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329" r:id="rId5"/>
    <p:sldId id="337" r:id="rId6"/>
    <p:sldId id="302" r:id="rId7"/>
    <p:sldId id="339" r:id="rId8"/>
    <p:sldId id="340" r:id="rId9"/>
    <p:sldId id="341" r:id="rId10"/>
    <p:sldId id="342" r:id="rId11"/>
    <p:sldId id="343"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13" autoAdjust="0"/>
    <p:restoredTop sz="83784" autoAdjust="0"/>
  </p:normalViewPr>
  <p:slideViewPr>
    <p:cSldViewPr snapToGrid="0">
      <p:cViewPr varScale="1">
        <p:scale>
          <a:sx n="73" d="100"/>
          <a:sy n="73" d="100"/>
        </p:scale>
        <p:origin x="13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4/17/2022</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4/17/2022</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a:t>
            </a:fld>
            <a:endParaRPr lang="en-US" altLang="en-US" dirty="0"/>
          </a:p>
        </p:txBody>
      </p:sp>
    </p:spTree>
    <p:extLst>
      <p:ext uri="{BB962C8B-B14F-4D97-AF65-F5344CB8AC3E}">
        <p14:creationId xmlns:p14="http://schemas.microsoft.com/office/powerpoint/2010/main" val="3627775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defRPr/>
            </a:pPr>
            <a:r>
              <a:rPr lang="en-GB" sz="1200" kern="0" dirty="0"/>
              <a:t>Önerilen VGA çevre biriminin ana işlevi, bir VGA kablosu aracılığıyla bir monitördeki metinleri ve görüntüleri görüntülemektir.</a:t>
            </a:r>
          </a:p>
          <a:p>
            <a:pPr algn="l" rtl="0">
              <a:defRPr/>
            </a:pPr>
            <a:endParaRPr lang="en-GB" sz="1200" kern="0" dirty="0"/>
          </a:p>
          <a:p>
            <a:pPr algn="l" rtl="0">
              <a:defRPr/>
            </a:pPr>
            <a:r>
              <a:rPr lang="en-GB" sz="1200" kern="0" dirty="0"/>
              <a:t>VGA çevre birimi blok diyagramı yukarıda gösterilmiştir. 5 bileşenden oluşur: bir AHB arayüzü, bir metin konsolu modülü, bir görüntü</a:t>
            </a:r>
            <a:r>
              <a:rPr lang="en-GB" sz="1200" kern="0" baseline="0" dirty="0"/>
              <a:t> tampon, çoklayıcı </a:t>
            </a:r>
            <a:r>
              <a:rPr lang="en-GB" sz="1200" kern="0" dirty="0"/>
              <a:t>ve bir VGA arayüzü.</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11</a:t>
            </a:fld>
            <a:endParaRPr lang="en-US" altLang="en-US" dirty="0"/>
          </a:p>
        </p:txBody>
      </p:sp>
    </p:spTree>
    <p:extLst>
      <p:ext uri="{BB962C8B-B14F-4D97-AF65-F5344CB8AC3E}">
        <p14:creationId xmlns:p14="http://schemas.microsoft.com/office/powerpoint/2010/main" val="220639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defRPr/>
            </a:pPr>
            <a:r>
              <a:rPr lang="en-GB" dirty="0"/>
              <a:t>Biz</a:t>
            </a:r>
            <a:r>
              <a:rPr lang="en-GB" baseline="0" dirty="0"/>
              <a:t> şimdi VGA arayüz bloğundan başlayarak bu bileşenlerin her birinin işlevselliğini inceleyecek. </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12</a:t>
            </a:fld>
            <a:endParaRPr lang="en-US" altLang="en-US" dirty="0"/>
          </a:p>
        </p:txBody>
      </p:sp>
    </p:spTree>
    <p:extLst>
      <p:ext uri="{BB962C8B-B14F-4D97-AF65-F5344CB8AC3E}">
        <p14:creationId xmlns:p14="http://schemas.microsoft.com/office/powerpoint/2010/main" val="2187544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13</a:t>
            </a:fld>
            <a:endParaRPr lang="en-US" altLang="en-US" dirty="0"/>
          </a:p>
        </p:txBody>
      </p:sp>
    </p:spTree>
    <p:extLst>
      <p:ext uri="{BB962C8B-B14F-4D97-AF65-F5344CB8AC3E}">
        <p14:creationId xmlns:p14="http://schemas.microsoft.com/office/powerpoint/2010/main" val="4133216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Tam listesi</a:t>
            </a:r>
            <a:r>
              <a:rPr lang="en-GB" baseline="0" dirty="0"/>
              <a:t>Önerdiğimiz uygulamada kullanılan VGA sinyalleri burada sağlanmıştır. Mavi rengin, kırmızı ve yeşil rengin 3 bitlik gösteriminin aksine yalnızca 2 bitlik bir sinyal kullanılarak temsil edildiğine dikkat edin. Bunun nedeni, insan gözünün mavinin varyasyonlarına daha az duyarlı olmasıdır.</a:t>
            </a:r>
          </a:p>
          <a:p>
            <a:pPr algn="l" rtl="0"/>
            <a:endParaRPr lang="en-GB" baseline="0"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14</a:t>
            </a:fld>
            <a:endParaRPr lang="en-US" altLang="en-US" dirty="0"/>
          </a:p>
        </p:txBody>
      </p:sp>
    </p:spTree>
    <p:extLst>
      <p:ext uri="{BB962C8B-B14F-4D97-AF65-F5344CB8AC3E}">
        <p14:creationId xmlns:p14="http://schemas.microsoft.com/office/powerpoint/2010/main" val="174523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sz="1200" dirty="0"/>
              <a:t>Bizim uygulamamızdaki bir diğer blok da görüntü arabelleğidir. Bu tasarımda, görüntü arabelleği, görüntü bölgesindeki tüm pikseller için RGB bilgilerini depolar. Arabellek, VGA arabiriminin pikseli okurken aynı anda piksellerin değiştirilmesine izin veren çift bağlantı noktalı bir RAM üzerinde uygulanır.</a:t>
            </a:r>
          </a:p>
          <a:p>
            <a:pPr algn="l" rtl="0"/>
            <a:endParaRPr lang="en-GB" sz="1200" dirty="0"/>
          </a:p>
          <a:p>
            <a:pPr algn="l" rtl="0"/>
            <a:r>
              <a:rPr lang="en-GB" sz="1200" dirty="0"/>
              <a:t>Görüntü tamponu, VGA arayüzünden görüntülenecek pikselin adresini alır ve 8 bitlik bir renk bilgisi verir. Cortex-M0 işlemci çekirdeği, renk bilgilerini depolamak için AHB arayüzünü kullanarak görüntü arabelleği ile iletişim kurabilir.</a:t>
            </a:r>
          </a:p>
          <a:p>
            <a:pPr algn="l" rtl="0"/>
            <a:endParaRPr lang="en-GB" sz="1200" dirty="0"/>
          </a:p>
          <a:p>
            <a:pPr algn="l" rtl="0">
              <a:defRPr/>
            </a:pP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15</a:t>
            </a:fld>
            <a:endParaRPr lang="en-US" altLang="en-US" dirty="0"/>
          </a:p>
        </p:txBody>
      </p:sp>
    </p:spTree>
    <p:extLst>
      <p:ext uri="{BB962C8B-B14F-4D97-AF65-F5344CB8AC3E}">
        <p14:creationId xmlns:p14="http://schemas.microsoft.com/office/powerpoint/2010/main" val="4049184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GB" dirty="0"/>
              <a:t>Azaltmak için</a:t>
            </a:r>
            <a:r>
              <a:rPr lang="en-GB" baseline="0" dirty="0"/>
              <a:t> görüntü arabelleğinin boyutu,</a:t>
            </a:r>
            <a:r>
              <a:rPr lang="en-GB" sz="1200" dirty="0"/>
              <a:t> birden çok pikseli tek bir veri noktasına eşleyin</a:t>
            </a:r>
            <a:r>
              <a:rPr lang="en-GB" sz="1200" baseline="0" dirty="0"/>
              <a:t> ben</a:t>
            </a:r>
            <a:r>
              <a:rPr lang="en-GB" sz="1200" dirty="0"/>
              <a:t>n hafıza. Örneğin, 4</a:t>
            </a:r>
            <a:r>
              <a:rPr lang="en-GB" sz="1200" b="0" dirty="0"/>
              <a:t>×</a:t>
            </a:r>
            <a:r>
              <a:rPr lang="en-GB" sz="1200" dirty="0"/>
              <a:t>4 piksel bölgesi, görüntü arabelleğindeki tek bir veri noktası tarafından sunulabilir.</a:t>
            </a:r>
            <a:r>
              <a:rPr lang="en-GB" sz="1200" baseline="0" dirty="0"/>
              <a:t> </a:t>
            </a:r>
            <a:r>
              <a:rPr lang="en-GB" sz="1200" dirty="0"/>
              <a:t>Bu, görüntülenen görüntünün kalitesini düşürebilir, ancak aynı zamanda değerli silikon kaynaklarından da tasarruf edebilir. </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16</a:t>
            </a:fld>
            <a:endParaRPr lang="en-US" altLang="en-US" dirty="0"/>
          </a:p>
        </p:txBody>
      </p:sp>
    </p:spTree>
    <p:extLst>
      <p:ext uri="{BB962C8B-B14F-4D97-AF65-F5344CB8AC3E}">
        <p14:creationId xmlns:p14="http://schemas.microsoft.com/office/powerpoint/2010/main" val="1977742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VGA konsol modülü, metin bölgesindeki pikseller için renk bilgilerini oluşturmak için kullanılır.</a:t>
            </a:r>
          </a:p>
          <a:p>
            <a:pPr algn="l" rtl="0"/>
            <a:endParaRPr lang="en-GB" dirty="0"/>
          </a:p>
          <a:p>
            <a:pPr algn="l" defTabSz="966612" rtl="0" eaLnBrk="0" fontAlgn="base" hangingPunct="0">
              <a:spcBef>
                <a:spcPct val="30000"/>
              </a:spcBef>
              <a:spcAft>
                <a:spcPct val="0"/>
              </a:spcAft>
              <a:defRPr/>
            </a:pPr>
            <a:r>
              <a:rPr lang="en-GB" sz="1200" dirty="0"/>
              <a:t>İdeal olarak, tüm piksel bilgileri tek bir çerçeve arabelleğinde saklanır. Ancak yonga üstü bellek yeterli olmadığından çerçevenin çözünürlüğü azalır.</a:t>
            </a:r>
          </a:p>
          <a:p>
            <a:pPr algn="l" defTabSz="966612" rtl="0" eaLnBrk="0" fontAlgn="base" hangingPunct="0">
              <a:spcBef>
                <a:spcPct val="30000"/>
              </a:spcBef>
              <a:spcAft>
                <a:spcPct val="0"/>
              </a:spcAft>
              <a:defRPr/>
            </a:pPr>
            <a:r>
              <a:rPr lang="en-GB" sz="1200" dirty="0"/>
              <a:t> </a:t>
            </a:r>
          </a:p>
          <a:p>
            <a:pPr algn="l" defTabSz="966612" rtl="0" eaLnBrk="0" fontAlgn="base" hangingPunct="0">
              <a:spcBef>
                <a:spcPct val="30000"/>
              </a:spcBef>
              <a:spcAft>
                <a:spcPct val="0"/>
              </a:spcAft>
              <a:defRPr/>
            </a:pPr>
            <a:r>
              <a:rPr lang="en-GB" sz="1200" dirty="0"/>
              <a:t>Teorik olarak, görüntü arabelleği durumunda yaptığımız gibi, birden fazla pikseli tek bir veri noktasına eşleyebiliriz. Bununla birlikte, böyle bir teknik yalnızca görüntü verileriyle kullanılabilir ve metinleri net bir şekilde görüntülemek için kullanılamaz. Bunun nedeni, resimlerdeki renk bilgilerinin çeşitliliğinin genellikle aşamalı olmasıdır; bu nedenle, bitişik pikseller çok benzer değerlere sahipken, görüntülenen metinlerdeki komşu pikseller büyük olasılıkla farklı renk bilgilerini (örneğin, siyah ve beyaz) depolar.</a:t>
            </a:r>
          </a:p>
          <a:p>
            <a:pPr algn="l" defTabSz="966612" rtl="0" eaLnBrk="0" fontAlgn="base" hangingPunct="0">
              <a:spcBef>
                <a:spcPct val="30000"/>
              </a:spcBef>
              <a:spcAft>
                <a:spcPct val="0"/>
              </a:spcAft>
              <a:defRPr/>
            </a:pPr>
            <a:r>
              <a:rPr lang="en-GB" sz="1200" dirty="0"/>
              <a:t>Bu nedenle, birden çok bitişik metin pikseline aynı değeri vermek, metinlerin bulanık çıkmasına neden olacaktır. </a:t>
            </a:r>
          </a:p>
          <a:p>
            <a:pPr algn="l" defTabSz="966612" rtl="0" eaLnBrk="0" fontAlgn="base" hangingPunct="0">
              <a:spcBef>
                <a:spcPct val="30000"/>
              </a:spcBef>
              <a:spcAft>
                <a:spcPct val="0"/>
              </a:spcAft>
              <a:defRPr/>
            </a:pPr>
            <a:r>
              <a:rPr lang="en-GB" sz="1200" dirty="0"/>
              <a:t> </a:t>
            </a:r>
          </a:p>
          <a:p>
            <a:pPr algn="l" defTabSz="966612" rtl="0" eaLnBrk="0" fontAlgn="base" hangingPunct="0">
              <a:spcBef>
                <a:spcPct val="30000"/>
              </a:spcBef>
              <a:spcAft>
                <a:spcPct val="0"/>
              </a:spcAft>
              <a:defRPr/>
            </a:pPr>
            <a:r>
              <a:rPr lang="en-GB" sz="1200" dirty="0"/>
              <a:t>Bundan kaçınmak ve aynı zamanda net metinleri görüntülemeye devam etmek için, t</a:t>
            </a:r>
            <a:r>
              <a:rPr lang="en-GB" dirty="0"/>
              <a:t>Renk bilgisi, her bir pikseli bellekte saklamak yerine donanım mantığı kullanılarak dinamik olarak oluşturulur ve böylece değerli yonga üzeri bellek kaydedilebilir.</a:t>
            </a:r>
          </a:p>
          <a:p>
            <a:pPr algn="l" rtl="0">
              <a:defRPr/>
            </a:pP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17</a:t>
            </a:fld>
            <a:endParaRPr lang="en-US" altLang="en-US" dirty="0"/>
          </a:p>
        </p:txBody>
      </p:sp>
    </p:spTree>
    <p:extLst>
      <p:ext uri="{BB962C8B-B14F-4D97-AF65-F5344CB8AC3E}">
        <p14:creationId xmlns:p14="http://schemas.microsoft.com/office/powerpoint/2010/main" val="228044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defRPr/>
            </a:pPr>
            <a:endParaRPr lang="en-GB" baseline="0" dirty="0"/>
          </a:p>
          <a:p>
            <a:pPr algn="l" rtl="0">
              <a:defRPr/>
            </a:pPr>
            <a:r>
              <a:rPr lang="en-GB" baseline="0" dirty="0"/>
              <a:t> </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18</a:t>
            </a:fld>
            <a:endParaRPr lang="en-US" altLang="en-US" dirty="0"/>
          </a:p>
        </p:txBody>
      </p:sp>
    </p:spTree>
    <p:extLst>
      <p:ext uri="{BB962C8B-B14F-4D97-AF65-F5344CB8AC3E}">
        <p14:creationId xmlns:p14="http://schemas.microsoft.com/office/powerpoint/2010/main" val="3078777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VGA çevre biriminin tasarımı bir kez</a:t>
            </a:r>
            <a:r>
              <a:rPr lang="en-GB" baseline="0" dirty="0"/>
              <a:t> bitti ve davranışı dijital simülasyonlarla doğrulandı</a:t>
            </a:r>
            <a:r>
              <a:rPr lang="en-GB" dirty="0"/>
              <a:t>,</a:t>
            </a:r>
            <a:r>
              <a:rPr lang="en-GB" baseline="0" dirty="0"/>
              <a:t>önceki laboratuvarda uyguladığımız SoC tasarımı ile entegre edilebilir. Örnek SoC tasarımımız, burada gösterildiği gibi iki çevre birimine sahip olacaktır. Bunların her birinin benzersiz bir hafıza alanına sahip olması gerekir. Buradaki tablo, her bir çevre birimine tahsis edilen temel ve son adresleri gösterir.</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19</a:t>
            </a:fld>
            <a:endParaRPr lang="en-US" altLang="en-US" dirty="0"/>
          </a:p>
        </p:txBody>
      </p:sp>
    </p:spTree>
    <p:extLst>
      <p:ext uri="{BB962C8B-B14F-4D97-AF65-F5344CB8AC3E}">
        <p14:creationId xmlns:p14="http://schemas.microsoft.com/office/powerpoint/2010/main" val="364512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GB" dirty="0"/>
              <a:t>VGA çevre biriminin dahili bellek alanı</a:t>
            </a:r>
            <a:r>
              <a:rPr lang="en-GB" baseline="0" dirty="0"/>
              <a:t> </a:t>
            </a:r>
            <a:r>
              <a:rPr lang="en-GB" dirty="0"/>
              <a:t>iki bölgeye ayrılmıştır: konsol metni,</a:t>
            </a:r>
            <a:r>
              <a:rPr lang="en-GB" baseline="0" dirty="0"/>
              <a:t> bu sadece 32 bit </a:t>
            </a:r>
            <a:r>
              <a:rPr lang="en-GB" dirty="0"/>
              <a:t>bir karakter yazdırmak için kelime (4 bayt) alanı,</a:t>
            </a:r>
            <a:r>
              <a:rPr lang="en-GB" baseline="0" dirty="0"/>
              <a:t> ve </a:t>
            </a:r>
            <a:r>
              <a:rPr lang="en-GB" dirty="0"/>
              <a:t>görüntü bölgesinde pikselleri depolamak için kullanılan alanın geri kalanı. </a:t>
            </a:r>
            <a:r>
              <a:rPr lang="en-GB" baseline="0" dirty="0"/>
              <a:t>Bu slayttaki tablo, bu bölgelerin her birine tahsis edilen temel ve son adresleri gösterir.</a:t>
            </a:r>
            <a:endParaRPr lang="en-GB"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20</a:t>
            </a:fld>
            <a:endParaRPr lang="en-US" altLang="en-US" dirty="0"/>
          </a:p>
        </p:txBody>
      </p:sp>
    </p:spTree>
    <p:extLst>
      <p:ext uri="{BB962C8B-B14F-4D97-AF65-F5344CB8AC3E}">
        <p14:creationId xmlns:p14="http://schemas.microsoft.com/office/powerpoint/2010/main" val="278365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Bu modüller araştırır </a:t>
            </a:r>
            <a:r>
              <a:rPr lang="en-GB" baseline="0" dirty="0"/>
              <a:t>AHB veriyolunun monitör gibi bir video cihazına nasıl bağlanacağı. Bunu yapmak için v</a:t>
            </a:r>
            <a:r>
              <a:rPr lang="en-GB" dirty="0"/>
              <a:t>ideo grafik dizisi (VGA) arayüzü.</a:t>
            </a:r>
            <a:endParaRPr lang="en-GB" sz="1300" dirty="0"/>
          </a:p>
          <a:p>
            <a:pPr algn="l" rtl="0"/>
            <a:endParaRPr lang="en-GB" baseline="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a:t>
            </a:fld>
            <a:endParaRPr lang="en-US" altLang="en-US" dirty="0"/>
          </a:p>
        </p:txBody>
      </p:sp>
    </p:spTree>
    <p:extLst>
      <p:ext uri="{BB962C8B-B14F-4D97-AF65-F5344CB8AC3E}">
        <p14:creationId xmlns:p14="http://schemas.microsoft.com/office/powerpoint/2010/main" val="240071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Bir VGA konnektörü</a:t>
            </a:r>
            <a:r>
              <a:rPr lang="en-GB" baseline="0" dirty="0"/>
              <a:t> </a:t>
            </a:r>
            <a:r>
              <a:rPr lang="en-US" dirty="0"/>
              <a:t>standart 15 pinli bir konektördür</a:t>
            </a:r>
            <a:r>
              <a:rPr lang="en-US" baseline="0" dirty="0"/>
              <a:t> alışkın olduğu </a:t>
            </a:r>
            <a:r>
              <a:rPr lang="en-US" dirty="0"/>
              <a:t>video cihazları sürün. Kablo şunları içerir:</a:t>
            </a:r>
            <a:r>
              <a:rPr lang="en-US" baseline="0" dirty="0"/>
              <a:t>RGBHV olmak üzere beş analog bileşen. Bu, kırmızı, yeşil ve mavi video sinyalini ve ayrıca yatay ve dikey senkronizasyonu ifade eder. Bu şemada görülebilir. Ek olarak, taşır</a:t>
            </a:r>
            <a:r>
              <a:rPr lang="it-IT" baseline="0" dirty="0"/>
              <a:t>VESA, veri kanalı verilerini görüntüler. </a:t>
            </a:r>
          </a:p>
          <a:p>
            <a:pPr marL="0" lvl="2" algn="l" defTabSz="966612" rtl="0" eaLnBrk="0" fontAlgn="base" hangingPunct="0">
              <a:spcBef>
                <a:spcPct val="30000"/>
              </a:spcBef>
              <a:spcAft>
                <a:spcPct val="0"/>
              </a:spcAft>
              <a:defRPr/>
            </a:pP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a:t>
            </a:fld>
            <a:endParaRPr lang="en-US" altLang="en-US" dirty="0"/>
          </a:p>
        </p:txBody>
      </p:sp>
    </p:spTree>
    <p:extLst>
      <p:ext uri="{BB962C8B-B14F-4D97-AF65-F5344CB8AC3E}">
        <p14:creationId xmlns:p14="http://schemas.microsoft.com/office/powerpoint/2010/main" val="12174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sz="1200" dirty="0"/>
              <a:t>Çalışma prensipleri</a:t>
            </a:r>
            <a:r>
              <a:rPr lang="en-GB" sz="1200" baseline="0" dirty="0"/>
              <a:t>Bu cihaz şu şekilde özetlenebilir: Katot, vakuma doğal olarak bir elektron akışı oluşturana kadar ısıtılır. Pozitif anot, negatif elektronları çeker. Ardından, elektron ışını odaklanır</a:t>
            </a:r>
            <a:r>
              <a:rPr lang="en-US" sz="1200" b="0" i="0" kern="1200" dirty="0">
                <a:solidFill>
                  <a:schemeClr val="tx1"/>
                </a:solidFill>
                <a:effectLst/>
                <a:latin typeface="+mn-lt"/>
                <a:ea typeface="ＭＳ Ｐゴシック" charset="0"/>
                <a:cs typeface="ＭＳ Ｐゴシック" charset="0"/>
              </a:rPr>
              <a:t> bir odaklama bobini kullanarak sıkı bir kirişe.</a:t>
            </a:r>
            <a:r>
              <a:rPr lang="en-US" sz="1200" b="0" i="0" kern="1200" baseline="0" dirty="0">
                <a:solidFill>
                  <a:schemeClr val="tx1"/>
                </a:solidFill>
                <a:effectLst/>
                <a:latin typeface="+mn-lt"/>
                <a:ea typeface="ＭＳ Ｐゴシック" charset="0"/>
                <a:cs typeface="ＭＳ Ｐゴシック" charset="0"/>
              </a:rPr>
              <a:t> Bu </a:t>
            </a:r>
            <a:r>
              <a:rPr lang="en-US" sz="1200" b="0" i="0" kern="1200" dirty="0">
                <a:solidFill>
                  <a:schemeClr val="tx1"/>
                </a:solidFill>
                <a:effectLst/>
                <a:latin typeface="+mn-lt"/>
                <a:ea typeface="ＭＳ Ｐゴシック" charset="0"/>
                <a:cs typeface="ＭＳ Ｐゴシック" charset="0"/>
              </a:rPr>
              <a:t>daha sonra hızlanan bir anotla hızlandırılır. Bu</a:t>
            </a:r>
            <a:r>
              <a:rPr lang="en-US" sz="1200" b="0" i="0" kern="1200" baseline="0" dirty="0">
                <a:solidFill>
                  <a:schemeClr val="tx1"/>
                </a:solidFill>
                <a:effectLst/>
                <a:latin typeface="+mn-lt"/>
                <a:ea typeface="ＭＳ Ｐゴシック" charset="0"/>
                <a:cs typeface="ＭＳ Ｐゴシック" charset="0"/>
              </a:rPr>
              <a:t> hızlandırılmış ışın tüp vakumuna hızlanır </a:t>
            </a:r>
            <a:r>
              <a:rPr lang="en-US" sz="1200" b="0" i="0" kern="1200" dirty="0">
                <a:solidFill>
                  <a:schemeClr val="tx1"/>
                </a:solidFill>
                <a:effectLst/>
                <a:latin typeface="+mn-lt"/>
                <a:ea typeface="ＭＳ Ｐゴシック" charset="0"/>
                <a:cs typeface="ＭＳ Ｐゴシック" charset="0"/>
              </a:rPr>
              <a:t>ve hit</a:t>
            </a:r>
            <a:r>
              <a:rPr lang="en-US" sz="1200" b="0" i="0" kern="1200" baseline="0" dirty="0">
                <a:solidFill>
                  <a:schemeClr val="tx1"/>
                </a:solidFill>
                <a:effectLst/>
                <a:latin typeface="+mn-lt"/>
                <a:ea typeface="ＭＳ Ｐゴシック" charset="0"/>
                <a:cs typeface="ＭＳ Ｐゴシック" charset="0"/>
              </a:rPr>
              <a:t> floresan</a:t>
            </a:r>
            <a:r>
              <a:rPr lang="en-US" sz="1200" b="0" i="0" kern="1200" dirty="0">
                <a:solidFill>
                  <a:schemeClr val="tx1"/>
                </a:solidFill>
                <a:effectLst/>
                <a:latin typeface="+mn-lt"/>
                <a:ea typeface="ＭＳ Ｐゴシック" charset="0"/>
                <a:cs typeface="ＭＳ Ｐゴシック" charset="0"/>
              </a:rPr>
              <a:t> ışın çarptığında parlayan ekran.</a:t>
            </a:r>
            <a:r>
              <a:rPr lang="en-US" sz="1200" b="0" i="0" kern="1200" baseline="0" dirty="0">
                <a:solidFill>
                  <a:schemeClr val="tx1"/>
                </a:solidFill>
                <a:effectLst/>
                <a:latin typeface="+mn-lt"/>
                <a:ea typeface="ＭＳ Ｐゴシック" charset="0"/>
                <a:cs typeface="ＭＳ Ｐゴシック" charset="0"/>
              </a:rPr>
              <a:t> </a:t>
            </a:r>
            <a:endParaRPr lang="en-US" dirty="0"/>
          </a:p>
          <a:p>
            <a:pPr algn="l" rtl="0"/>
            <a:endParaRPr lang="en-US" dirty="0"/>
          </a:p>
          <a:p>
            <a:pPr algn="l" rtl="0"/>
            <a:endParaRPr lang="en-US"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a:t>
            </a:fld>
            <a:endParaRPr lang="en-US" altLang="en-US" dirty="0"/>
          </a:p>
        </p:txBody>
      </p:sp>
    </p:spTree>
    <p:extLst>
      <p:ext uri="{BB962C8B-B14F-4D97-AF65-F5344CB8AC3E}">
        <p14:creationId xmlns:p14="http://schemas.microsoft.com/office/powerpoint/2010/main" val="16916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Sürece</a:t>
            </a:r>
            <a:r>
              <a:rPr lang="en-US" baseline="0" dirty="0"/>
              <a:t> durdu </a:t>
            </a:r>
            <a:r>
              <a:rPr lang="en-US" dirty="0"/>
              <a:t>ışın sağ alta hareket edecek</a:t>
            </a:r>
            <a:r>
              <a:rPr lang="en-US" baseline="0" dirty="0"/>
              <a:t> </a:t>
            </a:r>
            <a:r>
              <a:rPr lang="en-US" dirty="0"/>
              <a:t>ekranın ve kalanın</a:t>
            </a:r>
            <a:r>
              <a:rPr lang="en-US" baseline="0" dirty="0"/>
              <a:t> </a:t>
            </a:r>
            <a:r>
              <a:rPr lang="en-US" dirty="0"/>
              <a:t>Orada. </a:t>
            </a:r>
            <a:r>
              <a:rPr lang="en-US" baseline="0" dirty="0"/>
              <a:t> </a:t>
            </a:r>
            <a:r>
              <a:rPr lang="en-US" dirty="0"/>
              <a:t>hSync (yatay senkronizasyon) adı verilen bir aktif-düşük sinyal ileri sürülerek ışın sola geri hareket etmeye zorlanabilir.</a:t>
            </a:r>
            <a:r>
              <a:rPr lang="en-US" baseline="0" dirty="0"/>
              <a:t> </a:t>
            </a:r>
            <a:r>
              <a:rPr lang="en-US" dirty="0"/>
              <a:t>Işın, vSync (dikey senkronizasyon) adı verilen bir aktif-düşük sinyal ileri sürülerek ekranın üst kısmına geri dönmeye zorlanabilir. </a:t>
            </a:r>
            <a:r>
              <a:rPr lang="en-US" sz="1300" dirty="0"/>
              <a:t>Bu şekilde gösterildiği gibi buna raster tarama denir.</a:t>
            </a:r>
            <a:r>
              <a:rPr lang="en-US" sz="1300" baseline="0" dirty="0"/>
              <a:t> </a:t>
            </a:r>
            <a:r>
              <a:rPr lang="en-GB" sz="1300" dirty="0"/>
              <a:t>The</a:t>
            </a:r>
            <a:r>
              <a:rPr lang="en-GB" sz="1300" baseline="0" dirty="0"/>
              <a:t> </a:t>
            </a:r>
            <a:r>
              <a:rPr lang="en-GB" sz="1300" dirty="0"/>
              <a:t>monitörün ekran çözünürlüğü ve tarama frekansı senkronizasyon sinyaline göre ayarlanabilir. Kirişin sabit oranlı hareketi</a:t>
            </a:r>
            <a:r>
              <a:rPr lang="en-GB" sz="1300" baseline="0" dirty="0"/>
              <a:t> izin verir</a:t>
            </a:r>
            <a:r>
              <a:rPr lang="en-GB" sz="1300" dirty="0"/>
              <a:t>rafa kaldırmak</a:t>
            </a:r>
            <a:r>
              <a:rPr lang="en-GB" sz="1300" baseline="0" dirty="0"/>
              <a:t> </a:t>
            </a:r>
            <a:r>
              <a:rPr lang="en-GB" sz="1300" dirty="0"/>
              <a:t>ekrandaki konum,</a:t>
            </a:r>
            <a:r>
              <a:rPr lang="en-GB" sz="1300" baseline="0" dirty="0"/>
              <a:t> hangisi olabilir </a:t>
            </a:r>
            <a:r>
              <a:rPr lang="en-US" sz="1200" baseline="0" dirty="0"/>
              <a:t>bitti</a:t>
            </a:r>
            <a:r>
              <a:rPr lang="en-US" baseline="0" dirty="0"/>
              <a:t> </a:t>
            </a:r>
            <a:r>
              <a:rPr lang="en-US" dirty="0"/>
              <a:t>hSync ve vSync sinyallerinden sonraki saat tiklerini sayarak.</a:t>
            </a:r>
            <a:r>
              <a:rPr lang="en-US" baseline="0" dirty="0"/>
              <a:t> </a:t>
            </a:r>
            <a:r>
              <a:rPr lang="en-US" dirty="0"/>
              <a:t>Özetlemek</a:t>
            </a:r>
            <a:r>
              <a:rPr lang="en-US" baseline="0" dirty="0"/>
              <a:t>,</a:t>
            </a:r>
            <a:r>
              <a:rPr lang="en-US" dirty="0"/>
              <a:t> </a:t>
            </a:r>
            <a:r>
              <a:rPr lang="en-US" baseline="0" dirty="0"/>
              <a:t> </a:t>
            </a:r>
            <a:r>
              <a:rPr lang="en-US" dirty="0"/>
              <a:t>VGA'nın kontrol / zamanlayıcı devreleri oluşur</a:t>
            </a:r>
            <a:r>
              <a:rPr lang="en-US" baseline="0" dirty="0"/>
              <a:t> bir çiftin</a:t>
            </a:r>
            <a:r>
              <a:rPr lang="en-US" dirty="0"/>
              <a:t> sayaçlar</a:t>
            </a:r>
            <a:r>
              <a:rPr lang="en-US" baseline="0" dirty="0"/>
              <a:t> o </a:t>
            </a:r>
            <a:r>
              <a:rPr lang="en-US" dirty="0"/>
              <a:t>VGA saatinin hem yatay işaretlerini hem de dikey işaretlerini sayın.</a:t>
            </a:r>
            <a:endParaRPr lang="en-GB" sz="1300" dirty="0"/>
          </a:p>
          <a:p>
            <a:pPr algn="l" rtl="0"/>
            <a:endParaRPr lang="en-GB" sz="1300" dirty="0"/>
          </a:p>
          <a:p>
            <a:pPr algn="l" rtl="0"/>
            <a:endParaRPr lang="en-GB" sz="13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a:t>
            </a:fld>
            <a:endParaRPr lang="en-US" altLang="en-US" dirty="0"/>
          </a:p>
        </p:txBody>
      </p:sp>
    </p:spTree>
    <p:extLst>
      <p:ext uri="{BB962C8B-B14F-4D97-AF65-F5344CB8AC3E}">
        <p14:creationId xmlns:p14="http://schemas.microsoft.com/office/powerpoint/2010/main" val="103785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GB" sz="1200" dirty="0"/>
              <a:t>Işın bir sonraki karenin başlangıcına sıfırlanırken (sonra </a:t>
            </a:r>
            <a:r>
              <a:rPr lang="en-US" dirty="0"/>
              <a:t>vSync darbesi veya hSync</a:t>
            </a:r>
            <a:r>
              <a:rPr lang="en-US" baseline="0" dirty="0"/>
              <a:t> nabız)</a:t>
            </a:r>
            <a:r>
              <a:rPr lang="en-US" dirty="0"/>
              <a:t>,</a:t>
            </a:r>
            <a:r>
              <a:rPr lang="en-US" baseline="0" dirty="0"/>
              <a:t> bir</a:t>
            </a:r>
            <a:r>
              <a:rPr lang="en-US" dirty="0"/>
              <a:t> meli</a:t>
            </a:r>
            <a:r>
              <a:rPr lang="en-US" baseline="0" dirty="0"/>
              <a:t> birkaçını bekle </a:t>
            </a:r>
            <a:r>
              <a:rPr lang="en-US" dirty="0"/>
              <a:t>ekrana pikselleri boyamadan önce işaretler</a:t>
            </a:r>
            <a:r>
              <a:rPr lang="en-GB" sz="1200" dirty="0"/>
              <a:t>. Bu</a:t>
            </a:r>
            <a:r>
              <a:rPr lang="en-GB" sz="1200" baseline="0" dirty="0"/>
              <a:t> </a:t>
            </a:r>
            <a:r>
              <a:rPr lang="en-GB" sz="1200" dirty="0"/>
              <a:t>belirli bölge ön / arka sundurma olarak bilinir. </a:t>
            </a:r>
            <a:r>
              <a:rPr lang="en-US" dirty="0"/>
              <a:t>Bu, ışına yeterli süre sağlar</a:t>
            </a:r>
            <a:r>
              <a:rPr lang="en-US" baseline="0" dirty="0"/>
              <a:t> geri dönmek</a:t>
            </a:r>
            <a:r>
              <a:rPr lang="en-US" dirty="0"/>
              <a:t> yukarı / sola gidin ve tekrar ilerlemeye başlayın.</a:t>
            </a:r>
            <a:r>
              <a:rPr lang="en-US" baseline="0" dirty="0"/>
              <a:t> </a:t>
            </a:r>
            <a:r>
              <a:rPr lang="en-GB" sz="1200" baseline="0" dirty="0"/>
              <a:t>Dışında</a:t>
            </a:r>
            <a:r>
              <a:rPr lang="en-GB" sz="1200" dirty="0"/>
              <a:t>CRT veya LCD gibi bazı görüntüleme teknolojileri, monitörlerin çoğu VGA veya DVI gibi standart bir arabirim sağlayabilir. Farklı çözünürlükler için VGA zamanlama bilgileri, VESA kuruluşu tarafından belirlenir ve yayınlanır.</a:t>
            </a:r>
          </a:p>
          <a:p>
            <a:pPr algn="l" rtl="0"/>
            <a:endParaRPr lang="en-GB"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7</a:t>
            </a:fld>
            <a:endParaRPr lang="en-US" altLang="en-US" dirty="0"/>
          </a:p>
        </p:txBody>
      </p:sp>
    </p:spTree>
    <p:extLst>
      <p:ext uri="{BB962C8B-B14F-4D97-AF65-F5344CB8AC3E}">
        <p14:creationId xmlns:p14="http://schemas.microsoft.com/office/powerpoint/2010/main" val="90104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The</a:t>
            </a:r>
            <a:r>
              <a:rPr lang="en-US" baseline="0" dirty="0"/>
              <a:t> VGA kontrol sinyallerinin zamanlaması </a:t>
            </a:r>
            <a:r>
              <a:rPr lang="en-US" dirty="0"/>
              <a:t>saatinizin ne kadar hızlı olduğuna, ışının ekranda hareket etmesi için gereken süre boyunca kaç piksel boyamak istediğinize ve ekran yenileme hızına bağlıdır.</a:t>
            </a:r>
          </a:p>
          <a:p>
            <a:pPr algn="l" rtl="0"/>
            <a:endParaRPr lang="en-US" dirty="0"/>
          </a:p>
          <a:p>
            <a:pPr algn="l" rtl="0"/>
            <a:r>
              <a:rPr lang="en-US" dirty="0"/>
              <a:t>640 × 480 modunda 60 Hz yenilemeli ve 25 MHz piksel saatli bir monitör için zamanlamayı kullanabilirsiniz.</a:t>
            </a:r>
            <a:r>
              <a:rPr lang="en-US" baseline="0" dirty="0"/>
              <a:t> bilgi </a:t>
            </a:r>
            <a:r>
              <a:rPr lang="en-US" dirty="0"/>
              <a:t>özetlenmiş</a:t>
            </a:r>
            <a:r>
              <a:rPr lang="en-US" baseline="0" dirty="0"/>
              <a:t> buradaki tabloda,</a:t>
            </a:r>
            <a:r>
              <a:rPr lang="en-US" dirty="0"/>
              <a:t> nerede T</a:t>
            </a:r>
            <a:r>
              <a:rPr lang="en-US" baseline="-25000" dirty="0"/>
              <a:t>S </a:t>
            </a:r>
            <a:r>
              <a:rPr lang="en-US" dirty="0"/>
              <a:t> dır-dir</a:t>
            </a:r>
            <a:r>
              <a:rPr lang="en-US" baseline="0" dirty="0"/>
              <a:t> s</a:t>
            </a:r>
            <a:r>
              <a:rPr lang="en-US" dirty="0"/>
              <a:t>ync darbe süresi, T</a:t>
            </a:r>
            <a:r>
              <a:rPr lang="en-US" baseline="-25000" dirty="0"/>
              <a:t>D</a:t>
            </a:r>
            <a:r>
              <a:rPr lang="en-US" baseline="0" dirty="0"/>
              <a:t> d</a:t>
            </a:r>
            <a:r>
              <a:rPr lang="en-US" dirty="0"/>
              <a:t>oynatma süresi, TH</a:t>
            </a:r>
            <a:r>
              <a:rPr lang="en-US" baseline="-25000" dirty="0"/>
              <a:t>PW</a:t>
            </a:r>
            <a:r>
              <a:rPr lang="en-US" dirty="0"/>
              <a:t> yatay darbe genişliği, TH</a:t>
            </a:r>
            <a:r>
              <a:rPr lang="en-US" baseline="-25000" dirty="0"/>
              <a:t>FP</a:t>
            </a:r>
            <a:r>
              <a:rPr lang="en-US" dirty="0"/>
              <a:t> ve TH</a:t>
            </a:r>
            <a:r>
              <a:rPr lang="en-US" baseline="-25000" dirty="0"/>
              <a:t>BP</a:t>
            </a:r>
            <a:r>
              <a:rPr lang="en-US" dirty="0"/>
              <a:t> ön ve arka yatay genişliğidir</a:t>
            </a:r>
            <a:r>
              <a:rPr lang="en-US" baseline="0" dirty="0"/>
              <a:t> </a:t>
            </a:r>
            <a:r>
              <a:rPr lang="en-US" dirty="0"/>
              <a:t>sundurma ve TV</a:t>
            </a:r>
            <a:r>
              <a:rPr lang="en-US" baseline="-25000" dirty="0"/>
              <a:t>PW</a:t>
            </a:r>
            <a:r>
              <a:rPr lang="en-US" dirty="0"/>
              <a:t> dikey</a:t>
            </a:r>
            <a:r>
              <a:rPr lang="en-US" baseline="0" dirty="0"/>
              <a:t> p</a:t>
            </a:r>
            <a:r>
              <a:rPr lang="en-US" dirty="0"/>
              <a:t>ulse genişliği.</a:t>
            </a:r>
          </a:p>
          <a:p>
            <a:pPr algn="l" defTabSz="966612" rtl="0" eaLnBrk="0" fontAlgn="base" hangingPunct="0">
              <a:spcBef>
                <a:spcPct val="30000"/>
              </a:spcBef>
              <a:spcAft>
                <a:spcPct val="0"/>
              </a:spcAft>
              <a:defRPr/>
            </a:pPr>
            <a:endParaRPr lang="en-US" dirty="0"/>
          </a:p>
          <a:p>
            <a:pPr algn="l" defTabSz="966612" rtl="0" eaLnBrk="0" fontAlgn="base" hangingPunct="0">
              <a:spcBef>
                <a:spcPct val="30000"/>
              </a:spcBef>
              <a:spcAft>
                <a:spcPct val="0"/>
              </a:spcAft>
              <a:defRPr/>
            </a:pPr>
            <a:r>
              <a:rPr lang="en-GB" dirty="0"/>
              <a:t>Toplamda, </a:t>
            </a:r>
            <a:r>
              <a:rPr lang="en-US" dirty="0"/>
              <a:t>VGA kontrolü için hem yatay hem de dikey zamanlama yalnızca birer sayaçtır. Bir şeyleri etkinleştirmeniz gerekebilir,</a:t>
            </a:r>
            <a:r>
              <a:rPr lang="en-US" baseline="0" dirty="0"/>
              <a:t> </a:t>
            </a:r>
            <a:r>
              <a:rPr lang="en-US" dirty="0"/>
              <a:t>bir şeyleri sıfırlayın veya sayaçlar belirli bir değere ulaştığında bir şeyleri değiştirin, ancak bunlar yalnızca sayaçtır.</a:t>
            </a:r>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8</a:t>
            </a:fld>
            <a:endParaRPr lang="en-US" altLang="en-US" dirty="0"/>
          </a:p>
        </p:txBody>
      </p:sp>
    </p:spTree>
    <p:extLst>
      <p:ext uri="{BB962C8B-B14F-4D97-AF65-F5344CB8AC3E}">
        <p14:creationId xmlns:p14="http://schemas.microsoft.com/office/powerpoint/2010/main" val="35855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Şimdi görüntüleri bir VGA monitörde görüntülemek için bir AHB VGA çevre biriminin nasıl tasarlanacağını ve uygulanacağını öğreneceğiz.</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9</a:t>
            </a:fld>
            <a:endParaRPr lang="en-US" altLang="en-US" dirty="0"/>
          </a:p>
        </p:txBody>
      </p:sp>
    </p:spTree>
    <p:extLst>
      <p:ext uri="{BB962C8B-B14F-4D97-AF65-F5344CB8AC3E}">
        <p14:creationId xmlns:p14="http://schemas.microsoft.com/office/powerpoint/2010/main" val="382602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34"/>
              </a:spcBef>
            </a:pPr>
            <a:r>
              <a:rPr lang="en-GB" sz="1200" dirty="0"/>
              <a:t>Önerilen donanım uygulamamızda, aşağıdaki iki gereksinimi hesaba katmamız gerekiyor:</a:t>
            </a:r>
          </a:p>
          <a:p>
            <a:pPr algn="l" rtl="0">
              <a:spcBef>
                <a:spcPts val="634"/>
              </a:spcBef>
            </a:pPr>
            <a:endParaRPr lang="en-GB" sz="1200" dirty="0"/>
          </a:p>
          <a:p>
            <a:pPr algn="l" rtl="0">
              <a:spcBef>
                <a:spcPts val="634"/>
              </a:spcBef>
            </a:pPr>
            <a:r>
              <a:rPr lang="en-GB" sz="1200" dirty="0"/>
              <a:t>Ekranın tam bölgesi ikiye bölünmüştür </a:t>
            </a:r>
            <a:r>
              <a:rPr lang="en-GB" sz="1200" dirty="0" err="1"/>
              <a:t>alt bölgeler</a:t>
            </a:r>
            <a:r>
              <a:rPr lang="en-GB" sz="1200" dirty="0"/>
              <a:t>, yukarıda açıklandığı gibi ve resim ve metin için ayrı saklama konumlarına ihtiyaç vardır.</a:t>
            </a:r>
            <a:r>
              <a:rPr lang="en-GB" sz="1200" baseline="0" dirty="0"/>
              <a:t> ben</a:t>
            </a:r>
            <a:r>
              <a:rPr lang="en-GB" sz="1200" dirty="0"/>
              <a:t>gerçekte, tüm piksel bilgileri tek bir çerçeve arabelleğinde saklanır. Ancak yonga üstü bellek yeterli olmadığından çerçevenin çözünürlüğü azalır. Bu nedenle, aynı zamanda net metni göstermeye devam etmek için metin bölgesi ayrılır ve çerçeve arabelleği yerine dinamik donanım mantığı kullanılır.</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10</a:t>
            </a:fld>
            <a:endParaRPr lang="en-US" altLang="en-US" dirty="0"/>
          </a:p>
        </p:txBody>
      </p:sp>
    </p:spTree>
    <p:extLst>
      <p:ext uri="{BB962C8B-B14F-4D97-AF65-F5344CB8AC3E}">
        <p14:creationId xmlns:p14="http://schemas.microsoft.com/office/powerpoint/2010/main" val="27341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dirty="0">
                <a:solidFill>
                  <a:schemeClr val="bg1"/>
                </a:solidFill>
              </a:rPr>
              <a:t/>
            </a: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00400" y="1563688"/>
            <a:ext cx="8139113" cy="1555750"/>
          </a:xfrm>
        </p:spPr>
        <p:txBody>
          <a:bodyPr wrap="square" numCol="1" compatLnSpc="1">
            <a:prstTxWarp prst="textNoShape">
              <a:avLst/>
            </a:prstTxWarp>
          </a:bodyPr>
          <a:lstStyle/>
          <a:p>
            <a:pPr algn="l" rtl="0">
              <a:defRPr/>
            </a:pPr>
            <a:r>
              <a:rPr lang="en-GB" sz="6000"/>
              <a:t>AHB VGA Çevre Birimi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Ek Tasarım Gereksinimi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994400"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Ekranın tam bölgesi iki alt bölgeye ayrılmıştır: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Metin bölgesi (konsol): metin dizelerini nispeten yüksek bir çözünürlükte görüntüler</a:t>
            </a:r>
          </a:p>
          <a:p>
            <a:pPr lvl="1" algn="l" rtl="0"/>
            <a:r>
              <a:rPr lang="en-IN" altLang="en-US" dirty="0">
                <a:ea typeface="ＭＳ Ｐゴシック" panose="020B0600070205080204" pitchFamily="34" charset="-128"/>
              </a:rPr>
              <a:t>Görüntü bölgesi (çerçeve arabelleği): istenen bir görüntüyü daha düşük bir çözünürlükte görüntüler</a:t>
            </a:r>
          </a:p>
          <a:p>
            <a:pPr algn="l" rtl="0"/>
            <a:r>
              <a:rPr lang="en-GB" dirty="0"/>
              <a:t>Çip üstü bellekteki yetersiz alanı telafi etmek için görüntü ve metin için ayrı depolama konumlarına ihtiyaç vardır.</a:t>
            </a:r>
            <a:endParaRPr lang="en-US" altLang="en-US" dirty="0">
              <a:ea typeface="ＭＳ Ｐゴシック" panose="020B0600070205080204" pitchFamily="34" charset="-128"/>
            </a:endParaRPr>
          </a:p>
          <a:p>
            <a:pPr lvl="1" algn="l" rtl="0"/>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0A17915-A531-4CED-9D3A-527235C0F0F6}"/>
              </a:ext>
            </a:extLst>
          </p:cNvPr>
          <p:cNvSpPr/>
          <p:nvPr/>
        </p:nvSpPr>
        <p:spPr bwMode="auto">
          <a:xfrm>
            <a:off x="7401209" y="2120107"/>
            <a:ext cx="4405179" cy="2324100"/>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b="0" dirty="0"/>
          </a:p>
        </p:txBody>
      </p:sp>
      <p:sp>
        <p:nvSpPr>
          <p:cNvPr id="6" name="Rectangle 5">
            <a:extLst>
              <a:ext uri="{FF2B5EF4-FFF2-40B4-BE49-F238E27FC236}">
                <a16:creationId xmlns:a16="http://schemas.microsoft.com/office/drawing/2014/main" id="{97EBD5CC-F8A4-4CBE-92E3-75A54127BD6E}"/>
              </a:ext>
            </a:extLst>
          </p:cNvPr>
          <p:cNvSpPr/>
          <p:nvPr/>
        </p:nvSpPr>
        <p:spPr bwMode="auto">
          <a:xfrm>
            <a:off x="9419720" y="2291557"/>
            <a:ext cx="2145462" cy="2000250"/>
          </a:xfrm>
          <a:prstGeom prst="rect">
            <a:avLst/>
          </a:prstGeom>
          <a:solidFill>
            <a:schemeClr val="accent3">
              <a:lumMod val="20000"/>
              <a:lumOff val="80000"/>
            </a:schemeClr>
          </a:solidFill>
          <a:ln w="19050" cap="flat" cmpd="sng" algn="ctr">
            <a:solidFill>
              <a:schemeClr val="accent3">
                <a:lumMod val="50000"/>
              </a:schemeClr>
            </a:solidFill>
            <a:prstDash val="sysDash"/>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b="0" dirty="0"/>
              <a:t>Görüntü bölgesi</a:t>
            </a:r>
          </a:p>
        </p:txBody>
      </p:sp>
      <p:sp>
        <p:nvSpPr>
          <p:cNvPr id="7" name="Rectangle 6">
            <a:extLst>
              <a:ext uri="{FF2B5EF4-FFF2-40B4-BE49-F238E27FC236}">
                <a16:creationId xmlns:a16="http://schemas.microsoft.com/office/drawing/2014/main" id="{A5B7DCFB-2498-42E2-ACE7-EFCAEE480B2C}"/>
              </a:ext>
            </a:extLst>
          </p:cNvPr>
          <p:cNvSpPr/>
          <p:nvPr/>
        </p:nvSpPr>
        <p:spPr bwMode="auto">
          <a:xfrm>
            <a:off x="7629719" y="2291557"/>
            <a:ext cx="1472625" cy="2000250"/>
          </a:xfrm>
          <a:prstGeom prst="rect">
            <a:avLst/>
          </a:prstGeom>
          <a:solidFill>
            <a:schemeClr val="accent5">
              <a:lumMod val="20000"/>
              <a:lumOff val="80000"/>
            </a:schemeClr>
          </a:solidFill>
          <a:ln w="19050" cap="flat" cmpd="sng" algn="ctr">
            <a:solidFill>
              <a:schemeClr val="accent5">
                <a:lumMod val="50000"/>
              </a:schemeClr>
            </a:solidFill>
            <a:prstDash val="sysDash"/>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b="0" dirty="0"/>
              <a:t>Metin bölgesi</a:t>
            </a:r>
          </a:p>
        </p:txBody>
      </p:sp>
      <p:sp>
        <p:nvSpPr>
          <p:cNvPr id="8" name="Rectangular Callout 10">
            <a:extLst>
              <a:ext uri="{FF2B5EF4-FFF2-40B4-BE49-F238E27FC236}">
                <a16:creationId xmlns:a16="http://schemas.microsoft.com/office/drawing/2014/main" id="{5C228A9F-4B39-4CEE-955A-BE72544F164F}"/>
              </a:ext>
            </a:extLst>
          </p:cNvPr>
          <p:cNvSpPr/>
          <p:nvPr/>
        </p:nvSpPr>
        <p:spPr bwMode="auto">
          <a:xfrm>
            <a:off x="8366032" y="1270795"/>
            <a:ext cx="2932554" cy="409575"/>
          </a:xfrm>
          <a:prstGeom prst="wedgeRectCallout">
            <a:avLst>
              <a:gd name="adj1" fmla="val 18499"/>
              <a:gd name="adj2" fmla="val 188081"/>
            </a:avLst>
          </a:prstGeom>
          <a:solidFill>
            <a:schemeClr val="accent3">
              <a:lumMod val="20000"/>
              <a:lumOff val="80000"/>
            </a:schemeClr>
          </a:solidFill>
          <a:ln w="19050" cap="flat" cmpd="sng" algn="ctr">
            <a:solidFill>
              <a:schemeClr val="accent3">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b="0" dirty="0"/>
          </a:p>
        </p:txBody>
      </p:sp>
      <p:sp>
        <p:nvSpPr>
          <p:cNvPr id="9" name="TextBox 9">
            <a:extLst>
              <a:ext uri="{FF2B5EF4-FFF2-40B4-BE49-F238E27FC236}">
                <a16:creationId xmlns:a16="http://schemas.microsoft.com/office/drawing/2014/main" id="{24C02422-3CA5-40FB-A15E-B0AF23E02633}"/>
              </a:ext>
            </a:extLst>
          </p:cNvPr>
          <p:cNvSpPr txBox="1">
            <a:spLocks noChangeArrowheads="1"/>
          </p:cNvSpPr>
          <p:nvPr/>
        </p:nvSpPr>
        <p:spPr bwMode="auto">
          <a:xfrm>
            <a:off x="8346988" y="1237457"/>
            <a:ext cx="3165297"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Tüm piksellerin renk bilgileri bellekte saklanır.</a:t>
            </a:r>
          </a:p>
        </p:txBody>
      </p:sp>
      <p:sp>
        <p:nvSpPr>
          <p:cNvPr id="10" name="Rectangular Callout 12">
            <a:extLst>
              <a:ext uri="{FF2B5EF4-FFF2-40B4-BE49-F238E27FC236}">
                <a16:creationId xmlns:a16="http://schemas.microsoft.com/office/drawing/2014/main" id="{932FEDA6-1D79-4173-99F0-B78D2FC5DCBC}"/>
              </a:ext>
            </a:extLst>
          </p:cNvPr>
          <p:cNvSpPr/>
          <p:nvPr/>
        </p:nvSpPr>
        <p:spPr bwMode="auto">
          <a:xfrm>
            <a:off x="7401209" y="5025233"/>
            <a:ext cx="3091241" cy="428625"/>
          </a:xfrm>
          <a:prstGeom prst="wedgeRectCallout">
            <a:avLst>
              <a:gd name="adj1" fmla="val -20400"/>
              <a:gd name="adj2" fmla="val -230192"/>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b="0" dirty="0"/>
          </a:p>
        </p:txBody>
      </p:sp>
      <p:sp>
        <p:nvSpPr>
          <p:cNvPr id="11" name="TextBox 11">
            <a:extLst>
              <a:ext uri="{FF2B5EF4-FFF2-40B4-BE49-F238E27FC236}">
                <a16:creationId xmlns:a16="http://schemas.microsoft.com/office/drawing/2014/main" id="{0BC6F0EA-1DCE-4CCC-990B-D6744E6861AE}"/>
              </a:ext>
            </a:extLst>
          </p:cNvPr>
          <p:cNvSpPr txBox="1">
            <a:spLocks noChangeArrowheads="1"/>
          </p:cNvSpPr>
          <p:nvPr/>
        </p:nvSpPr>
        <p:spPr bwMode="auto">
          <a:xfrm>
            <a:off x="7401209" y="4991895"/>
            <a:ext cx="3091241"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Renk bilgisi, donanım mantığı kullanılarak oluşturulur.</a:t>
            </a:r>
          </a:p>
        </p:txBody>
      </p:sp>
      <p:sp>
        <p:nvSpPr>
          <p:cNvPr id="12" name="TextBox 11">
            <a:extLst>
              <a:ext uri="{FF2B5EF4-FFF2-40B4-BE49-F238E27FC236}">
                <a16:creationId xmlns:a16="http://schemas.microsoft.com/office/drawing/2014/main" id="{28BB14CB-F926-4917-8560-A5B4C96C1CB4}"/>
              </a:ext>
            </a:extLst>
          </p:cNvPr>
          <p:cNvSpPr txBox="1">
            <a:spLocks noChangeArrowheads="1"/>
          </p:cNvSpPr>
          <p:nvPr/>
        </p:nvSpPr>
        <p:spPr bwMode="auto">
          <a:xfrm>
            <a:off x="9136198" y="4417220"/>
            <a:ext cx="935201" cy="2778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İzleme</a:t>
            </a:r>
          </a:p>
        </p:txBody>
      </p:sp>
    </p:spTree>
    <p:extLst>
      <p:ext uri="{BB962C8B-B14F-4D97-AF65-F5344CB8AC3E}">
        <p14:creationId xmlns:p14="http://schemas.microsoft.com/office/powerpoint/2010/main" val="68097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 VGA Çevresel Donanım Mimarisi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13323"/>
            <a:ext cx="11180763" cy="4086225"/>
          </a:xfrm>
        </p:spPr>
        <p:txBody>
          <a:bodyPr wrap="square" numCol="1" anchor="t" anchorCtr="0" compatLnSpc="1">
            <a:prstTxWarp prst="textNoShape">
              <a:avLst/>
            </a:prstTxWarp>
          </a:bodyPr>
          <a:lstStyle/>
          <a:p>
            <a:pPr algn="l" rtl="0"/>
            <a:r>
              <a:rPr lang="en-GB" kern="0" dirty="0"/>
              <a:t>VGA çevre birimi, bir VGA kablosu aracılığıyla bir monitördeki metinleri ve görüntüleri görüntüleyebilir.</a:t>
            </a:r>
          </a:p>
          <a:p>
            <a:pPr algn="l" rtl="0"/>
            <a:r>
              <a:rPr lang="en-GB" kern="0" dirty="0"/>
              <a:t>VGA çevre birimi 5 bileşenden oluşur: bir AHB arabirimi, bir VGA arabirimi, görüntüleri görüntülemek için bir görüntü arabelleği, metinleri görüntülemek için bir metin konsolu modülü ve bir çoklayıcı.</a:t>
            </a:r>
            <a:endParaRPr lang="en-US" altLang="en-US" dirty="0">
              <a:ea typeface="ＭＳ Ｐゴシック" panose="020B0600070205080204" pitchFamily="34" charset="-128"/>
            </a:endParaRPr>
          </a:p>
        </p:txBody>
      </p:sp>
      <p:grpSp>
        <p:nvGrpSpPr>
          <p:cNvPr id="2" name="Group 1">
            <a:extLst>
              <a:ext uri="{FF2B5EF4-FFF2-40B4-BE49-F238E27FC236}">
                <a16:creationId xmlns:a16="http://schemas.microsoft.com/office/drawing/2014/main" id="{F44B4C09-0C1A-41B2-8913-0E90D3A55B88}"/>
              </a:ext>
            </a:extLst>
          </p:cNvPr>
          <p:cNvGrpSpPr/>
          <p:nvPr/>
        </p:nvGrpSpPr>
        <p:grpSpPr>
          <a:xfrm>
            <a:off x="1542732" y="3272819"/>
            <a:ext cx="8764123" cy="2770909"/>
            <a:chOff x="769644" y="2908300"/>
            <a:chExt cx="10604589" cy="3352800"/>
          </a:xfrm>
        </p:grpSpPr>
        <p:sp>
          <p:nvSpPr>
            <p:cNvPr id="5" name="Rectangle 4">
              <a:extLst>
                <a:ext uri="{FF2B5EF4-FFF2-40B4-BE49-F238E27FC236}">
                  <a16:creationId xmlns:a16="http://schemas.microsoft.com/office/drawing/2014/main" id="{89893E87-C7FB-4BD0-95CD-87B57A41C564}"/>
                </a:ext>
              </a:extLst>
            </p:cNvPr>
            <p:cNvSpPr/>
            <p:nvPr/>
          </p:nvSpPr>
          <p:spPr bwMode="auto">
            <a:xfrm>
              <a:off x="1560968" y="2908300"/>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683446C9-D912-4239-9FA7-B3CDED83C58F}"/>
                </a:ext>
              </a:extLst>
            </p:cNvPr>
            <p:cNvSpPr/>
            <p:nvPr/>
          </p:nvSpPr>
          <p:spPr bwMode="auto">
            <a:xfrm>
              <a:off x="8725202" y="3132138"/>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VGA </a:t>
              </a:r>
            </a:p>
            <a:p>
              <a:pPr algn="ctr" rtl="0">
                <a:defRPr/>
              </a:pPr>
              <a:r>
                <a:rPr lang="en-GB" sz="1200" dirty="0"/>
                <a:t>arayüz</a:t>
              </a:r>
            </a:p>
          </p:txBody>
        </p:sp>
        <p:cxnSp>
          <p:nvCxnSpPr>
            <p:cNvPr id="7" name="Straight Arrow Connector 6">
              <a:extLst>
                <a:ext uri="{FF2B5EF4-FFF2-40B4-BE49-F238E27FC236}">
                  <a16:creationId xmlns:a16="http://schemas.microsoft.com/office/drawing/2014/main" id="{668F2D88-50DF-46CF-A7B4-9B294D97C4A7}"/>
                </a:ext>
              </a:extLst>
            </p:cNvPr>
            <p:cNvCxnSpPr/>
            <p:nvPr/>
          </p:nvCxnSpPr>
          <p:spPr bwMode="auto">
            <a:xfrm>
              <a:off x="9905840" y="4575175"/>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525A099E-06B5-4230-8762-D7025770966C}"/>
                </a:ext>
              </a:extLst>
            </p:cNvPr>
            <p:cNvCxnSpPr/>
            <p:nvPr/>
          </p:nvCxnSpPr>
          <p:spPr bwMode="auto">
            <a:xfrm>
              <a:off x="9905840" y="5537200"/>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F708A6F6-8C23-472F-9DD4-16C5A639D8AE}"/>
                </a:ext>
              </a:extLst>
            </p:cNvPr>
            <p:cNvCxnSpPr/>
            <p:nvPr/>
          </p:nvCxnSpPr>
          <p:spPr bwMode="auto">
            <a:xfrm>
              <a:off x="9905840" y="3756025"/>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16675774-8D21-4C18-9C55-FAC37AFD4DCF}"/>
                </a:ext>
              </a:extLst>
            </p:cNvPr>
            <p:cNvSpPr/>
            <p:nvPr/>
          </p:nvSpPr>
          <p:spPr bwMode="auto">
            <a:xfrm rot="5400000">
              <a:off x="7101517" y="4362537"/>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11" name="Rectangle 10">
              <a:extLst>
                <a:ext uri="{FF2B5EF4-FFF2-40B4-BE49-F238E27FC236}">
                  <a16:creationId xmlns:a16="http://schemas.microsoft.com/office/drawing/2014/main" id="{4731E576-2BFB-4CCE-A3BD-78B1DEE48FA3}"/>
                </a:ext>
              </a:extLst>
            </p:cNvPr>
            <p:cNvSpPr/>
            <p:nvPr/>
          </p:nvSpPr>
          <p:spPr bwMode="auto">
            <a:xfrm>
              <a:off x="4561229" y="3195637"/>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Resim</a:t>
              </a:r>
            </a:p>
            <a:p>
              <a:pPr algn="ctr" rtl="0">
                <a:defRPr/>
              </a:pPr>
              <a:r>
                <a:rPr lang="en-GB" sz="1200" dirty="0"/>
                <a:t>tampon</a:t>
              </a:r>
            </a:p>
          </p:txBody>
        </p:sp>
        <p:sp>
          <p:nvSpPr>
            <p:cNvPr id="12" name="Rectangle 11">
              <a:extLst>
                <a:ext uri="{FF2B5EF4-FFF2-40B4-BE49-F238E27FC236}">
                  <a16:creationId xmlns:a16="http://schemas.microsoft.com/office/drawing/2014/main" id="{453F2AF1-8E80-4D42-A0E7-D1EA4B3731C0}"/>
                </a:ext>
              </a:extLst>
            </p:cNvPr>
            <p:cNvSpPr/>
            <p:nvPr/>
          </p:nvSpPr>
          <p:spPr bwMode="auto">
            <a:xfrm>
              <a:off x="4561229" y="4932362"/>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Metin</a:t>
              </a:r>
            </a:p>
            <a:p>
              <a:pPr algn="ctr" rtl="0">
                <a:defRPr/>
              </a:pPr>
              <a:r>
                <a:rPr lang="en-GB" sz="1200" dirty="0"/>
                <a:t>konsol</a:t>
              </a:r>
            </a:p>
          </p:txBody>
        </p:sp>
        <p:cxnSp>
          <p:nvCxnSpPr>
            <p:cNvPr id="13" name="Straight Arrow Connector 12">
              <a:extLst>
                <a:ext uri="{FF2B5EF4-FFF2-40B4-BE49-F238E27FC236}">
                  <a16:creationId xmlns:a16="http://schemas.microsoft.com/office/drawing/2014/main" id="{D47A64C8-8245-49A5-A90D-CF7E7125EFC8}"/>
                </a:ext>
              </a:extLst>
            </p:cNvPr>
            <p:cNvCxnSpPr/>
            <p:nvPr/>
          </p:nvCxnSpPr>
          <p:spPr bwMode="auto">
            <a:xfrm flipH="1">
              <a:off x="6021159" y="3308350"/>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9451BE6B-FBA2-40CE-A650-989D0593B012}"/>
                </a:ext>
              </a:extLst>
            </p:cNvPr>
            <p:cNvCxnSpPr/>
            <p:nvPr/>
          </p:nvCxnSpPr>
          <p:spPr bwMode="auto">
            <a:xfrm flipH="1">
              <a:off x="6021159" y="3622675"/>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0EC246BF-43F6-4F04-B3F9-E87053F98490}"/>
                </a:ext>
              </a:extLst>
            </p:cNvPr>
            <p:cNvCxnSpPr/>
            <p:nvPr/>
          </p:nvCxnSpPr>
          <p:spPr bwMode="auto">
            <a:xfrm flipH="1">
              <a:off x="6021159" y="5080000"/>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81A8A47D-BC5A-46CC-87BF-434975E034AB}"/>
                </a:ext>
              </a:extLst>
            </p:cNvPr>
            <p:cNvCxnSpPr/>
            <p:nvPr/>
          </p:nvCxnSpPr>
          <p:spPr bwMode="auto">
            <a:xfrm flipH="1">
              <a:off x="6021158" y="5316537"/>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0FC96402-EEAD-421E-8BD6-1528823DAC98}"/>
                </a:ext>
              </a:extLst>
            </p:cNvPr>
            <p:cNvCxnSpPr/>
            <p:nvPr/>
          </p:nvCxnSpPr>
          <p:spPr bwMode="auto">
            <a:xfrm flipV="1">
              <a:off x="6440095" y="3316287"/>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A14DB8B0-B124-4489-96B3-00B2D91494C9}"/>
                </a:ext>
              </a:extLst>
            </p:cNvPr>
            <p:cNvCxnSpPr/>
            <p:nvPr/>
          </p:nvCxnSpPr>
          <p:spPr bwMode="auto">
            <a:xfrm flipV="1">
              <a:off x="6861147" y="3622675"/>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8B2015A6-E54B-4358-AF8F-8AF28A14811D}"/>
                </a:ext>
              </a:extLst>
            </p:cNvPr>
            <p:cNvSpPr/>
            <p:nvPr/>
          </p:nvSpPr>
          <p:spPr bwMode="auto">
            <a:xfrm>
              <a:off x="6402010" y="3286126"/>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20" name="Oval 19">
              <a:extLst>
                <a:ext uri="{FF2B5EF4-FFF2-40B4-BE49-F238E27FC236}">
                  <a16:creationId xmlns:a16="http://schemas.microsoft.com/office/drawing/2014/main" id="{23C13298-12A4-4CF2-8A2D-4F46A3EBD00A}"/>
                </a:ext>
              </a:extLst>
            </p:cNvPr>
            <p:cNvSpPr/>
            <p:nvPr/>
          </p:nvSpPr>
          <p:spPr bwMode="auto">
            <a:xfrm>
              <a:off x="6829410" y="3606801"/>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cxnSp>
          <p:nvCxnSpPr>
            <p:cNvPr id="21" name="Straight Arrow Connector 20">
              <a:extLst>
                <a:ext uri="{FF2B5EF4-FFF2-40B4-BE49-F238E27FC236}">
                  <a16:creationId xmlns:a16="http://schemas.microsoft.com/office/drawing/2014/main" id="{B748690A-DE27-4A0F-A9F7-54FC7B6BE1F1}"/>
                </a:ext>
              </a:extLst>
            </p:cNvPr>
            <p:cNvCxnSpPr/>
            <p:nvPr/>
          </p:nvCxnSpPr>
          <p:spPr bwMode="auto">
            <a:xfrm>
              <a:off x="6021159" y="4065587"/>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88A40148-9247-475F-9E5D-E5232D54B7B9}"/>
                </a:ext>
              </a:extLst>
            </p:cNvPr>
            <p:cNvCxnSpPr/>
            <p:nvPr/>
          </p:nvCxnSpPr>
          <p:spPr bwMode="auto">
            <a:xfrm>
              <a:off x="7176407" y="4937125"/>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8C555C53-101B-460B-AD2B-79FD2398F9B6}"/>
                </a:ext>
              </a:extLst>
            </p:cNvPr>
            <p:cNvCxnSpPr/>
            <p:nvPr/>
          </p:nvCxnSpPr>
          <p:spPr bwMode="auto">
            <a:xfrm flipV="1">
              <a:off x="7176407" y="4937125"/>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A5D632B-E9D2-46FF-A08F-300E3B599A31}"/>
                </a:ext>
              </a:extLst>
            </p:cNvPr>
            <p:cNvCxnSpPr/>
            <p:nvPr/>
          </p:nvCxnSpPr>
          <p:spPr bwMode="auto">
            <a:xfrm>
              <a:off x="6021159" y="5737225"/>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2CB98F86-4EDC-4BA7-B472-DD77434AEA69}"/>
                </a:ext>
              </a:extLst>
            </p:cNvPr>
            <p:cNvCxnSpPr/>
            <p:nvPr/>
          </p:nvCxnSpPr>
          <p:spPr bwMode="auto">
            <a:xfrm>
              <a:off x="8109492" y="4570412"/>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7EDFE022-4859-4A41-8A9C-8CA1B1D97858}"/>
                </a:ext>
              </a:extLst>
            </p:cNvPr>
            <p:cNvSpPr txBox="1">
              <a:spLocks noChangeArrowheads="1"/>
            </p:cNvSpPr>
            <p:nvPr/>
          </p:nvSpPr>
          <p:spPr bwMode="auto">
            <a:xfrm>
              <a:off x="10341703" y="4306888"/>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Renk</a:t>
              </a:r>
            </a:p>
          </p:txBody>
        </p:sp>
        <p:sp>
          <p:nvSpPr>
            <p:cNvPr id="27" name="TextBox 51">
              <a:extLst>
                <a:ext uri="{FF2B5EF4-FFF2-40B4-BE49-F238E27FC236}">
                  <a16:creationId xmlns:a16="http://schemas.microsoft.com/office/drawing/2014/main" id="{F2C29DFD-164B-47C6-8CED-5ABE96C9BDFC}"/>
                </a:ext>
              </a:extLst>
            </p:cNvPr>
            <p:cNvSpPr txBox="1">
              <a:spLocks noChangeArrowheads="1"/>
            </p:cNvSpPr>
            <p:nvPr/>
          </p:nvSpPr>
          <p:spPr bwMode="auto">
            <a:xfrm>
              <a:off x="10341704" y="3506788"/>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HS</a:t>
              </a:r>
            </a:p>
          </p:txBody>
        </p:sp>
        <p:sp>
          <p:nvSpPr>
            <p:cNvPr id="28" name="TextBox 52">
              <a:extLst>
                <a:ext uri="{FF2B5EF4-FFF2-40B4-BE49-F238E27FC236}">
                  <a16:creationId xmlns:a16="http://schemas.microsoft.com/office/drawing/2014/main" id="{AC2829D2-97C1-44BA-A109-1953C8C4B0EA}"/>
                </a:ext>
              </a:extLst>
            </p:cNvPr>
            <p:cNvSpPr txBox="1">
              <a:spLocks noChangeArrowheads="1"/>
            </p:cNvSpPr>
            <p:nvPr/>
          </p:nvSpPr>
          <p:spPr bwMode="auto">
            <a:xfrm>
              <a:off x="10341704" y="5299075"/>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VS</a:t>
              </a:r>
            </a:p>
          </p:txBody>
        </p:sp>
        <p:sp>
          <p:nvSpPr>
            <p:cNvPr id="29" name="TextBox 53">
              <a:extLst>
                <a:ext uri="{FF2B5EF4-FFF2-40B4-BE49-F238E27FC236}">
                  <a16:creationId xmlns:a16="http://schemas.microsoft.com/office/drawing/2014/main" id="{7E19B968-DD24-48F8-A502-274A2B529A2F}"/>
                </a:ext>
              </a:extLst>
            </p:cNvPr>
            <p:cNvSpPr txBox="1">
              <a:spLocks noChangeArrowheads="1"/>
            </p:cNvSpPr>
            <p:nvPr/>
          </p:nvSpPr>
          <p:spPr bwMode="auto">
            <a:xfrm rot="5400000">
              <a:off x="7561098" y="4446994"/>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Mux</a:t>
              </a:r>
            </a:p>
          </p:txBody>
        </p:sp>
        <p:sp>
          <p:nvSpPr>
            <p:cNvPr id="30" name="TextBox 54">
              <a:extLst>
                <a:ext uri="{FF2B5EF4-FFF2-40B4-BE49-F238E27FC236}">
                  <a16:creationId xmlns:a16="http://schemas.microsoft.com/office/drawing/2014/main" id="{5AB8D87C-79FA-4B27-A685-A701CAF7BE74}"/>
                </a:ext>
              </a:extLst>
            </p:cNvPr>
            <p:cNvSpPr txBox="1">
              <a:spLocks noChangeArrowheads="1"/>
            </p:cNvSpPr>
            <p:nvPr/>
          </p:nvSpPr>
          <p:spPr bwMode="auto">
            <a:xfrm>
              <a:off x="7667282" y="310515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x</a:t>
              </a:r>
            </a:p>
          </p:txBody>
        </p:sp>
        <p:sp>
          <p:nvSpPr>
            <p:cNvPr id="31" name="TextBox 55">
              <a:extLst>
                <a:ext uri="{FF2B5EF4-FFF2-40B4-BE49-F238E27FC236}">
                  <a16:creationId xmlns:a16="http://schemas.microsoft.com/office/drawing/2014/main" id="{6E4DB8AF-51D0-4971-B126-24548D5C491A}"/>
                </a:ext>
              </a:extLst>
            </p:cNvPr>
            <p:cNvSpPr txBox="1">
              <a:spLocks noChangeArrowheads="1"/>
            </p:cNvSpPr>
            <p:nvPr/>
          </p:nvSpPr>
          <p:spPr bwMode="auto">
            <a:xfrm>
              <a:off x="7667282" y="3392488"/>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y</a:t>
              </a:r>
            </a:p>
          </p:txBody>
        </p:sp>
        <p:sp>
          <p:nvSpPr>
            <p:cNvPr id="32" name="TextBox 56">
              <a:extLst>
                <a:ext uri="{FF2B5EF4-FFF2-40B4-BE49-F238E27FC236}">
                  <a16:creationId xmlns:a16="http://schemas.microsoft.com/office/drawing/2014/main" id="{7AF760C4-D072-42B3-B621-3422C298A25C}"/>
                </a:ext>
              </a:extLst>
            </p:cNvPr>
            <p:cNvSpPr txBox="1">
              <a:spLocks noChangeArrowheads="1"/>
            </p:cNvSpPr>
            <p:nvPr/>
          </p:nvSpPr>
          <p:spPr bwMode="auto">
            <a:xfrm>
              <a:off x="5983073" y="3878262"/>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Görüntü rengi</a:t>
              </a:r>
            </a:p>
          </p:txBody>
        </p:sp>
        <p:sp>
          <p:nvSpPr>
            <p:cNvPr id="33" name="TextBox 58">
              <a:extLst>
                <a:ext uri="{FF2B5EF4-FFF2-40B4-BE49-F238E27FC236}">
                  <a16:creationId xmlns:a16="http://schemas.microsoft.com/office/drawing/2014/main" id="{8FB07126-DCAE-492B-AB71-8E19E9B04B39}"/>
                </a:ext>
              </a:extLst>
            </p:cNvPr>
            <p:cNvSpPr txBox="1">
              <a:spLocks noChangeArrowheads="1"/>
            </p:cNvSpPr>
            <p:nvPr/>
          </p:nvSpPr>
          <p:spPr bwMode="auto">
            <a:xfrm>
              <a:off x="5983073" y="5511801"/>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Metin rengi</a:t>
              </a:r>
            </a:p>
          </p:txBody>
        </p:sp>
        <p:sp>
          <p:nvSpPr>
            <p:cNvPr id="34" name="TextBox 59">
              <a:extLst>
                <a:ext uri="{FF2B5EF4-FFF2-40B4-BE49-F238E27FC236}">
                  <a16:creationId xmlns:a16="http://schemas.microsoft.com/office/drawing/2014/main" id="{AC850C45-7D92-4C01-AF63-D4F32059A0DE}"/>
                </a:ext>
              </a:extLst>
            </p:cNvPr>
            <p:cNvSpPr txBox="1">
              <a:spLocks noChangeArrowheads="1"/>
            </p:cNvSpPr>
            <p:nvPr/>
          </p:nvSpPr>
          <p:spPr bwMode="auto">
            <a:xfrm>
              <a:off x="7210260" y="5494337"/>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Konsol bölgesi veya görüntü bölgesi</a:t>
              </a:r>
            </a:p>
          </p:txBody>
        </p:sp>
        <p:cxnSp>
          <p:nvCxnSpPr>
            <p:cNvPr id="35" name="Straight Connector 34">
              <a:extLst>
                <a:ext uri="{FF2B5EF4-FFF2-40B4-BE49-F238E27FC236}">
                  <a16:creationId xmlns:a16="http://schemas.microsoft.com/office/drawing/2014/main" id="{1FA5DCB6-A7C8-4254-ADAD-536DBE82F5CD}"/>
                </a:ext>
              </a:extLst>
            </p:cNvPr>
            <p:cNvCxnSpPr/>
            <p:nvPr/>
          </p:nvCxnSpPr>
          <p:spPr bwMode="auto">
            <a:xfrm flipV="1">
              <a:off x="7923298" y="5243513"/>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3C7AFDF7-F443-4011-9C23-1F5A3689FA50}"/>
                </a:ext>
              </a:extLst>
            </p:cNvPr>
            <p:cNvCxnSpPr/>
            <p:nvPr/>
          </p:nvCxnSpPr>
          <p:spPr bwMode="auto">
            <a:xfrm flipV="1">
              <a:off x="7301241" y="32289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DFF9D9BD-8469-4C5D-ABAD-461CBAD762B6}"/>
                </a:ext>
              </a:extLst>
            </p:cNvPr>
            <p:cNvCxnSpPr/>
            <p:nvPr/>
          </p:nvCxnSpPr>
          <p:spPr bwMode="auto">
            <a:xfrm flipV="1">
              <a:off x="7301241" y="3571876"/>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E295A46A-C3B7-4620-B4DD-A00C1FD4C167}"/>
                </a:ext>
              </a:extLst>
            </p:cNvPr>
            <p:cNvCxnSpPr/>
            <p:nvPr/>
          </p:nvCxnSpPr>
          <p:spPr bwMode="auto">
            <a:xfrm flipV="1">
              <a:off x="7301241" y="4005262"/>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E4454CD-2D43-43B2-B8D0-BAA4BD834286}"/>
                </a:ext>
              </a:extLst>
            </p:cNvPr>
            <p:cNvCxnSpPr/>
            <p:nvPr/>
          </p:nvCxnSpPr>
          <p:spPr bwMode="auto">
            <a:xfrm flipV="1">
              <a:off x="7301241" y="4875213"/>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499C4F6E-21E3-42EC-94EE-B6E39B47EF8D}"/>
                </a:ext>
              </a:extLst>
            </p:cNvPr>
            <p:cNvCxnSpPr/>
            <p:nvPr/>
          </p:nvCxnSpPr>
          <p:spPr bwMode="auto">
            <a:xfrm flipV="1">
              <a:off x="8272413" y="4516437"/>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CBC08E04-9B16-4FA2-BA61-CDA31297FE79}"/>
                </a:ext>
              </a:extLst>
            </p:cNvPr>
            <p:cNvCxnSpPr/>
            <p:nvPr/>
          </p:nvCxnSpPr>
          <p:spPr bwMode="auto">
            <a:xfrm flipV="1">
              <a:off x="10089918" y="4516437"/>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6">
              <a:extLst>
                <a:ext uri="{FF2B5EF4-FFF2-40B4-BE49-F238E27FC236}">
                  <a16:creationId xmlns:a16="http://schemas.microsoft.com/office/drawing/2014/main" id="{B4F14A86-1FD6-48C6-9C03-5ED56F9C5316}"/>
                </a:ext>
              </a:extLst>
            </p:cNvPr>
            <p:cNvSpPr txBox="1">
              <a:spLocks noChangeArrowheads="1"/>
            </p:cNvSpPr>
            <p:nvPr/>
          </p:nvSpPr>
          <p:spPr bwMode="auto">
            <a:xfrm>
              <a:off x="7176407" y="38703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3" name="TextBox 77">
              <a:extLst>
                <a:ext uri="{FF2B5EF4-FFF2-40B4-BE49-F238E27FC236}">
                  <a16:creationId xmlns:a16="http://schemas.microsoft.com/office/drawing/2014/main" id="{CC3CFE45-7491-47C0-8A64-B578534FEDC4}"/>
                </a:ext>
              </a:extLst>
            </p:cNvPr>
            <p:cNvSpPr txBox="1">
              <a:spLocks noChangeArrowheads="1"/>
            </p:cNvSpPr>
            <p:nvPr/>
          </p:nvSpPr>
          <p:spPr bwMode="auto">
            <a:xfrm>
              <a:off x="7176407" y="4738688"/>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4" name="TextBox 78">
              <a:extLst>
                <a:ext uri="{FF2B5EF4-FFF2-40B4-BE49-F238E27FC236}">
                  <a16:creationId xmlns:a16="http://schemas.microsoft.com/office/drawing/2014/main" id="{0E35FBE2-D44F-42F3-A76F-06B682593C3D}"/>
                </a:ext>
              </a:extLst>
            </p:cNvPr>
            <p:cNvSpPr txBox="1">
              <a:spLocks noChangeArrowheads="1"/>
            </p:cNvSpPr>
            <p:nvPr/>
          </p:nvSpPr>
          <p:spPr bwMode="auto">
            <a:xfrm>
              <a:off x="8111608" y="4381501"/>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5" name="TextBox 79">
              <a:extLst>
                <a:ext uri="{FF2B5EF4-FFF2-40B4-BE49-F238E27FC236}">
                  <a16:creationId xmlns:a16="http://schemas.microsoft.com/office/drawing/2014/main" id="{1E17CD45-3756-43E5-A260-AD67DA3E0A42}"/>
                </a:ext>
              </a:extLst>
            </p:cNvPr>
            <p:cNvSpPr txBox="1">
              <a:spLocks noChangeArrowheads="1"/>
            </p:cNvSpPr>
            <p:nvPr/>
          </p:nvSpPr>
          <p:spPr bwMode="auto">
            <a:xfrm>
              <a:off x="9933346" y="4384676"/>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6" name="Straight Arrow Connector 45">
              <a:extLst>
                <a:ext uri="{FF2B5EF4-FFF2-40B4-BE49-F238E27FC236}">
                  <a16:creationId xmlns:a16="http://schemas.microsoft.com/office/drawing/2014/main" id="{E22DCD7D-541A-46E4-96DF-E18B8693C48C}"/>
                </a:ext>
              </a:extLst>
            </p:cNvPr>
            <p:cNvCxnSpPr/>
            <p:nvPr/>
          </p:nvCxnSpPr>
          <p:spPr bwMode="auto">
            <a:xfrm flipH="1">
              <a:off x="3039939" y="3473450"/>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7" name="TextBox 83">
              <a:extLst>
                <a:ext uri="{FF2B5EF4-FFF2-40B4-BE49-F238E27FC236}">
                  <a16:creationId xmlns:a16="http://schemas.microsoft.com/office/drawing/2014/main" id="{4DA94083-BE61-4D87-9E42-17E49DCA9E26}"/>
                </a:ext>
              </a:extLst>
            </p:cNvPr>
            <p:cNvSpPr txBox="1">
              <a:spLocks noChangeArrowheads="1"/>
            </p:cNvSpPr>
            <p:nvPr/>
          </p:nvSpPr>
          <p:spPr bwMode="auto">
            <a:xfrm>
              <a:off x="3061098" y="3217862"/>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Hafıza adresi</a:t>
              </a:r>
            </a:p>
          </p:txBody>
        </p:sp>
        <p:cxnSp>
          <p:nvCxnSpPr>
            <p:cNvPr id="48" name="Straight Arrow Connector 47">
              <a:extLst>
                <a:ext uri="{FF2B5EF4-FFF2-40B4-BE49-F238E27FC236}">
                  <a16:creationId xmlns:a16="http://schemas.microsoft.com/office/drawing/2014/main" id="{98BD3714-1CDE-4D43-B921-4FA1AD00E01E}"/>
                </a:ext>
              </a:extLst>
            </p:cNvPr>
            <p:cNvCxnSpPr/>
            <p:nvPr/>
          </p:nvCxnSpPr>
          <p:spPr bwMode="auto">
            <a:xfrm>
              <a:off x="3061098" y="3756025"/>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6">
              <a:extLst>
                <a:ext uri="{FF2B5EF4-FFF2-40B4-BE49-F238E27FC236}">
                  <a16:creationId xmlns:a16="http://schemas.microsoft.com/office/drawing/2014/main" id="{F000DE75-7108-4525-B6E0-F223B8ADA50D}"/>
                </a:ext>
              </a:extLst>
            </p:cNvPr>
            <p:cNvSpPr txBox="1">
              <a:spLocks noChangeArrowheads="1"/>
            </p:cNvSpPr>
            <p:nvPr/>
          </p:nvSpPr>
          <p:spPr bwMode="auto">
            <a:xfrm>
              <a:off x="3196512" y="3529013"/>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Bellek verileri</a:t>
              </a:r>
            </a:p>
          </p:txBody>
        </p:sp>
        <p:cxnSp>
          <p:nvCxnSpPr>
            <p:cNvPr id="50" name="Straight Arrow Connector 49">
              <a:extLst>
                <a:ext uri="{FF2B5EF4-FFF2-40B4-BE49-F238E27FC236}">
                  <a16:creationId xmlns:a16="http://schemas.microsoft.com/office/drawing/2014/main" id="{0ABDE2C1-BD9A-42BF-8E30-C0D42DB1492A}"/>
                </a:ext>
              </a:extLst>
            </p:cNvPr>
            <p:cNvCxnSpPr/>
            <p:nvPr/>
          </p:nvCxnSpPr>
          <p:spPr bwMode="auto">
            <a:xfrm>
              <a:off x="3042056" y="4067175"/>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9">
              <a:extLst>
                <a:ext uri="{FF2B5EF4-FFF2-40B4-BE49-F238E27FC236}">
                  <a16:creationId xmlns:a16="http://schemas.microsoft.com/office/drawing/2014/main" id="{FD0322B3-EB9D-4635-BD9F-643257C94E34}"/>
                </a:ext>
              </a:extLst>
            </p:cNvPr>
            <p:cNvSpPr txBox="1">
              <a:spLocks noChangeArrowheads="1"/>
            </p:cNvSpPr>
            <p:nvPr/>
          </p:nvSpPr>
          <p:spPr bwMode="auto">
            <a:xfrm>
              <a:off x="3196512" y="3838575"/>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cxnSp>
          <p:nvCxnSpPr>
            <p:cNvPr id="52" name="Straight Arrow Connector 51">
              <a:extLst>
                <a:ext uri="{FF2B5EF4-FFF2-40B4-BE49-F238E27FC236}">
                  <a16:creationId xmlns:a16="http://schemas.microsoft.com/office/drawing/2014/main" id="{9E59165F-DB80-4562-ADC3-596B82E09928}"/>
                </a:ext>
              </a:extLst>
            </p:cNvPr>
            <p:cNvCxnSpPr/>
            <p:nvPr/>
          </p:nvCxnSpPr>
          <p:spPr bwMode="auto">
            <a:xfrm>
              <a:off x="3061098" y="5248275"/>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93">
              <a:extLst>
                <a:ext uri="{FF2B5EF4-FFF2-40B4-BE49-F238E27FC236}">
                  <a16:creationId xmlns:a16="http://schemas.microsoft.com/office/drawing/2014/main" id="{B31AC8B6-B80D-4F9A-B542-302347B3AA15}"/>
                </a:ext>
              </a:extLst>
            </p:cNvPr>
            <p:cNvSpPr txBox="1">
              <a:spLocks noChangeArrowheads="1"/>
            </p:cNvSpPr>
            <p:nvPr/>
          </p:nvSpPr>
          <p:spPr bwMode="auto">
            <a:xfrm>
              <a:off x="3042056" y="4962525"/>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Metin verileri (Asci)</a:t>
              </a:r>
            </a:p>
          </p:txBody>
        </p:sp>
        <p:cxnSp>
          <p:nvCxnSpPr>
            <p:cNvPr id="54" name="Straight Arrow Connector 53">
              <a:extLst>
                <a:ext uri="{FF2B5EF4-FFF2-40B4-BE49-F238E27FC236}">
                  <a16:creationId xmlns:a16="http://schemas.microsoft.com/office/drawing/2014/main" id="{FF91C773-2768-4DFA-AE46-0A2C84369AED}"/>
                </a:ext>
              </a:extLst>
            </p:cNvPr>
            <p:cNvCxnSpPr/>
            <p:nvPr/>
          </p:nvCxnSpPr>
          <p:spPr bwMode="auto">
            <a:xfrm>
              <a:off x="3061098" y="5559425"/>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5">
              <a:extLst>
                <a:ext uri="{FF2B5EF4-FFF2-40B4-BE49-F238E27FC236}">
                  <a16:creationId xmlns:a16="http://schemas.microsoft.com/office/drawing/2014/main" id="{F4D11356-7F15-4964-A529-3C0A5D253301}"/>
                </a:ext>
              </a:extLst>
            </p:cNvPr>
            <p:cNvSpPr txBox="1">
              <a:spLocks noChangeArrowheads="1"/>
            </p:cNvSpPr>
            <p:nvPr/>
          </p:nvSpPr>
          <p:spPr bwMode="auto">
            <a:xfrm>
              <a:off x="3158427" y="5302250"/>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sp>
          <p:nvSpPr>
            <p:cNvPr id="56" name="Rectangle 55">
              <a:extLst>
                <a:ext uri="{FF2B5EF4-FFF2-40B4-BE49-F238E27FC236}">
                  <a16:creationId xmlns:a16="http://schemas.microsoft.com/office/drawing/2014/main" id="{C8A5803A-897B-4846-819E-B2706D1DF7AF}"/>
                </a:ext>
              </a:extLst>
            </p:cNvPr>
            <p:cNvSpPr/>
            <p:nvPr/>
          </p:nvSpPr>
          <p:spPr bwMode="auto">
            <a:xfrm>
              <a:off x="1918545" y="3132138"/>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57" name="Left-Right Arrow 5">
              <a:extLst>
                <a:ext uri="{FF2B5EF4-FFF2-40B4-BE49-F238E27FC236}">
                  <a16:creationId xmlns:a16="http://schemas.microsoft.com/office/drawing/2014/main" id="{72347A1D-7DF0-4347-890A-75EEE74A1CA8}"/>
                </a:ext>
              </a:extLst>
            </p:cNvPr>
            <p:cNvSpPr/>
            <p:nvPr/>
          </p:nvSpPr>
          <p:spPr bwMode="auto">
            <a:xfrm>
              <a:off x="769644" y="3571876"/>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Veri </a:t>
              </a:r>
            </a:p>
          </p:txBody>
        </p:sp>
        <p:sp>
          <p:nvSpPr>
            <p:cNvPr id="58" name="Left-Right Arrow 63">
              <a:extLst>
                <a:ext uri="{FF2B5EF4-FFF2-40B4-BE49-F238E27FC236}">
                  <a16:creationId xmlns:a16="http://schemas.microsoft.com/office/drawing/2014/main" id="{E525CAC7-A85E-4C9C-B5C3-DBE6C3511D0E}"/>
                </a:ext>
              </a:extLst>
            </p:cNvPr>
            <p:cNvSpPr/>
            <p:nvPr/>
          </p:nvSpPr>
          <p:spPr bwMode="auto">
            <a:xfrm>
              <a:off x="769644" y="4252912"/>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Adr </a:t>
              </a:r>
            </a:p>
          </p:txBody>
        </p:sp>
        <p:sp>
          <p:nvSpPr>
            <p:cNvPr id="59" name="Left-Right Arrow 64">
              <a:extLst>
                <a:ext uri="{FF2B5EF4-FFF2-40B4-BE49-F238E27FC236}">
                  <a16:creationId xmlns:a16="http://schemas.microsoft.com/office/drawing/2014/main" id="{A5BD8A6A-96A9-4C11-AE90-7EDF8840EFD1}"/>
                </a:ext>
              </a:extLst>
            </p:cNvPr>
            <p:cNvSpPr/>
            <p:nvPr/>
          </p:nvSpPr>
          <p:spPr bwMode="auto">
            <a:xfrm>
              <a:off x="769644" y="4949826"/>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Kontrol</a:t>
              </a:r>
            </a:p>
          </p:txBody>
        </p:sp>
      </p:grpSp>
    </p:spTree>
    <p:extLst>
      <p:ext uri="{BB962C8B-B14F-4D97-AF65-F5344CB8AC3E}">
        <p14:creationId xmlns:p14="http://schemas.microsoft.com/office/powerpoint/2010/main" val="185700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Arayüzü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95401"/>
            <a:ext cx="11180763" cy="4086225"/>
          </a:xfrm>
        </p:spPr>
        <p:txBody>
          <a:bodyPr wrap="square" numCol="1" anchor="t" anchorCtr="0" compatLnSpc="1">
            <a:prstTxWarp prst="textNoShape">
              <a:avLst/>
            </a:prstTxWarp>
          </a:bodyPr>
          <a:lstStyle/>
          <a:p>
            <a:pPr lvl="1" algn="l" rtl="0"/>
            <a:r>
              <a:rPr lang="en-IN" altLang="en-US" dirty="0">
                <a:ea typeface="ＭＳ Ｐゴシック" panose="020B0600070205080204" pitchFamily="34" charset="-128"/>
              </a:rPr>
              <a:t>VGA bağlantı noktasına senkronizasyon sinyalleri üretir</a:t>
            </a:r>
          </a:p>
          <a:p>
            <a:pPr lvl="1" algn="l" rtl="0"/>
            <a:r>
              <a:rPr lang="en-IN" altLang="en-US" dirty="0">
                <a:ea typeface="ＭＳ Ｐゴシック" panose="020B0600070205080204" pitchFamily="34" charset="-128"/>
              </a:rPr>
              <a:t>Doğrudan VGA bağlantı noktasının harici pinlerine bağlanır</a:t>
            </a:r>
          </a:p>
          <a:p>
            <a:pPr lvl="1" algn="l" rtl="0"/>
            <a:r>
              <a:rPr lang="en-IN" altLang="en-US" dirty="0">
                <a:ea typeface="ＭＳ Ｐゴシック" panose="020B0600070205080204" pitchFamily="34" charset="-128"/>
              </a:rPr>
              <a:t>Mevcut pikselin adresini verir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F265D9CE-3F7F-407B-B5DA-D685F45BEF97}"/>
              </a:ext>
            </a:extLst>
          </p:cNvPr>
          <p:cNvSpPr/>
          <p:nvPr/>
        </p:nvSpPr>
        <p:spPr bwMode="auto">
          <a:xfrm>
            <a:off x="1546680" y="3051176"/>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656109E9-F8B0-4F0C-BB3E-71825944D42B}"/>
              </a:ext>
            </a:extLst>
          </p:cNvPr>
          <p:cNvSpPr/>
          <p:nvPr/>
        </p:nvSpPr>
        <p:spPr bwMode="auto">
          <a:xfrm>
            <a:off x="8710914" y="3275014"/>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VGA </a:t>
            </a:r>
          </a:p>
          <a:p>
            <a:pPr algn="ctr" rtl="0">
              <a:defRPr/>
            </a:pPr>
            <a:r>
              <a:rPr lang="en-GB" sz="1200" dirty="0"/>
              <a:t>arayüz</a:t>
            </a:r>
          </a:p>
        </p:txBody>
      </p:sp>
      <p:cxnSp>
        <p:nvCxnSpPr>
          <p:cNvPr id="7" name="Straight Arrow Connector 6">
            <a:extLst>
              <a:ext uri="{FF2B5EF4-FFF2-40B4-BE49-F238E27FC236}">
                <a16:creationId xmlns:a16="http://schemas.microsoft.com/office/drawing/2014/main" id="{E75F75B5-4435-4969-8B1B-5B134E571829}"/>
              </a:ext>
            </a:extLst>
          </p:cNvPr>
          <p:cNvCxnSpPr/>
          <p:nvPr/>
        </p:nvCxnSpPr>
        <p:spPr bwMode="auto">
          <a:xfrm>
            <a:off x="9891552" y="4718051"/>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D4FD5130-1875-4E06-90EE-BE59CF284644}"/>
              </a:ext>
            </a:extLst>
          </p:cNvPr>
          <p:cNvCxnSpPr/>
          <p:nvPr/>
        </p:nvCxnSpPr>
        <p:spPr bwMode="auto">
          <a:xfrm>
            <a:off x="9891552" y="5680076"/>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E88BEAAC-4E04-464D-BFB5-B43811D2B0C3}"/>
              </a:ext>
            </a:extLst>
          </p:cNvPr>
          <p:cNvCxnSpPr/>
          <p:nvPr/>
        </p:nvCxnSpPr>
        <p:spPr bwMode="auto">
          <a:xfrm>
            <a:off x="9891552" y="3898901"/>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F28FBE80-F5CB-4F15-9ADD-F0B1C5B341E0}"/>
              </a:ext>
            </a:extLst>
          </p:cNvPr>
          <p:cNvSpPr/>
          <p:nvPr/>
        </p:nvSpPr>
        <p:spPr bwMode="auto">
          <a:xfrm rot="5400000">
            <a:off x="7087229" y="4505413"/>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11" name="Rectangle 10">
            <a:extLst>
              <a:ext uri="{FF2B5EF4-FFF2-40B4-BE49-F238E27FC236}">
                <a16:creationId xmlns:a16="http://schemas.microsoft.com/office/drawing/2014/main" id="{C77B0B9E-8402-4FD0-9DFD-C46AFE0DDCDB}"/>
              </a:ext>
            </a:extLst>
          </p:cNvPr>
          <p:cNvSpPr/>
          <p:nvPr/>
        </p:nvSpPr>
        <p:spPr bwMode="auto">
          <a:xfrm>
            <a:off x="4546941" y="3338513"/>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Resim</a:t>
            </a:r>
          </a:p>
          <a:p>
            <a:pPr algn="ctr" rtl="0">
              <a:defRPr/>
            </a:pPr>
            <a:r>
              <a:rPr lang="en-GB" sz="1200" dirty="0"/>
              <a:t>tampon</a:t>
            </a:r>
          </a:p>
        </p:txBody>
      </p:sp>
      <p:sp>
        <p:nvSpPr>
          <p:cNvPr id="12" name="Rectangle 11">
            <a:extLst>
              <a:ext uri="{FF2B5EF4-FFF2-40B4-BE49-F238E27FC236}">
                <a16:creationId xmlns:a16="http://schemas.microsoft.com/office/drawing/2014/main" id="{09373002-E379-4EFF-9717-961E2D39F24F}"/>
              </a:ext>
            </a:extLst>
          </p:cNvPr>
          <p:cNvSpPr/>
          <p:nvPr/>
        </p:nvSpPr>
        <p:spPr bwMode="auto">
          <a:xfrm>
            <a:off x="4546941" y="5075238"/>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Metin</a:t>
            </a:r>
          </a:p>
          <a:p>
            <a:pPr algn="ctr" rtl="0">
              <a:defRPr/>
            </a:pPr>
            <a:r>
              <a:rPr lang="en-GB" sz="1200" dirty="0"/>
              <a:t>konsol</a:t>
            </a:r>
          </a:p>
        </p:txBody>
      </p:sp>
      <p:cxnSp>
        <p:nvCxnSpPr>
          <p:cNvPr id="13" name="Straight Arrow Connector 12">
            <a:extLst>
              <a:ext uri="{FF2B5EF4-FFF2-40B4-BE49-F238E27FC236}">
                <a16:creationId xmlns:a16="http://schemas.microsoft.com/office/drawing/2014/main" id="{84F96FB5-F2CB-46BF-A1F3-E27F64474AA9}"/>
              </a:ext>
            </a:extLst>
          </p:cNvPr>
          <p:cNvCxnSpPr/>
          <p:nvPr/>
        </p:nvCxnSpPr>
        <p:spPr bwMode="auto">
          <a:xfrm flipH="1">
            <a:off x="6006871" y="3451226"/>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9D76351F-13F6-40DC-B55C-4ADB5EAB968A}"/>
              </a:ext>
            </a:extLst>
          </p:cNvPr>
          <p:cNvCxnSpPr/>
          <p:nvPr/>
        </p:nvCxnSpPr>
        <p:spPr bwMode="auto">
          <a:xfrm flipH="1">
            <a:off x="6006871" y="3765551"/>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AAE698FC-CD3A-4634-95C2-6726FADCEEE1}"/>
              </a:ext>
            </a:extLst>
          </p:cNvPr>
          <p:cNvCxnSpPr/>
          <p:nvPr/>
        </p:nvCxnSpPr>
        <p:spPr bwMode="auto">
          <a:xfrm flipH="1">
            <a:off x="6006871" y="5222876"/>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F5BCF925-90C3-47EF-A008-02EC942CDD2E}"/>
              </a:ext>
            </a:extLst>
          </p:cNvPr>
          <p:cNvCxnSpPr/>
          <p:nvPr/>
        </p:nvCxnSpPr>
        <p:spPr bwMode="auto">
          <a:xfrm flipH="1">
            <a:off x="6006870" y="5459413"/>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84B7BB1E-795A-4AB6-ABF1-DC68ABFEB99E}"/>
              </a:ext>
            </a:extLst>
          </p:cNvPr>
          <p:cNvCxnSpPr/>
          <p:nvPr/>
        </p:nvCxnSpPr>
        <p:spPr bwMode="auto">
          <a:xfrm flipV="1">
            <a:off x="6425807" y="3459163"/>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EA9FC8E5-5CEF-4ABC-991D-456FB55F5A14}"/>
              </a:ext>
            </a:extLst>
          </p:cNvPr>
          <p:cNvCxnSpPr/>
          <p:nvPr/>
        </p:nvCxnSpPr>
        <p:spPr bwMode="auto">
          <a:xfrm flipV="1">
            <a:off x="6846859" y="3765551"/>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4D4359D1-3C52-4E09-91BF-7698107FC792}"/>
              </a:ext>
            </a:extLst>
          </p:cNvPr>
          <p:cNvSpPr/>
          <p:nvPr/>
        </p:nvSpPr>
        <p:spPr bwMode="auto">
          <a:xfrm>
            <a:off x="6387722" y="3429002"/>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20" name="Oval 19">
            <a:extLst>
              <a:ext uri="{FF2B5EF4-FFF2-40B4-BE49-F238E27FC236}">
                <a16:creationId xmlns:a16="http://schemas.microsoft.com/office/drawing/2014/main" id="{01DC8EF2-DB98-466B-AF63-2BDE95CE7C49}"/>
              </a:ext>
            </a:extLst>
          </p:cNvPr>
          <p:cNvSpPr/>
          <p:nvPr/>
        </p:nvSpPr>
        <p:spPr bwMode="auto">
          <a:xfrm>
            <a:off x="6815122" y="3749677"/>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cxnSp>
        <p:nvCxnSpPr>
          <p:cNvPr id="21" name="Straight Arrow Connector 20">
            <a:extLst>
              <a:ext uri="{FF2B5EF4-FFF2-40B4-BE49-F238E27FC236}">
                <a16:creationId xmlns:a16="http://schemas.microsoft.com/office/drawing/2014/main" id="{24CA049E-3FE5-465C-AE46-61B1D68ABCF2}"/>
              </a:ext>
            </a:extLst>
          </p:cNvPr>
          <p:cNvCxnSpPr/>
          <p:nvPr/>
        </p:nvCxnSpPr>
        <p:spPr bwMode="auto">
          <a:xfrm>
            <a:off x="6006871" y="4208463"/>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0A664365-29B7-4904-AD6E-920F8319B848}"/>
              </a:ext>
            </a:extLst>
          </p:cNvPr>
          <p:cNvCxnSpPr/>
          <p:nvPr/>
        </p:nvCxnSpPr>
        <p:spPr bwMode="auto">
          <a:xfrm>
            <a:off x="7162119" y="5080001"/>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288A719B-76F5-4043-AE99-DDC2051466EF}"/>
              </a:ext>
            </a:extLst>
          </p:cNvPr>
          <p:cNvCxnSpPr/>
          <p:nvPr/>
        </p:nvCxnSpPr>
        <p:spPr bwMode="auto">
          <a:xfrm flipV="1">
            <a:off x="7162119" y="5080001"/>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6177E4F3-44F7-4EC6-8DDE-ABBC211C6983}"/>
              </a:ext>
            </a:extLst>
          </p:cNvPr>
          <p:cNvCxnSpPr/>
          <p:nvPr/>
        </p:nvCxnSpPr>
        <p:spPr bwMode="auto">
          <a:xfrm>
            <a:off x="6006871" y="5880101"/>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98AB78C5-5CFC-461B-B88E-EBF2BE7CFC28}"/>
              </a:ext>
            </a:extLst>
          </p:cNvPr>
          <p:cNvCxnSpPr/>
          <p:nvPr/>
        </p:nvCxnSpPr>
        <p:spPr bwMode="auto">
          <a:xfrm>
            <a:off x="8095204" y="4713288"/>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022D98EF-3B48-415B-AB93-0495E7E0C4A8}"/>
              </a:ext>
            </a:extLst>
          </p:cNvPr>
          <p:cNvSpPr txBox="1">
            <a:spLocks noChangeArrowheads="1"/>
          </p:cNvSpPr>
          <p:nvPr/>
        </p:nvSpPr>
        <p:spPr bwMode="auto">
          <a:xfrm>
            <a:off x="10327415" y="4449764"/>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Renk</a:t>
            </a:r>
          </a:p>
        </p:txBody>
      </p:sp>
      <p:sp>
        <p:nvSpPr>
          <p:cNvPr id="27" name="TextBox 51">
            <a:extLst>
              <a:ext uri="{FF2B5EF4-FFF2-40B4-BE49-F238E27FC236}">
                <a16:creationId xmlns:a16="http://schemas.microsoft.com/office/drawing/2014/main" id="{8D724B12-FF3B-4413-B58E-3236D16F1DF1}"/>
              </a:ext>
            </a:extLst>
          </p:cNvPr>
          <p:cNvSpPr txBox="1">
            <a:spLocks noChangeArrowheads="1"/>
          </p:cNvSpPr>
          <p:nvPr/>
        </p:nvSpPr>
        <p:spPr bwMode="auto">
          <a:xfrm>
            <a:off x="10327416" y="3649664"/>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HS</a:t>
            </a:r>
          </a:p>
        </p:txBody>
      </p:sp>
      <p:sp>
        <p:nvSpPr>
          <p:cNvPr id="28" name="TextBox 52">
            <a:extLst>
              <a:ext uri="{FF2B5EF4-FFF2-40B4-BE49-F238E27FC236}">
                <a16:creationId xmlns:a16="http://schemas.microsoft.com/office/drawing/2014/main" id="{D9EB365E-5E05-4C32-81B4-2085C53084B9}"/>
              </a:ext>
            </a:extLst>
          </p:cNvPr>
          <p:cNvSpPr txBox="1">
            <a:spLocks noChangeArrowheads="1"/>
          </p:cNvSpPr>
          <p:nvPr/>
        </p:nvSpPr>
        <p:spPr bwMode="auto">
          <a:xfrm>
            <a:off x="10327416" y="5441951"/>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VS</a:t>
            </a:r>
          </a:p>
        </p:txBody>
      </p:sp>
      <p:sp>
        <p:nvSpPr>
          <p:cNvPr id="29" name="TextBox 53">
            <a:extLst>
              <a:ext uri="{FF2B5EF4-FFF2-40B4-BE49-F238E27FC236}">
                <a16:creationId xmlns:a16="http://schemas.microsoft.com/office/drawing/2014/main" id="{9C96832C-6891-400A-9853-4F038B44712F}"/>
              </a:ext>
            </a:extLst>
          </p:cNvPr>
          <p:cNvSpPr txBox="1">
            <a:spLocks noChangeArrowheads="1"/>
          </p:cNvSpPr>
          <p:nvPr/>
        </p:nvSpPr>
        <p:spPr bwMode="auto">
          <a:xfrm rot="5400000">
            <a:off x="7546810" y="4589870"/>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Mux</a:t>
            </a:r>
          </a:p>
        </p:txBody>
      </p:sp>
      <p:sp>
        <p:nvSpPr>
          <p:cNvPr id="30" name="TextBox 54">
            <a:extLst>
              <a:ext uri="{FF2B5EF4-FFF2-40B4-BE49-F238E27FC236}">
                <a16:creationId xmlns:a16="http://schemas.microsoft.com/office/drawing/2014/main" id="{FD71A50E-CF78-40F3-A154-19604CA106DF}"/>
              </a:ext>
            </a:extLst>
          </p:cNvPr>
          <p:cNvSpPr txBox="1">
            <a:spLocks noChangeArrowheads="1"/>
          </p:cNvSpPr>
          <p:nvPr/>
        </p:nvSpPr>
        <p:spPr bwMode="auto">
          <a:xfrm>
            <a:off x="7652994" y="3248026"/>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x</a:t>
            </a:r>
          </a:p>
        </p:txBody>
      </p:sp>
      <p:sp>
        <p:nvSpPr>
          <p:cNvPr id="31" name="TextBox 55">
            <a:extLst>
              <a:ext uri="{FF2B5EF4-FFF2-40B4-BE49-F238E27FC236}">
                <a16:creationId xmlns:a16="http://schemas.microsoft.com/office/drawing/2014/main" id="{0766C3A7-0DB0-4C63-BAAE-ED458E8FE022}"/>
              </a:ext>
            </a:extLst>
          </p:cNvPr>
          <p:cNvSpPr txBox="1">
            <a:spLocks noChangeArrowheads="1"/>
          </p:cNvSpPr>
          <p:nvPr/>
        </p:nvSpPr>
        <p:spPr bwMode="auto">
          <a:xfrm>
            <a:off x="7652994" y="3535364"/>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y</a:t>
            </a:r>
          </a:p>
        </p:txBody>
      </p:sp>
      <p:sp>
        <p:nvSpPr>
          <p:cNvPr id="32" name="TextBox 56">
            <a:extLst>
              <a:ext uri="{FF2B5EF4-FFF2-40B4-BE49-F238E27FC236}">
                <a16:creationId xmlns:a16="http://schemas.microsoft.com/office/drawing/2014/main" id="{3815B6EA-6133-47F0-AB17-38E77D631849}"/>
              </a:ext>
            </a:extLst>
          </p:cNvPr>
          <p:cNvSpPr txBox="1">
            <a:spLocks noChangeArrowheads="1"/>
          </p:cNvSpPr>
          <p:nvPr/>
        </p:nvSpPr>
        <p:spPr bwMode="auto">
          <a:xfrm>
            <a:off x="5968785" y="4021138"/>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Görüntü rengi</a:t>
            </a:r>
          </a:p>
        </p:txBody>
      </p:sp>
      <p:sp>
        <p:nvSpPr>
          <p:cNvPr id="33" name="TextBox 58">
            <a:extLst>
              <a:ext uri="{FF2B5EF4-FFF2-40B4-BE49-F238E27FC236}">
                <a16:creationId xmlns:a16="http://schemas.microsoft.com/office/drawing/2014/main" id="{289B2A5E-B9DE-4397-A767-8FA825B4F075}"/>
              </a:ext>
            </a:extLst>
          </p:cNvPr>
          <p:cNvSpPr txBox="1">
            <a:spLocks noChangeArrowheads="1"/>
          </p:cNvSpPr>
          <p:nvPr/>
        </p:nvSpPr>
        <p:spPr bwMode="auto">
          <a:xfrm>
            <a:off x="5968785" y="5654677"/>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Metin rengi</a:t>
            </a:r>
          </a:p>
        </p:txBody>
      </p:sp>
      <p:sp>
        <p:nvSpPr>
          <p:cNvPr id="34" name="TextBox 59">
            <a:extLst>
              <a:ext uri="{FF2B5EF4-FFF2-40B4-BE49-F238E27FC236}">
                <a16:creationId xmlns:a16="http://schemas.microsoft.com/office/drawing/2014/main" id="{9FE86E99-074B-4DC8-A3A5-11F2A4B699D4}"/>
              </a:ext>
            </a:extLst>
          </p:cNvPr>
          <p:cNvSpPr txBox="1">
            <a:spLocks noChangeArrowheads="1"/>
          </p:cNvSpPr>
          <p:nvPr/>
        </p:nvSpPr>
        <p:spPr bwMode="auto">
          <a:xfrm>
            <a:off x="7195972" y="5637213"/>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Konsol bölgesi veya görüntü bölgesi</a:t>
            </a:r>
          </a:p>
        </p:txBody>
      </p:sp>
      <p:cxnSp>
        <p:nvCxnSpPr>
          <p:cNvPr id="35" name="Straight Connector 34">
            <a:extLst>
              <a:ext uri="{FF2B5EF4-FFF2-40B4-BE49-F238E27FC236}">
                <a16:creationId xmlns:a16="http://schemas.microsoft.com/office/drawing/2014/main" id="{80486F10-94BD-4FFF-87FE-F2157EE34771}"/>
              </a:ext>
            </a:extLst>
          </p:cNvPr>
          <p:cNvCxnSpPr/>
          <p:nvPr/>
        </p:nvCxnSpPr>
        <p:spPr bwMode="auto">
          <a:xfrm flipV="1">
            <a:off x="7909010" y="5386389"/>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A23EAB0E-C14E-4E5B-8F97-0A2F870045F1}"/>
              </a:ext>
            </a:extLst>
          </p:cNvPr>
          <p:cNvCxnSpPr/>
          <p:nvPr/>
        </p:nvCxnSpPr>
        <p:spPr bwMode="auto">
          <a:xfrm flipV="1">
            <a:off x="7286953" y="3371852"/>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36667CD7-ECA5-454E-B5A2-777DE662D008}"/>
              </a:ext>
            </a:extLst>
          </p:cNvPr>
          <p:cNvCxnSpPr/>
          <p:nvPr/>
        </p:nvCxnSpPr>
        <p:spPr bwMode="auto">
          <a:xfrm flipV="1">
            <a:off x="7286953" y="3714752"/>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C6A942DF-5EEF-4C3F-B0E7-27F5C2042C06}"/>
              </a:ext>
            </a:extLst>
          </p:cNvPr>
          <p:cNvCxnSpPr/>
          <p:nvPr/>
        </p:nvCxnSpPr>
        <p:spPr bwMode="auto">
          <a:xfrm flipV="1">
            <a:off x="7286953" y="4148138"/>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5D83C0A4-8D43-4BB3-943C-AF689E7A260B}"/>
              </a:ext>
            </a:extLst>
          </p:cNvPr>
          <p:cNvCxnSpPr/>
          <p:nvPr/>
        </p:nvCxnSpPr>
        <p:spPr bwMode="auto">
          <a:xfrm flipV="1">
            <a:off x="7286953" y="501808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869C3DF6-4F08-4ADC-8C93-7F61B0137964}"/>
              </a:ext>
            </a:extLst>
          </p:cNvPr>
          <p:cNvCxnSpPr/>
          <p:nvPr/>
        </p:nvCxnSpPr>
        <p:spPr bwMode="auto">
          <a:xfrm flipV="1">
            <a:off x="8258125" y="4659313"/>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5594F1C0-1FCB-4644-904E-3CB1AC19F35B}"/>
              </a:ext>
            </a:extLst>
          </p:cNvPr>
          <p:cNvCxnSpPr/>
          <p:nvPr/>
        </p:nvCxnSpPr>
        <p:spPr bwMode="auto">
          <a:xfrm flipV="1">
            <a:off x="10075630" y="4659313"/>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5">
            <a:extLst>
              <a:ext uri="{FF2B5EF4-FFF2-40B4-BE49-F238E27FC236}">
                <a16:creationId xmlns:a16="http://schemas.microsoft.com/office/drawing/2014/main" id="{61CD516A-957A-4436-9FC6-07901495222D}"/>
              </a:ext>
            </a:extLst>
          </p:cNvPr>
          <p:cNvSpPr txBox="1">
            <a:spLocks noChangeArrowheads="1"/>
          </p:cNvSpPr>
          <p:nvPr/>
        </p:nvSpPr>
        <p:spPr bwMode="auto">
          <a:xfrm>
            <a:off x="7081717" y="3579813"/>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10</a:t>
            </a:r>
          </a:p>
        </p:txBody>
      </p:sp>
      <p:sp>
        <p:nvSpPr>
          <p:cNvPr id="43" name="TextBox 76">
            <a:extLst>
              <a:ext uri="{FF2B5EF4-FFF2-40B4-BE49-F238E27FC236}">
                <a16:creationId xmlns:a16="http://schemas.microsoft.com/office/drawing/2014/main" id="{974CC299-AFD5-44AE-94BA-EB504AD0FA8A}"/>
              </a:ext>
            </a:extLst>
          </p:cNvPr>
          <p:cNvSpPr txBox="1">
            <a:spLocks noChangeArrowheads="1"/>
          </p:cNvSpPr>
          <p:nvPr/>
        </p:nvSpPr>
        <p:spPr bwMode="auto">
          <a:xfrm>
            <a:off x="7162119" y="4013202"/>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4" name="TextBox 77">
            <a:extLst>
              <a:ext uri="{FF2B5EF4-FFF2-40B4-BE49-F238E27FC236}">
                <a16:creationId xmlns:a16="http://schemas.microsoft.com/office/drawing/2014/main" id="{9CB0FDEA-F839-4287-8683-5ED67E853301}"/>
              </a:ext>
            </a:extLst>
          </p:cNvPr>
          <p:cNvSpPr txBox="1">
            <a:spLocks noChangeArrowheads="1"/>
          </p:cNvSpPr>
          <p:nvPr/>
        </p:nvSpPr>
        <p:spPr bwMode="auto">
          <a:xfrm>
            <a:off x="7162119" y="48815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5" name="TextBox 78">
            <a:extLst>
              <a:ext uri="{FF2B5EF4-FFF2-40B4-BE49-F238E27FC236}">
                <a16:creationId xmlns:a16="http://schemas.microsoft.com/office/drawing/2014/main" id="{E49AA9CB-A59A-44E0-8B30-9FC651EB1EC8}"/>
              </a:ext>
            </a:extLst>
          </p:cNvPr>
          <p:cNvSpPr txBox="1">
            <a:spLocks noChangeArrowheads="1"/>
          </p:cNvSpPr>
          <p:nvPr/>
        </p:nvSpPr>
        <p:spPr bwMode="auto">
          <a:xfrm>
            <a:off x="8097320" y="4524377"/>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6" name="TextBox 79">
            <a:extLst>
              <a:ext uri="{FF2B5EF4-FFF2-40B4-BE49-F238E27FC236}">
                <a16:creationId xmlns:a16="http://schemas.microsoft.com/office/drawing/2014/main" id="{D3599753-99DD-409C-BD15-3E5F549014F5}"/>
              </a:ext>
            </a:extLst>
          </p:cNvPr>
          <p:cNvSpPr txBox="1">
            <a:spLocks noChangeArrowheads="1"/>
          </p:cNvSpPr>
          <p:nvPr/>
        </p:nvSpPr>
        <p:spPr bwMode="auto">
          <a:xfrm>
            <a:off x="9919058" y="4527552"/>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7" name="Straight Arrow Connector 46">
            <a:extLst>
              <a:ext uri="{FF2B5EF4-FFF2-40B4-BE49-F238E27FC236}">
                <a16:creationId xmlns:a16="http://schemas.microsoft.com/office/drawing/2014/main" id="{2D9B3DEB-106A-43D9-910D-13D1BE51E44C}"/>
              </a:ext>
            </a:extLst>
          </p:cNvPr>
          <p:cNvCxnSpPr/>
          <p:nvPr/>
        </p:nvCxnSpPr>
        <p:spPr bwMode="auto">
          <a:xfrm flipH="1">
            <a:off x="3025651" y="3616326"/>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8" name="TextBox 83">
            <a:extLst>
              <a:ext uri="{FF2B5EF4-FFF2-40B4-BE49-F238E27FC236}">
                <a16:creationId xmlns:a16="http://schemas.microsoft.com/office/drawing/2014/main" id="{99433A72-0C1B-44E0-93E6-6B6AC0269C65}"/>
              </a:ext>
            </a:extLst>
          </p:cNvPr>
          <p:cNvSpPr txBox="1">
            <a:spLocks noChangeArrowheads="1"/>
          </p:cNvSpPr>
          <p:nvPr/>
        </p:nvSpPr>
        <p:spPr bwMode="auto">
          <a:xfrm>
            <a:off x="3046810" y="336073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Hafıza adresi</a:t>
            </a:r>
          </a:p>
        </p:txBody>
      </p:sp>
      <p:cxnSp>
        <p:nvCxnSpPr>
          <p:cNvPr id="49" name="Straight Arrow Connector 48">
            <a:extLst>
              <a:ext uri="{FF2B5EF4-FFF2-40B4-BE49-F238E27FC236}">
                <a16:creationId xmlns:a16="http://schemas.microsoft.com/office/drawing/2014/main" id="{127002BD-8E38-49E5-99EB-B3CC6C55818B}"/>
              </a:ext>
            </a:extLst>
          </p:cNvPr>
          <p:cNvCxnSpPr/>
          <p:nvPr/>
        </p:nvCxnSpPr>
        <p:spPr bwMode="auto">
          <a:xfrm>
            <a:off x="3046810" y="3898901"/>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0" name="TextBox 86">
            <a:extLst>
              <a:ext uri="{FF2B5EF4-FFF2-40B4-BE49-F238E27FC236}">
                <a16:creationId xmlns:a16="http://schemas.microsoft.com/office/drawing/2014/main" id="{8FCF7FCA-C572-46C1-9544-038A326ADE60}"/>
              </a:ext>
            </a:extLst>
          </p:cNvPr>
          <p:cNvSpPr txBox="1">
            <a:spLocks noChangeArrowheads="1"/>
          </p:cNvSpPr>
          <p:nvPr/>
        </p:nvSpPr>
        <p:spPr bwMode="auto">
          <a:xfrm>
            <a:off x="3182224" y="3671889"/>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Bellek verileri</a:t>
            </a:r>
          </a:p>
        </p:txBody>
      </p:sp>
      <p:cxnSp>
        <p:nvCxnSpPr>
          <p:cNvPr id="51" name="Straight Arrow Connector 50">
            <a:extLst>
              <a:ext uri="{FF2B5EF4-FFF2-40B4-BE49-F238E27FC236}">
                <a16:creationId xmlns:a16="http://schemas.microsoft.com/office/drawing/2014/main" id="{FA6C6582-5A61-4BF4-AFEB-E5AA11BF577B}"/>
              </a:ext>
            </a:extLst>
          </p:cNvPr>
          <p:cNvCxnSpPr/>
          <p:nvPr/>
        </p:nvCxnSpPr>
        <p:spPr bwMode="auto">
          <a:xfrm>
            <a:off x="3027768" y="4210051"/>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2" name="TextBox 89">
            <a:extLst>
              <a:ext uri="{FF2B5EF4-FFF2-40B4-BE49-F238E27FC236}">
                <a16:creationId xmlns:a16="http://schemas.microsoft.com/office/drawing/2014/main" id="{43626287-7B9B-4CC5-83D2-EB379FFD30D2}"/>
              </a:ext>
            </a:extLst>
          </p:cNvPr>
          <p:cNvSpPr txBox="1">
            <a:spLocks noChangeArrowheads="1"/>
          </p:cNvSpPr>
          <p:nvPr/>
        </p:nvSpPr>
        <p:spPr bwMode="auto">
          <a:xfrm>
            <a:off x="3182224" y="3981451"/>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cxnSp>
        <p:nvCxnSpPr>
          <p:cNvPr id="53" name="Straight Arrow Connector 52">
            <a:extLst>
              <a:ext uri="{FF2B5EF4-FFF2-40B4-BE49-F238E27FC236}">
                <a16:creationId xmlns:a16="http://schemas.microsoft.com/office/drawing/2014/main" id="{9EE93961-2063-4407-8960-423D90EE9CFA}"/>
              </a:ext>
            </a:extLst>
          </p:cNvPr>
          <p:cNvCxnSpPr/>
          <p:nvPr/>
        </p:nvCxnSpPr>
        <p:spPr bwMode="auto">
          <a:xfrm>
            <a:off x="3046810" y="5391151"/>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4" name="TextBox 93">
            <a:extLst>
              <a:ext uri="{FF2B5EF4-FFF2-40B4-BE49-F238E27FC236}">
                <a16:creationId xmlns:a16="http://schemas.microsoft.com/office/drawing/2014/main" id="{4526D3D3-A85A-400D-85AE-04B393E4242D}"/>
              </a:ext>
            </a:extLst>
          </p:cNvPr>
          <p:cNvSpPr txBox="1">
            <a:spLocks noChangeArrowheads="1"/>
          </p:cNvSpPr>
          <p:nvPr/>
        </p:nvSpPr>
        <p:spPr bwMode="auto">
          <a:xfrm>
            <a:off x="3027768" y="5105401"/>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Metin verileri (ASCii)</a:t>
            </a:r>
          </a:p>
        </p:txBody>
      </p:sp>
      <p:cxnSp>
        <p:nvCxnSpPr>
          <p:cNvPr id="55" name="Straight Arrow Connector 54">
            <a:extLst>
              <a:ext uri="{FF2B5EF4-FFF2-40B4-BE49-F238E27FC236}">
                <a16:creationId xmlns:a16="http://schemas.microsoft.com/office/drawing/2014/main" id="{A116C188-8357-4357-AB2E-BA0DF740EC87}"/>
              </a:ext>
            </a:extLst>
          </p:cNvPr>
          <p:cNvCxnSpPr/>
          <p:nvPr/>
        </p:nvCxnSpPr>
        <p:spPr bwMode="auto">
          <a:xfrm>
            <a:off x="3046810" y="5702301"/>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6" name="TextBox 95">
            <a:extLst>
              <a:ext uri="{FF2B5EF4-FFF2-40B4-BE49-F238E27FC236}">
                <a16:creationId xmlns:a16="http://schemas.microsoft.com/office/drawing/2014/main" id="{7BBDAA24-F947-48F1-904A-F66B8335DB59}"/>
              </a:ext>
            </a:extLst>
          </p:cNvPr>
          <p:cNvSpPr txBox="1">
            <a:spLocks noChangeArrowheads="1"/>
          </p:cNvSpPr>
          <p:nvPr/>
        </p:nvSpPr>
        <p:spPr bwMode="auto">
          <a:xfrm>
            <a:off x="3144139" y="5445126"/>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sp>
        <p:nvSpPr>
          <p:cNvPr id="57" name="Rectangle 56">
            <a:extLst>
              <a:ext uri="{FF2B5EF4-FFF2-40B4-BE49-F238E27FC236}">
                <a16:creationId xmlns:a16="http://schemas.microsoft.com/office/drawing/2014/main" id="{7F4ABFE2-ACF7-467F-8464-B33E04688215}"/>
              </a:ext>
            </a:extLst>
          </p:cNvPr>
          <p:cNvSpPr/>
          <p:nvPr/>
        </p:nvSpPr>
        <p:spPr bwMode="auto">
          <a:xfrm>
            <a:off x="1904257" y="3275014"/>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58" name="Left-Right Arrow 5">
            <a:extLst>
              <a:ext uri="{FF2B5EF4-FFF2-40B4-BE49-F238E27FC236}">
                <a16:creationId xmlns:a16="http://schemas.microsoft.com/office/drawing/2014/main" id="{7C65C365-75D2-47AE-B9E2-0350519B6F26}"/>
              </a:ext>
            </a:extLst>
          </p:cNvPr>
          <p:cNvSpPr/>
          <p:nvPr/>
        </p:nvSpPr>
        <p:spPr bwMode="auto">
          <a:xfrm>
            <a:off x="755356" y="3714752"/>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Veri </a:t>
            </a:r>
          </a:p>
        </p:txBody>
      </p:sp>
      <p:sp>
        <p:nvSpPr>
          <p:cNvPr id="59" name="Left-Right Arrow 63">
            <a:extLst>
              <a:ext uri="{FF2B5EF4-FFF2-40B4-BE49-F238E27FC236}">
                <a16:creationId xmlns:a16="http://schemas.microsoft.com/office/drawing/2014/main" id="{0F4D1B61-1FF7-4CA8-BEC8-4CA81CAC64C1}"/>
              </a:ext>
            </a:extLst>
          </p:cNvPr>
          <p:cNvSpPr/>
          <p:nvPr/>
        </p:nvSpPr>
        <p:spPr bwMode="auto">
          <a:xfrm>
            <a:off x="755356" y="4395788"/>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Adr </a:t>
            </a:r>
          </a:p>
        </p:txBody>
      </p:sp>
      <p:sp>
        <p:nvSpPr>
          <p:cNvPr id="60" name="Left-Right Arrow 64">
            <a:extLst>
              <a:ext uri="{FF2B5EF4-FFF2-40B4-BE49-F238E27FC236}">
                <a16:creationId xmlns:a16="http://schemas.microsoft.com/office/drawing/2014/main" id="{9F78E587-C841-44E3-8898-848F1C7E24C1}"/>
              </a:ext>
            </a:extLst>
          </p:cNvPr>
          <p:cNvSpPr/>
          <p:nvPr/>
        </p:nvSpPr>
        <p:spPr bwMode="auto">
          <a:xfrm>
            <a:off x="755356" y="5092702"/>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Kontrol</a:t>
            </a:r>
          </a:p>
        </p:txBody>
      </p:sp>
      <p:sp>
        <p:nvSpPr>
          <p:cNvPr id="61" name="Rectangle 60">
            <a:extLst>
              <a:ext uri="{FF2B5EF4-FFF2-40B4-BE49-F238E27FC236}">
                <a16:creationId xmlns:a16="http://schemas.microsoft.com/office/drawing/2014/main" id="{6FD274E4-5E02-4B1C-BBEB-A1496114FB9E}"/>
              </a:ext>
            </a:extLst>
          </p:cNvPr>
          <p:cNvSpPr/>
          <p:nvPr/>
        </p:nvSpPr>
        <p:spPr bwMode="auto">
          <a:xfrm>
            <a:off x="8497214" y="2954338"/>
            <a:ext cx="1578417" cy="3449638"/>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74801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Arayüzü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85887"/>
            <a:ext cx="11180763" cy="4086225"/>
          </a:xfrm>
        </p:spPr>
        <p:txBody>
          <a:bodyPr wrap="square" numCol="1" anchor="t" anchorCtr="0" compatLnSpc="1">
            <a:prstTxWarp prst="textNoShape">
              <a:avLst/>
            </a:prstTxWarp>
          </a:bodyPr>
          <a:lstStyle/>
          <a:p>
            <a:pPr lvl="1" algn="l" rtl="0"/>
            <a:r>
              <a:rPr lang="en-IN" altLang="en-US" dirty="0">
                <a:ea typeface="ＭＳ Ｐゴシック" panose="020B0600070205080204" pitchFamily="34" charset="-128"/>
              </a:rPr>
              <a:t>FPGA'nın dijital çıkışları analoga dönüştürülebilir ve direnç bölücü devreler kullanılarak VGA konektörüne bağlanabilir.</a:t>
            </a:r>
          </a:p>
          <a:p>
            <a:pPr lvl="1" algn="l" rtl="0"/>
            <a:r>
              <a:rPr lang="en-IN" altLang="en-US" dirty="0">
                <a:ea typeface="ＭＳ Ｐゴシック" panose="020B0600070205080204" pitchFamily="34" charset="-128"/>
              </a:rPr>
              <a:t> </a:t>
            </a:r>
            <a:r>
              <a:rPr lang="en-US" altLang="zh-CN" dirty="0">
                <a:ea typeface="ＭＳ Ｐゴシック" panose="020B0600070205080204" pitchFamily="34" charset="-128"/>
              </a:rPr>
              <a:t>aşağıdaki örnek</a:t>
            </a:r>
            <a:r>
              <a:rPr lang="en-IN" altLang="en-US" dirty="0">
                <a:ea typeface="ＭＳ Ｐゴシック" panose="020B0600070205080204" pitchFamily="34" charset="-128"/>
              </a:rPr>
              <a:t>8 bit renk ve iki standart senkronizasyon sinyali dahil olmak üzere 10 sinyal kullanır; böylece 256 renk seviyesi sunulabilir.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3249863-A042-4257-B0EF-6B85455EB7CE}"/>
              </a:ext>
            </a:extLst>
          </p:cNvPr>
          <p:cNvSpPr/>
          <p:nvPr/>
        </p:nvSpPr>
        <p:spPr bwMode="auto">
          <a:xfrm>
            <a:off x="1248345" y="3168650"/>
            <a:ext cx="1853476" cy="250825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 name="TextBox 4">
            <a:extLst>
              <a:ext uri="{FF2B5EF4-FFF2-40B4-BE49-F238E27FC236}">
                <a16:creationId xmlns:a16="http://schemas.microsoft.com/office/drawing/2014/main" id="{BA94B99E-0C45-4364-BC27-8001558A98DE}"/>
              </a:ext>
            </a:extLst>
          </p:cNvPr>
          <p:cNvSpPr txBox="1">
            <a:spLocks noChangeArrowheads="1"/>
          </p:cNvSpPr>
          <p:nvPr/>
        </p:nvSpPr>
        <p:spPr bwMode="auto">
          <a:xfrm>
            <a:off x="1692673" y="3127375"/>
            <a:ext cx="1443003"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RED0</a:t>
            </a:r>
          </a:p>
          <a:p>
            <a:pPr algn="l" rtl="0" eaLnBrk="1" hangingPunct="1"/>
            <a:r>
              <a:rPr lang="en-GB" b="0" dirty="0"/>
              <a:t>KIRMIZI1</a:t>
            </a:r>
          </a:p>
          <a:p>
            <a:pPr algn="l" rtl="0" eaLnBrk="1" hangingPunct="1"/>
            <a:r>
              <a:rPr lang="en-GB" b="0" dirty="0"/>
              <a:t>KIRMIZI 2</a:t>
            </a:r>
          </a:p>
          <a:p>
            <a:pPr algn="l" rtl="0" eaLnBrk="1" hangingPunct="1"/>
            <a:endParaRPr lang="en-GB" sz="800" b="0" dirty="0"/>
          </a:p>
          <a:p>
            <a:pPr algn="l" rtl="0" eaLnBrk="1" hangingPunct="1"/>
            <a:r>
              <a:rPr lang="en-GB" b="0" dirty="0"/>
              <a:t>YEŞİL0</a:t>
            </a:r>
          </a:p>
          <a:p>
            <a:pPr algn="l" rtl="0" eaLnBrk="1" hangingPunct="1"/>
            <a:r>
              <a:rPr lang="en-GB" b="0" dirty="0"/>
              <a:t>YEŞİL1</a:t>
            </a:r>
          </a:p>
          <a:p>
            <a:pPr algn="l" rtl="0" eaLnBrk="1" hangingPunct="1"/>
            <a:r>
              <a:rPr lang="en-GB" b="0" dirty="0"/>
              <a:t>YEŞİL2</a:t>
            </a:r>
          </a:p>
          <a:p>
            <a:pPr algn="l" rtl="0" eaLnBrk="1" hangingPunct="1"/>
            <a:endParaRPr lang="en-GB" sz="800" b="0" dirty="0"/>
          </a:p>
          <a:p>
            <a:pPr algn="l" rtl="0" eaLnBrk="1" hangingPunct="1"/>
            <a:r>
              <a:rPr lang="en-GB" b="0" dirty="0"/>
              <a:t>MAVİ0</a:t>
            </a:r>
          </a:p>
          <a:p>
            <a:pPr algn="l" rtl="0" eaLnBrk="1" hangingPunct="1"/>
            <a:r>
              <a:rPr lang="en-GB" b="0" dirty="0"/>
              <a:t>MAVİ1</a:t>
            </a:r>
          </a:p>
          <a:p>
            <a:pPr algn="l" rtl="0" eaLnBrk="1" hangingPunct="1"/>
            <a:endParaRPr lang="en-GB" sz="800" b="0" dirty="0"/>
          </a:p>
          <a:p>
            <a:pPr algn="l" rtl="0" eaLnBrk="1" hangingPunct="1"/>
            <a:r>
              <a:rPr lang="en-GB" b="0" dirty="0"/>
              <a:t>HSYNC</a:t>
            </a:r>
          </a:p>
          <a:p>
            <a:pPr algn="l" rtl="0" eaLnBrk="1" hangingPunct="1"/>
            <a:r>
              <a:rPr lang="en-GB" b="0" dirty="0"/>
              <a:t>VSYNC</a:t>
            </a:r>
          </a:p>
        </p:txBody>
      </p:sp>
      <p:sp>
        <p:nvSpPr>
          <p:cNvPr id="7" name="TextBox 5">
            <a:extLst>
              <a:ext uri="{FF2B5EF4-FFF2-40B4-BE49-F238E27FC236}">
                <a16:creationId xmlns:a16="http://schemas.microsoft.com/office/drawing/2014/main" id="{1EE27E2F-0637-40AA-9A52-710485336AB2}"/>
              </a:ext>
            </a:extLst>
          </p:cNvPr>
          <p:cNvSpPr txBox="1">
            <a:spLocks noChangeArrowheads="1"/>
          </p:cNvSpPr>
          <p:nvPr/>
        </p:nvSpPr>
        <p:spPr bwMode="auto">
          <a:xfrm>
            <a:off x="1100237" y="5703888"/>
            <a:ext cx="20015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a:defRPr/>
            </a:pPr>
            <a:r>
              <a:rPr lang="en-GB" dirty="0"/>
              <a:t>VGA Arayüzü</a:t>
            </a:r>
          </a:p>
          <a:p>
            <a:pPr algn="ctr" rtl="0" eaLnBrk="1" hangingPunct="1"/>
            <a:r>
              <a:rPr lang="en-GB" dirty="0"/>
              <a:t> FPGA'da</a:t>
            </a:r>
          </a:p>
        </p:txBody>
      </p:sp>
      <p:cxnSp>
        <p:nvCxnSpPr>
          <p:cNvPr id="8" name="Straight Connector 7">
            <a:extLst>
              <a:ext uri="{FF2B5EF4-FFF2-40B4-BE49-F238E27FC236}">
                <a16:creationId xmlns:a16="http://schemas.microsoft.com/office/drawing/2014/main" id="{D9D1EE7F-99DD-4743-B3B9-B8A1C99D1A76}"/>
              </a:ext>
            </a:extLst>
          </p:cNvPr>
          <p:cNvCxnSpPr/>
          <p:nvPr/>
        </p:nvCxnSpPr>
        <p:spPr bwMode="auto">
          <a:xfrm>
            <a:off x="3101822" y="334962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D1EDACC4-A6B4-4092-85BF-7FD72B08CF4E}"/>
              </a:ext>
            </a:extLst>
          </p:cNvPr>
          <p:cNvCxnSpPr/>
          <p:nvPr/>
        </p:nvCxnSpPr>
        <p:spPr bwMode="auto">
          <a:xfrm>
            <a:off x="4335357" y="3349625"/>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0" name="Group 28">
            <a:extLst>
              <a:ext uri="{FF2B5EF4-FFF2-40B4-BE49-F238E27FC236}">
                <a16:creationId xmlns:a16="http://schemas.microsoft.com/office/drawing/2014/main" id="{9BA87EA2-795B-4FC0-84AD-2B23D9ED8254}"/>
              </a:ext>
            </a:extLst>
          </p:cNvPr>
          <p:cNvGrpSpPr>
            <a:grpSpLocks/>
          </p:cNvGrpSpPr>
          <p:nvPr/>
        </p:nvGrpSpPr>
        <p:grpSpPr bwMode="auto">
          <a:xfrm>
            <a:off x="3819092" y="3281363"/>
            <a:ext cx="516265" cy="112712"/>
            <a:chOff x="3962400" y="3406576"/>
            <a:chExt cx="721968" cy="251024"/>
          </a:xfrm>
        </p:grpSpPr>
        <p:cxnSp>
          <p:nvCxnSpPr>
            <p:cNvPr id="11" name="Straight Connector 10">
              <a:extLst>
                <a:ext uri="{FF2B5EF4-FFF2-40B4-BE49-F238E27FC236}">
                  <a16:creationId xmlns:a16="http://schemas.microsoft.com/office/drawing/2014/main" id="{99EE24EE-4B4C-48FB-8960-1812260FB650}"/>
                </a:ext>
              </a:extLst>
            </p:cNvPr>
            <p:cNvCxnSpPr/>
            <p:nvPr/>
          </p:nvCxnSpPr>
          <p:spPr bwMode="auto">
            <a:xfrm flipV="1">
              <a:off x="3962400" y="3406576"/>
              <a:ext cx="50300"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0F89EC30-F0B5-4184-9E82-0B6602977784}"/>
                </a:ext>
              </a:extLst>
            </p:cNvPr>
            <p:cNvCxnSpPr/>
            <p:nvPr/>
          </p:nvCxnSpPr>
          <p:spPr bwMode="auto">
            <a:xfrm flipV="1">
              <a:off x="4116262"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2D39AA67-BE4D-4DAB-A730-833AC7E22EEC}"/>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2A59DB0B-75E7-477B-8215-235F671315BF}"/>
                </a:ext>
              </a:extLst>
            </p:cNvPr>
            <p:cNvCxnSpPr/>
            <p:nvPr/>
          </p:nvCxnSpPr>
          <p:spPr bwMode="auto">
            <a:xfrm flipV="1">
              <a:off x="4311548"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A0706E4F-8858-43B4-A7A9-72E07B8671B2}"/>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648A7501-07EA-4298-95DB-95C75D080016}"/>
                </a:ext>
              </a:extLst>
            </p:cNvPr>
            <p:cNvCxnSpPr/>
            <p:nvPr/>
          </p:nvCxnSpPr>
          <p:spPr bwMode="auto">
            <a:xfrm flipV="1">
              <a:off x="4515711"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EA10E8E6-4DE6-475A-9C3B-542C32C9791D}"/>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BD8566CF-A660-4FFE-87A1-B8CDFCA2EE29}"/>
                </a:ext>
              </a:extLst>
            </p:cNvPr>
            <p:cNvCxnSpPr/>
            <p:nvPr/>
          </p:nvCxnSpPr>
          <p:spPr bwMode="auto">
            <a:xfrm flipH="1" flipV="1">
              <a:off x="4625190" y="3406576"/>
              <a:ext cx="59178"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9" name="Straight Connector 18">
            <a:extLst>
              <a:ext uri="{FF2B5EF4-FFF2-40B4-BE49-F238E27FC236}">
                <a16:creationId xmlns:a16="http://schemas.microsoft.com/office/drawing/2014/main" id="{67EFA65A-BF82-433E-918E-A2B1A10E3BF6}"/>
              </a:ext>
            </a:extLst>
          </p:cNvPr>
          <p:cNvCxnSpPr/>
          <p:nvPr/>
        </p:nvCxnSpPr>
        <p:spPr bwMode="auto">
          <a:xfrm>
            <a:off x="3101822" y="354488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55B031AC-B7C5-42EF-996D-E0ECB47AF29A}"/>
              </a:ext>
            </a:extLst>
          </p:cNvPr>
          <p:cNvCxnSpPr/>
          <p:nvPr/>
        </p:nvCxnSpPr>
        <p:spPr bwMode="auto">
          <a:xfrm>
            <a:off x="4335357" y="3544888"/>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1" name="Group 48">
            <a:extLst>
              <a:ext uri="{FF2B5EF4-FFF2-40B4-BE49-F238E27FC236}">
                <a16:creationId xmlns:a16="http://schemas.microsoft.com/office/drawing/2014/main" id="{5EE247CD-693E-4861-8F37-A1D74F514378}"/>
              </a:ext>
            </a:extLst>
          </p:cNvPr>
          <p:cNvGrpSpPr>
            <a:grpSpLocks/>
          </p:cNvGrpSpPr>
          <p:nvPr/>
        </p:nvGrpSpPr>
        <p:grpSpPr bwMode="auto">
          <a:xfrm>
            <a:off x="3819092" y="3476626"/>
            <a:ext cx="516265" cy="112713"/>
            <a:chOff x="3962400" y="3406576"/>
            <a:chExt cx="721968" cy="251024"/>
          </a:xfrm>
        </p:grpSpPr>
        <p:cxnSp>
          <p:nvCxnSpPr>
            <p:cNvPr id="22" name="Straight Connector 21">
              <a:extLst>
                <a:ext uri="{FF2B5EF4-FFF2-40B4-BE49-F238E27FC236}">
                  <a16:creationId xmlns:a16="http://schemas.microsoft.com/office/drawing/2014/main" id="{882E5915-B155-4F67-82BC-4AD895F0BA5A}"/>
                </a:ext>
              </a:extLst>
            </p:cNvPr>
            <p:cNvCxnSpPr/>
            <p:nvPr/>
          </p:nvCxnSpPr>
          <p:spPr bwMode="auto">
            <a:xfrm flipV="1">
              <a:off x="3962400" y="3406576"/>
              <a:ext cx="50300"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9949CB64-8942-4848-8536-E4018D6A7756}"/>
                </a:ext>
              </a:extLst>
            </p:cNvPr>
            <p:cNvCxnSpPr/>
            <p:nvPr/>
          </p:nvCxnSpPr>
          <p:spPr bwMode="auto">
            <a:xfrm flipV="1">
              <a:off x="4116262"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56F08DAC-4BB1-4D21-9E81-515FFB92F589}"/>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D389D4F-BFAC-4B12-87E6-58B07DA2594D}"/>
                </a:ext>
              </a:extLst>
            </p:cNvPr>
            <p:cNvCxnSpPr/>
            <p:nvPr/>
          </p:nvCxnSpPr>
          <p:spPr bwMode="auto">
            <a:xfrm flipV="1">
              <a:off x="4311548"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8E74C50-92F9-42D5-96D3-1380218E0CAD}"/>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BF554453-179D-4B6A-89BD-26A5126D5FFC}"/>
                </a:ext>
              </a:extLst>
            </p:cNvPr>
            <p:cNvCxnSpPr/>
            <p:nvPr/>
          </p:nvCxnSpPr>
          <p:spPr bwMode="auto">
            <a:xfrm flipV="1">
              <a:off x="4515711"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C8C8C9D1-399A-4A8B-8791-319C44AA11EC}"/>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DACBA6CE-86E9-46F7-9DD7-C317028B846E}"/>
                </a:ext>
              </a:extLst>
            </p:cNvPr>
            <p:cNvCxnSpPr/>
            <p:nvPr/>
          </p:nvCxnSpPr>
          <p:spPr bwMode="auto">
            <a:xfrm flipH="1" flipV="1">
              <a:off x="4625190" y="3406576"/>
              <a:ext cx="59178"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0" name="Straight Connector 29">
            <a:extLst>
              <a:ext uri="{FF2B5EF4-FFF2-40B4-BE49-F238E27FC236}">
                <a16:creationId xmlns:a16="http://schemas.microsoft.com/office/drawing/2014/main" id="{E19B9FB1-4D28-4E3F-9196-801A41A2522D}"/>
              </a:ext>
            </a:extLst>
          </p:cNvPr>
          <p:cNvCxnSpPr/>
          <p:nvPr/>
        </p:nvCxnSpPr>
        <p:spPr bwMode="auto">
          <a:xfrm>
            <a:off x="3101822" y="374173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73A9EA9-E158-4026-BC60-3CE0A0A035A9}"/>
              </a:ext>
            </a:extLst>
          </p:cNvPr>
          <p:cNvCxnSpPr/>
          <p:nvPr/>
        </p:nvCxnSpPr>
        <p:spPr bwMode="auto">
          <a:xfrm>
            <a:off x="4335357" y="3741738"/>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2" name="Group 60">
            <a:extLst>
              <a:ext uri="{FF2B5EF4-FFF2-40B4-BE49-F238E27FC236}">
                <a16:creationId xmlns:a16="http://schemas.microsoft.com/office/drawing/2014/main" id="{9142BC11-5640-4667-BDF1-F7F2E0271A23}"/>
              </a:ext>
            </a:extLst>
          </p:cNvPr>
          <p:cNvGrpSpPr>
            <a:grpSpLocks/>
          </p:cNvGrpSpPr>
          <p:nvPr/>
        </p:nvGrpSpPr>
        <p:grpSpPr bwMode="auto">
          <a:xfrm>
            <a:off x="3819092" y="3673476"/>
            <a:ext cx="516265" cy="112713"/>
            <a:chOff x="3962400" y="3406576"/>
            <a:chExt cx="721968" cy="251024"/>
          </a:xfrm>
        </p:grpSpPr>
        <p:cxnSp>
          <p:nvCxnSpPr>
            <p:cNvPr id="33" name="Straight Connector 32">
              <a:extLst>
                <a:ext uri="{FF2B5EF4-FFF2-40B4-BE49-F238E27FC236}">
                  <a16:creationId xmlns:a16="http://schemas.microsoft.com/office/drawing/2014/main" id="{DACC6707-2365-4887-AEE3-B12868DB975C}"/>
                </a:ext>
              </a:extLst>
            </p:cNvPr>
            <p:cNvCxnSpPr/>
            <p:nvPr/>
          </p:nvCxnSpPr>
          <p:spPr bwMode="auto">
            <a:xfrm flipV="1">
              <a:off x="3962400" y="3406576"/>
              <a:ext cx="50300"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7A71DCDA-54EA-40C5-A88C-7FE61CA9114C}"/>
                </a:ext>
              </a:extLst>
            </p:cNvPr>
            <p:cNvCxnSpPr/>
            <p:nvPr/>
          </p:nvCxnSpPr>
          <p:spPr bwMode="auto">
            <a:xfrm flipV="1">
              <a:off x="4116262"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C19FF4BF-38E0-42C1-B3C1-3BD544A19B7D}"/>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58819D59-E260-44F8-BD4E-A9A0B8227028}"/>
                </a:ext>
              </a:extLst>
            </p:cNvPr>
            <p:cNvCxnSpPr/>
            <p:nvPr/>
          </p:nvCxnSpPr>
          <p:spPr bwMode="auto">
            <a:xfrm flipV="1">
              <a:off x="4311548"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ADEF2E24-C23E-497A-8D73-C17E42D68092}"/>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C4B78580-177F-4DE0-9A9B-8C6FF089F794}"/>
                </a:ext>
              </a:extLst>
            </p:cNvPr>
            <p:cNvCxnSpPr/>
            <p:nvPr/>
          </p:nvCxnSpPr>
          <p:spPr bwMode="auto">
            <a:xfrm flipV="1">
              <a:off x="4515711"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DE9AF7F1-EA11-4A0D-A296-D7661F0C1603}"/>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62A4A3D9-93A5-49A9-B326-1A562FE1EF76}"/>
                </a:ext>
              </a:extLst>
            </p:cNvPr>
            <p:cNvCxnSpPr/>
            <p:nvPr/>
          </p:nvCxnSpPr>
          <p:spPr bwMode="auto">
            <a:xfrm flipH="1" flipV="1">
              <a:off x="4625190" y="3406576"/>
              <a:ext cx="59178"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1" name="Straight Connector 40">
            <a:extLst>
              <a:ext uri="{FF2B5EF4-FFF2-40B4-BE49-F238E27FC236}">
                <a16:creationId xmlns:a16="http://schemas.microsoft.com/office/drawing/2014/main" id="{E2222FF6-9C08-4E83-B83D-FD5B822E3569}"/>
              </a:ext>
            </a:extLst>
          </p:cNvPr>
          <p:cNvCxnSpPr/>
          <p:nvPr/>
        </p:nvCxnSpPr>
        <p:spPr bwMode="auto">
          <a:xfrm>
            <a:off x="3101822" y="4062413"/>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303C0AF1-31C3-4884-90D8-B48721F99813}"/>
              </a:ext>
            </a:extLst>
          </p:cNvPr>
          <p:cNvCxnSpPr/>
          <p:nvPr/>
        </p:nvCxnSpPr>
        <p:spPr bwMode="auto">
          <a:xfrm>
            <a:off x="4335357" y="4062413"/>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43" name="Group 72">
            <a:extLst>
              <a:ext uri="{FF2B5EF4-FFF2-40B4-BE49-F238E27FC236}">
                <a16:creationId xmlns:a16="http://schemas.microsoft.com/office/drawing/2014/main" id="{8EF8AD73-F8F9-4385-8DCA-AEE9AF188747}"/>
              </a:ext>
            </a:extLst>
          </p:cNvPr>
          <p:cNvGrpSpPr>
            <a:grpSpLocks/>
          </p:cNvGrpSpPr>
          <p:nvPr/>
        </p:nvGrpSpPr>
        <p:grpSpPr bwMode="auto">
          <a:xfrm>
            <a:off x="3819092" y="3995739"/>
            <a:ext cx="516265" cy="111125"/>
            <a:chOff x="3962400" y="3406576"/>
            <a:chExt cx="721968" cy="251024"/>
          </a:xfrm>
        </p:grpSpPr>
        <p:cxnSp>
          <p:nvCxnSpPr>
            <p:cNvPr id="44" name="Straight Connector 43">
              <a:extLst>
                <a:ext uri="{FF2B5EF4-FFF2-40B4-BE49-F238E27FC236}">
                  <a16:creationId xmlns:a16="http://schemas.microsoft.com/office/drawing/2014/main" id="{FF1CFBDA-8661-4A4F-A41D-6BA9ABEF2A7E}"/>
                </a:ext>
              </a:extLst>
            </p:cNvPr>
            <p:cNvCxnSpPr/>
            <p:nvPr/>
          </p:nvCxnSpPr>
          <p:spPr bwMode="auto">
            <a:xfrm flipV="1">
              <a:off x="3962400" y="3406576"/>
              <a:ext cx="50300"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3CBF3274-CC6B-45A3-AA50-1CC687DDCF1D}"/>
                </a:ext>
              </a:extLst>
            </p:cNvPr>
            <p:cNvCxnSpPr/>
            <p:nvPr/>
          </p:nvCxnSpPr>
          <p:spPr bwMode="auto">
            <a:xfrm flipV="1">
              <a:off x="4116262"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35890F77-9D5D-410B-95F8-C5A6157119CA}"/>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A5CB50E0-DC6C-44BA-8070-03D383D035B0}"/>
                </a:ext>
              </a:extLst>
            </p:cNvPr>
            <p:cNvCxnSpPr/>
            <p:nvPr/>
          </p:nvCxnSpPr>
          <p:spPr bwMode="auto">
            <a:xfrm flipV="1">
              <a:off x="4311548"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31E75FE0-B695-4188-B992-2959B8062774}"/>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3E8AEF1C-E3D4-4199-959C-A621CADFDFBA}"/>
                </a:ext>
              </a:extLst>
            </p:cNvPr>
            <p:cNvCxnSpPr/>
            <p:nvPr/>
          </p:nvCxnSpPr>
          <p:spPr bwMode="auto">
            <a:xfrm flipV="1">
              <a:off x="4515711"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9B89660A-47EF-4A52-85C8-E3B39DDD3454}"/>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B4EE6C7E-142B-4D43-8304-12EB4BE30DB0}"/>
                </a:ext>
              </a:extLst>
            </p:cNvPr>
            <p:cNvCxnSpPr/>
            <p:nvPr/>
          </p:nvCxnSpPr>
          <p:spPr bwMode="auto">
            <a:xfrm flipH="1" flipV="1">
              <a:off x="4625190" y="3406576"/>
              <a:ext cx="59178"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52" name="Straight Connector 51">
            <a:extLst>
              <a:ext uri="{FF2B5EF4-FFF2-40B4-BE49-F238E27FC236}">
                <a16:creationId xmlns:a16="http://schemas.microsoft.com/office/drawing/2014/main" id="{6DC5E563-2307-4947-B12F-99ECB9059F7E}"/>
              </a:ext>
            </a:extLst>
          </p:cNvPr>
          <p:cNvCxnSpPr/>
          <p:nvPr/>
        </p:nvCxnSpPr>
        <p:spPr bwMode="auto">
          <a:xfrm>
            <a:off x="3101822" y="4257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786DB3F0-6BDB-425D-8D7E-6BA2C9BFBAAF}"/>
              </a:ext>
            </a:extLst>
          </p:cNvPr>
          <p:cNvCxnSpPr/>
          <p:nvPr/>
        </p:nvCxnSpPr>
        <p:spPr bwMode="auto">
          <a:xfrm>
            <a:off x="4335357" y="4257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4" name="Group 84">
            <a:extLst>
              <a:ext uri="{FF2B5EF4-FFF2-40B4-BE49-F238E27FC236}">
                <a16:creationId xmlns:a16="http://schemas.microsoft.com/office/drawing/2014/main" id="{FAF1C586-6442-4CD6-9169-0D6BFBD9CB27}"/>
              </a:ext>
            </a:extLst>
          </p:cNvPr>
          <p:cNvGrpSpPr>
            <a:grpSpLocks/>
          </p:cNvGrpSpPr>
          <p:nvPr/>
        </p:nvGrpSpPr>
        <p:grpSpPr bwMode="auto">
          <a:xfrm>
            <a:off x="3819092" y="4191001"/>
            <a:ext cx="516265" cy="111125"/>
            <a:chOff x="3962400" y="3406576"/>
            <a:chExt cx="721968" cy="251024"/>
          </a:xfrm>
        </p:grpSpPr>
        <p:cxnSp>
          <p:nvCxnSpPr>
            <p:cNvPr id="55" name="Straight Connector 54">
              <a:extLst>
                <a:ext uri="{FF2B5EF4-FFF2-40B4-BE49-F238E27FC236}">
                  <a16:creationId xmlns:a16="http://schemas.microsoft.com/office/drawing/2014/main" id="{01EFCA46-30D1-482F-870D-77E631A51619}"/>
                </a:ext>
              </a:extLst>
            </p:cNvPr>
            <p:cNvCxnSpPr/>
            <p:nvPr/>
          </p:nvCxnSpPr>
          <p:spPr bwMode="auto">
            <a:xfrm flipV="1">
              <a:off x="3962400" y="3406576"/>
              <a:ext cx="50300"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FE2B11DA-2CB4-4461-A89E-5C0F264E9915}"/>
                </a:ext>
              </a:extLst>
            </p:cNvPr>
            <p:cNvCxnSpPr/>
            <p:nvPr/>
          </p:nvCxnSpPr>
          <p:spPr bwMode="auto">
            <a:xfrm flipV="1">
              <a:off x="4116262"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8969C316-7246-4D85-9154-CF1BE16A8B9F}"/>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4D68553-16E3-4FE1-9A47-336598BEAC5C}"/>
                </a:ext>
              </a:extLst>
            </p:cNvPr>
            <p:cNvCxnSpPr/>
            <p:nvPr/>
          </p:nvCxnSpPr>
          <p:spPr bwMode="auto">
            <a:xfrm flipV="1">
              <a:off x="4311548"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9AA65595-0BFC-4963-810E-9314F36AEEE4}"/>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F2C7BC88-1F67-407E-8978-FDC5628F2C07}"/>
                </a:ext>
              </a:extLst>
            </p:cNvPr>
            <p:cNvCxnSpPr/>
            <p:nvPr/>
          </p:nvCxnSpPr>
          <p:spPr bwMode="auto">
            <a:xfrm flipV="1">
              <a:off x="4515711"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CC013FDC-BFDF-45B0-95B1-01B74224130D}"/>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D6CAC407-EF15-41CE-8DD9-56997A4FECB3}"/>
                </a:ext>
              </a:extLst>
            </p:cNvPr>
            <p:cNvCxnSpPr/>
            <p:nvPr/>
          </p:nvCxnSpPr>
          <p:spPr bwMode="auto">
            <a:xfrm flipH="1" flipV="1">
              <a:off x="4625190" y="3406576"/>
              <a:ext cx="59178"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63" name="Straight Connector 62">
            <a:extLst>
              <a:ext uri="{FF2B5EF4-FFF2-40B4-BE49-F238E27FC236}">
                <a16:creationId xmlns:a16="http://schemas.microsoft.com/office/drawing/2014/main" id="{949CC735-87BB-481C-A99F-A07F4DD8BEB0}"/>
              </a:ext>
            </a:extLst>
          </p:cNvPr>
          <p:cNvCxnSpPr/>
          <p:nvPr/>
        </p:nvCxnSpPr>
        <p:spPr bwMode="auto">
          <a:xfrm>
            <a:off x="3101822" y="445452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680F0607-6C4D-4E35-9CEC-999C257DE57B}"/>
              </a:ext>
            </a:extLst>
          </p:cNvPr>
          <p:cNvCxnSpPr/>
          <p:nvPr/>
        </p:nvCxnSpPr>
        <p:spPr bwMode="auto">
          <a:xfrm>
            <a:off x="4335357" y="445452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5" name="Group 96">
            <a:extLst>
              <a:ext uri="{FF2B5EF4-FFF2-40B4-BE49-F238E27FC236}">
                <a16:creationId xmlns:a16="http://schemas.microsoft.com/office/drawing/2014/main" id="{56A921DE-D159-4F45-804D-0A7D9E83533D}"/>
              </a:ext>
            </a:extLst>
          </p:cNvPr>
          <p:cNvGrpSpPr>
            <a:grpSpLocks/>
          </p:cNvGrpSpPr>
          <p:nvPr/>
        </p:nvGrpSpPr>
        <p:grpSpPr bwMode="auto">
          <a:xfrm>
            <a:off x="3819092" y="4387851"/>
            <a:ext cx="516265" cy="111125"/>
            <a:chOff x="3962400" y="3406576"/>
            <a:chExt cx="721968" cy="251024"/>
          </a:xfrm>
        </p:grpSpPr>
        <p:cxnSp>
          <p:nvCxnSpPr>
            <p:cNvPr id="66" name="Straight Connector 65">
              <a:extLst>
                <a:ext uri="{FF2B5EF4-FFF2-40B4-BE49-F238E27FC236}">
                  <a16:creationId xmlns:a16="http://schemas.microsoft.com/office/drawing/2014/main" id="{B320DAEE-3A62-4DC0-B3C2-95CEC8D61B57}"/>
                </a:ext>
              </a:extLst>
            </p:cNvPr>
            <p:cNvCxnSpPr/>
            <p:nvPr/>
          </p:nvCxnSpPr>
          <p:spPr bwMode="auto">
            <a:xfrm flipV="1">
              <a:off x="3962400" y="3406576"/>
              <a:ext cx="50300"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E7A1D55-0E12-41D4-AD2B-0786DCD20F2F}"/>
                </a:ext>
              </a:extLst>
            </p:cNvPr>
            <p:cNvCxnSpPr/>
            <p:nvPr/>
          </p:nvCxnSpPr>
          <p:spPr bwMode="auto">
            <a:xfrm flipV="1">
              <a:off x="4116262"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9261EF6F-614C-4F38-A664-F08268BB443E}"/>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E7F0CA29-079C-4BD9-AB54-9A072759A519}"/>
                </a:ext>
              </a:extLst>
            </p:cNvPr>
            <p:cNvCxnSpPr/>
            <p:nvPr/>
          </p:nvCxnSpPr>
          <p:spPr bwMode="auto">
            <a:xfrm flipV="1">
              <a:off x="4311548"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4DB7E1F4-F86E-4C7D-84A1-EDE55BEE7286}"/>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A6CDA467-ABD9-4FDC-9758-9FC249DDD084}"/>
                </a:ext>
              </a:extLst>
            </p:cNvPr>
            <p:cNvCxnSpPr/>
            <p:nvPr/>
          </p:nvCxnSpPr>
          <p:spPr bwMode="auto">
            <a:xfrm flipV="1">
              <a:off x="4515711"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405C7E5E-AEC1-4A08-AF5A-CA40CA1321D0}"/>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C22D53C2-DACF-42AB-AB7D-58694AD0EC74}"/>
                </a:ext>
              </a:extLst>
            </p:cNvPr>
            <p:cNvCxnSpPr/>
            <p:nvPr/>
          </p:nvCxnSpPr>
          <p:spPr bwMode="auto">
            <a:xfrm flipH="1" flipV="1">
              <a:off x="4625190" y="3406576"/>
              <a:ext cx="59178"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74" name="Straight Connector 73">
            <a:extLst>
              <a:ext uri="{FF2B5EF4-FFF2-40B4-BE49-F238E27FC236}">
                <a16:creationId xmlns:a16="http://schemas.microsoft.com/office/drawing/2014/main" id="{A2F7BF97-C96A-493C-9499-B8C1EDCFE5CC}"/>
              </a:ext>
            </a:extLst>
          </p:cNvPr>
          <p:cNvCxnSpPr/>
          <p:nvPr/>
        </p:nvCxnSpPr>
        <p:spPr bwMode="auto">
          <a:xfrm>
            <a:off x="3101822" y="4765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21BF2CBF-A59F-4940-9005-04F9E20C984E}"/>
              </a:ext>
            </a:extLst>
          </p:cNvPr>
          <p:cNvCxnSpPr/>
          <p:nvPr/>
        </p:nvCxnSpPr>
        <p:spPr bwMode="auto">
          <a:xfrm>
            <a:off x="4335357" y="4765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76" name="Group 108">
            <a:extLst>
              <a:ext uri="{FF2B5EF4-FFF2-40B4-BE49-F238E27FC236}">
                <a16:creationId xmlns:a16="http://schemas.microsoft.com/office/drawing/2014/main" id="{CF75BAC2-500F-4BC2-B7DB-E0410119BB06}"/>
              </a:ext>
            </a:extLst>
          </p:cNvPr>
          <p:cNvGrpSpPr>
            <a:grpSpLocks/>
          </p:cNvGrpSpPr>
          <p:nvPr/>
        </p:nvGrpSpPr>
        <p:grpSpPr bwMode="auto">
          <a:xfrm>
            <a:off x="3819092" y="4699001"/>
            <a:ext cx="516265" cy="111125"/>
            <a:chOff x="3962400" y="3406576"/>
            <a:chExt cx="721968" cy="251024"/>
          </a:xfrm>
        </p:grpSpPr>
        <p:cxnSp>
          <p:nvCxnSpPr>
            <p:cNvPr id="77" name="Straight Connector 76">
              <a:extLst>
                <a:ext uri="{FF2B5EF4-FFF2-40B4-BE49-F238E27FC236}">
                  <a16:creationId xmlns:a16="http://schemas.microsoft.com/office/drawing/2014/main" id="{5B608841-D0CA-4323-9E3C-D6AF1A15EBC9}"/>
                </a:ext>
              </a:extLst>
            </p:cNvPr>
            <p:cNvCxnSpPr/>
            <p:nvPr/>
          </p:nvCxnSpPr>
          <p:spPr bwMode="auto">
            <a:xfrm flipV="1">
              <a:off x="3962400" y="3406576"/>
              <a:ext cx="50300"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9E2A0D13-1695-42F6-82E4-1C610CE0A8C3}"/>
                </a:ext>
              </a:extLst>
            </p:cNvPr>
            <p:cNvCxnSpPr/>
            <p:nvPr/>
          </p:nvCxnSpPr>
          <p:spPr bwMode="auto">
            <a:xfrm flipV="1">
              <a:off x="4116262"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657E69E7-72AC-4DFF-9BDD-ECDB95BD38D3}"/>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21FAB24F-A8BA-4247-B1CB-47D570045820}"/>
                </a:ext>
              </a:extLst>
            </p:cNvPr>
            <p:cNvCxnSpPr/>
            <p:nvPr/>
          </p:nvCxnSpPr>
          <p:spPr bwMode="auto">
            <a:xfrm flipV="1">
              <a:off x="4311548"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52ABDC5E-848B-41F4-B751-81D6D9EB6503}"/>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FAB3C516-8804-41ED-8B2E-B5D8498ED24B}"/>
                </a:ext>
              </a:extLst>
            </p:cNvPr>
            <p:cNvCxnSpPr/>
            <p:nvPr/>
          </p:nvCxnSpPr>
          <p:spPr bwMode="auto">
            <a:xfrm flipV="1">
              <a:off x="4515711"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85C242BA-CFF9-429D-B354-005700066723}"/>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C400339B-9CAD-4B97-B054-9C6B52079263}"/>
                </a:ext>
              </a:extLst>
            </p:cNvPr>
            <p:cNvCxnSpPr/>
            <p:nvPr/>
          </p:nvCxnSpPr>
          <p:spPr bwMode="auto">
            <a:xfrm flipH="1" flipV="1">
              <a:off x="4625190" y="3406576"/>
              <a:ext cx="59178"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85" name="Straight Connector 84">
            <a:extLst>
              <a:ext uri="{FF2B5EF4-FFF2-40B4-BE49-F238E27FC236}">
                <a16:creationId xmlns:a16="http://schemas.microsoft.com/office/drawing/2014/main" id="{CF6BE9D1-5D70-4D0B-BA53-D89575C906C4}"/>
              </a:ext>
            </a:extLst>
          </p:cNvPr>
          <p:cNvCxnSpPr/>
          <p:nvPr/>
        </p:nvCxnSpPr>
        <p:spPr bwMode="auto">
          <a:xfrm>
            <a:off x="3101822" y="496093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1A14588D-E1BB-44B7-B01A-6EA2FBA088CD}"/>
              </a:ext>
            </a:extLst>
          </p:cNvPr>
          <p:cNvCxnSpPr/>
          <p:nvPr/>
        </p:nvCxnSpPr>
        <p:spPr bwMode="auto">
          <a:xfrm>
            <a:off x="4335357" y="496093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87" name="Group 120">
            <a:extLst>
              <a:ext uri="{FF2B5EF4-FFF2-40B4-BE49-F238E27FC236}">
                <a16:creationId xmlns:a16="http://schemas.microsoft.com/office/drawing/2014/main" id="{33CCDCBA-126E-404D-8202-FD4A8D987D51}"/>
              </a:ext>
            </a:extLst>
          </p:cNvPr>
          <p:cNvGrpSpPr>
            <a:grpSpLocks/>
          </p:cNvGrpSpPr>
          <p:nvPr/>
        </p:nvGrpSpPr>
        <p:grpSpPr bwMode="auto">
          <a:xfrm>
            <a:off x="3819092" y="4894264"/>
            <a:ext cx="516265" cy="111125"/>
            <a:chOff x="3962400" y="3406576"/>
            <a:chExt cx="721968" cy="251024"/>
          </a:xfrm>
        </p:grpSpPr>
        <p:cxnSp>
          <p:nvCxnSpPr>
            <p:cNvPr id="88" name="Straight Connector 87">
              <a:extLst>
                <a:ext uri="{FF2B5EF4-FFF2-40B4-BE49-F238E27FC236}">
                  <a16:creationId xmlns:a16="http://schemas.microsoft.com/office/drawing/2014/main" id="{C144C39D-DF46-4FB7-9245-7F621DE2CECC}"/>
                </a:ext>
              </a:extLst>
            </p:cNvPr>
            <p:cNvCxnSpPr/>
            <p:nvPr/>
          </p:nvCxnSpPr>
          <p:spPr bwMode="auto">
            <a:xfrm flipV="1">
              <a:off x="3962400" y="3406576"/>
              <a:ext cx="50300"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0FEF0C00-4061-487E-A498-CACA372AC932}"/>
                </a:ext>
              </a:extLst>
            </p:cNvPr>
            <p:cNvCxnSpPr/>
            <p:nvPr/>
          </p:nvCxnSpPr>
          <p:spPr bwMode="auto">
            <a:xfrm flipV="1">
              <a:off x="4116262"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53C72D05-912E-4F2D-94F6-795BCF4BF48E}"/>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4D2D093-B005-4B97-97AD-DC5EF946FC17}"/>
                </a:ext>
              </a:extLst>
            </p:cNvPr>
            <p:cNvCxnSpPr/>
            <p:nvPr/>
          </p:nvCxnSpPr>
          <p:spPr bwMode="auto">
            <a:xfrm flipV="1">
              <a:off x="4311548"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54C5CA7C-4C1A-445B-8D40-09B52C850F1B}"/>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1C8380F6-2014-4845-AE62-D58586F3B25A}"/>
                </a:ext>
              </a:extLst>
            </p:cNvPr>
            <p:cNvCxnSpPr/>
            <p:nvPr/>
          </p:nvCxnSpPr>
          <p:spPr bwMode="auto">
            <a:xfrm flipV="1">
              <a:off x="4515711"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BF9C5C34-0B1B-47FC-8CD2-B6DEA4ED5E53}"/>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F39F6151-13A6-4735-975C-6167A23F2DDD}"/>
                </a:ext>
              </a:extLst>
            </p:cNvPr>
            <p:cNvCxnSpPr/>
            <p:nvPr/>
          </p:nvCxnSpPr>
          <p:spPr bwMode="auto">
            <a:xfrm flipH="1" flipV="1">
              <a:off x="4625190" y="3406576"/>
              <a:ext cx="59178"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96" name="Straight Connector 95">
            <a:extLst>
              <a:ext uri="{FF2B5EF4-FFF2-40B4-BE49-F238E27FC236}">
                <a16:creationId xmlns:a16="http://schemas.microsoft.com/office/drawing/2014/main" id="{1D65687E-8AC0-488E-A99A-8231C90A0931}"/>
              </a:ext>
            </a:extLst>
          </p:cNvPr>
          <p:cNvCxnSpPr/>
          <p:nvPr/>
        </p:nvCxnSpPr>
        <p:spPr bwMode="auto">
          <a:xfrm>
            <a:off x="3101822" y="5346700"/>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67308082-8940-4D31-AB18-108763C28955}"/>
              </a:ext>
            </a:extLst>
          </p:cNvPr>
          <p:cNvCxnSpPr/>
          <p:nvPr/>
        </p:nvCxnSpPr>
        <p:spPr bwMode="auto">
          <a:xfrm>
            <a:off x="4335358" y="5346700"/>
            <a:ext cx="17032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98" name="Group 144">
            <a:extLst>
              <a:ext uri="{FF2B5EF4-FFF2-40B4-BE49-F238E27FC236}">
                <a16:creationId xmlns:a16="http://schemas.microsoft.com/office/drawing/2014/main" id="{7A2203DB-74E0-4469-B2DE-1262BA3F42E8}"/>
              </a:ext>
            </a:extLst>
          </p:cNvPr>
          <p:cNvGrpSpPr>
            <a:grpSpLocks/>
          </p:cNvGrpSpPr>
          <p:nvPr/>
        </p:nvGrpSpPr>
        <p:grpSpPr bwMode="auto">
          <a:xfrm>
            <a:off x="3819092" y="5278438"/>
            <a:ext cx="516265" cy="112712"/>
            <a:chOff x="3962400" y="3406576"/>
            <a:chExt cx="721968" cy="251024"/>
          </a:xfrm>
        </p:grpSpPr>
        <p:cxnSp>
          <p:nvCxnSpPr>
            <p:cNvPr id="99" name="Straight Connector 98">
              <a:extLst>
                <a:ext uri="{FF2B5EF4-FFF2-40B4-BE49-F238E27FC236}">
                  <a16:creationId xmlns:a16="http://schemas.microsoft.com/office/drawing/2014/main" id="{DED6A0DE-73D9-4933-8951-CA9C0E303642}"/>
                </a:ext>
              </a:extLst>
            </p:cNvPr>
            <p:cNvCxnSpPr/>
            <p:nvPr/>
          </p:nvCxnSpPr>
          <p:spPr bwMode="auto">
            <a:xfrm flipV="1">
              <a:off x="3962400" y="3406576"/>
              <a:ext cx="50300"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83B81562-DB48-4193-9DE5-4624F134DD41}"/>
                </a:ext>
              </a:extLst>
            </p:cNvPr>
            <p:cNvCxnSpPr/>
            <p:nvPr/>
          </p:nvCxnSpPr>
          <p:spPr bwMode="auto">
            <a:xfrm flipV="1">
              <a:off x="4116262"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63F66263-08DE-4911-8C81-BEDBF4F7CC2F}"/>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E535A008-8669-4620-962B-8044DBE920D2}"/>
                </a:ext>
              </a:extLst>
            </p:cNvPr>
            <p:cNvCxnSpPr/>
            <p:nvPr/>
          </p:nvCxnSpPr>
          <p:spPr bwMode="auto">
            <a:xfrm flipV="1">
              <a:off x="4311548"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75318156-7029-4C9F-BDC7-0C7142E65894}"/>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3B643B33-03FC-448C-AD28-26D3750B5CE3}"/>
                </a:ext>
              </a:extLst>
            </p:cNvPr>
            <p:cNvCxnSpPr/>
            <p:nvPr/>
          </p:nvCxnSpPr>
          <p:spPr bwMode="auto">
            <a:xfrm flipV="1">
              <a:off x="4515711"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F3EEDF31-471B-4095-A670-B3E5855C2FAD}"/>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16051A63-DB23-4DA0-88C6-4EB6DD937E7B}"/>
                </a:ext>
              </a:extLst>
            </p:cNvPr>
            <p:cNvCxnSpPr/>
            <p:nvPr/>
          </p:nvCxnSpPr>
          <p:spPr bwMode="auto">
            <a:xfrm flipH="1" flipV="1">
              <a:off x="4625190" y="3406576"/>
              <a:ext cx="59178"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07" name="Straight Connector 106">
            <a:extLst>
              <a:ext uri="{FF2B5EF4-FFF2-40B4-BE49-F238E27FC236}">
                <a16:creationId xmlns:a16="http://schemas.microsoft.com/office/drawing/2014/main" id="{2C64407B-ED7D-4367-B141-0805E81FE6F4}"/>
              </a:ext>
            </a:extLst>
          </p:cNvPr>
          <p:cNvCxnSpPr/>
          <p:nvPr/>
        </p:nvCxnSpPr>
        <p:spPr bwMode="auto">
          <a:xfrm>
            <a:off x="3110285" y="5581650"/>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1B9E9E54-9BDD-47C2-B71C-C72917714BD7}"/>
              </a:ext>
            </a:extLst>
          </p:cNvPr>
          <p:cNvCxnSpPr/>
          <p:nvPr/>
        </p:nvCxnSpPr>
        <p:spPr bwMode="auto">
          <a:xfrm>
            <a:off x="4356516" y="5581650"/>
            <a:ext cx="17032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09" name="Group 156">
            <a:extLst>
              <a:ext uri="{FF2B5EF4-FFF2-40B4-BE49-F238E27FC236}">
                <a16:creationId xmlns:a16="http://schemas.microsoft.com/office/drawing/2014/main" id="{A7E9458F-DDAD-4743-95BB-A75EF5991FAA}"/>
              </a:ext>
            </a:extLst>
          </p:cNvPr>
          <p:cNvGrpSpPr>
            <a:grpSpLocks/>
          </p:cNvGrpSpPr>
          <p:nvPr/>
        </p:nvGrpSpPr>
        <p:grpSpPr bwMode="auto">
          <a:xfrm>
            <a:off x="3831787" y="5513388"/>
            <a:ext cx="516265" cy="112712"/>
            <a:chOff x="3962400" y="3406576"/>
            <a:chExt cx="721968" cy="251024"/>
          </a:xfrm>
        </p:grpSpPr>
        <p:cxnSp>
          <p:nvCxnSpPr>
            <p:cNvPr id="110" name="Straight Connector 109">
              <a:extLst>
                <a:ext uri="{FF2B5EF4-FFF2-40B4-BE49-F238E27FC236}">
                  <a16:creationId xmlns:a16="http://schemas.microsoft.com/office/drawing/2014/main" id="{3A4791D0-844C-44B2-B9E6-26C7768FE5ED}"/>
                </a:ext>
              </a:extLst>
            </p:cNvPr>
            <p:cNvCxnSpPr/>
            <p:nvPr/>
          </p:nvCxnSpPr>
          <p:spPr bwMode="auto">
            <a:xfrm flipV="1">
              <a:off x="3962400" y="3406576"/>
              <a:ext cx="50300"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83A16655-525A-46EC-B0D5-A831EA52A577}"/>
                </a:ext>
              </a:extLst>
            </p:cNvPr>
            <p:cNvCxnSpPr/>
            <p:nvPr/>
          </p:nvCxnSpPr>
          <p:spPr bwMode="auto">
            <a:xfrm flipV="1">
              <a:off x="4116262"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6BB9EC70-7198-4EE3-B174-35C19400D44E}"/>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3" name="Straight Connector 112">
              <a:extLst>
                <a:ext uri="{FF2B5EF4-FFF2-40B4-BE49-F238E27FC236}">
                  <a16:creationId xmlns:a16="http://schemas.microsoft.com/office/drawing/2014/main" id="{CF98C6E6-3656-4EC4-80B6-50A84D1F93E8}"/>
                </a:ext>
              </a:extLst>
            </p:cNvPr>
            <p:cNvCxnSpPr/>
            <p:nvPr/>
          </p:nvCxnSpPr>
          <p:spPr bwMode="auto">
            <a:xfrm flipV="1">
              <a:off x="4311548"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A714A2B9-162C-41F3-BE5F-8F0C25152976}"/>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34F6D63D-1E5D-4F1E-ADC2-DDD5AF41AE04}"/>
                </a:ext>
              </a:extLst>
            </p:cNvPr>
            <p:cNvCxnSpPr/>
            <p:nvPr/>
          </p:nvCxnSpPr>
          <p:spPr bwMode="auto">
            <a:xfrm flipV="1">
              <a:off x="4515711"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A1055CA4-29DE-45C1-B6B5-7C98678C7112}"/>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EB5F01A2-C231-4B32-972E-4A4DF4D113BC}"/>
                </a:ext>
              </a:extLst>
            </p:cNvPr>
            <p:cNvCxnSpPr/>
            <p:nvPr/>
          </p:nvCxnSpPr>
          <p:spPr bwMode="auto">
            <a:xfrm flipH="1" flipV="1">
              <a:off x="4625190" y="3406576"/>
              <a:ext cx="59178"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8" name="TextBox 165">
            <a:extLst>
              <a:ext uri="{FF2B5EF4-FFF2-40B4-BE49-F238E27FC236}">
                <a16:creationId xmlns:a16="http://schemas.microsoft.com/office/drawing/2014/main" id="{8F87786A-34D5-49D8-9300-4A068E911A47}"/>
              </a:ext>
            </a:extLst>
          </p:cNvPr>
          <p:cNvSpPr txBox="1">
            <a:spLocks noChangeArrowheads="1"/>
          </p:cNvSpPr>
          <p:nvPr/>
        </p:nvSpPr>
        <p:spPr bwMode="auto">
          <a:xfrm>
            <a:off x="3249931" y="3119439"/>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2K</a:t>
            </a:r>
            <a:r>
              <a:rPr lang="el-GR" sz="1100" b="0" dirty="0"/>
              <a:t>Ω</a:t>
            </a:r>
            <a:endParaRPr lang="en-GB" sz="1100" b="0" dirty="0"/>
          </a:p>
        </p:txBody>
      </p:sp>
      <p:sp>
        <p:nvSpPr>
          <p:cNvPr id="119" name="TextBox 166">
            <a:extLst>
              <a:ext uri="{FF2B5EF4-FFF2-40B4-BE49-F238E27FC236}">
                <a16:creationId xmlns:a16="http://schemas.microsoft.com/office/drawing/2014/main" id="{E3536C11-987C-4B9D-A341-DF537879DB22}"/>
              </a:ext>
            </a:extLst>
          </p:cNvPr>
          <p:cNvSpPr txBox="1">
            <a:spLocks noChangeArrowheads="1"/>
          </p:cNvSpPr>
          <p:nvPr/>
        </p:nvSpPr>
        <p:spPr bwMode="auto">
          <a:xfrm>
            <a:off x="3222425" y="3325813"/>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1.000</a:t>
            </a:r>
            <a:r>
              <a:rPr lang="el-GR" sz="1100" b="0" dirty="0"/>
              <a:t>Ω</a:t>
            </a:r>
            <a:endParaRPr lang="en-GB" sz="1100" b="0" dirty="0"/>
          </a:p>
        </p:txBody>
      </p:sp>
      <p:sp>
        <p:nvSpPr>
          <p:cNvPr id="120" name="TextBox 167">
            <a:extLst>
              <a:ext uri="{FF2B5EF4-FFF2-40B4-BE49-F238E27FC236}">
                <a16:creationId xmlns:a16="http://schemas.microsoft.com/office/drawing/2014/main" id="{09D77CED-DACE-429A-8C6C-43EB81BA1DCB}"/>
              </a:ext>
            </a:extLst>
          </p:cNvPr>
          <p:cNvSpPr txBox="1">
            <a:spLocks noChangeArrowheads="1"/>
          </p:cNvSpPr>
          <p:nvPr/>
        </p:nvSpPr>
        <p:spPr bwMode="auto">
          <a:xfrm>
            <a:off x="3207614" y="3533775"/>
            <a:ext cx="7595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510</a:t>
            </a:r>
            <a:r>
              <a:rPr lang="el-GR" sz="1100" b="0"/>
              <a:t>Ω</a:t>
            </a:r>
            <a:endParaRPr lang="en-GB" sz="1100" b="0" dirty="0"/>
          </a:p>
        </p:txBody>
      </p:sp>
      <p:sp>
        <p:nvSpPr>
          <p:cNvPr id="121" name="TextBox 168">
            <a:extLst>
              <a:ext uri="{FF2B5EF4-FFF2-40B4-BE49-F238E27FC236}">
                <a16:creationId xmlns:a16="http://schemas.microsoft.com/office/drawing/2014/main" id="{433F679E-A6DB-4D40-A99A-8E16B21A2005}"/>
              </a:ext>
            </a:extLst>
          </p:cNvPr>
          <p:cNvSpPr txBox="1">
            <a:spLocks noChangeArrowheads="1"/>
          </p:cNvSpPr>
          <p:nvPr/>
        </p:nvSpPr>
        <p:spPr bwMode="auto">
          <a:xfrm>
            <a:off x="3249931" y="3821114"/>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2K</a:t>
            </a:r>
            <a:r>
              <a:rPr lang="el-GR" sz="1100" b="0" dirty="0"/>
              <a:t>Ω</a:t>
            </a:r>
            <a:endParaRPr lang="en-GB" sz="1100" b="0" dirty="0"/>
          </a:p>
        </p:txBody>
      </p:sp>
      <p:sp>
        <p:nvSpPr>
          <p:cNvPr id="122" name="TextBox 169">
            <a:extLst>
              <a:ext uri="{FF2B5EF4-FFF2-40B4-BE49-F238E27FC236}">
                <a16:creationId xmlns:a16="http://schemas.microsoft.com/office/drawing/2014/main" id="{8B64A554-CD7A-4FAB-BCEC-AF05E396EC12}"/>
              </a:ext>
            </a:extLst>
          </p:cNvPr>
          <p:cNvSpPr txBox="1">
            <a:spLocks noChangeArrowheads="1"/>
          </p:cNvSpPr>
          <p:nvPr/>
        </p:nvSpPr>
        <p:spPr bwMode="auto">
          <a:xfrm>
            <a:off x="3222425" y="4029075"/>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1.000</a:t>
            </a:r>
            <a:r>
              <a:rPr lang="el-GR" sz="1100" b="0" dirty="0"/>
              <a:t>Ω</a:t>
            </a:r>
            <a:endParaRPr lang="en-GB" sz="1100" b="0" dirty="0"/>
          </a:p>
        </p:txBody>
      </p:sp>
      <p:sp>
        <p:nvSpPr>
          <p:cNvPr id="123" name="TextBox 170">
            <a:extLst>
              <a:ext uri="{FF2B5EF4-FFF2-40B4-BE49-F238E27FC236}">
                <a16:creationId xmlns:a16="http://schemas.microsoft.com/office/drawing/2014/main" id="{DB8461AA-35DF-4259-9A85-94ED9AA3EAE1}"/>
              </a:ext>
            </a:extLst>
          </p:cNvPr>
          <p:cNvSpPr txBox="1">
            <a:spLocks noChangeArrowheads="1"/>
          </p:cNvSpPr>
          <p:nvPr/>
        </p:nvSpPr>
        <p:spPr bwMode="auto">
          <a:xfrm>
            <a:off x="3207614" y="4235450"/>
            <a:ext cx="7595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510</a:t>
            </a:r>
            <a:r>
              <a:rPr lang="el-GR" sz="1100" b="0"/>
              <a:t>Ω</a:t>
            </a:r>
            <a:endParaRPr lang="en-GB" sz="1100" b="0" dirty="0"/>
          </a:p>
        </p:txBody>
      </p:sp>
      <p:sp>
        <p:nvSpPr>
          <p:cNvPr id="124" name="TextBox 171">
            <a:extLst>
              <a:ext uri="{FF2B5EF4-FFF2-40B4-BE49-F238E27FC236}">
                <a16:creationId xmlns:a16="http://schemas.microsoft.com/office/drawing/2014/main" id="{28FD5906-C485-4966-B0CE-2EA2C41C2E21}"/>
              </a:ext>
            </a:extLst>
          </p:cNvPr>
          <p:cNvSpPr txBox="1">
            <a:spLocks noChangeArrowheads="1"/>
          </p:cNvSpPr>
          <p:nvPr/>
        </p:nvSpPr>
        <p:spPr bwMode="auto">
          <a:xfrm>
            <a:off x="3249931" y="4514850"/>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1.000</a:t>
            </a:r>
            <a:r>
              <a:rPr lang="el-GR" sz="1100" b="0" dirty="0"/>
              <a:t>Ω</a:t>
            </a:r>
            <a:endParaRPr lang="en-GB" sz="1100" b="0" dirty="0"/>
          </a:p>
        </p:txBody>
      </p:sp>
      <p:sp>
        <p:nvSpPr>
          <p:cNvPr id="125" name="TextBox 172">
            <a:extLst>
              <a:ext uri="{FF2B5EF4-FFF2-40B4-BE49-F238E27FC236}">
                <a16:creationId xmlns:a16="http://schemas.microsoft.com/office/drawing/2014/main" id="{E8A92DCF-7586-4D8A-91A5-1652CB970FD5}"/>
              </a:ext>
            </a:extLst>
          </p:cNvPr>
          <p:cNvSpPr txBox="1">
            <a:spLocks noChangeArrowheads="1"/>
          </p:cNvSpPr>
          <p:nvPr/>
        </p:nvSpPr>
        <p:spPr bwMode="auto">
          <a:xfrm>
            <a:off x="3222425" y="4743450"/>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510</a:t>
            </a:r>
            <a:r>
              <a:rPr lang="el-GR" sz="1100" b="0"/>
              <a:t>Ω</a:t>
            </a:r>
            <a:endParaRPr lang="en-GB" sz="1100" b="0" dirty="0"/>
          </a:p>
        </p:txBody>
      </p:sp>
      <p:sp>
        <p:nvSpPr>
          <p:cNvPr id="126" name="TextBox 174">
            <a:extLst>
              <a:ext uri="{FF2B5EF4-FFF2-40B4-BE49-F238E27FC236}">
                <a16:creationId xmlns:a16="http://schemas.microsoft.com/office/drawing/2014/main" id="{2ABB8375-62DF-4AE6-AF41-F5B310EBDB6B}"/>
              </a:ext>
            </a:extLst>
          </p:cNvPr>
          <p:cNvSpPr txBox="1">
            <a:spLocks noChangeArrowheads="1"/>
          </p:cNvSpPr>
          <p:nvPr/>
        </p:nvSpPr>
        <p:spPr bwMode="auto">
          <a:xfrm>
            <a:off x="3222425" y="5132389"/>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100</a:t>
            </a:r>
            <a:r>
              <a:rPr lang="el-GR" sz="1100" b="0"/>
              <a:t>Ω</a:t>
            </a:r>
            <a:endParaRPr lang="en-GB" sz="1100" b="0" dirty="0"/>
          </a:p>
        </p:txBody>
      </p:sp>
      <p:sp>
        <p:nvSpPr>
          <p:cNvPr id="127" name="TextBox 175">
            <a:extLst>
              <a:ext uri="{FF2B5EF4-FFF2-40B4-BE49-F238E27FC236}">
                <a16:creationId xmlns:a16="http://schemas.microsoft.com/office/drawing/2014/main" id="{641F7FCC-E03E-4B56-8911-6FE28D836C79}"/>
              </a:ext>
            </a:extLst>
          </p:cNvPr>
          <p:cNvSpPr txBox="1">
            <a:spLocks noChangeArrowheads="1"/>
          </p:cNvSpPr>
          <p:nvPr/>
        </p:nvSpPr>
        <p:spPr bwMode="auto">
          <a:xfrm>
            <a:off x="3222425" y="5330825"/>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100</a:t>
            </a:r>
            <a:r>
              <a:rPr lang="el-GR" sz="1100" b="0"/>
              <a:t>Ω</a:t>
            </a:r>
            <a:endParaRPr lang="en-GB" sz="1100" b="0" dirty="0"/>
          </a:p>
        </p:txBody>
      </p:sp>
      <p:cxnSp>
        <p:nvCxnSpPr>
          <p:cNvPr id="128" name="Straight Connector 127">
            <a:extLst>
              <a:ext uri="{FF2B5EF4-FFF2-40B4-BE49-F238E27FC236}">
                <a16:creationId xmlns:a16="http://schemas.microsoft.com/office/drawing/2014/main" id="{FFD0052E-D78F-4360-B2C7-A0FEB0A36E92}"/>
              </a:ext>
            </a:extLst>
          </p:cNvPr>
          <p:cNvCxnSpPr/>
          <p:nvPr/>
        </p:nvCxnSpPr>
        <p:spPr bwMode="auto">
          <a:xfrm>
            <a:off x="5348843" y="3336925"/>
            <a:ext cx="0" cy="9969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6290EFA0-B51E-417D-BDCD-FD934CF6570E}"/>
              </a:ext>
            </a:extLst>
          </p:cNvPr>
          <p:cNvCxnSpPr/>
          <p:nvPr/>
        </p:nvCxnSpPr>
        <p:spPr bwMode="auto">
          <a:xfrm>
            <a:off x="5042047" y="4051300"/>
            <a:ext cx="0" cy="6096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9E127024-58BA-4707-A4E7-620E42C9D96A}"/>
              </a:ext>
            </a:extLst>
          </p:cNvPr>
          <p:cNvCxnSpPr/>
          <p:nvPr/>
        </p:nvCxnSpPr>
        <p:spPr bwMode="auto">
          <a:xfrm>
            <a:off x="5042047" y="4765676"/>
            <a:ext cx="0" cy="1952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E0C6FC7B-4554-46D4-A291-0D854FB23F5C}"/>
              </a:ext>
            </a:extLst>
          </p:cNvPr>
          <p:cNvCxnSpPr/>
          <p:nvPr/>
        </p:nvCxnSpPr>
        <p:spPr bwMode="auto">
          <a:xfrm>
            <a:off x="5348844" y="4330700"/>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ED71F0DE-A494-4162-AB00-3C20F48AE8D2}"/>
              </a:ext>
            </a:extLst>
          </p:cNvPr>
          <p:cNvCxnSpPr/>
          <p:nvPr/>
        </p:nvCxnSpPr>
        <p:spPr bwMode="auto">
          <a:xfrm>
            <a:off x="5042047" y="4660900"/>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38D806E8-0C9F-468E-A35C-48FD9E039220}"/>
              </a:ext>
            </a:extLst>
          </p:cNvPr>
          <p:cNvCxnSpPr/>
          <p:nvPr/>
        </p:nvCxnSpPr>
        <p:spPr bwMode="auto">
          <a:xfrm>
            <a:off x="5042047" y="4960938"/>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34" name="Rectangle 133">
            <a:extLst>
              <a:ext uri="{FF2B5EF4-FFF2-40B4-BE49-F238E27FC236}">
                <a16:creationId xmlns:a16="http://schemas.microsoft.com/office/drawing/2014/main" id="{3672BCFD-6427-4BBB-B8B7-CA2E91E54449}"/>
              </a:ext>
            </a:extLst>
          </p:cNvPr>
          <p:cNvSpPr/>
          <p:nvPr/>
        </p:nvSpPr>
        <p:spPr bwMode="auto">
          <a:xfrm>
            <a:off x="6055535" y="4106864"/>
            <a:ext cx="1648240" cy="1570037"/>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35" name="TextBox 196">
            <a:extLst>
              <a:ext uri="{FF2B5EF4-FFF2-40B4-BE49-F238E27FC236}">
                <a16:creationId xmlns:a16="http://schemas.microsoft.com/office/drawing/2014/main" id="{4DD6590D-6DA4-4733-8BDA-996B302B272D}"/>
              </a:ext>
            </a:extLst>
          </p:cNvPr>
          <p:cNvSpPr txBox="1">
            <a:spLocks noChangeArrowheads="1"/>
          </p:cNvSpPr>
          <p:nvPr/>
        </p:nvSpPr>
        <p:spPr bwMode="auto">
          <a:xfrm>
            <a:off x="5996291" y="4159250"/>
            <a:ext cx="9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KIRMIZI</a:t>
            </a:r>
          </a:p>
        </p:txBody>
      </p:sp>
      <p:sp>
        <p:nvSpPr>
          <p:cNvPr id="136" name="TextBox 197">
            <a:extLst>
              <a:ext uri="{FF2B5EF4-FFF2-40B4-BE49-F238E27FC236}">
                <a16:creationId xmlns:a16="http://schemas.microsoft.com/office/drawing/2014/main" id="{3D241BA5-845C-410A-B118-D8B63125C66F}"/>
              </a:ext>
            </a:extLst>
          </p:cNvPr>
          <p:cNvSpPr txBox="1">
            <a:spLocks noChangeArrowheads="1"/>
          </p:cNvSpPr>
          <p:nvPr/>
        </p:nvSpPr>
        <p:spPr bwMode="auto">
          <a:xfrm>
            <a:off x="5996290" y="4503738"/>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YEŞİL</a:t>
            </a:r>
          </a:p>
        </p:txBody>
      </p:sp>
      <p:sp>
        <p:nvSpPr>
          <p:cNvPr id="137" name="TextBox 198">
            <a:extLst>
              <a:ext uri="{FF2B5EF4-FFF2-40B4-BE49-F238E27FC236}">
                <a16:creationId xmlns:a16="http://schemas.microsoft.com/office/drawing/2014/main" id="{C6DC1310-1A45-419F-A1DC-468EFDFE92B9}"/>
              </a:ext>
            </a:extLst>
          </p:cNvPr>
          <p:cNvSpPr txBox="1">
            <a:spLocks noChangeArrowheads="1"/>
          </p:cNvSpPr>
          <p:nvPr/>
        </p:nvSpPr>
        <p:spPr bwMode="auto">
          <a:xfrm>
            <a:off x="5996290" y="4806950"/>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MAVİ</a:t>
            </a:r>
          </a:p>
        </p:txBody>
      </p:sp>
      <p:sp>
        <p:nvSpPr>
          <p:cNvPr id="138" name="TextBox 199">
            <a:extLst>
              <a:ext uri="{FF2B5EF4-FFF2-40B4-BE49-F238E27FC236}">
                <a16:creationId xmlns:a16="http://schemas.microsoft.com/office/drawing/2014/main" id="{32FB9AE0-AA7B-4293-B1FC-C5E21F05E861}"/>
              </a:ext>
            </a:extLst>
          </p:cNvPr>
          <p:cNvSpPr txBox="1">
            <a:spLocks noChangeArrowheads="1"/>
          </p:cNvSpPr>
          <p:nvPr/>
        </p:nvSpPr>
        <p:spPr bwMode="auto">
          <a:xfrm>
            <a:off x="5996290" y="5140326"/>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HS</a:t>
            </a:r>
          </a:p>
        </p:txBody>
      </p:sp>
      <p:sp>
        <p:nvSpPr>
          <p:cNvPr id="139" name="TextBox 200">
            <a:extLst>
              <a:ext uri="{FF2B5EF4-FFF2-40B4-BE49-F238E27FC236}">
                <a16:creationId xmlns:a16="http://schemas.microsoft.com/office/drawing/2014/main" id="{D5D0E5EB-3A13-4382-9CFF-57BE11C4A62C}"/>
              </a:ext>
            </a:extLst>
          </p:cNvPr>
          <p:cNvSpPr txBox="1">
            <a:spLocks noChangeArrowheads="1"/>
          </p:cNvSpPr>
          <p:nvPr/>
        </p:nvSpPr>
        <p:spPr bwMode="auto">
          <a:xfrm>
            <a:off x="5996290" y="5394325"/>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VS</a:t>
            </a:r>
          </a:p>
        </p:txBody>
      </p:sp>
      <p:sp>
        <p:nvSpPr>
          <p:cNvPr id="140" name="TextBox 202">
            <a:extLst>
              <a:ext uri="{FF2B5EF4-FFF2-40B4-BE49-F238E27FC236}">
                <a16:creationId xmlns:a16="http://schemas.microsoft.com/office/drawing/2014/main" id="{84376005-6E76-47EB-9E41-F947B6A860A5}"/>
              </a:ext>
            </a:extLst>
          </p:cNvPr>
          <p:cNvSpPr txBox="1">
            <a:spLocks noChangeArrowheads="1"/>
          </p:cNvSpPr>
          <p:nvPr/>
        </p:nvSpPr>
        <p:spPr bwMode="auto">
          <a:xfrm>
            <a:off x="5725463" y="5691189"/>
            <a:ext cx="234435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VGA konnektörü</a:t>
            </a:r>
          </a:p>
        </p:txBody>
      </p:sp>
      <p:pic>
        <p:nvPicPr>
          <p:cNvPr id="141" name="Picture 2">
            <a:extLst>
              <a:ext uri="{FF2B5EF4-FFF2-40B4-BE49-F238E27FC236}">
                <a16:creationId xmlns:a16="http://schemas.microsoft.com/office/drawing/2014/main" id="{2C26627E-1630-4DC6-AAB0-9DB6CFE7A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056" y="4329006"/>
            <a:ext cx="2180539" cy="119868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2" name="TextBox 205">
            <a:extLst>
              <a:ext uri="{FF2B5EF4-FFF2-40B4-BE49-F238E27FC236}">
                <a16:creationId xmlns:a16="http://schemas.microsoft.com/office/drawing/2014/main" id="{8CE12610-7332-47EB-AD43-CAAC5C78EE3D}"/>
              </a:ext>
            </a:extLst>
          </p:cNvPr>
          <p:cNvSpPr txBox="1">
            <a:spLocks noChangeArrowheads="1"/>
          </p:cNvSpPr>
          <p:nvPr/>
        </p:nvSpPr>
        <p:spPr bwMode="auto">
          <a:xfrm>
            <a:off x="9368940" y="5691189"/>
            <a:ext cx="23422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VGA kablosu</a:t>
            </a:r>
          </a:p>
        </p:txBody>
      </p:sp>
      <p:sp>
        <p:nvSpPr>
          <p:cNvPr id="143" name="Right Arrow 206">
            <a:extLst>
              <a:ext uri="{FF2B5EF4-FFF2-40B4-BE49-F238E27FC236}">
                <a16:creationId xmlns:a16="http://schemas.microsoft.com/office/drawing/2014/main" id="{F57AB3E4-7B2A-41CA-B416-10FD05AE6C1A}"/>
              </a:ext>
            </a:extLst>
          </p:cNvPr>
          <p:cNvSpPr/>
          <p:nvPr/>
        </p:nvSpPr>
        <p:spPr bwMode="auto">
          <a:xfrm>
            <a:off x="8090973" y="4618039"/>
            <a:ext cx="1233535" cy="492125"/>
          </a:xfrm>
          <a:prstGeom prst="rightArrow">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Tree>
    <p:extLst>
      <p:ext uri="{BB962C8B-B14F-4D97-AF65-F5344CB8AC3E}">
        <p14:creationId xmlns:p14="http://schemas.microsoft.com/office/powerpoint/2010/main" val="78640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VGA Arayüzü</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17511"/>
          </a:xfrm>
        </p:spPr>
        <p:txBody>
          <a:bodyPr wrap="square" numCol="1" anchor="t" anchorCtr="0" compatLnSpc="1">
            <a:prstTxWarp prst="textNoShape">
              <a:avLst/>
            </a:prstTxWarp>
          </a:bodyPr>
          <a:lstStyle/>
          <a:p>
            <a:pPr algn="l" rtl="0"/>
            <a:r>
              <a:rPr lang="en-GB" dirty="0"/>
              <a:t>VGA sinyalleri</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F8671B70-2A04-4D78-9135-43866DD22EAB}"/>
              </a:ext>
            </a:extLst>
          </p:cNvPr>
          <p:cNvGraphicFramePr>
            <a:graphicFrameLocks noGrp="1"/>
          </p:cNvGraphicFramePr>
          <p:nvPr>
            <p:extLst>
              <p:ext uri="{D42A27DB-BD31-4B8C-83A1-F6EECF244321}">
                <p14:modId xmlns:p14="http://schemas.microsoft.com/office/powerpoint/2010/main" val="4159348552"/>
              </p:ext>
            </p:extLst>
          </p:nvPr>
        </p:nvGraphicFramePr>
        <p:xfrm>
          <a:off x="683419" y="2133600"/>
          <a:ext cx="10596127" cy="3149598"/>
        </p:xfrm>
        <a:graphic>
          <a:graphicData uri="http://schemas.openxmlformats.org/drawingml/2006/table">
            <a:tbl>
              <a:tblPr firstRow="1" bandRow="1">
                <a:tableStyleId>{5C22544A-7EE6-4342-B048-85BDC9FD1C3A}</a:tableStyleId>
              </a:tblPr>
              <a:tblGrid>
                <a:gridCol w="2826849">
                  <a:extLst>
                    <a:ext uri="{9D8B030D-6E8A-4147-A177-3AD203B41FA5}">
                      <a16:colId xmlns:a16="http://schemas.microsoft.com/office/drawing/2014/main" val="20000"/>
                    </a:ext>
                  </a:extLst>
                </a:gridCol>
                <a:gridCol w="7769278">
                  <a:extLst>
                    <a:ext uri="{9D8B030D-6E8A-4147-A177-3AD203B41FA5}">
                      <a16:colId xmlns:a16="http://schemas.microsoft.com/office/drawing/2014/main" val="20001"/>
                    </a:ext>
                  </a:extLst>
                </a:gridCol>
              </a:tblGrid>
              <a:tr h="440503">
                <a:tc>
                  <a:txBody>
                    <a:bodyPr/>
                    <a:lstStyle/>
                    <a:p>
                      <a:pPr algn="l" rtl="0"/>
                      <a:r>
                        <a:rPr lang="en-GB" sz="1800" dirty="0"/>
                        <a:t>İsim Soyisim </a:t>
                      </a:r>
                    </a:p>
                  </a:txBody>
                  <a:tcPr marL="121872" marR="121872"/>
                </a:tc>
                <a:tc>
                  <a:txBody>
                    <a:bodyPr/>
                    <a:lstStyle/>
                    <a:p>
                      <a:pPr algn="l" rtl="0"/>
                      <a:r>
                        <a:rPr lang="en-GB" sz="1800" dirty="0"/>
                        <a:t>Açıklama </a:t>
                      </a:r>
                    </a:p>
                  </a:txBody>
                  <a:tcPr marL="121872" marR="121872"/>
                </a:tc>
                <a:extLst>
                  <a:ext uri="{0D108BD9-81ED-4DB2-BD59-A6C34878D82A}">
                    <a16:rowId xmlns:a16="http://schemas.microsoft.com/office/drawing/2014/main" val="10000"/>
                  </a:ext>
                </a:extLst>
              </a:tr>
              <a:tr h="440503">
                <a:tc>
                  <a:txBody>
                    <a:bodyPr/>
                    <a:lstStyle/>
                    <a:p>
                      <a:pPr algn="l" rtl="0"/>
                      <a:r>
                        <a:rPr lang="en-GB" sz="1800" dirty="0"/>
                        <a:t>vga_red [2: 0]</a:t>
                      </a:r>
                    </a:p>
                  </a:txBody>
                  <a:tcPr marL="121872" marR="121872"/>
                </a:tc>
                <a:tc>
                  <a:txBody>
                    <a:bodyPr/>
                    <a:lstStyle/>
                    <a:p>
                      <a:pPr algn="l" rtl="0"/>
                      <a:r>
                        <a:rPr lang="en-GB" sz="1800" dirty="0"/>
                        <a:t>3 bitlik kırmızı sinyal</a:t>
                      </a:r>
                    </a:p>
                  </a:txBody>
                  <a:tcPr marL="121872" marR="121872"/>
                </a:tc>
                <a:extLst>
                  <a:ext uri="{0D108BD9-81ED-4DB2-BD59-A6C34878D82A}">
                    <a16:rowId xmlns:a16="http://schemas.microsoft.com/office/drawing/2014/main" val="10001"/>
                  </a:ext>
                </a:extLst>
              </a:tr>
              <a:tr h="440503">
                <a:tc>
                  <a:txBody>
                    <a:bodyPr/>
                    <a:lstStyle/>
                    <a:p>
                      <a:pPr algn="l" rtl="0"/>
                      <a:r>
                        <a:rPr lang="en-GB" sz="1800" dirty="0"/>
                        <a:t>vga_green [2: 0]</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3 bitlik yeşil sinyal</a:t>
                      </a:r>
                    </a:p>
                  </a:txBody>
                  <a:tcPr marL="121872" marR="121872"/>
                </a:tc>
                <a:extLst>
                  <a:ext uri="{0D108BD9-81ED-4DB2-BD59-A6C34878D82A}">
                    <a16:rowId xmlns:a16="http://schemas.microsoft.com/office/drawing/2014/main" val="10002"/>
                  </a:ext>
                </a:extLst>
              </a:tr>
              <a:tr h="440503">
                <a:tc>
                  <a:txBody>
                    <a:bodyPr/>
                    <a:lstStyle/>
                    <a:p>
                      <a:pPr algn="l" rtl="0"/>
                      <a:r>
                        <a:rPr lang="en-GB" sz="1800" dirty="0"/>
                        <a:t>vga_blue [1: 0]</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2 bit mavi sinyal (gözlere daha az duyarlı)</a:t>
                      </a:r>
                    </a:p>
                  </a:txBody>
                  <a:tcPr marL="121872" marR="121872"/>
                </a:tc>
                <a:extLst>
                  <a:ext uri="{0D108BD9-81ED-4DB2-BD59-A6C34878D82A}">
                    <a16:rowId xmlns:a16="http://schemas.microsoft.com/office/drawing/2014/main" val="10003"/>
                  </a:ext>
                </a:extLst>
              </a:tr>
              <a:tr h="693793">
                <a:tc>
                  <a:txBody>
                    <a:bodyPr/>
                    <a:lstStyle/>
                    <a:p>
                      <a:pPr algn="l" rtl="0"/>
                      <a:r>
                        <a:rPr lang="en-GB" sz="1800" dirty="0"/>
                        <a:t>hsync</a:t>
                      </a:r>
                    </a:p>
                  </a:txBody>
                  <a:tcPr marL="121872" marR="121872"/>
                </a:tc>
                <a:tc>
                  <a:txBody>
                    <a:bodyPr/>
                    <a:lstStyle/>
                    <a:p>
                      <a:pPr algn="l" rtl="0"/>
                      <a:r>
                        <a:rPr lang="en-GB" sz="1800" dirty="0"/>
                        <a:t>Yatay senkronizasyon sinyali: bir darbe sonraki satırın başlangıcını gösterir.</a:t>
                      </a:r>
                    </a:p>
                  </a:txBody>
                  <a:tcPr marL="121872" marR="121872"/>
                </a:tc>
                <a:extLst>
                  <a:ext uri="{0D108BD9-81ED-4DB2-BD59-A6C34878D82A}">
                    <a16:rowId xmlns:a16="http://schemas.microsoft.com/office/drawing/2014/main" val="10004"/>
                  </a:ext>
                </a:extLst>
              </a:tr>
              <a:tr h="693793">
                <a:tc>
                  <a:txBody>
                    <a:bodyPr/>
                    <a:lstStyle/>
                    <a:p>
                      <a:pPr algn="l" rtl="0"/>
                      <a:r>
                        <a:rPr lang="en-GB" sz="1800" dirty="0"/>
                        <a:t>vsync</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Dikey senkronizasyon sinyali: bir darbe sonraki çerçevenin başlangıcını gösterir.</a:t>
                      </a:r>
                    </a:p>
                  </a:txBody>
                  <a:tcPr marL="121872" marR="121872"/>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2262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Görüntü Arabelleği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58913"/>
            <a:ext cx="11180763" cy="4086225"/>
          </a:xfrm>
        </p:spPr>
        <p:txBody>
          <a:bodyPr wrap="square" numCol="1" anchor="t" anchorCtr="0" compatLnSpc="1">
            <a:prstTxWarp prst="textNoShape">
              <a:avLst/>
            </a:prstTxWarp>
          </a:bodyPr>
          <a:lstStyle/>
          <a:p>
            <a:pPr lvl="1" algn="l" rtl="0"/>
            <a:r>
              <a:rPr lang="en-IN" altLang="en-US" dirty="0">
                <a:ea typeface="ＭＳ Ｐゴシック" panose="020B0600070205080204" pitchFamily="34" charset="-128"/>
              </a:rPr>
              <a:t>Görüntü bölgesindeki tüm piksellerin renk bilgilerini depolar</a:t>
            </a:r>
          </a:p>
          <a:p>
            <a:pPr lvl="1" algn="l" rtl="0"/>
            <a:r>
              <a:rPr lang="en-IN" altLang="en-US" dirty="0">
                <a:ea typeface="ＭＳ Ｐゴシック" panose="020B0600070205080204" pitchFamily="34" charset="-128"/>
              </a:rPr>
              <a:t>Çift bağlantı noktalı bir belleğe uygulanır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BFFE601-43BE-4F0D-8B56-AF53E9DB3F41}"/>
              </a:ext>
            </a:extLst>
          </p:cNvPr>
          <p:cNvSpPr/>
          <p:nvPr/>
        </p:nvSpPr>
        <p:spPr bwMode="auto">
          <a:xfrm>
            <a:off x="1546680" y="2751138"/>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3061F828-1B18-4A1E-BB78-F02C9193FD34}"/>
              </a:ext>
            </a:extLst>
          </p:cNvPr>
          <p:cNvSpPr/>
          <p:nvPr/>
        </p:nvSpPr>
        <p:spPr bwMode="auto">
          <a:xfrm>
            <a:off x="8710914" y="2974976"/>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VGA </a:t>
            </a:r>
          </a:p>
          <a:p>
            <a:pPr algn="ctr" rtl="0">
              <a:defRPr/>
            </a:pPr>
            <a:r>
              <a:rPr lang="en-GB" sz="1200" dirty="0"/>
              <a:t>arayüz</a:t>
            </a:r>
          </a:p>
        </p:txBody>
      </p:sp>
      <p:cxnSp>
        <p:nvCxnSpPr>
          <p:cNvPr id="7" name="Straight Arrow Connector 6">
            <a:extLst>
              <a:ext uri="{FF2B5EF4-FFF2-40B4-BE49-F238E27FC236}">
                <a16:creationId xmlns:a16="http://schemas.microsoft.com/office/drawing/2014/main" id="{5218E354-E4B0-4FA6-9170-9125F58795DA}"/>
              </a:ext>
            </a:extLst>
          </p:cNvPr>
          <p:cNvCxnSpPr/>
          <p:nvPr/>
        </p:nvCxnSpPr>
        <p:spPr bwMode="auto">
          <a:xfrm>
            <a:off x="9891552" y="441801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4DF76C7E-47C5-4DA1-8CDF-6943E480EBC1}"/>
              </a:ext>
            </a:extLst>
          </p:cNvPr>
          <p:cNvCxnSpPr/>
          <p:nvPr/>
        </p:nvCxnSpPr>
        <p:spPr bwMode="auto">
          <a:xfrm>
            <a:off x="9891552" y="5380038"/>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E12BD0C3-2481-4B05-8A8F-4EBFD49264F9}"/>
              </a:ext>
            </a:extLst>
          </p:cNvPr>
          <p:cNvCxnSpPr/>
          <p:nvPr/>
        </p:nvCxnSpPr>
        <p:spPr bwMode="auto">
          <a:xfrm>
            <a:off x="9891552" y="359886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1D86E936-9522-4B61-BC75-561181B62AEF}"/>
              </a:ext>
            </a:extLst>
          </p:cNvPr>
          <p:cNvSpPr/>
          <p:nvPr/>
        </p:nvSpPr>
        <p:spPr bwMode="auto">
          <a:xfrm rot="5400000">
            <a:off x="7087229" y="4205375"/>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11" name="Rectangle 10">
            <a:extLst>
              <a:ext uri="{FF2B5EF4-FFF2-40B4-BE49-F238E27FC236}">
                <a16:creationId xmlns:a16="http://schemas.microsoft.com/office/drawing/2014/main" id="{43039C08-F65B-484A-9FFA-393B0B2EEEAA}"/>
              </a:ext>
            </a:extLst>
          </p:cNvPr>
          <p:cNvSpPr/>
          <p:nvPr/>
        </p:nvSpPr>
        <p:spPr bwMode="auto">
          <a:xfrm>
            <a:off x="4546941" y="3038475"/>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Resim</a:t>
            </a:r>
          </a:p>
          <a:p>
            <a:pPr algn="ctr" rtl="0">
              <a:defRPr/>
            </a:pPr>
            <a:r>
              <a:rPr lang="en-GB" sz="1200" dirty="0"/>
              <a:t>tampon</a:t>
            </a:r>
          </a:p>
        </p:txBody>
      </p:sp>
      <p:sp>
        <p:nvSpPr>
          <p:cNvPr id="12" name="Rectangle 11">
            <a:extLst>
              <a:ext uri="{FF2B5EF4-FFF2-40B4-BE49-F238E27FC236}">
                <a16:creationId xmlns:a16="http://schemas.microsoft.com/office/drawing/2014/main" id="{E1DC2C56-72FC-43C2-8E5A-891FCC820182}"/>
              </a:ext>
            </a:extLst>
          </p:cNvPr>
          <p:cNvSpPr/>
          <p:nvPr/>
        </p:nvSpPr>
        <p:spPr bwMode="auto">
          <a:xfrm>
            <a:off x="4546941" y="4775200"/>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Metin</a:t>
            </a:r>
          </a:p>
          <a:p>
            <a:pPr algn="ctr" rtl="0">
              <a:defRPr/>
            </a:pPr>
            <a:r>
              <a:rPr lang="en-GB" sz="1200" dirty="0"/>
              <a:t>konsol</a:t>
            </a:r>
          </a:p>
        </p:txBody>
      </p:sp>
      <p:cxnSp>
        <p:nvCxnSpPr>
          <p:cNvPr id="13" name="Straight Arrow Connector 12">
            <a:extLst>
              <a:ext uri="{FF2B5EF4-FFF2-40B4-BE49-F238E27FC236}">
                <a16:creationId xmlns:a16="http://schemas.microsoft.com/office/drawing/2014/main" id="{0D5CBC52-2EBA-4C00-B999-B14A26E8AA71}"/>
              </a:ext>
            </a:extLst>
          </p:cNvPr>
          <p:cNvCxnSpPr/>
          <p:nvPr/>
        </p:nvCxnSpPr>
        <p:spPr bwMode="auto">
          <a:xfrm flipH="1">
            <a:off x="6006871" y="3151188"/>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B522EA80-3823-4F2E-9562-5137533CF235}"/>
              </a:ext>
            </a:extLst>
          </p:cNvPr>
          <p:cNvCxnSpPr/>
          <p:nvPr/>
        </p:nvCxnSpPr>
        <p:spPr bwMode="auto">
          <a:xfrm flipH="1">
            <a:off x="6006871" y="3465513"/>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A2889CC4-D502-4A1B-829C-8765C7FFCF45}"/>
              </a:ext>
            </a:extLst>
          </p:cNvPr>
          <p:cNvCxnSpPr/>
          <p:nvPr/>
        </p:nvCxnSpPr>
        <p:spPr bwMode="auto">
          <a:xfrm flipH="1">
            <a:off x="6006871" y="4922838"/>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6E38C28B-2D13-455E-A995-3736DEAE3B7D}"/>
              </a:ext>
            </a:extLst>
          </p:cNvPr>
          <p:cNvCxnSpPr/>
          <p:nvPr/>
        </p:nvCxnSpPr>
        <p:spPr bwMode="auto">
          <a:xfrm flipH="1">
            <a:off x="6006870" y="5159375"/>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2B85E158-1EE6-46DE-B4ED-4353D89ADCD5}"/>
              </a:ext>
            </a:extLst>
          </p:cNvPr>
          <p:cNvCxnSpPr/>
          <p:nvPr/>
        </p:nvCxnSpPr>
        <p:spPr bwMode="auto">
          <a:xfrm flipV="1">
            <a:off x="6425807" y="3159125"/>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CC93C75F-A146-4F3B-9A6E-DCF3365EA727}"/>
              </a:ext>
            </a:extLst>
          </p:cNvPr>
          <p:cNvCxnSpPr/>
          <p:nvPr/>
        </p:nvCxnSpPr>
        <p:spPr bwMode="auto">
          <a:xfrm flipV="1">
            <a:off x="6846859" y="3465513"/>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A5383135-1E0E-4E04-B378-EDFC96948596}"/>
              </a:ext>
            </a:extLst>
          </p:cNvPr>
          <p:cNvSpPr/>
          <p:nvPr/>
        </p:nvSpPr>
        <p:spPr bwMode="auto">
          <a:xfrm>
            <a:off x="6387722" y="3128964"/>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20" name="Oval 19">
            <a:extLst>
              <a:ext uri="{FF2B5EF4-FFF2-40B4-BE49-F238E27FC236}">
                <a16:creationId xmlns:a16="http://schemas.microsoft.com/office/drawing/2014/main" id="{E666EF36-E9AE-4F66-A889-36F655D4384D}"/>
              </a:ext>
            </a:extLst>
          </p:cNvPr>
          <p:cNvSpPr/>
          <p:nvPr/>
        </p:nvSpPr>
        <p:spPr bwMode="auto">
          <a:xfrm>
            <a:off x="6815122" y="3449639"/>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cxnSp>
        <p:nvCxnSpPr>
          <p:cNvPr id="21" name="Straight Arrow Connector 20">
            <a:extLst>
              <a:ext uri="{FF2B5EF4-FFF2-40B4-BE49-F238E27FC236}">
                <a16:creationId xmlns:a16="http://schemas.microsoft.com/office/drawing/2014/main" id="{2F4C1F6E-BD38-4CCB-9685-4482D51D5C5D}"/>
              </a:ext>
            </a:extLst>
          </p:cNvPr>
          <p:cNvCxnSpPr/>
          <p:nvPr/>
        </p:nvCxnSpPr>
        <p:spPr bwMode="auto">
          <a:xfrm>
            <a:off x="6006871" y="3908425"/>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5560DE31-CE47-499F-A3C6-AFA0197C46C4}"/>
              </a:ext>
            </a:extLst>
          </p:cNvPr>
          <p:cNvCxnSpPr/>
          <p:nvPr/>
        </p:nvCxnSpPr>
        <p:spPr bwMode="auto">
          <a:xfrm>
            <a:off x="7162119" y="4779963"/>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76834CF1-E905-401F-A821-0C5F10BFCDD2}"/>
              </a:ext>
            </a:extLst>
          </p:cNvPr>
          <p:cNvCxnSpPr/>
          <p:nvPr/>
        </p:nvCxnSpPr>
        <p:spPr bwMode="auto">
          <a:xfrm flipV="1">
            <a:off x="7162119" y="4779963"/>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1E1B8EBE-D2CD-4D77-B739-C1265A87F1B0}"/>
              </a:ext>
            </a:extLst>
          </p:cNvPr>
          <p:cNvCxnSpPr/>
          <p:nvPr/>
        </p:nvCxnSpPr>
        <p:spPr bwMode="auto">
          <a:xfrm>
            <a:off x="6006871" y="5580063"/>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261B0606-0C39-49F2-A7A8-A971CD928A65}"/>
              </a:ext>
            </a:extLst>
          </p:cNvPr>
          <p:cNvCxnSpPr/>
          <p:nvPr/>
        </p:nvCxnSpPr>
        <p:spPr bwMode="auto">
          <a:xfrm>
            <a:off x="8095204" y="4413250"/>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81FE1BD5-70BC-4E73-BC63-A6D508BF9D69}"/>
              </a:ext>
            </a:extLst>
          </p:cNvPr>
          <p:cNvSpPr txBox="1">
            <a:spLocks noChangeArrowheads="1"/>
          </p:cNvSpPr>
          <p:nvPr/>
        </p:nvSpPr>
        <p:spPr bwMode="auto">
          <a:xfrm>
            <a:off x="10327415" y="4149726"/>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Renk</a:t>
            </a:r>
          </a:p>
        </p:txBody>
      </p:sp>
      <p:sp>
        <p:nvSpPr>
          <p:cNvPr id="27" name="TextBox 51">
            <a:extLst>
              <a:ext uri="{FF2B5EF4-FFF2-40B4-BE49-F238E27FC236}">
                <a16:creationId xmlns:a16="http://schemas.microsoft.com/office/drawing/2014/main" id="{807E070B-21D0-4CE8-B251-F9CE414701C7}"/>
              </a:ext>
            </a:extLst>
          </p:cNvPr>
          <p:cNvSpPr txBox="1">
            <a:spLocks noChangeArrowheads="1"/>
          </p:cNvSpPr>
          <p:nvPr/>
        </p:nvSpPr>
        <p:spPr bwMode="auto">
          <a:xfrm>
            <a:off x="10327416" y="3349626"/>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HS</a:t>
            </a:r>
          </a:p>
        </p:txBody>
      </p:sp>
      <p:sp>
        <p:nvSpPr>
          <p:cNvPr id="28" name="TextBox 52">
            <a:extLst>
              <a:ext uri="{FF2B5EF4-FFF2-40B4-BE49-F238E27FC236}">
                <a16:creationId xmlns:a16="http://schemas.microsoft.com/office/drawing/2014/main" id="{0B74EAB8-6896-456C-A13E-0062A42AF3F7}"/>
              </a:ext>
            </a:extLst>
          </p:cNvPr>
          <p:cNvSpPr txBox="1">
            <a:spLocks noChangeArrowheads="1"/>
          </p:cNvSpPr>
          <p:nvPr/>
        </p:nvSpPr>
        <p:spPr bwMode="auto">
          <a:xfrm>
            <a:off x="10327416" y="5141913"/>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VS</a:t>
            </a:r>
          </a:p>
        </p:txBody>
      </p:sp>
      <p:sp>
        <p:nvSpPr>
          <p:cNvPr id="29" name="TextBox 53">
            <a:extLst>
              <a:ext uri="{FF2B5EF4-FFF2-40B4-BE49-F238E27FC236}">
                <a16:creationId xmlns:a16="http://schemas.microsoft.com/office/drawing/2014/main" id="{4E021A6A-C188-4DDE-B329-1053E2658673}"/>
              </a:ext>
            </a:extLst>
          </p:cNvPr>
          <p:cNvSpPr txBox="1">
            <a:spLocks noChangeArrowheads="1"/>
          </p:cNvSpPr>
          <p:nvPr/>
        </p:nvSpPr>
        <p:spPr bwMode="auto">
          <a:xfrm rot="5400000">
            <a:off x="7546810" y="4289832"/>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Mux</a:t>
            </a:r>
          </a:p>
        </p:txBody>
      </p:sp>
      <p:sp>
        <p:nvSpPr>
          <p:cNvPr id="30" name="TextBox 54">
            <a:extLst>
              <a:ext uri="{FF2B5EF4-FFF2-40B4-BE49-F238E27FC236}">
                <a16:creationId xmlns:a16="http://schemas.microsoft.com/office/drawing/2014/main" id="{EAB543A6-D563-416F-81DD-306D63406283}"/>
              </a:ext>
            </a:extLst>
          </p:cNvPr>
          <p:cNvSpPr txBox="1">
            <a:spLocks noChangeArrowheads="1"/>
          </p:cNvSpPr>
          <p:nvPr/>
        </p:nvSpPr>
        <p:spPr bwMode="auto">
          <a:xfrm>
            <a:off x="7652994" y="294798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x</a:t>
            </a:r>
          </a:p>
        </p:txBody>
      </p:sp>
      <p:sp>
        <p:nvSpPr>
          <p:cNvPr id="31" name="TextBox 55">
            <a:extLst>
              <a:ext uri="{FF2B5EF4-FFF2-40B4-BE49-F238E27FC236}">
                <a16:creationId xmlns:a16="http://schemas.microsoft.com/office/drawing/2014/main" id="{CDBC4DD8-D51A-40DE-9C88-3C04F32A2F0F}"/>
              </a:ext>
            </a:extLst>
          </p:cNvPr>
          <p:cNvSpPr txBox="1">
            <a:spLocks noChangeArrowheads="1"/>
          </p:cNvSpPr>
          <p:nvPr/>
        </p:nvSpPr>
        <p:spPr bwMode="auto">
          <a:xfrm>
            <a:off x="7652994" y="3235326"/>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y</a:t>
            </a:r>
          </a:p>
        </p:txBody>
      </p:sp>
      <p:sp>
        <p:nvSpPr>
          <p:cNvPr id="32" name="TextBox 56">
            <a:extLst>
              <a:ext uri="{FF2B5EF4-FFF2-40B4-BE49-F238E27FC236}">
                <a16:creationId xmlns:a16="http://schemas.microsoft.com/office/drawing/2014/main" id="{D7F302CD-1F4C-410C-8FF8-A3F1962F8A91}"/>
              </a:ext>
            </a:extLst>
          </p:cNvPr>
          <p:cNvSpPr txBox="1">
            <a:spLocks noChangeArrowheads="1"/>
          </p:cNvSpPr>
          <p:nvPr/>
        </p:nvSpPr>
        <p:spPr bwMode="auto">
          <a:xfrm>
            <a:off x="5968785" y="3721100"/>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Görüntü rengi</a:t>
            </a:r>
          </a:p>
        </p:txBody>
      </p:sp>
      <p:sp>
        <p:nvSpPr>
          <p:cNvPr id="33" name="TextBox 58">
            <a:extLst>
              <a:ext uri="{FF2B5EF4-FFF2-40B4-BE49-F238E27FC236}">
                <a16:creationId xmlns:a16="http://schemas.microsoft.com/office/drawing/2014/main" id="{F0F9C443-5A7D-4A3C-B3E4-C8D536FD6A1E}"/>
              </a:ext>
            </a:extLst>
          </p:cNvPr>
          <p:cNvSpPr txBox="1">
            <a:spLocks noChangeArrowheads="1"/>
          </p:cNvSpPr>
          <p:nvPr/>
        </p:nvSpPr>
        <p:spPr bwMode="auto">
          <a:xfrm>
            <a:off x="5968785" y="5354639"/>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Metin rengi</a:t>
            </a:r>
          </a:p>
        </p:txBody>
      </p:sp>
      <p:sp>
        <p:nvSpPr>
          <p:cNvPr id="34" name="TextBox 59">
            <a:extLst>
              <a:ext uri="{FF2B5EF4-FFF2-40B4-BE49-F238E27FC236}">
                <a16:creationId xmlns:a16="http://schemas.microsoft.com/office/drawing/2014/main" id="{20A76FA7-A89B-4D0C-89F3-47CCC67F0B75}"/>
              </a:ext>
            </a:extLst>
          </p:cNvPr>
          <p:cNvSpPr txBox="1">
            <a:spLocks noChangeArrowheads="1"/>
          </p:cNvSpPr>
          <p:nvPr/>
        </p:nvSpPr>
        <p:spPr bwMode="auto">
          <a:xfrm>
            <a:off x="7195972" y="5337175"/>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Konsol bölgesi veya görüntü bölgesi</a:t>
            </a:r>
          </a:p>
        </p:txBody>
      </p:sp>
      <p:cxnSp>
        <p:nvCxnSpPr>
          <p:cNvPr id="35" name="Straight Connector 34">
            <a:extLst>
              <a:ext uri="{FF2B5EF4-FFF2-40B4-BE49-F238E27FC236}">
                <a16:creationId xmlns:a16="http://schemas.microsoft.com/office/drawing/2014/main" id="{E832DB30-8453-4D44-974F-9D7F0559DA25}"/>
              </a:ext>
            </a:extLst>
          </p:cNvPr>
          <p:cNvCxnSpPr/>
          <p:nvPr/>
        </p:nvCxnSpPr>
        <p:spPr bwMode="auto">
          <a:xfrm flipV="1">
            <a:off x="7909010" y="5086351"/>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44B871D9-CE84-4550-AEA1-3252FF2F18A0}"/>
              </a:ext>
            </a:extLst>
          </p:cNvPr>
          <p:cNvCxnSpPr/>
          <p:nvPr/>
        </p:nvCxnSpPr>
        <p:spPr bwMode="auto">
          <a:xfrm flipV="1">
            <a:off x="7286953" y="3071814"/>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760DE103-267B-4155-8708-0BD2AE99A38B}"/>
              </a:ext>
            </a:extLst>
          </p:cNvPr>
          <p:cNvCxnSpPr/>
          <p:nvPr/>
        </p:nvCxnSpPr>
        <p:spPr bwMode="auto">
          <a:xfrm flipV="1">
            <a:off x="7286953" y="3414714"/>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A4A4E686-0A58-42E7-A91A-7398C5F6B96E}"/>
              </a:ext>
            </a:extLst>
          </p:cNvPr>
          <p:cNvCxnSpPr/>
          <p:nvPr/>
        </p:nvCxnSpPr>
        <p:spPr bwMode="auto">
          <a:xfrm flipV="1">
            <a:off x="7286953" y="3848100"/>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4A5FAF9-F9D3-49A3-AA0D-480CBCC02D0A}"/>
              </a:ext>
            </a:extLst>
          </p:cNvPr>
          <p:cNvCxnSpPr/>
          <p:nvPr/>
        </p:nvCxnSpPr>
        <p:spPr bwMode="auto">
          <a:xfrm flipV="1">
            <a:off x="7286953" y="471805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088C8304-739A-4F69-AAA9-ECAD9FE4420B}"/>
              </a:ext>
            </a:extLst>
          </p:cNvPr>
          <p:cNvCxnSpPr/>
          <p:nvPr/>
        </p:nvCxnSpPr>
        <p:spPr bwMode="auto">
          <a:xfrm flipV="1">
            <a:off x="8258125" y="4359275"/>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D4B79573-E765-4E47-B124-0697B557A39E}"/>
              </a:ext>
            </a:extLst>
          </p:cNvPr>
          <p:cNvCxnSpPr/>
          <p:nvPr/>
        </p:nvCxnSpPr>
        <p:spPr bwMode="auto">
          <a:xfrm flipV="1">
            <a:off x="10075630" y="4359275"/>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6">
            <a:extLst>
              <a:ext uri="{FF2B5EF4-FFF2-40B4-BE49-F238E27FC236}">
                <a16:creationId xmlns:a16="http://schemas.microsoft.com/office/drawing/2014/main" id="{E023C5DB-1A08-40C0-B15D-D2431CAF46B8}"/>
              </a:ext>
            </a:extLst>
          </p:cNvPr>
          <p:cNvSpPr txBox="1">
            <a:spLocks noChangeArrowheads="1"/>
          </p:cNvSpPr>
          <p:nvPr/>
        </p:nvSpPr>
        <p:spPr bwMode="auto">
          <a:xfrm>
            <a:off x="7162119" y="37131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3" name="TextBox 77">
            <a:extLst>
              <a:ext uri="{FF2B5EF4-FFF2-40B4-BE49-F238E27FC236}">
                <a16:creationId xmlns:a16="http://schemas.microsoft.com/office/drawing/2014/main" id="{BF86B562-0101-4A9F-9807-2CF8D3FDE879}"/>
              </a:ext>
            </a:extLst>
          </p:cNvPr>
          <p:cNvSpPr txBox="1">
            <a:spLocks noChangeArrowheads="1"/>
          </p:cNvSpPr>
          <p:nvPr/>
        </p:nvSpPr>
        <p:spPr bwMode="auto">
          <a:xfrm>
            <a:off x="7162119" y="45815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4" name="TextBox 78">
            <a:extLst>
              <a:ext uri="{FF2B5EF4-FFF2-40B4-BE49-F238E27FC236}">
                <a16:creationId xmlns:a16="http://schemas.microsoft.com/office/drawing/2014/main" id="{F95E7C2B-7E17-44C5-8508-B52FAF14E547}"/>
              </a:ext>
            </a:extLst>
          </p:cNvPr>
          <p:cNvSpPr txBox="1">
            <a:spLocks noChangeArrowheads="1"/>
          </p:cNvSpPr>
          <p:nvPr/>
        </p:nvSpPr>
        <p:spPr bwMode="auto">
          <a:xfrm>
            <a:off x="8097320" y="4224339"/>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5" name="TextBox 79">
            <a:extLst>
              <a:ext uri="{FF2B5EF4-FFF2-40B4-BE49-F238E27FC236}">
                <a16:creationId xmlns:a16="http://schemas.microsoft.com/office/drawing/2014/main" id="{78FD2D83-03AA-4B19-BF77-533AFF2F227A}"/>
              </a:ext>
            </a:extLst>
          </p:cNvPr>
          <p:cNvSpPr txBox="1">
            <a:spLocks noChangeArrowheads="1"/>
          </p:cNvSpPr>
          <p:nvPr/>
        </p:nvSpPr>
        <p:spPr bwMode="auto">
          <a:xfrm>
            <a:off x="9919058" y="4227514"/>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6" name="Straight Arrow Connector 45">
            <a:extLst>
              <a:ext uri="{FF2B5EF4-FFF2-40B4-BE49-F238E27FC236}">
                <a16:creationId xmlns:a16="http://schemas.microsoft.com/office/drawing/2014/main" id="{386E2F51-38C5-4BE9-B6D7-FBE99B6598B2}"/>
              </a:ext>
            </a:extLst>
          </p:cNvPr>
          <p:cNvCxnSpPr/>
          <p:nvPr/>
        </p:nvCxnSpPr>
        <p:spPr bwMode="auto">
          <a:xfrm flipH="1">
            <a:off x="3025651" y="3316288"/>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7" name="TextBox 83">
            <a:extLst>
              <a:ext uri="{FF2B5EF4-FFF2-40B4-BE49-F238E27FC236}">
                <a16:creationId xmlns:a16="http://schemas.microsoft.com/office/drawing/2014/main" id="{644BCB10-2030-42F5-A35C-605BA59B256F}"/>
              </a:ext>
            </a:extLst>
          </p:cNvPr>
          <p:cNvSpPr txBox="1">
            <a:spLocks noChangeArrowheads="1"/>
          </p:cNvSpPr>
          <p:nvPr/>
        </p:nvSpPr>
        <p:spPr bwMode="auto">
          <a:xfrm>
            <a:off x="3046810" y="306070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Hafıza adresi</a:t>
            </a:r>
          </a:p>
        </p:txBody>
      </p:sp>
      <p:cxnSp>
        <p:nvCxnSpPr>
          <p:cNvPr id="48" name="Straight Arrow Connector 47">
            <a:extLst>
              <a:ext uri="{FF2B5EF4-FFF2-40B4-BE49-F238E27FC236}">
                <a16:creationId xmlns:a16="http://schemas.microsoft.com/office/drawing/2014/main" id="{51310F0D-AB23-40E6-9E24-8307DEEE9311}"/>
              </a:ext>
            </a:extLst>
          </p:cNvPr>
          <p:cNvCxnSpPr/>
          <p:nvPr/>
        </p:nvCxnSpPr>
        <p:spPr bwMode="auto">
          <a:xfrm>
            <a:off x="3046810" y="35988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6">
            <a:extLst>
              <a:ext uri="{FF2B5EF4-FFF2-40B4-BE49-F238E27FC236}">
                <a16:creationId xmlns:a16="http://schemas.microsoft.com/office/drawing/2014/main" id="{900C01CF-C67B-484D-A1A0-6816585F179C}"/>
              </a:ext>
            </a:extLst>
          </p:cNvPr>
          <p:cNvSpPr txBox="1">
            <a:spLocks noChangeArrowheads="1"/>
          </p:cNvSpPr>
          <p:nvPr/>
        </p:nvSpPr>
        <p:spPr bwMode="auto">
          <a:xfrm>
            <a:off x="3182224" y="3371851"/>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Bellek verileri</a:t>
            </a:r>
          </a:p>
        </p:txBody>
      </p:sp>
      <p:cxnSp>
        <p:nvCxnSpPr>
          <p:cNvPr id="50" name="Straight Arrow Connector 49">
            <a:extLst>
              <a:ext uri="{FF2B5EF4-FFF2-40B4-BE49-F238E27FC236}">
                <a16:creationId xmlns:a16="http://schemas.microsoft.com/office/drawing/2014/main" id="{3534A18F-2EF4-4328-BBBB-2FA912B02621}"/>
              </a:ext>
            </a:extLst>
          </p:cNvPr>
          <p:cNvCxnSpPr/>
          <p:nvPr/>
        </p:nvCxnSpPr>
        <p:spPr bwMode="auto">
          <a:xfrm>
            <a:off x="3027768" y="3910013"/>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9">
            <a:extLst>
              <a:ext uri="{FF2B5EF4-FFF2-40B4-BE49-F238E27FC236}">
                <a16:creationId xmlns:a16="http://schemas.microsoft.com/office/drawing/2014/main" id="{7FADAAA4-EEC9-4608-BC14-F7E7461F936D}"/>
              </a:ext>
            </a:extLst>
          </p:cNvPr>
          <p:cNvSpPr txBox="1">
            <a:spLocks noChangeArrowheads="1"/>
          </p:cNvSpPr>
          <p:nvPr/>
        </p:nvSpPr>
        <p:spPr bwMode="auto">
          <a:xfrm>
            <a:off x="3182224" y="3681413"/>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cxnSp>
        <p:nvCxnSpPr>
          <p:cNvPr id="52" name="Straight Arrow Connector 51">
            <a:extLst>
              <a:ext uri="{FF2B5EF4-FFF2-40B4-BE49-F238E27FC236}">
                <a16:creationId xmlns:a16="http://schemas.microsoft.com/office/drawing/2014/main" id="{A8033DC3-FED6-466E-831C-A72F5A34939E}"/>
              </a:ext>
            </a:extLst>
          </p:cNvPr>
          <p:cNvCxnSpPr/>
          <p:nvPr/>
        </p:nvCxnSpPr>
        <p:spPr bwMode="auto">
          <a:xfrm>
            <a:off x="3046810" y="509111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93">
            <a:extLst>
              <a:ext uri="{FF2B5EF4-FFF2-40B4-BE49-F238E27FC236}">
                <a16:creationId xmlns:a16="http://schemas.microsoft.com/office/drawing/2014/main" id="{2B8C5B10-A847-4DCD-A40A-4419659F9971}"/>
              </a:ext>
            </a:extLst>
          </p:cNvPr>
          <p:cNvSpPr txBox="1">
            <a:spLocks noChangeArrowheads="1"/>
          </p:cNvSpPr>
          <p:nvPr/>
        </p:nvSpPr>
        <p:spPr bwMode="auto">
          <a:xfrm>
            <a:off x="3027768" y="4805363"/>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Metin verileri (ASCii)</a:t>
            </a:r>
          </a:p>
        </p:txBody>
      </p:sp>
      <p:cxnSp>
        <p:nvCxnSpPr>
          <p:cNvPr id="54" name="Straight Arrow Connector 53">
            <a:extLst>
              <a:ext uri="{FF2B5EF4-FFF2-40B4-BE49-F238E27FC236}">
                <a16:creationId xmlns:a16="http://schemas.microsoft.com/office/drawing/2014/main" id="{F78CD355-6FE4-4D2D-A3F8-204C7F2C5DC9}"/>
              </a:ext>
            </a:extLst>
          </p:cNvPr>
          <p:cNvCxnSpPr/>
          <p:nvPr/>
        </p:nvCxnSpPr>
        <p:spPr bwMode="auto">
          <a:xfrm>
            <a:off x="3046810" y="54022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5">
            <a:extLst>
              <a:ext uri="{FF2B5EF4-FFF2-40B4-BE49-F238E27FC236}">
                <a16:creationId xmlns:a16="http://schemas.microsoft.com/office/drawing/2014/main" id="{FCF28075-1E9C-4971-BA2E-90A9CF4341B4}"/>
              </a:ext>
            </a:extLst>
          </p:cNvPr>
          <p:cNvSpPr txBox="1">
            <a:spLocks noChangeArrowheads="1"/>
          </p:cNvSpPr>
          <p:nvPr/>
        </p:nvSpPr>
        <p:spPr bwMode="auto">
          <a:xfrm>
            <a:off x="3144139" y="5145088"/>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sp>
        <p:nvSpPr>
          <p:cNvPr id="56" name="Rectangle 55">
            <a:extLst>
              <a:ext uri="{FF2B5EF4-FFF2-40B4-BE49-F238E27FC236}">
                <a16:creationId xmlns:a16="http://schemas.microsoft.com/office/drawing/2014/main" id="{476FE951-CC54-4EC0-9CA9-AE91AEF12C01}"/>
              </a:ext>
            </a:extLst>
          </p:cNvPr>
          <p:cNvSpPr/>
          <p:nvPr/>
        </p:nvSpPr>
        <p:spPr bwMode="auto">
          <a:xfrm>
            <a:off x="1904257" y="2974976"/>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57" name="Left-Right Arrow 5">
            <a:extLst>
              <a:ext uri="{FF2B5EF4-FFF2-40B4-BE49-F238E27FC236}">
                <a16:creationId xmlns:a16="http://schemas.microsoft.com/office/drawing/2014/main" id="{6C1DE063-9B1F-466B-A49D-69D317DF2086}"/>
              </a:ext>
            </a:extLst>
          </p:cNvPr>
          <p:cNvSpPr/>
          <p:nvPr/>
        </p:nvSpPr>
        <p:spPr bwMode="auto">
          <a:xfrm>
            <a:off x="755356" y="341471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Veri </a:t>
            </a:r>
          </a:p>
        </p:txBody>
      </p:sp>
      <p:sp>
        <p:nvSpPr>
          <p:cNvPr id="58" name="Left-Right Arrow 63">
            <a:extLst>
              <a:ext uri="{FF2B5EF4-FFF2-40B4-BE49-F238E27FC236}">
                <a16:creationId xmlns:a16="http://schemas.microsoft.com/office/drawing/2014/main" id="{15942166-8A93-49D7-AACD-B62C6F056D0A}"/>
              </a:ext>
            </a:extLst>
          </p:cNvPr>
          <p:cNvSpPr/>
          <p:nvPr/>
        </p:nvSpPr>
        <p:spPr bwMode="auto">
          <a:xfrm>
            <a:off x="755356" y="4095750"/>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Adr </a:t>
            </a:r>
          </a:p>
        </p:txBody>
      </p:sp>
      <p:sp>
        <p:nvSpPr>
          <p:cNvPr id="59" name="Left-Right Arrow 64">
            <a:extLst>
              <a:ext uri="{FF2B5EF4-FFF2-40B4-BE49-F238E27FC236}">
                <a16:creationId xmlns:a16="http://schemas.microsoft.com/office/drawing/2014/main" id="{39BCC157-744A-49F7-828A-33B81C3C5A5F}"/>
              </a:ext>
            </a:extLst>
          </p:cNvPr>
          <p:cNvSpPr/>
          <p:nvPr/>
        </p:nvSpPr>
        <p:spPr bwMode="auto">
          <a:xfrm>
            <a:off x="755356" y="479266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Kontrol</a:t>
            </a:r>
          </a:p>
        </p:txBody>
      </p:sp>
      <p:sp>
        <p:nvSpPr>
          <p:cNvPr id="60" name="Rectangle 59">
            <a:extLst>
              <a:ext uri="{FF2B5EF4-FFF2-40B4-BE49-F238E27FC236}">
                <a16:creationId xmlns:a16="http://schemas.microsoft.com/office/drawing/2014/main" id="{391666D9-FA34-4F7A-9394-03F025840879}"/>
              </a:ext>
            </a:extLst>
          </p:cNvPr>
          <p:cNvSpPr/>
          <p:nvPr/>
        </p:nvSpPr>
        <p:spPr bwMode="auto">
          <a:xfrm>
            <a:off x="4367095" y="2947989"/>
            <a:ext cx="1734989" cy="1394617"/>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23444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Görüntü Arabelleği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43995" y="1326357"/>
            <a:ext cx="11180763" cy="4086225"/>
          </a:xfrm>
        </p:spPr>
        <p:txBody>
          <a:bodyPr wrap="square" numCol="1" anchor="t" anchorCtr="0" compatLnSpc="1">
            <a:prstTxWarp prst="textNoShape">
              <a:avLst/>
            </a:prstTxWarp>
          </a:bodyPr>
          <a:lstStyle/>
          <a:p>
            <a:pPr algn="l" rtl="0"/>
            <a:r>
              <a:rPr lang="en-GB" sz="1800" dirty="0"/>
              <a:t>Bazı yongalarda, yonga üzerinde SRAM gibi büyük bir yonga üzerinde bellek bulunmaz. Böyle bir durumda çözünürlük, birden çok pikselin bellekteki tek bir veriye eşlenmesiyle azaltılabilir. Örneğin, 4 × 4 piksel bir bölge, görüntü arabelleğindeki tek bir veri ile sunulabilir</a:t>
            </a:r>
            <a:r>
              <a:rPr lang="en-GB" dirty="0"/>
              <a:t>.</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1940C092-7E12-499F-8B1B-D1E01D9D200D}"/>
              </a:ext>
            </a:extLst>
          </p:cNvPr>
          <p:cNvSpPr/>
          <p:nvPr/>
        </p:nvSpPr>
        <p:spPr bwMode="auto">
          <a:xfrm>
            <a:off x="4475002" y="2496344"/>
            <a:ext cx="1548795" cy="2381250"/>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6" name="Rectangle 5">
            <a:extLst>
              <a:ext uri="{FF2B5EF4-FFF2-40B4-BE49-F238E27FC236}">
                <a16:creationId xmlns:a16="http://schemas.microsoft.com/office/drawing/2014/main" id="{66389B62-41E1-4916-A729-27A7205ACCFC}"/>
              </a:ext>
            </a:extLst>
          </p:cNvPr>
          <p:cNvSpPr/>
          <p:nvPr/>
        </p:nvSpPr>
        <p:spPr bwMode="auto">
          <a:xfrm>
            <a:off x="7623372" y="3029744"/>
            <a:ext cx="2378204" cy="1841500"/>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100" b="0" dirty="0">
                <a:solidFill>
                  <a:schemeClr val="tx1"/>
                </a:solidFill>
              </a:rPr>
              <a:t>Görüntü bölgesi</a:t>
            </a:r>
          </a:p>
          <a:p>
            <a:pPr algn="ctr" rtl="0">
              <a:defRPr/>
            </a:pPr>
            <a:r>
              <a:rPr lang="en-GB" sz="1100" b="0" dirty="0">
                <a:solidFill>
                  <a:schemeClr val="tx1"/>
                </a:solidFill>
              </a:rPr>
              <a:t>400</a:t>
            </a:r>
            <a:r>
              <a:rPr lang="en-GB" sz="1100" dirty="0"/>
              <a:t>×</a:t>
            </a:r>
            <a:r>
              <a:rPr lang="en-GB" sz="1100" b="0" dirty="0">
                <a:solidFill>
                  <a:schemeClr val="tx1"/>
                </a:solidFill>
              </a:rPr>
              <a:t>480 piksel</a:t>
            </a:r>
          </a:p>
        </p:txBody>
      </p:sp>
      <p:sp>
        <p:nvSpPr>
          <p:cNvPr id="7" name="Rectangle 6">
            <a:extLst>
              <a:ext uri="{FF2B5EF4-FFF2-40B4-BE49-F238E27FC236}">
                <a16:creationId xmlns:a16="http://schemas.microsoft.com/office/drawing/2014/main" id="{D71AEB1E-E6E1-49A4-BF57-1637159D85AF}"/>
              </a:ext>
            </a:extLst>
          </p:cNvPr>
          <p:cNvSpPr/>
          <p:nvPr/>
        </p:nvSpPr>
        <p:spPr bwMode="auto">
          <a:xfrm>
            <a:off x="7619140" y="3032920"/>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8" name="Rectangle 7">
            <a:extLst>
              <a:ext uri="{FF2B5EF4-FFF2-40B4-BE49-F238E27FC236}">
                <a16:creationId xmlns:a16="http://schemas.microsoft.com/office/drawing/2014/main" id="{AD3FEF1A-4166-408B-8778-982FB172E145}"/>
              </a:ext>
            </a:extLst>
          </p:cNvPr>
          <p:cNvSpPr/>
          <p:nvPr/>
        </p:nvSpPr>
        <p:spPr bwMode="auto">
          <a:xfrm>
            <a:off x="7866695" y="3032920"/>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9" name="Rectangle 8">
            <a:extLst>
              <a:ext uri="{FF2B5EF4-FFF2-40B4-BE49-F238E27FC236}">
                <a16:creationId xmlns:a16="http://schemas.microsoft.com/office/drawing/2014/main" id="{186F24BB-AE4C-42B7-8731-DE9265414FFE}"/>
              </a:ext>
            </a:extLst>
          </p:cNvPr>
          <p:cNvSpPr/>
          <p:nvPr/>
        </p:nvSpPr>
        <p:spPr bwMode="auto">
          <a:xfrm>
            <a:off x="7619140" y="3201195"/>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0" name="Rectangle 9">
            <a:extLst>
              <a:ext uri="{FF2B5EF4-FFF2-40B4-BE49-F238E27FC236}">
                <a16:creationId xmlns:a16="http://schemas.microsoft.com/office/drawing/2014/main" id="{1DA23DA6-F9FF-4FB4-9A3F-A7CD29FD85B0}"/>
              </a:ext>
            </a:extLst>
          </p:cNvPr>
          <p:cNvSpPr/>
          <p:nvPr/>
        </p:nvSpPr>
        <p:spPr bwMode="auto">
          <a:xfrm>
            <a:off x="7866695" y="3201195"/>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1" name="Rectangle 10">
            <a:extLst>
              <a:ext uri="{FF2B5EF4-FFF2-40B4-BE49-F238E27FC236}">
                <a16:creationId xmlns:a16="http://schemas.microsoft.com/office/drawing/2014/main" id="{A5FA13C6-A440-4FD8-AD85-4C487CB620EC}"/>
              </a:ext>
            </a:extLst>
          </p:cNvPr>
          <p:cNvSpPr/>
          <p:nvPr/>
        </p:nvSpPr>
        <p:spPr bwMode="auto">
          <a:xfrm>
            <a:off x="8105783" y="3032920"/>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2" name="Rectangle 11">
            <a:extLst>
              <a:ext uri="{FF2B5EF4-FFF2-40B4-BE49-F238E27FC236}">
                <a16:creationId xmlns:a16="http://schemas.microsoft.com/office/drawing/2014/main" id="{DC4DCD4A-F968-40FA-BD8B-4B4FCDE33133}"/>
              </a:ext>
            </a:extLst>
          </p:cNvPr>
          <p:cNvSpPr/>
          <p:nvPr/>
        </p:nvSpPr>
        <p:spPr bwMode="auto">
          <a:xfrm>
            <a:off x="8353338" y="3032920"/>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3" name="Rectangle 12">
            <a:extLst>
              <a:ext uri="{FF2B5EF4-FFF2-40B4-BE49-F238E27FC236}">
                <a16:creationId xmlns:a16="http://schemas.microsoft.com/office/drawing/2014/main" id="{BE70A951-A0EF-4955-A306-FD4B0FA66B39}"/>
              </a:ext>
            </a:extLst>
          </p:cNvPr>
          <p:cNvSpPr/>
          <p:nvPr/>
        </p:nvSpPr>
        <p:spPr bwMode="auto">
          <a:xfrm>
            <a:off x="8105783" y="3201195"/>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4" name="Rectangle 13">
            <a:extLst>
              <a:ext uri="{FF2B5EF4-FFF2-40B4-BE49-F238E27FC236}">
                <a16:creationId xmlns:a16="http://schemas.microsoft.com/office/drawing/2014/main" id="{7BBDDAB9-2326-4094-81B1-4764CA52BF1B}"/>
              </a:ext>
            </a:extLst>
          </p:cNvPr>
          <p:cNvSpPr/>
          <p:nvPr/>
        </p:nvSpPr>
        <p:spPr bwMode="auto">
          <a:xfrm>
            <a:off x="8353338" y="3201195"/>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 name="Rectangle 14">
            <a:extLst>
              <a:ext uri="{FF2B5EF4-FFF2-40B4-BE49-F238E27FC236}">
                <a16:creationId xmlns:a16="http://schemas.microsoft.com/office/drawing/2014/main" id="{D40064C9-6FAB-43FB-B790-9FD6EA4C5C67}"/>
              </a:ext>
            </a:extLst>
          </p:cNvPr>
          <p:cNvSpPr/>
          <p:nvPr/>
        </p:nvSpPr>
        <p:spPr bwMode="auto">
          <a:xfrm>
            <a:off x="7619140" y="3369470"/>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6" name="Rectangle 15">
            <a:extLst>
              <a:ext uri="{FF2B5EF4-FFF2-40B4-BE49-F238E27FC236}">
                <a16:creationId xmlns:a16="http://schemas.microsoft.com/office/drawing/2014/main" id="{D5DB9102-756C-477B-9115-31302006CE23}"/>
              </a:ext>
            </a:extLst>
          </p:cNvPr>
          <p:cNvSpPr/>
          <p:nvPr/>
        </p:nvSpPr>
        <p:spPr bwMode="auto">
          <a:xfrm>
            <a:off x="7866695" y="3369470"/>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7" name="Rectangle 16">
            <a:extLst>
              <a:ext uri="{FF2B5EF4-FFF2-40B4-BE49-F238E27FC236}">
                <a16:creationId xmlns:a16="http://schemas.microsoft.com/office/drawing/2014/main" id="{035228F1-5B88-4BB0-944F-871476669B8C}"/>
              </a:ext>
            </a:extLst>
          </p:cNvPr>
          <p:cNvSpPr/>
          <p:nvPr/>
        </p:nvSpPr>
        <p:spPr bwMode="auto">
          <a:xfrm>
            <a:off x="7619140" y="3539332"/>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 name="Rectangle 17">
            <a:extLst>
              <a:ext uri="{FF2B5EF4-FFF2-40B4-BE49-F238E27FC236}">
                <a16:creationId xmlns:a16="http://schemas.microsoft.com/office/drawing/2014/main" id="{18782998-8410-48F4-97BA-AEC5FB5F65B6}"/>
              </a:ext>
            </a:extLst>
          </p:cNvPr>
          <p:cNvSpPr/>
          <p:nvPr/>
        </p:nvSpPr>
        <p:spPr bwMode="auto">
          <a:xfrm>
            <a:off x="7866695" y="3539332"/>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9" name="Rectangle 18">
            <a:extLst>
              <a:ext uri="{FF2B5EF4-FFF2-40B4-BE49-F238E27FC236}">
                <a16:creationId xmlns:a16="http://schemas.microsoft.com/office/drawing/2014/main" id="{24597443-3AB8-4B68-AD5C-2835F576D50B}"/>
              </a:ext>
            </a:extLst>
          </p:cNvPr>
          <p:cNvSpPr/>
          <p:nvPr/>
        </p:nvSpPr>
        <p:spPr bwMode="auto">
          <a:xfrm>
            <a:off x="8105783" y="3369470"/>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0" name="Rectangle 19">
            <a:extLst>
              <a:ext uri="{FF2B5EF4-FFF2-40B4-BE49-F238E27FC236}">
                <a16:creationId xmlns:a16="http://schemas.microsoft.com/office/drawing/2014/main" id="{F076B30F-17F9-4871-B2DF-D4DA96CDCE54}"/>
              </a:ext>
            </a:extLst>
          </p:cNvPr>
          <p:cNvSpPr/>
          <p:nvPr/>
        </p:nvSpPr>
        <p:spPr bwMode="auto">
          <a:xfrm>
            <a:off x="8353338" y="3369470"/>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1" name="Rectangle 20">
            <a:extLst>
              <a:ext uri="{FF2B5EF4-FFF2-40B4-BE49-F238E27FC236}">
                <a16:creationId xmlns:a16="http://schemas.microsoft.com/office/drawing/2014/main" id="{5FCD0DC7-468F-43DA-AB58-5F4B9AA7771B}"/>
              </a:ext>
            </a:extLst>
          </p:cNvPr>
          <p:cNvSpPr/>
          <p:nvPr/>
        </p:nvSpPr>
        <p:spPr bwMode="auto">
          <a:xfrm>
            <a:off x="8105783" y="3539332"/>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2" name="Rectangle 21">
            <a:extLst>
              <a:ext uri="{FF2B5EF4-FFF2-40B4-BE49-F238E27FC236}">
                <a16:creationId xmlns:a16="http://schemas.microsoft.com/office/drawing/2014/main" id="{D940058D-3BB8-4DB7-84A7-E2352AD38EAB}"/>
              </a:ext>
            </a:extLst>
          </p:cNvPr>
          <p:cNvSpPr/>
          <p:nvPr/>
        </p:nvSpPr>
        <p:spPr bwMode="auto">
          <a:xfrm>
            <a:off x="8353338" y="3539332"/>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cxnSp>
        <p:nvCxnSpPr>
          <p:cNvPr id="23" name="Straight Arrow Connector 22">
            <a:extLst>
              <a:ext uri="{FF2B5EF4-FFF2-40B4-BE49-F238E27FC236}">
                <a16:creationId xmlns:a16="http://schemas.microsoft.com/office/drawing/2014/main" id="{B7C3AEE5-D5F5-4CC1-9D14-66C587784EB5}"/>
              </a:ext>
            </a:extLst>
          </p:cNvPr>
          <p:cNvCxnSpPr/>
          <p:nvPr/>
        </p:nvCxnSpPr>
        <p:spPr bwMode="auto">
          <a:xfrm flipH="1">
            <a:off x="3455168" y="2732882"/>
            <a:ext cx="1011371"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24" name="TextBox 57">
            <a:extLst>
              <a:ext uri="{FF2B5EF4-FFF2-40B4-BE49-F238E27FC236}">
                <a16:creationId xmlns:a16="http://schemas.microsoft.com/office/drawing/2014/main" id="{4813617C-F852-4FC0-8036-7458D5CDF6FE}"/>
              </a:ext>
            </a:extLst>
          </p:cNvPr>
          <p:cNvSpPr txBox="1">
            <a:spLocks noChangeArrowheads="1"/>
          </p:cNvSpPr>
          <p:nvPr/>
        </p:nvSpPr>
        <p:spPr bwMode="auto">
          <a:xfrm>
            <a:off x="3243584" y="2453482"/>
            <a:ext cx="1400686"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yaz</a:t>
            </a:r>
          </a:p>
        </p:txBody>
      </p:sp>
      <p:cxnSp>
        <p:nvCxnSpPr>
          <p:cNvPr id="25" name="Straight Arrow Connector 24">
            <a:extLst>
              <a:ext uri="{FF2B5EF4-FFF2-40B4-BE49-F238E27FC236}">
                <a16:creationId xmlns:a16="http://schemas.microsoft.com/office/drawing/2014/main" id="{70FF8E98-B7FA-44EB-8EB4-95FE054DFE4A}"/>
              </a:ext>
            </a:extLst>
          </p:cNvPr>
          <p:cNvCxnSpPr/>
          <p:nvPr/>
        </p:nvCxnSpPr>
        <p:spPr bwMode="auto">
          <a:xfrm>
            <a:off x="3455167" y="3144044"/>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26" name="TextBox 59">
            <a:extLst>
              <a:ext uri="{FF2B5EF4-FFF2-40B4-BE49-F238E27FC236}">
                <a16:creationId xmlns:a16="http://schemas.microsoft.com/office/drawing/2014/main" id="{5915D724-6A40-4EDE-9C6C-6FB8A7F04750}"/>
              </a:ext>
            </a:extLst>
          </p:cNvPr>
          <p:cNvSpPr txBox="1">
            <a:spLocks noChangeArrowheads="1"/>
          </p:cNvSpPr>
          <p:nvPr/>
        </p:nvSpPr>
        <p:spPr bwMode="auto">
          <a:xfrm>
            <a:off x="3434009" y="2837657"/>
            <a:ext cx="142819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Veri yaz</a:t>
            </a:r>
          </a:p>
        </p:txBody>
      </p:sp>
      <p:cxnSp>
        <p:nvCxnSpPr>
          <p:cNvPr id="27" name="Straight Arrow Connector 26">
            <a:extLst>
              <a:ext uri="{FF2B5EF4-FFF2-40B4-BE49-F238E27FC236}">
                <a16:creationId xmlns:a16="http://schemas.microsoft.com/office/drawing/2014/main" id="{E26A4AD1-90C0-48E4-9863-3B9D3B5959E5}"/>
              </a:ext>
            </a:extLst>
          </p:cNvPr>
          <p:cNvCxnSpPr/>
          <p:nvPr/>
        </p:nvCxnSpPr>
        <p:spPr bwMode="auto">
          <a:xfrm>
            <a:off x="3455167" y="3567907"/>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28" name="TextBox 61">
            <a:extLst>
              <a:ext uri="{FF2B5EF4-FFF2-40B4-BE49-F238E27FC236}">
                <a16:creationId xmlns:a16="http://schemas.microsoft.com/office/drawing/2014/main" id="{3B71404E-A8D2-44E5-BD2C-3571E30F64EF}"/>
              </a:ext>
            </a:extLst>
          </p:cNvPr>
          <p:cNvSpPr txBox="1">
            <a:spLocks noChangeArrowheads="1"/>
          </p:cNvSpPr>
          <p:nvPr/>
        </p:nvSpPr>
        <p:spPr bwMode="auto">
          <a:xfrm>
            <a:off x="3275322" y="3283745"/>
            <a:ext cx="1434539"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cxnSp>
        <p:nvCxnSpPr>
          <p:cNvPr id="29" name="Straight Arrow Connector 28">
            <a:extLst>
              <a:ext uri="{FF2B5EF4-FFF2-40B4-BE49-F238E27FC236}">
                <a16:creationId xmlns:a16="http://schemas.microsoft.com/office/drawing/2014/main" id="{2F342EAA-8C91-4405-8811-BF34D7B2767B}"/>
              </a:ext>
            </a:extLst>
          </p:cNvPr>
          <p:cNvCxnSpPr/>
          <p:nvPr/>
        </p:nvCxnSpPr>
        <p:spPr bwMode="auto">
          <a:xfrm flipH="1">
            <a:off x="3455168" y="4668044"/>
            <a:ext cx="1011371"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30" name="TextBox 65">
            <a:extLst>
              <a:ext uri="{FF2B5EF4-FFF2-40B4-BE49-F238E27FC236}">
                <a16:creationId xmlns:a16="http://schemas.microsoft.com/office/drawing/2014/main" id="{74BE7A41-0651-440B-A759-9CFFF4AE6BFC}"/>
              </a:ext>
            </a:extLst>
          </p:cNvPr>
          <p:cNvSpPr txBox="1">
            <a:spLocks noChangeArrowheads="1"/>
          </p:cNvSpPr>
          <p:nvPr/>
        </p:nvSpPr>
        <p:spPr bwMode="auto">
          <a:xfrm>
            <a:off x="3459400" y="4350545"/>
            <a:ext cx="113832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Verileri oku</a:t>
            </a:r>
          </a:p>
        </p:txBody>
      </p:sp>
      <p:cxnSp>
        <p:nvCxnSpPr>
          <p:cNvPr id="31" name="Straight Arrow Connector 30">
            <a:extLst>
              <a:ext uri="{FF2B5EF4-FFF2-40B4-BE49-F238E27FC236}">
                <a16:creationId xmlns:a16="http://schemas.microsoft.com/office/drawing/2014/main" id="{1C6DA9AB-FB9E-498F-BC7C-0C43B2F05DC3}"/>
              </a:ext>
            </a:extLst>
          </p:cNvPr>
          <p:cNvCxnSpPr/>
          <p:nvPr/>
        </p:nvCxnSpPr>
        <p:spPr bwMode="auto">
          <a:xfrm>
            <a:off x="3455167" y="4274344"/>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32" name="TextBox 68">
            <a:extLst>
              <a:ext uri="{FF2B5EF4-FFF2-40B4-BE49-F238E27FC236}">
                <a16:creationId xmlns:a16="http://schemas.microsoft.com/office/drawing/2014/main" id="{7AECA541-8EB9-40D1-AE52-D8EE9C401547}"/>
              </a:ext>
            </a:extLst>
          </p:cNvPr>
          <p:cNvSpPr txBox="1">
            <a:spLocks noChangeArrowheads="1"/>
          </p:cNvSpPr>
          <p:nvPr/>
        </p:nvSpPr>
        <p:spPr bwMode="auto">
          <a:xfrm>
            <a:off x="3228774" y="3950494"/>
            <a:ext cx="1434539"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Adresi oku</a:t>
            </a:r>
          </a:p>
        </p:txBody>
      </p:sp>
      <p:cxnSp>
        <p:nvCxnSpPr>
          <p:cNvPr id="33" name="Straight Connector 32">
            <a:extLst>
              <a:ext uri="{FF2B5EF4-FFF2-40B4-BE49-F238E27FC236}">
                <a16:creationId xmlns:a16="http://schemas.microsoft.com/office/drawing/2014/main" id="{FF300F88-BD70-4028-BFA1-4D837C56D50E}"/>
              </a:ext>
            </a:extLst>
          </p:cNvPr>
          <p:cNvCxnSpPr/>
          <p:nvPr/>
        </p:nvCxnSpPr>
        <p:spPr bwMode="auto">
          <a:xfrm flipH="1">
            <a:off x="1834434" y="3842544"/>
            <a:ext cx="2632105" cy="0"/>
          </a:xfrm>
          <a:prstGeom prst="line">
            <a:avLst/>
          </a:prstGeom>
          <a:noFill/>
          <a:ln w="19050" cap="flat" cmpd="sng" algn="ctr">
            <a:solidFill>
              <a:schemeClr val="tx1">
                <a:lumMod val="50000"/>
                <a:lumOff val="50000"/>
              </a:schemeClr>
            </a:solidFill>
            <a:prstDash val="sysDash"/>
            <a:round/>
            <a:headEnd type="none" w="med" len="med"/>
            <a:tailEnd type="none" w="med" len="med"/>
          </a:ln>
          <a:effectLst/>
        </p:spPr>
      </p:cxnSp>
      <p:sp>
        <p:nvSpPr>
          <p:cNvPr id="34" name="TextBox 33">
            <a:extLst>
              <a:ext uri="{FF2B5EF4-FFF2-40B4-BE49-F238E27FC236}">
                <a16:creationId xmlns:a16="http://schemas.microsoft.com/office/drawing/2014/main" id="{B2C934C0-8A1C-4CFF-BE17-85FBE56F0FDA}"/>
              </a:ext>
            </a:extLst>
          </p:cNvPr>
          <p:cNvSpPr txBox="1"/>
          <p:nvPr/>
        </p:nvSpPr>
        <p:spPr>
          <a:xfrm>
            <a:off x="1284316" y="2878933"/>
            <a:ext cx="1222955" cy="400110"/>
          </a:xfrm>
          <a:prstGeom prst="rect">
            <a:avLst/>
          </a:prstGeom>
          <a:noFill/>
          <a:ln>
            <a:solidFill>
              <a:schemeClr val="tx1">
                <a:lumMod val="50000"/>
                <a:lumOff val="50000"/>
              </a:schemeClr>
            </a:solidFill>
          </a:ln>
        </p:spPr>
        <p:txBody>
          <a:bodyPr>
            <a:spAutoFit/>
          </a:bodyPr>
          <a:lstStyle/>
          <a:p>
            <a:pPr algn="l" rtl="0">
              <a:defRPr/>
            </a:pPr>
            <a:r>
              <a:rPr lang="en-GB" sz="1000" b="0" dirty="0"/>
              <a:t>Görüntüyü değiştirmek için kullanılır</a:t>
            </a:r>
          </a:p>
        </p:txBody>
      </p:sp>
      <p:sp>
        <p:nvSpPr>
          <p:cNvPr id="35" name="TextBox 34">
            <a:extLst>
              <a:ext uri="{FF2B5EF4-FFF2-40B4-BE49-F238E27FC236}">
                <a16:creationId xmlns:a16="http://schemas.microsoft.com/office/drawing/2014/main" id="{47C9F33E-5570-4110-9EB3-DA12CA10340A}"/>
              </a:ext>
            </a:extLst>
          </p:cNvPr>
          <p:cNvSpPr txBox="1"/>
          <p:nvPr/>
        </p:nvSpPr>
        <p:spPr>
          <a:xfrm>
            <a:off x="1284316" y="4112419"/>
            <a:ext cx="1222955" cy="400110"/>
          </a:xfrm>
          <a:prstGeom prst="rect">
            <a:avLst/>
          </a:prstGeom>
          <a:noFill/>
          <a:ln>
            <a:solidFill>
              <a:schemeClr val="tx1">
                <a:lumMod val="50000"/>
                <a:lumOff val="50000"/>
              </a:schemeClr>
            </a:solidFill>
          </a:ln>
        </p:spPr>
        <p:txBody>
          <a:bodyPr>
            <a:spAutoFit/>
          </a:bodyPr>
          <a:lstStyle/>
          <a:p>
            <a:pPr algn="l" rtl="0">
              <a:defRPr/>
            </a:pPr>
            <a:r>
              <a:rPr lang="en-GB" sz="1000" b="0" dirty="0"/>
              <a:t>VGA arayüzüne bağlandı</a:t>
            </a:r>
          </a:p>
        </p:txBody>
      </p:sp>
      <p:sp>
        <p:nvSpPr>
          <p:cNvPr id="36" name="TextBox 35">
            <a:extLst>
              <a:ext uri="{FF2B5EF4-FFF2-40B4-BE49-F238E27FC236}">
                <a16:creationId xmlns:a16="http://schemas.microsoft.com/office/drawing/2014/main" id="{DAAB5D8F-F974-4296-930D-8D5C7617A33A}"/>
              </a:ext>
            </a:extLst>
          </p:cNvPr>
          <p:cNvSpPr txBox="1"/>
          <p:nvPr/>
        </p:nvSpPr>
        <p:spPr>
          <a:xfrm>
            <a:off x="4709861" y="2610645"/>
            <a:ext cx="1036762" cy="2124075"/>
          </a:xfrm>
          <a:prstGeom prst="rect">
            <a:avLst/>
          </a:prstGeom>
          <a:noFill/>
          <a:ln>
            <a:solidFill>
              <a:schemeClr val="accent3">
                <a:lumMod val="50000"/>
              </a:schemeClr>
            </a:solidFill>
          </a:ln>
        </p:spPr>
        <p:txBody>
          <a:bodyPr>
            <a:spAutoFit/>
          </a:bodyPr>
          <a:lstStyle/>
          <a:p>
            <a:pPr algn="l" rtl="0">
              <a:defRPr/>
            </a:pPr>
            <a:r>
              <a:rPr lang="en-GB" sz="1100" b="0" dirty="0">
                <a:solidFill>
                  <a:schemeClr val="accent5">
                    <a:lumMod val="50000"/>
                  </a:schemeClr>
                </a:solidFill>
                <a:latin typeface="Calibri" pitchFamily="34" charset="0"/>
              </a:rPr>
              <a:t>11000100</a:t>
            </a:r>
          </a:p>
          <a:p>
            <a:pPr algn="l" rtl="0">
              <a:defRPr/>
            </a:pPr>
            <a:r>
              <a:rPr lang="en-GB" sz="1100" b="0" dirty="0">
                <a:latin typeface="Calibri" pitchFamily="34" charset="0"/>
              </a:rPr>
              <a:t>00101000</a:t>
            </a:r>
          </a:p>
          <a:p>
            <a:pPr algn="l" rtl="0">
              <a:defRPr/>
            </a:pPr>
            <a:r>
              <a:rPr lang="en-GB" sz="1100" b="0" dirty="0">
                <a:latin typeface="Calibri" pitchFamily="34" charset="0"/>
              </a:rPr>
              <a:t>11101001</a:t>
            </a:r>
          </a:p>
          <a:p>
            <a:pPr algn="l" rtl="0">
              <a:defRPr/>
            </a:pPr>
            <a:r>
              <a:rPr lang="en-GB" sz="1100" b="0" dirty="0">
                <a:latin typeface="Calibri" pitchFamily="34" charset="0"/>
              </a:rPr>
              <a:t>00001111</a:t>
            </a:r>
          </a:p>
          <a:p>
            <a:pPr algn="l" rtl="0">
              <a:defRPr/>
            </a:pPr>
            <a:r>
              <a:rPr lang="en-GB" sz="1100" b="0" dirty="0">
                <a:latin typeface="Calibri" pitchFamily="34" charset="0"/>
              </a:rPr>
              <a:t>11011100</a:t>
            </a:r>
          </a:p>
          <a:p>
            <a:pPr algn="l" rtl="0">
              <a:defRPr/>
            </a:pPr>
            <a:r>
              <a:rPr lang="en-GB" sz="1100" b="0" dirty="0">
                <a:latin typeface="Calibri" pitchFamily="34" charset="0"/>
              </a:rPr>
              <a:t>00101111</a:t>
            </a:r>
          </a:p>
          <a:p>
            <a:pPr algn="l" rtl="0">
              <a:defRPr/>
            </a:pPr>
            <a:r>
              <a:rPr lang="en-GB" sz="1100" b="0" dirty="0">
                <a:latin typeface="Calibri" pitchFamily="34" charset="0"/>
              </a:rPr>
              <a:t>10101011</a:t>
            </a:r>
          </a:p>
          <a:p>
            <a:pPr algn="l" rtl="0">
              <a:defRPr/>
            </a:pPr>
            <a:r>
              <a:rPr lang="en-GB" sz="1100" b="0" dirty="0">
                <a:latin typeface="Calibri" pitchFamily="34" charset="0"/>
              </a:rPr>
              <a:t>11110110</a:t>
            </a:r>
          </a:p>
          <a:p>
            <a:pPr algn="l" rtl="0">
              <a:defRPr/>
            </a:pPr>
            <a:r>
              <a:rPr lang="en-GB" sz="1100" b="0" dirty="0">
                <a:latin typeface="Calibri" pitchFamily="34" charset="0"/>
              </a:rPr>
              <a:t>11010100</a:t>
            </a:r>
          </a:p>
          <a:p>
            <a:pPr algn="ctr" rtl="0">
              <a:defRPr/>
            </a:pPr>
            <a:r>
              <a:rPr lang="en-GB" sz="1100" b="0" dirty="0">
                <a:latin typeface="Calibri" pitchFamily="34" charset="0"/>
              </a:rPr>
              <a:t>.</a:t>
            </a:r>
          </a:p>
          <a:p>
            <a:pPr algn="ctr" rtl="0">
              <a:defRPr/>
            </a:pPr>
            <a:r>
              <a:rPr lang="en-GB" sz="1100" b="0" dirty="0">
                <a:latin typeface="Calibri" pitchFamily="34" charset="0"/>
              </a:rPr>
              <a:t>.</a:t>
            </a:r>
          </a:p>
          <a:p>
            <a:pPr algn="ctr" rtl="0">
              <a:defRPr/>
            </a:pPr>
            <a:r>
              <a:rPr lang="en-GB" sz="1100" b="0" dirty="0">
                <a:latin typeface="Calibri" pitchFamily="34" charset="0"/>
              </a:rPr>
              <a:t>.</a:t>
            </a:r>
          </a:p>
        </p:txBody>
      </p:sp>
      <p:cxnSp>
        <p:nvCxnSpPr>
          <p:cNvPr id="37" name="Straight Connector 36">
            <a:extLst>
              <a:ext uri="{FF2B5EF4-FFF2-40B4-BE49-F238E27FC236}">
                <a16:creationId xmlns:a16="http://schemas.microsoft.com/office/drawing/2014/main" id="{B5EBA092-CB5B-477D-938A-1B4682FE8AE0}"/>
              </a:ext>
            </a:extLst>
          </p:cNvPr>
          <p:cNvCxnSpPr/>
          <p:nvPr/>
        </p:nvCxnSpPr>
        <p:spPr bwMode="auto">
          <a:xfrm flipH="1" flipV="1">
            <a:off x="5623904" y="2732883"/>
            <a:ext cx="1995236" cy="301625"/>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38" name="Straight Connector 37">
            <a:extLst>
              <a:ext uri="{FF2B5EF4-FFF2-40B4-BE49-F238E27FC236}">
                <a16:creationId xmlns:a16="http://schemas.microsoft.com/office/drawing/2014/main" id="{75D9FE09-FB7C-4175-B1F8-49B53B542D1E}"/>
              </a:ext>
            </a:extLst>
          </p:cNvPr>
          <p:cNvCxnSpPr/>
          <p:nvPr/>
        </p:nvCxnSpPr>
        <p:spPr bwMode="auto">
          <a:xfrm flipH="1" flipV="1">
            <a:off x="5579470" y="2790032"/>
            <a:ext cx="2039670" cy="919162"/>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39" name="Rectangular Callout 93">
            <a:extLst>
              <a:ext uri="{FF2B5EF4-FFF2-40B4-BE49-F238E27FC236}">
                <a16:creationId xmlns:a16="http://schemas.microsoft.com/office/drawing/2014/main" id="{5C16F9D2-6ECD-4051-ABE2-0A2924FEB004}"/>
              </a:ext>
            </a:extLst>
          </p:cNvPr>
          <p:cNvSpPr/>
          <p:nvPr/>
        </p:nvSpPr>
        <p:spPr bwMode="auto">
          <a:xfrm>
            <a:off x="7619141" y="2396332"/>
            <a:ext cx="3406502" cy="430212"/>
          </a:xfrm>
          <a:prstGeom prst="wedgeRectCallout">
            <a:avLst>
              <a:gd name="adj1" fmla="val -35826"/>
              <a:gd name="adj2" fmla="val 90554"/>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40" name="TextBox 94">
            <a:extLst>
              <a:ext uri="{FF2B5EF4-FFF2-40B4-BE49-F238E27FC236}">
                <a16:creationId xmlns:a16="http://schemas.microsoft.com/office/drawing/2014/main" id="{AFDAC55E-9B2C-4A7D-B5B0-51EE92E7E295}"/>
              </a:ext>
            </a:extLst>
          </p:cNvPr>
          <p:cNvSpPr txBox="1">
            <a:spLocks noChangeArrowheads="1"/>
          </p:cNvSpPr>
          <p:nvPr/>
        </p:nvSpPr>
        <p:spPr bwMode="auto">
          <a:xfrm>
            <a:off x="7623373" y="2382044"/>
            <a:ext cx="355037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4 × 4 piksel bölgesi, görüntü arabelleğinde tek bir veri (1 bayt) tarafından sunulur</a:t>
            </a:r>
          </a:p>
        </p:txBody>
      </p:sp>
      <p:sp>
        <p:nvSpPr>
          <p:cNvPr id="41" name="TextBox 40">
            <a:extLst>
              <a:ext uri="{FF2B5EF4-FFF2-40B4-BE49-F238E27FC236}">
                <a16:creationId xmlns:a16="http://schemas.microsoft.com/office/drawing/2014/main" id="{31E4BEA2-DE26-4CF1-978B-4DC7098C7F0F}"/>
              </a:ext>
            </a:extLst>
          </p:cNvPr>
          <p:cNvSpPr txBox="1"/>
          <p:nvPr/>
        </p:nvSpPr>
        <p:spPr>
          <a:xfrm>
            <a:off x="4644269" y="4887119"/>
            <a:ext cx="1390108" cy="261938"/>
          </a:xfrm>
          <a:prstGeom prst="rect">
            <a:avLst/>
          </a:prstGeom>
          <a:noFill/>
        </p:spPr>
        <p:txBody>
          <a:bodyPr>
            <a:spAutoFit/>
          </a:bodyPr>
          <a:lstStyle/>
          <a:p>
            <a:pPr algn="l" rtl="0">
              <a:defRPr/>
            </a:pPr>
            <a:r>
              <a:rPr lang="en-GB" sz="1050" b="0" dirty="0"/>
              <a:t>Görüntü arabelleği</a:t>
            </a:r>
          </a:p>
        </p:txBody>
      </p:sp>
      <p:sp>
        <p:nvSpPr>
          <p:cNvPr id="42" name="TextBox 41">
            <a:extLst>
              <a:ext uri="{FF2B5EF4-FFF2-40B4-BE49-F238E27FC236}">
                <a16:creationId xmlns:a16="http://schemas.microsoft.com/office/drawing/2014/main" id="{C894ACBD-3EC7-4007-BCC4-9E16F1A7BD14}"/>
              </a:ext>
            </a:extLst>
          </p:cNvPr>
          <p:cNvSpPr txBox="1"/>
          <p:nvPr/>
        </p:nvSpPr>
        <p:spPr>
          <a:xfrm>
            <a:off x="8150217" y="4887119"/>
            <a:ext cx="1390106" cy="261938"/>
          </a:xfrm>
          <a:prstGeom prst="rect">
            <a:avLst/>
          </a:prstGeom>
          <a:noFill/>
        </p:spPr>
        <p:txBody>
          <a:bodyPr>
            <a:spAutoFit/>
          </a:bodyPr>
          <a:lstStyle/>
          <a:p>
            <a:pPr algn="l" rtl="0">
              <a:defRPr/>
            </a:pPr>
            <a:r>
              <a:rPr lang="en-GB" sz="1050" b="0" dirty="0"/>
              <a:t>VGA monitör</a:t>
            </a:r>
          </a:p>
        </p:txBody>
      </p:sp>
      <p:cxnSp>
        <p:nvCxnSpPr>
          <p:cNvPr id="43" name="Straight Connector 42">
            <a:extLst>
              <a:ext uri="{FF2B5EF4-FFF2-40B4-BE49-F238E27FC236}">
                <a16:creationId xmlns:a16="http://schemas.microsoft.com/office/drawing/2014/main" id="{27937B6A-6002-4AC1-B496-16ECDBF9584F}"/>
              </a:ext>
            </a:extLst>
          </p:cNvPr>
          <p:cNvCxnSpPr/>
          <p:nvPr/>
        </p:nvCxnSpPr>
        <p:spPr bwMode="auto">
          <a:xfrm flipV="1">
            <a:off x="3984127" y="2661445"/>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1416CF8F-F4CF-4419-9A8C-FC6EA2A8318D}"/>
              </a:ext>
            </a:extLst>
          </p:cNvPr>
          <p:cNvSpPr txBox="1">
            <a:spLocks noChangeArrowheads="1"/>
          </p:cNvSpPr>
          <p:nvPr/>
        </p:nvSpPr>
        <p:spPr bwMode="auto">
          <a:xfrm>
            <a:off x="3759849" y="2559844"/>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15</a:t>
            </a:r>
          </a:p>
        </p:txBody>
      </p:sp>
      <p:cxnSp>
        <p:nvCxnSpPr>
          <p:cNvPr id="45" name="Straight Connector 44">
            <a:extLst>
              <a:ext uri="{FF2B5EF4-FFF2-40B4-BE49-F238E27FC236}">
                <a16:creationId xmlns:a16="http://schemas.microsoft.com/office/drawing/2014/main" id="{EFDF550D-34AC-4733-B3B7-B768C45BB1A0}"/>
              </a:ext>
            </a:extLst>
          </p:cNvPr>
          <p:cNvCxnSpPr/>
          <p:nvPr/>
        </p:nvCxnSpPr>
        <p:spPr bwMode="auto">
          <a:xfrm flipV="1">
            <a:off x="3977780" y="3074195"/>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B8FC2A6F-4403-41A9-BB8C-B0ABCB3FAC5D}"/>
              </a:ext>
            </a:extLst>
          </p:cNvPr>
          <p:cNvSpPr txBox="1">
            <a:spLocks noChangeArrowheads="1"/>
          </p:cNvSpPr>
          <p:nvPr/>
        </p:nvSpPr>
        <p:spPr bwMode="auto">
          <a:xfrm>
            <a:off x="3829672" y="2972594"/>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7" name="Straight Connector 46">
            <a:extLst>
              <a:ext uri="{FF2B5EF4-FFF2-40B4-BE49-F238E27FC236}">
                <a16:creationId xmlns:a16="http://schemas.microsoft.com/office/drawing/2014/main" id="{16A88083-A321-4937-8B88-F5002E5FB4B0}"/>
              </a:ext>
            </a:extLst>
          </p:cNvPr>
          <p:cNvCxnSpPr/>
          <p:nvPr/>
        </p:nvCxnSpPr>
        <p:spPr bwMode="auto">
          <a:xfrm flipV="1">
            <a:off x="3903725" y="4214020"/>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8" name="TextBox 74">
            <a:extLst>
              <a:ext uri="{FF2B5EF4-FFF2-40B4-BE49-F238E27FC236}">
                <a16:creationId xmlns:a16="http://schemas.microsoft.com/office/drawing/2014/main" id="{3B94D8F0-098D-47D1-8126-598C62434A73}"/>
              </a:ext>
            </a:extLst>
          </p:cNvPr>
          <p:cNvSpPr txBox="1">
            <a:spLocks noChangeArrowheads="1"/>
          </p:cNvSpPr>
          <p:nvPr/>
        </p:nvSpPr>
        <p:spPr bwMode="auto">
          <a:xfrm>
            <a:off x="3687910" y="4099719"/>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15</a:t>
            </a:r>
          </a:p>
        </p:txBody>
      </p:sp>
      <p:cxnSp>
        <p:nvCxnSpPr>
          <p:cNvPr id="49" name="Straight Connector 48">
            <a:extLst>
              <a:ext uri="{FF2B5EF4-FFF2-40B4-BE49-F238E27FC236}">
                <a16:creationId xmlns:a16="http://schemas.microsoft.com/office/drawing/2014/main" id="{0487A98A-AE83-4394-87A8-D0474A6DBFA9}"/>
              </a:ext>
            </a:extLst>
          </p:cNvPr>
          <p:cNvCxnSpPr/>
          <p:nvPr/>
        </p:nvCxnSpPr>
        <p:spPr bwMode="auto">
          <a:xfrm flipV="1">
            <a:off x="3903725" y="459660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50" name="TextBox 74">
            <a:extLst>
              <a:ext uri="{FF2B5EF4-FFF2-40B4-BE49-F238E27FC236}">
                <a16:creationId xmlns:a16="http://schemas.microsoft.com/office/drawing/2014/main" id="{D463AF38-C523-435A-A64E-D12F68386BEF}"/>
              </a:ext>
            </a:extLst>
          </p:cNvPr>
          <p:cNvSpPr txBox="1">
            <a:spLocks noChangeArrowheads="1"/>
          </p:cNvSpPr>
          <p:nvPr/>
        </p:nvSpPr>
        <p:spPr bwMode="auto">
          <a:xfrm>
            <a:off x="3755617" y="4495008"/>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Tree>
    <p:extLst>
      <p:ext uri="{BB962C8B-B14F-4D97-AF65-F5344CB8AC3E}">
        <p14:creationId xmlns:p14="http://schemas.microsoft.com/office/powerpoint/2010/main" val="242957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Metin Konsolu</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371601"/>
            <a:ext cx="11180763" cy="4086225"/>
          </a:xfrm>
        </p:spPr>
        <p:txBody>
          <a:bodyPr wrap="square" numCol="1" anchor="t" anchorCtr="0" compatLnSpc="1">
            <a:prstTxWarp prst="textNoShape">
              <a:avLst/>
            </a:prstTxWarp>
          </a:bodyPr>
          <a:lstStyle/>
          <a:p>
            <a:pPr lvl="1" algn="l" rtl="0"/>
            <a:r>
              <a:rPr lang="en-IN" altLang="en-US" dirty="0">
                <a:ea typeface="ＭＳ Ｐゴシック" panose="020B0600070205080204" pitchFamily="34" charset="-128"/>
              </a:rPr>
              <a:t>Metin bölgesindeki metinleri görüntüler</a:t>
            </a:r>
          </a:p>
          <a:p>
            <a:pPr lvl="1" algn="l" rtl="0"/>
            <a:r>
              <a:rPr lang="en-IN" altLang="en-US" dirty="0">
                <a:ea typeface="ＭＳ Ｐゴシック" panose="020B0600070205080204" pitchFamily="34" charset="-128"/>
              </a:rPr>
              <a:t>Donanım mantığına uygulanır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131FD184-F2E0-4A90-9EDF-1C414583274B}"/>
              </a:ext>
            </a:extLst>
          </p:cNvPr>
          <p:cNvSpPr/>
          <p:nvPr/>
        </p:nvSpPr>
        <p:spPr bwMode="auto">
          <a:xfrm>
            <a:off x="1546680" y="2751138"/>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38B2C6FC-AC5E-474A-A523-71ECCE9641E9}"/>
              </a:ext>
            </a:extLst>
          </p:cNvPr>
          <p:cNvSpPr/>
          <p:nvPr/>
        </p:nvSpPr>
        <p:spPr bwMode="auto">
          <a:xfrm>
            <a:off x="8710914" y="2974976"/>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VGA </a:t>
            </a:r>
          </a:p>
          <a:p>
            <a:pPr algn="ctr" rtl="0">
              <a:defRPr/>
            </a:pPr>
            <a:r>
              <a:rPr lang="en-GB" sz="1200" dirty="0"/>
              <a:t>arayüz</a:t>
            </a:r>
          </a:p>
        </p:txBody>
      </p:sp>
      <p:cxnSp>
        <p:nvCxnSpPr>
          <p:cNvPr id="7" name="Straight Arrow Connector 6">
            <a:extLst>
              <a:ext uri="{FF2B5EF4-FFF2-40B4-BE49-F238E27FC236}">
                <a16:creationId xmlns:a16="http://schemas.microsoft.com/office/drawing/2014/main" id="{4ED39E8C-CDB4-48ED-A144-6B11E691ECC4}"/>
              </a:ext>
            </a:extLst>
          </p:cNvPr>
          <p:cNvCxnSpPr/>
          <p:nvPr/>
        </p:nvCxnSpPr>
        <p:spPr bwMode="auto">
          <a:xfrm>
            <a:off x="9891552" y="441801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ECC98EA1-E225-4F3A-A342-8E67D7CCD64C}"/>
              </a:ext>
            </a:extLst>
          </p:cNvPr>
          <p:cNvCxnSpPr/>
          <p:nvPr/>
        </p:nvCxnSpPr>
        <p:spPr bwMode="auto">
          <a:xfrm>
            <a:off x="9891552" y="5380038"/>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EECED169-AAFF-4893-8F2F-38B4C29713A9}"/>
              </a:ext>
            </a:extLst>
          </p:cNvPr>
          <p:cNvCxnSpPr/>
          <p:nvPr/>
        </p:nvCxnSpPr>
        <p:spPr bwMode="auto">
          <a:xfrm>
            <a:off x="9891552" y="359886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BF01C429-8570-46B9-84A3-BD07737CF303}"/>
              </a:ext>
            </a:extLst>
          </p:cNvPr>
          <p:cNvSpPr/>
          <p:nvPr/>
        </p:nvSpPr>
        <p:spPr bwMode="auto">
          <a:xfrm rot="5400000">
            <a:off x="7087229" y="4205375"/>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11" name="Rectangle 10">
            <a:extLst>
              <a:ext uri="{FF2B5EF4-FFF2-40B4-BE49-F238E27FC236}">
                <a16:creationId xmlns:a16="http://schemas.microsoft.com/office/drawing/2014/main" id="{1BE4F3E9-17E6-453A-AFF9-CAA3FACC206B}"/>
              </a:ext>
            </a:extLst>
          </p:cNvPr>
          <p:cNvSpPr/>
          <p:nvPr/>
        </p:nvSpPr>
        <p:spPr bwMode="auto">
          <a:xfrm>
            <a:off x="4546941" y="3038475"/>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Resim</a:t>
            </a:r>
          </a:p>
          <a:p>
            <a:pPr algn="ctr" rtl="0">
              <a:defRPr/>
            </a:pPr>
            <a:r>
              <a:rPr lang="en-GB" sz="1200" dirty="0"/>
              <a:t>tampon</a:t>
            </a:r>
          </a:p>
        </p:txBody>
      </p:sp>
      <p:sp>
        <p:nvSpPr>
          <p:cNvPr id="12" name="Rectangle 11">
            <a:extLst>
              <a:ext uri="{FF2B5EF4-FFF2-40B4-BE49-F238E27FC236}">
                <a16:creationId xmlns:a16="http://schemas.microsoft.com/office/drawing/2014/main" id="{1FA67056-E5EC-47AE-86C1-3A8771056A75}"/>
              </a:ext>
            </a:extLst>
          </p:cNvPr>
          <p:cNvSpPr/>
          <p:nvPr/>
        </p:nvSpPr>
        <p:spPr bwMode="auto">
          <a:xfrm>
            <a:off x="4546941" y="4775200"/>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Metin</a:t>
            </a:r>
          </a:p>
          <a:p>
            <a:pPr algn="ctr" rtl="0">
              <a:defRPr/>
            </a:pPr>
            <a:r>
              <a:rPr lang="en-GB" sz="1200" dirty="0"/>
              <a:t>konsol</a:t>
            </a:r>
          </a:p>
        </p:txBody>
      </p:sp>
      <p:cxnSp>
        <p:nvCxnSpPr>
          <p:cNvPr id="13" name="Straight Arrow Connector 12">
            <a:extLst>
              <a:ext uri="{FF2B5EF4-FFF2-40B4-BE49-F238E27FC236}">
                <a16:creationId xmlns:a16="http://schemas.microsoft.com/office/drawing/2014/main" id="{39364217-57B8-4C80-B718-849E12534A78}"/>
              </a:ext>
            </a:extLst>
          </p:cNvPr>
          <p:cNvCxnSpPr/>
          <p:nvPr/>
        </p:nvCxnSpPr>
        <p:spPr bwMode="auto">
          <a:xfrm flipH="1">
            <a:off x="6006871" y="3151188"/>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B89932CA-7F5C-410F-93DD-FA20B8CD74EB}"/>
              </a:ext>
            </a:extLst>
          </p:cNvPr>
          <p:cNvCxnSpPr/>
          <p:nvPr/>
        </p:nvCxnSpPr>
        <p:spPr bwMode="auto">
          <a:xfrm flipH="1">
            <a:off x="6006871" y="3465513"/>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EB889096-9097-497C-AE98-735ABFB52B4C}"/>
              </a:ext>
            </a:extLst>
          </p:cNvPr>
          <p:cNvCxnSpPr/>
          <p:nvPr/>
        </p:nvCxnSpPr>
        <p:spPr bwMode="auto">
          <a:xfrm flipH="1">
            <a:off x="6006871" y="4922838"/>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7C23BC28-174B-41A4-BFD5-33459214888F}"/>
              </a:ext>
            </a:extLst>
          </p:cNvPr>
          <p:cNvCxnSpPr/>
          <p:nvPr/>
        </p:nvCxnSpPr>
        <p:spPr bwMode="auto">
          <a:xfrm flipH="1">
            <a:off x="6006870" y="5159375"/>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D230A660-2A1D-4C14-8152-FFD25A1D58C2}"/>
              </a:ext>
            </a:extLst>
          </p:cNvPr>
          <p:cNvCxnSpPr/>
          <p:nvPr/>
        </p:nvCxnSpPr>
        <p:spPr bwMode="auto">
          <a:xfrm flipV="1">
            <a:off x="6425807" y="3159125"/>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2F9BF6FE-E935-47E0-AD83-5425AAE9B561}"/>
              </a:ext>
            </a:extLst>
          </p:cNvPr>
          <p:cNvCxnSpPr/>
          <p:nvPr/>
        </p:nvCxnSpPr>
        <p:spPr bwMode="auto">
          <a:xfrm flipV="1">
            <a:off x="6846859" y="3465513"/>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0AB0AF32-AAB5-4B5E-B064-AF8269737A59}"/>
              </a:ext>
            </a:extLst>
          </p:cNvPr>
          <p:cNvSpPr/>
          <p:nvPr/>
        </p:nvSpPr>
        <p:spPr bwMode="auto">
          <a:xfrm>
            <a:off x="6387722" y="3128964"/>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20" name="Oval 19">
            <a:extLst>
              <a:ext uri="{FF2B5EF4-FFF2-40B4-BE49-F238E27FC236}">
                <a16:creationId xmlns:a16="http://schemas.microsoft.com/office/drawing/2014/main" id="{98121369-0EDD-4547-8C7B-7C7B272F572A}"/>
              </a:ext>
            </a:extLst>
          </p:cNvPr>
          <p:cNvSpPr/>
          <p:nvPr/>
        </p:nvSpPr>
        <p:spPr bwMode="auto">
          <a:xfrm>
            <a:off x="6815122" y="3449639"/>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cxnSp>
        <p:nvCxnSpPr>
          <p:cNvPr id="21" name="Straight Arrow Connector 20">
            <a:extLst>
              <a:ext uri="{FF2B5EF4-FFF2-40B4-BE49-F238E27FC236}">
                <a16:creationId xmlns:a16="http://schemas.microsoft.com/office/drawing/2014/main" id="{D57A6C1C-853C-4C46-AF7B-7B9A582469C6}"/>
              </a:ext>
            </a:extLst>
          </p:cNvPr>
          <p:cNvCxnSpPr/>
          <p:nvPr/>
        </p:nvCxnSpPr>
        <p:spPr bwMode="auto">
          <a:xfrm>
            <a:off x="6006871" y="3908425"/>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BC6E26E5-9B62-4223-B69F-EA08A078BEF2}"/>
              </a:ext>
            </a:extLst>
          </p:cNvPr>
          <p:cNvCxnSpPr/>
          <p:nvPr/>
        </p:nvCxnSpPr>
        <p:spPr bwMode="auto">
          <a:xfrm>
            <a:off x="7162119" y="4779963"/>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ED14B8D1-0E45-4EA5-9B02-F3F1ABC2AB64}"/>
              </a:ext>
            </a:extLst>
          </p:cNvPr>
          <p:cNvCxnSpPr/>
          <p:nvPr/>
        </p:nvCxnSpPr>
        <p:spPr bwMode="auto">
          <a:xfrm flipV="1">
            <a:off x="7162119" y="4779963"/>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021617B5-FFBF-48FD-BCF7-0D9E41185136}"/>
              </a:ext>
            </a:extLst>
          </p:cNvPr>
          <p:cNvCxnSpPr/>
          <p:nvPr/>
        </p:nvCxnSpPr>
        <p:spPr bwMode="auto">
          <a:xfrm>
            <a:off x="6006871" y="5580063"/>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A24E6C62-A175-4354-9B44-5A4922EB82EE}"/>
              </a:ext>
            </a:extLst>
          </p:cNvPr>
          <p:cNvCxnSpPr/>
          <p:nvPr/>
        </p:nvCxnSpPr>
        <p:spPr bwMode="auto">
          <a:xfrm>
            <a:off x="8095204" y="4413250"/>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D42AFA07-116F-4A03-B805-58F29F591526}"/>
              </a:ext>
            </a:extLst>
          </p:cNvPr>
          <p:cNvSpPr txBox="1">
            <a:spLocks noChangeArrowheads="1"/>
          </p:cNvSpPr>
          <p:nvPr/>
        </p:nvSpPr>
        <p:spPr bwMode="auto">
          <a:xfrm>
            <a:off x="10327415" y="4149726"/>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Renk</a:t>
            </a:r>
          </a:p>
        </p:txBody>
      </p:sp>
      <p:sp>
        <p:nvSpPr>
          <p:cNvPr id="27" name="TextBox 51">
            <a:extLst>
              <a:ext uri="{FF2B5EF4-FFF2-40B4-BE49-F238E27FC236}">
                <a16:creationId xmlns:a16="http://schemas.microsoft.com/office/drawing/2014/main" id="{114471C8-FFC0-4239-B4AE-3BA77C6C4C06}"/>
              </a:ext>
            </a:extLst>
          </p:cNvPr>
          <p:cNvSpPr txBox="1">
            <a:spLocks noChangeArrowheads="1"/>
          </p:cNvSpPr>
          <p:nvPr/>
        </p:nvSpPr>
        <p:spPr bwMode="auto">
          <a:xfrm>
            <a:off x="10327416" y="3349626"/>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HS</a:t>
            </a:r>
          </a:p>
        </p:txBody>
      </p:sp>
      <p:sp>
        <p:nvSpPr>
          <p:cNvPr id="28" name="TextBox 52">
            <a:extLst>
              <a:ext uri="{FF2B5EF4-FFF2-40B4-BE49-F238E27FC236}">
                <a16:creationId xmlns:a16="http://schemas.microsoft.com/office/drawing/2014/main" id="{5D84A9B8-FDB0-48DA-BD92-14F3C4472855}"/>
              </a:ext>
            </a:extLst>
          </p:cNvPr>
          <p:cNvSpPr txBox="1">
            <a:spLocks noChangeArrowheads="1"/>
          </p:cNvSpPr>
          <p:nvPr/>
        </p:nvSpPr>
        <p:spPr bwMode="auto">
          <a:xfrm>
            <a:off x="10327416" y="5141913"/>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VS</a:t>
            </a:r>
          </a:p>
        </p:txBody>
      </p:sp>
      <p:sp>
        <p:nvSpPr>
          <p:cNvPr id="29" name="TextBox 53">
            <a:extLst>
              <a:ext uri="{FF2B5EF4-FFF2-40B4-BE49-F238E27FC236}">
                <a16:creationId xmlns:a16="http://schemas.microsoft.com/office/drawing/2014/main" id="{696A5867-9EE5-4A7E-98C0-D6AD1B892E53}"/>
              </a:ext>
            </a:extLst>
          </p:cNvPr>
          <p:cNvSpPr txBox="1">
            <a:spLocks noChangeArrowheads="1"/>
          </p:cNvSpPr>
          <p:nvPr/>
        </p:nvSpPr>
        <p:spPr bwMode="auto">
          <a:xfrm rot="5400000">
            <a:off x="7546810" y="4289832"/>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Mux</a:t>
            </a:r>
          </a:p>
        </p:txBody>
      </p:sp>
      <p:sp>
        <p:nvSpPr>
          <p:cNvPr id="30" name="TextBox 54">
            <a:extLst>
              <a:ext uri="{FF2B5EF4-FFF2-40B4-BE49-F238E27FC236}">
                <a16:creationId xmlns:a16="http://schemas.microsoft.com/office/drawing/2014/main" id="{A108D3C4-FECF-4558-9E19-350D18BBDB61}"/>
              </a:ext>
            </a:extLst>
          </p:cNvPr>
          <p:cNvSpPr txBox="1">
            <a:spLocks noChangeArrowheads="1"/>
          </p:cNvSpPr>
          <p:nvPr/>
        </p:nvSpPr>
        <p:spPr bwMode="auto">
          <a:xfrm>
            <a:off x="7652994" y="294798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x</a:t>
            </a:r>
          </a:p>
        </p:txBody>
      </p:sp>
      <p:sp>
        <p:nvSpPr>
          <p:cNvPr id="31" name="TextBox 55">
            <a:extLst>
              <a:ext uri="{FF2B5EF4-FFF2-40B4-BE49-F238E27FC236}">
                <a16:creationId xmlns:a16="http://schemas.microsoft.com/office/drawing/2014/main" id="{EE74A9EF-8835-4750-B67F-52C78780E128}"/>
              </a:ext>
            </a:extLst>
          </p:cNvPr>
          <p:cNvSpPr txBox="1">
            <a:spLocks noChangeArrowheads="1"/>
          </p:cNvSpPr>
          <p:nvPr/>
        </p:nvSpPr>
        <p:spPr bwMode="auto">
          <a:xfrm>
            <a:off x="7652994" y="3235326"/>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y</a:t>
            </a:r>
          </a:p>
        </p:txBody>
      </p:sp>
      <p:sp>
        <p:nvSpPr>
          <p:cNvPr id="32" name="TextBox 56">
            <a:extLst>
              <a:ext uri="{FF2B5EF4-FFF2-40B4-BE49-F238E27FC236}">
                <a16:creationId xmlns:a16="http://schemas.microsoft.com/office/drawing/2014/main" id="{57527BB6-0517-4B00-9734-0B1810302DB4}"/>
              </a:ext>
            </a:extLst>
          </p:cNvPr>
          <p:cNvSpPr txBox="1">
            <a:spLocks noChangeArrowheads="1"/>
          </p:cNvSpPr>
          <p:nvPr/>
        </p:nvSpPr>
        <p:spPr bwMode="auto">
          <a:xfrm>
            <a:off x="5968785" y="3721100"/>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Görüntü rengi</a:t>
            </a:r>
          </a:p>
        </p:txBody>
      </p:sp>
      <p:sp>
        <p:nvSpPr>
          <p:cNvPr id="33" name="TextBox 58">
            <a:extLst>
              <a:ext uri="{FF2B5EF4-FFF2-40B4-BE49-F238E27FC236}">
                <a16:creationId xmlns:a16="http://schemas.microsoft.com/office/drawing/2014/main" id="{AD1AAE5F-D9B6-4BB1-B9AC-DE32CA679868}"/>
              </a:ext>
            </a:extLst>
          </p:cNvPr>
          <p:cNvSpPr txBox="1">
            <a:spLocks noChangeArrowheads="1"/>
          </p:cNvSpPr>
          <p:nvPr/>
        </p:nvSpPr>
        <p:spPr bwMode="auto">
          <a:xfrm>
            <a:off x="5968785" y="5354639"/>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Metin rengi</a:t>
            </a:r>
          </a:p>
        </p:txBody>
      </p:sp>
      <p:sp>
        <p:nvSpPr>
          <p:cNvPr id="34" name="TextBox 59">
            <a:extLst>
              <a:ext uri="{FF2B5EF4-FFF2-40B4-BE49-F238E27FC236}">
                <a16:creationId xmlns:a16="http://schemas.microsoft.com/office/drawing/2014/main" id="{ABD2D52E-0B2A-42D5-8E29-4E44D233C38D}"/>
              </a:ext>
            </a:extLst>
          </p:cNvPr>
          <p:cNvSpPr txBox="1">
            <a:spLocks noChangeArrowheads="1"/>
          </p:cNvSpPr>
          <p:nvPr/>
        </p:nvSpPr>
        <p:spPr bwMode="auto">
          <a:xfrm>
            <a:off x="7195972" y="5337175"/>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Konsol bölgesi veya görüntü bölgesi</a:t>
            </a:r>
          </a:p>
        </p:txBody>
      </p:sp>
      <p:cxnSp>
        <p:nvCxnSpPr>
          <p:cNvPr id="35" name="Straight Connector 34">
            <a:extLst>
              <a:ext uri="{FF2B5EF4-FFF2-40B4-BE49-F238E27FC236}">
                <a16:creationId xmlns:a16="http://schemas.microsoft.com/office/drawing/2014/main" id="{F3D28C48-ADDD-4C38-AC84-5B85F85B0346}"/>
              </a:ext>
            </a:extLst>
          </p:cNvPr>
          <p:cNvCxnSpPr/>
          <p:nvPr/>
        </p:nvCxnSpPr>
        <p:spPr bwMode="auto">
          <a:xfrm flipV="1">
            <a:off x="7909010" y="5086351"/>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97D678D5-6B77-47F9-AD03-B3C4938F5F8F}"/>
              </a:ext>
            </a:extLst>
          </p:cNvPr>
          <p:cNvCxnSpPr/>
          <p:nvPr/>
        </p:nvCxnSpPr>
        <p:spPr bwMode="auto">
          <a:xfrm flipV="1">
            <a:off x="7286953" y="3071814"/>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4784BB26-CF10-4862-BA41-68ADE9A566DE}"/>
              </a:ext>
            </a:extLst>
          </p:cNvPr>
          <p:cNvCxnSpPr/>
          <p:nvPr/>
        </p:nvCxnSpPr>
        <p:spPr bwMode="auto">
          <a:xfrm flipV="1">
            <a:off x="7286953" y="3414714"/>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4C9A8DC-AEF8-4EBB-84C1-2F33486CA6AD}"/>
              </a:ext>
            </a:extLst>
          </p:cNvPr>
          <p:cNvCxnSpPr/>
          <p:nvPr/>
        </p:nvCxnSpPr>
        <p:spPr bwMode="auto">
          <a:xfrm flipV="1">
            <a:off x="7286953" y="3848100"/>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84A6CC25-9EEB-44F8-A630-20F80EF524B6}"/>
              </a:ext>
            </a:extLst>
          </p:cNvPr>
          <p:cNvCxnSpPr/>
          <p:nvPr/>
        </p:nvCxnSpPr>
        <p:spPr bwMode="auto">
          <a:xfrm flipV="1">
            <a:off x="7286953" y="471805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DDD8C386-E99B-468B-8F9E-2A7B06E8CCAD}"/>
              </a:ext>
            </a:extLst>
          </p:cNvPr>
          <p:cNvCxnSpPr/>
          <p:nvPr/>
        </p:nvCxnSpPr>
        <p:spPr bwMode="auto">
          <a:xfrm flipV="1">
            <a:off x="8258125" y="4359275"/>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1C4779B6-C292-421B-B199-0B086561C50C}"/>
              </a:ext>
            </a:extLst>
          </p:cNvPr>
          <p:cNvCxnSpPr/>
          <p:nvPr/>
        </p:nvCxnSpPr>
        <p:spPr bwMode="auto">
          <a:xfrm flipV="1">
            <a:off x="10075630" y="4359275"/>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C8C0602D-2C92-45C0-B9B1-4ABF57A6ADBA}"/>
              </a:ext>
            </a:extLst>
          </p:cNvPr>
          <p:cNvSpPr txBox="1">
            <a:spLocks noChangeArrowheads="1"/>
          </p:cNvSpPr>
          <p:nvPr/>
        </p:nvSpPr>
        <p:spPr bwMode="auto">
          <a:xfrm>
            <a:off x="7071138" y="2970214"/>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10</a:t>
            </a:r>
          </a:p>
        </p:txBody>
      </p:sp>
      <p:sp>
        <p:nvSpPr>
          <p:cNvPr id="43" name="TextBox 75">
            <a:extLst>
              <a:ext uri="{FF2B5EF4-FFF2-40B4-BE49-F238E27FC236}">
                <a16:creationId xmlns:a16="http://schemas.microsoft.com/office/drawing/2014/main" id="{B0CED5E0-00BA-48F2-9F80-06D8567E16D4}"/>
              </a:ext>
            </a:extLst>
          </p:cNvPr>
          <p:cNvSpPr txBox="1">
            <a:spLocks noChangeArrowheads="1"/>
          </p:cNvSpPr>
          <p:nvPr/>
        </p:nvSpPr>
        <p:spPr bwMode="auto">
          <a:xfrm>
            <a:off x="7081717" y="32797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10</a:t>
            </a:r>
          </a:p>
        </p:txBody>
      </p:sp>
      <p:sp>
        <p:nvSpPr>
          <p:cNvPr id="44" name="TextBox 76">
            <a:extLst>
              <a:ext uri="{FF2B5EF4-FFF2-40B4-BE49-F238E27FC236}">
                <a16:creationId xmlns:a16="http://schemas.microsoft.com/office/drawing/2014/main" id="{05240EED-F2F7-4923-9EAD-8333548817B9}"/>
              </a:ext>
            </a:extLst>
          </p:cNvPr>
          <p:cNvSpPr txBox="1">
            <a:spLocks noChangeArrowheads="1"/>
          </p:cNvSpPr>
          <p:nvPr/>
        </p:nvSpPr>
        <p:spPr bwMode="auto">
          <a:xfrm>
            <a:off x="7162119" y="37131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5" name="TextBox 77">
            <a:extLst>
              <a:ext uri="{FF2B5EF4-FFF2-40B4-BE49-F238E27FC236}">
                <a16:creationId xmlns:a16="http://schemas.microsoft.com/office/drawing/2014/main" id="{55AED209-4D63-4E01-A427-609538593EB3}"/>
              </a:ext>
            </a:extLst>
          </p:cNvPr>
          <p:cNvSpPr txBox="1">
            <a:spLocks noChangeArrowheads="1"/>
          </p:cNvSpPr>
          <p:nvPr/>
        </p:nvSpPr>
        <p:spPr bwMode="auto">
          <a:xfrm>
            <a:off x="7162119" y="45815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6" name="TextBox 78">
            <a:extLst>
              <a:ext uri="{FF2B5EF4-FFF2-40B4-BE49-F238E27FC236}">
                <a16:creationId xmlns:a16="http://schemas.microsoft.com/office/drawing/2014/main" id="{463522E8-1AAE-45F2-B6BC-598565217BB2}"/>
              </a:ext>
            </a:extLst>
          </p:cNvPr>
          <p:cNvSpPr txBox="1">
            <a:spLocks noChangeArrowheads="1"/>
          </p:cNvSpPr>
          <p:nvPr/>
        </p:nvSpPr>
        <p:spPr bwMode="auto">
          <a:xfrm>
            <a:off x="8097320" y="4224339"/>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TextBox 79">
            <a:extLst>
              <a:ext uri="{FF2B5EF4-FFF2-40B4-BE49-F238E27FC236}">
                <a16:creationId xmlns:a16="http://schemas.microsoft.com/office/drawing/2014/main" id="{FDA3A10B-F043-4D4B-8CC3-4AA1B577D49F}"/>
              </a:ext>
            </a:extLst>
          </p:cNvPr>
          <p:cNvSpPr txBox="1">
            <a:spLocks noChangeArrowheads="1"/>
          </p:cNvSpPr>
          <p:nvPr/>
        </p:nvSpPr>
        <p:spPr bwMode="auto">
          <a:xfrm>
            <a:off x="9919058" y="4227514"/>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8" name="Straight Arrow Connector 47">
            <a:extLst>
              <a:ext uri="{FF2B5EF4-FFF2-40B4-BE49-F238E27FC236}">
                <a16:creationId xmlns:a16="http://schemas.microsoft.com/office/drawing/2014/main" id="{9E59C18D-5FAD-4E2F-B29E-E47B1D9B457E}"/>
              </a:ext>
            </a:extLst>
          </p:cNvPr>
          <p:cNvCxnSpPr/>
          <p:nvPr/>
        </p:nvCxnSpPr>
        <p:spPr bwMode="auto">
          <a:xfrm flipH="1">
            <a:off x="3025651" y="3316288"/>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3">
            <a:extLst>
              <a:ext uri="{FF2B5EF4-FFF2-40B4-BE49-F238E27FC236}">
                <a16:creationId xmlns:a16="http://schemas.microsoft.com/office/drawing/2014/main" id="{69C21304-7819-412D-9EAF-73211C0C7E41}"/>
              </a:ext>
            </a:extLst>
          </p:cNvPr>
          <p:cNvSpPr txBox="1">
            <a:spLocks noChangeArrowheads="1"/>
          </p:cNvSpPr>
          <p:nvPr/>
        </p:nvSpPr>
        <p:spPr bwMode="auto">
          <a:xfrm>
            <a:off x="3046810" y="306070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Hafıza adresi</a:t>
            </a:r>
          </a:p>
        </p:txBody>
      </p:sp>
      <p:cxnSp>
        <p:nvCxnSpPr>
          <p:cNvPr id="50" name="Straight Arrow Connector 49">
            <a:extLst>
              <a:ext uri="{FF2B5EF4-FFF2-40B4-BE49-F238E27FC236}">
                <a16:creationId xmlns:a16="http://schemas.microsoft.com/office/drawing/2014/main" id="{B4A0EC88-2C2F-4FC3-ACF0-11D9D1A28914}"/>
              </a:ext>
            </a:extLst>
          </p:cNvPr>
          <p:cNvCxnSpPr/>
          <p:nvPr/>
        </p:nvCxnSpPr>
        <p:spPr bwMode="auto">
          <a:xfrm>
            <a:off x="3046810" y="35988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6">
            <a:extLst>
              <a:ext uri="{FF2B5EF4-FFF2-40B4-BE49-F238E27FC236}">
                <a16:creationId xmlns:a16="http://schemas.microsoft.com/office/drawing/2014/main" id="{052ECFA4-8D22-48C7-AEF9-51B275AE6A81}"/>
              </a:ext>
            </a:extLst>
          </p:cNvPr>
          <p:cNvSpPr txBox="1">
            <a:spLocks noChangeArrowheads="1"/>
          </p:cNvSpPr>
          <p:nvPr/>
        </p:nvSpPr>
        <p:spPr bwMode="auto">
          <a:xfrm>
            <a:off x="3182224" y="3371851"/>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Bellek verileri</a:t>
            </a:r>
          </a:p>
        </p:txBody>
      </p:sp>
      <p:cxnSp>
        <p:nvCxnSpPr>
          <p:cNvPr id="52" name="Straight Arrow Connector 51">
            <a:extLst>
              <a:ext uri="{FF2B5EF4-FFF2-40B4-BE49-F238E27FC236}">
                <a16:creationId xmlns:a16="http://schemas.microsoft.com/office/drawing/2014/main" id="{515EB25C-376F-454E-A441-98E014567354}"/>
              </a:ext>
            </a:extLst>
          </p:cNvPr>
          <p:cNvCxnSpPr/>
          <p:nvPr/>
        </p:nvCxnSpPr>
        <p:spPr bwMode="auto">
          <a:xfrm>
            <a:off x="3027768" y="3910013"/>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89">
            <a:extLst>
              <a:ext uri="{FF2B5EF4-FFF2-40B4-BE49-F238E27FC236}">
                <a16:creationId xmlns:a16="http://schemas.microsoft.com/office/drawing/2014/main" id="{BA798AD6-0C9B-4D8D-A311-52A1F955EC79}"/>
              </a:ext>
            </a:extLst>
          </p:cNvPr>
          <p:cNvSpPr txBox="1">
            <a:spLocks noChangeArrowheads="1"/>
          </p:cNvSpPr>
          <p:nvPr/>
        </p:nvSpPr>
        <p:spPr bwMode="auto">
          <a:xfrm>
            <a:off x="3182224" y="3681413"/>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cxnSp>
        <p:nvCxnSpPr>
          <p:cNvPr id="54" name="Straight Arrow Connector 53">
            <a:extLst>
              <a:ext uri="{FF2B5EF4-FFF2-40B4-BE49-F238E27FC236}">
                <a16:creationId xmlns:a16="http://schemas.microsoft.com/office/drawing/2014/main" id="{F551D120-6130-4B8B-AC1B-C45D7DE7076F}"/>
              </a:ext>
            </a:extLst>
          </p:cNvPr>
          <p:cNvCxnSpPr/>
          <p:nvPr/>
        </p:nvCxnSpPr>
        <p:spPr bwMode="auto">
          <a:xfrm>
            <a:off x="3046810" y="509111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3">
            <a:extLst>
              <a:ext uri="{FF2B5EF4-FFF2-40B4-BE49-F238E27FC236}">
                <a16:creationId xmlns:a16="http://schemas.microsoft.com/office/drawing/2014/main" id="{8BF2A18C-A067-49EC-B3D6-7B36F63F92F0}"/>
              </a:ext>
            </a:extLst>
          </p:cNvPr>
          <p:cNvSpPr txBox="1">
            <a:spLocks noChangeArrowheads="1"/>
          </p:cNvSpPr>
          <p:nvPr/>
        </p:nvSpPr>
        <p:spPr bwMode="auto">
          <a:xfrm>
            <a:off x="3027768" y="4805363"/>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Metin verileri (ASCii)</a:t>
            </a:r>
          </a:p>
        </p:txBody>
      </p:sp>
      <p:cxnSp>
        <p:nvCxnSpPr>
          <p:cNvPr id="56" name="Straight Arrow Connector 55">
            <a:extLst>
              <a:ext uri="{FF2B5EF4-FFF2-40B4-BE49-F238E27FC236}">
                <a16:creationId xmlns:a16="http://schemas.microsoft.com/office/drawing/2014/main" id="{B337A4B2-0200-44AB-B44F-46B6E84FA049}"/>
              </a:ext>
            </a:extLst>
          </p:cNvPr>
          <p:cNvCxnSpPr/>
          <p:nvPr/>
        </p:nvCxnSpPr>
        <p:spPr bwMode="auto">
          <a:xfrm>
            <a:off x="3046810" y="54022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7" name="TextBox 95">
            <a:extLst>
              <a:ext uri="{FF2B5EF4-FFF2-40B4-BE49-F238E27FC236}">
                <a16:creationId xmlns:a16="http://schemas.microsoft.com/office/drawing/2014/main" id="{450A8E83-6989-4AEF-9FE6-781A2D7A8416}"/>
              </a:ext>
            </a:extLst>
          </p:cNvPr>
          <p:cNvSpPr txBox="1">
            <a:spLocks noChangeArrowheads="1"/>
          </p:cNvSpPr>
          <p:nvPr/>
        </p:nvSpPr>
        <p:spPr bwMode="auto">
          <a:xfrm>
            <a:off x="3144139" y="5145088"/>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sp>
        <p:nvSpPr>
          <p:cNvPr id="58" name="Rectangle 57">
            <a:extLst>
              <a:ext uri="{FF2B5EF4-FFF2-40B4-BE49-F238E27FC236}">
                <a16:creationId xmlns:a16="http://schemas.microsoft.com/office/drawing/2014/main" id="{3F397BBB-3962-4A35-8C04-3CF4810644AD}"/>
              </a:ext>
            </a:extLst>
          </p:cNvPr>
          <p:cNvSpPr/>
          <p:nvPr/>
        </p:nvSpPr>
        <p:spPr bwMode="auto">
          <a:xfrm>
            <a:off x="1904257" y="2974976"/>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59" name="Left-Right Arrow 5">
            <a:extLst>
              <a:ext uri="{FF2B5EF4-FFF2-40B4-BE49-F238E27FC236}">
                <a16:creationId xmlns:a16="http://schemas.microsoft.com/office/drawing/2014/main" id="{9457AB04-B5BF-4150-A873-C545B23BB029}"/>
              </a:ext>
            </a:extLst>
          </p:cNvPr>
          <p:cNvSpPr/>
          <p:nvPr/>
        </p:nvSpPr>
        <p:spPr bwMode="auto">
          <a:xfrm>
            <a:off x="755356" y="341471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Veri </a:t>
            </a:r>
          </a:p>
        </p:txBody>
      </p:sp>
      <p:sp>
        <p:nvSpPr>
          <p:cNvPr id="60" name="Left-Right Arrow 63">
            <a:extLst>
              <a:ext uri="{FF2B5EF4-FFF2-40B4-BE49-F238E27FC236}">
                <a16:creationId xmlns:a16="http://schemas.microsoft.com/office/drawing/2014/main" id="{F2E4306F-01DC-40D4-9F28-6B47C29D1489}"/>
              </a:ext>
            </a:extLst>
          </p:cNvPr>
          <p:cNvSpPr/>
          <p:nvPr/>
        </p:nvSpPr>
        <p:spPr bwMode="auto">
          <a:xfrm>
            <a:off x="755356" y="4095750"/>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Adr </a:t>
            </a:r>
          </a:p>
        </p:txBody>
      </p:sp>
      <p:sp>
        <p:nvSpPr>
          <p:cNvPr id="61" name="Left-Right Arrow 64">
            <a:extLst>
              <a:ext uri="{FF2B5EF4-FFF2-40B4-BE49-F238E27FC236}">
                <a16:creationId xmlns:a16="http://schemas.microsoft.com/office/drawing/2014/main" id="{E18E5B71-798E-49DE-BF96-97CF7BDE78D9}"/>
              </a:ext>
            </a:extLst>
          </p:cNvPr>
          <p:cNvSpPr/>
          <p:nvPr/>
        </p:nvSpPr>
        <p:spPr bwMode="auto">
          <a:xfrm>
            <a:off x="755356" y="479266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Kontrol</a:t>
            </a:r>
          </a:p>
        </p:txBody>
      </p:sp>
      <p:sp>
        <p:nvSpPr>
          <p:cNvPr id="62" name="Rectangle 61">
            <a:extLst>
              <a:ext uri="{FF2B5EF4-FFF2-40B4-BE49-F238E27FC236}">
                <a16:creationId xmlns:a16="http://schemas.microsoft.com/office/drawing/2014/main" id="{07503ED4-348D-4813-8030-B104BBEA40CD}"/>
              </a:ext>
            </a:extLst>
          </p:cNvPr>
          <p:cNvSpPr/>
          <p:nvPr/>
        </p:nvSpPr>
        <p:spPr bwMode="auto">
          <a:xfrm>
            <a:off x="4333242" y="4581525"/>
            <a:ext cx="1883096" cy="1367632"/>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79884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 Arayüzü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lvl="1" algn="l" rtl="0"/>
            <a:r>
              <a:rPr lang="en-US" kern="0" dirty="0"/>
              <a:t>AHB veriyolu ile VGA çevresel dahili bellekleri arasındaki veri akışını ve kontrol sinyallerini yönetir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AD903D2-0849-4C7D-AC71-2A86A2B47D50}"/>
              </a:ext>
            </a:extLst>
          </p:cNvPr>
          <p:cNvSpPr/>
          <p:nvPr/>
        </p:nvSpPr>
        <p:spPr bwMode="auto">
          <a:xfrm>
            <a:off x="1546680" y="2751138"/>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6D67A100-C394-49D4-937B-414769B78861}"/>
              </a:ext>
            </a:extLst>
          </p:cNvPr>
          <p:cNvSpPr/>
          <p:nvPr/>
        </p:nvSpPr>
        <p:spPr bwMode="auto">
          <a:xfrm>
            <a:off x="8710914" y="2974976"/>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VGA </a:t>
            </a:r>
          </a:p>
          <a:p>
            <a:pPr algn="ctr" rtl="0">
              <a:defRPr/>
            </a:pPr>
            <a:r>
              <a:rPr lang="en-GB" sz="1200" dirty="0"/>
              <a:t>arayüz</a:t>
            </a:r>
          </a:p>
        </p:txBody>
      </p:sp>
      <p:cxnSp>
        <p:nvCxnSpPr>
          <p:cNvPr id="7" name="Straight Arrow Connector 6">
            <a:extLst>
              <a:ext uri="{FF2B5EF4-FFF2-40B4-BE49-F238E27FC236}">
                <a16:creationId xmlns:a16="http://schemas.microsoft.com/office/drawing/2014/main" id="{CB708F9A-E61A-4FDC-97DD-552CB5914BE4}"/>
              </a:ext>
            </a:extLst>
          </p:cNvPr>
          <p:cNvCxnSpPr/>
          <p:nvPr/>
        </p:nvCxnSpPr>
        <p:spPr bwMode="auto">
          <a:xfrm>
            <a:off x="9891552" y="441801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9423F1B0-C65A-4083-91F9-A0E657FD7ED7}"/>
              </a:ext>
            </a:extLst>
          </p:cNvPr>
          <p:cNvCxnSpPr/>
          <p:nvPr/>
        </p:nvCxnSpPr>
        <p:spPr bwMode="auto">
          <a:xfrm>
            <a:off x="9891552" y="5380038"/>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8A857B29-3957-4C1F-8F97-8C8CB059D0C0}"/>
              </a:ext>
            </a:extLst>
          </p:cNvPr>
          <p:cNvCxnSpPr/>
          <p:nvPr/>
        </p:nvCxnSpPr>
        <p:spPr bwMode="auto">
          <a:xfrm>
            <a:off x="9891552" y="359886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C88F7C1A-DEA6-4F91-B28E-219535871BCC}"/>
              </a:ext>
            </a:extLst>
          </p:cNvPr>
          <p:cNvSpPr/>
          <p:nvPr/>
        </p:nvSpPr>
        <p:spPr bwMode="auto">
          <a:xfrm rot="5400000">
            <a:off x="7087229" y="4205375"/>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11" name="Rectangle 10">
            <a:extLst>
              <a:ext uri="{FF2B5EF4-FFF2-40B4-BE49-F238E27FC236}">
                <a16:creationId xmlns:a16="http://schemas.microsoft.com/office/drawing/2014/main" id="{7749AFF1-3F1C-46E7-8305-8FEBD55FF611}"/>
              </a:ext>
            </a:extLst>
          </p:cNvPr>
          <p:cNvSpPr/>
          <p:nvPr/>
        </p:nvSpPr>
        <p:spPr bwMode="auto">
          <a:xfrm>
            <a:off x="4546941" y="3038475"/>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Resim</a:t>
            </a:r>
          </a:p>
          <a:p>
            <a:pPr algn="ctr" rtl="0">
              <a:defRPr/>
            </a:pPr>
            <a:r>
              <a:rPr lang="en-GB" sz="1200" dirty="0"/>
              <a:t>tampon</a:t>
            </a:r>
          </a:p>
        </p:txBody>
      </p:sp>
      <p:sp>
        <p:nvSpPr>
          <p:cNvPr id="12" name="Rectangle 11">
            <a:extLst>
              <a:ext uri="{FF2B5EF4-FFF2-40B4-BE49-F238E27FC236}">
                <a16:creationId xmlns:a16="http://schemas.microsoft.com/office/drawing/2014/main" id="{FD22DCDD-9BAF-4962-9D7C-BDD482E8B2C0}"/>
              </a:ext>
            </a:extLst>
          </p:cNvPr>
          <p:cNvSpPr/>
          <p:nvPr/>
        </p:nvSpPr>
        <p:spPr bwMode="auto">
          <a:xfrm>
            <a:off x="4546941" y="4775200"/>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Metin</a:t>
            </a:r>
          </a:p>
          <a:p>
            <a:pPr algn="ctr" rtl="0">
              <a:defRPr/>
            </a:pPr>
            <a:r>
              <a:rPr lang="en-GB" sz="1200" dirty="0"/>
              <a:t>konsol</a:t>
            </a:r>
          </a:p>
        </p:txBody>
      </p:sp>
      <p:cxnSp>
        <p:nvCxnSpPr>
          <p:cNvPr id="13" name="Straight Arrow Connector 12">
            <a:extLst>
              <a:ext uri="{FF2B5EF4-FFF2-40B4-BE49-F238E27FC236}">
                <a16:creationId xmlns:a16="http://schemas.microsoft.com/office/drawing/2014/main" id="{36B074A1-2EBB-4BEC-9A76-DCF681FE5B28}"/>
              </a:ext>
            </a:extLst>
          </p:cNvPr>
          <p:cNvCxnSpPr/>
          <p:nvPr/>
        </p:nvCxnSpPr>
        <p:spPr bwMode="auto">
          <a:xfrm flipH="1">
            <a:off x="6006871" y="3151188"/>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AEFD924E-9129-44BD-A117-85C42DDD3FCE}"/>
              </a:ext>
            </a:extLst>
          </p:cNvPr>
          <p:cNvCxnSpPr/>
          <p:nvPr/>
        </p:nvCxnSpPr>
        <p:spPr bwMode="auto">
          <a:xfrm flipH="1">
            <a:off x="6006871" y="3465513"/>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DDDDE6F4-788A-4A8F-AF24-EB426294CCA2}"/>
              </a:ext>
            </a:extLst>
          </p:cNvPr>
          <p:cNvCxnSpPr/>
          <p:nvPr/>
        </p:nvCxnSpPr>
        <p:spPr bwMode="auto">
          <a:xfrm flipH="1">
            <a:off x="6006871" y="4922838"/>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1D70CF61-2E8D-4736-9DAE-444F57243D30}"/>
              </a:ext>
            </a:extLst>
          </p:cNvPr>
          <p:cNvCxnSpPr/>
          <p:nvPr/>
        </p:nvCxnSpPr>
        <p:spPr bwMode="auto">
          <a:xfrm flipH="1">
            <a:off x="6006870" y="5159375"/>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FE86F8DF-5375-4406-8719-EE54D2C55409}"/>
              </a:ext>
            </a:extLst>
          </p:cNvPr>
          <p:cNvCxnSpPr/>
          <p:nvPr/>
        </p:nvCxnSpPr>
        <p:spPr bwMode="auto">
          <a:xfrm flipV="1">
            <a:off x="6425807" y="3159125"/>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636AA203-017D-4A90-9A4F-F58F1E62782C}"/>
              </a:ext>
            </a:extLst>
          </p:cNvPr>
          <p:cNvCxnSpPr/>
          <p:nvPr/>
        </p:nvCxnSpPr>
        <p:spPr bwMode="auto">
          <a:xfrm flipV="1">
            <a:off x="6846859" y="3465513"/>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B88BF793-2FB2-4A08-A867-6043B0A0DD65}"/>
              </a:ext>
            </a:extLst>
          </p:cNvPr>
          <p:cNvSpPr/>
          <p:nvPr/>
        </p:nvSpPr>
        <p:spPr bwMode="auto">
          <a:xfrm>
            <a:off x="6387722" y="3128964"/>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sp>
        <p:nvSpPr>
          <p:cNvPr id="20" name="Oval 19">
            <a:extLst>
              <a:ext uri="{FF2B5EF4-FFF2-40B4-BE49-F238E27FC236}">
                <a16:creationId xmlns:a16="http://schemas.microsoft.com/office/drawing/2014/main" id="{DC828A46-FFD9-4A1A-AA75-CFA7392E876F}"/>
              </a:ext>
            </a:extLst>
          </p:cNvPr>
          <p:cNvSpPr/>
          <p:nvPr/>
        </p:nvSpPr>
        <p:spPr bwMode="auto">
          <a:xfrm>
            <a:off x="6815122" y="3449639"/>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200" b="0" dirty="0"/>
          </a:p>
        </p:txBody>
      </p:sp>
      <p:cxnSp>
        <p:nvCxnSpPr>
          <p:cNvPr id="21" name="Straight Arrow Connector 20">
            <a:extLst>
              <a:ext uri="{FF2B5EF4-FFF2-40B4-BE49-F238E27FC236}">
                <a16:creationId xmlns:a16="http://schemas.microsoft.com/office/drawing/2014/main" id="{82EB7CEC-8B30-44A7-B47C-3D21DD9FCF74}"/>
              </a:ext>
            </a:extLst>
          </p:cNvPr>
          <p:cNvCxnSpPr/>
          <p:nvPr/>
        </p:nvCxnSpPr>
        <p:spPr bwMode="auto">
          <a:xfrm>
            <a:off x="6006871" y="3908425"/>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8F1148D9-2911-4B73-B979-5BFE24217685}"/>
              </a:ext>
            </a:extLst>
          </p:cNvPr>
          <p:cNvCxnSpPr/>
          <p:nvPr/>
        </p:nvCxnSpPr>
        <p:spPr bwMode="auto">
          <a:xfrm>
            <a:off x="7162119" y="4779963"/>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EBC72A59-7F56-4858-A0A1-CAFEE2F4F3E3}"/>
              </a:ext>
            </a:extLst>
          </p:cNvPr>
          <p:cNvCxnSpPr/>
          <p:nvPr/>
        </p:nvCxnSpPr>
        <p:spPr bwMode="auto">
          <a:xfrm flipV="1">
            <a:off x="7162119" y="4779963"/>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B98AC8B0-6E3A-4725-8451-58A1DFDFB5C0}"/>
              </a:ext>
            </a:extLst>
          </p:cNvPr>
          <p:cNvCxnSpPr/>
          <p:nvPr/>
        </p:nvCxnSpPr>
        <p:spPr bwMode="auto">
          <a:xfrm>
            <a:off x="6006871" y="5580063"/>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E071A54E-D81D-4D4E-8C35-848D75FB6049}"/>
              </a:ext>
            </a:extLst>
          </p:cNvPr>
          <p:cNvCxnSpPr/>
          <p:nvPr/>
        </p:nvCxnSpPr>
        <p:spPr bwMode="auto">
          <a:xfrm>
            <a:off x="8095204" y="4413250"/>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B669D06C-7189-4C3B-8CCD-E04C7B79B882}"/>
              </a:ext>
            </a:extLst>
          </p:cNvPr>
          <p:cNvSpPr txBox="1">
            <a:spLocks noChangeArrowheads="1"/>
          </p:cNvSpPr>
          <p:nvPr/>
        </p:nvSpPr>
        <p:spPr bwMode="auto">
          <a:xfrm>
            <a:off x="10327415" y="4149726"/>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Renk</a:t>
            </a:r>
          </a:p>
        </p:txBody>
      </p:sp>
      <p:sp>
        <p:nvSpPr>
          <p:cNvPr id="27" name="TextBox 51">
            <a:extLst>
              <a:ext uri="{FF2B5EF4-FFF2-40B4-BE49-F238E27FC236}">
                <a16:creationId xmlns:a16="http://schemas.microsoft.com/office/drawing/2014/main" id="{56BED7F3-149D-483E-9CEC-DEF6C2F93604}"/>
              </a:ext>
            </a:extLst>
          </p:cNvPr>
          <p:cNvSpPr txBox="1">
            <a:spLocks noChangeArrowheads="1"/>
          </p:cNvSpPr>
          <p:nvPr/>
        </p:nvSpPr>
        <p:spPr bwMode="auto">
          <a:xfrm>
            <a:off x="10327416" y="3349626"/>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HS</a:t>
            </a:r>
          </a:p>
        </p:txBody>
      </p:sp>
      <p:sp>
        <p:nvSpPr>
          <p:cNvPr id="28" name="TextBox 52">
            <a:extLst>
              <a:ext uri="{FF2B5EF4-FFF2-40B4-BE49-F238E27FC236}">
                <a16:creationId xmlns:a16="http://schemas.microsoft.com/office/drawing/2014/main" id="{114F0221-4D21-409F-90BA-695E4E1CE10F}"/>
              </a:ext>
            </a:extLst>
          </p:cNvPr>
          <p:cNvSpPr txBox="1">
            <a:spLocks noChangeArrowheads="1"/>
          </p:cNvSpPr>
          <p:nvPr/>
        </p:nvSpPr>
        <p:spPr bwMode="auto">
          <a:xfrm>
            <a:off x="10327416" y="5141913"/>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VS</a:t>
            </a:r>
          </a:p>
        </p:txBody>
      </p:sp>
      <p:sp>
        <p:nvSpPr>
          <p:cNvPr id="29" name="TextBox 53">
            <a:extLst>
              <a:ext uri="{FF2B5EF4-FFF2-40B4-BE49-F238E27FC236}">
                <a16:creationId xmlns:a16="http://schemas.microsoft.com/office/drawing/2014/main" id="{ED85F316-CEA5-442C-A984-DFE510C33985}"/>
              </a:ext>
            </a:extLst>
          </p:cNvPr>
          <p:cNvSpPr txBox="1">
            <a:spLocks noChangeArrowheads="1"/>
          </p:cNvSpPr>
          <p:nvPr/>
        </p:nvSpPr>
        <p:spPr bwMode="auto">
          <a:xfrm rot="5400000">
            <a:off x="7546810" y="4289832"/>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Mux</a:t>
            </a:r>
          </a:p>
        </p:txBody>
      </p:sp>
      <p:sp>
        <p:nvSpPr>
          <p:cNvPr id="30" name="TextBox 54">
            <a:extLst>
              <a:ext uri="{FF2B5EF4-FFF2-40B4-BE49-F238E27FC236}">
                <a16:creationId xmlns:a16="http://schemas.microsoft.com/office/drawing/2014/main" id="{67A642D6-6114-48E3-8665-064FEAA8BBF5}"/>
              </a:ext>
            </a:extLst>
          </p:cNvPr>
          <p:cNvSpPr txBox="1">
            <a:spLocks noChangeArrowheads="1"/>
          </p:cNvSpPr>
          <p:nvPr/>
        </p:nvSpPr>
        <p:spPr bwMode="auto">
          <a:xfrm>
            <a:off x="7652994" y="294798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x</a:t>
            </a:r>
          </a:p>
        </p:txBody>
      </p:sp>
      <p:sp>
        <p:nvSpPr>
          <p:cNvPr id="31" name="TextBox 55">
            <a:extLst>
              <a:ext uri="{FF2B5EF4-FFF2-40B4-BE49-F238E27FC236}">
                <a16:creationId xmlns:a16="http://schemas.microsoft.com/office/drawing/2014/main" id="{9843499E-28D7-449C-BC29-669E898E0C35}"/>
              </a:ext>
            </a:extLst>
          </p:cNvPr>
          <p:cNvSpPr txBox="1">
            <a:spLocks noChangeArrowheads="1"/>
          </p:cNvSpPr>
          <p:nvPr/>
        </p:nvSpPr>
        <p:spPr bwMode="auto">
          <a:xfrm>
            <a:off x="7652994" y="3235326"/>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Adres y</a:t>
            </a:r>
          </a:p>
        </p:txBody>
      </p:sp>
      <p:sp>
        <p:nvSpPr>
          <p:cNvPr id="32" name="TextBox 56">
            <a:extLst>
              <a:ext uri="{FF2B5EF4-FFF2-40B4-BE49-F238E27FC236}">
                <a16:creationId xmlns:a16="http://schemas.microsoft.com/office/drawing/2014/main" id="{7A8A688B-5889-435D-89E3-446230D80FAB}"/>
              </a:ext>
            </a:extLst>
          </p:cNvPr>
          <p:cNvSpPr txBox="1">
            <a:spLocks noChangeArrowheads="1"/>
          </p:cNvSpPr>
          <p:nvPr/>
        </p:nvSpPr>
        <p:spPr bwMode="auto">
          <a:xfrm>
            <a:off x="5968785" y="3721100"/>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Görüntü rengi</a:t>
            </a:r>
          </a:p>
        </p:txBody>
      </p:sp>
      <p:sp>
        <p:nvSpPr>
          <p:cNvPr id="33" name="TextBox 58">
            <a:extLst>
              <a:ext uri="{FF2B5EF4-FFF2-40B4-BE49-F238E27FC236}">
                <a16:creationId xmlns:a16="http://schemas.microsoft.com/office/drawing/2014/main" id="{2E4B824B-90F8-4936-9635-CE5B36E6854A}"/>
              </a:ext>
            </a:extLst>
          </p:cNvPr>
          <p:cNvSpPr txBox="1">
            <a:spLocks noChangeArrowheads="1"/>
          </p:cNvSpPr>
          <p:nvPr/>
        </p:nvSpPr>
        <p:spPr bwMode="auto">
          <a:xfrm>
            <a:off x="5968785" y="5354639"/>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Metin rengi</a:t>
            </a:r>
          </a:p>
        </p:txBody>
      </p:sp>
      <p:sp>
        <p:nvSpPr>
          <p:cNvPr id="34" name="TextBox 59">
            <a:extLst>
              <a:ext uri="{FF2B5EF4-FFF2-40B4-BE49-F238E27FC236}">
                <a16:creationId xmlns:a16="http://schemas.microsoft.com/office/drawing/2014/main" id="{789424A7-8698-4F1D-9EFB-46EEDCA8BC86}"/>
              </a:ext>
            </a:extLst>
          </p:cNvPr>
          <p:cNvSpPr txBox="1">
            <a:spLocks noChangeArrowheads="1"/>
          </p:cNvSpPr>
          <p:nvPr/>
        </p:nvSpPr>
        <p:spPr bwMode="auto">
          <a:xfrm>
            <a:off x="7195972" y="5337175"/>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Konsol bölgesi veya görüntü bölgesi</a:t>
            </a:r>
          </a:p>
        </p:txBody>
      </p:sp>
      <p:cxnSp>
        <p:nvCxnSpPr>
          <p:cNvPr id="35" name="Straight Connector 34">
            <a:extLst>
              <a:ext uri="{FF2B5EF4-FFF2-40B4-BE49-F238E27FC236}">
                <a16:creationId xmlns:a16="http://schemas.microsoft.com/office/drawing/2014/main" id="{CE8992D1-BA7C-468E-878C-454EED8CE39A}"/>
              </a:ext>
            </a:extLst>
          </p:cNvPr>
          <p:cNvCxnSpPr/>
          <p:nvPr/>
        </p:nvCxnSpPr>
        <p:spPr bwMode="auto">
          <a:xfrm flipV="1">
            <a:off x="7909010" y="5086351"/>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81E1DCD8-4EB4-4717-B8FB-D1F659273C0A}"/>
              </a:ext>
            </a:extLst>
          </p:cNvPr>
          <p:cNvCxnSpPr/>
          <p:nvPr/>
        </p:nvCxnSpPr>
        <p:spPr bwMode="auto">
          <a:xfrm flipV="1">
            <a:off x="7286953" y="3071814"/>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7B7DAB80-769F-4F49-961C-16177730DC8A}"/>
              </a:ext>
            </a:extLst>
          </p:cNvPr>
          <p:cNvCxnSpPr/>
          <p:nvPr/>
        </p:nvCxnSpPr>
        <p:spPr bwMode="auto">
          <a:xfrm flipV="1">
            <a:off x="7286953" y="3414714"/>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4879402B-58E1-4F2B-BADD-2A63DCC98B22}"/>
              </a:ext>
            </a:extLst>
          </p:cNvPr>
          <p:cNvCxnSpPr/>
          <p:nvPr/>
        </p:nvCxnSpPr>
        <p:spPr bwMode="auto">
          <a:xfrm flipV="1">
            <a:off x="7286953" y="3848100"/>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4A20EBD-600D-4CAF-AE58-5F8F3D0BB870}"/>
              </a:ext>
            </a:extLst>
          </p:cNvPr>
          <p:cNvCxnSpPr/>
          <p:nvPr/>
        </p:nvCxnSpPr>
        <p:spPr bwMode="auto">
          <a:xfrm flipV="1">
            <a:off x="7286953" y="471805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CC00C769-D427-4B62-99BD-BBA29F45091C}"/>
              </a:ext>
            </a:extLst>
          </p:cNvPr>
          <p:cNvCxnSpPr/>
          <p:nvPr/>
        </p:nvCxnSpPr>
        <p:spPr bwMode="auto">
          <a:xfrm flipV="1">
            <a:off x="8258125" y="4359275"/>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DEF7357D-F614-40AC-920B-78BF88DEBF69}"/>
              </a:ext>
            </a:extLst>
          </p:cNvPr>
          <p:cNvCxnSpPr/>
          <p:nvPr/>
        </p:nvCxnSpPr>
        <p:spPr bwMode="auto">
          <a:xfrm flipV="1">
            <a:off x="10075630" y="4359275"/>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7F7FAF7A-2758-4E8A-AA3F-0FED71C76118}"/>
              </a:ext>
            </a:extLst>
          </p:cNvPr>
          <p:cNvSpPr txBox="1">
            <a:spLocks noChangeArrowheads="1"/>
          </p:cNvSpPr>
          <p:nvPr/>
        </p:nvSpPr>
        <p:spPr bwMode="auto">
          <a:xfrm>
            <a:off x="7071138" y="2970214"/>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10</a:t>
            </a:r>
          </a:p>
        </p:txBody>
      </p:sp>
      <p:sp>
        <p:nvSpPr>
          <p:cNvPr id="43" name="TextBox 75">
            <a:extLst>
              <a:ext uri="{FF2B5EF4-FFF2-40B4-BE49-F238E27FC236}">
                <a16:creationId xmlns:a16="http://schemas.microsoft.com/office/drawing/2014/main" id="{CBDA3BFD-AE89-4699-AFEC-79B515F5FC36}"/>
              </a:ext>
            </a:extLst>
          </p:cNvPr>
          <p:cNvSpPr txBox="1">
            <a:spLocks noChangeArrowheads="1"/>
          </p:cNvSpPr>
          <p:nvPr/>
        </p:nvSpPr>
        <p:spPr bwMode="auto">
          <a:xfrm>
            <a:off x="7081717" y="32797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10</a:t>
            </a:r>
          </a:p>
        </p:txBody>
      </p:sp>
      <p:sp>
        <p:nvSpPr>
          <p:cNvPr id="44" name="TextBox 76">
            <a:extLst>
              <a:ext uri="{FF2B5EF4-FFF2-40B4-BE49-F238E27FC236}">
                <a16:creationId xmlns:a16="http://schemas.microsoft.com/office/drawing/2014/main" id="{38F48D61-4A75-4404-8B18-CDB28B7D2A03}"/>
              </a:ext>
            </a:extLst>
          </p:cNvPr>
          <p:cNvSpPr txBox="1">
            <a:spLocks noChangeArrowheads="1"/>
          </p:cNvSpPr>
          <p:nvPr/>
        </p:nvSpPr>
        <p:spPr bwMode="auto">
          <a:xfrm>
            <a:off x="7162119" y="37131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5" name="TextBox 77">
            <a:extLst>
              <a:ext uri="{FF2B5EF4-FFF2-40B4-BE49-F238E27FC236}">
                <a16:creationId xmlns:a16="http://schemas.microsoft.com/office/drawing/2014/main" id="{EC1A2B47-D102-4125-A963-9DD330393780}"/>
              </a:ext>
            </a:extLst>
          </p:cNvPr>
          <p:cNvSpPr txBox="1">
            <a:spLocks noChangeArrowheads="1"/>
          </p:cNvSpPr>
          <p:nvPr/>
        </p:nvSpPr>
        <p:spPr bwMode="auto">
          <a:xfrm>
            <a:off x="7162119" y="45815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6" name="TextBox 78">
            <a:extLst>
              <a:ext uri="{FF2B5EF4-FFF2-40B4-BE49-F238E27FC236}">
                <a16:creationId xmlns:a16="http://schemas.microsoft.com/office/drawing/2014/main" id="{27628A41-7EFB-4E6F-86F2-A99CB4582D96}"/>
              </a:ext>
            </a:extLst>
          </p:cNvPr>
          <p:cNvSpPr txBox="1">
            <a:spLocks noChangeArrowheads="1"/>
          </p:cNvSpPr>
          <p:nvPr/>
        </p:nvSpPr>
        <p:spPr bwMode="auto">
          <a:xfrm>
            <a:off x="8097320" y="4224339"/>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sp>
        <p:nvSpPr>
          <p:cNvPr id="47" name="TextBox 79">
            <a:extLst>
              <a:ext uri="{FF2B5EF4-FFF2-40B4-BE49-F238E27FC236}">
                <a16:creationId xmlns:a16="http://schemas.microsoft.com/office/drawing/2014/main" id="{C5784858-53BA-47CD-B690-38090BF29C66}"/>
              </a:ext>
            </a:extLst>
          </p:cNvPr>
          <p:cNvSpPr txBox="1">
            <a:spLocks noChangeArrowheads="1"/>
          </p:cNvSpPr>
          <p:nvPr/>
        </p:nvSpPr>
        <p:spPr bwMode="auto">
          <a:xfrm>
            <a:off x="9919058" y="4227514"/>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8</a:t>
            </a:r>
          </a:p>
        </p:txBody>
      </p:sp>
      <p:cxnSp>
        <p:nvCxnSpPr>
          <p:cNvPr id="48" name="Straight Arrow Connector 47">
            <a:extLst>
              <a:ext uri="{FF2B5EF4-FFF2-40B4-BE49-F238E27FC236}">
                <a16:creationId xmlns:a16="http://schemas.microsoft.com/office/drawing/2014/main" id="{1DFDEFDA-F086-40BA-A237-F685AAB5A5FD}"/>
              </a:ext>
            </a:extLst>
          </p:cNvPr>
          <p:cNvCxnSpPr/>
          <p:nvPr/>
        </p:nvCxnSpPr>
        <p:spPr bwMode="auto">
          <a:xfrm flipH="1">
            <a:off x="3025651" y="3316288"/>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3">
            <a:extLst>
              <a:ext uri="{FF2B5EF4-FFF2-40B4-BE49-F238E27FC236}">
                <a16:creationId xmlns:a16="http://schemas.microsoft.com/office/drawing/2014/main" id="{17C57D6A-0E94-403B-A8F4-BA05D6324272}"/>
              </a:ext>
            </a:extLst>
          </p:cNvPr>
          <p:cNvSpPr txBox="1">
            <a:spLocks noChangeArrowheads="1"/>
          </p:cNvSpPr>
          <p:nvPr/>
        </p:nvSpPr>
        <p:spPr bwMode="auto">
          <a:xfrm>
            <a:off x="3046810" y="306070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Hafıza adresi</a:t>
            </a:r>
          </a:p>
        </p:txBody>
      </p:sp>
      <p:cxnSp>
        <p:nvCxnSpPr>
          <p:cNvPr id="50" name="Straight Arrow Connector 49">
            <a:extLst>
              <a:ext uri="{FF2B5EF4-FFF2-40B4-BE49-F238E27FC236}">
                <a16:creationId xmlns:a16="http://schemas.microsoft.com/office/drawing/2014/main" id="{C64539F8-0B34-465E-B365-E8B45DF99797}"/>
              </a:ext>
            </a:extLst>
          </p:cNvPr>
          <p:cNvCxnSpPr/>
          <p:nvPr/>
        </p:nvCxnSpPr>
        <p:spPr bwMode="auto">
          <a:xfrm>
            <a:off x="3046810" y="35988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6">
            <a:extLst>
              <a:ext uri="{FF2B5EF4-FFF2-40B4-BE49-F238E27FC236}">
                <a16:creationId xmlns:a16="http://schemas.microsoft.com/office/drawing/2014/main" id="{AF22C2FD-B9F5-473B-A05D-221D1F2B223E}"/>
              </a:ext>
            </a:extLst>
          </p:cNvPr>
          <p:cNvSpPr txBox="1">
            <a:spLocks noChangeArrowheads="1"/>
          </p:cNvSpPr>
          <p:nvPr/>
        </p:nvSpPr>
        <p:spPr bwMode="auto">
          <a:xfrm>
            <a:off x="3182224" y="3371851"/>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Bellek verileri</a:t>
            </a:r>
          </a:p>
        </p:txBody>
      </p:sp>
      <p:cxnSp>
        <p:nvCxnSpPr>
          <p:cNvPr id="52" name="Straight Arrow Connector 51">
            <a:extLst>
              <a:ext uri="{FF2B5EF4-FFF2-40B4-BE49-F238E27FC236}">
                <a16:creationId xmlns:a16="http://schemas.microsoft.com/office/drawing/2014/main" id="{D9C77A7D-715B-47BC-BD92-C3342AD9E07A}"/>
              </a:ext>
            </a:extLst>
          </p:cNvPr>
          <p:cNvCxnSpPr/>
          <p:nvPr/>
        </p:nvCxnSpPr>
        <p:spPr bwMode="auto">
          <a:xfrm>
            <a:off x="3027768" y="3910013"/>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89">
            <a:extLst>
              <a:ext uri="{FF2B5EF4-FFF2-40B4-BE49-F238E27FC236}">
                <a16:creationId xmlns:a16="http://schemas.microsoft.com/office/drawing/2014/main" id="{32A6F788-8F08-4A6F-BCC8-1B2EB4EFE1CF}"/>
              </a:ext>
            </a:extLst>
          </p:cNvPr>
          <p:cNvSpPr txBox="1">
            <a:spLocks noChangeArrowheads="1"/>
          </p:cNvSpPr>
          <p:nvPr/>
        </p:nvSpPr>
        <p:spPr bwMode="auto">
          <a:xfrm>
            <a:off x="3182224" y="3681413"/>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cxnSp>
        <p:nvCxnSpPr>
          <p:cNvPr id="54" name="Straight Arrow Connector 53">
            <a:extLst>
              <a:ext uri="{FF2B5EF4-FFF2-40B4-BE49-F238E27FC236}">
                <a16:creationId xmlns:a16="http://schemas.microsoft.com/office/drawing/2014/main" id="{567DD9A8-7273-4CC4-8CC7-D87F0D6A29DE}"/>
              </a:ext>
            </a:extLst>
          </p:cNvPr>
          <p:cNvCxnSpPr/>
          <p:nvPr/>
        </p:nvCxnSpPr>
        <p:spPr bwMode="auto">
          <a:xfrm>
            <a:off x="3046810" y="509111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3">
            <a:extLst>
              <a:ext uri="{FF2B5EF4-FFF2-40B4-BE49-F238E27FC236}">
                <a16:creationId xmlns:a16="http://schemas.microsoft.com/office/drawing/2014/main" id="{CA97F872-C394-411F-A47D-6FE32C22297D}"/>
              </a:ext>
            </a:extLst>
          </p:cNvPr>
          <p:cNvSpPr txBox="1">
            <a:spLocks noChangeArrowheads="1"/>
          </p:cNvSpPr>
          <p:nvPr/>
        </p:nvSpPr>
        <p:spPr bwMode="auto">
          <a:xfrm>
            <a:off x="3027768" y="4805363"/>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Metin verileri (ASCii)</a:t>
            </a:r>
          </a:p>
        </p:txBody>
      </p:sp>
      <p:cxnSp>
        <p:nvCxnSpPr>
          <p:cNvPr id="56" name="Straight Arrow Connector 55">
            <a:extLst>
              <a:ext uri="{FF2B5EF4-FFF2-40B4-BE49-F238E27FC236}">
                <a16:creationId xmlns:a16="http://schemas.microsoft.com/office/drawing/2014/main" id="{00835977-3EFB-47DE-9E3B-EABD0B1B157A}"/>
              </a:ext>
            </a:extLst>
          </p:cNvPr>
          <p:cNvCxnSpPr/>
          <p:nvPr/>
        </p:nvCxnSpPr>
        <p:spPr bwMode="auto">
          <a:xfrm>
            <a:off x="3046810" y="54022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7" name="TextBox 95">
            <a:extLst>
              <a:ext uri="{FF2B5EF4-FFF2-40B4-BE49-F238E27FC236}">
                <a16:creationId xmlns:a16="http://schemas.microsoft.com/office/drawing/2014/main" id="{7AB117D5-E72A-4596-AD2E-DF4D868F7DDA}"/>
              </a:ext>
            </a:extLst>
          </p:cNvPr>
          <p:cNvSpPr txBox="1">
            <a:spLocks noChangeArrowheads="1"/>
          </p:cNvSpPr>
          <p:nvPr/>
        </p:nvSpPr>
        <p:spPr bwMode="auto">
          <a:xfrm>
            <a:off x="3144139" y="5145088"/>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Yazma etkinleştir</a:t>
            </a:r>
          </a:p>
        </p:txBody>
      </p:sp>
      <p:sp>
        <p:nvSpPr>
          <p:cNvPr id="58" name="Rectangle 57">
            <a:extLst>
              <a:ext uri="{FF2B5EF4-FFF2-40B4-BE49-F238E27FC236}">
                <a16:creationId xmlns:a16="http://schemas.microsoft.com/office/drawing/2014/main" id="{43D0A646-6040-4EE6-BF27-8B22D4762D3E}"/>
              </a:ext>
            </a:extLst>
          </p:cNvPr>
          <p:cNvSpPr/>
          <p:nvPr/>
        </p:nvSpPr>
        <p:spPr bwMode="auto">
          <a:xfrm>
            <a:off x="1904257" y="2974976"/>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59" name="Left-Right Arrow 5">
            <a:extLst>
              <a:ext uri="{FF2B5EF4-FFF2-40B4-BE49-F238E27FC236}">
                <a16:creationId xmlns:a16="http://schemas.microsoft.com/office/drawing/2014/main" id="{F970B2B0-0071-4ECD-9ADF-2F71FD6718C1}"/>
              </a:ext>
            </a:extLst>
          </p:cNvPr>
          <p:cNvSpPr/>
          <p:nvPr/>
        </p:nvSpPr>
        <p:spPr bwMode="auto">
          <a:xfrm>
            <a:off x="755356" y="341471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Veri </a:t>
            </a:r>
          </a:p>
        </p:txBody>
      </p:sp>
      <p:sp>
        <p:nvSpPr>
          <p:cNvPr id="60" name="Left-Right Arrow 63">
            <a:extLst>
              <a:ext uri="{FF2B5EF4-FFF2-40B4-BE49-F238E27FC236}">
                <a16:creationId xmlns:a16="http://schemas.microsoft.com/office/drawing/2014/main" id="{C8F7D958-11E2-457A-BD62-A8B6F826709D}"/>
              </a:ext>
            </a:extLst>
          </p:cNvPr>
          <p:cNvSpPr/>
          <p:nvPr/>
        </p:nvSpPr>
        <p:spPr bwMode="auto">
          <a:xfrm>
            <a:off x="755356" y="4095750"/>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Adr </a:t>
            </a:r>
          </a:p>
        </p:txBody>
      </p:sp>
      <p:sp>
        <p:nvSpPr>
          <p:cNvPr id="61" name="Left-Right Arrow 64">
            <a:extLst>
              <a:ext uri="{FF2B5EF4-FFF2-40B4-BE49-F238E27FC236}">
                <a16:creationId xmlns:a16="http://schemas.microsoft.com/office/drawing/2014/main" id="{630E79AB-8B41-405D-8166-4C8F9558F603}"/>
              </a:ext>
            </a:extLst>
          </p:cNvPr>
          <p:cNvSpPr/>
          <p:nvPr/>
        </p:nvSpPr>
        <p:spPr bwMode="auto">
          <a:xfrm>
            <a:off x="755356" y="479266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Kontrol</a:t>
            </a:r>
          </a:p>
        </p:txBody>
      </p:sp>
      <p:sp>
        <p:nvSpPr>
          <p:cNvPr id="62" name="Rectangle 61">
            <a:extLst>
              <a:ext uri="{FF2B5EF4-FFF2-40B4-BE49-F238E27FC236}">
                <a16:creationId xmlns:a16="http://schemas.microsoft.com/office/drawing/2014/main" id="{082D056F-4034-4815-906E-21C4182BCFEC}"/>
              </a:ext>
            </a:extLst>
          </p:cNvPr>
          <p:cNvSpPr/>
          <p:nvPr/>
        </p:nvSpPr>
        <p:spPr bwMode="auto">
          <a:xfrm>
            <a:off x="1546680" y="2853134"/>
            <a:ext cx="1883096" cy="3250804"/>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275226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Hafıza Alanı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55822" y="1265241"/>
            <a:ext cx="11180763" cy="360362"/>
          </a:xfrm>
        </p:spPr>
        <p:txBody>
          <a:bodyPr wrap="square" numCol="1" anchor="t" anchorCtr="0" compatLnSpc="1">
            <a:prstTxWarp prst="textNoShape">
              <a:avLst/>
            </a:prstTxWarp>
          </a:bodyPr>
          <a:lstStyle/>
          <a:p>
            <a:pPr algn="l" rtl="0"/>
            <a:r>
              <a:rPr lang="en-GB" dirty="0"/>
              <a:t>Hafıza alanı şu şekilde tahsis edilir: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C1BEA07A-6C90-4190-851D-E5C5C280F617}"/>
              </a:ext>
            </a:extLst>
          </p:cNvPr>
          <p:cNvGraphicFramePr>
            <a:graphicFrameLocks/>
          </p:cNvGraphicFramePr>
          <p:nvPr>
            <p:extLst>
              <p:ext uri="{D42A27DB-BD31-4B8C-83A1-F6EECF244321}">
                <p14:modId xmlns:p14="http://schemas.microsoft.com/office/powerpoint/2010/main" val="906354649"/>
              </p:ext>
            </p:extLst>
          </p:nvPr>
        </p:nvGraphicFramePr>
        <p:xfrm>
          <a:off x="455822" y="1743078"/>
          <a:ext cx="10985440" cy="1112838"/>
        </p:xfrm>
        <a:graphic>
          <a:graphicData uri="http://schemas.openxmlformats.org/drawingml/2006/table">
            <a:tbl>
              <a:tblPr firstRow="1" bandRow="1">
                <a:tableStyleId>{5C22544A-7EE6-4342-B048-85BDC9FD1C3A}</a:tableStyleId>
              </a:tblPr>
              <a:tblGrid>
                <a:gridCol w="2746360">
                  <a:extLst>
                    <a:ext uri="{9D8B030D-6E8A-4147-A177-3AD203B41FA5}">
                      <a16:colId xmlns:a16="http://schemas.microsoft.com/office/drawing/2014/main" val="20000"/>
                    </a:ext>
                  </a:extLst>
                </a:gridCol>
                <a:gridCol w="2746360">
                  <a:extLst>
                    <a:ext uri="{9D8B030D-6E8A-4147-A177-3AD203B41FA5}">
                      <a16:colId xmlns:a16="http://schemas.microsoft.com/office/drawing/2014/main" val="20001"/>
                    </a:ext>
                  </a:extLst>
                </a:gridCol>
                <a:gridCol w="2746360">
                  <a:extLst>
                    <a:ext uri="{9D8B030D-6E8A-4147-A177-3AD203B41FA5}">
                      <a16:colId xmlns:a16="http://schemas.microsoft.com/office/drawing/2014/main" val="20002"/>
                    </a:ext>
                  </a:extLst>
                </a:gridCol>
                <a:gridCol w="2746360">
                  <a:extLst>
                    <a:ext uri="{9D8B030D-6E8A-4147-A177-3AD203B41FA5}">
                      <a16:colId xmlns:a16="http://schemas.microsoft.com/office/drawing/2014/main" val="20003"/>
                    </a:ext>
                  </a:extLst>
                </a:gridCol>
              </a:tblGrid>
              <a:tr h="370946">
                <a:tc>
                  <a:txBody>
                    <a:bodyPr/>
                    <a:lstStyle/>
                    <a:p>
                      <a:pPr algn="l" rtl="0"/>
                      <a:r>
                        <a:rPr lang="en-GB" sz="1800" dirty="0"/>
                        <a:t>Çevresel</a:t>
                      </a:r>
                    </a:p>
                  </a:txBody>
                  <a:tcPr marL="121872" marR="121872" marT="45733" marB="45733"/>
                </a:tc>
                <a:tc>
                  <a:txBody>
                    <a:bodyPr/>
                    <a:lstStyle/>
                    <a:p>
                      <a:pPr algn="l" rtl="0"/>
                      <a:r>
                        <a:rPr lang="en-GB" sz="1800" dirty="0"/>
                        <a:t>Baz</a:t>
                      </a:r>
                      <a:r>
                        <a:rPr lang="en-GB" sz="1800" baseline="0" dirty="0"/>
                        <a:t> adres</a:t>
                      </a:r>
                      <a:endParaRPr lang="en-GB" sz="1800" dirty="0"/>
                    </a:p>
                  </a:txBody>
                  <a:tcPr marL="121872" marR="121872" marT="45733" marB="45733"/>
                </a:tc>
                <a:tc>
                  <a:txBody>
                    <a:bodyPr/>
                    <a:lstStyle/>
                    <a:p>
                      <a:pPr algn="l" rtl="0"/>
                      <a:r>
                        <a:rPr lang="en-GB" sz="1800" dirty="0"/>
                        <a:t>Bitiş adresi</a:t>
                      </a:r>
                    </a:p>
                  </a:txBody>
                  <a:tcPr marL="121872" marR="121872" marT="45733" marB="45733"/>
                </a:tc>
                <a:tc>
                  <a:txBody>
                    <a:bodyPr/>
                    <a:lstStyle/>
                    <a:p>
                      <a:pPr algn="l" rtl="0"/>
                      <a:r>
                        <a:rPr lang="en-GB" sz="1800" dirty="0"/>
                        <a:t>Boyut</a:t>
                      </a:r>
                    </a:p>
                  </a:txBody>
                  <a:tcPr marL="121872" marR="121872" marT="45733" marB="45733"/>
                </a:tc>
                <a:extLst>
                  <a:ext uri="{0D108BD9-81ED-4DB2-BD59-A6C34878D82A}">
                    <a16:rowId xmlns:a16="http://schemas.microsoft.com/office/drawing/2014/main" val="10000"/>
                  </a:ext>
                </a:extLst>
              </a:tr>
              <a:tr h="370946">
                <a:tc>
                  <a:txBody>
                    <a:bodyPr/>
                    <a:lstStyle/>
                    <a:p>
                      <a:pPr algn="l" rtl="0"/>
                      <a:r>
                        <a:rPr lang="en-GB" sz="1800" dirty="0"/>
                        <a:t>MEM</a:t>
                      </a:r>
                    </a:p>
                  </a:txBody>
                  <a:tcPr marL="121872" marR="121872" marT="45733" marB="45733"/>
                </a:tc>
                <a:tc>
                  <a:txBody>
                    <a:bodyPr/>
                    <a:lstStyle/>
                    <a:p>
                      <a:pPr algn="l" rtl="0"/>
                      <a:r>
                        <a:rPr lang="en-GB" sz="1800" dirty="0"/>
                        <a:t>0x0000_0000</a:t>
                      </a:r>
                    </a:p>
                  </a:txBody>
                  <a:tcPr marL="121872" marR="121872" marT="45733" marB="45733"/>
                </a:tc>
                <a:tc>
                  <a:txBody>
                    <a:bodyPr/>
                    <a:lstStyle/>
                    <a:p>
                      <a:pPr algn="l" rtl="0"/>
                      <a:r>
                        <a:rPr lang="en-GB" sz="1800" dirty="0"/>
                        <a:t>0x0FFF_FFFF</a:t>
                      </a:r>
                    </a:p>
                  </a:txBody>
                  <a:tcPr marL="121872" marR="121872" marT="45733" marB="45733"/>
                </a:tc>
                <a:tc>
                  <a:txBody>
                    <a:bodyPr/>
                    <a:lstStyle/>
                    <a:p>
                      <a:pPr algn="l" rtl="0"/>
                      <a:r>
                        <a:rPr lang="en-GB" sz="1800" dirty="0"/>
                        <a:t>16MB</a:t>
                      </a:r>
                    </a:p>
                  </a:txBody>
                  <a:tcPr marL="121872" marR="121872" marT="45733" marB="45733"/>
                </a:tc>
                <a:extLst>
                  <a:ext uri="{0D108BD9-81ED-4DB2-BD59-A6C34878D82A}">
                    <a16:rowId xmlns:a16="http://schemas.microsoft.com/office/drawing/2014/main" val="10001"/>
                  </a:ext>
                </a:extLst>
              </a:tr>
              <a:tr h="370946">
                <a:tc>
                  <a:txBody>
                    <a:bodyPr/>
                    <a:lstStyle/>
                    <a:p>
                      <a:pPr algn="l" rtl="0"/>
                      <a:r>
                        <a:rPr lang="en-GB" sz="1800" dirty="0"/>
                        <a:t>VGA</a:t>
                      </a:r>
                    </a:p>
                  </a:txBody>
                  <a:tcPr marL="121872" marR="121872" marT="45733" marB="45733"/>
                </a:tc>
                <a:tc>
                  <a:txBody>
                    <a:bodyPr/>
                    <a:lstStyle/>
                    <a:p>
                      <a:pPr algn="l" rtl="0"/>
                      <a:r>
                        <a:rPr lang="en-GB" sz="1800" dirty="0"/>
                        <a:t>0x5000_0000</a:t>
                      </a:r>
                    </a:p>
                  </a:txBody>
                  <a:tcPr marL="121872" marR="121872" marT="45733" marB="45733"/>
                </a:tc>
                <a:tc>
                  <a:txBody>
                    <a:bodyPr/>
                    <a:lstStyle/>
                    <a:p>
                      <a:pPr algn="l" rtl="0"/>
                      <a:r>
                        <a:rPr lang="en-GB" sz="1800" dirty="0"/>
                        <a:t>0x50FF_FFFF</a:t>
                      </a:r>
                    </a:p>
                  </a:txBody>
                  <a:tcPr marL="121872" marR="121872" marT="45733" marB="45733"/>
                </a:tc>
                <a:tc>
                  <a:txBody>
                    <a:bodyPr/>
                    <a:lstStyle/>
                    <a:p>
                      <a:pPr algn="l" rtl="0"/>
                      <a:r>
                        <a:rPr lang="en-GB" sz="1800" dirty="0"/>
                        <a:t>16MB</a:t>
                      </a:r>
                    </a:p>
                  </a:txBody>
                  <a:tcPr marL="121872" marR="121872" marT="45733" marB="45733"/>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635F7476-AB8A-4078-AC1A-4744A32A7237}"/>
              </a:ext>
            </a:extLst>
          </p:cNvPr>
          <p:cNvSpPr/>
          <p:nvPr/>
        </p:nvSpPr>
        <p:spPr bwMode="auto">
          <a:xfrm>
            <a:off x="664565" y="3113089"/>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7" name="Rectangle 6">
            <a:extLst>
              <a:ext uri="{FF2B5EF4-FFF2-40B4-BE49-F238E27FC236}">
                <a16:creationId xmlns:a16="http://schemas.microsoft.com/office/drawing/2014/main" id="{19D3701C-D373-4C41-A646-880E8DB16289}"/>
              </a:ext>
            </a:extLst>
          </p:cNvPr>
          <p:cNvSpPr/>
          <p:nvPr/>
        </p:nvSpPr>
        <p:spPr bwMode="auto">
          <a:xfrm>
            <a:off x="1077154" y="4008439"/>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8" name="Down Arrow 6">
            <a:extLst>
              <a:ext uri="{FF2B5EF4-FFF2-40B4-BE49-F238E27FC236}">
                <a16:creationId xmlns:a16="http://schemas.microsoft.com/office/drawing/2014/main" id="{4DEA0D51-CF7A-460F-BBBF-9D563E432219}"/>
              </a:ext>
            </a:extLst>
          </p:cNvPr>
          <p:cNvSpPr/>
          <p:nvPr/>
        </p:nvSpPr>
        <p:spPr bwMode="auto">
          <a:xfrm>
            <a:off x="1995429" y="404336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9" name="Down Arrow 7">
            <a:extLst>
              <a:ext uri="{FF2B5EF4-FFF2-40B4-BE49-F238E27FC236}">
                <a16:creationId xmlns:a16="http://schemas.microsoft.com/office/drawing/2014/main" id="{BF2957EA-D51C-446D-B1C6-ABFACC9AEB5D}"/>
              </a:ext>
            </a:extLst>
          </p:cNvPr>
          <p:cNvSpPr/>
          <p:nvPr/>
        </p:nvSpPr>
        <p:spPr bwMode="auto">
          <a:xfrm>
            <a:off x="3836210" y="404336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0" name="Rectangle 9">
            <a:extLst>
              <a:ext uri="{FF2B5EF4-FFF2-40B4-BE49-F238E27FC236}">
                <a16:creationId xmlns:a16="http://schemas.microsoft.com/office/drawing/2014/main" id="{6C24A85A-4694-4D9C-91D4-97F1CB74DB27}"/>
              </a:ext>
            </a:extLst>
          </p:cNvPr>
          <p:cNvSpPr/>
          <p:nvPr/>
        </p:nvSpPr>
        <p:spPr bwMode="auto">
          <a:xfrm>
            <a:off x="1077154" y="4249740"/>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1" name="Down Arrow 9">
            <a:extLst>
              <a:ext uri="{FF2B5EF4-FFF2-40B4-BE49-F238E27FC236}">
                <a16:creationId xmlns:a16="http://schemas.microsoft.com/office/drawing/2014/main" id="{AAA6A8AA-73CA-45F0-8BCE-EF0E27C1A6A2}"/>
              </a:ext>
            </a:extLst>
          </p:cNvPr>
          <p:cNvSpPr/>
          <p:nvPr/>
        </p:nvSpPr>
        <p:spPr bwMode="auto">
          <a:xfrm>
            <a:off x="1527828" y="4283078"/>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2" name="Down Arrow 10">
            <a:extLst>
              <a:ext uri="{FF2B5EF4-FFF2-40B4-BE49-F238E27FC236}">
                <a16:creationId xmlns:a16="http://schemas.microsoft.com/office/drawing/2014/main" id="{F8CF9A25-82D3-4726-AE0E-17CC6C221DA5}"/>
              </a:ext>
            </a:extLst>
          </p:cNvPr>
          <p:cNvSpPr/>
          <p:nvPr/>
        </p:nvSpPr>
        <p:spPr bwMode="auto">
          <a:xfrm>
            <a:off x="3349567" y="4283078"/>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3" name="Rectangle 12">
            <a:extLst>
              <a:ext uri="{FF2B5EF4-FFF2-40B4-BE49-F238E27FC236}">
                <a16:creationId xmlns:a16="http://schemas.microsoft.com/office/drawing/2014/main" id="{F8C2C585-2795-4F83-9DFE-168F11F68F6B}"/>
              </a:ext>
            </a:extLst>
          </p:cNvPr>
          <p:cNvSpPr/>
          <p:nvPr/>
        </p:nvSpPr>
        <p:spPr bwMode="auto">
          <a:xfrm>
            <a:off x="4953374" y="3313115"/>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cs typeface="Arial" charset="0"/>
              </a:rPr>
              <a:t>İşlemci</a:t>
            </a:r>
            <a:endParaRPr lang="en-GB" sz="1200" dirty="0"/>
          </a:p>
        </p:txBody>
      </p:sp>
      <p:sp>
        <p:nvSpPr>
          <p:cNvPr id="14" name="Rectangle 13">
            <a:extLst>
              <a:ext uri="{FF2B5EF4-FFF2-40B4-BE49-F238E27FC236}">
                <a16:creationId xmlns:a16="http://schemas.microsoft.com/office/drawing/2014/main" id="{C2EE341D-5447-42EB-B165-87CDCC75439E}"/>
              </a:ext>
            </a:extLst>
          </p:cNvPr>
          <p:cNvSpPr/>
          <p:nvPr/>
        </p:nvSpPr>
        <p:spPr bwMode="auto">
          <a:xfrm>
            <a:off x="1075039" y="482600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BRAM</a:t>
            </a:r>
          </a:p>
        </p:txBody>
      </p:sp>
      <p:sp>
        <p:nvSpPr>
          <p:cNvPr id="15" name="Rectangle 14">
            <a:extLst>
              <a:ext uri="{FF2B5EF4-FFF2-40B4-BE49-F238E27FC236}">
                <a16:creationId xmlns:a16="http://schemas.microsoft.com/office/drawing/2014/main" id="{96AD33DB-BB87-41C3-8BC7-0059188A969C}"/>
              </a:ext>
            </a:extLst>
          </p:cNvPr>
          <p:cNvSpPr/>
          <p:nvPr/>
        </p:nvSpPr>
        <p:spPr bwMode="auto">
          <a:xfrm>
            <a:off x="1075038" y="4492628"/>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6" name="TextBox 30">
            <a:extLst>
              <a:ext uri="{FF2B5EF4-FFF2-40B4-BE49-F238E27FC236}">
                <a16:creationId xmlns:a16="http://schemas.microsoft.com/office/drawing/2014/main" id="{0BADAAF2-4788-4120-BF01-6732669617D5}"/>
              </a:ext>
            </a:extLst>
          </p:cNvPr>
          <p:cNvSpPr txBox="1">
            <a:spLocks noChangeArrowheads="1"/>
          </p:cNvSpPr>
          <p:nvPr/>
        </p:nvSpPr>
        <p:spPr bwMode="auto">
          <a:xfrm>
            <a:off x="721693" y="3195640"/>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Çip Üzerinde Sistem</a:t>
            </a:r>
          </a:p>
        </p:txBody>
      </p:sp>
      <p:sp>
        <p:nvSpPr>
          <p:cNvPr id="17" name="TextBox 75">
            <a:extLst>
              <a:ext uri="{FF2B5EF4-FFF2-40B4-BE49-F238E27FC236}">
                <a16:creationId xmlns:a16="http://schemas.microsoft.com/office/drawing/2014/main" id="{1AA9CB49-346B-4252-A80B-40C2D7925DE8}"/>
              </a:ext>
            </a:extLst>
          </p:cNvPr>
          <p:cNvSpPr txBox="1">
            <a:spLocks noChangeArrowheads="1"/>
          </p:cNvSpPr>
          <p:nvPr/>
        </p:nvSpPr>
        <p:spPr bwMode="auto">
          <a:xfrm>
            <a:off x="7627795" y="3727452"/>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Arm AMBA 3 AHB-Lite Sistem Veriyolu</a:t>
            </a:r>
          </a:p>
          <a:p>
            <a:pPr algn="l" rtl="0" eaLnBrk="1" hangingPunct="1"/>
            <a:endParaRPr lang="en-GB" sz="1100" dirty="0"/>
          </a:p>
        </p:txBody>
      </p:sp>
      <p:sp>
        <p:nvSpPr>
          <p:cNvPr id="18" name="Down Arrow 16">
            <a:extLst>
              <a:ext uri="{FF2B5EF4-FFF2-40B4-BE49-F238E27FC236}">
                <a16:creationId xmlns:a16="http://schemas.microsoft.com/office/drawing/2014/main" id="{F80EC366-D5D0-48BD-A25D-048C5734F4A6}"/>
              </a:ext>
            </a:extLst>
          </p:cNvPr>
          <p:cNvSpPr/>
          <p:nvPr/>
        </p:nvSpPr>
        <p:spPr bwMode="auto">
          <a:xfrm>
            <a:off x="1077154" y="452596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9" name="Down Arrow 17">
            <a:extLst>
              <a:ext uri="{FF2B5EF4-FFF2-40B4-BE49-F238E27FC236}">
                <a16:creationId xmlns:a16="http://schemas.microsoft.com/office/drawing/2014/main" id="{AD0FC024-12B5-4489-ABCB-E50B98813A87}"/>
              </a:ext>
            </a:extLst>
          </p:cNvPr>
          <p:cNvSpPr/>
          <p:nvPr/>
        </p:nvSpPr>
        <p:spPr bwMode="auto">
          <a:xfrm>
            <a:off x="2924282" y="452596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0" name="Down Arrow 18">
            <a:extLst>
              <a:ext uri="{FF2B5EF4-FFF2-40B4-BE49-F238E27FC236}">
                <a16:creationId xmlns:a16="http://schemas.microsoft.com/office/drawing/2014/main" id="{58DA2B89-3727-4126-A677-D98DB95A91F1}"/>
              </a:ext>
            </a:extLst>
          </p:cNvPr>
          <p:cNvSpPr/>
          <p:nvPr/>
        </p:nvSpPr>
        <p:spPr bwMode="auto">
          <a:xfrm rot="10800000">
            <a:off x="5270749" y="3738565"/>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1" name="Down Arrow 19">
            <a:extLst>
              <a:ext uri="{FF2B5EF4-FFF2-40B4-BE49-F238E27FC236}">
                <a16:creationId xmlns:a16="http://schemas.microsoft.com/office/drawing/2014/main" id="{FE9A112B-6AC9-495A-BB30-49AD3AFAA67A}"/>
              </a:ext>
            </a:extLst>
          </p:cNvPr>
          <p:cNvSpPr/>
          <p:nvPr/>
        </p:nvSpPr>
        <p:spPr bwMode="auto">
          <a:xfrm rot="10800000">
            <a:off x="5907617" y="3738565"/>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2" name="Down Arrow 20">
            <a:extLst>
              <a:ext uri="{FF2B5EF4-FFF2-40B4-BE49-F238E27FC236}">
                <a16:creationId xmlns:a16="http://schemas.microsoft.com/office/drawing/2014/main" id="{23F20934-D8C4-408B-B497-DEE52BE749E2}"/>
              </a:ext>
            </a:extLst>
          </p:cNvPr>
          <p:cNvSpPr/>
          <p:nvPr/>
        </p:nvSpPr>
        <p:spPr bwMode="auto">
          <a:xfrm rot="10800000">
            <a:off x="6538137" y="3738565"/>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3" name="TextBox 29">
            <a:extLst>
              <a:ext uri="{FF2B5EF4-FFF2-40B4-BE49-F238E27FC236}">
                <a16:creationId xmlns:a16="http://schemas.microsoft.com/office/drawing/2014/main" id="{5DAE14FE-F0F7-446D-AF1F-2CEF7FF3D0E9}"/>
              </a:ext>
            </a:extLst>
          </p:cNvPr>
          <p:cNvSpPr txBox="1">
            <a:spLocks noChangeArrowheads="1"/>
          </p:cNvSpPr>
          <p:nvPr/>
        </p:nvSpPr>
        <p:spPr bwMode="auto">
          <a:xfrm>
            <a:off x="5448481" y="4189415"/>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Adres veriyolu</a:t>
            </a:r>
          </a:p>
        </p:txBody>
      </p:sp>
      <p:sp>
        <p:nvSpPr>
          <p:cNvPr id="24" name="TextBox 28">
            <a:extLst>
              <a:ext uri="{FF2B5EF4-FFF2-40B4-BE49-F238E27FC236}">
                <a16:creationId xmlns:a16="http://schemas.microsoft.com/office/drawing/2014/main" id="{68491C65-CDE7-495F-96F3-BBD4D5CA094F}"/>
              </a:ext>
            </a:extLst>
          </p:cNvPr>
          <p:cNvSpPr txBox="1">
            <a:spLocks noChangeArrowheads="1"/>
          </p:cNvSpPr>
          <p:nvPr/>
        </p:nvSpPr>
        <p:spPr bwMode="auto">
          <a:xfrm>
            <a:off x="4640229" y="4432303"/>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Veri yolu</a:t>
            </a:r>
          </a:p>
        </p:txBody>
      </p:sp>
      <p:sp>
        <p:nvSpPr>
          <p:cNvPr id="25" name="TextBox 29">
            <a:extLst>
              <a:ext uri="{FF2B5EF4-FFF2-40B4-BE49-F238E27FC236}">
                <a16:creationId xmlns:a16="http://schemas.microsoft.com/office/drawing/2014/main" id="{5C28E4E4-42F2-4BB9-BB5E-089F4B4C9E6C}"/>
              </a:ext>
            </a:extLst>
          </p:cNvPr>
          <p:cNvSpPr txBox="1">
            <a:spLocks noChangeArrowheads="1"/>
          </p:cNvSpPr>
          <p:nvPr/>
        </p:nvSpPr>
        <p:spPr bwMode="auto">
          <a:xfrm>
            <a:off x="6087463" y="3944940"/>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Kontrol sinyalleri</a:t>
            </a:r>
          </a:p>
        </p:txBody>
      </p:sp>
      <p:pic>
        <p:nvPicPr>
          <p:cNvPr id="26" name="Picture 42">
            <a:extLst>
              <a:ext uri="{FF2B5EF4-FFF2-40B4-BE49-F238E27FC236}">
                <a16:creationId xmlns:a16="http://schemas.microsoft.com/office/drawing/2014/main" id="{A0488B1A-BD21-4EBF-ACE1-9CA4D17F3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0643" y="3333752"/>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a:extLst>
              <a:ext uri="{FF2B5EF4-FFF2-40B4-BE49-F238E27FC236}">
                <a16:creationId xmlns:a16="http://schemas.microsoft.com/office/drawing/2014/main" id="{C83F5389-FA68-4FC2-84FF-28A4E9C67156}"/>
              </a:ext>
            </a:extLst>
          </p:cNvPr>
          <p:cNvSpPr/>
          <p:nvPr/>
        </p:nvSpPr>
        <p:spPr bwMode="auto">
          <a:xfrm>
            <a:off x="2812144" y="482600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28" name="Rectangle 27">
            <a:extLst>
              <a:ext uri="{FF2B5EF4-FFF2-40B4-BE49-F238E27FC236}">
                <a16:creationId xmlns:a16="http://schemas.microsoft.com/office/drawing/2014/main" id="{03E81D9B-AB78-4568-84B0-8ABB43FC1E22}"/>
              </a:ext>
            </a:extLst>
          </p:cNvPr>
          <p:cNvSpPr/>
          <p:nvPr/>
        </p:nvSpPr>
        <p:spPr bwMode="auto">
          <a:xfrm>
            <a:off x="2812144" y="569277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29" name="Up-Down Arrow 27">
            <a:extLst>
              <a:ext uri="{FF2B5EF4-FFF2-40B4-BE49-F238E27FC236}">
                <a16:creationId xmlns:a16="http://schemas.microsoft.com/office/drawing/2014/main" id="{D962E8A6-9760-4CDC-9003-28FC5DF7D94D}"/>
              </a:ext>
            </a:extLst>
          </p:cNvPr>
          <p:cNvSpPr/>
          <p:nvPr/>
        </p:nvSpPr>
        <p:spPr bwMode="auto">
          <a:xfrm>
            <a:off x="3349567" y="5284790"/>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0" name="Rounded Rectangle 49">
            <a:extLst>
              <a:ext uri="{FF2B5EF4-FFF2-40B4-BE49-F238E27FC236}">
                <a16:creationId xmlns:a16="http://schemas.microsoft.com/office/drawing/2014/main" id="{1B2613E7-45CD-470B-9F4E-AC6115567C4E}"/>
              </a:ext>
            </a:extLst>
          </p:cNvPr>
          <p:cNvSpPr>
            <a:spLocks noChangeArrowheads="1"/>
          </p:cNvSpPr>
          <p:nvPr/>
        </p:nvSpPr>
        <p:spPr bwMode="auto">
          <a:xfrm>
            <a:off x="2566706" y="4708528"/>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Tree>
    <p:extLst>
      <p:ext uri="{BB962C8B-B14F-4D97-AF65-F5344CB8AC3E}">
        <p14:creationId xmlns:p14="http://schemas.microsoft.com/office/powerpoint/2010/main" val="360035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dirty="0">
                <a:ea typeface="ＭＳ Ｐゴシック" panose="020B0600070205080204" pitchFamily="34" charset="-128"/>
              </a:rPr>
              <a:t>P</a:t>
            </a:r>
            <a:r>
              <a:rPr lang="en-GB" dirty="0"/>
              <a:t>VGA Arayüzlerinin temelleri</a:t>
            </a:r>
            <a:endParaRPr lang="en-US" altLang="en-US" dirty="0">
              <a:ea typeface="ＭＳ Ｐゴシック" panose="020B0600070205080204" pitchFamily="34" charset="-128"/>
            </a:endParaRPr>
          </a:p>
          <a:p>
            <a:pPr marL="0" lvl="1" indent="0" algn="l" rtl="0">
              <a:spcAft>
                <a:spcPts val="1600"/>
              </a:spcAft>
              <a:buNone/>
            </a:pPr>
            <a:r>
              <a:rPr lang="en-GB" sz="2400" dirty="0"/>
              <a:t>AHB VGA Çevre Biriminin Tasarımı ve Uygulanması</a:t>
            </a:r>
            <a:endParaRPr lang="en-US" altLang="en-US" sz="2400" dirty="0"/>
          </a:p>
        </p:txBody>
      </p:sp>
    </p:spTree>
    <p:extLst>
      <p:ext uri="{BB962C8B-B14F-4D97-AF65-F5344CB8AC3E}">
        <p14:creationId xmlns:p14="http://schemas.microsoft.com/office/powerpoint/2010/main" val="2583109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Hafıza Alanı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1417637"/>
          </a:xfrm>
        </p:spPr>
        <p:txBody>
          <a:bodyPr wrap="square" numCol="1" anchor="t" anchorCtr="0" compatLnSpc="1">
            <a:prstTxWarp prst="textNoShape">
              <a:avLst/>
            </a:prstTxWarp>
          </a:bodyPr>
          <a:lstStyle/>
          <a:p>
            <a:pPr algn="l" rtl="0"/>
            <a:r>
              <a:rPr lang="en-GB" dirty="0"/>
              <a:t>VGA'nın dahili bellek alanı iki bölgeye ayrılmıştır:</a:t>
            </a:r>
            <a:endParaRPr lang="en-US" altLang="en-US" dirty="0">
              <a:ea typeface="ＭＳ Ｐゴシック" panose="020B0600070205080204" pitchFamily="34" charset="-128"/>
            </a:endParaRPr>
          </a:p>
          <a:p>
            <a:pPr lvl="1" algn="l" rtl="0"/>
            <a:r>
              <a:rPr lang="en-GB" dirty="0"/>
              <a:t>Konsol metni: Bir karakter yazdırmak için 1 kelime (4 bayt) boşluk </a:t>
            </a:r>
          </a:p>
          <a:p>
            <a:pPr lvl="1" algn="l" rtl="0"/>
            <a:r>
              <a:rPr lang="en-GB" dirty="0"/>
              <a:t>Görüntü arabelleği: boşluğun geri kalanı pikselleri görüntü bölgesinde depolamak için kullanılır.</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B34939F4-6817-4E9C-A15A-BA51AFD2BB7D}"/>
              </a:ext>
            </a:extLst>
          </p:cNvPr>
          <p:cNvGraphicFramePr>
            <a:graphicFrameLocks/>
          </p:cNvGraphicFramePr>
          <p:nvPr>
            <p:extLst>
              <p:ext uri="{D42A27DB-BD31-4B8C-83A1-F6EECF244321}">
                <p14:modId xmlns:p14="http://schemas.microsoft.com/office/powerpoint/2010/main" val="1243683461"/>
              </p:ext>
            </p:extLst>
          </p:nvPr>
        </p:nvGraphicFramePr>
        <p:xfrm>
          <a:off x="778629" y="3078163"/>
          <a:ext cx="10985440" cy="1112838"/>
        </p:xfrm>
        <a:graphic>
          <a:graphicData uri="http://schemas.openxmlformats.org/drawingml/2006/table">
            <a:tbl>
              <a:tblPr firstRow="1" bandRow="1">
                <a:tableStyleId>{5C22544A-7EE6-4342-B048-85BDC9FD1C3A}</a:tableStyleId>
              </a:tblPr>
              <a:tblGrid>
                <a:gridCol w="2809835">
                  <a:extLst>
                    <a:ext uri="{9D8B030D-6E8A-4147-A177-3AD203B41FA5}">
                      <a16:colId xmlns:a16="http://schemas.microsoft.com/office/drawing/2014/main" val="20000"/>
                    </a:ext>
                  </a:extLst>
                </a:gridCol>
                <a:gridCol w="2682885">
                  <a:extLst>
                    <a:ext uri="{9D8B030D-6E8A-4147-A177-3AD203B41FA5}">
                      <a16:colId xmlns:a16="http://schemas.microsoft.com/office/drawing/2014/main" val="20001"/>
                    </a:ext>
                  </a:extLst>
                </a:gridCol>
                <a:gridCol w="2746360">
                  <a:extLst>
                    <a:ext uri="{9D8B030D-6E8A-4147-A177-3AD203B41FA5}">
                      <a16:colId xmlns:a16="http://schemas.microsoft.com/office/drawing/2014/main" val="20002"/>
                    </a:ext>
                  </a:extLst>
                </a:gridCol>
                <a:gridCol w="2746360">
                  <a:extLst>
                    <a:ext uri="{9D8B030D-6E8A-4147-A177-3AD203B41FA5}">
                      <a16:colId xmlns:a16="http://schemas.microsoft.com/office/drawing/2014/main" val="20003"/>
                    </a:ext>
                  </a:extLst>
                </a:gridCol>
              </a:tblGrid>
              <a:tr h="370946">
                <a:tc>
                  <a:txBody>
                    <a:bodyPr/>
                    <a:lstStyle/>
                    <a:p>
                      <a:pPr algn="l" rtl="0"/>
                      <a:r>
                        <a:rPr lang="en-GB" sz="1800" dirty="0"/>
                        <a:t>Kayıt ol</a:t>
                      </a:r>
                      <a:r>
                        <a:rPr lang="en-GB" sz="1800" baseline="0" dirty="0"/>
                        <a:t> </a:t>
                      </a:r>
                      <a:endParaRPr lang="en-GB" sz="1800" dirty="0"/>
                    </a:p>
                  </a:txBody>
                  <a:tcPr marL="121872" marR="121872" marT="45733" marB="45733"/>
                </a:tc>
                <a:tc>
                  <a:txBody>
                    <a:bodyPr/>
                    <a:lstStyle/>
                    <a:p>
                      <a:pPr algn="l" rtl="0"/>
                      <a:r>
                        <a:rPr lang="en-GB" sz="1800" dirty="0"/>
                        <a:t>Baz</a:t>
                      </a:r>
                      <a:r>
                        <a:rPr lang="en-GB" sz="1800" baseline="0" dirty="0"/>
                        <a:t> adres</a:t>
                      </a:r>
                      <a:endParaRPr lang="en-GB" sz="1800" dirty="0"/>
                    </a:p>
                  </a:txBody>
                  <a:tcPr marL="121872" marR="121872" marT="45733" marB="45733"/>
                </a:tc>
                <a:tc>
                  <a:txBody>
                    <a:bodyPr/>
                    <a:lstStyle/>
                    <a:p>
                      <a:pPr algn="l" rtl="0"/>
                      <a:r>
                        <a:rPr lang="en-GB" sz="1800" dirty="0"/>
                        <a:t>Bitiş adresi</a:t>
                      </a:r>
                    </a:p>
                  </a:txBody>
                  <a:tcPr marL="121872" marR="121872" marT="45733" marB="45733"/>
                </a:tc>
                <a:tc>
                  <a:txBody>
                    <a:bodyPr/>
                    <a:lstStyle/>
                    <a:p>
                      <a:pPr algn="l" rtl="0"/>
                      <a:r>
                        <a:rPr lang="en-GB" sz="1800" dirty="0"/>
                        <a:t>Boyut</a:t>
                      </a:r>
                    </a:p>
                  </a:txBody>
                  <a:tcPr marL="121872" marR="121872" marT="45733" marB="45733"/>
                </a:tc>
                <a:extLst>
                  <a:ext uri="{0D108BD9-81ED-4DB2-BD59-A6C34878D82A}">
                    <a16:rowId xmlns:a16="http://schemas.microsoft.com/office/drawing/2014/main" val="10000"/>
                  </a:ext>
                </a:extLst>
              </a:tr>
              <a:tr h="370946">
                <a:tc>
                  <a:txBody>
                    <a:bodyPr/>
                    <a:lstStyle/>
                    <a:p>
                      <a:pPr algn="l" rtl="0"/>
                      <a:r>
                        <a:rPr lang="en-GB" sz="1800" dirty="0"/>
                        <a:t>Konsol</a:t>
                      </a:r>
                      <a:r>
                        <a:rPr lang="en-GB" sz="1800" baseline="0" dirty="0"/>
                        <a:t> </a:t>
                      </a:r>
                      <a:r>
                        <a:rPr lang="en-GB" sz="1800" dirty="0"/>
                        <a:t>Metin</a:t>
                      </a:r>
                    </a:p>
                  </a:txBody>
                  <a:tcPr marL="121872" marR="121872"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0x5000_0000</a:t>
                      </a:r>
                    </a:p>
                  </a:txBody>
                  <a:tcPr marL="121872" marR="121872"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0x5000_0000</a:t>
                      </a:r>
                    </a:p>
                  </a:txBody>
                  <a:tcPr marL="121872" marR="121872" marT="45733" marB="45733"/>
                </a:tc>
                <a:tc>
                  <a:txBody>
                    <a:bodyPr/>
                    <a:lstStyle/>
                    <a:p>
                      <a:pPr algn="l" rtl="0"/>
                      <a:r>
                        <a:rPr lang="en-GB" sz="1800" dirty="0"/>
                        <a:t>4 Bayt</a:t>
                      </a:r>
                    </a:p>
                  </a:txBody>
                  <a:tcPr marL="121872" marR="121872" marT="45733" marB="45733"/>
                </a:tc>
                <a:extLst>
                  <a:ext uri="{0D108BD9-81ED-4DB2-BD59-A6C34878D82A}">
                    <a16:rowId xmlns:a16="http://schemas.microsoft.com/office/drawing/2014/main" val="10001"/>
                  </a:ext>
                </a:extLst>
              </a:tr>
              <a:tr h="370946">
                <a:tc>
                  <a:txBody>
                    <a:bodyPr/>
                    <a:lstStyle/>
                    <a:p>
                      <a:pPr algn="l" rtl="0"/>
                      <a:r>
                        <a:rPr lang="en-GB" sz="1800" dirty="0"/>
                        <a:t>Görüntü arabelleği</a:t>
                      </a:r>
                    </a:p>
                  </a:txBody>
                  <a:tcPr marL="121872" marR="121872"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0x5000_0004</a:t>
                      </a:r>
                    </a:p>
                  </a:txBody>
                  <a:tcPr marL="121872" marR="121872" marT="45733" marB="45733"/>
                </a:tc>
                <a:tc>
                  <a:txBody>
                    <a:bodyPr/>
                    <a:lstStyle/>
                    <a:p>
                      <a:pPr algn="l" rtl="0"/>
                      <a:r>
                        <a:rPr lang="en-GB" sz="1800" dirty="0"/>
                        <a:t>0x50FF_FFFF</a:t>
                      </a:r>
                    </a:p>
                  </a:txBody>
                  <a:tcPr marL="121872" marR="121872" marT="45733" marB="45733"/>
                </a:tc>
                <a:tc>
                  <a:txBody>
                    <a:bodyPr/>
                    <a:lstStyle/>
                    <a:p>
                      <a:pPr algn="l" rtl="0"/>
                      <a:r>
                        <a:rPr lang="en-GB" sz="1800" dirty="0"/>
                        <a:t>(16M-4)</a:t>
                      </a:r>
                      <a:r>
                        <a:rPr lang="en-GB" sz="1800" baseline="0" dirty="0"/>
                        <a:t> </a:t>
                      </a:r>
                      <a:r>
                        <a:rPr lang="en-GB" sz="1800" dirty="0"/>
                        <a:t>Bayt</a:t>
                      </a:r>
                    </a:p>
                  </a:txBody>
                  <a:tcPr marL="121872" marR="121872"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7079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Çip Üzerinde Sistem Oluşturmak</a:t>
            </a:r>
            <a:endParaRPr lang="en-US" dirty="0"/>
          </a:p>
        </p:txBody>
      </p:sp>
      <p:sp>
        <p:nvSpPr>
          <p:cNvPr id="6" name="Rectangle 5">
            <a:extLst>
              <a:ext uri="{FF2B5EF4-FFF2-40B4-BE49-F238E27FC236}">
                <a16:creationId xmlns:a16="http://schemas.microsoft.com/office/drawing/2014/main" id="{8DA90D86-3900-4F07-868D-5043851C855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BAF7CDF0-79E2-4C31-8498-301EDE239798}"/>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057589B3-CE42-42DD-A80D-BF7B25D36651}"/>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BDD4923B-C123-44CA-803C-22E063EB6E39}"/>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BE77C40B-717B-43C7-B353-6BED4CAFFE4F}"/>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570EEB0F-B98D-4E4D-BA12-007141AC45CE}"/>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867EC65E-B591-4E61-846E-CFBCBB0E8729}"/>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segmentli</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F4CFA192-8CD0-4E91-B609-376821AC3030}"/>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EBD55518-79C5-46D8-9FDD-518AC9B3184E}"/>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84BF9A38-A27D-4D07-ABDC-FA0CE11158A1}"/>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B4E6492F-0C36-41A1-B646-5628578799ED}"/>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A26FFE06-4961-4491-A485-2D401AACB083}"/>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773B6B4D-D007-4C52-8549-7E6156C58A7A}"/>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0CA7665F-1CCF-4528-9A54-BB3183FBDF40}"/>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961C153A-851F-4AE6-B592-7E702935CEE3}"/>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Donanım tasarımı</a:t>
            </a:r>
          </a:p>
        </p:txBody>
      </p:sp>
      <p:sp>
        <p:nvSpPr>
          <p:cNvPr id="21" name="TextBox 22">
            <a:extLst>
              <a:ext uri="{FF2B5EF4-FFF2-40B4-BE49-F238E27FC236}">
                <a16:creationId xmlns:a16="http://schemas.microsoft.com/office/drawing/2014/main" id="{E62C051C-A589-4971-AED4-3529434A13E2}"/>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düşük seviyeli sürücü ve kitaplık programlama </a:t>
            </a:r>
          </a:p>
        </p:txBody>
      </p:sp>
      <p:sp>
        <p:nvSpPr>
          <p:cNvPr id="22" name="TextBox 23">
            <a:extLst>
              <a:ext uri="{FF2B5EF4-FFF2-40B4-BE49-F238E27FC236}">
                <a16:creationId xmlns:a16="http://schemas.microsoft.com/office/drawing/2014/main" id="{8164437D-973C-4754-91A8-EB4654E4AF89}"/>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üst düzey</a:t>
            </a:r>
          </a:p>
          <a:p>
            <a:pPr algn="l" rtl="0" eaLnBrk="1" hangingPunct="1"/>
            <a:r>
              <a:rPr lang="en-GB" b="0" dirty="0"/>
              <a:t> uygulama geliştirme</a:t>
            </a:r>
          </a:p>
        </p:txBody>
      </p:sp>
      <p:sp>
        <p:nvSpPr>
          <p:cNvPr id="23" name="Up Arrow 40">
            <a:extLst>
              <a:ext uri="{FF2B5EF4-FFF2-40B4-BE49-F238E27FC236}">
                <a16:creationId xmlns:a16="http://schemas.microsoft.com/office/drawing/2014/main" id="{1DD7449B-9AFB-4D3C-8EC6-8CAF775EEBB7}"/>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B0ED4E85-E542-4023-B0E5-A7FBA081EB64}"/>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C555C480-4AF8-494E-A425-6938D89B439F}"/>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AFCBBA3C-3930-4607-A29F-DCBA74076913}"/>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FB83B642-9A8B-4B17-8F60-B79CFE128DF8}"/>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81BC9F22-15B4-4F22-93B2-24CB27E2EB83}"/>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AHB</a:t>
            </a:r>
          </a:p>
        </p:txBody>
      </p:sp>
      <p:sp>
        <p:nvSpPr>
          <p:cNvPr id="29" name="Rectangle 28">
            <a:extLst>
              <a:ext uri="{FF2B5EF4-FFF2-40B4-BE49-F238E27FC236}">
                <a16:creationId xmlns:a16="http://schemas.microsoft.com/office/drawing/2014/main" id="{36059893-B124-456B-A88A-4B68AA73F6B5}"/>
              </a:ext>
            </a:extLst>
          </p:cNvPr>
          <p:cNvSpPr/>
          <p:nvPr/>
        </p:nvSpPr>
        <p:spPr bwMode="auto">
          <a:xfrm>
            <a:off x="7820143" y="3913527"/>
            <a:ext cx="1318166" cy="4746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VGA'ya Genel Bakış</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GB" dirty="0"/>
              <a:t>VGA konnektörü</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Beş analog bileşen</a:t>
            </a:r>
          </a:p>
          <a:p>
            <a:pPr lvl="1" algn="l" rtl="0"/>
            <a:r>
              <a:rPr lang="en-IN" altLang="en-US" dirty="0">
                <a:ea typeface="ＭＳ Ｐゴシック" panose="020B0600070205080204" pitchFamily="34" charset="-128"/>
              </a:rPr>
              <a:t>Mavi, yeşil, kırmızı </a:t>
            </a:r>
          </a:p>
          <a:p>
            <a:pPr lvl="1" algn="l" rtl="0"/>
            <a:r>
              <a:rPr lang="en-IN" altLang="en-US" dirty="0">
                <a:ea typeface="ＭＳ Ｐゴシック" panose="020B0600070205080204" pitchFamily="34" charset="-128"/>
              </a:rPr>
              <a:t>Yatay ve dikey senkronizasyon</a:t>
            </a:r>
          </a:p>
          <a:p>
            <a:pPr lvl="1" algn="l" rtl="0"/>
            <a:r>
              <a:rPr lang="en-IN" altLang="en-US" dirty="0">
                <a:ea typeface="ＭＳ Ｐゴシック" panose="020B0600070205080204" pitchFamily="34" charset="-128"/>
              </a:rPr>
              <a:t>1987'de tasarlanan ve günümüzde hala kullanılmaktadır, çoğunun yerini dijital görsel arayüz (DVI) ve yüksek çözünürlüklü multimedya arayüzü (HDMI) almıştır.</a:t>
            </a:r>
            <a:endParaRPr lang="en-US" altLang="en-US" dirty="0">
              <a:ea typeface="ＭＳ Ｐゴシック" panose="020B0600070205080204" pitchFamily="34" charset="-128"/>
            </a:endParaRPr>
          </a:p>
        </p:txBody>
      </p:sp>
      <p:pic>
        <p:nvPicPr>
          <p:cNvPr id="5" name="Picture 2">
            <a:extLst>
              <a:ext uri="{FF2B5EF4-FFF2-40B4-BE49-F238E27FC236}">
                <a16:creationId xmlns:a16="http://schemas.microsoft.com/office/drawing/2014/main" id="{97DF269D-7A3B-4B0F-BA5F-5991DAB4A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13" y="4508531"/>
            <a:ext cx="2564398" cy="14097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C2B66D28-2FFC-4FE3-97B2-417616D51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23"/>
          <a:stretch/>
        </p:blipFill>
        <p:spPr bwMode="auto">
          <a:xfrm>
            <a:off x="5712768" y="4538663"/>
            <a:ext cx="3571538" cy="129973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28">
            <a:extLst>
              <a:ext uri="{FF2B5EF4-FFF2-40B4-BE49-F238E27FC236}">
                <a16:creationId xmlns:a16="http://schemas.microsoft.com/office/drawing/2014/main" id="{7047E230-585F-4F94-8A5D-80246586C3D8}"/>
              </a:ext>
            </a:extLst>
          </p:cNvPr>
          <p:cNvCxnSpPr>
            <a:cxnSpLocks noChangeShapeType="1"/>
          </p:cNvCxnSpPr>
          <p:nvPr/>
        </p:nvCxnSpPr>
        <p:spPr bwMode="auto">
          <a:xfrm flipV="1">
            <a:off x="7913241" y="4538663"/>
            <a:ext cx="0" cy="404812"/>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8" name="Straight Connector 31">
            <a:extLst>
              <a:ext uri="{FF2B5EF4-FFF2-40B4-BE49-F238E27FC236}">
                <a16:creationId xmlns:a16="http://schemas.microsoft.com/office/drawing/2014/main" id="{889602CE-D772-4E55-84F2-973D04C1782F}"/>
              </a:ext>
            </a:extLst>
          </p:cNvPr>
          <p:cNvCxnSpPr>
            <a:cxnSpLocks noChangeShapeType="1"/>
          </p:cNvCxnSpPr>
          <p:nvPr/>
        </p:nvCxnSpPr>
        <p:spPr bwMode="auto">
          <a:xfrm flipV="1">
            <a:off x="7693194" y="4384675"/>
            <a:ext cx="0" cy="558800"/>
          </a:xfrm>
          <a:prstGeom prst="line">
            <a:avLst/>
          </a:prstGeom>
          <a:noFill/>
          <a:ln w="19050" algn="ctr">
            <a:solidFill>
              <a:srgbClr val="00B050"/>
            </a:solidFill>
            <a:round/>
            <a:headEnd/>
            <a:tailEnd/>
          </a:ln>
          <a:extLst>
            <a:ext uri="{909E8E84-426E-40DD-AFC4-6F175D3DCCD1}">
              <a14:hiddenFill xmlns:a14="http://schemas.microsoft.com/office/drawing/2010/main">
                <a:noFill/>
              </a14:hiddenFill>
            </a:ext>
          </a:extLst>
        </p:spPr>
      </p:cxnSp>
      <p:cxnSp>
        <p:nvCxnSpPr>
          <p:cNvPr id="9" name="Straight Connector 32">
            <a:extLst>
              <a:ext uri="{FF2B5EF4-FFF2-40B4-BE49-F238E27FC236}">
                <a16:creationId xmlns:a16="http://schemas.microsoft.com/office/drawing/2014/main" id="{4085D3A3-088D-4B7B-BEE2-DA9623C84E4E}"/>
              </a:ext>
            </a:extLst>
          </p:cNvPr>
          <p:cNvCxnSpPr>
            <a:cxnSpLocks noChangeShapeType="1"/>
          </p:cNvCxnSpPr>
          <p:nvPr/>
        </p:nvCxnSpPr>
        <p:spPr bwMode="auto">
          <a:xfrm flipV="1">
            <a:off x="7464683" y="4219575"/>
            <a:ext cx="0" cy="72390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0" name="Straight Arrow Connector 36">
            <a:extLst>
              <a:ext uri="{FF2B5EF4-FFF2-40B4-BE49-F238E27FC236}">
                <a16:creationId xmlns:a16="http://schemas.microsoft.com/office/drawing/2014/main" id="{8B47DB4A-7529-4B7D-831B-2FECB1BA2225}"/>
              </a:ext>
            </a:extLst>
          </p:cNvPr>
          <p:cNvCxnSpPr>
            <a:cxnSpLocks noChangeShapeType="1"/>
          </p:cNvCxnSpPr>
          <p:nvPr/>
        </p:nvCxnSpPr>
        <p:spPr bwMode="auto">
          <a:xfrm>
            <a:off x="7913241" y="4538663"/>
            <a:ext cx="1811159" cy="0"/>
          </a:xfrm>
          <a:prstGeom prst="straightConnector1">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cxnSp>
        <p:nvCxnSpPr>
          <p:cNvPr id="11" name="Straight Arrow Connector 40">
            <a:extLst>
              <a:ext uri="{FF2B5EF4-FFF2-40B4-BE49-F238E27FC236}">
                <a16:creationId xmlns:a16="http://schemas.microsoft.com/office/drawing/2014/main" id="{7636C352-9145-4259-A09A-12FCECF7C9A7}"/>
              </a:ext>
            </a:extLst>
          </p:cNvPr>
          <p:cNvCxnSpPr>
            <a:cxnSpLocks noChangeShapeType="1"/>
          </p:cNvCxnSpPr>
          <p:nvPr/>
        </p:nvCxnSpPr>
        <p:spPr bwMode="auto">
          <a:xfrm>
            <a:off x="7693194" y="4384675"/>
            <a:ext cx="2031206" cy="0"/>
          </a:xfrm>
          <a:prstGeom prst="straightConnector1">
            <a:avLst/>
          </a:prstGeom>
          <a:noFill/>
          <a:ln w="19050"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12" name="Straight Arrow Connector 42">
            <a:extLst>
              <a:ext uri="{FF2B5EF4-FFF2-40B4-BE49-F238E27FC236}">
                <a16:creationId xmlns:a16="http://schemas.microsoft.com/office/drawing/2014/main" id="{43D4EF38-3776-42D9-AFEB-424867C701E1}"/>
              </a:ext>
            </a:extLst>
          </p:cNvPr>
          <p:cNvCxnSpPr>
            <a:cxnSpLocks noChangeShapeType="1"/>
          </p:cNvCxnSpPr>
          <p:nvPr/>
        </p:nvCxnSpPr>
        <p:spPr bwMode="auto">
          <a:xfrm>
            <a:off x="7464683" y="4219575"/>
            <a:ext cx="2259717" cy="0"/>
          </a:xfrm>
          <a:prstGeom prst="straightConnector1">
            <a:avLst/>
          </a:prstGeom>
          <a:noFill/>
          <a:ln w="19050" algn="ctr">
            <a:solidFill>
              <a:srgbClr val="00B0F0"/>
            </a:solidFill>
            <a:round/>
            <a:headEnd/>
            <a:tailEnd type="triangle" w="lg" len="lg"/>
          </a:ln>
          <a:extLst>
            <a:ext uri="{909E8E84-426E-40DD-AFC4-6F175D3DCCD1}">
              <a14:hiddenFill xmlns:a14="http://schemas.microsoft.com/office/drawing/2010/main">
                <a:noFill/>
              </a14:hiddenFill>
            </a:ext>
          </a:extLst>
        </p:spPr>
      </p:cxnSp>
      <p:cxnSp>
        <p:nvCxnSpPr>
          <p:cNvPr id="13" name="Straight Connector 12">
            <a:extLst>
              <a:ext uri="{FF2B5EF4-FFF2-40B4-BE49-F238E27FC236}">
                <a16:creationId xmlns:a16="http://schemas.microsoft.com/office/drawing/2014/main" id="{A0532757-CF46-43A3-9700-43480E73267B}"/>
              </a:ext>
            </a:extLst>
          </p:cNvPr>
          <p:cNvCxnSpPr/>
          <p:nvPr/>
        </p:nvCxnSpPr>
        <p:spPr bwMode="auto">
          <a:xfrm flipV="1">
            <a:off x="7481610" y="5322888"/>
            <a:ext cx="0" cy="4048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6341833E-84AC-4342-AC6D-79EA6860949E}"/>
              </a:ext>
            </a:extLst>
          </p:cNvPr>
          <p:cNvCxnSpPr/>
          <p:nvPr/>
        </p:nvCxnSpPr>
        <p:spPr bwMode="auto">
          <a:xfrm flipV="1">
            <a:off x="7295416" y="5322889"/>
            <a:ext cx="0" cy="56197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Arrow Connector 14">
            <a:extLst>
              <a:ext uri="{FF2B5EF4-FFF2-40B4-BE49-F238E27FC236}">
                <a16:creationId xmlns:a16="http://schemas.microsoft.com/office/drawing/2014/main" id="{E2D78767-CD24-4079-970E-5AFE747CED77}"/>
              </a:ext>
            </a:extLst>
          </p:cNvPr>
          <p:cNvCxnSpPr/>
          <p:nvPr/>
        </p:nvCxnSpPr>
        <p:spPr bwMode="auto">
          <a:xfrm flipV="1">
            <a:off x="7481610" y="5727700"/>
            <a:ext cx="2225864"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DFA39FBF-712C-4D89-A1D4-3FE6966068E2}"/>
              </a:ext>
            </a:extLst>
          </p:cNvPr>
          <p:cNvCxnSpPr/>
          <p:nvPr/>
        </p:nvCxnSpPr>
        <p:spPr bwMode="auto">
          <a:xfrm>
            <a:off x="7295416" y="5892800"/>
            <a:ext cx="24120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7" name="TextBox 50">
            <a:extLst>
              <a:ext uri="{FF2B5EF4-FFF2-40B4-BE49-F238E27FC236}">
                <a16:creationId xmlns:a16="http://schemas.microsoft.com/office/drawing/2014/main" id="{12E3AD1F-06CC-4567-BFB8-CC54D64930A0}"/>
              </a:ext>
            </a:extLst>
          </p:cNvPr>
          <p:cNvSpPr txBox="1">
            <a:spLocks noChangeArrowheads="1"/>
          </p:cNvSpPr>
          <p:nvPr/>
        </p:nvSpPr>
        <p:spPr bwMode="auto">
          <a:xfrm>
            <a:off x="9724400" y="4051301"/>
            <a:ext cx="89711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Mavi </a:t>
            </a:r>
          </a:p>
        </p:txBody>
      </p:sp>
      <p:sp>
        <p:nvSpPr>
          <p:cNvPr id="18" name="TextBox 54">
            <a:extLst>
              <a:ext uri="{FF2B5EF4-FFF2-40B4-BE49-F238E27FC236}">
                <a16:creationId xmlns:a16="http://schemas.microsoft.com/office/drawing/2014/main" id="{9744C9E9-23E7-41C2-801F-63F6F0D7C218}"/>
              </a:ext>
            </a:extLst>
          </p:cNvPr>
          <p:cNvSpPr txBox="1">
            <a:spLocks noChangeArrowheads="1"/>
          </p:cNvSpPr>
          <p:nvPr/>
        </p:nvSpPr>
        <p:spPr bwMode="auto">
          <a:xfrm>
            <a:off x="9707474" y="4217989"/>
            <a:ext cx="132874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Yeşil</a:t>
            </a:r>
          </a:p>
        </p:txBody>
      </p:sp>
      <p:sp>
        <p:nvSpPr>
          <p:cNvPr id="19" name="TextBox 55">
            <a:extLst>
              <a:ext uri="{FF2B5EF4-FFF2-40B4-BE49-F238E27FC236}">
                <a16:creationId xmlns:a16="http://schemas.microsoft.com/office/drawing/2014/main" id="{C6896E8C-E0D8-4C37-98DB-2F4137E9DCAE}"/>
              </a:ext>
            </a:extLst>
          </p:cNvPr>
          <p:cNvSpPr txBox="1">
            <a:spLocks noChangeArrowheads="1"/>
          </p:cNvSpPr>
          <p:nvPr/>
        </p:nvSpPr>
        <p:spPr bwMode="auto">
          <a:xfrm>
            <a:off x="9724401" y="4408489"/>
            <a:ext cx="132874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Kırmızı</a:t>
            </a:r>
          </a:p>
        </p:txBody>
      </p:sp>
      <p:sp>
        <p:nvSpPr>
          <p:cNvPr id="20" name="TextBox 56">
            <a:extLst>
              <a:ext uri="{FF2B5EF4-FFF2-40B4-BE49-F238E27FC236}">
                <a16:creationId xmlns:a16="http://schemas.microsoft.com/office/drawing/2014/main" id="{A0CCFAE5-401E-4991-84C4-09C932D7F4AB}"/>
              </a:ext>
            </a:extLst>
          </p:cNvPr>
          <p:cNvSpPr txBox="1">
            <a:spLocks noChangeArrowheads="1"/>
          </p:cNvSpPr>
          <p:nvPr/>
        </p:nvSpPr>
        <p:spPr bwMode="auto">
          <a:xfrm>
            <a:off x="9707474" y="5548314"/>
            <a:ext cx="236127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Yatay Senkronizasyon </a:t>
            </a:r>
          </a:p>
        </p:txBody>
      </p:sp>
      <p:sp>
        <p:nvSpPr>
          <p:cNvPr id="21" name="TextBox 57">
            <a:extLst>
              <a:ext uri="{FF2B5EF4-FFF2-40B4-BE49-F238E27FC236}">
                <a16:creationId xmlns:a16="http://schemas.microsoft.com/office/drawing/2014/main" id="{FF777678-E0FB-4C36-9DE8-75683DE0D064}"/>
              </a:ext>
            </a:extLst>
          </p:cNvPr>
          <p:cNvSpPr txBox="1">
            <a:spLocks noChangeArrowheads="1"/>
          </p:cNvSpPr>
          <p:nvPr/>
        </p:nvSpPr>
        <p:spPr bwMode="auto">
          <a:xfrm>
            <a:off x="9707474" y="5740401"/>
            <a:ext cx="236127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Dikey senkronizasyon </a:t>
            </a:r>
          </a:p>
        </p:txBody>
      </p:sp>
    </p:spTree>
    <p:extLst>
      <p:ext uri="{BB962C8B-B14F-4D97-AF65-F5344CB8AC3E}">
        <p14:creationId xmlns:p14="http://schemas.microsoft.com/office/powerpoint/2010/main" val="314062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Sinyalleri Nasıl Çalışır?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139826"/>
            <a:ext cx="11180763" cy="4086225"/>
          </a:xfrm>
        </p:spPr>
        <p:txBody>
          <a:bodyPr wrap="square" numCol="1" anchor="t" anchorCtr="0" compatLnSpc="1">
            <a:prstTxWarp prst="textNoShape">
              <a:avLst/>
            </a:prstTxWarp>
          </a:bodyPr>
          <a:lstStyle/>
          <a:p>
            <a:pPr algn="l" rtl="0"/>
            <a:r>
              <a:rPr lang="en-IN" altLang="en-US" sz="2000" dirty="0">
                <a:ea typeface="ＭＳ Ｐゴシック" panose="020B0600070205080204" pitchFamily="34" charset="-128"/>
              </a:rPr>
              <a:t>CRT monitörleri, aşağıdaki şekilde gösterildiği gibi genlik modülasyonlu hareketli elektron ışınlarını kullanarak fosfor kaplı bir ekranda görüntüleri görüntüler.</a:t>
            </a:r>
          </a:p>
          <a:p>
            <a:pPr algn="l" rtl="0"/>
            <a:r>
              <a:rPr lang="en-IN" altLang="en-US" sz="2000" dirty="0">
                <a:ea typeface="ＭＳ Ｐゴシック" panose="020B0600070205080204" pitchFamily="34" charset="-128"/>
              </a:rPr>
              <a:t>Kirişler yatay olarak soldan sağa ve dikey olarak yukarıdan aşağıya hareket eder.</a:t>
            </a:r>
          </a:p>
          <a:p>
            <a:pPr algn="l" rtl="0"/>
            <a:r>
              <a:rPr lang="en-IN" altLang="en-US" sz="2000" dirty="0">
                <a:ea typeface="ＭＳ Ｐゴシック" panose="020B0600070205080204" pitchFamily="34" charset="-128"/>
              </a:rPr>
              <a:t>Işın tüm ekran üzerinde hareket ederken, o anda taranmakta olan pikselin renk bilgisi VGA kablosundan verilir.</a:t>
            </a:r>
            <a:endParaRPr lang="en-US" altLang="en-US" sz="2000"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C29823D-5EE6-4F40-9A3B-44F0F5C84211}"/>
              </a:ext>
            </a:extLst>
          </p:cNvPr>
          <p:cNvSpPr/>
          <p:nvPr/>
        </p:nvSpPr>
        <p:spPr bwMode="auto">
          <a:xfrm>
            <a:off x="1760379" y="5908412"/>
            <a:ext cx="1218724" cy="217275"/>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6" name="TextBox 5">
            <a:extLst>
              <a:ext uri="{FF2B5EF4-FFF2-40B4-BE49-F238E27FC236}">
                <a16:creationId xmlns:a16="http://schemas.microsoft.com/office/drawing/2014/main" id="{35284EA4-CC11-4BE4-8F75-9FA0FD5E5C98}"/>
              </a:ext>
            </a:extLst>
          </p:cNvPr>
          <p:cNvSpPr txBox="1"/>
          <p:nvPr/>
        </p:nvSpPr>
        <p:spPr>
          <a:xfrm>
            <a:off x="4798219" y="6324600"/>
            <a:ext cx="1869551" cy="369332"/>
          </a:xfrm>
          <a:prstGeom prst="rect">
            <a:avLst/>
          </a:prstGeom>
          <a:noFill/>
        </p:spPr>
        <p:txBody>
          <a:bodyPr wrap="none" rtlCol="0">
            <a:spAutoFit/>
          </a:bodyPr>
          <a:lstStyle/>
          <a:p>
            <a:pPr algn="l" rtl="0"/>
            <a:r>
              <a:rPr lang="en-GB" dirty="0"/>
              <a:t>Katot Işın Tüpü</a:t>
            </a:r>
          </a:p>
        </p:txBody>
      </p:sp>
      <p:pic>
        <p:nvPicPr>
          <p:cNvPr id="7" name="Picture 6">
            <a:extLst>
              <a:ext uri="{FF2B5EF4-FFF2-40B4-BE49-F238E27FC236}">
                <a16:creationId xmlns:a16="http://schemas.microsoft.com/office/drawing/2014/main" id="{D4FE5957-1D65-4EA1-B7A4-EA01A3E14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887" y="3093560"/>
            <a:ext cx="4632213" cy="3032127"/>
          </a:xfrm>
          <a:prstGeom prst="rect">
            <a:avLst/>
          </a:prstGeom>
        </p:spPr>
      </p:pic>
    </p:spTree>
    <p:extLst>
      <p:ext uri="{BB962C8B-B14F-4D97-AF65-F5344CB8AC3E}">
        <p14:creationId xmlns:p14="http://schemas.microsoft.com/office/powerpoint/2010/main" val="36204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Sinyalleri Nasıl Çalışır?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068388"/>
            <a:ext cx="11180763" cy="4086225"/>
          </a:xfrm>
        </p:spPr>
        <p:txBody>
          <a:bodyPr wrap="square" numCol="1" anchor="t" anchorCtr="0" compatLnSpc="1">
            <a:prstTxWarp prst="textNoShape">
              <a:avLst/>
            </a:prstTxWarp>
          </a:bodyPr>
          <a:lstStyle/>
          <a:p>
            <a:pPr algn="l" rtl="0"/>
            <a:r>
              <a:rPr lang="en-IN" altLang="en-US" sz="2000" dirty="0">
                <a:ea typeface="ＭＳ Ｐゴシック" panose="020B0600070205080204" pitchFamily="34" charset="-128"/>
              </a:rPr>
              <a:t>Yatay senkronizasyon, ışını bir sonraki satırın başlangıcına sıfırlamak için kullanılır.</a:t>
            </a:r>
          </a:p>
          <a:p>
            <a:pPr algn="l" rtl="0"/>
            <a:r>
              <a:rPr lang="en-IN" altLang="en-US" sz="2000" dirty="0">
                <a:ea typeface="ＭＳ Ｐゴシック" panose="020B0600070205080204" pitchFamily="34" charset="-128"/>
              </a:rPr>
              <a:t>Dikey senkronizasyon, bir sonraki kareyi başlatmak için kullanılır.</a:t>
            </a:r>
          </a:p>
          <a:p>
            <a:pPr algn="l" rtl="0"/>
            <a:r>
              <a:rPr lang="en-IN" altLang="en-US" sz="2000" dirty="0">
                <a:ea typeface="ＭＳ Ｐゴシック" panose="020B0600070205080204" pitchFamily="34" charset="-128"/>
              </a:rPr>
              <a:t>Monitör, tarama frekansını ve ekran çözünürlüğünü kullanıcıdan verilen senkronizasyon sinyaline göre ayarlayacaktır.</a:t>
            </a:r>
          </a:p>
        </p:txBody>
      </p:sp>
      <p:sp>
        <p:nvSpPr>
          <p:cNvPr id="5" name="TextBox 4">
            <a:extLst>
              <a:ext uri="{FF2B5EF4-FFF2-40B4-BE49-F238E27FC236}">
                <a16:creationId xmlns:a16="http://schemas.microsoft.com/office/drawing/2014/main" id="{020A190C-63E0-4ACD-9A88-13B799D3F903}"/>
              </a:ext>
            </a:extLst>
          </p:cNvPr>
          <p:cNvSpPr txBox="1"/>
          <p:nvPr/>
        </p:nvSpPr>
        <p:spPr>
          <a:xfrm>
            <a:off x="4900326" y="6219310"/>
            <a:ext cx="1765901" cy="369332"/>
          </a:xfrm>
          <a:prstGeom prst="rect">
            <a:avLst/>
          </a:prstGeom>
          <a:noFill/>
        </p:spPr>
        <p:txBody>
          <a:bodyPr wrap="square" rtlCol="0">
            <a:spAutoFit/>
          </a:bodyPr>
          <a:lstStyle/>
          <a:p>
            <a:pPr algn="l" rtl="0"/>
            <a:r>
              <a:rPr lang="en-GB" dirty="0"/>
              <a:t>Raster Tarama</a:t>
            </a:r>
          </a:p>
        </p:txBody>
      </p:sp>
      <p:pic>
        <p:nvPicPr>
          <p:cNvPr id="6" name="Picture 2">
            <a:extLst>
              <a:ext uri="{FF2B5EF4-FFF2-40B4-BE49-F238E27FC236}">
                <a16:creationId xmlns:a16="http://schemas.microsoft.com/office/drawing/2014/main" id="{AEA2EFC0-9D66-4AB0-AD74-210D0215B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99" y="2692474"/>
            <a:ext cx="4725957" cy="3198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15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Zamanlaması</a:t>
            </a:r>
            <a:endParaRPr lang="en-US" dirty="0"/>
          </a:p>
        </p:txBody>
      </p:sp>
      <p:sp>
        <p:nvSpPr>
          <p:cNvPr id="6" name="Rectangle 5">
            <a:extLst>
              <a:ext uri="{FF2B5EF4-FFF2-40B4-BE49-F238E27FC236}">
                <a16:creationId xmlns:a16="http://schemas.microsoft.com/office/drawing/2014/main" id="{F49F5F41-28B2-40AA-BC22-4959225BF5F4}"/>
              </a:ext>
            </a:extLst>
          </p:cNvPr>
          <p:cNvSpPr/>
          <p:nvPr/>
        </p:nvSpPr>
        <p:spPr bwMode="auto">
          <a:xfrm>
            <a:off x="1887329" y="1143000"/>
            <a:ext cx="8124825" cy="4222750"/>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7" name="Rectangle 6">
            <a:extLst>
              <a:ext uri="{FF2B5EF4-FFF2-40B4-BE49-F238E27FC236}">
                <a16:creationId xmlns:a16="http://schemas.microsoft.com/office/drawing/2014/main" id="{EEA91F6F-6206-4E09-9954-60C637EA51DC}"/>
              </a:ext>
            </a:extLst>
          </p:cNvPr>
          <p:cNvSpPr/>
          <p:nvPr/>
        </p:nvSpPr>
        <p:spPr bwMode="auto">
          <a:xfrm>
            <a:off x="3469977" y="1965325"/>
            <a:ext cx="4959529" cy="2578100"/>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p>
        </p:txBody>
      </p:sp>
      <p:cxnSp>
        <p:nvCxnSpPr>
          <p:cNvPr id="8" name="Straight Connector 7">
            <a:extLst>
              <a:ext uri="{FF2B5EF4-FFF2-40B4-BE49-F238E27FC236}">
                <a16:creationId xmlns:a16="http://schemas.microsoft.com/office/drawing/2014/main" id="{EDF99322-B70C-4575-AF7B-C0572CCDFAB0}"/>
              </a:ext>
            </a:extLst>
          </p:cNvPr>
          <p:cNvCxnSpPr/>
          <p:nvPr/>
        </p:nvCxnSpPr>
        <p:spPr bwMode="auto">
          <a:xfrm>
            <a:off x="3469977" y="1724025"/>
            <a:ext cx="0" cy="296862"/>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6C39E92A-043F-477A-81E7-46178E3F0BC3}"/>
              </a:ext>
            </a:extLst>
          </p:cNvPr>
          <p:cNvCxnSpPr/>
          <p:nvPr/>
        </p:nvCxnSpPr>
        <p:spPr bwMode="auto">
          <a:xfrm>
            <a:off x="8431623" y="1724025"/>
            <a:ext cx="0" cy="296862"/>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0" name="Straight Arrow Connector 9">
            <a:extLst>
              <a:ext uri="{FF2B5EF4-FFF2-40B4-BE49-F238E27FC236}">
                <a16:creationId xmlns:a16="http://schemas.microsoft.com/office/drawing/2014/main" id="{A8E07035-FD75-416D-8669-2038EE84DAD1}"/>
              </a:ext>
            </a:extLst>
          </p:cNvPr>
          <p:cNvCxnSpPr/>
          <p:nvPr/>
        </p:nvCxnSpPr>
        <p:spPr bwMode="auto">
          <a:xfrm>
            <a:off x="3469978" y="1847850"/>
            <a:ext cx="4961645"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11" name="TextBox 10">
            <a:extLst>
              <a:ext uri="{FF2B5EF4-FFF2-40B4-BE49-F238E27FC236}">
                <a16:creationId xmlns:a16="http://schemas.microsoft.com/office/drawing/2014/main" id="{F87F15F7-D4E5-41D7-89C5-2EEED5B48AD2}"/>
              </a:ext>
            </a:extLst>
          </p:cNvPr>
          <p:cNvSpPr txBox="1"/>
          <p:nvPr/>
        </p:nvSpPr>
        <p:spPr>
          <a:xfrm>
            <a:off x="5238820" y="1617662"/>
            <a:ext cx="1423961" cy="254000"/>
          </a:xfrm>
          <a:prstGeom prst="rect">
            <a:avLst/>
          </a:prstGeom>
          <a:noFill/>
        </p:spPr>
        <p:txBody>
          <a:bodyPr>
            <a:spAutoFit/>
          </a:bodyPr>
          <a:lstStyle/>
          <a:p>
            <a:pPr algn="ctr" rtl="0">
              <a:defRPr/>
            </a:pPr>
            <a:r>
              <a:rPr lang="en-GB" sz="1050" b="0" dirty="0"/>
              <a:t>640 piksel</a:t>
            </a:r>
          </a:p>
        </p:txBody>
      </p:sp>
      <p:cxnSp>
        <p:nvCxnSpPr>
          <p:cNvPr id="12" name="Straight Connector 11">
            <a:extLst>
              <a:ext uri="{FF2B5EF4-FFF2-40B4-BE49-F238E27FC236}">
                <a16:creationId xmlns:a16="http://schemas.microsoft.com/office/drawing/2014/main" id="{39AB0224-E697-4884-860B-D8407EE50C57}"/>
              </a:ext>
            </a:extLst>
          </p:cNvPr>
          <p:cNvCxnSpPr/>
          <p:nvPr/>
        </p:nvCxnSpPr>
        <p:spPr bwMode="auto">
          <a:xfrm>
            <a:off x="8236966" y="4543425"/>
            <a:ext cx="177518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3" name="Straight Connector 12">
            <a:extLst>
              <a:ext uri="{FF2B5EF4-FFF2-40B4-BE49-F238E27FC236}">
                <a16:creationId xmlns:a16="http://schemas.microsoft.com/office/drawing/2014/main" id="{394EF86E-360B-4881-B2D5-FECE9C0A6B0C}"/>
              </a:ext>
            </a:extLst>
          </p:cNvPr>
          <p:cNvCxnSpPr/>
          <p:nvPr/>
        </p:nvCxnSpPr>
        <p:spPr bwMode="auto">
          <a:xfrm>
            <a:off x="8236966" y="1966912"/>
            <a:ext cx="478180"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4" name="Straight Arrow Connector 13">
            <a:extLst>
              <a:ext uri="{FF2B5EF4-FFF2-40B4-BE49-F238E27FC236}">
                <a16:creationId xmlns:a16="http://schemas.microsoft.com/office/drawing/2014/main" id="{D8EF4AC5-67CB-4A87-BF1E-B054C087CF8B}"/>
              </a:ext>
            </a:extLst>
          </p:cNvPr>
          <p:cNvCxnSpPr/>
          <p:nvPr/>
        </p:nvCxnSpPr>
        <p:spPr bwMode="auto">
          <a:xfrm>
            <a:off x="8564920" y="1965325"/>
            <a:ext cx="0" cy="257810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15" name="TextBox 14">
            <a:extLst>
              <a:ext uri="{FF2B5EF4-FFF2-40B4-BE49-F238E27FC236}">
                <a16:creationId xmlns:a16="http://schemas.microsoft.com/office/drawing/2014/main" id="{B03ED357-CE6B-4F26-9049-1785940D4163}"/>
              </a:ext>
            </a:extLst>
          </p:cNvPr>
          <p:cNvSpPr txBox="1"/>
          <p:nvPr/>
        </p:nvSpPr>
        <p:spPr>
          <a:xfrm rot="5400000">
            <a:off x="8180158" y="3127417"/>
            <a:ext cx="1069975" cy="253916"/>
          </a:xfrm>
          <a:prstGeom prst="rect">
            <a:avLst/>
          </a:prstGeom>
          <a:noFill/>
        </p:spPr>
        <p:txBody>
          <a:bodyPr>
            <a:spAutoFit/>
          </a:bodyPr>
          <a:lstStyle/>
          <a:p>
            <a:pPr algn="ctr" rtl="0">
              <a:defRPr/>
            </a:pPr>
            <a:r>
              <a:rPr lang="en-GB" sz="1050" b="0" dirty="0"/>
              <a:t>480 piksel</a:t>
            </a:r>
          </a:p>
        </p:txBody>
      </p:sp>
      <p:cxnSp>
        <p:nvCxnSpPr>
          <p:cNvPr id="16" name="Straight Connector 15">
            <a:extLst>
              <a:ext uri="{FF2B5EF4-FFF2-40B4-BE49-F238E27FC236}">
                <a16:creationId xmlns:a16="http://schemas.microsoft.com/office/drawing/2014/main" id="{BDBFE4F4-3259-447B-B0BF-D2012F68C2B1}"/>
              </a:ext>
            </a:extLst>
          </p:cNvPr>
          <p:cNvCxnSpPr/>
          <p:nvPr/>
        </p:nvCxnSpPr>
        <p:spPr bwMode="auto">
          <a:xfrm>
            <a:off x="10012155" y="911225"/>
            <a:ext cx="0" cy="29845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7" name="Straight Connector 16">
            <a:extLst>
              <a:ext uri="{FF2B5EF4-FFF2-40B4-BE49-F238E27FC236}">
                <a16:creationId xmlns:a16="http://schemas.microsoft.com/office/drawing/2014/main" id="{D3E3F0FA-90C2-473D-9308-914DB2242DB5}"/>
              </a:ext>
            </a:extLst>
          </p:cNvPr>
          <p:cNvCxnSpPr/>
          <p:nvPr/>
        </p:nvCxnSpPr>
        <p:spPr bwMode="auto">
          <a:xfrm>
            <a:off x="1891561" y="911225"/>
            <a:ext cx="0" cy="29845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8" name="Straight Arrow Connector 17">
            <a:extLst>
              <a:ext uri="{FF2B5EF4-FFF2-40B4-BE49-F238E27FC236}">
                <a16:creationId xmlns:a16="http://schemas.microsoft.com/office/drawing/2014/main" id="{2637B0A1-6F8C-4AC4-A13F-39C2081E42E7}"/>
              </a:ext>
            </a:extLst>
          </p:cNvPr>
          <p:cNvCxnSpPr/>
          <p:nvPr/>
        </p:nvCxnSpPr>
        <p:spPr bwMode="auto">
          <a:xfrm>
            <a:off x="1887329" y="1038225"/>
            <a:ext cx="8124825"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19" name="TextBox 18">
            <a:extLst>
              <a:ext uri="{FF2B5EF4-FFF2-40B4-BE49-F238E27FC236}">
                <a16:creationId xmlns:a16="http://schemas.microsoft.com/office/drawing/2014/main" id="{45F7E6AE-05AB-448A-992D-AD8E5BC8180C}"/>
              </a:ext>
            </a:extLst>
          </p:cNvPr>
          <p:cNvSpPr txBox="1"/>
          <p:nvPr/>
        </p:nvSpPr>
        <p:spPr>
          <a:xfrm>
            <a:off x="5416550" y="804862"/>
            <a:ext cx="1423961" cy="254000"/>
          </a:xfrm>
          <a:prstGeom prst="rect">
            <a:avLst/>
          </a:prstGeom>
          <a:noFill/>
        </p:spPr>
        <p:txBody>
          <a:bodyPr>
            <a:spAutoFit/>
          </a:bodyPr>
          <a:lstStyle/>
          <a:p>
            <a:pPr algn="ctr" rtl="0">
              <a:defRPr/>
            </a:pPr>
            <a:r>
              <a:rPr lang="en-GB" sz="1050" b="0" dirty="0"/>
              <a:t>800</a:t>
            </a:r>
          </a:p>
        </p:txBody>
      </p:sp>
      <p:cxnSp>
        <p:nvCxnSpPr>
          <p:cNvPr id="20" name="Straight Arrow Connector 19">
            <a:extLst>
              <a:ext uri="{FF2B5EF4-FFF2-40B4-BE49-F238E27FC236}">
                <a16:creationId xmlns:a16="http://schemas.microsoft.com/office/drawing/2014/main" id="{90103992-D87F-4709-834C-5DE0A679AAB6}"/>
              </a:ext>
            </a:extLst>
          </p:cNvPr>
          <p:cNvCxnSpPr/>
          <p:nvPr/>
        </p:nvCxnSpPr>
        <p:spPr bwMode="auto">
          <a:xfrm>
            <a:off x="10196233" y="1143000"/>
            <a:ext cx="0" cy="422275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21" name="Straight Connector 20">
            <a:extLst>
              <a:ext uri="{FF2B5EF4-FFF2-40B4-BE49-F238E27FC236}">
                <a16:creationId xmlns:a16="http://schemas.microsoft.com/office/drawing/2014/main" id="{DF798051-EAF9-4AD7-841A-2ABF9BC7ACE0}"/>
              </a:ext>
            </a:extLst>
          </p:cNvPr>
          <p:cNvCxnSpPr/>
          <p:nvPr/>
        </p:nvCxnSpPr>
        <p:spPr bwMode="auto">
          <a:xfrm>
            <a:off x="9828078" y="1143000"/>
            <a:ext cx="478180"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22" name="Straight Connector 21">
            <a:extLst>
              <a:ext uri="{FF2B5EF4-FFF2-40B4-BE49-F238E27FC236}">
                <a16:creationId xmlns:a16="http://schemas.microsoft.com/office/drawing/2014/main" id="{51559ADF-7105-438D-B57B-02006ACB0AA3}"/>
              </a:ext>
            </a:extLst>
          </p:cNvPr>
          <p:cNvCxnSpPr/>
          <p:nvPr/>
        </p:nvCxnSpPr>
        <p:spPr bwMode="auto">
          <a:xfrm>
            <a:off x="9828078" y="5365750"/>
            <a:ext cx="478180"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23" name="TextBox 22">
            <a:extLst>
              <a:ext uri="{FF2B5EF4-FFF2-40B4-BE49-F238E27FC236}">
                <a16:creationId xmlns:a16="http://schemas.microsoft.com/office/drawing/2014/main" id="{84B8465B-25AC-4F4D-A5BD-627C4200C180}"/>
              </a:ext>
            </a:extLst>
          </p:cNvPr>
          <p:cNvSpPr txBox="1"/>
          <p:nvPr/>
        </p:nvSpPr>
        <p:spPr>
          <a:xfrm rot="5400000">
            <a:off x="9845323" y="3127417"/>
            <a:ext cx="1069975" cy="253916"/>
          </a:xfrm>
          <a:prstGeom prst="rect">
            <a:avLst/>
          </a:prstGeom>
          <a:noFill/>
        </p:spPr>
        <p:txBody>
          <a:bodyPr>
            <a:spAutoFit/>
          </a:bodyPr>
          <a:lstStyle/>
          <a:p>
            <a:pPr algn="ctr" rtl="0">
              <a:defRPr/>
            </a:pPr>
            <a:r>
              <a:rPr lang="en-GB" sz="1050" b="0" dirty="0"/>
              <a:t>600</a:t>
            </a:r>
          </a:p>
        </p:txBody>
      </p:sp>
      <p:cxnSp>
        <p:nvCxnSpPr>
          <p:cNvPr id="24" name="Straight Arrow Connector 23">
            <a:extLst>
              <a:ext uri="{FF2B5EF4-FFF2-40B4-BE49-F238E27FC236}">
                <a16:creationId xmlns:a16="http://schemas.microsoft.com/office/drawing/2014/main" id="{850A0239-F4BF-4284-A730-A22CFEA7AF31}"/>
              </a:ext>
            </a:extLst>
          </p:cNvPr>
          <p:cNvCxnSpPr/>
          <p:nvPr/>
        </p:nvCxnSpPr>
        <p:spPr bwMode="auto">
          <a:xfrm>
            <a:off x="1887329" y="2290762"/>
            <a:ext cx="8124825" cy="0"/>
          </a:xfrm>
          <a:prstGeom prst="straightConnector1">
            <a:avLst/>
          </a:prstGeom>
          <a:noFill/>
          <a:ln w="22225" cap="flat" cmpd="sng" algn="ctr">
            <a:solidFill>
              <a:schemeClr val="accent2">
                <a:lumMod val="75000"/>
              </a:schemeClr>
            </a:solidFill>
            <a:prstDash val="solid"/>
            <a:round/>
            <a:headEnd type="none" w="med" len="med"/>
            <a:tailEnd type="stealth" w="lg" len="lg"/>
          </a:ln>
          <a:effectLst/>
        </p:spPr>
      </p:cxnSp>
      <p:cxnSp>
        <p:nvCxnSpPr>
          <p:cNvPr id="25" name="Straight Arrow Connector 24">
            <a:extLst>
              <a:ext uri="{FF2B5EF4-FFF2-40B4-BE49-F238E27FC236}">
                <a16:creationId xmlns:a16="http://schemas.microsoft.com/office/drawing/2014/main" id="{CCACBF46-211F-490A-A4EE-FF51D1093E86}"/>
              </a:ext>
            </a:extLst>
          </p:cNvPr>
          <p:cNvCxnSpPr/>
          <p:nvPr/>
        </p:nvCxnSpPr>
        <p:spPr bwMode="auto">
          <a:xfrm>
            <a:off x="1887329" y="2700337"/>
            <a:ext cx="8124825" cy="0"/>
          </a:xfrm>
          <a:prstGeom prst="straightConnector1">
            <a:avLst/>
          </a:prstGeom>
          <a:noFill/>
          <a:ln w="22225" cap="flat" cmpd="sng" algn="ctr">
            <a:solidFill>
              <a:schemeClr val="accent2">
                <a:lumMod val="75000"/>
              </a:schemeClr>
            </a:solidFill>
            <a:prstDash val="solid"/>
            <a:round/>
            <a:headEnd type="none" w="med" len="med"/>
            <a:tailEnd type="stealth" w="lg" len="lg"/>
          </a:ln>
          <a:effectLst/>
        </p:spPr>
      </p:cxnSp>
      <p:sp>
        <p:nvSpPr>
          <p:cNvPr id="26" name="Freeform 60">
            <a:extLst>
              <a:ext uri="{FF2B5EF4-FFF2-40B4-BE49-F238E27FC236}">
                <a16:creationId xmlns:a16="http://schemas.microsoft.com/office/drawing/2014/main" id="{BB83B5DF-0ED2-45E1-A393-40447401F58E}"/>
              </a:ext>
            </a:extLst>
          </p:cNvPr>
          <p:cNvSpPr/>
          <p:nvPr/>
        </p:nvSpPr>
        <p:spPr bwMode="auto">
          <a:xfrm>
            <a:off x="1550912" y="2300287"/>
            <a:ext cx="8617815" cy="381000"/>
          </a:xfrm>
          <a:custGeom>
            <a:avLst/>
            <a:gdLst>
              <a:gd name="connsiteX0" fmla="*/ 223312 w 6466134"/>
              <a:gd name="connsiteY0" fmla="*/ 381000 h 381000"/>
              <a:gd name="connsiteX1" fmla="*/ 670987 w 6466134"/>
              <a:gd name="connsiteY1" fmla="*/ 238125 h 381000"/>
              <a:gd name="connsiteX2" fmla="*/ 5852587 w 6466134"/>
              <a:gd name="connsiteY2" fmla="*/ 219075 h 381000"/>
              <a:gd name="connsiteX3" fmla="*/ 6414562 w 6466134"/>
              <a:gd name="connsiteY3" fmla="*/ 0 h 381000"/>
            </a:gdLst>
            <a:ahLst/>
            <a:cxnLst>
              <a:cxn ang="0">
                <a:pos x="connsiteX0" y="connsiteY0"/>
              </a:cxn>
              <a:cxn ang="0">
                <a:pos x="connsiteX1" y="connsiteY1"/>
              </a:cxn>
              <a:cxn ang="0">
                <a:pos x="connsiteX2" y="connsiteY2"/>
              </a:cxn>
              <a:cxn ang="0">
                <a:pos x="connsiteX3" y="connsiteY3"/>
              </a:cxn>
            </a:cxnLst>
            <a:rect l="l" t="t" r="r" b="b"/>
            <a:pathLst>
              <a:path w="6466134" h="381000">
                <a:moveTo>
                  <a:pt x="223312" y="381000"/>
                </a:moveTo>
                <a:cubicBezTo>
                  <a:pt x="-21957" y="323056"/>
                  <a:pt x="-267226" y="265112"/>
                  <a:pt x="670987" y="238125"/>
                </a:cubicBezTo>
                <a:cubicBezTo>
                  <a:pt x="1609200" y="211137"/>
                  <a:pt x="4895325" y="258762"/>
                  <a:pt x="5852587" y="219075"/>
                </a:cubicBezTo>
                <a:cubicBezTo>
                  <a:pt x="6809850" y="179387"/>
                  <a:pt x="6341537" y="42862"/>
                  <a:pt x="6414562" y="0"/>
                </a:cubicBezTo>
              </a:path>
            </a:pathLst>
          </a:custGeom>
          <a:noFill/>
          <a:ln w="19050" cap="flat" cmpd="sng" algn="ctr">
            <a:solidFill>
              <a:schemeClr val="accent2">
                <a:lumMod val="75000"/>
              </a:schemeClr>
            </a:solidFill>
            <a:prstDash val="sysDot"/>
            <a:round/>
            <a:headEnd type="triangle" w="med" len="med"/>
            <a:tailEnd type="none" w="med" len="med"/>
          </a:ln>
          <a:effectLst/>
        </p:spPr>
        <p:txBody>
          <a:bodyPr wrap="none" anchor="ctr"/>
          <a:lstStyle/>
          <a:p>
            <a:pPr algn="ctr" rtl="0">
              <a:defRPr/>
            </a:pPr>
            <a:endParaRPr lang="en-GB" b="0" dirty="0"/>
          </a:p>
        </p:txBody>
      </p:sp>
      <p:sp>
        <p:nvSpPr>
          <p:cNvPr id="27" name="TextBox 26">
            <a:extLst>
              <a:ext uri="{FF2B5EF4-FFF2-40B4-BE49-F238E27FC236}">
                <a16:creationId xmlns:a16="http://schemas.microsoft.com/office/drawing/2014/main" id="{1487C199-3AEA-479A-B758-1D2BD838AE0F}"/>
              </a:ext>
            </a:extLst>
          </p:cNvPr>
          <p:cNvSpPr txBox="1"/>
          <p:nvPr/>
        </p:nvSpPr>
        <p:spPr>
          <a:xfrm>
            <a:off x="1887330" y="2671762"/>
            <a:ext cx="1426076" cy="254000"/>
          </a:xfrm>
          <a:prstGeom prst="rect">
            <a:avLst/>
          </a:prstGeom>
          <a:noFill/>
        </p:spPr>
        <p:txBody>
          <a:bodyPr>
            <a:spAutoFit/>
          </a:bodyPr>
          <a:lstStyle/>
          <a:p>
            <a:pPr algn="ctr" rtl="0">
              <a:defRPr/>
            </a:pPr>
            <a:r>
              <a:rPr lang="en-GB" sz="1050" b="0" dirty="0"/>
              <a:t>Sonraki satır</a:t>
            </a:r>
          </a:p>
        </p:txBody>
      </p:sp>
      <p:cxnSp>
        <p:nvCxnSpPr>
          <p:cNvPr id="28" name="Straight Connector 27">
            <a:extLst>
              <a:ext uri="{FF2B5EF4-FFF2-40B4-BE49-F238E27FC236}">
                <a16:creationId xmlns:a16="http://schemas.microsoft.com/office/drawing/2014/main" id="{3EAE2B87-0281-49ED-ABE3-1105B7690925}"/>
              </a:ext>
            </a:extLst>
          </p:cNvPr>
          <p:cNvCxnSpPr/>
          <p:nvPr/>
        </p:nvCxnSpPr>
        <p:spPr bwMode="auto">
          <a:xfrm>
            <a:off x="2414174" y="3365500"/>
            <a:ext cx="7597981" cy="0"/>
          </a:xfrm>
          <a:prstGeom prst="line">
            <a:avLst/>
          </a:prstGeom>
          <a:noFill/>
          <a:ln w="19050" cap="flat" cmpd="sng" algn="ctr">
            <a:solidFill>
              <a:schemeClr val="accent5">
                <a:lumMod val="50000"/>
              </a:schemeClr>
            </a:solidFill>
            <a:prstDash val="solid"/>
            <a:round/>
            <a:headEnd type="none" w="med" len="med"/>
            <a:tailEnd type="triangle" w="med" len="med"/>
          </a:ln>
          <a:effectLst/>
        </p:spPr>
      </p:cxnSp>
      <p:grpSp>
        <p:nvGrpSpPr>
          <p:cNvPr id="29" name="Group 76">
            <a:extLst>
              <a:ext uri="{FF2B5EF4-FFF2-40B4-BE49-F238E27FC236}">
                <a16:creationId xmlns:a16="http://schemas.microsoft.com/office/drawing/2014/main" id="{390BE95A-D01E-4EDA-9E53-7993345CBD47}"/>
              </a:ext>
            </a:extLst>
          </p:cNvPr>
          <p:cNvGrpSpPr>
            <a:grpSpLocks/>
          </p:cNvGrpSpPr>
          <p:nvPr/>
        </p:nvGrpSpPr>
        <p:grpSpPr bwMode="auto">
          <a:xfrm>
            <a:off x="1910604" y="3365501"/>
            <a:ext cx="522612" cy="161925"/>
            <a:chOff x="1540673" y="3514179"/>
            <a:chExt cx="392908" cy="161926"/>
          </a:xfrm>
        </p:grpSpPr>
        <p:cxnSp>
          <p:nvCxnSpPr>
            <p:cNvPr id="30" name="Straight Connector 29">
              <a:extLst>
                <a:ext uri="{FF2B5EF4-FFF2-40B4-BE49-F238E27FC236}">
                  <a16:creationId xmlns:a16="http://schemas.microsoft.com/office/drawing/2014/main" id="{4BEE9876-D5BA-47A9-B860-8E7FA06451BD}"/>
                </a:ext>
              </a:extLst>
            </p:cNvPr>
            <p:cNvCxnSpPr/>
            <p:nvPr/>
          </p:nvCxnSpPr>
          <p:spPr bwMode="auto">
            <a:xfrm>
              <a:off x="1540673" y="3514179"/>
              <a:ext cx="66810" cy="0"/>
            </a:xfrm>
            <a:prstGeom prst="line">
              <a:avLst/>
            </a:prstGeom>
            <a:noFill/>
            <a:ln w="19050" cap="flat" cmpd="sng" algn="ctr">
              <a:solidFill>
                <a:schemeClr val="accent5">
                  <a:lumMod val="50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18D2B9FE-0C1A-4376-98F9-473A325C8BDF}"/>
                </a:ext>
              </a:extLst>
            </p:cNvPr>
            <p:cNvCxnSpPr/>
            <p:nvPr/>
          </p:nvCxnSpPr>
          <p:spPr bwMode="auto">
            <a:xfrm>
              <a:off x="1597939" y="3514179"/>
              <a:ext cx="0" cy="160338"/>
            </a:xfrm>
            <a:prstGeom prst="line">
              <a:avLst/>
            </a:prstGeom>
            <a:noFill/>
            <a:ln w="19050" cap="flat" cmpd="sng" algn="ctr">
              <a:solidFill>
                <a:schemeClr val="accent5">
                  <a:lumMod val="50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1E26744A-3196-418B-962F-DC98AF0725ED}"/>
                </a:ext>
              </a:extLst>
            </p:cNvPr>
            <p:cNvCxnSpPr/>
            <p:nvPr/>
          </p:nvCxnSpPr>
          <p:spPr bwMode="auto">
            <a:xfrm>
              <a:off x="1928809" y="3514179"/>
              <a:ext cx="0" cy="160338"/>
            </a:xfrm>
            <a:prstGeom prst="line">
              <a:avLst/>
            </a:prstGeom>
            <a:noFill/>
            <a:ln w="19050" cap="flat" cmpd="sng" algn="ctr">
              <a:solidFill>
                <a:schemeClr val="accent5">
                  <a:lumMod val="50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6FDA287C-5D3C-4024-899C-3F116E23D1AB}"/>
                </a:ext>
              </a:extLst>
            </p:cNvPr>
            <p:cNvCxnSpPr/>
            <p:nvPr/>
          </p:nvCxnSpPr>
          <p:spPr bwMode="auto">
            <a:xfrm>
              <a:off x="1588395" y="3674517"/>
              <a:ext cx="345186" cy="1588"/>
            </a:xfrm>
            <a:prstGeom prst="line">
              <a:avLst/>
            </a:prstGeom>
            <a:noFill/>
            <a:ln w="19050" cap="flat" cmpd="sng" algn="ctr">
              <a:solidFill>
                <a:schemeClr val="accent5">
                  <a:lumMod val="50000"/>
                </a:schemeClr>
              </a:solidFill>
              <a:prstDash val="solid"/>
              <a:round/>
              <a:headEnd type="none" w="med" len="med"/>
              <a:tailEnd type="none" w="med" len="med"/>
            </a:ln>
            <a:effectLst/>
          </p:spPr>
        </p:cxnSp>
      </p:grpSp>
      <p:grpSp>
        <p:nvGrpSpPr>
          <p:cNvPr id="34" name="Group 77">
            <a:extLst>
              <a:ext uri="{FF2B5EF4-FFF2-40B4-BE49-F238E27FC236}">
                <a16:creationId xmlns:a16="http://schemas.microsoft.com/office/drawing/2014/main" id="{DDB23CD0-945F-4142-809E-17FE8426DDB5}"/>
              </a:ext>
            </a:extLst>
          </p:cNvPr>
          <p:cNvGrpSpPr>
            <a:grpSpLocks/>
          </p:cNvGrpSpPr>
          <p:nvPr/>
        </p:nvGrpSpPr>
        <p:grpSpPr bwMode="auto">
          <a:xfrm rot="5400000">
            <a:off x="3969239" y="1238292"/>
            <a:ext cx="393700" cy="215816"/>
            <a:chOff x="1545436" y="3514179"/>
            <a:chExt cx="392908" cy="161926"/>
          </a:xfrm>
        </p:grpSpPr>
        <p:cxnSp>
          <p:nvCxnSpPr>
            <p:cNvPr id="35" name="Straight Connector 34">
              <a:extLst>
                <a:ext uri="{FF2B5EF4-FFF2-40B4-BE49-F238E27FC236}">
                  <a16:creationId xmlns:a16="http://schemas.microsoft.com/office/drawing/2014/main" id="{153DFC73-9591-4193-8DDE-A7CC01855FA6}"/>
                </a:ext>
              </a:extLst>
            </p:cNvPr>
            <p:cNvCxnSpPr/>
            <p:nvPr/>
          </p:nvCxnSpPr>
          <p:spPr bwMode="auto">
            <a:xfrm>
              <a:off x="1545437" y="3514180"/>
              <a:ext cx="66541" cy="0"/>
            </a:xfrm>
            <a:prstGeom prst="line">
              <a:avLst/>
            </a:prstGeom>
            <a:noFill/>
            <a:ln w="19050" cap="flat" cmpd="sng" algn="ctr">
              <a:solidFill>
                <a:schemeClr val="accent3">
                  <a:lumMod val="7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493E8E51-23AF-4200-A185-18F0EADFCFD3}"/>
                </a:ext>
              </a:extLst>
            </p:cNvPr>
            <p:cNvCxnSpPr/>
            <p:nvPr/>
          </p:nvCxnSpPr>
          <p:spPr bwMode="auto">
            <a:xfrm>
              <a:off x="1602471" y="3539579"/>
              <a:ext cx="0" cy="160338"/>
            </a:xfrm>
            <a:prstGeom prst="line">
              <a:avLst/>
            </a:prstGeom>
            <a:noFill/>
            <a:ln w="19050" cap="flat" cmpd="sng" algn="ctr">
              <a:solidFill>
                <a:schemeClr val="accent3">
                  <a:lumMod val="7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EB6942BF-2B9B-4205-A0BE-DD09A44BAD58}"/>
                </a:ext>
              </a:extLst>
            </p:cNvPr>
            <p:cNvCxnSpPr/>
            <p:nvPr/>
          </p:nvCxnSpPr>
          <p:spPr bwMode="auto">
            <a:xfrm>
              <a:off x="1928838" y="3539579"/>
              <a:ext cx="0" cy="160338"/>
            </a:xfrm>
            <a:prstGeom prst="line">
              <a:avLst/>
            </a:prstGeom>
            <a:noFill/>
            <a:ln w="19050" cap="flat" cmpd="sng" algn="ctr">
              <a:solidFill>
                <a:schemeClr val="accent3">
                  <a:lumMod val="7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BAEA6965-69F1-4A37-B2AA-2CF57E12D1FB}"/>
                </a:ext>
              </a:extLst>
            </p:cNvPr>
            <p:cNvCxnSpPr/>
            <p:nvPr/>
          </p:nvCxnSpPr>
          <p:spPr bwMode="auto">
            <a:xfrm>
              <a:off x="1592966" y="3699918"/>
              <a:ext cx="345379" cy="1588"/>
            </a:xfrm>
            <a:prstGeom prst="line">
              <a:avLst/>
            </a:prstGeom>
            <a:noFill/>
            <a:ln w="19050" cap="flat" cmpd="sng" algn="ctr">
              <a:solidFill>
                <a:schemeClr val="accent3">
                  <a:lumMod val="75000"/>
                </a:schemeClr>
              </a:solidFill>
              <a:prstDash val="solid"/>
              <a:round/>
              <a:headEnd type="none" w="med" len="med"/>
              <a:tailEnd type="none" w="med" len="med"/>
            </a:ln>
            <a:effectLst/>
          </p:spPr>
        </p:cxnSp>
      </p:grpSp>
      <p:cxnSp>
        <p:nvCxnSpPr>
          <p:cNvPr id="39" name="Straight Connector 38">
            <a:extLst>
              <a:ext uri="{FF2B5EF4-FFF2-40B4-BE49-F238E27FC236}">
                <a16:creationId xmlns:a16="http://schemas.microsoft.com/office/drawing/2014/main" id="{CF29F229-FC0C-4976-B892-57CADF62C5DD}"/>
              </a:ext>
            </a:extLst>
          </p:cNvPr>
          <p:cNvCxnSpPr/>
          <p:nvPr/>
        </p:nvCxnSpPr>
        <p:spPr bwMode="auto">
          <a:xfrm>
            <a:off x="4261302" y="1530350"/>
            <a:ext cx="0" cy="3822700"/>
          </a:xfrm>
          <a:prstGeom prst="line">
            <a:avLst/>
          </a:prstGeom>
          <a:noFill/>
          <a:ln w="19050" cap="flat" cmpd="sng" algn="ctr">
            <a:solidFill>
              <a:schemeClr val="accent3">
                <a:lumMod val="75000"/>
              </a:schemeClr>
            </a:solidFill>
            <a:prstDash val="solid"/>
            <a:round/>
            <a:headEnd type="none" w="med" len="med"/>
            <a:tailEnd type="triangle" w="med" len="med"/>
          </a:ln>
          <a:effectLst/>
        </p:spPr>
      </p:cxnSp>
      <p:sp>
        <p:nvSpPr>
          <p:cNvPr id="40" name="TextBox 88">
            <a:extLst>
              <a:ext uri="{FF2B5EF4-FFF2-40B4-BE49-F238E27FC236}">
                <a16:creationId xmlns:a16="http://schemas.microsoft.com/office/drawing/2014/main" id="{18CB6C86-8996-444E-9F07-D65EA31C0C63}"/>
              </a:ext>
            </a:extLst>
          </p:cNvPr>
          <p:cNvSpPr txBox="1">
            <a:spLocks noChangeArrowheads="1"/>
          </p:cNvSpPr>
          <p:nvPr/>
        </p:nvSpPr>
        <p:spPr bwMode="auto">
          <a:xfrm>
            <a:off x="4813537" y="2905126"/>
            <a:ext cx="227452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600" b="0" dirty="0"/>
              <a:t>Görüntüleme bölgesi</a:t>
            </a:r>
          </a:p>
        </p:txBody>
      </p:sp>
      <p:cxnSp>
        <p:nvCxnSpPr>
          <p:cNvPr id="41" name="Straight Connector 40">
            <a:extLst>
              <a:ext uri="{FF2B5EF4-FFF2-40B4-BE49-F238E27FC236}">
                <a16:creationId xmlns:a16="http://schemas.microsoft.com/office/drawing/2014/main" id="{E0581AC3-2952-4DA7-9765-73E3F607FE24}"/>
              </a:ext>
            </a:extLst>
          </p:cNvPr>
          <p:cNvCxnSpPr/>
          <p:nvPr/>
        </p:nvCxnSpPr>
        <p:spPr bwMode="auto">
          <a:xfrm>
            <a:off x="1887329" y="5319713"/>
            <a:ext cx="0" cy="296863"/>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2" name="Straight Connector 41">
            <a:extLst>
              <a:ext uri="{FF2B5EF4-FFF2-40B4-BE49-F238E27FC236}">
                <a16:creationId xmlns:a16="http://schemas.microsoft.com/office/drawing/2014/main" id="{911961D3-E37B-44D2-ABD0-CA43097D582D}"/>
              </a:ext>
            </a:extLst>
          </p:cNvPr>
          <p:cNvCxnSpPr/>
          <p:nvPr/>
        </p:nvCxnSpPr>
        <p:spPr bwMode="auto">
          <a:xfrm>
            <a:off x="3469977" y="4406901"/>
            <a:ext cx="0" cy="1228725"/>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3" name="Straight Arrow Connector 42">
            <a:extLst>
              <a:ext uri="{FF2B5EF4-FFF2-40B4-BE49-F238E27FC236}">
                <a16:creationId xmlns:a16="http://schemas.microsoft.com/office/drawing/2014/main" id="{7D37D436-CE05-4BE8-960E-2A4AF2423180}"/>
              </a:ext>
            </a:extLst>
          </p:cNvPr>
          <p:cNvCxnSpPr/>
          <p:nvPr/>
        </p:nvCxnSpPr>
        <p:spPr bwMode="auto">
          <a:xfrm>
            <a:off x="1887329" y="5449887"/>
            <a:ext cx="1582648"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44" name="Straight Arrow Connector 43">
            <a:extLst>
              <a:ext uri="{FF2B5EF4-FFF2-40B4-BE49-F238E27FC236}">
                <a16:creationId xmlns:a16="http://schemas.microsoft.com/office/drawing/2014/main" id="{D67BA44E-5A43-4226-87E1-83F6BBFFD4DB}"/>
              </a:ext>
            </a:extLst>
          </p:cNvPr>
          <p:cNvCxnSpPr/>
          <p:nvPr/>
        </p:nvCxnSpPr>
        <p:spPr bwMode="auto">
          <a:xfrm>
            <a:off x="8421043" y="5449887"/>
            <a:ext cx="1548795"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45" name="Straight Connector 44">
            <a:extLst>
              <a:ext uri="{FF2B5EF4-FFF2-40B4-BE49-F238E27FC236}">
                <a16:creationId xmlns:a16="http://schemas.microsoft.com/office/drawing/2014/main" id="{12CCBD7C-7132-4D0A-86AA-98B22E41F31D}"/>
              </a:ext>
            </a:extLst>
          </p:cNvPr>
          <p:cNvCxnSpPr/>
          <p:nvPr/>
        </p:nvCxnSpPr>
        <p:spPr bwMode="auto">
          <a:xfrm>
            <a:off x="8429506" y="4381501"/>
            <a:ext cx="0" cy="1228725"/>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6" name="Straight Connector 45">
            <a:extLst>
              <a:ext uri="{FF2B5EF4-FFF2-40B4-BE49-F238E27FC236}">
                <a16:creationId xmlns:a16="http://schemas.microsoft.com/office/drawing/2014/main" id="{EC7F4B56-6A2F-449E-B091-9914490A6E6B}"/>
              </a:ext>
            </a:extLst>
          </p:cNvPr>
          <p:cNvCxnSpPr/>
          <p:nvPr/>
        </p:nvCxnSpPr>
        <p:spPr bwMode="auto">
          <a:xfrm>
            <a:off x="9961374" y="5319713"/>
            <a:ext cx="0" cy="296863"/>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47" name="Rectangular Callout 73">
            <a:extLst>
              <a:ext uri="{FF2B5EF4-FFF2-40B4-BE49-F238E27FC236}">
                <a16:creationId xmlns:a16="http://schemas.microsoft.com/office/drawing/2014/main" id="{338A13A0-A9F8-4219-B6BB-4FFBFA903B49}"/>
              </a:ext>
            </a:extLst>
          </p:cNvPr>
          <p:cNvSpPr/>
          <p:nvPr/>
        </p:nvSpPr>
        <p:spPr bwMode="auto">
          <a:xfrm>
            <a:off x="1409150" y="3767137"/>
            <a:ext cx="2255485" cy="412750"/>
          </a:xfrm>
          <a:prstGeom prst="wedgeRectCallout">
            <a:avLst>
              <a:gd name="adj1" fmla="val -11051"/>
              <a:gd name="adj2" fmla="val -99572"/>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48" name="TextBox 47">
            <a:extLst>
              <a:ext uri="{FF2B5EF4-FFF2-40B4-BE49-F238E27FC236}">
                <a16:creationId xmlns:a16="http://schemas.microsoft.com/office/drawing/2014/main" id="{89ABFE62-22F1-44B9-8FD2-1A4A98056E68}"/>
              </a:ext>
            </a:extLst>
          </p:cNvPr>
          <p:cNvSpPr txBox="1"/>
          <p:nvPr/>
        </p:nvSpPr>
        <p:spPr>
          <a:xfrm>
            <a:off x="1254694" y="3762376"/>
            <a:ext cx="2570745" cy="414337"/>
          </a:xfrm>
          <a:prstGeom prst="rect">
            <a:avLst/>
          </a:prstGeom>
          <a:noFill/>
        </p:spPr>
        <p:txBody>
          <a:bodyPr>
            <a:spAutoFit/>
          </a:bodyPr>
          <a:lstStyle/>
          <a:p>
            <a:pPr algn="ctr" rtl="0">
              <a:defRPr/>
            </a:pPr>
            <a:r>
              <a:rPr lang="en-GB" sz="1050" b="0" dirty="0"/>
              <a:t>Yatay senkronizasyon, sonraki satıra başlamak için sıfır darbe verin</a:t>
            </a:r>
          </a:p>
        </p:txBody>
      </p:sp>
      <p:sp>
        <p:nvSpPr>
          <p:cNvPr id="49" name="Rectangular Callout 87">
            <a:extLst>
              <a:ext uri="{FF2B5EF4-FFF2-40B4-BE49-F238E27FC236}">
                <a16:creationId xmlns:a16="http://schemas.microsoft.com/office/drawing/2014/main" id="{FDDBB393-5FCE-4898-AB3D-F79333FA614D}"/>
              </a:ext>
            </a:extLst>
          </p:cNvPr>
          <p:cNvSpPr/>
          <p:nvPr/>
        </p:nvSpPr>
        <p:spPr bwMode="auto">
          <a:xfrm>
            <a:off x="1775190" y="1370013"/>
            <a:ext cx="2198357" cy="354013"/>
          </a:xfrm>
          <a:prstGeom prst="wedgeRectCallout">
            <a:avLst>
              <a:gd name="adj1" fmla="val 50785"/>
              <a:gd name="adj2" fmla="val -83020"/>
            </a:avLst>
          </a:prstGeom>
          <a:solidFill>
            <a:schemeClr val="accent3">
              <a:lumMod val="20000"/>
              <a:lumOff val="80000"/>
            </a:schemeClr>
          </a:solidFill>
          <a:ln w="19050" cap="flat" cmpd="sng" algn="ctr">
            <a:solidFill>
              <a:schemeClr val="accent3">
                <a:lumMod val="7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0" name="TextBox 49">
            <a:extLst>
              <a:ext uri="{FF2B5EF4-FFF2-40B4-BE49-F238E27FC236}">
                <a16:creationId xmlns:a16="http://schemas.microsoft.com/office/drawing/2014/main" id="{BDFBD291-9C57-4956-A401-80EF66A06691}"/>
              </a:ext>
            </a:extLst>
          </p:cNvPr>
          <p:cNvSpPr txBox="1"/>
          <p:nvPr/>
        </p:nvSpPr>
        <p:spPr>
          <a:xfrm>
            <a:off x="1550912" y="1335088"/>
            <a:ext cx="2594020" cy="415925"/>
          </a:xfrm>
          <a:prstGeom prst="rect">
            <a:avLst/>
          </a:prstGeom>
          <a:noFill/>
        </p:spPr>
        <p:txBody>
          <a:bodyPr>
            <a:spAutoFit/>
          </a:bodyPr>
          <a:lstStyle/>
          <a:p>
            <a:pPr algn="ctr" rtl="0">
              <a:defRPr/>
            </a:pPr>
            <a:r>
              <a:rPr lang="en-GB" sz="1050" b="0" dirty="0"/>
              <a:t>Dikey senkronizasyon, yeni bir çerçeve başlatmak için sıfır darbe verin </a:t>
            </a:r>
          </a:p>
        </p:txBody>
      </p:sp>
      <p:sp>
        <p:nvSpPr>
          <p:cNvPr id="51" name="Rectangular Callout 104">
            <a:extLst>
              <a:ext uri="{FF2B5EF4-FFF2-40B4-BE49-F238E27FC236}">
                <a16:creationId xmlns:a16="http://schemas.microsoft.com/office/drawing/2014/main" id="{4961F9E6-0D41-4703-B37B-35BF8991A8D2}"/>
              </a:ext>
            </a:extLst>
          </p:cNvPr>
          <p:cNvSpPr/>
          <p:nvPr/>
        </p:nvSpPr>
        <p:spPr bwMode="auto">
          <a:xfrm>
            <a:off x="9362592" y="1473201"/>
            <a:ext cx="2215284" cy="511175"/>
          </a:xfrm>
          <a:prstGeom prst="wedgeRectCallout">
            <a:avLst>
              <a:gd name="adj1" fmla="val -44800"/>
              <a:gd name="adj2" fmla="val 105876"/>
            </a:avLst>
          </a:prstGeom>
          <a:solidFill>
            <a:schemeClr val="accent2">
              <a:lumMod val="20000"/>
              <a:lumOff val="80000"/>
            </a:schemeClr>
          </a:solidFill>
          <a:ln w="19050" cap="flat" cmpd="sng" algn="ctr">
            <a:solidFill>
              <a:schemeClr val="accent2">
                <a:lumMod val="7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2" name="TextBox 51">
            <a:extLst>
              <a:ext uri="{FF2B5EF4-FFF2-40B4-BE49-F238E27FC236}">
                <a16:creationId xmlns:a16="http://schemas.microsoft.com/office/drawing/2014/main" id="{BB6D500B-8259-4D79-93F8-D4943267EFC7}"/>
              </a:ext>
            </a:extLst>
          </p:cNvPr>
          <p:cNvSpPr txBox="1"/>
          <p:nvPr/>
        </p:nvSpPr>
        <p:spPr>
          <a:xfrm>
            <a:off x="9309696" y="1428750"/>
            <a:ext cx="2268180" cy="415498"/>
          </a:xfrm>
          <a:prstGeom prst="rect">
            <a:avLst/>
          </a:prstGeom>
          <a:noFill/>
        </p:spPr>
        <p:txBody>
          <a:bodyPr>
            <a:spAutoFit/>
          </a:bodyPr>
          <a:lstStyle/>
          <a:p>
            <a:pPr algn="ctr" rtl="0">
              <a:defRPr/>
            </a:pPr>
            <a:r>
              <a:rPr lang="en-GB" sz="1050" b="0" dirty="0"/>
              <a:t>Beam otomatik olarak soldan sağa tarar ve ardından bir sonraki satıra gider</a:t>
            </a:r>
          </a:p>
        </p:txBody>
      </p:sp>
      <p:sp>
        <p:nvSpPr>
          <p:cNvPr id="53" name="Right Brace 52">
            <a:extLst>
              <a:ext uri="{FF2B5EF4-FFF2-40B4-BE49-F238E27FC236}">
                <a16:creationId xmlns:a16="http://schemas.microsoft.com/office/drawing/2014/main" id="{584F8A6D-2294-468D-AF53-FEF4E9A2BF96}"/>
              </a:ext>
            </a:extLst>
          </p:cNvPr>
          <p:cNvSpPr/>
          <p:nvPr/>
        </p:nvSpPr>
        <p:spPr bwMode="auto">
          <a:xfrm rot="5400000">
            <a:off x="5876449" y="2182982"/>
            <a:ext cx="163513" cy="4925675"/>
          </a:xfrm>
          <a:prstGeom prst="rightBrace">
            <a:avLst>
              <a:gd name="adj1" fmla="val 55150"/>
              <a:gd name="adj2" fmla="val 50000"/>
            </a:avLst>
          </a:prstGeom>
          <a:no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4" name="TextBox 53">
            <a:extLst>
              <a:ext uri="{FF2B5EF4-FFF2-40B4-BE49-F238E27FC236}">
                <a16:creationId xmlns:a16="http://schemas.microsoft.com/office/drawing/2014/main" id="{5D5E3860-2DEC-43F7-94EC-41F8E22DA9AC}"/>
              </a:ext>
            </a:extLst>
          </p:cNvPr>
          <p:cNvSpPr txBox="1"/>
          <p:nvPr/>
        </p:nvSpPr>
        <p:spPr>
          <a:xfrm>
            <a:off x="4601952" y="4683126"/>
            <a:ext cx="2926206" cy="414337"/>
          </a:xfrm>
          <a:prstGeom prst="rect">
            <a:avLst/>
          </a:prstGeom>
          <a:noFill/>
        </p:spPr>
        <p:txBody>
          <a:bodyPr>
            <a:spAutoFit/>
          </a:bodyPr>
          <a:lstStyle/>
          <a:p>
            <a:pPr algn="ctr" rtl="0">
              <a:defRPr/>
            </a:pPr>
            <a:r>
              <a:rPr lang="en-GB" sz="1050" b="0" dirty="0"/>
              <a:t>Işın bu bölgedeyken rengi beklenen değere ayarlayın </a:t>
            </a:r>
          </a:p>
        </p:txBody>
      </p:sp>
      <p:cxnSp>
        <p:nvCxnSpPr>
          <p:cNvPr id="55" name="Straight Arrow Connector 54">
            <a:extLst>
              <a:ext uri="{FF2B5EF4-FFF2-40B4-BE49-F238E27FC236}">
                <a16:creationId xmlns:a16="http://schemas.microsoft.com/office/drawing/2014/main" id="{00ECF37D-A071-43E8-A600-BDFD466C1D33}"/>
              </a:ext>
            </a:extLst>
          </p:cNvPr>
          <p:cNvCxnSpPr/>
          <p:nvPr/>
        </p:nvCxnSpPr>
        <p:spPr bwMode="auto">
          <a:xfrm>
            <a:off x="1679977" y="1127126"/>
            <a:ext cx="0" cy="839787"/>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56" name="Straight Connector 55">
            <a:extLst>
              <a:ext uri="{FF2B5EF4-FFF2-40B4-BE49-F238E27FC236}">
                <a16:creationId xmlns:a16="http://schemas.microsoft.com/office/drawing/2014/main" id="{2F806A8E-985D-437D-A5CD-56660D34DBAD}"/>
              </a:ext>
            </a:extLst>
          </p:cNvPr>
          <p:cNvCxnSpPr/>
          <p:nvPr/>
        </p:nvCxnSpPr>
        <p:spPr bwMode="auto">
          <a:xfrm>
            <a:off x="1519174" y="1143000"/>
            <a:ext cx="48029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57" name="Straight Connector 56">
            <a:extLst>
              <a:ext uri="{FF2B5EF4-FFF2-40B4-BE49-F238E27FC236}">
                <a16:creationId xmlns:a16="http://schemas.microsoft.com/office/drawing/2014/main" id="{68EB05AB-CC56-4D7D-BDB6-3C1951CAED37}"/>
              </a:ext>
            </a:extLst>
          </p:cNvPr>
          <p:cNvCxnSpPr/>
          <p:nvPr/>
        </p:nvCxnSpPr>
        <p:spPr bwMode="auto">
          <a:xfrm>
            <a:off x="1519173" y="1963737"/>
            <a:ext cx="209256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58" name="Straight Connector 57">
            <a:extLst>
              <a:ext uri="{FF2B5EF4-FFF2-40B4-BE49-F238E27FC236}">
                <a16:creationId xmlns:a16="http://schemas.microsoft.com/office/drawing/2014/main" id="{30C5E44D-6B01-45F0-9621-73CB4EC955B1}"/>
              </a:ext>
            </a:extLst>
          </p:cNvPr>
          <p:cNvCxnSpPr/>
          <p:nvPr/>
        </p:nvCxnSpPr>
        <p:spPr bwMode="auto">
          <a:xfrm>
            <a:off x="1519173" y="4543425"/>
            <a:ext cx="209256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59" name="Straight Connector 58">
            <a:extLst>
              <a:ext uri="{FF2B5EF4-FFF2-40B4-BE49-F238E27FC236}">
                <a16:creationId xmlns:a16="http://schemas.microsoft.com/office/drawing/2014/main" id="{D2F5A685-4349-43BA-872B-7BCF00CE6E96}"/>
              </a:ext>
            </a:extLst>
          </p:cNvPr>
          <p:cNvCxnSpPr/>
          <p:nvPr/>
        </p:nvCxnSpPr>
        <p:spPr bwMode="auto">
          <a:xfrm>
            <a:off x="1519174" y="5367337"/>
            <a:ext cx="48029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60" name="Straight Arrow Connector 59">
            <a:extLst>
              <a:ext uri="{FF2B5EF4-FFF2-40B4-BE49-F238E27FC236}">
                <a16:creationId xmlns:a16="http://schemas.microsoft.com/office/drawing/2014/main" id="{977BB64D-9504-4EF1-8FC5-6EFE02D00E6C}"/>
              </a:ext>
            </a:extLst>
          </p:cNvPr>
          <p:cNvCxnSpPr/>
          <p:nvPr/>
        </p:nvCxnSpPr>
        <p:spPr bwMode="auto">
          <a:xfrm>
            <a:off x="1758264" y="4538662"/>
            <a:ext cx="0" cy="83820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61" name="TextBox 60">
            <a:extLst>
              <a:ext uri="{FF2B5EF4-FFF2-40B4-BE49-F238E27FC236}">
                <a16:creationId xmlns:a16="http://schemas.microsoft.com/office/drawing/2014/main" id="{4CDD90EB-106E-4015-A3F7-2EC5A23A5835}"/>
              </a:ext>
            </a:extLst>
          </p:cNvPr>
          <p:cNvSpPr txBox="1"/>
          <p:nvPr/>
        </p:nvSpPr>
        <p:spPr>
          <a:xfrm>
            <a:off x="-131182" y="1227137"/>
            <a:ext cx="1876751" cy="577081"/>
          </a:xfrm>
          <a:prstGeom prst="rect">
            <a:avLst/>
          </a:prstGeom>
          <a:noFill/>
        </p:spPr>
        <p:txBody>
          <a:bodyPr>
            <a:spAutoFit/>
          </a:bodyPr>
          <a:lstStyle/>
          <a:p>
            <a:pPr algn="ctr" rtl="0">
              <a:defRPr/>
            </a:pPr>
            <a:r>
              <a:rPr lang="en-GB" sz="1050" b="0" dirty="0"/>
              <a:t>Dikey ön sundurma</a:t>
            </a:r>
          </a:p>
          <a:p>
            <a:pPr algn="ctr" rtl="0">
              <a:defRPr/>
            </a:pPr>
            <a:r>
              <a:rPr lang="en-GB" sz="1050" b="0" dirty="0"/>
              <a:t>Rengi siyaha ayarla (8s00)</a:t>
            </a:r>
          </a:p>
          <a:p>
            <a:pPr algn="ctr" rtl="0">
              <a:defRPr/>
            </a:pPr>
            <a:endParaRPr lang="en-GB" sz="1050" b="0" dirty="0"/>
          </a:p>
        </p:txBody>
      </p:sp>
      <p:sp>
        <p:nvSpPr>
          <p:cNvPr id="62" name="TextBox 61">
            <a:extLst>
              <a:ext uri="{FF2B5EF4-FFF2-40B4-BE49-F238E27FC236}">
                <a16:creationId xmlns:a16="http://schemas.microsoft.com/office/drawing/2014/main" id="{D14D72CC-EC21-467E-B956-1B97EA328574}"/>
              </a:ext>
            </a:extLst>
          </p:cNvPr>
          <p:cNvSpPr txBox="1"/>
          <p:nvPr/>
        </p:nvSpPr>
        <p:spPr>
          <a:xfrm>
            <a:off x="-131182" y="4675187"/>
            <a:ext cx="1876751" cy="577081"/>
          </a:xfrm>
          <a:prstGeom prst="rect">
            <a:avLst/>
          </a:prstGeom>
          <a:noFill/>
        </p:spPr>
        <p:txBody>
          <a:bodyPr>
            <a:spAutoFit/>
          </a:bodyPr>
          <a:lstStyle/>
          <a:p>
            <a:pPr algn="ctr" rtl="0">
              <a:defRPr/>
            </a:pPr>
            <a:r>
              <a:rPr lang="en-GB" sz="1050" b="0" dirty="0"/>
              <a:t>Dikey arka sundurma</a:t>
            </a:r>
          </a:p>
          <a:p>
            <a:pPr algn="ctr" rtl="0">
              <a:defRPr/>
            </a:pPr>
            <a:r>
              <a:rPr lang="en-GB" sz="1050" b="0" dirty="0"/>
              <a:t>Rengi siyaha ayarla (8s00)</a:t>
            </a:r>
          </a:p>
          <a:p>
            <a:pPr algn="ctr" rtl="0">
              <a:defRPr/>
            </a:pPr>
            <a:endParaRPr lang="en-GB" sz="1050" b="0" dirty="0"/>
          </a:p>
        </p:txBody>
      </p:sp>
      <p:sp>
        <p:nvSpPr>
          <p:cNvPr id="63" name="TextBox 62">
            <a:extLst>
              <a:ext uri="{FF2B5EF4-FFF2-40B4-BE49-F238E27FC236}">
                <a16:creationId xmlns:a16="http://schemas.microsoft.com/office/drawing/2014/main" id="{E6B0156A-87FA-4313-A293-2E26673758C5}"/>
              </a:ext>
            </a:extLst>
          </p:cNvPr>
          <p:cNvSpPr txBox="1"/>
          <p:nvPr/>
        </p:nvSpPr>
        <p:spPr>
          <a:xfrm>
            <a:off x="1688440" y="5843588"/>
            <a:ext cx="2395131" cy="577850"/>
          </a:xfrm>
          <a:prstGeom prst="rect">
            <a:avLst/>
          </a:prstGeom>
          <a:noFill/>
        </p:spPr>
        <p:txBody>
          <a:bodyPr>
            <a:spAutoFit/>
          </a:bodyPr>
          <a:lstStyle/>
          <a:p>
            <a:pPr algn="ctr" rtl="0">
              <a:defRPr/>
            </a:pPr>
            <a:r>
              <a:rPr lang="en-GB" sz="1050" b="0" dirty="0"/>
              <a:t>Yatay ön sundurma</a:t>
            </a:r>
          </a:p>
          <a:p>
            <a:pPr algn="ctr" rtl="0">
              <a:defRPr/>
            </a:pPr>
            <a:r>
              <a:rPr lang="en-GB" sz="1050" b="0" dirty="0"/>
              <a:t>Rengi siyaha ayarla (8s00)</a:t>
            </a:r>
          </a:p>
          <a:p>
            <a:pPr algn="ctr" rtl="0">
              <a:defRPr/>
            </a:pPr>
            <a:endParaRPr lang="en-GB" sz="1050" b="0" dirty="0"/>
          </a:p>
        </p:txBody>
      </p:sp>
      <p:sp>
        <p:nvSpPr>
          <p:cNvPr id="64" name="TextBox 63">
            <a:extLst>
              <a:ext uri="{FF2B5EF4-FFF2-40B4-BE49-F238E27FC236}">
                <a16:creationId xmlns:a16="http://schemas.microsoft.com/office/drawing/2014/main" id="{D09F953F-6535-4DA8-B683-78DFFC7C26E6}"/>
              </a:ext>
            </a:extLst>
          </p:cNvPr>
          <p:cNvSpPr txBox="1"/>
          <p:nvPr/>
        </p:nvSpPr>
        <p:spPr>
          <a:xfrm>
            <a:off x="8226386" y="5843588"/>
            <a:ext cx="2397247" cy="577850"/>
          </a:xfrm>
          <a:prstGeom prst="rect">
            <a:avLst/>
          </a:prstGeom>
          <a:noFill/>
        </p:spPr>
        <p:txBody>
          <a:bodyPr>
            <a:spAutoFit/>
          </a:bodyPr>
          <a:lstStyle/>
          <a:p>
            <a:pPr algn="ctr" rtl="0">
              <a:defRPr/>
            </a:pPr>
            <a:r>
              <a:rPr lang="en-GB" sz="1050" b="0" dirty="0"/>
              <a:t>Yatay arka sundurma</a:t>
            </a:r>
          </a:p>
          <a:p>
            <a:pPr algn="ctr" rtl="0">
              <a:defRPr/>
            </a:pPr>
            <a:r>
              <a:rPr lang="en-GB" sz="1050" b="0" dirty="0"/>
              <a:t>Rengi siyaha ayarla (8s00)</a:t>
            </a:r>
          </a:p>
          <a:p>
            <a:pPr algn="ctr" rtl="0">
              <a:defRPr/>
            </a:pPr>
            <a:endParaRPr lang="en-GB" sz="1050" b="0" dirty="0"/>
          </a:p>
        </p:txBody>
      </p:sp>
    </p:spTree>
    <p:extLst>
      <p:ext uri="{BB962C8B-B14F-4D97-AF65-F5344CB8AC3E}">
        <p14:creationId xmlns:p14="http://schemas.microsoft.com/office/powerpoint/2010/main" val="56570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VGA Zamanlaması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699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640 × 480 çözünürlük, 25 MHz saat frekansı ve 60 Hz yenileme hızına sahip monitör için: </a:t>
            </a:r>
          </a:p>
        </p:txBody>
      </p:sp>
      <p:sp>
        <p:nvSpPr>
          <p:cNvPr id="5" name="TextBox 77">
            <a:extLst>
              <a:ext uri="{FF2B5EF4-FFF2-40B4-BE49-F238E27FC236}">
                <a16:creationId xmlns:a16="http://schemas.microsoft.com/office/drawing/2014/main" id="{22C5A6AF-0A8F-4F43-A5DE-4A4206A7A826}"/>
              </a:ext>
            </a:extLst>
          </p:cNvPr>
          <p:cNvSpPr txBox="1">
            <a:spLocks noChangeArrowheads="1"/>
          </p:cNvSpPr>
          <p:nvPr/>
        </p:nvSpPr>
        <p:spPr bwMode="auto">
          <a:xfrm>
            <a:off x="465533" y="2229645"/>
            <a:ext cx="107273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600" b="0" dirty="0"/>
              <a:t>hSync</a:t>
            </a:r>
          </a:p>
        </p:txBody>
      </p:sp>
      <p:sp>
        <p:nvSpPr>
          <p:cNvPr id="6" name="TextBox 78">
            <a:extLst>
              <a:ext uri="{FF2B5EF4-FFF2-40B4-BE49-F238E27FC236}">
                <a16:creationId xmlns:a16="http://schemas.microsoft.com/office/drawing/2014/main" id="{3586F2A9-B69D-4ECB-82B5-6741D17137B5}"/>
              </a:ext>
            </a:extLst>
          </p:cNvPr>
          <p:cNvSpPr txBox="1">
            <a:spLocks noChangeArrowheads="1"/>
          </p:cNvSpPr>
          <p:nvPr/>
        </p:nvSpPr>
        <p:spPr bwMode="auto">
          <a:xfrm>
            <a:off x="452838" y="3502820"/>
            <a:ext cx="107273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600" b="0" dirty="0"/>
              <a:t>vSync</a:t>
            </a:r>
          </a:p>
        </p:txBody>
      </p:sp>
      <p:sp>
        <p:nvSpPr>
          <p:cNvPr id="7" name="TextBox 79">
            <a:extLst>
              <a:ext uri="{FF2B5EF4-FFF2-40B4-BE49-F238E27FC236}">
                <a16:creationId xmlns:a16="http://schemas.microsoft.com/office/drawing/2014/main" id="{5AB7EC89-239A-4D1D-BF2D-5CE44E5053E1}"/>
              </a:ext>
            </a:extLst>
          </p:cNvPr>
          <p:cNvSpPr txBox="1">
            <a:spLocks noChangeArrowheads="1"/>
          </p:cNvSpPr>
          <p:nvPr/>
        </p:nvSpPr>
        <p:spPr bwMode="auto">
          <a:xfrm>
            <a:off x="399942" y="4602957"/>
            <a:ext cx="123353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600" b="0" dirty="0"/>
              <a:t>Renk</a:t>
            </a:r>
          </a:p>
        </p:txBody>
      </p:sp>
      <p:cxnSp>
        <p:nvCxnSpPr>
          <p:cNvPr id="8" name="Straight Connector 7">
            <a:extLst>
              <a:ext uri="{FF2B5EF4-FFF2-40B4-BE49-F238E27FC236}">
                <a16:creationId xmlns:a16="http://schemas.microsoft.com/office/drawing/2014/main" id="{03392549-4D89-4406-B2D1-57B63CDCF431}"/>
              </a:ext>
            </a:extLst>
          </p:cNvPr>
          <p:cNvCxnSpPr/>
          <p:nvPr/>
        </p:nvCxnSpPr>
        <p:spPr bwMode="auto">
          <a:xfrm>
            <a:off x="1593276" y="2345531"/>
            <a:ext cx="249669"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Straight Connector 8">
            <a:extLst>
              <a:ext uri="{FF2B5EF4-FFF2-40B4-BE49-F238E27FC236}">
                <a16:creationId xmlns:a16="http://schemas.microsoft.com/office/drawing/2014/main" id="{18B0CAC3-4D61-46D5-AFBB-22713B490F6F}"/>
              </a:ext>
            </a:extLst>
          </p:cNvPr>
          <p:cNvCxnSpPr/>
          <p:nvPr/>
        </p:nvCxnSpPr>
        <p:spPr bwMode="auto">
          <a:xfrm flipV="1">
            <a:off x="1834481"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 name="Straight Connector 9">
            <a:extLst>
              <a:ext uri="{FF2B5EF4-FFF2-40B4-BE49-F238E27FC236}">
                <a16:creationId xmlns:a16="http://schemas.microsoft.com/office/drawing/2014/main" id="{8A4A2C0F-CB67-4784-A876-2EAA19CF9AED}"/>
              </a:ext>
            </a:extLst>
          </p:cNvPr>
          <p:cNvCxnSpPr/>
          <p:nvPr/>
        </p:nvCxnSpPr>
        <p:spPr bwMode="auto">
          <a:xfrm>
            <a:off x="1828134" y="2613819"/>
            <a:ext cx="861146"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05A6E1EF-6A49-410C-BA56-ED55CD3A2D5F}"/>
              </a:ext>
            </a:extLst>
          </p:cNvPr>
          <p:cNvCxnSpPr/>
          <p:nvPr/>
        </p:nvCxnSpPr>
        <p:spPr bwMode="auto">
          <a:xfrm flipV="1">
            <a:off x="2689280"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 name="Straight Connector 11">
            <a:extLst>
              <a:ext uri="{FF2B5EF4-FFF2-40B4-BE49-F238E27FC236}">
                <a16:creationId xmlns:a16="http://schemas.microsoft.com/office/drawing/2014/main" id="{A7C9417C-75F5-49F8-A0BB-3AF139D5CA77}"/>
              </a:ext>
            </a:extLst>
          </p:cNvPr>
          <p:cNvCxnSpPr/>
          <p:nvPr/>
        </p:nvCxnSpPr>
        <p:spPr bwMode="auto">
          <a:xfrm>
            <a:off x="2682933" y="2345531"/>
            <a:ext cx="2367624"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 name="Straight Connector 12">
            <a:extLst>
              <a:ext uri="{FF2B5EF4-FFF2-40B4-BE49-F238E27FC236}">
                <a16:creationId xmlns:a16="http://schemas.microsoft.com/office/drawing/2014/main" id="{A06D5373-4E98-4824-8B2C-9D8ABBA8CCC4}"/>
              </a:ext>
            </a:extLst>
          </p:cNvPr>
          <p:cNvCxnSpPr/>
          <p:nvPr/>
        </p:nvCxnSpPr>
        <p:spPr bwMode="auto">
          <a:xfrm>
            <a:off x="6125404" y="2345531"/>
            <a:ext cx="2107377"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Connector 13">
            <a:extLst>
              <a:ext uri="{FF2B5EF4-FFF2-40B4-BE49-F238E27FC236}">
                <a16:creationId xmlns:a16="http://schemas.microsoft.com/office/drawing/2014/main" id="{5C6EA299-AAEA-4EF9-8408-3429E23743D7}"/>
              </a:ext>
            </a:extLst>
          </p:cNvPr>
          <p:cNvCxnSpPr/>
          <p:nvPr/>
        </p:nvCxnSpPr>
        <p:spPr bwMode="auto">
          <a:xfrm>
            <a:off x="5408135" y="2480469"/>
            <a:ext cx="26659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E6DB802B-7CB7-4ABE-8BEF-26731A7AC585}"/>
              </a:ext>
            </a:extLst>
          </p:cNvPr>
          <p:cNvCxnSpPr/>
          <p:nvPr/>
        </p:nvCxnSpPr>
        <p:spPr bwMode="auto">
          <a:xfrm>
            <a:off x="10589826" y="2528094"/>
            <a:ext cx="264481"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6" name="Straight Connector 15">
            <a:extLst>
              <a:ext uri="{FF2B5EF4-FFF2-40B4-BE49-F238E27FC236}">
                <a16:creationId xmlns:a16="http://schemas.microsoft.com/office/drawing/2014/main" id="{E795525E-41A7-4433-9F1B-7052D3897934}"/>
              </a:ext>
            </a:extLst>
          </p:cNvPr>
          <p:cNvCxnSpPr/>
          <p:nvPr/>
        </p:nvCxnSpPr>
        <p:spPr bwMode="auto">
          <a:xfrm flipV="1">
            <a:off x="8228549"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 name="Straight Connector 16">
            <a:extLst>
              <a:ext uri="{FF2B5EF4-FFF2-40B4-BE49-F238E27FC236}">
                <a16:creationId xmlns:a16="http://schemas.microsoft.com/office/drawing/2014/main" id="{48F18D58-84A2-408F-860F-93BF699182E7}"/>
              </a:ext>
            </a:extLst>
          </p:cNvPr>
          <p:cNvCxnSpPr/>
          <p:nvPr/>
        </p:nvCxnSpPr>
        <p:spPr bwMode="auto">
          <a:xfrm>
            <a:off x="8226434" y="2613819"/>
            <a:ext cx="835756"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157A8399-F662-4641-A529-A2448E6CDC80}"/>
              </a:ext>
            </a:extLst>
          </p:cNvPr>
          <p:cNvCxnSpPr/>
          <p:nvPr/>
        </p:nvCxnSpPr>
        <p:spPr bwMode="auto">
          <a:xfrm flipV="1">
            <a:off x="9062190"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 name="Straight Connector 18">
            <a:extLst>
              <a:ext uri="{FF2B5EF4-FFF2-40B4-BE49-F238E27FC236}">
                <a16:creationId xmlns:a16="http://schemas.microsoft.com/office/drawing/2014/main" id="{F7F63B57-1841-49B8-BB97-062C9880B3DA}"/>
              </a:ext>
            </a:extLst>
          </p:cNvPr>
          <p:cNvCxnSpPr/>
          <p:nvPr/>
        </p:nvCxnSpPr>
        <p:spPr bwMode="auto">
          <a:xfrm>
            <a:off x="9055843" y="2345531"/>
            <a:ext cx="1377411"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20" name="TextBox 237">
            <a:extLst>
              <a:ext uri="{FF2B5EF4-FFF2-40B4-BE49-F238E27FC236}">
                <a16:creationId xmlns:a16="http://schemas.microsoft.com/office/drawing/2014/main" id="{0EA21483-B104-4872-A4A0-55F6D16A4165}"/>
              </a:ext>
            </a:extLst>
          </p:cNvPr>
          <p:cNvSpPr txBox="1">
            <a:spLocks noChangeArrowheads="1"/>
          </p:cNvSpPr>
          <p:nvPr/>
        </p:nvSpPr>
        <p:spPr bwMode="auto">
          <a:xfrm>
            <a:off x="2843023" y="2794794"/>
            <a:ext cx="113979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Yatay ön sundurma</a:t>
            </a:r>
          </a:p>
        </p:txBody>
      </p:sp>
      <p:sp>
        <p:nvSpPr>
          <p:cNvPr id="21" name="TextBox 238">
            <a:extLst>
              <a:ext uri="{FF2B5EF4-FFF2-40B4-BE49-F238E27FC236}">
                <a16:creationId xmlns:a16="http://schemas.microsoft.com/office/drawing/2014/main" id="{77EE78F1-97C3-4D4B-A2C7-ACDEC69FC352}"/>
              </a:ext>
            </a:extLst>
          </p:cNvPr>
          <p:cNvSpPr txBox="1">
            <a:spLocks noChangeArrowheads="1"/>
          </p:cNvSpPr>
          <p:nvPr/>
        </p:nvSpPr>
        <p:spPr bwMode="auto">
          <a:xfrm>
            <a:off x="4529003" y="2966443"/>
            <a:ext cx="1838664"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Görüntüleme bölgesi</a:t>
            </a:r>
          </a:p>
        </p:txBody>
      </p:sp>
      <p:sp>
        <p:nvSpPr>
          <p:cNvPr id="22" name="TextBox 239">
            <a:extLst>
              <a:ext uri="{FF2B5EF4-FFF2-40B4-BE49-F238E27FC236}">
                <a16:creationId xmlns:a16="http://schemas.microsoft.com/office/drawing/2014/main" id="{3E589365-5A89-461A-AA8C-0FA2390D4BF2}"/>
              </a:ext>
            </a:extLst>
          </p:cNvPr>
          <p:cNvSpPr txBox="1">
            <a:spLocks noChangeArrowheads="1"/>
          </p:cNvSpPr>
          <p:nvPr/>
        </p:nvSpPr>
        <p:spPr bwMode="auto">
          <a:xfrm>
            <a:off x="6827864" y="2766418"/>
            <a:ext cx="1544563"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Yatay arka sundurma</a:t>
            </a:r>
          </a:p>
        </p:txBody>
      </p:sp>
      <p:sp>
        <p:nvSpPr>
          <p:cNvPr id="23" name="TextBox 783">
            <a:extLst>
              <a:ext uri="{FF2B5EF4-FFF2-40B4-BE49-F238E27FC236}">
                <a16:creationId xmlns:a16="http://schemas.microsoft.com/office/drawing/2014/main" id="{47CE87A6-BF86-4DC6-A419-C800FCB73A34}"/>
              </a:ext>
            </a:extLst>
          </p:cNvPr>
          <p:cNvSpPr txBox="1">
            <a:spLocks noChangeArrowheads="1"/>
          </p:cNvSpPr>
          <p:nvPr/>
        </p:nvSpPr>
        <p:spPr bwMode="auto">
          <a:xfrm>
            <a:off x="8021197" y="1966120"/>
            <a:ext cx="1722294"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Darbe genişliği</a:t>
            </a:r>
          </a:p>
        </p:txBody>
      </p:sp>
      <p:cxnSp>
        <p:nvCxnSpPr>
          <p:cNvPr id="24" name="Straight Connector 23">
            <a:extLst>
              <a:ext uri="{FF2B5EF4-FFF2-40B4-BE49-F238E27FC236}">
                <a16:creationId xmlns:a16="http://schemas.microsoft.com/office/drawing/2014/main" id="{9D7F8F0E-FDDC-4832-9DAA-2F2F4C9CD74E}"/>
              </a:ext>
            </a:extLst>
          </p:cNvPr>
          <p:cNvCxnSpPr/>
          <p:nvPr/>
        </p:nvCxnSpPr>
        <p:spPr bwMode="auto">
          <a:xfrm>
            <a:off x="5448335" y="4818856"/>
            <a:ext cx="264481"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25" name="Rectangle 24">
            <a:extLst>
              <a:ext uri="{FF2B5EF4-FFF2-40B4-BE49-F238E27FC236}">
                <a16:creationId xmlns:a16="http://schemas.microsoft.com/office/drawing/2014/main" id="{E456EB11-AFF4-4F69-8F66-3712F50A454D}"/>
              </a:ext>
            </a:extLst>
          </p:cNvPr>
          <p:cNvSpPr/>
          <p:nvPr/>
        </p:nvSpPr>
        <p:spPr bwMode="auto">
          <a:xfrm>
            <a:off x="6468171" y="4680744"/>
            <a:ext cx="514150" cy="28575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26" name="Isosceles Triangle 25">
            <a:extLst>
              <a:ext uri="{FF2B5EF4-FFF2-40B4-BE49-F238E27FC236}">
                <a16:creationId xmlns:a16="http://schemas.microsoft.com/office/drawing/2014/main" id="{7CFC36CC-B93C-461C-A9A6-0815F3CAD40E}"/>
              </a:ext>
            </a:extLst>
          </p:cNvPr>
          <p:cNvSpPr/>
          <p:nvPr/>
        </p:nvSpPr>
        <p:spPr bwMode="auto">
          <a:xfrm rot="16200000">
            <a:off x="6308368" y="4806693"/>
            <a:ext cx="285750" cy="3385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27" name="Isosceles Triangle 26">
            <a:extLst>
              <a:ext uri="{FF2B5EF4-FFF2-40B4-BE49-F238E27FC236}">
                <a16:creationId xmlns:a16="http://schemas.microsoft.com/office/drawing/2014/main" id="{026C5C40-1736-4D4C-9BC0-E0FA4BA37929}"/>
              </a:ext>
            </a:extLst>
          </p:cNvPr>
          <p:cNvSpPr/>
          <p:nvPr/>
        </p:nvSpPr>
        <p:spPr bwMode="auto">
          <a:xfrm rot="5400000">
            <a:off x="6856371" y="4806693"/>
            <a:ext cx="285750" cy="3385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cxnSp>
        <p:nvCxnSpPr>
          <p:cNvPr id="28" name="Straight Connector 27">
            <a:extLst>
              <a:ext uri="{FF2B5EF4-FFF2-40B4-BE49-F238E27FC236}">
                <a16:creationId xmlns:a16="http://schemas.microsoft.com/office/drawing/2014/main" id="{5F84BBF6-0E35-4865-8EAC-CEF9814F5655}"/>
              </a:ext>
            </a:extLst>
          </p:cNvPr>
          <p:cNvCxnSpPr>
            <a:stCxn id="26" idx="4"/>
          </p:cNvCxnSpPr>
          <p:nvPr/>
        </p:nvCxnSpPr>
        <p:spPr bwMode="auto">
          <a:xfrm flipH="1">
            <a:off x="6434317" y="4680744"/>
            <a:ext cx="33853" cy="144462"/>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54F9AEBE-47F0-4781-A4BA-FDAEA54DE091}"/>
              </a:ext>
            </a:extLst>
          </p:cNvPr>
          <p:cNvCxnSpPr>
            <a:stCxn id="26" idx="0"/>
            <a:endCxn id="26" idx="2"/>
          </p:cNvCxnSpPr>
          <p:nvPr/>
        </p:nvCxnSpPr>
        <p:spPr bwMode="auto">
          <a:xfrm>
            <a:off x="6434317" y="4825206"/>
            <a:ext cx="33853" cy="141288"/>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C5A86DF0-B631-4941-B818-252AFB1D6254}"/>
              </a:ext>
            </a:extLst>
          </p:cNvPr>
          <p:cNvCxnSpPr>
            <a:stCxn id="27" idx="2"/>
          </p:cNvCxnSpPr>
          <p:nvPr/>
        </p:nvCxnSpPr>
        <p:spPr bwMode="auto">
          <a:xfrm>
            <a:off x="6982320" y="4680744"/>
            <a:ext cx="33853" cy="144462"/>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F509F881-1C07-4577-9E3E-4DB22A21CB04}"/>
              </a:ext>
            </a:extLst>
          </p:cNvPr>
          <p:cNvCxnSpPr>
            <a:endCxn id="27" idx="4"/>
          </p:cNvCxnSpPr>
          <p:nvPr/>
        </p:nvCxnSpPr>
        <p:spPr bwMode="auto">
          <a:xfrm flipH="1">
            <a:off x="6982320" y="4825206"/>
            <a:ext cx="33853" cy="141288"/>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0BDB783-288E-4FD4-BD9B-1504471B620E}"/>
              </a:ext>
            </a:extLst>
          </p:cNvPr>
          <p:cNvCxnSpPr>
            <a:stCxn id="26" idx="4"/>
            <a:endCxn id="27" idx="2"/>
          </p:cNvCxnSpPr>
          <p:nvPr/>
        </p:nvCxnSpPr>
        <p:spPr bwMode="auto">
          <a:xfrm>
            <a:off x="6468171" y="4680744"/>
            <a:ext cx="514150"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03EDC701-5AC8-4AE5-A0A5-5753983C81DB}"/>
              </a:ext>
            </a:extLst>
          </p:cNvPr>
          <p:cNvCxnSpPr>
            <a:stCxn id="26" idx="2"/>
          </p:cNvCxnSpPr>
          <p:nvPr/>
        </p:nvCxnSpPr>
        <p:spPr bwMode="auto">
          <a:xfrm>
            <a:off x="6468171" y="4966494"/>
            <a:ext cx="514150"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8E32B9A3-FA62-46FB-8108-7C023C106D16}"/>
              </a:ext>
            </a:extLst>
          </p:cNvPr>
          <p:cNvSpPr/>
          <p:nvPr/>
        </p:nvSpPr>
        <p:spPr bwMode="auto">
          <a:xfrm>
            <a:off x="7047910" y="4680744"/>
            <a:ext cx="3673098" cy="28575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3200" dirty="0">
              <a:cs typeface="Arial" charset="0"/>
            </a:endParaRPr>
          </a:p>
        </p:txBody>
      </p:sp>
      <p:sp>
        <p:nvSpPr>
          <p:cNvPr id="35" name="Isosceles Triangle 34">
            <a:extLst>
              <a:ext uri="{FF2B5EF4-FFF2-40B4-BE49-F238E27FC236}">
                <a16:creationId xmlns:a16="http://schemas.microsoft.com/office/drawing/2014/main" id="{BDBF46B9-2EA4-4661-9E0E-CCA0A6D9F0FE}"/>
              </a:ext>
            </a:extLst>
          </p:cNvPr>
          <p:cNvSpPr/>
          <p:nvPr/>
        </p:nvSpPr>
        <p:spPr bwMode="auto">
          <a:xfrm rot="16200000">
            <a:off x="6889167" y="4807751"/>
            <a:ext cx="285750" cy="31737"/>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36" name="Isosceles Triangle 35">
            <a:extLst>
              <a:ext uri="{FF2B5EF4-FFF2-40B4-BE49-F238E27FC236}">
                <a16:creationId xmlns:a16="http://schemas.microsoft.com/office/drawing/2014/main" id="{5DFB1AF1-1806-43A9-A2D6-3FBF48429AAC}"/>
              </a:ext>
            </a:extLst>
          </p:cNvPr>
          <p:cNvSpPr/>
          <p:nvPr/>
        </p:nvSpPr>
        <p:spPr bwMode="auto">
          <a:xfrm rot="5400000">
            <a:off x="10595060" y="4806693"/>
            <a:ext cx="285750" cy="3385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3200" dirty="0">
              <a:cs typeface="Arial" charset="0"/>
            </a:endParaRPr>
          </a:p>
        </p:txBody>
      </p:sp>
      <p:cxnSp>
        <p:nvCxnSpPr>
          <p:cNvPr id="37" name="Straight Connector 36">
            <a:extLst>
              <a:ext uri="{FF2B5EF4-FFF2-40B4-BE49-F238E27FC236}">
                <a16:creationId xmlns:a16="http://schemas.microsoft.com/office/drawing/2014/main" id="{B34B705A-16FF-4292-A795-78787AB94D51}"/>
              </a:ext>
            </a:extLst>
          </p:cNvPr>
          <p:cNvCxnSpPr/>
          <p:nvPr/>
        </p:nvCxnSpPr>
        <p:spPr bwMode="auto">
          <a:xfrm flipH="1">
            <a:off x="7016173" y="4687095"/>
            <a:ext cx="31737" cy="141287"/>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EEF4AA3-6938-482C-9C3B-33FD379ADCCD}"/>
              </a:ext>
            </a:extLst>
          </p:cNvPr>
          <p:cNvCxnSpPr>
            <a:stCxn id="35" idx="0"/>
            <a:endCxn id="35" idx="2"/>
          </p:cNvCxnSpPr>
          <p:nvPr/>
        </p:nvCxnSpPr>
        <p:spPr bwMode="auto">
          <a:xfrm>
            <a:off x="7016173" y="4823620"/>
            <a:ext cx="31737" cy="142875"/>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EBFCE668-B9EB-4211-91E3-6413F2E07E34}"/>
              </a:ext>
            </a:extLst>
          </p:cNvPr>
          <p:cNvCxnSpPr>
            <a:stCxn id="36" idx="2"/>
          </p:cNvCxnSpPr>
          <p:nvPr/>
        </p:nvCxnSpPr>
        <p:spPr bwMode="auto">
          <a:xfrm>
            <a:off x="10721008" y="4680745"/>
            <a:ext cx="33853" cy="142875"/>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680BAFD5-4D79-4B13-98E9-D981057167F3}"/>
              </a:ext>
            </a:extLst>
          </p:cNvPr>
          <p:cNvCxnSpPr>
            <a:endCxn id="36" idx="4"/>
          </p:cNvCxnSpPr>
          <p:nvPr/>
        </p:nvCxnSpPr>
        <p:spPr bwMode="auto">
          <a:xfrm flipH="1">
            <a:off x="10721008" y="4823620"/>
            <a:ext cx="33853" cy="142875"/>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7874B9B5-A5AE-4118-BE3F-804EFC947635}"/>
              </a:ext>
            </a:extLst>
          </p:cNvPr>
          <p:cNvCxnSpPr>
            <a:stCxn id="35" idx="4"/>
            <a:endCxn id="36" idx="2"/>
          </p:cNvCxnSpPr>
          <p:nvPr/>
        </p:nvCxnSpPr>
        <p:spPr bwMode="auto">
          <a:xfrm>
            <a:off x="7047910" y="4680744"/>
            <a:ext cx="3673098"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FCF3AA9C-CCC4-487C-93EA-6F31AB718FC5}"/>
              </a:ext>
            </a:extLst>
          </p:cNvPr>
          <p:cNvCxnSpPr>
            <a:endCxn id="36" idx="4"/>
          </p:cNvCxnSpPr>
          <p:nvPr/>
        </p:nvCxnSpPr>
        <p:spPr bwMode="auto">
          <a:xfrm>
            <a:off x="7045796" y="4966494"/>
            <a:ext cx="3675213"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nvGrpSpPr>
          <p:cNvPr id="43" name="Group 833">
            <a:extLst>
              <a:ext uri="{FF2B5EF4-FFF2-40B4-BE49-F238E27FC236}">
                <a16:creationId xmlns:a16="http://schemas.microsoft.com/office/drawing/2014/main" id="{E0AF566D-ED84-4A82-86B2-FABBCBBCE618}"/>
              </a:ext>
            </a:extLst>
          </p:cNvPr>
          <p:cNvGrpSpPr>
            <a:grpSpLocks/>
          </p:cNvGrpSpPr>
          <p:nvPr/>
        </p:nvGrpSpPr>
        <p:grpSpPr bwMode="auto">
          <a:xfrm>
            <a:off x="1794281" y="4664870"/>
            <a:ext cx="2304149" cy="301625"/>
            <a:chOff x="1809701" y="5138319"/>
            <a:chExt cx="1596972" cy="146556"/>
          </a:xfrm>
          <a:effectLst/>
        </p:grpSpPr>
        <p:sp>
          <p:nvSpPr>
            <p:cNvPr id="44" name="Rectangle 43">
              <a:extLst>
                <a:ext uri="{FF2B5EF4-FFF2-40B4-BE49-F238E27FC236}">
                  <a16:creationId xmlns:a16="http://schemas.microsoft.com/office/drawing/2014/main" id="{50EEE97A-60CB-44C8-BD5E-5C6A7D2692FA}"/>
                </a:ext>
              </a:extLst>
            </p:cNvPr>
            <p:cNvSpPr/>
            <p:nvPr/>
          </p:nvSpPr>
          <p:spPr bwMode="auto">
            <a:xfrm>
              <a:off x="1831697" y="5145261"/>
              <a:ext cx="1563244" cy="139614"/>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3200" dirty="0">
                <a:cs typeface="Arial" charset="0"/>
              </a:endParaRPr>
            </a:p>
          </p:txBody>
        </p:sp>
        <p:sp>
          <p:nvSpPr>
            <p:cNvPr id="45" name="Isosceles Triangle 44">
              <a:extLst>
                <a:ext uri="{FF2B5EF4-FFF2-40B4-BE49-F238E27FC236}">
                  <a16:creationId xmlns:a16="http://schemas.microsoft.com/office/drawing/2014/main" id="{EC5209DE-EEBE-45F4-A2F5-903AF37A2DB2}"/>
                </a:ext>
              </a:extLst>
            </p:cNvPr>
            <p:cNvSpPr/>
            <p:nvPr/>
          </p:nvSpPr>
          <p:spPr bwMode="auto">
            <a:xfrm rot="16200000">
              <a:off x="1750892" y="5204070"/>
              <a:ext cx="139614" cy="2199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3200" dirty="0">
                <a:cs typeface="Arial" charset="0"/>
              </a:endParaRPr>
            </a:p>
          </p:txBody>
        </p:sp>
        <p:sp>
          <p:nvSpPr>
            <p:cNvPr id="46" name="Isosceles Triangle 45">
              <a:extLst>
                <a:ext uri="{FF2B5EF4-FFF2-40B4-BE49-F238E27FC236}">
                  <a16:creationId xmlns:a16="http://schemas.microsoft.com/office/drawing/2014/main" id="{8C2E1E31-483C-4594-9591-BBC6E037E3EC}"/>
                </a:ext>
              </a:extLst>
            </p:cNvPr>
            <p:cNvSpPr/>
            <p:nvPr/>
          </p:nvSpPr>
          <p:spPr bwMode="auto">
            <a:xfrm rot="5400000">
              <a:off x="3325868" y="5204070"/>
              <a:ext cx="139614" cy="2199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cxnSp>
          <p:nvCxnSpPr>
            <p:cNvPr id="47" name="Straight Connector 46">
              <a:extLst>
                <a:ext uri="{FF2B5EF4-FFF2-40B4-BE49-F238E27FC236}">
                  <a16:creationId xmlns:a16="http://schemas.microsoft.com/office/drawing/2014/main" id="{51CB2C4C-D0C6-428F-82D9-52B064A770AC}"/>
                </a:ext>
              </a:extLst>
            </p:cNvPr>
            <p:cNvCxnSpPr>
              <a:stCxn id="45" idx="4"/>
            </p:cNvCxnSpPr>
            <p:nvPr/>
          </p:nvCxnSpPr>
          <p:spPr bwMode="auto">
            <a:xfrm flipH="1">
              <a:off x="1809701" y="5145261"/>
              <a:ext cx="21996" cy="70193"/>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D8E989D6-569C-4A75-BD4F-E4CC2445BDF6}"/>
                </a:ext>
              </a:extLst>
            </p:cNvPr>
            <p:cNvCxnSpPr>
              <a:stCxn id="45" idx="0"/>
              <a:endCxn id="45" idx="2"/>
            </p:cNvCxnSpPr>
            <p:nvPr/>
          </p:nvCxnSpPr>
          <p:spPr bwMode="auto">
            <a:xfrm>
              <a:off x="1809701" y="5215454"/>
              <a:ext cx="21996" cy="69421"/>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798B625-BF6E-49BB-9002-3FFC59073B12}"/>
                </a:ext>
              </a:extLst>
            </p:cNvPr>
            <p:cNvCxnSpPr>
              <a:stCxn id="46" idx="2"/>
            </p:cNvCxnSpPr>
            <p:nvPr/>
          </p:nvCxnSpPr>
          <p:spPr bwMode="auto">
            <a:xfrm>
              <a:off x="3384677" y="5145261"/>
              <a:ext cx="21996" cy="70193"/>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9A1751DF-3D37-4DB1-8FA5-695E5E6A7919}"/>
                </a:ext>
              </a:extLst>
            </p:cNvPr>
            <p:cNvCxnSpPr>
              <a:endCxn id="46" idx="4"/>
            </p:cNvCxnSpPr>
            <p:nvPr/>
          </p:nvCxnSpPr>
          <p:spPr bwMode="auto">
            <a:xfrm flipH="1">
              <a:off x="3384677" y="5215454"/>
              <a:ext cx="21996" cy="69421"/>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DDDF7FEF-0B7A-4984-A292-A96DC53DF08A}"/>
                </a:ext>
              </a:extLst>
            </p:cNvPr>
            <p:cNvCxnSpPr>
              <a:stCxn id="45" idx="4"/>
              <a:endCxn id="46" idx="2"/>
            </p:cNvCxnSpPr>
            <p:nvPr/>
          </p:nvCxnSpPr>
          <p:spPr bwMode="auto">
            <a:xfrm>
              <a:off x="1831697" y="5145261"/>
              <a:ext cx="155297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4EC43BC5-A707-473C-A923-4CCBF3D993AB}"/>
                </a:ext>
              </a:extLst>
            </p:cNvPr>
            <p:cNvCxnSpPr>
              <a:stCxn id="45" idx="2"/>
              <a:endCxn id="46" idx="4"/>
            </p:cNvCxnSpPr>
            <p:nvPr/>
          </p:nvCxnSpPr>
          <p:spPr bwMode="auto">
            <a:xfrm>
              <a:off x="1831697" y="5284875"/>
              <a:ext cx="155297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sp>
          <p:nvSpPr>
            <p:cNvPr id="53" name="TextBox 435">
              <a:extLst>
                <a:ext uri="{FF2B5EF4-FFF2-40B4-BE49-F238E27FC236}">
                  <a16:creationId xmlns:a16="http://schemas.microsoft.com/office/drawing/2014/main" id="{36BA11EB-5D1A-4871-B676-45A4CB9A3578}"/>
                </a:ext>
              </a:extLst>
            </p:cNvPr>
            <p:cNvSpPr txBox="1">
              <a:spLocks noChangeArrowheads="1"/>
            </p:cNvSpPr>
            <p:nvPr/>
          </p:nvSpPr>
          <p:spPr bwMode="auto">
            <a:xfrm>
              <a:off x="2502107" y="5138319"/>
              <a:ext cx="261478" cy="134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0</a:t>
              </a:r>
            </a:p>
          </p:txBody>
        </p:sp>
      </p:grpSp>
      <p:sp>
        <p:nvSpPr>
          <p:cNvPr id="54" name="TextBox 436">
            <a:extLst>
              <a:ext uri="{FF2B5EF4-FFF2-40B4-BE49-F238E27FC236}">
                <a16:creationId xmlns:a16="http://schemas.microsoft.com/office/drawing/2014/main" id="{4B1C14F5-E2A4-4CE6-9240-80CF5835BDB6}"/>
              </a:ext>
            </a:extLst>
          </p:cNvPr>
          <p:cNvSpPr txBox="1">
            <a:spLocks noChangeArrowheads="1"/>
          </p:cNvSpPr>
          <p:nvPr/>
        </p:nvSpPr>
        <p:spPr bwMode="auto">
          <a:xfrm>
            <a:off x="8683455" y="4656932"/>
            <a:ext cx="376620"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0</a:t>
            </a:r>
          </a:p>
        </p:txBody>
      </p:sp>
      <p:grpSp>
        <p:nvGrpSpPr>
          <p:cNvPr id="55" name="Group 791">
            <a:extLst>
              <a:ext uri="{FF2B5EF4-FFF2-40B4-BE49-F238E27FC236}">
                <a16:creationId xmlns:a16="http://schemas.microsoft.com/office/drawing/2014/main" id="{328E5017-93C4-43BF-B597-684CE1A46683}"/>
              </a:ext>
            </a:extLst>
          </p:cNvPr>
          <p:cNvGrpSpPr>
            <a:grpSpLocks/>
          </p:cNvGrpSpPr>
          <p:nvPr/>
        </p:nvGrpSpPr>
        <p:grpSpPr bwMode="auto">
          <a:xfrm>
            <a:off x="4100546" y="4680744"/>
            <a:ext cx="581855" cy="285750"/>
            <a:chOff x="4974376" y="4738166"/>
            <a:chExt cx="402881" cy="93668"/>
          </a:xfrm>
          <a:effectLst/>
        </p:grpSpPr>
        <p:sp>
          <p:nvSpPr>
            <p:cNvPr id="56" name="Rectangle 55">
              <a:extLst>
                <a:ext uri="{FF2B5EF4-FFF2-40B4-BE49-F238E27FC236}">
                  <a16:creationId xmlns:a16="http://schemas.microsoft.com/office/drawing/2014/main" id="{19AC52BA-DC99-4960-A037-0E6969733A24}"/>
                </a:ext>
              </a:extLst>
            </p:cNvPr>
            <p:cNvSpPr/>
            <p:nvPr/>
          </p:nvSpPr>
          <p:spPr bwMode="auto">
            <a:xfrm>
              <a:off x="4996351" y="4738166"/>
              <a:ext cx="358931" cy="93668"/>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57" name="Isosceles Triangle 56">
              <a:extLst>
                <a:ext uri="{FF2B5EF4-FFF2-40B4-BE49-F238E27FC236}">
                  <a16:creationId xmlns:a16="http://schemas.microsoft.com/office/drawing/2014/main" id="{D33B3434-2C44-4E7E-845F-3C3FE1A16FED}"/>
                </a:ext>
              </a:extLst>
            </p:cNvPr>
            <p:cNvSpPr/>
            <p:nvPr/>
          </p:nvSpPr>
          <p:spPr bwMode="auto">
            <a:xfrm rot="16200000">
              <a:off x="4938529" y="4774013"/>
              <a:ext cx="93668" cy="21975"/>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58" name="Isosceles Triangle 57">
              <a:extLst>
                <a:ext uri="{FF2B5EF4-FFF2-40B4-BE49-F238E27FC236}">
                  <a16:creationId xmlns:a16="http://schemas.microsoft.com/office/drawing/2014/main" id="{DB989253-79D4-40B4-9DE0-1D3EDA1FB5D7}"/>
                </a:ext>
              </a:extLst>
            </p:cNvPr>
            <p:cNvSpPr/>
            <p:nvPr/>
          </p:nvSpPr>
          <p:spPr bwMode="auto">
            <a:xfrm rot="5400000">
              <a:off x="5319436" y="4774013"/>
              <a:ext cx="93668" cy="21975"/>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cxnSp>
          <p:nvCxnSpPr>
            <p:cNvPr id="59" name="Straight Connector 58">
              <a:extLst>
                <a:ext uri="{FF2B5EF4-FFF2-40B4-BE49-F238E27FC236}">
                  <a16:creationId xmlns:a16="http://schemas.microsoft.com/office/drawing/2014/main" id="{0A0DDA9F-AB09-4B27-ABBA-7AA596C70126}"/>
                </a:ext>
              </a:extLst>
            </p:cNvPr>
            <p:cNvCxnSpPr>
              <a:stCxn id="57" idx="4"/>
            </p:cNvCxnSpPr>
            <p:nvPr/>
          </p:nvCxnSpPr>
          <p:spPr bwMode="auto">
            <a:xfrm flipH="1">
              <a:off x="4974376" y="4738166"/>
              <a:ext cx="21975"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B663ABF0-6561-448F-9A76-EA01A65E98DD}"/>
                </a:ext>
              </a:extLst>
            </p:cNvPr>
            <p:cNvCxnSpPr>
              <a:stCxn id="57" idx="0"/>
              <a:endCxn id="57" idx="2"/>
            </p:cNvCxnSpPr>
            <p:nvPr/>
          </p:nvCxnSpPr>
          <p:spPr bwMode="auto">
            <a:xfrm>
              <a:off x="4974376" y="4785520"/>
              <a:ext cx="21975"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A67A7375-F4A8-4334-9A95-F0CD27F1CC83}"/>
                </a:ext>
              </a:extLst>
            </p:cNvPr>
            <p:cNvCxnSpPr>
              <a:stCxn id="58" idx="2"/>
            </p:cNvCxnSpPr>
            <p:nvPr/>
          </p:nvCxnSpPr>
          <p:spPr bwMode="auto">
            <a:xfrm>
              <a:off x="5355282" y="4738166"/>
              <a:ext cx="21975"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95B5414C-52C0-469C-B896-EB1D53371A64}"/>
                </a:ext>
              </a:extLst>
            </p:cNvPr>
            <p:cNvCxnSpPr>
              <a:endCxn id="58" idx="4"/>
            </p:cNvCxnSpPr>
            <p:nvPr/>
          </p:nvCxnSpPr>
          <p:spPr bwMode="auto">
            <a:xfrm flipH="1">
              <a:off x="5355282" y="4785520"/>
              <a:ext cx="21975"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6BAE9166-5044-4B96-944E-C44E5EB68820}"/>
                </a:ext>
              </a:extLst>
            </p:cNvPr>
            <p:cNvCxnSpPr>
              <a:stCxn id="57" idx="4"/>
              <a:endCxn id="58" idx="2"/>
            </p:cNvCxnSpPr>
            <p:nvPr/>
          </p:nvCxnSpPr>
          <p:spPr bwMode="auto">
            <a:xfrm>
              <a:off x="4996351" y="4738166"/>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579D211C-8FBB-43A4-8538-522FF54ADCE5}"/>
                </a:ext>
              </a:extLst>
            </p:cNvPr>
            <p:cNvCxnSpPr>
              <a:stCxn id="57" idx="2"/>
            </p:cNvCxnSpPr>
            <p:nvPr/>
          </p:nvCxnSpPr>
          <p:spPr bwMode="auto">
            <a:xfrm>
              <a:off x="4996351" y="4831834"/>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grpSp>
        <p:nvGrpSpPr>
          <p:cNvPr id="65" name="Group 801">
            <a:extLst>
              <a:ext uri="{FF2B5EF4-FFF2-40B4-BE49-F238E27FC236}">
                <a16:creationId xmlns:a16="http://schemas.microsoft.com/office/drawing/2014/main" id="{9EE8FE5A-7BA7-4580-A125-C352189932CA}"/>
              </a:ext>
            </a:extLst>
          </p:cNvPr>
          <p:cNvGrpSpPr>
            <a:grpSpLocks/>
          </p:cNvGrpSpPr>
          <p:nvPr/>
        </p:nvGrpSpPr>
        <p:grpSpPr bwMode="auto">
          <a:xfrm>
            <a:off x="4682402" y="4680744"/>
            <a:ext cx="581857" cy="285750"/>
            <a:chOff x="4974376" y="4738166"/>
            <a:chExt cx="402881" cy="93668"/>
          </a:xfrm>
          <a:effectLst/>
        </p:grpSpPr>
        <p:sp>
          <p:nvSpPr>
            <p:cNvPr id="66" name="Rectangle 65">
              <a:extLst>
                <a:ext uri="{FF2B5EF4-FFF2-40B4-BE49-F238E27FC236}">
                  <a16:creationId xmlns:a16="http://schemas.microsoft.com/office/drawing/2014/main" id="{CDAF4E23-53C8-4235-9502-7A7C5DBD47D0}"/>
                </a:ext>
              </a:extLst>
            </p:cNvPr>
            <p:cNvSpPr/>
            <p:nvPr/>
          </p:nvSpPr>
          <p:spPr bwMode="auto">
            <a:xfrm>
              <a:off x="4996352" y="4738166"/>
              <a:ext cx="358929" cy="93668"/>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67" name="Isosceles Triangle 66">
              <a:extLst>
                <a:ext uri="{FF2B5EF4-FFF2-40B4-BE49-F238E27FC236}">
                  <a16:creationId xmlns:a16="http://schemas.microsoft.com/office/drawing/2014/main" id="{09A9A478-F29C-4B04-A5BA-87805D788B45}"/>
                </a:ext>
              </a:extLst>
            </p:cNvPr>
            <p:cNvSpPr/>
            <p:nvPr/>
          </p:nvSpPr>
          <p:spPr bwMode="auto">
            <a:xfrm rot="16200000">
              <a:off x="4938530" y="4774012"/>
              <a:ext cx="93668" cy="2197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68" name="Isosceles Triangle 67">
              <a:extLst>
                <a:ext uri="{FF2B5EF4-FFF2-40B4-BE49-F238E27FC236}">
                  <a16:creationId xmlns:a16="http://schemas.microsoft.com/office/drawing/2014/main" id="{B1DF8940-BBD7-433F-BE9B-80EAA6D0CE82}"/>
                </a:ext>
              </a:extLst>
            </p:cNvPr>
            <p:cNvSpPr/>
            <p:nvPr/>
          </p:nvSpPr>
          <p:spPr bwMode="auto">
            <a:xfrm rot="5400000">
              <a:off x="5319436" y="4774012"/>
              <a:ext cx="93668" cy="2197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cxnSp>
          <p:nvCxnSpPr>
            <p:cNvPr id="69" name="Straight Connector 68">
              <a:extLst>
                <a:ext uri="{FF2B5EF4-FFF2-40B4-BE49-F238E27FC236}">
                  <a16:creationId xmlns:a16="http://schemas.microsoft.com/office/drawing/2014/main" id="{05A899B7-97A2-48DF-ACCD-18D6D5748A1C}"/>
                </a:ext>
              </a:extLst>
            </p:cNvPr>
            <p:cNvCxnSpPr>
              <a:stCxn id="67" idx="4"/>
            </p:cNvCxnSpPr>
            <p:nvPr/>
          </p:nvCxnSpPr>
          <p:spPr bwMode="auto">
            <a:xfrm flipH="1">
              <a:off x="4974376" y="4738166"/>
              <a:ext cx="21976"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3B2BE11A-7E68-4806-A930-7F2241563C0C}"/>
                </a:ext>
              </a:extLst>
            </p:cNvPr>
            <p:cNvCxnSpPr>
              <a:stCxn id="67" idx="0"/>
              <a:endCxn id="67" idx="2"/>
            </p:cNvCxnSpPr>
            <p:nvPr/>
          </p:nvCxnSpPr>
          <p:spPr bwMode="auto">
            <a:xfrm>
              <a:off x="4974376" y="4785520"/>
              <a:ext cx="21976"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E44F8C3F-8A9B-4179-B013-41002E342A2E}"/>
                </a:ext>
              </a:extLst>
            </p:cNvPr>
            <p:cNvCxnSpPr>
              <a:stCxn id="68" idx="2"/>
            </p:cNvCxnSpPr>
            <p:nvPr/>
          </p:nvCxnSpPr>
          <p:spPr bwMode="auto">
            <a:xfrm>
              <a:off x="5355281" y="4738166"/>
              <a:ext cx="21976"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8F35B347-FD64-487A-B0C2-5EE884606F3F}"/>
                </a:ext>
              </a:extLst>
            </p:cNvPr>
            <p:cNvCxnSpPr>
              <a:endCxn id="68" idx="4"/>
            </p:cNvCxnSpPr>
            <p:nvPr/>
          </p:nvCxnSpPr>
          <p:spPr bwMode="auto">
            <a:xfrm flipH="1">
              <a:off x="5355281" y="4785520"/>
              <a:ext cx="21976"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F7AB2A1E-AB7C-4BC6-9FB6-D82E8E619CDE}"/>
                </a:ext>
              </a:extLst>
            </p:cNvPr>
            <p:cNvCxnSpPr>
              <a:stCxn id="67" idx="4"/>
              <a:endCxn id="68" idx="2"/>
            </p:cNvCxnSpPr>
            <p:nvPr/>
          </p:nvCxnSpPr>
          <p:spPr bwMode="auto">
            <a:xfrm>
              <a:off x="4996352" y="4738166"/>
              <a:ext cx="35892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63C84357-1AED-4534-8AC9-73BA0030266A}"/>
                </a:ext>
              </a:extLst>
            </p:cNvPr>
            <p:cNvCxnSpPr>
              <a:stCxn id="67" idx="2"/>
            </p:cNvCxnSpPr>
            <p:nvPr/>
          </p:nvCxnSpPr>
          <p:spPr bwMode="auto">
            <a:xfrm>
              <a:off x="4996352" y="4831834"/>
              <a:ext cx="35892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grpSp>
        <p:nvGrpSpPr>
          <p:cNvPr id="75" name="Group 811">
            <a:extLst>
              <a:ext uri="{FF2B5EF4-FFF2-40B4-BE49-F238E27FC236}">
                <a16:creationId xmlns:a16="http://schemas.microsoft.com/office/drawing/2014/main" id="{BAD76E98-C466-40D7-88FB-A5BBAF4368A0}"/>
              </a:ext>
            </a:extLst>
          </p:cNvPr>
          <p:cNvGrpSpPr>
            <a:grpSpLocks/>
          </p:cNvGrpSpPr>
          <p:nvPr/>
        </p:nvGrpSpPr>
        <p:grpSpPr bwMode="auto">
          <a:xfrm>
            <a:off x="5852461" y="4680744"/>
            <a:ext cx="581855" cy="285750"/>
            <a:chOff x="4974376" y="4738166"/>
            <a:chExt cx="402881" cy="93668"/>
          </a:xfrm>
          <a:effectLst/>
        </p:grpSpPr>
        <p:sp>
          <p:nvSpPr>
            <p:cNvPr id="76" name="Rectangle 75">
              <a:extLst>
                <a:ext uri="{FF2B5EF4-FFF2-40B4-BE49-F238E27FC236}">
                  <a16:creationId xmlns:a16="http://schemas.microsoft.com/office/drawing/2014/main" id="{C96091DA-FB90-4B82-B89A-DA0489CFF141}"/>
                </a:ext>
              </a:extLst>
            </p:cNvPr>
            <p:cNvSpPr/>
            <p:nvPr/>
          </p:nvSpPr>
          <p:spPr bwMode="auto">
            <a:xfrm>
              <a:off x="4996351" y="4738166"/>
              <a:ext cx="358931" cy="93668"/>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77" name="Isosceles Triangle 76">
              <a:extLst>
                <a:ext uri="{FF2B5EF4-FFF2-40B4-BE49-F238E27FC236}">
                  <a16:creationId xmlns:a16="http://schemas.microsoft.com/office/drawing/2014/main" id="{B7F75270-29D7-4446-A1A7-1335DC75AED3}"/>
                </a:ext>
              </a:extLst>
            </p:cNvPr>
            <p:cNvSpPr/>
            <p:nvPr/>
          </p:nvSpPr>
          <p:spPr bwMode="auto">
            <a:xfrm rot="16200000">
              <a:off x="4938529" y="4774013"/>
              <a:ext cx="93668" cy="21975"/>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sp>
          <p:nvSpPr>
            <p:cNvPr id="78" name="Isosceles Triangle 77">
              <a:extLst>
                <a:ext uri="{FF2B5EF4-FFF2-40B4-BE49-F238E27FC236}">
                  <a16:creationId xmlns:a16="http://schemas.microsoft.com/office/drawing/2014/main" id="{1B8C5150-E253-496A-82A5-96DCC35526EC}"/>
                </a:ext>
              </a:extLst>
            </p:cNvPr>
            <p:cNvSpPr/>
            <p:nvPr/>
          </p:nvSpPr>
          <p:spPr bwMode="auto">
            <a:xfrm rot="5400000">
              <a:off x="5320168" y="4773280"/>
              <a:ext cx="93668" cy="2344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2800" dirty="0">
                <a:cs typeface="Arial" charset="0"/>
              </a:endParaRPr>
            </a:p>
          </p:txBody>
        </p:sp>
        <p:cxnSp>
          <p:nvCxnSpPr>
            <p:cNvPr id="79" name="Straight Connector 78">
              <a:extLst>
                <a:ext uri="{FF2B5EF4-FFF2-40B4-BE49-F238E27FC236}">
                  <a16:creationId xmlns:a16="http://schemas.microsoft.com/office/drawing/2014/main" id="{823945D7-F89D-4EBC-B2C6-4573AFA35032}"/>
                </a:ext>
              </a:extLst>
            </p:cNvPr>
            <p:cNvCxnSpPr>
              <a:stCxn id="77" idx="4"/>
            </p:cNvCxnSpPr>
            <p:nvPr/>
          </p:nvCxnSpPr>
          <p:spPr bwMode="auto">
            <a:xfrm flipH="1">
              <a:off x="4974376" y="4738166"/>
              <a:ext cx="21975"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EA900041-14F9-4274-91F5-AC4B52D83BF3}"/>
                </a:ext>
              </a:extLst>
            </p:cNvPr>
            <p:cNvCxnSpPr>
              <a:stCxn id="77" idx="0"/>
              <a:endCxn id="77" idx="2"/>
            </p:cNvCxnSpPr>
            <p:nvPr/>
          </p:nvCxnSpPr>
          <p:spPr bwMode="auto">
            <a:xfrm>
              <a:off x="4974376" y="4785520"/>
              <a:ext cx="21975"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631CF2AC-E71B-49C3-BBE1-D5018C482292}"/>
                </a:ext>
              </a:extLst>
            </p:cNvPr>
            <p:cNvCxnSpPr>
              <a:stCxn id="78" idx="2"/>
            </p:cNvCxnSpPr>
            <p:nvPr/>
          </p:nvCxnSpPr>
          <p:spPr bwMode="auto">
            <a:xfrm>
              <a:off x="5355282" y="4738166"/>
              <a:ext cx="23440"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D5BC1D77-073B-4A44-A226-88C8B491AEB4}"/>
                </a:ext>
              </a:extLst>
            </p:cNvPr>
            <p:cNvCxnSpPr>
              <a:endCxn id="78" idx="4"/>
            </p:cNvCxnSpPr>
            <p:nvPr/>
          </p:nvCxnSpPr>
          <p:spPr bwMode="auto">
            <a:xfrm flipH="1">
              <a:off x="5355282" y="4785520"/>
              <a:ext cx="23440"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2A5CBC6B-4D03-47FF-831E-82B7A6DFC34C}"/>
                </a:ext>
              </a:extLst>
            </p:cNvPr>
            <p:cNvCxnSpPr>
              <a:stCxn id="77" idx="4"/>
              <a:endCxn id="78" idx="2"/>
            </p:cNvCxnSpPr>
            <p:nvPr/>
          </p:nvCxnSpPr>
          <p:spPr bwMode="auto">
            <a:xfrm>
              <a:off x="4996351" y="4738166"/>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1D6250EF-7D7D-48C9-BDD8-81E558B126C9}"/>
                </a:ext>
              </a:extLst>
            </p:cNvPr>
            <p:cNvCxnSpPr>
              <a:stCxn id="77" idx="2"/>
            </p:cNvCxnSpPr>
            <p:nvPr/>
          </p:nvCxnSpPr>
          <p:spPr bwMode="auto">
            <a:xfrm>
              <a:off x="4996351" y="4831834"/>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sp>
        <p:nvSpPr>
          <p:cNvPr id="85" name="TextBox 821">
            <a:extLst>
              <a:ext uri="{FF2B5EF4-FFF2-40B4-BE49-F238E27FC236}">
                <a16:creationId xmlns:a16="http://schemas.microsoft.com/office/drawing/2014/main" id="{22F273E9-53D6-4FD8-9A61-1DFB346735E9}"/>
              </a:ext>
            </a:extLst>
          </p:cNvPr>
          <p:cNvSpPr txBox="1">
            <a:spLocks noChangeArrowheads="1"/>
          </p:cNvSpPr>
          <p:nvPr/>
        </p:nvSpPr>
        <p:spPr bwMode="auto">
          <a:xfrm>
            <a:off x="4128052" y="4685507"/>
            <a:ext cx="480296"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c1</a:t>
            </a:r>
          </a:p>
        </p:txBody>
      </p:sp>
      <p:sp>
        <p:nvSpPr>
          <p:cNvPr id="86" name="TextBox 822">
            <a:extLst>
              <a:ext uri="{FF2B5EF4-FFF2-40B4-BE49-F238E27FC236}">
                <a16:creationId xmlns:a16="http://schemas.microsoft.com/office/drawing/2014/main" id="{C69D8653-10F4-4FD8-B1DD-3D06C38ACF1B}"/>
              </a:ext>
            </a:extLst>
          </p:cNvPr>
          <p:cNvSpPr txBox="1">
            <a:spLocks noChangeArrowheads="1"/>
          </p:cNvSpPr>
          <p:nvPr/>
        </p:nvSpPr>
        <p:spPr bwMode="auto">
          <a:xfrm>
            <a:off x="4707792" y="4693444"/>
            <a:ext cx="480296"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c2</a:t>
            </a:r>
          </a:p>
        </p:txBody>
      </p:sp>
      <p:sp>
        <p:nvSpPr>
          <p:cNvPr id="87" name="TextBox 823">
            <a:extLst>
              <a:ext uri="{FF2B5EF4-FFF2-40B4-BE49-F238E27FC236}">
                <a16:creationId xmlns:a16="http://schemas.microsoft.com/office/drawing/2014/main" id="{66E33B6E-BCE3-4A37-9756-04966522661A}"/>
              </a:ext>
            </a:extLst>
          </p:cNvPr>
          <p:cNvSpPr txBox="1">
            <a:spLocks noChangeArrowheads="1"/>
          </p:cNvSpPr>
          <p:nvPr/>
        </p:nvSpPr>
        <p:spPr bwMode="auto">
          <a:xfrm>
            <a:off x="5784754" y="4690270"/>
            <a:ext cx="744776"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c639</a:t>
            </a:r>
          </a:p>
        </p:txBody>
      </p:sp>
      <p:sp>
        <p:nvSpPr>
          <p:cNvPr id="88" name="TextBox 824">
            <a:extLst>
              <a:ext uri="{FF2B5EF4-FFF2-40B4-BE49-F238E27FC236}">
                <a16:creationId xmlns:a16="http://schemas.microsoft.com/office/drawing/2014/main" id="{34D2DEBA-2C8B-4F56-AA21-D4BC72DB0C31}"/>
              </a:ext>
            </a:extLst>
          </p:cNvPr>
          <p:cNvSpPr txBox="1">
            <a:spLocks noChangeArrowheads="1"/>
          </p:cNvSpPr>
          <p:nvPr/>
        </p:nvSpPr>
        <p:spPr bwMode="auto">
          <a:xfrm>
            <a:off x="6398349" y="4680744"/>
            <a:ext cx="738427"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c640</a:t>
            </a:r>
          </a:p>
        </p:txBody>
      </p:sp>
      <p:sp>
        <p:nvSpPr>
          <p:cNvPr id="89" name="TextBox 826">
            <a:extLst>
              <a:ext uri="{FF2B5EF4-FFF2-40B4-BE49-F238E27FC236}">
                <a16:creationId xmlns:a16="http://schemas.microsoft.com/office/drawing/2014/main" id="{09F724D5-A845-4A07-910F-1F04D1E5CCD7}"/>
              </a:ext>
            </a:extLst>
          </p:cNvPr>
          <p:cNvSpPr txBox="1">
            <a:spLocks noChangeArrowheads="1"/>
          </p:cNvSpPr>
          <p:nvPr/>
        </p:nvSpPr>
        <p:spPr bwMode="auto">
          <a:xfrm>
            <a:off x="7297579" y="4082256"/>
            <a:ext cx="2583441"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Her 600 satırdan sonra</a:t>
            </a:r>
          </a:p>
        </p:txBody>
      </p:sp>
      <p:cxnSp>
        <p:nvCxnSpPr>
          <p:cNvPr id="90" name="Straight Connector 89">
            <a:extLst>
              <a:ext uri="{FF2B5EF4-FFF2-40B4-BE49-F238E27FC236}">
                <a16:creationId xmlns:a16="http://schemas.microsoft.com/office/drawing/2014/main" id="{41427330-476E-41C7-A9ED-9BB310E7315B}"/>
              </a:ext>
            </a:extLst>
          </p:cNvPr>
          <p:cNvCxnSpPr/>
          <p:nvPr/>
        </p:nvCxnSpPr>
        <p:spPr bwMode="auto">
          <a:xfrm>
            <a:off x="1603854" y="3585369"/>
            <a:ext cx="6626811"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1" name="Straight Connector 90">
            <a:extLst>
              <a:ext uri="{FF2B5EF4-FFF2-40B4-BE49-F238E27FC236}">
                <a16:creationId xmlns:a16="http://schemas.microsoft.com/office/drawing/2014/main" id="{E41A3FA7-D2D2-40C6-825D-3D69791E07B4}"/>
              </a:ext>
            </a:extLst>
          </p:cNvPr>
          <p:cNvCxnSpPr/>
          <p:nvPr/>
        </p:nvCxnSpPr>
        <p:spPr bwMode="auto">
          <a:xfrm flipV="1">
            <a:off x="8230665" y="3579019"/>
            <a:ext cx="0" cy="29210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2" name="Straight Connector 91">
            <a:extLst>
              <a:ext uri="{FF2B5EF4-FFF2-40B4-BE49-F238E27FC236}">
                <a16:creationId xmlns:a16="http://schemas.microsoft.com/office/drawing/2014/main" id="{26B40BBA-8CC3-4479-A97D-EB06B82C76E3}"/>
              </a:ext>
            </a:extLst>
          </p:cNvPr>
          <p:cNvCxnSpPr/>
          <p:nvPr/>
        </p:nvCxnSpPr>
        <p:spPr bwMode="auto">
          <a:xfrm>
            <a:off x="8230666" y="3861594"/>
            <a:ext cx="2483996" cy="9525"/>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3" name="Straight Connector 92">
            <a:extLst>
              <a:ext uri="{FF2B5EF4-FFF2-40B4-BE49-F238E27FC236}">
                <a16:creationId xmlns:a16="http://schemas.microsoft.com/office/drawing/2014/main" id="{C9631407-0F18-4480-A260-EBEB3809F9E0}"/>
              </a:ext>
            </a:extLst>
          </p:cNvPr>
          <p:cNvCxnSpPr/>
          <p:nvPr/>
        </p:nvCxnSpPr>
        <p:spPr bwMode="auto">
          <a:xfrm flipV="1">
            <a:off x="10714661" y="3579019"/>
            <a:ext cx="0" cy="29210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4" name="Straight Connector 93">
            <a:extLst>
              <a:ext uri="{FF2B5EF4-FFF2-40B4-BE49-F238E27FC236}">
                <a16:creationId xmlns:a16="http://schemas.microsoft.com/office/drawing/2014/main" id="{316F82EF-9145-4FF5-95A0-0A84EBC11BB7}"/>
              </a:ext>
            </a:extLst>
          </p:cNvPr>
          <p:cNvCxnSpPr/>
          <p:nvPr/>
        </p:nvCxnSpPr>
        <p:spPr bwMode="auto">
          <a:xfrm>
            <a:off x="10714662" y="3579019"/>
            <a:ext cx="408356" cy="635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5" name="Straight Arrow Connector 94">
            <a:extLst>
              <a:ext uri="{FF2B5EF4-FFF2-40B4-BE49-F238E27FC236}">
                <a16:creationId xmlns:a16="http://schemas.microsoft.com/office/drawing/2014/main" id="{3DD53B7D-1629-4F88-B347-FABB9BC139CE}"/>
              </a:ext>
            </a:extLst>
          </p:cNvPr>
          <p:cNvCxnSpPr/>
          <p:nvPr/>
        </p:nvCxnSpPr>
        <p:spPr bwMode="auto">
          <a:xfrm flipV="1">
            <a:off x="8230665" y="3888582"/>
            <a:ext cx="0" cy="322263"/>
          </a:xfrm>
          <a:prstGeom prst="straightConnector1">
            <a:avLst/>
          </a:prstGeom>
          <a:noFill/>
          <a:ln w="12700" cap="flat" cmpd="sng" algn="ctr">
            <a:solidFill>
              <a:schemeClr val="tx1">
                <a:lumMod val="50000"/>
                <a:lumOff val="50000"/>
              </a:schemeClr>
            </a:solidFill>
            <a:prstDash val="solid"/>
            <a:round/>
            <a:headEnd type="none" w="med" len="med"/>
            <a:tailEnd type="triangle"/>
          </a:ln>
          <a:effectLst>
            <a:outerShdw blurRad="50800" dist="38100" dir="2700000" algn="tl" rotWithShape="0">
              <a:prstClr val="black">
                <a:alpha val="40000"/>
              </a:prstClr>
            </a:outerShdw>
          </a:effectLst>
        </p:spPr>
      </p:cxnSp>
      <p:cxnSp>
        <p:nvCxnSpPr>
          <p:cNvPr id="96" name="Straight Connector 95">
            <a:extLst>
              <a:ext uri="{FF2B5EF4-FFF2-40B4-BE49-F238E27FC236}">
                <a16:creationId xmlns:a16="http://schemas.microsoft.com/office/drawing/2014/main" id="{D024F60E-A4CB-41EF-AB6C-132DD58BC597}"/>
              </a:ext>
            </a:extLst>
          </p:cNvPr>
          <p:cNvCxnSpPr/>
          <p:nvPr/>
        </p:nvCxnSpPr>
        <p:spPr bwMode="auto">
          <a:xfrm>
            <a:off x="1831308" y="1583531"/>
            <a:ext cx="3173" cy="3392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97" name="Straight Connector 96">
            <a:extLst>
              <a:ext uri="{FF2B5EF4-FFF2-40B4-BE49-F238E27FC236}">
                <a16:creationId xmlns:a16="http://schemas.microsoft.com/office/drawing/2014/main" id="{74D8BD4E-D461-4273-98A9-E5DC2D99EAB6}"/>
              </a:ext>
            </a:extLst>
          </p:cNvPr>
          <p:cNvCxnSpPr/>
          <p:nvPr/>
        </p:nvCxnSpPr>
        <p:spPr bwMode="auto">
          <a:xfrm>
            <a:off x="4060344" y="2345531"/>
            <a:ext cx="0" cy="2630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98" name="Straight Connector 97">
            <a:extLst>
              <a:ext uri="{FF2B5EF4-FFF2-40B4-BE49-F238E27FC236}">
                <a16:creationId xmlns:a16="http://schemas.microsoft.com/office/drawing/2014/main" id="{6889C3CD-1847-48CF-9273-AE9637964305}"/>
              </a:ext>
            </a:extLst>
          </p:cNvPr>
          <p:cNvCxnSpPr/>
          <p:nvPr/>
        </p:nvCxnSpPr>
        <p:spPr bwMode="auto">
          <a:xfrm>
            <a:off x="6982320" y="2345531"/>
            <a:ext cx="0" cy="2630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99" name="Straight Connector 98">
            <a:extLst>
              <a:ext uri="{FF2B5EF4-FFF2-40B4-BE49-F238E27FC236}">
                <a16:creationId xmlns:a16="http://schemas.microsoft.com/office/drawing/2014/main" id="{B0F93C11-4041-4D08-B2E7-8344AD77F7A5}"/>
              </a:ext>
            </a:extLst>
          </p:cNvPr>
          <p:cNvCxnSpPr/>
          <p:nvPr/>
        </p:nvCxnSpPr>
        <p:spPr bwMode="auto">
          <a:xfrm>
            <a:off x="8230665" y="2345531"/>
            <a:ext cx="0" cy="2630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100" name="Straight Connector 99">
            <a:extLst>
              <a:ext uri="{FF2B5EF4-FFF2-40B4-BE49-F238E27FC236}">
                <a16:creationId xmlns:a16="http://schemas.microsoft.com/office/drawing/2014/main" id="{010194A3-71B8-426E-85FF-55325D653355}"/>
              </a:ext>
            </a:extLst>
          </p:cNvPr>
          <p:cNvCxnSpPr/>
          <p:nvPr/>
        </p:nvCxnSpPr>
        <p:spPr bwMode="auto">
          <a:xfrm flipH="1">
            <a:off x="10710431" y="1469231"/>
            <a:ext cx="27505" cy="35067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101" name="Straight Arrow Connector 100">
            <a:extLst>
              <a:ext uri="{FF2B5EF4-FFF2-40B4-BE49-F238E27FC236}">
                <a16:creationId xmlns:a16="http://schemas.microsoft.com/office/drawing/2014/main" id="{47526087-FDDE-4DD3-A67F-2F738C8CE43C}"/>
              </a:ext>
            </a:extLst>
          </p:cNvPr>
          <p:cNvCxnSpPr/>
          <p:nvPr/>
        </p:nvCxnSpPr>
        <p:spPr bwMode="auto">
          <a:xfrm>
            <a:off x="1842944" y="2479675"/>
            <a:ext cx="839989" cy="0"/>
          </a:xfrm>
          <a:prstGeom prst="straightConnector1">
            <a:avLst/>
          </a:prstGeom>
          <a:noFill/>
          <a:ln w="19050" cap="flat" cmpd="sng" algn="ctr">
            <a:solidFill>
              <a:schemeClr val="tx1"/>
            </a:solidFill>
            <a:prstDash val="solid"/>
            <a:round/>
            <a:headEnd type="arrow"/>
            <a:tailEnd type="arrow"/>
          </a:ln>
          <a:effectLst/>
        </p:spPr>
      </p:cxnSp>
      <p:sp>
        <p:nvSpPr>
          <p:cNvPr id="102" name="TextBox 101">
            <a:extLst>
              <a:ext uri="{FF2B5EF4-FFF2-40B4-BE49-F238E27FC236}">
                <a16:creationId xmlns:a16="http://schemas.microsoft.com/office/drawing/2014/main" id="{72B9C168-BD1C-4938-BB72-CCEFA3A83D06}"/>
              </a:ext>
            </a:extLst>
          </p:cNvPr>
          <p:cNvSpPr txBox="1"/>
          <p:nvPr/>
        </p:nvSpPr>
        <p:spPr>
          <a:xfrm>
            <a:off x="1842944" y="2170312"/>
            <a:ext cx="731290" cy="369332"/>
          </a:xfrm>
          <a:prstGeom prst="rect">
            <a:avLst/>
          </a:prstGeom>
          <a:noFill/>
        </p:spPr>
        <p:txBody>
          <a:bodyPr wrap="none" rtlCol="0">
            <a:spAutoFit/>
          </a:bodyPr>
          <a:lstStyle/>
          <a:p>
            <a:pPr algn="l" rtl="0"/>
            <a:r>
              <a:rPr lang="en-GB" dirty="0">
                <a:solidFill>
                  <a:srgbClr val="FF0000"/>
                </a:solidFill>
              </a:rPr>
              <a:t>TH</a:t>
            </a:r>
            <a:r>
              <a:rPr lang="en-GB" baseline="-25000" dirty="0">
                <a:solidFill>
                  <a:srgbClr val="FF0000"/>
                </a:solidFill>
              </a:rPr>
              <a:t>PW</a:t>
            </a:r>
            <a:endParaRPr lang="en-GB" dirty="0">
              <a:solidFill>
                <a:srgbClr val="FF0000"/>
              </a:solidFill>
            </a:endParaRPr>
          </a:p>
        </p:txBody>
      </p:sp>
      <p:cxnSp>
        <p:nvCxnSpPr>
          <p:cNvPr id="103" name="Straight Arrow Connector 102">
            <a:extLst>
              <a:ext uri="{FF2B5EF4-FFF2-40B4-BE49-F238E27FC236}">
                <a16:creationId xmlns:a16="http://schemas.microsoft.com/office/drawing/2014/main" id="{AD8FCD21-86D1-438F-B1BF-0F50A575BE9D}"/>
              </a:ext>
            </a:extLst>
          </p:cNvPr>
          <p:cNvCxnSpPr/>
          <p:nvPr/>
        </p:nvCxnSpPr>
        <p:spPr bwMode="auto">
          <a:xfrm>
            <a:off x="8224318" y="3660775"/>
            <a:ext cx="2486113" cy="11906"/>
          </a:xfrm>
          <a:prstGeom prst="straightConnector1">
            <a:avLst/>
          </a:prstGeom>
          <a:noFill/>
          <a:ln w="19050" cap="flat" cmpd="sng" algn="ctr">
            <a:solidFill>
              <a:schemeClr val="tx1"/>
            </a:solidFill>
            <a:prstDash val="solid"/>
            <a:round/>
            <a:headEnd type="arrow"/>
            <a:tailEnd type="arrow"/>
          </a:ln>
          <a:effectLst/>
        </p:spPr>
      </p:cxnSp>
      <p:sp>
        <p:nvSpPr>
          <p:cNvPr id="104" name="TextBox 103">
            <a:extLst>
              <a:ext uri="{FF2B5EF4-FFF2-40B4-BE49-F238E27FC236}">
                <a16:creationId xmlns:a16="http://schemas.microsoft.com/office/drawing/2014/main" id="{C0CE34B7-AD4D-49B8-A8B2-6BE68A8094A2}"/>
              </a:ext>
            </a:extLst>
          </p:cNvPr>
          <p:cNvSpPr txBox="1"/>
          <p:nvPr/>
        </p:nvSpPr>
        <p:spPr>
          <a:xfrm>
            <a:off x="8970151" y="3274418"/>
            <a:ext cx="702436" cy="369332"/>
          </a:xfrm>
          <a:prstGeom prst="rect">
            <a:avLst/>
          </a:prstGeom>
          <a:noFill/>
        </p:spPr>
        <p:txBody>
          <a:bodyPr wrap="none" rtlCol="0">
            <a:spAutoFit/>
          </a:bodyPr>
          <a:lstStyle/>
          <a:p>
            <a:pPr algn="l" rtl="0"/>
            <a:r>
              <a:rPr lang="en-GB" dirty="0">
                <a:solidFill>
                  <a:srgbClr val="FF0000"/>
                </a:solidFill>
              </a:rPr>
              <a:t>televizyon</a:t>
            </a:r>
            <a:r>
              <a:rPr lang="en-GB" baseline="-25000" dirty="0">
                <a:solidFill>
                  <a:srgbClr val="FF0000"/>
                </a:solidFill>
              </a:rPr>
              <a:t>PW</a:t>
            </a:r>
            <a:endParaRPr lang="en-GB" dirty="0">
              <a:solidFill>
                <a:srgbClr val="FF0000"/>
              </a:solidFill>
            </a:endParaRPr>
          </a:p>
        </p:txBody>
      </p:sp>
      <p:sp>
        <p:nvSpPr>
          <p:cNvPr id="105" name="TextBox 104">
            <a:extLst>
              <a:ext uri="{FF2B5EF4-FFF2-40B4-BE49-F238E27FC236}">
                <a16:creationId xmlns:a16="http://schemas.microsoft.com/office/drawing/2014/main" id="{47F98DA5-E6B5-4510-866A-4B41C9402059}"/>
              </a:ext>
            </a:extLst>
          </p:cNvPr>
          <p:cNvSpPr txBox="1"/>
          <p:nvPr/>
        </p:nvSpPr>
        <p:spPr>
          <a:xfrm>
            <a:off x="5016704" y="3214093"/>
            <a:ext cx="439544" cy="369332"/>
          </a:xfrm>
          <a:prstGeom prst="rect">
            <a:avLst/>
          </a:prstGeom>
          <a:noFill/>
        </p:spPr>
        <p:txBody>
          <a:bodyPr wrap="none" rtlCol="0">
            <a:spAutoFit/>
          </a:bodyPr>
          <a:lstStyle/>
          <a:p>
            <a:pPr algn="l" rtl="0"/>
            <a:r>
              <a:rPr lang="en-GB" dirty="0">
                <a:solidFill>
                  <a:srgbClr val="FF0000"/>
                </a:solidFill>
              </a:rPr>
              <a:t>T</a:t>
            </a:r>
            <a:r>
              <a:rPr lang="en-GB" baseline="-25000" dirty="0">
                <a:solidFill>
                  <a:srgbClr val="FF0000"/>
                </a:solidFill>
              </a:rPr>
              <a:t>D</a:t>
            </a:r>
            <a:endParaRPr lang="en-GB" dirty="0">
              <a:solidFill>
                <a:srgbClr val="FF0000"/>
              </a:solidFill>
            </a:endParaRPr>
          </a:p>
        </p:txBody>
      </p:sp>
      <p:cxnSp>
        <p:nvCxnSpPr>
          <p:cNvPr id="106" name="Straight Arrow Connector 105">
            <a:extLst>
              <a:ext uri="{FF2B5EF4-FFF2-40B4-BE49-F238E27FC236}">
                <a16:creationId xmlns:a16="http://schemas.microsoft.com/office/drawing/2014/main" id="{AB0A3B3A-4A82-4FD2-9247-FA722B2FAEBA}"/>
              </a:ext>
            </a:extLst>
          </p:cNvPr>
          <p:cNvCxnSpPr/>
          <p:nvPr/>
        </p:nvCxnSpPr>
        <p:spPr bwMode="auto">
          <a:xfrm>
            <a:off x="1842944" y="1969393"/>
            <a:ext cx="6305203" cy="0"/>
          </a:xfrm>
          <a:prstGeom prst="straightConnector1">
            <a:avLst/>
          </a:prstGeom>
          <a:noFill/>
          <a:ln w="19050" cap="flat" cmpd="sng" algn="ctr">
            <a:solidFill>
              <a:schemeClr val="tx1"/>
            </a:solidFill>
            <a:prstDash val="solid"/>
            <a:round/>
            <a:headEnd type="arrow"/>
            <a:tailEnd type="arrow"/>
          </a:ln>
          <a:effectLst/>
        </p:spPr>
      </p:cxnSp>
      <p:cxnSp>
        <p:nvCxnSpPr>
          <p:cNvPr id="107" name="Straight Arrow Connector 106">
            <a:extLst>
              <a:ext uri="{FF2B5EF4-FFF2-40B4-BE49-F238E27FC236}">
                <a16:creationId xmlns:a16="http://schemas.microsoft.com/office/drawing/2014/main" id="{5BE6019E-7C08-4547-B829-4BD4B135812C}"/>
              </a:ext>
            </a:extLst>
          </p:cNvPr>
          <p:cNvCxnSpPr/>
          <p:nvPr/>
        </p:nvCxnSpPr>
        <p:spPr bwMode="auto">
          <a:xfrm>
            <a:off x="4060344" y="3579019"/>
            <a:ext cx="2989682" cy="0"/>
          </a:xfrm>
          <a:prstGeom prst="straightConnector1">
            <a:avLst/>
          </a:prstGeom>
          <a:noFill/>
          <a:ln w="19050" cap="flat" cmpd="sng" algn="ctr">
            <a:solidFill>
              <a:schemeClr val="tx1"/>
            </a:solidFill>
            <a:prstDash val="solid"/>
            <a:round/>
            <a:headEnd type="arrow"/>
            <a:tailEnd type="arrow"/>
          </a:ln>
          <a:effectLst/>
        </p:spPr>
      </p:cxnSp>
      <p:cxnSp>
        <p:nvCxnSpPr>
          <p:cNvPr id="108" name="Straight Connector 107">
            <a:extLst>
              <a:ext uri="{FF2B5EF4-FFF2-40B4-BE49-F238E27FC236}">
                <a16:creationId xmlns:a16="http://schemas.microsoft.com/office/drawing/2014/main" id="{010CC852-AC1D-4453-B2B3-AB32A8FEE9FE}"/>
              </a:ext>
            </a:extLst>
          </p:cNvPr>
          <p:cNvCxnSpPr/>
          <p:nvPr/>
        </p:nvCxnSpPr>
        <p:spPr bwMode="auto">
          <a:xfrm>
            <a:off x="8205276" y="1583531"/>
            <a:ext cx="1" cy="3672682"/>
          </a:xfrm>
          <a:prstGeom prst="line">
            <a:avLst/>
          </a:prstGeom>
          <a:noFill/>
          <a:ln w="9525" cap="flat" cmpd="sng" algn="ctr">
            <a:solidFill>
              <a:schemeClr val="bg1">
                <a:lumMod val="65000"/>
              </a:schemeClr>
            </a:solidFill>
            <a:prstDash val="sysDot"/>
            <a:round/>
            <a:headEnd type="none" w="med" len="med"/>
            <a:tailEnd type="none" w="med" len="med"/>
          </a:ln>
          <a:effectLst/>
        </p:spPr>
      </p:cxnSp>
      <p:sp>
        <p:nvSpPr>
          <p:cNvPr id="109" name="TextBox 108">
            <a:extLst>
              <a:ext uri="{FF2B5EF4-FFF2-40B4-BE49-F238E27FC236}">
                <a16:creationId xmlns:a16="http://schemas.microsoft.com/office/drawing/2014/main" id="{A1F6CF93-EE43-4ED4-9673-B447AF47B8A9}"/>
              </a:ext>
            </a:extLst>
          </p:cNvPr>
          <p:cNvSpPr txBox="1"/>
          <p:nvPr/>
        </p:nvSpPr>
        <p:spPr>
          <a:xfrm>
            <a:off x="4350215" y="1598812"/>
            <a:ext cx="702436" cy="369332"/>
          </a:xfrm>
          <a:prstGeom prst="rect">
            <a:avLst/>
          </a:prstGeom>
          <a:noFill/>
        </p:spPr>
        <p:txBody>
          <a:bodyPr wrap="none" rtlCol="0">
            <a:spAutoFit/>
          </a:bodyPr>
          <a:lstStyle/>
          <a:p>
            <a:pPr algn="l" rtl="0"/>
            <a:r>
              <a:rPr lang="en-GB" dirty="0">
                <a:solidFill>
                  <a:srgbClr val="FF0000"/>
                </a:solidFill>
              </a:rPr>
              <a:t>TH</a:t>
            </a:r>
            <a:r>
              <a:rPr lang="en-GB" baseline="-25000" dirty="0">
                <a:solidFill>
                  <a:srgbClr val="FF0000"/>
                </a:solidFill>
              </a:rPr>
              <a:t>FP'ler</a:t>
            </a:r>
            <a:endParaRPr lang="en-GB" dirty="0">
              <a:solidFill>
                <a:srgbClr val="FF0000"/>
              </a:solidFill>
            </a:endParaRPr>
          </a:p>
        </p:txBody>
      </p:sp>
      <p:cxnSp>
        <p:nvCxnSpPr>
          <p:cNvPr id="110" name="Straight Connector 109">
            <a:extLst>
              <a:ext uri="{FF2B5EF4-FFF2-40B4-BE49-F238E27FC236}">
                <a16:creationId xmlns:a16="http://schemas.microsoft.com/office/drawing/2014/main" id="{7E9CD10B-4FE9-44AF-AFB8-24393024BC75}"/>
              </a:ext>
            </a:extLst>
          </p:cNvPr>
          <p:cNvCxnSpPr/>
          <p:nvPr/>
        </p:nvCxnSpPr>
        <p:spPr bwMode="auto">
          <a:xfrm flipH="1">
            <a:off x="2689280" y="2537817"/>
            <a:ext cx="37675" cy="2119114"/>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111" name="Straight Arrow Connector 110">
            <a:extLst>
              <a:ext uri="{FF2B5EF4-FFF2-40B4-BE49-F238E27FC236}">
                <a16:creationId xmlns:a16="http://schemas.microsoft.com/office/drawing/2014/main" id="{BF6153A6-B4F5-480E-84E5-BCF3D422EB02}"/>
              </a:ext>
            </a:extLst>
          </p:cNvPr>
          <p:cNvCxnSpPr/>
          <p:nvPr/>
        </p:nvCxnSpPr>
        <p:spPr bwMode="auto">
          <a:xfrm>
            <a:off x="2689281" y="2484438"/>
            <a:ext cx="1377412" cy="0"/>
          </a:xfrm>
          <a:prstGeom prst="straightConnector1">
            <a:avLst/>
          </a:prstGeom>
          <a:noFill/>
          <a:ln w="19050" cap="flat" cmpd="sng" algn="ctr">
            <a:solidFill>
              <a:schemeClr val="tx1"/>
            </a:solidFill>
            <a:prstDash val="solid"/>
            <a:round/>
            <a:headEnd type="arrow"/>
            <a:tailEnd type="arrow"/>
          </a:ln>
          <a:effectLst/>
        </p:spPr>
      </p:cxnSp>
      <p:sp>
        <p:nvSpPr>
          <p:cNvPr id="112" name="TextBox 111">
            <a:extLst>
              <a:ext uri="{FF2B5EF4-FFF2-40B4-BE49-F238E27FC236}">
                <a16:creationId xmlns:a16="http://schemas.microsoft.com/office/drawing/2014/main" id="{71EAD444-1787-4AE6-AD0B-D1D9684001D2}"/>
              </a:ext>
            </a:extLst>
          </p:cNvPr>
          <p:cNvSpPr txBox="1"/>
          <p:nvPr/>
        </p:nvSpPr>
        <p:spPr>
          <a:xfrm>
            <a:off x="2981933" y="2183706"/>
            <a:ext cx="643125" cy="369332"/>
          </a:xfrm>
          <a:prstGeom prst="rect">
            <a:avLst/>
          </a:prstGeom>
          <a:noFill/>
        </p:spPr>
        <p:txBody>
          <a:bodyPr wrap="none" rtlCol="0">
            <a:spAutoFit/>
          </a:bodyPr>
          <a:lstStyle/>
          <a:p>
            <a:pPr algn="l" rtl="0"/>
            <a:r>
              <a:rPr lang="en-GB" dirty="0">
                <a:solidFill>
                  <a:srgbClr val="FF0000"/>
                </a:solidFill>
              </a:rPr>
              <a:t>TH</a:t>
            </a:r>
            <a:r>
              <a:rPr lang="en-GB" baseline="-25000" dirty="0">
                <a:solidFill>
                  <a:srgbClr val="FF0000"/>
                </a:solidFill>
              </a:rPr>
              <a:t>FP</a:t>
            </a:r>
            <a:endParaRPr lang="en-GB" dirty="0">
              <a:solidFill>
                <a:srgbClr val="FF0000"/>
              </a:solidFill>
            </a:endParaRPr>
          </a:p>
        </p:txBody>
      </p:sp>
      <p:cxnSp>
        <p:nvCxnSpPr>
          <p:cNvPr id="113" name="Straight Arrow Connector 112">
            <a:extLst>
              <a:ext uri="{FF2B5EF4-FFF2-40B4-BE49-F238E27FC236}">
                <a16:creationId xmlns:a16="http://schemas.microsoft.com/office/drawing/2014/main" id="{7453D0E3-4709-4E88-93B8-0DFE4F2C61BA}"/>
              </a:ext>
            </a:extLst>
          </p:cNvPr>
          <p:cNvCxnSpPr/>
          <p:nvPr/>
        </p:nvCxnSpPr>
        <p:spPr bwMode="auto">
          <a:xfrm>
            <a:off x="6999246" y="2494509"/>
            <a:ext cx="1233534" cy="7491"/>
          </a:xfrm>
          <a:prstGeom prst="straightConnector1">
            <a:avLst/>
          </a:prstGeom>
          <a:noFill/>
          <a:ln w="19050" cap="flat" cmpd="sng" algn="ctr">
            <a:solidFill>
              <a:schemeClr val="tx1"/>
            </a:solidFill>
            <a:prstDash val="solid"/>
            <a:round/>
            <a:headEnd type="arrow"/>
            <a:tailEnd type="arrow"/>
          </a:ln>
          <a:effectLst/>
        </p:spPr>
      </p:cxnSp>
      <p:sp>
        <p:nvSpPr>
          <p:cNvPr id="114" name="TextBox 113">
            <a:extLst>
              <a:ext uri="{FF2B5EF4-FFF2-40B4-BE49-F238E27FC236}">
                <a16:creationId xmlns:a16="http://schemas.microsoft.com/office/drawing/2014/main" id="{EA4E69FD-3D46-40B4-AF76-D646133050E8}"/>
              </a:ext>
            </a:extLst>
          </p:cNvPr>
          <p:cNvSpPr txBox="1"/>
          <p:nvPr/>
        </p:nvSpPr>
        <p:spPr>
          <a:xfrm>
            <a:off x="7179092" y="2170312"/>
            <a:ext cx="655949" cy="369332"/>
          </a:xfrm>
          <a:prstGeom prst="rect">
            <a:avLst/>
          </a:prstGeom>
          <a:noFill/>
        </p:spPr>
        <p:txBody>
          <a:bodyPr wrap="none" rtlCol="0">
            <a:spAutoFit/>
          </a:bodyPr>
          <a:lstStyle/>
          <a:p>
            <a:pPr algn="l" rtl="0"/>
            <a:r>
              <a:rPr lang="en-GB" dirty="0">
                <a:solidFill>
                  <a:srgbClr val="FF0000"/>
                </a:solidFill>
              </a:rPr>
              <a:t>TH</a:t>
            </a:r>
            <a:r>
              <a:rPr lang="en-GB" baseline="-25000" dirty="0">
                <a:solidFill>
                  <a:srgbClr val="FF0000"/>
                </a:solidFill>
              </a:rPr>
              <a:t>Bp</a:t>
            </a:r>
            <a:endParaRPr lang="en-GB" dirty="0">
              <a:solidFill>
                <a:srgbClr val="FF0000"/>
              </a:solidFill>
            </a:endParaRPr>
          </a:p>
        </p:txBody>
      </p:sp>
      <p:graphicFrame>
        <p:nvGraphicFramePr>
          <p:cNvPr id="115" name="Table 114">
            <a:extLst>
              <a:ext uri="{FF2B5EF4-FFF2-40B4-BE49-F238E27FC236}">
                <a16:creationId xmlns:a16="http://schemas.microsoft.com/office/drawing/2014/main" id="{77B5DE7A-86ED-4F94-9D23-2046E27407F3}"/>
              </a:ext>
            </a:extLst>
          </p:cNvPr>
          <p:cNvGraphicFramePr>
            <a:graphicFrameLocks noGrp="1"/>
          </p:cNvGraphicFramePr>
          <p:nvPr>
            <p:extLst>
              <p:ext uri="{D42A27DB-BD31-4B8C-83A1-F6EECF244321}">
                <p14:modId xmlns:p14="http://schemas.microsoft.com/office/powerpoint/2010/main" val="1258118969"/>
              </p:ext>
            </p:extLst>
          </p:nvPr>
        </p:nvGraphicFramePr>
        <p:xfrm>
          <a:off x="2062992" y="5267326"/>
          <a:ext cx="8124823" cy="1036320"/>
        </p:xfrm>
        <a:graphic>
          <a:graphicData uri="http://schemas.openxmlformats.org/drawingml/2006/table">
            <a:tbl>
              <a:tblPr firstRow="1" bandRow="1">
                <a:tableStyleId>{5C22544A-7EE6-4342-B048-85BDC9FD1C3A}</a:tableStyleId>
              </a:tblPr>
              <a:tblGrid>
                <a:gridCol w="1160689">
                  <a:extLst>
                    <a:ext uri="{9D8B030D-6E8A-4147-A177-3AD203B41FA5}">
                      <a16:colId xmlns:a16="http://schemas.microsoft.com/office/drawing/2014/main" val="20000"/>
                    </a:ext>
                  </a:extLst>
                </a:gridCol>
                <a:gridCol w="1160689">
                  <a:extLst>
                    <a:ext uri="{9D8B030D-6E8A-4147-A177-3AD203B41FA5}">
                      <a16:colId xmlns:a16="http://schemas.microsoft.com/office/drawing/2014/main" val="20001"/>
                    </a:ext>
                  </a:extLst>
                </a:gridCol>
                <a:gridCol w="1160689">
                  <a:extLst>
                    <a:ext uri="{9D8B030D-6E8A-4147-A177-3AD203B41FA5}">
                      <a16:colId xmlns:a16="http://schemas.microsoft.com/office/drawing/2014/main" val="20002"/>
                    </a:ext>
                  </a:extLst>
                </a:gridCol>
                <a:gridCol w="1160689">
                  <a:extLst>
                    <a:ext uri="{9D8B030D-6E8A-4147-A177-3AD203B41FA5}">
                      <a16:colId xmlns:a16="http://schemas.microsoft.com/office/drawing/2014/main" val="20003"/>
                    </a:ext>
                  </a:extLst>
                </a:gridCol>
                <a:gridCol w="1160689">
                  <a:extLst>
                    <a:ext uri="{9D8B030D-6E8A-4147-A177-3AD203B41FA5}">
                      <a16:colId xmlns:a16="http://schemas.microsoft.com/office/drawing/2014/main" val="20004"/>
                    </a:ext>
                  </a:extLst>
                </a:gridCol>
                <a:gridCol w="1160689">
                  <a:extLst>
                    <a:ext uri="{9D8B030D-6E8A-4147-A177-3AD203B41FA5}">
                      <a16:colId xmlns:a16="http://schemas.microsoft.com/office/drawing/2014/main" val="20005"/>
                    </a:ext>
                  </a:extLst>
                </a:gridCol>
                <a:gridCol w="1160689">
                  <a:extLst>
                    <a:ext uri="{9D8B030D-6E8A-4147-A177-3AD203B41FA5}">
                      <a16:colId xmlns:a16="http://schemas.microsoft.com/office/drawing/2014/main" val="20006"/>
                    </a:ext>
                  </a:extLst>
                </a:gridCol>
              </a:tblGrid>
              <a:tr h="370840">
                <a:tc>
                  <a:txBody>
                    <a:bodyPr/>
                    <a:lstStyle/>
                    <a:p>
                      <a:pPr algn="l" rtl="0"/>
                      <a:r>
                        <a:rPr lang="en-GB" sz="1400" dirty="0"/>
                        <a:t>Sembol</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TH</a:t>
                      </a:r>
                      <a:r>
                        <a:rPr lang="en-GB" sz="1400" baseline="-25000" dirty="0">
                          <a:solidFill>
                            <a:schemeClr val="bg1"/>
                          </a:solidFill>
                        </a:rPr>
                        <a:t>PW</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TH</a:t>
                      </a:r>
                      <a:r>
                        <a:rPr lang="en-GB" sz="1400" baseline="-25000" dirty="0">
                          <a:solidFill>
                            <a:schemeClr val="bg1"/>
                          </a:solidFill>
                        </a:rPr>
                        <a:t>FP</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TH</a:t>
                      </a:r>
                      <a:r>
                        <a:rPr lang="en-GB" sz="1400" baseline="-25000" dirty="0">
                          <a:solidFill>
                            <a:schemeClr val="bg1"/>
                          </a:solidFill>
                        </a:rPr>
                        <a:t>BP</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Ts</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a:t>
                      </a:r>
                      <a:r>
                        <a:rPr lang="en-GB" sz="1400" baseline="-25000" dirty="0">
                          <a:solidFill>
                            <a:schemeClr val="bg1"/>
                          </a:solidFill>
                        </a:rPr>
                        <a:t>D</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televizyon</a:t>
                      </a:r>
                      <a:r>
                        <a:rPr lang="en-GB" sz="1400" baseline="-25000" dirty="0">
                          <a:solidFill>
                            <a:schemeClr val="bg1"/>
                          </a:solidFill>
                        </a:rPr>
                        <a:t>PW</a:t>
                      </a:r>
                      <a:endParaRPr lang="en-GB" sz="1400" dirty="0">
                        <a:solidFill>
                          <a:schemeClr val="bg1"/>
                        </a:solidFill>
                      </a:endParaRPr>
                    </a:p>
                  </a:txBody>
                  <a:tcPr marL="121872" marR="121872"/>
                </a:tc>
                <a:extLst>
                  <a:ext uri="{0D108BD9-81ED-4DB2-BD59-A6C34878D82A}">
                    <a16:rowId xmlns:a16="http://schemas.microsoft.com/office/drawing/2014/main" val="10000"/>
                  </a:ext>
                </a:extLst>
              </a:tr>
              <a:tr h="370840">
                <a:tc>
                  <a:txBody>
                    <a:bodyPr/>
                    <a:lstStyle/>
                    <a:p>
                      <a:pPr algn="l" rtl="0"/>
                      <a:r>
                        <a:rPr lang="en-GB" sz="1400" dirty="0"/>
                        <a:t>Zamanlar)</a:t>
                      </a:r>
                    </a:p>
                  </a:txBody>
                  <a:tcPr marL="121872" marR="121872"/>
                </a:tc>
                <a:tc>
                  <a:txBody>
                    <a:bodyPr/>
                    <a:lstStyle/>
                    <a:p>
                      <a:pPr algn="l" rtl="0"/>
                      <a:r>
                        <a:rPr lang="en-GB" sz="1400" dirty="0"/>
                        <a:t>3.84u</a:t>
                      </a:r>
                    </a:p>
                  </a:txBody>
                  <a:tcPr marL="121872" marR="121872"/>
                </a:tc>
                <a:tc>
                  <a:txBody>
                    <a:bodyPr/>
                    <a:lstStyle/>
                    <a:p>
                      <a:pPr algn="l" rtl="0"/>
                      <a:r>
                        <a:rPr lang="en-GB" sz="1400" dirty="0"/>
                        <a:t>640n</a:t>
                      </a:r>
                    </a:p>
                  </a:txBody>
                  <a:tcPr marL="121872" marR="121872"/>
                </a:tc>
                <a:tc>
                  <a:txBody>
                    <a:bodyPr/>
                    <a:lstStyle/>
                    <a:p>
                      <a:pPr algn="l" rtl="0"/>
                      <a:r>
                        <a:rPr lang="en-GB" sz="1400" dirty="0"/>
                        <a:t>1.92u</a:t>
                      </a:r>
                    </a:p>
                  </a:txBody>
                  <a:tcPr marL="121872" marR="121872"/>
                </a:tc>
                <a:tc>
                  <a:txBody>
                    <a:bodyPr/>
                    <a:lstStyle/>
                    <a:p>
                      <a:pPr algn="l" rtl="0"/>
                      <a:r>
                        <a:rPr lang="en-GB" sz="1400" dirty="0"/>
                        <a:t>16,7 milyon</a:t>
                      </a:r>
                    </a:p>
                  </a:txBody>
                  <a:tcPr marL="121872" marR="121872"/>
                </a:tc>
                <a:tc>
                  <a:txBody>
                    <a:bodyPr/>
                    <a:lstStyle/>
                    <a:p>
                      <a:pPr algn="l" rtl="0"/>
                      <a:r>
                        <a:rPr lang="en-GB" sz="1400" dirty="0"/>
                        <a:t>15,36 milyon</a:t>
                      </a:r>
                    </a:p>
                  </a:txBody>
                  <a:tcPr marL="121872" marR="121872"/>
                </a:tc>
                <a:tc>
                  <a:txBody>
                    <a:bodyPr/>
                    <a:lstStyle/>
                    <a:p>
                      <a:pPr algn="l" rtl="0"/>
                      <a:r>
                        <a:rPr lang="en-GB" sz="1400" dirty="0"/>
                        <a:t>64u</a:t>
                      </a:r>
                    </a:p>
                  </a:txBody>
                  <a:tcPr marL="121872" marR="121872"/>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4289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 VGA Çevre Birimi</a:t>
            </a:r>
            <a:endParaRPr lang="en-US" dirty="0"/>
          </a:p>
        </p:txBody>
      </p:sp>
      <p:sp>
        <p:nvSpPr>
          <p:cNvPr id="6" name="Rectangle 5">
            <a:extLst>
              <a:ext uri="{FF2B5EF4-FFF2-40B4-BE49-F238E27FC236}">
                <a16:creationId xmlns:a16="http://schemas.microsoft.com/office/drawing/2014/main" id="{C28F9306-6BCE-41D4-AD96-41AB84F828B4}"/>
              </a:ext>
            </a:extLst>
          </p:cNvPr>
          <p:cNvSpPr/>
          <p:nvPr/>
        </p:nvSpPr>
        <p:spPr bwMode="auto">
          <a:xfrm>
            <a:off x="735253" y="1508919"/>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7" name="Rectangle 6">
            <a:extLst>
              <a:ext uri="{FF2B5EF4-FFF2-40B4-BE49-F238E27FC236}">
                <a16:creationId xmlns:a16="http://schemas.microsoft.com/office/drawing/2014/main" id="{978A5B38-0FA9-4A27-8917-1A70F184F1E2}"/>
              </a:ext>
            </a:extLst>
          </p:cNvPr>
          <p:cNvSpPr/>
          <p:nvPr/>
        </p:nvSpPr>
        <p:spPr bwMode="auto">
          <a:xfrm>
            <a:off x="1147842" y="2404270"/>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8" name="Down Arrow 30">
            <a:extLst>
              <a:ext uri="{FF2B5EF4-FFF2-40B4-BE49-F238E27FC236}">
                <a16:creationId xmlns:a16="http://schemas.microsoft.com/office/drawing/2014/main" id="{BF37BD73-063A-4A26-B56A-5B2C0099BC2B}"/>
              </a:ext>
            </a:extLst>
          </p:cNvPr>
          <p:cNvSpPr/>
          <p:nvPr/>
        </p:nvSpPr>
        <p:spPr bwMode="auto">
          <a:xfrm>
            <a:off x="2066117" y="243919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9" name="Down Arrow 31">
            <a:extLst>
              <a:ext uri="{FF2B5EF4-FFF2-40B4-BE49-F238E27FC236}">
                <a16:creationId xmlns:a16="http://schemas.microsoft.com/office/drawing/2014/main" id="{8A699F01-26D7-455B-9EBE-A570AF5ADFF1}"/>
              </a:ext>
            </a:extLst>
          </p:cNvPr>
          <p:cNvSpPr/>
          <p:nvPr/>
        </p:nvSpPr>
        <p:spPr bwMode="auto">
          <a:xfrm>
            <a:off x="3906897" y="243919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0" name="Rectangle 9">
            <a:extLst>
              <a:ext uri="{FF2B5EF4-FFF2-40B4-BE49-F238E27FC236}">
                <a16:creationId xmlns:a16="http://schemas.microsoft.com/office/drawing/2014/main" id="{06830A04-1469-490E-819D-FB59799D928B}"/>
              </a:ext>
            </a:extLst>
          </p:cNvPr>
          <p:cNvSpPr/>
          <p:nvPr/>
        </p:nvSpPr>
        <p:spPr bwMode="auto">
          <a:xfrm>
            <a:off x="1147842" y="2645570"/>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1" name="Down Arrow 33">
            <a:extLst>
              <a:ext uri="{FF2B5EF4-FFF2-40B4-BE49-F238E27FC236}">
                <a16:creationId xmlns:a16="http://schemas.microsoft.com/office/drawing/2014/main" id="{D50CF0CE-BF4A-4140-ADA2-013A860F4F09}"/>
              </a:ext>
            </a:extLst>
          </p:cNvPr>
          <p:cNvSpPr/>
          <p:nvPr/>
        </p:nvSpPr>
        <p:spPr bwMode="auto">
          <a:xfrm>
            <a:off x="1598516" y="2678908"/>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2" name="Down Arrow 34">
            <a:extLst>
              <a:ext uri="{FF2B5EF4-FFF2-40B4-BE49-F238E27FC236}">
                <a16:creationId xmlns:a16="http://schemas.microsoft.com/office/drawing/2014/main" id="{EE59223D-DA8A-4F4F-AC90-8E8EAF5B97BF}"/>
              </a:ext>
            </a:extLst>
          </p:cNvPr>
          <p:cNvSpPr/>
          <p:nvPr/>
        </p:nvSpPr>
        <p:spPr bwMode="auto">
          <a:xfrm>
            <a:off x="3420254" y="2678908"/>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3" name="Rectangle 12">
            <a:extLst>
              <a:ext uri="{FF2B5EF4-FFF2-40B4-BE49-F238E27FC236}">
                <a16:creationId xmlns:a16="http://schemas.microsoft.com/office/drawing/2014/main" id="{A818BBCD-F5B5-4CBD-BDF7-25619256696B}"/>
              </a:ext>
            </a:extLst>
          </p:cNvPr>
          <p:cNvSpPr/>
          <p:nvPr/>
        </p:nvSpPr>
        <p:spPr bwMode="auto">
          <a:xfrm>
            <a:off x="5024062" y="1708945"/>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Kol Cortex-M0</a:t>
            </a:r>
          </a:p>
          <a:p>
            <a:pPr algn="ctr" rtl="0">
              <a:defRPr/>
            </a:pPr>
            <a:r>
              <a:rPr lang="en-GB" sz="1200" dirty="0">
                <a:cs typeface="Arial" charset="0"/>
              </a:rPr>
              <a:t>İşlemci</a:t>
            </a:r>
            <a:endParaRPr lang="en-GB" sz="1200" dirty="0"/>
          </a:p>
        </p:txBody>
      </p:sp>
      <p:sp>
        <p:nvSpPr>
          <p:cNvPr id="14" name="Rectangle 13">
            <a:extLst>
              <a:ext uri="{FF2B5EF4-FFF2-40B4-BE49-F238E27FC236}">
                <a16:creationId xmlns:a16="http://schemas.microsoft.com/office/drawing/2014/main" id="{4891AFCA-39E3-4493-8C11-8D80C5B2F10A}"/>
              </a:ext>
            </a:extLst>
          </p:cNvPr>
          <p:cNvSpPr/>
          <p:nvPr/>
        </p:nvSpPr>
        <p:spPr bwMode="auto">
          <a:xfrm>
            <a:off x="1145726" y="322183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BRAM</a:t>
            </a:r>
          </a:p>
        </p:txBody>
      </p:sp>
      <p:sp>
        <p:nvSpPr>
          <p:cNvPr id="15" name="Rectangle 14">
            <a:extLst>
              <a:ext uri="{FF2B5EF4-FFF2-40B4-BE49-F238E27FC236}">
                <a16:creationId xmlns:a16="http://schemas.microsoft.com/office/drawing/2014/main" id="{1FF5DB09-9051-4B19-9AE9-8EB8508EBEC2}"/>
              </a:ext>
            </a:extLst>
          </p:cNvPr>
          <p:cNvSpPr/>
          <p:nvPr/>
        </p:nvSpPr>
        <p:spPr bwMode="auto">
          <a:xfrm>
            <a:off x="1145726" y="2888458"/>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6" name="TextBox 30">
            <a:extLst>
              <a:ext uri="{FF2B5EF4-FFF2-40B4-BE49-F238E27FC236}">
                <a16:creationId xmlns:a16="http://schemas.microsoft.com/office/drawing/2014/main" id="{A5F4FEF7-DBAF-41D2-A82B-2C7519B31F22}"/>
              </a:ext>
            </a:extLst>
          </p:cNvPr>
          <p:cNvSpPr txBox="1">
            <a:spLocks noChangeArrowheads="1"/>
          </p:cNvSpPr>
          <p:nvPr/>
        </p:nvSpPr>
        <p:spPr bwMode="auto">
          <a:xfrm>
            <a:off x="792381" y="1591470"/>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Çip Üzerinde Sistem</a:t>
            </a:r>
          </a:p>
        </p:txBody>
      </p:sp>
      <p:sp>
        <p:nvSpPr>
          <p:cNvPr id="17" name="TextBox 75">
            <a:extLst>
              <a:ext uri="{FF2B5EF4-FFF2-40B4-BE49-F238E27FC236}">
                <a16:creationId xmlns:a16="http://schemas.microsoft.com/office/drawing/2014/main" id="{1F2B99C5-137D-4C56-BBEE-30EFC01A7924}"/>
              </a:ext>
            </a:extLst>
          </p:cNvPr>
          <p:cNvSpPr txBox="1">
            <a:spLocks noChangeArrowheads="1"/>
          </p:cNvSpPr>
          <p:nvPr/>
        </p:nvSpPr>
        <p:spPr bwMode="auto">
          <a:xfrm>
            <a:off x="7698483" y="2123282"/>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Arm AMBA 3 AHB-Lite Sistem Veriyolu</a:t>
            </a:r>
          </a:p>
          <a:p>
            <a:pPr algn="l" rtl="0" eaLnBrk="1" hangingPunct="1"/>
            <a:endParaRPr lang="en-GB" sz="1100" dirty="0"/>
          </a:p>
        </p:txBody>
      </p:sp>
      <p:sp>
        <p:nvSpPr>
          <p:cNvPr id="18" name="Down Arrow 40">
            <a:extLst>
              <a:ext uri="{FF2B5EF4-FFF2-40B4-BE49-F238E27FC236}">
                <a16:creationId xmlns:a16="http://schemas.microsoft.com/office/drawing/2014/main" id="{C28C7843-A31E-4ECC-8B1C-89EE07194EFA}"/>
              </a:ext>
            </a:extLst>
          </p:cNvPr>
          <p:cNvSpPr/>
          <p:nvPr/>
        </p:nvSpPr>
        <p:spPr bwMode="auto">
          <a:xfrm>
            <a:off x="1147842" y="292179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9" name="Down Arrow 41">
            <a:extLst>
              <a:ext uri="{FF2B5EF4-FFF2-40B4-BE49-F238E27FC236}">
                <a16:creationId xmlns:a16="http://schemas.microsoft.com/office/drawing/2014/main" id="{E756CB23-B2EA-4030-A3A6-2AD5C4B9942D}"/>
              </a:ext>
            </a:extLst>
          </p:cNvPr>
          <p:cNvSpPr/>
          <p:nvPr/>
        </p:nvSpPr>
        <p:spPr bwMode="auto">
          <a:xfrm>
            <a:off x="2994970" y="292179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0" name="Down Arrow 42">
            <a:extLst>
              <a:ext uri="{FF2B5EF4-FFF2-40B4-BE49-F238E27FC236}">
                <a16:creationId xmlns:a16="http://schemas.microsoft.com/office/drawing/2014/main" id="{FE5F90D5-F6BC-4702-9039-C022CF49937C}"/>
              </a:ext>
            </a:extLst>
          </p:cNvPr>
          <p:cNvSpPr/>
          <p:nvPr/>
        </p:nvSpPr>
        <p:spPr bwMode="auto">
          <a:xfrm rot="10800000">
            <a:off x="5341437" y="2134395"/>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1" name="Down Arrow 43">
            <a:extLst>
              <a:ext uri="{FF2B5EF4-FFF2-40B4-BE49-F238E27FC236}">
                <a16:creationId xmlns:a16="http://schemas.microsoft.com/office/drawing/2014/main" id="{AE6685E4-98F1-4F36-A76D-4371A513F6EC}"/>
              </a:ext>
            </a:extLst>
          </p:cNvPr>
          <p:cNvSpPr/>
          <p:nvPr/>
        </p:nvSpPr>
        <p:spPr bwMode="auto">
          <a:xfrm rot="10800000">
            <a:off x="5978305" y="2134395"/>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2" name="Down Arrow 44">
            <a:extLst>
              <a:ext uri="{FF2B5EF4-FFF2-40B4-BE49-F238E27FC236}">
                <a16:creationId xmlns:a16="http://schemas.microsoft.com/office/drawing/2014/main" id="{8B5536F9-2FDB-4F6D-8103-5E18CC526F78}"/>
              </a:ext>
            </a:extLst>
          </p:cNvPr>
          <p:cNvSpPr/>
          <p:nvPr/>
        </p:nvSpPr>
        <p:spPr bwMode="auto">
          <a:xfrm rot="10800000">
            <a:off x="6608824" y="2134395"/>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3" name="TextBox 29">
            <a:extLst>
              <a:ext uri="{FF2B5EF4-FFF2-40B4-BE49-F238E27FC236}">
                <a16:creationId xmlns:a16="http://schemas.microsoft.com/office/drawing/2014/main" id="{9CE33F74-A4DB-4DE5-927D-F705D667B50D}"/>
              </a:ext>
            </a:extLst>
          </p:cNvPr>
          <p:cNvSpPr txBox="1">
            <a:spLocks noChangeArrowheads="1"/>
          </p:cNvSpPr>
          <p:nvPr/>
        </p:nvSpPr>
        <p:spPr bwMode="auto">
          <a:xfrm>
            <a:off x="5519168" y="2585245"/>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Adres veriyolu</a:t>
            </a:r>
          </a:p>
        </p:txBody>
      </p:sp>
      <p:sp>
        <p:nvSpPr>
          <p:cNvPr id="24" name="TextBox 28">
            <a:extLst>
              <a:ext uri="{FF2B5EF4-FFF2-40B4-BE49-F238E27FC236}">
                <a16:creationId xmlns:a16="http://schemas.microsoft.com/office/drawing/2014/main" id="{378399C2-F624-4087-97D0-6952D94739A8}"/>
              </a:ext>
            </a:extLst>
          </p:cNvPr>
          <p:cNvSpPr txBox="1">
            <a:spLocks noChangeArrowheads="1"/>
          </p:cNvSpPr>
          <p:nvPr/>
        </p:nvSpPr>
        <p:spPr bwMode="auto">
          <a:xfrm>
            <a:off x="4710917" y="2828133"/>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Veri yolu</a:t>
            </a:r>
          </a:p>
        </p:txBody>
      </p:sp>
      <p:sp>
        <p:nvSpPr>
          <p:cNvPr id="25" name="TextBox 29">
            <a:extLst>
              <a:ext uri="{FF2B5EF4-FFF2-40B4-BE49-F238E27FC236}">
                <a16:creationId xmlns:a16="http://schemas.microsoft.com/office/drawing/2014/main" id="{124C37FE-C50A-4F22-A5D4-6AA632112B66}"/>
              </a:ext>
            </a:extLst>
          </p:cNvPr>
          <p:cNvSpPr txBox="1">
            <a:spLocks noChangeArrowheads="1"/>
          </p:cNvSpPr>
          <p:nvPr/>
        </p:nvSpPr>
        <p:spPr bwMode="auto">
          <a:xfrm>
            <a:off x="6158151" y="2340770"/>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Kontrol sinyalleri</a:t>
            </a:r>
          </a:p>
        </p:txBody>
      </p:sp>
      <p:pic>
        <p:nvPicPr>
          <p:cNvPr id="26" name="Picture 42">
            <a:extLst>
              <a:ext uri="{FF2B5EF4-FFF2-40B4-BE49-F238E27FC236}">
                <a16:creationId xmlns:a16="http://schemas.microsoft.com/office/drawing/2014/main" id="{625B9365-7D02-4C96-9C29-5C7BF6FD5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331" y="1729582"/>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a:extLst>
              <a:ext uri="{FF2B5EF4-FFF2-40B4-BE49-F238E27FC236}">
                <a16:creationId xmlns:a16="http://schemas.microsoft.com/office/drawing/2014/main" id="{2E3DE9E0-9A71-44EB-B7B1-D7FB274DFEF4}"/>
              </a:ext>
            </a:extLst>
          </p:cNvPr>
          <p:cNvSpPr/>
          <p:nvPr/>
        </p:nvSpPr>
        <p:spPr bwMode="auto">
          <a:xfrm>
            <a:off x="2882832" y="322183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VGA</a:t>
            </a:r>
          </a:p>
          <a:p>
            <a:pPr algn="ctr" rtl="0">
              <a:defRPr/>
            </a:pPr>
            <a:r>
              <a:rPr lang="en-GB" sz="1000" dirty="0"/>
              <a:t>Çevresel</a:t>
            </a:r>
          </a:p>
        </p:txBody>
      </p:sp>
      <p:sp>
        <p:nvSpPr>
          <p:cNvPr id="28" name="Rectangle 27">
            <a:extLst>
              <a:ext uri="{FF2B5EF4-FFF2-40B4-BE49-F238E27FC236}">
                <a16:creationId xmlns:a16="http://schemas.microsoft.com/office/drawing/2014/main" id="{3F74459D-6C96-463C-A986-2EE00F22638B}"/>
              </a:ext>
            </a:extLst>
          </p:cNvPr>
          <p:cNvSpPr/>
          <p:nvPr/>
        </p:nvSpPr>
        <p:spPr bwMode="auto">
          <a:xfrm>
            <a:off x="2882832" y="408860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İzleme</a:t>
            </a:r>
          </a:p>
        </p:txBody>
      </p:sp>
      <p:sp>
        <p:nvSpPr>
          <p:cNvPr id="29" name="Up-Down Arrow 66">
            <a:extLst>
              <a:ext uri="{FF2B5EF4-FFF2-40B4-BE49-F238E27FC236}">
                <a16:creationId xmlns:a16="http://schemas.microsoft.com/office/drawing/2014/main" id="{33BC704F-3BBE-448C-BA69-3994876CF7E4}"/>
              </a:ext>
            </a:extLst>
          </p:cNvPr>
          <p:cNvSpPr/>
          <p:nvPr/>
        </p:nvSpPr>
        <p:spPr bwMode="auto">
          <a:xfrm>
            <a:off x="3420254" y="3680620"/>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0" name="Rounded Rectangle 49">
            <a:extLst>
              <a:ext uri="{FF2B5EF4-FFF2-40B4-BE49-F238E27FC236}">
                <a16:creationId xmlns:a16="http://schemas.microsoft.com/office/drawing/2014/main" id="{B54FF59B-7441-4065-AC0E-D26768BA361F}"/>
              </a:ext>
            </a:extLst>
          </p:cNvPr>
          <p:cNvSpPr>
            <a:spLocks noChangeArrowheads="1"/>
          </p:cNvSpPr>
          <p:nvPr/>
        </p:nvSpPr>
        <p:spPr bwMode="auto">
          <a:xfrm>
            <a:off x="2637394" y="3104358"/>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rtl="0"/>
            <a:endParaRPr lang="en-US" dirty="0"/>
          </a:p>
        </p:txBody>
      </p:sp>
    </p:spTree>
    <p:extLst>
      <p:ext uri="{BB962C8B-B14F-4D97-AF65-F5344CB8AC3E}">
        <p14:creationId xmlns:p14="http://schemas.microsoft.com/office/powerpoint/2010/main" val="4161169954"/>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2279</Words>
  <Application>Microsoft Office PowerPoint</Application>
  <PresentationFormat>Widescreen</PresentationFormat>
  <Paragraphs>470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ＭＳ Ｐゴシック</vt:lpstr>
      <vt:lpstr>Arial</vt:lpstr>
      <vt:lpstr>Calibri</vt:lpstr>
      <vt:lpstr>Mangal</vt:lpstr>
      <vt:lpstr>Wingdings</vt:lpstr>
      <vt:lpstr>ARM PPT template 2017_Confidential</vt:lpstr>
      <vt:lpstr>AHB VGA Çevre Birimi</vt:lpstr>
      <vt:lpstr>Modül Müfredatı</vt:lpstr>
      <vt:lpstr>Çip Üzerinde Sistem Oluşturmak</vt:lpstr>
      <vt:lpstr>VGA'ya Genel Bakış</vt:lpstr>
      <vt:lpstr>VGA Sinyalleri Nasıl Çalışır?</vt:lpstr>
      <vt:lpstr>VGA Sinyalleri Nasıl Çalışır?</vt:lpstr>
      <vt:lpstr>VGA Zamanlaması</vt:lpstr>
      <vt:lpstr>VGA Zamanlaması</vt:lpstr>
      <vt:lpstr>AHB VGA Çevre Birimi</vt:lpstr>
      <vt:lpstr>Ek Tasarım Gereksinimi </vt:lpstr>
      <vt:lpstr>AHB VGA Çevresel Donanım Mimarisi</vt:lpstr>
      <vt:lpstr>VGA Arayüzü</vt:lpstr>
      <vt:lpstr>VGA Arayüzü</vt:lpstr>
      <vt:lpstr>VGA Arayüzü</vt:lpstr>
      <vt:lpstr>VGA Görüntü Arabelleği</vt:lpstr>
      <vt:lpstr>VGA Görüntü Arabelleği</vt:lpstr>
      <vt:lpstr>Metin Konsolu</vt:lpstr>
      <vt:lpstr>AHB Arayüzü</vt:lpstr>
      <vt:lpstr>Hafıza Alanı</vt:lpstr>
      <vt:lpstr>Hafıza Alanı</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2022-04-17T07:18:14Z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