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329" r:id="rId5"/>
    <p:sldId id="337" r:id="rId6"/>
    <p:sldId id="302" r:id="rId7"/>
    <p:sldId id="339" r:id="rId8"/>
    <p:sldId id="340" r:id="rId9"/>
    <p:sldId id="341" r:id="rId10"/>
    <p:sldId id="342" r:id="rId11"/>
    <p:sldId id="344" r:id="rId12"/>
    <p:sldId id="345" r:id="rId13"/>
    <p:sldId id="346" r:id="rId14"/>
    <p:sldId id="347"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0"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76658" autoAdjust="0"/>
  </p:normalViewPr>
  <p:slideViewPr>
    <p:cSldViewPr snapToGrid="0">
      <p:cViewPr varScale="1">
        <p:scale>
          <a:sx n="67" d="100"/>
          <a:sy n="67" d="100"/>
        </p:scale>
        <p:origin x="1637"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64B81A-12EA-43A3-938F-67462800CEF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GB"/>
        </a:p>
      </dgm:t>
    </dgm:pt>
    <dgm:pt modelId="{324AC727-F954-4E16-9311-9339ABEF0BE5}">
      <dgm:prSet phldrT="[Text]" custT="1"/>
      <dgm:spPr/>
      <dgm:t>
        <a:bodyPr/>
        <a:lstStyle/>
        <a:p>
          <a:r>
            <a:rPr lang="en-GB" sz="4400" dirty="0"/>
            <a:t>Serial</a:t>
          </a:r>
        </a:p>
      </dgm:t>
    </dgm:pt>
    <dgm:pt modelId="{1FA43E36-7B10-4F74-A65F-A7F0A2781E41}" type="parTrans" cxnId="{BEDBE003-BE7B-4696-8E50-3B25378BD012}">
      <dgm:prSet/>
      <dgm:spPr/>
      <dgm:t>
        <a:bodyPr/>
        <a:lstStyle/>
        <a:p>
          <a:endParaRPr lang="en-GB"/>
        </a:p>
      </dgm:t>
    </dgm:pt>
    <dgm:pt modelId="{FAD52BB1-9C04-4538-B514-BA5D057F627D}" type="sibTrans" cxnId="{BEDBE003-BE7B-4696-8E50-3B25378BD012}">
      <dgm:prSet/>
      <dgm:spPr/>
      <dgm:t>
        <a:bodyPr/>
        <a:lstStyle/>
        <a:p>
          <a:endParaRPr lang="en-GB"/>
        </a:p>
      </dgm:t>
    </dgm:pt>
    <dgm:pt modelId="{F2554364-E621-4479-AAB1-F58E1ED85F48}">
      <dgm:prSet phldrT="[Text]"/>
      <dgm:spPr/>
      <dgm:t>
        <a:bodyPr/>
        <a:lstStyle/>
        <a:p>
          <a:r>
            <a:rPr lang="en-GB" dirty="0"/>
            <a:t>Less wire</a:t>
          </a:r>
        </a:p>
        <a:p>
          <a:r>
            <a:rPr lang="en-GB" dirty="0"/>
            <a:t>cost</a:t>
          </a:r>
        </a:p>
      </dgm:t>
    </dgm:pt>
    <dgm:pt modelId="{9A71B405-5214-4D71-B35F-9B243D8877C0}" type="parTrans" cxnId="{BD29160D-2DE0-4F42-AF03-1DD19D8159D1}">
      <dgm:prSet/>
      <dgm:spPr/>
      <dgm:t>
        <a:bodyPr/>
        <a:lstStyle/>
        <a:p>
          <a:endParaRPr lang="en-GB"/>
        </a:p>
      </dgm:t>
    </dgm:pt>
    <dgm:pt modelId="{9F063429-7806-438D-96B8-B5BEC21ADF77}" type="sibTrans" cxnId="{BD29160D-2DE0-4F42-AF03-1DD19D8159D1}">
      <dgm:prSet/>
      <dgm:spPr/>
      <dgm:t>
        <a:bodyPr/>
        <a:lstStyle/>
        <a:p>
          <a:endParaRPr lang="en-GB"/>
        </a:p>
      </dgm:t>
    </dgm:pt>
    <dgm:pt modelId="{7CDC42D5-1D3D-43C9-9A5E-70059AFB7576}">
      <dgm:prSet phldrT="[Text]"/>
      <dgm:spPr/>
      <dgm:t>
        <a:bodyPr/>
        <a:lstStyle/>
        <a:p>
          <a:r>
            <a:rPr lang="en-GB" dirty="0"/>
            <a:t>More</a:t>
          </a:r>
        </a:p>
        <a:p>
          <a:r>
            <a:rPr lang="en-GB" dirty="0"/>
            <a:t>reliability</a:t>
          </a:r>
        </a:p>
      </dgm:t>
    </dgm:pt>
    <dgm:pt modelId="{4942C91B-1DCC-40C2-BAB9-688F8D594BDE}" type="parTrans" cxnId="{85181650-3561-4DFB-BB9D-DC4E2628706D}">
      <dgm:prSet/>
      <dgm:spPr/>
      <dgm:t>
        <a:bodyPr/>
        <a:lstStyle/>
        <a:p>
          <a:endParaRPr lang="en-GB"/>
        </a:p>
      </dgm:t>
    </dgm:pt>
    <dgm:pt modelId="{71589CE2-9579-406E-AF34-0DAE54DDF4FC}" type="sibTrans" cxnId="{85181650-3561-4DFB-BB9D-DC4E2628706D}">
      <dgm:prSet/>
      <dgm:spPr/>
      <dgm:t>
        <a:bodyPr/>
        <a:lstStyle/>
        <a:p>
          <a:endParaRPr lang="en-GB"/>
        </a:p>
      </dgm:t>
    </dgm:pt>
    <dgm:pt modelId="{9BDE217E-EE41-4509-A287-AFD44EB49314}">
      <dgm:prSet phldrT="[Text]" custT="1"/>
      <dgm:spPr/>
      <dgm:t>
        <a:bodyPr/>
        <a:lstStyle/>
        <a:p>
          <a:r>
            <a:rPr lang="en-GB" sz="4400" dirty="0"/>
            <a:t>Parallel</a:t>
          </a:r>
        </a:p>
      </dgm:t>
    </dgm:pt>
    <dgm:pt modelId="{37D9754D-7FA0-4D39-BB71-A77B65DCAE11}" type="parTrans" cxnId="{CBFA18B9-ECA7-4AAE-8D2B-96F005CBEAFA}">
      <dgm:prSet/>
      <dgm:spPr/>
      <dgm:t>
        <a:bodyPr/>
        <a:lstStyle/>
        <a:p>
          <a:endParaRPr lang="en-GB"/>
        </a:p>
      </dgm:t>
    </dgm:pt>
    <dgm:pt modelId="{BF978021-8D34-4F1D-B070-0463506E1605}" type="sibTrans" cxnId="{CBFA18B9-ECA7-4AAE-8D2B-96F005CBEAFA}">
      <dgm:prSet/>
      <dgm:spPr/>
      <dgm:t>
        <a:bodyPr/>
        <a:lstStyle/>
        <a:p>
          <a:endParaRPr lang="en-GB"/>
        </a:p>
      </dgm:t>
    </dgm:pt>
    <dgm:pt modelId="{BB04043B-9171-4AF1-BC1D-56CFF972D5FF}">
      <dgm:prSet phldrT="[Text]"/>
      <dgm:spPr/>
      <dgm:t>
        <a:bodyPr/>
        <a:lstStyle/>
        <a:p>
          <a:r>
            <a:rPr lang="en-GB" dirty="0"/>
            <a:t>More wire</a:t>
          </a:r>
        </a:p>
        <a:p>
          <a:r>
            <a:rPr lang="en-GB" dirty="0"/>
            <a:t>cost</a:t>
          </a:r>
        </a:p>
      </dgm:t>
    </dgm:pt>
    <dgm:pt modelId="{22A50042-51EF-4EEA-8E40-8BA5EDC9B816}" type="parTrans" cxnId="{2B53C4CB-E5B9-4BF3-916A-46633A94F8AB}">
      <dgm:prSet/>
      <dgm:spPr/>
      <dgm:t>
        <a:bodyPr/>
        <a:lstStyle/>
        <a:p>
          <a:endParaRPr lang="en-GB"/>
        </a:p>
      </dgm:t>
    </dgm:pt>
    <dgm:pt modelId="{58B597CB-F9A6-497B-BEAB-26BF5F8DF73D}" type="sibTrans" cxnId="{2B53C4CB-E5B9-4BF3-916A-46633A94F8AB}">
      <dgm:prSet/>
      <dgm:spPr/>
      <dgm:t>
        <a:bodyPr/>
        <a:lstStyle/>
        <a:p>
          <a:endParaRPr lang="en-GB"/>
        </a:p>
      </dgm:t>
    </dgm:pt>
    <dgm:pt modelId="{EC3B9DCA-2B6E-4F46-9B52-B24A26038FAB}">
      <dgm:prSet phldrT="[Text]"/>
      <dgm:spPr/>
      <dgm:t>
        <a:bodyPr/>
        <a:lstStyle/>
        <a:p>
          <a:r>
            <a:rPr lang="en-GB" dirty="0"/>
            <a:t>Less</a:t>
          </a:r>
        </a:p>
        <a:p>
          <a:r>
            <a:rPr lang="en-GB" dirty="0"/>
            <a:t>reliable</a:t>
          </a:r>
        </a:p>
      </dgm:t>
    </dgm:pt>
    <dgm:pt modelId="{EFA46076-BBBD-4D5E-A1C2-EDAE1CB88E19}" type="parTrans" cxnId="{D0DE7445-9971-489B-83A5-615B113AE0C9}">
      <dgm:prSet/>
      <dgm:spPr/>
      <dgm:t>
        <a:bodyPr/>
        <a:lstStyle/>
        <a:p>
          <a:endParaRPr lang="en-GB"/>
        </a:p>
      </dgm:t>
    </dgm:pt>
    <dgm:pt modelId="{53996D71-31DD-4A25-930F-3035B18E0F0C}" type="sibTrans" cxnId="{D0DE7445-9971-489B-83A5-615B113AE0C9}">
      <dgm:prSet/>
      <dgm:spPr/>
      <dgm:t>
        <a:bodyPr/>
        <a:lstStyle/>
        <a:p>
          <a:endParaRPr lang="en-GB"/>
        </a:p>
      </dgm:t>
    </dgm:pt>
    <dgm:pt modelId="{1FAEC212-BAB9-4FA3-9558-164F686EFBFB}">
      <dgm:prSet phldrT="[Text]"/>
      <dgm:spPr/>
      <dgm:t>
        <a:bodyPr/>
        <a:lstStyle/>
        <a:p>
          <a:r>
            <a:rPr lang="en-GB" dirty="0"/>
            <a:t>Higher clock rate</a:t>
          </a:r>
        </a:p>
      </dgm:t>
    </dgm:pt>
    <dgm:pt modelId="{0EF78BCE-5004-454B-B056-5AE18394E02C}" type="parTrans" cxnId="{C2F412C7-5079-4E9E-A8D3-C6806B290370}">
      <dgm:prSet/>
      <dgm:spPr/>
      <dgm:t>
        <a:bodyPr/>
        <a:lstStyle/>
        <a:p>
          <a:endParaRPr lang="en-GB"/>
        </a:p>
      </dgm:t>
    </dgm:pt>
    <dgm:pt modelId="{B5F37C59-FF16-4952-AA77-862BC5026692}" type="sibTrans" cxnId="{C2F412C7-5079-4E9E-A8D3-C6806B290370}">
      <dgm:prSet/>
      <dgm:spPr/>
      <dgm:t>
        <a:bodyPr/>
        <a:lstStyle/>
        <a:p>
          <a:endParaRPr lang="en-GB"/>
        </a:p>
      </dgm:t>
    </dgm:pt>
    <dgm:pt modelId="{D21B6FF1-A3FD-4AE6-8FC5-C99C22B7F0A7}">
      <dgm:prSet phldrT="[Text]"/>
      <dgm:spPr/>
      <dgm:t>
        <a:bodyPr/>
        <a:lstStyle/>
        <a:p>
          <a:r>
            <a:rPr lang="en-GB" dirty="0"/>
            <a:t>Limited throughput</a:t>
          </a:r>
        </a:p>
      </dgm:t>
    </dgm:pt>
    <dgm:pt modelId="{6723B509-6595-415E-99B2-094CC86B2D5B}" type="parTrans" cxnId="{339EE263-6805-47B2-985B-3F71B237F8D8}">
      <dgm:prSet/>
      <dgm:spPr/>
      <dgm:t>
        <a:bodyPr/>
        <a:lstStyle/>
        <a:p>
          <a:endParaRPr lang="en-GB"/>
        </a:p>
      </dgm:t>
    </dgm:pt>
    <dgm:pt modelId="{F78A2C39-9A2D-4D0D-955D-40B377D3BD7D}" type="sibTrans" cxnId="{339EE263-6805-47B2-985B-3F71B237F8D8}">
      <dgm:prSet/>
      <dgm:spPr/>
      <dgm:t>
        <a:bodyPr/>
        <a:lstStyle/>
        <a:p>
          <a:endParaRPr lang="en-GB"/>
        </a:p>
      </dgm:t>
    </dgm:pt>
    <dgm:pt modelId="{2C90261C-C13A-4F09-93E2-3480D017B4CE}">
      <dgm:prSet phldrT="[Text]"/>
      <dgm:spPr/>
      <dgm:t>
        <a:bodyPr/>
        <a:lstStyle/>
        <a:p>
          <a:r>
            <a:rPr lang="en-GB" dirty="0"/>
            <a:t>Slower clock rate</a:t>
          </a:r>
        </a:p>
      </dgm:t>
    </dgm:pt>
    <dgm:pt modelId="{33BC7D35-8AA2-4035-9497-5D3B40C5CB91}" type="parTrans" cxnId="{72FDE452-3DF6-48B9-B46B-FF78E23971CA}">
      <dgm:prSet/>
      <dgm:spPr/>
      <dgm:t>
        <a:bodyPr/>
        <a:lstStyle/>
        <a:p>
          <a:endParaRPr lang="en-GB"/>
        </a:p>
      </dgm:t>
    </dgm:pt>
    <dgm:pt modelId="{B46D75C3-8F06-4D87-BC5E-5374C61A8C78}" type="sibTrans" cxnId="{72FDE452-3DF6-48B9-B46B-FF78E23971CA}">
      <dgm:prSet/>
      <dgm:spPr/>
      <dgm:t>
        <a:bodyPr/>
        <a:lstStyle/>
        <a:p>
          <a:endParaRPr lang="en-GB"/>
        </a:p>
      </dgm:t>
    </dgm:pt>
    <dgm:pt modelId="{BA9D75D2-B2ED-4744-B5AC-6C9686C367E1}">
      <dgm:prSet phldrT="[Text]"/>
      <dgm:spPr/>
      <dgm:t>
        <a:bodyPr/>
        <a:lstStyle/>
        <a:p>
          <a:r>
            <a:rPr lang="en-GB" dirty="0"/>
            <a:t>Higher throughput</a:t>
          </a:r>
        </a:p>
      </dgm:t>
    </dgm:pt>
    <dgm:pt modelId="{01C00511-3350-4E4E-A3F0-BAA7CA24B262}" type="parTrans" cxnId="{5E1D348E-EE83-467C-86ED-3AD74F524E27}">
      <dgm:prSet/>
      <dgm:spPr/>
      <dgm:t>
        <a:bodyPr/>
        <a:lstStyle/>
        <a:p>
          <a:endParaRPr lang="en-GB"/>
        </a:p>
      </dgm:t>
    </dgm:pt>
    <dgm:pt modelId="{479FF340-EDF9-445D-80B9-520ACA7621C9}" type="sibTrans" cxnId="{5E1D348E-EE83-467C-86ED-3AD74F524E27}">
      <dgm:prSet/>
      <dgm:spPr/>
      <dgm:t>
        <a:bodyPr/>
        <a:lstStyle/>
        <a:p>
          <a:endParaRPr lang="en-GB"/>
        </a:p>
      </dgm:t>
    </dgm:pt>
    <dgm:pt modelId="{86280D6A-AF28-4BDA-9519-AF3462B71911}" type="pres">
      <dgm:prSet presAssocID="{EC64B81A-12EA-43A3-938F-67462800CEF9}" presName="theList" presStyleCnt="0">
        <dgm:presLayoutVars>
          <dgm:dir/>
          <dgm:animLvl val="lvl"/>
          <dgm:resizeHandles val="exact"/>
        </dgm:presLayoutVars>
      </dgm:prSet>
      <dgm:spPr/>
      <dgm:t>
        <a:bodyPr/>
        <a:lstStyle/>
        <a:p>
          <a:endParaRPr lang="en-US"/>
        </a:p>
      </dgm:t>
    </dgm:pt>
    <dgm:pt modelId="{F4CADD5A-27D7-4A35-AFA4-350136E47229}" type="pres">
      <dgm:prSet presAssocID="{324AC727-F954-4E16-9311-9339ABEF0BE5}" presName="compNode" presStyleCnt="0"/>
      <dgm:spPr/>
    </dgm:pt>
    <dgm:pt modelId="{11DC59AD-D9D8-4E5D-99DB-5AE9E4CC86C5}" type="pres">
      <dgm:prSet presAssocID="{324AC727-F954-4E16-9311-9339ABEF0BE5}" presName="aNode" presStyleLbl="bgShp" presStyleIdx="0" presStyleCnt="2"/>
      <dgm:spPr/>
      <dgm:t>
        <a:bodyPr/>
        <a:lstStyle/>
        <a:p>
          <a:endParaRPr lang="en-US"/>
        </a:p>
      </dgm:t>
    </dgm:pt>
    <dgm:pt modelId="{6FA9FC0B-A3DC-48F9-B4E9-10995BBEA7D6}" type="pres">
      <dgm:prSet presAssocID="{324AC727-F954-4E16-9311-9339ABEF0BE5}" presName="textNode" presStyleLbl="bgShp" presStyleIdx="0" presStyleCnt="2"/>
      <dgm:spPr/>
      <dgm:t>
        <a:bodyPr/>
        <a:lstStyle/>
        <a:p>
          <a:endParaRPr lang="en-US"/>
        </a:p>
      </dgm:t>
    </dgm:pt>
    <dgm:pt modelId="{798944EC-3658-4EF4-B059-844DC9A2DC6D}" type="pres">
      <dgm:prSet presAssocID="{324AC727-F954-4E16-9311-9339ABEF0BE5}" presName="compChildNode" presStyleCnt="0"/>
      <dgm:spPr/>
    </dgm:pt>
    <dgm:pt modelId="{7E049AC5-CE89-4645-9C20-0ED7E08A38E0}" type="pres">
      <dgm:prSet presAssocID="{324AC727-F954-4E16-9311-9339ABEF0BE5}" presName="theInnerList" presStyleCnt="0"/>
      <dgm:spPr/>
    </dgm:pt>
    <dgm:pt modelId="{C8C23CD3-7381-4D55-A34A-536D88E196F4}" type="pres">
      <dgm:prSet presAssocID="{F2554364-E621-4479-AAB1-F58E1ED85F48}" presName="childNode" presStyleLbl="node1" presStyleIdx="0" presStyleCnt="8">
        <dgm:presLayoutVars>
          <dgm:bulletEnabled val="1"/>
        </dgm:presLayoutVars>
      </dgm:prSet>
      <dgm:spPr/>
      <dgm:t>
        <a:bodyPr/>
        <a:lstStyle/>
        <a:p>
          <a:endParaRPr lang="en-US"/>
        </a:p>
      </dgm:t>
    </dgm:pt>
    <dgm:pt modelId="{6591B407-E4A7-4011-8B4E-D6570E6E8C3F}" type="pres">
      <dgm:prSet presAssocID="{F2554364-E621-4479-AAB1-F58E1ED85F48}" presName="aSpace2" presStyleCnt="0"/>
      <dgm:spPr/>
    </dgm:pt>
    <dgm:pt modelId="{1848C33B-89EA-4A51-B1DB-BD41A285410B}" type="pres">
      <dgm:prSet presAssocID="{7CDC42D5-1D3D-43C9-9A5E-70059AFB7576}" presName="childNode" presStyleLbl="node1" presStyleIdx="1" presStyleCnt="8">
        <dgm:presLayoutVars>
          <dgm:bulletEnabled val="1"/>
        </dgm:presLayoutVars>
      </dgm:prSet>
      <dgm:spPr/>
      <dgm:t>
        <a:bodyPr/>
        <a:lstStyle/>
        <a:p>
          <a:endParaRPr lang="en-US"/>
        </a:p>
      </dgm:t>
    </dgm:pt>
    <dgm:pt modelId="{F14C997C-1525-462A-9BB9-2B8D911E0120}" type="pres">
      <dgm:prSet presAssocID="{7CDC42D5-1D3D-43C9-9A5E-70059AFB7576}" presName="aSpace2" presStyleCnt="0"/>
      <dgm:spPr/>
    </dgm:pt>
    <dgm:pt modelId="{139F4EAA-11AE-4A5B-99C7-176F4FE8AB27}" type="pres">
      <dgm:prSet presAssocID="{1FAEC212-BAB9-4FA3-9558-164F686EFBFB}" presName="childNode" presStyleLbl="node1" presStyleIdx="2" presStyleCnt="8">
        <dgm:presLayoutVars>
          <dgm:bulletEnabled val="1"/>
        </dgm:presLayoutVars>
      </dgm:prSet>
      <dgm:spPr/>
      <dgm:t>
        <a:bodyPr/>
        <a:lstStyle/>
        <a:p>
          <a:endParaRPr lang="en-US"/>
        </a:p>
      </dgm:t>
    </dgm:pt>
    <dgm:pt modelId="{1CBDCA56-B4FB-4445-80C4-9E76720880E4}" type="pres">
      <dgm:prSet presAssocID="{1FAEC212-BAB9-4FA3-9558-164F686EFBFB}" presName="aSpace2" presStyleCnt="0"/>
      <dgm:spPr/>
    </dgm:pt>
    <dgm:pt modelId="{31CEDB61-5720-42E4-8243-CF7133D24F3A}" type="pres">
      <dgm:prSet presAssocID="{D21B6FF1-A3FD-4AE6-8FC5-C99C22B7F0A7}" presName="childNode" presStyleLbl="node1" presStyleIdx="3" presStyleCnt="8">
        <dgm:presLayoutVars>
          <dgm:bulletEnabled val="1"/>
        </dgm:presLayoutVars>
      </dgm:prSet>
      <dgm:spPr/>
      <dgm:t>
        <a:bodyPr/>
        <a:lstStyle/>
        <a:p>
          <a:endParaRPr lang="en-US"/>
        </a:p>
      </dgm:t>
    </dgm:pt>
    <dgm:pt modelId="{B52B2B74-3EBD-41FD-8D57-E04C1B206F34}" type="pres">
      <dgm:prSet presAssocID="{324AC727-F954-4E16-9311-9339ABEF0BE5}" presName="aSpace" presStyleCnt="0"/>
      <dgm:spPr/>
    </dgm:pt>
    <dgm:pt modelId="{F4D64C1E-25A1-48FB-90ED-974E2B1E2D9D}" type="pres">
      <dgm:prSet presAssocID="{9BDE217E-EE41-4509-A287-AFD44EB49314}" presName="compNode" presStyleCnt="0"/>
      <dgm:spPr/>
    </dgm:pt>
    <dgm:pt modelId="{28B4BA30-D3F6-48B6-93E6-9F9E3E3DF06D}" type="pres">
      <dgm:prSet presAssocID="{9BDE217E-EE41-4509-A287-AFD44EB49314}" presName="aNode" presStyleLbl="bgShp" presStyleIdx="1" presStyleCnt="2"/>
      <dgm:spPr/>
      <dgm:t>
        <a:bodyPr/>
        <a:lstStyle/>
        <a:p>
          <a:endParaRPr lang="en-US"/>
        </a:p>
      </dgm:t>
    </dgm:pt>
    <dgm:pt modelId="{14DECE7F-131C-4547-B5E2-DA5DF9E47FAA}" type="pres">
      <dgm:prSet presAssocID="{9BDE217E-EE41-4509-A287-AFD44EB49314}" presName="textNode" presStyleLbl="bgShp" presStyleIdx="1" presStyleCnt="2"/>
      <dgm:spPr/>
      <dgm:t>
        <a:bodyPr/>
        <a:lstStyle/>
        <a:p>
          <a:endParaRPr lang="en-US"/>
        </a:p>
      </dgm:t>
    </dgm:pt>
    <dgm:pt modelId="{BBD17524-EC76-45AF-A5E0-2AA7F692FD46}" type="pres">
      <dgm:prSet presAssocID="{9BDE217E-EE41-4509-A287-AFD44EB49314}" presName="compChildNode" presStyleCnt="0"/>
      <dgm:spPr/>
    </dgm:pt>
    <dgm:pt modelId="{4275F8C5-75BD-4089-A6C7-3E72E20E6BC4}" type="pres">
      <dgm:prSet presAssocID="{9BDE217E-EE41-4509-A287-AFD44EB49314}" presName="theInnerList" presStyleCnt="0"/>
      <dgm:spPr/>
    </dgm:pt>
    <dgm:pt modelId="{4D607653-53B8-4D64-AB36-9E298E136972}" type="pres">
      <dgm:prSet presAssocID="{BB04043B-9171-4AF1-BC1D-56CFF972D5FF}" presName="childNode" presStyleLbl="node1" presStyleIdx="4" presStyleCnt="8">
        <dgm:presLayoutVars>
          <dgm:bulletEnabled val="1"/>
        </dgm:presLayoutVars>
      </dgm:prSet>
      <dgm:spPr/>
      <dgm:t>
        <a:bodyPr/>
        <a:lstStyle/>
        <a:p>
          <a:endParaRPr lang="en-US"/>
        </a:p>
      </dgm:t>
    </dgm:pt>
    <dgm:pt modelId="{6B198798-1F5D-4617-9D86-65E2FABC54DF}" type="pres">
      <dgm:prSet presAssocID="{BB04043B-9171-4AF1-BC1D-56CFF972D5FF}" presName="aSpace2" presStyleCnt="0"/>
      <dgm:spPr/>
    </dgm:pt>
    <dgm:pt modelId="{8E92CAE1-E191-4AC7-8BE8-9C42F02F4125}" type="pres">
      <dgm:prSet presAssocID="{EC3B9DCA-2B6E-4F46-9B52-B24A26038FAB}" presName="childNode" presStyleLbl="node1" presStyleIdx="5" presStyleCnt="8">
        <dgm:presLayoutVars>
          <dgm:bulletEnabled val="1"/>
        </dgm:presLayoutVars>
      </dgm:prSet>
      <dgm:spPr/>
      <dgm:t>
        <a:bodyPr/>
        <a:lstStyle/>
        <a:p>
          <a:endParaRPr lang="en-US"/>
        </a:p>
      </dgm:t>
    </dgm:pt>
    <dgm:pt modelId="{EAB1EFED-7E99-422B-8329-062250515A60}" type="pres">
      <dgm:prSet presAssocID="{EC3B9DCA-2B6E-4F46-9B52-B24A26038FAB}" presName="aSpace2" presStyleCnt="0"/>
      <dgm:spPr/>
    </dgm:pt>
    <dgm:pt modelId="{22854278-4B90-4FF4-BCC0-EDE91AF817C4}" type="pres">
      <dgm:prSet presAssocID="{2C90261C-C13A-4F09-93E2-3480D017B4CE}" presName="childNode" presStyleLbl="node1" presStyleIdx="6" presStyleCnt="8">
        <dgm:presLayoutVars>
          <dgm:bulletEnabled val="1"/>
        </dgm:presLayoutVars>
      </dgm:prSet>
      <dgm:spPr/>
      <dgm:t>
        <a:bodyPr/>
        <a:lstStyle/>
        <a:p>
          <a:endParaRPr lang="en-US"/>
        </a:p>
      </dgm:t>
    </dgm:pt>
    <dgm:pt modelId="{90F91D8C-538C-44B6-BC19-073DE60EF590}" type="pres">
      <dgm:prSet presAssocID="{2C90261C-C13A-4F09-93E2-3480D017B4CE}" presName="aSpace2" presStyleCnt="0"/>
      <dgm:spPr/>
    </dgm:pt>
    <dgm:pt modelId="{E6A95116-C12A-4AAB-9EAB-AD555916058D}" type="pres">
      <dgm:prSet presAssocID="{BA9D75D2-B2ED-4744-B5AC-6C9686C367E1}" presName="childNode" presStyleLbl="node1" presStyleIdx="7" presStyleCnt="8">
        <dgm:presLayoutVars>
          <dgm:bulletEnabled val="1"/>
        </dgm:presLayoutVars>
      </dgm:prSet>
      <dgm:spPr/>
      <dgm:t>
        <a:bodyPr/>
        <a:lstStyle/>
        <a:p>
          <a:endParaRPr lang="en-US"/>
        </a:p>
      </dgm:t>
    </dgm:pt>
  </dgm:ptLst>
  <dgm:cxnLst>
    <dgm:cxn modelId="{72FDE452-3DF6-48B9-B46B-FF78E23971CA}" srcId="{9BDE217E-EE41-4509-A287-AFD44EB49314}" destId="{2C90261C-C13A-4F09-93E2-3480D017B4CE}" srcOrd="2" destOrd="0" parTransId="{33BC7D35-8AA2-4035-9497-5D3B40C5CB91}" sibTransId="{B46D75C3-8F06-4D87-BC5E-5374C61A8C78}"/>
    <dgm:cxn modelId="{85181650-3561-4DFB-BB9D-DC4E2628706D}" srcId="{324AC727-F954-4E16-9311-9339ABEF0BE5}" destId="{7CDC42D5-1D3D-43C9-9A5E-70059AFB7576}" srcOrd="1" destOrd="0" parTransId="{4942C91B-1DCC-40C2-BAB9-688F8D594BDE}" sibTransId="{71589CE2-9579-406E-AF34-0DAE54DDF4FC}"/>
    <dgm:cxn modelId="{BEDBE003-BE7B-4696-8E50-3B25378BD012}" srcId="{EC64B81A-12EA-43A3-938F-67462800CEF9}" destId="{324AC727-F954-4E16-9311-9339ABEF0BE5}" srcOrd="0" destOrd="0" parTransId="{1FA43E36-7B10-4F74-A65F-A7F0A2781E41}" sibTransId="{FAD52BB1-9C04-4538-B514-BA5D057F627D}"/>
    <dgm:cxn modelId="{1508BB1F-D98F-45D8-AA82-C955950BDC57}" type="presOf" srcId="{D21B6FF1-A3FD-4AE6-8FC5-C99C22B7F0A7}" destId="{31CEDB61-5720-42E4-8243-CF7133D24F3A}" srcOrd="0" destOrd="0" presId="urn:microsoft.com/office/officeart/2005/8/layout/lProcess2"/>
    <dgm:cxn modelId="{20C00BA2-4352-40E3-A7E2-B94601081CE3}" type="presOf" srcId="{EC64B81A-12EA-43A3-938F-67462800CEF9}" destId="{86280D6A-AF28-4BDA-9519-AF3462B71911}" srcOrd="0" destOrd="0" presId="urn:microsoft.com/office/officeart/2005/8/layout/lProcess2"/>
    <dgm:cxn modelId="{2B53C4CB-E5B9-4BF3-916A-46633A94F8AB}" srcId="{9BDE217E-EE41-4509-A287-AFD44EB49314}" destId="{BB04043B-9171-4AF1-BC1D-56CFF972D5FF}" srcOrd="0" destOrd="0" parTransId="{22A50042-51EF-4EEA-8E40-8BA5EDC9B816}" sibTransId="{58B597CB-F9A6-497B-BEAB-26BF5F8DF73D}"/>
    <dgm:cxn modelId="{E7C318C5-951E-4C1C-BF39-8C90A287C27C}" type="presOf" srcId="{1FAEC212-BAB9-4FA3-9558-164F686EFBFB}" destId="{139F4EAA-11AE-4A5B-99C7-176F4FE8AB27}" srcOrd="0" destOrd="0" presId="urn:microsoft.com/office/officeart/2005/8/layout/lProcess2"/>
    <dgm:cxn modelId="{9A3908E4-E7AC-4E46-B08B-64989B53313A}" type="presOf" srcId="{BA9D75D2-B2ED-4744-B5AC-6C9686C367E1}" destId="{E6A95116-C12A-4AAB-9EAB-AD555916058D}" srcOrd="0" destOrd="0" presId="urn:microsoft.com/office/officeart/2005/8/layout/lProcess2"/>
    <dgm:cxn modelId="{C2F412C7-5079-4E9E-A8D3-C6806B290370}" srcId="{324AC727-F954-4E16-9311-9339ABEF0BE5}" destId="{1FAEC212-BAB9-4FA3-9558-164F686EFBFB}" srcOrd="2" destOrd="0" parTransId="{0EF78BCE-5004-454B-B056-5AE18394E02C}" sibTransId="{B5F37C59-FF16-4952-AA77-862BC5026692}"/>
    <dgm:cxn modelId="{5E1D348E-EE83-467C-86ED-3AD74F524E27}" srcId="{9BDE217E-EE41-4509-A287-AFD44EB49314}" destId="{BA9D75D2-B2ED-4744-B5AC-6C9686C367E1}" srcOrd="3" destOrd="0" parTransId="{01C00511-3350-4E4E-A3F0-BAA7CA24B262}" sibTransId="{479FF340-EDF9-445D-80B9-520ACA7621C9}"/>
    <dgm:cxn modelId="{D0DE7445-9971-489B-83A5-615B113AE0C9}" srcId="{9BDE217E-EE41-4509-A287-AFD44EB49314}" destId="{EC3B9DCA-2B6E-4F46-9B52-B24A26038FAB}" srcOrd="1" destOrd="0" parTransId="{EFA46076-BBBD-4D5E-A1C2-EDAE1CB88E19}" sibTransId="{53996D71-31DD-4A25-930F-3035B18E0F0C}"/>
    <dgm:cxn modelId="{CBFA18B9-ECA7-4AAE-8D2B-96F005CBEAFA}" srcId="{EC64B81A-12EA-43A3-938F-67462800CEF9}" destId="{9BDE217E-EE41-4509-A287-AFD44EB49314}" srcOrd="1" destOrd="0" parTransId="{37D9754D-7FA0-4D39-BB71-A77B65DCAE11}" sibTransId="{BF978021-8D34-4F1D-B070-0463506E1605}"/>
    <dgm:cxn modelId="{1A2BA6D4-0419-44CE-A6AF-59E0BEFC8BD4}" type="presOf" srcId="{324AC727-F954-4E16-9311-9339ABEF0BE5}" destId="{11DC59AD-D9D8-4E5D-99DB-5AE9E4CC86C5}" srcOrd="0" destOrd="0" presId="urn:microsoft.com/office/officeart/2005/8/layout/lProcess2"/>
    <dgm:cxn modelId="{A3EBF7CF-A67B-443B-8A41-67A83A7D5335}" type="presOf" srcId="{9BDE217E-EE41-4509-A287-AFD44EB49314}" destId="{28B4BA30-D3F6-48B6-93E6-9F9E3E3DF06D}" srcOrd="0" destOrd="0" presId="urn:microsoft.com/office/officeart/2005/8/layout/lProcess2"/>
    <dgm:cxn modelId="{339EE263-6805-47B2-985B-3F71B237F8D8}" srcId="{324AC727-F954-4E16-9311-9339ABEF0BE5}" destId="{D21B6FF1-A3FD-4AE6-8FC5-C99C22B7F0A7}" srcOrd="3" destOrd="0" parTransId="{6723B509-6595-415E-99B2-094CC86B2D5B}" sibTransId="{F78A2C39-9A2D-4D0D-955D-40B377D3BD7D}"/>
    <dgm:cxn modelId="{BD29160D-2DE0-4F42-AF03-1DD19D8159D1}" srcId="{324AC727-F954-4E16-9311-9339ABEF0BE5}" destId="{F2554364-E621-4479-AAB1-F58E1ED85F48}" srcOrd="0" destOrd="0" parTransId="{9A71B405-5214-4D71-B35F-9B243D8877C0}" sibTransId="{9F063429-7806-438D-96B8-B5BEC21ADF77}"/>
    <dgm:cxn modelId="{0B3FD1AC-BE0C-4B4F-9C6C-6E57519E0546}" type="presOf" srcId="{F2554364-E621-4479-AAB1-F58E1ED85F48}" destId="{C8C23CD3-7381-4D55-A34A-536D88E196F4}" srcOrd="0" destOrd="0" presId="urn:microsoft.com/office/officeart/2005/8/layout/lProcess2"/>
    <dgm:cxn modelId="{9DF522B0-E659-4FF6-B957-9BAC2E1006AA}" type="presOf" srcId="{2C90261C-C13A-4F09-93E2-3480D017B4CE}" destId="{22854278-4B90-4FF4-BCC0-EDE91AF817C4}" srcOrd="0" destOrd="0" presId="urn:microsoft.com/office/officeart/2005/8/layout/lProcess2"/>
    <dgm:cxn modelId="{7A07E5DC-70A8-484E-85C9-EE88F18BB51B}" type="presOf" srcId="{9BDE217E-EE41-4509-A287-AFD44EB49314}" destId="{14DECE7F-131C-4547-B5E2-DA5DF9E47FAA}" srcOrd="1" destOrd="0" presId="urn:microsoft.com/office/officeart/2005/8/layout/lProcess2"/>
    <dgm:cxn modelId="{827DAAAC-3907-4BDD-A290-D997838A603B}" type="presOf" srcId="{7CDC42D5-1D3D-43C9-9A5E-70059AFB7576}" destId="{1848C33B-89EA-4A51-B1DB-BD41A285410B}" srcOrd="0" destOrd="0" presId="urn:microsoft.com/office/officeart/2005/8/layout/lProcess2"/>
    <dgm:cxn modelId="{7C2A8F57-37BB-4028-8233-A6F98B7563B4}" type="presOf" srcId="{324AC727-F954-4E16-9311-9339ABEF0BE5}" destId="{6FA9FC0B-A3DC-48F9-B4E9-10995BBEA7D6}" srcOrd="1" destOrd="0" presId="urn:microsoft.com/office/officeart/2005/8/layout/lProcess2"/>
    <dgm:cxn modelId="{985FE2CE-E8A9-41EA-9B65-009F8A8FE745}" type="presOf" srcId="{EC3B9DCA-2B6E-4F46-9B52-B24A26038FAB}" destId="{8E92CAE1-E191-4AC7-8BE8-9C42F02F4125}" srcOrd="0" destOrd="0" presId="urn:microsoft.com/office/officeart/2005/8/layout/lProcess2"/>
    <dgm:cxn modelId="{9122C538-A6CE-4297-A8F3-4192E59FA577}" type="presOf" srcId="{BB04043B-9171-4AF1-BC1D-56CFF972D5FF}" destId="{4D607653-53B8-4D64-AB36-9E298E136972}" srcOrd="0" destOrd="0" presId="urn:microsoft.com/office/officeart/2005/8/layout/lProcess2"/>
    <dgm:cxn modelId="{438DD43D-C4C7-4B2B-819A-277FB09A3DB3}" type="presParOf" srcId="{86280D6A-AF28-4BDA-9519-AF3462B71911}" destId="{F4CADD5A-27D7-4A35-AFA4-350136E47229}" srcOrd="0" destOrd="0" presId="urn:microsoft.com/office/officeart/2005/8/layout/lProcess2"/>
    <dgm:cxn modelId="{2642054C-CC87-4AE5-96FC-1C127F339592}" type="presParOf" srcId="{F4CADD5A-27D7-4A35-AFA4-350136E47229}" destId="{11DC59AD-D9D8-4E5D-99DB-5AE9E4CC86C5}" srcOrd="0" destOrd="0" presId="urn:microsoft.com/office/officeart/2005/8/layout/lProcess2"/>
    <dgm:cxn modelId="{6F787435-D51D-4FC5-A95A-3D297A8158E1}" type="presParOf" srcId="{F4CADD5A-27D7-4A35-AFA4-350136E47229}" destId="{6FA9FC0B-A3DC-48F9-B4E9-10995BBEA7D6}" srcOrd="1" destOrd="0" presId="urn:microsoft.com/office/officeart/2005/8/layout/lProcess2"/>
    <dgm:cxn modelId="{FFD31FD8-9EA2-4C33-9933-69E6444E06D4}" type="presParOf" srcId="{F4CADD5A-27D7-4A35-AFA4-350136E47229}" destId="{798944EC-3658-4EF4-B059-844DC9A2DC6D}" srcOrd="2" destOrd="0" presId="urn:microsoft.com/office/officeart/2005/8/layout/lProcess2"/>
    <dgm:cxn modelId="{C7D9F244-7482-4063-A64C-626D71984C96}" type="presParOf" srcId="{798944EC-3658-4EF4-B059-844DC9A2DC6D}" destId="{7E049AC5-CE89-4645-9C20-0ED7E08A38E0}" srcOrd="0" destOrd="0" presId="urn:microsoft.com/office/officeart/2005/8/layout/lProcess2"/>
    <dgm:cxn modelId="{20DEFA9E-8298-4751-8EF3-749BA30D3CD2}" type="presParOf" srcId="{7E049AC5-CE89-4645-9C20-0ED7E08A38E0}" destId="{C8C23CD3-7381-4D55-A34A-536D88E196F4}" srcOrd="0" destOrd="0" presId="urn:microsoft.com/office/officeart/2005/8/layout/lProcess2"/>
    <dgm:cxn modelId="{8088E7B2-0076-4D3D-A688-FA24B494541B}" type="presParOf" srcId="{7E049AC5-CE89-4645-9C20-0ED7E08A38E0}" destId="{6591B407-E4A7-4011-8B4E-D6570E6E8C3F}" srcOrd="1" destOrd="0" presId="urn:microsoft.com/office/officeart/2005/8/layout/lProcess2"/>
    <dgm:cxn modelId="{545E1F05-3E10-47B2-92C8-C3D9FB34D246}" type="presParOf" srcId="{7E049AC5-CE89-4645-9C20-0ED7E08A38E0}" destId="{1848C33B-89EA-4A51-B1DB-BD41A285410B}" srcOrd="2" destOrd="0" presId="urn:microsoft.com/office/officeart/2005/8/layout/lProcess2"/>
    <dgm:cxn modelId="{59B6B1D2-AD5E-4B1D-8106-7354CBE832A9}" type="presParOf" srcId="{7E049AC5-CE89-4645-9C20-0ED7E08A38E0}" destId="{F14C997C-1525-462A-9BB9-2B8D911E0120}" srcOrd="3" destOrd="0" presId="urn:microsoft.com/office/officeart/2005/8/layout/lProcess2"/>
    <dgm:cxn modelId="{B8F1CB99-98CC-4D9D-9546-CC56EA181563}" type="presParOf" srcId="{7E049AC5-CE89-4645-9C20-0ED7E08A38E0}" destId="{139F4EAA-11AE-4A5B-99C7-176F4FE8AB27}" srcOrd="4" destOrd="0" presId="urn:microsoft.com/office/officeart/2005/8/layout/lProcess2"/>
    <dgm:cxn modelId="{232756C6-E6EB-4A41-957A-D81B5E43CE7B}" type="presParOf" srcId="{7E049AC5-CE89-4645-9C20-0ED7E08A38E0}" destId="{1CBDCA56-B4FB-4445-80C4-9E76720880E4}" srcOrd="5" destOrd="0" presId="urn:microsoft.com/office/officeart/2005/8/layout/lProcess2"/>
    <dgm:cxn modelId="{C639DA3E-9743-4D24-AD8A-310EDD6731E5}" type="presParOf" srcId="{7E049AC5-CE89-4645-9C20-0ED7E08A38E0}" destId="{31CEDB61-5720-42E4-8243-CF7133D24F3A}" srcOrd="6" destOrd="0" presId="urn:microsoft.com/office/officeart/2005/8/layout/lProcess2"/>
    <dgm:cxn modelId="{C6405F95-F752-45EE-BE52-E313E58C0314}" type="presParOf" srcId="{86280D6A-AF28-4BDA-9519-AF3462B71911}" destId="{B52B2B74-3EBD-41FD-8D57-E04C1B206F34}" srcOrd="1" destOrd="0" presId="urn:microsoft.com/office/officeart/2005/8/layout/lProcess2"/>
    <dgm:cxn modelId="{D5E71D87-62DB-4E22-A5CB-46B7DEAEFB20}" type="presParOf" srcId="{86280D6A-AF28-4BDA-9519-AF3462B71911}" destId="{F4D64C1E-25A1-48FB-90ED-974E2B1E2D9D}" srcOrd="2" destOrd="0" presId="urn:microsoft.com/office/officeart/2005/8/layout/lProcess2"/>
    <dgm:cxn modelId="{9920807C-4859-4064-B32B-7CA9F3E3D6B1}" type="presParOf" srcId="{F4D64C1E-25A1-48FB-90ED-974E2B1E2D9D}" destId="{28B4BA30-D3F6-48B6-93E6-9F9E3E3DF06D}" srcOrd="0" destOrd="0" presId="urn:microsoft.com/office/officeart/2005/8/layout/lProcess2"/>
    <dgm:cxn modelId="{3F8A5B1A-A8E5-4FD5-BBC4-E7F5D0D6210D}" type="presParOf" srcId="{F4D64C1E-25A1-48FB-90ED-974E2B1E2D9D}" destId="{14DECE7F-131C-4547-B5E2-DA5DF9E47FAA}" srcOrd="1" destOrd="0" presId="urn:microsoft.com/office/officeart/2005/8/layout/lProcess2"/>
    <dgm:cxn modelId="{C4A65400-0EB4-4A8A-A896-A82933D1B148}" type="presParOf" srcId="{F4D64C1E-25A1-48FB-90ED-974E2B1E2D9D}" destId="{BBD17524-EC76-45AF-A5E0-2AA7F692FD46}" srcOrd="2" destOrd="0" presId="urn:microsoft.com/office/officeart/2005/8/layout/lProcess2"/>
    <dgm:cxn modelId="{903FE1AE-661E-4912-A2A6-5AA80092C724}" type="presParOf" srcId="{BBD17524-EC76-45AF-A5E0-2AA7F692FD46}" destId="{4275F8C5-75BD-4089-A6C7-3E72E20E6BC4}" srcOrd="0" destOrd="0" presId="urn:microsoft.com/office/officeart/2005/8/layout/lProcess2"/>
    <dgm:cxn modelId="{49EB20F9-04FB-4007-B927-70396985EBF1}" type="presParOf" srcId="{4275F8C5-75BD-4089-A6C7-3E72E20E6BC4}" destId="{4D607653-53B8-4D64-AB36-9E298E136972}" srcOrd="0" destOrd="0" presId="urn:microsoft.com/office/officeart/2005/8/layout/lProcess2"/>
    <dgm:cxn modelId="{DE6796EB-B12A-41BC-858C-AA3BA884DFFF}" type="presParOf" srcId="{4275F8C5-75BD-4089-A6C7-3E72E20E6BC4}" destId="{6B198798-1F5D-4617-9D86-65E2FABC54DF}" srcOrd="1" destOrd="0" presId="urn:microsoft.com/office/officeart/2005/8/layout/lProcess2"/>
    <dgm:cxn modelId="{0F115280-13BA-4E57-81AC-CED7E32B514A}" type="presParOf" srcId="{4275F8C5-75BD-4089-A6C7-3E72E20E6BC4}" destId="{8E92CAE1-E191-4AC7-8BE8-9C42F02F4125}" srcOrd="2" destOrd="0" presId="urn:microsoft.com/office/officeart/2005/8/layout/lProcess2"/>
    <dgm:cxn modelId="{151D40E3-014C-4714-AACC-96C39951AA83}" type="presParOf" srcId="{4275F8C5-75BD-4089-A6C7-3E72E20E6BC4}" destId="{EAB1EFED-7E99-422B-8329-062250515A60}" srcOrd="3" destOrd="0" presId="urn:microsoft.com/office/officeart/2005/8/layout/lProcess2"/>
    <dgm:cxn modelId="{5583DD36-87D5-493B-9E22-303643350732}" type="presParOf" srcId="{4275F8C5-75BD-4089-A6C7-3E72E20E6BC4}" destId="{22854278-4B90-4FF4-BCC0-EDE91AF817C4}" srcOrd="4" destOrd="0" presId="urn:microsoft.com/office/officeart/2005/8/layout/lProcess2"/>
    <dgm:cxn modelId="{680AE8D1-9322-45C9-9A93-85263015AA54}" type="presParOf" srcId="{4275F8C5-75BD-4089-A6C7-3E72E20E6BC4}" destId="{90F91D8C-538C-44B6-BC19-073DE60EF590}" srcOrd="5" destOrd="0" presId="urn:microsoft.com/office/officeart/2005/8/layout/lProcess2"/>
    <dgm:cxn modelId="{BEC3A28F-A7FD-4A95-8586-6D153040A1D9}" type="presParOf" srcId="{4275F8C5-75BD-4089-A6C7-3E72E20E6BC4}" destId="{E6A95116-C12A-4AAB-9EAB-AD555916058D}"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59AD-D9D8-4E5D-99DB-5AE9E4CC86C5}">
      <dsp:nvSpPr>
        <dsp:cNvPr id="0" name=""/>
        <dsp:cNvSpPr/>
      </dsp:nvSpPr>
      <dsp:spPr>
        <a:xfrm>
          <a:off x="4512" y="0"/>
          <a:ext cx="4340626" cy="42888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GB" sz="4400" kern="1200" dirty="0"/>
            <a:t>Serial</a:t>
          </a:r>
        </a:p>
      </dsp:txBody>
      <dsp:txXfrm>
        <a:off x="4512" y="0"/>
        <a:ext cx="4340626" cy="1286662"/>
      </dsp:txXfrm>
    </dsp:sp>
    <dsp:sp modelId="{C8C23CD3-7381-4D55-A34A-536D88E196F4}">
      <dsp:nvSpPr>
        <dsp:cNvPr id="0" name=""/>
        <dsp:cNvSpPr/>
      </dsp:nvSpPr>
      <dsp:spPr>
        <a:xfrm>
          <a:off x="438574" y="1286766"/>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GB" sz="1500" kern="1200" dirty="0"/>
            <a:t>Less wire</a:t>
          </a:r>
        </a:p>
        <a:p>
          <a:pPr lvl="0" algn="ctr" defTabSz="666750">
            <a:lnSpc>
              <a:spcPct val="90000"/>
            </a:lnSpc>
            <a:spcBef>
              <a:spcPct val="0"/>
            </a:spcBef>
            <a:spcAft>
              <a:spcPct val="35000"/>
            </a:spcAft>
          </a:pPr>
          <a:r>
            <a:rPr lang="en-GB" sz="1500" kern="1200" dirty="0"/>
            <a:t>cost</a:t>
          </a:r>
        </a:p>
      </dsp:txBody>
      <dsp:txXfrm>
        <a:off x="456874" y="1305066"/>
        <a:ext cx="3435901" cy="588197"/>
      </dsp:txXfrm>
    </dsp:sp>
    <dsp:sp modelId="{1848C33B-89EA-4A51-B1DB-BD41A285410B}">
      <dsp:nvSpPr>
        <dsp:cNvPr id="0" name=""/>
        <dsp:cNvSpPr/>
      </dsp:nvSpPr>
      <dsp:spPr>
        <a:xfrm>
          <a:off x="438574" y="2007687"/>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GB" sz="1500" kern="1200" dirty="0"/>
            <a:t>More</a:t>
          </a:r>
        </a:p>
        <a:p>
          <a:pPr lvl="0" algn="ctr" defTabSz="666750">
            <a:lnSpc>
              <a:spcPct val="90000"/>
            </a:lnSpc>
            <a:spcBef>
              <a:spcPct val="0"/>
            </a:spcBef>
            <a:spcAft>
              <a:spcPct val="35000"/>
            </a:spcAft>
          </a:pPr>
          <a:r>
            <a:rPr lang="en-GB" sz="1500" kern="1200" dirty="0"/>
            <a:t>reliability</a:t>
          </a:r>
        </a:p>
      </dsp:txBody>
      <dsp:txXfrm>
        <a:off x="456874" y="2025987"/>
        <a:ext cx="3435901" cy="588197"/>
      </dsp:txXfrm>
    </dsp:sp>
    <dsp:sp modelId="{139F4EAA-11AE-4A5B-99C7-176F4FE8AB27}">
      <dsp:nvSpPr>
        <dsp:cNvPr id="0" name=""/>
        <dsp:cNvSpPr/>
      </dsp:nvSpPr>
      <dsp:spPr>
        <a:xfrm>
          <a:off x="438574" y="2728607"/>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GB" sz="1500" kern="1200" dirty="0"/>
            <a:t>Higher clock rate</a:t>
          </a:r>
        </a:p>
      </dsp:txBody>
      <dsp:txXfrm>
        <a:off x="456874" y="2746907"/>
        <a:ext cx="3435901" cy="588197"/>
      </dsp:txXfrm>
    </dsp:sp>
    <dsp:sp modelId="{31CEDB61-5720-42E4-8243-CF7133D24F3A}">
      <dsp:nvSpPr>
        <dsp:cNvPr id="0" name=""/>
        <dsp:cNvSpPr/>
      </dsp:nvSpPr>
      <dsp:spPr>
        <a:xfrm>
          <a:off x="438574" y="3449527"/>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GB" sz="1500" kern="1200" dirty="0"/>
            <a:t>Limited throughput</a:t>
          </a:r>
        </a:p>
      </dsp:txBody>
      <dsp:txXfrm>
        <a:off x="456874" y="3467827"/>
        <a:ext cx="3435901" cy="588197"/>
      </dsp:txXfrm>
    </dsp:sp>
    <dsp:sp modelId="{28B4BA30-D3F6-48B6-93E6-9F9E3E3DF06D}">
      <dsp:nvSpPr>
        <dsp:cNvPr id="0" name=""/>
        <dsp:cNvSpPr/>
      </dsp:nvSpPr>
      <dsp:spPr>
        <a:xfrm>
          <a:off x="4670686" y="0"/>
          <a:ext cx="4340626" cy="42888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GB" sz="4400" kern="1200" dirty="0"/>
            <a:t>Parallel</a:t>
          </a:r>
        </a:p>
      </dsp:txBody>
      <dsp:txXfrm>
        <a:off x="4670686" y="0"/>
        <a:ext cx="4340626" cy="1286662"/>
      </dsp:txXfrm>
    </dsp:sp>
    <dsp:sp modelId="{4D607653-53B8-4D64-AB36-9E298E136972}">
      <dsp:nvSpPr>
        <dsp:cNvPr id="0" name=""/>
        <dsp:cNvSpPr/>
      </dsp:nvSpPr>
      <dsp:spPr>
        <a:xfrm>
          <a:off x="5104748" y="1286766"/>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GB" sz="1500" kern="1200" dirty="0"/>
            <a:t>More wire</a:t>
          </a:r>
        </a:p>
        <a:p>
          <a:pPr lvl="0" algn="ctr" defTabSz="666750">
            <a:lnSpc>
              <a:spcPct val="90000"/>
            </a:lnSpc>
            <a:spcBef>
              <a:spcPct val="0"/>
            </a:spcBef>
            <a:spcAft>
              <a:spcPct val="35000"/>
            </a:spcAft>
          </a:pPr>
          <a:r>
            <a:rPr lang="en-GB" sz="1500" kern="1200" dirty="0"/>
            <a:t>cost</a:t>
          </a:r>
        </a:p>
      </dsp:txBody>
      <dsp:txXfrm>
        <a:off x="5123048" y="1305066"/>
        <a:ext cx="3435901" cy="588197"/>
      </dsp:txXfrm>
    </dsp:sp>
    <dsp:sp modelId="{8E92CAE1-E191-4AC7-8BE8-9C42F02F4125}">
      <dsp:nvSpPr>
        <dsp:cNvPr id="0" name=""/>
        <dsp:cNvSpPr/>
      </dsp:nvSpPr>
      <dsp:spPr>
        <a:xfrm>
          <a:off x="5104748" y="2007687"/>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GB" sz="1500" kern="1200" dirty="0"/>
            <a:t>Less</a:t>
          </a:r>
        </a:p>
        <a:p>
          <a:pPr lvl="0" algn="ctr" defTabSz="666750">
            <a:lnSpc>
              <a:spcPct val="90000"/>
            </a:lnSpc>
            <a:spcBef>
              <a:spcPct val="0"/>
            </a:spcBef>
            <a:spcAft>
              <a:spcPct val="35000"/>
            </a:spcAft>
          </a:pPr>
          <a:r>
            <a:rPr lang="en-GB" sz="1500" kern="1200" dirty="0"/>
            <a:t>reliable</a:t>
          </a:r>
        </a:p>
      </dsp:txBody>
      <dsp:txXfrm>
        <a:off x="5123048" y="2025987"/>
        <a:ext cx="3435901" cy="588197"/>
      </dsp:txXfrm>
    </dsp:sp>
    <dsp:sp modelId="{22854278-4B90-4FF4-BCC0-EDE91AF817C4}">
      <dsp:nvSpPr>
        <dsp:cNvPr id="0" name=""/>
        <dsp:cNvSpPr/>
      </dsp:nvSpPr>
      <dsp:spPr>
        <a:xfrm>
          <a:off x="5104748" y="2728607"/>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GB" sz="1500" kern="1200" dirty="0"/>
            <a:t>Slower clock rate</a:t>
          </a:r>
        </a:p>
      </dsp:txBody>
      <dsp:txXfrm>
        <a:off x="5123048" y="2746907"/>
        <a:ext cx="3435901" cy="588197"/>
      </dsp:txXfrm>
    </dsp:sp>
    <dsp:sp modelId="{E6A95116-C12A-4AAB-9EAB-AD555916058D}">
      <dsp:nvSpPr>
        <dsp:cNvPr id="0" name=""/>
        <dsp:cNvSpPr/>
      </dsp:nvSpPr>
      <dsp:spPr>
        <a:xfrm>
          <a:off x="5104748" y="3449527"/>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GB" sz="1500" kern="1200" dirty="0"/>
            <a:t>Higher throughput</a:t>
          </a:r>
        </a:p>
      </dsp:txBody>
      <dsp:txXfrm>
        <a:off x="5123048" y="3467827"/>
        <a:ext cx="3435901" cy="58819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4/18/2022</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4/18/2022</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Bu modül araştırıyor </a:t>
            </a:r>
            <a:r>
              <a:rPr lang="en-GB" baseline="0" dirty="0"/>
              <a:t>veri alışverişi yapmak için SoC'mizi bir bilgisayara nasıl bağlarız. Bunun için kullanacağız</a:t>
            </a:r>
            <a:r>
              <a:rPr lang="en-GB" sz="1300" dirty="0"/>
              <a:t>Evrensel Eşzamansız Alıcı / Verici (UART) protokolü.</a:t>
            </a: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a:t>
            </a:fld>
            <a:endParaRPr lang="en-US" altLang="en-US" dirty="0"/>
          </a:p>
        </p:txBody>
      </p:sp>
    </p:spTree>
    <p:extLst>
      <p:ext uri="{BB962C8B-B14F-4D97-AF65-F5344CB8AC3E}">
        <p14:creationId xmlns:p14="http://schemas.microsoft.com/office/powerpoint/2010/main" val="3958335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Şimdi, SoC'mizin bir bilgisayarla iletişim kurmasına izin vermek için bir AHB UART çevre birimini nasıl tasarlayıp uygulayacağımızı öğreneceğiz.</a:t>
            </a:r>
            <a:endParaRPr lang="en-GB"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12</a:t>
            </a:fld>
            <a:endParaRPr lang="en-US" altLang="en-US" dirty="0"/>
          </a:p>
        </p:txBody>
      </p:sp>
    </p:spTree>
    <p:extLst>
      <p:ext uri="{BB962C8B-B14F-4D97-AF65-F5344CB8AC3E}">
        <p14:creationId xmlns:p14="http://schemas.microsoft.com/office/powerpoint/2010/main" val="2999521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kern="0" dirty="0"/>
              <a:t>VGA çevre biriminin blok diyagramı burada gösterilmektedir. </a:t>
            </a:r>
            <a:endParaRPr lang="en-GB"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13</a:t>
            </a:fld>
            <a:endParaRPr lang="en-US" altLang="en-US" dirty="0"/>
          </a:p>
        </p:txBody>
      </p:sp>
    </p:spTree>
    <p:extLst>
      <p:ext uri="{BB962C8B-B14F-4D97-AF65-F5344CB8AC3E}">
        <p14:creationId xmlns:p14="http://schemas.microsoft.com/office/powerpoint/2010/main" val="2438385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rtl="0"/>
            <a:r>
              <a:rPr lang="en-GB" baseline="0" dirty="0"/>
              <a:t>AHB arayüz bloğu, AHB veriyolundan UART çevre birimindeki dahili bellek alanına veri akışını ve kontrol sinyallerini yönetmek için kullanılır. </a:t>
            </a:r>
            <a:r>
              <a:rPr lang="en-US" sz="1300" dirty="0">
                <a:latin typeface="Arial" pitchFamily="100" charset="0"/>
                <a:ea typeface="MS PGothic" pitchFamily="34" charset="-128"/>
              </a:rPr>
              <a:t>FIFO belleği iletir / alır.</a:t>
            </a:r>
          </a:p>
          <a:p>
            <a:pPr lvl="0"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14</a:t>
            </a:fld>
            <a:endParaRPr lang="en-US" altLang="en-US" dirty="0"/>
          </a:p>
        </p:txBody>
      </p:sp>
    </p:spTree>
    <p:extLst>
      <p:ext uri="{BB962C8B-B14F-4D97-AF65-F5344CB8AC3E}">
        <p14:creationId xmlns:p14="http://schemas.microsoft.com/office/powerpoint/2010/main" val="1347927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rtl="0"/>
            <a:r>
              <a:rPr lang="en-US" dirty="0"/>
              <a:t>Baud jeneratörünün rolü, zamanlama bilgisi sağlamaktır.</a:t>
            </a:r>
            <a:r>
              <a:rPr lang="en-US" sz="1300" dirty="0">
                <a:latin typeface="Arial" pitchFamily="100" charset="0"/>
                <a:ea typeface="MS PGothic" pitchFamily="34" charset="-128"/>
              </a:rPr>
              <a:t>veya UART kontrolü iletir ve alır. O</a:t>
            </a:r>
            <a:r>
              <a:rPr lang="en-US" baseline="0" dirty="0"/>
              <a:t> alır</a:t>
            </a:r>
            <a:r>
              <a:rPr lang="en-US" dirty="0"/>
              <a:t> giriş olarak bir saat sinyali</a:t>
            </a:r>
            <a:r>
              <a:rPr lang="en-US" baseline="0" dirty="0"/>
              <a:t>çip üzerinde saat üretecinden. O zaman</a:t>
            </a:r>
            <a:r>
              <a:rPr lang="en-US" dirty="0"/>
              <a:t>bir baud saati (tik) üretmek için 1 ile (216 - 1) arasındaki bir bölen ile böler.</a:t>
            </a:r>
            <a:r>
              <a:rPr lang="en-US" baseline="0" dirty="0"/>
              <a:t> </a:t>
            </a:r>
            <a:r>
              <a:rPr lang="en-US" dirty="0"/>
              <a:t>Baud frekansı</a:t>
            </a:r>
            <a:r>
              <a:rPr lang="en-US" baseline="0" dirty="0"/>
              <a:t> saat </a:t>
            </a:r>
            <a:r>
              <a:rPr lang="en-US" dirty="0"/>
              <a:t>baud hızının on altı katıdır (16 ×). Bu, alınan veya iletilen her bitin 16 baud sürdüğü anlamına gelir</a:t>
            </a:r>
            <a:r>
              <a:rPr lang="en-US" baseline="0" dirty="0"/>
              <a:t> saat </a:t>
            </a:r>
            <a:r>
              <a:rPr lang="en-US" dirty="0"/>
              <a:t>döngüleri (keneler). </a:t>
            </a:r>
            <a:r>
              <a:rPr lang="en-US" sz="1300" dirty="0">
                <a:latin typeface="Arial" pitchFamily="100" charset="0"/>
                <a:ea typeface="MS PGothic" pitchFamily="34" charset="-128"/>
              </a:rPr>
              <a:t>Uygulamamızda, baud üreteci, 50MHz sistem saatine bağlı olarak 19200 baud hızı üreten serbest çalışan sayaçlar içerir.</a:t>
            </a: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15</a:t>
            </a:fld>
            <a:endParaRPr lang="en-US" altLang="en-US" dirty="0"/>
          </a:p>
        </p:txBody>
      </p:sp>
    </p:spTree>
    <p:extLst>
      <p:ext uri="{BB962C8B-B14F-4D97-AF65-F5344CB8AC3E}">
        <p14:creationId xmlns:p14="http://schemas.microsoft.com/office/powerpoint/2010/main" val="2660570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rtl="0"/>
            <a:r>
              <a:rPr lang="en-US" sz="1200" dirty="0">
                <a:latin typeface="Arial" pitchFamily="100" charset="0"/>
                <a:ea typeface="MS PGothic" pitchFamily="34" charset="-128"/>
              </a:rPr>
              <a:t>UART vericisi, FIFO vericisinden okunan veriler üzerinde paralelden seriye dönüştürme gerçekleştirir. Daha sonra bir başlangıç ​​biti ile başlayan seri bit akışını, veri bitlerini (ilk olarak LSB ile), ardından eşlik bitini (kullanılıyorsa) ve ardından durdurma bitlerini çıkarır. UART vericisi, bir sonraki karakter için hazır olduğunu belirtmek için "tamamlandı" sinyalini kullanır. İşlemcinin hızı tipik olarak bir karakterin UART üzerinden iletim süresinden çok daha yüksektir. Bu nedenle, veri kaybını önlemek için, UART'ın ana sistemin önceki iletimler tamamlanana kadar yeni veri öğelerini biriktirmesini önlemesi önemlidir. Bu, meşgul bir bayrak kullanılarak elde edilir.</a:t>
            </a: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16</a:t>
            </a:fld>
            <a:endParaRPr lang="en-US" altLang="en-US" dirty="0"/>
          </a:p>
        </p:txBody>
      </p:sp>
    </p:spTree>
    <p:extLst>
      <p:ext uri="{BB962C8B-B14F-4D97-AF65-F5344CB8AC3E}">
        <p14:creationId xmlns:p14="http://schemas.microsoft.com/office/powerpoint/2010/main" val="2253782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rtl="0"/>
            <a:r>
              <a:rPr lang="en-US" dirty="0"/>
              <a:t>Alıcı, başlangıç ​​bitinin başlangıcını arayarak her saat darbesinde gelen sinyalin durumunu test eder. Görünen başlangıç ​​biti, bit süresinin en az yarısını sürerse, bu geçerlidir ve yeni bir karakterin başlangıcını işaret eder. Aksi takdirde, sahte bir darbe olarak kabul edilir ve göz ardı edilir. Bekledikten sonra</a:t>
            </a:r>
            <a:r>
              <a:rPr lang="en-US" baseline="0" dirty="0"/>
              <a:t> biraz daha zaman</a:t>
            </a:r>
            <a:r>
              <a:rPr lang="en-US" dirty="0"/>
              <a:t>, hattın durumu tekrar örneklenir ve elde edilen seviye bir kaydırma yazmacına saatlenir. Karakter uzunluğu için gerekli sayıda bit periyodu (tipik olarak sekiz bit) geçtikten sonra, kaydıran yazmacın içerikleri alıcı sisteme (paralel bir şekilde) sunulur. UART, yeni verilerin mevcut olduğunu gösteren bir bayrak oluşturacaktır.</a:t>
            </a:r>
            <a:r>
              <a:rPr lang="en-US" baseline="0" dirty="0"/>
              <a:t>. Uygulamamızda, alıcının çıkışındaki "tamamlandı" sinyali, FIFO'ya bir veri öğesinin kilitlenmeye uygun olduğunu belirtir.</a:t>
            </a:r>
            <a:endParaRPr lang="en-US"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17</a:t>
            </a:fld>
            <a:endParaRPr lang="en-US" altLang="en-US" dirty="0"/>
          </a:p>
        </p:txBody>
      </p:sp>
    </p:spTree>
    <p:extLst>
      <p:ext uri="{BB962C8B-B14F-4D97-AF65-F5344CB8AC3E}">
        <p14:creationId xmlns:p14="http://schemas.microsoft.com/office/powerpoint/2010/main" val="3755134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66612" rtl="0" eaLnBrk="0" fontAlgn="base" hangingPunct="0">
              <a:spcBef>
                <a:spcPct val="30000"/>
              </a:spcBef>
              <a:spcAft>
                <a:spcPct val="0"/>
              </a:spcAft>
              <a:defRPr/>
            </a:pPr>
            <a:r>
              <a:rPr lang="en-US" sz="1300" dirty="0">
                <a:solidFill>
                  <a:srgbClr val="FF0000"/>
                </a:solidFill>
                <a:latin typeface="Arial" pitchFamily="100" charset="0"/>
                <a:ea typeface="MS PGothic" pitchFamily="34" charset="-128"/>
              </a:rPr>
              <a:t>FIFO blokları, gönderilecek verileri geçici olarak arabelleğe alır</a:t>
            </a:r>
            <a:r>
              <a:rPr lang="en-US" sz="1300" dirty="0">
                <a:latin typeface="Arial" pitchFamily="100" charset="0"/>
                <a:ea typeface="MS PGothic" pitchFamily="34" charset="-128"/>
              </a:rPr>
              <a:t>veya alınan veriler</a:t>
            </a:r>
            <a:r>
              <a:rPr lang="en-GB" sz="1300" dirty="0">
                <a:latin typeface="Arial" pitchFamily="100" charset="0"/>
                <a:ea typeface="MS PGothic" pitchFamily="34" charset="-128"/>
              </a:rPr>
              <a:t>.</a:t>
            </a:r>
            <a:r>
              <a:rPr lang="en-GB" sz="1300" baseline="0" dirty="0">
                <a:latin typeface="Arial" pitchFamily="100" charset="0"/>
                <a:ea typeface="MS PGothic" pitchFamily="34" charset="-128"/>
              </a:rPr>
              <a:t> Bir</a:t>
            </a:r>
            <a:r>
              <a:rPr lang="en-GB" sz="1300" dirty="0">
                <a:latin typeface="Arial" pitchFamily="100" charset="0"/>
                <a:ea typeface="MS PGothic" pitchFamily="34" charset="-128"/>
              </a:rPr>
              <a:t> gereksinim</a:t>
            </a:r>
            <a:r>
              <a:rPr lang="en-GB" sz="1300" baseline="0" dirty="0">
                <a:latin typeface="Arial" pitchFamily="100" charset="0"/>
                <a:ea typeface="MS PGothic" pitchFamily="34" charset="-128"/>
              </a:rPr>
              <a:t> nın-nin </a:t>
            </a:r>
            <a:r>
              <a:rPr lang="en-US" sz="1300" dirty="0">
                <a:latin typeface="Arial" pitchFamily="100" charset="0"/>
                <a:ea typeface="MS PGothic" pitchFamily="34" charset="-128"/>
              </a:rPr>
              <a:t>tam çift yönlü işlem</a:t>
            </a:r>
            <a:r>
              <a:rPr lang="en-US" sz="1300" baseline="0" dirty="0">
                <a:latin typeface="Arial" pitchFamily="100" charset="0"/>
                <a:ea typeface="MS PGothic" pitchFamily="34" charset="-128"/>
              </a:rPr>
              <a:t> o </a:t>
            </a:r>
            <a:r>
              <a:rPr lang="en-US" sz="1300" dirty="0">
                <a:latin typeface="Arial" pitchFamily="100" charset="0"/>
                <a:ea typeface="MS PGothic" pitchFamily="34" charset="-128"/>
              </a:rPr>
              <a:t>karakterlerin aynı anda gönderilmesi ve alınması gerekir. UART'lar, iletilen ve alınan karakterler için iki farklı kaydırma yazmacı kullanır. Bu uygulamada, verici ve alıcı FIFO 8 bit genişliğindedir.</a:t>
            </a:r>
            <a:r>
              <a:rPr lang="en-US" sz="1300" baseline="0" dirty="0">
                <a:latin typeface="Arial" pitchFamily="100" charset="0"/>
                <a:ea typeface="MS PGothic" pitchFamily="34" charset="-128"/>
              </a:rPr>
              <a:t> ve</a:t>
            </a:r>
            <a:r>
              <a:rPr lang="en-US" sz="1300" dirty="0">
                <a:latin typeface="Arial" pitchFamily="100" charset="0"/>
                <a:ea typeface="MS PGothic" pitchFamily="34" charset="-128"/>
              </a:rPr>
              <a:t>dört yer derin. APB arayüzü üzerinden yazılan CPU verileri, gönderme mantığı tarafından okunana kadar FIFO'da saklanır. FIFO vericisinin hazır sinyali, AHB blok arayüzünden veri almaya hazır olduğunu gösterir. Alınan veriler, AHB arayüzü üzerinden CPU tarafından okunana kadar alıcı FIFO'da alma mantığı tarafından saklanır.</a:t>
            </a:r>
            <a:endParaRPr lang="en-GB"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18</a:t>
            </a:fld>
            <a:endParaRPr lang="en-US" altLang="en-US" dirty="0"/>
          </a:p>
        </p:txBody>
      </p:sp>
    </p:spTree>
    <p:extLst>
      <p:ext uri="{BB962C8B-B14F-4D97-AF65-F5344CB8AC3E}">
        <p14:creationId xmlns:p14="http://schemas.microsoft.com/office/powerpoint/2010/main" val="2844477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defTabSz="966612" rtl="0" eaLnBrk="0" fontAlgn="base" hangingPunct="0">
              <a:spcBef>
                <a:spcPct val="30000"/>
              </a:spcBef>
              <a:spcAft>
                <a:spcPct val="0"/>
              </a:spcAft>
              <a:defRPr/>
            </a:pPr>
            <a:r>
              <a:rPr lang="en-US" dirty="0"/>
              <a:t>Bunda</a:t>
            </a:r>
            <a:r>
              <a:rPr lang="en-US" baseline="0" dirty="0"/>
              <a:t> uygulama, işlemci saati 50MHZ iken </a:t>
            </a:r>
            <a:r>
              <a:rPr lang="en-US" sz="1900" dirty="0"/>
              <a:t>UART verileri şu adrese iletilir:</a:t>
            </a:r>
            <a:r>
              <a:rPr lang="en-US" sz="1900" baseline="0" dirty="0"/>
              <a:t> a</a:t>
            </a:r>
            <a:r>
              <a:rPr lang="en-US" sz="1900" dirty="0"/>
              <a:t>19.200 bps'lik daha düşük oran. Verici FIFO olmasaydı işlemci</a:t>
            </a:r>
            <a:r>
              <a:rPr lang="en-US" sz="1900" baseline="0" dirty="0"/>
              <a:t> Sahip olmak</a:t>
            </a:r>
            <a:r>
              <a:rPr lang="en-US" sz="1900" dirty="0"/>
              <a:t>UART'ın yeni bir veri parçası yerleştirmeden önce her bir veri öğesinin iletimini bitirmesi için uzun bir süre beklemek. Verici FIFO, işlemcinin daha sonra iletilmek üzere FIFO belleğine birkaç veri öğesi yerleştirmesine izin verir. Bu, sistem verimliliğini artırır.</a:t>
            </a:r>
            <a:r>
              <a:rPr lang="en-US" dirty="0"/>
              <a:t>O</a:t>
            </a:r>
            <a:r>
              <a:rPr lang="en-US" baseline="0" dirty="0"/>
              <a:t> burada ilke olarak bir alıcı FIFO'suz bir UART tasarlayabileceğimizi, ancak UART tasarımlarının çoğunun</a:t>
            </a:r>
            <a:r>
              <a:rPr lang="en-US" dirty="0"/>
              <a:t> bir FIFO arabellek belleğine sahip olmak</a:t>
            </a:r>
            <a:r>
              <a:rPr lang="en-US" baseline="0" dirty="0"/>
              <a:t> oturur </a:t>
            </a:r>
            <a:r>
              <a:rPr lang="en-US" dirty="0"/>
              <a:t>alıcı kaydırma yazmacı ve ana bilgisayar sistemi arayüzü arasında. Bu, ana işlemcinin UART'tan gelen bir kesinti sinyalini işlemesi için daha fazla zaman sağlar.</a:t>
            </a: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19</a:t>
            </a:fld>
            <a:endParaRPr lang="en-US" altLang="en-US" dirty="0"/>
          </a:p>
        </p:txBody>
      </p:sp>
    </p:spTree>
    <p:extLst>
      <p:ext uri="{BB962C8B-B14F-4D97-AF65-F5344CB8AC3E}">
        <p14:creationId xmlns:p14="http://schemas.microsoft.com/office/powerpoint/2010/main" val="2053107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FIFO, bir veri kuyruğu gibi en eski girdi verilerini çıkaran bir veri arabelleğini ifade eder. </a:t>
            </a:r>
            <a:r>
              <a:rPr lang="en-US" sz="1200" dirty="0"/>
              <a:t>Buna karşılık LIFO, en son girdi verilerini, örneğin bir program yığını gibi, çıktı veren bir arabellektir. </a:t>
            </a:r>
            <a:r>
              <a:rPr lang="en-US" dirty="0"/>
              <a:t>FIFO, senkronize veya asenkron olacak şekilde tasarlanabilir.</a:t>
            </a:r>
            <a:r>
              <a:rPr lang="en-US" baseline="0" dirty="0"/>
              <a:t> </a:t>
            </a:r>
            <a:r>
              <a:rPr lang="en-US" dirty="0"/>
              <a:t>Eşzamanlı bir FIFO, bir FIFO'dur.</a:t>
            </a:r>
            <a:r>
              <a:rPr lang="en-US" baseline="0" dirty="0"/>
              <a:t> </a:t>
            </a:r>
            <a:r>
              <a:rPr lang="en-US" dirty="0"/>
              <a:t>saat okumak ve yazmak için kullanılır</a:t>
            </a:r>
            <a:r>
              <a:rPr lang="en-US" baseline="0" dirty="0"/>
              <a:t> ve</a:t>
            </a:r>
            <a:r>
              <a:rPr lang="en-US" dirty="0"/>
              <a:t> eşzamansız bir FIFO,</a:t>
            </a:r>
            <a:r>
              <a:rPr lang="en-US" baseline="0" dirty="0"/>
              <a:t> bir dizi</a:t>
            </a:r>
            <a:r>
              <a:rPr lang="en-US" dirty="0"/>
              <a:t>okuma ve yazma için saatler. Eşzamansız FIFO'lar</a:t>
            </a:r>
            <a:r>
              <a:rPr lang="en-US" baseline="0" dirty="0"/>
              <a:t> ara sıra </a:t>
            </a:r>
            <a:r>
              <a:rPr lang="en-US" dirty="0"/>
              <a:t>metastabilite sorunlarını ortaya koyun. </a:t>
            </a:r>
            <a:r>
              <a:rPr lang="en-US" baseline="0" dirty="0"/>
              <a:t>FIFO'nun donanım mimarisi temel olarak iki bölümden oluşur: bu veri öğesini tutan depolama bölümü; bu kısım, bir bellek bloğu veya bir dizi kayıt veya diğer veri depolama cihazları formları kullanılarak tasarlanabilir. İkinci kısım, FIFO arayüzünü yöneten ve sistemdeki diğer bloklarla etkileşime giren kontrol mantığıdır.</a:t>
            </a:r>
            <a:endParaRPr lang="en-GB"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20</a:t>
            </a:fld>
            <a:endParaRPr lang="en-US" altLang="en-US" dirty="0"/>
          </a:p>
        </p:txBody>
      </p:sp>
    </p:spTree>
    <p:extLst>
      <p:ext uri="{BB962C8B-B14F-4D97-AF65-F5344CB8AC3E}">
        <p14:creationId xmlns:p14="http://schemas.microsoft.com/office/powerpoint/2010/main" val="3993041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66612" rtl="0" eaLnBrk="0" fontAlgn="base" hangingPunct="0">
              <a:spcBef>
                <a:spcPct val="30000"/>
              </a:spcBef>
              <a:spcAft>
                <a:spcPct val="0"/>
              </a:spcAft>
              <a:defRPr/>
            </a:pPr>
            <a:r>
              <a:rPr lang="en-US" sz="1300" dirty="0"/>
              <a:t>Önemsiz boyuttaki FIFO'lar için, bir </a:t>
            </a:r>
            <a:r>
              <a:rPr lang="en-US" sz="1300"/>
              <a:t>çift ​​bağlantı noktalı RAM </a:t>
            </a:r>
            <a:r>
              <a:rPr lang="en-US" sz="1300" dirty="0"/>
              <a:t>genellikle bir bağlantı noktasının yazmaya, diğerinin okumaya ayrıldığı yerlerde kullanılır. </a:t>
            </a:r>
            <a:r>
              <a:rPr lang="en-US" dirty="0"/>
              <a:t>FIFO'nun durumunu belirtmek için ek işaretler kullanılır</a:t>
            </a:r>
            <a:r>
              <a:rPr lang="en-US" baseline="0" dirty="0"/>
              <a:t>. Bunlar şu şekilde özetlenmiştir:</a:t>
            </a:r>
          </a:p>
          <a:p>
            <a:pPr marL="0" indent="0" algn="l" defTabSz="966612" rtl="0" eaLnBrk="0" fontAlgn="base" hangingPunct="0">
              <a:spcBef>
                <a:spcPct val="30000"/>
              </a:spcBef>
              <a:spcAft>
                <a:spcPct val="0"/>
              </a:spcAft>
              <a:buFont typeface="Arial" panose="020B0604020202020204" pitchFamily="34" charset="0"/>
              <a:buNone/>
              <a:defRPr/>
            </a:pPr>
            <a:r>
              <a:rPr lang="en-US" dirty="0"/>
              <a:t>FIFO Dolu: Tüm bellek alanı kullanılır; dolayısıyla daha fazla veri yazılamaz</a:t>
            </a:r>
          </a:p>
          <a:p>
            <a:pPr marL="0" indent="0" algn="l" defTabSz="966612" rtl="0" eaLnBrk="0" fontAlgn="base" hangingPunct="0">
              <a:spcBef>
                <a:spcPct val="30000"/>
              </a:spcBef>
              <a:spcAft>
                <a:spcPct val="0"/>
              </a:spcAft>
              <a:buFont typeface="Arial" panose="020B0604020202020204" pitchFamily="34" charset="0"/>
              <a:buNone/>
              <a:defRPr/>
            </a:pPr>
            <a:r>
              <a:rPr lang="en-US" dirty="0"/>
              <a:t>FIFO Boş: Hafızada veri yok; bu nedenle daha fazla veri okunamaz</a:t>
            </a:r>
          </a:p>
          <a:p>
            <a:pPr marL="0" indent="0" algn="l" defTabSz="966612" rtl="0" eaLnBrk="0" fontAlgn="base" hangingPunct="0">
              <a:spcBef>
                <a:spcPct val="30000"/>
              </a:spcBef>
              <a:spcAft>
                <a:spcPct val="0"/>
              </a:spcAft>
              <a:buFont typeface="Arial" panose="020B0604020202020204" pitchFamily="34" charset="0"/>
              <a:buNone/>
              <a:defRPr/>
            </a:pPr>
            <a:r>
              <a:rPr lang="en-US" dirty="0"/>
              <a:t>Bazı FIFO'lar ayrıca yarı dolu / boş sinyaller sağlar</a:t>
            </a: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21</a:t>
            </a:fld>
            <a:endParaRPr lang="en-US" altLang="en-US" dirty="0"/>
          </a:p>
        </p:txBody>
      </p:sp>
    </p:spTree>
    <p:extLst>
      <p:ext uri="{BB962C8B-B14F-4D97-AF65-F5344CB8AC3E}">
        <p14:creationId xmlns:p14="http://schemas.microsoft.com/office/powerpoint/2010/main" val="248111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dirty="0">
                <a:latin typeface="Arial" pitchFamily="100" charset="0"/>
                <a:ea typeface="MS PGothic" pitchFamily="34" charset="-128"/>
              </a:rPr>
              <a:t>Dijital veri iletişimi</a:t>
            </a:r>
            <a:r>
              <a:rPr lang="en-US" sz="1200" b="0" baseline="0" dirty="0">
                <a:latin typeface="Arial" pitchFamily="100" charset="0"/>
                <a:ea typeface="MS PGothic" pitchFamily="34" charset="-128"/>
              </a:rPr>
              <a:t> iki</a:t>
            </a:r>
            <a:r>
              <a:rPr lang="en-US" sz="1200" b="0" dirty="0">
                <a:latin typeface="Arial" pitchFamily="100" charset="0"/>
                <a:ea typeface="MS PGothic" pitchFamily="34" charset="-128"/>
              </a:rPr>
              <a:t> temel modlar: seri veya paralel.</a:t>
            </a:r>
            <a:r>
              <a:rPr lang="en-US" sz="1200" b="0" baseline="0" dirty="0">
                <a:latin typeface="Arial" pitchFamily="100" charset="0"/>
                <a:ea typeface="MS PGothic" pitchFamily="34" charset="-128"/>
              </a:rPr>
              <a:t> </a:t>
            </a:r>
            <a:r>
              <a:rPr lang="en-US" sz="1200" b="0" dirty="0">
                <a:latin typeface="Arial" pitchFamily="100" charset="0"/>
                <a:ea typeface="MS PGothic" pitchFamily="34" charset="-128"/>
              </a:rPr>
              <a:t>İletim modu türü</a:t>
            </a:r>
            <a:r>
              <a:rPr lang="en-US" sz="1200" b="0" baseline="0" dirty="0">
                <a:latin typeface="Arial" pitchFamily="100" charset="0"/>
                <a:ea typeface="MS PGothic" pitchFamily="34" charset="-128"/>
              </a:rPr>
              <a:t> kullanılacak olan</a:t>
            </a:r>
            <a:r>
              <a:rPr lang="en-US" sz="1200" b="0" dirty="0">
                <a:latin typeface="Arial" pitchFamily="100" charset="0"/>
                <a:ea typeface="MS PGothic" pitchFamily="34" charset="-128"/>
              </a:rPr>
              <a:t> iletişimin gerektirdiği kablo uzunluğuna bağlıdır</a:t>
            </a:r>
            <a:r>
              <a:rPr lang="en-US" sz="1200" b="0" baseline="0" dirty="0">
                <a:latin typeface="Arial" pitchFamily="100" charset="0"/>
                <a:ea typeface="MS PGothic" pitchFamily="34" charset="-128"/>
              </a:rPr>
              <a:t> Bant genişliği</a:t>
            </a:r>
            <a:r>
              <a:rPr lang="en-US" sz="1200" b="0" dirty="0">
                <a:latin typeface="Arial" pitchFamily="100" charset="0"/>
                <a:ea typeface="MS PGothic" pitchFamily="34" charset="-128"/>
              </a:rPr>
              <a:t>.</a:t>
            </a:r>
          </a:p>
          <a:p>
            <a:pPr algn="l" rtl="0"/>
            <a:endParaRPr lang="en-US" sz="1200" b="0" dirty="0">
              <a:latin typeface="Arial" pitchFamily="100" charset="0"/>
              <a:ea typeface="MS PGothic" pitchFamily="34" charset="-128"/>
            </a:endParaRPr>
          </a:p>
          <a:p>
            <a:pPr algn="l" rtl="0"/>
            <a:r>
              <a:rPr lang="en-US" sz="1200" b="0" dirty="0">
                <a:latin typeface="Arial" pitchFamily="100" charset="0"/>
                <a:ea typeface="MS PGothic" pitchFamily="34" charset="-128"/>
              </a:rPr>
              <a:t>Seri iletimde, bitler sırayla aynı</a:t>
            </a:r>
            <a:r>
              <a:rPr lang="en-US" sz="1200" b="0" baseline="0" dirty="0">
                <a:latin typeface="Arial" pitchFamily="100" charset="0"/>
                <a:ea typeface="MS PGothic" pitchFamily="34" charset="-128"/>
              </a:rPr>
              <a:t>hat. Bu, kablolama maliyetlerini azaltır ancak aynı zamanda iletişim hızını da yavaşlatır.</a:t>
            </a:r>
            <a:r>
              <a:rPr lang="en-US" sz="1200" b="0" dirty="0">
                <a:latin typeface="Arial" pitchFamily="100" charset="0"/>
                <a:ea typeface="MS PGothic" pitchFamily="34" charset="-128"/>
              </a:rPr>
              <a:t>Seri iletim </a:t>
            </a:r>
            <a:r>
              <a:rPr lang="en-GB" sz="1200" b="0" dirty="0">
                <a:latin typeface="Arial" pitchFamily="100" charset="0"/>
                <a:ea typeface="MS PGothic" pitchFamily="34" charset="-128"/>
              </a:rPr>
              <a:t>c</a:t>
            </a:r>
            <a:r>
              <a:rPr lang="en-GB" b="0" dirty="0"/>
              <a:t>ommyalnızca uzun mesafeli iletişim, modemler ve cihazlar arasında ağa bağlı olmayan iletişim için kullanılır.</a:t>
            </a:r>
            <a:endParaRPr lang="en-US" sz="1200" b="0" dirty="0">
              <a:latin typeface="Arial" pitchFamily="100" charset="0"/>
              <a:ea typeface="MS PGothic" pitchFamily="34" charset="-128"/>
            </a:endParaRPr>
          </a:p>
          <a:p>
            <a:pPr algn="l" rtl="0"/>
            <a:endParaRPr lang="en-US" sz="1200" b="0" dirty="0">
              <a:latin typeface="Arial" pitchFamily="100" charset="0"/>
              <a:ea typeface="MS PGothic" pitchFamily="34" charset="-128"/>
            </a:endParaRPr>
          </a:p>
          <a:p>
            <a:pPr algn="l" rtl="0"/>
            <a:r>
              <a:rPr lang="en-US" sz="1200" b="0" dirty="0">
                <a:latin typeface="Arial" pitchFamily="100" charset="0"/>
                <a:ea typeface="MS PGothic" pitchFamily="34" charset="-128"/>
              </a:rPr>
              <a:t>Seri modlu aktarım örnekleri, bir bilgisayar ve bir modem arasındaki RS-232 protokolünü kullanan bağlantıları içerir. Diğer seri iletim protokolleri şunları içerir:</a:t>
            </a:r>
            <a:r>
              <a:rPr lang="en-GB" b="0" dirty="0"/>
              <a:t>UART, SPI, I2C, USB ve Ethernet PCI Express.</a:t>
            </a: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a:t>
            </a:fld>
            <a:endParaRPr lang="en-US" altLang="en-US" dirty="0"/>
          </a:p>
        </p:txBody>
      </p:sp>
    </p:spTree>
    <p:extLst>
      <p:ext uri="{BB962C8B-B14F-4D97-AF65-F5344CB8AC3E}">
        <p14:creationId xmlns:p14="http://schemas.microsoft.com/office/powerpoint/2010/main" val="4099920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defRPr/>
            </a:pPr>
            <a:r>
              <a:rPr lang="en-GB" sz="1400" dirty="0"/>
              <a:t>Bir FIFO uygulamak için çift bağlantı noktalı bellek kullanıldığında, iki bağlantı noktasının adresleri, belleğe / bellekten veri taşınırken otomatik olarak yönetilir. Adres, doğal ikili kod veya Gray kod ile kodlanabilir. İlki</a:t>
            </a:r>
            <a:r>
              <a:rPr lang="en-GB" sz="1200" dirty="0"/>
              <a:t>bir sayıyı temsil etmenin geleneksel yolu. Bu şemada, genellikle sayılar artırılırken bir veya daha fazla bit değiştirilir. Öte yandan,</a:t>
            </a:r>
            <a:r>
              <a:rPr lang="en-GB" sz="1400" dirty="0"/>
              <a:t>Bu tabloda bir örneği verilen gri kod şeması, </a:t>
            </a:r>
            <a:r>
              <a:rPr lang="en-GB" sz="1200" dirty="0"/>
              <a:t>her artışta yalnızca bir bit değiştirilir. Bu, Gri kod kullanımının adres veriyolundaki anahtarlama faaliyetlerini azaltacağı, dolayısıyla besleme voltajından çekilen akımı azaltacağı anlamına gelir.</a:t>
            </a:r>
            <a:r>
              <a:rPr lang="en-GB" sz="1200" baseline="0" dirty="0"/>
              <a:t> </a:t>
            </a:r>
            <a:r>
              <a:rPr lang="en-GB" sz="1200" dirty="0"/>
              <a:t>tasarruf</a:t>
            </a:r>
            <a:r>
              <a:rPr lang="en-GB" sz="1200" baseline="0" dirty="0"/>
              <a:t> Daha</a:t>
            </a:r>
            <a:r>
              <a:rPr lang="en-GB" sz="1200" dirty="0"/>
              <a:t> ikili şemaya kıyasla güç.</a:t>
            </a: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22</a:t>
            </a:fld>
            <a:endParaRPr lang="en-US" altLang="en-US" dirty="0"/>
          </a:p>
        </p:txBody>
      </p:sp>
    </p:spTree>
    <p:extLst>
      <p:ext uri="{BB962C8B-B14F-4D97-AF65-F5344CB8AC3E}">
        <p14:creationId xmlns:p14="http://schemas.microsoft.com/office/powerpoint/2010/main" val="1046094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UART çevre biriminin tasarımı</a:t>
            </a:r>
            <a:r>
              <a:rPr lang="en-GB" baseline="0" dirty="0"/>
              <a:t> bitti ve davranışı dijital simülasyonlarla doğrulandı</a:t>
            </a:r>
            <a:r>
              <a:rPr lang="en-GB" dirty="0"/>
              <a:t>,</a:t>
            </a:r>
            <a:r>
              <a:rPr lang="en-GB" baseline="0" dirty="0"/>
              <a:t>önceki laboratuvarlarda zaten uyguladığımız SoC tasarımıyla entegre edilebilir. Örnek SoC tasarımımız, burada gösterildiği gibi şimdi üç çevre birimine sahip olacak. Bunların her birinin kendi hafıza alanına sahip olması gerekir. Bu slayttaki tablo, her bir çevre birimine atanan temel ve uç adresleri gösterir.</a:t>
            </a: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23</a:t>
            </a:fld>
            <a:endParaRPr lang="en-US" altLang="en-US" dirty="0"/>
          </a:p>
        </p:txBody>
      </p:sp>
    </p:spTree>
    <p:extLst>
      <p:ext uri="{BB962C8B-B14F-4D97-AF65-F5344CB8AC3E}">
        <p14:creationId xmlns:p14="http://schemas.microsoft.com/office/powerpoint/2010/main" val="176814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lgn="l" defTabSz="966612" rtl="0" eaLnBrk="0" fontAlgn="base" hangingPunct="0">
              <a:spcBef>
                <a:spcPct val="30000"/>
              </a:spcBef>
              <a:spcAft>
                <a:spcPct val="0"/>
              </a:spcAft>
              <a:defRPr/>
            </a:pPr>
            <a:r>
              <a:rPr lang="en-GB" dirty="0"/>
              <a:t>Dahili hafıza alanı</a:t>
            </a:r>
            <a:r>
              <a:rPr lang="en-GB" baseline="0" dirty="0"/>
              <a:t> </a:t>
            </a:r>
            <a:r>
              <a:rPr lang="en-GB" dirty="0"/>
              <a:t>UART çevre birimi</a:t>
            </a:r>
            <a:r>
              <a:rPr lang="en-GB" baseline="0" dirty="0"/>
              <a:t> </a:t>
            </a:r>
            <a:r>
              <a:rPr lang="en-GB" dirty="0"/>
              <a:t>iki bölgeye ayrılmıştır:</a:t>
            </a:r>
            <a:r>
              <a:rPr lang="en-GB" baseline="0" dirty="0"/>
              <a:t> bir veri kaydı ve bir FIFO durum kaydı. </a:t>
            </a:r>
            <a:r>
              <a:rPr lang="en-GB" dirty="0"/>
              <a:t>Veri</a:t>
            </a:r>
            <a:r>
              <a:rPr lang="en-GB" baseline="0" dirty="0"/>
              <a:t> kayıt 32 bit </a:t>
            </a:r>
            <a:r>
              <a:rPr lang="en-GB" dirty="0"/>
              <a:t>kelime (dört bayt) boşluk </a:t>
            </a:r>
            <a:r>
              <a:rPr lang="en-GB" sz="1900" dirty="0"/>
              <a:t>hem giriş hem de çıkış verileri için kullanılır. FIFO durum kaydı ayrıca bellekte 4 baytlık bir alan kaplar ve iki bayrak saklar:</a:t>
            </a:r>
            <a:r>
              <a:rPr lang="en-US" sz="1900" dirty="0"/>
              <a:t>Rx FIFO Boş ve Tx FIFO Dolu. Rx FIFO Empty ileri sürülürse, işlemcinin FIFO'dan okuyamayacağı anlamına gelir. Tx FIFO Full belirtilirse, işlemcinin FIFO'ya yazmadan önce beklemesi gerekir.</a:t>
            </a: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24</a:t>
            </a:fld>
            <a:endParaRPr lang="en-US" altLang="en-US" dirty="0"/>
          </a:p>
        </p:txBody>
      </p:sp>
    </p:spTree>
    <p:extLst>
      <p:ext uri="{BB962C8B-B14F-4D97-AF65-F5344CB8AC3E}">
        <p14:creationId xmlns:p14="http://schemas.microsoft.com/office/powerpoint/2010/main" val="4112010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Seri iletişim</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eşzamanlı veya eşzamansız olabilir.</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Senkron seri iletimde, </a:t>
            </a:r>
            <a:r>
              <a:rPr lang="en-US" sz="1200" baseline="0" dirty="0">
                <a:latin typeface="Arial" pitchFamily="100" charset="0"/>
                <a:ea typeface="MS PGothic" pitchFamily="34" charset="-128"/>
              </a:rPr>
              <a:t>veri aktarımı bir saat sinyali kullanılarak senkronize edilir. Saat sinyalini dağıtmak için ekstra kablolama gereklidir.</a:t>
            </a:r>
            <a:r>
              <a:rPr lang="en-US" sz="1200" dirty="0">
                <a:latin typeface="Arial" pitchFamily="100" charset="0"/>
                <a:ea typeface="MS PGothic" pitchFamily="34" charset="-128"/>
              </a:rPr>
              <a:t>Eşzamansız iletimde, </a:t>
            </a:r>
            <a:r>
              <a:rPr lang="en-US" sz="1200" baseline="0" dirty="0">
                <a:latin typeface="Arial" pitchFamily="100" charset="0"/>
                <a:ea typeface="MS PGothic" pitchFamily="34" charset="-128"/>
              </a:rPr>
              <a:t>veri iletimi kullanılarak koordine edilir </a:t>
            </a:r>
            <a:r>
              <a:rPr lang="en-US" sz="1200" dirty="0">
                <a:latin typeface="Arial" pitchFamily="100" charset="0"/>
                <a:ea typeface="MS PGothic" pitchFamily="34" charset="-128"/>
              </a:rPr>
              <a:t>tokalaşma</a:t>
            </a:r>
            <a:r>
              <a:rPr lang="en-US" sz="1200" baseline="0" dirty="0">
                <a:latin typeface="Arial" pitchFamily="100" charset="0"/>
                <a:ea typeface="MS PGothic" pitchFamily="34" charset="-128"/>
              </a:rPr>
              <a:t> protokoller</a:t>
            </a:r>
            <a:r>
              <a:rPr lang="en-US" sz="1200" dirty="0">
                <a:latin typeface="Arial" pitchFamily="100" charset="0"/>
                <a:ea typeface="MS PGothic" pitchFamily="34" charset="-128"/>
              </a:rPr>
              <a:t>, hangi</a:t>
            </a:r>
            <a:r>
              <a:rPr lang="en-US" sz="1200" baseline="0" dirty="0">
                <a:latin typeface="Arial" pitchFamily="100" charset="0"/>
                <a:ea typeface="MS PGothic" pitchFamily="34" charset="-128"/>
              </a:rPr>
              <a:t> iletimin başlangıcını ve sonunu gösterir. </a:t>
            </a:r>
            <a:r>
              <a:rPr lang="en-US" dirty="0"/>
              <a:t>Bu, saat sinyalinin iletilmesine gerek olmadığı anlamına gelir; ancak hem verici hem de alıcının veri aktarımının nasıl koordine edileceği konusunda anlaşması gerekecektir (örneğin, baud hızı)</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Eşzamansız iletim, çerçeveler arasında rastgele boyut boşluklarına izin verir. </a:t>
            </a:r>
          </a:p>
          <a:p>
            <a:pPr algn="l" rtl="0"/>
            <a:endParaRPr lang="en-US" sz="1200" dirty="0">
              <a:latin typeface="Arial" pitchFamily="100" charset="0"/>
              <a:ea typeface="MS PGothic" pitchFamily="34" charset="-128"/>
            </a:endParaRPr>
          </a:p>
          <a:p>
            <a:pPr algn="l" rtl="0"/>
            <a:r>
              <a:rPr lang="en-US" sz="1200" dirty="0">
                <a:latin typeface="Arial" pitchFamily="100" charset="0"/>
                <a:ea typeface="MS PGothic" pitchFamily="34" charset="-128"/>
              </a:rPr>
              <a:t>asenkron</a:t>
            </a:r>
            <a:r>
              <a:rPr lang="en-US" sz="1200" baseline="0" dirty="0">
                <a:latin typeface="Arial" pitchFamily="100" charset="0"/>
                <a:ea typeface="MS PGothic" pitchFamily="34" charset="-128"/>
              </a:rPr>
              <a:t> veri iletimi tipik olarak, eşzamanlı iletim durumunda bir kablo yerine, veri öğesi başına birden fazla kabloya ihtiyaç duyar. </a:t>
            </a:r>
            <a:endParaRPr lang="en-US" sz="12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5</a:t>
            </a:fld>
            <a:endParaRPr lang="en-US" altLang="en-US" dirty="0"/>
          </a:p>
        </p:txBody>
      </p:sp>
    </p:spTree>
    <p:extLst>
      <p:ext uri="{BB962C8B-B14F-4D97-AF65-F5344CB8AC3E}">
        <p14:creationId xmlns:p14="http://schemas.microsoft.com/office/powerpoint/2010/main" val="1039684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Paralel iletişimde, birkaç veri öğesi / bit iletilir</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aynı anda farklı teller üzerinde.</a:t>
            </a:r>
            <a:r>
              <a:rPr lang="en-US" sz="1200" baseline="0" dirty="0">
                <a:latin typeface="Arial" pitchFamily="100" charset="0"/>
                <a:ea typeface="MS PGothic" pitchFamily="34" charset="-128"/>
              </a:rPr>
              <a:t> Böyle bir iletim </a:t>
            </a:r>
            <a:r>
              <a:rPr lang="en-US" sz="1200" dirty="0">
                <a:latin typeface="Arial" pitchFamily="100" charset="0"/>
                <a:ea typeface="MS PGothic" pitchFamily="34" charset="-128"/>
              </a:rPr>
              <a:t>bir saat sinyali ile senkronize edilir. Paralel</a:t>
            </a:r>
            <a:r>
              <a:rPr lang="en-US" sz="1200" baseline="0" dirty="0">
                <a:latin typeface="Arial" pitchFamily="100" charset="0"/>
                <a:ea typeface="MS PGothic" pitchFamily="34" charset="-128"/>
              </a:rPr>
              <a:t> iletişim</a:t>
            </a:r>
            <a:r>
              <a:rPr lang="en-US" sz="1200" dirty="0">
                <a:latin typeface="Arial" pitchFamily="100" charset="0"/>
                <a:ea typeface="MS PGothic" pitchFamily="34" charset="-128"/>
              </a:rPr>
              <a:t> daha yüksek teklif</a:t>
            </a:r>
            <a:r>
              <a:rPr lang="en-US" sz="1200" baseline="0" dirty="0">
                <a:latin typeface="Arial" pitchFamily="100" charset="0"/>
                <a:ea typeface="MS PGothic" pitchFamily="34" charset="-128"/>
              </a:rPr>
              <a:t>seri iletişime kıyasla bant genişliği; h</a:t>
            </a:r>
            <a:r>
              <a:rPr lang="en-US" sz="1200" dirty="0">
                <a:latin typeface="Arial" pitchFamily="100" charset="0"/>
                <a:ea typeface="MS PGothic" pitchFamily="34" charset="-128"/>
              </a:rPr>
              <a:t>neyse, bu gelişti</a:t>
            </a:r>
            <a:r>
              <a:rPr lang="en-US" sz="1200" baseline="0" dirty="0">
                <a:latin typeface="Arial" pitchFamily="100" charset="0"/>
                <a:ea typeface="MS PGothic" pitchFamily="34" charset="-128"/>
              </a:rPr>
              <a:t> hız</a:t>
            </a:r>
            <a:r>
              <a:rPr lang="en-US" sz="1200" dirty="0">
                <a:latin typeface="Arial" pitchFamily="100" charset="0"/>
                <a:ea typeface="MS PGothic" pitchFamily="34" charset="-128"/>
              </a:rPr>
              <a:t>artan kablolama genel giderleri pahasına. Paralel aktarımın bir örneği, daha önce gördüğümüz gibi, işlemci çekirdeği ile bellek arasındaki bağlantıdır. Çip üstü iletişim kanalları genellikle paraleldir.</a:t>
            </a:r>
            <a:endParaRPr lang="en-GB" b="0"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6</a:t>
            </a:fld>
            <a:endParaRPr lang="en-US" altLang="en-US" dirty="0"/>
          </a:p>
        </p:txBody>
      </p:sp>
    </p:spTree>
    <p:extLst>
      <p:ext uri="{BB962C8B-B14F-4D97-AF65-F5344CB8AC3E}">
        <p14:creationId xmlns:p14="http://schemas.microsoft.com/office/powerpoint/2010/main" val="1266897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300" dirty="0">
                <a:latin typeface="Arial" pitchFamily="100" charset="0"/>
                <a:ea typeface="MS PGothic" pitchFamily="34" charset="-128"/>
              </a:rPr>
              <a:t>Paralel</a:t>
            </a:r>
            <a:r>
              <a:rPr lang="en-US" sz="1300" baseline="0" dirty="0">
                <a:latin typeface="Arial" pitchFamily="100" charset="0"/>
                <a:ea typeface="MS PGothic" pitchFamily="34" charset="-128"/>
              </a:rPr>
              <a:t> iletişim</a:t>
            </a:r>
            <a:r>
              <a:rPr lang="en-US" sz="1300" dirty="0">
                <a:latin typeface="Arial" pitchFamily="100" charset="0"/>
                <a:ea typeface="MS PGothic" pitchFamily="34" charset="-128"/>
              </a:rPr>
              <a:t> daha yüksek bir teklif</a:t>
            </a:r>
            <a:r>
              <a:rPr lang="en-US" sz="1300" baseline="0" dirty="0">
                <a:latin typeface="Arial" pitchFamily="100" charset="0"/>
                <a:ea typeface="MS PGothic" pitchFamily="34" charset="-128"/>
              </a:rPr>
              <a:t>seri iletişime kıyasla bant genişliği; h</a:t>
            </a:r>
            <a:r>
              <a:rPr lang="en-US" sz="1300" dirty="0">
                <a:latin typeface="Arial" pitchFamily="100" charset="0"/>
                <a:ea typeface="MS PGothic" pitchFamily="34" charset="-128"/>
              </a:rPr>
              <a:t>Bununla birlikte, bu hız, kablolama genel giderlerinin artmasına neden olur.</a:t>
            </a:r>
            <a:r>
              <a:rPr lang="en-US" sz="1300" baseline="0" dirty="0">
                <a:latin typeface="Arial" pitchFamily="100" charset="0"/>
                <a:ea typeface="MS PGothic" pitchFamily="34" charset="-128"/>
              </a:rPr>
              <a:t> </a:t>
            </a:r>
            <a:r>
              <a:rPr lang="en-GB" baseline="0" dirty="0"/>
              <a:t>P</a:t>
            </a:r>
            <a:r>
              <a:rPr lang="en-GB" dirty="0"/>
              <a:t>paralel veri</a:t>
            </a:r>
            <a:r>
              <a:rPr lang="en-GB" baseline="0" dirty="0"/>
              <a:t> iletim, saat sapmasının neden olduğu hatalara karşı savunmasızdır ve </a:t>
            </a:r>
            <a:r>
              <a:rPr lang="en-GB" dirty="0"/>
              <a:t>farklı kablolar arasında karışma.</a:t>
            </a:r>
            <a:r>
              <a:rPr lang="en-GB" baseline="0" dirty="0"/>
              <a:t>Öte yandan, seri iletişim bu tür hatalara yatkın değildir ve bu nedenle daha güvenilirdir. Bu şu anlama gelir</a:t>
            </a:r>
            <a:r>
              <a:rPr lang="en-GB" dirty="0"/>
              <a:t>seri iletişim daha yüksek bir frekansta saatlenebilir.</a:t>
            </a:r>
            <a:r>
              <a:rPr lang="en-GB" baseline="0" dirty="0"/>
              <a:t> Bununla birlikte, seri bağlantıların verimi, paralel muadili ile karşılaştırıldığında hala sınırlıdır.</a:t>
            </a:r>
            <a:endParaRPr lang="en-GB"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7</a:t>
            </a:fld>
            <a:endParaRPr lang="en-US" altLang="en-US" dirty="0"/>
          </a:p>
        </p:txBody>
      </p:sp>
    </p:spTree>
    <p:extLst>
      <p:ext uri="{BB962C8B-B14F-4D97-AF65-F5344CB8AC3E}">
        <p14:creationId xmlns:p14="http://schemas.microsoft.com/office/powerpoint/2010/main" val="146271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Bir UART, </a:t>
            </a:r>
            <a:r>
              <a:rPr lang="en-US" sz="1200" dirty="0">
                <a:latin typeface="Arial" pitchFamily="100" charset="0"/>
                <a:ea typeface="MS PGothic" pitchFamily="34" charset="-128"/>
              </a:rPr>
              <a:t>verileri seriden paralele ve tersi yönde dönüştürür. O</a:t>
            </a:r>
            <a:r>
              <a:rPr lang="en-US" sz="1200" baseline="0" dirty="0">
                <a:latin typeface="Arial" pitchFamily="100" charset="0"/>
                <a:ea typeface="MS PGothic" pitchFamily="34" charset="-128"/>
              </a:rPr>
              <a:t>önceden kararlaştırılmış bir baud hızıyla gönderen ve alıcı arasında asenkron iletişim kullanır, burada iletişim bağlantısı ayrı iletim ve alma kablolarına sahiptir. Gönderici, verileri paralelden seriye dönüştürür ve seri bir kabloyla aktarılır. Alıcı, verileri tekrar paralel olarak birleştirir. Bir</a:t>
            </a:r>
            <a:r>
              <a:rPr lang="en-US" baseline="0" dirty="0"/>
              <a:t>UART'ın tipik uygulaması, bir donanım parçasının (örneğin modem) bir bilgisayara bağlanmasıdır. </a:t>
            </a: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8</a:t>
            </a:fld>
            <a:endParaRPr lang="en-US" altLang="en-US" dirty="0"/>
          </a:p>
        </p:txBody>
      </p:sp>
    </p:spTree>
    <p:extLst>
      <p:ext uri="{BB962C8B-B14F-4D97-AF65-F5344CB8AC3E}">
        <p14:creationId xmlns:p14="http://schemas.microsoft.com/office/powerpoint/2010/main" val="34960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The</a:t>
            </a:r>
            <a:r>
              <a:rPr lang="en-GB" baseline="0" dirty="0"/>
              <a:t> Bir UART iletiminin ana aşamaları şu şekilde özetlenir:</a:t>
            </a:r>
          </a:p>
          <a:p>
            <a:pPr algn="l" rtl="0"/>
            <a:endParaRPr lang="en-GB" dirty="0"/>
          </a:p>
          <a:p>
            <a:pPr marL="0" indent="0" algn="l" rtl="0">
              <a:buFont typeface="+mj-lt"/>
              <a:buNone/>
            </a:pPr>
            <a:r>
              <a:rPr lang="en-GB" dirty="0"/>
              <a:t>Bir veri</a:t>
            </a:r>
            <a:r>
              <a:rPr lang="en-GB" baseline="0" dirty="0"/>
              <a:t> öğe (tipik olarak bir kelime) uygulanır </a:t>
            </a:r>
            <a:r>
              <a:rPr lang="en-GB" dirty="0"/>
              <a:t>UART girişlerine. </a:t>
            </a:r>
          </a:p>
          <a:p>
            <a:pPr marL="228600" indent="-228600" algn="l" rtl="0">
              <a:buFont typeface="+mj-lt"/>
              <a:buAutoNum type="arabicPeriod"/>
            </a:pPr>
            <a:endParaRPr lang="en-GB" dirty="0"/>
          </a:p>
          <a:p>
            <a:pPr marL="0" indent="0" algn="l" rtl="0">
              <a:buFont typeface="+mj-lt"/>
              <a:buNone/>
            </a:pPr>
            <a:r>
              <a:rPr lang="en-GB" baseline="0" dirty="0"/>
              <a:t>Bir </a:t>
            </a:r>
            <a:r>
              <a:rPr lang="en-GB" dirty="0"/>
              <a:t>"Başlangıç ​​biti" eklendi</a:t>
            </a:r>
            <a:r>
              <a:rPr lang="en-GB" baseline="0" dirty="0"/>
              <a:t> </a:t>
            </a:r>
            <a:r>
              <a:rPr lang="en-GB" dirty="0"/>
              <a:t>iletilecek her kelimenin başına. Bu biraz</a:t>
            </a:r>
            <a:r>
              <a:rPr lang="en-GB" baseline="0" dirty="0"/>
              <a:t> saatin gönderen ve alıcı arasında senkronize edilmesine yardımcı olur</a:t>
            </a:r>
            <a:r>
              <a:rPr lang="en-GB" dirty="0"/>
              <a:t>.</a:t>
            </a:r>
            <a:r>
              <a:rPr lang="en-GB" baseline="0" dirty="0"/>
              <a:t> Burada vericinin ve alıcının </a:t>
            </a:r>
            <a:r>
              <a:rPr lang="en-GB" dirty="0"/>
              <a:t>saatlerin bir</a:t>
            </a:r>
            <a:r>
              <a:rPr lang="en-GB" baseline="0" dirty="0"/>
              <a:t> </a:t>
            </a:r>
            <a:r>
              <a:rPr lang="en-GB" dirty="0"/>
              <a:t>Word'de kalan bitlerin iletimi sırasında frekans kayması% 10'dan fazla.</a:t>
            </a:r>
          </a:p>
          <a:p>
            <a:pPr marL="228600" indent="-228600" algn="l" rtl="0">
              <a:buFont typeface="+mj-lt"/>
              <a:buAutoNum type="arabicPeriod"/>
            </a:pPr>
            <a:endParaRPr lang="en-GB" dirty="0"/>
          </a:p>
          <a:p>
            <a:pPr marL="0" indent="0" algn="l" rtl="0">
              <a:buFont typeface="+mj-lt"/>
              <a:buNone/>
            </a:pPr>
            <a:r>
              <a:rPr lang="en-GB" dirty="0"/>
              <a:t>"Başlangıç ​​biti" nden sonra kalan</a:t>
            </a:r>
            <a:r>
              <a:rPr lang="en-GB" baseline="0" dirty="0"/>
              <a:t> bitler </a:t>
            </a:r>
            <a:r>
              <a:rPr lang="en-GB" dirty="0"/>
              <a:t>en az anlamlı bit (LSB) ilk olarak gönderilecek şekilde gönderilir. Tüm veri sözcüğü gönderildiğinde, verici, vericinin oluşturduğu bir eşlik biti ekleyebilir,</a:t>
            </a:r>
            <a:r>
              <a:rPr lang="en-GB" baseline="0" dirty="0"/>
              <a:t> ve sonunda </a:t>
            </a:r>
            <a:r>
              <a:rPr lang="en-GB" dirty="0"/>
              <a:t>verici tarafından en az bir durdurma biti gönderilir.</a:t>
            </a:r>
          </a:p>
          <a:p>
            <a:pPr marL="228600" indent="-228600" algn="l" rtl="0">
              <a:buFont typeface="+mj-lt"/>
              <a:buAutoNum type="arabicPeriod"/>
            </a:pPr>
            <a:endParaRPr lang="en-GB" dirty="0"/>
          </a:p>
          <a:p>
            <a:pPr marL="0" indent="0" algn="l" rtl="0">
              <a:buFont typeface="+mj-lt"/>
              <a:buNone/>
            </a:pPr>
            <a:r>
              <a:rPr lang="en-US" dirty="0"/>
              <a:t>Alıcı, veri öğesinin sonunda durdurma bitini almayı bekler. Alıcı, durma bitini olması gereken yerde bulamazsa, tüm sözcüğü atacak ve veri sözcüğü işlemci tarafından okunduğunda bir çerçeveleme hatası oluşturacaktır.</a:t>
            </a:r>
          </a:p>
          <a:p>
            <a:pPr marL="228600" indent="-228600" algn="l" rtl="0">
              <a:buFont typeface="+mj-lt"/>
              <a:buAutoNum type="arabicPeriod"/>
            </a:pPr>
            <a:endParaRPr lang="en-GB" dirty="0"/>
          </a:p>
          <a:p>
            <a:pPr marL="0" indent="0" algn="l" rtl="0">
              <a:buFont typeface="+mj-lt"/>
              <a:buNone/>
            </a:pPr>
            <a:r>
              <a:rPr lang="en-GB" dirty="0"/>
              <a:t>Durdurma bitleri</a:t>
            </a:r>
            <a:r>
              <a:rPr lang="en-GB" baseline="0" dirty="0"/>
              <a:t> alıcı görünür </a:t>
            </a:r>
            <a:r>
              <a:rPr lang="en-GB" dirty="0"/>
              <a:t>geçer</a:t>
            </a:r>
            <a:r>
              <a:rPr lang="en-GB" baseline="0" dirty="0"/>
              <a:t> veri</a:t>
            </a:r>
            <a:r>
              <a:rPr lang="en-GB" dirty="0"/>
              <a:t> ev sahibine.</a:t>
            </a:r>
            <a:r>
              <a:rPr lang="en-GB" baseline="0" dirty="0"/>
              <a:t> </a:t>
            </a:r>
          </a:p>
          <a:p>
            <a:pPr marL="0" indent="0" algn="l" rtl="0">
              <a:buFont typeface="+mj-lt"/>
              <a:buNone/>
            </a:pPr>
            <a:endParaRPr lang="en-GB" baseline="0" dirty="0"/>
          </a:p>
          <a:p>
            <a:pPr marL="0" indent="0" algn="l" rtl="0">
              <a:buFont typeface="+mj-lt"/>
              <a:buNone/>
            </a:pPr>
            <a:r>
              <a:rPr lang="en-GB" dirty="0"/>
              <a:t>Aktarılacak veri yoksa, iletim hattı boşta kalabilir.</a:t>
            </a: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9</a:t>
            </a:fld>
            <a:endParaRPr lang="en-US" altLang="en-US" dirty="0"/>
          </a:p>
        </p:txBody>
      </p:sp>
    </p:spTree>
    <p:extLst>
      <p:ext uri="{BB962C8B-B14F-4D97-AF65-F5344CB8AC3E}">
        <p14:creationId xmlns:p14="http://schemas.microsoft.com/office/powerpoint/2010/main" val="1730631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66612" rtl="0" eaLnBrk="0" fontAlgn="base" hangingPunct="0">
              <a:spcBef>
                <a:spcPct val="30000"/>
              </a:spcBef>
              <a:spcAft>
                <a:spcPct val="0"/>
              </a:spcAft>
              <a:defRPr/>
            </a:pPr>
            <a:r>
              <a:rPr lang="en-US" sz="1300" dirty="0"/>
              <a:t>Metin bilgilerini UART arayüzü üzerinden ileteceksek, karakterlerin</a:t>
            </a:r>
            <a:r>
              <a:rPr lang="en-US" sz="1300" baseline="0" dirty="0"/>
              <a:t> olmak</a:t>
            </a:r>
            <a:r>
              <a:rPr lang="en-US" sz="1300" dirty="0"/>
              <a:t>ikili verilere aktarılır. Bunu başarmak için bir karakter kodlama şeması kullanmamız gerekecek.</a:t>
            </a:r>
            <a:r>
              <a:rPr lang="en-GB" dirty="0"/>
              <a:t>Bir</a:t>
            </a:r>
            <a:r>
              <a:rPr lang="en-GB" baseline="0" dirty="0"/>
              <a:t> en yaygın kullanılanların </a:t>
            </a:r>
            <a:r>
              <a:rPr lang="en-GB" dirty="0"/>
              <a:t>karakter kodlama şemaları ASCII kodudur.</a:t>
            </a:r>
            <a:r>
              <a:rPr lang="en-GB" baseline="0" dirty="0"/>
              <a:t> O oldu</a:t>
            </a:r>
            <a:r>
              <a:rPr lang="en-GB" dirty="0"/>
              <a:t>tam olarak İngiliz alfabesine dayanmaktadır. 128 belirtilen karakteri 7 bitlik ikili tamsayılara kodlar.</a:t>
            </a:r>
            <a:r>
              <a:rPr lang="en-GB" baseline="0" dirty="0"/>
              <a:t> </a:t>
            </a:r>
            <a:r>
              <a:rPr lang="en-GB" dirty="0"/>
              <a:t>Boşluk dahil 95 yazdırılabilir karakter ve 33 yazdırılamayan kontrol karakterini tanımlar. İlk baskısı</a:t>
            </a:r>
            <a:r>
              <a:rPr lang="en-GB" baseline="0" dirty="0"/>
              <a:t>kodlar</a:t>
            </a:r>
            <a:r>
              <a:rPr lang="en-GB" dirty="0"/>
              <a:t>standart yayınlandı</a:t>
            </a:r>
            <a:r>
              <a:rPr lang="en-GB" baseline="0" dirty="0"/>
              <a:t> </a:t>
            </a:r>
            <a:r>
              <a:rPr lang="en-GB" dirty="0"/>
              <a:t>1963 ve en son güncellemesi 1986'da yapıldı. </a:t>
            </a:r>
            <a:r>
              <a:rPr lang="en-GB" sz="1300" dirty="0">
                <a:latin typeface="Arial" pitchFamily="100" charset="0"/>
                <a:ea typeface="MS PGothic" pitchFamily="34" charset="-128"/>
              </a:rPr>
              <a:t>ASCII kodu 7 bit kullanılarak gösterilebilir, ancak</a:t>
            </a:r>
            <a:r>
              <a:rPr lang="en-GB" sz="1300" baseline="0" dirty="0">
                <a:latin typeface="Arial" pitchFamily="100" charset="0"/>
                <a:ea typeface="MS PGothic" pitchFamily="34" charset="-128"/>
              </a:rPr>
              <a:t> </a:t>
            </a:r>
            <a:r>
              <a:rPr lang="en-GB" sz="1300" dirty="0">
                <a:latin typeface="Arial" pitchFamily="100" charset="0"/>
                <a:ea typeface="MS PGothic" pitchFamily="34" charset="-128"/>
              </a:rPr>
              <a:t>her karakteri hafızada saklamak için 8 bitlik bir bayt kullanmak yaygın bir uygulama haline geldi. Bu yol açtı</a:t>
            </a:r>
            <a:r>
              <a:rPr lang="en-GB" sz="1300" baseline="0" dirty="0">
                <a:latin typeface="Arial" pitchFamily="100" charset="0"/>
                <a:ea typeface="MS PGothic" pitchFamily="34" charset="-128"/>
              </a:rPr>
              <a:t> yeniye </a:t>
            </a:r>
            <a:r>
              <a:rPr lang="en-GB" sz="1300" dirty="0">
                <a:latin typeface="Arial" pitchFamily="100" charset="0"/>
                <a:ea typeface="MS PGothic" pitchFamily="34" charset="-128"/>
              </a:rPr>
              <a:t>ASCII'nin 8 bitlik göreli,</a:t>
            </a:r>
            <a:r>
              <a:rPr lang="en-GB" sz="1300" baseline="0" dirty="0">
                <a:latin typeface="Arial" pitchFamily="100" charset="0"/>
                <a:ea typeface="MS PGothic" pitchFamily="34" charset="-128"/>
              </a:rPr>
              <a:t> aynı olan</a:t>
            </a:r>
            <a:r>
              <a:rPr lang="en-GB" sz="1300" dirty="0">
                <a:latin typeface="Arial" pitchFamily="100" charset="0"/>
                <a:ea typeface="MS PGothic" pitchFamily="34" charset="-128"/>
              </a:rPr>
              <a:t>orijinal karakter eşlemesi. Genişletilmiş 8 bitlik standart</a:t>
            </a:r>
            <a:r>
              <a:rPr lang="en-GB" sz="1300" baseline="0" dirty="0">
                <a:latin typeface="Arial" pitchFamily="100" charset="0"/>
                <a:ea typeface="MS PGothic" pitchFamily="34" charset="-128"/>
              </a:rPr>
              <a:t>d de var </a:t>
            </a:r>
            <a:r>
              <a:rPr lang="en-GB" sz="1300" dirty="0">
                <a:latin typeface="Arial" pitchFamily="100" charset="0"/>
                <a:ea typeface="MS PGothic" pitchFamily="34" charset="-128"/>
              </a:rPr>
              <a:t>ilk 128 (yani, 7 bit) karakterden sonra ek karakter tanımları. </a:t>
            </a:r>
            <a:r>
              <a:rPr lang="en-US" sz="2000" dirty="0"/>
              <a:t>UTF-8 (UCS Dönüşüm Formatı - 8 bit)</a:t>
            </a:r>
            <a:r>
              <a:rPr lang="en-US" sz="2000" baseline="0" dirty="0"/>
              <a:t> oldu </a:t>
            </a:r>
            <a:r>
              <a:rPr lang="en-US" sz="1800" baseline="0" dirty="0"/>
              <a:t>d</a:t>
            </a:r>
            <a:r>
              <a:rPr lang="en-US" sz="1800" dirty="0"/>
              <a:t>ASCII'den alınmıştır</a:t>
            </a:r>
            <a:r>
              <a:rPr lang="en-US" sz="1800" baseline="0" dirty="0"/>
              <a:t> ve bir </a:t>
            </a:r>
            <a:r>
              <a:rPr lang="en-GB" sz="1800" baseline="0" dirty="0"/>
              <a:t>c</a:t>
            </a:r>
            <a:r>
              <a:rPr lang="en-GB" sz="1800" dirty="0"/>
              <a:t>orijinal ASCII ile uyumludur.</a:t>
            </a:r>
            <a:endParaRPr lang="en-GB" sz="1300" dirty="0">
              <a:latin typeface="Arial" pitchFamily="100" charset="0"/>
              <a:ea typeface="MS PGothic" pitchFamily="34" charset="-128"/>
            </a:endParaRP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10</a:t>
            </a:fld>
            <a:endParaRPr lang="en-US" altLang="en-US" dirty="0"/>
          </a:p>
        </p:txBody>
      </p:sp>
    </p:spTree>
    <p:extLst>
      <p:ext uri="{BB962C8B-B14F-4D97-AF65-F5344CB8AC3E}">
        <p14:creationId xmlns:p14="http://schemas.microsoft.com/office/powerpoint/2010/main" val="231508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66612" rtl="0" eaLnBrk="0" fontAlgn="base" hangingPunct="0">
              <a:spcBef>
                <a:spcPct val="30000"/>
              </a:spcBef>
              <a:spcAft>
                <a:spcPct val="0"/>
              </a:spcAft>
              <a:defRPr/>
            </a:pPr>
            <a:r>
              <a:rPr lang="en-GB" sz="1200" kern="0" dirty="0"/>
              <a:t>Tam tablo çevrimiçi olarak bulunabilir.</a:t>
            </a: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11</a:t>
            </a:fld>
            <a:endParaRPr lang="en-US" altLang="en-US" dirty="0"/>
          </a:p>
        </p:txBody>
      </p:sp>
    </p:spTree>
    <p:extLst>
      <p:ext uri="{BB962C8B-B14F-4D97-AF65-F5344CB8AC3E}">
        <p14:creationId xmlns:p14="http://schemas.microsoft.com/office/powerpoint/2010/main" val="1821392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r>
              <a:rPr lang="en-US" altLang="x-none" sz="1200" dirty="0">
                <a:solidFill>
                  <a:schemeClr val="bg1"/>
                </a:solidFill>
              </a:rPr>
              <a:t/>
            </a: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253564" y="1563688"/>
            <a:ext cx="8085950" cy="1555750"/>
          </a:xfrm>
        </p:spPr>
        <p:txBody>
          <a:bodyPr wrap="square" numCol="1" compatLnSpc="1">
            <a:prstTxWarp prst="textNoShape">
              <a:avLst/>
            </a:prstTxWarp>
          </a:bodyPr>
          <a:lstStyle/>
          <a:p>
            <a:pPr algn="l" rtl="0">
              <a:defRPr/>
            </a:pPr>
            <a:r>
              <a:rPr lang="en-IN"/>
              <a:t>AHB UART Çevre Birimi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Karakter Kodlama Şeması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US" dirty="0"/>
              <a:t>Karakterler, Bilgi Değişimi için Amerikan Standart Kodu (ASCII) ile kodlanmıştır.</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128 karakteri kodlar</a:t>
            </a:r>
          </a:p>
          <a:p>
            <a:pPr lvl="1" algn="l" rtl="0"/>
            <a:r>
              <a:rPr lang="en-IN" altLang="en-US" dirty="0">
                <a:ea typeface="ＭＳ Ｐゴシック" panose="020B0600070205080204" pitchFamily="34" charset="-128"/>
              </a:rPr>
              <a:t>"A", "b", "1" ve "2" gibi 95 yazdırılabilir karakter</a:t>
            </a:r>
          </a:p>
          <a:p>
            <a:pPr lvl="1" algn="l" rtl="0"/>
            <a:r>
              <a:rPr lang="en-IN" altLang="en-US" dirty="0">
                <a:ea typeface="ＭＳ Ｐゴシック" panose="020B0600070205080204" pitchFamily="34" charset="-128"/>
              </a:rPr>
              <a:t>33 yazdırılmayan kontrol karakteri, ör. Sonraki satır, arka boşluk, kaçış</a:t>
            </a:r>
          </a:p>
          <a:p>
            <a:pPr lvl="1" algn="l" rtl="0"/>
            <a:r>
              <a:rPr lang="en-IN" altLang="en-US" dirty="0">
                <a:ea typeface="ＭＳ Ｐゴシック" panose="020B0600070205080204" pitchFamily="34" charset="-128"/>
              </a:rPr>
              <a:t>Depolama kolaylığı için genellikle bir bayt olarak saklanan yedi bit ile temsil edilebilir</a:t>
            </a:r>
          </a:p>
          <a:p>
            <a:pPr algn="l" rtl="0"/>
            <a:r>
              <a:rPr lang="en-US" dirty="0"/>
              <a:t>UTF-8 (UCS Dönüşüm Formatı - 8 bit)</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2007'den beri ASCII'den türetilmiştir</a:t>
            </a:r>
          </a:p>
          <a:p>
            <a:pPr lvl="1" algn="l" rtl="0"/>
            <a:r>
              <a:rPr lang="en-IN" altLang="en-US" dirty="0">
                <a:ea typeface="ＭＳ Ｐゴシック" panose="020B0600070205080204" pitchFamily="34" charset="-128"/>
              </a:rPr>
              <a:t>Değişken genişlikli kodlama şeması</a:t>
            </a:r>
          </a:p>
          <a:p>
            <a:pPr lvl="1" algn="l" rtl="0"/>
            <a:r>
              <a:rPr lang="en-IN" altLang="en-US" dirty="0">
                <a:ea typeface="ＭＳ Ｐゴシック" panose="020B0600070205080204" pitchFamily="34" charset="-128"/>
              </a:rPr>
              <a:t>Dünya çapında ağ için yaygın olarak kullanılır</a:t>
            </a:r>
          </a:p>
          <a:p>
            <a:pPr lvl="1" algn="l" rtl="0"/>
            <a:r>
              <a:rPr lang="en-IN" altLang="en-US" dirty="0">
                <a:ea typeface="ＭＳ Ｐゴシック" panose="020B0600070205080204" pitchFamily="34" charset="-128"/>
              </a:rPr>
              <a:t>Orijinal ASCII ile uyumlu</a:t>
            </a:r>
          </a:p>
          <a:p>
            <a:pPr lvl="1" algn="l" rtl="0"/>
            <a:endParaRPr lang="en-US" altLang="en-US" dirty="0">
              <a:ea typeface="ＭＳ Ｐゴシック" panose="020B0600070205080204" pitchFamily="34" charset="-128"/>
            </a:endParaRPr>
          </a:p>
          <a:p>
            <a:pPr lvl="1" algn="l" rtl="0"/>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8951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ASCII Kodlu Karakterler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547670" y="1095376"/>
            <a:ext cx="11180763" cy="674687"/>
          </a:xfrm>
        </p:spPr>
        <p:txBody>
          <a:bodyPr wrap="square" numCol="1" anchor="t" anchorCtr="0" compatLnSpc="1">
            <a:prstTxWarp prst="textNoShape">
              <a:avLst/>
            </a:prstTxWarp>
          </a:bodyPr>
          <a:lstStyle/>
          <a:p>
            <a:pPr algn="l" rtl="0"/>
            <a:r>
              <a:rPr lang="en-GB" kern="0" dirty="0"/>
              <a:t>Aşağıdaki tablo, ASCII'de kodlanmış bazı sık kullanılan karakterleri listeler. </a:t>
            </a:r>
            <a:endParaRPr lang="en-US" altLang="en-US" dirty="0">
              <a:ea typeface="ＭＳ Ｐゴシック" panose="020B0600070205080204" pitchFamily="34" charset="-128"/>
            </a:endParaRPr>
          </a:p>
        </p:txBody>
      </p:sp>
      <p:graphicFrame>
        <p:nvGraphicFramePr>
          <p:cNvPr id="5" name="Content Placeholder 3">
            <a:extLst>
              <a:ext uri="{FF2B5EF4-FFF2-40B4-BE49-F238E27FC236}">
                <a16:creationId xmlns:a16="http://schemas.microsoft.com/office/drawing/2014/main" id="{02C95ACD-EAF0-4E7A-AD8E-F6738869D2BE}"/>
              </a:ext>
            </a:extLst>
          </p:cNvPr>
          <p:cNvGraphicFramePr>
            <a:graphicFrameLocks/>
          </p:cNvGraphicFramePr>
          <p:nvPr>
            <p:extLst>
              <p:ext uri="{D42A27DB-BD31-4B8C-83A1-F6EECF244321}">
                <p14:modId xmlns:p14="http://schemas.microsoft.com/office/powerpoint/2010/main" val="3919155322"/>
              </p:ext>
            </p:extLst>
          </p:nvPr>
        </p:nvGraphicFramePr>
        <p:xfrm>
          <a:off x="1165829" y="1770063"/>
          <a:ext cx="9944447" cy="4389432"/>
        </p:xfrm>
        <a:graphic>
          <a:graphicData uri="http://schemas.openxmlformats.org/drawingml/2006/table">
            <a:tbl>
              <a:tblPr firstRow="1" bandRow="1">
                <a:tableStyleId>{5C22544A-7EE6-4342-B048-85BDC9FD1C3A}</a:tableStyleId>
              </a:tblPr>
              <a:tblGrid>
                <a:gridCol w="1169743">
                  <a:extLst>
                    <a:ext uri="{9D8B030D-6E8A-4147-A177-3AD203B41FA5}">
                      <a16:colId xmlns:a16="http://schemas.microsoft.com/office/drawing/2014/main" val="20000"/>
                    </a:ext>
                  </a:extLst>
                </a:gridCol>
                <a:gridCol w="1751893">
                  <a:extLst>
                    <a:ext uri="{9D8B030D-6E8A-4147-A177-3AD203B41FA5}">
                      <a16:colId xmlns:a16="http://schemas.microsoft.com/office/drawing/2014/main" val="20001"/>
                    </a:ext>
                  </a:extLst>
                </a:gridCol>
                <a:gridCol w="587593">
                  <a:extLst>
                    <a:ext uri="{9D8B030D-6E8A-4147-A177-3AD203B41FA5}">
                      <a16:colId xmlns:a16="http://schemas.microsoft.com/office/drawing/2014/main" val="20002"/>
                    </a:ext>
                  </a:extLst>
                </a:gridCol>
                <a:gridCol w="1169743">
                  <a:extLst>
                    <a:ext uri="{9D8B030D-6E8A-4147-A177-3AD203B41FA5}">
                      <a16:colId xmlns:a16="http://schemas.microsoft.com/office/drawing/2014/main" val="20003"/>
                    </a:ext>
                  </a:extLst>
                </a:gridCol>
                <a:gridCol w="1783090">
                  <a:extLst>
                    <a:ext uri="{9D8B030D-6E8A-4147-A177-3AD203B41FA5}">
                      <a16:colId xmlns:a16="http://schemas.microsoft.com/office/drawing/2014/main" val="20004"/>
                    </a:ext>
                  </a:extLst>
                </a:gridCol>
                <a:gridCol w="556396">
                  <a:extLst>
                    <a:ext uri="{9D8B030D-6E8A-4147-A177-3AD203B41FA5}">
                      <a16:colId xmlns:a16="http://schemas.microsoft.com/office/drawing/2014/main" val="20005"/>
                    </a:ext>
                  </a:extLst>
                </a:gridCol>
                <a:gridCol w="1169743">
                  <a:extLst>
                    <a:ext uri="{9D8B030D-6E8A-4147-A177-3AD203B41FA5}">
                      <a16:colId xmlns:a16="http://schemas.microsoft.com/office/drawing/2014/main" val="20006"/>
                    </a:ext>
                  </a:extLst>
                </a:gridCol>
                <a:gridCol w="1756246">
                  <a:extLst>
                    <a:ext uri="{9D8B030D-6E8A-4147-A177-3AD203B41FA5}">
                      <a16:colId xmlns:a16="http://schemas.microsoft.com/office/drawing/2014/main" val="20007"/>
                    </a:ext>
                  </a:extLst>
                </a:gridCol>
              </a:tblGrid>
              <a:tr h="365786">
                <a:tc>
                  <a:txBody>
                    <a:bodyPr/>
                    <a:lstStyle/>
                    <a:p>
                      <a:pPr algn="ctr" rtl="0"/>
                      <a:r>
                        <a:rPr lang="en-GB" sz="1800" dirty="0"/>
                        <a:t>Hex </a:t>
                      </a:r>
                    </a:p>
                  </a:txBody>
                  <a:tcPr marL="121883" marR="121883" marT="45723" marB="45723"/>
                </a:tc>
                <a:tc>
                  <a:txBody>
                    <a:bodyPr/>
                    <a:lstStyle/>
                    <a:p>
                      <a:pPr algn="ctr" rtl="0"/>
                      <a:r>
                        <a:rPr lang="en-GB" sz="1800" dirty="0"/>
                        <a:t>Karakter </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Hex</a:t>
                      </a:r>
                    </a:p>
                  </a:txBody>
                  <a:tcPr marL="121883" marR="121883" marT="45723" marB="45723"/>
                </a:tc>
                <a:tc>
                  <a:txBody>
                    <a:bodyPr/>
                    <a:lstStyle/>
                    <a:p>
                      <a:pPr algn="ctr" rtl="0"/>
                      <a:r>
                        <a:rPr lang="en-GB" sz="1800" dirty="0"/>
                        <a:t>Karakter </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Hex</a:t>
                      </a:r>
                    </a:p>
                  </a:txBody>
                  <a:tcPr marL="121883" marR="121883" marT="45723" marB="45723"/>
                </a:tc>
                <a:tc>
                  <a:txBody>
                    <a:bodyPr/>
                    <a:lstStyle/>
                    <a:p>
                      <a:pPr algn="ctr" rtl="0"/>
                      <a:r>
                        <a:rPr lang="en-GB" sz="1800" dirty="0"/>
                        <a:t>Karakter </a:t>
                      </a:r>
                    </a:p>
                  </a:txBody>
                  <a:tcPr marL="121883" marR="121883" marT="45723" marB="45723"/>
                </a:tc>
                <a:extLst>
                  <a:ext uri="{0D108BD9-81ED-4DB2-BD59-A6C34878D82A}">
                    <a16:rowId xmlns:a16="http://schemas.microsoft.com/office/drawing/2014/main" val="10000"/>
                  </a:ext>
                </a:extLst>
              </a:tr>
              <a:tr h="365786">
                <a:tc>
                  <a:txBody>
                    <a:bodyPr/>
                    <a:lstStyle/>
                    <a:p>
                      <a:pPr algn="ctr" rtl="0"/>
                      <a:r>
                        <a:rPr lang="en-GB" sz="1800" dirty="0"/>
                        <a:t>0x30</a:t>
                      </a:r>
                    </a:p>
                  </a:txBody>
                  <a:tcPr marL="121883" marR="121883" marT="45723" marB="45723"/>
                </a:tc>
                <a:tc>
                  <a:txBody>
                    <a:bodyPr/>
                    <a:lstStyle/>
                    <a:p>
                      <a:pPr algn="ctr" rtl="0"/>
                      <a:r>
                        <a:rPr lang="en-GB" sz="1800" dirty="0"/>
                        <a:t>0</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0x41</a:t>
                      </a:r>
                    </a:p>
                  </a:txBody>
                  <a:tcPr marL="121883" marR="121883" marT="45723" marB="45723"/>
                </a:tc>
                <a:tc>
                  <a:txBody>
                    <a:bodyPr/>
                    <a:lstStyle/>
                    <a:p>
                      <a:pPr algn="ctr" rtl="0"/>
                      <a:r>
                        <a:rPr lang="tr-TR" sz="1800" dirty="0" smtClean="0"/>
                        <a:t>A</a:t>
                      </a:r>
                      <a:endParaRPr lang="en-GB" sz="1800" dirty="0"/>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0x61</a:t>
                      </a:r>
                    </a:p>
                  </a:txBody>
                  <a:tcPr marL="121883" marR="121883" marT="45723" marB="45723"/>
                </a:tc>
                <a:tc>
                  <a:txBody>
                    <a:bodyPr/>
                    <a:lstStyle/>
                    <a:p>
                      <a:pPr algn="ctr" rtl="0"/>
                      <a:r>
                        <a:rPr lang="en-GB" sz="1800" dirty="0"/>
                        <a:t>a</a:t>
                      </a:r>
                    </a:p>
                  </a:txBody>
                  <a:tcPr marL="121883" marR="121883" marT="45723" marB="45723"/>
                </a:tc>
                <a:extLst>
                  <a:ext uri="{0D108BD9-81ED-4DB2-BD59-A6C34878D82A}">
                    <a16:rowId xmlns:a16="http://schemas.microsoft.com/office/drawing/2014/main" val="10001"/>
                  </a:ext>
                </a:extLst>
              </a:tr>
              <a:tr h="365786">
                <a:tc>
                  <a:txBody>
                    <a:bodyPr/>
                    <a:lstStyle/>
                    <a:p>
                      <a:pPr algn="ctr" rtl="0"/>
                      <a:r>
                        <a:rPr lang="en-GB" sz="1800" dirty="0"/>
                        <a:t>0x31</a:t>
                      </a:r>
                    </a:p>
                  </a:txBody>
                  <a:tcPr marL="121883" marR="121883" marT="45723" marB="45723"/>
                </a:tc>
                <a:tc>
                  <a:txBody>
                    <a:bodyPr/>
                    <a:lstStyle/>
                    <a:p>
                      <a:pPr algn="ctr" rtl="0"/>
                      <a:r>
                        <a:rPr lang="en-GB" sz="1800" dirty="0"/>
                        <a:t>1</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0x42</a:t>
                      </a:r>
                    </a:p>
                  </a:txBody>
                  <a:tcPr marL="121883" marR="121883" marT="45723" marB="45723"/>
                </a:tc>
                <a:tc>
                  <a:txBody>
                    <a:bodyPr/>
                    <a:lstStyle/>
                    <a:p>
                      <a:pPr algn="ctr" rtl="0"/>
                      <a:r>
                        <a:rPr lang="en-GB" sz="1800" dirty="0"/>
                        <a:t>B</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0x62</a:t>
                      </a:r>
                    </a:p>
                  </a:txBody>
                  <a:tcPr marL="121883" marR="121883" marT="45723" marB="45723"/>
                </a:tc>
                <a:tc>
                  <a:txBody>
                    <a:bodyPr/>
                    <a:lstStyle/>
                    <a:p>
                      <a:pPr algn="ctr" rtl="0"/>
                      <a:r>
                        <a:rPr lang="en-GB" sz="1800" dirty="0"/>
                        <a:t>b</a:t>
                      </a:r>
                    </a:p>
                  </a:txBody>
                  <a:tcPr marL="121883" marR="121883" marT="45723" marB="45723"/>
                </a:tc>
                <a:extLst>
                  <a:ext uri="{0D108BD9-81ED-4DB2-BD59-A6C34878D82A}">
                    <a16:rowId xmlns:a16="http://schemas.microsoft.com/office/drawing/2014/main" val="10002"/>
                  </a:ext>
                </a:extLst>
              </a:tr>
              <a:tr h="365786">
                <a:tc>
                  <a:txBody>
                    <a:bodyPr/>
                    <a:lstStyle/>
                    <a:p>
                      <a:pPr algn="ctr" rtl="0"/>
                      <a:r>
                        <a:rPr lang="en-GB" sz="1800" dirty="0"/>
                        <a:t>0x32</a:t>
                      </a:r>
                    </a:p>
                  </a:txBody>
                  <a:tcPr marL="121883" marR="121883" marT="45723" marB="45723"/>
                </a:tc>
                <a:tc>
                  <a:txBody>
                    <a:bodyPr/>
                    <a:lstStyle/>
                    <a:p>
                      <a:pPr algn="ctr" rtl="0"/>
                      <a:r>
                        <a:rPr lang="en-GB" sz="1800" dirty="0"/>
                        <a:t>2</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0x43</a:t>
                      </a:r>
                    </a:p>
                  </a:txBody>
                  <a:tcPr marL="121883" marR="121883" marT="45723" marB="45723"/>
                </a:tc>
                <a:tc>
                  <a:txBody>
                    <a:bodyPr/>
                    <a:lstStyle/>
                    <a:p>
                      <a:pPr algn="ctr" rtl="0"/>
                      <a:r>
                        <a:rPr lang="en-GB" sz="1800" dirty="0"/>
                        <a:t>C</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0x63</a:t>
                      </a:r>
                    </a:p>
                  </a:txBody>
                  <a:tcPr marL="121883" marR="121883" marT="45723" marB="45723"/>
                </a:tc>
                <a:tc>
                  <a:txBody>
                    <a:bodyPr/>
                    <a:lstStyle/>
                    <a:p>
                      <a:pPr algn="ctr" rtl="0"/>
                      <a:r>
                        <a:rPr lang="en-GB" sz="1800" dirty="0"/>
                        <a:t>c</a:t>
                      </a:r>
                    </a:p>
                  </a:txBody>
                  <a:tcPr marL="121883" marR="121883" marT="45723" marB="45723"/>
                </a:tc>
                <a:extLst>
                  <a:ext uri="{0D108BD9-81ED-4DB2-BD59-A6C34878D82A}">
                    <a16:rowId xmlns:a16="http://schemas.microsoft.com/office/drawing/2014/main" val="10003"/>
                  </a:ext>
                </a:extLst>
              </a:tr>
              <a:tr h="365786">
                <a:tc>
                  <a:txBody>
                    <a:bodyPr/>
                    <a:lstStyle/>
                    <a:p>
                      <a:pPr algn="ctr" rtl="0"/>
                      <a:r>
                        <a:rPr lang="en-GB" sz="1800" dirty="0"/>
                        <a:t>0x33</a:t>
                      </a:r>
                    </a:p>
                  </a:txBody>
                  <a:tcPr marL="121883" marR="121883" marT="45723" marB="45723"/>
                </a:tc>
                <a:tc>
                  <a:txBody>
                    <a:bodyPr/>
                    <a:lstStyle/>
                    <a:p>
                      <a:pPr algn="ctr" rtl="0"/>
                      <a:r>
                        <a:rPr lang="en-GB" sz="1800" dirty="0"/>
                        <a:t>3</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0x44</a:t>
                      </a:r>
                    </a:p>
                  </a:txBody>
                  <a:tcPr marL="121883" marR="121883" marT="45723" marB="45723"/>
                </a:tc>
                <a:tc>
                  <a:txBody>
                    <a:bodyPr/>
                    <a:lstStyle/>
                    <a:p>
                      <a:pPr algn="ctr" rtl="0"/>
                      <a:r>
                        <a:rPr lang="en-GB" sz="1800" dirty="0"/>
                        <a:t>D</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0x64</a:t>
                      </a:r>
                    </a:p>
                  </a:txBody>
                  <a:tcPr marL="121883" marR="121883" marT="45723" marB="45723"/>
                </a:tc>
                <a:tc>
                  <a:txBody>
                    <a:bodyPr/>
                    <a:lstStyle/>
                    <a:p>
                      <a:pPr algn="ctr" rtl="0"/>
                      <a:r>
                        <a:rPr lang="en-GB" sz="1800" dirty="0"/>
                        <a:t>d</a:t>
                      </a:r>
                    </a:p>
                  </a:txBody>
                  <a:tcPr marL="121883" marR="121883" marT="45723" marB="45723"/>
                </a:tc>
                <a:extLst>
                  <a:ext uri="{0D108BD9-81ED-4DB2-BD59-A6C34878D82A}">
                    <a16:rowId xmlns:a16="http://schemas.microsoft.com/office/drawing/2014/main" val="10004"/>
                  </a:ext>
                </a:extLst>
              </a:tr>
              <a:tr h="365786">
                <a:tc>
                  <a:txBody>
                    <a:bodyPr/>
                    <a:lstStyle/>
                    <a:p>
                      <a:pPr algn="ctr" rtl="0"/>
                      <a:r>
                        <a:rPr lang="en-GB" sz="1800" dirty="0"/>
                        <a:t>0x34</a:t>
                      </a:r>
                    </a:p>
                  </a:txBody>
                  <a:tcPr marL="121883" marR="121883" marT="45723" marB="45723"/>
                </a:tc>
                <a:tc>
                  <a:txBody>
                    <a:bodyPr/>
                    <a:lstStyle/>
                    <a:p>
                      <a:pPr algn="ctr" rtl="0"/>
                      <a:r>
                        <a:rPr lang="en-GB" sz="1800" dirty="0"/>
                        <a:t>4</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0x45</a:t>
                      </a:r>
                    </a:p>
                  </a:txBody>
                  <a:tcPr marL="121883" marR="121883" marT="45723" marB="45723"/>
                </a:tc>
                <a:tc>
                  <a:txBody>
                    <a:bodyPr/>
                    <a:lstStyle/>
                    <a:p>
                      <a:pPr algn="ctr" rtl="0"/>
                      <a:r>
                        <a:rPr lang="en-GB" sz="1800" dirty="0"/>
                        <a:t>E</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0x65</a:t>
                      </a:r>
                    </a:p>
                  </a:txBody>
                  <a:tcPr marL="121883" marR="121883" marT="45723" marB="45723"/>
                </a:tc>
                <a:tc>
                  <a:txBody>
                    <a:bodyPr/>
                    <a:lstStyle/>
                    <a:p>
                      <a:pPr algn="ctr" rtl="0"/>
                      <a:r>
                        <a:rPr lang="en-GB" sz="1800" dirty="0"/>
                        <a:t>e</a:t>
                      </a:r>
                    </a:p>
                  </a:txBody>
                  <a:tcPr marL="121883" marR="121883" marT="45723" marB="45723"/>
                </a:tc>
                <a:extLst>
                  <a:ext uri="{0D108BD9-81ED-4DB2-BD59-A6C34878D82A}">
                    <a16:rowId xmlns:a16="http://schemas.microsoft.com/office/drawing/2014/main" val="10005"/>
                  </a:ext>
                </a:extLst>
              </a:tr>
              <a:tr h="365786">
                <a:tc>
                  <a:txBody>
                    <a:bodyPr/>
                    <a:lstStyle/>
                    <a:p>
                      <a:pPr algn="ctr" rtl="0"/>
                      <a:r>
                        <a:rPr lang="en-GB" sz="1800" dirty="0"/>
                        <a:t>0x35</a:t>
                      </a:r>
                    </a:p>
                  </a:txBody>
                  <a:tcPr marL="121883" marR="121883" marT="45723" marB="45723"/>
                </a:tc>
                <a:tc>
                  <a:txBody>
                    <a:bodyPr/>
                    <a:lstStyle/>
                    <a:p>
                      <a:pPr algn="ctr" rtl="0"/>
                      <a:r>
                        <a:rPr lang="en-GB" sz="1800" dirty="0"/>
                        <a:t>5</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0x46</a:t>
                      </a:r>
                    </a:p>
                  </a:txBody>
                  <a:tcPr marL="121883" marR="121883" marT="45723" marB="45723"/>
                </a:tc>
                <a:tc>
                  <a:txBody>
                    <a:bodyPr/>
                    <a:lstStyle/>
                    <a:p>
                      <a:pPr algn="ctr" rtl="0"/>
                      <a:r>
                        <a:rPr lang="en-GB" sz="1800" dirty="0"/>
                        <a:t>F</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0x66</a:t>
                      </a:r>
                    </a:p>
                  </a:txBody>
                  <a:tcPr marL="121883" marR="121883" marT="45723" marB="45723"/>
                </a:tc>
                <a:tc>
                  <a:txBody>
                    <a:bodyPr/>
                    <a:lstStyle/>
                    <a:p>
                      <a:pPr algn="ctr" rtl="0"/>
                      <a:r>
                        <a:rPr lang="en-GB" sz="1800" dirty="0"/>
                        <a:t>f</a:t>
                      </a:r>
                    </a:p>
                  </a:txBody>
                  <a:tcPr marL="121883" marR="121883" marT="45723" marB="45723"/>
                </a:tc>
                <a:extLst>
                  <a:ext uri="{0D108BD9-81ED-4DB2-BD59-A6C34878D82A}">
                    <a16:rowId xmlns:a16="http://schemas.microsoft.com/office/drawing/2014/main" val="10006"/>
                  </a:ext>
                </a:extLst>
              </a:tr>
              <a:tr h="365786">
                <a:tc>
                  <a:txBody>
                    <a:bodyPr/>
                    <a:lstStyle/>
                    <a:p>
                      <a:pPr algn="ctr" rtl="0"/>
                      <a:r>
                        <a:rPr lang="en-GB" sz="1800" dirty="0"/>
                        <a:t>0x36</a:t>
                      </a:r>
                    </a:p>
                  </a:txBody>
                  <a:tcPr marL="121883" marR="121883" marT="45723" marB="45723"/>
                </a:tc>
                <a:tc>
                  <a:txBody>
                    <a:bodyPr/>
                    <a:lstStyle/>
                    <a:p>
                      <a:pPr algn="ctr" rtl="0"/>
                      <a:r>
                        <a:rPr lang="en-GB" sz="1800" dirty="0"/>
                        <a:t>6</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0x47</a:t>
                      </a:r>
                    </a:p>
                  </a:txBody>
                  <a:tcPr marL="121883" marR="121883" marT="45723" marB="45723"/>
                </a:tc>
                <a:tc>
                  <a:txBody>
                    <a:bodyPr/>
                    <a:lstStyle/>
                    <a:p>
                      <a:pPr algn="ctr" rtl="0"/>
                      <a:r>
                        <a:rPr lang="en-GB" sz="1800" dirty="0"/>
                        <a:t>G</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0x67</a:t>
                      </a:r>
                    </a:p>
                  </a:txBody>
                  <a:tcPr marL="121883" marR="121883" marT="45723" marB="45723"/>
                </a:tc>
                <a:tc>
                  <a:txBody>
                    <a:bodyPr/>
                    <a:lstStyle/>
                    <a:p>
                      <a:pPr algn="ctr" rtl="0"/>
                      <a:r>
                        <a:rPr lang="en-GB" sz="1800" dirty="0"/>
                        <a:t>g</a:t>
                      </a:r>
                    </a:p>
                  </a:txBody>
                  <a:tcPr marL="121883" marR="121883" marT="45723" marB="45723"/>
                </a:tc>
                <a:extLst>
                  <a:ext uri="{0D108BD9-81ED-4DB2-BD59-A6C34878D82A}">
                    <a16:rowId xmlns:a16="http://schemas.microsoft.com/office/drawing/2014/main" val="10007"/>
                  </a:ext>
                </a:extLst>
              </a:tr>
              <a:tr h="365786">
                <a:tc>
                  <a:txBody>
                    <a:bodyPr/>
                    <a:lstStyle/>
                    <a:p>
                      <a:pPr algn="ctr" rtl="0"/>
                      <a:r>
                        <a:rPr lang="en-GB" sz="1800" dirty="0"/>
                        <a:t>0x37</a:t>
                      </a:r>
                    </a:p>
                  </a:txBody>
                  <a:tcPr marL="121883" marR="121883" marT="45723" marB="45723"/>
                </a:tc>
                <a:tc>
                  <a:txBody>
                    <a:bodyPr/>
                    <a:lstStyle/>
                    <a:p>
                      <a:pPr algn="ctr" rtl="0"/>
                      <a:r>
                        <a:rPr lang="en-GB" sz="1800" dirty="0"/>
                        <a:t>7</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0x48</a:t>
                      </a:r>
                    </a:p>
                  </a:txBody>
                  <a:tcPr marL="121883" marR="121883" marT="45723" marB="45723"/>
                </a:tc>
                <a:tc>
                  <a:txBody>
                    <a:bodyPr/>
                    <a:lstStyle/>
                    <a:p>
                      <a:pPr algn="ctr" rtl="0"/>
                      <a:r>
                        <a:rPr lang="en-GB" sz="1800" dirty="0"/>
                        <a:t>H</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0x68</a:t>
                      </a:r>
                    </a:p>
                  </a:txBody>
                  <a:tcPr marL="121883" marR="121883" marT="45723" marB="45723"/>
                </a:tc>
                <a:tc>
                  <a:txBody>
                    <a:bodyPr/>
                    <a:lstStyle/>
                    <a:p>
                      <a:pPr algn="ctr" rtl="0"/>
                      <a:r>
                        <a:rPr lang="en-GB" sz="1800" dirty="0"/>
                        <a:t>h</a:t>
                      </a:r>
                    </a:p>
                  </a:txBody>
                  <a:tcPr marL="121883" marR="121883" marT="45723" marB="45723"/>
                </a:tc>
                <a:extLst>
                  <a:ext uri="{0D108BD9-81ED-4DB2-BD59-A6C34878D82A}">
                    <a16:rowId xmlns:a16="http://schemas.microsoft.com/office/drawing/2014/main" val="10008"/>
                  </a:ext>
                </a:extLst>
              </a:tr>
              <a:tr h="365786">
                <a:tc>
                  <a:txBody>
                    <a:bodyPr/>
                    <a:lstStyle/>
                    <a:p>
                      <a:pPr algn="ctr" rtl="0"/>
                      <a:r>
                        <a:rPr lang="en-GB" sz="1800" dirty="0"/>
                        <a:t>0x38</a:t>
                      </a:r>
                    </a:p>
                  </a:txBody>
                  <a:tcPr marL="121883" marR="121883" marT="45723" marB="45723"/>
                </a:tc>
                <a:tc>
                  <a:txBody>
                    <a:bodyPr/>
                    <a:lstStyle/>
                    <a:p>
                      <a:pPr algn="ctr" rtl="0"/>
                      <a:r>
                        <a:rPr lang="en-GB" sz="1800" dirty="0"/>
                        <a:t>8</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0x49</a:t>
                      </a:r>
                    </a:p>
                  </a:txBody>
                  <a:tcPr marL="121883" marR="121883" marT="45723" marB="45723"/>
                </a:tc>
                <a:tc>
                  <a:txBody>
                    <a:bodyPr/>
                    <a:lstStyle/>
                    <a:p>
                      <a:pPr algn="ctr" rtl="0"/>
                      <a:r>
                        <a:rPr lang="tr-TR" sz="1800" dirty="0" smtClean="0"/>
                        <a:t>I</a:t>
                      </a:r>
                      <a:endParaRPr lang="en-GB" sz="1800" dirty="0"/>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0x69</a:t>
                      </a:r>
                    </a:p>
                  </a:txBody>
                  <a:tcPr marL="121883" marR="121883" marT="45723" marB="45723"/>
                </a:tc>
                <a:tc>
                  <a:txBody>
                    <a:bodyPr/>
                    <a:lstStyle/>
                    <a:p>
                      <a:pPr algn="ctr" rtl="0"/>
                      <a:r>
                        <a:rPr lang="tr-TR" sz="1800" dirty="0" smtClean="0"/>
                        <a:t>i</a:t>
                      </a:r>
                      <a:endParaRPr lang="en-GB" sz="1800" dirty="0"/>
                    </a:p>
                  </a:txBody>
                  <a:tcPr marL="121883" marR="121883" marT="45723" marB="45723"/>
                </a:tc>
                <a:extLst>
                  <a:ext uri="{0D108BD9-81ED-4DB2-BD59-A6C34878D82A}">
                    <a16:rowId xmlns:a16="http://schemas.microsoft.com/office/drawing/2014/main" val="10009"/>
                  </a:ext>
                </a:extLst>
              </a:tr>
              <a:tr h="3657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0x39</a:t>
                      </a:r>
                    </a:p>
                  </a:txBody>
                  <a:tcPr marL="121883" marR="121883" marT="45723" marB="45723"/>
                </a:tc>
                <a:tc>
                  <a:txBody>
                    <a:bodyPr/>
                    <a:lstStyle/>
                    <a:p>
                      <a:pPr algn="ctr" rtl="0"/>
                      <a:r>
                        <a:rPr lang="en-GB" sz="1800" dirty="0"/>
                        <a:t>9</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0x4A</a:t>
                      </a:r>
                    </a:p>
                  </a:txBody>
                  <a:tcPr marL="121883" marR="121883" marT="45723" marB="45723"/>
                </a:tc>
                <a:tc>
                  <a:txBody>
                    <a:bodyPr/>
                    <a:lstStyle/>
                    <a:p>
                      <a:pPr algn="ctr" rtl="0"/>
                      <a:r>
                        <a:rPr lang="en-GB" sz="1800" dirty="0"/>
                        <a:t>J</a:t>
                      </a:r>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0x6A</a:t>
                      </a:r>
                    </a:p>
                  </a:txBody>
                  <a:tcPr marL="121883" marR="121883" marT="45723" marB="45723"/>
                </a:tc>
                <a:tc>
                  <a:txBody>
                    <a:bodyPr/>
                    <a:lstStyle/>
                    <a:p>
                      <a:pPr algn="ctr" rtl="0"/>
                      <a:r>
                        <a:rPr lang="en-GB" sz="1800" dirty="0"/>
                        <a:t>J</a:t>
                      </a:r>
                    </a:p>
                  </a:txBody>
                  <a:tcPr marL="121883" marR="121883" marT="45723" marB="45723"/>
                </a:tc>
                <a:extLst>
                  <a:ext uri="{0D108BD9-81ED-4DB2-BD59-A6C34878D82A}">
                    <a16:rowId xmlns:a16="http://schemas.microsoft.com/office/drawing/2014/main" val="10010"/>
                  </a:ext>
                </a:extLst>
              </a:tr>
              <a:tr h="3657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a:t>
                      </a:r>
                    </a:p>
                  </a:txBody>
                  <a:tcPr marL="121883" marR="121883" marT="45723" marB="45723"/>
                </a:tc>
                <a:tc>
                  <a:txBody>
                    <a:bodyPr/>
                    <a:lstStyle/>
                    <a:p>
                      <a:pPr algn="ctr" rtl="0"/>
                      <a:endParaRPr lang="en-GB" sz="1800" dirty="0"/>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a:t>
                      </a:r>
                    </a:p>
                  </a:txBody>
                  <a:tcPr marL="121883" marR="121883" marT="45723" marB="45723"/>
                </a:tc>
                <a:tc>
                  <a:txBody>
                    <a:bodyPr/>
                    <a:lstStyle/>
                    <a:p>
                      <a:pPr algn="ctr" rtl="0"/>
                      <a:endParaRPr lang="en-GB" sz="1800" dirty="0"/>
                    </a:p>
                  </a:txBody>
                  <a:tcPr marL="121883" marR="121883" marT="45723" marB="45723"/>
                </a:tc>
                <a:tc>
                  <a:txBody>
                    <a:bodyPr/>
                    <a:lstStyle/>
                    <a:p>
                      <a:pPr algn="ctr" rtl="0"/>
                      <a:endParaRPr lang="en-GB" sz="1800" dirty="0"/>
                    </a:p>
                  </a:txBody>
                  <a:tcPr marL="121883" marR="121883" marT="45723" marB="45723"/>
                </a:tc>
                <a:tc>
                  <a:txBody>
                    <a:bodyPr/>
                    <a:lstStyle/>
                    <a:p>
                      <a:pPr algn="ctr" rtl="0"/>
                      <a:r>
                        <a:rPr lang="en-GB" sz="1800" dirty="0"/>
                        <a:t>…</a:t>
                      </a:r>
                    </a:p>
                  </a:txBody>
                  <a:tcPr marL="121883" marR="121883" marT="45723" marB="45723"/>
                </a:tc>
                <a:tc>
                  <a:txBody>
                    <a:bodyPr/>
                    <a:lstStyle/>
                    <a:p>
                      <a:pPr algn="ctr" rtl="0"/>
                      <a:endParaRPr lang="en-GB" sz="1800" dirty="0"/>
                    </a:p>
                  </a:txBody>
                  <a:tcPr marL="121883" marR="121883" marT="45723" marB="45723"/>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466670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AHB UART Çevre Birimi</a:t>
            </a:r>
            <a:endParaRPr lang="en-US" dirty="0"/>
          </a:p>
        </p:txBody>
      </p:sp>
      <p:sp>
        <p:nvSpPr>
          <p:cNvPr id="6" name="Rectangle 5">
            <a:extLst>
              <a:ext uri="{FF2B5EF4-FFF2-40B4-BE49-F238E27FC236}">
                <a16:creationId xmlns:a16="http://schemas.microsoft.com/office/drawing/2014/main" id="{C832EDD5-746E-4BF4-9C23-DA09408B84D7}"/>
              </a:ext>
            </a:extLst>
          </p:cNvPr>
          <p:cNvSpPr/>
          <p:nvPr/>
        </p:nvSpPr>
        <p:spPr bwMode="auto">
          <a:xfrm>
            <a:off x="483098" y="2035004"/>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dirty="0"/>
          </a:p>
        </p:txBody>
      </p:sp>
      <p:sp>
        <p:nvSpPr>
          <p:cNvPr id="7" name="Down Arrow 39">
            <a:extLst>
              <a:ext uri="{FF2B5EF4-FFF2-40B4-BE49-F238E27FC236}">
                <a16:creationId xmlns:a16="http://schemas.microsoft.com/office/drawing/2014/main" id="{ECC03AF2-EF4C-4875-A971-006A9064F780}"/>
              </a:ext>
            </a:extLst>
          </p:cNvPr>
          <p:cNvSpPr/>
          <p:nvPr/>
        </p:nvSpPr>
        <p:spPr bwMode="auto">
          <a:xfrm>
            <a:off x="5468017" y="29652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8" name="Down Arrow 45">
            <a:extLst>
              <a:ext uri="{FF2B5EF4-FFF2-40B4-BE49-F238E27FC236}">
                <a16:creationId xmlns:a16="http://schemas.microsoft.com/office/drawing/2014/main" id="{363230EA-6FA5-4DB5-BECE-91E41EDB61E2}"/>
              </a:ext>
            </a:extLst>
          </p:cNvPr>
          <p:cNvSpPr/>
          <p:nvPr/>
        </p:nvSpPr>
        <p:spPr bwMode="auto">
          <a:xfrm>
            <a:off x="4981374" y="3204993"/>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9" name="Down Arrow 46">
            <a:extLst>
              <a:ext uri="{FF2B5EF4-FFF2-40B4-BE49-F238E27FC236}">
                <a16:creationId xmlns:a16="http://schemas.microsoft.com/office/drawing/2014/main" id="{A471B02A-61C9-497B-99CA-D32AEBA23111}"/>
              </a:ext>
            </a:extLst>
          </p:cNvPr>
          <p:cNvSpPr/>
          <p:nvPr/>
        </p:nvSpPr>
        <p:spPr bwMode="auto">
          <a:xfrm>
            <a:off x="4556090" y="34478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0" name="Rectangle 9">
            <a:extLst>
              <a:ext uri="{FF2B5EF4-FFF2-40B4-BE49-F238E27FC236}">
                <a16:creationId xmlns:a16="http://schemas.microsoft.com/office/drawing/2014/main" id="{597F758C-3029-4864-99C4-657741252977}"/>
              </a:ext>
            </a:extLst>
          </p:cNvPr>
          <p:cNvSpPr/>
          <p:nvPr/>
        </p:nvSpPr>
        <p:spPr bwMode="auto">
          <a:xfrm>
            <a:off x="895687" y="2930355"/>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1" name="Down Arrow 48">
            <a:extLst>
              <a:ext uri="{FF2B5EF4-FFF2-40B4-BE49-F238E27FC236}">
                <a16:creationId xmlns:a16="http://schemas.microsoft.com/office/drawing/2014/main" id="{980BDE6C-ACFC-4872-A736-1DABF3058768}"/>
              </a:ext>
            </a:extLst>
          </p:cNvPr>
          <p:cNvSpPr/>
          <p:nvPr/>
        </p:nvSpPr>
        <p:spPr bwMode="auto">
          <a:xfrm>
            <a:off x="1813962" y="29652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2" name="Down Arrow 49">
            <a:extLst>
              <a:ext uri="{FF2B5EF4-FFF2-40B4-BE49-F238E27FC236}">
                <a16:creationId xmlns:a16="http://schemas.microsoft.com/office/drawing/2014/main" id="{9F32D0F5-E937-4ED9-A160-8C575CAA7E01}"/>
              </a:ext>
            </a:extLst>
          </p:cNvPr>
          <p:cNvSpPr/>
          <p:nvPr/>
        </p:nvSpPr>
        <p:spPr bwMode="auto">
          <a:xfrm>
            <a:off x="3654743" y="29652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3" name="Rectangle 12">
            <a:extLst>
              <a:ext uri="{FF2B5EF4-FFF2-40B4-BE49-F238E27FC236}">
                <a16:creationId xmlns:a16="http://schemas.microsoft.com/office/drawing/2014/main" id="{48785268-C6FA-4CB1-BD68-0B24EF8A700C}"/>
              </a:ext>
            </a:extLst>
          </p:cNvPr>
          <p:cNvSpPr/>
          <p:nvPr/>
        </p:nvSpPr>
        <p:spPr bwMode="auto">
          <a:xfrm>
            <a:off x="895687" y="3171655"/>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14" name="Down Arrow 51">
            <a:extLst>
              <a:ext uri="{FF2B5EF4-FFF2-40B4-BE49-F238E27FC236}">
                <a16:creationId xmlns:a16="http://schemas.microsoft.com/office/drawing/2014/main" id="{2BB595B6-9F30-4FE7-ABA3-9CCACB018CCF}"/>
              </a:ext>
            </a:extLst>
          </p:cNvPr>
          <p:cNvSpPr/>
          <p:nvPr/>
        </p:nvSpPr>
        <p:spPr bwMode="auto">
          <a:xfrm>
            <a:off x="1346361" y="3204993"/>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5" name="Down Arrow 52">
            <a:extLst>
              <a:ext uri="{FF2B5EF4-FFF2-40B4-BE49-F238E27FC236}">
                <a16:creationId xmlns:a16="http://schemas.microsoft.com/office/drawing/2014/main" id="{3078BF5D-2557-4584-8711-E3D9A8CC79C9}"/>
              </a:ext>
            </a:extLst>
          </p:cNvPr>
          <p:cNvSpPr/>
          <p:nvPr/>
        </p:nvSpPr>
        <p:spPr bwMode="auto">
          <a:xfrm>
            <a:off x="3168100" y="3204993"/>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6" name="Rectangle 15">
            <a:extLst>
              <a:ext uri="{FF2B5EF4-FFF2-40B4-BE49-F238E27FC236}">
                <a16:creationId xmlns:a16="http://schemas.microsoft.com/office/drawing/2014/main" id="{0984DE48-8094-41A7-B6DB-E82E8BB84C74}"/>
              </a:ext>
            </a:extLst>
          </p:cNvPr>
          <p:cNvSpPr/>
          <p:nvPr/>
        </p:nvSpPr>
        <p:spPr bwMode="auto">
          <a:xfrm>
            <a:off x="4771907" y="2235030"/>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Kol Cortex-M0</a:t>
            </a:r>
          </a:p>
          <a:p>
            <a:pPr algn="ctr" rtl="0">
              <a:defRPr/>
            </a:pPr>
            <a:r>
              <a:rPr lang="en-GB" sz="1200" dirty="0"/>
              <a:t>İşlemci</a:t>
            </a:r>
          </a:p>
        </p:txBody>
      </p:sp>
      <p:sp>
        <p:nvSpPr>
          <p:cNvPr id="17" name="Rectangle 16">
            <a:extLst>
              <a:ext uri="{FF2B5EF4-FFF2-40B4-BE49-F238E27FC236}">
                <a16:creationId xmlns:a16="http://schemas.microsoft.com/office/drawing/2014/main" id="{EB3EDB9A-1D6D-4B6F-B819-DE7F5E7762C4}"/>
              </a:ext>
            </a:extLst>
          </p:cNvPr>
          <p:cNvSpPr/>
          <p:nvPr/>
        </p:nvSpPr>
        <p:spPr bwMode="auto">
          <a:xfrm>
            <a:off x="893571" y="3747918"/>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BRAM</a:t>
            </a:r>
          </a:p>
        </p:txBody>
      </p:sp>
      <p:sp>
        <p:nvSpPr>
          <p:cNvPr id="18" name="Rectangle 17">
            <a:extLst>
              <a:ext uri="{FF2B5EF4-FFF2-40B4-BE49-F238E27FC236}">
                <a16:creationId xmlns:a16="http://schemas.microsoft.com/office/drawing/2014/main" id="{35F7DF8B-834A-4608-895D-CAD155DFB91A}"/>
              </a:ext>
            </a:extLst>
          </p:cNvPr>
          <p:cNvSpPr/>
          <p:nvPr/>
        </p:nvSpPr>
        <p:spPr bwMode="auto">
          <a:xfrm>
            <a:off x="893571" y="3414543"/>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19" name="TextBox 30">
            <a:extLst>
              <a:ext uri="{FF2B5EF4-FFF2-40B4-BE49-F238E27FC236}">
                <a16:creationId xmlns:a16="http://schemas.microsoft.com/office/drawing/2014/main" id="{41015439-B3DD-4916-A10E-BDC8057FB543}"/>
              </a:ext>
            </a:extLst>
          </p:cNvPr>
          <p:cNvSpPr txBox="1">
            <a:spLocks noChangeArrowheads="1"/>
          </p:cNvSpPr>
          <p:nvPr/>
        </p:nvSpPr>
        <p:spPr bwMode="auto">
          <a:xfrm>
            <a:off x="540226" y="2117555"/>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Çip Üzerinde Sistem</a:t>
            </a:r>
          </a:p>
        </p:txBody>
      </p:sp>
      <p:sp>
        <p:nvSpPr>
          <p:cNvPr id="20" name="TextBox 75">
            <a:extLst>
              <a:ext uri="{FF2B5EF4-FFF2-40B4-BE49-F238E27FC236}">
                <a16:creationId xmlns:a16="http://schemas.microsoft.com/office/drawing/2014/main" id="{41268F5E-65A4-420D-AD2D-DFC7D1DBDFBD}"/>
              </a:ext>
            </a:extLst>
          </p:cNvPr>
          <p:cNvSpPr txBox="1">
            <a:spLocks noChangeArrowheads="1"/>
          </p:cNvSpPr>
          <p:nvPr/>
        </p:nvSpPr>
        <p:spPr bwMode="auto">
          <a:xfrm>
            <a:off x="7446328" y="2649367"/>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dirty="0"/>
              <a:t>Arm AMBA 3 AHB-Lite Sistem Veriyolu</a:t>
            </a:r>
          </a:p>
          <a:p>
            <a:pPr algn="l" rtl="0" eaLnBrk="1" hangingPunct="1"/>
            <a:endParaRPr lang="en-GB" sz="1100" dirty="0"/>
          </a:p>
        </p:txBody>
      </p:sp>
      <p:sp>
        <p:nvSpPr>
          <p:cNvPr id="21" name="Down Arrow 58">
            <a:extLst>
              <a:ext uri="{FF2B5EF4-FFF2-40B4-BE49-F238E27FC236}">
                <a16:creationId xmlns:a16="http://schemas.microsoft.com/office/drawing/2014/main" id="{5B7FF695-C7B5-49C3-ACC1-C15159E834A2}"/>
              </a:ext>
            </a:extLst>
          </p:cNvPr>
          <p:cNvSpPr/>
          <p:nvPr/>
        </p:nvSpPr>
        <p:spPr bwMode="auto">
          <a:xfrm>
            <a:off x="895687" y="34478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2" name="Down Arrow 59">
            <a:extLst>
              <a:ext uri="{FF2B5EF4-FFF2-40B4-BE49-F238E27FC236}">
                <a16:creationId xmlns:a16="http://schemas.microsoft.com/office/drawing/2014/main" id="{79E2B659-90F3-4E1D-836B-BD017993B956}"/>
              </a:ext>
            </a:extLst>
          </p:cNvPr>
          <p:cNvSpPr/>
          <p:nvPr/>
        </p:nvSpPr>
        <p:spPr bwMode="auto">
          <a:xfrm>
            <a:off x="2742815" y="34478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3" name="Down Arrow 60">
            <a:extLst>
              <a:ext uri="{FF2B5EF4-FFF2-40B4-BE49-F238E27FC236}">
                <a16:creationId xmlns:a16="http://schemas.microsoft.com/office/drawing/2014/main" id="{C1708DA1-F034-40A4-833F-1A5E219BD808}"/>
              </a:ext>
            </a:extLst>
          </p:cNvPr>
          <p:cNvSpPr/>
          <p:nvPr/>
        </p:nvSpPr>
        <p:spPr bwMode="auto">
          <a:xfrm rot="10800000">
            <a:off x="5089282" y="2660480"/>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4" name="Down Arrow 61">
            <a:extLst>
              <a:ext uri="{FF2B5EF4-FFF2-40B4-BE49-F238E27FC236}">
                <a16:creationId xmlns:a16="http://schemas.microsoft.com/office/drawing/2014/main" id="{BE64D7BB-F559-4B5C-97D4-62A9A9E4F4B2}"/>
              </a:ext>
            </a:extLst>
          </p:cNvPr>
          <p:cNvSpPr/>
          <p:nvPr/>
        </p:nvSpPr>
        <p:spPr bwMode="auto">
          <a:xfrm rot="10800000">
            <a:off x="5726150" y="2660480"/>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5" name="Down Arrow 62">
            <a:extLst>
              <a:ext uri="{FF2B5EF4-FFF2-40B4-BE49-F238E27FC236}">
                <a16:creationId xmlns:a16="http://schemas.microsoft.com/office/drawing/2014/main" id="{6F05EBCA-3F68-4F5F-B7D9-5E91488F68C5}"/>
              </a:ext>
            </a:extLst>
          </p:cNvPr>
          <p:cNvSpPr/>
          <p:nvPr/>
        </p:nvSpPr>
        <p:spPr bwMode="auto">
          <a:xfrm rot="10800000">
            <a:off x="6356669" y="2660480"/>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6" name="TextBox 29">
            <a:extLst>
              <a:ext uri="{FF2B5EF4-FFF2-40B4-BE49-F238E27FC236}">
                <a16:creationId xmlns:a16="http://schemas.microsoft.com/office/drawing/2014/main" id="{F722A56C-A664-4F72-823B-ABD7E3771900}"/>
              </a:ext>
            </a:extLst>
          </p:cNvPr>
          <p:cNvSpPr txBox="1">
            <a:spLocks noChangeArrowheads="1"/>
          </p:cNvSpPr>
          <p:nvPr/>
        </p:nvSpPr>
        <p:spPr bwMode="auto">
          <a:xfrm>
            <a:off x="5267013" y="3111330"/>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32 bit Adres Veriyolu</a:t>
            </a:r>
          </a:p>
        </p:txBody>
      </p:sp>
      <p:sp>
        <p:nvSpPr>
          <p:cNvPr id="27" name="TextBox 28">
            <a:extLst>
              <a:ext uri="{FF2B5EF4-FFF2-40B4-BE49-F238E27FC236}">
                <a16:creationId xmlns:a16="http://schemas.microsoft.com/office/drawing/2014/main" id="{65725CC1-5852-41D2-AC58-1D08393DD3C2}"/>
              </a:ext>
            </a:extLst>
          </p:cNvPr>
          <p:cNvSpPr txBox="1">
            <a:spLocks noChangeArrowheads="1"/>
          </p:cNvSpPr>
          <p:nvPr/>
        </p:nvSpPr>
        <p:spPr bwMode="auto">
          <a:xfrm>
            <a:off x="4458762" y="3354217"/>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32 bit Veri Yolu</a:t>
            </a:r>
          </a:p>
        </p:txBody>
      </p:sp>
      <p:sp>
        <p:nvSpPr>
          <p:cNvPr id="28" name="TextBox 29">
            <a:extLst>
              <a:ext uri="{FF2B5EF4-FFF2-40B4-BE49-F238E27FC236}">
                <a16:creationId xmlns:a16="http://schemas.microsoft.com/office/drawing/2014/main" id="{94CD8990-833B-4A01-8490-581A175B9D85}"/>
              </a:ext>
            </a:extLst>
          </p:cNvPr>
          <p:cNvSpPr txBox="1">
            <a:spLocks noChangeArrowheads="1"/>
          </p:cNvSpPr>
          <p:nvPr/>
        </p:nvSpPr>
        <p:spPr bwMode="auto">
          <a:xfrm>
            <a:off x="5905996" y="2866855"/>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Kontrol Sinyalleri</a:t>
            </a:r>
          </a:p>
        </p:txBody>
      </p:sp>
      <p:pic>
        <p:nvPicPr>
          <p:cNvPr id="29" name="Picture 42">
            <a:extLst>
              <a:ext uri="{FF2B5EF4-FFF2-40B4-BE49-F238E27FC236}">
                <a16:creationId xmlns:a16="http://schemas.microsoft.com/office/drawing/2014/main" id="{6582F8BA-CB82-435D-944E-B9393E733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9176" y="2255667"/>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ectangle 29">
            <a:extLst>
              <a:ext uri="{FF2B5EF4-FFF2-40B4-BE49-F238E27FC236}">
                <a16:creationId xmlns:a16="http://schemas.microsoft.com/office/drawing/2014/main" id="{7C54C2B9-5599-46AE-8D44-026ED5F29623}"/>
              </a:ext>
            </a:extLst>
          </p:cNvPr>
          <p:cNvSpPr/>
          <p:nvPr/>
        </p:nvSpPr>
        <p:spPr bwMode="auto">
          <a:xfrm>
            <a:off x="2630677" y="3747918"/>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VGA</a:t>
            </a:r>
          </a:p>
          <a:p>
            <a:pPr algn="ctr" rtl="0">
              <a:defRPr/>
            </a:pPr>
            <a:r>
              <a:rPr lang="en-GB" sz="1000" dirty="0"/>
              <a:t>Çevresel</a:t>
            </a:r>
          </a:p>
        </p:txBody>
      </p:sp>
      <p:sp>
        <p:nvSpPr>
          <p:cNvPr id="31" name="Rectangle 30">
            <a:extLst>
              <a:ext uri="{FF2B5EF4-FFF2-40B4-BE49-F238E27FC236}">
                <a16:creationId xmlns:a16="http://schemas.microsoft.com/office/drawing/2014/main" id="{7546FDFB-5E0D-4E55-89F7-7772735444BD}"/>
              </a:ext>
            </a:extLst>
          </p:cNvPr>
          <p:cNvSpPr/>
          <p:nvPr/>
        </p:nvSpPr>
        <p:spPr bwMode="auto">
          <a:xfrm>
            <a:off x="2630677" y="4614693"/>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İzleme</a:t>
            </a:r>
          </a:p>
        </p:txBody>
      </p:sp>
      <p:sp>
        <p:nvSpPr>
          <p:cNvPr id="32" name="Up-Down Arrow 74">
            <a:extLst>
              <a:ext uri="{FF2B5EF4-FFF2-40B4-BE49-F238E27FC236}">
                <a16:creationId xmlns:a16="http://schemas.microsoft.com/office/drawing/2014/main" id="{4FF7725A-879E-4C97-8F93-E38777BF8956}"/>
              </a:ext>
            </a:extLst>
          </p:cNvPr>
          <p:cNvSpPr/>
          <p:nvPr/>
        </p:nvSpPr>
        <p:spPr bwMode="auto">
          <a:xfrm>
            <a:off x="3168100" y="4206705"/>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5" name="Rectangle 34">
            <a:extLst>
              <a:ext uri="{FF2B5EF4-FFF2-40B4-BE49-F238E27FC236}">
                <a16:creationId xmlns:a16="http://schemas.microsoft.com/office/drawing/2014/main" id="{8356A1DE-4E6F-412E-95AA-C35B34F02785}"/>
              </a:ext>
            </a:extLst>
          </p:cNvPr>
          <p:cNvSpPr/>
          <p:nvPr/>
        </p:nvSpPr>
        <p:spPr bwMode="auto">
          <a:xfrm>
            <a:off x="4443951" y="3747918"/>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UART</a:t>
            </a:r>
          </a:p>
          <a:p>
            <a:pPr algn="ctr" rtl="0">
              <a:defRPr/>
            </a:pPr>
            <a:r>
              <a:rPr lang="en-GB" sz="1000" dirty="0"/>
              <a:t>Çevresel</a:t>
            </a:r>
          </a:p>
        </p:txBody>
      </p:sp>
      <p:sp>
        <p:nvSpPr>
          <p:cNvPr id="36" name="Rectangle 35">
            <a:extLst>
              <a:ext uri="{FF2B5EF4-FFF2-40B4-BE49-F238E27FC236}">
                <a16:creationId xmlns:a16="http://schemas.microsoft.com/office/drawing/2014/main" id="{7F972477-D4BB-4FBC-8328-972203BF8DF9}"/>
              </a:ext>
            </a:extLst>
          </p:cNvPr>
          <p:cNvSpPr/>
          <p:nvPr/>
        </p:nvSpPr>
        <p:spPr bwMode="auto">
          <a:xfrm>
            <a:off x="4443951" y="4614693"/>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Misafir etmek</a:t>
            </a:r>
          </a:p>
        </p:txBody>
      </p:sp>
      <p:sp>
        <p:nvSpPr>
          <p:cNvPr id="37" name="Up-Down Arrow 79">
            <a:extLst>
              <a:ext uri="{FF2B5EF4-FFF2-40B4-BE49-F238E27FC236}">
                <a16:creationId xmlns:a16="http://schemas.microsoft.com/office/drawing/2014/main" id="{9B9AC370-3CCB-4A3B-85EF-256013C34693}"/>
              </a:ext>
            </a:extLst>
          </p:cNvPr>
          <p:cNvSpPr/>
          <p:nvPr/>
        </p:nvSpPr>
        <p:spPr bwMode="auto">
          <a:xfrm>
            <a:off x="4981374" y="4206705"/>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8" name="Rounded Rectangle 91">
            <a:extLst>
              <a:ext uri="{FF2B5EF4-FFF2-40B4-BE49-F238E27FC236}">
                <a16:creationId xmlns:a16="http://schemas.microsoft.com/office/drawing/2014/main" id="{B5E1C858-50E3-425E-9D5D-4609212EBFCC}"/>
              </a:ext>
            </a:extLst>
          </p:cNvPr>
          <p:cNvSpPr>
            <a:spLocks noChangeArrowheads="1"/>
          </p:cNvSpPr>
          <p:nvPr/>
        </p:nvSpPr>
        <p:spPr bwMode="auto">
          <a:xfrm>
            <a:off x="4198513" y="3630443"/>
            <a:ext cx="1840781"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rtl="0"/>
            <a:endParaRPr lang="en-US" dirty="0"/>
          </a:p>
        </p:txBody>
      </p:sp>
    </p:spTree>
    <p:extLst>
      <p:ext uri="{BB962C8B-B14F-4D97-AF65-F5344CB8AC3E}">
        <p14:creationId xmlns:p14="http://schemas.microsoft.com/office/powerpoint/2010/main" val="139349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AHB UART Çevre Birimi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68425"/>
            <a:ext cx="11180763" cy="4086225"/>
          </a:xfrm>
        </p:spPr>
        <p:txBody>
          <a:bodyPr wrap="square" numCol="1" anchor="t" anchorCtr="0" compatLnSpc="1">
            <a:prstTxWarp prst="textNoShape">
              <a:avLst/>
            </a:prstTxWarp>
          </a:bodyPr>
          <a:lstStyle/>
          <a:p>
            <a:pPr algn="l" rtl="0"/>
            <a:r>
              <a:rPr lang="en-GB" dirty="0"/>
              <a:t>Tasarımımızda, UART çevre birimi şunlardan oluşur:</a:t>
            </a:r>
            <a:endParaRPr lang="en-US" altLang="en-US" dirty="0">
              <a:ea typeface="ＭＳ Ｐゴシック" panose="020B0600070205080204" pitchFamily="34" charset="-128"/>
            </a:endParaRPr>
          </a:p>
          <a:p>
            <a:pPr lvl="1" algn="l" rtl="0"/>
            <a:r>
              <a:rPr lang="en-GB" dirty="0"/>
              <a:t>UART verici, alıcı</a:t>
            </a:r>
          </a:p>
          <a:p>
            <a:pPr lvl="1" algn="l" rtl="0"/>
            <a:r>
              <a:rPr lang="en-GB" dirty="0"/>
              <a:t>Verici FIFO ve alıcı FIFO</a:t>
            </a:r>
          </a:p>
          <a:p>
            <a:pPr lvl="1" algn="l" rtl="0"/>
            <a:r>
              <a:rPr lang="en-GB" dirty="0"/>
              <a:t>Baud hızı üreteci</a:t>
            </a:r>
          </a:p>
          <a:p>
            <a:pPr lvl="1" algn="l" rtl="0"/>
            <a:r>
              <a:rPr lang="en-GB" dirty="0"/>
              <a:t>AHB veri yolu arayüzü</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A1A1698F-8769-4D0B-A26C-207652912699}"/>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6" name="Rectangle 5">
            <a:extLst>
              <a:ext uri="{FF2B5EF4-FFF2-40B4-BE49-F238E27FC236}">
                <a16:creationId xmlns:a16="http://schemas.microsoft.com/office/drawing/2014/main" id="{96971872-1A60-41B5-9FB9-4D2F58213F6D}"/>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Verici</a:t>
            </a:r>
          </a:p>
        </p:txBody>
      </p:sp>
      <p:sp>
        <p:nvSpPr>
          <p:cNvPr id="7" name="Rectangle 6">
            <a:extLst>
              <a:ext uri="{FF2B5EF4-FFF2-40B4-BE49-F238E27FC236}">
                <a16:creationId xmlns:a16="http://schemas.microsoft.com/office/drawing/2014/main" id="{750C5586-D559-44BA-B7C9-EF2B8BAE237B}"/>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Alıcı</a:t>
            </a:r>
          </a:p>
        </p:txBody>
      </p:sp>
      <p:sp>
        <p:nvSpPr>
          <p:cNvPr id="8" name="Rectangle 7">
            <a:extLst>
              <a:ext uri="{FF2B5EF4-FFF2-40B4-BE49-F238E27FC236}">
                <a16:creationId xmlns:a16="http://schemas.microsoft.com/office/drawing/2014/main" id="{82CF9083-7ED0-4B58-BD14-5BB95C631543}"/>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Baud </a:t>
            </a:r>
            <a:r>
              <a:rPr lang="en-GB" sz="1200" dirty="0"/>
              <a:t>R</a:t>
            </a:r>
            <a:r>
              <a:rPr lang="en-GB" sz="1200" b="0" dirty="0"/>
              <a:t>yemek yedi </a:t>
            </a:r>
          </a:p>
          <a:p>
            <a:pPr algn="ctr" rtl="0">
              <a:defRPr/>
            </a:pPr>
            <a:r>
              <a:rPr lang="en-GB" sz="1200" b="0" dirty="0"/>
              <a:t>Jeneratör</a:t>
            </a:r>
          </a:p>
        </p:txBody>
      </p:sp>
      <p:sp>
        <p:nvSpPr>
          <p:cNvPr id="9" name="Rectangle 8">
            <a:extLst>
              <a:ext uri="{FF2B5EF4-FFF2-40B4-BE49-F238E27FC236}">
                <a16:creationId xmlns:a16="http://schemas.microsoft.com/office/drawing/2014/main" id="{0084508C-E727-472D-B7D1-AEB1A376189C}"/>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Verici</a:t>
            </a:r>
          </a:p>
          <a:p>
            <a:pPr algn="ctr" rtl="0">
              <a:defRPr/>
            </a:pPr>
            <a:r>
              <a:rPr lang="en-GB" sz="1200" b="0" dirty="0"/>
              <a:t>FIFO</a:t>
            </a:r>
          </a:p>
        </p:txBody>
      </p:sp>
      <p:sp>
        <p:nvSpPr>
          <p:cNvPr id="10" name="Rectangle 9">
            <a:extLst>
              <a:ext uri="{FF2B5EF4-FFF2-40B4-BE49-F238E27FC236}">
                <a16:creationId xmlns:a16="http://schemas.microsoft.com/office/drawing/2014/main" id="{9CD562ED-7298-4500-893E-81917A0C9616}"/>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Alıcı</a:t>
            </a:r>
          </a:p>
          <a:p>
            <a:pPr algn="ctr" rtl="0">
              <a:defRPr/>
            </a:pPr>
            <a:r>
              <a:rPr lang="en-GB" sz="1200" b="0" dirty="0"/>
              <a:t>FIFO</a:t>
            </a:r>
          </a:p>
        </p:txBody>
      </p:sp>
      <p:cxnSp>
        <p:nvCxnSpPr>
          <p:cNvPr id="11" name="Straight Arrow Connector 10">
            <a:extLst>
              <a:ext uri="{FF2B5EF4-FFF2-40B4-BE49-F238E27FC236}">
                <a16:creationId xmlns:a16="http://schemas.microsoft.com/office/drawing/2014/main" id="{65B03BAB-CD04-483D-A486-220D3D179692}"/>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6880807E-9343-476B-BD1E-4C9972DC78EB}"/>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0A9A786F-AD64-4B86-A69D-276CA8509AFA}"/>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412CF6A0-0254-4871-9E3E-AF829EF42F49}"/>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FCFA10D7-0413-4862-8AD5-1E096679DA7B}"/>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048EA47F-7C26-481B-9D1F-9568EE7794F0}"/>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3C07D854-318C-4C1E-A6A5-E5BA17A1DC4C}"/>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2F67BCC3-23D2-4A65-836E-1ED4543F440B}"/>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3683C310-F506-4965-B0D3-1D8D2B4CEA82}"/>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928400F1-4734-441B-A74A-B834AD737EC9}"/>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EE199211-C7EC-420A-B853-E3C0A288C6DD}"/>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90199180-99D7-43A9-8828-298CFF7EB314}"/>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UART TX</a:t>
            </a:r>
          </a:p>
        </p:txBody>
      </p:sp>
      <p:sp>
        <p:nvSpPr>
          <p:cNvPr id="23" name="TextBox 87">
            <a:extLst>
              <a:ext uri="{FF2B5EF4-FFF2-40B4-BE49-F238E27FC236}">
                <a16:creationId xmlns:a16="http://schemas.microsoft.com/office/drawing/2014/main" id="{18B2FCA2-81F3-4406-99C5-49AC9F476098}"/>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UART RX</a:t>
            </a:r>
          </a:p>
        </p:txBody>
      </p:sp>
      <p:sp>
        <p:nvSpPr>
          <p:cNvPr id="24" name="TextBox 88">
            <a:extLst>
              <a:ext uri="{FF2B5EF4-FFF2-40B4-BE49-F238E27FC236}">
                <a16:creationId xmlns:a16="http://schemas.microsoft.com/office/drawing/2014/main" id="{B3176954-D373-47FC-B117-70710503EF63}"/>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 </a:t>
            </a:r>
          </a:p>
        </p:txBody>
      </p:sp>
      <p:sp>
        <p:nvSpPr>
          <p:cNvPr id="25" name="TextBox 89">
            <a:extLst>
              <a:ext uri="{FF2B5EF4-FFF2-40B4-BE49-F238E27FC236}">
                <a16:creationId xmlns:a16="http://schemas.microsoft.com/office/drawing/2014/main" id="{6F559BA2-310C-4F85-9979-B80625882215}"/>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Başlat</a:t>
            </a:r>
          </a:p>
        </p:txBody>
      </p:sp>
      <p:sp>
        <p:nvSpPr>
          <p:cNvPr id="26" name="TextBox 90">
            <a:extLst>
              <a:ext uri="{FF2B5EF4-FFF2-40B4-BE49-F238E27FC236}">
                <a16:creationId xmlns:a16="http://schemas.microsoft.com/office/drawing/2014/main" id="{692BDFF9-DF87-4E12-B43B-FFB6A358E2E6}"/>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Bitti</a:t>
            </a:r>
          </a:p>
        </p:txBody>
      </p:sp>
      <p:sp>
        <p:nvSpPr>
          <p:cNvPr id="27" name="TextBox 91">
            <a:extLst>
              <a:ext uri="{FF2B5EF4-FFF2-40B4-BE49-F238E27FC236}">
                <a16:creationId xmlns:a16="http://schemas.microsoft.com/office/drawing/2014/main" id="{D7395957-6F43-4858-9E38-4D2AB2A0A2C6}"/>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kene</a:t>
            </a:r>
          </a:p>
        </p:txBody>
      </p:sp>
      <p:sp>
        <p:nvSpPr>
          <p:cNvPr id="28" name="TextBox 92">
            <a:extLst>
              <a:ext uri="{FF2B5EF4-FFF2-40B4-BE49-F238E27FC236}">
                <a16:creationId xmlns:a16="http://schemas.microsoft.com/office/drawing/2014/main" id="{00223CA7-E519-471E-8857-863FE509D9D5}"/>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kene</a:t>
            </a:r>
          </a:p>
        </p:txBody>
      </p:sp>
      <p:sp>
        <p:nvSpPr>
          <p:cNvPr id="29" name="TextBox 93">
            <a:extLst>
              <a:ext uri="{FF2B5EF4-FFF2-40B4-BE49-F238E27FC236}">
                <a16:creationId xmlns:a16="http://schemas.microsoft.com/office/drawing/2014/main" id="{0E5C8740-4666-43FF-83B3-DA7C2D505646}"/>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hazır</a:t>
            </a:r>
          </a:p>
        </p:txBody>
      </p:sp>
      <p:sp>
        <p:nvSpPr>
          <p:cNvPr id="30" name="TextBox 94">
            <a:extLst>
              <a:ext uri="{FF2B5EF4-FFF2-40B4-BE49-F238E27FC236}">
                <a16:creationId xmlns:a16="http://schemas.microsoft.com/office/drawing/2014/main" id="{25932C99-85B1-4E75-8DAD-3D6BC8850F1B}"/>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a:t>
            </a:r>
          </a:p>
        </p:txBody>
      </p:sp>
      <p:cxnSp>
        <p:nvCxnSpPr>
          <p:cNvPr id="31" name="Straight Arrow Connector 30">
            <a:extLst>
              <a:ext uri="{FF2B5EF4-FFF2-40B4-BE49-F238E27FC236}">
                <a16:creationId xmlns:a16="http://schemas.microsoft.com/office/drawing/2014/main" id="{613BFD45-D668-4BAC-A25D-D66C928A743B}"/>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1BCE1C32-DF80-414D-BB26-108227766A02}"/>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 </a:t>
            </a:r>
          </a:p>
        </p:txBody>
      </p:sp>
      <p:sp>
        <p:nvSpPr>
          <p:cNvPr id="33" name="TextBox 97">
            <a:extLst>
              <a:ext uri="{FF2B5EF4-FFF2-40B4-BE49-F238E27FC236}">
                <a16:creationId xmlns:a16="http://schemas.microsoft.com/office/drawing/2014/main" id="{02EE5534-C584-46F2-855F-86BC896C7326}"/>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Bitti</a:t>
            </a:r>
          </a:p>
        </p:txBody>
      </p:sp>
      <p:cxnSp>
        <p:nvCxnSpPr>
          <p:cNvPr id="34" name="Straight Arrow Connector 33">
            <a:extLst>
              <a:ext uri="{FF2B5EF4-FFF2-40B4-BE49-F238E27FC236}">
                <a16:creationId xmlns:a16="http://schemas.microsoft.com/office/drawing/2014/main" id="{3FF1BE0D-4FCC-4810-8F6D-BAAF7DE15F0E}"/>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D4124758-2C92-43DE-8BE9-30A4F409177D}"/>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a:t>
            </a:r>
          </a:p>
        </p:txBody>
      </p:sp>
      <p:sp>
        <p:nvSpPr>
          <p:cNvPr id="36" name="TextBox 100">
            <a:extLst>
              <a:ext uri="{FF2B5EF4-FFF2-40B4-BE49-F238E27FC236}">
                <a16:creationId xmlns:a16="http://schemas.microsoft.com/office/drawing/2014/main" id="{ADBD52A2-5D19-42C3-8732-7C49F680B358}"/>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hazır</a:t>
            </a:r>
          </a:p>
        </p:txBody>
      </p:sp>
      <p:cxnSp>
        <p:nvCxnSpPr>
          <p:cNvPr id="37" name="Straight Arrow Connector 36">
            <a:extLst>
              <a:ext uri="{FF2B5EF4-FFF2-40B4-BE49-F238E27FC236}">
                <a16:creationId xmlns:a16="http://schemas.microsoft.com/office/drawing/2014/main" id="{3F083FEB-939C-4C6F-9704-F550EF93DCF8}"/>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D37E6EAA-B6F7-4976-A564-9163A89B4EE9}"/>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Tam</a:t>
            </a:r>
          </a:p>
        </p:txBody>
      </p:sp>
      <p:cxnSp>
        <p:nvCxnSpPr>
          <p:cNvPr id="39" name="Straight Connector 38">
            <a:extLst>
              <a:ext uri="{FF2B5EF4-FFF2-40B4-BE49-F238E27FC236}">
                <a16:creationId xmlns:a16="http://schemas.microsoft.com/office/drawing/2014/main" id="{2FC937C5-3447-4772-8AD7-499F8F720345}"/>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7821FBC3-E2DB-49C6-AACC-B3D734744C2A}"/>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1" name="Straight Connector 40">
            <a:extLst>
              <a:ext uri="{FF2B5EF4-FFF2-40B4-BE49-F238E27FC236}">
                <a16:creationId xmlns:a16="http://schemas.microsoft.com/office/drawing/2014/main" id="{513408DC-E291-423D-BDCB-5AD6269A45D6}"/>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F21D9DC5-B033-4871-A262-EB37D5F56E87}"/>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3" name="Straight Connector 42">
            <a:extLst>
              <a:ext uri="{FF2B5EF4-FFF2-40B4-BE49-F238E27FC236}">
                <a16:creationId xmlns:a16="http://schemas.microsoft.com/office/drawing/2014/main" id="{394E72FF-4D39-4822-A90E-E986B5BF9C1F}"/>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C48F7A15-19B5-4AA3-807D-340033A40BB3}"/>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5" name="Straight Connector 44">
            <a:extLst>
              <a:ext uri="{FF2B5EF4-FFF2-40B4-BE49-F238E27FC236}">
                <a16:creationId xmlns:a16="http://schemas.microsoft.com/office/drawing/2014/main" id="{91E8DCE6-30FD-439E-BA08-8F6C7D4593D8}"/>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B10049BE-84AD-471E-A7FD-0075328DF606}"/>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7" name="Rectangle 46">
            <a:extLst>
              <a:ext uri="{FF2B5EF4-FFF2-40B4-BE49-F238E27FC236}">
                <a16:creationId xmlns:a16="http://schemas.microsoft.com/office/drawing/2014/main" id="{197AE085-10DF-4288-AEA8-7DC0F2ED618D}"/>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AHB</a:t>
            </a:r>
          </a:p>
          <a:p>
            <a:pPr algn="ctr" rtl="0">
              <a:defRPr/>
            </a:pPr>
            <a:r>
              <a:rPr lang="en-GB" sz="1200" b="0" dirty="0"/>
              <a:t>Arayüz</a:t>
            </a:r>
          </a:p>
        </p:txBody>
      </p:sp>
      <p:sp>
        <p:nvSpPr>
          <p:cNvPr id="48" name="Left-Right Arrow 49">
            <a:extLst>
              <a:ext uri="{FF2B5EF4-FFF2-40B4-BE49-F238E27FC236}">
                <a16:creationId xmlns:a16="http://schemas.microsoft.com/office/drawing/2014/main" id="{6B041855-8AC8-42B0-98E1-58C5216E0453}"/>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Veri [31: 0] </a:t>
            </a:r>
          </a:p>
        </p:txBody>
      </p:sp>
      <p:sp>
        <p:nvSpPr>
          <p:cNvPr id="49" name="Left-Right Arrow 50">
            <a:extLst>
              <a:ext uri="{FF2B5EF4-FFF2-40B4-BE49-F238E27FC236}">
                <a16:creationId xmlns:a16="http://schemas.microsoft.com/office/drawing/2014/main" id="{1FD84183-0134-4EFA-BF19-AAB3EF7C1EC6}"/>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 [31: 0] </a:t>
            </a:r>
          </a:p>
        </p:txBody>
      </p:sp>
      <p:sp>
        <p:nvSpPr>
          <p:cNvPr id="50" name="Left-Right Arrow 51">
            <a:extLst>
              <a:ext uri="{FF2B5EF4-FFF2-40B4-BE49-F238E27FC236}">
                <a16:creationId xmlns:a16="http://schemas.microsoft.com/office/drawing/2014/main" id="{7E37595C-C293-4F78-8084-7A8775787F44}"/>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Kontrol [31: 0] </a:t>
            </a:r>
          </a:p>
        </p:txBody>
      </p:sp>
    </p:spTree>
    <p:extLst>
      <p:ext uri="{BB962C8B-B14F-4D97-AF65-F5344CB8AC3E}">
        <p14:creationId xmlns:p14="http://schemas.microsoft.com/office/powerpoint/2010/main" val="284781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AHB UART Çevre Birimi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284288"/>
            <a:ext cx="11180763" cy="4086225"/>
          </a:xfrm>
        </p:spPr>
        <p:txBody>
          <a:bodyPr wrap="square" numCol="1" anchor="t" anchorCtr="0" compatLnSpc="1">
            <a:prstTxWarp prst="textNoShape">
              <a:avLst/>
            </a:prstTxWarp>
          </a:bodyPr>
          <a:lstStyle/>
          <a:p>
            <a:pPr algn="l" rtl="0"/>
            <a:r>
              <a:rPr lang="en-GB" dirty="0"/>
              <a:t>Tasarımımızda, UART çevre birimi şunlardan oluşur:</a:t>
            </a:r>
            <a:endParaRPr lang="en-US" altLang="en-US" dirty="0">
              <a:ea typeface="ＭＳ Ｐゴシック" panose="020B0600070205080204" pitchFamily="34" charset="-128"/>
            </a:endParaRPr>
          </a:p>
          <a:p>
            <a:pPr lvl="1" algn="l" rtl="0"/>
            <a:r>
              <a:rPr lang="en-GB" dirty="0"/>
              <a:t>UART verici, alıcı</a:t>
            </a:r>
          </a:p>
          <a:p>
            <a:pPr lvl="1" algn="l" rtl="0"/>
            <a:r>
              <a:rPr lang="en-GB" dirty="0"/>
              <a:t>Verici FIFO ve alıcı FIFO</a:t>
            </a:r>
          </a:p>
          <a:p>
            <a:pPr lvl="1" algn="l" rtl="0"/>
            <a:r>
              <a:rPr lang="en-GB" dirty="0"/>
              <a:t>Baud hızı üreteci</a:t>
            </a:r>
          </a:p>
          <a:p>
            <a:pPr lvl="1" algn="l" rtl="0"/>
            <a:r>
              <a:rPr lang="en-GB" dirty="0"/>
              <a:t>AHB veri yolu arayüzü</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ACCC57CD-38C3-42A7-96F7-B76C4A2F9D93}"/>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6" name="Rectangle 5">
            <a:extLst>
              <a:ext uri="{FF2B5EF4-FFF2-40B4-BE49-F238E27FC236}">
                <a16:creationId xmlns:a16="http://schemas.microsoft.com/office/drawing/2014/main" id="{6DDB92E2-178F-49E3-ABA1-4D693F0F49EB}"/>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Verici</a:t>
            </a:r>
          </a:p>
        </p:txBody>
      </p:sp>
      <p:sp>
        <p:nvSpPr>
          <p:cNvPr id="7" name="Rectangle 6">
            <a:extLst>
              <a:ext uri="{FF2B5EF4-FFF2-40B4-BE49-F238E27FC236}">
                <a16:creationId xmlns:a16="http://schemas.microsoft.com/office/drawing/2014/main" id="{58994F41-3BC6-4472-AAD2-CC8C9B53D3E8}"/>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Alıcı</a:t>
            </a:r>
          </a:p>
        </p:txBody>
      </p:sp>
      <p:sp>
        <p:nvSpPr>
          <p:cNvPr id="8" name="Rectangle 7">
            <a:extLst>
              <a:ext uri="{FF2B5EF4-FFF2-40B4-BE49-F238E27FC236}">
                <a16:creationId xmlns:a16="http://schemas.microsoft.com/office/drawing/2014/main" id="{B786C684-9209-4B6D-B7BE-100B7AB63A7F}"/>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Baud Hızı </a:t>
            </a:r>
          </a:p>
          <a:p>
            <a:pPr algn="ctr" rtl="0">
              <a:defRPr/>
            </a:pPr>
            <a:r>
              <a:rPr lang="en-GB" sz="1200" b="0" dirty="0"/>
              <a:t>Jeneratör</a:t>
            </a:r>
          </a:p>
        </p:txBody>
      </p:sp>
      <p:sp>
        <p:nvSpPr>
          <p:cNvPr id="9" name="Rectangle 8">
            <a:extLst>
              <a:ext uri="{FF2B5EF4-FFF2-40B4-BE49-F238E27FC236}">
                <a16:creationId xmlns:a16="http://schemas.microsoft.com/office/drawing/2014/main" id="{034AAF57-674C-4047-A070-DA77AB718684}"/>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Verici</a:t>
            </a:r>
          </a:p>
          <a:p>
            <a:pPr algn="ctr" rtl="0">
              <a:defRPr/>
            </a:pPr>
            <a:r>
              <a:rPr lang="en-GB" sz="1200" b="0" dirty="0"/>
              <a:t>FIFO</a:t>
            </a:r>
          </a:p>
        </p:txBody>
      </p:sp>
      <p:sp>
        <p:nvSpPr>
          <p:cNvPr id="10" name="Rectangle 9">
            <a:extLst>
              <a:ext uri="{FF2B5EF4-FFF2-40B4-BE49-F238E27FC236}">
                <a16:creationId xmlns:a16="http://schemas.microsoft.com/office/drawing/2014/main" id="{8F11A60F-6D04-4B3F-99BD-2EA9A25294FA}"/>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Alıcı</a:t>
            </a:r>
          </a:p>
          <a:p>
            <a:pPr algn="ctr" rtl="0">
              <a:defRPr/>
            </a:pPr>
            <a:r>
              <a:rPr lang="en-GB" sz="1200" b="0" dirty="0"/>
              <a:t>FIFO</a:t>
            </a:r>
          </a:p>
        </p:txBody>
      </p:sp>
      <p:cxnSp>
        <p:nvCxnSpPr>
          <p:cNvPr id="11" name="Straight Arrow Connector 10">
            <a:extLst>
              <a:ext uri="{FF2B5EF4-FFF2-40B4-BE49-F238E27FC236}">
                <a16:creationId xmlns:a16="http://schemas.microsoft.com/office/drawing/2014/main" id="{B6071BC9-1EAA-40E2-99FC-000D593E4025}"/>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E9011442-A4B7-4240-9624-0A9C0AEB415B}"/>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EBD73CBA-8CA6-4D22-B51F-0D4CDA661779}"/>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CC79876D-3DB2-4FE3-B8B5-BD3979E87B34}"/>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BC935E86-68CA-489E-BA89-9032A8B07CE8}"/>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F865E377-8E9A-4259-9CA1-1F0A80A9FE6E}"/>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310058CB-0DC2-439D-9F51-77D0D9E518D5}"/>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3D3EFF78-CFEF-4E0E-86A4-61C43B1C8284}"/>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37642CE9-00A7-4B36-9C8E-E59AA59AAD8B}"/>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E1498E25-38F1-447B-87C9-2C3D4673F109}"/>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9F4213F8-8D2B-404E-AFA3-B98F9AC576CD}"/>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F303EBB9-7A95-4DA7-95F1-032225C4E5B2}"/>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UART TX</a:t>
            </a:r>
          </a:p>
        </p:txBody>
      </p:sp>
      <p:sp>
        <p:nvSpPr>
          <p:cNvPr id="23" name="TextBox 87">
            <a:extLst>
              <a:ext uri="{FF2B5EF4-FFF2-40B4-BE49-F238E27FC236}">
                <a16:creationId xmlns:a16="http://schemas.microsoft.com/office/drawing/2014/main" id="{C8E921F9-9F81-41C3-BE26-FE89BC36CCEF}"/>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UART RX</a:t>
            </a:r>
          </a:p>
        </p:txBody>
      </p:sp>
      <p:sp>
        <p:nvSpPr>
          <p:cNvPr id="24" name="TextBox 88">
            <a:extLst>
              <a:ext uri="{FF2B5EF4-FFF2-40B4-BE49-F238E27FC236}">
                <a16:creationId xmlns:a16="http://schemas.microsoft.com/office/drawing/2014/main" id="{CEE8B7A2-926A-455B-842F-988CC780E868}"/>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 </a:t>
            </a:r>
          </a:p>
        </p:txBody>
      </p:sp>
      <p:sp>
        <p:nvSpPr>
          <p:cNvPr id="25" name="TextBox 89">
            <a:extLst>
              <a:ext uri="{FF2B5EF4-FFF2-40B4-BE49-F238E27FC236}">
                <a16:creationId xmlns:a16="http://schemas.microsoft.com/office/drawing/2014/main" id="{7A5A8F25-7FA9-4518-861D-996213DA57DE}"/>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Başlat</a:t>
            </a:r>
          </a:p>
        </p:txBody>
      </p:sp>
      <p:sp>
        <p:nvSpPr>
          <p:cNvPr id="26" name="TextBox 90">
            <a:extLst>
              <a:ext uri="{FF2B5EF4-FFF2-40B4-BE49-F238E27FC236}">
                <a16:creationId xmlns:a16="http://schemas.microsoft.com/office/drawing/2014/main" id="{28E0D224-6621-463C-9141-0C2B53C5C5B3}"/>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Bitti</a:t>
            </a:r>
          </a:p>
        </p:txBody>
      </p:sp>
      <p:sp>
        <p:nvSpPr>
          <p:cNvPr id="27" name="TextBox 91">
            <a:extLst>
              <a:ext uri="{FF2B5EF4-FFF2-40B4-BE49-F238E27FC236}">
                <a16:creationId xmlns:a16="http://schemas.microsoft.com/office/drawing/2014/main" id="{40F7D9D1-4660-45BE-B9B6-FFEAA39761AF}"/>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kene</a:t>
            </a:r>
          </a:p>
        </p:txBody>
      </p:sp>
      <p:sp>
        <p:nvSpPr>
          <p:cNvPr id="28" name="TextBox 92">
            <a:extLst>
              <a:ext uri="{FF2B5EF4-FFF2-40B4-BE49-F238E27FC236}">
                <a16:creationId xmlns:a16="http://schemas.microsoft.com/office/drawing/2014/main" id="{F9A2601B-42AB-4F02-8151-86645377584E}"/>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kene</a:t>
            </a:r>
          </a:p>
        </p:txBody>
      </p:sp>
      <p:sp>
        <p:nvSpPr>
          <p:cNvPr id="29" name="TextBox 93">
            <a:extLst>
              <a:ext uri="{FF2B5EF4-FFF2-40B4-BE49-F238E27FC236}">
                <a16:creationId xmlns:a16="http://schemas.microsoft.com/office/drawing/2014/main" id="{D22C5F93-34CC-4C08-92C7-59F3350BC935}"/>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hazır</a:t>
            </a:r>
          </a:p>
        </p:txBody>
      </p:sp>
      <p:sp>
        <p:nvSpPr>
          <p:cNvPr id="30" name="TextBox 94">
            <a:extLst>
              <a:ext uri="{FF2B5EF4-FFF2-40B4-BE49-F238E27FC236}">
                <a16:creationId xmlns:a16="http://schemas.microsoft.com/office/drawing/2014/main" id="{59E79BDE-0D55-4C2D-9167-C89CBAB07E0F}"/>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a:t>
            </a:r>
          </a:p>
        </p:txBody>
      </p:sp>
      <p:cxnSp>
        <p:nvCxnSpPr>
          <p:cNvPr id="31" name="Straight Arrow Connector 30">
            <a:extLst>
              <a:ext uri="{FF2B5EF4-FFF2-40B4-BE49-F238E27FC236}">
                <a16:creationId xmlns:a16="http://schemas.microsoft.com/office/drawing/2014/main" id="{B1514872-F361-43D8-A91C-A44354506B70}"/>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74CD1E3A-1210-405E-8EFD-8FE75BA760C2}"/>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 </a:t>
            </a:r>
          </a:p>
        </p:txBody>
      </p:sp>
      <p:sp>
        <p:nvSpPr>
          <p:cNvPr id="33" name="TextBox 97">
            <a:extLst>
              <a:ext uri="{FF2B5EF4-FFF2-40B4-BE49-F238E27FC236}">
                <a16:creationId xmlns:a16="http://schemas.microsoft.com/office/drawing/2014/main" id="{C96ED16D-E807-4A8C-B7C0-562BDB89746F}"/>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Bitti</a:t>
            </a:r>
          </a:p>
        </p:txBody>
      </p:sp>
      <p:cxnSp>
        <p:nvCxnSpPr>
          <p:cNvPr id="34" name="Straight Arrow Connector 33">
            <a:extLst>
              <a:ext uri="{FF2B5EF4-FFF2-40B4-BE49-F238E27FC236}">
                <a16:creationId xmlns:a16="http://schemas.microsoft.com/office/drawing/2014/main" id="{F0E58D11-A0D4-4FB6-954F-7D1F273D840D}"/>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5F6AA38A-3C51-484E-93F6-AE6C7982F2F9}"/>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a:t>
            </a:r>
          </a:p>
        </p:txBody>
      </p:sp>
      <p:sp>
        <p:nvSpPr>
          <p:cNvPr id="36" name="TextBox 100">
            <a:extLst>
              <a:ext uri="{FF2B5EF4-FFF2-40B4-BE49-F238E27FC236}">
                <a16:creationId xmlns:a16="http://schemas.microsoft.com/office/drawing/2014/main" id="{23B46F9B-4B28-41EB-9251-22188EF3DA5D}"/>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hazır</a:t>
            </a:r>
          </a:p>
        </p:txBody>
      </p:sp>
      <p:cxnSp>
        <p:nvCxnSpPr>
          <p:cNvPr id="37" name="Straight Arrow Connector 36">
            <a:extLst>
              <a:ext uri="{FF2B5EF4-FFF2-40B4-BE49-F238E27FC236}">
                <a16:creationId xmlns:a16="http://schemas.microsoft.com/office/drawing/2014/main" id="{C42C89A8-8CE0-450C-81A2-DECD14E45B25}"/>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ACA8178C-429A-4830-B14E-0D45E93C9571}"/>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Tam</a:t>
            </a:r>
          </a:p>
        </p:txBody>
      </p:sp>
      <p:cxnSp>
        <p:nvCxnSpPr>
          <p:cNvPr id="39" name="Straight Connector 38">
            <a:extLst>
              <a:ext uri="{FF2B5EF4-FFF2-40B4-BE49-F238E27FC236}">
                <a16:creationId xmlns:a16="http://schemas.microsoft.com/office/drawing/2014/main" id="{8F9F58A0-A08E-49C9-A03C-6DE99C2AA223}"/>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8AEA7773-A16A-49D7-9911-56F0E8C0106A}"/>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1" name="Straight Connector 40">
            <a:extLst>
              <a:ext uri="{FF2B5EF4-FFF2-40B4-BE49-F238E27FC236}">
                <a16:creationId xmlns:a16="http://schemas.microsoft.com/office/drawing/2014/main" id="{FB5B2EAB-34F1-41B0-BD5D-795F4CE672C5}"/>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673052E1-65A1-44CD-A4E5-E73468406E22}"/>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3" name="Straight Connector 42">
            <a:extLst>
              <a:ext uri="{FF2B5EF4-FFF2-40B4-BE49-F238E27FC236}">
                <a16:creationId xmlns:a16="http://schemas.microsoft.com/office/drawing/2014/main" id="{BEB78835-CA02-465D-95A1-EDD465D78262}"/>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BB80F0F3-217B-4FF7-B46E-701E5FF98045}"/>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5" name="Straight Connector 44">
            <a:extLst>
              <a:ext uri="{FF2B5EF4-FFF2-40B4-BE49-F238E27FC236}">
                <a16:creationId xmlns:a16="http://schemas.microsoft.com/office/drawing/2014/main" id="{C6E79870-26C3-48C8-83E0-0B4302AB8A22}"/>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B43C4143-4431-4947-84CD-03FB99EA9D89}"/>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7" name="Rectangle 46">
            <a:extLst>
              <a:ext uri="{FF2B5EF4-FFF2-40B4-BE49-F238E27FC236}">
                <a16:creationId xmlns:a16="http://schemas.microsoft.com/office/drawing/2014/main" id="{E842E8FC-B8E7-4D5B-8821-3572822400DF}"/>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AHB</a:t>
            </a:r>
          </a:p>
          <a:p>
            <a:pPr algn="ctr" rtl="0">
              <a:defRPr/>
            </a:pPr>
            <a:r>
              <a:rPr lang="en-GB" sz="1200" dirty="0"/>
              <a:t>ben</a:t>
            </a:r>
            <a:r>
              <a:rPr lang="en-GB" sz="1200" b="0" dirty="0"/>
              <a:t>Arayüz</a:t>
            </a:r>
          </a:p>
        </p:txBody>
      </p:sp>
      <p:sp>
        <p:nvSpPr>
          <p:cNvPr id="48" name="Left-Right Arrow 49">
            <a:extLst>
              <a:ext uri="{FF2B5EF4-FFF2-40B4-BE49-F238E27FC236}">
                <a16:creationId xmlns:a16="http://schemas.microsoft.com/office/drawing/2014/main" id="{5FE62B8A-2257-404A-9A2A-E527136164B1}"/>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Veri [31: 0] </a:t>
            </a:r>
          </a:p>
        </p:txBody>
      </p:sp>
      <p:sp>
        <p:nvSpPr>
          <p:cNvPr id="49" name="Left-Right Arrow 50">
            <a:extLst>
              <a:ext uri="{FF2B5EF4-FFF2-40B4-BE49-F238E27FC236}">
                <a16:creationId xmlns:a16="http://schemas.microsoft.com/office/drawing/2014/main" id="{034F2F94-8FD0-4BDD-96C6-D31FAD5FB62B}"/>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 [31: 0] </a:t>
            </a:r>
          </a:p>
        </p:txBody>
      </p:sp>
      <p:sp>
        <p:nvSpPr>
          <p:cNvPr id="50" name="Left-Right Arrow 51">
            <a:extLst>
              <a:ext uri="{FF2B5EF4-FFF2-40B4-BE49-F238E27FC236}">
                <a16:creationId xmlns:a16="http://schemas.microsoft.com/office/drawing/2014/main" id="{32D3E493-9D5F-4645-BB55-301A57F2B27F}"/>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Kontrol [31: 0] </a:t>
            </a:r>
          </a:p>
        </p:txBody>
      </p:sp>
      <p:sp>
        <p:nvSpPr>
          <p:cNvPr id="51" name="Rectangle 50">
            <a:extLst>
              <a:ext uri="{FF2B5EF4-FFF2-40B4-BE49-F238E27FC236}">
                <a16:creationId xmlns:a16="http://schemas.microsoft.com/office/drawing/2014/main" id="{CCA73E88-4A8E-46B4-A23E-84FA71E88DDE}"/>
              </a:ext>
            </a:extLst>
          </p:cNvPr>
          <p:cNvSpPr/>
          <p:nvPr/>
        </p:nvSpPr>
        <p:spPr bwMode="auto">
          <a:xfrm>
            <a:off x="1879924" y="3374133"/>
            <a:ext cx="2192010" cy="2544959"/>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1021196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Baud Hızı Üreteci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GB" dirty="0"/>
              <a:t>Baud hızı üreteci</a:t>
            </a:r>
            <a:endParaRPr lang="en-US" altLang="en-US" dirty="0">
              <a:ea typeface="ＭＳ Ｐゴシック" panose="020B0600070205080204" pitchFamily="34" charset="-128"/>
            </a:endParaRPr>
          </a:p>
          <a:p>
            <a:pPr lvl="1" algn="l" rtl="0"/>
            <a:r>
              <a:rPr lang="en-US" dirty="0"/>
              <a:t>Sabit bir iletim baud hızı için sistem işaretleri oluşturun, örneğin alıcı FIFO'ya 19200 bps bayt.</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5CD11FA3-7297-48EB-8D63-280D5FF4CB1C}"/>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6" name="Rectangle 5">
            <a:extLst>
              <a:ext uri="{FF2B5EF4-FFF2-40B4-BE49-F238E27FC236}">
                <a16:creationId xmlns:a16="http://schemas.microsoft.com/office/drawing/2014/main" id="{6303BBA5-2D5F-4CB5-9EC4-CA926BB31216}"/>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Verici</a:t>
            </a:r>
          </a:p>
        </p:txBody>
      </p:sp>
      <p:sp>
        <p:nvSpPr>
          <p:cNvPr id="7" name="Rectangle 6">
            <a:extLst>
              <a:ext uri="{FF2B5EF4-FFF2-40B4-BE49-F238E27FC236}">
                <a16:creationId xmlns:a16="http://schemas.microsoft.com/office/drawing/2014/main" id="{E79B76AC-E942-447D-B7EB-EACB39A11481}"/>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Alıcı</a:t>
            </a:r>
          </a:p>
        </p:txBody>
      </p:sp>
      <p:sp>
        <p:nvSpPr>
          <p:cNvPr id="8" name="Rectangle 7">
            <a:extLst>
              <a:ext uri="{FF2B5EF4-FFF2-40B4-BE49-F238E27FC236}">
                <a16:creationId xmlns:a16="http://schemas.microsoft.com/office/drawing/2014/main" id="{027AE773-71E2-449F-8DC3-A20002C4BFD6}"/>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Baud Hızı </a:t>
            </a:r>
          </a:p>
          <a:p>
            <a:pPr algn="ctr" rtl="0">
              <a:defRPr/>
            </a:pPr>
            <a:r>
              <a:rPr lang="en-GB" sz="1200" b="0" dirty="0"/>
              <a:t>Jeneratör</a:t>
            </a:r>
          </a:p>
        </p:txBody>
      </p:sp>
      <p:sp>
        <p:nvSpPr>
          <p:cNvPr id="9" name="Rectangle 8">
            <a:extLst>
              <a:ext uri="{FF2B5EF4-FFF2-40B4-BE49-F238E27FC236}">
                <a16:creationId xmlns:a16="http://schemas.microsoft.com/office/drawing/2014/main" id="{265191BC-2595-43E5-9AFB-D2D5045D2AA9}"/>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Verici</a:t>
            </a:r>
          </a:p>
          <a:p>
            <a:pPr algn="ctr" rtl="0">
              <a:defRPr/>
            </a:pPr>
            <a:r>
              <a:rPr lang="en-GB" sz="1200" b="0" dirty="0"/>
              <a:t>FIFO</a:t>
            </a:r>
          </a:p>
        </p:txBody>
      </p:sp>
      <p:sp>
        <p:nvSpPr>
          <p:cNvPr id="10" name="Rectangle 9">
            <a:extLst>
              <a:ext uri="{FF2B5EF4-FFF2-40B4-BE49-F238E27FC236}">
                <a16:creationId xmlns:a16="http://schemas.microsoft.com/office/drawing/2014/main" id="{6B5384C1-4B3A-4A78-B004-183717299452}"/>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Alıcı</a:t>
            </a:r>
          </a:p>
          <a:p>
            <a:pPr algn="ctr" rtl="0">
              <a:defRPr/>
            </a:pPr>
            <a:r>
              <a:rPr lang="en-GB" sz="1200" b="0" dirty="0"/>
              <a:t>FIFO</a:t>
            </a:r>
          </a:p>
        </p:txBody>
      </p:sp>
      <p:cxnSp>
        <p:nvCxnSpPr>
          <p:cNvPr id="11" name="Straight Arrow Connector 10">
            <a:extLst>
              <a:ext uri="{FF2B5EF4-FFF2-40B4-BE49-F238E27FC236}">
                <a16:creationId xmlns:a16="http://schemas.microsoft.com/office/drawing/2014/main" id="{19066E83-662B-431E-8D43-C5E089CFFE80}"/>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4B99F4C7-E522-48F0-8AC6-FAAEF1522800}"/>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987FA7E8-5C5B-47CA-920F-B036E368C939}"/>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F786E2F4-A4AF-49F3-807A-BAE2B3614C74}"/>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B9ECC0E3-9FA6-4816-A9DE-F3EE7F56DA93}"/>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9168FEEC-C972-45EA-8A4F-D611AC4FB3F1}"/>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F6B06B60-E4F0-407C-ABA7-B322E73429E6}"/>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80C1C26D-F740-4F2E-9D9F-486D45F8F4FB}"/>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372A973B-C697-4F65-8E6E-AB412993B77A}"/>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C471E595-3BC3-4235-9E7B-5549C117A91A}"/>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9BA282A9-2887-4CD7-96E6-00E002C8027F}"/>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65EF51FD-0D54-46DA-A0B6-1C36781FDC05}"/>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UART TX</a:t>
            </a:r>
          </a:p>
        </p:txBody>
      </p:sp>
      <p:sp>
        <p:nvSpPr>
          <p:cNvPr id="23" name="TextBox 87">
            <a:extLst>
              <a:ext uri="{FF2B5EF4-FFF2-40B4-BE49-F238E27FC236}">
                <a16:creationId xmlns:a16="http://schemas.microsoft.com/office/drawing/2014/main" id="{F30173A5-7F33-497B-9DB7-FCDE6C390616}"/>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UART RX</a:t>
            </a:r>
          </a:p>
        </p:txBody>
      </p:sp>
      <p:sp>
        <p:nvSpPr>
          <p:cNvPr id="24" name="TextBox 88">
            <a:extLst>
              <a:ext uri="{FF2B5EF4-FFF2-40B4-BE49-F238E27FC236}">
                <a16:creationId xmlns:a16="http://schemas.microsoft.com/office/drawing/2014/main" id="{A61DC191-87F5-4CAF-8463-4258A4D27B05}"/>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 </a:t>
            </a:r>
          </a:p>
        </p:txBody>
      </p:sp>
      <p:sp>
        <p:nvSpPr>
          <p:cNvPr id="25" name="TextBox 89">
            <a:extLst>
              <a:ext uri="{FF2B5EF4-FFF2-40B4-BE49-F238E27FC236}">
                <a16:creationId xmlns:a16="http://schemas.microsoft.com/office/drawing/2014/main" id="{799CEA42-77CB-4B87-90E4-8571D08A1E45}"/>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Başlat</a:t>
            </a:r>
          </a:p>
        </p:txBody>
      </p:sp>
      <p:sp>
        <p:nvSpPr>
          <p:cNvPr id="26" name="TextBox 90">
            <a:extLst>
              <a:ext uri="{FF2B5EF4-FFF2-40B4-BE49-F238E27FC236}">
                <a16:creationId xmlns:a16="http://schemas.microsoft.com/office/drawing/2014/main" id="{C105F848-E7B8-43CD-B72E-FA43464E6B17}"/>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Bitti</a:t>
            </a:r>
          </a:p>
        </p:txBody>
      </p:sp>
      <p:sp>
        <p:nvSpPr>
          <p:cNvPr id="27" name="TextBox 91">
            <a:extLst>
              <a:ext uri="{FF2B5EF4-FFF2-40B4-BE49-F238E27FC236}">
                <a16:creationId xmlns:a16="http://schemas.microsoft.com/office/drawing/2014/main" id="{A9C6301B-04FD-4AF2-9085-06FB1F1AC4AC}"/>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kene</a:t>
            </a:r>
          </a:p>
        </p:txBody>
      </p:sp>
      <p:sp>
        <p:nvSpPr>
          <p:cNvPr id="28" name="TextBox 92">
            <a:extLst>
              <a:ext uri="{FF2B5EF4-FFF2-40B4-BE49-F238E27FC236}">
                <a16:creationId xmlns:a16="http://schemas.microsoft.com/office/drawing/2014/main" id="{40275782-C73C-4609-BC03-E08F1E2097A0}"/>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kene</a:t>
            </a:r>
          </a:p>
        </p:txBody>
      </p:sp>
      <p:sp>
        <p:nvSpPr>
          <p:cNvPr id="29" name="TextBox 93">
            <a:extLst>
              <a:ext uri="{FF2B5EF4-FFF2-40B4-BE49-F238E27FC236}">
                <a16:creationId xmlns:a16="http://schemas.microsoft.com/office/drawing/2014/main" id="{E5C54EC8-FE33-43CE-9C44-A6D449581C57}"/>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hazır</a:t>
            </a:r>
          </a:p>
        </p:txBody>
      </p:sp>
      <p:sp>
        <p:nvSpPr>
          <p:cNvPr id="30" name="TextBox 94">
            <a:extLst>
              <a:ext uri="{FF2B5EF4-FFF2-40B4-BE49-F238E27FC236}">
                <a16:creationId xmlns:a16="http://schemas.microsoft.com/office/drawing/2014/main" id="{13FBA95F-3500-4AE5-94F3-E7E368F0B3E3}"/>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a:t>
            </a:r>
          </a:p>
        </p:txBody>
      </p:sp>
      <p:cxnSp>
        <p:nvCxnSpPr>
          <p:cNvPr id="31" name="Straight Arrow Connector 30">
            <a:extLst>
              <a:ext uri="{FF2B5EF4-FFF2-40B4-BE49-F238E27FC236}">
                <a16:creationId xmlns:a16="http://schemas.microsoft.com/office/drawing/2014/main" id="{45F12D38-118C-4A42-A255-281CFAC1D340}"/>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F3EA2C07-3AA3-4542-8320-E5CFCC9546B9}"/>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 </a:t>
            </a:r>
          </a:p>
        </p:txBody>
      </p:sp>
      <p:sp>
        <p:nvSpPr>
          <p:cNvPr id="33" name="TextBox 97">
            <a:extLst>
              <a:ext uri="{FF2B5EF4-FFF2-40B4-BE49-F238E27FC236}">
                <a16:creationId xmlns:a16="http://schemas.microsoft.com/office/drawing/2014/main" id="{C89FEA68-D8ED-4669-B89C-AA554503EAA3}"/>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Bitti</a:t>
            </a:r>
          </a:p>
        </p:txBody>
      </p:sp>
      <p:cxnSp>
        <p:nvCxnSpPr>
          <p:cNvPr id="34" name="Straight Arrow Connector 33">
            <a:extLst>
              <a:ext uri="{FF2B5EF4-FFF2-40B4-BE49-F238E27FC236}">
                <a16:creationId xmlns:a16="http://schemas.microsoft.com/office/drawing/2014/main" id="{B3AE9699-6A85-4262-8524-6C2027596BA4}"/>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C65201E0-4D10-4339-BA80-2A0F0636950F}"/>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a:t>
            </a:r>
          </a:p>
        </p:txBody>
      </p:sp>
      <p:sp>
        <p:nvSpPr>
          <p:cNvPr id="36" name="TextBox 100">
            <a:extLst>
              <a:ext uri="{FF2B5EF4-FFF2-40B4-BE49-F238E27FC236}">
                <a16:creationId xmlns:a16="http://schemas.microsoft.com/office/drawing/2014/main" id="{694F4F39-B836-48F2-B3F9-5D17943A7ED7}"/>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hazır</a:t>
            </a:r>
          </a:p>
        </p:txBody>
      </p:sp>
      <p:cxnSp>
        <p:nvCxnSpPr>
          <p:cNvPr id="37" name="Straight Arrow Connector 36">
            <a:extLst>
              <a:ext uri="{FF2B5EF4-FFF2-40B4-BE49-F238E27FC236}">
                <a16:creationId xmlns:a16="http://schemas.microsoft.com/office/drawing/2014/main" id="{708AFD7C-0EF7-4066-851D-ECBFD0E75170}"/>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AC23AA2E-5925-463D-8570-EE343E4D15A0}"/>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Tam</a:t>
            </a:r>
          </a:p>
        </p:txBody>
      </p:sp>
      <p:cxnSp>
        <p:nvCxnSpPr>
          <p:cNvPr id="39" name="Straight Connector 38">
            <a:extLst>
              <a:ext uri="{FF2B5EF4-FFF2-40B4-BE49-F238E27FC236}">
                <a16:creationId xmlns:a16="http://schemas.microsoft.com/office/drawing/2014/main" id="{FEBB96A7-C8B2-40A8-8EEE-B3264069AA8C}"/>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146278CB-4C46-41F1-8FD0-62F08FEDEF61}"/>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1" name="Straight Connector 40">
            <a:extLst>
              <a:ext uri="{FF2B5EF4-FFF2-40B4-BE49-F238E27FC236}">
                <a16:creationId xmlns:a16="http://schemas.microsoft.com/office/drawing/2014/main" id="{CC003D2B-D0E5-47BF-BDDD-570D3F201BE8}"/>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81CF3F1B-826F-4996-8314-24EC5BB41CDD}"/>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3" name="Straight Connector 42">
            <a:extLst>
              <a:ext uri="{FF2B5EF4-FFF2-40B4-BE49-F238E27FC236}">
                <a16:creationId xmlns:a16="http://schemas.microsoft.com/office/drawing/2014/main" id="{EA0CF54B-907D-442C-8385-D3A204C5EFCE}"/>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5A64D206-80B1-475F-BE2E-CC620E06D9D2}"/>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5" name="Straight Connector 44">
            <a:extLst>
              <a:ext uri="{FF2B5EF4-FFF2-40B4-BE49-F238E27FC236}">
                <a16:creationId xmlns:a16="http://schemas.microsoft.com/office/drawing/2014/main" id="{F6642D6D-3CEF-4F85-8C64-F4FD4FE0B3CE}"/>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E7AC4FA0-C8CA-4C73-8362-F0678041079C}"/>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7" name="Rectangle 46">
            <a:extLst>
              <a:ext uri="{FF2B5EF4-FFF2-40B4-BE49-F238E27FC236}">
                <a16:creationId xmlns:a16="http://schemas.microsoft.com/office/drawing/2014/main" id="{53721F60-A3E6-47A8-AC40-E4E6273B2BFD}"/>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AHB</a:t>
            </a:r>
          </a:p>
          <a:p>
            <a:pPr algn="ctr" rtl="0">
              <a:defRPr/>
            </a:pPr>
            <a:r>
              <a:rPr lang="en-GB" sz="1200" dirty="0"/>
              <a:t>ben</a:t>
            </a:r>
            <a:r>
              <a:rPr lang="en-GB" sz="1200" b="0" dirty="0"/>
              <a:t>Arayüz</a:t>
            </a:r>
          </a:p>
        </p:txBody>
      </p:sp>
      <p:sp>
        <p:nvSpPr>
          <p:cNvPr id="48" name="Left-Right Arrow 49">
            <a:extLst>
              <a:ext uri="{FF2B5EF4-FFF2-40B4-BE49-F238E27FC236}">
                <a16:creationId xmlns:a16="http://schemas.microsoft.com/office/drawing/2014/main" id="{7EFAFB1E-3645-4BE4-941A-644222A75A0D}"/>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Veri [31: 0] </a:t>
            </a:r>
          </a:p>
        </p:txBody>
      </p:sp>
      <p:sp>
        <p:nvSpPr>
          <p:cNvPr id="49" name="Left-Right Arrow 50">
            <a:extLst>
              <a:ext uri="{FF2B5EF4-FFF2-40B4-BE49-F238E27FC236}">
                <a16:creationId xmlns:a16="http://schemas.microsoft.com/office/drawing/2014/main" id="{AE042D7E-3E44-4DFC-9159-476EF7045477}"/>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 [31: 0] </a:t>
            </a:r>
          </a:p>
        </p:txBody>
      </p:sp>
      <p:sp>
        <p:nvSpPr>
          <p:cNvPr id="50" name="Left-Right Arrow 51">
            <a:extLst>
              <a:ext uri="{FF2B5EF4-FFF2-40B4-BE49-F238E27FC236}">
                <a16:creationId xmlns:a16="http://schemas.microsoft.com/office/drawing/2014/main" id="{AB609947-0469-4235-9F82-A7580283B10F}"/>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Kontrol [31: 0] </a:t>
            </a:r>
          </a:p>
        </p:txBody>
      </p:sp>
      <p:sp>
        <p:nvSpPr>
          <p:cNvPr id="51" name="Rectangle 50">
            <a:extLst>
              <a:ext uri="{FF2B5EF4-FFF2-40B4-BE49-F238E27FC236}">
                <a16:creationId xmlns:a16="http://schemas.microsoft.com/office/drawing/2014/main" id="{23C88E75-B35E-4DB9-9AE0-926273452333}"/>
              </a:ext>
            </a:extLst>
          </p:cNvPr>
          <p:cNvSpPr/>
          <p:nvPr/>
        </p:nvSpPr>
        <p:spPr bwMode="auto">
          <a:xfrm>
            <a:off x="7396976" y="4264842"/>
            <a:ext cx="2192010" cy="65246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21965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UART Verici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0" lvl="1" indent="0" algn="l" rtl="0">
              <a:spcAft>
                <a:spcPts val="1600"/>
              </a:spcAft>
              <a:buNone/>
            </a:pPr>
            <a:r>
              <a:rPr lang="en-US" sz="2400" dirty="0"/>
              <a:t>Verici FIFO'dan verileri (bayt cinsinden) okur</a:t>
            </a:r>
          </a:p>
          <a:p>
            <a:pPr marL="0" lvl="1" indent="0" algn="l" rtl="0">
              <a:spcAft>
                <a:spcPts val="1600"/>
              </a:spcAft>
              <a:buNone/>
            </a:pPr>
            <a:r>
              <a:rPr lang="en-US" sz="2400" dirty="0"/>
              <a:t>Tek baytlık veriyi sıralı bitlere dönüştürür</a:t>
            </a:r>
          </a:p>
          <a:p>
            <a:pPr marL="0" lvl="1" indent="0" algn="l" rtl="0">
              <a:spcAft>
                <a:spcPts val="1600"/>
              </a:spcAft>
              <a:buNone/>
            </a:pPr>
            <a:r>
              <a:rPr lang="en-US" sz="2400" dirty="0"/>
              <a:t>Baud üretecinden sağlanan sabit bir oranda saat hızına sahip tx pinine bit gönderir</a:t>
            </a:r>
            <a:endParaRPr lang="en-US" altLang="en-US" sz="2400" dirty="0"/>
          </a:p>
        </p:txBody>
      </p:sp>
      <p:sp>
        <p:nvSpPr>
          <p:cNvPr id="5" name="Rectangle 4">
            <a:extLst>
              <a:ext uri="{FF2B5EF4-FFF2-40B4-BE49-F238E27FC236}">
                <a16:creationId xmlns:a16="http://schemas.microsoft.com/office/drawing/2014/main" id="{B64B62D4-8399-4F02-89B8-9E30B493D20D}"/>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6" name="Rectangle 5">
            <a:extLst>
              <a:ext uri="{FF2B5EF4-FFF2-40B4-BE49-F238E27FC236}">
                <a16:creationId xmlns:a16="http://schemas.microsoft.com/office/drawing/2014/main" id="{1713905D-A6A2-4694-9A8F-D2AAE8E16285}"/>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Verici</a:t>
            </a:r>
          </a:p>
        </p:txBody>
      </p:sp>
      <p:sp>
        <p:nvSpPr>
          <p:cNvPr id="7" name="Rectangle 6">
            <a:extLst>
              <a:ext uri="{FF2B5EF4-FFF2-40B4-BE49-F238E27FC236}">
                <a16:creationId xmlns:a16="http://schemas.microsoft.com/office/drawing/2014/main" id="{24BD5DE7-B997-4D4B-B4B7-E849FD77D9D4}"/>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Alıcı</a:t>
            </a:r>
          </a:p>
        </p:txBody>
      </p:sp>
      <p:sp>
        <p:nvSpPr>
          <p:cNvPr id="8" name="Rectangle 7">
            <a:extLst>
              <a:ext uri="{FF2B5EF4-FFF2-40B4-BE49-F238E27FC236}">
                <a16:creationId xmlns:a16="http://schemas.microsoft.com/office/drawing/2014/main" id="{95FBF61B-2049-4CF1-8425-F36E2EE06363}"/>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Baud Hızı </a:t>
            </a:r>
          </a:p>
          <a:p>
            <a:pPr algn="ctr" rtl="0">
              <a:defRPr/>
            </a:pPr>
            <a:r>
              <a:rPr lang="en-GB" sz="1200" b="0" dirty="0"/>
              <a:t>Jeneratör</a:t>
            </a:r>
          </a:p>
        </p:txBody>
      </p:sp>
      <p:sp>
        <p:nvSpPr>
          <p:cNvPr id="9" name="Rectangle 8">
            <a:extLst>
              <a:ext uri="{FF2B5EF4-FFF2-40B4-BE49-F238E27FC236}">
                <a16:creationId xmlns:a16="http://schemas.microsoft.com/office/drawing/2014/main" id="{E395BBB7-0CC4-4D10-B562-F9DE167BAC31}"/>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Verici</a:t>
            </a:r>
          </a:p>
          <a:p>
            <a:pPr algn="ctr" rtl="0">
              <a:defRPr/>
            </a:pPr>
            <a:r>
              <a:rPr lang="en-GB" sz="1200" b="0" dirty="0"/>
              <a:t>FIFO</a:t>
            </a:r>
          </a:p>
        </p:txBody>
      </p:sp>
      <p:sp>
        <p:nvSpPr>
          <p:cNvPr id="10" name="Rectangle 9">
            <a:extLst>
              <a:ext uri="{FF2B5EF4-FFF2-40B4-BE49-F238E27FC236}">
                <a16:creationId xmlns:a16="http://schemas.microsoft.com/office/drawing/2014/main" id="{F4663891-5B6D-418A-B826-256E0A20CF08}"/>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Alıcı</a:t>
            </a:r>
          </a:p>
          <a:p>
            <a:pPr algn="ctr" rtl="0">
              <a:defRPr/>
            </a:pPr>
            <a:r>
              <a:rPr lang="en-GB" sz="1200" b="0" dirty="0"/>
              <a:t>FIFO</a:t>
            </a:r>
          </a:p>
        </p:txBody>
      </p:sp>
      <p:cxnSp>
        <p:nvCxnSpPr>
          <p:cNvPr id="11" name="Straight Arrow Connector 10">
            <a:extLst>
              <a:ext uri="{FF2B5EF4-FFF2-40B4-BE49-F238E27FC236}">
                <a16:creationId xmlns:a16="http://schemas.microsoft.com/office/drawing/2014/main" id="{56D9CB61-8B41-4728-8839-E41D5ECF054B}"/>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B7738BA3-8F37-45A7-B6B5-98B358D3CBE5}"/>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ADFBC337-6B2C-4B9C-8DE0-A6ABC2C9EAC8}"/>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316070DF-ACEA-497D-BDBE-B74E223C27E8}"/>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E5FB3780-154B-471D-BB8D-6C0F726AB510}"/>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7FC0B5DC-46B3-44D3-A24E-BBFCD2E533F1}"/>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7D7F6A18-8CFD-44A9-9C09-602F1CC35FBA}"/>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C9B5DFF4-29F9-4D3E-A499-199F591A584B}"/>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0D1CCE92-68A5-462E-8C2E-1495E89C1256}"/>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8B498FFD-6DF2-474C-AB21-B487B76D2E5D}"/>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346D29B2-E33B-4D99-8C0F-87CFEAD14AC1}"/>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54BE7B47-1E7E-4F86-AA21-236E71C9354E}"/>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UART TX</a:t>
            </a:r>
          </a:p>
        </p:txBody>
      </p:sp>
      <p:sp>
        <p:nvSpPr>
          <p:cNvPr id="23" name="TextBox 87">
            <a:extLst>
              <a:ext uri="{FF2B5EF4-FFF2-40B4-BE49-F238E27FC236}">
                <a16:creationId xmlns:a16="http://schemas.microsoft.com/office/drawing/2014/main" id="{3D950FB1-3E5B-4DF8-85C7-78BCA38FB7CF}"/>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UART RX</a:t>
            </a:r>
          </a:p>
        </p:txBody>
      </p:sp>
      <p:sp>
        <p:nvSpPr>
          <p:cNvPr id="24" name="TextBox 88">
            <a:extLst>
              <a:ext uri="{FF2B5EF4-FFF2-40B4-BE49-F238E27FC236}">
                <a16:creationId xmlns:a16="http://schemas.microsoft.com/office/drawing/2014/main" id="{3E686647-4A68-4287-93AD-8B0CB828AF5F}"/>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 </a:t>
            </a:r>
          </a:p>
        </p:txBody>
      </p:sp>
      <p:sp>
        <p:nvSpPr>
          <p:cNvPr id="25" name="TextBox 89">
            <a:extLst>
              <a:ext uri="{FF2B5EF4-FFF2-40B4-BE49-F238E27FC236}">
                <a16:creationId xmlns:a16="http://schemas.microsoft.com/office/drawing/2014/main" id="{435162D8-EA9B-4B08-BE57-F5C624865355}"/>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Başlat</a:t>
            </a:r>
          </a:p>
        </p:txBody>
      </p:sp>
      <p:sp>
        <p:nvSpPr>
          <p:cNvPr id="26" name="TextBox 90">
            <a:extLst>
              <a:ext uri="{FF2B5EF4-FFF2-40B4-BE49-F238E27FC236}">
                <a16:creationId xmlns:a16="http://schemas.microsoft.com/office/drawing/2014/main" id="{7F461894-FD54-46C1-B7BA-BB8035B443B2}"/>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Bitti</a:t>
            </a:r>
          </a:p>
        </p:txBody>
      </p:sp>
      <p:sp>
        <p:nvSpPr>
          <p:cNvPr id="27" name="TextBox 91">
            <a:extLst>
              <a:ext uri="{FF2B5EF4-FFF2-40B4-BE49-F238E27FC236}">
                <a16:creationId xmlns:a16="http://schemas.microsoft.com/office/drawing/2014/main" id="{C46DBDE1-E7FA-43C3-B051-2A1851620E43}"/>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kene</a:t>
            </a:r>
          </a:p>
        </p:txBody>
      </p:sp>
      <p:sp>
        <p:nvSpPr>
          <p:cNvPr id="28" name="TextBox 92">
            <a:extLst>
              <a:ext uri="{FF2B5EF4-FFF2-40B4-BE49-F238E27FC236}">
                <a16:creationId xmlns:a16="http://schemas.microsoft.com/office/drawing/2014/main" id="{B58A00BE-DB67-4CAD-96FF-D8C0637A6B43}"/>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kene</a:t>
            </a:r>
          </a:p>
        </p:txBody>
      </p:sp>
      <p:sp>
        <p:nvSpPr>
          <p:cNvPr id="29" name="TextBox 93">
            <a:extLst>
              <a:ext uri="{FF2B5EF4-FFF2-40B4-BE49-F238E27FC236}">
                <a16:creationId xmlns:a16="http://schemas.microsoft.com/office/drawing/2014/main" id="{45E4D1D2-8AF5-499A-BEAA-2C64E87BA26C}"/>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hazır</a:t>
            </a:r>
          </a:p>
        </p:txBody>
      </p:sp>
      <p:sp>
        <p:nvSpPr>
          <p:cNvPr id="30" name="TextBox 94">
            <a:extLst>
              <a:ext uri="{FF2B5EF4-FFF2-40B4-BE49-F238E27FC236}">
                <a16:creationId xmlns:a16="http://schemas.microsoft.com/office/drawing/2014/main" id="{E769E53F-33B5-4D1C-A159-1967D9DCB331}"/>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a:t>
            </a:r>
          </a:p>
        </p:txBody>
      </p:sp>
      <p:cxnSp>
        <p:nvCxnSpPr>
          <p:cNvPr id="31" name="Straight Arrow Connector 30">
            <a:extLst>
              <a:ext uri="{FF2B5EF4-FFF2-40B4-BE49-F238E27FC236}">
                <a16:creationId xmlns:a16="http://schemas.microsoft.com/office/drawing/2014/main" id="{14E8E748-94B0-400F-9E8A-9B1B2CAACB09}"/>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5243D6E1-7D3D-4233-9A93-AF4F2D0DDD38}"/>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 </a:t>
            </a:r>
          </a:p>
        </p:txBody>
      </p:sp>
      <p:sp>
        <p:nvSpPr>
          <p:cNvPr id="33" name="TextBox 97">
            <a:extLst>
              <a:ext uri="{FF2B5EF4-FFF2-40B4-BE49-F238E27FC236}">
                <a16:creationId xmlns:a16="http://schemas.microsoft.com/office/drawing/2014/main" id="{72FD5BE5-6BB0-4BFF-AAC9-4FDF1642080B}"/>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Bitti</a:t>
            </a:r>
          </a:p>
        </p:txBody>
      </p:sp>
      <p:cxnSp>
        <p:nvCxnSpPr>
          <p:cNvPr id="34" name="Straight Arrow Connector 33">
            <a:extLst>
              <a:ext uri="{FF2B5EF4-FFF2-40B4-BE49-F238E27FC236}">
                <a16:creationId xmlns:a16="http://schemas.microsoft.com/office/drawing/2014/main" id="{96EBB4AB-580F-4265-B419-73F28568178A}"/>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EB82F263-68B6-4013-8F5A-D7B30A402F77}"/>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a:t>
            </a:r>
          </a:p>
        </p:txBody>
      </p:sp>
      <p:sp>
        <p:nvSpPr>
          <p:cNvPr id="36" name="TextBox 100">
            <a:extLst>
              <a:ext uri="{FF2B5EF4-FFF2-40B4-BE49-F238E27FC236}">
                <a16:creationId xmlns:a16="http://schemas.microsoft.com/office/drawing/2014/main" id="{E2EF3D05-4128-410C-B897-5B2FF911415B}"/>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hazır</a:t>
            </a:r>
          </a:p>
        </p:txBody>
      </p:sp>
      <p:cxnSp>
        <p:nvCxnSpPr>
          <p:cNvPr id="37" name="Straight Arrow Connector 36">
            <a:extLst>
              <a:ext uri="{FF2B5EF4-FFF2-40B4-BE49-F238E27FC236}">
                <a16:creationId xmlns:a16="http://schemas.microsoft.com/office/drawing/2014/main" id="{380684A0-2A75-4BAB-BD59-0B7685E593E4}"/>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D7BE89CF-D1FB-4672-ACED-53B809BA27C4}"/>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Tam</a:t>
            </a:r>
          </a:p>
        </p:txBody>
      </p:sp>
      <p:cxnSp>
        <p:nvCxnSpPr>
          <p:cNvPr id="39" name="Straight Connector 38">
            <a:extLst>
              <a:ext uri="{FF2B5EF4-FFF2-40B4-BE49-F238E27FC236}">
                <a16:creationId xmlns:a16="http://schemas.microsoft.com/office/drawing/2014/main" id="{EF1E600A-F250-4020-8AC3-691ECF33CD6D}"/>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20E301C6-9B21-458F-941C-ED8123473432}"/>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1" name="Straight Connector 40">
            <a:extLst>
              <a:ext uri="{FF2B5EF4-FFF2-40B4-BE49-F238E27FC236}">
                <a16:creationId xmlns:a16="http://schemas.microsoft.com/office/drawing/2014/main" id="{18D7893F-A2C2-42A5-943F-153651AF5B1E}"/>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5F62B769-9842-4F7E-8D5B-A010946864B2}"/>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3" name="Straight Connector 42">
            <a:extLst>
              <a:ext uri="{FF2B5EF4-FFF2-40B4-BE49-F238E27FC236}">
                <a16:creationId xmlns:a16="http://schemas.microsoft.com/office/drawing/2014/main" id="{35204C7A-A073-412A-94C4-BB415866D6C5}"/>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515BEAC4-94DA-4DBA-8F53-9ABC097A470F}"/>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5" name="Straight Connector 44">
            <a:extLst>
              <a:ext uri="{FF2B5EF4-FFF2-40B4-BE49-F238E27FC236}">
                <a16:creationId xmlns:a16="http://schemas.microsoft.com/office/drawing/2014/main" id="{2DE96E14-25D8-4F97-B057-4F693998B3DF}"/>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F977DA44-F4FB-4D5D-B35D-05F3779A007C}"/>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7" name="Rectangle 46">
            <a:extLst>
              <a:ext uri="{FF2B5EF4-FFF2-40B4-BE49-F238E27FC236}">
                <a16:creationId xmlns:a16="http://schemas.microsoft.com/office/drawing/2014/main" id="{3E55D580-793C-43BA-B37B-00CF4B3174D5}"/>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AHB</a:t>
            </a:r>
          </a:p>
          <a:p>
            <a:pPr algn="ctr" rtl="0">
              <a:defRPr/>
            </a:pPr>
            <a:r>
              <a:rPr lang="en-GB" sz="1200" dirty="0"/>
              <a:t>ben</a:t>
            </a:r>
            <a:r>
              <a:rPr lang="en-GB" sz="1200" b="0" dirty="0"/>
              <a:t>Arayüz</a:t>
            </a:r>
          </a:p>
        </p:txBody>
      </p:sp>
      <p:sp>
        <p:nvSpPr>
          <p:cNvPr id="48" name="Left-Right Arrow 49">
            <a:extLst>
              <a:ext uri="{FF2B5EF4-FFF2-40B4-BE49-F238E27FC236}">
                <a16:creationId xmlns:a16="http://schemas.microsoft.com/office/drawing/2014/main" id="{C33E3271-1D40-4AA6-80E3-BB04F43A12A6}"/>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Veri [31: 0] </a:t>
            </a:r>
          </a:p>
        </p:txBody>
      </p:sp>
      <p:sp>
        <p:nvSpPr>
          <p:cNvPr id="49" name="Left-Right Arrow 50">
            <a:extLst>
              <a:ext uri="{FF2B5EF4-FFF2-40B4-BE49-F238E27FC236}">
                <a16:creationId xmlns:a16="http://schemas.microsoft.com/office/drawing/2014/main" id="{86455EB3-35EA-4CAF-A3AF-155677B0B908}"/>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 [31: 0] </a:t>
            </a:r>
          </a:p>
        </p:txBody>
      </p:sp>
      <p:sp>
        <p:nvSpPr>
          <p:cNvPr id="50" name="Left-Right Arrow 51">
            <a:extLst>
              <a:ext uri="{FF2B5EF4-FFF2-40B4-BE49-F238E27FC236}">
                <a16:creationId xmlns:a16="http://schemas.microsoft.com/office/drawing/2014/main" id="{81352BC9-B01A-47DE-8106-585AA162F105}"/>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Kontrol [31: 0] </a:t>
            </a:r>
          </a:p>
        </p:txBody>
      </p:sp>
      <p:sp>
        <p:nvSpPr>
          <p:cNvPr id="51" name="Rectangle 50">
            <a:extLst>
              <a:ext uri="{FF2B5EF4-FFF2-40B4-BE49-F238E27FC236}">
                <a16:creationId xmlns:a16="http://schemas.microsoft.com/office/drawing/2014/main" id="{BDDD054B-0F14-4837-B5BD-75FAB5489BB5}"/>
              </a:ext>
            </a:extLst>
          </p:cNvPr>
          <p:cNvSpPr/>
          <p:nvPr/>
        </p:nvSpPr>
        <p:spPr bwMode="auto">
          <a:xfrm>
            <a:off x="7411788" y="3560057"/>
            <a:ext cx="2192010" cy="65246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945696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UART Alıcısı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0" lvl="1" indent="0" algn="l" rtl="0">
              <a:spcAft>
                <a:spcPts val="1600"/>
              </a:spcAft>
              <a:buNone/>
            </a:pPr>
            <a:r>
              <a:rPr lang="en-US" sz="2400" dirty="0"/>
              <a:t>Baud üretecinden üretilen saati kullanarak rx pininden sıralı bitleri alır</a:t>
            </a:r>
          </a:p>
          <a:p>
            <a:pPr marL="0" lvl="1" indent="0" algn="l" rtl="0">
              <a:spcAft>
                <a:spcPts val="1600"/>
              </a:spcAft>
              <a:buNone/>
            </a:pPr>
            <a:r>
              <a:rPr lang="en-US" sz="2400" dirty="0"/>
              <a:t>Bitleri tek bir bayta yeniden birleştirir</a:t>
            </a:r>
          </a:p>
          <a:p>
            <a:pPr marL="0" lvl="1" indent="0" algn="l" rtl="0">
              <a:spcAft>
                <a:spcPts val="1600"/>
              </a:spcAft>
              <a:buNone/>
            </a:pPr>
            <a:r>
              <a:rPr lang="en-US" sz="2400" dirty="0"/>
              <a:t>Alınan baytı alıcı FIFO'ya yazar</a:t>
            </a:r>
            <a:endParaRPr lang="en-US" altLang="en-US" sz="2400" dirty="0"/>
          </a:p>
        </p:txBody>
      </p:sp>
      <p:sp>
        <p:nvSpPr>
          <p:cNvPr id="5" name="Rectangle 4">
            <a:extLst>
              <a:ext uri="{FF2B5EF4-FFF2-40B4-BE49-F238E27FC236}">
                <a16:creationId xmlns:a16="http://schemas.microsoft.com/office/drawing/2014/main" id="{8CE07D01-277E-43AD-943E-ED636D988419}"/>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6" name="Rectangle 5">
            <a:extLst>
              <a:ext uri="{FF2B5EF4-FFF2-40B4-BE49-F238E27FC236}">
                <a16:creationId xmlns:a16="http://schemas.microsoft.com/office/drawing/2014/main" id="{723373D7-8BD4-4CEC-8F48-598A10D43017}"/>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Verici</a:t>
            </a:r>
          </a:p>
        </p:txBody>
      </p:sp>
      <p:sp>
        <p:nvSpPr>
          <p:cNvPr id="7" name="Rectangle 6">
            <a:extLst>
              <a:ext uri="{FF2B5EF4-FFF2-40B4-BE49-F238E27FC236}">
                <a16:creationId xmlns:a16="http://schemas.microsoft.com/office/drawing/2014/main" id="{BBE935B7-C2B1-4910-B356-293922D4AE8C}"/>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Alıcı</a:t>
            </a:r>
          </a:p>
        </p:txBody>
      </p:sp>
      <p:sp>
        <p:nvSpPr>
          <p:cNvPr id="8" name="Rectangle 7">
            <a:extLst>
              <a:ext uri="{FF2B5EF4-FFF2-40B4-BE49-F238E27FC236}">
                <a16:creationId xmlns:a16="http://schemas.microsoft.com/office/drawing/2014/main" id="{A305A485-F5EC-4F4B-8AFB-7FB3E02FC19F}"/>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Baud Hızı </a:t>
            </a:r>
          </a:p>
          <a:p>
            <a:pPr algn="ctr" rtl="0">
              <a:defRPr/>
            </a:pPr>
            <a:r>
              <a:rPr lang="en-GB" sz="1200" b="0" dirty="0"/>
              <a:t>Jeneratör</a:t>
            </a:r>
          </a:p>
        </p:txBody>
      </p:sp>
      <p:sp>
        <p:nvSpPr>
          <p:cNvPr id="9" name="Rectangle 8">
            <a:extLst>
              <a:ext uri="{FF2B5EF4-FFF2-40B4-BE49-F238E27FC236}">
                <a16:creationId xmlns:a16="http://schemas.microsoft.com/office/drawing/2014/main" id="{64AC16CC-68A7-42B2-9EF1-EB2760E7AA55}"/>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Verici</a:t>
            </a:r>
          </a:p>
          <a:p>
            <a:pPr algn="ctr" rtl="0">
              <a:defRPr/>
            </a:pPr>
            <a:r>
              <a:rPr lang="en-GB" sz="1200" b="0" dirty="0"/>
              <a:t>FIFO</a:t>
            </a:r>
          </a:p>
        </p:txBody>
      </p:sp>
      <p:sp>
        <p:nvSpPr>
          <p:cNvPr id="10" name="Rectangle 9">
            <a:extLst>
              <a:ext uri="{FF2B5EF4-FFF2-40B4-BE49-F238E27FC236}">
                <a16:creationId xmlns:a16="http://schemas.microsoft.com/office/drawing/2014/main" id="{A914BD7A-0C77-435A-894B-A09B0C21502A}"/>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Alıcı</a:t>
            </a:r>
          </a:p>
          <a:p>
            <a:pPr algn="ctr" rtl="0">
              <a:defRPr/>
            </a:pPr>
            <a:r>
              <a:rPr lang="en-GB" sz="1200" b="0" dirty="0"/>
              <a:t>FIFO</a:t>
            </a:r>
          </a:p>
        </p:txBody>
      </p:sp>
      <p:cxnSp>
        <p:nvCxnSpPr>
          <p:cNvPr id="11" name="Straight Arrow Connector 10">
            <a:extLst>
              <a:ext uri="{FF2B5EF4-FFF2-40B4-BE49-F238E27FC236}">
                <a16:creationId xmlns:a16="http://schemas.microsoft.com/office/drawing/2014/main" id="{2D6EBD73-1D3E-4CD6-868D-5892E384A566}"/>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19572A4F-0671-4717-A9E6-E400736ED3AD}"/>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B46271D9-3B8D-4CED-B68F-6B308F750B9A}"/>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75C35C85-AD47-4493-9DD6-00291342FAD5}"/>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E7B2E7D5-171E-4E6E-A927-B16BE052FA99}"/>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5E99AB22-7BF2-4E4F-B80B-7AB8D2E7E7C6}"/>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9A464A22-4511-4516-8386-FA16CBE67B87}"/>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4DE4F73E-621F-4106-8377-783C68354899}"/>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FAD37EB4-D79B-45A8-B79D-CF6FD23626FC}"/>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0723F67B-F383-4C74-91D7-6F9045D7DAA0}"/>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F2CEFCAE-60F5-4C2A-8566-3F7000AE179F}"/>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1D93830E-354C-46AD-A815-2C0117FBFFE6}"/>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UART TX</a:t>
            </a:r>
          </a:p>
        </p:txBody>
      </p:sp>
      <p:sp>
        <p:nvSpPr>
          <p:cNvPr id="23" name="TextBox 87">
            <a:extLst>
              <a:ext uri="{FF2B5EF4-FFF2-40B4-BE49-F238E27FC236}">
                <a16:creationId xmlns:a16="http://schemas.microsoft.com/office/drawing/2014/main" id="{6B4EB05C-BA72-456C-B11D-1CC4B06EF702}"/>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UART RX</a:t>
            </a:r>
          </a:p>
        </p:txBody>
      </p:sp>
      <p:sp>
        <p:nvSpPr>
          <p:cNvPr id="24" name="TextBox 88">
            <a:extLst>
              <a:ext uri="{FF2B5EF4-FFF2-40B4-BE49-F238E27FC236}">
                <a16:creationId xmlns:a16="http://schemas.microsoft.com/office/drawing/2014/main" id="{B100B2FB-B595-4E4A-A7EA-F9BD5A67581D}"/>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 </a:t>
            </a:r>
          </a:p>
        </p:txBody>
      </p:sp>
      <p:sp>
        <p:nvSpPr>
          <p:cNvPr id="25" name="TextBox 89">
            <a:extLst>
              <a:ext uri="{FF2B5EF4-FFF2-40B4-BE49-F238E27FC236}">
                <a16:creationId xmlns:a16="http://schemas.microsoft.com/office/drawing/2014/main" id="{C99DE4FD-3538-4736-91BD-C30D08B11D48}"/>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Başlat</a:t>
            </a:r>
          </a:p>
        </p:txBody>
      </p:sp>
      <p:sp>
        <p:nvSpPr>
          <p:cNvPr id="26" name="TextBox 90">
            <a:extLst>
              <a:ext uri="{FF2B5EF4-FFF2-40B4-BE49-F238E27FC236}">
                <a16:creationId xmlns:a16="http://schemas.microsoft.com/office/drawing/2014/main" id="{44795621-66CE-4509-B45A-757C651D6510}"/>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Bitti</a:t>
            </a:r>
          </a:p>
        </p:txBody>
      </p:sp>
      <p:sp>
        <p:nvSpPr>
          <p:cNvPr id="27" name="TextBox 91">
            <a:extLst>
              <a:ext uri="{FF2B5EF4-FFF2-40B4-BE49-F238E27FC236}">
                <a16:creationId xmlns:a16="http://schemas.microsoft.com/office/drawing/2014/main" id="{2B9CEB98-C61B-4AD0-A031-D4385737B1FD}"/>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kene</a:t>
            </a:r>
          </a:p>
        </p:txBody>
      </p:sp>
      <p:sp>
        <p:nvSpPr>
          <p:cNvPr id="28" name="TextBox 92">
            <a:extLst>
              <a:ext uri="{FF2B5EF4-FFF2-40B4-BE49-F238E27FC236}">
                <a16:creationId xmlns:a16="http://schemas.microsoft.com/office/drawing/2014/main" id="{7B036F89-BFFA-4524-B614-4226828EF613}"/>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kene</a:t>
            </a:r>
          </a:p>
        </p:txBody>
      </p:sp>
      <p:sp>
        <p:nvSpPr>
          <p:cNvPr id="29" name="TextBox 93">
            <a:extLst>
              <a:ext uri="{FF2B5EF4-FFF2-40B4-BE49-F238E27FC236}">
                <a16:creationId xmlns:a16="http://schemas.microsoft.com/office/drawing/2014/main" id="{E9E73C35-F0B5-4E38-A4C4-90D9ECBDFED4}"/>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hazır</a:t>
            </a:r>
          </a:p>
        </p:txBody>
      </p:sp>
      <p:sp>
        <p:nvSpPr>
          <p:cNvPr id="30" name="TextBox 94">
            <a:extLst>
              <a:ext uri="{FF2B5EF4-FFF2-40B4-BE49-F238E27FC236}">
                <a16:creationId xmlns:a16="http://schemas.microsoft.com/office/drawing/2014/main" id="{85424A74-A349-44ED-B9B3-288FC428F1F6}"/>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a:t>
            </a:r>
          </a:p>
        </p:txBody>
      </p:sp>
      <p:cxnSp>
        <p:nvCxnSpPr>
          <p:cNvPr id="31" name="Straight Arrow Connector 30">
            <a:extLst>
              <a:ext uri="{FF2B5EF4-FFF2-40B4-BE49-F238E27FC236}">
                <a16:creationId xmlns:a16="http://schemas.microsoft.com/office/drawing/2014/main" id="{ACA99F97-D9FD-4D0A-9EED-6601CB671B19}"/>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10478D31-1C6C-4DB0-AB23-72D462443988}"/>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 </a:t>
            </a:r>
          </a:p>
        </p:txBody>
      </p:sp>
      <p:sp>
        <p:nvSpPr>
          <p:cNvPr id="33" name="TextBox 97">
            <a:extLst>
              <a:ext uri="{FF2B5EF4-FFF2-40B4-BE49-F238E27FC236}">
                <a16:creationId xmlns:a16="http://schemas.microsoft.com/office/drawing/2014/main" id="{A4545E6A-7356-4AB4-9383-87BF110C4BF0}"/>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Bitti</a:t>
            </a:r>
          </a:p>
        </p:txBody>
      </p:sp>
      <p:cxnSp>
        <p:nvCxnSpPr>
          <p:cNvPr id="34" name="Straight Arrow Connector 33">
            <a:extLst>
              <a:ext uri="{FF2B5EF4-FFF2-40B4-BE49-F238E27FC236}">
                <a16:creationId xmlns:a16="http://schemas.microsoft.com/office/drawing/2014/main" id="{7099A4E4-7F0B-49AC-BE48-26A44E142D69}"/>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22219F3F-8EA3-4F8C-B2A1-13F7FDDDA8F8}"/>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a:t>
            </a:r>
          </a:p>
        </p:txBody>
      </p:sp>
      <p:sp>
        <p:nvSpPr>
          <p:cNvPr id="36" name="TextBox 100">
            <a:extLst>
              <a:ext uri="{FF2B5EF4-FFF2-40B4-BE49-F238E27FC236}">
                <a16:creationId xmlns:a16="http://schemas.microsoft.com/office/drawing/2014/main" id="{AC5FBE4A-1B04-4E9A-BC51-D7458F95F142}"/>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hazır</a:t>
            </a:r>
          </a:p>
        </p:txBody>
      </p:sp>
      <p:cxnSp>
        <p:nvCxnSpPr>
          <p:cNvPr id="37" name="Straight Arrow Connector 36">
            <a:extLst>
              <a:ext uri="{FF2B5EF4-FFF2-40B4-BE49-F238E27FC236}">
                <a16:creationId xmlns:a16="http://schemas.microsoft.com/office/drawing/2014/main" id="{B9425B68-66CF-462A-8588-13D56D27401B}"/>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AE2D709B-51BD-422F-A52A-B1F0FD01F623}"/>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Tam</a:t>
            </a:r>
          </a:p>
        </p:txBody>
      </p:sp>
      <p:cxnSp>
        <p:nvCxnSpPr>
          <p:cNvPr id="39" name="Straight Connector 38">
            <a:extLst>
              <a:ext uri="{FF2B5EF4-FFF2-40B4-BE49-F238E27FC236}">
                <a16:creationId xmlns:a16="http://schemas.microsoft.com/office/drawing/2014/main" id="{5DAD2827-232D-4864-AE29-B6AF58B2A68C}"/>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E6D154C7-994B-42B6-8ABB-C5F1572A66B8}"/>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1" name="Straight Connector 40">
            <a:extLst>
              <a:ext uri="{FF2B5EF4-FFF2-40B4-BE49-F238E27FC236}">
                <a16:creationId xmlns:a16="http://schemas.microsoft.com/office/drawing/2014/main" id="{0768A66F-D6D4-442C-88D2-C0B014222309}"/>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9248C944-B08D-4940-9FFC-B66B94FE8B77}"/>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3" name="Straight Connector 42">
            <a:extLst>
              <a:ext uri="{FF2B5EF4-FFF2-40B4-BE49-F238E27FC236}">
                <a16:creationId xmlns:a16="http://schemas.microsoft.com/office/drawing/2014/main" id="{84B5505E-AFD8-4FF2-B6FC-F1692B4943BC}"/>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F0CA8275-FECE-4DD9-820A-53E51EB682A6}"/>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5" name="Straight Connector 44">
            <a:extLst>
              <a:ext uri="{FF2B5EF4-FFF2-40B4-BE49-F238E27FC236}">
                <a16:creationId xmlns:a16="http://schemas.microsoft.com/office/drawing/2014/main" id="{5B03B7E1-980B-4484-9563-5E39D95AE5AD}"/>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6CA7871F-CB38-481F-B887-C672EF7F60CD}"/>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7" name="Rectangle 46">
            <a:extLst>
              <a:ext uri="{FF2B5EF4-FFF2-40B4-BE49-F238E27FC236}">
                <a16:creationId xmlns:a16="http://schemas.microsoft.com/office/drawing/2014/main" id="{67852490-1192-407A-AF96-7AF88C4EB067}"/>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AHB</a:t>
            </a:r>
          </a:p>
          <a:p>
            <a:pPr algn="ctr" rtl="0">
              <a:defRPr/>
            </a:pPr>
            <a:r>
              <a:rPr lang="en-GB" sz="1200" b="0" dirty="0"/>
              <a:t>Arayüz</a:t>
            </a:r>
          </a:p>
        </p:txBody>
      </p:sp>
      <p:sp>
        <p:nvSpPr>
          <p:cNvPr id="48" name="Left-Right Arrow 49">
            <a:extLst>
              <a:ext uri="{FF2B5EF4-FFF2-40B4-BE49-F238E27FC236}">
                <a16:creationId xmlns:a16="http://schemas.microsoft.com/office/drawing/2014/main" id="{3E2DD256-AD26-446C-A0EB-883642035F0A}"/>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Veri [31: 0] </a:t>
            </a:r>
          </a:p>
        </p:txBody>
      </p:sp>
      <p:sp>
        <p:nvSpPr>
          <p:cNvPr id="49" name="Left-Right Arrow 50">
            <a:extLst>
              <a:ext uri="{FF2B5EF4-FFF2-40B4-BE49-F238E27FC236}">
                <a16:creationId xmlns:a16="http://schemas.microsoft.com/office/drawing/2014/main" id="{1EDE3FAB-9D53-496F-9625-9E8F178CB3DC}"/>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 [31: 0] </a:t>
            </a:r>
          </a:p>
        </p:txBody>
      </p:sp>
      <p:sp>
        <p:nvSpPr>
          <p:cNvPr id="50" name="Left-Right Arrow 51">
            <a:extLst>
              <a:ext uri="{FF2B5EF4-FFF2-40B4-BE49-F238E27FC236}">
                <a16:creationId xmlns:a16="http://schemas.microsoft.com/office/drawing/2014/main" id="{6C22521F-B663-4F83-804D-DA7526460E55}"/>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Kontrol [31: 0] </a:t>
            </a:r>
          </a:p>
        </p:txBody>
      </p:sp>
      <p:sp>
        <p:nvSpPr>
          <p:cNvPr id="51" name="Rectangle 50">
            <a:extLst>
              <a:ext uri="{FF2B5EF4-FFF2-40B4-BE49-F238E27FC236}">
                <a16:creationId xmlns:a16="http://schemas.microsoft.com/office/drawing/2014/main" id="{F14F6274-2BBD-4C97-9153-83E03CB7D9AE}"/>
              </a:ext>
            </a:extLst>
          </p:cNvPr>
          <p:cNvSpPr/>
          <p:nvPr/>
        </p:nvSpPr>
        <p:spPr bwMode="auto">
          <a:xfrm>
            <a:off x="7396976" y="4956968"/>
            <a:ext cx="2192010" cy="65246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68253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İlk Giren İlk Çıkar (FIFO)</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GB" dirty="0"/>
              <a:t>Baud hızı üreteci</a:t>
            </a:r>
            <a:endParaRPr lang="en-US" altLang="en-US" dirty="0">
              <a:ea typeface="ＭＳ Ｐゴシック" panose="020B0600070205080204" pitchFamily="34" charset="-128"/>
            </a:endParaRPr>
          </a:p>
          <a:p>
            <a:pPr lvl="1" algn="l" rtl="0"/>
            <a:r>
              <a:rPr lang="en-US" dirty="0"/>
              <a:t>Alıcı FIFO'ya sabit bir iletim baud hızı (örneğin 19200 bps bayt) için sistem işaretleri oluşturun.</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A22670C1-2356-4235-9C78-F71E9309832D}"/>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6" name="Rectangle 5">
            <a:extLst>
              <a:ext uri="{FF2B5EF4-FFF2-40B4-BE49-F238E27FC236}">
                <a16:creationId xmlns:a16="http://schemas.microsoft.com/office/drawing/2014/main" id="{3E2688B2-0E2A-4B59-8A7D-C79273648D99}"/>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Verici</a:t>
            </a:r>
          </a:p>
        </p:txBody>
      </p:sp>
      <p:sp>
        <p:nvSpPr>
          <p:cNvPr id="7" name="Rectangle 6">
            <a:extLst>
              <a:ext uri="{FF2B5EF4-FFF2-40B4-BE49-F238E27FC236}">
                <a16:creationId xmlns:a16="http://schemas.microsoft.com/office/drawing/2014/main" id="{3C1DA4E9-DE62-496D-A84B-4EF5639B09B5}"/>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Alıcı</a:t>
            </a:r>
          </a:p>
        </p:txBody>
      </p:sp>
      <p:sp>
        <p:nvSpPr>
          <p:cNvPr id="8" name="Rectangle 7">
            <a:extLst>
              <a:ext uri="{FF2B5EF4-FFF2-40B4-BE49-F238E27FC236}">
                <a16:creationId xmlns:a16="http://schemas.microsoft.com/office/drawing/2014/main" id="{A209C239-D3BA-4871-9EB4-AD66F841C0B7}"/>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Baud Hızı </a:t>
            </a:r>
          </a:p>
          <a:p>
            <a:pPr algn="ctr" rtl="0">
              <a:defRPr/>
            </a:pPr>
            <a:r>
              <a:rPr lang="en-GB" sz="1200" b="0" dirty="0"/>
              <a:t>Jeneratör</a:t>
            </a:r>
          </a:p>
        </p:txBody>
      </p:sp>
      <p:sp>
        <p:nvSpPr>
          <p:cNvPr id="9" name="Rectangle 8">
            <a:extLst>
              <a:ext uri="{FF2B5EF4-FFF2-40B4-BE49-F238E27FC236}">
                <a16:creationId xmlns:a16="http://schemas.microsoft.com/office/drawing/2014/main" id="{10594A83-C610-48EE-959C-8E8045F89590}"/>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Verici</a:t>
            </a:r>
          </a:p>
          <a:p>
            <a:pPr algn="ctr" rtl="0">
              <a:defRPr/>
            </a:pPr>
            <a:r>
              <a:rPr lang="en-GB" sz="1200" b="0" dirty="0"/>
              <a:t>FIFO</a:t>
            </a:r>
          </a:p>
        </p:txBody>
      </p:sp>
      <p:sp>
        <p:nvSpPr>
          <p:cNvPr id="10" name="Rectangle 9">
            <a:extLst>
              <a:ext uri="{FF2B5EF4-FFF2-40B4-BE49-F238E27FC236}">
                <a16:creationId xmlns:a16="http://schemas.microsoft.com/office/drawing/2014/main" id="{F682EEE0-CB01-4042-9947-0AE4E5793A1A}"/>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Alıcı</a:t>
            </a:r>
          </a:p>
          <a:p>
            <a:pPr algn="ctr" rtl="0">
              <a:defRPr/>
            </a:pPr>
            <a:r>
              <a:rPr lang="en-GB" sz="1200" b="0" dirty="0"/>
              <a:t>FIFO</a:t>
            </a:r>
          </a:p>
        </p:txBody>
      </p:sp>
      <p:cxnSp>
        <p:nvCxnSpPr>
          <p:cNvPr id="11" name="Straight Arrow Connector 10">
            <a:extLst>
              <a:ext uri="{FF2B5EF4-FFF2-40B4-BE49-F238E27FC236}">
                <a16:creationId xmlns:a16="http://schemas.microsoft.com/office/drawing/2014/main" id="{2C3746C4-7203-4913-9868-0A54A2CE11DC}"/>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CAC243A7-A63D-4EEA-99F7-9CA667FCFC2D}"/>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37BC507F-BF64-4BA0-A684-07FC94F008C2}"/>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052CF6EA-84A5-4304-8A6A-4AFAC4287D03}"/>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815FB271-BFAF-4FD8-AA4A-7D7F8172F811}"/>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54D425DD-5CD8-4323-9C4F-E191A321204E}"/>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4DDA113B-9BF4-4377-8055-C1406107A5CA}"/>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C52B701B-60DB-4A1C-A2A7-C8308EF13206}"/>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61A0D68D-A710-4998-937C-4E91DB6CA430}"/>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7689BE02-AEC1-4AF0-8536-744686EB3BD1}"/>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0139BC47-5866-4BF9-8669-7895FCC0F6AC}"/>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83296D0D-3903-48D6-8B8D-BAE132B020C6}"/>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UART TX</a:t>
            </a:r>
          </a:p>
        </p:txBody>
      </p:sp>
      <p:sp>
        <p:nvSpPr>
          <p:cNvPr id="23" name="TextBox 87">
            <a:extLst>
              <a:ext uri="{FF2B5EF4-FFF2-40B4-BE49-F238E27FC236}">
                <a16:creationId xmlns:a16="http://schemas.microsoft.com/office/drawing/2014/main" id="{A6C98E69-63CF-4729-A995-8B5E0093A778}"/>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UART RX</a:t>
            </a:r>
          </a:p>
        </p:txBody>
      </p:sp>
      <p:sp>
        <p:nvSpPr>
          <p:cNvPr id="24" name="TextBox 88">
            <a:extLst>
              <a:ext uri="{FF2B5EF4-FFF2-40B4-BE49-F238E27FC236}">
                <a16:creationId xmlns:a16="http://schemas.microsoft.com/office/drawing/2014/main" id="{AFF97228-3A3E-4DFA-9933-F2709D53E4E7}"/>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 </a:t>
            </a:r>
          </a:p>
        </p:txBody>
      </p:sp>
      <p:sp>
        <p:nvSpPr>
          <p:cNvPr id="25" name="TextBox 89">
            <a:extLst>
              <a:ext uri="{FF2B5EF4-FFF2-40B4-BE49-F238E27FC236}">
                <a16:creationId xmlns:a16="http://schemas.microsoft.com/office/drawing/2014/main" id="{F9436700-754F-4249-9C1D-3F3B021C6C1F}"/>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Başlat</a:t>
            </a:r>
          </a:p>
        </p:txBody>
      </p:sp>
      <p:sp>
        <p:nvSpPr>
          <p:cNvPr id="26" name="TextBox 90">
            <a:extLst>
              <a:ext uri="{FF2B5EF4-FFF2-40B4-BE49-F238E27FC236}">
                <a16:creationId xmlns:a16="http://schemas.microsoft.com/office/drawing/2014/main" id="{B14B74E3-D682-4ECD-A078-0CF70AC3F749}"/>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Bitti</a:t>
            </a:r>
          </a:p>
        </p:txBody>
      </p:sp>
      <p:sp>
        <p:nvSpPr>
          <p:cNvPr id="27" name="TextBox 91">
            <a:extLst>
              <a:ext uri="{FF2B5EF4-FFF2-40B4-BE49-F238E27FC236}">
                <a16:creationId xmlns:a16="http://schemas.microsoft.com/office/drawing/2014/main" id="{E7229D79-39F0-44FA-9062-F42614091459}"/>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kene</a:t>
            </a:r>
          </a:p>
        </p:txBody>
      </p:sp>
      <p:sp>
        <p:nvSpPr>
          <p:cNvPr id="28" name="TextBox 92">
            <a:extLst>
              <a:ext uri="{FF2B5EF4-FFF2-40B4-BE49-F238E27FC236}">
                <a16:creationId xmlns:a16="http://schemas.microsoft.com/office/drawing/2014/main" id="{47F6490D-1738-451E-A5E3-760BE6E27410}"/>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kene</a:t>
            </a:r>
          </a:p>
        </p:txBody>
      </p:sp>
      <p:sp>
        <p:nvSpPr>
          <p:cNvPr id="29" name="TextBox 93">
            <a:extLst>
              <a:ext uri="{FF2B5EF4-FFF2-40B4-BE49-F238E27FC236}">
                <a16:creationId xmlns:a16="http://schemas.microsoft.com/office/drawing/2014/main" id="{3C5F1F29-78D5-49CB-B05E-29CE32C5E5D3}"/>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hazır</a:t>
            </a:r>
          </a:p>
        </p:txBody>
      </p:sp>
      <p:sp>
        <p:nvSpPr>
          <p:cNvPr id="30" name="TextBox 94">
            <a:extLst>
              <a:ext uri="{FF2B5EF4-FFF2-40B4-BE49-F238E27FC236}">
                <a16:creationId xmlns:a16="http://schemas.microsoft.com/office/drawing/2014/main" id="{CE64BFE1-F770-42B5-9BE9-5F038615EFB3}"/>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a:t>
            </a:r>
          </a:p>
        </p:txBody>
      </p:sp>
      <p:cxnSp>
        <p:nvCxnSpPr>
          <p:cNvPr id="31" name="Straight Arrow Connector 30">
            <a:extLst>
              <a:ext uri="{FF2B5EF4-FFF2-40B4-BE49-F238E27FC236}">
                <a16:creationId xmlns:a16="http://schemas.microsoft.com/office/drawing/2014/main" id="{0A8224B7-C1BE-4463-B41B-D9497427F127}"/>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F6191485-FBDE-401E-B6A3-94805A573E21}"/>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 </a:t>
            </a:r>
          </a:p>
        </p:txBody>
      </p:sp>
      <p:sp>
        <p:nvSpPr>
          <p:cNvPr id="33" name="TextBox 97">
            <a:extLst>
              <a:ext uri="{FF2B5EF4-FFF2-40B4-BE49-F238E27FC236}">
                <a16:creationId xmlns:a16="http://schemas.microsoft.com/office/drawing/2014/main" id="{B5D19179-C960-4A54-AF56-FBE4285740BA}"/>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Bitti</a:t>
            </a:r>
          </a:p>
        </p:txBody>
      </p:sp>
      <p:cxnSp>
        <p:nvCxnSpPr>
          <p:cNvPr id="34" name="Straight Arrow Connector 33">
            <a:extLst>
              <a:ext uri="{FF2B5EF4-FFF2-40B4-BE49-F238E27FC236}">
                <a16:creationId xmlns:a16="http://schemas.microsoft.com/office/drawing/2014/main" id="{6DDDC535-3B76-43B8-802D-9FB9860D1BA8}"/>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73FDDBA7-682B-459C-B316-80626E4018E6}"/>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Veri</a:t>
            </a:r>
          </a:p>
        </p:txBody>
      </p:sp>
      <p:sp>
        <p:nvSpPr>
          <p:cNvPr id="36" name="TextBox 100">
            <a:extLst>
              <a:ext uri="{FF2B5EF4-FFF2-40B4-BE49-F238E27FC236}">
                <a16:creationId xmlns:a16="http://schemas.microsoft.com/office/drawing/2014/main" id="{A6E36C7F-FC39-43E1-B0C1-157BF6229B2A}"/>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hazır</a:t>
            </a:r>
          </a:p>
        </p:txBody>
      </p:sp>
      <p:cxnSp>
        <p:nvCxnSpPr>
          <p:cNvPr id="37" name="Straight Arrow Connector 36">
            <a:extLst>
              <a:ext uri="{FF2B5EF4-FFF2-40B4-BE49-F238E27FC236}">
                <a16:creationId xmlns:a16="http://schemas.microsoft.com/office/drawing/2014/main" id="{EAE1E5F5-3385-4C46-9D23-428AFCB69734}"/>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A24FEC5D-3886-40B2-8A0B-7CA3E488F331}"/>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Tam</a:t>
            </a:r>
          </a:p>
        </p:txBody>
      </p:sp>
      <p:cxnSp>
        <p:nvCxnSpPr>
          <p:cNvPr id="39" name="Straight Connector 38">
            <a:extLst>
              <a:ext uri="{FF2B5EF4-FFF2-40B4-BE49-F238E27FC236}">
                <a16:creationId xmlns:a16="http://schemas.microsoft.com/office/drawing/2014/main" id="{C27388E2-DCFB-4B7A-82BB-45C3C689DDF1}"/>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1BA150F1-68C9-4F5D-B1EE-1F5120B242F8}"/>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1" name="Straight Connector 40">
            <a:extLst>
              <a:ext uri="{FF2B5EF4-FFF2-40B4-BE49-F238E27FC236}">
                <a16:creationId xmlns:a16="http://schemas.microsoft.com/office/drawing/2014/main" id="{9801316C-964D-4214-A43D-A83D972F0940}"/>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0114069F-0481-4EE5-9C6D-00D00CBB4F13}"/>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3" name="Straight Connector 42">
            <a:extLst>
              <a:ext uri="{FF2B5EF4-FFF2-40B4-BE49-F238E27FC236}">
                <a16:creationId xmlns:a16="http://schemas.microsoft.com/office/drawing/2014/main" id="{55102267-86C5-4A60-90B0-72A08D2FBF47}"/>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9CF52A11-213A-497E-9156-D3FD8CABCF9B}"/>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5" name="Straight Connector 44">
            <a:extLst>
              <a:ext uri="{FF2B5EF4-FFF2-40B4-BE49-F238E27FC236}">
                <a16:creationId xmlns:a16="http://schemas.microsoft.com/office/drawing/2014/main" id="{3C8C474D-933C-4B2B-BC3F-9CEA3E9E0181}"/>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C494AE2A-5C8D-407E-A611-EAB9900B78E7}"/>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7" name="Rectangle 46">
            <a:extLst>
              <a:ext uri="{FF2B5EF4-FFF2-40B4-BE49-F238E27FC236}">
                <a16:creationId xmlns:a16="http://schemas.microsoft.com/office/drawing/2014/main" id="{7FCF2465-22D0-417E-BCAB-F193BB4E6ACE}"/>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AHB</a:t>
            </a:r>
          </a:p>
          <a:p>
            <a:pPr algn="ctr" rtl="0">
              <a:defRPr/>
            </a:pPr>
            <a:r>
              <a:rPr lang="en-GB" sz="1200" b="0" dirty="0"/>
              <a:t>Arayüz</a:t>
            </a:r>
          </a:p>
        </p:txBody>
      </p:sp>
      <p:sp>
        <p:nvSpPr>
          <p:cNvPr id="48" name="Left-Right Arrow 49">
            <a:extLst>
              <a:ext uri="{FF2B5EF4-FFF2-40B4-BE49-F238E27FC236}">
                <a16:creationId xmlns:a16="http://schemas.microsoft.com/office/drawing/2014/main" id="{4881A6E4-A6FC-4A47-B5B5-ACD4E47E8ED6}"/>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Veri [31: 0] </a:t>
            </a:r>
          </a:p>
        </p:txBody>
      </p:sp>
      <p:sp>
        <p:nvSpPr>
          <p:cNvPr id="49" name="Left-Right Arrow 50">
            <a:extLst>
              <a:ext uri="{FF2B5EF4-FFF2-40B4-BE49-F238E27FC236}">
                <a16:creationId xmlns:a16="http://schemas.microsoft.com/office/drawing/2014/main" id="{3E304F3B-D484-47D2-A4C8-D045AD12755D}"/>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 [31: 0] </a:t>
            </a:r>
          </a:p>
        </p:txBody>
      </p:sp>
      <p:sp>
        <p:nvSpPr>
          <p:cNvPr id="50" name="Left-Right Arrow 51">
            <a:extLst>
              <a:ext uri="{FF2B5EF4-FFF2-40B4-BE49-F238E27FC236}">
                <a16:creationId xmlns:a16="http://schemas.microsoft.com/office/drawing/2014/main" id="{B1397528-FB3A-407D-940D-0405EDAFD359}"/>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Kontrol [31: 0] </a:t>
            </a:r>
          </a:p>
        </p:txBody>
      </p:sp>
      <p:sp>
        <p:nvSpPr>
          <p:cNvPr id="51" name="Rectangle 50">
            <a:extLst>
              <a:ext uri="{FF2B5EF4-FFF2-40B4-BE49-F238E27FC236}">
                <a16:creationId xmlns:a16="http://schemas.microsoft.com/office/drawing/2014/main" id="{61BFD1CB-785F-435A-B3D9-CFEA86EB290E}"/>
              </a:ext>
            </a:extLst>
          </p:cNvPr>
          <p:cNvSpPr/>
          <p:nvPr/>
        </p:nvSpPr>
        <p:spPr bwMode="auto">
          <a:xfrm>
            <a:off x="4300704" y="3325617"/>
            <a:ext cx="2192010" cy="2544959"/>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3307565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UART'ta Neden Bir FIFO'ya İhtiyacımız Var?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10790"/>
            <a:ext cx="11180763" cy="4086225"/>
          </a:xfrm>
        </p:spPr>
        <p:txBody>
          <a:bodyPr wrap="square" numCol="1" anchor="t" anchorCtr="0" compatLnSpc="1">
            <a:prstTxWarp prst="textNoShape">
              <a:avLst/>
            </a:prstTxWarp>
          </a:bodyPr>
          <a:lstStyle/>
          <a:p>
            <a:pPr algn="l" rtl="0"/>
            <a:r>
              <a:rPr lang="en-US" altLang="en-US" dirty="0">
                <a:ea typeface="ＭＳ Ｐゴシック" panose="020B0600070205080204" pitchFamily="34" charset="-128"/>
              </a:rPr>
              <a:t>Verici FIFO</a:t>
            </a:r>
          </a:p>
          <a:p>
            <a:pPr lvl="1" algn="l" rtl="0"/>
            <a:r>
              <a:rPr lang="en-IN" altLang="en-US" dirty="0">
                <a:ea typeface="ＭＳ Ｐゴシック" panose="020B0600070205080204" pitchFamily="34" charset="-128"/>
              </a:rPr>
              <a:t>İşlemci daha yüksek bir saat frekansında çalışıyor, ör. 50.000.000 Hz</a:t>
            </a:r>
          </a:p>
          <a:p>
            <a:pPr lvl="1" algn="l" rtl="0"/>
            <a:r>
              <a:rPr lang="en-IN" altLang="en-US" dirty="0">
                <a:ea typeface="ＭＳ Ｐゴシック" panose="020B0600070205080204" pitchFamily="34" charset="-128"/>
              </a:rPr>
              <a:t>UART verileri çok daha düşük bir frekansta, örneğin 19,200 Hz'de iletilir.</a:t>
            </a:r>
          </a:p>
          <a:p>
            <a:pPr lvl="1" algn="l" rtl="0"/>
            <a:r>
              <a:rPr lang="en-IN" altLang="en-US" dirty="0">
                <a:ea typeface="ＭＳ Ｐゴシック" panose="020B0600070205080204" pitchFamily="34" charset="-128"/>
              </a:rPr>
              <a:t>İşlemci UART için beklerse, büyük miktarda zaman boşa harcanır.</a:t>
            </a:r>
          </a:p>
          <a:p>
            <a:pPr lvl="1" algn="l" rtl="0"/>
            <a:r>
              <a:rPr lang="en-IN" altLang="en-US" dirty="0">
                <a:ea typeface="ＭＳ Ｐゴシック" panose="020B0600070205080204" pitchFamily="34" charset="-128"/>
              </a:rPr>
              <a:t>Bu nedenle, sistem verimliliğini artırmak için FIFO'lar kullanılır.</a:t>
            </a:r>
          </a:p>
          <a:p>
            <a:pPr algn="l" rtl="0"/>
            <a:r>
              <a:rPr lang="en-US" altLang="en-US" dirty="0">
                <a:ea typeface="ＭＳ Ｐゴシック" panose="020B0600070205080204" pitchFamily="34" charset="-128"/>
              </a:rPr>
              <a:t>Alıcı FIFO:</a:t>
            </a:r>
          </a:p>
          <a:p>
            <a:pPr lvl="1" algn="l" rtl="0"/>
            <a:r>
              <a:rPr lang="en-IN" altLang="en-US" dirty="0">
                <a:ea typeface="ＭＳ Ｐゴシック" panose="020B0600070205080204" pitchFamily="34" charset="-128"/>
              </a:rPr>
              <a:t>İşlemciye kesinti sinyallerini işlemesi için daha fazla zaman vermek için kullanılır</a:t>
            </a:r>
          </a:p>
          <a:p>
            <a:pPr lvl="1" algn="l" rtl="0"/>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035B964C-1D96-4566-9BF1-3CD18B32120F}"/>
              </a:ext>
            </a:extLst>
          </p:cNvPr>
          <p:cNvSpPr/>
          <p:nvPr/>
        </p:nvSpPr>
        <p:spPr bwMode="auto">
          <a:xfrm>
            <a:off x="2128534" y="4098003"/>
            <a:ext cx="1339327" cy="368300"/>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6" name="Rectangle 5">
            <a:extLst>
              <a:ext uri="{FF2B5EF4-FFF2-40B4-BE49-F238E27FC236}">
                <a16:creationId xmlns:a16="http://schemas.microsoft.com/office/drawing/2014/main" id="{6D11DFEB-7B33-4E8B-9FF3-3254D194C4AA}"/>
              </a:ext>
            </a:extLst>
          </p:cNvPr>
          <p:cNvSpPr/>
          <p:nvPr/>
        </p:nvSpPr>
        <p:spPr bwMode="auto">
          <a:xfrm>
            <a:off x="4032790" y="4098003"/>
            <a:ext cx="3884682" cy="368300"/>
          </a:xfrm>
          <a:prstGeom prst="rect">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7" name="Rectangle 6">
            <a:extLst>
              <a:ext uri="{FF2B5EF4-FFF2-40B4-BE49-F238E27FC236}">
                <a16:creationId xmlns:a16="http://schemas.microsoft.com/office/drawing/2014/main" id="{5E66051A-4A12-4C56-AFCC-9353CD393861}"/>
              </a:ext>
            </a:extLst>
          </p:cNvPr>
          <p:cNvSpPr/>
          <p:nvPr/>
        </p:nvSpPr>
        <p:spPr bwMode="auto">
          <a:xfrm>
            <a:off x="7426597" y="4156740"/>
            <a:ext cx="327956" cy="249238"/>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8" name="Rectangle 7">
            <a:extLst>
              <a:ext uri="{FF2B5EF4-FFF2-40B4-BE49-F238E27FC236}">
                <a16:creationId xmlns:a16="http://schemas.microsoft.com/office/drawing/2014/main" id="{86C090E7-150A-4FF6-B650-2A1412266988}"/>
              </a:ext>
            </a:extLst>
          </p:cNvPr>
          <p:cNvSpPr/>
          <p:nvPr/>
        </p:nvSpPr>
        <p:spPr bwMode="auto">
          <a:xfrm>
            <a:off x="6918796" y="4156740"/>
            <a:ext cx="327956" cy="2492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9" name="Rectangle 8">
            <a:extLst>
              <a:ext uri="{FF2B5EF4-FFF2-40B4-BE49-F238E27FC236}">
                <a16:creationId xmlns:a16="http://schemas.microsoft.com/office/drawing/2014/main" id="{625ECDE5-9B10-4517-9725-5970F77CEF21}"/>
              </a:ext>
            </a:extLst>
          </p:cNvPr>
          <p:cNvSpPr/>
          <p:nvPr/>
        </p:nvSpPr>
        <p:spPr bwMode="auto">
          <a:xfrm>
            <a:off x="6421574" y="4156740"/>
            <a:ext cx="325839" cy="2492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0" name="Rectangle 9">
            <a:extLst>
              <a:ext uri="{FF2B5EF4-FFF2-40B4-BE49-F238E27FC236}">
                <a16:creationId xmlns:a16="http://schemas.microsoft.com/office/drawing/2014/main" id="{ADA02441-B80A-429B-97C2-C2A68761A013}"/>
              </a:ext>
            </a:extLst>
          </p:cNvPr>
          <p:cNvSpPr/>
          <p:nvPr/>
        </p:nvSpPr>
        <p:spPr bwMode="auto">
          <a:xfrm>
            <a:off x="5920119" y="4156740"/>
            <a:ext cx="327956" cy="249238"/>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1" name="Rectangle 10">
            <a:extLst>
              <a:ext uri="{FF2B5EF4-FFF2-40B4-BE49-F238E27FC236}">
                <a16:creationId xmlns:a16="http://schemas.microsoft.com/office/drawing/2014/main" id="{9287C286-C350-4273-BE6F-47C2ED12E42E}"/>
              </a:ext>
            </a:extLst>
          </p:cNvPr>
          <p:cNvSpPr/>
          <p:nvPr/>
        </p:nvSpPr>
        <p:spPr bwMode="auto">
          <a:xfrm>
            <a:off x="5386928" y="4156740"/>
            <a:ext cx="327956" cy="249238"/>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2" name="Rectangle 11">
            <a:extLst>
              <a:ext uri="{FF2B5EF4-FFF2-40B4-BE49-F238E27FC236}">
                <a16:creationId xmlns:a16="http://schemas.microsoft.com/office/drawing/2014/main" id="{ED91E597-2C25-4E6C-8D2E-4F9FB7615E50}"/>
              </a:ext>
            </a:extLst>
          </p:cNvPr>
          <p:cNvSpPr/>
          <p:nvPr/>
        </p:nvSpPr>
        <p:spPr bwMode="auto">
          <a:xfrm>
            <a:off x="4881243" y="4156740"/>
            <a:ext cx="325839" cy="24923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3" name="TextBox 10">
            <a:extLst>
              <a:ext uri="{FF2B5EF4-FFF2-40B4-BE49-F238E27FC236}">
                <a16:creationId xmlns:a16="http://schemas.microsoft.com/office/drawing/2014/main" id="{7A7F74DC-C64D-4CFE-ADD8-7A88804E9DF8}"/>
              </a:ext>
            </a:extLst>
          </p:cNvPr>
          <p:cNvSpPr txBox="1">
            <a:spLocks noChangeArrowheads="1"/>
          </p:cNvSpPr>
          <p:nvPr/>
        </p:nvSpPr>
        <p:spPr bwMode="auto">
          <a:xfrm>
            <a:off x="7392744" y="4128166"/>
            <a:ext cx="41047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Bir</a:t>
            </a:r>
          </a:p>
        </p:txBody>
      </p:sp>
      <p:sp>
        <p:nvSpPr>
          <p:cNvPr id="14" name="TextBox 11">
            <a:extLst>
              <a:ext uri="{FF2B5EF4-FFF2-40B4-BE49-F238E27FC236}">
                <a16:creationId xmlns:a16="http://schemas.microsoft.com/office/drawing/2014/main" id="{72A18936-C38B-4239-ADD8-E863EFCB4A7A}"/>
              </a:ext>
            </a:extLst>
          </p:cNvPr>
          <p:cNvSpPr txBox="1">
            <a:spLocks noChangeArrowheads="1"/>
          </p:cNvSpPr>
          <p:nvPr/>
        </p:nvSpPr>
        <p:spPr bwMode="auto">
          <a:xfrm>
            <a:off x="6887059" y="4128166"/>
            <a:ext cx="408356"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B</a:t>
            </a:r>
          </a:p>
        </p:txBody>
      </p:sp>
      <p:sp>
        <p:nvSpPr>
          <p:cNvPr id="15" name="TextBox 12">
            <a:extLst>
              <a:ext uri="{FF2B5EF4-FFF2-40B4-BE49-F238E27FC236}">
                <a16:creationId xmlns:a16="http://schemas.microsoft.com/office/drawing/2014/main" id="{530F4862-6EA8-4C0E-8824-21B16C9F0018}"/>
              </a:ext>
            </a:extLst>
          </p:cNvPr>
          <p:cNvSpPr txBox="1">
            <a:spLocks noChangeArrowheads="1"/>
          </p:cNvSpPr>
          <p:nvPr/>
        </p:nvSpPr>
        <p:spPr bwMode="auto">
          <a:xfrm>
            <a:off x="6387721" y="4128166"/>
            <a:ext cx="41047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C</a:t>
            </a:r>
          </a:p>
        </p:txBody>
      </p:sp>
      <p:sp>
        <p:nvSpPr>
          <p:cNvPr id="16" name="TextBox 13">
            <a:extLst>
              <a:ext uri="{FF2B5EF4-FFF2-40B4-BE49-F238E27FC236}">
                <a16:creationId xmlns:a16="http://schemas.microsoft.com/office/drawing/2014/main" id="{180A1AB7-724B-4DAB-B00C-20A2CE5C8018}"/>
              </a:ext>
            </a:extLst>
          </p:cNvPr>
          <p:cNvSpPr txBox="1">
            <a:spLocks noChangeArrowheads="1"/>
          </p:cNvSpPr>
          <p:nvPr/>
        </p:nvSpPr>
        <p:spPr bwMode="auto">
          <a:xfrm>
            <a:off x="5888383" y="4128166"/>
            <a:ext cx="408356"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D</a:t>
            </a:r>
          </a:p>
        </p:txBody>
      </p:sp>
      <p:sp>
        <p:nvSpPr>
          <p:cNvPr id="17" name="TextBox 14">
            <a:extLst>
              <a:ext uri="{FF2B5EF4-FFF2-40B4-BE49-F238E27FC236}">
                <a16:creationId xmlns:a16="http://schemas.microsoft.com/office/drawing/2014/main" id="{A417F54A-C866-4519-A7BE-EBA29AC4E2CE}"/>
              </a:ext>
            </a:extLst>
          </p:cNvPr>
          <p:cNvSpPr txBox="1">
            <a:spLocks noChangeArrowheads="1"/>
          </p:cNvSpPr>
          <p:nvPr/>
        </p:nvSpPr>
        <p:spPr bwMode="auto">
          <a:xfrm>
            <a:off x="5363654" y="4128166"/>
            <a:ext cx="408356"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E</a:t>
            </a:r>
          </a:p>
        </p:txBody>
      </p:sp>
      <p:sp>
        <p:nvSpPr>
          <p:cNvPr id="18" name="TextBox 15">
            <a:extLst>
              <a:ext uri="{FF2B5EF4-FFF2-40B4-BE49-F238E27FC236}">
                <a16:creationId xmlns:a16="http://schemas.microsoft.com/office/drawing/2014/main" id="{2B9E412C-13E4-4422-B329-5D153559DF7D}"/>
              </a:ext>
            </a:extLst>
          </p:cNvPr>
          <p:cNvSpPr txBox="1">
            <a:spLocks noChangeArrowheads="1"/>
          </p:cNvSpPr>
          <p:nvPr/>
        </p:nvSpPr>
        <p:spPr bwMode="auto">
          <a:xfrm>
            <a:off x="4855853" y="4128166"/>
            <a:ext cx="41047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F</a:t>
            </a:r>
          </a:p>
        </p:txBody>
      </p:sp>
      <p:cxnSp>
        <p:nvCxnSpPr>
          <p:cNvPr id="19" name="Straight Arrow Connector 18">
            <a:extLst>
              <a:ext uri="{FF2B5EF4-FFF2-40B4-BE49-F238E27FC236}">
                <a16:creationId xmlns:a16="http://schemas.microsoft.com/office/drawing/2014/main" id="{F97838E1-8394-4E29-8EAC-5F2FF3F58209}"/>
              </a:ext>
            </a:extLst>
          </p:cNvPr>
          <p:cNvCxnSpPr/>
          <p:nvPr/>
        </p:nvCxnSpPr>
        <p:spPr bwMode="auto">
          <a:xfrm>
            <a:off x="3522873" y="4282153"/>
            <a:ext cx="1218724"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0" name="TextBox 19">
            <a:extLst>
              <a:ext uri="{FF2B5EF4-FFF2-40B4-BE49-F238E27FC236}">
                <a16:creationId xmlns:a16="http://schemas.microsoft.com/office/drawing/2014/main" id="{32846A56-BE71-4919-AC2F-BAC7C37445CE}"/>
              </a:ext>
            </a:extLst>
          </p:cNvPr>
          <p:cNvSpPr txBox="1">
            <a:spLocks noChangeArrowheads="1"/>
          </p:cNvSpPr>
          <p:nvPr/>
        </p:nvSpPr>
        <p:spPr bwMode="auto">
          <a:xfrm>
            <a:off x="2122187" y="4129754"/>
            <a:ext cx="150647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İşlemci</a:t>
            </a:r>
          </a:p>
        </p:txBody>
      </p:sp>
      <p:sp>
        <p:nvSpPr>
          <p:cNvPr id="21" name="Rectangle 20">
            <a:extLst>
              <a:ext uri="{FF2B5EF4-FFF2-40B4-BE49-F238E27FC236}">
                <a16:creationId xmlns:a16="http://schemas.microsoft.com/office/drawing/2014/main" id="{88582BC4-9074-44F5-BFB5-807791E7F061}"/>
              </a:ext>
            </a:extLst>
          </p:cNvPr>
          <p:cNvSpPr/>
          <p:nvPr/>
        </p:nvSpPr>
        <p:spPr bwMode="auto">
          <a:xfrm>
            <a:off x="4032790" y="5323553"/>
            <a:ext cx="3884682" cy="366712"/>
          </a:xfrm>
          <a:prstGeom prst="rect">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22" name="Rectangle 21">
            <a:extLst>
              <a:ext uri="{FF2B5EF4-FFF2-40B4-BE49-F238E27FC236}">
                <a16:creationId xmlns:a16="http://schemas.microsoft.com/office/drawing/2014/main" id="{33581491-5468-4A10-A2FC-C76FF3E4E12E}"/>
              </a:ext>
            </a:extLst>
          </p:cNvPr>
          <p:cNvSpPr/>
          <p:nvPr/>
        </p:nvSpPr>
        <p:spPr bwMode="auto">
          <a:xfrm>
            <a:off x="8296209" y="5382290"/>
            <a:ext cx="325839" cy="249238"/>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3" name="Rectangle 22">
            <a:extLst>
              <a:ext uri="{FF2B5EF4-FFF2-40B4-BE49-F238E27FC236}">
                <a16:creationId xmlns:a16="http://schemas.microsoft.com/office/drawing/2014/main" id="{E7CCF4EB-F1DC-4290-8DBB-BB6A8C922E3A}"/>
              </a:ext>
            </a:extLst>
          </p:cNvPr>
          <p:cNvSpPr/>
          <p:nvPr/>
        </p:nvSpPr>
        <p:spPr bwMode="auto">
          <a:xfrm>
            <a:off x="7426598" y="5382290"/>
            <a:ext cx="325839" cy="2492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Rectangle 23">
            <a:extLst>
              <a:ext uri="{FF2B5EF4-FFF2-40B4-BE49-F238E27FC236}">
                <a16:creationId xmlns:a16="http://schemas.microsoft.com/office/drawing/2014/main" id="{74571219-BF5F-4319-A06E-5BD17672AB17}"/>
              </a:ext>
            </a:extLst>
          </p:cNvPr>
          <p:cNvSpPr/>
          <p:nvPr/>
        </p:nvSpPr>
        <p:spPr bwMode="auto">
          <a:xfrm>
            <a:off x="6927259" y="5382290"/>
            <a:ext cx="327956" cy="2492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Rectangle 24">
            <a:extLst>
              <a:ext uri="{FF2B5EF4-FFF2-40B4-BE49-F238E27FC236}">
                <a16:creationId xmlns:a16="http://schemas.microsoft.com/office/drawing/2014/main" id="{536B278C-0A0B-4256-A604-8A2954BD208F}"/>
              </a:ext>
            </a:extLst>
          </p:cNvPr>
          <p:cNvSpPr/>
          <p:nvPr/>
        </p:nvSpPr>
        <p:spPr bwMode="auto">
          <a:xfrm>
            <a:off x="6427921" y="5382290"/>
            <a:ext cx="325839" cy="249238"/>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Rectangle 25">
            <a:extLst>
              <a:ext uri="{FF2B5EF4-FFF2-40B4-BE49-F238E27FC236}">
                <a16:creationId xmlns:a16="http://schemas.microsoft.com/office/drawing/2014/main" id="{A06C75D7-E8C6-4912-BF03-C32A0DD4DA17}"/>
              </a:ext>
            </a:extLst>
          </p:cNvPr>
          <p:cNvSpPr/>
          <p:nvPr/>
        </p:nvSpPr>
        <p:spPr bwMode="auto">
          <a:xfrm>
            <a:off x="5894730" y="5382290"/>
            <a:ext cx="325839" cy="249238"/>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Rectangle 26">
            <a:extLst>
              <a:ext uri="{FF2B5EF4-FFF2-40B4-BE49-F238E27FC236}">
                <a16:creationId xmlns:a16="http://schemas.microsoft.com/office/drawing/2014/main" id="{D75B130D-2892-4DF7-AC03-4FBC4200F005}"/>
              </a:ext>
            </a:extLst>
          </p:cNvPr>
          <p:cNvSpPr/>
          <p:nvPr/>
        </p:nvSpPr>
        <p:spPr bwMode="auto">
          <a:xfrm>
            <a:off x="5386928" y="5382290"/>
            <a:ext cx="327956" cy="24923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8" name="TextBox 32">
            <a:extLst>
              <a:ext uri="{FF2B5EF4-FFF2-40B4-BE49-F238E27FC236}">
                <a16:creationId xmlns:a16="http://schemas.microsoft.com/office/drawing/2014/main" id="{7EC5A15C-6FEA-484A-A747-381C3288F1A5}"/>
              </a:ext>
            </a:extLst>
          </p:cNvPr>
          <p:cNvSpPr txBox="1">
            <a:spLocks noChangeArrowheads="1"/>
          </p:cNvSpPr>
          <p:nvPr/>
        </p:nvSpPr>
        <p:spPr bwMode="auto">
          <a:xfrm>
            <a:off x="8262355" y="5352129"/>
            <a:ext cx="408356"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Bir</a:t>
            </a:r>
          </a:p>
        </p:txBody>
      </p:sp>
      <p:sp>
        <p:nvSpPr>
          <p:cNvPr id="29" name="TextBox 33">
            <a:extLst>
              <a:ext uri="{FF2B5EF4-FFF2-40B4-BE49-F238E27FC236}">
                <a16:creationId xmlns:a16="http://schemas.microsoft.com/office/drawing/2014/main" id="{7849E1DF-FBA6-497D-AE0A-E2F7134FEF3F}"/>
              </a:ext>
            </a:extLst>
          </p:cNvPr>
          <p:cNvSpPr txBox="1">
            <a:spLocks noChangeArrowheads="1"/>
          </p:cNvSpPr>
          <p:nvPr/>
        </p:nvSpPr>
        <p:spPr bwMode="auto">
          <a:xfrm>
            <a:off x="7392744" y="535212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B</a:t>
            </a:r>
          </a:p>
        </p:txBody>
      </p:sp>
      <p:sp>
        <p:nvSpPr>
          <p:cNvPr id="30" name="TextBox 34">
            <a:extLst>
              <a:ext uri="{FF2B5EF4-FFF2-40B4-BE49-F238E27FC236}">
                <a16:creationId xmlns:a16="http://schemas.microsoft.com/office/drawing/2014/main" id="{EACFAFF1-97FE-4DD2-831D-821BF0F956A1}"/>
              </a:ext>
            </a:extLst>
          </p:cNvPr>
          <p:cNvSpPr txBox="1">
            <a:spLocks noChangeArrowheads="1"/>
          </p:cNvSpPr>
          <p:nvPr/>
        </p:nvSpPr>
        <p:spPr bwMode="auto">
          <a:xfrm>
            <a:off x="6895523" y="5352129"/>
            <a:ext cx="4083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C</a:t>
            </a:r>
          </a:p>
        </p:txBody>
      </p:sp>
      <p:sp>
        <p:nvSpPr>
          <p:cNvPr id="31" name="TextBox 35">
            <a:extLst>
              <a:ext uri="{FF2B5EF4-FFF2-40B4-BE49-F238E27FC236}">
                <a16:creationId xmlns:a16="http://schemas.microsoft.com/office/drawing/2014/main" id="{879A5574-0D8C-450D-A3BD-FF610F01E105}"/>
              </a:ext>
            </a:extLst>
          </p:cNvPr>
          <p:cNvSpPr txBox="1">
            <a:spLocks noChangeArrowheads="1"/>
          </p:cNvSpPr>
          <p:nvPr/>
        </p:nvSpPr>
        <p:spPr bwMode="auto">
          <a:xfrm>
            <a:off x="6394068" y="535212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D</a:t>
            </a:r>
          </a:p>
        </p:txBody>
      </p:sp>
      <p:sp>
        <p:nvSpPr>
          <p:cNvPr id="32" name="TextBox 36">
            <a:extLst>
              <a:ext uri="{FF2B5EF4-FFF2-40B4-BE49-F238E27FC236}">
                <a16:creationId xmlns:a16="http://schemas.microsoft.com/office/drawing/2014/main" id="{D2C031E0-FCC5-4C5D-8D0E-FD0E93AD08EB}"/>
              </a:ext>
            </a:extLst>
          </p:cNvPr>
          <p:cNvSpPr txBox="1">
            <a:spLocks noChangeArrowheads="1"/>
          </p:cNvSpPr>
          <p:nvPr/>
        </p:nvSpPr>
        <p:spPr bwMode="auto">
          <a:xfrm>
            <a:off x="5869339" y="535212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E</a:t>
            </a:r>
          </a:p>
        </p:txBody>
      </p:sp>
      <p:sp>
        <p:nvSpPr>
          <p:cNvPr id="33" name="TextBox 37">
            <a:extLst>
              <a:ext uri="{FF2B5EF4-FFF2-40B4-BE49-F238E27FC236}">
                <a16:creationId xmlns:a16="http://schemas.microsoft.com/office/drawing/2014/main" id="{4C0B3577-F472-4884-A549-1CDCC9B7123E}"/>
              </a:ext>
            </a:extLst>
          </p:cNvPr>
          <p:cNvSpPr txBox="1">
            <a:spLocks noChangeArrowheads="1"/>
          </p:cNvSpPr>
          <p:nvPr/>
        </p:nvSpPr>
        <p:spPr bwMode="auto">
          <a:xfrm>
            <a:off x="5363654" y="5352129"/>
            <a:ext cx="4083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F</a:t>
            </a:r>
          </a:p>
        </p:txBody>
      </p:sp>
      <p:cxnSp>
        <p:nvCxnSpPr>
          <p:cNvPr id="34" name="Straight Arrow Connector 33">
            <a:extLst>
              <a:ext uri="{FF2B5EF4-FFF2-40B4-BE49-F238E27FC236}">
                <a16:creationId xmlns:a16="http://schemas.microsoft.com/office/drawing/2014/main" id="{C81C240F-9EFE-403B-A4F1-82DB2A08B8FF}"/>
              </a:ext>
            </a:extLst>
          </p:cNvPr>
          <p:cNvCxnSpPr/>
          <p:nvPr/>
        </p:nvCxnSpPr>
        <p:spPr bwMode="auto">
          <a:xfrm flipV="1">
            <a:off x="7834955" y="5506115"/>
            <a:ext cx="35122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35" name="Straight Arrow Connector 34">
            <a:extLst>
              <a:ext uri="{FF2B5EF4-FFF2-40B4-BE49-F238E27FC236}">
                <a16:creationId xmlns:a16="http://schemas.microsoft.com/office/drawing/2014/main" id="{50A924B0-3A11-45A4-895A-FCF89EF5EA54}"/>
              </a:ext>
            </a:extLst>
          </p:cNvPr>
          <p:cNvCxnSpPr/>
          <p:nvPr/>
        </p:nvCxnSpPr>
        <p:spPr bwMode="auto">
          <a:xfrm>
            <a:off x="1724409" y="4098003"/>
            <a:ext cx="0" cy="213360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36" name="TextBox 46">
            <a:extLst>
              <a:ext uri="{FF2B5EF4-FFF2-40B4-BE49-F238E27FC236}">
                <a16:creationId xmlns:a16="http://schemas.microsoft.com/office/drawing/2014/main" id="{739E2F83-80F2-40F6-A6B8-CFEDF65464E6}"/>
              </a:ext>
            </a:extLst>
          </p:cNvPr>
          <p:cNvSpPr txBox="1">
            <a:spLocks noChangeArrowheads="1"/>
          </p:cNvSpPr>
          <p:nvPr/>
        </p:nvSpPr>
        <p:spPr bwMode="auto">
          <a:xfrm>
            <a:off x="960590" y="5004466"/>
            <a:ext cx="763819"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Zaman </a:t>
            </a:r>
          </a:p>
        </p:txBody>
      </p:sp>
      <p:sp>
        <p:nvSpPr>
          <p:cNvPr id="37" name="Rectangle 36">
            <a:extLst>
              <a:ext uri="{FF2B5EF4-FFF2-40B4-BE49-F238E27FC236}">
                <a16:creationId xmlns:a16="http://schemas.microsoft.com/office/drawing/2014/main" id="{644CB1BD-0740-45B2-BEB7-8E930E324CBB}"/>
              </a:ext>
            </a:extLst>
          </p:cNvPr>
          <p:cNvSpPr/>
          <p:nvPr/>
        </p:nvSpPr>
        <p:spPr bwMode="auto">
          <a:xfrm>
            <a:off x="9068489" y="5325140"/>
            <a:ext cx="2058713" cy="368300"/>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8" name="TextBox 50">
            <a:extLst>
              <a:ext uri="{FF2B5EF4-FFF2-40B4-BE49-F238E27FC236}">
                <a16:creationId xmlns:a16="http://schemas.microsoft.com/office/drawing/2014/main" id="{43246440-21AC-4C2E-A8C1-A05CD625BD5B}"/>
              </a:ext>
            </a:extLst>
          </p:cNvPr>
          <p:cNvSpPr txBox="1">
            <a:spLocks noChangeArrowheads="1"/>
          </p:cNvSpPr>
          <p:nvPr/>
        </p:nvSpPr>
        <p:spPr bwMode="auto">
          <a:xfrm>
            <a:off x="9060025" y="5358479"/>
            <a:ext cx="2251254"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UART Verici </a:t>
            </a:r>
          </a:p>
        </p:txBody>
      </p:sp>
      <p:cxnSp>
        <p:nvCxnSpPr>
          <p:cNvPr id="39" name="Straight Arrow Connector 38">
            <a:extLst>
              <a:ext uri="{FF2B5EF4-FFF2-40B4-BE49-F238E27FC236}">
                <a16:creationId xmlns:a16="http://schemas.microsoft.com/office/drawing/2014/main" id="{5E6981FE-04C8-49D9-BCF1-86DD5C1D322B}"/>
              </a:ext>
            </a:extLst>
          </p:cNvPr>
          <p:cNvCxnSpPr/>
          <p:nvPr/>
        </p:nvCxnSpPr>
        <p:spPr bwMode="auto">
          <a:xfrm flipV="1">
            <a:off x="8672828" y="5506115"/>
            <a:ext cx="35122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40" name="Rectangular Callout 38">
            <a:extLst>
              <a:ext uri="{FF2B5EF4-FFF2-40B4-BE49-F238E27FC236}">
                <a16:creationId xmlns:a16="http://schemas.microsoft.com/office/drawing/2014/main" id="{2C5324C6-2DB2-45E1-ACBA-4C3EB267FEAE}"/>
              </a:ext>
            </a:extLst>
          </p:cNvPr>
          <p:cNvSpPr/>
          <p:nvPr/>
        </p:nvSpPr>
        <p:spPr bwMode="auto">
          <a:xfrm>
            <a:off x="2799256" y="4745703"/>
            <a:ext cx="1942341" cy="354012"/>
          </a:xfrm>
          <a:prstGeom prst="wedgeRectCallout">
            <a:avLst>
              <a:gd name="adj1" fmla="val 819"/>
              <a:gd name="adj2" fmla="val -129144"/>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41" name="TextBox 54">
            <a:extLst>
              <a:ext uri="{FF2B5EF4-FFF2-40B4-BE49-F238E27FC236}">
                <a16:creationId xmlns:a16="http://schemas.microsoft.com/office/drawing/2014/main" id="{EB45C725-A6E6-4F9D-B513-1E634E8155A8}"/>
              </a:ext>
            </a:extLst>
          </p:cNvPr>
          <p:cNvSpPr txBox="1">
            <a:spLocks noChangeArrowheads="1"/>
          </p:cNvSpPr>
          <p:nvPr/>
        </p:nvSpPr>
        <p:spPr bwMode="auto">
          <a:xfrm>
            <a:off x="2729397" y="4717128"/>
            <a:ext cx="2177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İşlemci verileri hızla FIFO'ya aktarır</a:t>
            </a:r>
          </a:p>
        </p:txBody>
      </p:sp>
      <p:sp>
        <p:nvSpPr>
          <p:cNvPr id="42" name="Rectangle 41">
            <a:extLst>
              <a:ext uri="{FF2B5EF4-FFF2-40B4-BE49-F238E27FC236}">
                <a16:creationId xmlns:a16="http://schemas.microsoft.com/office/drawing/2014/main" id="{3C80CA21-D57D-4391-95AB-85CA8C87809F}"/>
              </a:ext>
            </a:extLst>
          </p:cNvPr>
          <p:cNvSpPr/>
          <p:nvPr/>
        </p:nvSpPr>
        <p:spPr bwMode="auto">
          <a:xfrm>
            <a:off x="2128534" y="5329903"/>
            <a:ext cx="1339327" cy="368300"/>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43" name="TextBox 60">
            <a:extLst>
              <a:ext uri="{FF2B5EF4-FFF2-40B4-BE49-F238E27FC236}">
                <a16:creationId xmlns:a16="http://schemas.microsoft.com/office/drawing/2014/main" id="{D3D63483-F9DD-40A2-B6BA-B68DA629BCD2}"/>
              </a:ext>
            </a:extLst>
          </p:cNvPr>
          <p:cNvSpPr txBox="1">
            <a:spLocks noChangeArrowheads="1"/>
          </p:cNvSpPr>
          <p:nvPr/>
        </p:nvSpPr>
        <p:spPr bwMode="auto">
          <a:xfrm>
            <a:off x="2122187" y="5363241"/>
            <a:ext cx="150647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İşlemci</a:t>
            </a:r>
          </a:p>
        </p:txBody>
      </p:sp>
      <p:sp>
        <p:nvSpPr>
          <p:cNvPr id="44" name="Rectangular Callout 42">
            <a:extLst>
              <a:ext uri="{FF2B5EF4-FFF2-40B4-BE49-F238E27FC236}">
                <a16:creationId xmlns:a16="http://schemas.microsoft.com/office/drawing/2014/main" id="{BC1CE5F1-482C-4E89-895F-66BDA2EB197A}"/>
              </a:ext>
            </a:extLst>
          </p:cNvPr>
          <p:cNvSpPr/>
          <p:nvPr/>
        </p:nvSpPr>
        <p:spPr bwMode="auto">
          <a:xfrm>
            <a:off x="2799256" y="5987128"/>
            <a:ext cx="1942341" cy="354012"/>
          </a:xfrm>
          <a:prstGeom prst="wedgeRectCallout">
            <a:avLst>
              <a:gd name="adj1" fmla="val -43439"/>
              <a:gd name="adj2" fmla="val -108388"/>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45" name="TextBox 63">
            <a:extLst>
              <a:ext uri="{FF2B5EF4-FFF2-40B4-BE49-F238E27FC236}">
                <a16:creationId xmlns:a16="http://schemas.microsoft.com/office/drawing/2014/main" id="{B88777F4-0CE5-401E-9650-0CB85733A3AE}"/>
              </a:ext>
            </a:extLst>
          </p:cNvPr>
          <p:cNvSpPr txBox="1">
            <a:spLocks noChangeArrowheads="1"/>
          </p:cNvSpPr>
          <p:nvPr/>
        </p:nvSpPr>
        <p:spPr bwMode="auto">
          <a:xfrm>
            <a:off x="2818298" y="5933153"/>
            <a:ext cx="203755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Artık işlemci başka bir şey yapabilir</a:t>
            </a:r>
          </a:p>
        </p:txBody>
      </p:sp>
      <p:sp>
        <p:nvSpPr>
          <p:cNvPr id="46" name="Rectangular Callout 44">
            <a:extLst>
              <a:ext uri="{FF2B5EF4-FFF2-40B4-BE49-F238E27FC236}">
                <a16:creationId xmlns:a16="http://schemas.microsoft.com/office/drawing/2014/main" id="{6418F11D-6F1E-438E-90EB-7AC3FF0D4ED6}"/>
              </a:ext>
            </a:extLst>
          </p:cNvPr>
          <p:cNvSpPr/>
          <p:nvPr/>
        </p:nvSpPr>
        <p:spPr bwMode="auto">
          <a:xfrm>
            <a:off x="8484517" y="5991891"/>
            <a:ext cx="1942341" cy="354013"/>
          </a:xfrm>
          <a:prstGeom prst="wedgeRectCallout">
            <a:avLst>
              <a:gd name="adj1" fmla="val -33915"/>
              <a:gd name="adj2" fmla="val -166043"/>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47" name="TextBox 65">
            <a:extLst>
              <a:ext uri="{FF2B5EF4-FFF2-40B4-BE49-F238E27FC236}">
                <a16:creationId xmlns:a16="http://schemas.microsoft.com/office/drawing/2014/main" id="{01764009-D9B8-431B-BFE8-FC77BA60D3EF}"/>
              </a:ext>
            </a:extLst>
          </p:cNvPr>
          <p:cNvSpPr txBox="1">
            <a:spLocks noChangeArrowheads="1"/>
          </p:cNvSpPr>
          <p:nvPr/>
        </p:nvSpPr>
        <p:spPr bwMode="auto">
          <a:xfrm>
            <a:off x="8448549" y="6051869"/>
            <a:ext cx="21771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UART, verileri yavaşça dışarı kaydırır</a:t>
            </a:r>
          </a:p>
        </p:txBody>
      </p:sp>
      <p:sp>
        <p:nvSpPr>
          <p:cNvPr id="48" name="TextBox 67">
            <a:extLst>
              <a:ext uri="{FF2B5EF4-FFF2-40B4-BE49-F238E27FC236}">
                <a16:creationId xmlns:a16="http://schemas.microsoft.com/office/drawing/2014/main" id="{396C2051-9D75-4619-B5F6-1287028ECF9F}"/>
              </a:ext>
            </a:extLst>
          </p:cNvPr>
          <p:cNvSpPr txBox="1">
            <a:spLocks noChangeArrowheads="1"/>
          </p:cNvSpPr>
          <p:nvPr/>
        </p:nvSpPr>
        <p:spPr bwMode="auto">
          <a:xfrm>
            <a:off x="4925674" y="4483765"/>
            <a:ext cx="27082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UART Verici FIFO</a:t>
            </a:r>
          </a:p>
        </p:txBody>
      </p:sp>
      <p:sp>
        <p:nvSpPr>
          <p:cNvPr id="49" name="TextBox 67">
            <a:extLst>
              <a:ext uri="{FF2B5EF4-FFF2-40B4-BE49-F238E27FC236}">
                <a16:creationId xmlns:a16="http://schemas.microsoft.com/office/drawing/2014/main" id="{B5A0CF20-AD79-4FE4-8AD5-A3DFBC2CEF93}"/>
              </a:ext>
            </a:extLst>
          </p:cNvPr>
          <p:cNvSpPr txBox="1">
            <a:spLocks noChangeArrowheads="1"/>
          </p:cNvSpPr>
          <p:nvPr/>
        </p:nvSpPr>
        <p:spPr bwMode="auto">
          <a:xfrm>
            <a:off x="4925674" y="5725190"/>
            <a:ext cx="27082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UART Verici FIFO</a:t>
            </a:r>
          </a:p>
        </p:txBody>
      </p:sp>
    </p:spTree>
    <p:extLst>
      <p:ext uri="{BB962C8B-B14F-4D97-AF65-F5344CB8AC3E}">
        <p14:creationId xmlns:p14="http://schemas.microsoft.com/office/powerpoint/2010/main" val="379757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Modül Müfredatı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dirty="0">
                <a:ea typeface="ＭＳ Ｐゴシック" panose="020B0600070205080204" pitchFamily="34" charset="-128"/>
              </a:rPr>
              <a:t>P</a:t>
            </a:r>
            <a:r>
              <a:rPr lang="en-GB" dirty="0"/>
              <a:t>Seri ve Paralel İletişimin ilkeleri</a:t>
            </a:r>
            <a:endParaRPr lang="en-US" altLang="en-US" dirty="0">
              <a:ea typeface="ＭＳ Ｐゴシック" panose="020B0600070205080204" pitchFamily="34" charset="-128"/>
            </a:endParaRPr>
          </a:p>
          <a:p>
            <a:pPr marL="0" lvl="1" indent="0" algn="l" rtl="0">
              <a:spcAft>
                <a:spcPts val="1600"/>
              </a:spcAft>
              <a:buNone/>
            </a:pPr>
            <a:r>
              <a:rPr lang="en-GB" sz="2400" dirty="0">
                <a:ea typeface="ＭＳ Ｐゴシック" panose="020B0600070205080204" pitchFamily="34" charset="-128"/>
              </a:rPr>
              <a:t>UART (Evrensel Asenkron Alıcı / Verici) Protokolü</a:t>
            </a:r>
          </a:p>
          <a:p>
            <a:pPr marL="0" lvl="1" indent="0" algn="l" rtl="0">
              <a:spcAft>
                <a:spcPts val="1600"/>
              </a:spcAft>
              <a:buNone/>
            </a:pPr>
            <a:r>
              <a:rPr lang="en-GB" sz="2400" dirty="0">
                <a:ea typeface="ＭＳ Ｐゴシック" panose="020B0600070205080204" pitchFamily="34" charset="-128"/>
              </a:rPr>
              <a:t>Bir AHB UART Çevre Biriminin Tasarımı ve Uygulanması</a:t>
            </a: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720368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İlk Giren İlk Çıkar (FIFO)</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65653" y="1171578"/>
            <a:ext cx="11057654"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FIFO, bir veri kuyruğu gibi en eski girdi verilerini çıkaran bir veri arabelleğini ifade eder.</a:t>
            </a:r>
          </a:p>
          <a:p>
            <a:pPr algn="l" rtl="0"/>
            <a:r>
              <a:rPr lang="en-IN" altLang="en-US" dirty="0">
                <a:ea typeface="ＭＳ Ｐゴシック" panose="020B0600070205080204" pitchFamily="34" charset="-128"/>
              </a:rPr>
              <a:t>Buna karşılık, son giren ilk çıkar (LIFO), program yığını gibi en son girdi verilerini çıkaran bir arabellektir.</a:t>
            </a:r>
          </a:p>
          <a:p>
            <a:pPr algn="l" rtl="0"/>
            <a:r>
              <a:rPr lang="en-IN" altLang="en-US" dirty="0">
                <a:ea typeface="ＭＳ Ｐゴシック" panose="020B0600070205080204" pitchFamily="34" charset="-128"/>
              </a:rPr>
              <a:t>Senkronize FIFO</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Aynı saat hem okumak hem de yazmak için kullanılır.</a:t>
            </a:r>
            <a:endParaRPr lang="en-US" altLang="en-US" dirty="0">
              <a:ea typeface="ＭＳ Ｐゴシック" panose="020B0600070205080204" pitchFamily="34" charset="-128"/>
            </a:endParaRPr>
          </a:p>
          <a:p>
            <a:pPr algn="l" rtl="0"/>
            <a:r>
              <a:rPr lang="en-US" dirty="0"/>
              <a:t>Eşzamansız FIFO</a:t>
            </a:r>
            <a:endParaRPr lang="en-US" altLang="en-US" dirty="0">
              <a:ea typeface="ＭＳ Ｐゴシック" panose="020B0600070205080204" pitchFamily="34" charset="-128"/>
            </a:endParaRPr>
          </a:p>
          <a:p>
            <a:pPr lvl="1" algn="l" rtl="0"/>
            <a:r>
              <a:rPr lang="en-US" dirty="0"/>
              <a:t>Okuma ve yazma için farklı saatler kullanılır.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AC7EC8B8-75A4-41D6-A484-C49B36850A2E}"/>
              </a:ext>
            </a:extLst>
          </p:cNvPr>
          <p:cNvSpPr/>
          <p:nvPr/>
        </p:nvSpPr>
        <p:spPr bwMode="auto">
          <a:xfrm>
            <a:off x="1627082" y="4968875"/>
            <a:ext cx="3213960" cy="368300"/>
          </a:xfrm>
          <a:prstGeom prst="rect">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6" name="Rectangle 5">
            <a:extLst>
              <a:ext uri="{FF2B5EF4-FFF2-40B4-BE49-F238E27FC236}">
                <a16:creationId xmlns:a16="http://schemas.microsoft.com/office/drawing/2014/main" id="{582E374A-90E4-4F3D-8F11-CD13741CCD07}"/>
              </a:ext>
            </a:extLst>
          </p:cNvPr>
          <p:cNvSpPr/>
          <p:nvPr/>
        </p:nvSpPr>
        <p:spPr bwMode="auto">
          <a:xfrm>
            <a:off x="5486373" y="5027614"/>
            <a:ext cx="327955" cy="249237"/>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7" name="Rectangle 6">
            <a:extLst>
              <a:ext uri="{FF2B5EF4-FFF2-40B4-BE49-F238E27FC236}">
                <a16:creationId xmlns:a16="http://schemas.microsoft.com/office/drawing/2014/main" id="{19A7FCD5-2AD9-4B15-8A7C-6A047466283B}"/>
              </a:ext>
            </a:extLst>
          </p:cNvPr>
          <p:cNvSpPr/>
          <p:nvPr/>
        </p:nvSpPr>
        <p:spPr bwMode="auto">
          <a:xfrm>
            <a:off x="4223217" y="5027614"/>
            <a:ext cx="327956" cy="249237"/>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8" name="Rectangle 7">
            <a:extLst>
              <a:ext uri="{FF2B5EF4-FFF2-40B4-BE49-F238E27FC236}">
                <a16:creationId xmlns:a16="http://schemas.microsoft.com/office/drawing/2014/main" id="{5E662E88-DA42-4FBC-9BD0-90675C1109F4}"/>
              </a:ext>
            </a:extLst>
          </p:cNvPr>
          <p:cNvSpPr/>
          <p:nvPr/>
        </p:nvSpPr>
        <p:spPr bwMode="auto">
          <a:xfrm>
            <a:off x="3725996" y="5027614"/>
            <a:ext cx="325839" cy="249237"/>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9" name="Rectangle 8">
            <a:extLst>
              <a:ext uri="{FF2B5EF4-FFF2-40B4-BE49-F238E27FC236}">
                <a16:creationId xmlns:a16="http://schemas.microsoft.com/office/drawing/2014/main" id="{231D0FF0-913A-423F-9DA5-E06CCE4DEAA6}"/>
              </a:ext>
            </a:extLst>
          </p:cNvPr>
          <p:cNvSpPr/>
          <p:nvPr/>
        </p:nvSpPr>
        <p:spPr bwMode="auto">
          <a:xfrm>
            <a:off x="3224541" y="5027614"/>
            <a:ext cx="327956" cy="249237"/>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0" name="Rectangle 9">
            <a:extLst>
              <a:ext uri="{FF2B5EF4-FFF2-40B4-BE49-F238E27FC236}">
                <a16:creationId xmlns:a16="http://schemas.microsoft.com/office/drawing/2014/main" id="{5CD57588-2A3F-497D-91DD-19DFA3F1A282}"/>
              </a:ext>
            </a:extLst>
          </p:cNvPr>
          <p:cNvSpPr/>
          <p:nvPr/>
        </p:nvSpPr>
        <p:spPr bwMode="auto">
          <a:xfrm>
            <a:off x="2691349" y="5027614"/>
            <a:ext cx="327956" cy="249237"/>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1" name="Rectangle 10">
            <a:extLst>
              <a:ext uri="{FF2B5EF4-FFF2-40B4-BE49-F238E27FC236}">
                <a16:creationId xmlns:a16="http://schemas.microsoft.com/office/drawing/2014/main" id="{C044D4AC-130A-4BCC-8D9C-4958DF18B2F1}"/>
              </a:ext>
            </a:extLst>
          </p:cNvPr>
          <p:cNvSpPr/>
          <p:nvPr/>
        </p:nvSpPr>
        <p:spPr bwMode="auto">
          <a:xfrm>
            <a:off x="916160" y="5027614"/>
            <a:ext cx="325839" cy="24923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2" name="TextBox 10">
            <a:extLst>
              <a:ext uri="{FF2B5EF4-FFF2-40B4-BE49-F238E27FC236}">
                <a16:creationId xmlns:a16="http://schemas.microsoft.com/office/drawing/2014/main" id="{B779604B-6CB0-4BDE-9C93-DEC1562CBA5D}"/>
              </a:ext>
            </a:extLst>
          </p:cNvPr>
          <p:cNvSpPr txBox="1">
            <a:spLocks noChangeArrowheads="1"/>
          </p:cNvSpPr>
          <p:nvPr/>
        </p:nvSpPr>
        <p:spPr bwMode="auto">
          <a:xfrm>
            <a:off x="5452521" y="4999039"/>
            <a:ext cx="410473"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Bir</a:t>
            </a:r>
          </a:p>
        </p:txBody>
      </p:sp>
      <p:sp>
        <p:nvSpPr>
          <p:cNvPr id="13" name="TextBox 11">
            <a:extLst>
              <a:ext uri="{FF2B5EF4-FFF2-40B4-BE49-F238E27FC236}">
                <a16:creationId xmlns:a16="http://schemas.microsoft.com/office/drawing/2014/main" id="{637292EA-E035-465B-B2B3-40ADE84BABC0}"/>
              </a:ext>
            </a:extLst>
          </p:cNvPr>
          <p:cNvSpPr txBox="1">
            <a:spLocks noChangeArrowheads="1"/>
          </p:cNvSpPr>
          <p:nvPr/>
        </p:nvSpPr>
        <p:spPr bwMode="auto">
          <a:xfrm>
            <a:off x="4191480" y="4999039"/>
            <a:ext cx="4083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B</a:t>
            </a:r>
          </a:p>
        </p:txBody>
      </p:sp>
      <p:sp>
        <p:nvSpPr>
          <p:cNvPr id="14" name="TextBox 12">
            <a:extLst>
              <a:ext uri="{FF2B5EF4-FFF2-40B4-BE49-F238E27FC236}">
                <a16:creationId xmlns:a16="http://schemas.microsoft.com/office/drawing/2014/main" id="{B6F937C3-504A-405E-9AD5-6F415D8B7F6C}"/>
              </a:ext>
            </a:extLst>
          </p:cNvPr>
          <p:cNvSpPr txBox="1">
            <a:spLocks noChangeArrowheads="1"/>
          </p:cNvSpPr>
          <p:nvPr/>
        </p:nvSpPr>
        <p:spPr bwMode="auto">
          <a:xfrm>
            <a:off x="3692142" y="499903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C</a:t>
            </a:r>
          </a:p>
        </p:txBody>
      </p:sp>
      <p:sp>
        <p:nvSpPr>
          <p:cNvPr id="15" name="TextBox 13">
            <a:extLst>
              <a:ext uri="{FF2B5EF4-FFF2-40B4-BE49-F238E27FC236}">
                <a16:creationId xmlns:a16="http://schemas.microsoft.com/office/drawing/2014/main" id="{57EB0369-582F-46B4-A220-0E6DB2E639C9}"/>
              </a:ext>
            </a:extLst>
          </p:cNvPr>
          <p:cNvSpPr txBox="1">
            <a:spLocks noChangeArrowheads="1"/>
          </p:cNvSpPr>
          <p:nvPr/>
        </p:nvSpPr>
        <p:spPr bwMode="auto">
          <a:xfrm>
            <a:off x="3192804" y="4999039"/>
            <a:ext cx="4083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D</a:t>
            </a:r>
          </a:p>
        </p:txBody>
      </p:sp>
      <p:sp>
        <p:nvSpPr>
          <p:cNvPr id="16" name="TextBox 14">
            <a:extLst>
              <a:ext uri="{FF2B5EF4-FFF2-40B4-BE49-F238E27FC236}">
                <a16:creationId xmlns:a16="http://schemas.microsoft.com/office/drawing/2014/main" id="{8D5AC13B-6919-4EC2-B2A9-5D0154969C3B}"/>
              </a:ext>
            </a:extLst>
          </p:cNvPr>
          <p:cNvSpPr txBox="1">
            <a:spLocks noChangeArrowheads="1"/>
          </p:cNvSpPr>
          <p:nvPr/>
        </p:nvSpPr>
        <p:spPr bwMode="auto">
          <a:xfrm>
            <a:off x="2668076" y="4999039"/>
            <a:ext cx="4083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E</a:t>
            </a:r>
          </a:p>
        </p:txBody>
      </p:sp>
      <p:sp>
        <p:nvSpPr>
          <p:cNvPr id="17" name="TextBox 15">
            <a:extLst>
              <a:ext uri="{FF2B5EF4-FFF2-40B4-BE49-F238E27FC236}">
                <a16:creationId xmlns:a16="http://schemas.microsoft.com/office/drawing/2014/main" id="{07143A3E-5BCF-41BF-9A85-C6708FE74CE7}"/>
              </a:ext>
            </a:extLst>
          </p:cNvPr>
          <p:cNvSpPr txBox="1">
            <a:spLocks noChangeArrowheads="1"/>
          </p:cNvSpPr>
          <p:nvPr/>
        </p:nvSpPr>
        <p:spPr bwMode="auto">
          <a:xfrm>
            <a:off x="890770" y="4999039"/>
            <a:ext cx="410473"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F</a:t>
            </a:r>
          </a:p>
        </p:txBody>
      </p:sp>
      <p:cxnSp>
        <p:nvCxnSpPr>
          <p:cNvPr id="18" name="Straight Arrow Connector 17">
            <a:extLst>
              <a:ext uri="{FF2B5EF4-FFF2-40B4-BE49-F238E27FC236}">
                <a16:creationId xmlns:a16="http://schemas.microsoft.com/office/drawing/2014/main" id="{04E1FB68-4C3B-407E-ACC1-F8E37E0D03D0}"/>
              </a:ext>
            </a:extLst>
          </p:cNvPr>
          <p:cNvCxnSpPr/>
          <p:nvPr/>
        </p:nvCxnSpPr>
        <p:spPr bwMode="auto">
          <a:xfrm>
            <a:off x="1330864" y="5153025"/>
            <a:ext cx="939433"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9" name="TextBox 67">
            <a:extLst>
              <a:ext uri="{FF2B5EF4-FFF2-40B4-BE49-F238E27FC236}">
                <a16:creationId xmlns:a16="http://schemas.microsoft.com/office/drawing/2014/main" id="{67C4FC68-CAA5-4853-B874-1AF57FF17998}"/>
              </a:ext>
            </a:extLst>
          </p:cNvPr>
          <p:cNvSpPr txBox="1">
            <a:spLocks noChangeArrowheads="1"/>
          </p:cNvSpPr>
          <p:nvPr/>
        </p:nvSpPr>
        <p:spPr bwMode="auto">
          <a:xfrm>
            <a:off x="1586880" y="5708650"/>
            <a:ext cx="3554611"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600" b="0" dirty="0"/>
              <a:t>Kuyruk</a:t>
            </a:r>
            <a:r>
              <a:rPr lang="en-GB" sz="1600" dirty="0"/>
              <a:t>: </a:t>
            </a:r>
            <a:r>
              <a:rPr lang="en-GB" sz="1600" b="0" dirty="0"/>
              <a:t>İlk giren ilk çıkar</a:t>
            </a:r>
          </a:p>
        </p:txBody>
      </p:sp>
      <p:cxnSp>
        <p:nvCxnSpPr>
          <p:cNvPr id="20" name="Straight Arrow Connector 19">
            <a:extLst>
              <a:ext uri="{FF2B5EF4-FFF2-40B4-BE49-F238E27FC236}">
                <a16:creationId xmlns:a16="http://schemas.microsoft.com/office/drawing/2014/main" id="{A2041360-FB33-4EAE-8FED-507B10EBB767}"/>
              </a:ext>
            </a:extLst>
          </p:cNvPr>
          <p:cNvCxnSpPr/>
          <p:nvPr/>
        </p:nvCxnSpPr>
        <p:spPr bwMode="auto">
          <a:xfrm>
            <a:off x="4716208" y="5153025"/>
            <a:ext cx="609362"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1" name="TextBox 67">
            <a:extLst>
              <a:ext uri="{FF2B5EF4-FFF2-40B4-BE49-F238E27FC236}">
                <a16:creationId xmlns:a16="http://schemas.microsoft.com/office/drawing/2014/main" id="{705A0ADA-9AB2-4B96-81BF-19699B4398F6}"/>
              </a:ext>
            </a:extLst>
          </p:cNvPr>
          <p:cNvSpPr txBox="1">
            <a:spLocks noChangeArrowheads="1"/>
          </p:cNvSpPr>
          <p:nvPr/>
        </p:nvSpPr>
        <p:spPr bwMode="auto">
          <a:xfrm>
            <a:off x="7824531" y="5746750"/>
            <a:ext cx="3349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600" b="0" dirty="0"/>
              <a:t>Yığın: Son Giren İlk Çıkar</a:t>
            </a:r>
          </a:p>
        </p:txBody>
      </p:sp>
      <p:sp>
        <p:nvSpPr>
          <p:cNvPr id="22" name="Rectangle 21">
            <a:extLst>
              <a:ext uri="{FF2B5EF4-FFF2-40B4-BE49-F238E27FC236}">
                <a16:creationId xmlns:a16="http://schemas.microsoft.com/office/drawing/2014/main" id="{1159FE34-01C8-4E49-8F1D-C0D1CFBF6880}"/>
              </a:ext>
            </a:extLst>
          </p:cNvPr>
          <p:cNvSpPr/>
          <p:nvPr/>
        </p:nvSpPr>
        <p:spPr bwMode="auto">
          <a:xfrm rot="16200000">
            <a:off x="8350940" y="4745663"/>
            <a:ext cx="1435100" cy="490875"/>
          </a:xfrm>
          <a:prstGeom prst="rect">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23" name="Rectangle 22">
            <a:extLst>
              <a:ext uri="{FF2B5EF4-FFF2-40B4-BE49-F238E27FC236}">
                <a16:creationId xmlns:a16="http://schemas.microsoft.com/office/drawing/2014/main" id="{78D87A3E-209C-4524-BEE4-13ECC0BF965E}"/>
              </a:ext>
            </a:extLst>
          </p:cNvPr>
          <p:cNvSpPr/>
          <p:nvPr/>
        </p:nvSpPr>
        <p:spPr bwMode="auto">
          <a:xfrm>
            <a:off x="8905571" y="4995864"/>
            <a:ext cx="327955" cy="249237"/>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Rectangle 23">
            <a:extLst>
              <a:ext uri="{FF2B5EF4-FFF2-40B4-BE49-F238E27FC236}">
                <a16:creationId xmlns:a16="http://schemas.microsoft.com/office/drawing/2014/main" id="{E7A49C8B-8F85-4CA2-8DF6-75EBEE027219}"/>
              </a:ext>
            </a:extLst>
          </p:cNvPr>
          <p:cNvSpPr/>
          <p:nvPr/>
        </p:nvSpPr>
        <p:spPr bwMode="auto">
          <a:xfrm>
            <a:off x="8892877" y="4659314"/>
            <a:ext cx="325839" cy="249237"/>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Rectangle 24">
            <a:extLst>
              <a:ext uri="{FF2B5EF4-FFF2-40B4-BE49-F238E27FC236}">
                <a16:creationId xmlns:a16="http://schemas.microsoft.com/office/drawing/2014/main" id="{F3BDCB15-3315-4B69-BEC0-BD643DB7A41D}"/>
              </a:ext>
            </a:extLst>
          </p:cNvPr>
          <p:cNvSpPr/>
          <p:nvPr/>
        </p:nvSpPr>
        <p:spPr bwMode="auto">
          <a:xfrm>
            <a:off x="9512817" y="3876675"/>
            <a:ext cx="327956" cy="249238"/>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TextBox 27">
            <a:extLst>
              <a:ext uri="{FF2B5EF4-FFF2-40B4-BE49-F238E27FC236}">
                <a16:creationId xmlns:a16="http://schemas.microsoft.com/office/drawing/2014/main" id="{D8A54322-A203-47BE-BF14-ECE1436C3F3E}"/>
              </a:ext>
            </a:extLst>
          </p:cNvPr>
          <p:cNvSpPr txBox="1">
            <a:spLocks noChangeArrowheads="1"/>
          </p:cNvSpPr>
          <p:nvPr/>
        </p:nvSpPr>
        <p:spPr bwMode="auto">
          <a:xfrm>
            <a:off x="8873833" y="4967289"/>
            <a:ext cx="40835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B</a:t>
            </a:r>
          </a:p>
        </p:txBody>
      </p:sp>
      <p:sp>
        <p:nvSpPr>
          <p:cNvPr id="27" name="TextBox 28">
            <a:extLst>
              <a:ext uri="{FF2B5EF4-FFF2-40B4-BE49-F238E27FC236}">
                <a16:creationId xmlns:a16="http://schemas.microsoft.com/office/drawing/2014/main" id="{BF76FF23-505F-4898-BE92-DA0D70D203A9}"/>
              </a:ext>
            </a:extLst>
          </p:cNvPr>
          <p:cNvSpPr txBox="1">
            <a:spLocks noChangeArrowheads="1"/>
          </p:cNvSpPr>
          <p:nvPr/>
        </p:nvSpPr>
        <p:spPr bwMode="auto">
          <a:xfrm>
            <a:off x="8859023" y="463073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C</a:t>
            </a:r>
          </a:p>
        </p:txBody>
      </p:sp>
      <p:sp>
        <p:nvSpPr>
          <p:cNvPr id="28" name="TextBox 29">
            <a:extLst>
              <a:ext uri="{FF2B5EF4-FFF2-40B4-BE49-F238E27FC236}">
                <a16:creationId xmlns:a16="http://schemas.microsoft.com/office/drawing/2014/main" id="{CD5A8C0A-EA60-4A9D-902D-89F3604469A1}"/>
              </a:ext>
            </a:extLst>
          </p:cNvPr>
          <p:cNvSpPr txBox="1">
            <a:spLocks noChangeArrowheads="1"/>
          </p:cNvSpPr>
          <p:nvPr/>
        </p:nvSpPr>
        <p:spPr bwMode="auto">
          <a:xfrm>
            <a:off x="9481080" y="3848101"/>
            <a:ext cx="408356"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D</a:t>
            </a:r>
          </a:p>
        </p:txBody>
      </p:sp>
      <p:sp>
        <p:nvSpPr>
          <p:cNvPr id="29" name="Rectangle 28">
            <a:extLst>
              <a:ext uri="{FF2B5EF4-FFF2-40B4-BE49-F238E27FC236}">
                <a16:creationId xmlns:a16="http://schemas.microsoft.com/office/drawing/2014/main" id="{6375D82A-320B-41F9-BE72-E0CAC2ACBE64}"/>
              </a:ext>
            </a:extLst>
          </p:cNvPr>
          <p:cNvSpPr/>
          <p:nvPr/>
        </p:nvSpPr>
        <p:spPr bwMode="auto">
          <a:xfrm>
            <a:off x="8903455" y="5357814"/>
            <a:ext cx="327956" cy="249237"/>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0" name="TextBox 32">
            <a:extLst>
              <a:ext uri="{FF2B5EF4-FFF2-40B4-BE49-F238E27FC236}">
                <a16:creationId xmlns:a16="http://schemas.microsoft.com/office/drawing/2014/main" id="{B86BE902-B8D9-4784-9B9F-933A750842D2}"/>
              </a:ext>
            </a:extLst>
          </p:cNvPr>
          <p:cNvSpPr txBox="1">
            <a:spLocks noChangeArrowheads="1"/>
          </p:cNvSpPr>
          <p:nvPr/>
        </p:nvSpPr>
        <p:spPr bwMode="auto">
          <a:xfrm>
            <a:off x="8869602" y="532923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Bir</a:t>
            </a:r>
          </a:p>
        </p:txBody>
      </p:sp>
      <p:sp>
        <p:nvSpPr>
          <p:cNvPr id="31" name="Rectangle 30">
            <a:extLst>
              <a:ext uri="{FF2B5EF4-FFF2-40B4-BE49-F238E27FC236}">
                <a16:creationId xmlns:a16="http://schemas.microsoft.com/office/drawing/2014/main" id="{1179109A-FE9F-4D99-86E1-B804EB9947DB}"/>
              </a:ext>
            </a:extLst>
          </p:cNvPr>
          <p:cNvSpPr/>
          <p:nvPr/>
        </p:nvSpPr>
        <p:spPr bwMode="auto">
          <a:xfrm>
            <a:off x="8253892" y="3898900"/>
            <a:ext cx="327955" cy="249238"/>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2" name="TextBox 34">
            <a:extLst>
              <a:ext uri="{FF2B5EF4-FFF2-40B4-BE49-F238E27FC236}">
                <a16:creationId xmlns:a16="http://schemas.microsoft.com/office/drawing/2014/main" id="{372B8F84-CF56-4FF8-AA09-58DC45AC889E}"/>
              </a:ext>
            </a:extLst>
          </p:cNvPr>
          <p:cNvSpPr txBox="1">
            <a:spLocks noChangeArrowheads="1"/>
          </p:cNvSpPr>
          <p:nvPr/>
        </p:nvSpPr>
        <p:spPr bwMode="auto">
          <a:xfrm>
            <a:off x="8243312" y="3870326"/>
            <a:ext cx="408358"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E</a:t>
            </a:r>
          </a:p>
        </p:txBody>
      </p:sp>
      <p:cxnSp>
        <p:nvCxnSpPr>
          <p:cNvPr id="33" name="Curved Connector 20">
            <a:extLst>
              <a:ext uri="{FF2B5EF4-FFF2-40B4-BE49-F238E27FC236}">
                <a16:creationId xmlns:a16="http://schemas.microsoft.com/office/drawing/2014/main" id="{2CBC2B82-BE3C-48EC-96F1-0F2C1429ED4D}"/>
              </a:ext>
            </a:extLst>
          </p:cNvPr>
          <p:cNvCxnSpPr>
            <a:stCxn id="31" idx="3"/>
          </p:cNvCxnSpPr>
          <p:nvPr/>
        </p:nvCxnSpPr>
        <p:spPr bwMode="auto">
          <a:xfrm>
            <a:off x="8581847" y="4024314"/>
            <a:ext cx="332188" cy="350837"/>
          </a:xfrm>
          <a:prstGeom prst="curvedConnector2">
            <a:avLst/>
          </a:prstGeom>
          <a:noFill/>
          <a:ln w="19050" cap="flat" cmpd="sng" algn="ctr">
            <a:solidFill>
              <a:schemeClr val="tx1">
                <a:lumMod val="65000"/>
                <a:lumOff val="35000"/>
              </a:schemeClr>
            </a:solidFill>
            <a:prstDash val="solid"/>
            <a:round/>
            <a:headEnd type="none" w="med" len="med"/>
            <a:tailEnd type="triangle" w="lg" len="lg"/>
          </a:ln>
          <a:effectLst/>
        </p:spPr>
      </p:cxnSp>
      <p:cxnSp>
        <p:nvCxnSpPr>
          <p:cNvPr id="34" name="Curved Connector 37">
            <a:extLst>
              <a:ext uri="{FF2B5EF4-FFF2-40B4-BE49-F238E27FC236}">
                <a16:creationId xmlns:a16="http://schemas.microsoft.com/office/drawing/2014/main" id="{AD2CED23-5779-45FA-9DDE-57CE1FC3DD1D}"/>
              </a:ext>
            </a:extLst>
          </p:cNvPr>
          <p:cNvCxnSpPr>
            <a:endCxn id="28" idx="1"/>
          </p:cNvCxnSpPr>
          <p:nvPr/>
        </p:nvCxnSpPr>
        <p:spPr bwMode="auto">
          <a:xfrm rot="5400000" flipH="1" flipV="1">
            <a:off x="9136918" y="4030989"/>
            <a:ext cx="373062" cy="315261"/>
          </a:xfrm>
          <a:prstGeom prst="curvedConnector2">
            <a:avLst/>
          </a:prstGeom>
          <a:noFill/>
          <a:ln w="19050" cap="flat" cmpd="sng" algn="ctr">
            <a:solidFill>
              <a:schemeClr val="tx1">
                <a:lumMod val="65000"/>
                <a:lumOff val="35000"/>
              </a:schemeClr>
            </a:solidFill>
            <a:prstDash val="solid"/>
            <a:round/>
            <a:headEnd type="none" w="med" len="med"/>
            <a:tailEnd type="triangle" w="lg" len="lg"/>
          </a:ln>
          <a:effectLst/>
        </p:spPr>
      </p:cxnSp>
    </p:spTree>
    <p:extLst>
      <p:ext uri="{BB962C8B-B14F-4D97-AF65-F5344CB8AC3E}">
        <p14:creationId xmlns:p14="http://schemas.microsoft.com/office/powerpoint/2010/main" val="1272487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FIFO Uygulaması </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52479" cy="4086225"/>
          </a:xfrm>
        </p:spPr>
        <p:txBody>
          <a:bodyPr wrap="square" numCol="1" anchor="t" anchorCtr="0" compatLnSpc="1">
            <a:prstTxWarp prst="textNoShape">
              <a:avLst/>
            </a:prstTxWarp>
          </a:bodyPr>
          <a:lstStyle/>
          <a:p>
            <a:pPr algn="l" rtl="0"/>
            <a:r>
              <a:rPr lang="en-US" dirty="0"/>
              <a:t>Bir FIFO, bir bağlantı noktası okuma, diğeri yazma için olduğundan genellikle çift bağlantı noktalı bir bellekte uygulanır.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44BC570E-CB9B-4231-A149-3537F48DE68F}"/>
              </a:ext>
            </a:extLst>
          </p:cNvPr>
          <p:cNvSpPr/>
          <p:nvPr/>
        </p:nvSpPr>
        <p:spPr bwMode="auto">
          <a:xfrm>
            <a:off x="4006144" y="2754057"/>
            <a:ext cx="2244907" cy="165417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FIFO</a:t>
            </a:r>
          </a:p>
          <a:p>
            <a:pPr algn="ctr" rtl="0">
              <a:defRPr/>
            </a:pPr>
            <a:r>
              <a:rPr lang="en-GB" dirty="0">
                <a:cs typeface="+mn-cs"/>
              </a:rPr>
              <a:t>Çift Bağlantı Noktalı Bellek</a:t>
            </a:r>
          </a:p>
        </p:txBody>
      </p:sp>
      <p:sp>
        <p:nvSpPr>
          <p:cNvPr id="6" name="Right Arrow 2">
            <a:extLst>
              <a:ext uri="{FF2B5EF4-FFF2-40B4-BE49-F238E27FC236}">
                <a16:creationId xmlns:a16="http://schemas.microsoft.com/office/drawing/2014/main" id="{DB6A3AF3-636A-41C5-B7F5-010703B9B668}"/>
              </a:ext>
            </a:extLst>
          </p:cNvPr>
          <p:cNvSpPr/>
          <p:nvPr/>
        </p:nvSpPr>
        <p:spPr bwMode="auto">
          <a:xfrm>
            <a:off x="2872054" y="2865182"/>
            <a:ext cx="1134090" cy="249237"/>
          </a:xfrm>
          <a:prstGeom prst="rightArrow">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sp>
        <p:nvSpPr>
          <p:cNvPr id="7" name="Right Arrow 35">
            <a:extLst>
              <a:ext uri="{FF2B5EF4-FFF2-40B4-BE49-F238E27FC236}">
                <a16:creationId xmlns:a16="http://schemas.microsoft.com/office/drawing/2014/main" id="{62ABDD0B-C07A-4204-8D2F-D7DACF5F8865}"/>
              </a:ext>
            </a:extLst>
          </p:cNvPr>
          <p:cNvSpPr/>
          <p:nvPr/>
        </p:nvSpPr>
        <p:spPr bwMode="auto">
          <a:xfrm>
            <a:off x="6251051" y="2865182"/>
            <a:ext cx="1134090" cy="249237"/>
          </a:xfrm>
          <a:prstGeom prst="rightArrow">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mn-cs"/>
            </a:endParaRPr>
          </a:p>
        </p:txBody>
      </p:sp>
      <p:cxnSp>
        <p:nvCxnSpPr>
          <p:cNvPr id="8" name="Straight Arrow Connector 7">
            <a:extLst>
              <a:ext uri="{FF2B5EF4-FFF2-40B4-BE49-F238E27FC236}">
                <a16:creationId xmlns:a16="http://schemas.microsoft.com/office/drawing/2014/main" id="{01CEF7EB-1502-4C30-9012-762E61578673}"/>
              </a:ext>
            </a:extLst>
          </p:cNvPr>
          <p:cNvCxnSpPr/>
          <p:nvPr/>
        </p:nvCxnSpPr>
        <p:spPr bwMode="auto">
          <a:xfrm>
            <a:off x="6251051" y="3357306"/>
            <a:ext cx="11340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9" name="Straight Arrow Connector 8">
            <a:extLst>
              <a:ext uri="{FF2B5EF4-FFF2-40B4-BE49-F238E27FC236}">
                <a16:creationId xmlns:a16="http://schemas.microsoft.com/office/drawing/2014/main" id="{712BE76F-DDFE-486D-B11B-3ED279FB54F0}"/>
              </a:ext>
            </a:extLst>
          </p:cNvPr>
          <p:cNvCxnSpPr/>
          <p:nvPr/>
        </p:nvCxnSpPr>
        <p:spPr bwMode="auto">
          <a:xfrm>
            <a:off x="6251051" y="3663693"/>
            <a:ext cx="11340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0" name="Straight Arrow Connector 9">
            <a:extLst>
              <a:ext uri="{FF2B5EF4-FFF2-40B4-BE49-F238E27FC236}">
                <a16:creationId xmlns:a16="http://schemas.microsoft.com/office/drawing/2014/main" id="{4984C22F-1DF8-4A8F-BE0C-3A23B5A9680F}"/>
              </a:ext>
            </a:extLst>
          </p:cNvPr>
          <p:cNvCxnSpPr/>
          <p:nvPr/>
        </p:nvCxnSpPr>
        <p:spPr bwMode="auto">
          <a:xfrm>
            <a:off x="6251051" y="3930393"/>
            <a:ext cx="11340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1" name="Straight Arrow Connector 10">
            <a:extLst>
              <a:ext uri="{FF2B5EF4-FFF2-40B4-BE49-F238E27FC236}">
                <a16:creationId xmlns:a16="http://schemas.microsoft.com/office/drawing/2014/main" id="{93C7D0E2-08DF-4355-B210-683AE60DBB01}"/>
              </a:ext>
            </a:extLst>
          </p:cNvPr>
          <p:cNvCxnSpPr/>
          <p:nvPr/>
        </p:nvCxnSpPr>
        <p:spPr bwMode="auto">
          <a:xfrm>
            <a:off x="6251051" y="4236781"/>
            <a:ext cx="11340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2" name="TextBox 36">
            <a:extLst>
              <a:ext uri="{FF2B5EF4-FFF2-40B4-BE49-F238E27FC236}">
                <a16:creationId xmlns:a16="http://schemas.microsoft.com/office/drawing/2014/main" id="{CF566E46-6F3F-4DB5-8EFD-E3131EDD1AEC}"/>
              </a:ext>
            </a:extLst>
          </p:cNvPr>
          <p:cNvSpPr txBox="1">
            <a:spLocks noChangeArrowheads="1"/>
          </p:cNvSpPr>
          <p:nvPr/>
        </p:nvSpPr>
        <p:spPr bwMode="auto">
          <a:xfrm>
            <a:off x="1750659" y="2793744"/>
            <a:ext cx="115101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 Girişi</a:t>
            </a:r>
          </a:p>
        </p:txBody>
      </p:sp>
      <p:sp>
        <p:nvSpPr>
          <p:cNvPr id="13" name="TextBox 43">
            <a:extLst>
              <a:ext uri="{FF2B5EF4-FFF2-40B4-BE49-F238E27FC236}">
                <a16:creationId xmlns:a16="http://schemas.microsoft.com/office/drawing/2014/main" id="{8DE92B43-D195-461C-B4A4-36626D1A334F}"/>
              </a:ext>
            </a:extLst>
          </p:cNvPr>
          <p:cNvSpPr txBox="1">
            <a:spLocks noChangeArrowheads="1"/>
          </p:cNvSpPr>
          <p:nvPr/>
        </p:nvSpPr>
        <p:spPr bwMode="auto">
          <a:xfrm>
            <a:off x="7402068" y="2811207"/>
            <a:ext cx="1387991"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 Çıkışı</a:t>
            </a:r>
          </a:p>
        </p:txBody>
      </p:sp>
      <p:sp>
        <p:nvSpPr>
          <p:cNvPr id="14" name="TextBox 44">
            <a:extLst>
              <a:ext uri="{FF2B5EF4-FFF2-40B4-BE49-F238E27FC236}">
                <a16:creationId xmlns:a16="http://schemas.microsoft.com/office/drawing/2014/main" id="{826EAFC9-47F1-46E2-B1C3-64AA973D9885}"/>
              </a:ext>
            </a:extLst>
          </p:cNvPr>
          <p:cNvSpPr txBox="1">
            <a:spLocks noChangeArrowheads="1"/>
          </p:cNvSpPr>
          <p:nvPr/>
        </p:nvSpPr>
        <p:spPr bwMode="auto">
          <a:xfrm>
            <a:off x="7402068" y="3203319"/>
            <a:ext cx="13879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FIFO Dolu</a:t>
            </a:r>
          </a:p>
        </p:txBody>
      </p:sp>
      <p:sp>
        <p:nvSpPr>
          <p:cNvPr id="15" name="TextBox 45">
            <a:extLst>
              <a:ext uri="{FF2B5EF4-FFF2-40B4-BE49-F238E27FC236}">
                <a16:creationId xmlns:a16="http://schemas.microsoft.com/office/drawing/2014/main" id="{23021495-9B4C-4828-B92F-64FC6ED23BF5}"/>
              </a:ext>
            </a:extLst>
          </p:cNvPr>
          <p:cNvSpPr txBox="1">
            <a:spLocks noChangeArrowheads="1"/>
          </p:cNvSpPr>
          <p:nvPr/>
        </p:nvSpPr>
        <p:spPr bwMode="auto">
          <a:xfrm>
            <a:off x="7402067" y="3498594"/>
            <a:ext cx="165881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FIFO Boş</a:t>
            </a:r>
          </a:p>
        </p:txBody>
      </p:sp>
      <p:sp>
        <p:nvSpPr>
          <p:cNvPr id="16" name="TextBox 46">
            <a:extLst>
              <a:ext uri="{FF2B5EF4-FFF2-40B4-BE49-F238E27FC236}">
                <a16:creationId xmlns:a16="http://schemas.microsoft.com/office/drawing/2014/main" id="{2658B349-77F2-4A7D-AC3E-08969B2C1E72}"/>
              </a:ext>
            </a:extLst>
          </p:cNvPr>
          <p:cNvSpPr txBox="1">
            <a:spLocks noChangeArrowheads="1"/>
          </p:cNvSpPr>
          <p:nvPr/>
        </p:nvSpPr>
        <p:spPr bwMode="auto">
          <a:xfrm>
            <a:off x="7402068" y="3763707"/>
            <a:ext cx="247764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FIFO Neredeyse Dolu</a:t>
            </a:r>
          </a:p>
        </p:txBody>
      </p:sp>
      <p:sp>
        <p:nvSpPr>
          <p:cNvPr id="17" name="TextBox 47">
            <a:extLst>
              <a:ext uri="{FF2B5EF4-FFF2-40B4-BE49-F238E27FC236}">
                <a16:creationId xmlns:a16="http://schemas.microsoft.com/office/drawing/2014/main" id="{2ADFF596-6A58-4E04-9D9C-019A7B23A0CD}"/>
              </a:ext>
            </a:extLst>
          </p:cNvPr>
          <p:cNvSpPr txBox="1">
            <a:spLocks noChangeArrowheads="1"/>
          </p:cNvSpPr>
          <p:nvPr/>
        </p:nvSpPr>
        <p:spPr bwMode="auto">
          <a:xfrm>
            <a:off x="7402068" y="4087557"/>
            <a:ext cx="247764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FIFO Neredeyse Boş</a:t>
            </a:r>
          </a:p>
        </p:txBody>
      </p:sp>
    </p:spTree>
    <p:extLst>
      <p:ext uri="{BB962C8B-B14F-4D97-AF65-F5344CB8AC3E}">
        <p14:creationId xmlns:p14="http://schemas.microsoft.com/office/powerpoint/2010/main" val="3719670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FIFO Uygulaması </a:t>
            </a:r>
          </a:p>
        </p:txBody>
      </p:sp>
      <p:graphicFrame>
        <p:nvGraphicFramePr>
          <p:cNvPr id="6" name="Table 5">
            <a:extLst>
              <a:ext uri="{FF2B5EF4-FFF2-40B4-BE49-F238E27FC236}">
                <a16:creationId xmlns:a16="http://schemas.microsoft.com/office/drawing/2014/main" id="{979271C0-E9C8-4D64-B138-8BA816D04A11}"/>
              </a:ext>
            </a:extLst>
          </p:cNvPr>
          <p:cNvGraphicFramePr>
            <a:graphicFrameLocks noGrp="1"/>
          </p:cNvGraphicFramePr>
          <p:nvPr>
            <p:extLst>
              <p:ext uri="{D42A27DB-BD31-4B8C-83A1-F6EECF244321}">
                <p14:modId xmlns:p14="http://schemas.microsoft.com/office/powerpoint/2010/main" val="3106170821"/>
              </p:ext>
            </p:extLst>
          </p:nvPr>
        </p:nvGraphicFramePr>
        <p:xfrm>
          <a:off x="2490116" y="1090013"/>
          <a:ext cx="7012635" cy="4946658"/>
        </p:xfrm>
        <a:graphic>
          <a:graphicData uri="http://schemas.openxmlformats.org/drawingml/2006/table">
            <a:tbl>
              <a:tblPr firstRow="1" bandRow="1">
                <a:tableStyleId>{5C22544A-7EE6-4342-B048-85BDC9FD1C3A}</a:tableStyleId>
              </a:tblPr>
              <a:tblGrid>
                <a:gridCol w="2337545">
                  <a:extLst>
                    <a:ext uri="{9D8B030D-6E8A-4147-A177-3AD203B41FA5}">
                      <a16:colId xmlns:a16="http://schemas.microsoft.com/office/drawing/2014/main" val="20000"/>
                    </a:ext>
                  </a:extLst>
                </a:gridCol>
                <a:gridCol w="2337545">
                  <a:extLst>
                    <a:ext uri="{9D8B030D-6E8A-4147-A177-3AD203B41FA5}">
                      <a16:colId xmlns:a16="http://schemas.microsoft.com/office/drawing/2014/main" val="20001"/>
                    </a:ext>
                  </a:extLst>
                </a:gridCol>
                <a:gridCol w="2337545">
                  <a:extLst>
                    <a:ext uri="{9D8B030D-6E8A-4147-A177-3AD203B41FA5}">
                      <a16:colId xmlns:a16="http://schemas.microsoft.com/office/drawing/2014/main" val="20002"/>
                    </a:ext>
                  </a:extLst>
                </a:gridCol>
              </a:tblGrid>
              <a:tr h="550271">
                <a:tc>
                  <a:txBody>
                    <a:bodyPr/>
                    <a:lstStyle/>
                    <a:p>
                      <a:pPr algn="l" rtl="0"/>
                      <a:r>
                        <a:rPr lang="en-GB" sz="1800" dirty="0"/>
                        <a:t>Aralık </a:t>
                      </a:r>
                    </a:p>
                  </a:txBody>
                  <a:tcPr marL="121835" marR="121835" marT="45733" marB="45733"/>
                </a:tc>
                <a:tc>
                  <a:txBody>
                    <a:bodyPr/>
                    <a:lstStyle/>
                    <a:p>
                      <a:pPr algn="l" rtl="0"/>
                      <a:r>
                        <a:rPr lang="en-GB" sz="1800" dirty="0"/>
                        <a:t>Gri </a:t>
                      </a:r>
                    </a:p>
                  </a:txBody>
                  <a:tcPr marL="121835" marR="121835" marT="45733" marB="45733"/>
                </a:tc>
                <a:tc>
                  <a:txBody>
                    <a:bodyPr/>
                    <a:lstStyle/>
                    <a:p>
                      <a:pPr algn="l" rtl="0"/>
                      <a:r>
                        <a:rPr lang="en-GB" sz="1800" dirty="0"/>
                        <a:t>İkili </a:t>
                      </a:r>
                    </a:p>
                  </a:txBody>
                  <a:tcPr marL="121835" marR="121835" marT="45733" marB="45733"/>
                </a:tc>
                <a:extLst>
                  <a:ext uri="{0D108BD9-81ED-4DB2-BD59-A6C34878D82A}">
                    <a16:rowId xmlns:a16="http://schemas.microsoft.com/office/drawing/2014/main" val="10000"/>
                  </a:ext>
                </a:extLst>
              </a:tr>
              <a:tr h="550271">
                <a:tc>
                  <a:txBody>
                    <a:bodyPr/>
                    <a:lstStyle/>
                    <a:p>
                      <a:pPr algn="l" rtl="0"/>
                      <a:r>
                        <a:rPr lang="en-GB" sz="1800" dirty="0"/>
                        <a:t>0</a:t>
                      </a:r>
                    </a:p>
                  </a:txBody>
                  <a:tcPr marL="121835" marR="121835" marT="45733" marB="45733"/>
                </a:tc>
                <a:tc>
                  <a:txBody>
                    <a:bodyPr/>
                    <a:lstStyle/>
                    <a:p>
                      <a:pPr algn="l" rtl="0"/>
                      <a:r>
                        <a:rPr lang="en-GB" sz="1800" dirty="0"/>
                        <a:t>000</a:t>
                      </a:r>
                    </a:p>
                  </a:txBody>
                  <a:tcPr marL="121835" marR="121835" marT="45733" marB="45733"/>
                </a:tc>
                <a:tc>
                  <a:txBody>
                    <a:bodyPr/>
                    <a:lstStyle/>
                    <a:p>
                      <a:pPr algn="l" rtl="0"/>
                      <a:r>
                        <a:rPr lang="en-GB" sz="1800" dirty="0"/>
                        <a:t>000</a:t>
                      </a:r>
                    </a:p>
                  </a:txBody>
                  <a:tcPr marL="121835" marR="121835" marT="45733" marB="45733"/>
                </a:tc>
                <a:extLst>
                  <a:ext uri="{0D108BD9-81ED-4DB2-BD59-A6C34878D82A}">
                    <a16:rowId xmlns:a16="http://schemas.microsoft.com/office/drawing/2014/main" val="10001"/>
                  </a:ext>
                </a:extLst>
              </a:tr>
              <a:tr h="550271">
                <a:tc>
                  <a:txBody>
                    <a:bodyPr/>
                    <a:lstStyle/>
                    <a:p>
                      <a:pPr algn="l" rtl="0"/>
                      <a:r>
                        <a:rPr lang="en-GB" sz="1800" dirty="0"/>
                        <a:t>1</a:t>
                      </a:r>
                    </a:p>
                  </a:txBody>
                  <a:tcPr marL="121835" marR="121835" marT="45733" marB="45733"/>
                </a:tc>
                <a:tc>
                  <a:txBody>
                    <a:bodyPr/>
                    <a:lstStyle/>
                    <a:p>
                      <a:pPr algn="l" rtl="0"/>
                      <a:r>
                        <a:rPr lang="en-GB" sz="1800" dirty="0"/>
                        <a:t>001</a:t>
                      </a:r>
                    </a:p>
                  </a:txBody>
                  <a:tcPr marL="121835" marR="121835" marT="45733" marB="45733"/>
                </a:tc>
                <a:tc>
                  <a:txBody>
                    <a:bodyPr/>
                    <a:lstStyle/>
                    <a:p>
                      <a:pPr algn="l" rtl="0"/>
                      <a:r>
                        <a:rPr lang="en-GB" sz="1800" dirty="0"/>
                        <a:t>001</a:t>
                      </a:r>
                    </a:p>
                  </a:txBody>
                  <a:tcPr marL="121835" marR="121835" marT="45733" marB="45733"/>
                </a:tc>
                <a:extLst>
                  <a:ext uri="{0D108BD9-81ED-4DB2-BD59-A6C34878D82A}">
                    <a16:rowId xmlns:a16="http://schemas.microsoft.com/office/drawing/2014/main" val="10002"/>
                  </a:ext>
                </a:extLst>
              </a:tr>
              <a:tr h="550271">
                <a:tc>
                  <a:txBody>
                    <a:bodyPr/>
                    <a:lstStyle/>
                    <a:p>
                      <a:pPr algn="l" rtl="0"/>
                      <a:r>
                        <a:rPr lang="en-GB" sz="1800" dirty="0"/>
                        <a:t>2</a:t>
                      </a:r>
                    </a:p>
                  </a:txBody>
                  <a:tcPr marL="121835" marR="121835" marT="45733" marB="45733"/>
                </a:tc>
                <a:tc>
                  <a:txBody>
                    <a:bodyPr/>
                    <a:lstStyle/>
                    <a:p>
                      <a:pPr algn="l" rtl="0"/>
                      <a:r>
                        <a:rPr lang="en-GB" sz="1800" dirty="0"/>
                        <a:t>011</a:t>
                      </a:r>
                    </a:p>
                  </a:txBody>
                  <a:tcPr marL="121835" marR="121835" marT="45733" marB="45733"/>
                </a:tc>
                <a:tc>
                  <a:txBody>
                    <a:bodyPr/>
                    <a:lstStyle/>
                    <a:p>
                      <a:pPr algn="l" rtl="0"/>
                      <a:r>
                        <a:rPr lang="en-GB" sz="1800" dirty="0"/>
                        <a:t>010</a:t>
                      </a:r>
                    </a:p>
                  </a:txBody>
                  <a:tcPr marL="121835" marR="121835" marT="45733" marB="45733"/>
                </a:tc>
                <a:extLst>
                  <a:ext uri="{0D108BD9-81ED-4DB2-BD59-A6C34878D82A}">
                    <a16:rowId xmlns:a16="http://schemas.microsoft.com/office/drawing/2014/main" val="10003"/>
                  </a:ext>
                </a:extLst>
              </a:tr>
              <a:tr h="550271">
                <a:tc>
                  <a:txBody>
                    <a:bodyPr/>
                    <a:lstStyle/>
                    <a:p>
                      <a:pPr algn="l" rtl="0"/>
                      <a:r>
                        <a:rPr lang="en-GB" sz="1800" dirty="0"/>
                        <a:t>3</a:t>
                      </a:r>
                    </a:p>
                  </a:txBody>
                  <a:tcPr marL="121835" marR="121835" marT="45733" marB="45733"/>
                </a:tc>
                <a:tc>
                  <a:txBody>
                    <a:bodyPr/>
                    <a:lstStyle/>
                    <a:p>
                      <a:pPr algn="l" rtl="0"/>
                      <a:r>
                        <a:rPr lang="en-GB" sz="1800" dirty="0"/>
                        <a:t>010</a:t>
                      </a:r>
                    </a:p>
                  </a:txBody>
                  <a:tcPr marL="121835" marR="121835" marT="45733" marB="45733"/>
                </a:tc>
                <a:tc>
                  <a:txBody>
                    <a:bodyPr/>
                    <a:lstStyle/>
                    <a:p>
                      <a:pPr algn="l" rtl="0"/>
                      <a:r>
                        <a:rPr lang="en-GB" sz="1800" dirty="0"/>
                        <a:t>011</a:t>
                      </a:r>
                    </a:p>
                  </a:txBody>
                  <a:tcPr marL="121835" marR="121835" marT="45733" marB="45733"/>
                </a:tc>
                <a:extLst>
                  <a:ext uri="{0D108BD9-81ED-4DB2-BD59-A6C34878D82A}">
                    <a16:rowId xmlns:a16="http://schemas.microsoft.com/office/drawing/2014/main" val="10004"/>
                  </a:ext>
                </a:extLst>
              </a:tr>
              <a:tr h="550271">
                <a:tc>
                  <a:txBody>
                    <a:bodyPr/>
                    <a:lstStyle/>
                    <a:p>
                      <a:pPr algn="l" rtl="0"/>
                      <a:r>
                        <a:rPr lang="en-GB" sz="1800" dirty="0"/>
                        <a:t>4</a:t>
                      </a:r>
                    </a:p>
                  </a:txBody>
                  <a:tcPr marL="121835" marR="121835" marT="45733" marB="45733"/>
                </a:tc>
                <a:tc>
                  <a:txBody>
                    <a:bodyPr/>
                    <a:lstStyle/>
                    <a:p>
                      <a:pPr algn="l" rtl="0"/>
                      <a:r>
                        <a:rPr lang="en-GB" sz="1800" dirty="0"/>
                        <a:t>110</a:t>
                      </a:r>
                    </a:p>
                  </a:txBody>
                  <a:tcPr marL="121835" marR="121835" marT="45733" marB="45733"/>
                </a:tc>
                <a:tc>
                  <a:txBody>
                    <a:bodyPr/>
                    <a:lstStyle/>
                    <a:p>
                      <a:pPr algn="l" rtl="0"/>
                      <a:r>
                        <a:rPr lang="en-GB" sz="1800" dirty="0"/>
                        <a:t>100</a:t>
                      </a:r>
                    </a:p>
                  </a:txBody>
                  <a:tcPr marL="121835" marR="121835" marT="45733" marB="45733"/>
                </a:tc>
                <a:extLst>
                  <a:ext uri="{0D108BD9-81ED-4DB2-BD59-A6C34878D82A}">
                    <a16:rowId xmlns:a16="http://schemas.microsoft.com/office/drawing/2014/main" val="10005"/>
                  </a:ext>
                </a:extLst>
              </a:tr>
              <a:tr h="550271">
                <a:tc>
                  <a:txBody>
                    <a:bodyPr/>
                    <a:lstStyle/>
                    <a:p>
                      <a:pPr algn="l" rtl="0"/>
                      <a:r>
                        <a:rPr lang="en-GB" sz="1800" dirty="0"/>
                        <a:t>5</a:t>
                      </a:r>
                    </a:p>
                  </a:txBody>
                  <a:tcPr marL="121835" marR="121835" marT="45733" marB="45733"/>
                </a:tc>
                <a:tc>
                  <a:txBody>
                    <a:bodyPr/>
                    <a:lstStyle/>
                    <a:p>
                      <a:pPr algn="l" rtl="0"/>
                      <a:r>
                        <a:rPr lang="en-GB" sz="1800" dirty="0"/>
                        <a:t>111</a:t>
                      </a:r>
                    </a:p>
                  </a:txBody>
                  <a:tcPr marL="121835" marR="121835" marT="45733" marB="45733"/>
                </a:tc>
                <a:tc>
                  <a:txBody>
                    <a:bodyPr/>
                    <a:lstStyle/>
                    <a:p>
                      <a:pPr algn="l" rtl="0"/>
                      <a:r>
                        <a:rPr lang="en-GB" sz="1800" dirty="0"/>
                        <a:t>101</a:t>
                      </a:r>
                    </a:p>
                  </a:txBody>
                  <a:tcPr marL="121835" marR="121835" marT="45733" marB="45733"/>
                </a:tc>
                <a:extLst>
                  <a:ext uri="{0D108BD9-81ED-4DB2-BD59-A6C34878D82A}">
                    <a16:rowId xmlns:a16="http://schemas.microsoft.com/office/drawing/2014/main" val="10006"/>
                  </a:ext>
                </a:extLst>
              </a:tr>
              <a:tr h="544490">
                <a:tc>
                  <a:txBody>
                    <a:bodyPr/>
                    <a:lstStyle/>
                    <a:p>
                      <a:pPr algn="l" rtl="0"/>
                      <a:r>
                        <a:rPr lang="en-GB" sz="1800" dirty="0"/>
                        <a:t>6</a:t>
                      </a:r>
                    </a:p>
                  </a:txBody>
                  <a:tcPr marL="121835" marR="121835" marT="45733" marB="45733"/>
                </a:tc>
                <a:tc>
                  <a:txBody>
                    <a:bodyPr/>
                    <a:lstStyle/>
                    <a:p>
                      <a:pPr algn="l" rtl="0"/>
                      <a:r>
                        <a:rPr lang="en-GB" sz="1800" dirty="0"/>
                        <a:t>101</a:t>
                      </a:r>
                    </a:p>
                  </a:txBody>
                  <a:tcPr marL="121835" marR="121835" marT="45733" marB="45733"/>
                </a:tc>
                <a:tc>
                  <a:txBody>
                    <a:bodyPr/>
                    <a:lstStyle/>
                    <a:p>
                      <a:pPr algn="l" rtl="0"/>
                      <a:r>
                        <a:rPr lang="en-GB" sz="1800" dirty="0"/>
                        <a:t>110</a:t>
                      </a:r>
                    </a:p>
                  </a:txBody>
                  <a:tcPr marL="121835" marR="121835" marT="45733" marB="45733"/>
                </a:tc>
                <a:extLst>
                  <a:ext uri="{0D108BD9-81ED-4DB2-BD59-A6C34878D82A}">
                    <a16:rowId xmlns:a16="http://schemas.microsoft.com/office/drawing/2014/main" val="10007"/>
                  </a:ext>
                </a:extLst>
              </a:tr>
              <a:tr h="550271">
                <a:tc>
                  <a:txBody>
                    <a:bodyPr/>
                    <a:lstStyle/>
                    <a:p>
                      <a:pPr algn="l" rtl="0"/>
                      <a:r>
                        <a:rPr lang="en-GB" sz="1800" dirty="0"/>
                        <a:t>7</a:t>
                      </a:r>
                    </a:p>
                  </a:txBody>
                  <a:tcPr marL="121835" marR="121835" marT="45733" marB="45733"/>
                </a:tc>
                <a:tc>
                  <a:txBody>
                    <a:bodyPr/>
                    <a:lstStyle/>
                    <a:p>
                      <a:pPr algn="l" rtl="0"/>
                      <a:r>
                        <a:rPr lang="en-GB" sz="1800" dirty="0"/>
                        <a:t>100</a:t>
                      </a:r>
                    </a:p>
                  </a:txBody>
                  <a:tcPr marL="121835" marR="121835" marT="45733" marB="45733"/>
                </a:tc>
                <a:tc>
                  <a:txBody>
                    <a:bodyPr/>
                    <a:lstStyle/>
                    <a:p>
                      <a:pPr algn="l" rtl="0"/>
                      <a:r>
                        <a:rPr lang="en-GB" sz="1800" dirty="0"/>
                        <a:t>111</a:t>
                      </a:r>
                    </a:p>
                  </a:txBody>
                  <a:tcPr marL="121835" marR="121835" marT="45733" marB="45733"/>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06447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Hafıza Alanı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200150"/>
            <a:ext cx="11180763" cy="403225"/>
          </a:xfrm>
        </p:spPr>
        <p:txBody>
          <a:bodyPr wrap="square" numCol="1" anchor="t" anchorCtr="0" compatLnSpc="1">
            <a:prstTxWarp prst="textNoShape">
              <a:avLst/>
            </a:prstTxWarp>
          </a:bodyPr>
          <a:lstStyle/>
          <a:p>
            <a:pPr algn="l" rtl="0"/>
            <a:r>
              <a:rPr lang="en-GB" dirty="0"/>
              <a:t>Hafıza alanı şu şekilde tahsis edilir:</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5DAE156E-EAA8-45E3-BCE6-AFDC21D0B372}"/>
              </a:ext>
            </a:extLst>
          </p:cNvPr>
          <p:cNvGraphicFramePr>
            <a:graphicFrameLocks/>
          </p:cNvGraphicFramePr>
          <p:nvPr>
            <p:extLst>
              <p:ext uri="{D42A27DB-BD31-4B8C-83A1-F6EECF244321}">
                <p14:modId xmlns:p14="http://schemas.microsoft.com/office/powerpoint/2010/main" val="611904654"/>
              </p:ext>
            </p:extLst>
          </p:nvPr>
        </p:nvGraphicFramePr>
        <p:xfrm>
          <a:off x="492124" y="1628775"/>
          <a:ext cx="10985440" cy="1484312"/>
        </p:xfrm>
        <a:graphic>
          <a:graphicData uri="http://schemas.openxmlformats.org/drawingml/2006/table">
            <a:tbl>
              <a:tblPr firstRow="1" bandRow="1">
                <a:tableStyleId>{5C22544A-7EE6-4342-B048-85BDC9FD1C3A}</a:tableStyleId>
              </a:tblPr>
              <a:tblGrid>
                <a:gridCol w="2746360">
                  <a:extLst>
                    <a:ext uri="{9D8B030D-6E8A-4147-A177-3AD203B41FA5}">
                      <a16:colId xmlns:a16="http://schemas.microsoft.com/office/drawing/2014/main" val="20000"/>
                    </a:ext>
                  </a:extLst>
                </a:gridCol>
                <a:gridCol w="2746360">
                  <a:extLst>
                    <a:ext uri="{9D8B030D-6E8A-4147-A177-3AD203B41FA5}">
                      <a16:colId xmlns:a16="http://schemas.microsoft.com/office/drawing/2014/main" val="20001"/>
                    </a:ext>
                  </a:extLst>
                </a:gridCol>
                <a:gridCol w="2746360">
                  <a:extLst>
                    <a:ext uri="{9D8B030D-6E8A-4147-A177-3AD203B41FA5}">
                      <a16:colId xmlns:a16="http://schemas.microsoft.com/office/drawing/2014/main" val="20002"/>
                    </a:ext>
                  </a:extLst>
                </a:gridCol>
                <a:gridCol w="2746360">
                  <a:extLst>
                    <a:ext uri="{9D8B030D-6E8A-4147-A177-3AD203B41FA5}">
                      <a16:colId xmlns:a16="http://schemas.microsoft.com/office/drawing/2014/main" val="20003"/>
                    </a:ext>
                  </a:extLst>
                </a:gridCol>
              </a:tblGrid>
              <a:tr h="371078">
                <a:tc>
                  <a:txBody>
                    <a:bodyPr/>
                    <a:lstStyle/>
                    <a:p>
                      <a:pPr algn="l" rtl="0"/>
                      <a:r>
                        <a:rPr lang="en-GB" sz="1800" dirty="0"/>
                        <a:t>Çevresel</a:t>
                      </a:r>
                    </a:p>
                  </a:txBody>
                  <a:tcPr marL="121872" marR="121872" marT="45749" marB="45749"/>
                </a:tc>
                <a:tc>
                  <a:txBody>
                    <a:bodyPr/>
                    <a:lstStyle/>
                    <a:p>
                      <a:pPr algn="l" rtl="0"/>
                      <a:r>
                        <a:rPr lang="en-GB" sz="1800" dirty="0"/>
                        <a:t>Baz</a:t>
                      </a:r>
                      <a:r>
                        <a:rPr lang="en-GB" sz="1800" baseline="0" dirty="0"/>
                        <a:t> adres</a:t>
                      </a:r>
                      <a:endParaRPr lang="en-GB" sz="1800" dirty="0"/>
                    </a:p>
                  </a:txBody>
                  <a:tcPr marL="121872" marR="121872" marT="45749" marB="45749"/>
                </a:tc>
                <a:tc>
                  <a:txBody>
                    <a:bodyPr/>
                    <a:lstStyle/>
                    <a:p>
                      <a:pPr algn="l" rtl="0"/>
                      <a:r>
                        <a:rPr lang="en-GB" sz="1800" dirty="0"/>
                        <a:t>Bitiş adresi</a:t>
                      </a:r>
                    </a:p>
                  </a:txBody>
                  <a:tcPr marL="121872" marR="121872" marT="45749" marB="45749"/>
                </a:tc>
                <a:tc>
                  <a:txBody>
                    <a:bodyPr/>
                    <a:lstStyle/>
                    <a:p>
                      <a:pPr algn="l" rtl="0"/>
                      <a:r>
                        <a:rPr lang="en-GB" sz="1800" dirty="0"/>
                        <a:t>Boyut</a:t>
                      </a:r>
                    </a:p>
                  </a:txBody>
                  <a:tcPr marL="121872" marR="121872" marT="45749" marB="45749"/>
                </a:tc>
                <a:extLst>
                  <a:ext uri="{0D108BD9-81ED-4DB2-BD59-A6C34878D82A}">
                    <a16:rowId xmlns:a16="http://schemas.microsoft.com/office/drawing/2014/main" val="10000"/>
                  </a:ext>
                </a:extLst>
              </a:tr>
              <a:tr h="371078">
                <a:tc>
                  <a:txBody>
                    <a:bodyPr/>
                    <a:lstStyle/>
                    <a:p>
                      <a:pPr algn="l" rtl="0"/>
                      <a:r>
                        <a:rPr lang="en-GB" sz="1800" dirty="0"/>
                        <a:t>MEM</a:t>
                      </a:r>
                    </a:p>
                  </a:txBody>
                  <a:tcPr marL="121872" marR="121872" marT="45733" marB="45733"/>
                </a:tc>
                <a:tc>
                  <a:txBody>
                    <a:bodyPr/>
                    <a:lstStyle/>
                    <a:p>
                      <a:pPr algn="l" rtl="0"/>
                      <a:r>
                        <a:rPr lang="en-GB" sz="1800" dirty="0"/>
                        <a:t>0x0000_0000</a:t>
                      </a:r>
                    </a:p>
                  </a:txBody>
                  <a:tcPr marL="121872" marR="121872" marT="45733" marB="45733"/>
                </a:tc>
                <a:tc>
                  <a:txBody>
                    <a:bodyPr/>
                    <a:lstStyle/>
                    <a:p>
                      <a:pPr algn="l" rtl="0"/>
                      <a:r>
                        <a:rPr lang="en-GB" sz="1800" dirty="0"/>
                        <a:t>0x0FFF_FFFF</a:t>
                      </a:r>
                    </a:p>
                  </a:txBody>
                  <a:tcPr marL="121872" marR="121872" marT="45733" marB="45733"/>
                </a:tc>
                <a:tc>
                  <a:txBody>
                    <a:bodyPr/>
                    <a:lstStyle/>
                    <a:p>
                      <a:pPr algn="l" rtl="0"/>
                      <a:r>
                        <a:rPr lang="en-GB" sz="1800" dirty="0"/>
                        <a:t>16MB</a:t>
                      </a:r>
                    </a:p>
                  </a:txBody>
                  <a:tcPr marL="121872" marR="121872" marT="45733" marB="45733"/>
                </a:tc>
                <a:extLst>
                  <a:ext uri="{0D108BD9-81ED-4DB2-BD59-A6C34878D82A}">
                    <a16:rowId xmlns:a16="http://schemas.microsoft.com/office/drawing/2014/main" val="10001"/>
                  </a:ext>
                </a:extLst>
              </a:tr>
              <a:tr h="371078">
                <a:tc>
                  <a:txBody>
                    <a:bodyPr/>
                    <a:lstStyle/>
                    <a:p>
                      <a:pPr algn="l" rtl="0"/>
                      <a:r>
                        <a:rPr lang="en-GB" sz="1800" dirty="0"/>
                        <a:t>VGA</a:t>
                      </a:r>
                    </a:p>
                  </a:txBody>
                  <a:tcPr marL="121872" marR="121872"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0x5000_0000</a:t>
                      </a:r>
                    </a:p>
                  </a:txBody>
                  <a:tcPr marL="121872" marR="121872"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0x50FF_FFFF</a:t>
                      </a:r>
                    </a:p>
                  </a:txBody>
                  <a:tcPr marL="121872" marR="121872" marT="45749" marB="45749"/>
                </a:tc>
                <a:tc>
                  <a:txBody>
                    <a:bodyPr/>
                    <a:lstStyle/>
                    <a:p>
                      <a:pPr algn="l" rtl="0"/>
                      <a:r>
                        <a:rPr lang="en-GB" sz="1800" dirty="0"/>
                        <a:t>16MB</a:t>
                      </a:r>
                    </a:p>
                  </a:txBody>
                  <a:tcPr marL="121872" marR="121872" marT="45749" marB="45749"/>
                </a:tc>
                <a:extLst>
                  <a:ext uri="{0D108BD9-81ED-4DB2-BD59-A6C34878D82A}">
                    <a16:rowId xmlns:a16="http://schemas.microsoft.com/office/drawing/2014/main" val="10002"/>
                  </a:ext>
                </a:extLst>
              </a:tr>
              <a:tr h="371078">
                <a:tc>
                  <a:txBody>
                    <a:bodyPr/>
                    <a:lstStyle/>
                    <a:p>
                      <a:pPr algn="l" rtl="0"/>
                      <a:r>
                        <a:rPr lang="en-GB" sz="1800" dirty="0"/>
                        <a:t>UART</a:t>
                      </a:r>
                    </a:p>
                  </a:txBody>
                  <a:tcPr marL="121872" marR="121872"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0x5100_0000</a:t>
                      </a:r>
                    </a:p>
                  </a:txBody>
                  <a:tcPr marL="121872" marR="121872"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0x51FF_FFFF</a:t>
                      </a:r>
                    </a:p>
                  </a:txBody>
                  <a:tcPr marL="121872" marR="121872" marT="45749" marB="45749"/>
                </a:tc>
                <a:tc>
                  <a:txBody>
                    <a:bodyPr/>
                    <a:lstStyle/>
                    <a:p>
                      <a:pPr algn="l" rtl="0"/>
                      <a:r>
                        <a:rPr lang="en-GB" sz="1800" dirty="0"/>
                        <a:t>16MB</a:t>
                      </a:r>
                    </a:p>
                  </a:txBody>
                  <a:tcPr marL="121872" marR="121872" marT="45749" marB="45749"/>
                </a:tc>
                <a:extLst>
                  <a:ext uri="{0D108BD9-81ED-4DB2-BD59-A6C34878D82A}">
                    <a16:rowId xmlns:a16="http://schemas.microsoft.com/office/drawing/2014/main" val="10003"/>
                  </a:ext>
                </a:extLst>
              </a:tr>
            </a:tbl>
          </a:graphicData>
        </a:graphic>
      </p:graphicFrame>
      <p:sp>
        <p:nvSpPr>
          <p:cNvPr id="6" name="Rectangle 5">
            <a:extLst>
              <a:ext uri="{FF2B5EF4-FFF2-40B4-BE49-F238E27FC236}">
                <a16:creationId xmlns:a16="http://schemas.microsoft.com/office/drawing/2014/main" id="{FBFF0BA6-1E1F-4529-8BF9-B166434FD087}"/>
              </a:ext>
            </a:extLst>
          </p:cNvPr>
          <p:cNvSpPr/>
          <p:nvPr/>
        </p:nvSpPr>
        <p:spPr bwMode="auto">
          <a:xfrm>
            <a:off x="549319" y="3209541"/>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dirty="0"/>
          </a:p>
        </p:txBody>
      </p:sp>
      <p:sp>
        <p:nvSpPr>
          <p:cNvPr id="7" name="Down Arrow 5">
            <a:extLst>
              <a:ext uri="{FF2B5EF4-FFF2-40B4-BE49-F238E27FC236}">
                <a16:creationId xmlns:a16="http://schemas.microsoft.com/office/drawing/2014/main" id="{791375C3-D5CB-47F2-B611-E88069AE990B}"/>
              </a:ext>
            </a:extLst>
          </p:cNvPr>
          <p:cNvSpPr/>
          <p:nvPr/>
        </p:nvSpPr>
        <p:spPr bwMode="auto">
          <a:xfrm>
            <a:off x="5534238" y="4139816"/>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8" name="Down Arrow 6">
            <a:extLst>
              <a:ext uri="{FF2B5EF4-FFF2-40B4-BE49-F238E27FC236}">
                <a16:creationId xmlns:a16="http://schemas.microsoft.com/office/drawing/2014/main" id="{B8DE632F-B1BB-4274-AAB0-3B7F62105EE7}"/>
              </a:ext>
            </a:extLst>
          </p:cNvPr>
          <p:cNvSpPr/>
          <p:nvPr/>
        </p:nvSpPr>
        <p:spPr bwMode="auto">
          <a:xfrm>
            <a:off x="5047595" y="4379530"/>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9" name="Down Arrow 7">
            <a:extLst>
              <a:ext uri="{FF2B5EF4-FFF2-40B4-BE49-F238E27FC236}">
                <a16:creationId xmlns:a16="http://schemas.microsoft.com/office/drawing/2014/main" id="{8D3A4C2C-E04C-48AD-8E53-34BB17F5253D}"/>
              </a:ext>
            </a:extLst>
          </p:cNvPr>
          <p:cNvSpPr/>
          <p:nvPr/>
        </p:nvSpPr>
        <p:spPr bwMode="auto">
          <a:xfrm>
            <a:off x="4622311" y="4622416"/>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0" name="Rectangle 9">
            <a:extLst>
              <a:ext uri="{FF2B5EF4-FFF2-40B4-BE49-F238E27FC236}">
                <a16:creationId xmlns:a16="http://schemas.microsoft.com/office/drawing/2014/main" id="{4D194155-87B3-431E-87C1-CD0AB38F85D0}"/>
              </a:ext>
            </a:extLst>
          </p:cNvPr>
          <p:cNvSpPr/>
          <p:nvPr/>
        </p:nvSpPr>
        <p:spPr bwMode="auto">
          <a:xfrm>
            <a:off x="961908" y="4104892"/>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1" name="Down Arrow 9">
            <a:extLst>
              <a:ext uri="{FF2B5EF4-FFF2-40B4-BE49-F238E27FC236}">
                <a16:creationId xmlns:a16="http://schemas.microsoft.com/office/drawing/2014/main" id="{CEB73835-E883-4161-AECE-42FA3DC407DE}"/>
              </a:ext>
            </a:extLst>
          </p:cNvPr>
          <p:cNvSpPr/>
          <p:nvPr/>
        </p:nvSpPr>
        <p:spPr bwMode="auto">
          <a:xfrm>
            <a:off x="1880183" y="4139816"/>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2" name="Down Arrow 10">
            <a:extLst>
              <a:ext uri="{FF2B5EF4-FFF2-40B4-BE49-F238E27FC236}">
                <a16:creationId xmlns:a16="http://schemas.microsoft.com/office/drawing/2014/main" id="{DC4ED241-DAB5-4ED3-8767-C926F7472900}"/>
              </a:ext>
            </a:extLst>
          </p:cNvPr>
          <p:cNvSpPr/>
          <p:nvPr/>
        </p:nvSpPr>
        <p:spPr bwMode="auto">
          <a:xfrm>
            <a:off x="3720963" y="4139816"/>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3" name="Rectangle 12">
            <a:extLst>
              <a:ext uri="{FF2B5EF4-FFF2-40B4-BE49-F238E27FC236}">
                <a16:creationId xmlns:a16="http://schemas.microsoft.com/office/drawing/2014/main" id="{26397881-B477-49F4-AC06-69D2A6E86793}"/>
              </a:ext>
            </a:extLst>
          </p:cNvPr>
          <p:cNvSpPr/>
          <p:nvPr/>
        </p:nvSpPr>
        <p:spPr bwMode="auto">
          <a:xfrm>
            <a:off x="961908" y="4346192"/>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14" name="Down Arrow 12">
            <a:extLst>
              <a:ext uri="{FF2B5EF4-FFF2-40B4-BE49-F238E27FC236}">
                <a16:creationId xmlns:a16="http://schemas.microsoft.com/office/drawing/2014/main" id="{E822620E-F10F-439A-8B88-A7C2FE6CDB72}"/>
              </a:ext>
            </a:extLst>
          </p:cNvPr>
          <p:cNvSpPr/>
          <p:nvPr/>
        </p:nvSpPr>
        <p:spPr bwMode="auto">
          <a:xfrm>
            <a:off x="1412582" y="4379530"/>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5" name="Down Arrow 13">
            <a:extLst>
              <a:ext uri="{FF2B5EF4-FFF2-40B4-BE49-F238E27FC236}">
                <a16:creationId xmlns:a16="http://schemas.microsoft.com/office/drawing/2014/main" id="{F7DABC82-7D44-4F72-8B72-090D006C8B4B}"/>
              </a:ext>
            </a:extLst>
          </p:cNvPr>
          <p:cNvSpPr/>
          <p:nvPr/>
        </p:nvSpPr>
        <p:spPr bwMode="auto">
          <a:xfrm>
            <a:off x="3234320" y="4379530"/>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6" name="Rectangle 15">
            <a:extLst>
              <a:ext uri="{FF2B5EF4-FFF2-40B4-BE49-F238E27FC236}">
                <a16:creationId xmlns:a16="http://schemas.microsoft.com/office/drawing/2014/main" id="{108C7922-D4CC-48CE-A0CF-022FE1A677A0}"/>
              </a:ext>
            </a:extLst>
          </p:cNvPr>
          <p:cNvSpPr/>
          <p:nvPr/>
        </p:nvSpPr>
        <p:spPr bwMode="auto">
          <a:xfrm>
            <a:off x="4838128" y="3409567"/>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Kol Cortex-M0</a:t>
            </a:r>
          </a:p>
          <a:p>
            <a:pPr algn="ctr" rtl="0">
              <a:defRPr/>
            </a:pPr>
            <a:r>
              <a:rPr lang="en-GB" sz="1200" dirty="0"/>
              <a:t>İşlemci</a:t>
            </a:r>
          </a:p>
        </p:txBody>
      </p:sp>
      <p:sp>
        <p:nvSpPr>
          <p:cNvPr id="17" name="Rectangle 16">
            <a:extLst>
              <a:ext uri="{FF2B5EF4-FFF2-40B4-BE49-F238E27FC236}">
                <a16:creationId xmlns:a16="http://schemas.microsoft.com/office/drawing/2014/main" id="{3E60A8A5-969A-4B56-8793-D2ECAEFE6E57}"/>
              </a:ext>
            </a:extLst>
          </p:cNvPr>
          <p:cNvSpPr/>
          <p:nvPr/>
        </p:nvSpPr>
        <p:spPr bwMode="auto">
          <a:xfrm>
            <a:off x="959792" y="4922455"/>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BRAM</a:t>
            </a:r>
          </a:p>
        </p:txBody>
      </p:sp>
      <p:sp>
        <p:nvSpPr>
          <p:cNvPr id="18" name="Rectangle 17">
            <a:extLst>
              <a:ext uri="{FF2B5EF4-FFF2-40B4-BE49-F238E27FC236}">
                <a16:creationId xmlns:a16="http://schemas.microsoft.com/office/drawing/2014/main" id="{B6EE0C04-DAC4-4191-8CE8-15399A0FC585}"/>
              </a:ext>
            </a:extLst>
          </p:cNvPr>
          <p:cNvSpPr/>
          <p:nvPr/>
        </p:nvSpPr>
        <p:spPr bwMode="auto">
          <a:xfrm>
            <a:off x="959792" y="4589080"/>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19" name="TextBox 30">
            <a:extLst>
              <a:ext uri="{FF2B5EF4-FFF2-40B4-BE49-F238E27FC236}">
                <a16:creationId xmlns:a16="http://schemas.microsoft.com/office/drawing/2014/main" id="{78E00388-9C85-4BAB-BB2A-26B55648B0D8}"/>
              </a:ext>
            </a:extLst>
          </p:cNvPr>
          <p:cNvSpPr txBox="1">
            <a:spLocks noChangeArrowheads="1"/>
          </p:cNvSpPr>
          <p:nvPr/>
        </p:nvSpPr>
        <p:spPr bwMode="auto">
          <a:xfrm>
            <a:off x="606447" y="3292091"/>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Çip Üzerinde Sistem</a:t>
            </a:r>
          </a:p>
        </p:txBody>
      </p:sp>
      <p:sp>
        <p:nvSpPr>
          <p:cNvPr id="20" name="TextBox 75">
            <a:extLst>
              <a:ext uri="{FF2B5EF4-FFF2-40B4-BE49-F238E27FC236}">
                <a16:creationId xmlns:a16="http://schemas.microsoft.com/office/drawing/2014/main" id="{DE9D8568-ACB9-4997-AF0A-484FAE07E40F}"/>
              </a:ext>
            </a:extLst>
          </p:cNvPr>
          <p:cNvSpPr txBox="1">
            <a:spLocks noChangeArrowheads="1"/>
          </p:cNvSpPr>
          <p:nvPr/>
        </p:nvSpPr>
        <p:spPr bwMode="auto">
          <a:xfrm>
            <a:off x="7512549" y="3823904"/>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dirty="0"/>
              <a:t>Arm AMBA 3 AHB-Lite Sistem Veriyolu</a:t>
            </a:r>
          </a:p>
          <a:p>
            <a:pPr algn="l" rtl="0" eaLnBrk="1" hangingPunct="1"/>
            <a:endParaRPr lang="en-GB" sz="1100" dirty="0"/>
          </a:p>
        </p:txBody>
      </p:sp>
      <p:sp>
        <p:nvSpPr>
          <p:cNvPr id="21" name="Down Arrow 19">
            <a:extLst>
              <a:ext uri="{FF2B5EF4-FFF2-40B4-BE49-F238E27FC236}">
                <a16:creationId xmlns:a16="http://schemas.microsoft.com/office/drawing/2014/main" id="{111DD9C7-BB1B-4739-988A-D7DAB8ADCB56}"/>
              </a:ext>
            </a:extLst>
          </p:cNvPr>
          <p:cNvSpPr/>
          <p:nvPr/>
        </p:nvSpPr>
        <p:spPr bwMode="auto">
          <a:xfrm>
            <a:off x="961908" y="4622416"/>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2" name="Down Arrow 20">
            <a:extLst>
              <a:ext uri="{FF2B5EF4-FFF2-40B4-BE49-F238E27FC236}">
                <a16:creationId xmlns:a16="http://schemas.microsoft.com/office/drawing/2014/main" id="{BAFE537E-C653-435A-822F-6B2EE71307F0}"/>
              </a:ext>
            </a:extLst>
          </p:cNvPr>
          <p:cNvSpPr/>
          <p:nvPr/>
        </p:nvSpPr>
        <p:spPr bwMode="auto">
          <a:xfrm>
            <a:off x="2809036" y="4622416"/>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3" name="Down Arrow 21">
            <a:extLst>
              <a:ext uri="{FF2B5EF4-FFF2-40B4-BE49-F238E27FC236}">
                <a16:creationId xmlns:a16="http://schemas.microsoft.com/office/drawing/2014/main" id="{0F7AF5C1-44A5-4464-88C9-EF2324322E5E}"/>
              </a:ext>
            </a:extLst>
          </p:cNvPr>
          <p:cNvSpPr/>
          <p:nvPr/>
        </p:nvSpPr>
        <p:spPr bwMode="auto">
          <a:xfrm rot="10800000">
            <a:off x="5155503" y="3835017"/>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4" name="Down Arrow 22">
            <a:extLst>
              <a:ext uri="{FF2B5EF4-FFF2-40B4-BE49-F238E27FC236}">
                <a16:creationId xmlns:a16="http://schemas.microsoft.com/office/drawing/2014/main" id="{55C34349-A6E4-4C17-9446-52A201BE417D}"/>
              </a:ext>
            </a:extLst>
          </p:cNvPr>
          <p:cNvSpPr/>
          <p:nvPr/>
        </p:nvSpPr>
        <p:spPr bwMode="auto">
          <a:xfrm rot="10800000">
            <a:off x="5792371" y="3835017"/>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5" name="Down Arrow 23">
            <a:extLst>
              <a:ext uri="{FF2B5EF4-FFF2-40B4-BE49-F238E27FC236}">
                <a16:creationId xmlns:a16="http://schemas.microsoft.com/office/drawing/2014/main" id="{A63B5451-3CF1-4E01-A7A7-08F5858FA921}"/>
              </a:ext>
            </a:extLst>
          </p:cNvPr>
          <p:cNvSpPr/>
          <p:nvPr/>
        </p:nvSpPr>
        <p:spPr bwMode="auto">
          <a:xfrm rot="10800000">
            <a:off x="6422890" y="3835017"/>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6" name="TextBox 29">
            <a:extLst>
              <a:ext uri="{FF2B5EF4-FFF2-40B4-BE49-F238E27FC236}">
                <a16:creationId xmlns:a16="http://schemas.microsoft.com/office/drawing/2014/main" id="{0B403187-C789-49E5-A512-2B51DC3CF751}"/>
              </a:ext>
            </a:extLst>
          </p:cNvPr>
          <p:cNvSpPr txBox="1">
            <a:spLocks noChangeArrowheads="1"/>
          </p:cNvSpPr>
          <p:nvPr/>
        </p:nvSpPr>
        <p:spPr bwMode="auto">
          <a:xfrm>
            <a:off x="5333234" y="4285867"/>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32 bit Adres Veriyolu</a:t>
            </a:r>
          </a:p>
        </p:txBody>
      </p:sp>
      <p:sp>
        <p:nvSpPr>
          <p:cNvPr id="27" name="TextBox 28">
            <a:extLst>
              <a:ext uri="{FF2B5EF4-FFF2-40B4-BE49-F238E27FC236}">
                <a16:creationId xmlns:a16="http://schemas.microsoft.com/office/drawing/2014/main" id="{EAC885FF-E09C-4128-92C7-FD3BA508C74D}"/>
              </a:ext>
            </a:extLst>
          </p:cNvPr>
          <p:cNvSpPr txBox="1">
            <a:spLocks noChangeArrowheads="1"/>
          </p:cNvSpPr>
          <p:nvPr/>
        </p:nvSpPr>
        <p:spPr bwMode="auto">
          <a:xfrm>
            <a:off x="4524983" y="4528755"/>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32 bit Veri Yolu</a:t>
            </a:r>
          </a:p>
        </p:txBody>
      </p:sp>
      <p:sp>
        <p:nvSpPr>
          <p:cNvPr id="28" name="TextBox 29">
            <a:extLst>
              <a:ext uri="{FF2B5EF4-FFF2-40B4-BE49-F238E27FC236}">
                <a16:creationId xmlns:a16="http://schemas.microsoft.com/office/drawing/2014/main" id="{99EDC0DF-7561-4C18-8B96-0B245130B760}"/>
              </a:ext>
            </a:extLst>
          </p:cNvPr>
          <p:cNvSpPr txBox="1">
            <a:spLocks noChangeArrowheads="1"/>
          </p:cNvSpPr>
          <p:nvPr/>
        </p:nvSpPr>
        <p:spPr bwMode="auto">
          <a:xfrm>
            <a:off x="5972217" y="4041392"/>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Kontrol Sinyalleri</a:t>
            </a:r>
          </a:p>
        </p:txBody>
      </p:sp>
      <p:pic>
        <p:nvPicPr>
          <p:cNvPr id="29" name="Picture 42">
            <a:extLst>
              <a:ext uri="{FF2B5EF4-FFF2-40B4-BE49-F238E27FC236}">
                <a16:creationId xmlns:a16="http://schemas.microsoft.com/office/drawing/2014/main" id="{09CD9065-5687-4EEE-B424-5D2585516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5397" y="3430204"/>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ectangle 29">
            <a:extLst>
              <a:ext uri="{FF2B5EF4-FFF2-40B4-BE49-F238E27FC236}">
                <a16:creationId xmlns:a16="http://schemas.microsoft.com/office/drawing/2014/main" id="{D1E8627B-302B-4558-A146-26F194B9B8E6}"/>
              </a:ext>
            </a:extLst>
          </p:cNvPr>
          <p:cNvSpPr/>
          <p:nvPr/>
        </p:nvSpPr>
        <p:spPr bwMode="auto">
          <a:xfrm>
            <a:off x="2696897" y="4922455"/>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VGA</a:t>
            </a:r>
          </a:p>
          <a:p>
            <a:pPr algn="ctr" rtl="0">
              <a:defRPr/>
            </a:pPr>
            <a:r>
              <a:rPr lang="en-GB" sz="1000" dirty="0"/>
              <a:t>Çevresel</a:t>
            </a:r>
          </a:p>
        </p:txBody>
      </p:sp>
      <p:sp>
        <p:nvSpPr>
          <p:cNvPr id="31" name="Rectangle 30">
            <a:extLst>
              <a:ext uri="{FF2B5EF4-FFF2-40B4-BE49-F238E27FC236}">
                <a16:creationId xmlns:a16="http://schemas.microsoft.com/office/drawing/2014/main" id="{31EBDB15-6F73-43A3-8361-D62AFC0C6D2D}"/>
              </a:ext>
            </a:extLst>
          </p:cNvPr>
          <p:cNvSpPr/>
          <p:nvPr/>
        </p:nvSpPr>
        <p:spPr bwMode="auto">
          <a:xfrm>
            <a:off x="2696897" y="578923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İzleme</a:t>
            </a:r>
          </a:p>
        </p:txBody>
      </p:sp>
      <p:sp>
        <p:nvSpPr>
          <p:cNvPr id="32" name="Up-Down Arrow 30">
            <a:extLst>
              <a:ext uri="{FF2B5EF4-FFF2-40B4-BE49-F238E27FC236}">
                <a16:creationId xmlns:a16="http://schemas.microsoft.com/office/drawing/2014/main" id="{A8F23A43-DE3A-4B55-B7C0-230A4D9B7866}"/>
              </a:ext>
            </a:extLst>
          </p:cNvPr>
          <p:cNvSpPr/>
          <p:nvPr/>
        </p:nvSpPr>
        <p:spPr bwMode="auto">
          <a:xfrm>
            <a:off x="3234320" y="5381242"/>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5" name="Rectangle 34">
            <a:extLst>
              <a:ext uri="{FF2B5EF4-FFF2-40B4-BE49-F238E27FC236}">
                <a16:creationId xmlns:a16="http://schemas.microsoft.com/office/drawing/2014/main" id="{98554395-62DB-4AE3-8730-DDB11BC400A1}"/>
              </a:ext>
            </a:extLst>
          </p:cNvPr>
          <p:cNvSpPr/>
          <p:nvPr/>
        </p:nvSpPr>
        <p:spPr bwMode="auto">
          <a:xfrm>
            <a:off x="4510172" y="4922455"/>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UART</a:t>
            </a:r>
          </a:p>
          <a:p>
            <a:pPr algn="ctr" rtl="0">
              <a:defRPr/>
            </a:pPr>
            <a:r>
              <a:rPr lang="en-GB" sz="1000" dirty="0"/>
              <a:t>Çevresel</a:t>
            </a:r>
          </a:p>
        </p:txBody>
      </p:sp>
      <p:sp>
        <p:nvSpPr>
          <p:cNvPr id="36" name="Rectangle 35">
            <a:extLst>
              <a:ext uri="{FF2B5EF4-FFF2-40B4-BE49-F238E27FC236}">
                <a16:creationId xmlns:a16="http://schemas.microsoft.com/office/drawing/2014/main" id="{60E2B167-A25C-41D7-93FD-1B62E3DD05E8}"/>
              </a:ext>
            </a:extLst>
          </p:cNvPr>
          <p:cNvSpPr/>
          <p:nvPr/>
        </p:nvSpPr>
        <p:spPr bwMode="auto">
          <a:xfrm>
            <a:off x="4510172" y="578923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Misafir etmek</a:t>
            </a:r>
          </a:p>
        </p:txBody>
      </p:sp>
      <p:sp>
        <p:nvSpPr>
          <p:cNvPr id="37" name="Up-Down Arrow 35">
            <a:extLst>
              <a:ext uri="{FF2B5EF4-FFF2-40B4-BE49-F238E27FC236}">
                <a16:creationId xmlns:a16="http://schemas.microsoft.com/office/drawing/2014/main" id="{0C59A9C6-096F-48B2-86C5-6D23ADB77289}"/>
              </a:ext>
            </a:extLst>
          </p:cNvPr>
          <p:cNvSpPr/>
          <p:nvPr/>
        </p:nvSpPr>
        <p:spPr bwMode="auto">
          <a:xfrm>
            <a:off x="5047595" y="5381242"/>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8" name="Rounded Rectangle 91">
            <a:extLst>
              <a:ext uri="{FF2B5EF4-FFF2-40B4-BE49-F238E27FC236}">
                <a16:creationId xmlns:a16="http://schemas.microsoft.com/office/drawing/2014/main" id="{7258AEFA-B4E9-49DB-AC6A-6105B322BC09}"/>
              </a:ext>
            </a:extLst>
          </p:cNvPr>
          <p:cNvSpPr>
            <a:spLocks noChangeArrowheads="1"/>
          </p:cNvSpPr>
          <p:nvPr/>
        </p:nvSpPr>
        <p:spPr bwMode="auto">
          <a:xfrm>
            <a:off x="4264734" y="4804980"/>
            <a:ext cx="1840781"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rtl="0"/>
            <a:endParaRPr lang="en-US" dirty="0"/>
          </a:p>
        </p:txBody>
      </p:sp>
    </p:spTree>
    <p:extLst>
      <p:ext uri="{BB962C8B-B14F-4D97-AF65-F5344CB8AC3E}">
        <p14:creationId xmlns:p14="http://schemas.microsoft.com/office/powerpoint/2010/main" val="362845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Hafıza Alanı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87450"/>
            <a:ext cx="11180763" cy="3275012"/>
          </a:xfrm>
        </p:spPr>
        <p:txBody>
          <a:bodyPr wrap="square" numCol="1" anchor="t" anchorCtr="0" compatLnSpc="1">
            <a:prstTxWarp prst="textNoShape">
              <a:avLst/>
            </a:prstTxWarp>
          </a:bodyPr>
          <a:lstStyle/>
          <a:p>
            <a:pPr algn="l" rtl="0"/>
            <a:r>
              <a:rPr lang="en-GB" dirty="0"/>
              <a:t>UART çevre biriminin en az iki kaydı olmalıdır</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Veri kaydı</a:t>
            </a:r>
          </a:p>
          <a:p>
            <a:pPr lvl="1" algn="l" rtl="0"/>
            <a:r>
              <a:rPr lang="en-IN" altLang="en-US" dirty="0">
                <a:ea typeface="ＭＳ Ｐゴシック" panose="020B0600070205080204" pitchFamily="34" charset="-128"/>
              </a:rPr>
              <a:t>Hem giriş hem de çıkış verileri için kullanılır</a:t>
            </a:r>
          </a:p>
          <a:p>
            <a:pPr lvl="1" algn="l" rtl="0"/>
            <a:r>
              <a:rPr lang="en-IN" altLang="en-US" dirty="0">
                <a:ea typeface="ＭＳ Ｐゴシック" panose="020B0600070205080204" pitchFamily="34" charset="-128"/>
              </a:rPr>
              <a:t>FIFO durum kaydı</a:t>
            </a:r>
          </a:p>
          <a:p>
            <a:pPr lvl="1" algn="l" rtl="0"/>
            <a:r>
              <a:rPr lang="en-IN" altLang="en-US" dirty="0">
                <a:ea typeface="ＭＳ Ｐゴシック" panose="020B0600070205080204" pitchFamily="34" charset="-128"/>
              </a:rPr>
              <a:t>Bit0: Rx FIFO Boş</a:t>
            </a:r>
          </a:p>
          <a:p>
            <a:pPr lvl="1" algn="l" rtl="0"/>
            <a:r>
              <a:rPr lang="en-IN" altLang="en-US" dirty="0">
                <a:ea typeface="ＭＳ Ｐゴシック" panose="020B0600070205080204" pitchFamily="34" charset="-128"/>
              </a:rPr>
              <a:t>Boşsa, işlemci FIFO'dan okuyamaz.</a:t>
            </a:r>
          </a:p>
          <a:p>
            <a:pPr lvl="1" algn="l" rtl="0"/>
            <a:r>
              <a:rPr lang="en-IN" altLang="en-US" dirty="0">
                <a:ea typeface="ＭＳ Ｐゴシック" panose="020B0600070205080204" pitchFamily="34" charset="-128"/>
              </a:rPr>
              <a:t>Bit1: Tx FIFO Dolu</a:t>
            </a:r>
          </a:p>
          <a:p>
            <a:pPr lvl="1" algn="l" rtl="0"/>
            <a:r>
              <a:rPr lang="en-IN" altLang="en-US" dirty="0">
                <a:ea typeface="ＭＳ Ｐゴシック" panose="020B0600070205080204" pitchFamily="34" charset="-128"/>
              </a:rPr>
              <a:t>Doluysa, işlemcinin FIFO'ya yazmadan önce beklemesi gerekir.</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DFB2F7AA-F607-4A0E-9233-8AA46148159A}"/>
              </a:ext>
            </a:extLst>
          </p:cNvPr>
          <p:cNvGraphicFramePr>
            <a:graphicFrameLocks/>
          </p:cNvGraphicFramePr>
          <p:nvPr>
            <p:extLst>
              <p:ext uri="{D42A27DB-BD31-4B8C-83A1-F6EECF244321}">
                <p14:modId xmlns:p14="http://schemas.microsoft.com/office/powerpoint/2010/main" val="3565813191"/>
              </p:ext>
            </p:extLst>
          </p:nvPr>
        </p:nvGraphicFramePr>
        <p:xfrm>
          <a:off x="643216" y="4687888"/>
          <a:ext cx="10693456" cy="1112838"/>
        </p:xfrm>
        <a:graphic>
          <a:graphicData uri="http://schemas.openxmlformats.org/drawingml/2006/table">
            <a:tbl>
              <a:tblPr firstRow="1" bandRow="1">
                <a:tableStyleId>{5C22544A-7EE6-4342-B048-85BDC9FD1C3A}</a:tableStyleId>
              </a:tblPr>
              <a:tblGrid>
                <a:gridCol w="3646870">
                  <a:extLst>
                    <a:ext uri="{9D8B030D-6E8A-4147-A177-3AD203B41FA5}">
                      <a16:colId xmlns:a16="http://schemas.microsoft.com/office/drawing/2014/main" val="20000"/>
                    </a:ext>
                  </a:extLst>
                </a:gridCol>
                <a:gridCol w="3482101">
                  <a:extLst>
                    <a:ext uri="{9D8B030D-6E8A-4147-A177-3AD203B41FA5}">
                      <a16:colId xmlns:a16="http://schemas.microsoft.com/office/drawing/2014/main" val="20001"/>
                    </a:ext>
                  </a:extLst>
                </a:gridCol>
                <a:gridCol w="3564485">
                  <a:extLst>
                    <a:ext uri="{9D8B030D-6E8A-4147-A177-3AD203B41FA5}">
                      <a16:colId xmlns:a16="http://schemas.microsoft.com/office/drawing/2014/main" val="20002"/>
                    </a:ext>
                  </a:extLst>
                </a:gridCol>
              </a:tblGrid>
              <a:tr h="370946">
                <a:tc>
                  <a:txBody>
                    <a:bodyPr/>
                    <a:lstStyle/>
                    <a:p>
                      <a:pPr algn="l" rtl="0"/>
                      <a:r>
                        <a:rPr lang="en-GB" sz="1800" dirty="0"/>
                        <a:t>Kayıt ol</a:t>
                      </a:r>
                      <a:r>
                        <a:rPr lang="en-GB" sz="1800" baseline="0" dirty="0"/>
                        <a:t> </a:t>
                      </a:r>
                      <a:endParaRPr lang="en-GB" sz="1800" dirty="0"/>
                    </a:p>
                  </a:txBody>
                  <a:tcPr marL="121879" marR="121879" marT="45733" marB="45733"/>
                </a:tc>
                <a:tc>
                  <a:txBody>
                    <a:bodyPr/>
                    <a:lstStyle/>
                    <a:p>
                      <a:pPr algn="l" rtl="0"/>
                      <a:r>
                        <a:rPr lang="en-GB" sz="1800" dirty="0"/>
                        <a:t>Baz</a:t>
                      </a:r>
                      <a:r>
                        <a:rPr lang="en-GB" sz="1800" baseline="0" dirty="0"/>
                        <a:t> adres</a:t>
                      </a:r>
                      <a:endParaRPr lang="en-GB" sz="1800" dirty="0"/>
                    </a:p>
                  </a:txBody>
                  <a:tcPr marL="121879" marR="121879" marT="45733" marB="45733"/>
                </a:tc>
                <a:tc>
                  <a:txBody>
                    <a:bodyPr/>
                    <a:lstStyle/>
                    <a:p>
                      <a:pPr algn="l" rtl="0"/>
                      <a:r>
                        <a:rPr lang="en-GB" sz="1800" dirty="0"/>
                        <a:t>Boyut</a:t>
                      </a:r>
                    </a:p>
                  </a:txBody>
                  <a:tcPr marL="121879" marR="121879" marT="45733" marB="45733"/>
                </a:tc>
                <a:extLst>
                  <a:ext uri="{0D108BD9-81ED-4DB2-BD59-A6C34878D82A}">
                    <a16:rowId xmlns:a16="http://schemas.microsoft.com/office/drawing/2014/main" val="10000"/>
                  </a:ext>
                </a:extLst>
              </a:tr>
              <a:tr h="370946">
                <a:tc>
                  <a:txBody>
                    <a:bodyPr/>
                    <a:lstStyle/>
                    <a:p>
                      <a:pPr algn="l" rtl="0"/>
                      <a:r>
                        <a:rPr lang="en-GB" sz="1800" dirty="0"/>
                        <a:t>Veri </a:t>
                      </a:r>
                    </a:p>
                  </a:txBody>
                  <a:tcPr marL="121879" marR="121879"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0x5100_0000</a:t>
                      </a:r>
                    </a:p>
                  </a:txBody>
                  <a:tcPr marL="121879" marR="121879" marT="45733" marB="45733"/>
                </a:tc>
                <a:tc>
                  <a:txBody>
                    <a:bodyPr/>
                    <a:lstStyle/>
                    <a:p>
                      <a:pPr algn="l" rtl="0"/>
                      <a:r>
                        <a:rPr lang="en-GB" sz="1800" dirty="0"/>
                        <a:t>4 Bayt</a:t>
                      </a:r>
                    </a:p>
                  </a:txBody>
                  <a:tcPr marL="121879" marR="121879" marT="45733" marB="45733"/>
                </a:tc>
                <a:extLst>
                  <a:ext uri="{0D108BD9-81ED-4DB2-BD59-A6C34878D82A}">
                    <a16:rowId xmlns:a16="http://schemas.microsoft.com/office/drawing/2014/main" val="10001"/>
                  </a:ext>
                </a:extLst>
              </a:tr>
              <a:tr h="370946">
                <a:tc>
                  <a:txBody>
                    <a:bodyPr/>
                    <a:lstStyle/>
                    <a:p>
                      <a:pPr algn="l" rtl="0"/>
                      <a:r>
                        <a:rPr lang="en-GB" sz="1800" dirty="0"/>
                        <a:t>FIFO durumu</a:t>
                      </a:r>
                    </a:p>
                  </a:txBody>
                  <a:tcPr marL="121879" marR="121879"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0x5100_0004</a:t>
                      </a:r>
                    </a:p>
                  </a:txBody>
                  <a:tcPr marL="121879" marR="121879" marT="45733" marB="45733"/>
                </a:tc>
                <a:tc>
                  <a:txBody>
                    <a:bodyPr/>
                    <a:lstStyle/>
                    <a:p>
                      <a:pPr algn="l" rtl="0"/>
                      <a:r>
                        <a:rPr lang="en-GB" sz="1800" dirty="0"/>
                        <a:t>4</a:t>
                      </a:r>
                      <a:r>
                        <a:rPr lang="en-GB" sz="1800" baseline="0" dirty="0"/>
                        <a:t> </a:t>
                      </a:r>
                      <a:r>
                        <a:rPr lang="en-GB" sz="1800" dirty="0"/>
                        <a:t>Bayt</a:t>
                      </a:r>
                    </a:p>
                  </a:txBody>
                  <a:tcPr marL="121879" marR="121879" marT="45733" marB="4573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8220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Çip Üzerinde Sistem Oluşturma (SoC)</a:t>
            </a:r>
            <a:endParaRPr lang="en-US" dirty="0"/>
          </a:p>
        </p:txBody>
      </p:sp>
      <p:sp>
        <p:nvSpPr>
          <p:cNvPr id="6" name="Rectangle 5">
            <a:extLst>
              <a:ext uri="{FF2B5EF4-FFF2-40B4-BE49-F238E27FC236}">
                <a16:creationId xmlns:a16="http://schemas.microsoft.com/office/drawing/2014/main" id="{DFB53E63-B11D-4323-9877-E75DE0A5FE4E}"/>
              </a:ext>
            </a:extLst>
          </p:cNvPr>
          <p:cNvSpPr/>
          <p:nvPr/>
        </p:nvSpPr>
        <p:spPr bwMode="auto">
          <a:xfrm>
            <a:off x="6757128" y="3460130"/>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dirty="0">
              <a:cs typeface="Arial" charset="0"/>
            </a:endParaRPr>
          </a:p>
        </p:txBody>
      </p:sp>
      <p:sp>
        <p:nvSpPr>
          <p:cNvPr id="7" name="Rectangle 6">
            <a:extLst>
              <a:ext uri="{FF2B5EF4-FFF2-40B4-BE49-F238E27FC236}">
                <a16:creationId xmlns:a16="http://schemas.microsoft.com/office/drawing/2014/main" id="{FEAE2A88-B708-4E17-828B-799853F6B225}"/>
              </a:ext>
            </a:extLst>
          </p:cNvPr>
          <p:cNvSpPr/>
          <p:nvPr/>
        </p:nvSpPr>
        <p:spPr bwMode="auto">
          <a:xfrm>
            <a:off x="6907352" y="4020517"/>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US" altLang="zh-CN" sz="1000" dirty="0">
                <a:cs typeface="Arial" charset="0"/>
              </a:rPr>
              <a:t>Hafıza</a:t>
            </a:r>
            <a:endParaRPr lang="en-GB" sz="1000" dirty="0">
              <a:cs typeface="Arial" charset="0"/>
            </a:endParaRPr>
          </a:p>
        </p:txBody>
      </p:sp>
      <p:sp>
        <p:nvSpPr>
          <p:cNvPr id="8" name="Rectangle 7">
            <a:extLst>
              <a:ext uri="{FF2B5EF4-FFF2-40B4-BE49-F238E27FC236}">
                <a16:creationId xmlns:a16="http://schemas.microsoft.com/office/drawing/2014/main" id="{883ED766-7A30-4C28-A803-FDBE0FFCBEE7}"/>
              </a:ext>
            </a:extLst>
          </p:cNvPr>
          <p:cNvSpPr/>
          <p:nvPr/>
        </p:nvSpPr>
        <p:spPr bwMode="auto">
          <a:xfrm>
            <a:off x="8327082" y="4020517"/>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VGA</a:t>
            </a:r>
          </a:p>
          <a:p>
            <a:pPr algn="ctr" rtl="0">
              <a:defRPr/>
            </a:pPr>
            <a:r>
              <a:rPr lang="en-GB" sz="1000" dirty="0">
                <a:cs typeface="Arial" charset="0"/>
              </a:rPr>
              <a:t>Çevresel</a:t>
            </a:r>
          </a:p>
        </p:txBody>
      </p:sp>
      <p:sp>
        <p:nvSpPr>
          <p:cNvPr id="9" name="Rectangle 8">
            <a:extLst>
              <a:ext uri="{FF2B5EF4-FFF2-40B4-BE49-F238E27FC236}">
                <a16:creationId xmlns:a16="http://schemas.microsoft.com/office/drawing/2014/main" id="{BDA006FF-E779-4112-BBA4-5FFDF2A3AC14}"/>
              </a:ext>
            </a:extLst>
          </p:cNvPr>
          <p:cNvSpPr/>
          <p:nvPr/>
        </p:nvSpPr>
        <p:spPr bwMode="auto">
          <a:xfrm>
            <a:off x="9702377" y="4020517"/>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UART</a:t>
            </a:r>
          </a:p>
          <a:p>
            <a:pPr algn="ctr" rtl="0">
              <a:defRPr/>
            </a:pPr>
            <a:r>
              <a:rPr lang="en-GB" sz="1000" dirty="0">
                <a:cs typeface="Arial" charset="0"/>
              </a:rPr>
              <a:t>Çevresel</a:t>
            </a:r>
          </a:p>
        </p:txBody>
      </p:sp>
      <p:sp>
        <p:nvSpPr>
          <p:cNvPr id="10" name="Rectangle 9">
            <a:extLst>
              <a:ext uri="{FF2B5EF4-FFF2-40B4-BE49-F238E27FC236}">
                <a16:creationId xmlns:a16="http://schemas.microsoft.com/office/drawing/2014/main" id="{67758060-DD13-40DF-AD13-5C8AAAB045E4}"/>
              </a:ext>
            </a:extLst>
          </p:cNvPr>
          <p:cNvSpPr/>
          <p:nvPr/>
        </p:nvSpPr>
        <p:spPr bwMode="auto">
          <a:xfrm>
            <a:off x="6907352" y="3545854"/>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Zamanlayıcı</a:t>
            </a:r>
          </a:p>
          <a:p>
            <a:pPr algn="ctr" rtl="0">
              <a:defRPr/>
            </a:pPr>
            <a:r>
              <a:rPr lang="en-GB" sz="1000" dirty="0">
                <a:cs typeface="Arial" charset="0"/>
              </a:rPr>
              <a:t>Çevresel</a:t>
            </a:r>
          </a:p>
        </p:txBody>
      </p:sp>
      <p:sp>
        <p:nvSpPr>
          <p:cNvPr id="11" name="Rectangle 10">
            <a:extLst>
              <a:ext uri="{FF2B5EF4-FFF2-40B4-BE49-F238E27FC236}">
                <a16:creationId xmlns:a16="http://schemas.microsoft.com/office/drawing/2014/main" id="{A4870B42-8828-4AED-85DC-689E434F4B98}"/>
              </a:ext>
            </a:extLst>
          </p:cNvPr>
          <p:cNvSpPr/>
          <p:nvPr/>
        </p:nvSpPr>
        <p:spPr bwMode="auto">
          <a:xfrm>
            <a:off x="8316501" y="3545854"/>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GPIO</a:t>
            </a:r>
          </a:p>
          <a:p>
            <a:pPr algn="ctr" rtl="0">
              <a:defRPr/>
            </a:pPr>
            <a:r>
              <a:rPr lang="en-GB" sz="1000" dirty="0">
                <a:cs typeface="Arial" charset="0"/>
              </a:rPr>
              <a:t>Çevresel</a:t>
            </a:r>
          </a:p>
        </p:txBody>
      </p:sp>
      <p:sp>
        <p:nvSpPr>
          <p:cNvPr id="12" name="Rectangle 11">
            <a:extLst>
              <a:ext uri="{FF2B5EF4-FFF2-40B4-BE49-F238E27FC236}">
                <a16:creationId xmlns:a16="http://schemas.microsoft.com/office/drawing/2014/main" id="{029CE6E1-74A2-4202-BAD3-89975B41F8E8}"/>
              </a:ext>
            </a:extLst>
          </p:cNvPr>
          <p:cNvSpPr/>
          <p:nvPr/>
        </p:nvSpPr>
        <p:spPr bwMode="auto">
          <a:xfrm>
            <a:off x="9685451" y="3545854"/>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7 Bölüm</a:t>
            </a:r>
          </a:p>
          <a:p>
            <a:pPr algn="ctr" rtl="0">
              <a:defRPr/>
            </a:pPr>
            <a:r>
              <a:rPr lang="en-GB" sz="1000" dirty="0">
                <a:cs typeface="Arial" charset="0"/>
              </a:rPr>
              <a:t>Çevresel</a:t>
            </a:r>
          </a:p>
        </p:txBody>
      </p:sp>
      <p:sp>
        <p:nvSpPr>
          <p:cNvPr id="13" name="Rectangle 12">
            <a:extLst>
              <a:ext uri="{FF2B5EF4-FFF2-40B4-BE49-F238E27FC236}">
                <a16:creationId xmlns:a16="http://schemas.microsoft.com/office/drawing/2014/main" id="{A7BC271A-F6BF-4737-BDDB-2052EED825D5}"/>
              </a:ext>
            </a:extLst>
          </p:cNvPr>
          <p:cNvSpPr/>
          <p:nvPr/>
        </p:nvSpPr>
        <p:spPr bwMode="auto">
          <a:xfrm>
            <a:off x="3304077" y="2937842"/>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Kol CMSIS-Core</a:t>
            </a:r>
          </a:p>
        </p:txBody>
      </p:sp>
      <p:sp>
        <p:nvSpPr>
          <p:cNvPr id="14" name="Rectangle 13">
            <a:extLst>
              <a:ext uri="{FF2B5EF4-FFF2-40B4-BE49-F238E27FC236}">
                <a16:creationId xmlns:a16="http://schemas.microsoft.com/office/drawing/2014/main" id="{96309D7C-52B1-401C-8703-7042504301A8}"/>
              </a:ext>
            </a:extLst>
          </p:cNvPr>
          <p:cNvSpPr/>
          <p:nvPr/>
        </p:nvSpPr>
        <p:spPr bwMode="auto">
          <a:xfrm>
            <a:off x="3304077" y="2356816"/>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Programlama Arayüzü (API)</a:t>
            </a:r>
          </a:p>
        </p:txBody>
      </p:sp>
      <p:sp>
        <p:nvSpPr>
          <p:cNvPr id="15" name="Rectangle 14">
            <a:extLst>
              <a:ext uri="{FF2B5EF4-FFF2-40B4-BE49-F238E27FC236}">
                <a16:creationId xmlns:a16="http://schemas.microsoft.com/office/drawing/2014/main" id="{A3DC6B68-75E8-4FA2-8F98-CF0876593566}"/>
              </a:ext>
            </a:extLst>
          </p:cNvPr>
          <p:cNvSpPr/>
          <p:nvPr/>
        </p:nvSpPr>
        <p:spPr bwMode="auto">
          <a:xfrm>
            <a:off x="3304077" y="1724992"/>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Tasarımı (ör. Oyun)</a:t>
            </a:r>
          </a:p>
        </p:txBody>
      </p:sp>
      <p:sp>
        <p:nvSpPr>
          <p:cNvPr id="16" name="Rectangle 15">
            <a:extLst>
              <a:ext uri="{FF2B5EF4-FFF2-40B4-BE49-F238E27FC236}">
                <a16:creationId xmlns:a16="http://schemas.microsoft.com/office/drawing/2014/main" id="{76C4049C-7AF2-4CA9-85A4-E9EA54EF0C9C}"/>
              </a:ext>
            </a:extLst>
          </p:cNvPr>
          <p:cNvSpPr/>
          <p:nvPr/>
        </p:nvSpPr>
        <p:spPr bwMode="auto">
          <a:xfrm>
            <a:off x="3292648" y="3494420"/>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Arial" charset="0"/>
              </a:rPr>
              <a:t>Kol Cortex-M0</a:t>
            </a:r>
          </a:p>
          <a:p>
            <a:pPr algn="ctr" rtl="0">
              <a:defRPr/>
            </a:pPr>
            <a:r>
              <a:rPr lang="en-GB" dirty="0">
                <a:cs typeface="Arial" charset="0"/>
              </a:rPr>
              <a:t>İşlemci</a:t>
            </a:r>
          </a:p>
        </p:txBody>
      </p:sp>
      <p:sp>
        <p:nvSpPr>
          <p:cNvPr id="17" name="Up-Down Arrow 34">
            <a:extLst>
              <a:ext uri="{FF2B5EF4-FFF2-40B4-BE49-F238E27FC236}">
                <a16:creationId xmlns:a16="http://schemas.microsoft.com/office/drawing/2014/main" id="{CEF930EB-70DA-4447-864D-AB5AEA13F6E3}"/>
              </a:ext>
            </a:extLst>
          </p:cNvPr>
          <p:cNvSpPr/>
          <p:nvPr/>
        </p:nvSpPr>
        <p:spPr bwMode="auto">
          <a:xfrm>
            <a:off x="4607435" y="320295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Up-Down Arrow 35">
            <a:extLst>
              <a:ext uri="{FF2B5EF4-FFF2-40B4-BE49-F238E27FC236}">
                <a16:creationId xmlns:a16="http://schemas.microsoft.com/office/drawing/2014/main" id="{38C13998-6D78-40FF-A195-18AB7343CDE6}"/>
              </a:ext>
            </a:extLst>
          </p:cNvPr>
          <p:cNvSpPr/>
          <p:nvPr/>
        </p:nvSpPr>
        <p:spPr bwMode="auto">
          <a:xfrm>
            <a:off x="4607435" y="266003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19" name="Up-Down Arrow 36">
            <a:extLst>
              <a:ext uri="{FF2B5EF4-FFF2-40B4-BE49-F238E27FC236}">
                <a16:creationId xmlns:a16="http://schemas.microsoft.com/office/drawing/2014/main" id="{C00F4D1D-244F-486C-A26D-3A486AF7BFDC}"/>
              </a:ext>
            </a:extLst>
          </p:cNvPr>
          <p:cNvSpPr/>
          <p:nvPr/>
        </p:nvSpPr>
        <p:spPr bwMode="auto">
          <a:xfrm>
            <a:off x="7019492" y="207900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0" name="TextBox 21">
            <a:extLst>
              <a:ext uri="{FF2B5EF4-FFF2-40B4-BE49-F238E27FC236}">
                <a16:creationId xmlns:a16="http://schemas.microsoft.com/office/drawing/2014/main" id="{7C1DDE95-8E3D-41E9-B858-EE15DD34878D}"/>
              </a:ext>
            </a:extLst>
          </p:cNvPr>
          <p:cNvSpPr txBox="1">
            <a:spLocks noChangeArrowheads="1"/>
          </p:cNvSpPr>
          <p:nvPr/>
        </p:nvSpPr>
        <p:spPr bwMode="auto">
          <a:xfrm>
            <a:off x="932220" y="3780804"/>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Donanım tasarımı</a:t>
            </a:r>
          </a:p>
        </p:txBody>
      </p:sp>
      <p:sp>
        <p:nvSpPr>
          <p:cNvPr id="21" name="TextBox 22">
            <a:extLst>
              <a:ext uri="{FF2B5EF4-FFF2-40B4-BE49-F238E27FC236}">
                <a16:creationId xmlns:a16="http://schemas.microsoft.com/office/drawing/2014/main" id="{1BA9C157-6BC6-4157-81D8-E90CDAF2C8F4}"/>
              </a:ext>
            </a:extLst>
          </p:cNvPr>
          <p:cNvSpPr txBox="1">
            <a:spLocks noChangeArrowheads="1"/>
          </p:cNvSpPr>
          <p:nvPr/>
        </p:nvSpPr>
        <p:spPr bwMode="auto">
          <a:xfrm>
            <a:off x="932220" y="2507630"/>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Yazılım düşük seviyeli sürücü ve kitaplık programlama </a:t>
            </a:r>
          </a:p>
        </p:txBody>
      </p:sp>
      <p:sp>
        <p:nvSpPr>
          <p:cNvPr id="22" name="TextBox 23">
            <a:extLst>
              <a:ext uri="{FF2B5EF4-FFF2-40B4-BE49-F238E27FC236}">
                <a16:creationId xmlns:a16="http://schemas.microsoft.com/office/drawing/2014/main" id="{FD062754-67C8-4831-94B7-B23FA700A73B}"/>
              </a:ext>
            </a:extLst>
          </p:cNvPr>
          <p:cNvSpPr txBox="1">
            <a:spLocks noChangeArrowheads="1"/>
          </p:cNvSpPr>
          <p:nvPr/>
        </p:nvSpPr>
        <p:spPr bwMode="auto">
          <a:xfrm>
            <a:off x="932220" y="1612280"/>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Yazılım üst düzey</a:t>
            </a:r>
          </a:p>
          <a:p>
            <a:pPr algn="l" rtl="0" eaLnBrk="1" hangingPunct="1"/>
            <a:r>
              <a:rPr lang="en-GB" b="0" dirty="0"/>
              <a:t> uygulama geliştirme</a:t>
            </a:r>
          </a:p>
        </p:txBody>
      </p:sp>
      <p:sp>
        <p:nvSpPr>
          <p:cNvPr id="23" name="Up Arrow 40">
            <a:extLst>
              <a:ext uri="{FF2B5EF4-FFF2-40B4-BE49-F238E27FC236}">
                <a16:creationId xmlns:a16="http://schemas.microsoft.com/office/drawing/2014/main" id="{22125C2B-179A-44A1-97F6-E996C70498EF}"/>
              </a:ext>
            </a:extLst>
          </p:cNvPr>
          <p:cNvSpPr/>
          <p:nvPr/>
        </p:nvSpPr>
        <p:spPr bwMode="auto">
          <a:xfrm>
            <a:off x="492125" y="1612280"/>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Up-Down Arrow 41">
            <a:extLst>
              <a:ext uri="{FF2B5EF4-FFF2-40B4-BE49-F238E27FC236}">
                <a16:creationId xmlns:a16="http://schemas.microsoft.com/office/drawing/2014/main" id="{76F2F586-65F0-4C54-987A-D1909BFA3BB0}"/>
              </a:ext>
            </a:extLst>
          </p:cNvPr>
          <p:cNvSpPr/>
          <p:nvPr/>
        </p:nvSpPr>
        <p:spPr bwMode="auto">
          <a:xfrm rot="5400000">
            <a:off x="6244496" y="3623772"/>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35432192-DF49-4D0D-9FBA-D54E692DD111}"/>
              </a:ext>
            </a:extLst>
          </p:cNvPr>
          <p:cNvSpPr/>
          <p:nvPr/>
        </p:nvSpPr>
        <p:spPr bwMode="auto">
          <a:xfrm>
            <a:off x="6757128" y="2937842"/>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Çevresel Sürücüler</a:t>
            </a:r>
          </a:p>
        </p:txBody>
      </p:sp>
      <p:sp>
        <p:nvSpPr>
          <p:cNvPr id="26" name="Up-Down Arrow 43">
            <a:extLst>
              <a:ext uri="{FF2B5EF4-FFF2-40B4-BE49-F238E27FC236}">
                <a16:creationId xmlns:a16="http://schemas.microsoft.com/office/drawing/2014/main" id="{FC0ED160-1A63-4FA1-98A8-5EEE6159D7BE}"/>
              </a:ext>
            </a:extLst>
          </p:cNvPr>
          <p:cNvSpPr/>
          <p:nvPr/>
        </p:nvSpPr>
        <p:spPr bwMode="auto">
          <a:xfrm>
            <a:off x="8847578" y="320295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Up-Down Arrow 44">
            <a:extLst>
              <a:ext uri="{FF2B5EF4-FFF2-40B4-BE49-F238E27FC236}">
                <a16:creationId xmlns:a16="http://schemas.microsoft.com/office/drawing/2014/main" id="{DBCBF632-631B-4F6F-814D-AD139A62AB0E}"/>
              </a:ext>
            </a:extLst>
          </p:cNvPr>
          <p:cNvSpPr/>
          <p:nvPr/>
        </p:nvSpPr>
        <p:spPr bwMode="auto">
          <a:xfrm>
            <a:off x="8847578" y="266003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8" name="TextBox 21">
            <a:extLst>
              <a:ext uri="{FF2B5EF4-FFF2-40B4-BE49-F238E27FC236}">
                <a16:creationId xmlns:a16="http://schemas.microsoft.com/office/drawing/2014/main" id="{A1A4C494-0EEC-4670-A793-C4FF6FEA106F}"/>
              </a:ext>
            </a:extLst>
          </p:cNvPr>
          <p:cNvSpPr txBox="1">
            <a:spLocks noChangeArrowheads="1"/>
          </p:cNvSpPr>
          <p:nvPr/>
        </p:nvSpPr>
        <p:spPr bwMode="auto">
          <a:xfrm>
            <a:off x="6170629" y="3809162"/>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AHB</a:t>
            </a:r>
          </a:p>
        </p:txBody>
      </p:sp>
      <p:sp>
        <p:nvSpPr>
          <p:cNvPr id="29" name="Rectangle 28">
            <a:extLst>
              <a:ext uri="{FF2B5EF4-FFF2-40B4-BE49-F238E27FC236}">
                <a16:creationId xmlns:a16="http://schemas.microsoft.com/office/drawing/2014/main" id="{4D856948-F581-4B5A-9D27-12E2CC5915FF}"/>
              </a:ext>
            </a:extLst>
          </p:cNvPr>
          <p:cNvSpPr/>
          <p:nvPr/>
        </p:nvSpPr>
        <p:spPr bwMode="auto">
          <a:xfrm>
            <a:off x="9621977" y="3950627"/>
            <a:ext cx="1318166" cy="4746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Seri iletişim</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231775" lvl="1" indent="0" algn="l" rtl="0">
              <a:buNone/>
            </a:pPr>
            <a:r>
              <a:rPr lang="en-GB" sz="2400" dirty="0"/>
              <a:t>Seri iletişim</a:t>
            </a:r>
          </a:p>
          <a:p>
            <a:pPr lvl="1" algn="l" rtl="0"/>
            <a:r>
              <a:rPr lang="en-GB" dirty="0"/>
              <a:t>Verileri sıralı bir şekilde her seferinde bir bit olarak iletir</a:t>
            </a:r>
          </a:p>
          <a:p>
            <a:pPr lvl="1" algn="l" rtl="0">
              <a:spcBef>
                <a:spcPts val="600"/>
              </a:spcBef>
            </a:pPr>
            <a:r>
              <a:rPr lang="en-GB" dirty="0"/>
              <a:t>Uzun mesafeli iletişim, modemler ve cihazlar arasında ağa bağlı olmayan iletişim için yaygın olarak kullanılır</a:t>
            </a:r>
          </a:p>
          <a:p>
            <a:pPr lvl="1" algn="l" rtl="0">
              <a:spcBef>
                <a:spcPts val="600"/>
              </a:spcBef>
            </a:pPr>
            <a:r>
              <a:rPr lang="en-GB" dirty="0"/>
              <a:t>Örnek olarak UART, SPI, I2C, USB, Ethernet PCI Express vb.</a:t>
            </a:r>
            <a:endParaRPr lang="en-US" altLang="en-US" dirty="0">
              <a:ea typeface="ＭＳ Ｐゴシック" panose="020B0600070205080204" pitchFamily="34" charset="-128"/>
            </a:endParaRPr>
          </a:p>
        </p:txBody>
      </p:sp>
      <p:grpSp>
        <p:nvGrpSpPr>
          <p:cNvPr id="5" name="Group 44">
            <a:extLst>
              <a:ext uri="{FF2B5EF4-FFF2-40B4-BE49-F238E27FC236}">
                <a16:creationId xmlns:a16="http://schemas.microsoft.com/office/drawing/2014/main" id="{DAD0AA54-A080-482D-96AD-D535B939C9A5}"/>
              </a:ext>
            </a:extLst>
          </p:cNvPr>
          <p:cNvGrpSpPr>
            <a:grpSpLocks/>
          </p:cNvGrpSpPr>
          <p:nvPr/>
        </p:nvGrpSpPr>
        <p:grpSpPr bwMode="auto">
          <a:xfrm>
            <a:off x="3831286" y="3779140"/>
            <a:ext cx="2084103" cy="317500"/>
            <a:chOff x="644234" y="4204444"/>
            <a:chExt cx="1925320" cy="317500"/>
          </a:xfrm>
          <a:effectLst>
            <a:outerShdw blurRad="50800" dist="38100" dir="2700000" algn="tl" rotWithShape="0">
              <a:prstClr val="black">
                <a:alpha val="40000"/>
              </a:prstClr>
            </a:outerShdw>
          </a:effectLst>
        </p:grpSpPr>
        <p:sp>
          <p:nvSpPr>
            <p:cNvPr id="6" name="Rectangle 5">
              <a:extLst>
                <a:ext uri="{FF2B5EF4-FFF2-40B4-BE49-F238E27FC236}">
                  <a16:creationId xmlns:a16="http://schemas.microsoft.com/office/drawing/2014/main" id="{D5E439FA-5036-4107-B25D-1C23D752F140}"/>
                </a:ext>
              </a:extLst>
            </p:cNvPr>
            <p:cNvSpPr/>
            <p:nvPr/>
          </p:nvSpPr>
          <p:spPr bwMode="auto">
            <a:xfrm>
              <a:off x="644234" y="4204444"/>
              <a:ext cx="240421"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1</a:t>
              </a:r>
            </a:p>
          </p:txBody>
        </p:sp>
        <p:sp>
          <p:nvSpPr>
            <p:cNvPr id="7" name="Rectangle 6">
              <a:extLst>
                <a:ext uri="{FF2B5EF4-FFF2-40B4-BE49-F238E27FC236}">
                  <a16:creationId xmlns:a16="http://schemas.microsoft.com/office/drawing/2014/main" id="{4DFCEF94-6352-43E2-8300-D488E6342D80}"/>
                </a:ext>
              </a:extLst>
            </p:cNvPr>
            <p:cNvSpPr/>
            <p:nvPr/>
          </p:nvSpPr>
          <p:spPr bwMode="auto">
            <a:xfrm>
              <a:off x="884655" y="4204444"/>
              <a:ext cx="242375"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0</a:t>
              </a:r>
            </a:p>
          </p:txBody>
        </p:sp>
        <p:sp>
          <p:nvSpPr>
            <p:cNvPr id="8" name="Rectangle 7">
              <a:extLst>
                <a:ext uri="{FF2B5EF4-FFF2-40B4-BE49-F238E27FC236}">
                  <a16:creationId xmlns:a16="http://schemas.microsoft.com/office/drawing/2014/main" id="{A83C7D17-CB47-46BA-9627-17A8B357F5DC}"/>
                </a:ext>
              </a:extLst>
            </p:cNvPr>
            <p:cNvSpPr/>
            <p:nvPr/>
          </p:nvSpPr>
          <p:spPr bwMode="auto">
            <a:xfrm>
              <a:off x="1127030" y="4204444"/>
              <a:ext cx="24042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1</a:t>
              </a:r>
            </a:p>
          </p:txBody>
        </p:sp>
        <p:sp>
          <p:nvSpPr>
            <p:cNvPr id="9" name="Rectangle 8">
              <a:extLst>
                <a:ext uri="{FF2B5EF4-FFF2-40B4-BE49-F238E27FC236}">
                  <a16:creationId xmlns:a16="http://schemas.microsoft.com/office/drawing/2014/main" id="{D6C10B87-085F-43C6-BFF6-B327508DCBAA}"/>
                </a:ext>
              </a:extLst>
            </p:cNvPr>
            <p:cNvSpPr/>
            <p:nvPr/>
          </p:nvSpPr>
          <p:spPr bwMode="auto">
            <a:xfrm>
              <a:off x="1367450" y="4204444"/>
              <a:ext cx="242375"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1</a:t>
              </a:r>
            </a:p>
          </p:txBody>
        </p:sp>
        <p:sp>
          <p:nvSpPr>
            <p:cNvPr id="10" name="Rectangle 9">
              <a:extLst>
                <a:ext uri="{FF2B5EF4-FFF2-40B4-BE49-F238E27FC236}">
                  <a16:creationId xmlns:a16="http://schemas.microsoft.com/office/drawing/2014/main" id="{312D2FCB-5121-4A03-9B4F-75B43D0D0F16}"/>
                </a:ext>
              </a:extLst>
            </p:cNvPr>
            <p:cNvSpPr/>
            <p:nvPr/>
          </p:nvSpPr>
          <p:spPr bwMode="auto">
            <a:xfrm>
              <a:off x="1603962" y="4204444"/>
              <a:ext cx="242375"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1</a:t>
              </a:r>
            </a:p>
          </p:txBody>
        </p:sp>
        <p:sp>
          <p:nvSpPr>
            <p:cNvPr id="11" name="Rectangle 10">
              <a:extLst>
                <a:ext uri="{FF2B5EF4-FFF2-40B4-BE49-F238E27FC236}">
                  <a16:creationId xmlns:a16="http://schemas.microsoft.com/office/drawing/2014/main" id="{C9ADCBED-A05A-4907-8CDE-86172C5D7BD4}"/>
                </a:ext>
              </a:extLst>
            </p:cNvPr>
            <p:cNvSpPr/>
            <p:nvPr/>
          </p:nvSpPr>
          <p:spPr bwMode="auto">
            <a:xfrm>
              <a:off x="1846338" y="4204444"/>
              <a:ext cx="24042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0</a:t>
              </a:r>
            </a:p>
          </p:txBody>
        </p:sp>
        <p:sp>
          <p:nvSpPr>
            <p:cNvPr id="12" name="Rectangle 11">
              <a:extLst>
                <a:ext uri="{FF2B5EF4-FFF2-40B4-BE49-F238E27FC236}">
                  <a16:creationId xmlns:a16="http://schemas.microsoft.com/office/drawing/2014/main" id="{EB87A4EA-D7F5-43C2-9CBA-3A106899EEDF}"/>
                </a:ext>
              </a:extLst>
            </p:cNvPr>
            <p:cNvSpPr/>
            <p:nvPr/>
          </p:nvSpPr>
          <p:spPr bwMode="auto">
            <a:xfrm>
              <a:off x="2086758" y="4204444"/>
              <a:ext cx="242375"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0</a:t>
              </a:r>
            </a:p>
          </p:txBody>
        </p:sp>
        <p:sp>
          <p:nvSpPr>
            <p:cNvPr id="13" name="Rectangle 12">
              <a:extLst>
                <a:ext uri="{FF2B5EF4-FFF2-40B4-BE49-F238E27FC236}">
                  <a16:creationId xmlns:a16="http://schemas.microsoft.com/office/drawing/2014/main" id="{5040DF8F-3555-44D7-86D0-6A4DFE00F416}"/>
                </a:ext>
              </a:extLst>
            </p:cNvPr>
            <p:cNvSpPr/>
            <p:nvPr/>
          </p:nvSpPr>
          <p:spPr bwMode="auto">
            <a:xfrm>
              <a:off x="2329133" y="4204444"/>
              <a:ext cx="240421"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1</a:t>
              </a:r>
            </a:p>
          </p:txBody>
        </p:sp>
      </p:grpSp>
      <p:cxnSp>
        <p:nvCxnSpPr>
          <p:cNvPr id="14" name="Straight Arrow Connector 13">
            <a:extLst>
              <a:ext uri="{FF2B5EF4-FFF2-40B4-BE49-F238E27FC236}">
                <a16:creationId xmlns:a16="http://schemas.microsoft.com/office/drawing/2014/main" id="{960CCD85-8B17-4162-A0EA-28A691DB4E2A}"/>
              </a:ext>
            </a:extLst>
          </p:cNvPr>
          <p:cNvCxnSpPr/>
          <p:nvPr/>
        </p:nvCxnSpPr>
        <p:spPr bwMode="auto">
          <a:xfrm>
            <a:off x="6004255" y="3937890"/>
            <a:ext cx="1747684"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grpSp>
        <p:nvGrpSpPr>
          <p:cNvPr id="15" name="Group 14">
            <a:extLst>
              <a:ext uri="{FF2B5EF4-FFF2-40B4-BE49-F238E27FC236}">
                <a16:creationId xmlns:a16="http://schemas.microsoft.com/office/drawing/2014/main" id="{70801E14-FA69-4F53-AC8B-0BD87A99C132}"/>
              </a:ext>
            </a:extLst>
          </p:cNvPr>
          <p:cNvGrpSpPr/>
          <p:nvPr/>
        </p:nvGrpSpPr>
        <p:grpSpPr>
          <a:xfrm>
            <a:off x="6051592" y="3573337"/>
            <a:ext cx="1561385" cy="317500"/>
            <a:chOff x="644234" y="4204444"/>
            <a:chExt cx="1925320" cy="317500"/>
          </a:xfrm>
          <a:noFill/>
          <a:effectLst>
            <a:outerShdw blurRad="50800" dist="38100" dir="2700000" algn="tl" rotWithShape="0">
              <a:prstClr val="black">
                <a:alpha val="40000"/>
              </a:prstClr>
            </a:outerShdw>
          </a:effectLst>
        </p:grpSpPr>
        <p:sp>
          <p:nvSpPr>
            <p:cNvPr id="16" name="Rectangle 15">
              <a:extLst>
                <a:ext uri="{FF2B5EF4-FFF2-40B4-BE49-F238E27FC236}">
                  <a16:creationId xmlns:a16="http://schemas.microsoft.com/office/drawing/2014/main" id="{58F3A6F6-4F88-41DD-A88E-B20DDD634118}"/>
                </a:ext>
              </a:extLst>
            </p:cNvPr>
            <p:cNvSpPr/>
            <p:nvPr/>
          </p:nvSpPr>
          <p:spPr bwMode="auto">
            <a:xfrm>
              <a:off x="64423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r>
                <a:rPr lang="en-GB" dirty="0"/>
                <a:t>1</a:t>
              </a:r>
            </a:p>
          </p:txBody>
        </p:sp>
        <p:sp>
          <p:nvSpPr>
            <p:cNvPr id="17" name="Rectangle 16">
              <a:extLst>
                <a:ext uri="{FF2B5EF4-FFF2-40B4-BE49-F238E27FC236}">
                  <a16:creationId xmlns:a16="http://schemas.microsoft.com/office/drawing/2014/main" id="{36237B35-1451-4344-9597-09C47FE56074}"/>
                </a:ext>
              </a:extLst>
            </p:cNvPr>
            <p:cNvSpPr/>
            <p:nvPr/>
          </p:nvSpPr>
          <p:spPr bwMode="auto">
            <a:xfrm>
              <a:off x="88553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r>
                <a:rPr lang="en-GB" dirty="0"/>
                <a:t>0</a:t>
              </a:r>
            </a:p>
          </p:txBody>
        </p:sp>
        <p:sp>
          <p:nvSpPr>
            <p:cNvPr id="18" name="Rectangle 17">
              <a:extLst>
                <a:ext uri="{FF2B5EF4-FFF2-40B4-BE49-F238E27FC236}">
                  <a16:creationId xmlns:a16="http://schemas.microsoft.com/office/drawing/2014/main" id="{78C77A33-BC48-4C52-BA50-EC041BD653FD}"/>
                </a:ext>
              </a:extLst>
            </p:cNvPr>
            <p:cNvSpPr/>
            <p:nvPr/>
          </p:nvSpPr>
          <p:spPr bwMode="auto">
            <a:xfrm>
              <a:off x="112683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r>
                <a:rPr lang="en-GB" dirty="0"/>
                <a:t>1</a:t>
              </a:r>
            </a:p>
          </p:txBody>
        </p:sp>
        <p:sp>
          <p:nvSpPr>
            <p:cNvPr id="19" name="Rectangle 18">
              <a:extLst>
                <a:ext uri="{FF2B5EF4-FFF2-40B4-BE49-F238E27FC236}">
                  <a16:creationId xmlns:a16="http://schemas.microsoft.com/office/drawing/2014/main" id="{7CF85D46-6B0A-436D-B353-DC18C96A6013}"/>
                </a:ext>
              </a:extLst>
            </p:cNvPr>
            <p:cNvSpPr/>
            <p:nvPr/>
          </p:nvSpPr>
          <p:spPr bwMode="auto">
            <a:xfrm>
              <a:off x="136813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r>
                <a:rPr lang="en-GB" dirty="0"/>
                <a:t>1</a:t>
              </a:r>
            </a:p>
          </p:txBody>
        </p:sp>
        <p:sp>
          <p:nvSpPr>
            <p:cNvPr id="20" name="Rectangle 19">
              <a:extLst>
                <a:ext uri="{FF2B5EF4-FFF2-40B4-BE49-F238E27FC236}">
                  <a16:creationId xmlns:a16="http://schemas.microsoft.com/office/drawing/2014/main" id="{0290B322-3907-4295-A314-3B5553E25291}"/>
                </a:ext>
              </a:extLst>
            </p:cNvPr>
            <p:cNvSpPr/>
            <p:nvPr/>
          </p:nvSpPr>
          <p:spPr bwMode="auto">
            <a:xfrm>
              <a:off x="160435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r>
                <a:rPr lang="en-GB" dirty="0"/>
                <a:t>1</a:t>
              </a:r>
            </a:p>
          </p:txBody>
        </p:sp>
        <p:sp>
          <p:nvSpPr>
            <p:cNvPr id="21" name="Rectangle 20">
              <a:extLst>
                <a:ext uri="{FF2B5EF4-FFF2-40B4-BE49-F238E27FC236}">
                  <a16:creationId xmlns:a16="http://schemas.microsoft.com/office/drawing/2014/main" id="{53B184E4-C07C-4926-8379-593FFCF45BD8}"/>
                </a:ext>
              </a:extLst>
            </p:cNvPr>
            <p:cNvSpPr/>
            <p:nvPr/>
          </p:nvSpPr>
          <p:spPr bwMode="auto">
            <a:xfrm>
              <a:off x="184565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r>
                <a:rPr lang="en-GB" dirty="0"/>
                <a:t>0</a:t>
              </a:r>
            </a:p>
          </p:txBody>
        </p:sp>
        <p:sp>
          <p:nvSpPr>
            <p:cNvPr id="22" name="Rectangle 21">
              <a:extLst>
                <a:ext uri="{FF2B5EF4-FFF2-40B4-BE49-F238E27FC236}">
                  <a16:creationId xmlns:a16="http://schemas.microsoft.com/office/drawing/2014/main" id="{87278710-D2B3-4F6D-979F-7C4B891B595D}"/>
                </a:ext>
              </a:extLst>
            </p:cNvPr>
            <p:cNvSpPr/>
            <p:nvPr/>
          </p:nvSpPr>
          <p:spPr bwMode="auto">
            <a:xfrm>
              <a:off x="208695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r>
                <a:rPr lang="en-GB" dirty="0"/>
                <a:t>0</a:t>
              </a:r>
            </a:p>
          </p:txBody>
        </p:sp>
        <p:sp>
          <p:nvSpPr>
            <p:cNvPr id="23" name="Rectangle 22">
              <a:extLst>
                <a:ext uri="{FF2B5EF4-FFF2-40B4-BE49-F238E27FC236}">
                  <a16:creationId xmlns:a16="http://schemas.microsoft.com/office/drawing/2014/main" id="{FA0F60D5-47D5-4C81-A7A7-2CE2C58F96C0}"/>
                </a:ext>
              </a:extLst>
            </p:cNvPr>
            <p:cNvSpPr/>
            <p:nvPr/>
          </p:nvSpPr>
          <p:spPr bwMode="auto">
            <a:xfrm>
              <a:off x="232825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r>
                <a:rPr lang="en-GB" dirty="0"/>
                <a:t>1</a:t>
              </a:r>
            </a:p>
          </p:txBody>
        </p:sp>
      </p:grpSp>
      <p:sp>
        <p:nvSpPr>
          <p:cNvPr id="24" name="TextBox 114">
            <a:extLst>
              <a:ext uri="{FF2B5EF4-FFF2-40B4-BE49-F238E27FC236}">
                <a16:creationId xmlns:a16="http://schemas.microsoft.com/office/drawing/2014/main" id="{A4302859-53FA-4A35-81AF-471E7BBAD97E}"/>
              </a:ext>
            </a:extLst>
          </p:cNvPr>
          <p:cNvSpPr txBox="1">
            <a:spLocks noChangeArrowheads="1"/>
          </p:cNvSpPr>
          <p:nvPr/>
        </p:nvSpPr>
        <p:spPr bwMode="auto">
          <a:xfrm>
            <a:off x="4171937" y="4630041"/>
            <a:ext cx="287754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Seri iletişim </a:t>
            </a:r>
          </a:p>
        </p:txBody>
      </p:sp>
    </p:spTree>
    <p:extLst>
      <p:ext uri="{BB962C8B-B14F-4D97-AF65-F5344CB8AC3E}">
        <p14:creationId xmlns:p14="http://schemas.microsoft.com/office/powerpoint/2010/main" val="352143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Seri İletişim Türleri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GB" dirty="0"/>
              <a:t>Senkron seri iletim</a:t>
            </a:r>
            <a:endParaRPr lang="en-US" altLang="en-US" dirty="0">
              <a:ea typeface="ＭＳ Ｐゴシック" panose="020B0600070205080204" pitchFamily="34" charset="-128"/>
            </a:endParaRPr>
          </a:p>
          <a:p>
            <a:pPr lvl="1" algn="l" rtl="0"/>
            <a:r>
              <a:rPr lang="en-GB" dirty="0"/>
              <a:t>Ortak bir saat hem gönderen hem de alıcı tarafından paylaşılır.</a:t>
            </a:r>
          </a:p>
          <a:p>
            <a:pPr lvl="1" algn="l" rtl="0"/>
            <a:r>
              <a:rPr lang="en-GB" dirty="0"/>
              <a:t>Veri aktarımı için özel olarak bir kablo kullanıldığından daha verimli aktarım</a:t>
            </a:r>
          </a:p>
          <a:p>
            <a:pPr lvl="1" algn="l" rtl="0"/>
            <a:r>
              <a:rPr lang="en-GB" dirty="0"/>
              <a:t>Ekstra bir saat teli gerektiğinden daha maliyetli</a:t>
            </a:r>
          </a:p>
          <a:p>
            <a:pPr algn="l" rtl="0"/>
            <a:r>
              <a:rPr lang="en-GB" dirty="0"/>
              <a:t>Eşzamansız seri iletim</a:t>
            </a:r>
            <a:endParaRPr lang="en-US" altLang="en-US" dirty="0">
              <a:ea typeface="ＭＳ Ｐゴシック" panose="020B0600070205080204" pitchFamily="34" charset="-128"/>
            </a:endParaRPr>
          </a:p>
          <a:p>
            <a:pPr lvl="1" algn="l" rtl="0"/>
            <a:r>
              <a:rPr lang="en-GB" dirty="0"/>
              <a:t>Gönderenin bir saat sinyali göndermesi gerekmez.</a:t>
            </a:r>
          </a:p>
          <a:p>
            <a:pPr lvl="1" algn="l" rtl="0"/>
            <a:r>
              <a:rPr lang="en-GB" dirty="0"/>
              <a:t>Hem gönderen hem de alıcı, zamanlama parametreleri üzerinde önceden anlaşır.</a:t>
            </a:r>
          </a:p>
          <a:p>
            <a:pPr lvl="1" algn="l" rtl="0"/>
            <a:r>
              <a:rPr lang="en-GB" dirty="0"/>
              <a:t>İletimi senkronize etmek için özel bitler eklenir.</a:t>
            </a:r>
            <a:endParaRPr lang="en-US" altLang="en-US" dirty="0">
              <a:ea typeface="ＭＳ Ｐゴシック" panose="020B0600070205080204" pitchFamily="34" charset="-128"/>
            </a:endParaRPr>
          </a:p>
          <a:p>
            <a:pPr lvl="1" algn="l" rtl="0"/>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18523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Paralel İletişim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0" lvl="1" indent="0" algn="l" rtl="0">
              <a:spcAft>
                <a:spcPts val="1600"/>
              </a:spcAft>
              <a:buNone/>
            </a:pPr>
            <a:r>
              <a:rPr lang="en-IN" altLang="en-US" sz="2400" dirty="0"/>
              <a:t>Aynı anda birden çok bit gönderilir; Verileri sıralı bir şekilde her seferinde bir bit olarak iletir</a:t>
            </a:r>
          </a:p>
          <a:p>
            <a:pPr marL="0" lvl="1" indent="0" algn="l" rtl="0">
              <a:spcAft>
                <a:spcPts val="1600"/>
              </a:spcAft>
              <a:buNone/>
            </a:pPr>
            <a:r>
              <a:rPr lang="en-IN" altLang="en-US" sz="2400" dirty="0"/>
              <a:t>Paralel iletim tipik olarak senkrondur.</a:t>
            </a:r>
          </a:p>
          <a:p>
            <a:pPr marL="0" lvl="1" indent="0" algn="l" rtl="0">
              <a:spcAft>
                <a:spcPts val="1600"/>
              </a:spcAft>
              <a:buNone/>
            </a:pPr>
            <a:r>
              <a:rPr lang="en-IN" altLang="en-US" sz="2400" dirty="0"/>
              <a:t>Örnekler arasında, Arm AHB gibi yonga üzeri otobüsler yer alır.</a:t>
            </a:r>
            <a:endParaRPr lang="en-US" altLang="en-US" sz="2400" dirty="0"/>
          </a:p>
        </p:txBody>
      </p:sp>
      <p:grpSp>
        <p:nvGrpSpPr>
          <p:cNvPr id="5" name="Group 68">
            <a:extLst>
              <a:ext uri="{FF2B5EF4-FFF2-40B4-BE49-F238E27FC236}">
                <a16:creationId xmlns:a16="http://schemas.microsoft.com/office/drawing/2014/main" id="{B58933E8-51B5-4A45-9AE0-939A6D38865A}"/>
              </a:ext>
            </a:extLst>
          </p:cNvPr>
          <p:cNvGrpSpPr>
            <a:grpSpLocks/>
          </p:cNvGrpSpPr>
          <p:nvPr/>
        </p:nvGrpSpPr>
        <p:grpSpPr bwMode="auto">
          <a:xfrm rot="5400000">
            <a:off x="3748100" y="4759216"/>
            <a:ext cx="1563687" cy="423168"/>
            <a:chOff x="644234" y="4204444"/>
            <a:chExt cx="1925320" cy="317500"/>
          </a:xfrm>
          <a:effectLst>
            <a:outerShdw blurRad="50800" dist="38100" dir="2700000" algn="tl" rotWithShape="0">
              <a:prstClr val="black">
                <a:alpha val="40000"/>
              </a:prstClr>
            </a:outerShdw>
          </a:effectLst>
        </p:grpSpPr>
        <p:sp>
          <p:nvSpPr>
            <p:cNvPr id="6" name="Rectangle 5">
              <a:extLst>
                <a:ext uri="{FF2B5EF4-FFF2-40B4-BE49-F238E27FC236}">
                  <a16:creationId xmlns:a16="http://schemas.microsoft.com/office/drawing/2014/main" id="{0A179885-8B88-4977-8AF6-AFD5A977C1DD}"/>
                </a:ext>
              </a:extLst>
            </p:cNvPr>
            <p:cNvSpPr/>
            <p:nvPr/>
          </p:nvSpPr>
          <p:spPr bwMode="auto">
            <a:xfrm>
              <a:off x="64423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rtl="0">
                <a:defRPr/>
              </a:pPr>
              <a:r>
                <a:rPr lang="en-GB" dirty="0"/>
                <a:t>1</a:t>
              </a:r>
            </a:p>
          </p:txBody>
        </p:sp>
        <p:sp>
          <p:nvSpPr>
            <p:cNvPr id="7" name="Rectangle 6">
              <a:extLst>
                <a:ext uri="{FF2B5EF4-FFF2-40B4-BE49-F238E27FC236}">
                  <a16:creationId xmlns:a16="http://schemas.microsoft.com/office/drawing/2014/main" id="{9427860E-391A-43A3-8DD0-F7249FE5EE88}"/>
                </a:ext>
              </a:extLst>
            </p:cNvPr>
            <p:cNvSpPr/>
            <p:nvPr/>
          </p:nvSpPr>
          <p:spPr bwMode="auto">
            <a:xfrm>
              <a:off x="88553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rtl="0">
                <a:defRPr/>
              </a:pPr>
              <a:r>
                <a:rPr lang="en-GB" dirty="0"/>
                <a:t>0</a:t>
              </a:r>
            </a:p>
          </p:txBody>
        </p:sp>
        <p:sp>
          <p:nvSpPr>
            <p:cNvPr id="8" name="Rectangle 7">
              <a:extLst>
                <a:ext uri="{FF2B5EF4-FFF2-40B4-BE49-F238E27FC236}">
                  <a16:creationId xmlns:a16="http://schemas.microsoft.com/office/drawing/2014/main" id="{8BECC36E-FAAD-476E-B87E-0F03422A6C0A}"/>
                </a:ext>
              </a:extLst>
            </p:cNvPr>
            <p:cNvSpPr/>
            <p:nvPr/>
          </p:nvSpPr>
          <p:spPr bwMode="auto">
            <a:xfrm>
              <a:off x="112683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rtl="0">
                <a:defRPr/>
              </a:pPr>
              <a:r>
                <a:rPr lang="en-GB" dirty="0"/>
                <a:t>1</a:t>
              </a:r>
            </a:p>
          </p:txBody>
        </p:sp>
        <p:sp>
          <p:nvSpPr>
            <p:cNvPr id="9" name="Rectangle 8">
              <a:extLst>
                <a:ext uri="{FF2B5EF4-FFF2-40B4-BE49-F238E27FC236}">
                  <a16:creationId xmlns:a16="http://schemas.microsoft.com/office/drawing/2014/main" id="{6B809472-E028-4426-937B-6EBC293ECC89}"/>
                </a:ext>
              </a:extLst>
            </p:cNvPr>
            <p:cNvSpPr/>
            <p:nvPr/>
          </p:nvSpPr>
          <p:spPr bwMode="auto">
            <a:xfrm>
              <a:off x="136813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rtl="0">
                <a:defRPr/>
              </a:pPr>
              <a:r>
                <a:rPr lang="en-GB" dirty="0"/>
                <a:t>1</a:t>
              </a:r>
            </a:p>
          </p:txBody>
        </p:sp>
        <p:sp>
          <p:nvSpPr>
            <p:cNvPr id="10" name="Rectangle 9">
              <a:extLst>
                <a:ext uri="{FF2B5EF4-FFF2-40B4-BE49-F238E27FC236}">
                  <a16:creationId xmlns:a16="http://schemas.microsoft.com/office/drawing/2014/main" id="{06449FEE-5466-4593-AA66-1B3C873A8FC5}"/>
                </a:ext>
              </a:extLst>
            </p:cNvPr>
            <p:cNvSpPr/>
            <p:nvPr/>
          </p:nvSpPr>
          <p:spPr bwMode="auto">
            <a:xfrm>
              <a:off x="160435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rtl="0">
                <a:defRPr/>
              </a:pPr>
              <a:r>
                <a:rPr lang="en-GB" dirty="0"/>
                <a:t>1</a:t>
              </a:r>
            </a:p>
          </p:txBody>
        </p:sp>
        <p:sp>
          <p:nvSpPr>
            <p:cNvPr id="11" name="Rectangle 10">
              <a:extLst>
                <a:ext uri="{FF2B5EF4-FFF2-40B4-BE49-F238E27FC236}">
                  <a16:creationId xmlns:a16="http://schemas.microsoft.com/office/drawing/2014/main" id="{8781F7A2-9C27-4EE8-8327-3DD616F0B04D}"/>
                </a:ext>
              </a:extLst>
            </p:cNvPr>
            <p:cNvSpPr/>
            <p:nvPr/>
          </p:nvSpPr>
          <p:spPr bwMode="auto">
            <a:xfrm>
              <a:off x="184565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rtl="0">
                <a:defRPr/>
              </a:pPr>
              <a:r>
                <a:rPr lang="en-GB" dirty="0"/>
                <a:t>0</a:t>
              </a:r>
            </a:p>
          </p:txBody>
        </p:sp>
        <p:sp>
          <p:nvSpPr>
            <p:cNvPr id="12" name="Rectangle 11">
              <a:extLst>
                <a:ext uri="{FF2B5EF4-FFF2-40B4-BE49-F238E27FC236}">
                  <a16:creationId xmlns:a16="http://schemas.microsoft.com/office/drawing/2014/main" id="{EE199308-209B-4CBF-8E6D-3303DE096EDE}"/>
                </a:ext>
              </a:extLst>
            </p:cNvPr>
            <p:cNvSpPr/>
            <p:nvPr/>
          </p:nvSpPr>
          <p:spPr bwMode="auto">
            <a:xfrm>
              <a:off x="208695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rtl="0">
                <a:defRPr/>
              </a:pPr>
              <a:r>
                <a:rPr lang="en-GB" dirty="0"/>
                <a:t>0</a:t>
              </a:r>
            </a:p>
          </p:txBody>
        </p:sp>
        <p:sp>
          <p:nvSpPr>
            <p:cNvPr id="13" name="Rectangle 12">
              <a:extLst>
                <a:ext uri="{FF2B5EF4-FFF2-40B4-BE49-F238E27FC236}">
                  <a16:creationId xmlns:a16="http://schemas.microsoft.com/office/drawing/2014/main" id="{74DE3A11-04DD-48CD-BD41-137DBC366DD7}"/>
                </a:ext>
              </a:extLst>
            </p:cNvPr>
            <p:cNvSpPr/>
            <p:nvPr/>
          </p:nvSpPr>
          <p:spPr bwMode="auto">
            <a:xfrm>
              <a:off x="232825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rtl="0">
                <a:defRPr/>
              </a:pPr>
              <a:r>
                <a:rPr lang="en-GB" dirty="0"/>
                <a:t>1</a:t>
              </a:r>
            </a:p>
          </p:txBody>
        </p:sp>
      </p:grpSp>
      <p:grpSp>
        <p:nvGrpSpPr>
          <p:cNvPr id="14" name="Group 113">
            <a:extLst>
              <a:ext uri="{FF2B5EF4-FFF2-40B4-BE49-F238E27FC236}">
                <a16:creationId xmlns:a16="http://schemas.microsoft.com/office/drawing/2014/main" id="{EE556C9D-CB33-47D8-8F6C-CAEDA398B929}"/>
              </a:ext>
            </a:extLst>
          </p:cNvPr>
          <p:cNvGrpSpPr>
            <a:grpSpLocks/>
          </p:cNvGrpSpPr>
          <p:nvPr/>
        </p:nvGrpSpPr>
        <p:grpSpPr bwMode="auto">
          <a:xfrm>
            <a:off x="4832510" y="4282618"/>
            <a:ext cx="1914834" cy="1371600"/>
            <a:chOff x="6498529" y="4648828"/>
            <a:chExt cx="729705" cy="1370881"/>
          </a:xfrm>
          <a:effectLst>
            <a:outerShdw blurRad="50800" dist="38100" dir="2700000" algn="tl" rotWithShape="0">
              <a:prstClr val="black">
                <a:alpha val="40000"/>
              </a:prstClr>
            </a:outerShdw>
          </a:effectLst>
        </p:grpSpPr>
        <p:cxnSp>
          <p:nvCxnSpPr>
            <p:cNvPr id="15" name="Straight Arrow Connector 14">
              <a:extLst>
                <a:ext uri="{FF2B5EF4-FFF2-40B4-BE49-F238E27FC236}">
                  <a16:creationId xmlns:a16="http://schemas.microsoft.com/office/drawing/2014/main" id="{5321D2B5-EE76-49AC-A510-1F59D22CC88E}"/>
                </a:ext>
              </a:extLst>
            </p:cNvPr>
            <p:cNvCxnSpPr/>
            <p:nvPr/>
          </p:nvCxnSpPr>
          <p:spPr bwMode="auto">
            <a:xfrm>
              <a:off x="6498529" y="4648828"/>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B96AED43-2BC7-4070-9A93-882F14E78E45}"/>
                </a:ext>
              </a:extLst>
            </p:cNvPr>
            <p:cNvCxnSpPr/>
            <p:nvPr/>
          </p:nvCxnSpPr>
          <p:spPr bwMode="auto">
            <a:xfrm>
              <a:off x="6498529" y="4848748"/>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EB7FE6C6-0A56-4D1E-9A5B-9D8096FC2863}"/>
                </a:ext>
              </a:extLst>
            </p:cNvPr>
            <p:cNvCxnSpPr/>
            <p:nvPr/>
          </p:nvCxnSpPr>
          <p:spPr bwMode="auto">
            <a:xfrm>
              <a:off x="6498529" y="5040735"/>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47753363-BDF6-49C5-AAC7-6BC529ED8A82}"/>
                </a:ext>
              </a:extLst>
            </p:cNvPr>
            <p:cNvCxnSpPr/>
            <p:nvPr/>
          </p:nvCxnSpPr>
          <p:spPr bwMode="auto">
            <a:xfrm>
              <a:off x="6498529" y="5240656"/>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DAFBFD6C-FD81-4FDB-9CE1-960638AEC085}"/>
                </a:ext>
              </a:extLst>
            </p:cNvPr>
            <p:cNvCxnSpPr/>
            <p:nvPr/>
          </p:nvCxnSpPr>
          <p:spPr bwMode="auto">
            <a:xfrm>
              <a:off x="6498529" y="5427882"/>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06045DEB-FD23-4553-A22F-5037F3A5BB76}"/>
                </a:ext>
              </a:extLst>
            </p:cNvPr>
            <p:cNvCxnSpPr/>
            <p:nvPr/>
          </p:nvCxnSpPr>
          <p:spPr bwMode="auto">
            <a:xfrm>
              <a:off x="6498529" y="5627803"/>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A0C494F4-8959-49D9-819C-3DA69879C86B}"/>
                </a:ext>
              </a:extLst>
            </p:cNvPr>
            <p:cNvCxnSpPr/>
            <p:nvPr/>
          </p:nvCxnSpPr>
          <p:spPr bwMode="auto">
            <a:xfrm>
              <a:off x="6498529" y="5819789"/>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9B216AD0-A92D-431F-BD32-0E2103518ED1}"/>
                </a:ext>
              </a:extLst>
            </p:cNvPr>
            <p:cNvCxnSpPr/>
            <p:nvPr/>
          </p:nvCxnSpPr>
          <p:spPr bwMode="auto">
            <a:xfrm>
              <a:off x="6498529" y="6019709"/>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grpSp>
      <p:grpSp>
        <p:nvGrpSpPr>
          <p:cNvPr id="23" name="Group 22">
            <a:extLst>
              <a:ext uri="{FF2B5EF4-FFF2-40B4-BE49-F238E27FC236}">
                <a16:creationId xmlns:a16="http://schemas.microsoft.com/office/drawing/2014/main" id="{DB01B804-8FF9-45B7-B722-445E44B6ACB4}"/>
              </a:ext>
            </a:extLst>
          </p:cNvPr>
          <p:cNvGrpSpPr/>
          <p:nvPr/>
        </p:nvGrpSpPr>
        <p:grpSpPr>
          <a:xfrm rot="5400000">
            <a:off x="4911900" y="4669467"/>
            <a:ext cx="1563370" cy="423168"/>
            <a:chOff x="644234" y="4204444"/>
            <a:chExt cx="1925320" cy="317500"/>
          </a:xfrm>
          <a:noFill/>
          <a:effectLst>
            <a:outerShdw blurRad="50800" dist="38100" dir="2700000" algn="tl" rotWithShape="0">
              <a:prstClr val="black">
                <a:alpha val="40000"/>
              </a:prstClr>
            </a:outerShdw>
          </a:effectLst>
        </p:grpSpPr>
        <p:sp>
          <p:nvSpPr>
            <p:cNvPr id="24" name="Rectangle 23">
              <a:extLst>
                <a:ext uri="{FF2B5EF4-FFF2-40B4-BE49-F238E27FC236}">
                  <a16:creationId xmlns:a16="http://schemas.microsoft.com/office/drawing/2014/main" id="{D900425D-DDCB-4588-B04F-098E54DFDB5B}"/>
                </a:ext>
              </a:extLst>
            </p:cNvPr>
            <p:cNvSpPr/>
            <p:nvPr/>
          </p:nvSpPr>
          <p:spPr bwMode="auto">
            <a:xfrm>
              <a:off x="64423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rtl="0">
                <a:defRPr/>
              </a:pPr>
              <a:r>
                <a:rPr lang="en-GB" dirty="0"/>
                <a:t>1</a:t>
              </a:r>
            </a:p>
          </p:txBody>
        </p:sp>
        <p:sp>
          <p:nvSpPr>
            <p:cNvPr id="25" name="Rectangle 24">
              <a:extLst>
                <a:ext uri="{FF2B5EF4-FFF2-40B4-BE49-F238E27FC236}">
                  <a16:creationId xmlns:a16="http://schemas.microsoft.com/office/drawing/2014/main" id="{296B92B5-2926-4E0B-A712-30A428E3C718}"/>
                </a:ext>
              </a:extLst>
            </p:cNvPr>
            <p:cNvSpPr/>
            <p:nvPr/>
          </p:nvSpPr>
          <p:spPr bwMode="auto">
            <a:xfrm>
              <a:off x="88553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rtl="0">
                <a:defRPr/>
              </a:pPr>
              <a:r>
                <a:rPr lang="en-GB" dirty="0"/>
                <a:t>0</a:t>
              </a:r>
            </a:p>
          </p:txBody>
        </p:sp>
        <p:sp>
          <p:nvSpPr>
            <p:cNvPr id="26" name="Rectangle 25">
              <a:extLst>
                <a:ext uri="{FF2B5EF4-FFF2-40B4-BE49-F238E27FC236}">
                  <a16:creationId xmlns:a16="http://schemas.microsoft.com/office/drawing/2014/main" id="{C7F51F4B-825A-47F8-B9DD-02E5B7ECAD45}"/>
                </a:ext>
              </a:extLst>
            </p:cNvPr>
            <p:cNvSpPr/>
            <p:nvPr/>
          </p:nvSpPr>
          <p:spPr bwMode="auto">
            <a:xfrm>
              <a:off x="112683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rtl="0">
                <a:defRPr/>
              </a:pPr>
              <a:r>
                <a:rPr lang="en-GB" dirty="0"/>
                <a:t>1</a:t>
              </a:r>
            </a:p>
          </p:txBody>
        </p:sp>
        <p:sp>
          <p:nvSpPr>
            <p:cNvPr id="27" name="Rectangle 26">
              <a:extLst>
                <a:ext uri="{FF2B5EF4-FFF2-40B4-BE49-F238E27FC236}">
                  <a16:creationId xmlns:a16="http://schemas.microsoft.com/office/drawing/2014/main" id="{1C764A63-E1A0-4706-9678-BD545550DFB0}"/>
                </a:ext>
              </a:extLst>
            </p:cNvPr>
            <p:cNvSpPr/>
            <p:nvPr/>
          </p:nvSpPr>
          <p:spPr bwMode="auto">
            <a:xfrm>
              <a:off x="136813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rtl="0">
                <a:defRPr/>
              </a:pPr>
              <a:r>
                <a:rPr lang="en-GB" dirty="0"/>
                <a:t>1</a:t>
              </a:r>
            </a:p>
          </p:txBody>
        </p:sp>
        <p:sp>
          <p:nvSpPr>
            <p:cNvPr id="28" name="Rectangle 27">
              <a:extLst>
                <a:ext uri="{FF2B5EF4-FFF2-40B4-BE49-F238E27FC236}">
                  <a16:creationId xmlns:a16="http://schemas.microsoft.com/office/drawing/2014/main" id="{004CE0AD-D382-419E-9087-7D25F8D86EE9}"/>
                </a:ext>
              </a:extLst>
            </p:cNvPr>
            <p:cNvSpPr/>
            <p:nvPr/>
          </p:nvSpPr>
          <p:spPr bwMode="auto">
            <a:xfrm>
              <a:off x="160435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rtl="0">
                <a:defRPr/>
              </a:pPr>
              <a:r>
                <a:rPr lang="en-GB" dirty="0"/>
                <a:t>1</a:t>
              </a:r>
            </a:p>
          </p:txBody>
        </p:sp>
        <p:sp>
          <p:nvSpPr>
            <p:cNvPr id="29" name="Rectangle 28">
              <a:extLst>
                <a:ext uri="{FF2B5EF4-FFF2-40B4-BE49-F238E27FC236}">
                  <a16:creationId xmlns:a16="http://schemas.microsoft.com/office/drawing/2014/main" id="{55E68736-0539-4DE3-8265-D62E872E9995}"/>
                </a:ext>
              </a:extLst>
            </p:cNvPr>
            <p:cNvSpPr/>
            <p:nvPr/>
          </p:nvSpPr>
          <p:spPr bwMode="auto">
            <a:xfrm>
              <a:off x="184565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rtl="0">
                <a:defRPr/>
              </a:pPr>
              <a:r>
                <a:rPr lang="en-GB" dirty="0"/>
                <a:t>0</a:t>
              </a:r>
            </a:p>
          </p:txBody>
        </p:sp>
        <p:sp>
          <p:nvSpPr>
            <p:cNvPr id="30" name="Rectangle 29">
              <a:extLst>
                <a:ext uri="{FF2B5EF4-FFF2-40B4-BE49-F238E27FC236}">
                  <a16:creationId xmlns:a16="http://schemas.microsoft.com/office/drawing/2014/main" id="{2EB41517-B9AE-4C29-A74E-72BB4B409328}"/>
                </a:ext>
              </a:extLst>
            </p:cNvPr>
            <p:cNvSpPr/>
            <p:nvPr/>
          </p:nvSpPr>
          <p:spPr bwMode="auto">
            <a:xfrm>
              <a:off x="208695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rtl="0">
                <a:defRPr/>
              </a:pPr>
              <a:r>
                <a:rPr lang="en-GB" dirty="0"/>
                <a:t>0</a:t>
              </a:r>
            </a:p>
          </p:txBody>
        </p:sp>
        <p:sp>
          <p:nvSpPr>
            <p:cNvPr id="31" name="Rectangle 30">
              <a:extLst>
                <a:ext uri="{FF2B5EF4-FFF2-40B4-BE49-F238E27FC236}">
                  <a16:creationId xmlns:a16="http://schemas.microsoft.com/office/drawing/2014/main" id="{B1D19FB8-7706-4D51-92C0-A7B424FA86BD}"/>
                </a:ext>
              </a:extLst>
            </p:cNvPr>
            <p:cNvSpPr/>
            <p:nvPr/>
          </p:nvSpPr>
          <p:spPr bwMode="auto">
            <a:xfrm>
              <a:off x="232825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rtl="0">
                <a:defRPr/>
              </a:pPr>
              <a:r>
                <a:rPr lang="en-GB" dirty="0"/>
                <a:t>1</a:t>
              </a:r>
            </a:p>
          </p:txBody>
        </p:sp>
      </p:grpSp>
      <p:sp>
        <p:nvSpPr>
          <p:cNvPr id="32" name="TextBox 115">
            <a:extLst>
              <a:ext uri="{FF2B5EF4-FFF2-40B4-BE49-F238E27FC236}">
                <a16:creationId xmlns:a16="http://schemas.microsoft.com/office/drawing/2014/main" id="{06AE4320-F454-4EF0-A1BB-9623B8F6E77C}"/>
              </a:ext>
            </a:extLst>
          </p:cNvPr>
          <p:cNvSpPr txBox="1">
            <a:spLocks noChangeArrowheads="1"/>
          </p:cNvSpPr>
          <p:nvPr/>
        </p:nvSpPr>
        <p:spPr bwMode="auto">
          <a:xfrm>
            <a:off x="4011564" y="5844719"/>
            <a:ext cx="330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Paralel iletişim </a:t>
            </a:r>
          </a:p>
        </p:txBody>
      </p:sp>
    </p:spTree>
    <p:extLst>
      <p:ext uri="{BB962C8B-B14F-4D97-AF65-F5344CB8AC3E}">
        <p14:creationId xmlns:p14="http://schemas.microsoft.com/office/powerpoint/2010/main" val="189157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Seri ve Paralel İletişim</a:t>
            </a:r>
            <a:endParaRPr lang="en-US" dirty="0"/>
          </a:p>
        </p:txBody>
      </p:sp>
      <p:graphicFrame>
        <p:nvGraphicFramePr>
          <p:cNvPr id="6" name="Content Placeholder 1">
            <a:extLst>
              <a:ext uri="{FF2B5EF4-FFF2-40B4-BE49-F238E27FC236}">
                <a16:creationId xmlns:a16="http://schemas.microsoft.com/office/drawing/2014/main" id="{DFAD9471-0091-4683-B8B4-7093E5AE6577}"/>
              </a:ext>
            </a:extLst>
          </p:cNvPr>
          <p:cNvGraphicFramePr>
            <a:graphicFrameLocks noGrp="1"/>
          </p:cNvGraphicFramePr>
          <p:nvPr>
            <p:ph idx="1"/>
            <p:extLst>
              <p:ext uri="{D42A27DB-BD31-4B8C-83A1-F6EECF244321}">
                <p14:modId xmlns:p14="http://schemas.microsoft.com/office/powerpoint/2010/main" val="784198921"/>
              </p:ext>
            </p:extLst>
          </p:nvPr>
        </p:nvGraphicFramePr>
        <p:xfrm>
          <a:off x="1236534" y="1356794"/>
          <a:ext cx="9015825" cy="4288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55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UART'a Genel Bakış</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83536" y="1168401"/>
            <a:ext cx="11180763" cy="4086225"/>
          </a:xfrm>
        </p:spPr>
        <p:txBody>
          <a:bodyPr wrap="square" numCol="1" anchor="t" anchorCtr="0" compatLnSpc="1">
            <a:prstTxWarp prst="textNoShape">
              <a:avLst/>
            </a:prstTxWarp>
          </a:bodyPr>
          <a:lstStyle/>
          <a:p>
            <a:pPr algn="l" rtl="0"/>
            <a:r>
              <a:rPr lang="en-GB" dirty="0"/>
              <a:t>UART</a:t>
            </a:r>
            <a:endParaRPr lang="en-US" altLang="en-US" dirty="0">
              <a:ea typeface="ＭＳ Ｐゴシック" panose="020B0600070205080204" pitchFamily="34" charset="-128"/>
            </a:endParaRPr>
          </a:p>
          <a:p>
            <a:pPr lvl="1" algn="l" rtl="0"/>
            <a:r>
              <a:rPr lang="en-GB" dirty="0"/>
              <a:t>Eşzamansız iletişim, saat kablosu gerekmez, önceden kararlaştırılmış baud hızı</a:t>
            </a:r>
          </a:p>
          <a:p>
            <a:pPr lvl="1" algn="l" rtl="0"/>
            <a:r>
              <a:rPr lang="en-GB" dirty="0"/>
              <a:t>Ayrı iletim ve alma kabloları</a:t>
            </a:r>
          </a:p>
          <a:p>
            <a:pPr algn="l" rtl="0"/>
            <a:r>
              <a:rPr lang="en-GB" dirty="0"/>
              <a:t>UART iletişimi</a:t>
            </a:r>
            <a:endParaRPr lang="en-US" altLang="en-US" dirty="0">
              <a:ea typeface="ＭＳ Ｐゴシック" panose="020B0600070205080204" pitchFamily="34" charset="-128"/>
            </a:endParaRPr>
          </a:p>
          <a:p>
            <a:pPr lvl="1" algn="l" rtl="0"/>
            <a:r>
              <a:rPr lang="en-GB" dirty="0"/>
              <a:t>Verileri paralelden seriye dönüştürür</a:t>
            </a:r>
          </a:p>
          <a:p>
            <a:pPr lvl="1" algn="l" rtl="0"/>
            <a:r>
              <a:rPr lang="en-GB" dirty="0"/>
              <a:t>Sıralı veriler seri kablo ile aktarılır</a:t>
            </a:r>
          </a:p>
          <a:p>
            <a:pPr lvl="1" algn="l" rtl="0"/>
            <a:r>
              <a:rPr lang="en-GB" dirty="0"/>
              <a:t>Sıralı verileri alır ve tekrar paralel olarak birleştirir</a:t>
            </a:r>
          </a:p>
          <a:p>
            <a:pPr lvl="1" algn="l" rtl="0"/>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46DAF8BA-95C6-4A42-A682-942E173B6D71}"/>
              </a:ext>
            </a:extLst>
          </p:cNvPr>
          <p:cNvSpPr/>
          <p:nvPr/>
        </p:nvSpPr>
        <p:spPr bwMode="auto">
          <a:xfrm>
            <a:off x="1842898" y="4813300"/>
            <a:ext cx="1940225" cy="9779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Cihaz 1</a:t>
            </a:r>
          </a:p>
        </p:txBody>
      </p:sp>
      <p:cxnSp>
        <p:nvCxnSpPr>
          <p:cNvPr id="6" name="Straight Arrow Connector 5">
            <a:extLst>
              <a:ext uri="{FF2B5EF4-FFF2-40B4-BE49-F238E27FC236}">
                <a16:creationId xmlns:a16="http://schemas.microsoft.com/office/drawing/2014/main" id="{081640BD-6256-419E-A9AB-0A68F23FFB7B}"/>
              </a:ext>
            </a:extLst>
          </p:cNvPr>
          <p:cNvCxnSpPr/>
          <p:nvPr/>
        </p:nvCxnSpPr>
        <p:spPr bwMode="auto">
          <a:xfrm>
            <a:off x="3783122" y="5054600"/>
            <a:ext cx="3732342"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7" name="Straight Arrow Connector 6">
            <a:extLst>
              <a:ext uri="{FF2B5EF4-FFF2-40B4-BE49-F238E27FC236}">
                <a16:creationId xmlns:a16="http://schemas.microsoft.com/office/drawing/2014/main" id="{B4AEDA92-1E0D-4D54-B649-70E621D0B923}"/>
              </a:ext>
            </a:extLst>
          </p:cNvPr>
          <p:cNvCxnSpPr/>
          <p:nvPr/>
        </p:nvCxnSpPr>
        <p:spPr bwMode="auto">
          <a:xfrm flipH="1">
            <a:off x="3783122" y="5562600"/>
            <a:ext cx="3732342"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grpSp>
        <p:nvGrpSpPr>
          <p:cNvPr id="8" name="Group 11">
            <a:extLst>
              <a:ext uri="{FF2B5EF4-FFF2-40B4-BE49-F238E27FC236}">
                <a16:creationId xmlns:a16="http://schemas.microsoft.com/office/drawing/2014/main" id="{BC6889D8-5533-4701-9908-19AB774F643C}"/>
              </a:ext>
            </a:extLst>
          </p:cNvPr>
          <p:cNvGrpSpPr>
            <a:grpSpLocks/>
          </p:cNvGrpSpPr>
          <p:nvPr/>
        </p:nvGrpSpPr>
        <p:grpSpPr bwMode="auto">
          <a:xfrm>
            <a:off x="4333241" y="4813301"/>
            <a:ext cx="2475533" cy="130175"/>
            <a:chOff x="3352800" y="4597400"/>
            <a:chExt cx="2790190" cy="257175"/>
          </a:xfrm>
          <a:effectLst>
            <a:outerShdw blurRad="50800" dist="38100" dir="2700000" algn="tl" rotWithShape="0">
              <a:prstClr val="black">
                <a:alpha val="40000"/>
              </a:prstClr>
            </a:outerShdw>
          </a:effectLst>
        </p:grpSpPr>
        <p:cxnSp>
          <p:nvCxnSpPr>
            <p:cNvPr id="9" name="Straight Connector 8">
              <a:extLst>
                <a:ext uri="{FF2B5EF4-FFF2-40B4-BE49-F238E27FC236}">
                  <a16:creationId xmlns:a16="http://schemas.microsoft.com/office/drawing/2014/main" id="{6AF4715C-3076-48D2-9C40-7C4D2A153BB0}"/>
                </a:ext>
              </a:extLst>
            </p:cNvPr>
            <p:cNvCxnSpPr/>
            <p:nvPr/>
          </p:nvCxnSpPr>
          <p:spPr bwMode="auto">
            <a:xfrm>
              <a:off x="3352800" y="4848302"/>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52117B6B-854A-49D0-A56C-8E2E4C4950B1}"/>
                </a:ext>
              </a:extLst>
            </p:cNvPr>
            <p:cNvCxnSpPr/>
            <p:nvPr/>
          </p:nvCxnSpPr>
          <p:spPr bwMode="auto">
            <a:xfrm flipV="1">
              <a:off x="3660437" y="4597400"/>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0D366CF8-25A7-4BAB-BE48-5EDA31346046}"/>
                </a:ext>
              </a:extLst>
            </p:cNvPr>
            <p:cNvCxnSpPr/>
            <p:nvPr/>
          </p:nvCxnSpPr>
          <p:spPr bwMode="auto">
            <a:xfrm>
              <a:off x="3660437" y="4600537"/>
              <a:ext cx="920524"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4A6E6ADE-488C-4103-A682-B17538F851C9}"/>
                </a:ext>
              </a:extLst>
            </p:cNvPr>
            <p:cNvCxnSpPr/>
            <p:nvPr/>
          </p:nvCxnSpPr>
          <p:spPr bwMode="auto">
            <a:xfrm flipV="1">
              <a:off x="4580961" y="4600537"/>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7F90A61B-E1BE-4C3F-8C04-3BBCB6E85C2D}"/>
                </a:ext>
              </a:extLst>
            </p:cNvPr>
            <p:cNvCxnSpPr/>
            <p:nvPr/>
          </p:nvCxnSpPr>
          <p:spPr bwMode="auto">
            <a:xfrm>
              <a:off x="4595270"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13F1DF7C-AFA7-4EC1-9A3F-0BD8B8898DA7}"/>
                </a:ext>
              </a:extLst>
            </p:cNvPr>
            <p:cNvCxnSpPr/>
            <p:nvPr/>
          </p:nvCxnSpPr>
          <p:spPr bwMode="auto">
            <a:xfrm flipV="1">
              <a:off x="4902906" y="4597400"/>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327C47EE-4F4F-4535-9262-2AD408665A76}"/>
                </a:ext>
              </a:extLst>
            </p:cNvPr>
            <p:cNvCxnSpPr/>
            <p:nvPr/>
          </p:nvCxnSpPr>
          <p:spPr bwMode="auto">
            <a:xfrm>
              <a:off x="4902906" y="4600537"/>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BF225F14-4E95-4EF0-A84E-B60FCD253EFF}"/>
                </a:ext>
              </a:extLst>
            </p:cNvPr>
            <p:cNvCxnSpPr/>
            <p:nvPr/>
          </p:nvCxnSpPr>
          <p:spPr bwMode="auto">
            <a:xfrm flipV="1">
              <a:off x="5210543" y="4600537"/>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FADAB84-BBD0-4DA1-9171-F78F0A08D5EC}"/>
                </a:ext>
              </a:extLst>
            </p:cNvPr>
            <p:cNvCxnSpPr/>
            <p:nvPr/>
          </p:nvCxnSpPr>
          <p:spPr bwMode="auto">
            <a:xfrm>
              <a:off x="5210543"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736A194B-78CF-421E-850C-677856257E44}"/>
                </a:ext>
              </a:extLst>
            </p:cNvPr>
            <p:cNvCxnSpPr/>
            <p:nvPr/>
          </p:nvCxnSpPr>
          <p:spPr bwMode="auto">
            <a:xfrm flipV="1">
              <a:off x="5527717" y="4597400"/>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30815C10-A462-4F44-8537-1C8A0E3EC253}"/>
                </a:ext>
              </a:extLst>
            </p:cNvPr>
            <p:cNvCxnSpPr/>
            <p:nvPr/>
          </p:nvCxnSpPr>
          <p:spPr bwMode="auto">
            <a:xfrm>
              <a:off x="5527717" y="4600537"/>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DFB33AD1-1597-4ED9-8975-335ED772D866}"/>
                </a:ext>
              </a:extLst>
            </p:cNvPr>
            <p:cNvCxnSpPr/>
            <p:nvPr/>
          </p:nvCxnSpPr>
          <p:spPr bwMode="auto">
            <a:xfrm flipV="1">
              <a:off x="5835354" y="4600537"/>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FA028497-13D4-4F14-A570-812434FE1C73}"/>
                </a:ext>
              </a:extLst>
            </p:cNvPr>
            <p:cNvCxnSpPr/>
            <p:nvPr/>
          </p:nvCxnSpPr>
          <p:spPr bwMode="auto">
            <a:xfrm>
              <a:off x="5835354"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2" name="Group 59">
            <a:extLst>
              <a:ext uri="{FF2B5EF4-FFF2-40B4-BE49-F238E27FC236}">
                <a16:creationId xmlns:a16="http://schemas.microsoft.com/office/drawing/2014/main" id="{252D0C92-6619-4A68-9EB6-2FBC1D4FA106}"/>
              </a:ext>
            </a:extLst>
          </p:cNvPr>
          <p:cNvGrpSpPr>
            <a:grpSpLocks/>
          </p:cNvGrpSpPr>
          <p:nvPr/>
        </p:nvGrpSpPr>
        <p:grpSpPr bwMode="auto">
          <a:xfrm rot="10800000">
            <a:off x="4394601" y="5661026"/>
            <a:ext cx="2475533" cy="130175"/>
            <a:chOff x="3352800" y="4597400"/>
            <a:chExt cx="2790190" cy="257175"/>
          </a:xfrm>
          <a:effectLst>
            <a:outerShdw blurRad="50800" dist="38100" dir="2700000" algn="tl" rotWithShape="0">
              <a:prstClr val="black">
                <a:alpha val="40000"/>
              </a:prstClr>
            </a:outerShdw>
          </a:effectLst>
        </p:grpSpPr>
        <p:cxnSp>
          <p:nvCxnSpPr>
            <p:cNvPr id="23" name="Straight Connector 22">
              <a:extLst>
                <a:ext uri="{FF2B5EF4-FFF2-40B4-BE49-F238E27FC236}">
                  <a16:creationId xmlns:a16="http://schemas.microsoft.com/office/drawing/2014/main" id="{AAFC9886-F330-47CA-A112-AC5770D78449}"/>
                </a:ext>
              </a:extLst>
            </p:cNvPr>
            <p:cNvCxnSpPr/>
            <p:nvPr/>
          </p:nvCxnSpPr>
          <p:spPr bwMode="auto">
            <a:xfrm>
              <a:off x="3410035" y="4848302"/>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A63A301-7F90-47F8-8570-B7572B5E4E78}"/>
                </a:ext>
              </a:extLst>
            </p:cNvPr>
            <p:cNvCxnSpPr/>
            <p:nvPr/>
          </p:nvCxnSpPr>
          <p:spPr bwMode="auto">
            <a:xfrm flipV="1">
              <a:off x="3689054" y="4635035"/>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B601136E-85D1-4292-90D2-B11DF33A60B3}"/>
                </a:ext>
              </a:extLst>
            </p:cNvPr>
            <p:cNvCxnSpPr/>
            <p:nvPr/>
          </p:nvCxnSpPr>
          <p:spPr bwMode="auto">
            <a:xfrm>
              <a:off x="3689054" y="4600535"/>
              <a:ext cx="920524"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06594910-EEF8-4B7E-A22D-F4134DB5E23A}"/>
                </a:ext>
              </a:extLst>
            </p:cNvPr>
            <p:cNvCxnSpPr/>
            <p:nvPr/>
          </p:nvCxnSpPr>
          <p:spPr bwMode="auto">
            <a:xfrm flipV="1">
              <a:off x="4609579" y="4638171"/>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8BDB7E93-42CA-4946-9799-E795DC9D5F7C}"/>
                </a:ext>
              </a:extLst>
            </p:cNvPr>
            <p:cNvCxnSpPr/>
            <p:nvPr/>
          </p:nvCxnSpPr>
          <p:spPr bwMode="auto">
            <a:xfrm>
              <a:off x="4652505"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5292DC68-0722-4682-93D2-0216BE0A2F2D}"/>
                </a:ext>
              </a:extLst>
            </p:cNvPr>
            <p:cNvCxnSpPr/>
            <p:nvPr/>
          </p:nvCxnSpPr>
          <p:spPr bwMode="auto">
            <a:xfrm flipV="1">
              <a:off x="4931523" y="4635035"/>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4D40664A-E040-43CD-8888-87D8CFDEC121}"/>
                </a:ext>
              </a:extLst>
            </p:cNvPr>
            <p:cNvCxnSpPr/>
            <p:nvPr/>
          </p:nvCxnSpPr>
          <p:spPr bwMode="auto">
            <a:xfrm>
              <a:off x="4960140" y="4600535"/>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C3EB95F6-39E6-43C2-B963-297ACC566ACA}"/>
                </a:ext>
              </a:extLst>
            </p:cNvPr>
            <p:cNvCxnSpPr/>
            <p:nvPr/>
          </p:nvCxnSpPr>
          <p:spPr bwMode="auto">
            <a:xfrm flipV="1">
              <a:off x="5239160" y="4638171"/>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5CBD034D-643C-4AEC-B091-B5A238E17814}"/>
                </a:ext>
              </a:extLst>
            </p:cNvPr>
            <p:cNvCxnSpPr/>
            <p:nvPr/>
          </p:nvCxnSpPr>
          <p:spPr bwMode="auto">
            <a:xfrm>
              <a:off x="5267777"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0AA717D6-CBD6-41E7-99BD-ECF24747D31C}"/>
                </a:ext>
              </a:extLst>
            </p:cNvPr>
            <p:cNvCxnSpPr/>
            <p:nvPr/>
          </p:nvCxnSpPr>
          <p:spPr bwMode="auto">
            <a:xfrm flipV="1">
              <a:off x="5556335" y="4635035"/>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3665890-52E1-4CAA-A446-962278CCD49C}"/>
                </a:ext>
              </a:extLst>
            </p:cNvPr>
            <p:cNvCxnSpPr/>
            <p:nvPr/>
          </p:nvCxnSpPr>
          <p:spPr bwMode="auto">
            <a:xfrm>
              <a:off x="5584952" y="4600535"/>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FDA92DCA-02F6-43F6-BB2B-EC308865355D}"/>
                </a:ext>
              </a:extLst>
            </p:cNvPr>
            <p:cNvCxnSpPr/>
            <p:nvPr/>
          </p:nvCxnSpPr>
          <p:spPr bwMode="auto">
            <a:xfrm flipV="1">
              <a:off x="5863972" y="4638171"/>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080F8527-45A5-4647-9875-435FA591D88D}"/>
                </a:ext>
              </a:extLst>
            </p:cNvPr>
            <p:cNvCxnSpPr/>
            <p:nvPr/>
          </p:nvCxnSpPr>
          <p:spPr bwMode="auto">
            <a:xfrm>
              <a:off x="5892589"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36" name="TextBox 12">
            <a:extLst>
              <a:ext uri="{FF2B5EF4-FFF2-40B4-BE49-F238E27FC236}">
                <a16:creationId xmlns:a16="http://schemas.microsoft.com/office/drawing/2014/main" id="{3C9239EE-3BE6-4DA3-A661-4EB00FA61263}"/>
              </a:ext>
            </a:extLst>
          </p:cNvPr>
          <p:cNvSpPr txBox="1">
            <a:spLocks noChangeArrowheads="1"/>
          </p:cNvSpPr>
          <p:nvPr/>
        </p:nvSpPr>
        <p:spPr bwMode="auto">
          <a:xfrm>
            <a:off x="4377674" y="5151439"/>
            <a:ext cx="681300"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tx</a:t>
            </a:r>
          </a:p>
        </p:txBody>
      </p:sp>
      <p:sp>
        <p:nvSpPr>
          <p:cNvPr id="37" name="TextBox 74">
            <a:extLst>
              <a:ext uri="{FF2B5EF4-FFF2-40B4-BE49-F238E27FC236}">
                <a16:creationId xmlns:a16="http://schemas.microsoft.com/office/drawing/2014/main" id="{5F315B7D-19F9-4E17-9BBD-633A7C95E251}"/>
              </a:ext>
            </a:extLst>
          </p:cNvPr>
          <p:cNvSpPr txBox="1">
            <a:spLocks noChangeArrowheads="1"/>
          </p:cNvSpPr>
          <p:nvPr/>
        </p:nvSpPr>
        <p:spPr bwMode="auto">
          <a:xfrm>
            <a:off x="3338796" y="4899026"/>
            <a:ext cx="681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tx</a:t>
            </a:r>
          </a:p>
        </p:txBody>
      </p:sp>
      <p:sp>
        <p:nvSpPr>
          <p:cNvPr id="38" name="TextBox 75">
            <a:extLst>
              <a:ext uri="{FF2B5EF4-FFF2-40B4-BE49-F238E27FC236}">
                <a16:creationId xmlns:a16="http://schemas.microsoft.com/office/drawing/2014/main" id="{0CD122FE-4887-4CC1-B40E-D79932468D85}"/>
              </a:ext>
            </a:extLst>
          </p:cNvPr>
          <p:cNvSpPr txBox="1">
            <a:spLocks noChangeArrowheads="1"/>
          </p:cNvSpPr>
          <p:nvPr/>
        </p:nvSpPr>
        <p:spPr bwMode="auto">
          <a:xfrm>
            <a:off x="3323986" y="5397501"/>
            <a:ext cx="681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rx</a:t>
            </a:r>
          </a:p>
        </p:txBody>
      </p:sp>
      <p:sp>
        <p:nvSpPr>
          <p:cNvPr id="39" name="Rectangle 38">
            <a:extLst>
              <a:ext uri="{FF2B5EF4-FFF2-40B4-BE49-F238E27FC236}">
                <a16:creationId xmlns:a16="http://schemas.microsoft.com/office/drawing/2014/main" id="{373ED778-85D8-410F-B26E-0E29AF1CA375}"/>
              </a:ext>
            </a:extLst>
          </p:cNvPr>
          <p:cNvSpPr/>
          <p:nvPr/>
        </p:nvSpPr>
        <p:spPr bwMode="auto">
          <a:xfrm>
            <a:off x="7515463" y="4813300"/>
            <a:ext cx="1940226" cy="9779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Cihaz 2</a:t>
            </a:r>
          </a:p>
        </p:txBody>
      </p:sp>
      <p:sp>
        <p:nvSpPr>
          <p:cNvPr id="40" name="TextBox 78">
            <a:extLst>
              <a:ext uri="{FF2B5EF4-FFF2-40B4-BE49-F238E27FC236}">
                <a16:creationId xmlns:a16="http://schemas.microsoft.com/office/drawing/2014/main" id="{5A33A210-2244-447C-ABC9-02AA6A46B09C}"/>
              </a:ext>
            </a:extLst>
          </p:cNvPr>
          <p:cNvSpPr txBox="1">
            <a:spLocks noChangeArrowheads="1"/>
          </p:cNvSpPr>
          <p:nvPr/>
        </p:nvSpPr>
        <p:spPr bwMode="auto">
          <a:xfrm>
            <a:off x="7479496" y="4899026"/>
            <a:ext cx="681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rx</a:t>
            </a:r>
          </a:p>
        </p:txBody>
      </p:sp>
      <p:sp>
        <p:nvSpPr>
          <p:cNvPr id="41" name="TextBox 79">
            <a:extLst>
              <a:ext uri="{FF2B5EF4-FFF2-40B4-BE49-F238E27FC236}">
                <a16:creationId xmlns:a16="http://schemas.microsoft.com/office/drawing/2014/main" id="{3F7162AB-58C7-4E31-9089-CCEC73D2A471}"/>
              </a:ext>
            </a:extLst>
          </p:cNvPr>
          <p:cNvSpPr txBox="1">
            <a:spLocks noChangeArrowheads="1"/>
          </p:cNvSpPr>
          <p:nvPr/>
        </p:nvSpPr>
        <p:spPr bwMode="auto">
          <a:xfrm>
            <a:off x="7464684" y="5397501"/>
            <a:ext cx="681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tx</a:t>
            </a:r>
          </a:p>
        </p:txBody>
      </p:sp>
    </p:spTree>
    <p:extLst>
      <p:ext uri="{BB962C8B-B14F-4D97-AF65-F5344CB8AC3E}">
        <p14:creationId xmlns:p14="http://schemas.microsoft.com/office/powerpoint/2010/main" val="2320138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UART Protokolü</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Veri aktarımı, bir saat döngüsü için mantığı düşük seviyeye çekerek bir başlangıç ​​bitiyle başlar.</a:t>
            </a:r>
          </a:p>
          <a:p>
            <a:pPr algn="l" rtl="0"/>
            <a:r>
              <a:rPr lang="en-IN" altLang="en-US" dirty="0">
                <a:ea typeface="ＭＳ Ｐゴシック" panose="020B0600070205080204" pitchFamily="34" charset="-128"/>
              </a:rPr>
              <a:t>Sonraki sekiz saat döngüsünde, vericiden sırayla sekiz bit gönderilir.</a:t>
            </a:r>
          </a:p>
          <a:p>
            <a:pPr algn="l" rtl="0"/>
            <a:r>
              <a:rPr lang="en-IN" altLang="en-US" dirty="0">
                <a:ea typeface="ＭＳ Ｐゴシック" panose="020B0600070205080204" pitchFamily="34" charset="-128"/>
              </a:rPr>
              <a:t>İsteğe bağlı olarak, transfer güvenilirliğini artırmak için bir eşlik biti eklenebilir.</a:t>
            </a:r>
          </a:p>
          <a:p>
            <a:pPr algn="l" rtl="0"/>
            <a:r>
              <a:rPr lang="en-IN" altLang="en-US" dirty="0">
                <a:ea typeface="ＭＳ Ｐゴシック" panose="020B0600070205080204" pitchFamily="34" charset="-128"/>
              </a:rPr>
              <a:t>Sonunda, aktarımın tamamlandığını göstermek için veri kablosu yukarı çekilir.</a:t>
            </a:r>
            <a:endParaRPr lang="en-US" altLang="en-US" dirty="0">
              <a:ea typeface="ＭＳ Ｐゴシック" panose="020B0600070205080204" pitchFamily="34" charset="-128"/>
            </a:endParaRPr>
          </a:p>
        </p:txBody>
      </p:sp>
      <p:grpSp>
        <p:nvGrpSpPr>
          <p:cNvPr id="5" name="Group 100">
            <a:extLst>
              <a:ext uri="{FF2B5EF4-FFF2-40B4-BE49-F238E27FC236}">
                <a16:creationId xmlns:a16="http://schemas.microsoft.com/office/drawing/2014/main" id="{D4E09D19-63E9-4FB3-8970-396B824CC7FF}"/>
              </a:ext>
            </a:extLst>
          </p:cNvPr>
          <p:cNvGrpSpPr>
            <a:grpSpLocks/>
          </p:cNvGrpSpPr>
          <p:nvPr/>
        </p:nvGrpSpPr>
        <p:grpSpPr bwMode="auto">
          <a:xfrm>
            <a:off x="1007140" y="3962403"/>
            <a:ext cx="10043893" cy="354113"/>
            <a:chOff x="865462" y="2956260"/>
            <a:chExt cx="7535588" cy="354330"/>
          </a:xfrm>
          <a:effectLst>
            <a:outerShdw blurRad="50800" dist="38100" dir="2700000" algn="tl" rotWithShape="0">
              <a:prstClr val="black">
                <a:alpha val="40000"/>
              </a:prstClr>
            </a:outerShdw>
          </a:effectLst>
        </p:grpSpPr>
        <p:grpSp>
          <p:nvGrpSpPr>
            <p:cNvPr id="6" name="Group 4">
              <a:extLst>
                <a:ext uri="{FF2B5EF4-FFF2-40B4-BE49-F238E27FC236}">
                  <a16:creationId xmlns:a16="http://schemas.microsoft.com/office/drawing/2014/main" id="{48CDBBD6-4823-4912-B328-C19D91EB1809}"/>
                </a:ext>
              </a:extLst>
            </p:cNvPr>
            <p:cNvGrpSpPr>
              <a:grpSpLocks/>
            </p:cNvGrpSpPr>
            <p:nvPr/>
          </p:nvGrpSpPr>
          <p:grpSpPr bwMode="auto">
            <a:xfrm>
              <a:off x="2111173" y="2956261"/>
              <a:ext cx="639233" cy="354329"/>
              <a:chOff x="1877152" y="4791247"/>
              <a:chExt cx="623208" cy="214429"/>
            </a:xfrm>
          </p:grpSpPr>
          <p:sp>
            <p:nvSpPr>
              <p:cNvPr id="92" name="Rectangle 91">
                <a:extLst>
                  <a:ext uri="{FF2B5EF4-FFF2-40B4-BE49-F238E27FC236}">
                    <a16:creationId xmlns:a16="http://schemas.microsoft.com/office/drawing/2014/main" id="{B0563D52-6D06-42CD-8EF0-FC7BC0ADC7D4}"/>
                  </a:ext>
                </a:extLst>
              </p:cNvPr>
              <p:cNvSpPr/>
              <p:nvPr/>
            </p:nvSpPr>
            <p:spPr bwMode="auto">
              <a:xfrm>
                <a:off x="1910073" y="4791246"/>
                <a:ext cx="557153"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93" name="Isosceles Triangle 92">
                <a:extLst>
                  <a:ext uri="{FF2B5EF4-FFF2-40B4-BE49-F238E27FC236}">
                    <a16:creationId xmlns:a16="http://schemas.microsoft.com/office/drawing/2014/main" id="{2E9F5BB4-8285-4467-9877-878E0FF96440}"/>
                  </a:ext>
                </a:extLst>
              </p:cNvPr>
              <p:cNvSpPr/>
              <p:nvPr/>
            </p:nvSpPr>
            <p:spPr bwMode="auto">
              <a:xfrm rot="16200000">
                <a:off x="1786639" y="4882181"/>
                <a:ext cx="214369" cy="32500"/>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94" name="Isosceles Triangle 93">
                <a:extLst>
                  <a:ext uri="{FF2B5EF4-FFF2-40B4-BE49-F238E27FC236}">
                    <a16:creationId xmlns:a16="http://schemas.microsoft.com/office/drawing/2014/main" id="{BB297C80-E185-47D5-883C-C788D8F5A74E}"/>
                  </a:ext>
                </a:extLst>
              </p:cNvPr>
              <p:cNvSpPr/>
              <p:nvPr/>
            </p:nvSpPr>
            <p:spPr bwMode="auto">
              <a:xfrm rot="5400000">
                <a:off x="2376292" y="4882181"/>
                <a:ext cx="214369" cy="3250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95" name="Straight Connector 94">
                <a:extLst>
                  <a:ext uri="{FF2B5EF4-FFF2-40B4-BE49-F238E27FC236}">
                    <a16:creationId xmlns:a16="http://schemas.microsoft.com/office/drawing/2014/main" id="{97D6F66F-BC86-420F-B0AD-5E19599BD14F}"/>
                  </a:ext>
                </a:extLst>
              </p:cNvPr>
              <p:cNvCxnSpPr>
                <a:stCxn id="93" idx="4"/>
              </p:cNvCxnSpPr>
              <p:nvPr/>
            </p:nvCxnSpPr>
            <p:spPr bwMode="auto">
              <a:xfrm flipH="1">
                <a:off x="1877573" y="4791246"/>
                <a:ext cx="32500"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4B0D4334-DCA0-44E1-9221-BC50A5BEB9F0}"/>
                  </a:ext>
                </a:extLst>
              </p:cNvPr>
              <p:cNvCxnSpPr>
                <a:stCxn id="93" idx="0"/>
                <a:endCxn id="93" idx="2"/>
              </p:cNvCxnSpPr>
              <p:nvPr/>
            </p:nvCxnSpPr>
            <p:spPr bwMode="auto">
              <a:xfrm>
                <a:off x="1877573" y="4898911"/>
                <a:ext cx="32500"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B15C78EE-5F68-4AB6-885F-3FBA47E538AC}"/>
                  </a:ext>
                </a:extLst>
              </p:cNvPr>
              <p:cNvCxnSpPr>
                <a:stCxn id="94" idx="2"/>
              </p:cNvCxnSpPr>
              <p:nvPr/>
            </p:nvCxnSpPr>
            <p:spPr bwMode="auto">
              <a:xfrm>
                <a:off x="2467226" y="4791246"/>
                <a:ext cx="32501"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8" name="Straight Connector 97">
                <a:extLst>
                  <a:ext uri="{FF2B5EF4-FFF2-40B4-BE49-F238E27FC236}">
                    <a16:creationId xmlns:a16="http://schemas.microsoft.com/office/drawing/2014/main" id="{9542ECD3-93EF-44C9-AB92-7640B891293B}"/>
                  </a:ext>
                </a:extLst>
              </p:cNvPr>
              <p:cNvCxnSpPr>
                <a:endCxn id="94" idx="4"/>
              </p:cNvCxnSpPr>
              <p:nvPr/>
            </p:nvCxnSpPr>
            <p:spPr bwMode="auto">
              <a:xfrm flipH="1">
                <a:off x="2467226" y="4898911"/>
                <a:ext cx="32501"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id="{EDB294B9-6D51-4C41-AC3F-1B8DB7ACD60B}"/>
                  </a:ext>
                </a:extLst>
              </p:cNvPr>
              <p:cNvCxnSpPr>
                <a:stCxn id="93" idx="4"/>
                <a:endCxn id="94" idx="2"/>
              </p:cNvCxnSpPr>
              <p:nvPr/>
            </p:nvCxnSpPr>
            <p:spPr bwMode="auto">
              <a:xfrm>
                <a:off x="1910073" y="4791246"/>
                <a:ext cx="557153"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0" name="Straight Connector 99">
                <a:extLst>
                  <a:ext uri="{FF2B5EF4-FFF2-40B4-BE49-F238E27FC236}">
                    <a16:creationId xmlns:a16="http://schemas.microsoft.com/office/drawing/2014/main" id="{3BEE5CB1-1998-4DCA-9039-9C5651AB5C7A}"/>
                  </a:ext>
                </a:extLst>
              </p:cNvPr>
              <p:cNvCxnSpPr>
                <a:stCxn id="93" idx="2"/>
              </p:cNvCxnSpPr>
              <p:nvPr/>
            </p:nvCxnSpPr>
            <p:spPr bwMode="auto">
              <a:xfrm>
                <a:off x="1910073" y="5005615"/>
                <a:ext cx="557153"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cxnSp>
          <p:nvCxnSpPr>
            <p:cNvPr id="7" name="Straight Connector 6">
              <a:extLst>
                <a:ext uri="{FF2B5EF4-FFF2-40B4-BE49-F238E27FC236}">
                  <a16:creationId xmlns:a16="http://schemas.microsoft.com/office/drawing/2014/main" id="{0CFFD596-8FA0-42F2-9634-D73ACA7ABD64}"/>
                </a:ext>
              </a:extLst>
            </p:cNvPr>
            <p:cNvCxnSpPr/>
            <p:nvPr/>
          </p:nvCxnSpPr>
          <p:spPr bwMode="auto">
            <a:xfrm flipH="1">
              <a:off x="2075093" y="3134169"/>
              <a:ext cx="33337" cy="176321"/>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sp>
          <p:nvSpPr>
            <p:cNvPr id="8" name="Rectangle 7">
              <a:extLst>
                <a:ext uri="{FF2B5EF4-FFF2-40B4-BE49-F238E27FC236}">
                  <a16:creationId xmlns:a16="http://schemas.microsoft.com/office/drawing/2014/main" id="{B69A342E-D3D2-4C13-9F01-CFFE124F2C97}"/>
                </a:ext>
              </a:extLst>
            </p:cNvPr>
            <p:cNvSpPr/>
            <p:nvPr/>
          </p:nvSpPr>
          <p:spPr bwMode="auto">
            <a:xfrm>
              <a:off x="6619940" y="2956260"/>
              <a:ext cx="571479" cy="35423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9" name="Isosceles Triangle 8">
              <a:extLst>
                <a:ext uri="{FF2B5EF4-FFF2-40B4-BE49-F238E27FC236}">
                  <a16:creationId xmlns:a16="http://schemas.microsoft.com/office/drawing/2014/main" id="{025A3CF4-6EB9-42BF-A331-416B7A24B8D6}"/>
                </a:ext>
              </a:extLst>
            </p:cNvPr>
            <p:cNvSpPr/>
            <p:nvPr/>
          </p:nvSpPr>
          <p:spPr bwMode="auto">
            <a:xfrm rot="16200000">
              <a:off x="6425363" y="3115913"/>
              <a:ext cx="354230" cy="3492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0" name="Isosceles Triangle 9">
              <a:extLst>
                <a:ext uri="{FF2B5EF4-FFF2-40B4-BE49-F238E27FC236}">
                  <a16:creationId xmlns:a16="http://schemas.microsoft.com/office/drawing/2014/main" id="{4204DC51-7B22-4507-98C6-A9035D664DD9}"/>
                </a:ext>
              </a:extLst>
            </p:cNvPr>
            <p:cNvSpPr/>
            <p:nvPr/>
          </p:nvSpPr>
          <p:spPr bwMode="auto">
            <a:xfrm rot="5400000">
              <a:off x="7030972" y="3116707"/>
              <a:ext cx="354230" cy="3333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11" name="Straight Connector 10">
              <a:extLst>
                <a:ext uri="{FF2B5EF4-FFF2-40B4-BE49-F238E27FC236}">
                  <a16:creationId xmlns:a16="http://schemas.microsoft.com/office/drawing/2014/main" id="{79246FDE-B3D0-41A4-839D-6E1CB875AFBB}"/>
                </a:ext>
              </a:extLst>
            </p:cNvPr>
            <p:cNvCxnSpPr>
              <a:stCxn id="9" idx="4"/>
            </p:cNvCxnSpPr>
            <p:nvPr/>
          </p:nvCxnSpPr>
          <p:spPr bwMode="auto">
            <a:xfrm flipH="1">
              <a:off x="6585016" y="2956260"/>
              <a:ext cx="34924" cy="177909"/>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2451A7EC-74C1-4A03-8A73-12CACD3588A0}"/>
                </a:ext>
              </a:extLst>
            </p:cNvPr>
            <p:cNvCxnSpPr>
              <a:stCxn id="9" idx="0"/>
              <a:endCxn id="9" idx="2"/>
            </p:cNvCxnSpPr>
            <p:nvPr/>
          </p:nvCxnSpPr>
          <p:spPr bwMode="auto">
            <a:xfrm>
              <a:off x="6585016" y="3134169"/>
              <a:ext cx="34924" cy="176321"/>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B7ECE8A4-539D-45FF-B17F-5BCA9EAF1720}"/>
                </a:ext>
              </a:extLst>
            </p:cNvPr>
            <p:cNvCxnSpPr>
              <a:stCxn id="10" idx="2"/>
            </p:cNvCxnSpPr>
            <p:nvPr/>
          </p:nvCxnSpPr>
          <p:spPr bwMode="auto">
            <a:xfrm>
              <a:off x="7191419" y="2956260"/>
              <a:ext cx="33336" cy="177909"/>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B0022469-C6F7-470F-A793-BBD2E754B9FE}"/>
                </a:ext>
              </a:extLst>
            </p:cNvPr>
            <p:cNvCxnSpPr>
              <a:endCxn id="10" idx="4"/>
            </p:cNvCxnSpPr>
            <p:nvPr/>
          </p:nvCxnSpPr>
          <p:spPr bwMode="auto">
            <a:xfrm flipH="1">
              <a:off x="7191419" y="2956260"/>
              <a:ext cx="68260" cy="35423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8762FB15-6A4F-42C2-AE48-44E6812CB0FE}"/>
                </a:ext>
              </a:extLst>
            </p:cNvPr>
            <p:cNvCxnSpPr>
              <a:stCxn id="9" idx="4"/>
              <a:endCxn id="10" idx="2"/>
            </p:cNvCxnSpPr>
            <p:nvPr/>
          </p:nvCxnSpPr>
          <p:spPr bwMode="auto">
            <a:xfrm>
              <a:off x="6619940" y="295626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B377A201-8B11-4B1A-B5FF-531801D2F22F}"/>
                </a:ext>
              </a:extLst>
            </p:cNvPr>
            <p:cNvCxnSpPr>
              <a:stCxn id="9" idx="2"/>
            </p:cNvCxnSpPr>
            <p:nvPr/>
          </p:nvCxnSpPr>
          <p:spPr bwMode="auto">
            <a:xfrm>
              <a:off x="6619940" y="331049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0A735EF6-4FAD-444B-B2FD-96797774F891}"/>
                </a:ext>
              </a:extLst>
            </p:cNvPr>
            <p:cNvCxnSpPr/>
            <p:nvPr/>
          </p:nvCxnSpPr>
          <p:spPr bwMode="auto">
            <a:xfrm>
              <a:off x="1503614" y="331049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31DEEB40-8336-4B69-AFF6-725D3449F87D}"/>
                </a:ext>
              </a:extLst>
            </p:cNvPr>
            <p:cNvCxnSpPr/>
            <p:nvPr/>
          </p:nvCxnSpPr>
          <p:spPr bwMode="auto">
            <a:xfrm>
              <a:off x="1435354" y="2956260"/>
              <a:ext cx="68260" cy="35423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DD76E0A5-2CB3-4332-9396-0E80128CD8AF}"/>
                </a:ext>
              </a:extLst>
            </p:cNvPr>
            <p:cNvCxnSpPr/>
            <p:nvPr/>
          </p:nvCxnSpPr>
          <p:spPr bwMode="auto">
            <a:xfrm>
              <a:off x="865462" y="295626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B601EBA-E081-4601-A55F-E034545B1011}"/>
                </a:ext>
              </a:extLst>
            </p:cNvPr>
            <p:cNvCxnSpPr/>
            <p:nvPr/>
          </p:nvCxnSpPr>
          <p:spPr bwMode="auto">
            <a:xfrm>
              <a:off x="7259679" y="2956260"/>
              <a:ext cx="569892"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nvGrpSpPr>
            <p:cNvPr id="21" name="Group 19">
              <a:extLst>
                <a:ext uri="{FF2B5EF4-FFF2-40B4-BE49-F238E27FC236}">
                  <a16:creationId xmlns:a16="http://schemas.microsoft.com/office/drawing/2014/main" id="{E70D1835-0167-40EA-907A-86C5CDA1DAA4}"/>
                </a:ext>
              </a:extLst>
            </p:cNvPr>
            <p:cNvGrpSpPr>
              <a:grpSpLocks/>
            </p:cNvGrpSpPr>
            <p:nvPr/>
          </p:nvGrpSpPr>
          <p:grpSpPr bwMode="auto">
            <a:xfrm>
              <a:off x="2750405" y="2956261"/>
              <a:ext cx="639233" cy="354329"/>
              <a:chOff x="1877152" y="4791247"/>
              <a:chExt cx="623208" cy="214429"/>
            </a:xfrm>
          </p:grpSpPr>
          <p:sp>
            <p:nvSpPr>
              <p:cNvPr id="83" name="Rectangle 82">
                <a:extLst>
                  <a:ext uri="{FF2B5EF4-FFF2-40B4-BE49-F238E27FC236}">
                    <a16:creationId xmlns:a16="http://schemas.microsoft.com/office/drawing/2014/main" id="{51404396-513C-444E-90C2-EF6E9F8DC524}"/>
                  </a:ext>
                </a:extLst>
              </p:cNvPr>
              <p:cNvSpPr/>
              <p:nvPr/>
            </p:nvSpPr>
            <p:spPr bwMode="auto">
              <a:xfrm>
                <a:off x="1910568" y="4791246"/>
                <a:ext cx="555605"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84" name="Isosceles Triangle 83">
                <a:extLst>
                  <a:ext uri="{FF2B5EF4-FFF2-40B4-BE49-F238E27FC236}">
                    <a16:creationId xmlns:a16="http://schemas.microsoft.com/office/drawing/2014/main" id="{EBF9DD20-8E32-41C6-AC08-A2F9DDB3B058}"/>
                  </a:ext>
                </a:extLst>
              </p:cNvPr>
              <p:cNvSpPr/>
              <p:nvPr/>
            </p:nvSpPr>
            <p:spPr bwMode="auto">
              <a:xfrm rot="16200000">
                <a:off x="1786359"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85" name="Isosceles Triangle 84">
                <a:extLst>
                  <a:ext uri="{FF2B5EF4-FFF2-40B4-BE49-F238E27FC236}">
                    <a16:creationId xmlns:a16="http://schemas.microsoft.com/office/drawing/2014/main" id="{C4E2635B-DD5B-49B5-BD9F-DE824C01F26A}"/>
                  </a:ext>
                </a:extLst>
              </p:cNvPr>
              <p:cNvSpPr/>
              <p:nvPr/>
            </p:nvSpPr>
            <p:spPr bwMode="auto">
              <a:xfrm rot="5400000">
                <a:off x="2376012"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86" name="Straight Connector 85">
                <a:extLst>
                  <a:ext uri="{FF2B5EF4-FFF2-40B4-BE49-F238E27FC236}">
                    <a16:creationId xmlns:a16="http://schemas.microsoft.com/office/drawing/2014/main" id="{59C5DF94-B33F-4B71-BCE5-332A653BFEE3}"/>
                  </a:ext>
                </a:extLst>
              </p:cNvPr>
              <p:cNvCxnSpPr>
                <a:stCxn id="84" idx="4"/>
              </p:cNvCxnSpPr>
              <p:nvPr/>
            </p:nvCxnSpPr>
            <p:spPr bwMode="auto">
              <a:xfrm flipH="1">
                <a:off x="1876519"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1E735B81-538F-4E1B-BB3F-37C59B34E300}"/>
                  </a:ext>
                </a:extLst>
              </p:cNvPr>
              <p:cNvCxnSpPr>
                <a:stCxn id="84" idx="0"/>
                <a:endCxn id="84" idx="2"/>
              </p:cNvCxnSpPr>
              <p:nvPr/>
            </p:nvCxnSpPr>
            <p:spPr bwMode="auto">
              <a:xfrm>
                <a:off x="1876519"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BE48333E-1D42-439B-94DC-9A026CC801AC}"/>
                  </a:ext>
                </a:extLst>
              </p:cNvPr>
              <p:cNvCxnSpPr>
                <a:stCxn id="85" idx="2"/>
              </p:cNvCxnSpPr>
              <p:nvPr/>
            </p:nvCxnSpPr>
            <p:spPr bwMode="auto">
              <a:xfrm>
                <a:off x="2466172"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0F9CCBA7-EBB2-4540-A991-B0C7012C664D}"/>
                  </a:ext>
                </a:extLst>
              </p:cNvPr>
              <p:cNvCxnSpPr>
                <a:endCxn id="85" idx="4"/>
              </p:cNvCxnSpPr>
              <p:nvPr/>
            </p:nvCxnSpPr>
            <p:spPr bwMode="auto">
              <a:xfrm flipH="1">
                <a:off x="2466172"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E48CED9C-E5A2-4527-8DCE-2D56517C7138}"/>
                  </a:ext>
                </a:extLst>
              </p:cNvPr>
              <p:cNvCxnSpPr>
                <a:stCxn id="84" idx="4"/>
                <a:endCxn id="85" idx="2"/>
              </p:cNvCxnSpPr>
              <p:nvPr/>
            </p:nvCxnSpPr>
            <p:spPr bwMode="auto">
              <a:xfrm>
                <a:off x="1910568" y="4791246"/>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2C21293A-C086-4C47-945F-509D10B6FB4E}"/>
                  </a:ext>
                </a:extLst>
              </p:cNvPr>
              <p:cNvCxnSpPr>
                <a:stCxn id="84" idx="2"/>
              </p:cNvCxnSpPr>
              <p:nvPr/>
            </p:nvCxnSpPr>
            <p:spPr bwMode="auto">
              <a:xfrm>
                <a:off x="1910568" y="5005615"/>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2" name="Group 20">
              <a:extLst>
                <a:ext uri="{FF2B5EF4-FFF2-40B4-BE49-F238E27FC236}">
                  <a16:creationId xmlns:a16="http://schemas.microsoft.com/office/drawing/2014/main" id="{A3A958CB-B124-4CEE-A9DC-B8695DBDB600}"/>
                </a:ext>
              </a:extLst>
            </p:cNvPr>
            <p:cNvGrpSpPr>
              <a:grpSpLocks/>
            </p:cNvGrpSpPr>
            <p:nvPr/>
          </p:nvGrpSpPr>
          <p:grpSpPr bwMode="auto">
            <a:xfrm>
              <a:off x="3389638" y="2956261"/>
              <a:ext cx="639233" cy="354329"/>
              <a:chOff x="1877152" y="4791247"/>
              <a:chExt cx="623208" cy="214429"/>
            </a:xfrm>
          </p:grpSpPr>
          <p:sp>
            <p:nvSpPr>
              <p:cNvPr id="74" name="Rectangle 73">
                <a:extLst>
                  <a:ext uri="{FF2B5EF4-FFF2-40B4-BE49-F238E27FC236}">
                    <a16:creationId xmlns:a16="http://schemas.microsoft.com/office/drawing/2014/main" id="{0959ED3B-C6FB-4DC5-AA0A-D1BFA1E3809B}"/>
                  </a:ext>
                </a:extLst>
              </p:cNvPr>
              <p:cNvSpPr/>
              <p:nvPr/>
            </p:nvSpPr>
            <p:spPr bwMode="auto">
              <a:xfrm>
                <a:off x="1911061" y="4791246"/>
                <a:ext cx="555606"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75" name="Isosceles Triangle 74">
                <a:extLst>
                  <a:ext uri="{FF2B5EF4-FFF2-40B4-BE49-F238E27FC236}">
                    <a16:creationId xmlns:a16="http://schemas.microsoft.com/office/drawing/2014/main" id="{378B9994-D85A-4BBD-BE55-02D29681CEB8}"/>
                  </a:ext>
                </a:extLst>
              </p:cNvPr>
              <p:cNvSpPr/>
              <p:nvPr/>
            </p:nvSpPr>
            <p:spPr bwMode="auto">
              <a:xfrm rot="16200000">
                <a:off x="1786852"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76" name="Isosceles Triangle 75">
                <a:extLst>
                  <a:ext uri="{FF2B5EF4-FFF2-40B4-BE49-F238E27FC236}">
                    <a16:creationId xmlns:a16="http://schemas.microsoft.com/office/drawing/2014/main" id="{93440E57-00BF-4D92-9333-37263C1884A8}"/>
                  </a:ext>
                </a:extLst>
              </p:cNvPr>
              <p:cNvSpPr/>
              <p:nvPr/>
            </p:nvSpPr>
            <p:spPr bwMode="auto">
              <a:xfrm rot="5400000">
                <a:off x="2376506"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77" name="Straight Connector 76">
                <a:extLst>
                  <a:ext uri="{FF2B5EF4-FFF2-40B4-BE49-F238E27FC236}">
                    <a16:creationId xmlns:a16="http://schemas.microsoft.com/office/drawing/2014/main" id="{DE6D18C4-B740-4D23-A904-02BF9F42565A}"/>
                  </a:ext>
                </a:extLst>
              </p:cNvPr>
              <p:cNvCxnSpPr>
                <a:stCxn id="75" idx="4"/>
              </p:cNvCxnSpPr>
              <p:nvPr/>
            </p:nvCxnSpPr>
            <p:spPr bwMode="auto">
              <a:xfrm flipH="1">
                <a:off x="1877013"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D64778E4-4444-4153-B4DB-FD8CD855550D}"/>
                  </a:ext>
                </a:extLst>
              </p:cNvPr>
              <p:cNvCxnSpPr>
                <a:stCxn id="75" idx="0"/>
                <a:endCxn id="75" idx="2"/>
              </p:cNvCxnSpPr>
              <p:nvPr/>
            </p:nvCxnSpPr>
            <p:spPr bwMode="auto">
              <a:xfrm>
                <a:off x="1877013"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0D3D3294-37F9-49E3-872E-CADBA95FBE3C}"/>
                  </a:ext>
                </a:extLst>
              </p:cNvPr>
              <p:cNvCxnSpPr>
                <a:stCxn id="76" idx="2"/>
              </p:cNvCxnSpPr>
              <p:nvPr/>
            </p:nvCxnSpPr>
            <p:spPr bwMode="auto">
              <a:xfrm>
                <a:off x="2466667"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9A41E5D0-D270-4E02-B28D-195DD801D88C}"/>
                  </a:ext>
                </a:extLst>
              </p:cNvPr>
              <p:cNvCxnSpPr>
                <a:endCxn id="76" idx="4"/>
              </p:cNvCxnSpPr>
              <p:nvPr/>
            </p:nvCxnSpPr>
            <p:spPr bwMode="auto">
              <a:xfrm flipH="1">
                <a:off x="2466667"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C6FBF2E9-761C-456B-B338-9205AED5A89F}"/>
                  </a:ext>
                </a:extLst>
              </p:cNvPr>
              <p:cNvCxnSpPr>
                <a:stCxn id="75" idx="4"/>
                <a:endCxn id="76" idx="2"/>
              </p:cNvCxnSpPr>
              <p:nvPr/>
            </p:nvCxnSpPr>
            <p:spPr bwMode="auto">
              <a:xfrm>
                <a:off x="1911061" y="4791246"/>
                <a:ext cx="55560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4BEFA889-D6BB-4334-B26C-2F6418ADDB94}"/>
                  </a:ext>
                </a:extLst>
              </p:cNvPr>
              <p:cNvCxnSpPr>
                <a:stCxn id="75" idx="2"/>
              </p:cNvCxnSpPr>
              <p:nvPr/>
            </p:nvCxnSpPr>
            <p:spPr bwMode="auto">
              <a:xfrm>
                <a:off x="1911061" y="5005615"/>
                <a:ext cx="55560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3" name="Group 21">
              <a:extLst>
                <a:ext uri="{FF2B5EF4-FFF2-40B4-BE49-F238E27FC236}">
                  <a16:creationId xmlns:a16="http://schemas.microsoft.com/office/drawing/2014/main" id="{2C96B6D4-63F4-41AF-88C6-F0ED9FD848D0}"/>
                </a:ext>
              </a:extLst>
            </p:cNvPr>
            <p:cNvGrpSpPr>
              <a:grpSpLocks/>
            </p:cNvGrpSpPr>
            <p:nvPr/>
          </p:nvGrpSpPr>
          <p:grpSpPr bwMode="auto">
            <a:xfrm>
              <a:off x="4028871" y="2956261"/>
              <a:ext cx="639233" cy="354329"/>
              <a:chOff x="1877152" y="4791247"/>
              <a:chExt cx="623208" cy="214429"/>
            </a:xfrm>
          </p:grpSpPr>
          <p:sp>
            <p:nvSpPr>
              <p:cNvPr id="65" name="Rectangle 64">
                <a:extLst>
                  <a:ext uri="{FF2B5EF4-FFF2-40B4-BE49-F238E27FC236}">
                    <a16:creationId xmlns:a16="http://schemas.microsoft.com/office/drawing/2014/main" id="{71AEC6D5-2038-4DD7-9615-865E17EF979E}"/>
                  </a:ext>
                </a:extLst>
              </p:cNvPr>
              <p:cNvSpPr/>
              <p:nvPr/>
            </p:nvSpPr>
            <p:spPr bwMode="auto">
              <a:xfrm>
                <a:off x="1910007" y="4791246"/>
                <a:ext cx="557153"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66" name="Isosceles Triangle 65">
                <a:extLst>
                  <a:ext uri="{FF2B5EF4-FFF2-40B4-BE49-F238E27FC236}">
                    <a16:creationId xmlns:a16="http://schemas.microsoft.com/office/drawing/2014/main" id="{ED79833D-5355-441E-B7C6-187432EAB992}"/>
                  </a:ext>
                </a:extLst>
              </p:cNvPr>
              <p:cNvSpPr/>
              <p:nvPr/>
            </p:nvSpPr>
            <p:spPr bwMode="auto">
              <a:xfrm rot="16200000">
                <a:off x="1786572" y="4882181"/>
                <a:ext cx="214369" cy="32500"/>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67" name="Isosceles Triangle 66">
                <a:extLst>
                  <a:ext uri="{FF2B5EF4-FFF2-40B4-BE49-F238E27FC236}">
                    <a16:creationId xmlns:a16="http://schemas.microsoft.com/office/drawing/2014/main" id="{C3DA7C4F-A8DF-417A-9111-FB444484F451}"/>
                  </a:ext>
                </a:extLst>
              </p:cNvPr>
              <p:cNvSpPr/>
              <p:nvPr/>
            </p:nvSpPr>
            <p:spPr bwMode="auto">
              <a:xfrm rot="5400000">
                <a:off x="2376225" y="4882181"/>
                <a:ext cx="214369" cy="3250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68" name="Straight Connector 67">
                <a:extLst>
                  <a:ext uri="{FF2B5EF4-FFF2-40B4-BE49-F238E27FC236}">
                    <a16:creationId xmlns:a16="http://schemas.microsoft.com/office/drawing/2014/main" id="{0B9EFDB2-F40B-4A60-A300-F3EC565C98C3}"/>
                  </a:ext>
                </a:extLst>
              </p:cNvPr>
              <p:cNvCxnSpPr>
                <a:stCxn id="66" idx="4"/>
              </p:cNvCxnSpPr>
              <p:nvPr/>
            </p:nvCxnSpPr>
            <p:spPr bwMode="auto">
              <a:xfrm flipH="1">
                <a:off x="1877507" y="4791246"/>
                <a:ext cx="32500"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56B9D58F-85BA-465D-B1C5-996BF4FCB232}"/>
                  </a:ext>
                </a:extLst>
              </p:cNvPr>
              <p:cNvCxnSpPr>
                <a:stCxn id="66" idx="0"/>
                <a:endCxn id="66" idx="2"/>
              </p:cNvCxnSpPr>
              <p:nvPr/>
            </p:nvCxnSpPr>
            <p:spPr bwMode="auto">
              <a:xfrm>
                <a:off x="1877507" y="4898911"/>
                <a:ext cx="32500"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4A3C37A4-A633-4680-BE19-4516372129FA}"/>
                  </a:ext>
                </a:extLst>
              </p:cNvPr>
              <p:cNvCxnSpPr>
                <a:stCxn id="67" idx="2"/>
              </p:cNvCxnSpPr>
              <p:nvPr/>
            </p:nvCxnSpPr>
            <p:spPr bwMode="auto">
              <a:xfrm>
                <a:off x="2467160" y="4791246"/>
                <a:ext cx="32501"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E1D29A2B-6609-4ABB-B13E-183DD0DA30A6}"/>
                  </a:ext>
                </a:extLst>
              </p:cNvPr>
              <p:cNvCxnSpPr>
                <a:endCxn id="67" idx="4"/>
              </p:cNvCxnSpPr>
              <p:nvPr/>
            </p:nvCxnSpPr>
            <p:spPr bwMode="auto">
              <a:xfrm flipH="1">
                <a:off x="2467160" y="4898911"/>
                <a:ext cx="32501"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A2FA6D0F-A664-4A59-8CD6-A9C6B94DF1B4}"/>
                  </a:ext>
                </a:extLst>
              </p:cNvPr>
              <p:cNvCxnSpPr>
                <a:stCxn id="66" idx="4"/>
                <a:endCxn id="67" idx="2"/>
              </p:cNvCxnSpPr>
              <p:nvPr/>
            </p:nvCxnSpPr>
            <p:spPr bwMode="auto">
              <a:xfrm>
                <a:off x="1910007" y="4791246"/>
                <a:ext cx="557153"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2BEA5659-83A8-422B-B821-A0CE50F9EB71}"/>
                  </a:ext>
                </a:extLst>
              </p:cNvPr>
              <p:cNvCxnSpPr>
                <a:stCxn id="66" idx="2"/>
              </p:cNvCxnSpPr>
              <p:nvPr/>
            </p:nvCxnSpPr>
            <p:spPr bwMode="auto">
              <a:xfrm>
                <a:off x="1910007" y="5005615"/>
                <a:ext cx="557153"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4" name="Group 22">
              <a:extLst>
                <a:ext uri="{FF2B5EF4-FFF2-40B4-BE49-F238E27FC236}">
                  <a16:creationId xmlns:a16="http://schemas.microsoft.com/office/drawing/2014/main" id="{2F40CD78-506A-431A-8187-B6C4B583E43D}"/>
                </a:ext>
              </a:extLst>
            </p:cNvPr>
            <p:cNvGrpSpPr>
              <a:grpSpLocks/>
            </p:cNvGrpSpPr>
            <p:nvPr/>
          </p:nvGrpSpPr>
          <p:grpSpPr bwMode="auto">
            <a:xfrm>
              <a:off x="4668103" y="2956261"/>
              <a:ext cx="639233" cy="354329"/>
              <a:chOff x="1877152" y="4791247"/>
              <a:chExt cx="623208" cy="214429"/>
            </a:xfrm>
          </p:grpSpPr>
          <p:sp>
            <p:nvSpPr>
              <p:cNvPr id="56" name="Rectangle 55">
                <a:extLst>
                  <a:ext uri="{FF2B5EF4-FFF2-40B4-BE49-F238E27FC236}">
                    <a16:creationId xmlns:a16="http://schemas.microsoft.com/office/drawing/2014/main" id="{6CA16767-B608-44F0-A85C-8B593A2C1722}"/>
                  </a:ext>
                </a:extLst>
              </p:cNvPr>
              <p:cNvSpPr/>
              <p:nvPr/>
            </p:nvSpPr>
            <p:spPr bwMode="auto">
              <a:xfrm>
                <a:off x="1910501" y="4791246"/>
                <a:ext cx="555605"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57" name="Isosceles Triangle 56">
                <a:extLst>
                  <a:ext uri="{FF2B5EF4-FFF2-40B4-BE49-F238E27FC236}">
                    <a16:creationId xmlns:a16="http://schemas.microsoft.com/office/drawing/2014/main" id="{A83B18AB-209D-40A0-BC4F-106ACABD1856}"/>
                  </a:ext>
                </a:extLst>
              </p:cNvPr>
              <p:cNvSpPr/>
              <p:nvPr/>
            </p:nvSpPr>
            <p:spPr bwMode="auto">
              <a:xfrm rot="16200000">
                <a:off x="1786293"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58" name="Isosceles Triangle 57">
                <a:extLst>
                  <a:ext uri="{FF2B5EF4-FFF2-40B4-BE49-F238E27FC236}">
                    <a16:creationId xmlns:a16="http://schemas.microsoft.com/office/drawing/2014/main" id="{B01B2DD2-7048-47AE-ACE9-B4B8CEF715E4}"/>
                  </a:ext>
                </a:extLst>
              </p:cNvPr>
              <p:cNvSpPr/>
              <p:nvPr/>
            </p:nvSpPr>
            <p:spPr bwMode="auto">
              <a:xfrm rot="5400000">
                <a:off x="2375946"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59" name="Straight Connector 58">
                <a:extLst>
                  <a:ext uri="{FF2B5EF4-FFF2-40B4-BE49-F238E27FC236}">
                    <a16:creationId xmlns:a16="http://schemas.microsoft.com/office/drawing/2014/main" id="{CE835F59-7FD9-4642-A878-89B1DEF6FD1F}"/>
                  </a:ext>
                </a:extLst>
              </p:cNvPr>
              <p:cNvCxnSpPr>
                <a:stCxn id="57" idx="4"/>
              </p:cNvCxnSpPr>
              <p:nvPr/>
            </p:nvCxnSpPr>
            <p:spPr bwMode="auto">
              <a:xfrm flipH="1">
                <a:off x="1876453"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7FF98C6F-6874-46AC-AB0B-CEB6ACF07F62}"/>
                  </a:ext>
                </a:extLst>
              </p:cNvPr>
              <p:cNvCxnSpPr>
                <a:stCxn id="57" idx="0"/>
                <a:endCxn id="57" idx="2"/>
              </p:cNvCxnSpPr>
              <p:nvPr/>
            </p:nvCxnSpPr>
            <p:spPr bwMode="auto">
              <a:xfrm>
                <a:off x="1876453"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D6803777-05F0-4423-8C07-249A3512DD01}"/>
                  </a:ext>
                </a:extLst>
              </p:cNvPr>
              <p:cNvCxnSpPr>
                <a:stCxn id="58" idx="2"/>
              </p:cNvCxnSpPr>
              <p:nvPr/>
            </p:nvCxnSpPr>
            <p:spPr bwMode="auto">
              <a:xfrm>
                <a:off x="2466106"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142FC5FD-4D17-49B3-827D-318ADF97A909}"/>
                  </a:ext>
                </a:extLst>
              </p:cNvPr>
              <p:cNvCxnSpPr>
                <a:endCxn id="58" idx="4"/>
              </p:cNvCxnSpPr>
              <p:nvPr/>
            </p:nvCxnSpPr>
            <p:spPr bwMode="auto">
              <a:xfrm flipH="1">
                <a:off x="2466106"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63639803-9865-4A5D-84E7-1BF4056C5CB1}"/>
                  </a:ext>
                </a:extLst>
              </p:cNvPr>
              <p:cNvCxnSpPr>
                <a:stCxn id="57" idx="4"/>
                <a:endCxn id="58" idx="2"/>
              </p:cNvCxnSpPr>
              <p:nvPr/>
            </p:nvCxnSpPr>
            <p:spPr bwMode="auto">
              <a:xfrm>
                <a:off x="1910501" y="4791246"/>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48C8C84F-07C7-45A1-B823-96D3EB141E17}"/>
                  </a:ext>
                </a:extLst>
              </p:cNvPr>
              <p:cNvCxnSpPr>
                <a:stCxn id="57" idx="2"/>
              </p:cNvCxnSpPr>
              <p:nvPr/>
            </p:nvCxnSpPr>
            <p:spPr bwMode="auto">
              <a:xfrm>
                <a:off x="1910501" y="5005615"/>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5" name="Group 23">
              <a:extLst>
                <a:ext uri="{FF2B5EF4-FFF2-40B4-BE49-F238E27FC236}">
                  <a16:creationId xmlns:a16="http://schemas.microsoft.com/office/drawing/2014/main" id="{6A6B974A-7DBE-4842-AC78-AE1B020609AA}"/>
                </a:ext>
              </a:extLst>
            </p:cNvPr>
            <p:cNvGrpSpPr>
              <a:grpSpLocks/>
            </p:cNvGrpSpPr>
            <p:nvPr/>
          </p:nvGrpSpPr>
          <p:grpSpPr bwMode="auto">
            <a:xfrm>
              <a:off x="5309110" y="2956261"/>
              <a:ext cx="639233" cy="354329"/>
              <a:chOff x="1877152" y="4791247"/>
              <a:chExt cx="623208" cy="214429"/>
            </a:xfrm>
          </p:grpSpPr>
          <p:sp>
            <p:nvSpPr>
              <p:cNvPr id="47" name="Rectangle 46">
                <a:extLst>
                  <a:ext uri="{FF2B5EF4-FFF2-40B4-BE49-F238E27FC236}">
                    <a16:creationId xmlns:a16="http://schemas.microsoft.com/office/drawing/2014/main" id="{74B1CADB-393A-4317-A8EC-B1DEC6BC0023}"/>
                  </a:ext>
                </a:extLst>
              </p:cNvPr>
              <p:cNvSpPr/>
              <p:nvPr/>
            </p:nvSpPr>
            <p:spPr bwMode="auto">
              <a:xfrm>
                <a:off x="1910813" y="4791246"/>
                <a:ext cx="555605"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48" name="Isosceles Triangle 47">
                <a:extLst>
                  <a:ext uri="{FF2B5EF4-FFF2-40B4-BE49-F238E27FC236}">
                    <a16:creationId xmlns:a16="http://schemas.microsoft.com/office/drawing/2014/main" id="{C834E909-0DE8-42A0-B083-E8FF4585B335}"/>
                  </a:ext>
                </a:extLst>
              </p:cNvPr>
              <p:cNvSpPr/>
              <p:nvPr/>
            </p:nvSpPr>
            <p:spPr bwMode="auto">
              <a:xfrm rot="16200000">
                <a:off x="1786605"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49" name="Isosceles Triangle 48">
                <a:extLst>
                  <a:ext uri="{FF2B5EF4-FFF2-40B4-BE49-F238E27FC236}">
                    <a16:creationId xmlns:a16="http://schemas.microsoft.com/office/drawing/2014/main" id="{C4C3B28F-14B0-4112-A27E-A176CE35CD96}"/>
                  </a:ext>
                </a:extLst>
              </p:cNvPr>
              <p:cNvSpPr/>
              <p:nvPr/>
            </p:nvSpPr>
            <p:spPr bwMode="auto">
              <a:xfrm rot="5400000">
                <a:off x="2376258"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50" name="Straight Connector 49">
                <a:extLst>
                  <a:ext uri="{FF2B5EF4-FFF2-40B4-BE49-F238E27FC236}">
                    <a16:creationId xmlns:a16="http://schemas.microsoft.com/office/drawing/2014/main" id="{B2AF706F-6147-4AF8-BF84-AB08B2EC737C}"/>
                  </a:ext>
                </a:extLst>
              </p:cNvPr>
              <p:cNvCxnSpPr>
                <a:stCxn id="48" idx="4"/>
              </p:cNvCxnSpPr>
              <p:nvPr/>
            </p:nvCxnSpPr>
            <p:spPr bwMode="auto">
              <a:xfrm flipH="1">
                <a:off x="1876765"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7640ADB5-8B01-46B5-B473-F7881F124EF3}"/>
                  </a:ext>
                </a:extLst>
              </p:cNvPr>
              <p:cNvCxnSpPr>
                <a:stCxn id="48" idx="0"/>
                <a:endCxn id="48" idx="2"/>
              </p:cNvCxnSpPr>
              <p:nvPr/>
            </p:nvCxnSpPr>
            <p:spPr bwMode="auto">
              <a:xfrm>
                <a:off x="1876765"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77BB63A5-280D-4ECD-99DA-34E6CAFA09E2}"/>
                  </a:ext>
                </a:extLst>
              </p:cNvPr>
              <p:cNvCxnSpPr>
                <a:stCxn id="49" idx="2"/>
              </p:cNvCxnSpPr>
              <p:nvPr/>
            </p:nvCxnSpPr>
            <p:spPr bwMode="auto">
              <a:xfrm>
                <a:off x="2466418"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42286265-95A1-4F3E-8917-07FA75F1257F}"/>
                  </a:ext>
                </a:extLst>
              </p:cNvPr>
              <p:cNvCxnSpPr>
                <a:endCxn id="49" idx="4"/>
              </p:cNvCxnSpPr>
              <p:nvPr/>
            </p:nvCxnSpPr>
            <p:spPr bwMode="auto">
              <a:xfrm flipH="1">
                <a:off x="2466418"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0FB51F63-FD43-42C5-A24E-46BD6CB655C4}"/>
                  </a:ext>
                </a:extLst>
              </p:cNvPr>
              <p:cNvCxnSpPr>
                <a:stCxn id="48" idx="4"/>
                <a:endCxn id="49" idx="2"/>
              </p:cNvCxnSpPr>
              <p:nvPr/>
            </p:nvCxnSpPr>
            <p:spPr bwMode="auto">
              <a:xfrm>
                <a:off x="1910813" y="4791246"/>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29474B08-3D0D-4885-9682-CE7D4590FCE0}"/>
                  </a:ext>
                </a:extLst>
              </p:cNvPr>
              <p:cNvCxnSpPr>
                <a:stCxn id="48" idx="2"/>
              </p:cNvCxnSpPr>
              <p:nvPr/>
            </p:nvCxnSpPr>
            <p:spPr bwMode="auto">
              <a:xfrm>
                <a:off x="1910813" y="5005615"/>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6" name="Group 24">
              <a:extLst>
                <a:ext uri="{FF2B5EF4-FFF2-40B4-BE49-F238E27FC236}">
                  <a16:creationId xmlns:a16="http://schemas.microsoft.com/office/drawing/2014/main" id="{588471A9-6AC9-464F-ADE9-CB5D73259F9A}"/>
                </a:ext>
              </a:extLst>
            </p:cNvPr>
            <p:cNvGrpSpPr>
              <a:grpSpLocks/>
            </p:cNvGrpSpPr>
            <p:nvPr/>
          </p:nvGrpSpPr>
          <p:grpSpPr bwMode="auto">
            <a:xfrm>
              <a:off x="5948343" y="2956261"/>
              <a:ext cx="639233" cy="354329"/>
              <a:chOff x="1877152" y="4791247"/>
              <a:chExt cx="623208" cy="214429"/>
            </a:xfrm>
          </p:grpSpPr>
          <p:sp>
            <p:nvSpPr>
              <p:cNvPr id="38" name="Rectangle 37">
                <a:extLst>
                  <a:ext uri="{FF2B5EF4-FFF2-40B4-BE49-F238E27FC236}">
                    <a16:creationId xmlns:a16="http://schemas.microsoft.com/office/drawing/2014/main" id="{7A165016-AF7C-467A-BA0E-BA4457609A2C}"/>
                  </a:ext>
                </a:extLst>
              </p:cNvPr>
              <p:cNvSpPr/>
              <p:nvPr/>
            </p:nvSpPr>
            <p:spPr bwMode="auto">
              <a:xfrm>
                <a:off x="1911307" y="4791246"/>
                <a:ext cx="555606"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39" name="Isosceles Triangle 38">
                <a:extLst>
                  <a:ext uri="{FF2B5EF4-FFF2-40B4-BE49-F238E27FC236}">
                    <a16:creationId xmlns:a16="http://schemas.microsoft.com/office/drawing/2014/main" id="{BE202343-1469-47F0-A783-0BB5C2144D37}"/>
                  </a:ext>
                </a:extLst>
              </p:cNvPr>
              <p:cNvSpPr/>
              <p:nvPr/>
            </p:nvSpPr>
            <p:spPr bwMode="auto">
              <a:xfrm rot="16200000">
                <a:off x="1787098"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40" name="Isosceles Triangle 39">
                <a:extLst>
                  <a:ext uri="{FF2B5EF4-FFF2-40B4-BE49-F238E27FC236}">
                    <a16:creationId xmlns:a16="http://schemas.microsoft.com/office/drawing/2014/main" id="{29CC22FC-7F63-41FE-9A99-901D37D24389}"/>
                  </a:ext>
                </a:extLst>
              </p:cNvPr>
              <p:cNvSpPr/>
              <p:nvPr/>
            </p:nvSpPr>
            <p:spPr bwMode="auto">
              <a:xfrm rot="5400000">
                <a:off x="2376752"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41" name="Straight Connector 40">
                <a:extLst>
                  <a:ext uri="{FF2B5EF4-FFF2-40B4-BE49-F238E27FC236}">
                    <a16:creationId xmlns:a16="http://schemas.microsoft.com/office/drawing/2014/main" id="{FEC7B7FA-3931-4706-A5FF-8AB115B8C5D4}"/>
                  </a:ext>
                </a:extLst>
              </p:cNvPr>
              <p:cNvCxnSpPr>
                <a:stCxn id="39" idx="4"/>
              </p:cNvCxnSpPr>
              <p:nvPr/>
            </p:nvCxnSpPr>
            <p:spPr bwMode="auto">
              <a:xfrm flipH="1">
                <a:off x="1877258"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61FB75D0-DB1B-48A4-9D26-70EAAA0CCB0C}"/>
                  </a:ext>
                </a:extLst>
              </p:cNvPr>
              <p:cNvCxnSpPr>
                <a:stCxn id="39" idx="0"/>
                <a:endCxn id="39" idx="2"/>
              </p:cNvCxnSpPr>
              <p:nvPr/>
            </p:nvCxnSpPr>
            <p:spPr bwMode="auto">
              <a:xfrm>
                <a:off x="1877258"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E2FAFE1C-6486-4844-AC5D-0760F403E34F}"/>
                  </a:ext>
                </a:extLst>
              </p:cNvPr>
              <p:cNvCxnSpPr>
                <a:stCxn id="40" idx="2"/>
              </p:cNvCxnSpPr>
              <p:nvPr/>
            </p:nvCxnSpPr>
            <p:spPr bwMode="auto">
              <a:xfrm>
                <a:off x="2466912"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56DB6769-696F-4BBE-8719-F8CF976D6821}"/>
                  </a:ext>
                </a:extLst>
              </p:cNvPr>
              <p:cNvCxnSpPr>
                <a:endCxn id="40" idx="4"/>
              </p:cNvCxnSpPr>
              <p:nvPr/>
            </p:nvCxnSpPr>
            <p:spPr bwMode="auto">
              <a:xfrm flipH="1">
                <a:off x="2466912"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ED2D4119-B136-4AE7-A496-282AD906B56A}"/>
                  </a:ext>
                </a:extLst>
              </p:cNvPr>
              <p:cNvCxnSpPr>
                <a:stCxn id="39" idx="4"/>
                <a:endCxn id="40" idx="2"/>
              </p:cNvCxnSpPr>
              <p:nvPr/>
            </p:nvCxnSpPr>
            <p:spPr bwMode="auto">
              <a:xfrm>
                <a:off x="1911307" y="4791246"/>
                <a:ext cx="55560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D2EEE1EB-E170-452D-9725-767626CC2CF2}"/>
                  </a:ext>
                </a:extLst>
              </p:cNvPr>
              <p:cNvCxnSpPr>
                <a:stCxn id="39" idx="2"/>
              </p:cNvCxnSpPr>
              <p:nvPr/>
            </p:nvCxnSpPr>
            <p:spPr bwMode="auto">
              <a:xfrm>
                <a:off x="1911307" y="5005615"/>
                <a:ext cx="55560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cxnSp>
          <p:nvCxnSpPr>
            <p:cNvPr id="27" name="Straight Connector 26">
              <a:extLst>
                <a:ext uri="{FF2B5EF4-FFF2-40B4-BE49-F238E27FC236}">
                  <a16:creationId xmlns:a16="http://schemas.microsoft.com/office/drawing/2014/main" id="{C3AA692D-D323-4114-8CE6-5A46D28E73E9}"/>
                </a:ext>
              </a:extLst>
            </p:cNvPr>
            <p:cNvCxnSpPr/>
            <p:nvPr/>
          </p:nvCxnSpPr>
          <p:spPr bwMode="auto">
            <a:xfrm>
              <a:off x="7829571" y="295626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sp>
          <p:nvSpPr>
            <p:cNvPr id="28" name="TextBox 26">
              <a:extLst>
                <a:ext uri="{FF2B5EF4-FFF2-40B4-BE49-F238E27FC236}">
                  <a16:creationId xmlns:a16="http://schemas.microsoft.com/office/drawing/2014/main" id="{9684DA8C-29FE-4C82-9054-02BCA2B5C258}"/>
                </a:ext>
              </a:extLst>
            </p:cNvPr>
            <p:cNvSpPr txBox="1">
              <a:spLocks noChangeArrowheads="1"/>
            </p:cNvSpPr>
            <p:nvPr/>
          </p:nvSpPr>
          <p:spPr bwMode="auto">
            <a:xfrm>
              <a:off x="1426211" y="2987568"/>
              <a:ext cx="917437"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Başlangıç ​​biti</a:t>
              </a:r>
            </a:p>
          </p:txBody>
        </p:sp>
        <p:sp>
          <p:nvSpPr>
            <p:cNvPr id="29" name="TextBox 27">
              <a:extLst>
                <a:ext uri="{FF2B5EF4-FFF2-40B4-BE49-F238E27FC236}">
                  <a16:creationId xmlns:a16="http://schemas.microsoft.com/office/drawing/2014/main" id="{FAA38999-3A3B-4792-B5F6-189E422C0E67}"/>
                </a:ext>
              </a:extLst>
            </p:cNvPr>
            <p:cNvSpPr txBox="1">
              <a:spLocks noChangeArrowheads="1"/>
            </p:cNvSpPr>
            <p:nvPr/>
          </p:nvSpPr>
          <p:spPr bwMode="auto">
            <a:xfrm>
              <a:off x="7259173" y="2963076"/>
              <a:ext cx="917437"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durdur</a:t>
              </a:r>
            </a:p>
          </p:txBody>
        </p:sp>
        <p:sp>
          <p:nvSpPr>
            <p:cNvPr id="30" name="TextBox 28">
              <a:extLst>
                <a:ext uri="{FF2B5EF4-FFF2-40B4-BE49-F238E27FC236}">
                  <a16:creationId xmlns:a16="http://schemas.microsoft.com/office/drawing/2014/main" id="{05B6BCE2-F448-43F6-8650-C486D9B05943}"/>
                </a:ext>
              </a:extLst>
            </p:cNvPr>
            <p:cNvSpPr txBox="1">
              <a:spLocks noChangeArrowheads="1"/>
            </p:cNvSpPr>
            <p:nvPr/>
          </p:nvSpPr>
          <p:spPr bwMode="auto">
            <a:xfrm>
              <a:off x="2181517"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0</a:t>
              </a:r>
            </a:p>
          </p:txBody>
        </p:sp>
        <p:sp>
          <p:nvSpPr>
            <p:cNvPr id="31" name="TextBox 29">
              <a:extLst>
                <a:ext uri="{FF2B5EF4-FFF2-40B4-BE49-F238E27FC236}">
                  <a16:creationId xmlns:a16="http://schemas.microsoft.com/office/drawing/2014/main" id="{486BA0E9-C15A-474F-9307-CA1A4B1146E6}"/>
                </a:ext>
              </a:extLst>
            </p:cNvPr>
            <p:cNvSpPr txBox="1">
              <a:spLocks noChangeArrowheads="1"/>
            </p:cNvSpPr>
            <p:nvPr/>
          </p:nvSpPr>
          <p:spPr bwMode="auto">
            <a:xfrm>
              <a:off x="2802651"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1</a:t>
              </a:r>
            </a:p>
          </p:txBody>
        </p:sp>
        <p:sp>
          <p:nvSpPr>
            <p:cNvPr id="32" name="TextBox 30">
              <a:extLst>
                <a:ext uri="{FF2B5EF4-FFF2-40B4-BE49-F238E27FC236}">
                  <a16:creationId xmlns:a16="http://schemas.microsoft.com/office/drawing/2014/main" id="{1D8B7EAD-B3D8-482D-A072-03A276BA1E12}"/>
                </a:ext>
              </a:extLst>
            </p:cNvPr>
            <p:cNvSpPr txBox="1">
              <a:spLocks noChangeArrowheads="1"/>
            </p:cNvSpPr>
            <p:nvPr/>
          </p:nvSpPr>
          <p:spPr bwMode="auto">
            <a:xfrm>
              <a:off x="3441884" y="2995732"/>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2</a:t>
              </a:r>
            </a:p>
          </p:txBody>
        </p:sp>
        <p:sp>
          <p:nvSpPr>
            <p:cNvPr id="33" name="TextBox 31">
              <a:extLst>
                <a:ext uri="{FF2B5EF4-FFF2-40B4-BE49-F238E27FC236}">
                  <a16:creationId xmlns:a16="http://schemas.microsoft.com/office/drawing/2014/main" id="{E426D317-786B-4167-8E1E-9DB3714DCBB2}"/>
                </a:ext>
              </a:extLst>
            </p:cNvPr>
            <p:cNvSpPr txBox="1">
              <a:spLocks noChangeArrowheads="1"/>
            </p:cNvSpPr>
            <p:nvPr/>
          </p:nvSpPr>
          <p:spPr bwMode="auto">
            <a:xfrm>
              <a:off x="4099215" y="2995732"/>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3</a:t>
              </a:r>
            </a:p>
          </p:txBody>
        </p:sp>
        <p:sp>
          <p:nvSpPr>
            <p:cNvPr id="34" name="TextBox 32">
              <a:extLst>
                <a:ext uri="{FF2B5EF4-FFF2-40B4-BE49-F238E27FC236}">
                  <a16:creationId xmlns:a16="http://schemas.microsoft.com/office/drawing/2014/main" id="{6E2AB0CF-987E-45A1-B46C-8A20F5EE1357}"/>
                </a:ext>
              </a:extLst>
            </p:cNvPr>
            <p:cNvSpPr txBox="1">
              <a:spLocks noChangeArrowheads="1"/>
            </p:cNvSpPr>
            <p:nvPr/>
          </p:nvSpPr>
          <p:spPr bwMode="auto">
            <a:xfrm>
              <a:off x="4755521"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4</a:t>
              </a:r>
            </a:p>
          </p:txBody>
        </p:sp>
        <p:sp>
          <p:nvSpPr>
            <p:cNvPr id="35" name="TextBox 33">
              <a:extLst>
                <a:ext uri="{FF2B5EF4-FFF2-40B4-BE49-F238E27FC236}">
                  <a16:creationId xmlns:a16="http://schemas.microsoft.com/office/drawing/2014/main" id="{37D3E814-62EF-42BF-B9F3-D14F28A03ABF}"/>
                </a:ext>
              </a:extLst>
            </p:cNvPr>
            <p:cNvSpPr txBox="1">
              <a:spLocks noChangeArrowheads="1"/>
            </p:cNvSpPr>
            <p:nvPr/>
          </p:nvSpPr>
          <p:spPr bwMode="auto">
            <a:xfrm>
              <a:off x="5396529" y="2979404"/>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5</a:t>
              </a:r>
            </a:p>
          </p:txBody>
        </p:sp>
        <p:sp>
          <p:nvSpPr>
            <p:cNvPr id="36" name="TextBox 34">
              <a:extLst>
                <a:ext uri="{FF2B5EF4-FFF2-40B4-BE49-F238E27FC236}">
                  <a16:creationId xmlns:a16="http://schemas.microsoft.com/office/drawing/2014/main" id="{A49DDB16-D690-445F-B312-D6E2E576A31F}"/>
                </a:ext>
              </a:extLst>
            </p:cNvPr>
            <p:cNvSpPr txBox="1">
              <a:spLocks noChangeArrowheads="1"/>
            </p:cNvSpPr>
            <p:nvPr/>
          </p:nvSpPr>
          <p:spPr bwMode="auto">
            <a:xfrm>
              <a:off x="6027613"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6</a:t>
              </a:r>
            </a:p>
          </p:txBody>
        </p:sp>
        <p:sp>
          <p:nvSpPr>
            <p:cNvPr id="37" name="TextBox 35">
              <a:extLst>
                <a:ext uri="{FF2B5EF4-FFF2-40B4-BE49-F238E27FC236}">
                  <a16:creationId xmlns:a16="http://schemas.microsoft.com/office/drawing/2014/main" id="{2CD4ADD4-1BE8-403D-A885-13AF45FEC9F9}"/>
                </a:ext>
              </a:extLst>
            </p:cNvPr>
            <p:cNvSpPr txBox="1">
              <a:spLocks noChangeArrowheads="1"/>
            </p:cNvSpPr>
            <p:nvPr/>
          </p:nvSpPr>
          <p:spPr bwMode="auto">
            <a:xfrm>
              <a:off x="6666845"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7</a:t>
              </a:r>
            </a:p>
          </p:txBody>
        </p:sp>
      </p:grpSp>
      <p:grpSp>
        <p:nvGrpSpPr>
          <p:cNvPr id="101" name="Group 100">
            <a:extLst>
              <a:ext uri="{FF2B5EF4-FFF2-40B4-BE49-F238E27FC236}">
                <a16:creationId xmlns:a16="http://schemas.microsoft.com/office/drawing/2014/main" id="{86B3538B-062C-4EB3-B8CA-A53897564A03}"/>
              </a:ext>
            </a:extLst>
          </p:cNvPr>
          <p:cNvGrpSpPr>
            <a:grpSpLocks/>
          </p:cNvGrpSpPr>
          <p:nvPr/>
        </p:nvGrpSpPr>
        <p:grpSpPr bwMode="auto">
          <a:xfrm>
            <a:off x="2503039" y="5264151"/>
            <a:ext cx="852683" cy="354013"/>
            <a:chOff x="1877152" y="4791247"/>
            <a:chExt cx="623208" cy="214429"/>
          </a:xfrm>
          <a:effectLst>
            <a:outerShdw blurRad="50800" dist="38100" dir="2700000" algn="tl" rotWithShape="0">
              <a:prstClr val="black">
                <a:alpha val="40000"/>
              </a:prstClr>
            </a:outerShdw>
          </a:effectLst>
        </p:grpSpPr>
        <p:sp>
          <p:nvSpPr>
            <p:cNvPr id="102" name="Rectangle 101">
              <a:extLst>
                <a:ext uri="{FF2B5EF4-FFF2-40B4-BE49-F238E27FC236}">
                  <a16:creationId xmlns:a16="http://schemas.microsoft.com/office/drawing/2014/main" id="{11536A22-7E8F-452F-B5BF-B6000CE94D89}"/>
                </a:ext>
              </a:extLst>
            </p:cNvPr>
            <p:cNvSpPr/>
            <p:nvPr/>
          </p:nvSpPr>
          <p:spPr bwMode="auto">
            <a:xfrm>
              <a:off x="1909626" y="4791247"/>
              <a:ext cx="558259"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03" name="Isosceles Triangle 102">
              <a:extLst>
                <a:ext uri="{FF2B5EF4-FFF2-40B4-BE49-F238E27FC236}">
                  <a16:creationId xmlns:a16="http://schemas.microsoft.com/office/drawing/2014/main" id="{D2A9E90B-B5AE-497A-9E9E-177A992B6647}"/>
                </a:ext>
              </a:extLst>
            </p:cNvPr>
            <p:cNvSpPr/>
            <p:nvPr/>
          </p:nvSpPr>
          <p:spPr bwMode="auto">
            <a:xfrm rot="16200000">
              <a:off x="1786175" y="4882224"/>
              <a:ext cx="214429" cy="3247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04" name="Isosceles Triangle 103">
              <a:extLst>
                <a:ext uri="{FF2B5EF4-FFF2-40B4-BE49-F238E27FC236}">
                  <a16:creationId xmlns:a16="http://schemas.microsoft.com/office/drawing/2014/main" id="{51DDAAE9-91BD-4F23-876D-271E2406B6A8}"/>
                </a:ext>
              </a:extLst>
            </p:cNvPr>
            <p:cNvSpPr/>
            <p:nvPr/>
          </p:nvSpPr>
          <p:spPr bwMode="auto">
            <a:xfrm rot="5400000">
              <a:off x="2376908" y="4882224"/>
              <a:ext cx="214429" cy="3247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105" name="Straight Connector 104">
              <a:extLst>
                <a:ext uri="{FF2B5EF4-FFF2-40B4-BE49-F238E27FC236}">
                  <a16:creationId xmlns:a16="http://schemas.microsoft.com/office/drawing/2014/main" id="{119FAB09-55AA-4CE4-9D7E-22FBE5F213E2}"/>
                </a:ext>
              </a:extLst>
            </p:cNvPr>
            <p:cNvCxnSpPr>
              <a:stCxn id="103" idx="4"/>
            </p:cNvCxnSpPr>
            <p:nvPr/>
          </p:nvCxnSpPr>
          <p:spPr bwMode="auto">
            <a:xfrm flipH="1">
              <a:off x="1877152" y="4791247"/>
              <a:ext cx="32474"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id="{AF6C2047-B5A1-4E30-91DD-DC32BC8945FB}"/>
                </a:ext>
              </a:extLst>
            </p:cNvPr>
            <p:cNvCxnSpPr>
              <a:stCxn id="103" idx="0"/>
              <a:endCxn id="103" idx="2"/>
            </p:cNvCxnSpPr>
            <p:nvPr/>
          </p:nvCxnSpPr>
          <p:spPr bwMode="auto">
            <a:xfrm>
              <a:off x="1877152" y="4898942"/>
              <a:ext cx="32474"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92B98405-BE44-40E8-9E7A-6528277F1054}"/>
                </a:ext>
              </a:extLst>
            </p:cNvPr>
            <p:cNvCxnSpPr>
              <a:stCxn id="104" idx="2"/>
            </p:cNvCxnSpPr>
            <p:nvPr/>
          </p:nvCxnSpPr>
          <p:spPr bwMode="auto">
            <a:xfrm>
              <a:off x="2467886" y="4791247"/>
              <a:ext cx="32474"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0E29B63D-B191-49E8-B448-8B4F7F5E7412}"/>
                </a:ext>
              </a:extLst>
            </p:cNvPr>
            <p:cNvCxnSpPr>
              <a:endCxn id="104" idx="4"/>
            </p:cNvCxnSpPr>
            <p:nvPr/>
          </p:nvCxnSpPr>
          <p:spPr bwMode="auto">
            <a:xfrm flipH="1">
              <a:off x="2467886" y="4898942"/>
              <a:ext cx="32474"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AE793A34-377D-48C3-8202-970A7F180B05}"/>
                </a:ext>
              </a:extLst>
            </p:cNvPr>
            <p:cNvCxnSpPr>
              <a:stCxn id="103" idx="4"/>
              <a:endCxn id="104" idx="2"/>
            </p:cNvCxnSpPr>
            <p:nvPr/>
          </p:nvCxnSpPr>
          <p:spPr bwMode="auto">
            <a:xfrm>
              <a:off x="1909626" y="4791247"/>
              <a:ext cx="55825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04AEEB6A-66BD-41FE-8723-0AC066EF43FC}"/>
                </a:ext>
              </a:extLst>
            </p:cNvPr>
            <p:cNvCxnSpPr>
              <a:stCxn id="103" idx="2"/>
            </p:cNvCxnSpPr>
            <p:nvPr/>
          </p:nvCxnSpPr>
          <p:spPr bwMode="auto">
            <a:xfrm>
              <a:off x="1909626" y="5005676"/>
              <a:ext cx="55825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cxnSp>
        <p:nvCxnSpPr>
          <p:cNvPr id="111" name="Straight Connector 110">
            <a:extLst>
              <a:ext uri="{FF2B5EF4-FFF2-40B4-BE49-F238E27FC236}">
                <a16:creationId xmlns:a16="http://schemas.microsoft.com/office/drawing/2014/main" id="{48617E3F-A57E-4D81-A9C2-8C8FFCC97FCC}"/>
              </a:ext>
            </a:extLst>
          </p:cNvPr>
          <p:cNvCxnSpPr/>
          <p:nvPr/>
        </p:nvCxnSpPr>
        <p:spPr bwMode="auto">
          <a:xfrm flipH="1">
            <a:off x="2456491" y="5441951"/>
            <a:ext cx="44432"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112" name="Rectangle 111">
            <a:extLst>
              <a:ext uri="{FF2B5EF4-FFF2-40B4-BE49-F238E27FC236}">
                <a16:creationId xmlns:a16="http://schemas.microsoft.com/office/drawing/2014/main" id="{4C3456FF-D128-44C5-904D-66E3C4E4A8BB}"/>
              </a:ext>
            </a:extLst>
          </p:cNvPr>
          <p:cNvSpPr/>
          <p:nvPr/>
        </p:nvSpPr>
        <p:spPr bwMode="auto">
          <a:xfrm>
            <a:off x="8514140" y="5264151"/>
            <a:ext cx="761702" cy="354013"/>
          </a:xfrm>
          <a:prstGeom prst="rect">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600" dirty="0"/>
          </a:p>
        </p:txBody>
      </p:sp>
      <p:sp>
        <p:nvSpPr>
          <p:cNvPr id="113" name="Isosceles Triangle 112">
            <a:extLst>
              <a:ext uri="{FF2B5EF4-FFF2-40B4-BE49-F238E27FC236}">
                <a16:creationId xmlns:a16="http://schemas.microsoft.com/office/drawing/2014/main" id="{EDAE6CE0-2019-40E0-8D7F-04E0D96A4E2C}"/>
              </a:ext>
            </a:extLst>
          </p:cNvPr>
          <p:cNvSpPr/>
          <p:nvPr/>
        </p:nvSpPr>
        <p:spPr bwMode="auto">
          <a:xfrm rot="16200000">
            <a:off x="8313860" y="5417883"/>
            <a:ext cx="354013" cy="465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600" dirty="0"/>
          </a:p>
        </p:txBody>
      </p:sp>
      <p:sp>
        <p:nvSpPr>
          <p:cNvPr id="114" name="Isosceles Triangle 113">
            <a:extLst>
              <a:ext uri="{FF2B5EF4-FFF2-40B4-BE49-F238E27FC236}">
                <a16:creationId xmlns:a16="http://schemas.microsoft.com/office/drawing/2014/main" id="{FC86AD54-8D2E-496F-9F1F-20E303C4D88D}"/>
              </a:ext>
            </a:extLst>
          </p:cNvPr>
          <p:cNvSpPr/>
          <p:nvPr/>
        </p:nvSpPr>
        <p:spPr bwMode="auto">
          <a:xfrm rot="5400000">
            <a:off x="9121052" y="5418941"/>
            <a:ext cx="354013" cy="44433"/>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600" dirty="0"/>
          </a:p>
        </p:txBody>
      </p:sp>
      <p:cxnSp>
        <p:nvCxnSpPr>
          <p:cNvPr id="115" name="Straight Connector 114">
            <a:extLst>
              <a:ext uri="{FF2B5EF4-FFF2-40B4-BE49-F238E27FC236}">
                <a16:creationId xmlns:a16="http://schemas.microsoft.com/office/drawing/2014/main" id="{9A2ED625-B47B-4EDB-B9CA-7EBA4C80DEDE}"/>
              </a:ext>
            </a:extLst>
          </p:cNvPr>
          <p:cNvCxnSpPr>
            <a:stCxn id="113" idx="4"/>
          </p:cNvCxnSpPr>
          <p:nvPr/>
        </p:nvCxnSpPr>
        <p:spPr bwMode="auto">
          <a:xfrm flipH="1">
            <a:off x="8467592" y="5264150"/>
            <a:ext cx="46548" cy="17780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6" name="Straight Connector 115">
            <a:extLst>
              <a:ext uri="{FF2B5EF4-FFF2-40B4-BE49-F238E27FC236}">
                <a16:creationId xmlns:a16="http://schemas.microsoft.com/office/drawing/2014/main" id="{62FF084E-EE79-418A-BC90-9928570984C1}"/>
              </a:ext>
            </a:extLst>
          </p:cNvPr>
          <p:cNvCxnSpPr>
            <a:stCxn id="113" idx="0"/>
            <a:endCxn id="113" idx="2"/>
          </p:cNvCxnSpPr>
          <p:nvPr/>
        </p:nvCxnSpPr>
        <p:spPr bwMode="auto">
          <a:xfrm>
            <a:off x="8467592" y="5441951"/>
            <a:ext cx="46548"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7" name="Straight Connector 116">
            <a:extLst>
              <a:ext uri="{FF2B5EF4-FFF2-40B4-BE49-F238E27FC236}">
                <a16:creationId xmlns:a16="http://schemas.microsoft.com/office/drawing/2014/main" id="{AF908E2E-C5FA-4D46-B62B-5F87E46661D1}"/>
              </a:ext>
            </a:extLst>
          </p:cNvPr>
          <p:cNvCxnSpPr>
            <a:stCxn id="114" idx="2"/>
          </p:cNvCxnSpPr>
          <p:nvPr/>
        </p:nvCxnSpPr>
        <p:spPr bwMode="auto">
          <a:xfrm>
            <a:off x="9275842" y="5264150"/>
            <a:ext cx="44433" cy="17780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8" name="Straight Connector 117">
            <a:extLst>
              <a:ext uri="{FF2B5EF4-FFF2-40B4-BE49-F238E27FC236}">
                <a16:creationId xmlns:a16="http://schemas.microsoft.com/office/drawing/2014/main" id="{D2AB1C74-1F03-4F5D-BF47-C4AFD826EE9E}"/>
              </a:ext>
            </a:extLst>
          </p:cNvPr>
          <p:cNvCxnSpPr>
            <a:stCxn id="114" idx="0"/>
            <a:endCxn id="114" idx="4"/>
          </p:cNvCxnSpPr>
          <p:nvPr/>
        </p:nvCxnSpPr>
        <p:spPr bwMode="auto">
          <a:xfrm flipH="1">
            <a:off x="9275842" y="5441951"/>
            <a:ext cx="44433"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9" name="Straight Connector 118">
            <a:extLst>
              <a:ext uri="{FF2B5EF4-FFF2-40B4-BE49-F238E27FC236}">
                <a16:creationId xmlns:a16="http://schemas.microsoft.com/office/drawing/2014/main" id="{133513CC-AF54-4760-91C1-CA5E72EDB662}"/>
              </a:ext>
            </a:extLst>
          </p:cNvPr>
          <p:cNvCxnSpPr>
            <a:stCxn id="113" idx="4"/>
            <a:endCxn id="114" idx="2"/>
          </p:cNvCxnSpPr>
          <p:nvPr/>
        </p:nvCxnSpPr>
        <p:spPr bwMode="auto">
          <a:xfrm>
            <a:off x="8514140"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0" name="Straight Connector 119">
            <a:extLst>
              <a:ext uri="{FF2B5EF4-FFF2-40B4-BE49-F238E27FC236}">
                <a16:creationId xmlns:a16="http://schemas.microsoft.com/office/drawing/2014/main" id="{BE8E43A5-59C6-4DA0-9C33-5BA8FE054234}"/>
              </a:ext>
            </a:extLst>
          </p:cNvPr>
          <p:cNvCxnSpPr>
            <a:stCxn id="113" idx="2"/>
          </p:cNvCxnSpPr>
          <p:nvPr/>
        </p:nvCxnSpPr>
        <p:spPr bwMode="auto">
          <a:xfrm>
            <a:off x="8514140" y="5618163"/>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1" name="Straight Connector 120">
            <a:extLst>
              <a:ext uri="{FF2B5EF4-FFF2-40B4-BE49-F238E27FC236}">
                <a16:creationId xmlns:a16="http://schemas.microsoft.com/office/drawing/2014/main" id="{6CE75084-5ED0-454F-A249-89AE31693DD5}"/>
              </a:ext>
            </a:extLst>
          </p:cNvPr>
          <p:cNvCxnSpPr/>
          <p:nvPr/>
        </p:nvCxnSpPr>
        <p:spPr bwMode="auto">
          <a:xfrm>
            <a:off x="1694789" y="5618163"/>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2" name="Straight Connector 121">
            <a:extLst>
              <a:ext uri="{FF2B5EF4-FFF2-40B4-BE49-F238E27FC236}">
                <a16:creationId xmlns:a16="http://schemas.microsoft.com/office/drawing/2014/main" id="{32749426-4906-4AB0-9788-419A645F2583}"/>
              </a:ext>
            </a:extLst>
          </p:cNvPr>
          <p:cNvCxnSpPr/>
          <p:nvPr/>
        </p:nvCxnSpPr>
        <p:spPr bwMode="auto">
          <a:xfrm>
            <a:off x="1603807" y="5264151"/>
            <a:ext cx="90982" cy="3540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3" name="Straight Connector 122">
            <a:extLst>
              <a:ext uri="{FF2B5EF4-FFF2-40B4-BE49-F238E27FC236}">
                <a16:creationId xmlns:a16="http://schemas.microsoft.com/office/drawing/2014/main" id="{84FEA559-BDB3-4E8A-A558-90B8C59F3873}"/>
              </a:ext>
            </a:extLst>
          </p:cNvPr>
          <p:cNvCxnSpPr/>
          <p:nvPr/>
        </p:nvCxnSpPr>
        <p:spPr bwMode="auto">
          <a:xfrm>
            <a:off x="844221"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pSp>
        <p:nvGrpSpPr>
          <p:cNvPr id="124" name="Group 115">
            <a:extLst>
              <a:ext uri="{FF2B5EF4-FFF2-40B4-BE49-F238E27FC236}">
                <a16:creationId xmlns:a16="http://schemas.microsoft.com/office/drawing/2014/main" id="{B904D52F-5EBC-4E85-8080-0A64F7E31A49}"/>
              </a:ext>
            </a:extLst>
          </p:cNvPr>
          <p:cNvGrpSpPr>
            <a:grpSpLocks/>
          </p:cNvGrpSpPr>
          <p:nvPr/>
        </p:nvGrpSpPr>
        <p:grpSpPr bwMode="auto">
          <a:xfrm>
            <a:off x="3355723" y="5264151"/>
            <a:ext cx="852684" cy="354013"/>
            <a:chOff x="1877152" y="4791247"/>
            <a:chExt cx="623208" cy="214429"/>
          </a:xfrm>
          <a:effectLst>
            <a:outerShdw blurRad="50800" dist="38100" dir="2700000" algn="tl" rotWithShape="0">
              <a:prstClr val="black">
                <a:alpha val="40000"/>
              </a:prstClr>
            </a:outerShdw>
          </a:effectLst>
        </p:grpSpPr>
        <p:sp>
          <p:nvSpPr>
            <p:cNvPr id="125" name="Rectangle 124">
              <a:extLst>
                <a:ext uri="{FF2B5EF4-FFF2-40B4-BE49-F238E27FC236}">
                  <a16:creationId xmlns:a16="http://schemas.microsoft.com/office/drawing/2014/main" id="{CD0F6661-393F-4241-9CBC-37330428A795}"/>
                </a:ext>
              </a:extLst>
            </p:cNvPr>
            <p:cNvSpPr/>
            <p:nvPr/>
          </p:nvSpPr>
          <p:spPr bwMode="auto">
            <a:xfrm>
              <a:off x="1911173" y="4791247"/>
              <a:ext cx="555165"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26" name="Isosceles Triangle 125">
              <a:extLst>
                <a:ext uri="{FF2B5EF4-FFF2-40B4-BE49-F238E27FC236}">
                  <a16:creationId xmlns:a16="http://schemas.microsoft.com/office/drawing/2014/main" id="{087589B2-020D-4F63-8CDC-B4B381E514A8}"/>
                </a:ext>
              </a:extLst>
            </p:cNvPr>
            <p:cNvSpPr/>
            <p:nvPr/>
          </p:nvSpPr>
          <p:spPr bwMode="auto">
            <a:xfrm rot="16200000">
              <a:off x="1786948"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27" name="Isosceles Triangle 126">
              <a:extLst>
                <a:ext uri="{FF2B5EF4-FFF2-40B4-BE49-F238E27FC236}">
                  <a16:creationId xmlns:a16="http://schemas.microsoft.com/office/drawing/2014/main" id="{C95DBDBB-E5C9-4C40-B108-906CA070A5E8}"/>
                </a:ext>
              </a:extLst>
            </p:cNvPr>
            <p:cNvSpPr/>
            <p:nvPr/>
          </p:nvSpPr>
          <p:spPr bwMode="auto">
            <a:xfrm rot="5400000">
              <a:off x="2376135"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128" name="Straight Connector 127">
              <a:extLst>
                <a:ext uri="{FF2B5EF4-FFF2-40B4-BE49-F238E27FC236}">
                  <a16:creationId xmlns:a16="http://schemas.microsoft.com/office/drawing/2014/main" id="{22A3A12C-DE51-42B7-9799-10AF43D5C8BB}"/>
                </a:ext>
              </a:extLst>
            </p:cNvPr>
            <p:cNvCxnSpPr>
              <a:stCxn id="126" idx="4"/>
            </p:cNvCxnSpPr>
            <p:nvPr/>
          </p:nvCxnSpPr>
          <p:spPr bwMode="auto">
            <a:xfrm flipH="1">
              <a:off x="1877152"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308F2361-4138-48F7-97F8-0EE2D28B0DF7}"/>
                </a:ext>
              </a:extLst>
            </p:cNvPr>
            <p:cNvCxnSpPr>
              <a:stCxn id="126" idx="0"/>
              <a:endCxn id="126" idx="2"/>
            </p:cNvCxnSpPr>
            <p:nvPr/>
          </p:nvCxnSpPr>
          <p:spPr bwMode="auto">
            <a:xfrm>
              <a:off x="1877152"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DCAFA986-399F-4D53-AC62-12C0DADCF039}"/>
                </a:ext>
              </a:extLst>
            </p:cNvPr>
            <p:cNvCxnSpPr>
              <a:stCxn id="127" idx="2"/>
            </p:cNvCxnSpPr>
            <p:nvPr/>
          </p:nvCxnSpPr>
          <p:spPr bwMode="auto">
            <a:xfrm>
              <a:off x="2466339"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110308C3-2EBD-4AA2-A238-1F3E3350C7E0}"/>
                </a:ext>
              </a:extLst>
            </p:cNvPr>
            <p:cNvCxnSpPr>
              <a:endCxn id="127" idx="4"/>
            </p:cNvCxnSpPr>
            <p:nvPr/>
          </p:nvCxnSpPr>
          <p:spPr bwMode="auto">
            <a:xfrm flipH="1">
              <a:off x="2466339"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A63B0283-97F0-4B62-B69E-BABBB481FA23}"/>
                </a:ext>
              </a:extLst>
            </p:cNvPr>
            <p:cNvCxnSpPr>
              <a:stCxn id="126" idx="4"/>
              <a:endCxn id="127" idx="2"/>
            </p:cNvCxnSpPr>
            <p:nvPr/>
          </p:nvCxnSpPr>
          <p:spPr bwMode="auto">
            <a:xfrm>
              <a:off x="1911173" y="4791247"/>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F1BB9D0F-B955-469B-9BDA-D53D5DA67376}"/>
                </a:ext>
              </a:extLst>
            </p:cNvPr>
            <p:cNvCxnSpPr>
              <a:stCxn id="126" idx="2"/>
            </p:cNvCxnSpPr>
            <p:nvPr/>
          </p:nvCxnSpPr>
          <p:spPr bwMode="auto">
            <a:xfrm>
              <a:off x="1911173" y="5005676"/>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34" name="Group 116">
            <a:extLst>
              <a:ext uri="{FF2B5EF4-FFF2-40B4-BE49-F238E27FC236}">
                <a16:creationId xmlns:a16="http://schemas.microsoft.com/office/drawing/2014/main" id="{1E9FFB16-4CE7-419C-86B8-3E613CEDA51A}"/>
              </a:ext>
            </a:extLst>
          </p:cNvPr>
          <p:cNvGrpSpPr>
            <a:grpSpLocks/>
          </p:cNvGrpSpPr>
          <p:nvPr/>
        </p:nvGrpSpPr>
        <p:grpSpPr bwMode="auto">
          <a:xfrm>
            <a:off x="4208407" y="5264151"/>
            <a:ext cx="850568" cy="354013"/>
            <a:chOff x="1877152" y="4791247"/>
            <a:chExt cx="623208" cy="214429"/>
          </a:xfrm>
          <a:effectLst>
            <a:outerShdw blurRad="50800" dist="38100" dir="2700000" algn="tl" rotWithShape="0">
              <a:prstClr val="black">
                <a:alpha val="40000"/>
              </a:prstClr>
            </a:outerShdw>
          </a:effectLst>
        </p:grpSpPr>
        <p:sp>
          <p:nvSpPr>
            <p:cNvPr id="135" name="Rectangle 134">
              <a:extLst>
                <a:ext uri="{FF2B5EF4-FFF2-40B4-BE49-F238E27FC236}">
                  <a16:creationId xmlns:a16="http://schemas.microsoft.com/office/drawing/2014/main" id="{D5C0851B-1271-4A66-9294-11E628F3D1C9}"/>
                </a:ext>
              </a:extLst>
            </p:cNvPr>
            <p:cNvSpPr/>
            <p:nvPr/>
          </p:nvSpPr>
          <p:spPr bwMode="auto">
            <a:xfrm>
              <a:off x="1911258" y="4791247"/>
              <a:ext cx="554996"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36" name="Isosceles Triangle 135">
              <a:extLst>
                <a:ext uri="{FF2B5EF4-FFF2-40B4-BE49-F238E27FC236}">
                  <a16:creationId xmlns:a16="http://schemas.microsoft.com/office/drawing/2014/main" id="{DBDB3941-AF97-45CC-A680-A0108741BD3F}"/>
                </a:ext>
              </a:extLst>
            </p:cNvPr>
            <p:cNvSpPr/>
            <p:nvPr/>
          </p:nvSpPr>
          <p:spPr bwMode="auto">
            <a:xfrm rot="16200000">
              <a:off x="1786990" y="4881409"/>
              <a:ext cx="214429" cy="3410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37" name="Isosceles Triangle 136">
              <a:extLst>
                <a:ext uri="{FF2B5EF4-FFF2-40B4-BE49-F238E27FC236}">
                  <a16:creationId xmlns:a16="http://schemas.microsoft.com/office/drawing/2014/main" id="{3273FEDC-3A4E-435B-B8CF-1F2897293F21}"/>
                </a:ext>
              </a:extLst>
            </p:cNvPr>
            <p:cNvSpPr/>
            <p:nvPr/>
          </p:nvSpPr>
          <p:spPr bwMode="auto">
            <a:xfrm rot="5400000">
              <a:off x="2376093" y="4881409"/>
              <a:ext cx="214429" cy="3410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138" name="Straight Connector 137">
              <a:extLst>
                <a:ext uri="{FF2B5EF4-FFF2-40B4-BE49-F238E27FC236}">
                  <a16:creationId xmlns:a16="http://schemas.microsoft.com/office/drawing/2014/main" id="{92B800B8-10A1-479B-9103-EE7169CF8246}"/>
                </a:ext>
              </a:extLst>
            </p:cNvPr>
            <p:cNvCxnSpPr>
              <a:stCxn id="136" idx="4"/>
            </p:cNvCxnSpPr>
            <p:nvPr/>
          </p:nvCxnSpPr>
          <p:spPr bwMode="auto">
            <a:xfrm flipH="1">
              <a:off x="1877152" y="4791247"/>
              <a:ext cx="34106"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14B39DD3-95EC-4FA9-B940-C44F9C99BC1B}"/>
                </a:ext>
              </a:extLst>
            </p:cNvPr>
            <p:cNvCxnSpPr>
              <a:stCxn id="136" idx="0"/>
              <a:endCxn id="136" idx="2"/>
            </p:cNvCxnSpPr>
            <p:nvPr/>
          </p:nvCxnSpPr>
          <p:spPr bwMode="auto">
            <a:xfrm>
              <a:off x="1877152" y="4898942"/>
              <a:ext cx="34106"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FD18826F-A5FE-4BFD-92C1-72FD37545EB5}"/>
                </a:ext>
              </a:extLst>
            </p:cNvPr>
            <p:cNvCxnSpPr>
              <a:stCxn id="137" idx="2"/>
            </p:cNvCxnSpPr>
            <p:nvPr/>
          </p:nvCxnSpPr>
          <p:spPr bwMode="auto">
            <a:xfrm>
              <a:off x="2466254" y="4791247"/>
              <a:ext cx="34106"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B33546F9-42CA-4830-BCFF-24F62E94074D}"/>
                </a:ext>
              </a:extLst>
            </p:cNvPr>
            <p:cNvCxnSpPr>
              <a:endCxn id="137" idx="4"/>
            </p:cNvCxnSpPr>
            <p:nvPr/>
          </p:nvCxnSpPr>
          <p:spPr bwMode="auto">
            <a:xfrm flipH="1">
              <a:off x="2466254" y="4898942"/>
              <a:ext cx="34106"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B29600AE-E72A-493C-BF3D-2B02E7D5A41D}"/>
                </a:ext>
              </a:extLst>
            </p:cNvPr>
            <p:cNvCxnSpPr>
              <a:stCxn id="136" idx="4"/>
              <a:endCxn id="137" idx="2"/>
            </p:cNvCxnSpPr>
            <p:nvPr/>
          </p:nvCxnSpPr>
          <p:spPr bwMode="auto">
            <a:xfrm>
              <a:off x="1911258" y="4791247"/>
              <a:ext cx="55499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6E02FF63-82FE-41B1-8597-934A0AD13225}"/>
                </a:ext>
              </a:extLst>
            </p:cNvPr>
            <p:cNvCxnSpPr>
              <a:stCxn id="136" idx="2"/>
            </p:cNvCxnSpPr>
            <p:nvPr/>
          </p:nvCxnSpPr>
          <p:spPr bwMode="auto">
            <a:xfrm>
              <a:off x="1911258" y="5005676"/>
              <a:ext cx="55499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44" name="Group 117">
            <a:extLst>
              <a:ext uri="{FF2B5EF4-FFF2-40B4-BE49-F238E27FC236}">
                <a16:creationId xmlns:a16="http://schemas.microsoft.com/office/drawing/2014/main" id="{561E19BD-6ED4-42BB-A809-FF93D4740E6C}"/>
              </a:ext>
            </a:extLst>
          </p:cNvPr>
          <p:cNvGrpSpPr>
            <a:grpSpLocks/>
          </p:cNvGrpSpPr>
          <p:nvPr/>
        </p:nvGrpSpPr>
        <p:grpSpPr bwMode="auto">
          <a:xfrm>
            <a:off x="5058974" y="5264151"/>
            <a:ext cx="852683" cy="354013"/>
            <a:chOff x="1877152" y="4791247"/>
            <a:chExt cx="623208" cy="214429"/>
          </a:xfrm>
          <a:effectLst>
            <a:outerShdw blurRad="50800" dist="38100" dir="2700000" algn="tl" rotWithShape="0">
              <a:prstClr val="black">
                <a:alpha val="40000"/>
              </a:prstClr>
            </a:outerShdw>
          </a:effectLst>
        </p:grpSpPr>
        <p:sp>
          <p:nvSpPr>
            <p:cNvPr id="145" name="Rectangle 144">
              <a:extLst>
                <a:ext uri="{FF2B5EF4-FFF2-40B4-BE49-F238E27FC236}">
                  <a16:creationId xmlns:a16="http://schemas.microsoft.com/office/drawing/2014/main" id="{31A90182-36C5-4FCA-87D1-F6C6C5E73F92}"/>
                </a:ext>
              </a:extLst>
            </p:cNvPr>
            <p:cNvSpPr/>
            <p:nvPr/>
          </p:nvSpPr>
          <p:spPr bwMode="auto">
            <a:xfrm>
              <a:off x="1909626" y="4791247"/>
              <a:ext cx="558259"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46" name="Isosceles Triangle 145">
              <a:extLst>
                <a:ext uri="{FF2B5EF4-FFF2-40B4-BE49-F238E27FC236}">
                  <a16:creationId xmlns:a16="http://schemas.microsoft.com/office/drawing/2014/main" id="{D446122F-5AC9-4667-9375-6B12BC0ADE2E}"/>
                </a:ext>
              </a:extLst>
            </p:cNvPr>
            <p:cNvSpPr/>
            <p:nvPr/>
          </p:nvSpPr>
          <p:spPr bwMode="auto">
            <a:xfrm rot="16200000">
              <a:off x="1786175" y="4882224"/>
              <a:ext cx="214429" cy="3247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47" name="Isosceles Triangle 146">
              <a:extLst>
                <a:ext uri="{FF2B5EF4-FFF2-40B4-BE49-F238E27FC236}">
                  <a16:creationId xmlns:a16="http://schemas.microsoft.com/office/drawing/2014/main" id="{496E468A-11AC-4F3F-A277-A908E843805D}"/>
                </a:ext>
              </a:extLst>
            </p:cNvPr>
            <p:cNvSpPr/>
            <p:nvPr/>
          </p:nvSpPr>
          <p:spPr bwMode="auto">
            <a:xfrm rot="5400000">
              <a:off x="2376908" y="4882224"/>
              <a:ext cx="214429" cy="3247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148" name="Straight Connector 147">
              <a:extLst>
                <a:ext uri="{FF2B5EF4-FFF2-40B4-BE49-F238E27FC236}">
                  <a16:creationId xmlns:a16="http://schemas.microsoft.com/office/drawing/2014/main" id="{BC3B8D25-2CFD-4A9E-A6B2-EEA041BCE451}"/>
                </a:ext>
              </a:extLst>
            </p:cNvPr>
            <p:cNvCxnSpPr>
              <a:stCxn id="146" idx="4"/>
            </p:cNvCxnSpPr>
            <p:nvPr/>
          </p:nvCxnSpPr>
          <p:spPr bwMode="auto">
            <a:xfrm flipH="1">
              <a:off x="1877152" y="4791247"/>
              <a:ext cx="32474"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9EDD417E-694E-421D-9494-2C299F4718EE}"/>
                </a:ext>
              </a:extLst>
            </p:cNvPr>
            <p:cNvCxnSpPr>
              <a:stCxn id="146" idx="0"/>
              <a:endCxn id="146" idx="2"/>
            </p:cNvCxnSpPr>
            <p:nvPr/>
          </p:nvCxnSpPr>
          <p:spPr bwMode="auto">
            <a:xfrm>
              <a:off x="1877152" y="4898942"/>
              <a:ext cx="32474"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0" name="Straight Connector 149">
              <a:extLst>
                <a:ext uri="{FF2B5EF4-FFF2-40B4-BE49-F238E27FC236}">
                  <a16:creationId xmlns:a16="http://schemas.microsoft.com/office/drawing/2014/main" id="{3ADF4A49-AFFA-446C-9D1C-DCD29DFD8EC0}"/>
                </a:ext>
              </a:extLst>
            </p:cNvPr>
            <p:cNvCxnSpPr>
              <a:stCxn id="147" idx="2"/>
            </p:cNvCxnSpPr>
            <p:nvPr/>
          </p:nvCxnSpPr>
          <p:spPr bwMode="auto">
            <a:xfrm>
              <a:off x="2467886" y="4791247"/>
              <a:ext cx="32474"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3F2272E5-81C7-4A00-9267-E38B8244A42F}"/>
                </a:ext>
              </a:extLst>
            </p:cNvPr>
            <p:cNvCxnSpPr>
              <a:endCxn id="147" idx="4"/>
            </p:cNvCxnSpPr>
            <p:nvPr/>
          </p:nvCxnSpPr>
          <p:spPr bwMode="auto">
            <a:xfrm flipH="1">
              <a:off x="2467886" y="4898942"/>
              <a:ext cx="32474"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8005FE80-8A59-4898-A2DA-0F82FCC55DFD}"/>
                </a:ext>
              </a:extLst>
            </p:cNvPr>
            <p:cNvCxnSpPr>
              <a:stCxn id="146" idx="4"/>
              <a:endCxn id="147" idx="2"/>
            </p:cNvCxnSpPr>
            <p:nvPr/>
          </p:nvCxnSpPr>
          <p:spPr bwMode="auto">
            <a:xfrm>
              <a:off x="1909626" y="4791247"/>
              <a:ext cx="55825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3" name="Straight Connector 152">
              <a:extLst>
                <a:ext uri="{FF2B5EF4-FFF2-40B4-BE49-F238E27FC236}">
                  <a16:creationId xmlns:a16="http://schemas.microsoft.com/office/drawing/2014/main" id="{0589BBB7-1F6F-4FFE-A10E-05E722072548}"/>
                </a:ext>
              </a:extLst>
            </p:cNvPr>
            <p:cNvCxnSpPr>
              <a:stCxn id="146" idx="2"/>
            </p:cNvCxnSpPr>
            <p:nvPr/>
          </p:nvCxnSpPr>
          <p:spPr bwMode="auto">
            <a:xfrm>
              <a:off x="1909626" y="5005676"/>
              <a:ext cx="55825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54" name="Group 118">
            <a:extLst>
              <a:ext uri="{FF2B5EF4-FFF2-40B4-BE49-F238E27FC236}">
                <a16:creationId xmlns:a16="http://schemas.microsoft.com/office/drawing/2014/main" id="{9B095247-6561-4487-BABE-90FC06BBA355}"/>
              </a:ext>
            </a:extLst>
          </p:cNvPr>
          <p:cNvGrpSpPr>
            <a:grpSpLocks/>
          </p:cNvGrpSpPr>
          <p:nvPr/>
        </p:nvGrpSpPr>
        <p:grpSpPr bwMode="auto">
          <a:xfrm>
            <a:off x="5911658" y="5264151"/>
            <a:ext cx="852684" cy="354013"/>
            <a:chOff x="1877152" y="4791247"/>
            <a:chExt cx="623208" cy="214429"/>
          </a:xfrm>
          <a:effectLst>
            <a:outerShdw blurRad="50800" dist="38100" dir="2700000" algn="tl" rotWithShape="0">
              <a:prstClr val="black">
                <a:alpha val="40000"/>
              </a:prstClr>
            </a:outerShdw>
          </a:effectLst>
        </p:grpSpPr>
        <p:sp>
          <p:nvSpPr>
            <p:cNvPr id="155" name="Rectangle 154">
              <a:extLst>
                <a:ext uri="{FF2B5EF4-FFF2-40B4-BE49-F238E27FC236}">
                  <a16:creationId xmlns:a16="http://schemas.microsoft.com/office/drawing/2014/main" id="{4408BBC8-D1F8-4A56-A419-9020F270F6A6}"/>
                </a:ext>
              </a:extLst>
            </p:cNvPr>
            <p:cNvSpPr/>
            <p:nvPr/>
          </p:nvSpPr>
          <p:spPr bwMode="auto">
            <a:xfrm>
              <a:off x="1911173" y="4791247"/>
              <a:ext cx="555165"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56" name="Isosceles Triangle 155">
              <a:extLst>
                <a:ext uri="{FF2B5EF4-FFF2-40B4-BE49-F238E27FC236}">
                  <a16:creationId xmlns:a16="http://schemas.microsoft.com/office/drawing/2014/main" id="{94AADD7B-DDF7-44DE-B3DC-C221B496E452}"/>
                </a:ext>
              </a:extLst>
            </p:cNvPr>
            <p:cNvSpPr/>
            <p:nvPr/>
          </p:nvSpPr>
          <p:spPr bwMode="auto">
            <a:xfrm rot="16200000">
              <a:off x="1786948"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57" name="Isosceles Triangle 156">
              <a:extLst>
                <a:ext uri="{FF2B5EF4-FFF2-40B4-BE49-F238E27FC236}">
                  <a16:creationId xmlns:a16="http://schemas.microsoft.com/office/drawing/2014/main" id="{F099D824-2A8A-4714-BF80-536FD0F7FC7C}"/>
                </a:ext>
              </a:extLst>
            </p:cNvPr>
            <p:cNvSpPr/>
            <p:nvPr/>
          </p:nvSpPr>
          <p:spPr bwMode="auto">
            <a:xfrm rot="5400000">
              <a:off x="2376135"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158" name="Straight Connector 157">
              <a:extLst>
                <a:ext uri="{FF2B5EF4-FFF2-40B4-BE49-F238E27FC236}">
                  <a16:creationId xmlns:a16="http://schemas.microsoft.com/office/drawing/2014/main" id="{B229FA5E-E84C-4AA0-A20F-BE83A3BF74B7}"/>
                </a:ext>
              </a:extLst>
            </p:cNvPr>
            <p:cNvCxnSpPr>
              <a:stCxn id="156" idx="4"/>
            </p:cNvCxnSpPr>
            <p:nvPr/>
          </p:nvCxnSpPr>
          <p:spPr bwMode="auto">
            <a:xfrm flipH="1">
              <a:off x="1877152"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1B604522-3D1A-4093-92A1-78A8E6F70EF1}"/>
                </a:ext>
              </a:extLst>
            </p:cNvPr>
            <p:cNvCxnSpPr>
              <a:stCxn id="156" idx="0"/>
              <a:endCxn id="156" idx="2"/>
            </p:cNvCxnSpPr>
            <p:nvPr/>
          </p:nvCxnSpPr>
          <p:spPr bwMode="auto">
            <a:xfrm>
              <a:off x="1877152"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0" name="Straight Connector 159">
              <a:extLst>
                <a:ext uri="{FF2B5EF4-FFF2-40B4-BE49-F238E27FC236}">
                  <a16:creationId xmlns:a16="http://schemas.microsoft.com/office/drawing/2014/main" id="{4D18C00E-B3EE-492D-9E2B-28D1441D57F3}"/>
                </a:ext>
              </a:extLst>
            </p:cNvPr>
            <p:cNvCxnSpPr>
              <a:stCxn id="157" idx="2"/>
            </p:cNvCxnSpPr>
            <p:nvPr/>
          </p:nvCxnSpPr>
          <p:spPr bwMode="auto">
            <a:xfrm>
              <a:off x="2466339"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38DBB7D3-077C-446D-B668-570A93C92151}"/>
                </a:ext>
              </a:extLst>
            </p:cNvPr>
            <p:cNvCxnSpPr>
              <a:endCxn id="157" idx="4"/>
            </p:cNvCxnSpPr>
            <p:nvPr/>
          </p:nvCxnSpPr>
          <p:spPr bwMode="auto">
            <a:xfrm flipH="1">
              <a:off x="2466339"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id="{10F37881-82FD-4B56-B219-3A84E39876D9}"/>
                </a:ext>
              </a:extLst>
            </p:cNvPr>
            <p:cNvCxnSpPr>
              <a:stCxn id="156" idx="4"/>
              <a:endCxn id="157" idx="2"/>
            </p:cNvCxnSpPr>
            <p:nvPr/>
          </p:nvCxnSpPr>
          <p:spPr bwMode="auto">
            <a:xfrm>
              <a:off x="1911173" y="4791247"/>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3" name="Straight Connector 162">
              <a:extLst>
                <a:ext uri="{FF2B5EF4-FFF2-40B4-BE49-F238E27FC236}">
                  <a16:creationId xmlns:a16="http://schemas.microsoft.com/office/drawing/2014/main" id="{095FDB0D-DE59-4BA0-94AD-1107648C56F9}"/>
                </a:ext>
              </a:extLst>
            </p:cNvPr>
            <p:cNvCxnSpPr>
              <a:stCxn id="156" idx="2"/>
            </p:cNvCxnSpPr>
            <p:nvPr/>
          </p:nvCxnSpPr>
          <p:spPr bwMode="auto">
            <a:xfrm>
              <a:off x="1911173" y="5005676"/>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64" name="Group 119">
            <a:extLst>
              <a:ext uri="{FF2B5EF4-FFF2-40B4-BE49-F238E27FC236}">
                <a16:creationId xmlns:a16="http://schemas.microsoft.com/office/drawing/2014/main" id="{EB7E15B5-88DC-4A4A-B7DD-352A89706523}"/>
              </a:ext>
            </a:extLst>
          </p:cNvPr>
          <p:cNvGrpSpPr>
            <a:grpSpLocks/>
          </p:cNvGrpSpPr>
          <p:nvPr/>
        </p:nvGrpSpPr>
        <p:grpSpPr bwMode="auto">
          <a:xfrm>
            <a:off x="6766457" y="5264151"/>
            <a:ext cx="852684" cy="354013"/>
            <a:chOff x="1877152" y="4791247"/>
            <a:chExt cx="623208" cy="214429"/>
          </a:xfrm>
          <a:effectLst>
            <a:outerShdw blurRad="50800" dist="38100" dir="2700000" algn="tl" rotWithShape="0">
              <a:prstClr val="black">
                <a:alpha val="40000"/>
              </a:prstClr>
            </a:outerShdw>
          </a:effectLst>
        </p:grpSpPr>
        <p:sp>
          <p:nvSpPr>
            <p:cNvPr id="165" name="Rectangle 164">
              <a:extLst>
                <a:ext uri="{FF2B5EF4-FFF2-40B4-BE49-F238E27FC236}">
                  <a16:creationId xmlns:a16="http://schemas.microsoft.com/office/drawing/2014/main" id="{71AAA7CC-4500-4C52-AFEA-3471E6A5ECC2}"/>
                </a:ext>
              </a:extLst>
            </p:cNvPr>
            <p:cNvSpPr/>
            <p:nvPr/>
          </p:nvSpPr>
          <p:spPr bwMode="auto">
            <a:xfrm>
              <a:off x="1911173" y="4791247"/>
              <a:ext cx="555165"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66" name="Isosceles Triangle 165">
              <a:extLst>
                <a:ext uri="{FF2B5EF4-FFF2-40B4-BE49-F238E27FC236}">
                  <a16:creationId xmlns:a16="http://schemas.microsoft.com/office/drawing/2014/main" id="{194AAC3D-421D-4C8B-984A-DB9DE203439B}"/>
                </a:ext>
              </a:extLst>
            </p:cNvPr>
            <p:cNvSpPr/>
            <p:nvPr/>
          </p:nvSpPr>
          <p:spPr bwMode="auto">
            <a:xfrm rot="16200000">
              <a:off x="1786948"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67" name="Isosceles Triangle 166">
              <a:extLst>
                <a:ext uri="{FF2B5EF4-FFF2-40B4-BE49-F238E27FC236}">
                  <a16:creationId xmlns:a16="http://schemas.microsoft.com/office/drawing/2014/main" id="{22E2DF28-2993-4573-B39A-4FBBAFAFFF40}"/>
                </a:ext>
              </a:extLst>
            </p:cNvPr>
            <p:cNvSpPr/>
            <p:nvPr/>
          </p:nvSpPr>
          <p:spPr bwMode="auto">
            <a:xfrm rot="5400000">
              <a:off x="2376135"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168" name="Straight Connector 167">
              <a:extLst>
                <a:ext uri="{FF2B5EF4-FFF2-40B4-BE49-F238E27FC236}">
                  <a16:creationId xmlns:a16="http://schemas.microsoft.com/office/drawing/2014/main" id="{E913CFC7-0FD9-4483-A98A-80A234FEEC3F}"/>
                </a:ext>
              </a:extLst>
            </p:cNvPr>
            <p:cNvCxnSpPr>
              <a:stCxn id="166" idx="4"/>
            </p:cNvCxnSpPr>
            <p:nvPr/>
          </p:nvCxnSpPr>
          <p:spPr bwMode="auto">
            <a:xfrm flipH="1">
              <a:off x="1877152"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9" name="Straight Connector 168">
              <a:extLst>
                <a:ext uri="{FF2B5EF4-FFF2-40B4-BE49-F238E27FC236}">
                  <a16:creationId xmlns:a16="http://schemas.microsoft.com/office/drawing/2014/main" id="{942A781A-4BFE-4E54-8042-7754F23BCE20}"/>
                </a:ext>
              </a:extLst>
            </p:cNvPr>
            <p:cNvCxnSpPr>
              <a:stCxn id="166" idx="0"/>
              <a:endCxn id="166" idx="2"/>
            </p:cNvCxnSpPr>
            <p:nvPr/>
          </p:nvCxnSpPr>
          <p:spPr bwMode="auto">
            <a:xfrm>
              <a:off x="1877152"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0" name="Straight Connector 169">
              <a:extLst>
                <a:ext uri="{FF2B5EF4-FFF2-40B4-BE49-F238E27FC236}">
                  <a16:creationId xmlns:a16="http://schemas.microsoft.com/office/drawing/2014/main" id="{5E83185D-9291-4AEE-9468-99F59EB4280D}"/>
                </a:ext>
              </a:extLst>
            </p:cNvPr>
            <p:cNvCxnSpPr>
              <a:stCxn id="167" idx="2"/>
            </p:cNvCxnSpPr>
            <p:nvPr/>
          </p:nvCxnSpPr>
          <p:spPr bwMode="auto">
            <a:xfrm>
              <a:off x="2466339"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2130FADB-BC4A-47B4-856B-56578CAB82F2}"/>
                </a:ext>
              </a:extLst>
            </p:cNvPr>
            <p:cNvCxnSpPr>
              <a:endCxn id="167" idx="4"/>
            </p:cNvCxnSpPr>
            <p:nvPr/>
          </p:nvCxnSpPr>
          <p:spPr bwMode="auto">
            <a:xfrm flipH="1">
              <a:off x="2466339"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6A24588E-2AD8-4B40-9843-904DDEA2C6DF}"/>
                </a:ext>
              </a:extLst>
            </p:cNvPr>
            <p:cNvCxnSpPr>
              <a:stCxn id="166" idx="4"/>
              <a:endCxn id="167" idx="2"/>
            </p:cNvCxnSpPr>
            <p:nvPr/>
          </p:nvCxnSpPr>
          <p:spPr bwMode="auto">
            <a:xfrm>
              <a:off x="1911173" y="4791247"/>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3" name="Straight Connector 172">
              <a:extLst>
                <a:ext uri="{FF2B5EF4-FFF2-40B4-BE49-F238E27FC236}">
                  <a16:creationId xmlns:a16="http://schemas.microsoft.com/office/drawing/2014/main" id="{A07692A0-8F7A-405E-B592-66E4C3EF909D}"/>
                </a:ext>
              </a:extLst>
            </p:cNvPr>
            <p:cNvCxnSpPr>
              <a:stCxn id="166" idx="2"/>
            </p:cNvCxnSpPr>
            <p:nvPr/>
          </p:nvCxnSpPr>
          <p:spPr bwMode="auto">
            <a:xfrm>
              <a:off x="1911173" y="5005676"/>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74" name="Group 120">
            <a:extLst>
              <a:ext uri="{FF2B5EF4-FFF2-40B4-BE49-F238E27FC236}">
                <a16:creationId xmlns:a16="http://schemas.microsoft.com/office/drawing/2014/main" id="{B2025D12-8752-4AB8-9E25-70C57359C9E7}"/>
              </a:ext>
            </a:extLst>
          </p:cNvPr>
          <p:cNvGrpSpPr>
            <a:grpSpLocks/>
          </p:cNvGrpSpPr>
          <p:nvPr/>
        </p:nvGrpSpPr>
        <p:grpSpPr bwMode="auto">
          <a:xfrm>
            <a:off x="7619141" y="5264151"/>
            <a:ext cx="850568" cy="354013"/>
            <a:chOff x="1877152" y="4791247"/>
            <a:chExt cx="623208" cy="214429"/>
          </a:xfrm>
          <a:effectLst>
            <a:outerShdw blurRad="50800" dist="38100" dir="2700000" algn="tl" rotWithShape="0">
              <a:prstClr val="black">
                <a:alpha val="40000"/>
              </a:prstClr>
            </a:outerShdw>
          </a:effectLst>
        </p:grpSpPr>
        <p:sp>
          <p:nvSpPr>
            <p:cNvPr id="175" name="Rectangle 174">
              <a:extLst>
                <a:ext uri="{FF2B5EF4-FFF2-40B4-BE49-F238E27FC236}">
                  <a16:creationId xmlns:a16="http://schemas.microsoft.com/office/drawing/2014/main" id="{47FC2CB6-6696-4E22-8CE7-9298401405E7}"/>
                </a:ext>
              </a:extLst>
            </p:cNvPr>
            <p:cNvSpPr/>
            <p:nvPr/>
          </p:nvSpPr>
          <p:spPr bwMode="auto">
            <a:xfrm>
              <a:off x="1911258" y="4791247"/>
              <a:ext cx="554996"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76" name="Isosceles Triangle 175">
              <a:extLst>
                <a:ext uri="{FF2B5EF4-FFF2-40B4-BE49-F238E27FC236}">
                  <a16:creationId xmlns:a16="http://schemas.microsoft.com/office/drawing/2014/main" id="{43208F92-1E0B-4C0F-81F7-AF50488D159F}"/>
                </a:ext>
              </a:extLst>
            </p:cNvPr>
            <p:cNvSpPr/>
            <p:nvPr/>
          </p:nvSpPr>
          <p:spPr bwMode="auto">
            <a:xfrm rot="16200000">
              <a:off x="1786990" y="4881409"/>
              <a:ext cx="214429" cy="3410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sp>
          <p:nvSpPr>
            <p:cNvPr id="177" name="Isosceles Triangle 176">
              <a:extLst>
                <a:ext uri="{FF2B5EF4-FFF2-40B4-BE49-F238E27FC236}">
                  <a16:creationId xmlns:a16="http://schemas.microsoft.com/office/drawing/2014/main" id="{3E364D2A-8462-4FAF-961C-DE2B5F563133}"/>
                </a:ext>
              </a:extLst>
            </p:cNvPr>
            <p:cNvSpPr/>
            <p:nvPr/>
          </p:nvSpPr>
          <p:spPr bwMode="auto">
            <a:xfrm rot="5400000">
              <a:off x="2376093" y="4881409"/>
              <a:ext cx="214429" cy="3410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p>
          </p:txBody>
        </p:sp>
        <p:cxnSp>
          <p:nvCxnSpPr>
            <p:cNvPr id="178" name="Straight Connector 177">
              <a:extLst>
                <a:ext uri="{FF2B5EF4-FFF2-40B4-BE49-F238E27FC236}">
                  <a16:creationId xmlns:a16="http://schemas.microsoft.com/office/drawing/2014/main" id="{393C9EC3-4668-4040-A78E-8C4776247B7C}"/>
                </a:ext>
              </a:extLst>
            </p:cNvPr>
            <p:cNvCxnSpPr>
              <a:stCxn id="176" idx="4"/>
            </p:cNvCxnSpPr>
            <p:nvPr/>
          </p:nvCxnSpPr>
          <p:spPr bwMode="auto">
            <a:xfrm flipH="1">
              <a:off x="1877152" y="4791247"/>
              <a:ext cx="34106"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9" name="Straight Connector 178">
              <a:extLst>
                <a:ext uri="{FF2B5EF4-FFF2-40B4-BE49-F238E27FC236}">
                  <a16:creationId xmlns:a16="http://schemas.microsoft.com/office/drawing/2014/main" id="{7BA74539-A36C-48C9-BFD7-1E1F23476637}"/>
                </a:ext>
              </a:extLst>
            </p:cNvPr>
            <p:cNvCxnSpPr>
              <a:stCxn id="176" idx="0"/>
              <a:endCxn id="176" idx="2"/>
            </p:cNvCxnSpPr>
            <p:nvPr/>
          </p:nvCxnSpPr>
          <p:spPr bwMode="auto">
            <a:xfrm>
              <a:off x="1877152" y="4898942"/>
              <a:ext cx="34106"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0" name="Straight Connector 179">
              <a:extLst>
                <a:ext uri="{FF2B5EF4-FFF2-40B4-BE49-F238E27FC236}">
                  <a16:creationId xmlns:a16="http://schemas.microsoft.com/office/drawing/2014/main" id="{E56144C6-AA6A-46B4-83D8-D5A44A195FEA}"/>
                </a:ext>
              </a:extLst>
            </p:cNvPr>
            <p:cNvCxnSpPr>
              <a:stCxn id="177" idx="2"/>
            </p:cNvCxnSpPr>
            <p:nvPr/>
          </p:nvCxnSpPr>
          <p:spPr bwMode="auto">
            <a:xfrm>
              <a:off x="2466254" y="4791247"/>
              <a:ext cx="34106"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1" name="Straight Connector 180">
              <a:extLst>
                <a:ext uri="{FF2B5EF4-FFF2-40B4-BE49-F238E27FC236}">
                  <a16:creationId xmlns:a16="http://schemas.microsoft.com/office/drawing/2014/main" id="{A186F6E5-62A8-412B-B5AE-04AEEBB8C3E5}"/>
                </a:ext>
              </a:extLst>
            </p:cNvPr>
            <p:cNvCxnSpPr>
              <a:endCxn id="177" idx="4"/>
            </p:cNvCxnSpPr>
            <p:nvPr/>
          </p:nvCxnSpPr>
          <p:spPr bwMode="auto">
            <a:xfrm flipH="1">
              <a:off x="2466254" y="4898942"/>
              <a:ext cx="34106"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2" name="Straight Connector 181">
              <a:extLst>
                <a:ext uri="{FF2B5EF4-FFF2-40B4-BE49-F238E27FC236}">
                  <a16:creationId xmlns:a16="http://schemas.microsoft.com/office/drawing/2014/main" id="{999B31D1-BC40-4AB3-B386-0A164CF8BE7D}"/>
                </a:ext>
              </a:extLst>
            </p:cNvPr>
            <p:cNvCxnSpPr>
              <a:stCxn id="176" idx="4"/>
              <a:endCxn id="177" idx="2"/>
            </p:cNvCxnSpPr>
            <p:nvPr/>
          </p:nvCxnSpPr>
          <p:spPr bwMode="auto">
            <a:xfrm>
              <a:off x="1911258" y="4791247"/>
              <a:ext cx="55499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3" name="Straight Connector 182">
              <a:extLst>
                <a:ext uri="{FF2B5EF4-FFF2-40B4-BE49-F238E27FC236}">
                  <a16:creationId xmlns:a16="http://schemas.microsoft.com/office/drawing/2014/main" id="{CA7B44F5-7FCA-4580-A00C-14A972B81745}"/>
                </a:ext>
              </a:extLst>
            </p:cNvPr>
            <p:cNvCxnSpPr>
              <a:stCxn id="176" idx="2"/>
            </p:cNvCxnSpPr>
            <p:nvPr/>
          </p:nvCxnSpPr>
          <p:spPr bwMode="auto">
            <a:xfrm>
              <a:off x="1911258" y="5005676"/>
              <a:ext cx="55499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cxnSp>
        <p:nvCxnSpPr>
          <p:cNvPr id="184" name="Straight Connector 183">
            <a:extLst>
              <a:ext uri="{FF2B5EF4-FFF2-40B4-BE49-F238E27FC236}">
                <a16:creationId xmlns:a16="http://schemas.microsoft.com/office/drawing/2014/main" id="{DE84AE2E-0725-4ED7-A23C-5A2D5D147D54}"/>
              </a:ext>
            </a:extLst>
          </p:cNvPr>
          <p:cNvCxnSpPr/>
          <p:nvPr/>
        </p:nvCxnSpPr>
        <p:spPr bwMode="auto">
          <a:xfrm>
            <a:off x="10596127"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185" name="TextBox 122">
            <a:extLst>
              <a:ext uri="{FF2B5EF4-FFF2-40B4-BE49-F238E27FC236}">
                <a16:creationId xmlns:a16="http://schemas.microsoft.com/office/drawing/2014/main" id="{60C33AB0-8059-4FAA-828C-0A951A9F8FBA}"/>
              </a:ext>
            </a:extLst>
          </p:cNvPr>
          <p:cNvSpPr txBox="1">
            <a:spLocks noChangeArrowheads="1"/>
          </p:cNvSpPr>
          <p:nvPr/>
        </p:nvSpPr>
        <p:spPr bwMode="auto">
          <a:xfrm>
            <a:off x="1591113" y="5295900"/>
            <a:ext cx="1222955"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Başlangıç ​​biti</a:t>
            </a:r>
          </a:p>
        </p:txBody>
      </p:sp>
      <p:sp>
        <p:nvSpPr>
          <p:cNvPr id="186" name="TextBox 124">
            <a:extLst>
              <a:ext uri="{FF2B5EF4-FFF2-40B4-BE49-F238E27FC236}">
                <a16:creationId xmlns:a16="http://schemas.microsoft.com/office/drawing/2014/main" id="{F367EEFA-DE11-4680-8DA5-186A36BE0A6C}"/>
              </a:ext>
            </a:extLst>
          </p:cNvPr>
          <p:cNvSpPr txBox="1">
            <a:spLocks noChangeArrowheads="1"/>
          </p:cNvSpPr>
          <p:nvPr/>
        </p:nvSpPr>
        <p:spPr bwMode="auto">
          <a:xfrm>
            <a:off x="2598251" y="5295900"/>
            <a:ext cx="713039"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0</a:t>
            </a:r>
          </a:p>
        </p:txBody>
      </p:sp>
      <p:sp>
        <p:nvSpPr>
          <p:cNvPr id="187" name="TextBox 125">
            <a:extLst>
              <a:ext uri="{FF2B5EF4-FFF2-40B4-BE49-F238E27FC236}">
                <a16:creationId xmlns:a16="http://schemas.microsoft.com/office/drawing/2014/main" id="{A98B9428-5427-4E6B-B93A-5FF793138B29}"/>
              </a:ext>
            </a:extLst>
          </p:cNvPr>
          <p:cNvSpPr txBox="1">
            <a:spLocks noChangeArrowheads="1"/>
          </p:cNvSpPr>
          <p:nvPr/>
        </p:nvSpPr>
        <p:spPr bwMode="auto">
          <a:xfrm>
            <a:off x="3425546" y="5295900"/>
            <a:ext cx="713037"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1</a:t>
            </a:r>
          </a:p>
        </p:txBody>
      </p:sp>
      <p:sp>
        <p:nvSpPr>
          <p:cNvPr id="188" name="TextBox 126">
            <a:extLst>
              <a:ext uri="{FF2B5EF4-FFF2-40B4-BE49-F238E27FC236}">
                <a16:creationId xmlns:a16="http://schemas.microsoft.com/office/drawing/2014/main" id="{554E56D1-25A2-4779-9638-BB801E462EC3}"/>
              </a:ext>
            </a:extLst>
          </p:cNvPr>
          <p:cNvSpPr txBox="1">
            <a:spLocks noChangeArrowheads="1"/>
          </p:cNvSpPr>
          <p:nvPr/>
        </p:nvSpPr>
        <p:spPr bwMode="auto">
          <a:xfrm>
            <a:off x="4278228" y="5303838"/>
            <a:ext cx="710922"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2</a:t>
            </a:r>
          </a:p>
        </p:txBody>
      </p:sp>
      <p:sp>
        <p:nvSpPr>
          <p:cNvPr id="189" name="TextBox 127">
            <a:extLst>
              <a:ext uri="{FF2B5EF4-FFF2-40B4-BE49-F238E27FC236}">
                <a16:creationId xmlns:a16="http://schemas.microsoft.com/office/drawing/2014/main" id="{C5B7061B-65BC-46D7-B5B6-71D0C85608CF}"/>
              </a:ext>
            </a:extLst>
          </p:cNvPr>
          <p:cNvSpPr txBox="1">
            <a:spLocks noChangeArrowheads="1"/>
          </p:cNvSpPr>
          <p:nvPr/>
        </p:nvSpPr>
        <p:spPr bwMode="auto">
          <a:xfrm>
            <a:off x="5154186" y="5303838"/>
            <a:ext cx="713039"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3</a:t>
            </a:r>
          </a:p>
        </p:txBody>
      </p:sp>
      <p:sp>
        <p:nvSpPr>
          <p:cNvPr id="190" name="TextBox 128">
            <a:extLst>
              <a:ext uri="{FF2B5EF4-FFF2-40B4-BE49-F238E27FC236}">
                <a16:creationId xmlns:a16="http://schemas.microsoft.com/office/drawing/2014/main" id="{4DD99FCF-8C5E-47D7-B436-39FB027AA4FC}"/>
              </a:ext>
            </a:extLst>
          </p:cNvPr>
          <p:cNvSpPr txBox="1">
            <a:spLocks noChangeArrowheads="1"/>
          </p:cNvSpPr>
          <p:nvPr/>
        </p:nvSpPr>
        <p:spPr bwMode="auto">
          <a:xfrm>
            <a:off x="6028029" y="5295900"/>
            <a:ext cx="713037"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4</a:t>
            </a:r>
          </a:p>
        </p:txBody>
      </p:sp>
      <p:sp>
        <p:nvSpPr>
          <p:cNvPr id="191" name="TextBox 129">
            <a:extLst>
              <a:ext uri="{FF2B5EF4-FFF2-40B4-BE49-F238E27FC236}">
                <a16:creationId xmlns:a16="http://schemas.microsoft.com/office/drawing/2014/main" id="{46D3E411-191C-42D6-93EB-7264A0C3D5B2}"/>
              </a:ext>
            </a:extLst>
          </p:cNvPr>
          <p:cNvSpPr txBox="1">
            <a:spLocks noChangeArrowheads="1"/>
          </p:cNvSpPr>
          <p:nvPr/>
        </p:nvSpPr>
        <p:spPr bwMode="auto">
          <a:xfrm>
            <a:off x="6882829" y="5287963"/>
            <a:ext cx="713037"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5</a:t>
            </a:r>
          </a:p>
        </p:txBody>
      </p:sp>
      <p:sp>
        <p:nvSpPr>
          <p:cNvPr id="192" name="TextBox 130">
            <a:extLst>
              <a:ext uri="{FF2B5EF4-FFF2-40B4-BE49-F238E27FC236}">
                <a16:creationId xmlns:a16="http://schemas.microsoft.com/office/drawing/2014/main" id="{43017996-848E-45C9-B4DA-8AAEECEEFB3F}"/>
              </a:ext>
            </a:extLst>
          </p:cNvPr>
          <p:cNvSpPr txBox="1">
            <a:spLocks noChangeArrowheads="1"/>
          </p:cNvSpPr>
          <p:nvPr/>
        </p:nvSpPr>
        <p:spPr bwMode="auto">
          <a:xfrm>
            <a:off x="7722816" y="5295900"/>
            <a:ext cx="713039"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6</a:t>
            </a:r>
          </a:p>
        </p:txBody>
      </p:sp>
      <p:sp>
        <p:nvSpPr>
          <p:cNvPr id="193" name="TextBox 131">
            <a:extLst>
              <a:ext uri="{FF2B5EF4-FFF2-40B4-BE49-F238E27FC236}">
                <a16:creationId xmlns:a16="http://schemas.microsoft.com/office/drawing/2014/main" id="{C29BA09A-271B-4BB3-B280-6D4695F9318F}"/>
              </a:ext>
            </a:extLst>
          </p:cNvPr>
          <p:cNvSpPr txBox="1">
            <a:spLocks noChangeArrowheads="1"/>
          </p:cNvSpPr>
          <p:nvPr/>
        </p:nvSpPr>
        <p:spPr bwMode="auto">
          <a:xfrm>
            <a:off x="8575501" y="5295900"/>
            <a:ext cx="713037"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7</a:t>
            </a:r>
          </a:p>
        </p:txBody>
      </p:sp>
      <p:cxnSp>
        <p:nvCxnSpPr>
          <p:cNvPr id="194" name="Straight Connector 193">
            <a:extLst>
              <a:ext uri="{FF2B5EF4-FFF2-40B4-BE49-F238E27FC236}">
                <a16:creationId xmlns:a16="http://schemas.microsoft.com/office/drawing/2014/main" id="{EE660FCC-78A9-4103-80A2-5C4D1BC1FE5D}"/>
              </a:ext>
            </a:extLst>
          </p:cNvPr>
          <p:cNvCxnSpPr/>
          <p:nvPr/>
        </p:nvCxnSpPr>
        <p:spPr bwMode="auto">
          <a:xfrm flipH="1">
            <a:off x="10126410" y="5264151"/>
            <a:ext cx="90982" cy="3540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5" name="Straight Connector 194">
            <a:extLst>
              <a:ext uri="{FF2B5EF4-FFF2-40B4-BE49-F238E27FC236}">
                <a16:creationId xmlns:a16="http://schemas.microsoft.com/office/drawing/2014/main" id="{7B530746-5666-444A-A192-80FAE4AAFF11}"/>
              </a:ext>
            </a:extLst>
          </p:cNvPr>
          <p:cNvCxnSpPr/>
          <p:nvPr/>
        </p:nvCxnSpPr>
        <p:spPr bwMode="auto">
          <a:xfrm>
            <a:off x="10448018" y="5264150"/>
            <a:ext cx="759587"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6" name="Straight Connector 195">
            <a:extLst>
              <a:ext uri="{FF2B5EF4-FFF2-40B4-BE49-F238E27FC236}">
                <a16:creationId xmlns:a16="http://schemas.microsoft.com/office/drawing/2014/main" id="{903A2945-5C31-4601-87AA-733F43A33878}"/>
              </a:ext>
            </a:extLst>
          </p:cNvPr>
          <p:cNvCxnSpPr/>
          <p:nvPr/>
        </p:nvCxnSpPr>
        <p:spPr bwMode="auto">
          <a:xfrm>
            <a:off x="10208929"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197" name="TextBox 198">
            <a:extLst>
              <a:ext uri="{FF2B5EF4-FFF2-40B4-BE49-F238E27FC236}">
                <a16:creationId xmlns:a16="http://schemas.microsoft.com/office/drawing/2014/main" id="{7F21A697-4E82-4A8C-BAD3-7907366159D3}"/>
              </a:ext>
            </a:extLst>
          </p:cNvPr>
          <p:cNvSpPr txBox="1">
            <a:spLocks noChangeArrowheads="1"/>
          </p:cNvSpPr>
          <p:nvPr/>
        </p:nvSpPr>
        <p:spPr bwMode="auto">
          <a:xfrm>
            <a:off x="10217393" y="5286375"/>
            <a:ext cx="1222955"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 durdur</a:t>
            </a:r>
          </a:p>
        </p:txBody>
      </p:sp>
      <p:sp>
        <p:nvSpPr>
          <p:cNvPr id="198" name="Rectangle 197">
            <a:extLst>
              <a:ext uri="{FF2B5EF4-FFF2-40B4-BE49-F238E27FC236}">
                <a16:creationId xmlns:a16="http://schemas.microsoft.com/office/drawing/2014/main" id="{96B3B5FE-F42A-44D1-A5D3-3F6B57CEF7F8}"/>
              </a:ext>
            </a:extLst>
          </p:cNvPr>
          <p:cNvSpPr/>
          <p:nvPr/>
        </p:nvSpPr>
        <p:spPr bwMode="auto">
          <a:xfrm>
            <a:off x="9366824" y="5264151"/>
            <a:ext cx="761702" cy="354013"/>
          </a:xfrm>
          <a:prstGeom prst="rect">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600" dirty="0"/>
          </a:p>
        </p:txBody>
      </p:sp>
      <p:sp>
        <p:nvSpPr>
          <p:cNvPr id="199" name="Isosceles Triangle 198">
            <a:extLst>
              <a:ext uri="{FF2B5EF4-FFF2-40B4-BE49-F238E27FC236}">
                <a16:creationId xmlns:a16="http://schemas.microsoft.com/office/drawing/2014/main" id="{00745997-C9FA-4BD1-8EB6-83032D4E23E8}"/>
              </a:ext>
            </a:extLst>
          </p:cNvPr>
          <p:cNvSpPr/>
          <p:nvPr/>
        </p:nvSpPr>
        <p:spPr bwMode="auto">
          <a:xfrm rot="16200000">
            <a:off x="9166544" y="5417883"/>
            <a:ext cx="354013" cy="465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600" dirty="0"/>
          </a:p>
        </p:txBody>
      </p:sp>
      <p:sp>
        <p:nvSpPr>
          <p:cNvPr id="200" name="Isosceles Triangle 199">
            <a:extLst>
              <a:ext uri="{FF2B5EF4-FFF2-40B4-BE49-F238E27FC236}">
                <a16:creationId xmlns:a16="http://schemas.microsoft.com/office/drawing/2014/main" id="{0E5D062B-6ADF-4ACA-BB52-4ACD4D224AF3}"/>
              </a:ext>
            </a:extLst>
          </p:cNvPr>
          <p:cNvSpPr/>
          <p:nvPr/>
        </p:nvSpPr>
        <p:spPr bwMode="auto">
          <a:xfrm rot="5400000">
            <a:off x="9973737" y="5418941"/>
            <a:ext cx="354013" cy="44432"/>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600" dirty="0"/>
          </a:p>
        </p:txBody>
      </p:sp>
      <p:cxnSp>
        <p:nvCxnSpPr>
          <p:cNvPr id="201" name="Straight Connector 200">
            <a:extLst>
              <a:ext uri="{FF2B5EF4-FFF2-40B4-BE49-F238E27FC236}">
                <a16:creationId xmlns:a16="http://schemas.microsoft.com/office/drawing/2014/main" id="{BA4B1A5E-E5E7-46EF-BC56-83A808250A30}"/>
              </a:ext>
            </a:extLst>
          </p:cNvPr>
          <p:cNvCxnSpPr>
            <a:stCxn id="199" idx="4"/>
          </p:cNvCxnSpPr>
          <p:nvPr/>
        </p:nvCxnSpPr>
        <p:spPr bwMode="auto">
          <a:xfrm flipH="1">
            <a:off x="9320276" y="5264150"/>
            <a:ext cx="46548" cy="17780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2" name="Straight Connector 201">
            <a:extLst>
              <a:ext uri="{FF2B5EF4-FFF2-40B4-BE49-F238E27FC236}">
                <a16:creationId xmlns:a16="http://schemas.microsoft.com/office/drawing/2014/main" id="{A872FF39-3C4C-44EC-9B38-F1DBF1AF0102}"/>
              </a:ext>
            </a:extLst>
          </p:cNvPr>
          <p:cNvCxnSpPr>
            <a:stCxn id="199" idx="0"/>
            <a:endCxn id="199" idx="2"/>
          </p:cNvCxnSpPr>
          <p:nvPr/>
        </p:nvCxnSpPr>
        <p:spPr bwMode="auto">
          <a:xfrm>
            <a:off x="9320276" y="5441951"/>
            <a:ext cx="46548"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3" name="Straight Connector 202">
            <a:extLst>
              <a:ext uri="{FF2B5EF4-FFF2-40B4-BE49-F238E27FC236}">
                <a16:creationId xmlns:a16="http://schemas.microsoft.com/office/drawing/2014/main" id="{654C63FF-AD54-4E6A-BC6B-E79DD09178AE}"/>
              </a:ext>
            </a:extLst>
          </p:cNvPr>
          <p:cNvCxnSpPr>
            <a:stCxn id="200" idx="2"/>
          </p:cNvCxnSpPr>
          <p:nvPr/>
        </p:nvCxnSpPr>
        <p:spPr bwMode="auto">
          <a:xfrm>
            <a:off x="10128527" y="5264150"/>
            <a:ext cx="44432" cy="17780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4" name="Straight Connector 203">
            <a:extLst>
              <a:ext uri="{FF2B5EF4-FFF2-40B4-BE49-F238E27FC236}">
                <a16:creationId xmlns:a16="http://schemas.microsoft.com/office/drawing/2014/main" id="{31B2EC19-6A31-4141-9B80-2F69BF343B80}"/>
              </a:ext>
            </a:extLst>
          </p:cNvPr>
          <p:cNvCxnSpPr>
            <a:stCxn id="200" idx="0"/>
            <a:endCxn id="200" idx="4"/>
          </p:cNvCxnSpPr>
          <p:nvPr/>
        </p:nvCxnSpPr>
        <p:spPr bwMode="auto">
          <a:xfrm flipH="1">
            <a:off x="10128527" y="5441951"/>
            <a:ext cx="44432"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5" name="Straight Connector 204">
            <a:extLst>
              <a:ext uri="{FF2B5EF4-FFF2-40B4-BE49-F238E27FC236}">
                <a16:creationId xmlns:a16="http://schemas.microsoft.com/office/drawing/2014/main" id="{2125F947-CA22-4434-8AC4-B8ED94D9D887}"/>
              </a:ext>
            </a:extLst>
          </p:cNvPr>
          <p:cNvCxnSpPr>
            <a:stCxn id="199" idx="4"/>
            <a:endCxn id="200" idx="2"/>
          </p:cNvCxnSpPr>
          <p:nvPr/>
        </p:nvCxnSpPr>
        <p:spPr bwMode="auto">
          <a:xfrm>
            <a:off x="9366824"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6" name="Straight Connector 205">
            <a:extLst>
              <a:ext uri="{FF2B5EF4-FFF2-40B4-BE49-F238E27FC236}">
                <a16:creationId xmlns:a16="http://schemas.microsoft.com/office/drawing/2014/main" id="{35760AEF-EF9B-4552-A616-6121B6E8714C}"/>
              </a:ext>
            </a:extLst>
          </p:cNvPr>
          <p:cNvCxnSpPr>
            <a:stCxn id="199" idx="2"/>
          </p:cNvCxnSpPr>
          <p:nvPr/>
        </p:nvCxnSpPr>
        <p:spPr bwMode="auto">
          <a:xfrm>
            <a:off x="9366824" y="5618163"/>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207" name="TextBox 217">
            <a:extLst>
              <a:ext uri="{FF2B5EF4-FFF2-40B4-BE49-F238E27FC236}">
                <a16:creationId xmlns:a16="http://schemas.microsoft.com/office/drawing/2014/main" id="{A71A62E0-76A0-4272-9476-6C1EC4A2D59E}"/>
              </a:ext>
            </a:extLst>
          </p:cNvPr>
          <p:cNvSpPr txBox="1">
            <a:spLocks noChangeArrowheads="1"/>
          </p:cNvSpPr>
          <p:nvPr/>
        </p:nvSpPr>
        <p:spPr bwMode="auto">
          <a:xfrm>
            <a:off x="9390098" y="5295901"/>
            <a:ext cx="867494" cy="2762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Parite </a:t>
            </a:r>
          </a:p>
        </p:txBody>
      </p:sp>
      <p:sp>
        <p:nvSpPr>
          <p:cNvPr id="208" name="TextBox 218">
            <a:extLst>
              <a:ext uri="{FF2B5EF4-FFF2-40B4-BE49-F238E27FC236}">
                <a16:creationId xmlns:a16="http://schemas.microsoft.com/office/drawing/2014/main" id="{6E1C7B1D-5AF4-4527-975E-62CC0CFDAE2B}"/>
              </a:ext>
            </a:extLst>
          </p:cNvPr>
          <p:cNvSpPr txBox="1">
            <a:spLocks noChangeArrowheads="1"/>
          </p:cNvSpPr>
          <p:nvPr/>
        </p:nvSpPr>
        <p:spPr bwMode="auto">
          <a:xfrm>
            <a:off x="3914304" y="4414839"/>
            <a:ext cx="4940487"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Eşlik biti olmadan bir bayt aktarın</a:t>
            </a:r>
          </a:p>
        </p:txBody>
      </p:sp>
      <p:sp>
        <p:nvSpPr>
          <p:cNvPr id="209" name="TextBox 219">
            <a:extLst>
              <a:ext uri="{FF2B5EF4-FFF2-40B4-BE49-F238E27FC236}">
                <a16:creationId xmlns:a16="http://schemas.microsoft.com/office/drawing/2014/main" id="{081D68F8-23AB-4550-80B6-E3DAD95F2922}"/>
              </a:ext>
            </a:extLst>
          </p:cNvPr>
          <p:cNvSpPr txBox="1">
            <a:spLocks noChangeArrowheads="1"/>
          </p:cNvSpPr>
          <p:nvPr/>
        </p:nvSpPr>
        <p:spPr bwMode="auto">
          <a:xfrm>
            <a:off x="4087803" y="5753101"/>
            <a:ext cx="3992591"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Eşlik biti ile bir bayt aktarın</a:t>
            </a:r>
          </a:p>
        </p:txBody>
      </p:sp>
    </p:spTree>
    <p:extLst>
      <p:ext uri="{BB962C8B-B14F-4D97-AF65-F5344CB8AC3E}">
        <p14:creationId xmlns:p14="http://schemas.microsoft.com/office/powerpoint/2010/main" val="1698244445"/>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3334</Words>
  <Application>Microsoft Office PowerPoint</Application>
  <PresentationFormat>Widescreen</PresentationFormat>
  <Paragraphs>661</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ＭＳ Ｐゴシック</vt:lpstr>
      <vt:lpstr>ＭＳ Ｐゴシック</vt:lpstr>
      <vt:lpstr>Arial</vt:lpstr>
      <vt:lpstr>Calibri</vt:lpstr>
      <vt:lpstr>Mangal</vt:lpstr>
      <vt:lpstr>Wingdings</vt:lpstr>
      <vt:lpstr>ARM PPT template 2017_Confidential</vt:lpstr>
      <vt:lpstr>AHB UART Çevre Birimi</vt:lpstr>
      <vt:lpstr>Modül Müfredatı</vt:lpstr>
      <vt:lpstr>Çip Üzerinde Sistem Oluşturma (SoC)</vt:lpstr>
      <vt:lpstr>Seri iletişim</vt:lpstr>
      <vt:lpstr>Seri İletişim Türleri</vt:lpstr>
      <vt:lpstr>Paralel İletişim </vt:lpstr>
      <vt:lpstr>Seri ve Paralel İletişim</vt:lpstr>
      <vt:lpstr>UART'a Genel Bakış</vt:lpstr>
      <vt:lpstr>UART Protokolü</vt:lpstr>
      <vt:lpstr>Karakter Kodlama Şeması</vt:lpstr>
      <vt:lpstr>ASCII Kodlu Karakterler</vt:lpstr>
      <vt:lpstr>AHB UART Çevre Birimi</vt:lpstr>
      <vt:lpstr>AHB UART Çevre Birimi</vt:lpstr>
      <vt:lpstr>AHB UART Çevre Birimi</vt:lpstr>
      <vt:lpstr>Baud Hızı Üreteci</vt:lpstr>
      <vt:lpstr>UART Verici</vt:lpstr>
      <vt:lpstr>UART Alıcısı</vt:lpstr>
      <vt:lpstr>İlk Giren İlk Çıkar (FIFO)</vt:lpstr>
      <vt:lpstr>UART'ta Neden Bir FIFO'ya İhtiyacımız Var?</vt:lpstr>
      <vt:lpstr>İlk Giren İlk Çıkar (FIFO)</vt:lpstr>
      <vt:lpstr>FIFO Uygulaması </vt:lpstr>
      <vt:lpstr>FIFO Uygulaması </vt:lpstr>
      <vt:lpstr>Hafıza Alanı</vt:lpstr>
      <vt:lpstr>Hafıza Alanı</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2022-04-18T09:52:28Z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