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1"/>
  </p:notesMasterIdLst>
  <p:handoutMasterIdLst>
    <p:handoutMasterId r:id="rId32"/>
  </p:handoutMasterIdLst>
  <p:sldIdLst>
    <p:sldId id="329" r:id="rId5"/>
    <p:sldId id="337" r:id="rId6"/>
    <p:sldId id="302" r:id="rId7"/>
    <p:sldId id="339" r:id="rId8"/>
    <p:sldId id="340" r:id="rId9"/>
    <p:sldId id="341" r:id="rId10"/>
    <p:sldId id="342" r:id="rId11"/>
    <p:sldId id="343" r:id="rId12"/>
    <p:sldId id="344" r:id="rId13"/>
    <p:sldId id="345" r:id="rId14"/>
    <p:sldId id="346" r:id="rId15"/>
    <p:sldId id="347" r:id="rId16"/>
    <p:sldId id="349" r:id="rId17"/>
    <p:sldId id="350" r:id="rId18"/>
    <p:sldId id="351" r:id="rId19"/>
    <p:sldId id="353" r:id="rId20"/>
    <p:sldId id="354" r:id="rId21"/>
    <p:sldId id="355" r:id="rId22"/>
    <p:sldId id="356" r:id="rId23"/>
    <p:sldId id="358" r:id="rId24"/>
    <p:sldId id="359" r:id="rId25"/>
    <p:sldId id="360" r:id="rId26"/>
    <p:sldId id="361" r:id="rId27"/>
    <p:sldId id="362" r:id="rId28"/>
    <p:sldId id="363" r:id="rId29"/>
    <p:sldId id="364"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75565" autoAdjust="0"/>
  </p:normalViewPr>
  <p:slideViewPr>
    <p:cSldViewPr snapToGrid="0">
      <p:cViewPr varScale="1">
        <p:scale>
          <a:sx n="87" d="100"/>
          <a:sy n="87" d="100"/>
        </p:scale>
        <p:origin x="173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D576E4-6DEF-4C9C-B611-71EA909DD70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441B444E-EE68-4F4C-8E71-63750288B88B}">
      <dgm:prSet phldrT="[Text]"/>
      <dgm:spPr/>
      <dgm:t>
        <a:bodyPr/>
        <a:lstStyle/>
        <a:p>
          <a:r>
            <a:rPr lang="en-GB" dirty="0"/>
            <a:t>Preload the compare register with a desired value</a:t>
          </a:r>
        </a:p>
      </dgm:t>
    </dgm:pt>
    <dgm:pt modelId="{925E2A43-16A3-4484-9DC8-93B7F3291995}" type="parTrans" cxnId="{698698A5-5339-4B02-AC9A-96A757A0D93B}">
      <dgm:prSet/>
      <dgm:spPr/>
      <dgm:t>
        <a:bodyPr/>
        <a:lstStyle/>
        <a:p>
          <a:endParaRPr lang="en-GB"/>
        </a:p>
      </dgm:t>
    </dgm:pt>
    <dgm:pt modelId="{A939162E-DC99-4E48-8D5C-7E87F2E63A91}" type="sibTrans" cxnId="{698698A5-5339-4B02-AC9A-96A757A0D93B}">
      <dgm:prSet/>
      <dgm:spPr/>
      <dgm:t>
        <a:bodyPr/>
        <a:lstStyle/>
        <a:p>
          <a:endParaRPr lang="en-GB" dirty="0"/>
        </a:p>
      </dgm:t>
    </dgm:pt>
    <dgm:pt modelId="{BBF89F18-7292-4377-A31A-DA8FDD9946DE}">
      <dgm:prSet phldrT="[Text]"/>
      <dgm:spPr/>
      <dgm:t>
        <a:bodyPr/>
        <a:lstStyle/>
        <a:p>
          <a:r>
            <a:rPr lang="en-GB" dirty="0"/>
            <a:t>Increment or decrement the timer register</a:t>
          </a:r>
        </a:p>
      </dgm:t>
    </dgm:pt>
    <dgm:pt modelId="{706C5ADE-DE90-4768-84FA-D33BAA5DF112}" type="parTrans" cxnId="{96AFDCCB-A03A-4D88-8D03-5962F298708F}">
      <dgm:prSet/>
      <dgm:spPr/>
      <dgm:t>
        <a:bodyPr/>
        <a:lstStyle/>
        <a:p>
          <a:endParaRPr lang="en-GB"/>
        </a:p>
      </dgm:t>
    </dgm:pt>
    <dgm:pt modelId="{A31ADC31-BD3B-4BAB-879D-DD9E6EA6278C}" type="sibTrans" cxnId="{96AFDCCB-A03A-4D88-8D03-5962F298708F}">
      <dgm:prSet/>
      <dgm:spPr/>
      <dgm:t>
        <a:bodyPr/>
        <a:lstStyle/>
        <a:p>
          <a:endParaRPr lang="en-GB" dirty="0"/>
        </a:p>
      </dgm:t>
    </dgm:pt>
    <dgm:pt modelId="{7E19931D-F5B1-4EE7-869A-41B70C6A9F07}">
      <dgm:prSet phldrT="[Text]"/>
      <dgm:spPr/>
      <dgm:t>
        <a:bodyPr/>
        <a:lstStyle/>
        <a:p>
          <a:r>
            <a:rPr lang="en-GB" dirty="0"/>
            <a:t>Compare the values of  </a:t>
          </a:r>
        </a:p>
        <a:p>
          <a:r>
            <a:rPr lang="en-GB" dirty="0"/>
            <a:t>the timer registers </a:t>
          </a:r>
        </a:p>
      </dgm:t>
    </dgm:pt>
    <dgm:pt modelId="{7F480411-BB71-4761-BA73-0B056CB1C72E}" type="parTrans" cxnId="{68108BD7-D426-4CEC-B976-CD3C75F28AA1}">
      <dgm:prSet/>
      <dgm:spPr/>
      <dgm:t>
        <a:bodyPr/>
        <a:lstStyle/>
        <a:p>
          <a:endParaRPr lang="en-GB"/>
        </a:p>
      </dgm:t>
    </dgm:pt>
    <dgm:pt modelId="{66DB3C55-ECC9-4D51-854F-92F3C5659A48}" type="sibTrans" cxnId="{68108BD7-D426-4CEC-B976-CD3C75F28AA1}">
      <dgm:prSet/>
      <dgm:spPr/>
      <dgm:t>
        <a:bodyPr/>
        <a:lstStyle/>
        <a:p>
          <a:endParaRPr lang="en-GB" dirty="0"/>
        </a:p>
      </dgm:t>
    </dgm:pt>
    <dgm:pt modelId="{903DF041-2600-423E-851F-619ED1984B07}">
      <dgm:prSet phldrT="[Text]"/>
      <dgm:spPr/>
      <dgm:t>
        <a:bodyPr/>
        <a:lstStyle/>
        <a:p>
          <a:r>
            <a:rPr lang="en-GB" dirty="0"/>
            <a:t>Once the timer and compare register have equal values,</a:t>
          </a:r>
        </a:p>
        <a:p>
          <a:r>
            <a:rPr lang="en-GB" dirty="0"/>
            <a:t>generate an interrupt signal</a:t>
          </a:r>
        </a:p>
      </dgm:t>
    </dgm:pt>
    <dgm:pt modelId="{8B2220C5-7C5B-4EAB-B79B-75AE47E31508}" type="parTrans" cxnId="{96D0797B-08A1-4736-AAC4-89C0EBCFDF34}">
      <dgm:prSet/>
      <dgm:spPr/>
      <dgm:t>
        <a:bodyPr/>
        <a:lstStyle/>
        <a:p>
          <a:endParaRPr lang="en-GB"/>
        </a:p>
      </dgm:t>
    </dgm:pt>
    <dgm:pt modelId="{8A8E3890-1E9B-4A6E-8BB5-02A6FC8D586A}" type="sibTrans" cxnId="{96D0797B-08A1-4736-AAC4-89C0EBCFDF34}">
      <dgm:prSet/>
      <dgm:spPr/>
      <dgm:t>
        <a:bodyPr/>
        <a:lstStyle/>
        <a:p>
          <a:endParaRPr lang="en-GB" dirty="0"/>
        </a:p>
      </dgm:t>
    </dgm:pt>
    <dgm:pt modelId="{CC18DF4A-74B5-4EDF-9311-F524A6F88284}">
      <dgm:prSet phldrT="[Text]"/>
      <dgm:spPr/>
      <dgm:t>
        <a:bodyPr/>
        <a:lstStyle/>
        <a:p>
          <a:r>
            <a:rPr lang="en-GB" dirty="0"/>
            <a:t>Reset the timer register</a:t>
          </a:r>
        </a:p>
      </dgm:t>
    </dgm:pt>
    <dgm:pt modelId="{3A940425-65FD-4BA5-8FA0-1AD69CB42CA5}" type="parTrans" cxnId="{2D4817F9-E593-4F3A-9449-686ABB0CC027}">
      <dgm:prSet/>
      <dgm:spPr/>
      <dgm:t>
        <a:bodyPr/>
        <a:lstStyle/>
        <a:p>
          <a:endParaRPr lang="en-GB"/>
        </a:p>
      </dgm:t>
    </dgm:pt>
    <dgm:pt modelId="{6F1D4709-152F-4AF6-BC18-9A783D078CA8}" type="sibTrans" cxnId="{2D4817F9-E593-4F3A-9449-686ABB0CC027}">
      <dgm:prSet/>
      <dgm:spPr/>
      <dgm:t>
        <a:bodyPr/>
        <a:lstStyle/>
        <a:p>
          <a:endParaRPr lang="en-GB"/>
        </a:p>
      </dgm:t>
    </dgm:pt>
    <dgm:pt modelId="{CB734A34-B317-4530-A01C-02CBF1ADD299}" type="pres">
      <dgm:prSet presAssocID="{DED576E4-6DEF-4C9C-B611-71EA909DD70F}" presName="diagram" presStyleCnt="0">
        <dgm:presLayoutVars>
          <dgm:dir/>
          <dgm:resizeHandles val="exact"/>
        </dgm:presLayoutVars>
      </dgm:prSet>
      <dgm:spPr/>
    </dgm:pt>
    <dgm:pt modelId="{F32CE862-EE73-4370-B139-794C0365E715}" type="pres">
      <dgm:prSet presAssocID="{441B444E-EE68-4F4C-8E71-63750288B88B}" presName="node" presStyleLbl="node1" presStyleIdx="0" presStyleCnt="5">
        <dgm:presLayoutVars>
          <dgm:bulletEnabled val="1"/>
        </dgm:presLayoutVars>
      </dgm:prSet>
      <dgm:spPr/>
    </dgm:pt>
    <dgm:pt modelId="{B58264F2-F577-40EA-AF57-C6CD9788B624}" type="pres">
      <dgm:prSet presAssocID="{A939162E-DC99-4E48-8D5C-7E87F2E63A91}" presName="sibTrans" presStyleLbl="sibTrans2D1" presStyleIdx="0" presStyleCnt="4"/>
      <dgm:spPr/>
    </dgm:pt>
    <dgm:pt modelId="{4D4BBAF5-A490-43AB-A068-F9554DA3E378}" type="pres">
      <dgm:prSet presAssocID="{A939162E-DC99-4E48-8D5C-7E87F2E63A91}" presName="connectorText" presStyleLbl="sibTrans2D1" presStyleIdx="0" presStyleCnt="4"/>
      <dgm:spPr/>
    </dgm:pt>
    <dgm:pt modelId="{8DDF300C-3241-4E50-8B6E-96845E8FF325}" type="pres">
      <dgm:prSet presAssocID="{BBF89F18-7292-4377-A31A-DA8FDD9946DE}" presName="node" presStyleLbl="node1" presStyleIdx="1" presStyleCnt="5">
        <dgm:presLayoutVars>
          <dgm:bulletEnabled val="1"/>
        </dgm:presLayoutVars>
      </dgm:prSet>
      <dgm:spPr/>
    </dgm:pt>
    <dgm:pt modelId="{B7BD8147-6E8E-49D6-BCE2-16F53835E132}" type="pres">
      <dgm:prSet presAssocID="{A31ADC31-BD3B-4BAB-879D-DD9E6EA6278C}" presName="sibTrans" presStyleLbl="sibTrans2D1" presStyleIdx="1" presStyleCnt="4"/>
      <dgm:spPr/>
    </dgm:pt>
    <dgm:pt modelId="{BDCD0CE9-BD68-409D-94F2-BE389A6D720C}" type="pres">
      <dgm:prSet presAssocID="{A31ADC31-BD3B-4BAB-879D-DD9E6EA6278C}" presName="connectorText" presStyleLbl="sibTrans2D1" presStyleIdx="1" presStyleCnt="4"/>
      <dgm:spPr/>
    </dgm:pt>
    <dgm:pt modelId="{7F780B1B-5623-4A8E-90B7-6DD52B7537DF}" type="pres">
      <dgm:prSet presAssocID="{7E19931D-F5B1-4EE7-869A-41B70C6A9F07}" presName="node" presStyleLbl="node1" presStyleIdx="2" presStyleCnt="5">
        <dgm:presLayoutVars>
          <dgm:bulletEnabled val="1"/>
        </dgm:presLayoutVars>
      </dgm:prSet>
      <dgm:spPr/>
    </dgm:pt>
    <dgm:pt modelId="{FF5A6B0D-9878-47BF-AB36-0A2332397A89}" type="pres">
      <dgm:prSet presAssocID="{66DB3C55-ECC9-4D51-854F-92F3C5659A48}" presName="sibTrans" presStyleLbl="sibTrans2D1" presStyleIdx="2" presStyleCnt="4"/>
      <dgm:spPr/>
    </dgm:pt>
    <dgm:pt modelId="{5D1FA52B-9138-4D03-B833-AF2C5F8E1471}" type="pres">
      <dgm:prSet presAssocID="{66DB3C55-ECC9-4D51-854F-92F3C5659A48}" presName="connectorText" presStyleLbl="sibTrans2D1" presStyleIdx="2" presStyleCnt="4"/>
      <dgm:spPr/>
    </dgm:pt>
    <dgm:pt modelId="{376EE60C-E74D-44AE-951A-2A26FFF3D894}" type="pres">
      <dgm:prSet presAssocID="{903DF041-2600-423E-851F-619ED1984B07}" presName="node" presStyleLbl="node1" presStyleIdx="3" presStyleCnt="5">
        <dgm:presLayoutVars>
          <dgm:bulletEnabled val="1"/>
        </dgm:presLayoutVars>
      </dgm:prSet>
      <dgm:spPr/>
    </dgm:pt>
    <dgm:pt modelId="{0821807A-E23E-4A27-83E1-2A3AA596BC47}" type="pres">
      <dgm:prSet presAssocID="{8A8E3890-1E9B-4A6E-8BB5-02A6FC8D586A}" presName="sibTrans" presStyleLbl="sibTrans2D1" presStyleIdx="3" presStyleCnt="4"/>
      <dgm:spPr/>
    </dgm:pt>
    <dgm:pt modelId="{5337EC15-911C-4F58-AD68-63805AC8D058}" type="pres">
      <dgm:prSet presAssocID="{8A8E3890-1E9B-4A6E-8BB5-02A6FC8D586A}" presName="connectorText" presStyleLbl="sibTrans2D1" presStyleIdx="3" presStyleCnt="4"/>
      <dgm:spPr/>
    </dgm:pt>
    <dgm:pt modelId="{B1CDE1F0-1ED6-4E90-915E-DB6F117EC597}" type="pres">
      <dgm:prSet presAssocID="{CC18DF4A-74B5-4EDF-9311-F524A6F88284}" presName="node" presStyleLbl="node1" presStyleIdx="4" presStyleCnt="5">
        <dgm:presLayoutVars>
          <dgm:bulletEnabled val="1"/>
        </dgm:presLayoutVars>
      </dgm:prSet>
      <dgm:spPr/>
    </dgm:pt>
  </dgm:ptLst>
  <dgm:cxnLst>
    <dgm:cxn modelId="{FD70EA07-DFA4-44CA-A659-542D81FCC81C}" type="presOf" srcId="{903DF041-2600-423E-851F-619ED1984B07}" destId="{376EE60C-E74D-44AE-951A-2A26FFF3D894}" srcOrd="0" destOrd="0" presId="urn:microsoft.com/office/officeart/2005/8/layout/process5"/>
    <dgm:cxn modelId="{E4FBD61B-DB7F-4796-BA07-F1A578A12726}" type="presOf" srcId="{66DB3C55-ECC9-4D51-854F-92F3C5659A48}" destId="{FF5A6B0D-9878-47BF-AB36-0A2332397A89}" srcOrd="0" destOrd="0" presId="urn:microsoft.com/office/officeart/2005/8/layout/process5"/>
    <dgm:cxn modelId="{106C8B24-8A87-4C1F-AB2D-BDAA4C39470E}" type="presOf" srcId="{66DB3C55-ECC9-4D51-854F-92F3C5659A48}" destId="{5D1FA52B-9138-4D03-B833-AF2C5F8E1471}" srcOrd="1" destOrd="0" presId="urn:microsoft.com/office/officeart/2005/8/layout/process5"/>
    <dgm:cxn modelId="{24C2C537-CDD1-4A92-8703-BB31B10D045C}" type="presOf" srcId="{7E19931D-F5B1-4EE7-869A-41B70C6A9F07}" destId="{7F780B1B-5623-4A8E-90B7-6DD52B7537DF}" srcOrd="0" destOrd="0" presId="urn:microsoft.com/office/officeart/2005/8/layout/process5"/>
    <dgm:cxn modelId="{BEF96440-B49E-4052-B7D3-940B69390EF4}" type="presOf" srcId="{DED576E4-6DEF-4C9C-B611-71EA909DD70F}" destId="{CB734A34-B317-4530-A01C-02CBF1ADD299}" srcOrd="0" destOrd="0" presId="urn:microsoft.com/office/officeart/2005/8/layout/process5"/>
    <dgm:cxn modelId="{9A22656C-FBD2-4974-87AB-45D34B02E58D}" type="presOf" srcId="{BBF89F18-7292-4377-A31A-DA8FDD9946DE}" destId="{8DDF300C-3241-4E50-8B6E-96845E8FF325}" srcOrd="0" destOrd="0" presId="urn:microsoft.com/office/officeart/2005/8/layout/process5"/>
    <dgm:cxn modelId="{96D0797B-08A1-4736-AAC4-89C0EBCFDF34}" srcId="{DED576E4-6DEF-4C9C-B611-71EA909DD70F}" destId="{903DF041-2600-423E-851F-619ED1984B07}" srcOrd="3" destOrd="0" parTransId="{8B2220C5-7C5B-4EAB-B79B-75AE47E31508}" sibTransId="{8A8E3890-1E9B-4A6E-8BB5-02A6FC8D586A}"/>
    <dgm:cxn modelId="{FBC55E8A-6096-49C3-8F20-303E2E23EFD7}" type="presOf" srcId="{441B444E-EE68-4F4C-8E71-63750288B88B}" destId="{F32CE862-EE73-4370-B139-794C0365E715}" srcOrd="0" destOrd="0" presId="urn:microsoft.com/office/officeart/2005/8/layout/process5"/>
    <dgm:cxn modelId="{F583D99D-39C6-4702-AEBB-77118061D94E}" type="presOf" srcId="{8A8E3890-1E9B-4A6E-8BB5-02A6FC8D586A}" destId="{0821807A-E23E-4A27-83E1-2A3AA596BC47}" srcOrd="0" destOrd="0" presId="urn:microsoft.com/office/officeart/2005/8/layout/process5"/>
    <dgm:cxn modelId="{698698A5-5339-4B02-AC9A-96A757A0D93B}" srcId="{DED576E4-6DEF-4C9C-B611-71EA909DD70F}" destId="{441B444E-EE68-4F4C-8E71-63750288B88B}" srcOrd="0" destOrd="0" parTransId="{925E2A43-16A3-4484-9DC8-93B7F3291995}" sibTransId="{A939162E-DC99-4E48-8D5C-7E87F2E63A91}"/>
    <dgm:cxn modelId="{C269DFB7-4B18-48A3-8761-61ED62EA66D6}" type="presOf" srcId="{8A8E3890-1E9B-4A6E-8BB5-02A6FC8D586A}" destId="{5337EC15-911C-4F58-AD68-63805AC8D058}" srcOrd="1" destOrd="0" presId="urn:microsoft.com/office/officeart/2005/8/layout/process5"/>
    <dgm:cxn modelId="{96AFDCCB-A03A-4D88-8D03-5962F298708F}" srcId="{DED576E4-6DEF-4C9C-B611-71EA909DD70F}" destId="{BBF89F18-7292-4377-A31A-DA8FDD9946DE}" srcOrd="1" destOrd="0" parTransId="{706C5ADE-DE90-4768-84FA-D33BAA5DF112}" sibTransId="{A31ADC31-BD3B-4BAB-879D-DD9E6EA6278C}"/>
    <dgm:cxn modelId="{68108BD7-D426-4CEC-B976-CD3C75F28AA1}" srcId="{DED576E4-6DEF-4C9C-B611-71EA909DD70F}" destId="{7E19931D-F5B1-4EE7-869A-41B70C6A9F07}" srcOrd="2" destOrd="0" parTransId="{7F480411-BB71-4761-BA73-0B056CB1C72E}" sibTransId="{66DB3C55-ECC9-4D51-854F-92F3C5659A48}"/>
    <dgm:cxn modelId="{B11A5ED8-C498-4150-ABDA-E9EEA051D658}" type="presOf" srcId="{A939162E-DC99-4E48-8D5C-7E87F2E63A91}" destId="{4D4BBAF5-A490-43AB-A068-F9554DA3E378}" srcOrd="1" destOrd="0" presId="urn:microsoft.com/office/officeart/2005/8/layout/process5"/>
    <dgm:cxn modelId="{F1CC31DA-41BE-46A3-96A3-0D7335465380}" type="presOf" srcId="{A31ADC31-BD3B-4BAB-879D-DD9E6EA6278C}" destId="{B7BD8147-6E8E-49D6-BCE2-16F53835E132}" srcOrd="0" destOrd="0" presId="urn:microsoft.com/office/officeart/2005/8/layout/process5"/>
    <dgm:cxn modelId="{1A438DDD-D86A-431B-853C-C84DA5DC3A0D}" type="presOf" srcId="{CC18DF4A-74B5-4EDF-9311-F524A6F88284}" destId="{B1CDE1F0-1ED6-4E90-915E-DB6F117EC597}" srcOrd="0" destOrd="0" presId="urn:microsoft.com/office/officeart/2005/8/layout/process5"/>
    <dgm:cxn modelId="{94D20EE5-6858-4AD0-B022-7B9C9AD47900}" type="presOf" srcId="{A939162E-DC99-4E48-8D5C-7E87F2E63A91}" destId="{B58264F2-F577-40EA-AF57-C6CD9788B624}" srcOrd="0" destOrd="0" presId="urn:microsoft.com/office/officeart/2005/8/layout/process5"/>
    <dgm:cxn modelId="{03A290EE-EC85-4BE0-8794-B68CEDB7669A}" type="presOf" srcId="{A31ADC31-BD3B-4BAB-879D-DD9E6EA6278C}" destId="{BDCD0CE9-BD68-409D-94F2-BE389A6D720C}" srcOrd="1" destOrd="0" presId="urn:microsoft.com/office/officeart/2005/8/layout/process5"/>
    <dgm:cxn modelId="{2D4817F9-E593-4F3A-9449-686ABB0CC027}" srcId="{DED576E4-6DEF-4C9C-B611-71EA909DD70F}" destId="{CC18DF4A-74B5-4EDF-9311-F524A6F88284}" srcOrd="4" destOrd="0" parTransId="{3A940425-65FD-4BA5-8FA0-1AD69CB42CA5}" sibTransId="{6F1D4709-152F-4AF6-BC18-9A783D078CA8}"/>
    <dgm:cxn modelId="{BA32AC55-0A29-497E-931D-9EE2E599FFEA}" type="presParOf" srcId="{CB734A34-B317-4530-A01C-02CBF1ADD299}" destId="{F32CE862-EE73-4370-B139-794C0365E715}" srcOrd="0" destOrd="0" presId="urn:microsoft.com/office/officeart/2005/8/layout/process5"/>
    <dgm:cxn modelId="{CFB15501-355C-4CF6-9031-49C40825C4D4}" type="presParOf" srcId="{CB734A34-B317-4530-A01C-02CBF1ADD299}" destId="{B58264F2-F577-40EA-AF57-C6CD9788B624}" srcOrd="1" destOrd="0" presId="urn:microsoft.com/office/officeart/2005/8/layout/process5"/>
    <dgm:cxn modelId="{C76F476A-2E88-4144-AB58-21F0CAF6B37E}" type="presParOf" srcId="{B58264F2-F577-40EA-AF57-C6CD9788B624}" destId="{4D4BBAF5-A490-43AB-A068-F9554DA3E378}" srcOrd="0" destOrd="0" presId="urn:microsoft.com/office/officeart/2005/8/layout/process5"/>
    <dgm:cxn modelId="{55A3595B-03A4-4E61-B9F0-D2491F1919B6}" type="presParOf" srcId="{CB734A34-B317-4530-A01C-02CBF1ADD299}" destId="{8DDF300C-3241-4E50-8B6E-96845E8FF325}" srcOrd="2" destOrd="0" presId="urn:microsoft.com/office/officeart/2005/8/layout/process5"/>
    <dgm:cxn modelId="{31596E11-0E11-4ACC-A271-235D80502B15}" type="presParOf" srcId="{CB734A34-B317-4530-A01C-02CBF1ADD299}" destId="{B7BD8147-6E8E-49D6-BCE2-16F53835E132}" srcOrd="3" destOrd="0" presId="urn:microsoft.com/office/officeart/2005/8/layout/process5"/>
    <dgm:cxn modelId="{0358AB37-B4B2-437C-8232-ECCC8A107FD2}" type="presParOf" srcId="{B7BD8147-6E8E-49D6-BCE2-16F53835E132}" destId="{BDCD0CE9-BD68-409D-94F2-BE389A6D720C}" srcOrd="0" destOrd="0" presId="urn:microsoft.com/office/officeart/2005/8/layout/process5"/>
    <dgm:cxn modelId="{0FCD8130-C86A-4BEA-8CAF-F1B271E8E3AD}" type="presParOf" srcId="{CB734A34-B317-4530-A01C-02CBF1ADD299}" destId="{7F780B1B-5623-4A8E-90B7-6DD52B7537DF}" srcOrd="4" destOrd="0" presId="urn:microsoft.com/office/officeart/2005/8/layout/process5"/>
    <dgm:cxn modelId="{36C73FAC-9D41-4C11-8BEF-7CACF6548E46}" type="presParOf" srcId="{CB734A34-B317-4530-A01C-02CBF1ADD299}" destId="{FF5A6B0D-9878-47BF-AB36-0A2332397A89}" srcOrd="5" destOrd="0" presId="urn:microsoft.com/office/officeart/2005/8/layout/process5"/>
    <dgm:cxn modelId="{9EEDA85E-CD74-46E8-A6DF-5584CDA7435B}" type="presParOf" srcId="{FF5A6B0D-9878-47BF-AB36-0A2332397A89}" destId="{5D1FA52B-9138-4D03-B833-AF2C5F8E1471}" srcOrd="0" destOrd="0" presId="urn:microsoft.com/office/officeart/2005/8/layout/process5"/>
    <dgm:cxn modelId="{65E4298D-C9EF-405B-939E-9AFD44C3EF4F}" type="presParOf" srcId="{CB734A34-B317-4530-A01C-02CBF1ADD299}" destId="{376EE60C-E74D-44AE-951A-2A26FFF3D894}" srcOrd="6" destOrd="0" presId="urn:microsoft.com/office/officeart/2005/8/layout/process5"/>
    <dgm:cxn modelId="{AF3B9688-D40C-4210-8B5E-59D724721C3C}" type="presParOf" srcId="{CB734A34-B317-4530-A01C-02CBF1ADD299}" destId="{0821807A-E23E-4A27-83E1-2A3AA596BC47}" srcOrd="7" destOrd="0" presId="urn:microsoft.com/office/officeart/2005/8/layout/process5"/>
    <dgm:cxn modelId="{8DBB7781-A642-430D-B465-BE2974F91190}" type="presParOf" srcId="{0821807A-E23E-4A27-83E1-2A3AA596BC47}" destId="{5337EC15-911C-4F58-AD68-63805AC8D058}" srcOrd="0" destOrd="0" presId="urn:microsoft.com/office/officeart/2005/8/layout/process5"/>
    <dgm:cxn modelId="{01B46FA6-87DE-49C5-8747-A5188FD9B4DE}" type="presParOf" srcId="{CB734A34-B317-4530-A01C-02CBF1ADD299}" destId="{B1CDE1F0-1ED6-4E90-915E-DB6F117EC597}"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D576E4-6DEF-4C9C-B611-71EA909DD70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441B444E-EE68-4F4C-8E71-63750288B88B}">
      <dgm:prSet phldrT="[Text]"/>
      <dgm:spPr/>
      <dgm:t>
        <a:bodyPr/>
        <a:lstStyle/>
        <a:p>
          <a:r>
            <a:rPr lang="en-GB" dirty="0"/>
            <a:t>The event source generates a sequence of pulses</a:t>
          </a:r>
        </a:p>
      </dgm:t>
    </dgm:pt>
    <dgm:pt modelId="{925E2A43-16A3-4484-9DC8-93B7F3291995}" type="parTrans" cxnId="{698698A5-5339-4B02-AC9A-96A757A0D93B}">
      <dgm:prSet/>
      <dgm:spPr/>
      <dgm:t>
        <a:bodyPr/>
        <a:lstStyle/>
        <a:p>
          <a:endParaRPr lang="en-GB"/>
        </a:p>
      </dgm:t>
    </dgm:pt>
    <dgm:pt modelId="{A939162E-DC99-4E48-8D5C-7E87F2E63A91}" type="sibTrans" cxnId="{698698A5-5339-4B02-AC9A-96A757A0D93B}">
      <dgm:prSet/>
      <dgm:spPr/>
      <dgm:t>
        <a:bodyPr/>
        <a:lstStyle/>
        <a:p>
          <a:endParaRPr lang="en-GB" dirty="0"/>
        </a:p>
      </dgm:t>
    </dgm:pt>
    <dgm:pt modelId="{BBF89F18-7292-4377-A31A-DA8FDD9946DE}">
      <dgm:prSet phldrT="[Text]"/>
      <dgm:spPr/>
      <dgm:t>
        <a:bodyPr/>
        <a:lstStyle/>
        <a:p>
          <a:r>
            <a:rPr lang="en-GB" dirty="0"/>
            <a:t>Once an event occurs, the capture register will be enabled</a:t>
          </a:r>
        </a:p>
      </dgm:t>
    </dgm:pt>
    <dgm:pt modelId="{706C5ADE-DE90-4768-84FA-D33BAA5DF112}" type="parTrans" cxnId="{96AFDCCB-A03A-4D88-8D03-5962F298708F}">
      <dgm:prSet/>
      <dgm:spPr/>
      <dgm:t>
        <a:bodyPr/>
        <a:lstStyle/>
        <a:p>
          <a:endParaRPr lang="en-GB"/>
        </a:p>
      </dgm:t>
    </dgm:pt>
    <dgm:pt modelId="{A31ADC31-BD3B-4BAB-879D-DD9E6EA6278C}" type="sibTrans" cxnId="{96AFDCCB-A03A-4D88-8D03-5962F298708F}">
      <dgm:prSet/>
      <dgm:spPr/>
      <dgm:t>
        <a:bodyPr/>
        <a:lstStyle/>
        <a:p>
          <a:endParaRPr lang="en-GB" dirty="0"/>
        </a:p>
      </dgm:t>
    </dgm:pt>
    <dgm:pt modelId="{7E19931D-F5B1-4EE7-869A-41B70C6A9F07}">
      <dgm:prSet phldrT="[Text]"/>
      <dgm:spPr/>
      <dgm:t>
        <a:bodyPr/>
        <a:lstStyle/>
        <a:p>
          <a:r>
            <a:rPr lang="en-GB" dirty="0"/>
            <a:t>The capture register then takes a “Snapshot” of the timer</a:t>
          </a:r>
        </a:p>
      </dgm:t>
    </dgm:pt>
    <dgm:pt modelId="{7F480411-BB71-4761-BA73-0B056CB1C72E}" type="parTrans" cxnId="{68108BD7-D426-4CEC-B976-CD3C75F28AA1}">
      <dgm:prSet/>
      <dgm:spPr/>
      <dgm:t>
        <a:bodyPr/>
        <a:lstStyle/>
        <a:p>
          <a:endParaRPr lang="en-GB"/>
        </a:p>
      </dgm:t>
    </dgm:pt>
    <dgm:pt modelId="{66DB3C55-ECC9-4D51-854F-92F3C5659A48}" type="sibTrans" cxnId="{68108BD7-D426-4CEC-B976-CD3C75F28AA1}">
      <dgm:prSet/>
      <dgm:spPr/>
      <dgm:t>
        <a:bodyPr/>
        <a:lstStyle/>
        <a:p>
          <a:endParaRPr lang="en-GB" dirty="0"/>
        </a:p>
      </dgm:t>
    </dgm:pt>
    <dgm:pt modelId="{903DF041-2600-423E-851F-619ED1984B07}">
      <dgm:prSet phldrT="[Text]"/>
      <dgm:spPr/>
      <dgm:t>
        <a:bodyPr/>
        <a:lstStyle/>
        <a:p>
          <a:r>
            <a:rPr lang="en-US" dirty="0"/>
            <a:t>An interrupt is sometimes generated </a:t>
          </a:r>
          <a:endParaRPr lang="en-GB" dirty="0"/>
        </a:p>
      </dgm:t>
    </dgm:pt>
    <dgm:pt modelId="{8B2220C5-7C5B-4EAB-B79B-75AE47E31508}" type="parTrans" cxnId="{96D0797B-08A1-4736-AAC4-89C0EBCFDF34}">
      <dgm:prSet/>
      <dgm:spPr/>
      <dgm:t>
        <a:bodyPr/>
        <a:lstStyle/>
        <a:p>
          <a:endParaRPr lang="en-GB"/>
        </a:p>
      </dgm:t>
    </dgm:pt>
    <dgm:pt modelId="{8A8E3890-1E9B-4A6E-8BB5-02A6FC8D586A}" type="sibTrans" cxnId="{96D0797B-08A1-4736-AAC4-89C0EBCFDF34}">
      <dgm:prSet/>
      <dgm:spPr/>
      <dgm:t>
        <a:bodyPr/>
        <a:lstStyle/>
        <a:p>
          <a:endParaRPr lang="en-GB"/>
        </a:p>
      </dgm:t>
    </dgm:pt>
    <dgm:pt modelId="{CB734A34-B317-4530-A01C-02CBF1ADD299}" type="pres">
      <dgm:prSet presAssocID="{DED576E4-6DEF-4C9C-B611-71EA909DD70F}" presName="diagram" presStyleCnt="0">
        <dgm:presLayoutVars>
          <dgm:dir/>
          <dgm:resizeHandles val="exact"/>
        </dgm:presLayoutVars>
      </dgm:prSet>
      <dgm:spPr/>
    </dgm:pt>
    <dgm:pt modelId="{F32CE862-EE73-4370-B139-794C0365E715}" type="pres">
      <dgm:prSet presAssocID="{441B444E-EE68-4F4C-8E71-63750288B88B}" presName="node" presStyleLbl="node1" presStyleIdx="0" presStyleCnt="4">
        <dgm:presLayoutVars>
          <dgm:bulletEnabled val="1"/>
        </dgm:presLayoutVars>
      </dgm:prSet>
      <dgm:spPr/>
    </dgm:pt>
    <dgm:pt modelId="{B58264F2-F577-40EA-AF57-C6CD9788B624}" type="pres">
      <dgm:prSet presAssocID="{A939162E-DC99-4E48-8D5C-7E87F2E63A91}" presName="sibTrans" presStyleLbl="sibTrans2D1" presStyleIdx="0" presStyleCnt="3"/>
      <dgm:spPr/>
    </dgm:pt>
    <dgm:pt modelId="{4D4BBAF5-A490-43AB-A068-F9554DA3E378}" type="pres">
      <dgm:prSet presAssocID="{A939162E-DC99-4E48-8D5C-7E87F2E63A91}" presName="connectorText" presStyleLbl="sibTrans2D1" presStyleIdx="0" presStyleCnt="3"/>
      <dgm:spPr/>
    </dgm:pt>
    <dgm:pt modelId="{8DDF300C-3241-4E50-8B6E-96845E8FF325}" type="pres">
      <dgm:prSet presAssocID="{BBF89F18-7292-4377-A31A-DA8FDD9946DE}" presName="node" presStyleLbl="node1" presStyleIdx="1" presStyleCnt="4">
        <dgm:presLayoutVars>
          <dgm:bulletEnabled val="1"/>
        </dgm:presLayoutVars>
      </dgm:prSet>
      <dgm:spPr/>
    </dgm:pt>
    <dgm:pt modelId="{B7BD8147-6E8E-49D6-BCE2-16F53835E132}" type="pres">
      <dgm:prSet presAssocID="{A31ADC31-BD3B-4BAB-879D-DD9E6EA6278C}" presName="sibTrans" presStyleLbl="sibTrans2D1" presStyleIdx="1" presStyleCnt="3"/>
      <dgm:spPr/>
    </dgm:pt>
    <dgm:pt modelId="{BDCD0CE9-BD68-409D-94F2-BE389A6D720C}" type="pres">
      <dgm:prSet presAssocID="{A31ADC31-BD3B-4BAB-879D-DD9E6EA6278C}" presName="connectorText" presStyleLbl="sibTrans2D1" presStyleIdx="1" presStyleCnt="3"/>
      <dgm:spPr/>
    </dgm:pt>
    <dgm:pt modelId="{7F780B1B-5623-4A8E-90B7-6DD52B7537DF}" type="pres">
      <dgm:prSet presAssocID="{7E19931D-F5B1-4EE7-869A-41B70C6A9F07}" presName="node" presStyleLbl="node1" presStyleIdx="2" presStyleCnt="4">
        <dgm:presLayoutVars>
          <dgm:bulletEnabled val="1"/>
        </dgm:presLayoutVars>
      </dgm:prSet>
      <dgm:spPr/>
    </dgm:pt>
    <dgm:pt modelId="{FF5A6B0D-9878-47BF-AB36-0A2332397A89}" type="pres">
      <dgm:prSet presAssocID="{66DB3C55-ECC9-4D51-854F-92F3C5659A48}" presName="sibTrans" presStyleLbl="sibTrans2D1" presStyleIdx="2" presStyleCnt="3"/>
      <dgm:spPr/>
    </dgm:pt>
    <dgm:pt modelId="{5D1FA52B-9138-4D03-B833-AF2C5F8E1471}" type="pres">
      <dgm:prSet presAssocID="{66DB3C55-ECC9-4D51-854F-92F3C5659A48}" presName="connectorText" presStyleLbl="sibTrans2D1" presStyleIdx="2" presStyleCnt="3"/>
      <dgm:spPr/>
    </dgm:pt>
    <dgm:pt modelId="{376EE60C-E74D-44AE-951A-2A26FFF3D894}" type="pres">
      <dgm:prSet presAssocID="{903DF041-2600-423E-851F-619ED1984B07}" presName="node" presStyleLbl="node1" presStyleIdx="3" presStyleCnt="4">
        <dgm:presLayoutVars>
          <dgm:bulletEnabled val="1"/>
        </dgm:presLayoutVars>
      </dgm:prSet>
      <dgm:spPr/>
    </dgm:pt>
  </dgm:ptLst>
  <dgm:cxnLst>
    <dgm:cxn modelId="{44697400-668C-4499-8038-BF38C33E7159}" type="presOf" srcId="{7E19931D-F5B1-4EE7-869A-41B70C6A9F07}" destId="{7F780B1B-5623-4A8E-90B7-6DD52B7537DF}" srcOrd="0" destOrd="0" presId="urn:microsoft.com/office/officeart/2005/8/layout/process5"/>
    <dgm:cxn modelId="{E2BE9016-55D9-433C-AA7D-5FEB1222B0AB}" type="presOf" srcId="{A31ADC31-BD3B-4BAB-879D-DD9E6EA6278C}" destId="{BDCD0CE9-BD68-409D-94F2-BE389A6D720C}" srcOrd="1" destOrd="0" presId="urn:microsoft.com/office/officeart/2005/8/layout/process5"/>
    <dgm:cxn modelId="{CCEE2837-04D6-4540-AA03-8665BC365449}" type="presOf" srcId="{66DB3C55-ECC9-4D51-854F-92F3C5659A48}" destId="{FF5A6B0D-9878-47BF-AB36-0A2332397A89}" srcOrd="0" destOrd="0" presId="urn:microsoft.com/office/officeart/2005/8/layout/process5"/>
    <dgm:cxn modelId="{D04C9F6E-5485-4F89-9638-48897442BE4E}" type="presOf" srcId="{441B444E-EE68-4F4C-8E71-63750288B88B}" destId="{F32CE862-EE73-4370-B139-794C0365E715}" srcOrd="0" destOrd="0" presId="urn:microsoft.com/office/officeart/2005/8/layout/process5"/>
    <dgm:cxn modelId="{84567354-E378-4147-BEA8-599E427DAD9F}" type="presOf" srcId="{A939162E-DC99-4E48-8D5C-7E87F2E63A91}" destId="{B58264F2-F577-40EA-AF57-C6CD9788B624}" srcOrd="0" destOrd="0" presId="urn:microsoft.com/office/officeart/2005/8/layout/process5"/>
    <dgm:cxn modelId="{96D0797B-08A1-4736-AAC4-89C0EBCFDF34}" srcId="{DED576E4-6DEF-4C9C-B611-71EA909DD70F}" destId="{903DF041-2600-423E-851F-619ED1984B07}" srcOrd="3" destOrd="0" parTransId="{8B2220C5-7C5B-4EAB-B79B-75AE47E31508}" sibTransId="{8A8E3890-1E9B-4A6E-8BB5-02A6FC8D586A}"/>
    <dgm:cxn modelId="{889D349A-114A-4C5E-ADC9-E7E6D758BE46}" type="presOf" srcId="{DED576E4-6DEF-4C9C-B611-71EA909DD70F}" destId="{CB734A34-B317-4530-A01C-02CBF1ADD299}" srcOrd="0" destOrd="0" presId="urn:microsoft.com/office/officeart/2005/8/layout/process5"/>
    <dgm:cxn modelId="{5BB7B39A-EDF8-4FC9-9705-EF342852C6C1}" type="presOf" srcId="{BBF89F18-7292-4377-A31A-DA8FDD9946DE}" destId="{8DDF300C-3241-4E50-8B6E-96845E8FF325}" srcOrd="0" destOrd="0" presId="urn:microsoft.com/office/officeart/2005/8/layout/process5"/>
    <dgm:cxn modelId="{7B69F09B-C4D2-4289-97E2-AB35F3C3F81D}" type="presOf" srcId="{A31ADC31-BD3B-4BAB-879D-DD9E6EA6278C}" destId="{B7BD8147-6E8E-49D6-BCE2-16F53835E132}" srcOrd="0" destOrd="0" presId="urn:microsoft.com/office/officeart/2005/8/layout/process5"/>
    <dgm:cxn modelId="{AC97469C-C76F-4C6F-A694-82BE35D175B8}" type="presOf" srcId="{A939162E-DC99-4E48-8D5C-7E87F2E63A91}" destId="{4D4BBAF5-A490-43AB-A068-F9554DA3E378}" srcOrd="1" destOrd="0" presId="urn:microsoft.com/office/officeart/2005/8/layout/process5"/>
    <dgm:cxn modelId="{698698A5-5339-4B02-AC9A-96A757A0D93B}" srcId="{DED576E4-6DEF-4C9C-B611-71EA909DD70F}" destId="{441B444E-EE68-4F4C-8E71-63750288B88B}" srcOrd="0" destOrd="0" parTransId="{925E2A43-16A3-4484-9DC8-93B7F3291995}" sibTransId="{A939162E-DC99-4E48-8D5C-7E87F2E63A91}"/>
    <dgm:cxn modelId="{96AFDCCB-A03A-4D88-8D03-5962F298708F}" srcId="{DED576E4-6DEF-4C9C-B611-71EA909DD70F}" destId="{BBF89F18-7292-4377-A31A-DA8FDD9946DE}" srcOrd="1" destOrd="0" parTransId="{706C5ADE-DE90-4768-84FA-D33BAA5DF112}" sibTransId="{A31ADC31-BD3B-4BAB-879D-DD9E6EA6278C}"/>
    <dgm:cxn modelId="{68108BD7-D426-4CEC-B976-CD3C75F28AA1}" srcId="{DED576E4-6DEF-4C9C-B611-71EA909DD70F}" destId="{7E19931D-F5B1-4EE7-869A-41B70C6A9F07}" srcOrd="2" destOrd="0" parTransId="{7F480411-BB71-4761-BA73-0B056CB1C72E}" sibTransId="{66DB3C55-ECC9-4D51-854F-92F3C5659A48}"/>
    <dgm:cxn modelId="{21A7B9D9-36AE-4C55-BA65-B67A5A42F036}" type="presOf" srcId="{903DF041-2600-423E-851F-619ED1984B07}" destId="{376EE60C-E74D-44AE-951A-2A26FFF3D894}" srcOrd="0" destOrd="0" presId="urn:microsoft.com/office/officeart/2005/8/layout/process5"/>
    <dgm:cxn modelId="{D5C3BDF5-D504-407E-BE0D-8D5EDC611DB4}" type="presOf" srcId="{66DB3C55-ECC9-4D51-854F-92F3C5659A48}" destId="{5D1FA52B-9138-4D03-B833-AF2C5F8E1471}" srcOrd="1" destOrd="0" presId="urn:microsoft.com/office/officeart/2005/8/layout/process5"/>
    <dgm:cxn modelId="{7AF27C89-35E0-47F3-9C41-B7A8C9737A0E}" type="presParOf" srcId="{CB734A34-B317-4530-A01C-02CBF1ADD299}" destId="{F32CE862-EE73-4370-B139-794C0365E715}" srcOrd="0" destOrd="0" presId="urn:microsoft.com/office/officeart/2005/8/layout/process5"/>
    <dgm:cxn modelId="{B72123DF-348B-462D-B79A-FB1F4D64DA1D}" type="presParOf" srcId="{CB734A34-B317-4530-A01C-02CBF1ADD299}" destId="{B58264F2-F577-40EA-AF57-C6CD9788B624}" srcOrd="1" destOrd="0" presId="urn:microsoft.com/office/officeart/2005/8/layout/process5"/>
    <dgm:cxn modelId="{4AF26A9F-8423-4963-96B0-BA0DA75D1674}" type="presParOf" srcId="{B58264F2-F577-40EA-AF57-C6CD9788B624}" destId="{4D4BBAF5-A490-43AB-A068-F9554DA3E378}" srcOrd="0" destOrd="0" presId="urn:microsoft.com/office/officeart/2005/8/layout/process5"/>
    <dgm:cxn modelId="{6539C22C-F904-470A-A075-6A3B42BE0757}" type="presParOf" srcId="{CB734A34-B317-4530-A01C-02CBF1ADD299}" destId="{8DDF300C-3241-4E50-8B6E-96845E8FF325}" srcOrd="2" destOrd="0" presId="urn:microsoft.com/office/officeart/2005/8/layout/process5"/>
    <dgm:cxn modelId="{474A631B-4A79-4F5D-81EC-ADE457B84771}" type="presParOf" srcId="{CB734A34-B317-4530-A01C-02CBF1ADD299}" destId="{B7BD8147-6E8E-49D6-BCE2-16F53835E132}" srcOrd="3" destOrd="0" presId="urn:microsoft.com/office/officeart/2005/8/layout/process5"/>
    <dgm:cxn modelId="{A338F46B-9167-43B7-ABF6-9DD48CCA1989}" type="presParOf" srcId="{B7BD8147-6E8E-49D6-BCE2-16F53835E132}" destId="{BDCD0CE9-BD68-409D-94F2-BE389A6D720C}" srcOrd="0" destOrd="0" presId="urn:microsoft.com/office/officeart/2005/8/layout/process5"/>
    <dgm:cxn modelId="{78FE8A66-CBCD-41AA-93B7-60E94233A6FC}" type="presParOf" srcId="{CB734A34-B317-4530-A01C-02CBF1ADD299}" destId="{7F780B1B-5623-4A8E-90B7-6DD52B7537DF}" srcOrd="4" destOrd="0" presId="urn:microsoft.com/office/officeart/2005/8/layout/process5"/>
    <dgm:cxn modelId="{59C1E1E8-BC97-4ABC-8032-1DD4C4173AE9}" type="presParOf" srcId="{CB734A34-B317-4530-A01C-02CBF1ADD299}" destId="{FF5A6B0D-9878-47BF-AB36-0A2332397A89}" srcOrd="5" destOrd="0" presId="urn:microsoft.com/office/officeart/2005/8/layout/process5"/>
    <dgm:cxn modelId="{6C3FA851-697A-4270-BB20-4AC6828F1159}" type="presParOf" srcId="{FF5A6B0D-9878-47BF-AB36-0A2332397A89}" destId="{5D1FA52B-9138-4D03-B833-AF2C5F8E1471}" srcOrd="0" destOrd="0" presId="urn:microsoft.com/office/officeart/2005/8/layout/process5"/>
    <dgm:cxn modelId="{DB95AA3B-1855-4519-B799-29660D97C3E3}" type="presParOf" srcId="{CB734A34-B317-4530-A01C-02CBF1ADD299}" destId="{376EE60C-E74D-44AE-951A-2A26FFF3D894}"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576E4-6DEF-4C9C-B611-71EA909DD70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441B444E-EE68-4F4C-8E71-63750288B88B}">
      <dgm:prSet phldrT="[Text]"/>
      <dgm:spPr/>
      <dgm:t>
        <a:bodyPr/>
        <a:lstStyle/>
        <a:p>
          <a:r>
            <a:rPr lang="en-GB" dirty="0"/>
            <a:t>Preload the compare register with a 50</a:t>
          </a:r>
        </a:p>
      </dgm:t>
    </dgm:pt>
    <dgm:pt modelId="{925E2A43-16A3-4484-9DC8-93B7F3291995}" type="parTrans" cxnId="{698698A5-5339-4B02-AC9A-96A757A0D93B}">
      <dgm:prSet/>
      <dgm:spPr/>
      <dgm:t>
        <a:bodyPr/>
        <a:lstStyle/>
        <a:p>
          <a:endParaRPr lang="en-GB"/>
        </a:p>
      </dgm:t>
    </dgm:pt>
    <dgm:pt modelId="{A939162E-DC99-4E48-8D5C-7E87F2E63A91}" type="sibTrans" cxnId="{698698A5-5339-4B02-AC9A-96A757A0D93B}">
      <dgm:prSet/>
      <dgm:spPr/>
      <dgm:t>
        <a:bodyPr/>
        <a:lstStyle/>
        <a:p>
          <a:endParaRPr lang="en-GB" dirty="0"/>
        </a:p>
      </dgm:t>
    </dgm:pt>
    <dgm:pt modelId="{BBF89F18-7292-4377-A31A-DA8FDD9946DE}">
      <dgm:prSet phldrT="[Text]"/>
      <dgm:spPr/>
      <dgm:t>
        <a:bodyPr/>
        <a:lstStyle/>
        <a:p>
          <a:r>
            <a:rPr lang="en-GB" dirty="0"/>
            <a:t>Increment of the timer register</a:t>
          </a:r>
        </a:p>
      </dgm:t>
    </dgm:pt>
    <dgm:pt modelId="{706C5ADE-DE90-4768-84FA-D33BAA5DF112}" type="parTrans" cxnId="{96AFDCCB-A03A-4D88-8D03-5962F298708F}">
      <dgm:prSet/>
      <dgm:spPr/>
      <dgm:t>
        <a:bodyPr/>
        <a:lstStyle/>
        <a:p>
          <a:endParaRPr lang="en-GB"/>
        </a:p>
      </dgm:t>
    </dgm:pt>
    <dgm:pt modelId="{A31ADC31-BD3B-4BAB-879D-DD9E6EA6278C}" type="sibTrans" cxnId="{96AFDCCB-A03A-4D88-8D03-5962F298708F}">
      <dgm:prSet/>
      <dgm:spPr/>
      <dgm:t>
        <a:bodyPr/>
        <a:lstStyle/>
        <a:p>
          <a:endParaRPr lang="en-GB" dirty="0"/>
        </a:p>
      </dgm:t>
    </dgm:pt>
    <dgm:pt modelId="{7E19931D-F5B1-4EE7-869A-41B70C6A9F07}">
      <dgm:prSet phldrT="[Text]"/>
      <dgm:spPr/>
      <dgm:t>
        <a:bodyPr/>
        <a:lstStyle/>
        <a:p>
          <a:r>
            <a:rPr lang="en-GB" dirty="0"/>
            <a:t>Compare the values of  </a:t>
          </a:r>
        </a:p>
        <a:p>
          <a:r>
            <a:rPr lang="en-GB" dirty="0"/>
            <a:t>the timer registers </a:t>
          </a:r>
        </a:p>
      </dgm:t>
    </dgm:pt>
    <dgm:pt modelId="{7F480411-BB71-4761-BA73-0B056CB1C72E}" type="parTrans" cxnId="{68108BD7-D426-4CEC-B976-CD3C75F28AA1}">
      <dgm:prSet/>
      <dgm:spPr/>
      <dgm:t>
        <a:bodyPr/>
        <a:lstStyle/>
        <a:p>
          <a:endParaRPr lang="en-GB"/>
        </a:p>
      </dgm:t>
    </dgm:pt>
    <dgm:pt modelId="{66DB3C55-ECC9-4D51-854F-92F3C5659A48}" type="sibTrans" cxnId="{68108BD7-D426-4CEC-B976-CD3C75F28AA1}">
      <dgm:prSet/>
      <dgm:spPr/>
      <dgm:t>
        <a:bodyPr/>
        <a:lstStyle/>
        <a:p>
          <a:endParaRPr lang="en-GB" dirty="0"/>
        </a:p>
      </dgm:t>
    </dgm:pt>
    <dgm:pt modelId="{903DF041-2600-423E-851F-619ED1984B07}">
      <dgm:prSet phldrT="[Text]"/>
      <dgm:spPr/>
      <dgm:t>
        <a:bodyPr/>
        <a:lstStyle/>
        <a:p>
          <a:r>
            <a:rPr lang="en-GB" dirty="0"/>
            <a:t>Once the values of the timer register  exceed that of the compare register, the comparator output will be set to high</a:t>
          </a:r>
        </a:p>
      </dgm:t>
    </dgm:pt>
    <dgm:pt modelId="{8B2220C5-7C5B-4EAB-B79B-75AE47E31508}" type="parTrans" cxnId="{96D0797B-08A1-4736-AAC4-89C0EBCFDF34}">
      <dgm:prSet/>
      <dgm:spPr/>
      <dgm:t>
        <a:bodyPr/>
        <a:lstStyle/>
        <a:p>
          <a:endParaRPr lang="en-GB"/>
        </a:p>
      </dgm:t>
    </dgm:pt>
    <dgm:pt modelId="{8A8E3890-1E9B-4A6E-8BB5-02A6FC8D586A}" type="sibTrans" cxnId="{96D0797B-08A1-4736-AAC4-89C0EBCFDF34}">
      <dgm:prSet/>
      <dgm:spPr/>
      <dgm:t>
        <a:bodyPr/>
        <a:lstStyle/>
        <a:p>
          <a:endParaRPr lang="en-GB" dirty="0"/>
        </a:p>
      </dgm:t>
    </dgm:pt>
    <dgm:pt modelId="{CC18DF4A-74B5-4EDF-9311-F524A6F88284}">
      <dgm:prSet phldrT="[Text]"/>
      <dgm:spPr/>
      <dgm:t>
        <a:bodyPr/>
        <a:lstStyle/>
        <a:p>
          <a:r>
            <a:rPr lang="en-GB" dirty="0"/>
            <a:t>Reset the timer register when it reaches 100</a:t>
          </a:r>
        </a:p>
      </dgm:t>
    </dgm:pt>
    <dgm:pt modelId="{3A940425-65FD-4BA5-8FA0-1AD69CB42CA5}" type="parTrans" cxnId="{2D4817F9-E593-4F3A-9449-686ABB0CC027}">
      <dgm:prSet/>
      <dgm:spPr/>
      <dgm:t>
        <a:bodyPr/>
        <a:lstStyle/>
        <a:p>
          <a:endParaRPr lang="en-GB"/>
        </a:p>
      </dgm:t>
    </dgm:pt>
    <dgm:pt modelId="{6F1D4709-152F-4AF6-BC18-9A783D078CA8}" type="sibTrans" cxnId="{2D4817F9-E593-4F3A-9449-686ABB0CC027}">
      <dgm:prSet/>
      <dgm:spPr/>
      <dgm:t>
        <a:bodyPr/>
        <a:lstStyle/>
        <a:p>
          <a:endParaRPr lang="en-GB" dirty="0"/>
        </a:p>
      </dgm:t>
    </dgm:pt>
    <dgm:pt modelId="{9CD6A5B7-72F7-4DF7-A14F-3710D8976F60}">
      <dgm:prSet phldrT="[Text]"/>
      <dgm:spPr/>
      <dgm:t>
        <a:bodyPr/>
        <a:lstStyle/>
        <a:p>
          <a:r>
            <a:rPr lang="en-GB" dirty="0"/>
            <a:t>The comparator output will be reset to a logic zero</a:t>
          </a:r>
        </a:p>
      </dgm:t>
    </dgm:pt>
    <dgm:pt modelId="{D33225D1-6F24-4B48-907C-D58DA53647F9}" type="parTrans" cxnId="{BF57D3D1-A726-43E3-BED4-33FD705DE9CA}">
      <dgm:prSet/>
      <dgm:spPr/>
      <dgm:t>
        <a:bodyPr/>
        <a:lstStyle/>
        <a:p>
          <a:endParaRPr lang="en-US"/>
        </a:p>
      </dgm:t>
    </dgm:pt>
    <dgm:pt modelId="{63FE71EF-8F28-4FEB-B534-FAF365640A18}" type="sibTrans" cxnId="{BF57D3D1-A726-43E3-BED4-33FD705DE9CA}">
      <dgm:prSet/>
      <dgm:spPr/>
      <dgm:t>
        <a:bodyPr/>
        <a:lstStyle/>
        <a:p>
          <a:endParaRPr lang="en-US"/>
        </a:p>
      </dgm:t>
    </dgm:pt>
    <dgm:pt modelId="{CB734A34-B317-4530-A01C-02CBF1ADD299}" type="pres">
      <dgm:prSet presAssocID="{DED576E4-6DEF-4C9C-B611-71EA909DD70F}" presName="diagram" presStyleCnt="0">
        <dgm:presLayoutVars>
          <dgm:dir/>
          <dgm:resizeHandles val="exact"/>
        </dgm:presLayoutVars>
      </dgm:prSet>
      <dgm:spPr/>
    </dgm:pt>
    <dgm:pt modelId="{F32CE862-EE73-4370-B139-794C0365E715}" type="pres">
      <dgm:prSet presAssocID="{441B444E-EE68-4F4C-8E71-63750288B88B}" presName="node" presStyleLbl="node1" presStyleIdx="0" presStyleCnt="6">
        <dgm:presLayoutVars>
          <dgm:bulletEnabled val="1"/>
        </dgm:presLayoutVars>
      </dgm:prSet>
      <dgm:spPr/>
    </dgm:pt>
    <dgm:pt modelId="{B58264F2-F577-40EA-AF57-C6CD9788B624}" type="pres">
      <dgm:prSet presAssocID="{A939162E-DC99-4E48-8D5C-7E87F2E63A91}" presName="sibTrans" presStyleLbl="sibTrans2D1" presStyleIdx="0" presStyleCnt="5"/>
      <dgm:spPr/>
    </dgm:pt>
    <dgm:pt modelId="{4D4BBAF5-A490-43AB-A068-F9554DA3E378}" type="pres">
      <dgm:prSet presAssocID="{A939162E-DC99-4E48-8D5C-7E87F2E63A91}" presName="connectorText" presStyleLbl="sibTrans2D1" presStyleIdx="0" presStyleCnt="5"/>
      <dgm:spPr/>
    </dgm:pt>
    <dgm:pt modelId="{8DDF300C-3241-4E50-8B6E-96845E8FF325}" type="pres">
      <dgm:prSet presAssocID="{BBF89F18-7292-4377-A31A-DA8FDD9946DE}" presName="node" presStyleLbl="node1" presStyleIdx="1" presStyleCnt="6">
        <dgm:presLayoutVars>
          <dgm:bulletEnabled val="1"/>
        </dgm:presLayoutVars>
      </dgm:prSet>
      <dgm:spPr/>
    </dgm:pt>
    <dgm:pt modelId="{B7BD8147-6E8E-49D6-BCE2-16F53835E132}" type="pres">
      <dgm:prSet presAssocID="{A31ADC31-BD3B-4BAB-879D-DD9E6EA6278C}" presName="sibTrans" presStyleLbl="sibTrans2D1" presStyleIdx="1" presStyleCnt="5"/>
      <dgm:spPr/>
    </dgm:pt>
    <dgm:pt modelId="{BDCD0CE9-BD68-409D-94F2-BE389A6D720C}" type="pres">
      <dgm:prSet presAssocID="{A31ADC31-BD3B-4BAB-879D-DD9E6EA6278C}" presName="connectorText" presStyleLbl="sibTrans2D1" presStyleIdx="1" presStyleCnt="5"/>
      <dgm:spPr/>
    </dgm:pt>
    <dgm:pt modelId="{7F780B1B-5623-4A8E-90B7-6DD52B7537DF}" type="pres">
      <dgm:prSet presAssocID="{7E19931D-F5B1-4EE7-869A-41B70C6A9F07}" presName="node" presStyleLbl="node1" presStyleIdx="2" presStyleCnt="6">
        <dgm:presLayoutVars>
          <dgm:bulletEnabled val="1"/>
        </dgm:presLayoutVars>
      </dgm:prSet>
      <dgm:spPr/>
    </dgm:pt>
    <dgm:pt modelId="{FF5A6B0D-9878-47BF-AB36-0A2332397A89}" type="pres">
      <dgm:prSet presAssocID="{66DB3C55-ECC9-4D51-854F-92F3C5659A48}" presName="sibTrans" presStyleLbl="sibTrans2D1" presStyleIdx="2" presStyleCnt="5"/>
      <dgm:spPr/>
    </dgm:pt>
    <dgm:pt modelId="{5D1FA52B-9138-4D03-B833-AF2C5F8E1471}" type="pres">
      <dgm:prSet presAssocID="{66DB3C55-ECC9-4D51-854F-92F3C5659A48}" presName="connectorText" presStyleLbl="sibTrans2D1" presStyleIdx="2" presStyleCnt="5"/>
      <dgm:spPr/>
    </dgm:pt>
    <dgm:pt modelId="{376EE60C-E74D-44AE-951A-2A26FFF3D894}" type="pres">
      <dgm:prSet presAssocID="{903DF041-2600-423E-851F-619ED1984B07}" presName="node" presStyleLbl="node1" presStyleIdx="3" presStyleCnt="6">
        <dgm:presLayoutVars>
          <dgm:bulletEnabled val="1"/>
        </dgm:presLayoutVars>
      </dgm:prSet>
      <dgm:spPr/>
    </dgm:pt>
    <dgm:pt modelId="{0821807A-E23E-4A27-83E1-2A3AA596BC47}" type="pres">
      <dgm:prSet presAssocID="{8A8E3890-1E9B-4A6E-8BB5-02A6FC8D586A}" presName="sibTrans" presStyleLbl="sibTrans2D1" presStyleIdx="3" presStyleCnt="5"/>
      <dgm:spPr/>
    </dgm:pt>
    <dgm:pt modelId="{5337EC15-911C-4F58-AD68-63805AC8D058}" type="pres">
      <dgm:prSet presAssocID="{8A8E3890-1E9B-4A6E-8BB5-02A6FC8D586A}" presName="connectorText" presStyleLbl="sibTrans2D1" presStyleIdx="3" presStyleCnt="5"/>
      <dgm:spPr/>
    </dgm:pt>
    <dgm:pt modelId="{B1CDE1F0-1ED6-4E90-915E-DB6F117EC597}" type="pres">
      <dgm:prSet presAssocID="{CC18DF4A-74B5-4EDF-9311-F524A6F88284}" presName="node" presStyleLbl="node1" presStyleIdx="4" presStyleCnt="6">
        <dgm:presLayoutVars>
          <dgm:bulletEnabled val="1"/>
        </dgm:presLayoutVars>
      </dgm:prSet>
      <dgm:spPr/>
    </dgm:pt>
    <dgm:pt modelId="{ADFDEE25-A4E8-4A76-8857-EDE7F8685444}" type="pres">
      <dgm:prSet presAssocID="{6F1D4709-152F-4AF6-BC18-9A783D078CA8}" presName="sibTrans" presStyleLbl="sibTrans2D1" presStyleIdx="4" presStyleCnt="5"/>
      <dgm:spPr/>
    </dgm:pt>
    <dgm:pt modelId="{94128BFF-BF93-41B2-A389-F30809786B2D}" type="pres">
      <dgm:prSet presAssocID="{6F1D4709-152F-4AF6-BC18-9A783D078CA8}" presName="connectorText" presStyleLbl="sibTrans2D1" presStyleIdx="4" presStyleCnt="5"/>
      <dgm:spPr/>
    </dgm:pt>
    <dgm:pt modelId="{3740AF3C-4D77-42D3-91CE-D7F313407FA8}" type="pres">
      <dgm:prSet presAssocID="{9CD6A5B7-72F7-4DF7-A14F-3710D8976F60}" presName="node" presStyleLbl="node1" presStyleIdx="5" presStyleCnt="6">
        <dgm:presLayoutVars>
          <dgm:bulletEnabled val="1"/>
        </dgm:presLayoutVars>
      </dgm:prSet>
      <dgm:spPr/>
    </dgm:pt>
  </dgm:ptLst>
  <dgm:cxnLst>
    <dgm:cxn modelId="{7548030E-C49C-411C-8A57-FE0BEFD7BA45}" type="presOf" srcId="{441B444E-EE68-4F4C-8E71-63750288B88B}" destId="{F32CE862-EE73-4370-B139-794C0365E715}" srcOrd="0" destOrd="0" presId="urn:microsoft.com/office/officeart/2005/8/layout/process5"/>
    <dgm:cxn modelId="{8B48DF14-C884-4D24-9432-F95DB1C525A8}" type="presOf" srcId="{6F1D4709-152F-4AF6-BC18-9A783D078CA8}" destId="{ADFDEE25-A4E8-4A76-8857-EDE7F8685444}" srcOrd="0" destOrd="0" presId="urn:microsoft.com/office/officeart/2005/8/layout/process5"/>
    <dgm:cxn modelId="{50A6C229-8E82-47DF-AF79-E1827C60FE5A}" type="presOf" srcId="{DED576E4-6DEF-4C9C-B611-71EA909DD70F}" destId="{CB734A34-B317-4530-A01C-02CBF1ADD299}" srcOrd="0" destOrd="0" presId="urn:microsoft.com/office/officeart/2005/8/layout/process5"/>
    <dgm:cxn modelId="{8050942C-5799-433E-ACAE-1FA81AF57CBE}" type="presOf" srcId="{A939162E-DC99-4E48-8D5C-7E87F2E63A91}" destId="{B58264F2-F577-40EA-AF57-C6CD9788B624}" srcOrd="0" destOrd="0" presId="urn:microsoft.com/office/officeart/2005/8/layout/process5"/>
    <dgm:cxn modelId="{460C1C3B-D8BC-4E5D-9A83-28F1423E819F}" type="presOf" srcId="{903DF041-2600-423E-851F-619ED1984B07}" destId="{376EE60C-E74D-44AE-951A-2A26FFF3D894}" srcOrd="0" destOrd="0" presId="urn:microsoft.com/office/officeart/2005/8/layout/process5"/>
    <dgm:cxn modelId="{E8109542-25F4-4A4E-A788-DD26D6956AC1}" type="presOf" srcId="{BBF89F18-7292-4377-A31A-DA8FDD9946DE}" destId="{8DDF300C-3241-4E50-8B6E-96845E8FF325}" srcOrd="0" destOrd="0" presId="urn:microsoft.com/office/officeart/2005/8/layout/process5"/>
    <dgm:cxn modelId="{209CA149-6DE5-4A56-ADEE-24148AA890FA}" type="presOf" srcId="{A939162E-DC99-4E48-8D5C-7E87F2E63A91}" destId="{4D4BBAF5-A490-43AB-A068-F9554DA3E378}" srcOrd="1" destOrd="0" presId="urn:microsoft.com/office/officeart/2005/8/layout/process5"/>
    <dgm:cxn modelId="{22182E70-A36D-4716-A6C6-F4151B125641}" type="presOf" srcId="{8A8E3890-1E9B-4A6E-8BB5-02A6FC8D586A}" destId="{0821807A-E23E-4A27-83E1-2A3AA596BC47}" srcOrd="0" destOrd="0" presId="urn:microsoft.com/office/officeart/2005/8/layout/process5"/>
    <dgm:cxn modelId="{96D0797B-08A1-4736-AAC4-89C0EBCFDF34}" srcId="{DED576E4-6DEF-4C9C-B611-71EA909DD70F}" destId="{903DF041-2600-423E-851F-619ED1984B07}" srcOrd="3" destOrd="0" parTransId="{8B2220C5-7C5B-4EAB-B79B-75AE47E31508}" sibTransId="{8A8E3890-1E9B-4A6E-8BB5-02A6FC8D586A}"/>
    <dgm:cxn modelId="{5C1B3A8B-B0EF-4BDB-BDF8-8BA5730DB248}" type="presOf" srcId="{8A8E3890-1E9B-4A6E-8BB5-02A6FC8D586A}" destId="{5337EC15-911C-4F58-AD68-63805AC8D058}" srcOrd="1" destOrd="0" presId="urn:microsoft.com/office/officeart/2005/8/layout/process5"/>
    <dgm:cxn modelId="{322E8E98-FBA5-496F-9A46-F0738399BCC9}" type="presOf" srcId="{9CD6A5B7-72F7-4DF7-A14F-3710D8976F60}" destId="{3740AF3C-4D77-42D3-91CE-D7F313407FA8}" srcOrd="0" destOrd="0" presId="urn:microsoft.com/office/officeart/2005/8/layout/process5"/>
    <dgm:cxn modelId="{698698A5-5339-4B02-AC9A-96A757A0D93B}" srcId="{DED576E4-6DEF-4C9C-B611-71EA909DD70F}" destId="{441B444E-EE68-4F4C-8E71-63750288B88B}" srcOrd="0" destOrd="0" parTransId="{925E2A43-16A3-4484-9DC8-93B7F3291995}" sibTransId="{A939162E-DC99-4E48-8D5C-7E87F2E63A91}"/>
    <dgm:cxn modelId="{FDC359A6-94DE-4276-9A05-72FB22C6FF45}" type="presOf" srcId="{CC18DF4A-74B5-4EDF-9311-F524A6F88284}" destId="{B1CDE1F0-1ED6-4E90-915E-DB6F117EC597}" srcOrd="0" destOrd="0" presId="urn:microsoft.com/office/officeart/2005/8/layout/process5"/>
    <dgm:cxn modelId="{A76953A8-2F30-4EE9-A105-ABA6720A5E91}" type="presOf" srcId="{A31ADC31-BD3B-4BAB-879D-DD9E6EA6278C}" destId="{B7BD8147-6E8E-49D6-BCE2-16F53835E132}" srcOrd="0" destOrd="0" presId="urn:microsoft.com/office/officeart/2005/8/layout/process5"/>
    <dgm:cxn modelId="{96AFDCCB-A03A-4D88-8D03-5962F298708F}" srcId="{DED576E4-6DEF-4C9C-B611-71EA909DD70F}" destId="{BBF89F18-7292-4377-A31A-DA8FDD9946DE}" srcOrd="1" destOrd="0" parTransId="{706C5ADE-DE90-4768-84FA-D33BAA5DF112}" sibTransId="{A31ADC31-BD3B-4BAB-879D-DD9E6EA6278C}"/>
    <dgm:cxn modelId="{BF57D3D1-A726-43E3-BED4-33FD705DE9CA}" srcId="{DED576E4-6DEF-4C9C-B611-71EA909DD70F}" destId="{9CD6A5B7-72F7-4DF7-A14F-3710D8976F60}" srcOrd="5" destOrd="0" parTransId="{D33225D1-6F24-4B48-907C-D58DA53647F9}" sibTransId="{63FE71EF-8F28-4FEB-B534-FAF365640A18}"/>
    <dgm:cxn modelId="{3C4773D3-8886-496D-BF50-815B0D0D02AA}" type="presOf" srcId="{A31ADC31-BD3B-4BAB-879D-DD9E6EA6278C}" destId="{BDCD0CE9-BD68-409D-94F2-BE389A6D720C}" srcOrd="1" destOrd="0" presId="urn:microsoft.com/office/officeart/2005/8/layout/process5"/>
    <dgm:cxn modelId="{442FCED3-C3D8-47BE-94DA-C4CCC23AB920}" type="presOf" srcId="{66DB3C55-ECC9-4D51-854F-92F3C5659A48}" destId="{5D1FA52B-9138-4D03-B833-AF2C5F8E1471}" srcOrd="1" destOrd="0" presId="urn:microsoft.com/office/officeart/2005/8/layout/process5"/>
    <dgm:cxn modelId="{9F4025D4-4EDB-4DA4-BA0B-DB92283CE530}" type="presOf" srcId="{7E19931D-F5B1-4EE7-869A-41B70C6A9F07}" destId="{7F780B1B-5623-4A8E-90B7-6DD52B7537DF}" srcOrd="0" destOrd="0" presId="urn:microsoft.com/office/officeart/2005/8/layout/process5"/>
    <dgm:cxn modelId="{68108BD7-D426-4CEC-B976-CD3C75F28AA1}" srcId="{DED576E4-6DEF-4C9C-B611-71EA909DD70F}" destId="{7E19931D-F5B1-4EE7-869A-41B70C6A9F07}" srcOrd="2" destOrd="0" parTransId="{7F480411-BB71-4761-BA73-0B056CB1C72E}" sibTransId="{66DB3C55-ECC9-4D51-854F-92F3C5659A48}"/>
    <dgm:cxn modelId="{E2F402F1-633D-438B-BB53-C93F8B9F8CAC}" type="presOf" srcId="{6F1D4709-152F-4AF6-BC18-9A783D078CA8}" destId="{94128BFF-BF93-41B2-A389-F30809786B2D}" srcOrd="1" destOrd="0" presId="urn:microsoft.com/office/officeart/2005/8/layout/process5"/>
    <dgm:cxn modelId="{2D4817F9-E593-4F3A-9449-686ABB0CC027}" srcId="{DED576E4-6DEF-4C9C-B611-71EA909DD70F}" destId="{CC18DF4A-74B5-4EDF-9311-F524A6F88284}" srcOrd="4" destOrd="0" parTransId="{3A940425-65FD-4BA5-8FA0-1AD69CB42CA5}" sibTransId="{6F1D4709-152F-4AF6-BC18-9A783D078CA8}"/>
    <dgm:cxn modelId="{C7658AFF-F071-4033-ADAC-2B4A6D5351CD}" type="presOf" srcId="{66DB3C55-ECC9-4D51-854F-92F3C5659A48}" destId="{FF5A6B0D-9878-47BF-AB36-0A2332397A89}" srcOrd="0" destOrd="0" presId="urn:microsoft.com/office/officeart/2005/8/layout/process5"/>
    <dgm:cxn modelId="{3B165248-EA47-473A-9E86-F54C2885E679}" type="presParOf" srcId="{CB734A34-B317-4530-A01C-02CBF1ADD299}" destId="{F32CE862-EE73-4370-B139-794C0365E715}" srcOrd="0" destOrd="0" presId="urn:microsoft.com/office/officeart/2005/8/layout/process5"/>
    <dgm:cxn modelId="{7F9971B4-EFCB-4F49-95A8-32F65A7A80CA}" type="presParOf" srcId="{CB734A34-B317-4530-A01C-02CBF1ADD299}" destId="{B58264F2-F577-40EA-AF57-C6CD9788B624}" srcOrd="1" destOrd="0" presId="urn:microsoft.com/office/officeart/2005/8/layout/process5"/>
    <dgm:cxn modelId="{83842BBF-F6DE-439A-9104-2889E285C8E5}" type="presParOf" srcId="{B58264F2-F577-40EA-AF57-C6CD9788B624}" destId="{4D4BBAF5-A490-43AB-A068-F9554DA3E378}" srcOrd="0" destOrd="0" presId="urn:microsoft.com/office/officeart/2005/8/layout/process5"/>
    <dgm:cxn modelId="{897CCD34-397D-4BD5-A8CF-8AFF602C82AC}" type="presParOf" srcId="{CB734A34-B317-4530-A01C-02CBF1ADD299}" destId="{8DDF300C-3241-4E50-8B6E-96845E8FF325}" srcOrd="2" destOrd="0" presId="urn:microsoft.com/office/officeart/2005/8/layout/process5"/>
    <dgm:cxn modelId="{B1292472-548F-4FA3-9A65-3F7DCD5B072A}" type="presParOf" srcId="{CB734A34-B317-4530-A01C-02CBF1ADD299}" destId="{B7BD8147-6E8E-49D6-BCE2-16F53835E132}" srcOrd="3" destOrd="0" presId="urn:microsoft.com/office/officeart/2005/8/layout/process5"/>
    <dgm:cxn modelId="{473BA523-EB92-432A-8C10-28E1246F1CF3}" type="presParOf" srcId="{B7BD8147-6E8E-49D6-BCE2-16F53835E132}" destId="{BDCD0CE9-BD68-409D-94F2-BE389A6D720C}" srcOrd="0" destOrd="0" presId="urn:microsoft.com/office/officeart/2005/8/layout/process5"/>
    <dgm:cxn modelId="{65C3CA41-8F9F-4C31-AF50-C43A8A42F359}" type="presParOf" srcId="{CB734A34-B317-4530-A01C-02CBF1ADD299}" destId="{7F780B1B-5623-4A8E-90B7-6DD52B7537DF}" srcOrd="4" destOrd="0" presId="urn:microsoft.com/office/officeart/2005/8/layout/process5"/>
    <dgm:cxn modelId="{6950FC50-4FE1-4FD8-B987-75E05958ADB4}" type="presParOf" srcId="{CB734A34-B317-4530-A01C-02CBF1ADD299}" destId="{FF5A6B0D-9878-47BF-AB36-0A2332397A89}" srcOrd="5" destOrd="0" presId="urn:microsoft.com/office/officeart/2005/8/layout/process5"/>
    <dgm:cxn modelId="{D7DED660-B5C8-4AA6-8C05-B0991AEB80CE}" type="presParOf" srcId="{FF5A6B0D-9878-47BF-AB36-0A2332397A89}" destId="{5D1FA52B-9138-4D03-B833-AF2C5F8E1471}" srcOrd="0" destOrd="0" presId="urn:microsoft.com/office/officeart/2005/8/layout/process5"/>
    <dgm:cxn modelId="{8C5EE875-FED2-4864-99D3-0DB753835E73}" type="presParOf" srcId="{CB734A34-B317-4530-A01C-02CBF1ADD299}" destId="{376EE60C-E74D-44AE-951A-2A26FFF3D894}" srcOrd="6" destOrd="0" presId="urn:microsoft.com/office/officeart/2005/8/layout/process5"/>
    <dgm:cxn modelId="{82C2D452-1678-4B5C-84D5-0AF8B8683DF1}" type="presParOf" srcId="{CB734A34-B317-4530-A01C-02CBF1ADD299}" destId="{0821807A-E23E-4A27-83E1-2A3AA596BC47}" srcOrd="7" destOrd="0" presId="urn:microsoft.com/office/officeart/2005/8/layout/process5"/>
    <dgm:cxn modelId="{24CE6240-424C-41F2-83CD-62A22A686182}" type="presParOf" srcId="{0821807A-E23E-4A27-83E1-2A3AA596BC47}" destId="{5337EC15-911C-4F58-AD68-63805AC8D058}" srcOrd="0" destOrd="0" presId="urn:microsoft.com/office/officeart/2005/8/layout/process5"/>
    <dgm:cxn modelId="{B2684995-2998-48DC-A1F9-26E5A8617586}" type="presParOf" srcId="{CB734A34-B317-4530-A01C-02CBF1ADD299}" destId="{B1CDE1F0-1ED6-4E90-915E-DB6F117EC597}" srcOrd="8" destOrd="0" presId="urn:microsoft.com/office/officeart/2005/8/layout/process5"/>
    <dgm:cxn modelId="{09B608CA-1A89-4509-840F-F56754AE2DDF}" type="presParOf" srcId="{CB734A34-B317-4530-A01C-02CBF1ADD299}" destId="{ADFDEE25-A4E8-4A76-8857-EDE7F8685444}" srcOrd="9" destOrd="0" presId="urn:microsoft.com/office/officeart/2005/8/layout/process5"/>
    <dgm:cxn modelId="{D691EFCC-F858-4FD7-8B01-30BCD854C7F0}" type="presParOf" srcId="{ADFDEE25-A4E8-4A76-8857-EDE7F8685444}" destId="{94128BFF-BF93-41B2-A389-F30809786B2D}" srcOrd="0" destOrd="0" presId="urn:microsoft.com/office/officeart/2005/8/layout/process5"/>
    <dgm:cxn modelId="{17D477B2-C172-4306-8B0E-49CC58ED015E}" type="presParOf" srcId="{CB734A34-B317-4530-A01C-02CBF1ADD299}" destId="{3740AF3C-4D77-42D3-91CE-D7F313407FA8}"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CE862-EE73-4370-B139-794C0365E715}">
      <dsp:nvSpPr>
        <dsp:cNvPr id="0" name=""/>
        <dsp:cNvSpPr/>
      </dsp:nvSpPr>
      <dsp:spPr>
        <a:xfrm>
          <a:off x="1182988"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Preload the compare register with a desired value</a:t>
          </a:r>
        </a:p>
      </dsp:txBody>
      <dsp:txXfrm>
        <a:off x="1213468" y="31735"/>
        <a:ext cx="1673496" cy="979713"/>
      </dsp:txXfrm>
    </dsp:sp>
    <dsp:sp modelId="{B58264F2-F577-40EA-AF57-C6CD9788B624}">
      <dsp:nvSpPr>
        <dsp:cNvPr id="0" name=""/>
        <dsp:cNvSpPr/>
      </dsp:nvSpPr>
      <dsp:spPr>
        <a:xfrm>
          <a:off x="3070076"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dirty="0"/>
        </a:p>
      </dsp:txBody>
      <dsp:txXfrm>
        <a:off x="3070076" y="392548"/>
        <a:ext cx="257393" cy="258087"/>
      </dsp:txXfrm>
    </dsp:sp>
    <dsp:sp modelId="{8DDF300C-3241-4E50-8B6E-96845E8FF325}">
      <dsp:nvSpPr>
        <dsp:cNvPr id="0" name=""/>
        <dsp:cNvSpPr/>
      </dsp:nvSpPr>
      <dsp:spPr>
        <a:xfrm>
          <a:off x="3611227"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Increment or decrement the timer register</a:t>
          </a:r>
        </a:p>
      </dsp:txBody>
      <dsp:txXfrm>
        <a:off x="3641707" y="31735"/>
        <a:ext cx="1673496" cy="979713"/>
      </dsp:txXfrm>
    </dsp:sp>
    <dsp:sp modelId="{B7BD8147-6E8E-49D6-BCE2-16F53835E132}">
      <dsp:nvSpPr>
        <dsp:cNvPr id="0" name=""/>
        <dsp:cNvSpPr/>
      </dsp:nvSpPr>
      <dsp:spPr>
        <a:xfrm>
          <a:off x="5498315"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dirty="0"/>
        </a:p>
      </dsp:txBody>
      <dsp:txXfrm>
        <a:off x="5498315" y="392548"/>
        <a:ext cx="257393" cy="258087"/>
      </dsp:txXfrm>
    </dsp:sp>
    <dsp:sp modelId="{7F780B1B-5623-4A8E-90B7-6DD52B7537DF}">
      <dsp:nvSpPr>
        <dsp:cNvPr id="0" name=""/>
        <dsp:cNvSpPr/>
      </dsp:nvSpPr>
      <dsp:spPr>
        <a:xfrm>
          <a:off x="6039466"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Compare the values of  </a:t>
          </a:r>
        </a:p>
        <a:p>
          <a:pPr marL="0" lvl="0" indent="0" algn="ctr" defTabSz="488950">
            <a:lnSpc>
              <a:spcPct val="90000"/>
            </a:lnSpc>
            <a:spcBef>
              <a:spcPct val="0"/>
            </a:spcBef>
            <a:spcAft>
              <a:spcPct val="35000"/>
            </a:spcAft>
            <a:buNone/>
          </a:pPr>
          <a:r>
            <a:rPr lang="en-GB" sz="1100" kern="1200" dirty="0"/>
            <a:t>the timer registers </a:t>
          </a:r>
        </a:p>
      </dsp:txBody>
      <dsp:txXfrm>
        <a:off x="6069946" y="31735"/>
        <a:ext cx="1673496" cy="979713"/>
      </dsp:txXfrm>
    </dsp:sp>
    <dsp:sp modelId="{FF5A6B0D-9878-47BF-AB36-0A2332397A89}">
      <dsp:nvSpPr>
        <dsp:cNvPr id="0" name=""/>
        <dsp:cNvSpPr/>
      </dsp:nvSpPr>
      <dsp:spPr>
        <a:xfrm>
          <a:off x="7926554"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dirty="0"/>
        </a:p>
      </dsp:txBody>
      <dsp:txXfrm>
        <a:off x="7926554" y="392548"/>
        <a:ext cx="257393" cy="258087"/>
      </dsp:txXfrm>
    </dsp:sp>
    <dsp:sp modelId="{376EE60C-E74D-44AE-951A-2A26FFF3D894}">
      <dsp:nvSpPr>
        <dsp:cNvPr id="0" name=""/>
        <dsp:cNvSpPr/>
      </dsp:nvSpPr>
      <dsp:spPr>
        <a:xfrm>
          <a:off x="8467705"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Once the timer and compare register have equal values,</a:t>
          </a:r>
        </a:p>
        <a:p>
          <a:pPr marL="0" lvl="0" indent="0" algn="ctr" defTabSz="488950">
            <a:lnSpc>
              <a:spcPct val="90000"/>
            </a:lnSpc>
            <a:spcBef>
              <a:spcPct val="0"/>
            </a:spcBef>
            <a:spcAft>
              <a:spcPct val="35000"/>
            </a:spcAft>
            <a:buNone/>
          </a:pPr>
          <a:r>
            <a:rPr lang="en-GB" sz="1100" kern="1200" dirty="0"/>
            <a:t>generate an interrupt signal</a:t>
          </a:r>
        </a:p>
      </dsp:txBody>
      <dsp:txXfrm>
        <a:off x="8498185" y="31735"/>
        <a:ext cx="1673496" cy="979713"/>
      </dsp:txXfrm>
    </dsp:sp>
    <dsp:sp modelId="{0821807A-E23E-4A27-83E1-2A3AA596BC47}">
      <dsp:nvSpPr>
        <dsp:cNvPr id="0" name=""/>
        <dsp:cNvSpPr/>
      </dsp:nvSpPr>
      <dsp:spPr>
        <a:xfrm rot="5400000">
          <a:off x="9151081" y="1163341"/>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dirty="0"/>
        </a:p>
      </dsp:txBody>
      <dsp:txXfrm rot="-5400000">
        <a:off x="9205890" y="1194562"/>
        <a:ext cx="258087" cy="257393"/>
      </dsp:txXfrm>
    </dsp:sp>
    <dsp:sp modelId="{B1CDE1F0-1ED6-4E90-915E-DB6F117EC597}">
      <dsp:nvSpPr>
        <dsp:cNvPr id="0" name=""/>
        <dsp:cNvSpPr/>
      </dsp:nvSpPr>
      <dsp:spPr>
        <a:xfrm>
          <a:off x="8467705" y="1735711"/>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Reset the timer register</a:t>
          </a:r>
        </a:p>
      </dsp:txBody>
      <dsp:txXfrm>
        <a:off x="8498185" y="1766191"/>
        <a:ext cx="1673496" cy="979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CE862-EE73-4370-B139-794C0365E715}">
      <dsp:nvSpPr>
        <dsp:cNvPr id="0" name=""/>
        <dsp:cNvSpPr/>
      </dsp:nvSpPr>
      <dsp:spPr>
        <a:xfrm>
          <a:off x="5003" y="732562"/>
          <a:ext cx="2187527" cy="1312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The event source generates a sequence of pulses</a:t>
          </a:r>
        </a:p>
      </dsp:txBody>
      <dsp:txXfrm>
        <a:off x="43445" y="771004"/>
        <a:ext cx="2110643" cy="1235632"/>
      </dsp:txXfrm>
    </dsp:sp>
    <dsp:sp modelId="{B58264F2-F577-40EA-AF57-C6CD9788B624}">
      <dsp:nvSpPr>
        <dsp:cNvPr id="0" name=""/>
        <dsp:cNvSpPr/>
      </dsp:nvSpPr>
      <dsp:spPr>
        <a:xfrm>
          <a:off x="2385033" y="1117567"/>
          <a:ext cx="463755" cy="5425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dirty="0"/>
        </a:p>
      </dsp:txBody>
      <dsp:txXfrm>
        <a:off x="2385033" y="1226068"/>
        <a:ext cx="324629" cy="325504"/>
      </dsp:txXfrm>
    </dsp:sp>
    <dsp:sp modelId="{8DDF300C-3241-4E50-8B6E-96845E8FF325}">
      <dsp:nvSpPr>
        <dsp:cNvPr id="0" name=""/>
        <dsp:cNvSpPr/>
      </dsp:nvSpPr>
      <dsp:spPr>
        <a:xfrm>
          <a:off x="3067541" y="732562"/>
          <a:ext cx="2187527" cy="1312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Once an event occurs, the capture register will be enabled</a:t>
          </a:r>
        </a:p>
      </dsp:txBody>
      <dsp:txXfrm>
        <a:off x="3105983" y="771004"/>
        <a:ext cx="2110643" cy="1235632"/>
      </dsp:txXfrm>
    </dsp:sp>
    <dsp:sp modelId="{B7BD8147-6E8E-49D6-BCE2-16F53835E132}">
      <dsp:nvSpPr>
        <dsp:cNvPr id="0" name=""/>
        <dsp:cNvSpPr/>
      </dsp:nvSpPr>
      <dsp:spPr>
        <a:xfrm>
          <a:off x="5447571" y="1117567"/>
          <a:ext cx="463755" cy="5425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dirty="0"/>
        </a:p>
      </dsp:txBody>
      <dsp:txXfrm>
        <a:off x="5447571" y="1226068"/>
        <a:ext cx="324629" cy="325504"/>
      </dsp:txXfrm>
    </dsp:sp>
    <dsp:sp modelId="{7F780B1B-5623-4A8E-90B7-6DD52B7537DF}">
      <dsp:nvSpPr>
        <dsp:cNvPr id="0" name=""/>
        <dsp:cNvSpPr/>
      </dsp:nvSpPr>
      <dsp:spPr>
        <a:xfrm>
          <a:off x="6130080" y="732562"/>
          <a:ext cx="2187527" cy="1312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The capture register then takes a “Snapshot” of the timer</a:t>
          </a:r>
        </a:p>
      </dsp:txBody>
      <dsp:txXfrm>
        <a:off x="6168522" y="771004"/>
        <a:ext cx="2110643" cy="1235632"/>
      </dsp:txXfrm>
    </dsp:sp>
    <dsp:sp modelId="{FF5A6B0D-9878-47BF-AB36-0A2332397A89}">
      <dsp:nvSpPr>
        <dsp:cNvPr id="0" name=""/>
        <dsp:cNvSpPr/>
      </dsp:nvSpPr>
      <dsp:spPr>
        <a:xfrm>
          <a:off x="8510110" y="1117567"/>
          <a:ext cx="463755" cy="5425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dirty="0"/>
        </a:p>
      </dsp:txBody>
      <dsp:txXfrm>
        <a:off x="8510110" y="1226068"/>
        <a:ext cx="324629" cy="325504"/>
      </dsp:txXfrm>
    </dsp:sp>
    <dsp:sp modelId="{376EE60C-E74D-44AE-951A-2A26FFF3D894}">
      <dsp:nvSpPr>
        <dsp:cNvPr id="0" name=""/>
        <dsp:cNvSpPr/>
      </dsp:nvSpPr>
      <dsp:spPr>
        <a:xfrm>
          <a:off x="9192619" y="732562"/>
          <a:ext cx="2187527" cy="1312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 interrupt is sometimes generated </a:t>
          </a:r>
          <a:endParaRPr lang="en-GB" sz="1900" kern="1200" dirty="0"/>
        </a:p>
      </dsp:txBody>
      <dsp:txXfrm>
        <a:off x="9231061" y="771004"/>
        <a:ext cx="2110643" cy="1235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CE862-EE73-4370-B139-794C0365E715}">
      <dsp:nvSpPr>
        <dsp:cNvPr id="0" name=""/>
        <dsp:cNvSpPr/>
      </dsp:nvSpPr>
      <dsp:spPr>
        <a:xfrm>
          <a:off x="1182988"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Preload the compare register with a 50</a:t>
          </a:r>
        </a:p>
      </dsp:txBody>
      <dsp:txXfrm>
        <a:off x="1213468" y="31735"/>
        <a:ext cx="1673496" cy="979713"/>
      </dsp:txXfrm>
    </dsp:sp>
    <dsp:sp modelId="{B58264F2-F577-40EA-AF57-C6CD9788B624}">
      <dsp:nvSpPr>
        <dsp:cNvPr id="0" name=""/>
        <dsp:cNvSpPr/>
      </dsp:nvSpPr>
      <dsp:spPr>
        <a:xfrm>
          <a:off x="3070076"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a:off x="3070076" y="392548"/>
        <a:ext cx="257393" cy="258087"/>
      </dsp:txXfrm>
    </dsp:sp>
    <dsp:sp modelId="{8DDF300C-3241-4E50-8B6E-96845E8FF325}">
      <dsp:nvSpPr>
        <dsp:cNvPr id="0" name=""/>
        <dsp:cNvSpPr/>
      </dsp:nvSpPr>
      <dsp:spPr>
        <a:xfrm>
          <a:off x="3611227"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Increment of the timer register</a:t>
          </a:r>
        </a:p>
      </dsp:txBody>
      <dsp:txXfrm>
        <a:off x="3641707" y="31735"/>
        <a:ext cx="1673496" cy="979713"/>
      </dsp:txXfrm>
    </dsp:sp>
    <dsp:sp modelId="{B7BD8147-6E8E-49D6-BCE2-16F53835E132}">
      <dsp:nvSpPr>
        <dsp:cNvPr id="0" name=""/>
        <dsp:cNvSpPr/>
      </dsp:nvSpPr>
      <dsp:spPr>
        <a:xfrm>
          <a:off x="5498315"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a:off x="5498315" y="392548"/>
        <a:ext cx="257393" cy="258087"/>
      </dsp:txXfrm>
    </dsp:sp>
    <dsp:sp modelId="{7F780B1B-5623-4A8E-90B7-6DD52B7537DF}">
      <dsp:nvSpPr>
        <dsp:cNvPr id="0" name=""/>
        <dsp:cNvSpPr/>
      </dsp:nvSpPr>
      <dsp:spPr>
        <a:xfrm>
          <a:off x="6039466"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Compare the values of  </a:t>
          </a:r>
        </a:p>
        <a:p>
          <a:pPr marL="0" lvl="0" indent="0" algn="ctr" defTabSz="533400">
            <a:lnSpc>
              <a:spcPct val="90000"/>
            </a:lnSpc>
            <a:spcBef>
              <a:spcPct val="0"/>
            </a:spcBef>
            <a:spcAft>
              <a:spcPct val="35000"/>
            </a:spcAft>
            <a:buNone/>
          </a:pPr>
          <a:r>
            <a:rPr lang="en-GB" sz="1200" kern="1200" dirty="0"/>
            <a:t>the timer registers </a:t>
          </a:r>
        </a:p>
      </dsp:txBody>
      <dsp:txXfrm>
        <a:off x="6069946" y="31735"/>
        <a:ext cx="1673496" cy="979713"/>
      </dsp:txXfrm>
    </dsp:sp>
    <dsp:sp modelId="{FF5A6B0D-9878-47BF-AB36-0A2332397A89}">
      <dsp:nvSpPr>
        <dsp:cNvPr id="0" name=""/>
        <dsp:cNvSpPr/>
      </dsp:nvSpPr>
      <dsp:spPr>
        <a:xfrm>
          <a:off x="7926554" y="306519"/>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a:off x="7926554" y="392548"/>
        <a:ext cx="257393" cy="258087"/>
      </dsp:txXfrm>
    </dsp:sp>
    <dsp:sp modelId="{376EE60C-E74D-44AE-951A-2A26FFF3D894}">
      <dsp:nvSpPr>
        <dsp:cNvPr id="0" name=""/>
        <dsp:cNvSpPr/>
      </dsp:nvSpPr>
      <dsp:spPr>
        <a:xfrm>
          <a:off x="8467705" y="1255"/>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Once the values of the timer register  exceed that of the compare register, the comparator output will be set to high</a:t>
          </a:r>
        </a:p>
      </dsp:txBody>
      <dsp:txXfrm>
        <a:off x="8498185" y="31735"/>
        <a:ext cx="1673496" cy="979713"/>
      </dsp:txXfrm>
    </dsp:sp>
    <dsp:sp modelId="{0821807A-E23E-4A27-83E1-2A3AA596BC47}">
      <dsp:nvSpPr>
        <dsp:cNvPr id="0" name=""/>
        <dsp:cNvSpPr/>
      </dsp:nvSpPr>
      <dsp:spPr>
        <a:xfrm rot="5400000">
          <a:off x="9151081" y="1163341"/>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rot="-5400000">
        <a:off x="9205890" y="1194562"/>
        <a:ext cx="258087" cy="257393"/>
      </dsp:txXfrm>
    </dsp:sp>
    <dsp:sp modelId="{B1CDE1F0-1ED6-4E90-915E-DB6F117EC597}">
      <dsp:nvSpPr>
        <dsp:cNvPr id="0" name=""/>
        <dsp:cNvSpPr/>
      </dsp:nvSpPr>
      <dsp:spPr>
        <a:xfrm>
          <a:off x="8467705" y="1735711"/>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Reset the timer register when it reaches 100</a:t>
          </a:r>
        </a:p>
      </dsp:txBody>
      <dsp:txXfrm>
        <a:off x="8498185" y="1766191"/>
        <a:ext cx="1673496" cy="979713"/>
      </dsp:txXfrm>
    </dsp:sp>
    <dsp:sp modelId="{ADFDEE25-A4E8-4A76-8857-EDE7F8685444}">
      <dsp:nvSpPr>
        <dsp:cNvPr id="0" name=""/>
        <dsp:cNvSpPr/>
      </dsp:nvSpPr>
      <dsp:spPr>
        <a:xfrm rot="10800000">
          <a:off x="7947368" y="2040976"/>
          <a:ext cx="367704" cy="430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dirty="0"/>
        </a:p>
      </dsp:txBody>
      <dsp:txXfrm rot="10800000">
        <a:off x="8057679" y="2127005"/>
        <a:ext cx="257393" cy="258087"/>
      </dsp:txXfrm>
    </dsp:sp>
    <dsp:sp modelId="{3740AF3C-4D77-42D3-91CE-D7F313407FA8}">
      <dsp:nvSpPr>
        <dsp:cNvPr id="0" name=""/>
        <dsp:cNvSpPr/>
      </dsp:nvSpPr>
      <dsp:spPr>
        <a:xfrm>
          <a:off x="6039466" y="1735711"/>
          <a:ext cx="1734456" cy="1040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The comparator output will be reset to a logic zero</a:t>
          </a:r>
        </a:p>
      </dsp:txBody>
      <dsp:txXfrm>
        <a:off x="6069946" y="1766191"/>
        <a:ext cx="1673496" cy="9797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2/23/2018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2/23/2018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a:t>
            </a:fld>
            <a:endParaRPr lang="en-US" altLang="en-US" dirty="0"/>
          </a:p>
        </p:txBody>
      </p:sp>
    </p:spTree>
    <p:extLst>
      <p:ext uri="{BB962C8B-B14F-4D97-AF65-F5344CB8AC3E}">
        <p14:creationId xmlns:p14="http://schemas.microsoft.com/office/powerpoint/2010/main" val="2494309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400" dirty="0"/>
              <a:t>Üçüncü çalışma modu, darbe genişliği modülasyonu (PWM) modudur. Bir PWM devresi</a:t>
            </a:r>
            <a:r>
              <a:rPr lang="en-GB" sz="1200" dirty="0"/>
              <a:t>girişindeki darbelerin genişliğine bağlı olarak çıkış sinyalinin genliğini modüle eder. Zamanlayıcı, bir PWM devresini çalıştırmak için değişen genişliklerde darbeler üretebilir. Buradaki diyagram, değişen genişlik darbeleri ile sürülen bir PWM devresinin çıkış sinyalini (kırmızı olarak) göstermektedir. Çıkış voltajının giriş sinyalinin genişliğiyle orantılı olduğu not edilebilir. Zamanlayıcı bu modda çalıştırıldığında, çıkış frekansı uygulamalara bağlı olarak birkaç kHz ile yüzlerce kHz arasında değişir. Örneğin, bir ses yükselticisini çalıştırmak için birkaç KHz sinyale ihtiyacımız var.</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11</a:t>
            </a:fld>
            <a:endParaRPr lang="en-US" altLang="en-US" dirty="0"/>
          </a:p>
        </p:txBody>
      </p:sp>
    </p:spTree>
    <p:extLst>
      <p:ext uri="{BB962C8B-B14F-4D97-AF65-F5344CB8AC3E}">
        <p14:creationId xmlns:p14="http://schemas.microsoft.com/office/powerpoint/2010/main" val="1253305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rtl="0" algn="l">
              <a:spcBef>
                <a:spcPct val="30000"/>
              </a:spcBef>
              <a:spcAft>
                <a:spcPct val="0"/>
              </a:spcAft>
              <a:defRPr/>
            </a:pPr>
            <a:r>
              <a:rPr lang="en-GB" sz="1900" dirty="0"/>
              <a:t>Şimdi, belirli bir darbe genişliği oluşturmak için zamanı nasıl kullanabileceğimize bakalım. Başlamadan önce</a:t>
            </a:r>
            <a:r>
              <a:rPr lang="en-GB" sz="1900" baseline="0" dirty="0"/>
              <a:t> dır-dir</a:t>
            </a:r>
            <a:r>
              <a:rPr lang="en-GB" sz="1900" dirty="0"/>
              <a:t> kayda değer </a:t>
            </a:r>
            <a:r>
              <a:rPr lang="en-US" sz="1300" dirty="0"/>
              <a:t>p</a:t>
            </a:r>
            <a:r>
              <a:rPr lang="en-US" b="0" dirty="0"/>
              <a:t>Değişken genişliğe sahip ulsesler farklı görev döngülerine sahiptir. İkincisi, bir darbe periyodundaki "1" durumunun oranını tanımlar</a:t>
            </a:r>
            <a:r>
              <a:rPr lang="en-US" b="0" baseline="0" dirty="0"/>
              <a:t> </a:t>
            </a:r>
            <a:r>
              <a:rPr lang="en-US" b="0" dirty="0"/>
              <a:t>her saat döngüsünde değişken. </a:t>
            </a:r>
          </a:p>
          <a:p>
            <a:pPr rtl="0" algn="l"/>
            <a:endParaRPr lang="en-GB" b="0" dirty="0"/>
          </a:p>
          <a:p>
            <a:pPr lvl="0" rtl="0" algn="l"/>
            <a:r>
              <a:rPr lang="en-GB" b="0" dirty="0"/>
              <a:t>T</a:t>
            </a:r>
            <a:r>
              <a:rPr lang="en-GB" b="0" baseline="0" dirty="0"/>
              <a:t>Yaptığımız ilk şey p</a:t>
            </a:r>
            <a:r>
              <a:rPr lang="en-GB" dirty="0"/>
              <a:t>karşılaştırma kaydını bir değerle yeniden yükle</a:t>
            </a:r>
            <a:r>
              <a:rPr lang="en-GB" baseline="0" dirty="0"/>
              <a:t> (bu durumda,</a:t>
            </a:r>
            <a:r>
              <a:rPr lang="en-GB" dirty="0"/>
              <a:t> 50);</a:t>
            </a:r>
            <a:r>
              <a:rPr lang="en-GB" baseline="0" dirty="0"/>
              <a:t> bizden sonra </a:t>
            </a:r>
            <a:r>
              <a:rPr lang="en-GB" dirty="0"/>
              <a:t>zamanlayıcı kaydını artır</a:t>
            </a:r>
            <a:r>
              <a:rPr lang="en-GB" baseline="0" dirty="0"/>
              <a:t> sürekli birlikte iken</a:t>
            </a:r>
            <a:r>
              <a:rPr lang="en-GB" dirty="0"/>
              <a:t>eşleştirme</a:t>
            </a:r>
            <a:r>
              <a:rPr lang="en-GB" baseline="0" dirty="0"/>
              <a:t> </a:t>
            </a:r>
            <a:r>
              <a:rPr lang="en-GB" dirty="0"/>
              <a:t>zamanlayıcı kayıtları ile karşılaştırma değerleri.</a:t>
            </a:r>
            <a:r>
              <a:rPr lang="en-GB" baseline="0" dirty="0"/>
              <a:t> Karşılaştırıcı çıkışı, "mantıksal sıfır" olarak düşük kalacaktır. </a:t>
            </a:r>
            <a:r>
              <a:rPr lang="en-GB" dirty="0"/>
              <a:t>zamanlayıcı kaydının değeri,</a:t>
            </a:r>
            <a:r>
              <a:rPr lang="en-GB" baseline="0" dirty="0"/>
              <a:t> </a:t>
            </a:r>
            <a:r>
              <a:rPr lang="en-GB" dirty="0"/>
              <a:t>karşılaştırıcı, bu noktada karşılaştırıcı</a:t>
            </a:r>
            <a:r>
              <a:rPr lang="en-GB" baseline="0" dirty="0"/>
              <a:t>çıkış yüksek olarak ayarlanacaktır. Ne zaman</a:t>
            </a:r>
            <a:r>
              <a:rPr lang="en-GB" dirty="0"/>
              <a:t>zamanlayıcı kaydı 100'e ulaştığında kendini sıfırlayacak,</a:t>
            </a:r>
            <a:r>
              <a:rPr lang="en-GB" baseline="0" dirty="0"/>
              <a:t>bu, karşılaştırıcı çıktısını mantıksal sıfıra yönlendirecektir. Bu, etkin bir şekilde PWM çıkış sinyalinin zamanın% 50'si lojik ve diğer% 50'si mantığın sıfır olduğu anlamına gelir. Darbenin gerçek genişliği aynı zamanda ön ölçekleyici çıkış sinyallerine de bağlıdır, ancak bunu karşılaştırma kaydına farklı değerler yükleyerek değiştirebiliriz.</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12</a:t>
            </a:fld>
            <a:endParaRPr lang="en-US" altLang="en-US" dirty="0"/>
          </a:p>
        </p:txBody>
      </p:sp>
    </p:spTree>
    <p:extLst>
      <p:ext uri="{BB962C8B-B14F-4D97-AF65-F5344CB8AC3E}">
        <p14:creationId xmlns:p14="http://schemas.microsoft.com/office/powerpoint/2010/main" val="32128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rtl="0" algn="l">
              <a:spcBef>
                <a:spcPct val="30000"/>
              </a:spcBef>
              <a:spcAft>
                <a:spcPct val="0"/>
              </a:spcAft>
              <a:defRPr/>
            </a:pPr>
            <a:r>
              <a:rPr lang="en-US" sz="1200" dirty="0">
                <a:latin typeface="Arial" pitchFamily="100" charset="0"/>
                <a:ea typeface="MS PGothic" pitchFamily="34" charset="-128"/>
              </a:rPr>
              <a:t>Şimdi bir AHB zamanlayıcı çevre biriminin nasıl tasarlanacağını ve uygulanacağını öğreneceğiz. </a:t>
            </a:r>
            <a:r>
              <a:rPr lang="en-GB" sz="1200" kern="0" dirty="0">
                <a:latin typeface="Arial" pitchFamily="100" charset="0"/>
                <a:ea typeface="MS PGothic" pitchFamily="34" charset="-128"/>
              </a:rPr>
              <a:t>ben</a:t>
            </a:r>
            <a:r>
              <a:rPr lang="en-GB" sz="1200" kern="0" dirty="0"/>
              <a:t>Aslında, üç çalışma modunun uygulanması farklı cihazlar arasında değişebilir.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13</a:t>
            </a:fld>
            <a:endParaRPr lang="en-US" altLang="en-US" dirty="0"/>
          </a:p>
        </p:txBody>
      </p:sp>
    </p:spTree>
    <p:extLst>
      <p:ext uri="{BB962C8B-B14F-4D97-AF65-F5344CB8AC3E}">
        <p14:creationId xmlns:p14="http://schemas.microsoft.com/office/powerpoint/2010/main" val="2755626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lgn="l"/>
            <a:r>
              <a:rPr lang="en-GB" sz="1200" kern="0" dirty="0"/>
              <a:t>Zamanlayıcı çevre biriminin blok diyagramı burada gösterilmektedir. Aşağıdaki bloklardan oluşur:</a:t>
            </a:r>
            <a:r>
              <a:rPr lang="en-GB" sz="1800" dirty="0"/>
              <a:t>AHB Veriyolu Arayüzü, Adres Kod Çözücü, Ön Ölçekleyici, 32-bit Sayaç ve üç 32-bit Kayıt. </a:t>
            </a:r>
            <a:r>
              <a:rPr lang="en-GB" baseline="0" dirty="0"/>
              <a:t>AHB arayüz bloğu, AHB veriyolundan zamanlayıcı çevre birimindeki dahili bellek alanına veri ve kontrol sinyallerinin akışını yönetmek için kullanılır. Önerilen uygulamanın çalışma esasları aşağıdaki gibidir.</a:t>
            </a:r>
            <a:r>
              <a:rPr lang="en-US" sz="1200" dirty="0"/>
              <a:t>32 bitlik sayaç etkinleştirildiğinde otomatik olarak aşağı doğru sayar; sıfıra ulaştığında, yük yazmacında depolanan değere sıfırlanır ve bir kesme sinyali üretilir. Mevcut sicil,</a:t>
            </a:r>
            <a:r>
              <a:rPr lang="en-US" sz="1200" dirty="0">
                <a:latin typeface="Arial" pitchFamily="100" charset="0"/>
                <a:ea typeface="MS PGothic" pitchFamily="34" charset="-128"/>
              </a:rPr>
              <a:t>32 bitlik sayacın değeri</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kontrol kaydı, sayacı başlatmak / durdurmak ve ön ölçekleyiciyi ayarlamak için kullanılan kontrol sinyallerini tutar. Adres kod çözücü, AHB veriyolu arayüzü tarafından üç dahili kayıttan hangisinin okunduğunu veya yazılacağını seçmek için bir seçim sinyali üretir.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14</a:t>
            </a:fld>
            <a:endParaRPr lang="en-US" altLang="en-US" dirty="0"/>
          </a:p>
        </p:txBody>
      </p:sp>
    </p:spTree>
    <p:extLst>
      <p:ext uri="{BB962C8B-B14F-4D97-AF65-F5344CB8AC3E}">
        <p14:creationId xmlns:p14="http://schemas.microsoft.com/office/powerpoint/2010/main" val="194646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Zamanlayıcının dahili hafıza alanı</a:t>
            </a:r>
            <a:r>
              <a:rPr lang="en-GB" baseline="0" dirty="0"/>
              <a:t> </a:t>
            </a:r>
            <a:r>
              <a:rPr lang="en-GB" dirty="0"/>
              <a:t>Çevresel</a:t>
            </a:r>
            <a:r>
              <a:rPr lang="en-GB" baseline="0" dirty="0"/>
              <a:t> </a:t>
            </a:r>
            <a:r>
              <a:rPr lang="en-GB" dirty="0"/>
              <a:t>üç kayıt arasında bölünmüştür:</a:t>
            </a:r>
            <a:r>
              <a:rPr lang="en-GB" baseline="0" dirty="0"/>
              <a:t> a </a:t>
            </a:r>
            <a:r>
              <a:rPr lang="en-GB" sz="1200" baseline="0" dirty="0"/>
              <a:t>l</a:t>
            </a:r>
            <a:r>
              <a:rPr lang="en-GB" sz="1200" dirty="0"/>
              <a:t>oad değer yazmacı,</a:t>
            </a:r>
            <a:r>
              <a:rPr lang="en-GB" sz="1200" baseline="0" dirty="0"/>
              <a:t> AC</a:t>
            </a:r>
            <a:r>
              <a:rPr lang="en-GB" sz="1200" dirty="0"/>
              <a:t>güncel değer yazmacı ve</a:t>
            </a:r>
            <a:r>
              <a:rPr lang="en-GB" sz="1200" baseline="0" dirty="0"/>
              <a:t> AC</a:t>
            </a:r>
            <a:r>
              <a:rPr lang="en-GB" sz="1200" dirty="0"/>
              <a:t>ontrol kaydı. Bunların her biri dört baytlık bir alanı kaplar. Bu kayıtlar için hafıza adresleri bu tabloda belirtilmiştir.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15</a:t>
            </a:fld>
            <a:endParaRPr lang="en-US" altLang="en-US" dirty="0"/>
          </a:p>
        </p:txBody>
      </p:sp>
    </p:spTree>
    <p:extLst>
      <p:ext uri="{BB962C8B-B14F-4D97-AF65-F5344CB8AC3E}">
        <p14:creationId xmlns:p14="http://schemas.microsoft.com/office/powerpoint/2010/main" val="748837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Şimdi, LED'lere bağlanacak olan bir AHB GPIO çevre biriminin nasıl tasarlanacağını ve uygulanacağını öğreneceğiz.</a:t>
            </a:r>
          </a:p>
          <a:p>
            <a:pPr rtl="0" algn="l"/>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16</a:t>
            </a:fld>
            <a:endParaRPr lang="en-US" altLang="en-US" dirty="0"/>
          </a:p>
        </p:txBody>
      </p:sp>
    </p:spTree>
    <p:extLst>
      <p:ext uri="{BB962C8B-B14F-4D97-AF65-F5344CB8AC3E}">
        <p14:creationId xmlns:p14="http://schemas.microsoft.com/office/powerpoint/2010/main" val="1417715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GPIO</a:t>
            </a:r>
            <a:r>
              <a:rPr lang="en-US" baseline="0" dirty="0"/>
              <a:t> g</a:t>
            </a:r>
            <a:r>
              <a:rPr lang="en-US" dirty="0"/>
              <a:t>genel amaçlı giriş / çıkış pinleri ile</a:t>
            </a:r>
            <a:r>
              <a:rPr lang="en-US" baseline="0" dirty="0"/>
              <a:t> </a:t>
            </a:r>
            <a:r>
              <a:rPr lang="en-US" dirty="0"/>
              <a:t>özel bir kullanım tanımlanmamıştır.</a:t>
            </a:r>
            <a:r>
              <a:rPr lang="en-US" baseline="0" dirty="0"/>
              <a:t>İşlevleri genellikle çalışma zamanında kullanıcılar tarafından belirlenir. Bu genel ek pinlerin mevcudiyeti, üçüncü taraf IP çekirdeklerinin SoC tasarımcıları tarafından entegrasyonunu kolaylaştırır. GPIO w</a:t>
            </a:r>
            <a:r>
              <a:rPr lang="en-US" dirty="0"/>
              <a:t>çoğu uygulamada boşta kullanılır,</a:t>
            </a:r>
            <a:r>
              <a:rPr lang="en-US" baseline="0" dirty="0"/>
              <a:t> özellikle çevre sensörlerinden okuma gerektiren olanlar. </a:t>
            </a:r>
            <a:r>
              <a:rPr lang="en-US" dirty="0"/>
              <a:t>Giriş / çıkışın yönü yön kaydı tarafından kontrol edilir.</a:t>
            </a:r>
            <a:r>
              <a:rPr lang="en-US" baseline="0" dirty="0"/>
              <a:t> </a:t>
            </a:r>
            <a:r>
              <a:rPr lang="en-US" dirty="0"/>
              <a:t>Bir maske kaydı genellikle belirli bitleri maskelemek için kullanılır.</a:t>
            </a:r>
            <a:r>
              <a:rPr lang="en-US" baseline="0" dirty="0"/>
              <a:t> </a:t>
            </a:r>
            <a:r>
              <a:rPr lang="en-US" dirty="0"/>
              <a:t>Bunların giriş ve çıkış voltajlarının üst sınırı</a:t>
            </a:r>
            <a:r>
              <a:rPr lang="en-US" baseline="0" dirty="0"/>
              <a:t> iğneler</a:t>
            </a:r>
            <a:r>
              <a:rPr lang="en-US" dirty="0"/>
              <a:t> dır-dir</a:t>
            </a:r>
            <a:r>
              <a:rPr lang="en-US" baseline="0" dirty="0"/>
              <a:t> </a:t>
            </a:r>
            <a:r>
              <a:rPr lang="en-US" dirty="0"/>
              <a:t>genellikle cihazın besleme voltajı. Bu değeri aşmak</a:t>
            </a:r>
            <a:r>
              <a:rPr lang="en-US" baseline="0" dirty="0"/>
              <a:t> çoğu durumda hasara neden olabilir</a:t>
            </a:r>
            <a:r>
              <a:rPr lang="en-US" dirty="0"/>
              <a:t>.</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17</a:t>
            </a:fld>
            <a:endParaRPr lang="en-US" altLang="en-US" dirty="0"/>
          </a:p>
        </p:txBody>
      </p:sp>
    </p:spTree>
    <p:extLst>
      <p:ext uri="{BB962C8B-B14F-4D97-AF65-F5344CB8AC3E}">
        <p14:creationId xmlns:p14="http://schemas.microsoft.com/office/powerpoint/2010/main" val="3253945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lgn="l"/>
            <a:r>
              <a:rPr lang="en-GB" sz="1200" kern="0" dirty="0"/>
              <a:t>AHB GPIO çevre biriminin blok diyagramı burada gösterilmektedir. Aşağıdaki bloklardan oluşur: bir</a:t>
            </a:r>
            <a:r>
              <a:rPr lang="en-GB" sz="1800" dirty="0"/>
              <a:t>AHB Veriyolu Arayüzü, Adres Kod Çözücü ve üç 8-bit Kayıt. </a:t>
            </a:r>
            <a:r>
              <a:rPr lang="en-US" sz="1200" dirty="0">
                <a:latin typeface="Arial" pitchFamily="100" charset="0"/>
                <a:ea typeface="MS PGothic" pitchFamily="34" charset="-128"/>
              </a:rPr>
              <a:t>Giriş veri kaydı, harici cihazlardan okunan verileri tutar; çıktı verileri, harici cihazlara gönderilecek verileri tutar. Yön kaydı, işlem tipini (okuma veya yazma) belirleyen kontrol bitleri içerir.</a:t>
            </a:r>
            <a:r>
              <a:rPr lang="en-GB" baseline="0" dirty="0"/>
              <a:t>AHB arayüz bloğu, AHB veriyolundan bu çevresel birimdeki dahili bellek alanına veri ve kontrol sinyallerinin akışını yönetmek için kullanılır. </a:t>
            </a:r>
            <a:r>
              <a:rPr lang="en-US" sz="1200" dirty="0">
                <a:latin typeface="Arial" pitchFamily="100" charset="0"/>
                <a:ea typeface="MS PGothic" pitchFamily="34" charset="-128"/>
              </a:rPr>
              <a:t>Adres kod çözücü, AHB veriyolu arayüzü tarafından üç dahili kayıttan hangisinin okunduğunu veya yazılacağını seçmek için bir seçim sinyali üretir.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18</a:t>
            </a:fld>
            <a:endParaRPr lang="en-US" altLang="en-US" dirty="0"/>
          </a:p>
        </p:txBody>
      </p:sp>
    </p:spTree>
    <p:extLst>
      <p:ext uri="{BB962C8B-B14F-4D97-AF65-F5344CB8AC3E}">
        <p14:creationId xmlns:p14="http://schemas.microsoft.com/office/powerpoint/2010/main" val="2696880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rtl="0" algn="l">
              <a:spcBef>
                <a:spcPct val="30000"/>
              </a:spcBef>
              <a:spcAft>
                <a:spcPct val="0"/>
              </a:spcAft>
              <a:defRPr/>
            </a:pPr>
            <a:r>
              <a:rPr lang="en-GB" dirty="0"/>
              <a:t>GPIO çevre biriminin dahili bellek alanı</a:t>
            </a:r>
            <a:r>
              <a:rPr lang="en-GB" baseline="0" dirty="0"/>
              <a:t> </a:t>
            </a:r>
            <a:r>
              <a:rPr lang="en-GB" dirty="0"/>
              <a:t>üç kayıt arasında bölünmüştür:</a:t>
            </a:r>
            <a:r>
              <a:rPr lang="en-GB" baseline="0" dirty="0"/>
              <a:t> bir girdi </a:t>
            </a:r>
            <a:r>
              <a:rPr lang="en-GB" sz="1200" dirty="0"/>
              <a:t>kayıt, bir</a:t>
            </a:r>
            <a:r>
              <a:rPr lang="en-GB" sz="1200" baseline="0" dirty="0"/>
              <a:t> </a:t>
            </a:r>
            <a:r>
              <a:rPr lang="en-GB" sz="1200" dirty="0"/>
              <a:t>çıktı yazmacı ve bir yön yazmacı. Her biri dört bayt kaplar. Bu kayıtlar için hafıza adresleri bu tabloda belirtilmiştir.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19</a:t>
            </a:fld>
            <a:endParaRPr lang="en-US" altLang="en-US" dirty="0"/>
          </a:p>
        </p:txBody>
      </p:sp>
    </p:spTree>
    <p:extLst>
      <p:ext uri="{BB962C8B-B14F-4D97-AF65-F5344CB8AC3E}">
        <p14:creationId xmlns:p14="http://schemas.microsoft.com/office/powerpoint/2010/main" val="265866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Şimdi bir AHB 7 segmentinin nasıl tasarlanacağını ve uygulanacağını öğreneceğiz</a:t>
            </a:r>
            <a:r>
              <a:rPr lang="en-US" baseline="0" dirty="0"/>
              <a:t> p</a:t>
            </a:r>
            <a:r>
              <a:rPr lang="en-US" dirty="0"/>
              <a:t>eriferal, hangi</a:t>
            </a:r>
            <a:r>
              <a:rPr lang="en-US" baseline="0" dirty="0"/>
              <a:t> AHB veri yolu ile arayüz oluşturur </a:t>
            </a:r>
            <a:r>
              <a:rPr lang="en-US" dirty="0"/>
              <a:t>7 segmentli ekran birimleri.</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20</a:t>
            </a:fld>
            <a:endParaRPr lang="en-US" altLang="en-US" dirty="0"/>
          </a:p>
        </p:txBody>
      </p:sp>
    </p:spTree>
    <p:extLst>
      <p:ext uri="{BB962C8B-B14F-4D97-AF65-F5344CB8AC3E}">
        <p14:creationId xmlns:p14="http://schemas.microsoft.com/office/powerpoint/2010/main" val="120444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Bu modül araştırıyor </a:t>
            </a:r>
            <a:r>
              <a:rPr lang="en-GB" baseline="0" dirty="0"/>
              <a:t>işlevselliğini artırmak için kalan üç çevre birimini SoC'mize nasıl bağlayacağımızı. Birincisi, kesinti sinyalleri üretmek için kullanılan bir zamanlayıcı çevresel birimdir; ikincisi, genel amaçlı bir giriş / çıkış çevre birimi; ve üçüncüsü, 7 segmentli bir görüntüleme birimidir.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3</a:t>
            </a:fld>
            <a:endParaRPr lang="en-US" altLang="en-US" dirty="0"/>
          </a:p>
        </p:txBody>
      </p:sp>
    </p:spTree>
    <p:extLst>
      <p:ext uri="{BB962C8B-B14F-4D97-AF65-F5344CB8AC3E}">
        <p14:creationId xmlns:p14="http://schemas.microsoft.com/office/powerpoint/2010/main" val="2319365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7 segmentli ekran</a:t>
            </a:r>
            <a:r>
              <a:rPr lang="en-US" baseline="0" dirty="0"/>
              <a:t> </a:t>
            </a:r>
            <a:r>
              <a:rPr lang="en-US" dirty="0"/>
              <a:t>sayıları veya harfleri görüntülemek için kullanılır.</a:t>
            </a:r>
            <a:r>
              <a:rPr lang="en-US" baseline="0" dirty="0"/>
              <a:t> Gibi birçok cihazda kullanılmaktadır. </a:t>
            </a:r>
            <a:r>
              <a:rPr lang="en-US" dirty="0"/>
              <a:t>elektronik sayaçlar,</a:t>
            </a:r>
            <a:r>
              <a:rPr lang="en-US" baseline="0" dirty="0"/>
              <a:t> </a:t>
            </a:r>
            <a:r>
              <a:rPr lang="en-US" dirty="0"/>
              <a:t>hesap makineleri ve dijital saatler. Bu cihaz</a:t>
            </a:r>
            <a:r>
              <a:rPr lang="en-US" baseline="0" dirty="0"/>
              <a:t> yedi ekrana sahiptir e</a:t>
            </a:r>
            <a:r>
              <a:rPr lang="en-US" dirty="0"/>
              <a:t>Lements</a:t>
            </a:r>
            <a:r>
              <a:rPr lang="en-US" baseline="0" dirty="0"/>
              <a:t> o </a:t>
            </a:r>
            <a:r>
              <a:rPr lang="en-US" dirty="0"/>
              <a:t>Arapça rakamları belirtmek için farklı kombinasyonlarda aydınlatılabilir. Yedi bölüm genellikle</a:t>
            </a:r>
            <a:r>
              <a:rPr lang="en-US" baseline="0" dirty="0"/>
              <a:t> </a:t>
            </a:r>
            <a:r>
              <a:rPr lang="en-US" dirty="0"/>
              <a:t>eğimli olarak düzenlenmiş</a:t>
            </a:r>
            <a:r>
              <a:rPr lang="en-US" baseline="0" dirty="0"/>
              <a:t> yardımcı olmak için stil </a:t>
            </a:r>
            <a:r>
              <a:rPr lang="en-US" dirty="0"/>
              <a:t>okunabilirlik. Bu segmentler, çoğu uygulamada neredeyse tek tip şekil ve boyuttadır.</a:t>
            </a:r>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21</a:t>
            </a:fld>
            <a:endParaRPr lang="en-US" altLang="en-US" dirty="0"/>
          </a:p>
        </p:txBody>
      </p:sp>
    </p:spTree>
    <p:extLst>
      <p:ext uri="{BB962C8B-B14F-4D97-AF65-F5344CB8AC3E}">
        <p14:creationId xmlns:p14="http://schemas.microsoft.com/office/powerpoint/2010/main" val="877317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rtl="0" algn="l">
              <a:spcBef>
                <a:spcPct val="30000"/>
              </a:spcBef>
              <a:spcAft>
                <a:spcPct val="0"/>
              </a:spcAft>
              <a:defRPr/>
            </a:pPr>
            <a:r>
              <a:rPr lang="en-GB" sz="1300" dirty="0"/>
              <a:t>Örneğin, </a:t>
            </a:r>
            <a:r>
              <a:rPr lang="en-US" dirty="0"/>
              <a:t>Nexys3 kartı, dört hanenin her biri düzenlenmiş yedi bölümden oluşur </a:t>
            </a:r>
            <a:r>
              <a:rPr lang="it-IT" dirty="0"/>
              <a:t>"şekil 8" modelinde. </a:t>
            </a:r>
            <a:r>
              <a:rPr lang="en-US" dirty="0"/>
              <a:t>Bu kart, ekran ünitesini kontrol etmek için on iki pin kullanır</a:t>
            </a:r>
            <a:r>
              <a:rPr lang="en-US" baseline="0" dirty="0"/>
              <a:t> aşağıdaki gibi:</a:t>
            </a:r>
          </a:p>
          <a:p>
            <a:pPr marL="0" indent="0" defTabSz="966612" eaLnBrk="0" fontAlgn="base" hangingPunct="0" rtl="0" algn="l">
              <a:spcBef>
                <a:spcPct val="30000"/>
              </a:spcBef>
              <a:spcAft>
                <a:spcPct val="0"/>
              </a:spcAft>
              <a:buFont typeface="Arial" panose="020B0604020202020204" pitchFamily="34" charset="0"/>
              <a:buNone/>
              <a:defRPr/>
            </a:pPr>
            <a:r>
              <a:rPr lang="en-GB" sz="1900" dirty="0"/>
              <a:t>Segment [6: 0] (CA.CG): bir segmenti açmak veya kapatmak için kullanılır</a:t>
            </a:r>
          </a:p>
          <a:p>
            <a:pPr marL="0" indent="0" defTabSz="966612" eaLnBrk="0" fontAlgn="base" hangingPunct="0" rtl="0" algn="l">
              <a:spcBef>
                <a:spcPct val="30000"/>
              </a:spcBef>
              <a:spcAft>
                <a:spcPct val="0"/>
              </a:spcAft>
              <a:buFont typeface="Arial" panose="020B0604020202020204" pitchFamily="34" charset="0"/>
              <a:buNone/>
              <a:defRPr/>
            </a:pPr>
            <a:r>
              <a:rPr lang="en-GB" sz="1900" dirty="0"/>
              <a:t>Nokta [0: 0] (DP): nokta bitini bir basamak için değiştirmek için kullanılır</a:t>
            </a:r>
          </a:p>
          <a:p>
            <a:pPr marL="0" indent="0" defTabSz="966612" eaLnBrk="0" fontAlgn="base" hangingPunct="0" rtl="0" algn="l">
              <a:spcBef>
                <a:spcPct val="30000"/>
              </a:spcBef>
              <a:spcAft>
                <a:spcPct val="0"/>
              </a:spcAft>
              <a:buFont typeface="Arial" panose="020B0604020202020204" pitchFamily="34" charset="0"/>
              <a:buNone/>
              <a:defRPr/>
            </a:pPr>
            <a:r>
              <a:rPr lang="en-GB" sz="1900" dirty="0"/>
              <a:t>Anot [3: 0] (AN0 --- AN3): dört haneyi seçmek için kullanılır, "0" ile açılır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22</a:t>
            </a:fld>
            <a:endParaRPr lang="en-US" altLang="en-US" dirty="0"/>
          </a:p>
        </p:txBody>
      </p:sp>
    </p:spTree>
    <p:extLst>
      <p:ext uri="{BB962C8B-B14F-4D97-AF65-F5344CB8AC3E}">
        <p14:creationId xmlns:p14="http://schemas.microsoft.com/office/powerpoint/2010/main" val="4040009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spcBef>
                <a:spcPts val="634"/>
              </a:spcBef>
            </a:pPr>
            <a:endParaRPr lang="en-GB" sz="190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23</a:t>
            </a:fld>
            <a:endParaRPr lang="en-US" altLang="en-US" dirty="0"/>
          </a:p>
        </p:txBody>
      </p:sp>
    </p:spTree>
    <p:extLst>
      <p:ext uri="{BB962C8B-B14F-4D97-AF65-F5344CB8AC3E}">
        <p14:creationId xmlns:p14="http://schemas.microsoft.com/office/powerpoint/2010/main" val="1138844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rtl="0" algn="l">
              <a:spcBef>
                <a:spcPct val="30000"/>
              </a:spcBef>
              <a:spcAft>
                <a:spcPct val="0"/>
              </a:spcAft>
              <a:defRPr/>
            </a:pPr>
            <a:r>
              <a:rPr lang="en-GB" sz="1200" kern="0" dirty="0"/>
              <a:t>Bir örneğin blok diyagramı </a:t>
            </a:r>
            <a:r>
              <a:rPr lang="en-GB" dirty="0"/>
              <a:t>AHB 7-segment </a:t>
            </a:r>
            <a:r>
              <a:rPr lang="en-GB" sz="1200" kern="0" dirty="0"/>
              <a:t>çevre birimi burada gösterilmektedir. Aşağıdaki bloklardan oluşur: bir</a:t>
            </a:r>
            <a:r>
              <a:rPr lang="en-GB" sz="1800" dirty="0"/>
              <a:t>AHB Veriyolu Arayüzü, bir</a:t>
            </a:r>
            <a:r>
              <a:rPr lang="en-GB" sz="1800" baseline="0" dirty="0"/>
              <a:t> a</a:t>
            </a:r>
            <a:r>
              <a:rPr lang="en-GB" sz="1800" dirty="0"/>
              <a:t>dres kod çözücü, dört 4 bitlik Kayıt ve anot kod çözücüyü çalıştıran bir Frekans Bölücü. </a:t>
            </a:r>
            <a:r>
              <a:rPr lang="en-GB" baseline="0" dirty="0"/>
              <a:t>AHB arayüz bloğu, AHB veriyolundan bu çevresel birimdeki dahili bellek alanına veri ve kontrol sinyallerinin akışını yönetmek için kullanılır. </a:t>
            </a:r>
            <a:r>
              <a:rPr lang="en-US" sz="1200" dirty="0">
                <a:latin typeface="Arial" pitchFamily="100" charset="0"/>
                <a:ea typeface="MS PGothic" pitchFamily="34" charset="-128"/>
              </a:rPr>
              <a:t>Adres kod çözücü, AHB veriyolu arayüzü tarafından dört dahili kayıttan hangisine yazılacağını seçmek için bir seçim sinyali üretir. </a:t>
            </a:r>
            <a:r>
              <a:rPr lang="en-GB" sz="1200" dirty="0"/>
              <a:t>Frekans bölücü, sistem saati tarafından çalıştırılır ve anot kod çözücü bloğunu süren 1 kHz sinyali üretmek için kullanılır.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24</a:t>
            </a:fld>
            <a:endParaRPr lang="en-US" altLang="en-US" dirty="0"/>
          </a:p>
        </p:txBody>
      </p:sp>
    </p:spTree>
    <p:extLst>
      <p:ext uri="{BB962C8B-B14F-4D97-AF65-F5344CB8AC3E}">
        <p14:creationId xmlns:p14="http://schemas.microsoft.com/office/powerpoint/2010/main" val="726700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rtl="0" algn="l">
              <a:spcBef>
                <a:spcPct val="30000"/>
              </a:spcBef>
              <a:spcAft>
                <a:spcPct val="0"/>
              </a:spcAft>
              <a:defRPr/>
            </a:pPr>
            <a:r>
              <a:rPr lang="en-GB" dirty="0"/>
              <a:t>7 segmentli ekran çevre biriminin dahili bellek alanı</a:t>
            </a:r>
            <a:r>
              <a:rPr lang="en-GB" baseline="0" dirty="0"/>
              <a:t> </a:t>
            </a:r>
            <a:r>
              <a:rPr lang="en-GB" dirty="0"/>
              <a:t>dörde bölünür</a:t>
            </a:r>
            <a:r>
              <a:rPr lang="en-GB" baseline="0" dirty="0"/>
              <a:t> </a:t>
            </a:r>
            <a:r>
              <a:rPr lang="en-GB" dirty="0"/>
              <a:t>kayıtlar</a:t>
            </a:r>
            <a:r>
              <a:rPr lang="en-GB" baseline="0" dirty="0"/>
              <a:t>, </a:t>
            </a:r>
            <a:r>
              <a:rPr lang="en-GB" sz="1200" dirty="0"/>
              <a:t>her biri dört bayt kaplar. Bu kayıtlar için hafıza adresleri bu tabloda belirtilmiştir.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25</a:t>
            </a:fld>
            <a:endParaRPr lang="en-US" altLang="en-US" dirty="0"/>
          </a:p>
        </p:txBody>
      </p:sp>
    </p:spTree>
    <p:extLst>
      <p:ext uri="{BB962C8B-B14F-4D97-AF65-F5344CB8AC3E}">
        <p14:creationId xmlns:p14="http://schemas.microsoft.com/office/powerpoint/2010/main" val="785988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rtl="0" algn="l">
              <a:spcBef>
                <a:spcPct val="30000"/>
              </a:spcBef>
              <a:spcAft>
                <a:spcPct val="0"/>
              </a:spcAft>
              <a:defRPr/>
            </a:pPr>
            <a:r>
              <a:rPr lang="en-GB" dirty="0"/>
              <a:t>Bir kez tasarımları</a:t>
            </a:r>
            <a:r>
              <a:rPr lang="en-GB" baseline="0" dirty="0"/>
              <a:t> zamanlayıcı, GPIO ve 7 segment </a:t>
            </a:r>
            <a:r>
              <a:rPr lang="en-GB" dirty="0"/>
              <a:t>çevre birimleri</a:t>
            </a:r>
            <a:r>
              <a:rPr lang="en-GB" baseline="0" dirty="0"/>
              <a:t> bitti ve davranışları dijital simülasyonlarla doğrulandı</a:t>
            </a:r>
            <a:r>
              <a:rPr lang="en-GB" dirty="0"/>
              <a:t>,</a:t>
            </a:r>
            <a:r>
              <a:rPr lang="en-GB" baseline="0" dirty="0"/>
              <a:t>halihazırda uyguladığımız SoC tasarımıyla entegre edilebilirler. Örnek SoC tasarımımız, burada gösterildiği gibi şimdi altı çevre birimine sahip olacak; bunların her birinin benzersiz bir hafıza alanına sahip olması gerekir. Bu slayttaki tablo, her bir çevre birimine atanan temel ve uç adresleri gösterir.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26</a:t>
            </a:fld>
            <a:endParaRPr lang="en-US" altLang="en-US" dirty="0"/>
          </a:p>
        </p:txBody>
      </p:sp>
    </p:spTree>
    <p:extLst>
      <p:ext uri="{BB962C8B-B14F-4D97-AF65-F5344CB8AC3E}">
        <p14:creationId xmlns:p14="http://schemas.microsoft.com/office/powerpoint/2010/main" val="373940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sz="1200" dirty="0">
                <a:latin typeface="Arial" pitchFamily="100" charset="0"/>
                <a:ea typeface="MS PGothic" pitchFamily="34" charset="-128"/>
              </a:rPr>
              <a:t>Bir işlemcinin ortak gereksinimlerinden biri</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bir çıkışı (bir LED veya röle gibi) bir süre için açabilmektir. Bu işlevsellik, yazılımda (yani yazılım zamanlayıcı), cihazı açıp tekrar kapatarak, mikro denetleyicinin belirli bir sayıyı sıfıra düşürmesine neden olarak uygulanabilir. Kaçınmak</a:t>
            </a:r>
            <a:r>
              <a:rPr lang="en-US" sz="1200" baseline="0" dirty="0">
                <a:latin typeface="Arial" pitchFamily="100" charset="0"/>
                <a:ea typeface="MS PGothic" pitchFamily="34" charset="-128"/>
              </a:rPr>
              <a:t>işlemci zamanını bu görevde boşa harcayarak (yani sayıları azaltarak), donanım zamanlayıcıları kullanılabilir. Bu, işlemcinin açık kalma süresi boyunca diğer görevleri gerçekleştirmesine izin verir.</a:t>
            </a:r>
            <a:r>
              <a:rPr lang="en-US" sz="1200" dirty="0">
                <a:latin typeface="Arial" pitchFamily="100" charset="0"/>
                <a:ea typeface="MS PGothic" pitchFamily="34" charset="-128"/>
              </a:rPr>
              <a:t>Donanım zamanlayıcıları ayrıca daha yüksek seviyelerde </a:t>
            </a:r>
            <a:r>
              <a:rPr lang="en-US" dirty="0"/>
              <a:t>Yazılım zamanlayıcılarına kıyasla zaman hassasiyeti. </a:t>
            </a:r>
            <a:r>
              <a:rPr lang="en-US" sz="1200" dirty="0">
                <a:latin typeface="Arial" pitchFamily="100" charset="0"/>
                <a:ea typeface="MS PGothic" pitchFamily="34" charset="-128"/>
              </a:rPr>
              <a:t>Bir donanım zamanlayıcı tipik olarak, temel zaman birimi olarak dönem sistem saatini kullanan bir dijital sayaç olarak uygulanır. Önceden tanımlanmış bir değere ulaştığında ve bir kesme sinyali oluşturduğunda genellikle sıfırlanabilir. Şimdi bir donanım zamanlayıcısının standart mimarisine bakacağız.</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4</a:t>
            </a:fld>
            <a:endParaRPr lang="en-US" altLang="en-US" dirty="0"/>
          </a:p>
        </p:txBody>
      </p:sp>
    </p:spTree>
    <p:extLst>
      <p:ext uri="{BB962C8B-B14F-4D97-AF65-F5344CB8AC3E}">
        <p14:creationId xmlns:p14="http://schemas.microsoft.com/office/powerpoint/2010/main" val="2595236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5</a:t>
            </a:fld>
            <a:endParaRPr lang="en-US" altLang="en-US" dirty="0"/>
          </a:p>
        </p:txBody>
      </p:sp>
    </p:spTree>
    <p:extLst>
      <p:ext uri="{BB962C8B-B14F-4D97-AF65-F5344CB8AC3E}">
        <p14:creationId xmlns:p14="http://schemas.microsoft.com/office/powerpoint/2010/main" val="1486836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Zamanlayıcı kaydı, artırılabilen dijital bir sayaçtır</a:t>
            </a:r>
            <a:r>
              <a:rPr lang="en-GB" baseline="0" dirty="0"/>
              <a:t> veya azaltılmış </a:t>
            </a:r>
            <a:r>
              <a:rPr lang="en-GB" dirty="0"/>
              <a:t>sabit bir oranda</a:t>
            </a:r>
            <a:r>
              <a:rPr lang="en-GB" baseline="0" dirty="0"/>
              <a:t> yani</a:t>
            </a:r>
            <a:r>
              <a:rPr lang="en-GB" dirty="0"/>
              <a:t> belirtildi</a:t>
            </a:r>
            <a:r>
              <a:rPr lang="en-GB" baseline="0" dirty="0"/>
              <a:t> ön ölçekleyici çıkış sinyalinin frekansı ile. </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6</a:t>
            </a:fld>
            <a:endParaRPr lang="en-US" altLang="en-US" dirty="0"/>
          </a:p>
        </p:txBody>
      </p:sp>
    </p:spTree>
    <p:extLst>
      <p:ext uri="{BB962C8B-B14F-4D97-AF65-F5344CB8AC3E}">
        <p14:creationId xmlns:p14="http://schemas.microsoft.com/office/powerpoint/2010/main" val="109051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7</a:t>
            </a:fld>
            <a:endParaRPr lang="en-US" altLang="en-US" dirty="0"/>
          </a:p>
        </p:txBody>
      </p:sp>
    </p:spTree>
    <p:extLst>
      <p:ext uri="{BB962C8B-B14F-4D97-AF65-F5344CB8AC3E}">
        <p14:creationId xmlns:p14="http://schemas.microsoft.com/office/powerpoint/2010/main" val="405578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a:t>C</a:t>
            </a:r>
            <a:r>
              <a:rPr lang="en-GB" sz="1200" dirty="0"/>
              <a:t>apture register belirli anlarda zamanlayıcı yazmacının içeriğinin anlık görüntüsünü almak için kullanılır.</a:t>
            </a:r>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8</a:t>
            </a:fld>
            <a:endParaRPr lang="en-US" altLang="en-US" dirty="0"/>
          </a:p>
        </p:txBody>
      </p:sp>
    </p:spTree>
    <p:extLst>
      <p:ext uri="{BB962C8B-B14F-4D97-AF65-F5344CB8AC3E}">
        <p14:creationId xmlns:p14="http://schemas.microsoft.com/office/powerpoint/2010/main" val="2228537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sz="1400" dirty="0"/>
              <a:t>Standart bir zamanlayıcının tipik olarak üç çalışma modu vardır: Karşılaştırma Modu, Çekim Modu ve PWM Modu. Karşılaştırma modunda zamanlayıcının çalışmasına bir örnek. İlk olarak, Karşılaştırma Kaydı</a:t>
            </a:r>
            <a:r>
              <a:rPr lang="en-GB" sz="1200" dirty="0"/>
              <a:t>istenen bir değer ile önceden yüklenmiş; daha sonra Zamanlayıcı Kaydı, ön ölçekleyicinin çıkışındaki sinyal frekansı tarafından tanımlanan bir oranda otomatik olarak artırılır veya azaltılır. Karşılaştırma Kaydı ve Zamanlayıcı Kaydı'ndaki değerler otomatik olarak karşılaştırılır. Eşit olduğunda, bir kesinti oluşturulabilir ve zamanlayıcı kaydı sıfırlanmalıdır.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9</a:t>
            </a:fld>
            <a:endParaRPr lang="en-US" altLang="en-US" dirty="0"/>
          </a:p>
        </p:txBody>
      </p:sp>
    </p:spTree>
    <p:extLst>
      <p:ext uri="{BB962C8B-B14F-4D97-AF65-F5344CB8AC3E}">
        <p14:creationId xmlns:p14="http://schemas.microsoft.com/office/powerpoint/2010/main" val="3759614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GB" sz="120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10</a:t>
            </a:fld>
            <a:endParaRPr lang="en-US" altLang="en-US" dirty="0"/>
          </a:p>
        </p:txBody>
      </p:sp>
    </p:spTree>
    <p:extLst>
      <p:ext uri="{BB962C8B-B14F-4D97-AF65-F5344CB8AC3E}">
        <p14:creationId xmlns:p14="http://schemas.microsoft.com/office/powerpoint/2010/main" val="376668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157870" y="1563688"/>
            <a:ext cx="8181643" cy="1555750"/>
          </a:xfrm>
        </p:spPr>
        <p:txBody>
          <a:bodyPr wrap="square" numCol="1" compatLnSpc="1">
            <a:prstTxWarp prst="textNoShape">
              <a:avLst/>
            </a:prstTxWarp>
          </a:bodyPr>
          <a:lstStyle/>
          <a:p>
            <a:pPr rtl="0" algn="l">
              <a:defRPr/>
            </a:pPr>
            <a:br>
              <a:rPr lang="en-GB" sz="6000" dirty="0"/>
            </a:br>
            <a:r>
              <a:rPr lang="en-GB" sz="6000" dirty="0"/>
              <a:t>Zamanlayıcı, GPIO ve </a:t>
            </a:r>
            <a:br>
              <a:rPr lang="en-GB" sz="6000" dirty="0"/>
            </a:br>
            <a:r>
              <a:rPr lang="en-GB" sz="6000" dirty="0"/>
              <a:t>7 Segment Çevre Birimleri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Zamanlayıcı Çalışma Modları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31888"/>
            <a:ext cx="11180763" cy="4086225"/>
          </a:xfrm>
        </p:spPr>
        <p:txBody>
          <a:bodyPr wrap="square" numCol="1" anchor="t" anchorCtr="0" compatLnSpc="1">
            <a:prstTxWarp prst="textNoShape">
              <a:avLst/>
            </a:prstTxWarp>
          </a:bodyPr>
          <a:lstStyle/>
          <a:p>
            <a:pPr rtl="0" algn="l"/>
            <a:r>
              <a:rPr lang="en-GB" dirty="0"/>
              <a:t>Çekim modu</a:t>
            </a:r>
            <a:endParaRPr lang="en-US" altLang="en-US" dirty="0">
              <a:ea typeface="ＭＳ Ｐゴシック" panose="020B0600070205080204" pitchFamily="34" charset="-128"/>
            </a:endParaRPr>
          </a:p>
        </p:txBody>
      </p:sp>
      <p:graphicFrame>
        <p:nvGraphicFramePr>
          <p:cNvPr id="5" name="Content Placeholder 2">
            <a:extLst>
              <a:ext uri="{FF2B5EF4-FFF2-40B4-BE49-F238E27FC236}">
                <a16:creationId xmlns:a16="http://schemas.microsoft.com/office/drawing/2014/main" id="{4F3C109D-6041-4682-A779-3C00BDD4CBF8}"/>
              </a:ext>
            </a:extLst>
          </p:cNvPr>
          <p:cNvGraphicFramePr>
            <a:graphicFrameLocks/>
          </p:cNvGraphicFramePr>
          <p:nvPr>
            <p:extLst>
              <p:ext uri="{D42A27DB-BD31-4B8C-83A1-F6EECF244321}">
                <p14:modId xmlns:p14="http://schemas.microsoft.com/office/powerpoint/2010/main" val="991337000"/>
              </p:ext>
            </p:extLst>
          </p:nvPr>
        </p:nvGraphicFramePr>
        <p:xfrm>
          <a:off x="307534" y="1529317"/>
          <a:ext cx="11385150" cy="2777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FFED77C-AE01-4438-951B-02C55562D35D}"/>
              </a:ext>
            </a:extLst>
          </p:cNvPr>
          <p:cNvSpPr/>
          <p:nvPr/>
        </p:nvSpPr>
        <p:spPr bwMode="auto">
          <a:xfrm>
            <a:off x="5759317" y="5792789"/>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Zamanlayıcı Kaydı</a:t>
            </a:r>
          </a:p>
        </p:txBody>
      </p:sp>
      <p:sp>
        <p:nvSpPr>
          <p:cNvPr id="7" name="Rectangle 6">
            <a:extLst>
              <a:ext uri="{FF2B5EF4-FFF2-40B4-BE49-F238E27FC236}">
                <a16:creationId xmlns:a16="http://schemas.microsoft.com/office/drawing/2014/main" id="{D87F9C0E-307F-4B66-998A-C0578F192CE8}"/>
              </a:ext>
            </a:extLst>
          </p:cNvPr>
          <p:cNvSpPr/>
          <p:nvPr/>
        </p:nvSpPr>
        <p:spPr bwMode="auto">
          <a:xfrm>
            <a:off x="5759317" y="4486275"/>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Yakalama Kaydı</a:t>
            </a:r>
          </a:p>
        </p:txBody>
      </p:sp>
      <p:grpSp>
        <p:nvGrpSpPr>
          <p:cNvPr id="8" name="Group 11">
            <a:extLst>
              <a:ext uri="{FF2B5EF4-FFF2-40B4-BE49-F238E27FC236}">
                <a16:creationId xmlns:a16="http://schemas.microsoft.com/office/drawing/2014/main" id="{07683054-7878-4D99-88F5-976454E577DB}"/>
              </a:ext>
            </a:extLst>
          </p:cNvPr>
          <p:cNvGrpSpPr>
            <a:grpSpLocks/>
          </p:cNvGrpSpPr>
          <p:nvPr/>
        </p:nvGrpSpPr>
        <p:grpSpPr bwMode="auto">
          <a:xfrm>
            <a:off x="1540332" y="5113338"/>
            <a:ext cx="524728" cy="393700"/>
            <a:chOff x="1238250" y="5026479"/>
            <a:chExt cx="393246" cy="393246"/>
          </a:xfrm>
          <a:effectLst>
            <a:outerShdw blurRad="50800" dist="38100" dir="2700000" algn="tl" rotWithShape="0">
              <a:prstClr val="black">
                <a:alpha val="40000"/>
              </a:prstClr>
            </a:outerShdw>
          </a:effectLst>
        </p:grpSpPr>
        <p:sp>
          <p:nvSpPr>
            <p:cNvPr id="9" name="Rectangle 8">
              <a:extLst>
                <a:ext uri="{FF2B5EF4-FFF2-40B4-BE49-F238E27FC236}">
                  <a16:creationId xmlns:a16="http://schemas.microsoft.com/office/drawing/2014/main" id="{2CE853B8-3BA2-450D-B1F5-B8DFC1434C70}"/>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10" name="Straight Connector 9">
              <a:extLst>
                <a:ext uri="{FF2B5EF4-FFF2-40B4-BE49-F238E27FC236}">
                  <a16:creationId xmlns:a16="http://schemas.microsoft.com/office/drawing/2014/main" id="{55578BBD-ABD9-4BCD-94F1-645A18F39615}"/>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B89E0E47-BE8D-4C9F-8DA2-192EE58945A3}"/>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2" name="Rectangle 11">
            <a:extLst>
              <a:ext uri="{FF2B5EF4-FFF2-40B4-BE49-F238E27FC236}">
                <a16:creationId xmlns:a16="http://schemas.microsoft.com/office/drawing/2014/main" id="{ECE0FF79-DD36-4434-B883-7AFF0220BB7F}"/>
              </a:ext>
            </a:extLst>
          </p:cNvPr>
          <p:cNvSpPr/>
          <p:nvPr/>
        </p:nvSpPr>
        <p:spPr bwMode="auto">
          <a:xfrm>
            <a:off x="3131444" y="5113339"/>
            <a:ext cx="1561490" cy="377825"/>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Ön ölçekleyici</a:t>
            </a:r>
          </a:p>
        </p:txBody>
      </p:sp>
      <p:cxnSp>
        <p:nvCxnSpPr>
          <p:cNvPr id="13" name="Straight Arrow Connector 12">
            <a:extLst>
              <a:ext uri="{FF2B5EF4-FFF2-40B4-BE49-F238E27FC236}">
                <a16:creationId xmlns:a16="http://schemas.microsoft.com/office/drawing/2014/main" id="{2A7E6AB0-E018-40AD-957B-0BB58220C27A}"/>
              </a:ext>
            </a:extLst>
          </p:cNvPr>
          <p:cNvCxnSpPr>
            <a:stCxn id="9" idx="3"/>
          </p:cNvCxnSpPr>
          <p:nvPr/>
        </p:nvCxnSpPr>
        <p:spPr bwMode="auto">
          <a:xfrm>
            <a:off x="2065060" y="5310188"/>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4" name="Straight Arrow Connector 13">
            <a:extLst>
              <a:ext uri="{FF2B5EF4-FFF2-40B4-BE49-F238E27FC236}">
                <a16:creationId xmlns:a16="http://schemas.microsoft.com/office/drawing/2014/main" id="{ADC39285-0F43-4AC4-A6E9-7CEDB3C58B69}"/>
              </a:ext>
            </a:extLst>
          </p:cNvPr>
          <p:cNvCxnSpPr>
            <a:stCxn id="6" idx="0"/>
            <a:endCxn id="7" idx="2"/>
          </p:cNvCxnSpPr>
          <p:nvPr/>
        </p:nvCxnSpPr>
        <p:spPr bwMode="auto">
          <a:xfrm flipV="1">
            <a:off x="7035168" y="4862514"/>
            <a:ext cx="0" cy="9302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00C4487A-B308-4225-913A-59AD1E7A8442}"/>
              </a:ext>
            </a:extLst>
          </p:cNvPr>
          <p:cNvCxnSpPr/>
          <p:nvPr/>
        </p:nvCxnSpPr>
        <p:spPr bwMode="auto">
          <a:xfrm>
            <a:off x="4692933" y="5310188"/>
            <a:ext cx="218354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7AA126F6-DEE0-48DD-9535-98D404D0C4A6}"/>
              </a:ext>
            </a:extLst>
          </p:cNvPr>
          <p:cNvCxnSpPr/>
          <p:nvPr/>
        </p:nvCxnSpPr>
        <p:spPr bwMode="auto">
          <a:xfrm>
            <a:off x="7210782" y="5310188"/>
            <a:ext cx="21687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7" name="TextBox 28">
            <a:extLst>
              <a:ext uri="{FF2B5EF4-FFF2-40B4-BE49-F238E27FC236}">
                <a16:creationId xmlns:a16="http://schemas.microsoft.com/office/drawing/2014/main" id="{424AA9A0-94A1-49C9-829D-7F7884EBDE96}"/>
              </a:ext>
            </a:extLst>
          </p:cNvPr>
          <p:cNvSpPr txBox="1">
            <a:spLocks noChangeArrowheads="1"/>
          </p:cNvSpPr>
          <p:nvPr/>
        </p:nvSpPr>
        <p:spPr bwMode="auto">
          <a:xfrm>
            <a:off x="9504354" y="5141914"/>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sp>
        <p:nvSpPr>
          <p:cNvPr id="18" name="TextBox 29">
            <a:extLst>
              <a:ext uri="{FF2B5EF4-FFF2-40B4-BE49-F238E27FC236}">
                <a16:creationId xmlns:a16="http://schemas.microsoft.com/office/drawing/2014/main" id="{18A2DF48-A8A1-4551-84DE-375EC7900823}"/>
              </a:ext>
            </a:extLst>
          </p:cNvPr>
          <p:cNvSpPr txBox="1">
            <a:spLocks noChangeArrowheads="1"/>
          </p:cNvSpPr>
          <p:nvPr/>
        </p:nvSpPr>
        <p:spPr bwMode="auto">
          <a:xfrm>
            <a:off x="888653" y="5575301"/>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 Kaynağı</a:t>
            </a:r>
          </a:p>
        </p:txBody>
      </p:sp>
      <p:sp>
        <p:nvSpPr>
          <p:cNvPr id="19" name="Isosceles Triangle 18">
            <a:extLst>
              <a:ext uri="{FF2B5EF4-FFF2-40B4-BE49-F238E27FC236}">
                <a16:creationId xmlns:a16="http://schemas.microsoft.com/office/drawing/2014/main" id="{3ADE682B-3361-4127-90A0-A5548EE5E3FC}"/>
              </a:ext>
            </a:extLst>
          </p:cNvPr>
          <p:cNvSpPr/>
          <p:nvPr/>
        </p:nvSpPr>
        <p:spPr bwMode="auto">
          <a:xfrm>
            <a:off x="6766457" y="5159376"/>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sp>
        <p:nvSpPr>
          <p:cNvPr id="20" name="TextBox 31">
            <a:extLst>
              <a:ext uri="{FF2B5EF4-FFF2-40B4-BE49-F238E27FC236}">
                <a16:creationId xmlns:a16="http://schemas.microsoft.com/office/drawing/2014/main" id="{E24B4937-B48E-4073-B61D-CEA4C0396805}"/>
              </a:ext>
            </a:extLst>
          </p:cNvPr>
          <p:cNvSpPr txBox="1">
            <a:spLocks noChangeArrowheads="1"/>
          </p:cNvSpPr>
          <p:nvPr/>
        </p:nvSpPr>
        <p:spPr bwMode="auto">
          <a:xfrm>
            <a:off x="4722555" y="4978401"/>
            <a:ext cx="207352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dirty="0"/>
              <a:t>Yakalama Etkinleştir</a:t>
            </a:r>
          </a:p>
        </p:txBody>
      </p:sp>
    </p:spTree>
    <p:extLst>
      <p:ext uri="{BB962C8B-B14F-4D97-AF65-F5344CB8AC3E}">
        <p14:creationId xmlns:p14="http://schemas.microsoft.com/office/powerpoint/2010/main" val="299358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Zamanlayıcı Çalışma Modu</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033125" cy="4086225"/>
          </a:xfrm>
        </p:spPr>
        <p:txBody>
          <a:bodyPr wrap="square" numCol="1" anchor="t" anchorCtr="0" compatLnSpc="1">
            <a:prstTxWarp prst="textNoShape">
              <a:avLst/>
            </a:prstTxWarp>
          </a:bodyPr>
          <a:lstStyle/>
          <a:p>
            <a:pPr rtl="0" algn="l"/>
            <a:r>
              <a:rPr lang="en-US" altLang="en-US" dirty="0">
                <a:ea typeface="ＭＳ Ｐゴシック" panose="020B0600070205080204" pitchFamily="34" charset="-128"/>
              </a:rPr>
              <a:t>Darbe genişliği modülasyonu (PWM) modu</a:t>
            </a:r>
          </a:p>
          <a:p>
            <a:pPr lvl="1" rtl="0" algn="l"/>
            <a:r>
              <a:rPr lang="en-IN" altLang="en-US" dirty="0">
                <a:ea typeface="ＭＳ Ｐゴシック" panose="020B0600070205080204" pitchFamily="34" charset="-128"/>
              </a:rPr>
              <a:t>PWD, bir genliği modüle etmek için darbenin genişliğini kullanır.</a:t>
            </a:r>
          </a:p>
          <a:p>
            <a:pPr lvl="1" rtl="0" algn="l"/>
            <a:r>
              <a:rPr lang="en-IN" altLang="en-US" dirty="0">
                <a:ea typeface="ＭＳ Ｐゴシック" panose="020B0600070205080204" pitchFamily="34" charset="-128"/>
              </a:rPr>
              <a:t>Esas olarak güç beslemeli elektrikli cihazlar için kullanılır</a:t>
            </a:r>
          </a:p>
          <a:p>
            <a:pPr lvl="1" rtl="0" algn="l"/>
            <a:r>
              <a:rPr lang="en-IN" altLang="en-US" dirty="0">
                <a:ea typeface="ＭＳ Ｐゴシック" panose="020B0600070205080204" pitchFamily="34" charset="-128"/>
              </a:rPr>
              <a:t>Darbe frekansı birkaç kHz (örn. Motor sürücüsü) ile yüzlerce kHz (örn. Ses amplifikatörü, bilgisayar güç kaynakları) arasında değişir.</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EE4004F8-42DF-4C35-8339-5E15613E26D0}"/>
              </a:ext>
            </a:extLst>
          </p:cNvPr>
          <p:cNvCxnSpPr/>
          <p:nvPr/>
        </p:nvCxnSpPr>
        <p:spPr bwMode="auto">
          <a:xfrm>
            <a:off x="1895792" y="5597525"/>
            <a:ext cx="930969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 name="Straight Connector 4">
            <a:extLst>
              <a:ext uri="{FF2B5EF4-FFF2-40B4-BE49-F238E27FC236}">
                <a16:creationId xmlns:a16="http://schemas.microsoft.com/office/drawing/2014/main" id="{C444F8C4-6743-481F-B0DD-0885C5E85FBA}"/>
              </a:ext>
            </a:extLst>
          </p:cNvPr>
          <p:cNvCxnSpPr>
            <a:cxnSpLocks noChangeShapeType="1"/>
          </p:cNvCxnSpPr>
          <p:nvPr/>
        </p:nvCxnSpPr>
        <p:spPr bwMode="auto">
          <a:xfrm>
            <a:off x="1895793" y="5557838"/>
            <a:ext cx="300449"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7" name="Straight Connector 6">
            <a:extLst>
              <a:ext uri="{FF2B5EF4-FFF2-40B4-BE49-F238E27FC236}">
                <a16:creationId xmlns:a16="http://schemas.microsoft.com/office/drawing/2014/main" id="{1027CA81-15CD-4544-BC9F-A626FFFE13C6}"/>
              </a:ext>
            </a:extLst>
          </p:cNvPr>
          <p:cNvCxnSpPr>
            <a:cxnSpLocks noChangeShapeType="1"/>
          </p:cNvCxnSpPr>
          <p:nvPr/>
        </p:nvCxnSpPr>
        <p:spPr bwMode="auto">
          <a:xfrm flipV="1">
            <a:off x="2196242"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8" name="Straight Connector 8">
            <a:extLst>
              <a:ext uri="{FF2B5EF4-FFF2-40B4-BE49-F238E27FC236}">
                <a16:creationId xmlns:a16="http://schemas.microsoft.com/office/drawing/2014/main" id="{A4AA628A-121E-48E6-A0F3-DBFC77B9DBB8}"/>
              </a:ext>
            </a:extLst>
          </p:cNvPr>
          <p:cNvCxnSpPr>
            <a:cxnSpLocks noChangeShapeType="1"/>
          </p:cNvCxnSpPr>
          <p:nvPr/>
        </p:nvCxnSpPr>
        <p:spPr bwMode="auto">
          <a:xfrm>
            <a:off x="2196242" y="4486275"/>
            <a:ext cx="256017"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9" name="Straight Connector 9">
            <a:extLst>
              <a:ext uri="{FF2B5EF4-FFF2-40B4-BE49-F238E27FC236}">
                <a16:creationId xmlns:a16="http://schemas.microsoft.com/office/drawing/2014/main" id="{0AFA1A44-61E6-4B7A-93B5-B4027D86847A}"/>
              </a:ext>
            </a:extLst>
          </p:cNvPr>
          <p:cNvCxnSpPr>
            <a:cxnSpLocks noChangeShapeType="1"/>
          </p:cNvCxnSpPr>
          <p:nvPr/>
        </p:nvCxnSpPr>
        <p:spPr bwMode="auto">
          <a:xfrm flipV="1">
            <a:off x="2452259"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0" name="Straight Connector 10">
            <a:extLst>
              <a:ext uri="{FF2B5EF4-FFF2-40B4-BE49-F238E27FC236}">
                <a16:creationId xmlns:a16="http://schemas.microsoft.com/office/drawing/2014/main" id="{306C2F32-8785-49C8-9FA7-68AE33D34D09}"/>
              </a:ext>
            </a:extLst>
          </p:cNvPr>
          <p:cNvCxnSpPr>
            <a:cxnSpLocks noChangeShapeType="1"/>
          </p:cNvCxnSpPr>
          <p:nvPr/>
        </p:nvCxnSpPr>
        <p:spPr bwMode="auto">
          <a:xfrm>
            <a:off x="2452259" y="5557838"/>
            <a:ext cx="691879"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1" name="Straight Connector 13">
            <a:extLst>
              <a:ext uri="{FF2B5EF4-FFF2-40B4-BE49-F238E27FC236}">
                <a16:creationId xmlns:a16="http://schemas.microsoft.com/office/drawing/2014/main" id="{92956763-B893-47C0-8619-BADD9FF461D8}"/>
              </a:ext>
            </a:extLst>
          </p:cNvPr>
          <p:cNvCxnSpPr>
            <a:cxnSpLocks noChangeShapeType="1"/>
          </p:cNvCxnSpPr>
          <p:nvPr/>
        </p:nvCxnSpPr>
        <p:spPr bwMode="auto">
          <a:xfrm flipV="1">
            <a:off x="3144138"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2" name="Straight Connector 14">
            <a:extLst>
              <a:ext uri="{FF2B5EF4-FFF2-40B4-BE49-F238E27FC236}">
                <a16:creationId xmlns:a16="http://schemas.microsoft.com/office/drawing/2014/main" id="{759BB435-6C5A-4F33-A2E6-2D4E1D46D65B}"/>
              </a:ext>
            </a:extLst>
          </p:cNvPr>
          <p:cNvCxnSpPr>
            <a:cxnSpLocks noChangeShapeType="1"/>
          </p:cNvCxnSpPr>
          <p:nvPr/>
        </p:nvCxnSpPr>
        <p:spPr bwMode="auto">
          <a:xfrm>
            <a:off x="3144138" y="4486275"/>
            <a:ext cx="541655"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3" name="Straight Connector 15">
            <a:extLst>
              <a:ext uri="{FF2B5EF4-FFF2-40B4-BE49-F238E27FC236}">
                <a16:creationId xmlns:a16="http://schemas.microsoft.com/office/drawing/2014/main" id="{C775896B-12C6-4B32-A0E6-9708DF866FC1}"/>
              </a:ext>
            </a:extLst>
          </p:cNvPr>
          <p:cNvCxnSpPr>
            <a:cxnSpLocks noChangeShapeType="1"/>
          </p:cNvCxnSpPr>
          <p:nvPr/>
        </p:nvCxnSpPr>
        <p:spPr bwMode="auto">
          <a:xfrm flipV="1">
            <a:off x="3685793"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4" name="Straight Connector 16">
            <a:extLst>
              <a:ext uri="{FF2B5EF4-FFF2-40B4-BE49-F238E27FC236}">
                <a16:creationId xmlns:a16="http://schemas.microsoft.com/office/drawing/2014/main" id="{6564E21C-31F2-4DBC-9E83-2AF9A5B4D7CF}"/>
              </a:ext>
            </a:extLst>
          </p:cNvPr>
          <p:cNvCxnSpPr>
            <a:cxnSpLocks noChangeShapeType="1"/>
          </p:cNvCxnSpPr>
          <p:nvPr/>
        </p:nvCxnSpPr>
        <p:spPr bwMode="auto">
          <a:xfrm>
            <a:off x="3685793" y="5557838"/>
            <a:ext cx="40624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5" name="Straight Connector 19">
            <a:extLst>
              <a:ext uri="{FF2B5EF4-FFF2-40B4-BE49-F238E27FC236}">
                <a16:creationId xmlns:a16="http://schemas.microsoft.com/office/drawing/2014/main" id="{C51E99F9-198F-4DA0-AB02-06A6B6D8A866}"/>
              </a:ext>
            </a:extLst>
          </p:cNvPr>
          <p:cNvCxnSpPr>
            <a:cxnSpLocks noChangeShapeType="1"/>
          </p:cNvCxnSpPr>
          <p:nvPr/>
        </p:nvCxnSpPr>
        <p:spPr bwMode="auto">
          <a:xfrm flipV="1">
            <a:off x="4096266"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6" name="Straight Connector 20">
            <a:extLst>
              <a:ext uri="{FF2B5EF4-FFF2-40B4-BE49-F238E27FC236}">
                <a16:creationId xmlns:a16="http://schemas.microsoft.com/office/drawing/2014/main" id="{4A60F362-A8F1-46BC-B57F-A6E0C093356B}"/>
              </a:ext>
            </a:extLst>
          </p:cNvPr>
          <p:cNvCxnSpPr>
            <a:cxnSpLocks noChangeShapeType="1"/>
          </p:cNvCxnSpPr>
          <p:nvPr/>
        </p:nvCxnSpPr>
        <p:spPr bwMode="auto">
          <a:xfrm>
            <a:off x="4096266" y="4486275"/>
            <a:ext cx="744776"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7" name="Straight Connector 21">
            <a:extLst>
              <a:ext uri="{FF2B5EF4-FFF2-40B4-BE49-F238E27FC236}">
                <a16:creationId xmlns:a16="http://schemas.microsoft.com/office/drawing/2014/main" id="{3A093041-5DBC-4F49-95A1-0AF595AAC401}"/>
              </a:ext>
            </a:extLst>
          </p:cNvPr>
          <p:cNvCxnSpPr>
            <a:cxnSpLocks noChangeShapeType="1"/>
          </p:cNvCxnSpPr>
          <p:nvPr/>
        </p:nvCxnSpPr>
        <p:spPr bwMode="auto">
          <a:xfrm flipV="1">
            <a:off x="4841042"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8" name="Straight Connector 22">
            <a:extLst>
              <a:ext uri="{FF2B5EF4-FFF2-40B4-BE49-F238E27FC236}">
                <a16:creationId xmlns:a16="http://schemas.microsoft.com/office/drawing/2014/main" id="{13470726-91D2-4E62-AE90-853EE61DD54E}"/>
              </a:ext>
            </a:extLst>
          </p:cNvPr>
          <p:cNvCxnSpPr>
            <a:cxnSpLocks noChangeShapeType="1"/>
          </p:cNvCxnSpPr>
          <p:nvPr/>
        </p:nvCxnSpPr>
        <p:spPr bwMode="auto">
          <a:xfrm>
            <a:off x="4841042" y="5557838"/>
            <a:ext cx="20312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9" name="Straight Connector 30">
            <a:extLst>
              <a:ext uri="{FF2B5EF4-FFF2-40B4-BE49-F238E27FC236}">
                <a16:creationId xmlns:a16="http://schemas.microsoft.com/office/drawing/2014/main" id="{0EAC9343-A18D-4FDC-92F4-7DAE14CEB479}"/>
              </a:ext>
            </a:extLst>
          </p:cNvPr>
          <p:cNvCxnSpPr>
            <a:cxnSpLocks noChangeShapeType="1"/>
          </p:cNvCxnSpPr>
          <p:nvPr/>
        </p:nvCxnSpPr>
        <p:spPr bwMode="auto">
          <a:xfrm flipV="1">
            <a:off x="5056857"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0" name="Straight Connector 31">
            <a:extLst>
              <a:ext uri="{FF2B5EF4-FFF2-40B4-BE49-F238E27FC236}">
                <a16:creationId xmlns:a16="http://schemas.microsoft.com/office/drawing/2014/main" id="{3FA4071A-4E07-4ED2-BA28-2017922E50D3}"/>
              </a:ext>
            </a:extLst>
          </p:cNvPr>
          <p:cNvCxnSpPr>
            <a:cxnSpLocks noChangeShapeType="1"/>
          </p:cNvCxnSpPr>
          <p:nvPr/>
        </p:nvCxnSpPr>
        <p:spPr bwMode="auto">
          <a:xfrm>
            <a:off x="5056857" y="4486275"/>
            <a:ext cx="541655"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1" name="Straight Connector 32">
            <a:extLst>
              <a:ext uri="{FF2B5EF4-FFF2-40B4-BE49-F238E27FC236}">
                <a16:creationId xmlns:a16="http://schemas.microsoft.com/office/drawing/2014/main" id="{5D818BCE-9587-45AA-9B5A-2DF6E8705B55}"/>
              </a:ext>
            </a:extLst>
          </p:cNvPr>
          <p:cNvCxnSpPr>
            <a:cxnSpLocks noChangeShapeType="1"/>
          </p:cNvCxnSpPr>
          <p:nvPr/>
        </p:nvCxnSpPr>
        <p:spPr bwMode="auto">
          <a:xfrm flipV="1">
            <a:off x="5598512"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2" name="Straight Connector 33">
            <a:extLst>
              <a:ext uri="{FF2B5EF4-FFF2-40B4-BE49-F238E27FC236}">
                <a16:creationId xmlns:a16="http://schemas.microsoft.com/office/drawing/2014/main" id="{EC92DB1A-B861-4065-A510-23563EB15869}"/>
              </a:ext>
            </a:extLst>
          </p:cNvPr>
          <p:cNvCxnSpPr>
            <a:cxnSpLocks noChangeShapeType="1"/>
          </p:cNvCxnSpPr>
          <p:nvPr/>
        </p:nvCxnSpPr>
        <p:spPr bwMode="auto">
          <a:xfrm>
            <a:off x="5598513" y="5557838"/>
            <a:ext cx="404126"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3" name="Straight Connector 34">
            <a:extLst>
              <a:ext uri="{FF2B5EF4-FFF2-40B4-BE49-F238E27FC236}">
                <a16:creationId xmlns:a16="http://schemas.microsoft.com/office/drawing/2014/main" id="{6C0DE040-EEBC-4EBE-9CCF-177B21044BB7}"/>
              </a:ext>
            </a:extLst>
          </p:cNvPr>
          <p:cNvCxnSpPr>
            <a:cxnSpLocks noChangeShapeType="1"/>
          </p:cNvCxnSpPr>
          <p:nvPr/>
        </p:nvCxnSpPr>
        <p:spPr bwMode="auto">
          <a:xfrm flipV="1">
            <a:off x="6013217"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4" name="Straight Connector 35">
            <a:extLst>
              <a:ext uri="{FF2B5EF4-FFF2-40B4-BE49-F238E27FC236}">
                <a16:creationId xmlns:a16="http://schemas.microsoft.com/office/drawing/2014/main" id="{D7F25CC5-4B7B-4E2B-985D-16E1BE2C2AC6}"/>
              </a:ext>
            </a:extLst>
          </p:cNvPr>
          <p:cNvCxnSpPr>
            <a:cxnSpLocks noChangeShapeType="1"/>
          </p:cNvCxnSpPr>
          <p:nvPr/>
        </p:nvCxnSpPr>
        <p:spPr bwMode="auto">
          <a:xfrm>
            <a:off x="6013217" y="4486275"/>
            <a:ext cx="256017"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5" name="Straight Connector 36">
            <a:extLst>
              <a:ext uri="{FF2B5EF4-FFF2-40B4-BE49-F238E27FC236}">
                <a16:creationId xmlns:a16="http://schemas.microsoft.com/office/drawing/2014/main" id="{27CD6D4B-BAEC-4713-8B67-CF9DD97D9709}"/>
              </a:ext>
            </a:extLst>
          </p:cNvPr>
          <p:cNvCxnSpPr>
            <a:cxnSpLocks noChangeShapeType="1"/>
          </p:cNvCxnSpPr>
          <p:nvPr/>
        </p:nvCxnSpPr>
        <p:spPr bwMode="auto">
          <a:xfrm flipV="1">
            <a:off x="6269234"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6" name="Straight Connector 37">
            <a:extLst>
              <a:ext uri="{FF2B5EF4-FFF2-40B4-BE49-F238E27FC236}">
                <a16:creationId xmlns:a16="http://schemas.microsoft.com/office/drawing/2014/main" id="{2F4ED38B-9597-412B-9202-57C66BECAD08}"/>
              </a:ext>
            </a:extLst>
          </p:cNvPr>
          <p:cNvCxnSpPr>
            <a:cxnSpLocks noChangeShapeType="1"/>
          </p:cNvCxnSpPr>
          <p:nvPr/>
        </p:nvCxnSpPr>
        <p:spPr bwMode="auto">
          <a:xfrm>
            <a:off x="6269235" y="5557838"/>
            <a:ext cx="689764"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7" name="Straight Connector 39">
            <a:extLst>
              <a:ext uri="{FF2B5EF4-FFF2-40B4-BE49-F238E27FC236}">
                <a16:creationId xmlns:a16="http://schemas.microsoft.com/office/drawing/2014/main" id="{F1829375-96A0-4E77-A75B-D49D5ECAD2B4}"/>
              </a:ext>
            </a:extLst>
          </p:cNvPr>
          <p:cNvCxnSpPr>
            <a:cxnSpLocks noChangeShapeType="1"/>
          </p:cNvCxnSpPr>
          <p:nvPr/>
        </p:nvCxnSpPr>
        <p:spPr bwMode="auto">
          <a:xfrm>
            <a:off x="2196242" y="521017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28" name="Straight Connector 40">
            <a:extLst>
              <a:ext uri="{FF2B5EF4-FFF2-40B4-BE49-F238E27FC236}">
                <a16:creationId xmlns:a16="http://schemas.microsoft.com/office/drawing/2014/main" id="{C8F48593-7A36-49B0-95F6-733D84D6B60C}"/>
              </a:ext>
            </a:extLst>
          </p:cNvPr>
          <p:cNvCxnSpPr>
            <a:cxnSpLocks noChangeShapeType="1"/>
          </p:cNvCxnSpPr>
          <p:nvPr/>
        </p:nvCxnSpPr>
        <p:spPr bwMode="auto">
          <a:xfrm>
            <a:off x="3142023" y="492442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29" name="Straight Connector 41">
            <a:extLst>
              <a:ext uri="{FF2B5EF4-FFF2-40B4-BE49-F238E27FC236}">
                <a16:creationId xmlns:a16="http://schemas.microsoft.com/office/drawing/2014/main" id="{B74274C2-E277-4CDE-B881-B6EC71CAA269}"/>
              </a:ext>
            </a:extLst>
          </p:cNvPr>
          <p:cNvCxnSpPr>
            <a:cxnSpLocks noChangeShapeType="1"/>
          </p:cNvCxnSpPr>
          <p:nvPr/>
        </p:nvCxnSpPr>
        <p:spPr bwMode="auto">
          <a:xfrm>
            <a:off x="4108961" y="463867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0" name="Straight Connector 43">
            <a:extLst>
              <a:ext uri="{FF2B5EF4-FFF2-40B4-BE49-F238E27FC236}">
                <a16:creationId xmlns:a16="http://schemas.microsoft.com/office/drawing/2014/main" id="{2D10750F-EFFD-42BE-AB3A-E0E4D44A4F79}"/>
              </a:ext>
            </a:extLst>
          </p:cNvPr>
          <p:cNvCxnSpPr>
            <a:cxnSpLocks noChangeShapeType="1"/>
          </p:cNvCxnSpPr>
          <p:nvPr/>
        </p:nvCxnSpPr>
        <p:spPr bwMode="auto">
          <a:xfrm>
            <a:off x="5044163" y="4924425"/>
            <a:ext cx="969055"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1" name="Straight Connector 44">
            <a:extLst>
              <a:ext uri="{FF2B5EF4-FFF2-40B4-BE49-F238E27FC236}">
                <a16:creationId xmlns:a16="http://schemas.microsoft.com/office/drawing/2014/main" id="{85B46895-6C6B-49F5-AAE8-62C3BE79C7B3}"/>
              </a:ext>
            </a:extLst>
          </p:cNvPr>
          <p:cNvCxnSpPr>
            <a:cxnSpLocks noChangeShapeType="1"/>
          </p:cNvCxnSpPr>
          <p:nvPr/>
        </p:nvCxnSpPr>
        <p:spPr bwMode="auto">
          <a:xfrm>
            <a:off x="6013218" y="5210175"/>
            <a:ext cx="945781"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2" name="Straight Connector 49">
            <a:extLst>
              <a:ext uri="{FF2B5EF4-FFF2-40B4-BE49-F238E27FC236}">
                <a16:creationId xmlns:a16="http://schemas.microsoft.com/office/drawing/2014/main" id="{421B9DC5-7D12-4375-A8DB-10D28D7D4A8D}"/>
              </a:ext>
            </a:extLst>
          </p:cNvPr>
          <p:cNvCxnSpPr>
            <a:cxnSpLocks noChangeShapeType="1"/>
          </p:cNvCxnSpPr>
          <p:nvPr/>
        </p:nvCxnSpPr>
        <p:spPr bwMode="auto">
          <a:xfrm>
            <a:off x="3144138" y="492442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3" name="Straight Connector 53">
            <a:extLst>
              <a:ext uri="{FF2B5EF4-FFF2-40B4-BE49-F238E27FC236}">
                <a16:creationId xmlns:a16="http://schemas.microsoft.com/office/drawing/2014/main" id="{A29ACB52-D081-4B75-B387-61EB2C2852C5}"/>
              </a:ext>
            </a:extLst>
          </p:cNvPr>
          <p:cNvCxnSpPr>
            <a:cxnSpLocks noChangeShapeType="1"/>
          </p:cNvCxnSpPr>
          <p:nvPr/>
        </p:nvCxnSpPr>
        <p:spPr bwMode="auto">
          <a:xfrm>
            <a:off x="4096266" y="463867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4" name="Straight Connector 54">
            <a:extLst>
              <a:ext uri="{FF2B5EF4-FFF2-40B4-BE49-F238E27FC236}">
                <a16:creationId xmlns:a16="http://schemas.microsoft.com/office/drawing/2014/main" id="{F285289E-8F0D-47ED-8A86-71138B3AFEF0}"/>
              </a:ext>
            </a:extLst>
          </p:cNvPr>
          <p:cNvCxnSpPr>
            <a:cxnSpLocks noChangeShapeType="1"/>
          </p:cNvCxnSpPr>
          <p:nvPr/>
        </p:nvCxnSpPr>
        <p:spPr bwMode="auto">
          <a:xfrm>
            <a:off x="5056857" y="463867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5" name="Straight Connector 55">
            <a:extLst>
              <a:ext uri="{FF2B5EF4-FFF2-40B4-BE49-F238E27FC236}">
                <a16:creationId xmlns:a16="http://schemas.microsoft.com/office/drawing/2014/main" id="{F8613050-CB98-498B-97F7-6CBA39B8E24E}"/>
              </a:ext>
            </a:extLst>
          </p:cNvPr>
          <p:cNvCxnSpPr>
            <a:cxnSpLocks noChangeShapeType="1"/>
          </p:cNvCxnSpPr>
          <p:nvPr/>
        </p:nvCxnSpPr>
        <p:spPr bwMode="auto">
          <a:xfrm>
            <a:off x="6013217" y="492442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6" name="Straight Connector 101">
            <a:extLst>
              <a:ext uri="{FF2B5EF4-FFF2-40B4-BE49-F238E27FC236}">
                <a16:creationId xmlns:a16="http://schemas.microsoft.com/office/drawing/2014/main" id="{0F357507-30C1-4B4C-9555-E8321B29B7E1}"/>
              </a:ext>
            </a:extLst>
          </p:cNvPr>
          <p:cNvCxnSpPr>
            <a:cxnSpLocks noChangeShapeType="1"/>
          </p:cNvCxnSpPr>
          <p:nvPr/>
        </p:nvCxnSpPr>
        <p:spPr bwMode="auto">
          <a:xfrm flipV="1">
            <a:off x="6971693"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7" name="Straight Connector 102">
            <a:extLst>
              <a:ext uri="{FF2B5EF4-FFF2-40B4-BE49-F238E27FC236}">
                <a16:creationId xmlns:a16="http://schemas.microsoft.com/office/drawing/2014/main" id="{C149868A-01AC-456C-976B-BB60505B65C8}"/>
              </a:ext>
            </a:extLst>
          </p:cNvPr>
          <p:cNvCxnSpPr>
            <a:cxnSpLocks noChangeShapeType="1"/>
          </p:cNvCxnSpPr>
          <p:nvPr/>
        </p:nvCxnSpPr>
        <p:spPr bwMode="auto">
          <a:xfrm>
            <a:off x="6971693" y="4486275"/>
            <a:ext cx="541655"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8" name="Straight Connector 103">
            <a:extLst>
              <a:ext uri="{FF2B5EF4-FFF2-40B4-BE49-F238E27FC236}">
                <a16:creationId xmlns:a16="http://schemas.microsoft.com/office/drawing/2014/main" id="{920C2D02-BB89-4C02-BAFE-B3B3FD552CA2}"/>
              </a:ext>
            </a:extLst>
          </p:cNvPr>
          <p:cNvCxnSpPr>
            <a:cxnSpLocks noChangeShapeType="1"/>
          </p:cNvCxnSpPr>
          <p:nvPr/>
        </p:nvCxnSpPr>
        <p:spPr bwMode="auto">
          <a:xfrm flipV="1">
            <a:off x="7513348"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9" name="Straight Connector 104">
            <a:extLst>
              <a:ext uri="{FF2B5EF4-FFF2-40B4-BE49-F238E27FC236}">
                <a16:creationId xmlns:a16="http://schemas.microsoft.com/office/drawing/2014/main" id="{F77085FB-100D-47E3-83D8-FE21D2E1FD75}"/>
              </a:ext>
            </a:extLst>
          </p:cNvPr>
          <p:cNvCxnSpPr>
            <a:cxnSpLocks noChangeShapeType="1"/>
          </p:cNvCxnSpPr>
          <p:nvPr/>
        </p:nvCxnSpPr>
        <p:spPr bwMode="auto">
          <a:xfrm>
            <a:off x="7513348" y="5557838"/>
            <a:ext cx="40624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0" name="Straight Connector 105">
            <a:extLst>
              <a:ext uri="{FF2B5EF4-FFF2-40B4-BE49-F238E27FC236}">
                <a16:creationId xmlns:a16="http://schemas.microsoft.com/office/drawing/2014/main" id="{75890A34-2AAC-466B-BEE2-48F496B7194A}"/>
              </a:ext>
            </a:extLst>
          </p:cNvPr>
          <p:cNvCxnSpPr>
            <a:cxnSpLocks noChangeShapeType="1"/>
          </p:cNvCxnSpPr>
          <p:nvPr/>
        </p:nvCxnSpPr>
        <p:spPr bwMode="auto">
          <a:xfrm flipV="1">
            <a:off x="7925936"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1" name="Straight Connector 106">
            <a:extLst>
              <a:ext uri="{FF2B5EF4-FFF2-40B4-BE49-F238E27FC236}">
                <a16:creationId xmlns:a16="http://schemas.microsoft.com/office/drawing/2014/main" id="{4F2CDAF2-6A50-43AD-95C2-3E161A3C67F7}"/>
              </a:ext>
            </a:extLst>
          </p:cNvPr>
          <p:cNvCxnSpPr>
            <a:cxnSpLocks noChangeShapeType="1"/>
          </p:cNvCxnSpPr>
          <p:nvPr/>
        </p:nvCxnSpPr>
        <p:spPr bwMode="auto">
          <a:xfrm>
            <a:off x="7925937" y="4486275"/>
            <a:ext cx="742660"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2" name="Straight Connector 107">
            <a:extLst>
              <a:ext uri="{FF2B5EF4-FFF2-40B4-BE49-F238E27FC236}">
                <a16:creationId xmlns:a16="http://schemas.microsoft.com/office/drawing/2014/main" id="{490EAE4E-FA0A-48DD-B43C-0B3CD6BD2A7D}"/>
              </a:ext>
            </a:extLst>
          </p:cNvPr>
          <p:cNvCxnSpPr>
            <a:cxnSpLocks noChangeShapeType="1"/>
          </p:cNvCxnSpPr>
          <p:nvPr/>
        </p:nvCxnSpPr>
        <p:spPr bwMode="auto">
          <a:xfrm flipV="1">
            <a:off x="8668597"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3" name="Straight Connector 108">
            <a:extLst>
              <a:ext uri="{FF2B5EF4-FFF2-40B4-BE49-F238E27FC236}">
                <a16:creationId xmlns:a16="http://schemas.microsoft.com/office/drawing/2014/main" id="{CC9B97B8-5768-489A-AEE3-63A3A5014AD1}"/>
              </a:ext>
            </a:extLst>
          </p:cNvPr>
          <p:cNvCxnSpPr>
            <a:cxnSpLocks noChangeShapeType="1"/>
          </p:cNvCxnSpPr>
          <p:nvPr/>
        </p:nvCxnSpPr>
        <p:spPr bwMode="auto">
          <a:xfrm>
            <a:off x="8668597" y="5557838"/>
            <a:ext cx="20312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4" name="Straight Connector 109">
            <a:extLst>
              <a:ext uri="{FF2B5EF4-FFF2-40B4-BE49-F238E27FC236}">
                <a16:creationId xmlns:a16="http://schemas.microsoft.com/office/drawing/2014/main" id="{1FFB32AF-72F3-447E-9048-6BE73898BD0E}"/>
              </a:ext>
            </a:extLst>
          </p:cNvPr>
          <p:cNvCxnSpPr>
            <a:cxnSpLocks noChangeShapeType="1"/>
          </p:cNvCxnSpPr>
          <p:nvPr/>
        </p:nvCxnSpPr>
        <p:spPr bwMode="auto">
          <a:xfrm flipV="1">
            <a:off x="8884413"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5" name="Straight Connector 110">
            <a:extLst>
              <a:ext uri="{FF2B5EF4-FFF2-40B4-BE49-F238E27FC236}">
                <a16:creationId xmlns:a16="http://schemas.microsoft.com/office/drawing/2014/main" id="{8118627D-0019-46F0-AC02-6DC9603B818C}"/>
              </a:ext>
            </a:extLst>
          </p:cNvPr>
          <p:cNvCxnSpPr>
            <a:cxnSpLocks noChangeShapeType="1"/>
          </p:cNvCxnSpPr>
          <p:nvPr/>
        </p:nvCxnSpPr>
        <p:spPr bwMode="auto">
          <a:xfrm>
            <a:off x="8884413" y="4486275"/>
            <a:ext cx="541655"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6" name="Straight Connector 111">
            <a:extLst>
              <a:ext uri="{FF2B5EF4-FFF2-40B4-BE49-F238E27FC236}">
                <a16:creationId xmlns:a16="http://schemas.microsoft.com/office/drawing/2014/main" id="{7BE9F706-F714-4303-8BBF-CAB17A342B66}"/>
              </a:ext>
            </a:extLst>
          </p:cNvPr>
          <p:cNvCxnSpPr>
            <a:cxnSpLocks noChangeShapeType="1"/>
          </p:cNvCxnSpPr>
          <p:nvPr/>
        </p:nvCxnSpPr>
        <p:spPr bwMode="auto">
          <a:xfrm flipV="1">
            <a:off x="9426068"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7" name="Straight Connector 112">
            <a:extLst>
              <a:ext uri="{FF2B5EF4-FFF2-40B4-BE49-F238E27FC236}">
                <a16:creationId xmlns:a16="http://schemas.microsoft.com/office/drawing/2014/main" id="{6C371BDE-D885-40C1-8EDA-CD4C6B9EE46B}"/>
              </a:ext>
            </a:extLst>
          </p:cNvPr>
          <p:cNvCxnSpPr>
            <a:cxnSpLocks noChangeShapeType="1"/>
          </p:cNvCxnSpPr>
          <p:nvPr/>
        </p:nvCxnSpPr>
        <p:spPr bwMode="auto">
          <a:xfrm>
            <a:off x="9426068" y="5557838"/>
            <a:ext cx="406241"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8" name="Straight Connector 113">
            <a:extLst>
              <a:ext uri="{FF2B5EF4-FFF2-40B4-BE49-F238E27FC236}">
                <a16:creationId xmlns:a16="http://schemas.microsoft.com/office/drawing/2014/main" id="{B13438CF-96AB-4906-B171-6D9B16E3E8B6}"/>
              </a:ext>
            </a:extLst>
          </p:cNvPr>
          <p:cNvCxnSpPr>
            <a:cxnSpLocks noChangeShapeType="1"/>
          </p:cNvCxnSpPr>
          <p:nvPr/>
        </p:nvCxnSpPr>
        <p:spPr bwMode="auto">
          <a:xfrm flipV="1">
            <a:off x="9840772"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9" name="Straight Connector 114">
            <a:extLst>
              <a:ext uri="{FF2B5EF4-FFF2-40B4-BE49-F238E27FC236}">
                <a16:creationId xmlns:a16="http://schemas.microsoft.com/office/drawing/2014/main" id="{49A51946-FC7F-4DE4-BBC7-63CF7CFD4754}"/>
              </a:ext>
            </a:extLst>
          </p:cNvPr>
          <p:cNvCxnSpPr>
            <a:cxnSpLocks noChangeShapeType="1"/>
          </p:cNvCxnSpPr>
          <p:nvPr/>
        </p:nvCxnSpPr>
        <p:spPr bwMode="auto">
          <a:xfrm>
            <a:off x="9840773" y="4486275"/>
            <a:ext cx="256016"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50" name="Straight Connector 115">
            <a:extLst>
              <a:ext uri="{FF2B5EF4-FFF2-40B4-BE49-F238E27FC236}">
                <a16:creationId xmlns:a16="http://schemas.microsoft.com/office/drawing/2014/main" id="{94BD1BC0-5462-458C-9FC9-DE938ED5D7A5}"/>
              </a:ext>
            </a:extLst>
          </p:cNvPr>
          <p:cNvCxnSpPr>
            <a:cxnSpLocks noChangeShapeType="1"/>
          </p:cNvCxnSpPr>
          <p:nvPr/>
        </p:nvCxnSpPr>
        <p:spPr bwMode="auto">
          <a:xfrm flipV="1">
            <a:off x="10096788" y="4486276"/>
            <a:ext cx="0" cy="107156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51" name="Straight Connector 116">
            <a:extLst>
              <a:ext uri="{FF2B5EF4-FFF2-40B4-BE49-F238E27FC236}">
                <a16:creationId xmlns:a16="http://schemas.microsoft.com/office/drawing/2014/main" id="{0E8DFA72-69E5-42AB-A479-5D242A4D0CD5}"/>
              </a:ext>
            </a:extLst>
          </p:cNvPr>
          <p:cNvCxnSpPr>
            <a:cxnSpLocks noChangeShapeType="1"/>
          </p:cNvCxnSpPr>
          <p:nvPr/>
        </p:nvCxnSpPr>
        <p:spPr bwMode="auto">
          <a:xfrm>
            <a:off x="10096789" y="5557838"/>
            <a:ext cx="689764"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52" name="Straight Connector 117">
            <a:extLst>
              <a:ext uri="{FF2B5EF4-FFF2-40B4-BE49-F238E27FC236}">
                <a16:creationId xmlns:a16="http://schemas.microsoft.com/office/drawing/2014/main" id="{BE183BC0-E843-47A7-9837-7A84B4F6B232}"/>
              </a:ext>
            </a:extLst>
          </p:cNvPr>
          <p:cNvCxnSpPr>
            <a:cxnSpLocks noChangeShapeType="1"/>
          </p:cNvCxnSpPr>
          <p:nvPr/>
        </p:nvCxnSpPr>
        <p:spPr bwMode="auto">
          <a:xfrm>
            <a:off x="6969577" y="492442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3" name="Straight Connector 118">
            <a:extLst>
              <a:ext uri="{FF2B5EF4-FFF2-40B4-BE49-F238E27FC236}">
                <a16:creationId xmlns:a16="http://schemas.microsoft.com/office/drawing/2014/main" id="{6CAC755D-E628-4E3F-A6DF-9ACD2F4D89B8}"/>
              </a:ext>
            </a:extLst>
          </p:cNvPr>
          <p:cNvCxnSpPr>
            <a:cxnSpLocks noChangeShapeType="1"/>
          </p:cNvCxnSpPr>
          <p:nvPr/>
        </p:nvCxnSpPr>
        <p:spPr bwMode="auto">
          <a:xfrm>
            <a:off x="7936516" y="4638675"/>
            <a:ext cx="947896"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4" name="Straight Connector 119">
            <a:extLst>
              <a:ext uri="{FF2B5EF4-FFF2-40B4-BE49-F238E27FC236}">
                <a16:creationId xmlns:a16="http://schemas.microsoft.com/office/drawing/2014/main" id="{7344DF03-6AFA-4CB8-8538-27189CB261AF}"/>
              </a:ext>
            </a:extLst>
          </p:cNvPr>
          <p:cNvCxnSpPr>
            <a:cxnSpLocks noChangeShapeType="1"/>
          </p:cNvCxnSpPr>
          <p:nvPr/>
        </p:nvCxnSpPr>
        <p:spPr bwMode="auto">
          <a:xfrm>
            <a:off x="8871718" y="4924425"/>
            <a:ext cx="969055"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5" name="Straight Connector 120">
            <a:extLst>
              <a:ext uri="{FF2B5EF4-FFF2-40B4-BE49-F238E27FC236}">
                <a16:creationId xmlns:a16="http://schemas.microsoft.com/office/drawing/2014/main" id="{1B4E54A8-A654-4E80-8454-BB21C58FC8CD}"/>
              </a:ext>
            </a:extLst>
          </p:cNvPr>
          <p:cNvCxnSpPr>
            <a:cxnSpLocks noChangeShapeType="1"/>
          </p:cNvCxnSpPr>
          <p:nvPr/>
        </p:nvCxnSpPr>
        <p:spPr bwMode="auto">
          <a:xfrm>
            <a:off x="9840772" y="5210175"/>
            <a:ext cx="945780"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6" name="Straight Connector 121">
            <a:extLst>
              <a:ext uri="{FF2B5EF4-FFF2-40B4-BE49-F238E27FC236}">
                <a16:creationId xmlns:a16="http://schemas.microsoft.com/office/drawing/2014/main" id="{EBCFB555-ADD0-431E-ACBA-3990E575AC78}"/>
              </a:ext>
            </a:extLst>
          </p:cNvPr>
          <p:cNvCxnSpPr>
            <a:cxnSpLocks noChangeShapeType="1"/>
          </p:cNvCxnSpPr>
          <p:nvPr/>
        </p:nvCxnSpPr>
        <p:spPr bwMode="auto">
          <a:xfrm>
            <a:off x="6971693" y="492442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7" name="Straight Connector 122">
            <a:extLst>
              <a:ext uri="{FF2B5EF4-FFF2-40B4-BE49-F238E27FC236}">
                <a16:creationId xmlns:a16="http://schemas.microsoft.com/office/drawing/2014/main" id="{4401A96C-4A1D-4EAB-961D-CB9ECB09BAD0}"/>
              </a:ext>
            </a:extLst>
          </p:cNvPr>
          <p:cNvCxnSpPr>
            <a:cxnSpLocks noChangeShapeType="1"/>
          </p:cNvCxnSpPr>
          <p:nvPr/>
        </p:nvCxnSpPr>
        <p:spPr bwMode="auto">
          <a:xfrm>
            <a:off x="7925936" y="463867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8" name="Straight Connector 123">
            <a:extLst>
              <a:ext uri="{FF2B5EF4-FFF2-40B4-BE49-F238E27FC236}">
                <a16:creationId xmlns:a16="http://schemas.microsoft.com/office/drawing/2014/main" id="{7CEBE51A-1304-4D6F-81A4-917436C3DA31}"/>
              </a:ext>
            </a:extLst>
          </p:cNvPr>
          <p:cNvCxnSpPr>
            <a:cxnSpLocks noChangeShapeType="1"/>
          </p:cNvCxnSpPr>
          <p:nvPr/>
        </p:nvCxnSpPr>
        <p:spPr bwMode="auto">
          <a:xfrm>
            <a:off x="8884413" y="463867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59" name="Straight Connector 124">
            <a:extLst>
              <a:ext uri="{FF2B5EF4-FFF2-40B4-BE49-F238E27FC236}">
                <a16:creationId xmlns:a16="http://schemas.microsoft.com/office/drawing/2014/main" id="{F5316162-F54E-4F35-A1EB-DC58AA251FF1}"/>
              </a:ext>
            </a:extLst>
          </p:cNvPr>
          <p:cNvCxnSpPr>
            <a:cxnSpLocks noChangeShapeType="1"/>
          </p:cNvCxnSpPr>
          <p:nvPr/>
        </p:nvCxnSpPr>
        <p:spPr bwMode="auto">
          <a:xfrm>
            <a:off x="9840772" y="4924425"/>
            <a:ext cx="0" cy="28575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60" name="Straight Arrow Connector 59">
            <a:extLst>
              <a:ext uri="{FF2B5EF4-FFF2-40B4-BE49-F238E27FC236}">
                <a16:creationId xmlns:a16="http://schemas.microsoft.com/office/drawing/2014/main" id="{581DC03F-087F-4087-9058-64BC78DE6678}"/>
              </a:ext>
            </a:extLst>
          </p:cNvPr>
          <p:cNvCxnSpPr/>
          <p:nvPr/>
        </p:nvCxnSpPr>
        <p:spPr bwMode="auto">
          <a:xfrm flipV="1">
            <a:off x="1895793" y="3873501"/>
            <a:ext cx="0" cy="172402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61" name="TextBox 132">
            <a:extLst>
              <a:ext uri="{FF2B5EF4-FFF2-40B4-BE49-F238E27FC236}">
                <a16:creationId xmlns:a16="http://schemas.microsoft.com/office/drawing/2014/main" id="{650275EE-93C4-4909-AA23-614B73D7E4BF}"/>
              </a:ext>
            </a:extLst>
          </p:cNvPr>
          <p:cNvSpPr txBox="1">
            <a:spLocks noChangeArrowheads="1"/>
          </p:cNvSpPr>
          <p:nvPr/>
        </p:nvSpPr>
        <p:spPr bwMode="auto">
          <a:xfrm>
            <a:off x="683417" y="4243389"/>
            <a:ext cx="121237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Voltaj </a:t>
            </a:r>
          </a:p>
        </p:txBody>
      </p:sp>
      <p:sp>
        <p:nvSpPr>
          <p:cNvPr id="62" name="TextBox 133">
            <a:extLst>
              <a:ext uri="{FF2B5EF4-FFF2-40B4-BE49-F238E27FC236}">
                <a16:creationId xmlns:a16="http://schemas.microsoft.com/office/drawing/2014/main" id="{DFD44604-8653-4CCF-B7AB-2090409B8024}"/>
              </a:ext>
            </a:extLst>
          </p:cNvPr>
          <p:cNvSpPr txBox="1">
            <a:spLocks noChangeArrowheads="1"/>
          </p:cNvSpPr>
          <p:nvPr/>
        </p:nvSpPr>
        <p:spPr bwMode="auto">
          <a:xfrm>
            <a:off x="10441671" y="5668964"/>
            <a:ext cx="88865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Zaman</a:t>
            </a:r>
          </a:p>
        </p:txBody>
      </p:sp>
      <p:cxnSp>
        <p:nvCxnSpPr>
          <p:cNvPr id="63" name="Straight Arrow Connector 62">
            <a:extLst>
              <a:ext uri="{FF2B5EF4-FFF2-40B4-BE49-F238E27FC236}">
                <a16:creationId xmlns:a16="http://schemas.microsoft.com/office/drawing/2014/main" id="{698FA2A6-05BB-4403-BEE5-15D4B9CA5664}"/>
              </a:ext>
            </a:extLst>
          </p:cNvPr>
          <p:cNvCxnSpPr/>
          <p:nvPr/>
        </p:nvCxnSpPr>
        <p:spPr bwMode="auto">
          <a:xfrm flipV="1">
            <a:off x="2329541" y="4243389"/>
            <a:ext cx="340650" cy="242887"/>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64" name="TextBox 197">
            <a:extLst>
              <a:ext uri="{FF2B5EF4-FFF2-40B4-BE49-F238E27FC236}">
                <a16:creationId xmlns:a16="http://schemas.microsoft.com/office/drawing/2014/main" id="{148EC0CC-9C81-4BF7-902D-E48B0CC76D4A}"/>
              </a:ext>
            </a:extLst>
          </p:cNvPr>
          <p:cNvSpPr txBox="1">
            <a:spLocks noChangeArrowheads="1"/>
          </p:cNvSpPr>
          <p:nvPr/>
        </p:nvSpPr>
        <p:spPr bwMode="auto">
          <a:xfrm>
            <a:off x="2536893" y="3962401"/>
            <a:ext cx="12144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Mantık 1</a:t>
            </a:r>
          </a:p>
        </p:txBody>
      </p:sp>
      <p:sp>
        <p:nvSpPr>
          <p:cNvPr id="65" name="TextBox 198">
            <a:extLst>
              <a:ext uri="{FF2B5EF4-FFF2-40B4-BE49-F238E27FC236}">
                <a16:creationId xmlns:a16="http://schemas.microsoft.com/office/drawing/2014/main" id="{6F9BFC26-D0FE-48D5-9942-C39D8B35BF8C}"/>
              </a:ext>
            </a:extLst>
          </p:cNvPr>
          <p:cNvSpPr txBox="1">
            <a:spLocks noChangeArrowheads="1"/>
          </p:cNvSpPr>
          <p:nvPr/>
        </p:nvSpPr>
        <p:spPr bwMode="auto">
          <a:xfrm>
            <a:off x="2875428" y="5822951"/>
            <a:ext cx="12144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Mantık 0</a:t>
            </a:r>
          </a:p>
        </p:txBody>
      </p:sp>
      <p:cxnSp>
        <p:nvCxnSpPr>
          <p:cNvPr id="66" name="Straight Arrow Connector 65">
            <a:extLst>
              <a:ext uri="{FF2B5EF4-FFF2-40B4-BE49-F238E27FC236}">
                <a16:creationId xmlns:a16="http://schemas.microsoft.com/office/drawing/2014/main" id="{08043DEF-A94D-407A-BAFC-9B51007B45B3}"/>
              </a:ext>
            </a:extLst>
          </p:cNvPr>
          <p:cNvCxnSpPr/>
          <p:nvPr/>
        </p:nvCxnSpPr>
        <p:spPr bwMode="auto">
          <a:xfrm>
            <a:off x="2740014" y="5557839"/>
            <a:ext cx="342766" cy="28257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7" name="Straight Arrow Connector 66">
            <a:extLst>
              <a:ext uri="{FF2B5EF4-FFF2-40B4-BE49-F238E27FC236}">
                <a16:creationId xmlns:a16="http://schemas.microsoft.com/office/drawing/2014/main" id="{F01EE610-25AD-4F71-B430-D601325F697D}"/>
              </a:ext>
            </a:extLst>
          </p:cNvPr>
          <p:cNvCxnSpPr/>
          <p:nvPr/>
        </p:nvCxnSpPr>
        <p:spPr bwMode="auto">
          <a:xfrm flipV="1">
            <a:off x="3478441" y="4270376"/>
            <a:ext cx="611478" cy="65087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68" name="TextBox 207">
            <a:extLst>
              <a:ext uri="{FF2B5EF4-FFF2-40B4-BE49-F238E27FC236}">
                <a16:creationId xmlns:a16="http://schemas.microsoft.com/office/drawing/2014/main" id="{F857B275-EE29-42C7-A315-9A619A51B2F9}"/>
              </a:ext>
            </a:extLst>
          </p:cNvPr>
          <p:cNvSpPr txBox="1">
            <a:spLocks noChangeArrowheads="1"/>
          </p:cNvSpPr>
          <p:nvPr/>
        </p:nvSpPr>
        <p:spPr bwMode="auto">
          <a:xfrm>
            <a:off x="3842365" y="3962401"/>
            <a:ext cx="21602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Güç Genliği</a:t>
            </a:r>
          </a:p>
        </p:txBody>
      </p:sp>
    </p:spTree>
    <p:extLst>
      <p:ext uri="{BB962C8B-B14F-4D97-AF65-F5344CB8AC3E}">
        <p14:creationId xmlns:p14="http://schemas.microsoft.com/office/powerpoint/2010/main" val="87309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Zamanlayıcı Çalışma Modları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043295"/>
            <a:ext cx="11180763" cy="4086225"/>
          </a:xfrm>
        </p:spPr>
        <p:txBody>
          <a:bodyPr wrap="square" numCol="1" anchor="t" anchorCtr="0" compatLnSpc="1">
            <a:prstTxWarp prst="textNoShape">
              <a:avLst/>
            </a:prstTxWarp>
          </a:bodyPr>
          <a:lstStyle/>
          <a:p>
            <a:pPr rtl="0" algn="l"/>
            <a:r>
              <a:rPr lang="en-GB" sz="2800" kern="0" dirty="0"/>
              <a:t>PWM modu örneği: </a:t>
            </a:r>
            <a:r>
              <a:rPr lang="en-GB" kern="0" dirty="0"/>
              <a:t>% 50 görev döngüsüne sahip bir PWM oluşturmak için</a:t>
            </a:r>
          </a:p>
        </p:txBody>
      </p:sp>
      <p:graphicFrame>
        <p:nvGraphicFramePr>
          <p:cNvPr id="23" name="Content Placeholder 2">
            <a:extLst>
              <a:ext uri="{FF2B5EF4-FFF2-40B4-BE49-F238E27FC236}">
                <a16:creationId xmlns:a16="http://schemas.microsoft.com/office/drawing/2014/main" id="{64A3B97D-0C37-42EA-B75A-F3A486DF2755}"/>
              </a:ext>
            </a:extLst>
          </p:cNvPr>
          <p:cNvGraphicFramePr>
            <a:graphicFrameLocks/>
          </p:cNvGraphicFramePr>
          <p:nvPr>
            <p:extLst>
              <p:ext uri="{D42A27DB-BD31-4B8C-83A1-F6EECF244321}">
                <p14:modId xmlns:p14="http://schemas.microsoft.com/office/powerpoint/2010/main" val="3087796281"/>
              </p:ext>
            </p:extLst>
          </p:nvPr>
        </p:nvGraphicFramePr>
        <p:xfrm>
          <a:off x="307534" y="1529317"/>
          <a:ext cx="11385150" cy="2777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Rectangle 23">
            <a:extLst>
              <a:ext uri="{FF2B5EF4-FFF2-40B4-BE49-F238E27FC236}">
                <a16:creationId xmlns:a16="http://schemas.microsoft.com/office/drawing/2014/main" id="{0DCF8222-63EB-4C4F-97F2-6F69168490F3}"/>
              </a:ext>
            </a:extLst>
          </p:cNvPr>
          <p:cNvSpPr/>
          <p:nvPr/>
        </p:nvSpPr>
        <p:spPr bwMode="auto">
          <a:xfrm>
            <a:off x="5226126" y="5882789"/>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Zamanlayıcı Kaydı</a:t>
            </a:r>
          </a:p>
        </p:txBody>
      </p:sp>
      <p:sp>
        <p:nvSpPr>
          <p:cNvPr id="25" name="Rectangle 24">
            <a:extLst>
              <a:ext uri="{FF2B5EF4-FFF2-40B4-BE49-F238E27FC236}">
                <a16:creationId xmlns:a16="http://schemas.microsoft.com/office/drawing/2014/main" id="{9AF26082-79C6-43A9-BC18-370DE25127C0}"/>
              </a:ext>
            </a:extLst>
          </p:cNvPr>
          <p:cNvSpPr/>
          <p:nvPr/>
        </p:nvSpPr>
        <p:spPr bwMode="auto">
          <a:xfrm>
            <a:off x="5226126" y="4576275"/>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 Kayıt</a:t>
            </a:r>
          </a:p>
        </p:txBody>
      </p:sp>
      <p:grpSp>
        <p:nvGrpSpPr>
          <p:cNvPr id="26" name="Group 11">
            <a:extLst>
              <a:ext uri="{FF2B5EF4-FFF2-40B4-BE49-F238E27FC236}">
                <a16:creationId xmlns:a16="http://schemas.microsoft.com/office/drawing/2014/main" id="{E097692D-F7F1-4EEA-B059-D84856E154D2}"/>
              </a:ext>
            </a:extLst>
          </p:cNvPr>
          <p:cNvGrpSpPr>
            <a:grpSpLocks/>
          </p:cNvGrpSpPr>
          <p:nvPr/>
        </p:nvGrpSpPr>
        <p:grpSpPr bwMode="auto">
          <a:xfrm>
            <a:off x="1007140" y="5884376"/>
            <a:ext cx="524728" cy="392113"/>
            <a:chOff x="1238250" y="5026479"/>
            <a:chExt cx="393246" cy="393246"/>
          </a:xfrm>
          <a:effectLst>
            <a:outerShdw blurRad="50800" dist="38100" dir="2700000" algn="tl" rotWithShape="0">
              <a:prstClr val="black">
                <a:alpha val="40000"/>
              </a:prstClr>
            </a:outerShdw>
          </a:effectLst>
        </p:grpSpPr>
        <p:sp>
          <p:nvSpPr>
            <p:cNvPr id="27" name="Rectangle 26">
              <a:extLst>
                <a:ext uri="{FF2B5EF4-FFF2-40B4-BE49-F238E27FC236}">
                  <a16:creationId xmlns:a16="http://schemas.microsoft.com/office/drawing/2014/main" id="{D87778D2-D5C3-495C-B101-4557AD137BB2}"/>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28" name="Straight Connector 27">
              <a:extLst>
                <a:ext uri="{FF2B5EF4-FFF2-40B4-BE49-F238E27FC236}">
                  <a16:creationId xmlns:a16="http://schemas.microsoft.com/office/drawing/2014/main" id="{5EB936F4-C2BF-4EEB-9C8F-C24C0770E3B0}"/>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5190966E-9DE0-46A3-9D28-EF7E91E75BAD}"/>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30" name="Rectangle 29">
            <a:extLst>
              <a:ext uri="{FF2B5EF4-FFF2-40B4-BE49-F238E27FC236}">
                <a16:creationId xmlns:a16="http://schemas.microsoft.com/office/drawing/2014/main" id="{5A95950F-E047-44E4-A4DB-991B3D71BB81}"/>
              </a:ext>
            </a:extLst>
          </p:cNvPr>
          <p:cNvSpPr/>
          <p:nvPr/>
        </p:nvSpPr>
        <p:spPr bwMode="auto">
          <a:xfrm>
            <a:off x="2598252" y="5884375"/>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Ön ölçekleyici</a:t>
            </a:r>
          </a:p>
        </p:txBody>
      </p:sp>
      <p:cxnSp>
        <p:nvCxnSpPr>
          <p:cNvPr id="31" name="Straight Arrow Connector 30">
            <a:extLst>
              <a:ext uri="{FF2B5EF4-FFF2-40B4-BE49-F238E27FC236}">
                <a16:creationId xmlns:a16="http://schemas.microsoft.com/office/drawing/2014/main" id="{E1B907F9-B587-47BA-BE3E-FF5B27C568FA}"/>
              </a:ext>
            </a:extLst>
          </p:cNvPr>
          <p:cNvCxnSpPr>
            <a:stCxn id="27" idx="3"/>
          </p:cNvCxnSpPr>
          <p:nvPr/>
        </p:nvCxnSpPr>
        <p:spPr bwMode="auto">
          <a:xfrm>
            <a:off x="1531868" y="6081225"/>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32" name="Rectangle 31">
            <a:extLst>
              <a:ext uri="{FF2B5EF4-FFF2-40B4-BE49-F238E27FC236}">
                <a16:creationId xmlns:a16="http://schemas.microsoft.com/office/drawing/2014/main" id="{0B611AED-30CD-4A98-8DFA-F167760A2309}"/>
              </a:ext>
            </a:extLst>
          </p:cNvPr>
          <p:cNvSpPr/>
          <p:nvPr/>
        </p:nvSpPr>
        <p:spPr bwMode="auto">
          <a:xfrm>
            <a:off x="5226126" y="5239851"/>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Karşılaştırıcı</a:t>
            </a:r>
          </a:p>
        </p:txBody>
      </p:sp>
      <p:cxnSp>
        <p:nvCxnSpPr>
          <p:cNvPr id="33" name="Straight Arrow Connector 32">
            <a:extLst>
              <a:ext uri="{FF2B5EF4-FFF2-40B4-BE49-F238E27FC236}">
                <a16:creationId xmlns:a16="http://schemas.microsoft.com/office/drawing/2014/main" id="{9E9A95C5-96B6-4EB6-B3F0-39D7C9983F1E}"/>
              </a:ext>
            </a:extLst>
          </p:cNvPr>
          <p:cNvCxnSpPr>
            <a:stCxn id="24" idx="0"/>
          </p:cNvCxnSpPr>
          <p:nvPr/>
        </p:nvCxnSpPr>
        <p:spPr bwMode="auto">
          <a:xfrm flipH="1" flipV="1">
            <a:off x="6501977" y="5606564"/>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34" name="Straight Arrow Connector 33">
            <a:extLst>
              <a:ext uri="{FF2B5EF4-FFF2-40B4-BE49-F238E27FC236}">
                <a16:creationId xmlns:a16="http://schemas.microsoft.com/office/drawing/2014/main" id="{3BDF57D2-E3D9-4697-86CD-5975A8815B38}"/>
              </a:ext>
            </a:extLst>
          </p:cNvPr>
          <p:cNvCxnSpPr/>
          <p:nvPr/>
        </p:nvCxnSpPr>
        <p:spPr bwMode="auto">
          <a:xfrm flipH="1">
            <a:off x="6501977" y="4952513"/>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35" name="Straight Arrow Connector 34">
            <a:extLst>
              <a:ext uri="{FF2B5EF4-FFF2-40B4-BE49-F238E27FC236}">
                <a16:creationId xmlns:a16="http://schemas.microsoft.com/office/drawing/2014/main" id="{EA27A26D-41C2-4120-95BA-952A4A41BC94}"/>
              </a:ext>
            </a:extLst>
          </p:cNvPr>
          <p:cNvCxnSpPr/>
          <p:nvPr/>
        </p:nvCxnSpPr>
        <p:spPr bwMode="auto">
          <a:xfrm>
            <a:off x="4159741" y="6081225"/>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36" name="Straight Arrow Connector 35">
            <a:extLst>
              <a:ext uri="{FF2B5EF4-FFF2-40B4-BE49-F238E27FC236}">
                <a16:creationId xmlns:a16="http://schemas.microsoft.com/office/drawing/2014/main" id="{7DF8449B-6DCE-4F73-BD15-03EE3CCD9A66}"/>
              </a:ext>
            </a:extLst>
          </p:cNvPr>
          <p:cNvCxnSpPr/>
          <p:nvPr/>
        </p:nvCxnSpPr>
        <p:spPr bwMode="auto">
          <a:xfrm>
            <a:off x="7779944" y="5400188"/>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37" name="TextBox 28">
            <a:extLst>
              <a:ext uri="{FF2B5EF4-FFF2-40B4-BE49-F238E27FC236}">
                <a16:creationId xmlns:a16="http://schemas.microsoft.com/office/drawing/2014/main" id="{F186F012-C39F-4797-A434-AF0FB1F9F5A2}"/>
              </a:ext>
            </a:extLst>
          </p:cNvPr>
          <p:cNvSpPr txBox="1">
            <a:spLocks noChangeArrowheads="1"/>
          </p:cNvSpPr>
          <p:nvPr/>
        </p:nvSpPr>
        <p:spPr bwMode="auto">
          <a:xfrm>
            <a:off x="8971162" y="5231914"/>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sp>
        <p:nvSpPr>
          <p:cNvPr id="38" name="TextBox 29">
            <a:extLst>
              <a:ext uri="{FF2B5EF4-FFF2-40B4-BE49-F238E27FC236}">
                <a16:creationId xmlns:a16="http://schemas.microsoft.com/office/drawing/2014/main" id="{8D0A4EAA-F83D-4FD0-A486-3EED7E296103}"/>
              </a:ext>
            </a:extLst>
          </p:cNvPr>
          <p:cNvSpPr txBox="1">
            <a:spLocks noChangeArrowheads="1"/>
          </p:cNvSpPr>
          <p:nvPr/>
        </p:nvSpPr>
        <p:spPr bwMode="auto">
          <a:xfrm>
            <a:off x="616767" y="5554863"/>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Saat Kaynağı</a:t>
            </a:r>
          </a:p>
        </p:txBody>
      </p:sp>
      <p:sp>
        <p:nvSpPr>
          <p:cNvPr id="39" name="Rectangular Callout 19">
            <a:extLst>
              <a:ext uri="{FF2B5EF4-FFF2-40B4-BE49-F238E27FC236}">
                <a16:creationId xmlns:a16="http://schemas.microsoft.com/office/drawing/2014/main" id="{6156906A-66DC-45C7-BEAF-E57D37286B66}"/>
              </a:ext>
            </a:extLst>
          </p:cNvPr>
          <p:cNvSpPr/>
          <p:nvPr/>
        </p:nvSpPr>
        <p:spPr bwMode="auto">
          <a:xfrm>
            <a:off x="8313136" y="4577661"/>
            <a:ext cx="2602483" cy="376238"/>
          </a:xfrm>
          <a:prstGeom prst="wedgeRectCallout">
            <a:avLst>
              <a:gd name="adj1" fmla="val -74166"/>
              <a:gd name="adj2" fmla="val -10277"/>
            </a:avLst>
          </a:prstGeom>
          <a:solidFill>
            <a:schemeClr val="accent6">
              <a:lumMod val="95000"/>
            </a:schemeClr>
          </a:solidFill>
          <a:ln w="19050" cap="flat" cmpd="sng" algn="ctr">
            <a:solidFill>
              <a:schemeClr val="tx1"/>
            </a:solidFill>
            <a:prstDash val="solid"/>
            <a:round/>
            <a:headEnd type="none" w="med" len="med"/>
            <a:tailEnd type="none" w="med" len="med"/>
          </a:ln>
          <a:effectLst/>
        </p:spPr>
        <p:txBody>
          <a:bodyPr wrap="none" anchor="ctr"/>
          <a:lstStyle/>
          <a:p>
            <a:pPr algn="ctr" rtl="0">
              <a:defRPr/>
            </a:pPr>
            <a:r>
              <a:rPr lang="en-GB" sz="1000" b="0" dirty="0">
                <a:solidFill>
                  <a:schemeClr val="bg1"/>
                </a:solidFill>
                <a:cs typeface="+mn-cs"/>
              </a:rPr>
              <a:t>Görev döngüsü ile yükleme </a:t>
            </a:r>
          </a:p>
          <a:p>
            <a:pPr algn="ctr" rtl="0">
              <a:defRPr/>
            </a:pPr>
            <a:r>
              <a:rPr lang="en-GB" sz="1000" b="0" dirty="0">
                <a:solidFill>
                  <a:schemeClr val="bg1"/>
                </a:solidFill>
                <a:cs typeface="+mn-cs"/>
              </a:rPr>
              <a:t>Değer, ör. 50</a:t>
            </a:r>
          </a:p>
        </p:txBody>
      </p:sp>
      <p:sp>
        <p:nvSpPr>
          <p:cNvPr id="40" name="Rectangular Callout 20">
            <a:extLst>
              <a:ext uri="{FF2B5EF4-FFF2-40B4-BE49-F238E27FC236}">
                <a16:creationId xmlns:a16="http://schemas.microsoft.com/office/drawing/2014/main" id="{BB94E062-595D-4B76-A270-411173335530}"/>
              </a:ext>
            </a:extLst>
          </p:cNvPr>
          <p:cNvSpPr/>
          <p:nvPr/>
        </p:nvSpPr>
        <p:spPr bwMode="auto">
          <a:xfrm>
            <a:off x="8437970" y="5744676"/>
            <a:ext cx="2602483" cy="377825"/>
          </a:xfrm>
          <a:prstGeom prst="wedgeRectCallout">
            <a:avLst>
              <a:gd name="adj1" fmla="val -74166"/>
              <a:gd name="adj2" fmla="val -10277"/>
            </a:avLst>
          </a:prstGeom>
          <a:solidFill>
            <a:schemeClr val="accent6">
              <a:lumMod val="95000"/>
            </a:schemeClr>
          </a:solidFill>
          <a:ln w="19050" cap="flat" cmpd="sng" algn="ctr">
            <a:solidFill>
              <a:schemeClr val="tx1"/>
            </a:solidFill>
            <a:prstDash val="solid"/>
            <a:round/>
            <a:headEnd type="none" w="med" len="med"/>
            <a:tailEnd type="none" w="med" len="med"/>
          </a:ln>
          <a:effectLst/>
        </p:spPr>
        <p:txBody>
          <a:bodyPr wrap="none" anchor="ctr"/>
          <a:lstStyle/>
          <a:p>
            <a:pPr algn="ctr" rtl="0">
              <a:defRPr/>
            </a:pPr>
            <a:r>
              <a:rPr lang="en-GB" sz="1200" b="0" dirty="0">
                <a:solidFill>
                  <a:schemeClr val="bg1"/>
                </a:solidFill>
                <a:cs typeface="+mn-cs"/>
              </a:rPr>
              <a:t>Sıfırlama değeri yükle</a:t>
            </a:r>
          </a:p>
          <a:p>
            <a:pPr algn="ctr" rtl="0">
              <a:defRPr/>
            </a:pPr>
            <a:r>
              <a:rPr lang="en-GB" sz="1200" b="0" dirty="0">
                <a:solidFill>
                  <a:schemeClr val="bg1"/>
                </a:solidFill>
                <a:cs typeface="+mn-cs"/>
              </a:rPr>
              <a:t>örneğin, 100</a:t>
            </a:r>
          </a:p>
        </p:txBody>
      </p:sp>
    </p:spTree>
    <p:extLst>
      <p:ext uri="{BB962C8B-B14F-4D97-AF65-F5344CB8AC3E}">
        <p14:creationId xmlns:p14="http://schemas.microsoft.com/office/powerpoint/2010/main" val="67828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Donanım Modülüne Genel Bakış</a:t>
            </a:r>
            <a:endParaRPr lang="en-US" dirty="0"/>
          </a:p>
        </p:txBody>
      </p:sp>
      <p:sp>
        <p:nvSpPr>
          <p:cNvPr id="6" name="Rectangle 5">
            <a:extLst>
              <a:ext uri="{FF2B5EF4-FFF2-40B4-BE49-F238E27FC236}">
                <a16:creationId xmlns:a16="http://schemas.microsoft.com/office/drawing/2014/main" id="{611C1638-5AF1-4D2B-9BB6-83D0D3481F63}"/>
              </a:ext>
            </a:extLst>
          </p:cNvPr>
          <p:cNvSpPr/>
          <p:nvPr/>
        </p:nvSpPr>
        <p:spPr bwMode="auto">
          <a:xfrm>
            <a:off x="414704" y="1862137"/>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7" name="Down Arrow 37">
            <a:extLst>
              <a:ext uri="{FF2B5EF4-FFF2-40B4-BE49-F238E27FC236}">
                <a16:creationId xmlns:a16="http://schemas.microsoft.com/office/drawing/2014/main" id="{083704DD-2872-4EB8-9CAC-5C4FE80E23AA}"/>
              </a:ext>
            </a:extLst>
          </p:cNvPr>
          <p:cNvSpPr/>
          <p:nvPr/>
        </p:nvSpPr>
        <p:spPr bwMode="auto">
          <a:xfrm>
            <a:off x="718962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8" name="Down Arrow 40">
            <a:extLst>
              <a:ext uri="{FF2B5EF4-FFF2-40B4-BE49-F238E27FC236}">
                <a16:creationId xmlns:a16="http://schemas.microsoft.com/office/drawing/2014/main" id="{FEA864BE-C524-4865-878C-40CBD735101A}"/>
              </a:ext>
            </a:extLst>
          </p:cNvPr>
          <p:cNvSpPr/>
          <p:nvPr/>
        </p:nvSpPr>
        <p:spPr bwMode="auto">
          <a:xfrm>
            <a:off x="670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9" name="Down Arrow 41">
            <a:extLst>
              <a:ext uri="{FF2B5EF4-FFF2-40B4-BE49-F238E27FC236}">
                <a16:creationId xmlns:a16="http://schemas.microsoft.com/office/drawing/2014/main" id="{F57C2418-AA3B-4230-8BEF-785D069F31F0}"/>
              </a:ext>
            </a:extLst>
          </p:cNvPr>
          <p:cNvSpPr/>
          <p:nvPr/>
        </p:nvSpPr>
        <p:spPr bwMode="auto">
          <a:xfrm>
            <a:off x="627769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0" name="Down Arrow 42">
            <a:extLst>
              <a:ext uri="{FF2B5EF4-FFF2-40B4-BE49-F238E27FC236}">
                <a16:creationId xmlns:a16="http://schemas.microsoft.com/office/drawing/2014/main" id="{64C78A7B-A137-435C-8352-536FB376EBD8}"/>
              </a:ext>
            </a:extLst>
          </p:cNvPr>
          <p:cNvSpPr/>
          <p:nvPr/>
        </p:nvSpPr>
        <p:spPr bwMode="auto">
          <a:xfrm>
            <a:off x="887806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1" name="Down Arrow 43">
            <a:extLst>
              <a:ext uri="{FF2B5EF4-FFF2-40B4-BE49-F238E27FC236}">
                <a16:creationId xmlns:a16="http://schemas.microsoft.com/office/drawing/2014/main" id="{DDE7B4C0-1419-4407-8A38-CAC2EA8E4561}"/>
              </a:ext>
            </a:extLst>
          </p:cNvPr>
          <p:cNvSpPr/>
          <p:nvPr/>
        </p:nvSpPr>
        <p:spPr bwMode="auto">
          <a:xfrm>
            <a:off x="8391422"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2" name="Down Arrow 44">
            <a:extLst>
              <a:ext uri="{FF2B5EF4-FFF2-40B4-BE49-F238E27FC236}">
                <a16:creationId xmlns:a16="http://schemas.microsoft.com/office/drawing/2014/main" id="{C705254B-0482-4D12-A057-78D3407CB544}"/>
              </a:ext>
            </a:extLst>
          </p:cNvPr>
          <p:cNvSpPr/>
          <p:nvPr/>
        </p:nvSpPr>
        <p:spPr bwMode="auto">
          <a:xfrm>
            <a:off x="796613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3" name="Down Arrow 56">
            <a:extLst>
              <a:ext uri="{FF2B5EF4-FFF2-40B4-BE49-F238E27FC236}">
                <a16:creationId xmlns:a16="http://schemas.microsoft.com/office/drawing/2014/main" id="{0BFF5562-7ACD-440B-B9D5-8AA2BA6B83AB}"/>
              </a:ext>
            </a:extLst>
          </p:cNvPr>
          <p:cNvSpPr/>
          <p:nvPr/>
        </p:nvSpPr>
        <p:spPr bwMode="auto">
          <a:xfrm>
            <a:off x="10517841"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4" name="Down Arrow 57">
            <a:extLst>
              <a:ext uri="{FF2B5EF4-FFF2-40B4-BE49-F238E27FC236}">
                <a16:creationId xmlns:a16="http://schemas.microsoft.com/office/drawing/2014/main" id="{B62957BE-DC17-4D93-9420-ABB440D734DB}"/>
              </a:ext>
            </a:extLst>
          </p:cNvPr>
          <p:cNvSpPr/>
          <p:nvPr/>
        </p:nvSpPr>
        <p:spPr bwMode="auto">
          <a:xfrm>
            <a:off x="10031198"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5" name="Down Arrow 63">
            <a:extLst>
              <a:ext uri="{FF2B5EF4-FFF2-40B4-BE49-F238E27FC236}">
                <a16:creationId xmlns:a16="http://schemas.microsoft.com/office/drawing/2014/main" id="{92FF109A-5187-4A47-9409-8A64C9E420EE}"/>
              </a:ext>
            </a:extLst>
          </p:cNvPr>
          <p:cNvSpPr/>
          <p:nvPr/>
        </p:nvSpPr>
        <p:spPr bwMode="auto">
          <a:xfrm>
            <a:off x="9605913"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 name="Down Arrow 64">
            <a:extLst>
              <a:ext uri="{FF2B5EF4-FFF2-40B4-BE49-F238E27FC236}">
                <a16:creationId xmlns:a16="http://schemas.microsoft.com/office/drawing/2014/main" id="{5EDEAEBF-8B9B-49FB-82CB-AE762CAA6FAB}"/>
              </a:ext>
            </a:extLst>
          </p:cNvPr>
          <p:cNvSpPr/>
          <p:nvPr/>
        </p:nvSpPr>
        <p:spPr bwMode="auto">
          <a:xfrm>
            <a:off x="5399623"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7" name="Down Arrow 65">
            <a:extLst>
              <a:ext uri="{FF2B5EF4-FFF2-40B4-BE49-F238E27FC236}">
                <a16:creationId xmlns:a16="http://schemas.microsoft.com/office/drawing/2014/main" id="{8473EA7F-2D43-4347-8964-89E31F862466}"/>
              </a:ext>
            </a:extLst>
          </p:cNvPr>
          <p:cNvSpPr/>
          <p:nvPr/>
        </p:nvSpPr>
        <p:spPr bwMode="auto">
          <a:xfrm>
            <a:off x="491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8" name="Down Arrow 66">
            <a:extLst>
              <a:ext uri="{FF2B5EF4-FFF2-40B4-BE49-F238E27FC236}">
                <a16:creationId xmlns:a16="http://schemas.microsoft.com/office/drawing/2014/main" id="{8DCFC0CF-D277-40D8-BBD3-88FD6EE07F61}"/>
              </a:ext>
            </a:extLst>
          </p:cNvPr>
          <p:cNvSpPr/>
          <p:nvPr/>
        </p:nvSpPr>
        <p:spPr bwMode="auto">
          <a:xfrm>
            <a:off x="4487697"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9" name="Rectangle 18">
            <a:extLst>
              <a:ext uri="{FF2B5EF4-FFF2-40B4-BE49-F238E27FC236}">
                <a16:creationId xmlns:a16="http://schemas.microsoft.com/office/drawing/2014/main" id="{359AF19C-6FDB-46D0-914E-4EB460E255B5}"/>
              </a:ext>
            </a:extLst>
          </p:cNvPr>
          <p:cNvSpPr/>
          <p:nvPr/>
        </p:nvSpPr>
        <p:spPr bwMode="auto">
          <a:xfrm>
            <a:off x="827294" y="2674938"/>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20" name="Down Arrow 68">
            <a:extLst>
              <a:ext uri="{FF2B5EF4-FFF2-40B4-BE49-F238E27FC236}">
                <a16:creationId xmlns:a16="http://schemas.microsoft.com/office/drawing/2014/main" id="{6F62B469-AD96-4C9F-A237-4A39EE227BCC}"/>
              </a:ext>
            </a:extLst>
          </p:cNvPr>
          <p:cNvSpPr/>
          <p:nvPr/>
        </p:nvSpPr>
        <p:spPr bwMode="auto">
          <a:xfrm>
            <a:off x="174556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21" name="Down Arrow 69">
            <a:extLst>
              <a:ext uri="{FF2B5EF4-FFF2-40B4-BE49-F238E27FC236}">
                <a16:creationId xmlns:a16="http://schemas.microsoft.com/office/drawing/2014/main" id="{A0F79B94-9B05-40B5-B564-1A74D97B3BC0}"/>
              </a:ext>
            </a:extLst>
          </p:cNvPr>
          <p:cNvSpPr/>
          <p:nvPr/>
        </p:nvSpPr>
        <p:spPr bwMode="auto">
          <a:xfrm>
            <a:off x="358634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22" name="Rectangle 21">
            <a:extLst>
              <a:ext uri="{FF2B5EF4-FFF2-40B4-BE49-F238E27FC236}">
                <a16:creationId xmlns:a16="http://schemas.microsoft.com/office/drawing/2014/main" id="{37D7C36A-E401-4A9B-8AA3-6923B420DB10}"/>
              </a:ext>
            </a:extLst>
          </p:cNvPr>
          <p:cNvSpPr/>
          <p:nvPr/>
        </p:nvSpPr>
        <p:spPr bwMode="auto">
          <a:xfrm>
            <a:off x="827294" y="2916238"/>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23" name="Down Arrow 72">
            <a:extLst>
              <a:ext uri="{FF2B5EF4-FFF2-40B4-BE49-F238E27FC236}">
                <a16:creationId xmlns:a16="http://schemas.microsoft.com/office/drawing/2014/main" id="{B0AFBC15-BF67-4E6E-999C-82E0F891C1CB}"/>
              </a:ext>
            </a:extLst>
          </p:cNvPr>
          <p:cNvSpPr/>
          <p:nvPr/>
        </p:nvSpPr>
        <p:spPr bwMode="auto">
          <a:xfrm>
            <a:off x="1277968"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4" name="Down Arrow 80">
            <a:extLst>
              <a:ext uri="{FF2B5EF4-FFF2-40B4-BE49-F238E27FC236}">
                <a16:creationId xmlns:a16="http://schemas.microsoft.com/office/drawing/2014/main" id="{9D4AA93B-D055-41AB-AC29-643D9F608959}"/>
              </a:ext>
            </a:extLst>
          </p:cNvPr>
          <p:cNvSpPr/>
          <p:nvPr/>
        </p:nvSpPr>
        <p:spPr bwMode="auto">
          <a:xfrm>
            <a:off x="3099706"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5" name="Rectangle 24">
            <a:extLst>
              <a:ext uri="{FF2B5EF4-FFF2-40B4-BE49-F238E27FC236}">
                <a16:creationId xmlns:a16="http://schemas.microsoft.com/office/drawing/2014/main" id="{00AFAC65-DDEB-4F0C-9A82-7B72C74B7ECC}"/>
              </a:ext>
            </a:extLst>
          </p:cNvPr>
          <p:cNvSpPr/>
          <p:nvPr/>
        </p:nvSpPr>
        <p:spPr bwMode="auto">
          <a:xfrm>
            <a:off x="4703513" y="1979613"/>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Kol Cortex-M0</a:t>
            </a:r>
          </a:p>
          <a:p>
            <a:pPr algn="ctr" rtl="0">
              <a:defRPr/>
            </a:pPr>
            <a:r>
              <a:rPr lang="en-GB" sz="1200" dirty="0"/>
              <a:t>İşlemci</a:t>
            </a:r>
          </a:p>
        </p:txBody>
      </p:sp>
      <p:sp>
        <p:nvSpPr>
          <p:cNvPr id="26" name="Rectangle 25">
            <a:extLst>
              <a:ext uri="{FF2B5EF4-FFF2-40B4-BE49-F238E27FC236}">
                <a16:creationId xmlns:a16="http://schemas.microsoft.com/office/drawing/2014/main" id="{7BE14030-2EE0-4E18-9B58-27AA5A4EEF20}"/>
              </a:ext>
            </a:extLst>
          </p:cNvPr>
          <p:cNvSpPr/>
          <p:nvPr/>
        </p:nvSpPr>
        <p:spPr bwMode="auto">
          <a:xfrm>
            <a:off x="82517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US" sz="1000" dirty="0"/>
              <a:t>BRAM</a:t>
            </a:r>
            <a:endParaRPr lang="en-GB" sz="1000" dirty="0"/>
          </a:p>
        </p:txBody>
      </p:sp>
      <p:sp>
        <p:nvSpPr>
          <p:cNvPr id="27" name="Rectangle 26">
            <a:extLst>
              <a:ext uri="{FF2B5EF4-FFF2-40B4-BE49-F238E27FC236}">
                <a16:creationId xmlns:a16="http://schemas.microsoft.com/office/drawing/2014/main" id="{6DA94BB0-D133-4497-9AFE-C790133DD6ED}"/>
              </a:ext>
            </a:extLst>
          </p:cNvPr>
          <p:cNvSpPr/>
          <p:nvPr/>
        </p:nvSpPr>
        <p:spPr bwMode="auto">
          <a:xfrm>
            <a:off x="825178" y="3159126"/>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28" name="TextBox 30">
            <a:extLst>
              <a:ext uri="{FF2B5EF4-FFF2-40B4-BE49-F238E27FC236}">
                <a16:creationId xmlns:a16="http://schemas.microsoft.com/office/drawing/2014/main" id="{7CE8EA2E-C5E1-495E-B651-42D58322A5DD}"/>
              </a:ext>
            </a:extLst>
          </p:cNvPr>
          <p:cNvSpPr txBox="1">
            <a:spLocks noChangeArrowheads="1"/>
          </p:cNvSpPr>
          <p:nvPr/>
        </p:nvSpPr>
        <p:spPr bwMode="auto">
          <a:xfrm>
            <a:off x="471833" y="1862138"/>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200" dirty="0"/>
              <a:t>Çip Üzerinde Sistem</a:t>
            </a:r>
          </a:p>
        </p:txBody>
      </p:sp>
      <p:sp>
        <p:nvSpPr>
          <p:cNvPr id="29" name="TextBox 75">
            <a:extLst>
              <a:ext uri="{FF2B5EF4-FFF2-40B4-BE49-F238E27FC236}">
                <a16:creationId xmlns:a16="http://schemas.microsoft.com/office/drawing/2014/main" id="{C68B1C77-9E45-41C0-B6AC-5A246CC5B1E3}"/>
              </a:ext>
            </a:extLst>
          </p:cNvPr>
          <p:cNvSpPr txBox="1">
            <a:spLocks noChangeArrowheads="1"/>
          </p:cNvSpPr>
          <p:nvPr/>
        </p:nvSpPr>
        <p:spPr bwMode="auto">
          <a:xfrm>
            <a:off x="7377935" y="2393950"/>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100" dirty="0"/>
              <a:t>Arm AMBA 3 AHB-Lite Sistem Veriyolu</a:t>
            </a:r>
          </a:p>
          <a:p>
            <a:pPr eaLnBrk="1" hangingPunct="1" rtl="0" algn="l"/>
            <a:endParaRPr lang="en-GB" sz="1100" dirty="0"/>
          </a:p>
        </p:txBody>
      </p:sp>
      <p:sp>
        <p:nvSpPr>
          <p:cNvPr id="30" name="Down Arrow 86">
            <a:extLst>
              <a:ext uri="{FF2B5EF4-FFF2-40B4-BE49-F238E27FC236}">
                <a16:creationId xmlns:a16="http://schemas.microsoft.com/office/drawing/2014/main" id="{1BADD3CE-C3B9-4A35-97FA-E750B3793FA6}"/>
              </a:ext>
            </a:extLst>
          </p:cNvPr>
          <p:cNvSpPr/>
          <p:nvPr/>
        </p:nvSpPr>
        <p:spPr bwMode="auto">
          <a:xfrm>
            <a:off x="827294"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1" name="Down Arrow 87">
            <a:extLst>
              <a:ext uri="{FF2B5EF4-FFF2-40B4-BE49-F238E27FC236}">
                <a16:creationId xmlns:a16="http://schemas.microsoft.com/office/drawing/2014/main" id="{768734C1-7CAE-43CA-88F1-D26CA80761FF}"/>
              </a:ext>
            </a:extLst>
          </p:cNvPr>
          <p:cNvSpPr/>
          <p:nvPr/>
        </p:nvSpPr>
        <p:spPr bwMode="auto">
          <a:xfrm>
            <a:off x="2674422"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2" name="Down Arrow 88">
            <a:extLst>
              <a:ext uri="{FF2B5EF4-FFF2-40B4-BE49-F238E27FC236}">
                <a16:creationId xmlns:a16="http://schemas.microsoft.com/office/drawing/2014/main" id="{051A87B8-36D7-4F94-BC19-7B918885D025}"/>
              </a:ext>
            </a:extLst>
          </p:cNvPr>
          <p:cNvSpPr/>
          <p:nvPr/>
        </p:nvSpPr>
        <p:spPr bwMode="auto">
          <a:xfrm rot="10800000">
            <a:off x="5020889" y="2405063"/>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3" name="Down Arrow 89">
            <a:extLst>
              <a:ext uri="{FF2B5EF4-FFF2-40B4-BE49-F238E27FC236}">
                <a16:creationId xmlns:a16="http://schemas.microsoft.com/office/drawing/2014/main" id="{2974EE0B-B41B-4D46-89B6-7E28F9D80AE2}"/>
              </a:ext>
            </a:extLst>
          </p:cNvPr>
          <p:cNvSpPr/>
          <p:nvPr/>
        </p:nvSpPr>
        <p:spPr bwMode="auto">
          <a:xfrm rot="10800000">
            <a:off x="5657756" y="2405063"/>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4" name="Down Arrow 90">
            <a:extLst>
              <a:ext uri="{FF2B5EF4-FFF2-40B4-BE49-F238E27FC236}">
                <a16:creationId xmlns:a16="http://schemas.microsoft.com/office/drawing/2014/main" id="{BE52C43C-3CCE-4226-A616-9E26DC7FDC46}"/>
              </a:ext>
            </a:extLst>
          </p:cNvPr>
          <p:cNvSpPr/>
          <p:nvPr/>
        </p:nvSpPr>
        <p:spPr bwMode="auto">
          <a:xfrm rot="10800000">
            <a:off x="6288276" y="2405063"/>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5" name="TextBox 29">
            <a:extLst>
              <a:ext uri="{FF2B5EF4-FFF2-40B4-BE49-F238E27FC236}">
                <a16:creationId xmlns:a16="http://schemas.microsoft.com/office/drawing/2014/main" id="{FF03F57D-8EBB-416F-BAB6-9E292361B410}"/>
              </a:ext>
            </a:extLst>
          </p:cNvPr>
          <p:cNvSpPr txBox="1">
            <a:spLocks noChangeArrowheads="1"/>
          </p:cNvSpPr>
          <p:nvPr/>
        </p:nvSpPr>
        <p:spPr bwMode="auto">
          <a:xfrm>
            <a:off x="5198620" y="2855913"/>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32 bit Adres Veriyolu</a:t>
            </a:r>
          </a:p>
        </p:txBody>
      </p:sp>
      <p:sp>
        <p:nvSpPr>
          <p:cNvPr id="36" name="TextBox 28">
            <a:extLst>
              <a:ext uri="{FF2B5EF4-FFF2-40B4-BE49-F238E27FC236}">
                <a16:creationId xmlns:a16="http://schemas.microsoft.com/office/drawing/2014/main" id="{158FF5A7-AFF7-4524-8DE5-1E1347B18B39}"/>
              </a:ext>
            </a:extLst>
          </p:cNvPr>
          <p:cNvSpPr txBox="1">
            <a:spLocks noChangeArrowheads="1"/>
          </p:cNvSpPr>
          <p:nvPr/>
        </p:nvSpPr>
        <p:spPr bwMode="auto">
          <a:xfrm>
            <a:off x="4390369" y="3098801"/>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32 bit Veri Yolu</a:t>
            </a:r>
          </a:p>
        </p:txBody>
      </p:sp>
      <p:sp>
        <p:nvSpPr>
          <p:cNvPr id="37" name="TextBox 29">
            <a:extLst>
              <a:ext uri="{FF2B5EF4-FFF2-40B4-BE49-F238E27FC236}">
                <a16:creationId xmlns:a16="http://schemas.microsoft.com/office/drawing/2014/main" id="{06A93F79-742B-47C5-9C40-B9CACA628D12}"/>
              </a:ext>
            </a:extLst>
          </p:cNvPr>
          <p:cNvSpPr txBox="1">
            <a:spLocks noChangeArrowheads="1"/>
          </p:cNvSpPr>
          <p:nvPr/>
        </p:nvSpPr>
        <p:spPr bwMode="auto">
          <a:xfrm>
            <a:off x="5837603" y="2611438"/>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Kontrol Sinyalleri</a:t>
            </a:r>
          </a:p>
        </p:txBody>
      </p:sp>
      <p:pic>
        <p:nvPicPr>
          <p:cNvPr id="38" name="Picture 42">
            <a:extLst>
              <a:ext uri="{FF2B5EF4-FFF2-40B4-BE49-F238E27FC236}">
                <a16:creationId xmlns:a16="http://schemas.microsoft.com/office/drawing/2014/main" id="{7497673E-29A9-44E2-8B12-075C207F7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83" y="2000250"/>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Rectangle 38">
            <a:extLst>
              <a:ext uri="{FF2B5EF4-FFF2-40B4-BE49-F238E27FC236}">
                <a16:creationId xmlns:a16="http://schemas.microsoft.com/office/drawing/2014/main" id="{51797875-1CC3-4A0B-9126-EC51019C031D}"/>
              </a:ext>
            </a:extLst>
          </p:cNvPr>
          <p:cNvSpPr/>
          <p:nvPr/>
        </p:nvSpPr>
        <p:spPr bwMode="auto">
          <a:xfrm>
            <a:off x="2562283"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VGA</a:t>
            </a:r>
          </a:p>
          <a:p>
            <a:pPr algn="ctr" rtl="0">
              <a:defRPr/>
            </a:pPr>
            <a:r>
              <a:rPr lang="en-GB" sz="1000" dirty="0"/>
              <a:t>Çevresel</a:t>
            </a:r>
          </a:p>
        </p:txBody>
      </p:sp>
      <p:sp>
        <p:nvSpPr>
          <p:cNvPr id="40" name="Rectangle 39">
            <a:extLst>
              <a:ext uri="{FF2B5EF4-FFF2-40B4-BE49-F238E27FC236}">
                <a16:creationId xmlns:a16="http://schemas.microsoft.com/office/drawing/2014/main" id="{C5EBA8AA-FA7D-438D-9D5E-2D913C81B72D}"/>
              </a:ext>
            </a:extLst>
          </p:cNvPr>
          <p:cNvSpPr/>
          <p:nvPr/>
        </p:nvSpPr>
        <p:spPr bwMode="auto">
          <a:xfrm>
            <a:off x="2562283"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İzleme</a:t>
            </a:r>
          </a:p>
        </p:txBody>
      </p:sp>
      <p:sp>
        <p:nvSpPr>
          <p:cNvPr id="41" name="Up-Down Arrow 97">
            <a:extLst>
              <a:ext uri="{FF2B5EF4-FFF2-40B4-BE49-F238E27FC236}">
                <a16:creationId xmlns:a16="http://schemas.microsoft.com/office/drawing/2014/main" id="{AD905057-1087-4CDB-9CA1-3ED99E0C3C7D}"/>
              </a:ext>
            </a:extLst>
          </p:cNvPr>
          <p:cNvSpPr/>
          <p:nvPr/>
        </p:nvSpPr>
        <p:spPr bwMode="auto">
          <a:xfrm>
            <a:off x="3099706"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44" name="Rectangle 43">
            <a:extLst>
              <a:ext uri="{FF2B5EF4-FFF2-40B4-BE49-F238E27FC236}">
                <a16:creationId xmlns:a16="http://schemas.microsoft.com/office/drawing/2014/main" id="{927C8D53-28CC-4895-A549-BC34F75B8A49}"/>
              </a:ext>
            </a:extLst>
          </p:cNvPr>
          <p:cNvSpPr/>
          <p:nvPr/>
        </p:nvSpPr>
        <p:spPr bwMode="auto">
          <a:xfrm>
            <a:off x="437555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UART</a:t>
            </a:r>
          </a:p>
          <a:p>
            <a:pPr algn="ctr" rtl="0">
              <a:defRPr/>
            </a:pPr>
            <a:r>
              <a:rPr lang="en-GB" sz="1000" dirty="0"/>
              <a:t>Çevresel</a:t>
            </a:r>
          </a:p>
        </p:txBody>
      </p:sp>
      <p:sp>
        <p:nvSpPr>
          <p:cNvPr id="45" name="Rectangle 44">
            <a:extLst>
              <a:ext uri="{FF2B5EF4-FFF2-40B4-BE49-F238E27FC236}">
                <a16:creationId xmlns:a16="http://schemas.microsoft.com/office/drawing/2014/main" id="{DA9B586B-6A27-4D5F-B640-C5416635325B}"/>
              </a:ext>
            </a:extLst>
          </p:cNvPr>
          <p:cNvSpPr/>
          <p:nvPr/>
        </p:nvSpPr>
        <p:spPr bwMode="auto">
          <a:xfrm>
            <a:off x="4375558"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Misafir etmek</a:t>
            </a:r>
          </a:p>
        </p:txBody>
      </p:sp>
      <p:sp>
        <p:nvSpPr>
          <p:cNvPr id="46" name="Up-Down Arrow 102">
            <a:extLst>
              <a:ext uri="{FF2B5EF4-FFF2-40B4-BE49-F238E27FC236}">
                <a16:creationId xmlns:a16="http://schemas.microsoft.com/office/drawing/2014/main" id="{FF62F401-59A7-4AA9-B5C1-5005BDC02A86}"/>
              </a:ext>
            </a:extLst>
          </p:cNvPr>
          <p:cNvSpPr/>
          <p:nvPr/>
        </p:nvSpPr>
        <p:spPr bwMode="auto">
          <a:xfrm>
            <a:off x="4912981"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47" name="Rounded Rectangle 35">
            <a:extLst>
              <a:ext uri="{FF2B5EF4-FFF2-40B4-BE49-F238E27FC236}">
                <a16:creationId xmlns:a16="http://schemas.microsoft.com/office/drawing/2014/main" id="{45ED9E03-BA96-4562-AA7D-0F4FF18E3D24}"/>
              </a:ext>
            </a:extLst>
          </p:cNvPr>
          <p:cNvSpPr>
            <a:spLocks noChangeArrowheads="1"/>
          </p:cNvSpPr>
          <p:nvPr/>
        </p:nvSpPr>
        <p:spPr bwMode="auto">
          <a:xfrm>
            <a:off x="5922237" y="3375026"/>
            <a:ext cx="5133028"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rtl="0"/>
            <a:endParaRPr lang="en-US" dirty="0"/>
          </a:p>
        </p:txBody>
      </p:sp>
      <p:sp>
        <p:nvSpPr>
          <p:cNvPr id="48" name="Rectangle 47">
            <a:extLst>
              <a:ext uri="{FF2B5EF4-FFF2-40B4-BE49-F238E27FC236}">
                <a16:creationId xmlns:a16="http://schemas.microsoft.com/office/drawing/2014/main" id="{CB1EB64F-218A-439D-B420-FADBE26740B7}"/>
              </a:ext>
            </a:extLst>
          </p:cNvPr>
          <p:cNvSpPr/>
          <p:nvPr/>
        </p:nvSpPr>
        <p:spPr bwMode="auto">
          <a:xfrm>
            <a:off x="61676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Zamanlayıcı</a:t>
            </a:r>
          </a:p>
          <a:p>
            <a:pPr algn="ctr" rtl="0">
              <a:defRPr/>
            </a:pPr>
            <a:r>
              <a:rPr lang="en-GB" sz="1000" dirty="0"/>
              <a:t>Çevresel</a:t>
            </a:r>
          </a:p>
        </p:txBody>
      </p:sp>
      <p:sp>
        <p:nvSpPr>
          <p:cNvPr id="49" name="Rectangle 48">
            <a:extLst>
              <a:ext uri="{FF2B5EF4-FFF2-40B4-BE49-F238E27FC236}">
                <a16:creationId xmlns:a16="http://schemas.microsoft.com/office/drawing/2014/main" id="{F286182B-B0B7-4DAD-97A4-CFD2D3BB3AA2}"/>
              </a:ext>
            </a:extLst>
          </p:cNvPr>
          <p:cNvSpPr/>
          <p:nvPr/>
        </p:nvSpPr>
        <p:spPr bwMode="auto">
          <a:xfrm>
            <a:off x="785611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GPIO</a:t>
            </a:r>
          </a:p>
          <a:p>
            <a:pPr algn="ctr" rtl="0">
              <a:defRPr/>
            </a:pPr>
            <a:r>
              <a:rPr lang="en-GB" sz="1000" dirty="0"/>
              <a:t>Çevresel</a:t>
            </a:r>
          </a:p>
        </p:txBody>
      </p:sp>
      <p:sp>
        <p:nvSpPr>
          <p:cNvPr id="50" name="Rectangle 49">
            <a:extLst>
              <a:ext uri="{FF2B5EF4-FFF2-40B4-BE49-F238E27FC236}">
                <a16:creationId xmlns:a16="http://schemas.microsoft.com/office/drawing/2014/main" id="{B84187A9-5419-4798-9E3B-DF88D259527F}"/>
              </a:ext>
            </a:extLst>
          </p:cNvPr>
          <p:cNvSpPr/>
          <p:nvPr/>
        </p:nvSpPr>
        <p:spPr bwMode="auto">
          <a:xfrm>
            <a:off x="785611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LED</a:t>
            </a:r>
          </a:p>
        </p:txBody>
      </p:sp>
      <p:sp>
        <p:nvSpPr>
          <p:cNvPr id="51" name="Up-Down Arrow 107">
            <a:extLst>
              <a:ext uri="{FF2B5EF4-FFF2-40B4-BE49-F238E27FC236}">
                <a16:creationId xmlns:a16="http://schemas.microsoft.com/office/drawing/2014/main" id="{6FEDDC3C-BB24-4BC6-8652-9F354186F090}"/>
              </a:ext>
            </a:extLst>
          </p:cNvPr>
          <p:cNvSpPr/>
          <p:nvPr/>
        </p:nvSpPr>
        <p:spPr bwMode="auto">
          <a:xfrm>
            <a:off x="8391422"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52" name="Rectangle 51">
            <a:extLst>
              <a:ext uri="{FF2B5EF4-FFF2-40B4-BE49-F238E27FC236}">
                <a16:creationId xmlns:a16="http://schemas.microsoft.com/office/drawing/2014/main" id="{E71153B6-C9F8-4BA6-8AB8-C5A10AE6E18C}"/>
              </a:ext>
            </a:extLst>
          </p:cNvPr>
          <p:cNvSpPr/>
          <p:nvPr/>
        </p:nvSpPr>
        <p:spPr bwMode="auto">
          <a:xfrm>
            <a:off x="94937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7 Bölüm</a:t>
            </a:r>
          </a:p>
          <a:p>
            <a:pPr algn="ctr" rtl="0">
              <a:defRPr/>
            </a:pPr>
            <a:r>
              <a:rPr lang="en-GB" sz="1000" dirty="0"/>
              <a:t>Çevresel</a:t>
            </a:r>
          </a:p>
        </p:txBody>
      </p:sp>
      <p:sp>
        <p:nvSpPr>
          <p:cNvPr id="53" name="Rectangle 52">
            <a:extLst>
              <a:ext uri="{FF2B5EF4-FFF2-40B4-BE49-F238E27FC236}">
                <a16:creationId xmlns:a16="http://schemas.microsoft.com/office/drawing/2014/main" id="{8C959278-E982-4538-9369-F7A6FE9A7810}"/>
              </a:ext>
            </a:extLst>
          </p:cNvPr>
          <p:cNvSpPr/>
          <p:nvPr/>
        </p:nvSpPr>
        <p:spPr bwMode="auto">
          <a:xfrm>
            <a:off x="949377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7 Bölüm</a:t>
            </a:r>
          </a:p>
          <a:p>
            <a:pPr algn="ctr" rtl="0">
              <a:defRPr/>
            </a:pPr>
            <a:r>
              <a:rPr lang="en-GB" sz="1000" dirty="0"/>
              <a:t>Görüntüle</a:t>
            </a:r>
          </a:p>
        </p:txBody>
      </p:sp>
      <p:sp>
        <p:nvSpPr>
          <p:cNvPr id="54" name="Up-Down Arrow 110">
            <a:extLst>
              <a:ext uri="{FF2B5EF4-FFF2-40B4-BE49-F238E27FC236}">
                <a16:creationId xmlns:a16="http://schemas.microsoft.com/office/drawing/2014/main" id="{4BDBAD1E-F786-460D-8A55-135B476B7E88}"/>
              </a:ext>
            </a:extLst>
          </p:cNvPr>
          <p:cNvSpPr/>
          <p:nvPr/>
        </p:nvSpPr>
        <p:spPr bwMode="auto">
          <a:xfrm>
            <a:off x="10031198"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55" name="Rectangle 54">
            <a:extLst>
              <a:ext uri="{FF2B5EF4-FFF2-40B4-BE49-F238E27FC236}">
                <a16:creationId xmlns:a16="http://schemas.microsoft.com/office/drawing/2014/main" id="{D2C38F8E-1051-4D67-8D39-12BF1A058238}"/>
              </a:ext>
            </a:extLst>
          </p:cNvPr>
          <p:cNvSpPr/>
          <p:nvPr/>
        </p:nvSpPr>
        <p:spPr bwMode="auto">
          <a:xfrm>
            <a:off x="6020623" y="3331264"/>
            <a:ext cx="1737104" cy="72438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10451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AHB Zamanlayıcı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95400"/>
            <a:ext cx="11180763" cy="4430713"/>
          </a:xfrm>
        </p:spPr>
        <p:txBody>
          <a:bodyPr wrap="square" numCol="1" anchor="t" anchorCtr="0" compatLnSpc="1">
            <a:prstTxWarp prst="textNoShape">
              <a:avLst/>
            </a:prstTxWarp>
          </a:bodyPr>
          <a:lstStyle/>
          <a:p>
            <a:pPr rtl="0" algn="l"/>
            <a:r>
              <a:rPr lang="en-US" dirty="0"/>
              <a:t>Çalışma prensipleri:</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Etkinleştirildiğinde otomatik olarak aşağı doğru sayan 32 bitlik bir sayaç içerir</a:t>
            </a:r>
          </a:p>
          <a:p>
            <a:pPr lvl="1" rtl="0" algn="l"/>
            <a:r>
              <a:rPr lang="en-IN" altLang="en-US" dirty="0">
                <a:ea typeface="ＭＳ Ｐゴシック" panose="020B0600070205080204" pitchFamily="34" charset="-128"/>
              </a:rPr>
              <a:t>Sıfıra ulaşıldığında, "yük değeri" kaydındaki değere sıfırlanır.</a:t>
            </a:r>
          </a:p>
          <a:p>
            <a:pPr lvl="1" rtl="0" algn="l"/>
            <a:r>
              <a:rPr lang="en-IN" altLang="en-US" dirty="0">
                <a:ea typeface="ＭＳ Ｐゴシック" panose="020B0600070205080204" pitchFamily="34" charset="-128"/>
              </a:rPr>
              <a:t>Aynı zamanda bir kesinti oluşturulur.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9CB96CE6-8D1B-4148-A982-C625F4824733}"/>
              </a:ext>
            </a:extLst>
          </p:cNvPr>
          <p:cNvSpPr/>
          <p:nvPr/>
        </p:nvSpPr>
        <p:spPr bwMode="auto">
          <a:xfrm>
            <a:off x="1631314" y="3251200"/>
            <a:ext cx="9574175" cy="2755900"/>
          </a:xfrm>
          <a:prstGeom prst="rect">
            <a:avLst/>
          </a:prstGeom>
          <a:solidFill>
            <a:schemeClr val="bg1">
              <a:lumMod val="95000"/>
            </a:schemeClr>
          </a:solidFill>
          <a:ln w="19050" cap="flat" cmpd="sng" algn="ctr">
            <a:solidFill>
              <a:schemeClr val="bg1">
                <a:lumMod val="85000"/>
              </a:schemeClr>
            </a:solidFill>
            <a:prstDash val="sysDash"/>
            <a:round/>
            <a:headEnd type="none" w="med" len="med"/>
            <a:tailEnd type="none" w="med" len="med"/>
          </a:ln>
          <a:effectLst/>
        </p:spPr>
        <p:txBody>
          <a:bodyPr wrap="none" anchor="ctr"/>
          <a:lstStyle/>
          <a:p>
            <a:pPr algn="ctr" rtl="0">
              <a:defRPr/>
            </a:pPr>
            <a:endParaRPr lang="en-GB" dirty="0">
              <a:cs typeface="+mn-cs"/>
            </a:endParaRPr>
          </a:p>
        </p:txBody>
      </p:sp>
      <p:cxnSp>
        <p:nvCxnSpPr>
          <p:cNvPr id="6" name="Straight Arrow Connector 5">
            <a:extLst>
              <a:ext uri="{FF2B5EF4-FFF2-40B4-BE49-F238E27FC236}">
                <a16:creationId xmlns:a16="http://schemas.microsoft.com/office/drawing/2014/main" id="{ABE67554-B456-4354-B666-520ADA382E61}"/>
              </a:ext>
            </a:extLst>
          </p:cNvPr>
          <p:cNvCxnSpPr/>
          <p:nvPr/>
        </p:nvCxnSpPr>
        <p:spPr bwMode="auto">
          <a:xfrm>
            <a:off x="3825438" y="5454650"/>
            <a:ext cx="345305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7" name="Flowchart: Process 6">
            <a:extLst>
              <a:ext uri="{FF2B5EF4-FFF2-40B4-BE49-F238E27FC236}">
                <a16:creationId xmlns:a16="http://schemas.microsoft.com/office/drawing/2014/main" id="{1A9B4D77-048C-4430-8691-B49A42D221C8}"/>
              </a:ext>
            </a:extLst>
          </p:cNvPr>
          <p:cNvSpPr/>
          <p:nvPr/>
        </p:nvSpPr>
        <p:spPr bwMode="auto">
          <a:xfrm>
            <a:off x="2549588" y="3490913"/>
            <a:ext cx="1428191" cy="2278062"/>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AHB</a:t>
            </a:r>
          </a:p>
          <a:p>
            <a:pPr algn="ctr" rtl="0">
              <a:defRPr/>
            </a:pPr>
            <a:r>
              <a:rPr lang="en-GB" sz="1200" dirty="0"/>
              <a:t>Arayüz</a:t>
            </a:r>
          </a:p>
        </p:txBody>
      </p:sp>
      <p:sp>
        <p:nvSpPr>
          <p:cNvPr id="8" name="Left-Right Arrow 17">
            <a:extLst>
              <a:ext uri="{FF2B5EF4-FFF2-40B4-BE49-F238E27FC236}">
                <a16:creationId xmlns:a16="http://schemas.microsoft.com/office/drawing/2014/main" id="{8114C293-C65F-45CA-BF5F-41567D3E9C6C}"/>
              </a:ext>
            </a:extLst>
          </p:cNvPr>
          <p:cNvSpPr/>
          <p:nvPr/>
        </p:nvSpPr>
        <p:spPr bwMode="auto">
          <a:xfrm>
            <a:off x="1083310" y="372110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9" name="Left-Right Arrow 18">
            <a:extLst>
              <a:ext uri="{FF2B5EF4-FFF2-40B4-BE49-F238E27FC236}">
                <a16:creationId xmlns:a16="http://schemas.microsoft.com/office/drawing/2014/main" id="{E454D7D9-0BAE-47F3-A0F1-B20A18B11E20}"/>
              </a:ext>
            </a:extLst>
          </p:cNvPr>
          <p:cNvSpPr/>
          <p:nvPr/>
        </p:nvSpPr>
        <p:spPr bwMode="auto">
          <a:xfrm>
            <a:off x="1083310" y="441325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10" name="Left-Right Arrow 19">
            <a:extLst>
              <a:ext uri="{FF2B5EF4-FFF2-40B4-BE49-F238E27FC236}">
                <a16:creationId xmlns:a16="http://schemas.microsoft.com/office/drawing/2014/main" id="{C16A0591-C92C-4933-849C-1EA0C700A00A}"/>
              </a:ext>
            </a:extLst>
          </p:cNvPr>
          <p:cNvSpPr/>
          <p:nvPr/>
        </p:nvSpPr>
        <p:spPr bwMode="auto">
          <a:xfrm>
            <a:off x="1083310" y="507365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11" name="Right Arrow 4">
            <a:extLst>
              <a:ext uri="{FF2B5EF4-FFF2-40B4-BE49-F238E27FC236}">
                <a16:creationId xmlns:a16="http://schemas.microsoft.com/office/drawing/2014/main" id="{92B073B9-4595-4AD3-86A5-C12145B2ACDC}"/>
              </a:ext>
            </a:extLst>
          </p:cNvPr>
          <p:cNvSpPr/>
          <p:nvPr/>
        </p:nvSpPr>
        <p:spPr bwMode="auto">
          <a:xfrm>
            <a:off x="3977779" y="3736976"/>
            <a:ext cx="677069" cy="303213"/>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mn-cs"/>
              </a:rPr>
              <a:t>addr</a:t>
            </a:r>
          </a:p>
        </p:txBody>
      </p:sp>
      <p:sp>
        <p:nvSpPr>
          <p:cNvPr id="12" name="Flowchart: Process 11">
            <a:extLst>
              <a:ext uri="{FF2B5EF4-FFF2-40B4-BE49-F238E27FC236}">
                <a16:creationId xmlns:a16="http://schemas.microsoft.com/office/drawing/2014/main" id="{CD7D2A40-7F30-4162-AF29-561B3DE37AD4}"/>
              </a:ext>
            </a:extLst>
          </p:cNvPr>
          <p:cNvSpPr/>
          <p:nvPr/>
        </p:nvSpPr>
        <p:spPr bwMode="auto">
          <a:xfrm>
            <a:off x="4699281" y="3625850"/>
            <a:ext cx="1343558" cy="534988"/>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Adres</a:t>
            </a:r>
          </a:p>
          <a:p>
            <a:pPr algn="ctr" rtl="0">
              <a:defRPr/>
            </a:pPr>
            <a:r>
              <a:rPr lang="en-GB" sz="1200" dirty="0"/>
              <a:t>Kod çözücü</a:t>
            </a:r>
          </a:p>
        </p:txBody>
      </p:sp>
      <p:sp>
        <p:nvSpPr>
          <p:cNvPr id="13" name="Left-Right Arrow 6">
            <a:extLst>
              <a:ext uri="{FF2B5EF4-FFF2-40B4-BE49-F238E27FC236}">
                <a16:creationId xmlns:a16="http://schemas.microsoft.com/office/drawing/2014/main" id="{226BB2AB-FD05-4929-899A-3BA469F464D7}"/>
              </a:ext>
            </a:extLst>
          </p:cNvPr>
          <p:cNvSpPr/>
          <p:nvPr/>
        </p:nvSpPr>
        <p:spPr bwMode="auto">
          <a:xfrm>
            <a:off x="3977779" y="4454525"/>
            <a:ext cx="2302034" cy="2746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mn-cs"/>
              </a:rPr>
              <a:t>Veri </a:t>
            </a:r>
            <a:r>
              <a:rPr lang="en-GB" sz="1200" dirty="0"/>
              <a:t>[31: 0] </a:t>
            </a:r>
            <a:endParaRPr lang="en-GB" sz="1200" dirty="0">
              <a:cs typeface="+mn-cs"/>
            </a:endParaRPr>
          </a:p>
        </p:txBody>
      </p:sp>
      <p:sp>
        <p:nvSpPr>
          <p:cNvPr id="14" name="Flowchart: Manual Operation 13">
            <a:extLst>
              <a:ext uri="{FF2B5EF4-FFF2-40B4-BE49-F238E27FC236}">
                <a16:creationId xmlns:a16="http://schemas.microsoft.com/office/drawing/2014/main" id="{5B71ED6D-98AF-4450-B645-4F158E15A034}"/>
              </a:ext>
            </a:extLst>
          </p:cNvPr>
          <p:cNvSpPr/>
          <p:nvPr/>
        </p:nvSpPr>
        <p:spPr bwMode="auto">
          <a:xfrm rot="5400000">
            <a:off x="5999550" y="4415703"/>
            <a:ext cx="922337"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cxnSp>
        <p:nvCxnSpPr>
          <p:cNvPr id="15" name="Elbow Connector 20">
            <a:extLst>
              <a:ext uri="{FF2B5EF4-FFF2-40B4-BE49-F238E27FC236}">
                <a16:creationId xmlns:a16="http://schemas.microsoft.com/office/drawing/2014/main" id="{4766038A-8CD1-4052-B59B-32E7B332B03C}"/>
              </a:ext>
            </a:extLst>
          </p:cNvPr>
          <p:cNvCxnSpPr>
            <a:stCxn id="12" idx="3"/>
            <a:endCxn id="14" idx="1"/>
          </p:cNvCxnSpPr>
          <p:nvPr/>
        </p:nvCxnSpPr>
        <p:spPr bwMode="auto">
          <a:xfrm>
            <a:off x="6042839" y="3894139"/>
            <a:ext cx="416821" cy="333375"/>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6" name="Left-Right Arrow 30">
            <a:extLst>
              <a:ext uri="{FF2B5EF4-FFF2-40B4-BE49-F238E27FC236}">
                <a16:creationId xmlns:a16="http://schemas.microsoft.com/office/drawing/2014/main" id="{70918AF1-2420-40A5-BA7E-1738C73F877C}"/>
              </a:ext>
            </a:extLst>
          </p:cNvPr>
          <p:cNvSpPr/>
          <p:nvPr/>
        </p:nvSpPr>
        <p:spPr bwMode="auto">
          <a:xfrm>
            <a:off x="6641622" y="4237038"/>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17" name="Left-Right Arrow 31">
            <a:extLst>
              <a:ext uri="{FF2B5EF4-FFF2-40B4-BE49-F238E27FC236}">
                <a16:creationId xmlns:a16="http://schemas.microsoft.com/office/drawing/2014/main" id="{F4CB19DB-3DF6-40DD-867C-6F4FB1006D70}"/>
              </a:ext>
            </a:extLst>
          </p:cNvPr>
          <p:cNvSpPr/>
          <p:nvPr/>
        </p:nvSpPr>
        <p:spPr bwMode="auto">
          <a:xfrm>
            <a:off x="6641622" y="4519613"/>
            <a:ext cx="609362" cy="176212"/>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18" name="Left-Right Arrow 32">
            <a:extLst>
              <a:ext uri="{FF2B5EF4-FFF2-40B4-BE49-F238E27FC236}">
                <a16:creationId xmlns:a16="http://schemas.microsoft.com/office/drawing/2014/main" id="{4653AD5B-6B45-4734-B8CE-E71E2C5DF9F4}"/>
              </a:ext>
            </a:extLst>
          </p:cNvPr>
          <p:cNvSpPr/>
          <p:nvPr/>
        </p:nvSpPr>
        <p:spPr bwMode="auto">
          <a:xfrm>
            <a:off x="6641622" y="4775200"/>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19" name="Flowchart: Process 18">
            <a:extLst>
              <a:ext uri="{FF2B5EF4-FFF2-40B4-BE49-F238E27FC236}">
                <a16:creationId xmlns:a16="http://schemas.microsoft.com/office/drawing/2014/main" id="{DFC07065-9F6D-4F52-BA7F-1674C04CAC15}"/>
              </a:ext>
            </a:extLst>
          </p:cNvPr>
          <p:cNvSpPr/>
          <p:nvPr/>
        </p:nvSpPr>
        <p:spPr bwMode="auto">
          <a:xfrm>
            <a:off x="7278490" y="4202114"/>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Yükle [31: 0] </a:t>
            </a:r>
          </a:p>
        </p:txBody>
      </p:sp>
      <p:sp>
        <p:nvSpPr>
          <p:cNvPr id="20" name="Flowchart: Process 19">
            <a:extLst>
              <a:ext uri="{FF2B5EF4-FFF2-40B4-BE49-F238E27FC236}">
                <a16:creationId xmlns:a16="http://schemas.microsoft.com/office/drawing/2014/main" id="{77E08E2C-C400-40F7-8307-68B743DE2EAC}"/>
              </a:ext>
            </a:extLst>
          </p:cNvPr>
          <p:cNvSpPr/>
          <p:nvPr/>
        </p:nvSpPr>
        <p:spPr bwMode="auto">
          <a:xfrm>
            <a:off x="7278490" y="4483101"/>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Güncel [31: 0] </a:t>
            </a:r>
          </a:p>
        </p:txBody>
      </p:sp>
      <p:sp>
        <p:nvSpPr>
          <p:cNvPr id="21" name="Flowchart: Process 20">
            <a:extLst>
              <a:ext uri="{FF2B5EF4-FFF2-40B4-BE49-F238E27FC236}">
                <a16:creationId xmlns:a16="http://schemas.microsoft.com/office/drawing/2014/main" id="{02B36F4E-6C4F-4E53-8379-EBAB9663338E}"/>
              </a:ext>
            </a:extLst>
          </p:cNvPr>
          <p:cNvSpPr/>
          <p:nvPr/>
        </p:nvSpPr>
        <p:spPr bwMode="auto">
          <a:xfrm>
            <a:off x="7278490" y="4752976"/>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22" name="Flowchart: Process 21">
            <a:extLst>
              <a:ext uri="{FF2B5EF4-FFF2-40B4-BE49-F238E27FC236}">
                <a16:creationId xmlns:a16="http://schemas.microsoft.com/office/drawing/2014/main" id="{0C85D210-A0AE-412F-8454-874DE9642C41}"/>
              </a:ext>
            </a:extLst>
          </p:cNvPr>
          <p:cNvSpPr/>
          <p:nvPr/>
        </p:nvSpPr>
        <p:spPr bwMode="auto">
          <a:xfrm>
            <a:off x="9354129" y="4202114"/>
            <a:ext cx="1582648" cy="76358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32 bit</a:t>
            </a:r>
          </a:p>
          <a:p>
            <a:pPr algn="ctr" rtl="0">
              <a:defRPr/>
            </a:pPr>
            <a:r>
              <a:rPr lang="en-GB" sz="1200" dirty="0"/>
              <a:t>Sayaç</a:t>
            </a:r>
          </a:p>
        </p:txBody>
      </p:sp>
      <p:sp>
        <p:nvSpPr>
          <p:cNvPr id="23" name="Flowchart: Process 22">
            <a:extLst>
              <a:ext uri="{FF2B5EF4-FFF2-40B4-BE49-F238E27FC236}">
                <a16:creationId xmlns:a16="http://schemas.microsoft.com/office/drawing/2014/main" id="{BE46CC9F-BF08-4041-8E7D-54F0986A8620}"/>
              </a:ext>
            </a:extLst>
          </p:cNvPr>
          <p:cNvSpPr/>
          <p:nvPr/>
        </p:nvSpPr>
        <p:spPr bwMode="auto">
          <a:xfrm>
            <a:off x="7278490" y="5287964"/>
            <a:ext cx="1633428" cy="32067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Ön ölçekleyici</a:t>
            </a:r>
          </a:p>
        </p:txBody>
      </p:sp>
      <p:sp>
        <p:nvSpPr>
          <p:cNvPr id="24" name="Right Arrow 54">
            <a:extLst>
              <a:ext uri="{FF2B5EF4-FFF2-40B4-BE49-F238E27FC236}">
                <a16:creationId xmlns:a16="http://schemas.microsoft.com/office/drawing/2014/main" id="{600382F1-ECA5-4AE5-A01F-156B5119FA34}"/>
              </a:ext>
            </a:extLst>
          </p:cNvPr>
          <p:cNvSpPr/>
          <p:nvPr/>
        </p:nvSpPr>
        <p:spPr bwMode="auto">
          <a:xfrm rot="5400000">
            <a:off x="7916088" y="4977666"/>
            <a:ext cx="322263" cy="298333"/>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cxnSp>
        <p:nvCxnSpPr>
          <p:cNvPr id="25" name="Elbow Connector 55">
            <a:extLst>
              <a:ext uri="{FF2B5EF4-FFF2-40B4-BE49-F238E27FC236}">
                <a16:creationId xmlns:a16="http://schemas.microsoft.com/office/drawing/2014/main" id="{191ABD9F-96BF-4AD1-8AF0-738F18C4C5AF}"/>
              </a:ext>
            </a:extLst>
          </p:cNvPr>
          <p:cNvCxnSpPr>
            <a:stCxn id="23" idx="3"/>
            <a:endCxn id="22" idx="2"/>
          </p:cNvCxnSpPr>
          <p:nvPr/>
        </p:nvCxnSpPr>
        <p:spPr bwMode="auto">
          <a:xfrm flipV="1">
            <a:off x="8911919" y="4965700"/>
            <a:ext cx="1233535" cy="48260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6" name="Right Arrow 63">
            <a:extLst>
              <a:ext uri="{FF2B5EF4-FFF2-40B4-BE49-F238E27FC236}">
                <a16:creationId xmlns:a16="http://schemas.microsoft.com/office/drawing/2014/main" id="{4F03F553-D2F4-4971-AA3D-3116BC237C97}"/>
              </a:ext>
            </a:extLst>
          </p:cNvPr>
          <p:cNvSpPr/>
          <p:nvPr/>
        </p:nvSpPr>
        <p:spPr bwMode="auto">
          <a:xfrm>
            <a:off x="8911918" y="4237039"/>
            <a:ext cx="442211" cy="153987"/>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7" name="Right Arrow 64">
            <a:extLst>
              <a:ext uri="{FF2B5EF4-FFF2-40B4-BE49-F238E27FC236}">
                <a16:creationId xmlns:a16="http://schemas.microsoft.com/office/drawing/2014/main" id="{B3C1193F-063E-49DB-BC29-B13D2C44C232}"/>
              </a:ext>
            </a:extLst>
          </p:cNvPr>
          <p:cNvSpPr/>
          <p:nvPr/>
        </p:nvSpPr>
        <p:spPr bwMode="auto">
          <a:xfrm rot="10800000">
            <a:off x="8911918" y="4500564"/>
            <a:ext cx="442211" cy="153987"/>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8" name="Right Arrow 65">
            <a:extLst>
              <a:ext uri="{FF2B5EF4-FFF2-40B4-BE49-F238E27FC236}">
                <a16:creationId xmlns:a16="http://schemas.microsoft.com/office/drawing/2014/main" id="{339E5004-B531-4D24-B672-E811BE42F7C0}"/>
              </a:ext>
            </a:extLst>
          </p:cNvPr>
          <p:cNvSpPr/>
          <p:nvPr/>
        </p:nvSpPr>
        <p:spPr bwMode="auto">
          <a:xfrm>
            <a:off x="8911918" y="4776788"/>
            <a:ext cx="44221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9" name="TextBox 57">
            <a:extLst>
              <a:ext uri="{FF2B5EF4-FFF2-40B4-BE49-F238E27FC236}">
                <a16:creationId xmlns:a16="http://schemas.microsoft.com/office/drawing/2014/main" id="{1647D886-3112-41A5-88A0-23CA4F066A5D}"/>
              </a:ext>
            </a:extLst>
          </p:cNvPr>
          <p:cNvSpPr txBox="1">
            <a:spLocks noChangeArrowheads="1"/>
          </p:cNvSpPr>
          <p:nvPr/>
        </p:nvSpPr>
        <p:spPr bwMode="auto">
          <a:xfrm>
            <a:off x="5372118" y="5199064"/>
            <a:ext cx="9478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Clk </a:t>
            </a:r>
          </a:p>
        </p:txBody>
      </p:sp>
    </p:spTree>
    <p:extLst>
      <p:ext uri="{BB962C8B-B14F-4D97-AF65-F5344CB8AC3E}">
        <p14:creationId xmlns:p14="http://schemas.microsoft.com/office/powerpoint/2010/main" val="268662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Zamanlayıcı Kayıtları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093789"/>
            <a:ext cx="11180763" cy="2881312"/>
          </a:xfrm>
        </p:spPr>
        <p:txBody>
          <a:bodyPr wrap="square" numCol="1" anchor="t" anchorCtr="0" compatLnSpc="1">
            <a:prstTxWarp prst="textNoShape">
              <a:avLst/>
            </a:prstTxWarp>
          </a:bodyPr>
          <a:lstStyle/>
          <a:p>
            <a:pPr rtl="0" algn="l"/>
            <a:r>
              <a:rPr lang="en-GB" dirty="0"/>
              <a:t>Zamanlayıcı çevre biriminin en az dört kaydı olmalıdır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Değer kaydı yükle</a:t>
            </a:r>
          </a:p>
          <a:p>
            <a:pPr lvl="1" rtl="0" algn="l"/>
            <a:r>
              <a:rPr lang="en-IN" altLang="en-US" dirty="0">
                <a:ea typeface="ＭＳ Ｐゴシック" panose="020B0600070205080204" pitchFamily="34" charset="-128"/>
              </a:rPr>
              <a:t>Zamanlayıcı sıfıra ulaştığında sıfırlama değeri</a:t>
            </a:r>
          </a:p>
          <a:p>
            <a:pPr lvl="1" rtl="0" algn="l"/>
            <a:r>
              <a:rPr lang="en-IN" altLang="en-US" dirty="0">
                <a:ea typeface="ＭＳ Ｐゴシック" panose="020B0600070205080204" pitchFamily="34" charset="-128"/>
              </a:rPr>
              <a:t>Mevcut değer kaydı</a:t>
            </a:r>
          </a:p>
          <a:p>
            <a:pPr lvl="1" rtl="0" algn="l"/>
            <a:r>
              <a:rPr lang="en-IN" altLang="en-US" dirty="0">
                <a:ea typeface="ＭＳ Ｐゴシック" panose="020B0600070205080204" pitchFamily="34" charset="-128"/>
              </a:rPr>
              <a:t>32 bit sayacın mevcut değeri</a:t>
            </a:r>
          </a:p>
          <a:p>
            <a:pPr lvl="1" rtl="0" algn="l"/>
            <a:r>
              <a:rPr lang="en-IN" altLang="en-US" dirty="0">
                <a:ea typeface="ＭＳ Ｐゴシック" panose="020B0600070205080204" pitchFamily="34" charset="-128"/>
              </a:rPr>
              <a:t>Kontrol kaydı</a:t>
            </a:r>
          </a:p>
          <a:p>
            <a:pPr lvl="1" rtl="0" algn="l"/>
            <a:r>
              <a:rPr lang="en-IN" altLang="en-US" dirty="0">
                <a:ea typeface="ＭＳ Ｐゴシック" panose="020B0600070205080204" pitchFamily="34" charset="-128"/>
              </a:rPr>
              <a:t>Bir sayacı başlatmak / durdurmak ve ön ölçekleyiciyi ayarlamak için kullanılır</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5CB71CCD-9B08-44EB-ACE6-A4E57C6B5160}"/>
              </a:ext>
            </a:extLst>
          </p:cNvPr>
          <p:cNvGraphicFramePr>
            <a:graphicFrameLocks/>
          </p:cNvGraphicFramePr>
          <p:nvPr>
            <p:extLst>
              <p:ext uri="{D42A27DB-BD31-4B8C-83A1-F6EECF244321}">
                <p14:modId xmlns:p14="http://schemas.microsoft.com/office/powerpoint/2010/main" val="1322798568"/>
              </p:ext>
            </p:extLst>
          </p:nvPr>
        </p:nvGraphicFramePr>
        <p:xfrm>
          <a:off x="1120861" y="3975101"/>
          <a:ext cx="9923290" cy="1854200"/>
        </p:xfrm>
        <a:graphic>
          <a:graphicData uri="http://schemas.openxmlformats.org/drawingml/2006/table">
            <a:tbl>
              <a:tblPr firstRow="1" bandRow="1">
                <a:tableStyleId>{5C22544A-7EE6-4342-B048-85BDC9FD1C3A}</a:tableStyleId>
              </a:tblPr>
              <a:tblGrid>
                <a:gridCol w="3384214">
                  <a:extLst>
                    <a:ext uri="{9D8B030D-6E8A-4147-A177-3AD203B41FA5}">
                      <a16:colId xmlns:a16="http://schemas.microsoft.com/office/drawing/2014/main" val="20000"/>
                    </a:ext>
                  </a:extLst>
                </a:gridCol>
                <a:gridCol w="3231312">
                  <a:extLst>
                    <a:ext uri="{9D8B030D-6E8A-4147-A177-3AD203B41FA5}">
                      <a16:colId xmlns:a16="http://schemas.microsoft.com/office/drawing/2014/main" val="20001"/>
                    </a:ext>
                  </a:extLst>
                </a:gridCol>
                <a:gridCol w="3307764">
                  <a:extLst>
                    <a:ext uri="{9D8B030D-6E8A-4147-A177-3AD203B41FA5}">
                      <a16:colId xmlns:a16="http://schemas.microsoft.com/office/drawing/2014/main" val="20002"/>
                    </a:ext>
                  </a:extLst>
                </a:gridCol>
              </a:tblGrid>
              <a:tr h="370840">
                <a:tc>
                  <a:txBody>
                    <a:bodyPr/>
                    <a:lstStyle/>
                    <a:p>
                      <a:pPr rtl="0" algn="l"/>
                      <a:r>
                        <a:rPr lang="en-GB" sz="1800" dirty="0"/>
                        <a:t>Kayıt ol</a:t>
                      </a:r>
                      <a:r>
                        <a:rPr lang="en-GB" sz="1800" baseline="0" dirty="0"/>
                        <a:t> </a:t>
                      </a:r>
                      <a:endParaRPr lang="en-GB" sz="1800" dirty="0"/>
                    </a:p>
                  </a:txBody>
                  <a:tcPr marL="121864" marR="121864"/>
                </a:tc>
                <a:tc>
                  <a:txBody>
                    <a:bodyPr/>
                    <a:lstStyle/>
                    <a:p>
                      <a:pPr rtl="0" algn="l"/>
                      <a:r>
                        <a:rPr lang="en-GB" sz="1800" baseline="0" dirty="0"/>
                        <a:t>Adres</a:t>
                      </a:r>
                      <a:endParaRPr lang="en-GB" sz="1800" dirty="0"/>
                    </a:p>
                  </a:txBody>
                  <a:tcPr marL="121864" marR="121864"/>
                </a:tc>
                <a:tc>
                  <a:txBody>
                    <a:bodyPr/>
                    <a:lstStyle/>
                    <a:p>
                      <a:pPr rtl="0" algn="l"/>
                      <a:r>
                        <a:rPr lang="en-GB" sz="1800" dirty="0"/>
                        <a:t>Boyut</a:t>
                      </a:r>
                    </a:p>
                  </a:txBody>
                  <a:tcPr marL="121864" marR="121864"/>
                </a:tc>
                <a:extLst>
                  <a:ext uri="{0D108BD9-81ED-4DB2-BD59-A6C34878D82A}">
                    <a16:rowId xmlns:a16="http://schemas.microsoft.com/office/drawing/2014/main" val="10000"/>
                  </a:ext>
                </a:extLst>
              </a:tr>
              <a:tr h="370840">
                <a:tc>
                  <a:txBody>
                    <a:bodyPr/>
                    <a:lstStyle/>
                    <a:p>
                      <a:pPr algn="l" rtl="0"/>
                      <a:r>
                        <a:rPr lang="en-GB" sz="1800" dirty="0"/>
                        <a:t>Temel adres</a:t>
                      </a:r>
                    </a:p>
                  </a:txBody>
                  <a:tcPr marL="121864" marR="1218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0x5200_0000</a:t>
                      </a:r>
                    </a:p>
                  </a:txBody>
                  <a:tcPr marL="121864" marR="121864"/>
                </a:tc>
                <a:tc>
                  <a:txBody>
                    <a:bodyPr/>
                    <a:lstStyle/>
                    <a:p>
                      <a:pPr rtl="0" algn="l"/>
                      <a:endParaRPr lang="en-GB" sz="1800" dirty="0"/>
                    </a:p>
                  </a:txBody>
                  <a:tcPr marL="121864" marR="121864"/>
                </a:tc>
                <a:extLst>
                  <a:ext uri="{0D108BD9-81ED-4DB2-BD59-A6C34878D82A}">
                    <a16:rowId xmlns:a16="http://schemas.microsoft.com/office/drawing/2014/main" val="10001"/>
                  </a:ext>
                </a:extLst>
              </a:tr>
              <a:tr h="370840">
                <a:tc>
                  <a:txBody>
                    <a:bodyPr/>
                    <a:lstStyle/>
                    <a:p>
                      <a:pPr algn="l" rtl="0"/>
                      <a:r>
                        <a:rPr lang="en-GB" sz="1800" dirty="0"/>
                        <a:t>Yük değeri</a:t>
                      </a:r>
                    </a:p>
                  </a:txBody>
                  <a:tcPr marL="121864" marR="1218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0x5200_0000</a:t>
                      </a:r>
                    </a:p>
                  </a:txBody>
                  <a:tcPr marL="121864" marR="121864"/>
                </a:tc>
                <a:tc>
                  <a:txBody>
                    <a:bodyPr/>
                    <a:lstStyle/>
                    <a:p>
                      <a:pPr rtl="0" algn="l"/>
                      <a:r>
                        <a:rPr lang="en-GB" sz="1800" dirty="0"/>
                        <a:t>4 Bayt</a:t>
                      </a:r>
                    </a:p>
                  </a:txBody>
                  <a:tcPr marL="121864" marR="121864"/>
                </a:tc>
                <a:extLst>
                  <a:ext uri="{0D108BD9-81ED-4DB2-BD59-A6C34878D82A}">
                    <a16:rowId xmlns:a16="http://schemas.microsoft.com/office/drawing/2014/main" val="10002"/>
                  </a:ext>
                </a:extLst>
              </a:tr>
              <a:tr h="370840">
                <a:tc>
                  <a:txBody>
                    <a:bodyPr/>
                    <a:lstStyle/>
                    <a:p>
                      <a:pPr algn="l" rtl="0"/>
                      <a:r>
                        <a:rPr lang="en-GB" sz="1800" dirty="0"/>
                        <a:t>Mevcut değer</a:t>
                      </a:r>
                    </a:p>
                  </a:txBody>
                  <a:tcPr marL="121864" marR="1218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0x5200_0004</a:t>
                      </a:r>
                    </a:p>
                  </a:txBody>
                  <a:tcPr marL="121864" marR="121864"/>
                </a:tc>
                <a:tc>
                  <a:txBody>
                    <a:bodyPr/>
                    <a:lstStyle/>
                    <a:p>
                      <a:pPr rtl="0" algn="l"/>
                      <a:r>
                        <a:rPr lang="en-GB" sz="1800" dirty="0"/>
                        <a:t>4</a:t>
                      </a:r>
                      <a:r>
                        <a:rPr lang="en-GB" sz="1800" baseline="0" dirty="0"/>
                        <a:t> </a:t>
                      </a:r>
                      <a:r>
                        <a:rPr lang="en-GB" sz="1800" dirty="0"/>
                        <a:t>Bayt</a:t>
                      </a:r>
                    </a:p>
                  </a:txBody>
                  <a:tcPr marL="121864" marR="121864"/>
                </a:tc>
                <a:extLst>
                  <a:ext uri="{0D108BD9-81ED-4DB2-BD59-A6C34878D82A}">
                    <a16:rowId xmlns:a16="http://schemas.microsoft.com/office/drawing/2014/main" val="10003"/>
                  </a:ext>
                </a:extLst>
              </a:tr>
              <a:tr h="370840">
                <a:tc>
                  <a:txBody>
                    <a:bodyPr/>
                    <a:lstStyle/>
                    <a:p>
                      <a:pPr algn="l" rtl="0"/>
                      <a:r>
                        <a:rPr lang="en-GB" sz="1800" dirty="0"/>
                        <a:t>Kontrol</a:t>
                      </a:r>
                    </a:p>
                  </a:txBody>
                  <a:tcPr marL="121864" marR="1218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0x5200_0008</a:t>
                      </a:r>
                    </a:p>
                  </a:txBody>
                  <a:tcPr marL="121864" marR="121864"/>
                </a:tc>
                <a:tc>
                  <a:txBody>
                    <a:bodyPr/>
                    <a:lstStyle/>
                    <a:p>
                      <a:pPr rtl="0" algn="l"/>
                      <a:r>
                        <a:rPr lang="en-GB" sz="1800" dirty="0"/>
                        <a:t>4 Bayt</a:t>
                      </a:r>
                    </a:p>
                  </a:txBody>
                  <a:tcPr marL="121864" marR="12186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91215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Donanım Modülüne Genel Bakış</a:t>
            </a:r>
            <a:endParaRPr lang="en-US" dirty="0"/>
          </a:p>
        </p:txBody>
      </p:sp>
      <p:sp>
        <p:nvSpPr>
          <p:cNvPr id="56" name="Rectangle 55">
            <a:extLst>
              <a:ext uri="{FF2B5EF4-FFF2-40B4-BE49-F238E27FC236}">
                <a16:creationId xmlns:a16="http://schemas.microsoft.com/office/drawing/2014/main" id="{FB9A419E-52BB-43B8-8509-6A6EBA5B0985}"/>
              </a:ext>
            </a:extLst>
          </p:cNvPr>
          <p:cNvSpPr/>
          <p:nvPr/>
        </p:nvSpPr>
        <p:spPr bwMode="auto">
          <a:xfrm>
            <a:off x="414704" y="1862137"/>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57" name="Down Arrow 37">
            <a:extLst>
              <a:ext uri="{FF2B5EF4-FFF2-40B4-BE49-F238E27FC236}">
                <a16:creationId xmlns:a16="http://schemas.microsoft.com/office/drawing/2014/main" id="{0392BE4C-3A4B-49F5-9BAF-A6BCDF0E021C}"/>
              </a:ext>
            </a:extLst>
          </p:cNvPr>
          <p:cNvSpPr/>
          <p:nvPr/>
        </p:nvSpPr>
        <p:spPr bwMode="auto">
          <a:xfrm>
            <a:off x="718962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58" name="Down Arrow 40">
            <a:extLst>
              <a:ext uri="{FF2B5EF4-FFF2-40B4-BE49-F238E27FC236}">
                <a16:creationId xmlns:a16="http://schemas.microsoft.com/office/drawing/2014/main" id="{1614A8D0-05A6-4D26-960A-87521BAE375D}"/>
              </a:ext>
            </a:extLst>
          </p:cNvPr>
          <p:cNvSpPr/>
          <p:nvPr/>
        </p:nvSpPr>
        <p:spPr bwMode="auto">
          <a:xfrm>
            <a:off x="670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59" name="Down Arrow 41">
            <a:extLst>
              <a:ext uri="{FF2B5EF4-FFF2-40B4-BE49-F238E27FC236}">
                <a16:creationId xmlns:a16="http://schemas.microsoft.com/office/drawing/2014/main" id="{68263AAF-0F00-480B-83CD-BB54EBCFCECC}"/>
              </a:ext>
            </a:extLst>
          </p:cNvPr>
          <p:cNvSpPr/>
          <p:nvPr/>
        </p:nvSpPr>
        <p:spPr bwMode="auto">
          <a:xfrm>
            <a:off x="627769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60" name="Down Arrow 42">
            <a:extLst>
              <a:ext uri="{FF2B5EF4-FFF2-40B4-BE49-F238E27FC236}">
                <a16:creationId xmlns:a16="http://schemas.microsoft.com/office/drawing/2014/main" id="{830AECF5-EE96-4872-BE2F-5198AE9A1F76}"/>
              </a:ext>
            </a:extLst>
          </p:cNvPr>
          <p:cNvSpPr/>
          <p:nvPr/>
        </p:nvSpPr>
        <p:spPr bwMode="auto">
          <a:xfrm>
            <a:off x="887806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61" name="Down Arrow 43">
            <a:extLst>
              <a:ext uri="{FF2B5EF4-FFF2-40B4-BE49-F238E27FC236}">
                <a16:creationId xmlns:a16="http://schemas.microsoft.com/office/drawing/2014/main" id="{380546E8-BDE9-4318-98B5-343A6DAAAB30}"/>
              </a:ext>
            </a:extLst>
          </p:cNvPr>
          <p:cNvSpPr/>
          <p:nvPr/>
        </p:nvSpPr>
        <p:spPr bwMode="auto">
          <a:xfrm>
            <a:off x="8391422"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62" name="Down Arrow 44">
            <a:extLst>
              <a:ext uri="{FF2B5EF4-FFF2-40B4-BE49-F238E27FC236}">
                <a16:creationId xmlns:a16="http://schemas.microsoft.com/office/drawing/2014/main" id="{84802E79-B129-4A5D-A76E-412FD2A7EF2D}"/>
              </a:ext>
            </a:extLst>
          </p:cNvPr>
          <p:cNvSpPr/>
          <p:nvPr/>
        </p:nvSpPr>
        <p:spPr bwMode="auto">
          <a:xfrm>
            <a:off x="796613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63" name="Down Arrow 56">
            <a:extLst>
              <a:ext uri="{FF2B5EF4-FFF2-40B4-BE49-F238E27FC236}">
                <a16:creationId xmlns:a16="http://schemas.microsoft.com/office/drawing/2014/main" id="{6EF266FF-3984-4091-BFC3-93D3DDAEFD69}"/>
              </a:ext>
            </a:extLst>
          </p:cNvPr>
          <p:cNvSpPr/>
          <p:nvPr/>
        </p:nvSpPr>
        <p:spPr bwMode="auto">
          <a:xfrm>
            <a:off x="10517841"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64" name="Down Arrow 57">
            <a:extLst>
              <a:ext uri="{FF2B5EF4-FFF2-40B4-BE49-F238E27FC236}">
                <a16:creationId xmlns:a16="http://schemas.microsoft.com/office/drawing/2014/main" id="{AAE51FA8-8956-416F-B054-CC128FBDA61A}"/>
              </a:ext>
            </a:extLst>
          </p:cNvPr>
          <p:cNvSpPr/>
          <p:nvPr/>
        </p:nvSpPr>
        <p:spPr bwMode="auto">
          <a:xfrm>
            <a:off x="10031198"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65" name="Down Arrow 63">
            <a:extLst>
              <a:ext uri="{FF2B5EF4-FFF2-40B4-BE49-F238E27FC236}">
                <a16:creationId xmlns:a16="http://schemas.microsoft.com/office/drawing/2014/main" id="{DCA6726B-8708-4593-A1D6-5AC87E8EB7BD}"/>
              </a:ext>
            </a:extLst>
          </p:cNvPr>
          <p:cNvSpPr/>
          <p:nvPr/>
        </p:nvSpPr>
        <p:spPr bwMode="auto">
          <a:xfrm>
            <a:off x="9605913"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66" name="Down Arrow 64">
            <a:extLst>
              <a:ext uri="{FF2B5EF4-FFF2-40B4-BE49-F238E27FC236}">
                <a16:creationId xmlns:a16="http://schemas.microsoft.com/office/drawing/2014/main" id="{D5CE47B1-3142-40A7-9D99-407797ADE0EA}"/>
              </a:ext>
            </a:extLst>
          </p:cNvPr>
          <p:cNvSpPr/>
          <p:nvPr/>
        </p:nvSpPr>
        <p:spPr bwMode="auto">
          <a:xfrm>
            <a:off x="5399623"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67" name="Down Arrow 65">
            <a:extLst>
              <a:ext uri="{FF2B5EF4-FFF2-40B4-BE49-F238E27FC236}">
                <a16:creationId xmlns:a16="http://schemas.microsoft.com/office/drawing/2014/main" id="{688056A2-3930-4198-8FF2-3C41542963CA}"/>
              </a:ext>
            </a:extLst>
          </p:cNvPr>
          <p:cNvSpPr/>
          <p:nvPr/>
        </p:nvSpPr>
        <p:spPr bwMode="auto">
          <a:xfrm>
            <a:off x="491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68" name="Down Arrow 66">
            <a:extLst>
              <a:ext uri="{FF2B5EF4-FFF2-40B4-BE49-F238E27FC236}">
                <a16:creationId xmlns:a16="http://schemas.microsoft.com/office/drawing/2014/main" id="{A0A03F80-7338-4820-8B62-2DC7A9FAF14C}"/>
              </a:ext>
            </a:extLst>
          </p:cNvPr>
          <p:cNvSpPr/>
          <p:nvPr/>
        </p:nvSpPr>
        <p:spPr bwMode="auto">
          <a:xfrm>
            <a:off x="4487697"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69" name="Rectangle 68">
            <a:extLst>
              <a:ext uri="{FF2B5EF4-FFF2-40B4-BE49-F238E27FC236}">
                <a16:creationId xmlns:a16="http://schemas.microsoft.com/office/drawing/2014/main" id="{9210F1DD-9924-4274-83AF-CEE2AAAFA557}"/>
              </a:ext>
            </a:extLst>
          </p:cNvPr>
          <p:cNvSpPr/>
          <p:nvPr/>
        </p:nvSpPr>
        <p:spPr bwMode="auto">
          <a:xfrm>
            <a:off x="827294" y="2674938"/>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70" name="Down Arrow 68">
            <a:extLst>
              <a:ext uri="{FF2B5EF4-FFF2-40B4-BE49-F238E27FC236}">
                <a16:creationId xmlns:a16="http://schemas.microsoft.com/office/drawing/2014/main" id="{DAADBEB7-2EAD-4573-8B82-2D14421B818F}"/>
              </a:ext>
            </a:extLst>
          </p:cNvPr>
          <p:cNvSpPr/>
          <p:nvPr/>
        </p:nvSpPr>
        <p:spPr bwMode="auto">
          <a:xfrm>
            <a:off x="174556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71" name="Down Arrow 69">
            <a:extLst>
              <a:ext uri="{FF2B5EF4-FFF2-40B4-BE49-F238E27FC236}">
                <a16:creationId xmlns:a16="http://schemas.microsoft.com/office/drawing/2014/main" id="{B4E3DF8F-EC89-47CE-999E-7E972EB9742E}"/>
              </a:ext>
            </a:extLst>
          </p:cNvPr>
          <p:cNvSpPr/>
          <p:nvPr/>
        </p:nvSpPr>
        <p:spPr bwMode="auto">
          <a:xfrm>
            <a:off x="358634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72" name="Rectangle 71">
            <a:extLst>
              <a:ext uri="{FF2B5EF4-FFF2-40B4-BE49-F238E27FC236}">
                <a16:creationId xmlns:a16="http://schemas.microsoft.com/office/drawing/2014/main" id="{B2EED551-2220-4B1A-A0F6-7E1300438683}"/>
              </a:ext>
            </a:extLst>
          </p:cNvPr>
          <p:cNvSpPr/>
          <p:nvPr/>
        </p:nvSpPr>
        <p:spPr bwMode="auto">
          <a:xfrm>
            <a:off x="827294" y="2916238"/>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73" name="Down Arrow 72">
            <a:extLst>
              <a:ext uri="{FF2B5EF4-FFF2-40B4-BE49-F238E27FC236}">
                <a16:creationId xmlns:a16="http://schemas.microsoft.com/office/drawing/2014/main" id="{2B5071D3-C53B-49B5-8FC1-1BE02A83D773}"/>
              </a:ext>
            </a:extLst>
          </p:cNvPr>
          <p:cNvSpPr/>
          <p:nvPr/>
        </p:nvSpPr>
        <p:spPr bwMode="auto">
          <a:xfrm>
            <a:off x="1277968"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74" name="Down Arrow 80">
            <a:extLst>
              <a:ext uri="{FF2B5EF4-FFF2-40B4-BE49-F238E27FC236}">
                <a16:creationId xmlns:a16="http://schemas.microsoft.com/office/drawing/2014/main" id="{A82AFCBB-0F6F-4279-8C2C-4B3DA68832CF}"/>
              </a:ext>
            </a:extLst>
          </p:cNvPr>
          <p:cNvSpPr/>
          <p:nvPr/>
        </p:nvSpPr>
        <p:spPr bwMode="auto">
          <a:xfrm>
            <a:off x="3099706"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75" name="Rectangle 74">
            <a:extLst>
              <a:ext uri="{FF2B5EF4-FFF2-40B4-BE49-F238E27FC236}">
                <a16:creationId xmlns:a16="http://schemas.microsoft.com/office/drawing/2014/main" id="{9ABAC7E0-72D6-4089-B6E7-57628D42BA3B}"/>
              </a:ext>
            </a:extLst>
          </p:cNvPr>
          <p:cNvSpPr/>
          <p:nvPr/>
        </p:nvSpPr>
        <p:spPr bwMode="auto">
          <a:xfrm>
            <a:off x="4703513" y="1979613"/>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Kol Cortex-M0</a:t>
            </a:r>
          </a:p>
          <a:p>
            <a:pPr algn="ctr" rtl="0">
              <a:defRPr/>
            </a:pPr>
            <a:r>
              <a:rPr lang="en-GB" sz="1200" dirty="0"/>
              <a:t>İşlemci</a:t>
            </a:r>
          </a:p>
        </p:txBody>
      </p:sp>
      <p:sp>
        <p:nvSpPr>
          <p:cNvPr id="76" name="Rectangle 75">
            <a:extLst>
              <a:ext uri="{FF2B5EF4-FFF2-40B4-BE49-F238E27FC236}">
                <a16:creationId xmlns:a16="http://schemas.microsoft.com/office/drawing/2014/main" id="{752257E2-C785-40E1-AAC4-84CDAF579602}"/>
              </a:ext>
            </a:extLst>
          </p:cNvPr>
          <p:cNvSpPr/>
          <p:nvPr/>
        </p:nvSpPr>
        <p:spPr bwMode="auto">
          <a:xfrm>
            <a:off x="82517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BRAM</a:t>
            </a:r>
          </a:p>
        </p:txBody>
      </p:sp>
      <p:sp>
        <p:nvSpPr>
          <p:cNvPr id="77" name="Rectangle 76">
            <a:extLst>
              <a:ext uri="{FF2B5EF4-FFF2-40B4-BE49-F238E27FC236}">
                <a16:creationId xmlns:a16="http://schemas.microsoft.com/office/drawing/2014/main" id="{27D0E81E-F298-46AD-89D5-D0B31879CD7A}"/>
              </a:ext>
            </a:extLst>
          </p:cNvPr>
          <p:cNvSpPr/>
          <p:nvPr/>
        </p:nvSpPr>
        <p:spPr bwMode="auto">
          <a:xfrm>
            <a:off x="825178" y="3159126"/>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78" name="TextBox 30">
            <a:extLst>
              <a:ext uri="{FF2B5EF4-FFF2-40B4-BE49-F238E27FC236}">
                <a16:creationId xmlns:a16="http://schemas.microsoft.com/office/drawing/2014/main" id="{A4E0A4EE-5603-4B57-B2D8-A25B9BD6CC29}"/>
              </a:ext>
            </a:extLst>
          </p:cNvPr>
          <p:cNvSpPr txBox="1">
            <a:spLocks noChangeArrowheads="1"/>
          </p:cNvSpPr>
          <p:nvPr/>
        </p:nvSpPr>
        <p:spPr bwMode="auto">
          <a:xfrm>
            <a:off x="471833" y="1862138"/>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200" dirty="0"/>
              <a:t>Çip Üzerinde Sistem</a:t>
            </a:r>
          </a:p>
        </p:txBody>
      </p:sp>
      <p:sp>
        <p:nvSpPr>
          <p:cNvPr id="79" name="TextBox 75">
            <a:extLst>
              <a:ext uri="{FF2B5EF4-FFF2-40B4-BE49-F238E27FC236}">
                <a16:creationId xmlns:a16="http://schemas.microsoft.com/office/drawing/2014/main" id="{79142AFD-F8AC-4548-974E-865833E81C6D}"/>
              </a:ext>
            </a:extLst>
          </p:cNvPr>
          <p:cNvSpPr txBox="1">
            <a:spLocks noChangeArrowheads="1"/>
          </p:cNvSpPr>
          <p:nvPr/>
        </p:nvSpPr>
        <p:spPr bwMode="auto">
          <a:xfrm>
            <a:off x="7377935" y="2393950"/>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100" dirty="0"/>
              <a:t>Arm AMBA 3 AHB-Lite Sistem Veriyolu</a:t>
            </a:r>
          </a:p>
          <a:p>
            <a:pPr eaLnBrk="1" hangingPunct="1" rtl="0" algn="l"/>
            <a:endParaRPr lang="en-GB" sz="1100" dirty="0"/>
          </a:p>
        </p:txBody>
      </p:sp>
      <p:sp>
        <p:nvSpPr>
          <p:cNvPr id="80" name="Down Arrow 86">
            <a:extLst>
              <a:ext uri="{FF2B5EF4-FFF2-40B4-BE49-F238E27FC236}">
                <a16:creationId xmlns:a16="http://schemas.microsoft.com/office/drawing/2014/main" id="{372C79F9-B7BB-4F0A-9D45-641948515B70}"/>
              </a:ext>
            </a:extLst>
          </p:cNvPr>
          <p:cNvSpPr/>
          <p:nvPr/>
        </p:nvSpPr>
        <p:spPr bwMode="auto">
          <a:xfrm>
            <a:off x="827294"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81" name="Down Arrow 87">
            <a:extLst>
              <a:ext uri="{FF2B5EF4-FFF2-40B4-BE49-F238E27FC236}">
                <a16:creationId xmlns:a16="http://schemas.microsoft.com/office/drawing/2014/main" id="{4F6F0013-BEC0-4A86-A131-EE24DA175059}"/>
              </a:ext>
            </a:extLst>
          </p:cNvPr>
          <p:cNvSpPr/>
          <p:nvPr/>
        </p:nvSpPr>
        <p:spPr bwMode="auto">
          <a:xfrm>
            <a:off x="2674422"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82" name="Down Arrow 88">
            <a:extLst>
              <a:ext uri="{FF2B5EF4-FFF2-40B4-BE49-F238E27FC236}">
                <a16:creationId xmlns:a16="http://schemas.microsoft.com/office/drawing/2014/main" id="{6167922D-CB23-40D4-85C2-3C33D30CE06F}"/>
              </a:ext>
            </a:extLst>
          </p:cNvPr>
          <p:cNvSpPr/>
          <p:nvPr/>
        </p:nvSpPr>
        <p:spPr bwMode="auto">
          <a:xfrm rot="10800000">
            <a:off x="5020889" y="2405063"/>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83" name="Down Arrow 89">
            <a:extLst>
              <a:ext uri="{FF2B5EF4-FFF2-40B4-BE49-F238E27FC236}">
                <a16:creationId xmlns:a16="http://schemas.microsoft.com/office/drawing/2014/main" id="{D2F146E1-946F-4961-BB0F-AC07FA66B0A5}"/>
              </a:ext>
            </a:extLst>
          </p:cNvPr>
          <p:cNvSpPr/>
          <p:nvPr/>
        </p:nvSpPr>
        <p:spPr bwMode="auto">
          <a:xfrm rot="10800000">
            <a:off x="5657756" y="2405063"/>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84" name="Down Arrow 90">
            <a:extLst>
              <a:ext uri="{FF2B5EF4-FFF2-40B4-BE49-F238E27FC236}">
                <a16:creationId xmlns:a16="http://schemas.microsoft.com/office/drawing/2014/main" id="{8C3E44BE-3BE5-428B-81F5-92F884C30A37}"/>
              </a:ext>
            </a:extLst>
          </p:cNvPr>
          <p:cNvSpPr/>
          <p:nvPr/>
        </p:nvSpPr>
        <p:spPr bwMode="auto">
          <a:xfrm rot="10800000">
            <a:off x="6288276" y="2405063"/>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85" name="TextBox 29">
            <a:extLst>
              <a:ext uri="{FF2B5EF4-FFF2-40B4-BE49-F238E27FC236}">
                <a16:creationId xmlns:a16="http://schemas.microsoft.com/office/drawing/2014/main" id="{CADB0A43-6D5F-4FC7-A2CF-E702608B9BD8}"/>
              </a:ext>
            </a:extLst>
          </p:cNvPr>
          <p:cNvSpPr txBox="1">
            <a:spLocks noChangeArrowheads="1"/>
          </p:cNvSpPr>
          <p:nvPr/>
        </p:nvSpPr>
        <p:spPr bwMode="auto">
          <a:xfrm>
            <a:off x="5198620" y="2855913"/>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32 bit Adres Veriyolu</a:t>
            </a:r>
          </a:p>
        </p:txBody>
      </p:sp>
      <p:sp>
        <p:nvSpPr>
          <p:cNvPr id="86" name="TextBox 28">
            <a:extLst>
              <a:ext uri="{FF2B5EF4-FFF2-40B4-BE49-F238E27FC236}">
                <a16:creationId xmlns:a16="http://schemas.microsoft.com/office/drawing/2014/main" id="{27AB90BD-B173-4D03-87D2-B43C63A537E2}"/>
              </a:ext>
            </a:extLst>
          </p:cNvPr>
          <p:cNvSpPr txBox="1">
            <a:spLocks noChangeArrowheads="1"/>
          </p:cNvSpPr>
          <p:nvPr/>
        </p:nvSpPr>
        <p:spPr bwMode="auto">
          <a:xfrm>
            <a:off x="4390369" y="3098801"/>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32 bit Veri Yolu</a:t>
            </a:r>
          </a:p>
        </p:txBody>
      </p:sp>
      <p:sp>
        <p:nvSpPr>
          <p:cNvPr id="87" name="TextBox 29">
            <a:extLst>
              <a:ext uri="{FF2B5EF4-FFF2-40B4-BE49-F238E27FC236}">
                <a16:creationId xmlns:a16="http://schemas.microsoft.com/office/drawing/2014/main" id="{105E0311-223D-446F-946D-097A4A746A50}"/>
              </a:ext>
            </a:extLst>
          </p:cNvPr>
          <p:cNvSpPr txBox="1">
            <a:spLocks noChangeArrowheads="1"/>
          </p:cNvSpPr>
          <p:nvPr/>
        </p:nvSpPr>
        <p:spPr bwMode="auto">
          <a:xfrm>
            <a:off x="5837603" y="2611438"/>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Kontrol Sinyalleri</a:t>
            </a:r>
          </a:p>
        </p:txBody>
      </p:sp>
      <p:pic>
        <p:nvPicPr>
          <p:cNvPr id="88" name="Picture 42">
            <a:extLst>
              <a:ext uri="{FF2B5EF4-FFF2-40B4-BE49-F238E27FC236}">
                <a16:creationId xmlns:a16="http://schemas.microsoft.com/office/drawing/2014/main" id="{FEFEF823-5C5D-4DDB-B927-0A08C27D9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83" y="2000250"/>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Rectangle 88">
            <a:extLst>
              <a:ext uri="{FF2B5EF4-FFF2-40B4-BE49-F238E27FC236}">
                <a16:creationId xmlns:a16="http://schemas.microsoft.com/office/drawing/2014/main" id="{78478DB4-98FF-472F-905A-40E61A4B7B04}"/>
              </a:ext>
            </a:extLst>
          </p:cNvPr>
          <p:cNvSpPr/>
          <p:nvPr/>
        </p:nvSpPr>
        <p:spPr bwMode="auto">
          <a:xfrm>
            <a:off x="2562283"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VGA</a:t>
            </a:r>
          </a:p>
          <a:p>
            <a:pPr algn="ctr" rtl="0">
              <a:defRPr/>
            </a:pPr>
            <a:r>
              <a:rPr lang="en-GB" sz="1000" dirty="0"/>
              <a:t>Çevresel</a:t>
            </a:r>
          </a:p>
        </p:txBody>
      </p:sp>
      <p:sp>
        <p:nvSpPr>
          <p:cNvPr id="90" name="Rectangle 89">
            <a:extLst>
              <a:ext uri="{FF2B5EF4-FFF2-40B4-BE49-F238E27FC236}">
                <a16:creationId xmlns:a16="http://schemas.microsoft.com/office/drawing/2014/main" id="{EA732B1B-1B38-4FA5-BFD9-062C641EC90A}"/>
              </a:ext>
            </a:extLst>
          </p:cNvPr>
          <p:cNvSpPr/>
          <p:nvPr/>
        </p:nvSpPr>
        <p:spPr bwMode="auto">
          <a:xfrm>
            <a:off x="2562283"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İzleme</a:t>
            </a:r>
          </a:p>
        </p:txBody>
      </p:sp>
      <p:sp>
        <p:nvSpPr>
          <p:cNvPr id="91" name="Up-Down Arrow 97">
            <a:extLst>
              <a:ext uri="{FF2B5EF4-FFF2-40B4-BE49-F238E27FC236}">
                <a16:creationId xmlns:a16="http://schemas.microsoft.com/office/drawing/2014/main" id="{D69A7F97-0708-4448-B9D5-F5479849D738}"/>
              </a:ext>
            </a:extLst>
          </p:cNvPr>
          <p:cNvSpPr/>
          <p:nvPr/>
        </p:nvSpPr>
        <p:spPr bwMode="auto">
          <a:xfrm>
            <a:off x="3099706"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94" name="Rectangle 93">
            <a:extLst>
              <a:ext uri="{FF2B5EF4-FFF2-40B4-BE49-F238E27FC236}">
                <a16:creationId xmlns:a16="http://schemas.microsoft.com/office/drawing/2014/main" id="{7113A7F1-A87F-478D-9DF8-336F699427C0}"/>
              </a:ext>
            </a:extLst>
          </p:cNvPr>
          <p:cNvSpPr/>
          <p:nvPr/>
        </p:nvSpPr>
        <p:spPr bwMode="auto">
          <a:xfrm>
            <a:off x="437555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UART</a:t>
            </a:r>
          </a:p>
          <a:p>
            <a:pPr algn="ctr" rtl="0">
              <a:defRPr/>
            </a:pPr>
            <a:r>
              <a:rPr lang="en-GB" sz="1000" dirty="0"/>
              <a:t>Çevresel</a:t>
            </a:r>
          </a:p>
        </p:txBody>
      </p:sp>
      <p:sp>
        <p:nvSpPr>
          <p:cNvPr id="95" name="Rectangle 94">
            <a:extLst>
              <a:ext uri="{FF2B5EF4-FFF2-40B4-BE49-F238E27FC236}">
                <a16:creationId xmlns:a16="http://schemas.microsoft.com/office/drawing/2014/main" id="{AEB04D31-3E63-4555-872F-4C5E2F60ED06}"/>
              </a:ext>
            </a:extLst>
          </p:cNvPr>
          <p:cNvSpPr/>
          <p:nvPr/>
        </p:nvSpPr>
        <p:spPr bwMode="auto">
          <a:xfrm>
            <a:off x="4375558"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Misafir etmek</a:t>
            </a:r>
          </a:p>
        </p:txBody>
      </p:sp>
      <p:sp>
        <p:nvSpPr>
          <p:cNvPr id="96" name="Up-Down Arrow 102">
            <a:extLst>
              <a:ext uri="{FF2B5EF4-FFF2-40B4-BE49-F238E27FC236}">
                <a16:creationId xmlns:a16="http://schemas.microsoft.com/office/drawing/2014/main" id="{EC601E26-8922-49D9-A1F7-4543C0C9B4C2}"/>
              </a:ext>
            </a:extLst>
          </p:cNvPr>
          <p:cNvSpPr/>
          <p:nvPr/>
        </p:nvSpPr>
        <p:spPr bwMode="auto">
          <a:xfrm>
            <a:off x="4912981"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97" name="Rounded Rectangle 35">
            <a:extLst>
              <a:ext uri="{FF2B5EF4-FFF2-40B4-BE49-F238E27FC236}">
                <a16:creationId xmlns:a16="http://schemas.microsoft.com/office/drawing/2014/main" id="{EFFFC6E4-F7EC-430A-8127-C11F2E584862}"/>
              </a:ext>
            </a:extLst>
          </p:cNvPr>
          <p:cNvSpPr>
            <a:spLocks noChangeArrowheads="1"/>
          </p:cNvSpPr>
          <p:nvPr/>
        </p:nvSpPr>
        <p:spPr bwMode="auto">
          <a:xfrm>
            <a:off x="5922237" y="3375026"/>
            <a:ext cx="5133028"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rtl="0"/>
            <a:endParaRPr lang="en-US" dirty="0"/>
          </a:p>
        </p:txBody>
      </p:sp>
      <p:sp>
        <p:nvSpPr>
          <p:cNvPr id="98" name="Rectangle 97">
            <a:extLst>
              <a:ext uri="{FF2B5EF4-FFF2-40B4-BE49-F238E27FC236}">
                <a16:creationId xmlns:a16="http://schemas.microsoft.com/office/drawing/2014/main" id="{6055781A-8E56-477A-B211-DF99F56B887F}"/>
              </a:ext>
            </a:extLst>
          </p:cNvPr>
          <p:cNvSpPr/>
          <p:nvPr/>
        </p:nvSpPr>
        <p:spPr bwMode="auto">
          <a:xfrm>
            <a:off x="61676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Zamanlayıcı</a:t>
            </a:r>
          </a:p>
          <a:p>
            <a:pPr algn="ctr" rtl="0">
              <a:defRPr/>
            </a:pPr>
            <a:r>
              <a:rPr lang="en-GB" sz="1000" dirty="0"/>
              <a:t>Çevresel</a:t>
            </a:r>
          </a:p>
        </p:txBody>
      </p:sp>
      <p:sp>
        <p:nvSpPr>
          <p:cNvPr id="99" name="Rectangle 98">
            <a:extLst>
              <a:ext uri="{FF2B5EF4-FFF2-40B4-BE49-F238E27FC236}">
                <a16:creationId xmlns:a16="http://schemas.microsoft.com/office/drawing/2014/main" id="{84EC65CE-3A99-43E3-A663-96568734868E}"/>
              </a:ext>
            </a:extLst>
          </p:cNvPr>
          <p:cNvSpPr/>
          <p:nvPr/>
        </p:nvSpPr>
        <p:spPr bwMode="auto">
          <a:xfrm>
            <a:off x="785611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GPIO</a:t>
            </a:r>
          </a:p>
          <a:p>
            <a:pPr algn="ctr" rtl="0">
              <a:defRPr/>
            </a:pPr>
            <a:r>
              <a:rPr lang="en-GB" sz="1000" dirty="0"/>
              <a:t>Çevresel</a:t>
            </a:r>
          </a:p>
        </p:txBody>
      </p:sp>
      <p:sp>
        <p:nvSpPr>
          <p:cNvPr id="100" name="Rectangle 99">
            <a:extLst>
              <a:ext uri="{FF2B5EF4-FFF2-40B4-BE49-F238E27FC236}">
                <a16:creationId xmlns:a16="http://schemas.microsoft.com/office/drawing/2014/main" id="{C917F34B-3923-4CF1-BB1E-872CD5665CC5}"/>
              </a:ext>
            </a:extLst>
          </p:cNvPr>
          <p:cNvSpPr/>
          <p:nvPr/>
        </p:nvSpPr>
        <p:spPr bwMode="auto">
          <a:xfrm>
            <a:off x="785611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LED</a:t>
            </a:r>
          </a:p>
        </p:txBody>
      </p:sp>
      <p:sp>
        <p:nvSpPr>
          <p:cNvPr id="101" name="Up-Down Arrow 107">
            <a:extLst>
              <a:ext uri="{FF2B5EF4-FFF2-40B4-BE49-F238E27FC236}">
                <a16:creationId xmlns:a16="http://schemas.microsoft.com/office/drawing/2014/main" id="{041A1A2C-234B-4262-9DE1-4451D695E2BB}"/>
              </a:ext>
            </a:extLst>
          </p:cNvPr>
          <p:cNvSpPr/>
          <p:nvPr/>
        </p:nvSpPr>
        <p:spPr bwMode="auto">
          <a:xfrm>
            <a:off x="8391422"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02" name="Rectangle 101">
            <a:extLst>
              <a:ext uri="{FF2B5EF4-FFF2-40B4-BE49-F238E27FC236}">
                <a16:creationId xmlns:a16="http://schemas.microsoft.com/office/drawing/2014/main" id="{19D56A9A-988F-4EF2-B145-50B35161A803}"/>
              </a:ext>
            </a:extLst>
          </p:cNvPr>
          <p:cNvSpPr/>
          <p:nvPr/>
        </p:nvSpPr>
        <p:spPr bwMode="auto">
          <a:xfrm>
            <a:off x="94937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7 Bölüm</a:t>
            </a:r>
          </a:p>
          <a:p>
            <a:pPr algn="ctr" rtl="0">
              <a:defRPr/>
            </a:pPr>
            <a:r>
              <a:rPr lang="en-GB" sz="1000" dirty="0"/>
              <a:t>Çevresel</a:t>
            </a:r>
          </a:p>
        </p:txBody>
      </p:sp>
      <p:sp>
        <p:nvSpPr>
          <p:cNvPr id="103" name="Rectangle 102">
            <a:extLst>
              <a:ext uri="{FF2B5EF4-FFF2-40B4-BE49-F238E27FC236}">
                <a16:creationId xmlns:a16="http://schemas.microsoft.com/office/drawing/2014/main" id="{7A52DB9F-ABF7-46C4-8962-73AEDBC350D1}"/>
              </a:ext>
            </a:extLst>
          </p:cNvPr>
          <p:cNvSpPr/>
          <p:nvPr/>
        </p:nvSpPr>
        <p:spPr bwMode="auto">
          <a:xfrm>
            <a:off x="949377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7 Bölüm</a:t>
            </a:r>
          </a:p>
          <a:p>
            <a:pPr algn="ctr" rtl="0">
              <a:defRPr/>
            </a:pPr>
            <a:r>
              <a:rPr lang="en-GB" sz="1000" dirty="0"/>
              <a:t>Görüntüle</a:t>
            </a:r>
          </a:p>
        </p:txBody>
      </p:sp>
      <p:sp>
        <p:nvSpPr>
          <p:cNvPr id="104" name="Up-Down Arrow 110">
            <a:extLst>
              <a:ext uri="{FF2B5EF4-FFF2-40B4-BE49-F238E27FC236}">
                <a16:creationId xmlns:a16="http://schemas.microsoft.com/office/drawing/2014/main" id="{1C222179-0A84-4B70-B5F9-B718A3F011DA}"/>
              </a:ext>
            </a:extLst>
          </p:cNvPr>
          <p:cNvSpPr/>
          <p:nvPr/>
        </p:nvSpPr>
        <p:spPr bwMode="auto">
          <a:xfrm>
            <a:off x="10031198"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55" name="Rectangle 54">
            <a:extLst>
              <a:ext uri="{FF2B5EF4-FFF2-40B4-BE49-F238E27FC236}">
                <a16:creationId xmlns:a16="http://schemas.microsoft.com/office/drawing/2014/main" id="{C24FDE7A-DF84-428C-B09D-BAB73B2D8FCF}"/>
              </a:ext>
            </a:extLst>
          </p:cNvPr>
          <p:cNvSpPr/>
          <p:nvPr/>
        </p:nvSpPr>
        <p:spPr bwMode="auto">
          <a:xfrm>
            <a:off x="7676176" y="3331264"/>
            <a:ext cx="1737104" cy="162014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199920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GPIO'ya Genel Bakış</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29511" y="1141415"/>
            <a:ext cx="11180763" cy="4086225"/>
          </a:xfrm>
        </p:spPr>
        <p:txBody>
          <a:bodyPr wrap="square" numCol="1" anchor="t" anchorCtr="0" compatLnSpc="1">
            <a:prstTxWarp prst="textNoShape">
              <a:avLst/>
            </a:prstTxWarp>
          </a:bodyPr>
          <a:lstStyle/>
          <a:p>
            <a:pPr rtl="0" algn="l"/>
            <a:r>
              <a:rPr lang="en-US" dirty="0"/>
              <a:t>Genel amaçlı giriş / çıkış (GPIO)</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Genel amaçlı kullanılır; özel kullanım tanımlanmadı</a:t>
            </a:r>
          </a:p>
          <a:p>
            <a:pPr lvl="1" rtl="0" algn="l"/>
            <a:r>
              <a:rPr lang="en-IN" altLang="en-US" dirty="0">
                <a:ea typeface="ＭＳ Ｐゴシック" panose="020B0600070205080204" pitchFamily="34" charset="-128"/>
              </a:rPr>
              <a:t>Çoğu uygulamada yaygın olarak kullanılır</a:t>
            </a:r>
          </a:p>
          <a:p>
            <a:pPr lvl="1" rtl="0" algn="l"/>
            <a:r>
              <a:rPr lang="en-IN" altLang="en-US" dirty="0">
                <a:ea typeface="ＭＳ Ｐゴシック" panose="020B0600070205080204" pitchFamily="34" charset="-128"/>
              </a:rPr>
              <a:t>Giriş / çıkışın yönü yön kaydı tarafından kontrol edilir.</a:t>
            </a:r>
          </a:p>
          <a:p>
            <a:pPr lvl="1" rtl="0" algn="l"/>
            <a:r>
              <a:rPr lang="en-IN" altLang="en-US" dirty="0">
                <a:ea typeface="ＭＳ Ｐゴシック" panose="020B0600070205080204" pitchFamily="34" charset="-128"/>
              </a:rPr>
              <a:t>Bir maske kaydı genellikle belirli bitleri maskelemek için kullanılır.</a:t>
            </a:r>
            <a:endParaRPr lang="en-US" altLang="en-US" dirty="0">
              <a:ea typeface="ＭＳ Ｐゴシック" panose="020B0600070205080204" pitchFamily="34" charset="-128"/>
            </a:endParaRPr>
          </a:p>
        </p:txBody>
      </p:sp>
      <p:cxnSp>
        <p:nvCxnSpPr>
          <p:cNvPr id="5" name="Straight Connector 4">
            <a:extLst>
              <a:ext uri="{FF2B5EF4-FFF2-40B4-BE49-F238E27FC236}">
                <a16:creationId xmlns:a16="http://schemas.microsoft.com/office/drawing/2014/main" id="{BCDD0000-65ED-40F3-A5AC-CBC6148F7E34}"/>
              </a:ext>
            </a:extLst>
          </p:cNvPr>
          <p:cNvCxnSpPr/>
          <p:nvPr/>
        </p:nvCxnSpPr>
        <p:spPr bwMode="auto">
          <a:xfrm flipV="1">
            <a:off x="5742390" y="3390901"/>
            <a:ext cx="0" cy="2798763"/>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6" name="Isosceles Triangle 5">
            <a:extLst>
              <a:ext uri="{FF2B5EF4-FFF2-40B4-BE49-F238E27FC236}">
                <a16:creationId xmlns:a16="http://schemas.microsoft.com/office/drawing/2014/main" id="{890BDBF8-8DE4-4C2A-B66C-D8F288DED947}"/>
              </a:ext>
            </a:extLst>
          </p:cNvPr>
          <p:cNvSpPr/>
          <p:nvPr/>
        </p:nvSpPr>
        <p:spPr bwMode="auto">
          <a:xfrm rot="5400000">
            <a:off x="5611685" y="3630144"/>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sp>
        <p:nvSpPr>
          <p:cNvPr id="7" name="Isosceles Triangle 6">
            <a:extLst>
              <a:ext uri="{FF2B5EF4-FFF2-40B4-BE49-F238E27FC236}">
                <a16:creationId xmlns:a16="http://schemas.microsoft.com/office/drawing/2014/main" id="{12DB28B5-495D-4447-84A5-63E66F27683D}"/>
              </a:ext>
            </a:extLst>
          </p:cNvPr>
          <p:cNvSpPr/>
          <p:nvPr/>
        </p:nvSpPr>
        <p:spPr bwMode="auto">
          <a:xfrm rot="16200000">
            <a:off x="5611685" y="3953994"/>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cxnSp>
        <p:nvCxnSpPr>
          <p:cNvPr id="8" name="Straight Connector 7">
            <a:extLst>
              <a:ext uri="{FF2B5EF4-FFF2-40B4-BE49-F238E27FC236}">
                <a16:creationId xmlns:a16="http://schemas.microsoft.com/office/drawing/2014/main" id="{F84C8C1C-4E77-4643-A028-04B95B7C3FCE}"/>
              </a:ext>
            </a:extLst>
          </p:cNvPr>
          <p:cNvCxnSpPr/>
          <p:nvPr/>
        </p:nvCxnSpPr>
        <p:spPr bwMode="auto">
          <a:xfrm flipV="1">
            <a:off x="5742390" y="3854451"/>
            <a:ext cx="0" cy="119063"/>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9" name="Oval 8">
            <a:extLst>
              <a:ext uri="{FF2B5EF4-FFF2-40B4-BE49-F238E27FC236}">
                <a16:creationId xmlns:a16="http://schemas.microsoft.com/office/drawing/2014/main" id="{34092D03-6B16-48DE-826E-5E438859FAA2}"/>
              </a:ext>
            </a:extLst>
          </p:cNvPr>
          <p:cNvSpPr/>
          <p:nvPr/>
        </p:nvSpPr>
        <p:spPr bwMode="auto">
          <a:xfrm>
            <a:off x="5714885" y="3978275"/>
            <a:ext cx="55012" cy="41275"/>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sp>
        <p:nvSpPr>
          <p:cNvPr id="10" name="Isosceles Triangle 9">
            <a:extLst>
              <a:ext uri="{FF2B5EF4-FFF2-40B4-BE49-F238E27FC236}">
                <a16:creationId xmlns:a16="http://schemas.microsoft.com/office/drawing/2014/main" id="{20D423A6-7615-4F56-AC43-30E37A00C5AC}"/>
              </a:ext>
            </a:extLst>
          </p:cNvPr>
          <p:cNvSpPr/>
          <p:nvPr/>
        </p:nvSpPr>
        <p:spPr bwMode="auto">
          <a:xfrm rot="5400000">
            <a:off x="5611685" y="4433419"/>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sp>
        <p:nvSpPr>
          <p:cNvPr id="11" name="Isosceles Triangle 10">
            <a:extLst>
              <a:ext uri="{FF2B5EF4-FFF2-40B4-BE49-F238E27FC236}">
                <a16:creationId xmlns:a16="http://schemas.microsoft.com/office/drawing/2014/main" id="{55A0F027-E293-49BB-9D88-5E3745D6CBB5}"/>
              </a:ext>
            </a:extLst>
          </p:cNvPr>
          <p:cNvSpPr/>
          <p:nvPr/>
        </p:nvSpPr>
        <p:spPr bwMode="auto">
          <a:xfrm rot="16200000">
            <a:off x="5611685" y="4757269"/>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cxnSp>
        <p:nvCxnSpPr>
          <p:cNvPr id="12" name="Straight Connector 11">
            <a:extLst>
              <a:ext uri="{FF2B5EF4-FFF2-40B4-BE49-F238E27FC236}">
                <a16:creationId xmlns:a16="http://schemas.microsoft.com/office/drawing/2014/main" id="{918AD52D-4AB4-4727-B58D-D614E929C561}"/>
              </a:ext>
            </a:extLst>
          </p:cNvPr>
          <p:cNvCxnSpPr/>
          <p:nvPr/>
        </p:nvCxnSpPr>
        <p:spPr bwMode="auto">
          <a:xfrm flipV="1">
            <a:off x="5742390" y="4657726"/>
            <a:ext cx="0" cy="119063"/>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3" name="Oval 12">
            <a:extLst>
              <a:ext uri="{FF2B5EF4-FFF2-40B4-BE49-F238E27FC236}">
                <a16:creationId xmlns:a16="http://schemas.microsoft.com/office/drawing/2014/main" id="{CD9EC492-FEAA-433F-BAA2-3F85698EC97F}"/>
              </a:ext>
            </a:extLst>
          </p:cNvPr>
          <p:cNvSpPr/>
          <p:nvPr/>
        </p:nvSpPr>
        <p:spPr bwMode="auto">
          <a:xfrm>
            <a:off x="5714885" y="4781550"/>
            <a:ext cx="55012" cy="39688"/>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sp>
        <p:nvSpPr>
          <p:cNvPr id="14" name="Isosceles Triangle 13">
            <a:extLst>
              <a:ext uri="{FF2B5EF4-FFF2-40B4-BE49-F238E27FC236}">
                <a16:creationId xmlns:a16="http://schemas.microsoft.com/office/drawing/2014/main" id="{596EF52B-B7CD-4AC2-985E-CBBCFEC3AB0B}"/>
              </a:ext>
            </a:extLst>
          </p:cNvPr>
          <p:cNvSpPr/>
          <p:nvPr/>
        </p:nvSpPr>
        <p:spPr bwMode="auto">
          <a:xfrm rot="5400000">
            <a:off x="5611685" y="5281144"/>
            <a:ext cx="263525"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sp>
        <p:nvSpPr>
          <p:cNvPr id="15" name="Isosceles Triangle 14">
            <a:extLst>
              <a:ext uri="{FF2B5EF4-FFF2-40B4-BE49-F238E27FC236}">
                <a16:creationId xmlns:a16="http://schemas.microsoft.com/office/drawing/2014/main" id="{2ED2D969-0554-489E-8B02-CD8442D1BBFE}"/>
              </a:ext>
            </a:extLst>
          </p:cNvPr>
          <p:cNvSpPr/>
          <p:nvPr/>
        </p:nvSpPr>
        <p:spPr bwMode="auto">
          <a:xfrm rot="16200000">
            <a:off x="5612479" y="5604200"/>
            <a:ext cx="261937" cy="302564"/>
          </a:xfrm>
          <a:prstGeom prst="triangl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cxnSp>
        <p:nvCxnSpPr>
          <p:cNvPr id="16" name="Straight Connector 15">
            <a:extLst>
              <a:ext uri="{FF2B5EF4-FFF2-40B4-BE49-F238E27FC236}">
                <a16:creationId xmlns:a16="http://schemas.microsoft.com/office/drawing/2014/main" id="{8AE6811C-31B4-4798-82D7-CC07C1CF4CDC}"/>
              </a:ext>
            </a:extLst>
          </p:cNvPr>
          <p:cNvCxnSpPr/>
          <p:nvPr/>
        </p:nvCxnSpPr>
        <p:spPr bwMode="auto">
          <a:xfrm>
            <a:off x="5894730" y="4105275"/>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 name="Straight Connector 16">
            <a:extLst>
              <a:ext uri="{FF2B5EF4-FFF2-40B4-BE49-F238E27FC236}">
                <a16:creationId xmlns:a16="http://schemas.microsoft.com/office/drawing/2014/main" id="{B21616C7-4DBB-41AE-B73A-6884E5B03C4B}"/>
              </a:ext>
            </a:extLst>
          </p:cNvPr>
          <p:cNvCxnSpPr/>
          <p:nvPr/>
        </p:nvCxnSpPr>
        <p:spPr bwMode="auto">
          <a:xfrm>
            <a:off x="5894730" y="3781425"/>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 name="Straight Connector 17">
            <a:extLst>
              <a:ext uri="{FF2B5EF4-FFF2-40B4-BE49-F238E27FC236}">
                <a16:creationId xmlns:a16="http://schemas.microsoft.com/office/drawing/2014/main" id="{FDAD7E11-8716-4AF2-954F-B33F12006603}"/>
              </a:ext>
            </a:extLst>
          </p:cNvPr>
          <p:cNvCxnSpPr/>
          <p:nvPr/>
        </p:nvCxnSpPr>
        <p:spPr bwMode="auto">
          <a:xfrm>
            <a:off x="5894730" y="4908550"/>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 name="Straight Connector 18">
            <a:extLst>
              <a:ext uri="{FF2B5EF4-FFF2-40B4-BE49-F238E27FC236}">
                <a16:creationId xmlns:a16="http://schemas.microsoft.com/office/drawing/2014/main" id="{14D6C78D-20BA-44B8-A79A-99A1D162A87C}"/>
              </a:ext>
            </a:extLst>
          </p:cNvPr>
          <p:cNvCxnSpPr/>
          <p:nvPr/>
        </p:nvCxnSpPr>
        <p:spPr bwMode="auto">
          <a:xfrm>
            <a:off x="5894730" y="4584700"/>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 name="Straight Connector 19">
            <a:extLst>
              <a:ext uri="{FF2B5EF4-FFF2-40B4-BE49-F238E27FC236}">
                <a16:creationId xmlns:a16="http://schemas.microsoft.com/office/drawing/2014/main" id="{6596DD36-5FA1-4106-B10A-52C8B200FCF3}"/>
              </a:ext>
            </a:extLst>
          </p:cNvPr>
          <p:cNvCxnSpPr/>
          <p:nvPr/>
        </p:nvCxnSpPr>
        <p:spPr bwMode="auto">
          <a:xfrm>
            <a:off x="5894730" y="5754688"/>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 name="Straight Connector 20">
            <a:extLst>
              <a:ext uri="{FF2B5EF4-FFF2-40B4-BE49-F238E27FC236}">
                <a16:creationId xmlns:a16="http://schemas.microsoft.com/office/drawing/2014/main" id="{36B0B4BE-B684-4FD6-B271-30E6F54EBDB1}"/>
              </a:ext>
            </a:extLst>
          </p:cNvPr>
          <p:cNvCxnSpPr/>
          <p:nvPr/>
        </p:nvCxnSpPr>
        <p:spPr bwMode="auto">
          <a:xfrm>
            <a:off x="5894730" y="5432425"/>
            <a:ext cx="1127743"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2" name="Straight Connector 21">
            <a:extLst>
              <a:ext uri="{FF2B5EF4-FFF2-40B4-BE49-F238E27FC236}">
                <a16:creationId xmlns:a16="http://schemas.microsoft.com/office/drawing/2014/main" id="{0A38EAD3-76B6-4B2C-81DF-5971CF3F5BC2}"/>
              </a:ext>
            </a:extLst>
          </p:cNvPr>
          <p:cNvCxnSpPr>
            <a:endCxn id="6" idx="3"/>
          </p:cNvCxnSpPr>
          <p:nvPr/>
        </p:nvCxnSpPr>
        <p:spPr bwMode="auto">
          <a:xfrm>
            <a:off x="4578678" y="3781425"/>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 name="Straight Connector 22">
            <a:extLst>
              <a:ext uri="{FF2B5EF4-FFF2-40B4-BE49-F238E27FC236}">
                <a16:creationId xmlns:a16="http://schemas.microsoft.com/office/drawing/2014/main" id="{CE4ABFB8-EAAB-449B-89A1-C18C049F5850}"/>
              </a:ext>
            </a:extLst>
          </p:cNvPr>
          <p:cNvCxnSpPr/>
          <p:nvPr/>
        </p:nvCxnSpPr>
        <p:spPr bwMode="auto">
          <a:xfrm>
            <a:off x="4597721" y="4105275"/>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 name="Straight Connector 23">
            <a:extLst>
              <a:ext uri="{FF2B5EF4-FFF2-40B4-BE49-F238E27FC236}">
                <a16:creationId xmlns:a16="http://schemas.microsoft.com/office/drawing/2014/main" id="{127738B4-4DF5-411A-B366-6385463CD6AB}"/>
              </a:ext>
            </a:extLst>
          </p:cNvPr>
          <p:cNvCxnSpPr>
            <a:endCxn id="10" idx="3"/>
          </p:cNvCxnSpPr>
          <p:nvPr/>
        </p:nvCxnSpPr>
        <p:spPr bwMode="auto">
          <a:xfrm>
            <a:off x="4578678" y="4584700"/>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 name="Straight Connector 24">
            <a:extLst>
              <a:ext uri="{FF2B5EF4-FFF2-40B4-BE49-F238E27FC236}">
                <a16:creationId xmlns:a16="http://schemas.microsoft.com/office/drawing/2014/main" id="{F251EFAD-0C3C-414C-9B9C-6BA7FAA7C4E1}"/>
              </a:ext>
            </a:extLst>
          </p:cNvPr>
          <p:cNvCxnSpPr/>
          <p:nvPr/>
        </p:nvCxnSpPr>
        <p:spPr bwMode="auto">
          <a:xfrm>
            <a:off x="4597721" y="4908550"/>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6" name="Straight Connector 25">
            <a:extLst>
              <a:ext uri="{FF2B5EF4-FFF2-40B4-BE49-F238E27FC236}">
                <a16:creationId xmlns:a16="http://schemas.microsoft.com/office/drawing/2014/main" id="{10493EAD-6C2D-435A-9EDA-64EA336E6470}"/>
              </a:ext>
            </a:extLst>
          </p:cNvPr>
          <p:cNvCxnSpPr>
            <a:endCxn id="14" idx="3"/>
          </p:cNvCxnSpPr>
          <p:nvPr/>
        </p:nvCxnSpPr>
        <p:spPr bwMode="auto">
          <a:xfrm>
            <a:off x="4578678" y="5432425"/>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9EFFEEC3-FFF5-4614-A6BC-FE9CE0312B4B}"/>
              </a:ext>
            </a:extLst>
          </p:cNvPr>
          <p:cNvCxnSpPr/>
          <p:nvPr/>
        </p:nvCxnSpPr>
        <p:spPr bwMode="auto">
          <a:xfrm>
            <a:off x="4597721" y="5754688"/>
            <a:ext cx="994445" cy="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8" name="Straight Connector 27">
            <a:extLst>
              <a:ext uri="{FF2B5EF4-FFF2-40B4-BE49-F238E27FC236}">
                <a16:creationId xmlns:a16="http://schemas.microsoft.com/office/drawing/2014/main" id="{29B5C5EA-78C6-4A52-A4EC-859BB1DFAF79}"/>
              </a:ext>
            </a:extLst>
          </p:cNvPr>
          <p:cNvCxnSpPr/>
          <p:nvPr/>
        </p:nvCxnSpPr>
        <p:spPr bwMode="auto">
          <a:xfrm flipV="1">
            <a:off x="5742390" y="5503863"/>
            <a:ext cx="0" cy="120650"/>
          </a:xfrm>
          <a:prstGeom prst="line">
            <a:avLst/>
          </a:prstGeom>
          <a:no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29" name="Oval 28">
            <a:extLst>
              <a:ext uri="{FF2B5EF4-FFF2-40B4-BE49-F238E27FC236}">
                <a16:creationId xmlns:a16="http://schemas.microsoft.com/office/drawing/2014/main" id="{8690F42C-3DC9-4F44-A1EA-137E1AC5A06E}"/>
              </a:ext>
            </a:extLst>
          </p:cNvPr>
          <p:cNvSpPr/>
          <p:nvPr/>
        </p:nvSpPr>
        <p:spPr bwMode="auto">
          <a:xfrm>
            <a:off x="5714885" y="5627689"/>
            <a:ext cx="55012" cy="41275"/>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sp>
        <p:nvSpPr>
          <p:cNvPr id="30" name="TextBox 39">
            <a:extLst>
              <a:ext uri="{FF2B5EF4-FFF2-40B4-BE49-F238E27FC236}">
                <a16:creationId xmlns:a16="http://schemas.microsoft.com/office/drawing/2014/main" id="{29EB6D03-B8BB-4A50-8A9B-3B6AF2CBEA84}"/>
              </a:ext>
            </a:extLst>
          </p:cNvPr>
          <p:cNvSpPr txBox="1">
            <a:spLocks noChangeArrowheads="1"/>
          </p:cNvSpPr>
          <p:nvPr/>
        </p:nvSpPr>
        <p:spPr bwMode="auto">
          <a:xfrm>
            <a:off x="4724672" y="3082926"/>
            <a:ext cx="22978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Yön Kaydı</a:t>
            </a:r>
          </a:p>
        </p:txBody>
      </p:sp>
      <p:sp>
        <p:nvSpPr>
          <p:cNvPr id="31" name="Rectangle 30">
            <a:extLst>
              <a:ext uri="{FF2B5EF4-FFF2-40B4-BE49-F238E27FC236}">
                <a16:creationId xmlns:a16="http://schemas.microsoft.com/office/drawing/2014/main" id="{3490A40D-E6D0-44A7-8D0D-3F0E861C1624}"/>
              </a:ext>
            </a:extLst>
          </p:cNvPr>
          <p:cNvSpPr/>
          <p:nvPr/>
        </p:nvSpPr>
        <p:spPr bwMode="auto">
          <a:xfrm>
            <a:off x="2854269" y="3557589"/>
            <a:ext cx="1743452" cy="2452687"/>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rtl="0">
              <a:defRPr/>
            </a:pPr>
            <a:endParaRPr lang="en-GB" dirty="0">
              <a:cs typeface="+mn-cs"/>
            </a:endParaRPr>
          </a:p>
        </p:txBody>
      </p:sp>
      <p:sp>
        <p:nvSpPr>
          <p:cNvPr id="32" name="TextBox 43">
            <a:extLst>
              <a:ext uri="{FF2B5EF4-FFF2-40B4-BE49-F238E27FC236}">
                <a16:creationId xmlns:a16="http://schemas.microsoft.com/office/drawing/2014/main" id="{3B8C02AC-AC0E-42E1-B0EB-2B1A8AFE7A41}"/>
              </a:ext>
            </a:extLst>
          </p:cNvPr>
          <p:cNvSpPr txBox="1">
            <a:spLocks noChangeArrowheads="1"/>
          </p:cNvSpPr>
          <p:nvPr/>
        </p:nvSpPr>
        <p:spPr bwMode="auto">
          <a:xfrm>
            <a:off x="3285900" y="3636963"/>
            <a:ext cx="1311821"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eaLnBrk="1" hangingPunct="1" rtl="0"/>
            <a:r>
              <a:rPr lang="en-GB" sz="1200" dirty="0"/>
              <a:t>Bit [0] dışarı</a:t>
            </a:r>
          </a:p>
        </p:txBody>
      </p:sp>
      <p:sp>
        <p:nvSpPr>
          <p:cNvPr id="33" name="TextBox 44">
            <a:extLst>
              <a:ext uri="{FF2B5EF4-FFF2-40B4-BE49-F238E27FC236}">
                <a16:creationId xmlns:a16="http://schemas.microsoft.com/office/drawing/2014/main" id="{D66FFB77-F18E-4E9C-BC1A-C912F4B68D42}"/>
              </a:ext>
            </a:extLst>
          </p:cNvPr>
          <p:cNvSpPr txBox="1">
            <a:spLocks noChangeArrowheads="1"/>
          </p:cNvSpPr>
          <p:nvPr/>
        </p:nvSpPr>
        <p:spPr bwMode="auto">
          <a:xfrm>
            <a:off x="3285900" y="4427538"/>
            <a:ext cx="1311821"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eaLnBrk="1" hangingPunct="1" rtl="0"/>
            <a:r>
              <a:rPr lang="en-GB" sz="1200" dirty="0"/>
              <a:t>Bit [1] dışarı</a:t>
            </a:r>
          </a:p>
        </p:txBody>
      </p:sp>
      <p:sp>
        <p:nvSpPr>
          <p:cNvPr id="34" name="TextBox 45">
            <a:extLst>
              <a:ext uri="{FF2B5EF4-FFF2-40B4-BE49-F238E27FC236}">
                <a16:creationId xmlns:a16="http://schemas.microsoft.com/office/drawing/2014/main" id="{A37F8F83-7F72-4841-950E-632421934867}"/>
              </a:ext>
            </a:extLst>
          </p:cNvPr>
          <p:cNvSpPr txBox="1">
            <a:spLocks noChangeArrowheads="1"/>
          </p:cNvSpPr>
          <p:nvPr/>
        </p:nvSpPr>
        <p:spPr bwMode="auto">
          <a:xfrm>
            <a:off x="3150486" y="5287964"/>
            <a:ext cx="1447235"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eaLnBrk="1" hangingPunct="1" rtl="0"/>
            <a:r>
              <a:rPr lang="en-GB" sz="1200" dirty="0"/>
              <a:t>Bit [2] dışarı</a:t>
            </a:r>
          </a:p>
        </p:txBody>
      </p:sp>
      <p:sp>
        <p:nvSpPr>
          <p:cNvPr id="35" name="TextBox 46">
            <a:extLst>
              <a:ext uri="{FF2B5EF4-FFF2-40B4-BE49-F238E27FC236}">
                <a16:creationId xmlns:a16="http://schemas.microsoft.com/office/drawing/2014/main" id="{FC559F11-5888-4F9C-8E5A-BDABFF8A99C3}"/>
              </a:ext>
            </a:extLst>
          </p:cNvPr>
          <p:cNvSpPr txBox="1">
            <a:spLocks noChangeArrowheads="1"/>
          </p:cNvSpPr>
          <p:nvPr/>
        </p:nvSpPr>
        <p:spPr bwMode="auto">
          <a:xfrm>
            <a:off x="3476326" y="3948113"/>
            <a:ext cx="1121395"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eaLnBrk="1" hangingPunct="1" rtl="0"/>
            <a:r>
              <a:rPr lang="en-GB" sz="1200" dirty="0"/>
              <a:t>Bit [0] in</a:t>
            </a:r>
          </a:p>
        </p:txBody>
      </p:sp>
      <p:sp>
        <p:nvSpPr>
          <p:cNvPr id="36" name="TextBox 47">
            <a:extLst>
              <a:ext uri="{FF2B5EF4-FFF2-40B4-BE49-F238E27FC236}">
                <a16:creationId xmlns:a16="http://schemas.microsoft.com/office/drawing/2014/main" id="{1D6E4F05-1779-41BE-9A05-7644B53D8EC6}"/>
              </a:ext>
            </a:extLst>
          </p:cNvPr>
          <p:cNvSpPr txBox="1">
            <a:spLocks noChangeArrowheads="1"/>
          </p:cNvSpPr>
          <p:nvPr/>
        </p:nvSpPr>
        <p:spPr bwMode="auto">
          <a:xfrm>
            <a:off x="3476326" y="4716463"/>
            <a:ext cx="1121395"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eaLnBrk="1" hangingPunct="1" rtl="0"/>
            <a:r>
              <a:rPr lang="en-GB" sz="1200" dirty="0"/>
              <a:t>Bit [1] in</a:t>
            </a:r>
          </a:p>
        </p:txBody>
      </p:sp>
      <p:sp>
        <p:nvSpPr>
          <p:cNvPr id="37" name="TextBox 48">
            <a:extLst>
              <a:ext uri="{FF2B5EF4-FFF2-40B4-BE49-F238E27FC236}">
                <a16:creationId xmlns:a16="http://schemas.microsoft.com/office/drawing/2014/main" id="{C5E9B318-2BEB-4C1C-B211-9B213AD1BC6C}"/>
              </a:ext>
            </a:extLst>
          </p:cNvPr>
          <p:cNvSpPr txBox="1">
            <a:spLocks noChangeArrowheads="1"/>
          </p:cNvSpPr>
          <p:nvPr/>
        </p:nvSpPr>
        <p:spPr bwMode="auto">
          <a:xfrm>
            <a:off x="3476326" y="5564188"/>
            <a:ext cx="1121395"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eaLnBrk="1" hangingPunct="1" rtl="0"/>
            <a:r>
              <a:rPr lang="en-GB" sz="1200" dirty="0"/>
              <a:t>Bit [2]</a:t>
            </a:r>
          </a:p>
        </p:txBody>
      </p:sp>
      <p:sp>
        <p:nvSpPr>
          <p:cNvPr id="38" name="TextBox 53">
            <a:extLst>
              <a:ext uri="{FF2B5EF4-FFF2-40B4-BE49-F238E27FC236}">
                <a16:creationId xmlns:a16="http://schemas.microsoft.com/office/drawing/2014/main" id="{223AA5EB-484A-4ED1-8940-251C2A9994E1}"/>
              </a:ext>
            </a:extLst>
          </p:cNvPr>
          <p:cNvSpPr txBox="1">
            <a:spLocks noChangeArrowheads="1"/>
          </p:cNvSpPr>
          <p:nvPr/>
        </p:nvSpPr>
        <p:spPr bwMode="auto">
          <a:xfrm>
            <a:off x="8008456" y="4532314"/>
            <a:ext cx="22978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Harici Cihazlara</a:t>
            </a:r>
          </a:p>
        </p:txBody>
      </p:sp>
      <p:sp>
        <p:nvSpPr>
          <p:cNvPr id="39" name="Right Brace 38">
            <a:extLst>
              <a:ext uri="{FF2B5EF4-FFF2-40B4-BE49-F238E27FC236}">
                <a16:creationId xmlns:a16="http://schemas.microsoft.com/office/drawing/2014/main" id="{C265AD9C-00E3-48EF-A741-144181DF4304}"/>
              </a:ext>
            </a:extLst>
          </p:cNvPr>
          <p:cNvSpPr/>
          <p:nvPr/>
        </p:nvSpPr>
        <p:spPr bwMode="auto">
          <a:xfrm>
            <a:off x="7517580" y="3621088"/>
            <a:ext cx="296218" cy="2360612"/>
          </a:xfrm>
          <a:prstGeom prst="rightBrace">
            <a:avLst>
              <a:gd name="adj1" fmla="val 31823"/>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Tree>
    <p:extLst>
      <p:ext uri="{BB962C8B-B14F-4D97-AF65-F5344CB8AC3E}">
        <p14:creationId xmlns:p14="http://schemas.microsoft.com/office/powerpoint/2010/main" val="398107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AHB GPIO</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US" altLang="en-US" dirty="0">
                <a:ea typeface="ＭＳ Ｐゴシック" panose="020B0600070205080204" pitchFamily="34" charset="-128"/>
              </a:rPr>
              <a:t>Temel donanım mimarisi </a:t>
            </a:r>
          </a:p>
          <a:p>
            <a:pPr lvl="1" rtl="0" algn="l"/>
            <a:r>
              <a:rPr lang="en-US" dirty="0"/>
              <a:t>Yalnızca temel kayıtlara, yani veri girişine, veri çıkışına ve yön kaydına sahiptir</a:t>
            </a:r>
          </a:p>
          <a:p>
            <a:pPr lvl="1" rtl="0" algn="l"/>
            <a:r>
              <a:rPr lang="en-US" dirty="0"/>
              <a:t>Maske kaydı veya diğer işlevleri yoktur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FA2C4078-C62B-46A5-8074-3359569C1608}"/>
              </a:ext>
            </a:extLst>
          </p:cNvPr>
          <p:cNvSpPr/>
          <p:nvPr/>
        </p:nvSpPr>
        <p:spPr bwMode="auto">
          <a:xfrm>
            <a:off x="1783654" y="3378200"/>
            <a:ext cx="7705889" cy="2781300"/>
          </a:xfrm>
          <a:prstGeom prst="rect">
            <a:avLst/>
          </a:prstGeom>
          <a:solidFill>
            <a:schemeClr val="bg1">
              <a:lumMod val="95000"/>
            </a:schemeClr>
          </a:solidFill>
          <a:ln w="19050" cap="flat" cmpd="sng" algn="ctr">
            <a:solidFill>
              <a:schemeClr val="bg1">
                <a:lumMod val="85000"/>
              </a:schemeClr>
            </a:solidFill>
            <a:prstDash val="sysDash"/>
            <a:round/>
            <a:headEnd type="none" w="med" len="med"/>
            <a:tailEnd type="none" w="med" len="med"/>
          </a:ln>
          <a:effectLst/>
        </p:spPr>
        <p:txBody>
          <a:bodyPr wrap="none" anchor="ctr"/>
          <a:lstStyle/>
          <a:p>
            <a:pPr algn="ctr" rtl="0">
              <a:defRPr/>
            </a:pPr>
            <a:endParaRPr lang="en-GB" dirty="0">
              <a:cs typeface="+mn-cs"/>
            </a:endParaRPr>
          </a:p>
        </p:txBody>
      </p:sp>
      <p:cxnSp>
        <p:nvCxnSpPr>
          <p:cNvPr id="6" name="Straight Arrow Connector 5">
            <a:extLst>
              <a:ext uri="{FF2B5EF4-FFF2-40B4-BE49-F238E27FC236}">
                <a16:creationId xmlns:a16="http://schemas.microsoft.com/office/drawing/2014/main" id="{0660A792-8DE0-4F69-A414-10F7D9B975D0}"/>
              </a:ext>
            </a:extLst>
          </p:cNvPr>
          <p:cNvCxnSpPr/>
          <p:nvPr/>
        </p:nvCxnSpPr>
        <p:spPr bwMode="auto">
          <a:xfrm flipV="1">
            <a:off x="8605122" y="4675188"/>
            <a:ext cx="0" cy="8001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2F2CF39C-F472-47DB-BF08-75919961F2B7}"/>
              </a:ext>
            </a:extLst>
          </p:cNvPr>
          <p:cNvCxnSpPr/>
          <p:nvPr/>
        </p:nvCxnSpPr>
        <p:spPr bwMode="auto">
          <a:xfrm flipV="1">
            <a:off x="8086740" y="5143500"/>
            <a:ext cx="0" cy="40005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8" name="Flowchart: Process 7">
            <a:extLst>
              <a:ext uri="{FF2B5EF4-FFF2-40B4-BE49-F238E27FC236}">
                <a16:creationId xmlns:a16="http://schemas.microsoft.com/office/drawing/2014/main" id="{C65A86A9-5896-44F5-9C3C-9C06B12C7480}"/>
              </a:ext>
            </a:extLst>
          </p:cNvPr>
          <p:cNvSpPr/>
          <p:nvPr/>
        </p:nvSpPr>
        <p:spPr bwMode="auto">
          <a:xfrm>
            <a:off x="2549588" y="3743326"/>
            <a:ext cx="1428191" cy="21431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AHB</a:t>
            </a:r>
          </a:p>
          <a:p>
            <a:pPr algn="ctr" rtl="0">
              <a:defRPr/>
            </a:pPr>
            <a:r>
              <a:rPr lang="en-GB" sz="1200" dirty="0"/>
              <a:t>Arayüz</a:t>
            </a:r>
          </a:p>
        </p:txBody>
      </p:sp>
      <p:sp>
        <p:nvSpPr>
          <p:cNvPr id="9" name="Left-Right Arrow 18">
            <a:extLst>
              <a:ext uri="{FF2B5EF4-FFF2-40B4-BE49-F238E27FC236}">
                <a16:creationId xmlns:a16="http://schemas.microsoft.com/office/drawing/2014/main" id="{5A3003C0-E820-40EC-BFF9-D8A454B034A5}"/>
              </a:ext>
            </a:extLst>
          </p:cNvPr>
          <p:cNvSpPr/>
          <p:nvPr/>
        </p:nvSpPr>
        <p:spPr bwMode="auto">
          <a:xfrm>
            <a:off x="1015603" y="3916364"/>
            <a:ext cx="1533985"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10" name="Left-Right Arrow 19">
            <a:extLst>
              <a:ext uri="{FF2B5EF4-FFF2-40B4-BE49-F238E27FC236}">
                <a16:creationId xmlns:a16="http://schemas.microsoft.com/office/drawing/2014/main" id="{B8368AB8-9AD5-4470-836D-C24B05668039}"/>
              </a:ext>
            </a:extLst>
          </p:cNvPr>
          <p:cNvSpPr/>
          <p:nvPr/>
        </p:nvSpPr>
        <p:spPr bwMode="auto">
          <a:xfrm>
            <a:off x="1015603" y="4608514"/>
            <a:ext cx="1533985"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11" name="Left-Right Arrow 20">
            <a:extLst>
              <a:ext uri="{FF2B5EF4-FFF2-40B4-BE49-F238E27FC236}">
                <a16:creationId xmlns:a16="http://schemas.microsoft.com/office/drawing/2014/main" id="{D1E0BFC6-A9AA-4C89-B433-8873374B9B79}"/>
              </a:ext>
            </a:extLst>
          </p:cNvPr>
          <p:cNvSpPr/>
          <p:nvPr/>
        </p:nvSpPr>
        <p:spPr bwMode="auto">
          <a:xfrm>
            <a:off x="1015603" y="5268914"/>
            <a:ext cx="1533985"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12" name="Right Arrow 21">
            <a:extLst>
              <a:ext uri="{FF2B5EF4-FFF2-40B4-BE49-F238E27FC236}">
                <a16:creationId xmlns:a16="http://schemas.microsoft.com/office/drawing/2014/main" id="{4A4D40D4-CDA4-4464-80C5-82CE4A90B259}"/>
              </a:ext>
            </a:extLst>
          </p:cNvPr>
          <p:cNvSpPr/>
          <p:nvPr/>
        </p:nvSpPr>
        <p:spPr bwMode="auto">
          <a:xfrm>
            <a:off x="3977779" y="3970338"/>
            <a:ext cx="677069" cy="346075"/>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mn-cs"/>
              </a:rPr>
              <a:t>addr</a:t>
            </a:r>
          </a:p>
        </p:txBody>
      </p:sp>
      <p:sp>
        <p:nvSpPr>
          <p:cNvPr id="13" name="Flowchart: Process 12">
            <a:extLst>
              <a:ext uri="{FF2B5EF4-FFF2-40B4-BE49-F238E27FC236}">
                <a16:creationId xmlns:a16="http://schemas.microsoft.com/office/drawing/2014/main" id="{078B23B7-A253-4ABE-9EF8-56634AB19371}"/>
              </a:ext>
            </a:extLst>
          </p:cNvPr>
          <p:cNvSpPr/>
          <p:nvPr/>
        </p:nvSpPr>
        <p:spPr bwMode="auto">
          <a:xfrm>
            <a:off x="4699281" y="3878263"/>
            <a:ext cx="1343558" cy="53498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Adres</a:t>
            </a:r>
          </a:p>
          <a:p>
            <a:pPr algn="ctr" rtl="0">
              <a:defRPr/>
            </a:pPr>
            <a:r>
              <a:rPr lang="en-GB" sz="1200" dirty="0"/>
              <a:t>Kod çözücü</a:t>
            </a:r>
          </a:p>
        </p:txBody>
      </p:sp>
      <p:sp>
        <p:nvSpPr>
          <p:cNvPr id="14" name="Left-Right Arrow 23">
            <a:extLst>
              <a:ext uri="{FF2B5EF4-FFF2-40B4-BE49-F238E27FC236}">
                <a16:creationId xmlns:a16="http://schemas.microsoft.com/office/drawing/2014/main" id="{FA5DCD16-1B3D-4B2B-9814-BD8E60895222}"/>
              </a:ext>
            </a:extLst>
          </p:cNvPr>
          <p:cNvSpPr/>
          <p:nvPr/>
        </p:nvSpPr>
        <p:spPr bwMode="auto">
          <a:xfrm>
            <a:off x="3977779" y="4895851"/>
            <a:ext cx="2302034" cy="373063"/>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mn-cs"/>
              </a:rPr>
              <a:t>Veri </a:t>
            </a:r>
            <a:r>
              <a:rPr lang="en-GB" sz="1200" dirty="0"/>
              <a:t>[31: 0] </a:t>
            </a:r>
            <a:r>
              <a:rPr lang="en-GB" sz="1200" dirty="0">
                <a:cs typeface="+mn-cs"/>
              </a:rPr>
              <a:t> </a:t>
            </a:r>
          </a:p>
        </p:txBody>
      </p:sp>
      <p:sp>
        <p:nvSpPr>
          <p:cNvPr id="15" name="Flowchart: Manual Operation 14">
            <a:extLst>
              <a:ext uri="{FF2B5EF4-FFF2-40B4-BE49-F238E27FC236}">
                <a16:creationId xmlns:a16="http://schemas.microsoft.com/office/drawing/2014/main" id="{72446C24-6767-41CE-84F5-CEF28855B542}"/>
              </a:ext>
            </a:extLst>
          </p:cNvPr>
          <p:cNvSpPr/>
          <p:nvPr/>
        </p:nvSpPr>
        <p:spPr bwMode="auto">
          <a:xfrm rot="5400000">
            <a:off x="5784443" y="4883221"/>
            <a:ext cx="1352550"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cxnSp>
        <p:nvCxnSpPr>
          <p:cNvPr id="16" name="Elbow Connector 25">
            <a:extLst>
              <a:ext uri="{FF2B5EF4-FFF2-40B4-BE49-F238E27FC236}">
                <a16:creationId xmlns:a16="http://schemas.microsoft.com/office/drawing/2014/main" id="{CF3BC850-4919-4B5E-95D5-43444DC0108D}"/>
              </a:ext>
            </a:extLst>
          </p:cNvPr>
          <p:cNvCxnSpPr>
            <a:stCxn id="13" idx="3"/>
            <a:endCxn id="15" idx="1"/>
          </p:cNvCxnSpPr>
          <p:nvPr/>
        </p:nvCxnSpPr>
        <p:spPr bwMode="auto">
          <a:xfrm>
            <a:off x="6042839" y="4146551"/>
            <a:ext cx="416821" cy="377825"/>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7" name="Left-Right Arrow 28">
            <a:extLst>
              <a:ext uri="{FF2B5EF4-FFF2-40B4-BE49-F238E27FC236}">
                <a16:creationId xmlns:a16="http://schemas.microsoft.com/office/drawing/2014/main" id="{C0CD4567-9301-4800-9CDD-C55CBAFAC333}"/>
              </a:ext>
            </a:extLst>
          </p:cNvPr>
          <p:cNvSpPr/>
          <p:nvPr/>
        </p:nvSpPr>
        <p:spPr bwMode="auto">
          <a:xfrm>
            <a:off x="6641623" y="5508626"/>
            <a:ext cx="789208" cy="176213"/>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18" name="Flowchart: Process 17">
            <a:extLst>
              <a:ext uri="{FF2B5EF4-FFF2-40B4-BE49-F238E27FC236}">
                <a16:creationId xmlns:a16="http://schemas.microsoft.com/office/drawing/2014/main" id="{B79EE9CC-2A85-44CA-A078-66ED7410156A}"/>
              </a:ext>
            </a:extLst>
          </p:cNvPr>
          <p:cNvSpPr/>
          <p:nvPr/>
        </p:nvSpPr>
        <p:spPr bwMode="auto">
          <a:xfrm>
            <a:off x="7430830" y="4454525"/>
            <a:ext cx="1760379" cy="198438"/>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Çıktı Verileri [7: 0] </a:t>
            </a:r>
          </a:p>
        </p:txBody>
      </p:sp>
      <p:sp>
        <p:nvSpPr>
          <p:cNvPr id="19" name="Flowchart: Process 18">
            <a:extLst>
              <a:ext uri="{FF2B5EF4-FFF2-40B4-BE49-F238E27FC236}">
                <a16:creationId xmlns:a16="http://schemas.microsoft.com/office/drawing/2014/main" id="{031F9931-43AE-4E6F-B215-BC6589CF6BF5}"/>
              </a:ext>
            </a:extLst>
          </p:cNvPr>
          <p:cNvSpPr/>
          <p:nvPr/>
        </p:nvSpPr>
        <p:spPr bwMode="auto">
          <a:xfrm>
            <a:off x="7430830" y="4951414"/>
            <a:ext cx="1760379" cy="19843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Giriş Verileri [7: 0] </a:t>
            </a:r>
          </a:p>
        </p:txBody>
      </p:sp>
      <p:sp>
        <p:nvSpPr>
          <p:cNvPr id="20" name="Flowchart: Process 19">
            <a:extLst>
              <a:ext uri="{FF2B5EF4-FFF2-40B4-BE49-F238E27FC236}">
                <a16:creationId xmlns:a16="http://schemas.microsoft.com/office/drawing/2014/main" id="{9AF82786-9562-4262-9ED8-F3A28C4D1B0F}"/>
              </a:ext>
            </a:extLst>
          </p:cNvPr>
          <p:cNvSpPr/>
          <p:nvPr/>
        </p:nvSpPr>
        <p:spPr bwMode="auto">
          <a:xfrm>
            <a:off x="7430830" y="5486400"/>
            <a:ext cx="1760379" cy="198438"/>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Yön [7: 0] </a:t>
            </a:r>
          </a:p>
        </p:txBody>
      </p:sp>
      <p:sp>
        <p:nvSpPr>
          <p:cNvPr id="21" name="Flowchart: Process 20">
            <a:extLst>
              <a:ext uri="{FF2B5EF4-FFF2-40B4-BE49-F238E27FC236}">
                <a16:creationId xmlns:a16="http://schemas.microsoft.com/office/drawing/2014/main" id="{FF00ACD7-09E7-41C6-987E-1954D673A16E}"/>
              </a:ext>
            </a:extLst>
          </p:cNvPr>
          <p:cNvSpPr/>
          <p:nvPr/>
        </p:nvSpPr>
        <p:spPr bwMode="auto">
          <a:xfrm>
            <a:off x="9969839" y="3743326"/>
            <a:ext cx="1290662" cy="2143125"/>
          </a:xfrm>
          <a:prstGeom prst="flowChartProcess">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Harici</a:t>
            </a:r>
          </a:p>
          <a:p>
            <a:pPr algn="ctr" rtl="0">
              <a:defRPr/>
            </a:pPr>
            <a:r>
              <a:rPr lang="en-GB" sz="1200" dirty="0"/>
              <a:t>Cihazlar</a:t>
            </a:r>
          </a:p>
        </p:txBody>
      </p:sp>
      <p:sp>
        <p:nvSpPr>
          <p:cNvPr id="22" name="Right Arrow 37">
            <a:extLst>
              <a:ext uri="{FF2B5EF4-FFF2-40B4-BE49-F238E27FC236}">
                <a16:creationId xmlns:a16="http://schemas.microsoft.com/office/drawing/2014/main" id="{AAA73914-B4C4-481E-8862-54B38147BC5A}"/>
              </a:ext>
            </a:extLst>
          </p:cNvPr>
          <p:cNvSpPr/>
          <p:nvPr/>
        </p:nvSpPr>
        <p:spPr bwMode="auto">
          <a:xfrm>
            <a:off x="9197557" y="4489451"/>
            <a:ext cx="772281" cy="163513"/>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3" name="Right Arrow 38">
            <a:extLst>
              <a:ext uri="{FF2B5EF4-FFF2-40B4-BE49-F238E27FC236}">
                <a16:creationId xmlns:a16="http://schemas.microsoft.com/office/drawing/2014/main" id="{3175F6BF-3FBB-4515-BCD4-AD815FDD5901}"/>
              </a:ext>
            </a:extLst>
          </p:cNvPr>
          <p:cNvSpPr/>
          <p:nvPr/>
        </p:nvSpPr>
        <p:spPr bwMode="auto">
          <a:xfrm rot="10800000">
            <a:off x="9197557" y="4991100"/>
            <a:ext cx="77228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4" name="Right Arrow 48">
            <a:extLst>
              <a:ext uri="{FF2B5EF4-FFF2-40B4-BE49-F238E27FC236}">
                <a16:creationId xmlns:a16="http://schemas.microsoft.com/office/drawing/2014/main" id="{0191DA71-57DE-482A-AD9C-4B29B43EDD41}"/>
              </a:ext>
            </a:extLst>
          </p:cNvPr>
          <p:cNvSpPr/>
          <p:nvPr/>
        </p:nvSpPr>
        <p:spPr bwMode="auto">
          <a:xfrm>
            <a:off x="6641622" y="4489450"/>
            <a:ext cx="761702"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5" name="Right Arrow 49">
            <a:extLst>
              <a:ext uri="{FF2B5EF4-FFF2-40B4-BE49-F238E27FC236}">
                <a16:creationId xmlns:a16="http://schemas.microsoft.com/office/drawing/2014/main" id="{38963DE6-D7C6-4510-AF28-E56CD071E9B4}"/>
              </a:ext>
            </a:extLst>
          </p:cNvPr>
          <p:cNvSpPr/>
          <p:nvPr/>
        </p:nvSpPr>
        <p:spPr bwMode="auto">
          <a:xfrm rot="10800000">
            <a:off x="6641623" y="4991100"/>
            <a:ext cx="789208"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Tree>
    <p:extLst>
      <p:ext uri="{BB962C8B-B14F-4D97-AF65-F5344CB8AC3E}">
        <p14:creationId xmlns:p14="http://schemas.microsoft.com/office/powerpoint/2010/main" val="161573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GPIO Kayıtları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9"/>
            <a:ext cx="11180763" cy="2474912"/>
          </a:xfrm>
        </p:spPr>
        <p:txBody>
          <a:bodyPr wrap="square" numCol="1" anchor="t" anchorCtr="0" compatLnSpc="1">
            <a:prstTxWarp prst="textNoShape">
              <a:avLst/>
            </a:prstTxWarp>
          </a:bodyPr>
          <a:lstStyle/>
          <a:p>
            <a:pPr rtl="0" algn="l"/>
            <a:r>
              <a:rPr lang="en-GB" dirty="0"/>
              <a:t>GPIO çevre birimi kayıtları şunları içerir: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Veri kayıtları</a:t>
            </a:r>
          </a:p>
          <a:p>
            <a:pPr lvl="1" rtl="0" algn="l"/>
            <a:r>
              <a:rPr lang="en-IN" altLang="en-US" dirty="0">
                <a:ea typeface="ＭＳ Ｐゴシック" panose="020B0600070205080204" pitchFamily="34" charset="-128"/>
              </a:rPr>
              <a:t>Giriş verileri: harici cihazlardan okunan veriler</a:t>
            </a:r>
          </a:p>
          <a:p>
            <a:pPr lvl="1" rtl="0" algn="l"/>
            <a:r>
              <a:rPr lang="en-IN" altLang="en-US" dirty="0">
                <a:ea typeface="ＭＳ Ｐゴシック" panose="020B0600070205080204" pitchFamily="34" charset="-128"/>
              </a:rPr>
              <a:t>Çıkış verileri: harici cihazlara gönderilen veriler</a:t>
            </a:r>
          </a:p>
          <a:p>
            <a:pPr lvl="1" rtl="0" algn="l"/>
            <a:r>
              <a:rPr lang="en-IN" altLang="en-US" dirty="0">
                <a:ea typeface="ＭＳ Ｐゴシック" panose="020B0600070205080204" pitchFamily="34" charset="-128"/>
              </a:rPr>
              <a:t>Yön kaydı</a:t>
            </a:r>
          </a:p>
          <a:p>
            <a:pPr lvl="1" rtl="0" algn="l"/>
            <a:r>
              <a:rPr lang="en-IN" altLang="en-US" dirty="0">
                <a:ea typeface="ＭＳ Ｐゴシック" panose="020B0600070205080204" pitchFamily="34" charset="-128"/>
              </a:rPr>
              <a:t>Okuma veya yazma işlemi olup olmadığını kontrol eder</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78D901E9-EF89-4ED7-9F16-F0D44F2951CA}"/>
              </a:ext>
            </a:extLst>
          </p:cNvPr>
          <p:cNvGraphicFramePr>
            <a:graphicFrameLocks/>
          </p:cNvGraphicFramePr>
          <p:nvPr>
            <p:extLst>
              <p:ext uri="{D42A27DB-BD31-4B8C-83A1-F6EECF244321}">
                <p14:modId xmlns:p14="http://schemas.microsoft.com/office/powerpoint/2010/main" val="3994049336"/>
              </p:ext>
            </p:extLst>
          </p:nvPr>
        </p:nvGraphicFramePr>
        <p:xfrm>
          <a:off x="1120861" y="4314825"/>
          <a:ext cx="9923290" cy="1484312"/>
        </p:xfrm>
        <a:graphic>
          <a:graphicData uri="http://schemas.openxmlformats.org/drawingml/2006/table">
            <a:tbl>
              <a:tblPr firstRow="1" bandRow="1">
                <a:tableStyleId>{5C22544A-7EE6-4342-B048-85BDC9FD1C3A}</a:tableStyleId>
              </a:tblPr>
              <a:tblGrid>
                <a:gridCol w="3384214">
                  <a:extLst>
                    <a:ext uri="{9D8B030D-6E8A-4147-A177-3AD203B41FA5}">
                      <a16:colId xmlns:a16="http://schemas.microsoft.com/office/drawing/2014/main" val="20000"/>
                    </a:ext>
                  </a:extLst>
                </a:gridCol>
                <a:gridCol w="3231312">
                  <a:extLst>
                    <a:ext uri="{9D8B030D-6E8A-4147-A177-3AD203B41FA5}">
                      <a16:colId xmlns:a16="http://schemas.microsoft.com/office/drawing/2014/main" val="20001"/>
                    </a:ext>
                  </a:extLst>
                </a:gridCol>
                <a:gridCol w="3307764">
                  <a:extLst>
                    <a:ext uri="{9D8B030D-6E8A-4147-A177-3AD203B41FA5}">
                      <a16:colId xmlns:a16="http://schemas.microsoft.com/office/drawing/2014/main" val="20002"/>
                    </a:ext>
                  </a:extLst>
                </a:gridCol>
              </a:tblGrid>
              <a:tr h="371078">
                <a:tc>
                  <a:txBody>
                    <a:bodyPr/>
                    <a:lstStyle/>
                    <a:p>
                      <a:pPr rtl="0" algn="l"/>
                      <a:r>
                        <a:rPr lang="en-GB" sz="1800" dirty="0"/>
                        <a:t>Kayıt ol</a:t>
                      </a:r>
                      <a:r>
                        <a:rPr lang="en-GB" sz="1800" baseline="0" dirty="0"/>
                        <a:t> </a:t>
                      </a:r>
                      <a:endParaRPr lang="en-GB" sz="1800" dirty="0"/>
                    </a:p>
                  </a:txBody>
                  <a:tcPr marL="121864" marR="121864" marT="45749" marB="45749"/>
                </a:tc>
                <a:tc>
                  <a:txBody>
                    <a:bodyPr/>
                    <a:lstStyle/>
                    <a:p>
                      <a:pPr rtl="0" algn="l"/>
                      <a:r>
                        <a:rPr lang="en-GB" sz="1800" baseline="0" dirty="0"/>
                        <a:t>Adres</a:t>
                      </a:r>
                      <a:endParaRPr lang="en-GB" sz="1800" dirty="0"/>
                    </a:p>
                  </a:txBody>
                  <a:tcPr marL="121864" marR="121864" marT="45749" marB="45749"/>
                </a:tc>
                <a:tc>
                  <a:txBody>
                    <a:bodyPr/>
                    <a:lstStyle/>
                    <a:p>
                      <a:pPr rtl="0" algn="l"/>
                      <a:r>
                        <a:rPr lang="en-GB" sz="1800" dirty="0"/>
                        <a:t>Boyut</a:t>
                      </a:r>
                    </a:p>
                  </a:txBody>
                  <a:tcPr marL="121864" marR="121864" marT="45749" marB="45749"/>
                </a:tc>
                <a:extLst>
                  <a:ext uri="{0D108BD9-81ED-4DB2-BD59-A6C34878D82A}">
                    <a16:rowId xmlns:a16="http://schemas.microsoft.com/office/drawing/2014/main" val="10000"/>
                  </a:ext>
                </a:extLst>
              </a:tr>
              <a:tr h="371078">
                <a:tc>
                  <a:txBody>
                    <a:bodyPr/>
                    <a:lstStyle/>
                    <a:p>
                      <a:pPr algn="l" rtl="0"/>
                      <a:r>
                        <a:rPr lang="en-GB" sz="1800" dirty="0"/>
                        <a:t>GPIO temel adresi</a:t>
                      </a:r>
                    </a:p>
                  </a:txBody>
                  <a:tcPr marL="121864" marR="121864" marT="45736" marB="4573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0x5300_0000</a:t>
                      </a:r>
                    </a:p>
                  </a:txBody>
                  <a:tcPr marL="121864" marR="121864" marT="45736" marB="45736"/>
                </a:tc>
                <a:tc>
                  <a:txBody>
                    <a:bodyPr/>
                    <a:lstStyle/>
                    <a:p>
                      <a:pPr rtl="0" algn="l"/>
                      <a:endParaRPr lang="en-GB" sz="1800" dirty="0"/>
                    </a:p>
                  </a:txBody>
                  <a:tcPr marL="121864" marR="121864" marT="45736" marB="45736"/>
                </a:tc>
                <a:extLst>
                  <a:ext uri="{0D108BD9-81ED-4DB2-BD59-A6C34878D82A}">
                    <a16:rowId xmlns:a16="http://schemas.microsoft.com/office/drawing/2014/main" val="10001"/>
                  </a:ext>
                </a:extLst>
              </a:tr>
              <a:tr h="371078">
                <a:tc>
                  <a:txBody>
                    <a:bodyPr/>
                    <a:lstStyle/>
                    <a:p>
                      <a:pPr algn="l" rtl="0"/>
                      <a:r>
                        <a:rPr lang="en-GB" sz="1800" dirty="0"/>
                        <a:t>Veri </a:t>
                      </a:r>
                    </a:p>
                  </a:txBody>
                  <a:tcPr marL="121864" marR="121864" marT="45749" marB="4574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0x5300_0000</a:t>
                      </a:r>
                    </a:p>
                  </a:txBody>
                  <a:tcPr marL="121864" marR="121864" marT="45749" marB="45749"/>
                </a:tc>
                <a:tc>
                  <a:txBody>
                    <a:bodyPr/>
                    <a:lstStyle/>
                    <a:p>
                      <a:pPr rtl="0" algn="l"/>
                      <a:r>
                        <a:rPr lang="en-GB" sz="1800" dirty="0"/>
                        <a:t>4 Bayt</a:t>
                      </a:r>
                    </a:p>
                  </a:txBody>
                  <a:tcPr marL="121864" marR="121864" marT="45749" marB="45749"/>
                </a:tc>
                <a:extLst>
                  <a:ext uri="{0D108BD9-81ED-4DB2-BD59-A6C34878D82A}">
                    <a16:rowId xmlns:a16="http://schemas.microsoft.com/office/drawing/2014/main" val="10002"/>
                  </a:ext>
                </a:extLst>
              </a:tr>
              <a:tr h="371078">
                <a:tc>
                  <a:txBody>
                    <a:bodyPr/>
                    <a:lstStyle/>
                    <a:p>
                      <a:pPr algn="l" rtl="0"/>
                      <a:r>
                        <a:rPr lang="en-GB" sz="1800" dirty="0"/>
                        <a:t>Yön </a:t>
                      </a:r>
                    </a:p>
                  </a:txBody>
                  <a:tcPr marL="121864" marR="121864" marT="45749" marB="4574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0x5300_0004</a:t>
                      </a:r>
                    </a:p>
                  </a:txBody>
                  <a:tcPr marL="121864" marR="121864" marT="45749" marB="45749"/>
                </a:tc>
                <a:tc>
                  <a:txBody>
                    <a:bodyPr/>
                    <a:lstStyle/>
                    <a:p>
                      <a:pPr rtl="0" algn="l"/>
                      <a:r>
                        <a:rPr lang="en-GB" sz="1800" dirty="0"/>
                        <a:t>4</a:t>
                      </a:r>
                      <a:r>
                        <a:rPr lang="en-GB" sz="1800" baseline="0" dirty="0"/>
                        <a:t> </a:t>
                      </a:r>
                      <a:r>
                        <a:rPr lang="en-GB" sz="1800" dirty="0"/>
                        <a:t>Bayt</a:t>
                      </a:r>
                    </a:p>
                  </a:txBody>
                  <a:tcPr marL="121864" marR="121864" marT="45749" marB="4574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5158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Bir Zamanlayıcı Çevre Biriminin Genel Mimarisi ve Çalışma Modları</a:t>
            </a:r>
            <a:endParaRPr lang="en-US" sz="1800" dirty="0">
              <a:ea typeface="ＭＳ Ｐゴシック" panose="020B0600070205080204" pitchFamily="34" charset="-128"/>
            </a:endParaRPr>
          </a:p>
          <a:p>
            <a:pPr rtl="0" algn="l"/>
            <a:r>
              <a:rPr lang="en-US" sz="2400" dirty="0"/>
              <a:t>Dizayn ve </a:t>
            </a:r>
            <a:r>
              <a:rPr lang="en-US" dirty="0"/>
              <a:t>ben</a:t>
            </a:r>
            <a:r>
              <a:rPr lang="en-US" sz="2400" dirty="0"/>
              <a:t>uygulanması</a:t>
            </a:r>
          </a:p>
          <a:p>
            <a:pPr lvl="1" rtl="0" algn="l"/>
            <a:r>
              <a:rPr lang="en-US" dirty="0"/>
              <a:t>AHB Zamanlayıcı Çevre Birimi</a:t>
            </a:r>
          </a:p>
          <a:p>
            <a:pPr lvl="1" rtl="0" algn="l"/>
            <a:r>
              <a:rPr lang="en-US" dirty="0"/>
              <a:t>AHB GPIO Çevre Birimi</a:t>
            </a:r>
          </a:p>
          <a:p>
            <a:pPr lvl="1" rtl="0" algn="l"/>
            <a:r>
              <a:rPr lang="en-US" dirty="0"/>
              <a:t>AHB </a:t>
            </a:r>
            <a:r>
              <a:rPr lang="en-GB" dirty="0"/>
              <a:t>7 Segmentli Ekran</a:t>
            </a:r>
            <a:r>
              <a:rPr lang="en-US" dirty="0"/>
              <a:t> Çevresel</a:t>
            </a:r>
            <a:endParaRPr lang="en-US" altLang="en-US" dirty="0"/>
          </a:p>
        </p:txBody>
      </p:sp>
    </p:spTree>
    <p:extLst>
      <p:ext uri="{BB962C8B-B14F-4D97-AF65-F5344CB8AC3E}">
        <p14:creationId xmlns:p14="http://schemas.microsoft.com/office/powerpoint/2010/main" val="10771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Donanım Modülüne Genel Bakış</a:t>
            </a:r>
            <a:endParaRPr lang="en-US" dirty="0"/>
          </a:p>
        </p:txBody>
      </p:sp>
      <p:sp>
        <p:nvSpPr>
          <p:cNvPr id="154" name="Rectangle 153">
            <a:extLst>
              <a:ext uri="{FF2B5EF4-FFF2-40B4-BE49-F238E27FC236}">
                <a16:creationId xmlns:a16="http://schemas.microsoft.com/office/drawing/2014/main" id="{F80F35E2-F9A0-4090-AFBB-6C51571DFFA9}"/>
              </a:ext>
            </a:extLst>
          </p:cNvPr>
          <p:cNvSpPr/>
          <p:nvPr/>
        </p:nvSpPr>
        <p:spPr bwMode="auto">
          <a:xfrm>
            <a:off x="414704" y="1862137"/>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155" name="Down Arrow 37">
            <a:extLst>
              <a:ext uri="{FF2B5EF4-FFF2-40B4-BE49-F238E27FC236}">
                <a16:creationId xmlns:a16="http://schemas.microsoft.com/office/drawing/2014/main" id="{D0642414-3B16-441A-8F0B-B0D7F4E5779B}"/>
              </a:ext>
            </a:extLst>
          </p:cNvPr>
          <p:cNvSpPr/>
          <p:nvPr/>
        </p:nvSpPr>
        <p:spPr bwMode="auto">
          <a:xfrm>
            <a:off x="718962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56" name="Down Arrow 40">
            <a:extLst>
              <a:ext uri="{FF2B5EF4-FFF2-40B4-BE49-F238E27FC236}">
                <a16:creationId xmlns:a16="http://schemas.microsoft.com/office/drawing/2014/main" id="{37985506-C846-438F-87F9-03D2160949C9}"/>
              </a:ext>
            </a:extLst>
          </p:cNvPr>
          <p:cNvSpPr/>
          <p:nvPr/>
        </p:nvSpPr>
        <p:spPr bwMode="auto">
          <a:xfrm>
            <a:off x="670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57" name="Down Arrow 41">
            <a:extLst>
              <a:ext uri="{FF2B5EF4-FFF2-40B4-BE49-F238E27FC236}">
                <a16:creationId xmlns:a16="http://schemas.microsoft.com/office/drawing/2014/main" id="{00D96285-AD1A-428C-AEF4-67B5D70D8539}"/>
              </a:ext>
            </a:extLst>
          </p:cNvPr>
          <p:cNvSpPr/>
          <p:nvPr/>
        </p:nvSpPr>
        <p:spPr bwMode="auto">
          <a:xfrm>
            <a:off x="627769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58" name="Down Arrow 42">
            <a:extLst>
              <a:ext uri="{FF2B5EF4-FFF2-40B4-BE49-F238E27FC236}">
                <a16:creationId xmlns:a16="http://schemas.microsoft.com/office/drawing/2014/main" id="{7ED221A4-EBBC-41D6-91E1-AF6057B5A692}"/>
              </a:ext>
            </a:extLst>
          </p:cNvPr>
          <p:cNvSpPr/>
          <p:nvPr/>
        </p:nvSpPr>
        <p:spPr bwMode="auto">
          <a:xfrm>
            <a:off x="8878064"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59" name="Down Arrow 43">
            <a:extLst>
              <a:ext uri="{FF2B5EF4-FFF2-40B4-BE49-F238E27FC236}">
                <a16:creationId xmlns:a16="http://schemas.microsoft.com/office/drawing/2014/main" id="{62B23FAA-F899-449A-BF18-6D60644B729E}"/>
              </a:ext>
            </a:extLst>
          </p:cNvPr>
          <p:cNvSpPr/>
          <p:nvPr/>
        </p:nvSpPr>
        <p:spPr bwMode="auto">
          <a:xfrm>
            <a:off x="8391422"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0" name="Down Arrow 44">
            <a:extLst>
              <a:ext uri="{FF2B5EF4-FFF2-40B4-BE49-F238E27FC236}">
                <a16:creationId xmlns:a16="http://schemas.microsoft.com/office/drawing/2014/main" id="{EE0BF61D-403F-4D49-97F6-37549180D936}"/>
              </a:ext>
            </a:extLst>
          </p:cNvPr>
          <p:cNvSpPr/>
          <p:nvPr/>
        </p:nvSpPr>
        <p:spPr bwMode="auto">
          <a:xfrm>
            <a:off x="7966138"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1" name="Down Arrow 56">
            <a:extLst>
              <a:ext uri="{FF2B5EF4-FFF2-40B4-BE49-F238E27FC236}">
                <a16:creationId xmlns:a16="http://schemas.microsoft.com/office/drawing/2014/main" id="{AD23940E-BAB6-4B5F-9A23-AAB347475DBE}"/>
              </a:ext>
            </a:extLst>
          </p:cNvPr>
          <p:cNvSpPr/>
          <p:nvPr/>
        </p:nvSpPr>
        <p:spPr bwMode="auto">
          <a:xfrm>
            <a:off x="10517841"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62" name="Down Arrow 57">
            <a:extLst>
              <a:ext uri="{FF2B5EF4-FFF2-40B4-BE49-F238E27FC236}">
                <a16:creationId xmlns:a16="http://schemas.microsoft.com/office/drawing/2014/main" id="{48CA0FF8-44AF-4409-A2CE-32D9664E3B39}"/>
              </a:ext>
            </a:extLst>
          </p:cNvPr>
          <p:cNvSpPr/>
          <p:nvPr/>
        </p:nvSpPr>
        <p:spPr bwMode="auto">
          <a:xfrm>
            <a:off x="10031198"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3" name="Down Arrow 63">
            <a:extLst>
              <a:ext uri="{FF2B5EF4-FFF2-40B4-BE49-F238E27FC236}">
                <a16:creationId xmlns:a16="http://schemas.microsoft.com/office/drawing/2014/main" id="{C5F86A64-903E-4997-B0A5-99544D3E53EF}"/>
              </a:ext>
            </a:extLst>
          </p:cNvPr>
          <p:cNvSpPr/>
          <p:nvPr/>
        </p:nvSpPr>
        <p:spPr bwMode="auto">
          <a:xfrm>
            <a:off x="9605913"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4" name="Down Arrow 64">
            <a:extLst>
              <a:ext uri="{FF2B5EF4-FFF2-40B4-BE49-F238E27FC236}">
                <a16:creationId xmlns:a16="http://schemas.microsoft.com/office/drawing/2014/main" id="{6D6C2429-19C3-426D-A48D-14D5AA60160E}"/>
              </a:ext>
            </a:extLst>
          </p:cNvPr>
          <p:cNvSpPr/>
          <p:nvPr/>
        </p:nvSpPr>
        <p:spPr bwMode="auto">
          <a:xfrm>
            <a:off x="5399623"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65" name="Down Arrow 65">
            <a:extLst>
              <a:ext uri="{FF2B5EF4-FFF2-40B4-BE49-F238E27FC236}">
                <a16:creationId xmlns:a16="http://schemas.microsoft.com/office/drawing/2014/main" id="{957A351F-280F-40F8-B4AF-766C6DDFBC65}"/>
              </a:ext>
            </a:extLst>
          </p:cNvPr>
          <p:cNvSpPr/>
          <p:nvPr/>
        </p:nvSpPr>
        <p:spPr bwMode="auto">
          <a:xfrm>
            <a:off x="4912981"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6" name="Down Arrow 66">
            <a:extLst>
              <a:ext uri="{FF2B5EF4-FFF2-40B4-BE49-F238E27FC236}">
                <a16:creationId xmlns:a16="http://schemas.microsoft.com/office/drawing/2014/main" id="{D8083F4E-0FEE-4832-B5B5-33828932DD81}"/>
              </a:ext>
            </a:extLst>
          </p:cNvPr>
          <p:cNvSpPr/>
          <p:nvPr/>
        </p:nvSpPr>
        <p:spPr bwMode="auto">
          <a:xfrm>
            <a:off x="4487697"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7" name="Rectangle 166">
            <a:extLst>
              <a:ext uri="{FF2B5EF4-FFF2-40B4-BE49-F238E27FC236}">
                <a16:creationId xmlns:a16="http://schemas.microsoft.com/office/drawing/2014/main" id="{9D228458-1E69-44E8-A2AF-A3B12828FD54}"/>
              </a:ext>
            </a:extLst>
          </p:cNvPr>
          <p:cNvSpPr/>
          <p:nvPr/>
        </p:nvSpPr>
        <p:spPr bwMode="auto">
          <a:xfrm>
            <a:off x="827294" y="2674938"/>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68" name="Down Arrow 68">
            <a:extLst>
              <a:ext uri="{FF2B5EF4-FFF2-40B4-BE49-F238E27FC236}">
                <a16:creationId xmlns:a16="http://schemas.microsoft.com/office/drawing/2014/main" id="{666B476B-2FE1-4459-AA97-DAC36EFA9D90}"/>
              </a:ext>
            </a:extLst>
          </p:cNvPr>
          <p:cNvSpPr/>
          <p:nvPr/>
        </p:nvSpPr>
        <p:spPr bwMode="auto">
          <a:xfrm>
            <a:off x="174556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69" name="Down Arrow 69">
            <a:extLst>
              <a:ext uri="{FF2B5EF4-FFF2-40B4-BE49-F238E27FC236}">
                <a16:creationId xmlns:a16="http://schemas.microsoft.com/office/drawing/2014/main" id="{24E7CAC9-0884-4B55-AC76-C2E246ECA75F}"/>
              </a:ext>
            </a:extLst>
          </p:cNvPr>
          <p:cNvSpPr/>
          <p:nvPr/>
        </p:nvSpPr>
        <p:spPr bwMode="auto">
          <a:xfrm>
            <a:off x="3586349" y="2709862"/>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70" name="Rectangle 169">
            <a:extLst>
              <a:ext uri="{FF2B5EF4-FFF2-40B4-BE49-F238E27FC236}">
                <a16:creationId xmlns:a16="http://schemas.microsoft.com/office/drawing/2014/main" id="{810198AE-16C6-47AC-A511-FF4ED7D21968}"/>
              </a:ext>
            </a:extLst>
          </p:cNvPr>
          <p:cNvSpPr/>
          <p:nvPr/>
        </p:nvSpPr>
        <p:spPr bwMode="auto">
          <a:xfrm>
            <a:off x="827294" y="2916238"/>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71" name="Down Arrow 72">
            <a:extLst>
              <a:ext uri="{FF2B5EF4-FFF2-40B4-BE49-F238E27FC236}">
                <a16:creationId xmlns:a16="http://schemas.microsoft.com/office/drawing/2014/main" id="{D1DFD7C1-3203-4E7D-B305-726ACDD89D56}"/>
              </a:ext>
            </a:extLst>
          </p:cNvPr>
          <p:cNvSpPr/>
          <p:nvPr/>
        </p:nvSpPr>
        <p:spPr bwMode="auto">
          <a:xfrm>
            <a:off x="1277968" y="2949576"/>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72" name="Down Arrow 80">
            <a:extLst>
              <a:ext uri="{FF2B5EF4-FFF2-40B4-BE49-F238E27FC236}">
                <a16:creationId xmlns:a16="http://schemas.microsoft.com/office/drawing/2014/main" id="{2B7D7E00-D13F-4779-8E09-6736BA434744}"/>
              </a:ext>
            </a:extLst>
          </p:cNvPr>
          <p:cNvSpPr/>
          <p:nvPr/>
        </p:nvSpPr>
        <p:spPr bwMode="auto">
          <a:xfrm>
            <a:off x="3099706" y="2949576"/>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73" name="Rectangle 172">
            <a:extLst>
              <a:ext uri="{FF2B5EF4-FFF2-40B4-BE49-F238E27FC236}">
                <a16:creationId xmlns:a16="http://schemas.microsoft.com/office/drawing/2014/main" id="{BDFD05AD-24AB-4773-B0B0-3F67B107AEDC}"/>
              </a:ext>
            </a:extLst>
          </p:cNvPr>
          <p:cNvSpPr/>
          <p:nvPr/>
        </p:nvSpPr>
        <p:spPr bwMode="auto">
          <a:xfrm>
            <a:off x="4703513" y="1979613"/>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Kol Cortex-M0</a:t>
            </a:r>
          </a:p>
          <a:p>
            <a:pPr algn="ctr" rtl="0">
              <a:defRPr/>
            </a:pPr>
            <a:r>
              <a:rPr lang="en-GB" sz="1200" dirty="0"/>
              <a:t>İşlemci</a:t>
            </a:r>
          </a:p>
        </p:txBody>
      </p:sp>
      <p:sp>
        <p:nvSpPr>
          <p:cNvPr id="174" name="Rectangle 173">
            <a:extLst>
              <a:ext uri="{FF2B5EF4-FFF2-40B4-BE49-F238E27FC236}">
                <a16:creationId xmlns:a16="http://schemas.microsoft.com/office/drawing/2014/main" id="{4CE3127E-025F-4CAC-80F6-7D01EA9A6D61}"/>
              </a:ext>
            </a:extLst>
          </p:cNvPr>
          <p:cNvSpPr/>
          <p:nvPr/>
        </p:nvSpPr>
        <p:spPr bwMode="auto">
          <a:xfrm>
            <a:off x="82517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BRAM</a:t>
            </a:r>
          </a:p>
        </p:txBody>
      </p:sp>
      <p:sp>
        <p:nvSpPr>
          <p:cNvPr id="175" name="Rectangle 174">
            <a:extLst>
              <a:ext uri="{FF2B5EF4-FFF2-40B4-BE49-F238E27FC236}">
                <a16:creationId xmlns:a16="http://schemas.microsoft.com/office/drawing/2014/main" id="{9980D1C7-446B-4FB3-8E8C-1539B059E338}"/>
              </a:ext>
            </a:extLst>
          </p:cNvPr>
          <p:cNvSpPr/>
          <p:nvPr/>
        </p:nvSpPr>
        <p:spPr bwMode="auto">
          <a:xfrm>
            <a:off x="825178" y="3159126"/>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76" name="TextBox 30">
            <a:extLst>
              <a:ext uri="{FF2B5EF4-FFF2-40B4-BE49-F238E27FC236}">
                <a16:creationId xmlns:a16="http://schemas.microsoft.com/office/drawing/2014/main" id="{170FEDEB-43D4-4611-ADBF-0F74A1163256}"/>
              </a:ext>
            </a:extLst>
          </p:cNvPr>
          <p:cNvSpPr txBox="1">
            <a:spLocks noChangeArrowheads="1"/>
          </p:cNvSpPr>
          <p:nvPr/>
        </p:nvSpPr>
        <p:spPr bwMode="auto">
          <a:xfrm>
            <a:off x="471833" y="1862138"/>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200" dirty="0"/>
              <a:t>Çip Üzerinde Sistem</a:t>
            </a:r>
          </a:p>
        </p:txBody>
      </p:sp>
      <p:sp>
        <p:nvSpPr>
          <p:cNvPr id="177" name="TextBox 75">
            <a:extLst>
              <a:ext uri="{FF2B5EF4-FFF2-40B4-BE49-F238E27FC236}">
                <a16:creationId xmlns:a16="http://schemas.microsoft.com/office/drawing/2014/main" id="{7F27A962-2B17-48BD-873A-863C3D412C65}"/>
              </a:ext>
            </a:extLst>
          </p:cNvPr>
          <p:cNvSpPr txBox="1">
            <a:spLocks noChangeArrowheads="1"/>
          </p:cNvSpPr>
          <p:nvPr/>
        </p:nvSpPr>
        <p:spPr bwMode="auto">
          <a:xfrm>
            <a:off x="7377935" y="2393950"/>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100" dirty="0"/>
              <a:t>Arm AMBA 3 AHB-Lite Sistem Veriyolu</a:t>
            </a:r>
          </a:p>
          <a:p>
            <a:pPr eaLnBrk="1" hangingPunct="1" rtl="0" algn="l"/>
            <a:endParaRPr lang="en-GB" sz="1100" dirty="0"/>
          </a:p>
        </p:txBody>
      </p:sp>
      <p:sp>
        <p:nvSpPr>
          <p:cNvPr id="178" name="Down Arrow 86">
            <a:extLst>
              <a:ext uri="{FF2B5EF4-FFF2-40B4-BE49-F238E27FC236}">
                <a16:creationId xmlns:a16="http://schemas.microsoft.com/office/drawing/2014/main" id="{6783F8C6-5D6F-4E79-9633-6F13E27DD201}"/>
              </a:ext>
            </a:extLst>
          </p:cNvPr>
          <p:cNvSpPr/>
          <p:nvPr/>
        </p:nvSpPr>
        <p:spPr bwMode="auto">
          <a:xfrm>
            <a:off x="827294"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79" name="Down Arrow 87">
            <a:extLst>
              <a:ext uri="{FF2B5EF4-FFF2-40B4-BE49-F238E27FC236}">
                <a16:creationId xmlns:a16="http://schemas.microsoft.com/office/drawing/2014/main" id="{9090E7C3-2BAC-416E-A37B-61B9D11A56C0}"/>
              </a:ext>
            </a:extLst>
          </p:cNvPr>
          <p:cNvSpPr/>
          <p:nvPr/>
        </p:nvSpPr>
        <p:spPr bwMode="auto">
          <a:xfrm>
            <a:off x="2674422" y="3192462"/>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80" name="Down Arrow 88">
            <a:extLst>
              <a:ext uri="{FF2B5EF4-FFF2-40B4-BE49-F238E27FC236}">
                <a16:creationId xmlns:a16="http://schemas.microsoft.com/office/drawing/2014/main" id="{D2BD4B3C-BB54-4B96-BC99-EB1E1F201C28}"/>
              </a:ext>
            </a:extLst>
          </p:cNvPr>
          <p:cNvSpPr/>
          <p:nvPr/>
        </p:nvSpPr>
        <p:spPr bwMode="auto">
          <a:xfrm rot="10800000">
            <a:off x="5020889" y="2405063"/>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81" name="Down Arrow 89">
            <a:extLst>
              <a:ext uri="{FF2B5EF4-FFF2-40B4-BE49-F238E27FC236}">
                <a16:creationId xmlns:a16="http://schemas.microsoft.com/office/drawing/2014/main" id="{D63F31D9-7C1C-4FB6-A9E9-FB1B060A5E67}"/>
              </a:ext>
            </a:extLst>
          </p:cNvPr>
          <p:cNvSpPr/>
          <p:nvPr/>
        </p:nvSpPr>
        <p:spPr bwMode="auto">
          <a:xfrm rot="10800000">
            <a:off x="5657756" y="2405063"/>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82" name="Down Arrow 90">
            <a:extLst>
              <a:ext uri="{FF2B5EF4-FFF2-40B4-BE49-F238E27FC236}">
                <a16:creationId xmlns:a16="http://schemas.microsoft.com/office/drawing/2014/main" id="{134D2FB4-9451-4145-A876-69F25BC01629}"/>
              </a:ext>
            </a:extLst>
          </p:cNvPr>
          <p:cNvSpPr/>
          <p:nvPr/>
        </p:nvSpPr>
        <p:spPr bwMode="auto">
          <a:xfrm rot="10800000">
            <a:off x="6288276" y="2405063"/>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83" name="TextBox 29">
            <a:extLst>
              <a:ext uri="{FF2B5EF4-FFF2-40B4-BE49-F238E27FC236}">
                <a16:creationId xmlns:a16="http://schemas.microsoft.com/office/drawing/2014/main" id="{5A930E39-9936-4F2C-92A8-B14807DDEBE5}"/>
              </a:ext>
            </a:extLst>
          </p:cNvPr>
          <p:cNvSpPr txBox="1">
            <a:spLocks noChangeArrowheads="1"/>
          </p:cNvSpPr>
          <p:nvPr/>
        </p:nvSpPr>
        <p:spPr bwMode="auto">
          <a:xfrm>
            <a:off x="5198620" y="2855913"/>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32 bit Adres Veriyolu</a:t>
            </a:r>
          </a:p>
        </p:txBody>
      </p:sp>
      <p:sp>
        <p:nvSpPr>
          <p:cNvPr id="184" name="TextBox 28">
            <a:extLst>
              <a:ext uri="{FF2B5EF4-FFF2-40B4-BE49-F238E27FC236}">
                <a16:creationId xmlns:a16="http://schemas.microsoft.com/office/drawing/2014/main" id="{F38AA108-17DA-46FE-AB52-1123CED48A8B}"/>
              </a:ext>
            </a:extLst>
          </p:cNvPr>
          <p:cNvSpPr txBox="1">
            <a:spLocks noChangeArrowheads="1"/>
          </p:cNvSpPr>
          <p:nvPr/>
        </p:nvSpPr>
        <p:spPr bwMode="auto">
          <a:xfrm>
            <a:off x="4390369" y="3098801"/>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32 bit Veri Yolu</a:t>
            </a:r>
          </a:p>
        </p:txBody>
      </p:sp>
      <p:sp>
        <p:nvSpPr>
          <p:cNvPr id="185" name="TextBox 29">
            <a:extLst>
              <a:ext uri="{FF2B5EF4-FFF2-40B4-BE49-F238E27FC236}">
                <a16:creationId xmlns:a16="http://schemas.microsoft.com/office/drawing/2014/main" id="{518955EA-E671-4047-917F-700BBA476C0D}"/>
              </a:ext>
            </a:extLst>
          </p:cNvPr>
          <p:cNvSpPr txBox="1">
            <a:spLocks noChangeArrowheads="1"/>
          </p:cNvSpPr>
          <p:nvPr/>
        </p:nvSpPr>
        <p:spPr bwMode="auto">
          <a:xfrm>
            <a:off x="5837603" y="2611438"/>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Kontrol Sinyalleri</a:t>
            </a:r>
          </a:p>
        </p:txBody>
      </p:sp>
      <p:pic>
        <p:nvPicPr>
          <p:cNvPr id="186" name="Picture 42">
            <a:extLst>
              <a:ext uri="{FF2B5EF4-FFF2-40B4-BE49-F238E27FC236}">
                <a16:creationId xmlns:a16="http://schemas.microsoft.com/office/drawing/2014/main" id="{D1C06C0E-5DDE-41B4-A425-DEF646092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83" y="2000250"/>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7" name="Rectangle 186">
            <a:extLst>
              <a:ext uri="{FF2B5EF4-FFF2-40B4-BE49-F238E27FC236}">
                <a16:creationId xmlns:a16="http://schemas.microsoft.com/office/drawing/2014/main" id="{600DE9D0-5370-42C2-96D6-71453D6F92E7}"/>
              </a:ext>
            </a:extLst>
          </p:cNvPr>
          <p:cNvSpPr/>
          <p:nvPr/>
        </p:nvSpPr>
        <p:spPr bwMode="auto">
          <a:xfrm>
            <a:off x="2562283"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VGA</a:t>
            </a:r>
          </a:p>
          <a:p>
            <a:pPr algn="ctr" rtl="0">
              <a:defRPr/>
            </a:pPr>
            <a:r>
              <a:rPr lang="en-GB" sz="1000" dirty="0"/>
              <a:t>Çevresel</a:t>
            </a:r>
          </a:p>
        </p:txBody>
      </p:sp>
      <p:sp>
        <p:nvSpPr>
          <p:cNvPr id="188" name="Rectangle 187">
            <a:extLst>
              <a:ext uri="{FF2B5EF4-FFF2-40B4-BE49-F238E27FC236}">
                <a16:creationId xmlns:a16="http://schemas.microsoft.com/office/drawing/2014/main" id="{65958987-78DE-4CDF-89D8-85F1B4194C1A}"/>
              </a:ext>
            </a:extLst>
          </p:cNvPr>
          <p:cNvSpPr/>
          <p:nvPr/>
        </p:nvSpPr>
        <p:spPr bwMode="auto">
          <a:xfrm>
            <a:off x="2562283"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İzleme</a:t>
            </a:r>
          </a:p>
        </p:txBody>
      </p:sp>
      <p:sp>
        <p:nvSpPr>
          <p:cNvPr id="189" name="Up-Down Arrow 97">
            <a:extLst>
              <a:ext uri="{FF2B5EF4-FFF2-40B4-BE49-F238E27FC236}">
                <a16:creationId xmlns:a16="http://schemas.microsoft.com/office/drawing/2014/main" id="{EA0D8B85-EE98-46E7-A38A-4EE3B6675234}"/>
              </a:ext>
            </a:extLst>
          </p:cNvPr>
          <p:cNvSpPr/>
          <p:nvPr/>
        </p:nvSpPr>
        <p:spPr bwMode="auto">
          <a:xfrm>
            <a:off x="3099706"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92" name="Rectangle 191">
            <a:extLst>
              <a:ext uri="{FF2B5EF4-FFF2-40B4-BE49-F238E27FC236}">
                <a16:creationId xmlns:a16="http://schemas.microsoft.com/office/drawing/2014/main" id="{60AC6322-2D5A-43C3-926B-3B3A17FE53CA}"/>
              </a:ext>
            </a:extLst>
          </p:cNvPr>
          <p:cNvSpPr/>
          <p:nvPr/>
        </p:nvSpPr>
        <p:spPr bwMode="auto">
          <a:xfrm>
            <a:off x="4375558"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UART</a:t>
            </a:r>
          </a:p>
          <a:p>
            <a:pPr algn="ctr" rtl="0">
              <a:defRPr/>
            </a:pPr>
            <a:r>
              <a:rPr lang="en-GB" sz="1000" dirty="0"/>
              <a:t>Çevresel</a:t>
            </a:r>
          </a:p>
        </p:txBody>
      </p:sp>
      <p:sp>
        <p:nvSpPr>
          <p:cNvPr id="193" name="Rectangle 192">
            <a:extLst>
              <a:ext uri="{FF2B5EF4-FFF2-40B4-BE49-F238E27FC236}">
                <a16:creationId xmlns:a16="http://schemas.microsoft.com/office/drawing/2014/main" id="{88F00DC8-E9BF-4149-943D-79468FC70E0F}"/>
              </a:ext>
            </a:extLst>
          </p:cNvPr>
          <p:cNvSpPr/>
          <p:nvPr/>
        </p:nvSpPr>
        <p:spPr bwMode="auto">
          <a:xfrm>
            <a:off x="4375558"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Misafir etmek</a:t>
            </a:r>
          </a:p>
        </p:txBody>
      </p:sp>
      <p:sp>
        <p:nvSpPr>
          <p:cNvPr id="194" name="Up-Down Arrow 102">
            <a:extLst>
              <a:ext uri="{FF2B5EF4-FFF2-40B4-BE49-F238E27FC236}">
                <a16:creationId xmlns:a16="http://schemas.microsoft.com/office/drawing/2014/main" id="{1AA23BC2-2603-48EB-8566-3052898C1F31}"/>
              </a:ext>
            </a:extLst>
          </p:cNvPr>
          <p:cNvSpPr/>
          <p:nvPr/>
        </p:nvSpPr>
        <p:spPr bwMode="auto">
          <a:xfrm>
            <a:off x="4912981"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95" name="Rounded Rectangle 35">
            <a:extLst>
              <a:ext uri="{FF2B5EF4-FFF2-40B4-BE49-F238E27FC236}">
                <a16:creationId xmlns:a16="http://schemas.microsoft.com/office/drawing/2014/main" id="{AED2C93F-A1BB-48FE-81E7-EEEBCD056781}"/>
              </a:ext>
            </a:extLst>
          </p:cNvPr>
          <p:cNvSpPr>
            <a:spLocks noChangeArrowheads="1"/>
          </p:cNvSpPr>
          <p:nvPr/>
        </p:nvSpPr>
        <p:spPr bwMode="auto">
          <a:xfrm>
            <a:off x="5922237" y="3375026"/>
            <a:ext cx="5133028"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rtl="0"/>
            <a:endParaRPr lang="en-US" dirty="0"/>
          </a:p>
        </p:txBody>
      </p:sp>
      <p:sp>
        <p:nvSpPr>
          <p:cNvPr id="196" name="Rectangle 195">
            <a:extLst>
              <a:ext uri="{FF2B5EF4-FFF2-40B4-BE49-F238E27FC236}">
                <a16:creationId xmlns:a16="http://schemas.microsoft.com/office/drawing/2014/main" id="{D0A68821-FFC7-4FDA-B37C-3096F5177D17}"/>
              </a:ext>
            </a:extLst>
          </p:cNvPr>
          <p:cNvSpPr/>
          <p:nvPr/>
        </p:nvSpPr>
        <p:spPr bwMode="auto">
          <a:xfrm>
            <a:off x="61676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Zamanlayıcı</a:t>
            </a:r>
          </a:p>
          <a:p>
            <a:pPr algn="ctr" rtl="0">
              <a:defRPr/>
            </a:pPr>
            <a:r>
              <a:rPr lang="en-GB" sz="1000" dirty="0"/>
              <a:t>Çevresel</a:t>
            </a:r>
          </a:p>
        </p:txBody>
      </p:sp>
      <p:sp>
        <p:nvSpPr>
          <p:cNvPr id="197" name="Rectangle 196">
            <a:extLst>
              <a:ext uri="{FF2B5EF4-FFF2-40B4-BE49-F238E27FC236}">
                <a16:creationId xmlns:a16="http://schemas.microsoft.com/office/drawing/2014/main" id="{2A5D51DC-9F17-468C-B837-E43F3EC7599A}"/>
              </a:ext>
            </a:extLst>
          </p:cNvPr>
          <p:cNvSpPr/>
          <p:nvPr/>
        </p:nvSpPr>
        <p:spPr bwMode="auto">
          <a:xfrm>
            <a:off x="785611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GPIO</a:t>
            </a:r>
          </a:p>
          <a:p>
            <a:pPr algn="ctr" rtl="0">
              <a:defRPr/>
            </a:pPr>
            <a:r>
              <a:rPr lang="en-GB" sz="1000" dirty="0"/>
              <a:t>Çevresel</a:t>
            </a:r>
          </a:p>
        </p:txBody>
      </p:sp>
      <p:sp>
        <p:nvSpPr>
          <p:cNvPr id="198" name="Rectangle 197">
            <a:extLst>
              <a:ext uri="{FF2B5EF4-FFF2-40B4-BE49-F238E27FC236}">
                <a16:creationId xmlns:a16="http://schemas.microsoft.com/office/drawing/2014/main" id="{11B7FE87-1E40-4C42-989E-4CDB0249D270}"/>
              </a:ext>
            </a:extLst>
          </p:cNvPr>
          <p:cNvSpPr/>
          <p:nvPr/>
        </p:nvSpPr>
        <p:spPr bwMode="auto">
          <a:xfrm>
            <a:off x="785611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LED</a:t>
            </a:r>
          </a:p>
        </p:txBody>
      </p:sp>
      <p:sp>
        <p:nvSpPr>
          <p:cNvPr id="199" name="Up-Down Arrow 107">
            <a:extLst>
              <a:ext uri="{FF2B5EF4-FFF2-40B4-BE49-F238E27FC236}">
                <a16:creationId xmlns:a16="http://schemas.microsoft.com/office/drawing/2014/main" id="{3C129758-3EFD-4D7E-AB2E-9491135A5254}"/>
              </a:ext>
            </a:extLst>
          </p:cNvPr>
          <p:cNvSpPr/>
          <p:nvPr/>
        </p:nvSpPr>
        <p:spPr bwMode="auto">
          <a:xfrm>
            <a:off x="8391422" y="3951287"/>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00" name="Rectangle 199">
            <a:extLst>
              <a:ext uri="{FF2B5EF4-FFF2-40B4-BE49-F238E27FC236}">
                <a16:creationId xmlns:a16="http://schemas.microsoft.com/office/drawing/2014/main" id="{B95489A2-3123-4C59-AF15-EBE279C2D9E6}"/>
              </a:ext>
            </a:extLst>
          </p:cNvPr>
          <p:cNvSpPr/>
          <p:nvPr/>
        </p:nvSpPr>
        <p:spPr bwMode="auto">
          <a:xfrm>
            <a:off x="9493775" y="349250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7 Bölüm</a:t>
            </a:r>
          </a:p>
          <a:p>
            <a:pPr algn="ctr" rtl="0">
              <a:defRPr/>
            </a:pPr>
            <a:r>
              <a:rPr lang="en-GB" sz="1000" dirty="0"/>
              <a:t>Çevresel</a:t>
            </a:r>
          </a:p>
        </p:txBody>
      </p:sp>
      <p:sp>
        <p:nvSpPr>
          <p:cNvPr id="201" name="Rectangle 200">
            <a:extLst>
              <a:ext uri="{FF2B5EF4-FFF2-40B4-BE49-F238E27FC236}">
                <a16:creationId xmlns:a16="http://schemas.microsoft.com/office/drawing/2014/main" id="{EB5FE086-D206-4441-88ED-C63ADC067595}"/>
              </a:ext>
            </a:extLst>
          </p:cNvPr>
          <p:cNvSpPr/>
          <p:nvPr/>
        </p:nvSpPr>
        <p:spPr bwMode="auto">
          <a:xfrm>
            <a:off x="9493775" y="4359276"/>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7 Bölüm</a:t>
            </a:r>
          </a:p>
          <a:p>
            <a:pPr algn="ctr" rtl="0">
              <a:defRPr/>
            </a:pPr>
            <a:r>
              <a:rPr lang="en-GB" sz="1000" dirty="0"/>
              <a:t>Görüntüle</a:t>
            </a:r>
          </a:p>
        </p:txBody>
      </p:sp>
      <p:sp>
        <p:nvSpPr>
          <p:cNvPr id="202" name="Up-Down Arrow 110">
            <a:extLst>
              <a:ext uri="{FF2B5EF4-FFF2-40B4-BE49-F238E27FC236}">
                <a16:creationId xmlns:a16="http://schemas.microsoft.com/office/drawing/2014/main" id="{E3352F7F-4E84-411E-A58D-5D9AE3E0F5DE}"/>
              </a:ext>
            </a:extLst>
          </p:cNvPr>
          <p:cNvSpPr/>
          <p:nvPr/>
        </p:nvSpPr>
        <p:spPr bwMode="auto">
          <a:xfrm>
            <a:off x="10031198" y="3951287"/>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55" name="Rectangle 54">
            <a:extLst>
              <a:ext uri="{FF2B5EF4-FFF2-40B4-BE49-F238E27FC236}">
                <a16:creationId xmlns:a16="http://schemas.microsoft.com/office/drawing/2014/main" id="{A80CC005-29C6-4341-AC4A-7D3A8F32C0CE}"/>
              </a:ext>
            </a:extLst>
          </p:cNvPr>
          <p:cNvSpPr/>
          <p:nvPr/>
        </p:nvSpPr>
        <p:spPr bwMode="auto">
          <a:xfrm>
            <a:off x="9335333" y="3318980"/>
            <a:ext cx="1737104" cy="72438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273875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7 Segmentli Ekrana Genel Bakış</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342900" indent="-342900" rtl="0" algn="l">
              <a:buFont typeface="Arial" panose="020B0604020202020204" pitchFamily="34" charset="0"/>
              <a:buChar char="•"/>
            </a:pPr>
            <a:r>
              <a:rPr lang="en-IN" altLang="en-US" dirty="0">
                <a:ea typeface="ＭＳ Ｐゴシック" panose="020B0600070205080204" pitchFamily="34" charset="-128"/>
              </a:rPr>
              <a:t>7 segmentli ekran, rakamları veya harfleri görüntülemek için yedi segment ve bir nokta kullanır.</a:t>
            </a:r>
          </a:p>
          <a:p>
            <a:pPr marL="342900" indent="-342900" rtl="0" algn="l">
              <a:buFont typeface="Arial" panose="020B0604020202020204" pitchFamily="34" charset="0"/>
              <a:buChar char="•"/>
            </a:pPr>
            <a:r>
              <a:rPr lang="en-IN" altLang="en-US" dirty="0">
                <a:ea typeface="ＭＳ Ｐゴシック" panose="020B0600070205080204" pitchFamily="34" charset="-128"/>
              </a:rPr>
              <a:t>Dijital saatler, elektronik sayaçlar gibi dijital elektronik cihazlarda yaygın olarak kullanılır</a:t>
            </a:r>
          </a:p>
          <a:p>
            <a:pPr marL="342900" indent="-342900" rtl="0" algn="l">
              <a:buFont typeface="Arial" panose="020B0604020202020204" pitchFamily="34" charset="0"/>
              <a:buChar char="•"/>
            </a:pPr>
            <a:r>
              <a:rPr lang="en-IN" altLang="en-US" dirty="0">
                <a:ea typeface="ＭＳ Ｐゴシック" panose="020B0600070205080204" pitchFamily="34" charset="-128"/>
              </a:rPr>
              <a:t>Basit kontrol, hata ayıklaması kolay</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2DF80D2D-1D24-4816-85E7-74A83181BB2D}"/>
              </a:ext>
            </a:extLst>
          </p:cNvPr>
          <p:cNvSpPr/>
          <p:nvPr/>
        </p:nvSpPr>
        <p:spPr bwMode="auto">
          <a:xfrm>
            <a:off x="1322396" y="3994151"/>
            <a:ext cx="3770427" cy="1052513"/>
          </a:xfrm>
          <a:prstGeom prst="rect">
            <a:avLst/>
          </a:prstGeom>
          <a:solidFill>
            <a:schemeClr val="bg1">
              <a:lumMod val="95000"/>
            </a:schemeClr>
          </a:solidFill>
          <a:ln w="1905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rtl="0">
              <a:defRPr/>
            </a:pPr>
            <a:endParaRPr lang="en-GB" dirty="0">
              <a:cs typeface="+mn-cs"/>
            </a:endParaRPr>
          </a:p>
        </p:txBody>
      </p:sp>
      <p:cxnSp>
        <p:nvCxnSpPr>
          <p:cNvPr id="6" name="Straight Connector 3">
            <a:extLst>
              <a:ext uri="{FF2B5EF4-FFF2-40B4-BE49-F238E27FC236}">
                <a16:creationId xmlns:a16="http://schemas.microsoft.com/office/drawing/2014/main" id="{A3E7D807-C0A7-4F37-9A5B-17285ACF05EA}"/>
              </a:ext>
            </a:extLst>
          </p:cNvPr>
          <p:cNvCxnSpPr>
            <a:cxnSpLocks noChangeShapeType="1"/>
          </p:cNvCxnSpPr>
          <p:nvPr/>
        </p:nvCxnSpPr>
        <p:spPr bwMode="auto">
          <a:xfrm flipH="1">
            <a:off x="1722289"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 name="Straight Connector 8">
            <a:extLst>
              <a:ext uri="{FF2B5EF4-FFF2-40B4-BE49-F238E27FC236}">
                <a16:creationId xmlns:a16="http://schemas.microsoft.com/office/drawing/2014/main" id="{A03C1348-5F26-4FB9-86AA-7F826C73468A}"/>
              </a:ext>
            </a:extLst>
          </p:cNvPr>
          <p:cNvCxnSpPr>
            <a:cxnSpLocks noChangeShapeType="1"/>
          </p:cNvCxnSpPr>
          <p:nvPr/>
        </p:nvCxnSpPr>
        <p:spPr bwMode="auto">
          <a:xfrm flipH="1">
            <a:off x="2179310"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 name="Straight Connector 5">
            <a:extLst>
              <a:ext uri="{FF2B5EF4-FFF2-40B4-BE49-F238E27FC236}">
                <a16:creationId xmlns:a16="http://schemas.microsoft.com/office/drawing/2014/main" id="{4F446D2F-4249-43D7-9ECE-28E272FE0D13}"/>
              </a:ext>
            </a:extLst>
          </p:cNvPr>
          <p:cNvCxnSpPr>
            <a:cxnSpLocks noChangeShapeType="1"/>
          </p:cNvCxnSpPr>
          <p:nvPr/>
        </p:nvCxnSpPr>
        <p:spPr bwMode="auto">
          <a:xfrm>
            <a:off x="1811155"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9" name="Straight Connector 12">
            <a:extLst>
              <a:ext uri="{FF2B5EF4-FFF2-40B4-BE49-F238E27FC236}">
                <a16:creationId xmlns:a16="http://schemas.microsoft.com/office/drawing/2014/main" id="{83BB2AAF-6A5A-4F65-B1DE-5E97718E03F2}"/>
              </a:ext>
            </a:extLst>
          </p:cNvPr>
          <p:cNvCxnSpPr>
            <a:cxnSpLocks noChangeShapeType="1"/>
          </p:cNvCxnSpPr>
          <p:nvPr/>
        </p:nvCxnSpPr>
        <p:spPr bwMode="auto">
          <a:xfrm>
            <a:off x="1764606"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0" name="Straight Connector 13">
            <a:extLst>
              <a:ext uri="{FF2B5EF4-FFF2-40B4-BE49-F238E27FC236}">
                <a16:creationId xmlns:a16="http://schemas.microsoft.com/office/drawing/2014/main" id="{F3F7748A-1FCF-4FBF-BFE0-E12A12CDFB6F}"/>
              </a:ext>
            </a:extLst>
          </p:cNvPr>
          <p:cNvCxnSpPr>
            <a:cxnSpLocks noChangeShapeType="1"/>
          </p:cNvCxnSpPr>
          <p:nvPr/>
        </p:nvCxnSpPr>
        <p:spPr bwMode="auto">
          <a:xfrm flipH="1">
            <a:off x="1673625"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 name="Straight Connector 14">
            <a:extLst>
              <a:ext uri="{FF2B5EF4-FFF2-40B4-BE49-F238E27FC236}">
                <a16:creationId xmlns:a16="http://schemas.microsoft.com/office/drawing/2014/main" id="{C935ADB1-D331-48FC-84CE-180B0DC1DE34}"/>
              </a:ext>
            </a:extLst>
          </p:cNvPr>
          <p:cNvCxnSpPr>
            <a:cxnSpLocks noChangeShapeType="1"/>
          </p:cNvCxnSpPr>
          <p:nvPr/>
        </p:nvCxnSpPr>
        <p:spPr bwMode="auto">
          <a:xfrm flipH="1">
            <a:off x="2130646"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Straight Connector 16">
            <a:extLst>
              <a:ext uri="{FF2B5EF4-FFF2-40B4-BE49-F238E27FC236}">
                <a16:creationId xmlns:a16="http://schemas.microsoft.com/office/drawing/2014/main" id="{DD8432F5-FA3C-4959-B39A-2C07EBAA9149}"/>
              </a:ext>
            </a:extLst>
          </p:cNvPr>
          <p:cNvCxnSpPr>
            <a:cxnSpLocks noChangeShapeType="1"/>
          </p:cNvCxnSpPr>
          <p:nvPr/>
        </p:nvCxnSpPr>
        <p:spPr bwMode="auto">
          <a:xfrm>
            <a:off x="1715942"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Straight Connector 17">
            <a:extLst>
              <a:ext uri="{FF2B5EF4-FFF2-40B4-BE49-F238E27FC236}">
                <a16:creationId xmlns:a16="http://schemas.microsoft.com/office/drawing/2014/main" id="{CFACA814-6E0D-49F6-B6B6-2A4807BF9F41}"/>
              </a:ext>
            </a:extLst>
          </p:cNvPr>
          <p:cNvCxnSpPr>
            <a:cxnSpLocks noChangeShapeType="1"/>
          </p:cNvCxnSpPr>
          <p:nvPr/>
        </p:nvCxnSpPr>
        <p:spPr bwMode="auto">
          <a:xfrm>
            <a:off x="2299914" y="4821238"/>
            <a:ext cx="63475"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Straight Connector 20">
            <a:extLst>
              <a:ext uri="{FF2B5EF4-FFF2-40B4-BE49-F238E27FC236}">
                <a16:creationId xmlns:a16="http://schemas.microsoft.com/office/drawing/2014/main" id="{6DC7A454-F191-48C1-A170-7AABC6300BE9}"/>
              </a:ext>
            </a:extLst>
          </p:cNvPr>
          <p:cNvCxnSpPr>
            <a:cxnSpLocks noChangeShapeType="1"/>
          </p:cNvCxnSpPr>
          <p:nvPr/>
        </p:nvCxnSpPr>
        <p:spPr bwMode="auto">
          <a:xfrm flipH="1">
            <a:off x="2585551"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5" name="Straight Connector 21">
            <a:extLst>
              <a:ext uri="{FF2B5EF4-FFF2-40B4-BE49-F238E27FC236}">
                <a16:creationId xmlns:a16="http://schemas.microsoft.com/office/drawing/2014/main" id="{0553621C-525D-49FB-AAEF-4439231B0A90}"/>
              </a:ext>
            </a:extLst>
          </p:cNvPr>
          <p:cNvCxnSpPr>
            <a:cxnSpLocks noChangeShapeType="1"/>
          </p:cNvCxnSpPr>
          <p:nvPr/>
        </p:nvCxnSpPr>
        <p:spPr bwMode="auto">
          <a:xfrm flipH="1">
            <a:off x="3042573"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Straight Connector 22">
            <a:extLst>
              <a:ext uri="{FF2B5EF4-FFF2-40B4-BE49-F238E27FC236}">
                <a16:creationId xmlns:a16="http://schemas.microsoft.com/office/drawing/2014/main" id="{E61BFFC8-072E-43B1-823B-DD73DE14677E}"/>
              </a:ext>
            </a:extLst>
          </p:cNvPr>
          <p:cNvCxnSpPr>
            <a:cxnSpLocks noChangeShapeType="1"/>
          </p:cNvCxnSpPr>
          <p:nvPr/>
        </p:nvCxnSpPr>
        <p:spPr bwMode="auto">
          <a:xfrm>
            <a:off x="2674417"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7" name="Straight Connector 23">
            <a:extLst>
              <a:ext uri="{FF2B5EF4-FFF2-40B4-BE49-F238E27FC236}">
                <a16:creationId xmlns:a16="http://schemas.microsoft.com/office/drawing/2014/main" id="{E25BB199-3848-4F3F-8DED-C1937720F56C}"/>
              </a:ext>
            </a:extLst>
          </p:cNvPr>
          <p:cNvCxnSpPr>
            <a:cxnSpLocks noChangeShapeType="1"/>
          </p:cNvCxnSpPr>
          <p:nvPr/>
        </p:nvCxnSpPr>
        <p:spPr bwMode="auto">
          <a:xfrm>
            <a:off x="2627869"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Straight Connector 24">
            <a:extLst>
              <a:ext uri="{FF2B5EF4-FFF2-40B4-BE49-F238E27FC236}">
                <a16:creationId xmlns:a16="http://schemas.microsoft.com/office/drawing/2014/main" id="{28812ACC-DB4B-4F5F-95A9-3F33F57777CB}"/>
              </a:ext>
            </a:extLst>
          </p:cNvPr>
          <p:cNvCxnSpPr>
            <a:cxnSpLocks noChangeShapeType="1"/>
          </p:cNvCxnSpPr>
          <p:nvPr/>
        </p:nvCxnSpPr>
        <p:spPr bwMode="auto">
          <a:xfrm flipH="1">
            <a:off x="2536888"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25">
            <a:extLst>
              <a:ext uri="{FF2B5EF4-FFF2-40B4-BE49-F238E27FC236}">
                <a16:creationId xmlns:a16="http://schemas.microsoft.com/office/drawing/2014/main" id="{732CAA34-5B2D-4275-B87D-7EA31D02886B}"/>
              </a:ext>
            </a:extLst>
          </p:cNvPr>
          <p:cNvCxnSpPr>
            <a:cxnSpLocks noChangeShapeType="1"/>
          </p:cNvCxnSpPr>
          <p:nvPr/>
        </p:nvCxnSpPr>
        <p:spPr bwMode="auto">
          <a:xfrm flipH="1">
            <a:off x="2993909"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26">
            <a:extLst>
              <a:ext uri="{FF2B5EF4-FFF2-40B4-BE49-F238E27FC236}">
                <a16:creationId xmlns:a16="http://schemas.microsoft.com/office/drawing/2014/main" id="{C3405BDF-9153-4C97-A530-FBBCF740F184}"/>
              </a:ext>
            </a:extLst>
          </p:cNvPr>
          <p:cNvCxnSpPr>
            <a:cxnSpLocks noChangeShapeType="1"/>
          </p:cNvCxnSpPr>
          <p:nvPr/>
        </p:nvCxnSpPr>
        <p:spPr bwMode="auto">
          <a:xfrm>
            <a:off x="2579205"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27">
            <a:extLst>
              <a:ext uri="{FF2B5EF4-FFF2-40B4-BE49-F238E27FC236}">
                <a16:creationId xmlns:a16="http://schemas.microsoft.com/office/drawing/2014/main" id="{0B5D563C-1AD5-48C5-A332-DCFF70DF1D34}"/>
              </a:ext>
            </a:extLst>
          </p:cNvPr>
          <p:cNvCxnSpPr>
            <a:cxnSpLocks noChangeShapeType="1"/>
          </p:cNvCxnSpPr>
          <p:nvPr/>
        </p:nvCxnSpPr>
        <p:spPr bwMode="auto">
          <a:xfrm>
            <a:off x="3163177" y="4821238"/>
            <a:ext cx="63475"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Connector 28">
            <a:extLst>
              <a:ext uri="{FF2B5EF4-FFF2-40B4-BE49-F238E27FC236}">
                <a16:creationId xmlns:a16="http://schemas.microsoft.com/office/drawing/2014/main" id="{573F3442-E612-4A5D-9DFB-A5183E51447F}"/>
              </a:ext>
            </a:extLst>
          </p:cNvPr>
          <p:cNvCxnSpPr>
            <a:cxnSpLocks noChangeShapeType="1"/>
          </p:cNvCxnSpPr>
          <p:nvPr/>
        </p:nvCxnSpPr>
        <p:spPr bwMode="auto">
          <a:xfrm flipH="1">
            <a:off x="3436119"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3" name="Straight Connector 29">
            <a:extLst>
              <a:ext uri="{FF2B5EF4-FFF2-40B4-BE49-F238E27FC236}">
                <a16:creationId xmlns:a16="http://schemas.microsoft.com/office/drawing/2014/main" id="{B75B71DE-171A-47D6-96F1-F68B59B53733}"/>
              </a:ext>
            </a:extLst>
          </p:cNvPr>
          <p:cNvCxnSpPr>
            <a:cxnSpLocks noChangeShapeType="1"/>
          </p:cNvCxnSpPr>
          <p:nvPr/>
        </p:nvCxnSpPr>
        <p:spPr bwMode="auto">
          <a:xfrm flipH="1">
            <a:off x="3893140"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4" name="Straight Connector 30">
            <a:extLst>
              <a:ext uri="{FF2B5EF4-FFF2-40B4-BE49-F238E27FC236}">
                <a16:creationId xmlns:a16="http://schemas.microsoft.com/office/drawing/2014/main" id="{4C6E3411-E86A-439D-9225-E30876FF7363}"/>
              </a:ext>
            </a:extLst>
          </p:cNvPr>
          <p:cNvCxnSpPr>
            <a:cxnSpLocks noChangeShapeType="1"/>
          </p:cNvCxnSpPr>
          <p:nvPr/>
        </p:nvCxnSpPr>
        <p:spPr bwMode="auto">
          <a:xfrm>
            <a:off x="3524985"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Straight Connector 31">
            <a:extLst>
              <a:ext uri="{FF2B5EF4-FFF2-40B4-BE49-F238E27FC236}">
                <a16:creationId xmlns:a16="http://schemas.microsoft.com/office/drawing/2014/main" id="{803F0C26-89D8-4D1D-B4CA-EF82AC52E917}"/>
              </a:ext>
            </a:extLst>
          </p:cNvPr>
          <p:cNvCxnSpPr>
            <a:cxnSpLocks noChangeShapeType="1"/>
          </p:cNvCxnSpPr>
          <p:nvPr/>
        </p:nvCxnSpPr>
        <p:spPr bwMode="auto">
          <a:xfrm>
            <a:off x="3478436"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6" name="Straight Connector 32">
            <a:extLst>
              <a:ext uri="{FF2B5EF4-FFF2-40B4-BE49-F238E27FC236}">
                <a16:creationId xmlns:a16="http://schemas.microsoft.com/office/drawing/2014/main" id="{9BD49F4A-C664-4FCC-B329-419761171D6F}"/>
              </a:ext>
            </a:extLst>
          </p:cNvPr>
          <p:cNvCxnSpPr>
            <a:cxnSpLocks noChangeShapeType="1"/>
          </p:cNvCxnSpPr>
          <p:nvPr/>
        </p:nvCxnSpPr>
        <p:spPr bwMode="auto">
          <a:xfrm flipH="1">
            <a:off x="3387455"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7" name="Straight Connector 33">
            <a:extLst>
              <a:ext uri="{FF2B5EF4-FFF2-40B4-BE49-F238E27FC236}">
                <a16:creationId xmlns:a16="http://schemas.microsoft.com/office/drawing/2014/main" id="{F49CEBCD-9605-45D9-ACB4-DF167DC29454}"/>
              </a:ext>
            </a:extLst>
          </p:cNvPr>
          <p:cNvCxnSpPr>
            <a:cxnSpLocks noChangeShapeType="1"/>
          </p:cNvCxnSpPr>
          <p:nvPr/>
        </p:nvCxnSpPr>
        <p:spPr bwMode="auto">
          <a:xfrm flipH="1">
            <a:off x="3844477"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8" name="Straight Connector 34">
            <a:extLst>
              <a:ext uri="{FF2B5EF4-FFF2-40B4-BE49-F238E27FC236}">
                <a16:creationId xmlns:a16="http://schemas.microsoft.com/office/drawing/2014/main" id="{01DE34A8-593C-4652-B8BB-41F2245CAAA3}"/>
              </a:ext>
            </a:extLst>
          </p:cNvPr>
          <p:cNvCxnSpPr>
            <a:cxnSpLocks noChangeShapeType="1"/>
          </p:cNvCxnSpPr>
          <p:nvPr/>
        </p:nvCxnSpPr>
        <p:spPr bwMode="auto">
          <a:xfrm>
            <a:off x="3429773"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9" name="Straight Connector 35">
            <a:extLst>
              <a:ext uri="{FF2B5EF4-FFF2-40B4-BE49-F238E27FC236}">
                <a16:creationId xmlns:a16="http://schemas.microsoft.com/office/drawing/2014/main" id="{7DE71F12-B52E-41C1-9A39-C80F519F45DB}"/>
              </a:ext>
            </a:extLst>
          </p:cNvPr>
          <p:cNvCxnSpPr>
            <a:cxnSpLocks noChangeShapeType="1"/>
          </p:cNvCxnSpPr>
          <p:nvPr/>
        </p:nvCxnSpPr>
        <p:spPr bwMode="auto">
          <a:xfrm>
            <a:off x="4013745" y="4821238"/>
            <a:ext cx="63475"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0" name="Straight Connector 36">
            <a:extLst>
              <a:ext uri="{FF2B5EF4-FFF2-40B4-BE49-F238E27FC236}">
                <a16:creationId xmlns:a16="http://schemas.microsoft.com/office/drawing/2014/main" id="{A023E73E-3EAD-4A69-A86C-C0454A624356}"/>
              </a:ext>
            </a:extLst>
          </p:cNvPr>
          <p:cNvCxnSpPr>
            <a:cxnSpLocks noChangeShapeType="1"/>
          </p:cNvCxnSpPr>
          <p:nvPr/>
        </p:nvCxnSpPr>
        <p:spPr bwMode="auto">
          <a:xfrm flipH="1">
            <a:off x="4273992"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Straight Connector 37">
            <a:extLst>
              <a:ext uri="{FF2B5EF4-FFF2-40B4-BE49-F238E27FC236}">
                <a16:creationId xmlns:a16="http://schemas.microsoft.com/office/drawing/2014/main" id="{028EE0EB-C788-4C88-96B1-F814BA38C735}"/>
              </a:ext>
            </a:extLst>
          </p:cNvPr>
          <p:cNvCxnSpPr>
            <a:cxnSpLocks noChangeShapeType="1"/>
          </p:cNvCxnSpPr>
          <p:nvPr/>
        </p:nvCxnSpPr>
        <p:spPr bwMode="auto">
          <a:xfrm flipH="1">
            <a:off x="4731013"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2" name="Straight Connector 38">
            <a:extLst>
              <a:ext uri="{FF2B5EF4-FFF2-40B4-BE49-F238E27FC236}">
                <a16:creationId xmlns:a16="http://schemas.microsoft.com/office/drawing/2014/main" id="{42056BC3-E5B4-4ECD-9189-F3093E8E1B32}"/>
              </a:ext>
            </a:extLst>
          </p:cNvPr>
          <p:cNvCxnSpPr>
            <a:cxnSpLocks noChangeShapeType="1"/>
          </p:cNvCxnSpPr>
          <p:nvPr/>
        </p:nvCxnSpPr>
        <p:spPr bwMode="auto">
          <a:xfrm>
            <a:off x="4362858"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3" name="Straight Connector 39">
            <a:extLst>
              <a:ext uri="{FF2B5EF4-FFF2-40B4-BE49-F238E27FC236}">
                <a16:creationId xmlns:a16="http://schemas.microsoft.com/office/drawing/2014/main" id="{EFC0C79B-CE46-42CD-B34F-23A02C2E1AA6}"/>
              </a:ext>
            </a:extLst>
          </p:cNvPr>
          <p:cNvCxnSpPr>
            <a:cxnSpLocks noChangeShapeType="1"/>
          </p:cNvCxnSpPr>
          <p:nvPr/>
        </p:nvCxnSpPr>
        <p:spPr bwMode="auto">
          <a:xfrm>
            <a:off x="4316309"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4" name="Straight Connector 40">
            <a:extLst>
              <a:ext uri="{FF2B5EF4-FFF2-40B4-BE49-F238E27FC236}">
                <a16:creationId xmlns:a16="http://schemas.microsoft.com/office/drawing/2014/main" id="{5A8253DB-1902-4833-BCE5-06DF5926F8DF}"/>
              </a:ext>
            </a:extLst>
          </p:cNvPr>
          <p:cNvCxnSpPr>
            <a:cxnSpLocks noChangeShapeType="1"/>
          </p:cNvCxnSpPr>
          <p:nvPr/>
        </p:nvCxnSpPr>
        <p:spPr bwMode="auto">
          <a:xfrm flipH="1">
            <a:off x="4225328"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5" name="Straight Connector 41">
            <a:extLst>
              <a:ext uri="{FF2B5EF4-FFF2-40B4-BE49-F238E27FC236}">
                <a16:creationId xmlns:a16="http://schemas.microsoft.com/office/drawing/2014/main" id="{D99A6AA0-FB8F-4D30-8B56-2C9C4DD40A1B}"/>
              </a:ext>
            </a:extLst>
          </p:cNvPr>
          <p:cNvCxnSpPr>
            <a:cxnSpLocks noChangeShapeType="1"/>
          </p:cNvCxnSpPr>
          <p:nvPr/>
        </p:nvCxnSpPr>
        <p:spPr bwMode="auto">
          <a:xfrm flipH="1">
            <a:off x="4682349"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6" name="Straight Connector 42">
            <a:extLst>
              <a:ext uri="{FF2B5EF4-FFF2-40B4-BE49-F238E27FC236}">
                <a16:creationId xmlns:a16="http://schemas.microsoft.com/office/drawing/2014/main" id="{F0F50091-BA3E-4907-A359-9A7DA4358F26}"/>
              </a:ext>
            </a:extLst>
          </p:cNvPr>
          <p:cNvCxnSpPr>
            <a:cxnSpLocks noChangeShapeType="1"/>
          </p:cNvCxnSpPr>
          <p:nvPr/>
        </p:nvCxnSpPr>
        <p:spPr bwMode="auto">
          <a:xfrm>
            <a:off x="4267645"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7" name="Straight Connector 43">
            <a:extLst>
              <a:ext uri="{FF2B5EF4-FFF2-40B4-BE49-F238E27FC236}">
                <a16:creationId xmlns:a16="http://schemas.microsoft.com/office/drawing/2014/main" id="{ECF7C650-1634-412E-A5FA-03FA12AEB02A}"/>
              </a:ext>
            </a:extLst>
          </p:cNvPr>
          <p:cNvCxnSpPr>
            <a:cxnSpLocks noChangeShapeType="1"/>
          </p:cNvCxnSpPr>
          <p:nvPr/>
        </p:nvCxnSpPr>
        <p:spPr bwMode="auto">
          <a:xfrm>
            <a:off x="4851617" y="4821238"/>
            <a:ext cx="63475"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8" name="Rectangle 37">
            <a:extLst>
              <a:ext uri="{FF2B5EF4-FFF2-40B4-BE49-F238E27FC236}">
                <a16:creationId xmlns:a16="http://schemas.microsoft.com/office/drawing/2014/main" id="{DB6EB021-2389-4638-8E99-71BF9896B257}"/>
              </a:ext>
            </a:extLst>
          </p:cNvPr>
          <p:cNvSpPr/>
          <p:nvPr/>
        </p:nvSpPr>
        <p:spPr bwMode="auto">
          <a:xfrm>
            <a:off x="6396181" y="3994151"/>
            <a:ext cx="3768310" cy="1052513"/>
          </a:xfrm>
          <a:prstGeom prst="rect">
            <a:avLst/>
          </a:prstGeom>
          <a:solidFill>
            <a:schemeClr val="bg1">
              <a:lumMod val="95000"/>
            </a:schemeClr>
          </a:solidFill>
          <a:ln w="1905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rtl="0">
              <a:defRPr/>
            </a:pPr>
            <a:endParaRPr lang="en-GB" dirty="0">
              <a:cs typeface="+mn-cs"/>
            </a:endParaRPr>
          </a:p>
        </p:txBody>
      </p:sp>
      <p:cxnSp>
        <p:nvCxnSpPr>
          <p:cNvPr id="39" name="Straight Connector 38">
            <a:extLst>
              <a:ext uri="{FF2B5EF4-FFF2-40B4-BE49-F238E27FC236}">
                <a16:creationId xmlns:a16="http://schemas.microsoft.com/office/drawing/2014/main" id="{E1B203FA-E1FC-4230-A559-5FB0C805510F}"/>
              </a:ext>
            </a:extLst>
          </p:cNvPr>
          <p:cNvCxnSpPr/>
          <p:nvPr/>
        </p:nvCxnSpPr>
        <p:spPr bwMode="auto">
          <a:xfrm flipH="1">
            <a:off x="6793958" y="42116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0" name="Straight Connector 49">
            <a:extLst>
              <a:ext uri="{FF2B5EF4-FFF2-40B4-BE49-F238E27FC236}">
                <a16:creationId xmlns:a16="http://schemas.microsoft.com/office/drawing/2014/main" id="{5A7F7F94-7542-4E12-8AD7-59FC5E0A75C3}"/>
              </a:ext>
            </a:extLst>
          </p:cNvPr>
          <p:cNvCxnSpPr>
            <a:cxnSpLocks noChangeShapeType="1"/>
          </p:cNvCxnSpPr>
          <p:nvPr/>
        </p:nvCxnSpPr>
        <p:spPr bwMode="auto">
          <a:xfrm flipH="1">
            <a:off x="7250979"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1" name="Straight Connector 40">
            <a:extLst>
              <a:ext uri="{FF2B5EF4-FFF2-40B4-BE49-F238E27FC236}">
                <a16:creationId xmlns:a16="http://schemas.microsoft.com/office/drawing/2014/main" id="{1654A363-7202-4CBC-A52A-1755A32495F8}"/>
              </a:ext>
            </a:extLst>
          </p:cNvPr>
          <p:cNvCxnSpPr/>
          <p:nvPr/>
        </p:nvCxnSpPr>
        <p:spPr bwMode="auto">
          <a:xfrm>
            <a:off x="6882824" y="421798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2" name="Straight Connector 41">
            <a:extLst>
              <a:ext uri="{FF2B5EF4-FFF2-40B4-BE49-F238E27FC236}">
                <a16:creationId xmlns:a16="http://schemas.microsoft.com/office/drawing/2014/main" id="{D8A212E1-4B6C-4E72-B9A3-EB856CF16AD1}"/>
              </a:ext>
            </a:extLst>
          </p:cNvPr>
          <p:cNvCxnSpPr/>
          <p:nvPr/>
        </p:nvCxnSpPr>
        <p:spPr bwMode="auto">
          <a:xfrm>
            <a:off x="6836275" y="450373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3" name="Straight Connector 42">
            <a:extLst>
              <a:ext uri="{FF2B5EF4-FFF2-40B4-BE49-F238E27FC236}">
                <a16:creationId xmlns:a16="http://schemas.microsoft.com/office/drawing/2014/main" id="{33A7C869-5E4E-4D70-9FB5-D260266B3722}"/>
              </a:ext>
            </a:extLst>
          </p:cNvPr>
          <p:cNvCxnSpPr/>
          <p:nvPr/>
        </p:nvCxnSpPr>
        <p:spPr bwMode="auto">
          <a:xfrm flipH="1">
            <a:off x="6745293" y="45291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4" name="Straight Connector 53">
            <a:extLst>
              <a:ext uri="{FF2B5EF4-FFF2-40B4-BE49-F238E27FC236}">
                <a16:creationId xmlns:a16="http://schemas.microsoft.com/office/drawing/2014/main" id="{082D4652-C359-47C8-B84F-3089E1A1AE97}"/>
              </a:ext>
            </a:extLst>
          </p:cNvPr>
          <p:cNvCxnSpPr>
            <a:cxnSpLocks noChangeShapeType="1"/>
          </p:cNvCxnSpPr>
          <p:nvPr/>
        </p:nvCxnSpPr>
        <p:spPr bwMode="auto">
          <a:xfrm flipH="1">
            <a:off x="7202314"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5" name="Straight Connector 44">
            <a:extLst>
              <a:ext uri="{FF2B5EF4-FFF2-40B4-BE49-F238E27FC236}">
                <a16:creationId xmlns:a16="http://schemas.microsoft.com/office/drawing/2014/main" id="{64910C26-8F86-4898-A1BC-A0A931FD3FA2}"/>
              </a:ext>
            </a:extLst>
          </p:cNvPr>
          <p:cNvCxnSpPr/>
          <p:nvPr/>
        </p:nvCxnSpPr>
        <p:spPr bwMode="auto">
          <a:xfrm>
            <a:off x="6787610" y="482123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6" name="Straight Connector 45">
            <a:extLst>
              <a:ext uri="{FF2B5EF4-FFF2-40B4-BE49-F238E27FC236}">
                <a16:creationId xmlns:a16="http://schemas.microsoft.com/office/drawing/2014/main" id="{D495FCA0-E885-4D04-B683-94726629D243}"/>
              </a:ext>
            </a:extLst>
          </p:cNvPr>
          <p:cNvCxnSpPr/>
          <p:nvPr/>
        </p:nvCxnSpPr>
        <p:spPr bwMode="auto">
          <a:xfrm>
            <a:off x="7371582" y="4821238"/>
            <a:ext cx="63475"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7" name="Straight Connector 46">
            <a:extLst>
              <a:ext uri="{FF2B5EF4-FFF2-40B4-BE49-F238E27FC236}">
                <a16:creationId xmlns:a16="http://schemas.microsoft.com/office/drawing/2014/main" id="{A7EF0DC9-7C2E-462C-9CBB-CC2D0FDDDCC1}"/>
              </a:ext>
            </a:extLst>
          </p:cNvPr>
          <p:cNvCxnSpPr/>
          <p:nvPr/>
        </p:nvCxnSpPr>
        <p:spPr bwMode="auto">
          <a:xfrm flipH="1">
            <a:off x="7657220" y="42116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8" name="Straight Connector 57">
            <a:extLst>
              <a:ext uri="{FF2B5EF4-FFF2-40B4-BE49-F238E27FC236}">
                <a16:creationId xmlns:a16="http://schemas.microsoft.com/office/drawing/2014/main" id="{F80EF57C-858F-48C5-8A79-504FA9356018}"/>
              </a:ext>
            </a:extLst>
          </p:cNvPr>
          <p:cNvCxnSpPr>
            <a:cxnSpLocks noChangeShapeType="1"/>
          </p:cNvCxnSpPr>
          <p:nvPr/>
        </p:nvCxnSpPr>
        <p:spPr bwMode="auto">
          <a:xfrm flipH="1">
            <a:off x="8114242"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9" name="Straight Connector 58">
            <a:extLst>
              <a:ext uri="{FF2B5EF4-FFF2-40B4-BE49-F238E27FC236}">
                <a16:creationId xmlns:a16="http://schemas.microsoft.com/office/drawing/2014/main" id="{741D0850-F774-43C7-84CA-D79DFA7EE8A2}"/>
              </a:ext>
            </a:extLst>
          </p:cNvPr>
          <p:cNvCxnSpPr>
            <a:cxnSpLocks noChangeShapeType="1"/>
          </p:cNvCxnSpPr>
          <p:nvPr/>
        </p:nvCxnSpPr>
        <p:spPr bwMode="auto">
          <a:xfrm>
            <a:off x="7746086"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0" name="Straight Connector 59">
            <a:extLst>
              <a:ext uri="{FF2B5EF4-FFF2-40B4-BE49-F238E27FC236}">
                <a16:creationId xmlns:a16="http://schemas.microsoft.com/office/drawing/2014/main" id="{F09692DB-010F-4331-A77C-D3F54BC3B477}"/>
              </a:ext>
            </a:extLst>
          </p:cNvPr>
          <p:cNvCxnSpPr>
            <a:cxnSpLocks noChangeShapeType="1"/>
          </p:cNvCxnSpPr>
          <p:nvPr/>
        </p:nvCxnSpPr>
        <p:spPr bwMode="auto">
          <a:xfrm>
            <a:off x="7699538"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1" name="Straight Connector 60">
            <a:extLst>
              <a:ext uri="{FF2B5EF4-FFF2-40B4-BE49-F238E27FC236}">
                <a16:creationId xmlns:a16="http://schemas.microsoft.com/office/drawing/2014/main" id="{35A934E6-3FD6-4947-BE96-7FEF69DDADEF}"/>
              </a:ext>
            </a:extLst>
          </p:cNvPr>
          <p:cNvCxnSpPr>
            <a:cxnSpLocks noChangeShapeType="1"/>
          </p:cNvCxnSpPr>
          <p:nvPr/>
        </p:nvCxnSpPr>
        <p:spPr bwMode="auto">
          <a:xfrm flipH="1">
            <a:off x="7608555"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2" name="Straight Connector 51">
            <a:extLst>
              <a:ext uri="{FF2B5EF4-FFF2-40B4-BE49-F238E27FC236}">
                <a16:creationId xmlns:a16="http://schemas.microsoft.com/office/drawing/2014/main" id="{08FC0805-8C5E-46E6-996E-17765C941CF1}"/>
              </a:ext>
            </a:extLst>
          </p:cNvPr>
          <p:cNvCxnSpPr/>
          <p:nvPr/>
        </p:nvCxnSpPr>
        <p:spPr bwMode="auto">
          <a:xfrm flipH="1">
            <a:off x="8065577" y="45291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3" name="Straight Connector 62">
            <a:extLst>
              <a:ext uri="{FF2B5EF4-FFF2-40B4-BE49-F238E27FC236}">
                <a16:creationId xmlns:a16="http://schemas.microsoft.com/office/drawing/2014/main" id="{752B5243-49EB-452A-9F26-9E0B6051CD23}"/>
              </a:ext>
            </a:extLst>
          </p:cNvPr>
          <p:cNvCxnSpPr>
            <a:cxnSpLocks noChangeShapeType="1"/>
          </p:cNvCxnSpPr>
          <p:nvPr/>
        </p:nvCxnSpPr>
        <p:spPr bwMode="auto">
          <a:xfrm>
            <a:off x="7650873"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4" name="Straight Connector 53">
            <a:extLst>
              <a:ext uri="{FF2B5EF4-FFF2-40B4-BE49-F238E27FC236}">
                <a16:creationId xmlns:a16="http://schemas.microsoft.com/office/drawing/2014/main" id="{1DB6D1CF-E4F9-4F83-A826-8601D15B3DE1}"/>
              </a:ext>
            </a:extLst>
          </p:cNvPr>
          <p:cNvCxnSpPr/>
          <p:nvPr/>
        </p:nvCxnSpPr>
        <p:spPr bwMode="auto">
          <a:xfrm>
            <a:off x="8234845" y="4821238"/>
            <a:ext cx="63475"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5" name="Straight Connector 54">
            <a:extLst>
              <a:ext uri="{FF2B5EF4-FFF2-40B4-BE49-F238E27FC236}">
                <a16:creationId xmlns:a16="http://schemas.microsoft.com/office/drawing/2014/main" id="{9E35335D-4232-44FD-8B74-7EF96B606B80}"/>
              </a:ext>
            </a:extLst>
          </p:cNvPr>
          <p:cNvCxnSpPr/>
          <p:nvPr/>
        </p:nvCxnSpPr>
        <p:spPr bwMode="auto">
          <a:xfrm flipH="1">
            <a:off x="8507788" y="42116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6" name="Straight Connector 65">
            <a:extLst>
              <a:ext uri="{FF2B5EF4-FFF2-40B4-BE49-F238E27FC236}">
                <a16:creationId xmlns:a16="http://schemas.microsoft.com/office/drawing/2014/main" id="{C1104BD9-3267-4F2D-87BC-FC8337BAABB8}"/>
              </a:ext>
            </a:extLst>
          </p:cNvPr>
          <p:cNvCxnSpPr>
            <a:cxnSpLocks noChangeShapeType="1"/>
          </p:cNvCxnSpPr>
          <p:nvPr/>
        </p:nvCxnSpPr>
        <p:spPr bwMode="auto">
          <a:xfrm flipH="1">
            <a:off x="8964809"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7" name="Straight Connector 66">
            <a:extLst>
              <a:ext uri="{FF2B5EF4-FFF2-40B4-BE49-F238E27FC236}">
                <a16:creationId xmlns:a16="http://schemas.microsoft.com/office/drawing/2014/main" id="{301483D3-85CB-4E63-86D7-AE2E447122A5}"/>
              </a:ext>
            </a:extLst>
          </p:cNvPr>
          <p:cNvCxnSpPr>
            <a:cxnSpLocks noChangeShapeType="1"/>
          </p:cNvCxnSpPr>
          <p:nvPr/>
        </p:nvCxnSpPr>
        <p:spPr bwMode="auto">
          <a:xfrm>
            <a:off x="8596654" y="421798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8" name="Straight Connector 67">
            <a:extLst>
              <a:ext uri="{FF2B5EF4-FFF2-40B4-BE49-F238E27FC236}">
                <a16:creationId xmlns:a16="http://schemas.microsoft.com/office/drawing/2014/main" id="{D18FE120-F9C3-4CD1-B572-D2CA99CFB2FE}"/>
              </a:ext>
            </a:extLst>
          </p:cNvPr>
          <p:cNvCxnSpPr>
            <a:cxnSpLocks noChangeShapeType="1"/>
          </p:cNvCxnSpPr>
          <p:nvPr/>
        </p:nvCxnSpPr>
        <p:spPr bwMode="auto">
          <a:xfrm>
            <a:off x="8550105"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9" name="Straight Connector 58">
            <a:extLst>
              <a:ext uri="{FF2B5EF4-FFF2-40B4-BE49-F238E27FC236}">
                <a16:creationId xmlns:a16="http://schemas.microsoft.com/office/drawing/2014/main" id="{9C1085B2-3621-4C4F-9137-748ED2DBF016}"/>
              </a:ext>
            </a:extLst>
          </p:cNvPr>
          <p:cNvCxnSpPr/>
          <p:nvPr/>
        </p:nvCxnSpPr>
        <p:spPr bwMode="auto">
          <a:xfrm flipH="1">
            <a:off x="8459123" y="45291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0" name="Straight Connector 69">
            <a:extLst>
              <a:ext uri="{FF2B5EF4-FFF2-40B4-BE49-F238E27FC236}">
                <a16:creationId xmlns:a16="http://schemas.microsoft.com/office/drawing/2014/main" id="{4EE7690C-4D52-48DF-BC97-017751005CD4}"/>
              </a:ext>
            </a:extLst>
          </p:cNvPr>
          <p:cNvCxnSpPr>
            <a:cxnSpLocks noChangeShapeType="1"/>
          </p:cNvCxnSpPr>
          <p:nvPr/>
        </p:nvCxnSpPr>
        <p:spPr bwMode="auto">
          <a:xfrm flipH="1">
            <a:off x="8916144"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1" name="Straight Connector 70">
            <a:extLst>
              <a:ext uri="{FF2B5EF4-FFF2-40B4-BE49-F238E27FC236}">
                <a16:creationId xmlns:a16="http://schemas.microsoft.com/office/drawing/2014/main" id="{C7C87456-290C-4E6A-9D69-69EF86ED6BAF}"/>
              </a:ext>
            </a:extLst>
          </p:cNvPr>
          <p:cNvCxnSpPr>
            <a:cxnSpLocks noChangeShapeType="1"/>
          </p:cNvCxnSpPr>
          <p:nvPr/>
        </p:nvCxnSpPr>
        <p:spPr bwMode="auto">
          <a:xfrm>
            <a:off x="8501440" y="48212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2" name="Straight Connector 61">
            <a:extLst>
              <a:ext uri="{FF2B5EF4-FFF2-40B4-BE49-F238E27FC236}">
                <a16:creationId xmlns:a16="http://schemas.microsoft.com/office/drawing/2014/main" id="{61D19BC1-0E96-4AA2-BCC7-AF4AD4DF5882}"/>
              </a:ext>
            </a:extLst>
          </p:cNvPr>
          <p:cNvCxnSpPr/>
          <p:nvPr/>
        </p:nvCxnSpPr>
        <p:spPr bwMode="auto">
          <a:xfrm>
            <a:off x="9085412" y="4821238"/>
            <a:ext cx="63475"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3" name="Straight Connector 72">
            <a:extLst>
              <a:ext uri="{FF2B5EF4-FFF2-40B4-BE49-F238E27FC236}">
                <a16:creationId xmlns:a16="http://schemas.microsoft.com/office/drawing/2014/main" id="{7C089E66-28AC-4BFF-B8CF-530FD8AB4CEC}"/>
              </a:ext>
            </a:extLst>
          </p:cNvPr>
          <p:cNvCxnSpPr>
            <a:cxnSpLocks noChangeShapeType="1"/>
          </p:cNvCxnSpPr>
          <p:nvPr/>
        </p:nvCxnSpPr>
        <p:spPr bwMode="auto">
          <a:xfrm flipH="1">
            <a:off x="9345661"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4" name="Straight Connector 73">
            <a:extLst>
              <a:ext uri="{FF2B5EF4-FFF2-40B4-BE49-F238E27FC236}">
                <a16:creationId xmlns:a16="http://schemas.microsoft.com/office/drawing/2014/main" id="{15D9BF0E-8C6F-4B74-A617-2C69BA0BA25C}"/>
              </a:ext>
            </a:extLst>
          </p:cNvPr>
          <p:cNvCxnSpPr>
            <a:cxnSpLocks noChangeShapeType="1"/>
          </p:cNvCxnSpPr>
          <p:nvPr/>
        </p:nvCxnSpPr>
        <p:spPr bwMode="auto">
          <a:xfrm flipH="1">
            <a:off x="9802682" y="42116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5" name="Straight Connector 64">
            <a:extLst>
              <a:ext uri="{FF2B5EF4-FFF2-40B4-BE49-F238E27FC236}">
                <a16:creationId xmlns:a16="http://schemas.microsoft.com/office/drawing/2014/main" id="{08561C7C-E7ED-4E0A-919C-8B02ADD27668}"/>
              </a:ext>
            </a:extLst>
          </p:cNvPr>
          <p:cNvCxnSpPr/>
          <p:nvPr/>
        </p:nvCxnSpPr>
        <p:spPr bwMode="auto">
          <a:xfrm>
            <a:off x="9434527" y="421798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6" name="Straight Connector 75">
            <a:extLst>
              <a:ext uri="{FF2B5EF4-FFF2-40B4-BE49-F238E27FC236}">
                <a16:creationId xmlns:a16="http://schemas.microsoft.com/office/drawing/2014/main" id="{D50DE0A9-D5B2-4BAA-BF14-268C12A471C6}"/>
              </a:ext>
            </a:extLst>
          </p:cNvPr>
          <p:cNvCxnSpPr>
            <a:cxnSpLocks noChangeShapeType="1"/>
          </p:cNvCxnSpPr>
          <p:nvPr/>
        </p:nvCxnSpPr>
        <p:spPr bwMode="auto">
          <a:xfrm>
            <a:off x="9387978" y="4503738"/>
            <a:ext cx="359693" cy="0"/>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7" name="Straight Connector 66">
            <a:extLst>
              <a:ext uri="{FF2B5EF4-FFF2-40B4-BE49-F238E27FC236}">
                <a16:creationId xmlns:a16="http://schemas.microsoft.com/office/drawing/2014/main" id="{8DB53610-7A39-41CD-A0BA-AE65CB2D7729}"/>
              </a:ext>
            </a:extLst>
          </p:cNvPr>
          <p:cNvCxnSpPr/>
          <p:nvPr/>
        </p:nvCxnSpPr>
        <p:spPr bwMode="auto">
          <a:xfrm flipH="1">
            <a:off x="9296996" y="4529139"/>
            <a:ext cx="42317" cy="263525"/>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8" name="Straight Connector 77">
            <a:extLst>
              <a:ext uri="{FF2B5EF4-FFF2-40B4-BE49-F238E27FC236}">
                <a16:creationId xmlns:a16="http://schemas.microsoft.com/office/drawing/2014/main" id="{37946577-640F-49C2-82CF-5E2B4BEF176D}"/>
              </a:ext>
            </a:extLst>
          </p:cNvPr>
          <p:cNvCxnSpPr>
            <a:cxnSpLocks noChangeShapeType="1"/>
          </p:cNvCxnSpPr>
          <p:nvPr/>
        </p:nvCxnSpPr>
        <p:spPr bwMode="auto">
          <a:xfrm flipH="1">
            <a:off x="9754017" y="4529139"/>
            <a:ext cx="42317" cy="263525"/>
          </a:xfrm>
          <a:prstGeom prst="line">
            <a:avLst/>
          </a:prstGeom>
          <a:noFill/>
          <a:ln w="38100"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9" name="Straight Connector 68">
            <a:extLst>
              <a:ext uri="{FF2B5EF4-FFF2-40B4-BE49-F238E27FC236}">
                <a16:creationId xmlns:a16="http://schemas.microsoft.com/office/drawing/2014/main" id="{2A26BFDA-5C58-49FD-9BA4-19AB2CD333D0}"/>
              </a:ext>
            </a:extLst>
          </p:cNvPr>
          <p:cNvCxnSpPr/>
          <p:nvPr/>
        </p:nvCxnSpPr>
        <p:spPr bwMode="auto">
          <a:xfrm>
            <a:off x="9339313" y="4821238"/>
            <a:ext cx="359693"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0" name="Straight Connector 69">
            <a:extLst>
              <a:ext uri="{FF2B5EF4-FFF2-40B4-BE49-F238E27FC236}">
                <a16:creationId xmlns:a16="http://schemas.microsoft.com/office/drawing/2014/main" id="{9D0F552C-FB32-4DA2-9BD2-6F33DC803171}"/>
              </a:ext>
            </a:extLst>
          </p:cNvPr>
          <p:cNvCxnSpPr/>
          <p:nvPr/>
        </p:nvCxnSpPr>
        <p:spPr bwMode="auto">
          <a:xfrm>
            <a:off x="9923285" y="4821238"/>
            <a:ext cx="63475" cy="0"/>
          </a:xfrm>
          <a:prstGeom prst="line">
            <a:avLst/>
          </a:prstGeom>
          <a:noFill/>
          <a:ln w="381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41801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AHB 7-Segment Ekran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72189"/>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7 segmentli ekranın uygulaması cihazdan cihaza değişir; Örneğin,</a:t>
            </a:r>
            <a:r>
              <a:rPr lang="en-IN" altLang="en-US" dirty="0" err="1">
                <a:ea typeface="ＭＳ Ｐゴシック" panose="020B0600070205080204" pitchFamily="34" charset="-128"/>
              </a:rPr>
              <a:t>Digilent</a:t>
            </a:r>
            <a:r>
              <a:rPr lang="en-IN" altLang="en-US" dirty="0">
                <a:ea typeface="ＭＳ Ｐゴシック" panose="020B0600070205080204" pitchFamily="34" charset="-128"/>
              </a:rPr>
              <a:t> </a:t>
            </a:r>
            <a:r>
              <a:rPr lang="en-IN" altLang="en-US" dirty="0" err="1">
                <a:ea typeface="ＭＳ Ｐゴシック" panose="020B0600070205080204" pitchFamily="34" charset="-128"/>
              </a:rPr>
              <a:t>Nexys</a:t>
            </a:r>
            <a:r>
              <a:rPr lang="en-IN" altLang="en-US" dirty="0">
                <a:ea typeface="ＭＳ Ｐゴシック" panose="020B0600070205080204" pitchFamily="34" charset="-128"/>
              </a:rPr>
              <a:t> serisi kart, 7 segmentli ekranı kontrol etmek için on iki pin kullanır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Segment [6: 0]: bir segmenti açmak veya kapatmak için kullanılır</a:t>
            </a:r>
          </a:p>
          <a:p>
            <a:pPr lvl="1" rtl="0" algn="l"/>
            <a:r>
              <a:rPr lang="en-IN" altLang="en-US" dirty="0">
                <a:ea typeface="ＭＳ Ｐゴシック" panose="020B0600070205080204" pitchFamily="34" charset="-128"/>
              </a:rPr>
              <a:t>Nokta [0: 0]: nokta bitini bir basamak için değiştirmek için kullanılır</a:t>
            </a:r>
          </a:p>
          <a:p>
            <a:pPr lvl="1" rtl="0" algn="l"/>
            <a:r>
              <a:rPr lang="en-IN" altLang="en-US" dirty="0">
                <a:ea typeface="ＭＳ Ｐゴシック" panose="020B0600070205080204" pitchFamily="34" charset="-128"/>
              </a:rPr>
              <a:t>Anot [3: 0]: dört haneyi seçmek için kullanılır, "0" ile açılır</a:t>
            </a:r>
            <a:endParaRPr lang="en-US" altLang="en-US" dirty="0">
              <a:ea typeface="ＭＳ Ｐゴシック" panose="020B0600070205080204" pitchFamily="34" charset="-128"/>
            </a:endParaRPr>
          </a:p>
        </p:txBody>
      </p:sp>
      <p:pic>
        <p:nvPicPr>
          <p:cNvPr id="5" name="Picture 3">
            <a:extLst>
              <a:ext uri="{FF2B5EF4-FFF2-40B4-BE49-F238E27FC236}">
                <a16:creationId xmlns:a16="http://schemas.microsoft.com/office/drawing/2014/main" id="{B4AE9C77-1B44-4187-8EF8-2CD5A2983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686" y="3315302"/>
            <a:ext cx="6728371" cy="310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484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AHB 7-Segment Ekran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352425" y="1133475"/>
            <a:ext cx="11180763" cy="4086225"/>
          </a:xfrm>
        </p:spPr>
        <p:txBody>
          <a:bodyPr wrap="square" numCol="1" anchor="t" anchorCtr="0" compatLnSpc="1">
            <a:prstTxWarp prst="textNoShape">
              <a:avLst/>
            </a:prstTxWarp>
          </a:bodyPr>
          <a:lstStyle/>
          <a:p>
            <a:pPr rtl="0" algn="l"/>
            <a:r>
              <a:rPr lang="en-GB" sz="2000" dirty="0"/>
              <a:t>Dört basamakta farklı değerleri görüntülemek için tek tek etkinleştirilmeleri gerekir. Örneğin, "1234" görüntülemek için sıra şu şekilde olabilir:</a:t>
            </a:r>
            <a:endParaRPr lang="en-US" altLang="en-US" sz="2000" dirty="0">
              <a:ea typeface="ＭＳ Ｐゴシック" panose="020B0600070205080204" pitchFamily="34" charset="-128"/>
            </a:endParaRPr>
          </a:p>
          <a:p>
            <a:pPr lvl="1" rtl="0" algn="l"/>
            <a:r>
              <a:rPr lang="en-US" altLang="en-US" sz="1600" dirty="0">
                <a:ea typeface="ＭＳ Ｐゴシック" panose="020B0600070205080204" pitchFamily="34" charset="-128"/>
              </a:rPr>
              <a:t>Anot [3: 0] = 0111; segment [6: 0] = "1"</a:t>
            </a:r>
          </a:p>
          <a:p>
            <a:pPr lvl="1" rtl="0" algn="l"/>
            <a:r>
              <a:rPr lang="en-US" altLang="en-US" sz="1600" dirty="0">
                <a:ea typeface="ＭＳ Ｐゴシック" panose="020B0600070205080204" pitchFamily="34" charset="-128"/>
              </a:rPr>
              <a:t>Anot [3: 0] = 1011; segment [6: 0] = “2”; ve benzeri</a:t>
            </a:r>
          </a:p>
          <a:p>
            <a:pPr rtl="0" algn="l"/>
            <a:r>
              <a:rPr lang="en-GB" sz="2000" dirty="0"/>
              <a:t>Döngü frekansı, yaklaşık 1000Hz'ye ayarlanabilir;</a:t>
            </a:r>
            <a:endParaRPr lang="en-US" altLang="en-US" sz="2000" dirty="0">
              <a:ea typeface="ＭＳ Ｐゴシック" panose="020B0600070205080204" pitchFamily="34" charset="-128"/>
            </a:endParaRPr>
          </a:p>
          <a:p>
            <a:pPr lvl="1" rtl="0" algn="l"/>
            <a:r>
              <a:rPr lang="en-IN" altLang="en-US" sz="1600" dirty="0">
                <a:ea typeface="ＭＳ Ｐゴシック" panose="020B0600070205080204" pitchFamily="34" charset="-128"/>
              </a:rPr>
              <a:t>Her anotun açılmasına izin verecek kadar yavaş</a:t>
            </a:r>
          </a:p>
          <a:p>
            <a:pPr lvl="1" rtl="0" algn="l"/>
            <a:r>
              <a:rPr lang="en-IN" altLang="en-US" sz="1600" dirty="0">
                <a:ea typeface="ＭＳ Ｐゴシック" panose="020B0600070205080204" pitchFamily="34" charset="-128"/>
              </a:rPr>
              <a:t>İnsan gözünün tüm rakamların aynı anda açık olduğunu görselleştirmesi için yeterince hızlı</a:t>
            </a:r>
          </a:p>
          <a:p>
            <a:pPr lvl="1" rtl="0" algn="l"/>
            <a:endParaRPr lang="en-US" altLang="en-US" sz="1600" dirty="0">
              <a:ea typeface="ＭＳ Ｐゴシック" panose="020B0600070205080204" pitchFamily="34" charset="-128"/>
            </a:endParaRPr>
          </a:p>
        </p:txBody>
      </p:sp>
      <p:sp>
        <p:nvSpPr>
          <p:cNvPr id="3" name="Parallelogram 2">
            <a:extLst>
              <a:ext uri="{FF2B5EF4-FFF2-40B4-BE49-F238E27FC236}">
                <a16:creationId xmlns:a16="http://schemas.microsoft.com/office/drawing/2014/main" id="{CBEDC26D-30CB-4874-AF6A-5C53ADE93198}"/>
              </a:ext>
            </a:extLst>
          </p:cNvPr>
          <p:cNvSpPr/>
          <p:nvPr/>
        </p:nvSpPr>
        <p:spPr>
          <a:xfrm>
            <a:off x="4623688" y="4008897"/>
            <a:ext cx="1100173"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7" name="Parallelogram 16">
            <a:extLst>
              <a:ext uri="{FF2B5EF4-FFF2-40B4-BE49-F238E27FC236}">
                <a16:creationId xmlns:a16="http://schemas.microsoft.com/office/drawing/2014/main" id="{7AF91B43-3127-41CB-A6E6-62897D9E5EAF}"/>
              </a:ext>
            </a:extLst>
          </p:cNvPr>
          <p:cNvSpPr/>
          <p:nvPr/>
        </p:nvSpPr>
        <p:spPr>
          <a:xfrm>
            <a:off x="4464180" y="4618197"/>
            <a:ext cx="1096184"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8" name="Parallelogram 17">
            <a:extLst>
              <a:ext uri="{FF2B5EF4-FFF2-40B4-BE49-F238E27FC236}">
                <a16:creationId xmlns:a16="http://schemas.microsoft.com/office/drawing/2014/main" id="{CD46A469-0CF2-4A37-8C8D-3AC64442F07C}"/>
              </a:ext>
            </a:extLst>
          </p:cNvPr>
          <p:cNvSpPr/>
          <p:nvPr/>
        </p:nvSpPr>
        <p:spPr>
          <a:xfrm>
            <a:off x="4302256" y="5223167"/>
            <a:ext cx="1095374"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0" name="Parallelogram 19">
            <a:extLst>
              <a:ext uri="{FF2B5EF4-FFF2-40B4-BE49-F238E27FC236}">
                <a16:creationId xmlns:a16="http://schemas.microsoft.com/office/drawing/2014/main" id="{F138E446-E098-45CE-9F56-3FC98AEF648E}"/>
              </a:ext>
            </a:extLst>
          </p:cNvPr>
          <p:cNvSpPr/>
          <p:nvPr/>
        </p:nvSpPr>
        <p:spPr>
          <a:xfrm rot="17062753" flipH="1">
            <a:off x="4085320" y="4246102"/>
            <a:ext cx="682867" cy="156460"/>
          </a:xfrm>
          <a:prstGeom prst="parallelogram">
            <a:avLst>
              <a:gd name="adj" fmla="val 25442"/>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1" name="Parallelogram 20">
            <a:extLst>
              <a:ext uri="{FF2B5EF4-FFF2-40B4-BE49-F238E27FC236}">
                <a16:creationId xmlns:a16="http://schemas.microsoft.com/office/drawing/2014/main" id="{89F9246B-C031-461D-9E13-BA6BE1708AA3}"/>
              </a:ext>
            </a:extLst>
          </p:cNvPr>
          <p:cNvSpPr/>
          <p:nvPr/>
        </p:nvSpPr>
        <p:spPr>
          <a:xfrm rot="17062753" flipH="1">
            <a:off x="3895620" y="4960325"/>
            <a:ext cx="687884"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2" name="Parallelogram 21">
            <a:extLst>
              <a:ext uri="{FF2B5EF4-FFF2-40B4-BE49-F238E27FC236}">
                <a16:creationId xmlns:a16="http://schemas.microsoft.com/office/drawing/2014/main" id="{44C3D393-1E03-4949-B2D6-4D61DB423FCD}"/>
              </a:ext>
            </a:extLst>
          </p:cNvPr>
          <p:cNvSpPr/>
          <p:nvPr/>
        </p:nvSpPr>
        <p:spPr>
          <a:xfrm rot="17062753" flipH="1">
            <a:off x="5436596" y="4248069"/>
            <a:ext cx="686925"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3" name="Parallelogram 22">
            <a:extLst>
              <a:ext uri="{FF2B5EF4-FFF2-40B4-BE49-F238E27FC236}">
                <a16:creationId xmlns:a16="http://schemas.microsoft.com/office/drawing/2014/main" id="{17A9564E-54DB-485D-808B-E633EF6D4623}"/>
              </a:ext>
            </a:extLst>
          </p:cNvPr>
          <p:cNvSpPr/>
          <p:nvPr/>
        </p:nvSpPr>
        <p:spPr>
          <a:xfrm rot="17062753" flipH="1">
            <a:off x="5246177" y="4951694"/>
            <a:ext cx="705703" cy="156460"/>
          </a:xfrm>
          <a:prstGeom prst="parallelogram">
            <a:avLst>
              <a:gd name="adj" fmla="val 25442"/>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5" name="Parallelogram 24">
            <a:extLst>
              <a:ext uri="{FF2B5EF4-FFF2-40B4-BE49-F238E27FC236}">
                <a16:creationId xmlns:a16="http://schemas.microsoft.com/office/drawing/2014/main" id="{84FE2F9E-D67C-4148-8584-3FE1DE7B54F7}"/>
              </a:ext>
            </a:extLst>
          </p:cNvPr>
          <p:cNvSpPr/>
          <p:nvPr/>
        </p:nvSpPr>
        <p:spPr>
          <a:xfrm>
            <a:off x="2460283" y="3991397"/>
            <a:ext cx="1100173" cy="131347"/>
          </a:xfrm>
          <a:prstGeom prst="parallelogram">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6" name="Parallelogram 25">
            <a:extLst>
              <a:ext uri="{FF2B5EF4-FFF2-40B4-BE49-F238E27FC236}">
                <a16:creationId xmlns:a16="http://schemas.microsoft.com/office/drawing/2014/main" id="{E3D83390-0424-47FE-B701-E5610E1548A7}"/>
              </a:ext>
            </a:extLst>
          </p:cNvPr>
          <p:cNvSpPr/>
          <p:nvPr/>
        </p:nvSpPr>
        <p:spPr>
          <a:xfrm>
            <a:off x="2300775" y="4600697"/>
            <a:ext cx="1096184" cy="131347"/>
          </a:xfrm>
          <a:prstGeom prst="parallelogram">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7" name="Parallelogram 26">
            <a:extLst>
              <a:ext uri="{FF2B5EF4-FFF2-40B4-BE49-F238E27FC236}">
                <a16:creationId xmlns:a16="http://schemas.microsoft.com/office/drawing/2014/main" id="{63B22402-C7D8-4DA3-8F36-F2086D43C3E0}"/>
              </a:ext>
            </a:extLst>
          </p:cNvPr>
          <p:cNvSpPr/>
          <p:nvPr/>
        </p:nvSpPr>
        <p:spPr>
          <a:xfrm>
            <a:off x="2138851" y="5205667"/>
            <a:ext cx="1095374" cy="131347"/>
          </a:xfrm>
          <a:prstGeom prst="parallelogram">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8" name="Parallelogram 27">
            <a:extLst>
              <a:ext uri="{FF2B5EF4-FFF2-40B4-BE49-F238E27FC236}">
                <a16:creationId xmlns:a16="http://schemas.microsoft.com/office/drawing/2014/main" id="{24751E26-CF86-4414-AB7F-02715F1EC2C1}"/>
              </a:ext>
            </a:extLst>
          </p:cNvPr>
          <p:cNvSpPr/>
          <p:nvPr/>
        </p:nvSpPr>
        <p:spPr>
          <a:xfrm rot="17062753" flipH="1">
            <a:off x="1921915" y="4228602"/>
            <a:ext cx="682867" cy="156460"/>
          </a:xfrm>
          <a:prstGeom prst="parallelogram">
            <a:avLst>
              <a:gd name="adj" fmla="val 25442"/>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9" name="Parallelogram 28">
            <a:extLst>
              <a:ext uri="{FF2B5EF4-FFF2-40B4-BE49-F238E27FC236}">
                <a16:creationId xmlns:a16="http://schemas.microsoft.com/office/drawing/2014/main" id="{EE36A1AA-19EE-4D40-AFDA-CB0070112D60}"/>
              </a:ext>
            </a:extLst>
          </p:cNvPr>
          <p:cNvSpPr/>
          <p:nvPr/>
        </p:nvSpPr>
        <p:spPr>
          <a:xfrm rot="17062753" flipH="1">
            <a:off x="1732215" y="4942825"/>
            <a:ext cx="687884" cy="156460"/>
          </a:xfrm>
          <a:prstGeom prst="parallelogram">
            <a:avLst>
              <a:gd name="adj" fmla="val 25442"/>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0" name="Parallelogram 29">
            <a:extLst>
              <a:ext uri="{FF2B5EF4-FFF2-40B4-BE49-F238E27FC236}">
                <a16:creationId xmlns:a16="http://schemas.microsoft.com/office/drawing/2014/main" id="{C4F390B7-72C1-48AB-8C78-5199AD11A223}"/>
              </a:ext>
            </a:extLst>
          </p:cNvPr>
          <p:cNvSpPr/>
          <p:nvPr/>
        </p:nvSpPr>
        <p:spPr>
          <a:xfrm rot="17062753" flipH="1">
            <a:off x="3273191" y="4230569"/>
            <a:ext cx="686925"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1" name="Parallelogram 30">
            <a:extLst>
              <a:ext uri="{FF2B5EF4-FFF2-40B4-BE49-F238E27FC236}">
                <a16:creationId xmlns:a16="http://schemas.microsoft.com/office/drawing/2014/main" id="{9B1A17A7-093D-40CC-82F4-00C29B625BB9}"/>
              </a:ext>
            </a:extLst>
          </p:cNvPr>
          <p:cNvSpPr/>
          <p:nvPr/>
        </p:nvSpPr>
        <p:spPr>
          <a:xfrm rot="17062753" flipH="1">
            <a:off x="3082772" y="4934194"/>
            <a:ext cx="705703"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9" name="Parallelogram 38">
            <a:extLst>
              <a:ext uri="{FF2B5EF4-FFF2-40B4-BE49-F238E27FC236}">
                <a16:creationId xmlns:a16="http://schemas.microsoft.com/office/drawing/2014/main" id="{AD083011-5CF1-4349-AB5B-D8C07AA399FE}"/>
              </a:ext>
            </a:extLst>
          </p:cNvPr>
          <p:cNvSpPr/>
          <p:nvPr/>
        </p:nvSpPr>
        <p:spPr>
          <a:xfrm>
            <a:off x="6823205" y="4003456"/>
            <a:ext cx="1100173"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0" name="Parallelogram 39">
            <a:extLst>
              <a:ext uri="{FF2B5EF4-FFF2-40B4-BE49-F238E27FC236}">
                <a16:creationId xmlns:a16="http://schemas.microsoft.com/office/drawing/2014/main" id="{8BAAD2B5-0D32-4780-A960-BA9930B53AFF}"/>
              </a:ext>
            </a:extLst>
          </p:cNvPr>
          <p:cNvSpPr/>
          <p:nvPr/>
        </p:nvSpPr>
        <p:spPr>
          <a:xfrm>
            <a:off x="6663697" y="4612756"/>
            <a:ext cx="1096184" cy="131347"/>
          </a:xfrm>
          <a:prstGeom prst="parallelogram">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1" name="Parallelogram 40">
            <a:extLst>
              <a:ext uri="{FF2B5EF4-FFF2-40B4-BE49-F238E27FC236}">
                <a16:creationId xmlns:a16="http://schemas.microsoft.com/office/drawing/2014/main" id="{04AB3A41-13D7-4E01-9111-EB762F9A7610}"/>
              </a:ext>
            </a:extLst>
          </p:cNvPr>
          <p:cNvSpPr/>
          <p:nvPr/>
        </p:nvSpPr>
        <p:spPr>
          <a:xfrm>
            <a:off x="6501773" y="5217726"/>
            <a:ext cx="1095374" cy="131347"/>
          </a:xfrm>
          <a:prstGeom prst="parallelogram">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Parallelogram 41">
            <a:extLst>
              <a:ext uri="{FF2B5EF4-FFF2-40B4-BE49-F238E27FC236}">
                <a16:creationId xmlns:a16="http://schemas.microsoft.com/office/drawing/2014/main" id="{977E943C-368F-4ECD-94BB-AF52D0B24FC0}"/>
              </a:ext>
            </a:extLst>
          </p:cNvPr>
          <p:cNvSpPr/>
          <p:nvPr/>
        </p:nvSpPr>
        <p:spPr>
          <a:xfrm rot="17062753" flipH="1">
            <a:off x="6284837" y="4240661"/>
            <a:ext cx="682867"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3" name="Parallelogram 42">
            <a:extLst>
              <a:ext uri="{FF2B5EF4-FFF2-40B4-BE49-F238E27FC236}">
                <a16:creationId xmlns:a16="http://schemas.microsoft.com/office/drawing/2014/main" id="{DF93019C-5E8E-411B-8F4B-6292FB76805F}"/>
              </a:ext>
            </a:extLst>
          </p:cNvPr>
          <p:cNvSpPr/>
          <p:nvPr/>
        </p:nvSpPr>
        <p:spPr>
          <a:xfrm rot="17062753" flipH="1">
            <a:off x="6095137" y="4954884"/>
            <a:ext cx="687884"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4" name="Parallelogram 43">
            <a:extLst>
              <a:ext uri="{FF2B5EF4-FFF2-40B4-BE49-F238E27FC236}">
                <a16:creationId xmlns:a16="http://schemas.microsoft.com/office/drawing/2014/main" id="{7A5FB4FC-790E-4E37-8F75-07FFDC32F3AC}"/>
              </a:ext>
            </a:extLst>
          </p:cNvPr>
          <p:cNvSpPr/>
          <p:nvPr/>
        </p:nvSpPr>
        <p:spPr>
          <a:xfrm rot="17062753" flipH="1">
            <a:off x="7636113" y="4242628"/>
            <a:ext cx="686925"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5" name="Parallelogram 44">
            <a:extLst>
              <a:ext uri="{FF2B5EF4-FFF2-40B4-BE49-F238E27FC236}">
                <a16:creationId xmlns:a16="http://schemas.microsoft.com/office/drawing/2014/main" id="{D4307F79-8DB4-40E6-9C44-674F8EC02FCD}"/>
              </a:ext>
            </a:extLst>
          </p:cNvPr>
          <p:cNvSpPr/>
          <p:nvPr/>
        </p:nvSpPr>
        <p:spPr>
          <a:xfrm rot="17062753" flipH="1">
            <a:off x="7445694" y="4946253"/>
            <a:ext cx="705703" cy="156460"/>
          </a:xfrm>
          <a:prstGeom prst="parallelogram">
            <a:avLst>
              <a:gd name="adj" fmla="val 25442"/>
            </a:avLst>
          </a:prstGeom>
          <a:solidFill>
            <a:srgbClr val="FF0000"/>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4" name="TextBox 23">
            <a:extLst>
              <a:ext uri="{FF2B5EF4-FFF2-40B4-BE49-F238E27FC236}">
                <a16:creationId xmlns:a16="http://schemas.microsoft.com/office/drawing/2014/main" id="{B8E3D663-F262-4612-AA30-35B2751B9A5E}"/>
              </a:ext>
            </a:extLst>
          </p:cNvPr>
          <p:cNvSpPr txBox="1"/>
          <p:nvPr/>
        </p:nvSpPr>
        <p:spPr>
          <a:xfrm>
            <a:off x="2045871" y="5625487"/>
            <a:ext cx="1223092" cy="29084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100" kern="1200" dirty="0">
                <a:solidFill>
                  <a:schemeClr val="tx2"/>
                </a:solidFill>
                <a:latin typeface="+mn-lt"/>
                <a:ea typeface="+mn-ea"/>
                <a:cs typeface="+mn-cs"/>
              </a:rPr>
              <a:t>1 numara'</a:t>
            </a:r>
          </a:p>
        </p:txBody>
      </p:sp>
      <p:sp>
        <p:nvSpPr>
          <p:cNvPr id="47" name="TextBox 46">
            <a:extLst>
              <a:ext uri="{FF2B5EF4-FFF2-40B4-BE49-F238E27FC236}">
                <a16:creationId xmlns:a16="http://schemas.microsoft.com/office/drawing/2014/main" id="{DF9A2C89-AA9F-4013-BA33-9056355D3D37}"/>
              </a:ext>
            </a:extLst>
          </p:cNvPr>
          <p:cNvSpPr txBox="1"/>
          <p:nvPr/>
        </p:nvSpPr>
        <p:spPr>
          <a:xfrm>
            <a:off x="4174538" y="5625486"/>
            <a:ext cx="1223092" cy="29084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100" kern="1200" dirty="0">
                <a:solidFill>
                  <a:schemeClr val="tx2"/>
                </a:solidFill>
                <a:latin typeface="+mn-lt"/>
                <a:ea typeface="+mn-ea"/>
                <a:cs typeface="+mn-cs"/>
              </a:rPr>
              <a:t>2 numara'</a:t>
            </a:r>
          </a:p>
        </p:txBody>
      </p:sp>
      <p:sp>
        <p:nvSpPr>
          <p:cNvPr id="48" name="TextBox 47">
            <a:extLst>
              <a:ext uri="{FF2B5EF4-FFF2-40B4-BE49-F238E27FC236}">
                <a16:creationId xmlns:a16="http://schemas.microsoft.com/office/drawing/2014/main" id="{4C3029C8-3F4A-445F-94CD-F0BFCDE12EE2}"/>
              </a:ext>
            </a:extLst>
          </p:cNvPr>
          <p:cNvSpPr txBox="1"/>
          <p:nvPr/>
        </p:nvSpPr>
        <p:spPr>
          <a:xfrm>
            <a:off x="6564712" y="5595431"/>
            <a:ext cx="969496" cy="29084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100" kern="1200" dirty="0">
                <a:solidFill>
                  <a:schemeClr val="tx2"/>
                </a:solidFill>
                <a:latin typeface="+mn-lt"/>
                <a:ea typeface="+mn-ea"/>
                <a:cs typeface="+mn-cs"/>
              </a:rPr>
              <a:t>A harfi'</a:t>
            </a:r>
          </a:p>
        </p:txBody>
      </p:sp>
    </p:spTree>
    <p:extLst>
      <p:ext uri="{BB962C8B-B14F-4D97-AF65-F5344CB8AC3E}">
        <p14:creationId xmlns:p14="http://schemas.microsoft.com/office/powerpoint/2010/main" val="1030981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AHB 7-Segment Ekran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46327" y="1124744"/>
            <a:ext cx="11180763" cy="4086225"/>
          </a:xfrm>
        </p:spPr>
        <p:txBody>
          <a:bodyPr wrap="square" numCol="1" anchor="t" anchorCtr="0" compatLnSpc="1">
            <a:prstTxWarp prst="textNoShape">
              <a:avLst/>
            </a:prstTxWarp>
          </a:bodyPr>
          <a:lstStyle/>
          <a:p>
            <a:pPr rtl="0" algn="l"/>
            <a:r>
              <a:rPr lang="en-US" sz="2000" dirty="0"/>
              <a:t>Dört hanenin değerleri dört kayıtta saklanır.</a:t>
            </a:r>
          </a:p>
          <a:p>
            <a:pPr rtl="0" algn="l"/>
            <a:r>
              <a:rPr lang="en-US" sz="2000" dirty="0"/>
              <a:t>Saat frekansı, dört haneyi döngüye alacak şekilde bölünmüştür.</a:t>
            </a:r>
            <a:endParaRPr lang="en-US" altLang="en-US" sz="2000" dirty="0">
              <a:ea typeface="ＭＳ Ｐゴシック" panose="020B0600070205080204" pitchFamily="34" charset="-128"/>
            </a:endParaRPr>
          </a:p>
          <a:p>
            <a:pPr lvl="1" rtl="0" algn="l"/>
            <a:r>
              <a:rPr lang="en-US" altLang="en-US" sz="1600" dirty="0">
                <a:ea typeface="ＭＳ Ｐゴシック" panose="020B0600070205080204" pitchFamily="34" charset="-128"/>
              </a:rPr>
              <a:t>Burada ilk mermimizi yerleştiriyoruz.</a:t>
            </a:r>
          </a:p>
          <a:p>
            <a:pPr lvl="1" rtl="0" algn="l"/>
            <a:r>
              <a:rPr lang="en-US" altLang="en-US" sz="1600" dirty="0">
                <a:ea typeface="ＭＳ Ｐゴシック" panose="020B0600070205080204" pitchFamily="34" charset="-128"/>
              </a:rPr>
              <a:t>Mermileri kısa ve minimumda tutmaya çalışın.</a:t>
            </a:r>
          </a:p>
          <a:p>
            <a:pPr lvl="2" rtl="0" algn="l"/>
            <a:r>
              <a:rPr lang="en-US" altLang="en-US" sz="1600" dirty="0">
                <a:ea typeface="ＭＳ Ｐゴシック" panose="020B0600070205080204" pitchFamily="34" charset="-128"/>
              </a:rPr>
              <a:t>Sonraki madde işareti seviyesi hiyerarşi için biraz daha küçüktür</a:t>
            </a:r>
          </a:p>
        </p:txBody>
      </p:sp>
      <p:sp>
        <p:nvSpPr>
          <p:cNvPr id="5" name="Rectangle 4">
            <a:extLst>
              <a:ext uri="{FF2B5EF4-FFF2-40B4-BE49-F238E27FC236}">
                <a16:creationId xmlns:a16="http://schemas.microsoft.com/office/drawing/2014/main" id="{E42D52F8-FEB6-45E2-9BBA-1822C49DB0BB}"/>
              </a:ext>
            </a:extLst>
          </p:cNvPr>
          <p:cNvSpPr/>
          <p:nvPr/>
        </p:nvSpPr>
        <p:spPr bwMode="auto">
          <a:xfrm>
            <a:off x="1707699" y="3167856"/>
            <a:ext cx="8658017" cy="2908300"/>
          </a:xfrm>
          <a:prstGeom prst="rect">
            <a:avLst/>
          </a:prstGeom>
          <a:solidFill>
            <a:schemeClr val="bg1">
              <a:lumMod val="95000"/>
            </a:schemeClr>
          </a:solidFill>
          <a:ln w="19050" cap="flat" cmpd="sng" algn="ctr">
            <a:solidFill>
              <a:schemeClr val="bg1">
                <a:lumMod val="85000"/>
              </a:schemeClr>
            </a:solidFill>
            <a:prstDash val="sysDash"/>
            <a:round/>
            <a:headEnd type="none" w="med" len="med"/>
            <a:tailEnd type="none" w="med" len="med"/>
          </a:ln>
          <a:effectLst/>
        </p:spPr>
        <p:txBody>
          <a:bodyPr wrap="none" anchor="ctr"/>
          <a:lstStyle/>
          <a:p>
            <a:pPr algn="ctr" rtl="0">
              <a:defRPr/>
            </a:pPr>
            <a:endParaRPr lang="en-GB" dirty="0">
              <a:cs typeface="+mn-cs"/>
            </a:endParaRPr>
          </a:p>
        </p:txBody>
      </p:sp>
      <p:sp>
        <p:nvSpPr>
          <p:cNvPr id="6" name="Left-Right Arrow 34">
            <a:extLst>
              <a:ext uri="{FF2B5EF4-FFF2-40B4-BE49-F238E27FC236}">
                <a16:creationId xmlns:a16="http://schemas.microsoft.com/office/drawing/2014/main" id="{6C1B0F45-2703-43A0-BE0D-D17850C44BE8}"/>
              </a:ext>
            </a:extLst>
          </p:cNvPr>
          <p:cNvSpPr/>
          <p:nvPr/>
        </p:nvSpPr>
        <p:spPr bwMode="auto">
          <a:xfrm>
            <a:off x="941766" y="3763170"/>
            <a:ext cx="1533983"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7" name="Left-Right Arrow 35">
            <a:extLst>
              <a:ext uri="{FF2B5EF4-FFF2-40B4-BE49-F238E27FC236}">
                <a16:creationId xmlns:a16="http://schemas.microsoft.com/office/drawing/2014/main" id="{75CF5BC9-77E9-425D-AD6A-0718C1C2EA8E}"/>
              </a:ext>
            </a:extLst>
          </p:cNvPr>
          <p:cNvSpPr/>
          <p:nvPr/>
        </p:nvSpPr>
        <p:spPr bwMode="auto">
          <a:xfrm>
            <a:off x="941766" y="4455320"/>
            <a:ext cx="1533983"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8" name="Left-Right Arrow 36">
            <a:extLst>
              <a:ext uri="{FF2B5EF4-FFF2-40B4-BE49-F238E27FC236}">
                <a16:creationId xmlns:a16="http://schemas.microsoft.com/office/drawing/2014/main" id="{DEAB0117-7FEE-4287-B6CA-38AEC6D5662F}"/>
              </a:ext>
            </a:extLst>
          </p:cNvPr>
          <p:cNvSpPr/>
          <p:nvPr/>
        </p:nvSpPr>
        <p:spPr bwMode="auto">
          <a:xfrm>
            <a:off x="941766" y="5115720"/>
            <a:ext cx="1533983"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9" name="Right Arrow 37">
            <a:extLst>
              <a:ext uri="{FF2B5EF4-FFF2-40B4-BE49-F238E27FC236}">
                <a16:creationId xmlns:a16="http://schemas.microsoft.com/office/drawing/2014/main" id="{84308038-68E8-4DCC-8E9A-C1463A41B7D0}"/>
              </a:ext>
            </a:extLst>
          </p:cNvPr>
          <p:cNvSpPr/>
          <p:nvPr/>
        </p:nvSpPr>
        <p:spPr bwMode="auto">
          <a:xfrm>
            <a:off x="3698704" y="3556795"/>
            <a:ext cx="677069" cy="344487"/>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mn-cs"/>
              </a:rPr>
              <a:t>addr</a:t>
            </a:r>
          </a:p>
        </p:txBody>
      </p:sp>
      <p:sp>
        <p:nvSpPr>
          <p:cNvPr id="10" name="Flowchart: Process 9">
            <a:extLst>
              <a:ext uri="{FF2B5EF4-FFF2-40B4-BE49-F238E27FC236}">
                <a16:creationId xmlns:a16="http://schemas.microsoft.com/office/drawing/2014/main" id="{AE52C120-6DF8-42B5-897C-F22B66D97106}"/>
              </a:ext>
            </a:extLst>
          </p:cNvPr>
          <p:cNvSpPr/>
          <p:nvPr/>
        </p:nvSpPr>
        <p:spPr bwMode="auto">
          <a:xfrm>
            <a:off x="4420206" y="3463132"/>
            <a:ext cx="1343558" cy="53657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Adres</a:t>
            </a:r>
          </a:p>
          <a:p>
            <a:pPr algn="ctr" rtl="0">
              <a:defRPr/>
            </a:pPr>
            <a:r>
              <a:rPr lang="en-GB" sz="1200" dirty="0"/>
              <a:t>Kod çözücü</a:t>
            </a:r>
          </a:p>
        </p:txBody>
      </p:sp>
      <p:sp>
        <p:nvSpPr>
          <p:cNvPr id="11" name="Left-Right Arrow 39">
            <a:extLst>
              <a:ext uri="{FF2B5EF4-FFF2-40B4-BE49-F238E27FC236}">
                <a16:creationId xmlns:a16="http://schemas.microsoft.com/office/drawing/2014/main" id="{79764088-536B-4792-9D82-4FAA3DC40F24}"/>
              </a:ext>
            </a:extLst>
          </p:cNvPr>
          <p:cNvSpPr/>
          <p:nvPr/>
        </p:nvSpPr>
        <p:spPr bwMode="auto">
          <a:xfrm>
            <a:off x="3698704" y="4480719"/>
            <a:ext cx="2302034" cy="37465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mn-cs"/>
              </a:rPr>
              <a:t>Veri </a:t>
            </a:r>
            <a:r>
              <a:rPr lang="en-GB" sz="1200" dirty="0"/>
              <a:t>[31: 0] </a:t>
            </a:r>
            <a:r>
              <a:rPr lang="en-GB" sz="1200" dirty="0">
                <a:cs typeface="+mn-cs"/>
              </a:rPr>
              <a:t> </a:t>
            </a:r>
          </a:p>
        </p:txBody>
      </p:sp>
      <p:sp>
        <p:nvSpPr>
          <p:cNvPr id="12" name="Flowchart: Manual Operation 11">
            <a:extLst>
              <a:ext uri="{FF2B5EF4-FFF2-40B4-BE49-F238E27FC236}">
                <a16:creationId xmlns:a16="http://schemas.microsoft.com/office/drawing/2014/main" id="{B6526730-BE80-4302-9CA0-4E89772EAD0D}"/>
              </a:ext>
            </a:extLst>
          </p:cNvPr>
          <p:cNvSpPr/>
          <p:nvPr/>
        </p:nvSpPr>
        <p:spPr bwMode="auto">
          <a:xfrm rot="5400000">
            <a:off x="5494256" y="4480790"/>
            <a:ext cx="1374775"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cxnSp>
        <p:nvCxnSpPr>
          <p:cNvPr id="13" name="Elbow Connector 41">
            <a:extLst>
              <a:ext uri="{FF2B5EF4-FFF2-40B4-BE49-F238E27FC236}">
                <a16:creationId xmlns:a16="http://schemas.microsoft.com/office/drawing/2014/main" id="{69A25A34-375C-4532-9466-8E8C73DE3E59}"/>
              </a:ext>
            </a:extLst>
          </p:cNvPr>
          <p:cNvCxnSpPr>
            <a:stCxn id="10" idx="3"/>
            <a:endCxn id="12" idx="1"/>
          </p:cNvCxnSpPr>
          <p:nvPr/>
        </p:nvCxnSpPr>
        <p:spPr bwMode="auto">
          <a:xfrm>
            <a:off x="5763764" y="3731419"/>
            <a:ext cx="416821" cy="38100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4" name="Flowchart: Process 13">
            <a:extLst>
              <a:ext uri="{FF2B5EF4-FFF2-40B4-BE49-F238E27FC236}">
                <a16:creationId xmlns:a16="http://schemas.microsoft.com/office/drawing/2014/main" id="{60B71692-F110-490E-B343-DEACE4CAEBA2}"/>
              </a:ext>
            </a:extLst>
          </p:cNvPr>
          <p:cNvSpPr/>
          <p:nvPr/>
        </p:nvSpPr>
        <p:spPr bwMode="auto">
          <a:xfrm>
            <a:off x="6743398" y="4040981"/>
            <a:ext cx="1269504" cy="203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Basamak 1 [3: 0] </a:t>
            </a:r>
          </a:p>
        </p:txBody>
      </p:sp>
      <p:sp>
        <p:nvSpPr>
          <p:cNvPr id="15" name="Right Arrow 49">
            <a:extLst>
              <a:ext uri="{FF2B5EF4-FFF2-40B4-BE49-F238E27FC236}">
                <a16:creationId xmlns:a16="http://schemas.microsoft.com/office/drawing/2014/main" id="{A6E046E8-E6FA-4310-B62C-980EBFDB2E8B}"/>
              </a:ext>
            </a:extLst>
          </p:cNvPr>
          <p:cNvSpPr/>
          <p:nvPr/>
        </p:nvSpPr>
        <p:spPr bwMode="auto">
          <a:xfrm>
            <a:off x="6362547" y="4075906"/>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16" name="Flowchart: Process 15">
            <a:extLst>
              <a:ext uri="{FF2B5EF4-FFF2-40B4-BE49-F238E27FC236}">
                <a16:creationId xmlns:a16="http://schemas.microsoft.com/office/drawing/2014/main" id="{84CBB192-6458-4A3D-A043-9702A23F0645}"/>
              </a:ext>
            </a:extLst>
          </p:cNvPr>
          <p:cNvSpPr/>
          <p:nvPr/>
        </p:nvSpPr>
        <p:spPr bwMode="auto">
          <a:xfrm>
            <a:off x="6743398" y="4414044"/>
            <a:ext cx="1269504" cy="203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Basamak 2 [3: 0] </a:t>
            </a:r>
          </a:p>
        </p:txBody>
      </p:sp>
      <p:sp>
        <p:nvSpPr>
          <p:cNvPr id="17" name="Flowchart: Process 16">
            <a:extLst>
              <a:ext uri="{FF2B5EF4-FFF2-40B4-BE49-F238E27FC236}">
                <a16:creationId xmlns:a16="http://schemas.microsoft.com/office/drawing/2014/main" id="{702A3C1B-67D1-4888-AE9C-40BDF066EF6C}"/>
              </a:ext>
            </a:extLst>
          </p:cNvPr>
          <p:cNvSpPr/>
          <p:nvPr/>
        </p:nvSpPr>
        <p:spPr bwMode="auto">
          <a:xfrm>
            <a:off x="6743398" y="4785519"/>
            <a:ext cx="1269504" cy="203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Basamak 3 [3: 0] </a:t>
            </a:r>
          </a:p>
        </p:txBody>
      </p:sp>
      <p:sp>
        <p:nvSpPr>
          <p:cNvPr id="18" name="Flowchart: Process 17">
            <a:extLst>
              <a:ext uri="{FF2B5EF4-FFF2-40B4-BE49-F238E27FC236}">
                <a16:creationId xmlns:a16="http://schemas.microsoft.com/office/drawing/2014/main" id="{461183F7-7E40-4AE8-9D5A-E4615D2D8946}"/>
              </a:ext>
            </a:extLst>
          </p:cNvPr>
          <p:cNvSpPr/>
          <p:nvPr/>
        </p:nvSpPr>
        <p:spPr bwMode="auto">
          <a:xfrm>
            <a:off x="6743398" y="5150644"/>
            <a:ext cx="1269504" cy="203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Basamak 4 [3: 0] </a:t>
            </a:r>
          </a:p>
        </p:txBody>
      </p:sp>
      <p:sp>
        <p:nvSpPr>
          <p:cNvPr id="19" name="Right Arrow 54">
            <a:extLst>
              <a:ext uri="{FF2B5EF4-FFF2-40B4-BE49-F238E27FC236}">
                <a16:creationId xmlns:a16="http://schemas.microsoft.com/office/drawing/2014/main" id="{2C7A6C9F-ED92-4BDB-A493-AE78669E3BD4}"/>
              </a:ext>
            </a:extLst>
          </p:cNvPr>
          <p:cNvSpPr/>
          <p:nvPr/>
        </p:nvSpPr>
        <p:spPr bwMode="auto">
          <a:xfrm>
            <a:off x="6362547" y="4431506"/>
            <a:ext cx="380851"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0" name="Right Arrow 55">
            <a:extLst>
              <a:ext uri="{FF2B5EF4-FFF2-40B4-BE49-F238E27FC236}">
                <a16:creationId xmlns:a16="http://schemas.microsoft.com/office/drawing/2014/main" id="{256104CA-EFE8-4422-A702-AFADCBEF8251}"/>
              </a:ext>
            </a:extLst>
          </p:cNvPr>
          <p:cNvSpPr/>
          <p:nvPr/>
        </p:nvSpPr>
        <p:spPr bwMode="auto">
          <a:xfrm>
            <a:off x="6362547" y="4807744"/>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1" name="Right Arrow 56">
            <a:extLst>
              <a:ext uri="{FF2B5EF4-FFF2-40B4-BE49-F238E27FC236}">
                <a16:creationId xmlns:a16="http://schemas.microsoft.com/office/drawing/2014/main" id="{7045028C-CCC0-4C7E-ACAE-8E31F0FD02D5}"/>
              </a:ext>
            </a:extLst>
          </p:cNvPr>
          <p:cNvSpPr/>
          <p:nvPr/>
        </p:nvSpPr>
        <p:spPr bwMode="auto">
          <a:xfrm>
            <a:off x="6362547" y="5166519"/>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2" name="Flowchart: Manual Operation 21">
            <a:extLst>
              <a:ext uri="{FF2B5EF4-FFF2-40B4-BE49-F238E27FC236}">
                <a16:creationId xmlns:a16="http://schemas.microsoft.com/office/drawing/2014/main" id="{10990D4B-E209-4ADC-AAAC-78F22E31BAF0}"/>
              </a:ext>
            </a:extLst>
          </p:cNvPr>
          <p:cNvSpPr/>
          <p:nvPr/>
        </p:nvSpPr>
        <p:spPr bwMode="auto">
          <a:xfrm rot="16200000">
            <a:off x="7906313" y="4480790"/>
            <a:ext cx="1374775"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3" name="Right Arrow 60">
            <a:extLst>
              <a:ext uri="{FF2B5EF4-FFF2-40B4-BE49-F238E27FC236}">
                <a16:creationId xmlns:a16="http://schemas.microsoft.com/office/drawing/2014/main" id="{F53FE7CE-9A78-4D6B-81CD-EB61D870982F}"/>
              </a:ext>
            </a:extLst>
          </p:cNvPr>
          <p:cNvSpPr/>
          <p:nvPr/>
        </p:nvSpPr>
        <p:spPr bwMode="auto">
          <a:xfrm>
            <a:off x="8012902" y="4075906"/>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4" name="Right Arrow 61">
            <a:extLst>
              <a:ext uri="{FF2B5EF4-FFF2-40B4-BE49-F238E27FC236}">
                <a16:creationId xmlns:a16="http://schemas.microsoft.com/office/drawing/2014/main" id="{171A1FF2-FF27-4896-B93B-1C656B1C9AA8}"/>
              </a:ext>
            </a:extLst>
          </p:cNvPr>
          <p:cNvSpPr/>
          <p:nvPr/>
        </p:nvSpPr>
        <p:spPr bwMode="auto">
          <a:xfrm>
            <a:off x="8012902" y="4431506"/>
            <a:ext cx="380851"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5" name="Right Arrow 62">
            <a:extLst>
              <a:ext uri="{FF2B5EF4-FFF2-40B4-BE49-F238E27FC236}">
                <a16:creationId xmlns:a16="http://schemas.microsoft.com/office/drawing/2014/main" id="{79CF38A9-1DF9-40C8-B3AA-EDC147EE1392}"/>
              </a:ext>
            </a:extLst>
          </p:cNvPr>
          <p:cNvSpPr/>
          <p:nvPr/>
        </p:nvSpPr>
        <p:spPr bwMode="auto">
          <a:xfrm>
            <a:off x="8012902" y="4807744"/>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6" name="Right Arrow 63">
            <a:extLst>
              <a:ext uri="{FF2B5EF4-FFF2-40B4-BE49-F238E27FC236}">
                <a16:creationId xmlns:a16="http://schemas.microsoft.com/office/drawing/2014/main" id="{7699E667-B6DC-4F8E-9B05-E4FD04F00973}"/>
              </a:ext>
            </a:extLst>
          </p:cNvPr>
          <p:cNvSpPr/>
          <p:nvPr/>
        </p:nvSpPr>
        <p:spPr bwMode="auto">
          <a:xfrm>
            <a:off x="8012902" y="5166519"/>
            <a:ext cx="38085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cxnSp>
        <p:nvCxnSpPr>
          <p:cNvPr id="27" name="Straight Arrow Connector 26">
            <a:extLst>
              <a:ext uri="{FF2B5EF4-FFF2-40B4-BE49-F238E27FC236}">
                <a16:creationId xmlns:a16="http://schemas.microsoft.com/office/drawing/2014/main" id="{FC4B7FAF-F6F6-4844-8D11-7026B8F2AFAF}"/>
              </a:ext>
            </a:extLst>
          </p:cNvPr>
          <p:cNvCxnSpPr>
            <a:endCxn id="28" idx="1"/>
          </p:cNvCxnSpPr>
          <p:nvPr/>
        </p:nvCxnSpPr>
        <p:spPr bwMode="auto">
          <a:xfrm>
            <a:off x="3643693" y="5720556"/>
            <a:ext cx="1806927"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8" name="Flowchart: Process 27">
            <a:extLst>
              <a:ext uri="{FF2B5EF4-FFF2-40B4-BE49-F238E27FC236}">
                <a16:creationId xmlns:a16="http://schemas.microsoft.com/office/drawing/2014/main" id="{8E9BF7AB-58A2-4E0F-B066-96E89F646945}"/>
              </a:ext>
            </a:extLst>
          </p:cNvPr>
          <p:cNvSpPr/>
          <p:nvPr/>
        </p:nvSpPr>
        <p:spPr bwMode="auto">
          <a:xfrm>
            <a:off x="5450620" y="5525295"/>
            <a:ext cx="1633428" cy="38893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Sıklık</a:t>
            </a:r>
          </a:p>
          <a:p>
            <a:pPr algn="ctr" rtl="0">
              <a:defRPr/>
            </a:pPr>
            <a:r>
              <a:rPr lang="en-GB" sz="1200" dirty="0"/>
              <a:t>Bölücü</a:t>
            </a:r>
          </a:p>
        </p:txBody>
      </p:sp>
      <p:cxnSp>
        <p:nvCxnSpPr>
          <p:cNvPr id="29" name="Elbow Connector 66">
            <a:extLst>
              <a:ext uri="{FF2B5EF4-FFF2-40B4-BE49-F238E27FC236}">
                <a16:creationId xmlns:a16="http://schemas.microsoft.com/office/drawing/2014/main" id="{14382A07-233F-4D76-B841-0D1C9E0B6B3E}"/>
              </a:ext>
            </a:extLst>
          </p:cNvPr>
          <p:cNvCxnSpPr>
            <a:stCxn id="28" idx="3"/>
            <a:endCxn id="22" idx="1"/>
          </p:cNvCxnSpPr>
          <p:nvPr/>
        </p:nvCxnSpPr>
        <p:spPr bwMode="auto">
          <a:xfrm flipV="1">
            <a:off x="7084048" y="5212556"/>
            <a:ext cx="1508595" cy="50800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0" name="TextBox 67">
            <a:extLst>
              <a:ext uri="{FF2B5EF4-FFF2-40B4-BE49-F238E27FC236}">
                <a16:creationId xmlns:a16="http://schemas.microsoft.com/office/drawing/2014/main" id="{A9F90F43-ABBB-41D8-B935-8292438412BF}"/>
              </a:ext>
            </a:extLst>
          </p:cNvPr>
          <p:cNvSpPr txBox="1">
            <a:spLocks noChangeArrowheads="1"/>
          </p:cNvSpPr>
          <p:nvPr/>
        </p:nvSpPr>
        <p:spPr bwMode="auto">
          <a:xfrm>
            <a:off x="4145147" y="5442744"/>
            <a:ext cx="9478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Clk </a:t>
            </a:r>
          </a:p>
        </p:txBody>
      </p:sp>
      <p:sp>
        <p:nvSpPr>
          <p:cNvPr id="31" name="Flowchart: Process 30">
            <a:extLst>
              <a:ext uri="{FF2B5EF4-FFF2-40B4-BE49-F238E27FC236}">
                <a16:creationId xmlns:a16="http://schemas.microsoft.com/office/drawing/2014/main" id="{EE8E64CF-BD71-4F0E-B4FC-616D6B606C5B}"/>
              </a:ext>
            </a:extLst>
          </p:cNvPr>
          <p:cNvSpPr/>
          <p:nvPr/>
        </p:nvSpPr>
        <p:spPr bwMode="auto">
          <a:xfrm>
            <a:off x="2475749" y="3463131"/>
            <a:ext cx="1222955" cy="24511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AHB</a:t>
            </a:r>
          </a:p>
          <a:p>
            <a:pPr algn="ctr" rtl="0">
              <a:defRPr/>
            </a:pPr>
            <a:r>
              <a:rPr lang="en-GB" sz="1200" dirty="0"/>
              <a:t>Arayüz</a:t>
            </a:r>
          </a:p>
        </p:txBody>
      </p:sp>
      <p:sp>
        <p:nvSpPr>
          <p:cNvPr id="32" name="Right Arrow 75">
            <a:extLst>
              <a:ext uri="{FF2B5EF4-FFF2-40B4-BE49-F238E27FC236}">
                <a16:creationId xmlns:a16="http://schemas.microsoft.com/office/drawing/2014/main" id="{55B867AA-3359-4B3B-A57E-92F41DBD296E}"/>
              </a:ext>
            </a:extLst>
          </p:cNvPr>
          <p:cNvSpPr/>
          <p:nvPr/>
        </p:nvSpPr>
        <p:spPr bwMode="auto">
          <a:xfrm>
            <a:off x="8774604" y="4612481"/>
            <a:ext cx="327955"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33" name="TextBox 76">
            <a:extLst>
              <a:ext uri="{FF2B5EF4-FFF2-40B4-BE49-F238E27FC236}">
                <a16:creationId xmlns:a16="http://schemas.microsoft.com/office/drawing/2014/main" id="{9F5C91FB-8786-440F-A84B-890755560B39}"/>
              </a:ext>
            </a:extLst>
          </p:cNvPr>
          <p:cNvSpPr txBox="1">
            <a:spLocks noChangeArrowheads="1"/>
          </p:cNvSpPr>
          <p:nvPr/>
        </p:nvSpPr>
        <p:spPr bwMode="auto">
          <a:xfrm>
            <a:off x="7378151" y="5691982"/>
            <a:ext cx="1373179"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[1: 0] seçin</a:t>
            </a:r>
          </a:p>
        </p:txBody>
      </p:sp>
      <p:cxnSp>
        <p:nvCxnSpPr>
          <p:cNvPr id="34" name="Straight Arrow Connector 33">
            <a:extLst>
              <a:ext uri="{FF2B5EF4-FFF2-40B4-BE49-F238E27FC236}">
                <a16:creationId xmlns:a16="http://schemas.microsoft.com/office/drawing/2014/main" id="{82CB927E-F02D-4F45-B560-0EEE45C729DF}"/>
              </a:ext>
            </a:extLst>
          </p:cNvPr>
          <p:cNvCxnSpPr/>
          <p:nvPr/>
        </p:nvCxnSpPr>
        <p:spPr bwMode="auto">
          <a:xfrm>
            <a:off x="7084049" y="5720556"/>
            <a:ext cx="20185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5" name="TextBox 81">
            <a:extLst>
              <a:ext uri="{FF2B5EF4-FFF2-40B4-BE49-F238E27FC236}">
                <a16:creationId xmlns:a16="http://schemas.microsoft.com/office/drawing/2014/main" id="{499E1754-5517-4D2A-BD7A-427FB65D842E}"/>
              </a:ext>
            </a:extLst>
          </p:cNvPr>
          <p:cNvSpPr txBox="1">
            <a:spLocks noChangeArrowheads="1"/>
          </p:cNvSpPr>
          <p:nvPr/>
        </p:nvSpPr>
        <p:spPr bwMode="auto">
          <a:xfrm>
            <a:off x="10274734" y="5349082"/>
            <a:ext cx="1373181"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Anot [3: 0]</a:t>
            </a:r>
          </a:p>
        </p:txBody>
      </p:sp>
      <p:sp>
        <p:nvSpPr>
          <p:cNvPr id="36" name="Flowchart: Process 35">
            <a:extLst>
              <a:ext uri="{FF2B5EF4-FFF2-40B4-BE49-F238E27FC236}">
                <a16:creationId xmlns:a16="http://schemas.microsoft.com/office/drawing/2014/main" id="{E9216638-9FD7-40D3-8731-D1C8339226A1}"/>
              </a:ext>
            </a:extLst>
          </p:cNvPr>
          <p:cNvSpPr/>
          <p:nvPr/>
        </p:nvSpPr>
        <p:spPr bwMode="auto">
          <a:xfrm>
            <a:off x="9102559" y="5525295"/>
            <a:ext cx="914043" cy="38893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Anot</a:t>
            </a:r>
          </a:p>
          <a:p>
            <a:pPr algn="ctr" rtl="0">
              <a:defRPr/>
            </a:pPr>
            <a:r>
              <a:rPr lang="en-GB" sz="1200" dirty="0"/>
              <a:t>Aralık</a:t>
            </a:r>
          </a:p>
        </p:txBody>
      </p:sp>
      <p:sp>
        <p:nvSpPr>
          <p:cNvPr id="37" name="Flowchart: Process 36">
            <a:extLst>
              <a:ext uri="{FF2B5EF4-FFF2-40B4-BE49-F238E27FC236}">
                <a16:creationId xmlns:a16="http://schemas.microsoft.com/office/drawing/2014/main" id="{D91DA6A1-E1E2-42E8-A75B-0078D7C3FB3D}"/>
              </a:ext>
            </a:extLst>
          </p:cNvPr>
          <p:cNvSpPr/>
          <p:nvPr/>
        </p:nvSpPr>
        <p:spPr bwMode="auto">
          <a:xfrm>
            <a:off x="9102559" y="4515645"/>
            <a:ext cx="914043" cy="38893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7 Bölümlü</a:t>
            </a:r>
          </a:p>
          <a:p>
            <a:pPr algn="ctr" rtl="0">
              <a:defRPr/>
            </a:pPr>
            <a:r>
              <a:rPr lang="en-GB" sz="1200" dirty="0"/>
              <a:t>Aralık</a:t>
            </a:r>
          </a:p>
        </p:txBody>
      </p:sp>
      <p:sp>
        <p:nvSpPr>
          <p:cNvPr id="38" name="Right Arrow 88">
            <a:extLst>
              <a:ext uri="{FF2B5EF4-FFF2-40B4-BE49-F238E27FC236}">
                <a16:creationId xmlns:a16="http://schemas.microsoft.com/office/drawing/2014/main" id="{3092553B-C06B-460C-A163-EBDE8E52FD18}"/>
              </a:ext>
            </a:extLst>
          </p:cNvPr>
          <p:cNvSpPr/>
          <p:nvPr/>
        </p:nvSpPr>
        <p:spPr bwMode="auto">
          <a:xfrm>
            <a:off x="10041993" y="4612481"/>
            <a:ext cx="647447"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39" name="Right Arrow 89">
            <a:extLst>
              <a:ext uri="{FF2B5EF4-FFF2-40B4-BE49-F238E27FC236}">
                <a16:creationId xmlns:a16="http://schemas.microsoft.com/office/drawing/2014/main" id="{4ED0B642-7527-402D-A165-60951DC62FB1}"/>
              </a:ext>
            </a:extLst>
          </p:cNvPr>
          <p:cNvSpPr/>
          <p:nvPr/>
        </p:nvSpPr>
        <p:spPr bwMode="auto">
          <a:xfrm>
            <a:off x="10041993" y="5642770"/>
            <a:ext cx="647447" cy="153987"/>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40" name="TextBox 90">
            <a:extLst>
              <a:ext uri="{FF2B5EF4-FFF2-40B4-BE49-F238E27FC236}">
                <a16:creationId xmlns:a16="http://schemas.microsoft.com/office/drawing/2014/main" id="{B8671AB7-BB27-48A9-ACE6-0DFC92A87223}"/>
              </a:ext>
            </a:extLst>
          </p:cNvPr>
          <p:cNvSpPr txBox="1">
            <a:spLocks noChangeArrowheads="1"/>
          </p:cNvSpPr>
          <p:nvPr/>
        </p:nvSpPr>
        <p:spPr bwMode="auto">
          <a:xfrm>
            <a:off x="10274735" y="4315619"/>
            <a:ext cx="165035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Bölümler [7: 0]</a:t>
            </a:r>
          </a:p>
        </p:txBody>
      </p:sp>
    </p:spTree>
    <p:extLst>
      <p:ext uri="{BB962C8B-B14F-4D97-AF65-F5344CB8AC3E}">
        <p14:creationId xmlns:p14="http://schemas.microsoft.com/office/powerpoint/2010/main" val="3544422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7 Segmentli Ekran Kayıtları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43025"/>
            <a:ext cx="11180763" cy="2593976"/>
          </a:xfrm>
        </p:spPr>
        <p:txBody>
          <a:bodyPr wrap="square" numCol="1" anchor="t" anchorCtr="0" compatLnSpc="1">
            <a:prstTxWarp prst="textNoShape">
              <a:avLst/>
            </a:prstTxWarp>
          </a:bodyPr>
          <a:lstStyle/>
          <a:p>
            <a:pPr rtl="0" algn="l"/>
            <a:r>
              <a:rPr lang="en-GB" dirty="0"/>
              <a:t>7 segmentli çevre biriminin dört kaydı vardır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Hane 1: 7 segmentli ekrandaki ilk rakam</a:t>
            </a:r>
          </a:p>
          <a:p>
            <a:pPr lvl="1" rtl="0" algn="l"/>
            <a:r>
              <a:rPr lang="en-IN" altLang="en-US" dirty="0">
                <a:ea typeface="ＭＳ Ｐゴシック" panose="020B0600070205080204" pitchFamily="34" charset="-128"/>
              </a:rPr>
              <a:t>Hane 2: 7 segmentli ekrandaki ikinci rakam</a:t>
            </a:r>
          </a:p>
          <a:p>
            <a:pPr lvl="1" rtl="0" algn="l"/>
            <a:r>
              <a:rPr lang="en-IN" altLang="en-US" dirty="0">
                <a:ea typeface="ＭＳ Ｐゴシック" panose="020B0600070205080204" pitchFamily="34" charset="-128"/>
              </a:rPr>
              <a:t>Hane 3: 7 segmentli ekrandaki üçüncü rakam</a:t>
            </a:r>
          </a:p>
          <a:p>
            <a:pPr lvl="1" rtl="0" algn="l"/>
            <a:r>
              <a:rPr lang="en-IN" altLang="en-US" dirty="0">
                <a:ea typeface="ＭＳ Ｐゴシック" panose="020B0600070205080204" pitchFamily="34" charset="-128"/>
              </a:rPr>
              <a:t>Basamak 4: 7 segmentli ekrandaki dördüncü basamak</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6A223F77-B9A7-40E6-A402-C10D6FEB240C}"/>
              </a:ext>
            </a:extLst>
          </p:cNvPr>
          <p:cNvGraphicFramePr>
            <a:graphicFrameLocks/>
          </p:cNvGraphicFramePr>
          <p:nvPr>
            <p:extLst>
              <p:ext uri="{D42A27DB-BD31-4B8C-83A1-F6EECF244321}">
                <p14:modId xmlns:p14="http://schemas.microsoft.com/office/powerpoint/2010/main" val="560025599"/>
              </p:ext>
            </p:extLst>
          </p:nvPr>
        </p:nvGraphicFramePr>
        <p:xfrm>
          <a:off x="1120861" y="3832225"/>
          <a:ext cx="9923290" cy="2225676"/>
        </p:xfrm>
        <a:graphic>
          <a:graphicData uri="http://schemas.openxmlformats.org/drawingml/2006/table">
            <a:tbl>
              <a:tblPr firstRow="1" bandRow="1">
                <a:tableStyleId>{5C22544A-7EE6-4342-B048-85BDC9FD1C3A}</a:tableStyleId>
              </a:tblPr>
              <a:tblGrid>
                <a:gridCol w="3384214">
                  <a:extLst>
                    <a:ext uri="{9D8B030D-6E8A-4147-A177-3AD203B41FA5}">
                      <a16:colId xmlns:a16="http://schemas.microsoft.com/office/drawing/2014/main" val="20000"/>
                    </a:ext>
                  </a:extLst>
                </a:gridCol>
                <a:gridCol w="3231312">
                  <a:extLst>
                    <a:ext uri="{9D8B030D-6E8A-4147-A177-3AD203B41FA5}">
                      <a16:colId xmlns:a16="http://schemas.microsoft.com/office/drawing/2014/main" val="20001"/>
                    </a:ext>
                  </a:extLst>
                </a:gridCol>
                <a:gridCol w="3307764">
                  <a:extLst>
                    <a:ext uri="{9D8B030D-6E8A-4147-A177-3AD203B41FA5}">
                      <a16:colId xmlns:a16="http://schemas.microsoft.com/office/drawing/2014/main" val="20002"/>
                    </a:ext>
                  </a:extLst>
                </a:gridCol>
              </a:tblGrid>
              <a:tr h="370946">
                <a:tc>
                  <a:txBody>
                    <a:bodyPr/>
                    <a:lstStyle/>
                    <a:p>
                      <a:pPr rtl="0" algn="l"/>
                      <a:r>
                        <a:rPr lang="en-GB" sz="1800" dirty="0"/>
                        <a:t>Kayıt ol</a:t>
                      </a:r>
                      <a:r>
                        <a:rPr lang="en-GB" sz="1800" baseline="0" dirty="0"/>
                        <a:t> </a:t>
                      </a:r>
                      <a:endParaRPr lang="en-GB" sz="1800" dirty="0"/>
                    </a:p>
                  </a:txBody>
                  <a:tcPr marL="121864" marR="121864" marT="45733" marB="45733"/>
                </a:tc>
                <a:tc>
                  <a:txBody>
                    <a:bodyPr/>
                    <a:lstStyle/>
                    <a:p>
                      <a:pPr rtl="0" algn="l"/>
                      <a:r>
                        <a:rPr lang="en-GB" sz="1800" baseline="0" dirty="0"/>
                        <a:t>Adres</a:t>
                      </a:r>
                      <a:endParaRPr lang="en-GB" sz="1800" dirty="0"/>
                    </a:p>
                  </a:txBody>
                  <a:tcPr marL="121864" marR="121864" marT="45733" marB="45733"/>
                </a:tc>
                <a:tc>
                  <a:txBody>
                    <a:bodyPr/>
                    <a:lstStyle/>
                    <a:p>
                      <a:pPr rtl="0" algn="l"/>
                      <a:r>
                        <a:rPr lang="en-GB" sz="1800" dirty="0"/>
                        <a:t>Boyut</a:t>
                      </a:r>
                    </a:p>
                  </a:txBody>
                  <a:tcPr marL="121864" marR="121864" marT="45733" marB="45733"/>
                </a:tc>
                <a:extLst>
                  <a:ext uri="{0D108BD9-81ED-4DB2-BD59-A6C34878D82A}">
                    <a16:rowId xmlns:a16="http://schemas.microsoft.com/office/drawing/2014/main" val="10000"/>
                  </a:ext>
                </a:extLst>
              </a:tr>
              <a:tr h="370946">
                <a:tc>
                  <a:txBody>
                    <a:bodyPr/>
                    <a:lstStyle/>
                    <a:p>
                      <a:pPr algn="l" rtl="0"/>
                      <a:r>
                        <a:rPr lang="en-GB" sz="1800" dirty="0"/>
                        <a:t>Temel adres</a:t>
                      </a:r>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0x5400_0000</a:t>
                      </a:r>
                    </a:p>
                  </a:txBody>
                  <a:tcPr marL="121864" marR="121864" marT="45733" marB="45733"/>
                </a:tc>
                <a:tc>
                  <a:txBody>
                    <a:bodyPr/>
                    <a:lstStyle/>
                    <a:p>
                      <a:pPr rtl="0" algn="l"/>
                      <a:endParaRPr lang="en-GB" sz="1800" dirty="0"/>
                    </a:p>
                  </a:txBody>
                  <a:tcPr marL="121864" marR="121864" marT="45733" marB="45733"/>
                </a:tc>
                <a:extLst>
                  <a:ext uri="{0D108BD9-81ED-4DB2-BD59-A6C34878D82A}">
                    <a16:rowId xmlns:a16="http://schemas.microsoft.com/office/drawing/2014/main" val="10001"/>
                  </a:ext>
                </a:extLst>
              </a:tr>
              <a:tr h="370946">
                <a:tc>
                  <a:txBody>
                    <a:bodyPr/>
                    <a:lstStyle/>
                    <a:p>
                      <a:pPr algn="l" rtl="0"/>
                      <a:r>
                        <a:rPr lang="en-GB" sz="1800" dirty="0"/>
                        <a:t>Hane</a:t>
                      </a:r>
                      <a:r>
                        <a:rPr lang="en-GB" sz="1800" baseline="0" dirty="0"/>
                        <a:t> 1</a:t>
                      </a:r>
                      <a:endParaRPr lang="en-GB" sz="1800" dirty="0"/>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0x5400_0000</a:t>
                      </a:r>
                    </a:p>
                  </a:txBody>
                  <a:tcPr marL="121864" marR="121864" marT="45733" marB="45733"/>
                </a:tc>
                <a:tc>
                  <a:txBody>
                    <a:bodyPr/>
                    <a:lstStyle/>
                    <a:p>
                      <a:pPr rtl="0" algn="l"/>
                      <a:r>
                        <a:rPr lang="en-GB" sz="1800" dirty="0"/>
                        <a:t>4 Bayt</a:t>
                      </a:r>
                    </a:p>
                  </a:txBody>
                  <a:tcPr marL="121864" marR="121864" marT="45733" marB="45733"/>
                </a:tc>
                <a:extLst>
                  <a:ext uri="{0D108BD9-81ED-4DB2-BD59-A6C34878D82A}">
                    <a16:rowId xmlns:a16="http://schemas.microsoft.com/office/drawing/2014/main" val="10002"/>
                  </a:ext>
                </a:extLst>
              </a:tr>
              <a:tr h="370946">
                <a:tc>
                  <a:txBody>
                    <a:bodyPr/>
                    <a:lstStyle/>
                    <a:p>
                      <a:pPr algn="l" rtl="0"/>
                      <a:r>
                        <a:rPr lang="en-GB" sz="1800" dirty="0"/>
                        <a:t>Hane</a:t>
                      </a:r>
                      <a:r>
                        <a:rPr lang="en-GB" sz="1800" baseline="0" dirty="0"/>
                        <a:t> 2</a:t>
                      </a:r>
                      <a:endParaRPr lang="en-GB" sz="1800" dirty="0"/>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0x5400_0004</a:t>
                      </a:r>
                    </a:p>
                  </a:txBody>
                  <a:tcPr marL="121864" marR="121864" marT="45733" marB="45733"/>
                </a:tc>
                <a:tc>
                  <a:txBody>
                    <a:bodyPr/>
                    <a:lstStyle/>
                    <a:p>
                      <a:pPr rtl="0" algn="l"/>
                      <a:r>
                        <a:rPr lang="en-GB" sz="1800" dirty="0"/>
                        <a:t>4</a:t>
                      </a:r>
                      <a:r>
                        <a:rPr lang="en-GB" sz="1800" baseline="0" dirty="0"/>
                        <a:t> </a:t>
                      </a:r>
                      <a:r>
                        <a:rPr lang="en-GB" sz="1800" dirty="0"/>
                        <a:t>Bayt</a:t>
                      </a:r>
                    </a:p>
                  </a:txBody>
                  <a:tcPr marL="121864" marR="121864" marT="45733" marB="45733"/>
                </a:tc>
                <a:extLst>
                  <a:ext uri="{0D108BD9-81ED-4DB2-BD59-A6C34878D82A}">
                    <a16:rowId xmlns:a16="http://schemas.microsoft.com/office/drawing/2014/main" val="10003"/>
                  </a:ext>
                </a:extLst>
              </a:tr>
              <a:tr h="370946">
                <a:tc>
                  <a:txBody>
                    <a:bodyPr/>
                    <a:lstStyle/>
                    <a:p>
                      <a:pPr algn="l" rtl="0"/>
                      <a:r>
                        <a:rPr lang="en-GB" sz="1800" dirty="0"/>
                        <a:t>Hane</a:t>
                      </a:r>
                      <a:r>
                        <a:rPr lang="en-GB" sz="1800" baseline="0" dirty="0"/>
                        <a:t> 3</a:t>
                      </a:r>
                      <a:endParaRPr lang="en-GB" sz="1800" dirty="0"/>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0x5400_0008</a:t>
                      </a:r>
                    </a:p>
                  </a:txBody>
                  <a:tcPr marL="121864" marR="121864" marT="45733" marB="45733"/>
                </a:tc>
                <a:tc>
                  <a:txBody>
                    <a:bodyPr/>
                    <a:lstStyle/>
                    <a:p>
                      <a:pPr rtl="0" algn="l"/>
                      <a:r>
                        <a:rPr lang="en-GB" sz="1800" dirty="0"/>
                        <a:t>4 Bayt</a:t>
                      </a:r>
                    </a:p>
                  </a:txBody>
                  <a:tcPr marL="121864" marR="121864" marT="45733" marB="45733"/>
                </a:tc>
                <a:extLst>
                  <a:ext uri="{0D108BD9-81ED-4DB2-BD59-A6C34878D82A}">
                    <a16:rowId xmlns:a16="http://schemas.microsoft.com/office/drawing/2014/main" val="10004"/>
                  </a:ext>
                </a:extLst>
              </a:tr>
              <a:tr h="370946">
                <a:tc>
                  <a:txBody>
                    <a:bodyPr/>
                    <a:lstStyle/>
                    <a:p>
                      <a:pPr algn="l" rtl="0"/>
                      <a:r>
                        <a:rPr lang="en-GB" sz="1800" dirty="0"/>
                        <a:t>Hane</a:t>
                      </a:r>
                      <a:r>
                        <a:rPr lang="en-GB" sz="1800" baseline="0" dirty="0"/>
                        <a:t> 4</a:t>
                      </a:r>
                      <a:endParaRPr lang="en-GB" sz="1800" dirty="0"/>
                    </a:p>
                  </a:txBody>
                  <a:tcPr marL="121864" marR="121864"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0x5400_000C</a:t>
                      </a:r>
                    </a:p>
                  </a:txBody>
                  <a:tcPr marL="121864" marR="121864" marT="45733" marB="45733"/>
                </a:tc>
                <a:tc>
                  <a:txBody>
                    <a:bodyPr/>
                    <a:lstStyle/>
                    <a:p>
                      <a:pPr rtl="0" algn="l"/>
                      <a:r>
                        <a:rPr lang="en-GB" sz="1800" dirty="0"/>
                        <a:t>4</a:t>
                      </a:r>
                      <a:r>
                        <a:rPr lang="en-GB" sz="1800" baseline="0" dirty="0"/>
                        <a:t> </a:t>
                      </a:r>
                      <a:r>
                        <a:rPr lang="en-GB" sz="1800" dirty="0"/>
                        <a:t>Bayt</a:t>
                      </a:r>
                    </a:p>
                  </a:txBody>
                  <a:tcPr marL="121864" marR="121864" marT="45733" marB="45733"/>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10808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Hafıza Alanı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58889"/>
            <a:ext cx="11180763" cy="455612"/>
          </a:xfrm>
        </p:spPr>
        <p:txBody>
          <a:bodyPr wrap="square" numCol="1" anchor="t" anchorCtr="0" compatLnSpc="1">
            <a:prstTxWarp prst="textNoShape">
              <a:avLst/>
            </a:prstTxWarp>
          </a:bodyPr>
          <a:lstStyle/>
          <a:p>
            <a:pPr rtl="0" algn="l"/>
            <a:r>
              <a:rPr lang="en-GB" dirty="0"/>
              <a:t>Tüm çevre birimleri için bellek alanı aşağıdaki şekilde tahsis edilir:</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0FC99651-DB41-4828-8856-970391C7A744}"/>
              </a:ext>
            </a:extLst>
          </p:cNvPr>
          <p:cNvGraphicFramePr>
            <a:graphicFrameLocks/>
          </p:cNvGraphicFramePr>
          <p:nvPr>
            <p:extLst>
              <p:ext uri="{D42A27DB-BD31-4B8C-83A1-F6EECF244321}">
                <p14:modId xmlns:p14="http://schemas.microsoft.com/office/powerpoint/2010/main" val="1401303662"/>
              </p:ext>
            </p:extLst>
          </p:nvPr>
        </p:nvGraphicFramePr>
        <p:xfrm>
          <a:off x="842129" y="1714501"/>
          <a:ext cx="10719764" cy="1600490"/>
        </p:xfrm>
        <a:graphic>
          <a:graphicData uri="http://schemas.openxmlformats.org/drawingml/2006/table">
            <a:tbl>
              <a:tblPr firstRow="1" bandRow="1">
                <a:tableStyleId>{5C22544A-7EE6-4342-B048-85BDC9FD1C3A}</a:tableStyleId>
              </a:tblPr>
              <a:tblGrid>
                <a:gridCol w="2679941">
                  <a:extLst>
                    <a:ext uri="{9D8B030D-6E8A-4147-A177-3AD203B41FA5}">
                      <a16:colId xmlns:a16="http://schemas.microsoft.com/office/drawing/2014/main" val="20000"/>
                    </a:ext>
                  </a:extLst>
                </a:gridCol>
                <a:gridCol w="2679941">
                  <a:extLst>
                    <a:ext uri="{9D8B030D-6E8A-4147-A177-3AD203B41FA5}">
                      <a16:colId xmlns:a16="http://schemas.microsoft.com/office/drawing/2014/main" val="20001"/>
                    </a:ext>
                  </a:extLst>
                </a:gridCol>
                <a:gridCol w="2679941">
                  <a:extLst>
                    <a:ext uri="{9D8B030D-6E8A-4147-A177-3AD203B41FA5}">
                      <a16:colId xmlns:a16="http://schemas.microsoft.com/office/drawing/2014/main" val="20002"/>
                    </a:ext>
                  </a:extLst>
                </a:gridCol>
                <a:gridCol w="2679941">
                  <a:extLst>
                    <a:ext uri="{9D8B030D-6E8A-4147-A177-3AD203B41FA5}">
                      <a16:colId xmlns:a16="http://schemas.microsoft.com/office/drawing/2014/main" val="20003"/>
                    </a:ext>
                  </a:extLst>
                </a:gridCol>
              </a:tblGrid>
              <a:tr h="210881">
                <a:tc>
                  <a:txBody>
                    <a:bodyPr/>
                    <a:lstStyle/>
                    <a:p>
                      <a:pPr rtl="0" algn="l"/>
                      <a:r>
                        <a:rPr lang="en-GB" sz="900" dirty="0"/>
                        <a:t>Çevresel</a:t>
                      </a:r>
                    </a:p>
                  </a:txBody>
                  <a:tcPr marL="121872" marR="121872" marT="45742" marB="45742"/>
                </a:tc>
                <a:tc>
                  <a:txBody>
                    <a:bodyPr/>
                    <a:lstStyle/>
                    <a:p>
                      <a:pPr rtl="0" algn="l"/>
                      <a:r>
                        <a:rPr lang="en-GB" sz="900" dirty="0"/>
                        <a:t>Baz</a:t>
                      </a:r>
                      <a:r>
                        <a:rPr lang="en-GB" sz="900" baseline="0" dirty="0"/>
                        <a:t> adres</a:t>
                      </a:r>
                      <a:endParaRPr lang="en-GB" sz="900" dirty="0"/>
                    </a:p>
                  </a:txBody>
                  <a:tcPr marL="121872" marR="121872" marT="45742" marB="45742"/>
                </a:tc>
                <a:tc>
                  <a:txBody>
                    <a:bodyPr/>
                    <a:lstStyle/>
                    <a:p>
                      <a:pPr rtl="0" algn="l"/>
                      <a:r>
                        <a:rPr lang="en-GB" sz="900" dirty="0"/>
                        <a:t>Bitiş adresi</a:t>
                      </a:r>
                    </a:p>
                  </a:txBody>
                  <a:tcPr marL="121872" marR="121872" marT="45742" marB="45742"/>
                </a:tc>
                <a:tc>
                  <a:txBody>
                    <a:bodyPr/>
                    <a:lstStyle/>
                    <a:p>
                      <a:pPr rtl="0" algn="l"/>
                      <a:r>
                        <a:rPr lang="en-GB" sz="900" dirty="0"/>
                        <a:t>Boyut</a:t>
                      </a:r>
                    </a:p>
                  </a:txBody>
                  <a:tcPr marL="121872" marR="121872" marT="45742" marB="45742"/>
                </a:tc>
                <a:extLst>
                  <a:ext uri="{0D108BD9-81ED-4DB2-BD59-A6C34878D82A}">
                    <a16:rowId xmlns:a16="http://schemas.microsoft.com/office/drawing/2014/main" val="10000"/>
                  </a:ext>
                </a:extLst>
              </a:tr>
              <a:tr h="210881">
                <a:tc>
                  <a:txBody>
                    <a:bodyPr/>
                    <a:lstStyle/>
                    <a:p>
                      <a:pPr rtl="0" algn="l"/>
                      <a:r>
                        <a:rPr lang="en-GB" sz="900" dirty="0"/>
                        <a:t>MEM</a:t>
                      </a:r>
                    </a:p>
                  </a:txBody>
                  <a:tcPr marL="121872" marR="121872" marT="45733" marB="45733"/>
                </a:tc>
                <a:tc>
                  <a:txBody>
                    <a:bodyPr/>
                    <a:lstStyle/>
                    <a:p>
                      <a:pPr rtl="0" algn="l"/>
                      <a:r>
                        <a:rPr lang="en-GB" sz="900" dirty="0"/>
                        <a:t>0x0000_0000</a:t>
                      </a:r>
                    </a:p>
                  </a:txBody>
                  <a:tcPr marL="121872" marR="121872" marT="45733" marB="45733"/>
                </a:tc>
                <a:tc>
                  <a:txBody>
                    <a:bodyPr/>
                    <a:lstStyle/>
                    <a:p>
                      <a:pPr rtl="0" algn="l"/>
                      <a:r>
                        <a:rPr lang="en-GB" sz="900" dirty="0"/>
                        <a:t>0x4FFF_FFFF</a:t>
                      </a:r>
                    </a:p>
                  </a:txBody>
                  <a:tcPr marL="121872" marR="121872" marT="45733" marB="45733"/>
                </a:tc>
                <a:tc>
                  <a:txBody>
                    <a:bodyPr/>
                    <a:lstStyle/>
                    <a:p>
                      <a:pPr rtl="0" algn="l"/>
                      <a:r>
                        <a:rPr lang="en-GB" sz="900" dirty="0"/>
                        <a:t>167 MB</a:t>
                      </a:r>
                    </a:p>
                  </a:txBody>
                  <a:tcPr marL="121872" marR="121872" marT="45733" marB="45733"/>
                </a:tc>
                <a:extLst>
                  <a:ext uri="{0D108BD9-81ED-4DB2-BD59-A6C34878D82A}">
                    <a16:rowId xmlns:a16="http://schemas.microsoft.com/office/drawing/2014/main" val="10001"/>
                  </a:ext>
                </a:extLst>
              </a:tr>
              <a:tr h="210881">
                <a:tc>
                  <a:txBody>
                    <a:bodyPr/>
                    <a:lstStyle/>
                    <a:p>
                      <a:pPr rtl="0" algn="l"/>
                      <a:r>
                        <a:rPr lang="en-GB" sz="900" dirty="0"/>
                        <a:t>VGA</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0x5000_0000</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0x50FF_FFFF</a:t>
                      </a:r>
                    </a:p>
                  </a:txBody>
                  <a:tcPr marL="121872" marR="121872" marT="45742" marB="45742"/>
                </a:tc>
                <a:tc>
                  <a:txBody>
                    <a:bodyPr/>
                    <a:lstStyle/>
                    <a:p>
                      <a:pPr rtl="0" algn="l"/>
                      <a:r>
                        <a:rPr lang="en-GB" sz="900" dirty="0"/>
                        <a:t>16MB</a:t>
                      </a:r>
                    </a:p>
                  </a:txBody>
                  <a:tcPr marL="121872" marR="121872" marT="45742" marB="45742"/>
                </a:tc>
                <a:extLst>
                  <a:ext uri="{0D108BD9-81ED-4DB2-BD59-A6C34878D82A}">
                    <a16:rowId xmlns:a16="http://schemas.microsoft.com/office/drawing/2014/main" val="10002"/>
                  </a:ext>
                </a:extLst>
              </a:tr>
              <a:tr h="210881">
                <a:tc>
                  <a:txBody>
                    <a:bodyPr/>
                    <a:lstStyle/>
                    <a:p>
                      <a:pPr rtl="0" algn="l"/>
                      <a:r>
                        <a:rPr lang="en-GB" sz="900" dirty="0"/>
                        <a:t>UART</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0x5100_0000</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0x51FF_FFFF</a:t>
                      </a:r>
                    </a:p>
                  </a:txBody>
                  <a:tcPr marL="121872" marR="121872" marT="45742" marB="45742"/>
                </a:tc>
                <a:tc>
                  <a:txBody>
                    <a:bodyPr/>
                    <a:lstStyle/>
                    <a:p>
                      <a:pPr rtl="0" algn="l"/>
                      <a:r>
                        <a:rPr lang="en-GB" sz="900" dirty="0"/>
                        <a:t>16MB</a:t>
                      </a:r>
                    </a:p>
                  </a:txBody>
                  <a:tcPr marL="121872" marR="121872" marT="45742" marB="45742"/>
                </a:tc>
                <a:extLst>
                  <a:ext uri="{0D108BD9-81ED-4DB2-BD59-A6C34878D82A}">
                    <a16:rowId xmlns:a16="http://schemas.microsoft.com/office/drawing/2014/main" val="10003"/>
                  </a:ext>
                </a:extLst>
              </a:tr>
              <a:tr h="210881">
                <a:tc>
                  <a:txBody>
                    <a:bodyPr/>
                    <a:lstStyle/>
                    <a:p>
                      <a:pPr rtl="0" algn="l"/>
                      <a:r>
                        <a:rPr lang="en-GB" sz="900" dirty="0"/>
                        <a:t>Zamanlayıcı</a:t>
                      </a:r>
                    </a:p>
                  </a:txBody>
                  <a:tcPr marL="121872" marR="121872" marT="45742" marB="45742"/>
                </a:tc>
                <a:tc>
                  <a:txBody>
                    <a:bodyPr/>
                    <a:lstStyle/>
                    <a:p>
                      <a:pPr rtl="0" algn="l"/>
                      <a:r>
                        <a:rPr lang="en-GB" sz="900" dirty="0"/>
                        <a:t>0x5200_0000</a:t>
                      </a:r>
                    </a:p>
                  </a:txBody>
                  <a:tcPr marL="121872" marR="121872" marT="45742" marB="45742"/>
                </a:tc>
                <a:tc>
                  <a:txBody>
                    <a:bodyPr/>
                    <a:lstStyle/>
                    <a:p>
                      <a:pPr rtl="0" algn="l"/>
                      <a:r>
                        <a:rPr lang="en-GB" sz="900" dirty="0"/>
                        <a:t>0x52FF_FFFF</a:t>
                      </a:r>
                    </a:p>
                  </a:txBody>
                  <a:tcPr marL="121872" marR="121872" marT="45742" marB="45742"/>
                </a:tc>
                <a:tc>
                  <a:txBody>
                    <a:bodyPr/>
                    <a:lstStyle/>
                    <a:p>
                      <a:pPr rtl="0" algn="l"/>
                      <a:r>
                        <a:rPr lang="en-GB" sz="900" dirty="0"/>
                        <a:t>16MB</a:t>
                      </a:r>
                    </a:p>
                  </a:txBody>
                  <a:tcPr marL="121872" marR="121872" marT="45742" marB="45742"/>
                </a:tc>
                <a:extLst>
                  <a:ext uri="{0D108BD9-81ED-4DB2-BD59-A6C34878D82A}">
                    <a16:rowId xmlns:a16="http://schemas.microsoft.com/office/drawing/2014/main" val="10004"/>
                  </a:ext>
                </a:extLst>
              </a:tr>
              <a:tr h="210881">
                <a:tc>
                  <a:txBody>
                    <a:bodyPr/>
                    <a:lstStyle/>
                    <a:p>
                      <a:pPr rtl="0" algn="l"/>
                      <a:r>
                        <a:rPr lang="en-GB" sz="900" dirty="0"/>
                        <a:t>GPIO</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0x5300_0000</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0x53FF_FFFF</a:t>
                      </a:r>
                    </a:p>
                  </a:txBody>
                  <a:tcPr marL="121872" marR="121872" marT="45742" marB="45742"/>
                </a:tc>
                <a:tc>
                  <a:txBody>
                    <a:bodyPr/>
                    <a:lstStyle/>
                    <a:p>
                      <a:pPr rtl="0" algn="l"/>
                      <a:r>
                        <a:rPr lang="en-GB" sz="900" dirty="0"/>
                        <a:t>16MB</a:t>
                      </a:r>
                    </a:p>
                  </a:txBody>
                  <a:tcPr marL="121872" marR="121872" marT="45742" marB="45742"/>
                </a:tc>
                <a:extLst>
                  <a:ext uri="{0D108BD9-81ED-4DB2-BD59-A6C34878D82A}">
                    <a16:rowId xmlns:a16="http://schemas.microsoft.com/office/drawing/2014/main" val="10005"/>
                  </a:ext>
                </a:extLst>
              </a:tr>
              <a:tr h="210881">
                <a:tc>
                  <a:txBody>
                    <a:bodyPr/>
                    <a:lstStyle/>
                    <a:p>
                      <a:pPr rtl="0" algn="l"/>
                      <a:r>
                        <a:rPr lang="en-GB" sz="900" dirty="0"/>
                        <a:t>7 segmentli</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0x5400_0000</a:t>
                      </a:r>
                    </a:p>
                  </a:txBody>
                  <a:tcPr marL="121872" marR="121872" marT="45742" marB="457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0x54FF_FFFF</a:t>
                      </a:r>
                    </a:p>
                  </a:txBody>
                  <a:tcPr marL="121872" marR="121872" marT="45742" marB="45742"/>
                </a:tc>
                <a:tc>
                  <a:txBody>
                    <a:bodyPr/>
                    <a:lstStyle/>
                    <a:p>
                      <a:pPr rtl="0" algn="l"/>
                      <a:r>
                        <a:rPr lang="en-GB" sz="900" dirty="0"/>
                        <a:t>16MB</a:t>
                      </a:r>
                    </a:p>
                  </a:txBody>
                  <a:tcPr marL="121872" marR="121872" marT="45742" marB="45742"/>
                </a:tc>
                <a:extLst>
                  <a:ext uri="{0D108BD9-81ED-4DB2-BD59-A6C34878D82A}">
                    <a16:rowId xmlns:a16="http://schemas.microsoft.com/office/drawing/2014/main" val="10006"/>
                  </a:ext>
                </a:extLst>
              </a:tr>
            </a:tbl>
          </a:graphicData>
        </a:graphic>
      </p:graphicFrame>
      <p:grpSp>
        <p:nvGrpSpPr>
          <p:cNvPr id="2" name="Group 1">
            <a:extLst>
              <a:ext uri="{FF2B5EF4-FFF2-40B4-BE49-F238E27FC236}">
                <a16:creationId xmlns:a16="http://schemas.microsoft.com/office/drawing/2014/main" id="{BB941F5C-5329-4213-A06E-F407427169BC}"/>
              </a:ext>
            </a:extLst>
          </p:cNvPr>
          <p:cNvGrpSpPr/>
          <p:nvPr/>
        </p:nvGrpSpPr>
        <p:grpSpPr>
          <a:xfrm>
            <a:off x="1601507" y="3722478"/>
            <a:ext cx="8793851" cy="2553121"/>
            <a:chOff x="678152" y="3454400"/>
            <a:chExt cx="10640560" cy="3089276"/>
          </a:xfrm>
        </p:grpSpPr>
        <p:sp>
          <p:nvSpPr>
            <p:cNvPr id="6" name="Rectangle 5">
              <a:extLst>
                <a:ext uri="{FF2B5EF4-FFF2-40B4-BE49-F238E27FC236}">
                  <a16:creationId xmlns:a16="http://schemas.microsoft.com/office/drawing/2014/main" id="{1416CED1-3CED-4FCA-B25C-D24D072612F1}"/>
                </a:ext>
              </a:extLst>
            </p:cNvPr>
            <p:cNvSpPr/>
            <p:nvPr/>
          </p:nvSpPr>
          <p:spPr bwMode="auto">
            <a:xfrm>
              <a:off x="678152" y="3454400"/>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7" name="Down Arrow 5">
              <a:extLst>
                <a:ext uri="{FF2B5EF4-FFF2-40B4-BE49-F238E27FC236}">
                  <a16:creationId xmlns:a16="http://schemas.microsoft.com/office/drawing/2014/main" id="{84A07A64-DBF4-4B23-BB41-C649BC053EC7}"/>
                </a:ext>
              </a:extLst>
            </p:cNvPr>
            <p:cNvSpPr/>
            <p:nvPr/>
          </p:nvSpPr>
          <p:spPr bwMode="auto">
            <a:xfrm>
              <a:off x="7453071"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8" name="Down Arrow 6">
              <a:extLst>
                <a:ext uri="{FF2B5EF4-FFF2-40B4-BE49-F238E27FC236}">
                  <a16:creationId xmlns:a16="http://schemas.microsoft.com/office/drawing/2014/main" id="{63976382-45B6-4C94-B00C-F6E5B0B7F585}"/>
                </a:ext>
              </a:extLst>
            </p:cNvPr>
            <p:cNvSpPr/>
            <p:nvPr/>
          </p:nvSpPr>
          <p:spPr bwMode="auto">
            <a:xfrm>
              <a:off x="6966429" y="4541839"/>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9" name="Down Arrow 7">
              <a:extLst>
                <a:ext uri="{FF2B5EF4-FFF2-40B4-BE49-F238E27FC236}">
                  <a16:creationId xmlns:a16="http://schemas.microsoft.com/office/drawing/2014/main" id="{2D1C4D0B-B8BF-488F-9AC3-BAB2A88FD887}"/>
                </a:ext>
              </a:extLst>
            </p:cNvPr>
            <p:cNvSpPr/>
            <p:nvPr/>
          </p:nvSpPr>
          <p:spPr bwMode="auto">
            <a:xfrm>
              <a:off x="6541145"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0" name="Down Arrow 8">
              <a:extLst>
                <a:ext uri="{FF2B5EF4-FFF2-40B4-BE49-F238E27FC236}">
                  <a16:creationId xmlns:a16="http://schemas.microsoft.com/office/drawing/2014/main" id="{FADD5361-6055-417D-9913-5AC601FA4211}"/>
                </a:ext>
              </a:extLst>
            </p:cNvPr>
            <p:cNvSpPr/>
            <p:nvPr/>
          </p:nvSpPr>
          <p:spPr bwMode="auto">
            <a:xfrm>
              <a:off x="9141511"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1" name="Down Arrow 9">
              <a:extLst>
                <a:ext uri="{FF2B5EF4-FFF2-40B4-BE49-F238E27FC236}">
                  <a16:creationId xmlns:a16="http://schemas.microsoft.com/office/drawing/2014/main" id="{65F902B4-48A9-4CD0-A9D6-8D851363E1CD}"/>
                </a:ext>
              </a:extLst>
            </p:cNvPr>
            <p:cNvSpPr/>
            <p:nvPr/>
          </p:nvSpPr>
          <p:spPr bwMode="auto">
            <a:xfrm>
              <a:off x="8654869" y="4541839"/>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2" name="Down Arrow 10">
              <a:extLst>
                <a:ext uri="{FF2B5EF4-FFF2-40B4-BE49-F238E27FC236}">
                  <a16:creationId xmlns:a16="http://schemas.microsoft.com/office/drawing/2014/main" id="{FAB14D1B-CF9D-4085-B42B-CD29EFD91A60}"/>
                </a:ext>
              </a:extLst>
            </p:cNvPr>
            <p:cNvSpPr/>
            <p:nvPr/>
          </p:nvSpPr>
          <p:spPr bwMode="auto">
            <a:xfrm>
              <a:off x="8229585"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3" name="Down Arrow 11">
              <a:extLst>
                <a:ext uri="{FF2B5EF4-FFF2-40B4-BE49-F238E27FC236}">
                  <a16:creationId xmlns:a16="http://schemas.microsoft.com/office/drawing/2014/main" id="{1DA3326D-3711-431C-BDAB-7237602C1B2C}"/>
                </a:ext>
              </a:extLst>
            </p:cNvPr>
            <p:cNvSpPr/>
            <p:nvPr/>
          </p:nvSpPr>
          <p:spPr bwMode="auto">
            <a:xfrm>
              <a:off x="10781288"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4" name="Down Arrow 12">
              <a:extLst>
                <a:ext uri="{FF2B5EF4-FFF2-40B4-BE49-F238E27FC236}">
                  <a16:creationId xmlns:a16="http://schemas.microsoft.com/office/drawing/2014/main" id="{5CAFA06B-9887-4BF9-A520-37657D91178B}"/>
                </a:ext>
              </a:extLst>
            </p:cNvPr>
            <p:cNvSpPr/>
            <p:nvPr/>
          </p:nvSpPr>
          <p:spPr bwMode="auto">
            <a:xfrm>
              <a:off x="10294645" y="4541839"/>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5" name="Down Arrow 13">
              <a:extLst>
                <a:ext uri="{FF2B5EF4-FFF2-40B4-BE49-F238E27FC236}">
                  <a16:creationId xmlns:a16="http://schemas.microsoft.com/office/drawing/2014/main" id="{42AA9578-584D-4113-98B4-085C04E9263F}"/>
                </a:ext>
              </a:extLst>
            </p:cNvPr>
            <p:cNvSpPr/>
            <p:nvPr/>
          </p:nvSpPr>
          <p:spPr bwMode="auto">
            <a:xfrm>
              <a:off x="9869360"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 name="Down Arrow 14">
              <a:extLst>
                <a:ext uri="{FF2B5EF4-FFF2-40B4-BE49-F238E27FC236}">
                  <a16:creationId xmlns:a16="http://schemas.microsoft.com/office/drawing/2014/main" id="{6A4D0DF6-3429-468B-911E-FBC184187DEC}"/>
                </a:ext>
              </a:extLst>
            </p:cNvPr>
            <p:cNvSpPr/>
            <p:nvPr/>
          </p:nvSpPr>
          <p:spPr bwMode="auto">
            <a:xfrm>
              <a:off x="5663071"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7" name="Down Arrow 15">
              <a:extLst>
                <a:ext uri="{FF2B5EF4-FFF2-40B4-BE49-F238E27FC236}">
                  <a16:creationId xmlns:a16="http://schemas.microsoft.com/office/drawing/2014/main" id="{8AFB621A-F6C3-407E-AF82-2970F938C549}"/>
                </a:ext>
              </a:extLst>
            </p:cNvPr>
            <p:cNvSpPr/>
            <p:nvPr/>
          </p:nvSpPr>
          <p:spPr bwMode="auto">
            <a:xfrm>
              <a:off x="5176428" y="4541839"/>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8" name="Down Arrow 16">
              <a:extLst>
                <a:ext uri="{FF2B5EF4-FFF2-40B4-BE49-F238E27FC236}">
                  <a16:creationId xmlns:a16="http://schemas.microsoft.com/office/drawing/2014/main" id="{B5FFCDF4-4453-44F3-BAC8-49B96E13D54C}"/>
                </a:ext>
              </a:extLst>
            </p:cNvPr>
            <p:cNvSpPr/>
            <p:nvPr/>
          </p:nvSpPr>
          <p:spPr bwMode="auto">
            <a:xfrm>
              <a:off x="4751144"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9" name="Rectangle 18">
              <a:extLst>
                <a:ext uri="{FF2B5EF4-FFF2-40B4-BE49-F238E27FC236}">
                  <a16:creationId xmlns:a16="http://schemas.microsoft.com/office/drawing/2014/main" id="{51010B6D-3E47-42F2-A0F5-D26C1FC3DE00}"/>
                </a:ext>
              </a:extLst>
            </p:cNvPr>
            <p:cNvSpPr/>
            <p:nvPr/>
          </p:nvSpPr>
          <p:spPr bwMode="auto">
            <a:xfrm>
              <a:off x="1090741" y="4267201"/>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20" name="Down Arrow 18">
              <a:extLst>
                <a:ext uri="{FF2B5EF4-FFF2-40B4-BE49-F238E27FC236}">
                  <a16:creationId xmlns:a16="http://schemas.microsoft.com/office/drawing/2014/main" id="{AA493CB6-FDC7-4139-B022-D9997E002E73}"/>
                </a:ext>
              </a:extLst>
            </p:cNvPr>
            <p:cNvSpPr/>
            <p:nvPr/>
          </p:nvSpPr>
          <p:spPr bwMode="auto">
            <a:xfrm>
              <a:off x="2009016"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21" name="Down Arrow 19">
              <a:extLst>
                <a:ext uri="{FF2B5EF4-FFF2-40B4-BE49-F238E27FC236}">
                  <a16:creationId xmlns:a16="http://schemas.microsoft.com/office/drawing/2014/main" id="{0311A5A9-49BE-44A8-A6A4-F5EED4E865D6}"/>
                </a:ext>
              </a:extLst>
            </p:cNvPr>
            <p:cNvSpPr/>
            <p:nvPr/>
          </p:nvSpPr>
          <p:spPr bwMode="auto">
            <a:xfrm>
              <a:off x="3849796" y="4302125"/>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22" name="Rectangle 21">
              <a:extLst>
                <a:ext uri="{FF2B5EF4-FFF2-40B4-BE49-F238E27FC236}">
                  <a16:creationId xmlns:a16="http://schemas.microsoft.com/office/drawing/2014/main" id="{F94C43B8-2650-4CCC-99F2-7921D2DC642C}"/>
                </a:ext>
              </a:extLst>
            </p:cNvPr>
            <p:cNvSpPr/>
            <p:nvPr/>
          </p:nvSpPr>
          <p:spPr bwMode="auto">
            <a:xfrm>
              <a:off x="1090741" y="4508501"/>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23" name="Down Arrow 21">
              <a:extLst>
                <a:ext uri="{FF2B5EF4-FFF2-40B4-BE49-F238E27FC236}">
                  <a16:creationId xmlns:a16="http://schemas.microsoft.com/office/drawing/2014/main" id="{861B8FB6-5914-49E5-94C0-01004AE83E9A}"/>
                </a:ext>
              </a:extLst>
            </p:cNvPr>
            <p:cNvSpPr/>
            <p:nvPr/>
          </p:nvSpPr>
          <p:spPr bwMode="auto">
            <a:xfrm>
              <a:off x="1541415" y="4541839"/>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4" name="Down Arrow 22">
              <a:extLst>
                <a:ext uri="{FF2B5EF4-FFF2-40B4-BE49-F238E27FC236}">
                  <a16:creationId xmlns:a16="http://schemas.microsoft.com/office/drawing/2014/main" id="{3802437F-E6A0-4695-B341-B1443EA422A7}"/>
                </a:ext>
              </a:extLst>
            </p:cNvPr>
            <p:cNvSpPr/>
            <p:nvPr/>
          </p:nvSpPr>
          <p:spPr bwMode="auto">
            <a:xfrm>
              <a:off x="3363154" y="4541839"/>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5" name="Rectangle 24">
              <a:extLst>
                <a:ext uri="{FF2B5EF4-FFF2-40B4-BE49-F238E27FC236}">
                  <a16:creationId xmlns:a16="http://schemas.microsoft.com/office/drawing/2014/main" id="{DF618238-3461-4A93-BE17-35E9D43D9946}"/>
                </a:ext>
              </a:extLst>
            </p:cNvPr>
            <p:cNvSpPr/>
            <p:nvPr/>
          </p:nvSpPr>
          <p:spPr bwMode="auto">
            <a:xfrm>
              <a:off x="4966961" y="3571876"/>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Kol Cortex-M0</a:t>
              </a:r>
            </a:p>
            <a:p>
              <a:pPr algn="ctr" rtl="0">
                <a:defRPr/>
              </a:pPr>
              <a:r>
                <a:rPr lang="en-GB" sz="1200" dirty="0"/>
                <a:t>İşlemci</a:t>
              </a:r>
            </a:p>
          </p:txBody>
        </p:sp>
        <p:sp>
          <p:nvSpPr>
            <p:cNvPr id="26" name="Rectangle 25">
              <a:extLst>
                <a:ext uri="{FF2B5EF4-FFF2-40B4-BE49-F238E27FC236}">
                  <a16:creationId xmlns:a16="http://schemas.microsoft.com/office/drawing/2014/main" id="{4DDF9518-18DC-4C33-B72E-03C6A7B93251}"/>
                </a:ext>
              </a:extLst>
            </p:cNvPr>
            <p:cNvSpPr/>
            <p:nvPr/>
          </p:nvSpPr>
          <p:spPr bwMode="auto">
            <a:xfrm>
              <a:off x="1088625"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BRAM</a:t>
              </a:r>
            </a:p>
          </p:txBody>
        </p:sp>
        <p:sp>
          <p:nvSpPr>
            <p:cNvPr id="27" name="Rectangle 26">
              <a:extLst>
                <a:ext uri="{FF2B5EF4-FFF2-40B4-BE49-F238E27FC236}">
                  <a16:creationId xmlns:a16="http://schemas.microsoft.com/office/drawing/2014/main" id="{EB46FD04-5FB7-442E-8B6A-4F018077CF48}"/>
                </a:ext>
              </a:extLst>
            </p:cNvPr>
            <p:cNvSpPr/>
            <p:nvPr/>
          </p:nvSpPr>
          <p:spPr bwMode="auto">
            <a:xfrm>
              <a:off x="1088625" y="4751389"/>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28" name="TextBox 30">
              <a:extLst>
                <a:ext uri="{FF2B5EF4-FFF2-40B4-BE49-F238E27FC236}">
                  <a16:creationId xmlns:a16="http://schemas.microsoft.com/office/drawing/2014/main" id="{59522158-BAF8-4927-A568-91178B296B78}"/>
                </a:ext>
              </a:extLst>
            </p:cNvPr>
            <p:cNvSpPr txBox="1">
              <a:spLocks noChangeArrowheads="1"/>
            </p:cNvSpPr>
            <p:nvPr/>
          </p:nvSpPr>
          <p:spPr bwMode="auto">
            <a:xfrm>
              <a:off x="735280" y="3454401"/>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200" dirty="0"/>
                <a:t>Çip Üzerinde Sistem</a:t>
              </a:r>
            </a:p>
          </p:txBody>
        </p:sp>
        <p:sp>
          <p:nvSpPr>
            <p:cNvPr id="29" name="TextBox 75">
              <a:extLst>
                <a:ext uri="{FF2B5EF4-FFF2-40B4-BE49-F238E27FC236}">
                  <a16:creationId xmlns:a16="http://schemas.microsoft.com/office/drawing/2014/main" id="{E3B979D4-054D-48AE-80E4-D7C5F30380AA}"/>
                </a:ext>
              </a:extLst>
            </p:cNvPr>
            <p:cNvSpPr txBox="1">
              <a:spLocks noChangeArrowheads="1"/>
            </p:cNvSpPr>
            <p:nvPr/>
          </p:nvSpPr>
          <p:spPr bwMode="auto">
            <a:xfrm>
              <a:off x="7641382" y="3986213"/>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100" dirty="0"/>
                <a:t>Arm AMBA 3 AHB-Lite Sistem Veriyolu</a:t>
              </a:r>
            </a:p>
            <a:p>
              <a:pPr eaLnBrk="1" hangingPunct="1" rtl="0" algn="l"/>
              <a:endParaRPr lang="en-GB" sz="1100" dirty="0"/>
            </a:p>
          </p:txBody>
        </p:sp>
        <p:sp>
          <p:nvSpPr>
            <p:cNvPr id="30" name="Down Arrow 28">
              <a:extLst>
                <a:ext uri="{FF2B5EF4-FFF2-40B4-BE49-F238E27FC236}">
                  <a16:creationId xmlns:a16="http://schemas.microsoft.com/office/drawing/2014/main" id="{1376B0D9-BEE8-42EA-B9AF-0A559E82F26F}"/>
                </a:ext>
              </a:extLst>
            </p:cNvPr>
            <p:cNvSpPr/>
            <p:nvPr/>
          </p:nvSpPr>
          <p:spPr bwMode="auto">
            <a:xfrm>
              <a:off x="1090741"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1" name="Down Arrow 29">
              <a:extLst>
                <a:ext uri="{FF2B5EF4-FFF2-40B4-BE49-F238E27FC236}">
                  <a16:creationId xmlns:a16="http://schemas.microsoft.com/office/drawing/2014/main" id="{66423CC9-A34E-4DF9-A282-0AC8EAEFCEA2}"/>
                </a:ext>
              </a:extLst>
            </p:cNvPr>
            <p:cNvSpPr/>
            <p:nvPr/>
          </p:nvSpPr>
          <p:spPr bwMode="auto">
            <a:xfrm>
              <a:off x="2937869" y="4784725"/>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2" name="Down Arrow 30">
              <a:extLst>
                <a:ext uri="{FF2B5EF4-FFF2-40B4-BE49-F238E27FC236}">
                  <a16:creationId xmlns:a16="http://schemas.microsoft.com/office/drawing/2014/main" id="{A2895DFC-A5FC-4D19-B59B-74C29B8324FD}"/>
                </a:ext>
              </a:extLst>
            </p:cNvPr>
            <p:cNvSpPr/>
            <p:nvPr/>
          </p:nvSpPr>
          <p:spPr bwMode="auto">
            <a:xfrm rot="10800000">
              <a:off x="5284336" y="3997326"/>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3" name="Down Arrow 31">
              <a:extLst>
                <a:ext uri="{FF2B5EF4-FFF2-40B4-BE49-F238E27FC236}">
                  <a16:creationId xmlns:a16="http://schemas.microsoft.com/office/drawing/2014/main" id="{9094D12C-6375-4FBB-87EA-158750D10220}"/>
                </a:ext>
              </a:extLst>
            </p:cNvPr>
            <p:cNvSpPr/>
            <p:nvPr/>
          </p:nvSpPr>
          <p:spPr bwMode="auto">
            <a:xfrm rot="10800000">
              <a:off x="5921204" y="3997326"/>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4" name="Down Arrow 32">
              <a:extLst>
                <a:ext uri="{FF2B5EF4-FFF2-40B4-BE49-F238E27FC236}">
                  <a16:creationId xmlns:a16="http://schemas.microsoft.com/office/drawing/2014/main" id="{CCFA9825-5A6C-4D62-BF5B-EBD26EDEAD77}"/>
                </a:ext>
              </a:extLst>
            </p:cNvPr>
            <p:cNvSpPr/>
            <p:nvPr/>
          </p:nvSpPr>
          <p:spPr bwMode="auto">
            <a:xfrm rot="10800000">
              <a:off x="6551723" y="3997326"/>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5" name="TextBox 29">
              <a:extLst>
                <a:ext uri="{FF2B5EF4-FFF2-40B4-BE49-F238E27FC236}">
                  <a16:creationId xmlns:a16="http://schemas.microsoft.com/office/drawing/2014/main" id="{BA7694CF-C518-41E7-924A-9D55E3E1874D}"/>
                </a:ext>
              </a:extLst>
            </p:cNvPr>
            <p:cNvSpPr txBox="1">
              <a:spLocks noChangeArrowheads="1"/>
            </p:cNvSpPr>
            <p:nvPr/>
          </p:nvSpPr>
          <p:spPr bwMode="auto">
            <a:xfrm>
              <a:off x="5462067" y="4437965"/>
              <a:ext cx="2179315" cy="29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000" dirty="0"/>
                <a:t>32 bit Adres Veriyolu</a:t>
              </a:r>
            </a:p>
          </p:txBody>
        </p:sp>
        <p:sp>
          <p:nvSpPr>
            <p:cNvPr id="36" name="TextBox 28">
              <a:extLst>
                <a:ext uri="{FF2B5EF4-FFF2-40B4-BE49-F238E27FC236}">
                  <a16:creationId xmlns:a16="http://schemas.microsoft.com/office/drawing/2014/main" id="{94CEF97D-CD86-4D43-96A7-70577764CC7E}"/>
                </a:ext>
              </a:extLst>
            </p:cNvPr>
            <p:cNvSpPr txBox="1">
              <a:spLocks noChangeArrowheads="1"/>
            </p:cNvSpPr>
            <p:nvPr/>
          </p:nvSpPr>
          <p:spPr bwMode="auto">
            <a:xfrm>
              <a:off x="4653816" y="4680852"/>
              <a:ext cx="1819622" cy="29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000" dirty="0"/>
                <a:t>32 bit Veri Yolu</a:t>
              </a:r>
            </a:p>
          </p:txBody>
        </p:sp>
        <p:sp>
          <p:nvSpPr>
            <p:cNvPr id="37" name="TextBox 29">
              <a:extLst>
                <a:ext uri="{FF2B5EF4-FFF2-40B4-BE49-F238E27FC236}">
                  <a16:creationId xmlns:a16="http://schemas.microsoft.com/office/drawing/2014/main" id="{CCE5D3F1-6BA9-40FA-B3D4-0EFBDC6D111E}"/>
                </a:ext>
              </a:extLst>
            </p:cNvPr>
            <p:cNvSpPr txBox="1">
              <a:spLocks noChangeArrowheads="1"/>
            </p:cNvSpPr>
            <p:nvPr/>
          </p:nvSpPr>
          <p:spPr bwMode="auto">
            <a:xfrm>
              <a:off x="6101050" y="4193490"/>
              <a:ext cx="1834433" cy="29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000" dirty="0"/>
                <a:t>Kontrol Sinyalleri</a:t>
              </a:r>
            </a:p>
          </p:txBody>
        </p:sp>
        <p:pic>
          <p:nvPicPr>
            <p:cNvPr id="38" name="Picture 42">
              <a:extLst>
                <a:ext uri="{FF2B5EF4-FFF2-40B4-BE49-F238E27FC236}">
                  <a16:creationId xmlns:a16="http://schemas.microsoft.com/office/drawing/2014/main" id="{0949CA3E-2446-4B73-A6EB-42230C995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230" y="3592513"/>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Rectangle 38">
              <a:extLst>
                <a:ext uri="{FF2B5EF4-FFF2-40B4-BE49-F238E27FC236}">
                  <a16:creationId xmlns:a16="http://schemas.microsoft.com/office/drawing/2014/main" id="{77AEF0C2-E0A2-4A11-AE09-C4C2E45970D6}"/>
                </a:ext>
              </a:extLst>
            </p:cNvPr>
            <p:cNvSpPr/>
            <p:nvPr/>
          </p:nvSpPr>
          <p:spPr bwMode="auto">
            <a:xfrm>
              <a:off x="2825731"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VGA</a:t>
              </a:r>
            </a:p>
            <a:p>
              <a:pPr algn="ctr" rtl="0">
                <a:defRPr/>
              </a:pPr>
              <a:r>
                <a:rPr lang="en-GB" sz="1000" dirty="0"/>
                <a:t>Çevresel</a:t>
              </a:r>
            </a:p>
          </p:txBody>
        </p:sp>
        <p:sp>
          <p:nvSpPr>
            <p:cNvPr id="40" name="Rectangle 39">
              <a:extLst>
                <a:ext uri="{FF2B5EF4-FFF2-40B4-BE49-F238E27FC236}">
                  <a16:creationId xmlns:a16="http://schemas.microsoft.com/office/drawing/2014/main" id="{22268114-3177-423C-82D0-72C2B2B9CDC3}"/>
                </a:ext>
              </a:extLst>
            </p:cNvPr>
            <p:cNvSpPr/>
            <p:nvPr/>
          </p:nvSpPr>
          <p:spPr bwMode="auto">
            <a:xfrm>
              <a:off x="2825731" y="5951539"/>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İzleme</a:t>
              </a:r>
            </a:p>
          </p:txBody>
        </p:sp>
        <p:sp>
          <p:nvSpPr>
            <p:cNvPr id="41" name="Up-Down Arrow 39">
              <a:extLst>
                <a:ext uri="{FF2B5EF4-FFF2-40B4-BE49-F238E27FC236}">
                  <a16:creationId xmlns:a16="http://schemas.microsoft.com/office/drawing/2014/main" id="{059DC1F5-B1AF-485C-91D2-F756454A13F8}"/>
                </a:ext>
              </a:extLst>
            </p:cNvPr>
            <p:cNvSpPr/>
            <p:nvPr/>
          </p:nvSpPr>
          <p:spPr bwMode="auto">
            <a:xfrm>
              <a:off x="3363154" y="5543551"/>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44" name="Rectangle 43">
              <a:extLst>
                <a:ext uri="{FF2B5EF4-FFF2-40B4-BE49-F238E27FC236}">
                  <a16:creationId xmlns:a16="http://schemas.microsoft.com/office/drawing/2014/main" id="{1E16CB09-1D3D-4DF8-91BB-FA14A56C782E}"/>
                </a:ext>
              </a:extLst>
            </p:cNvPr>
            <p:cNvSpPr/>
            <p:nvPr/>
          </p:nvSpPr>
          <p:spPr bwMode="auto">
            <a:xfrm>
              <a:off x="4639005"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UART</a:t>
              </a:r>
            </a:p>
            <a:p>
              <a:pPr algn="ctr" rtl="0">
                <a:defRPr/>
              </a:pPr>
              <a:r>
                <a:rPr lang="en-GB" sz="1000" dirty="0"/>
                <a:t>Çevresel</a:t>
              </a:r>
            </a:p>
          </p:txBody>
        </p:sp>
        <p:sp>
          <p:nvSpPr>
            <p:cNvPr id="45" name="Rectangle 44">
              <a:extLst>
                <a:ext uri="{FF2B5EF4-FFF2-40B4-BE49-F238E27FC236}">
                  <a16:creationId xmlns:a16="http://schemas.microsoft.com/office/drawing/2014/main" id="{D7A587FD-F74C-4582-836A-1A2DF0276F44}"/>
                </a:ext>
              </a:extLst>
            </p:cNvPr>
            <p:cNvSpPr/>
            <p:nvPr/>
          </p:nvSpPr>
          <p:spPr bwMode="auto">
            <a:xfrm>
              <a:off x="4639005" y="5951539"/>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Misafir etmek</a:t>
              </a:r>
            </a:p>
          </p:txBody>
        </p:sp>
        <p:sp>
          <p:nvSpPr>
            <p:cNvPr id="46" name="Up-Down Arrow 44">
              <a:extLst>
                <a:ext uri="{FF2B5EF4-FFF2-40B4-BE49-F238E27FC236}">
                  <a16:creationId xmlns:a16="http://schemas.microsoft.com/office/drawing/2014/main" id="{B58A66ED-D531-4B3C-96D1-A712455E3D1B}"/>
                </a:ext>
              </a:extLst>
            </p:cNvPr>
            <p:cNvSpPr/>
            <p:nvPr/>
          </p:nvSpPr>
          <p:spPr bwMode="auto">
            <a:xfrm>
              <a:off x="5176428" y="5543551"/>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47" name="Rounded Rectangle 35">
              <a:extLst>
                <a:ext uri="{FF2B5EF4-FFF2-40B4-BE49-F238E27FC236}">
                  <a16:creationId xmlns:a16="http://schemas.microsoft.com/office/drawing/2014/main" id="{853AA210-15FD-490D-A6F2-CC017945E21F}"/>
                </a:ext>
              </a:extLst>
            </p:cNvPr>
            <p:cNvSpPr>
              <a:spLocks noChangeArrowheads="1"/>
            </p:cNvSpPr>
            <p:nvPr/>
          </p:nvSpPr>
          <p:spPr bwMode="auto">
            <a:xfrm>
              <a:off x="6185684" y="4967289"/>
              <a:ext cx="5133028"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rtl="0"/>
              <a:endParaRPr lang="en-US" dirty="0"/>
            </a:p>
          </p:txBody>
        </p:sp>
        <p:sp>
          <p:nvSpPr>
            <p:cNvPr id="48" name="Rectangle 47">
              <a:extLst>
                <a:ext uri="{FF2B5EF4-FFF2-40B4-BE49-F238E27FC236}">
                  <a16:creationId xmlns:a16="http://schemas.microsoft.com/office/drawing/2014/main" id="{B6228943-CA9D-4D49-A085-3B188DFC6FF6}"/>
                </a:ext>
              </a:extLst>
            </p:cNvPr>
            <p:cNvSpPr/>
            <p:nvPr/>
          </p:nvSpPr>
          <p:spPr bwMode="auto">
            <a:xfrm>
              <a:off x="6431122"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Zamanlayıcı</a:t>
              </a:r>
            </a:p>
            <a:p>
              <a:pPr algn="ctr" rtl="0">
                <a:defRPr/>
              </a:pPr>
              <a:r>
                <a:rPr lang="en-GB" sz="1000" dirty="0"/>
                <a:t>Çevresel</a:t>
              </a:r>
            </a:p>
          </p:txBody>
        </p:sp>
        <p:sp>
          <p:nvSpPr>
            <p:cNvPr id="49" name="Rectangle 48">
              <a:extLst>
                <a:ext uri="{FF2B5EF4-FFF2-40B4-BE49-F238E27FC236}">
                  <a16:creationId xmlns:a16="http://schemas.microsoft.com/office/drawing/2014/main" id="{6784C83B-5429-452A-B9BE-5903AF8A3F3C}"/>
                </a:ext>
              </a:extLst>
            </p:cNvPr>
            <p:cNvSpPr/>
            <p:nvPr/>
          </p:nvSpPr>
          <p:spPr bwMode="auto">
            <a:xfrm>
              <a:off x="8119562"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GPIO</a:t>
              </a:r>
            </a:p>
            <a:p>
              <a:pPr algn="ctr" rtl="0">
                <a:defRPr/>
              </a:pPr>
              <a:r>
                <a:rPr lang="en-GB" sz="1000" dirty="0"/>
                <a:t>Çevresel</a:t>
              </a:r>
            </a:p>
          </p:txBody>
        </p:sp>
        <p:sp>
          <p:nvSpPr>
            <p:cNvPr id="50" name="Rectangle 49">
              <a:extLst>
                <a:ext uri="{FF2B5EF4-FFF2-40B4-BE49-F238E27FC236}">
                  <a16:creationId xmlns:a16="http://schemas.microsoft.com/office/drawing/2014/main" id="{BDA2D7D3-9783-4CF0-A129-FBA50AF89C85}"/>
                </a:ext>
              </a:extLst>
            </p:cNvPr>
            <p:cNvSpPr/>
            <p:nvPr/>
          </p:nvSpPr>
          <p:spPr bwMode="auto">
            <a:xfrm>
              <a:off x="8119562" y="5951539"/>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LED</a:t>
              </a:r>
            </a:p>
          </p:txBody>
        </p:sp>
        <p:sp>
          <p:nvSpPr>
            <p:cNvPr id="51" name="Up-Down Arrow 49">
              <a:extLst>
                <a:ext uri="{FF2B5EF4-FFF2-40B4-BE49-F238E27FC236}">
                  <a16:creationId xmlns:a16="http://schemas.microsoft.com/office/drawing/2014/main" id="{F34A127C-4A6E-4279-B861-BA51879FBE31}"/>
                </a:ext>
              </a:extLst>
            </p:cNvPr>
            <p:cNvSpPr/>
            <p:nvPr/>
          </p:nvSpPr>
          <p:spPr bwMode="auto">
            <a:xfrm>
              <a:off x="8654869" y="5543551"/>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52" name="Rectangle 51">
              <a:extLst>
                <a:ext uri="{FF2B5EF4-FFF2-40B4-BE49-F238E27FC236}">
                  <a16:creationId xmlns:a16="http://schemas.microsoft.com/office/drawing/2014/main" id="{F47A3230-C18E-46A4-AADE-163511651B18}"/>
                </a:ext>
              </a:extLst>
            </p:cNvPr>
            <p:cNvSpPr/>
            <p:nvPr/>
          </p:nvSpPr>
          <p:spPr bwMode="auto">
            <a:xfrm>
              <a:off x="9757222" y="5084764"/>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7 Bölüm</a:t>
              </a:r>
            </a:p>
            <a:p>
              <a:pPr algn="ctr" rtl="0">
                <a:defRPr/>
              </a:pPr>
              <a:r>
                <a:rPr lang="en-GB" sz="1000" dirty="0"/>
                <a:t>Çevresel</a:t>
              </a:r>
            </a:p>
          </p:txBody>
        </p:sp>
        <p:sp>
          <p:nvSpPr>
            <p:cNvPr id="53" name="Rectangle 52">
              <a:extLst>
                <a:ext uri="{FF2B5EF4-FFF2-40B4-BE49-F238E27FC236}">
                  <a16:creationId xmlns:a16="http://schemas.microsoft.com/office/drawing/2014/main" id="{D00C3C03-279E-4E44-92A5-85867AD461CB}"/>
                </a:ext>
              </a:extLst>
            </p:cNvPr>
            <p:cNvSpPr/>
            <p:nvPr/>
          </p:nvSpPr>
          <p:spPr bwMode="auto">
            <a:xfrm>
              <a:off x="9757222" y="5951539"/>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7 Bölüm</a:t>
              </a:r>
            </a:p>
            <a:p>
              <a:pPr algn="ctr" rtl="0">
                <a:defRPr/>
              </a:pPr>
              <a:r>
                <a:rPr lang="en-GB" sz="1000" dirty="0"/>
                <a:t>Görüntüle</a:t>
              </a:r>
            </a:p>
          </p:txBody>
        </p:sp>
        <p:sp>
          <p:nvSpPr>
            <p:cNvPr id="54" name="Up-Down Arrow 52">
              <a:extLst>
                <a:ext uri="{FF2B5EF4-FFF2-40B4-BE49-F238E27FC236}">
                  <a16:creationId xmlns:a16="http://schemas.microsoft.com/office/drawing/2014/main" id="{82F1BB70-650B-4762-AA00-B6F8D10EBECF}"/>
                </a:ext>
              </a:extLst>
            </p:cNvPr>
            <p:cNvSpPr/>
            <p:nvPr/>
          </p:nvSpPr>
          <p:spPr bwMode="auto">
            <a:xfrm>
              <a:off x="10294645" y="5543551"/>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grpSp>
    </p:spTree>
    <p:extLst>
      <p:ext uri="{BB962C8B-B14F-4D97-AF65-F5344CB8AC3E}">
        <p14:creationId xmlns:p14="http://schemas.microsoft.com/office/powerpoint/2010/main" val="429034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Çip Üzerinde Sistem Oluşturma (SoC)</a:t>
            </a:r>
            <a:endParaRPr lang="en-US" dirty="0"/>
          </a:p>
        </p:txBody>
      </p:sp>
      <p:sp>
        <p:nvSpPr>
          <p:cNvPr id="6" name="Rectangle 5">
            <a:extLst>
              <a:ext uri="{FF2B5EF4-FFF2-40B4-BE49-F238E27FC236}">
                <a16:creationId xmlns:a16="http://schemas.microsoft.com/office/drawing/2014/main" id="{CCAF0217-84A0-48CF-9B67-E8B7B5461529}"/>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F7E742FC-682C-4A62-9636-F9738DCDD166}"/>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US" altLang="zh-CN" sz="1000" dirty="0">
                <a:cs typeface="Arial" charset="0"/>
              </a:rPr>
              <a:t>Hafıza</a:t>
            </a:r>
            <a:endParaRPr lang="en-GB" sz="1000" dirty="0">
              <a:cs typeface="Arial" charset="0"/>
            </a:endParaRPr>
          </a:p>
        </p:txBody>
      </p:sp>
      <p:sp>
        <p:nvSpPr>
          <p:cNvPr id="8" name="Rectangle 7">
            <a:extLst>
              <a:ext uri="{FF2B5EF4-FFF2-40B4-BE49-F238E27FC236}">
                <a16:creationId xmlns:a16="http://schemas.microsoft.com/office/drawing/2014/main" id="{987F49B3-025A-4E94-A8B8-98F4B821A50A}"/>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B67794D8-D6B4-471D-AE79-F93CD2897A6D}"/>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9439A2B2-B082-4172-97CD-5C71B8BE96B6}"/>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19865ECC-3ACD-4D36-93A3-5E95B139C954}"/>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5160B338-016C-4BBD-A42C-B03B57D9E60D}"/>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Bölüm</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DD874EC3-2B8D-46FA-8711-4FE5E20D52CF}"/>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14" name="Rectangle 13">
            <a:extLst>
              <a:ext uri="{FF2B5EF4-FFF2-40B4-BE49-F238E27FC236}">
                <a16:creationId xmlns:a16="http://schemas.microsoft.com/office/drawing/2014/main" id="{4EDA0426-9F9F-4EEE-A437-A1C8C10DD540}"/>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0DA6179A-5505-47D8-A586-242914FE526B}"/>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996952F2-282B-463A-9664-6738E21BB4CD}"/>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AC0DF13D-B856-48A2-967A-25226DD3FB9F}"/>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F5DC7FAA-3F50-4A67-8A1D-CA00446027C3}"/>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F8DBBCA8-7CFD-4483-BCDD-BF9670FD3B2D}"/>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0833DAD3-DE23-4E47-8C2B-6E46A8B043A1}"/>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Donanım tasarımı</a:t>
            </a:r>
          </a:p>
        </p:txBody>
      </p:sp>
      <p:sp>
        <p:nvSpPr>
          <p:cNvPr id="21" name="TextBox 22">
            <a:extLst>
              <a:ext uri="{FF2B5EF4-FFF2-40B4-BE49-F238E27FC236}">
                <a16:creationId xmlns:a16="http://schemas.microsoft.com/office/drawing/2014/main" id="{2EBD0BA2-BFA6-4F16-BFCB-838B5D8DAE79}"/>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Yazılım düşük seviyeli sürücü ve kitaplık programlama </a:t>
            </a:r>
          </a:p>
        </p:txBody>
      </p:sp>
      <p:sp>
        <p:nvSpPr>
          <p:cNvPr id="22" name="TextBox 23">
            <a:extLst>
              <a:ext uri="{FF2B5EF4-FFF2-40B4-BE49-F238E27FC236}">
                <a16:creationId xmlns:a16="http://schemas.microsoft.com/office/drawing/2014/main" id="{4A3ED128-503F-44D9-BCA7-66B09D387BC8}"/>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Yazılım üst düzey </a:t>
            </a:r>
          </a:p>
          <a:p>
            <a:pPr eaLnBrk="1" hangingPunct="1" rtl="0" algn="l"/>
            <a:r>
              <a:rPr lang="en-GB" b="0" dirty="0"/>
              <a:t>uygulama geliştirme</a:t>
            </a:r>
          </a:p>
        </p:txBody>
      </p:sp>
      <p:sp>
        <p:nvSpPr>
          <p:cNvPr id="23" name="Up Arrow 40">
            <a:extLst>
              <a:ext uri="{FF2B5EF4-FFF2-40B4-BE49-F238E27FC236}">
                <a16:creationId xmlns:a16="http://schemas.microsoft.com/office/drawing/2014/main" id="{5242A77A-D357-4C16-AD86-82AF7D909F56}"/>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63C751D5-B4D7-45B8-AF5C-E1F40054E07E}"/>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A679A3B2-9CAF-4F44-BD3F-C88859DBFB88}"/>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8AC40893-0693-4887-8296-B1AFC5406C03}"/>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0BCB8E8E-46AA-49C0-98FC-CA7D567FF84F}"/>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D3AFD2E3-23CA-40D6-8D06-4D6E59031B3A}"/>
              </a:ext>
            </a:extLst>
          </p:cNvPr>
          <p:cNvSpPr txBox="1">
            <a:spLocks noChangeArrowheads="1"/>
          </p:cNvSpPr>
          <p:nvPr/>
        </p:nvSpPr>
        <p:spPr bwMode="auto">
          <a:xfrm>
            <a:off x="5758284" y="3791290"/>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AHB</a:t>
            </a:r>
          </a:p>
        </p:txBody>
      </p:sp>
      <p:sp>
        <p:nvSpPr>
          <p:cNvPr id="29" name="Rectangle 28">
            <a:extLst>
              <a:ext uri="{FF2B5EF4-FFF2-40B4-BE49-F238E27FC236}">
                <a16:creationId xmlns:a16="http://schemas.microsoft.com/office/drawing/2014/main" id="{D1FB3FA1-D426-419E-87FD-B7B26EAD7D16}"/>
              </a:ext>
            </a:extLst>
          </p:cNvPr>
          <p:cNvSpPr/>
          <p:nvPr/>
        </p:nvSpPr>
        <p:spPr bwMode="auto">
          <a:xfrm>
            <a:off x="6396183" y="3463442"/>
            <a:ext cx="4128003" cy="4746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Zamanlayıcıya Genel Bakış</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80160"/>
            <a:ext cx="11180763" cy="4445953"/>
          </a:xfrm>
        </p:spPr>
        <p:txBody>
          <a:bodyPr wrap="square" numCol="1" anchor="t" anchorCtr="0" compatLnSpc="1">
            <a:prstTxWarp prst="textNoShape">
              <a:avLst/>
            </a:prstTxWarp>
          </a:bodyPr>
          <a:lstStyle/>
          <a:p>
            <a:pPr rtl="0" algn="l"/>
            <a:r>
              <a:rPr lang="en-US" dirty="0"/>
              <a:t>Bir donanım zamanlayıcı temelde şu özelliklere sahip dijital bir sayaçtır: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Normalde nispeten yüksek ve sabit bir frekansı olan bir saat kaynağına atıfta bulunan düzenli olayları sayar</a:t>
            </a:r>
          </a:p>
          <a:p>
            <a:pPr lvl="1" rtl="0" algn="l"/>
            <a:r>
              <a:rPr lang="en-IN" altLang="en-US" dirty="0">
                <a:ea typeface="ＭＳ Ｐゴシック" panose="020B0600070205080204" pitchFamily="34" charset="-128"/>
              </a:rPr>
              <a:t>Sabit frekansta artışlar veya azalmalar</a:t>
            </a:r>
          </a:p>
          <a:p>
            <a:pPr lvl="1" rtl="0" algn="l"/>
            <a:r>
              <a:rPr lang="en-IN" altLang="en-US" dirty="0">
                <a:ea typeface="ＭＳ Ｐゴシック" panose="020B0600070205080204" pitchFamily="34" charset="-128"/>
              </a:rPr>
              <a:t>Sıfıra veya önceden tanımlanmış bir değere ulaştığında kendini sıfırlar</a:t>
            </a:r>
          </a:p>
          <a:p>
            <a:pPr lvl="1" rtl="0" algn="l"/>
            <a:r>
              <a:rPr lang="en-IN" altLang="en-US" dirty="0">
                <a:ea typeface="ＭＳ Ｐゴシック" panose="020B0600070205080204" pitchFamily="34" charset="-128"/>
              </a:rPr>
              <a:t>Sıfırlandığında bir kesinti oluşturur</a:t>
            </a:r>
          </a:p>
          <a:p>
            <a:pPr rtl="0" algn="l"/>
            <a:r>
              <a:rPr lang="en-US" dirty="0"/>
              <a:t>Aksine, bir yazılım zamanlayıcı benzer bir fonksiyon bloğudur ancak yazılımda uygulanır. Yazılım zamanlayıcıları genellikle:</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Donanım zamanlayıcılarına dayalıdır</a:t>
            </a:r>
          </a:p>
          <a:p>
            <a:pPr lvl="1" rtl="0" algn="l"/>
            <a:r>
              <a:rPr lang="en-IN" altLang="en-US" dirty="0">
                <a:ea typeface="ＭＳ Ｐゴシック" panose="020B0600070205080204" pitchFamily="34" charset="-128"/>
              </a:rPr>
              <a:t>Bir donanım zamanlayıcı tarafından kesintiye uğradığında artış veya azalma</a:t>
            </a:r>
          </a:p>
          <a:p>
            <a:pPr lvl="1" rtl="0" algn="l"/>
            <a:r>
              <a:rPr lang="en-IN" altLang="en-US" dirty="0">
                <a:ea typeface="ＭＳ Ｐゴシック" panose="020B0600070205080204" pitchFamily="34" charset="-128"/>
              </a:rPr>
              <a:t>Donanım zamanlayıcılara kıyasla daha düşük bir zaman hassasiyeti düzeyi sunar</a:t>
            </a:r>
          </a:p>
          <a:p>
            <a:pPr lvl="1" rtl="0" algn="l"/>
            <a:r>
              <a:rPr lang="en-IN" altLang="en-US" dirty="0">
                <a:ea typeface="ＭＳ Ｐゴシック" panose="020B0600070205080204" pitchFamily="34" charset="-128"/>
              </a:rPr>
              <a:t>Gerçek donanım zamanlayıcılardan daha fazla olan birden fazla örneğe sahip olabilir</a:t>
            </a:r>
          </a:p>
          <a:p>
            <a:pPr lvl="1" rtl="0" algn="l"/>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25198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Standart Donanım Zamanlayıcı Mimarisi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57326"/>
            <a:ext cx="11180763" cy="4268788"/>
          </a:xfrm>
        </p:spPr>
        <p:txBody>
          <a:bodyPr wrap="square" numCol="1" anchor="t" anchorCtr="0" compatLnSpc="1">
            <a:prstTxWarp prst="textNoShape">
              <a:avLst/>
            </a:prstTxWarp>
          </a:bodyPr>
          <a:lstStyle/>
          <a:p>
            <a:pPr rtl="0" algn="l"/>
            <a:r>
              <a:rPr lang="en-GB" dirty="0"/>
              <a:t>Bir ön ölçekleyici</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Saat kaynağını girdi olarak alır</a:t>
            </a:r>
          </a:p>
          <a:p>
            <a:pPr lvl="1" rtl="0" algn="l"/>
            <a:r>
              <a:rPr lang="en-IN" altLang="en-US" dirty="0">
                <a:ea typeface="ＭＳ Ｐゴシック" panose="020B0600070205080204" pitchFamily="34" charset="-128"/>
              </a:rPr>
              <a:t>Giriş frekansını önceden tanımlanmış bir değere böler, örneğin 4, 8, 16</a:t>
            </a:r>
          </a:p>
          <a:p>
            <a:pPr lvl="1" rtl="0" algn="l"/>
            <a:r>
              <a:rPr lang="en-IN" altLang="en-US" dirty="0">
                <a:ea typeface="ＭＳ Ｐゴシック" panose="020B0600070205080204" pitchFamily="34" charset="-128"/>
              </a:rPr>
              <a:t>Bölünmüş frekansı diğer bileşenlere verir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D294726-B7BF-4D20-97C5-9F22C5625C3A}"/>
              </a:ext>
            </a:extLst>
          </p:cNvPr>
          <p:cNvSpPr/>
          <p:nvPr/>
        </p:nvSpPr>
        <p:spPr bwMode="auto">
          <a:xfrm>
            <a:off x="5758259" y="4508018"/>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Zamanlayıcı Kaydı</a:t>
            </a:r>
          </a:p>
        </p:txBody>
      </p:sp>
      <p:sp>
        <p:nvSpPr>
          <p:cNvPr id="6" name="Rectangle 5">
            <a:extLst>
              <a:ext uri="{FF2B5EF4-FFF2-40B4-BE49-F238E27FC236}">
                <a16:creationId xmlns:a16="http://schemas.microsoft.com/office/drawing/2014/main" id="{947FD6B8-4DFD-4D07-B605-8F8CB51AE6B3}"/>
              </a:ext>
            </a:extLst>
          </p:cNvPr>
          <p:cNvSpPr/>
          <p:nvPr/>
        </p:nvSpPr>
        <p:spPr bwMode="auto">
          <a:xfrm>
            <a:off x="5758259" y="3201504"/>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 Kayıt</a:t>
            </a:r>
          </a:p>
        </p:txBody>
      </p:sp>
      <p:grpSp>
        <p:nvGrpSpPr>
          <p:cNvPr id="7" name="Group 11">
            <a:extLst>
              <a:ext uri="{FF2B5EF4-FFF2-40B4-BE49-F238E27FC236}">
                <a16:creationId xmlns:a16="http://schemas.microsoft.com/office/drawing/2014/main" id="{3DC1C208-9901-4E32-A1DB-6F67600C4233}"/>
              </a:ext>
            </a:extLst>
          </p:cNvPr>
          <p:cNvGrpSpPr>
            <a:grpSpLocks/>
          </p:cNvGrpSpPr>
          <p:nvPr/>
        </p:nvGrpSpPr>
        <p:grpSpPr bwMode="auto">
          <a:xfrm>
            <a:off x="1539273" y="4509605"/>
            <a:ext cx="524728" cy="392113"/>
            <a:chOff x="1238250" y="5026479"/>
            <a:chExt cx="393246" cy="393246"/>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A48895E2-73CC-4B78-B1C3-6B173B81A94D}"/>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9" name="Straight Connector 8">
              <a:extLst>
                <a:ext uri="{FF2B5EF4-FFF2-40B4-BE49-F238E27FC236}">
                  <a16:creationId xmlns:a16="http://schemas.microsoft.com/office/drawing/2014/main" id="{76DB963A-E09E-467F-856B-B034151EE961}"/>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C9A5257E-F81F-4318-B4EF-88A03D70CC9E}"/>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 name="Rectangle 10">
            <a:extLst>
              <a:ext uri="{FF2B5EF4-FFF2-40B4-BE49-F238E27FC236}">
                <a16:creationId xmlns:a16="http://schemas.microsoft.com/office/drawing/2014/main" id="{428AA2DC-ED39-4EA1-9E4A-1FE9EA129576}"/>
              </a:ext>
            </a:extLst>
          </p:cNvPr>
          <p:cNvSpPr/>
          <p:nvPr/>
        </p:nvSpPr>
        <p:spPr bwMode="auto">
          <a:xfrm>
            <a:off x="3130385" y="4509604"/>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Ön ölçekleyici</a:t>
            </a:r>
          </a:p>
        </p:txBody>
      </p:sp>
      <p:cxnSp>
        <p:nvCxnSpPr>
          <p:cNvPr id="12" name="Straight Arrow Connector 11">
            <a:extLst>
              <a:ext uri="{FF2B5EF4-FFF2-40B4-BE49-F238E27FC236}">
                <a16:creationId xmlns:a16="http://schemas.microsoft.com/office/drawing/2014/main" id="{7DF99046-3D82-4089-9861-E743702B5D49}"/>
              </a:ext>
            </a:extLst>
          </p:cNvPr>
          <p:cNvCxnSpPr>
            <a:stCxn id="8" idx="3"/>
          </p:cNvCxnSpPr>
          <p:nvPr/>
        </p:nvCxnSpPr>
        <p:spPr bwMode="auto">
          <a:xfrm>
            <a:off x="2064002"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3" name="Rectangle 12">
            <a:extLst>
              <a:ext uri="{FF2B5EF4-FFF2-40B4-BE49-F238E27FC236}">
                <a16:creationId xmlns:a16="http://schemas.microsoft.com/office/drawing/2014/main" id="{E8F579A5-64EE-4CF8-9F1C-36498F34CBCA}"/>
              </a:ext>
            </a:extLst>
          </p:cNvPr>
          <p:cNvSpPr/>
          <p:nvPr/>
        </p:nvSpPr>
        <p:spPr bwMode="auto">
          <a:xfrm>
            <a:off x="5758259" y="3865080"/>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Karşılaştırıcı</a:t>
            </a:r>
          </a:p>
        </p:txBody>
      </p:sp>
      <p:cxnSp>
        <p:nvCxnSpPr>
          <p:cNvPr id="14" name="Straight Arrow Connector 13">
            <a:extLst>
              <a:ext uri="{FF2B5EF4-FFF2-40B4-BE49-F238E27FC236}">
                <a16:creationId xmlns:a16="http://schemas.microsoft.com/office/drawing/2014/main" id="{A6A5D5A6-0FCB-4A31-B793-52952545EC69}"/>
              </a:ext>
            </a:extLst>
          </p:cNvPr>
          <p:cNvCxnSpPr>
            <a:stCxn id="5" idx="0"/>
          </p:cNvCxnSpPr>
          <p:nvPr/>
        </p:nvCxnSpPr>
        <p:spPr bwMode="auto">
          <a:xfrm flipH="1" flipV="1">
            <a:off x="7034110" y="4231793"/>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0440F08C-6AE5-4DCA-A491-4F13E771D317}"/>
              </a:ext>
            </a:extLst>
          </p:cNvPr>
          <p:cNvCxnSpPr/>
          <p:nvPr/>
        </p:nvCxnSpPr>
        <p:spPr bwMode="auto">
          <a:xfrm flipH="1">
            <a:off x="7034110" y="3577742"/>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E40CAC6E-70E3-4C22-ADB2-66348F2C2804}"/>
              </a:ext>
            </a:extLst>
          </p:cNvPr>
          <p:cNvCxnSpPr/>
          <p:nvPr/>
        </p:nvCxnSpPr>
        <p:spPr bwMode="auto">
          <a:xfrm>
            <a:off x="4691875"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E3260198-2BED-4ED6-8750-AC6890586759}"/>
              </a:ext>
            </a:extLst>
          </p:cNvPr>
          <p:cNvCxnSpPr/>
          <p:nvPr/>
        </p:nvCxnSpPr>
        <p:spPr bwMode="auto">
          <a:xfrm>
            <a:off x="8312078" y="4025417"/>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8" name="TextBox 28">
            <a:extLst>
              <a:ext uri="{FF2B5EF4-FFF2-40B4-BE49-F238E27FC236}">
                <a16:creationId xmlns:a16="http://schemas.microsoft.com/office/drawing/2014/main" id="{E4596CCE-100A-4983-82EB-B24B3BD54F11}"/>
              </a:ext>
            </a:extLst>
          </p:cNvPr>
          <p:cNvSpPr txBox="1">
            <a:spLocks noChangeArrowheads="1"/>
          </p:cNvSpPr>
          <p:nvPr/>
        </p:nvSpPr>
        <p:spPr bwMode="auto">
          <a:xfrm>
            <a:off x="9503296" y="38571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sp>
        <p:nvSpPr>
          <p:cNvPr id="19" name="TextBox 29">
            <a:extLst>
              <a:ext uri="{FF2B5EF4-FFF2-40B4-BE49-F238E27FC236}">
                <a16:creationId xmlns:a16="http://schemas.microsoft.com/office/drawing/2014/main" id="{1C49C58B-B8C2-467B-A32F-693665BE8285}"/>
              </a:ext>
            </a:extLst>
          </p:cNvPr>
          <p:cNvSpPr txBox="1">
            <a:spLocks noChangeArrowheads="1"/>
          </p:cNvSpPr>
          <p:nvPr/>
        </p:nvSpPr>
        <p:spPr bwMode="auto">
          <a:xfrm>
            <a:off x="887595" y="4971568"/>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Saat Kaynağı</a:t>
            </a:r>
          </a:p>
        </p:txBody>
      </p:sp>
      <p:sp>
        <p:nvSpPr>
          <p:cNvPr id="20" name="Rectangle 19">
            <a:extLst>
              <a:ext uri="{FF2B5EF4-FFF2-40B4-BE49-F238E27FC236}">
                <a16:creationId xmlns:a16="http://schemas.microsoft.com/office/drawing/2014/main" id="{B144807B-F61E-460A-92DA-F0D274F891CB}"/>
              </a:ext>
            </a:extLst>
          </p:cNvPr>
          <p:cNvSpPr/>
          <p:nvPr/>
        </p:nvSpPr>
        <p:spPr bwMode="auto">
          <a:xfrm>
            <a:off x="2717797" y="4369905"/>
            <a:ext cx="2507270" cy="58330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1" name="Rectangle 20">
            <a:extLst>
              <a:ext uri="{FF2B5EF4-FFF2-40B4-BE49-F238E27FC236}">
                <a16:creationId xmlns:a16="http://schemas.microsoft.com/office/drawing/2014/main" id="{2C2AA3A5-CB35-41A0-94A2-6E25969A2F45}"/>
              </a:ext>
            </a:extLst>
          </p:cNvPr>
          <p:cNvSpPr/>
          <p:nvPr/>
        </p:nvSpPr>
        <p:spPr bwMode="auto">
          <a:xfrm>
            <a:off x="5811842" y="5899985"/>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Yakalama Kaydı</a:t>
            </a:r>
          </a:p>
        </p:txBody>
      </p:sp>
      <p:cxnSp>
        <p:nvCxnSpPr>
          <p:cNvPr id="22" name="Straight Arrow Connector 21">
            <a:extLst>
              <a:ext uri="{FF2B5EF4-FFF2-40B4-BE49-F238E27FC236}">
                <a16:creationId xmlns:a16="http://schemas.microsoft.com/office/drawing/2014/main" id="{6F51E549-0374-425D-90DC-F9499FF473B0}"/>
              </a:ext>
            </a:extLst>
          </p:cNvPr>
          <p:cNvCxnSpPr/>
          <p:nvPr/>
        </p:nvCxnSpPr>
        <p:spPr bwMode="auto">
          <a:xfrm flipH="1">
            <a:off x="7069434" y="4885842"/>
            <a:ext cx="1060" cy="23971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3" name="Isosceles Triangle 22">
            <a:extLst>
              <a:ext uri="{FF2B5EF4-FFF2-40B4-BE49-F238E27FC236}">
                <a16:creationId xmlns:a16="http://schemas.microsoft.com/office/drawing/2014/main" id="{51F9D304-DB1A-43C7-AC38-B9899C0020BB}"/>
              </a:ext>
            </a:extLst>
          </p:cNvPr>
          <p:cNvSpPr/>
          <p:nvPr/>
        </p:nvSpPr>
        <p:spPr bwMode="auto">
          <a:xfrm rot="10800000">
            <a:off x="6801782" y="5125555"/>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cxnSp>
        <p:nvCxnSpPr>
          <p:cNvPr id="24" name="Straight Arrow Connector 23">
            <a:extLst>
              <a:ext uri="{FF2B5EF4-FFF2-40B4-BE49-F238E27FC236}">
                <a16:creationId xmlns:a16="http://schemas.microsoft.com/office/drawing/2014/main" id="{2E65676C-1152-4BF0-B097-A198A942EAE1}"/>
              </a:ext>
            </a:extLst>
          </p:cNvPr>
          <p:cNvCxnSpPr/>
          <p:nvPr/>
        </p:nvCxnSpPr>
        <p:spPr bwMode="auto">
          <a:xfrm>
            <a:off x="7075921" y="5473219"/>
            <a:ext cx="0" cy="42386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5" name="TextBox 28">
            <a:extLst>
              <a:ext uri="{FF2B5EF4-FFF2-40B4-BE49-F238E27FC236}">
                <a16:creationId xmlns:a16="http://schemas.microsoft.com/office/drawing/2014/main" id="{E90F68E8-2AEA-4204-B86B-D3E246ACADDB}"/>
              </a:ext>
            </a:extLst>
          </p:cNvPr>
          <p:cNvSpPr txBox="1">
            <a:spLocks noChangeArrowheads="1"/>
          </p:cNvSpPr>
          <p:nvPr/>
        </p:nvSpPr>
        <p:spPr bwMode="auto">
          <a:xfrm>
            <a:off x="9378462" y="60326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cxnSp>
        <p:nvCxnSpPr>
          <p:cNvPr id="26" name="Straight Arrow Connector 25">
            <a:extLst>
              <a:ext uri="{FF2B5EF4-FFF2-40B4-BE49-F238E27FC236}">
                <a16:creationId xmlns:a16="http://schemas.microsoft.com/office/drawing/2014/main" id="{CE8D71FD-6679-453D-AEEB-E3D06A1C1C22}"/>
              </a:ext>
            </a:extLst>
          </p:cNvPr>
          <p:cNvCxnSpPr/>
          <p:nvPr/>
        </p:nvCxnSpPr>
        <p:spPr bwMode="auto">
          <a:xfrm>
            <a:off x="8400986" y="6142042"/>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9662D7A4-1BD4-4412-982D-190DDB728C11}"/>
              </a:ext>
            </a:extLst>
          </p:cNvPr>
          <p:cNvCxnSpPr/>
          <p:nvPr/>
        </p:nvCxnSpPr>
        <p:spPr bwMode="auto">
          <a:xfrm flipH="1">
            <a:off x="3971433" y="4933500"/>
            <a:ext cx="1" cy="365886"/>
          </a:xfrm>
          <a:prstGeom prst="line">
            <a:avLst/>
          </a:prstGeom>
          <a:noFill/>
          <a:ln w="19050" cap="flat" cmpd="sng" algn="ctr">
            <a:solidFill>
              <a:schemeClr val="tx1"/>
            </a:solidFill>
            <a:prstDash val="solid"/>
            <a:round/>
            <a:headEnd type="none" w="med" len="med"/>
            <a:tailEnd type="none" w="med" len="med"/>
          </a:ln>
          <a:effectLst/>
        </p:spPr>
      </p:cxnSp>
      <p:cxnSp>
        <p:nvCxnSpPr>
          <p:cNvPr id="28" name="Straight Arrow Connector 27">
            <a:extLst>
              <a:ext uri="{FF2B5EF4-FFF2-40B4-BE49-F238E27FC236}">
                <a16:creationId xmlns:a16="http://schemas.microsoft.com/office/drawing/2014/main" id="{12D9A8C5-A4A5-4CCB-8715-6A9508506C27}"/>
              </a:ext>
            </a:extLst>
          </p:cNvPr>
          <p:cNvCxnSpPr/>
          <p:nvPr/>
        </p:nvCxnSpPr>
        <p:spPr bwMode="auto">
          <a:xfrm>
            <a:off x="3971433" y="5299386"/>
            <a:ext cx="284984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25967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Standart Donanım Zamanlayıcı Mimarisi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Bir zamanlayıcı kaydı</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Sabit bir frekansta artar veya azalır</a:t>
            </a:r>
          </a:p>
          <a:p>
            <a:pPr lvl="1" rtl="0" algn="l"/>
            <a:r>
              <a:rPr lang="en-IN" altLang="en-US" dirty="0">
                <a:ea typeface="ＭＳ Ｐゴシック" panose="020B0600070205080204" pitchFamily="34" charset="-128"/>
              </a:rPr>
              <a:t>Ön ölçekleyiciden gelen çıktı tarafından yönlendirilir; genellikle keneler olarak anılır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ECFF876D-DD22-4DCE-8BCE-99106AC647C4}"/>
              </a:ext>
            </a:extLst>
          </p:cNvPr>
          <p:cNvSpPr/>
          <p:nvPr/>
        </p:nvSpPr>
        <p:spPr bwMode="auto">
          <a:xfrm>
            <a:off x="5758259" y="4508018"/>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Zamanlayıcı Kaydı</a:t>
            </a:r>
          </a:p>
        </p:txBody>
      </p:sp>
      <p:sp>
        <p:nvSpPr>
          <p:cNvPr id="6" name="Rectangle 5">
            <a:extLst>
              <a:ext uri="{FF2B5EF4-FFF2-40B4-BE49-F238E27FC236}">
                <a16:creationId xmlns:a16="http://schemas.microsoft.com/office/drawing/2014/main" id="{DAD1F356-8AC0-46E7-AFB4-3FFEB6729B7F}"/>
              </a:ext>
            </a:extLst>
          </p:cNvPr>
          <p:cNvSpPr/>
          <p:nvPr/>
        </p:nvSpPr>
        <p:spPr bwMode="auto">
          <a:xfrm>
            <a:off x="5758259" y="3201504"/>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 Kayıt</a:t>
            </a:r>
          </a:p>
        </p:txBody>
      </p:sp>
      <p:grpSp>
        <p:nvGrpSpPr>
          <p:cNvPr id="7" name="Group 11">
            <a:extLst>
              <a:ext uri="{FF2B5EF4-FFF2-40B4-BE49-F238E27FC236}">
                <a16:creationId xmlns:a16="http://schemas.microsoft.com/office/drawing/2014/main" id="{FB2B8822-CFA5-4891-8F54-872C28C49FEA}"/>
              </a:ext>
            </a:extLst>
          </p:cNvPr>
          <p:cNvGrpSpPr>
            <a:grpSpLocks/>
          </p:cNvGrpSpPr>
          <p:nvPr/>
        </p:nvGrpSpPr>
        <p:grpSpPr bwMode="auto">
          <a:xfrm>
            <a:off x="1539273" y="4509605"/>
            <a:ext cx="524728" cy="392113"/>
            <a:chOff x="1238250" y="5026479"/>
            <a:chExt cx="393246" cy="393246"/>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06F43C27-B870-446B-91C5-F30D0F1BCB67}"/>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9" name="Straight Connector 8">
              <a:extLst>
                <a:ext uri="{FF2B5EF4-FFF2-40B4-BE49-F238E27FC236}">
                  <a16:creationId xmlns:a16="http://schemas.microsoft.com/office/drawing/2014/main" id="{FABE7F4E-E3D5-4F4A-9C4F-FE3A8C5EE537}"/>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FBAC1A22-4200-495B-9864-6F8DA4664567}"/>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 name="Rectangle 10">
            <a:extLst>
              <a:ext uri="{FF2B5EF4-FFF2-40B4-BE49-F238E27FC236}">
                <a16:creationId xmlns:a16="http://schemas.microsoft.com/office/drawing/2014/main" id="{5E7A932B-5F13-42E4-ADD5-8BAC60298BC2}"/>
              </a:ext>
            </a:extLst>
          </p:cNvPr>
          <p:cNvSpPr/>
          <p:nvPr/>
        </p:nvSpPr>
        <p:spPr bwMode="auto">
          <a:xfrm>
            <a:off x="3130385" y="4509604"/>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Ön ölçekleyici</a:t>
            </a:r>
          </a:p>
        </p:txBody>
      </p:sp>
      <p:cxnSp>
        <p:nvCxnSpPr>
          <p:cNvPr id="12" name="Straight Arrow Connector 11">
            <a:extLst>
              <a:ext uri="{FF2B5EF4-FFF2-40B4-BE49-F238E27FC236}">
                <a16:creationId xmlns:a16="http://schemas.microsoft.com/office/drawing/2014/main" id="{0688CF61-E252-458E-A3BD-881CDCBE74AD}"/>
              </a:ext>
            </a:extLst>
          </p:cNvPr>
          <p:cNvCxnSpPr>
            <a:stCxn id="8" idx="3"/>
          </p:cNvCxnSpPr>
          <p:nvPr/>
        </p:nvCxnSpPr>
        <p:spPr bwMode="auto">
          <a:xfrm>
            <a:off x="2064002"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3" name="Rectangle 12">
            <a:extLst>
              <a:ext uri="{FF2B5EF4-FFF2-40B4-BE49-F238E27FC236}">
                <a16:creationId xmlns:a16="http://schemas.microsoft.com/office/drawing/2014/main" id="{3E901FCF-6B64-4EBA-BCE1-4122535F0680}"/>
              </a:ext>
            </a:extLst>
          </p:cNvPr>
          <p:cNvSpPr/>
          <p:nvPr/>
        </p:nvSpPr>
        <p:spPr bwMode="auto">
          <a:xfrm>
            <a:off x="5758259" y="3865080"/>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Karşılaştırıcı</a:t>
            </a:r>
          </a:p>
        </p:txBody>
      </p:sp>
      <p:cxnSp>
        <p:nvCxnSpPr>
          <p:cNvPr id="14" name="Straight Arrow Connector 13">
            <a:extLst>
              <a:ext uri="{FF2B5EF4-FFF2-40B4-BE49-F238E27FC236}">
                <a16:creationId xmlns:a16="http://schemas.microsoft.com/office/drawing/2014/main" id="{56BE476E-52C8-4553-A361-365D73C004AD}"/>
              </a:ext>
            </a:extLst>
          </p:cNvPr>
          <p:cNvCxnSpPr>
            <a:stCxn id="5" idx="0"/>
          </p:cNvCxnSpPr>
          <p:nvPr/>
        </p:nvCxnSpPr>
        <p:spPr bwMode="auto">
          <a:xfrm flipH="1" flipV="1">
            <a:off x="7034110" y="4231793"/>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3B5E8DDF-9D66-42CD-A108-10F38162AB05}"/>
              </a:ext>
            </a:extLst>
          </p:cNvPr>
          <p:cNvCxnSpPr/>
          <p:nvPr/>
        </p:nvCxnSpPr>
        <p:spPr bwMode="auto">
          <a:xfrm flipH="1">
            <a:off x="7034110" y="3577742"/>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B0B33461-9974-4CA5-9E1B-D471CB83F600}"/>
              </a:ext>
            </a:extLst>
          </p:cNvPr>
          <p:cNvCxnSpPr/>
          <p:nvPr/>
        </p:nvCxnSpPr>
        <p:spPr bwMode="auto">
          <a:xfrm>
            <a:off x="4691875"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81B750DF-C0F7-4E06-B91E-29D00E8D41D5}"/>
              </a:ext>
            </a:extLst>
          </p:cNvPr>
          <p:cNvCxnSpPr/>
          <p:nvPr/>
        </p:nvCxnSpPr>
        <p:spPr bwMode="auto">
          <a:xfrm>
            <a:off x="8312078" y="4025417"/>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8" name="TextBox 28">
            <a:extLst>
              <a:ext uri="{FF2B5EF4-FFF2-40B4-BE49-F238E27FC236}">
                <a16:creationId xmlns:a16="http://schemas.microsoft.com/office/drawing/2014/main" id="{4126302C-2512-42F2-8AFF-C68BCD5665A3}"/>
              </a:ext>
            </a:extLst>
          </p:cNvPr>
          <p:cNvSpPr txBox="1">
            <a:spLocks noChangeArrowheads="1"/>
          </p:cNvSpPr>
          <p:nvPr/>
        </p:nvSpPr>
        <p:spPr bwMode="auto">
          <a:xfrm>
            <a:off x="9503296" y="38571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sp>
        <p:nvSpPr>
          <p:cNvPr id="19" name="TextBox 29">
            <a:extLst>
              <a:ext uri="{FF2B5EF4-FFF2-40B4-BE49-F238E27FC236}">
                <a16:creationId xmlns:a16="http://schemas.microsoft.com/office/drawing/2014/main" id="{7802433B-08D1-4BEB-854D-EFF6EEC5B41E}"/>
              </a:ext>
            </a:extLst>
          </p:cNvPr>
          <p:cNvSpPr txBox="1">
            <a:spLocks noChangeArrowheads="1"/>
          </p:cNvSpPr>
          <p:nvPr/>
        </p:nvSpPr>
        <p:spPr bwMode="auto">
          <a:xfrm>
            <a:off x="887595" y="4971568"/>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Saat Kaynağı</a:t>
            </a:r>
          </a:p>
        </p:txBody>
      </p:sp>
      <p:sp>
        <p:nvSpPr>
          <p:cNvPr id="20" name="Rectangle 19">
            <a:extLst>
              <a:ext uri="{FF2B5EF4-FFF2-40B4-BE49-F238E27FC236}">
                <a16:creationId xmlns:a16="http://schemas.microsoft.com/office/drawing/2014/main" id="{D4542DB7-059C-49F4-A12F-D7D1CC80AF20}"/>
              </a:ext>
            </a:extLst>
          </p:cNvPr>
          <p:cNvSpPr/>
          <p:nvPr/>
        </p:nvSpPr>
        <p:spPr bwMode="auto">
          <a:xfrm>
            <a:off x="5396356" y="4422396"/>
            <a:ext cx="3004630" cy="58330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1" name="Rectangle 20">
            <a:extLst>
              <a:ext uri="{FF2B5EF4-FFF2-40B4-BE49-F238E27FC236}">
                <a16:creationId xmlns:a16="http://schemas.microsoft.com/office/drawing/2014/main" id="{650E8B90-D0AE-40C3-8CBA-2E04553BFF87}"/>
              </a:ext>
            </a:extLst>
          </p:cNvPr>
          <p:cNvSpPr/>
          <p:nvPr/>
        </p:nvSpPr>
        <p:spPr bwMode="auto">
          <a:xfrm>
            <a:off x="5811842" y="5899985"/>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Yakalama Kaydı</a:t>
            </a:r>
          </a:p>
        </p:txBody>
      </p:sp>
      <p:cxnSp>
        <p:nvCxnSpPr>
          <p:cNvPr id="22" name="Straight Arrow Connector 21">
            <a:extLst>
              <a:ext uri="{FF2B5EF4-FFF2-40B4-BE49-F238E27FC236}">
                <a16:creationId xmlns:a16="http://schemas.microsoft.com/office/drawing/2014/main" id="{ADC75712-5290-41F7-B877-F8D68E93ACC7}"/>
              </a:ext>
            </a:extLst>
          </p:cNvPr>
          <p:cNvCxnSpPr/>
          <p:nvPr/>
        </p:nvCxnSpPr>
        <p:spPr bwMode="auto">
          <a:xfrm flipH="1">
            <a:off x="7069434" y="4885842"/>
            <a:ext cx="1060" cy="23971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3" name="Isosceles Triangle 22">
            <a:extLst>
              <a:ext uri="{FF2B5EF4-FFF2-40B4-BE49-F238E27FC236}">
                <a16:creationId xmlns:a16="http://schemas.microsoft.com/office/drawing/2014/main" id="{EC5DFC27-BD45-4807-9DC7-6CA8CDE2483B}"/>
              </a:ext>
            </a:extLst>
          </p:cNvPr>
          <p:cNvSpPr/>
          <p:nvPr/>
        </p:nvSpPr>
        <p:spPr bwMode="auto">
          <a:xfrm rot="10800000">
            <a:off x="6801782" y="5125555"/>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cxnSp>
        <p:nvCxnSpPr>
          <p:cNvPr id="24" name="Straight Arrow Connector 23">
            <a:extLst>
              <a:ext uri="{FF2B5EF4-FFF2-40B4-BE49-F238E27FC236}">
                <a16:creationId xmlns:a16="http://schemas.microsoft.com/office/drawing/2014/main" id="{C1B567B4-3191-45B2-8171-5A6392924333}"/>
              </a:ext>
            </a:extLst>
          </p:cNvPr>
          <p:cNvCxnSpPr/>
          <p:nvPr/>
        </p:nvCxnSpPr>
        <p:spPr bwMode="auto">
          <a:xfrm>
            <a:off x="7075921" y="5473219"/>
            <a:ext cx="0" cy="42386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5" name="TextBox 28">
            <a:extLst>
              <a:ext uri="{FF2B5EF4-FFF2-40B4-BE49-F238E27FC236}">
                <a16:creationId xmlns:a16="http://schemas.microsoft.com/office/drawing/2014/main" id="{25EF9FAC-0A69-45E5-AB7C-2D99CA477BA2}"/>
              </a:ext>
            </a:extLst>
          </p:cNvPr>
          <p:cNvSpPr txBox="1">
            <a:spLocks noChangeArrowheads="1"/>
          </p:cNvSpPr>
          <p:nvPr/>
        </p:nvSpPr>
        <p:spPr bwMode="auto">
          <a:xfrm>
            <a:off x="9378462" y="60326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cxnSp>
        <p:nvCxnSpPr>
          <p:cNvPr id="26" name="Straight Arrow Connector 25">
            <a:extLst>
              <a:ext uri="{FF2B5EF4-FFF2-40B4-BE49-F238E27FC236}">
                <a16:creationId xmlns:a16="http://schemas.microsoft.com/office/drawing/2014/main" id="{90DA2369-97D7-4FBE-9E7F-A65F9343E955}"/>
              </a:ext>
            </a:extLst>
          </p:cNvPr>
          <p:cNvCxnSpPr/>
          <p:nvPr/>
        </p:nvCxnSpPr>
        <p:spPr bwMode="auto">
          <a:xfrm>
            <a:off x="8400986" y="6142042"/>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8EBF232D-6CFF-4CA8-81B1-41C732631497}"/>
              </a:ext>
            </a:extLst>
          </p:cNvPr>
          <p:cNvCxnSpPr/>
          <p:nvPr/>
        </p:nvCxnSpPr>
        <p:spPr bwMode="auto">
          <a:xfrm flipH="1">
            <a:off x="3971433" y="4933500"/>
            <a:ext cx="1" cy="365886"/>
          </a:xfrm>
          <a:prstGeom prst="line">
            <a:avLst/>
          </a:prstGeom>
          <a:noFill/>
          <a:ln w="19050" cap="flat" cmpd="sng" algn="ctr">
            <a:solidFill>
              <a:schemeClr val="tx1"/>
            </a:solidFill>
            <a:prstDash val="solid"/>
            <a:round/>
            <a:headEnd type="none" w="med" len="med"/>
            <a:tailEnd type="none" w="med" len="med"/>
          </a:ln>
          <a:effectLst/>
        </p:spPr>
      </p:cxnSp>
      <p:cxnSp>
        <p:nvCxnSpPr>
          <p:cNvPr id="28" name="Straight Arrow Connector 27">
            <a:extLst>
              <a:ext uri="{FF2B5EF4-FFF2-40B4-BE49-F238E27FC236}">
                <a16:creationId xmlns:a16="http://schemas.microsoft.com/office/drawing/2014/main" id="{07C05C1A-1ABF-429D-98E7-610D2C7D0CA0}"/>
              </a:ext>
            </a:extLst>
          </p:cNvPr>
          <p:cNvCxnSpPr/>
          <p:nvPr/>
        </p:nvCxnSpPr>
        <p:spPr bwMode="auto">
          <a:xfrm>
            <a:off x="3971433" y="5299386"/>
            <a:ext cx="284984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9233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Standart Donanım Zamanlayıcı Mimarisi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Karşılaştırma kaydı</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Zamanlayıcı kaydındaki değerle periyodik olarak karşılaştırılan istenen bir değer önceden yüklenir</a:t>
            </a:r>
          </a:p>
          <a:p>
            <a:pPr lvl="1" rtl="0" algn="l"/>
            <a:r>
              <a:rPr lang="en-IN" altLang="en-US" dirty="0">
                <a:ea typeface="ＭＳ Ｐゴシック" panose="020B0600070205080204" pitchFamily="34" charset="-128"/>
              </a:rPr>
              <a:t>İki değer aynıysa, bir kesme üretilebilir.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7C8EE38D-5FD3-42F3-AF5C-815C4F82156F}"/>
              </a:ext>
            </a:extLst>
          </p:cNvPr>
          <p:cNvSpPr/>
          <p:nvPr/>
        </p:nvSpPr>
        <p:spPr bwMode="auto">
          <a:xfrm>
            <a:off x="5758259" y="4508018"/>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Zamanlayıcı Kaydı</a:t>
            </a:r>
          </a:p>
        </p:txBody>
      </p:sp>
      <p:sp>
        <p:nvSpPr>
          <p:cNvPr id="6" name="Rectangle 5">
            <a:extLst>
              <a:ext uri="{FF2B5EF4-FFF2-40B4-BE49-F238E27FC236}">
                <a16:creationId xmlns:a16="http://schemas.microsoft.com/office/drawing/2014/main" id="{E684BF34-FA14-46DB-9A49-D071B167B244}"/>
              </a:ext>
            </a:extLst>
          </p:cNvPr>
          <p:cNvSpPr/>
          <p:nvPr/>
        </p:nvSpPr>
        <p:spPr bwMode="auto">
          <a:xfrm>
            <a:off x="5758259" y="3201504"/>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 Kayıt</a:t>
            </a:r>
          </a:p>
        </p:txBody>
      </p:sp>
      <p:grpSp>
        <p:nvGrpSpPr>
          <p:cNvPr id="7" name="Group 11">
            <a:extLst>
              <a:ext uri="{FF2B5EF4-FFF2-40B4-BE49-F238E27FC236}">
                <a16:creationId xmlns:a16="http://schemas.microsoft.com/office/drawing/2014/main" id="{8785834E-AD80-4F66-A90C-A291AA2D35BA}"/>
              </a:ext>
            </a:extLst>
          </p:cNvPr>
          <p:cNvGrpSpPr>
            <a:grpSpLocks/>
          </p:cNvGrpSpPr>
          <p:nvPr/>
        </p:nvGrpSpPr>
        <p:grpSpPr bwMode="auto">
          <a:xfrm>
            <a:off x="1539273" y="4509605"/>
            <a:ext cx="524728" cy="392113"/>
            <a:chOff x="1238250" y="5026479"/>
            <a:chExt cx="393246" cy="393246"/>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B6C25FF5-A04C-4AF9-B48B-F259FB4DF566}"/>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9" name="Straight Connector 8">
              <a:extLst>
                <a:ext uri="{FF2B5EF4-FFF2-40B4-BE49-F238E27FC236}">
                  <a16:creationId xmlns:a16="http://schemas.microsoft.com/office/drawing/2014/main" id="{8067A38B-9A88-4A7F-A960-4B9656B75533}"/>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0AF31D40-DBB1-4410-84E2-124DAA76132E}"/>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 name="Rectangle 10">
            <a:extLst>
              <a:ext uri="{FF2B5EF4-FFF2-40B4-BE49-F238E27FC236}">
                <a16:creationId xmlns:a16="http://schemas.microsoft.com/office/drawing/2014/main" id="{CA9F7AEC-DB1F-4498-9F19-612877718C6C}"/>
              </a:ext>
            </a:extLst>
          </p:cNvPr>
          <p:cNvSpPr/>
          <p:nvPr/>
        </p:nvSpPr>
        <p:spPr bwMode="auto">
          <a:xfrm>
            <a:off x="3130385" y="4509604"/>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Ön ölçekleyici</a:t>
            </a:r>
          </a:p>
        </p:txBody>
      </p:sp>
      <p:cxnSp>
        <p:nvCxnSpPr>
          <p:cNvPr id="12" name="Straight Arrow Connector 11">
            <a:extLst>
              <a:ext uri="{FF2B5EF4-FFF2-40B4-BE49-F238E27FC236}">
                <a16:creationId xmlns:a16="http://schemas.microsoft.com/office/drawing/2014/main" id="{B534EABC-157D-4146-825C-3E75783B573D}"/>
              </a:ext>
            </a:extLst>
          </p:cNvPr>
          <p:cNvCxnSpPr>
            <a:stCxn id="8" idx="3"/>
          </p:cNvCxnSpPr>
          <p:nvPr/>
        </p:nvCxnSpPr>
        <p:spPr bwMode="auto">
          <a:xfrm>
            <a:off x="2064002"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3" name="Rectangle 12">
            <a:extLst>
              <a:ext uri="{FF2B5EF4-FFF2-40B4-BE49-F238E27FC236}">
                <a16:creationId xmlns:a16="http://schemas.microsoft.com/office/drawing/2014/main" id="{73EA6836-D21D-40E8-930C-4B61DCE8AA03}"/>
              </a:ext>
            </a:extLst>
          </p:cNvPr>
          <p:cNvSpPr/>
          <p:nvPr/>
        </p:nvSpPr>
        <p:spPr bwMode="auto">
          <a:xfrm>
            <a:off x="5758259" y="3865080"/>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Karşılaştırıcı</a:t>
            </a:r>
          </a:p>
        </p:txBody>
      </p:sp>
      <p:cxnSp>
        <p:nvCxnSpPr>
          <p:cNvPr id="14" name="Straight Arrow Connector 13">
            <a:extLst>
              <a:ext uri="{FF2B5EF4-FFF2-40B4-BE49-F238E27FC236}">
                <a16:creationId xmlns:a16="http://schemas.microsoft.com/office/drawing/2014/main" id="{A7C36094-ECBE-4B17-88A0-CE637D8C839C}"/>
              </a:ext>
            </a:extLst>
          </p:cNvPr>
          <p:cNvCxnSpPr>
            <a:stCxn id="5" idx="0"/>
          </p:cNvCxnSpPr>
          <p:nvPr/>
        </p:nvCxnSpPr>
        <p:spPr bwMode="auto">
          <a:xfrm flipH="1" flipV="1">
            <a:off x="7034110" y="4231793"/>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216B1FC5-ED60-4A40-85B5-D7074A6AB530}"/>
              </a:ext>
            </a:extLst>
          </p:cNvPr>
          <p:cNvCxnSpPr/>
          <p:nvPr/>
        </p:nvCxnSpPr>
        <p:spPr bwMode="auto">
          <a:xfrm flipH="1">
            <a:off x="7034110" y="3577742"/>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93907C96-4562-491D-8C1E-2AB8A4DD5BAA}"/>
              </a:ext>
            </a:extLst>
          </p:cNvPr>
          <p:cNvCxnSpPr/>
          <p:nvPr/>
        </p:nvCxnSpPr>
        <p:spPr bwMode="auto">
          <a:xfrm>
            <a:off x="4691875"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9487B700-5256-4AA0-8D39-75268A16D5DF}"/>
              </a:ext>
            </a:extLst>
          </p:cNvPr>
          <p:cNvCxnSpPr/>
          <p:nvPr/>
        </p:nvCxnSpPr>
        <p:spPr bwMode="auto">
          <a:xfrm>
            <a:off x="8312078" y="4025417"/>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8" name="TextBox 28">
            <a:extLst>
              <a:ext uri="{FF2B5EF4-FFF2-40B4-BE49-F238E27FC236}">
                <a16:creationId xmlns:a16="http://schemas.microsoft.com/office/drawing/2014/main" id="{793DABC8-324B-452E-8C86-DC2210C75773}"/>
              </a:ext>
            </a:extLst>
          </p:cNvPr>
          <p:cNvSpPr txBox="1">
            <a:spLocks noChangeArrowheads="1"/>
          </p:cNvSpPr>
          <p:nvPr/>
        </p:nvSpPr>
        <p:spPr bwMode="auto">
          <a:xfrm>
            <a:off x="9503296" y="38571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sp>
        <p:nvSpPr>
          <p:cNvPr id="19" name="TextBox 29">
            <a:extLst>
              <a:ext uri="{FF2B5EF4-FFF2-40B4-BE49-F238E27FC236}">
                <a16:creationId xmlns:a16="http://schemas.microsoft.com/office/drawing/2014/main" id="{65FF4243-F26E-45B3-B843-DA0DCD9F81D6}"/>
              </a:ext>
            </a:extLst>
          </p:cNvPr>
          <p:cNvSpPr txBox="1">
            <a:spLocks noChangeArrowheads="1"/>
          </p:cNvSpPr>
          <p:nvPr/>
        </p:nvSpPr>
        <p:spPr bwMode="auto">
          <a:xfrm>
            <a:off x="887595" y="4971568"/>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Saat Kaynağı</a:t>
            </a:r>
          </a:p>
        </p:txBody>
      </p:sp>
      <p:sp>
        <p:nvSpPr>
          <p:cNvPr id="20" name="Rectangle 19">
            <a:extLst>
              <a:ext uri="{FF2B5EF4-FFF2-40B4-BE49-F238E27FC236}">
                <a16:creationId xmlns:a16="http://schemas.microsoft.com/office/drawing/2014/main" id="{62C36089-C803-4646-8AB4-E60736D86960}"/>
              </a:ext>
            </a:extLst>
          </p:cNvPr>
          <p:cNvSpPr/>
          <p:nvPr/>
        </p:nvSpPr>
        <p:spPr bwMode="auto">
          <a:xfrm>
            <a:off x="5586435" y="3097972"/>
            <a:ext cx="3004630" cy="58330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1" name="Rectangle 20">
            <a:extLst>
              <a:ext uri="{FF2B5EF4-FFF2-40B4-BE49-F238E27FC236}">
                <a16:creationId xmlns:a16="http://schemas.microsoft.com/office/drawing/2014/main" id="{1693E82A-7EBF-44E3-AD81-4040455D4CD3}"/>
              </a:ext>
            </a:extLst>
          </p:cNvPr>
          <p:cNvSpPr/>
          <p:nvPr/>
        </p:nvSpPr>
        <p:spPr bwMode="auto">
          <a:xfrm>
            <a:off x="5811842" y="5899985"/>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Yakalama Kaydı</a:t>
            </a:r>
          </a:p>
        </p:txBody>
      </p:sp>
      <p:cxnSp>
        <p:nvCxnSpPr>
          <p:cNvPr id="22" name="Straight Arrow Connector 21">
            <a:extLst>
              <a:ext uri="{FF2B5EF4-FFF2-40B4-BE49-F238E27FC236}">
                <a16:creationId xmlns:a16="http://schemas.microsoft.com/office/drawing/2014/main" id="{6AD9E98E-410F-4872-8EEC-B54BF9E529AB}"/>
              </a:ext>
            </a:extLst>
          </p:cNvPr>
          <p:cNvCxnSpPr/>
          <p:nvPr/>
        </p:nvCxnSpPr>
        <p:spPr bwMode="auto">
          <a:xfrm flipH="1">
            <a:off x="7069434" y="4885842"/>
            <a:ext cx="1060" cy="23971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3" name="Isosceles Triangle 22">
            <a:extLst>
              <a:ext uri="{FF2B5EF4-FFF2-40B4-BE49-F238E27FC236}">
                <a16:creationId xmlns:a16="http://schemas.microsoft.com/office/drawing/2014/main" id="{7642A6A5-1B60-4A72-AD78-67F8F085BE40}"/>
              </a:ext>
            </a:extLst>
          </p:cNvPr>
          <p:cNvSpPr/>
          <p:nvPr/>
        </p:nvSpPr>
        <p:spPr bwMode="auto">
          <a:xfrm rot="10800000">
            <a:off x="6801782" y="5125555"/>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cxnSp>
        <p:nvCxnSpPr>
          <p:cNvPr id="24" name="Straight Arrow Connector 23">
            <a:extLst>
              <a:ext uri="{FF2B5EF4-FFF2-40B4-BE49-F238E27FC236}">
                <a16:creationId xmlns:a16="http://schemas.microsoft.com/office/drawing/2014/main" id="{DA749DBF-A977-442E-B494-45E3B1CBC368}"/>
              </a:ext>
            </a:extLst>
          </p:cNvPr>
          <p:cNvCxnSpPr/>
          <p:nvPr/>
        </p:nvCxnSpPr>
        <p:spPr bwMode="auto">
          <a:xfrm>
            <a:off x="7075921" y="5473219"/>
            <a:ext cx="0" cy="42386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5" name="TextBox 28">
            <a:extLst>
              <a:ext uri="{FF2B5EF4-FFF2-40B4-BE49-F238E27FC236}">
                <a16:creationId xmlns:a16="http://schemas.microsoft.com/office/drawing/2014/main" id="{7FA02CB1-C280-423F-8A40-B7EF5EE59134}"/>
              </a:ext>
            </a:extLst>
          </p:cNvPr>
          <p:cNvSpPr txBox="1">
            <a:spLocks noChangeArrowheads="1"/>
          </p:cNvSpPr>
          <p:nvPr/>
        </p:nvSpPr>
        <p:spPr bwMode="auto">
          <a:xfrm>
            <a:off x="9530862" y="59945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cxnSp>
        <p:nvCxnSpPr>
          <p:cNvPr id="26" name="Straight Arrow Connector 25">
            <a:extLst>
              <a:ext uri="{FF2B5EF4-FFF2-40B4-BE49-F238E27FC236}">
                <a16:creationId xmlns:a16="http://schemas.microsoft.com/office/drawing/2014/main" id="{DC57B163-3407-4D34-A316-8F93F7C96F67}"/>
              </a:ext>
            </a:extLst>
          </p:cNvPr>
          <p:cNvCxnSpPr/>
          <p:nvPr/>
        </p:nvCxnSpPr>
        <p:spPr bwMode="auto">
          <a:xfrm>
            <a:off x="8400986" y="6142042"/>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8BA4F100-A9C2-4CC8-BD32-3254025533EC}"/>
              </a:ext>
            </a:extLst>
          </p:cNvPr>
          <p:cNvCxnSpPr/>
          <p:nvPr/>
        </p:nvCxnSpPr>
        <p:spPr bwMode="auto">
          <a:xfrm flipH="1">
            <a:off x="3971433" y="4933500"/>
            <a:ext cx="1" cy="365886"/>
          </a:xfrm>
          <a:prstGeom prst="line">
            <a:avLst/>
          </a:prstGeom>
          <a:noFill/>
          <a:ln w="19050" cap="flat" cmpd="sng" algn="ctr">
            <a:solidFill>
              <a:schemeClr val="tx1"/>
            </a:solidFill>
            <a:prstDash val="solid"/>
            <a:round/>
            <a:headEnd type="none" w="med" len="med"/>
            <a:tailEnd type="none" w="med" len="med"/>
          </a:ln>
          <a:effectLst/>
        </p:spPr>
      </p:cxnSp>
      <p:cxnSp>
        <p:nvCxnSpPr>
          <p:cNvPr id="28" name="Straight Arrow Connector 27">
            <a:extLst>
              <a:ext uri="{FF2B5EF4-FFF2-40B4-BE49-F238E27FC236}">
                <a16:creationId xmlns:a16="http://schemas.microsoft.com/office/drawing/2014/main" id="{37C9F468-0E31-435B-8AAB-AA5DBA93361B}"/>
              </a:ext>
            </a:extLst>
          </p:cNvPr>
          <p:cNvCxnSpPr/>
          <p:nvPr/>
        </p:nvCxnSpPr>
        <p:spPr bwMode="auto">
          <a:xfrm>
            <a:off x="3971433" y="5299386"/>
            <a:ext cx="284984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01156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Standart Donanım Zamanlayıcı Mimarisi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Kayıt kaydı</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Belirli olayların meydana gelmesi üzerine zamanlayıcı yazmacından mevcut değeri yükler</a:t>
            </a:r>
          </a:p>
          <a:p>
            <a:pPr lvl="1" rtl="0" algn="l"/>
            <a:r>
              <a:rPr lang="en-IN" altLang="en-US" dirty="0">
                <a:ea typeface="ＭＳ Ｐゴシック" panose="020B0600070205080204" pitchFamily="34" charset="-128"/>
              </a:rPr>
              <a:t>Ayrıca belirli olayların meydana gelmesi üzerine bir kesinti oluşturabilir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91D838B-7270-4B44-9EE7-1E4AEFF32FA9}"/>
              </a:ext>
            </a:extLst>
          </p:cNvPr>
          <p:cNvSpPr/>
          <p:nvPr/>
        </p:nvSpPr>
        <p:spPr bwMode="auto">
          <a:xfrm>
            <a:off x="5758259" y="4508018"/>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Zamanlayıcı Kaydı</a:t>
            </a:r>
          </a:p>
        </p:txBody>
      </p:sp>
      <p:sp>
        <p:nvSpPr>
          <p:cNvPr id="6" name="Rectangle 5">
            <a:extLst>
              <a:ext uri="{FF2B5EF4-FFF2-40B4-BE49-F238E27FC236}">
                <a16:creationId xmlns:a16="http://schemas.microsoft.com/office/drawing/2014/main" id="{D46AFE05-4C35-4396-A492-0DC30BB1314B}"/>
              </a:ext>
            </a:extLst>
          </p:cNvPr>
          <p:cNvSpPr/>
          <p:nvPr/>
        </p:nvSpPr>
        <p:spPr bwMode="auto">
          <a:xfrm>
            <a:off x="5758259" y="3201504"/>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 Kayıt</a:t>
            </a:r>
          </a:p>
        </p:txBody>
      </p:sp>
      <p:grpSp>
        <p:nvGrpSpPr>
          <p:cNvPr id="7" name="Group 11">
            <a:extLst>
              <a:ext uri="{FF2B5EF4-FFF2-40B4-BE49-F238E27FC236}">
                <a16:creationId xmlns:a16="http://schemas.microsoft.com/office/drawing/2014/main" id="{FBFCD7D1-6AF7-43F7-8EAF-5FE93F56886A}"/>
              </a:ext>
            </a:extLst>
          </p:cNvPr>
          <p:cNvGrpSpPr>
            <a:grpSpLocks/>
          </p:cNvGrpSpPr>
          <p:nvPr/>
        </p:nvGrpSpPr>
        <p:grpSpPr bwMode="auto">
          <a:xfrm>
            <a:off x="1539273" y="4509605"/>
            <a:ext cx="524728" cy="392113"/>
            <a:chOff x="1238250" y="5026479"/>
            <a:chExt cx="393246" cy="393246"/>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E0929EFB-5AEA-4FF1-97ED-C1FEC022F674}"/>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9" name="Straight Connector 8">
              <a:extLst>
                <a:ext uri="{FF2B5EF4-FFF2-40B4-BE49-F238E27FC236}">
                  <a16:creationId xmlns:a16="http://schemas.microsoft.com/office/drawing/2014/main" id="{8170ADF9-40D0-4129-9B04-A69693223F27}"/>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32172704-7791-4C54-BE29-6E0DECA5294A}"/>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 name="Rectangle 10">
            <a:extLst>
              <a:ext uri="{FF2B5EF4-FFF2-40B4-BE49-F238E27FC236}">
                <a16:creationId xmlns:a16="http://schemas.microsoft.com/office/drawing/2014/main" id="{8CF66202-5BFB-4AF4-AF26-04947269D630}"/>
              </a:ext>
            </a:extLst>
          </p:cNvPr>
          <p:cNvSpPr/>
          <p:nvPr/>
        </p:nvSpPr>
        <p:spPr bwMode="auto">
          <a:xfrm>
            <a:off x="3130385" y="4509604"/>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Ön ölçekleyici</a:t>
            </a:r>
          </a:p>
        </p:txBody>
      </p:sp>
      <p:cxnSp>
        <p:nvCxnSpPr>
          <p:cNvPr id="12" name="Straight Arrow Connector 11">
            <a:extLst>
              <a:ext uri="{FF2B5EF4-FFF2-40B4-BE49-F238E27FC236}">
                <a16:creationId xmlns:a16="http://schemas.microsoft.com/office/drawing/2014/main" id="{EB30ADA9-F92A-4BE8-942C-AA3E544F1AD4}"/>
              </a:ext>
            </a:extLst>
          </p:cNvPr>
          <p:cNvCxnSpPr>
            <a:stCxn id="8" idx="3"/>
          </p:cNvCxnSpPr>
          <p:nvPr/>
        </p:nvCxnSpPr>
        <p:spPr bwMode="auto">
          <a:xfrm>
            <a:off x="2064002"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3" name="Rectangle 12">
            <a:extLst>
              <a:ext uri="{FF2B5EF4-FFF2-40B4-BE49-F238E27FC236}">
                <a16:creationId xmlns:a16="http://schemas.microsoft.com/office/drawing/2014/main" id="{80F77B7B-1813-4AA6-80BA-58C21D14AD23}"/>
              </a:ext>
            </a:extLst>
          </p:cNvPr>
          <p:cNvSpPr/>
          <p:nvPr/>
        </p:nvSpPr>
        <p:spPr bwMode="auto">
          <a:xfrm>
            <a:off x="5758259" y="3865080"/>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Karşılaştırıcı</a:t>
            </a:r>
          </a:p>
        </p:txBody>
      </p:sp>
      <p:cxnSp>
        <p:nvCxnSpPr>
          <p:cNvPr id="14" name="Straight Arrow Connector 13">
            <a:extLst>
              <a:ext uri="{FF2B5EF4-FFF2-40B4-BE49-F238E27FC236}">
                <a16:creationId xmlns:a16="http://schemas.microsoft.com/office/drawing/2014/main" id="{11885A85-9346-42B9-809B-ACAD0EF4ECFB}"/>
              </a:ext>
            </a:extLst>
          </p:cNvPr>
          <p:cNvCxnSpPr>
            <a:stCxn id="5" idx="0"/>
          </p:cNvCxnSpPr>
          <p:nvPr/>
        </p:nvCxnSpPr>
        <p:spPr bwMode="auto">
          <a:xfrm flipH="1" flipV="1">
            <a:off x="7034110" y="4231793"/>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5" name="Straight Arrow Connector 14">
            <a:extLst>
              <a:ext uri="{FF2B5EF4-FFF2-40B4-BE49-F238E27FC236}">
                <a16:creationId xmlns:a16="http://schemas.microsoft.com/office/drawing/2014/main" id="{9FBEF0CA-992B-4CC6-B7E2-1076B5FFE171}"/>
              </a:ext>
            </a:extLst>
          </p:cNvPr>
          <p:cNvCxnSpPr/>
          <p:nvPr/>
        </p:nvCxnSpPr>
        <p:spPr bwMode="auto">
          <a:xfrm flipH="1">
            <a:off x="7034110" y="3577742"/>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8F559066-F775-4507-9034-809492829764}"/>
              </a:ext>
            </a:extLst>
          </p:cNvPr>
          <p:cNvCxnSpPr/>
          <p:nvPr/>
        </p:nvCxnSpPr>
        <p:spPr bwMode="auto">
          <a:xfrm>
            <a:off x="4691875" y="4706454"/>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FEE71ABE-762E-43E9-B129-F0171A157415}"/>
              </a:ext>
            </a:extLst>
          </p:cNvPr>
          <p:cNvCxnSpPr/>
          <p:nvPr/>
        </p:nvCxnSpPr>
        <p:spPr bwMode="auto">
          <a:xfrm>
            <a:off x="8312078" y="4025417"/>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8" name="TextBox 28">
            <a:extLst>
              <a:ext uri="{FF2B5EF4-FFF2-40B4-BE49-F238E27FC236}">
                <a16:creationId xmlns:a16="http://schemas.microsoft.com/office/drawing/2014/main" id="{493B366B-F122-41BA-A633-CEF3D4AECA71}"/>
              </a:ext>
            </a:extLst>
          </p:cNvPr>
          <p:cNvSpPr txBox="1">
            <a:spLocks noChangeArrowheads="1"/>
          </p:cNvSpPr>
          <p:nvPr/>
        </p:nvSpPr>
        <p:spPr bwMode="auto">
          <a:xfrm>
            <a:off x="9503296" y="38571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sp>
        <p:nvSpPr>
          <p:cNvPr id="19" name="TextBox 29">
            <a:extLst>
              <a:ext uri="{FF2B5EF4-FFF2-40B4-BE49-F238E27FC236}">
                <a16:creationId xmlns:a16="http://schemas.microsoft.com/office/drawing/2014/main" id="{E777C350-C8F5-4EA8-AF8A-2ED0C4211BF1}"/>
              </a:ext>
            </a:extLst>
          </p:cNvPr>
          <p:cNvSpPr txBox="1">
            <a:spLocks noChangeArrowheads="1"/>
          </p:cNvSpPr>
          <p:nvPr/>
        </p:nvSpPr>
        <p:spPr bwMode="auto">
          <a:xfrm>
            <a:off x="887595" y="4971568"/>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Saat Kaynağı</a:t>
            </a:r>
          </a:p>
        </p:txBody>
      </p:sp>
      <p:sp>
        <p:nvSpPr>
          <p:cNvPr id="20" name="Rectangle 19">
            <a:extLst>
              <a:ext uri="{FF2B5EF4-FFF2-40B4-BE49-F238E27FC236}">
                <a16:creationId xmlns:a16="http://schemas.microsoft.com/office/drawing/2014/main" id="{23D78077-E7A1-42B5-8BDF-51F8B6D31EEB}"/>
              </a:ext>
            </a:extLst>
          </p:cNvPr>
          <p:cNvSpPr/>
          <p:nvPr/>
        </p:nvSpPr>
        <p:spPr bwMode="auto">
          <a:xfrm>
            <a:off x="5573606" y="5797245"/>
            <a:ext cx="3004630" cy="58330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1" name="Rectangle 20">
            <a:extLst>
              <a:ext uri="{FF2B5EF4-FFF2-40B4-BE49-F238E27FC236}">
                <a16:creationId xmlns:a16="http://schemas.microsoft.com/office/drawing/2014/main" id="{C03140A5-98A9-47FB-A831-BD038DB2C85C}"/>
              </a:ext>
            </a:extLst>
          </p:cNvPr>
          <p:cNvSpPr/>
          <p:nvPr/>
        </p:nvSpPr>
        <p:spPr bwMode="auto">
          <a:xfrm>
            <a:off x="5811842" y="5899985"/>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Yakalama Kaydı</a:t>
            </a:r>
          </a:p>
        </p:txBody>
      </p:sp>
      <p:cxnSp>
        <p:nvCxnSpPr>
          <p:cNvPr id="22" name="Straight Arrow Connector 21">
            <a:extLst>
              <a:ext uri="{FF2B5EF4-FFF2-40B4-BE49-F238E27FC236}">
                <a16:creationId xmlns:a16="http://schemas.microsoft.com/office/drawing/2014/main" id="{BB2AE902-BE2C-4DAF-8F85-78D7E680BCFE}"/>
              </a:ext>
            </a:extLst>
          </p:cNvPr>
          <p:cNvCxnSpPr/>
          <p:nvPr/>
        </p:nvCxnSpPr>
        <p:spPr bwMode="auto">
          <a:xfrm flipH="1">
            <a:off x="7069434" y="4885842"/>
            <a:ext cx="1060" cy="23971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3" name="Isosceles Triangle 22">
            <a:extLst>
              <a:ext uri="{FF2B5EF4-FFF2-40B4-BE49-F238E27FC236}">
                <a16:creationId xmlns:a16="http://schemas.microsoft.com/office/drawing/2014/main" id="{9F8134E6-79E6-4804-902B-62773C6E783A}"/>
              </a:ext>
            </a:extLst>
          </p:cNvPr>
          <p:cNvSpPr/>
          <p:nvPr/>
        </p:nvSpPr>
        <p:spPr bwMode="auto">
          <a:xfrm rot="10800000">
            <a:off x="6801782" y="5125555"/>
            <a:ext cx="537423" cy="347663"/>
          </a:xfrm>
          <a:prstGeom prst="triangle">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cxnSp>
        <p:nvCxnSpPr>
          <p:cNvPr id="24" name="Straight Arrow Connector 23">
            <a:extLst>
              <a:ext uri="{FF2B5EF4-FFF2-40B4-BE49-F238E27FC236}">
                <a16:creationId xmlns:a16="http://schemas.microsoft.com/office/drawing/2014/main" id="{B9FFFA44-C301-4AD4-A055-250F6E2CA40D}"/>
              </a:ext>
            </a:extLst>
          </p:cNvPr>
          <p:cNvCxnSpPr/>
          <p:nvPr/>
        </p:nvCxnSpPr>
        <p:spPr bwMode="auto">
          <a:xfrm>
            <a:off x="7075921" y="5473219"/>
            <a:ext cx="0" cy="42386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5" name="TextBox 28">
            <a:extLst>
              <a:ext uri="{FF2B5EF4-FFF2-40B4-BE49-F238E27FC236}">
                <a16:creationId xmlns:a16="http://schemas.microsoft.com/office/drawing/2014/main" id="{1D6F1377-AA19-48E4-9A26-DE26743A8455}"/>
              </a:ext>
            </a:extLst>
          </p:cNvPr>
          <p:cNvSpPr txBox="1">
            <a:spLocks noChangeArrowheads="1"/>
          </p:cNvSpPr>
          <p:nvPr/>
        </p:nvSpPr>
        <p:spPr bwMode="auto">
          <a:xfrm>
            <a:off x="9480062" y="5994543"/>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cxnSp>
        <p:nvCxnSpPr>
          <p:cNvPr id="26" name="Straight Arrow Connector 25">
            <a:extLst>
              <a:ext uri="{FF2B5EF4-FFF2-40B4-BE49-F238E27FC236}">
                <a16:creationId xmlns:a16="http://schemas.microsoft.com/office/drawing/2014/main" id="{CB621C6D-D6DC-42E6-81EE-EF23ACA6A729}"/>
              </a:ext>
            </a:extLst>
          </p:cNvPr>
          <p:cNvCxnSpPr/>
          <p:nvPr/>
        </p:nvCxnSpPr>
        <p:spPr bwMode="auto">
          <a:xfrm>
            <a:off x="8400986" y="6142042"/>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BEF50110-FF6B-4495-BA69-CF36375E79A2}"/>
              </a:ext>
            </a:extLst>
          </p:cNvPr>
          <p:cNvCxnSpPr/>
          <p:nvPr/>
        </p:nvCxnSpPr>
        <p:spPr bwMode="auto">
          <a:xfrm flipH="1">
            <a:off x="3971433" y="4933500"/>
            <a:ext cx="1" cy="365886"/>
          </a:xfrm>
          <a:prstGeom prst="line">
            <a:avLst/>
          </a:prstGeom>
          <a:noFill/>
          <a:ln w="19050" cap="flat" cmpd="sng" algn="ctr">
            <a:solidFill>
              <a:schemeClr val="tx1"/>
            </a:solidFill>
            <a:prstDash val="solid"/>
            <a:round/>
            <a:headEnd type="none" w="med" len="med"/>
            <a:tailEnd type="none" w="med" len="med"/>
          </a:ln>
          <a:effectLst/>
        </p:spPr>
      </p:cxnSp>
      <p:cxnSp>
        <p:nvCxnSpPr>
          <p:cNvPr id="28" name="Straight Arrow Connector 27">
            <a:extLst>
              <a:ext uri="{FF2B5EF4-FFF2-40B4-BE49-F238E27FC236}">
                <a16:creationId xmlns:a16="http://schemas.microsoft.com/office/drawing/2014/main" id="{D47DB4F0-EE93-42AB-B7DD-1F01A847D4C6}"/>
              </a:ext>
            </a:extLst>
          </p:cNvPr>
          <p:cNvCxnSpPr/>
          <p:nvPr/>
        </p:nvCxnSpPr>
        <p:spPr bwMode="auto">
          <a:xfrm>
            <a:off x="3971433" y="5299386"/>
            <a:ext cx="284984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32151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Zamanlayıcı Çalışma Modları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132088"/>
            <a:ext cx="11180763" cy="4086225"/>
          </a:xfrm>
        </p:spPr>
        <p:txBody>
          <a:bodyPr wrap="square" numCol="1" anchor="t" anchorCtr="0" compatLnSpc="1">
            <a:prstTxWarp prst="textNoShape">
              <a:avLst/>
            </a:prstTxWarp>
          </a:bodyPr>
          <a:lstStyle/>
          <a:p>
            <a:pPr rtl="0" algn="l"/>
            <a:r>
              <a:rPr lang="en-GB" kern="0" dirty="0"/>
              <a:t>Karşılaştırma modu</a:t>
            </a:r>
            <a:endParaRPr lang="en-US" altLang="en-US" dirty="0">
              <a:ea typeface="ＭＳ Ｐゴシック" panose="020B0600070205080204" pitchFamily="34" charset="-128"/>
            </a:endParaRPr>
          </a:p>
        </p:txBody>
      </p:sp>
      <p:graphicFrame>
        <p:nvGraphicFramePr>
          <p:cNvPr id="5" name="Content Placeholder 2">
            <a:extLst>
              <a:ext uri="{FF2B5EF4-FFF2-40B4-BE49-F238E27FC236}">
                <a16:creationId xmlns:a16="http://schemas.microsoft.com/office/drawing/2014/main" id="{6A752DDA-399C-4F42-94D5-CC805C1D0039}"/>
              </a:ext>
            </a:extLst>
          </p:cNvPr>
          <p:cNvGraphicFramePr>
            <a:graphicFrameLocks/>
          </p:cNvGraphicFramePr>
          <p:nvPr>
            <p:extLst>
              <p:ext uri="{D42A27DB-BD31-4B8C-83A1-F6EECF244321}">
                <p14:modId xmlns:p14="http://schemas.microsoft.com/office/powerpoint/2010/main" val="4282004448"/>
              </p:ext>
            </p:extLst>
          </p:nvPr>
        </p:nvGraphicFramePr>
        <p:xfrm>
          <a:off x="122638" y="1718465"/>
          <a:ext cx="11385150" cy="2777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1EFC46F-97A8-430A-B44F-439425A1BB2B}"/>
              </a:ext>
            </a:extLst>
          </p:cNvPr>
          <p:cNvSpPr/>
          <p:nvPr/>
        </p:nvSpPr>
        <p:spPr bwMode="auto">
          <a:xfrm>
            <a:off x="5226126" y="5882789"/>
            <a:ext cx="2553819" cy="3778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Zamanlayıcı Kaydı</a:t>
            </a:r>
          </a:p>
        </p:txBody>
      </p:sp>
      <p:sp>
        <p:nvSpPr>
          <p:cNvPr id="7" name="Rectangle 6">
            <a:extLst>
              <a:ext uri="{FF2B5EF4-FFF2-40B4-BE49-F238E27FC236}">
                <a16:creationId xmlns:a16="http://schemas.microsoft.com/office/drawing/2014/main" id="{16D074C3-0E62-4672-917F-AA01F718D625}"/>
              </a:ext>
            </a:extLst>
          </p:cNvPr>
          <p:cNvSpPr/>
          <p:nvPr/>
        </p:nvSpPr>
        <p:spPr bwMode="auto">
          <a:xfrm>
            <a:off x="5226126" y="4576275"/>
            <a:ext cx="2553819" cy="37623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 Kayıt</a:t>
            </a:r>
          </a:p>
        </p:txBody>
      </p:sp>
      <p:grpSp>
        <p:nvGrpSpPr>
          <p:cNvPr id="8" name="Group 11">
            <a:extLst>
              <a:ext uri="{FF2B5EF4-FFF2-40B4-BE49-F238E27FC236}">
                <a16:creationId xmlns:a16="http://schemas.microsoft.com/office/drawing/2014/main" id="{CE3B4453-1937-4287-8C92-155B0EE0A5A0}"/>
              </a:ext>
            </a:extLst>
          </p:cNvPr>
          <p:cNvGrpSpPr>
            <a:grpSpLocks/>
          </p:cNvGrpSpPr>
          <p:nvPr/>
        </p:nvGrpSpPr>
        <p:grpSpPr bwMode="auto">
          <a:xfrm>
            <a:off x="1007140" y="5884376"/>
            <a:ext cx="524728" cy="392113"/>
            <a:chOff x="1238250" y="5026479"/>
            <a:chExt cx="393246" cy="393246"/>
          </a:xfrm>
          <a:effectLst>
            <a:outerShdw blurRad="50800" dist="38100" dir="2700000" algn="tl" rotWithShape="0">
              <a:prstClr val="black">
                <a:alpha val="40000"/>
              </a:prstClr>
            </a:outerShdw>
          </a:effectLst>
        </p:grpSpPr>
        <p:sp>
          <p:nvSpPr>
            <p:cNvPr id="9" name="Rectangle 8">
              <a:extLst>
                <a:ext uri="{FF2B5EF4-FFF2-40B4-BE49-F238E27FC236}">
                  <a16:creationId xmlns:a16="http://schemas.microsoft.com/office/drawing/2014/main" id="{790DED80-4F6F-4942-8D37-77284CDC8420}"/>
                </a:ext>
              </a:extLst>
            </p:cNvPr>
            <p:cNvSpPr/>
            <p:nvPr/>
          </p:nvSpPr>
          <p:spPr bwMode="auto">
            <a:xfrm>
              <a:off x="1238250" y="5026479"/>
              <a:ext cx="393246" cy="39324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10" name="Straight Connector 9">
              <a:extLst>
                <a:ext uri="{FF2B5EF4-FFF2-40B4-BE49-F238E27FC236}">
                  <a16:creationId xmlns:a16="http://schemas.microsoft.com/office/drawing/2014/main" id="{96C76D55-2DFB-4220-9572-FB3465B58AAF}"/>
                </a:ext>
              </a:extLst>
            </p:cNvPr>
            <p:cNvCxnSpPr/>
            <p:nvPr/>
          </p:nvCxnSpPr>
          <p:spPr bwMode="auto">
            <a:xfrm>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2C2AEB52-73D5-47A6-97BE-294DB62687DF}"/>
                </a:ext>
              </a:extLst>
            </p:cNvPr>
            <p:cNvCxnSpPr/>
            <p:nvPr/>
          </p:nvCxnSpPr>
          <p:spPr bwMode="auto">
            <a:xfrm flipH="1">
              <a:off x="1238250" y="5026479"/>
              <a:ext cx="393246" cy="3932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2" name="Rectangle 11">
            <a:extLst>
              <a:ext uri="{FF2B5EF4-FFF2-40B4-BE49-F238E27FC236}">
                <a16:creationId xmlns:a16="http://schemas.microsoft.com/office/drawing/2014/main" id="{E5B87774-C6DB-4D93-ADD8-4D7DD94A43E2}"/>
              </a:ext>
            </a:extLst>
          </p:cNvPr>
          <p:cNvSpPr/>
          <p:nvPr/>
        </p:nvSpPr>
        <p:spPr bwMode="auto">
          <a:xfrm>
            <a:off x="2598252" y="5884375"/>
            <a:ext cx="1561490" cy="376238"/>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Ön ölçekleyici</a:t>
            </a:r>
          </a:p>
        </p:txBody>
      </p:sp>
      <p:cxnSp>
        <p:nvCxnSpPr>
          <p:cNvPr id="13" name="Straight Arrow Connector 12">
            <a:extLst>
              <a:ext uri="{FF2B5EF4-FFF2-40B4-BE49-F238E27FC236}">
                <a16:creationId xmlns:a16="http://schemas.microsoft.com/office/drawing/2014/main" id="{81CE89FB-CC9B-48C8-86CC-8E026BCC9A1D}"/>
              </a:ext>
            </a:extLst>
          </p:cNvPr>
          <p:cNvCxnSpPr>
            <a:stCxn id="9" idx="3"/>
          </p:cNvCxnSpPr>
          <p:nvPr/>
        </p:nvCxnSpPr>
        <p:spPr bwMode="auto">
          <a:xfrm>
            <a:off x="1531868" y="6081225"/>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4" name="Rectangle 13">
            <a:extLst>
              <a:ext uri="{FF2B5EF4-FFF2-40B4-BE49-F238E27FC236}">
                <a16:creationId xmlns:a16="http://schemas.microsoft.com/office/drawing/2014/main" id="{3B242AF7-C975-4A4D-A329-5AD6A4D4C998}"/>
              </a:ext>
            </a:extLst>
          </p:cNvPr>
          <p:cNvSpPr/>
          <p:nvPr/>
        </p:nvSpPr>
        <p:spPr bwMode="auto">
          <a:xfrm>
            <a:off x="5226126" y="5239851"/>
            <a:ext cx="2553819" cy="37782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Karşılaştırıcı</a:t>
            </a:r>
          </a:p>
        </p:txBody>
      </p:sp>
      <p:cxnSp>
        <p:nvCxnSpPr>
          <p:cNvPr id="15" name="Straight Arrow Connector 14">
            <a:extLst>
              <a:ext uri="{FF2B5EF4-FFF2-40B4-BE49-F238E27FC236}">
                <a16:creationId xmlns:a16="http://schemas.microsoft.com/office/drawing/2014/main" id="{069197F5-91EB-402E-A531-6B281FF34DF6}"/>
              </a:ext>
            </a:extLst>
          </p:cNvPr>
          <p:cNvCxnSpPr>
            <a:stCxn id="6" idx="0"/>
          </p:cNvCxnSpPr>
          <p:nvPr/>
        </p:nvCxnSpPr>
        <p:spPr bwMode="auto">
          <a:xfrm flipH="1" flipV="1">
            <a:off x="6501977" y="5606564"/>
            <a:ext cx="0" cy="27622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6" name="Straight Arrow Connector 15">
            <a:extLst>
              <a:ext uri="{FF2B5EF4-FFF2-40B4-BE49-F238E27FC236}">
                <a16:creationId xmlns:a16="http://schemas.microsoft.com/office/drawing/2014/main" id="{52FC6AE0-A5F8-484F-9788-04CD4EA538D0}"/>
              </a:ext>
            </a:extLst>
          </p:cNvPr>
          <p:cNvCxnSpPr/>
          <p:nvPr/>
        </p:nvCxnSpPr>
        <p:spPr bwMode="auto">
          <a:xfrm flipH="1">
            <a:off x="6501977" y="4952513"/>
            <a:ext cx="0" cy="285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7" name="Straight Arrow Connector 16">
            <a:extLst>
              <a:ext uri="{FF2B5EF4-FFF2-40B4-BE49-F238E27FC236}">
                <a16:creationId xmlns:a16="http://schemas.microsoft.com/office/drawing/2014/main" id="{9D31ABCB-E5E0-4610-B7F9-8F99F4334E19}"/>
              </a:ext>
            </a:extLst>
          </p:cNvPr>
          <p:cNvCxnSpPr/>
          <p:nvPr/>
        </p:nvCxnSpPr>
        <p:spPr bwMode="auto">
          <a:xfrm>
            <a:off x="4159741" y="6081225"/>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8" name="Straight Arrow Connector 17">
            <a:extLst>
              <a:ext uri="{FF2B5EF4-FFF2-40B4-BE49-F238E27FC236}">
                <a16:creationId xmlns:a16="http://schemas.microsoft.com/office/drawing/2014/main" id="{FDB4F733-ACDD-4620-B080-BBE292615A99}"/>
              </a:ext>
            </a:extLst>
          </p:cNvPr>
          <p:cNvCxnSpPr/>
          <p:nvPr/>
        </p:nvCxnSpPr>
        <p:spPr bwMode="auto">
          <a:xfrm>
            <a:off x="7779944" y="5400188"/>
            <a:ext cx="106638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9" name="TextBox 28">
            <a:extLst>
              <a:ext uri="{FF2B5EF4-FFF2-40B4-BE49-F238E27FC236}">
                <a16:creationId xmlns:a16="http://schemas.microsoft.com/office/drawing/2014/main" id="{C0DBD82C-2294-4C02-A9D3-67C32BB15F25}"/>
              </a:ext>
            </a:extLst>
          </p:cNvPr>
          <p:cNvSpPr txBox="1">
            <a:spLocks noChangeArrowheads="1"/>
          </p:cNvSpPr>
          <p:nvPr/>
        </p:nvSpPr>
        <p:spPr bwMode="auto">
          <a:xfrm>
            <a:off x="8971162" y="5231914"/>
            <a:ext cx="20692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Olayı Kes</a:t>
            </a:r>
          </a:p>
        </p:txBody>
      </p:sp>
      <p:sp>
        <p:nvSpPr>
          <p:cNvPr id="20" name="TextBox 29">
            <a:extLst>
              <a:ext uri="{FF2B5EF4-FFF2-40B4-BE49-F238E27FC236}">
                <a16:creationId xmlns:a16="http://schemas.microsoft.com/office/drawing/2014/main" id="{7B05AD3C-76C0-4F58-9414-96F7083DE8C0}"/>
              </a:ext>
            </a:extLst>
          </p:cNvPr>
          <p:cNvSpPr txBox="1">
            <a:spLocks noChangeArrowheads="1"/>
          </p:cNvSpPr>
          <p:nvPr/>
        </p:nvSpPr>
        <p:spPr bwMode="auto">
          <a:xfrm>
            <a:off x="616767" y="5554863"/>
            <a:ext cx="18302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Saat Kaynağı</a:t>
            </a:r>
          </a:p>
        </p:txBody>
      </p:sp>
    </p:spTree>
    <p:extLst>
      <p:ext uri="{BB962C8B-B14F-4D97-AF65-F5344CB8AC3E}">
        <p14:creationId xmlns:p14="http://schemas.microsoft.com/office/powerpoint/2010/main" val="1455918973"/>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3218</Words>
  <Application>Microsoft Office PowerPoint</Application>
  <PresentationFormat>Widescreen</PresentationFormat>
  <Paragraphs>485</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MS PGothic</vt:lpstr>
      <vt:lpstr>MS PGothic</vt:lpstr>
      <vt:lpstr>Arial</vt:lpstr>
      <vt:lpstr>Calibri</vt:lpstr>
      <vt:lpstr>Mangal</vt:lpstr>
      <vt:lpstr>Wingdings</vt:lpstr>
      <vt:lpstr>ARM PPT template 2017_Confidential</vt:lpstr>
      <vt:lpstr> Timer, GPIO and  7-Segment Peripherals</vt:lpstr>
      <vt:lpstr>Module Syllabus</vt:lpstr>
      <vt:lpstr>Building a System on a Chip (SoC)</vt:lpstr>
      <vt:lpstr>Timer Overview</vt:lpstr>
      <vt:lpstr>Standard Architecture of Hardware Timers </vt:lpstr>
      <vt:lpstr>Standard Architecture of Hardware Timers</vt:lpstr>
      <vt:lpstr>Standard Architecture of Hardware Timers</vt:lpstr>
      <vt:lpstr>Standard Architecture of Hardware Timers</vt:lpstr>
      <vt:lpstr>Timer Operation Modes</vt:lpstr>
      <vt:lpstr>Timer Operation Modes</vt:lpstr>
      <vt:lpstr>Timer Operation Mode</vt:lpstr>
      <vt:lpstr>Timer Operation Modes</vt:lpstr>
      <vt:lpstr>Hardware Module Overview</vt:lpstr>
      <vt:lpstr>AHB Timer</vt:lpstr>
      <vt:lpstr>Timer Registers</vt:lpstr>
      <vt:lpstr>Hardware Module Overview</vt:lpstr>
      <vt:lpstr>GPIO Overview</vt:lpstr>
      <vt:lpstr>AHB GPIO</vt:lpstr>
      <vt:lpstr>GPIO Registers</vt:lpstr>
      <vt:lpstr>Hardware Module Overview</vt:lpstr>
      <vt:lpstr>7-Segment Display Overview</vt:lpstr>
      <vt:lpstr>AHB 7-Segment Display</vt:lpstr>
      <vt:lpstr>AHB 7-Segment Display</vt:lpstr>
      <vt:lpstr>AHB 7-Segment Display</vt:lpstr>
      <vt:lpstr>7-Segment Display Registers</vt:lpstr>
      <vt:lpstr>Memory Space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2018-02-23T15:03:47Z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