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329" r:id="rId5"/>
    <p:sldId id="337" r:id="rId6"/>
    <p:sldId id="302"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3" r:id="rId21"/>
    <p:sldId id="354" r:id="rId22"/>
    <p:sldId id="355" r:id="rId23"/>
    <p:sldId id="356" r:id="rId24"/>
    <p:sldId id="357" r:id="rId25"/>
    <p:sldId id="358" r:id="rId26"/>
    <p:sldId id="359" r:id="rId27"/>
    <p:sldId id="360" r:id="rId28"/>
    <p:sldId id="362"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6" autoAdjust="0"/>
    <p:restoredTop sz="60267" autoAdjust="0"/>
  </p:normalViewPr>
  <p:slideViewPr>
    <p:cSldViewPr snapToGrid="0">
      <p:cViewPr varScale="1">
        <p:scale>
          <a:sx n="40" d="100"/>
          <a:sy n="40" d="100"/>
        </p:scale>
        <p:origin x="183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Bu modül </a:t>
            </a:r>
            <a:r>
              <a:rPr lang="en-GB" baseline="0" dirty="0"/>
              <a:t>keşfedecek </a:t>
            </a:r>
            <a:r>
              <a:rPr lang="en-GB" dirty="0"/>
              <a:t>C ilkeleri </a:t>
            </a:r>
            <a:r>
              <a:rPr lang="en-GB" baseline="0" dirty="0"/>
              <a:t>ve </a:t>
            </a:r>
            <a:r>
              <a:rPr lang="en-GB" dirty="0"/>
              <a:t>montaj programlama</a:t>
            </a:r>
            <a:r>
              <a:rPr lang="en-GB" baseline="0" dirty="0"/>
              <a:t> ve Cortex-M0 işlemcisini programlamak için bu iki dilin nasıl kullanılacağı.</a:t>
            </a:r>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3</a:t>
            </a:fld>
            <a:endParaRPr lang="en-US" altLang="en-US" dirty="0"/>
          </a:p>
        </p:txBody>
      </p:sp>
    </p:spTree>
    <p:extLst>
      <p:ext uri="{BB962C8B-B14F-4D97-AF65-F5344CB8AC3E}">
        <p14:creationId xmlns:p14="http://schemas.microsoft.com/office/powerpoint/2010/main" val="402305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400" dirty="0"/>
              <a:t>Cortex-M0'da, program görüntüsü kod bölgesinde global bellekte saklanır,</a:t>
            </a:r>
            <a:r>
              <a:rPr lang="en-GB" sz="1400" baseline="0" dirty="0"/>
              <a:t> </a:t>
            </a:r>
            <a:r>
              <a:rPr lang="en-GB" sz="1200" baseline="0" dirty="0"/>
              <a:t>sen</a:t>
            </a:r>
            <a:r>
              <a:rPr lang="en-GB" sz="1200" dirty="0"/>
              <a:t>p ile 512 MB arasında değişen bellek alanı </a:t>
            </a:r>
            <a:r>
              <a:rPr lang="en-GB" sz="1200" spc="10" dirty="0"/>
              <a:t>0x00000000 - 0x1FFFFFFF.</a:t>
            </a:r>
            <a:r>
              <a:rPr lang="en-GB" sz="1200" spc="10" baseline="0" dirty="0"/>
              <a:t> O sensin</a:t>
            </a:r>
            <a:r>
              <a:rPr lang="en-GB" sz="1200" spc="10" dirty="0"/>
              <a:t>yonga üstü FLASH bellek gibi geçici olmayan belleğe uygulanmıştır.</a:t>
            </a:r>
            <a:r>
              <a:rPr lang="en-GB" sz="1200" spc="10" baseline="0" dirty="0"/>
              <a:t> Bu n</a:t>
            </a:r>
            <a:r>
              <a:rPr lang="en-GB" sz="1200" spc="10" dirty="0"/>
              <a:t>SRAM bölgesinde (veya veri bölgesinde) tahsis edilen program verilerinden sözlü olarak ayrılır. Şimdi farklı veri türlerine bakacağız</a:t>
            </a:r>
            <a:r>
              <a:rPr lang="en-GB" sz="1200" spc="10" baseline="0" dirty="0"/>
              <a:t> Cortex-M0 tarafından desteklenmektedir.</a:t>
            </a:r>
            <a:endParaRPr lang="en-GB" sz="12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12</a:t>
            </a:fld>
            <a:endParaRPr lang="en-US" altLang="en-US" dirty="0"/>
          </a:p>
        </p:txBody>
      </p:sp>
    </p:spTree>
    <p:extLst>
      <p:ext uri="{BB962C8B-B14F-4D97-AF65-F5344CB8AC3E}">
        <p14:creationId xmlns:p14="http://schemas.microsoft.com/office/powerpoint/2010/main" val="364424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ＭＳ Ｐゴシック" charset="0"/>
                <a:cs typeface="ＭＳ Ｐゴシック" charset="0"/>
              </a:rPr>
              <a:t>Desteklenebilecek program verilerinin türü, işlemci mimarisine ve derleyiciye bağlıdır. Bu tablo, desteklenen program veri türlerini özetler</a:t>
            </a:r>
            <a:r>
              <a:rPr lang="en-US" sz="1200" kern="1200" dirty="0">
                <a:solidFill>
                  <a:schemeClr val="tx1"/>
                </a:solidFill>
                <a:effectLst/>
                <a:latin typeface="+mn-lt"/>
                <a:ea typeface="ＭＳ Ｐゴシック" charset="0"/>
                <a:cs typeface="ＭＳ Ｐゴシック" charset="0"/>
              </a:rPr>
              <a:t>Cortex-M0 dahil olmak üzere Arm işlemcilerde. Bu türler ayrıca tüm C derleyicileri tarafından desteklenir.</a:t>
            </a:r>
            <a:r>
              <a:rPr lang="en-GB" sz="1200" kern="1200" dirty="0">
                <a:solidFill>
                  <a:schemeClr val="tx1"/>
                </a:solidFill>
                <a:effectLst/>
                <a:latin typeface="+mn-lt"/>
                <a:ea typeface="ＭＳ Ｐゴシック" charset="0"/>
                <a:cs typeface="ＭＳ Ｐゴシック" charset="0"/>
              </a:rPr>
              <a:t> Arm programlamada dört veri boyutu desteklenir: bayt (8 bit), yarım kelime (16 bit), kelime ve çift kelime (64 bit).</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13</a:t>
            </a:fld>
            <a:endParaRPr lang="en-US" altLang="en-US" dirty="0"/>
          </a:p>
        </p:txBody>
      </p:sp>
    </p:spTree>
    <p:extLst>
      <p:ext uri="{BB962C8B-B14F-4D97-AF65-F5344CB8AC3E}">
        <p14:creationId xmlns:p14="http://schemas.microsoft.com/office/powerpoint/2010/main" val="2885389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Önceki slaytlardaki veri türleri, tür belirleyicileri olarak adlandırılır. Ek olarak, C dili de tip niteleyicilere sahiptir. Tür niteleyici, bir türe uygulanan ve nitelenmiş bir türle sonuçlanan bir anahtar sözcüktür; başka bir deyişle, tür niteleyicileri, bir değer hakkında doğru kullanımını sağlayan ek bilgi vermek için kullanılır. İki tür niteleyiciye bakacağız: const ve volatile.</a:t>
            </a:r>
          </a:p>
          <a:p>
            <a:pPr rtl="0" algn="l"/>
            <a:endParaRPr lang="en-GB" dirty="0"/>
          </a:p>
          <a:p>
            <a:pPr rtl="0" algn="l"/>
            <a:r>
              <a:rPr lang="en-GB" dirty="0"/>
              <a:t>Const, bir şeyin değiştirilemeyeceği anlamına gelir; bu nedenle,</a:t>
            </a:r>
            <a:r>
              <a:rPr lang="en-GB" baseline="0" dirty="0"/>
              <a:t> ne zaman </a:t>
            </a:r>
            <a:r>
              <a:rPr lang="en-GB" dirty="0"/>
              <a:t>bir veri nesnesi olarak bildirilir</a:t>
            </a:r>
            <a:r>
              <a:rPr lang="en-GB" baseline="0" dirty="0"/>
              <a:t> </a:t>
            </a:r>
            <a:r>
              <a:rPr lang="en-GB" dirty="0"/>
              <a:t>sabit</a:t>
            </a:r>
            <a:r>
              <a:rPr lang="en-GB" baseline="0" dirty="0"/>
              <a:t>, bu, bir programın yürütülmesi sırasında değiştirilmemesi gerektiği anlamına gelir</a:t>
            </a:r>
            <a:r>
              <a:rPr lang="en-GB" dirty="0"/>
              <a:t>. Bir Tanımı</a:t>
            </a:r>
            <a:r>
              <a:rPr lang="en-GB" baseline="0" dirty="0"/>
              <a:t> </a:t>
            </a:r>
            <a:r>
              <a:rPr lang="en-GB" dirty="0"/>
              <a:t>const olarak nesne tipik olarak bir başlatıcı içerir veya atanamadığı için nasıl bir değer alır?</a:t>
            </a:r>
            <a:r>
              <a:rPr lang="en-GB" baseline="0" dirty="0"/>
              <a:t> </a:t>
            </a:r>
            <a:r>
              <a:rPr lang="en-GB" dirty="0"/>
              <a:t>Ancak,</a:t>
            </a:r>
            <a:r>
              <a:rPr lang="en-GB" baseline="0" dirty="0"/>
              <a:t> </a:t>
            </a:r>
            <a:r>
              <a:rPr lang="en-GB" dirty="0"/>
              <a:t>bu her zaman böyle değildir. Örneğin, sabit bir bellek adresindeki bir donanım bağlantı noktasına erişiyorsanız ve yalnızca ondan okuma sözü verdiyseniz, o zaman const olarak bildirilir, ancak başlatılmaz.</a:t>
            </a:r>
          </a:p>
          <a:p>
            <a:pPr rtl="0" algn="l"/>
            <a:endParaRPr lang="en-GB" dirty="0"/>
          </a:p>
          <a:p>
            <a:pPr rtl="0" algn="l"/>
            <a:r>
              <a:rPr lang="en-GB" baseline="0" dirty="0"/>
              <a:t>Bir </a:t>
            </a:r>
            <a:r>
              <a:rPr lang="en-GB" dirty="0"/>
              <a:t>uçucu niteleyici</a:t>
            </a:r>
            <a:r>
              <a:rPr lang="en-GB" baseline="0" dirty="0"/>
              <a:t> ayrıca kullanıldı</a:t>
            </a:r>
            <a:r>
              <a:rPr lang="en-GB" dirty="0"/>
              <a:t> veri türünü belirtmek için</a:t>
            </a:r>
            <a:r>
              <a:rPr lang="en-GB" baseline="0" dirty="0"/>
              <a:t> bir nesnenin ve</a:t>
            </a:r>
            <a:r>
              <a:rPr lang="en-GB" dirty="0"/>
              <a:t> bir nesnenin olduğunu belirtir</a:t>
            </a:r>
            <a:r>
              <a:rPr lang="en-GB" baseline="0" dirty="0"/>
              <a:t> değişime açık</a:t>
            </a:r>
            <a:r>
              <a:rPr lang="en-GB" dirty="0"/>
              <a:t>her zaman. Bu nedenle,</a:t>
            </a:r>
            <a:r>
              <a:rPr lang="en-GB" baseline="0" dirty="0"/>
              <a:t> o</a:t>
            </a:r>
            <a:r>
              <a:rPr lang="en-GB" dirty="0"/>
              <a:t> her erişildiğinde bellekten okunmalıdır.</a:t>
            </a:r>
            <a:r>
              <a:rPr lang="en-GB" baseline="0" dirty="0"/>
              <a:t> </a:t>
            </a:r>
            <a:r>
              <a:rPr lang="en-GB" dirty="0"/>
              <a:t>Bu niteleyici çoğunlukla, gömülü sistemler ve aygıt sürücüleri gibi donanımı doğrudan kontrol eden kodda bulunur.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14</a:t>
            </a:fld>
            <a:endParaRPr lang="en-US" altLang="en-US" dirty="0"/>
          </a:p>
        </p:txBody>
      </p:sp>
    </p:spTree>
    <p:extLst>
      <p:ext uri="{BB962C8B-B14F-4D97-AF65-F5344CB8AC3E}">
        <p14:creationId xmlns:p14="http://schemas.microsoft.com/office/powerpoint/2010/main" val="3025342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Mikrodenetleyicilerdeki RAM farklı şekillerde kullanılır. </a:t>
            </a:r>
            <a:r>
              <a:rPr lang="en-GB" dirty="0"/>
              <a:t>Veriler tipik olarak üç bölgede depolanabilir: statik veriler, yığın ve yığın.</a:t>
            </a:r>
            <a:r>
              <a:rPr lang="en-GB" baseline="0" dirty="0"/>
              <a:t>Statik veriler, statik ve global değişkenleri içerir; yığın bölgesi depolamak için kullanılır</a:t>
            </a:r>
            <a:r>
              <a:rPr lang="en-GB" dirty="0"/>
              <a:t>yerel değişkenler için geçici veriler, istisnalar sırasında kayıtlar,</a:t>
            </a:r>
            <a:r>
              <a:rPr lang="en-GB" baseline="0" dirty="0"/>
              <a:t> ve geçmek </a:t>
            </a:r>
            <a:r>
              <a:rPr lang="en-GB" dirty="0"/>
              <a:t>sırasında parametre</a:t>
            </a:r>
            <a:r>
              <a:rPr lang="en-GB" baseline="0" dirty="0"/>
              <a:t> </a:t>
            </a:r>
            <a:r>
              <a:rPr lang="en-GB" dirty="0"/>
              <a:t>işlev çağrıları;</a:t>
            </a:r>
            <a:r>
              <a:rPr lang="en-GB" baseline="0" dirty="0"/>
              <a:t> yığın bölgesi, bellek alanlarını içerir</a:t>
            </a:r>
            <a:r>
              <a:rPr lang="en-GB" dirty="0"/>
              <a:t>isimsel olarak işlev çağrıları tarafından ayrılmıştır.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15</a:t>
            </a:fld>
            <a:endParaRPr lang="en-US" altLang="en-US" dirty="0"/>
          </a:p>
        </p:txBody>
      </p:sp>
    </p:spTree>
    <p:extLst>
      <p:ext uri="{BB962C8B-B14F-4D97-AF65-F5344CB8AC3E}">
        <p14:creationId xmlns:p14="http://schemas.microsoft.com/office/powerpoint/2010/main" val="263024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400" dirty="0"/>
              <a:t>Yani</a:t>
            </a:r>
            <a:r>
              <a:rPr lang="en-GB" sz="1400" baseline="0" dirty="0"/>
              <a:t> şimdiye kadar öğrendik ki </a:t>
            </a:r>
            <a:r>
              <a:rPr lang="en-GB" sz="1400" dirty="0"/>
              <a:t>Cortex-M0, program görüntüsü küresel bellekteki kod bölgesinde saklanır</a:t>
            </a:r>
            <a:r>
              <a:rPr lang="en-GB" sz="1400" baseline="0" dirty="0"/>
              <a:t>. İkincisi (küresel bellek)</a:t>
            </a:r>
            <a:r>
              <a:rPr lang="en-GB" sz="1200" baseline="0" dirty="0"/>
              <a:t>sen</a:t>
            </a:r>
            <a:r>
              <a:rPr lang="en-GB" sz="1200" dirty="0"/>
              <a:t>p - 512 MB</a:t>
            </a:r>
            <a:r>
              <a:rPr lang="en-GB" sz="1200" baseline="0" dirty="0"/>
              <a:t> ve ben</a:t>
            </a:r>
            <a:r>
              <a:rPr lang="en-GB" sz="1200" spc="10" baseline="0" dirty="0"/>
              <a:t>su</a:t>
            </a:r>
            <a:r>
              <a:rPr lang="en-GB" sz="1200" spc="10" dirty="0"/>
              <a:t>yonga üstü FLASH bellek gibi geçici olmayan belleğe uygulanmıştır. </a:t>
            </a:r>
            <a:r>
              <a:rPr lang="en-GB" sz="1200" spc="10" baseline="0" dirty="0"/>
              <a:t>Ayrıca program verilerinin n olduğunu öğrendik.</a:t>
            </a:r>
            <a:r>
              <a:rPr lang="en-GB" sz="1200" spc="10" dirty="0"/>
              <a:t>sözlü olarak ayrılmış</a:t>
            </a:r>
            <a:r>
              <a:rPr lang="en-GB" sz="1200" spc="10" baseline="0" dirty="0"/>
              <a:t> </a:t>
            </a:r>
            <a:r>
              <a:rPr lang="en-GB" sz="1200" spc="10" dirty="0"/>
              <a:t>program görüntüsüdür ve genellikle SRAM bölgesinde (veya veri bölgesinde) tahsis edilir. İçinde</a:t>
            </a:r>
            <a:r>
              <a:rPr lang="en-GB" sz="1200" spc="10" baseline="0" dirty="0"/>
              <a:t>bu slaytta, basit bir programın veri depolamasına bir örnek görebiliriz. Örneğin,</a:t>
            </a:r>
            <a:r>
              <a:rPr lang="en-GB" sz="1200" b="0" baseline="0" dirty="0"/>
              <a:t>genel değişken d = 31, RAM'deki statik veri bölgesinde depolanır. </a:t>
            </a:r>
            <a:r>
              <a:rPr lang="en-GB" sz="1200" spc="10" baseline="0" dirty="0"/>
              <a:t>Sabit (c = 123), </a:t>
            </a:r>
            <a:r>
              <a:rPr lang="en-GB" sz="1200" b="0" spc="0" baseline="0" dirty="0"/>
              <a:t>s</a:t>
            </a:r>
            <a:r>
              <a:rPr lang="en-GB" b="0" dirty="0"/>
              <a:t>tart-up rutini</a:t>
            </a:r>
            <a:r>
              <a:rPr lang="en-GB" sz="1200" b="0" baseline="0" dirty="0"/>
              <a:t>SRAM'de yer kazanmak için program görüntüsünün bölümünü seçin. Ekleme gerçekleştiren kod parçası (e = d + 7), flash bellekteki program kodu bölgesinde saklanacaktır.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16</a:t>
            </a:fld>
            <a:endParaRPr lang="en-US" altLang="en-US" dirty="0"/>
          </a:p>
        </p:txBody>
      </p:sp>
    </p:spTree>
    <p:extLst>
      <p:ext uri="{BB962C8B-B14F-4D97-AF65-F5344CB8AC3E}">
        <p14:creationId xmlns:p14="http://schemas.microsoft.com/office/powerpoint/2010/main" val="3355766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t>İlk önce yapacağız</a:t>
            </a:r>
            <a:r>
              <a:rPr lang="en-GB" baseline="0" dirty="0"/>
              <a:t> nasıl öğrenilir </a:t>
            </a:r>
            <a:r>
              <a:rPr lang="en-GB" sz="1200" baseline="0" dirty="0"/>
              <a:t>d'ye</a:t>
            </a:r>
            <a:r>
              <a:rPr lang="en-GB" dirty="0"/>
              <a:t>bir kesinti vektörü.</a:t>
            </a:r>
            <a:r>
              <a:rPr lang="en-GB" sz="1200" dirty="0"/>
              <a:t>Bir kesme vektörü, C dilinde veya assembly dilinde programlanabilir. Araç zinciri tipik olarak</a:t>
            </a:r>
            <a:r>
              <a:rPr lang="en-GB" sz="1200" baseline="0" dirty="0"/>
              <a:t>  </a:t>
            </a:r>
            <a:r>
              <a:rPr lang="en-GB" sz="1200" dirty="0"/>
              <a:t>vektör tablosunun ayrıntıları.</a:t>
            </a:r>
            <a:r>
              <a:rPr lang="en-GB" sz="1200" baseline="0" dirty="0"/>
              <a:t> Bunun nedeni ise </a:t>
            </a:r>
            <a:r>
              <a:rPr lang="en-GB" sz="1200" dirty="0"/>
              <a:t>vektör tablosu girişlerinin ihtiyacı</a:t>
            </a:r>
            <a:r>
              <a:rPr lang="en-GB" sz="1200" baseline="0" dirty="0"/>
              <a:t> </a:t>
            </a:r>
            <a:r>
              <a:rPr lang="en-GB" sz="1200" dirty="0"/>
              <a:t>oluşturulan semboller</a:t>
            </a:r>
            <a:r>
              <a:rPr lang="en-GB" sz="1200" baseline="0" dirty="0"/>
              <a:t> tarafından </a:t>
            </a:r>
            <a:r>
              <a:rPr lang="en-GB" sz="1200" dirty="0"/>
              <a:t>derleyici ve bağlayıcı. Bu slaytta bir örnek görebiliriz</a:t>
            </a:r>
            <a:r>
              <a:rPr lang="en-GB" sz="1200" baseline="0" dirty="0"/>
              <a:t> vektör tablosunun nasıl tanımlanacağı ile ilgili olarak C.</a:t>
            </a:r>
            <a:endParaRPr lang="en-GB" sz="12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17</a:t>
            </a:fld>
            <a:endParaRPr lang="en-US" altLang="en-US" dirty="0"/>
          </a:p>
        </p:txBody>
      </p:sp>
    </p:spTree>
    <p:extLst>
      <p:ext uri="{BB962C8B-B14F-4D97-AF65-F5344CB8AC3E}">
        <p14:creationId xmlns:p14="http://schemas.microsoft.com/office/powerpoint/2010/main" val="913495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O</a:t>
            </a:r>
            <a:r>
              <a:rPr lang="en-GB" baseline="0" dirty="0"/>
              <a:t> Bu örnekte gösterildiği gibi #define yönergesini kullanarak C dilinde yığın ve yığının boyutlarını ve temel adreslerini tanımlamak da mümkündür.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18</a:t>
            </a:fld>
            <a:endParaRPr lang="en-US" altLang="en-US" dirty="0"/>
          </a:p>
        </p:txBody>
      </p:sp>
    </p:spTree>
    <p:extLst>
      <p:ext uri="{BB962C8B-B14F-4D97-AF65-F5344CB8AC3E}">
        <p14:creationId xmlns:p14="http://schemas.microsoft.com/office/powerpoint/2010/main" val="3893097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Alternatif olarak,</a:t>
            </a:r>
            <a:r>
              <a:rPr lang="en-GB" baseline="0" dirty="0"/>
              <a:t> Yığının ve yığının boyutları ve temel adresleri, burada gösterildiği gibi.</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19</a:t>
            </a:fld>
            <a:endParaRPr lang="en-US" altLang="en-US" dirty="0"/>
          </a:p>
        </p:txBody>
      </p:sp>
    </p:spTree>
    <p:extLst>
      <p:ext uri="{BB962C8B-B14F-4D97-AF65-F5344CB8AC3E}">
        <p14:creationId xmlns:p14="http://schemas.microsoft.com/office/powerpoint/2010/main" val="3648356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İçinde</a:t>
            </a:r>
            <a:r>
              <a:rPr lang="en-GB" baseline="0" dirty="0"/>
              <a:t>Cortex-M0'da, SoC'mize bağlı altı çevre biriminin tümünün adreslerini tanımlamak için #define yönergesini kullandığımız bu örnekte gösterildiği gibi, C dilini kullanarak bir çevre biriminin temel adresini tanımlamak da çok kolaydır. Bir çevre biriminin adresi tanımlandıktan sonra, burada gösterildiği gibi C dili kullanılarak yazılabilir ve okunabilir.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20</a:t>
            </a:fld>
            <a:endParaRPr lang="en-US" altLang="en-US" dirty="0"/>
          </a:p>
        </p:txBody>
      </p:sp>
    </p:spTree>
    <p:extLst>
      <p:ext uri="{BB962C8B-B14F-4D97-AF65-F5344CB8AC3E}">
        <p14:creationId xmlns:p14="http://schemas.microsoft.com/office/powerpoint/2010/main" val="791209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21</a:t>
            </a:fld>
            <a:endParaRPr lang="en-US" altLang="en-US" dirty="0"/>
          </a:p>
        </p:txBody>
      </p:sp>
    </p:spTree>
    <p:extLst>
      <p:ext uri="{BB962C8B-B14F-4D97-AF65-F5344CB8AC3E}">
        <p14:creationId xmlns:p14="http://schemas.microsoft.com/office/powerpoint/2010/main" val="170931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Cortex-M0 işlemci C dili, derleme dili veya bir karışım kullanılarak programlanabilir</a:t>
            </a:r>
            <a:r>
              <a:rPr lang="en-US" baseline="0" dirty="0"/>
              <a:t> </a:t>
            </a:r>
            <a:r>
              <a:rPr lang="en-US" dirty="0"/>
              <a:t>ikinizde.</a:t>
            </a:r>
            <a:r>
              <a:rPr lang="en-US" baseline="0" dirty="0"/>
              <a:t> </a:t>
            </a:r>
            <a:r>
              <a:rPr lang="en-US" dirty="0"/>
              <a:t>Buradaki tablo karşılaştırır </a:t>
            </a:r>
            <a:r>
              <a:rPr lang="en-US" sz="1200" b="0" i="0" u="none" strike="noStrike" kern="1200" baseline="0" dirty="0">
                <a:solidFill>
                  <a:schemeClr val="tx1"/>
                </a:solidFill>
                <a:latin typeface="Arial" pitchFamily="100" charset="0"/>
                <a:ea typeface="MS PGothic" pitchFamily="34" charset="-128"/>
                <a:cs typeface="ＭＳ Ｐゴシック" charset="0"/>
              </a:rPr>
              <a:t>C dili ve assembly dili kullanımı. C dili</a:t>
            </a:r>
            <a:r>
              <a:rPr lang="en-GB" sz="1200" b="0" i="0" u="none" strike="noStrike" kern="1200" baseline="0" dirty="0">
                <a:solidFill>
                  <a:schemeClr val="tx1"/>
                </a:solidFill>
                <a:effectLst/>
                <a:latin typeface="Arial" pitchFamily="100" charset="0"/>
                <a:ea typeface="MS PGothic" pitchFamily="34" charset="-128"/>
                <a:cs typeface="ＭＳ Ｐゴシック" charset="0"/>
              </a:rPr>
              <a:t>e</a:t>
            </a:r>
            <a:r>
              <a:rPr lang="en-GB" sz="1200" b="0" i="0" u="none" strike="noStrike" kern="1200" dirty="0">
                <a:solidFill>
                  <a:schemeClr val="tx1"/>
                </a:solidFill>
                <a:effectLst/>
                <a:latin typeface="Arial" pitchFamily="100" charset="0"/>
                <a:ea typeface="MS PGothic" pitchFamily="34" charset="-128"/>
                <a:cs typeface="ＭＳ Ｐゴシック" charset="0"/>
              </a:rPr>
              <a:t>öğrenmek için asy</a:t>
            </a:r>
            <a:r>
              <a:rPr lang="en-GB" sz="1200" b="0" i="0" u="none" strike="noStrike" kern="1200" baseline="0" dirty="0">
                <a:solidFill>
                  <a:schemeClr val="tx1"/>
                </a:solidFill>
                <a:effectLst/>
                <a:latin typeface="Arial" pitchFamily="100" charset="0"/>
                <a:ea typeface="MS PGothic" pitchFamily="34" charset="-128"/>
                <a:cs typeface="ＭＳ Ｐゴシック" charset="0"/>
              </a:rPr>
              <a:t>, p</a:t>
            </a:r>
            <a:r>
              <a:rPr lang="en-GB" sz="1200" b="0" i="0" u="none" strike="noStrike" kern="1200" dirty="0">
                <a:solidFill>
                  <a:schemeClr val="tx1"/>
                </a:solidFill>
                <a:effectLst/>
                <a:latin typeface="Arial" pitchFamily="100" charset="0"/>
                <a:ea typeface="MS PGothic" pitchFamily="34" charset="-128"/>
                <a:cs typeface="ＭＳ Ｐゴシック" charset="0"/>
              </a:rPr>
              <a:t>ortable,</a:t>
            </a:r>
            <a:r>
              <a:rPr lang="en-GB" sz="1200" b="0" i="0" u="none" strike="noStrike" kern="1200" baseline="0" dirty="0">
                <a:solidFill>
                  <a:schemeClr val="tx1"/>
                </a:solidFill>
                <a:effectLst/>
                <a:latin typeface="Arial" pitchFamily="100" charset="0"/>
                <a:ea typeface="MS PGothic" pitchFamily="34" charset="-128"/>
                <a:cs typeface="ＭＳ Ｐゴシック" charset="0"/>
              </a:rPr>
              <a:t> ve onu e yapar</a:t>
            </a:r>
            <a:r>
              <a:rPr lang="en-GB" sz="1200" b="0" i="0" u="none" strike="noStrike" kern="1200" dirty="0">
                <a:solidFill>
                  <a:schemeClr val="tx1"/>
                </a:solidFill>
                <a:effectLst/>
                <a:latin typeface="Arial" pitchFamily="100" charset="0"/>
                <a:ea typeface="MS PGothic" pitchFamily="34" charset="-128"/>
                <a:cs typeface="ＭＳ Ｐゴシック" charset="0"/>
              </a:rPr>
              <a:t>işlemek için asy</a:t>
            </a:r>
            <a:r>
              <a:rPr lang="en-GB" sz="1200" b="0" i="0" u="none" strike="noStrike" kern="1200" baseline="0" dirty="0">
                <a:solidFill>
                  <a:schemeClr val="tx1"/>
                </a:solidFill>
                <a:effectLst/>
                <a:latin typeface="Arial" pitchFamily="100" charset="0"/>
                <a:ea typeface="MS PGothic" pitchFamily="34" charset="-128"/>
                <a:cs typeface="ＭＳ Ｐゴシック" charset="0"/>
              </a:rPr>
              <a:t> </a:t>
            </a:r>
            <a:r>
              <a:rPr lang="en-GB" sz="1200" b="0" i="0" u="none" strike="noStrike" kern="1200" dirty="0">
                <a:solidFill>
                  <a:schemeClr val="tx1"/>
                </a:solidFill>
                <a:effectLst/>
                <a:latin typeface="Arial" pitchFamily="100" charset="0"/>
                <a:ea typeface="MS PGothic" pitchFamily="34" charset="-128"/>
                <a:cs typeface="ＭＳ Ｐゴシック" charset="0"/>
              </a:rPr>
              <a:t>karmaşık veri yapıları, ancak yalnızca izin verir</a:t>
            </a:r>
            <a:r>
              <a:rPr lang="en-US" sz="1200" b="0" i="0" u="none" strike="noStrike" kern="1200" baseline="0" dirty="0">
                <a:solidFill>
                  <a:schemeClr val="tx1"/>
                </a:solidFill>
                <a:effectLst/>
                <a:latin typeface="Arial" pitchFamily="100" charset="0"/>
                <a:ea typeface="MS PGothic" pitchFamily="34" charset="-128"/>
                <a:cs typeface="ＭＳ Ｐゴシック" charset="0"/>
              </a:rPr>
              <a:t>çekirdek kayıtlara ve yığına sınırlı erişim. C programcısı ayrıca komut dizisi üretimi üzerinde doğrudan kontrole sahip olmayacaktır. Assembly dilini öğrenmek daha uzun sürer ve veri yapılarını yönetmek zordur, ancak her komut adımı ve tüm bellek üzerinde doğrudan kontrole izin verir.</a:t>
            </a:r>
            <a:r>
              <a:rPr lang="en-US" sz="1200" b="0" i="0" u="none" strike="noStrike" kern="1200" baseline="0" dirty="0">
                <a:solidFill>
                  <a:schemeClr val="tx1"/>
                </a:solidFill>
                <a:latin typeface="Arial" pitchFamily="100" charset="0"/>
                <a:ea typeface="MS PGothic" pitchFamily="34" charset="-128"/>
                <a:cs typeface="ＭＳ Ｐゴシック" charset="0"/>
              </a:rPr>
              <a:t>Bir SoC programcısının tipik olarak her iki dilin bir karışımını kullanması gerekir. Arm C derleyicileri, derleme işlevlerinin C program koduna kolayca dahil edilebilmesi için gömülü bir derleyici sağlar. Benzer şekilde, diğer C derleyicilerinin çoğu, bir C program dosyası içinde derleme kodunu satır içi yapmak için bir satır içi derleyici sağlar.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4</a:t>
            </a:fld>
            <a:endParaRPr lang="en-US" altLang="en-US" dirty="0"/>
          </a:p>
        </p:txBody>
      </p:sp>
    </p:spTree>
    <p:extLst>
      <p:ext uri="{BB962C8B-B14F-4D97-AF65-F5344CB8AC3E}">
        <p14:creationId xmlns:p14="http://schemas.microsoft.com/office/powerpoint/2010/main" val="2831770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İşte nasıl olduğuna dair bir örnek</a:t>
            </a:r>
            <a:r>
              <a:rPr lang="en-GB" baseline="0" dirty="0"/>
              <a:t>derleme kodundan bir C işlevi çağırmak için. UART'tan bir karakteri okuyabilen C ile yazılmış bir ISR'miz var. Bu ISR'ye UART_ISR adı verilir. Bu işlevi derleme kodundan çağırmak için, çağrılacak işlevin adıyla birlikte IMPORT anahtar sözcüğünü kullanıyoruz (örneğin, UART_ISR).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22</a:t>
            </a:fld>
            <a:endParaRPr lang="en-US" altLang="en-US" dirty="0"/>
          </a:p>
        </p:txBody>
      </p:sp>
    </p:spTree>
    <p:extLst>
      <p:ext uri="{BB962C8B-B14F-4D97-AF65-F5344CB8AC3E}">
        <p14:creationId xmlns:p14="http://schemas.microsoft.com/office/powerpoint/2010/main" val="1975018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23</a:t>
            </a:fld>
            <a:endParaRPr lang="en-US" altLang="en-US" dirty="0"/>
          </a:p>
        </p:txBody>
      </p:sp>
    </p:spTree>
    <p:extLst>
      <p:ext uri="{BB962C8B-B14F-4D97-AF65-F5344CB8AC3E}">
        <p14:creationId xmlns:p14="http://schemas.microsoft.com/office/powerpoint/2010/main" val="4009012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200" b="0" i="0" u="none" strike="noStrike" kern="1200" baseline="0" dirty="0">
                <a:solidFill>
                  <a:schemeClr val="tx1"/>
                </a:solidFill>
                <a:latin typeface="Arial" pitchFamily="100" charset="0"/>
                <a:ea typeface="MS PGothic" pitchFamily="34" charset="-128"/>
                <a:cs typeface="ＭＳ Ｐゴシック" charset="0"/>
              </a:rPr>
              <a:t>Örneğin, bu örnekte (add_asm) gösterildiği gibi, dört değer ekleyen bir assembly fonksiyonumuz varsa, onu kullanmadan önce C kodunda beyan etmemiz gerekir. Burada gösterilen örnekte, C kodunun başlangıcında (add_asm) ilan ediyoruz ve onu ana bölümde kullanıyoruz.</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24</a:t>
            </a:fld>
            <a:endParaRPr lang="en-US" altLang="en-US" dirty="0"/>
          </a:p>
        </p:txBody>
      </p:sp>
    </p:spTree>
    <p:extLst>
      <p:ext uri="{BB962C8B-B14F-4D97-AF65-F5344CB8AC3E}">
        <p14:creationId xmlns:p14="http://schemas.microsoft.com/office/powerpoint/2010/main" val="276230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200" b="0" i="0" u="none" strike="noStrike" kern="1200" baseline="0" dirty="0">
                <a:solidFill>
                  <a:schemeClr val="tx1"/>
                </a:solidFill>
                <a:latin typeface="Arial" pitchFamily="100" charset="0"/>
                <a:ea typeface="MS PGothic" pitchFamily="34" charset="-128"/>
                <a:cs typeface="ＭＳ Ｐゴシック" charset="0"/>
              </a:rPr>
              <a:t>Yazılım uygulamaları geliştirirken, montaj kodunu C koduyla aynı program dosyasına yerleştirmenin gerekli olduğu durumlar olabilir. Bu özellik, "" "kullanan Arm Cortex-M0 programcıları için mevcuttur.</a:t>
            </a:r>
            <a:r>
              <a:rPr lang="en-GB" sz="1200" b="0" i="0" u="none" strike="noStrike" kern="1200" baseline="0">
                <a:solidFill>
                  <a:schemeClr val="tx1"/>
                </a:solidFill>
                <a:latin typeface="Arial" pitchFamily="100" charset="0"/>
                <a:ea typeface="MS PGothic" pitchFamily="34" charset="-128"/>
                <a:cs typeface="ＭＳ Ｐゴシック" charset="0"/>
              </a:rPr>
              <a:t>gömülü montajcı ”. </a:t>
            </a:r>
            <a:r>
              <a:rPr lang="en-GB" sz="1200" b="0" i="0" u="none" strike="noStrike" kern="1200" baseline="0" dirty="0">
                <a:solidFill>
                  <a:schemeClr val="tx1"/>
                </a:solidFill>
                <a:latin typeface="Arial" pitchFamily="100" charset="0"/>
                <a:ea typeface="MS PGothic" pitchFamily="34" charset="-128"/>
                <a:cs typeface="ＭＳ Ｐゴシック" charset="0"/>
              </a:rPr>
              <a:t>İkincisi izin verir </a:t>
            </a:r>
            <a:r>
              <a:rPr lang="en-GB" dirty="0"/>
              <a:t>geliştiricilerin C dosyalarının içine assembly fonksiyonları yazması</a:t>
            </a:r>
            <a:r>
              <a:rPr lang="en-GB" sz="1200" b="0" i="0" u="none" strike="noStrike" kern="1200" baseline="0" dirty="0">
                <a:solidFill>
                  <a:schemeClr val="tx1"/>
                </a:solidFill>
                <a:latin typeface="Arial" pitchFamily="100" charset="0"/>
                <a:ea typeface="MS PGothic" pitchFamily="34" charset="-128"/>
                <a:cs typeface="ＭＳ Ｐゴシック" charset="0"/>
              </a:rPr>
              <a:t>. Örneğin, dört parametre ekleyen “my_add_e” işlevi burada gösterildiği gibi yazılabilir. Bu işlev, aşağıdaki gibi diğer normal C işlevlerine benzer bir şekilde C kodunda çağrılabilir: y = my_add_e (1, 2, 3, 4);</a:t>
            </a:r>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25</a:t>
            </a:fld>
            <a:endParaRPr lang="en-US" altLang="en-US" dirty="0"/>
          </a:p>
        </p:txBody>
      </p:sp>
    </p:spTree>
    <p:extLst>
      <p:ext uri="{BB962C8B-B14F-4D97-AF65-F5344CB8AC3E}">
        <p14:creationId xmlns:p14="http://schemas.microsoft.com/office/powerpoint/2010/main" val="321207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spcBef>
                <a:spcPts val="600"/>
              </a:spcBef>
            </a:pPr>
            <a:r>
              <a:rPr lang="en-GB" sz="1200" dirty="0"/>
              <a:t>Şimdi programların nasıl olduğunu göreceğiz.</a:t>
            </a:r>
            <a:r>
              <a:rPr lang="en-GB" sz="1200" baseline="0" dirty="0"/>
              <a:t>C gibi yüksek seviyeli diller üretilir ve donanıma indirilir. Buradaki şekil göstermektedir</a:t>
            </a:r>
            <a:r>
              <a:rPr lang="en-GB" sz="1200" dirty="0"/>
              <a:t>tipik bir geliştirme akışı.</a:t>
            </a:r>
            <a:r>
              <a:rPr lang="en-GB" sz="1200" baseline="0" dirty="0"/>
              <a:t>İlk aşamada, programın yüksek seviyeli bir dilden programlanacak belirli işlemcinin montaj diline, bizim durumumuzda Cortex-M0'a çevrildiği derleme gerçekleşir. Bu, bir derleyici kullanılarak yapılır. </a:t>
            </a:r>
            <a:r>
              <a:rPr lang="en-US" sz="1200" baseline="0" dirty="0"/>
              <a:t>assembly dili komut setlerine başvurmak için anımsatıcı kodlar kullanır. Bu tür bir temsil, işlemci tarafından anlaşılamaz; bu nedenle, assembly programının komutlarını sayısal değerlerine dönüştürmemiz gerekir. Bu değerlere makine kodları denir ve bu işlem assembler kullanılarak tamamlanır. Üçüncü aşamada, assembler tarafından oluşturulan nesne kodu dosyası, yürütülebilir bir dosya üretmek için kullanılan herhangi bir kütüphane işlevi için nesne kodu dosyalarıyla birbirine bağlanır. Son olarak</a:t>
            </a:r>
            <a:r>
              <a:rPr lang="en-GB" sz="1200" baseline="0" dirty="0"/>
              <a:t>oluşturulmuş </a:t>
            </a:r>
            <a:r>
              <a:rPr lang="en-GB" sz="1050" dirty="0">
                <a:sym typeface="Wingdings" panose="05000000000000000000" pitchFamily="2" charset="2"/>
              </a:rPr>
              <a:t>yürütülebilir dosya (veya program görüntüsü), işlemci tarafından alınmak üzere program belleğinde (normalde bir yonga üstü flash bellek) depolanır.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5</a:t>
            </a:fld>
            <a:endParaRPr lang="en-US" altLang="en-US" dirty="0"/>
          </a:p>
        </p:txBody>
      </p:sp>
    </p:spTree>
    <p:extLst>
      <p:ext uri="{BB962C8B-B14F-4D97-AF65-F5344CB8AC3E}">
        <p14:creationId xmlns:p14="http://schemas.microsoft.com/office/powerpoint/2010/main" val="212344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Kol kullanarak program oluşturma akışı</a:t>
            </a:r>
            <a:r>
              <a:rPr lang="en-GB" baseline="0" dirty="0"/>
              <a:t>araçlar, bu şemada görülebileceği gibi, az önce tartıştığımız genel akışa çok benzer. Arm araçlarına dayalı akış, ancak, hem derleme kaynak dosyalarını hem de C dili kaynak dosyalarını destekler; armcc aracı, C kaynak kodunu doğrudan nesne koduna dönüştürebilirken, armasm aracı, assembly dilinde yazılmış kaynak dosyalarını nesne koduna dönüştürür. Bağlama aşamasında armlink aracı kullanılabilir. Derleme işleminin her aşamasının çıktısındaki dosyaların uzantıları kırmızı ile gösterilir.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6</a:t>
            </a:fld>
            <a:endParaRPr lang="en-US" altLang="en-US" dirty="0"/>
          </a:p>
        </p:txBody>
      </p:sp>
    </p:spTree>
    <p:extLst>
      <p:ext uri="{BB962C8B-B14F-4D97-AF65-F5344CB8AC3E}">
        <p14:creationId xmlns:p14="http://schemas.microsoft.com/office/powerpoint/2010/main" val="385714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a:t>Şimdi</a:t>
            </a:r>
            <a:r>
              <a:rPr lang="en-GB" baseline="0" dirty="0"/>
              <a:t> yüksek seviyeli bir dilden ikili dosyaya bir programın derleme aşamalarını anlıyoruz, Cortex-M0'ın program görüntüsünün içeriğini inceleyeceğiz. </a:t>
            </a:r>
            <a:r>
              <a:rPr lang="en-GB" sz="1800" baseline="0" dirty="0"/>
              <a:t>Bir</a:t>
            </a:r>
            <a:r>
              <a:rPr lang="en-GB" sz="1800" dirty="0"/>
              <a:t> program görüntüsü (bazen yürütülebilir dosya olarak da adlandırılır) genellikle yürütülmeye hazır, tamamen entegre bir kod parçasını ifade eder. </a:t>
            </a:r>
            <a:r>
              <a:rPr lang="en-US" sz="1800" dirty="0"/>
              <a:t>Cortex-M0'da, program görüntüsü şu kod bölgesinde saklanır:</a:t>
            </a:r>
            <a:r>
              <a:rPr lang="en-US" sz="1800" baseline="0" dirty="0"/>
              <a:t>hafıza haritası. Program görüntüsü</a:t>
            </a:r>
            <a:r>
              <a:rPr lang="en-US" sz="1800" dirty="0"/>
              <a:t>bir dizi içerir</a:t>
            </a:r>
            <a:r>
              <a:rPr lang="en-US" sz="1800" baseline="0" dirty="0"/>
              <a:t> bölgeler, yani v</a:t>
            </a:r>
            <a:r>
              <a:rPr lang="en-US" sz="1800" dirty="0"/>
              <a:t>ektör tablosu</a:t>
            </a:r>
            <a:r>
              <a:rPr lang="en-US" sz="1800" baseline="0" dirty="0"/>
              <a:t>, </a:t>
            </a:r>
            <a:r>
              <a:rPr lang="en-US" sz="1800" dirty="0"/>
              <a:t>C başlatma rutini, program kodu ve</a:t>
            </a:r>
            <a:r>
              <a:rPr lang="en-US" sz="1800" baseline="0" dirty="0"/>
              <a:t> </a:t>
            </a:r>
            <a:r>
              <a:rPr lang="en-US" sz="1800" dirty="0"/>
              <a:t>C kütüphane kodu. Biz</a:t>
            </a:r>
            <a:r>
              <a:rPr lang="en-US" sz="1800" baseline="0" dirty="0"/>
              <a:t> şimdi bu bölgelerin içeriğini daha ayrıntılı olarak tartışacağız.</a:t>
            </a:r>
            <a:endParaRPr lang="en-GB" sz="18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7</a:t>
            </a:fld>
            <a:endParaRPr lang="en-US" altLang="en-US" dirty="0"/>
          </a:p>
        </p:txBody>
      </p:sp>
    </p:spTree>
    <p:extLst>
      <p:ext uri="{BB962C8B-B14F-4D97-AF65-F5344CB8AC3E}">
        <p14:creationId xmlns:p14="http://schemas.microsoft.com/office/powerpoint/2010/main" val="294475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The</a:t>
            </a:r>
            <a:r>
              <a:rPr lang="en-GB" baseline="0" dirty="0"/>
              <a:t> v</a:t>
            </a:r>
            <a:r>
              <a:rPr lang="en-GB" dirty="0"/>
              <a:t>ektör tablosu</a:t>
            </a:r>
            <a:r>
              <a:rPr lang="en-GB" baseline="0" dirty="0"/>
              <a:t> c</a:t>
            </a:r>
            <a:r>
              <a:rPr lang="en-GB" dirty="0"/>
              <a:t>İstisnaların (vektörlerin) başlangıç ​​adreslerini içerir. Aynı zamanda</a:t>
            </a:r>
            <a:r>
              <a:rPr lang="en-GB" baseline="0" dirty="0"/>
              <a:t> içerir</a:t>
            </a:r>
            <a:r>
              <a:rPr lang="en-GB" dirty="0"/>
              <a:t>  </a:t>
            </a:r>
            <a:r>
              <a:rPr lang="en-US" sz="1200" b="0" i="0" u="none" strike="noStrike" kern="1200" baseline="0" dirty="0">
                <a:solidFill>
                  <a:schemeClr val="tx1"/>
                </a:solidFill>
                <a:latin typeface="Arial" pitchFamily="100" charset="0"/>
                <a:ea typeface="MS PGothic" pitchFamily="34" charset="-128"/>
                <a:cs typeface="ＭＳ Ｐゴシック" charset="0"/>
              </a:rPr>
              <a:t>başlangıç ​​değeri</a:t>
            </a:r>
            <a:r>
              <a:rPr lang="en-GB" dirty="0"/>
              <a:t> ana yığın noktasının (MSP); </a:t>
            </a:r>
            <a:r>
              <a:rPr lang="en-US" sz="1200" b="0" i="0" u="none" strike="noStrike" kern="1200" baseline="0" dirty="0">
                <a:solidFill>
                  <a:schemeClr val="tx1"/>
                </a:solidFill>
                <a:latin typeface="Arial" pitchFamily="100" charset="0"/>
                <a:ea typeface="MS PGothic" pitchFamily="34" charset="-128"/>
                <a:cs typeface="ＭＳ Ｐゴシック" charset="0"/>
              </a:rPr>
              <a:t>bu, vektör tablosunun ilk kelimesinde saklanır. </a:t>
            </a:r>
            <a:r>
              <a:rPr lang="en-GB" sz="1200" b="0" i="0" u="none" strike="noStrike" kern="1200" baseline="0" dirty="0">
                <a:solidFill>
                  <a:schemeClr val="tx1"/>
                </a:solidFill>
                <a:latin typeface="Arial" pitchFamily="100" charset="0"/>
                <a:ea typeface="MS PGothic" pitchFamily="34" charset="-128"/>
                <a:cs typeface="ＭＳ Ｐゴシック" charset="0"/>
              </a:rPr>
              <a:t>ben</a:t>
            </a:r>
            <a:r>
              <a:rPr lang="en-GB" baseline="0" dirty="0"/>
              <a:t>tc</a:t>
            </a:r>
            <a:r>
              <a:rPr lang="en-GB" dirty="0"/>
              <a:t>bir C veya montajda programlanabilir.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8</a:t>
            </a:fld>
            <a:endParaRPr lang="en-US" altLang="en-US" dirty="0"/>
          </a:p>
        </p:txBody>
      </p:sp>
    </p:spTree>
    <p:extLst>
      <p:ext uri="{BB962C8B-B14F-4D97-AF65-F5344CB8AC3E}">
        <p14:creationId xmlns:p14="http://schemas.microsoft.com/office/powerpoint/2010/main" val="110487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sz="1200" b="0" i="0" u="none" strike="noStrike" kern="1200" baseline="0" dirty="0">
                <a:solidFill>
                  <a:schemeClr val="tx1"/>
                </a:solidFill>
                <a:latin typeface="Arial" pitchFamily="100" charset="0"/>
                <a:ea typeface="MS PGothic" pitchFamily="34" charset="-128"/>
                <a:cs typeface="ＭＳ Ｐゴシック" charset="0"/>
              </a:rPr>
              <a:t>Bağlayıcı, bazı durumlarda, program görüntüsüne C kitaplık kodu ekleyebilir; örneğin, bölme işlevi tipik olarak C kitaplığından içe aktarılır. Bunun nedeni, Cortex-M0'da bölme talimatı olmamasıdır. C kitaplık kodunun program görüntüsüne dahil edilebildiği diğer durumlar, kayan nokta işlemleri kullanılırken ortaya çıkar.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9</a:t>
            </a:fld>
            <a:endParaRPr lang="en-US" altLang="en-US" dirty="0"/>
          </a:p>
        </p:txBody>
      </p:sp>
    </p:spTree>
    <p:extLst>
      <p:ext uri="{BB962C8B-B14F-4D97-AF65-F5344CB8AC3E}">
        <p14:creationId xmlns:p14="http://schemas.microsoft.com/office/powerpoint/2010/main" val="213581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ＭＳ Ｐゴシック" charset="0"/>
                <a:cs typeface="ＭＳ Ｐゴシック" charset="0"/>
              </a:rPr>
              <a:t>Program kodu, çalıştırılan programa karşılık gelen talimatların sırasını içerir; Ek olarak, program görüntüsünün bu bölümü, değişkenlerin başlangıç ​​değerleri, sabit değerler,</a:t>
            </a:r>
            <a:r>
              <a:rPr lang="en-GB" sz="1200" kern="1200" dirty="0">
                <a:solidFill>
                  <a:schemeClr val="tx1"/>
                </a:solidFill>
                <a:effectLst/>
                <a:latin typeface="+mn-lt"/>
                <a:ea typeface="ＭＳ Ｐゴシック" charset="0"/>
                <a:cs typeface="ＭＳ Ｐゴシック" charset="0"/>
              </a:rPr>
              <a:t>çevre birimi adresleri, karakter dizileri, arama tabloları ve grafik görüntü verileri. Başlangıç ​​değerleri gibi bu bilgilerin bir kısmının programın yürütülmesi sırasında kullanılması gerekir.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10</a:t>
            </a:fld>
            <a:endParaRPr lang="en-US" altLang="en-US" dirty="0"/>
          </a:p>
        </p:txBody>
      </p:sp>
    </p:spTree>
    <p:extLst>
      <p:ext uri="{BB962C8B-B14F-4D97-AF65-F5344CB8AC3E}">
        <p14:creationId xmlns:p14="http://schemas.microsoft.com/office/powerpoint/2010/main" val="60674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Başlangıç</a:t>
            </a:r>
            <a:r>
              <a:rPr lang="en-US" baseline="0" dirty="0"/>
              <a:t> program görüntüsünün rutin kısmı </a:t>
            </a:r>
            <a:r>
              <a:rPr lang="en-US" dirty="0"/>
              <a:t>sıfır</a:t>
            </a:r>
            <a:r>
              <a:rPr lang="en-US" baseline="0" dirty="0"/>
              <a:t> alışkın </a:t>
            </a:r>
            <a:r>
              <a:rPr lang="en-US" dirty="0"/>
              <a:t>yükleme zamanında başlatılmayan veri belleği değişkenlerini başlatın</a:t>
            </a:r>
            <a:r>
              <a:rPr lang="en-GB" dirty="0"/>
              <a:t>. Aynı zamanda</a:t>
            </a:r>
            <a:r>
              <a:rPr lang="en-US" dirty="0"/>
              <a:t>genel veri değişkenleri gibi veri belleğini kurar. </a:t>
            </a:r>
            <a:r>
              <a:rPr lang="en-US" baseline="0" dirty="0"/>
              <a:t> başlangıç ​​rutini, program görüntüsüne otomatik olarak eklenir. </a:t>
            </a:r>
            <a:r>
              <a:rPr lang="en-GB" dirty="0"/>
              <a:t>derleyici</a:t>
            </a:r>
            <a:r>
              <a:rPr lang="en-GB" baseline="0" dirty="0"/>
              <a:t> veya </a:t>
            </a:r>
            <a:r>
              <a:rPr lang="en-GB" dirty="0"/>
              <a:t>bağlayıcı.</a:t>
            </a:r>
            <a:r>
              <a:rPr lang="en-GB" baseline="0" dirty="0"/>
              <a:t> Bu</a:t>
            </a:r>
            <a:r>
              <a:rPr lang="en-GB" dirty="0"/>
              <a:t> Arm derleyicisi tarafından "__main" etiketli,</a:t>
            </a:r>
            <a:r>
              <a:rPr lang="en-GB" baseline="0" dirty="0"/>
              <a:t> ancak başka derleyiciler kullanılıyorsa farklı bir etikete sahip olabilir.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11</a:t>
            </a:fld>
            <a:endParaRPr lang="en-US" altLang="en-US" dirty="0"/>
          </a:p>
        </p:txBody>
      </p:sp>
    </p:spTree>
    <p:extLst>
      <p:ext uri="{BB962C8B-B14F-4D97-AF65-F5344CB8AC3E}">
        <p14:creationId xmlns:p14="http://schemas.microsoft.com/office/powerpoint/2010/main" val="1586517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923414" y="1563688"/>
            <a:ext cx="7416099" cy="1555750"/>
          </a:xfrm>
        </p:spPr>
        <p:txBody>
          <a:bodyPr wrap="square" numCol="1" compatLnSpc="1">
            <a:prstTxWarp prst="textNoShape">
              <a:avLst/>
            </a:prstTxWarp>
          </a:bodyPr>
          <a:lstStyle/>
          <a:p>
            <a:pPr rtl="0" algn="l">
              <a:defRPr/>
            </a:pPr>
            <a:r>
              <a:rPr lang="en-GB" sz="6000" dirty="0"/>
              <a:t>C Dilini Kullanarak SoC Programlama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Program Resmi</a:t>
            </a:r>
            <a:endParaRPr lang="en-US" dirty="0"/>
          </a:p>
        </p:txBody>
      </p:sp>
      <p:sp>
        <p:nvSpPr>
          <p:cNvPr id="6" name="Rectangle 5">
            <a:extLst>
              <a:ext uri="{FF2B5EF4-FFF2-40B4-BE49-F238E27FC236}">
                <a16:creationId xmlns:a16="http://schemas.microsoft.com/office/drawing/2014/main" id="{CF2E4CC5-FD98-4F75-A42C-4BFD002D5330}"/>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 name="TextBox 6">
            <a:extLst>
              <a:ext uri="{FF2B5EF4-FFF2-40B4-BE49-F238E27FC236}">
                <a16:creationId xmlns:a16="http://schemas.microsoft.com/office/drawing/2014/main" id="{4CBF09DC-025E-48A4-9A67-0EEFA5E3E839}"/>
              </a:ext>
            </a:extLst>
          </p:cNvPr>
          <p:cNvSpPr txBox="1"/>
          <p:nvPr/>
        </p:nvSpPr>
        <p:spPr>
          <a:xfrm>
            <a:off x="742661" y="5846764"/>
            <a:ext cx="1635544" cy="369332"/>
          </a:xfrm>
          <a:prstGeom prst="rect">
            <a:avLst/>
          </a:prstGeom>
          <a:noFill/>
        </p:spPr>
        <p:txBody>
          <a:bodyPr>
            <a:spAutoFit/>
          </a:bodyPr>
          <a:lstStyle/>
          <a:p>
            <a:pPr rtl="0" algn="l">
              <a:defRPr/>
            </a:pPr>
            <a:r>
              <a:rPr lang="en-GB" b="0" spc="10" dirty="0"/>
              <a:t>0x00000000</a:t>
            </a:r>
          </a:p>
        </p:txBody>
      </p:sp>
      <p:sp>
        <p:nvSpPr>
          <p:cNvPr id="8" name="Rectangle 7">
            <a:extLst>
              <a:ext uri="{FF2B5EF4-FFF2-40B4-BE49-F238E27FC236}">
                <a16:creationId xmlns:a16="http://schemas.microsoft.com/office/drawing/2014/main" id="{9F1F5F76-CC0D-41FA-A092-3FCA54AA0713}"/>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İlk MSP değeri</a:t>
            </a:r>
          </a:p>
        </p:txBody>
      </p:sp>
      <p:sp>
        <p:nvSpPr>
          <p:cNvPr id="9" name="TextBox 8">
            <a:extLst>
              <a:ext uri="{FF2B5EF4-FFF2-40B4-BE49-F238E27FC236}">
                <a16:creationId xmlns:a16="http://schemas.microsoft.com/office/drawing/2014/main" id="{63992541-03D0-41D2-A92B-5F0221DD926A}"/>
              </a:ext>
            </a:extLst>
          </p:cNvPr>
          <p:cNvSpPr txBox="1"/>
          <p:nvPr/>
        </p:nvSpPr>
        <p:spPr>
          <a:xfrm>
            <a:off x="2683942" y="1593852"/>
            <a:ext cx="1741336" cy="369332"/>
          </a:xfrm>
          <a:prstGeom prst="rect">
            <a:avLst/>
          </a:prstGeom>
          <a:noFill/>
        </p:spPr>
        <p:txBody>
          <a:bodyPr>
            <a:spAutoFit/>
          </a:bodyPr>
          <a:lstStyle/>
          <a:p>
            <a:pPr rtl="0" algn="l">
              <a:defRPr/>
            </a:pPr>
            <a:r>
              <a:rPr lang="en-GB" b="0" spc="10" dirty="0"/>
              <a:t>Kod bölgesi</a:t>
            </a:r>
          </a:p>
        </p:txBody>
      </p:sp>
      <p:sp>
        <p:nvSpPr>
          <p:cNvPr id="10" name="Rectangle 9">
            <a:extLst>
              <a:ext uri="{FF2B5EF4-FFF2-40B4-BE49-F238E27FC236}">
                <a16:creationId xmlns:a16="http://schemas.microsoft.com/office/drawing/2014/main" id="{0509008E-CD11-4385-923D-98D67BB2F91F}"/>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Başlangıç ​​rutini</a:t>
            </a:r>
            <a:endParaRPr lang="en-GB" dirty="0"/>
          </a:p>
        </p:txBody>
      </p:sp>
      <p:sp>
        <p:nvSpPr>
          <p:cNvPr id="11" name="Rectangle 10">
            <a:extLst>
              <a:ext uri="{FF2B5EF4-FFF2-40B4-BE49-F238E27FC236}">
                <a16:creationId xmlns:a16="http://schemas.microsoft.com/office/drawing/2014/main" id="{0CAF6DE4-506E-4672-801E-3EDB9367F1D1}"/>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 tablosu</a:t>
            </a:r>
          </a:p>
        </p:txBody>
      </p:sp>
      <p:sp>
        <p:nvSpPr>
          <p:cNvPr id="12" name="Left Brace 11">
            <a:extLst>
              <a:ext uri="{FF2B5EF4-FFF2-40B4-BE49-F238E27FC236}">
                <a16:creationId xmlns:a16="http://schemas.microsoft.com/office/drawing/2014/main" id="{155091EF-6A57-4383-82E6-3C796369AE5F}"/>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TextBox 12">
            <a:extLst>
              <a:ext uri="{FF2B5EF4-FFF2-40B4-BE49-F238E27FC236}">
                <a16:creationId xmlns:a16="http://schemas.microsoft.com/office/drawing/2014/main" id="{87785DCD-3DE4-463E-85C1-DBC26D45D124}"/>
              </a:ext>
            </a:extLst>
          </p:cNvPr>
          <p:cNvSpPr txBox="1"/>
          <p:nvPr/>
        </p:nvSpPr>
        <p:spPr>
          <a:xfrm>
            <a:off x="837874" y="4027489"/>
            <a:ext cx="1434539" cy="646331"/>
          </a:xfrm>
          <a:prstGeom prst="rect">
            <a:avLst/>
          </a:prstGeom>
          <a:noFill/>
        </p:spPr>
        <p:txBody>
          <a:bodyPr>
            <a:spAutoFit/>
          </a:bodyPr>
          <a:lstStyle/>
          <a:p>
            <a:pPr algn="ctr" rtl="0">
              <a:defRPr/>
            </a:pPr>
            <a:r>
              <a:rPr lang="en-GB" b="0" spc="10" dirty="0"/>
              <a:t>Program</a:t>
            </a:r>
          </a:p>
          <a:p>
            <a:pPr algn="ctr" rtl="0">
              <a:defRPr/>
            </a:pPr>
            <a:r>
              <a:rPr lang="en-GB" b="0" spc="10" dirty="0"/>
              <a:t>Resim </a:t>
            </a:r>
          </a:p>
        </p:txBody>
      </p:sp>
      <p:cxnSp>
        <p:nvCxnSpPr>
          <p:cNvPr id="14" name="Straight Connector 13">
            <a:extLst>
              <a:ext uri="{FF2B5EF4-FFF2-40B4-BE49-F238E27FC236}">
                <a16:creationId xmlns:a16="http://schemas.microsoft.com/office/drawing/2014/main" id="{B7246B38-4059-4193-A70F-F51C0F72229D}"/>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BE192919-1CE1-48D2-B560-B1661B0DD123}"/>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1F495507-5617-4E62-B170-64F66082155A}"/>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Vektörü sıfırla</a:t>
            </a:r>
            <a:endParaRPr lang="en-GB" dirty="0"/>
          </a:p>
        </p:txBody>
      </p:sp>
      <p:sp>
        <p:nvSpPr>
          <p:cNvPr id="17" name="Rectangle 16">
            <a:extLst>
              <a:ext uri="{FF2B5EF4-FFF2-40B4-BE49-F238E27FC236}">
                <a16:creationId xmlns:a16="http://schemas.microsoft.com/office/drawing/2014/main" id="{B69E0216-EBE6-42D9-A2FF-282660EB89C6}"/>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NMI vektör</a:t>
            </a:r>
          </a:p>
        </p:txBody>
      </p:sp>
      <p:sp>
        <p:nvSpPr>
          <p:cNvPr id="18" name="Rectangle 17">
            <a:extLst>
              <a:ext uri="{FF2B5EF4-FFF2-40B4-BE49-F238E27FC236}">
                <a16:creationId xmlns:a16="http://schemas.microsoft.com/office/drawing/2014/main" id="{AFED8359-4DD4-4912-A854-8C4E4416E743}"/>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Sert arıza vektörü</a:t>
            </a:r>
            <a:endParaRPr lang="en-GB" dirty="0"/>
          </a:p>
        </p:txBody>
      </p:sp>
      <p:sp>
        <p:nvSpPr>
          <p:cNvPr id="19" name="Rectangle 18">
            <a:extLst>
              <a:ext uri="{FF2B5EF4-FFF2-40B4-BE49-F238E27FC236}">
                <a16:creationId xmlns:a16="http://schemas.microsoft.com/office/drawing/2014/main" id="{22B55928-BE57-43CE-94C9-BFFF3A1CAB45}"/>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0" name="Rectangle 19">
            <a:extLst>
              <a:ext uri="{FF2B5EF4-FFF2-40B4-BE49-F238E27FC236}">
                <a16:creationId xmlns:a16="http://schemas.microsoft.com/office/drawing/2014/main" id="{E666A3C9-7A1D-4EDB-8BA1-C70178E9ABE6}"/>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SVC vektör</a:t>
            </a:r>
          </a:p>
        </p:txBody>
      </p:sp>
      <p:sp>
        <p:nvSpPr>
          <p:cNvPr id="21" name="Rectangle 20">
            <a:extLst>
              <a:ext uri="{FF2B5EF4-FFF2-40B4-BE49-F238E27FC236}">
                <a16:creationId xmlns:a16="http://schemas.microsoft.com/office/drawing/2014/main" id="{3E5C07DB-67B4-4EC5-B37E-FF36284047F1}"/>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2" name="Rectangle 21">
            <a:extLst>
              <a:ext uri="{FF2B5EF4-FFF2-40B4-BE49-F238E27FC236}">
                <a16:creationId xmlns:a16="http://schemas.microsoft.com/office/drawing/2014/main" id="{6BBB0604-3184-4505-845F-AA80279B4935}"/>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PendSV vektör</a:t>
            </a:r>
            <a:endParaRPr lang="en-GB" dirty="0"/>
          </a:p>
        </p:txBody>
      </p:sp>
      <p:sp>
        <p:nvSpPr>
          <p:cNvPr id="23" name="Rectangle 22">
            <a:extLst>
              <a:ext uri="{FF2B5EF4-FFF2-40B4-BE49-F238E27FC236}">
                <a16:creationId xmlns:a16="http://schemas.microsoft.com/office/drawing/2014/main" id="{3130B355-873F-4379-9A70-10FDACB71011}"/>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SysTick vektör</a:t>
            </a:r>
          </a:p>
        </p:txBody>
      </p:sp>
      <p:sp>
        <p:nvSpPr>
          <p:cNvPr id="24" name="Rectangle 23">
            <a:extLst>
              <a:ext uri="{FF2B5EF4-FFF2-40B4-BE49-F238E27FC236}">
                <a16:creationId xmlns:a16="http://schemas.microsoft.com/office/drawing/2014/main" id="{B8EDA839-C2A2-4DF4-9ACD-EB98BE14112C}"/>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kesinti vektörleri</a:t>
            </a:r>
            <a:endParaRPr lang="en-GB" dirty="0"/>
          </a:p>
        </p:txBody>
      </p:sp>
      <p:sp>
        <p:nvSpPr>
          <p:cNvPr id="25" name="TextBox 24">
            <a:extLst>
              <a:ext uri="{FF2B5EF4-FFF2-40B4-BE49-F238E27FC236}">
                <a16:creationId xmlns:a16="http://schemas.microsoft.com/office/drawing/2014/main" id="{B1B1D1A7-FE8A-4565-9711-559F2D5BCCCE}"/>
              </a:ext>
            </a:extLst>
          </p:cNvPr>
          <p:cNvSpPr txBox="1"/>
          <p:nvPr/>
        </p:nvSpPr>
        <p:spPr>
          <a:xfrm>
            <a:off x="9476848" y="5294314"/>
            <a:ext cx="1705367" cy="369332"/>
          </a:xfrm>
          <a:prstGeom prst="rect">
            <a:avLst/>
          </a:prstGeom>
          <a:noFill/>
        </p:spPr>
        <p:txBody>
          <a:bodyPr>
            <a:spAutoFit/>
          </a:bodyPr>
          <a:lstStyle/>
          <a:p>
            <a:pPr rtl="0" algn="l">
              <a:defRPr/>
            </a:pPr>
            <a:r>
              <a:rPr lang="en-GB" b="0" spc="10" dirty="0"/>
              <a:t>0x00000000</a:t>
            </a:r>
          </a:p>
        </p:txBody>
      </p:sp>
      <p:sp>
        <p:nvSpPr>
          <p:cNvPr id="26" name="TextBox 25">
            <a:extLst>
              <a:ext uri="{FF2B5EF4-FFF2-40B4-BE49-F238E27FC236}">
                <a16:creationId xmlns:a16="http://schemas.microsoft.com/office/drawing/2014/main" id="{469B138D-7CED-4922-88E2-FE5B0A0AAFD1}"/>
              </a:ext>
            </a:extLst>
          </p:cNvPr>
          <p:cNvSpPr txBox="1"/>
          <p:nvPr/>
        </p:nvSpPr>
        <p:spPr>
          <a:xfrm>
            <a:off x="9476848" y="4970464"/>
            <a:ext cx="1705367" cy="369332"/>
          </a:xfrm>
          <a:prstGeom prst="rect">
            <a:avLst/>
          </a:prstGeom>
          <a:noFill/>
        </p:spPr>
        <p:txBody>
          <a:bodyPr>
            <a:spAutoFit/>
          </a:bodyPr>
          <a:lstStyle/>
          <a:p>
            <a:pPr rtl="0" algn="l">
              <a:defRPr/>
            </a:pPr>
            <a:r>
              <a:rPr lang="en-GB" b="0" spc="10" dirty="0"/>
              <a:t>0x00000004</a:t>
            </a:r>
          </a:p>
        </p:txBody>
      </p:sp>
      <p:sp>
        <p:nvSpPr>
          <p:cNvPr id="27" name="TextBox 26">
            <a:extLst>
              <a:ext uri="{FF2B5EF4-FFF2-40B4-BE49-F238E27FC236}">
                <a16:creationId xmlns:a16="http://schemas.microsoft.com/office/drawing/2014/main" id="{029DB45B-B8AD-429E-AFAA-8AA5255F7D92}"/>
              </a:ext>
            </a:extLst>
          </p:cNvPr>
          <p:cNvSpPr txBox="1"/>
          <p:nvPr/>
        </p:nvSpPr>
        <p:spPr>
          <a:xfrm>
            <a:off x="9476848" y="4641851"/>
            <a:ext cx="1705367" cy="369332"/>
          </a:xfrm>
          <a:prstGeom prst="rect">
            <a:avLst/>
          </a:prstGeom>
          <a:noFill/>
        </p:spPr>
        <p:txBody>
          <a:bodyPr>
            <a:spAutoFit/>
          </a:bodyPr>
          <a:lstStyle/>
          <a:p>
            <a:pPr rtl="0" algn="l">
              <a:defRPr/>
            </a:pPr>
            <a:r>
              <a:rPr lang="en-GB" b="0" spc="10" dirty="0"/>
              <a:t>0x00000008</a:t>
            </a:r>
          </a:p>
        </p:txBody>
      </p:sp>
      <p:sp>
        <p:nvSpPr>
          <p:cNvPr id="28" name="TextBox 27">
            <a:extLst>
              <a:ext uri="{FF2B5EF4-FFF2-40B4-BE49-F238E27FC236}">
                <a16:creationId xmlns:a16="http://schemas.microsoft.com/office/drawing/2014/main" id="{AB516ECC-3643-4F73-A4C2-F4C8904B8F10}"/>
              </a:ext>
            </a:extLst>
          </p:cNvPr>
          <p:cNvSpPr txBox="1"/>
          <p:nvPr/>
        </p:nvSpPr>
        <p:spPr>
          <a:xfrm>
            <a:off x="9476848" y="4318001"/>
            <a:ext cx="1705367" cy="369332"/>
          </a:xfrm>
          <a:prstGeom prst="rect">
            <a:avLst/>
          </a:prstGeom>
          <a:noFill/>
        </p:spPr>
        <p:txBody>
          <a:bodyPr>
            <a:spAutoFit/>
          </a:bodyPr>
          <a:lstStyle/>
          <a:p>
            <a:pPr rtl="0" algn="l">
              <a:defRPr/>
            </a:pPr>
            <a:r>
              <a:rPr lang="en-GB" b="0" spc="10" dirty="0"/>
              <a:t>0x0000000C</a:t>
            </a:r>
          </a:p>
        </p:txBody>
      </p:sp>
      <p:sp>
        <p:nvSpPr>
          <p:cNvPr id="29" name="TextBox 28">
            <a:extLst>
              <a:ext uri="{FF2B5EF4-FFF2-40B4-BE49-F238E27FC236}">
                <a16:creationId xmlns:a16="http://schemas.microsoft.com/office/drawing/2014/main" id="{DF95B9B2-FEB6-4F68-A666-CB9D5AB47E14}"/>
              </a:ext>
            </a:extLst>
          </p:cNvPr>
          <p:cNvSpPr txBox="1"/>
          <p:nvPr/>
        </p:nvSpPr>
        <p:spPr>
          <a:xfrm>
            <a:off x="9476848" y="3392488"/>
            <a:ext cx="1705367" cy="369332"/>
          </a:xfrm>
          <a:prstGeom prst="rect">
            <a:avLst/>
          </a:prstGeom>
          <a:noFill/>
        </p:spPr>
        <p:txBody>
          <a:bodyPr>
            <a:spAutoFit/>
          </a:bodyPr>
          <a:lstStyle/>
          <a:p>
            <a:pPr rtl="0" algn="l">
              <a:defRPr/>
            </a:pPr>
            <a:r>
              <a:rPr lang="en-GB" b="0" spc="10" dirty="0"/>
              <a:t>0x0000002C</a:t>
            </a:r>
          </a:p>
        </p:txBody>
      </p:sp>
      <p:sp>
        <p:nvSpPr>
          <p:cNvPr id="30" name="TextBox 29">
            <a:extLst>
              <a:ext uri="{FF2B5EF4-FFF2-40B4-BE49-F238E27FC236}">
                <a16:creationId xmlns:a16="http://schemas.microsoft.com/office/drawing/2014/main" id="{65B9080E-6265-44BB-8A8D-A9B4FD7C6D53}"/>
              </a:ext>
            </a:extLst>
          </p:cNvPr>
          <p:cNvSpPr txBox="1"/>
          <p:nvPr/>
        </p:nvSpPr>
        <p:spPr>
          <a:xfrm>
            <a:off x="9476848" y="2649539"/>
            <a:ext cx="1705367" cy="369332"/>
          </a:xfrm>
          <a:prstGeom prst="rect">
            <a:avLst/>
          </a:prstGeom>
          <a:noFill/>
        </p:spPr>
        <p:txBody>
          <a:bodyPr>
            <a:spAutoFit/>
          </a:bodyPr>
          <a:lstStyle/>
          <a:p>
            <a:pPr rtl="0" algn="l">
              <a:defRPr/>
            </a:pPr>
            <a:r>
              <a:rPr lang="en-GB" b="0" spc="10" dirty="0"/>
              <a:t>0x00000038</a:t>
            </a:r>
          </a:p>
        </p:txBody>
      </p:sp>
      <p:sp>
        <p:nvSpPr>
          <p:cNvPr id="31" name="TextBox 30">
            <a:extLst>
              <a:ext uri="{FF2B5EF4-FFF2-40B4-BE49-F238E27FC236}">
                <a16:creationId xmlns:a16="http://schemas.microsoft.com/office/drawing/2014/main" id="{FC685920-01C4-4F55-A414-EE8B02439BFD}"/>
              </a:ext>
            </a:extLst>
          </p:cNvPr>
          <p:cNvSpPr txBox="1"/>
          <p:nvPr/>
        </p:nvSpPr>
        <p:spPr>
          <a:xfrm>
            <a:off x="9476848" y="2043114"/>
            <a:ext cx="1705367" cy="369332"/>
          </a:xfrm>
          <a:prstGeom prst="rect">
            <a:avLst/>
          </a:prstGeom>
          <a:noFill/>
        </p:spPr>
        <p:txBody>
          <a:bodyPr>
            <a:spAutoFit/>
          </a:bodyPr>
          <a:lstStyle/>
          <a:p>
            <a:pPr rtl="0" algn="l">
              <a:defRPr/>
            </a:pPr>
            <a:r>
              <a:rPr lang="en-GB" b="0" spc="10" dirty="0"/>
              <a:t>0x00000040</a:t>
            </a:r>
          </a:p>
        </p:txBody>
      </p:sp>
      <p:sp>
        <p:nvSpPr>
          <p:cNvPr id="32" name="TextBox 31">
            <a:extLst>
              <a:ext uri="{FF2B5EF4-FFF2-40B4-BE49-F238E27FC236}">
                <a16:creationId xmlns:a16="http://schemas.microsoft.com/office/drawing/2014/main" id="{E0F15A1F-54E2-4B55-8BA0-23456FD6019B}"/>
              </a:ext>
            </a:extLst>
          </p:cNvPr>
          <p:cNvSpPr txBox="1"/>
          <p:nvPr/>
        </p:nvSpPr>
        <p:spPr>
          <a:xfrm>
            <a:off x="9476848" y="2332039"/>
            <a:ext cx="1705367" cy="369332"/>
          </a:xfrm>
          <a:prstGeom prst="rect">
            <a:avLst/>
          </a:prstGeom>
          <a:noFill/>
        </p:spPr>
        <p:txBody>
          <a:bodyPr>
            <a:spAutoFit/>
          </a:bodyPr>
          <a:lstStyle/>
          <a:p>
            <a:pPr rtl="0" algn="l">
              <a:defRPr/>
            </a:pPr>
            <a:r>
              <a:rPr lang="en-GB" b="0" spc="10" dirty="0"/>
              <a:t>0x0000003C</a:t>
            </a:r>
          </a:p>
        </p:txBody>
      </p:sp>
      <p:sp>
        <p:nvSpPr>
          <p:cNvPr id="33" name="Rectangle 32">
            <a:extLst>
              <a:ext uri="{FF2B5EF4-FFF2-40B4-BE49-F238E27FC236}">
                <a16:creationId xmlns:a16="http://schemas.microsoft.com/office/drawing/2014/main" id="{DE9D4998-06AF-4601-B289-E426FCE64472}"/>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Program kodu</a:t>
            </a:r>
            <a:endParaRPr lang="en-GB" dirty="0"/>
          </a:p>
        </p:txBody>
      </p:sp>
      <p:sp>
        <p:nvSpPr>
          <p:cNvPr id="34" name="Rectangle 33">
            <a:extLst>
              <a:ext uri="{FF2B5EF4-FFF2-40B4-BE49-F238E27FC236}">
                <a16:creationId xmlns:a16="http://schemas.microsoft.com/office/drawing/2014/main" id="{E3762767-D0E8-4AC3-8B69-3F5E3B53670D}"/>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C kütüphane kodu</a:t>
            </a:r>
            <a:endParaRPr lang="en-GB" dirty="0"/>
          </a:p>
        </p:txBody>
      </p:sp>
      <p:sp>
        <p:nvSpPr>
          <p:cNvPr id="35" name="Rectangle 34">
            <a:extLst>
              <a:ext uri="{FF2B5EF4-FFF2-40B4-BE49-F238E27FC236}">
                <a16:creationId xmlns:a16="http://schemas.microsoft.com/office/drawing/2014/main" id="{8720A24A-F7E2-4FA3-B94E-0DFC7BF89674}"/>
              </a:ext>
            </a:extLst>
          </p:cNvPr>
          <p:cNvSpPr/>
          <p:nvPr/>
        </p:nvSpPr>
        <p:spPr bwMode="auto">
          <a:xfrm>
            <a:off x="2245962" y="3470276"/>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0391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Program Resmi</a:t>
            </a:r>
            <a:endParaRPr lang="en-US" dirty="0"/>
          </a:p>
        </p:txBody>
      </p:sp>
      <p:sp>
        <p:nvSpPr>
          <p:cNvPr id="6" name="Rectangle 5">
            <a:extLst>
              <a:ext uri="{FF2B5EF4-FFF2-40B4-BE49-F238E27FC236}">
                <a16:creationId xmlns:a16="http://schemas.microsoft.com/office/drawing/2014/main" id="{33BA23A0-1808-4371-8F2C-295E7A2B90FF}"/>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 name="TextBox 6">
            <a:extLst>
              <a:ext uri="{FF2B5EF4-FFF2-40B4-BE49-F238E27FC236}">
                <a16:creationId xmlns:a16="http://schemas.microsoft.com/office/drawing/2014/main" id="{32A53A60-59B9-4CC2-9144-8692C4C936DB}"/>
              </a:ext>
            </a:extLst>
          </p:cNvPr>
          <p:cNvSpPr txBox="1"/>
          <p:nvPr/>
        </p:nvSpPr>
        <p:spPr>
          <a:xfrm>
            <a:off x="742661" y="5846764"/>
            <a:ext cx="1635544" cy="369332"/>
          </a:xfrm>
          <a:prstGeom prst="rect">
            <a:avLst/>
          </a:prstGeom>
          <a:noFill/>
        </p:spPr>
        <p:txBody>
          <a:bodyPr>
            <a:spAutoFit/>
          </a:bodyPr>
          <a:lstStyle/>
          <a:p>
            <a:pPr rtl="0" algn="l">
              <a:defRPr/>
            </a:pPr>
            <a:r>
              <a:rPr lang="en-GB" b="0" spc="10" dirty="0"/>
              <a:t>0x00000000</a:t>
            </a:r>
          </a:p>
        </p:txBody>
      </p:sp>
      <p:sp>
        <p:nvSpPr>
          <p:cNvPr id="8" name="Rectangle 7">
            <a:extLst>
              <a:ext uri="{FF2B5EF4-FFF2-40B4-BE49-F238E27FC236}">
                <a16:creationId xmlns:a16="http://schemas.microsoft.com/office/drawing/2014/main" id="{DC7EB712-032E-4E0F-9BA7-0D53F9429B04}"/>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İlk MSP değeri</a:t>
            </a:r>
          </a:p>
        </p:txBody>
      </p:sp>
      <p:sp>
        <p:nvSpPr>
          <p:cNvPr id="9" name="TextBox 8">
            <a:extLst>
              <a:ext uri="{FF2B5EF4-FFF2-40B4-BE49-F238E27FC236}">
                <a16:creationId xmlns:a16="http://schemas.microsoft.com/office/drawing/2014/main" id="{88044DAD-53A1-434B-870B-6338736AE511}"/>
              </a:ext>
            </a:extLst>
          </p:cNvPr>
          <p:cNvSpPr txBox="1"/>
          <p:nvPr/>
        </p:nvSpPr>
        <p:spPr>
          <a:xfrm>
            <a:off x="2683942" y="1593852"/>
            <a:ext cx="1741336" cy="369332"/>
          </a:xfrm>
          <a:prstGeom prst="rect">
            <a:avLst/>
          </a:prstGeom>
          <a:noFill/>
        </p:spPr>
        <p:txBody>
          <a:bodyPr>
            <a:spAutoFit/>
          </a:bodyPr>
          <a:lstStyle/>
          <a:p>
            <a:pPr rtl="0" algn="l">
              <a:defRPr/>
            </a:pPr>
            <a:r>
              <a:rPr lang="en-GB" b="0" spc="10" dirty="0"/>
              <a:t>Kod bölgesi</a:t>
            </a:r>
          </a:p>
        </p:txBody>
      </p:sp>
      <p:sp>
        <p:nvSpPr>
          <p:cNvPr id="10" name="Rectangle 9">
            <a:extLst>
              <a:ext uri="{FF2B5EF4-FFF2-40B4-BE49-F238E27FC236}">
                <a16:creationId xmlns:a16="http://schemas.microsoft.com/office/drawing/2014/main" id="{98281F1F-69B9-4F3C-B8EC-41D899EC80B5}"/>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Başlangıç ​​rutini</a:t>
            </a:r>
            <a:endParaRPr lang="en-GB" dirty="0"/>
          </a:p>
        </p:txBody>
      </p:sp>
      <p:sp>
        <p:nvSpPr>
          <p:cNvPr id="11" name="Rectangle 10">
            <a:extLst>
              <a:ext uri="{FF2B5EF4-FFF2-40B4-BE49-F238E27FC236}">
                <a16:creationId xmlns:a16="http://schemas.microsoft.com/office/drawing/2014/main" id="{A711D805-6AE0-4B79-8313-8984C9688CE9}"/>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 tablosu</a:t>
            </a:r>
          </a:p>
        </p:txBody>
      </p:sp>
      <p:sp>
        <p:nvSpPr>
          <p:cNvPr id="12" name="Left Brace 11">
            <a:extLst>
              <a:ext uri="{FF2B5EF4-FFF2-40B4-BE49-F238E27FC236}">
                <a16:creationId xmlns:a16="http://schemas.microsoft.com/office/drawing/2014/main" id="{4B4E3553-B4D7-48F7-8B9F-5848DB02A4FD}"/>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TextBox 12">
            <a:extLst>
              <a:ext uri="{FF2B5EF4-FFF2-40B4-BE49-F238E27FC236}">
                <a16:creationId xmlns:a16="http://schemas.microsoft.com/office/drawing/2014/main" id="{2C2708AF-ED64-4F6D-BD2C-B6C9C690BB0D}"/>
              </a:ext>
            </a:extLst>
          </p:cNvPr>
          <p:cNvSpPr txBox="1"/>
          <p:nvPr/>
        </p:nvSpPr>
        <p:spPr>
          <a:xfrm>
            <a:off x="837874" y="4027489"/>
            <a:ext cx="1434539" cy="646331"/>
          </a:xfrm>
          <a:prstGeom prst="rect">
            <a:avLst/>
          </a:prstGeom>
          <a:noFill/>
        </p:spPr>
        <p:txBody>
          <a:bodyPr>
            <a:spAutoFit/>
          </a:bodyPr>
          <a:lstStyle/>
          <a:p>
            <a:pPr algn="ctr" rtl="0">
              <a:defRPr/>
            </a:pPr>
            <a:r>
              <a:rPr lang="en-GB" b="0" spc="10" dirty="0"/>
              <a:t>Program</a:t>
            </a:r>
          </a:p>
          <a:p>
            <a:pPr algn="ctr" rtl="0">
              <a:defRPr/>
            </a:pPr>
            <a:r>
              <a:rPr lang="en-GB" b="0" spc="10" dirty="0"/>
              <a:t>Resim </a:t>
            </a:r>
          </a:p>
        </p:txBody>
      </p:sp>
      <p:cxnSp>
        <p:nvCxnSpPr>
          <p:cNvPr id="14" name="Straight Connector 13">
            <a:extLst>
              <a:ext uri="{FF2B5EF4-FFF2-40B4-BE49-F238E27FC236}">
                <a16:creationId xmlns:a16="http://schemas.microsoft.com/office/drawing/2014/main" id="{D3D24064-F2E8-47A3-B43B-050A848C2705}"/>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A1C5B79D-5493-431C-8236-5B268CA48C4C}"/>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D4F2242D-733F-4E23-A67A-9844A8491E76}"/>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Vektörü sıfırla</a:t>
            </a:r>
            <a:endParaRPr lang="en-GB" dirty="0"/>
          </a:p>
        </p:txBody>
      </p:sp>
      <p:sp>
        <p:nvSpPr>
          <p:cNvPr id="17" name="Rectangle 16">
            <a:extLst>
              <a:ext uri="{FF2B5EF4-FFF2-40B4-BE49-F238E27FC236}">
                <a16:creationId xmlns:a16="http://schemas.microsoft.com/office/drawing/2014/main" id="{9BC935DF-5A7B-43DE-B6F2-1405872B58A5}"/>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NMI vektör</a:t>
            </a:r>
          </a:p>
        </p:txBody>
      </p:sp>
      <p:sp>
        <p:nvSpPr>
          <p:cNvPr id="18" name="Rectangle 17">
            <a:extLst>
              <a:ext uri="{FF2B5EF4-FFF2-40B4-BE49-F238E27FC236}">
                <a16:creationId xmlns:a16="http://schemas.microsoft.com/office/drawing/2014/main" id="{DDFE7B16-981F-40AF-8219-000982193488}"/>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Sert arıza vektörü</a:t>
            </a:r>
            <a:endParaRPr lang="en-GB" dirty="0"/>
          </a:p>
        </p:txBody>
      </p:sp>
      <p:sp>
        <p:nvSpPr>
          <p:cNvPr id="19" name="Rectangle 18">
            <a:extLst>
              <a:ext uri="{FF2B5EF4-FFF2-40B4-BE49-F238E27FC236}">
                <a16:creationId xmlns:a16="http://schemas.microsoft.com/office/drawing/2014/main" id="{E6B479A5-DCE9-4977-A2E3-6259A7365196}"/>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0" name="Rectangle 19">
            <a:extLst>
              <a:ext uri="{FF2B5EF4-FFF2-40B4-BE49-F238E27FC236}">
                <a16:creationId xmlns:a16="http://schemas.microsoft.com/office/drawing/2014/main" id="{2DDFA2C2-3F6D-4AC4-A804-5BA08A407CA8}"/>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SVC vektör</a:t>
            </a:r>
          </a:p>
        </p:txBody>
      </p:sp>
      <p:sp>
        <p:nvSpPr>
          <p:cNvPr id="21" name="Rectangle 20">
            <a:extLst>
              <a:ext uri="{FF2B5EF4-FFF2-40B4-BE49-F238E27FC236}">
                <a16:creationId xmlns:a16="http://schemas.microsoft.com/office/drawing/2014/main" id="{0C20BB1C-4488-477D-8D42-0EAC054DDE8E}"/>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2" name="Rectangle 21">
            <a:extLst>
              <a:ext uri="{FF2B5EF4-FFF2-40B4-BE49-F238E27FC236}">
                <a16:creationId xmlns:a16="http://schemas.microsoft.com/office/drawing/2014/main" id="{DA1E50CB-514A-477C-BACF-73F0B5D36BC1}"/>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PendSV vektör</a:t>
            </a:r>
            <a:endParaRPr lang="en-GB" dirty="0"/>
          </a:p>
        </p:txBody>
      </p:sp>
      <p:sp>
        <p:nvSpPr>
          <p:cNvPr id="23" name="Rectangle 22">
            <a:extLst>
              <a:ext uri="{FF2B5EF4-FFF2-40B4-BE49-F238E27FC236}">
                <a16:creationId xmlns:a16="http://schemas.microsoft.com/office/drawing/2014/main" id="{9BCD67B8-BCCB-4CCB-9A0E-F13B5D1D72BF}"/>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SysTick vektör</a:t>
            </a:r>
          </a:p>
        </p:txBody>
      </p:sp>
      <p:sp>
        <p:nvSpPr>
          <p:cNvPr id="24" name="Rectangle 23">
            <a:extLst>
              <a:ext uri="{FF2B5EF4-FFF2-40B4-BE49-F238E27FC236}">
                <a16:creationId xmlns:a16="http://schemas.microsoft.com/office/drawing/2014/main" id="{71725BAB-572C-4B33-B1D6-5A7A3056EE06}"/>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kesinti vektörleri</a:t>
            </a:r>
            <a:endParaRPr lang="en-GB" dirty="0"/>
          </a:p>
        </p:txBody>
      </p:sp>
      <p:sp>
        <p:nvSpPr>
          <p:cNvPr id="25" name="TextBox 24">
            <a:extLst>
              <a:ext uri="{FF2B5EF4-FFF2-40B4-BE49-F238E27FC236}">
                <a16:creationId xmlns:a16="http://schemas.microsoft.com/office/drawing/2014/main" id="{9C6115DC-D0CE-44C7-8B2D-D023C70346BA}"/>
              </a:ext>
            </a:extLst>
          </p:cNvPr>
          <p:cNvSpPr txBox="1"/>
          <p:nvPr/>
        </p:nvSpPr>
        <p:spPr>
          <a:xfrm>
            <a:off x="9476848" y="5294314"/>
            <a:ext cx="1705367" cy="369332"/>
          </a:xfrm>
          <a:prstGeom prst="rect">
            <a:avLst/>
          </a:prstGeom>
          <a:noFill/>
        </p:spPr>
        <p:txBody>
          <a:bodyPr>
            <a:spAutoFit/>
          </a:bodyPr>
          <a:lstStyle/>
          <a:p>
            <a:pPr rtl="0" algn="l">
              <a:defRPr/>
            </a:pPr>
            <a:r>
              <a:rPr lang="en-GB" b="0" spc="10" dirty="0"/>
              <a:t>0x00000000</a:t>
            </a:r>
          </a:p>
        </p:txBody>
      </p:sp>
      <p:sp>
        <p:nvSpPr>
          <p:cNvPr id="26" name="TextBox 25">
            <a:extLst>
              <a:ext uri="{FF2B5EF4-FFF2-40B4-BE49-F238E27FC236}">
                <a16:creationId xmlns:a16="http://schemas.microsoft.com/office/drawing/2014/main" id="{F1E58149-2ADA-4EAC-BC7C-45E37BDFFA1A}"/>
              </a:ext>
            </a:extLst>
          </p:cNvPr>
          <p:cNvSpPr txBox="1"/>
          <p:nvPr/>
        </p:nvSpPr>
        <p:spPr>
          <a:xfrm>
            <a:off x="9476848" y="4970464"/>
            <a:ext cx="1705367" cy="369332"/>
          </a:xfrm>
          <a:prstGeom prst="rect">
            <a:avLst/>
          </a:prstGeom>
          <a:noFill/>
        </p:spPr>
        <p:txBody>
          <a:bodyPr>
            <a:spAutoFit/>
          </a:bodyPr>
          <a:lstStyle/>
          <a:p>
            <a:pPr rtl="0" algn="l">
              <a:defRPr/>
            </a:pPr>
            <a:r>
              <a:rPr lang="en-GB" b="0" spc="10" dirty="0"/>
              <a:t>0x00000004</a:t>
            </a:r>
          </a:p>
        </p:txBody>
      </p:sp>
      <p:sp>
        <p:nvSpPr>
          <p:cNvPr id="27" name="TextBox 26">
            <a:extLst>
              <a:ext uri="{FF2B5EF4-FFF2-40B4-BE49-F238E27FC236}">
                <a16:creationId xmlns:a16="http://schemas.microsoft.com/office/drawing/2014/main" id="{B7171E35-C34D-4EA1-A076-E484BA5AD2A3}"/>
              </a:ext>
            </a:extLst>
          </p:cNvPr>
          <p:cNvSpPr txBox="1"/>
          <p:nvPr/>
        </p:nvSpPr>
        <p:spPr>
          <a:xfrm>
            <a:off x="9476848" y="4641851"/>
            <a:ext cx="1705367" cy="369332"/>
          </a:xfrm>
          <a:prstGeom prst="rect">
            <a:avLst/>
          </a:prstGeom>
          <a:noFill/>
        </p:spPr>
        <p:txBody>
          <a:bodyPr>
            <a:spAutoFit/>
          </a:bodyPr>
          <a:lstStyle/>
          <a:p>
            <a:pPr rtl="0" algn="l">
              <a:defRPr/>
            </a:pPr>
            <a:r>
              <a:rPr lang="en-GB" b="0" spc="10" dirty="0"/>
              <a:t>0x00000008</a:t>
            </a:r>
          </a:p>
        </p:txBody>
      </p:sp>
      <p:sp>
        <p:nvSpPr>
          <p:cNvPr id="28" name="TextBox 27">
            <a:extLst>
              <a:ext uri="{FF2B5EF4-FFF2-40B4-BE49-F238E27FC236}">
                <a16:creationId xmlns:a16="http://schemas.microsoft.com/office/drawing/2014/main" id="{5FFE183D-6E93-4A7F-B379-8B4FD2FBE473}"/>
              </a:ext>
            </a:extLst>
          </p:cNvPr>
          <p:cNvSpPr txBox="1"/>
          <p:nvPr/>
        </p:nvSpPr>
        <p:spPr>
          <a:xfrm>
            <a:off x="9476848" y="4318001"/>
            <a:ext cx="1705367" cy="369332"/>
          </a:xfrm>
          <a:prstGeom prst="rect">
            <a:avLst/>
          </a:prstGeom>
          <a:noFill/>
        </p:spPr>
        <p:txBody>
          <a:bodyPr>
            <a:spAutoFit/>
          </a:bodyPr>
          <a:lstStyle/>
          <a:p>
            <a:pPr rtl="0" algn="l">
              <a:defRPr/>
            </a:pPr>
            <a:r>
              <a:rPr lang="en-GB" b="0" spc="10" dirty="0"/>
              <a:t>0x0000000C</a:t>
            </a:r>
          </a:p>
        </p:txBody>
      </p:sp>
      <p:sp>
        <p:nvSpPr>
          <p:cNvPr id="29" name="TextBox 28">
            <a:extLst>
              <a:ext uri="{FF2B5EF4-FFF2-40B4-BE49-F238E27FC236}">
                <a16:creationId xmlns:a16="http://schemas.microsoft.com/office/drawing/2014/main" id="{C8334886-75AF-460E-94A4-4BC8721EEBFD}"/>
              </a:ext>
            </a:extLst>
          </p:cNvPr>
          <p:cNvSpPr txBox="1"/>
          <p:nvPr/>
        </p:nvSpPr>
        <p:spPr>
          <a:xfrm>
            <a:off x="9476848" y="3392488"/>
            <a:ext cx="1705367" cy="369332"/>
          </a:xfrm>
          <a:prstGeom prst="rect">
            <a:avLst/>
          </a:prstGeom>
          <a:noFill/>
        </p:spPr>
        <p:txBody>
          <a:bodyPr>
            <a:spAutoFit/>
          </a:bodyPr>
          <a:lstStyle/>
          <a:p>
            <a:pPr rtl="0" algn="l">
              <a:defRPr/>
            </a:pPr>
            <a:r>
              <a:rPr lang="en-GB" b="0" spc="10" dirty="0"/>
              <a:t>0x0000002C</a:t>
            </a:r>
          </a:p>
        </p:txBody>
      </p:sp>
      <p:sp>
        <p:nvSpPr>
          <p:cNvPr id="30" name="TextBox 29">
            <a:extLst>
              <a:ext uri="{FF2B5EF4-FFF2-40B4-BE49-F238E27FC236}">
                <a16:creationId xmlns:a16="http://schemas.microsoft.com/office/drawing/2014/main" id="{7EC3DAB7-E401-4F96-B955-6C8E10CC33EC}"/>
              </a:ext>
            </a:extLst>
          </p:cNvPr>
          <p:cNvSpPr txBox="1"/>
          <p:nvPr/>
        </p:nvSpPr>
        <p:spPr>
          <a:xfrm>
            <a:off x="9476848" y="2649539"/>
            <a:ext cx="1705367" cy="369332"/>
          </a:xfrm>
          <a:prstGeom prst="rect">
            <a:avLst/>
          </a:prstGeom>
          <a:noFill/>
        </p:spPr>
        <p:txBody>
          <a:bodyPr>
            <a:spAutoFit/>
          </a:bodyPr>
          <a:lstStyle/>
          <a:p>
            <a:pPr rtl="0" algn="l">
              <a:defRPr/>
            </a:pPr>
            <a:r>
              <a:rPr lang="en-GB" b="0" spc="10" dirty="0"/>
              <a:t>0x00000038</a:t>
            </a:r>
          </a:p>
        </p:txBody>
      </p:sp>
      <p:sp>
        <p:nvSpPr>
          <p:cNvPr id="31" name="TextBox 30">
            <a:extLst>
              <a:ext uri="{FF2B5EF4-FFF2-40B4-BE49-F238E27FC236}">
                <a16:creationId xmlns:a16="http://schemas.microsoft.com/office/drawing/2014/main" id="{CF7241E8-3944-476A-B103-8386A4B16E20}"/>
              </a:ext>
            </a:extLst>
          </p:cNvPr>
          <p:cNvSpPr txBox="1"/>
          <p:nvPr/>
        </p:nvSpPr>
        <p:spPr>
          <a:xfrm>
            <a:off x="9476848" y="2043114"/>
            <a:ext cx="1705367" cy="369332"/>
          </a:xfrm>
          <a:prstGeom prst="rect">
            <a:avLst/>
          </a:prstGeom>
          <a:noFill/>
        </p:spPr>
        <p:txBody>
          <a:bodyPr>
            <a:spAutoFit/>
          </a:bodyPr>
          <a:lstStyle/>
          <a:p>
            <a:pPr rtl="0" algn="l">
              <a:defRPr/>
            </a:pPr>
            <a:r>
              <a:rPr lang="en-GB" b="0" spc="10" dirty="0"/>
              <a:t>0x00000040</a:t>
            </a:r>
          </a:p>
        </p:txBody>
      </p:sp>
      <p:sp>
        <p:nvSpPr>
          <p:cNvPr id="32" name="TextBox 31">
            <a:extLst>
              <a:ext uri="{FF2B5EF4-FFF2-40B4-BE49-F238E27FC236}">
                <a16:creationId xmlns:a16="http://schemas.microsoft.com/office/drawing/2014/main" id="{1B852DB7-B0E0-4047-8FA6-7BA43253C603}"/>
              </a:ext>
            </a:extLst>
          </p:cNvPr>
          <p:cNvSpPr txBox="1"/>
          <p:nvPr/>
        </p:nvSpPr>
        <p:spPr>
          <a:xfrm>
            <a:off x="9476848" y="2332039"/>
            <a:ext cx="1705367" cy="369332"/>
          </a:xfrm>
          <a:prstGeom prst="rect">
            <a:avLst/>
          </a:prstGeom>
          <a:noFill/>
        </p:spPr>
        <p:txBody>
          <a:bodyPr>
            <a:spAutoFit/>
          </a:bodyPr>
          <a:lstStyle/>
          <a:p>
            <a:pPr rtl="0" algn="l">
              <a:defRPr/>
            </a:pPr>
            <a:r>
              <a:rPr lang="en-GB" b="0" spc="10" dirty="0"/>
              <a:t>0x0000003C</a:t>
            </a:r>
          </a:p>
        </p:txBody>
      </p:sp>
      <p:sp>
        <p:nvSpPr>
          <p:cNvPr id="33" name="Rectangle 32">
            <a:extLst>
              <a:ext uri="{FF2B5EF4-FFF2-40B4-BE49-F238E27FC236}">
                <a16:creationId xmlns:a16="http://schemas.microsoft.com/office/drawing/2014/main" id="{1DFC8592-0216-4CFF-95DF-85CFD423EECE}"/>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Program kodu</a:t>
            </a:r>
            <a:endParaRPr lang="en-GB" dirty="0"/>
          </a:p>
        </p:txBody>
      </p:sp>
      <p:sp>
        <p:nvSpPr>
          <p:cNvPr id="34" name="Rectangle 33">
            <a:extLst>
              <a:ext uri="{FF2B5EF4-FFF2-40B4-BE49-F238E27FC236}">
                <a16:creationId xmlns:a16="http://schemas.microsoft.com/office/drawing/2014/main" id="{5FDA0B94-7A4C-4436-B900-54814A5BBF95}"/>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C kütüphane kodu</a:t>
            </a:r>
            <a:endParaRPr lang="en-GB" dirty="0"/>
          </a:p>
        </p:txBody>
      </p:sp>
      <p:sp>
        <p:nvSpPr>
          <p:cNvPr id="35" name="Rectangle 34">
            <a:extLst>
              <a:ext uri="{FF2B5EF4-FFF2-40B4-BE49-F238E27FC236}">
                <a16:creationId xmlns:a16="http://schemas.microsoft.com/office/drawing/2014/main" id="{9539BF59-8EC2-43AA-A308-DF4BCECE85DF}"/>
              </a:ext>
            </a:extLst>
          </p:cNvPr>
          <p:cNvSpPr/>
          <p:nvPr/>
        </p:nvSpPr>
        <p:spPr bwMode="auto">
          <a:xfrm>
            <a:off x="2285104" y="2527301"/>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0507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Global Bellekteki Program Görüntüsü</a:t>
            </a:r>
            <a:endParaRPr lang="en-US" dirty="0"/>
          </a:p>
        </p:txBody>
      </p:sp>
      <p:sp>
        <p:nvSpPr>
          <p:cNvPr id="6" name="Rectangle 5">
            <a:extLst>
              <a:ext uri="{FF2B5EF4-FFF2-40B4-BE49-F238E27FC236}">
                <a16:creationId xmlns:a16="http://schemas.microsoft.com/office/drawing/2014/main" id="{D0B0DE68-E3AF-4CAA-A8F4-E0569B7E6C68}"/>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Ayrılmış</a:t>
            </a:r>
          </a:p>
        </p:txBody>
      </p:sp>
      <p:sp>
        <p:nvSpPr>
          <p:cNvPr id="7" name="Rectangle 6">
            <a:extLst>
              <a:ext uri="{FF2B5EF4-FFF2-40B4-BE49-F238E27FC236}">
                <a16:creationId xmlns:a16="http://schemas.microsoft.com/office/drawing/2014/main" id="{03434D25-C4D1-4DFA-B91D-DF3CFE218697}"/>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cihaz</a:t>
            </a:r>
          </a:p>
        </p:txBody>
      </p:sp>
      <p:sp>
        <p:nvSpPr>
          <p:cNvPr id="8" name="Rectangle 7">
            <a:extLst>
              <a:ext uri="{FF2B5EF4-FFF2-40B4-BE49-F238E27FC236}">
                <a16:creationId xmlns:a16="http://schemas.microsoft.com/office/drawing/2014/main" id="{29DCF95B-C4E8-44D3-A688-F9B481A33AE0}"/>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RAM</a:t>
            </a:r>
          </a:p>
        </p:txBody>
      </p:sp>
      <p:sp>
        <p:nvSpPr>
          <p:cNvPr id="9" name="Rectangle 8">
            <a:extLst>
              <a:ext uri="{FF2B5EF4-FFF2-40B4-BE49-F238E27FC236}">
                <a16:creationId xmlns:a16="http://schemas.microsoft.com/office/drawing/2014/main" id="{74A04DC3-EE29-4AE5-A5BE-0B777CDAB478}"/>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çevre birimleri</a:t>
            </a:r>
          </a:p>
        </p:txBody>
      </p:sp>
      <p:sp>
        <p:nvSpPr>
          <p:cNvPr id="10" name="Rectangle 9">
            <a:extLst>
              <a:ext uri="{FF2B5EF4-FFF2-40B4-BE49-F238E27FC236}">
                <a16:creationId xmlns:a16="http://schemas.microsoft.com/office/drawing/2014/main" id="{32D61F7F-09A8-4080-9A70-AC398F80B107}"/>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SRAM</a:t>
            </a:r>
          </a:p>
        </p:txBody>
      </p:sp>
      <p:sp>
        <p:nvSpPr>
          <p:cNvPr id="11" name="Rectangle 10">
            <a:extLst>
              <a:ext uri="{FF2B5EF4-FFF2-40B4-BE49-F238E27FC236}">
                <a16:creationId xmlns:a16="http://schemas.microsoft.com/office/drawing/2014/main" id="{9AEDB567-01CE-465E-8AC1-8CB67DAE5916}"/>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Kod</a:t>
            </a:r>
          </a:p>
        </p:txBody>
      </p:sp>
      <p:sp>
        <p:nvSpPr>
          <p:cNvPr id="12" name="TextBox 11">
            <a:extLst>
              <a:ext uri="{FF2B5EF4-FFF2-40B4-BE49-F238E27FC236}">
                <a16:creationId xmlns:a16="http://schemas.microsoft.com/office/drawing/2014/main" id="{51148B62-C2B0-4B73-9191-B555AA777771}"/>
              </a:ext>
            </a:extLst>
          </p:cNvPr>
          <p:cNvSpPr txBox="1"/>
          <p:nvPr/>
        </p:nvSpPr>
        <p:spPr>
          <a:xfrm>
            <a:off x="9151766" y="1082677"/>
            <a:ext cx="1345674" cy="230187"/>
          </a:xfrm>
          <a:prstGeom prst="rect">
            <a:avLst/>
          </a:prstGeom>
          <a:noFill/>
        </p:spPr>
        <p:txBody>
          <a:bodyPr>
            <a:spAutoFit/>
          </a:bodyPr>
          <a:lstStyle/>
          <a:p>
            <a:pPr rtl="0" algn="l">
              <a:defRPr/>
            </a:pPr>
            <a:r>
              <a:rPr lang="en-GB" sz="900" b="0" spc="10" dirty="0"/>
              <a:t>0xFFFFFFFF</a:t>
            </a:r>
          </a:p>
        </p:txBody>
      </p:sp>
      <p:sp>
        <p:nvSpPr>
          <p:cNvPr id="13" name="TextBox 12">
            <a:extLst>
              <a:ext uri="{FF2B5EF4-FFF2-40B4-BE49-F238E27FC236}">
                <a16:creationId xmlns:a16="http://schemas.microsoft.com/office/drawing/2014/main" id="{7A285A2A-8F57-4187-8D6A-261DC50D6314}"/>
              </a:ext>
            </a:extLst>
          </p:cNvPr>
          <p:cNvSpPr txBox="1"/>
          <p:nvPr/>
        </p:nvSpPr>
        <p:spPr>
          <a:xfrm>
            <a:off x="9130607" y="1749427"/>
            <a:ext cx="1345674" cy="231775"/>
          </a:xfrm>
          <a:prstGeom prst="rect">
            <a:avLst/>
          </a:prstGeom>
          <a:noFill/>
        </p:spPr>
        <p:txBody>
          <a:bodyPr>
            <a:spAutoFit/>
          </a:bodyPr>
          <a:lstStyle/>
          <a:p>
            <a:pPr algn="l" rtl="0">
              <a:defRPr/>
            </a:pPr>
            <a:r>
              <a:rPr lang="en-GB" sz="900" b="0" spc="10" dirty="0"/>
              <a:t>0xE0000000</a:t>
            </a:r>
          </a:p>
        </p:txBody>
      </p:sp>
      <p:sp>
        <p:nvSpPr>
          <p:cNvPr id="14" name="Rectangle 13">
            <a:extLst>
              <a:ext uri="{FF2B5EF4-FFF2-40B4-BE49-F238E27FC236}">
                <a16:creationId xmlns:a16="http://schemas.microsoft.com/office/drawing/2014/main" id="{5CD4B19A-0A29-4D80-A9B5-970141C15FDF}"/>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050" b="0" dirty="0"/>
              <a:t>Özel Çevre Birimi Otobüsü</a:t>
            </a:r>
            <a:endParaRPr lang="en-GB" sz="1050" dirty="0"/>
          </a:p>
        </p:txBody>
      </p:sp>
      <p:sp>
        <p:nvSpPr>
          <p:cNvPr id="15" name="TextBox 14">
            <a:extLst>
              <a:ext uri="{FF2B5EF4-FFF2-40B4-BE49-F238E27FC236}">
                <a16:creationId xmlns:a16="http://schemas.microsoft.com/office/drawing/2014/main" id="{07D0A2D6-4003-4970-803E-FACCBD480AC9}"/>
              </a:ext>
            </a:extLst>
          </p:cNvPr>
          <p:cNvSpPr txBox="1"/>
          <p:nvPr/>
        </p:nvSpPr>
        <p:spPr>
          <a:xfrm>
            <a:off x="9151766" y="1914527"/>
            <a:ext cx="1345674" cy="230187"/>
          </a:xfrm>
          <a:prstGeom prst="rect">
            <a:avLst/>
          </a:prstGeom>
          <a:noFill/>
        </p:spPr>
        <p:txBody>
          <a:bodyPr>
            <a:spAutoFit/>
          </a:bodyPr>
          <a:lstStyle/>
          <a:p>
            <a:pPr rtl="0" algn="l">
              <a:defRPr/>
            </a:pPr>
            <a:r>
              <a:rPr lang="en-GB" sz="900" b="0" spc="10" dirty="0"/>
              <a:t>0xDFFFFFFF</a:t>
            </a:r>
          </a:p>
        </p:txBody>
      </p:sp>
      <p:sp>
        <p:nvSpPr>
          <p:cNvPr id="16" name="TextBox 15">
            <a:extLst>
              <a:ext uri="{FF2B5EF4-FFF2-40B4-BE49-F238E27FC236}">
                <a16:creationId xmlns:a16="http://schemas.microsoft.com/office/drawing/2014/main" id="{6FD1F560-2C9B-456C-A673-7E44855FC4B0}"/>
              </a:ext>
            </a:extLst>
          </p:cNvPr>
          <p:cNvSpPr txBox="1"/>
          <p:nvPr/>
        </p:nvSpPr>
        <p:spPr>
          <a:xfrm>
            <a:off x="9164461" y="2722563"/>
            <a:ext cx="1345674" cy="230188"/>
          </a:xfrm>
          <a:prstGeom prst="rect">
            <a:avLst/>
          </a:prstGeom>
          <a:noFill/>
        </p:spPr>
        <p:txBody>
          <a:bodyPr>
            <a:spAutoFit/>
          </a:bodyPr>
          <a:lstStyle/>
          <a:p>
            <a:pPr rtl="0" algn="l">
              <a:defRPr/>
            </a:pPr>
            <a:r>
              <a:rPr lang="en-GB" sz="900" b="0" spc="10" dirty="0"/>
              <a:t>0xA0000000</a:t>
            </a:r>
          </a:p>
        </p:txBody>
      </p:sp>
      <p:sp>
        <p:nvSpPr>
          <p:cNvPr id="17" name="TextBox 16">
            <a:extLst>
              <a:ext uri="{FF2B5EF4-FFF2-40B4-BE49-F238E27FC236}">
                <a16:creationId xmlns:a16="http://schemas.microsoft.com/office/drawing/2014/main" id="{D8CA5D2F-7656-4EAD-A3F4-A09B5160E6D4}"/>
              </a:ext>
            </a:extLst>
          </p:cNvPr>
          <p:cNvSpPr txBox="1"/>
          <p:nvPr/>
        </p:nvSpPr>
        <p:spPr>
          <a:xfrm>
            <a:off x="9162344" y="2867027"/>
            <a:ext cx="1345674" cy="230187"/>
          </a:xfrm>
          <a:prstGeom prst="rect">
            <a:avLst/>
          </a:prstGeom>
          <a:noFill/>
        </p:spPr>
        <p:txBody>
          <a:bodyPr>
            <a:spAutoFit/>
          </a:bodyPr>
          <a:lstStyle/>
          <a:p>
            <a:pPr rtl="0" algn="l">
              <a:defRPr/>
            </a:pPr>
            <a:r>
              <a:rPr lang="en-GB" sz="900" b="0" spc="10" dirty="0"/>
              <a:t>0x9FFFFFFF</a:t>
            </a:r>
          </a:p>
        </p:txBody>
      </p:sp>
      <p:sp>
        <p:nvSpPr>
          <p:cNvPr id="18" name="TextBox 17">
            <a:extLst>
              <a:ext uri="{FF2B5EF4-FFF2-40B4-BE49-F238E27FC236}">
                <a16:creationId xmlns:a16="http://schemas.microsoft.com/office/drawing/2014/main" id="{3AF98B46-FF8D-4697-99DB-B7F9CE75F2D3}"/>
              </a:ext>
            </a:extLst>
          </p:cNvPr>
          <p:cNvSpPr txBox="1"/>
          <p:nvPr/>
        </p:nvSpPr>
        <p:spPr>
          <a:xfrm>
            <a:off x="9175039" y="3668713"/>
            <a:ext cx="1345674" cy="230188"/>
          </a:xfrm>
          <a:prstGeom prst="rect">
            <a:avLst/>
          </a:prstGeom>
          <a:noFill/>
        </p:spPr>
        <p:txBody>
          <a:bodyPr>
            <a:spAutoFit/>
          </a:bodyPr>
          <a:lstStyle/>
          <a:p>
            <a:pPr rtl="0" algn="l">
              <a:defRPr/>
            </a:pPr>
            <a:r>
              <a:rPr lang="en-GB" sz="900" b="0" spc="10" dirty="0"/>
              <a:t>0x60000000</a:t>
            </a:r>
          </a:p>
        </p:txBody>
      </p:sp>
      <p:sp>
        <p:nvSpPr>
          <p:cNvPr id="19" name="TextBox 18">
            <a:extLst>
              <a:ext uri="{FF2B5EF4-FFF2-40B4-BE49-F238E27FC236}">
                <a16:creationId xmlns:a16="http://schemas.microsoft.com/office/drawing/2014/main" id="{BBD67DE2-5AC8-4C25-990A-C5FC2EB98FEC}"/>
              </a:ext>
            </a:extLst>
          </p:cNvPr>
          <p:cNvSpPr txBox="1"/>
          <p:nvPr/>
        </p:nvSpPr>
        <p:spPr>
          <a:xfrm>
            <a:off x="9168692" y="3830638"/>
            <a:ext cx="1345674" cy="230188"/>
          </a:xfrm>
          <a:prstGeom prst="rect">
            <a:avLst/>
          </a:prstGeom>
          <a:noFill/>
        </p:spPr>
        <p:txBody>
          <a:bodyPr>
            <a:spAutoFit/>
          </a:bodyPr>
          <a:lstStyle/>
          <a:p>
            <a:pPr rtl="0" algn="l">
              <a:defRPr/>
            </a:pPr>
            <a:r>
              <a:rPr lang="en-GB" sz="900" b="0" spc="10" dirty="0"/>
              <a:t>0x5FFFFFFF</a:t>
            </a:r>
          </a:p>
        </p:txBody>
      </p:sp>
      <p:sp>
        <p:nvSpPr>
          <p:cNvPr id="20" name="TextBox 19">
            <a:extLst>
              <a:ext uri="{FF2B5EF4-FFF2-40B4-BE49-F238E27FC236}">
                <a16:creationId xmlns:a16="http://schemas.microsoft.com/office/drawing/2014/main" id="{D94E0ABD-193B-484E-92C4-09C94372186C}"/>
              </a:ext>
            </a:extLst>
          </p:cNvPr>
          <p:cNvSpPr txBox="1"/>
          <p:nvPr/>
        </p:nvSpPr>
        <p:spPr>
          <a:xfrm>
            <a:off x="9168692" y="4162427"/>
            <a:ext cx="1345674" cy="230187"/>
          </a:xfrm>
          <a:prstGeom prst="rect">
            <a:avLst/>
          </a:prstGeom>
          <a:noFill/>
        </p:spPr>
        <p:txBody>
          <a:bodyPr>
            <a:spAutoFit/>
          </a:bodyPr>
          <a:lstStyle/>
          <a:p>
            <a:pPr rtl="0" algn="l">
              <a:defRPr/>
            </a:pPr>
            <a:r>
              <a:rPr lang="en-GB" sz="900" b="0" spc="10" dirty="0"/>
              <a:t>0x40000000</a:t>
            </a:r>
          </a:p>
        </p:txBody>
      </p:sp>
      <p:sp>
        <p:nvSpPr>
          <p:cNvPr id="21" name="TextBox 20">
            <a:extLst>
              <a:ext uri="{FF2B5EF4-FFF2-40B4-BE49-F238E27FC236}">
                <a16:creationId xmlns:a16="http://schemas.microsoft.com/office/drawing/2014/main" id="{0698089D-1C76-4C42-8303-8445FA369F28}"/>
              </a:ext>
            </a:extLst>
          </p:cNvPr>
          <p:cNvSpPr txBox="1"/>
          <p:nvPr/>
        </p:nvSpPr>
        <p:spPr>
          <a:xfrm>
            <a:off x="9168692" y="4294188"/>
            <a:ext cx="1345674" cy="230188"/>
          </a:xfrm>
          <a:prstGeom prst="rect">
            <a:avLst/>
          </a:prstGeom>
          <a:noFill/>
        </p:spPr>
        <p:txBody>
          <a:bodyPr>
            <a:spAutoFit/>
          </a:bodyPr>
          <a:lstStyle/>
          <a:p>
            <a:pPr rtl="0" algn="l">
              <a:defRPr/>
            </a:pPr>
            <a:r>
              <a:rPr lang="en-GB" sz="900" b="0" spc="10" dirty="0"/>
              <a:t>0x3FFFFFFF</a:t>
            </a:r>
          </a:p>
        </p:txBody>
      </p:sp>
      <p:sp>
        <p:nvSpPr>
          <p:cNvPr id="22" name="TextBox 21">
            <a:extLst>
              <a:ext uri="{FF2B5EF4-FFF2-40B4-BE49-F238E27FC236}">
                <a16:creationId xmlns:a16="http://schemas.microsoft.com/office/drawing/2014/main" id="{5C05C5AD-4CFB-4BED-B3A0-1CC7D13C7F8B}"/>
              </a:ext>
            </a:extLst>
          </p:cNvPr>
          <p:cNvSpPr txBox="1"/>
          <p:nvPr/>
        </p:nvSpPr>
        <p:spPr>
          <a:xfrm>
            <a:off x="9179271" y="4778377"/>
            <a:ext cx="1345674" cy="230187"/>
          </a:xfrm>
          <a:prstGeom prst="rect">
            <a:avLst/>
          </a:prstGeom>
          <a:noFill/>
        </p:spPr>
        <p:txBody>
          <a:bodyPr>
            <a:spAutoFit/>
          </a:bodyPr>
          <a:lstStyle/>
          <a:p>
            <a:pPr rtl="0" algn="l">
              <a:defRPr/>
            </a:pPr>
            <a:r>
              <a:rPr lang="en-GB" sz="900" b="0" spc="10" dirty="0"/>
              <a:t>0x1FFFFFFF</a:t>
            </a:r>
          </a:p>
        </p:txBody>
      </p:sp>
      <p:sp>
        <p:nvSpPr>
          <p:cNvPr id="23" name="TextBox 22">
            <a:extLst>
              <a:ext uri="{FF2B5EF4-FFF2-40B4-BE49-F238E27FC236}">
                <a16:creationId xmlns:a16="http://schemas.microsoft.com/office/drawing/2014/main" id="{EC7AD469-D5F1-48B1-BE5D-263ECA9C3F66}"/>
              </a:ext>
            </a:extLst>
          </p:cNvPr>
          <p:cNvSpPr txBox="1"/>
          <p:nvPr/>
        </p:nvSpPr>
        <p:spPr>
          <a:xfrm>
            <a:off x="9177156" y="4643438"/>
            <a:ext cx="1345674" cy="230188"/>
          </a:xfrm>
          <a:prstGeom prst="rect">
            <a:avLst/>
          </a:prstGeom>
          <a:noFill/>
        </p:spPr>
        <p:txBody>
          <a:bodyPr>
            <a:spAutoFit/>
          </a:bodyPr>
          <a:lstStyle/>
          <a:p>
            <a:pPr rtl="0" algn="l">
              <a:defRPr/>
            </a:pPr>
            <a:r>
              <a:rPr lang="en-GB" sz="900" b="0" spc="10" dirty="0"/>
              <a:t>0x20000000</a:t>
            </a:r>
          </a:p>
        </p:txBody>
      </p:sp>
      <p:sp>
        <p:nvSpPr>
          <p:cNvPr id="24" name="TextBox 23">
            <a:extLst>
              <a:ext uri="{FF2B5EF4-FFF2-40B4-BE49-F238E27FC236}">
                <a16:creationId xmlns:a16="http://schemas.microsoft.com/office/drawing/2014/main" id="{F0DDECBD-771B-4682-8720-6060B719521D}"/>
              </a:ext>
            </a:extLst>
          </p:cNvPr>
          <p:cNvSpPr txBox="1"/>
          <p:nvPr/>
        </p:nvSpPr>
        <p:spPr>
          <a:xfrm>
            <a:off x="9175039" y="5129213"/>
            <a:ext cx="1345674" cy="230188"/>
          </a:xfrm>
          <a:prstGeom prst="rect">
            <a:avLst/>
          </a:prstGeom>
          <a:noFill/>
        </p:spPr>
        <p:txBody>
          <a:bodyPr>
            <a:spAutoFit/>
          </a:bodyPr>
          <a:lstStyle/>
          <a:p>
            <a:pPr rtl="0" algn="l">
              <a:defRPr/>
            </a:pPr>
            <a:r>
              <a:rPr lang="en-GB" sz="900" b="0" spc="10" dirty="0"/>
              <a:t>0x00000000</a:t>
            </a:r>
          </a:p>
        </p:txBody>
      </p:sp>
      <p:sp>
        <p:nvSpPr>
          <p:cNvPr id="25" name="Right Brace 24">
            <a:extLst>
              <a:ext uri="{FF2B5EF4-FFF2-40B4-BE49-F238E27FC236}">
                <a16:creationId xmlns:a16="http://schemas.microsoft.com/office/drawing/2014/main" id="{DED11889-A400-4C8E-9DB2-0A9D9F6DE729}"/>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ight Brace 25">
            <a:extLst>
              <a:ext uri="{FF2B5EF4-FFF2-40B4-BE49-F238E27FC236}">
                <a16:creationId xmlns:a16="http://schemas.microsoft.com/office/drawing/2014/main" id="{B51B17D1-CAF2-45F6-93F3-8F1D020C1E9C}"/>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Brace 26">
            <a:extLst>
              <a:ext uri="{FF2B5EF4-FFF2-40B4-BE49-F238E27FC236}">
                <a16:creationId xmlns:a16="http://schemas.microsoft.com/office/drawing/2014/main" id="{8E81FE68-9A30-42DC-991C-D8894B43414D}"/>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TextBox 27">
            <a:extLst>
              <a:ext uri="{FF2B5EF4-FFF2-40B4-BE49-F238E27FC236}">
                <a16:creationId xmlns:a16="http://schemas.microsoft.com/office/drawing/2014/main" id="{0D84C7AF-C6C9-48BD-9CB0-3C6446F9860B}"/>
              </a:ext>
            </a:extLst>
          </p:cNvPr>
          <p:cNvSpPr txBox="1"/>
          <p:nvPr/>
        </p:nvSpPr>
        <p:spPr>
          <a:xfrm>
            <a:off x="10579957" y="4937127"/>
            <a:ext cx="935201" cy="230187"/>
          </a:xfrm>
          <a:prstGeom prst="rect">
            <a:avLst/>
          </a:prstGeom>
          <a:noFill/>
        </p:spPr>
        <p:txBody>
          <a:bodyPr>
            <a:spAutoFit/>
          </a:bodyPr>
          <a:lstStyle/>
          <a:p>
            <a:pPr rtl="0" algn="l">
              <a:defRPr/>
            </a:pPr>
            <a:r>
              <a:rPr lang="en-GB" sz="900" b="0" spc="10" dirty="0"/>
              <a:t>512 MB</a:t>
            </a:r>
          </a:p>
        </p:txBody>
      </p:sp>
      <p:sp>
        <p:nvSpPr>
          <p:cNvPr id="29" name="TextBox 28">
            <a:extLst>
              <a:ext uri="{FF2B5EF4-FFF2-40B4-BE49-F238E27FC236}">
                <a16:creationId xmlns:a16="http://schemas.microsoft.com/office/drawing/2014/main" id="{30C95242-79B7-4C76-BEB6-A415C1FDAB7E}"/>
              </a:ext>
            </a:extLst>
          </p:cNvPr>
          <p:cNvSpPr txBox="1"/>
          <p:nvPr/>
        </p:nvSpPr>
        <p:spPr>
          <a:xfrm>
            <a:off x="10579957" y="4470402"/>
            <a:ext cx="935201" cy="231775"/>
          </a:xfrm>
          <a:prstGeom prst="rect">
            <a:avLst/>
          </a:prstGeom>
          <a:noFill/>
        </p:spPr>
        <p:txBody>
          <a:bodyPr>
            <a:spAutoFit/>
          </a:bodyPr>
          <a:lstStyle/>
          <a:p>
            <a:pPr rtl="0" algn="l">
              <a:defRPr/>
            </a:pPr>
            <a:r>
              <a:rPr lang="en-GB" sz="900" b="0" spc="10" dirty="0"/>
              <a:t>512 MB</a:t>
            </a:r>
          </a:p>
        </p:txBody>
      </p:sp>
      <p:sp>
        <p:nvSpPr>
          <p:cNvPr id="30" name="TextBox 29">
            <a:extLst>
              <a:ext uri="{FF2B5EF4-FFF2-40B4-BE49-F238E27FC236}">
                <a16:creationId xmlns:a16="http://schemas.microsoft.com/office/drawing/2014/main" id="{F019729E-CEE2-444A-9C74-613E6924DF08}"/>
              </a:ext>
            </a:extLst>
          </p:cNvPr>
          <p:cNvSpPr txBox="1"/>
          <p:nvPr/>
        </p:nvSpPr>
        <p:spPr>
          <a:xfrm>
            <a:off x="10579957" y="4024314"/>
            <a:ext cx="935201" cy="231775"/>
          </a:xfrm>
          <a:prstGeom prst="rect">
            <a:avLst/>
          </a:prstGeom>
          <a:noFill/>
        </p:spPr>
        <p:txBody>
          <a:bodyPr>
            <a:spAutoFit/>
          </a:bodyPr>
          <a:lstStyle/>
          <a:p>
            <a:pPr rtl="0" algn="l">
              <a:defRPr/>
            </a:pPr>
            <a:r>
              <a:rPr lang="en-GB" sz="900" b="0" spc="10" dirty="0"/>
              <a:t>512 MB</a:t>
            </a:r>
          </a:p>
        </p:txBody>
      </p:sp>
      <p:sp>
        <p:nvSpPr>
          <p:cNvPr id="31" name="Right Brace 30">
            <a:extLst>
              <a:ext uri="{FF2B5EF4-FFF2-40B4-BE49-F238E27FC236}">
                <a16:creationId xmlns:a16="http://schemas.microsoft.com/office/drawing/2014/main" id="{041B8F82-B100-42FC-9659-215075F4AF07}"/>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2" name="TextBox 31">
            <a:extLst>
              <a:ext uri="{FF2B5EF4-FFF2-40B4-BE49-F238E27FC236}">
                <a16:creationId xmlns:a16="http://schemas.microsoft.com/office/drawing/2014/main" id="{86C6BDBE-9A41-470E-8691-3FC917A8F044}"/>
              </a:ext>
            </a:extLst>
          </p:cNvPr>
          <p:cNvSpPr txBox="1"/>
          <p:nvPr/>
        </p:nvSpPr>
        <p:spPr>
          <a:xfrm>
            <a:off x="10579957" y="3259139"/>
            <a:ext cx="935201" cy="231775"/>
          </a:xfrm>
          <a:prstGeom prst="rect">
            <a:avLst/>
          </a:prstGeom>
          <a:noFill/>
        </p:spPr>
        <p:txBody>
          <a:bodyPr>
            <a:spAutoFit/>
          </a:bodyPr>
          <a:lstStyle/>
          <a:p>
            <a:pPr rtl="0" algn="l">
              <a:defRPr/>
            </a:pPr>
            <a:r>
              <a:rPr lang="en-GB" sz="900" b="0" spc="10" dirty="0"/>
              <a:t>1 GB</a:t>
            </a:r>
          </a:p>
        </p:txBody>
      </p:sp>
      <p:sp>
        <p:nvSpPr>
          <p:cNvPr id="33" name="Right Brace 32">
            <a:extLst>
              <a:ext uri="{FF2B5EF4-FFF2-40B4-BE49-F238E27FC236}">
                <a16:creationId xmlns:a16="http://schemas.microsoft.com/office/drawing/2014/main" id="{D0B89D9C-20FB-462C-B01B-41F4C1B49193}"/>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4" name="TextBox 33">
            <a:extLst>
              <a:ext uri="{FF2B5EF4-FFF2-40B4-BE49-F238E27FC236}">
                <a16:creationId xmlns:a16="http://schemas.microsoft.com/office/drawing/2014/main" id="{5943452A-1EA4-4A5B-B612-3E151C9C8AFE}"/>
              </a:ext>
            </a:extLst>
          </p:cNvPr>
          <p:cNvSpPr txBox="1"/>
          <p:nvPr/>
        </p:nvSpPr>
        <p:spPr>
          <a:xfrm>
            <a:off x="10579957" y="2336802"/>
            <a:ext cx="935201" cy="230187"/>
          </a:xfrm>
          <a:prstGeom prst="rect">
            <a:avLst/>
          </a:prstGeom>
          <a:noFill/>
        </p:spPr>
        <p:txBody>
          <a:bodyPr>
            <a:spAutoFit/>
          </a:bodyPr>
          <a:lstStyle/>
          <a:p>
            <a:pPr rtl="0" algn="l">
              <a:defRPr/>
            </a:pPr>
            <a:r>
              <a:rPr lang="en-GB" sz="900" b="0" spc="10" dirty="0"/>
              <a:t>1 GB</a:t>
            </a:r>
          </a:p>
        </p:txBody>
      </p:sp>
      <p:sp>
        <p:nvSpPr>
          <p:cNvPr id="35" name="Right Brace 34">
            <a:extLst>
              <a:ext uri="{FF2B5EF4-FFF2-40B4-BE49-F238E27FC236}">
                <a16:creationId xmlns:a16="http://schemas.microsoft.com/office/drawing/2014/main" id="{BB10E319-EBA0-4CE1-BE90-51FED8190548}"/>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6" name="TextBox 35">
            <a:extLst>
              <a:ext uri="{FF2B5EF4-FFF2-40B4-BE49-F238E27FC236}">
                <a16:creationId xmlns:a16="http://schemas.microsoft.com/office/drawing/2014/main" id="{032B8AA5-0780-40BE-BB60-F1C5611A4762}"/>
              </a:ext>
            </a:extLst>
          </p:cNvPr>
          <p:cNvSpPr txBox="1"/>
          <p:nvPr/>
        </p:nvSpPr>
        <p:spPr>
          <a:xfrm>
            <a:off x="10529177" y="1427163"/>
            <a:ext cx="935201" cy="230188"/>
          </a:xfrm>
          <a:prstGeom prst="rect">
            <a:avLst/>
          </a:prstGeom>
          <a:noFill/>
        </p:spPr>
        <p:txBody>
          <a:bodyPr>
            <a:spAutoFit/>
          </a:bodyPr>
          <a:lstStyle/>
          <a:p>
            <a:pPr rtl="0" algn="l">
              <a:defRPr/>
            </a:pPr>
            <a:r>
              <a:rPr lang="en-GB" sz="900" b="0" spc="10" dirty="0"/>
              <a:t>512 MB</a:t>
            </a:r>
          </a:p>
        </p:txBody>
      </p:sp>
      <p:sp>
        <p:nvSpPr>
          <p:cNvPr id="37" name="TextBox 36">
            <a:extLst>
              <a:ext uri="{FF2B5EF4-FFF2-40B4-BE49-F238E27FC236}">
                <a16:creationId xmlns:a16="http://schemas.microsoft.com/office/drawing/2014/main" id="{32B97B34-5B9C-45CA-8725-EF43A9A05DB2}"/>
              </a:ext>
            </a:extLst>
          </p:cNvPr>
          <p:cNvSpPr txBox="1"/>
          <p:nvPr/>
        </p:nvSpPr>
        <p:spPr>
          <a:xfrm>
            <a:off x="9139070" y="1527177"/>
            <a:ext cx="1345674" cy="231775"/>
          </a:xfrm>
          <a:prstGeom prst="rect">
            <a:avLst/>
          </a:prstGeom>
          <a:noFill/>
        </p:spPr>
        <p:txBody>
          <a:bodyPr>
            <a:spAutoFit/>
          </a:bodyPr>
          <a:lstStyle/>
          <a:p>
            <a:pPr algn="l" rtl="0">
              <a:defRPr/>
            </a:pPr>
            <a:r>
              <a:rPr lang="en-GB" sz="900" b="0" spc="10" dirty="0"/>
              <a:t>0xE00FFFFF</a:t>
            </a:r>
          </a:p>
        </p:txBody>
      </p:sp>
      <p:sp>
        <p:nvSpPr>
          <p:cNvPr id="38" name="TextBox 37">
            <a:extLst>
              <a:ext uri="{FF2B5EF4-FFF2-40B4-BE49-F238E27FC236}">
                <a16:creationId xmlns:a16="http://schemas.microsoft.com/office/drawing/2014/main" id="{500E8E89-DA22-4E9A-9F08-3EEAEC8B6868}"/>
              </a:ext>
            </a:extLst>
          </p:cNvPr>
          <p:cNvSpPr txBox="1"/>
          <p:nvPr/>
        </p:nvSpPr>
        <p:spPr>
          <a:xfrm>
            <a:off x="9139070" y="1346202"/>
            <a:ext cx="1345674" cy="230187"/>
          </a:xfrm>
          <a:prstGeom prst="rect">
            <a:avLst/>
          </a:prstGeom>
          <a:noFill/>
        </p:spPr>
        <p:txBody>
          <a:bodyPr>
            <a:spAutoFit/>
          </a:bodyPr>
          <a:lstStyle/>
          <a:p>
            <a:pPr algn="l" rtl="0">
              <a:defRPr/>
            </a:pPr>
            <a:r>
              <a:rPr lang="en-GB" sz="900" b="0" spc="10" dirty="0"/>
              <a:t>0xE0100000</a:t>
            </a:r>
          </a:p>
        </p:txBody>
      </p:sp>
      <p:sp>
        <p:nvSpPr>
          <p:cNvPr id="39" name="Rectangle 38">
            <a:extLst>
              <a:ext uri="{FF2B5EF4-FFF2-40B4-BE49-F238E27FC236}">
                <a16:creationId xmlns:a16="http://schemas.microsoft.com/office/drawing/2014/main" id="{B6F39A26-5F45-4362-B0D2-EF15E62E5FCE}"/>
              </a:ext>
            </a:extLst>
          </p:cNvPr>
          <p:cNvSpPr/>
          <p:nvPr/>
        </p:nvSpPr>
        <p:spPr bwMode="auto">
          <a:xfrm>
            <a:off x="7041515" y="4758533"/>
            <a:ext cx="2606715" cy="60086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40" name="Rounded Rectangular Callout 38">
            <a:extLst>
              <a:ext uri="{FF2B5EF4-FFF2-40B4-BE49-F238E27FC236}">
                <a16:creationId xmlns:a16="http://schemas.microsoft.com/office/drawing/2014/main" id="{6FD9E57C-4EA3-4A3F-ADCE-B5DFDD0AEE08}"/>
              </a:ext>
            </a:extLst>
          </p:cNvPr>
          <p:cNvSpPr/>
          <p:nvPr/>
        </p:nvSpPr>
        <p:spPr bwMode="auto">
          <a:xfrm>
            <a:off x="2454539" y="4127209"/>
            <a:ext cx="3772047" cy="553959"/>
          </a:xfrm>
          <a:prstGeom prst="wedgeRoundRectCallout">
            <a:avLst>
              <a:gd name="adj1" fmla="val 75533"/>
              <a:gd name="adj2" fmla="val 6922"/>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rtl="0" algn="l">
              <a:defRPr/>
            </a:pPr>
            <a:r>
              <a:rPr lang="en-GB" b="0" spc="10" dirty="0"/>
              <a:t>Temelde veri belleği için kullanılır</a:t>
            </a:r>
          </a:p>
          <a:p>
            <a:pPr rtl="0" algn="l">
              <a:defRPr/>
            </a:pPr>
            <a:r>
              <a:rPr lang="en-GB" b="0" spc="10" dirty="0"/>
              <a:t>ör. yonga üzerinde SRAM, SDRAM</a:t>
            </a:r>
          </a:p>
        </p:txBody>
      </p:sp>
      <p:sp>
        <p:nvSpPr>
          <p:cNvPr id="41" name="Rounded Rectangular Callout 39">
            <a:extLst>
              <a:ext uri="{FF2B5EF4-FFF2-40B4-BE49-F238E27FC236}">
                <a16:creationId xmlns:a16="http://schemas.microsoft.com/office/drawing/2014/main" id="{2793D8A7-F79F-4D20-820C-D492A329B067}"/>
              </a:ext>
            </a:extLst>
          </p:cNvPr>
          <p:cNvSpPr/>
          <p:nvPr/>
        </p:nvSpPr>
        <p:spPr bwMode="auto">
          <a:xfrm>
            <a:off x="2454539" y="4868311"/>
            <a:ext cx="3772047" cy="512522"/>
          </a:xfrm>
          <a:prstGeom prst="wedgeRoundRectCallout">
            <a:avLst>
              <a:gd name="adj1" fmla="val 74694"/>
              <a:gd name="adj2" fmla="val -30871"/>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rtl="0" algn="l">
              <a:defRPr/>
            </a:pPr>
            <a:r>
              <a:rPr lang="en-GB" b="0" spc="10" dirty="0"/>
              <a:t>Esas olarak program görüntüsü için kullanılır</a:t>
            </a:r>
          </a:p>
          <a:p>
            <a:pPr rtl="0" algn="l">
              <a:defRPr/>
            </a:pPr>
            <a:r>
              <a:rPr lang="en-GB" b="0" spc="10" dirty="0"/>
              <a:t>ör. çip üzerinde FLASH</a:t>
            </a:r>
          </a:p>
        </p:txBody>
      </p:sp>
    </p:spTree>
    <p:extLst>
      <p:ext uri="{BB962C8B-B14F-4D97-AF65-F5344CB8AC3E}">
        <p14:creationId xmlns:p14="http://schemas.microsoft.com/office/powerpoint/2010/main" val="67322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Program Veri Türleri</a:t>
            </a:r>
            <a:endParaRPr lang="en-US" dirty="0"/>
          </a:p>
        </p:txBody>
      </p:sp>
      <p:graphicFrame>
        <p:nvGraphicFramePr>
          <p:cNvPr id="6" name="Content Placeholder 3">
            <a:extLst>
              <a:ext uri="{FF2B5EF4-FFF2-40B4-BE49-F238E27FC236}">
                <a16:creationId xmlns:a16="http://schemas.microsoft.com/office/drawing/2014/main" id="{85D87D42-49A0-4B92-9530-A10AF6653933}"/>
              </a:ext>
            </a:extLst>
          </p:cNvPr>
          <p:cNvGraphicFramePr>
            <a:graphicFrameLocks noGrp="1"/>
          </p:cNvGraphicFramePr>
          <p:nvPr>
            <p:ph idx="1"/>
            <p:extLst>
              <p:ext uri="{D42A27DB-BD31-4B8C-83A1-F6EECF244321}">
                <p14:modId xmlns:p14="http://schemas.microsoft.com/office/powerpoint/2010/main" val="1332286097"/>
              </p:ext>
            </p:extLst>
          </p:nvPr>
        </p:nvGraphicFramePr>
        <p:xfrm>
          <a:off x="347928" y="1312863"/>
          <a:ext cx="11696364" cy="4826000"/>
        </p:xfrm>
        <a:graphic>
          <a:graphicData uri="http://schemas.openxmlformats.org/drawingml/2006/table">
            <a:tbl>
              <a:tblPr firstRow="1" bandRow="1">
                <a:tableStyleId>{5C22544A-7EE6-4342-B048-85BDC9FD1C3A}</a:tableStyleId>
              </a:tblPr>
              <a:tblGrid>
                <a:gridCol w="2924091">
                  <a:extLst>
                    <a:ext uri="{9D8B030D-6E8A-4147-A177-3AD203B41FA5}">
                      <a16:colId xmlns:a16="http://schemas.microsoft.com/office/drawing/2014/main" val="20000"/>
                    </a:ext>
                  </a:extLst>
                </a:gridCol>
                <a:gridCol w="2930438">
                  <a:extLst>
                    <a:ext uri="{9D8B030D-6E8A-4147-A177-3AD203B41FA5}">
                      <a16:colId xmlns:a16="http://schemas.microsoft.com/office/drawing/2014/main" val="20001"/>
                    </a:ext>
                  </a:extLst>
                </a:gridCol>
                <a:gridCol w="3012956">
                  <a:extLst>
                    <a:ext uri="{9D8B030D-6E8A-4147-A177-3AD203B41FA5}">
                      <a16:colId xmlns:a16="http://schemas.microsoft.com/office/drawing/2014/main" val="20002"/>
                    </a:ext>
                  </a:extLst>
                </a:gridCol>
                <a:gridCol w="2828879">
                  <a:extLst>
                    <a:ext uri="{9D8B030D-6E8A-4147-A177-3AD203B41FA5}">
                      <a16:colId xmlns:a16="http://schemas.microsoft.com/office/drawing/2014/main" val="20003"/>
                    </a:ext>
                  </a:extLst>
                </a:gridCol>
              </a:tblGrid>
              <a:tr h="335281">
                <a:tc>
                  <a:txBody>
                    <a:bodyPr/>
                    <a:lstStyle/>
                    <a:p>
                      <a:pPr rtl="0" algn="l"/>
                      <a:r>
                        <a:rPr lang="en-GB" sz="1600" dirty="0"/>
                        <a:t>Veri tipi</a:t>
                      </a:r>
                    </a:p>
                  </a:txBody>
                  <a:tcPr marL="121872" marR="121872"/>
                </a:tc>
                <a:tc>
                  <a:txBody>
                    <a:bodyPr/>
                    <a:lstStyle/>
                    <a:p>
                      <a:pPr rtl="0" algn="l"/>
                      <a:r>
                        <a:rPr lang="en-GB" sz="1600" dirty="0"/>
                        <a:t>Boyut</a:t>
                      </a:r>
                    </a:p>
                  </a:txBody>
                  <a:tcPr marL="121872" marR="121872"/>
                </a:tc>
                <a:tc>
                  <a:txBody>
                    <a:bodyPr/>
                    <a:lstStyle/>
                    <a:p>
                      <a:pPr rtl="0" algn="l"/>
                      <a:r>
                        <a:rPr lang="en-GB" sz="1600" dirty="0"/>
                        <a:t>İmza aralığı</a:t>
                      </a:r>
                    </a:p>
                  </a:txBody>
                  <a:tcPr marL="121872" marR="121872"/>
                </a:tc>
                <a:tc>
                  <a:txBody>
                    <a:bodyPr/>
                    <a:lstStyle/>
                    <a:p>
                      <a:pPr rtl="0" algn="l"/>
                      <a:r>
                        <a:rPr lang="en-GB" sz="1600" dirty="0"/>
                        <a:t>İmzasız aralık</a:t>
                      </a:r>
                    </a:p>
                  </a:txBody>
                  <a:tcPr marL="121872" marR="121872"/>
                </a:tc>
                <a:extLst>
                  <a:ext uri="{0D108BD9-81ED-4DB2-BD59-A6C34878D82A}">
                    <a16:rowId xmlns:a16="http://schemas.microsoft.com/office/drawing/2014/main" val="10000"/>
                  </a:ext>
                </a:extLst>
              </a:tr>
              <a:tr h="335281">
                <a:tc>
                  <a:txBody>
                    <a:bodyPr/>
                    <a:lstStyle/>
                    <a:p>
                      <a:pPr rtl="0" algn="l"/>
                      <a:r>
                        <a:rPr lang="en-GB" sz="1600" dirty="0"/>
                        <a:t>char, int8_t, uint8_t</a:t>
                      </a:r>
                    </a:p>
                  </a:txBody>
                  <a:tcPr marL="121872" marR="121872"/>
                </a:tc>
                <a:tc>
                  <a:txBody>
                    <a:bodyPr/>
                    <a:lstStyle/>
                    <a:p>
                      <a:pPr rtl="0" algn="l"/>
                      <a:r>
                        <a:rPr lang="en-GB" sz="1600" dirty="0"/>
                        <a:t>Bayt</a:t>
                      </a:r>
                    </a:p>
                  </a:txBody>
                  <a:tcPr marL="121872" marR="121872"/>
                </a:tc>
                <a:tc>
                  <a:txBody>
                    <a:bodyPr/>
                    <a:lstStyle/>
                    <a:p>
                      <a:pPr rtl="0" algn="l"/>
                      <a:r>
                        <a:rPr lang="en-GB" sz="1600" dirty="0"/>
                        <a:t>-128 ila 127 </a:t>
                      </a:r>
                    </a:p>
                  </a:txBody>
                  <a:tcPr marL="121872" marR="121872"/>
                </a:tc>
                <a:tc>
                  <a:txBody>
                    <a:bodyPr/>
                    <a:lstStyle/>
                    <a:p>
                      <a:pPr rtl="0" algn="l"/>
                      <a:r>
                        <a:rPr lang="en-GB" sz="1600" dirty="0"/>
                        <a:t>0 - 255</a:t>
                      </a:r>
                    </a:p>
                  </a:txBody>
                  <a:tcPr marL="121872" marR="121872"/>
                </a:tc>
                <a:extLst>
                  <a:ext uri="{0D108BD9-81ED-4DB2-BD59-A6C34878D82A}">
                    <a16:rowId xmlns:a16="http://schemas.microsoft.com/office/drawing/2014/main" val="10001"/>
                  </a:ext>
                </a:extLst>
              </a:tr>
              <a:tr h="579122">
                <a:tc>
                  <a:txBody>
                    <a:bodyPr/>
                    <a:lstStyle/>
                    <a:p>
                      <a:pPr rtl="0" algn="l"/>
                      <a:r>
                        <a:rPr lang="en-GB" sz="1600" dirty="0"/>
                        <a:t>kısa, int16_t, uint16_t</a:t>
                      </a:r>
                    </a:p>
                  </a:txBody>
                  <a:tcPr marL="121872" marR="121872"/>
                </a:tc>
                <a:tc>
                  <a:txBody>
                    <a:bodyPr/>
                    <a:lstStyle/>
                    <a:p>
                      <a:pPr rtl="0" algn="l"/>
                      <a:r>
                        <a:rPr lang="en-GB" sz="1600" dirty="0"/>
                        <a:t>Yarım kelime</a:t>
                      </a:r>
                    </a:p>
                  </a:txBody>
                  <a:tcPr marL="121872" marR="121872"/>
                </a:tc>
                <a:tc>
                  <a:txBody>
                    <a:bodyPr/>
                    <a:lstStyle/>
                    <a:p>
                      <a:pPr rtl="0" algn="l"/>
                      <a:r>
                        <a:rPr lang="en-GB" sz="1600" dirty="0"/>
                        <a:t>-32768 ila 32767 </a:t>
                      </a:r>
                    </a:p>
                  </a:txBody>
                  <a:tcPr marL="121872" marR="121872"/>
                </a:tc>
                <a:tc>
                  <a:txBody>
                    <a:bodyPr/>
                    <a:lstStyle/>
                    <a:p>
                      <a:pPr rtl="0" algn="l"/>
                      <a:r>
                        <a:rPr lang="en-GB" sz="1600" dirty="0"/>
                        <a:t>0 ila 65535</a:t>
                      </a:r>
                    </a:p>
                  </a:txBody>
                  <a:tcPr marL="121872" marR="121872"/>
                </a:tc>
                <a:extLst>
                  <a:ext uri="{0D108BD9-81ED-4DB2-BD59-A6C34878D82A}">
                    <a16:rowId xmlns:a16="http://schemas.microsoft.com/office/drawing/2014/main" val="10002"/>
                  </a:ext>
                </a:extLst>
              </a:tr>
              <a:tr h="579122">
                <a:tc>
                  <a:txBody>
                    <a:bodyPr/>
                    <a:lstStyle/>
                    <a:p>
                      <a:pPr rtl="0" algn="l"/>
                      <a:r>
                        <a:rPr lang="en-GB" sz="1600" dirty="0"/>
                        <a:t>int, int32_t, uint32_t, uzun</a:t>
                      </a:r>
                    </a:p>
                  </a:txBody>
                  <a:tcPr marL="121872" marR="121872"/>
                </a:tc>
                <a:tc>
                  <a:txBody>
                    <a:bodyPr/>
                    <a:lstStyle/>
                    <a:p>
                      <a:pPr rtl="0" algn="l"/>
                      <a:r>
                        <a:rPr lang="en-GB" sz="1600" dirty="0"/>
                        <a:t>Kelime</a:t>
                      </a:r>
                    </a:p>
                  </a:txBody>
                  <a:tcPr marL="121872" marR="121872"/>
                </a:tc>
                <a:tc>
                  <a:txBody>
                    <a:bodyPr/>
                    <a:lstStyle/>
                    <a:p>
                      <a:pPr rtl="0" algn="l"/>
                      <a:r>
                        <a:rPr lang="en-GB" sz="1600" dirty="0"/>
                        <a:t>-2147483648 ile 2147483647 </a:t>
                      </a:r>
                    </a:p>
                  </a:txBody>
                  <a:tcPr marL="121872" marR="121872"/>
                </a:tc>
                <a:tc>
                  <a:txBody>
                    <a:bodyPr/>
                    <a:lstStyle/>
                    <a:p>
                      <a:pPr rtl="0" algn="l"/>
                      <a:r>
                        <a:rPr lang="en-GB" sz="1600" dirty="0"/>
                        <a:t>0 ila 4294967295</a:t>
                      </a:r>
                    </a:p>
                  </a:txBody>
                  <a:tcPr marL="121872" marR="121872"/>
                </a:tc>
                <a:extLst>
                  <a:ext uri="{0D108BD9-81ED-4DB2-BD59-A6C34878D82A}">
                    <a16:rowId xmlns:a16="http://schemas.microsoft.com/office/drawing/2014/main" val="10003"/>
                  </a:ext>
                </a:extLst>
              </a:tr>
              <a:tr h="579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uzun, int64_t, uint64_t</a:t>
                      </a:r>
                    </a:p>
                  </a:txBody>
                  <a:tcPr marL="121872" marR="121872"/>
                </a:tc>
                <a:tc>
                  <a:txBody>
                    <a:bodyPr/>
                    <a:lstStyle/>
                    <a:p>
                      <a:pPr rtl="0" algn="l"/>
                      <a:r>
                        <a:rPr lang="en-GB" sz="1600" dirty="0"/>
                        <a:t>Çift kelime</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-2</a:t>
                      </a:r>
                      <a:r>
                        <a:rPr lang="en-GB" sz="1600" baseline="30000" dirty="0"/>
                        <a:t>63</a:t>
                      </a:r>
                      <a:r>
                        <a:rPr lang="en-GB" sz="1600" baseline="0" dirty="0"/>
                        <a:t> -e </a:t>
                      </a:r>
                      <a:r>
                        <a:rPr lang="en-GB" sz="1600" dirty="0"/>
                        <a:t>2</a:t>
                      </a:r>
                      <a:r>
                        <a:rPr lang="en-GB" sz="1600" baseline="30000" dirty="0"/>
                        <a:t>63</a:t>
                      </a:r>
                      <a:r>
                        <a:rPr lang="en-GB" sz="1600" baseline="0" dirty="0"/>
                        <a:t>-1</a:t>
                      </a:r>
                      <a:endParaRPr lang="en-GB" sz="1600" dirty="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0 </a:t>
                      </a:r>
                      <a:r>
                        <a:rPr lang="en-GB" sz="1600" baseline="0" dirty="0"/>
                        <a:t>-e </a:t>
                      </a:r>
                      <a:r>
                        <a:rPr lang="en-GB" sz="1600" dirty="0"/>
                        <a:t>2</a:t>
                      </a:r>
                      <a:r>
                        <a:rPr lang="en-GB" sz="1600" baseline="30000" dirty="0"/>
                        <a:t>64</a:t>
                      </a:r>
                      <a:r>
                        <a:rPr lang="en-GB" sz="1600" baseline="0" dirty="0"/>
                        <a:t>-1</a:t>
                      </a:r>
                      <a:endParaRPr lang="en-GB" sz="1600" dirty="0"/>
                    </a:p>
                  </a:txBody>
                  <a:tcPr marL="121872" marR="121872"/>
                </a:tc>
                <a:extLst>
                  <a:ext uri="{0D108BD9-81ED-4DB2-BD59-A6C34878D82A}">
                    <a16:rowId xmlns:a16="http://schemas.microsoft.com/office/drawing/2014/main" val="10004"/>
                  </a:ext>
                </a:extLst>
              </a:tr>
              <a:tr h="335281">
                <a:tc>
                  <a:txBody>
                    <a:bodyPr/>
                    <a:lstStyle/>
                    <a:p>
                      <a:pPr rtl="0" algn="l"/>
                      <a:r>
                        <a:rPr lang="en-GB" sz="1600" dirty="0"/>
                        <a:t>şamandıra</a:t>
                      </a:r>
                    </a:p>
                  </a:txBody>
                  <a:tcPr marL="121872" marR="121872"/>
                </a:tc>
                <a:tc>
                  <a:txBody>
                    <a:bodyPr/>
                    <a:lstStyle/>
                    <a:p>
                      <a:pPr rtl="0" algn="l"/>
                      <a:r>
                        <a:rPr lang="en-GB" sz="1600" dirty="0"/>
                        <a:t>Kelime</a:t>
                      </a:r>
                    </a:p>
                  </a:txBody>
                  <a:tcPr marL="121872" marR="121872"/>
                </a:tc>
                <a:tc gridSpan="2">
                  <a:txBody>
                    <a:bodyPr/>
                    <a:lstStyle/>
                    <a:p>
                      <a:pPr rtl="0" algn="l"/>
                      <a:r>
                        <a:rPr lang="en-GB" sz="1600" dirty="0"/>
                        <a:t>-3,4028234 × 10</a:t>
                      </a:r>
                      <a:r>
                        <a:rPr lang="en-GB" sz="1600" baseline="30000" dirty="0"/>
                        <a:t>38</a:t>
                      </a:r>
                      <a:r>
                        <a:rPr lang="en-GB" sz="1600" dirty="0"/>
                        <a:t> 3,4028234 × 10'a kadar</a:t>
                      </a:r>
                      <a:r>
                        <a:rPr lang="en-GB" sz="1600" baseline="30000" dirty="0"/>
                        <a:t>38</a:t>
                      </a:r>
                      <a:r>
                        <a:rPr lang="en-GB" sz="1600" dirty="0"/>
                        <a:t> </a:t>
                      </a:r>
                    </a:p>
                  </a:txBody>
                  <a:tcPr marL="121872" marR="121872"/>
                </a:tc>
                <a:tc hMerge="1">
                  <a:txBody>
                    <a:bodyPr/>
                    <a:lstStyle/>
                    <a:p>
                      <a:pPr rtl="0" algn="l"/>
                      <a:endParaRPr lang="en-GB"/>
                    </a:p>
                  </a:txBody>
                  <a:tcPr/>
                </a:tc>
                <a:extLst>
                  <a:ext uri="{0D108BD9-81ED-4DB2-BD59-A6C34878D82A}">
                    <a16:rowId xmlns:a16="http://schemas.microsoft.com/office/drawing/2014/main" val="10005"/>
                  </a:ext>
                </a:extLst>
              </a:tr>
              <a:tr h="579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çift, uzun çift</a:t>
                      </a:r>
                    </a:p>
                  </a:txBody>
                  <a:tcPr marL="121872" marR="121872"/>
                </a:tc>
                <a:tc>
                  <a:txBody>
                    <a:bodyPr/>
                    <a:lstStyle/>
                    <a:p>
                      <a:pPr rtl="0" algn="l"/>
                      <a:r>
                        <a:rPr lang="en-GB" sz="1600" dirty="0"/>
                        <a:t>Çift</a:t>
                      </a:r>
                      <a:r>
                        <a:rPr lang="en-GB" sz="1600" baseline="0" dirty="0"/>
                        <a:t> kelime</a:t>
                      </a:r>
                      <a:endParaRPr lang="en-GB" sz="1600" dirty="0"/>
                    </a:p>
                  </a:txBody>
                  <a:tcPr marL="121872" marR="121872"/>
                </a:tc>
                <a:tc gridSpan="2">
                  <a:txBody>
                    <a:bodyPr/>
                    <a:lstStyle/>
                    <a:p>
                      <a:pPr rtl="0" algn="l"/>
                      <a:r>
                        <a:rPr lang="en-GB" sz="1600" dirty="0"/>
                        <a:t>-1.7976931348623157 × 10</a:t>
                      </a:r>
                      <a:r>
                        <a:rPr lang="en-GB" sz="1600" baseline="30000" dirty="0"/>
                        <a:t>308</a:t>
                      </a:r>
                      <a:r>
                        <a:rPr lang="en-GB" sz="1600" dirty="0"/>
                        <a:t> -e</a:t>
                      </a:r>
                      <a:r>
                        <a:rPr lang="en-GB" sz="1600" baseline="0" dirty="0"/>
                        <a:t> </a:t>
                      </a:r>
                      <a:r>
                        <a:rPr lang="en-GB" sz="1600" dirty="0"/>
                        <a:t>1.7976931348623157 × 10</a:t>
                      </a:r>
                      <a:r>
                        <a:rPr lang="en-GB" sz="1600" baseline="30000" dirty="0"/>
                        <a:t>308</a:t>
                      </a:r>
                      <a:r>
                        <a:rPr lang="en-GB" sz="1600" dirty="0"/>
                        <a:t> </a:t>
                      </a:r>
                    </a:p>
                  </a:txBody>
                  <a:tcPr marL="121872" marR="121872"/>
                </a:tc>
                <a:tc hMerge="1">
                  <a:txBody>
                    <a:bodyPr/>
                    <a:lstStyle/>
                    <a:p>
                      <a:pPr rtl="0" algn="l"/>
                      <a:endParaRPr lang="en-GB"/>
                    </a:p>
                  </a:txBody>
                  <a:tcPr/>
                </a:tc>
                <a:extLst>
                  <a:ext uri="{0D108BD9-81ED-4DB2-BD59-A6C34878D82A}">
                    <a16:rowId xmlns:a16="http://schemas.microsoft.com/office/drawing/2014/main" val="10006"/>
                  </a:ext>
                </a:extLst>
              </a:tr>
              <a:tr h="335281">
                <a:tc>
                  <a:txBody>
                    <a:bodyPr/>
                    <a:lstStyle/>
                    <a:p>
                      <a:pPr rtl="0" algn="l"/>
                      <a:r>
                        <a:rPr lang="en-GB" sz="1600" dirty="0"/>
                        <a:t>işaretçiler</a:t>
                      </a:r>
                    </a:p>
                  </a:txBody>
                  <a:tcPr marL="121872" marR="121872"/>
                </a:tc>
                <a:tc>
                  <a:txBody>
                    <a:bodyPr/>
                    <a:lstStyle/>
                    <a:p>
                      <a:pPr rtl="0" algn="l"/>
                      <a:r>
                        <a:rPr lang="en-GB" sz="1600" dirty="0"/>
                        <a:t>Kelime</a:t>
                      </a:r>
                    </a:p>
                  </a:txBody>
                  <a:tcPr marL="121872" marR="121872"/>
                </a:tc>
                <a:tc gridSpan="2">
                  <a:txBody>
                    <a:bodyPr/>
                    <a:lstStyle/>
                    <a:p>
                      <a:pPr rtl="0" algn="l"/>
                      <a:r>
                        <a:rPr lang="en-GB" sz="1600" dirty="0"/>
                        <a:t>0x00</a:t>
                      </a:r>
                      <a:r>
                        <a:rPr lang="en-GB" sz="1600" baseline="0" dirty="0"/>
                        <a:t> 0xFFFFFFFF için</a:t>
                      </a:r>
                      <a:endParaRPr lang="en-GB" sz="1600" dirty="0"/>
                    </a:p>
                  </a:txBody>
                  <a:tcPr marL="121872" marR="121872"/>
                </a:tc>
                <a:tc hMerge="1">
                  <a:txBody>
                    <a:bodyPr/>
                    <a:lstStyle/>
                    <a:p>
                      <a:pPr rtl="0" algn="l"/>
                      <a:endParaRPr lang="en-GB"/>
                    </a:p>
                  </a:txBody>
                  <a:tcPr/>
                </a:tc>
                <a:extLst>
                  <a:ext uri="{0D108BD9-81ED-4DB2-BD59-A6C34878D82A}">
                    <a16:rowId xmlns:a16="http://schemas.microsoft.com/office/drawing/2014/main" val="10007"/>
                  </a:ext>
                </a:extLst>
              </a:tr>
              <a:tr h="335281">
                <a:tc>
                  <a:txBody>
                    <a:bodyPr/>
                    <a:lstStyle/>
                    <a:p>
                      <a:pPr rtl="0" algn="l"/>
                      <a:r>
                        <a:rPr lang="en-GB" sz="1600" dirty="0"/>
                        <a:t>Sıralama</a:t>
                      </a:r>
                    </a:p>
                  </a:txBody>
                  <a:tcPr marL="121872" marR="121872"/>
                </a:tc>
                <a:tc>
                  <a:txBody>
                    <a:bodyPr/>
                    <a:lstStyle/>
                    <a:p>
                      <a:pPr rtl="0" algn="l"/>
                      <a:r>
                        <a:rPr lang="en-GB" sz="1600" dirty="0"/>
                        <a:t>Bayt / yarım</a:t>
                      </a:r>
                      <a:r>
                        <a:rPr lang="en-GB" sz="1600" baseline="0" dirty="0"/>
                        <a:t> kelime / kelime</a:t>
                      </a:r>
                      <a:endParaRPr lang="en-GB" sz="1600" dirty="0"/>
                    </a:p>
                  </a:txBody>
                  <a:tcPr marL="121872" marR="121872"/>
                </a:tc>
                <a:tc gridSpan="2">
                  <a:txBody>
                    <a:bodyPr/>
                    <a:lstStyle/>
                    <a:p>
                      <a:pPr rtl="0" algn="l"/>
                      <a:r>
                        <a:rPr lang="en-GB" sz="1600" dirty="0"/>
                        <a:t>Olası en küçük veri türü</a:t>
                      </a:r>
                    </a:p>
                  </a:txBody>
                  <a:tcPr marL="121872" marR="121872"/>
                </a:tc>
                <a:tc hMerge="1">
                  <a:txBody>
                    <a:bodyPr/>
                    <a:lstStyle/>
                    <a:p>
                      <a:pPr rtl="0" algn="l"/>
                      <a:endParaRPr lang="en-GB"/>
                    </a:p>
                  </a:txBody>
                  <a:tcPr/>
                </a:tc>
                <a:extLst>
                  <a:ext uri="{0D108BD9-81ED-4DB2-BD59-A6C34878D82A}">
                    <a16:rowId xmlns:a16="http://schemas.microsoft.com/office/drawing/2014/main" val="10008"/>
                  </a:ext>
                </a:extLst>
              </a:tr>
              <a:tr h="497826">
                <a:tc>
                  <a:txBody>
                    <a:bodyPr/>
                    <a:lstStyle/>
                    <a:p>
                      <a:pPr rtl="0" algn="l"/>
                      <a:r>
                        <a:rPr lang="en-GB" sz="1600" dirty="0"/>
                        <a:t>bool (C ++),</a:t>
                      </a:r>
                      <a:r>
                        <a:rPr lang="en-GB" sz="1600" baseline="0" dirty="0"/>
                        <a:t> </a:t>
                      </a:r>
                      <a:r>
                        <a:rPr lang="en-GB" sz="1600" dirty="0"/>
                        <a:t>_bool (C)</a:t>
                      </a:r>
                    </a:p>
                  </a:txBody>
                  <a:tcPr marL="121872" marR="121872"/>
                </a:tc>
                <a:tc>
                  <a:txBody>
                    <a:bodyPr/>
                    <a:lstStyle/>
                    <a:p>
                      <a:pPr rtl="0" algn="l"/>
                      <a:r>
                        <a:rPr lang="en-GB" sz="1600" dirty="0"/>
                        <a:t>Bayt</a:t>
                      </a:r>
                    </a:p>
                  </a:txBody>
                  <a:tcPr marL="121872" marR="121872"/>
                </a:tc>
                <a:tc gridSpan="2">
                  <a:txBody>
                    <a:bodyPr/>
                    <a:lstStyle/>
                    <a:p>
                      <a:pPr rtl="0" algn="l"/>
                      <a:r>
                        <a:rPr lang="en-GB" sz="1600" dirty="0"/>
                        <a:t>Doğru</a:t>
                      </a:r>
                      <a:r>
                        <a:rPr lang="en-GB" sz="1600" baseline="0" dirty="0"/>
                        <a:t> veya yanlış</a:t>
                      </a:r>
                      <a:endParaRPr lang="en-GB" sz="1600" dirty="0"/>
                    </a:p>
                  </a:txBody>
                  <a:tcPr marL="121872" marR="121872"/>
                </a:tc>
                <a:tc hMerge="1">
                  <a:txBody>
                    <a:bodyPr/>
                    <a:lstStyle/>
                    <a:p>
                      <a:pPr rtl="0" algn="l"/>
                      <a:endParaRPr lang="en-GB"/>
                    </a:p>
                  </a:txBody>
                  <a:tcPr/>
                </a:tc>
                <a:extLst>
                  <a:ext uri="{0D108BD9-81ED-4DB2-BD59-A6C34878D82A}">
                    <a16:rowId xmlns:a16="http://schemas.microsoft.com/office/drawing/2014/main" val="10009"/>
                  </a:ext>
                </a:extLst>
              </a:tr>
              <a:tr h="335281">
                <a:tc>
                  <a:txBody>
                    <a:bodyPr/>
                    <a:lstStyle/>
                    <a:p>
                      <a:pPr rtl="0" algn="l"/>
                      <a:r>
                        <a:rPr lang="en-GB" sz="1600" dirty="0"/>
                        <a:t>wchar_t</a:t>
                      </a:r>
                    </a:p>
                  </a:txBody>
                  <a:tcPr marL="121872" marR="121872"/>
                </a:tc>
                <a:tc>
                  <a:txBody>
                    <a:bodyPr/>
                    <a:lstStyle/>
                    <a:p>
                      <a:pPr rtl="0" algn="l"/>
                      <a:r>
                        <a:rPr lang="en-GB" sz="1600" dirty="0"/>
                        <a:t>Yarım kelime</a:t>
                      </a:r>
                    </a:p>
                  </a:txBody>
                  <a:tcPr marL="121872" marR="121872"/>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0 ila 65535</a:t>
                      </a:r>
                    </a:p>
                  </a:txBody>
                  <a:tcPr marL="121872" marR="121872"/>
                </a:tc>
                <a:tc hMerge="1">
                  <a:txBody>
                    <a:bodyPr/>
                    <a:lstStyle/>
                    <a:p>
                      <a:pPr rtl="0" algn="l"/>
                      <a:endParaRPr lang="en-GB"/>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1066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Veri </a:t>
            </a:r>
            <a:r>
              <a:rPr lang="en-US" dirty="0"/>
              <a:t>C Dilinde Qualifiers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Const</a:t>
            </a:r>
            <a:endParaRPr lang="en-US" altLang="en-US" dirty="0">
              <a:ea typeface="ＭＳ Ｐゴシック" panose="020B0600070205080204" pitchFamily="34" charset="-128"/>
            </a:endParaRPr>
          </a:p>
          <a:p>
            <a:pPr lvl="1" rtl="0" algn="l"/>
            <a:r>
              <a:rPr lang="en-GB" dirty="0"/>
              <a:t>Program tarafından asla yazılmamış; RAM'den tasarruf etmek için ROM'a yerleştirilebilir</a:t>
            </a:r>
          </a:p>
          <a:p>
            <a:pPr rtl="0" algn="l"/>
            <a:r>
              <a:rPr lang="en-GB" dirty="0"/>
              <a:t>Uçucu</a:t>
            </a:r>
            <a:endParaRPr lang="en-US" altLang="en-US" dirty="0">
              <a:ea typeface="ＭＳ Ｐゴシック" panose="020B0600070205080204" pitchFamily="34" charset="-128"/>
            </a:endParaRPr>
          </a:p>
          <a:p>
            <a:pPr lvl="1" rtl="0" algn="l"/>
            <a:r>
              <a:rPr lang="en-IN" dirty="0"/>
              <a:t>Normal program akışının dışında değiştirilebilir: ISR, donanım kaydı</a:t>
            </a:r>
          </a:p>
          <a:p>
            <a:pPr lvl="1" rtl="0" algn="l"/>
            <a:r>
              <a:rPr lang="en-IN" dirty="0"/>
              <a:t>Derleyici, optimizasyonlarda dikkatli olmalıdır</a:t>
            </a: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67429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Veriler RAM'de Nasıl Depolanır?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632904" cy="4086225"/>
          </a:xfrm>
        </p:spPr>
        <p:txBody>
          <a:bodyPr wrap="square" numCol="1" anchor="t" anchorCtr="0" compatLnSpc="1">
            <a:prstTxWarp prst="textNoShape">
              <a:avLst/>
            </a:prstTxWarp>
          </a:bodyPr>
          <a:lstStyle/>
          <a:p>
            <a:pPr rtl="0" algn="l"/>
            <a:r>
              <a:rPr lang="en-GB" dirty="0"/>
              <a:t>Tipik olarak, veriler üç bölgede depolanabilir: statik veriler, yığın ve yığın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Statik veriler: genel değişkenler ve statik değişkenler içerir</a:t>
            </a:r>
          </a:p>
          <a:p>
            <a:pPr lvl="1" rtl="0" algn="l"/>
            <a:r>
              <a:rPr lang="en-IN" altLang="en-US" dirty="0">
                <a:ea typeface="ＭＳ Ｐゴシック" panose="020B0600070205080204" pitchFamily="34" charset="-128"/>
              </a:rPr>
              <a:t>Yığın: yerel değişkenler için geçici veriler, işlev çağrılarında geçen parametre, istisnalar sırasında kaydedilen kayıtlar vb. İçerir.</a:t>
            </a:r>
          </a:p>
          <a:p>
            <a:pPr lvl="1" rtl="0" algn="l"/>
            <a:r>
              <a:rPr lang="en-IN" altLang="en-US" dirty="0">
                <a:ea typeface="ＭＳ Ｐゴシック" panose="020B0600070205080204" pitchFamily="34" charset="-128"/>
              </a:rPr>
              <a:t>Yığın: "tahsis ()", "malloc ()" gibi işlev çağrıları tarafından dinamik olarak ayrılmış bellek alanı parçalarını içerir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4C7EBED-1DE4-478D-96E5-A00BF2433486}"/>
              </a:ext>
            </a:extLst>
          </p:cNvPr>
          <p:cNvSpPr/>
          <p:nvPr/>
        </p:nvSpPr>
        <p:spPr bwMode="auto">
          <a:xfrm>
            <a:off x="8979625" y="1330325"/>
            <a:ext cx="1400686" cy="41910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6" name="Rectangle 5">
            <a:extLst>
              <a:ext uri="{FF2B5EF4-FFF2-40B4-BE49-F238E27FC236}">
                <a16:creationId xmlns:a16="http://schemas.microsoft.com/office/drawing/2014/main" id="{78803410-E9DB-45A1-8A49-24565F4F34B8}"/>
              </a:ext>
            </a:extLst>
          </p:cNvPr>
          <p:cNvSpPr/>
          <p:nvPr/>
        </p:nvSpPr>
        <p:spPr bwMode="auto">
          <a:xfrm>
            <a:off x="8979625" y="4459288"/>
            <a:ext cx="1400686" cy="89535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7" name="Rectangle 6">
            <a:extLst>
              <a:ext uri="{FF2B5EF4-FFF2-40B4-BE49-F238E27FC236}">
                <a16:creationId xmlns:a16="http://schemas.microsoft.com/office/drawing/2014/main" id="{6F6CAA8F-3164-4060-8BDD-591779FB1C0D}"/>
              </a:ext>
            </a:extLst>
          </p:cNvPr>
          <p:cNvSpPr/>
          <p:nvPr/>
        </p:nvSpPr>
        <p:spPr bwMode="auto">
          <a:xfrm>
            <a:off x="8979625" y="3662364"/>
            <a:ext cx="1400686" cy="796925"/>
          </a:xfrm>
          <a:prstGeom prst="rect">
            <a:avLst/>
          </a:prstGeom>
          <a:solidFill>
            <a:schemeClr val="accent3">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8" name="Rectangle 7">
            <a:extLst>
              <a:ext uri="{FF2B5EF4-FFF2-40B4-BE49-F238E27FC236}">
                <a16:creationId xmlns:a16="http://schemas.microsoft.com/office/drawing/2014/main" id="{0B4831C9-6452-42E1-A65C-5B1266ACFEDB}"/>
              </a:ext>
            </a:extLst>
          </p:cNvPr>
          <p:cNvSpPr/>
          <p:nvPr/>
        </p:nvSpPr>
        <p:spPr bwMode="auto">
          <a:xfrm>
            <a:off x="8979625" y="1765300"/>
            <a:ext cx="1400686" cy="10223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cxnSp>
        <p:nvCxnSpPr>
          <p:cNvPr id="9" name="Straight Arrow Connector 8">
            <a:extLst>
              <a:ext uri="{FF2B5EF4-FFF2-40B4-BE49-F238E27FC236}">
                <a16:creationId xmlns:a16="http://schemas.microsoft.com/office/drawing/2014/main" id="{9FF3F671-E79B-4C66-8CD5-546F41D62E15}"/>
              </a:ext>
            </a:extLst>
          </p:cNvPr>
          <p:cNvCxnSpPr/>
          <p:nvPr/>
        </p:nvCxnSpPr>
        <p:spPr bwMode="auto">
          <a:xfrm>
            <a:off x="10606706" y="1765301"/>
            <a:ext cx="0" cy="101917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0" name="TextBox 37">
            <a:extLst>
              <a:ext uri="{FF2B5EF4-FFF2-40B4-BE49-F238E27FC236}">
                <a16:creationId xmlns:a16="http://schemas.microsoft.com/office/drawing/2014/main" id="{18830E47-7A6C-4430-B91E-2AD7BF5F83A6}"/>
              </a:ext>
            </a:extLst>
          </p:cNvPr>
          <p:cNvSpPr txBox="1">
            <a:spLocks noChangeArrowheads="1"/>
          </p:cNvSpPr>
          <p:nvPr/>
        </p:nvSpPr>
        <p:spPr bwMode="auto">
          <a:xfrm>
            <a:off x="7642415" y="3125788"/>
            <a:ext cx="7024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b="0" dirty="0"/>
              <a:t>Hafıza</a:t>
            </a:r>
          </a:p>
          <a:p>
            <a:pPr eaLnBrk="1" hangingPunct="1" rtl="0" algn="l"/>
            <a:r>
              <a:rPr lang="en-GB" sz="1100" b="0" dirty="0"/>
              <a:t>Adres</a:t>
            </a:r>
          </a:p>
        </p:txBody>
      </p:sp>
      <p:sp>
        <p:nvSpPr>
          <p:cNvPr id="11" name="TextBox 39">
            <a:extLst>
              <a:ext uri="{FF2B5EF4-FFF2-40B4-BE49-F238E27FC236}">
                <a16:creationId xmlns:a16="http://schemas.microsoft.com/office/drawing/2014/main" id="{89C12502-43E4-4320-A70A-7FC0C8692EBC}"/>
              </a:ext>
            </a:extLst>
          </p:cNvPr>
          <p:cNvSpPr txBox="1">
            <a:spLocks noChangeArrowheads="1"/>
          </p:cNvSpPr>
          <p:nvPr/>
        </p:nvSpPr>
        <p:spPr bwMode="auto">
          <a:xfrm>
            <a:off x="10697687" y="2014538"/>
            <a:ext cx="9621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b="0" dirty="0"/>
              <a:t>Büyümek </a:t>
            </a:r>
          </a:p>
          <a:p>
            <a:pPr eaLnBrk="1" hangingPunct="1" rtl="0" algn="l"/>
            <a:r>
              <a:rPr lang="en-GB" sz="1100" b="0" dirty="0"/>
              <a:t>Aşağı doğru </a:t>
            </a:r>
          </a:p>
        </p:txBody>
      </p:sp>
      <p:sp>
        <p:nvSpPr>
          <p:cNvPr id="12" name="TextBox 40">
            <a:extLst>
              <a:ext uri="{FF2B5EF4-FFF2-40B4-BE49-F238E27FC236}">
                <a16:creationId xmlns:a16="http://schemas.microsoft.com/office/drawing/2014/main" id="{ECAA46D5-BE57-48A1-880D-A32A1E721434}"/>
              </a:ext>
            </a:extLst>
          </p:cNvPr>
          <p:cNvSpPr txBox="1">
            <a:spLocks noChangeArrowheads="1"/>
          </p:cNvSpPr>
          <p:nvPr/>
        </p:nvSpPr>
        <p:spPr bwMode="auto">
          <a:xfrm>
            <a:off x="7813798" y="1354139"/>
            <a:ext cx="4764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b="0" dirty="0"/>
              <a:t>Yüksek</a:t>
            </a:r>
          </a:p>
        </p:txBody>
      </p:sp>
      <p:cxnSp>
        <p:nvCxnSpPr>
          <p:cNvPr id="13" name="Straight Connector 12">
            <a:extLst>
              <a:ext uri="{FF2B5EF4-FFF2-40B4-BE49-F238E27FC236}">
                <a16:creationId xmlns:a16="http://schemas.microsoft.com/office/drawing/2014/main" id="{C769A061-6637-49EF-9F7A-00108F92E7F4}"/>
              </a:ext>
            </a:extLst>
          </p:cNvPr>
          <p:cNvCxnSpPr/>
          <p:nvPr/>
        </p:nvCxnSpPr>
        <p:spPr bwMode="auto">
          <a:xfrm>
            <a:off x="8979625" y="142875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4" name="Straight Connector 13">
            <a:extLst>
              <a:ext uri="{FF2B5EF4-FFF2-40B4-BE49-F238E27FC236}">
                <a16:creationId xmlns:a16="http://schemas.microsoft.com/office/drawing/2014/main" id="{1F8C2172-C490-4729-851D-B77ADD5D2DB7}"/>
              </a:ext>
            </a:extLst>
          </p:cNvPr>
          <p:cNvCxnSpPr/>
          <p:nvPr/>
        </p:nvCxnSpPr>
        <p:spPr bwMode="auto">
          <a:xfrm>
            <a:off x="8979625" y="15414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0F009BE3-B21B-4226-8D3E-1C8FA810EF76}"/>
              </a:ext>
            </a:extLst>
          </p:cNvPr>
          <p:cNvCxnSpPr/>
          <p:nvPr/>
        </p:nvCxnSpPr>
        <p:spPr bwMode="auto">
          <a:xfrm>
            <a:off x="8979625" y="16557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75C3CB12-E474-4413-8243-DB9C118E5770}"/>
              </a:ext>
            </a:extLst>
          </p:cNvPr>
          <p:cNvCxnSpPr/>
          <p:nvPr/>
        </p:nvCxnSpPr>
        <p:spPr bwMode="auto">
          <a:xfrm>
            <a:off x="8979625" y="17653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1197824B-632B-4223-ACD2-50C984EDC6B6}"/>
              </a:ext>
            </a:extLst>
          </p:cNvPr>
          <p:cNvCxnSpPr/>
          <p:nvPr/>
        </p:nvCxnSpPr>
        <p:spPr bwMode="auto">
          <a:xfrm>
            <a:off x="8979625" y="18764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8" name="Straight Connector 17">
            <a:extLst>
              <a:ext uri="{FF2B5EF4-FFF2-40B4-BE49-F238E27FC236}">
                <a16:creationId xmlns:a16="http://schemas.microsoft.com/office/drawing/2014/main" id="{51909F8D-E831-4477-9111-2AB3D243B710}"/>
              </a:ext>
            </a:extLst>
          </p:cNvPr>
          <p:cNvCxnSpPr/>
          <p:nvPr/>
        </p:nvCxnSpPr>
        <p:spPr bwMode="auto">
          <a:xfrm>
            <a:off x="8979625" y="19907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05C87385-6E49-4288-AA2A-3B00D467903E}"/>
              </a:ext>
            </a:extLst>
          </p:cNvPr>
          <p:cNvCxnSpPr/>
          <p:nvPr/>
        </p:nvCxnSpPr>
        <p:spPr bwMode="auto">
          <a:xfrm>
            <a:off x="8979625" y="210661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0" name="Straight Connector 19">
            <a:extLst>
              <a:ext uri="{FF2B5EF4-FFF2-40B4-BE49-F238E27FC236}">
                <a16:creationId xmlns:a16="http://schemas.microsoft.com/office/drawing/2014/main" id="{55DA80C3-12C5-47A5-B274-B24E6F9092E4}"/>
              </a:ext>
            </a:extLst>
          </p:cNvPr>
          <p:cNvCxnSpPr/>
          <p:nvPr/>
        </p:nvCxnSpPr>
        <p:spPr bwMode="auto">
          <a:xfrm>
            <a:off x="8979625" y="22193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C5A1ADD2-105E-4EBF-9725-76A87A8159B6}"/>
              </a:ext>
            </a:extLst>
          </p:cNvPr>
          <p:cNvCxnSpPr/>
          <p:nvPr/>
        </p:nvCxnSpPr>
        <p:spPr bwMode="auto">
          <a:xfrm>
            <a:off x="8979625" y="233203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5AD64776-744E-4EFB-B6BC-7E9A1BBCB7EF}"/>
              </a:ext>
            </a:extLst>
          </p:cNvPr>
          <p:cNvCxnSpPr/>
          <p:nvPr/>
        </p:nvCxnSpPr>
        <p:spPr bwMode="auto">
          <a:xfrm>
            <a:off x="8979625" y="24431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3" name="Straight Connector 22">
            <a:extLst>
              <a:ext uri="{FF2B5EF4-FFF2-40B4-BE49-F238E27FC236}">
                <a16:creationId xmlns:a16="http://schemas.microsoft.com/office/drawing/2014/main" id="{FB16E9D1-AF43-469A-84A6-07430DDF4D53}"/>
              </a:ext>
            </a:extLst>
          </p:cNvPr>
          <p:cNvCxnSpPr/>
          <p:nvPr/>
        </p:nvCxnSpPr>
        <p:spPr bwMode="auto">
          <a:xfrm>
            <a:off x="8979625" y="25542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0D27D1D7-0061-4395-A62D-C877F4E52758}"/>
              </a:ext>
            </a:extLst>
          </p:cNvPr>
          <p:cNvCxnSpPr/>
          <p:nvPr/>
        </p:nvCxnSpPr>
        <p:spPr bwMode="auto">
          <a:xfrm>
            <a:off x="8979625" y="26685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5" name="Straight Connector 24">
            <a:extLst>
              <a:ext uri="{FF2B5EF4-FFF2-40B4-BE49-F238E27FC236}">
                <a16:creationId xmlns:a16="http://schemas.microsoft.com/office/drawing/2014/main" id="{701A19AE-A0BE-41BD-B7C7-AFAF0759468C}"/>
              </a:ext>
            </a:extLst>
          </p:cNvPr>
          <p:cNvCxnSpPr/>
          <p:nvPr/>
        </p:nvCxnSpPr>
        <p:spPr bwMode="auto">
          <a:xfrm>
            <a:off x="8979625" y="278447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6" name="Straight Connector 25">
            <a:extLst>
              <a:ext uri="{FF2B5EF4-FFF2-40B4-BE49-F238E27FC236}">
                <a16:creationId xmlns:a16="http://schemas.microsoft.com/office/drawing/2014/main" id="{64DD89FA-E767-4B75-B91C-7A6AFAC1CBAE}"/>
              </a:ext>
            </a:extLst>
          </p:cNvPr>
          <p:cNvCxnSpPr/>
          <p:nvPr/>
        </p:nvCxnSpPr>
        <p:spPr bwMode="auto">
          <a:xfrm>
            <a:off x="8979625" y="28956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4C650054-B6AD-4B77-9D19-B953D7FD2C5A}"/>
              </a:ext>
            </a:extLst>
          </p:cNvPr>
          <p:cNvCxnSpPr/>
          <p:nvPr/>
        </p:nvCxnSpPr>
        <p:spPr bwMode="auto">
          <a:xfrm>
            <a:off x="8979625" y="30099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368E730A-BFF6-4280-985E-B8C34164F3A9}"/>
              </a:ext>
            </a:extLst>
          </p:cNvPr>
          <p:cNvCxnSpPr/>
          <p:nvPr/>
        </p:nvCxnSpPr>
        <p:spPr bwMode="auto">
          <a:xfrm>
            <a:off x="8979625" y="311943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9" name="Straight Connector 28">
            <a:extLst>
              <a:ext uri="{FF2B5EF4-FFF2-40B4-BE49-F238E27FC236}">
                <a16:creationId xmlns:a16="http://schemas.microsoft.com/office/drawing/2014/main" id="{1376EE4B-48F2-4AC8-B06D-53B5B9A5FFFB}"/>
              </a:ext>
            </a:extLst>
          </p:cNvPr>
          <p:cNvCxnSpPr/>
          <p:nvPr/>
        </p:nvCxnSpPr>
        <p:spPr bwMode="auto">
          <a:xfrm>
            <a:off x="8979625" y="322103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0" name="Straight Connector 29">
            <a:extLst>
              <a:ext uri="{FF2B5EF4-FFF2-40B4-BE49-F238E27FC236}">
                <a16:creationId xmlns:a16="http://schemas.microsoft.com/office/drawing/2014/main" id="{B3FE0D6F-93AE-42EA-9383-0DCF4F5C90AB}"/>
              </a:ext>
            </a:extLst>
          </p:cNvPr>
          <p:cNvCxnSpPr/>
          <p:nvPr/>
        </p:nvCxnSpPr>
        <p:spPr bwMode="auto">
          <a:xfrm>
            <a:off x="8979625" y="33321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1" name="Straight Connector 30">
            <a:extLst>
              <a:ext uri="{FF2B5EF4-FFF2-40B4-BE49-F238E27FC236}">
                <a16:creationId xmlns:a16="http://schemas.microsoft.com/office/drawing/2014/main" id="{5F70E082-1BA2-421E-92EA-BB2653D8FD27}"/>
              </a:ext>
            </a:extLst>
          </p:cNvPr>
          <p:cNvCxnSpPr/>
          <p:nvPr/>
        </p:nvCxnSpPr>
        <p:spPr bwMode="auto">
          <a:xfrm>
            <a:off x="8979625" y="34464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2" name="Straight Connector 31">
            <a:extLst>
              <a:ext uri="{FF2B5EF4-FFF2-40B4-BE49-F238E27FC236}">
                <a16:creationId xmlns:a16="http://schemas.microsoft.com/office/drawing/2014/main" id="{4A339F3E-5333-449E-B1B5-8280249B76C5}"/>
              </a:ext>
            </a:extLst>
          </p:cNvPr>
          <p:cNvCxnSpPr/>
          <p:nvPr/>
        </p:nvCxnSpPr>
        <p:spPr bwMode="auto">
          <a:xfrm>
            <a:off x="8979625" y="35560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3" name="Straight Connector 32">
            <a:extLst>
              <a:ext uri="{FF2B5EF4-FFF2-40B4-BE49-F238E27FC236}">
                <a16:creationId xmlns:a16="http://schemas.microsoft.com/office/drawing/2014/main" id="{3814F0D3-16C5-47B6-9D05-64316B4F28D7}"/>
              </a:ext>
            </a:extLst>
          </p:cNvPr>
          <p:cNvCxnSpPr/>
          <p:nvPr/>
        </p:nvCxnSpPr>
        <p:spPr bwMode="auto">
          <a:xfrm>
            <a:off x="8979625" y="366871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4" name="Straight Connector 33">
            <a:extLst>
              <a:ext uri="{FF2B5EF4-FFF2-40B4-BE49-F238E27FC236}">
                <a16:creationId xmlns:a16="http://schemas.microsoft.com/office/drawing/2014/main" id="{E097FD41-D9D5-4C85-9F0B-8DC14EBD5754}"/>
              </a:ext>
            </a:extLst>
          </p:cNvPr>
          <p:cNvCxnSpPr/>
          <p:nvPr/>
        </p:nvCxnSpPr>
        <p:spPr bwMode="auto">
          <a:xfrm>
            <a:off x="8979625" y="37814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5" name="Straight Connector 34">
            <a:extLst>
              <a:ext uri="{FF2B5EF4-FFF2-40B4-BE49-F238E27FC236}">
                <a16:creationId xmlns:a16="http://schemas.microsoft.com/office/drawing/2014/main" id="{B6F7D6D1-E406-424F-A643-02DF8A0E054C}"/>
              </a:ext>
            </a:extLst>
          </p:cNvPr>
          <p:cNvCxnSpPr/>
          <p:nvPr/>
        </p:nvCxnSpPr>
        <p:spPr bwMode="auto">
          <a:xfrm>
            <a:off x="8979625" y="389731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6" name="Straight Connector 35">
            <a:extLst>
              <a:ext uri="{FF2B5EF4-FFF2-40B4-BE49-F238E27FC236}">
                <a16:creationId xmlns:a16="http://schemas.microsoft.com/office/drawing/2014/main" id="{7935926E-87F1-41B2-8C2B-C7E74871BFAA}"/>
              </a:ext>
            </a:extLst>
          </p:cNvPr>
          <p:cNvCxnSpPr/>
          <p:nvPr/>
        </p:nvCxnSpPr>
        <p:spPr bwMode="auto">
          <a:xfrm>
            <a:off x="8979625" y="40100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7" name="Straight Connector 36">
            <a:extLst>
              <a:ext uri="{FF2B5EF4-FFF2-40B4-BE49-F238E27FC236}">
                <a16:creationId xmlns:a16="http://schemas.microsoft.com/office/drawing/2014/main" id="{F2E500C0-9DC9-4016-A046-B1FEB3B0CD0E}"/>
              </a:ext>
            </a:extLst>
          </p:cNvPr>
          <p:cNvCxnSpPr/>
          <p:nvPr/>
        </p:nvCxnSpPr>
        <p:spPr bwMode="auto">
          <a:xfrm>
            <a:off x="8979625" y="41243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8" name="Straight Connector 37">
            <a:extLst>
              <a:ext uri="{FF2B5EF4-FFF2-40B4-BE49-F238E27FC236}">
                <a16:creationId xmlns:a16="http://schemas.microsoft.com/office/drawing/2014/main" id="{B76763D0-D6A9-469E-A41E-2333B0C850B0}"/>
              </a:ext>
            </a:extLst>
          </p:cNvPr>
          <p:cNvCxnSpPr/>
          <p:nvPr/>
        </p:nvCxnSpPr>
        <p:spPr bwMode="auto">
          <a:xfrm>
            <a:off x="8979625" y="42338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9" name="Straight Connector 38">
            <a:extLst>
              <a:ext uri="{FF2B5EF4-FFF2-40B4-BE49-F238E27FC236}">
                <a16:creationId xmlns:a16="http://schemas.microsoft.com/office/drawing/2014/main" id="{78F892F3-9C3E-4F92-BD9A-E8C9F0F3A9D9}"/>
              </a:ext>
            </a:extLst>
          </p:cNvPr>
          <p:cNvCxnSpPr/>
          <p:nvPr/>
        </p:nvCxnSpPr>
        <p:spPr bwMode="auto">
          <a:xfrm>
            <a:off x="8979625" y="43449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0" name="Straight Connector 39">
            <a:extLst>
              <a:ext uri="{FF2B5EF4-FFF2-40B4-BE49-F238E27FC236}">
                <a16:creationId xmlns:a16="http://schemas.microsoft.com/office/drawing/2014/main" id="{7E3C7648-4F8F-4919-BC75-41DC3425B95D}"/>
              </a:ext>
            </a:extLst>
          </p:cNvPr>
          <p:cNvCxnSpPr/>
          <p:nvPr/>
        </p:nvCxnSpPr>
        <p:spPr bwMode="auto">
          <a:xfrm>
            <a:off x="8979625" y="44592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1" name="Straight Connector 40">
            <a:extLst>
              <a:ext uri="{FF2B5EF4-FFF2-40B4-BE49-F238E27FC236}">
                <a16:creationId xmlns:a16="http://schemas.microsoft.com/office/drawing/2014/main" id="{4AC47814-8E8C-472E-B808-B2AD2592253F}"/>
              </a:ext>
            </a:extLst>
          </p:cNvPr>
          <p:cNvCxnSpPr/>
          <p:nvPr/>
        </p:nvCxnSpPr>
        <p:spPr bwMode="auto">
          <a:xfrm>
            <a:off x="8979625" y="457517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2" name="Straight Connector 41">
            <a:extLst>
              <a:ext uri="{FF2B5EF4-FFF2-40B4-BE49-F238E27FC236}">
                <a16:creationId xmlns:a16="http://schemas.microsoft.com/office/drawing/2014/main" id="{DE124382-237D-461C-927F-DE7952FA0C7E}"/>
              </a:ext>
            </a:extLst>
          </p:cNvPr>
          <p:cNvCxnSpPr/>
          <p:nvPr/>
        </p:nvCxnSpPr>
        <p:spPr bwMode="auto">
          <a:xfrm>
            <a:off x="8979625" y="46878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3" name="Straight Connector 42">
            <a:extLst>
              <a:ext uri="{FF2B5EF4-FFF2-40B4-BE49-F238E27FC236}">
                <a16:creationId xmlns:a16="http://schemas.microsoft.com/office/drawing/2014/main" id="{EBD69B77-D5FB-4FD2-BCE5-B1FC3E570000}"/>
              </a:ext>
            </a:extLst>
          </p:cNvPr>
          <p:cNvCxnSpPr/>
          <p:nvPr/>
        </p:nvCxnSpPr>
        <p:spPr bwMode="auto">
          <a:xfrm>
            <a:off x="8979625" y="48006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4" name="Straight Connector 43">
            <a:extLst>
              <a:ext uri="{FF2B5EF4-FFF2-40B4-BE49-F238E27FC236}">
                <a16:creationId xmlns:a16="http://schemas.microsoft.com/office/drawing/2014/main" id="{6FB88FAA-1146-4975-B23B-92AF1ADD7AF0}"/>
              </a:ext>
            </a:extLst>
          </p:cNvPr>
          <p:cNvCxnSpPr/>
          <p:nvPr/>
        </p:nvCxnSpPr>
        <p:spPr bwMode="auto">
          <a:xfrm>
            <a:off x="8979625" y="49117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5" name="Straight Connector 44">
            <a:extLst>
              <a:ext uri="{FF2B5EF4-FFF2-40B4-BE49-F238E27FC236}">
                <a16:creationId xmlns:a16="http://schemas.microsoft.com/office/drawing/2014/main" id="{58A7524B-97AB-47F2-8B38-6960925423D8}"/>
              </a:ext>
            </a:extLst>
          </p:cNvPr>
          <p:cNvCxnSpPr/>
          <p:nvPr/>
        </p:nvCxnSpPr>
        <p:spPr bwMode="auto">
          <a:xfrm>
            <a:off x="8979625" y="50212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6" name="Straight Connector 45">
            <a:extLst>
              <a:ext uri="{FF2B5EF4-FFF2-40B4-BE49-F238E27FC236}">
                <a16:creationId xmlns:a16="http://schemas.microsoft.com/office/drawing/2014/main" id="{D1E526F1-517D-4B76-92B1-12648B3BFFE0}"/>
              </a:ext>
            </a:extLst>
          </p:cNvPr>
          <p:cNvCxnSpPr/>
          <p:nvPr/>
        </p:nvCxnSpPr>
        <p:spPr bwMode="auto">
          <a:xfrm>
            <a:off x="8979625" y="51323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7" name="Straight Connector 46">
            <a:extLst>
              <a:ext uri="{FF2B5EF4-FFF2-40B4-BE49-F238E27FC236}">
                <a16:creationId xmlns:a16="http://schemas.microsoft.com/office/drawing/2014/main" id="{20381B5A-1B0F-45CB-8730-6F867AFA6302}"/>
              </a:ext>
            </a:extLst>
          </p:cNvPr>
          <p:cNvCxnSpPr/>
          <p:nvPr/>
        </p:nvCxnSpPr>
        <p:spPr bwMode="auto">
          <a:xfrm>
            <a:off x="8979625" y="52466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8" name="Straight Connector 47">
            <a:extLst>
              <a:ext uri="{FF2B5EF4-FFF2-40B4-BE49-F238E27FC236}">
                <a16:creationId xmlns:a16="http://schemas.microsoft.com/office/drawing/2014/main" id="{43601852-3EA9-401D-AACA-ED5F262E45F0}"/>
              </a:ext>
            </a:extLst>
          </p:cNvPr>
          <p:cNvCxnSpPr/>
          <p:nvPr/>
        </p:nvCxnSpPr>
        <p:spPr bwMode="auto">
          <a:xfrm>
            <a:off x="8979625" y="536257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9" name="Straight Connector 48">
            <a:extLst>
              <a:ext uri="{FF2B5EF4-FFF2-40B4-BE49-F238E27FC236}">
                <a16:creationId xmlns:a16="http://schemas.microsoft.com/office/drawing/2014/main" id="{E3DD0B98-00C6-4331-A919-C6081A024BCC}"/>
              </a:ext>
            </a:extLst>
          </p:cNvPr>
          <p:cNvCxnSpPr/>
          <p:nvPr/>
        </p:nvCxnSpPr>
        <p:spPr bwMode="auto">
          <a:xfrm>
            <a:off x="8979625" y="54752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0" name="Straight Connector 49">
            <a:extLst>
              <a:ext uri="{FF2B5EF4-FFF2-40B4-BE49-F238E27FC236}">
                <a16:creationId xmlns:a16="http://schemas.microsoft.com/office/drawing/2014/main" id="{3BE8D5F6-2445-487F-8402-A234C8DFDA2F}"/>
              </a:ext>
            </a:extLst>
          </p:cNvPr>
          <p:cNvCxnSpPr/>
          <p:nvPr/>
        </p:nvCxnSpPr>
        <p:spPr bwMode="auto">
          <a:xfrm>
            <a:off x="8979625" y="55880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1" name="Straight Connector 50">
            <a:extLst>
              <a:ext uri="{FF2B5EF4-FFF2-40B4-BE49-F238E27FC236}">
                <a16:creationId xmlns:a16="http://schemas.microsoft.com/office/drawing/2014/main" id="{52006025-428B-45CE-BE7D-6D11953401DD}"/>
              </a:ext>
            </a:extLst>
          </p:cNvPr>
          <p:cNvCxnSpPr/>
          <p:nvPr/>
        </p:nvCxnSpPr>
        <p:spPr bwMode="auto">
          <a:xfrm>
            <a:off x="8979625" y="5699125"/>
            <a:ext cx="1400686" cy="0"/>
          </a:xfrm>
          <a:prstGeom prst="line">
            <a:avLst/>
          </a:prstGeom>
          <a:noFill/>
          <a:ln w="12700" cap="flat" cmpd="sng" algn="ctr">
            <a:solidFill>
              <a:schemeClr val="bg1">
                <a:lumMod val="65000"/>
              </a:schemeClr>
            </a:solidFill>
            <a:prstDash val="sysDot"/>
            <a:round/>
            <a:headEnd type="none" w="med" len="med"/>
            <a:tailEnd type="none" w="med" len="med"/>
          </a:ln>
          <a:effectLst/>
        </p:spPr>
      </p:cxnSp>
      <p:sp>
        <p:nvSpPr>
          <p:cNvPr id="52" name="Rectangle 51">
            <a:extLst>
              <a:ext uri="{FF2B5EF4-FFF2-40B4-BE49-F238E27FC236}">
                <a16:creationId xmlns:a16="http://schemas.microsoft.com/office/drawing/2014/main" id="{CB950BA4-23A9-4672-A000-C4C436EE689C}"/>
              </a:ext>
            </a:extLst>
          </p:cNvPr>
          <p:cNvSpPr/>
          <p:nvPr/>
        </p:nvSpPr>
        <p:spPr bwMode="auto">
          <a:xfrm>
            <a:off x="8979625" y="1749425"/>
            <a:ext cx="1400686" cy="103505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Yığın</a:t>
            </a:r>
          </a:p>
        </p:txBody>
      </p:sp>
      <p:sp>
        <p:nvSpPr>
          <p:cNvPr id="53" name="Rectangle 52">
            <a:extLst>
              <a:ext uri="{FF2B5EF4-FFF2-40B4-BE49-F238E27FC236}">
                <a16:creationId xmlns:a16="http://schemas.microsoft.com/office/drawing/2014/main" id="{D9EA909A-0C1A-481A-A5BF-ECDA242FF308}"/>
              </a:ext>
            </a:extLst>
          </p:cNvPr>
          <p:cNvSpPr/>
          <p:nvPr/>
        </p:nvSpPr>
        <p:spPr bwMode="auto">
          <a:xfrm>
            <a:off x="8979625" y="4459289"/>
            <a:ext cx="1400686" cy="890587"/>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Statik</a:t>
            </a:r>
          </a:p>
          <a:p>
            <a:pPr algn="ctr" rtl="0">
              <a:defRPr/>
            </a:pPr>
            <a:r>
              <a:rPr lang="en-GB" b="0" dirty="0"/>
              <a:t>Veri</a:t>
            </a:r>
          </a:p>
        </p:txBody>
      </p:sp>
      <p:sp>
        <p:nvSpPr>
          <p:cNvPr id="54" name="Rectangle 53">
            <a:extLst>
              <a:ext uri="{FF2B5EF4-FFF2-40B4-BE49-F238E27FC236}">
                <a16:creationId xmlns:a16="http://schemas.microsoft.com/office/drawing/2014/main" id="{C9EE8265-FDFC-4B31-8C87-3C2F6317548B}"/>
              </a:ext>
            </a:extLst>
          </p:cNvPr>
          <p:cNvSpPr/>
          <p:nvPr/>
        </p:nvSpPr>
        <p:spPr bwMode="auto">
          <a:xfrm>
            <a:off x="8979625" y="3662364"/>
            <a:ext cx="1400686" cy="796925"/>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Yığın</a:t>
            </a:r>
          </a:p>
        </p:txBody>
      </p:sp>
      <p:sp>
        <p:nvSpPr>
          <p:cNvPr id="55" name="Rectangle 54">
            <a:extLst>
              <a:ext uri="{FF2B5EF4-FFF2-40B4-BE49-F238E27FC236}">
                <a16:creationId xmlns:a16="http://schemas.microsoft.com/office/drawing/2014/main" id="{C43A7B2E-32EF-4B2C-9392-F5E46833CDEE}"/>
              </a:ext>
            </a:extLst>
          </p:cNvPr>
          <p:cNvSpPr/>
          <p:nvPr/>
        </p:nvSpPr>
        <p:spPr bwMode="auto">
          <a:xfrm>
            <a:off x="8979625" y="2779713"/>
            <a:ext cx="1400686" cy="88265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6" name="Rectangle 55">
            <a:extLst>
              <a:ext uri="{FF2B5EF4-FFF2-40B4-BE49-F238E27FC236}">
                <a16:creationId xmlns:a16="http://schemas.microsoft.com/office/drawing/2014/main" id="{627EA7FF-09A1-4364-B9A1-7FCC4D22F422}"/>
              </a:ext>
            </a:extLst>
          </p:cNvPr>
          <p:cNvSpPr/>
          <p:nvPr/>
        </p:nvSpPr>
        <p:spPr bwMode="auto">
          <a:xfrm>
            <a:off x="8979625" y="5349875"/>
            <a:ext cx="1400686" cy="34925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cxnSp>
        <p:nvCxnSpPr>
          <p:cNvPr id="57" name="Straight Arrow Connector 56">
            <a:extLst>
              <a:ext uri="{FF2B5EF4-FFF2-40B4-BE49-F238E27FC236}">
                <a16:creationId xmlns:a16="http://schemas.microsoft.com/office/drawing/2014/main" id="{E0CADDD0-3DE9-42C7-8BA5-615405D1EEBB}"/>
              </a:ext>
            </a:extLst>
          </p:cNvPr>
          <p:cNvCxnSpPr/>
          <p:nvPr/>
        </p:nvCxnSpPr>
        <p:spPr bwMode="auto">
          <a:xfrm flipV="1">
            <a:off x="10606706" y="3668714"/>
            <a:ext cx="0" cy="769937"/>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58" name="TextBox 39">
            <a:extLst>
              <a:ext uri="{FF2B5EF4-FFF2-40B4-BE49-F238E27FC236}">
                <a16:creationId xmlns:a16="http://schemas.microsoft.com/office/drawing/2014/main" id="{2AC73FFA-D964-422C-AA62-25D703EC008E}"/>
              </a:ext>
            </a:extLst>
          </p:cNvPr>
          <p:cNvSpPr txBox="1">
            <a:spLocks noChangeArrowheads="1"/>
          </p:cNvSpPr>
          <p:nvPr/>
        </p:nvSpPr>
        <p:spPr bwMode="auto">
          <a:xfrm>
            <a:off x="10697687" y="3836988"/>
            <a:ext cx="7809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b="0" dirty="0"/>
              <a:t>Büyümek </a:t>
            </a:r>
          </a:p>
          <a:p>
            <a:pPr eaLnBrk="1" hangingPunct="1" rtl="0" algn="l"/>
            <a:r>
              <a:rPr lang="en-GB" sz="1100" b="0" dirty="0"/>
              <a:t>Yukarı </a:t>
            </a:r>
          </a:p>
        </p:txBody>
      </p:sp>
      <p:cxnSp>
        <p:nvCxnSpPr>
          <p:cNvPr id="59" name="Straight Arrow Connector 58">
            <a:extLst>
              <a:ext uri="{FF2B5EF4-FFF2-40B4-BE49-F238E27FC236}">
                <a16:creationId xmlns:a16="http://schemas.microsoft.com/office/drawing/2014/main" id="{DDDED4A1-A113-4D71-9384-0ED68503392B}"/>
              </a:ext>
            </a:extLst>
          </p:cNvPr>
          <p:cNvCxnSpPr/>
          <p:nvPr/>
        </p:nvCxnSpPr>
        <p:spPr bwMode="auto">
          <a:xfrm flipV="1">
            <a:off x="8674944" y="1330325"/>
            <a:ext cx="0" cy="43688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0" name="TextBox 40">
            <a:extLst>
              <a:ext uri="{FF2B5EF4-FFF2-40B4-BE49-F238E27FC236}">
                <a16:creationId xmlns:a16="http://schemas.microsoft.com/office/drawing/2014/main" id="{DFAB5C11-3105-45F2-B203-60B4B003B89A}"/>
              </a:ext>
            </a:extLst>
          </p:cNvPr>
          <p:cNvSpPr txBox="1">
            <a:spLocks noChangeArrowheads="1"/>
          </p:cNvSpPr>
          <p:nvPr/>
        </p:nvSpPr>
        <p:spPr bwMode="auto">
          <a:xfrm>
            <a:off x="7813798" y="5429250"/>
            <a:ext cx="4443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100" b="0" dirty="0"/>
              <a:t>Düşük</a:t>
            </a:r>
          </a:p>
        </p:txBody>
      </p:sp>
    </p:spTree>
    <p:extLst>
      <p:ext uri="{BB962C8B-B14F-4D97-AF65-F5344CB8AC3E}">
        <p14:creationId xmlns:p14="http://schemas.microsoft.com/office/powerpoint/2010/main" val="3866850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8">
            <a:extLst>
              <a:ext uri="{FF2B5EF4-FFF2-40B4-BE49-F238E27FC236}">
                <a16:creationId xmlns:a16="http://schemas.microsoft.com/office/drawing/2014/main" id="{A40877EF-02D5-44D3-81F9-C10F3C6B8F8D}"/>
              </a:ext>
            </a:extLst>
          </p:cNvPr>
          <p:cNvSpPr txBox="1">
            <a:spLocks noChangeArrowheads="1"/>
          </p:cNvSpPr>
          <p:nvPr/>
        </p:nvSpPr>
        <p:spPr bwMode="auto">
          <a:xfrm>
            <a:off x="3453051" y="1630364"/>
            <a:ext cx="41377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defRPr/>
            </a:pPr>
            <a:r>
              <a:rPr lang="en-US" sz="1800" spc="300" dirty="0">
                <a:latin typeface="Cambria" pitchFamily="18" charset="0"/>
                <a:cs typeface="+mn-cs"/>
              </a:rPr>
              <a:t>int a, b;</a:t>
            </a:r>
          </a:p>
          <a:p>
            <a:pPr eaLnBrk="1" hangingPunct="1" rtl="0" algn="l">
              <a:defRPr/>
            </a:pPr>
            <a:r>
              <a:rPr lang="en-US" sz="1800" spc="300" dirty="0">
                <a:latin typeface="Cambria" pitchFamily="18" charset="0"/>
                <a:cs typeface="+mn-cs"/>
              </a:rPr>
              <a:t>const karakter c = 123;</a:t>
            </a:r>
          </a:p>
          <a:p>
            <a:pPr eaLnBrk="1" hangingPunct="1" rtl="0" algn="l">
              <a:defRPr/>
            </a:pPr>
            <a:r>
              <a:rPr lang="en-US" sz="1800" spc="300" dirty="0">
                <a:latin typeface="Cambria" pitchFamily="18" charset="0"/>
                <a:cs typeface="+mn-cs"/>
              </a:rPr>
              <a:t>int d = 31;</a:t>
            </a:r>
          </a:p>
          <a:p>
            <a:pPr eaLnBrk="1" hangingPunct="1" rtl="0" algn="l">
              <a:defRPr/>
            </a:pPr>
            <a:r>
              <a:rPr lang="en-US" sz="1800" spc="300" dirty="0">
                <a:latin typeface="Cambria" pitchFamily="18" charset="0"/>
                <a:cs typeface="+mn-cs"/>
              </a:rPr>
              <a:t>void main (void) {</a:t>
            </a:r>
          </a:p>
          <a:p>
            <a:pPr eaLnBrk="1" hangingPunct="1" rtl="0" algn="l">
              <a:defRPr/>
            </a:pPr>
            <a:r>
              <a:rPr lang="en-US" sz="1800" spc="300" dirty="0">
                <a:latin typeface="Cambria" pitchFamily="18" charset="0"/>
                <a:cs typeface="+mn-cs"/>
              </a:rPr>
              <a:t> int i;</a:t>
            </a:r>
          </a:p>
          <a:p>
            <a:pPr eaLnBrk="1" hangingPunct="1" rtl="0" algn="l">
              <a:defRPr/>
            </a:pPr>
            <a:r>
              <a:rPr lang="en-US" sz="1800" spc="300" dirty="0">
                <a:latin typeface="Cambria" pitchFamily="18" charset="0"/>
                <a:cs typeface="+mn-cs"/>
              </a:rPr>
              <a:t> char f [32];</a:t>
            </a:r>
          </a:p>
          <a:p>
            <a:pPr eaLnBrk="1" hangingPunct="1" rtl="0" algn="l">
              <a:defRPr/>
            </a:pPr>
            <a:r>
              <a:rPr lang="en-US" sz="1800" spc="300" dirty="0">
                <a:latin typeface="Cambria" pitchFamily="18" charset="0"/>
                <a:cs typeface="+mn-cs"/>
              </a:rPr>
              <a:t> </a:t>
            </a:r>
            <a:r>
              <a:rPr lang="en-GB" sz="1800" spc="300" dirty="0">
                <a:latin typeface="Cambria" pitchFamily="18" charset="0"/>
                <a:cs typeface="+mn-cs"/>
              </a:rPr>
              <a:t>int * dizi;</a:t>
            </a:r>
          </a:p>
          <a:p>
            <a:pPr eaLnBrk="1" hangingPunct="1" rtl="0" algn="l">
              <a:defRPr/>
            </a:pPr>
            <a:r>
              <a:rPr lang="en-GB" sz="1800" spc="300" dirty="0">
                <a:latin typeface="Cambria" pitchFamily="18" charset="0"/>
                <a:cs typeface="+mn-cs"/>
              </a:rPr>
              <a:t> dizi = (int *) malloc (128);</a:t>
            </a:r>
            <a:endParaRPr lang="en-US" sz="1800" spc="300" dirty="0">
              <a:latin typeface="Cambria" pitchFamily="18" charset="0"/>
              <a:cs typeface="+mn-cs"/>
            </a:endParaRPr>
          </a:p>
          <a:p>
            <a:pPr eaLnBrk="1" hangingPunct="1" rtl="0" algn="l">
              <a:defRPr/>
            </a:pPr>
            <a:r>
              <a:rPr lang="en-US" sz="1800" spc="300" dirty="0">
                <a:latin typeface="Cambria" pitchFamily="18" charset="0"/>
                <a:cs typeface="+mn-cs"/>
              </a:rPr>
              <a:t> e = d + 7;</a:t>
            </a:r>
          </a:p>
          <a:p>
            <a:pPr eaLnBrk="1" hangingPunct="1" rtl="0" algn="l">
              <a:defRPr/>
            </a:pPr>
            <a:r>
              <a:rPr lang="en-US" sz="1800" spc="300" dirty="0">
                <a:latin typeface="Cambria" pitchFamily="18" charset="0"/>
                <a:cs typeface="+mn-cs"/>
              </a:rPr>
              <a:t> printf ("Merhaba!");</a:t>
            </a:r>
          </a:p>
          <a:p>
            <a:pPr eaLnBrk="1" hangingPunct="1" rtl="0" algn="l">
              <a:defRPr/>
            </a:pPr>
            <a:r>
              <a:rPr lang="en-US" sz="1800" spc="300" dirty="0">
                <a:latin typeface="Cambria" pitchFamily="18" charset="0"/>
                <a:cs typeface="+mn-cs"/>
              </a:rPr>
              <a:t>}</a:t>
            </a:r>
          </a:p>
        </p:txBody>
      </p:sp>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Veri Depolama Örneği</a:t>
            </a:r>
            <a:endParaRPr lang="en-US" dirty="0"/>
          </a:p>
        </p:txBody>
      </p:sp>
      <p:cxnSp>
        <p:nvCxnSpPr>
          <p:cNvPr id="6" name="Straight Arrow Connector 5">
            <a:extLst>
              <a:ext uri="{FF2B5EF4-FFF2-40B4-BE49-F238E27FC236}">
                <a16:creationId xmlns:a16="http://schemas.microsoft.com/office/drawing/2014/main" id="{B59A85C7-1AAA-4E05-B0CA-A318FE1215A7}"/>
              </a:ext>
            </a:extLst>
          </p:cNvPr>
          <p:cNvCxnSpPr>
            <a:cxnSpLocks/>
          </p:cNvCxnSpPr>
          <p:nvPr/>
        </p:nvCxnSpPr>
        <p:spPr>
          <a:xfrm flipH="1" flipV="1">
            <a:off x="3294365" y="1982788"/>
            <a:ext cx="1169930"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95B5AC6-7C00-4D0E-BF17-DE6DB957B0A2}"/>
              </a:ext>
            </a:extLst>
          </p:cNvPr>
          <p:cNvGrpSpPr>
            <a:grpSpLocks/>
          </p:cNvGrpSpPr>
          <p:nvPr/>
        </p:nvGrpSpPr>
        <p:grpSpPr bwMode="auto">
          <a:xfrm>
            <a:off x="907696" y="1482726"/>
            <a:ext cx="2386667" cy="3387725"/>
            <a:chOff x="533400" y="1298109"/>
            <a:chExt cx="1790700" cy="4114800"/>
          </a:xfrm>
        </p:grpSpPr>
        <p:sp>
          <p:nvSpPr>
            <p:cNvPr id="8" name="Rectangle 7">
              <a:extLst>
                <a:ext uri="{FF2B5EF4-FFF2-40B4-BE49-F238E27FC236}">
                  <a16:creationId xmlns:a16="http://schemas.microsoft.com/office/drawing/2014/main" id="{3E8E76B8-2599-4D46-A793-0E68B3D16540}"/>
                </a:ext>
              </a:extLst>
            </p:cNvPr>
            <p:cNvSpPr/>
            <p:nvPr/>
          </p:nvSpPr>
          <p:spPr>
            <a:xfrm>
              <a:off x="533400" y="4360106"/>
              <a:ext cx="1790700" cy="1052803"/>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Yığın Verileri</a:t>
              </a:r>
            </a:p>
          </p:txBody>
        </p:sp>
        <p:sp>
          <p:nvSpPr>
            <p:cNvPr id="9" name="Rectangle 8">
              <a:extLst>
                <a:ext uri="{FF2B5EF4-FFF2-40B4-BE49-F238E27FC236}">
                  <a16:creationId xmlns:a16="http://schemas.microsoft.com/office/drawing/2014/main" id="{FED5B499-387D-4BD5-AA81-45192DB6B422}"/>
                </a:ext>
              </a:extLst>
            </p:cNvPr>
            <p:cNvSpPr/>
            <p:nvPr/>
          </p:nvSpPr>
          <p:spPr>
            <a:xfrm>
              <a:off x="533400" y="2312347"/>
              <a:ext cx="1790700" cy="1052803"/>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İlklendirilmiş Statik Veriler</a:t>
              </a:r>
            </a:p>
          </p:txBody>
        </p:sp>
        <p:sp>
          <p:nvSpPr>
            <p:cNvPr id="10" name="Rectangle 9">
              <a:extLst>
                <a:ext uri="{FF2B5EF4-FFF2-40B4-BE49-F238E27FC236}">
                  <a16:creationId xmlns:a16="http://schemas.microsoft.com/office/drawing/2014/main" id="{F87F1B56-FFE9-45D0-A492-7CAF6B46819C}"/>
                </a:ext>
              </a:extLst>
            </p:cNvPr>
            <p:cNvSpPr/>
            <p:nvPr/>
          </p:nvSpPr>
          <p:spPr>
            <a:xfrm>
              <a:off x="533400" y="3359366"/>
              <a:ext cx="1790700" cy="1050874"/>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Yığın Verileri</a:t>
              </a:r>
            </a:p>
          </p:txBody>
        </p:sp>
        <p:sp>
          <p:nvSpPr>
            <p:cNvPr id="11" name="Rectangle 10">
              <a:extLst>
                <a:ext uri="{FF2B5EF4-FFF2-40B4-BE49-F238E27FC236}">
                  <a16:creationId xmlns:a16="http://schemas.microsoft.com/office/drawing/2014/main" id="{A6CA4982-CD2C-4F89-BE53-BBD310591582}"/>
                </a:ext>
              </a:extLst>
            </p:cNvPr>
            <p:cNvSpPr/>
            <p:nvPr/>
          </p:nvSpPr>
          <p:spPr>
            <a:xfrm>
              <a:off x="533400" y="1298109"/>
              <a:ext cx="1790700" cy="1052803"/>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Sıfır başlatılmış Statik Veriler</a:t>
              </a:r>
            </a:p>
          </p:txBody>
        </p:sp>
      </p:grpSp>
      <p:sp>
        <p:nvSpPr>
          <p:cNvPr id="12" name="TextBox 65">
            <a:extLst>
              <a:ext uri="{FF2B5EF4-FFF2-40B4-BE49-F238E27FC236}">
                <a16:creationId xmlns:a16="http://schemas.microsoft.com/office/drawing/2014/main" id="{CB4D1C17-C324-4E52-B706-4F70CFF8D15A}"/>
              </a:ext>
            </a:extLst>
          </p:cNvPr>
          <p:cNvSpPr txBox="1">
            <a:spLocks noChangeArrowheads="1"/>
          </p:cNvSpPr>
          <p:nvPr/>
        </p:nvSpPr>
        <p:spPr bwMode="auto">
          <a:xfrm>
            <a:off x="765935" y="5010151"/>
            <a:ext cx="295159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Genellikle geçici belleklerde saklanır, ör. SRAM</a:t>
            </a:r>
          </a:p>
        </p:txBody>
      </p:sp>
      <p:sp>
        <p:nvSpPr>
          <p:cNvPr id="13" name="TextBox 65">
            <a:extLst>
              <a:ext uri="{FF2B5EF4-FFF2-40B4-BE49-F238E27FC236}">
                <a16:creationId xmlns:a16="http://schemas.microsoft.com/office/drawing/2014/main" id="{0251509E-AFE3-47CC-BCD7-201BFA8C0B29}"/>
              </a:ext>
            </a:extLst>
          </p:cNvPr>
          <p:cNvSpPr txBox="1">
            <a:spLocks noChangeArrowheads="1"/>
          </p:cNvSpPr>
          <p:nvPr/>
        </p:nvSpPr>
        <p:spPr bwMode="auto">
          <a:xfrm>
            <a:off x="8323714" y="5013326"/>
            <a:ext cx="338534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Genellikle uçucu olmayan belleklerde saklanır, örneğin FLASH</a:t>
            </a:r>
          </a:p>
        </p:txBody>
      </p:sp>
      <p:cxnSp>
        <p:nvCxnSpPr>
          <p:cNvPr id="14" name="Straight Arrow Connector 13">
            <a:extLst>
              <a:ext uri="{FF2B5EF4-FFF2-40B4-BE49-F238E27FC236}">
                <a16:creationId xmlns:a16="http://schemas.microsoft.com/office/drawing/2014/main" id="{545C8568-6A37-4785-A423-7ACAF9695326}"/>
              </a:ext>
            </a:extLst>
          </p:cNvPr>
          <p:cNvCxnSpPr>
            <a:cxnSpLocks/>
            <a:stCxn id="23" idx="3"/>
          </p:cNvCxnSpPr>
          <p:nvPr/>
        </p:nvCxnSpPr>
        <p:spPr>
          <a:xfrm flipV="1">
            <a:off x="6804542" y="1900238"/>
            <a:ext cx="2084102" cy="19288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5215FE-6299-4B5D-9C52-7F4695942338}"/>
              </a:ext>
            </a:extLst>
          </p:cNvPr>
          <p:cNvCxnSpPr>
            <a:cxnSpLocks/>
            <a:stCxn id="21" idx="2"/>
          </p:cNvCxnSpPr>
          <p:nvPr/>
        </p:nvCxnSpPr>
        <p:spPr>
          <a:xfrm flipH="1">
            <a:off x="3294365" y="2481265"/>
            <a:ext cx="1169930" cy="6349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835FF-B164-4588-8714-A626F9F060FA}"/>
              </a:ext>
            </a:extLst>
          </p:cNvPr>
          <p:cNvCxnSpPr>
            <a:cxnSpLocks/>
            <a:stCxn id="25" idx="1"/>
            <a:endCxn id="10" idx="3"/>
          </p:cNvCxnSpPr>
          <p:nvPr/>
        </p:nvCxnSpPr>
        <p:spPr>
          <a:xfrm flipH="1">
            <a:off x="3294363" y="3085684"/>
            <a:ext cx="289097" cy="526674"/>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01AAED-3725-41D0-9FC5-9EA21BAFD5C1}"/>
              </a:ext>
            </a:extLst>
          </p:cNvPr>
          <p:cNvCxnSpPr>
            <a:cxnSpLocks/>
            <a:stCxn id="26" idx="3"/>
          </p:cNvCxnSpPr>
          <p:nvPr/>
        </p:nvCxnSpPr>
        <p:spPr>
          <a:xfrm>
            <a:off x="6376087" y="4336257"/>
            <a:ext cx="2512557" cy="8969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ounded Rectangle 23">
            <a:extLst>
              <a:ext uri="{FF2B5EF4-FFF2-40B4-BE49-F238E27FC236}">
                <a16:creationId xmlns:a16="http://schemas.microsoft.com/office/drawing/2014/main" id="{CFB458B3-6170-4C6C-BED8-837F146A1886}"/>
              </a:ext>
            </a:extLst>
          </p:cNvPr>
          <p:cNvSpPr/>
          <p:nvPr/>
        </p:nvSpPr>
        <p:spPr bwMode="auto">
          <a:xfrm>
            <a:off x="4272667" y="1662114"/>
            <a:ext cx="521755" cy="320675"/>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1" name="Rounded Rectangle 67">
            <a:extLst>
              <a:ext uri="{FF2B5EF4-FFF2-40B4-BE49-F238E27FC236}">
                <a16:creationId xmlns:a16="http://schemas.microsoft.com/office/drawing/2014/main" id="{FD0FDC86-788C-446F-A1B2-2F70061FA338}"/>
              </a:ext>
            </a:extLst>
          </p:cNvPr>
          <p:cNvSpPr/>
          <p:nvPr/>
        </p:nvSpPr>
        <p:spPr bwMode="auto">
          <a:xfrm>
            <a:off x="4028303" y="2238377"/>
            <a:ext cx="871984" cy="242888"/>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3" name="Rounded Rectangle 72">
            <a:extLst>
              <a:ext uri="{FF2B5EF4-FFF2-40B4-BE49-F238E27FC236}">
                <a16:creationId xmlns:a16="http://schemas.microsoft.com/office/drawing/2014/main" id="{0DC08149-1EF7-468F-8F02-F973556A757B}"/>
              </a:ext>
            </a:extLst>
          </p:cNvPr>
          <p:cNvSpPr/>
          <p:nvPr/>
        </p:nvSpPr>
        <p:spPr bwMode="auto">
          <a:xfrm>
            <a:off x="5058975" y="1935164"/>
            <a:ext cx="1745567" cy="315912"/>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5" name="Rounded Rectangle 79">
            <a:extLst>
              <a:ext uri="{FF2B5EF4-FFF2-40B4-BE49-F238E27FC236}">
                <a16:creationId xmlns:a16="http://schemas.microsoft.com/office/drawing/2014/main" id="{D4DC576C-E657-4218-AF6D-2A7ACCE6072F}"/>
              </a:ext>
            </a:extLst>
          </p:cNvPr>
          <p:cNvSpPr/>
          <p:nvPr/>
        </p:nvSpPr>
        <p:spPr bwMode="auto">
          <a:xfrm>
            <a:off x="3583460" y="2818566"/>
            <a:ext cx="1902940" cy="534235"/>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6" name="Rounded Rectangle 81">
            <a:extLst>
              <a:ext uri="{FF2B5EF4-FFF2-40B4-BE49-F238E27FC236}">
                <a16:creationId xmlns:a16="http://schemas.microsoft.com/office/drawing/2014/main" id="{FBDBF1A1-8B99-4CF3-83FB-D8AFF143A1D4}"/>
              </a:ext>
            </a:extLst>
          </p:cNvPr>
          <p:cNvSpPr/>
          <p:nvPr/>
        </p:nvSpPr>
        <p:spPr bwMode="auto">
          <a:xfrm>
            <a:off x="3717533" y="4178301"/>
            <a:ext cx="2658554" cy="315912"/>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grpSp>
        <p:nvGrpSpPr>
          <p:cNvPr id="27" name="Group 82">
            <a:extLst>
              <a:ext uri="{FF2B5EF4-FFF2-40B4-BE49-F238E27FC236}">
                <a16:creationId xmlns:a16="http://schemas.microsoft.com/office/drawing/2014/main" id="{A81835F3-EE10-42B4-BC45-C19301EC85AB}"/>
              </a:ext>
            </a:extLst>
          </p:cNvPr>
          <p:cNvGrpSpPr>
            <a:grpSpLocks/>
          </p:cNvGrpSpPr>
          <p:nvPr/>
        </p:nvGrpSpPr>
        <p:grpSpPr bwMode="auto">
          <a:xfrm>
            <a:off x="8888644" y="1482726"/>
            <a:ext cx="2398126" cy="3387725"/>
            <a:chOff x="6604001" y="1482038"/>
            <a:chExt cx="1799297" cy="3498450"/>
          </a:xfrm>
        </p:grpSpPr>
        <p:sp>
          <p:nvSpPr>
            <p:cNvPr id="28" name="Rectangle 27">
              <a:extLst>
                <a:ext uri="{FF2B5EF4-FFF2-40B4-BE49-F238E27FC236}">
                  <a16:creationId xmlns:a16="http://schemas.microsoft.com/office/drawing/2014/main" id="{1EF097B2-5986-450F-A697-4AB35D156124}"/>
                </a:ext>
              </a:extLst>
            </p:cNvPr>
            <p:cNvSpPr/>
            <p:nvPr/>
          </p:nvSpPr>
          <p:spPr>
            <a:xfrm>
              <a:off x="6605588" y="4324734"/>
              <a:ext cx="1790700" cy="655754"/>
            </a:xfrm>
            <a:prstGeom prst="rect">
              <a:avLst/>
            </a:prstGeom>
            <a:solidFill>
              <a:schemeClr val="accent3">
                <a:lumMod val="20000"/>
                <a:lumOff val="80000"/>
              </a:schemeClr>
            </a:solidFill>
            <a:ln w="190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Çalışma Zamanı Kitaplığı Kodu</a:t>
              </a:r>
            </a:p>
          </p:txBody>
        </p:sp>
        <p:sp>
          <p:nvSpPr>
            <p:cNvPr id="29" name="Rectangle 28">
              <a:extLst>
                <a:ext uri="{FF2B5EF4-FFF2-40B4-BE49-F238E27FC236}">
                  <a16:creationId xmlns:a16="http://schemas.microsoft.com/office/drawing/2014/main" id="{F084CD96-AC6C-47C2-8E89-53F038FC297B}"/>
                </a:ext>
              </a:extLst>
            </p:cNvPr>
            <p:cNvSpPr/>
            <p:nvPr/>
          </p:nvSpPr>
          <p:spPr>
            <a:xfrm>
              <a:off x="6604001" y="2190253"/>
              <a:ext cx="1790700" cy="708215"/>
            </a:xfrm>
            <a:prstGeom prst="rect">
              <a:avLst/>
            </a:prstGeom>
            <a:solidFill>
              <a:schemeClr val="accent3">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Başlatma Verileri</a:t>
              </a:r>
            </a:p>
          </p:txBody>
        </p:sp>
        <p:sp>
          <p:nvSpPr>
            <p:cNvPr id="30" name="Rectangle 29">
              <a:extLst>
                <a:ext uri="{FF2B5EF4-FFF2-40B4-BE49-F238E27FC236}">
                  <a16:creationId xmlns:a16="http://schemas.microsoft.com/office/drawing/2014/main" id="{1AF825D9-F0D5-4766-9336-DB111B823BE4}"/>
                </a:ext>
              </a:extLst>
            </p:cNvPr>
            <p:cNvSpPr/>
            <p:nvPr/>
          </p:nvSpPr>
          <p:spPr>
            <a:xfrm>
              <a:off x="6604001" y="1482038"/>
              <a:ext cx="1790700" cy="708215"/>
            </a:xfrm>
            <a:prstGeom prst="rect">
              <a:avLst/>
            </a:prstGeom>
            <a:solidFill>
              <a:schemeClr val="accent3">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Sabit Veriler</a:t>
              </a:r>
            </a:p>
          </p:txBody>
        </p:sp>
        <p:sp>
          <p:nvSpPr>
            <p:cNvPr id="31" name="Rectangle 30">
              <a:extLst>
                <a:ext uri="{FF2B5EF4-FFF2-40B4-BE49-F238E27FC236}">
                  <a16:creationId xmlns:a16="http://schemas.microsoft.com/office/drawing/2014/main" id="{12866FC7-3226-4B11-B3A3-FCCC9D44446F}"/>
                </a:ext>
              </a:extLst>
            </p:cNvPr>
            <p:cNvSpPr/>
            <p:nvPr/>
          </p:nvSpPr>
          <p:spPr>
            <a:xfrm>
              <a:off x="6604001" y="3616519"/>
              <a:ext cx="1790700" cy="708215"/>
            </a:xfrm>
            <a:prstGeom prst="rect">
              <a:avLst/>
            </a:prstGeom>
            <a:solidFill>
              <a:schemeClr val="accent3">
                <a:lumMod val="20000"/>
                <a:lumOff val="80000"/>
              </a:schemeClr>
            </a:solidFill>
            <a:ln w="190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Program kodu</a:t>
              </a:r>
            </a:p>
            <a:p>
              <a:pPr algn="ctr" rtl="0">
                <a:defRPr/>
              </a:pPr>
              <a:r>
                <a:rPr lang="en-US" dirty="0">
                  <a:solidFill>
                    <a:sysClr val="windowText" lastClr="000000"/>
                  </a:solidFill>
                  <a:latin typeface="+mj-lt"/>
                  <a:cs typeface="Calibri" pitchFamily="34" charset="0"/>
                </a:rPr>
                <a:t>.Metin</a:t>
              </a:r>
            </a:p>
          </p:txBody>
        </p:sp>
        <p:sp>
          <p:nvSpPr>
            <p:cNvPr id="32" name="Rectangle 31">
              <a:extLst>
                <a:ext uri="{FF2B5EF4-FFF2-40B4-BE49-F238E27FC236}">
                  <a16:creationId xmlns:a16="http://schemas.microsoft.com/office/drawing/2014/main" id="{DC7C151C-2EB5-4E5B-8466-016DF1A7B369}"/>
                </a:ext>
              </a:extLst>
            </p:cNvPr>
            <p:cNvSpPr/>
            <p:nvPr/>
          </p:nvSpPr>
          <p:spPr>
            <a:xfrm>
              <a:off x="6612598" y="2901357"/>
              <a:ext cx="1790700" cy="708215"/>
            </a:xfrm>
            <a:prstGeom prst="rect">
              <a:avLst/>
            </a:prstGeom>
            <a:solidFill>
              <a:schemeClr val="accent3">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r>
                <a:rPr lang="en-US" dirty="0">
                  <a:solidFill>
                    <a:sysClr val="windowText" lastClr="000000"/>
                  </a:solidFill>
                  <a:latin typeface="+mj-lt"/>
                  <a:cs typeface="Calibri" pitchFamily="34" charset="0"/>
                </a:rPr>
                <a:t>Başlangıç ​​Kodu</a:t>
              </a:r>
            </a:p>
          </p:txBody>
        </p:sp>
      </p:grpSp>
      <p:sp>
        <p:nvSpPr>
          <p:cNvPr id="33" name="Rounded Rectangle 109">
            <a:extLst>
              <a:ext uri="{FF2B5EF4-FFF2-40B4-BE49-F238E27FC236}">
                <a16:creationId xmlns:a16="http://schemas.microsoft.com/office/drawing/2014/main" id="{C639465E-BA90-4E50-B65F-5FC23EC822E5}"/>
              </a:ext>
            </a:extLst>
          </p:cNvPr>
          <p:cNvSpPr/>
          <p:nvPr/>
        </p:nvSpPr>
        <p:spPr bwMode="auto">
          <a:xfrm>
            <a:off x="3717532" y="3590926"/>
            <a:ext cx="3745949" cy="304798"/>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34" name="Straight Arrow Connector 33">
            <a:extLst>
              <a:ext uri="{FF2B5EF4-FFF2-40B4-BE49-F238E27FC236}">
                <a16:creationId xmlns:a16="http://schemas.microsoft.com/office/drawing/2014/main" id="{8962358A-E2EF-4077-8C49-F78408F49A8B}"/>
              </a:ext>
            </a:extLst>
          </p:cNvPr>
          <p:cNvCxnSpPr>
            <a:cxnSpLocks/>
          </p:cNvCxnSpPr>
          <p:nvPr/>
        </p:nvCxnSpPr>
        <p:spPr>
          <a:xfrm flipH="1">
            <a:off x="3296480" y="3850483"/>
            <a:ext cx="421052" cy="38496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Rounded Rectangle 113">
            <a:extLst>
              <a:ext uri="{FF2B5EF4-FFF2-40B4-BE49-F238E27FC236}">
                <a16:creationId xmlns:a16="http://schemas.microsoft.com/office/drawing/2014/main" id="{A7DB5E9B-FDC1-43C9-BDAC-687BC94968FA}"/>
              </a:ext>
            </a:extLst>
          </p:cNvPr>
          <p:cNvSpPr/>
          <p:nvPr/>
        </p:nvSpPr>
        <p:spPr bwMode="auto">
          <a:xfrm>
            <a:off x="3717532" y="3917950"/>
            <a:ext cx="1935993" cy="209552"/>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36" name="Straight Arrow Connector 35">
            <a:extLst>
              <a:ext uri="{FF2B5EF4-FFF2-40B4-BE49-F238E27FC236}">
                <a16:creationId xmlns:a16="http://schemas.microsoft.com/office/drawing/2014/main" id="{FE827B27-C227-43CE-B087-D1184C33DA9F}"/>
              </a:ext>
            </a:extLst>
          </p:cNvPr>
          <p:cNvCxnSpPr/>
          <p:nvPr/>
        </p:nvCxnSpPr>
        <p:spPr>
          <a:xfrm>
            <a:off x="5653524" y="3995738"/>
            <a:ext cx="3235120"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20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C'de Kesinti Vektörünü Tanımla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62025"/>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Kesme vektörü, C dilinde veya assembly dilinde tanımlanabilir. Örneğin, C'de: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212DD23-931C-4937-8D3E-EF5E77BFB267}"/>
              </a:ext>
            </a:extLst>
          </p:cNvPr>
          <p:cNvSpPr/>
          <p:nvPr/>
        </p:nvSpPr>
        <p:spPr bwMode="auto">
          <a:xfrm>
            <a:off x="788905" y="1706336"/>
            <a:ext cx="10918944" cy="4612821"/>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typedef void (* const ExecFuncPtr) (void) __irq;</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#pragma arm section rodata = "exceptions_area"</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ExecFuncPtr exception_table [] = {</a:t>
            </a:r>
          </a:p>
          <a:p>
            <a:pPr marL="0" indent="0" rtl="0" algn="l">
              <a:buFont typeface="Wingdings" pitchFamily="2" charset="2"/>
              <a:buNone/>
              <a:defRPr/>
            </a:pPr>
            <a:r>
              <a:rPr lang="en-GB" b="0" dirty="0">
                <a:latin typeface="Lucida Console" panose="020B0609040504020204" pitchFamily="49" charset="0"/>
              </a:rPr>
              <a:t> (ExecFuncPtr) &amp; Image $$ ARM_LIB_STACK $$ ZI $$ Limit, / * İlk SP * /</a:t>
            </a:r>
          </a:p>
          <a:p>
            <a:pPr marL="0" indent="0" rtl="0" algn="l">
              <a:buFont typeface="Wingdings" pitchFamily="2" charset="2"/>
              <a:buNone/>
              <a:defRPr/>
            </a:pPr>
            <a:r>
              <a:rPr lang="en-GB" b="0" dirty="0">
                <a:latin typeface="Lucida Console" panose="020B0609040504020204" pitchFamily="49" charset="0"/>
              </a:rPr>
              <a:t> (ExecFuncPtr) __ main, / * İlk PC * /</a:t>
            </a:r>
          </a:p>
          <a:p>
            <a:pPr marL="0" indent="0" rtl="0" algn="l">
              <a:buFont typeface="Wingdings" pitchFamily="2" charset="2"/>
              <a:buNone/>
              <a:defRPr/>
            </a:pPr>
            <a:r>
              <a:rPr lang="en-GB" b="0" dirty="0">
                <a:latin typeface="Lucida Console" panose="020B0609040504020204" pitchFamily="49" charset="0"/>
              </a:rPr>
              <a:t> NMIException,</a:t>
            </a:r>
          </a:p>
          <a:p>
            <a:pPr marL="0" indent="0" rtl="0" algn="l">
              <a:buFont typeface="Wingdings" pitchFamily="2" charset="2"/>
              <a:buNone/>
              <a:defRPr/>
            </a:pPr>
            <a:r>
              <a:rPr lang="en-GB" b="0" dirty="0">
                <a:latin typeface="Lucida Console" panose="020B0609040504020204" pitchFamily="49" charset="0"/>
              </a:rPr>
              <a:t> HardFaultException,</a:t>
            </a:r>
          </a:p>
          <a:p>
            <a:pPr marL="0" indent="0" rtl="0" algn="l">
              <a:buFont typeface="Wingdings" pitchFamily="2" charset="2"/>
              <a:buNone/>
              <a:defRPr/>
            </a:pPr>
            <a:r>
              <a:rPr lang="en-GB" b="0" dirty="0">
                <a:latin typeface="Lucida Console" panose="020B0609040504020204" pitchFamily="49" charset="0"/>
              </a:rPr>
              <a:t> MemManageException,</a:t>
            </a:r>
          </a:p>
          <a:p>
            <a:pPr marL="0" indent="0" rtl="0" algn="l">
              <a:buFont typeface="Wingdings" pitchFamily="2" charset="2"/>
              <a:buNone/>
              <a:defRPr/>
            </a:pPr>
            <a:r>
              <a:rPr lang="en-GB" b="0" dirty="0">
                <a:latin typeface="Lucida Console" panose="020B0609040504020204" pitchFamily="49" charset="0"/>
              </a:rPr>
              <a:t> BusFaultException,</a:t>
            </a:r>
          </a:p>
          <a:p>
            <a:pPr marL="0" indent="0" rtl="0" algn="l">
              <a:buFont typeface="Wingdings" pitchFamily="2" charset="2"/>
              <a:buNone/>
              <a:defRPr/>
            </a:pPr>
            <a:r>
              <a:rPr lang="en-GB" b="0" dirty="0">
                <a:latin typeface="Lucida Console" panose="020B0609040504020204" pitchFamily="49" charset="0"/>
              </a:rPr>
              <a:t> UsageFaultException,</a:t>
            </a:r>
          </a:p>
          <a:p>
            <a:pPr marL="0" indent="0" rtl="0" algn="l">
              <a:buFont typeface="Wingdings" pitchFamily="2" charset="2"/>
              <a:buNone/>
              <a:defRPr/>
            </a:pPr>
            <a:r>
              <a:rPr lang="en-GB" b="0" dirty="0">
                <a:latin typeface="Lucida Console" panose="020B0609040504020204" pitchFamily="49" charset="0"/>
              </a:rPr>
              <a:t> 0, 0, 0, 0, / * Ayrılmış * /</a:t>
            </a:r>
          </a:p>
          <a:p>
            <a:pPr marL="0" indent="0" rtl="0" algn="l">
              <a:buFont typeface="Wingdings" pitchFamily="2" charset="2"/>
              <a:buNone/>
              <a:defRPr/>
            </a:pPr>
            <a:r>
              <a:rPr lang="en-GB" b="0" dirty="0">
                <a:latin typeface="Lucida Console" panose="020B0609040504020204" pitchFamily="49" charset="0"/>
              </a:rPr>
              <a:t> SVCHandler,</a:t>
            </a:r>
          </a:p>
          <a:p>
            <a:pPr marL="0" indent="0" rtl="0" algn="l">
              <a:buFont typeface="Wingdings" pitchFamily="2" charset="2"/>
              <a:buNone/>
              <a:defRPr/>
            </a:pPr>
            <a:r>
              <a:rPr lang="en-GB" b="0" dirty="0">
                <a:latin typeface="Lucida Console" panose="020B0609040504020204" pitchFamily="49" charset="0"/>
              </a:rPr>
              <a:t> DebugMonitor,</a:t>
            </a:r>
          </a:p>
          <a:p>
            <a:pPr marL="0" indent="0" rtl="0" algn="l">
              <a:buFont typeface="Wingdings" pitchFamily="2" charset="2"/>
              <a:buNone/>
              <a:defRPr/>
            </a:pPr>
            <a:r>
              <a:rPr lang="en-GB" b="0" dirty="0">
                <a:latin typeface="Lucida Console" panose="020B0609040504020204" pitchFamily="49" charset="0"/>
              </a:rPr>
              <a:t> 0, / * Ayrıldı * /</a:t>
            </a:r>
          </a:p>
          <a:p>
            <a:pPr marL="0" indent="0" rtl="0" algn="l">
              <a:buFont typeface="Wingdings" pitchFamily="2" charset="2"/>
              <a:buNone/>
              <a:defRPr/>
            </a:pPr>
            <a:r>
              <a:rPr lang="en-GB" b="0" dirty="0">
                <a:latin typeface="Lucida Console" panose="020B0609040504020204" pitchFamily="49" charset="0"/>
              </a:rPr>
              <a:t> PendSVC,</a:t>
            </a:r>
          </a:p>
          <a:p>
            <a:pPr marL="0" indent="0" rtl="0" algn="l">
              <a:buFont typeface="Wingdings" pitchFamily="2" charset="2"/>
              <a:buNone/>
              <a:defRPr/>
            </a:pPr>
            <a:r>
              <a:rPr lang="en-GB" b="0" dirty="0">
                <a:latin typeface="Lucida Console" panose="020B0609040504020204" pitchFamily="49" charset="0"/>
              </a:rPr>
              <a:t> SysTickHandler</a:t>
            </a:r>
          </a:p>
          <a:p>
            <a:pPr marL="0" indent="0" rtl="0" algn="l">
              <a:buFont typeface="Wingdings" pitchFamily="2" charset="2"/>
              <a:buNone/>
              <a:defRPr/>
            </a:pPr>
            <a:r>
              <a:rPr lang="en-GB" b="0" dirty="0">
                <a:latin typeface="Lucida Console" panose="020B0609040504020204" pitchFamily="49" charset="0"/>
              </a:rPr>
              <a:t> / * Yapılandırılabilir kesintiler buradan başlar ... * /</a:t>
            </a:r>
          </a:p>
          <a:p>
            <a:pPr marL="0" indent="0" rtl="0" algn="l">
              <a:buFont typeface="Wingdings" pitchFamily="2" charset="2"/>
              <a:buNone/>
              <a:defRPr/>
            </a:pPr>
            <a:r>
              <a:rPr lang="en-GB" b="0" dirty="0">
                <a:latin typeface="Lucida Console" panose="020B0609040504020204" pitchFamily="49" charset="0"/>
              </a:rPr>
              <a:t>};</a:t>
            </a:r>
          </a:p>
          <a:p>
            <a:pPr marL="0" indent="0" rtl="0" algn="l">
              <a:buFont typeface="Wingdings" pitchFamily="2" charset="2"/>
              <a:buNone/>
              <a:defRPr/>
            </a:pPr>
            <a:r>
              <a:rPr lang="en-GB" b="0" dirty="0">
                <a:latin typeface="Lucida Console" panose="020B0609040504020204" pitchFamily="49" charset="0"/>
              </a:rPr>
              <a:t>#pragma kol bölümü</a:t>
            </a:r>
          </a:p>
        </p:txBody>
      </p:sp>
    </p:spTree>
    <p:extLst>
      <p:ext uri="{BB962C8B-B14F-4D97-AF65-F5344CB8AC3E}">
        <p14:creationId xmlns:p14="http://schemas.microsoft.com/office/powerpoint/2010/main" val="401616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Yığın ve Yığın Tanımlayın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46402"/>
            <a:ext cx="11180763" cy="4086225"/>
          </a:xfrm>
        </p:spPr>
        <p:txBody>
          <a:bodyPr wrap="square" numCol="1" anchor="t" anchorCtr="0" compatLnSpc="1">
            <a:prstTxWarp prst="textNoShape">
              <a:avLst/>
            </a:prstTxWarp>
          </a:bodyPr>
          <a:lstStyle/>
          <a:p>
            <a:pPr rtl="0" algn="l"/>
            <a:r>
              <a:rPr lang="en-GB" dirty="0"/>
              <a:t>Yığın ve yığın, C dilinde (bir bağlayıcı dosyasıyla) veya assembly dilinde tanımlanabilir. Örneğin, C'de: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5220C02-32B0-4D20-85EC-F764C56387A8}"/>
              </a:ext>
            </a:extLst>
          </p:cNvPr>
          <p:cNvSpPr/>
          <p:nvPr/>
        </p:nvSpPr>
        <p:spPr bwMode="auto">
          <a:xfrm>
            <a:off x="788905" y="2018521"/>
            <a:ext cx="10918944" cy="30226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 * Yığın ve yığın parametrelerini ayarla * /</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#define STACK_BASE 0x10020000 // yığın başlangıç ​​adresi</a:t>
            </a:r>
          </a:p>
          <a:p>
            <a:pPr marL="0" indent="0" rtl="0" algn="l">
              <a:buFont typeface="Wingdings" pitchFamily="2" charset="2"/>
              <a:buNone/>
              <a:defRPr/>
            </a:pPr>
            <a:r>
              <a:rPr lang="en-GB" b="0" dirty="0">
                <a:latin typeface="Lucida Console" panose="020B0609040504020204" pitchFamily="49" charset="0"/>
              </a:rPr>
              <a:t>#define STACK_SIZE 0x5000 // yığın uzunluğu</a:t>
            </a:r>
          </a:p>
          <a:p>
            <a:pPr marL="0" indent="0" rtl="0" algn="l">
              <a:buFont typeface="Wingdings" pitchFamily="2" charset="2"/>
              <a:buNone/>
              <a:defRPr/>
            </a:pPr>
            <a:r>
              <a:rPr lang="en-GB" b="0" dirty="0">
                <a:latin typeface="Lucida Console" panose="020B0609040504020204" pitchFamily="49" charset="0"/>
              </a:rPr>
              <a:t>#define HEAP_BASE 0x10001000 // yığın adresi başlatır</a:t>
            </a:r>
          </a:p>
          <a:p>
            <a:pPr marL="0" indent="0" rtl="0" algn="l">
              <a:buFont typeface="Wingdings" pitchFamily="2" charset="2"/>
              <a:buNone/>
              <a:defRPr/>
            </a:pPr>
            <a:r>
              <a:rPr lang="en-GB" b="0" dirty="0">
                <a:latin typeface="Lucida Console" panose="020B0609040504020204" pitchFamily="49" charset="0"/>
              </a:rPr>
              <a:t>#define HEAP_SIZE 0x10000 - 0x6000 // yığın uzunluğu</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 inker tarafından oluşturulan yığın temel adresleri * /</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extern unsigned int Resim $$ ARM_LIB_STACK $$ ZI $$ Limit</a:t>
            </a:r>
          </a:p>
          <a:p>
            <a:pPr marL="0" indent="0" rtl="0" algn="l">
              <a:buFont typeface="Wingdings" pitchFamily="2" charset="2"/>
              <a:buNone/>
              <a:defRPr/>
            </a:pPr>
            <a:r>
              <a:rPr lang="en-GB" b="0" dirty="0">
                <a:latin typeface="Lucida Console" panose="020B0609040504020204" pitchFamily="49" charset="0"/>
              </a:rPr>
              <a:t>extern unsigned int Resim $$ ARM_LIB_STACKHEAP $$ ZI $$ Limit</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a:t>
            </a:r>
          </a:p>
        </p:txBody>
      </p:sp>
    </p:spTree>
    <p:extLst>
      <p:ext uri="{BB962C8B-B14F-4D97-AF65-F5344CB8AC3E}">
        <p14:creationId xmlns:p14="http://schemas.microsoft.com/office/powerpoint/2010/main" val="119833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Yığın ve Yığın Tanımlayın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91013"/>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Yığın ve yığınları assembly dilinde tanımlayın:</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65A44AE7-74B1-4322-B412-0586D41F5DF6}"/>
              </a:ext>
            </a:extLst>
          </p:cNvPr>
          <p:cNvSpPr/>
          <p:nvPr/>
        </p:nvSpPr>
        <p:spPr bwMode="auto">
          <a:xfrm>
            <a:off x="701820" y="1872450"/>
            <a:ext cx="10256988" cy="30226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Stack_Size EQU 0x00000400; 256 KB Yığın</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ALAN Yığını, NOINIT, READWRITE, ALIGN = 4</a:t>
            </a:r>
          </a:p>
          <a:p>
            <a:pPr marL="0" indent="0" rtl="0" algn="l">
              <a:buFont typeface="Wingdings" pitchFamily="2" charset="2"/>
              <a:buNone/>
              <a:defRPr/>
            </a:pPr>
            <a:r>
              <a:rPr lang="en-GB" b="0" dirty="0">
                <a:latin typeface="Lucida Console" panose="020B0609040504020204" pitchFamily="49" charset="0"/>
              </a:rPr>
              <a:t>Stack_Mem SPACE Stack_Size</a:t>
            </a:r>
          </a:p>
          <a:p>
            <a:pPr marL="0" indent="0" rtl="0" algn="l">
              <a:buFont typeface="Wingdings" pitchFamily="2" charset="2"/>
              <a:buNone/>
              <a:defRPr/>
            </a:pPr>
            <a:r>
              <a:rPr lang="en-GB" b="0" dirty="0">
                <a:latin typeface="Lucida Console" panose="020B0609040504020204" pitchFamily="49" charset="0"/>
              </a:rPr>
              <a:t>__initial_sp</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Yığın_Boyut EQU 0x00000400; 1MB HEAP</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ALAN HEAP, NOINIT, READWRITE, ALIGN = 4</a:t>
            </a:r>
          </a:p>
          <a:p>
            <a:pPr marL="0" indent="0" rtl="0" algn="l">
              <a:buFont typeface="Wingdings" pitchFamily="2" charset="2"/>
              <a:buNone/>
              <a:defRPr/>
            </a:pPr>
            <a:r>
              <a:rPr lang="en-GB" b="0" dirty="0">
                <a:latin typeface="Lucida Console" panose="020B0609040504020204" pitchFamily="49" charset="0"/>
              </a:rPr>
              <a:t>__heap_base</a:t>
            </a:r>
          </a:p>
          <a:p>
            <a:pPr marL="0" indent="0" rtl="0" algn="l">
              <a:buFont typeface="Wingdings" pitchFamily="2" charset="2"/>
              <a:buNone/>
              <a:defRPr/>
            </a:pPr>
            <a:r>
              <a:rPr lang="en-GB" b="0" dirty="0">
                <a:latin typeface="Lucida Console" panose="020B0609040504020204" pitchFamily="49" charset="0"/>
              </a:rPr>
              <a:t>Heap_Mem SPACE Heap_Size</a:t>
            </a:r>
          </a:p>
          <a:p>
            <a:pPr marL="0" indent="0" rtl="0" algn="l">
              <a:buFont typeface="Wingdings" pitchFamily="2" charset="2"/>
              <a:buNone/>
              <a:defRPr/>
            </a:pPr>
            <a:r>
              <a:rPr lang="en-GB" b="0" dirty="0">
                <a:latin typeface="Lucida Console" panose="020B0609040504020204" pitchFamily="49" charset="0"/>
              </a:rPr>
              <a:t>__heap_limit</a:t>
            </a:r>
          </a:p>
        </p:txBody>
      </p:sp>
    </p:spTree>
    <p:extLst>
      <p:ext uri="{BB962C8B-B14F-4D97-AF65-F5344CB8AC3E}">
        <p14:creationId xmlns:p14="http://schemas.microsoft.com/office/powerpoint/2010/main" val="273016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C Programlama ve Assembly Programlama Prensipleri</a:t>
            </a:r>
            <a:endParaRPr lang="en-IN" altLang="en-US" sz="1800" dirty="0">
              <a:ea typeface="ＭＳ Ｐゴシック" panose="020B0600070205080204" pitchFamily="34" charset="-128"/>
            </a:endParaRPr>
          </a:p>
          <a:p>
            <a:pPr rtl="0" algn="l"/>
            <a:r>
              <a:rPr lang="en-IN" altLang="en-US" sz="2400" dirty="0">
                <a:ea typeface="ＭＳ Ｐゴシック" panose="020B0600070205080204" pitchFamily="34" charset="-128"/>
              </a:rPr>
              <a:t>Cortex-M0 İşlemcilerini C Dilini ve Derlemesini Kullanarak Programlama </a:t>
            </a:r>
            <a:r>
              <a:rPr lang="en-IN" altLang="en-US" dirty="0">
                <a:ea typeface="ＭＳ Ｐゴシック" panose="020B0600070205080204" pitchFamily="34" charset="-128"/>
              </a:rPr>
              <a:t>L</a:t>
            </a:r>
            <a:r>
              <a:rPr lang="en-IN" altLang="en-US" sz="2400" dirty="0">
                <a:ea typeface="ＭＳ Ｐゴシック" panose="020B0600070205080204" pitchFamily="34" charset="-128"/>
              </a:rPr>
              <a:t>anguage</a:t>
            </a:r>
          </a:p>
          <a:p>
            <a:pPr rtl="0" algn="l"/>
            <a:r>
              <a:rPr lang="en-IN" altLang="en-US" sz="2400" dirty="0">
                <a:ea typeface="ＭＳ Ｐゴシック" panose="020B0600070205080204" pitchFamily="34" charset="-128"/>
              </a:rPr>
              <a:t>yazı </a:t>
            </a:r>
            <a:r>
              <a:rPr lang="en-IN" altLang="en-US" dirty="0">
                <a:ea typeface="ＭＳ Ｐゴシック" panose="020B0600070205080204" pitchFamily="34" charset="-128"/>
              </a:rPr>
              <a:t>Bir</a:t>
            </a:r>
            <a:r>
              <a:rPr lang="en-IN" altLang="en-US" sz="2400" dirty="0">
                <a:ea typeface="ＭＳ Ｐゴシック" panose="020B0600070205080204" pitchFamily="34" charset="-128"/>
              </a:rPr>
              <a:t>montaj </a:t>
            </a:r>
            <a:r>
              <a:rPr lang="en-IN" altLang="en-US" dirty="0">
                <a:ea typeface="ＭＳ Ｐゴシック" panose="020B0600070205080204" pitchFamily="34" charset="-128"/>
              </a:rPr>
              <a:t>F</a:t>
            </a:r>
            <a:r>
              <a:rPr lang="en-IN" altLang="en-US" sz="2400" dirty="0">
                <a:ea typeface="ＭＳ Ｐゴシック" panose="020B0600070205080204" pitchFamily="34" charset="-128"/>
              </a:rPr>
              <a:t>C içindeki işlevler </a:t>
            </a:r>
            <a:r>
              <a:rPr lang="en-IN" altLang="en-US" dirty="0">
                <a:ea typeface="ＭＳ Ｐゴシック" panose="020B0600070205080204" pitchFamily="34" charset="-128"/>
              </a:rPr>
              <a:t>F</a:t>
            </a:r>
            <a:r>
              <a:rPr lang="en-IN" altLang="en-US" sz="2400" dirty="0">
                <a:ea typeface="ＭＳ Ｐゴシック" panose="020B0600070205080204" pitchFamily="34" charset="-128"/>
              </a:rPr>
              <a:t>iles</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88462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 Çevre Birimlerine Erişim</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91545"/>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Çevre birimleri için temel adresleri tanımlayın. </a:t>
            </a:r>
          </a:p>
          <a:p>
            <a:pPr rtl="0" algn="l"/>
            <a:endParaRPr lang="en-US" altLang="en-US" dirty="0">
              <a:ea typeface="ＭＳ Ｐゴシック" panose="020B0600070205080204" pitchFamily="34" charset="-128"/>
            </a:endParaRPr>
          </a:p>
          <a:p>
            <a:pPr rtl="0" algn="l"/>
            <a:endParaRPr lang="en-US" altLang="en-US" dirty="0">
              <a:ea typeface="ＭＳ Ｐゴシック" panose="020B0600070205080204" pitchFamily="34" charset="-128"/>
            </a:endParaRPr>
          </a:p>
          <a:p>
            <a:pPr rtl="0" algn="l"/>
            <a:endParaRPr lang="en-US" altLang="en-US" dirty="0">
              <a:ea typeface="ＭＳ Ｐゴシック" panose="020B0600070205080204" pitchFamily="34" charset="-128"/>
            </a:endParaRPr>
          </a:p>
          <a:p>
            <a:pPr rtl="0" algn="l"/>
            <a:r>
              <a:rPr lang="en-GB" dirty="0"/>
              <a:t>Bir çevre birimi kaydına bir değer yazın. </a:t>
            </a:r>
            <a:endParaRPr lang="en-US" altLang="en-US" dirty="0">
              <a:ea typeface="ＭＳ Ｐゴシック" panose="020B0600070205080204" pitchFamily="34" charset="-128"/>
            </a:endParaRPr>
          </a:p>
          <a:p>
            <a:pPr rtl="0" algn="l"/>
            <a:endParaRPr lang="en-US" altLang="en-US" dirty="0">
              <a:ea typeface="ＭＳ Ｐゴシック" panose="020B0600070205080204" pitchFamily="34" charset="-128"/>
            </a:endParaRPr>
          </a:p>
          <a:p>
            <a:pPr rtl="0" algn="l"/>
            <a:r>
              <a:rPr lang="en-GB" dirty="0"/>
              <a:t>Bir çevresel kayıt defterinden bir değer okuyun. </a:t>
            </a:r>
            <a:endParaRPr lang="en-US" altLang="en-US" dirty="0">
              <a:ea typeface="ＭＳ Ｐゴシック" panose="020B0600070205080204" pitchFamily="34" charset="-128"/>
            </a:endParaRPr>
          </a:p>
          <a:p>
            <a:pPr rtl="0" algn="l"/>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B777DD1C-5506-4CC1-9830-3F8D58BD40CC}"/>
              </a:ext>
            </a:extLst>
          </p:cNvPr>
          <p:cNvSpPr/>
          <p:nvPr/>
        </p:nvSpPr>
        <p:spPr bwMode="auto">
          <a:xfrm>
            <a:off x="701819" y="1689879"/>
            <a:ext cx="10256988" cy="1644778"/>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#define AHB_VGA_BASE 0x50000000</a:t>
            </a:r>
          </a:p>
          <a:p>
            <a:pPr marL="0" indent="0" rtl="0" algn="l">
              <a:buFont typeface="Wingdings" pitchFamily="2" charset="2"/>
              <a:buNone/>
              <a:defRPr/>
            </a:pPr>
            <a:r>
              <a:rPr lang="en-GB" b="0" dirty="0">
                <a:latin typeface="Lucida Console" panose="020B0609040504020204" pitchFamily="49" charset="0"/>
              </a:rPr>
              <a:t>#define AHB_UART_BASE 0x51000000</a:t>
            </a:r>
          </a:p>
          <a:p>
            <a:pPr marL="0" indent="0" rtl="0" algn="l">
              <a:buFont typeface="Wingdings" pitchFamily="2" charset="2"/>
              <a:buNone/>
              <a:defRPr/>
            </a:pPr>
            <a:r>
              <a:rPr lang="en-GB" b="0" dirty="0">
                <a:latin typeface="Lucida Console" panose="020B0609040504020204" pitchFamily="49" charset="0"/>
              </a:rPr>
              <a:t>#define AHB_TIMER_BASE 0x52000000</a:t>
            </a:r>
          </a:p>
          <a:p>
            <a:pPr marL="0" indent="0" rtl="0" algn="l">
              <a:buFont typeface="Wingdings" pitchFamily="2" charset="2"/>
              <a:buNone/>
              <a:defRPr/>
            </a:pPr>
            <a:r>
              <a:rPr lang="en-GB" b="0" dirty="0">
                <a:latin typeface="Lucida Console" panose="020B0609040504020204" pitchFamily="49" charset="0"/>
              </a:rPr>
              <a:t>#define AHB_GPIO_BASE 0x53000000</a:t>
            </a:r>
          </a:p>
          <a:p>
            <a:pPr marL="0" indent="0" rtl="0" algn="l">
              <a:buFont typeface="Wingdings" pitchFamily="2" charset="2"/>
              <a:buNone/>
              <a:defRPr/>
            </a:pPr>
            <a:r>
              <a:rPr lang="en-GB" b="0" dirty="0">
                <a:latin typeface="Lucida Console" panose="020B0609040504020204" pitchFamily="49" charset="0"/>
              </a:rPr>
              <a:t>#define AHB_7SEG_BASE 0x54000000</a:t>
            </a:r>
          </a:p>
          <a:p>
            <a:pPr marL="0" indent="0" rtl="0" algn="l">
              <a:buFont typeface="Wingdings" pitchFamily="2" charset="2"/>
              <a:buNone/>
              <a:defRPr/>
            </a:pPr>
            <a:r>
              <a:rPr lang="en-GB" b="0" dirty="0">
                <a:latin typeface="Lucida Console" panose="020B0609040504020204" pitchFamily="49" charset="0"/>
              </a:rPr>
              <a:t>#define NVIC_INT_ENABLE 0xE000E100</a:t>
            </a:r>
          </a:p>
        </p:txBody>
      </p:sp>
      <p:sp>
        <p:nvSpPr>
          <p:cNvPr id="6" name="Rectangle 5">
            <a:extLst>
              <a:ext uri="{FF2B5EF4-FFF2-40B4-BE49-F238E27FC236}">
                <a16:creationId xmlns:a16="http://schemas.microsoft.com/office/drawing/2014/main" id="{251423AC-F5E6-4005-AE8B-BF18689843D0}"/>
              </a:ext>
            </a:extLst>
          </p:cNvPr>
          <p:cNvSpPr/>
          <p:nvPr/>
        </p:nvSpPr>
        <p:spPr bwMode="auto">
          <a:xfrm>
            <a:off x="701819" y="3816854"/>
            <a:ext cx="11262919" cy="539359"/>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 (işaretsiz int *) AHB_TIMER_BASE = 0x3FFFF; // çevre birimine bir değer depolayın</a:t>
            </a:r>
          </a:p>
        </p:txBody>
      </p:sp>
      <p:sp>
        <p:nvSpPr>
          <p:cNvPr id="7" name="Rectangle 6">
            <a:extLst>
              <a:ext uri="{FF2B5EF4-FFF2-40B4-BE49-F238E27FC236}">
                <a16:creationId xmlns:a16="http://schemas.microsoft.com/office/drawing/2014/main" id="{D55DC07D-1548-41B1-A851-5F41345CB68C}"/>
              </a:ext>
            </a:extLst>
          </p:cNvPr>
          <p:cNvSpPr/>
          <p:nvPr/>
        </p:nvSpPr>
        <p:spPr bwMode="auto">
          <a:xfrm>
            <a:off x="701819" y="4867438"/>
            <a:ext cx="10822824" cy="510332"/>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i = * (işaretsiz int *) AHB_GPIO_BASE; // çevre biriminden bir değer okuyun</a:t>
            </a:r>
          </a:p>
        </p:txBody>
      </p:sp>
    </p:spTree>
    <p:extLst>
      <p:ext uri="{BB962C8B-B14F-4D97-AF65-F5344CB8AC3E}">
        <p14:creationId xmlns:p14="http://schemas.microsoft.com/office/powerpoint/2010/main" val="153782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Montajdan C Fonksiyonu Çağırma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Bir montaj dosyasından bir C işlevi çağrıldığında, aşağıdaki alanlar kontrol edilmelidir: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Kayıt R0, R1, R2, R3, R12 ve LR değiştirilebilir; bu nedenle onları yığına kaydetmek daha iyidir.</a:t>
            </a:r>
          </a:p>
          <a:p>
            <a:pPr lvl="1" rtl="0" algn="l"/>
            <a:r>
              <a:rPr lang="en-IN" altLang="en-US" dirty="0">
                <a:ea typeface="ＭＳ Ｐゴシック" panose="020B0600070205080204" pitchFamily="34" charset="-128"/>
              </a:rPr>
              <a:t>SP'nin değeri, çift kelimeli adres sınırına hizalanmalıdır.</a:t>
            </a:r>
          </a:p>
          <a:p>
            <a:pPr lvl="1" rtl="0" algn="l"/>
            <a:r>
              <a:rPr lang="en-IN" altLang="en-US" dirty="0">
                <a:ea typeface="ＭＳ Ｐゴシック" panose="020B0600070205080204" pitchFamily="34" charset="-128"/>
              </a:rPr>
              <a:t>Giriş parametreleri doğru kayıtlarda saklanmalıdır; örneğin, R0 - R3 kayıtları dört parametreyi geçirmek için kullanılabilir.</a:t>
            </a:r>
          </a:p>
          <a:p>
            <a:pPr lvl="1" rtl="0" algn="l"/>
            <a:r>
              <a:rPr lang="en-IN" altLang="en-US" dirty="0">
                <a:ea typeface="ＭＳ Ｐゴシック" panose="020B0600070205080204" pitchFamily="34" charset="-128"/>
              </a:rPr>
              <a:t>Dönüş değeri genellikle R0'da saklanır.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3419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Montajdan C Fonksiyonu Çağırma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ISR, assembly veya C dilinde yazılabilir; örneğin, C'de:</a:t>
            </a:r>
          </a:p>
          <a:p>
            <a:pPr rtl="0" algn="l"/>
            <a:endParaRPr lang="en-GB" altLang="en-US" dirty="0">
              <a:ea typeface="ＭＳ Ｐゴシック" panose="020B0600070205080204" pitchFamily="34" charset="-128"/>
            </a:endParaRPr>
          </a:p>
          <a:p>
            <a:pPr rtl="0" algn="l"/>
            <a:endParaRPr lang="en-GB" altLang="en-US" dirty="0">
              <a:ea typeface="ＭＳ Ｐゴシック" panose="020B0600070205080204" pitchFamily="34" charset="-128"/>
            </a:endParaRPr>
          </a:p>
          <a:p>
            <a:pPr rtl="0" algn="l"/>
            <a:endParaRPr lang="en-GB" altLang="en-US" dirty="0">
              <a:ea typeface="ＭＳ Ｐゴシック" panose="020B0600070205080204" pitchFamily="34" charset="-128"/>
            </a:endParaRPr>
          </a:p>
          <a:p>
            <a:pPr rtl="0" algn="l"/>
            <a:r>
              <a:rPr lang="en-GB" dirty="0"/>
              <a:t>Derleme kodundan bir C işlevi çağırın; Örneğin:</a:t>
            </a:r>
            <a:endParaRPr lang="en-US" altLang="en-US" dirty="0">
              <a:ea typeface="ＭＳ Ｐゴシック" panose="020B0600070205080204" pitchFamily="34" charset="-128"/>
            </a:endParaRPr>
          </a:p>
          <a:p>
            <a:pPr rtl="0" algn="l"/>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a:p>
            <a:pPr marL="231775" lvl="1" indent="0" rtl="0" algn="l">
              <a:buNone/>
            </a:pP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354ED648-E830-4F70-B9E3-43982B0746B6}"/>
              </a:ext>
            </a:extLst>
          </p:cNvPr>
          <p:cNvSpPr/>
          <p:nvPr/>
        </p:nvSpPr>
        <p:spPr bwMode="auto">
          <a:xfrm>
            <a:off x="492125" y="2206173"/>
            <a:ext cx="10817988" cy="12192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geçersiz UART_ISR () {</a:t>
            </a:r>
          </a:p>
          <a:p>
            <a:pPr marL="0" indent="0" rtl="0" algn="l">
              <a:buFont typeface="Wingdings" pitchFamily="2" charset="2"/>
              <a:buNone/>
              <a:defRPr/>
            </a:pPr>
            <a:r>
              <a:rPr lang="en-GB" b="0" dirty="0">
                <a:latin typeface="Lucida Console" panose="020B0609040504020204" pitchFamily="49" charset="0"/>
              </a:rPr>
              <a:t> char c;</a:t>
            </a:r>
          </a:p>
          <a:p>
            <a:pPr marL="0" indent="0" rtl="0" algn="l">
              <a:buFont typeface="Wingdings" pitchFamily="2" charset="2"/>
              <a:buNone/>
              <a:defRPr/>
            </a:pPr>
            <a:r>
              <a:rPr lang="en-GB" b="0" dirty="0">
                <a:latin typeface="Lucida Console" panose="020B0609040504020204" pitchFamily="49" charset="0"/>
              </a:rPr>
              <a:t>c = * (karakter *) AHB_UART_BASE; // UART'tan bir karakter okuyun</a:t>
            </a:r>
          </a:p>
          <a:p>
            <a:pPr marL="0" indent="0" rtl="0" algn="l">
              <a:buFont typeface="Wingdings" pitchFamily="2" charset="2"/>
              <a:buNone/>
              <a:defRPr/>
            </a:pPr>
            <a:r>
              <a:rPr lang="en-GB" b="0" dirty="0">
                <a:latin typeface="Lucida Console" panose="020B0609040504020204" pitchFamily="49" charset="0"/>
              </a:rPr>
              <a:t> …</a:t>
            </a:r>
          </a:p>
          <a:p>
            <a:pPr marL="0" indent="0" rtl="0" algn="l">
              <a:buFont typeface="Wingdings" pitchFamily="2" charset="2"/>
              <a:buNone/>
              <a:defRPr/>
            </a:pPr>
            <a:r>
              <a:rPr lang="en-GB" b="0" dirty="0">
                <a:latin typeface="Lucida Console" panose="020B0609040504020204" pitchFamily="49" charset="0"/>
              </a:rPr>
              <a:t>} </a:t>
            </a:r>
          </a:p>
        </p:txBody>
      </p:sp>
      <p:sp>
        <p:nvSpPr>
          <p:cNvPr id="6" name="Rectangle 5">
            <a:extLst>
              <a:ext uri="{FF2B5EF4-FFF2-40B4-BE49-F238E27FC236}">
                <a16:creationId xmlns:a16="http://schemas.microsoft.com/office/drawing/2014/main" id="{553875C4-D207-4D18-9426-1CA3A816339F}"/>
              </a:ext>
            </a:extLst>
          </p:cNvPr>
          <p:cNvSpPr/>
          <p:nvPr/>
        </p:nvSpPr>
        <p:spPr bwMode="auto">
          <a:xfrm>
            <a:off x="492125" y="4187371"/>
            <a:ext cx="10817988" cy="1865086"/>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UART_Handler PROC</a:t>
            </a:r>
          </a:p>
          <a:p>
            <a:pPr marL="0" indent="0" rtl="0" algn="l">
              <a:buFont typeface="Wingdings" pitchFamily="2" charset="2"/>
              <a:buNone/>
              <a:defRPr/>
            </a:pPr>
            <a:r>
              <a:rPr lang="en-GB" b="0" dirty="0">
                <a:latin typeface="Lucida Console" panose="020B0609040504020204" pitchFamily="49" charset="0"/>
              </a:rPr>
              <a:t> İHRACAT UART_Handler // derlemedeki etiket adı</a:t>
            </a:r>
          </a:p>
          <a:p>
            <a:pPr marL="0" indent="0" rtl="0" algn="l">
              <a:buFont typeface="Wingdings" pitchFamily="2" charset="2"/>
              <a:buNone/>
              <a:defRPr/>
            </a:pPr>
            <a:r>
              <a:rPr lang="en-GB" b="0" dirty="0">
                <a:latin typeface="Lucida Console" panose="020B0609040504020204" pitchFamily="49" charset="0"/>
              </a:rPr>
              <a:t> İTHALAT UART_ISR // C işlev adı</a:t>
            </a:r>
          </a:p>
          <a:p>
            <a:pPr marL="0" indent="0" rtl="0" algn="l">
              <a:buFont typeface="Wingdings" pitchFamily="2" charset="2"/>
              <a:buNone/>
              <a:defRPr/>
            </a:pPr>
            <a:r>
              <a:rPr lang="en-GB" b="0" dirty="0">
                <a:latin typeface="Lucida Console" panose="020B0609040504020204" pitchFamily="49" charset="0"/>
              </a:rPr>
              <a:t> PUSH {R0, R1, R2, LR} // içerik kaydetme</a:t>
            </a:r>
          </a:p>
          <a:p>
            <a:pPr marL="0" indent="0" rtl="0" algn="l">
              <a:buFont typeface="Wingdings" pitchFamily="2" charset="2"/>
              <a:buNone/>
              <a:defRPr/>
            </a:pPr>
            <a:r>
              <a:rPr lang="en-GB" b="0" dirty="0">
                <a:latin typeface="Lucida Console" panose="020B0609040504020204" pitchFamily="49" charset="0"/>
              </a:rPr>
              <a:t> BL UART_ISR // C ile yazılmış ISR'ye dal</a:t>
            </a:r>
          </a:p>
          <a:p>
            <a:pPr marL="0" indent="0" rtl="0" algn="l">
              <a:buFont typeface="Wingdings" pitchFamily="2" charset="2"/>
              <a:buNone/>
              <a:defRPr/>
            </a:pPr>
            <a:r>
              <a:rPr lang="en-GB" b="0" dirty="0">
                <a:latin typeface="Lucida Console" panose="020B0609040504020204" pitchFamily="49" charset="0"/>
              </a:rPr>
              <a:t> POP {R0, R1, R2, PC} // bağlam geri yükleme</a:t>
            </a:r>
          </a:p>
          <a:p>
            <a:pPr marL="0" indent="0" rtl="0" algn="l">
              <a:buFont typeface="Wingdings" pitchFamily="2" charset="2"/>
              <a:buNone/>
              <a:defRPr/>
            </a:pPr>
            <a:r>
              <a:rPr lang="en-GB" b="0" dirty="0">
                <a:latin typeface="Lucida Console" panose="020B0609040504020204" pitchFamily="49" charset="0"/>
              </a:rPr>
              <a:t> ENDP</a:t>
            </a:r>
          </a:p>
        </p:txBody>
      </p:sp>
    </p:spTree>
    <p:extLst>
      <p:ext uri="{BB962C8B-B14F-4D97-AF65-F5344CB8AC3E}">
        <p14:creationId xmlns:p14="http://schemas.microsoft.com/office/powerpoint/2010/main" val="360128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C'den bir Assembly İşlevi Çağırma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C kodundan bir montaj işlevi çağırırken, aşağıdaki alanlar kontrol edilmelidir: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R4 - R11 kayıtlarının değiştirilmesi gerekiyorsa, bunların montaj işlevinde yığılması ve geri yüklenmesi gerekir.</a:t>
            </a:r>
          </a:p>
          <a:p>
            <a:pPr lvl="1" rtl="0" algn="l"/>
            <a:r>
              <a:rPr lang="en-IN" altLang="en-US" dirty="0">
                <a:ea typeface="ＭＳ Ｐゴシック" panose="020B0600070205080204" pitchFamily="34" charset="-128"/>
              </a:rPr>
              <a:t>Assembly işlevinin içinde başka bir işlev çağrılırsa, LR yazmacının yığına kaydedilmesi ve geri dönüş için kullanılması gerekir.</a:t>
            </a:r>
          </a:p>
          <a:p>
            <a:pPr lvl="1" rtl="0" algn="l"/>
            <a:r>
              <a:rPr lang="en-IN" altLang="en-US" dirty="0">
                <a:ea typeface="ＭＳ Ｐゴシック" panose="020B0600070205080204" pitchFamily="34" charset="-128"/>
              </a:rPr>
              <a:t>İşlev dönüş değeri normalde R0'da saklanır.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85720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C'den bir Assembly İşlevi Çağırma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23990"/>
            <a:ext cx="11180763" cy="4086225"/>
          </a:xfrm>
        </p:spPr>
        <p:txBody>
          <a:bodyPr wrap="square" numCol="1" anchor="t" anchorCtr="0" compatLnSpc="1">
            <a:prstTxWarp prst="textNoShape">
              <a:avLst/>
            </a:prstTxWarp>
          </a:bodyPr>
          <a:lstStyle/>
          <a:p>
            <a:pPr rtl="0" algn="l"/>
            <a:r>
              <a:rPr lang="en-GB" dirty="0"/>
              <a:t>Montajda bir fonksiyon yazın:</a:t>
            </a:r>
          </a:p>
          <a:p>
            <a:pPr rtl="0" algn="l"/>
            <a:endParaRPr lang="en-GB" altLang="en-US" dirty="0">
              <a:ea typeface="ＭＳ Ｐゴシック" panose="020B0600070205080204" pitchFamily="34" charset="-128"/>
            </a:endParaRPr>
          </a:p>
          <a:p>
            <a:pPr rtl="0" algn="l"/>
            <a:endParaRPr lang="en-GB" altLang="en-US" dirty="0">
              <a:ea typeface="ＭＳ Ｐゴシック" panose="020B0600070205080204" pitchFamily="34" charset="-128"/>
            </a:endParaRPr>
          </a:p>
          <a:p>
            <a:pPr rtl="0" algn="l"/>
            <a:endParaRPr lang="en-GB" altLang="en-US" dirty="0">
              <a:ea typeface="ＭＳ Ｐゴシック" panose="020B0600070205080204" pitchFamily="34" charset="-128"/>
            </a:endParaRPr>
          </a:p>
          <a:p>
            <a:pPr rtl="0" algn="l"/>
            <a:r>
              <a:rPr lang="en-GB" dirty="0"/>
              <a:t>C'de bir derleme işlevi çağırma:</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62CBC1C5-C82F-4FBF-B835-374B09154BBB}"/>
              </a:ext>
            </a:extLst>
          </p:cNvPr>
          <p:cNvSpPr/>
          <p:nvPr/>
        </p:nvSpPr>
        <p:spPr bwMode="auto">
          <a:xfrm>
            <a:off x="673512" y="1690725"/>
            <a:ext cx="10817988" cy="16764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pt-BR" b="0">
                <a:latin typeface="Lucida Console" panose="020B0609040504020204" pitchFamily="49" charset="0"/>
              </a:rPr>
              <a:t> İHRACAT add_asm	</a:t>
            </a:r>
          </a:p>
          <a:p>
            <a:pPr marL="0" indent="0" rtl="0" algn="l">
              <a:buFont typeface="Wingdings" pitchFamily="2" charset="2"/>
              <a:buNone/>
              <a:defRPr/>
            </a:pPr>
            <a:r>
              <a:rPr lang="pt-BR" b="0">
                <a:latin typeface="Lucida Console" panose="020B0609040504020204" pitchFamily="49" charset="0"/>
              </a:rPr>
              <a:t>add_asm FONKSİYONU</a:t>
            </a:r>
          </a:p>
          <a:p>
            <a:pPr marL="0" indent="0" rtl="0" algn="l">
              <a:buFont typeface="Wingdings" pitchFamily="2" charset="2"/>
              <a:buNone/>
              <a:defRPr/>
            </a:pPr>
            <a:r>
              <a:rPr lang="pt-BR" b="0">
                <a:latin typeface="Lucida Console" panose="020B0609040504020204" pitchFamily="49" charset="0"/>
              </a:rPr>
              <a:t> R0, R0, R1 EKLE</a:t>
            </a:r>
          </a:p>
          <a:p>
            <a:pPr marL="0" indent="0" rtl="0" algn="l">
              <a:buFont typeface="Wingdings" pitchFamily="2" charset="2"/>
              <a:buNone/>
              <a:defRPr/>
            </a:pPr>
            <a:r>
              <a:rPr lang="pt-BR" b="0">
                <a:latin typeface="Lucida Console" panose="020B0609040504020204" pitchFamily="49" charset="0"/>
              </a:rPr>
              <a:t> ADDS R0, R0, R2</a:t>
            </a:r>
          </a:p>
          <a:p>
            <a:pPr marL="0" indent="0" rtl="0" algn="l">
              <a:buFont typeface="Wingdings" pitchFamily="2" charset="2"/>
              <a:buNone/>
              <a:defRPr/>
            </a:pPr>
            <a:r>
              <a:rPr lang="pt-BR" b="0">
                <a:latin typeface="Lucida Console" panose="020B0609040504020204" pitchFamily="49" charset="0"/>
              </a:rPr>
              <a:t> R0, R0, R3 EKLE</a:t>
            </a:r>
          </a:p>
          <a:p>
            <a:pPr marL="0" indent="0" rtl="0" algn="l">
              <a:buFont typeface="Wingdings" pitchFamily="2" charset="2"/>
              <a:buNone/>
              <a:defRPr/>
            </a:pPr>
            <a:r>
              <a:rPr lang="pt-BR" b="0">
                <a:latin typeface="Lucida Console" panose="020B0609040504020204" pitchFamily="49" charset="0"/>
              </a:rPr>
              <a:t>BX LR; sonuç R0 olarak döndürülür</a:t>
            </a:r>
          </a:p>
          <a:p>
            <a:pPr marL="0" indent="0" rtl="0" algn="l">
              <a:buFont typeface="Wingdings" pitchFamily="2" charset="2"/>
              <a:buNone/>
              <a:defRPr/>
            </a:pPr>
            <a:r>
              <a:rPr lang="pt-BR" b="0">
                <a:latin typeface="Lucida Console" panose="020B0609040504020204" pitchFamily="49" charset="0"/>
              </a:rPr>
              <a:t> ENDFUNC</a:t>
            </a:r>
          </a:p>
        </p:txBody>
      </p:sp>
      <p:sp>
        <p:nvSpPr>
          <p:cNvPr id="6" name="Rectangle 5">
            <a:extLst>
              <a:ext uri="{FF2B5EF4-FFF2-40B4-BE49-F238E27FC236}">
                <a16:creationId xmlns:a16="http://schemas.microsoft.com/office/drawing/2014/main" id="{EEA44B96-EAEC-496D-9192-9C1ECB147005}"/>
              </a:ext>
            </a:extLst>
          </p:cNvPr>
          <p:cNvSpPr/>
          <p:nvPr/>
        </p:nvSpPr>
        <p:spPr bwMode="auto">
          <a:xfrm>
            <a:off x="673512" y="3973801"/>
            <a:ext cx="10817988" cy="1516743"/>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pt-BR" b="0">
                <a:latin typeface="Lucida Console" panose="020B0609040504020204" pitchFamily="49" charset="0"/>
              </a:rPr>
              <a:t>harici int add_asm (int k1, int k2, int k3, int k4);</a:t>
            </a:r>
          </a:p>
          <a:p>
            <a:pPr marL="0" indent="0" rtl="0" algn="l">
              <a:buFont typeface="Wingdings" pitchFamily="2" charset="2"/>
              <a:buNone/>
              <a:defRPr/>
            </a:pPr>
            <a:r>
              <a:rPr lang="pt-BR" b="0">
                <a:latin typeface="Lucida Console" panose="020B0609040504020204" pitchFamily="49" charset="0"/>
              </a:rPr>
              <a:t>void main {</a:t>
            </a:r>
          </a:p>
          <a:p>
            <a:pPr marL="0" indent="0" rtl="0" algn="l">
              <a:buFont typeface="Wingdings" pitchFamily="2" charset="2"/>
              <a:buNone/>
              <a:defRPr/>
            </a:pPr>
            <a:r>
              <a:rPr lang="pt-BR" b="0">
                <a:latin typeface="Lucida Console" panose="020B0609040504020204" pitchFamily="49" charset="0"/>
              </a:rPr>
              <a:t> int x;</a:t>
            </a:r>
          </a:p>
          <a:p>
            <a:pPr marL="0" indent="0" rtl="0" algn="l">
              <a:buFont typeface="Wingdings" pitchFamily="2" charset="2"/>
              <a:buNone/>
              <a:defRPr/>
            </a:pPr>
            <a:r>
              <a:rPr lang="pt-BR" b="0">
                <a:latin typeface="Lucida Console" panose="020B0609040504020204" pitchFamily="49" charset="0"/>
              </a:rPr>
              <a:t>x = add_asm (11,22,33,44); // assembly işlevini çağırın</a:t>
            </a:r>
          </a:p>
          <a:p>
            <a:pPr marL="0" indent="0" rtl="0" algn="l">
              <a:buFont typeface="Wingdings" pitchFamily="2" charset="2"/>
              <a:buNone/>
              <a:defRPr/>
            </a:pPr>
            <a:r>
              <a:rPr lang="pt-BR" b="0">
                <a:latin typeface="Lucida Console" panose="020B0609040504020204" pitchFamily="49" charset="0"/>
              </a:rPr>
              <a:t> …</a:t>
            </a:r>
          </a:p>
          <a:p>
            <a:pPr marL="0" indent="0" rtl="0" algn="l">
              <a:buFont typeface="Wingdings" pitchFamily="2" charset="2"/>
              <a:buNone/>
              <a:defRPr/>
            </a:pPr>
            <a:r>
              <a:rPr lang="pt-BR" b="0">
                <a:latin typeface="Lucida Console" panose="020B0609040504020204" pitchFamily="49" charset="0"/>
              </a:rPr>
              <a:t>} </a:t>
            </a:r>
          </a:p>
        </p:txBody>
      </p:sp>
    </p:spTree>
    <p:extLst>
      <p:ext uri="{BB962C8B-B14F-4D97-AF65-F5344CB8AC3E}">
        <p14:creationId xmlns:p14="http://schemas.microsoft.com/office/powerpoint/2010/main" val="2469886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Gömülü Montaj</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Gömülü derleyici, geliştiricinin C dosyalarının içine derleme işlevleri yazmasına izin verir: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E01BC1AD-3EF1-4EA9-8DF2-204B8378169E}"/>
              </a:ext>
            </a:extLst>
          </p:cNvPr>
          <p:cNvSpPr/>
          <p:nvPr/>
        </p:nvSpPr>
        <p:spPr bwMode="auto">
          <a:xfrm>
            <a:off x="788906" y="2514600"/>
            <a:ext cx="10817988" cy="3352799"/>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latin typeface="Lucida Console" panose="020B0609040504020204" pitchFamily="49" charset="0"/>
              </a:rPr>
              <a:t>_asm int add_asm (int k1, int k2, int k3, int k4) {</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R0, R0, R1 EKLE</a:t>
            </a:r>
          </a:p>
          <a:p>
            <a:pPr marL="0" indent="0" rtl="0" algn="l">
              <a:buFont typeface="Wingdings" pitchFamily="2" charset="2"/>
              <a:buNone/>
              <a:defRPr/>
            </a:pPr>
            <a:r>
              <a:rPr lang="en-GB" b="0" dirty="0">
                <a:latin typeface="Lucida Console" panose="020B0609040504020204" pitchFamily="49" charset="0"/>
              </a:rPr>
              <a:t> ADDS R0, R0, R2</a:t>
            </a:r>
          </a:p>
          <a:p>
            <a:pPr marL="0" indent="0" rtl="0" algn="l">
              <a:buFont typeface="Wingdings" pitchFamily="2" charset="2"/>
              <a:buNone/>
              <a:defRPr/>
            </a:pPr>
            <a:r>
              <a:rPr lang="en-GB" b="0" dirty="0">
                <a:latin typeface="Lucida Console" panose="020B0609040504020204" pitchFamily="49" charset="0"/>
              </a:rPr>
              <a:t> R0, R0, R3 EKLE</a:t>
            </a:r>
          </a:p>
          <a:p>
            <a:pPr marL="0" indent="0" rtl="0" algn="l">
              <a:buFont typeface="Wingdings" pitchFamily="2" charset="2"/>
              <a:buNone/>
              <a:defRPr/>
            </a:pPr>
            <a:r>
              <a:rPr lang="en-GB" b="0" dirty="0">
                <a:latin typeface="Lucida Console" panose="020B0609040504020204" pitchFamily="49" charset="0"/>
              </a:rPr>
              <a:t> BX LR </a:t>
            </a:r>
          </a:p>
          <a:p>
            <a:pPr marL="0" indent="0" rtl="0" algn="l">
              <a:buFont typeface="Wingdings" pitchFamily="2" charset="2"/>
              <a:buNone/>
              <a:defRPr/>
            </a:pPr>
            <a:r>
              <a:rPr lang="en-GB" b="0" dirty="0">
                <a:latin typeface="Lucida Console" panose="020B0609040504020204" pitchFamily="49" charset="0"/>
              </a:rPr>
              <a:t>}</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void main {</a:t>
            </a:r>
          </a:p>
          <a:p>
            <a:pPr marL="0" indent="0" rtl="0" algn="l">
              <a:buFont typeface="Wingdings" pitchFamily="2" charset="2"/>
              <a:buNone/>
              <a:defRPr/>
            </a:pPr>
            <a:r>
              <a:rPr lang="en-GB" b="0" dirty="0">
                <a:latin typeface="Lucida Console" panose="020B0609040504020204" pitchFamily="49" charset="0"/>
              </a:rPr>
              <a:t> int x;</a:t>
            </a:r>
          </a:p>
          <a:p>
            <a:pPr marL="0" indent="0" rtl="0" algn="l">
              <a:buFont typeface="Wingdings" pitchFamily="2" charset="2"/>
              <a:buNone/>
              <a:defRPr/>
            </a:pPr>
            <a:r>
              <a:rPr lang="en-GB" b="0" dirty="0">
                <a:latin typeface="Lucida Console" panose="020B0609040504020204" pitchFamily="49" charset="0"/>
              </a:rPr>
              <a:t>x = add_asm (11,22,33,44); // assembly işlevini çağırın</a:t>
            </a:r>
          </a:p>
          <a:p>
            <a:pPr marL="0" indent="0" rtl="0" algn="l">
              <a:buFont typeface="Wingdings" pitchFamily="2" charset="2"/>
              <a:buNone/>
              <a:defRPr/>
            </a:pPr>
            <a:r>
              <a:rPr lang="en-GB" b="0" dirty="0">
                <a:latin typeface="Lucida Console" panose="020B0609040504020204" pitchFamily="49" charset="0"/>
              </a:rPr>
              <a:t> …</a:t>
            </a:r>
          </a:p>
          <a:p>
            <a:pPr marL="0" indent="0" rtl="0" algn="l">
              <a:buFont typeface="Wingdings" pitchFamily="2" charset="2"/>
              <a:buNone/>
              <a:defRPr/>
            </a:pPr>
            <a:r>
              <a:rPr lang="en-GB" b="0" dirty="0">
                <a:latin typeface="Lucida Console" panose="020B0609040504020204" pitchFamily="49" charset="0"/>
              </a:rPr>
              <a:t>} </a:t>
            </a:r>
          </a:p>
        </p:txBody>
      </p:sp>
    </p:spTree>
    <p:extLst>
      <p:ext uri="{BB962C8B-B14F-4D97-AF65-F5344CB8AC3E}">
        <p14:creationId xmlns:p14="http://schemas.microsoft.com/office/powerpoint/2010/main" val="382597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D2391E65-05CE-46FB-8CAB-6790BA7D4147}"/>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48FD92CE-A9C9-447A-B8C0-8FA2F0A5ECF1}"/>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41F38B3B-E0DD-4A25-BA4B-382902D9762B}"/>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ABDBE612-D415-4987-B073-DDD824E101C1}"/>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1EC97AEF-2674-4839-B17F-A0FE80A09DA6}"/>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A4C709B7-157C-4E4A-8E89-DD8C8F765C33}"/>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D6A0A8E9-BC1A-4B7A-8DA6-3F354CE1184D}"/>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6E698EC3-542A-4D8D-B8F5-96A4B603403D}"/>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818ACA34-BA5D-423A-B187-B56EE134E62D}"/>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847A7AC6-F8E7-4F70-A44C-0135D86DD994}"/>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3D1E0324-0573-4AED-99B1-E236BF547F0E}"/>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6C7F3216-BE5D-4F78-AE06-D4F0FCB90F95}"/>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7EFE355F-3ACE-4F14-BCB1-A0D1FFF3FF59}"/>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C6B761D9-E039-4749-8F98-D8183D5CB9E9}"/>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AE258608-AB97-4A65-B8F0-D343FD2B25BF}"/>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 tasarımı</a:t>
            </a:r>
          </a:p>
        </p:txBody>
      </p:sp>
      <p:sp>
        <p:nvSpPr>
          <p:cNvPr id="21" name="TextBox 22">
            <a:extLst>
              <a:ext uri="{FF2B5EF4-FFF2-40B4-BE49-F238E27FC236}">
                <a16:creationId xmlns:a16="http://schemas.microsoft.com/office/drawing/2014/main" id="{23DAB69C-8738-442E-83C2-B0549B2ED2E2}"/>
              </a:ext>
            </a:extLst>
          </p:cNvPr>
          <p:cNvSpPr txBox="1">
            <a:spLocks noChangeArrowheads="1"/>
          </p:cNvSpPr>
          <p:nvPr/>
        </p:nvSpPr>
        <p:spPr bwMode="auto">
          <a:xfrm>
            <a:off x="448557" y="266053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solidFill>
                  <a:schemeClr val="tx1"/>
                </a:solidFill>
              </a:rPr>
              <a:t>Yazılım düşük seviyeli sürücü ve kitaplık programlama </a:t>
            </a:r>
          </a:p>
        </p:txBody>
      </p:sp>
      <p:sp>
        <p:nvSpPr>
          <p:cNvPr id="22" name="TextBox 23">
            <a:extLst>
              <a:ext uri="{FF2B5EF4-FFF2-40B4-BE49-F238E27FC236}">
                <a16:creationId xmlns:a16="http://schemas.microsoft.com/office/drawing/2014/main" id="{C91EE07A-4478-4BDA-B7D1-DC16E080C816}"/>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solidFill>
                  <a:schemeClr val="tx1"/>
                </a:solidFill>
              </a:rPr>
              <a:t>Yazılım üst düzey </a:t>
            </a:r>
          </a:p>
          <a:p>
            <a:pPr eaLnBrk="1" hangingPunct="1" rtl="0" algn="l"/>
            <a:r>
              <a:rPr lang="en-GB" b="0" dirty="0">
                <a:solidFill>
                  <a:schemeClr val="tx1"/>
                </a:solidFill>
              </a:rPr>
              <a:t>uygulama geliştirme</a:t>
            </a:r>
          </a:p>
        </p:txBody>
      </p:sp>
      <p:sp>
        <p:nvSpPr>
          <p:cNvPr id="23" name="Up Arrow 40">
            <a:extLst>
              <a:ext uri="{FF2B5EF4-FFF2-40B4-BE49-F238E27FC236}">
                <a16:creationId xmlns:a16="http://schemas.microsoft.com/office/drawing/2014/main" id="{73015C36-CA73-44DE-8B92-72A8B4374328}"/>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FC6A3425-61CD-4DA4-9EFC-6D4ACA730E88}"/>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1CDE6D3F-6480-47DE-A353-CB7A855EC25D}"/>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CF996767-B598-4815-B459-9C1509FA432B}"/>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57BB270A-0645-4B7F-BD45-591C15552D93}"/>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D33E8F41-6AF7-484E-A131-5878C50B3C96}"/>
              </a:ext>
            </a:extLst>
          </p:cNvPr>
          <p:cNvSpPr txBox="1">
            <a:spLocks noChangeArrowheads="1"/>
          </p:cNvSpPr>
          <p:nvPr/>
        </p:nvSpPr>
        <p:spPr bwMode="auto">
          <a:xfrm>
            <a:off x="5774734" y="381501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9" name="Curved Down Arrow 47">
            <a:extLst>
              <a:ext uri="{FF2B5EF4-FFF2-40B4-BE49-F238E27FC236}">
                <a16:creationId xmlns:a16="http://schemas.microsoft.com/office/drawing/2014/main" id="{747E1599-C2A8-4CC9-A5E6-2BBED6B1D8CB}"/>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0" name="TextBox 67">
            <a:extLst>
              <a:ext uri="{FF2B5EF4-FFF2-40B4-BE49-F238E27FC236}">
                <a16:creationId xmlns:a16="http://schemas.microsoft.com/office/drawing/2014/main" id="{0CC5EA46-08E8-4270-ACE8-A7E1C66F02CF}"/>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Kesmek </a:t>
            </a:r>
          </a:p>
        </p:txBody>
      </p:sp>
      <p:sp>
        <p:nvSpPr>
          <p:cNvPr id="31" name="Rectangle 30">
            <a:extLst>
              <a:ext uri="{FF2B5EF4-FFF2-40B4-BE49-F238E27FC236}">
                <a16:creationId xmlns:a16="http://schemas.microsoft.com/office/drawing/2014/main" id="{679B6D29-69D9-424B-8C5B-3F2941E1C7E9}"/>
              </a:ext>
            </a:extLst>
          </p:cNvPr>
          <p:cNvSpPr/>
          <p:nvPr/>
        </p:nvSpPr>
        <p:spPr bwMode="auto">
          <a:xfrm>
            <a:off x="516264" y="1547634"/>
            <a:ext cx="2169794" cy="217591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 ve Assembly Dili İncelemesi</a:t>
            </a:r>
            <a:endParaRPr lang="en-US" dirty="0"/>
          </a:p>
        </p:txBody>
      </p:sp>
      <p:graphicFrame>
        <p:nvGraphicFramePr>
          <p:cNvPr id="6" name="Content Placeholder 2">
            <a:extLst>
              <a:ext uri="{FF2B5EF4-FFF2-40B4-BE49-F238E27FC236}">
                <a16:creationId xmlns:a16="http://schemas.microsoft.com/office/drawing/2014/main" id="{CABC31F2-8647-47AE-B177-BF0DCBD25AF4}"/>
              </a:ext>
            </a:extLst>
          </p:cNvPr>
          <p:cNvGraphicFramePr>
            <a:graphicFrameLocks noGrp="1"/>
          </p:cNvGraphicFramePr>
          <p:nvPr>
            <p:ph idx="1"/>
            <p:extLst>
              <p:ext uri="{D42A27DB-BD31-4B8C-83A1-F6EECF244321}">
                <p14:modId xmlns:p14="http://schemas.microsoft.com/office/powerpoint/2010/main" val="4036632893"/>
              </p:ext>
            </p:extLst>
          </p:nvPr>
        </p:nvGraphicFramePr>
        <p:xfrm>
          <a:off x="346982" y="1370240"/>
          <a:ext cx="11696362" cy="3932238"/>
        </p:xfrm>
        <a:graphic>
          <a:graphicData uri="http://schemas.openxmlformats.org/drawingml/2006/table">
            <a:tbl>
              <a:tblPr firstRow="1" bandRow="1">
                <a:tableStyleId>{5C22544A-7EE6-4342-B048-85BDC9FD1C3A}</a:tableStyleId>
              </a:tblPr>
              <a:tblGrid>
                <a:gridCol w="1741336">
                  <a:extLst>
                    <a:ext uri="{9D8B030D-6E8A-4147-A177-3AD203B41FA5}">
                      <a16:colId xmlns:a16="http://schemas.microsoft.com/office/drawing/2014/main" val="20000"/>
                    </a:ext>
                  </a:extLst>
                </a:gridCol>
                <a:gridCol w="5061089">
                  <a:extLst>
                    <a:ext uri="{9D8B030D-6E8A-4147-A177-3AD203B41FA5}">
                      <a16:colId xmlns:a16="http://schemas.microsoft.com/office/drawing/2014/main" val="20001"/>
                    </a:ext>
                  </a:extLst>
                </a:gridCol>
                <a:gridCol w="4893937">
                  <a:extLst>
                    <a:ext uri="{9D8B030D-6E8A-4147-A177-3AD203B41FA5}">
                      <a16:colId xmlns:a16="http://schemas.microsoft.com/office/drawing/2014/main" val="20002"/>
                    </a:ext>
                  </a:extLst>
                </a:gridCol>
              </a:tblGrid>
              <a:tr h="365789">
                <a:tc>
                  <a:txBody>
                    <a:bodyPr/>
                    <a:lstStyle/>
                    <a:p>
                      <a:pPr rtl="0" algn="l"/>
                      <a:r>
                        <a:rPr lang="en-GB" sz="1800" dirty="0"/>
                        <a:t>Dil </a:t>
                      </a:r>
                    </a:p>
                  </a:txBody>
                  <a:tcPr marL="121872" marR="121872" marT="45724" marB="45724"/>
                </a:tc>
                <a:tc>
                  <a:txBody>
                    <a:bodyPr/>
                    <a:lstStyle/>
                    <a:p>
                      <a:pPr rtl="0" algn="l"/>
                      <a:r>
                        <a:rPr lang="en-GB" sz="1800" dirty="0"/>
                        <a:t>Avantajları </a:t>
                      </a:r>
                    </a:p>
                  </a:txBody>
                  <a:tcPr marL="121872" marR="121872" marT="45724" marB="45724"/>
                </a:tc>
                <a:tc>
                  <a:txBody>
                    <a:bodyPr/>
                    <a:lstStyle/>
                    <a:p>
                      <a:pPr rtl="0" algn="l"/>
                      <a:r>
                        <a:rPr lang="en-GB" sz="1800" dirty="0"/>
                        <a:t>Dezavantajları</a:t>
                      </a:r>
                    </a:p>
                  </a:txBody>
                  <a:tcPr marL="121872" marR="121872" marT="45724" marB="45724"/>
                </a:tc>
                <a:extLst>
                  <a:ext uri="{0D108BD9-81ED-4DB2-BD59-A6C34878D82A}">
                    <a16:rowId xmlns:a16="http://schemas.microsoft.com/office/drawing/2014/main" val="10000"/>
                  </a:ext>
                </a:extLst>
              </a:tr>
              <a:tr h="640132">
                <a:tc rowSpan="3">
                  <a:txBody>
                    <a:bodyPr/>
                    <a:lstStyle/>
                    <a:p>
                      <a:pPr rtl="0" algn="l"/>
                      <a:r>
                        <a:rPr lang="en-GB" sz="1800" dirty="0"/>
                        <a:t>C</a:t>
                      </a:r>
                    </a:p>
                  </a:txBody>
                  <a:tcPr marL="121872" marR="121872" marT="45724" marB="45724" anchor="ctr"/>
                </a:tc>
                <a:tc>
                  <a:txBody>
                    <a:bodyPr/>
                    <a:lstStyle/>
                    <a:p>
                      <a:pPr rtl="0" algn="l"/>
                      <a:r>
                        <a:rPr lang="en-GB" sz="1800" dirty="0"/>
                        <a:t>Öğrenmesi kolay</a:t>
                      </a:r>
                    </a:p>
                  </a:txBody>
                  <a:tcPr marL="121872" marR="121872" marT="45724" marB="45724"/>
                </a:tc>
                <a:tc>
                  <a:txBody>
                    <a:bodyPr/>
                    <a:lstStyle/>
                    <a:p>
                      <a:pPr rtl="0" algn="l"/>
                      <a:r>
                        <a:rPr lang="en-GB" sz="1800" dirty="0"/>
                        <a:t>Çekirdek kayıtlara ve yığınlara sınırlı veya doğrudan erişim yok</a:t>
                      </a:r>
                    </a:p>
                  </a:txBody>
                  <a:tcPr marL="121872" marR="121872" marT="45724" marB="45724"/>
                </a:tc>
                <a:extLst>
                  <a:ext uri="{0D108BD9-81ED-4DB2-BD59-A6C34878D82A}">
                    <a16:rowId xmlns:a16="http://schemas.microsoft.com/office/drawing/2014/main" val="10001"/>
                  </a:ext>
                </a:extLst>
              </a:tr>
              <a:tr h="640132">
                <a:tc vMerge="1">
                  <a:txBody>
                    <a:bodyPr/>
                    <a:lstStyle/>
                    <a:p>
                      <a:pPr rtl="0" algn="l"/>
                      <a:endParaRPr lang="en-GB"/>
                    </a:p>
                  </a:txBody>
                  <a:tcPr/>
                </a:tc>
                <a:tc>
                  <a:txBody>
                    <a:bodyPr/>
                    <a:lstStyle/>
                    <a:p>
                      <a:pPr rtl="0" algn="l"/>
                      <a:r>
                        <a:rPr lang="en-GB" sz="1800" dirty="0"/>
                        <a:t>Taşınabilir</a:t>
                      </a:r>
                    </a:p>
                  </a:txBody>
                  <a:tcPr marL="121872" marR="121872" marT="45724" marB="45724"/>
                </a:tc>
                <a:tc>
                  <a:txBody>
                    <a:bodyPr/>
                    <a:lstStyle/>
                    <a:p>
                      <a:pPr rtl="0" algn="l"/>
                      <a:r>
                        <a:rPr lang="en-GB" sz="1800" dirty="0"/>
                        <a:t>Komut dizisi oluşturma üzerinde doğrudan kontrol yok</a:t>
                      </a:r>
                    </a:p>
                  </a:txBody>
                  <a:tcPr marL="121872" marR="121872" marT="45724" marB="45724"/>
                </a:tc>
                <a:extLst>
                  <a:ext uri="{0D108BD9-81ED-4DB2-BD59-A6C34878D82A}">
                    <a16:rowId xmlns:a16="http://schemas.microsoft.com/office/drawing/2014/main" val="10002"/>
                  </a:ext>
                </a:extLst>
              </a:tr>
              <a:tr h="640132">
                <a:tc vMerge="1">
                  <a:txBody>
                    <a:bodyPr/>
                    <a:lstStyle/>
                    <a:p>
                      <a:pPr rtl="0" algn="l"/>
                      <a:endParaRPr lang="en-GB" dirty="0"/>
                    </a:p>
                  </a:txBody>
                  <a:tcPr/>
                </a:tc>
                <a:tc>
                  <a:txBody>
                    <a:bodyPr/>
                    <a:lstStyle/>
                    <a:p>
                      <a:pPr rtl="0" algn="l"/>
                      <a:r>
                        <a:rPr lang="en-GB" sz="1800" dirty="0"/>
                        <a:t>Karmaşık veri yapılarının kolay kullanımı</a:t>
                      </a:r>
                    </a:p>
                  </a:txBody>
                  <a:tcPr marL="121872" marR="121872" marT="45724" marB="45724"/>
                </a:tc>
                <a:tc>
                  <a:txBody>
                    <a:bodyPr/>
                    <a:lstStyle/>
                    <a:p>
                      <a:pPr rtl="0" algn="l"/>
                      <a:r>
                        <a:rPr lang="en-GB" sz="1800" dirty="0"/>
                        <a:t>Yığın kullanımı üzerinde doğrudan kontrol yok</a:t>
                      </a:r>
                    </a:p>
                  </a:txBody>
                  <a:tcPr marL="121872" marR="121872" marT="45724" marB="45724"/>
                </a:tc>
                <a:extLst>
                  <a:ext uri="{0D108BD9-81ED-4DB2-BD59-A6C34878D82A}">
                    <a16:rowId xmlns:a16="http://schemas.microsoft.com/office/drawing/2014/main" val="10003"/>
                  </a:ext>
                </a:extLst>
              </a:tr>
              <a:tr h="640132">
                <a:tc rowSpan="3">
                  <a:txBody>
                    <a:bodyPr/>
                    <a:lstStyle/>
                    <a:p>
                      <a:pPr rtl="0" algn="l"/>
                      <a:r>
                        <a:rPr lang="en-GB" sz="1800" dirty="0"/>
                        <a:t>Montaj</a:t>
                      </a:r>
                    </a:p>
                  </a:txBody>
                  <a:tcPr marL="121872" marR="121872" marT="45724" marB="45724" anchor="ctr"/>
                </a:tc>
                <a:tc>
                  <a:txBody>
                    <a:bodyPr/>
                    <a:lstStyle/>
                    <a:p>
                      <a:pPr rtl="0" algn="l"/>
                      <a:r>
                        <a:rPr lang="en-GB" sz="1800" dirty="0"/>
                        <a:t>Her bir talimat adımına ve tüm belleğe doğrudan kontrole izin verin </a:t>
                      </a:r>
                    </a:p>
                  </a:txBody>
                  <a:tcPr marL="121872" marR="121872" marT="45724" marB="45724"/>
                </a:tc>
                <a:tc>
                  <a:txBody>
                    <a:bodyPr/>
                    <a:lstStyle/>
                    <a:p>
                      <a:pPr rtl="0" algn="l"/>
                      <a:r>
                        <a:rPr lang="en-GB" sz="1800" dirty="0"/>
                        <a:t>Öğrenmek için daha uzun zaman ayırın</a:t>
                      </a:r>
                    </a:p>
                  </a:txBody>
                  <a:tcPr marL="121872" marR="121872" marT="45724" marB="45724"/>
                </a:tc>
                <a:extLst>
                  <a:ext uri="{0D108BD9-81ED-4DB2-BD59-A6C34878D82A}">
                    <a16:rowId xmlns:a16="http://schemas.microsoft.com/office/drawing/2014/main" val="10004"/>
                  </a:ext>
                </a:extLst>
              </a:tr>
              <a:tr h="640132">
                <a:tc vMerge="1">
                  <a:txBody>
                    <a:bodyPr/>
                    <a:lstStyle/>
                    <a:p>
                      <a:pPr rtl="0" algn="l"/>
                      <a:endParaRPr lang="en-GB"/>
                    </a:p>
                  </a:txBody>
                  <a:tcPr/>
                </a:tc>
                <a:tc>
                  <a:txBody>
                    <a:bodyPr/>
                    <a:lstStyle/>
                    <a:p>
                      <a:pPr rtl="0" algn="l"/>
                      <a:r>
                        <a:rPr lang="en-GB" sz="1800" dirty="0"/>
                        <a:t>İzin verir</a:t>
                      </a:r>
                      <a:r>
                        <a:rPr lang="en-GB" sz="1800" baseline="0" dirty="0"/>
                        <a:t> C ile oluşturulamayan talimatlara doğrudan erişim</a:t>
                      </a:r>
                      <a:endParaRPr lang="en-GB" sz="1800" dirty="0"/>
                    </a:p>
                  </a:txBody>
                  <a:tcPr marL="121872" marR="121872" marT="45724" marB="45724"/>
                </a:tc>
                <a:tc>
                  <a:txBody>
                    <a:bodyPr/>
                    <a:lstStyle/>
                    <a:p>
                      <a:pPr rtl="0" algn="l"/>
                      <a:r>
                        <a:rPr lang="en-GB" sz="1800" dirty="0"/>
                        <a:t>Veri yapısını yönetmek zor</a:t>
                      </a:r>
                      <a:r>
                        <a:rPr lang="en-GB" sz="1800" baseline="0" dirty="0"/>
                        <a:t> </a:t>
                      </a:r>
                      <a:endParaRPr lang="en-GB" sz="1800" dirty="0"/>
                    </a:p>
                  </a:txBody>
                  <a:tcPr marL="121872" marR="121872" marT="45724" marB="45724"/>
                </a:tc>
                <a:extLst>
                  <a:ext uri="{0D108BD9-81ED-4DB2-BD59-A6C34878D82A}">
                    <a16:rowId xmlns:a16="http://schemas.microsoft.com/office/drawing/2014/main" val="10005"/>
                  </a:ext>
                </a:extLst>
              </a:tr>
              <a:tr h="365789">
                <a:tc vMerge="1">
                  <a:txBody>
                    <a:bodyPr/>
                    <a:lstStyle/>
                    <a:p>
                      <a:pPr rtl="0" algn="l"/>
                      <a:endParaRPr lang="en-GB" dirty="0"/>
                    </a:p>
                  </a:txBody>
                  <a:tcPr/>
                </a:tc>
                <a:tc>
                  <a:txBody>
                    <a:bodyPr/>
                    <a:lstStyle/>
                    <a:p>
                      <a:pPr rtl="0" algn="l"/>
                      <a:endParaRPr lang="en-GB" sz="1800" dirty="0"/>
                    </a:p>
                  </a:txBody>
                  <a:tcPr marL="121872" marR="121872" marT="45724" marB="45724"/>
                </a:tc>
                <a:tc>
                  <a:txBody>
                    <a:bodyPr/>
                    <a:lstStyle/>
                    <a:p>
                      <a:pPr rtl="0" algn="l"/>
                      <a:r>
                        <a:rPr lang="en-GB" sz="1800" dirty="0"/>
                        <a:t>Daha az taşınabilir </a:t>
                      </a:r>
                    </a:p>
                  </a:txBody>
                  <a:tcPr marL="121872" marR="121872" marT="45724" marB="45724"/>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214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Tipik Program Oluşturma Akışı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65472"/>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Bir programın oluşturulması tipik bir geliştirme akışını takip eder.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Derleyin&gt; Birleştir&gt; Bağlantı&gt; İndir</a:t>
            </a:r>
          </a:p>
          <a:p>
            <a:pPr lvl="1" rtl="0" algn="l"/>
            <a:r>
              <a:rPr lang="en-IN" altLang="en-US" dirty="0">
                <a:ea typeface="ＭＳ Ｐゴシック" panose="020B0600070205080204" pitchFamily="34" charset="-128"/>
              </a:rPr>
              <a:t>Oluşturulan çalıştırılabilir dosya (veya program görüntüsü), işlemci tarafından alınmak üzere program belleğinde (normalde bir yonga üstü flash bellek) depolanır.</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9A7A2150-C2E4-4AE1-B503-54AA1EE14551}"/>
              </a:ext>
            </a:extLst>
          </p:cNvPr>
          <p:cNvSpPr txBox="1"/>
          <p:nvPr/>
        </p:nvSpPr>
        <p:spPr>
          <a:xfrm>
            <a:off x="10559787" y="5284912"/>
            <a:ext cx="1385316" cy="369332"/>
          </a:xfrm>
          <a:prstGeom prst="rect">
            <a:avLst/>
          </a:prstGeom>
          <a:noFill/>
        </p:spPr>
        <p:txBody>
          <a:bodyPr wrap="none" rtlCol="0">
            <a:spAutoFit/>
          </a:bodyPr>
          <a:lstStyle/>
          <a:p>
            <a:pPr rtl="0" algn="l"/>
            <a:r>
              <a:rPr lang="en-GB" b="0" dirty="0"/>
              <a:t>Veri çıkışı</a:t>
            </a:r>
          </a:p>
        </p:txBody>
      </p:sp>
      <p:grpSp>
        <p:nvGrpSpPr>
          <p:cNvPr id="6" name="Group 5">
            <a:extLst>
              <a:ext uri="{FF2B5EF4-FFF2-40B4-BE49-F238E27FC236}">
                <a16:creationId xmlns:a16="http://schemas.microsoft.com/office/drawing/2014/main" id="{68E31B94-46B2-41E1-AFD1-2DDC8232AF06}"/>
              </a:ext>
            </a:extLst>
          </p:cNvPr>
          <p:cNvGrpSpPr/>
          <p:nvPr/>
        </p:nvGrpSpPr>
        <p:grpSpPr>
          <a:xfrm>
            <a:off x="960695" y="2722218"/>
            <a:ext cx="10328724" cy="3200366"/>
            <a:chOff x="720803" y="2972744"/>
            <a:chExt cx="7749570" cy="3200366"/>
          </a:xfrm>
        </p:grpSpPr>
        <p:sp>
          <p:nvSpPr>
            <p:cNvPr id="7" name="Rounded Rectangle 51">
              <a:extLst>
                <a:ext uri="{FF2B5EF4-FFF2-40B4-BE49-F238E27FC236}">
                  <a16:creationId xmlns:a16="http://schemas.microsoft.com/office/drawing/2014/main" id="{8E36F82D-8423-4FD5-8AD4-D2D26B6D87FD}"/>
                </a:ext>
              </a:extLst>
            </p:cNvPr>
            <p:cNvSpPr/>
            <p:nvPr/>
          </p:nvSpPr>
          <p:spPr bwMode="auto">
            <a:xfrm>
              <a:off x="720803" y="2972744"/>
              <a:ext cx="4013078" cy="2533577"/>
            </a:xfrm>
            <a:prstGeom prst="roundRect">
              <a:avLst>
                <a:gd name="adj" fmla="val 0"/>
              </a:avLst>
            </a:prstGeom>
            <a:solidFill>
              <a:schemeClr val="bg1">
                <a:lumMod val="95000"/>
              </a:schemeClr>
            </a:solidFill>
            <a:ln w="19050" cap="flat" cmpd="sng" algn="ctr">
              <a:solidFill>
                <a:schemeClr val="tx1">
                  <a:lumMod val="50000"/>
                  <a:lumOff val="50000"/>
                </a:schemeClr>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rgbClr val="000000"/>
                </a:solidFill>
                <a:effectLst/>
              </a:endParaRPr>
            </a:p>
          </p:txBody>
        </p:sp>
        <p:sp>
          <p:nvSpPr>
            <p:cNvPr id="8" name="Rounded Rectangle 30">
              <a:extLst>
                <a:ext uri="{FF2B5EF4-FFF2-40B4-BE49-F238E27FC236}">
                  <a16:creationId xmlns:a16="http://schemas.microsoft.com/office/drawing/2014/main" id="{0CF45FDA-C452-47AC-8DEC-8619FCD1CBF6}"/>
                </a:ext>
              </a:extLst>
            </p:cNvPr>
            <p:cNvSpPr/>
            <p:nvPr/>
          </p:nvSpPr>
          <p:spPr bwMode="auto">
            <a:xfrm>
              <a:off x="6176901" y="3616624"/>
              <a:ext cx="2000819" cy="1628377"/>
            </a:xfrm>
            <a:prstGeom prst="roundRect">
              <a:avLst>
                <a:gd name="adj" fmla="val 0"/>
              </a:avLst>
            </a:prstGeom>
            <a:solidFill>
              <a:schemeClr val="bg1">
                <a:lumMod val="95000"/>
              </a:schemeClr>
            </a:solidFill>
            <a:ln w="19050" cap="flat" cmpd="sng" algn="ctr">
              <a:solidFill>
                <a:schemeClr val="tx1">
                  <a:lumMod val="50000"/>
                  <a:lumOff val="50000"/>
                </a:schemeClr>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rgbClr val="000000"/>
                </a:solidFill>
                <a:effectLst/>
              </a:endParaRPr>
            </a:p>
          </p:txBody>
        </p:sp>
        <p:sp>
          <p:nvSpPr>
            <p:cNvPr id="9" name="Rounded Rectangle 3">
              <a:extLst>
                <a:ext uri="{FF2B5EF4-FFF2-40B4-BE49-F238E27FC236}">
                  <a16:creationId xmlns:a16="http://schemas.microsoft.com/office/drawing/2014/main" id="{ADC23897-8AE9-4090-8262-48D8A0F5416C}"/>
                </a:ext>
              </a:extLst>
            </p:cNvPr>
            <p:cNvSpPr/>
            <p:nvPr/>
          </p:nvSpPr>
          <p:spPr bwMode="auto">
            <a:xfrm>
              <a:off x="957419" y="3347740"/>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C Kodu</a:t>
              </a:r>
              <a:endParaRPr kumimoji="0" lang="en-GB" sz="1400" b="0" i="0" u="none" strike="noStrike" cap="none" normalizeH="0" baseline="0" dirty="0">
                <a:ln>
                  <a:noFill/>
                </a:ln>
                <a:solidFill>
                  <a:srgbClr val="000000"/>
                </a:solidFill>
                <a:effectLst/>
              </a:endParaRPr>
            </a:p>
          </p:txBody>
        </p:sp>
        <p:sp>
          <p:nvSpPr>
            <p:cNvPr id="10" name="Rounded Rectangle 4">
              <a:extLst>
                <a:ext uri="{FF2B5EF4-FFF2-40B4-BE49-F238E27FC236}">
                  <a16:creationId xmlns:a16="http://schemas.microsoft.com/office/drawing/2014/main" id="{305666BE-345E-4CA3-B6B6-9E45D2B8E78A}"/>
                </a:ext>
              </a:extLst>
            </p:cNvPr>
            <p:cNvSpPr/>
            <p:nvPr/>
          </p:nvSpPr>
          <p:spPr bwMode="auto">
            <a:xfrm>
              <a:off x="957419" y="3930833"/>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Montaj Kodu</a:t>
              </a:r>
              <a:endParaRPr kumimoji="0" lang="en-GB" sz="1400" b="0" i="0" u="none" strike="noStrike" cap="none" normalizeH="0" baseline="0" dirty="0">
                <a:ln>
                  <a:noFill/>
                </a:ln>
                <a:solidFill>
                  <a:srgbClr val="000000"/>
                </a:solidFill>
                <a:effectLst/>
              </a:endParaRPr>
            </a:p>
          </p:txBody>
        </p:sp>
        <p:sp>
          <p:nvSpPr>
            <p:cNvPr id="11" name="Rounded Rectangle 5">
              <a:extLst>
                <a:ext uri="{FF2B5EF4-FFF2-40B4-BE49-F238E27FC236}">
                  <a16:creationId xmlns:a16="http://schemas.microsoft.com/office/drawing/2014/main" id="{EF1525DB-1DA6-4A57-960A-53879650CE02}"/>
                </a:ext>
              </a:extLst>
            </p:cNvPr>
            <p:cNvSpPr/>
            <p:nvPr/>
          </p:nvSpPr>
          <p:spPr bwMode="auto">
            <a:xfrm>
              <a:off x="957419" y="4522925"/>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Makine kodu</a:t>
              </a:r>
              <a:endParaRPr kumimoji="0" lang="en-GB" sz="1400" b="0" i="0" u="none" strike="noStrike" cap="none" normalizeH="0" baseline="0" dirty="0">
                <a:ln>
                  <a:noFill/>
                </a:ln>
                <a:solidFill>
                  <a:srgbClr val="000000"/>
                </a:solidFill>
                <a:effectLst/>
              </a:endParaRPr>
            </a:p>
          </p:txBody>
        </p:sp>
        <p:sp>
          <p:nvSpPr>
            <p:cNvPr id="12" name="Rounded Rectangle 6">
              <a:extLst>
                <a:ext uri="{FF2B5EF4-FFF2-40B4-BE49-F238E27FC236}">
                  <a16:creationId xmlns:a16="http://schemas.microsoft.com/office/drawing/2014/main" id="{4AFEFA90-E79C-4265-8CA7-B528E653BBEE}"/>
                </a:ext>
              </a:extLst>
            </p:cNvPr>
            <p:cNvSpPr/>
            <p:nvPr/>
          </p:nvSpPr>
          <p:spPr bwMode="auto">
            <a:xfrm>
              <a:off x="2877241" y="4522925"/>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Kitaplıklar</a:t>
              </a:r>
              <a:endParaRPr kumimoji="0" lang="en-GB" sz="1400" b="0" i="0" u="none" strike="noStrike" cap="none" normalizeH="0" baseline="0" dirty="0">
                <a:ln>
                  <a:noFill/>
                </a:ln>
                <a:solidFill>
                  <a:srgbClr val="000000"/>
                </a:solidFill>
                <a:effectLst/>
              </a:endParaRPr>
            </a:p>
          </p:txBody>
        </p:sp>
        <p:sp>
          <p:nvSpPr>
            <p:cNvPr id="13" name="Rounded Rectangle 7">
              <a:extLst>
                <a:ext uri="{FF2B5EF4-FFF2-40B4-BE49-F238E27FC236}">
                  <a16:creationId xmlns:a16="http://schemas.microsoft.com/office/drawing/2014/main" id="{3F9B38EE-2F73-4EA5-89A9-3FD941DD9BD9}"/>
                </a:ext>
              </a:extLst>
            </p:cNvPr>
            <p:cNvSpPr/>
            <p:nvPr/>
          </p:nvSpPr>
          <p:spPr bwMode="auto">
            <a:xfrm>
              <a:off x="957419" y="5129582"/>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Program Resmi</a:t>
              </a:r>
              <a:endParaRPr kumimoji="0" lang="en-GB" sz="1400" b="0" i="0" u="none" strike="noStrike" cap="none" normalizeH="0" baseline="0" dirty="0">
                <a:ln>
                  <a:noFill/>
                </a:ln>
                <a:solidFill>
                  <a:srgbClr val="000000"/>
                </a:solidFill>
                <a:effectLst/>
              </a:endParaRPr>
            </a:p>
          </p:txBody>
        </p:sp>
        <p:cxnSp>
          <p:nvCxnSpPr>
            <p:cNvPr id="14" name="Straight Arrow Connector 13">
              <a:extLst>
                <a:ext uri="{FF2B5EF4-FFF2-40B4-BE49-F238E27FC236}">
                  <a16:creationId xmlns:a16="http://schemas.microsoft.com/office/drawing/2014/main" id="{3E956BD9-AD26-4463-B630-A5C334BFF996}"/>
                </a:ext>
              </a:extLst>
            </p:cNvPr>
            <p:cNvCxnSpPr>
              <a:stCxn id="9" idx="2"/>
              <a:endCxn id="10" idx="0"/>
            </p:cNvCxnSpPr>
            <p:nvPr/>
          </p:nvCxnSpPr>
          <p:spPr bwMode="auto">
            <a:xfrm>
              <a:off x="1745488" y="3594133"/>
              <a:ext cx="0" cy="3367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0D4EC6F1-2EEC-4C42-BB29-11F14429F1BE}"/>
                </a:ext>
              </a:extLst>
            </p:cNvPr>
            <p:cNvCxnSpPr/>
            <p:nvPr/>
          </p:nvCxnSpPr>
          <p:spPr bwMode="auto">
            <a:xfrm flipH="1">
              <a:off x="2533557" y="4803688"/>
              <a:ext cx="383758" cy="312636"/>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6" name="TextBox 15">
              <a:extLst>
                <a:ext uri="{FF2B5EF4-FFF2-40B4-BE49-F238E27FC236}">
                  <a16:creationId xmlns:a16="http://schemas.microsoft.com/office/drawing/2014/main" id="{90FDDD15-D539-497D-8261-6AEAE0DBFD44}"/>
                </a:ext>
              </a:extLst>
            </p:cNvPr>
            <p:cNvSpPr txBox="1"/>
            <p:nvPr/>
          </p:nvSpPr>
          <p:spPr>
            <a:xfrm>
              <a:off x="1928733" y="3625317"/>
              <a:ext cx="784416" cy="369332"/>
            </a:xfrm>
            <a:prstGeom prst="rect">
              <a:avLst/>
            </a:prstGeom>
            <a:noFill/>
          </p:spPr>
          <p:txBody>
            <a:bodyPr wrap="none" rtlCol="0">
              <a:spAutoFit/>
            </a:bodyPr>
            <a:lstStyle/>
            <a:p>
              <a:pPr rtl="0" algn="l"/>
              <a:r>
                <a:rPr lang="en-GB" b="0" dirty="0"/>
                <a:t>Derleme </a:t>
              </a:r>
            </a:p>
          </p:txBody>
        </p:sp>
        <p:sp>
          <p:nvSpPr>
            <p:cNvPr id="17" name="TextBox 16">
              <a:extLst>
                <a:ext uri="{FF2B5EF4-FFF2-40B4-BE49-F238E27FC236}">
                  <a16:creationId xmlns:a16="http://schemas.microsoft.com/office/drawing/2014/main" id="{F8F43449-765C-413A-8688-EDF54DFD53D6}"/>
                </a:ext>
              </a:extLst>
            </p:cNvPr>
            <p:cNvSpPr txBox="1"/>
            <p:nvPr/>
          </p:nvSpPr>
          <p:spPr>
            <a:xfrm>
              <a:off x="1895882" y="4218514"/>
              <a:ext cx="858984" cy="369332"/>
            </a:xfrm>
            <a:prstGeom prst="rect">
              <a:avLst/>
            </a:prstGeom>
            <a:noFill/>
          </p:spPr>
          <p:txBody>
            <a:bodyPr wrap="none" rtlCol="0">
              <a:spAutoFit/>
            </a:bodyPr>
            <a:lstStyle/>
            <a:p>
              <a:pPr rtl="0" algn="l"/>
              <a:r>
                <a:rPr lang="en-GB" b="0" dirty="0"/>
                <a:t>Birleştirmek </a:t>
              </a:r>
            </a:p>
          </p:txBody>
        </p:sp>
        <p:sp>
          <p:nvSpPr>
            <p:cNvPr id="18" name="TextBox 17">
              <a:extLst>
                <a:ext uri="{FF2B5EF4-FFF2-40B4-BE49-F238E27FC236}">
                  <a16:creationId xmlns:a16="http://schemas.microsoft.com/office/drawing/2014/main" id="{B7474E80-38FA-48EC-A7B4-471B1030F6DA}"/>
                </a:ext>
              </a:extLst>
            </p:cNvPr>
            <p:cNvSpPr txBox="1"/>
            <p:nvPr/>
          </p:nvSpPr>
          <p:spPr>
            <a:xfrm>
              <a:off x="1895882" y="4803688"/>
              <a:ext cx="432018" cy="369332"/>
            </a:xfrm>
            <a:prstGeom prst="rect">
              <a:avLst/>
            </a:prstGeom>
            <a:noFill/>
          </p:spPr>
          <p:txBody>
            <a:bodyPr wrap="none" rtlCol="0">
              <a:spAutoFit/>
            </a:bodyPr>
            <a:lstStyle/>
            <a:p>
              <a:pPr rtl="0" algn="l"/>
              <a:r>
                <a:rPr lang="en-GB" b="0" dirty="0"/>
                <a:t>Bağlantı</a:t>
              </a:r>
            </a:p>
          </p:txBody>
        </p:sp>
        <p:sp>
          <p:nvSpPr>
            <p:cNvPr id="19" name="TextBox 18">
              <a:extLst>
                <a:ext uri="{FF2B5EF4-FFF2-40B4-BE49-F238E27FC236}">
                  <a16:creationId xmlns:a16="http://schemas.microsoft.com/office/drawing/2014/main" id="{C1296E5F-3E19-45A6-AE1D-02E6B2D6397A}"/>
                </a:ext>
              </a:extLst>
            </p:cNvPr>
            <p:cNvSpPr txBox="1"/>
            <p:nvPr/>
          </p:nvSpPr>
          <p:spPr>
            <a:xfrm>
              <a:off x="1883848" y="5507263"/>
              <a:ext cx="868125" cy="369332"/>
            </a:xfrm>
            <a:prstGeom prst="rect">
              <a:avLst/>
            </a:prstGeom>
            <a:noFill/>
          </p:spPr>
          <p:txBody>
            <a:bodyPr wrap="none" rtlCol="0">
              <a:spAutoFit/>
            </a:bodyPr>
            <a:lstStyle/>
            <a:p>
              <a:pPr rtl="0" algn="l"/>
              <a:r>
                <a:rPr lang="en-GB" b="0" dirty="0"/>
                <a:t>İndir</a:t>
              </a:r>
            </a:p>
          </p:txBody>
        </p:sp>
        <p:sp>
          <p:nvSpPr>
            <p:cNvPr id="20" name="Rounded Rectangle 26">
              <a:extLst>
                <a:ext uri="{FF2B5EF4-FFF2-40B4-BE49-F238E27FC236}">
                  <a16:creationId xmlns:a16="http://schemas.microsoft.com/office/drawing/2014/main" id="{36B904D4-F018-4B49-9500-81910190FF0E}"/>
                </a:ext>
              </a:extLst>
            </p:cNvPr>
            <p:cNvSpPr/>
            <p:nvPr/>
          </p:nvSpPr>
          <p:spPr bwMode="auto">
            <a:xfrm>
              <a:off x="957419" y="5836029"/>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Program Hafızası</a:t>
              </a:r>
              <a:endParaRPr kumimoji="0" lang="en-GB" sz="1400" b="0" i="0" u="none" strike="noStrike" cap="none" normalizeH="0" baseline="0" dirty="0">
                <a:ln>
                  <a:noFill/>
                </a:ln>
                <a:solidFill>
                  <a:srgbClr val="000000"/>
                </a:solidFill>
                <a:effectLst/>
              </a:endParaRPr>
            </a:p>
          </p:txBody>
        </p:sp>
        <p:sp>
          <p:nvSpPr>
            <p:cNvPr id="21" name="Rounded Rectangle 27">
              <a:extLst>
                <a:ext uri="{FF2B5EF4-FFF2-40B4-BE49-F238E27FC236}">
                  <a16:creationId xmlns:a16="http://schemas.microsoft.com/office/drawing/2014/main" id="{98CCE7E7-7013-4FB7-B0F5-FBCF0559E6F7}"/>
                </a:ext>
              </a:extLst>
            </p:cNvPr>
            <p:cNvSpPr/>
            <p:nvPr/>
          </p:nvSpPr>
          <p:spPr bwMode="auto">
            <a:xfrm>
              <a:off x="6389243" y="3946332"/>
              <a:ext cx="1576137" cy="246393"/>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Getir</a:t>
              </a:r>
              <a:endParaRPr kumimoji="0" lang="en-GB" sz="1400" b="0" i="0" u="none" strike="noStrike" cap="none" normalizeH="0" baseline="0" dirty="0">
                <a:ln>
                  <a:noFill/>
                </a:ln>
                <a:solidFill>
                  <a:srgbClr val="000000"/>
                </a:solidFill>
                <a:effectLst/>
              </a:endParaRPr>
            </a:p>
          </p:txBody>
        </p:sp>
        <p:sp>
          <p:nvSpPr>
            <p:cNvPr id="22" name="Rounded Rectangle 28">
              <a:extLst>
                <a:ext uri="{FF2B5EF4-FFF2-40B4-BE49-F238E27FC236}">
                  <a16:creationId xmlns:a16="http://schemas.microsoft.com/office/drawing/2014/main" id="{AAE7352F-623A-45F2-8A61-825FCE8FCA99}"/>
                </a:ext>
              </a:extLst>
            </p:cNvPr>
            <p:cNvSpPr/>
            <p:nvPr/>
          </p:nvSpPr>
          <p:spPr bwMode="auto">
            <a:xfrm>
              <a:off x="6389243" y="4373261"/>
              <a:ext cx="1576137" cy="246393"/>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Kod çözme</a:t>
              </a:r>
              <a:endParaRPr kumimoji="0" lang="en-GB" sz="1400" b="0" i="0" u="none" strike="noStrike" cap="none" normalizeH="0" baseline="0" dirty="0">
                <a:ln>
                  <a:noFill/>
                </a:ln>
                <a:solidFill>
                  <a:srgbClr val="000000"/>
                </a:solidFill>
                <a:effectLst/>
              </a:endParaRPr>
            </a:p>
          </p:txBody>
        </p:sp>
        <p:sp>
          <p:nvSpPr>
            <p:cNvPr id="23" name="Rounded Rectangle 29">
              <a:extLst>
                <a:ext uri="{FF2B5EF4-FFF2-40B4-BE49-F238E27FC236}">
                  <a16:creationId xmlns:a16="http://schemas.microsoft.com/office/drawing/2014/main" id="{89DFAEB2-9E48-469C-92BB-5C45E025C7C9}"/>
                </a:ext>
              </a:extLst>
            </p:cNvPr>
            <p:cNvSpPr/>
            <p:nvPr/>
          </p:nvSpPr>
          <p:spPr bwMode="auto">
            <a:xfrm>
              <a:off x="6389243" y="4814910"/>
              <a:ext cx="1576137" cy="246393"/>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Yürüt</a:t>
              </a:r>
              <a:endParaRPr kumimoji="0" lang="en-GB" sz="1400" b="0" i="0" u="none" strike="noStrike" cap="none" normalizeH="0" baseline="0" dirty="0">
                <a:ln>
                  <a:noFill/>
                </a:ln>
                <a:solidFill>
                  <a:srgbClr val="000000"/>
                </a:solidFill>
                <a:effectLst/>
              </a:endParaRPr>
            </a:p>
          </p:txBody>
        </p:sp>
        <p:sp>
          <p:nvSpPr>
            <p:cNvPr id="24" name="TextBox 23">
              <a:extLst>
                <a:ext uri="{FF2B5EF4-FFF2-40B4-BE49-F238E27FC236}">
                  <a16:creationId xmlns:a16="http://schemas.microsoft.com/office/drawing/2014/main" id="{0DE8E8D8-2EF2-4848-B77C-6F6A92258F25}"/>
                </a:ext>
              </a:extLst>
            </p:cNvPr>
            <p:cNvSpPr txBox="1"/>
            <p:nvPr/>
          </p:nvSpPr>
          <p:spPr>
            <a:xfrm>
              <a:off x="6674599" y="3604559"/>
              <a:ext cx="840222" cy="369332"/>
            </a:xfrm>
            <a:prstGeom prst="rect">
              <a:avLst/>
            </a:prstGeom>
            <a:noFill/>
          </p:spPr>
          <p:txBody>
            <a:bodyPr wrap="none" rtlCol="0">
              <a:spAutoFit/>
            </a:bodyPr>
            <a:lstStyle/>
            <a:p>
              <a:pPr rtl="0" algn="l"/>
              <a:r>
                <a:rPr lang="en-GB" b="0" dirty="0"/>
                <a:t>İşlemci</a:t>
              </a:r>
            </a:p>
          </p:txBody>
        </p:sp>
        <p:cxnSp>
          <p:nvCxnSpPr>
            <p:cNvPr id="25" name="Straight Arrow Connector 24">
              <a:extLst>
                <a:ext uri="{FF2B5EF4-FFF2-40B4-BE49-F238E27FC236}">
                  <a16:creationId xmlns:a16="http://schemas.microsoft.com/office/drawing/2014/main" id="{12532756-BAE9-4473-8AD6-81B2A171689F}"/>
                </a:ext>
              </a:extLst>
            </p:cNvPr>
            <p:cNvCxnSpPr>
              <a:endCxn id="22" idx="0"/>
            </p:cNvCxnSpPr>
            <p:nvPr/>
          </p:nvCxnSpPr>
          <p:spPr bwMode="auto">
            <a:xfrm>
              <a:off x="7177310" y="4192725"/>
              <a:ext cx="2" cy="18053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DF210928-F427-4FA7-B3DC-96C005E71EDF}"/>
                </a:ext>
              </a:extLst>
            </p:cNvPr>
            <p:cNvCxnSpPr/>
            <p:nvPr/>
          </p:nvCxnSpPr>
          <p:spPr bwMode="auto">
            <a:xfrm>
              <a:off x="7177310" y="4634375"/>
              <a:ext cx="2" cy="18053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3CFC23D9-5C5C-4725-A06B-F6C53C9DD3BD}"/>
                </a:ext>
              </a:extLst>
            </p:cNvPr>
            <p:cNvCxnSpPr/>
            <p:nvPr/>
          </p:nvCxnSpPr>
          <p:spPr bwMode="auto">
            <a:xfrm>
              <a:off x="7177310" y="5064466"/>
              <a:ext cx="0" cy="44089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8" name="Cloud 27">
              <a:extLst>
                <a:ext uri="{FF2B5EF4-FFF2-40B4-BE49-F238E27FC236}">
                  <a16:creationId xmlns:a16="http://schemas.microsoft.com/office/drawing/2014/main" id="{C50EA645-90AD-46AB-801D-99E4FC7F386C}"/>
                </a:ext>
              </a:extLst>
            </p:cNvPr>
            <p:cNvSpPr/>
            <p:nvPr/>
          </p:nvSpPr>
          <p:spPr bwMode="auto">
            <a:xfrm>
              <a:off x="6489619" y="5535437"/>
              <a:ext cx="1385000" cy="637673"/>
            </a:xfrm>
            <a:prstGeom prst="cloud">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İşleme</a:t>
              </a:r>
            </a:p>
          </p:txBody>
        </p:sp>
        <p:cxnSp>
          <p:nvCxnSpPr>
            <p:cNvPr id="29" name="Straight Arrow Connector 28">
              <a:extLst>
                <a:ext uri="{FF2B5EF4-FFF2-40B4-BE49-F238E27FC236}">
                  <a16:creationId xmlns:a16="http://schemas.microsoft.com/office/drawing/2014/main" id="{2599EC5D-DFFA-4B9B-B1B7-DB528C58A43E}"/>
                </a:ext>
              </a:extLst>
            </p:cNvPr>
            <p:cNvCxnSpPr/>
            <p:nvPr/>
          </p:nvCxnSpPr>
          <p:spPr bwMode="auto">
            <a:xfrm>
              <a:off x="5884250" y="5848076"/>
              <a:ext cx="50499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0" name="Straight Arrow Connector 29">
              <a:extLst>
                <a:ext uri="{FF2B5EF4-FFF2-40B4-BE49-F238E27FC236}">
                  <a16:creationId xmlns:a16="http://schemas.microsoft.com/office/drawing/2014/main" id="{93F0C062-B63A-4CAC-8DD1-B3F1D12964C9}"/>
                </a:ext>
              </a:extLst>
            </p:cNvPr>
            <p:cNvCxnSpPr/>
            <p:nvPr/>
          </p:nvCxnSpPr>
          <p:spPr bwMode="auto">
            <a:xfrm>
              <a:off x="7965380" y="5848076"/>
              <a:ext cx="50499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1" name="TextBox 30">
              <a:extLst>
                <a:ext uri="{FF2B5EF4-FFF2-40B4-BE49-F238E27FC236}">
                  <a16:creationId xmlns:a16="http://schemas.microsoft.com/office/drawing/2014/main" id="{2A5FC4A5-681B-4646-854F-26C5C6C1908C}"/>
                </a:ext>
              </a:extLst>
            </p:cNvPr>
            <p:cNvSpPr txBox="1"/>
            <p:nvPr/>
          </p:nvSpPr>
          <p:spPr>
            <a:xfrm>
              <a:off x="5546958" y="5535437"/>
              <a:ext cx="881836" cy="369332"/>
            </a:xfrm>
            <a:prstGeom prst="rect">
              <a:avLst/>
            </a:prstGeom>
            <a:noFill/>
          </p:spPr>
          <p:txBody>
            <a:bodyPr wrap="none" rtlCol="0">
              <a:spAutoFit/>
            </a:bodyPr>
            <a:lstStyle/>
            <a:p>
              <a:pPr rtl="0" algn="l"/>
              <a:r>
                <a:rPr lang="en-GB" b="0" dirty="0"/>
                <a:t>Veri girişi</a:t>
              </a:r>
            </a:p>
          </p:txBody>
        </p:sp>
        <p:sp>
          <p:nvSpPr>
            <p:cNvPr id="32" name="TextBox 31">
              <a:extLst>
                <a:ext uri="{FF2B5EF4-FFF2-40B4-BE49-F238E27FC236}">
                  <a16:creationId xmlns:a16="http://schemas.microsoft.com/office/drawing/2014/main" id="{B7D2AA1B-000C-4510-AA2C-983320C5099A}"/>
                </a:ext>
              </a:extLst>
            </p:cNvPr>
            <p:cNvSpPr txBox="1"/>
            <p:nvPr/>
          </p:nvSpPr>
          <p:spPr>
            <a:xfrm>
              <a:off x="5036319" y="4122901"/>
              <a:ext cx="1004114" cy="646331"/>
            </a:xfrm>
            <a:prstGeom prst="rect">
              <a:avLst/>
            </a:prstGeom>
            <a:noFill/>
          </p:spPr>
          <p:txBody>
            <a:bodyPr wrap="square" rtlCol="0">
              <a:spAutoFit/>
            </a:bodyPr>
            <a:lstStyle/>
            <a:p>
              <a:pPr rtl="0" algn="l"/>
              <a:r>
                <a:rPr lang="en-GB" b="0" dirty="0"/>
                <a:t>Talimat</a:t>
              </a:r>
            </a:p>
            <a:p>
              <a:pPr rtl="0" algn="l"/>
              <a:r>
                <a:rPr lang="en-GB" b="0" dirty="0"/>
                <a:t>Getir </a:t>
              </a:r>
            </a:p>
          </p:txBody>
        </p:sp>
        <p:cxnSp>
          <p:nvCxnSpPr>
            <p:cNvPr id="33" name="Straight Arrow Connector 32">
              <a:extLst>
                <a:ext uri="{FF2B5EF4-FFF2-40B4-BE49-F238E27FC236}">
                  <a16:creationId xmlns:a16="http://schemas.microsoft.com/office/drawing/2014/main" id="{9125A7ED-129B-4F59-B669-F6815A2EFF27}"/>
                </a:ext>
              </a:extLst>
            </p:cNvPr>
            <p:cNvCxnSpPr/>
            <p:nvPr/>
          </p:nvCxnSpPr>
          <p:spPr bwMode="auto">
            <a:xfrm>
              <a:off x="1745488" y="4177226"/>
              <a:ext cx="0" cy="3367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4" name="Straight Arrow Connector 33">
              <a:extLst>
                <a:ext uri="{FF2B5EF4-FFF2-40B4-BE49-F238E27FC236}">
                  <a16:creationId xmlns:a16="http://schemas.microsoft.com/office/drawing/2014/main" id="{5BC5B3CB-2B20-4E48-B265-AB3C92679A8B}"/>
                </a:ext>
              </a:extLst>
            </p:cNvPr>
            <p:cNvCxnSpPr/>
            <p:nvPr/>
          </p:nvCxnSpPr>
          <p:spPr bwMode="auto">
            <a:xfrm>
              <a:off x="1745488" y="4779624"/>
              <a:ext cx="0" cy="3367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5" name="Straight Arrow Connector 34">
              <a:extLst>
                <a:ext uri="{FF2B5EF4-FFF2-40B4-BE49-F238E27FC236}">
                  <a16:creationId xmlns:a16="http://schemas.microsoft.com/office/drawing/2014/main" id="{C71D3551-38F4-4EF5-8BC0-0835FD151961}"/>
                </a:ext>
              </a:extLst>
            </p:cNvPr>
            <p:cNvCxnSpPr>
              <a:stCxn id="13" idx="2"/>
            </p:cNvCxnSpPr>
            <p:nvPr/>
          </p:nvCxnSpPr>
          <p:spPr bwMode="auto">
            <a:xfrm>
              <a:off x="1745488" y="5375975"/>
              <a:ext cx="0" cy="455014"/>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6" name="TextBox 35">
              <a:extLst>
                <a:ext uri="{FF2B5EF4-FFF2-40B4-BE49-F238E27FC236}">
                  <a16:creationId xmlns:a16="http://schemas.microsoft.com/office/drawing/2014/main" id="{CFC1E460-3264-4FAF-ACFE-EF383E85084B}"/>
                </a:ext>
              </a:extLst>
            </p:cNvPr>
            <p:cNvSpPr txBox="1"/>
            <p:nvPr/>
          </p:nvSpPr>
          <p:spPr>
            <a:xfrm>
              <a:off x="1745487" y="2972744"/>
              <a:ext cx="1585429" cy="369332"/>
            </a:xfrm>
            <a:prstGeom prst="rect">
              <a:avLst/>
            </a:prstGeom>
            <a:noFill/>
          </p:spPr>
          <p:txBody>
            <a:bodyPr wrap="none" rtlCol="0">
              <a:spAutoFit/>
            </a:bodyPr>
            <a:lstStyle/>
            <a:p>
              <a:pPr rtl="0" algn="l"/>
              <a:r>
                <a:rPr lang="en-GB" b="0" dirty="0"/>
                <a:t>Çevrimdışı Derleme</a:t>
              </a:r>
            </a:p>
          </p:txBody>
        </p:sp>
        <p:cxnSp>
          <p:nvCxnSpPr>
            <p:cNvPr id="37" name="Elbow Connector 62">
              <a:extLst>
                <a:ext uri="{FF2B5EF4-FFF2-40B4-BE49-F238E27FC236}">
                  <a16:creationId xmlns:a16="http://schemas.microsoft.com/office/drawing/2014/main" id="{B8650B11-18F3-4B9A-8A04-FAADB1F71613}"/>
                </a:ext>
              </a:extLst>
            </p:cNvPr>
            <p:cNvCxnSpPr>
              <a:stCxn id="20" idx="3"/>
              <a:endCxn id="21" idx="1"/>
            </p:cNvCxnSpPr>
            <p:nvPr/>
          </p:nvCxnSpPr>
          <p:spPr bwMode="auto">
            <a:xfrm flipV="1">
              <a:off x="2533556" y="4069529"/>
              <a:ext cx="3855687" cy="1889697"/>
            </a:xfrm>
            <a:prstGeom prst="bentConnector3">
              <a:avLst>
                <a:gd name="adj1" fmla="val 63106"/>
              </a:avLst>
            </a:prstGeom>
            <a:noFill/>
            <a:ln w="19050" cap="flat" cmpd="sng" algn="ctr">
              <a:solidFill>
                <a:schemeClr val="tx1">
                  <a:lumMod val="50000"/>
                  <a:lumOff val="50000"/>
                </a:schemeClr>
              </a:solidFill>
              <a:prstDash val="solid"/>
              <a:round/>
              <a:headEnd type="none" w="med" len="med"/>
              <a:tailEnd type="arrow"/>
            </a:ln>
            <a:effectLst/>
          </p:spPr>
        </p:cxnSp>
      </p:grpSp>
      <p:sp>
        <p:nvSpPr>
          <p:cNvPr id="38" name="TextBox 37">
            <a:extLst>
              <a:ext uri="{FF2B5EF4-FFF2-40B4-BE49-F238E27FC236}">
                <a16:creationId xmlns:a16="http://schemas.microsoft.com/office/drawing/2014/main" id="{2A60F770-05EC-41BF-B3AC-F3768AD7CA9F}"/>
              </a:ext>
            </a:extLst>
          </p:cNvPr>
          <p:cNvSpPr txBox="1"/>
          <p:nvPr/>
        </p:nvSpPr>
        <p:spPr>
          <a:xfrm>
            <a:off x="4540583" y="5994249"/>
            <a:ext cx="3203121" cy="369332"/>
          </a:xfrm>
          <a:prstGeom prst="rect">
            <a:avLst/>
          </a:prstGeom>
          <a:noFill/>
        </p:spPr>
        <p:txBody>
          <a:bodyPr wrap="none" rtlCol="0">
            <a:spAutoFit/>
          </a:bodyPr>
          <a:lstStyle/>
          <a:p>
            <a:pPr rtl="0" algn="l"/>
            <a:r>
              <a:rPr lang="en-GB" b="0" dirty="0"/>
              <a:t>Tipik program oluşturma akışı</a:t>
            </a:r>
          </a:p>
        </p:txBody>
      </p:sp>
    </p:spTree>
    <p:extLst>
      <p:ext uri="{BB962C8B-B14F-4D97-AF65-F5344CB8AC3E}">
        <p14:creationId xmlns:p14="http://schemas.microsoft.com/office/powerpoint/2010/main" val="395093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Kol Araçlarıyla Program Oluşturma Akışı</a:t>
            </a:r>
            <a:endParaRPr lang="en-US" dirty="0"/>
          </a:p>
        </p:txBody>
      </p:sp>
      <p:sp>
        <p:nvSpPr>
          <p:cNvPr id="6" name="Rectangle 5">
            <a:extLst>
              <a:ext uri="{FF2B5EF4-FFF2-40B4-BE49-F238E27FC236}">
                <a16:creationId xmlns:a16="http://schemas.microsoft.com/office/drawing/2014/main" id="{C7E04203-DCFE-41E5-88A5-7EDBE06B5685}"/>
              </a:ext>
            </a:extLst>
          </p:cNvPr>
          <p:cNvSpPr/>
          <p:nvPr/>
        </p:nvSpPr>
        <p:spPr bwMode="auto">
          <a:xfrm>
            <a:off x="135414" y="1966913"/>
            <a:ext cx="3237235" cy="385762"/>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Armcc Kullanarak Derleyin</a:t>
            </a:r>
          </a:p>
        </p:txBody>
      </p:sp>
      <p:sp>
        <p:nvSpPr>
          <p:cNvPr id="7" name="Rectangle 6">
            <a:extLst>
              <a:ext uri="{FF2B5EF4-FFF2-40B4-BE49-F238E27FC236}">
                <a16:creationId xmlns:a16="http://schemas.microsoft.com/office/drawing/2014/main" id="{4416AD98-6856-45F1-A5FD-0D922F367754}"/>
              </a:ext>
            </a:extLst>
          </p:cNvPr>
          <p:cNvSpPr/>
          <p:nvPr/>
        </p:nvSpPr>
        <p:spPr bwMode="auto">
          <a:xfrm>
            <a:off x="4009517" y="1966913"/>
            <a:ext cx="3150485" cy="385762"/>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Armasm Kullanarak Birleştirin</a:t>
            </a:r>
          </a:p>
        </p:txBody>
      </p:sp>
      <p:sp>
        <p:nvSpPr>
          <p:cNvPr id="8" name="Rectangle 7">
            <a:extLst>
              <a:ext uri="{FF2B5EF4-FFF2-40B4-BE49-F238E27FC236}">
                <a16:creationId xmlns:a16="http://schemas.microsoft.com/office/drawing/2014/main" id="{D169D06B-64E6-4942-AE50-F7A869FDCF02}"/>
              </a:ext>
            </a:extLst>
          </p:cNvPr>
          <p:cNvSpPr/>
          <p:nvPr/>
        </p:nvSpPr>
        <p:spPr bwMode="auto">
          <a:xfrm>
            <a:off x="1387992" y="1166813"/>
            <a:ext cx="1984658"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C Kaynak Kodu</a:t>
            </a:r>
          </a:p>
        </p:txBody>
      </p:sp>
      <p:sp>
        <p:nvSpPr>
          <p:cNvPr id="9" name="Rectangle 8">
            <a:extLst>
              <a:ext uri="{FF2B5EF4-FFF2-40B4-BE49-F238E27FC236}">
                <a16:creationId xmlns:a16="http://schemas.microsoft.com/office/drawing/2014/main" id="{9DC051BB-EB6F-4E57-A2EC-4F6B3A050711}"/>
              </a:ext>
            </a:extLst>
          </p:cNvPr>
          <p:cNvSpPr/>
          <p:nvPr/>
        </p:nvSpPr>
        <p:spPr bwMode="auto">
          <a:xfrm>
            <a:off x="4020096" y="1166813"/>
            <a:ext cx="2555935"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Montaj Kaynak Kodu</a:t>
            </a:r>
          </a:p>
        </p:txBody>
      </p:sp>
      <p:sp>
        <p:nvSpPr>
          <p:cNvPr id="10" name="Rectangle 9">
            <a:extLst>
              <a:ext uri="{FF2B5EF4-FFF2-40B4-BE49-F238E27FC236}">
                <a16:creationId xmlns:a16="http://schemas.microsoft.com/office/drawing/2014/main" id="{98D142CD-A477-489A-92E4-84C233AF0D42}"/>
              </a:ext>
            </a:extLst>
          </p:cNvPr>
          <p:cNvSpPr/>
          <p:nvPr/>
        </p:nvSpPr>
        <p:spPr bwMode="auto">
          <a:xfrm>
            <a:off x="1777306" y="2895600"/>
            <a:ext cx="2731550"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Nesne Dosyaları (.o)</a:t>
            </a:r>
          </a:p>
        </p:txBody>
      </p:sp>
      <p:sp>
        <p:nvSpPr>
          <p:cNvPr id="11" name="Rectangle 10">
            <a:extLst>
              <a:ext uri="{FF2B5EF4-FFF2-40B4-BE49-F238E27FC236}">
                <a16:creationId xmlns:a16="http://schemas.microsoft.com/office/drawing/2014/main" id="{76D2C506-22E5-4061-B576-0FEF2F342E56}"/>
              </a:ext>
            </a:extLst>
          </p:cNvPr>
          <p:cNvSpPr/>
          <p:nvPr/>
        </p:nvSpPr>
        <p:spPr bwMode="auto">
          <a:xfrm>
            <a:off x="5035699" y="2797175"/>
            <a:ext cx="1540331"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C / C ++</a:t>
            </a:r>
          </a:p>
        </p:txBody>
      </p:sp>
      <p:sp>
        <p:nvSpPr>
          <p:cNvPr id="12" name="Rectangle 11">
            <a:extLst>
              <a:ext uri="{FF2B5EF4-FFF2-40B4-BE49-F238E27FC236}">
                <a16:creationId xmlns:a16="http://schemas.microsoft.com/office/drawing/2014/main" id="{8D4A85B3-C930-4FC1-BAE4-DD30AB735ADA}"/>
              </a:ext>
            </a:extLst>
          </p:cNvPr>
          <p:cNvSpPr/>
          <p:nvPr/>
        </p:nvSpPr>
        <p:spPr bwMode="auto">
          <a:xfrm>
            <a:off x="4944719" y="2849563"/>
            <a:ext cx="1540331"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C / C ++</a:t>
            </a:r>
          </a:p>
        </p:txBody>
      </p:sp>
      <p:sp>
        <p:nvSpPr>
          <p:cNvPr id="13" name="Rectangle 12">
            <a:extLst>
              <a:ext uri="{FF2B5EF4-FFF2-40B4-BE49-F238E27FC236}">
                <a16:creationId xmlns:a16="http://schemas.microsoft.com/office/drawing/2014/main" id="{C709A5C1-2565-4E8D-9CFD-D09638F863B6}"/>
              </a:ext>
            </a:extLst>
          </p:cNvPr>
          <p:cNvSpPr/>
          <p:nvPr/>
        </p:nvSpPr>
        <p:spPr bwMode="auto">
          <a:xfrm>
            <a:off x="4862200" y="2895600"/>
            <a:ext cx="1540331"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Kitaplıklar</a:t>
            </a:r>
          </a:p>
        </p:txBody>
      </p:sp>
      <p:sp>
        <p:nvSpPr>
          <p:cNvPr id="14" name="Rectangle 13">
            <a:extLst>
              <a:ext uri="{FF2B5EF4-FFF2-40B4-BE49-F238E27FC236}">
                <a16:creationId xmlns:a16="http://schemas.microsoft.com/office/drawing/2014/main" id="{633A7D9E-0DBC-4B4B-BD72-A59BB7AE9CCC}"/>
              </a:ext>
            </a:extLst>
          </p:cNvPr>
          <p:cNvSpPr/>
          <p:nvPr/>
        </p:nvSpPr>
        <p:spPr bwMode="auto">
          <a:xfrm>
            <a:off x="2380319" y="3714750"/>
            <a:ext cx="4195711" cy="522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Armlink Kullanarak Bağlantı</a:t>
            </a:r>
          </a:p>
        </p:txBody>
      </p:sp>
      <p:sp>
        <p:nvSpPr>
          <p:cNvPr id="15" name="Rectangle 14">
            <a:extLst>
              <a:ext uri="{FF2B5EF4-FFF2-40B4-BE49-F238E27FC236}">
                <a16:creationId xmlns:a16="http://schemas.microsoft.com/office/drawing/2014/main" id="{0E2CF8EB-FB55-4DE8-A1AF-E16A6E2335AE}"/>
              </a:ext>
            </a:extLst>
          </p:cNvPr>
          <p:cNvSpPr/>
          <p:nvPr/>
        </p:nvSpPr>
        <p:spPr bwMode="auto">
          <a:xfrm>
            <a:off x="2422637" y="4603750"/>
            <a:ext cx="4062413"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Yürütülebilir Program Büyücüsü</a:t>
            </a:r>
          </a:p>
        </p:txBody>
      </p:sp>
      <p:sp>
        <p:nvSpPr>
          <p:cNvPr id="16" name="Rectangle 15">
            <a:extLst>
              <a:ext uri="{FF2B5EF4-FFF2-40B4-BE49-F238E27FC236}">
                <a16:creationId xmlns:a16="http://schemas.microsoft.com/office/drawing/2014/main" id="{36B7453B-27C0-42E6-A9C1-DBBA860C7609}"/>
              </a:ext>
            </a:extLst>
          </p:cNvPr>
          <p:cNvSpPr/>
          <p:nvPr/>
        </p:nvSpPr>
        <p:spPr bwMode="auto">
          <a:xfrm>
            <a:off x="3891031" y="5992019"/>
            <a:ext cx="1540331" cy="385762"/>
          </a:xfrm>
          <a:prstGeom prst="rect">
            <a:avLst/>
          </a:prstGeom>
          <a:solidFill>
            <a:srgbClr val="66CCFF"/>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İkili</a:t>
            </a:r>
          </a:p>
        </p:txBody>
      </p:sp>
      <p:sp>
        <p:nvSpPr>
          <p:cNvPr id="17" name="Down Arrow 51">
            <a:extLst>
              <a:ext uri="{FF2B5EF4-FFF2-40B4-BE49-F238E27FC236}">
                <a16:creationId xmlns:a16="http://schemas.microsoft.com/office/drawing/2014/main" id="{D1108C9A-94B2-4AE2-925E-E33735ACAC81}"/>
              </a:ext>
            </a:extLst>
          </p:cNvPr>
          <p:cNvSpPr/>
          <p:nvPr/>
        </p:nvSpPr>
        <p:spPr bwMode="auto">
          <a:xfrm>
            <a:off x="8044424" y="1697038"/>
            <a:ext cx="349114" cy="80010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100" dirty="0"/>
          </a:p>
        </p:txBody>
      </p:sp>
      <p:sp>
        <p:nvSpPr>
          <p:cNvPr id="18" name="Down Arrow 52">
            <a:extLst>
              <a:ext uri="{FF2B5EF4-FFF2-40B4-BE49-F238E27FC236}">
                <a16:creationId xmlns:a16="http://schemas.microsoft.com/office/drawing/2014/main" id="{235D794D-71BB-4CE5-A3AD-DD775384CDCE}"/>
              </a:ext>
            </a:extLst>
          </p:cNvPr>
          <p:cNvSpPr/>
          <p:nvPr/>
        </p:nvSpPr>
        <p:spPr bwMode="auto">
          <a:xfrm>
            <a:off x="2422637" y="1631951"/>
            <a:ext cx="346998" cy="263525"/>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19" name="Down Arrow 53">
            <a:extLst>
              <a:ext uri="{FF2B5EF4-FFF2-40B4-BE49-F238E27FC236}">
                <a16:creationId xmlns:a16="http://schemas.microsoft.com/office/drawing/2014/main" id="{AFD64408-463B-4AFE-8096-E3803D69D946}"/>
              </a:ext>
            </a:extLst>
          </p:cNvPr>
          <p:cNvSpPr/>
          <p:nvPr/>
        </p:nvSpPr>
        <p:spPr bwMode="auto">
          <a:xfrm>
            <a:off x="4593489" y="1631951"/>
            <a:ext cx="346998" cy="263525"/>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0" name="Down Arrow 56">
            <a:extLst>
              <a:ext uri="{FF2B5EF4-FFF2-40B4-BE49-F238E27FC236}">
                <a16:creationId xmlns:a16="http://schemas.microsoft.com/office/drawing/2014/main" id="{C5185E9E-81D1-42EA-898F-5B0D863C15DB}"/>
              </a:ext>
            </a:extLst>
          </p:cNvPr>
          <p:cNvSpPr/>
          <p:nvPr/>
        </p:nvSpPr>
        <p:spPr bwMode="auto">
          <a:xfrm rot="2700000">
            <a:off x="5386087" y="3297062"/>
            <a:ext cx="255587" cy="45279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1" name="Down Arrow 57">
            <a:extLst>
              <a:ext uri="{FF2B5EF4-FFF2-40B4-BE49-F238E27FC236}">
                <a16:creationId xmlns:a16="http://schemas.microsoft.com/office/drawing/2014/main" id="{B8EBF4F1-BDFA-4ABE-B580-9C304034808B}"/>
              </a:ext>
            </a:extLst>
          </p:cNvPr>
          <p:cNvSpPr/>
          <p:nvPr/>
        </p:nvSpPr>
        <p:spPr bwMode="auto">
          <a:xfrm rot="18900000">
            <a:off x="3670983" y="3328988"/>
            <a:ext cx="346998" cy="36036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2" name="Down Arrow 58">
            <a:extLst>
              <a:ext uri="{FF2B5EF4-FFF2-40B4-BE49-F238E27FC236}">
                <a16:creationId xmlns:a16="http://schemas.microsoft.com/office/drawing/2014/main" id="{E799D701-038C-4E15-A38F-A6CFD0D971C6}"/>
              </a:ext>
            </a:extLst>
          </p:cNvPr>
          <p:cNvSpPr/>
          <p:nvPr/>
        </p:nvSpPr>
        <p:spPr bwMode="auto">
          <a:xfrm>
            <a:off x="4485581" y="4289425"/>
            <a:ext cx="349114" cy="261938"/>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3" name="Down Arrow 59">
            <a:extLst>
              <a:ext uri="{FF2B5EF4-FFF2-40B4-BE49-F238E27FC236}">
                <a16:creationId xmlns:a16="http://schemas.microsoft.com/office/drawing/2014/main" id="{1B23A4B1-BCE8-476D-89E7-720469CE80A4}"/>
              </a:ext>
            </a:extLst>
          </p:cNvPr>
          <p:cNvSpPr/>
          <p:nvPr/>
        </p:nvSpPr>
        <p:spPr bwMode="auto">
          <a:xfrm>
            <a:off x="4417874" y="4991100"/>
            <a:ext cx="349114" cy="36671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4" name="TextBox 63">
            <a:extLst>
              <a:ext uri="{FF2B5EF4-FFF2-40B4-BE49-F238E27FC236}">
                <a16:creationId xmlns:a16="http://schemas.microsoft.com/office/drawing/2014/main" id="{8AB7D040-F565-43A2-BF82-F8E86CA5FB62}"/>
              </a:ext>
            </a:extLst>
          </p:cNvPr>
          <p:cNvSpPr txBox="1">
            <a:spLocks noChangeArrowheads="1"/>
          </p:cNvSpPr>
          <p:nvPr/>
        </p:nvSpPr>
        <p:spPr bwMode="auto">
          <a:xfrm>
            <a:off x="7517580" y="2782889"/>
            <a:ext cx="12991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100" dirty="0">
                <a:solidFill>
                  <a:srgbClr val="FF0000"/>
                </a:solidFill>
              </a:rPr>
              <a:t>.O Dosyaları</a:t>
            </a:r>
          </a:p>
          <a:p>
            <a:pPr algn="ctr" eaLnBrk="1" hangingPunct="1" rtl="0"/>
            <a:r>
              <a:rPr lang="en-GB" sz="1100" dirty="0">
                <a:solidFill>
                  <a:srgbClr val="FF0000"/>
                </a:solidFill>
              </a:rPr>
              <a:t>.S Dosyaları</a:t>
            </a:r>
          </a:p>
        </p:txBody>
      </p:sp>
      <p:sp>
        <p:nvSpPr>
          <p:cNvPr id="25" name="TextBox 64">
            <a:extLst>
              <a:ext uri="{FF2B5EF4-FFF2-40B4-BE49-F238E27FC236}">
                <a16:creationId xmlns:a16="http://schemas.microsoft.com/office/drawing/2014/main" id="{A54054B8-7B59-407C-8F8F-69CAC917EB20}"/>
              </a:ext>
            </a:extLst>
          </p:cNvPr>
          <p:cNvSpPr txBox="1">
            <a:spLocks noChangeArrowheads="1"/>
          </p:cNvSpPr>
          <p:nvPr/>
        </p:nvSpPr>
        <p:spPr bwMode="auto">
          <a:xfrm>
            <a:off x="7443525" y="4578351"/>
            <a:ext cx="15107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100" dirty="0">
                <a:solidFill>
                  <a:srgbClr val="FF0000"/>
                </a:solidFill>
              </a:rPr>
              <a:t>.AXF Dosyası</a:t>
            </a:r>
          </a:p>
          <a:p>
            <a:pPr algn="ctr" eaLnBrk="1" hangingPunct="1" rtl="0"/>
            <a:r>
              <a:rPr lang="en-GB" sz="1100" dirty="0">
                <a:solidFill>
                  <a:srgbClr val="FF0000"/>
                </a:solidFill>
              </a:rPr>
              <a:t>.LIB dosyası</a:t>
            </a:r>
          </a:p>
        </p:txBody>
      </p:sp>
      <p:sp>
        <p:nvSpPr>
          <p:cNvPr id="26" name="TextBox 65">
            <a:extLst>
              <a:ext uri="{FF2B5EF4-FFF2-40B4-BE49-F238E27FC236}">
                <a16:creationId xmlns:a16="http://schemas.microsoft.com/office/drawing/2014/main" id="{3F5E560D-11A4-4B84-92CC-BE4866BE657E}"/>
              </a:ext>
            </a:extLst>
          </p:cNvPr>
          <p:cNvSpPr txBox="1">
            <a:spLocks noChangeArrowheads="1"/>
          </p:cNvSpPr>
          <p:nvPr/>
        </p:nvSpPr>
        <p:spPr bwMode="auto">
          <a:xfrm>
            <a:off x="7020357" y="5694363"/>
            <a:ext cx="233800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100" dirty="0"/>
              <a:t>.</a:t>
            </a:r>
            <a:r>
              <a:rPr lang="en-GB" sz="1100" dirty="0">
                <a:solidFill>
                  <a:srgbClr val="FF0000"/>
                </a:solidFill>
              </a:rPr>
              <a:t>BIN Dosyası</a:t>
            </a:r>
          </a:p>
          <a:p>
            <a:pPr algn="ctr" eaLnBrk="1" hangingPunct="1" rtl="0"/>
            <a:r>
              <a:rPr lang="en-GB" sz="1100" dirty="0">
                <a:solidFill>
                  <a:srgbClr val="FF0000"/>
                </a:solidFill>
              </a:rPr>
              <a:t>.HEX Dosyası</a:t>
            </a:r>
          </a:p>
          <a:p>
            <a:pPr algn="ctr" eaLnBrk="1" hangingPunct="1" rtl="0"/>
            <a:r>
              <a:rPr lang="en-GB" sz="1100" dirty="0">
                <a:solidFill>
                  <a:srgbClr val="FF0000"/>
                </a:solidFill>
              </a:rPr>
              <a:t>Demontaj Dosyası</a:t>
            </a:r>
          </a:p>
        </p:txBody>
      </p:sp>
      <p:sp>
        <p:nvSpPr>
          <p:cNvPr id="27" name="TextBox 68">
            <a:extLst>
              <a:ext uri="{FF2B5EF4-FFF2-40B4-BE49-F238E27FC236}">
                <a16:creationId xmlns:a16="http://schemas.microsoft.com/office/drawing/2014/main" id="{51B9A0F9-C7AC-46E3-93CB-000EF1485960}"/>
              </a:ext>
            </a:extLst>
          </p:cNvPr>
          <p:cNvSpPr txBox="1">
            <a:spLocks noChangeArrowheads="1"/>
          </p:cNvSpPr>
          <p:nvPr/>
        </p:nvSpPr>
        <p:spPr bwMode="auto">
          <a:xfrm>
            <a:off x="7325038" y="1074739"/>
            <a:ext cx="17984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100" dirty="0">
                <a:solidFill>
                  <a:srgbClr val="FF0000"/>
                </a:solidFill>
              </a:rPr>
              <a:t>C, C ++</a:t>
            </a:r>
          </a:p>
          <a:p>
            <a:pPr algn="ctr" eaLnBrk="1" hangingPunct="1" rtl="0"/>
            <a:r>
              <a:rPr lang="en-GB" sz="1100" dirty="0">
                <a:solidFill>
                  <a:srgbClr val="FF0000"/>
                </a:solidFill>
              </a:rPr>
              <a:t> ASM dosyaları</a:t>
            </a:r>
          </a:p>
        </p:txBody>
      </p:sp>
      <p:sp>
        <p:nvSpPr>
          <p:cNvPr id="28" name="Down Arrow 70">
            <a:extLst>
              <a:ext uri="{FF2B5EF4-FFF2-40B4-BE49-F238E27FC236}">
                <a16:creationId xmlns:a16="http://schemas.microsoft.com/office/drawing/2014/main" id="{2B7E6DC8-B985-4A5D-BFBC-68BAF003FF67}"/>
              </a:ext>
            </a:extLst>
          </p:cNvPr>
          <p:cNvSpPr/>
          <p:nvPr/>
        </p:nvSpPr>
        <p:spPr bwMode="auto">
          <a:xfrm>
            <a:off x="8010570" y="3486150"/>
            <a:ext cx="349114" cy="80010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100" dirty="0"/>
          </a:p>
        </p:txBody>
      </p:sp>
      <p:sp>
        <p:nvSpPr>
          <p:cNvPr id="29" name="Down Arrow 72">
            <a:extLst>
              <a:ext uri="{FF2B5EF4-FFF2-40B4-BE49-F238E27FC236}">
                <a16:creationId xmlns:a16="http://schemas.microsoft.com/office/drawing/2014/main" id="{A27ADF54-A0D3-481F-BB88-FDB344353A52}"/>
              </a:ext>
            </a:extLst>
          </p:cNvPr>
          <p:cNvSpPr/>
          <p:nvPr/>
        </p:nvSpPr>
        <p:spPr bwMode="auto">
          <a:xfrm>
            <a:off x="7991528" y="5118101"/>
            <a:ext cx="346998" cy="479425"/>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0" name="Down Arrow 76">
            <a:extLst>
              <a:ext uri="{FF2B5EF4-FFF2-40B4-BE49-F238E27FC236}">
                <a16:creationId xmlns:a16="http://schemas.microsoft.com/office/drawing/2014/main" id="{D26AEFFB-F0FE-4BE4-99A8-14F7ABA3BE9E}"/>
              </a:ext>
            </a:extLst>
          </p:cNvPr>
          <p:cNvSpPr/>
          <p:nvPr/>
        </p:nvSpPr>
        <p:spPr bwMode="auto">
          <a:xfrm rot="2700000">
            <a:off x="4423379" y="2354087"/>
            <a:ext cx="255587" cy="45279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31" name="Down Arrow 77">
            <a:extLst>
              <a:ext uri="{FF2B5EF4-FFF2-40B4-BE49-F238E27FC236}">
                <a16:creationId xmlns:a16="http://schemas.microsoft.com/office/drawing/2014/main" id="{563DD0ED-5B98-442D-8FBE-B30E7D7B9084}"/>
              </a:ext>
            </a:extLst>
          </p:cNvPr>
          <p:cNvSpPr/>
          <p:nvPr/>
        </p:nvSpPr>
        <p:spPr bwMode="auto">
          <a:xfrm rot="18900000">
            <a:off x="2708275" y="2386013"/>
            <a:ext cx="346998" cy="36036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32" name="Rectangle 31">
            <a:extLst>
              <a:ext uri="{FF2B5EF4-FFF2-40B4-BE49-F238E27FC236}">
                <a16:creationId xmlns:a16="http://schemas.microsoft.com/office/drawing/2014/main" id="{5671CFC4-6A3E-4576-B811-456FE6123ACB}"/>
              </a:ext>
            </a:extLst>
          </p:cNvPr>
          <p:cNvSpPr/>
          <p:nvPr/>
        </p:nvSpPr>
        <p:spPr bwMode="auto">
          <a:xfrm>
            <a:off x="2562282" y="5336381"/>
            <a:ext cx="4195711" cy="357982"/>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rtl="0" algn="l">
              <a:defRPr/>
            </a:pPr>
            <a:r>
              <a:rPr lang="en-GB" dirty="0"/>
              <a:t> Program Belleğine İndir</a:t>
            </a:r>
          </a:p>
        </p:txBody>
      </p:sp>
      <p:sp>
        <p:nvSpPr>
          <p:cNvPr id="33" name="Down Arrow 38">
            <a:extLst>
              <a:ext uri="{FF2B5EF4-FFF2-40B4-BE49-F238E27FC236}">
                <a16:creationId xmlns:a16="http://schemas.microsoft.com/office/drawing/2014/main" id="{D7626E87-9854-4FA8-8DF1-79753B02F013}"/>
              </a:ext>
            </a:extLst>
          </p:cNvPr>
          <p:cNvSpPr/>
          <p:nvPr/>
        </p:nvSpPr>
        <p:spPr bwMode="auto">
          <a:xfrm>
            <a:off x="4453844" y="5621338"/>
            <a:ext cx="349114" cy="36671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Tree>
    <p:extLst>
      <p:ext uri="{BB962C8B-B14F-4D97-AF65-F5344CB8AC3E}">
        <p14:creationId xmlns:p14="http://schemas.microsoft.com/office/powerpoint/2010/main" val="118600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Program Resmi</a:t>
            </a:r>
            <a:endParaRPr lang="en-US" dirty="0"/>
          </a:p>
        </p:txBody>
      </p:sp>
      <p:sp>
        <p:nvSpPr>
          <p:cNvPr id="6" name="Rectangle 5">
            <a:extLst>
              <a:ext uri="{FF2B5EF4-FFF2-40B4-BE49-F238E27FC236}">
                <a16:creationId xmlns:a16="http://schemas.microsoft.com/office/drawing/2014/main" id="{11068FA8-A6F3-4E4B-978E-2A91A6C3F739}"/>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 name="TextBox 6">
            <a:extLst>
              <a:ext uri="{FF2B5EF4-FFF2-40B4-BE49-F238E27FC236}">
                <a16:creationId xmlns:a16="http://schemas.microsoft.com/office/drawing/2014/main" id="{65A8DBD3-D4B1-4BCC-9A9B-8878553FE13B}"/>
              </a:ext>
            </a:extLst>
          </p:cNvPr>
          <p:cNvSpPr txBox="1"/>
          <p:nvPr/>
        </p:nvSpPr>
        <p:spPr>
          <a:xfrm>
            <a:off x="742661" y="5846764"/>
            <a:ext cx="1635544" cy="369332"/>
          </a:xfrm>
          <a:prstGeom prst="rect">
            <a:avLst/>
          </a:prstGeom>
          <a:noFill/>
        </p:spPr>
        <p:txBody>
          <a:bodyPr>
            <a:spAutoFit/>
          </a:bodyPr>
          <a:lstStyle/>
          <a:p>
            <a:pPr rtl="0" algn="l">
              <a:defRPr/>
            </a:pPr>
            <a:r>
              <a:rPr lang="en-GB" b="0" spc="10" dirty="0"/>
              <a:t>0x00000000</a:t>
            </a:r>
          </a:p>
        </p:txBody>
      </p:sp>
      <p:sp>
        <p:nvSpPr>
          <p:cNvPr id="8" name="Rectangle 7">
            <a:extLst>
              <a:ext uri="{FF2B5EF4-FFF2-40B4-BE49-F238E27FC236}">
                <a16:creationId xmlns:a16="http://schemas.microsoft.com/office/drawing/2014/main" id="{063BD212-4F1C-4721-B56F-C586D791A4D3}"/>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İlk MSP değeri</a:t>
            </a:r>
          </a:p>
        </p:txBody>
      </p:sp>
      <p:sp>
        <p:nvSpPr>
          <p:cNvPr id="9" name="TextBox 8">
            <a:extLst>
              <a:ext uri="{FF2B5EF4-FFF2-40B4-BE49-F238E27FC236}">
                <a16:creationId xmlns:a16="http://schemas.microsoft.com/office/drawing/2014/main" id="{BA0B14A9-7417-48B5-A05E-B85DA0126D98}"/>
              </a:ext>
            </a:extLst>
          </p:cNvPr>
          <p:cNvSpPr txBox="1"/>
          <p:nvPr/>
        </p:nvSpPr>
        <p:spPr>
          <a:xfrm>
            <a:off x="2683942" y="1593852"/>
            <a:ext cx="1741336" cy="369332"/>
          </a:xfrm>
          <a:prstGeom prst="rect">
            <a:avLst/>
          </a:prstGeom>
          <a:noFill/>
        </p:spPr>
        <p:txBody>
          <a:bodyPr>
            <a:spAutoFit/>
          </a:bodyPr>
          <a:lstStyle/>
          <a:p>
            <a:pPr rtl="0" algn="l">
              <a:defRPr/>
            </a:pPr>
            <a:r>
              <a:rPr lang="en-GB" b="0" spc="10" dirty="0"/>
              <a:t>Kod bölgesi</a:t>
            </a:r>
          </a:p>
        </p:txBody>
      </p:sp>
      <p:sp>
        <p:nvSpPr>
          <p:cNvPr id="10" name="Rectangle 9">
            <a:extLst>
              <a:ext uri="{FF2B5EF4-FFF2-40B4-BE49-F238E27FC236}">
                <a16:creationId xmlns:a16="http://schemas.microsoft.com/office/drawing/2014/main" id="{212E56AA-240D-4ABF-A258-68C072630291}"/>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Başlangıç ​​rutini</a:t>
            </a:r>
            <a:endParaRPr lang="en-GB" dirty="0"/>
          </a:p>
        </p:txBody>
      </p:sp>
      <p:sp>
        <p:nvSpPr>
          <p:cNvPr id="11" name="Rectangle 10">
            <a:extLst>
              <a:ext uri="{FF2B5EF4-FFF2-40B4-BE49-F238E27FC236}">
                <a16:creationId xmlns:a16="http://schemas.microsoft.com/office/drawing/2014/main" id="{F1F0B9DD-885A-44CE-98D2-3B2348D0EE9A}"/>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 tablosu</a:t>
            </a:r>
          </a:p>
        </p:txBody>
      </p:sp>
      <p:sp>
        <p:nvSpPr>
          <p:cNvPr id="12" name="Left Brace 11">
            <a:extLst>
              <a:ext uri="{FF2B5EF4-FFF2-40B4-BE49-F238E27FC236}">
                <a16:creationId xmlns:a16="http://schemas.microsoft.com/office/drawing/2014/main" id="{3FA8C6B7-44EA-4E5A-91B6-D26B07EB14E2}"/>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TextBox 12">
            <a:extLst>
              <a:ext uri="{FF2B5EF4-FFF2-40B4-BE49-F238E27FC236}">
                <a16:creationId xmlns:a16="http://schemas.microsoft.com/office/drawing/2014/main" id="{64211A05-3223-4806-8E09-F03FB0A8FFE5}"/>
              </a:ext>
            </a:extLst>
          </p:cNvPr>
          <p:cNvSpPr txBox="1"/>
          <p:nvPr/>
        </p:nvSpPr>
        <p:spPr>
          <a:xfrm>
            <a:off x="837874" y="4027489"/>
            <a:ext cx="1434539" cy="646331"/>
          </a:xfrm>
          <a:prstGeom prst="rect">
            <a:avLst/>
          </a:prstGeom>
          <a:noFill/>
        </p:spPr>
        <p:txBody>
          <a:bodyPr>
            <a:spAutoFit/>
          </a:bodyPr>
          <a:lstStyle/>
          <a:p>
            <a:pPr algn="ctr" rtl="0">
              <a:defRPr/>
            </a:pPr>
            <a:r>
              <a:rPr lang="en-GB" b="0" spc="10" dirty="0"/>
              <a:t>Program</a:t>
            </a:r>
          </a:p>
          <a:p>
            <a:pPr algn="ctr" rtl="0">
              <a:defRPr/>
            </a:pPr>
            <a:r>
              <a:rPr lang="en-GB" b="0" spc="10" dirty="0"/>
              <a:t>Resim </a:t>
            </a:r>
          </a:p>
        </p:txBody>
      </p:sp>
      <p:cxnSp>
        <p:nvCxnSpPr>
          <p:cNvPr id="14" name="Straight Connector 13">
            <a:extLst>
              <a:ext uri="{FF2B5EF4-FFF2-40B4-BE49-F238E27FC236}">
                <a16:creationId xmlns:a16="http://schemas.microsoft.com/office/drawing/2014/main" id="{BA2F4123-F60B-498B-846B-4365369AC37A}"/>
              </a:ext>
            </a:extLst>
          </p:cNvPr>
          <p:cNvCxnSpPr/>
          <p:nvPr/>
        </p:nvCxnSpPr>
        <p:spPr bwMode="auto">
          <a:xfrm flipV="1">
            <a:off x="4731018" y="1538289"/>
            <a:ext cx="2583441" cy="3781425"/>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1ADE45E6-B176-461E-B0D7-44477784C7CB}"/>
              </a:ext>
            </a:extLst>
          </p:cNvPr>
          <p:cNvCxnSpPr/>
          <p:nvPr/>
        </p:nvCxnSpPr>
        <p:spPr bwMode="auto">
          <a:xfrm flipV="1">
            <a:off x="4731018" y="5605464"/>
            <a:ext cx="2583441" cy="506413"/>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EFC282C0-1AB2-4664-9DD2-5BBD62753311}"/>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Vektörü sıfırla</a:t>
            </a:r>
            <a:endParaRPr lang="en-GB" dirty="0"/>
          </a:p>
        </p:txBody>
      </p:sp>
      <p:sp>
        <p:nvSpPr>
          <p:cNvPr id="17" name="Rectangle 16">
            <a:extLst>
              <a:ext uri="{FF2B5EF4-FFF2-40B4-BE49-F238E27FC236}">
                <a16:creationId xmlns:a16="http://schemas.microsoft.com/office/drawing/2014/main" id="{2DC71A73-B0D4-4D73-A5E9-7E17F71ED280}"/>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NMI vektör</a:t>
            </a:r>
          </a:p>
        </p:txBody>
      </p:sp>
      <p:sp>
        <p:nvSpPr>
          <p:cNvPr id="18" name="Rectangle 17">
            <a:extLst>
              <a:ext uri="{FF2B5EF4-FFF2-40B4-BE49-F238E27FC236}">
                <a16:creationId xmlns:a16="http://schemas.microsoft.com/office/drawing/2014/main" id="{6FB6E5C5-6558-4852-820F-B39FF82FE885}"/>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Sert arıza vektörü</a:t>
            </a:r>
            <a:endParaRPr lang="en-GB" dirty="0"/>
          </a:p>
        </p:txBody>
      </p:sp>
      <p:sp>
        <p:nvSpPr>
          <p:cNvPr id="19" name="Rectangle 18">
            <a:extLst>
              <a:ext uri="{FF2B5EF4-FFF2-40B4-BE49-F238E27FC236}">
                <a16:creationId xmlns:a16="http://schemas.microsoft.com/office/drawing/2014/main" id="{5674CCA6-D81C-4E44-8709-7C7DA7A8FFBF}"/>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0" name="Rectangle 19">
            <a:extLst>
              <a:ext uri="{FF2B5EF4-FFF2-40B4-BE49-F238E27FC236}">
                <a16:creationId xmlns:a16="http://schemas.microsoft.com/office/drawing/2014/main" id="{81F5CC67-D7EF-44D8-B457-13C936BA189B}"/>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SVC vektör</a:t>
            </a:r>
          </a:p>
        </p:txBody>
      </p:sp>
      <p:sp>
        <p:nvSpPr>
          <p:cNvPr id="21" name="Rectangle 20">
            <a:extLst>
              <a:ext uri="{FF2B5EF4-FFF2-40B4-BE49-F238E27FC236}">
                <a16:creationId xmlns:a16="http://schemas.microsoft.com/office/drawing/2014/main" id="{EAB9B2BD-0FD4-47A7-BC0D-4A4976232132}"/>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2" name="Rectangle 21">
            <a:extLst>
              <a:ext uri="{FF2B5EF4-FFF2-40B4-BE49-F238E27FC236}">
                <a16:creationId xmlns:a16="http://schemas.microsoft.com/office/drawing/2014/main" id="{D5373962-4A42-45A5-9917-1EB53F0A36C9}"/>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PendSV vektör</a:t>
            </a:r>
            <a:endParaRPr lang="en-GB" dirty="0"/>
          </a:p>
        </p:txBody>
      </p:sp>
      <p:sp>
        <p:nvSpPr>
          <p:cNvPr id="23" name="Rectangle 22">
            <a:extLst>
              <a:ext uri="{FF2B5EF4-FFF2-40B4-BE49-F238E27FC236}">
                <a16:creationId xmlns:a16="http://schemas.microsoft.com/office/drawing/2014/main" id="{32401838-A0EB-4728-9255-5385116D39A0}"/>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SysTick vektör</a:t>
            </a:r>
          </a:p>
        </p:txBody>
      </p:sp>
      <p:sp>
        <p:nvSpPr>
          <p:cNvPr id="24" name="Rectangle 23">
            <a:extLst>
              <a:ext uri="{FF2B5EF4-FFF2-40B4-BE49-F238E27FC236}">
                <a16:creationId xmlns:a16="http://schemas.microsoft.com/office/drawing/2014/main" id="{883870B9-99E8-4182-AC7C-9583283C3884}"/>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kesinti vektörleri</a:t>
            </a:r>
            <a:endParaRPr lang="en-GB" dirty="0"/>
          </a:p>
        </p:txBody>
      </p:sp>
      <p:sp>
        <p:nvSpPr>
          <p:cNvPr id="25" name="TextBox 24">
            <a:extLst>
              <a:ext uri="{FF2B5EF4-FFF2-40B4-BE49-F238E27FC236}">
                <a16:creationId xmlns:a16="http://schemas.microsoft.com/office/drawing/2014/main" id="{55D0FB00-8A33-4382-8000-AFE82C9EB6F0}"/>
              </a:ext>
            </a:extLst>
          </p:cNvPr>
          <p:cNvSpPr txBox="1"/>
          <p:nvPr/>
        </p:nvSpPr>
        <p:spPr>
          <a:xfrm>
            <a:off x="9476848" y="5294314"/>
            <a:ext cx="1705367" cy="369332"/>
          </a:xfrm>
          <a:prstGeom prst="rect">
            <a:avLst/>
          </a:prstGeom>
          <a:noFill/>
        </p:spPr>
        <p:txBody>
          <a:bodyPr>
            <a:spAutoFit/>
          </a:bodyPr>
          <a:lstStyle/>
          <a:p>
            <a:pPr rtl="0" algn="l">
              <a:defRPr/>
            </a:pPr>
            <a:r>
              <a:rPr lang="en-GB" b="0" spc="10" dirty="0"/>
              <a:t>0x00000000</a:t>
            </a:r>
          </a:p>
        </p:txBody>
      </p:sp>
      <p:sp>
        <p:nvSpPr>
          <p:cNvPr id="26" name="TextBox 25">
            <a:extLst>
              <a:ext uri="{FF2B5EF4-FFF2-40B4-BE49-F238E27FC236}">
                <a16:creationId xmlns:a16="http://schemas.microsoft.com/office/drawing/2014/main" id="{E5AA6ABC-7C95-47D5-93DA-1CD292C61455}"/>
              </a:ext>
            </a:extLst>
          </p:cNvPr>
          <p:cNvSpPr txBox="1"/>
          <p:nvPr/>
        </p:nvSpPr>
        <p:spPr>
          <a:xfrm>
            <a:off x="9476848" y="4970464"/>
            <a:ext cx="1705367" cy="369332"/>
          </a:xfrm>
          <a:prstGeom prst="rect">
            <a:avLst/>
          </a:prstGeom>
          <a:noFill/>
        </p:spPr>
        <p:txBody>
          <a:bodyPr>
            <a:spAutoFit/>
          </a:bodyPr>
          <a:lstStyle/>
          <a:p>
            <a:pPr rtl="0" algn="l">
              <a:defRPr/>
            </a:pPr>
            <a:r>
              <a:rPr lang="en-GB" b="0" spc="10" dirty="0"/>
              <a:t>0x00000004</a:t>
            </a:r>
          </a:p>
        </p:txBody>
      </p:sp>
      <p:sp>
        <p:nvSpPr>
          <p:cNvPr id="27" name="TextBox 26">
            <a:extLst>
              <a:ext uri="{FF2B5EF4-FFF2-40B4-BE49-F238E27FC236}">
                <a16:creationId xmlns:a16="http://schemas.microsoft.com/office/drawing/2014/main" id="{715A3AC9-97C8-4EB2-B566-9DBE3681E8FE}"/>
              </a:ext>
            </a:extLst>
          </p:cNvPr>
          <p:cNvSpPr txBox="1"/>
          <p:nvPr/>
        </p:nvSpPr>
        <p:spPr>
          <a:xfrm>
            <a:off x="9476848" y="4641851"/>
            <a:ext cx="1705367" cy="369332"/>
          </a:xfrm>
          <a:prstGeom prst="rect">
            <a:avLst/>
          </a:prstGeom>
          <a:noFill/>
        </p:spPr>
        <p:txBody>
          <a:bodyPr>
            <a:spAutoFit/>
          </a:bodyPr>
          <a:lstStyle/>
          <a:p>
            <a:pPr rtl="0" algn="l">
              <a:defRPr/>
            </a:pPr>
            <a:r>
              <a:rPr lang="en-GB" b="0" spc="10" dirty="0"/>
              <a:t>0x00000008</a:t>
            </a:r>
          </a:p>
        </p:txBody>
      </p:sp>
      <p:sp>
        <p:nvSpPr>
          <p:cNvPr id="28" name="TextBox 27">
            <a:extLst>
              <a:ext uri="{FF2B5EF4-FFF2-40B4-BE49-F238E27FC236}">
                <a16:creationId xmlns:a16="http://schemas.microsoft.com/office/drawing/2014/main" id="{3ACC5AE7-BC13-4FDC-800F-37E04B3E150D}"/>
              </a:ext>
            </a:extLst>
          </p:cNvPr>
          <p:cNvSpPr txBox="1"/>
          <p:nvPr/>
        </p:nvSpPr>
        <p:spPr>
          <a:xfrm>
            <a:off x="9476848" y="4318001"/>
            <a:ext cx="1705367" cy="369332"/>
          </a:xfrm>
          <a:prstGeom prst="rect">
            <a:avLst/>
          </a:prstGeom>
          <a:noFill/>
        </p:spPr>
        <p:txBody>
          <a:bodyPr>
            <a:spAutoFit/>
          </a:bodyPr>
          <a:lstStyle/>
          <a:p>
            <a:pPr rtl="0" algn="l">
              <a:defRPr/>
            </a:pPr>
            <a:r>
              <a:rPr lang="en-GB" b="0" spc="10" dirty="0"/>
              <a:t>0x0000000C</a:t>
            </a:r>
          </a:p>
        </p:txBody>
      </p:sp>
      <p:sp>
        <p:nvSpPr>
          <p:cNvPr id="29" name="TextBox 28">
            <a:extLst>
              <a:ext uri="{FF2B5EF4-FFF2-40B4-BE49-F238E27FC236}">
                <a16:creationId xmlns:a16="http://schemas.microsoft.com/office/drawing/2014/main" id="{3B97994A-A2F9-4954-A178-9304B719AB9D}"/>
              </a:ext>
            </a:extLst>
          </p:cNvPr>
          <p:cNvSpPr txBox="1"/>
          <p:nvPr/>
        </p:nvSpPr>
        <p:spPr>
          <a:xfrm>
            <a:off x="9476848" y="3392488"/>
            <a:ext cx="1705367" cy="369332"/>
          </a:xfrm>
          <a:prstGeom prst="rect">
            <a:avLst/>
          </a:prstGeom>
          <a:noFill/>
        </p:spPr>
        <p:txBody>
          <a:bodyPr>
            <a:spAutoFit/>
          </a:bodyPr>
          <a:lstStyle/>
          <a:p>
            <a:pPr rtl="0" algn="l">
              <a:defRPr/>
            </a:pPr>
            <a:r>
              <a:rPr lang="en-GB" b="0" spc="10" dirty="0"/>
              <a:t>0x0000002C</a:t>
            </a:r>
          </a:p>
        </p:txBody>
      </p:sp>
      <p:sp>
        <p:nvSpPr>
          <p:cNvPr id="30" name="TextBox 29">
            <a:extLst>
              <a:ext uri="{FF2B5EF4-FFF2-40B4-BE49-F238E27FC236}">
                <a16:creationId xmlns:a16="http://schemas.microsoft.com/office/drawing/2014/main" id="{F19D79E5-14C1-49A4-9FA8-1F0A2096166B}"/>
              </a:ext>
            </a:extLst>
          </p:cNvPr>
          <p:cNvSpPr txBox="1"/>
          <p:nvPr/>
        </p:nvSpPr>
        <p:spPr>
          <a:xfrm>
            <a:off x="9476848" y="2649539"/>
            <a:ext cx="1705367" cy="369332"/>
          </a:xfrm>
          <a:prstGeom prst="rect">
            <a:avLst/>
          </a:prstGeom>
          <a:noFill/>
        </p:spPr>
        <p:txBody>
          <a:bodyPr>
            <a:spAutoFit/>
          </a:bodyPr>
          <a:lstStyle/>
          <a:p>
            <a:pPr rtl="0" algn="l">
              <a:defRPr/>
            </a:pPr>
            <a:r>
              <a:rPr lang="en-GB" b="0" spc="10" dirty="0"/>
              <a:t>0x00000038</a:t>
            </a:r>
          </a:p>
        </p:txBody>
      </p:sp>
      <p:sp>
        <p:nvSpPr>
          <p:cNvPr id="31" name="TextBox 30">
            <a:extLst>
              <a:ext uri="{FF2B5EF4-FFF2-40B4-BE49-F238E27FC236}">
                <a16:creationId xmlns:a16="http://schemas.microsoft.com/office/drawing/2014/main" id="{F55598CD-390F-41FA-839A-1679698196FD}"/>
              </a:ext>
            </a:extLst>
          </p:cNvPr>
          <p:cNvSpPr txBox="1"/>
          <p:nvPr/>
        </p:nvSpPr>
        <p:spPr>
          <a:xfrm>
            <a:off x="9476848" y="2043114"/>
            <a:ext cx="1705367" cy="369332"/>
          </a:xfrm>
          <a:prstGeom prst="rect">
            <a:avLst/>
          </a:prstGeom>
          <a:noFill/>
        </p:spPr>
        <p:txBody>
          <a:bodyPr>
            <a:spAutoFit/>
          </a:bodyPr>
          <a:lstStyle/>
          <a:p>
            <a:pPr rtl="0" algn="l">
              <a:defRPr/>
            </a:pPr>
            <a:r>
              <a:rPr lang="en-GB" b="0" spc="10" dirty="0"/>
              <a:t>0x00000040</a:t>
            </a:r>
          </a:p>
        </p:txBody>
      </p:sp>
      <p:sp>
        <p:nvSpPr>
          <p:cNvPr id="32" name="TextBox 31">
            <a:extLst>
              <a:ext uri="{FF2B5EF4-FFF2-40B4-BE49-F238E27FC236}">
                <a16:creationId xmlns:a16="http://schemas.microsoft.com/office/drawing/2014/main" id="{613F8E43-1215-44E1-8CC7-EB2D9CD62D74}"/>
              </a:ext>
            </a:extLst>
          </p:cNvPr>
          <p:cNvSpPr txBox="1"/>
          <p:nvPr/>
        </p:nvSpPr>
        <p:spPr>
          <a:xfrm>
            <a:off x="9476848" y="2332039"/>
            <a:ext cx="1705367" cy="369332"/>
          </a:xfrm>
          <a:prstGeom prst="rect">
            <a:avLst/>
          </a:prstGeom>
          <a:noFill/>
        </p:spPr>
        <p:txBody>
          <a:bodyPr>
            <a:spAutoFit/>
          </a:bodyPr>
          <a:lstStyle/>
          <a:p>
            <a:pPr rtl="0" algn="l">
              <a:defRPr/>
            </a:pPr>
            <a:r>
              <a:rPr lang="en-GB" b="0" spc="10" dirty="0"/>
              <a:t>0x0000003C</a:t>
            </a:r>
          </a:p>
        </p:txBody>
      </p:sp>
      <p:sp>
        <p:nvSpPr>
          <p:cNvPr id="33" name="Rectangle 32">
            <a:extLst>
              <a:ext uri="{FF2B5EF4-FFF2-40B4-BE49-F238E27FC236}">
                <a16:creationId xmlns:a16="http://schemas.microsoft.com/office/drawing/2014/main" id="{D5884973-9B96-4E24-A0D6-F6B2B3B5FA33}"/>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Program kodu</a:t>
            </a:r>
            <a:endParaRPr lang="en-GB" dirty="0"/>
          </a:p>
        </p:txBody>
      </p:sp>
      <p:sp>
        <p:nvSpPr>
          <p:cNvPr id="34" name="Rectangle 33">
            <a:extLst>
              <a:ext uri="{FF2B5EF4-FFF2-40B4-BE49-F238E27FC236}">
                <a16:creationId xmlns:a16="http://schemas.microsoft.com/office/drawing/2014/main" id="{24284F90-8377-45B3-9EB7-D7A89565D15A}"/>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C kütüphane kodu</a:t>
            </a:r>
            <a:endParaRPr lang="en-GB" dirty="0"/>
          </a:p>
        </p:txBody>
      </p:sp>
    </p:spTree>
    <p:extLst>
      <p:ext uri="{BB962C8B-B14F-4D97-AF65-F5344CB8AC3E}">
        <p14:creationId xmlns:p14="http://schemas.microsoft.com/office/powerpoint/2010/main" val="23054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Program Resmi</a:t>
            </a:r>
            <a:endParaRPr lang="en-US" dirty="0"/>
          </a:p>
        </p:txBody>
      </p:sp>
      <p:sp>
        <p:nvSpPr>
          <p:cNvPr id="6" name="Rectangle 5">
            <a:extLst>
              <a:ext uri="{FF2B5EF4-FFF2-40B4-BE49-F238E27FC236}">
                <a16:creationId xmlns:a16="http://schemas.microsoft.com/office/drawing/2014/main" id="{25447F47-E4AF-4DF1-A8BE-B6A0B4E76CB6}"/>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 name="TextBox 6">
            <a:extLst>
              <a:ext uri="{FF2B5EF4-FFF2-40B4-BE49-F238E27FC236}">
                <a16:creationId xmlns:a16="http://schemas.microsoft.com/office/drawing/2014/main" id="{68D5D212-77A6-4DE1-9D02-78BC593D8BE3}"/>
              </a:ext>
            </a:extLst>
          </p:cNvPr>
          <p:cNvSpPr txBox="1"/>
          <p:nvPr/>
        </p:nvSpPr>
        <p:spPr>
          <a:xfrm>
            <a:off x="742661" y="5846764"/>
            <a:ext cx="1635544" cy="369332"/>
          </a:xfrm>
          <a:prstGeom prst="rect">
            <a:avLst/>
          </a:prstGeom>
          <a:noFill/>
        </p:spPr>
        <p:txBody>
          <a:bodyPr>
            <a:spAutoFit/>
          </a:bodyPr>
          <a:lstStyle/>
          <a:p>
            <a:pPr rtl="0" algn="l">
              <a:defRPr/>
            </a:pPr>
            <a:r>
              <a:rPr lang="en-GB" b="0" spc="10" dirty="0"/>
              <a:t>0x00000000</a:t>
            </a:r>
          </a:p>
        </p:txBody>
      </p:sp>
      <p:sp>
        <p:nvSpPr>
          <p:cNvPr id="8" name="Rectangle 7">
            <a:extLst>
              <a:ext uri="{FF2B5EF4-FFF2-40B4-BE49-F238E27FC236}">
                <a16:creationId xmlns:a16="http://schemas.microsoft.com/office/drawing/2014/main" id="{D1F5AFAE-4B24-4D4A-9F0F-E36DC71D24AA}"/>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İlk MSP değeri</a:t>
            </a:r>
          </a:p>
        </p:txBody>
      </p:sp>
      <p:sp>
        <p:nvSpPr>
          <p:cNvPr id="9" name="TextBox 8">
            <a:extLst>
              <a:ext uri="{FF2B5EF4-FFF2-40B4-BE49-F238E27FC236}">
                <a16:creationId xmlns:a16="http://schemas.microsoft.com/office/drawing/2014/main" id="{34C88CA4-A25C-47B8-934C-000C3F0C3DD1}"/>
              </a:ext>
            </a:extLst>
          </p:cNvPr>
          <p:cNvSpPr txBox="1"/>
          <p:nvPr/>
        </p:nvSpPr>
        <p:spPr>
          <a:xfrm>
            <a:off x="2683942" y="1593852"/>
            <a:ext cx="1741336" cy="369332"/>
          </a:xfrm>
          <a:prstGeom prst="rect">
            <a:avLst/>
          </a:prstGeom>
          <a:noFill/>
        </p:spPr>
        <p:txBody>
          <a:bodyPr>
            <a:spAutoFit/>
          </a:bodyPr>
          <a:lstStyle/>
          <a:p>
            <a:pPr rtl="0" algn="l">
              <a:defRPr/>
            </a:pPr>
            <a:r>
              <a:rPr lang="en-GB" b="0" spc="10" dirty="0"/>
              <a:t>Kod bölgesi</a:t>
            </a:r>
          </a:p>
        </p:txBody>
      </p:sp>
      <p:sp>
        <p:nvSpPr>
          <p:cNvPr id="10" name="Rectangle 9">
            <a:extLst>
              <a:ext uri="{FF2B5EF4-FFF2-40B4-BE49-F238E27FC236}">
                <a16:creationId xmlns:a16="http://schemas.microsoft.com/office/drawing/2014/main" id="{D5DCF551-006B-4910-B651-7BF51A75EB26}"/>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Başlangıç ​​rutini</a:t>
            </a:r>
            <a:endParaRPr lang="en-GB" dirty="0"/>
          </a:p>
        </p:txBody>
      </p:sp>
      <p:sp>
        <p:nvSpPr>
          <p:cNvPr id="11" name="Rectangle 10">
            <a:extLst>
              <a:ext uri="{FF2B5EF4-FFF2-40B4-BE49-F238E27FC236}">
                <a16:creationId xmlns:a16="http://schemas.microsoft.com/office/drawing/2014/main" id="{D9FA4DCE-AA44-4397-9277-673710EFE8BA}"/>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 tablosu</a:t>
            </a:r>
          </a:p>
        </p:txBody>
      </p:sp>
      <p:sp>
        <p:nvSpPr>
          <p:cNvPr id="12" name="Left Brace 11">
            <a:extLst>
              <a:ext uri="{FF2B5EF4-FFF2-40B4-BE49-F238E27FC236}">
                <a16:creationId xmlns:a16="http://schemas.microsoft.com/office/drawing/2014/main" id="{AD2F89E8-2367-4A65-BE1D-D9EB7D2C3AED}"/>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TextBox 12">
            <a:extLst>
              <a:ext uri="{FF2B5EF4-FFF2-40B4-BE49-F238E27FC236}">
                <a16:creationId xmlns:a16="http://schemas.microsoft.com/office/drawing/2014/main" id="{9A490E7E-6A01-49A7-AADD-158D3DBD4A0A}"/>
              </a:ext>
            </a:extLst>
          </p:cNvPr>
          <p:cNvSpPr txBox="1"/>
          <p:nvPr/>
        </p:nvSpPr>
        <p:spPr>
          <a:xfrm>
            <a:off x="837874" y="4027489"/>
            <a:ext cx="1434539" cy="646331"/>
          </a:xfrm>
          <a:prstGeom prst="rect">
            <a:avLst/>
          </a:prstGeom>
          <a:noFill/>
        </p:spPr>
        <p:txBody>
          <a:bodyPr>
            <a:spAutoFit/>
          </a:bodyPr>
          <a:lstStyle/>
          <a:p>
            <a:pPr algn="ctr" rtl="0">
              <a:defRPr/>
            </a:pPr>
            <a:r>
              <a:rPr lang="en-GB" b="0" spc="10" dirty="0"/>
              <a:t>Program</a:t>
            </a:r>
          </a:p>
          <a:p>
            <a:pPr algn="ctr" rtl="0">
              <a:defRPr/>
            </a:pPr>
            <a:r>
              <a:rPr lang="en-GB" b="0" spc="10" dirty="0"/>
              <a:t>Resim </a:t>
            </a:r>
          </a:p>
        </p:txBody>
      </p:sp>
      <p:cxnSp>
        <p:nvCxnSpPr>
          <p:cNvPr id="14" name="Straight Connector 13">
            <a:extLst>
              <a:ext uri="{FF2B5EF4-FFF2-40B4-BE49-F238E27FC236}">
                <a16:creationId xmlns:a16="http://schemas.microsoft.com/office/drawing/2014/main" id="{DC08C5F0-1173-4D70-BB6E-D0F863D0DB28}"/>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B5DA1022-E256-4FF2-931B-003E9BE7FAC7}"/>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A2030C1D-757B-42B8-A744-D769A83A8971}"/>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Vektörü sıfırla</a:t>
            </a:r>
            <a:endParaRPr lang="en-GB" dirty="0"/>
          </a:p>
        </p:txBody>
      </p:sp>
      <p:sp>
        <p:nvSpPr>
          <p:cNvPr id="17" name="Rectangle 16">
            <a:extLst>
              <a:ext uri="{FF2B5EF4-FFF2-40B4-BE49-F238E27FC236}">
                <a16:creationId xmlns:a16="http://schemas.microsoft.com/office/drawing/2014/main" id="{3DB0FF48-A6C6-4F9D-8965-63B3525D55AC}"/>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NMI vektör</a:t>
            </a:r>
          </a:p>
        </p:txBody>
      </p:sp>
      <p:sp>
        <p:nvSpPr>
          <p:cNvPr id="18" name="Rectangle 17">
            <a:extLst>
              <a:ext uri="{FF2B5EF4-FFF2-40B4-BE49-F238E27FC236}">
                <a16:creationId xmlns:a16="http://schemas.microsoft.com/office/drawing/2014/main" id="{C6D618DB-AA45-4E33-8931-5784D73C7627}"/>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Sert arıza vektörü</a:t>
            </a:r>
            <a:endParaRPr lang="en-GB" dirty="0"/>
          </a:p>
        </p:txBody>
      </p:sp>
      <p:sp>
        <p:nvSpPr>
          <p:cNvPr id="19" name="Rectangle 18">
            <a:extLst>
              <a:ext uri="{FF2B5EF4-FFF2-40B4-BE49-F238E27FC236}">
                <a16:creationId xmlns:a16="http://schemas.microsoft.com/office/drawing/2014/main" id="{A50388E6-E9FD-4ADA-B6AF-7E82A9C21925}"/>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0" name="Rectangle 19">
            <a:extLst>
              <a:ext uri="{FF2B5EF4-FFF2-40B4-BE49-F238E27FC236}">
                <a16:creationId xmlns:a16="http://schemas.microsoft.com/office/drawing/2014/main" id="{8E9D83D6-81A5-4F19-80B9-3A9403842BC4}"/>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SVC vektör</a:t>
            </a:r>
          </a:p>
        </p:txBody>
      </p:sp>
      <p:sp>
        <p:nvSpPr>
          <p:cNvPr id="21" name="Rectangle 20">
            <a:extLst>
              <a:ext uri="{FF2B5EF4-FFF2-40B4-BE49-F238E27FC236}">
                <a16:creationId xmlns:a16="http://schemas.microsoft.com/office/drawing/2014/main" id="{020351F6-A768-42DC-B832-EFA38093A608}"/>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2" name="Rectangle 21">
            <a:extLst>
              <a:ext uri="{FF2B5EF4-FFF2-40B4-BE49-F238E27FC236}">
                <a16:creationId xmlns:a16="http://schemas.microsoft.com/office/drawing/2014/main" id="{C84D4A6C-15C1-491E-B00A-841E7B531DD4}"/>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PendSV vektör</a:t>
            </a:r>
            <a:endParaRPr lang="en-GB" dirty="0"/>
          </a:p>
        </p:txBody>
      </p:sp>
      <p:sp>
        <p:nvSpPr>
          <p:cNvPr id="23" name="Rectangle 22">
            <a:extLst>
              <a:ext uri="{FF2B5EF4-FFF2-40B4-BE49-F238E27FC236}">
                <a16:creationId xmlns:a16="http://schemas.microsoft.com/office/drawing/2014/main" id="{A3A749A5-6ACA-4CF6-89F1-378D762D96CA}"/>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SysTick vektör</a:t>
            </a:r>
          </a:p>
        </p:txBody>
      </p:sp>
      <p:sp>
        <p:nvSpPr>
          <p:cNvPr id="24" name="Rectangle 23">
            <a:extLst>
              <a:ext uri="{FF2B5EF4-FFF2-40B4-BE49-F238E27FC236}">
                <a16:creationId xmlns:a16="http://schemas.microsoft.com/office/drawing/2014/main" id="{1D3399A5-B08F-4B23-A4FE-754916E5A5CE}"/>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kesinti vektörleri</a:t>
            </a:r>
            <a:endParaRPr lang="en-GB" dirty="0"/>
          </a:p>
        </p:txBody>
      </p:sp>
      <p:sp>
        <p:nvSpPr>
          <p:cNvPr id="25" name="TextBox 24">
            <a:extLst>
              <a:ext uri="{FF2B5EF4-FFF2-40B4-BE49-F238E27FC236}">
                <a16:creationId xmlns:a16="http://schemas.microsoft.com/office/drawing/2014/main" id="{7DE3CB23-834F-4D4C-BB1B-531CAD68D94C}"/>
              </a:ext>
            </a:extLst>
          </p:cNvPr>
          <p:cNvSpPr txBox="1"/>
          <p:nvPr/>
        </p:nvSpPr>
        <p:spPr>
          <a:xfrm>
            <a:off x="9476848" y="5294314"/>
            <a:ext cx="1705367" cy="369332"/>
          </a:xfrm>
          <a:prstGeom prst="rect">
            <a:avLst/>
          </a:prstGeom>
          <a:noFill/>
        </p:spPr>
        <p:txBody>
          <a:bodyPr>
            <a:spAutoFit/>
          </a:bodyPr>
          <a:lstStyle/>
          <a:p>
            <a:pPr rtl="0" algn="l">
              <a:defRPr/>
            </a:pPr>
            <a:r>
              <a:rPr lang="en-GB" b="0" spc="10" dirty="0"/>
              <a:t>0x00000000</a:t>
            </a:r>
          </a:p>
        </p:txBody>
      </p:sp>
      <p:sp>
        <p:nvSpPr>
          <p:cNvPr id="26" name="TextBox 25">
            <a:extLst>
              <a:ext uri="{FF2B5EF4-FFF2-40B4-BE49-F238E27FC236}">
                <a16:creationId xmlns:a16="http://schemas.microsoft.com/office/drawing/2014/main" id="{19F0C68B-F550-49CA-A514-D5B9BC5C0D0D}"/>
              </a:ext>
            </a:extLst>
          </p:cNvPr>
          <p:cNvSpPr txBox="1"/>
          <p:nvPr/>
        </p:nvSpPr>
        <p:spPr>
          <a:xfrm>
            <a:off x="9476848" y="4970464"/>
            <a:ext cx="1705367" cy="369332"/>
          </a:xfrm>
          <a:prstGeom prst="rect">
            <a:avLst/>
          </a:prstGeom>
          <a:noFill/>
        </p:spPr>
        <p:txBody>
          <a:bodyPr>
            <a:spAutoFit/>
          </a:bodyPr>
          <a:lstStyle/>
          <a:p>
            <a:pPr rtl="0" algn="l">
              <a:defRPr/>
            </a:pPr>
            <a:r>
              <a:rPr lang="en-GB" b="0" spc="10" dirty="0"/>
              <a:t>0x00000004</a:t>
            </a:r>
          </a:p>
        </p:txBody>
      </p:sp>
      <p:sp>
        <p:nvSpPr>
          <p:cNvPr id="27" name="TextBox 26">
            <a:extLst>
              <a:ext uri="{FF2B5EF4-FFF2-40B4-BE49-F238E27FC236}">
                <a16:creationId xmlns:a16="http://schemas.microsoft.com/office/drawing/2014/main" id="{E8BADBFF-7E07-4F9E-B02A-C9CFDF820F31}"/>
              </a:ext>
            </a:extLst>
          </p:cNvPr>
          <p:cNvSpPr txBox="1"/>
          <p:nvPr/>
        </p:nvSpPr>
        <p:spPr>
          <a:xfrm>
            <a:off x="9476848" y="4641851"/>
            <a:ext cx="1705367" cy="369332"/>
          </a:xfrm>
          <a:prstGeom prst="rect">
            <a:avLst/>
          </a:prstGeom>
          <a:noFill/>
        </p:spPr>
        <p:txBody>
          <a:bodyPr>
            <a:spAutoFit/>
          </a:bodyPr>
          <a:lstStyle/>
          <a:p>
            <a:pPr rtl="0" algn="l">
              <a:defRPr/>
            </a:pPr>
            <a:r>
              <a:rPr lang="en-GB" b="0" spc="10" dirty="0"/>
              <a:t>0x00000008</a:t>
            </a:r>
          </a:p>
        </p:txBody>
      </p:sp>
      <p:sp>
        <p:nvSpPr>
          <p:cNvPr id="28" name="TextBox 27">
            <a:extLst>
              <a:ext uri="{FF2B5EF4-FFF2-40B4-BE49-F238E27FC236}">
                <a16:creationId xmlns:a16="http://schemas.microsoft.com/office/drawing/2014/main" id="{65A03730-7B6D-4285-9381-D2B896323046}"/>
              </a:ext>
            </a:extLst>
          </p:cNvPr>
          <p:cNvSpPr txBox="1"/>
          <p:nvPr/>
        </p:nvSpPr>
        <p:spPr>
          <a:xfrm>
            <a:off x="9476848" y="4318001"/>
            <a:ext cx="1705367" cy="369332"/>
          </a:xfrm>
          <a:prstGeom prst="rect">
            <a:avLst/>
          </a:prstGeom>
          <a:noFill/>
        </p:spPr>
        <p:txBody>
          <a:bodyPr>
            <a:spAutoFit/>
          </a:bodyPr>
          <a:lstStyle/>
          <a:p>
            <a:pPr rtl="0" algn="l">
              <a:defRPr/>
            </a:pPr>
            <a:r>
              <a:rPr lang="en-GB" b="0" spc="10" dirty="0"/>
              <a:t>0x0000000C</a:t>
            </a:r>
          </a:p>
        </p:txBody>
      </p:sp>
      <p:sp>
        <p:nvSpPr>
          <p:cNvPr id="29" name="TextBox 28">
            <a:extLst>
              <a:ext uri="{FF2B5EF4-FFF2-40B4-BE49-F238E27FC236}">
                <a16:creationId xmlns:a16="http://schemas.microsoft.com/office/drawing/2014/main" id="{5A013026-CD61-495C-8C7F-D99EFEBE35BB}"/>
              </a:ext>
            </a:extLst>
          </p:cNvPr>
          <p:cNvSpPr txBox="1"/>
          <p:nvPr/>
        </p:nvSpPr>
        <p:spPr>
          <a:xfrm>
            <a:off x="9476848" y="3392488"/>
            <a:ext cx="1705367" cy="369332"/>
          </a:xfrm>
          <a:prstGeom prst="rect">
            <a:avLst/>
          </a:prstGeom>
          <a:noFill/>
        </p:spPr>
        <p:txBody>
          <a:bodyPr>
            <a:spAutoFit/>
          </a:bodyPr>
          <a:lstStyle/>
          <a:p>
            <a:pPr rtl="0" algn="l">
              <a:defRPr/>
            </a:pPr>
            <a:r>
              <a:rPr lang="en-GB" b="0" spc="10" dirty="0"/>
              <a:t>0x0000002C</a:t>
            </a:r>
          </a:p>
        </p:txBody>
      </p:sp>
      <p:sp>
        <p:nvSpPr>
          <p:cNvPr id="30" name="TextBox 29">
            <a:extLst>
              <a:ext uri="{FF2B5EF4-FFF2-40B4-BE49-F238E27FC236}">
                <a16:creationId xmlns:a16="http://schemas.microsoft.com/office/drawing/2014/main" id="{41637EBE-53BA-44E0-997E-9B6F47ADF451}"/>
              </a:ext>
            </a:extLst>
          </p:cNvPr>
          <p:cNvSpPr txBox="1"/>
          <p:nvPr/>
        </p:nvSpPr>
        <p:spPr>
          <a:xfrm>
            <a:off x="9476848" y="2649539"/>
            <a:ext cx="1705367" cy="369332"/>
          </a:xfrm>
          <a:prstGeom prst="rect">
            <a:avLst/>
          </a:prstGeom>
          <a:noFill/>
        </p:spPr>
        <p:txBody>
          <a:bodyPr>
            <a:spAutoFit/>
          </a:bodyPr>
          <a:lstStyle/>
          <a:p>
            <a:pPr rtl="0" algn="l">
              <a:defRPr/>
            </a:pPr>
            <a:r>
              <a:rPr lang="en-GB" b="0" spc="10" dirty="0"/>
              <a:t>0x00000038</a:t>
            </a:r>
          </a:p>
        </p:txBody>
      </p:sp>
      <p:sp>
        <p:nvSpPr>
          <p:cNvPr id="31" name="TextBox 30">
            <a:extLst>
              <a:ext uri="{FF2B5EF4-FFF2-40B4-BE49-F238E27FC236}">
                <a16:creationId xmlns:a16="http://schemas.microsoft.com/office/drawing/2014/main" id="{169B7848-5EBA-41DF-BCA6-719CDCB55800}"/>
              </a:ext>
            </a:extLst>
          </p:cNvPr>
          <p:cNvSpPr txBox="1"/>
          <p:nvPr/>
        </p:nvSpPr>
        <p:spPr>
          <a:xfrm>
            <a:off x="9476848" y="2043114"/>
            <a:ext cx="1705367" cy="369332"/>
          </a:xfrm>
          <a:prstGeom prst="rect">
            <a:avLst/>
          </a:prstGeom>
          <a:noFill/>
        </p:spPr>
        <p:txBody>
          <a:bodyPr>
            <a:spAutoFit/>
          </a:bodyPr>
          <a:lstStyle/>
          <a:p>
            <a:pPr rtl="0" algn="l">
              <a:defRPr/>
            </a:pPr>
            <a:r>
              <a:rPr lang="en-GB" b="0" spc="10" dirty="0"/>
              <a:t>0x00000040</a:t>
            </a:r>
          </a:p>
        </p:txBody>
      </p:sp>
      <p:sp>
        <p:nvSpPr>
          <p:cNvPr id="32" name="TextBox 31">
            <a:extLst>
              <a:ext uri="{FF2B5EF4-FFF2-40B4-BE49-F238E27FC236}">
                <a16:creationId xmlns:a16="http://schemas.microsoft.com/office/drawing/2014/main" id="{CCB0A999-2DCC-4939-9401-11692D2D0613}"/>
              </a:ext>
            </a:extLst>
          </p:cNvPr>
          <p:cNvSpPr txBox="1"/>
          <p:nvPr/>
        </p:nvSpPr>
        <p:spPr>
          <a:xfrm>
            <a:off x="9476848" y="2332039"/>
            <a:ext cx="1705367" cy="369332"/>
          </a:xfrm>
          <a:prstGeom prst="rect">
            <a:avLst/>
          </a:prstGeom>
          <a:noFill/>
        </p:spPr>
        <p:txBody>
          <a:bodyPr>
            <a:spAutoFit/>
          </a:bodyPr>
          <a:lstStyle/>
          <a:p>
            <a:pPr rtl="0" algn="l">
              <a:defRPr/>
            </a:pPr>
            <a:r>
              <a:rPr lang="en-GB" b="0" spc="10" dirty="0"/>
              <a:t>0x0000003C</a:t>
            </a:r>
          </a:p>
        </p:txBody>
      </p:sp>
      <p:sp>
        <p:nvSpPr>
          <p:cNvPr id="33" name="Rectangle 32">
            <a:extLst>
              <a:ext uri="{FF2B5EF4-FFF2-40B4-BE49-F238E27FC236}">
                <a16:creationId xmlns:a16="http://schemas.microsoft.com/office/drawing/2014/main" id="{3A7933EC-065A-4245-9CDB-6B77399638EB}"/>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Program kodu</a:t>
            </a:r>
            <a:endParaRPr lang="en-GB" dirty="0"/>
          </a:p>
        </p:txBody>
      </p:sp>
      <p:sp>
        <p:nvSpPr>
          <p:cNvPr id="34" name="Rectangle 33">
            <a:extLst>
              <a:ext uri="{FF2B5EF4-FFF2-40B4-BE49-F238E27FC236}">
                <a16:creationId xmlns:a16="http://schemas.microsoft.com/office/drawing/2014/main" id="{C25FC2AB-E37E-46A0-ADC1-9677841F5789}"/>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C kütüphane kodu</a:t>
            </a:r>
            <a:endParaRPr lang="en-GB" dirty="0"/>
          </a:p>
        </p:txBody>
      </p:sp>
      <p:sp>
        <p:nvSpPr>
          <p:cNvPr id="35" name="Rectangle 34">
            <a:extLst>
              <a:ext uri="{FF2B5EF4-FFF2-40B4-BE49-F238E27FC236}">
                <a16:creationId xmlns:a16="http://schemas.microsoft.com/office/drawing/2014/main" id="{F55A5C99-64A4-4FFF-AF6C-61AC67BCBEDD}"/>
              </a:ext>
            </a:extLst>
          </p:cNvPr>
          <p:cNvSpPr/>
          <p:nvPr/>
        </p:nvSpPr>
        <p:spPr bwMode="auto">
          <a:xfrm>
            <a:off x="2245962" y="5319713"/>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27877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Program Resmi</a:t>
            </a:r>
            <a:endParaRPr lang="en-US" dirty="0"/>
          </a:p>
        </p:txBody>
      </p:sp>
      <p:sp>
        <p:nvSpPr>
          <p:cNvPr id="6" name="Rectangle 5">
            <a:extLst>
              <a:ext uri="{FF2B5EF4-FFF2-40B4-BE49-F238E27FC236}">
                <a16:creationId xmlns:a16="http://schemas.microsoft.com/office/drawing/2014/main" id="{F5C60257-9EA4-4669-B678-8F95BB4C803E}"/>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 name="TextBox 6">
            <a:extLst>
              <a:ext uri="{FF2B5EF4-FFF2-40B4-BE49-F238E27FC236}">
                <a16:creationId xmlns:a16="http://schemas.microsoft.com/office/drawing/2014/main" id="{624C2782-5707-416E-BA84-58D117F81D02}"/>
              </a:ext>
            </a:extLst>
          </p:cNvPr>
          <p:cNvSpPr txBox="1"/>
          <p:nvPr/>
        </p:nvSpPr>
        <p:spPr>
          <a:xfrm>
            <a:off x="742661" y="5846764"/>
            <a:ext cx="1635544" cy="369332"/>
          </a:xfrm>
          <a:prstGeom prst="rect">
            <a:avLst/>
          </a:prstGeom>
          <a:noFill/>
        </p:spPr>
        <p:txBody>
          <a:bodyPr>
            <a:spAutoFit/>
          </a:bodyPr>
          <a:lstStyle/>
          <a:p>
            <a:pPr rtl="0" algn="l">
              <a:defRPr/>
            </a:pPr>
            <a:r>
              <a:rPr lang="en-GB" b="0" spc="10" dirty="0"/>
              <a:t>0x00000000</a:t>
            </a:r>
          </a:p>
        </p:txBody>
      </p:sp>
      <p:sp>
        <p:nvSpPr>
          <p:cNvPr id="8" name="Rectangle 7">
            <a:extLst>
              <a:ext uri="{FF2B5EF4-FFF2-40B4-BE49-F238E27FC236}">
                <a16:creationId xmlns:a16="http://schemas.microsoft.com/office/drawing/2014/main" id="{3BC6C879-5D55-447B-84A6-EEE112571FA6}"/>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İlk MSP değeri</a:t>
            </a:r>
          </a:p>
        </p:txBody>
      </p:sp>
      <p:sp>
        <p:nvSpPr>
          <p:cNvPr id="9" name="TextBox 8">
            <a:extLst>
              <a:ext uri="{FF2B5EF4-FFF2-40B4-BE49-F238E27FC236}">
                <a16:creationId xmlns:a16="http://schemas.microsoft.com/office/drawing/2014/main" id="{C1F29A39-545C-4EBC-A043-31507AE5B5D0}"/>
              </a:ext>
            </a:extLst>
          </p:cNvPr>
          <p:cNvSpPr txBox="1"/>
          <p:nvPr/>
        </p:nvSpPr>
        <p:spPr>
          <a:xfrm>
            <a:off x="2683942" y="1593852"/>
            <a:ext cx="1741336" cy="369332"/>
          </a:xfrm>
          <a:prstGeom prst="rect">
            <a:avLst/>
          </a:prstGeom>
          <a:noFill/>
        </p:spPr>
        <p:txBody>
          <a:bodyPr>
            <a:spAutoFit/>
          </a:bodyPr>
          <a:lstStyle/>
          <a:p>
            <a:pPr rtl="0" algn="l">
              <a:defRPr/>
            </a:pPr>
            <a:r>
              <a:rPr lang="en-GB" b="0" spc="10" dirty="0"/>
              <a:t>Kod bölgesi</a:t>
            </a:r>
          </a:p>
        </p:txBody>
      </p:sp>
      <p:sp>
        <p:nvSpPr>
          <p:cNvPr id="10" name="Rectangle 9">
            <a:extLst>
              <a:ext uri="{FF2B5EF4-FFF2-40B4-BE49-F238E27FC236}">
                <a16:creationId xmlns:a16="http://schemas.microsoft.com/office/drawing/2014/main" id="{DA13A4E9-6E10-4B96-9021-7B6F8212AF17}"/>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Başlangıç ​​rutini</a:t>
            </a:r>
            <a:endParaRPr lang="en-GB" dirty="0"/>
          </a:p>
        </p:txBody>
      </p:sp>
      <p:sp>
        <p:nvSpPr>
          <p:cNvPr id="11" name="Rectangle 10">
            <a:extLst>
              <a:ext uri="{FF2B5EF4-FFF2-40B4-BE49-F238E27FC236}">
                <a16:creationId xmlns:a16="http://schemas.microsoft.com/office/drawing/2014/main" id="{78CA28A3-BE9E-4B53-87C7-2342D1AB4C46}"/>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 tablosu</a:t>
            </a:r>
          </a:p>
        </p:txBody>
      </p:sp>
      <p:sp>
        <p:nvSpPr>
          <p:cNvPr id="12" name="Left Brace 11">
            <a:extLst>
              <a:ext uri="{FF2B5EF4-FFF2-40B4-BE49-F238E27FC236}">
                <a16:creationId xmlns:a16="http://schemas.microsoft.com/office/drawing/2014/main" id="{70B2AC6D-9284-44D9-919A-BB48A1609D16}"/>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TextBox 12">
            <a:extLst>
              <a:ext uri="{FF2B5EF4-FFF2-40B4-BE49-F238E27FC236}">
                <a16:creationId xmlns:a16="http://schemas.microsoft.com/office/drawing/2014/main" id="{DE4F6AD1-0E1F-49D9-B9DF-00A3D723FE40}"/>
              </a:ext>
            </a:extLst>
          </p:cNvPr>
          <p:cNvSpPr txBox="1"/>
          <p:nvPr/>
        </p:nvSpPr>
        <p:spPr>
          <a:xfrm>
            <a:off x="837874" y="4027489"/>
            <a:ext cx="1434539" cy="646331"/>
          </a:xfrm>
          <a:prstGeom prst="rect">
            <a:avLst/>
          </a:prstGeom>
          <a:noFill/>
        </p:spPr>
        <p:txBody>
          <a:bodyPr>
            <a:spAutoFit/>
          </a:bodyPr>
          <a:lstStyle/>
          <a:p>
            <a:pPr algn="ctr" rtl="0">
              <a:defRPr/>
            </a:pPr>
            <a:r>
              <a:rPr lang="en-GB" b="0" spc="10" dirty="0"/>
              <a:t>Program</a:t>
            </a:r>
          </a:p>
          <a:p>
            <a:pPr algn="ctr" rtl="0">
              <a:defRPr/>
            </a:pPr>
            <a:r>
              <a:rPr lang="en-GB" b="0" spc="10" dirty="0"/>
              <a:t>Resim </a:t>
            </a:r>
          </a:p>
        </p:txBody>
      </p:sp>
      <p:cxnSp>
        <p:nvCxnSpPr>
          <p:cNvPr id="14" name="Straight Connector 13">
            <a:extLst>
              <a:ext uri="{FF2B5EF4-FFF2-40B4-BE49-F238E27FC236}">
                <a16:creationId xmlns:a16="http://schemas.microsoft.com/office/drawing/2014/main" id="{3F76445D-2697-4108-B162-DCC8BC652A6F}"/>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CCB11D9B-F07A-4288-B1B2-6B01F5B4253C}"/>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0413BF80-58F1-471B-829A-A8EEE95EE7D3}"/>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Vektörü sıfırla</a:t>
            </a:r>
            <a:endParaRPr lang="en-GB" dirty="0"/>
          </a:p>
        </p:txBody>
      </p:sp>
      <p:sp>
        <p:nvSpPr>
          <p:cNvPr id="17" name="Rectangle 16">
            <a:extLst>
              <a:ext uri="{FF2B5EF4-FFF2-40B4-BE49-F238E27FC236}">
                <a16:creationId xmlns:a16="http://schemas.microsoft.com/office/drawing/2014/main" id="{1BE815A4-4F19-4938-9D2E-D91CF6652C07}"/>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NMI vektör</a:t>
            </a:r>
          </a:p>
        </p:txBody>
      </p:sp>
      <p:sp>
        <p:nvSpPr>
          <p:cNvPr id="18" name="Rectangle 17">
            <a:extLst>
              <a:ext uri="{FF2B5EF4-FFF2-40B4-BE49-F238E27FC236}">
                <a16:creationId xmlns:a16="http://schemas.microsoft.com/office/drawing/2014/main" id="{35DD5455-71BD-4D3F-9257-89E2B6BA280B}"/>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Sert arıza vektörü</a:t>
            </a:r>
            <a:endParaRPr lang="en-GB" dirty="0"/>
          </a:p>
        </p:txBody>
      </p:sp>
      <p:sp>
        <p:nvSpPr>
          <p:cNvPr id="19" name="Rectangle 18">
            <a:extLst>
              <a:ext uri="{FF2B5EF4-FFF2-40B4-BE49-F238E27FC236}">
                <a16:creationId xmlns:a16="http://schemas.microsoft.com/office/drawing/2014/main" id="{2A04A663-4529-4535-87DE-56C56366D1CF}"/>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0" name="Rectangle 19">
            <a:extLst>
              <a:ext uri="{FF2B5EF4-FFF2-40B4-BE49-F238E27FC236}">
                <a16:creationId xmlns:a16="http://schemas.microsoft.com/office/drawing/2014/main" id="{42646B31-9B7C-4BBB-9F55-DDA0C100B27E}"/>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SVC vektör</a:t>
            </a:r>
          </a:p>
        </p:txBody>
      </p:sp>
      <p:sp>
        <p:nvSpPr>
          <p:cNvPr id="21" name="Rectangle 20">
            <a:extLst>
              <a:ext uri="{FF2B5EF4-FFF2-40B4-BE49-F238E27FC236}">
                <a16:creationId xmlns:a16="http://schemas.microsoft.com/office/drawing/2014/main" id="{B2B10285-1E77-4E9B-83B5-69C32D4A6A8D}"/>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Ayrılmış</a:t>
            </a:r>
            <a:endParaRPr lang="en-GB" dirty="0"/>
          </a:p>
        </p:txBody>
      </p:sp>
      <p:sp>
        <p:nvSpPr>
          <p:cNvPr id="22" name="Rectangle 21">
            <a:extLst>
              <a:ext uri="{FF2B5EF4-FFF2-40B4-BE49-F238E27FC236}">
                <a16:creationId xmlns:a16="http://schemas.microsoft.com/office/drawing/2014/main" id="{F309F280-2ADF-4F49-9584-0A402A138AB3}"/>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PendSV vektör</a:t>
            </a:r>
            <a:endParaRPr lang="en-GB" dirty="0"/>
          </a:p>
        </p:txBody>
      </p:sp>
      <p:sp>
        <p:nvSpPr>
          <p:cNvPr id="23" name="Rectangle 22">
            <a:extLst>
              <a:ext uri="{FF2B5EF4-FFF2-40B4-BE49-F238E27FC236}">
                <a16:creationId xmlns:a16="http://schemas.microsoft.com/office/drawing/2014/main" id="{AE31D079-483C-450E-9A23-D04E470BDFC2}"/>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SysTick vektör</a:t>
            </a:r>
          </a:p>
        </p:txBody>
      </p:sp>
      <p:sp>
        <p:nvSpPr>
          <p:cNvPr id="24" name="Rectangle 23">
            <a:extLst>
              <a:ext uri="{FF2B5EF4-FFF2-40B4-BE49-F238E27FC236}">
                <a16:creationId xmlns:a16="http://schemas.microsoft.com/office/drawing/2014/main" id="{88C8503F-87A6-48CB-B8AE-3CC4615AA00C}"/>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kesinti vektörleri</a:t>
            </a:r>
            <a:endParaRPr lang="en-GB" dirty="0"/>
          </a:p>
        </p:txBody>
      </p:sp>
      <p:sp>
        <p:nvSpPr>
          <p:cNvPr id="25" name="TextBox 24">
            <a:extLst>
              <a:ext uri="{FF2B5EF4-FFF2-40B4-BE49-F238E27FC236}">
                <a16:creationId xmlns:a16="http://schemas.microsoft.com/office/drawing/2014/main" id="{9B5284CA-A0F3-4528-BED9-2CFA1CE46912}"/>
              </a:ext>
            </a:extLst>
          </p:cNvPr>
          <p:cNvSpPr txBox="1"/>
          <p:nvPr/>
        </p:nvSpPr>
        <p:spPr>
          <a:xfrm>
            <a:off x="9476848" y="5294314"/>
            <a:ext cx="1705367" cy="369332"/>
          </a:xfrm>
          <a:prstGeom prst="rect">
            <a:avLst/>
          </a:prstGeom>
          <a:noFill/>
        </p:spPr>
        <p:txBody>
          <a:bodyPr>
            <a:spAutoFit/>
          </a:bodyPr>
          <a:lstStyle/>
          <a:p>
            <a:pPr rtl="0" algn="l">
              <a:defRPr/>
            </a:pPr>
            <a:r>
              <a:rPr lang="en-GB" b="0" spc="10" dirty="0"/>
              <a:t>0x00000000</a:t>
            </a:r>
          </a:p>
        </p:txBody>
      </p:sp>
      <p:sp>
        <p:nvSpPr>
          <p:cNvPr id="26" name="TextBox 25">
            <a:extLst>
              <a:ext uri="{FF2B5EF4-FFF2-40B4-BE49-F238E27FC236}">
                <a16:creationId xmlns:a16="http://schemas.microsoft.com/office/drawing/2014/main" id="{3C952389-87C3-4898-B5AD-84940E541B35}"/>
              </a:ext>
            </a:extLst>
          </p:cNvPr>
          <p:cNvSpPr txBox="1"/>
          <p:nvPr/>
        </p:nvSpPr>
        <p:spPr>
          <a:xfrm>
            <a:off x="9476848" y="4970464"/>
            <a:ext cx="1705367" cy="369332"/>
          </a:xfrm>
          <a:prstGeom prst="rect">
            <a:avLst/>
          </a:prstGeom>
          <a:noFill/>
        </p:spPr>
        <p:txBody>
          <a:bodyPr>
            <a:spAutoFit/>
          </a:bodyPr>
          <a:lstStyle/>
          <a:p>
            <a:pPr rtl="0" algn="l">
              <a:defRPr/>
            </a:pPr>
            <a:r>
              <a:rPr lang="en-GB" b="0" spc="10" dirty="0"/>
              <a:t>0x00000004</a:t>
            </a:r>
          </a:p>
        </p:txBody>
      </p:sp>
      <p:sp>
        <p:nvSpPr>
          <p:cNvPr id="27" name="TextBox 26">
            <a:extLst>
              <a:ext uri="{FF2B5EF4-FFF2-40B4-BE49-F238E27FC236}">
                <a16:creationId xmlns:a16="http://schemas.microsoft.com/office/drawing/2014/main" id="{9B3BF004-55B0-4128-A3CD-4B82277A6C23}"/>
              </a:ext>
            </a:extLst>
          </p:cNvPr>
          <p:cNvSpPr txBox="1"/>
          <p:nvPr/>
        </p:nvSpPr>
        <p:spPr>
          <a:xfrm>
            <a:off x="9476848" y="4641851"/>
            <a:ext cx="1705367" cy="369332"/>
          </a:xfrm>
          <a:prstGeom prst="rect">
            <a:avLst/>
          </a:prstGeom>
          <a:noFill/>
        </p:spPr>
        <p:txBody>
          <a:bodyPr>
            <a:spAutoFit/>
          </a:bodyPr>
          <a:lstStyle/>
          <a:p>
            <a:pPr rtl="0" algn="l">
              <a:defRPr/>
            </a:pPr>
            <a:r>
              <a:rPr lang="en-GB" b="0" spc="10" dirty="0"/>
              <a:t>0x00000008</a:t>
            </a:r>
          </a:p>
        </p:txBody>
      </p:sp>
      <p:sp>
        <p:nvSpPr>
          <p:cNvPr id="28" name="TextBox 27">
            <a:extLst>
              <a:ext uri="{FF2B5EF4-FFF2-40B4-BE49-F238E27FC236}">
                <a16:creationId xmlns:a16="http://schemas.microsoft.com/office/drawing/2014/main" id="{5A1F82A1-6186-4FF6-B31D-43DF6F726B5E}"/>
              </a:ext>
            </a:extLst>
          </p:cNvPr>
          <p:cNvSpPr txBox="1"/>
          <p:nvPr/>
        </p:nvSpPr>
        <p:spPr>
          <a:xfrm>
            <a:off x="9476848" y="4318001"/>
            <a:ext cx="1705367" cy="369332"/>
          </a:xfrm>
          <a:prstGeom prst="rect">
            <a:avLst/>
          </a:prstGeom>
          <a:noFill/>
        </p:spPr>
        <p:txBody>
          <a:bodyPr>
            <a:spAutoFit/>
          </a:bodyPr>
          <a:lstStyle/>
          <a:p>
            <a:pPr rtl="0" algn="l">
              <a:defRPr/>
            </a:pPr>
            <a:r>
              <a:rPr lang="en-GB" b="0" spc="10" dirty="0"/>
              <a:t>0x0000000C</a:t>
            </a:r>
          </a:p>
        </p:txBody>
      </p:sp>
      <p:sp>
        <p:nvSpPr>
          <p:cNvPr id="29" name="TextBox 28">
            <a:extLst>
              <a:ext uri="{FF2B5EF4-FFF2-40B4-BE49-F238E27FC236}">
                <a16:creationId xmlns:a16="http://schemas.microsoft.com/office/drawing/2014/main" id="{1ABB829D-209D-4046-8097-F449468F04C3}"/>
              </a:ext>
            </a:extLst>
          </p:cNvPr>
          <p:cNvSpPr txBox="1"/>
          <p:nvPr/>
        </p:nvSpPr>
        <p:spPr>
          <a:xfrm>
            <a:off x="9476848" y="3392488"/>
            <a:ext cx="1705367" cy="369332"/>
          </a:xfrm>
          <a:prstGeom prst="rect">
            <a:avLst/>
          </a:prstGeom>
          <a:noFill/>
        </p:spPr>
        <p:txBody>
          <a:bodyPr>
            <a:spAutoFit/>
          </a:bodyPr>
          <a:lstStyle/>
          <a:p>
            <a:pPr rtl="0" algn="l">
              <a:defRPr/>
            </a:pPr>
            <a:r>
              <a:rPr lang="en-GB" b="0" spc="10" dirty="0"/>
              <a:t>0x0000002C</a:t>
            </a:r>
          </a:p>
        </p:txBody>
      </p:sp>
      <p:sp>
        <p:nvSpPr>
          <p:cNvPr id="30" name="TextBox 29">
            <a:extLst>
              <a:ext uri="{FF2B5EF4-FFF2-40B4-BE49-F238E27FC236}">
                <a16:creationId xmlns:a16="http://schemas.microsoft.com/office/drawing/2014/main" id="{EA29837C-6866-4356-9826-6FD97B7F3797}"/>
              </a:ext>
            </a:extLst>
          </p:cNvPr>
          <p:cNvSpPr txBox="1"/>
          <p:nvPr/>
        </p:nvSpPr>
        <p:spPr>
          <a:xfrm>
            <a:off x="9476848" y="2649539"/>
            <a:ext cx="1705367" cy="369332"/>
          </a:xfrm>
          <a:prstGeom prst="rect">
            <a:avLst/>
          </a:prstGeom>
          <a:noFill/>
        </p:spPr>
        <p:txBody>
          <a:bodyPr>
            <a:spAutoFit/>
          </a:bodyPr>
          <a:lstStyle/>
          <a:p>
            <a:pPr rtl="0" algn="l">
              <a:defRPr/>
            </a:pPr>
            <a:r>
              <a:rPr lang="en-GB" b="0" spc="10" dirty="0"/>
              <a:t>0x00000038</a:t>
            </a:r>
          </a:p>
        </p:txBody>
      </p:sp>
      <p:sp>
        <p:nvSpPr>
          <p:cNvPr id="31" name="TextBox 30">
            <a:extLst>
              <a:ext uri="{FF2B5EF4-FFF2-40B4-BE49-F238E27FC236}">
                <a16:creationId xmlns:a16="http://schemas.microsoft.com/office/drawing/2014/main" id="{207A4287-9D02-43CE-849F-5F55412593EC}"/>
              </a:ext>
            </a:extLst>
          </p:cNvPr>
          <p:cNvSpPr txBox="1"/>
          <p:nvPr/>
        </p:nvSpPr>
        <p:spPr>
          <a:xfrm>
            <a:off x="9476848" y="2043114"/>
            <a:ext cx="1705367" cy="369332"/>
          </a:xfrm>
          <a:prstGeom prst="rect">
            <a:avLst/>
          </a:prstGeom>
          <a:noFill/>
        </p:spPr>
        <p:txBody>
          <a:bodyPr>
            <a:spAutoFit/>
          </a:bodyPr>
          <a:lstStyle/>
          <a:p>
            <a:pPr rtl="0" algn="l">
              <a:defRPr/>
            </a:pPr>
            <a:r>
              <a:rPr lang="en-GB" b="0" spc="10" dirty="0"/>
              <a:t>0x00000040</a:t>
            </a:r>
          </a:p>
        </p:txBody>
      </p:sp>
      <p:sp>
        <p:nvSpPr>
          <p:cNvPr id="32" name="TextBox 31">
            <a:extLst>
              <a:ext uri="{FF2B5EF4-FFF2-40B4-BE49-F238E27FC236}">
                <a16:creationId xmlns:a16="http://schemas.microsoft.com/office/drawing/2014/main" id="{DEC2E431-6944-4FAF-B1E9-5B4DA4B5B2FE}"/>
              </a:ext>
            </a:extLst>
          </p:cNvPr>
          <p:cNvSpPr txBox="1"/>
          <p:nvPr/>
        </p:nvSpPr>
        <p:spPr>
          <a:xfrm>
            <a:off x="9476848" y="2332039"/>
            <a:ext cx="1705367" cy="369332"/>
          </a:xfrm>
          <a:prstGeom prst="rect">
            <a:avLst/>
          </a:prstGeom>
          <a:noFill/>
        </p:spPr>
        <p:txBody>
          <a:bodyPr>
            <a:spAutoFit/>
          </a:bodyPr>
          <a:lstStyle/>
          <a:p>
            <a:pPr rtl="0" algn="l">
              <a:defRPr/>
            </a:pPr>
            <a:r>
              <a:rPr lang="en-GB" b="0" spc="10" dirty="0"/>
              <a:t>0x0000003C</a:t>
            </a:r>
          </a:p>
        </p:txBody>
      </p:sp>
      <p:sp>
        <p:nvSpPr>
          <p:cNvPr id="33" name="Rectangle 32">
            <a:extLst>
              <a:ext uri="{FF2B5EF4-FFF2-40B4-BE49-F238E27FC236}">
                <a16:creationId xmlns:a16="http://schemas.microsoft.com/office/drawing/2014/main" id="{92B51A7D-9D86-4AEA-847C-6C731BD0E0E1}"/>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Program kodu</a:t>
            </a:r>
            <a:endParaRPr lang="en-GB" dirty="0"/>
          </a:p>
        </p:txBody>
      </p:sp>
      <p:sp>
        <p:nvSpPr>
          <p:cNvPr id="34" name="Rectangle 33">
            <a:extLst>
              <a:ext uri="{FF2B5EF4-FFF2-40B4-BE49-F238E27FC236}">
                <a16:creationId xmlns:a16="http://schemas.microsoft.com/office/drawing/2014/main" id="{2B79C0DA-6AD4-42D7-B118-0665880B3D93}"/>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C kütüphane kodu</a:t>
            </a:r>
            <a:endParaRPr lang="en-GB" dirty="0"/>
          </a:p>
        </p:txBody>
      </p:sp>
      <p:sp>
        <p:nvSpPr>
          <p:cNvPr id="35" name="Rectangle 34">
            <a:extLst>
              <a:ext uri="{FF2B5EF4-FFF2-40B4-BE49-F238E27FC236}">
                <a16:creationId xmlns:a16="http://schemas.microsoft.com/office/drawing/2014/main" id="{719D89F9-F877-4F17-A21A-994175E67222}"/>
              </a:ext>
            </a:extLst>
          </p:cNvPr>
          <p:cNvSpPr/>
          <p:nvPr/>
        </p:nvSpPr>
        <p:spPr bwMode="auto">
          <a:xfrm>
            <a:off x="2145462" y="4419602"/>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23149712"/>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3422</Words>
  <Application>Microsoft Office PowerPoint</Application>
  <PresentationFormat>Widescreen</PresentationFormat>
  <Paragraphs>528</Paragraphs>
  <Slides>25</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MS PGothic</vt:lpstr>
      <vt:lpstr>Arial</vt:lpstr>
      <vt:lpstr>Calibri</vt:lpstr>
      <vt:lpstr>Calibri Light</vt:lpstr>
      <vt:lpstr>Cambria</vt:lpstr>
      <vt:lpstr>Lucida Console</vt:lpstr>
      <vt:lpstr>Mangal</vt:lpstr>
      <vt:lpstr>Wingdings</vt:lpstr>
      <vt:lpstr>ARM PPT template 2017_Confidential</vt:lpstr>
      <vt:lpstr>Programming an SoC Using C Language</vt:lpstr>
      <vt:lpstr>Module Syllabus</vt:lpstr>
      <vt:lpstr>Building a System on a Chip (SoC)</vt:lpstr>
      <vt:lpstr>C and Assembly Language Review</vt:lpstr>
      <vt:lpstr>Typical Program-Generation Flow</vt:lpstr>
      <vt:lpstr>Program-Generation Flow with Arm Tools</vt:lpstr>
      <vt:lpstr>Program Image</vt:lpstr>
      <vt:lpstr>Program Image</vt:lpstr>
      <vt:lpstr>Program Image</vt:lpstr>
      <vt:lpstr>Program Image</vt:lpstr>
      <vt:lpstr>Program Image</vt:lpstr>
      <vt:lpstr>Program Image in Global Memory</vt:lpstr>
      <vt:lpstr>Program Data Types</vt:lpstr>
      <vt:lpstr>Data Qualifiers in C Language</vt:lpstr>
      <vt:lpstr>How Is Data Stored in RAM</vt:lpstr>
      <vt:lpstr>Example of Data Storage</vt:lpstr>
      <vt:lpstr>Define Interrupt Vector in C</vt:lpstr>
      <vt:lpstr>Define Stack and Heap</vt:lpstr>
      <vt:lpstr>Define Stack and Heap</vt:lpstr>
      <vt:lpstr>Accessing Peripherals in C</vt:lpstr>
      <vt:lpstr>Calling a C Function from Assembly</vt:lpstr>
      <vt:lpstr>Calling a C Function from Assembly</vt:lpstr>
      <vt:lpstr>Calling an Assembly Function from C</vt:lpstr>
      <vt:lpstr>Calling an Assembly Function from C</vt:lpstr>
      <vt:lpstr>Embedded Assembly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2018-02-06T16:29:16Z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