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3"/>
  </p:notesMasterIdLst>
  <p:sldIdLst>
    <p:sldId id="552" r:id="rId2"/>
    <p:sldId id="313" r:id="rId3"/>
    <p:sldId id="483" r:id="rId4"/>
    <p:sldId id="487" r:id="rId5"/>
    <p:sldId id="484" r:id="rId6"/>
    <p:sldId id="485" r:id="rId7"/>
    <p:sldId id="486" r:id="rId8"/>
    <p:sldId id="547" r:id="rId9"/>
    <p:sldId id="488" r:id="rId10"/>
    <p:sldId id="489" r:id="rId11"/>
    <p:sldId id="490" r:id="rId12"/>
    <p:sldId id="491" r:id="rId13"/>
    <p:sldId id="548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49" r:id="rId30"/>
    <p:sldId id="507" r:id="rId31"/>
    <p:sldId id="550" r:id="rId32"/>
    <p:sldId id="508" r:id="rId33"/>
    <p:sldId id="509" r:id="rId34"/>
    <p:sldId id="510" r:id="rId35"/>
    <p:sldId id="511" r:id="rId36"/>
    <p:sldId id="512" r:id="rId37"/>
    <p:sldId id="513" r:id="rId38"/>
    <p:sldId id="551" r:id="rId39"/>
    <p:sldId id="514" r:id="rId40"/>
    <p:sldId id="515" r:id="rId41"/>
    <p:sldId id="516" r:id="rId42"/>
    <p:sldId id="517" r:id="rId43"/>
    <p:sldId id="518" r:id="rId44"/>
    <p:sldId id="520" r:id="rId45"/>
    <p:sldId id="519" r:id="rId46"/>
    <p:sldId id="522" r:id="rId47"/>
    <p:sldId id="521" r:id="rId48"/>
    <p:sldId id="523" r:id="rId49"/>
    <p:sldId id="524" r:id="rId50"/>
    <p:sldId id="525" r:id="rId51"/>
    <p:sldId id="526" r:id="rId52"/>
    <p:sldId id="527" r:id="rId53"/>
    <p:sldId id="528" r:id="rId54"/>
    <p:sldId id="534" r:id="rId55"/>
    <p:sldId id="529" r:id="rId56"/>
    <p:sldId id="543" r:id="rId57"/>
    <p:sldId id="535" r:id="rId58"/>
    <p:sldId id="536" r:id="rId59"/>
    <p:sldId id="537" r:id="rId60"/>
    <p:sldId id="530" r:id="rId61"/>
    <p:sldId id="544" r:id="rId62"/>
    <p:sldId id="531" r:id="rId63"/>
    <p:sldId id="532" r:id="rId64"/>
    <p:sldId id="533" r:id="rId65"/>
    <p:sldId id="538" r:id="rId66"/>
    <p:sldId id="545" r:id="rId67"/>
    <p:sldId id="546" r:id="rId68"/>
    <p:sldId id="539" r:id="rId69"/>
    <p:sldId id="540" r:id="rId70"/>
    <p:sldId id="542" r:id="rId71"/>
    <p:sldId id="553" r:id="rId7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1" autoAdjust="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ECF46-8359-4748-8793-967053509122}" type="datetimeFigureOut">
              <a:rPr lang="tr-TR" smtClean="0"/>
              <a:pPr/>
              <a:t>6.11.2020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A0913-08BE-4985-918E-59F5A32A4FA2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987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Dikdörtgen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8" name="Veri Yer Tutucusu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Altbilgi Yer Tutucusu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5" name="Metin Yer Tutucusu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ikdörtgen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1" name="Dikdörtgen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Veri Yer Tutucusu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13" name="Slayt Numarası Yer Tutucus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Altbilgi Yer Tutucusu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YMT-217 Programlama Dilleri </a:t>
            </a:r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Fırat Üniversitesi                      </a:t>
            </a:r>
            <a:endParaRPr lang="tr-TR"/>
          </a:p>
        </p:txBody>
      </p:sp>
      <p:sp>
        <p:nvSpPr>
          <p:cNvPr id="7" name="Dikdörtgen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4917F13-F816-43A4-AC89-84EBDAF3379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r.wikipedia.org/wiki/ISO" TargetMode="External"/><Relationship Id="rId2" Type="http://schemas.openxmlformats.org/officeDocument/2006/relationships/hyperlink" Target="http://tr.wikipedia.org/w/index.php?title=ECMA&amp;action=edit&amp;redlink=1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70" y="1592276"/>
            <a:ext cx="2984778" cy="36925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" name="Picture 9" descr="Adsı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548" y="1592275"/>
            <a:ext cx="2874286" cy="369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0348" y="1573192"/>
            <a:ext cx="3036083" cy="368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Başlık 1"/>
          <p:cNvSpPr txBox="1">
            <a:spLocks/>
          </p:cNvSpPr>
          <p:nvPr/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Bölüm</a:t>
            </a:r>
            <a:r>
              <a:rPr kumimoji="0" lang="en-US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tr-TR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11: Nesneye</a:t>
            </a:r>
            <a:r>
              <a:rPr kumimoji="0" lang="tr-TR" sz="4100" b="0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Yönelik Programlama</a:t>
            </a:r>
            <a:endParaRPr kumimoji="0" lang="tr-TR" sz="41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Nesneye yönelik yaklaşımdaki problem çözme yaklaşımı günlük hayattaki problemleri çözmek için kullanılan yöntemlere benzer. </a:t>
            </a:r>
            <a:endParaRPr lang="tr-TR" dirty="0" smtClean="0"/>
          </a:p>
          <a:p>
            <a:r>
              <a:rPr lang="tr-TR" dirty="0" smtClean="0"/>
              <a:t>Bu</a:t>
            </a:r>
            <a:r>
              <a:rPr lang="tr-TR" dirty="0"/>
              <a:t>, nesneye yönelik programlamanın temel fikirlerinin, bilgisayar programlama konusunda deneyimsiz olan kişiler tarafından daha kolay öğrenildiğine ilişkin görüşler öne sürülmesine neden olmuştur.</a:t>
            </a:r>
          </a:p>
          <a:p>
            <a:r>
              <a:rPr lang="tr-TR" dirty="0"/>
              <a:t>Nesneye yönelik tasarımın başarıya ulaşması için, gerçekleştirimde kullanılan programlama dilinin yaklaşımı desteklemesi gereklidir.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47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</a:t>
            </a:r>
            <a:r>
              <a:rPr lang="tr-TR" sz="3200" b="1" dirty="0"/>
              <a:t>. NESNEYE YÖNELİK PROGRAMLAMA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3203848" y="1600200"/>
            <a:ext cx="5832648" cy="4495800"/>
          </a:xfrm>
        </p:spPr>
        <p:txBody>
          <a:bodyPr>
            <a:noAutofit/>
          </a:bodyPr>
          <a:lstStyle/>
          <a:p>
            <a:r>
              <a:rPr lang="tr-TR" sz="2800" dirty="0"/>
              <a:t>Büyük programların oluşturulması için gerekli iki kavram, </a:t>
            </a:r>
            <a:r>
              <a:rPr lang="tr-TR" sz="2800" dirty="0" smtClean="0"/>
              <a:t> </a:t>
            </a:r>
            <a:r>
              <a:rPr lang="tr-TR" sz="2800" dirty="0"/>
              <a:t>modülerlik ve soyutlamadır. </a:t>
            </a:r>
            <a:endParaRPr lang="tr-TR" sz="2800" dirty="0" smtClean="0"/>
          </a:p>
          <a:p>
            <a:endParaRPr lang="tr-TR" sz="2400" dirty="0"/>
          </a:p>
          <a:p>
            <a:r>
              <a:rPr lang="tr-TR" sz="2800" dirty="0" smtClean="0"/>
              <a:t>Nesneye </a:t>
            </a:r>
            <a:r>
              <a:rPr lang="tr-TR" sz="2800" dirty="0"/>
              <a:t>yönelik programlamada modülerlik </a:t>
            </a:r>
            <a:r>
              <a:rPr lang="tr-TR" sz="2800" dirty="0" smtClean="0"/>
              <a:t>birimi</a:t>
            </a:r>
            <a:r>
              <a:rPr lang="tr-TR" sz="2800" dirty="0"/>
              <a:t>, soyut bir veri tipi gerçekleştirimidir. </a:t>
            </a:r>
            <a:endParaRPr lang="tr-TR" sz="2800" dirty="0" smtClean="0"/>
          </a:p>
          <a:p>
            <a:endParaRPr lang="tr-TR" sz="1000" dirty="0" smtClean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F2D7"/>
              </a:clrFrom>
              <a:clrTo>
                <a:srgbClr val="EEF2D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30" y="1628800"/>
            <a:ext cx="29337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748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</a:t>
            </a:r>
            <a:r>
              <a:rPr lang="tr-TR" sz="3200" b="1" dirty="0"/>
              <a:t>. NESNEYE YÖNELİK PROGRAMLAMA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712968" cy="4495800"/>
          </a:xfrm>
        </p:spPr>
        <p:txBody>
          <a:bodyPr>
            <a:normAutofit/>
          </a:bodyPr>
          <a:lstStyle/>
          <a:p>
            <a:r>
              <a:rPr lang="tr-TR" sz="2800" dirty="0"/>
              <a:t>Nesneye yönelik programlama ve "geleneksel" programlama arasındaki önemli bir fark, geleneksel programlamanın önceden tanımlanmış soyutlamalarla sınırlanmış olması, nesneye yönelik programlamada ise kullanıcı tanımlı soyutlamaların yer alabilmesidir.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7765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</a:t>
            </a:r>
            <a:r>
              <a:rPr lang="tr-TR" sz="3200" b="1" dirty="0"/>
              <a:t>. NESNEYE YÖNELİK PROGRAMLAMA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712968" cy="4495800"/>
          </a:xfrm>
        </p:spPr>
        <p:txBody>
          <a:bodyPr>
            <a:normAutofit/>
          </a:bodyPr>
          <a:lstStyle/>
          <a:p>
            <a:r>
              <a:rPr lang="tr-TR" dirty="0"/>
              <a:t>Nesneye yönelik programlamada sınıflar, soyut veri tipleri tanımlamak için kullanılabilir. Buna ek olarak, var olan sınıflara ekler yapılarak, yeni nesne sınıfları tanımlanabilir.</a:t>
            </a:r>
          </a:p>
          <a:p>
            <a:endParaRPr lang="tr-TR" dirty="0" smtClean="0"/>
          </a:p>
          <a:p>
            <a:r>
              <a:rPr lang="tr-TR" dirty="0" smtClean="0"/>
              <a:t>Nesneye yönelik programlama, soyut veri tipi kavramına önemli fikirler de eklemektedir.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672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11.3.1</a:t>
            </a:r>
            <a:r>
              <a:rPr lang="tr-TR" sz="3200" b="1" dirty="0"/>
              <a:t>. Temel Kavramlar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tr-TR" sz="2400" dirty="0"/>
              <a:t>Nesneye yönelik programlamanın dayandığı temel kavramlar, </a:t>
            </a:r>
            <a:r>
              <a:rPr lang="tr-TR" sz="2400" dirty="0" smtClean="0"/>
              <a:t>aşağıda özetlenmiştir. </a:t>
            </a:r>
          </a:p>
          <a:p>
            <a:r>
              <a:rPr lang="tr-TR" sz="2400" dirty="0" smtClean="0"/>
              <a:t>Nesneye </a:t>
            </a:r>
            <a:r>
              <a:rPr lang="tr-TR" sz="2400" dirty="0"/>
              <a:t>yönelik programlama, </a:t>
            </a:r>
            <a:r>
              <a:rPr lang="tr-TR" sz="2400" b="1" i="1" dirty="0"/>
              <a:t>kalıtım</a:t>
            </a:r>
            <a:r>
              <a:rPr lang="tr-TR" sz="2400" dirty="0"/>
              <a:t> </a:t>
            </a:r>
            <a:r>
              <a:rPr lang="tr-TR" sz="2400" dirty="0" smtClean="0"/>
              <a:t>ve </a:t>
            </a:r>
            <a:r>
              <a:rPr lang="tr-TR" sz="2400" b="1" i="1" dirty="0" err="1" smtClean="0"/>
              <a:t>çokyapılılık</a:t>
            </a:r>
            <a:r>
              <a:rPr lang="tr-TR" sz="2400" i="1" dirty="0" smtClean="0"/>
              <a:t> </a:t>
            </a:r>
            <a:r>
              <a:rPr lang="tr-TR" sz="2400" dirty="0" smtClean="0"/>
              <a:t>özellikleriyle </a:t>
            </a:r>
            <a:r>
              <a:rPr lang="tr-TR" sz="2400" dirty="0"/>
              <a:t>yazılım geliştirmede yeniden kullanımı da destekler.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8F1"/>
              </a:clrFrom>
              <a:clrTo>
                <a:srgbClr val="E7E8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00" y="3329397"/>
            <a:ext cx="7075432" cy="348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90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6" cy="4495800"/>
          </a:xfrm>
        </p:spPr>
        <p:txBody>
          <a:bodyPr>
            <a:normAutofit/>
          </a:bodyPr>
          <a:lstStyle/>
          <a:p>
            <a:r>
              <a:rPr lang="tr-TR" sz="2400" b="1" dirty="0"/>
              <a:t>Nesne</a:t>
            </a:r>
            <a:r>
              <a:rPr lang="tr-TR" sz="2400" b="1" dirty="0" smtClean="0"/>
              <a:t>:</a:t>
            </a:r>
          </a:p>
          <a:p>
            <a:r>
              <a:rPr lang="tr-TR" sz="2400" dirty="0" smtClean="0"/>
              <a:t>Nesneye </a:t>
            </a:r>
            <a:r>
              <a:rPr lang="tr-TR" sz="2400" dirty="0"/>
              <a:t>yönelik programlamada bir program, verileri ve ilgili işlemleri içeren nesneler üzerinde kurulur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400" dirty="0" smtClean="0"/>
              <a:t>Bir</a:t>
            </a:r>
            <a:r>
              <a:rPr lang="tr-TR" sz="2400" dirty="0"/>
              <a:t> </a:t>
            </a:r>
            <a:r>
              <a:rPr lang="tr-TR" sz="2400" b="1" dirty="0"/>
              <a:t>nesne</a:t>
            </a:r>
            <a:r>
              <a:rPr lang="tr-TR" sz="2400" dirty="0"/>
              <a:t>, üzerinde işlemlerin gerçekleştirilebileceği verilerle bir bütündür. Örneğin</a:t>
            </a:r>
            <a:r>
              <a:rPr lang="tr-TR" sz="2400" dirty="0" smtClean="0"/>
              <a:t>, </a:t>
            </a:r>
            <a:r>
              <a:rPr lang="tr-TR" sz="2400" b="1" i="1" dirty="0" err="1" smtClean="0"/>
              <a:t>yığıt</a:t>
            </a:r>
            <a:r>
              <a:rPr lang="tr-TR" sz="2400" b="1" dirty="0"/>
              <a:t> </a:t>
            </a:r>
            <a:r>
              <a:rPr lang="tr-TR" sz="2400" dirty="0"/>
              <a:t>bir </a:t>
            </a:r>
            <a:r>
              <a:rPr lang="tr-TR" sz="2400" i="1" dirty="0"/>
              <a:t>nesne</a:t>
            </a:r>
            <a:r>
              <a:rPr lang="tr-TR" sz="2400" dirty="0"/>
              <a:t>, </a:t>
            </a:r>
            <a:r>
              <a:rPr lang="tr-TR" sz="2400" dirty="0" err="1"/>
              <a:t>yığıtın</a:t>
            </a:r>
            <a:r>
              <a:rPr lang="tr-TR" sz="2400" dirty="0"/>
              <a:t> içerikleri de </a:t>
            </a:r>
            <a:r>
              <a:rPr lang="tr-TR" sz="2400" dirty="0" err="1"/>
              <a:t>yığıt</a:t>
            </a:r>
            <a:r>
              <a:rPr lang="tr-TR" sz="2400" dirty="0"/>
              <a:t> nesnesinin </a:t>
            </a:r>
            <a:r>
              <a:rPr lang="tr-TR" sz="2400" b="1" i="1" dirty="0"/>
              <a:t>verileri</a:t>
            </a:r>
            <a:r>
              <a:rPr lang="tr-TR" sz="2400" dirty="0"/>
              <a:t>dir. 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err="1" smtClean="0"/>
              <a:t>Yığıtın</a:t>
            </a:r>
            <a:r>
              <a:rPr lang="tr-TR" sz="2400" dirty="0" smtClean="0"/>
              <a:t> </a:t>
            </a:r>
            <a:r>
              <a:rPr lang="tr-TR" sz="2400" dirty="0" err="1"/>
              <a:t>metodları</a:t>
            </a:r>
            <a:r>
              <a:rPr lang="tr-TR" sz="2400" dirty="0"/>
              <a:t>,</a:t>
            </a:r>
            <a:r>
              <a:rPr lang="tr-TR" sz="2400" i="1" dirty="0"/>
              <a:t> </a:t>
            </a:r>
            <a:r>
              <a:rPr lang="tr-TR" sz="2400" b="1" i="1" dirty="0" err="1"/>
              <a:t>yığıta</a:t>
            </a:r>
            <a:r>
              <a:rPr lang="tr-TR" sz="2400" b="1" i="1" dirty="0"/>
              <a:t> veri eklenmesi</a:t>
            </a:r>
            <a:r>
              <a:rPr lang="tr-TR" sz="2400" dirty="0"/>
              <a:t>,</a:t>
            </a:r>
            <a:r>
              <a:rPr lang="tr-TR" sz="2400" i="1" dirty="0"/>
              <a:t> </a:t>
            </a:r>
            <a:r>
              <a:rPr lang="tr-TR" sz="2400" b="1" i="1" dirty="0" err="1"/>
              <a:t>yığıttan</a:t>
            </a:r>
            <a:r>
              <a:rPr lang="tr-TR" sz="2400" b="1" i="1" dirty="0"/>
              <a:t> veri çıkarılması</a:t>
            </a:r>
            <a:r>
              <a:rPr lang="tr-TR" sz="2400" i="1" dirty="0"/>
              <a:t> </a:t>
            </a:r>
            <a:r>
              <a:rPr lang="tr-TR" sz="2400" dirty="0"/>
              <a:t>gibi </a:t>
            </a:r>
            <a:r>
              <a:rPr lang="tr-TR" sz="2400" dirty="0" err="1"/>
              <a:t>yığıt</a:t>
            </a:r>
            <a:r>
              <a:rPr lang="tr-TR" sz="2400" dirty="0"/>
              <a:t> nesnesinin sorumluluklarıdır.</a:t>
            </a:r>
          </a:p>
        </p:txBody>
      </p:sp>
    </p:spTree>
    <p:extLst>
      <p:ext uri="{BB962C8B-B14F-4D97-AF65-F5344CB8AC3E}">
        <p14:creationId xmlns:p14="http://schemas.microsoft.com/office/powerpoint/2010/main" val="4039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993579" y="1600200"/>
            <a:ext cx="6042917" cy="4495800"/>
          </a:xfrm>
        </p:spPr>
        <p:txBody>
          <a:bodyPr>
            <a:normAutofit/>
          </a:bodyPr>
          <a:lstStyle/>
          <a:p>
            <a:r>
              <a:rPr lang="tr-TR" sz="2400" b="1" dirty="0"/>
              <a:t>Sınıf:</a:t>
            </a:r>
            <a:endParaRPr lang="tr-TR" sz="2400" dirty="0"/>
          </a:p>
          <a:p>
            <a:r>
              <a:rPr lang="tr-TR" sz="2400" dirty="0"/>
              <a:t>Nesneye yönelik programlamada </a:t>
            </a:r>
            <a:r>
              <a:rPr lang="tr-TR" sz="2400" b="1" dirty="0"/>
              <a:t>sınıflar</a:t>
            </a:r>
            <a:r>
              <a:rPr lang="tr-TR" sz="2400" dirty="0"/>
              <a:t>, soyut veri tipleridir. Sınıflar, özellikleri ve </a:t>
            </a:r>
            <a:r>
              <a:rPr lang="tr-TR" sz="2400" dirty="0" err="1"/>
              <a:t>metodları</a:t>
            </a:r>
            <a:r>
              <a:rPr lang="tr-TR" sz="2400" dirty="0"/>
              <a:t> açısından tanımlanır. Özellikler, sınıfın verilerini, </a:t>
            </a:r>
            <a:r>
              <a:rPr lang="tr-TR" sz="2400" dirty="0" err="1"/>
              <a:t>metodlar</a:t>
            </a:r>
            <a:r>
              <a:rPr lang="tr-TR" sz="2400" dirty="0"/>
              <a:t> ise sınıfın sorumluluklarını gösterir.</a:t>
            </a:r>
          </a:p>
          <a:p>
            <a:r>
              <a:rPr lang="tr-TR" sz="2400" dirty="0"/>
              <a:t>Nesneler ise sınıfların (kullanıcı tanımlı tiplerin) örnekleridir. Bu bağlamda, bir programda bir sınıf tanımını yeni bir tip tanımı, bir nesneyi de bir sınıf tipinde bir değişken tanımlanması olarak düşünebiliriz.</a:t>
            </a: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DEBFC"/>
              </a:clrFrom>
              <a:clrTo>
                <a:srgbClr val="CDE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2575"/>
            <a:ext cx="28860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1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784977" cy="4495800"/>
          </a:xfrm>
        </p:spPr>
        <p:txBody>
          <a:bodyPr>
            <a:normAutofit/>
          </a:bodyPr>
          <a:lstStyle/>
          <a:p>
            <a:r>
              <a:rPr lang="tr-TR" sz="2400" dirty="0"/>
              <a:t>Sadece veri içeren bir nesne, işlevsel olarak C'deki bir </a:t>
            </a:r>
            <a:r>
              <a:rPr lang="tr-TR" sz="2400" i="1" dirty="0" err="1"/>
              <a:t>structure</a:t>
            </a:r>
            <a:r>
              <a:rPr lang="tr-TR" sz="2400" dirty="0" err="1"/>
              <a:t>'a</a:t>
            </a:r>
            <a:r>
              <a:rPr lang="tr-TR" sz="2400" dirty="0"/>
              <a:t> veya bir Pascal</a:t>
            </a:r>
            <a:r>
              <a:rPr lang="tr-TR" sz="2400" i="1" dirty="0"/>
              <a:t> </a:t>
            </a:r>
            <a:r>
              <a:rPr lang="tr-TR" sz="2400" i="1" dirty="0" err="1"/>
              <a:t>record</a:t>
            </a:r>
            <a:r>
              <a:rPr lang="tr-TR" sz="2400" dirty="0" err="1"/>
              <a:t>'a</a:t>
            </a:r>
            <a:r>
              <a:rPr lang="tr-TR" sz="2400" dirty="0"/>
              <a:t> benzer olarak düşünülebilir</a:t>
            </a:r>
            <a:r>
              <a:rPr lang="tr-TR" sz="2400" dirty="0" smtClean="0"/>
              <a:t>.</a:t>
            </a:r>
          </a:p>
          <a:p>
            <a:endParaRPr lang="tr-TR" sz="2400" dirty="0" smtClean="0">
              <a:solidFill>
                <a:srgbClr val="FF0000"/>
              </a:solidFill>
            </a:endParaRPr>
          </a:p>
          <a:p>
            <a:r>
              <a:rPr lang="tr-TR" sz="2400" dirty="0" smtClean="0">
                <a:solidFill>
                  <a:srgbClr val="FF0000"/>
                </a:solidFill>
              </a:rPr>
              <a:t>Sınıf </a:t>
            </a:r>
            <a:r>
              <a:rPr lang="tr-TR" sz="2400" dirty="0" err="1">
                <a:solidFill>
                  <a:srgbClr val="FF0000"/>
                </a:solidFill>
              </a:rPr>
              <a:t>metodlarında</a:t>
            </a:r>
            <a:r>
              <a:rPr lang="tr-TR" sz="2400" dirty="0">
                <a:solidFill>
                  <a:srgbClr val="FF0000"/>
                </a:solidFill>
              </a:rPr>
              <a:t> yer alan </a:t>
            </a:r>
            <a:r>
              <a:rPr lang="tr-TR" sz="2400" dirty="0" err="1">
                <a:solidFill>
                  <a:srgbClr val="FF0000"/>
                </a:solidFill>
              </a:rPr>
              <a:t>metod</a:t>
            </a:r>
            <a:r>
              <a:rPr lang="tr-TR" sz="2400" dirty="0">
                <a:solidFill>
                  <a:srgbClr val="FF0000"/>
                </a:solidFill>
              </a:rPr>
              <a:t> kodları, bir sınıftan türetilen her nesne için yinelenmez. Sadece bir kez sınıf metodunda yer alır</a:t>
            </a:r>
            <a:r>
              <a:rPr lang="tr-TR" sz="2400" dirty="0" smtClean="0">
                <a:solidFill>
                  <a:srgbClr val="FF0000"/>
                </a:solidFill>
              </a:rPr>
              <a:t>.</a:t>
            </a:r>
          </a:p>
          <a:p>
            <a:endParaRPr lang="tr-TR" sz="2400" dirty="0" smtClean="0"/>
          </a:p>
          <a:p>
            <a:r>
              <a:rPr lang="tr-TR" sz="2400" dirty="0" smtClean="0"/>
              <a:t>Nesneler </a:t>
            </a:r>
            <a:r>
              <a:rPr lang="tr-TR" sz="2400" dirty="0"/>
              <a:t>birbirlerine mesaj yollayarak etkileşirler. Bir işlem, bir programdaki nesneler tarafından gönderilen ve alınan mesajlarla gerçekleştirilir. Yani bir işlem, davranışın nasıl gerçekleştirildiğinin ayrıntıları açısından değil, nesnelerin görülebilen davranışı açısından tanımlanır.</a:t>
            </a:r>
            <a:endParaRPr lang="tr-T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</a:t>
            </a:r>
            <a:r>
              <a:rPr lang="tr-TR" sz="3200" b="1" dirty="0"/>
              <a:t>. Sınıflar ve Nesneler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18</a:t>
            </a:fld>
            <a:endParaRPr lang="tr-TR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8F5E0"/>
              </a:clrFrom>
              <a:clrTo>
                <a:srgbClr val="F8F5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0105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33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11.3.2.1.</a:t>
            </a:r>
            <a:r>
              <a:rPr lang="tr-TR" sz="3200" b="1" dirty="0"/>
              <a:t> </a:t>
            </a:r>
            <a:r>
              <a:rPr lang="tr-TR" sz="3200" b="1" dirty="0" err="1"/>
              <a:t>Yığıt</a:t>
            </a:r>
            <a:r>
              <a:rPr lang="tr-TR" sz="3200" b="1" dirty="0"/>
              <a:t> Sınıfının Tanımı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100" dirty="0"/>
              <a:t>Aşağıdaki şekilde C++'da sabit büyüklükte bir </a:t>
            </a:r>
            <a:r>
              <a:rPr lang="tr-TR" sz="2100" dirty="0" err="1"/>
              <a:t>yıgıt</a:t>
            </a:r>
            <a:r>
              <a:rPr lang="tr-TR" sz="2100" dirty="0"/>
              <a:t> soyutlamasının gerçekleştirimini gösteren </a:t>
            </a:r>
            <a:r>
              <a:rPr lang="tr-TR" sz="2100" dirty="0" err="1"/>
              <a:t>yıgıt</a:t>
            </a:r>
            <a:r>
              <a:rPr lang="tr-TR" sz="2100" dirty="0"/>
              <a:t> isimli bir sınıf tanımına ilişkin C++ kodu görülmektedir. </a:t>
            </a:r>
            <a:endParaRPr lang="tr-TR" sz="2100" dirty="0" smtClean="0"/>
          </a:p>
          <a:p>
            <a:r>
              <a:rPr lang="tr-TR" sz="2100" dirty="0" smtClean="0"/>
              <a:t>Burada</a:t>
            </a:r>
            <a:r>
              <a:rPr lang="tr-TR" sz="2100" dirty="0"/>
              <a:t> </a:t>
            </a:r>
            <a:r>
              <a:rPr lang="tr-TR" sz="2100" i="1" dirty="0"/>
              <a:t>elemanlar</a:t>
            </a:r>
            <a:r>
              <a:rPr lang="tr-TR" sz="2100" dirty="0"/>
              <a:t> ve </a:t>
            </a:r>
            <a:r>
              <a:rPr lang="tr-TR" sz="2100" i="1" dirty="0" err="1"/>
              <a:t>ust</a:t>
            </a:r>
            <a:r>
              <a:rPr lang="tr-TR" sz="2100" dirty="0"/>
              <a:t>, sınıfın verilerini </a:t>
            </a:r>
            <a:r>
              <a:rPr lang="tr-TR" sz="2100" dirty="0" smtClean="0"/>
              <a:t>göstermekte, </a:t>
            </a:r>
            <a:r>
              <a:rPr lang="tr-TR" sz="2100" i="1" dirty="0" smtClean="0"/>
              <a:t>ekle</a:t>
            </a:r>
            <a:r>
              <a:rPr lang="tr-TR" sz="2100" i="1" dirty="0"/>
              <a:t> </a:t>
            </a:r>
            <a:r>
              <a:rPr lang="tr-TR" sz="2100" dirty="0"/>
              <a:t>ve </a:t>
            </a:r>
            <a:r>
              <a:rPr lang="tr-TR" sz="2100" i="1" dirty="0" err="1"/>
              <a:t>cıkar</a:t>
            </a:r>
            <a:r>
              <a:rPr lang="tr-TR" sz="2100" dirty="0"/>
              <a:t> ise sınıfın </a:t>
            </a:r>
            <a:r>
              <a:rPr lang="tr-TR" sz="2100" dirty="0" err="1"/>
              <a:t>metodlarını</a:t>
            </a:r>
            <a:r>
              <a:rPr lang="tr-TR" sz="2100" dirty="0"/>
              <a:t> göstermektedir.</a:t>
            </a: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3732237"/>
            <a:ext cx="38766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97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tr-T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BÖLÜM </a:t>
            </a:r>
            <a:r>
              <a:rPr lang="tr-TR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11- </a:t>
            </a:r>
            <a:r>
              <a:rPr lang="tr-TR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Konular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Giriş</a:t>
            </a:r>
            <a:endParaRPr lang="en-US" sz="3200" dirty="0"/>
          </a:p>
          <a:p>
            <a:r>
              <a:rPr lang="en-US" sz="3200" dirty="0" err="1"/>
              <a:t>Nesneye</a:t>
            </a:r>
            <a:r>
              <a:rPr lang="en-US" sz="3200" dirty="0"/>
              <a:t> </a:t>
            </a:r>
            <a:r>
              <a:rPr lang="en-US" sz="3200" dirty="0" err="1"/>
              <a:t>Yönelik</a:t>
            </a:r>
            <a:r>
              <a:rPr lang="en-US" sz="3200" dirty="0"/>
              <a:t> </a:t>
            </a:r>
            <a:r>
              <a:rPr lang="en-US" sz="3200" dirty="0" err="1"/>
              <a:t>Tasarım</a:t>
            </a:r>
            <a:endParaRPr lang="en-US" sz="3200" dirty="0"/>
          </a:p>
          <a:p>
            <a:r>
              <a:rPr lang="en-US" sz="3200" dirty="0" err="1"/>
              <a:t>Nesneye</a:t>
            </a:r>
            <a:r>
              <a:rPr lang="en-US" sz="3200" dirty="0"/>
              <a:t> </a:t>
            </a:r>
            <a:r>
              <a:rPr lang="en-US" sz="3200" dirty="0" err="1"/>
              <a:t>Yönelik</a:t>
            </a:r>
            <a:r>
              <a:rPr lang="en-US" sz="3200" dirty="0"/>
              <a:t> </a:t>
            </a:r>
            <a:r>
              <a:rPr lang="en-US" sz="3200" dirty="0" err="1"/>
              <a:t>Programlama</a:t>
            </a:r>
            <a:endParaRPr lang="en-US" sz="3200" dirty="0"/>
          </a:p>
          <a:p>
            <a:r>
              <a:rPr lang="en-US" sz="3200" dirty="0" err="1"/>
              <a:t>Nesneye</a:t>
            </a:r>
            <a:r>
              <a:rPr lang="en-US" sz="3200" dirty="0"/>
              <a:t> </a:t>
            </a:r>
            <a:r>
              <a:rPr lang="en-US" sz="3200" dirty="0" err="1"/>
              <a:t>Yönelik</a:t>
            </a:r>
            <a:r>
              <a:rPr lang="en-US" sz="3200" dirty="0"/>
              <a:t> </a:t>
            </a:r>
            <a:r>
              <a:rPr lang="en-US" sz="3200" dirty="0" err="1"/>
              <a:t>Programlama</a:t>
            </a:r>
            <a:r>
              <a:rPr lang="en-US" sz="3200" dirty="0"/>
              <a:t> </a:t>
            </a:r>
            <a:r>
              <a:rPr lang="en-US" sz="3200" dirty="0" err="1"/>
              <a:t>Dilleri</a:t>
            </a:r>
            <a:endParaRPr lang="en-US" sz="3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5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11.3.2.1.</a:t>
            </a:r>
            <a:r>
              <a:rPr lang="tr-TR" sz="3200" b="1" dirty="0"/>
              <a:t> </a:t>
            </a:r>
            <a:r>
              <a:rPr lang="tr-TR" sz="3200" b="1" dirty="0" err="1"/>
              <a:t>Yığıt</a:t>
            </a:r>
            <a:r>
              <a:rPr lang="tr-TR" sz="3200" b="1" dirty="0"/>
              <a:t> Sınıfının Tanımı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495800"/>
          </a:xfrm>
        </p:spPr>
        <p:txBody>
          <a:bodyPr>
            <a:normAutofit/>
          </a:bodyPr>
          <a:lstStyle/>
          <a:p>
            <a:r>
              <a:rPr lang="tr-TR" sz="2400" dirty="0"/>
              <a:t>Bu </a:t>
            </a:r>
            <a:r>
              <a:rPr lang="tr-TR" sz="2400" dirty="0" smtClean="0"/>
              <a:t>sınıfın </a:t>
            </a:r>
            <a:r>
              <a:rPr lang="tr-TR" sz="2400" dirty="0"/>
              <a:t>nesneleri, değişkenler gibi tanımlanabilir</a:t>
            </a:r>
            <a:r>
              <a:rPr lang="tr-TR" sz="2400" dirty="0" smtClean="0"/>
              <a:t>.</a:t>
            </a:r>
          </a:p>
          <a:p>
            <a:pPr lvl="1"/>
            <a:r>
              <a:rPr lang="tr-TR" sz="2100" b="1" dirty="0"/>
              <a:t>Örnek: </a:t>
            </a:r>
            <a:r>
              <a:rPr lang="tr-TR" sz="2100" i="1" dirty="0"/>
              <a:t> </a:t>
            </a:r>
            <a:r>
              <a:rPr lang="tr-TR" sz="2100" i="1" dirty="0" err="1"/>
              <a:t>yıgıt</a:t>
            </a:r>
            <a:r>
              <a:rPr lang="tr-TR" sz="2100" i="1" dirty="0"/>
              <a:t> y1, y2; ---&gt; y1 ve y2, </a:t>
            </a:r>
            <a:r>
              <a:rPr lang="tr-TR" sz="2100" i="1" dirty="0" err="1"/>
              <a:t>yıgıt</a:t>
            </a:r>
            <a:r>
              <a:rPr lang="tr-TR" sz="2100" i="1" dirty="0"/>
              <a:t> sınıfı tipinde nesneler </a:t>
            </a:r>
            <a:r>
              <a:rPr lang="tr-TR" sz="2100" i="1" dirty="0" smtClean="0"/>
              <a:t>olmaktadır.</a:t>
            </a:r>
          </a:p>
          <a:p>
            <a:endParaRPr lang="tr-TR" sz="2100" dirty="0" smtClean="0"/>
          </a:p>
          <a:p>
            <a:r>
              <a:rPr lang="tr-TR" sz="2100" dirty="0" smtClean="0"/>
              <a:t>Bir </a:t>
            </a:r>
            <a:r>
              <a:rPr lang="tr-TR" sz="2100" dirty="0"/>
              <a:t>nesnenin </a:t>
            </a:r>
            <a:r>
              <a:rPr lang="tr-TR" sz="2100" dirty="0" err="1"/>
              <a:t>metodlarından</a:t>
            </a:r>
            <a:r>
              <a:rPr lang="tr-TR" sz="2100" dirty="0"/>
              <a:t> birisinin çağrılmasını istemek için bir nesneye bir mesaj gönderilir. Aşağıdaki mesaj, </a:t>
            </a:r>
            <a:r>
              <a:rPr lang="tr-TR" sz="2100" i="1" dirty="0"/>
              <a:t>y1</a:t>
            </a:r>
            <a:r>
              <a:rPr lang="tr-TR" sz="2100" dirty="0"/>
              <a:t> nesnesine ekle metodunu, </a:t>
            </a:r>
            <a:r>
              <a:rPr lang="tr-TR" sz="2100" i="1" dirty="0"/>
              <a:t>8 </a:t>
            </a:r>
            <a:r>
              <a:rPr lang="tr-TR" sz="2100" dirty="0"/>
              <a:t>parametresi ile çağırması için bir isteği göstermektedir</a:t>
            </a:r>
            <a:r>
              <a:rPr lang="tr-TR" sz="2100" dirty="0" smtClean="0"/>
              <a:t>.</a:t>
            </a:r>
          </a:p>
          <a:p>
            <a:pPr lvl="1"/>
            <a:r>
              <a:rPr lang="tr-TR" sz="2100" b="1" dirty="0"/>
              <a:t>Örnek: </a:t>
            </a:r>
            <a:r>
              <a:rPr lang="tr-TR" sz="2100" i="1" dirty="0"/>
              <a:t> </a:t>
            </a:r>
            <a:r>
              <a:rPr lang="tr-TR" sz="2100" i="1" dirty="0" err="1"/>
              <a:t>yıgıt.ekle</a:t>
            </a:r>
            <a:r>
              <a:rPr lang="tr-TR" sz="2100" i="1" dirty="0"/>
              <a:t>(8) ---&gt; </a:t>
            </a:r>
            <a:r>
              <a:rPr lang="tr-TR" sz="2100" i="1" dirty="0" err="1"/>
              <a:t>yıgıt</a:t>
            </a:r>
            <a:r>
              <a:rPr lang="tr-TR" sz="2100" i="1" dirty="0"/>
              <a:t> nesnesine ekle(8) mesajını </a:t>
            </a:r>
            <a:r>
              <a:rPr lang="tr-TR" sz="2100" i="1" dirty="0" smtClean="0"/>
              <a:t>yollar.</a:t>
            </a:r>
          </a:p>
          <a:p>
            <a:pPr lvl="1"/>
            <a:r>
              <a:rPr lang="tr-TR" sz="2100" b="1" dirty="0" smtClean="0"/>
              <a:t>Örnek</a:t>
            </a:r>
            <a:r>
              <a:rPr lang="tr-TR" sz="2100" b="1" dirty="0"/>
              <a:t>: </a:t>
            </a:r>
            <a:r>
              <a:rPr lang="tr-TR" sz="2100" i="1" dirty="0"/>
              <a:t> y1.cikar(); ---&gt; y1 nesnesine </a:t>
            </a:r>
            <a:r>
              <a:rPr lang="tr-TR" sz="2100" i="1" dirty="0" err="1"/>
              <a:t>cikar</a:t>
            </a:r>
            <a:r>
              <a:rPr lang="tr-TR" sz="2100" i="1" dirty="0"/>
              <a:t> mesajını gönderir.</a:t>
            </a:r>
            <a:endParaRPr lang="tr-TR" sz="2100" i="1" dirty="0" smtClean="0"/>
          </a:p>
          <a:p>
            <a:pPr lvl="1"/>
            <a:endParaRPr lang="tr-TR" sz="2100" i="1" dirty="0" smtClean="0"/>
          </a:p>
        </p:txBody>
      </p:sp>
    </p:spTree>
    <p:extLst>
      <p:ext uri="{BB962C8B-B14F-4D97-AF65-F5344CB8AC3E}">
        <p14:creationId xmlns:p14="http://schemas.microsoft.com/office/powerpoint/2010/main" val="12188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11.3.2.1.</a:t>
            </a:r>
            <a:r>
              <a:rPr lang="tr-TR" sz="3200" b="1" dirty="0"/>
              <a:t> </a:t>
            </a:r>
            <a:r>
              <a:rPr lang="tr-TR" sz="3200" b="1" dirty="0" err="1"/>
              <a:t>Yığıt</a:t>
            </a:r>
            <a:r>
              <a:rPr lang="tr-TR" sz="3200" b="1" dirty="0"/>
              <a:t> Sınıfının Tanımı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 err="1"/>
              <a:t>Yıgıt</a:t>
            </a:r>
            <a:r>
              <a:rPr lang="tr-TR" sz="2400" dirty="0"/>
              <a:t> sınıfından, göstergeler yardımıyla nesne örneklemek mümkündür. Örneğin;</a:t>
            </a:r>
          </a:p>
          <a:p>
            <a:pPr lvl="1"/>
            <a:r>
              <a:rPr lang="tr-TR" sz="2100" i="1" dirty="0" err="1" smtClean="0">
                <a:solidFill>
                  <a:srgbClr val="FF0000"/>
                </a:solidFill>
              </a:rPr>
              <a:t>yıgıt</a:t>
            </a:r>
            <a:r>
              <a:rPr lang="tr-TR" sz="2100" i="1" dirty="0" smtClean="0">
                <a:solidFill>
                  <a:srgbClr val="FF0000"/>
                </a:solidFill>
              </a:rPr>
              <a:t> </a:t>
            </a:r>
            <a:r>
              <a:rPr lang="tr-TR" sz="2100" i="1" dirty="0">
                <a:solidFill>
                  <a:srgbClr val="FF0000"/>
                </a:solidFill>
              </a:rPr>
              <a:t>*</a:t>
            </a:r>
            <a:r>
              <a:rPr lang="tr-TR" sz="2100" i="1" dirty="0" err="1">
                <a:solidFill>
                  <a:srgbClr val="FF0000"/>
                </a:solidFill>
              </a:rPr>
              <a:t>yp</a:t>
            </a:r>
            <a:r>
              <a:rPr lang="tr-TR" sz="2100" i="1" dirty="0">
                <a:solidFill>
                  <a:srgbClr val="FF0000"/>
                </a:solidFill>
              </a:rPr>
              <a:t> =</a:t>
            </a:r>
            <a:r>
              <a:rPr lang="tr-TR" sz="2100" b="1" i="1" dirty="0">
                <a:solidFill>
                  <a:srgbClr val="FF0000"/>
                </a:solidFill>
              </a:rPr>
              <a:t> </a:t>
            </a:r>
            <a:r>
              <a:rPr lang="tr-TR" sz="2100" b="1" i="1" dirty="0" err="1">
                <a:solidFill>
                  <a:srgbClr val="FF0000"/>
                </a:solidFill>
              </a:rPr>
              <a:t>new</a:t>
            </a:r>
            <a:r>
              <a:rPr lang="tr-TR" sz="2100" i="1" dirty="0">
                <a:solidFill>
                  <a:srgbClr val="FF0000"/>
                </a:solidFill>
              </a:rPr>
              <a:t> </a:t>
            </a:r>
            <a:r>
              <a:rPr lang="tr-TR" sz="2100" i="1" dirty="0" err="1">
                <a:solidFill>
                  <a:srgbClr val="FF0000"/>
                </a:solidFill>
              </a:rPr>
              <a:t>yıgıt</a:t>
            </a:r>
            <a:r>
              <a:rPr lang="tr-TR" sz="2100" i="1" dirty="0">
                <a:solidFill>
                  <a:srgbClr val="FF0000"/>
                </a:solidFill>
              </a:rPr>
              <a:t>;</a:t>
            </a:r>
            <a:endParaRPr lang="tr-TR" sz="2100" dirty="0">
              <a:solidFill>
                <a:srgbClr val="FF0000"/>
              </a:solidFill>
            </a:endParaRPr>
          </a:p>
          <a:p>
            <a:r>
              <a:rPr lang="tr-TR" sz="2400" dirty="0"/>
              <a:t>deyimi ile </a:t>
            </a:r>
            <a:r>
              <a:rPr lang="tr-TR" sz="2400" i="1" dirty="0" err="1"/>
              <a:t>yp</a:t>
            </a:r>
            <a:r>
              <a:rPr lang="tr-TR" sz="2400" dirty="0"/>
              <a:t> göstergesi aracılığıyla dolaylı olarak </a:t>
            </a:r>
            <a:r>
              <a:rPr lang="tr-TR" sz="2400" dirty="0" smtClean="0"/>
              <a:t>erişilecek </a:t>
            </a:r>
            <a:r>
              <a:rPr lang="tr-TR" sz="2400" i="1" dirty="0" err="1" smtClean="0"/>
              <a:t>yıgıt</a:t>
            </a:r>
            <a:r>
              <a:rPr lang="tr-TR" sz="2400" dirty="0"/>
              <a:t> tipinde bir nesne örneklenmektedir. Bu </a:t>
            </a:r>
            <a:r>
              <a:rPr lang="tr-TR" sz="2400" dirty="0" smtClean="0"/>
              <a:t>nesneye </a:t>
            </a:r>
            <a:r>
              <a:rPr lang="tr-TR" sz="2400" i="1" dirty="0" err="1" smtClean="0"/>
              <a:t>cikar</a:t>
            </a:r>
            <a:r>
              <a:rPr lang="tr-TR" sz="2400" i="1" dirty="0" smtClean="0"/>
              <a:t> </a:t>
            </a:r>
            <a:r>
              <a:rPr lang="tr-TR" sz="2400" dirty="0" smtClean="0"/>
              <a:t>mesajının </a:t>
            </a:r>
            <a:r>
              <a:rPr lang="tr-TR" sz="2400" dirty="0"/>
              <a:t>gönderilmesi ise yine </a:t>
            </a:r>
            <a:r>
              <a:rPr lang="tr-TR" sz="2400" i="1" dirty="0" err="1"/>
              <a:t>yp</a:t>
            </a:r>
            <a:r>
              <a:rPr lang="tr-TR" sz="2400" dirty="0"/>
              <a:t> isimli gösterge değişkeni aracılığıyla olmaktadır:</a:t>
            </a:r>
          </a:p>
          <a:p>
            <a:pPr lvl="1"/>
            <a:r>
              <a:rPr lang="tr-TR" sz="2100" i="1" dirty="0" smtClean="0">
                <a:solidFill>
                  <a:srgbClr val="FF0000"/>
                </a:solidFill>
              </a:rPr>
              <a:t>(*</a:t>
            </a:r>
            <a:r>
              <a:rPr lang="tr-TR" sz="2100" i="1" dirty="0" err="1">
                <a:solidFill>
                  <a:srgbClr val="FF0000"/>
                </a:solidFill>
              </a:rPr>
              <a:t>yp</a:t>
            </a:r>
            <a:r>
              <a:rPr lang="tr-TR" sz="2100" i="1" dirty="0">
                <a:solidFill>
                  <a:srgbClr val="FF0000"/>
                </a:solidFill>
              </a:rPr>
              <a:t>).</a:t>
            </a:r>
            <a:r>
              <a:rPr lang="tr-TR" sz="2100" i="1" dirty="0" err="1">
                <a:solidFill>
                  <a:srgbClr val="FF0000"/>
                </a:solidFill>
              </a:rPr>
              <a:t>cikar</a:t>
            </a:r>
            <a:r>
              <a:rPr lang="tr-TR" sz="2100" i="1" dirty="0">
                <a:solidFill>
                  <a:srgbClr val="FF0000"/>
                </a:solidFill>
              </a:rPr>
              <a:t>();</a:t>
            </a:r>
            <a:endParaRPr lang="tr-TR" sz="2100" dirty="0">
              <a:solidFill>
                <a:srgbClr val="FF0000"/>
              </a:solidFill>
            </a:endParaRPr>
          </a:p>
          <a:p>
            <a:endParaRPr lang="tr-TR" sz="2100" dirty="0"/>
          </a:p>
        </p:txBody>
      </p:sp>
    </p:spTree>
    <p:extLst>
      <p:ext uri="{BB962C8B-B14F-4D97-AF65-F5344CB8AC3E}">
        <p14:creationId xmlns:p14="http://schemas.microsoft.com/office/powerpoint/2010/main" val="404290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11.3.2.2. </a:t>
            </a:r>
            <a:r>
              <a:rPr lang="tr-TR" sz="3200" b="1" dirty="0"/>
              <a:t>Sınıf Veri ve </a:t>
            </a:r>
            <a:r>
              <a:rPr lang="tr-TR" sz="3200" b="1" dirty="0" smtClean="0"/>
              <a:t>Metotlarının </a:t>
            </a:r>
            <a:r>
              <a:rPr lang="tr-TR" sz="3200" b="1" dirty="0"/>
              <a:t>Saklanması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Çeşitli programlama dilleri, bir sınıfa ilişkin veri ve </a:t>
            </a:r>
            <a:r>
              <a:rPr lang="tr-TR" sz="2400" dirty="0" smtClean="0"/>
              <a:t>metotların </a:t>
            </a:r>
            <a:r>
              <a:rPr lang="tr-TR" sz="2400" dirty="0"/>
              <a:t>diğer sınıflardan saklanması için olanaklar sunarlar. C++ </a:t>
            </a:r>
            <a:r>
              <a:rPr lang="tr-TR" sz="2400" dirty="0" smtClean="0"/>
              <a:t>,C# ve </a:t>
            </a:r>
            <a:r>
              <a:rPr lang="tr-TR" sz="2400" dirty="0"/>
              <a:t>Java'da üç tür tanımlayıcı ile değişkenlerin erişilebilirlikleri sınırlanabilir.</a:t>
            </a:r>
            <a:endParaRPr lang="tr-TR" sz="2100" dirty="0"/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7DEEC"/>
              </a:clrFrom>
              <a:clrTo>
                <a:srgbClr val="D7DE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8960"/>
            <a:ext cx="6181873" cy="376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3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11.3.2.2. </a:t>
            </a:r>
            <a:r>
              <a:rPr lang="tr-TR" sz="3200" b="1" dirty="0"/>
              <a:t>Sınıf Veri ve </a:t>
            </a:r>
            <a:r>
              <a:rPr lang="tr-TR" sz="3200" b="1" dirty="0" smtClean="0"/>
              <a:t>Metotlarının </a:t>
            </a:r>
            <a:r>
              <a:rPr lang="tr-TR" sz="3200" b="1" dirty="0"/>
              <a:t>Saklanması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23</a:t>
            </a:fld>
            <a:endParaRPr lang="tr-TR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7DEEC"/>
              </a:clrFrom>
              <a:clrTo>
                <a:srgbClr val="D7DE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7"/>
            <a:ext cx="7488832" cy="4340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0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11.3.2.2. </a:t>
            </a:r>
            <a:r>
              <a:rPr lang="tr-TR" sz="3200" b="1" dirty="0"/>
              <a:t>Sınıf Veri ve </a:t>
            </a:r>
            <a:r>
              <a:rPr lang="tr-TR" sz="3200" b="1" dirty="0" smtClean="0"/>
              <a:t>Metotlarının </a:t>
            </a:r>
            <a:r>
              <a:rPr lang="tr-TR" sz="3200" b="1" dirty="0"/>
              <a:t>Saklanması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7DEEC"/>
              </a:clrFrom>
              <a:clrTo>
                <a:srgbClr val="D7DEE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560840" cy="462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42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</a:t>
            </a:r>
            <a:r>
              <a:rPr lang="tr-TR" sz="3200" b="1" dirty="0"/>
              <a:t>. Kalıtım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987824" y="1600200"/>
            <a:ext cx="5778224" cy="4495800"/>
          </a:xfrm>
        </p:spPr>
        <p:txBody>
          <a:bodyPr>
            <a:normAutofit/>
          </a:bodyPr>
          <a:lstStyle/>
          <a:p>
            <a:r>
              <a:rPr lang="tr-TR" sz="2400" dirty="0"/>
              <a:t>Nesneye yönelik programlamanın temel bir kavramı olan </a:t>
            </a:r>
            <a:r>
              <a:rPr lang="tr-TR" sz="2400" b="1" dirty="0"/>
              <a:t>kalıtım </a:t>
            </a:r>
            <a:r>
              <a:rPr lang="tr-TR" sz="2400" dirty="0"/>
              <a:t>(</a:t>
            </a:r>
            <a:r>
              <a:rPr lang="tr-TR" sz="2400" i="1" dirty="0" err="1"/>
              <a:t>inheritance</a:t>
            </a:r>
            <a:r>
              <a:rPr lang="tr-TR" sz="2400" dirty="0"/>
              <a:t>), </a:t>
            </a:r>
            <a:r>
              <a:rPr lang="tr-TR" sz="2400" dirty="0" smtClean="0"/>
              <a:t>var olan </a:t>
            </a:r>
            <a:r>
              <a:rPr lang="tr-TR" sz="2400" dirty="0"/>
              <a:t>sınıfların tanımlarını kullanarak, yeni sınıflar oluşturmayı sağlar. Kalıtım ile ilişkili sınıflar arasında kod paylaşımı sağlanarak kod büyüklüğü azaltılır.</a:t>
            </a:r>
            <a:endParaRPr lang="tr-TR" sz="2100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BE6FE"/>
              </a:clrFrom>
              <a:clrTo>
                <a:srgbClr val="CBE6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9440"/>
            <a:ext cx="26098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88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/>
              <a:t>Kalıtım ile sınıflar ve sınıf hiyerarşileri oluşturmayı bir örnekle açıklayalım.</a:t>
            </a:r>
          </a:p>
          <a:p>
            <a:r>
              <a:rPr lang="tr-TR" sz="2400" dirty="0"/>
              <a:t>Ulaşım araçları için bir sınıf hiyerarşisi oluşturmak istiyorsak, ulaşım araçlarını </a:t>
            </a:r>
            <a:r>
              <a:rPr lang="tr-TR" sz="2400" i="1" dirty="0"/>
              <a:t>kara taşıtı, hava taşıtı</a:t>
            </a:r>
            <a:r>
              <a:rPr lang="tr-TR" sz="2400" dirty="0"/>
              <a:t> ve </a:t>
            </a:r>
            <a:r>
              <a:rPr lang="tr-TR" sz="2400" i="1" dirty="0"/>
              <a:t>deniz taşıtı</a:t>
            </a:r>
            <a:r>
              <a:rPr lang="tr-TR" sz="2400" dirty="0"/>
              <a:t> olarak gruplayabiliriz. </a:t>
            </a:r>
            <a:endParaRPr lang="tr-TR" sz="2400" dirty="0" smtClean="0"/>
          </a:p>
          <a:p>
            <a:r>
              <a:rPr lang="tr-TR" sz="2400" dirty="0" smtClean="0"/>
              <a:t>Öncelikle</a:t>
            </a:r>
            <a:r>
              <a:rPr lang="tr-TR" sz="2400" dirty="0"/>
              <a:t>, her üç gruptaki taşıtların ortak özelliklerini içeren </a:t>
            </a:r>
            <a:r>
              <a:rPr lang="tr-TR" sz="2400" i="1" dirty="0"/>
              <a:t>taşıt</a:t>
            </a:r>
            <a:r>
              <a:rPr lang="tr-TR" sz="2400" dirty="0"/>
              <a:t> sınıfı tanımlanabilir. </a:t>
            </a:r>
            <a:endParaRPr lang="tr-TR" sz="2400" dirty="0" smtClean="0"/>
          </a:p>
          <a:p>
            <a:r>
              <a:rPr lang="tr-TR" sz="2400" dirty="0" smtClean="0"/>
              <a:t>Daha </a:t>
            </a:r>
            <a:r>
              <a:rPr lang="tr-TR" sz="2400" dirty="0"/>
              <a:t>sonra hava taşıtlarının uçak, helikopter vb. şeklinde ayrılması gibi, her grup içinde alt sınıflar tanımlanabilir. </a:t>
            </a:r>
            <a:r>
              <a:rPr lang="tr-TR" sz="2400" dirty="0" smtClean="0"/>
              <a:t>Aşağıda ulaşım </a:t>
            </a:r>
            <a:r>
              <a:rPr lang="tr-TR" sz="2400" dirty="0"/>
              <a:t>araçları için oluşturulan sınıf hiyerarşisini göstermektedir.</a:t>
            </a:r>
          </a:p>
        </p:txBody>
      </p:sp>
    </p:spTree>
    <p:extLst>
      <p:ext uri="{BB962C8B-B14F-4D97-AF65-F5344CB8AC3E}">
        <p14:creationId xmlns:p14="http://schemas.microsoft.com/office/powerpoint/2010/main" val="19287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27</a:t>
            </a:fld>
            <a:endParaRPr lang="tr-TR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7E8F1"/>
              </a:clrFrom>
              <a:clrTo>
                <a:srgbClr val="E7E8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3" y="1772816"/>
            <a:ext cx="839608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5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/>
              <a:t>Bu sınıf hiyerarşisinde bir alt sınıf, hiyerarşide daha yukarıda olan bir üst sınıftan özellikleri kalıtımla alabilir. Başlangıç sınıfı olan </a:t>
            </a:r>
            <a:r>
              <a:rPr lang="tr-TR" sz="2400" i="1" dirty="0"/>
              <a:t>Taşıt</a:t>
            </a:r>
            <a:r>
              <a:rPr lang="tr-TR" sz="2400" dirty="0"/>
              <a:t>, tüm taşıtların ortak özelliklerini içermektedir. 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i="1" dirty="0" smtClean="0"/>
              <a:t>Taşıt</a:t>
            </a:r>
            <a:r>
              <a:rPr lang="tr-TR" sz="2400" dirty="0"/>
              <a:t> sınıfı, soyut bir kavramı göstermekte ve sadece tanım olarak </a:t>
            </a:r>
            <a:r>
              <a:rPr lang="tr-TR" sz="2400" dirty="0" smtClean="0"/>
              <a:t>bulunmaktadır. </a:t>
            </a:r>
            <a:r>
              <a:rPr lang="tr-TR" sz="2400" i="1" dirty="0" smtClean="0"/>
              <a:t>Kara </a:t>
            </a:r>
            <a:r>
              <a:rPr lang="tr-TR" sz="2400" i="1" dirty="0"/>
              <a:t>taşıtı</a:t>
            </a:r>
            <a:r>
              <a:rPr lang="tr-TR" sz="2400" dirty="0" smtClean="0"/>
              <a:t>, </a:t>
            </a:r>
            <a:r>
              <a:rPr lang="tr-TR" sz="2400" i="1" dirty="0" smtClean="0"/>
              <a:t>hava </a:t>
            </a:r>
            <a:r>
              <a:rPr lang="tr-TR" sz="2400" i="1" dirty="0"/>
              <a:t>taşıtı </a:t>
            </a:r>
            <a:r>
              <a:rPr lang="tr-TR" sz="2400" dirty="0"/>
              <a:t>ve </a:t>
            </a:r>
            <a:r>
              <a:rPr lang="tr-TR" sz="2400" i="1" dirty="0"/>
              <a:t>deniz taşıtı</a:t>
            </a:r>
            <a:r>
              <a:rPr lang="tr-TR" sz="2400" dirty="0"/>
              <a:t>, </a:t>
            </a:r>
            <a:r>
              <a:rPr lang="tr-TR" sz="2400" i="1" dirty="0"/>
              <a:t>taşıt</a:t>
            </a:r>
            <a:r>
              <a:rPr lang="tr-TR" sz="2400" dirty="0"/>
              <a:t> sınıfının </a:t>
            </a:r>
            <a:r>
              <a:rPr lang="tr-TR" sz="2400" dirty="0" smtClean="0"/>
              <a:t>özelliklerini kalıtımla </a:t>
            </a:r>
            <a:r>
              <a:rPr lang="tr-TR" sz="2400" dirty="0"/>
              <a:t>alan ve kendi özgün özelliklerini ekleyen yeni sınıflardır. </a:t>
            </a:r>
            <a:endParaRPr lang="tr-TR" sz="2400" dirty="0" smtClean="0"/>
          </a:p>
        </p:txBody>
      </p:sp>
    </p:spTree>
    <p:extLst>
      <p:ext uri="{BB962C8B-B14F-4D97-AF65-F5344CB8AC3E}">
        <p14:creationId xmlns:p14="http://schemas.microsoft.com/office/powerpoint/2010/main" val="237077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11.3.3.1</a:t>
            </a:r>
            <a:r>
              <a:rPr lang="tr-TR" sz="3200" b="1" dirty="0"/>
              <a:t>. Kalıtım ile Sınıflar ve Sınıf Hiyerarşileri </a:t>
            </a:r>
            <a:r>
              <a:rPr lang="tr-TR" sz="3200" b="1" dirty="0" smtClean="0"/>
              <a:t>Oluşturma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Çeşitli </a:t>
            </a:r>
            <a:r>
              <a:rPr lang="tr-TR" sz="2400" dirty="0"/>
              <a:t>somut nesnelerin ortak özelliklerini soyut düzeyde ayırarak, onların birçok kez tanımlanması yerine bir kez tanımlandığı sınıflar, soyut sınıfları oluştururlar</a:t>
            </a:r>
            <a:r>
              <a:rPr lang="tr-TR" sz="2400" dirty="0" smtClean="0"/>
              <a:t>.</a:t>
            </a:r>
          </a:p>
          <a:p>
            <a:r>
              <a:rPr lang="tr-TR" sz="2400" dirty="0">
                <a:solidFill>
                  <a:srgbClr val="FF0000"/>
                </a:solidFill>
              </a:rPr>
              <a:t>Bir soyut sınıf, doğrudan örneklenemez, sadece alt sınıflar üretmek için kullanılabilir</a:t>
            </a:r>
            <a:r>
              <a:rPr lang="tr-TR" sz="2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tr-TR" sz="2400" dirty="0"/>
              <a:t>Örneğin,</a:t>
            </a:r>
            <a:r>
              <a:rPr lang="tr-TR" sz="2400" i="1" dirty="0"/>
              <a:t> taşıt</a:t>
            </a:r>
            <a:r>
              <a:rPr lang="tr-TR" sz="2400" dirty="0"/>
              <a:t> gibi bir soyut sınıf tanımlandıktan sonra, bu soyut sınıftan türetilen bir alt sınıf olan</a:t>
            </a:r>
            <a:r>
              <a:rPr lang="tr-TR" sz="2400" i="1" dirty="0"/>
              <a:t> kara taşıtı</a:t>
            </a:r>
            <a:r>
              <a:rPr lang="tr-TR" sz="2400" dirty="0"/>
              <a:t> gibi alt sınıf, sadece kendisini özel bir taşıt türü yapan özelliklerinin belirtilmesi ile tanımlanabilir.</a:t>
            </a:r>
          </a:p>
        </p:txBody>
      </p:sp>
    </p:spTree>
    <p:extLst>
      <p:ext uri="{BB962C8B-B14F-4D97-AF65-F5344CB8AC3E}">
        <p14:creationId xmlns:p14="http://schemas.microsoft.com/office/powerpoint/2010/main" val="74789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11.1</a:t>
            </a:r>
            <a:r>
              <a:rPr lang="tr-TR" sz="3200" b="1" dirty="0"/>
              <a:t>. GİRİŞ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Nesneye yönelik programlamayı öğrenmek sadece yeni programlama dilleri öğrenmek demek değildir. Örneğin; C++ dilini öğrenmek sadece C diline yapılmış ekleri öğrenmek olarak düşünülmemelidir.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Yazılım </a:t>
            </a:r>
            <a:r>
              <a:rPr lang="tr-TR" dirty="0"/>
              <a:t>mühendisliği açısından nesneye yönelik programlama, yazılım geliştirmeye yeni bir bakış açısı gerektirir. 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Nesneye </a:t>
            </a:r>
            <a:r>
              <a:rPr lang="tr-TR" dirty="0"/>
              <a:t>yönelik programlamanın yaygınlaşması, 1990’lı yıllarda olmuştur. 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901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11.3.3.2</a:t>
            </a:r>
            <a:r>
              <a:rPr lang="en-US" sz="3200" b="1" dirty="0"/>
              <a:t>.</a:t>
            </a:r>
            <a:r>
              <a:rPr lang="en-US" sz="3200" b="1" i="1" dirty="0"/>
              <a:t> Is-a</a:t>
            </a:r>
            <a:r>
              <a:rPr lang="en-US" sz="3200" b="1" dirty="0"/>
              <a:t> </a:t>
            </a:r>
            <a:r>
              <a:rPr lang="en-US" sz="3200" b="1" dirty="0" err="1"/>
              <a:t>ve</a:t>
            </a:r>
            <a:r>
              <a:rPr lang="en-US" sz="3200" b="1" dirty="0"/>
              <a:t> </a:t>
            </a:r>
            <a:r>
              <a:rPr lang="en-US" sz="3200" b="1" i="1" dirty="0"/>
              <a:t>Has-a</a:t>
            </a:r>
            <a:r>
              <a:rPr lang="en-US" sz="3200" b="1" dirty="0"/>
              <a:t> </a:t>
            </a:r>
            <a:r>
              <a:rPr lang="en-US" sz="3200" b="1" dirty="0" err="1"/>
              <a:t>İlişkileri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843808" y="1600200"/>
            <a:ext cx="5922240" cy="4495800"/>
          </a:xfrm>
        </p:spPr>
        <p:txBody>
          <a:bodyPr>
            <a:normAutofit/>
          </a:bodyPr>
          <a:lstStyle/>
          <a:p>
            <a:r>
              <a:rPr lang="tr-TR" sz="2000" dirty="0"/>
              <a:t>Nesneye yönelik tasarımda </a:t>
            </a:r>
            <a:r>
              <a:rPr lang="tr-TR" sz="2000" i="1" dirty="0"/>
              <a:t>is-a </a:t>
            </a:r>
            <a:r>
              <a:rPr lang="tr-TR" sz="2000" dirty="0"/>
              <a:t>ve </a:t>
            </a:r>
            <a:r>
              <a:rPr lang="tr-TR" sz="2000" i="1" dirty="0"/>
              <a:t>has-a</a:t>
            </a:r>
            <a:r>
              <a:rPr lang="tr-TR" sz="2000" dirty="0"/>
              <a:t> ilişkileri aranmalıdır. Bu ilişkiler, hem sınıflar arası kalıtım ilişkilerini hem de sınıfların özelliklerini belirlemekte yardımcı olur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b="1" i="1" dirty="0"/>
              <a:t>Is-a</a:t>
            </a:r>
            <a:r>
              <a:rPr lang="tr-TR" sz="2000" b="1" dirty="0"/>
              <a:t>:</a:t>
            </a:r>
            <a:endParaRPr lang="tr-TR" sz="2000" dirty="0"/>
          </a:p>
          <a:p>
            <a:r>
              <a:rPr lang="tr-TR" sz="2000" i="1" dirty="0"/>
              <a:t>Is-a</a:t>
            </a:r>
            <a:r>
              <a:rPr lang="tr-TR" sz="2000" dirty="0"/>
              <a:t> ilişkisinde ilk eleman, ikinci elemanın özel bir şeklidir. Böylece daha soyut olan bir fikrin davranışının ve verisinin daha özel bir fikir ile bir altkümesi oluşturulur. Yani </a:t>
            </a:r>
            <a:r>
              <a:rPr lang="tr-TR" sz="2000" i="1" dirty="0" smtClean="0"/>
              <a:t>is-a </a:t>
            </a:r>
            <a:r>
              <a:rPr lang="tr-TR" sz="2000" dirty="0" smtClean="0"/>
              <a:t>ilişkisi</a:t>
            </a:r>
            <a:r>
              <a:rPr lang="tr-TR" sz="2000" dirty="0"/>
              <a:t>, bir sınıf - alt sınıf hiyerarşisini gösterir</a:t>
            </a:r>
            <a:r>
              <a:rPr lang="tr-TR" sz="2000" dirty="0" smtClean="0"/>
              <a:t>.</a:t>
            </a:r>
            <a:endParaRPr lang="tr-TR" sz="200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CE6"/>
              </a:clrFrom>
              <a:clrTo>
                <a:srgbClr val="FDFC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8" y="1628800"/>
            <a:ext cx="2743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83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11.3.3.2</a:t>
            </a:r>
            <a:r>
              <a:rPr lang="en-US" sz="3200" b="1" dirty="0"/>
              <a:t>.</a:t>
            </a:r>
            <a:r>
              <a:rPr lang="en-US" sz="3200" b="1" i="1" dirty="0"/>
              <a:t> Is-a</a:t>
            </a:r>
            <a:r>
              <a:rPr lang="en-US" sz="3200" b="1" dirty="0"/>
              <a:t> </a:t>
            </a:r>
            <a:r>
              <a:rPr lang="en-US" sz="3200" b="1" dirty="0" err="1"/>
              <a:t>ve</a:t>
            </a:r>
            <a:r>
              <a:rPr lang="en-US" sz="3200" b="1" dirty="0"/>
              <a:t> </a:t>
            </a:r>
            <a:r>
              <a:rPr lang="en-US" sz="3200" b="1" i="1" dirty="0"/>
              <a:t>Has-a</a:t>
            </a:r>
            <a:r>
              <a:rPr lang="en-US" sz="3200" b="1" dirty="0"/>
              <a:t> </a:t>
            </a:r>
            <a:r>
              <a:rPr lang="en-US" sz="3200" b="1" dirty="0" err="1"/>
              <a:t>İlişkileri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843808" y="1600200"/>
            <a:ext cx="5922240" cy="4495800"/>
          </a:xfrm>
        </p:spPr>
        <p:txBody>
          <a:bodyPr>
            <a:normAutofit/>
          </a:bodyPr>
          <a:lstStyle/>
          <a:p>
            <a:r>
              <a:rPr lang="tr-TR" sz="2000" b="1" i="1" dirty="0" smtClean="0"/>
              <a:t>Has-a</a:t>
            </a:r>
            <a:r>
              <a:rPr lang="tr-TR" sz="2000" b="1" dirty="0"/>
              <a:t>:</a:t>
            </a:r>
            <a:endParaRPr lang="tr-TR" sz="2000" dirty="0"/>
          </a:p>
          <a:p>
            <a:r>
              <a:rPr lang="tr-TR" sz="2000" i="1" dirty="0"/>
              <a:t>Has-a</a:t>
            </a:r>
            <a:r>
              <a:rPr lang="tr-TR" sz="2000" dirty="0"/>
              <a:t> ilişkisi, ikinci kavramın birinci kavramın bileşeni olduğu zaman görülür. Bu nedenle </a:t>
            </a:r>
            <a:r>
              <a:rPr lang="tr-TR" sz="2000" i="1" dirty="0"/>
              <a:t>has-a</a:t>
            </a:r>
            <a:r>
              <a:rPr lang="tr-TR" sz="2000" dirty="0"/>
              <a:t> ilişkisi, bir sınıfta tutulacak veriyi yani bir sınıfın özelliklerini belirlemektedir. Bir önceki sayfada ulaşım araçları için oluşturulan sınıf </a:t>
            </a:r>
            <a:r>
              <a:rPr lang="tr-TR" sz="2000" dirty="0" smtClean="0"/>
              <a:t>hiyerarşisinde </a:t>
            </a:r>
            <a:r>
              <a:rPr lang="tr-TR" sz="2000" i="1" dirty="0" smtClean="0"/>
              <a:t>otomobil </a:t>
            </a:r>
            <a:r>
              <a:rPr lang="tr-TR" sz="2000" i="1" dirty="0"/>
              <a:t>is-a kara taşıtı </a:t>
            </a:r>
            <a:r>
              <a:rPr lang="tr-TR" sz="2000" dirty="0"/>
              <a:t>ve </a:t>
            </a:r>
            <a:r>
              <a:rPr lang="tr-TR" sz="2000" i="1" dirty="0"/>
              <a:t>otomobil has-a direksiyon</a:t>
            </a:r>
            <a:r>
              <a:rPr lang="tr-TR" sz="2000" dirty="0"/>
              <a:t> ilişkileri vardır.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CE6"/>
              </a:clrFrom>
              <a:clrTo>
                <a:srgbClr val="FDFC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8" y="1628800"/>
            <a:ext cx="27432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7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1800" dirty="0"/>
              <a:t>Kalıtım ile türetilmiş bir sınıf, taban sınıfa işlevsellik eklemeye ek olarak, yeni özellikler tanımlayabilir ve üst sınıfta tanımlanmış işlemlerin bir kısmını yeniden tanımlayabilir. [Budd,98], kalıtımın 5 türlü amaçla kullanılabileceğini belirtmiştir.</a:t>
            </a:r>
            <a:endParaRPr lang="tr-TR" sz="2000" dirty="0"/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636912"/>
            <a:ext cx="79724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12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33</a:t>
            </a:fld>
            <a:endParaRPr lang="tr-TR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798195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33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34</a:t>
            </a:fld>
            <a:endParaRPr lang="tr-TR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79343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2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35</a:t>
            </a:fld>
            <a:endParaRPr lang="tr-TR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866916"/>
            <a:ext cx="79057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79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36</a:t>
            </a:fld>
            <a:endParaRPr lang="tr-TR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BD9"/>
              </a:clrFrom>
              <a:clrTo>
                <a:srgbClr val="F0EB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2" y="1852389"/>
            <a:ext cx="79057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95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000" b="1" dirty="0"/>
              <a:t>Tekli ve Çoklu Kalıtım:</a:t>
            </a:r>
            <a:endParaRPr lang="tr-TR" sz="2000" dirty="0"/>
          </a:p>
          <a:p>
            <a:r>
              <a:rPr lang="tr-TR" sz="2000" dirty="0"/>
              <a:t>Yukarıda "Birleştirme için kalıtım" maddesinde anlatılan Çoklu kalıtım, bazı problemlere neden olabildiği için tüm nesneye yönelik programlama dillerinde desteklenmemektedir</a:t>
            </a:r>
            <a:r>
              <a:rPr lang="tr-TR" sz="2000" dirty="0" smtClean="0"/>
              <a:t>.</a:t>
            </a:r>
          </a:p>
          <a:p>
            <a:endParaRPr lang="tr-TR" sz="2000" dirty="0"/>
          </a:p>
          <a:p>
            <a:r>
              <a:rPr lang="tr-TR" sz="2000" dirty="0"/>
              <a:t>Örneğin; bir alt sınıfın üst sınıfları arasında aynı isme sahip bir </a:t>
            </a:r>
            <a:r>
              <a:rPr lang="tr-TR" sz="2000" dirty="0" err="1"/>
              <a:t>metod</a:t>
            </a:r>
            <a:r>
              <a:rPr lang="tr-TR" sz="2000" dirty="0"/>
              <a:t> bulunabilir. Bir başka problem, birden çok üst sınıfın aynı üst sınıftan türetilmiş olmaları durumunda ortaya çıkar. Bu durumda üst sınıfın özellikleri, alt sınıfta birden çok kez yinelenecektir. </a:t>
            </a:r>
            <a:endParaRPr lang="tr-TR" sz="2000" dirty="0" smtClean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9345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11.3.3.3</a:t>
            </a:r>
            <a:r>
              <a:rPr lang="tr-TR" sz="3200" b="1" dirty="0"/>
              <a:t>. Kalıtımın Kullanılma Amaçları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000" b="1" dirty="0"/>
              <a:t>Tekli ve Çoklu Kalıtım:</a:t>
            </a:r>
            <a:endParaRPr lang="tr-TR" sz="2000" dirty="0"/>
          </a:p>
          <a:p>
            <a:r>
              <a:rPr lang="tr-TR" sz="2000" dirty="0" smtClean="0"/>
              <a:t>Bazı </a:t>
            </a:r>
            <a:r>
              <a:rPr lang="tr-TR" sz="2000" dirty="0"/>
              <a:t>programlama dillerinde bu durumu çözmek için olanaklar sağlanmış olmasına karşın, çoklu kalıtım dikkatle kullanılmalıdır. Örneğin Java </a:t>
            </a:r>
            <a:r>
              <a:rPr lang="tr-TR" sz="2000" dirty="0" smtClean="0"/>
              <a:t>dili</a:t>
            </a:r>
            <a:r>
              <a:rPr lang="tr-TR" sz="2000" dirty="0"/>
              <a:t>, C++'</a:t>
            </a:r>
            <a:r>
              <a:rPr lang="tr-TR" sz="2000" dirty="0" err="1"/>
              <a:t>ın</a:t>
            </a:r>
            <a:r>
              <a:rPr lang="tr-TR" sz="2000" dirty="0"/>
              <a:t> birçok özelliğini taşımasına karşın tekli kalıtıma izin vermekte ve çoklu kalıtım için </a:t>
            </a:r>
            <a:r>
              <a:rPr lang="tr-TR" sz="2000" dirty="0" err="1"/>
              <a:t>arayüz</a:t>
            </a:r>
            <a:r>
              <a:rPr lang="tr-TR" sz="2000" dirty="0"/>
              <a:t> kavramını kullanmaktadır. Java'da çoklu kalıtım için bir sınıftan kalıtım ve bir </a:t>
            </a:r>
            <a:r>
              <a:rPr lang="tr-TR" sz="2000" dirty="0" err="1"/>
              <a:t>arayüzün</a:t>
            </a:r>
            <a:r>
              <a:rPr lang="tr-TR" sz="2000" dirty="0"/>
              <a:t> gerçekleştirilmesi önerilmektedir.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80278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</a:t>
            </a:r>
            <a:r>
              <a:rPr lang="tr-TR" sz="3200" b="1" dirty="0"/>
              <a:t>. </a:t>
            </a:r>
            <a:r>
              <a:rPr lang="tr-TR" sz="3200" b="1" dirty="0" err="1"/>
              <a:t>Çokyapılılık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39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000" b="1" dirty="0" err="1"/>
              <a:t>Çokyapılılık</a:t>
            </a:r>
            <a:r>
              <a:rPr lang="tr-TR" sz="2000" dirty="0"/>
              <a:t> </a:t>
            </a:r>
            <a:r>
              <a:rPr lang="tr-TR" sz="2000" i="1" dirty="0"/>
              <a:t>(</a:t>
            </a:r>
            <a:r>
              <a:rPr lang="tr-TR" sz="2000" i="1" dirty="0" err="1"/>
              <a:t>polymorphism</a:t>
            </a:r>
            <a:r>
              <a:rPr lang="tr-TR" sz="2000" i="1" dirty="0"/>
              <a:t>)</a:t>
            </a:r>
            <a:r>
              <a:rPr lang="tr-TR" sz="2000" dirty="0"/>
              <a:t>,</a:t>
            </a:r>
            <a:r>
              <a:rPr lang="tr-TR" sz="2000" i="1" dirty="0"/>
              <a:t> is-a </a:t>
            </a:r>
            <a:r>
              <a:rPr lang="tr-TR" sz="2000" dirty="0"/>
              <a:t>ilişkisinin bir sonucudur. </a:t>
            </a:r>
            <a:r>
              <a:rPr lang="tr-TR" sz="2000" dirty="0" err="1"/>
              <a:t>Çokyapılılık</a:t>
            </a:r>
            <a:r>
              <a:rPr lang="tr-TR" sz="2000" dirty="0"/>
              <a:t>, mesaj iletme ile etkileşim, kalıtım ve </a:t>
            </a:r>
            <a:r>
              <a:rPr lang="tr-TR" sz="2000" dirty="0" err="1"/>
              <a:t>alttip</a:t>
            </a:r>
            <a:r>
              <a:rPr lang="tr-TR" sz="2000" dirty="0"/>
              <a:t> kavramlarından yararlanır. </a:t>
            </a:r>
            <a:r>
              <a:rPr lang="tr-TR" sz="2000" dirty="0" err="1"/>
              <a:t>Çokyapılılığın</a:t>
            </a:r>
            <a:r>
              <a:rPr lang="tr-TR" sz="2000" dirty="0"/>
              <a:t> çeşitli türleri vardır. Bu ders kapsamında söz edilecek olan </a:t>
            </a:r>
            <a:r>
              <a:rPr lang="tr-TR" sz="2000" dirty="0" err="1"/>
              <a:t>çokyapılılık</a:t>
            </a:r>
            <a:r>
              <a:rPr lang="tr-TR" sz="2000" dirty="0"/>
              <a:t>, kalıtım ile oluşturulan sınıflar arasındaki </a:t>
            </a:r>
            <a:r>
              <a:rPr lang="tr-TR" sz="2000" dirty="0" err="1"/>
              <a:t>çokyapılılıktır</a:t>
            </a:r>
            <a:r>
              <a:rPr lang="tr-TR" sz="2000" dirty="0"/>
              <a:t>.</a:t>
            </a:r>
          </a:p>
          <a:p>
            <a:r>
              <a:rPr lang="tr-TR" sz="2000" b="1" dirty="0" err="1"/>
              <a:t>Metod</a:t>
            </a:r>
            <a:r>
              <a:rPr lang="tr-TR" sz="2000" b="1" dirty="0"/>
              <a:t> Yükleme:</a:t>
            </a:r>
            <a:endParaRPr lang="tr-TR" sz="2000" dirty="0"/>
          </a:p>
          <a:p>
            <a:r>
              <a:rPr lang="tr-TR" sz="2000" dirty="0"/>
              <a:t>Aynı isme sahip bir çok metodun bulunması ve bu </a:t>
            </a:r>
            <a:r>
              <a:rPr lang="tr-TR" sz="2000" dirty="0" err="1"/>
              <a:t>metodların</a:t>
            </a:r>
            <a:r>
              <a:rPr lang="tr-TR" sz="2000" dirty="0"/>
              <a:t> aldıkları argümanlar ile </a:t>
            </a:r>
            <a:r>
              <a:rPr lang="tr-TR" sz="2000" dirty="0" err="1"/>
              <a:t>ayırd</a:t>
            </a:r>
            <a:r>
              <a:rPr lang="tr-TR" sz="2000" dirty="0"/>
              <a:t> edilmeleri </a:t>
            </a:r>
            <a:r>
              <a:rPr lang="tr-TR" sz="2000" dirty="0" err="1"/>
              <a:t>metod</a:t>
            </a:r>
            <a:r>
              <a:rPr lang="tr-TR" sz="2000" dirty="0"/>
              <a:t> yükleme </a:t>
            </a:r>
            <a:r>
              <a:rPr lang="tr-TR" sz="2000" i="1" dirty="0"/>
              <a:t>(</a:t>
            </a:r>
            <a:r>
              <a:rPr lang="tr-TR" sz="2000" i="1" dirty="0" err="1"/>
              <a:t>overloading</a:t>
            </a:r>
            <a:r>
              <a:rPr lang="tr-TR" sz="2000" i="1" dirty="0"/>
              <a:t>)</a:t>
            </a:r>
            <a:r>
              <a:rPr lang="tr-TR" sz="2000" dirty="0"/>
              <a:t> olarak adlandırılır.</a:t>
            </a:r>
          </a:p>
          <a:p>
            <a:endParaRPr lang="tr-TR" sz="2000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EDEC5"/>
              </a:clrFrom>
              <a:clrTo>
                <a:srgbClr val="DEDEC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86256"/>
            <a:ext cx="5472608" cy="203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48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11.1</a:t>
            </a:r>
            <a:r>
              <a:rPr lang="tr-TR" sz="3200" b="1" dirty="0"/>
              <a:t>. GİRİŞ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/>
          </a:bodyPr>
          <a:lstStyle/>
          <a:p>
            <a:r>
              <a:rPr lang="tr-TR" dirty="0" smtClean="0"/>
              <a:t>Nesneye </a:t>
            </a:r>
            <a:r>
              <a:rPr lang="tr-TR" dirty="0"/>
              <a:t>yönelik </a:t>
            </a:r>
            <a:r>
              <a:rPr lang="tr-TR" dirty="0" smtClean="0"/>
              <a:t>programlama; </a:t>
            </a:r>
            <a:r>
              <a:rPr lang="tr-TR" dirty="0"/>
              <a:t>karmaşık sistemlerin yapılandırılmasını ve yönetilmesini kolaylaştıran kavramları desteklemektedir.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nedenle nesneye yönelik programlamanın yazılım geliştirmede üretkenliği artırması, daha güvenilir ve daha nitelikli yazılım geliştirilmesini sağlaması ümit edilmektedir.</a:t>
            </a:r>
          </a:p>
          <a:p>
            <a:r>
              <a:rPr lang="tr-TR" dirty="0" smtClean="0"/>
              <a:t>Nesneye </a:t>
            </a:r>
            <a:r>
              <a:rPr lang="tr-TR" dirty="0"/>
              <a:t>yönelik programlama incelenmeden önce nesneye yönelik tasarım incelenecektir.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24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</a:t>
            </a:r>
            <a:r>
              <a:rPr lang="tr-TR" sz="3200" b="1" dirty="0"/>
              <a:t>. </a:t>
            </a:r>
            <a:r>
              <a:rPr lang="tr-TR" sz="3200" b="1" dirty="0" err="1"/>
              <a:t>Çokyapılılık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 lnSpcReduction="10000"/>
          </a:bodyPr>
          <a:lstStyle/>
          <a:p>
            <a:r>
              <a:rPr lang="tr-TR" sz="2000" dirty="0" err="1"/>
              <a:t>Çokyapılı</a:t>
            </a:r>
            <a:r>
              <a:rPr lang="tr-TR" sz="2000" dirty="0"/>
              <a:t> bir değişken, bir sınıfın bir nesnesini veya o sınıftan türetilmiş sınıflardan bir nesneyi </a:t>
            </a:r>
            <a:r>
              <a:rPr lang="tr-TR" sz="2000" dirty="0" smtClean="0"/>
              <a:t>gösterebilir.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Çokyapılı</a:t>
            </a:r>
            <a:r>
              <a:rPr lang="tr-TR" sz="2000" dirty="0" smtClean="0"/>
              <a:t> </a:t>
            </a:r>
            <a:r>
              <a:rPr lang="tr-TR" sz="2000" dirty="0"/>
              <a:t>bir değişkenin hangi değeri göstereceği önceden bilinemediği için, gerekli bellek miktarı derleme zamanında bilinemez. 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Bu </a:t>
            </a:r>
            <a:r>
              <a:rPr lang="tr-TR" sz="2000" dirty="0"/>
              <a:t>nedenle bu türdeki nesneler, </a:t>
            </a:r>
            <a:r>
              <a:rPr lang="tr-TR" sz="2000" dirty="0" err="1"/>
              <a:t>yığıt</a:t>
            </a:r>
            <a:r>
              <a:rPr lang="tr-TR" sz="2000" dirty="0"/>
              <a:t> bellek yerine yığın bellekte bulunur. Benzer şekilde bir </a:t>
            </a:r>
            <a:r>
              <a:rPr lang="tr-TR" sz="2000" dirty="0" err="1"/>
              <a:t>çokyapılı</a:t>
            </a:r>
            <a:r>
              <a:rPr lang="tr-TR" sz="2000" dirty="0"/>
              <a:t> değişkene gönderilen bir mesajın karşılığı, değişken tarafından gösterilen nesne türüne bağlı olarak çalışma zamanında belirlenir. 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İki </a:t>
            </a:r>
            <a:r>
              <a:rPr lang="tr-TR" sz="2000" dirty="0"/>
              <a:t>ayrı nesnenin aynı mesaja farklı </a:t>
            </a:r>
            <a:r>
              <a:rPr lang="tr-TR" sz="2000" dirty="0" err="1"/>
              <a:t>metodları</a:t>
            </a:r>
            <a:r>
              <a:rPr lang="tr-TR" sz="2000" dirty="0"/>
              <a:t> gerçekleştirerek karşılık vermeleri ise </a:t>
            </a:r>
            <a:r>
              <a:rPr lang="tr-TR" sz="2000" dirty="0" smtClean="0"/>
              <a:t>dinamik </a:t>
            </a:r>
            <a:r>
              <a:rPr lang="tr-TR" sz="2000" dirty="0"/>
              <a:t>bağlama ile gerçekleşir.</a:t>
            </a:r>
          </a:p>
        </p:txBody>
      </p:sp>
    </p:spTree>
    <p:extLst>
      <p:ext uri="{BB962C8B-B14F-4D97-AF65-F5344CB8AC3E}">
        <p14:creationId xmlns:p14="http://schemas.microsoft.com/office/powerpoint/2010/main" val="28301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endParaRPr lang="tr-TR" sz="3200" dirty="0" smtClean="0"/>
          </a:p>
          <a:p>
            <a:r>
              <a:rPr lang="tr-TR" sz="3200" dirty="0" smtClean="0"/>
              <a:t>Aşağıdaki </a:t>
            </a:r>
            <a:r>
              <a:rPr lang="tr-TR" sz="3200" dirty="0"/>
              <a:t>şekilde Java'da </a:t>
            </a:r>
            <a:r>
              <a:rPr lang="tr-TR" sz="3200" b="1" i="1" dirty="0"/>
              <a:t>sekil</a:t>
            </a:r>
            <a:r>
              <a:rPr lang="tr-TR" sz="3200" dirty="0"/>
              <a:t> sınıfının tanımı ve </a:t>
            </a:r>
            <a:r>
              <a:rPr lang="tr-TR" sz="3200" b="1" i="1" dirty="0"/>
              <a:t>sekil</a:t>
            </a:r>
            <a:r>
              <a:rPr lang="tr-TR" sz="3200" dirty="0"/>
              <a:t> sınıfından </a:t>
            </a:r>
            <a:r>
              <a:rPr lang="tr-TR" sz="3200" dirty="0" smtClean="0"/>
              <a:t>türetilmiş </a:t>
            </a:r>
            <a:r>
              <a:rPr lang="tr-TR" sz="3200" b="1" i="1" dirty="0" err="1" smtClean="0"/>
              <a:t>dikdortgen</a:t>
            </a:r>
            <a:r>
              <a:rPr lang="tr-TR" sz="3200" dirty="0"/>
              <a:t> </a:t>
            </a:r>
            <a:r>
              <a:rPr lang="tr-TR" sz="3200" dirty="0" smtClean="0"/>
              <a:t>ve </a:t>
            </a:r>
            <a:r>
              <a:rPr lang="tr-TR" sz="3200" b="1" i="1" dirty="0" smtClean="0"/>
              <a:t>daire</a:t>
            </a:r>
            <a:r>
              <a:rPr lang="tr-TR" sz="3200" dirty="0"/>
              <a:t> alt sınıflarının tanımları verilmektedir.</a:t>
            </a:r>
          </a:p>
        </p:txBody>
      </p:sp>
    </p:spTree>
    <p:extLst>
      <p:ext uri="{BB962C8B-B14F-4D97-AF65-F5344CB8AC3E}">
        <p14:creationId xmlns:p14="http://schemas.microsoft.com/office/powerpoint/2010/main" val="35534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42</a:t>
            </a:fld>
            <a:endParaRPr lang="tr-TR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4757"/>
            <a:ext cx="7272808" cy="530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67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43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 fontScale="47500" lnSpcReduction="20000"/>
          </a:bodyPr>
          <a:lstStyle/>
          <a:p>
            <a:r>
              <a:rPr lang="tr-TR" sz="4200" b="1" dirty="0" err="1"/>
              <a:t>Çokyapılılı</a:t>
            </a:r>
            <a:r>
              <a:rPr lang="tr-TR" sz="4200" b="1" dirty="0"/>
              <a:t> Değişkenin Kullanımı</a:t>
            </a:r>
            <a:r>
              <a:rPr lang="tr-TR" sz="4200" b="1" dirty="0" smtClean="0"/>
              <a:t>:</a:t>
            </a:r>
          </a:p>
          <a:p>
            <a:endParaRPr lang="tr-TR" sz="4200" dirty="0"/>
          </a:p>
          <a:p>
            <a:r>
              <a:rPr lang="tr-TR" sz="4200" dirty="0"/>
              <a:t>Aşağıda </a:t>
            </a:r>
            <a:r>
              <a:rPr lang="tr-TR" sz="4200" b="1" i="1" dirty="0"/>
              <a:t>sekil</a:t>
            </a:r>
            <a:r>
              <a:rPr lang="tr-TR" sz="4200" dirty="0"/>
              <a:t> sınıfından türetilen alt sınıflar, </a:t>
            </a:r>
            <a:r>
              <a:rPr lang="tr-TR" sz="4200" b="1" i="1" dirty="0"/>
              <a:t>daire</a:t>
            </a:r>
            <a:r>
              <a:rPr lang="tr-TR" sz="4200" dirty="0"/>
              <a:t> ve </a:t>
            </a:r>
            <a:r>
              <a:rPr lang="tr-TR" sz="4200" b="1" i="1" dirty="0" err="1" smtClean="0"/>
              <a:t>dikdortgen</a:t>
            </a:r>
            <a:r>
              <a:rPr lang="tr-TR" sz="4200" i="1" dirty="0" smtClean="0"/>
              <a:t> </a:t>
            </a:r>
            <a:r>
              <a:rPr lang="tr-TR" sz="4200" dirty="0" smtClean="0"/>
              <a:t>sınıflarına ilişkin </a:t>
            </a:r>
            <a:r>
              <a:rPr lang="tr-TR" sz="4200" dirty="0"/>
              <a:t>bir </a:t>
            </a:r>
            <a:r>
              <a:rPr lang="tr-TR" sz="4200" dirty="0" err="1"/>
              <a:t>çokyapılı</a:t>
            </a:r>
            <a:r>
              <a:rPr lang="tr-TR" sz="4200" dirty="0"/>
              <a:t> </a:t>
            </a:r>
            <a:r>
              <a:rPr lang="tr-TR" sz="4200" dirty="0" smtClean="0"/>
              <a:t>değişken olan</a:t>
            </a:r>
            <a:r>
              <a:rPr lang="tr-TR" sz="4200" dirty="0"/>
              <a:t> </a:t>
            </a:r>
            <a:r>
              <a:rPr lang="tr-TR" sz="4200" b="1" i="1" dirty="0" smtClean="0"/>
              <a:t>form</a:t>
            </a:r>
            <a:r>
              <a:rPr lang="tr-TR" sz="4200" dirty="0" smtClean="0"/>
              <a:t>,</a:t>
            </a:r>
            <a:r>
              <a:rPr lang="tr-TR" sz="4200" dirty="0"/>
              <a:t> </a:t>
            </a:r>
            <a:r>
              <a:rPr lang="tr-TR" sz="4200" b="1" i="1" dirty="0" err="1" smtClean="0"/>
              <a:t>kimlikyaz</a:t>
            </a:r>
            <a:r>
              <a:rPr lang="tr-TR" sz="4200" i="1" dirty="0" smtClean="0"/>
              <a:t> </a:t>
            </a:r>
            <a:r>
              <a:rPr lang="tr-TR" sz="4200" dirty="0" smtClean="0"/>
              <a:t>sınıfında </a:t>
            </a:r>
            <a:r>
              <a:rPr lang="tr-TR" sz="4200" b="1" i="1" dirty="0" smtClean="0"/>
              <a:t>sekil</a:t>
            </a:r>
            <a:r>
              <a:rPr lang="tr-TR" sz="4200" dirty="0"/>
              <a:t> tipinde tanımlanmaktadır. </a:t>
            </a:r>
            <a:r>
              <a:rPr lang="tr-TR" sz="4200" b="1" i="1" dirty="0"/>
              <a:t>form</a:t>
            </a:r>
            <a:r>
              <a:rPr lang="tr-TR" sz="4200" dirty="0"/>
              <a:t> değişkeni </a:t>
            </a:r>
            <a:r>
              <a:rPr lang="tr-TR" sz="4200" dirty="0" smtClean="0"/>
              <a:t>gerektiğinde </a:t>
            </a:r>
            <a:r>
              <a:rPr lang="tr-TR" sz="4200" i="1" dirty="0" smtClean="0"/>
              <a:t>daire</a:t>
            </a:r>
            <a:r>
              <a:rPr lang="tr-TR" sz="4200" dirty="0"/>
              <a:t> sınıfının örneklenmesi, gerektiğinde ise</a:t>
            </a:r>
            <a:r>
              <a:rPr lang="tr-TR" sz="4200" i="1" dirty="0"/>
              <a:t> </a:t>
            </a:r>
            <a:r>
              <a:rPr lang="tr-TR" sz="4200" b="1" i="1" dirty="0" err="1" smtClean="0"/>
              <a:t>dikdortgen</a:t>
            </a:r>
            <a:r>
              <a:rPr lang="tr-TR" sz="4200" dirty="0"/>
              <a:t> sınıfının örneklenmesi için kullanılabilir. </a:t>
            </a:r>
            <a:endParaRPr lang="tr-TR" sz="4200" dirty="0" smtClean="0"/>
          </a:p>
          <a:p>
            <a:endParaRPr lang="tr-TR" sz="4200" dirty="0" smtClean="0"/>
          </a:p>
          <a:p>
            <a:pPr lvl="1"/>
            <a:r>
              <a:rPr lang="tr-TR" sz="4000" dirty="0" err="1"/>
              <a:t>class</a:t>
            </a:r>
            <a:r>
              <a:rPr lang="tr-TR" sz="4000" dirty="0"/>
              <a:t> </a:t>
            </a:r>
            <a:r>
              <a:rPr lang="tr-TR" sz="4000" dirty="0" err="1"/>
              <a:t>kimlikyaz</a:t>
            </a:r>
            <a:r>
              <a:rPr lang="tr-TR" sz="4000" dirty="0"/>
              <a:t> {</a:t>
            </a:r>
          </a:p>
          <a:p>
            <a:pPr lvl="1"/>
            <a:r>
              <a:rPr lang="en-US" sz="4000" dirty="0"/>
              <a:t>public static void main(String[] </a:t>
            </a:r>
            <a:r>
              <a:rPr lang="en-US" sz="4000" dirty="0" err="1"/>
              <a:t>args</a:t>
            </a:r>
            <a:r>
              <a:rPr lang="en-US" sz="4000" dirty="0"/>
              <a:t>)</a:t>
            </a:r>
            <a:br>
              <a:rPr lang="en-US" sz="4000" dirty="0"/>
            </a:br>
            <a:r>
              <a:rPr lang="en-US" sz="4000" dirty="0"/>
              <a:t>{</a:t>
            </a:r>
            <a:br>
              <a:rPr lang="en-US" sz="4000" dirty="0"/>
            </a:br>
            <a:r>
              <a:rPr lang="tr-TR" sz="4000" dirty="0"/>
              <a:t>sekil [] form=</a:t>
            </a:r>
            <a:r>
              <a:rPr lang="tr-TR" sz="4000" dirty="0" err="1"/>
              <a:t>new</a:t>
            </a:r>
            <a:r>
              <a:rPr lang="tr-TR" sz="4000" dirty="0"/>
              <a:t> sekil[2];</a:t>
            </a:r>
            <a:br>
              <a:rPr lang="tr-TR" sz="4000" dirty="0"/>
            </a:br>
            <a:r>
              <a:rPr lang="tr-TR" sz="4000" dirty="0" smtClean="0"/>
              <a:t>form </a:t>
            </a:r>
            <a:r>
              <a:rPr lang="tr-TR" sz="4000" dirty="0"/>
              <a:t>[0]=</a:t>
            </a:r>
            <a:r>
              <a:rPr lang="tr-TR" sz="4000" dirty="0" err="1"/>
              <a:t>new</a:t>
            </a:r>
            <a:r>
              <a:rPr lang="tr-TR" sz="4000" dirty="0"/>
              <a:t> dikdörtgen (10,6,30,10);</a:t>
            </a:r>
            <a:br>
              <a:rPr lang="tr-TR" sz="4000" dirty="0"/>
            </a:br>
            <a:r>
              <a:rPr lang="tr-TR" sz="4000" dirty="0"/>
              <a:t>form [1]=</a:t>
            </a:r>
            <a:r>
              <a:rPr lang="tr-TR" sz="4000" dirty="0" err="1"/>
              <a:t>new</a:t>
            </a:r>
            <a:r>
              <a:rPr lang="tr-TR" sz="4000" dirty="0"/>
              <a:t> daire (5,6,2);</a:t>
            </a:r>
          </a:p>
          <a:p>
            <a:pPr lvl="1"/>
            <a:r>
              <a:rPr lang="tr-TR" sz="4000" dirty="0" err="1"/>
              <a:t>for</a:t>
            </a:r>
            <a:r>
              <a:rPr lang="tr-TR" sz="4000" dirty="0"/>
              <a:t>(</a:t>
            </a:r>
            <a:r>
              <a:rPr lang="tr-TR" sz="4000" dirty="0" err="1"/>
              <a:t>int</a:t>
            </a:r>
            <a:r>
              <a:rPr lang="tr-TR" sz="4000" dirty="0"/>
              <a:t> i=0;i&lt;</a:t>
            </a:r>
            <a:r>
              <a:rPr lang="tr-TR" sz="4000" dirty="0" err="1"/>
              <a:t>form.length;i</a:t>
            </a:r>
            <a:r>
              <a:rPr lang="tr-TR" sz="4000" dirty="0" smtClean="0"/>
              <a:t>++) {</a:t>
            </a:r>
            <a:r>
              <a:rPr lang="tr-TR" sz="4000" dirty="0" err="1" smtClean="0"/>
              <a:t>System.out.println</a:t>
            </a:r>
            <a:r>
              <a:rPr lang="tr-TR" sz="4000" dirty="0" smtClean="0"/>
              <a:t>(form[i</a:t>
            </a:r>
            <a:r>
              <a:rPr lang="tr-TR" sz="4000" dirty="0"/>
              <a:t>].</a:t>
            </a:r>
            <a:r>
              <a:rPr lang="tr-TR" sz="4000" dirty="0" err="1"/>
              <a:t>kimllik</a:t>
            </a:r>
            <a:r>
              <a:rPr lang="tr-TR" sz="4000" dirty="0" smtClean="0"/>
              <a:t>()); } </a:t>
            </a:r>
            <a:r>
              <a:rPr lang="tr-TR" sz="4000" dirty="0"/>
              <a:t/>
            </a:r>
            <a:br>
              <a:rPr lang="tr-TR" sz="4000" dirty="0"/>
            </a:br>
            <a:r>
              <a:rPr lang="tr-TR" sz="40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09637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11.3.4.1</a:t>
            </a:r>
            <a:r>
              <a:rPr lang="tr-TR" sz="3200" b="1" dirty="0"/>
              <a:t>. Sınıf, Alt Sınıf ve </a:t>
            </a:r>
            <a:r>
              <a:rPr lang="tr-TR" sz="3200" b="1" dirty="0" err="1"/>
              <a:t>Çokyapılı</a:t>
            </a:r>
            <a:r>
              <a:rPr lang="tr-TR" sz="3200" b="1" dirty="0"/>
              <a:t> Değişken Tanımlama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44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800" dirty="0"/>
              <a:t>Bununla bağlantılı olarak</a:t>
            </a:r>
            <a:r>
              <a:rPr lang="tr-TR" sz="2800" i="1" dirty="0"/>
              <a:t> </a:t>
            </a:r>
            <a:r>
              <a:rPr lang="tr-TR" sz="2800" b="1" i="1" dirty="0" err="1"/>
              <a:t>kimlikyaz</a:t>
            </a:r>
            <a:r>
              <a:rPr lang="tr-TR" sz="2800" dirty="0"/>
              <a:t> </a:t>
            </a:r>
            <a:r>
              <a:rPr lang="tr-TR" sz="2800" dirty="0" err="1"/>
              <a:t>ın</a:t>
            </a:r>
            <a:r>
              <a:rPr lang="tr-TR" sz="2800" dirty="0"/>
              <a:t> çalışması sırasında </a:t>
            </a:r>
            <a:r>
              <a:rPr lang="tr-TR" sz="2800" i="1" dirty="0"/>
              <a:t>form </a:t>
            </a:r>
            <a:r>
              <a:rPr lang="tr-TR" sz="2800" dirty="0"/>
              <a:t>değişkeni hangi türde nesneyi </a:t>
            </a:r>
            <a:r>
              <a:rPr lang="tr-TR" sz="2800" dirty="0" smtClean="0"/>
              <a:t>gösteriyorsa, </a:t>
            </a:r>
            <a:r>
              <a:rPr lang="tr-TR" sz="2800" b="1" i="1" dirty="0" smtClean="0"/>
              <a:t>form</a:t>
            </a:r>
            <a:r>
              <a:rPr lang="tr-TR" sz="2800" dirty="0"/>
              <a:t> nesnesine gönderilen</a:t>
            </a:r>
            <a:r>
              <a:rPr lang="tr-TR" sz="2800" i="1" dirty="0"/>
              <a:t> </a:t>
            </a:r>
            <a:r>
              <a:rPr lang="tr-TR" sz="2800" b="1" i="1" dirty="0" smtClean="0"/>
              <a:t>kimlik </a:t>
            </a:r>
            <a:r>
              <a:rPr lang="tr-TR" sz="2800" dirty="0" smtClean="0"/>
              <a:t>mesajına karşılık </a:t>
            </a:r>
            <a:r>
              <a:rPr lang="tr-TR" sz="2800" dirty="0"/>
              <a:t>olarak çalıştırılacak </a:t>
            </a:r>
            <a:r>
              <a:rPr lang="tr-TR" sz="2800" dirty="0" smtClean="0"/>
              <a:t>metot </a:t>
            </a:r>
            <a:r>
              <a:rPr lang="tr-TR" sz="2800" dirty="0"/>
              <a:t>buna göre belirlenecektir. </a:t>
            </a:r>
            <a:endParaRPr lang="tr-TR" sz="2800" dirty="0" smtClean="0"/>
          </a:p>
          <a:p>
            <a:endParaRPr lang="tr-TR" sz="2800" dirty="0" smtClean="0"/>
          </a:p>
          <a:p>
            <a:r>
              <a:rPr lang="tr-TR" sz="2800" dirty="0" smtClean="0"/>
              <a:t>Bir </a:t>
            </a:r>
            <a:r>
              <a:rPr lang="tr-TR" sz="2800" dirty="0"/>
              <a:t>mesajın alıcısı metodun kimliğinin çalışma zamanında belirlenmesi, değiştirilebilir bağlama ile mümkün olmaktadır.</a:t>
            </a:r>
          </a:p>
        </p:txBody>
      </p:sp>
    </p:spTree>
    <p:extLst>
      <p:ext uri="{BB962C8B-B14F-4D97-AF65-F5344CB8AC3E}">
        <p14:creationId xmlns:p14="http://schemas.microsoft.com/office/powerpoint/2010/main" val="50242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11.3.5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Yükleme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400" dirty="0"/>
              <a:t>Bir </a:t>
            </a:r>
            <a:r>
              <a:rPr lang="tr-TR" sz="2400" dirty="0" smtClean="0"/>
              <a:t>metot </a:t>
            </a:r>
            <a:r>
              <a:rPr lang="tr-TR" sz="2400" dirty="0"/>
              <a:t>ismi, iki veya daha fazla </a:t>
            </a:r>
            <a:r>
              <a:rPr lang="tr-TR" sz="2400" dirty="0" smtClean="0"/>
              <a:t>metot </a:t>
            </a:r>
            <a:r>
              <a:rPr lang="tr-TR" sz="2400" dirty="0"/>
              <a:t>kodu ile </a:t>
            </a:r>
            <a:r>
              <a:rPr lang="tr-TR" sz="2400" dirty="0" smtClean="0"/>
              <a:t>ilişkilendirilmişse, metot </a:t>
            </a:r>
            <a:r>
              <a:rPr lang="tr-TR" sz="2400" dirty="0"/>
              <a:t>yükleme (</a:t>
            </a:r>
            <a:r>
              <a:rPr lang="tr-TR" sz="2400" dirty="0" err="1"/>
              <a:t>method</a:t>
            </a:r>
            <a:r>
              <a:rPr lang="tr-TR" sz="2400" dirty="0"/>
              <a:t> </a:t>
            </a:r>
            <a:r>
              <a:rPr lang="tr-TR" sz="2400" dirty="0" err="1"/>
              <a:t>overloading</a:t>
            </a:r>
            <a:r>
              <a:rPr lang="tr-TR" sz="2400" dirty="0"/>
              <a:t>) gerçekleştirilmiş olur. Bu durumda </a:t>
            </a:r>
            <a:r>
              <a:rPr lang="tr-TR" sz="2400" dirty="0" err="1"/>
              <a:t>çokyapılılık</a:t>
            </a:r>
            <a:r>
              <a:rPr lang="tr-TR" sz="2400" dirty="0"/>
              <a:t>, </a:t>
            </a:r>
            <a:r>
              <a:rPr lang="tr-TR" sz="2400" dirty="0" err="1"/>
              <a:t>metod</a:t>
            </a:r>
            <a:r>
              <a:rPr lang="tr-TR" sz="2400" dirty="0"/>
              <a:t> ismi için uygulanmaktadır.</a:t>
            </a:r>
          </a:p>
          <a:p>
            <a:r>
              <a:rPr lang="tr-TR" sz="2400" dirty="0" smtClean="0"/>
              <a:t>Metot </a:t>
            </a:r>
            <a:r>
              <a:rPr lang="tr-TR" sz="2400" dirty="0"/>
              <a:t>yükleme, aşağıdaki iki durumda gerçekleşebilir.</a:t>
            </a:r>
          </a:p>
          <a:p>
            <a:pPr lvl="1"/>
            <a:r>
              <a:rPr lang="tr-TR" sz="2100" dirty="0" smtClean="0"/>
              <a:t>1. Kalıtımla </a:t>
            </a:r>
            <a:r>
              <a:rPr lang="tr-TR" sz="2100" dirty="0"/>
              <a:t>ilişkilenmemiş iki veya daha fazla sınıfta aynı </a:t>
            </a:r>
            <a:r>
              <a:rPr lang="tr-TR" sz="2100" dirty="0" smtClean="0"/>
              <a:t>metot </a:t>
            </a:r>
            <a:r>
              <a:rPr lang="tr-TR" sz="2100" dirty="0"/>
              <a:t>ismini paylaşan </a:t>
            </a:r>
            <a:r>
              <a:rPr lang="tr-TR" sz="2100" dirty="0" smtClean="0"/>
              <a:t>metotlar </a:t>
            </a:r>
            <a:r>
              <a:rPr lang="tr-TR" sz="2100" dirty="0"/>
              <a:t>olması durumunda veya</a:t>
            </a:r>
          </a:p>
          <a:p>
            <a:pPr lvl="1"/>
            <a:r>
              <a:rPr lang="tr-TR" sz="2100" dirty="0" smtClean="0"/>
              <a:t>2. Aynı </a:t>
            </a:r>
            <a:r>
              <a:rPr lang="tr-TR" sz="2100" dirty="0"/>
              <a:t>sınıf tanımı içinde aynı </a:t>
            </a:r>
            <a:r>
              <a:rPr lang="tr-TR" sz="2100" dirty="0" smtClean="0"/>
              <a:t>metot </a:t>
            </a:r>
            <a:r>
              <a:rPr lang="tr-TR" sz="2100" dirty="0"/>
              <a:t>ismini paylaşan </a:t>
            </a:r>
            <a:r>
              <a:rPr lang="tr-TR" sz="2100" dirty="0" smtClean="0"/>
              <a:t>metotlar </a:t>
            </a:r>
            <a:r>
              <a:rPr lang="tr-TR" sz="2100" dirty="0"/>
              <a:t>olması durumunda.</a:t>
            </a:r>
          </a:p>
        </p:txBody>
      </p:sp>
    </p:spTree>
    <p:extLst>
      <p:ext uri="{BB962C8B-B14F-4D97-AF65-F5344CB8AC3E}">
        <p14:creationId xmlns:p14="http://schemas.microsoft.com/office/powerpoint/2010/main" val="26247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11.3.5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Yükleme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442520" cy="4495800"/>
          </a:xfrm>
        </p:spPr>
        <p:txBody>
          <a:bodyPr>
            <a:normAutofit/>
          </a:bodyPr>
          <a:lstStyle/>
          <a:p>
            <a:r>
              <a:rPr lang="tr-TR" sz="2800" dirty="0" smtClean="0"/>
              <a:t>Aynı </a:t>
            </a:r>
            <a:r>
              <a:rPr lang="tr-TR" sz="2800" dirty="0"/>
              <a:t>ismi paylaşan birden çok </a:t>
            </a:r>
            <a:r>
              <a:rPr lang="tr-TR" sz="2800" dirty="0" smtClean="0"/>
              <a:t>metot </a:t>
            </a:r>
            <a:r>
              <a:rPr lang="tr-TR" sz="2800" dirty="0"/>
              <a:t>içinden hangisinin belirli bir mesaja karşılık vereceği, metodun parametreleri ile belirlenir. </a:t>
            </a:r>
            <a:endParaRPr lang="tr-TR" sz="2800" dirty="0" smtClean="0"/>
          </a:p>
          <a:p>
            <a:endParaRPr lang="tr-TR" sz="2800" dirty="0"/>
          </a:p>
          <a:p>
            <a:r>
              <a:rPr lang="tr-TR" sz="2800" dirty="0" smtClean="0"/>
              <a:t>Örneğin</a:t>
            </a:r>
            <a:r>
              <a:rPr lang="tr-TR" sz="2800" dirty="0"/>
              <a:t>; </a:t>
            </a:r>
            <a:r>
              <a:rPr lang="tr-TR" sz="2800" dirty="0" smtClean="0"/>
              <a:t>aşağıdaki </a:t>
            </a:r>
            <a:r>
              <a:rPr lang="tr-TR" sz="2800" dirty="0"/>
              <a:t>şekilde görülen Java kodunda,</a:t>
            </a:r>
            <a:r>
              <a:rPr lang="tr-TR" sz="2800" i="1" dirty="0"/>
              <a:t> </a:t>
            </a:r>
            <a:r>
              <a:rPr lang="tr-TR" sz="2800" i="1" dirty="0" err="1"/>
              <a:t>int</a:t>
            </a:r>
            <a:r>
              <a:rPr lang="tr-TR" sz="2800" dirty="0"/>
              <a:t> ve </a:t>
            </a:r>
            <a:r>
              <a:rPr lang="tr-TR" sz="2800" i="1" dirty="0" err="1"/>
              <a:t>double</a:t>
            </a:r>
            <a:r>
              <a:rPr lang="tr-TR" sz="2800" i="1" dirty="0"/>
              <a:t> </a:t>
            </a:r>
            <a:r>
              <a:rPr lang="tr-TR" sz="2800" dirty="0"/>
              <a:t>veri tiplerindeki iki parametre için </a:t>
            </a:r>
            <a:r>
              <a:rPr lang="tr-TR" sz="2800" dirty="0" smtClean="0"/>
              <a:t>metot </a:t>
            </a:r>
            <a:r>
              <a:rPr lang="tr-TR" sz="2800" dirty="0"/>
              <a:t>yükleme uygulanmış </a:t>
            </a:r>
            <a:r>
              <a:rPr lang="tr-TR" sz="2800" dirty="0" err="1"/>
              <a:t>OverloadM</a:t>
            </a:r>
            <a:r>
              <a:rPr lang="tr-TR" sz="2800" dirty="0"/>
              <a:t> metodu görülmektedir.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864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11.3.5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Yükleme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4752528" cy="4495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sz="2400" dirty="0" err="1" smtClean="0"/>
              <a:t>public</a:t>
            </a:r>
            <a:r>
              <a:rPr lang="tr-TR" sz="2400" dirty="0" smtClean="0"/>
              <a:t> </a:t>
            </a:r>
            <a:r>
              <a:rPr lang="tr-TR" sz="2400" dirty="0" err="1" smtClean="0"/>
              <a:t>class</a:t>
            </a:r>
            <a:r>
              <a:rPr lang="tr-TR" sz="2400" dirty="0" smtClean="0"/>
              <a:t> metot</a:t>
            </a:r>
          </a:p>
          <a:p>
            <a:pPr>
              <a:buNone/>
            </a:pPr>
            <a:r>
              <a:rPr lang="tr-TR" sz="2400" dirty="0" smtClean="0"/>
              <a:t>{</a:t>
            </a:r>
          </a:p>
          <a:p>
            <a:pPr lvl="1">
              <a:buNone/>
            </a:pPr>
            <a:r>
              <a:rPr lang="tr-TR" sz="2100" dirty="0" err="1"/>
              <a:t>private</a:t>
            </a:r>
            <a:r>
              <a:rPr lang="tr-TR" sz="2100" dirty="0"/>
              <a:t> </a:t>
            </a:r>
            <a:r>
              <a:rPr lang="tr-TR" sz="2100" dirty="0" err="1"/>
              <a:t>int</a:t>
            </a:r>
            <a:r>
              <a:rPr lang="tr-TR" sz="2100" dirty="0"/>
              <a:t> deger1;</a:t>
            </a:r>
          </a:p>
          <a:p>
            <a:pPr lvl="1">
              <a:buNone/>
            </a:pPr>
            <a:r>
              <a:rPr lang="tr-TR" sz="2100" dirty="0" err="1"/>
              <a:t>private</a:t>
            </a:r>
            <a:r>
              <a:rPr lang="tr-TR" sz="2100" dirty="0"/>
              <a:t>  </a:t>
            </a:r>
            <a:r>
              <a:rPr lang="tr-TR" sz="2100" dirty="0" err="1"/>
              <a:t>double</a:t>
            </a:r>
            <a:r>
              <a:rPr lang="tr-TR" sz="2100" dirty="0"/>
              <a:t> deger2;</a:t>
            </a:r>
          </a:p>
          <a:p>
            <a:pPr lvl="1">
              <a:buNone/>
            </a:pPr>
            <a:r>
              <a:rPr lang="tr-TR" sz="2100" dirty="0" err="1"/>
              <a:t>public</a:t>
            </a:r>
            <a:r>
              <a:rPr lang="tr-TR" sz="2100" dirty="0"/>
              <a:t> </a:t>
            </a:r>
            <a:r>
              <a:rPr lang="tr-TR" sz="2100" dirty="0" err="1"/>
              <a:t>OverloadM</a:t>
            </a:r>
            <a:r>
              <a:rPr lang="tr-TR" sz="2100" dirty="0"/>
              <a:t>(</a:t>
            </a:r>
            <a:r>
              <a:rPr lang="tr-TR" sz="2100" dirty="0" err="1"/>
              <a:t>int</a:t>
            </a:r>
            <a:r>
              <a:rPr lang="tr-TR" sz="2100" dirty="0"/>
              <a:t> d1)</a:t>
            </a:r>
          </a:p>
          <a:p>
            <a:pPr lvl="1">
              <a:buNone/>
            </a:pPr>
            <a:r>
              <a:rPr lang="tr-TR" sz="2100" dirty="0"/>
              <a:t>{ deger1=d1;}</a:t>
            </a:r>
          </a:p>
          <a:p>
            <a:pPr lvl="1">
              <a:buNone/>
            </a:pPr>
            <a:r>
              <a:rPr lang="tr-TR" sz="2100" dirty="0" err="1"/>
              <a:t>public</a:t>
            </a:r>
            <a:r>
              <a:rPr lang="tr-TR" sz="2100" dirty="0"/>
              <a:t> </a:t>
            </a:r>
            <a:r>
              <a:rPr lang="tr-TR" sz="2100" dirty="0" err="1"/>
              <a:t>OverloadM</a:t>
            </a:r>
            <a:r>
              <a:rPr lang="tr-TR" sz="2100" dirty="0"/>
              <a:t>(</a:t>
            </a:r>
            <a:r>
              <a:rPr lang="tr-TR" sz="2100" dirty="0" err="1"/>
              <a:t>double</a:t>
            </a:r>
            <a:r>
              <a:rPr lang="tr-TR" sz="2100" dirty="0"/>
              <a:t> d2)</a:t>
            </a:r>
            <a:br>
              <a:rPr lang="tr-TR" sz="2100" dirty="0"/>
            </a:br>
            <a:r>
              <a:rPr lang="tr-TR" sz="2100" dirty="0"/>
              <a:t>{deger2=d2;}</a:t>
            </a:r>
          </a:p>
          <a:p>
            <a:pPr lvl="1">
              <a:buNone/>
            </a:pPr>
            <a:r>
              <a:rPr lang="tr-TR" sz="2100" dirty="0" err="1"/>
              <a:t>public</a:t>
            </a:r>
            <a:r>
              <a:rPr lang="tr-TR" sz="2100" dirty="0"/>
              <a:t> </a:t>
            </a:r>
            <a:r>
              <a:rPr lang="tr-TR" sz="2100" dirty="0" err="1"/>
              <a:t>void</a:t>
            </a:r>
            <a:r>
              <a:rPr lang="tr-TR" sz="2100" dirty="0"/>
              <a:t> Yaz()</a:t>
            </a:r>
          </a:p>
          <a:p>
            <a:pPr lvl="1">
              <a:buNone/>
            </a:pPr>
            <a:r>
              <a:rPr lang="tr-TR" sz="2100" dirty="0"/>
              <a:t>{</a:t>
            </a:r>
          </a:p>
          <a:p>
            <a:pPr lvl="1">
              <a:buNone/>
            </a:pPr>
            <a:r>
              <a:rPr lang="tr-TR" sz="2100" dirty="0" err="1"/>
              <a:t>System.out.println</a:t>
            </a:r>
            <a:r>
              <a:rPr lang="tr-TR" sz="2100" dirty="0"/>
              <a:t>("Deger1:"+deger1+" Deger2:"+deger2);</a:t>
            </a:r>
            <a:br>
              <a:rPr lang="tr-TR" sz="2100" dirty="0"/>
            </a:br>
            <a:r>
              <a:rPr lang="tr-TR" sz="2100" dirty="0" smtClean="0"/>
              <a:t>}</a:t>
            </a:r>
          </a:p>
          <a:p>
            <a:pPr>
              <a:buNone/>
            </a:pPr>
            <a:r>
              <a:rPr lang="tr-TR" sz="2400" dirty="0" smtClean="0"/>
              <a:t>}</a:t>
            </a:r>
            <a:endParaRPr lang="tr-TR" sz="2400" dirty="0"/>
          </a:p>
        </p:txBody>
      </p:sp>
      <p:sp>
        <p:nvSpPr>
          <p:cNvPr id="6" name="Dikdörtgen 5"/>
          <p:cNvSpPr/>
          <p:nvPr/>
        </p:nvSpPr>
        <p:spPr>
          <a:xfrm>
            <a:off x="4968552" y="1646798"/>
            <a:ext cx="41754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Program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{</a:t>
            </a:r>
            <a:br>
              <a:rPr lang="tr-TR" dirty="0"/>
            </a:br>
            <a:r>
              <a:rPr lang="tr-TR" dirty="0" err="1"/>
              <a:t>OverloadM</a:t>
            </a:r>
            <a:r>
              <a:rPr lang="tr-TR" dirty="0"/>
              <a:t> </a:t>
            </a:r>
            <a:r>
              <a:rPr lang="tr-TR" dirty="0" smtClean="0"/>
              <a:t>a=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OverloadM</a:t>
            </a:r>
            <a:r>
              <a:rPr lang="tr-TR" dirty="0" smtClean="0"/>
              <a:t>(18);</a:t>
            </a:r>
            <a:r>
              <a:rPr lang="tr-TR" dirty="0"/>
              <a:t/>
            </a:r>
            <a:br>
              <a:rPr lang="tr-TR" dirty="0"/>
            </a:br>
            <a:r>
              <a:rPr lang="tr-TR" dirty="0" err="1" smtClean="0"/>
              <a:t>a.Yaz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 err="1"/>
              <a:t>OverloadM</a:t>
            </a:r>
            <a:r>
              <a:rPr lang="tr-TR" dirty="0"/>
              <a:t> </a:t>
            </a:r>
            <a:r>
              <a:rPr lang="tr-TR" dirty="0" smtClean="0"/>
              <a:t>b=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OverloadM</a:t>
            </a:r>
            <a:r>
              <a:rPr lang="tr-TR" dirty="0" smtClean="0"/>
              <a:t>(18.24</a:t>
            </a:r>
            <a:r>
              <a:rPr lang="tr-TR" dirty="0"/>
              <a:t>);</a:t>
            </a:r>
            <a:br>
              <a:rPr lang="tr-TR" dirty="0"/>
            </a:br>
            <a:r>
              <a:rPr lang="tr-TR" dirty="0" err="1" smtClean="0"/>
              <a:t>b.Yaz</a:t>
            </a:r>
            <a:r>
              <a:rPr lang="tr-TR" dirty="0"/>
              <a:t>();</a:t>
            </a:r>
            <a:br>
              <a:rPr lang="tr-TR" dirty="0"/>
            </a:br>
            <a:r>
              <a:rPr lang="tr-TR" dirty="0" smtClean="0"/>
              <a:t>}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37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11.3.6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Üzerine Yazma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lnSpcReduction="10000"/>
          </a:bodyPr>
          <a:lstStyle/>
          <a:p>
            <a:r>
              <a:rPr lang="tr-TR" sz="2400" dirty="0"/>
              <a:t>Bölüm </a:t>
            </a:r>
            <a:r>
              <a:rPr lang="tr-TR" sz="2400" dirty="0" smtClean="0"/>
              <a:t>11.3.3</a:t>
            </a:r>
            <a:r>
              <a:rPr lang="tr-TR" sz="2400" dirty="0"/>
              <a:t>.'te özelleşme için kalıtımda tanımlandığı gibi türetilmiş bir sınıf, üst sınıfa ekler yapmaktan başka, üst sınıftan kalıtımla alınmış bir metodu yeniden tanımlayabilir. 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tr-TR" sz="2400" dirty="0" smtClean="0"/>
              <a:t>Bir </a:t>
            </a:r>
            <a:r>
              <a:rPr lang="tr-TR" sz="2400" dirty="0"/>
              <a:t>sınıfta, üst sınıfındaki bir </a:t>
            </a:r>
            <a:r>
              <a:rPr lang="tr-TR" sz="2400" dirty="0" smtClean="0"/>
              <a:t>metotla </a:t>
            </a:r>
            <a:r>
              <a:rPr lang="tr-TR" sz="2400" dirty="0"/>
              <a:t>aynı isimde bir metodun </a:t>
            </a:r>
            <a:r>
              <a:rPr lang="tr-TR" sz="2400" dirty="0" smtClean="0"/>
              <a:t>bulunması, </a:t>
            </a:r>
            <a:r>
              <a:rPr lang="tr-TR" sz="2400" b="1" dirty="0" smtClean="0"/>
              <a:t>metot </a:t>
            </a:r>
            <a:r>
              <a:rPr lang="tr-TR" sz="2400" b="1" dirty="0"/>
              <a:t>üzerine yazma</a:t>
            </a:r>
            <a:r>
              <a:rPr lang="tr-TR" sz="2400" dirty="0"/>
              <a:t> (</a:t>
            </a:r>
            <a:r>
              <a:rPr lang="tr-TR" sz="2400" i="1" dirty="0" err="1"/>
              <a:t>method</a:t>
            </a:r>
            <a:r>
              <a:rPr lang="tr-TR" sz="2400" i="1" dirty="0"/>
              <a:t> </a:t>
            </a:r>
            <a:r>
              <a:rPr lang="tr-TR" sz="2400" i="1" dirty="0" err="1"/>
              <a:t>overriding</a:t>
            </a:r>
            <a:r>
              <a:rPr lang="tr-TR" sz="2400" dirty="0"/>
              <a:t>) olarak nitelendirilir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800" dirty="0" err="1">
                <a:solidFill>
                  <a:srgbClr val="FF0000"/>
                </a:solidFill>
              </a:rPr>
              <a:t>Metod</a:t>
            </a:r>
            <a:r>
              <a:rPr lang="tr-TR" sz="2800" dirty="0">
                <a:solidFill>
                  <a:srgbClr val="FF0000"/>
                </a:solidFill>
              </a:rPr>
              <a:t> üzerine yazma, bir sınıfta tanımlanmış bir metodun o sınıfın en az bir alt sınıfında aynı isimle yeniden tanımlanmasını gerektirir.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1274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11.3.6</a:t>
            </a:r>
            <a:r>
              <a:rPr lang="tr-TR" sz="3200" b="1" dirty="0"/>
              <a:t>. </a:t>
            </a:r>
            <a:r>
              <a:rPr lang="tr-TR" sz="3200" b="1" dirty="0" smtClean="0"/>
              <a:t>Metot </a:t>
            </a:r>
            <a:r>
              <a:rPr lang="tr-TR" sz="3200" b="1" dirty="0"/>
              <a:t>Üzerine Yazma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49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2771800" y="1600200"/>
            <a:ext cx="6264696" cy="4495800"/>
          </a:xfrm>
        </p:spPr>
        <p:txBody>
          <a:bodyPr>
            <a:noAutofit/>
          </a:bodyPr>
          <a:lstStyle/>
          <a:p>
            <a:r>
              <a:rPr lang="tr-TR" sz="2100" dirty="0" smtClean="0"/>
              <a:t>Alt </a:t>
            </a:r>
            <a:r>
              <a:rPr lang="tr-TR" sz="2100" dirty="0"/>
              <a:t>sınıftaki tanımlama, üst sınıftaki </a:t>
            </a:r>
            <a:r>
              <a:rPr lang="tr-TR" sz="2100" dirty="0" smtClean="0"/>
              <a:t>metot tanımına erişmeyi </a:t>
            </a:r>
            <a:r>
              <a:rPr lang="tr-TR" sz="2100" dirty="0"/>
              <a:t>engellemektedir. Bu durumda bir mesaja karşılık olarak hangi metodun </a:t>
            </a:r>
            <a:r>
              <a:rPr lang="tr-TR" sz="2100" dirty="0" smtClean="0"/>
              <a:t>kullanılacağı, çalışma </a:t>
            </a:r>
            <a:r>
              <a:rPr lang="tr-TR" sz="2100" dirty="0"/>
              <a:t>zamanında mesajı alan </a:t>
            </a:r>
            <a:r>
              <a:rPr lang="tr-TR" sz="2100" dirty="0" smtClean="0"/>
              <a:t>nesneden başlayarak</a:t>
            </a:r>
            <a:r>
              <a:rPr lang="tr-TR" sz="2100" dirty="0"/>
              <a:t>, üst sınıflarda devam eden arama ile belirlenir</a:t>
            </a:r>
            <a:r>
              <a:rPr lang="tr-TR" sz="2100" dirty="0" smtClean="0"/>
              <a:t>.</a:t>
            </a:r>
          </a:p>
          <a:p>
            <a:endParaRPr lang="tr-TR" sz="700" dirty="0"/>
          </a:p>
          <a:p>
            <a:r>
              <a:rPr lang="tr-TR" sz="2100" dirty="0"/>
              <a:t>Örneğin yandaki şekilde görüldüğü gibi; </a:t>
            </a:r>
            <a:r>
              <a:rPr lang="tr-TR" sz="2100" i="1" dirty="0" err="1" smtClean="0"/>
              <a:t>ogrenci</a:t>
            </a:r>
            <a:r>
              <a:rPr lang="tr-TR" sz="2100" i="1" dirty="0" smtClean="0"/>
              <a:t> </a:t>
            </a:r>
            <a:r>
              <a:rPr lang="tr-TR" sz="2100" dirty="0" smtClean="0"/>
              <a:t>sınıfında tanımlanmış </a:t>
            </a:r>
            <a:r>
              <a:rPr lang="tr-TR" sz="2100" i="1" dirty="0" err="1" smtClean="0"/>
              <a:t>nothesap</a:t>
            </a:r>
            <a:r>
              <a:rPr lang="tr-TR" sz="2100" i="1" dirty="0"/>
              <a:t> </a:t>
            </a:r>
            <a:r>
              <a:rPr lang="tr-TR" sz="2100" dirty="0" smtClean="0"/>
              <a:t>metodu, </a:t>
            </a:r>
            <a:r>
              <a:rPr lang="tr-TR" sz="2100" i="1" dirty="0" err="1" smtClean="0"/>
              <a:t>ogrenci</a:t>
            </a:r>
            <a:r>
              <a:rPr lang="tr-TR" sz="2100" i="1" dirty="0" smtClean="0"/>
              <a:t> </a:t>
            </a:r>
            <a:r>
              <a:rPr lang="tr-TR" sz="2100" dirty="0" smtClean="0"/>
              <a:t>sınıfının </a:t>
            </a:r>
            <a:r>
              <a:rPr lang="tr-TR" sz="2100" dirty="0"/>
              <a:t>alt sınıfı olan</a:t>
            </a:r>
            <a:r>
              <a:rPr lang="tr-TR" sz="2100" i="1" dirty="0"/>
              <a:t> </a:t>
            </a:r>
            <a:r>
              <a:rPr lang="tr-TR" sz="2100" i="1" dirty="0" err="1" smtClean="0"/>
              <a:t>lise_ogrenci</a:t>
            </a:r>
            <a:r>
              <a:rPr lang="tr-TR" sz="2100" i="1" dirty="0" smtClean="0"/>
              <a:t> </a:t>
            </a:r>
            <a:r>
              <a:rPr lang="tr-TR" sz="2100" dirty="0" smtClean="0"/>
              <a:t>ve </a:t>
            </a:r>
            <a:r>
              <a:rPr lang="tr-TR" sz="2100" i="1" dirty="0" err="1" smtClean="0"/>
              <a:t>univ_ogrenci</a:t>
            </a:r>
            <a:r>
              <a:rPr lang="tr-TR" sz="2100" i="1" dirty="0" smtClean="0"/>
              <a:t> </a:t>
            </a:r>
            <a:r>
              <a:rPr lang="tr-TR" sz="2100" dirty="0" smtClean="0"/>
              <a:t>sınıflarında</a:t>
            </a:r>
            <a:r>
              <a:rPr lang="tr-TR" sz="2100" dirty="0"/>
              <a:t>, alt sınıflara özgü işlemlerin gerçekleştirilmesi için yeniden tanımlanabilir</a:t>
            </a:r>
            <a:r>
              <a:rPr lang="tr-TR" sz="2100" dirty="0" smtClean="0"/>
              <a:t>.</a:t>
            </a:r>
          </a:p>
          <a:p>
            <a:endParaRPr lang="tr-TR" sz="1000" dirty="0"/>
          </a:p>
          <a:p>
            <a:r>
              <a:rPr lang="tr-TR" sz="2100" dirty="0"/>
              <a:t>C++, Java gibi dillerde her iki </a:t>
            </a:r>
            <a:r>
              <a:rPr lang="tr-TR" sz="2100" dirty="0" smtClean="0"/>
              <a:t>metot, </a:t>
            </a:r>
            <a:r>
              <a:rPr lang="tr-TR" sz="2100" dirty="0"/>
              <a:t>aynı </a:t>
            </a:r>
            <a:r>
              <a:rPr lang="tr-TR" sz="2100" dirty="0" smtClean="0"/>
              <a:t>parametrelere ve </a:t>
            </a:r>
            <a:r>
              <a:rPr lang="tr-TR" sz="2100" dirty="0"/>
              <a:t>aynı dönüş tipine sahip olmalıdır</a:t>
            </a:r>
            <a:r>
              <a:rPr lang="tr-TR" sz="2100" dirty="0" smtClean="0"/>
              <a:t>.</a:t>
            </a:r>
            <a:endParaRPr lang="tr-TR" sz="21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ABB"/>
              </a:clrFrom>
              <a:clrTo>
                <a:srgbClr val="EEEAB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54274"/>
            <a:ext cx="27527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3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/>
          </a:bodyPr>
          <a:lstStyle/>
          <a:p>
            <a:r>
              <a:rPr lang="tr-TR" dirty="0"/>
              <a:t>Bir program tasarlanırken, gereksinimleri programın gerçekleştireceği işlemler açısından incelemek en alışılmış yaklaşımdır. Bu yaklaşımda, programın yapması gereken işlemler üzerinde </a:t>
            </a:r>
            <a:r>
              <a:rPr lang="tr-TR" dirty="0" err="1"/>
              <a:t>yoğunlaşılır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Örneğin</a:t>
            </a:r>
            <a:r>
              <a:rPr lang="tr-TR" dirty="0"/>
              <a:t>; bir öğrenci bilgi sisteminde işlemlere göre gereksinimler aşağıdaki şekilde belirlenebilir:</a:t>
            </a:r>
          </a:p>
          <a:p>
            <a:pPr lvl="1"/>
            <a:r>
              <a:rPr lang="tr-TR" dirty="0" smtClean="0"/>
              <a:t>Belirli </a:t>
            </a:r>
            <a:r>
              <a:rPr lang="tr-TR" dirty="0"/>
              <a:t>bir dönem için açılan derslerin ekranda listelenmesi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öğrencinin kayıt olacağı ders kodunun girilmesi</a:t>
            </a:r>
            <a:r>
              <a:rPr lang="tr-TR" dirty="0" smtClean="0"/>
              <a:t>,</a:t>
            </a:r>
          </a:p>
          <a:p>
            <a:pPr lvl="1"/>
            <a:r>
              <a:rPr lang="tr-TR" dirty="0" smtClean="0"/>
              <a:t>Öğrencinin </a:t>
            </a:r>
            <a:r>
              <a:rPr lang="tr-TR" dirty="0"/>
              <a:t>derse kaydının onaylanması / reddedilmesi.</a:t>
            </a:r>
          </a:p>
        </p:txBody>
      </p:sp>
    </p:spTree>
    <p:extLst>
      <p:ext uri="{BB962C8B-B14F-4D97-AF65-F5344CB8AC3E}">
        <p14:creationId xmlns:p14="http://schemas.microsoft.com/office/powerpoint/2010/main" val="311413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</a:t>
            </a:r>
            <a:r>
              <a:rPr lang="tr-TR" sz="3200" b="1" dirty="0"/>
              <a:t>. NESNEYE YÖNELİK PROGRAMLAMA </a:t>
            </a:r>
            <a:r>
              <a:rPr lang="tr-TR" sz="3200" b="1" dirty="0" smtClean="0"/>
              <a:t>DİLLERİ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800" dirty="0"/>
              <a:t>Bir programlama dili, nesnelerin tanımlanmasını ve kullanımını destekliyorsa, nesneye dayalı olarak adlandırılır.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FEAFF"/>
              </a:clrFrom>
              <a:clrTo>
                <a:srgbClr val="DFEA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3068960"/>
            <a:ext cx="755332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60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</a:t>
            </a:r>
            <a:r>
              <a:rPr lang="tr-TR" sz="3200" b="1" dirty="0"/>
              <a:t>. NESNEYE YÖNELİK PROGRAMLAMA </a:t>
            </a:r>
            <a:r>
              <a:rPr lang="tr-TR" sz="3200" b="1" dirty="0" smtClean="0"/>
              <a:t>DİLLERİ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400" dirty="0"/>
              <a:t>Tüm nesneye yönelik diller, programlama dilleri </a:t>
            </a:r>
            <a:r>
              <a:rPr lang="tr-TR" sz="2400" dirty="0" smtClean="0"/>
              <a:t>literatüründe sınıf </a:t>
            </a:r>
            <a:r>
              <a:rPr lang="tr-TR" sz="2400" dirty="0"/>
              <a:t>ve alt sınıf kavramını ilk defa tanıtan SIMULA67 diline dayanmaktadır</a:t>
            </a:r>
            <a:r>
              <a:rPr lang="tr-TR" sz="2400" dirty="0" smtClean="0"/>
              <a:t>.</a:t>
            </a:r>
          </a:p>
          <a:p>
            <a:endParaRPr lang="tr-TR" sz="1800" dirty="0"/>
          </a:p>
          <a:p>
            <a:r>
              <a:rPr lang="tr-TR" sz="2400" dirty="0" err="1"/>
              <a:t>Smalltalk</a:t>
            </a:r>
            <a:r>
              <a:rPr lang="tr-TR" sz="2400" dirty="0"/>
              <a:t>, Eiffel ve Java </a:t>
            </a:r>
            <a:r>
              <a:rPr lang="tr-TR" sz="2400" i="1" dirty="0"/>
              <a:t>tam </a:t>
            </a:r>
            <a:r>
              <a:rPr lang="tr-TR" sz="2400" dirty="0"/>
              <a:t>(</a:t>
            </a:r>
            <a:r>
              <a:rPr lang="tr-TR" sz="2400" dirty="0" err="1"/>
              <a:t>pure</a:t>
            </a:r>
            <a:r>
              <a:rPr lang="tr-TR" sz="2400" dirty="0"/>
              <a:t>) nesneye yönelik programlama dilleridir. Tam nesneye yönelik programlama dilinin gereksinimi, dildeki tüm verilerin nesne şeklinde gösterilebilmesidir</a:t>
            </a:r>
            <a:r>
              <a:rPr lang="tr-TR" sz="2400" dirty="0" smtClean="0"/>
              <a:t>.</a:t>
            </a:r>
          </a:p>
          <a:p>
            <a:endParaRPr lang="tr-TR" sz="1800" dirty="0"/>
          </a:p>
          <a:p>
            <a:r>
              <a:rPr lang="tr-TR" sz="2400" dirty="0"/>
              <a:t>C++ ise hem </a:t>
            </a:r>
            <a:r>
              <a:rPr lang="tr-TR" sz="2400" i="1" dirty="0" err="1"/>
              <a:t>imperative</a:t>
            </a:r>
            <a:r>
              <a:rPr lang="tr-TR" sz="2400" dirty="0"/>
              <a:t> paradigmayı hem de nesneye yönelik paradigmayı desteklemektedir. Bu nedenle C++'da, her iki paradigma yaklaşımlarını kullanarak programlama yapmak olasıdır.</a:t>
            </a:r>
          </a:p>
        </p:txBody>
      </p:sp>
    </p:spTree>
    <p:extLst>
      <p:ext uri="{BB962C8B-B14F-4D97-AF65-F5344CB8AC3E}">
        <p14:creationId xmlns:p14="http://schemas.microsoft.com/office/powerpoint/2010/main" val="10013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11.4.1</a:t>
            </a:r>
            <a:r>
              <a:rPr lang="tr-TR" sz="3200" b="1" dirty="0"/>
              <a:t>. </a:t>
            </a:r>
            <a:r>
              <a:rPr lang="tr-TR" sz="3200" b="1" dirty="0" err="1"/>
              <a:t>Smalltalk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85000" lnSpcReduction="20000"/>
          </a:bodyPr>
          <a:lstStyle/>
          <a:p>
            <a:r>
              <a:rPr lang="tr-TR" sz="2800" dirty="0" err="1"/>
              <a:t>Smalltalk</a:t>
            </a:r>
            <a:r>
              <a:rPr lang="tr-TR" sz="2800" dirty="0"/>
              <a:t>, nesneye yönelik programlamayı popülerleştiren ilk programlama dilidir. </a:t>
            </a:r>
            <a:r>
              <a:rPr lang="tr-TR" sz="2800" dirty="0" err="1"/>
              <a:t>Smalltalk</a:t>
            </a:r>
            <a:r>
              <a:rPr lang="tr-TR" sz="2800" dirty="0"/>
              <a:t>, 1960'ların sonunda A.B.</a:t>
            </a:r>
            <a:r>
              <a:rPr lang="tr-TR" sz="2800" dirty="0" err="1"/>
              <a:t>D'de</a:t>
            </a:r>
            <a:r>
              <a:rPr lang="tr-TR" sz="2800" dirty="0"/>
              <a:t> Alan </a:t>
            </a:r>
            <a:r>
              <a:rPr lang="tr-TR" sz="2800" dirty="0" err="1"/>
              <a:t>Kay'in</a:t>
            </a:r>
            <a:r>
              <a:rPr lang="tr-TR" sz="2800" dirty="0"/>
              <a:t> doktora tezi sırasında oluşturulan kavramlara </a:t>
            </a:r>
            <a:r>
              <a:rPr lang="tr-TR" sz="2800" dirty="0" smtClean="0"/>
              <a:t>dayanır . </a:t>
            </a:r>
            <a:r>
              <a:rPr lang="tr-TR" sz="2800" dirty="0"/>
              <a:t>SIMULA67'de tanıtılan fikirler, </a:t>
            </a:r>
            <a:r>
              <a:rPr lang="tr-TR" sz="2800" dirty="0" err="1"/>
              <a:t>Smalltalk</a:t>
            </a:r>
            <a:r>
              <a:rPr lang="tr-TR" sz="2800" dirty="0"/>
              <a:t> ile olgunlaşmıştır</a:t>
            </a:r>
            <a:br>
              <a:rPr lang="tr-TR" sz="2800" dirty="0"/>
            </a:br>
            <a:endParaRPr lang="tr-TR" sz="2800" dirty="0"/>
          </a:p>
          <a:p>
            <a:r>
              <a:rPr lang="tr-TR" sz="2800" dirty="0" err="1"/>
              <a:t>Smalltalk'ta</a:t>
            </a:r>
            <a:r>
              <a:rPr lang="tr-TR" sz="2800" dirty="0"/>
              <a:t> bir program sadece kalıtım hiyerarşisi içinde düzenlenmiş birbirleriyle mesajlar ile etkileşen nesne sınıflarından oluşabilir. </a:t>
            </a:r>
            <a:endParaRPr lang="tr-TR" sz="2800" dirty="0" smtClean="0"/>
          </a:p>
          <a:p>
            <a:endParaRPr lang="tr-TR" sz="2800" dirty="0"/>
          </a:p>
          <a:p>
            <a:r>
              <a:rPr lang="tr-TR" sz="2800" dirty="0" err="1" smtClean="0"/>
              <a:t>Smalltalk'ta</a:t>
            </a:r>
            <a:r>
              <a:rPr lang="tr-TR" sz="2800" dirty="0" smtClean="0"/>
              <a:t> </a:t>
            </a:r>
            <a:r>
              <a:rPr lang="tr-TR" sz="2800" dirty="0"/>
              <a:t>tüm veriler nesnelerle gösterilmek zorunda olduğu </a:t>
            </a:r>
            <a:r>
              <a:rPr lang="tr-TR" sz="2800" dirty="0" smtClean="0"/>
              <a:t>için, </a:t>
            </a:r>
            <a:r>
              <a:rPr lang="tr-TR" sz="2800" dirty="0"/>
              <a:t>tam nesneye yönelik bir programlama dili olarak nitelendirilir</a:t>
            </a:r>
            <a:r>
              <a:rPr lang="tr-TR" sz="2800" dirty="0" smtClean="0"/>
              <a:t>. </a:t>
            </a:r>
            <a:r>
              <a:rPr lang="tr-TR" sz="2800" dirty="0" err="1" smtClean="0"/>
              <a:t>Smalltalk'un</a:t>
            </a:r>
            <a:r>
              <a:rPr lang="tr-TR" sz="2800" dirty="0" smtClean="0"/>
              <a:t> </a:t>
            </a:r>
            <a:r>
              <a:rPr lang="tr-TR" sz="2800" dirty="0"/>
              <a:t>en önemli özelliklerinden birisi tüm bağlamaların dinamik olarak yapılmasıdır.</a:t>
            </a:r>
          </a:p>
        </p:txBody>
      </p:sp>
    </p:spTree>
    <p:extLst>
      <p:ext uri="{BB962C8B-B14F-4D97-AF65-F5344CB8AC3E}">
        <p14:creationId xmlns:p14="http://schemas.microsoft.com/office/powerpoint/2010/main" val="14542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11.4.2</a:t>
            </a:r>
            <a:r>
              <a:rPr lang="tr-TR" sz="3200" b="1" dirty="0"/>
              <a:t>.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53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tr-TR" sz="2800" dirty="0"/>
              <a:t>1980 yılında </a:t>
            </a:r>
            <a:r>
              <a:rPr lang="tr-TR" sz="2800" dirty="0" err="1"/>
              <a:t>Bell</a:t>
            </a:r>
            <a:r>
              <a:rPr lang="tr-TR" sz="2800" dirty="0"/>
              <a:t> </a:t>
            </a:r>
            <a:r>
              <a:rPr lang="tr-TR" sz="2800" dirty="0" err="1"/>
              <a:t>Laboratuar'ından</a:t>
            </a:r>
            <a:r>
              <a:rPr lang="tr-TR" sz="2800" dirty="0"/>
              <a:t> </a:t>
            </a:r>
            <a:r>
              <a:rPr lang="tr-TR" sz="2800" dirty="0" err="1"/>
              <a:t>Bjarne</a:t>
            </a:r>
            <a:r>
              <a:rPr lang="tr-TR" sz="2800" dirty="0"/>
              <a:t> </a:t>
            </a:r>
            <a:r>
              <a:rPr lang="tr-TR" sz="2800" dirty="0" err="1"/>
              <a:t>Stroustroup</a:t>
            </a:r>
            <a:r>
              <a:rPr lang="tr-TR" sz="2800" dirty="0"/>
              <a:t>, C diline sınıf tanımlama, sınıf türetme,</a:t>
            </a:r>
            <a:r>
              <a:rPr lang="tr-TR" sz="2800" i="1" dirty="0"/>
              <a:t> </a:t>
            </a:r>
            <a:r>
              <a:rPr lang="tr-TR" sz="2800" i="1" dirty="0" err="1"/>
              <a:t>public</a:t>
            </a:r>
            <a:r>
              <a:rPr lang="tr-TR" sz="2800" i="1" dirty="0"/>
              <a:t>/</a:t>
            </a:r>
            <a:r>
              <a:rPr lang="tr-TR" sz="2800" i="1" dirty="0" err="1"/>
              <a:t>private</a:t>
            </a:r>
            <a:r>
              <a:rPr lang="tr-TR" sz="2800" i="1" dirty="0"/>
              <a:t> </a:t>
            </a:r>
            <a:r>
              <a:rPr lang="tr-TR" sz="2800" dirty="0"/>
              <a:t>erişim </a:t>
            </a:r>
            <a:r>
              <a:rPr lang="tr-TR" sz="2800" dirty="0" smtClean="0"/>
              <a:t>kontrolü, </a:t>
            </a:r>
            <a:r>
              <a:rPr lang="tr-TR" sz="2800" i="1" dirty="0" err="1" smtClean="0"/>
              <a:t>constructor</a:t>
            </a:r>
            <a:r>
              <a:rPr lang="tr-TR" sz="2800" i="1" dirty="0" smtClean="0"/>
              <a:t>-yapıcı/</a:t>
            </a:r>
            <a:r>
              <a:rPr lang="tr-TR" sz="2800" i="1" dirty="0" err="1" smtClean="0"/>
              <a:t>deconstructor</a:t>
            </a:r>
            <a:r>
              <a:rPr lang="tr-TR" sz="2800" i="1" dirty="0" smtClean="0"/>
              <a:t>-yıkıcı</a:t>
            </a:r>
            <a:r>
              <a:rPr lang="tr-TR" sz="2800" dirty="0"/>
              <a:t> ve </a:t>
            </a:r>
            <a:r>
              <a:rPr lang="tr-TR" sz="2800" dirty="0" err="1"/>
              <a:t>metod</a:t>
            </a:r>
            <a:r>
              <a:rPr lang="tr-TR" sz="2800" dirty="0"/>
              <a:t> yükleme özelliklerini katarak C++ dilini tanıtmıştır. </a:t>
            </a:r>
            <a:endParaRPr lang="tr-TR" sz="2800" dirty="0" smtClean="0"/>
          </a:p>
          <a:p>
            <a:pPr>
              <a:spcBef>
                <a:spcPts val="600"/>
              </a:spcBef>
            </a:pPr>
            <a:endParaRPr lang="tr-TR" sz="2400" dirty="0" smtClean="0"/>
          </a:p>
          <a:p>
            <a:pPr>
              <a:spcBef>
                <a:spcPts val="600"/>
              </a:spcBef>
            </a:pPr>
            <a:r>
              <a:rPr lang="tr-TR" sz="2800" dirty="0" smtClean="0"/>
              <a:t>Daha </a:t>
            </a:r>
            <a:r>
              <a:rPr lang="tr-TR" sz="2800" dirty="0"/>
              <a:t>sonra C++'a çoklu kalıtım, soyut sınıflar, sanal </a:t>
            </a:r>
            <a:r>
              <a:rPr lang="tr-TR" sz="2800" dirty="0" err="1"/>
              <a:t>metodlar</a:t>
            </a:r>
            <a:r>
              <a:rPr lang="tr-TR" sz="2800" dirty="0"/>
              <a:t> eklenmiştir. C++, C diline uyumlu olması nedeniyle, 1980'lerin ikinci yarısından başlayarak yaygın olarak kullanılan bir programlama dili olmuştur</a:t>
            </a:r>
            <a:r>
              <a:rPr lang="tr-TR" sz="2800" dirty="0" smtClean="0"/>
              <a:t>.</a:t>
            </a:r>
          </a:p>
          <a:p>
            <a:pPr>
              <a:spcBef>
                <a:spcPts val="600"/>
              </a:spcBef>
            </a:pPr>
            <a:endParaRPr lang="tr-TR" sz="2400" dirty="0"/>
          </a:p>
          <a:p>
            <a:pPr>
              <a:spcBef>
                <a:spcPts val="600"/>
              </a:spcBef>
            </a:pPr>
            <a:r>
              <a:rPr lang="tr-TR" sz="2800" dirty="0"/>
              <a:t>Bir sınıf için bir veya daha fazla </a:t>
            </a:r>
            <a:r>
              <a:rPr lang="tr-TR" sz="2800" i="1" dirty="0" err="1"/>
              <a:t>Constructor</a:t>
            </a:r>
            <a:r>
              <a:rPr lang="tr-TR" sz="2800" dirty="0"/>
              <a:t> metodu tanımlanabilir</a:t>
            </a:r>
            <a:r>
              <a:rPr lang="tr-TR" sz="2800" dirty="0" smtClean="0"/>
              <a:t>. </a:t>
            </a:r>
            <a:r>
              <a:rPr lang="tr-TR" sz="2800" i="1" dirty="0" err="1" smtClean="0"/>
              <a:t>Constructor</a:t>
            </a:r>
            <a:r>
              <a:rPr lang="tr-TR" sz="2800" dirty="0"/>
              <a:t>, bir nesne </a:t>
            </a:r>
            <a:r>
              <a:rPr lang="tr-TR" sz="2800" dirty="0" smtClean="0"/>
              <a:t>oluşturulduğunda </a:t>
            </a:r>
            <a:r>
              <a:rPr lang="tr-TR" sz="2800" dirty="0"/>
              <a:t>bir kez çalıştırılan özel bir </a:t>
            </a:r>
            <a:r>
              <a:rPr lang="tr-TR" sz="2800" dirty="0" err="1"/>
              <a:t>metod</a:t>
            </a:r>
            <a:r>
              <a:rPr lang="tr-TR" sz="2800" dirty="0"/>
              <a:t> olmaktadır. Benzer şekilde bir nesne yok edildiği zaman bir </a:t>
            </a:r>
            <a:r>
              <a:rPr lang="tr-TR" sz="2800" i="1" dirty="0" err="1"/>
              <a:t>destructor</a:t>
            </a:r>
            <a:r>
              <a:rPr lang="tr-TR" sz="2800" dirty="0"/>
              <a:t> metodu varsayılan olarak çağrılır</a:t>
            </a:r>
            <a:r>
              <a:rPr lang="tr-TR" sz="2800" dirty="0" smtClean="0"/>
              <a:t>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902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54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Kalıtım Örnek</a:t>
            </a:r>
          </a:p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/>
              <a:t>base_class</a:t>
            </a:r>
            <a:r>
              <a:rPr lang="tr-TR" sz="2000" dirty="0"/>
              <a:t> {</a:t>
            </a:r>
          </a:p>
          <a:p>
            <a:pPr lvl="1">
              <a:buNone/>
            </a:pPr>
            <a:r>
              <a:rPr lang="tr-TR" sz="1700" dirty="0" err="1" smtClean="0"/>
              <a:t>private</a:t>
            </a:r>
            <a:r>
              <a:rPr lang="tr-TR" sz="1700" dirty="0" smtClean="0"/>
              <a:t>:	</a:t>
            </a:r>
            <a:r>
              <a:rPr lang="tr-TR" sz="1700" dirty="0" err="1" smtClean="0"/>
              <a:t>int</a:t>
            </a:r>
            <a:r>
              <a:rPr lang="tr-TR" sz="1700" dirty="0" smtClean="0"/>
              <a:t> </a:t>
            </a:r>
            <a:r>
              <a:rPr lang="tr-TR" sz="1700" dirty="0"/>
              <a:t>a</a:t>
            </a:r>
            <a:r>
              <a:rPr lang="tr-TR" sz="1700" dirty="0" smtClean="0"/>
              <a:t>;  </a:t>
            </a:r>
            <a:r>
              <a:rPr lang="tr-TR" sz="1700" dirty="0" err="1" smtClean="0"/>
              <a:t>float</a:t>
            </a:r>
            <a:r>
              <a:rPr lang="tr-TR" sz="1700" dirty="0" smtClean="0"/>
              <a:t> </a:t>
            </a:r>
            <a:r>
              <a:rPr lang="tr-TR" sz="1700" dirty="0"/>
              <a:t>x;</a:t>
            </a:r>
          </a:p>
          <a:p>
            <a:pPr lvl="1">
              <a:buNone/>
            </a:pPr>
            <a:r>
              <a:rPr lang="tr-TR" sz="1700" dirty="0" err="1" smtClean="0"/>
              <a:t>protected</a:t>
            </a:r>
            <a:r>
              <a:rPr lang="tr-TR" sz="1700" dirty="0" smtClean="0"/>
              <a:t>:	</a:t>
            </a:r>
            <a:r>
              <a:rPr lang="tr-TR" sz="1700" dirty="0" err="1" smtClean="0"/>
              <a:t>int</a:t>
            </a:r>
            <a:r>
              <a:rPr lang="tr-TR" sz="1700" dirty="0" smtClean="0"/>
              <a:t> b; </a:t>
            </a:r>
            <a:r>
              <a:rPr lang="tr-TR" sz="1700" dirty="0" err="1" smtClean="0"/>
              <a:t>float</a:t>
            </a:r>
            <a:r>
              <a:rPr lang="tr-TR" sz="1700" dirty="0" smtClean="0"/>
              <a:t> </a:t>
            </a:r>
            <a:r>
              <a:rPr lang="tr-TR" sz="1700" dirty="0"/>
              <a:t>y;</a:t>
            </a:r>
          </a:p>
          <a:p>
            <a:pPr lvl="1">
              <a:buNone/>
            </a:pPr>
            <a:r>
              <a:rPr lang="tr-TR" sz="1700" dirty="0" err="1" smtClean="0"/>
              <a:t>public</a:t>
            </a:r>
            <a:r>
              <a:rPr lang="tr-TR" sz="1700" dirty="0" smtClean="0"/>
              <a:t>:	</a:t>
            </a:r>
            <a:r>
              <a:rPr lang="tr-TR" sz="1700" dirty="0" err="1" smtClean="0"/>
              <a:t>int</a:t>
            </a:r>
            <a:r>
              <a:rPr lang="tr-TR" sz="1700" dirty="0" smtClean="0"/>
              <a:t> c; </a:t>
            </a:r>
            <a:r>
              <a:rPr lang="tr-TR" sz="1700" dirty="0" err="1" smtClean="0"/>
              <a:t>float</a:t>
            </a:r>
            <a:r>
              <a:rPr lang="tr-TR" sz="1700" dirty="0" smtClean="0"/>
              <a:t> </a:t>
            </a:r>
            <a:r>
              <a:rPr lang="tr-TR" sz="1700" dirty="0"/>
              <a:t>z</a:t>
            </a:r>
            <a:r>
              <a:rPr lang="tr-TR" sz="1700" dirty="0" smtClean="0"/>
              <a:t>; </a:t>
            </a:r>
          </a:p>
          <a:p>
            <a:pPr>
              <a:buNone/>
            </a:pPr>
            <a:r>
              <a:rPr lang="tr-TR" sz="2000" dirty="0" smtClean="0"/>
              <a:t>};</a:t>
            </a:r>
            <a:endParaRPr lang="tr-TR" sz="2000" dirty="0"/>
          </a:p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/>
              <a:t>subclass_1 : 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 smtClean="0"/>
              <a:t>base_class</a:t>
            </a:r>
            <a:r>
              <a:rPr lang="tr-TR" sz="2000" dirty="0" smtClean="0"/>
              <a:t> </a:t>
            </a:r>
            <a:r>
              <a:rPr lang="tr-TR" sz="2000" dirty="0"/>
              <a:t>{ … </a:t>
            </a:r>
            <a:r>
              <a:rPr lang="tr-TR" sz="2000" dirty="0" smtClean="0"/>
              <a:t>}</a:t>
            </a:r>
          </a:p>
          <a:p>
            <a:pPr lvl="1">
              <a:buNone/>
            </a:pPr>
            <a:r>
              <a:rPr lang="tr-TR" sz="1700" dirty="0" smtClean="0"/>
              <a:t> // </a:t>
            </a:r>
            <a:r>
              <a:rPr lang="tr-TR" sz="1700" dirty="0"/>
              <a:t>- burada, b ve y </a:t>
            </a:r>
            <a:r>
              <a:rPr lang="tr-TR" sz="1700" dirty="0" err="1"/>
              <a:t>protected</a:t>
            </a:r>
            <a:r>
              <a:rPr lang="tr-TR" sz="1700" dirty="0"/>
              <a:t> </a:t>
            </a:r>
            <a:r>
              <a:rPr lang="tr-TR" sz="1700" dirty="0" smtClean="0"/>
              <a:t>ve c </a:t>
            </a:r>
            <a:r>
              <a:rPr lang="tr-TR" sz="1700" dirty="0"/>
              <a:t>ve z </a:t>
            </a:r>
            <a:r>
              <a:rPr lang="tr-TR" sz="1700" dirty="0" err="1"/>
              <a:t>public</a:t>
            </a:r>
            <a:endParaRPr lang="tr-TR" sz="1700" dirty="0"/>
          </a:p>
          <a:p>
            <a:pPr>
              <a:buNone/>
            </a:pP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/>
              <a:t>subclass_2 : </a:t>
            </a:r>
            <a:r>
              <a:rPr lang="tr-TR" sz="2000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base_class</a:t>
            </a:r>
            <a:r>
              <a:rPr lang="tr-TR" sz="2000" dirty="0"/>
              <a:t> { … </a:t>
            </a:r>
            <a:r>
              <a:rPr lang="tr-TR" sz="2000" dirty="0" smtClean="0"/>
              <a:t>}; </a:t>
            </a:r>
          </a:p>
          <a:p>
            <a:pPr lvl="1">
              <a:buNone/>
            </a:pPr>
            <a:r>
              <a:rPr lang="tr-TR" sz="1700" dirty="0" smtClean="0"/>
              <a:t>// </a:t>
            </a:r>
            <a:r>
              <a:rPr lang="tr-TR" sz="1700" dirty="0"/>
              <a:t>- </a:t>
            </a:r>
            <a:r>
              <a:rPr lang="tr-TR" sz="1700" dirty="0" smtClean="0"/>
              <a:t>burada </a:t>
            </a:r>
            <a:r>
              <a:rPr lang="tr-TR" sz="1700" dirty="0" err="1" smtClean="0"/>
              <a:t>burada</a:t>
            </a:r>
            <a:r>
              <a:rPr lang="tr-TR" sz="1700" dirty="0" smtClean="0"/>
              <a:t>, b, y, </a:t>
            </a:r>
            <a:r>
              <a:rPr lang="tr-TR" sz="1700" dirty="0" err="1" smtClean="0"/>
              <a:t>c,private</a:t>
            </a:r>
            <a:r>
              <a:rPr lang="tr-TR" sz="1700" dirty="0" smtClean="0"/>
              <a:t>, ve türetilecek hiçbir sınıf ebeveyn sınıfa erişemez.</a:t>
            </a:r>
          </a:p>
          <a:p>
            <a:pPr>
              <a:buNone/>
            </a:pPr>
            <a:r>
              <a:rPr lang="tr-TR" sz="2000" dirty="0" smtClean="0"/>
              <a:t>// </a:t>
            </a:r>
            <a:r>
              <a:rPr lang="tr-TR" sz="2000" dirty="0"/>
              <a:t>örneğin “</a:t>
            </a:r>
            <a:r>
              <a:rPr lang="tr-TR" sz="2000" dirty="0" err="1"/>
              <a:t>c”ye</a:t>
            </a:r>
            <a:r>
              <a:rPr lang="tr-TR" sz="2000" dirty="0"/>
              <a:t> erişilebilmesi için aşağıdaki yöntem kullanılır</a:t>
            </a:r>
          </a:p>
          <a:p>
            <a:pPr>
              <a:buNone/>
            </a:pPr>
            <a:r>
              <a:rPr lang="tr-TR" sz="2000" dirty="0" err="1"/>
              <a:t>class</a:t>
            </a:r>
            <a:r>
              <a:rPr lang="tr-TR" sz="2000" dirty="0"/>
              <a:t> subclass_3 : </a:t>
            </a:r>
            <a:r>
              <a:rPr lang="tr-TR" sz="2000" dirty="0" err="1"/>
              <a:t>private</a:t>
            </a:r>
            <a:r>
              <a:rPr lang="tr-TR" sz="2000" dirty="0"/>
              <a:t> </a:t>
            </a:r>
            <a:r>
              <a:rPr lang="tr-TR" sz="2000" dirty="0" err="1"/>
              <a:t>base_class</a:t>
            </a:r>
            <a:r>
              <a:rPr lang="tr-TR" sz="2000" dirty="0"/>
              <a:t> </a:t>
            </a:r>
            <a:r>
              <a:rPr lang="tr-TR" sz="2000" dirty="0" smtClean="0"/>
              <a:t>{ </a:t>
            </a:r>
            <a:r>
              <a:rPr lang="tr-TR" sz="2000" dirty="0" err="1" smtClean="0"/>
              <a:t>base_class</a:t>
            </a:r>
            <a:r>
              <a:rPr lang="tr-TR" sz="2000" dirty="0" smtClean="0"/>
              <a:t> </a:t>
            </a:r>
            <a:r>
              <a:rPr lang="tr-TR" sz="2000" dirty="0"/>
              <a:t>:: c</a:t>
            </a:r>
            <a:r>
              <a:rPr lang="tr-TR" sz="2000" dirty="0" smtClean="0"/>
              <a:t>; 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235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200" dirty="0"/>
              <a:t>C++'da bağlama genellikle durağan olarak gerçekleşir. Ancak, </a:t>
            </a:r>
            <a:r>
              <a:rPr lang="tr-TR" sz="2200" i="1" dirty="0" err="1" smtClean="0"/>
              <a:t>virtual</a:t>
            </a:r>
            <a:r>
              <a:rPr lang="tr-TR" sz="2200" i="1" dirty="0" smtClean="0"/>
              <a:t> </a:t>
            </a:r>
            <a:r>
              <a:rPr lang="tr-TR" sz="2200" dirty="0" err="1" smtClean="0"/>
              <a:t>metodlar</a:t>
            </a:r>
            <a:r>
              <a:rPr lang="tr-TR" sz="2200" dirty="0" smtClean="0"/>
              <a:t> ve </a:t>
            </a:r>
            <a:r>
              <a:rPr lang="tr-TR" sz="2200" dirty="0"/>
              <a:t>göstergeler, dinamik bağlama etkisi vermek için kullanılır. </a:t>
            </a:r>
            <a:endParaRPr lang="tr-TR" sz="2200" dirty="0" smtClean="0"/>
          </a:p>
          <a:p>
            <a:endParaRPr lang="tr-TR" sz="1600" dirty="0" smtClean="0"/>
          </a:p>
          <a:p>
            <a:r>
              <a:rPr lang="tr-TR" sz="2200" dirty="0" err="1" smtClean="0"/>
              <a:t>Metodların</a:t>
            </a:r>
            <a:r>
              <a:rPr lang="tr-TR" sz="2200" dirty="0" smtClean="0"/>
              <a:t> </a:t>
            </a:r>
            <a:r>
              <a:rPr lang="tr-TR" sz="2200" dirty="0"/>
              <a:t>dinamik olarak bağlanabilmesi için </a:t>
            </a:r>
            <a:r>
              <a:rPr lang="tr-TR" sz="2200" dirty="0" err="1"/>
              <a:t>metod</a:t>
            </a:r>
            <a:r>
              <a:rPr lang="tr-TR" sz="2200" dirty="0"/>
              <a:t>, üst sınıfta </a:t>
            </a:r>
            <a:r>
              <a:rPr lang="tr-TR" sz="2200" i="1" dirty="0" err="1" smtClean="0"/>
              <a:t>virtual</a:t>
            </a:r>
            <a:r>
              <a:rPr lang="tr-TR" sz="2200" i="1" dirty="0" smtClean="0"/>
              <a:t> </a:t>
            </a:r>
            <a:r>
              <a:rPr lang="tr-TR" sz="2200" dirty="0" smtClean="0"/>
              <a:t>olarak </a:t>
            </a:r>
            <a:r>
              <a:rPr lang="tr-TR" sz="2200" dirty="0"/>
              <a:t>tanımlanmalı ve daha sonra türetilmiş sınıflarda yeniden </a:t>
            </a:r>
            <a:r>
              <a:rPr lang="tr-TR" sz="2200" dirty="0" smtClean="0"/>
              <a:t>tanımlanmalıdır.</a:t>
            </a:r>
          </a:p>
          <a:p>
            <a:endParaRPr lang="tr-TR" sz="1100" dirty="0" smtClean="0"/>
          </a:p>
          <a:p>
            <a:r>
              <a:rPr lang="tr-TR" sz="2200" dirty="0" smtClean="0"/>
              <a:t>C</a:t>
            </a:r>
            <a:r>
              <a:rPr lang="tr-TR" sz="2200" dirty="0"/>
              <a:t>++'da</a:t>
            </a:r>
            <a:r>
              <a:rPr lang="tr-TR" sz="2200" i="1" dirty="0"/>
              <a:t> </a:t>
            </a:r>
            <a:r>
              <a:rPr lang="tr-TR" sz="2200" i="1" dirty="0" err="1"/>
              <a:t>virtual</a:t>
            </a:r>
            <a:r>
              <a:rPr lang="tr-TR" sz="2200" dirty="0"/>
              <a:t> </a:t>
            </a:r>
            <a:r>
              <a:rPr lang="tr-TR" sz="2200" dirty="0" err="1"/>
              <a:t>metodlar</a:t>
            </a:r>
            <a:r>
              <a:rPr lang="tr-TR" sz="2200" dirty="0"/>
              <a:t> soyut sınıflar tanımlamak için de kullanılabilir. Eğer bir sınıfın </a:t>
            </a:r>
            <a:r>
              <a:rPr lang="tr-TR" sz="2200" dirty="0" err="1"/>
              <a:t>metodlarının</a:t>
            </a:r>
            <a:r>
              <a:rPr lang="tr-TR" sz="2200" dirty="0"/>
              <a:t> en az bir tanesi </a:t>
            </a:r>
            <a:r>
              <a:rPr lang="tr-TR" sz="2200" dirty="0" smtClean="0"/>
              <a:t>sanal (</a:t>
            </a:r>
            <a:r>
              <a:rPr lang="tr-TR" sz="2200" i="1" dirty="0" err="1"/>
              <a:t>virtual</a:t>
            </a:r>
            <a:r>
              <a:rPr lang="tr-TR" sz="2200" dirty="0"/>
              <a:t>) ise, sınıf soyut sınıf olarak nitelendirilir. </a:t>
            </a:r>
            <a:r>
              <a:rPr lang="tr-TR" sz="2200" dirty="0" smtClean="0"/>
              <a:t>Bir </a:t>
            </a:r>
            <a:r>
              <a:rPr lang="tr-TR" sz="2200" dirty="0"/>
              <a:t>soyut sınıf örneklenemediği için soyut sınıftan alt sınıflar türetilmelidir. Bu durumda soyut sınıf </a:t>
            </a:r>
            <a:r>
              <a:rPr lang="tr-TR" sz="2200" dirty="0" err="1"/>
              <a:t>arayüzü</a:t>
            </a:r>
            <a:r>
              <a:rPr lang="tr-TR" sz="2200" dirty="0"/>
              <a:t> belirler ve türetilen sınıflar da gerçekleştirmeyi </a:t>
            </a:r>
            <a:r>
              <a:rPr lang="tr-TR" sz="2200" dirty="0" smtClean="0"/>
              <a:t>sağlar.</a:t>
            </a:r>
          </a:p>
        </p:txBody>
      </p:sp>
    </p:spTree>
    <p:extLst>
      <p:ext uri="{BB962C8B-B14F-4D97-AF65-F5344CB8AC3E}">
        <p14:creationId xmlns:p14="http://schemas.microsoft.com/office/powerpoint/2010/main" val="144047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C</a:t>
            </a:r>
            <a:r>
              <a:rPr lang="tr-TR" sz="2400" dirty="0"/>
              <a:t>++'da </a:t>
            </a:r>
            <a:r>
              <a:rPr lang="tr-TR" sz="2400" i="1" dirty="0" err="1"/>
              <a:t>static</a:t>
            </a:r>
            <a:r>
              <a:rPr lang="tr-TR" sz="2400" dirty="0"/>
              <a:t> olarak tanımlanan bir saha, o sınıfın tüm nesneleri arasında paylaşılır</a:t>
            </a:r>
            <a:r>
              <a:rPr lang="tr-TR" sz="2400" dirty="0" smtClean="0"/>
              <a:t>.</a:t>
            </a:r>
          </a:p>
          <a:p>
            <a:endParaRPr lang="tr-TR" sz="2400" dirty="0" smtClean="0"/>
          </a:p>
          <a:p>
            <a:r>
              <a:rPr lang="tr-TR" sz="2400" dirty="0"/>
              <a:t>C++'da dilde </a:t>
            </a:r>
            <a:r>
              <a:rPr lang="tr-TR" sz="2400" dirty="0" err="1"/>
              <a:t>varolan</a:t>
            </a:r>
            <a:r>
              <a:rPr lang="tr-TR" sz="2400" dirty="0"/>
              <a:t> (</a:t>
            </a:r>
            <a:r>
              <a:rPr lang="tr-TR" sz="2400" i="1" dirty="0" err="1"/>
              <a:t>built</a:t>
            </a:r>
            <a:r>
              <a:rPr lang="tr-TR" sz="2400" i="1" dirty="0"/>
              <a:t>-in</a:t>
            </a:r>
            <a:r>
              <a:rPr lang="tr-TR" sz="2400" dirty="0"/>
              <a:t>) veri tipleri nesne olarak gösterilemediği için, tam nesneye yönelik programlama dili olarak kabul edilmemektedir. </a:t>
            </a:r>
            <a:endParaRPr lang="tr-TR" sz="2400" dirty="0" smtClean="0"/>
          </a:p>
          <a:p>
            <a:endParaRPr lang="tr-TR" sz="2400" dirty="0"/>
          </a:p>
          <a:p>
            <a:r>
              <a:rPr lang="tr-TR" sz="2400" dirty="0" smtClean="0"/>
              <a:t>Ancak </a:t>
            </a:r>
            <a:r>
              <a:rPr lang="tr-TR" sz="2400" dirty="0"/>
              <a:t>C++, C dilinin sözdizimini kullanması nedeniyle, C bilen yazılım geliştiriciler tarafından benimsenmiş ve en yaygın olarak kullanılan nesneye yönelik programlama dillerinden biri olmuştur.</a:t>
            </a:r>
          </a:p>
        </p:txBody>
      </p:sp>
    </p:spTree>
    <p:extLst>
      <p:ext uri="{BB962C8B-B14F-4D97-AF65-F5344CB8AC3E}">
        <p14:creationId xmlns:p14="http://schemas.microsoft.com/office/powerpoint/2010/main" val="24347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Örnek</a:t>
            </a:r>
          </a:p>
          <a:p>
            <a:pPr fontAlgn="t">
              <a:buNone/>
            </a:pPr>
            <a:r>
              <a:rPr lang="tr-TR" sz="2000" dirty="0"/>
              <a:t>#</a:t>
            </a:r>
            <a:r>
              <a:rPr lang="tr-TR" sz="2000" dirty="0" err="1"/>
              <a:t>include</a:t>
            </a:r>
            <a:r>
              <a:rPr lang="tr-TR" sz="2000" dirty="0"/>
              <a:t> &lt;</a:t>
            </a:r>
            <a:r>
              <a:rPr lang="tr-TR" sz="2000" dirty="0" err="1"/>
              <a:t>iostream</a:t>
            </a:r>
            <a:r>
              <a:rPr lang="tr-TR" sz="2000" dirty="0"/>
              <a:t>&gt;</a:t>
            </a:r>
          </a:p>
          <a:p>
            <a:pPr fontAlgn="t">
              <a:buNone/>
            </a:pPr>
            <a:r>
              <a:rPr lang="tr-TR" sz="2000" dirty="0"/>
              <a:t>#</a:t>
            </a:r>
            <a:r>
              <a:rPr lang="tr-TR" sz="2000" dirty="0" err="1"/>
              <a:t>include</a:t>
            </a:r>
            <a:r>
              <a:rPr lang="tr-TR" sz="2000" dirty="0"/>
              <a:t> &lt;</a:t>
            </a:r>
            <a:r>
              <a:rPr lang="tr-TR" sz="2000" dirty="0" err="1"/>
              <a:t>vector</a:t>
            </a:r>
            <a:r>
              <a:rPr lang="tr-TR" sz="2000" dirty="0"/>
              <a:t>&gt;</a:t>
            </a:r>
          </a:p>
          <a:p>
            <a:pPr fontAlgn="t">
              <a:buNone/>
            </a:pPr>
            <a:r>
              <a:rPr lang="tr-TR" sz="2000" dirty="0"/>
              <a:t> </a:t>
            </a:r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/>
              <a:t>Animal</a:t>
            </a:r>
            <a:r>
              <a:rPr lang="tr-TR" sz="2000" dirty="0"/>
              <a:t>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public</a:t>
            </a:r>
            <a:r>
              <a:rPr lang="tr-TR" sz="2000" dirty="0"/>
              <a:t>: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eat</a:t>
            </a:r>
            <a:r>
              <a:rPr lang="tr-TR" sz="2000" dirty="0"/>
              <a:t>() </a:t>
            </a:r>
            <a:r>
              <a:rPr lang="tr-TR" sz="2000" dirty="0" err="1"/>
              <a:t>const</a:t>
            </a:r>
            <a:r>
              <a:rPr lang="tr-TR" sz="2000" dirty="0"/>
              <a:t> { </a:t>
            </a:r>
          </a:p>
          <a:p>
            <a:pPr fontAlgn="t">
              <a:buNone/>
            </a:pPr>
            <a:r>
              <a:rPr lang="tr-TR" sz="2000" dirty="0"/>
              <a:t>        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cout</a:t>
            </a:r>
            <a:r>
              <a:rPr lang="tr-TR" sz="2000" dirty="0"/>
              <a:t> &lt;&lt; "I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generic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/>
              <a:t>." &lt;&lt;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endl</a:t>
            </a:r>
            <a:r>
              <a:rPr lang="tr-TR" sz="2000" dirty="0"/>
              <a:t>; </a:t>
            </a:r>
            <a:r>
              <a:rPr lang="tr-TR" sz="2000" dirty="0" smtClean="0"/>
              <a:t> 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~</a:t>
            </a:r>
            <a:r>
              <a:rPr lang="tr-TR" sz="2000" dirty="0" err="1"/>
              <a:t>Animal</a:t>
            </a:r>
            <a:r>
              <a:rPr lang="tr-TR" sz="2000" dirty="0"/>
              <a:t>() { </a:t>
            </a:r>
            <a:r>
              <a:rPr lang="tr-TR" sz="2000" dirty="0" smtClean="0"/>
              <a:t>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};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4144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Fish</a:t>
            </a:r>
            <a:r>
              <a:rPr lang="tr-TR" sz="2000" dirty="0"/>
              <a:t> : 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/>
              <a:t>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public</a:t>
            </a:r>
            <a:r>
              <a:rPr lang="tr-TR" sz="2000" dirty="0"/>
              <a:t>: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eat</a:t>
            </a:r>
            <a:r>
              <a:rPr lang="tr-TR" sz="2000" dirty="0"/>
              <a:t>() </a:t>
            </a:r>
            <a:r>
              <a:rPr lang="tr-TR" sz="2000" dirty="0" err="1"/>
              <a:t>const</a:t>
            </a:r>
            <a:r>
              <a:rPr lang="tr-TR" sz="2000" dirty="0"/>
              <a:t> { </a:t>
            </a:r>
            <a:r>
              <a:rPr lang="tr-TR" sz="2000" dirty="0" smtClean="0"/>
              <a:t>        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cout</a:t>
            </a:r>
            <a:r>
              <a:rPr lang="tr-TR" sz="2000" dirty="0"/>
              <a:t> &lt;&lt; "I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fish</a:t>
            </a:r>
            <a:r>
              <a:rPr lang="tr-TR" sz="2000" dirty="0"/>
              <a:t>!" &lt;&lt;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endl</a:t>
            </a:r>
            <a:r>
              <a:rPr lang="tr-TR" sz="2000" dirty="0"/>
              <a:t>; </a:t>
            </a:r>
            <a:r>
              <a:rPr lang="tr-TR" sz="2000" dirty="0" smtClean="0"/>
              <a:t>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~</a:t>
            </a:r>
            <a:r>
              <a:rPr lang="tr-TR" sz="2000" dirty="0" err="1"/>
              <a:t>Fish</a:t>
            </a:r>
            <a:r>
              <a:rPr lang="tr-TR" sz="2000" dirty="0"/>
              <a:t>() { </a:t>
            </a:r>
            <a:r>
              <a:rPr lang="tr-TR" sz="2000" dirty="0" smtClean="0"/>
              <a:t>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};</a:t>
            </a:r>
          </a:p>
          <a:p>
            <a:pPr fontAlgn="t">
              <a:buNone/>
            </a:pPr>
            <a:r>
              <a:rPr lang="tr-TR" sz="2000" dirty="0"/>
              <a:t> </a:t>
            </a:r>
          </a:p>
          <a:p>
            <a:pPr fontAlgn="t">
              <a:buNone/>
            </a:pPr>
            <a:r>
              <a:rPr lang="tr-TR" sz="2000" dirty="0" err="1"/>
              <a:t>class</a:t>
            </a:r>
            <a:r>
              <a:rPr lang="tr-TR" sz="2000" dirty="0"/>
              <a:t> </a:t>
            </a:r>
            <a:r>
              <a:rPr lang="tr-TR" sz="2000" dirty="0" err="1"/>
              <a:t>GoldFish</a:t>
            </a:r>
            <a:r>
              <a:rPr lang="tr-TR" sz="2000" dirty="0"/>
              <a:t> : </a:t>
            </a:r>
            <a:r>
              <a:rPr lang="tr-TR" sz="2000" dirty="0" err="1"/>
              <a:t>public</a:t>
            </a:r>
            <a:r>
              <a:rPr lang="tr-TR" sz="2000" dirty="0"/>
              <a:t> </a:t>
            </a:r>
            <a:r>
              <a:rPr lang="tr-TR" sz="2000" dirty="0" err="1"/>
              <a:t>Fish</a:t>
            </a:r>
            <a:r>
              <a:rPr lang="tr-TR" sz="2000" dirty="0"/>
              <a:t>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public</a:t>
            </a:r>
            <a:r>
              <a:rPr lang="tr-TR" sz="2000" dirty="0"/>
              <a:t>: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void</a:t>
            </a:r>
            <a:r>
              <a:rPr lang="tr-TR" sz="2000" dirty="0"/>
              <a:t> </a:t>
            </a:r>
            <a:r>
              <a:rPr lang="tr-TR" sz="2000" dirty="0" err="1"/>
              <a:t>eat</a:t>
            </a:r>
            <a:r>
              <a:rPr lang="tr-TR" sz="2000" dirty="0"/>
              <a:t>() </a:t>
            </a:r>
            <a:r>
              <a:rPr lang="tr-TR" sz="2000" dirty="0" err="1"/>
              <a:t>const</a:t>
            </a:r>
            <a:r>
              <a:rPr lang="tr-TR" sz="2000" dirty="0"/>
              <a:t> { </a:t>
            </a:r>
            <a:r>
              <a:rPr lang="tr-TR" sz="2000" dirty="0" smtClean="0"/>
              <a:t>   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cout</a:t>
            </a:r>
            <a:r>
              <a:rPr lang="tr-TR" sz="2000" dirty="0"/>
              <a:t> &lt;&lt; "I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goldfish</a:t>
            </a:r>
            <a:r>
              <a:rPr lang="tr-TR" sz="2000" dirty="0"/>
              <a:t>!" &lt;&lt;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endl</a:t>
            </a:r>
            <a:r>
              <a:rPr lang="tr-TR" sz="2000" dirty="0"/>
              <a:t>; </a:t>
            </a:r>
            <a:r>
              <a:rPr lang="tr-TR" sz="2000" dirty="0" smtClean="0"/>
              <a:t> 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       </a:t>
            </a:r>
            <a:r>
              <a:rPr lang="tr-TR" sz="2000" dirty="0" err="1"/>
              <a:t>virtual</a:t>
            </a:r>
            <a:r>
              <a:rPr lang="tr-TR" sz="2000" dirty="0"/>
              <a:t> ~</a:t>
            </a:r>
            <a:r>
              <a:rPr lang="tr-TR" sz="2000" dirty="0" err="1"/>
              <a:t>GoldFish</a:t>
            </a:r>
            <a:r>
              <a:rPr lang="tr-TR" sz="2000" dirty="0"/>
              <a:t>() { </a:t>
            </a:r>
            <a:r>
              <a:rPr lang="tr-TR" sz="2000" dirty="0" smtClean="0"/>
              <a:t> 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5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 smtClean="0"/>
              <a:t>11.4.2.1</a:t>
            </a:r>
            <a:r>
              <a:rPr lang="pt-BR" sz="3200" b="1" dirty="0"/>
              <a:t>. C++'da </a:t>
            </a:r>
            <a:r>
              <a:rPr lang="pt-BR" sz="3200" b="1" i="1" dirty="0"/>
              <a:t>Virtual</a:t>
            </a:r>
            <a:r>
              <a:rPr lang="pt-BR" sz="3200" b="1" dirty="0"/>
              <a:t> Metodlar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59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92500" lnSpcReduction="20000"/>
          </a:bodyPr>
          <a:lstStyle/>
          <a:p>
            <a:pPr fontAlgn="t">
              <a:buNone/>
            </a:pPr>
            <a:r>
              <a:rPr lang="tr-TR" sz="2000" dirty="0" err="1"/>
              <a:t>int</a:t>
            </a:r>
            <a:r>
              <a:rPr lang="tr-TR" sz="2000" dirty="0"/>
              <a:t> main() {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std</a:t>
            </a:r>
            <a:r>
              <a:rPr lang="tr-TR" sz="2000" dirty="0"/>
              <a:t>::</a:t>
            </a:r>
            <a:r>
              <a:rPr lang="tr-TR" sz="2000" dirty="0" err="1"/>
              <a:t>vector</a:t>
            </a:r>
            <a:r>
              <a:rPr lang="tr-TR" sz="2000" dirty="0"/>
              <a:t>&lt;</a:t>
            </a:r>
            <a:r>
              <a:rPr lang="tr-TR" sz="2000" dirty="0" err="1"/>
              <a:t>Animal</a:t>
            </a:r>
            <a:r>
              <a:rPr lang="tr-TR" sz="2000" dirty="0"/>
              <a:t>*&gt; </a:t>
            </a:r>
            <a:r>
              <a:rPr lang="tr-TR" sz="2000" dirty="0" err="1"/>
              <a:t>animals</a:t>
            </a:r>
            <a:r>
              <a:rPr lang="tr-TR" sz="2000" dirty="0"/>
              <a:t>;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animals.push_back</a:t>
            </a:r>
            <a:r>
              <a:rPr lang="tr-TR" sz="2000" dirty="0"/>
              <a:t>(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 smtClean="0"/>
              <a:t>());     </a:t>
            </a:r>
            <a:r>
              <a:rPr lang="tr-TR" sz="2000" dirty="0" err="1"/>
              <a:t>animals.push_back</a:t>
            </a:r>
            <a:r>
              <a:rPr lang="tr-TR" sz="2000" dirty="0"/>
              <a:t>(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Fish</a:t>
            </a:r>
            <a:r>
              <a:rPr lang="tr-TR" sz="2000" dirty="0"/>
              <a:t>());</a:t>
            </a:r>
          </a:p>
          <a:p>
            <a:pPr fontAlgn="t">
              <a:buNone/>
            </a:pPr>
            <a:r>
              <a:rPr lang="tr-TR" sz="2000" dirty="0"/>
              <a:t>    </a:t>
            </a:r>
            <a:r>
              <a:rPr lang="tr-TR" sz="2000" dirty="0" err="1"/>
              <a:t>animals.push_back</a:t>
            </a:r>
            <a:r>
              <a:rPr lang="tr-TR" sz="2000" dirty="0"/>
              <a:t>(</a:t>
            </a:r>
            <a:r>
              <a:rPr lang="tr-TR" sz="2000" dirty="0" err="1"/>
              <a:t>new</a:t>
            </a:r>
            <a:r>
              <a:rPr lang="tr-TR" sz="2000" dirty="0"/>
              <a:t> </a:t>
            </a:r>
            <a:r>
              <a:rPr lang="tr-TR" sz="2000" dirty="0" err="1"/>
              <a:t>GoldFish</a:t>
            </a:r>
            <a:r>
              <a:rPr lang="tr-TR" sz="2000" dirty="0"/>
              <a:t>());</a:t>
            </a:r>
          </a:p>
          <a:p>
            <a:pPr fontAlgn="t">
              <a:buNone/>
            </a:pPr>
            <a:r>
              <a:rPr lang="tr-TR" sz="2000" dirty="0"/>
              <a:t> </a:t>
            </a:r>
            <a:r>
              <a:rPr lang="tr-TR" sz="2000" dirty="0" smtClean="0"/>
              <a:t>    </a:t>
            </a:r>
            <a:r>
              <a:rPr lang="tr-TR" sz="2000" dirty="0" err="1"/>
              <a:t>for</a:t>
            </a:r>
            <a:r>
              <a:rPr lang="tr-TR" sz="2000" dirty="0"/>
              <a:t> (</a:t>
            </a:r>
            <a:r>
              <a:rPr lang="tr-TR" sz="2000" dirty="0" err="1"/>
              <a:t>auto</a:t>
            </a:r>
            <a:r>
              <a:rPr lang="tr-TR" sz="2000" dirty="0"/>
              <a:t> it = </a:t>
            </a:r>
            <a:r>
              <a:rPr lang="tr-TR" sz="2000" dirty="0" err="1"/>
              <a:t>animals.begin</a:t>
            </a:r>
            <a:r>
              <a:rPr lang="tr-TR" sz="2000" dirty="0"/>
              <a:t>(); it != </a:t>
            </a:r>
            <a:r>
              <a:rPr lang="tr-TR" sz="2000" dirty="0" err="1"/>
              <a:t>animals.end</a:t>
            </a:r>
            <a:r>
              <a:rPr lang="tr-TR" sz="2000" dirty="0"/>
              <a:t>(); ++it) {</a:t>
            </a:r>
          </a:p>
          <a:p>
            <a:pPr fontAlgn="t">
              <a:buNone/>
            </a:pPr>
            <a:r>
              <a:rPr lang="tr-TR" sz="2000" dirty="0"/>
              <a:t>        (*it)-&gt;</a:t>
            </a:r>
            <a:r>
              <a:rPr lang="tr-TR" sz="2000" dirty="0" err="1"/>
              <a:t>eat</a:t>
            </a:r>
            <a:r>
              <a:rPr lang="tr-TR" sz="2000" dirty="0" smtClean="0"/>
              <a:t>();        </a:t>
            </a:r>
            <a:r>
              <a:rPr lang="tr-TR" sz="2000" dirty="0" err="1"/>
              <a:t>delete</a:t>
            </a:r>
            <a:r>
              <a:rPr lang="tr-TR" sz="2000" dirty="0"/>
              <a:t> *it</a:t>
            </a:r>
            <a:r>
              <a:rPr lang="tr-TR" sz="2000" dirty="0" smtClean="0"/>
              <a:t>;       </a:t>
            </a:r>
            <a:r>
              <a:rPr lang="tr-TR" sz="2000" dirty="0"/>
              <a:t>}</a:t>
            </a:r>
          </a:p>
          <a:p>
            <a:pPr fontAlgn="t">
              <a:buNone/>
            </a:pPr>
            <a:r>
              <a:rPr lang="tr-TR" sz="2000" dirty="0"/>
              <a:t> </a:t>
            </a:r>
            <a:r>
              <a:rPr lang="tr-TR" sz="2000" dirty="0" smtClean="0"/>
              <a:t>    </a:t>
            </a:r>
            <a:r>
              <a:rPr lang="tr-TR" sz="2000" dirty="0" err="1"/>
              <a:t>return</a:t>
            </a:r>
            <a:r>
              <a:rPr lang="tr-TR" sz="2000" dirty="0"/>
              <a:t> 0;</a:t>
            </a:r>
          </a:p>
          <a:p>
            <a:pPr fontAlgn="t">
              <a:buNone/>
            </a:pPr>
            <a:r>
              <a:rPr lang="tr-TR" sz="2000" dirty="0" smtClean="0"/>
              <a:t>}</a:t>
            </a:r>
          </a:p>
          <a:p>
            <a:pPr>
              <a:buNone/>
            </a:pPr>
            <a:r>
              <a:rPr lang="tr-TR" sz="2000" dirty="0"/>
              <a:t>Çıkış sanal fonksiyonu </a:t>
            </a:r>
            <a:r>
              <a:rPr lang="tr-TR" sz="2000" dirty="0" err="1"/>
              <a:t>Animal</a:t>
            </a:r>
            <a:r>
              <a:rPr lang="tr-TR" sz="2000" dirty="0"/>
              <a:t>::</a:t>
            </a:r>
            <a:r>
              <a:rPr lang="tr-TR" sz="2000" dirty="0" err="1"/>
              <a:t>eat</a:t>
            </a:r>
            <a:r>
              <a:rPr lang="tr-TR" sz="2000" dirty="0"/>
              <a:t>():</a:t>
            </a:r>
          </a:p>
          <a:p>
            <a:pPr>
              <a:buNone/>
            </a:pPr>
            <a:r>
              <a:rPr lang="tr-TR" sz="2000" dirty="0"/>
              <a:t>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generic</a:t>
            </a:r>
            <a:r>
              <a:rPr lang="tr-TR" sz="2000" dirty="0"/>
              <a:t> </a:t>
            </a:r>
            <a:r>
              <a:rPr lang="tr-TR" sz="2000" dirty="0" err="1"/>
              <a:t>Animal</a:t>
            </a:r>
            <a:r>
              <a:rPr lang="tr-TR" sz="2000" dirty="0" smtClean="0"/>
              <a:t>.</a:t>
            </a:r>
          </a:p>
          <a:p>
            <a:pPr>
              <a:buNone/>
            </a:pPr>
            <a:r>
              <a:rPr lang="tr-TR" sz="2000" dirty="0" smtClean="0"/>
              <a:t>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fish</a:t>
            </a:r>
            <a:r>
              <a:rPr lang="tr-TR" sz="2000" dirty="0" smtClean="0"/>
              <a:t>!</a:t>
            </a:r>
          </a:p>
          <a:p>
            <a:pPr>
              <a:buNone/>
            </a:pPr>
            <a:r>
              <a:rPr lang="tr-TR" sz="2000" dirty="0" smtClean="0"/>
              <a:t>I </a:t>
            </a:r>
            <a:r>
              <a:rPr lang="tr-TR" sz="2000" dirty="0" err="1"/>
              <a:t>eat</a:t>
            </a:r>
            <a:r>
              <a:rPr lang="tr-TR" sz="2000" dirty="0"/>
              <a:t> </a:t>
            </a:r>
            <a:r>
              <a:rPr lang="tr-TR" sz="2000" dirty="0" err="1"/>
              <a:t>like</a:t>
            </a:r>
            <a:r>
              <a:rPr lang="tr-TR" sz="2000" dirty="0"/>
              <a:t> a </a:t>
            </a:r>
            <a:r>
              <a:rPr lang="tr-TR" sz="2000" dirty="0" err="1"/>
              <a:t>goldfish</a:t>
            </a:r>
            <a:r>
              <a:rPr lang="tr-TR" sz="2000" dirty="0"/>
              <a:t>!</a:t>
            </a:r>
          </a:p>
          <a:p>
            <a:pPr fontAlgn="t">
              <a:buNone/>
            </a:pPr>
            <a:endParaRPr lang="tr-TR" sz="2000" dirty="0"/>
          </a:p>
          <a:p>
            <a:pPr>
              <a:buNone/>
            </a:pPr>
            <a:r>
              <a:rPr lang="tr-TR" sz="2000" dirty="0"/>
              <a:t> 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60032" y="4282643"/>
            <a:ext cx="3240360" cy="103105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Virtual ifadesi olmasaydı</a:t>
            </a:r>
            <a:endParaRPr kumimoji="0" lang="tr-T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16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16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  <a:endParaRPr kumimoji="0" lang="tr-TR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rmAutofit lnSpcReduction="10000"/>
          </a:bodyPr>
          <a:lstStyle/>
          <a:p>
            <a:r>
              <a:rPr lang="tr-TR" dirty="0"/>
              <a:t>Bu gereksinimlere göre ayrıştırılan bir yazılımda oluşan birimler arasında veri paylaşımı yoğunluktadır.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Yazılımın </a:t>
            </a:r>
            <a:r>
              <a:rPr lang="tr-TR" dirty="0"/>
              <a:t>gerçekleştireceği işlemlere göre ayrıştırma başlangıçta kolaylık sağlasa da, veri paylaşımının çok olması gereksinimlerdeki küçük değişikliklerin bile yazılımda kapsamlı değişiklikler yapılmasını gerektirir.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durum ise hem sistemin geliştirilmesi hem de bakımı aşamalarında sorun </a:t>
            </a:r>
            <a:r>
              <a:rPr lang="tr-TR" dirty="0" smtClean="0"/>
              <a:t>oluşturabilir.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99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</a:t>
            </a:r>
            <a:r>
              <a:rPr lang="tr-TR" sz="3200" b="1" dirty="0"/>
              <a:t>. Java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400" dirty="0"/>
              <a:t>Java'nın C++'dan farklı olan özellikleri aşağıda özetlenmiştir</a:t>
            </a:r>
            <a:r>
              <a:rPr lang="tr-TR" sz="2400" dirty="0" smtClean="0"/>
              <a:t>:</a:t>
            </a:r>
          </a:p>
          <a:p>
            <a:endParaRPr lang="tr-TR" sz="2400" dirty="0"/>
          </a:p>
          <a:p>
            <a:pPr lvl="1"/>
            <a:r>
              <a:rPr lang="tr-TR" sz="2000" dirty="0" smtClean="0"/>
              <a:t>1. Java'da </a:t>
            </a:r>
            <a:r>
              <a:rPr lang="tr-TR" sz="2000" dirty="0"/>
              <a:t>gösterge tipi yoktur.</a:t>
            </a:r>
          </a:p>
          <a:p>
            <a:pPr lvl="1"/>
            <a:endParaRPr lang="tr-TR" sz="2000" dirty="0" smtClean="0"/>
          </a:p>
          <a:p>
            <a:pPr lvl="1"/>
            <a:r>
              <a:rPr lang="tr-TR" sz="2000" dirty="0" smtClean="0"/>
              <a:t>2. Yorumlayıcıya </a:t>
            </a:r>
            <a:r>
              <a:rPr lang="tr-TR" sz="2000" dirty="0"/>
              <a:t>dayalı gerçekleştiriminden dolayı Java taşınabilirdir. Bir Java kaynak kodundan </a:t>
            </a:r>
            <a:r>
              <a:rPr lang="tr-TR" sz="2000" b="1" i="1" dirty="0" err="1"/>
              <a:t>bytecode</a:t>
            </a:r>
            <a:r>
              <a:rPr lang="tr-TR" sz="2000" dirty="0"/>
              <a:t> adı verilen bir ara kod üretilir ve </a:t>
            </a:r>
            <a:r>
              <a:rPr lang="tr-TR" sz="2000" dirty="0" err="1"/>
              <a:t>bytecode</a:t>
            </a:r>
            <a:r>
              <a:rPr lang="tr-TR" sz="2000" dirty="0"/>
              <a:t> yorumlayıcısının bulunduğu her makina bu programı çalıştırabilir.</a:t>
            </a:r>
          </a:p>
          <a:p>
            <a:pPr lvl="1"/>
            <a:endParaRPr lang="tr-TR" sz="2000" dirty="0" smtClean="0"/>
          </a:p>
          <a:p>
            <a:pPr lvl="1"/>
            <a:r>
              <a:rPr lang="tr-TR" sz="2000" dirty="0" smtClean="0"/>
              <a:t>3. Birçok </a:t>
            </a:r>
            <a:r>
              <a:rPr lang="tr-TR" sz="2000" dirty="0"/>
              <a:t>Internet tarayıcısı (browser) Java programlarını doğrudan yükleyebilir ve çalıştırabilir. Bu özelliği nedeniyle Java ağ programlama dili olarak nitelenmektedir.</a:t>
            </a:r>
          </a:p>
          <a:p>
            <a:pPr lvl="1"/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09495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</a:t>
            </a:r>
            <a:r>
              <a:rPr lang="tr-TR" sz="3200" b="1" dirty="0"/>
              <a:t>. Java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61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tr-TR" sz="2200" dirty="0" smtClean="0"/>
              <a:t>4. Java'da </a:t>
            </a:r>
            <a:r>
              <a:rPr lang="tr-TR" sz="2200" dirty="0"/>
              <a:t>sınıflar arasında tekli kalıtıma izin verilmiştir. Ancak çoklu kalıtımı desteklemek için ayrı </a:t>
            </a:r>
            <a:r>
              <a:rPr lang="tr-TR" sz="2200" dirty="0" err="1"/>
              <a:t>arayüz</a:t>
            </a:r>
            <a:r>
              <a:rPr lang="tr-TR" sz="2200" dirty="0"/>
              <a:t> modülleri sağlanmıştır</a:t>
            </a:r>
            <a:r>
              <a:rPr lang="tr-TR" sz="2200" dirty="0" smtClean="0"/>
              <a:t>.</a:t>
            </a:r>
          </a:p>
          <a:p>
            <a:pPr lvl="1"/>
            <a:endParaRPr lang="tr-TR" sz="2200" dirty="0"/>
          </a:p>
          <a:p>
            <a:pPr lvl="1"/>
            <a:r>
              <a:rPr lang="tr-TR" sz="2200" dirty="0" smtClean="0"/>
              <a:t>5. Java'da </a:t>
            </a:r>
            <a:r>
              <a:rPr lang="tr-TR" sz="2200" dirty="0"/>
              <a:t>programlamada eşzamanlılık (</a:t>
            </a:r>
            <a:r>
              <a:rPr lang="tr-TR" sz="2200" dirty="0" err="1"/>
              <a:t>concurrency</a:t>
            </a:r>
            <a:r>
              <a:rPr lang="tr-TR" sz="2200" dirty="0"/>
              <a:t> : aynı anda birden fazla programın çalışması) önceden tanımlı olan </a:t>
            </a:r>
            <a:r>
              <a:rPr lang="tr-TR" sz="2200" dirty="0" err="1"/>
              <a:t>thread</a:t>
            </a:r>
            <a:r>
              <a:rPr lang="tr-TR" sz="2200" dirty="0"/>
              <a:t> sınıfı ile desteklenir. Dinamik bellek yönetimi için, otomatik bellek düzenleme (</a:t>
            </a:r>
            <a:r>
              <a:rPr lang="tr-TR" sz="2200" dirty="0" err="1"/>
              <a:t>garbage</a:t>
            </a:r>
            <a:r>
              <a:rPr lang="tr-TR" sz="2200" dirty="0"/>
              <a:t> </a:t>
            </a:r>
            <a:r>
              <a:rPr lang="tr-TR" sz="2200" dirty="0" err="1"/>
              <a:t>collection</a:t>
            </a:r>
            <a:r>
              <a:rPr lang="tr-TR" sz="2200" dirty="0"/>
              <a:t>) gerçekleştirilmektedir</a:t>
            </a:r>
            <a:r>
              <a:rPr lang="tr-TR" sz="2200" dirty="0" smtClean="0"/>
              <a:t>.</a:t>
            </a:r>
          </a:p>
          <a:p>
            <a:pPr lvl="1"/>
            <a:endParaRPr lang="tr-TR" sz="2000" dirty="0"/>
          </a:p>
          <a:p>
            <a:r>
              <a:rPr lang="tr-TR" sz="2400" dirty="0" smtClean="0"/>
              <a:t>Java programları, </a:t>
            </a:r>
            <a:r>
              <a:rPr lang="tr-TR" sz="2400" i="1" dirty="0" err="1" smtClean="0"/>
              <a:t>applet</a:t>
            </a:r>
            <a:r>
              <a:rPr lang="tr-TR" sz="2400" dirty="0" smtClean="0"/>
              <a:t> ve uygulama (</a:t>
            </a:r>
            <a:r>
              <a:rPr lang="tr-TR" sz="2400" i="1" dirty="0" err="1" smtClean="0"/>
              <a:t>application</a:t>
            </a:r>
            <a:r>
              <a:rPr lang="tr-TR" sz="2400" dirty="0" smtClean="0"/>
              <a:t>) olarak iki türlü olabilir. </a:t>
            </a:r>
            <a:r>
              <a:rPr lang="tr-TR" sz="2400" i="1" dirty="0" err="1" smtClean="0"/>
              <a:t>Applet</a:t>
            </a:r>
            <a:r>
              <a:rPr lang="tr-TR" sz="2400" dirty="0" smtClean="0"/>
              <a:t>, çalışmak için bir tarayıcı programa gerek duyan özel bir uygulamadır.</a:t>
            </a:r>
            <a:r>
              <a:rPr lang="tr-TR" sz="2400" dirty="0"/>
              <a:t> </a:t>
            </a:r>
            <a:endParaRPr lang="tr-TR" sz="2400" dirty="0" smtClean="0"/>
          </a:p>
          <a:p>
            <a:endParaRPr lang="tr-TR" sz="1500" i="1" dirty="0"/>
          </a:p>
          <a:p>
            <a:r>
              <a:rPr lang="tr-TR" sz="2400" i="1" dirty="0" err="1" smtClean="0"/>
              <a:t>Applet</a:t>
            </a:r>
            <a:r>
              <a:rPr lang="tr-TR" sz="2400" dirty="0" smtClean="0"/>
              <a:t> </a:t>
            </a:r>
            <a:r>
              <a:rPr lang="tr-TR" sz="2400" dirty="0" err="1" smtClean="0"/>
              <a:t>ler</a:t>
            </a:r>
            <a:r>
              <a:rPr lang="tr-TR" sz="2400" dirty="0" smtClean="0"/>
              <a:t>, </a:t>
            </a:r>
            <a:r>
              <a:rPr lang="tr-TR" sz="2400" i="1" dirty="0" smtClean="0"/>
              <a:t>Internet</a:t>
            </a:r>
            <a:r>
              <a:rPr lang="tr-TR" sz="2400" dirty="0" smtClean="0"/>
              <a:t> üzerinde programlama için çeşitli olanaklar sunarlar. Bir uygulama ise, </a:t>
            </a:r>
            <a:r>
              <a:rPr lang="tr-TR" sz="2400" i="1" dirty="0" smtClean="0"/>
              <a:t>main() </a:t>
            </a:r>
            <a:r>
              <a:rPr lang="tr-TR" sz="2400" dirty="0" smtClean="0"/>
              <a:t>metodu olan bir sınıftır.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003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11.4.3.1</a:t>
            </a:r>
            <a:r>
              <a:rPr lang="tr-TR" sz="3200" b="1" dirty="0"/>
              <a:t>. Java ve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62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200" b="1" i="1" dirty="0" err="1" smtClean="0"/>
              <a:t>Public</a:t>
            </a:r>
            <a:r>
              <a:rPr lang="tr-TR" sz="2200" b="1" i="1" dirty="0"/>
              <a:t>, </a:t>
            </a:r>
            <a:r>
              <a:rPr lang="tr-TR" sz="2200" b="1" i="1" dirty="0" err="1"/>
              <a:t>Protected</a:t>
            </a:r>
            <a:r>
              <a:rPr lang="tr-TR" sz="2200" b="1" i="1" dirty="0"/>
              <a:t> ve </a:t>
            </a:r>
            <a:r>
              <a:rPr lang="tr-TR" sz="2200" b="1" i="1" dirty="0" err="1"/>
              <a:t>Private</a:t>
            </a:r>
            <a:r>
              <a:rPr lang="tr-TR" sz="2200" b="1" i="1" dirty="0"/>
              <a:t> </a:t>
            </a:r>
            <a:r>
              <a:rPr lang="tr-TR" sz="2200" b="1" dirty="0"/>
              <a:t>Tanımlayıcılar:</a:t>
            </a:r>
            <a:endParaRPr lang="tr-TR" sz="2200" dirty="0"/>
          </a:p>
          <a:p>
            <a:r>
              <a:rPr lang="tr-TR" sz="2200" dirty="0"/>
              <a:t>Bundan önce açıklanan diğer nesneye yönelik programlama dilleri gibi Java'da da yeni nesne tiplerinin tanımlanması için sınıf yapısı vardır. Bir sınıfta, C++'a benzer şekilde veri sahaları ve </a:t>
            </a:r>
            <a:r>
              <a:rPr lang="tr-TR" sz="2200" dirty="0" smtClean="0"/>
              <a:t>metotlar </a:t>
            </a:r>
            <a:r>
              <a:rPr lang="tr-TR" sz="2200" dirty="0"/>
              <a:t>vardır. Bir sınıfın bir örneği, o nesneyi oluşturan sahaların kendine ilişkin kopyalarını içerir. </a:t>
            </a:r>
            <a:r>
              <a:rPr lang="tr-TR" sz="2200" i="1" dirty="0" err="1"/>
              <a:t>public</a:t>
            </a:r>
            <a:r>
              <a:rPr lang="tr-TR" sz="2200" dirty="0"/>
              <a:t>, </a:t>
            </a:r>
            <a:r>
              <a:rPr lang="tr-TR" sz="2200" i="1" dirty="0" err="1"/>
              <a:t>protected</a:t>
            </a:r>
            <a:r>
              <a:rPr lang="tr-TR" sz="2200" i="1" dirty="0"/>
              <a:t> </a:t>
            </a:r>
            <a:r>
              <a:rPr lang="tr-TR" sz="2200" dirty="0"/>
              <a:t>ve </a:t>
            </a:r>
            <a:r>
              <a:rPr lang="tr-TR" sz="2200" i="1" dirty="0" err="1"/>
              <a:t>private</a:t>
            </a:r>
            <a:r>
              <a:rPr lang="tr-TR" sz="2200" dirty="0"/>
              <a:t> tanımlayıcılar C++ ile benzer şekilde Java'da da geçerlidir. </a:t>
            </a:r>
            <a:br>
              <a:rPr lang="tr-TR" sz="2200" dirty="0"/>
            </a:br>
            <a:endParaRPr lang="tr-TR" sz="2200" dirty="0"/>
          </a:p>
          <a:p>
            <a:r>
              <a:rPr lang="tr-TR" sz="2200" b="1" i="1" dirty="0" err="1"/>
              <a:t>Constructor</a:t>
            </a:r>
            <a:r>
              <a:rPr lang="tr-TR" sz="2200" b="1" i="1" dirty="0"/>
              <a:t> ve </a:t>
            </a:r>
            <a:r>
              <a:rPr lang="tr-TR" sz="2200" b="1" i="1" dirty="0" err="1"/>
              <a:t>Destructor</a:t>
            </a:r>
            <a:r>
              <a:rPr lang="tr-TR" sz="2200" b="1" dirty="0"/>
              <a:t> </a:t>
            </a:r>
            <a:r>
              <a:rPr lang="tr-TR" sz="2200" b="1" dirty="0" err="1"/>
              <a:t>Metodları</a:t>
            </a:r>
            <a:r>
              <a:rPr lang="tr-TR" sz="2200" b="1" dirty="0"/>
              <a:t>:</a:t>
            </a:r>
            <a:endParaRPr lang="tr-TR" sz="2200" dirty="0"/>
          </a:p>
          <a:p>
            <a:r>
              <a:rPr lang="tr-TR" sz="2200" dirty="0"/>
              <a:t>C++'da olduğu gibi Java'da da </a:t>
            </a:r>
            <a:r>
              <a:rPr lang="tr-TR" sz="2200" i="1" dirty="0" err="1"/>
              <a:t>constructor</a:t>
            </a:r>
            <a:r>
              <a:rPr lang="tr-TR" sz="2200" i="1" dirty="0"/>
              <a:t> </a:t>
            </a:r>
            <a:r>
              <a:rPr lang="tr-TR" sz="2200" dirty="0"/>
              <a:t>ve </a:t>
            </a:r>
            <a:r>
              <a:rPr lang="tr-TR" sz="2200" i="1" dirty="0" err="1"/>
              <a:t>destructor</a:t>
            </a:r>
            <a:r>
              <a:rPr lang="tr-TR" sz="2200" dirty="0"/>
              <a:t> </a:t>
            </a:r>
            <a:r>
              <a:rPr lang="tr-TR" sz="2200" dirty="0" err="1"/>
              <a:t>metodları</a:t>
            </a:r>
            <a:r>
              <a:rPr lang="tr-TR" sz="2200" dirty="0"/>
              <a:t> her sınıf için tanımlanabilir. </a:t>
            </a:r>
            <a:r>
              <a:rPr lang="tr-TR" sz="2200" dirty="0" smtClean="0"/>
              <a:t>Metot </a:t>
            </a:r>
            <a:r>
              <a:rPr lang="tr-TR" sz="2200" dirty="0"/>
              <a:t>yükleme </a:t>
            </a:r>
            <a:r>
              <a:rPr lang="tr-TR" sz="2200" dirty="0" err="1"/>
              <a:t>constructor</a:t>
            </a:r>
            <a:r>
              <a:rPr lang="tr-TR" sz="2200" dirty="0"/>
              <a:t> </a:t>
            </a:r>
            <a:r>
              <a:rPr lang="tr-TR" sz="2200" dirty="0" smtClean="0"/>
              <a:t>metotlarına </a:t>
            </a:r>
            <a:r>
              <a:rPr lang="tr-TR" sz="2200" dirty="0"/>
              <a:t>da uygulanabilir. Aşağıdaki </a:t>
            </a:r>
            <a:r>
              <a:rPr lang="tr-TR" sz="2200" dirty="0" smtClean="0"/>
              <a:t>şekilde </a:t>
            </a:r>
            <a:r>
              <a:rPr lang="tr-TR" sz="2200" dirty="0"/>
              <a:t>buna ilişkin Java kodu görülmektedir.</a:t>
            </a:r>
          </a:p>
        </p:txBody>
      </p:sp>
    </p:spTree>
    <p:extLst>
      <p:ext uri="{BB962C8B-B14F-4D97-AF65-F5344CB8AC3E}">
        <p14:creationId xmlns:p14="http://schemas.microsoft.com/office/powerpoint/2010/main" val="93196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11.4.3.1</a:t>
            </a:r>
            <a:r>
              <a:rPr lang="tr-TR" sz="3200" b="1" dirty="0"/>
              <a:t>. Java ve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63</a:t>
            </a:fld>
            <a:endParaRPr lang="tr-TR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DEEA"/>
              </a:clrFrom>
              <a:clrTo>
                <a:srgbClr val="D5DE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11" y="1772816"/>
            <a:ext cx="782002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36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11.4.3.1</a:t>
            </a:r>
            <a:r>
              <a:rPr lang="tr-TR" sz="3200" b="1" dirty="0"/>
              <a:t>. Java ve C++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64</a:t>
            </a:fld>
            <a:endParaRPr lang="tr-TR"/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D5DEEA"/>
              </a:clrFrom>
              <a:clrTo>
                <a:srgbClr val="D5DEE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7" y="1643050"/>
            <a:ext cx="801052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7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</a:t>
            </a:r>
            <a:r>
              <a:rPr lang="tr-TR" sz="3200" b="1" dirty="0" smtClean="0"/>
              <a:t>#-</a:t>
            </a:r>
            <a:r>
              <a:rPr lang="tr-TR" sz="3200" b="1" dirty="0"/>
              <a:t>2001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65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b="1" dirty="0"/>
              <a:t>C# Programlama </a:t>
            </a:r>
            <a:r>
              <a:rPr lang="tr-TR" sz="2000" b="1" dirty="0" smtClean="0"/>
              <a:t>Dili</a:t>
            </a:r>
            <a:r>
              <a:rPr lang="tr-TR" sz="2000" dirty="0" smtClean="0"/>
              <a:t>,</a:t>
            </a:r>
            <a:r>
              <a:rPr lang="tr-TR" sz="2000" dirty="0"/>
              <a:t> Microsoft'un geliştirmiş olduğu yeni nesil dilidir. Yine Microsoft tarafından geliştirilmiş .NET Teknolojisi için geliştirilmiş dillerden </a:t>
            </a:r>
            <a:r>
              <a:rPr lang="tr-TR" sz="2000" dirty="0" smtClean="0"/>
              <a:t>biridir. </a:t>
            </a:r>
          </a:p>
          <a:p>
            <a:r>
              <a:rPr lang="tr-TR" sz="2000" dirty="0" smtClean="0"/>
              <a:t>Microsoft </a:t>
            </a:r>
            <a:r>
              <a:rPr lang="tr-TR" sz="2000" dirty="0"/>
              <a:t>tarafından geliştirilmiş olsa da </a:t>
            </a:r>
            <a:r>
              <a:rPr lang="tr-TR" sz="2000" dirty="0">
                <a:hlinkClick r:id="rId2" tooltip="ECMA (sayfa mevcut değil)"/>
              </a:rPr>
              <a:t>ECMA</a:t>
            </a:r>
            <a:r>
              <a:rPr lang="tr-TR" sz="2000" dirty="0"/>
              <a:t> ve </a:t>
            </a:r>
            <a:r>
              <a:rPr lang="tr-TR" sz="2000" dirty="0">
                <a:hlinkClick r:id="rId3" tooltip="ISO"/>
              </a:rPr>
              <a:t>ISO</a:t>
            </a:r>
            <a:r>
              <a:rPr lang="tr-TR" sz="2000" dirty="0"/>
              <a:t> standartları altına alınmıştır.</a:t>
            </a:r>
          </a:p>
          <a:p>
            <a:r>
              <a:rPr lang="tr-TR" sz="2000" dirty="0" smtClean="0"/>
              <a:t>Bu </a:t>
            </a:r>
            <a:r>
              <a:rPr lang="tr-TR" sz="2000" dirty="0"/>
              <a:t>dilin tasarlanmasına Pascal, </a:t>
            </a:r>
            <a:r>
              <a:rPr lang="tr-TR" sz="2000" dirty="0" err="1"/>
              <a:t>Delphi</a:t>
            </a:r>
            <a:r>
              <a:rPr lang="tr-TR" sz="2000" dirty="0"/>
              <a:t> derleyicileri ve J++ programlama dilinin tasarımlarıyla bilinen Anders </a:t>
            </a:r>
            <a:r>
              <a:rPr lang="tr-TR" sz="2000" dirty="0" err="1"/>
              <a:t>Hejlsberg</a:t>
            </a:r>
            <a:r>
              <a:rPr lang="tr-TR" sz="2000" dirty="0"/>
              <a:t> liderlik etmiştir.</a:t>
            </a:r>
          </a:p>
          <a:p>
            <a:r>
              <a:rPr lang="tr-TR" sz="2000" dirty="0"/>
              <a:t>Birçok alanda Java'yı kendisine örnek alır ve C# ta </a:t>
            </a:r>
            <a:r>
              <a:rPr lang="tr-TR" sz="2000" dirty="0" err="1"/>
              <a:t>java</a:t>
            </a:r>
            <a:r>
              <a:rPr lang="tr-TR" sz="2000" dirty="0"/>
              <a:t> gibi C ve C++ kod sözdizimine benzer bir kod </a:t>
            </a:r>
            <a:r>
              <a:rPr lang="tr-TR" sz="2000" dirty="0" smtClean="0"/>
              <a:t>yapısındadır.</a:t>
            </a:r>
            <a:endParaRPr lang="tr-TR" sz="2000" dirty="0"/>
          </a:p>
          <a:p>
            <a:r>
              <a:rPr lang="tr-TR" sz="2000" dirty="0"/>
              <a:t>Özellikle nesne yönelimli programlama kavramının gelişmesine katkıda bulunan en aktif programlama dillerinden biridir .NET platformunun anadili olduğu bazı kesimler tarafından kabul görse de bazıları bunun doğru olmadığını savunur</a:t>
            </a:r>
            <a:r>
              <a:rPr lang="tr-TR" sz="2000" dirty="0" smtClean="0"/>
              <a:t>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564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</a:t>
            </a:r>
            <a:r>
              <a:rPr lang="tr-TR" sz="3200" b="1" dirty="0" smtClean="0"/>
              <a:t>#-</a:t>
            </a:r>
            <a:r>
              <a:rPr lang="tr-TR" sz="3200" b="1" dirty="0"/>
              <a:t>2001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66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r>
              <a:rPr lang="tr-TR" sz="2000" dirty="0" smtClean="0"/>
              <a:t>C</a:t>
            </a:r>
            <a:r>
              <a:rPr lang="tr-TR" sz="2000" dirty="0"/>
              <a:t>#, .NET orta seviyeli programlama dillerindendir. Yani hem makine diline hem de insan algısına eşit seviyededir. Buradaki orta ifadesi dilin gücünü değil makine dili ile günlük konuşma diline olan mesafesini göstermektedir. 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Örneğin</a:t>
            </a:r>
            <a:r>
              <a:rPr lang="tr-TR" sz="2000" dirty="0"/>
              <a:t>; Visual Basic .NET (VB.NET) yüksek seviyeli bir </a:t>
            </a:r>
            <a:r>
              <a:rPr lang="tr-TR" sz="2000" dirty="0" smtClean="0"/>
              <a:t>dildir, dersek </a:t>
            </a:r>
            <a:r>
              <a:rPr lang="tr-TR" sz="2000" dirty="0"/>
              <a:t>bu dilin insanların günlük yaşantılarında konuşma biçimine yakın şekilde yazıldığını ifade etmektedir. Dolayısı ile buradan yola çıkarak VB.NET, C#.</a:t>
            </a:r>
            <a:r>
              <a:rPr lang="tr-TR" sz="2000" dirty="0" err="1"/>
              <a:t>NET'ten</a:t>
            </a:r>
            <a:r>
              <a:rPr lang="tr-TR" sz="2000" dirty="0"/>
              <a:t> daha </a:t>
            </a:r>
            <a:r>
              <a:rPr lang="tr-TR" sz="2000" dirty="0" smtClean="0"/>
              <a:t>güçlü </a:t>
            </a:r>
            <a:r>
              <a:rPr lang="tr-TR" sz="2000" dirty="0"/>
              <a:t>bir dildir diyemeyiz. Programın çalışması gereken bilgisayarlarda </a:t>
            </a:r>
            <a:r>
              <a:rPr lang="tr-TR" sz="2000" dirty="0" err="1"/>
              <a:t>framework</a:t>
            </a:r>
            <a:r>
              <a:rPr lang="tr-TR" sz="2000" dirty="0"/>
              <a:t> kurulu olması </a:t>
            </a:r>
            <a:r>
              <a:rPr lang="tr-TR" sz="2000" dirty="0" smtClean="0"/>
              <a:t>gerekmektedir.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1606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C#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67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Autofit/>
          </a:bodyPr>
          <a:lstStyle/>
          <a:p>
            <a:r>
              <a:rPr lang="tr-TR" sz="2000" b="1" dirty="0"/>
              <a:t>Tasarım hedefleri</a:t>
            </a:r>
          </a:p>
          <a:p>
            <a:r>
              <a:rPr lang="tr-TR" sz="2000" u="sng" dirty="0" smtClean="0"/>
              <a:t>ECMA</a:t>
            </a:r>
            <a:r>
              <a:rPr lang="tr-TR" sz="2000" dirty="0"/>
              <a:t> tarafından C# dilinin tasarım hedefleri şöyle </a:t>
            </a:r>
            <a:r>
              <a:rPr lang="tr-TR" sz="2000" dirty="0" smtClean="0"/>
              <a:t>sıralanır</a:t>
            </a:r>
            <a:r>
              <a:rPr lang="tr-TR" sz="2000" dirty="0"/>
              <a:t>:</a:t>
            </a:r>
          </a:p>
          <a:p>
            <a:pPr lvl="1"/>
            <a:r>
              <a:rPr lang="tr-TR" sz="2000" dirty="0" smtClean="0"/>
              <a:t>1. C</a:t>
            </a:r>
            <a:r>
              <a:rPr lang="tr-TR" sz="2000" dirty="0"/>
              <a:t># basit, modern, genel-amaçlı, nesneye yönelik programlama dili olarak tasarlanmıştır</a:t>
            </a:r>
            <a:r>
              <a:rPr lang="tr-TR" sz="2000" dirty="0" smtClean="0"/>
              <a:t>.</a:t>
            </a:r>
          </a:p>
          <a:p>
            <a:pPr lvl="1"/>
            <a:endParaRPr lang="tr-TR" sz="2000" dirty="0"/>
          </a:p>
          <a:p>
            <a:pPr lvl="1"/>
            <a:r>
              <a:rPr lang="tr-TR" sz="2000" dirty="0" smtClean="0"/>
              <a:t>2. Çünkü </a:t>
            </a:r>
            <a:r>
              <a:rPr lang="tr-TR" sz="2000" dirty="0"/>
              <a:t>yazılımın </a:t>
            </a:r>
            <a:r>
              <a:rPr lang="tr-TR" sz="2000" dirty="0" smtClean="0"/>
              <a:t>sağlamlılığı</a:t>
            </a:r>
            <a:r>
              <a:rPr lang="tr-TR" sz="2000" dirty="0"/>
              <a:t>, güvenirliliği ve programcıların üretkenliliği önemlidir. C# yazılım dili, güçlü tipleme </a:t>
            </a:r>
            <a:r>
              <a:rPr lang="tr-TR" sz="2000" dirty="0" smtClean="0"/>
              <a:t>kontrolü (</a:t>
            </a:r>
            <a:r>
              <a:rPr lang="tr-TR" sz="2000" dirty="0" err="1" smtClean="0"/>
              <a:t>strong</a:t>
            </a:r>
            <a:r>
              <a:rPr lang="tr-TR" sz="2000" dirty="0" smtClean="0"/>
              <a:t> </a:t>
            </a:r>
            <a:r>
              <a:rPr lang="tr-TR" sz="2000" dirty="0"/>
              <a:t>type </a:t>
            </a:r>
            <a:r>
              <a:rPr lang="tr-TR" sz="2000" dirty="0" err="1" smtClean="0"/>
              <a:t>checking</a:t>
            </a:r>
            <a:r>
              <a:rPr lang="tr-TR" sz="2000" dirty="0" smtClean="0"/>
              <a:t>  ), </a:t>
            </a:r>
            <a:r>
              <a:rPr lang="tr-TR" sz="2000" dirty="0"/>
              <a:t>dizin sınırlar kontrolü (array </a:t>
            </a:r>
            <a:r>
              <a:rPr lang="tr-TR" sz="2000" dirty="0" err="1"/>
              <a:t>bounds</a:t>
            </a:r>
            <a:r>
              <a:rPr lang="tr-TR" sz="2000" dirty="0"/>
              <a:t> </a:t>
            </a:r>
            <a:r>
              <a:rPr lang="tr-TR" sz="2000" dirty="0" err="1"/>
              <a:t>checking</a:t>
            </a:r>
            <a:r>
              <a:rPr lang="tr-TR" sz="2000" dirty="0"/>
              <a:t>), tanımlanmamış değişkenlerin kullanım tespiti, (source </a:t>
            </a:r>
            <a:r>
              <a:rPr lang="tr-TR" sz="2000" dirty="0" err="1"/>
              <a:t>code</a:t>
            </a:r>
            <a:r>
              <a:rPr lang="tr-TR" sz="2000" dirty="0"/>
              <a:t> </a:t>
            </a:r>
            <a:r>
              <a:rPr lang="tr-TR" sz="2000" dirty="0" err="1"/>
              <a:t>portability</a:t>
            </a:r>
            <a:r>
              <a:rPr lang="tr-TR" sz="2000" dirty="0"/>
              <a:t>), ve otomatik artık veri toplama gibi özelliklerine sahiptir</a:t>
            </a:r>
            <a:r>
              <a:rPr lang="tr-TR" sz="2000" dirty="0" smtClean="0"/>
              <a:t>.</a:t>
            </a:r>
          </a:p>
          <a:p>
            <a:pPr lvl="1"/>
            <a:endParaRPr lang="tr-TR" sz="2000" dirty="0"/>
          </a:p>
          <a:p>
            <a:pPr lvl="1"/>
            <a:r>
              <a:rPr lang="tr-TR" sz="2000" dirty="0" smtClean="0"/>
              <a:t>3. C</a:t>
            </a:r>
            <a:r>
              <a:rPr lang="tr-TR" sz="2000" dirty="0"/>
              <a:t># programlama dili sunucu ve gömülü sistemler için tasarlanmıştır. Bununla birlikte C# programlama dili en basit işlevselli fonksiyondan işletim sistemini kullanan en teferruatlısına kadar kapsamaktadır</a:t>
            </a:r>
            <a:r>
              <a:rPr lang="tr-TR" sz="2000" dirty="0" smtClean="0"/>
              <a:t>.</a:t>
            </a:r>
          </a:p>
          <a:p>
            <a:pPr lvl="1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3043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C#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68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495800"/>
          </a:xfrm>
        </p:spPr>
        <p:txBody>
          <a:bodyPr>
            <a:normAutofit/>
          </a:bodyPr>
          <a:lstStyle/>
          <a:p>
            <a:pPr lvl="1"/>
            <a:r>
              <a:rPr lang="tr-TR" sz="2000" dirty="0" smtClean="0"/>
              <a:t>4. C</a:t>
            </a:r>
            <a:r>
              <a:rPr lang="tr-TR" sz="2000" dirty="0"/>
              <a:t># uygulamaları hafıza ve işlemci gereksinimleri ile tutumlu olmak üzere tasarlanmıştır. Buna rağmen C# programlama dili performans açısından C veya assembly dili ile rekabet etmek için tasarlanmamıştır</a:t>
            </a:r>
            <a:r>
              <a:rPr lang="tr-TR" sz="2000" dirty="0" smtClean="0"/>
              <a:t>.</a:t>
            </a:r>
          </a:p>
          <a:p>
            <a:pPr lvl="1"/>
            <a:endParaRPr lang="tr-TR" sz="1700" dirty="0"/>
          </a:p>
          <a:p>
            <a:r>
              <a:rPr lang="tr-TR" sz="2000" b="1" dirty="0"/>
              <a:t>Performans </a:t>
            </a:r>
          </a:p>
          <a:p>
            <a:r>
              <a:rPr lang="tr-TR" sz="2000" dirty="0" smtClean="0"/>
              <a:t>Diğer diller  </a:t>
            </a:r>
            <a:r>
              <a:rPr lang="tr-TR" sz="2000" dirty="0"/>
              <a:t>gibi Sanal </a:t>
            </a:r>
            <a:r>
              <a:rPr lang="tr-TR" sz="2000" dirty="0" err="1"/>
              <a:t>Makine'ye</a:t>
            </a:r>
            <a:r>
              <a:rPr lang="tr-TR" sz="2000" dirty="0"/>
              <a:t> dayalı dillerden biridir, C# programlama dili direkt yerleşik </a:t>
            </a:r>
            <a:r>
              <a:rPr lang="tr-TR" sz="2000" dirty="0" err="1"/>
              <a:t>kod'a</a:t>
            </a:r>
            <a:r>
              <a:rPr lang="tr-TR" sz="2000" dirty="0"/>
              <a:t> derleyen dillerden daha yavaştır.</a:t>
            </a:r>
          </a:p>
          <a:p>
            <a:endParaRPr lang="tr-TR" sz="20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84846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11.4.4.1. </a:t>
            </a:r>
            <a:r>
              <a:rPr lang="tr-TR" sz="3200" b="1" dirty="0" err="1" smtClean="0"/>
              <a:t>C#'ta</a:t>
            </a:r>
            <a:r>
              <a:rPr lang="tr-TR" sz="3200" b="1" dirty="0" smtClean="0"/>
              <a:t> kalıtım ve sanal metot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69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829196"/>
          </a:xfrm>
        </p:spPr>
        <p:txBody>
          <a:bodyPr>
            <a:normAutofit/>
          </a:bodyPr>
          <a:lstStyle/>
          <a:p>
            <a:r>
              <a:rPr lang="tr-TR" sz="1600" dirty="0" smtClean="0"/>
              <a:t>Java ve C++ çok benzerlik gösterir.</a:t>
            </a:r>
          </a:p>
          <a:p>
            <a:pPr>
              <a:buNone/>
            </a:pPr>
            <a:r>
              <a:rPr lang="tr-TR" sz="1800" b="1" dirty="0" smtClean="0"/>
              <a:t>Örnek</a:t>
            </a:r>
          </a:p>
          <a:p>
            <a:pPr>
              <a:buNone/>
            </a:pPr>
            <a:r>
              <a:rPr lang="tr-TR" sz="1800" b="1" dirty="0" err="1" smtClean="0"/>
              <a:t>using</a:t>
            </a:r>
            <a:r>
              <a:rPr lang="tr-TR" sz="1800" dirty="0" smtClean="0"/>
              <a:t> </a:t>
            </a:r>
            <a:r>
              <a:rPr lang="tr-TR" sz="1800" dirty="0" err="1"/>
              <a:t>System.Collections.Generic</a:t>
            </a:r>
            <a:r>
              <a:rPr lang="tr-TR" sz="1800" dirty="0"/>
              <a:t>;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namespace</a:t>
            </a:r>
            <a:r>
              <a:rPr lang="tr-TR" sz="1800" dirty="0" smtClean="0"/>
              <a:t> ConsoleApplication1 {</a:t>
            </a:r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Animal</a:t>
            </a:r>
            <a:r>
              <a:rPr lang="tr-TR" sz="1800" dirty="0"/>
              <a:t>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{   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virtual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 smtClean="0"/>
              <a:t>()    </a:t>
            </a:r>
            <a:r>
              <a:rPr lang="tr-TR" sz="1800" dirty="0"/>
              <a:t>{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generic</a:t>
            </a:r>
            <a:r>
              <a:rPr lang="tr-TR" sz="1800" dirty="0"/>
              <a:t> </a:t>
            </a:r>
            <a:r>
              <a:rPr lang="tr-TR" sz="1800" dirty="0" err="1"/>
              <a:t>Animal</a:t>
            </a:r>
            <a:r>
              <a:rPr lang="tr-TR" sz="1800" dirty="0"/>
              <a:t>."); }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} </a:t>
            </a:r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Fish</a:t>
            </a:r>
            <a:r>
              <a:rPr lang="tr-TR" sz="1800" dirty="0"/>
              <a:t> : </a:t>
            </a:r>
            <a:r>
              <a:rPr lang="tr-TR" sz="1800" dirty="0" err="1"/>
              <a:t>Animal</a:t>
            </a:r>
            <a:r>
              <a:rPr lang="tr-TR" sz="1800" dirty="0"/>
              <a:t>  {   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override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/>
              <a:t>()   </a:t>
            </a:r>
            <a:r>
              <a:rPr lang="tr-TR" sz="1800" dirty="0" smtClean="0"/>
              <a:t>{  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fish</a:t>
            </a:r>
            <a:r>
              <a:rPr lang="tr-TR" sz="1800" dirty="0"/>
              <a:t>!");    </a:t>
            </a:r>
            <a:r>
              <a:rPr lang="tr-TR" sz="1800" dirty="0" smtClean="0"/>
              <a:t>}</a:t>
            </a:r>
          </a:p>
          <a:p>
            <a:pPr>
              <a:buNone/>
            </a:pPr>
            <a:r>
              <a:rPr lang="tr-TR" sz="1800" dirty="0" smtClean="0"/>
              <a:t>  </a:t>
            </a:r>
            <a:r>
              <a:rPr lang="tr-TR" sz="1800" dirty="0"/>
              <a:t>}  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GoldFish</a:t>
            </a:r>
            <a:r>
              <a:rPr lang="tr-TR" sz="1800" dirty="0"/>
              <a:t> : </a:t>
            </a:r>
            <a:r>
              <a:rPr lang="tr-TR" sz="1800" dirty="0" err="1"/>
              <a:t>Fish</a:t>
            </a:r>
            <a:r>
              <a:rPr lang="tr-TR" sz="1800" dirty="0"/>
              <a:t>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{   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override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/>
              <a:t>()    {     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goldfish</a:t>
            </a:r>
            <a:r>
              <a:rPr lang="tr-TR" sz="1800" dirty="0"/>
              <a:t>!");    }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}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8664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2800" dirty="0"/>
              <a:t>Nesneye yönelik yaklaşımda ise bir problem</a:t>
            </a:r>
            <a:r>
              <a:rPr lang="tr-TR" sz="2800" b="1" dirty="0"/>
              <a:t>, </a:t>
            </a:r>
            <a:r>
              <a:rPr lang="tr-TR" sz="2800" b="1" dirty="0">
                <a:solidFill>
                  <a:srgbClr val="FF0000"/>
                </a:solidFill>
              </a:rPr>
              <a:t>nesneler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ve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b="1" dirty="0">
                <a:solidFill>
                  <a:srgbClr val="FF0000"/>
                </a:solidFill>
              </a:rPr>
              <a:t>nesnelerin sorumlulukları </a:t>
            </a:r>
            <a:r>
              <a:rPr lang="tr-TR" sz="2800" dirty="0"/>
              <a:t>açısından incelenir. </a:t>
            </a:r>
            <a:endParaRPr lang="tr-TR" sz="2800" dirty="0" smtClean="0"/>
          </a:p>
          <a:p>
            <a:pPr>
              <a:lnSpc>
                <a:spcPct val="120000"/>
              </a:lnSpc>
            </a:pPr>
            <a:endParaRPr lang="tr-TR" sz="2800" dirty="0"/>
          </a:p>
          <a:p>
            <a:pPr>
              <a:lnSpc>
                <a:spcPct val="120000"/>
              </a:lnSpc>
            </a:pPr>
            <a:r>
              <a:rPr lang="tr-TR" sz="2800" dirty="0" smtClean="0"/>
              <a:t>Örneğin</a:t>
            </a:r>
            <a:r>
              <a:rPr lang="tr-TR" sz="2800" dirty="0"/>
              <a:t>; bir öğrenci bilgi </a:t>
            </a:r>
            <a:r>
              <a:rPr lang="tr-TR" sz="2800" dirty="0" smtClean="0"/>
              <a:t>sisteminde </a:t>
            </a:r>
            <a:r>
              <a:rPr lang="tr-TR" sz="2800" b="1" i="1" dirty="0" smtClean="0"/>
              <a:t>öğrenci</a:t>
            </a:r>
            <a:r>
              <a:rPr lang="tr-TR" sz="2800" dirty="0" smtClean="0"/>
              <a:t>, </a:t>
            </a:r>
            <a:r>
              <a:rPr lang="tr-TR" sz="2800" b="1" i="1" dirty="0" smtClean="0"/>
              <a:t>ders </a:t>
            </a:r>
            <a:r>
              <a:rPr lang="tr-TR" sz="2800" dirty="0" smtClean="0"/>
              <a:t>ve </a:t>
            </a:r>
            <a:r>
              <a:rPr lang="tr-TR" sz="2800" b="1" i="1" dirty="0" smtClean="0"/>
              <a:t>öğretim</a:t>
            </a:r>
            <a:r>
              <a:rPr lang="tr-TR" sz="2800" i="1" dirty="0" smtClean="0"/>
              <a:t> </a:t>
            </a:r>
            <a:r>
              <a:rPr lang="tr-TR" sz="2800" b="1" i="1" dirty="0"/>
              <a:t>üyesi</a:t>
            </a:r>
            <a:r>
              <a:rPr lang="tr-TR" sz="2800" dirty="0"/>
              <a:t> </a:t>
            </a:r>
            <a:r>
              <a:rPr lang="tr-TR" sz="2800" dirty="0" smtClean="0"/>
              <a:t>nesneler, </a:t>
            </a:r>
            <a:r>
              <a:rPr lang="tr-TR" sz="2800" b="1" i="1" dirty="0" smtClean="0"/>
              <a:t>derse</a:t>
            </a:r>
            <a:r>
              <a:rPr lang="tr-TR" sz="2800" i="1" dirty="0" smtClean="0"/>
              <a:t> </a:t>
            </a:r>
            <a:r>
              <a:rPr lang="tr-TR" sz="2800" b="1" i="1" dirty="0"/>
              <a:t>kayıt</a:t>
            </a:r>
            <a:r>
              <a:rPr lang="tr-TR" sz="2800" i="1" dirty="0"/>
              <a:t> </a:t>
            </a:r>
            <a:r>
              <a:rPr lang="tr-TR" sz="2800" b="1" i="1" dirty="0"/>
              <a:t>olma</a:t>
            </a:r>
            <a:r>
              <a:rPr lang="tr-TR" sz="2800" i="1" dirty="0"/>
              <a:t> </a:t>
            </a:r>
            <a:r>
              <a:rPr lang="tr-TR" sz="2800" dirty="0"/>
              <a:t>ve </a:t>
            </a:r>
            <a:r>
              <a:rPr lang="tr-TR" sz="2800" b="1" i="1" dirty="0"/>
              <a:t>ders </a:t>
            </a:r>
            <a:r>
              <a:rPr lang="tr-TR" sz="2800" b="1" i="1" dirty="0" smtClean="0"/>
              <a:t>verme</a:t>
            </a:r>
            <a:r>
              <a:rPr lang="tr-TR" sz="2800" dirty="0"/>
              <a:t> gibi işlemler ise nesnelerin sorumluluklarıdır. </a:t>
            </a:r>
            <a:endParaRPr 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20236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11.4.4. </a:t>
            </a:r>
            <a:r>
              <a:rPr lang="tr-TR" sz="3200" b="1" dirty="0"/>
              <a:t>C#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70</a:t>
            </a:fld>
            <a:endParaRPr lang="tr-TR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36861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1800" dirty="0"/>
              <a:t>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</a:t>
            </a:r>
            <a:r>
              <a:rPr lang="tr-TR" sz="1800" dirty="0" err="1"/>
              <a:t>GoldFish</a:t>
            </a:r>
            <a:r>
              <a:rPr lang="tr-TR" sz="1800" dirty="0"/>
              <a:t> : </a:t>
            </a:r>
            <a:r>
              <a:rPr lang="tr-TR" sz="1800" dirty="0" err="1" smtClean="0"/>
              <a:t>Fish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 </a:t>
            </a:r>
            <a:r>
              <a:rPr lang="tr-TR" sz="1800" dirty="0"/>
              <a:t>{   </a:t>
            </a:r>
            <a:r>
              <a:rPr lang="tr-TR" sz="1800" dirty="0" smtClean="0"/>
              <a:t>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override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</a:t>
            </a:r>
            <a:r>
              <a:rPr lang="tr-TR" sz="1800" dirty="0" err="1"/>
              <a:t>Eat</a:t>
            </a:r>
            <a:r>
              <a:rPr lang="tr-TR" sz="1800" dirty="0"/>
              <a:t>()    {      </a:t>
            </a:r>
            <a:r>
              <a:rPr lang="tr-TR" sz="1800" dirty="0" err="1"/>
              <a:t>Console.WriteLine</a:t>
            </a:r>
            <a:r>
              <a:rPr lang="tr-TR" sz="1800" dirty="0"/>
              <a:t>("I </a:t>
            </a:r>
            <a:r>
              <a:rPr lang="tr-TR" sz="1800" dirty="0" err="1"/>
              <a:t>eat</a:t>
            </a:r>
            <a:r>
              <a:rPr lang="tr-TR" sz="1800" dirty="0"/>
              <a:t> </a:t>
            </a:r>
            <a:r>
              <a:rPr lang="tr-TR" sz="1800" dirty="0" err="1"/>
              <a:t>like</a:t>
            </a:r>
            <a:r>
              <a:rPr lang="tr-TR" sz="1800" dirty="0"/>
              <a:t> a </a:t>
            </a:r>
            <a:r>
              <a:rPr lang="tr-TR" sz="1800" dirty="0" err="1"/>
              <a:t>goldfish</a:t>
            </a:r>
            <a:r>
              <a:rPr lang="tr-TR" sz="1800" dirty="0"/>
              <a:t>!");    } </a:t>
            </a:r>
            <a:r>
              <a:rPr lang="tr-TR" sz="1800" dirty="0" smtClean="0"/>
              <a:t> </a:t>
            </a:r>
            <a:r>
              <a:rPr lang="tr-TR" sz="1800" dirty="0"/>
              <a:t>}      </a:t>
            </a:r>
            <a:endParaRPr lang="tr-TR" sz="1800" dirty="0" smtClean="0"/>
          </a:p>
          <a:p>
            <a:pPr>
              <a:buNone/>
            </a:pPr>
            <a:r>
              <a:rPr lang="tr-TR" sz="1800" b="1" dirty="0" err="1" smtClean="0"/>
              <a:t>public</a:t>
            </a:r>
            <a:r>
              <a:rPr lang="tr-TR" sz="1800" dirty="0" smtClean="0"/>
              <a:t> </a:t>
            </a:r>
            <a:r>
              <a:rPr lang="tr-TR" sz="1800" b="1" dirty="0" err="1"/>
              <a:t>class</a:t>
            </a:r>
            <a:r>
              <a:rPr lang="tr-TR" sz="1800" dirty="0"/>
              <a:t> Program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dirty="0"/>
              <a:t>{  </a:t>
            </a:r>
            <a:r>
              <a:rPr lang="tr-TR" sz="1800" dirty="0" smtClean="0"/>
              <a:t>  </a:t>
            </a:r>
            <a:r>
              <a:rPr lang="tr-TR" sz="1800" b="1" dirty="0" err="1"/>
              <a:t>public</a:t>
            </a:r>
            <a:r>
              <a:rPr lang="tr-TR" sz="1800" dirty="0"/>
              <a:t> </a:t>
            </a:r>
            <a:r>
              <a:rPr lang="tr-TR" sz="1800" b="1" dirty="0" err="1"/>
              <a:t>static</a:t>
            </a:r>
            <a:r>
              <a:rPr lang="tr-TR" sz="1800" dirty="0"/>
              <a:t> </a:t>
            </a:r>
            <a:r>
              <a:rPr lang="tr-TR" sz="1800" b="1" dirty="0" err="1"/>
              <a:t>void</a:t>
            </a:r>
            <a:r>
              <a:rPr lang="tr-TR" sz="1800" dirty="0"/>
              <a:t> Main(</a:t>
            </a:r>
            <a:r>
              <a:rPr lang="tr-TR" sz="1800" b="1" dirty="0" err="1"/>
              <a:t>string</a:t>
            </a:r>
            <a:r>
              <a:rPr lang="tr-TR" sz="1800" dirty="0"/>
              <a:t>[] </a:t>
            </a:r>
            <a:r>
              <a:rPr lang="tr-TR" sz="1800" dirty="0" err="1"/>
              <a:t>args</a:t>
            </a:r>
            <a:r>
              <a:rPr lang="tr-TR" sz="1800" dirty="0"/>
              <a:t>)    {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    </a:t>
            </a:r>
            <a:r>
              <a:rPr lang="tr-TR" sz="1800" dirty="0" err="1"/>
              <a:t>List</a:t>
            </a:r>
            <a:r>
              <a:rPr lang="tr-TR" sz="1800" dirty="0"/>
              <a:t>&lt;</a:t>
            </a:r>
            <a:r>
              <a:rPr lang="tr-TR" sz="1800" dirty="0" err="1"/>
              <a:t>Animal</a:t>
            </a:r>
            <a:r>
              <a:rPr lang="tr-TR" sz="1800" dirty="0"/>
              <a:t>&gt; </a:t>
            </a:r>
            <a:r>
              <a:rPr lang="tr-TR" sz="1800" dirty="0" err="1"/>
              <a:t>animals</a:t>
            </a:r>
            <a:r>
              <a:rPr lang="tr-TR" sz="1800" dirty="0"/>
              <a:t> = 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List</a:t>
            </a:r>
            <a:r>
              <a:rPr lang="tr-TR" sz="1800" dirty="0"/>
              <a:t>&lt;</a:t>
            </a:r>
            <a:r>
              <a:rPr lang="tr-TR" sz="1800" dirty="0" err="1"/>
              <a:t>Animal</a:t>
            </a:r>
            <a:r>
              <a:rPr lang="tr-TR" sz="1800" dirty="0"/>
              <a:t>&gt;(); 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 </a:t>
            </a:r>
            <a:r>
              <a:rPr lang="tr-TR" sz="1800" dirty="0" err="1"/>
              <a:t>animals.Add</a:t>
            </a:r>
            <a:r>
              <a:rPr lang="tr-TR" sz="1800" dirty="0"/>
              <a:t>(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Animal</a:t>
            </a:r>
            <a:r>
              <a:rPr lang="tr-TR" sz="1800" dirty="0"/>
              <a:t>());       </a:t>
            </a:r>
            <a:r>
              <a:rPr lang="tr-TR" sz="1800" dirty="0" err="1"/>
              <a:t>animals.Add</a:t>
            </a:r>
            <a:r>
              <a:rPr lang="tr-TR" sz="1800" dirty="0"/>
              <a:t>(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Fish</a:t>
            </a:r>
            <a:r>
              <a:rPr lang="tr-TR" sz="1800" dirty="0"/>
              <a:t>());  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dirty="0" err="1"/>
              <a:t>animals.Add</a:t>
            </a:r>
            <a:r>
              <a:rPr lang="tr-TR" sz="1800" dirty="0"/>
              <a:t>(</a:t>
            </a:r>
            <a:r>
              <a:rPr lang="tr-TR" sz="1800" dirty="0" err="1"/>
              <a:t>new</a:t>
            </a:r>
            <a:r>
              <a:rPr lang="tr-TR" sz="1800" dirty="0"/>
              <a:t> </a:t>
            </a:r>
            <a:r>
              <a:rPr lang="tr-TR" sz="1800" dirty="0" err="1"/>
              <a:t>GoldFish</a:t>
            </a:r>
            <a:r>
              <a:rPr lang="tr-TR" sz="1800" dirty="0"/>
              <a:t>());     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</a:t>
            </a:r>
            <a:r>
              <a:rPr lang="tr-TR" sz="1800" b="1" dirty="0" err="1"/>
              <a:t>foreach</a:t>
            </a:r>
            <a:r>
              <a:rPr lang="tr-TR" sz="1800" dirty="0"/>
              <a:t> (</a:t>
            </a:r>
            <a:r>
              <a:rPr lang="tr-TR" sz="1800" dirty="0" err="1"/>
              <a:t>Animal</a:t>
            </a:r>
            <a:r>
              <a:rPr lang="tr-TR" sz="1800" dirty="0"/>
              <a:t> </a:t>
            </a:r>
            <a:r>
              <a:rPr lang="tr-TR" sz="1800" dirty="0" err="1"/>
              <a:t>currentAnimal</a:t>
            </a:r>
            <a:r>
              <a:rPr lang="tr-TR" sz="1800" dirty="0"/>
              <a:t> </a:t>
            </a:r>
            <a:r>
              <a:rPr lang="tr-TR" sz="1800" b="1" dirty="0"/>
              <a:t>in</a:t>
            </a:r>
            <a:r>
              <a:rPr lang="tr-TR" sz="1800" dirty="0"/>
              <a:t> </a:t>
            </a:r>
            <a:r>
              <a:rPr lang="tr-TR" sz="1800" dirty="0" err="1"/>
              <a:t>animals</a:t>
            </a:r>
            <a:r>
              <a:rPr lang="tr-TR" sz="1800" dirty="0"/>
              <a:t>)      {        </a:t>
            </a:r>
            <a:r>
              <a:rPr lang="tr-TR" sz="1800" dirty="0" err="1"/>
              <a:t>currentAnimal.Eat</a:t>
            </a:r>
            <a:r>
              <a:rPr lang="tr-TR" sz="1800" dirty="0"/>
              <a:t>();      </a:t>
            </a:r>
            <a:r>
              <a:rPr lang="tr-TR" sz="1800" dirty="0" smtClean="0"/>
              <a:t>}</a:t>
            </a:r>
          </a:p>
          <a:p>
            <a:pPr>
              <a:buNone/>
            </a:pPr>
            <a:r>
              <a:rPr lang="tr-TR" sz="1800" dirty="0" smtClean="0"/>
              <a:t>    </a:t>
            </a:r>
            <a:r>
              <a:rPr lang="tr-TR" sz="1800" dirty="0"/>
              <a:t>} </a:t>
            </a:r>
            <a:endParaRPr lang="tr-TR" sz="1800" dirty="0" smtClean="0"/>
          </a:p>
          <a:p>
            <a:pPr>
              <a:buNone/>
            </a:pPr>
            <a:r>
              <a:rPr lang="tr-TR" sz="1800" dirty="0" smtClean="0"/>
              <a:t> }</a:t>
            </a:r>
          </a:p>
          <a:p>
            <a:pPr>
              <a:buNone/>
            </a:pPr>
            <a:r>
              <a:rPr lang="tr-TR" sz="1800" dirty="0" smtClean="0"/>
              <a:t>}</a:t>
            </a:r>
            <a:endParaRPr lang="tr-TR" sz="18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86050" y="5286388"/>
            <a:ext cx="3523262" cy="1277273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Çıkış:</a:t>
            </a:r>
            <a:endParaRPr kumimoji="0" 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generic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Animal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fish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eat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like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a </a:t>
            </a:r>
            <a:r>
              <a:rPr kumimoji="0" lang="tr-TR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goldfish</a:t>
            </a:r>
            <a:r>
              <a:rPr kumimoji="0" lang="tr-TR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20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71</a:t>
            </a:fld>
            <a:endParaRPr lang="tr-TR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</a:t>
            </a:r>
            <a:r>
              <a:rPr lang="tr-TR" dirty="0" smtClean="0"/>
              <a:t>o</a:t>
            </a:r>
            <a:r>
              <a:rPr lang="en-US" dirty="0" smtClean="0"/>
              <a:t>f 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</a:t>
            </a:r>
            <a:r>
              <a:rPr lang="tr-TR" dirty="0" smtClean="0"/>
              <a:t>,</a:t>
            </a:r>
            <a:r>
              <a:rPr lang="en-US" dirty="0" smtClean="0"/>
              <a:t> </a:t>
            </a:r>
            <a:r>
              <a:rPr lang="tr-TR" dirty="0" smtClean="0"/>
              <a:t>2013</a:t>
            </a:r>
          </a:p>
          <a:p>
            <a:r>
              <a:rPr lang="tr-TR" dirty="0" smtClean="0"/>
              <a:t>Ahmet </a:t>
            </a:r>
            <a:r>
              <a:rPr lang="tr-TR" dirty="0" err="1" smtClean="0"/>
              <a:t>Yesevi</a:t>
            </a:r>
            <a:r>
              <a:rPr lang="tr-TR" dirty="0" smtClean="0"/>
              <a:t> Üniversitesi, Uzaktan Eğitim Notları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856984" cy="4495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tr-TR" sz="2600" dirty="0" smtClean="0"/>
              <a:t>Bu </a:t>
            </a:r>
            <a:r>
              <a:rPr lang="tr-TR" sz="2600" dirty="0"/>
              <a:t>yaklaşımda tasarım, </a:t>
            </a:r>
            <a:r>
              <a:rPr lang="tr-TR" sz="2600" b="1" dirty="0"/>
              <a:t>yapılması gereken işlemler yerine, işlemlerin üzerinde çalışacağı nesneler üzerinde</a:t>
            </a:r>
            <a:r>
              <a:rPr lang="tr-TR" sz="2600" dirty="0"/>
              <a:t> yoğunlaşır. </a:t>
            </a:r>
            <a:endParaRPr lang="tr-TR" sz="2600" dirty="0" smtClean="0"/>
          </a:p>
          <a:p>
            <a:pPr>
              <a:lnSpc>
                <a:spcPct val="120000"/>
              </a:lnSpc>
            </a:pPr>
            <a:endParaRPr lang="tr-TR" sz="1400" dirty="0"/>
          </a:p>
          <a:p>
            <a:pPr>
              <a:lnSpc>
                <a:spcPct val="120000"/>
              </a:lnSpc>
            </a:pPr>
            <a:r>
              <a:rPr lang="tr-TR" sz="2600" dirty="0" smtClean="0"/>
              <a:t>Böylece</a:t>
            </a:r>
            <a:r>
              <a:rPr lang="tr-TR" sz="2600" dirty="0"/>
              <a:t>, yapısı daha güçlü ve değişikliklere daha uygun yazılımlar oluşturulması amaçlanmaktadır. </a:t>
            </a:r>
            <a:endParaRPr lang="tr-TR" sz="2600" dirty="0" smtClean="0"/>
          </a:p>
          <a:p>
            <a:pPr>
              <a:lnSpc>
                <a:spcPct val="120000"/>
              </a:lnSpc>
            </a:pPr>
            <a:endParaRPr lang="tr-TR" sz="1200" dirty="0"/>
          </a:p>
          <a:p>
            <a:pPr>
              <a:lnSpc>
                <a:spcPct val="120000"/>
              </a:lnSpc>
            </a:pPr>
            <a:r>
              <a:rPr lang="tr-TR" sz="2600" dirty="0" smtClean="0"/>
              <a:t>Bu </a:t>
            </a:r>
            <a:r>
              <a:rPr lang="tr-TR" sz="2600" dirty="0"/>
              <a:t>yaklaşımın önceki yaklaşımdan temel farkı, tasarımın odak noktasının işlemlerden nesnelere yani veriye değiştirilmesidir.</a:t>
            </a:r>
          </a:p>
        </p:txBody>
      </p:sp>
    </p:spTree>
    <p:extLst>
      <p:ext uri="{BB962C8B-B14F-4D97-AF65-F5344CB8AC3E}">
        <p14:creationId xmlns:p14="http://schemas.microsoft.com/office/powerpoint/2010/main" val="2305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11.2</a:t>
            </a:r>
            <a:r>
              <a:rPr lang="tr-TR" sz="3200" b="1" dirty="0"/>
              <a:t>. NESNEYE YÖNELİK TASARIM</a:t>
            </a:r>
            <a:endParaRPr lang="tr-TR" sz="32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4917F13-F816-43A4-AC89-84EBDAF33797}" type="slidenum">
              <a:rPr lang="tr-TR" smtClean="0"/>
              <a:pPr/>
              <a:t>9</a:t>
            </a:fld>
            <a:endParaRPr lang="tr-TR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0ECD2"/>
              </a:clrFrom>
              <a:clrTo>
                <a:srgbClr val="F0EC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24025"/>
            <a:ext cx="80391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43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yan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y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26962</TotalTime>
  <Words>4337</Words>
  <Application>Microsoft Office PowerPoint</Application>
  <PresentationFormat>Ekran Gösterisi (4:3)</PresentationFormat>
  <Paragraphs>427</Paragraphs>
  <Slides>71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79" baseType="lpstr">
      <vt:lpstr>Arial Unicode MS</vt:lpstr>
      <vt:lpstr>Arial</vt:lpstr>
      <vt:lpstr>Calibri</vt:lpstr>
      <vt:lpstr>Courier New</vt:lpstr>
      <vt:lpstr>Times New Roman</vt:lpstr>
      <vt:lpstr>Wingdings</vt:lpstr>
      <vt:lpstr>Wingdings 2</vt:lpstr>
      <vt:lpstr>Medyan</vt:lpstr>
      <vt:lpstr>PowerPoint Sunusu</vt:lpstr>
      <vt:lpstr>BÖLÜM 11- Konular</vt:lpstr>
      <vt:lpstr>11.1. GİRİŞ</vt:lpstr>
      <vt:lpstr>11.1. GİRİŞ</vt:lpstr>
      <vt:lpstr>11.2. NESNEYE YÖNELİK TASARIM</vt:lpstr>
      <vt:lpstr>11.2. NESNEYE YÖNELİK TASARIM</vt:lpstr>
      <vt:lpstr>11.2. NESNEYE YÖNELİK TASARIM</vt:lpstr>
      <vt:lpstr>11.2. NESNEYE YÖNELİK TASARIM</vt:lpstr>
      <vt:lpstr>11.2. NESNEYE YÖNELİK TASARIM</vt:lpstr>
      <vt:lpstr>11.2. NESNEYE YÖNELİK TASARIM</vt:lpstr>
      <vt:lpstr>11.3. NESNEYE YÖNELİK PROGRAMLAMA</vt:lpstr>
      <vt:lpstr>11.3. NESNEYE YÖNELİK PROGRAMLAMA</vt:lpstr>
      <vt:lpstr>11.3. NESNEYE YÖNELİK PROGRAMLAMA</vt:lpstr>
      <vt:lpstr>11.3.1. Temel Kavramlar</vt:lpstr>
      <vt:lpstr>11.3.2. Sınıflar ve Nesneler</vt:lpstr>
      <vt:lpstr>11.3.2. Sınıflar ve Nesneler</vt:lpstr>
      <vt:lpstr>11.3.2. Sınıflar ve Nesneler</vt:lpstr>
      <vt:lpstr>11.3.2. Sınıflar ve Nesneler</vt:lpstr>
      <vt:lpstr>11.3.2.1. Yığıt Sınıfının Tanımı</vt:lpstr>
      <vt:lpstr>11.3.2.1. Yığıt Sınıfının Tanımı</vt:lpstr>
      <vt:lpstr>11.3.2.1. Yığıt Sınıfının Tanımı</vt:lpstr>
      <vt:lpstr>11.3.2.2. Sınıf Veri ve Metotlarının Saklanması</vt:lpstr>
      <vt:lpstr>11.3.2.2. Sınıf Veri ve Metotlarının Saklanması</vt:lpstr>
      <vt:lpstr>11.3.2.2. Sınıf Veri ve Metotlarının Saklanması</vt:lpstr>
      <vt:lpstr>11.3.3. Kalıtım</vt:lpstr>
      <vt:lpstr>11.3.3.1. Kalıtım ile Sınıflar ve Sınıf Hiyerarşileri Oluşturma</vt:lpstr>
      <vt:lpstr>11.3.3.1. Kalıtım ile Sınıflar ve Sınıf Hiyerarşileri Oluşturma</vt:lpstr>
      <vt:lpstr>11.3.3.1. Kalıtım ile Sınıflar ve Sınıf Hiyerarşileri Oluşturma</vt:lpstr>
      <vt:lpstr>11.3.3.1. Kalıtım ile Sınıflar ve Sınıf Hiyerarşileri Oluşturma</vt:lpstr>
      <vt:lpstr>11.3.3.2. Is-a ve Has-a İlişkileri</vt:lpstr>
      <vt:lpstr>11.3.3.2. Is-a ve Has-a İlişkileri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11.3.3.3. Kalıtımın Kullanılma Amaçları</vt:lpstr>
      <vt:lpstr>11.3.4. Çokyapılılık</vt:lpstr>
      <vt:lpstr>11.3.4. Çokyapılılık</vt:lpstr>
      <vt:lpstr>11.3.4.1. Sınıf, Alt Sınıf ve Çokyapılı Değişken Tanımlama</vt:lpstr>
      <vt:lpstr>11.3.4.1. Sınıf, Alt Sınıf ve Çokyapılı Değişken Tanımlama</vt:lpstr>
      <vt:lpstr>11.3.4.1. Sınıf, Alt Sınıf ve Çokyapılı Değişken Tanımlama</vt:lpstr>
      <vt:lpstr>11.3.4.1. Sınıf, Alt Sınıf ve Çokyapılı Değişken Tanımlama</vt:lpstr>
      <vt:lpstr>11.3.5. Metot Yükleme</vt:lpstr>
      <vt:lpstr>11.3.5. Metot Yükleme</vt:lpstr>
      <vt:lpstr>11.3.5. Metot Yükleme</vt:lpstr>
      <vt:lpstr>11.3.6. Metot Üzerine Yazma</vt:lpstr>
      <vt:lpstr>11.3.6. Metot Üzerine Yazma</vt:lpstr>
      <vt:lpstr>11.4. NESNEYE YÖNELİK PROGRAMLAMA DİLLERİ</vt:lpstr>
      <vt:lpstr>11.4. NESNEYE YÖNELİK PROGRAMLAMA DİLLERİ</vt:lpstr>
      <vt:lpstr>11.4.1. Smalltalk</vt:lpstr>
      <vt:lpstr>11.4.2. C++</vt:lpstr>
      <vt:lpstr>11.4.2.C++</vt:lpstr>
      <vt:lpstr>11.4.2.1. C++'da Virtual Metodlar</vt:lpstr>
      <vt:lpstr>11.4.2.1. C++'da Virtual Metodlar</vt:lpstr>
      <vt:lpstr>11.4.2.1. C++'da Virtual Metodlar</vt:lpstr>
      <vt:lpstr>11.4.2.1. C++'da Virtual Metodlar</vt:lpstr>
      <vt:lpstr>11.4.2.1. C++'da Virtual Metodlar</vt:lpstr>
      <vt:lpstr>11.4.3. Java</vt:lpstr>
      <vt:lpstr>11.4.3. Java</vt:lpstr>
      <vt:lpstr>11.4.3.1. Java ve C++</vt:lpstr>
      <vt:lpstr>11.4.3.1. Java ve C++</vt:lpstr>
      <vt:lpstr>11.4.3.1. Java ve C++</vt:lpstr>
      <vt:lpstr>11.4.4. C#-2001</vt:lpstr>
      <vt:lpstr>11.4.4. C#-2001</vt:lpstr>
      <vt:lpstr>11.4.4. C#</vt:lpstr>
      <vt:lpstr>11.4.4. C#</vt:lpstr>
      <vt:lpstr>11.4.4.1. C#'ta kalıtım ve sanal metot</vt:lpstr>
      <vt:lpstr>11.4.4. C#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PROGRAMLAMA DİLLERİ</dc:title>
  <dc:creator>ERKAN TANYILDIZI</dc:creator>
  <cp:lastModifiedBy>yazılım böl başk</cp:lastModifiedBy>
  <cp:revision>209</cp:revision>
  <dcterms:created xsi:type="dcterms:W3CDTF">2011-09-15T11:21:30Z</dcterms:created>
  <dcterms:modified xsi:type="dcterms:W3CDTF">2020-11-06T08:20:50Z</dcterms:modified>
</cp:coreProperties>
</file>