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65"/>
  </p:notesMasterIdLst>
  <p:sldIdLst>
    <p:sldId id="31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316" r:id="rId13"/>
    <p:sldId id="317" r:id="rId14"/>
    <p:sldId id="318" r:id="rId15"/>
    <p:sldId id="31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2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0" autoAdjust="0"/>
    <p:restoredTop sz="94710" autoAdjust="0"/>
  </p:normalViewPr>
  <p:slideViewPr>
    <p:cSldViewPr>
      <p:cViewPr varScale="1">
        <p:scale>
          <a:sx n="115" d="100"/>
          <a:sy n="115" d="100"/>
        </p:scale>
        <p:origin x="1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40A9C2-6777-42DC-8328-574D224797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 Üçgen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1 Grup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Serbest Form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Serbest Form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Serbest Form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Düz Bağlayıcı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6E6F-24E8-40B8-B3E8-BD986931A3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AD50-1AA1-422E-A049-C7AFCE00D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637E-66A3-472B-95B8-D5040C9BA0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6 Köşeli Çift Ayraç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Köşeli Çift Ayraç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F4E3-4A8E-48AC-A550-815A9E70C4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B63D-27B9-46A5-B5C9-D22C58E916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5DE-546A-45F5-B122-6589CA3294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618-5F4C-4BDD-B3BC-1CCB307F9D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8506-4E2C-41F2-8D88-5B6A472909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DB783B-F70D-48E8-AEC5-49E8CFC3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Köşeli Çift Ayraç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Köşeli Çift Ayraç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11/6/2020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B2C47-BB2D-44BD-ADCD-6F825B5CD3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Bölüm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14: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Fonksiyonel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lama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iller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8700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8700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8510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Bir</a:t>
            </a:r>
            <a:r>
              <a:rPr lang="en-US" sz="2400" dirty="0"/>
              <a:t> FPL </a:t>
            </a:r>
            <a:r>
              <a:rPr lang="tr-TR" sz="2400" dirty="0"/>
              <a:t>tasarlamanın amacı m</a:t>
            </a:r>
            <a:r>
              <a:rPr lang="en-US" sz="2400" dirty="0" err="1"/>
              <a:t>atematiksel</a:t>
            </a:r>
            <a:r>
              <a:rPr lang="en-US" sz="2400" dirty="0"/>
              <a:t> </a:t>
            </a:r>
            <a:r>
              <a:rPr lang="tr-TR" sz="2400" dirty="0"/>
              <a:t>f</a:t>
            </a:r>
            <a:r>
              <a:rPr lang="en-US" sz="2400" dirty="0" err="1"/>
              <a:t>onksiyonlar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tr-TR" sz="2400" dirty="0"/>
              <a:t>mümkün olduğunca taklit etmektir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Bir </a:t>
            </a:r>
            <a:r>
              <a:rPr lang="en-US" sz="2400" dirty="0"/>
              <a:t>FPL</a:t>
            </a:r>
            <a:r>
              <a:rPr lang="tr-TR" sz="2400" dirty="0"/>
              <a:t> deki temel hesaplama işlemi </a:t>
            </a:r>
            <a:r>
              <a:rPr lang="en-US" sz="2400" dirty="0" err="1" smtClean="0"/>
              <a:t>buyurgan</a:t>
            </a:r>
            <a:r>
              <a:rPr lang="tr-TR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imperative) </a:t>
            </a:r>
            <a:r>
              <a:rPr lang="en-US" sz="2400" dirty="0" err="1"/>
              <a:t>dil</a:t>
            </a:r>
            <a:r>
              <a:rPr lang="tr-TR" sz="2400" dirty="0"/>
              <a:t>dekinden farklıdır</a:t>
            </a:r>
          </a:p>
          <a:p>
            <a:pPr lvl="1">
              <a:lnSpc>
                <a:spcPct val="90000"/>
              </a:lnSpc>
            </a:pPr>
            <a:r>
              <a:rPr lang="tr-TR" sz="2000" dirty="0"/>
              <a:t>Bir</a:t>
            </a:r>
            <a:r>
              <a:rPr lang="en-US" sz="2000" dirty="0"/>
              <a:t> </a:t>
            </a:r>
            <a:r>
              <a:rPr lang="en-US" sz="2000" dirty="0" err="1"/>
              <a:t>buyurgan</a:t>
            </a:r>
            <a:r>
              <a:rPr lang="en-US" sz="2000" dirty="0"/>
              <a:t>(imperative) </a:t>
            </a:r>
            <a:r>
              <a:rPr lang="en-US" sz="2000" dirty="0" err="1"/>
              <a:t>dil</a:t>
            </a:r>
            <a:r>
              <a:rPr lang="tr-TR" sz="2000" dirty="0"/>
              <a:t>de</a:t>
            </a:r>
            <a:r>
              <a:rPr lang="en-US" sz="2000" dirty="0"/>
              <a:t>, </a:t>
            </a:r>
            <a:r>
              <a:rPr lang="tr-TR" sz="2000" dirty="0"/>
              <a:t>işlemler yapılır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s</a:t>
            </a:r>
            <a:r>
              <a:rPr lang="tr-TR" sz="2000" dirty="0" err="1"/>
              <a:t>onuçlar</a:t>
            </a:r>
            <a:r>
              <a:rPr lang="en-US" sz="2000" dirty="0"/>
              <a:t> </a:t>
            </a:r>
            <a:r>
              <a:rPr lang="tr-TR" sz="2000" dirty="0"/>
              <a:t>daha sonra kullanım için </a:t>
            </a:r>
            <a:r>
              <a:rPr lang="tr-TR" sz="2000" dirty="0" smtClean="0"/>
              <a:t>değişkenlerde (</a:t>
            </a:r>
            <a:r>
              <a:rPr lang="en-US" sz="2000" dirty="0"/>
              <a:t>variables</a:t>
            </a:r>
            <a:r>
              <a:rPr lang="tr-TR" sz="2000" dirty="0"/>
              <a:t>) tutulur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</a:t>
            </a:r>
            <a:r>
              <a:rPr lang="tr-TR" sz="2000" dirty="0" err="1"/>
              <a:t>ürekli</a:t>
            </a:r>
            <a:r>
              <a:rPr lang="tr-TR" sz="2000" dirty="0"/>
              <a:t> ilgilenil</a:t>
            </a:r>
            <a:r>
              <a:rPr lang="en-US" sz="2000" dirty="0"/>
              <a:t>en </a:t>
            </a:r>
            <a:r>
              <a:rPr lang="tr-TR" sz="2000" dirty="0"/>
              <a:t>ve </a:t>
            </a:r>
            <a:r>
              <a:rPr lang="en-US" sz="2000" dirty="0" err="1" smtClean="0"/>
              <a:t>buyurgan</a:t>
            </a:r>
            <a:r>
              <a:rPr lang="tr-TR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imperative) </a:t>
            </a:r>
            <a:r>
              <a:rPr lang="tr-TR" sz="2000" dirty="0"/>
              <a:t>p</a:t>
            </a:r>
            <a:r>
              <a:rPr lang="en-US" sz="2000" dirty="0" err="1"/>
              <a:t>rogramlama</a:t>
            </a:r>
            <a:r>
              <a:rPr lang="tr-TR" sz="2000" dirty="0" err="1"/>
              <a:t>nın</a:t>
            </a:r>
            <a:r>
              <a:rPr lang="tr-TR" sz="2000" dirty="0"/>
              <a:t> karmaşıklık kaynağı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tr-TR" sz="2000" dirty="0"/>
              <a:t>şey </a:t>
            </a:r>
            <a:r>
              <a:rPr lang="tr-TR" sz="2000" dirty="0" smtClean="0"/>
              <a:t>değişkenlerin (</a:t>
            </a:r>
            <a:r>
              <a:rPr lang="en-US" sz="2000" dirty="0"/>
              <a:t>variables</a:t>
            </a:r>
            <a:r>
              <a:rPr lang="tr-TR" sz="2000" dirty="0"/>
              <a:t>) yönetimidir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tr-TR" sz="2400" dirty="0"/>
              <a:t>Bir </a:t>
            </a:r>
            <a:r>
              <a:rPr lang="en-US" sz="2400" dirty="0"/>
              <a:t>FPL</a:t>
            </a:r>
            <a:r>
              <a:rPr lang="tr-TR" sz="2400" dirty="0"/>
              <a:t> de</a:t>
            </a:r>
            <a:r>
              <a:rPr lang="en-US" sz="2400" dirty="0"/>
              <a:t>, </a:t>
            </a:r>
            <a:r>
              <a:rPr lang="tr-TR" sz="2400" dirty="0" smtClean="0"/>
              <a:t>değişkenler</a:t>
            </a:r>
            <a:r>
              <a:rPr lang="en-US" sz="2400" dirty="0" smtClean="0"/>
              <a:t>, </a:t>
            </a:r>
            <a:r>
              <a:rPr lang="tr-TR" sz="2400" dirty="0"/>
              <a:t>matematikte olduğu gibi gerekli değildir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Programlama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inin Temelleri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7550"/>
            <a:ext cx="8305800" cy="4184650"/>
          </a:xfrm>
        </p:spPr>
        <p:txBody>
          <a:bodyPr/>
          <a:lstStyle/>
          <a:p>
            <a:r>
              <a:rPr lang="tr-TR" dirty="0"/>
              <a:t>Bir</a:t>
            </a:r>
            <a:r>
              <a:rPr lang="en-US" dirty="0"/>
              <a:t> FPL</a:t>
            </a:r>
            <a:r>
              <a:rPr lang="tr-TR" dirty="0"/>
              <a:t> de</a:t>
            </a:r>
            <a:r>
              <a:rPr lang="en-US" dirty="0"/>
              <a:t>, </a:t>
            </a:r>
            <a:r>
              <a:rPr lang="tr-TR" dirty="0"/>
              <a:t>bir fonksiyon aynı parametreler verildiğinde daima aynı sonucu üretir</a:t>
            </a:r>
            <a:endParaRPr lang="en-US" dirty="0"/>
          </a:p>
          <a:p>
            <a:pPr lvl="1"/>
            <a:r>
              <a:rPr lang="tr-TR" dirty="0"/>
              <a:t>Buna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referential transparency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adı verilir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Programlama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inin Temelleri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Fonksiyonel dillerde problemin nasıl çözüleceğinden çok problemin ne olduğu önemlidir.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while</a:t>
            </a:r>
            <a:r>
              <a:rPr lang="tr-TR" dirty="0" smtClean="0"/>
              <a:t> gibi denetim mekanizmaları makrolar halinde sunulur ve özyineleme ile gerçekleştirilir. Daha çok yapay zeka ve benzetim uygulamaları için uygun olabilir. </a:t>
            </a:r>
          </a:p>
          <a:p>
            <a:r>
              <a:rPr lang="tr-TR" dirty="0" smtClean="0"/>
              <a:t>Fonksiyon yaklaşımından dolayı matematik temeli oldukça sağlam olacağından optimize edilme (en </a:t>
            </a:r>
            <a:r>
              <a:rPr lang="tr-TR" dirty="0" err="1" smtClean="0"/>
              <a:t>iyileme</a:t>
            </a:r>
            <a:r>
              <a:rPr lang="tr-TR" dirty="0" smtClean="0"/>
              <a:t>) şansı çok yüksektir.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Fonksiyonel programlama paradigması, Programlama dilini fonksiyon tanımının temel biçimleri üzerine oturtarak, algoritmaların ifadesi için basit ve açık bir ortam elde etmeyi amaçlamıştır.</a:t>
            </a:r>
          </a:p>
          <a:p>
            <a:r>
              <a:rPr lang="tr-TR" dirty="0" smtClean="0"/>
              <a:t>İlk örnek LISP dilidir ve onu ML, </a:t>
            </a:r>
            <a:r>
              <a:rPr lang="tr-TR" dirty="0" err="1" smtClean="0"/>
              <a:t>Scheme</a:t>
            </a:r>
            <a:r>
              <a:rPr lang="tr-TR" dirty="0" smtClean="0"/>
              <a:t> ve </a:t>
            </a:r>
            <a:r>
              <a:rPr lang="tr-TR" dirty="0" err="1" smtClean="0"/>
              <a:t>Haskell</a:t>
            </a:r>
            <a:r>
              <a:rPr lang="tr-TR" dirty="0" smtClean="0"/>
              <a:t>, dilleri izlemiştir.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Sadece fonksiyonlar üzerine kurulmuş bir modeldir. </a:t>
            </a:r>
          </a:p>
          <a:p>
            <a:r>
              <a:rPr lang="tr-TR" dirty="0" smtClean="0"/>
              <a:t>Fonksiyonlar bir çok değer alır ve geriye sadece bir değer döndürürler. </a:t>
            </a:r>
          </a:p>
          <a:p>
            <a:r>
              <a:rPr lang="tr-TR" dirty="0" smtClean="0"/>
              <a:t>Fonksiyonlar başka fonksiyonları çağırır ya da başka fonksiyonun parametresi olur. </a:t>
            </a:r>
            <a:r>
              <a:rPr lang="tr-TR" dirty="0" err="1" smtClean="0"/>
              <a:t>Fonskiyon</a:t>
            </a:r>
            <a:r>
              <a:rPr lang="tr-TR" dirty="0" smtClean="0"/>
              <a:t>(..(fonksiyon2(fonksiyon1(veriler)))..)</a:t>
            </a:r>
          </a:p>
          <a:p>
            <a:r>
              <a:rPr lang="tr-TR" dirty="0" smtClean="0"/>
              <a:t>Bu dillerde, alt yordamlar,fonksiyonlar (prosedürler) kullanılarak program daha alt parçalara bölünür.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Lisp</a:t>
            </a:r>
            <a:r>
              <a:rPr lang="tr-TR" dirty="0" smtClean="0"/>
              <a:t> dili Sembolik veri işleme amacı ile dizayn edilmiştir. Bu dil türev ve </a:t>
            </a:r>
            <a:r>
              <a:rPr lang="tr-TR" dirty="0" err="1" smtClean="0"/>
              <a:t>integral</a:t>
            </a:r>
            <a:r>
              <a:rPr lang="tr-TR" dirty="0" smtClean="0"/>
              <a:t> hesaplamalarındaki, elektrik devre </a:t>
            </a:r>
            <a:r>
              <a:rPr lang="tr-TR" dirty="0" err="1" smtClean="0"/>
              <a:t>teorisideki</a:t>
            </a:r>
            <a:r>
              <a:rPr lang="tr-TR" dirty="0" smtClean="0"/>
              <a:t> , matematiksel mantık oyunlarındaki ve yapay zekanın diğer alanlarındaki sembolik hesaplamalarda kullanılmaktadır. Karmaşık hesaplamalar daha basit ifadeler cinsinden yazılarak kolaylıkla çözümlenebilir.</a:t>
            </a:r>
            <a:endParaRPr lang="tr-TR" b="1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chemeClr val="accent2"/>
                </a:solidFill>
              </a:rPr>
              <a:t>Veri nesnesi tipleri(</a:t>
            </a:r>
            <a:r>
              <a:rPr lang="en-US">
                <a:solidFill>
                  <a:schemeClr val="accent2"/>
                </a:solidFill>
              </a:rPr>
              <a:t>Data object types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: </a:t>
            </a:r>
            <a:r>
              <a:rPr lang="tr-TR"/>
              <a:t>atomlar(</a:t>
            </a:r>
            <a:r>
              <a:rPr lang="en-US"/>
              <a:t>atoms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ve listeler(</a:t>
            </a:r>
            <a:r>
              <a:rPr lang="en-US"/>
              <a:t>lists</a:t>
            </a:r>
            <a:r>
              <a:rPr lang="tr-TR"/>
              <a:t>)</a:t>
            </a:r>
            <a:endParaRPr lang="en-US"/>
          </a:p>
          <a:p>
            <a:r>
              <a:rPr lang="tr-TR">
                <a:solidFill>
                  <a:schemeClr val="accent2"/>
                </a:solidFill>
              </a:rPr>
              <a:t>Liste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tr-TR">
                <a:solidFill>
                  <a:schemeClr val="accent2"/>
                </a:solidFill>
              </a:rPr>
              <a:t>biçimi(</a:t>
            </a:r>
            <a:r>
              <a:rPr lang="en-US">
                <a:solidFill>
                  <a:schemeClr val="accent2"/>
                </a:solidFill>
              </a:rPr>
              <a:t>List</a:t>
            </a:r>
            <a:r>
              <a:rPr lang="tr-TR">
                <a:solidFill>
                  <a:schemeClr val="accent2"/>
                </a:solidFill>
              </a:rPr>
              <a:t> form)</a:t>
            </a:r>
            <a:r>
              <a:rPr lang="en-US"/>
              <a:t>: </a:t>
            </a:r>
            <a:r>
              <a:rPr lang="tr-TR"/>
              <a:t>altliste(</a:t>
            </a:r>
            <a:r>
              <a:rPr lang="en-US"/>
              <a:t>sublist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/</a:t>
            </a:r>
            <a:r>
              <a:rPr lang="tr-TR"/>
              <a:t>veya</a:t>
            </a:r>
            <a:r>
              <a:rPr lang="en-US"/>
              <a:t> atom</a:t>
            </a:r>
            <a:r>
              <a:rPr lang="tr-TR"/>
              <a:t>ların</a:t>
            </a:r>
            <a:r>
              <a:rPr lang="en-US"/>
              <a:t> </a:t>
            </a:r>
            <a:r>
              <a:rPr lang="tr-TR"/>
              <a:t>paranteze alınmış koleksiyonları</a:t>
            </a:r>
            <a:endParaRPr lang="en-US"/>
          </a:p>
          <a:p>
            <a:pPr>
              <a:buFontTx/>
              <a:buNone/>
            </a:pPr>
            <a:r>
              <a:rPr lang="en-US"/>
              <a:t>   </a:t>
            </a:r>
            <a:r>
              <a:rPr lang="tr-TR"/>
              <a:t>örn</a:t>
            </a:r>
            <a:r>
              <a:rPr lang="en-US"/>
              <a:t>., (A B (C D) E)</a:t>
            </a:r>
          </a:p>
          <a:p>
            <a:r>
              <a:rPr lang="en-US"/>
              <a:t>LISP</a:t>
            </a:r>
            <a:r>
              <a:rPr lang="tr-TR"/>
              <a:t>,</a:t>
            </a:r>
            <a:r>
              <a:rPr lang="en-US"/>
              <a:t> </a:t>
            </a:r>
            <a:r>
              <a:rPr lang="tr-TR"/>
              <a:t>tipsiz(</a:t>
            </a:r>
            <a:r>
              <a:rPr lang="en-US"/>
              <a:t>typeless</a:t>
            </a:r>
            <a:r>
              <a:rPr lang="tr-TR"/>
              <a:t>) bir</a:t>
            </a:r>
            <a:r>
              <a:rPr lang="en-US"/>
              <a:t> dil</a:t>
            </a:r>
            <a:r>
              <a:rPr lang="tr-TR"/>
              <a:t>dir</a:t>
            </a:r>
            <a:endParaRPr lang="en-US"/>
          </a:p>
          <a:p>
            <a:r>
              <a:rPr lang="en-US"/>
              <a:t>LISP </a:t>
            </a:r>
            <a:r>
              <a:rPr lang="tr-TR"/>
              <a:t>listeleri,</a:t>
            </a:r>
            <a:r>
              <a:rPr lang="en-US"/>
              <a:t> </a:t>
            </a:r>
            <a:r>
              <a:rPr lang="tr-TR"/>
              <a:t>tek-bağlı liste(</a:t>
            </a:r>
            <a:r>
              <a:rPr lang="en-US"/>
              <a:t>single-linked lists</a:t>
            </a:r>
            <a:r>
              <a:rPr lang="tr-TR"/>
              <a:t>) olarak saklanır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6106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Lambda </a:t>
            </a:r>
            <a:r>
              <a:rPr lang="tr-TR" dirty="0"/>
              <a:t>gösterimi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onksiyonlar</a:t>
            </a:r>
            <a:r>
              <a:rPr lang="tr-TR" dirty="0"/>
              <a:t>ı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</a:t>
            </a:r>
            <a:r>
              <a:rPr lang="en-US" dirty="0"/>
              <a:t> </a:t>
            </a:r>
            <a:r>
              <a:rPr lang="tr-TR" dirty="0"/>
              <a:t>tanımlarını belirtmek için kullanılır</a:t>
            </a:r>
            <a:r>
              <a:rPr lang="en-US" dirty="0"/>
              <a:t>. 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</a:t>
            </a:r>
            <a:r>
              <a:rPr lang="en-US" dirty="0" err="1"/>
              <a:t>i</a:t>
            </a:r>
            <a:r>
              <a:rPr lang="tr-TR" dirty="0"/>
              <a:t>y</a:t>
            </a:r>
            <a:r>
              <a:rPr lang="en-US" dirty="0"/>
              <a:t>on </a:t>
            </a:r>
            <a:r>
              <a:rPr lang="tr-TR" dirty="0"/>
              <a:t>uygulamaları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veri</a:t>
            </a:r>
            <a:r>
              <a:rPr lang="en-US" dirty="0"/>
              <a:t> </a:t>
            </a:r>
            <a:r>
              <a:rPr lang="tr-TR" dirty="0"/>
              <a:t>aynı biçime sahiptir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tr-TR" dirty="0"/>
              <a:t>örn</a:t>
            </a:r>
            <a:r>
              <a:rPr lang="en-US" dirty="0"/>
              <a:t>., </a:t>
            </a:r>
            <a:r>
              <a:rPr lang="tr-TR" dirty="0"/>
              <a:t>Eğer</a:t>
            </a:r>
            <a:r>
              <a:rPr lang="en-US" dirty="0"/>
              <a:t> (A B C) </a:t>
            </a:r>
            <a:r>
              <a:rPr lang="tr-TR" dirty="0"/>
              <a:t>listesi, veri(</a:t>
            </a:r>
            <a:r>
              <a:rPr lang="en-US" dirty="0"/>
              <a:t>data</a:t>
            </a:r>
            <a:r>
              <a:rPr lang="tr-TR" dirty="0"/>
              <a:t>) olarak 	     	yorumlanırsa, </a:t>
            </a:r>
            <a:r>
              <a:rPr lang="en-US" dirty="0"/>
              <a:t>A, B, </a:t>
            </a:r>
            <a:r>
              <a:rPr lang="tr-TR" dirty="0"/>
              <a:t>ve</a:t>
            </a:r>
            <a:r>
              <a:rPr lang="en-US" dirty="0"/>
              <a:t> C</a:t>
            </a:r>
            <a:r>
              <a:rPr lang="tr-TR" dirty="0"/>
              <a:t> diye üç atomdan 	oluşan basit bir listedir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</a:t>
            </a:r>
            <a:r>
              <a:rPr lang="tr-TR" dirty="0"/>
              <a:t>Eğer bir</a:t>
            </a:r>
            <a:r>
              <a:rPr lang="en-US" dirty="0"/>
              <a:t> 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</a:t>
            </a:r>
            <a:r>
              <a:rPr lang="en-US" dirty="0" err="1"/>
              <a:t>i</a:t>
            </a:r>
            <a:r>
              <a:rPr lang="tr-TR" dirty="0"/>
              <a:t>y</a:t>
            </a:r>
            <a:r>
              <a:rPr lang="en-US" dirty="0"/>
              <a:t>on </a:t>
            </a:r>
            <a:r>
              <a:rPr lang="tr-TR" dirty="0"/>
              <a:t>uygulaması olarak 	yorumlanırsa</a:t>
            </a:r>
            <a:r>
              <a:rPr lang="en-US" dirty="0"/>
              <a:t>,</a:t>
            </a:r>
            <a:r>
              <a:rPr lang="tr-TR" dirty="0"/>
              <a:t> A adındaki fonksiyonun B ve 	C   	adındaki iki parametreye uygulanması anlamına 	gelir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İlk</a:t>
            </a:r>
            <a:r>
              <a:rPr lang="en-US" dirty="0"/>
              <a:t> LISP </a:t>
            </a:r>
            <a:r>
              <a:rPr lang="tr-TR" dirty="0"/>
              <a:t>yorumlayıcısı(</a:t>
            </a:r>
            <a:r>
              <a:rPr lang="en-US" dirty="0"/>
              <a:t>interpreter</a:t>
            </a:r>
            <a:r>
              <a:rPr lang="tr-TR" dirty="0"/>
              <a:t>), sadece gösterimin(</a:t>
            </a:r>
            <a:r>
              <a:rPr lang="tr-TR" dirty="0" err="1"/>
              <a:t>notation</a:t>
            </a:r>
            <a:r>
              <a:rPr lang="tr-TR" dirty="0"/>
              <a:t>) sayısal hesaplama yeteneklerinin evrenselliğinin ispatı olarak ortaya çıkmıştır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1970</a:t>
            </a:r>
            <a:r>
              <a:rPr lang="tr-TR"/>
              <a:t>lerin ortalarında çıkmış bir</a:t>
            </a:r>
            <a:r>
              <a:rPr lang="en-US"/>
              <a:t> LISP</a:t>
            </a:r>
            <a:r>
              <a:rPr lang="tr-TR"/>
              <a:t> diyalektidir</a:t>
            </a:r>
            <a:r>
              <a:rPr lang="en-US"/>
              <a:t>, </a:t>
            </a:r>
            <a:r>
              <a:rPr lang="tr-TR"/>
              <a:t>çağdaş</a:t>
            </a:r>
            <a:r>
              <a:rPr lang="en-US"/>
              <a:t> LISP</a:t>
            </a:r>
            <a:r>
              <a:rPr lang="tr-TR"/>
              <a:t> diyalektlerinin</a:t>
            </a:r>
            <a:r>
              <a:rPr lang="en-US"/>
              <a:t> </a:t>
            </a:r>
            <a:r>
              <a:rPr lang="tr-TR"/>
              <a:t>daha temiz</a:t>
            </a:r>
            <a:r>
              <a:rPr lang="en-US"/>
              <a:t>, </a:t>
            </a:r>
            <a:r>
              <a:rPr lang="tr-TR"/>
              <a:t>daha</a:t>
            </a:r>
            <a:r>
              <a:rPr lang="en-US"/>
              <a:t> modern,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daha basit bir versiyonudur</a:t>
            </a:r>
            <a:endParaRPr lang="en-US"/>
          </a:p>
          <a:p>
            <a:r>
              <a:rPr lang="tr-TR"/>
              <a:t>Sadece statik kapsama(</a:t>
            </a:r>
            <a:r>
              <a:rPr lang="en-US"/>
              <a:t>static scoping</a:t>
            </a:r>
            <a:r>
              <a:rPr lang="tr-TR"/>
              <a:t>) kullanır</a:t>
            </a:r>
            <a:endParaRPr lang="en-US"/>
          </a:p>
          <a:p>
            <a:r>
              <a:rPr lang="en-US"/>
              <a:t>Fonksiyonlar </a:t>
            </a:r>
            <a:r>
              <a:rPr lang="tr-TR"/>
              <a:t>birinci-sınıf varlıklardır(</a:t>
            </a:r>
            <a:r>
              <a:rPr lang="en-US"/>
              <a:t>entities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İfadelerin(</a:t>
            </a:r>
            <a:r>
              <a:rPr lang="en-US"/>
              <a:t>expressions</a:t>
            </a:r>
            <a:r>
              <a:rPr lang="tr-TR"/>
              <a:t>) değerleri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list</a:t>
            </a:r>
            <a:r>
              <a:rPr lang="tr-TR"/>
              <a:t>elerin elemanları olabilirler</a:t>
            </a:r>
            <a:endParaRPr lang="en-US"/>
          </a:p>
          <a:p>
            <a:pPr lvl="1"/>
            <a:r>
              <a:rPr lang="tr-TR"/>
              <a:t>Değişkenlere(</a:t>
            </a:r>
            <a:r>
              <a:rPr lang="en-US"/>
              <a:t>variables</a:t>
            </a:r>
            <a:r>
              <a:rPr lang="tr-TR"/>
              <a:t>) atanabilirler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paramet</a:t>
            </a:r>
            <a:r>
              <a:rPr lang="tr-TR"/>
              <a:t>relere geçilebilirler</a:t>
            </a:r>
            <a:r>
              <a:rPr lang="en-US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tr-TR"/>
              <a:t>İlkel(</a:t>
            </a:r>
            <a:r>
              <a:rPr lang="en-US"/>
              <a:t>Primitive</a:t>
            </a:r>
            <a:r>
              <a:rPr lang="tr-TR"/>
              <a:t>)</a:t>
            </a:r>
            <a:r>
              <a:rPr lang="en-US"/>
              <a:t> Fonksiyonlar</a:t>
            </a:r>
          </a:p>
          <a:p>
            <a:pPr marL="609600" indent="-609600"/>
            <a:endParaRPr lang="en-US"/>
          </a:p>
          <a:p>
            <a:pPr marL="609600" indent="-609600">
              <a:buFontTx/>
              <a:buNone/>
            </a:pPr>
            <a:r>
              <a:rPr lang="en-US"/>
              <a:t>1.  Aritmeti</a:t>
            </a:r>
            <a:r>
              <a:rPr lang="tr-TR"/>
              <a:t>k</a:t>
            </a:r>
            <a:r>
              <a:rPr lang="en-US"/>
              <a:t>:</a:t>
            </a:r>
            <a:r>
              <a:rPr lang="en-US" sz="3200"/>
              <a:t> </a:t>
            </a:r>
            <a:r>
              <a:rPr lang="en-US" sz="3200" b="1">
                <a:latin typeface="Courier New" pitchFamily="49" charset="0"/>
              </a:rPr>
              <a:t>+, -, *, /, ABS, SQRT, REMAINDER, MIN, MAX</a:t>
            </a:r>
          </a:p>
          <a:p>
            <a:pPr marL="609600" indent="-609600">
              <a:buFontTx/>
              <a:buNone/>
            </a:pPr>
            <a:r>
              <a:rPr lang="tr-TR"/>
              <a:t>örn</a:t>
            </a:r>
            <a:r>
              <a:rPr lang="en-US"/>
              <a:t>.,</a:t>
            </a:r>
            <a:r>
              <a:rPr lang="en-US" sz="3200"/>
              <a:t> (+ 5 2) </a:t>
            </a:r>
            <a:r>
              <a:rPr lang="tr-TR" sz="3200"/>
              <a:t>nin sonucu:</a:t>
            </a:r>
            <a:r>
              <a:rPr lang="en-US" sz="3200"/>
              <a:t> 7</a:t>
            </a:r>
          </a:p>
          <a:p>
            <a:pPr marL="990600" lvl="1" indent="-533400">
              <a:buFontTx/>
              <a:buNone/>
            </a:pPr>
            <a:endParaRPr lang="en-US" sz="2800"/>
          </a:p>
          <a:p>
            <a:pPr marL="990600" lvl="1" indent="-533400">
              <a:buFont typeface="Symbol" pitchFamily="18" charset="2"/>
              <a:buNone/>
            </a:pPr>
            <a:endParaRPr lang="en-US" sz="28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Giriş</a:t>
            </a:r>
          </a:p>
          <a:p>
            <a:pPr>
              <a:lnSpc>
                <a:spcPct val="80000"/>
              </a:lnSpc>
            </a:pPr>
            <a:r>
              <a:rPr lang="en-US" sz="2400"/>
              <a:t>Matematiksel Fonksiyonlar</a:t>
            </a:r>
          </a:p>
          <a:p>
            <a:pPr>
              <a:lnSpc>
                <a:spcPct val="80000"/>
              </a:lnSpc>
            </a:pPr>
            <a:r>
              <a:rPr lang="en-US" sz="2400"/>
              <a:t>Fonksiyonel Programlama Dilleri</a:t>
            </a:r>
            <a:r>
              <a:rPr lang="tr-TR" sz="2400"/>
              <a:t>nin (Functional Programming Languages) Temelleri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</a:pPr>
            <a:r>
              <a:rPr lang="tr-TR" sz="2400"/>
              <a:t>İlk</a:t>
            </a:r>
            <a:r>
              <a:rPr lang="en-US" sz="2400"/>
              <a:t> </a:t>
            </a:r>
            <a:r>
              <a:rPr lang="tr-TR" sz="2400"/>
              <a:t>F</a:t>
            </a:r>
            <a:r>
              <a:rPr lang="en-US" sz="2400"/>
              <a:t>onksiyonel Program</a:t>
            </a:r>
            <a:r>
              <a:rPr lang="tr-TR" sz="2400"/>
              <a:t>lama</a:t>
            </a:r>
            <a:r>
              <a:rPr lang="en-US" sz="2400"/>
              <a:t> </a:t>
            </a:r>
            <a:r>
              <a:rPr lang="tr-TR" sz="2400"/>
              <a:t>D</a:t>
            </a:r>
            <a:r>
              <a:rPr lang="en-US" sz="2400"/>
              <a:t>il</a:t>
            </a:r>
            <a:r>
              <a:rPr lang="tr-TR" sz="2400"/>
              <a:t>i</a:t>
            </a:r>
            <a:r>
              <a:rPr lang="en-US" sz="2400"/>
              <a:t>: LISP</a:t>
            </a:r>
          </a:p>
          <a:p>
            <a:pPr>
              <a:lnSpc>
                <a:spcPct val="80000"/>
              </a:lnSpc>
            </a:pPr>
            <a:r>
              <a:rPr lang="en-US" sz="2400"/>
              <a:t>Scheme</a:t>
            </a:r>
            <a:r>
              <a:rPr lang="tr-TR" sz="2400"/>
              <a:t>’e </a:t>
            </a:r>
            <a:r>
              <a:rPr lang="en-US" sz="2400"/>
              <a:t>Giriş </a:t>
            </a:r>
          </a:p>
          <a:p>
            <a:pPr>
              <a:lnSpc>
                <a:spcPct val="80000"/>
              </a:lnSpc>
            </a:pPr>
            <a:r>
              <a:rPr lang="en-US" sz="2400"/>
              <a:t>COMMON LISP</a:t>
            </a:r>
          </a:p>
          <a:p>
            <a:pPr>
              <a:lnSpc>
                <a:spcPct val="80000"/>
              </a:lnSpc>
            </a:pPr>
            <a:r>
              <a:rPr lang="en-US" sz="2400"/>
              <a:t>ML</a:t>
            </a:r>
          </a:p>
          <a:p>
            <a:pPr>
              <a:lnSpc>
                <a:spcPct val="80000"/>
              </a:lnSpc>
            </a:pPr>
            <a:r>
              <a:rPr lang="en-US" sz="2400"/>
              <a:t>Haskell</a:t>
            </a:r>
          </a:p>
          <a:p>
            <a:pPr>
              <a:lnSpc>
                <a:spcPct val="80000"/>
              </a:lnSpc>
            </a:pPr>
            <a:r>
              <a:rPr lang="tr-TR" sz="2400"/>
              <a:t>F</a:t>
            </a:r>
            <a:r>
              <a:rPr lang="en-US" sz="2400"/>
              <a:t>onksiyonel diller</a:t>
            </a:r>
            <a:r>
              <a:rPr lang="tr-TR" sz="2400"/>
              <a:t>in uygulamaları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tr-TR" sz="2400"/>
              <a:t>F</a:t>
            </a:r>
            <a:r>
              <a:rPr lang="en-US" sz="2400"/>
              <a:t>onksiyonel</a:t>
            </a:r>
            <a:r>
              <a:rPr lang="tr-TR" sz="2400"/>
              <a:t>(Functional)</a:t>
            </a:r>
            <a:r>
              <a:rPr lang="en-US" sz="2400"/>
              <a:t> </a:t>
            </a:r>
            <a:r>
              <a:rPr lang="tr-TR" sz="2400"/>
              <a:t>ve</a:t>
            </a:r>
            <a:r>
              <a:rPr lang="en-US" sz="2400"/>
              <a:t> </a:t>
            </a:r>
            <a:r>
              <a:rPr lang="tr-TR" sz="2400"/>
              <a:t>Buyurgan(zorunlu-</a:t>
            </a:r>
            <a:r>
              <a:rPr lang="en-US" sz="2400"/>
              <a:t>Imperative</a:t>
            </a:r>
            <a:r>
              <a:rPr lang="tr-TR" sz="2400"/>
              <a:t>)</a:t>
            </a:r>
            <a:r>
              <a:rPr lang="en-US" sz="2400"/>
              <a:t> </a:t>
            </a:r>
            <a:r>
              <a:rPr lang="tr-TR" sz="2400"/>
              <a:t>D</a:t>
            </a:r>
            <a:r>
              <a:rPr lang="en-US" sz="2400"/>
              <a:t>iller</a:t>
            </a:r>
            <a:r>
              <a:rPr lang="tr-TR" sz="2400"/>
              <a:t>in Karşılaştırılması</a:t>
            </a:r>
            <a:endParaRPr lang="en-US" sz="24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tr-TR" dirty="0" smtClean="0"/>
              <a:t>4</a:t>
            </a:r>
            <a:r>
              <a:rPr lang="en-US" dirty="0" smtClean="0"/>
              <a:t> </a:t>
            </a:r>
            <a:r>
              <a:rPr lang="tr-TR" smtClean="0"/>
              <a:t>Konular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2.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 b="1">
                <a:latin typeface="Courier New" pitchFamily="49" charset="0"/>
              </a:rPr>
              <a:t>QUOTE</a:t>
            </a:r>
            <a:r>
              <a:rPr lang="en-US" sz="3200"/>
              <a:t> -</a:t>
            </a:r>
            <a:r>
              <a:rPr lang="tr-TR"/>
              <a:t>bir</a:t>
            </a:r>
            <a:r>
              <a:rPr lang="en-US"/>
              <a:t> parametr</a:t>
            </a:r>
            <a:r>
              <a:rPr lang="tr-TR"/>
              <a:t>eyi alır</a:t>
            </a:r>
            <a:r>
              <a:rPr lang="en-US"/>
              <a:t>; </a:t>
            </a:r>
            <a:r>
              <a:rPr lang="tr-TR"/>
              <a:t>onu değerlendirmeden geri döndürür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</a:t>
            </a:r>
            <a:r>
              <a:rPr lang="tr-TR"/>
              <a:t>gereklidir çünkü</a:t>
            </a:r>
            <a:r>
              <a:rPr lang="en-US"/>
              <a:t> Scheme </a:t>
            </a:r>
            <a:r>
              <a:rPr lang="tr-TR"/>
              <a:t>yorumlayıcısı(</a:t>
            </a:r>
            <a:r>
              <a:rPr lang="en-US"/>
              <a:t>interpreter</a:t>
            </a:r>
            <a:r>
              <a:rPr lang="tr-TR"/>
              <a:t>) olan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EVAL</a:t>
            </a:r>
            <a:r>
              <a:rPr lang="en-US"/>
              <a:t>, </a:t>
            </a:r>
            <a:r>
              <a:rPr lang="tr-TR"/>
              <a:t>her zaman</a:t>
            </a:r>
            <a:r>
              <a:rPr lang="en-US"/>
              <a:t> </a:t>
            </a:r>
            <a:r>
              <a:rPr lang="tr-TR"/>
              <a:t>fonksiyonu uygulamadan önce</a:t>
            </a:r>
            <a:r>
              <a:rPr lang="en-US"/>
              <a:t> </a:t>
            </a:r>
            <a:r>
              <a:rPr lang="tr-TR"/>
              <a:t>parametreleri fonksiyon uygulamalarında değerlendirir</a:t>
            </a:r>
            <a:r>
              <a:rPr lang="en-US"/>
              <a:t>.  </a:t>
            </a:r>
            <a:r>
              <a:rPr lang="en-US" b="1">
                <a:latin typeface="Courier New" pitchFamily="49" charset="0"/>
              </a:rPr>
              <a:t>QUOTE</a:t>
            </a:r>
            <a:r>
              <a:rPr lang="tr-TR" b="1">
                <a:latin typeface="Courier New" pitchFamily="49" charset="0"/>
              </a:rPr>
              <a:t>,</a:t>
            </a:r>
            <a:r>
              <a:rPr lang="en-US"/>
              <a:t> </a:t>
            </a:r>
            <a:r>
              <a:rPr lang="tr-TR"/>
              <a:t> parametreler uygun olmadığı zaman onların değerlendirilmesini önlemek için kullanılır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</a:t>
            </a:r>
            <a:r>
              <a:rPr lang="tr-TR"/>
              <a:t>, kesme işareti(</a:t>
            </a:r>
            <a:r>
              <a:rPr lang="en-US"/>
              <a:t>apostrophe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önek(</a:t>
            </a:r>
            <a:r>
              <a:rPr lang="en-US"/>
              <a:t>prefix</a:t>
            </a:r>
            <a:r>
              <a:rPr lang="tr-TR"/>
              <a:t>)</a:t>
            </a:r>
            <a:r>
              <a:rPr lang="en-US"/>
              <a:t> operat</a:t>
            </a:r>
            <a:r>
              <a:rPr lang="tr-TR"/>
              <a:t>örüyle kısaltılabilir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tr-TR"/>
              <a:t>örn</a:t>
            </a:r>
            <a:r>
              <a:rPr lang="en-US"/>
              <a:t>., '(A B) </a:t>
            </a:r>
            <a:r>
              <a:rPr lang="tr-TR"/>
              <a:t>şuna eşittir:</a:t>
            </a:r>
            <a:r>
              <a:rPr lang="en-US"/>
              <a:t> (</a:t>
            </a:r>
            <a:r>
              <a:rPr lang="en-US" b="1">
                <a:latin typeface="Courier New" pitchFamily="49" charset="0"/>
              </a:rPr>
              <a:t>QUOTE</a:t>
            </a:r>
            <a:r>
              <a:rPr lang="en-US"/>
              <a:t> (A B))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r>
              <a:rPr lang="tr-TR"/>
              <a:t>’ e </a:t>
            </a:r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3.</a:t>
            </a:r>
            <a:r>
              <a:rPr lang="en-US" b="1" dirty="0">
                <a:latin typeface="Courier New" pitchFamily="49" charset="0"/>
              </a:rPr>
              <a:t> CAR</a:t>
            </a:r>
            <a:r>
              <a:rPr lang="en-US" dirty="0"/>
              <a:t>  </a:t>
            </a:r>
            <a:r>
              <a:rPr lang="tr-TR" dirty="0"/>
              <a:t>bir </a:t>
            </a:r>
            <a:r>
              <a:rPr lang="en-US" dirty="0" err="1"/>
              <a:t>paramet</a:t>
            </a:r>
            <a:r>
              <a:rPr lang="tr-TR" dirty="0"/>
              <a:t>re listesini alır</a:t>
            </a:r>
            <a:r>
              <a:rPr lang="en-US" dirty="0"/>
              <a:t>; </a:t>
            </a:r>
            <a:r>
              <a:rPr lang="tr-TR" dirty="0"/>
              <a:t>o listenin ilk elemanını 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(CAR '(A B C))</a:t>
            </a:r>
            <a:r>
              <a:rPr lang="tr-TR" dirty="0"/>
              <a:t>   sonucu:</a:t>
            </a:r>
            <a:r>
              <a:rPr lang="en-US" dirty="0"/>
              <a:t> A</a:t>
            </a:r>
          </a:p>
          <a:p>
            <a:pPr>
              <a:buFontTx/>
              <a:buNone/>
            </a:pPr>
            <a:r>
              <a:rPr lang="en-US" dirty="0"/>
              <a:t>                 (CAR '((A B) C D)) </a:t>
            </a:r>
            <a:r>
              <a:rPr lang="tr-TR" dirty="0"/>
              <a:t> sonucu:</a:t>
            </a:r>
            <a:r>
              <a:rPr lang="en-US" dirty="0"/>
              <a:t> (A B)</a:t>
            </a:r>
          </a:p>
          <a:p>
            <a:pPr>
              <a:buFontTx/>
              <a:buNone/>
            </a:pPr>
            <a:r>
              <a:rPr lang="en-US" dirty="0"/>
              <a:t>4.</a:t>
            </a:r>
            <a:r>
              <a:rPr lang="en-US" b="1" dirty="0">
                <a:latin typeface="Courier New" pitchFamily="49" charset="0"/>
              </a:rPr>
              <a:t> CDR</a:t>
            </a:r>
            <a:r>
              <a:rPr lang="en-US" dirty="0"/>
              <a:t> </a:t>
            </a:r>
            <a:r>
              <a:rPr lang="tr-TR" dirty="0"/>
              <a:t>bir </a:t>
            </a:r>
            <a:r>
              <a:rPr lang="en-US" dirty="0" err="1"/>
              <a:t>paramet</a:t>
            </a:r>
            <a:r>
              <a:rPr lang="tr-TR" dirty="0"/>
              <a:t>re listesini alır</a:t>
            </a:r>
            <a:r>
              <a:rPr lang="en-US" dirty="0"/>
              <a:t>; </a:t>
            </a:r>
            <a:r>
              <a:rPr lang="tr-TR" dirty="0"/>
              <a:t>ilk elemanını kopardıktan sonra listenin kalanını 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(CDR '(A B C)) </a:t>
            </a:r>
            <a:r>
              <a:rPr lang="tr-TR" dirty="0"/>
              <a:t> sonucu:</a:t>
            </a:r>
            <a:r>
              <a:rPr lang="en-US" dirty="0"/>
              <a:t> (B C)</a:t>
            </a:r>
          </a:p>
          <a:p>
            <a:pPr>
              <a:buFontTx/>
              <a:buNone/>
            </a:pPr>
            <a:r>
              <a:rPr lang="en-US" dirty="0"/>
              <a:t>                 (CDR '((A B) C D))</a:t>
            </a:r>
            <a:r>
              <a:rPr lang="tr-TR" dirty="0"/>
              <a:t>  sonucu:</a:t>
            </a:r>
            <a:r>
              <a:rPr lang="en-US" dirty="0"/>
              <a:t> (C D)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5. </a:t>
            </a:r>
            <a:r>
              <a:rPr lang="en-US" b="1">
                <a:latin typeface="Courier New" pitchFamily="49" charset="0"/>
              </a:rPr>
              <a:t>CONS</a:t>
            </a:r>
            <a:r>
              <a:rPr lang="en-US"/>
              <a:t>  </a:t>
            </a:r>
            <a:r>
              <a:rPr lang="tr-TR"/>
              <a:t>iki parametre alır</a:t>
            </a:r>
            <a:r>
              <a:rPr lang="en-US"/>
              <a:t>, </a:t>
            </a:r>
            <a:r>
              <a:rPr lang="tr-TR"/>
              <a:t>bunların birincisi</a:t>
            </a:r>
            <a:r>
              <a:rPr lang="en-US"/>
              <a:t> </a:t>
            </a:r>
            <a:r>
              <a:rPr lang="tr-TR"/>
              <a:t>bir </a:t>
            </a:r>
            <a:r>
              <a:rPr lang="en-US"/>
              <a:t>atom </a:t>
            </a:r>
            <a:r>
              <a:rPr lang="tr-TR"/>
              <a:t>veya</a:t>
            </a:r>
            <a:r>
              <a:rPr lang="en-US"/>
              <a:t> </a:t>
            </a:r>
            <a:r>
              <a:rPr lang="tr-TR"/>
              <a:t>bir</a:t>
            </a:r>
            <a:r>
              <a:rPr lang="en-US"/>
              <a:t> list</a:t>
            </a:r>
            <a:r>
              <a:rPr lang="tr-TR"/>
              <a:t>e olabilir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ikincisi bir</a:t>
            </a:r>
            <a:r>
              <a:rPr lang="en-US"/>
              <a:t> list</a:t>
            </a:r>
            <a:r>
              <a:rPr lang="tr-TR"/>
              <a:t>edir</a:t>
            </a:r>
            <a:r>
              <a:rPr lang="en-US"/>
              <a:t>; </a:t>
            </a:r>
            <a:r>
              <a:rPr lang="tr-TR"/>
              <a:t>sonuç olarak ilk elemanı olarak birinci parametreyi, sonucunun kalanı olarak da ikinci </a:t>
            </a:r>
            <a:r>
              <a:rPr lang="en-US"/>
              <a:t>paramet</a:t>
            </a:r>
            <a:r>
              <a:rPr lang="tr-TR"/>
              <a:t>r</a:t>
            </a:r>
            <a:r>
              <a:rPr lang="en-US"/>
              <a:t>e</a:t>
            </a:r>
            <a:r>
              <a:rPr lang="tr-TR"/>
              <a:t>yi</a:t>
            </a:r>
            <a:r>
              <a:rPr lang="en-US"/>
              <a:t> </a:t>
            </a:r>
            <a:r>
              <a:rPr lang="tr-TR"/>
              <a:t>içeren yeni bir</a:t>
            </a:r>
            <a:r>
              <a:rPr lang="en-US"/>
              <a:t> list</a:t>
            </a:r>
            <a:r>
              <a:rPr lang="tr-TR"/>
              <a:t>e döndürür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örn., (CONS 'A '(B C))</a:t>
            </a:r>
            <a:r>
              <a:rPr lang="tr-TR"/>
              <a:t>    sonuç: </a:t>
            </a:r>
            <a:r>
              <a:rPr lang="en-US"/>
              <a:t>(A B C)</a:t>
            </a:r>
          </a:p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6. </a:t>
            </a:r>
            <a:r>
              <a:rPr lang="en-US" b="1">
                <a:latin typeface="Courier New" pitchFamily="49" charset="0"/>
              </a:rPr>
              <a:t>LIST</a:t>
            </a:r>
            <a:r>
              <a:rPr lang="en-US"/>
              <a:t> – </a:t>
            </a:r>
            <a:r>
              <a:rPr lang="tr-TR"/>
              <a:t>herhangi bir sayıda parametre alır</a:t>
            </a:r>
            <a:r>
              <a:rPr lang="en-US"/>
              <a:t>; </a:t>
            </a:r>
            <a:r>
              <a:rPr lang="tr-TR"/>
              <a:t>elemanları bu parametreler olan bir liste döndürür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495800"/>
          </a:xfrm>
        </p:spPr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tr-TR" dirty="0"/>
              <a:t>İfadeleri(</a:t>
            </a:r>
            <a:r>
              <a:rPr lang="tr-TR" dirty="0" err="1"/>
              <a:t>Expressions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tr-TR" dirty="0"/>
              <a:t>Biçimi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</a:t>
            </a:r>
            <a:r>
              <a:rPr lang="en-US" dirty="0">
                <a:sym typeface="Math1" pitchFamily="2" charset="2"/>
              </a:rPr>
              <a:t> </a:t>
            </a:r>
            <a:r>
              <a:rPr lang="tr-TR" dirty="0">
                <a:sym typeface="Math1" pitchFamily="2" charset="2"/>
              </a:rPr>
              <a:t>gösterimine(</a:t>
            </a:r>
            <a:r>
              <a:rPr lang="en-US" dirty="0"/>
              <a:t>notation</a:t>
            </a:r>
            <a:r>
              <a:rPr lang="tr-TR" dirty="0"/>
              <a:t>) dayalıdır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 err="1"/>
              <a:t>örn</a:t>
            </a:r>
            <a:r>
              <a:rPr lang="en-US" dirty="0"/>
              <a:t>., (LAMBDA (L) (CAR </a:t>
            </a:r>
            <a:r>
              <a:rPr lang="en-US" dirty="0" err="1"/>
              <a:t>(CAR</a:t>
            </a:r>
            <a:r>
              <a:rPr lang="en-US" dirty="0"/>
              <a:t> L)))</a:t>
            </a:r>
          </a:p>
          <a:p>
            <a:pPr>
              <a:buFontTx/>
              <a:buNone/>
            </a:pPr>
            <a:r>
              <a:rPr lang="en-US" dirty="0"/>
              <a:t>     L </a:t>
            </a:r>
            <a:r>
              <a:rPr lang="tr-TR" dirty="0"/>
              <a:t>‘ye bağımlı değişken(</a:t>
            </a:r>
            <a:r>
              <a:rPr lang="en-US" dirty="0"/>
              <a:t>bound variable</a:t>
            </a:r>
            <a:r>
              <a:rPr lang="tr-TR" dirty="0"/>
              <a:t>) denir</a:t>
            </a:r>
            <a:endParaRPr lang="en-US" dirty="0"/>
          </a:p>
          <a:p>
            <a:r>
              <a:rPr lang="en-US" dirty="0"/>
              <a:t>Lambda </a:t>
            </a:r>
            <a:r>
              <a:rPr lang="tr-TR" dirty="0"/>
              <a:t>ifadeleri şu şekilde uygulanabilir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tr-TR" dirty="0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dirty="0"/>
              <a:t>((LAMBDA (L) (CAR </a:t>
            </a:r>
            <a:r>
              <a:rPr lang="en-US" dirty="0" err="1"/>
              <a:t>(CAR</a:t>
            </a:r>
            <a:r>
              <a:rPr lang="en-US" dirty="0"/>
              <a:t> L))) '((A B) C D))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Fonksiyonlar</a:t>
            </a:r>
            <a:r>
              <a:rPr lang="tr-TR" dirty="0"/>
              <a:t>ı oluşturmak için bir fonksiyon: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b="1" dirty="0">
                <a:latin typeface="Courier New" pitchFamily="49" charset="0"/>
              </a:rPr>
              <a:t>DEFINE</a:t>
            </a:r>
            <a:r>
              <a:rPr lang="en-US" dirty="0"/>
              <a:t> – </a:t>
            </a:r>
            <a:r>
              <a:rPr lang="tr-TR" dirty="0"/>
              <a:t>İki biçimdedir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1. </a:t>
            </a:r>
            <a:r>
              <a:rPr lang="tr-TR" dirty="0"/>
              <a:t>Bir sembolü(</a:t>
            </a:r>
            <a:r>
              <a:rPr lang="en-US" dirty="0"/>
              <a:t>symbol</a:t>
            </a:r>
            <a:r>
              <a:rPr lang="tr-TR" dirty="0"/>
              <a:t>) </a:t>
            </a:r>
            <a:r>
              <a:rPr lang="tr-TR" dirty="0" smtClean="0"/>
              <a:t>bir </a:t>
            </a:r>
            <a:r>
              <a:rPr lang="tr-TR" smtClean="0"/>
              <a:t>ifadeye  (</a:t>
            </a:r>
            <a:r>
              <a:rPr lang="en-US" dirty="0"/>
              <a:t>expression</a:t>
            </a:r>
            <a:r>
              <a:rPr lang="tr-TR" dirty="0"/>
              <a:t>) bağlama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tr-TR" dirty="0"/>
              <a:t>örn</a:t>
            </a:r>
            <a:r>
              <a:rPr lang="en-US" dirty="0"/>
              <a:t>.,  </a:t>
            </a:r>
          </a:p>
          <a:p>
            <a:pPr>
              <a:buFontTx/>
              <a:buNone/>
            </a:pPr>
            <a:r>
              <a:rPr lang="en-US" dirty="0"/>
              <a:t>       (DEFINE pi 3.141593)</a:t>
            </a:r>
          </a:p>
          <a:p>
            <a:pPr>
              <a:buFontTx/>
              <a:buNone/>
            </a:pPr>
            <a:r>
              <a:rPr lang="en-US" dirty="0"/>
              <a:t>       (DEFINE </a:t>
            </a:r>
            <a:r>
              <a:rPr lang="en-US" dirty="0" err="1"/>
              <a:t>two_pi</a:t>
            </a:r>
            <a:r>
              <a:rPr lang="en-US" dirty="0"/>
              <a:t> (* 2 pi))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</a:t>
            </a:r>
            <a:r>
              <a:rPr lang="en-US"/>
              <a:t>. </a:t>
            </a:r>
            <a:r>
              <a:rPr lang="tr-TR" smtClean="0"/>
              <a:t>Adları(</a:t>
            </a:r>
            <a:r>
              <a:rPr lang="en-US" dirty="0"/>
              <a:t>names</a:t>
            </a:r>
            <a:r>
              <a:rPr lang="tr-TR" dirty="0"/>
              <a:t>)</a:t>
            </a:r>
            <a:r>
              <a:rPr lang="en-US" dirty="0"/>
              <a:t> lambda </a:t>
            </a:r>
            <a:r>
              <a:rPr lang="tr-TR" dirty="0"/>
              <a:t>ifadelerine bağlama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 </a:t>
            </a:r>
            <a:r>
              <a:rPr lang="en-US" dirty="0" err="1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dirty="0"/>
              <a:t>         (DEFINE (cube x) (*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))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tr-TR" dirty="0"/>
              <a:t>kullanım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      (cube 4)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Değerlendirme işlemi</a:t>
            </a:r>
            <a:r>
              <a:rPr lang="en-US"/>
              <a:t> (normal </a:t>
            </a:r>
            <a:r>
              <a:rPr lang="tr-TR"/>
              <a:t>f</a:t>
            </a:r>
            <a:r>
              <a:rPr lang="en-US"/>
              <a:t>onksiyonlar</a:t>
            </a:r>
            <a:r>
              <a:rPr lang="tr-TR"/>
              <a:t> için</a:t>
            </a:r>
            <a:r>
              <a:rPr lang="en-US"/>
              <a:t>):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1. </a:t>
            </a:r>
            <a:r>
              <a:rPr lang="tr-TR"/>
              <a:t>Parametreler belli bir sıraya bağlı olmadan değerlendirilir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2. </a:t>
            </a:r>
            <a:r>
              <a:rPr lang="tr-TR"/>
              <a:t>Parametrelerin değerleri</a:t>
            </a:r>
            <a:r>
              <a:rPr lang="en-US"/>
              <a:t> </a:t>
            </a:r>
            <a:r>
              <a:rPr lang="tr-TR"/>
              <a:t>fonksiyon gövdesinde yerine konur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3. </a:t>
            </a:r>
            <a:r>
              <a:rPr lang="tr-TR"/>
              <a:t>Fonksiyon gövdesi değerlendirilir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4. </a:t>
            </a:r>
            <a:r>
              <a:rPr lang="tr-TR"/>
              <a:t>Gövdedeki son ifadenin değeri fonksiyonun değeridir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(</a:t>
            </a:r>
            <a:r>
              <a:rPr lang="tr-TR"/>
              <a:t>Özel biçimler farklı bir değerlendirme işlemi kullanır</a:t>
            </a:r>
            <a:r>
              <a:rPr lang="en-US"/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495800"/>
          </a:xfrm>
        </p:spPr>
        <p:txBody>
          <a:bodyPr/>
          <a:lstStyle/>
          <a:p>
            <a:r>
              <a:rPr lang="en-US" dirty="0" err="1"/>
              <a:t>örnekler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(square x) (* x </a:t>
            </a:r>
            <a:r>
              <a:rPr lang="en-US" b="1" dirty="0" err="1"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(hypotenuse side1 </a:t>
            </a:r>
            <a:r>
              <a:rPr lang="en-US" b="1" dirty="0" err="1">
                <a:latin typeface="Courier New" pitchFamily="49" charset="0"/>
              </a:rPr>
              <a:t>side1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(SQRT (+ (square side1)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(square side2)))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/>
              <a:t>Predicate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Hüküm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: (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  true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false)</a:t>
            </a:r>
          </a:p>
          <a:p>
            <a:pPr lvl="1">
              <a:buFontTx/>
              <a:buNone/>
            </a:pPr>
            <a:r>
              <a:rPr lang="en-US" dirty="0"/>
              <a:t>1.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</a:t>
            </a:r>
            <a:r>
              <a:rPr lang="tr-TR" dirty="0"/>
              <a:t>İki sembolik parametre alır</a:t>
            </a:r>
            <a:r>
              <a:rPr lang="en-US" dirty="0"/>
              <a:t>; </a:t>
            </a:r>
            <a:r>
              <a:rPr lang="tr-TR" dirty="0"/>
              <a:t>eğer her ikisi de atomsa ve aynı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 </a:t>
            </a:r>
            <a:r>
              <a:rPr lang="tr-TR" dirty="0"/>
              <a:t>döndürür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(EQ? 'A </a:t>
            </a:r>
            <a:r>
              <a:rPr lang="en-US" b="1" dirty="0" err="1">
                <a:latin typeface="Courier New" pitchFamily="49" charset="0"/>
              </a:rPr>
              <a:t>'A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</a:t>
            </a:r>
            <a:r>
              <a:rPr lang="tr-TR" dirty="0"/>
              <a:t>sonuç: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#T</a:t>
            </a:r>
          </a:p>
          <a:p>
            <a:pPr>
              <a:buFontTx/>
              <a:buNone/>
            </a:pPr>
            <a:r>
              <a:rPr lang="en-US" dirty="0"/>
              <a:t>                 </a:t>
            </a:r>
            <a:r>
              <a:rPr lang="en-US" b="1" dirty="0">
                <a:latin typeface="Courier New" pitchFamily="49" charset="0"/>
              </a:rPr>
              <a:t>(EQ? 'A '(A B))</a:t>
            </a:r>
            <a:r>
              <a:rPr lang="en-US" dirty="0"/>
              <a:t> </a:t>
            </a:r>
            <a:r>
              <a:rPr lang="tr-TR" dirty="0"/>
              <a:t>sonuç: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tr-TR" dirty="0"/>
              <a:t>Dikkat edilmelidir ki eğer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list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en-US" dirty="0" err="1"/>
              <a:t>paramet</a:t>
            </a:r>
            <a:r>
              <a:rPr lang="tr-TR" dirty="0" err="1"/>
              <a:t>relerle</a:t>
            </a:r>
            <a:r>
              <a:rPr lang="tr-TR" dirty="0"/>
              <a:t> çağrılırsa</a:t>
            </a:r>
            <a:r>
              <a:rPr lang="en-US" dirty="0"/>
              <a:t>, </a:t>
            </a:r>
            <a:r>
              <a:rPr lang="tr-TR" dirty="0"/>
              <a:t>sonuç güvenilir olmaz</a:t>
            </a:r>
            <a:endParaRPr lang="en-US" dirty="0"/>
          </a:p>
          <a:p>
            <a:pPr lvl="1"/>
            <a:r>
              <a:rPr lang="tr-TR" dirty="0"/>
              <a:t>Bir de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EQ?</a:t>
            </a:r>
            <a:r>
              <a:rPr lang="en-US" dirty="0"/>
              <a:t> </a:t>
            </a:r>
            <a:r>
              <a:rPr lang="tr-TR" dirty="0"/>
              <a:t>sayısal(</a:t>
            </a:r>
            <a:r>
              <a:rPr lang="tr-TR" dirty="0" err="1"/>
              <a:t>numeric</a:t>
            </a:r>
            <a:r>
              <a:rPr lang="tr-TR" dirty="0"/>
              <a:t>)</a:t>
            </a:r>
            <a:r>
              <a:rPr lang="en-US" dirty="0"/>
              <a:t> atom</a:t>
            </a:r>
            <a:r>
              <a:rPr lang="tr-TR" dirty="0" err="1"/>
              <a:t>lar</a:t>
            </a:r>
            <a:r>
              <a:rPr lang="tr-TR" dirty="0"/>
              <a:t> için çalışmaz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</a:t>
            </a:r>
            <a:r>
              <a:rPr lang="en-US" dirty="0" err="1" smtClean="0"/>
              <a:t>uyurgan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imperative) </a:t>
            </a:r>
            <a:r>
              <a:rPr lang="en-US" dirty="0" err="1"/>
              <a:t>diller</a:t>
            </a:r>
            <a:r>
              <a:rPr lang="tr-TR" dirty="0"/>
              <a:t>in tasarımı</a:t>
            </a:r>
            <a:r>
              <a:rPr lang="en-US" dirty="0"/>
              <a:t> </a:t>
            </a:r>
            <a:r>
              <a:rPr lang="tn-ZA" dirty="0"/>
              <a:t>doğrudan doğruya </a:t>
            </a:r>
            <a:r>
              <a:rPr lang="en-US" dirty="0">
                <a:solidFill>
                  <a:schemeClr val="accent2"/>
                </a:solidFill>
              </a:rPr>
              <a:t>von Neumann </a:t>
            </a:r>
            <a:r>
              <a:rPr lang="tr-TR" dirty="0">
                <a:solidFill>
                  <a:schemeClr val="accent2"/>
                </a:solidFill>
              </a:rPr>
              <a:t>mimarisi</a:t>
            </a:r>
            <a:r>
              <a:rPr lang="tr-TR" dirty="0"/>
              <a:t>ne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/>
              <a:t>dayanır</a:t>
            </a:r>
            <a:endParaRPr lang="en-US" dirty="0"/>
          </a:p>
          <a:p>
            <a:pPr lvl="1"/>
            <a:r>
              <a:rPr lang="tr-TR" dirty="0"/>
              <a:t>İlgilenilen başlıca konu dilin yazılım geliştirme için </a:t>
            </a:r>
            <a:r>
              <a:rPr lang="tr-TR" dirty="0" smtClean="0"/>
              <a:t>uygunluğundan </a:t>
            </a:r>
            <a:r>
              <a:rPr lang="tr-TR" dirty="0"/>
              <a:t>ziyade </a:t>
            </a:r>
            <a:r>
              <a:rPr lang="tr-TR" dirty="0" smtClean="0"/>
              <a:t>verimliliğidir.</a:t>
            </a:r>
          </a:p>
          <a:p>
            <a:r>
              <a:rPr lang="tr-TR" dirty="0" smtClean="0"/>
              <a:t>Bir</a:t>
            </a:r>
            <a:r>
              <a:rPr lang="en-US" dirty="0" smtClean="0"/>
              <a:t> imperative </a:t>
            </a:r>
            <a:r>
              <a:rPr lang="en-US" dirty="0" err="1" smtClean="0"/>
              <a:t>dil</a:t>
            </a:r>
            <a:r>
              <a:rPr lang="tr-TR" dirty="0" smtClean="0"/>
              <a:t>de</a:t>
            </a:r>
            <a:r>
              <a:rPr lang="en-US" dirty="0" smtClean="0"/>
              <a:t>, </a:t>
            </a:r>
            <a:r>
              <a:rPr lang="tr-TR" dirty="0" smtClean="0"/>
              <a:t>işlemler yapılır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</a:t>
            </a:r>
            <a:r>
              <a:rPr lang="tr-TR" dirty="0" err="1" smtClean="0"/>
              <a:t>onuçlar</a:t>
            </a:r>
            <a:r>
              <a:rPr lang="en-US" dirty="0" smtClean="0"/>
              <a:t> </a:t>
            </a:r>
            <a:r>
              <a:rPr lang="tr-TR" dirty="0" smtClean="0"/>
              <a:t>daha sonra kullanım için değişkenlerde tutulur. Emir esaslı dillerde değişkenlerin yönetimi karmaşıklığa yol açar.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pPr marL="280988" indent="-280988"/>
            <a:r>
              <a:rPr lang="en-US" dirty="0"/>
              <a:t>Predicate </a:t>
            </a:r>
            <a:r>
              <a:rPr lang="en-US" dirty="0" err="1"/>
              <a:t>Fonksiyonlar</a:t>
            </a:r>
            <a:r>
              <a:rPr lang="en-US" dirty="0"/>
              <a:t>: </a:t>
            </a:r>
          </a:p>
          <a:p>
            <a:pPr marL="909638" lvl="1" indent="-390525">
              <a:buFontTx/>
              <a:buNone/>
            </a:pPr>
            <a:r>
              <a:rPr lang="en-US" dirty="0"/>
              <a:t>2. </a:t>
            </a:r>
            <a:r>
              <a:rPr lang="en-US" b="1" dirty="0">
                <a:latin typeface="Courier New" pitchFamily="49" charset="0"/>
              </a:rPr>
              <a:t>LIST?</a:t>
            </a:r>
            <a:r>
              <a:rPr lang="en-US" dirty="0"/>
              <a:t> </a:t>
            </a:r>
            <a:r>
              <a:rPr lang="tr-TR" dirty="0"/>
              <a:t>Bir parametre alır</a:t>
            </a:r>
            <a:r>
              <a:rPr lang="en-US" dirty="0"/>
              <a:t>;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bir</a:t>
            </a:r>
            <a:r>
              <a:rPr lang="en-US" dirty="0"/>
              <a:t> list</a:t>
            </a:r>
            <a:r>
              <a:rPr lang="tr-TR" dirty="0"/>
              <a:t>e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; </a:t>
            </a:r>
            <a:r>
              <a:rPr lang="tr-TR" dirty="0"/>
              <a:t>değilse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döndürür</a:t>
            </a:r>
            <a:endParaRPr lang="en-US" b="1" dirty="0">
              <a:latin typeface="Courier New" pitchFamily="49" charset="0"/>
            </a:endParaRPr>
          </a:p>
          <a:p>
            <a:pPr marL="909638" lvl="1" indent="-390525">
              <a:buFontTx/>
              <a:buNone/>
            </a:pPr>
            <a:r>
              <a:rPr lang="en-US" dirty="0"/>
              <a:t>3. </a:t>
            </a:r>
            <a:r>
              <a:rPr lang="en-US" b="1" dirty="0">
                <a:latin typeface="Courier New" pitchFamily="49" charset="0"/>
              </a:rPr>
              <a:t>NULL?</a:t>
            </a:r>
            <a:r>
              <a:rPr lang="en-US" dirty="0"/>
              <a:t> </a:t>
            </a:r>
            <a:r>
              <a:rPr lang="tr-TR" dirty="0"/>
              <a:t>Bir parametre alır</a:t>
            </a:r>
            <a:r>
              <a:rPr lang="en-US" dirty="0"/>
              <a:t>;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bir boş(</a:t>
            </a:r>
            <a:r>
              <a:rPr lang="tr-TR" dirty="0" err="1"/>
              <a:t>empty</a:t>
            </a:r>
            <a:r>
              <a:rPr lang="tr-TR" dirty="0"/>
              <a:t>) </a:t>
            </a:r>
            <a:r>
              <a:rPr lang="en-US" dirty="0"/>
              <a:t>list</a:t>
            </a:r>
            <a:r>
              <a:rPr lang="tr-TR" dirty="0"/>
              <a:t>e ise </a:t>
            </a:r>
            <a:r>
              <a:rPr lang="en-US" b="1" dirty="0">
                <a:latin typeface="Courier New" pitchFamily="49" charset="0"/>
              </a:rPr>
              <a:t>#T</a:t>
            </a:r>
            <a:r>
              <a:rPr lang="en-US" dirty="0"/>
              <a:t>; </a:t>
            </a:r>
            <a:r>
              <a:rPr lang="tr-TR" dirty="0"/>
              <a:t>değilse</a:t>
            </a:r>
            <a:r>
              <a:rPr lang="en-US" b="1" dirty="0">
                <a:latin typeface="Courier New" pitchFamily="49" charset="0"/>
              </a:rPr>
              <a:t>() </a:t>
            </a:r>
            <a:r>
              <a:rPr lang="tr-TR" dirty="0"/>
              <a:t>döndürür</a:t>
            </a:r>
            <a:endParaRPr lang="en-US" b="1" dirty="0">
              <a:latin typeface="Courier New" pitchFamily="49" charset="0"/>
            </a:endParaRPr>
          </a:p>
          <a:p>
            <a:pPr marL="280988" indent="-280988">
              <a:buFontTx/>
              <a:buNone/>
            </a:pPr>
            <a:r>
              <a:rPr lang="en-US" dirty="0"/>
              <a:t>  </a:t>
            </a:r>
            <a:r>
              <a:rPr lang="tr-TR" sz="2400" dirty="0"/>
              <a:t>Dikkat edilmelidir ki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NULL?</a:t>
            </a:r>
            <a:r>
              <a:rPr lang="en-US" sz="2400" dirty="0"/>
              <a:t> </a:t>
            </a:r>
            <a:r>
              <a:rPr lang="tr-TR" sz="2400" dirty="0"/>
              <a:t>, eğer parametre 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tr-TR" sz="2400" dirty="0"/>
              <a:t> ise 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 </a:t>
            </a:r>
            <a:r>
              <a:rPr lang="tr-TR" sz="2400" dirty="0"/>
              <a:t>döndürür</a:t>
            </a:r>
            <a:endParaRPr lang="en-US" sz="2400" b="1" dirty="0">
              <a:latin typeface="Courier New" pitchFamily="49" charset="0"/>
            </a:endParaRPr>
          </a:p>
          <a:p>
            <a:pPr marL="909638" lvl="1" indent="-390525">
              <a:buFontTx/>
              <a:buNone/>
            </a:pPr>
            <a:r>
              <a:rPr lang="en-US" dirty="0"/>
              <a:t>4. </a:t>
            </a:r>
            <a:r>
              <a:rPr lang="tr-TR" dirty="0"/>
              <a:t>Sayısal Hüküm(</a:t>
            </a:r>
            <a:r>
              <a:rPr lang="en-US" dirty="0"/>
              <a:t>Numeric Predicate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tr-TR" dirty="0"/>
              <a:t>ı</a:t>
            </a:r>
            <a:endParaRPr lang="en-US" dirty="0"/>
          </a:p>
          <a:p>
            <a:pPr marL="909638" lvl="1" indent="-390525">
              <a:buFontTx/>
              <a:buNone/>
            </a:pPr>
            <a:r>
              <a:rPr lang="en-US" dirty="0"/>
              <a:t>    </a:t>
            </a:r>
            <a:r>
              <a:rPr lang="en-US" b="1" dirty="0">
                <a:latin typeface="Courier New" pitchFamily="49" charset="0"/>
              </a:rPr>
              <a:t>=, &lt;&gt;, &gt;, &lt;, &gt;=, &lt;=, EVEN?, ODD?, ZERO?, NEGATIVE?</a:t>
            </a:r>
          </a:p>
          <a:p>
            <a:pPr marL="909638" lvl="1" indent="-390525"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Çıktı </a:t>
            </a:r>
            <a:r>
              <a:rPr lang="tr-TR" dirty="0" smtClean="0"/>
              <a:t>Yardımcı(</a:t>
            </a:r>
            <a:r>
              <a:rPr lang="en-US" dirty="0"/>
              <a:t>Output Utility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tr-TR" dirty="0"/>
              <a:t>ı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(DISPLAY expression)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(NEWLINE)</a:t>
            </a:r>
          </a:p>
          <a:p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4800600"/>
          </a:xfrm>
        </p:spPr>
        <p:txBody>
          <a:bodyPr/>
          <a:lstStyle/>
          <a:p>
            <a:r>
              <a:rPr lang="tr-TR" dirty="0"/>
              <a:t>Kontrol akışı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1. </a:t>
            </a:r>
            <a:r>
              <a:rPr lang="tr-TR" dirty="0" smtClean="0"/>
              <a:t>Seçim(</a:t>
            </a:r>
            <a:r>
              <a:rPr lang="en-US" dirty="0"/>
              <a:t>Selection</a:t>
            </a:r>
            <a:r>
              <a:rPr lang="tr-TR" dirty="0"/>
              <a:t>)</a:t>
            </a:r>
            <a:r>
              <a:rPr lang="en-US" dirty="0"/>
              <a:t>- </a:t>
            </a:r>
            <a:r>
              <a:rPr lang="tr-TR" dirty="0"/>
              <a:t>özel biçim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</a:rPr>
              <a:t>(IF predicate </a:t>
            </a:r>
            <a:r>
              <a:rPr lang="en-US" b="1" dirty="0" err="1">
                <a:latin typeface="Courier New" pitchFamily="49" charset="0"/>
              </a:rPr>
              <a:t>then_exp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else_exp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dirty="0" err="1"/>
              <a:t>örn</a:t>
            </a:r>
            <a:r>
              <a:rPr lang="en-US" dirty="0"/>
              <a:t>.,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(IF (&lt;&gt; count 0)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(/ sum count)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0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/>
              <a:t>Kontrol akışı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tr-TR" dirty="0"/>
              <a:t>Çoklu Seçim</a:t>
            </a:r>
            <a:r>
              <a:rPr lang="en-US" dirty="0"/>
              <a:t> – </a:t>
            </a:r>
            <a:r>
              <a:rPr lang="tr-TR" dirty="0"/>
              <a:t>özel biçim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tr-TR" dirty="0"/>
              <a:t>biçim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en-US" b="1" dirty="0">
                <a:latin typeface="Courier New" pitchFamily="49" charset="0"/>
              </a:rPr>
              <a:t>(COND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(predicate_1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</a:t>
            </a:r>
            <a:r>
              <a:rPr lang="tr-TR" b="1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(predicate_</a:t>
            </a:r>
            <a:r>
              <a:rPr lang="tr-TR" b="1" dirty="0"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(ELSE 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 {</a:t>
            </a:r>
            <a:r>
              <a:rPr lang="en-US" b="1" dirty="0" err="1">
                <a:latin typeface="Courier New" pitchFamily="49" charset="0"/>
              </a:rPr>
              <a:t>expr</a:t>
            </a:r>
            <a:r>
              <a:rPr lang="en-US" b="1" dirty="0">
                <a:latin typeface="Courier New" pitchFamily="49" charset="0"/>
              </a:rPr>
              <a:t>})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 </a:t>
            </a:r>
            <a:r>
              <a:rPr lang="tr-TR" dirty="0"/>
              <a:t>En sondaki </a:t>
            </a:r>
            <a:r>
              <a:rPr lang="tr-TR" dirty="0" err="1"/>
              <a:t>expr</a:t>
            </a:r>
            <a:r>
              <a:rPr lang="tr-TR" dirty="0"/>
              <a:t> </a:t>
            </a:r>
            <a:r>
              <a:rPr lang="tr-TR" dirty="0" err="1"/>
              <a:t>nin</a:t>
            </a:r>
            <a:r>
              <a:rPr lang="tr-TR" dirty="0"/>
              <a:t> değerini hükmü(</a:t>
            </a:r>
            <a:r>
              <a:rPr lang="tr-TR" dirty="0" err="1"/>
              <a:t>predicate</a:t>
            </a:r>
            <a:r>
              <a:rPr lang="tr-TR" dirty="0"/>
              <a:t>) </a:t>
            </a:r>
            <a:r>
              <a:rPr lang="tr-TR" dirty="0" err="1"/>
              <a:t>true</a:t>
            </a:r>
            <a:r>
              <a:rPr lang="tr-TR" dirty="0"/>
              <a:t> değeri veren birinci çiftte(</a:t>
            </a:r>
            <a:r>
              <a:rPr lang="tr-TR" dirty="0" err="1"/>
              <a:t>pair</a:t>
            </a:r>
            <a:r>
              <a:rPr lang="tr-TR" dirty="0"/>
              <a:t>) döndürür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(DEFINE (compare x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(COND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((&gt; x y) (DISPLAY “x</a:t>
            </a:r>
            <a:r>
              <a:rPr lang="tr-TR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y</a:t>
            </a:r>
            <a:r>
              <a:rPr lang="tr-TR" b="1">
                <a:latin typeface="Courier New" pitchFamily="49" charset="0"/>
              </a:rPr>
              <a:t>’den büyüktür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((&lt; x y) (DISPLAY “y</a:t>
            </a:r>
            <a:r>
              <a:rPr lang="tr-TR" b="1">
                <a:latin typeface="Courier New" pitchFamily="49" charset="0"/>
              </a:rPr>
              <a:t>, x’ten büyüktür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(ELSE (DISPLAY “x </a:t>
            </a:r>
            <a:r>
              <a:rPr lang="tr-TR" b="1">
                <a:latin typeface="Courier New" pitchFamily="49" charset="0"/>
              </a:rPr>
              <a:t>ve</a:t>
            </a:r>
            <a:r>
              <a:rPr lang="en-US" b="1">
                <a:latin typeface="Courier New" pitchFamily="49" charset="0"/>
              </a:rPr>
              <a:t> y e</a:t>
            </a:r>
            <a:r>
              <a:rPr lang="tr-TR" b="1">
                <a:latin typeface="Courier New" pitchFamily="49" charset="0"/>
              </a:rPr>
              <a:t>şittir</a:t>
            </a:r>
            <a:r>
              <a:rPr lang="en-US" b="1">
                <a:latin typeface="Courier New" pitchFamily="49" charset="0"/>
              </a:rPr>
              <a:t>”))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COND</a:t>
            </a:r>
            <a:r>
              <a:rPr lang="tr-TR" b="1">
                <a:latin typeface="Courier New" pitchFamily="49" charset="0"/>
              </a:rPr>
              <a:t> </a:t>
            </a:r>
            <a:r>
              <a:rPr lang="tr-TR" sz="3200"/>
              <a:t>Örneği</a:t>
            </a:r>
            <a:endParaRPr 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1. </a:t>
            </a:r>
            <a:r>
              <a:rPr lang="en-US" b="1">
                <a:latin typeface="Courier New" pitchFamily="49" charset="0"/>
              </a:rPr>
              <a:t>member</a:t>
            </a:r>
            <a:r>
              <a:rPr lang="en-US"/>
              <a:t> - </a:t>
            </a:r>
            <a:r>
              <a:rPr lang="tr-TR"/>
              <a:t>bir</a:t>
            </a:r>
            <a:r>
              <a:rPr lang="en-US"/>
              <a:t> atom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bir</a:t>
            </a:r>
            <a:r>
              <a:rPr lang="en-US"/>
              <a:t> </a:t>
            </a:r>
            <a:r>
              <a:rPr lang="tr-TR"/>
              <a:t>basit</a:t>
            </a:r>
            <a:r>
              <a:rPr lang="en-US"/>
              <a:t> list</a:t>
            </a:r>
            <a:r>
              <a:rPr lang="tr-TR"/>
              <a:t>e alır</a:t>
            </a:r>
            <a:r>
              <a:rPr lang="en-US"/>
              <a:t>; </a:t>
            </a:r>
            <a:r>
              <a:rPr lang="tr-TR"/>
              <a:t>eğer atom listede varsa </a:t>
            </a:r>
            <a:r>
              <a:rPr lang="en-US" b="1">
                <a:latin typeface="Courier New" pitchFamily="49" charset="0"/>
              </a:rPr>
              <a:t>#T</a:t>
            </a:r>
            <a:r>
              <a:rPr lang="en-US"/>
              <a:t>; </a:t>
            </a:r>
            <a:r>
              <a:rPr lang="tr-TR"/>
              <a:t>yoksa</a:t>
            </a:r>
            <a:r>
              <a:rPr lang="en-US" b="1">
                <a:latin typeface="Courier New" pitchFamily="49" charset="0"/>
              </a:rPr>
              <a:t>() </a:t>
            </a:r>
            <a:r>
              <a:rPr lang="tr-TR"/>
              <a:t>döndürür</a:t>
            </a: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(DEFINE (member atm lis)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(COND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((NULL? lis) '())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((EQ? atm (CAR lis)) #T)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((ELSE (member atm (CDR lis)))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))   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  <a:r>
              <a:rPr lang="en-US"/>
              <a:t> Scheme Fonksiyonlar</a:t>
            </a:r>
            <a:r>
              <a:rPr lang="tr-TR"/>
              <a:t>ı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49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2. 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dirty="0"/>
              <a:t> – </a:t>
            </a:r>
            <a:r>
              <a:rPr lang="en-US" sz="2400" dirty="0" err="1"/>
              <a:t>parametre</a:t>
            </a:r>
            <a:r>
              <a:rPr lang="tr-TR" sz="2400" dirty="0"/>
              <a:t> olarak iki basit liste alır</a:t>
            </a:r>
            <a:r>
              <a:rPr lang="en-US" sz="2400" dirty="0"/>
              <a:t>; </a:t>
            </a:r>
            <a:r>
              <a:rPr lang="tr-TR" sz="2400" dirty="0"/>
              <a:t>iki liste birbirine eşitse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; </a:t>
            </a:r>
            <a:r>
              <a:rPr lang="tr-TR" sz="2400" dirty="0" err="1"/>
              <a:t>değilde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400" dirty="0"/>
              <a:t> </a:t>
            </a:r>
            <a:r>
              <a:rPr lang="tr-TR" sz="2400" dirty="0"/>
              <a:t>döndürür</a:t>
            </a:r>
            <a:endParaRPr lang="en-US" sz="2400" dirty="0"/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b="1" dirty="0">
                <a:latin typeface="Courier New" pitchFamily="49" charset="0"/>
              </a:rPr>
              <a:t> lis1 lis2)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(COND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lis1) (NULL? lis2))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lis2) '())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((EQ? (CAR lis1) (CAR lis2))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</a:t>
            </a:r>
            <a:r>
              <a:rPr lang="en-US" sz="2400" b="1" dirty="0" err="1">
                <a:latin typeface="Courier New" pitchFamily="49" charset="0"/>
              </a:rPr>
              <a:t>equalsimp</a:t>
            </a:r>
            <a:r>
              <a:rPr lang="en-US" sz="2400" b="1" dirty="0">
                <a:latin typeface="Courier New" pitchFamily="49" charset="0"/>
              </a:rPr>
              <a:t>(CDR lis1)(CDR lis2)))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(ELSE '())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610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3. </a:t>
            </a:r>
            <a:r>
              <a:rPr lang="en-US" sz="2400" b="1" dirty="0">
                <a:latin typeface="Courier New" pitchFamily="49" charset="0"/>
              </a:rPr>
              <a:t>equal</a:t>
            </a:r>
            <a:r>
              <a:rPr lang="en-US" sz="2400" dirty="0"/>
              <a:t> – </a:t>
            </a:r>
            <a:r>
              <a:rPr lang="en-US" sz="2400" dirty="0" err="1"/>
              <a:t>parametre</a:t>
            </a:r>
            <a:r>
              <a:rPr lang="tr-TR" sz="2400" dirty="0"/>
              <a:t> olarak iki genel liste alır</a:t>
            </a:r>
            <a:r>
              <a:rPr lang="en-US" sz="2400" dirty="0"/>
              <a:t>; </a:t>
            </a:r>
            <a:r>
              <a:rPr lang="tr-TR" sz="2400" dirty="0"/>
              <a:t>iki liste birbirine eşitse </a:t>
            </a:r>
            <a:r>
              <a:rPr lang="en-US" sz="2400" b="1" dirty="0">
                <a:latin typeface="Courier New" pitchFamily="49" charset="0"/>
              </a:rPr>
              <a:t>#T</a:t>
            </a:r>
            <a:r>
              <a:rPr lang="en-US" sz="2400" dirty="0"/>
              <a:t>; </a:t>
            </a:r>
            <a:r>
              <a:rPr lang="tr-TR" sz="2400" dirty="0"/>
              <a:t>değilse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tr-TR" sz="2400" dirty="0"/>
              <a:t>döndürür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(equal lis1 lis2)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(COND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((NOT (LIST? lis1))(EQ? lis1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((NOT (LIST? lis2))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lis1) (NULL?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((NULL? lis2)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((equal (CAR lis1) (CAR lis2))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(equal (CDR lis1) (CDR lis2)))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(ELSE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4. </a:t>
            </a:r>
            <a:r>
              <a:rPr lang="en-US" sz="2400" b="1">
                <a:latin typeface="Courier New" pitchFamily="49" charset="0"/>
              </a:rPr>
              <a:t>append</a:t>
            </a:r>
            <a:r>
              <a:rPr lang="en-US" sz="2400"/>
              <a:t> - parametre</a:t>
            </a:r>
            <a:r>
              <a:rPr lang="tr-TR" sz="2400"/>
              <a:t> olarak iki liste alır</a:t>
            </a:r>
            <a:r>
              <a:rPr lang="en-US" sz="2400"/>
              <a:t>; </a:t>
            </a:r>
            <a:r>
              <a:rPr lang="tr-TR" sz="2400"/>
              <a:t>birinci parametre listesinin sonuna ikinci parametre listesinin elemanlarını ekleyerek geri döndürür</a:t>
            </a:r>
            <a:endParaRPr lang="en-US" sz="2400"/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(DEFINE (append lis1 lis2)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(COND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((NULL? lis1) lis2)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(ELSE (CONS (CAR lis1) 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   (append (CDR lis1) lis2)))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Scheme </a:t>
            </a:r>
            <a:r>
              <a:rPr lang="en-US" dirty="0" err="1"/>
              <a:t>Fonksiyonlar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 </a:t>
            </a:r>
            <a:r>
              <a:rPr lang="en-US" sz="2400" b="1">
                <a:latin typeface="Courier New" pitchFamily="49" charset="0"/>
              </a:rPr>
              <a:t>LET </a:t>
            </a:r>
            <a:r>
              <a:rPr lang="en-US" sz="2400"/>
              <a:t>f</a:t>
            </a:r>
            <a:r>
              <a:rPr lang="tr-TR" sz="2400"/>
              <a:t>o</a:t>
            </a:r>
            <a:r>
              <a:rPr lang="en-US" sz="2400"/>
              <a:t>n</a:t>
            </a:r>
            <a:r>
              <a:rPr lang="tr-TR" sz="2400"/>
              <a:t>ks</a:t>
            </a:r>
            <a:r>
              <a:rPr lang="en-US" sz="2400"/>
              <a:t>i</a:t>
            </a:r>
            <a:r>
              <a:rPr lang="tr-TR" sz="2400"/>
              <a:t>y</a:t>
            </a:r>
            <a:r>
              <a:rPr lang="en-US" sz="2400"/>
              <a:t>on</a:t>
            </a:r>
            <a:r>
              <a:rPr lang="tr-TR" sz="2400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Genel </a:t>
            </a:r>
            <a:r>
              <a:rPr lang="tr-TR" sz="2000"/>
              <a:t>biçim</a:t>
            </a:r>
            <a:r>
              <a:rPr lang="en-US" sz="20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(LET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(name_1 expression_1)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(name_2 expression_2)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(name_n expression_n))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body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chemeClr val="accent2"/>
                </a:solidFill>
              </a:rPr>
              <a:t>Semantik(</a:t>
            </a:r>
            <a:r>
              <a:rPr lang="en-US" sz="2000">
                <a:solidFill>
                  <a:schemeClr val="accent2"/>
                </a:solidFill>
              </a:rPr>
              <a:t>Semantics</a:t>
            </a:r>
            <a:r>
              <a:rPr lang="tr-TR" sz="2000">
                <a:solidFill>
                  <a:schemeClr val="accent2"/>
                </a:solidFill>
              </a:rPr>
              <a:t>)</a:t>
            </a:r>
            <a:r>
              <a:rPr lang="en-US" sz="2000"/>
              <a:t>: </a:t>
            </a:r>
            <a:r>
              <a:rPr lang="tr-TR" sz="2000"/>
              <a:t>bütün ifadeleri değerlendir</a:t>
            </a:r>
            <a:r>
              <a:rPr lang="en-US" sz="2000"/>
              <a:t>, </a:t>
            </a:r>
            <a:r>
              <a:rPr lang="tr-TR" sz="2000"/>
              <a:t>sonra değerleri(values) adlara(</a:t>
            </a:r>
            <a:r>
              <a:rPr lang="en-US" sz="2000"/>
              <a:t>names</a:t>
            </a:r>
            <a:r>
              <a:rPr lang="tr-TR" sz="2000"/>
              <a:t>) bağla</a:t>
            </a:r>
            <a:r>
              <a:rPr lang="en-US" sz="2000"/>
              <a:t>; </a:t>
            </a:r>
            <a:r>
              <a:rPr lang="tr-TR" sz="2000"/>
              <a:t>gövdeyi(</a:t>
            </a:r>
            <a:r>
              <a:rPr lang="en-US" sz="2000"/>
              <a:t>body</a:t>
            </a:r>
            <a:r>
              <a:rPr lang="tr-TR" sz="2000"/>
              <a:t>) değerlendir</a:t>
            </a:r>
            <a:endParaRPr lang="en-US" sz="20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en-US" dirty="0" err="1"/>
              <a:t>diller</a:t>
            </a:r>
            <a:r>
              <a:rPr lang="tr-TR" dirty="0"/>
              <a:t>in tasarımı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Matematiksel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Fonksiyonlar</a:t>
            </a:r>
            <a:r>
              <a:rPr lang="tr-TR" dirty="0"/>
              <a:t>a dayalıdır</a:t>
            </a:r>
            <a:endParaRPr lang="en-US" dirty="0"/>
          </a:p>
          <a:p>
            <a:pPr lvl="1"/>
            <a:r>
              <a:rPr lang="tr-TR" dirty="0"/>
              <a:t>Kullanıcıya da yakın olan sağlam bir teorik temel</a:t>
            </a:r>
            <a:r>
              <a:rPr lang="en-US" dirty="0"/>
              <a:t>, </a:t>
            </a:r>
            <a:r>
              <a:rPr lang="tr-TR" dirty="0"/>
              <a:t>fakat</a:t>
            </a:r>
            <a:r>
              <a:rPr lang="en-US" dirty="0"/>
              <a:t> </a:t>
            </a:r>
            <a:r>
              <a:rPr lang="tr-TR" dirty="0"/>
              <a:t>nispeten programların koşacağı makinelerin mimarileriyle </a:t>
            </a:r>
            <a:r>
              <a:rPr lang="tr-TR" dirty="0" smtClean="0"/>
              <a:t>ilgisizdir</a:t>
            </a:r>
          </a:p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matematikte olduğu gibi gerekli değildir. Kullanıcıya da yakın olan sağlam bir teorik temele sahiptir.</a:t>
            </a:r>
          </a:p>
          <a:p>
            <a:r>
              <a:rPr lang="tr-TR" dirty="0" smtClean="0"/>
              <a:t>Fonksiyonel programlamada</a:t>
            </a:r>
            <a:r>
              <a:rPr lang="en-US" dirty="0" smtClean="0"/>
              <a:t>, </a:t>
            </a:r>
            <a:r>
              <a:rPr lang="tr-TR" dirty="0" smtClean="0"/>
              <a:t>bir fonksiyon aynı parametreler verildiğinde daima aynı sonucu üretir (</a:t>
            </a:r>
            <a:r>
              <a:rPr lang="en-US" dirty="0" smtClean="0"/>
              <a:t>referential transparency</a:t>
            </a:r>
            <a:r>
              <a:rPr lang="tr-TR" dirty="0" smtClean="0"/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Giriş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(DEFINE (quadratic_roots a b c)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(LET (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(root_part_over_2a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(/ (SQRT (- (* b b) (* 4 a c)))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(* 2 a)))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(minus_b_over_2a (/ (- 0 b) (* 2 a)))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b="1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(DISPLAY (+ minus_b_over_2a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 root_part_over_2a))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(NEWLINE)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(DISPLAY (- minus_b_over_2a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              root_part_over_2a))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  <a:ea typeface="MS Mincho" pitchFamily="49" charset="-128"/>
              </a:rPr>
              <a:t>))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Fonksiyonel </a:t>
            </a:r>
            <a:r>
              <a:rPr lang="tr-TR" sz="2400"/>
              <a:t>Biçimler</a:t>
            </a: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1. </a:t>
            </a:r>
            <a:r>
              <a:rPr lang="tr-TR" sz="2000"/>
              <a:t>Bileşim(</a:t>
            </a:r>
            <a:r>
              <a:rPr lang="en-US" sz="2000"/>
              <a:t>Composition</a:t>
            </a:r>
            <a:r>
              <a:rPr lang="tr-TR" sz="2000"/>
              <a:t>)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   - </a:t>
            </a:r>
            <a:r>
              <a:rPr lang="tr-TR" sz="2000"/>
              <a:t>Önceki</a:t>
            </a:r>
            <a:r>
              <a:rPr lang="en-US" sz="2000"/>
              <a:t> örnekler </a:t>
            </a:r>
            <a:r>
              <a:rPr lang="tr-TR" sz="2000"/>
              <a:t>bunu kullandı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2. </a:t>
            </a:r>
            <a:r>
              <a:rPr lang="tr-TR" sz="2000"/>
              <a:t>Tümüne Uygula(</a:t>
            </a:r>
            <a:r>
              <a:rPr lang="en-US" sz="2000"/>
              <a:t>Apply to All</a:t>
            </a:r>
            <a:r>
              <a:rPr lang="tr-TR" sz="2000"/>
              <a:t>)</a:t>
            </a:r>
            <a:r>
              <a:rPr lang="en-US" sz="2000"/>
              <a:t> - Scheme </a:t>
            </a:r>
            <a:r>
              <a:rPr lang="tr-TR" sz="2000"/>
              <a:t>de bir biçim</a:t>
            </a:r>
            <a:r>
              <a:rPr lang="en-US" sz="2000"/>
              <a:t> </a:t>
            </a:r>
            <a:r>
              <a:rPr lang="en-US" sz="2000" b="1">
                <a:latin typeface="Courier New" pitchFamily="49" charset="0"/>
              </a:rPr>
              <a:t>mapcar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     - </a:t>
            </a:r>
            <a:r>
              <a:rPr lang="tr-TR" sz="2000"/>
              <a:t>Verilen</a:t>
            </a:r>
            <a:r>
              <a:rPr lang="en-US" sz="2000"/>
              <a:t> fonksiyon</a:t>
            </a:r>
            <a:r>
              <a:rPr lang="tr-TR" sz="2000"/>
              <a:t>u verilen bir listenin bütün elemanlarına uygular</a:t>
            </a:r>
            <a:r>
              <a:rPr lang="en-US" sz="2000"/>
              <a:t>; </a:t>
            </a:r>
            <a:r>
              <a:rPr lang="tr-TR" sz="2000"/>
              <a:t>sonuç, sonuçlardan oluşan bir listedir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(DEFINE (mapcar fun lis)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(COND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((NULL? lis) '())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(ELSE (CONS (fun (CAR lis))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         (mapcar fun (CDR lis))))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Scheme</a:t>
            </a:r>
            <a:r>
              <a:rPr lang="tr-TR" sz="2400" dirty="0"/>
              <a:t>’de,</a:t>
            </a:r>
            <a:r>
              <a:rPr lang="en-US" sz="2400" dirty="0"/>
              <a:t> Scheme </a:t>
            </a:r>
            <a:r>
              <a:rPr lang="tr-TR" sz="2400" dirty="0"/>
              <a:t>k</a:t>
            </a:r>
            <a:r>
              <a:rPr lang="en-US" sz="2400" dirty="0" err="1"/>
              <a:t>od</a:t>
            </a:r>
            <a:r>
              <a:rPr lang="tr-TR" sz="2400" dirty="0"/>
              <a:t>unu oluşturan ve yorumlanmasını(</a:t>
            </a:r>
            <a:r>
              <a:rPr lang="en-US" sz="2400" dirty="0"/>
              <a:t>interpretation</a:t>
            </a:r>
            <a:r>
              <a:rPr lang="tr-TR" sz="2400" dirty="0"/>
              <a:t>) isteyen bir</a:t>
            </a:r>
            <a:r>
              <a:rPr lang="en-US" sz="2400" dirty="0"/>
              <a:t> </a:t>
            </a:r>
            <a:r>
              <a:rPr lang="en-US" sz="2400" dirty="0" err="1"/>
              <a:t>fonksiyon</a:t>
            </a:r>
            <a:r>
              <a:rPr lang="tr-TR" sz="2400" dirty="0"/>
              <a:t> tanımlamak mümkündür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tr-TR" sz="2400" dirty="0"/>
              <a:t>Bu mümkündür çünkü</a:t>
            </a:r>
            <a:r>
              <a:rPr lang="en-US" sz="2400" dirty="0"/>
              <a:t> </a:t>
            </a:r>
            <a:r>
              <a:rPr lang="tr-TR" sz="2400" dirty="0"/>
              <a:t>yorumlayıcı(</a:t>
            </a:r>
            <a:r>
              <a:rPr lang="en-US" sz="2400" dirty="0"/>
              <a:t>interpreter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kullanıcı tarafından erişilebilen(</a:t>
            </a:r>
            <a:r>
              <a:rPr lang="en-US" sz="2400" dirty="0"/>
              <a:t>user-available</a:t>
            </a:r>
            <a:r>
              <a:rPr lang="tr-TR" sz="2400" dirty="0"/>
              <a:t>) bir fonksiyondur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 charset="0"/>
              </a:rPr>
              <a:t>EVAL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örn</a:t>
            </a:r>
            <a:r>
              <a:rPr lang="en-US" sz="2400" dirty="0"/>
              <a:t>., </a:t>
            </a:r>
            <a:r>
              <a:rPr lang="tr-TR" sz="2400" dirty="0" err="1"/>
              <a:t>farzedelim</a:t>
            </a:r>
            <a:r>
              <a:rPr lang="tr-TR" sz="2400" dirty="0"/>
              <a:t> ki birbiriyle toplanması gereken sayılardan oluşan bir listemiz var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(adder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(COND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((NULL?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(ELSE (+ (CAR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(adder(CDR </a:t>
            </a:r>
            <a:r>
              <a:rPr lang="en-US" sz="2400" b="1" dirty="0" err="1">
                <a:latin typeface="Courier New" pitchFamily="49" charset="0"/>
              </a:rPr>
              <a:t>lis</a:t>
            </a:r>
            <a:r>
              <a:rPr lang="en-US" sz="2400" b="1" dirty="0">
                <a:latin typeface="Courier New" pitchFamily="49" charset="0"/>
              </a:rPr>
              <a:t> 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((DEFINE (adder lis)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(COND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((NULL? lis) 0)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(ELSE (EVAL (CONS '+ lis)))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))</a:t>
            </a:r>
          </a:p>
          <a:p>
            <a:r>
              <a:rPr lang="tr-TR"/>
              <a:t>P</a:t>
            </a:r>
            <a:r>
              <a:rPr lang="en-US"/>
              <a:t>arametre</a:t>
            </a:r>
            <a:r>
              <a:rPr lang="tr-TR"/>
              <a:t>, eklenmesi gereken sayılardan oluşan bir listedir</a:t>
            </a:r>
            <a:r>
              <a:rPr lang="en-US"/>
              <a:t>; </a:t>
            </a:r>
            <a:r>
              <a:rPr lang="en-US" b="1">
                <a:latin typeface="Courier New" pitchFamily="49" charset="0"/>
              </a:rPr>
              <a:t>adder</a:t>
            </a:r>
            <a:r>
              <a:rPr lang="en-US"/>
              <a:t> </a:t>
            </a:r>
            <a:r>
              <a:rPr lang="tr-TR"/>
              <a:t>araya bir</a:t>
            </a:r>
            <a:r>
              <a:rPr lang="en-US"/>
              <a:t> + operat</a:t>
            </a:r>
            <a:r>
              <a:rPr lang="tr-TR"/>
              <a:t>ö</a:t>
            </a:r>
            <a:r>
              <a:rPr lang="en-US"/>
              <a:t>r</a:t>
            </a:r>
            <a:r>
              <a:rPr lang="tr-TR"/>
              <a:t>ü ekler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sonuçtaki</a:t>
            </a:r>
            <a:r>
              <a:rPr lang="en-US"/>
              <a:t> list</a:t>
            </a:r>
            <a:r>
              <a:rPr lang="tr-TR"/>
              <a:t>eyi yorumlar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 Listedeki Sayıları Toplama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r>
              <a:rPr lang="en-US" dirty="0"/>
              <a:t>Scheme </a:t>
            </a:r>
            <a:r>
              <a:rPr lang="tr-TR" dirty="0"/>
              <a:t>bazı</a:t>
            </a:r>
            <a:r>
              <a:rPr lang="en-US" dirty="0"/>
              <a:t> </a:t>
            </a:r>
            <a:r>
              <a:rPr lang="en-US" dirty="0" err="1"/>
              <a:t>buyurgan</a:t>
            </a:r>
            <a:r>
              <a:rPr lang="en-US" dirty="0"/>
              <a:t>(</a:t>
            </a:r>
            <a:r>
              <a:rPr lang="tr-TR" dirty="0"/>
              <a:t>zorunlu-</a:t>
            </a:r>
            <a:r>
              <a:rPr lang="en-US" dirty="0"/>
              <a:t>imperative) </a:t>
            </a:r>
            <a:r>
              <a:rPr lang="tr-TR" dirty="0"/>
              <a:t>özellikler içerir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1. </a:t>
            </a:r>
            <a:r>
              <a:rPr lang="en-US" b="1" dirty="0">
                <a:latin typeface="Courier New" pitchFamily="49" charset="0"/>
              </a:rPr>
              <a:t>SET!</a:t>
            </a:r>
            <a:r>
              <a:rPr lang="en-US" dirty="0"/>
              <a:t> </a:t>
            </a:r>
            <a:r>
              <a:rPr lang="tr-TR" dirty="0"/>
              <a:t>bir değeri(</a:t>
            </a:r>
            <a:r>
              <a:rPr lang="tr-TR" dirty="0" err="1"/>
              <a:t>value</a:t>
            </a:r>
            <a:r>
              <a:rPr lang="tr-TR" dirty="0"/>
              <a:t>) bir ada(</a:t>
            </a:r>
            <a:r>
              <a:rPr lang="en-US" dirty="0"/>
              <a:t>name</a:t>
            </a:r>
            <a:r>
              <a:rPr lang="tr-TR" dirty="0"/>
              <a:t>) bağlar(</a:t>
            </a:r>
            <a:r>
              <a:rPr lang="en-US" dirty="0"/>
              <a:t>bind</a:t>
            </a:r>
            <a:r>
              <a:rPr lang="tr-TR" dirty="0"/>
              <a:t>) veya yeniden bağlar(</a:t>
            </a:r>
            <a:r>
              <a:rPr lang="en-US" dirty="0"/>
              <a:t>rebind</a:t>
            </a:r>
            <a:r>
              <a:rPr lang="tr-TR" dirty="0"/>
              <a:t>)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2. </a:t>
            </a:r>
            <a:r>
              <a:rPr lang="en-US" b="1" dirty="0">
                <a:latin typeface="Courier New" pitchFamily="49" charset="0"/>
              </a:rPr>
              <a:t>SET-CAR!</a:t>
            </a:r>
            <a:r>
              <a:rPr lang="en-US" dirty="0"/>
              <a:t> </a:t>
            </a:r>
            <a:r>
              <a:rPr lang="tr-TR" dirty="0"/>
              <a:t>bir listenin </a:t>
            </a:r>
            <a:r>
              <a:rPr lang="en-US" b="1" dirty="0">
                <a:latin typeface="Courier New" pitchFamily="49" charset="0"/>
              </a:rPr>
              <a:t>car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’</a:t>
            </a:r>
            <a:r>
              <a:rPr lang="tr-TR" dirty="0" err="1"/>
              <a:t>ını</a:t>
            </a:r>
            <a:r>
              <a:rPr lang="tr-TR" dirty="0"/>
              <a:t> değiştirir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3. </a:t>
            </a:r>
            <a:r>
              <a:rPr lang="en-US" b="1" dirty="0">
                <a:latin typeface="Courier New" pitchFamily="49" charset="0"/>
              </a:rPr>
              <a:t>SET-CDR!</a:t>
            </a:r>
            <a:r>
              <a:rPr lang="en-US" dirty="0"/>
              <a:t> </a:t>
            </a:r>
            <a:r>
              <a:rPr lang="tr-TR" dirty="0"/>
              <a:t>bir listenin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cdr</a:t>
            </a:r>
            <a:r>
              <a:rPr lang="en-US" dirty="0"/>
              <a:t> </a:t>
            </a:r>
            <a:r>
              <a:rPr lang="tr-TR" dirty="0"/>
              <a:t>kısmını değiştirir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Scheme’ e Giriş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LISP</a:t>
            </a:r>
            <a:r>
              <a:rPr lang="tr-TR"/>
              <a:t>’in popüler diyalektlerine</a:t>
            </a:r>
            <a:r>
              <a:rPr lang="en-US"/>
              <a:t> </a:t>
            </a:r>
            <a:r>
              <a:rPr lang="tr-TR"/>
              <a:t>ait çoğu özelliklerin </a:t>
            </a:r>
            <a:r>
              <a:rPr lang="en-US"/>
              <a:t>1980</a:t>
            </a:r>
            <a:r>
              <a:rPr lang="tr-TR"/>
              <a:t>lerin başlarında ortaya çıkmış bir birleşimidir</a:t>
            </a:r>
            <a:endParaRPr lang="en-US"/>
          </a:p>
          <a:p>
            <a:r>
              <a:rPr lang="tr-TR"/>
              <a:t>Büyük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karmaşık bir</a:t>
            </a:r>
            <a:r>
              <a:rPr lang="en-US"/>
              <a:t> dil</a:t>
            </a:r>
            <a:r>
              <a:rPr lang="tr-TR"/>
              <a:t>dir</a:t>
            </a:r>
            <a:r>
              <a:rPr lang="en-US"/>
              <a:t>– Scheme</a:t>
            </a:r>
            <a:r>
              <a:rPr lang="tr-TR"/>
              <a:t>’nin tersi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İçeriği</a:t>
            </a:r>
            <a:r>
              <a:rPr lang="en-US"/>
              <a:t>:</a:t>
            </a:r>
          </a:p>
          <a:p>
            <a:pPr lvl="1"/>
            <a:r>
              <a:rPr lang="tr-TR"/>
              <a:t>kayıtlar(</a:t>
            </a:r>
            <a:r>
              <a:rPr lang="en-US"/>
              <a:t>records</a:t>
            </a:r>
            <a:r>
              <a:rPr lang="tr-TR"/>
              <a:t>)</a:t>
            </a:r>
            <a:r>
              <a:rPr lang="en-US"/>
              <a:t> </a:t>
            </a:r>
          </a:p>
          <a:p>
            <a:pPr lvl="1"/>
            <a:r>
              <a:rPr lang="tr-TR"/>
              <a:t>diziler(</a:t>
            </a:r>
            <a:r>
              <a:rPr lang="en-US"/>
              <a:t>arrays</a:t>
            </a:r>
            <a:r>
              <a:rPr lang="tr-TR"/>
              <a:t>)</a:t>
            </a:r>
            <a:r>
              <a:rPr lang="en-US"/>
              <a:t> </a:t>
            </a:r>
          </a:p>
          <a:p>
            <a:pPr lvl="1"/>
            <a:r>
              <a:rPr lang="tr-TR"/>
              <a:t>karmaşık sayılar(</a:t>
            </a:r>
            <a:r>
              <a:rPr lang="en-US"/>
              <a:t>complex numbers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karakter stringleri(</a:t>
            </a:r>
            <a:r>
              <a:rPr lang="en-US"/>
              <a:t>character strings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güçlü I/O yetenekleri</a:t>
            </a:r>
            <a:endParaRPr lang="en-US"/>
          </a:p>
          <a:p>
            <a:pPr lvl="1"/>
            <a:r>
              <a:rPr lang="tr-TR"/>
              <a:t>erişim kontrollü(</a:t>
            </a:r>
            <a:r>
              <a:rPr lang="en-US"/>
              <a:t>access control</a:t>
            </a:r>
            <a:r>
              <a:rPr lang="tr-TR"/>
              <a:t>) paketler</a:t>
            </a:r>
            <a:endParaRPr lang="en-US"/>
          </a:p>
          <a:p>
            <a:pPr lvl="1"/>
            <a:r>
              <a:rPr lang="en-US"/>
              <a:t>Scheme</a:t>
            </a:r>
            <a:r>
              <a:rPr lang="tr-TR"/>
              <a:t>’deki gibi </a:t>
            </a:r>
            <a:r>
              <a:rPr lang="en-US"/>
              <a:t>buyurgan(imperative) </a:t>
            </a:r>
            <a:r>
              <a:rPr lang="tr-TR"/>
              <a:t>özellikler</a:t>
            </a:r>
            <a:endParaRPr lang="en-US"/>
          </a:p>
          <a:p>
            <a:pPr lvl="1"/>
            <a:r>
              <a:rPr lang="tr-TR"/>
              <a:t>yinelenen(</a:t>
            </a:r>
            <a:r>
              <a:rPr lang="en-US"/>
              <a:t>iterative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k</a:t>
            </a:r>
            <a:r>
              <a:rPr lang="en-US"/>
              <a:t>ontrol </a:t>
            </a:r>
            <a:r>
              <a:rPr lang="tr-TR"/>
              <a:t>ifadeleri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991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Örnek</a:t>
            </a:r>
            <a:r>
              <a:rPr lang="en-US" sz="2400" dirty="0"/>
              <a:t> (</a:t>
            </a:r>
            <a:r>
              <a:rPr lang="tr-TR" sz="2400" dirty="0"/>
              <a:t>yinelenen küme üyeliği</a:t>
            </a:r>
            <a:r>
              <a:rPr lang="en-US" sz="2400" dirty="0"/>
              <a:t>, member</a:t>
            </a:r>
            <a:r>
              <a:rPr lang="tr-TR" sz="2400" dirty="0"/>
              <a:t> (üye) 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(DEFUN </a:t>
            </a:r>
            <a:r>
              <a:rPr lang="en-US" sz="2400" b="1" dirty="0" err="1">
                <a:latin typeface="Courier New" pitchFamily="49" charset="0"/>
              </a:rPr>
              <a:t>iterative_member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atm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(PROG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loop_1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((NULL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 (RETURN NIL))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((EQUAL </a:t>
            </a:r>
            <a:r>
              <a:rPr lang="en-US" sz="2400" b="1" dirty="0" err="1">
                <a:latin typeface="Courier New" pitchFamily="49" charset="0"/>
              </a:rPr>
              <a:t>atm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))(RETURN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(SETQ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(GO loop_1)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LISP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>
            <a:normAutofit/>
          </a:bodyPr>
          <a:lstStyle/>
          <a:p>
            <a:r>
              <a:rPr lang="tr-TR" sz="2400" dirty="0"/>
              <a:t>Sentaksı </a:t>
            </a:r>
            <a:r>
              <a:rPr lang="tr-TR" sz="2400" dirty="0" err="1"/>
              <a:t>LISP’den</a:t>
            </a:r>
            <a:r>
              <a:rPr lang="tr-TR" sz="2400" dirty="0"/>
              <a:t> daha çok </a:t>
            </a:r>
            <a:r>
              <a:rPr lang="tr-TR" sz="2400" dirty="0" err="1"/>
              <a:t>Pascala</a:t>
            </a:r>
            <a:r>
              <a:rPr lang="tr-TR" sz="2400" dirty="0"/>
              <a:t> yakın olan bir statik-kapsamlı(</a:t>
            </a:r>
            <a:r>
              <a:rPr lang="en-US" sz="2400" dirty="0"/>
              <a:t>static-scoped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fonksiyonel</a:t>
            </a:r>
            <a:r>
              <a:rPr lang="en-US" sz="2400" dirty="0"/>
              <a:t> </a:t>
            </a:r>
            <a:r>
              <a:rPr lang="en-US" sz="2400" dirty="0" err="1"/>
              <a:t>dil</a:t>
            </a:r>
            <a:r>
              <a:rPr lang="tr-TR" sz="2400" dirty="0" err="1"/>
              <a:t>dir</a:t>
            </a:r>
            <a:endParaRPr lang="en-US" sz="2400" dirty="0"/>
          </a:p>
          <a:p>
            <a:r>
              <a:rPr lang="tr-TR" sz="2400" dirty="0"/>
              <a:t>Tip tanımlamaları(</a:t>
            </a:r>
            <a:r>
              <a:rPr lang="en-US" sz="2400" dirty="0"/>
              <a:t>type declarations</a:t>
            </a:r>
            <a:r>
              <a:rPr lang="tr-TR" sz="2400" dirty="0"/>
              <a:t>) kullanır</a:t>
            </a:r>
            <a:r>
              <a:rPr lang="en-US" sz="2400" dirty="0"/>
              <a:t>, </a:t>
            </a:r>
            <a:r>
              <a:rPr lang="tr-TR" sz="2400" dirty="0"/>
              <a:t>fakat aynı zamanda</a:t>
            </a:r>
            <a:r>
              <a:rPr lang="en-US" sz="2400" dirty="0"/>
              <a:t> </a:t>
            </a:r>
            <a:r>
              <a:rPr lang="tr-TR" sz="2400" dirty="0"/>
              <a:t>tanımsız(</a:t>
            </a:r>
            <a:r>
              <a:rPr lang="en-US" sz="2400" dirty="0"/>
              <a:t>undeclared</a:t>
            </a:r>
            <a:r>
              <a:rPr lang="tr-TR" sz="2400" dirty="0"/>
              <a:t>) değişkenlerin tiplerini belirlemek için </a:t>
            </a:r>
            <a:r>
              <a:rPr lang="tr-TR" sz="2400" dirty="0">
                <a:solidFill>
                  <a:schemeClr val="accent2"/>
                </a:solidFill>
              </a:rPr>
              <a:t>tip çıkarma(</a:t>
            </a:r>
            <a:r>
              <a:rPr lang="en-US" sz="2400" dirty="0">
                <a:solidFill>
                  <a:schemeClr val="accent2"/>
                </a:solidFill>
              </a:rPr>
              <a:t>type </a:t>
            </a:r>
            <a:r>
              <a:rPr lang="en-US" sz="2400" dirty="0" err="1">
                <a:solidFill>
                  <a:schemeClr val="accent2"/>
                </a:solidFill>
              </a:rPr>
              <a:t>inferencing</a:t>
            </a:r>
            <a:r>
              <a:rPr lang="tr-TR" sz="2400" dirty="0">
                <a:solidFill>
                  <a:schemeClr val="accent2"/>
                </a:solidFill>
              </a:rPr>
              <a:t>)</a:t>
            </a:r>
            <a:r>
              <a:rPr lang="en-US" sz="2400" dirty="0"/>
              <a:t> </a:t>
            </a:r>
            <a:r>
              <a:rPr lang="tr-TR" sz="2400" dirty="0"/>
              <a:t>kullanır</a:t>
            </a:r>
            <a:r>
              <a:rPr lang="en-US" sz="2400" dirty="0"/>
              <a:t> (</a:t>
            </a:r>
            <a:r>
              <a:rPr lang="en-US" sz="2400" dirty="0" err="1"/>
              <a:t>Bölüm</a:t>
            </a:r>
            <a:r>
              <a:rPr lang="en-US" sz="2400" dirty="0"/>
              <a:t> 5</a:t>
            </a:r>
            <a:r>
              <a:rPr lang="tr-TR" sz="2400" dirty="0"/>
              <a:t> de anlatılacak</a:t>
            </a:r>
            <a:r>
              <a:rPr lang="en-US" sz="2400" dirty="0"/>
              <a:t>)</a:t>
            </a:r>
          </a:p>
          <a:p>
            <a:r>
              <a:rPr lang="tr-TR" sz="2400" dirty="0">
                <a:solidFill>
                  <a:srgbClr val="FF0000"/>
                </a:solidFill>
              </a:rPr>
              <a:t>S</a:t>
            </a:r>
            <a:r>
              <a:rPr lang="en-US" sz="2400" dirty="0" err="1">
                <a:solidFill>
                  <a:srgbClr val="FF0000"/>
                </a:solidFill>
              </a:rPr>
              <a:t>trongly</a:t>
            </a:r>
            <a:r>
              <a:rPr lang="en-US" sz="2400" dirty="0">
                <a:solidFill>
                  <a:srgbClr val="FF0000"/>
                </a:solidFill>
              </a:rPr>
              <a:t> typed</a:t>
            </a:r>
            <a:r>
              <a:rPr lang="tr-TR" sz="2400" dirty="0"/>
              <a:t>’tır</a:t>
            </a:r>
            <a:r>
              <a:rPr lang="en-US" sz="2400" dirty="0"/>
              <a:t> (Scheme </a:t>
            </a:r>
            <a:r>
              <a:rPr lang="tr-TR" sz="2400" dirty="0"/>
              <a:t>temelde</a:t>
            </a:r>
            <a:r>
              <a:rPr lang="en-US" sz="2400" dirty="0"/>
              <a:t> </a:t>
            </a:r>
            <a:r>
              <a:rPr lang="tr-TR" sz="2400" dirty="0"/>
              <a:t>tipsizdir(</a:t>
            </a:r>
            <a:r>
              <a:rPr lang="en-US" sz="2400" dirty="0" err="1"/>
              <a:t>typeless</a:t>
            </a:r>
            <a:r>
              <a:rPr lang="tr-TR" sz="2400" dirty="0"/>
              <a:t>)</a:t>
            </a:r>
            <a:r>
              <a:rPr lang="en-US" sz="2400" dirty="0"/>
              <a:t>) </a:t>
            </a:r>
            <a:r>
              <a:rPr lang="tr-TR" sz="2400" dirty="0"/>
              <a:t>ve</a:t>
            </a:r>
            <a:r>
              <a:rPr lang="en-US" sz="2400" dirty="0"/>
              <a:t> </a:t>
            </a:r>
            <a:r>
              <a:rPr lang="tr-TR" sz="2400" dirty="0"/>
              <a:t>tip baskısı(</a:t>
            </a:r>
            <a:r>
              <a:rPr lang="en-US" sz="2400" dirty="0"/>
              <a:t>type coercions</a:t>
            </a:r>
            <a:r>
              <a:rPr lang="tr-TR" sz="2400" dirty="0"/>
              <a:t>) yoktur</a:t>
            </a:r>
            <a:endParaRPr lang="en-US" sz="2400" dirty="0"/>
          </a:p>
          <a:p>
            <a:r>
              <a:rPr lang="tr-TR" sz="2400" dirty="0"/>
              <a:t>İstisna yakalama(</a:t>
            </a:r>
            <a:r>
              <a:rPr lang="en-US" sz="2400" dirty="0"/>
              <a:t>exception handling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ve</a:t>
            </a:r>
            <a:r>
              <a:rPr lang="en-US" sz="2400" dirty="0"/>
              <a:t> </a:t>
            </a:r>
            <a:r>
              <a:rPr lang="tr-TR" sz="2400" dirty="0"/>
              <a:t>soyut veri tipleri(</a:t>
            </a:r>
            <a:r>
              <a:rPr lang="en-US" sz="2400" dirty="0"/>
              <a:t>abstract data types</a:t>
            </a:r>
            <a:r>
              <a:rPr lang="tr-TR" sz="2400" dirty="0"/>
              <a:t>) oluşturmak için bir modül özelliği içerir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</a:t>
            </a:r>
            <a:r>
              <a:rPr lang="en-US"/>
              <a:t>ist</a:t>
            </a:r>
            <a:r>
              <a:rPr lang="tr-TR"/>
              <a:t>eler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list</a:t>
            </a:r>
            <a:r>
              <a:rPr lang="tr-TR"/>
              <a:t>e</a:t>
            </a:r>
            <a:r>
              <a:rPr lang="en-US"/>
              <a:t> </a:t>
            </a:r>
            <a:r>
              <a:rPr lang="tr-TR"/>
              <a:t>işlemleri içerir</a:t>
            </a:r>
            <a:endParaRPr lang="en-US"/>
          </a:p>
          <a:p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val</a:t>
            </a:r>
            <a:r>
              <a:rPr lang="en-US"/>
              <a:t> </a:t>
            </a:r>
            <a:r>
              <a:rPr lang="tr-TR"/>
              <a:t>ifadesi</a:t>
            </a:r>
            <a:r>
              <a:rPr lang="en-US"/>
              <a:t> </a:t>
            </a:r>
            <a:r>
              <a:rPr lang="tr-TR"/>
              <a:t>bir adı bir değere(</a:t>
            </a:r>
            <a:r>
              <a:rPr lang="en-US"/>
              <a:t>value</a:t>
            </a:r>
            <a:r>
              <a:rPr lang="tr-TR"/>
              <a:t>) bağlar</a:t>
            </a:r>
            <a:r>
              <a:rPr lang="en-US"/>
              <a:t> (Scheme</a:t>
            </a:r>
            <a:r>
              <a:rPr lang="tr-TR"/>
              <a:t>’deki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DEFINE</a:t>
            </a:r>
            <a:r>
              <a:rPr lang="tr-TR"/>
              <a:t>’a çok benzer</a:t>
            </a:r>
            <a:r>
              <a:rPr lang="en-US"/>
              <a:t>)</a:t>
            </a:r>
          </a:p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tanımlama</a:t>
            </a:r>
            <a:r>
              <a:rPr lang="en-US"/>
              <a:t> </a:t>
            </a:r>
            <a:r>
              <a:rPr lang="tr-TR"/>
              <a:t>biçimi</a:t>
            </a:r>
            <a:r>
              <a:rPr lang="en-US"/>
              <a:t>:</a:t>
            </a:r>
          </a:p>
          <a:p>
            <a:pPr>
              <a:buFontTx/>
              <a:buNone/>
            </a:pPr>
            <a:r>
              <a:rPr lang="en-US"/>
              <a:t>  </a:t>
            </a:r>
            <a:r>
              <a:rPr lang="en-US" b="1">
                <a:latin typeface="Courier New" pitchFamily="49" charset="0"/>
              </a:rPr>
              <a:t> fun</a:t>
            </a:r>
            <a:r>
              <a:rPr lang="en-US"/>
              <a:t> fonksiyon_</a:t>
            </a:r>
            <a:r>
              <a:rPr lang="tr-TR"/>
              <a:t>adı</a:t>
            </a:r>
            <a:r>
              <a:rPr lang="en-US"/>
              <a:t> (formal_paramet</a:t>
            </a:r>
            <a:r>
              <a:rPr lang="tr-TR"/>
              <a:t>reler</a:t>
            </a:r>
            <a:r>
              <a:rPr lang="en-US"/>
              <a:t>) = </a:t>
            </a:r>
          </a:p>
          <a:p>
            <a:pPr>
              <a:buFontTx/>
              <a:buNone/>
            </a:pPr>
            <a:r>
              <a:rPr lang="en-US"/>
              <a:t>            fonksiyon_</a:t>
            </a:r>
            <a:r>
              <a:rPr lang="tr-TR"/>
              <a:t>govdesi</a:t>
            </a:r>
            <a:r>
              <a:rPr lang="en-US"/>
              <a:t>_</a:t>
            </a:r>
            <a:r>
              <a:rPr lang="tr-TR"/>
              <a:t>ifadesi</a:t>
            </a:r>
            <a:r>
              <a:rPr lang="en-US"/>
              <a:t>;</a:t>
            </a:r>
          </a:p>
          <a:p>
            <a:pPr>
              <a:buFontTx/>
              <a:buNone/>
            </a:pPr>
            <a:r>
              <a:rPr lang="en-US"/>
              <a:t> örn., 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fun cube (x : int) = x * x * x;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Tanım</a:t>
            </a:r>
            <a:r>
              <a:rPr lang="en-US"/>
              <a:t>: </a:t>
            </a:r>
            <a:r>
              <a:rPr lang="tr-TR"/>
              <a:t>Bir</a:t>
            </a:r>
            <a:r>
              <a:rPr lang="en-US"/>
              <a:t> </a:t>
            </a:r>
            <a:r>
              <a:rPr lang="tr-TR"/>
              <a:t>m</a:t>
            </a:r>
            <a:r>
              <a:rPr lang="en-US"/>
              <a:t>atematiksel f</a:t>
            </a:r>
            <a:r>
              <a:rPr lang="tr-TR"/>
              <a:t>o</a:t>
            </a:r>
            <a:r>
              <a:rPr lang="en-US"/>
              <a:t>n</a:t>
            </a:r>
            <a:r>
              <a:rPr lang="tr-TR"/>
              <a:t>ks</a:t>
            </a:r>
            <a:r>
              <a:rPr lang="en-US"/>
              <a:t>i</a:t>
            </a:r>
            <a:r>
              <a:rPr lang="tr-TR"/>
              <a:t>y</a:t>
            </a:r>
            <a:r>
              <a:rPr lang="en-US"/>
              <a:t>on</a:t>
            </a:r>
            <a:r>
              <a:rPr lang="tr-TR"/>
              <a:t>, </a:t>
            </a:r>
            <a:r>
              <a:rPr lang="tr-TR">
                <a:solidFill>
                  <a:schemeClr val="accent2"/>
                </a:solidFill>
              </a:rPr>
              <a:t>tanım kümesi(</a:t>
            </a:r>
            <a:r>
              <a:rPr lang="en-US">
                <a:solidFill>
                  <a:schemeClr val="accent2"/>
                </a:solidFill>
              </a:rPr>
              <a:t>domain set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/>
              <a:t>adı verilen</a:t>
            </a:r>
            <a:r>
              <a:rPr lang="en-US"/>
              <a:t> bir k</a:t>
            </a:r>
            <a:r>
              <a:rPr lang="tr-TR"/>
              <a:t>ümenin(</a:t>
            </a:r>
            <a:r>
              <a:rPr lang="en-US"/>
              <a:t>set</a:t>
            </a:r>
            <a:r>
              <a:rPr lang="tr-TR"/>
              <a:t>) üyelerinin (</a:t>
            </a:r>
            <a:r>
              <a:rPr lang="en-US"/>
              <a:t>members</a:t>
            </a:r>
            <a:r>
              <a:rPr lang="tr-TR"/>
              <a:t>), </a:t>
            </a:r>
            <a:r>
              <a:rPr lang="tr-TR">
                <a:solidFill>
                  <a:schemeClr val="accent2"/>
                </a:solidFill>
              </a:rPr>
              <a:t>değer kümesi(</a:t>
            </a:r>
            <a:r>
              <a:rPr lang="en-US">
                <a:solidFill>
                  <a:schemeClr val="accent2"/>
                </a:solidFill>
              </a:rPr>
              <a:t>range set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tr-TR"/>
              <a:t> adı verilen diğer bir küme ile</a:t>
            </a:r>
            <a:r>
              <a:rPr lang="en-US"/>
              <a:t> </a:t>
            </a:r>
            <a:r>
              <a:rPr lang="tr-TR">
                <a:solidFill>
                  <a:schemeClr val="accent2"/>
                </a:solidFill>
              </a:rPr>
              <a:t>eşlenmesidir(</a:t>
            </a:r>
            <a:r>
              <a:rPr lang="en-US">
                <a:solidFill>
                  <a:schemeClr val="accent2"/>
                </a:solidFill>
              </a:rPr>
              <a:t>mapping</a:t>
            </a:r>
            <a:r>
              <a:rPr lang="tr-TR">
                <a:solidFill>
                  <a:schemeClr val="accent2"/>
                </a:solidFill>
              </a:rPr>
              <a:t>)</a:t>
            </a:r>
            <a:endParaRPr 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/>
              <a:t>Bir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lambda </a:t>
            </a:r>
            <a:r>
              <a:rPr lang="tr-TR">
                <a:solidFill>
                  <a:schemeClr val="accent2"/>
                </a:solidFill>
              </a:rPr>
              <a:t>ifadesi(</a:t>
            </a:r>
            <a:r>
              <a:rPr lang="en-US">
                <a:solidFill>
                  <a:schemeClr val="accent2"/>
                </a:solidFill>
              </a:rPr>
              <a:t>lambda expression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 </a:t>
            </a:r>
            <a:r>
              <a:rPr lang="tr-TR"/>
              <a:t>bir fonksiyonun parametresini/parametrelerini ve eşlenmesini(mapping) belirler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  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(x) x * x *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/>
              <a:t>        </a:t>
            </a:r>
            <a:r>
              <a:rPr lang="en-US"/>
              <a:t>cube (x) = x * x * x </a:t>
            </a:r>
            <a:r>
              <a:rPr lang="tr-TR"/>
              <a:t>  fonksiyonu için.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Matematiksel Fonksiyonlar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ML</a:t>
            </a:r>
            <a:r>
              <a:rPr lang="tr-TR"/>
              <a:t>’e benzer</a:t>
            </a:r>
            <a:r>
              <a:rPr lang="en-US"/>
              <a:t> (s</a:t>
            </a:r>
            <a:r>
              <a:rPr lang="tr-TR"/>
              <a:t>e</a:t>
            </a:r>
            <a:r>
              <a:rPr lang="en-US"/>
              <a:t>nta</a:t>
            </a:r>
            <a:r>
              <a:rPr lang="tr-TR"/>
              <a:t>ks</a:t>
            </a:r>
            <a:r>
              <a:rPr lang="en-US"/>
              <a:t>, </a:t>
            </a:r>
            <a:r>
              <a:rPr lang="tr-TR"/>
              <a:t>statik kapsamlı(</a:t>
            </a:r>
            <a:r>
              <a:rPr lang="en-US"/>
              <a:t>static scoped</a:t>
            </a:r>
            <a:r>
              <a:rPr lang="tr-TR"/>
              <a:t>)</a:t>
            </a:r>
            <a:r>
              <a:rPr lang="en-US"/>
              <a:t>, strongly typed, type inferencing)</a:t>
            </a:r>
          </a:p>
          <a:p>
            <a:r>
              <a:rPr lang="en-US"/>
              <a:t>ML </a:t>
            </a:r>
            <a:r>
              <a:rPr lang="tr-TR"/>
              <a:t>den</a:t>
            </a:r>
            <a:r>
              <a:rPr lang="en-US"/>
              <a:t>(</a:t>
            </a:r>
            <a:r>
              <a:rPr lang="tr-TR"/>
              <a:t>ve</a:t>
            </a:r>
            <a:r>
              <a:rPr lang="en-US"/>
              <a:t> </a:t>
            </a:r>
            <a:r>
              <a:rPr lang="tr-TR"/>
              <a:t>çoğu</a:t>
            </a:r>
            <a:r>
              <a:rPr lang="en-US"/>
              <a:t> </a:t>
            </a:r>
            <a:r>
              <a:rPr lang="tr-TR"/>
              <a:t>diğer</a:t>
            </a:r>
            <a:r>
              <a:rPr lang="en-US"/>
              <a:t> fonksiyonel diller</a:t>
            </a:r>
            <a:r>
              <a:rPr lang="tr-TR"/>
              <a:t>den</a:t>
            </a:r>
            <a:r>
              <a:rPr lang="en-US"/>
              <a:t>) </a:t>
            </a:r>
            <a:r>
              <a:rPr lang="tr-TR"/>
              <a:t>farklıdır çünkü</a:t>
            </a:r>
            <a:r>
              <a:rPr lang="en-US"/>
              <a:t> </a:t>
            </a:r>
            <a:r>
              <a:rPr lang="tr-TR">
                <a:solidFill>
                  <a:schemeClr val="accent2"/>
                </a:solidFill>
              </a:rPr>
              <a:t>tamamen(</a:t>
            </a:r>
            <a:r>
              <a:rPr lang="en-US">
                <a:solidFill>
                  <a:schemeClr val="accent2"/>
                </a:solidFill>
              </a:rPr>
              <a:t>purely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fonksiyonel</a:t>
            </a:r>
            <a:r>
              <a:rPr lang="tr-TR"/>
              <a:t>dir</a:t>
            </a:r>
            <a:r>
              <a:rPr lang="en-US"/>
              <a:t> (örn., </a:t>
            </a:r>
            <a:r>
              <a:rPr lang="tr-TR"/>
              <a:t>değişkenler yoktur</a:t>
            </a:r>
            <a:r>
              <a:rPr lang="en-US"/>
              <a:t>, </a:t>
            </a:r>
            <a:r>
              <a:rPr lang="tr-TR"/>
              <a:t>atama ifadeleri yoktur</a:t>
            </a:r>
            <a:r>
              <a:rPr lang="en-US"/>
              <a:t>, </a:t>
            </a:r>
            <a:r>
              <a:rPr lang="tr-TR"/>
              <a:t>hiçbir çeşit yan etki yoktur</a:t>
            </a:r>
            <a:r>
              <a:rPr lang="en-US"/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En önemli özellikler</a:t>
            </a:r>
            <a:endParaRPr lang="en-US"/>
          </a:p>
          <a:p>
            <a:pPr lvl="1"/>
            <a:r>
              <a:rPr lang="tr-TR"/>
              <a:t>Tembel değerlendirme(</a:t>
            </a:r>
            <a:r>
              <a:rPr lang="en-US">
                <a:solidFill>
                  <a:schemeClr val="accent2"/>
                </a:solidFill>
              </a:rPr>
              <a:t>lazy evaluation</a:t>
            </a:r>
            <a:r>
              <a:rPr lang="tr-TR">
                <a:solidFill>
                  <a:schemeClr val="accent2"/>
                </a:solidFill>
              </a:rPr>
              <a:t>) </a:t>
            </a:r>
            <a:r>
              <a:rPr lang="tr-TR"/>
              <a:t>kullanır</a:t>
            </a:r>
            <a:r>
              <a:rPr lang="en-US"/>
              <a:t> (</a:t>
            </a:r>
            <a:r>
              <a:rPr lang="tr-TR"/>
              <a:t>değer gerekmediği sürece hiçbir alt-ifadeyi değerlendirme</a:t>
            </a:r>
            <a:r>
              <a:rPr lang="en-US"/>
              <a:t>)</a:t>
            </a:r>
          </a:p>
          <a:p>
            <a:pPr lvl="1"/>
            <a:r>
              <a:rPr lang="tr-TR"/>
              <a:t>Liste kapsamları(</a:t>
            </a:r>
            <a:r>
              <a:rPr lang="en-US">
                <a:solidFill>
                  <a:schemeClr val="accent2"/>
                </a:solidFill>
              </a:rPr>
              <a:t>list comprehensions</a:t>
            </a:r>
            <a:r>
              <a:rPr lang="tr-TR">
                <a:solidFill>
                  <a:schemeClr val="accent2"/>
                </a:solidFill>
              </a:rPr>
              <a:t>)</a:t>
            </a:r>
            <a:r>
              <a:rPr lang="en-US"/>
              <a:t>, </a:t>
            </a:r>
            <a:r>
              <a:rPr lang="tr-TR"/>
              <a:t>sonsuz listelerle çalışabilmeye izin verir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94663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1. Fibonacci </a:t>
            </a:r>
            <a:r>
              <a:rPr lang="tr-TR" dirty="0"/>
              <a:t>sayıları</a:t>
            </a:r>
            <a:r>
              <a:rPr lang="en-US" dirty="0"/>
              <a:t> (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tr-TR" dirty="0"/>
              <a:t>tanımlarını</a:t>
            </a:r>
            <a:r>
              <a:rPr lang="en-US" dirty="0"/>
              <a:t> </a:t>
            </a:r>
            <a:r>
              <a:rPr lang="tr-TR" dirty="0"/>
              <a:t>farklı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tr-TR" dirty="0"/>
              <a:t>biçimleriyle gösterir</a:t>
            </a:r>
            <a:r>
              <a:rPr lang="en-US" dirty="0"/>
              <a:t>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0 = 1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1 = </a:t>
            </a:r>
            <a:r>
              <a:rPr lang="en-US" b="1" dirty="0" err="1">
                <a:latin typeface="Courier New" pitchFamily="49" charset="0"/>
              </a:rPr>
              <a:t>1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fib (n + 2) = fib (n + 1) 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+ fib 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</a:t>
            </a:r>
            <a:r>
              <a:rPr lang="tr-TR"/>
              <a:t>Faktoriyel(</a:t>
            </a:r>
            <a:r>
              <a:rPr lang="en-US"/>
              <a:t>Factorial</a:t>
            </a:r>
            <a:r>
              <a:rPr lang="tr-TR"/>
              <a:t>)</a:t>
            </a:r>
            <a:r>
              <a:rPr lang="en-US"/>
              <a:t> (guard</a:t>
            </a:r>
            <a:r>
              <a:rPr lang="tr-TR"/>
              <a:t>ları gösterir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fact n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| n == 0 = 1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| n &gt; 0 = n * fact (n - 1)</a:t>
            </a:r>
          </a:p>
          <a:p>
            <a:pPr>
              <a:buFontTx/>
              <a:buNone/>
            </a:pPr>
            <a:r>
              <a:rPr lang="en-US"/>
              <a:t>   </a:t>
            </a:r>
            <a:r>
              <a:rPr lang="tr-TR"/>
              <a:t>Özel kelime</a:t>
            </a:r>
            <a:r>
              <a:rPr lang="en-US"/>
              <a:t>  </a:t>
            </a:r>
            <a:r>
              <a:rPr lang="en-US" b="1">
                <a:latin typeface="Courier New" pitchFamily="49" charset="0"/>
              </a:rPr>
              <a:t>otherwise</a:t>
            </a:r>
            <a:r>
              <a:rPr lang="en-US"/>
              <a:t> guard</a:t>
            </a:r>
            <a:r>
              <a:rPr lang="tr-TR"/>
              <a:t> olarak görünebilir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106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3. List</a:t>
            </a:r>
            <a:r>
              <a:rPr lang="tr-TR" dirty="0"/>
              <a:t>e işlemleri</a:t>
            </a:r>
            <a:endParaRPr lang="en-US" dirty="0"/>
          </a:p>
          <a:p>
            <a:pPr lvl="1"/>
            <a:r>
              <a:rPr lang="en-US" dirty="0"/>
              <a:t>List</a:t>
            </a:r>
            <a:r>
              <a:rPr lang="tr-TR" dirty="0"/>
              <a:t>e gösterimi(</a:t>
            </a:r>
            <a:r>
              <a:rPr lang="en-US" dirty="0"/>
              <a:t>notation</a:t>
            </a:r>
            <a:r>
              <a:rPr lang="tr-TR" dirty="0"/>
              <a:t>)</a:t>
            </a:r>
            <a:r>
              <a:rPr lang="en-US" dirty="0"/>
              <a:t>: </a:t>
            </a:r>
            <a:r>
              <a:rPr lang="tr-TR" dirty="0"/>
              <a:t>elemanları köşeli parantez içine yaz</a:t>
            </a:r>
            <a:r>
              <a:rPr lang="en-US" dirty="0"/>
              <a:t>  </a:t>
            </a:r>
          </a:p>
          <a:p>
            <a:pPr lvl="1">
              <a:buFontTx/>
              <a:buNone/>
            </a:pP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directions = [“north”,                   “south”, “east”, “west”]</a:t>
            </a:r>
          </a:p>
          <a:p>
            <a:pPr lvl="1"/>
            <a:r>
              <a:rPr lang="tr-TR" dirty="0"/>
              <a:t>Uzunluk(</a:t>
            </a:r>
            <a:r>
              <a:rPr lang="en-US" dirty="0"/>
              <a:t>Length</a:t>
            </a:r>
            <a:r>
              <a:rPr lang="tr-TR" dirty="0"/>
              <a:t>)</a:t>
            </a:r>
            <a:r>
              <a:rPr lang="en-US" dirty="0"/>
              <a:t>: # </a:t>
            </a:r>
          </a:p>
          <a:p>
            <a:pPr lvl="1">
              <a:buFontTx/>
              <a:buNone/>
            </a:pPr>
            <a:r>
              <a:rPr lang="en-US" dirty="0"/>
              <a:t> </a:t>
            </a:r>
            <a:r>
              <a:rPr lang="en-US" dirty="0" err="1"/>
              <a:t>örn</a:t>
            </a:r>
            <a:r>
              <a:rPr lang="en-US" dirty="0"/>
              <a:t>.,  </a:t>
            </a:r>
            <a:r>
              <a:rPr lang="en-US" b="1" dirty="0">
                <a:latin typeface="Courier New" pitchFamily="49" charset="0"/>
              </a:rPr>
              <a:t>#directions is 4</a:t>
            </a:r>
          </a:p>
          <a:p>
            <a:pPr lvl="1"/>
            <a:r>
              <a:rPr lang="en-US" dirty="0"/>
              <a:t>.. </a:t>
            </a:r>
            <a:r>
              <a:rPr lang="tr-TR" dirty="0"/>
              <a:t>o</a:t>
            </a:r>
            <a:r>
              <a:rPr lang="en-US" dirty="0" err="1"/>
              <a:t>perator</a:t>
            </a:r>
            <a:r>
              <a:rPr lang="tr-TR" dirty="0"/>
              <a:t>ü ile a</a:t>
            </a:r>
            <a:r>
              <a:rPr lang="en-US" dirty="0" err="1"/>
              <a:t>ritmeti</a:t>
            </a:r>
            <a:r>
              <a:rPr lang="tr-TR" dirty="0"/>
              <a:t>k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tr-TR" dirty="0"/>
              <a:t>l</a:t>
            </a:r>
            <a:r>
              <a:rPr lang="en-US" dirty="0"/>
              <a:t>e</a:t>
            </a:r>
            <a:r>
              <a:rPr lang="tr-TR" dirty="0"/>
              <a:t>r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 </a:t>
            </a:r>
            <a:r>
              <a:rPr lang="en-US" dirty="0" err="1"/>
              <a:t>örn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</a:rPr>
              <a:t>[2, 4..10] </a:t>
            </a:r>
            <a:r>
              <a:rPr lang="tr-TR" b="1" kern="1200" dirty="0" smtClean="0">
                <a:solidFill>
                  <a:srgbClr val="0070C0"/>
                </a:solidFill>
                <a:latin typeface="Courier New" pitchFamily="49" charset="0"/>
              </a:rPr>
              <a:t>gösterimi </a:t>
            </a:r>
            <a:r>
              <a:rPr lang="en-US" b="1" dirty="0" smtClean="0">
                <a:latin typeface="Courier New" pitchFamily="49" charset="0"/>
              </a:rPr>
              <a:t>[2</a:t>
            </a:r>
            <a:r>
              <a:rPr lang="en-US" b="1" dirty="0">
                <a:latin typeface="Courier New" pitchFamily="49" charset="0"/>
              </a:rPr>
              <a:t>, 4, 6, 8, 10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tr-TR" b="1" kern="1200" dirty="0" smtClean="0">
                <a:solidFill>
                  <a:srgbClr val="0070C0"/>
                </a:solidFill>
                <a:latin typeface="Courier New" pitchFamily="49" charset="0"/>
              </a:rPr>
              <a:t> olarak değerlendirilir. 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3. List</a:t>
            </a:r>
            <a:r>
              <a:rPr lang="tr-TR"/>
              <a:t>e işlemleri</a:t>
            </a:r>
            <a:r>
              <a:rPr lang="en-US"/>
              <a:t>(</a:t>
            </a:r>
            <a:r>
              <a:rPr lang="tr-TR"/>
              <a:t>devam</a:t>
            </a:r>
            <a:r>
              <a:rPr lang="en-US"/>
              <a:t>)</a:t>
            </a:r>
          </a:p>
          <a:p>
            <a:pPr lvl="1"/>
            <a:r>
              <a:rPr lang="en-US"/>
              <a:t>++</a:t>
            </a:r>
            <a:r>
              <a:rPr lang="tr-TR"/>
              <a:t> ile zincirleme(</a:t>
            </a:r>
            <a:r>
              <a:rPr lang="en-US"/>
              <a:t>Catenation</a:t>
            </a:r>
            <a:r>
              <a:rPr lang="tr-TR"/>
              <a:t>)</a:t>
            </a:r>
            <a:endParaRPr lang="en-US"/>
          </a:p>
          <a:p>
            <a:pPr lvl="1">
              <a:buFontTx/>
              <a:buNone/>
            </a:pPr>
            <a:r>
              <a:rPr lang="en-US"/>
              <a:t>örn., </a:t>
            </a:r>
            <a:r>
              <a:rPr lang="en-US" b="1">
                <a:latin typeface="Courier New" pitchFamily="49" charset="0"/>
              </a:rPr>
              <a:t>[1, 3] ++ [5, 7]</a:t>
            </a:r>
            <a:r>
              <a:rPr lang="en-US"/>
              <a:t> </a:t>
            </a:r>
            <a:r>
              <a:rPr lang="tr-TR"/>
              <a:t>şu sonucu verir: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</a:rPr>
              <a:t>[1, 3, 5, 7]</a:t>
            </a:r>
          </a:p>
          <a:p>
            <a:pPr lvl="1"/>
            <a:r>
              <a:rPr lang="tr-TR"/>
              <a:t>İki nokta(</a:t>
            </a:r>
            <a:r>
              <a:rPr lang="en-US"/>
              <a:t>colon</a:t>
            </a:r>
            <a:r>
              <a:rPr lang="tr-TR"/>
              <a:t>) operatötü yoluyla </a:t>
            </a:r>
            <a:r>
              <a:rPr lang="en-US"/>
              <a:t>CONS, CAR, CDR (Prolog</a:t>
            </a:r>
            <a:r>
              <a:rPr lang="tr-TR"/>
              <a:t>’daki gibi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örn., </a:t>
            </a:r>
            <a:r>
              <a:rPr lang="en-US" b="1">
                <a:latin typeface="Courier New" pitchFamily="49" charset="0"/>
              </a:rPr>
              <a:t>1:[3, 5, 7]</a:t>
            </a:r>
            <a:r>
              <a:rPr lang="en-US"/>
              <a:t> </a:t>
            </a:r>
            <a:r>
              <a:rPr lang="tr-TR"/>
              <a:t>nin sonucu: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</a:rPr>
              <a:t>[1, 3, 5, 7]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</a:t>
            </a:r>
            <a:r>
              <a:rPr lang="tr-TR"/>
              <a:t>i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product [] = 1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product (a:x) = a * product x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fact n = product [1..n]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4. List</a:t>
            </a:r>
            <a:r>
              <a:rPr lang="tr-TR"/>
              <a:t>e kapsamları(</a:t>
            </a:r>
            <a:r>
              <a:rPr lang="en-US"/>
              <a:t>comprehensions</a:t>
            </a:r>
            <a:r>
              <a:rPr lang="tr-TR"/>
              <a:t>)</a:t>
            </a:r>
            <a:r>
              <a:rPr lang="en-US"/>
              <a:t>: </a:t>
            </a:r>
            <a:r>
              <a:rPr lang="tr-TR"/>
              <a:t>küme</a:t>
            </a:r>
            <a:r>
              <a:rPr lang="en-US"/>
              <a:t> </a:t>
            </a:r>
            <a:r>
              <a:rPr lang="tr-TR"/>
              <a:t>gösterimi(</a:t>
            </a:r>
            <a:r>
              <a:rPr lang="en-US"/>
              <a:t>set</a:t>
            </a:r>
            <a:r>
              <a:rPr lang="tr-TR"/>
              <a:t> </a:t>
            </a:r>
            <a:r>
              <a:rPr lang="en-US"/>
              <a:t>notation</a:t>
            </a:r>
            <a:r>
              <a:rPr lang="tr-TR"/>
              <a:t>)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örn.,  </a:t>
            </a:r>
            <a:r>
              <a:rPr lang="en-US" b="1">
                <a:latin typeface="Courier New" pitchFamily="49" charset="0"/>
              </a:rPr>
              <a:t>[n * n | n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[1..20]]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</a:t>
            </a:r>
            <a:r>
              <a:rPr lang="tr-TR"/>
              <a:t>ilk </a:t>
            </a:r>
            <a:r>
              <a:rPr lang="en-US"/>
              <a:t>20 po</a:t>
            </a:r>
            <a:r>
              <a:rPr lang="tr-TR"/>
              <a:t>z</a:t>
            </a:r>
            <a:r>
              <a:rPr lang="en-US"/>
              <a:t>iti</a:t>
            </a:r>
            <a:r>
              <a:rPr lang="tr-TR"/>
              <a:t>f</a:t>
            </a:r>
            <a:r>
              <a:rPr lang="en-US"/>
              <a:t> </a:t>
            </a:r>
            <a:r>
              <a:rPr lang="tr-TR"/>
              <a:t>tamsayının karelerinden oluşan bir liste tanımlar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factors n = [i | i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[1..n div 2],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         n mod i == 0]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tr-TR"/>
              <a:t>Bu</a:t>
            </a:r>
            <a:r>
              <a:rPr lang="en-US"/>
              <a:t> fonksiyon </a:t>
            </a:r>
            <a:r>
              <a:rPr lang="tr-TR"/>
              <a:t>verilen </a:t>
            </a:r>
            <a:r>
              <a:rPr lang="en-US"/>
              <a:t>parametre</a:t>
            </a:r>
            <a:r>
              <a:rPr lang="tr-TR"/>
              <a:t>nin bütün faktörlerini(çarpan) hesaplar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Quicksort</a:t>
            </a:r>
            <a:r>
              <a:rPr lang="tr-TR"/>
              <a:t>(Hızlı Sıralama)</a:t>
            </a:r>
            <a:r>
              <a:rPr lang="en-US"/>
              <a:t>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[] = []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(a:x) = sort [b | b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x; b &lt;= a]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++ [a] ++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sort [b | b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x; b &gt; a]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5. </a:t>
            </a:r>
            <a:r>
              <a:rPr lang="tr-TR"/>
              <a:t>Tembel değerlendirme(</a:t>
            </a:r>
            <a:r>
              <a:rPr lang="en-US"/>
              <a:t>Lazy evaluation</a:t>
            </a:r>
            <a:r>
              <a:rPr lang="tr-TR"/>
              <a:t>)</a:t>
            </a:r>
            <a:endParaRPr lang="en-US"/>
          </a:p>
          <a:p>
            <a:pPr>
              <a:buFontTx/>
              <a:buNone/>
            </a:pPr>
            <a:r>
              <a:rPr lang="en-US"/>
              <a:t> örn.,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positives = [0..]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squares = [n * n | n </a:t>
            </a:r>
            <a:r>
              <a:rPr lang="en-US" b="1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←</a:t>
            </a:r>
            <a:r>
              <a:rPr lang="en-US" b="1">
                <a:latin typeface="Courier New" pitchFamily="49" charset="0"/>
              </a:rPr>
              <a:t> [0..]]</a:t>
            </a:r>
          </a:p>
          <a:p>
            <a:pPr>
              <a:buFontTx/>
              <a:buNone/>
            </a:pPr>
            <a:r>
              <a:rPr lang="en-US"/>
              <a:t>(</a:t>
            </a:r>
            <a:r>
              <a:rPr lang="tr-TR"/>
              <a:t>sadece gerekli olanları hesapla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örn.,  </a:t>
            </a:r>
            <a:r>
              <a:rPr lang="en-US" b="1">
                <a:latin typeface="Courier New" pitchFamily="49" charset="0"/>
              </a:rPr>
              <a:t>member squares 16</a:t>
            </a:r>
          </a:p>
          <a:p>
            <a:pPr>
              <a:buFontTx/>
              <a:buNone/>
            </a:pPr>
            <a:r>
              <a:rPr lang="en-US"/>
              <a:t>True</a:t>
            </a:r>
            <a:r>
              <a:rPr lang="tr-TR"/>
              <a:t> döndürür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Lambda </a:t>
            </a:r>
            <a:r>
              <a:rPr lang="tr-TR"/>
              <a:t>ifadeleri</a:t>
            </a:r>
            <a:r>
              <a:rPr lang="en-US"/>
              <a:t> </a:t>
            </a:r>
            <a:r>
              <a:rPr lang="tr-TR"/>
              <a:t>adsız</a:t>
            </a:r>
            <a:r>
              <a:rPr lang="en-US"/>
              <a:t> </a:t>
            </a:r>
            <a:r>
              <a:rPr lang="tr-TR"/>
              <a:t>f</a:t>
            </a:r>
            <a:r>
              <a:rPr lang="en-US"/>
              <a:t>onksiyonlar</a:t>
            </a:r>
            <a:r>
              <a:rPr lang="tr-TR"/>
              <a:t>ı tanımlar</a:t>
            </a:r>
            <a:endParaRPr lang="en-US"/>
          </a:p>
          <a:p>
            <a:r>
              <a:rPr lang="en-US"/>
              <a:t>Lambda </a:t>
            </a:r>
            <a:r>
              <a:rPr lang="tr-TR"/>
              <a:t>ifadelerinin</a:t>
            </a:r>
            <a:r>
              <a:rPr lang="en-US"/>
              <a:t> </a:t>
            </a:r>
            <a:r>
              <a:rPr lang="tr-TR"/>
              <a:t>parametreye(lere) uygulanması, parametrenin(lerin) ifadenin sonuna getirilmesiyle olur</a:t>
            </a:r>
            <a:endParaRPr lang="en-US"/>
          </a:p>
          <a:p>
            <a:pPr>
              <a:buFontTx/>
              <a:buNone/>
            </a:pPr>
            <a:r>
              <a:rPr lang="en-US"/>
              <a:t>     </a:t>
            </a:r>
            <a:r>
              <a:rPr lang="tr-TR"/>
              <a:t>örn</a:t>
            </a:r>
            <a:r>
              <a:rPr lang="en-US"/>
              <a:t>.   (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(x) x * x * x)(3)</a:t>
            </a:r>
          </a:p>
          <a:p>
            <a:pPr>
              <a:buFontTx/>
              <a:buNone/>
            </a:pPr>
            <a:r>
              <a:rPr lang="tr-TR"/>
              <a:t>     sonuç  </a:t>
            </a:r>
            <a:r>
              <a:rPr lang="en-US"/>
              <a:t>27</a:t>
            </a:r>
            <a:r>
              <a:rPr lang="tr-TR"/>
              <a:t> 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Matematiksel Fonksiyonlar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Üye (</a:t>
            </a:r>
            <a:r>
              <a:rPr lang="en-US" sz="2400" dirty="0"/>
              <a:t>member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şu şekilde de yazılabilirdi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member [] b =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member(</a:t>
            </a:r>
            <a:r>
              <a:rPr lang="en-US" sz="2400" b="1" dirty="0" err="1">
                <a:latin typeface="Courier New" pitchFamily="49" charset="0"/>
              </a:rPr>
              <a:t>a:x</a:t>
            </a:r>
            <a:r>
              <a:rPr lang="en-US" sz="2400" b="1" dirty="0">
                <a:latin typeface="Courier New" pitchFamily="49" charset="0"/>
              </a:rPr>
              <a:t>) b=(a == b)||member x 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tr-TR" sz="2400" dirty="0"/>
              <a:t>Ancak</a:t>
            </a:r>
            <a:r>
              <a:rPr lang="en-US" sz="2400" dirty="0"/>
              <a:t>, </a:t>
            </a:r>
            <a:r>
              <a:rPr lang="tr-TR" sz="2400" dirty="0"/>
              <a:t>bu sadece </a:t>
            </a:r>
            <a:r>
              <a:rPr lang="tr-TR" sz="2400" dirty="0" smtClean="0"/>
              <a:t>kare (</a:t>
            </a:r>
            <a:r>
              <a:rPr lang="tr-TR" sz="2400" dirty="0" err="1"/>
              <a:t>square</a:t>
            </a:r>
            <a:r>
              <a:rPr lang="tr-TR" sz="2400" dirty="0"/>
              <a:t>) olan parametre </a:t>
            </a:r>
            <a:r>
              <a:rPr lang="tr-TR" sz="2400" dirty="0" smtClean="0"/>
              <a:t>tam kare </a:t>
            </a:r>
            <a:r>
              <a:rPr lang="tr-TR" sz="2400" dirty="0"/>
              <a:t>olduğu zaman çalışacaktı</a:t>
            </a:r>
            <a:r>
              <a:rPr lang="en-US" sz="2400" dirty="0"/>
              <a:t>; </a:t>
            </a:r>
            <a:r>
              <a:rPr lang="tr-TR" sz="2400" dirty="0"/>
              <a:t>eğer değilse</a:t>
            </a:r>
            <a:r>
              <a:rPr lang="en-US" sz="2400" dirty="0"/>
              <a:t>, </a:t>
            </a:r>
            <a:r>
              <a:rPr lang="tr-TR" sz="2400" dirty="0"/>
              <a:t>sonsuza kadar üretmeye devam edecekti</a:t>
            </a:r>
            <a:r>
              <a:rPr lang="en-US" sz="2400" dirty="0"/>
              <a:t>. </a:t>
            </a:r>
            <a:r>
              <a:rPr lang="tr-TR" sz="2400" dirty="0"/>
              <a:t>Şu versiyon her zaman çalışır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</a:t>
            </a:r>
            <a:r>
              <a:rPr lang="en-US" sz="2400" b="1" dirty="0">
                <a:latin typeface="Courier New" pitchFamily="49" charset="0"/>
              </a:rPr>
              <a:t>member2 (</a:t>
            </a:r>
            <a:r>
              <a:rPr lang="en-US" sz="2400" b="1" dirty="0" err="1">
                <a:latin typeface="Courier New" pitchFamily="49" charset="0"/>
              </a:rPr>
              <a:t>m:x</a:t>
            </a:r>
            <a:r>
              <a:rPr lang="en-US" sz="2400" b="1" dirty="0">
                <a:latin typeface="Courier New" pitchFamily="49" charset="0"/>
              </a:rPr>
              <a:t>)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m &lt; n	= member2 x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m == n	=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| otherwise	= False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örnekleri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APL </a:t>
            </a:r>
            <a:r>
              <a:rPr lang="tr-TR" sz="2400" dirty="0" smtClean="0"/>
              <a:t>atılan (</a:t>
            </a:r>
            <a:r>
              <a:rPr lang="en-US" sz="2400" dirty="0"/>
              <a:t>throw-away</a:t>
            </a:r>
            <a:r>
              <a:rPr lang="tr-TR" sz="2400" dirty="0"/>
              <a:t>)</a:t>
            </a:r>
            <a:r>
              <a:rPr lang="en-US" sz="2400" dirty="0"/>
              <a:t> program</a:t>
            </a:r>
            <a:r>
              <a:rPr lang="tr-TR" sz="2400" dirty="0" err="1"/>
              <a:t>lar</a:t>
            </a:r>
            <a:r>
              <a:rPr lang="tr-TR" sz="2400" dirty="0"/>
              <a:t> için kullanılır</a:t>
            </a:r>
            <a:endParaRPr lang="en-US" sz="2400" dirty="0"/>
          </a:p>
          <a:p>
            <a:r>
              <a:rPr lang="en-US" sz="2400" dirty="0"/>
              <a:t>LISP </a:t>
            </a:r>
            <a:r>
              <a:rPr lang="tr-TR" sz="2400" dirty="0"/>
              <a:t>yapay zeka(</a:t>
            </a:r>
            <a:r>
              <a:rPr lang="en-US" sz="2400" dirty="0"/>
              <a:t>artificial intelligence</a:t>
            </a:r>
            <a:r>
              <a:rPr lang="tr-TR" sz="2400" dirty="0"/>
              <a:t>) için kullanılır</a:t>
            </a:r>
            <a:endParaRPr lang="en-US" sz="2400" dirty="0"/>
          </a:p>
          <a:p>
            <a:pPr lvl="1"/>
            <a:r>
              <a:rPr lang="tr-TR" sz="2000" dirty="0"/>
              <a:t>Bilgi gösterimi</a:t>
            </a:r>
            <a:endParaRPr lang="en-US" sz="2000" dirty="0"/>
          </a:p>
          <a:p>
            <a:pPr lvl="1"/>
            <a:r>
              <a:rPr lang="tr-TR" sz="2000" dirty="0"/>
              <a:t>Makine öğrenmesi(</a:t>
            </a:r>
            <a:r>
              <a:rPr lang="en-US" sz="2000" dirty="0"/>
              <a:t>Machine learning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Doğal Dil İşleme(</a:t>
            </a:r>
            <a:r>
              <a:rPr lang="en-US" sz="2000" dirty="0"/>
              <a:t>Natural language processing</a:t>
            </a:r>
            <a:r>
              <a:rPr lang="tr-TR" sz="2000" dirty="0"/>
              <a:t>)</a:t>
            </a:r>
            <a:endParaRPr lang="en-US" sz="2000" dirty="0"/>
          </a:p>
          <a:p>
            <a:pPr lvl="1"/>
            <a:r>
              <a:rPr lang="tr-TR" sz="2000" dirty="0"/>
              <a:t>Konuşma ve görmeyi modelleme</a:t>
            </a:r>
            <a:endParaRPr lang="en-US" sz="2000" dirty="0"/>
          </a:p>
          <a:p>
            <a:r>
              <a:rPr lang="en-US" sz="2400" dirty="0"/>
              <a:t>Scheme </a:t>
            </a:r>
            <a:r>
              <a:rPr lang="tr-TR" sz="2400" dirty="0"/>
              <a:t>birçok üniversitede</a:t>
            </a:r>
            <a:r>
              <a:rPr lang="en-US" sz="2400" dirty="0"/>
              <a:t> </a:t>
            </a:r>
            <a:r>
              <a:rPr lang="tr-TR" sz="2400" dirty="0"/>
              <a:t>p</a:t>
            </a:r>
            <a:r>
              <a:rPr lang="en-US" sz="2400" dirty="0" err="1"/>
              <a:t>rogramlama</a:t>
            </a:r>
            <a:r>
              <a:rPr lang="tr-TR" sz="2400" dirty="0" err="1"/>
              <a:t>yı</a:t>
            </a:r>
            <a:r>
              <a:rPr lang="en-US" sz="2400" dirty="0"/>
              <a:t> </a:t>
            </a:r>
            <a:r>
              <a:rPr lang="tr-TR" sz="2400" dirty="0"/>
              <a:t>öğretmeye giriş için kullanılır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</a:t>
            </a:r>
            <a:r>
              <a:rPr lang="en-US"/>
              <a:t>onksiyonel </a:t>
            </a:r>
            <a:r>
              <a:rPr lang="tr-TR"/>
              <a:t>D</a:t>
            </a:r>
            <a:r>
              <a:rPr lang="en-US"/>
              <a:t>iller</a:t>
            </a:r>
            <a:r>
              <a:rPr lang="tr-TR"/>
              <a:t>in uygulamaları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58200" cy="1295400"/>
          </a:xfrm>
        </p:spPr>
        <p:txBody>
          <a:bodyPr>
            <a:normAutofit fontScale="90000"/>
          </a:bodyPr>
          <a:lstStyle/>
          <a:p>
            <a:r>
              <a:rPr lang="tr-TR" dirty="0"/>
              <a:t>F</a:t>
            </a:r>
            <a:r>
              <a:rPr lang="en-US" dirty="0" err="1"/>
              <a:t>onksiyonel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 smtClean="0"/>
              <a:t>Emir Esaslı </a:t>
            </a:r>
            <a:r>
              <a:rPr lang="en-US" dirty="0" smtClean="0"/>
              <a:t>(</a:t>
            </a:r>
            <a:r>
              <a:rPr lang="en-US" dirty="0"/>
              <a:t>imperative) </a:t>
            </a:r>
            <a:r>
              <a:rPr lang="tr-TR" dirty="0"/>
              <a:t>D</a:t>
            </a:r>
            <a:r>
              <a:rPr lang="en-US" dirty="0" err="1"/>
              <a:t>iller</a:t>
            </a:r>
            <a:r>
              <a:rPr lang="tr-TR" dirty="0"/>
              <a:t>in Karşılaştırılması</a:t>
            </a:r>
            <a:endParaRPr lang="en-US" dirty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990600" y="2209800"/>
          <a:ext cx="8001056" cy="350045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00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2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Emir Esaslı </a:t>
                      </a:r>
                      <a:r>
                        <a:rPr lang="en-US" sz="1800" dirty="0" smtClean="0"/>
                        <a:t>(imperative) </a:t>
                      </a:r>
                      <a:r>
                        <a:rPr lang="en-US" sz="1800" dirty="0" err="1" smtClean="0"/>
                        <a:t>diller</a:t>
                      </a:r>
                      <a:endParaRPr lang="tr-TR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F</a:t>
                      </a:r>
                      <a:r>
                        <a:rPr lang="en-US" sz="1800" dirty="0" err="1" smtClean="0"/>
                        <a:t>onksiyonel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diller</a:t>
                      </a:r>
                      <a:r>
                        <a:rPr lang="en-US" sz="1800" dirty="0" smtClean="0"/>
                        <a:t>:</a:t>
                      </a:r>
                      <a:endParaRPr lang="tr-TR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Verimli çalışma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Verimsiz çalışma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Karmaşık semantik (</a:t>
                      </a:r>
                      <a:r>
                        <a:rPr lang="en-US" sz="1800" dirty="0" smtClean="0"/>
                        <a:t>semantics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Basit semantik (</a:t>
                      </a:r>
                      <a:r>
                        <a:rPr lang="en-US" sz="1800" dirty="0" smtClean="0"/>
                        <a:t>semantics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Karmaşık</a:t>
                      </a:r>
                      <a:r>
                        <a:rPr lang="en-US" sz="1800" dirty="0" smtClean="0"/>
                        <a:t> </a:t>
                      </a:r>
                      <a:r>
                        <a:rPr lang="tr-TR" sz="1800" dirty="0" smtClean="0"/>
                        <a:t>sentaks (</a:t>
                      </a:r>
                      <a:r>
                        <a:rPr lang="en-US" sz="1800" dirty="0" smtClean="0"/>
                        <a:t>syntax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Basit sentaks (</a:t>
                      </a:r>
                      <a:r>
                        <a:rPr lang="en-US" sz="1800" dirty="0" smtClean="0"/>
                        <a:t>syntax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18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Eşzamanlılık (kullanıcı tanımlı)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Eşzamanlılık</a:t>
                      </a:r>
                      <a:r>
                        <a:rPr lang="tr-TR" sz="1800" baseline="0" dirty="0" smtClean="0"/>
                        <a:t> (otomatik)</a:t>
                      </a:r>
                      <a:endParaRPr lang="tr-TR" sz="18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</a:t>
            </a:r>
            <a:r>
              <a:rPr lang="tr-TR" smtClean="0"/>
              <a:t>o</a:t>
            </a:r>
            <a:r>
              <a:rPr lang="en-US" smtClean="0"/>
              <a:t>f </a:t>
            </a:r>
            <a:r>
              <a:rPr lang="en-US" dirty="0" smtClean="0"/>
              <a:t>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Tuğrul Yılmaz, Programlama Dilleri Ders Notları</a:t>
            </a: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Kaynaklar</a:t>
            </a:r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tr-TR" dirty="0"/>
              <a:t>Fonksiyon Bileşimi(</a:t>
            </a:r>
            <a:r>
              <a:rPr lang="en-US" dirty="0"/>
              <a:t>Function Composition</a:t>
            </a:r>
            <a:r>
              <a:rPr lang="tr-TR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/>
              <a:t>Parametre olarak iki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 err="1"/>
              <a:t>onksiyon</a:t>
            </a:r>
            <a:r>
              <a:rPr lang="en-US" dirty="0"/>
              <a:t> </a:t>
            </a:r>
            <a:r>
              <a:rPr lang="tr-TR" dirty="0"/>
              <a:t>alan ve</a:t>
            </a:r>
            <a:r>
              <a:rPr lang="en-US" dirty="0"/>
              <a:t> </a:t>
            </a:r>
            <a:r>
              <a:rPr lang="tr-TR" dirty="0"/>
              <a:t>sonuç olarak, değeri ilk gerçek(</a:t>
            </a:r>
            <a:r>
              <a:rPr lang="en-US" dirty="0"/>
              <a:t>actual</a:t>
            </a:r>
            <a:r>
              <a:rPr lang="tr-TR" dirty="0"/>
              <a:t>) parametre </a:t>
            </a:r>
            <a:r>
              <a:rPr lang="en-US" dirty="0"/>
              <a:t>f</a:t>
            </a:r>
            <a:r>
              <a:rPr lang="tr-TR" dirty="0"/>
              <a:t>o</a:t>
            </a:r>
            <a:r>
              <a:rPr lang="en-US" dirty="0"/>
              <a:t>n</a:t>
            </a:r>
            <a:r>
              <a:rPr lang="tr-TR" dirty="0" err="1"/>
              <a:t>ksiyonun</a:t>
            </a:r>
            <a:r>
              <a:rPr lang="en-US" dirty="0"/>
              <a:t> </a:t>
            </a:r>
            <a:r>
              <a:rPr lang="tr-TR" dirty="0"/>
              <a:t>ikincisine uygulanması olan bir fonksiyon veren </a:t>
            </a:r>
            <a:r>
              <a:rPr lang="en-US" dirty="0" err="1"/>
              <a:t>fonksiyonel</a:t>
            </a:r>
            <a:r>
              <a:rPr lang="en-US" dirty="0"/>
              <a:t> form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Form: h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f ° 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</a:t>
            </a:r>
            <a:r>
              <a:rPr lang="tr-TR" dirty="0"/>
              <a:t>şu anlama gelir</a:t>
            </a:r>
            <a:r>
              <a:rPr lang="en-US" dirty="0"/>
              <a:t> h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sym typeface="Math1" pitchFamily="2" charset="2"/>
              </a:rPr>
              <a:t> </a:t>
            </a:r>
            <a:r>
              <a:rPr lang="en-US" dirty="0"/>
              <a:t>f ( g ( x))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   </a:t>
            </a:r>
            <a:r>
              <a:rPr lang="en-US" dirty="0"/>
              <a:t>f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x * </a:t>
            </a:r>
            <a:r>
              <a:rPr lang="en-US" dirty="0" err="1"/>
              <a:t>x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dirty="0"/>
              <a:t>  </a:t>
            </a:r>
            <a:r>
              <a:rPr lang="tr-TR" dirty="0"/>
              <a:t> ve</a:t>
            </a:r>
            <a:r>
              <a:rPr lang="en-US" dirty="0"/>
              <a:t>  </a:t>
            </a:r>
            <a:r>
              <a:rPr lang="tr-TR" dirty="0"/>
              <a:t> </a:t>
            </a:r>
            <a:r>
              <a:rPr lang="en-US" dirty="0"/>
              <a:t>g (x)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x + 3</a:t>
            </a:r>
            <a:r>
              <a:rPr lang="tr-TR" dirty="0"/>
              <a:t>  için</a:t>
            </a:r>
            <a:r>
              <a:rPr lang="en-US" dirty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h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f ° g </a:t>
            </a:r>
            <a:r>
              <a:rPr lang="tr-TR" dirty="0"/>
              <a:t> şu sonucu verir: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	   	</a:t>
            </a:r>
            <a:r>
              <a:rPr lang="en-US" dirty="0"/>
              <a:t>(x + 3)* (x + 3)* (x + 3)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Biçimleri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</a:t>
            </a:r>
            <a:r>
              <a:rPr lang="tr-TR"/>
              <a:t>Yapım(</a:t>
            </a:r>
            <a:r>
              <a:rPr lang="en-US"/>
              <a:t>Construction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Parametre olarak f</a:t>
            </a:r>
            <a:r>
              <a:rPr lang="en-US"/>
              <a:t>onksiyonlar</a:t>
            </a:r>
            <a:r>
              <a:rPr lang="tr-TR"/>
              <a:t>dan oluşan bir liste alan ve</a:t>
            </a:r>
            <a:r>
              <a:rPr lang="en-US"/>
              <a:t> </a:t>
            </a:r>
            <a:r>
              <a:rPr lang="tr-TR"/>
              <a:t>sonuç olarak her bir parametre fonksiyonunu verilen bir parametreye uygulama sonuçlarının listesini veren </a:t>
            </a:r>
            <a:r>
              <a:rPr lang="en-US"/>
              <a:t>fonksiyonel form</a:t>
            </a:r>
          </a:p>
          <a:p>
            <a:pPr>
              <a:buFontTx/>
              <a:buNone/>
            </a:pPr>
            <a:r>
              <a:rPr lang="en-US"/>
              <a:t>      Form: [f, g]</a:t>
            </a:r>
          </a:p>
          <a:p>
            <a:pPr>
              <a:buFontTx/>
              <a:buNone/>
            </a:pPr>
            <a:r>
              <a:rPr lang="en-US"/>
              <a:t>        f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* x * x  </a:t>
            </a:r>
            <a:r>
              <a:rPr lang="tr-TR"/>
              <a:t>ve</a:t>
            </a:r>
            <a:r>
              <a:rPr lang="en-US"/>
              <a:t>  g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+ 3</a:t>
            </a:r>
            <a:r>
              <a:rPr lang="tr-TR"/>
              <a:t> için</a:t>
            </a:r>
            <a:r>
              <a:rPr lang="en-US"/>
              <a:t>,</a:t>
            </a:r>
          </a:p>
          <a:p>
            <a:pPr>
              <a:buFontTx/>
              <a:buNone/>
            </a:pPr>
            <a:r>
              <a:rPr lang="en-US"/>
              <a:t>       [f, g] (4)  </a:t>
            </a:r>
            <a:r>
              <a:rPr lang="tr-TR"/>
              <a:t>in sonucu: </a:t>
            </a:r>
            <a:r>
              <a:rPr lang="en-US"/>
              <a:t>  (64, 7)</a:t>
            </a:r>
            <a:r>
              <a:rPr lang="tr-TR"/>
              <a:t> dür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 </a:t>
            </a:r>
            <a:r>
              <a:rPr lang="tr-TR"/>
              <a:t>Biçimleri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3. </a:t>
            </a:r>
            <a:r>
              <a:rPr lang="tr-TR"/>
              <a:t>Tümüne uygula(</a:t>
            </a:r>
            <a:r>
              <a:rPr lang="en-US"/>
              <a:t>Apply-to-all</a:t>
            </a:r>
            <a:r>
              <a:rPr lang="tr-TR"/>
              <a:t>)</a:t>
            </a:r>
            <a:endParaRPr lang="en-US"/>
          </a:p>
          <a:p>
            <a:pPr lvl="1"/>
            <a:r>
              <a:rPr lang="tr-TR"/>
              <a:t>Parametre olarak bir tek fonksiyon alan ve sonuç olarak parametrelerden oluşan bir listenin her bir elemanına verilen fonksiyonun uygulanmasıyla elde edilen değerlerden oluşan bir liste döndüren</a:t>
            </a:r>
            <a:r>
              <a:rPr lang="en-US"/>
              <a:t> fonksiyonel form</a:t>
            </a:r>
          </a:p>
          <a:p>
            <a:pPr>
              <a:buFontTx/>
              <a:buNone/>
            </a:pPr>
            <a:r>
              <a:rPr lang="en-US"/>
              <a:t>      Form: </a:t>
            </a:r>
            <a:r>
              <a:rPr lang="en-US">
                <a:sym typeface="Symbol" pitchFamily="18" charset="2"/>
              </a:rPr>
              <a:t></a:t>
            </a:r>
            <a:endParaRPr lang="en-US"/>
          </a:p>
          <a:p>
            <a:pPr>
              <a:buFontTx/>
              <a:buNone/>
            </a:pPr>
            <a:r>
              <a:rPr lang="en-US"/>
              <a:t>       h (x) </a:t>
            </a:r>
            <a:r>
              <a:rPr lang="en-US">
                <a:sym typeface="Symbol" pitchFamily="18" charset="2"/>
              </a:rPr>
              <a:t></a:t>
            </a:r>
            <a:r>
              <a:rPr lang="en-US"/>
              <a:t> x * x * x</a:t>
            </a:r>
            <a:r>
              <a:rPr lang="tr-TR"/>
              <a:t>   için</a:t>
            </a:r>
            <a:endParaRPr lang="en-US"/>
          </a:p>
          <a:p>
            <a:pPr>
              <a:buFontTx/>
              <a:buNone/>
            </a:pPr>
            <a:r>
              <a:rPr lang="en-US"/>
              <a:t>     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( h, (3, 2, 4))  </a:t>
            </a:r>
            <a:r>
              <a:rPr lang="tr-TR"/>
              <a:t>in sonucu:</a:t>
            </a:r>
            <a:r>
              <a:rPr lang="en-US"/>
              <a:t>  (27, 8, 64)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200C-A918-4553-8D0A-10B218D60C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</a:t>
            </a:r>
            <a:r>
              <a:rPr lang="en-US"/>
              <a:t>onksiyon</a:t>
            </a:r>
            <a:r>
              <a:rPr lang="tr-TR"/>
              <a:t> Biçimleri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3775</Words>
  <Application>Microsoft Office PowerPoint</Application>
  <PresentationFormat>Ekran Gösterisi (4:3)</PresentationFormat>
  <Paragraphs>489</Paragraphs>
  <Slides>63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75" baseType="lpstr">
      <vt:lpstr>Arial Unicode MS</vt:lpstr>
      <vt:lpstr>Courier New</vt:lpstr>
      <vt:lpstr>Lucida Sans Unicode</vt:lpstr>
      <vt:lpstr>Math1</vt:lpstr>
      <vt:lpstr>MS Mincho</vt:lpstr>
      <vt:lpstr>Symbol</vt:lpstr>
      <vt:lpstr>Times</vt:lpstr>
      <vt:lpstr>Times New Roman</vt:lpstr>
      <vt:lpstr>Verdana</vt:lpstr>
      <vt:lpstr>Wingdings 2</vt:lpstr>
      <vt:lpstr>Wingdings 3</vt:lpstr>
      <vt:lpstr>Kalabalık</vt:lpstr>
      <vt:lpstr>Bölüm 14: Fonksiyonel Programlama Dilleri  </vt:lpstr>
      <vt:lpstr>Bölüm 14 Konular</vt:lpstr>
      <vt:lpstr>Giriş</vt:lpstr>
      <vt:lpstr>Giriş</vt:lpstr>
      <vt:lpstr>Matematiksel Fonksiyonlar</vt:lpstr>
      <vt:lpstr>Matematiksel Fonksiyonlar</vt:lpstr>
      <vt:lpstr>Fonksiyon Biçimleri</vt:lpstr>
      <vt:lpstr>Fonksiyon Biçimleri</vt:lpstr>
      <vt:lpstr>Fonksiyon Biçimleri</vt:lpstr>
      <vt:lpstr>Fonksiyonel Programlama Dillerinin Temelleri</vt:lpstr>
      <vt:lpstr>Fonksiyonel Programlama Dillerinin Temelleri</vt:lpstr>
      <vt:lpstr>PowerPoint Sunusu</vt:lpstr>
      <vt:lpstr>PowerPoint Sunusu</vt:lpstr>
      <vt:lpstr>PowerPoint Sunusu</vt:lpstr>
      <vt:lpstr>LISP</vt:lpstr>
      <vt:lpstr>LISP</vt:lpstr>
      <vt:lpstr>LISP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COND Örneği</vt:lpstr>
      <vt:lpstr>Örnek Scheme Fonksiyonları</vt:lpstr>
      <vt:lpstr>Örnek Scheme Fonksiyonlar</vt:lpstr>
      <vt:lpstr>Örnek Scheme Fonksiyonlar</vt:lpstr>
      <vt:lpstr>Örnek Scheme Fonksiyonlar</vt:lpstr>
      <vt:lpstr>Scheme’ e Giriş</vt:lpstr>
      <vt:lpstr>Scheme’ e Giriş</vt:lpstr>
      <vt:lpstr>Scheme’ e Giriş</vt:lpstr>
      <vt:lpstr>Scheme’ e Giriş</vt:lpstr>
      <vt:lpstr>Bir Listedeki Sayıları Toplama</vt:lpstr>
      <vt:lpstr>Scheme’ e Giriş</vt:lpstr>
      <vt:lpstr>COMMON LISP</vt:lpstr>
      <vt:lpstr>COMMON LISP</vt:lpstr>
      <vt:lpstr>COMMON LISP</vt:lpstr>
      <vt:lpstr>ML</vt:lpstr>
      <vt:lpstr>ML</vt:lpstr>
      <vt:lpstr>Haskell</vt:lpstr>
      <vt:lpstr>Haskell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Fonksiyonel Dillerin uygulamaları</vt:lpstr>
      <vt:lpstr>Fonksiyonel ve Emir Esaslı (imperative) Dillerin Karşılaştırılması</vt:lpstr>
      <vt:lpstr>Kaynaklar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yazılım böl başk</cp:lastModifiedBy>
  <cp:revision>37</cp:revision>
  <dcterms:created xsi:type="dcterms:W3CDTF">2003-08-01T12:29:19Z</dcterms:created>
  <dcterms:modified xsi:type="dcterms:W3CDTF">2020-11-06T08:21:54Z</dcterms:modified>
</cp:coreProperties>
</file>