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2"/>
  </p:notesMasterIdLst>
  <p:sldIdLst>
    <p:sldId id="2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Orta Stil 4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6" autoAdjust="0"/>
    <p:restoredTop sz="94660"/>
  </p:normalViewPr>
  <p:slideViewPr>
    <p:cSldViewPr>
      <p:cViewPr varScale="1">
        <p:scale>
          <a:sx n="115" d="100"/>
          <a:sy n="115" d="100"/>
        </p:scale>
        <p:origin x="16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B85524-68D8-4078-A416-3D08771BB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1D16B-0694-4BC3-8F63-C684EB5F4A5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86" tIns="44993" rIns="89986" bIns="44993"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0"/>
          <p:cNvSpPr txBox="1">
            <a:spLocks noChangeArrowheads="1"/>
          </p:cNvSpPr>
          <p:nvPr userDrawn="1"/>
        </p:nvSpPr>
        <p:spPr bwMode="auto">
          <a:xfrm>
            <a:off x="6727825" y="6172200"/>
            <a:ext cx="184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>
                <a:latin typeface="Courier" pitchFamily="49" charset="0"/>
              </a:rPr>
              <a:t>ISBN 0-321-19362-8</a:t>
            </a:r>
          </a:p>
        </p:txBody>
      </p:sp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533400"/>
            <a:ext cx="3657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05000"/>
            <a:ext cx="36576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7172-11BC-4A74-ADAD-066599C5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790700" cy="5867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676400" y="304800"/>
            <a:ext cx="5219700" cy="5867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24D1-5582-44E4-B55A-CA589BC5EE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34D69-6F53-4005-9EBF-FB334B7575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DFB68-59AC-41BC-B531-284FC9D8E5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3505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505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66836-8364-4135-89AE-885E4F803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1F920-EC23-4673-8EFA-B4391B4FA7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44042-8ACE-4E70-807B-8E1658A52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8AE0A-4503-4C50-B066-D0186249E0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81ED-E024-4930-965E-2AC25CE9C1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F9C16-B414-4C6C-A152-C258C4E20C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600200"/>
            <a:ext cx="7162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2004 Pearson Addison-Wesley. All rights reserved.Westmont College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16-</a:t>
            </a:r>
            <a:fld id="{5BED0286-CB49-4E1A-843F-FD1BA7DD6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Bölüm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15: Mantıksal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Program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lama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iller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 smtClean="0"/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870075"/>
            <a:ext cx="298450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316" name="Picture 9" descr="Adsı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870075"/>
            <a:ext cx="28733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851025"/>
            <a:ext cx="30353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587D2E-3391-4604-894A-FCDDBE743B7A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</a:t>
            </a:r>
            <a:r>
              <a:rPr lang="en-US" smtClean="0"/>
              <a:t>antık</a:t>
            </a:r>
            <a:r>
              <a:rPr lang="tr-TR" smtClean="0"/>
              <a:t>s</a:t>
            </a:r>
            <a:r>
              <a:rPr lang="en-US" smtClean="0"/>
              <a:t>al Operat</a:t>
            </a:r>
            <a:r>
              <a:rPr lang="tr-TR" smtClean="0"/>
              <a:t>ö</a:t>
            </a:r>
            <a:r>
              <a:rPr lang="en-US" smtClean="0"/>
              <a:t>r</a:t>
            </a:r>
            <a:r>
              <a:rPr lang="tr-TR" smtClean="0"/>
              <a:t>ler</a:t>
            </a:r>
            <a:endParaRPr lang="en-US" smtClean="0"/>
          </a:p>
        </p:txBody>
      </p:sp>
      <p:graphicFrame>
        <p:nvGraphicFramePr>
          <p:cNvPr id="15409" name="Group 49"/>
          <p:cNvGraphicFramePr>
            <a:graphicFrameLocks noGrp="1"/>
          </p:cNvGraphicFramePr>
          <p:nvPr/>
        </p:nvGraphicFramePr>
        <p:xfrm>
          <a:off x="1371600" y="838200"/>
          <a:ext cx="7391400" cy="588994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Adı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S</a:t>
                      </a: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e</a:t>
                      </a:r>
                      <a:r>
                        <a:rPr kumimoji="0" lang="en-US" sz="24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mbol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Örnek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Anlamı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Negation</a:t>
                      </a:r>
                      <a:endParaRPr kumimoji="0" lang="tr-TR" sz="24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(olumsuzluk)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a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’nın değili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Conjunction</a:t>
                      </a:r>
                      <a:endParaRPr kumimoji="0" lang="tr-TR" sz="24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(birleşme ve ile)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a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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r>
                        <a:rPr kumimoji="0" lang="en-US" sz="24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isjunction</a:t>
                      </a:r>
                      <a:endParaRPr kumimoji="0" lang="tr-TR" sz="24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(ayrılma veya ile)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a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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veya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e</a:t>
                      </a:r>
                      <a:r>
                        <a:rPr kumimoji="0" lang="en-US" sz="24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quivalence</a:t>
                      </a:r>
                      <a:endParaRPr kumimoji="0" lang="tr-TR" sz="24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(eşitlik)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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a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eşittir 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Implication</a:t>
                      </a:r>
                      <a:endParaRPr kumimoji="0" lang="tr-TR" sz="24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(içerme)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</a:t>
                      </a:r>
                      <a:endParaRPr kumimoji="0" lang="en-US" sz="2400" u="none" strike="noStrike" cap="none" normalizeH="0" baseline="0" smtClean="0">
                        <a:ln>
                          <a:noFill/>
                        </a:ln>
                        <a:effectLst/>
                        <a:sym typeface="Math1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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a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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a 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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Math1" pitchFamily="2" charset="2"/>
                        </a:rPr>
                        <a:t>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sym typeface="Math1" pitchFamily="2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tr-T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yi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içerir</a:t>
                      </a:r>
                      <a:endParaRPr kumimoji="0" lang="en-US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tr-T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yı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içerir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63D62D-E9F2-4800-8A97-F7FF6FF639A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Niceleyiciler (</a:t>
            </a:r>
            <a:r>
              <a:rPr lang="en-US" smtClean="0"/>
              <a:t>Quantifiers</a:t>
            </a:r>
            <a:r>
              <a:rPr lang="tr-TR" smtClean="0"/>
              <a:t>)</a:t>
            </a:r>
            <a:endParaRPr lang="en-US" smtClean="0"/>
          </a:p>
        </p:txBody>
      </p:sp>
      <p:graphicFrame>
        <p:nvGraphicFramePr>
          <p:cNvPr id="16410" name="Group 26"/>
          <p:cNvGraphicFramePr>
            <a:graphicFrameLocks noGrp="1"/>
          </p:cNvGraphicFramePr>
          <p:nvPr/>
        </p:nvGraphicFramePr>
        <p:xfrm>
          <a:off x="838200" y="1905000"/>
          <a:ext cx="7334250" cy="247008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8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Adı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Örnek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Anlamı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Universal</a:t>
                      </a:r>
                      <a:endParaRPr kumimoji="0" lang="tr-TR" sz="240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(evrensel)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∀X.P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her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X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için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, P </a:t>
                      </a:r>
                      <a:r>
                        <a:rPr kumimoji="0" lang="tr-T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doğrudur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Existential</a:t>
                      </a:r>
                      <a:endParaRPr kumimoji="0" lang="tr-TR" sz="240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</a:rPr>
                        <a:t>(varoluşsal)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∃X.P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tr-T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nin</a:t>
                      </a:r>
                      <a:r>
                        <a:rPr kumimoji="0" lang="tr-T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doğru değeri için bir X değeri vardır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6AF87-749A-4E9A-94F7-FBBB1A21137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Cümlesel Biçim (</a:t>
            </a:r>
            <a:r>
              <a:rPr lang="en-US" smtClean="0"/>
              <a:t>Clausal Form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4763" eaLnBrk="1" hangingPunct="1"/>
            <a:r>
              <a:rPr lang="tr-TR" smtClean="0"/>
              <a:t>Aynı şeyi belirtmek için çok fazla yol</a:t>
            </a:r>
            <a:endParaRPr lang="en-US" smtClean="0"/>
          </a:p>
          <a:p>
            <a:pPr indent="-4763" eaLnBrk="1" hangingPunct="1"/>
            <a:r>
              <a:rPr lang="tr-TR" smtClean="0"/>
              <a:t>Önermeler için standart bir form kullan</a:t>
            </a:r>
            <a:endParaRPr lang="en-US" smtClean="0"/>
          </a:p>
          <a:p>
            <a:pPr indent="-4763" eaLnBrk="1" hangingPunct="1"/>
            <a:r>
              <a:rPr lang="tr-TR" smtClean="0">
                <a:solidFill>
                  <a:schemeClr val="accent2"/>
                </a:solidFill>
              </a:rPr>
              <a:t>Cümlesel Biçim (</a:t>
            </a:r>
            <a:r>
              <a:rPr lang="en-US" smtClean="0">
                <a:solidFill>
                  <a:schemeClr val="accent2"/>
                </a:solidFill>
              </a:rPr>
              <a:t>Clausal form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</a:t>
            </a:r>
          </a:p>
          <a:p>
            <a:pPr indent="-4763" eaLnBrk="1" hangingPunct="1">
              <a:buFontTx/>
              <a:buNone/>
            </a:pPr>
            <a:r>
              <a:rPr lang="en-US" smtClean="0"/>
              <a:t>	B</a:t>
            </a:r>
            <a:r>
              <a:rPr lang="en-US" baseline="-25000" smtClean="0"/>
              <a:t>1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>
                <a:sym typeface="Math1" pitchFamily="2" charset="2"/>
              </a:rPr>
              <a:t> B</a:t>
            </a:r>
            <a:r>
              <a:rPr lang="en-US" baseline="-25000" smtClean="0">
                <a:sym typeface="Math1" pitchFamily="2" charset="2"/>
              </a:rPr>
              <a:t>2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>
                <a:sym typeface="Math1" pitchFamily="2" charset="2"/>
              </a:rPr>
              <a:t> …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B</a:t>
            </a:r>
            <a:r>
              <a:rPr lang="en-US" baseline="-25000" smtClean="0"/>
              <a:t>n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mtClean="0">
                <a:sym typeface="Math1" pitchFamily="2" charset="2"/>
              </a:rPr>
              <a:t> A</a:t>
            </a:r>
            <a:r>
              <a:rPr lang="en-US" baseline="-25000" smtClean="0">
                <a:sym typeface="Math1" pitchFamily="2" charset="2"/>
              </a:rPr>
              <a:t>1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>
                <a:sym typeface="Math1" pitchFamily="2" charset="2"/>
              </a:rPr>
              <a:t> A</a:t>
            </a:r>
            <a:r>
              <a:rPr lang="en-US" baseline="-25000" smtClean="0">
                <a:sym typeface="Math1" pitchFamily="2" charset="2"/>
              </a:rPr>
              <a:t>2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>
                <a:sym typeface="Math1" pitchFamily="2" charset="2"/>
              </a:rPr>
              <a:t> …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>
                <a:sym typeface="Math1" pitchFamily="2" charset="2"/>
              </a:rPr>
              <a:t> A</a:t>
            </a:r>
            <a:r>
              <a:rPr lang="en-US" baseline="-25000" smtClean="0">
                <a:sym typeface="Math1" pitchFamily="2" charset="2"/>
              </a:rPr>
              <a:t>m</a:t>
            </a:r>
          </a:p>
          <a:p>
            <a:pPr indent="-4763" eaLnBrk="1" hangingPunct="1">
              <a:buFontTx/>
              <a:buNone/>
            </a:pPr>
            <a:r>
              <a:rPr lang="tr-TR" smtClean="0">
                <a:sym typeface="Math1" pitchFamily="2" charset="2"/>
              </a:rPr>
              <a:t>şu anlama gelir : eğer bütün</a:t>
            </a:r>
            <a:r>
              <a:rPr lang="en-US" smtClean="0">
                <a:sym typeface="Math1" pitchFamily="2" charset="2"/>
              </a:rPr>
              <a:t> A</a:t>
            </a:r>
            <a:r>
              <a:rPr lang="tr-TR" smtClean="0">
                <a:sym typeface="Math1" pitchFamily="2" charset="2"/>
              </a:rPr>
              <a:t> lar</a:t>
            </a:r>
            <a:r>
              <a:rPr lang="en-US" smtClean="0">
                <a:sym typeface="Math1" pitchFamily="2" charset="2"/>
              </a:rPr>
              <a:t> </a:t>
            </a:r>
            <a:r>
              <a:rPr lang="tr-TR" smtClean="0">
                <a:sym typeface="Math1" pitchFamily="2" charset="2"/>
              </a:rPr>
              <a:t>doğru ise</a:t>
            </a:r>
            <a:r>
              <a:rPr lang="en-US" smtClean="0">
                <a:sym typeface="Math1" pitchFamily="2" charset="2"/>
              </a:rPr>
              <a:t>, </a:t>
            </a:r>
            <a:r>
              <a:rPr lang="tr-TR" smtClean="0">
                <a:sym typeface="Math1" pitchFamily="2" charset="2"/>
              </a:rPr>
              <a:t>o zaman</a:t>
            </a:r>
            <a:r>
              <a:rPr lang="en-US" smtClean="0">
                <a:sym typeface="Math1" pitchFamily="2" charset="2"/>
              </a:rPr>
              <a:t> </a:t>
            </a:r>
            <a:r>
              <a:rPr lang="tr-TR" smtClean="0">
                <a:sym typeface="Math1" pitchFamily="2" charset="2"/>
              </a:rPr>
              <a:t>en az bir</a:t>
            </a:r>
            <a:r>
              <a:rPr lang="en-US" smtClean="0">
                <a:sym typeface="Math1" pitchFamily="2" charset="2"/>
              </a:rPr>
              <a:t> B </a:t>
            </a:r>
            <a:r>
              <a:rPr lang="tr-TR" smtClean="0">
                <a:sym typeface="Math1" pitchFamily="2" charset="2"/>
              </a:rPr>
              <a:t>doğrudur</a:t>
            </a:r>
            <a:endParaRPr lang="en-US" smtClean="0">
              <a:sym typeface="Math1" pitchFamily="2" charset="2"/>
            </a:endParaRPr>
          </a:p>
          <a:p>
            <a:pPr indent="-4763" eaLnBrk="1" hangingPunct="1"/>
            <a:r>
              <a:rPr lang="tr-TR" smtClean="0">
                <a:solidFill>
                  <a:schemeClr val="accent2"/>
                </a:solidFill>
              </a:rPr>
              <a:t>Önceki (</a:t>
            </a:r>
            <a:r>
              <a:rPr lang="en-US" smtClean="0">
                <a:solidFill>
                  <a:schemeClr val="accent2"/>
                </a:solidFill>
              </a:rPr>
              <a:t>Antecedent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sağ taraf</a:t>
            </a:r>
            <a:endParaRPr lang="en-US" smtClean="0"/>
          </a:p>
          <a:p>
            <a:pPr indent="-4763" eaLnBrk="1" hangingPunct="1"/>
            <a:r>
              <a:rPr lang="tr-TR" smtClean="0">
                <a:solidFill>
                  <a:schemeClr val="accent2"/>
                </a:solidFill>
              </a:rPr>
              <a:t>Sonuç (</a:t>
            </a:r>
            <a:r>
              <a:rPr lang="en-US" smtClean="0">
                <a:solidFill>
                  <a:schemeClr val="accent2"/>
                </a:solidFill>
              </a:rPr>
              <a:t>Consequent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sol taraf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942133-C87E-4A3B-8059-7B884C179C8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Predicate Calculus </a:t>
            </a:r>
            <a:r>
              <a:rPr lang="tr-TR" smtClean="0"/>
              <a:t>ve</a:t>
            </a:r>
            <a:r>
              <a:rPr lang="en-US" smtClean="0"/>
              <a:t> </a:t>
            </a:r>
            <a:r>
              <a:rPr lang="tr-TR" smtClean="0"/>
              <a:t>Teorem ispatlama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065338"/>
            <a:ext cx="7162800" cy="4106862"/>
          </a:xfrm>
        </p:spPr>
        <p:txBody>
          <a:bodyPr/>
          <a:lstStyle/>
          <a:p>
            <a:pPr eaLnBrk="1" hangingPunct="1"/>
            <a:r>
              <a:rPr lang="tr-TR" smtClean="0"/>
              <a:t>Önermelerin (</a:t>
            </a:r>
            <a:r>
              <a:rPr lang="en-US" smtClean="0"/>
              <a:t>propositions</a:t>
            </a:r>
            <a:r>
              <a:rPr lang="tr-TR" smtClean="0"/>
              <a:t>) bir kullanımı bilinen aksiyomlardan(</a:t>
            </a:r>
            <a:r>
              <a:rPr lang="en-US" smtClean="0"/>
              <a:t>axioms</a:t>
            </a:r>
            <a:r>
              <a:rPr lang="tr-TR" smtClean="0"/>
              <a:t>) ve teoremlerden(</a:t>
            </a:r>
            <a:r>
              <a:rPr lang="en-US" smtClean="0"/>
              <a:t>theorems</a:t>
            </a:r>
            <a:r>
              <a:rPr lang="tr-TR" smtClean="0"/>
              <a:t>) çıkarılabilen yeni teoremler keşfetmektir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Çözüm (</a:t>
            </a:r>
            <a:r>
              <a:rPr lang="en-US" smtClean="0">
                <a:solidFill>
                  <a:schemeClr val="accent2"/>
                </a:solidFill>
              </a:rPr>
              <a:t>Resolution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verilen önermelerden</a:t>
            </a:r>
            <a:r>
              <a:rPr lang="en-US" smtClean="0"/>
              <a:t> </a:t>
            </a:r>
            <a:r>
              <a:rPr lang="tr-TR" smtClean="0"/>
              <a:t>çıkarılmış önermelerin (</a:t>
            </a:r>
            <a:r>
              <a:rPr lang="en-US" smtClean="0"/>
              <a:t>inferred propositions</a:t>
            </a:r>
            <a:r>
              <a:rPr lang="tr-TR" smtClean="0"/>
              <a:t>) hesaplanmasına imkan veren bir çıkarım prensibi (</a:t>
            </a:r>
            <a:r>
              <a:rPr lang="en-US" smtClean="0"/>
              <a:t>inference principle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955B6F-3774-443F-B587-8AB75BF18D03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Çözüm (</a:t>
            </a:r>
            <a:r>
              <a:rPr lang="en-US" smtClean="0"/>
              <a:t>Resolution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Birleştirme (</a:t>
            </a:r>
            <a:r>
              <a:rPr lang="en-US" sz="2400" smtClean="0">
                <a:solidFill>
                  <a:schemeClr val="accent2"/>
                </a:solidFill>
              </a:rPr>
              <a:t>Unification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r>
              <a:rPr lang="en-US" sz="2400" smtClean="0"/>
              <a:t>: </a:t>
            </a:r>
            <a:r>
              <a:rPr lang="tr-TR" sz="2400" smtClean="0"/>
              <a:t>eşlenme (matching) işleminin başarılı olması için önermelerdeki (</a:t>
            </a:r>
            <a:r>
              <a:rPr lang="en-US" sz="2400" smtClean="0"/>
              <a:t>propositions</a:t>
            </a:r>
            <a:r>
              <a:rPr lang="tr-TR" sz="2400" smtClean="0"/>
              <a:t>) değişkenler (</a:t>
            </a:r>
            <a:r>
              <a:rPr lang="en-US" sz="2400" smtClean="0"/>
              <a:t>variables</a:t>
            </a:r>
            <a:r>
              <a:rPr lang="tr-TR" sz="2400" smtClean="0"/>
              <a:t>) için değerler (</a:t>
            </a:r>
            <a:r>
              <a:rPr lang="en-US" sz="2400" smtClean="0"/>
              <a:t>values</a:t>
            </a:r>
            <a:r>
              <a:rPr lang="tr-TR" sz="2400" smtClean="0"/>
              <a:t>) bulma</a:t>
            </a:r>
            <a:endParaRPr lang="en-US" sz="2400" smtClean="0"/>
          </a:p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Başlatma (</a:t>
            </a:r>
            <a:r>
              <a:rPr lang="en-US" sz="2400" smtClean="0">
                <a:solidFill>
                  <a:schemeClr val="accent2"/>
                </a:solidFill>
              </a:rPr>
              <a:t>Instantiation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r>
              <a:rPr lang="en-US" sz="2400" smtClean="0"/>
              <a:t>: </a:t>
            </a:r>
            <a:r>
              <a:rPr lang="tr-TR" sz="2400" smtClean="0"/>
              <a:t>birleştirmenin (</a:t>
            </a:r>
            <a:r>
              <a:rPr lang="en-US" sz="2400" smtClean="0"/>
              <a:t>unification</a:t>
            </a:r>
            <a:r>
              <a:rPr lang="tr-TR" sz="2400" smtClean="0"/>
              <a:t>) başarılı olması için değişkenlere (</a:t>
            </a:r>
            <a:r>
              <a:rPr lang="en-US" sz="2400" smtClean="0"/>
              <a:t>variables</a:t>
            </a:r>
            <a:r>
              <a:rPr lang="tr-TR" sz="2400" smtClean="0"/>
              <a:t>) geçici değerler atama</a:t>
            </a:r>
            <a:endParaRPr lang="en-US" sz="2400" smtClean="0"/>
          </a:p>
          <a:p>
            <a:pPr eaLnBrk="1" hangingPunct="1"/>
            <a:r>
              <a:rPr lang="tr-TR" sz="2400" smtClean="0"/>
              <a:t>Bir değişkeni (</a:t>
            </a:r>
            <a:r>
              <a:rPr lang="en-US" sz="2400" smtClean="0"/>
              <a:t>variable</a:t>
            </a:r>
            <a:r>
              <a:rPr lang="tr-TR" sz="2400" smtClean="0"/>
              <a:t>) bir değerle başlattıktan sonra</a:t>
            </a:r>
            <a:r>
              <a:rPr lang="en-US" sz="2400" smtClean="0"/>
              <a:t>,  </a:t>
            </a:r>
            <a:r>
              <a:rPr lang="tr-TR" sz="2400" smtClean="0"/>
              <a:t>eğer</a:t>
            </a:r>
            <a:r>
              <a:rPr lang="en-US" sz="2400" smtClean="0"/>
              <a:t> </a:t>
            </a:r>
            <a:r>
              <a:rPr lang="tr-TR" sz="2400" smtClean="0"/>
              <a:t>eşlenme (</a:t>
            </a:r>
            <a:r>
              <a:rPr lang="en-US" sz="2400" smtClean="0"/>
              <a:t>matching</a:t>
            </a:r>
            <a:r>
              <a:rPr lang="tr-TR" sz="2400" smtClean="0"/>
              <a:t>)</a:t>
            </a:r>
            <a:r>
              <a:rPr lang="en-US" sz="2400" smtClean="0"/>
              <a:t> </a:t>
            </a:r>
            <a:r>
              <a:rPr lang="tr-TR" sz="2400" smtClean="0"/>
              <a:t>başarısız olursa</a:t>
            </a:r>
            <a:r>
              <a:rPr lang="en-US" sz="2400" smtClean="0"/>
              <a:t>, </a:t>
            </a:r>
            <a:r>
              <a:rPr lang="tr-TR" sz="2400" smtClean="0">
                <a:solidFill>
                  <a:schemeClr val="accent2"/>
                </a:solidFill>
              </a:rPr>
              <a:t>geri-izleme (</a:t>
            </a:r>
            <a:r>
              <a:rPr lang="en-US" sz="2400" smtClean="0">
                <a:solidFill>
                  <a:schemeClr val="accent2"/>
                </a:solidFill>
              </a:rPr>
              <a:t>backtrack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r>
              <a:rPr lang="en-US" sz="2400" smtClean="0"/>
              <a:t> </a:t>
            </a:r>
            <a:r>
              <a:rPr lang="tr-TR" sz="2400" smtClean="0"/>
              <a:t>ve</a:t>
            </a:r>
            <a:r>
              <a:rPr lang="en-US" sz="2400" smtClean="0"/>
              <a:t> </a:t>
            </a:r>
            <a:r>
              <a:rPr lang="tr-TR" sz="2400" smtClean="0"/>
              <a:t>farklı bir değerle yeniden başlatma yapmaya gereksinim duyabilir</a:t>
            </a:r>
            <a:endParaRPr lang="en-US" sz="2400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4C220D-AD74-4DC4-AE33-2E776873D725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Teorem İspatlama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Çelişki (</a:t>
            </a:r>
            <a:r>
              <a:rPr lang="en-US" smtClean="0"/>
              <a:t>contradiction</a:t>
            </a:r>
            <a:r>
              <a:rPr lang="tr-TR" smtClean="0"/>
              <a:t>) ile kanıt (</a:t>
            </a:r>
            <a:r>
              <a:rPr lang="en-US" smtClean="0"/>
              <a:t>proof</a:t>
            </a:r>
            <a:r>
              <a:rPr lang="tr-TR" smtClean="0"/>
              <a:t>) kullanır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Hipotez (</a:t>
            </a:r>
            <a:r>
              <a:rPr lang="en-US" smtClean="0">
                <a:solidFill>
                  <a:schemeClr val="accent2"/>
                </a:solidFill>
              </a:rPr>
              <a:t>Hypotheses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bir geçerli önermeler (</a:t>
            </a:r>
            <a:r>
              <a:rPr lang="en-US" smtClean="0"/>
              <a:t>pertinent propositions</a:t>
            </a:r>
            <a:r>
              <a:rPr lang="tr-TR" smtClean="0"/>
              <a:t>) kümesi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Hedef (</a:t>
            </a:r>
            <a:r>
              <a:rPr lang="en-US" smtClean="0">
                <a:solidFill>
                  <a:schemeClr val="accent2"/>
                </a:solidFill>
              </a:rPr>
              <a:t>Goal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teoremin (</a:t>
            </a:r>
            <a:r>
              <a:rPr lang="en-US" smtClean="0"/>
              <a:t>theorem</a:t>
            </a:r>
            <a:r>
              <a:rPr lang="tr-TR" smtClean="0"/>
              <a:t>) olumsuzluğu(</a:t>
            </a:r>
            <a:r>
              <a:rPr lang="en-US" smtClean="0"/>
              <a:t>negation</a:t>
            </a:r>
            <a:r>
              <a:rPr lang="tr-TR" smtClean="0"/>
              <a:t>) önerme (</a:t>
            </a:r>
            <a:r>
              <a:rPr lang="en-US" smtClean="0"/>
              <a:t>proposition</a:t>
            </a:r>
            <a:r>
              <a:rPr lang="tr-TR" smtClean="0"/>
              <a:t>) olarak belirtilir</a:t>
            </a:r>
            <a:endParaRPr lang="en-US" smtClean="0"/>
          </a:p>
          <a:p>
            <a:pPr eaLnBrk="1" hangingPunct="1"/>
            <a:r>
              <a:rPr lang="tr-TR" smtClean="0"/>
              <a:t>Bir tutarsızlık (</a:t>
            </a:r>
            <a:r>
              <a:rPr lang="en-US" smtClean="0"/>
              <a:t>inconsistency</a:t>
            </a:r>
            <a:r>
              <a:rPr lang="tr-TR" smtClean="0"/>
              <a:t>) bulunarak teorem (t</a:t>
            </a:r>
            <a:r>
              <a:rPr lang="en-US" smtClean="0"/>
              <a:t>heorem</a:t>
            </a:r>
            <a:r>
              <a:rPr lang="tr-TR" smtClean="0"/>
              <a:t>) ispatlanır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EADAA9-9462-4D6A-A41D-6060608E863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Teorem İspatlama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M</a:t>
            </a:r>
            <a:r>
              <a:rPr lang="en-US" smtClean="0"/>
              <a:t>antık programlama</a:t>
            </a:r>
            <a:r>
              <a:rPr lang="tr-TR" smtClean="0"/>
              <a:t>nın temeli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Önermeler (</a:t>
            </a:r>
            <a:r>
              <a:rPr lang="en-US" smtClean="0"/>
              <a:t>propositions</a:t>
            </a:r>
            <a:r>
              <a:rPr lang="tr-TR" smtClean="0"/>
              <a:t>) çözüm (</a:t>
            </a:r>
            <a:r>
              <a:rPr lang="en-US" smtClean="0"/>
              <a:t>resolution</a:t>
            </a:r>
            <a:r>
              <a:rPr lang="tr-TR" smtClean="0"/>
              <a:t>) için kullanıldığı zaman</a:t>
            </a:r>
            <a:r>
              <a:rPr lang="en-US" smtClean="0"/>
              <a:t>, </a:t>
            </a:r>
            <a:r>
              <a:rPr lang="tr-TR" smtClean="0"/>
              <a:t>sadece</a:t>
            </a:r>
            <a:r>
              <a:rPr lang="en-US" smtClean="0"/>
              <a:t> </a:t>
            </a:r>
            <a:r>
              <a:rPr lang="tr-TR" smtClean="0"/>
              <a:t>kısıtlanmış (</a:t>
            </a:r>
            <a:r>
              <a:rPr lang="en-US" smtClean="0"/>
              <a:t>restricted</a:t>
            </a:r>
            <a:r>
              <a:rPr lang="tr-TR" smtClean="0"/>
              <a:t>) biçim kullanılabilir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Horn clause</a:t>
            </a:r>
            <a:r>
              <a:rPr lang="en-US" smtClean="0"/>
              <a:t> – </a:t>
            </a:r>
            <a:r>
              <a:rPr lang="tr-TR" smtClean="0"/>
              <a:t>sadece iki biçimi olabilir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Headed</a:t>
            </a:r>
            <a:r>
              <a:rPr lang="en-US" smtClean="0"/>
              <a:t>: </a:t>
            </a:r>
            <a:r>
              <a:rPr lang="tr-TR" smtClean="0"/>
              <a:t>sol kısımda basit atomik önerme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Headless</a:t>
            </a:r>
            <a:r>
              <a:rPr lang="en-US" smtClean="0"/>
              <a:t>: </a:t>
            </a:r>
            <a:r>
              <a:rPr lang="tr-TR" smtClean="0"/>
              <a:t>boş sol kısım</a:t>
            </a:r>
            <a:r>
              <a:rPr lang="en-US" smtClean="0"/>
              <a:t> (</a:t>
            </a:r>
            <a:r>
              <a:rPr lang="tr-TR" smtClean="0"/>
              <a:t>gerçek (</a:t>
            </a:r>
            <a:r>
              <a:rPr lang="en-US" smtClean="0"/>
              <a:t>fact</a:t>
            </a:r>
            <a:r>
              <a:rPr lang="tr-TR" smtClean="0"/>
              <a:t>)leri belirtmek için kullanılır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Çoğu önermeler</a:t>
            </a:r>
            <a:r>
              <a:rPr lang="en-US" smtClean="0"/>
              <a:t> </a:t>
            </a:r>
            <a:r>
              <a:rPr lang="en-US" smtClean="0">
                <a:solidFill>
                  <a:srgbClr val="990000"/>
                </a:solidFill>
              </a:rPr>
              <a:t>Horn clause</a:t>
            </a:r>
            <a:r>
              <a:rPr lang="tr-TR" smtClean="0"/>
              <a:t> olarak belirtilebilir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B49671-925F-4898-B18B-E72482D3A91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Mantık </a:t>
            </a:r>
            <a:r>
              <a:rPr lang="en-US" smtClean="0"/>
              <a:t>programlama</a:t>
            </a:r>
            <a:r>
              <a:rPr lang="tr-TR" smtClean="0"/>
              <a:t>ya genel bakış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Tanıtıcı semantik (</a:t>
            </a:r>
            <a:r>
              <a:rPr lang="en-US" smtClean="0"/>
              <a:t>Declarative semantics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/>
            <a:r>
              <a:rPr lang="tr-TR" smtClean="0"/>
              <a:t>Her bir ifadenin anlamını belirlemek için basit bir yol vardır</a:t>
            </a:r>
            <a:endParaRPr lang="en-US" smtClean="0"/>
          </a:p>
          <a:p>
            <a:pPr lvl="1" eaLnBrk="1" hangingPunct="1"/>
            <a:r>
              <a:rPr lang="tr-TR" smtClean="0"/>
              <a:t>Buyurgan dillerin sematiğinden daha basittir</a:t>
            </a:r>
            <a:endParaRPr lang="en-US" smtClean="0"/>
          </a:p>
          <a:p>
            <a:pPr eaLnBrk="1" hangingPunct="1"/>
            <a:r>
              <a:rPr lang="tr-TR" smtClean="0"/>
              <a:t>P</a:t>
            </a:r>
            <a:r>
              <a:rPr lang="en-US" smtClean="0"/>
              <a:t>rogramlama </a:t>
            </a:r>
            <a:r>
              <a:rPr lang="tr-TR" smtClean="0"/>
              <a:t>yordamsal değildir (</a:t>
            </a:r>
            <a:r>
              <a:rPr lang="en-US" smtClean="0"/>
              <a:t>nonprocedural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/>
            <a:r>
              <a:rPr lang="en-US" smtClean="0"/>
              <a:t>Program</a:t>
            </a:r>
            <a:r>
              <a:rPr lang="tr-TR" smtClean="0"/>
              <a:t>lar</a:t>
            </a:r>
            <a:r>
              <a:rPr lang="en-US" smtClean="0"/>
              <a:t> </a:t>
            </a:r>
            <a:r>
              <a:rPr lang="tr-TR" smtClean="0"/>
              <a:t>hesaplanan bir sonuç belirtmez</a:t>
            </a:r>
            <a:r>
              <a:rPr lang="en-US" smtClean="0"/>
              <a:t>, </a:t>
            </a:r>
            <a:r>
              <a:rPr lang="tr-TR" smtClean="0"/>
              <a:t>fakat</a:t>
            </a:r>
            <a:r>
              <a:rPr lang="en-US" smtClean="0"/>
              <a:t> </a:t>
            </a:r>
            <a:r>
              <a:rPr lang="tr-TR" smtClean="0"/>
              <a:t>sonucun biçimini belirtir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581735-DD8B-4A64-BD6A-481E181CDF24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Örnek</a:t>
            </a:r>
            <a:r>
              <a:rPr lang="en-US" smtClean="0"/>
              <a:t>: </a:t>
            </a:r>
            <a:r>
              <a:rPr lang="tr-TR" smtClean="0"/>
              <a:t>bir l</a:t>
            </a:r>
            <a:r>
              <a:rPr lang="en-US" smtClean="0"/>
              <a:t>ist</a:t>
            </a:r>
            <a:r>
              <a:rPr lang="tr-TR" smtClean="0"/>
              <a:t>eyi sıralama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 sıralı listenin özelliğini tanımlamak</a:t>
            </a:r>
            <a:r>
              <a:rPr lang="en-US" smtClean="0"/>
              <a:t>, </a:t>
            </a:r>
            <a:r>
              <a:rPr lang="tr-TR" smtClean="0"/>
              <a:t>listeyi yeniden düzenleme işlemi değildir</a:t>
            </a:r>
            <a:endParaRPr lang="en-US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sort(old_list, new_list)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z="2400" smtClean="0">
                <a:sym typeface="Math1" pitchFamily="2" charset="2"/>
              </a:rPr>
              <a:t> permute (old_list, new_list)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z="2400" smtClean="0">
                <a:sym typeface="Math1" pitchFamily="2" charset="2"/>
              </a:rPr>
              <a:t> sorted (new_list)</a:t>
            </a:r>
          </a:p>
          <a:p>
            <a:pPr eaLnBrk="1" hangingPunct="1">
              <a:buFontTx/>
              <a:buNone/>
            </a:pPr>
            <a:endParaRPr lang="en-US" sz="2400" smtClean="0">
              <a:sym typeface="Math1" pitchFamily="2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sorted (list)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∀</a:t>
            </a:r>
            <a:r>
              <a:rPr lang="en-US" sz="2400" baseline="-250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j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such that 1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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j &lt; n, list(j) 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</a:t>
            </a:r>
            <a:r>
              <a:rPr 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list (j+1)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3DAF1D-A64D-4247-9424-90EAA25FCF9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  <a:r>
              <a:rPr lang="tr-TR" smtClean="0"/>
              <a:t>’un esasları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University of Aix-Marseille</a:t>
            </a:r>
          </a:p>
          <a:p>
            <a:pPr lvl="1" eaLnBrk="1" hangingPunct="1"/>
            <a:r>
              <a:rPr lang="tr-TR" smtClean="0"/>
              <a:t>Doğal Dil İşleme(</a:t>
            </a:r>
            <a:r>
              <a:rPr lang="en-US" smtClean="0"/>
              <a:t>Natural language processing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en-US" smtClean="0"/>
              <a:t>University of Edinburgh</a:t>
            </a:r>
          </a:p>
          <a:p>
            <a:pPr lvl="1" eaLnBrk="1" hangingPunct="1"/>
            <a:r>
              <a:rPr lang="tr-TR" smtClean="0"/>
              <a:t>Otomatik Teorem İspatlama(</a:t>
            </a:r>
            <a:r>
              <a:rPr lang="en-US" smtClean="0"/>
              <a:t>Automated theorem proving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0A9976-C76C-4ECD-8FDF-1CD35F2FCD34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</a:t>
            </a:r>
            <a:r>
              <a:rPr lang="en-US" smtClean="0"/>
              <a:t>ölüm </a:t>
            </a:r>
            <a:r>
              <a:rPr lang="tr-TR" smtClean="0"/>
              <a:t>15</a:t>
            </a:r>
            <a:r>
              <a:rPr lang="en-US" smtClean="0"/>
              <a:t> </a:t>
            </a:r>
            <a:r>
              <a:rPr lang="tr-TR" smtClean="0"/>
              <a:t>Konular</a:t>
            </a:r>
            <a:endParaRPr lang="en-US" smtClean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G</a:t>
            </a:r>
            <a:r>
              <a:rPr lang="en-US" smtClean="0"/>
              <a:t>iriş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rgbClr val="990000"/>
                </a:solidFill>
              </a:rPr>
              <a:t>Hüküm Hesabına (</a:t>
            </a:r>
            <a:r>
              <a:rPr lang="en-US" smtClean="0">
                <a:solidFill>
                  <a:srgbClr val="990000"/>
                </a:solidFill>
              </a:rPr>
              <a:t>Predicate Calculus</a:t>
            </a:r>
            <a:r>
              <a:rPr lang="tr-TR" smtClean="0"/>
              <a:t>) Kısa bir G</a:t>
            </a:r>
            <a:r>
              <a:rPr lang="en-US" smtClean="0"/>
              <a:t>iriş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rgbClr val="990000"/>
                </a:solidFill>
              </a:rPr>
              <a:t>Hüküm Hesabı </a:t>
            </a:r>
            <a:r>
              <a:rPr lang="tr-TR" smtClean="0"/>
              <a:t>(</a:t>
            </a:r>
            <a:r>
              <a:rPr lang="en-US" smtClean="0"/>
              <a:t>Predicate Calculus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ve</a:t>
            </a:r>
            <a:r>
              <a:rPr lang="en-US" smtClean="0"/>
              <a:t> Teorem</a:t>
            </a:r>
            <a:r>
              <a:rPr lang="tr-TR" smtClean="0"/>
              <a:t> İspatlama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Mantık</a:t>
            </a:r>
            <a:r>
              <a:rPr lang="en-US" smtClean="0"/>
              <a:t> Program</a:t>
            </a:r>
            <a:r>
              <a:rPr lang="tr-TR" smtClean="0"/>
              <a:t>lamaya Genel Bakış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Prolog</a:t>
            </a:r>
            <a:r>
              <a:rPr lang="tr-TR" smtClean="0"/>
              <a:t>’un Kökenleri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Prolog</a:t>
            </a:r>
            <a:r>
              <a:rPr lang="tr-TR" smtClean="0"/>
              <a:t>’un temel elemanları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Prolog</a:t>
            </a:r>
            <a:r>
              <a:rPr lang="tr-TR" smtClean="0"/>
              <a:t>’un eksikleri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Mantık programlama uygulamaları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5A01E3-1826-4ED8-9F2D-D6904329655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  <a:r>
              <a:rPr lang="tr-TR" smtClean="0"/>
              <a:t>’un temel elemanları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Edinburgh Syntax</a:t>
            </a:r>
          </a:p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Terim (T</a:t>
            </a:r>
            <a:r>
              <a:rPr lang="en-US" sz="2400" smtClean="0">
                <a:solidFill>
                  <a:schemeClr val="accent2"/>
                </a:solidFill>
              </a:rPr>
              <a:t>erm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r>
              <a:rPr lang="en-US" sz="2400" smtClean="0"/>
              <a:t>: </a:t>
            </a:r>
            <a:r>
              <a:rPr lang="tr-TR" sz="2400" smtClean="0"/>
              <a:t>bir sabit (</a:t>
            </a:r>
            <a:r>
              <a:rPr lang="en-US" sz="2400" smtClean="0"/>
              <a:t>constant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değişken(</a:t>
            </a:r>
            <a:r>
              <a:rPr lang="en-US" sz="2400" smtClean="0"/>
              <a:t>variable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veya yapı (</a:t>
            </a:r>
            <a:r>
              <a:rPr lang="en-US" sz="2400" smtClean="0"/>
              <a:t>structure</a:t>
            </a:r>
            <a:r>
              <a:rPr lang="tr-TR" sz="2400" smtClean="0"/>
              <a:t>)</a:t>
            </a:r>
            <a:endParaRPr lang="en-US" sz="2400" smtClean="0"/>
          </a:p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Sabit (</a:t>
            </a:r>
            <a:r>
              <a:rPr lang="en-US" sz="2400" smtClean="0">
                <a:solidFill>
                  <a:schemeClr val="accent2"/>
                </a:solidFill>
              </a:rPr>
              <a:t>Constant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r>
              <a:rPr lang="en-US" sz="2400" smtClean="0"/>
              <a:t>: </a:t>
            </a:r>
            <a:r>
              <a:rPr lang="tr-TR" sz="2400" smtClean="0"/>
              <a:t>bir</a:t>
            </a:r>
            <a:r>
              <a:rPr lang="en-US" sz="2400" smtClean="0"/>
              <a:t> atom </a:t>
            </a:r>
            <a:r>
              <a:rPr lang="tr-TR" sz="2400" smtClean="0"/>
              <a:t>veya</a:t>
            </a:r>
            <a:r>
              <a:rPr lang="en-US" sz="2400" smtClean="0"/>
              <a:t> </a:t>
            </a:r>
            <a:r>
              <a:rPr lang="tr-TR" sz="2400" smtClean="0"/>
              <a:t>bir tamsayı(</a:t>
            </a:r>
            <a:r>
              <a:rPr lang="en-US" sz="2400" smtClean="0"/>
              <a:t>integer</a:t>
            </a:r>
            <a:r>
              <a:rPr lang="tr-TR" sz="2400" smtClean="0"/>
              <a:t>)</a:t>
            </a:r>
            <a:endParaRPr lang="en-US" sz="2400" smtClean="0"/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Atom</a:t>
            </a:r>
            <a:r>
              <a:rPr lang="en-US" sz="2400" smtClean="0"/>
              <a:t>: Prolog</a:t>
            </a:r>
            <a:r>
              <a:rPr lang="tr-TR" sz="2400" smtClean="0"/>
              <a:t>’un sembolik değeri</a:t>
            </a:r>
            <a:endParaRPr lang="en-US" sz="2400" smtClean="0"/>
          </a:p>
          <a:p>
            <a:pPr eaLnBrk="1" hangingPunct="1"/>
            <a:r>
              <a:rPr lang="en-US" sz="2400" smtClean="0"/>
              <a:t>Atom </a:t>
            </a:r>
            <a:r>
              <a:rPr lang="tr-TR" sz="2400" smtClean="0"/>
              <a:t>şunlardan birinden oluşur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tr-TR" sz="2000" smtClean="0"/>
              <a:t>Küçük harfle başlayan harfler (</a:t>
            </a:r>
            <a:r>
              <a:rPr lang="en-US" sz="2000" smtClean="0"/>
              <a:t>letters</a:t>
            </a:r>
            <a:r>
              <a:rPr lang="tr-TR" sz="2000" smtClean="0"/>
              <a:t>)</a:t>
            </a:r>
            <a:r>
              <a:rPr lang="en-US" sz="2000" smtClean="0"/>
              <a:t>, </a:t>
            </a:r>
            <a:r>
              <a:rPr lang="tr-TR" sz="2000" smtClean="0"/>
              <a:t>rakamlar (</a:t>
            </a:r>
            <a:r>
              <a:rPr lang="en-US" sz="2000" smtClean="0"/>
              <a:t>digits</a:t>
            </a:r>
            <a:r>
              <a:rPr lang="tr-TR" sz="2000" smtClean="0"/>
              <a:t>)</a:t>
            </a:r>
            <a:r>
              <a:rPr lang="en-US" sz="2000" smtClean="0"/>
              <a:t>, </a:t>
            </a:r>
            <a:r>
              <a:rPr lang="tr-TR" sz="2000" smtClean="0"/>
              <a:t>ve</a:t>
            </a:r>
            <a:r>
              <a:rPr lang="en-US" sz="2000" smtClean="0"/>
              <a:t> </a:t>
            </a:r>
            <a:r>
              <a:rPr lang="tr-TR" sz="2000" smtClean="0"/>
              <a:t>alt-tirelerden (</a:t>
            </a:r>
            <a:r>
              <a:rPr lang="en-US" sz="2000" smtClean="0"/>
              <a:t>underscores</a:t>
            </a:r>
            <a:r>
              <a:rPr lang="tr-TR" sz="2000" smtClean="0"/>
              <a:t>) oluşan bir string</a:t>
            </a:r>
            <a:endParaRPr lang="en-US" sz="2000" smtClean="0"/>
          </a:p>
          <a:p>
            <a:pPr lvl="1" eaLnBrk="1" hangingPunct="1"/>
            <a:r>
              <a:rPr lang="tr-TR" sz="2000" smtClean="0"/>
              <a:t>Kesme işaretleriyle (a</a:t>
            </a:r>
            <a:r>
              <a:rPr lang="en-US" sz="2000" smtClean="0"/>
              <a:t>postrophes</a:t>
            </a:r>
            <a:r>
              <a:rPr lang="tr-TR" sz="2000" smtClean="0"/>
              <a:t>) yazdırılabilir</a:t>
            </a:r>
            <a:r>
              <a:rPr lang="en-US" sz="2000" smtClean="0"/>
              <a:t> ASCII </a:t>
            </a:r>
            <a:r>
              <a:rPr lang="tr-TR" sz="2000" smtClean="0"/>
              <a:t>karakterlerinden oluşan bir string</a:t>
            </a:r>
            <a:endParaRPr lang="en-US" sz="2000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FD6D19-3ADA-40B1-A0CA-16206BC13419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  <a:r>
              <a:rPr lang="tr-TR" smtClean="0"/>
              <a:t>’un temel elemanları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Değişken (</a:t>
            </a:r>
            <a:r>
              <a:rPr lang="en-US" smtClean="0">
                <a:solidFill>
                  <a:schemeClr val="accent2"/>
                </a:solidFill>
              </a:rPr>
              <a:t>Variable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büyük harfle başlayan, harfler (</a:t>
            </a:r>
            <a:r>
              <a:rPr lang="en-US" smtClean="0"/>
              <a:t>letters</a:t>
            </a:r>
            <a:r>
              <a:rPr lang="tr-TR" smtClean="0"/>
              <a:t>)</a:t>
            </a:r>
            <a:r>
              <a:rPr lang="en-US" smtClean="0"/>
              <a:t>, </a:t>
            </a:r>
            <a:r>
              <a:rPr lang="tr-TR" smtClean="0"/>
              <a:t>rakamlar (</a:t>
            </a:r>
            <a:r>
              <a:rPr lang="en-US" smtClean="0"/>
              <a:t>digits</a:t>
            </a:r>
            <a:r>
              <a:rPr lang="tr-TR" smtClean="0"/>
              <a:t>)</a:t>
            </a:r>
            <a:r>
              <a:rPr lang="en-US" smtClean="0"/>
              <a:t>, </a:t>
            </a:r>
            <a:r>
              <a:rPr lang="tr-TR" smtClean="0"/>
              <a:t>ve</a:t>
            </a:r>
            <a:r>
              <a:rPr lang="en-US" smtClean="0"/>
              <a:t> </a:t>
            </a:r>
            <a:r>
              <a:rPr lang="tr-TR" smtClean="0"/>
              <a:t>alt-tirelerden (</a:t>
            </a:r>
            <a:r>
              <a:rPr lang="en-US" smtClean="0"/>
              <a:t>underscores</a:t>
            </a:r>
            <a:r>
              <a:rPr lang="tr-TR" smtClean="0"/>
              <a:t>) oluşan</a:t>
            </a:r>
            <a:r>
              <a:rPr lang="en-US" smtClean="0"/>
              <a:t> </a:t>
            </a:r>
            <a:r>
              <a:rPr lang="tr-TR" smtClean="0"/>
              <a:t>herhangi bir string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Başlatma (</a:t>
            </a:r>
            <a:r>
              <a:rPr lang="en-US" smtClean="0">
                <a:solidFill>
                  <a:schemeClr val="accent2"/>
                </a:solidFill>
              </a:rPr>
              <a:t>Instantiation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bir değişkenin bir değere bağlanması</a:t>
            </a:r>
            <a:endParaRPr lang="en-US" smtClean="0"/>
          </a:p>
          <a:p>
            <a:pPr lvl="1" eaLnBrk="1" hangingPunct="1"/>
            <a:r>
              <a:rPr lang="en-US" smtClean="0"/>
              <a:t>	</a:t>
            </a:r>
            <a:r>
              <a:rPr lang="tr-TR" smtClean="0"/>
              <a:t>Sadece bir hedefe tamamen ulaşana kadar sürer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Yapı (</a:t>
            </a:r>
            <a:r>
              <a:rPr lang="en-US" smtClean="0">
                <a:solidFill>
                  <a:schemeClr val="accent2"/>
                </a:solidFill>
              </a:rPr>
              <a:t>Structure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atomi</a:t>
            </a:r>
            <a:r>
              <a:rPr lang="tr-TR" smtClean="0"/>
              <a:t>k</a:t>
            </a:r>
            <a:r>
              <a:rPr lang="en-US" smtClean="0"/>
              <a:t> </a:t>
            </a:r>
            <a:r>
              <a:rPr lang="tr-TR" smtClean="0"/>
              <a:t>önerme </a:t>
            </a:r>
            <a:r>
              <a:rPr lang="en-US" smtClean="0"/>
              <a:t>		</a:t>
            </a:r>
            <a:r>
              <a:rPr lang="en-US" smtClean="0">
                <a:solidFill>
                  <a:srgbClr val="990000"/>
                </a:solidFill>
              </a:rPr>
              <a:t>functor</a:t>
            </a:r>
            <a:r>
              <a:rPr lang="tr-TR" smtClean="0">
                <a:solidFill>
                  <a:srgbClr val="990000"/>
                </a:solidFill>
              </a:rPr>
              <a:t> </a:t>
            </a:r>
            <a:r>
              <a:rPr lang="en-US" smtClean="0"/>
              <a:t>(paramet</a:t>
            </a:r>
            <a:r>
              <a:rPr lang="tr-TR" smtClean="0"/>
              <a:t>re</a:t>
            </a:r>
            <a:r>
              <a:rPr lang="en-US" smtClean="0"/>
              <a:t> list</a:t>
            </a:r>
            <a:r>
              <a:rPr lang="tr-TR" smtClean="0"/>
              <a:t>esi</a:t>
            </a:r>
            <a:r>
              <a:rPr lang="en-US" smtClean="0"/>
              <a:t>)</a:t>
            </a:r>
            <a:r>
              <a:rPr lang="tr-TR" smtClean="0"/>
              <a:t>’ı gösterir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54EFEB-E50F-40A7-A30D-E2B83DDB8E9F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Gerçek İfadeleri (</a:t>
            </a:r>
            <a:r>
              <a:rPr lang="en-US" smtClean="0"/>
              <a:t>Fact Statements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Hipotezler (</a:t>
            </a:r>
            <a:r>
              <a:rPr lang="en-US" smtClean="0"/>
              <a:t>hypotheses</a:t>
            </a:r>
            <a:r>
              <a:rPr lang="tr-TR" smtClean="0"/>
              <a:t>) için kullanılır</a:t>
            </a:r>
            <a:endParaRPr lang="en-US" smtClean="0"/>
          </a:p>
          <a:p>
            <a:pPr eaLnBrk="1" hangingPunct="1"/>
            <a:r>
              <a:rPr lang="en-US" smtClean="0">
                <a:solidFill>
                  <a:srgbClr val="990000"/>
                </a:solidFill>
              </a:rPr>
              <a:t>Headless Horn c</a:t>
            </a:r>
            <a:r>
              <a:rPr lang="tr-TR" smtClean="0">
                <a:solidFill>
                  <a:srgbClr val="990000"/>
                </a:solidFill>
              </a:rPr>
              <a:t>ümleleri</a:t>
            </a:r>
            <a:endParaRPr lang="en-US" smtClean="0">
              <a:solidFill>
                <a:srgbClr val="990000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r>
              <a:rPr lang="en-US" sz="2400" b="1" smtClean="0">
                <a:latin typeface="Courier New" pitchFamily="49" charset="0"/>
              </a:rPr>
              <a:t>student(jonathan).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sophomore(ben).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brother(tyler, cj).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E3F56C-39B6-45CF-BB1D-83024AEA368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Kural ifadeleri (</a:t>
            </a:r>
            <a:r>
              <a:rPr lang="en-US" smtClean="0"/>
              <a:t>Rule Statements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Hipotezler (</a:t>
            </a:r>
            <a:r>
              <a:rPr lang="en-US" smtClean="0"/>
              <a:t>hypotheses</a:t>
            </a:r>
            <a:r>
              <a:rPr lang="tr-TR" smtClean="0"/>
              <a:t>) için kullanılır</a:t>
            </a:r>
            <a:endParaRPr lang="en-US" smtClean="0"/>
          </a:p>
          <a:p>
            <a:pPr eaLnBrk="1" hangingPunct="1"/>
            <a:r>
              <a:rPr lang="en-US" smtClean="0"/>
              <a:t>Headed Horn c</a:t>
            </a:r>
            <a:r>
              <a:rPr lang="tr-TR" smtClean="0"/>
              <a:t>ümlesi</a:t>
            </a:r>
            <a:endParaRPr lang="en-US" smtClean="0"/>
          </a:p>
          <a:p>
            <a:pPr eaLnBrk="1" hangingPunct="1"/>
            <a:r>
              <a:rPr lang="tr-TR" smtClean="0"/>
              <a:t>Sağ kısım</a:t>
            </a:r>
            <a:r>
              <a:rPr lang="en-US" smtClean="0"/>
              <a:t>: </a:t>
            </a:r>
            <a:r>
              <a:rPr lang="tr-TR" smtClean="0">
                <a:solidFill>
                  <a:schemeClr val="accent2"/>
                </a:solidFill>
              </a:rPr>
              <a:t>önceki (</a:t>
            </a:r>
            <a:r>
              <a:rPr lang="en-US" smtClean="0">
                <a:solidFill>
                  <a:schemeClr val="accent2"/>
                </a:solidFill>
              </a:rPr>
              <a:t>antecedent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(</a:t>
            </a:r>
            <a:r>
              <a:rPr lang="en-US" b="1" i="1" smtClean="0"/>
              <a:t>if</a:t>
            </a:r>
            <a:r>
              <a:rPr lang="en-US" smtClean="0"/>
              <a:t> </a:t>
            </a:r>
            <a:r>
              <a:rPr lang="tr-TR" smtClean="0"/>
              <a:t>kısmı</a:t>
            </a:r>
            <a:r>
              <a:rPr lang="en-US" smtClean="0"/>
              <a:t>)</a:t>
            </a:r>
          </a:p>
          <a:p>
            <a:pPr lvl="1" eaLnBrk="1" hangingPunct="1"/>
            <a:r>
              <a:rPr lang="tr-TR" smtClean="0"/>
              <a:t>Basit terim veya</a:t>
            </a:r>
            <a:r>
              <a:rPr lang="en-US" smtClean="0"/>
              <a:t> </a:t>
            </a:r>
            <a:r>
              <a:rPr lang="tr-TR" smtClean="0"/>
              <a:t>birleşme(</a:t>
            </a:r>
            <a:r>
              <a:rPr lang="en-US" smtClean="0"/>
              <a:t>conjunction</a:t>
            </a:r>
            <a:r>
              <a:rPr lang="tr-TR" smtClean="0"/>
              <a:t>) olabilir</a:t>
            </a:r>
            <a:endParaRPr lang="en-US" smtClean="0"/>
          </a:p>
          <a:p>
            <a:pPr eaLnBrk="1" hangingPunct="1"/>
            <a:r>
              <a:rPr lang="tr-TR" smtClean="0"/>
              <a:t>Sol kısım</a:t>
            </a:r>
            <a:r>
              <a:rPr lang="en-US" smtClean="0"/>
              <a:t>: </a:t>
            </a:r>
            <a:r>
              <a:rPr lang="tr-TR" smtClean="0">
                <a:solidFill>
                  <a:schemeClr val="accent2"/>
                </a:solidFill>
              </a:rPr>
              <a:t>sonuç (</a:t>
            </a:r>
            <a:r>
              <a:rPr lang="en-US" smtClean="0">
                <a:solidFill>
                  <a:schemeClr val="accent2"/>
                </a:solidFill>
              </a:rPr>
              <a:t>consequent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(</a:t>
            </a:r>
            <a:r>
              <a:rPr lang="en-US" b="1" i="1" smtClean="0"/>
              <a:t>then</a:t>
            </a:r>
            <a:r>
              <a:rPr lang="en-US" smtClean="0"/>
              <a:t> </a:t>
            </a:r>
            <a:r>
              <a:rPr lang="tr-TR" smtClean="0"/>
              <a:t>kısmı</a:t>
            </a:r>
            <a:r>
              <a:rPr lang="en-US" smtClean="0"/>
              <a:t>)</a:t>
            </a:r>
          </a:p>
          <a:p>
            <a:pPr lvl="1" eaLnBrk="1" hangingPunct="1"/>
            <a:r>
              <a:rPr lang="tr-TR" smtClean="0"/>
              <a:t>Basit terim olmalıdır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Birleşme (</a:t>
            </a:r>
            <a:r>
              <a:rPr lang="en-US" smtClean="0">
                <a:solidFill>
                  <a:schemeClr val="accent2"/>
                </a:solidFill>
              </a:rPr>
              <a:t>Conjunction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mantık</a:t>
            </a:r>
            <a:r>
              <a:rPr lang="tr-TR" smtClean="0"/>
              <a:t>s</a:t>
            </a:r>
            <a:r>
              <a:rPr lang="en-US" smtClean="0"/>
              <a:t>al AND </a:t>
            </a:r>
            <a:r>
              <a:rPr lang="tr-TR" smtClean="0"/>
              <a:t>işlemleriyle ayrılmış çoklu terimler (multiple terms)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763351-6482-4ADD-932B-258DB49B3A53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Kural ifadeleri (</a:t>
            </a:r>
            <a:r>
              <a:rPr lang="en-US" smtClean="0"/>
              <a:t>Rule Statements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7315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parent(kim,kathy):- mother(kim,kathy).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endParaRPr lang="en-US" sz="3200" smtClean="0"/>
          </a:p>
          <a:p>
            <a:pPr eaLnBrk="1" hangingPunct="1">
              <a:lnSpc>
                <a:spcPct val="90000"/>
              </a:lnSpc>
              <a:tabLst>
                <a:tab pos="3195638" algn="l"/>
              </a:tabLst>
            </a:pPr>
            <a:r>
              <a:rPr lang="tr-TR" smtClean="0"/>
              <a:t>Anlamı genelleştirmek için değişkenler</a:t>
            </a:r>
            <a:r>
              <a:rPr lang="en-US" smtClean="0"/>
              <a:t> (</a:t>
            </a:r>
            <a:r>
              <a:rPr lang="tr-TR" smtClean="0">
                <a:solidFill>
                  <a:schemeClr val="accent2"/>
                </a:solidFill>
              </a:rPr>
              <a:t>evrensel nesneler</a:t>
            </a:r>
            <a:r>
              <a:rPr lang="tr-TR" smtClean="0"/>
              <a:t>-</a:t>
            </a:r>
            <a:r>
              <a:rPr lang="en-US" smtClean="0">
                <a:solidFill>
                  <a:schemeClr val="accent2"/>
                </a:solidFill>
              </a:rPr>
              <a:t>universal objects</a:t>
            </a:r>
            <a:r>
              <a:rPr lang="en-US" smtClean="0"/>
              <a:t>) </a:t>
            </a:r>
            <a:r>
              <a:rPr lang="tr-TR" smtClean="0"/>
              <a:t>kullanabilir</a:t>
            </a:r>
            <a:r>
              <a:rPr lang="en-US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parent(X,Y):- mother(X,Y).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sibling(X,Y):- mother(M,X),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 		mother(M,Y),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 		father(F,X),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sz="2400" b="1" smtClean="0">
                <a:latin typeface="Courier New" pitchFamily="49" charset="0"/>
              </a:rPr>
              <a:t> 		father(F,Y).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AF03C8-9700-468D-97DD-1A8E95CD9236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Hedef İfadeleri (</a:t>
            </a:r>
            <a:r>
              <a:rPr lang="en-US" smtClean="0"/>
              <a:t>Goal Statements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Teorem ispatlama için</a:t>
            </a:r>
            <a:r>
              <a:rPr lang="en-US" smtClean="0"/>
              <a:t>, teorem </a:t>
            </a:r>
            <a:r>
              <a:rPr lang="tr-TR" smtClean="0"/>
              <a:t>sistemin ispat etmesini veya etmemesini istediğimiz önermenin biçimindedir</a:t>
            </a:r>
            <a:r>
              <a:rPr lang="en-US" smtClean="0"/>
              <a:t> – </a:t>
            </a:r>
            <a:r>
              <a:rPr lang="tr-TR" smtClean="0">
                <a:solidFill>
                  <a:schemeClr val="accent2"/>
                </a:solidFill>
              </a:rPr>
              <a:t>hedef ifadesi</a:t>
            </a:r>
            <a:r>
              <a:rPr lang="tr-TR" smtClean="0"/>
              <a:t>(</a:t>
            </a:r>
            <a:r>
              <a:rPr lang="en-US" smtClean="0">
                <a:solidFill>
                  <a:schemeClr val="accent2"/>
                </a:solidFill>
              </a:rPr>
              <a:t>goal statement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endParaRPr 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mtClean="0"/>
              <a:t>headless Horn</a:t>
            </a:r>
            <a:r>
              <a:rPr lang="tr-TR" smtClean="0"/>
              <a:t> daki aynı biçim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student(james)</a:t>
            </a:r>
          </a:p>
          <a:p>
            <a:pPr eaLnBrk="1" hangingPunct="1"/>
            <a:r>
              <a:rPr lang="tr-TR" smtClean="0"/>
              <a:t>Bileşik önermeler (</a:t>
            </a:r>
            <a:r>
              <a:rPr lang="en-US" smtClean="0"/>
              <a:t>Conjunctive propositions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ve</a:t>
            </a:r>
            <a:r>
              <a:rPr lang="en-US" smtClean="0"/>
              <a:t> </a:t>
            </a:r>
            <a:r>
              <a:rPr lang="tr-TR" smtClean="0"/>
              <a:t>değişkenli önermeler de geçerli hedeflerdir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father(X,joe)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DD3937-EF0B-4239-962B-E13F706B0AB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  <a:r>
              <a:rPr lang="tr-TR" smtClean="0"/>
              <a:t>’un Çıkarsama işlemi (</a:t>
            </a:r>
            <a:r>
              <a:rPr lang="en-US" smtClean="0"/>
              <a:t>Inferencing Process 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62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/>
              <a:t>Sorgulara (</a:t>
            </a:r>
            <a:r>
              <a:rPr lang="en-US" sz="2400" smtClean="0"/>
              <a:t>Queries</a:t>
            </a:r>
            <a:r>
              <a:rPr lang="tr-TR" sz="2400" smtClean="0"/>
              <a:t>)</a:t>
            </a:r>
            <a:r>
              <a:rPr lang="en-US" sz="2400" smtClean="0"/>
              <a:t> </a:t>
            </a:r>
            <a:r>
              <a:rPr lang="tr-TR" sz="2400" smtClean="0"/>
              <a:t>hedef (</a:t>
            </a:r>
            <a:r>
              <a:rPr lang="en-US" sz="2400" smtClean="0"/>
              <a:t>goals</a:t>
            </a:r>
            <a:r>
              <a:rPr lang="tr-TR" sz="2400" smtClean="0"/>
              <a:t>) denir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Eğer bir hedef (</a:t>
            </a:r>
            <a:r>
              <a:rPr lang="en-US" sz="2400" smtClean="0"/>
              <a:t>goal</a:t>
            </a:r>
            <a:r>
              <a:rPr lang="tr-TR" sz="2400" smtClean="0"/>
              <a:t>)</a:t>
            </a:r>
            <a:r>
              <a:rPr lang="en-US" sz="2400" smtClean="0"/>
              <a:t> </a:t>
            </a:r>
            <a:r>
              <a:rPr lang="tr-TR" sz="2400" smtClean="0"/>
              <a:t>bir bileşik ifade ise (</a:t>
            </a:r>
            <a:r>
              <a:rPr lang="en-US" sz="2400" smtClean="0"/>
              <a:t>compound proposition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her bir gerçek (</a:t>
            </a:r>
            <a:r>
              <a:rPr lang="en-US" sz="2400" smtClean="0"/>
              <a:t>facts</a:t>
            </a:r>
            <a:r>
              <a:rPr lang="tr-TR" sz="2400" smtClean="0"/>
              <a:t>)</a:t>
            </a:r>
            <a:r>
              <a:rPr lang="en-US" sz="2400" smtClean="0"/>
              <a:t> </a:t>
            </a:r>
            <a:r>
              <a:rPr lang="tr-TR" sz="2400" smtClean="0"/>
              <a:t>bir alt-hedeftir</a:t>
            </a:r>
            <a:r>
              <a:rPr lang="en-US" sz="2400" smtClean="0"/>
              <a:t> </a:t>
            </a:r>
            <a:r>
              <a:rPr lang="tr-TR" sz="2400" smtClean="0"/>
              <a:t>(</a:t>
            </a:r>
            <a:r>
              <a:rPr lang="en-US" sz="2400" smtClean="0"/>
              <a:t>subgoal</a:t>
            </a:r>
            <a:r>
              <a:rPr lang="tr-TR" sz="2400" smtClean="0"/>
              <a:t>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bir</a:t>
            </a:r>
            <a:r>
              <a:rPr lang="en-US" sz="2400" smtClean="0"/>
              <a:t> </a:t>
            </a:r>
            <a:r>
              <a:rPr lang="tr-TR" sz="2400" smtClean="0"/>
              <a:t>hedefin (</a:t>
            </a:r>
            <a:r>
              <a:rPr lang="en-US" sz="2400" smtClean="0"/>
              <a:t>goal</a:t>
            </a:r>
            <a:r>
              <a:rPr lang="tr-TR" sz="2400" smtClean="0"/>
              <a:t>)</a:t>
            </a:r>
            <a:r>
              <a:rPr lang="en-US" sz="2400" smtClean="0"/>
              <a:t> </a:t>
            </a:r>
            <a:r>
              <a:rPr lang="tr-TR" sz="2400" smtClean="0"/>
              <a:t>doğruluğunu (</a:t>
            </a:r>
            <a:r>
              <a:rPr lang="en-US" sz="2400" smtClean="0"/>
              <a:t>true</a:t>
            </a:r>
            <a:r>
              <a:rPr lang="tr-TR" sz="2400" smtClean="0"/>
              <a:t>) ispatlamak için</a:t>
            </a:r>
            <a:r>
              <a:rPr lang="en-US" sz="2400" smtClean="0"/>
              <a:t>, </a:t>
            </a:r>
            <a:r>
              <a:rPr lang="tr-TR" sz="2400" smtClean="0"/>
              <a:t>çıkarım kuralları (</a:t>
            </a:r>
            <a:r>
              <a:rPr lang="en-US" sz="2400" smtClean="0"/>
              <a:t>inference rules </a:t>
            </a:r>
            <a:r>
              <a:rPr lang="tr-TR" sz="2400" smtClean="0"/>
              <a:t>) ve/veya gerçeklerden (</a:t>
            </a:r>
            <a:r>
              <a:rPr lang="en-US" sz="2400" smtClean="0"/>
              <a:t>facts</a:t>
            </a:r>
            <a:r>
              <a:rPr lang="tr-TR" sz="2400" smtClean="0"/>
              <a:t>) oluşan bir zincir bulmalıdır</a:t>
            </a:r>
            <a:r>
              <a:rPr lang="en-US" sz="2400" smtClean="0"/>
              <a:t>. </a:t>
            </a:r>
            <a:endParaRPr lang="tr-TR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</a:t>
            </a:r>
            <a:r>
              <a:rPr lang="tr-TR" sz="2400" smtClean="0"/>
              <a:t>Hedef (</a:t>
            </a:r>
            <a:r>
              <a:rPr lang="en-US" sz="2400" smtClean="0"/>
              <a:t>goal</a:t>
            </a:r>
            <a:r>
              <a:rPr lang="tr-TR" sz="2400" smtClean="0"/>
              <a:t>)</a:t>
            </a:r>
            <a:r>
              <a:rPr lang="en-US" sz="2400" smtClean="0"/>
              <a:t> Q</a:t>
            </a:r>
            <a:r>
              <a:rPr lang="tr-TR" sz="2400" smtClean="0"/>
              <a:t> için</a:t>
            </a:r>
            <a:r>
              <a:rPr lang="en-US" sz="240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B :- 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C :- 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Q :- P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Althedefi ispatlama işlemine</a:t>
            </a:r>
            <a:r>
              <a:rPr lang="en-US" sz="2400" smtClean="0"/>
              <a:t> </a:t>
            </a:r>
            <a:r>
              <a:rPr lang="tr-TR" sz="2400" smtClean="0"/>
              <a:t>eşleme (</a:t>
            </a:r>
            <a:r>
              <a:rPr lang="en-US" sz="2400" smtClean="0"/>
              <a:t>matching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sağlama (</a:t>
            </a:r>
            <a:r>
              <a:rPr lang="en-US" sz="2400" smtClean="0"/>
              <a:t>satisfying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veya</a:t>
            </a:r>
            <a:r>
              <a:rPr lang="en-US" sz="2400" smtClean="0"/>
              <a:t> </a:t>
            </a:r>
            <a:r>
              <a:rPr lang="tr-TR" sz="2400" smtClean="0"/>
              <a:t>çözüm (</a:t>
            </a:r>
            <a:r>
              <a:rPr lang="en-US" sz="2400" smtClean="0"/>
              <a:t>resolution</a:t>
            </a:r>
            <a:r>
              <a:rPr lang="tr-TR" sz="2400" smtClean="0"/>
              <a:t>) adı verilir</a:t>
            </a:r>
            <a:endParaRPr lang="en-US" sz="2400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512945-3E7E-4F8F-A87F-9211B2C8492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Çıkarsama işlemi (</a:t>
            </a:r>
            <a:r>
              <a:rPr lang="en-US" smtClean="0"/>
              <a:t>Inferencing Process 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Aşağıdan-yukarıya çözüm, ileri zincirleme (</a:t>
            </a:r>
            <a:r>
              <a:rPr lang="en-US" sz="2400" smtClean="0">
                <a:solidFill>
                  <a:schemeClr val="accent2"/>
                </a:solidFill>
              </a:rPr>
              <a:t>Bottom-up resolution, forward chaining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endParaRPr lang="en-US" sz="24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sz="2000" smtClean="0"/>
              <a:t>Gerçekler (</a:t>
            </a:r>
            <a:r>
              <a:rPr lang="en-US" sz="2000" smtClean="0"/>
              <a:t>facts</a:t>
            </a:r>
            <a:r>
              <a:rPr lang="tr-TR" sz="2000" smtClean="0"/>
              <a:t>)</a:t>
            </a:r>
            <a:r>
              <a:rPr lang="en-US" sz="2000" smtClean="0"/>
              <a:t> </a:t>
            </a:r>
            <a:r>
              <a:rPr lang="tr-TR" sz="2000" smtClean="0"/>
              <a:t>ve</a:t>
            </a:r>
            <a:r>
              <a:rPr lang="en-US" sz="2000" smtClean="0"/>
              <a:t> </a:t>
            </a:r>
            <a:r>
              <a:rPr lang="tr-TR" sz="2000" smtClean="0"/>
              <a:t>veritabanı (</a:t>
            </a:r>
            <a:r>
              <a:rPr lang="en-US" sz="2000" smtClean="0"/>
              <a:t>database</a:t>
            </a:r>
            <a:r>
              <a:rPr lang="tr-TR" sz="2000" smtClean="0"/>
              <a:t>) kurallarıyla (</a:t>
            </a:r>
            <a:r>
              <a:rPr lang="en-US" sz="2000" smtClean="0"/>
              <a:t>rules</a:t>
            </a:r>
            <a:r>
              <a:rPr lang="tr-TR" sz="2000" smtClean="0"/>
              <a:t>) başlar</a:t>
            </a:r>
            <a:r>
              <a:rPr lang="en-US" sz="2000" smtClean="0"/>
              <a:t> </a:t>
            </a:r>
            <a:r>
              <a:rPr lang="tr-TR" sz="2000" smtClean="0"/>
              <a:t>ve</a:t>
            </a:r>
            <a:r>
              <a:rPr lang="en-US" sz="2000" smtClean="0"/>
              <a:t> </a:t>
            </a:r>
            <a:r>
              <a:rPr lang="tr-TR" sz="2000" smtClean="0"/>
              <a:t>hedefe (</a:t>
            </a:r>
            <a:r>
              <a:rPr lang="en-US" sz="2000" smtClean="0"/>
              <a:t>goal</a:t>
            </a:r>
            <a:r>
              <a:rPr lang="tr-TR" sz="2000" smtClean="0"/>
              <a:t>) ulaştıracak sırayı bulmaya çalışır</a:t>
            </a:r>
            <a:endParaRPr lang="en-US" sz="2000" smtClean="0"/>
          </a:p>
          <a:p>
            <a:pPr lvl="1" eaLnBrk="1" hangingPunct="1"/>
            <a:r>
              <a:rPr lang="tr-TR" sz="2000" smtClean="0"/>
              <a:t>Geniş bir olası doğru cevaplar kümesiyle iyi çalışır</a:t>
            </a:r>
            <a:endParaRPr lang="en-US" sz="2000" smtClean="0"/>
          </a:p>
          <a:p>
            <a:pPr eaLnBrk="1" hangingPunct="1"/>
            <a:r>
              <a:rPr lang="tr-TR" sz="2400" smtClean="0">
                <a:solidFill>
                  <a:schemeClr val="accent2"/>
                </a:solidFill>
              </a:rPr>
              <a:t>Yukarıdan-aşağıya çözüm, geri zincirleme (</a:t>
            </a:r>
            <a:r>
              <a:rPr lang="en-US" sz="2400" smtClean="0">
                <a:solidFill>
                  <a:schemeClr val="accent2"/>
                </a:solidFill>
              </a:rPr>
              <a:t>Top-down resolution, backward chaining</a:t>
            </a:r>
            <a:r>
              <a:rPr lang="tr-TR" sz="2400" smtClean="0">
                <a:solidFill>
                  <a:schemeClr val="accent2"/>
                </a:solidFill>
              </a:rPr>
              <a:t>)</a:t>
            </a:r>
            <a:endParaRPr lang="en-US" sz="24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sz="2000" smtClean="0"/>
              <a:t>Hedef ile başlar ve </a:t>
            </a:r>
            <a:r>
              <a:rPr lang="en-US" sz="2000" smtClean="0"/>
              <a:t> </a:t>
            </a:r>
            <a:r>
              <a:rPr lang="tr-TR" sz="2000" smtClean="0"/>
              <a:t>veritabanındaki gerçekler (</a:t>
            </a:r>
            <a:r>
              <a:rPr lang="en-US" sz="2000" smtClean="0"/>
              <a:t>facts</a:t>
            </a:r>
            <a:r>
              <a:rPr lang="tr-TR" sz="2000" smtClean="0"/>
              <a:t>) kümesine ulaştıran sırayı (</a:t>
            </a:r>
            <a:r>
              <a:rPr lang="en-US" sz="2000" smtClean="0"/>
              <a:t>sequence</a:t>
            </a:r>
            <a:r>
              <a:rPr lang="tr-TR" sz="2000" smtClean="0"/>
              <a:t>) bulmaya çalışır</a:t>
            </a:r>
            <a:endParaRPr lang="en-US" sz="2000" smtClean="0"/>
          </a:p>
          <a:p>
            <a:pPr lvl="1" eaLnBrk="1" hangingPunct="1"/>
            <a:r>
              <a:rPr lang="tr-TR" sz="2000" smtClean="0"/>
              <a:t>Küçük bir olası doğru cevaplar kümesiyle iyi çalışır</a:t>
            </a:r>
            <a:endParaRPr lang="en-US" sz="2000" smtClean="0"/>
          </a:p>
          <a:p>
            <a:pPr eaLnBrk="1" hangingPunct="1"/>
            <a:r>
              <a:rPr lang="en-US" sz="2400" smtClean="0"/>
              <a:t>Prolog implementa</a:t>
            </a:r>
            <a:r>
              <a:rPr lang="tr-TR" sz="2400" smtClean="0"/>
              <a:t>sy</a:t>
            </a:r>
            <a:r>
              <a:rPr lang="en-US" sz="2400" smtClean="0"/>
              <a:t>on</a:t>
            </a:r>
            <a:r>
              <a:rPr lang="tr-TR" sz="2400" smtClean="0"/>
              <a:t>ları</a:t>
            </a:r>
            <a:r>
              <a:rPr lang="en-US" sz="2400" smtClean="0"/>
              <a:t> </a:t>
            </a:r>
            <a:r>
              <a:rPr lang="tr-TR" sz="2400" smtClean="0"/>
              <a:t>geri zincirleme (</a:t>
            </a:r>
            <a:r>
              <a:rPr lang="en-US" sz="2400" smtClean="0"/>
              <a:t>backward chaining</a:t>
            </a:r>
            <a:r>
              <a:rPr lang="tr-TR" sz="2400" smtClean="0"/>
              <a:t>) kullanır</a:t>
            </a:r>
            <a:endParaRPr lang="en-US" sz="2400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B0EDB-7032-4FE6-B128-B500181F4F6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Çıkarsama işlemi (</a:t>
            </a:r>
            <a:r>
              <a:rPr lang="en-US" smtClean="0"/>
              <a:t>Inferencing Process 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Hedef birden fazla alt hedefe sahipse</a:t>
            </a:r>
            <a:r>
              <a:rPr lang="en-US" smtClean="0"/>
              <a:t>, </a:t>
            </a:r>
            <a:r>
              <a:rPr lang="tr-TR" smtClean="0"/>
              <a:t>şunlardan birini kullanır</a:t>
            </a:r>
            <a:endParaRPr lang="en-US" smtClean="0"/>
          </a:p>
          <a:p>
            <a:pPr lvl="1" eaLnBrk="1" hangingPunct="1"/>
            <a:r>
              <a:rPr lang="en-US" smtClean="0"/>
              <a:t>Depth-first </a:t>
            </a:r>
            <a:r>
              <a:rPr lang="tr-TR" smtClean="0"/>
              <a:t>arama</a:t>
            </a:r>
            <a:r>
              <a:rPr lang="en-US" smtClean="0"/>
              <a:t>:  </a:t>
            </a:r>
            <a:r>
              <a:rPr lang="tr-TR" smtClean="0"/>
              <a:t>diğerleriyle çaılşmadan önce ilk althedefin tamamen ispatını bulmak</a:t>
            </a:r>
            <a:endParaRPr lang="en-US" smtClean="0"/>
          </a:p>
          <a:p>
            <a:pPr lvl="1" eaLnBrk="1" hangingPunct="1"/>
            <a:r>
              <a:rPr lang="en-US" smtClean="0"/>
              <a:t>Breadth-first </a:t>
            </a:r>
            <a:r>
              <a:rPr lang="tr-TR" smtClean="0"/>
              <a:t>arama</a:t>
            </a:r>
            <a:r>
              <a:rPr lang="en-US" smtClean="0"/>
              <a:t>: </a:t>
            </a:r>
            <a:r>
              <a:rPr lang="tr-TR" smtClean="0"/>
              <a:t>bütün alt hedefler üzerinde paralel çalışma</a:t>
            </a:r>
            <a:endParaRPr lang="en-US" smtClean="0"/>
          </a:p>
          <a:p>
            <a:pPr eaLnBrk="1" hangingPunct="1"/>
            <a:r>
              <a:rPr lang="en-US" smtClean="0"/>
              <a:t>Prolog depth-first </a:t>
            </a:r>
            <a:r>
              <a:rPr lang="tr-TR" smtClean="0"/>
              <a:t>arama kullanır</a:t>
            </a:r>
            <a:endParaRPr lang="en-US" smtClean="0"/>
          </a:p>
          <a:p>
            <a:pPr lvl="1" eaLnBrk="1" hangingPunct="1"/>
            <a:r>
              <a:rPr lang="tr-TR" smtClean="0"/>
              <a:t>Daha az bilgisayar kaynağıyla yapılabilir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52B98D-901C-4B69-8D47-C248A9302EC3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Çıkarsama işlemi (</a:t>
            </a:r>
            <a:r>
              <a:rPr lang="en-US" smtClean="0"/>
              <a:t>Inferencing Process 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Birden çok alt-hedefi (subgoal) bulunan bir hedef (goal) ile</a:t>
            </a:r>
            <a:r>
              <a:rPr lang="en-US" smtClean="0"/>
              <a:t>, </a:t>
            </a:r>
            <a:r>
              <a:rPr lang="tr-TR" smtClean="0"/>
              <a:t>eğer althedeflerden birinin doğruluğunu göstermekte başarısız olunursa</a:t>
            </a:r>
            <a:r>
              <a:rPr lang="en-US" smtClean="0"/>
              <a:t>, </a:t>
            </a:r>
            <a:r>
              <a:rPr lang="tr-TR" smtClean="0"/>
              <a:t>alternatif bir çözüm için bir önceki althedef yeniden ele alınır</a:t>
            </a:r>
            <a:r>
              <a:rPr lang="en-US" smtClean="0"/>
              <a:t>: </a:t>
            </a:r>
            <a:r>
              <a:rPr lang="tr-TR" smtClean="0">
                <a:solidFill>
                  <a:schemeClr val="accent2"/>
                </a:solidFill>
              </a:rPr>
              <a:t>geri-izleme </a:t>
            </a:r>
            <a:r>
              <a:rPr lang="tr-TR" smtClean="0"/>
              <a:t>(</a:t>
            </a:r>
            <a:r>
              <a:rPr lang="en-US" smtClean="0">
                <a:solidFill>
                  <a:schemeClr val="accent2"/>
                </a:solidFill>
              </a:rPr>
              <a:t>backtracking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endParaRPr 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smtClean="0"/>
              <a:t>Bir önceki aramanın bıraktığı yerden aramaya başlanır</a:t>
            </a:r>
            <a:endParaRPr lang="en-US" smtClean="0"/>
          </a:p>
          <a:p>
            <a:pPr eaLnBrk="1" hangingPunct="1"/>
            <a:r>
              <a:rPr lang="tr-TR" smtClean="0"/>
              <a:t>Çok fazla zaman ve alan alabilir çünkü</a:t>
            </a:r>
            <a:r>
              <a:rPr lang="en-US" smtClean="0"/>
              <a:t> </a:t>
            </a:r>
            <a:r>
              <a:rPr lang="tr-TR" smtClean="0"/>
              <a:t>her bir alt-hedefin (subgoal) olası bütün ispatlarını bulabilir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A08647-044A-487A-8B29-67D899FC16B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</a:t>
            </a:r>
            <a:r>
              <a:rPr lang="en-US" smtClean="0"/>
              <a:t>iriş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accent2"/>
                </a:solidFill>
              </a:rPr>
              <a:t>Mantık (</a:t>
            </a:r>
            <a:r>
              <a:rPr lang="en-US" smtClean="0">
                <a:solidFill>
                  <a:schemeClr val="accent2"/>
                </a:solidFill>
              </a:rPr>
              <a:t>Logic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program</a:t>
            </a:r>
            <a:r>
              <a:rPr lang="tr-TR" smtClean="0"/>
              <a:t>lama</a:t>
            </a:r>
            <a:r>
              <a:rPr lang="en-US" smtClean="0"/>
              <a:t> </a:t>
            </a:r>
            <a:r>
              <a:rPr lang="tr-TR" smtClean="0"/>
              <a:t>dili</a:t>
            </a:r>
            <a:r>
              <a:rPr lang="en-US" smtClean="0"/>
              <a:t> </a:t>
            </a:r>
            <a:r>
              <a:rPr lang="tr-TR" smtClean="0"/>
              <a:t>veya</a:t>
            </a:r>
            <a:r>
              <a:rPr lang="en-US" smtClean="0"/>
              <a:t> </a:t>
            </a:r>
            <a:r>
              <a:rPr lang="tr-TR" smtClean="0">
                <a:solidFill>
                  <a:schemeClr val="accent2"/>
                </a:solidFill>
              </a:rPr>
              <a:t>tanıtıcı (</a:t>
            </a:r>
            <a:r>
              <a:rPr lang="en-US" smtClean="0">
                <a:solidFill>
                  <a:schemeClr val="accent2"/>
                </a:solidFill>
              </a:rPr>
              <a:t>declarative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programlama </a:t>
            </a:r>
            <a:r>
              <a:rPr lang="tr-TR" smtClean="0"/>
              <a:t>dili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P</a:t>
            </a:r>
            <a:r>
              <a:rPr lang="en-US" smtClean="0"/>
              <a:t>rogram</a:t>
            </a:r>
            <a:r>
              <a:rPr lang="tr-TR" smtClean="0"/>
              <a:t>ları</a:t>
            </a:r>
            <a:r>
              <a:rPr lang="en-US" smtClean="0"/>
              <a:t> </a:t>
            </a:r>
            <a:r>
              <a:rPr lang="tr-TR" smtClean="0"/>
              <a:t>sembolik</a:t>
            </a:r>
            <a:r>
              <a:rPr lang="en-US" smtClean="0"/>
              <a:t> mantık</a:t>
            </a:r>
            <a:r>
              <a:rPr lang="tr-TR" smtClean="0"/>
              <a:t> biçiminde ifade etme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Sonuçları üretmek için </a:t>
            </a:r>
            <a:r>
              <a:rPr lang="en-US" smtClean="0"/>
              <a:t>mantık</a:t>
            </a:r>
            <a:r>
              <a:rPr lang="tr-TR" smtClean="0"/>
              <a:t>s</a:t>
            </a:r>
            <a:r>
              <a:rPr lang="en-US" smtClean="0"/>
              <a:t>al</a:t>
            </a:r>
            <a:r>
              <a:rPr lang="tr-TR" smtClean="0"/>
              <a:t> çıkarsama (logical </a:t>
            </a:r>
            <a:r>
              <a:rPr lang="en-US" smtClean="0"/>
              <a:t>inferencing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işlemi kullanma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accent2"/>
                </a:solidFill>
              </a:rPr>
              <a:t>Yordamsal (</a:t>
            </a:r>
            <a:r>
              <a:rPr lang="en-US" smtClean="0">
                <a:solidFill>
                  <a:schemeClr val="accent2"/>
                </a:solidFill>
              </a:rPr>
              <a:t>procedural</a:t>
            </a:r>
            <a:r>
              <a:rPr lang="tr-TR" smtClean="0">
                <a:solidFill>
                  <a:schemeClr val="accent2"/>
                </a:solidFill>
              </a:rPr>
              <a:t>) </a:t>
            </a:r>
            <a:r>
              <a:rPr lang="tr-TR" smtClean="0"/>
              <a:t>yerine</a:t>
            </a:r>
            <a:r>
              <a:rPr lang="tr-TR" smtClean="0">
                <a:solidFill>
                  <a:schemeClr val="accent2"/>
                </a:solidFill>
              </a:rPr>
              <a:t> Tanıtıcı (</a:t>
            </a:r>
            <a:r>
              <a:rPr lang="en-US" smtClean="0">
                <a:solidFill>
                  <a:schemeClr val="accent2"/>
                </a:solidFill>
              </a:rPr>
              <a:t>Declarative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Sadece </a:t>
            </a:r>
            <a:r>
              <a:rPr lang="tr-TR" smtClean="0">
                <a:solidFill>
                  <a:schemeClr val="accent2"/>
                </a:solidFill>
              </a:rPr>
              <a:t>sonuçların (</a:t>
            </a:r>
            <a:r>
              <a:rPr lang="en-US" smtClean="0">
                <a:solidFill>
                  <a:schemeClr val="accent2"/>
                </a:solidFill>
              </a:rPr>
              <a:t>results</a:t>
            </a:r>
            <a:r>
              <a:rPr lang="tr-TR" smtClean="0">
                <a:solidFill>
                  <a:schemeClr val="accent2"/>
                </a:solidFill>
              </a:rPr>
              <a:t>) </a:t>
            </a:r>
            <a:r>
              <a:rPr lang="tr-TR" smtClean="0"/>
              <a:t>özelliği belirtilir</a:t>
            </a:r>
            <a:r>
              <a:rPr lang="en-US" smtClean="0"/>
              <a:t> (</a:t>
            </a:r>
            <a:r>
              <a:rPr lang="tr-TR" smtClean="0"/>
              <a:t>onları üreten detaylı</a:t>
            </a:r>
            <a:r>
              <a:rPr lang="en-US" smtClean="0"/>
              <a:t> </a:t>
            </a:r>
            <a:r>
              <a:rPr lang="tr-TR" smtClean="0">
                <a:solidFill>
                  <a:schemeClr val="accent2"/>
                </a:solidFill>
              </a:rPr>
              <a:t>prosedürlerin (yordamların)</a:t>
            </a:r>
            <a:r>
              <a:rPr lang="tr-TR" smtClean="0"/>
              <a:t> (</a:t>
            </a:r>
            <a:r>
              <a:rPr lang="en-US" smtClean="0">
                <a:solidFill>
                  <a:schemeClr val="accent2"/>
                </a:solidFill>
              </a:rPr>
              <a:t>procedures</a:t>
            </a:r>
            <a:r>
              <a:rPr lang="tr-TR" smtClean="0">
                <a:solidFill>
                  <a:schemeClr val="accent2"/>
                </a:solidFill>
              </a:rPr>
              <a:t>) </a:t>
            </a:r>
            <a:r>
              <a:rPr lang="tr-TR" smtClean="0"/>
              <a:t>değil</a:t>
            </a:r>
            <a:r>
              <a:rPr lang="en-US" smtClean="0"/>
              <a:t>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6A87FA-5288-4566-BB53-5C3ACB51196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Basit</a:t>
            </a:r>
            <a:r>
              <a:rPr lang="en-US" smtClean="0"/>
              <a:t> Aritmet</a:t>
            </a:r>
            <a:r>
              <a:rPr lang="tr-TR" smtClean="0"/>
              <a:t>ik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 </a:t>
            </a:r>
            <a:r>
              <a:rPr lang="tr-TR" smtClean="0"/>
              <a:t>tamsayı değişkenlerini (</a:t>
            </a:r>
            <a:r>
              <a:rPr lang="en-US" smtClean="0"/>
              <a:t>integer variables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ve</a:t>
            </a:r>
            <a:r>
              <a:rPr lang="en-US" smtClean="0"/>
              <a:t> </a:t>
            </a:r>
            <a:r>
              <a:rPr lang="tr-TR" smtClean="0"/>
              <a:t>tamsayı aritmetiğini destekler</a:t>
            </a:r>
            <a:endParaRPr lang="en-US" smtClean="0"/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is</a:t>
            </a:r>
            <a:r>
              <a:rPr lang="en-US" smtClean="0"/>
              <a:t> operat</a:t>
            </a:r>
            <a:r>
              <a:rPr lang="tr-TR" smtClean="0"/>
              <a:t>ö</a:t>
            </a:r>
            <a:r>
              <a:rPr lang="en-US" smtClean="0"/>
              <a:t>r</a:t>
            </a:r>
            <a:r>
              <a:rPr lang="tr-TR" smtClean="0"/>
              <a:t>ü</a:t>
            </a:r>
            <a:r>
              <a:rPr lang="en-US" smtClean="0"/>
              <a:t>: </a:t>
            </a:r>
            <a:r>
              <a:rPr lang="tr-TR" smtClean="0"/>
              <a:t>sağ işlenen (operand) olarak bir aritmetik ifadeyi ve</a:t>
            </a:r>
            <a:r>
              <a:rPr lang="en-US" smtClean="0"/>
              <a:t> </a:t>
            </a:r>
            <a:r>
              <a:rPr lang="tr-TR" smtClean="0"/>
              <a:t>sol işlenen (operand) olarak da değişkeni (</a:t>
            </a:r>
            <a:r>
              <a:rPr lang="en-US" smtClean="0"/>
              <a:t>variable</a:t>
            </a:r>
            <a:r>
              <a:rPr lang="tr-TR" smtClean="0"/>
              <a:t>) alır</a:t>
            </a:r>
            <a:endParaRPr lang="en-US" smtClean="0"/>
          </a:p>
          <a:p>
            <a:pPr eaLnBrk="1" hangingPunct="1"/>
            <a:r>
              <a:rPr lang="en-US" smtClean="0"/>
              <a:t>A is B / 10 + C</a:t>
            </a:r>
          </a:p>
          <a:p>
            <a:pPr eaLnBrk="1" hangingPunct="1"/>
            <a:r>
              <a:rPr lang="tr-TR" smtClean="0"/>
              <a:t>Atama ifadesi (</a:t>
            </a:r>
            <a:r>
              <a:rPr lang="en-US" smtClean="0"/>
              <a:t>assignment statement</a:t>
            </a:r>
            <a:r>
              <a:rPr lang="tr-TR" smtClean="0"/>
              <a:t>) ile aynı değildir</a:t>
            </a:r>
            <a:r>
              <a:rPr lang="en-US" smtClean="0"/>
              <a:t>!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0A0BB5-36E0-4307-ADE0-E4C6DE8B8F49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Örnek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speed(ford,100).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speed(chevy,105).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speed(dodge,95).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speed(volvo,80).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time(ford,20).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time(chevy,21).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time(dodge,24).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time(volvo,24).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distance(X,Y) :- 	speed(X,Speed),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					time(X,Time), 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sz="2400" b="1" smtClean="0">
                <a:latin typeface="Courier New" pitchFamily="49" charset="0"/>
              </a:rPr>
              <a:t>					Y is Speed * Time.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9C1221-75EE-4A33-AF09-F7B677FC683D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İzleme (</a:t>
            </a:r>
            <a:r>
              <a:rPr lang="en-US" smtClean="0"/>
              <a:t>Trace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Her adımdaki başlatmaları (</a:t>
            </a:r>
            <a:r>
              <a:rPr lang="en-US" smtClean="0"/>
              <a:t>instantiations</a:t>
            </a:r>
            <a:r>
              <a:rPr lang="tr-TR" smtClean="0"/>
              <a:t>) gösteren yerleşik yapı (b</a:t>
            </a:r>
            <a:r>
              <a:rPr lang="en-US" smtClean="0"/>
              <a:t>uilt-in structure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/>
              <a:t>Yürütmenin</a:t>
            </a:r>
            <a:r>
              <a:rPr lang="tr-TR" smtClean="0">
                <a:solidFill>
                  <a:schemeClr val="accent2"/>
                </a:solidFill>
              </a:rPr>
              <a:t> İzleme Modeli (</a:t>
            </a:r>
            <a:r>
              <a:rPr lang="en-US" smtClean="0">
                <a:solidFill>
                  <a:schemeClr val="accent2"/>
                </a:solidFill>
              </a:rPr>
              <a:t>Tracing model</a:t>
            </a:r>
            <a:r>
              <a:rPr lang="en-US" smtClean="0"/>
              <a:t> of execution</a:t>
            </a:r>
            <a:r>
              <a:rPr lang="tr-TR" smtClean="0"/>
              <a:t>)</a:t>
            </a:r>
            <a:r>
              <a:rPr lang="en-US" smtClean="0"/>
              <a:t>- </a:t>
            </a:r>
            <a:r>
              <a:rPr lang="tr-TR" smtClean="0"/>
              <a:t>dört olay</a:t>
            </a:r>
            <a:r>
              <a:rPr lang="en-US" smtClean="0"/>
              <a:t>:</a:t>
            </a:r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Çağırma (</a:t>
            </a:r>
            <a:r>
              <a:rPr lang="en-US" smtClean="0">
                <a:solidFill>
                  <a:schemeClr val="accent2"/>
                </a:solidFill>
              </a:rPr>
              <a:t>Call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(</a:t>
            </a:r>
            <a:r>
              <a:rPr lang="tr-TR" smtClean="0"/>
              <a:t>hedefi (</a:t>
            </a:r>
            <a:r>
              <a:rPr lang="en-US" smtClean="0"/>
              <a:t>goal</a:t>
            </a:r>
            <a:r>
              <a:rPr lang="tr-TR" smtClean="0"/>
              <a:t>) gerçekleştirme çabasının başlangıcı</a:t>
            </a:r>
            <a:r>
              <a:rPr lang="en-US" smtClean="0"/>
              <a:t>)</a:t>
            </a:r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Çıkış (</a:t>
            </a:r>
            <a:r>
              <a:rPr lang="en-US" smtClean="0">
                <a:solidFill>
                  <a:schemeClr val="accent2"/>
                </a:solidFill>
              </a:rPr>
              <a:t>Exit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(</a:t>
            </a:r>
            <a:r>
              <a:rPr lang="tr-TR" smtClean="0"/>
              <a:t>hedef gerçekleştirilmiş olunca</a:t>
            </a:r>
            <a:r>
              <a:rPr lang="en-US" smtClean="0"/>
              <a:t>)</a:t>
            </a:r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Yinele (</a:t>
            </a:r>
            <a:r>
              <a:rPr lang="en-US" smtClean="0">
                <a:solidFill>
                  <a:schemeClr val="accent2"/>
                </a:solidFill>
              </a:rPr>
              <a:t>Redo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(</a:t>
            </a:r>
            <a:r>
              <a:rPr lang="tr-TR" smtClean="0"/>
              <a:t>geriizleme (</a:t>
            </a:r>
            <a:r>
              <a:rPr lang="en-US" smtClean="0"/>
              <a:t>backtrack</a:t>
            </a:r>
            <a:r>
              <a:rPr lang="tr-TR" smtClean="0"/>
              <a:t>)</a:t>
            </a:r>
            <a:r>
              <a:rPr lang="en-US" smtClean="0"/>
              <a:t> o</a:t>
            </a:r>
            <a:r>
              <a:rPr lang="tr-TR" smtClean="0"/>
              <a:t>l</a:t>
            </a:r>
            <a:r>
              <a:rPr lang="en-US" smtClean="0"/>
              <a:t>ur)</a:t>
            </a:r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Başarısız (</a:t>
            </a:r>
            <a:r>
              <a:rPr lang="en-US" smtClean="0">
                <a:solidFill>
                  <a:schemeClr val="accent2"/>
                </a:solidFill>
              </a:rPr>
              <a:t>Fail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(</a:t>
            </a:r>
            <a:r>
              <a:rPr lang="tr-TR" smtClean="0"/>
              <a:t>hedef başarısız olduğunda</a:t>
            </a:r>
            <a:r>
              <a:rPr lang="en-US" smtClean="0"/>
              <a:t>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C84D0D-FCA6-4C9F-9C1E-1EE5C257DC9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3238" y="876300"/>
            <a:ext cx="3636962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Örnek</a:t>
            </a:r>
            <a:endParaRPr 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4419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likes(jake,chocolate).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likes(jake,apricots).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likes(darcie,licorice).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likes(darcie,apricots).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trace.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likes(jake,X),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likes(darcie,X).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E23B96-386E-4A94-BAF4-2817DB0036DD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Liste yapıları (</a:t>
            </a:r>
            <a:r>
              <a:rPr lang="en-US" smtClean="0"/>
              <a:t>List Structures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467600" cy="4495800"/>
          </a:xfrm>
        </p:spPr>
        <p:txBody>
          <a:bodyPr/>
          <a:lstStyle/>
          <a:p>
            <a:pPr eaLnBrk="1" hangingPunct="1"/>
            <a:r>
              <a:rPr lang="tr-TR" sz="2400" smtClean="0"/>
              <a:t>Diğer temel veri yapısı (</a:t>
            </a:r>
            <a:r>
              <a:rPr lang="en-US" sz="2400" smtClean="0"/>
              <a:t>data structure</a:t>
            </a:r>
            <a:r>
              <a:rPr lang="tr-TR" sz="2400" smtClean="0"/>
              <a:t>)</a:t>
            </a:r>
            <a:r>
              <a:rPr lang="en-US" sz="2400" smtClean="0"/>
              <a:t> (</a:t>
            </a:r>
            <a:r>
              <a:rPr lang="tr-TR" sz="2400" smtClean="0"/>
              <a:t>daha önce gördüğümüz</a:t>
            </a:r>
            <a:r>
              <a:rPr lang="en-US" sz="2400" smtClean="0"/>
              <a:t> atomi</a:t>
            </a:r>
            <a:r>
              <a:rPr lang="tr-TR" sz="2400" smtClean="0"/>
              <a:t>k</a:t>
            </a:r>
            <a:r>
              <a:rPr lang="en-US" sz="2400" smtClean="0"/>
              <a:t> </a:t>
            </a:r>
            <a:r>
              <a:rPr lang="tr-TR" sz="2400" smtClean="0"/>
              <a:t>önermelere (</a:t>
            </a:r>
            <a:r>
              <a:rPr lang="en-US" sz="2400" smtClean="0"/>
              <a:t>propositions</a:t>
            </a:r>
            <a:r>
              <a:rPr lang="tr-TR" sz="2400" smtClean="0"/>
              <a:t>) ek olarak</a:t>
            </a:r>
            <a:r>
              <a:rPr lang="en-US" sz="2400" smtClean="0"/>
              <a:t>): list</a:t>
            </a:r>
            <a:r>
              <a:rPr lang="tr-TR" sz="2400" smtClean="0"/>
              <a:t>e</a:t>
            </a:r>
            <a:endParaRPr lang="en-US" sz="2400" smtClean="0"/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List</a:t>
            </a:r>
            <a:r>
              <a:rPr lang="tr-TR" sz="2400" smtClean="0">
                <a:solidFill>
                  <a:schemeClr val="accent2"/>
                </a:solidFill>
              </a:rPr>
              <a:t>e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tr-TR" sz="2400" smtClean="0"/>
              <a:t>herhangi bir sayıdaki elemanlar (elements) sırasıdır</a:t>
            </a:r>
            <a:endParaRPr lang="en-US" sz="2400" smtClean="0"/>
          </a:p>
          <a:p>
            <a:pPr eaLnBrk="1" hangingPunct="1"/>
            <a:r>
              <a:rPr lang="en-US" sz="2400" smtClean="0"/>
              <a:t>Elem</a:t>
            </a:r>
            <a:r>
              <a:rPr lang="tr-TR" sz="2400" smtClean="0"/>
              <a:t>a</a:t>
            </a:r>
            <a:r>
              <a:rPr lang="en-US" sz="2400" smtClean="0"/>
              <a:t>n</a:t>
            </a:r>
            <a:r>
              <a:rPr lang="tr-TR" sz="2400" smtClean="0"/>
              <a:t>lar</a:t>
            </a:r>
            <a:r>
              <a:rPr lang="en-US" sz="2400" smtClean="0"/>
              <a:t> atom</a:t>
            </a:r>
            <a:r>
              <a:rPr lang="tr-TR" sz="2400" smtClean="0"/>
              <a:t>lar</a:t>
            </a:r>
            <a:r>
              <a:rPr lang="en-US" sz="2400" smtClean="0"/>
              <a:t>, atomi</a:t>
            </a:r>
            <a:r>
              <a:rPr lang="tr-TR" sz="2400" smtClean="0"/>
              <a:t>k</a:t>
            </a:r>
            <a:r>
              <a:rPr lang="en-US" sz="2400" smtClean="0"/>
              <a:t> </a:t>
            </a:r>
            <a:r>
              <a:rPr lang="tr-TR" sz="2400" smtClean="0"/>
              <a:t>önermeler (</a:t>
            </a:r>
            <a:r>
              <a:rPr lang="en-US" sz="2400" smtClean="0"/>
              <a:t>propositions</a:t>
            </a:r>
            <a:r>
              <a:rPr lang="tr-TR" sz="2400" smtClean="0"/>
              <a:t>)</a:t>
            </a:r>
            <a:r>
              <a:rPr lang="en-US" sz="2400" smtClean="0"/>
              <a:t>, </a:t>
            </a:r>
            <a:r>
              <a:rPr lang="tr-TR" sz="2400" smtClean="0"/>
              <a:t>veya</a:t>
            </a:r>
            <a:r>
              <a:rPr lang="en-US" sz="2400" smtClean="0"/>
              <a:t> </a:t>
            </a:r>
            <a:r>
              <a:rPr lang="tr-TR" sz="2400" smtClean="0"/>
              <a:t>diğer</a:t>
            </a:r>
            <a:r>
              <a:rPr lang="en-US" sz="2400" smtClean="0"/>
              <a:t> ter</a:t>
            </a:r>
            <a:r>
              <a:rPr lang="tr-TR" sz="2400" smtClean="0"/>
              <a:t>i</a:t>
            </a:r>
            <a:r>
              <a:rPr lang="en-US" sz="2400" smtClean="0"/>
              <a:t>m</a:t>
            </a:r>
            <a:r>
              <a:rPr lang="tr-TR" sz="2400" smtClean="0"/>
              <a:t>ler</a:t>
            </a:r>
            <a:r>
              <a:rPr lang="en-US" sz="2400" smtClean="0"/>
              <a:t> (</a:t>
            </a:r>
            <a:r>
              <a:rPr lang="tr-TR" sz="2400" smtClean="0"/>
              <a:t>diğer</a:t>
            </a:r>
            <a:r>
              <a:rPr lang="en-US" sz="2400" smtClean="0"/>
              <a:t> list</a:t>
            </a:r>
            <a:r>
              <a:rPr lang="tr-TR" sz="2400" smtClean="0"/>
              <a:t>eler de dahil</a:t>
            </a:r>
            <a:r>
              <a:rPr lang="en-US" sz="2400" smtClean="0"/>
              <a:t>)</a:t>
            </a:r>
            <a:r>
              <a:rPr lang="tr-TR" sz="2400" smtClean="0"/>
              <a:t> olabilir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[apple, prune, grape, kumquat]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[] 		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tr-TR" sz="2000" smtClean="0">
                <a:solidFill>
                  <a:schemeClr val="accent2"/>
                </a:solidFill>
              </a:rPr>
              <a:t>boş</a:t>
            </a:r>
            <a:r>
              <a:rPr lang="en-US" sz="2000" smtClean="0">
                <a:solidFill>
                  <a:schemeClr val="accent2"/>
                </a:solidFill>
              </a:rPr>
              <a:t> list</a:t>
            </a:r>
            <a:r>
              <a:rPr lang="tr-TR" sz="2000" smtClean="0">
                <a:solidFill>
                  <a:schemeClr val="accent2"/>
                </a:solidFill>
              </a:rPr>
              <a:t>e</a:t>
            </a:r>
            <a:r>
              <a:rPr lang="en-US" sz="2000" smtClean="0">
                <a:solidFill>
                  <a:schemeClr val="accent2"/>
                </a:solidFill>
              </a:rPr>
              <a:t>)</a:t>
            </a:r>
            <a:endParaRPr 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[X | Y] 	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tr-TR" sz="2000" b="1" smtClean="0">
                <a:solidFill>
                  <a:schemeClr val="accent2"/>
                </a:solidFill>
                <a:latin typeface="Courier New" pitchFamily="49" charset="0"/>
              </a:rPr>
              <a:t>baş(</a:t>
            </a:r>
            <a:r>
              <a:rPr lang="en-US" sz="2000" smtClean="0">
                <a:solidFill>
                  <a:schemeClr val="accent2"/>
                </a:solidFill>
              </a:rPr>
              <a:t>head</a:t>
            </a:r>
            <a:r>
              <a:rPr lang="tr-TR" sz="2000" smtClean="0">
                <a:solidFill>
                  <a:schemeClr val="accent2"/>
                </a:solidFill>
              </a:rPr>
              <a:t>)</a:t>
            </a:r>
            <a:r>
              <a:rPr lang="en-US" sz="2000" smtClean="0">
                <a:solidFill>
                  <a:schemeClr val="accent2"/>
                </a:solidFill>
              </a:rPr>
              <a:t> X </a:t>
            </a:r>
            <a:r>
              <a:rPr lang="tr-TR" sz="2000" smtClean="0">
                <a:solidFill>
                  <a:schemeClr val="accent2"/>
                </a:solidFill>
              </a:rPr>
              <a:t>ve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  <a:r>
              <a:rPr lang="tr-TR" sz="2000" smtClean="0">
                <a:solidFill>
                  <a:schemeClr val="accent2"/>
                </a:solidFill>
              </a:rPr>
              <a:t>kuyruk(</a:t>
            </a:r>
            <a:r>
              <a:rPr lang="en-US" sz="2000" smtClean="0">
                <a:solidFill>
                  <a:schemeClr val="accent2"/>
                </a:solidFill>
              </a:rPr>
              <a:t>tail</a:t>
            </a:r>
            <a:r>
              <a:rPr lang="tr-TR" sz="2000" smtClean="0">
                <a:solidFill>
                  <a:schemeClr val="accent2"/>
                </a:solidFill>
              </a:rPr>
              <a:t>)</a:t>
            </a:r>
            <a:r>
              <a:rPr lang="en-US" sz="2000" smtClean="0">
                <a:solidFill>
                  <a:schemeClr val="accent2"/>
                </a:solidFill>
              </a:rPr>
              <a:t> Y)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CA6773-73A0-4613-9972-C7E4C11E4B2C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Örnek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append f</a:t>
            </a:r>
            <a:r>
              <a:rPr lang="tr-TR" smtClean="0"/>
              <a:t>onksiyonunun tanımı</a:t>
            </a:r>
            <a:r>
              <a:rPr lang="en-US" smtClean="0"/>
              <a:t>: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append([], List, List).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append([Head | List_1], List_2, [Head | List_3]) :-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append (List_1, List_2, List_3).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2F3865-5FB6-41D3-BDA4-4C174E00A75D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Örnek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reverse f</a:t>
            </a:r>
            <a:r>
              <a:rPr lang="tr-TR" smtClean="0"/>
              <a:t>o</a:t>
            </a:r>
            <a:r>
              <a:rPr lang="en-US" smtClean="0"/>
              <a:t>n</a:t>
            </a:r>
            <a:r>
              <a:rPr lang="tr-TR" smtClean="0"/>
              <a:t>ksiyonunun tanımı</a:t>
            </a:r>
            <a:r>
              <a:rPr lang="en-US" smtClean="0"/>
              <a:t>: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reverse([], []).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reverse([Head | Tail], List) :- 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reverse (Tail, Result),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append (Result, [Head], List).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EF4852-DDF8-4564-B85A-94B9009729D0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</a:t>
            </a:r>
            <a:r>
              <a:rPr lang="tr-TR" smtClean="0"/>
              <a:t>’un eksiklikleri (</a:t>
            </a:r>
            <a:r>
              <a:rPr lang="en-US" smtClean="0"/>
              <a:t>Deficiencies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Çözüm (</a:t>
            </a:r>
            <a:r>
              <a:rPr lang="en-US" smtClean="0"/>
              <a:t>Resolution</a:t>
            </a:r>
            <a:r>
              <a:rPr lang="tr-TR" smtClean="0"/>
              <a:t>) sırası kontrolü</a:t>
            </a:r>
            <a:endParaRPr lang="en-US" smtClean="0"/>
          </a:p>
          <a:p>
            <a:pPr eaLnBrk="1" hangingPunct="1"/>
            <a:r>
              <a:rPr lang="tr-TR" smtClean="0"/>
              <a:t>Kapalı-çevre varsayımı</a:t>
            </a:r>
            <a:r>
              <a:rPr lang="en-US" smtClean="0"/>
              <a:t> </a:t>
            </a:r>
            <a:r>
              <a:rPr lang="tr-TR" smtClean="0"/>
              <a:t>(</a:t>
            </a:r>
            <a:r>
              <a:rPr lang="en-US" smtClean="0"/>
              <a:t>closed-world</a:t>
            </a:r>
            <a:r>
              <a:rPr lang="tr-TR" smtClean="0"/>
              <a:t> </a:t>
            </a:r>
            <a:r>
              <a:rPr lang="en-US" smtClean="0"/>
              <a:t>assumption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/>
              <a:t>Değilini alma (</a:t>
            </a:r>
            <a:r>
              <a:rPr lang="en-US" smtClean="0"/>
              <a:t>negation</a:t>
            </a:r>
            <a:r>
              <a:rPr lang="tr-TR" smtClean="0"/>
              <a:t>) problemi</a:t>
            </a:r>
            <a:endParaRPr lang="en-US" smtClean="0"/>
          </a:p>
          <a:p>
            <a:pPr eaLnBrk="1" hangingPunct="1"/>
            <a:r>
              <a:rPr lang="tr-TR" smtClean="0"/>
              <a:t>Yerleşik kısıtlamalar (</a:t>
            </a:r>
            <a:r>
              <a:rPr lang="en-US" smtClean="0"/>
              <a:t>Intrinsic limitations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5291D-F7FC-4CD4-8DDC-94079F0ADC44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</a:t>
            </a:r>
            <a:r>
              <a:rPr lang="en-US" smtClean="0"/>
              <a:t>antık programlama</a:t>
            </a:r>
            <a:r>
              <a:rPr lang="tr-TR" smtClean="0"/>
              <a:t> uygulamaları</a:t>
            </a:r>
            <a:endParaRPr 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İlişkisel veritabanı yönetim sistemleri (</a:t>
            </a:r>
            <a:r>
              <a:rPr lang="en-US" smtClean="0"/>
              <a:t>Relational database management systems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/>
              <a:t>Exper Sistemleri (</a:t>
            </a:r>
            <a:r>
              <a:rPr lang="en-US" smtClean="0"/>
              <a:t>Expert systems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/>
              <a:t>Doğal Dil işleme (</a:t>
            </a:r>
            <a:r>
              <a:rPr lang="en-US" smtClean="0"/>
              <a:t>Natural language processing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/>
              <a:t>Eğitim (</a:t>
            </a:r>
            <a:r>
              <a:rPr lang="en-US" smtClean="0"/>
              <a:t>Education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F3DFA-D3C4-4316-B163-B2B5F4B69DC2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Sonuçlar</a:t>
            </a:r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Avanta</a:t>
            </a:r>
            <a:r>
              <a:rPr lang="tr-TR" smtClean="0"/>
              <a:t>jlar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Prolog program</a:t>
            </a:r>
            <a:r>
              <a:rPr lang="tr-TR" smtClean="0"/>
              <a:t>lar</a:t>
            </a:r>
            <a:r>
              <a:rPr lang="en-US" smtClean="0"/>
              <a:t> mantı</a:t>
            </a:r>
            <a:r>
              <a:rPr lang="tr-TR" smtClean="0"/>
              <a:t>ğa dayalıdır</a:t>
            </a:r>
            <a:r>
              <a:rPr lang="en-US" smtClean="0"/>
              <a:t>, </a:t>
            </a:r>
            <a:r>
              <a:rPr lang="tr-TR" smtClean="0"/>
              <a:t>bu yüzden </a:t>
            </a:r>
            <a:r>
              <a:rPr lang="en-US" smtClean="0"/>
              <a:t>so </a:t>
            </a:r>
            <a:r>
              <a:rPr lang="tr-TR" smtClean="0"/>
              <a:t>daha</a:t>
            </a:r>
            <a:r>
              <a:rPr lang="en-US" smtClean="0"/>
              <a:t> mantık</a:t>
            </a:r>
            <a:r>
              <a:rPr lang="tr-TR" smtClean="0"/>
              <a:t>s</a:t>
            </a:r>
            <a:r>
              <a:rPr lang="en-US" smtClean="0"/>
              <a:t>al </a:t>
            </a:r>
            <a:r>
              <a:rPr lang="tr-TR" smtClean="0"/>
              <a:t>düzenlenebilir</a:t>
            </a:r>
            <a:r>
              <a:rPr lang="en-US" smtClean="0"/>
              <a:t> </a:t>
            </a:r>
            <a:r>
              <a:rPr lang="tr-TR" smtClean="0"/>
              <a:t>ve</a:t>
            </a:r>
            <a:r>
              <a:rPr lang="en-US" smtClean="0"/>
              <a:t> </a:t>
            </a:r>
            <a:r>
              <a:rPr lang="tr-TR" smtClean="0"/>
              <a:t>yazılabilir</a:t>
            </a:r>
            <a:endParaRPr lang="en-US" smtClean="0"/>
          </a:p>
          <a:p>
            <a:pPr lvl="1" eaLnBrk="1" hangingPunct="1"/>
            <a:r>
              <a:rPr lang="tr-TR" smtClean="0"/>
              <a:t>İşleme</a:t>
            </a:r>
            <a:r>
              <a:rPr lang="en-US" smtClean="0"/>
              <a:t> </a:t>
            </a:r>
            <a:r>
              <a:rPr lang="tr-TR" smtClean="0"/>
              <a:t>doğal olarak</a:t>
            </a:r>
            <a:r>
              <a:rPr lang="en-US" smtClean="0"/>
              <a:t> paralel</a:t>
            </a:r>
            <a:r>
              <a:rPr lang="tr-TR" smtClean="0"/>
              <a:t>dir</a:t>
            </a:r>
            <a:r>
              <a:rPr lang="en-US" smtClean="0"/>
              <a:t>, </a:t>
            </a:r>
            <a:r>
              <a:rPr lang="tr-TR" smtClean="0"/>
              <a:t>bu yüzden</a:t>
            </a:r>
            <a:r>
              <a:rPr lang="en-US" smtClean="0"/>
              <a:t> Prolog </a:t>
            </a:r>
            <a:r>
              <a:rPr lang="tr-TR" smtClean="0"/>
              <a:t>yorumlayıcıları (</a:t>
            </a:r>
            <a:r>
              <a:rPr lang="en-US" smtClean="0"/>
              <a:t>interpreters</a:t>
            </a:r>
            <a:r>
              <a:rPr lang="tr-TR" smtClean="0"/>
              <a:t>) çoklu-işlemcili makine avantajını kullanabilirler</a:t>
            </a:r>
            <a:endParaRPr lang="en-US" smtClean="0"/>
          </a:p>
          <a:p>
            <a:pPr lvl="1" eaLnBrk="1" hangingPunct="1"/>
            <a:r>
              <a:rPr lang="en-US" smtClean="0"/>
              <a:t>Program</a:t>
            </a:r>
            <a:r>
              <a:rPr lang="tr-TR" smtClean="0"/>
              <a:t>la</a:t>
            </a:r>
            <a:r>
              <a:rPr lang="en-US" smtClean="0"/>
              <a:t> </a:t>
            </a:r>
            <a:r>
              <a:rPr lang="tr-TR" smtClean="0"/>
              <a:t>kısa ve özdür</a:t>
            </a:r>
            <a:r>
              <a:rPr lang="en-US" smtClean="0"/>
              <a:t>, </a:t>
            </a:r>
            <a:r>
              <a:rPr lang="tr-TR" smtClean="0"/>
              <a:t>bu yüzden</a:t>
            </a:r>
            <a:r>
              <a:rPr lang="en-US" smtClean="0"/>
              <a:t> </a:t>
            </a:r>
            <a:r>
              <a:rPr lang="tr-TR" smtClean="0"/>
              <a:t>geliştirme süresi azalmıştır</a:t>
            </a:r>
            <a:r>
              <a:rPr lang="en-US" smtClean="0"/>
              <a:t>–</a:t>
            </a:r>
            <a:r>
              <a:rPr lang="tr-TR" smtClean="0"/>
              <a:t> prototipleme (ilk-ürün oluşturma-</a:t>
            </a:r>
            <a:r>
              <a:rPr lang="en-US" smtClean="0"/>
              <a:t>prototyping</a:t>
            </a:r>
            <a:r>
              <a:rPr lang="tr-TR" smtClean="0"/>
              <a:t>) için iyidir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45DE5F-5A8C-4DBC-BFA4-5C0B09C70893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467600" cy="1206500"/>
          </a:xfrm>
        </p:spPr>
        <p:txBody>
          <a:bodyPr/>
          <a:lstStyle/>
          <a:p>
            <a:pPr eaLnBrk="1" hangingPunct="1"/>
            <a:r>
              <a:rPr lang="en-US" smtClean="0"/>
              <a:t>Predicate Calculus</a:t>
            </a:r>
            <a:r>
              <a:rPr lang="tr-TR" smtClean="0"/>
              <a:t> ‘a G</a:t>
            </a:r>
            <a:r>
              <a:rPr lang="en-US" smtClean="0"/>
              <a:t>iriş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Önerme (</a:t>
            </a:r>
            <a:r>
              <a:rPr lang="en-US" smtClean="0">
                <a:solidFill>
                  <a:schemeClr val="accent2"/>
                </a:solidFill>
              </a:rPr>
              <a:t>Proposition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doğru olan veya olmayan bir </a:t>
            </a:r>
            <a:r>
              <a:rPr lang="en-US" smtClean="0"/>
              <a:t>mantık</a:t>
            </a:r>
            <a:r>
              <a:rPr lang="tr-TR" smtClean="0"/>
              <a:t>s</a:t>
            </a:r>
            <a:r>
              <a:rPr lang="en-US" smtClean="0"/>
              <a:t>al </a:t>
            </a:r>
            <a:r>
              <a:rPr lang="tr-TR" smtClean="0"/>
              <a:t>ifade</a:t>
            </a:r>
            <a:endParaRPr lang="en-US" smtClean="0"/>
          </a:p>
          <a:p>
            <a:pPr lvl="1" eaLnBrk="1" hangingPunct="1"/>
            <a:r>
              <a:rPr lang="tr-TR" smtClean="0"/>
              <a:t>Nesneler (</a:t>
            </a:r>
            <a:r>
              <a:rPr lang="en-US" smtClean="0"/>
              <a:t>objects</a:t>
            </a:r>
            <a:r>
              <a:rPr lang="tr-TR" smtClean="0"/>
              <a:t>) ve bunların birbiri arasındaki ilişkilerini (</a:t>
            </a:r>
            <a:r>
              <a:rPr lang="en-US" smtClean="0"/>
              <a:t>relationships</a:t>
            </a:r>
            <a:r>
              <a:rPr lang="tr-TR" smtClean="0"/>
              <a:t>) içerir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D0B660-EB9B-4FBD-8771-F9BED6F1DD1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Roberto</a:t>
            </a:r>
            <a:r>
              <a:rPr lang="tr-TR" dirty="0" smtClean="0"/>
              <a:t> </a:t>
            </a:r>
            <a:r>
              <a:rPr lang="tr-TR" dirty="0" err="1" smtClean="0"/>
              <a:t>Sebesta</a:t>
            </a:r>
            <a:r>
              <a:rPr lang="tr-TR" dirty="0" smtClean="0"/>
              <a:t>, </a:t>
            </a:r>
            <a:r>
              <a:rPr lang="en-US" dirty="0" smtClean="0"/>
              <a:t>Concepts </a:t>
            </a:r>
            <a:r>
              <a:rPr lang="tr-TR" smtClean="0"/>
              <a:t>o</a:t>
            </a:r>
            <a:r>
              <a:rPr lang="en-US" smtClean="0"/>
              <a:t>f </a:t>
            </a:r>
            <a:r>
              <a:rPr lang="en-US" dirty="0" smtClean="0"/>
              <a:t>Programming Languages</a:t>
            </a:r>
            <a:r>
              <a:rPr lang="tr-TR" dirty="0" smtClean="0"/>
              <a:t>,</a:t>
            </a:r>
            <a:r>
              <a:rPr lang="en-US" dirty="0" smtClean="0"/>
              <a:t> International 10th Edition </a:t>
            </a:r>
            <a:r>
              <a:rPr lang="tr-TR" dirty="0" smtClean="0"/>
              <a:t>2013</a:t>
            </a:r>
          </a:p>
          <a:p>
            <a:r>
              <a:rPr lang="tr-TR" dirty="0" smtClean="0"/>
              <a:t>Tuğrul Yılmaz, Programlama Dilleri Ders Notları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F34D69-6F53-4005-9EBF-FB334B75752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467600" cy="1206500"/>
          </a:xfrm>
        </p:spPr>
        <p:txBody>
          <a:bodyPr/>
          <a:lstStyle/>
          <a:p>
            <a:pPr eaLnBrk="1" hangingPunct="1"/>
            <a:r>
              <a:rPr lang="en-US" smtClean="0"/>
              <a:t>Predicate Calculus</a:t>
            </a:r>
            <a:r>
              <a:rPr lang="tr-TR" smtClean="0"/>
              <a:t> ‘a G</a:t>
            </a:r>
            <a:r>
              <a:rPr lang="en-US" smtClean="0"/>
              <a:t>iriş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391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accent2"/>
                </a:solidFill>
              </a:rPr>
              <a:t>Sembolik Mantık (</a:t>
            </a:r>
            <a:r>
              <a:rPr lang="en-US" smtClean="0">
                <a:solidFill>
                  <a:schemeClr val="accent2"/>
                </a:solidFill>
              </a:rPr>
              <a:t>Symbolic logic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</a:t>
            </a:r>
            <a:r>
              <a:rPr lang="tr-TR" smtClean="0"/>
              <a:t>biçimsel mantığın (</a:t>
            </a:r>
            <a:r>
              <a:rPr lang="en-US" smtClean="0"/>
              <a:t>formal logic</a:t>
            </a:r>
            <a:r>
              <a:rPr lang="tr-TR" smtClean="0"/>
              <a:t>) temel ihtiyaçları kullanılabilir 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Önermeleri(</a:t>
            </a:r>
            <a:r>
              <a:rPr lang="en-US" smtClean="0"/>
              <a:t>propositions</a:t>
            </a:r>
            <a:r>
              <a:rPr lang="tr-TR" smtClean="0"/>
              <a:t>) ifade etme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Önermeler arasındaki ilişkileri(</a:t>
            </a:r>
            <a:r>
              <a:rPr lang="en-US" smtClean="0"/>
              <a:t>relationships</a:t>
            </a:r>
            <a:r>
              <a:rPr lang="tr-TR" smtClean="0"/>
              <a:t>) ifade etme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Diğer önermelerden nasıl yeni önermeler çıkarılabileceğini anlatma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Se</a:t>
            </a:r>
            <a:r>
              <a:rPr lang="en-US" smtClean="0"/>
              <a:t>mboli</a:t>
            </a:r>
            <a:r>
              <a:rPr lang="tr-TR" smtClean="0"/>
              <a:t>k</a:t>
            </a:r>
            <a:r>
              <a:rPr lang="en-US" smtClean="0"/>
              <a:t> mantı</a:t>
            </a:r>
            <a:r>
              <a:rPr lang="tr-TR" smtClean="0"/>
              <a:t>ğın</a:t>
            </a:r>
            <a:r>
              <a:rPr lang="en-US" smtClean="0"/>
              <a:t> mantık programlama </a:t>
            </a:r>
            <a:r>
              <a:rPr lang="tr-TR" smtClean="0"/>
              <a:t>için kullanılan</a:t>
            </a:r>
            <a:r>
              <a:rPr lang="en-US" smtClean="0"/>
              <a:t> </a:t>
            </a:r>
            <a:r>
              <a:rPr lang="tr-TR" smtClean="0"/>
              <a:t>belli bir biçimine </a:t>
            </a:r>
            <a:r>
              <a:rPr lang="en-US" smtClean="0">
                <a:solidFill>
                  <a:schemeClr val="accent2"/>
                </a:solidFill>
              </a:rPr>
              <a:t>predicate calculus</a:t>
            </a:r>
            <a:r>
              <a:rPr lang="tr-TR" smtClean="0">
                <a:solidFill>
                  <a:schemeClr val="accent2"/>
                </a:solidFill>
              </a:rPr>
              <a:t> adı </a:t>
            </a:r>
            <a:r>
              <a:rPr lang="tr-TR" smtClean="0"/>
              <a:t>verilir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511527-C3E9-481B-AB91-549D39B3CE1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Önermeler(</a:t>
            </a:r>
            <a:r>
              <a:rPr lang="en-US" smtClean="0"/>
              <a:t>Propositions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Önermelerdeki nesneler basit terimlerle ifade edilir</a:t>
            </a:r>
            <a:r>
              <a:rPr lang="en-US" smtClean="0"/>
              <a:t>: </a:t>
            </a:r>
            <a:r>
              <a:rPr lang="tr-TR" smtClean="0"/>
              <a:t>sabitler (</a:t>
            </a:r>
            <a:r>
              <a:rPr lang="en-US" smtClean="0"/>
              <a:t>constants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veya</a:t>
            </a:r>
            <a:r>
              <a:rPr lang="en-US" smtClean="0"/>
              <a:t> </a:t>
            </a:r>
            <a:r>
              <a:rPr lang="tr-TR" smtClean="0"/>
              <a:t>değişkenler(</a:t>
            </a:r>
            <a:r>
              <a:rPr lang="en-US" smtClean="0"/>
              <a:t>variables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Sabit (</a:t>
            </a:r>
            <a:r>
              <a:rPr lang="en-US" smtClean="0">
                <a:solidFill>
                  <a:schemeClr val="accent2"/>
                </a:solidFill>
              </a:rPr>
              <a:t>Constant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bir nesneyi gösteren bir sembol(</a:t>
            </a:r>
            <a:r>
              <a:rPr lang="en-US" smtClean="0"/>
              <a:t>symbol</a:t>
            </a:r>
            <a:r>
              <a:rPr lang="tr-TR" smtClean="0"/>
              <a:t>)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Değişken (</a:t>
            </a:r>
            <a:r>
              <a:rPr lang="en-US" smtClean="0">
                <a:solidFill>
                  <a:schemeClr val="accent2"/>
                </a:solidFill>
              </a:rPr>
              <a:t>Variable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farklı zamanlarda farklı nesneleri gösterebilen bir sembol (</a:t>
            </a:r>
            <a:r>
              <a:rPr lang="en-US" smtClean="0"/>
              <a:t>symbol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/>
            <a:r>
              <a:rPr lang="tr-TR" smtClean="0"/>
              <a:t>Buyurgan dillerdeki (</a:t>
            </a:r>
            <a:r>
              <a:rPr lang="en-US" smtClean="0"/>
              <a:t>imperative languages</a:t>
            </a:r>
            <a:r>
              <a:rPr lang="tr-TR" smtClean="0"/>
              <a:t>) değişkenlerden (</a:t>
            </a:r>
            <a:r>
              <a:rPr lang="en-US" smtClean="0"/>
              <a:t>variables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farklıdır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EC4CAB-E088-4B7D-9685-F0C9D16363B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 (</a:t>
            </a:r>
            <a:r>
              <a:rPr lang="en-US" smtClean="0"/>
              <a:t>Propositions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Atomik Önermeler (</a:t>
            </a:r>
            <a:r>
              <a:rPr lang="en-US" smtClean="0">
                <a:solidFill>
                  <a:schemeClr val="accent2"/>
                </a:solidFill>
              </a:rPr>
              <a:t>Atomic propositions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 </a:t>
            </a:r>
            <a:r>
              <a:rPr lang="tr-TR" smtClean="0"/>
              <a:t>bileşik terimlerden(</a:t>
            </a:r>
            <a:r>
              <a:rPr lang="en-US" smtClean="0"/>
              <a:t>compound terms</a:t>
            </a:r>
            <a:r>
              <a:rPr lang="tr-TR" smtClean="0"/>
              <a:t>) oluşur</a:t>
            </a:r>
            <a:endParaRPr lang="en-US" smtClean="0"/>
          </a:p>
          <a:p>
            <a:pPr eaLnBrk="1" hangingPunct="1"/>
            <a:r>
              <a:rPr lang="tr-TR" smtClean="0">
                <a:solidFill>
                  <a:schemeClr val="accent2"/>
                </a:solidFill>
              </a:rPr>
              <a:t>Bileşik Terim (</a:t>
            </a:r>
            <a:r>
              <a:rPr lang="en-US" smtClean="0">
                <a:solidFill>
                  <a:schemeClr val="accent2"/>
                </a:solidFill>
              </a:rPr>
              <a:t>Compound term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matematiksel fonksiyon gibi yazılan, matematiksel ilişkinin bir elemanı</a:t>
            </a:r>
            <a:endParaRPr lang="en-US" smtClean="0"/>
          </a:p>
          <a:p>
            <a:pPr lvl="1" eaLnBrk="1" hangingPunct="1"/>
            <a:r>
              <a:rPr lang="en-US" smtClean="0"/>
              <a:t>Matemati</a:t>
            </a:r>
            <a:r>
              <a:rPr lang="tr-TR" smtClean="0"/>
              <a:t>ksel</a:t>
            </a:r>
            <a:r>
              <a:rPr lang="en-US" smtClean="0"/>
              <a:t> f</a:t>
            </a:r>
            <a:r>
              <a:rPr lang="tr-TR" smtClean="0"/>
              <a:t>o</a:t>
            </a:r>
            <a:r>
              <a:rPr lang="en-US" smtClean="0"/>
              <a:t>n</a:t>
            </a:r>
            <a:r>
              <a:rPr lang="tr-TR" smtClean="0"/>
              <a:t>ksiy</a:t>
            </a:r>
            <a:r>
              <a:rPr lang="en-US" smtClean="0"/>
              <a:t>on </a:t>
            </a:r>
            <a:r>
              <a:rPr lang="tr-TR" smtClean="0"/>
              <a:t>bir</a:t>
            </a:r>
            <a:r>
              <a:rPr lang="en-US" smtClean="0"/>
              <a:t> </a:t>
            </a:r>
            <a:r>
              <a:rPr lang="tr-TR" smtClean="0"/>
              <a:t>eşlemedir(</a:t>
            </a:r>
            <a:r>
              <a:rPr lang="en-US" smtClean="0"/>
              <a:t>mapping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/>
            <a:r>
              <a:rPr lang="tr-TR" smtClean="0"/>
              <a:t>Bir tablo olarak yazılabilir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51B00-A1FB-4950-815F-3EF6F2DDB15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 (</a:t>
            </a:r>
            <a:r>
              <a:rPr lang="en-US" smtClean="0"/>
              <a:t>Propositions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391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Bileşik terim (</a:t>
            </a:r>
            <a:r>
              <a:rPr lang="en-US" smtClean="0"/>
              <a:t>Compound term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iki kısımdan oluşur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Functor: </a:t>
            </a:r>
            <a:r>
              <a:rPr lang="tr-TR" smtClean="0"/>
              <a:t>ilişkiyi (</a:t>
            </a:r>
            <a:r>
              <a:rPr lang="en-US" smtClean="0"/>
              <a:t>relationship</a:t>
            </a:r>
            <a:r>
              <a:rPr lang="tr-TR" smtClean="0"/>
              <a:t>) adlandıran fonksiyon sembolü (</a:t>
            </a:r>
            <a:r>
              <a:rPr lang="en-US" smtClean="0"/>
              <a:t>symbol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Parametrelerin sıralı listesi</a:t>
            </a:r>
            <a:r>
              <a:rPr lang="en-US" smtClean="0"/>
              <a:t> (tuple)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Örnekler</a:t>
            </a:r>
            <a:r>
              <a:rPr lang="en-US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student(jon)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like(seth, OSX)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like(nick, windows)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like(jim, linux)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B3D995-D0AA-4AA9-8C0C-617F0C7CAAC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 (</a:t>
            </a:r>
            <a:r>
              <a:rPr lang="en-US" smtClean="0"/>
              <a:t>Propositions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Önermeler iki biçimde belirtilir</a:t>
            </a:r>
            <a:r>
              <a:rPr lang="en-US" smtClean="0"/>
              <a:t>:</a:t>
            </a:r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Gerçek (</a:t>
            </a:r>
            <a:r>
              <a:rPr lang="en-US" smtClean="0">
                <a:solidFill>
                  <a:schemeClr val="accent2"/>
                </a:solidFill>
              </a:rPr>
              <a:t>Fact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doğru olduğu varsayılan önerme</a:t>
            </a:r>
            <a:endParaRPr lang="en-US" smtClean="0"/>
          </a:p>
          <a:p>
            <a:pPr lvl="1" eaLnBrk="1" hangingPunct="1"/>
            <a:r>
              <a:rPr lang="tr-TR" smtClean="0">
                <a:solidFill>
                  <a:schemeClr val="accent2"/>
                </a:solidFill>
              </a:rPr>
              <a:t>Sorgu (</a:t>
            </a:r>
            <a:r>
              <a:rPr lang="en-US" smtClean="0">
                <a:solidFill>
                  <a:schemeClr val="accent2"/>
                </a:solidFill>
              </a:rPr>
              <a:t>Query</a:t>
            </a:r>
            <a:r>
              <a:rPr lang="tr-TR" smtClean="0">
                <a:solidFill>
                  <a:schemeClr val="accent2"/>
                </a:solidFill>
              </a:rPr>
              <a:t>)</a:t>
            </a:r>
            <a:r>
              <a:rPr lang="en-US" smtClean="0"/>
              <a:t>: </a:t>
            </a:r>
            <a:r>
              <a:rPr lang="tr-TR" smtClean="0"/>
              <a:t>önermenin doğruluğuna karar verilir</a:t>
            </a:r>
            <a:endParaRPr lang="en-US" smtClean="0"/>
          </a:p>
          <a:p>
            <a:pPr eaLnBrk="1" hangingPunct="1"/>
            <a:r>
              <a:rPr lang="tr-TR" smtClean="0"/>
              <a:t>Bileşik Önerme (</a:t>
            </a:r>
            <a:r>
              <a:rPr lang="en-US" smtClean="0"/>
              <a:t>Compound proposition</a:t>
            </a:r>
            <a:r>
              <a:rPr lang="tr-TR" smtClean="0"/>
              <a:t>)</a:t>
            </a:r>
            <a:r>
              <a:rPr lang="en-US" smtClean="0"/>
              <a:t>:</a:t>
            </a:r>
          </a:p>
          <a:p>
            <a:pPr lvl="1" eaLnBrk="1" hangingPunct="1"/>
            <a:r>
              <a:rPr lang="tr-TR" smtClean="0"/>
              <a:t>İki veya daha fazla atomik önerme içerir</a:t>
            </a:r>
            <a:endParaRPr lang="en-US" smtClean="0"/>
          </a:p>
          <a:p>
            <a:pPr lvl="1" eaLnBrk="1" hangingPunct="1"/>
            <a:r>
              <a:rPr lang="tr-TR" smtClean="0"/>
              <a:t>Önermeler operatörlerle bağlanır</a:t>
            </a:r>
            <a:endParaRPr lang="en-US" smtClean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43F30C-9692-479C-BBC8-A2424A111EF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2179</Words>
  <Application>Microsoft Office PowerPoint</Application>
  <PresentationFormat>Ekran Gösterisi (4:3)</PresentationFormat>
  <Paragraphs>324</Paragraphs>
  <Slides>40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8" baseType="lpstr">
      <vt:lpstr>Arial Unicode MS</vt:lpstr>
      <vt:lpstr>Arial</vt:lpstr>
      <vt:lpstr>Courier</vt:lpstr>
      <vt:lpstr>Courier New</vt:lpstr>
      <vt:lpstr>Math1</vt:lpstr>
      <vt:lpstr>Symbol</vt:lpstr>
      <vt:lpstr>Times</vt:lpstr>
      <vt:lpstr>Blank</vt:lpstr>
      <vt:lpstr>Bölüm 15: Mantıksal Programlama Dilleri  </vt:lpstr>
      <vt:lpstr>Bölüm 15 Konular</vt:lpstr>
      <vt:lpstr>Giriş</vt:lpstr>
      <vt:lpstr>Predicate Calculus ‘a Giriş</vt:lpstr>
      <vt:lpstr>Predicate Calculus ‘a Giriş</vt:lpstr>
      <vt:lpstr>Önermeler(Propositions)</vt:lpstr>
      <vt:lpstr>Önermeler (Propositions)</vt:lpstr>
      <vt:lpstr>Önermeler (Propositions)</vt:lpstr>
      <vt:lpstr>Önermeler (Propositions)</vt:lpstr>
      <vt:lpstr>Mantıksal Operatörler</vt:lpstr>
      <vt:lpstr>Niceleyiciler (Quantifiers)</vt:lpstr>
      <vt:lpstr>Cümlesel Biçim (Clausal Form)</vt:lpstr>
      <vt:lpstr>Predicate Calculus ve Teorem ispatlama</vt:lpstr>
      <vt:lpstr>Çözüm (Resolution)</vt:lpstr>
      <vt:lpstr>Teorem İspatlama</vt:lpstr>
      <vt:lpstr>Teorem İspatlama</vt:lpstr>
      <vt:lpstr>Mantık programlamaya genel bakış</vt:lpstr>
      <vt:lpstr>Örnek: bir listeyi sıralama</vt:lpstr>
      <vt:lpstr>Prolog’un esasları</vt:lpstr>
      <vt:lpstr>Prolog’un temel elemanları</vt:lpstr>
      <vt:lpstr>Prolog’un temel elemanları</vt:lpstr>
      <vt:lpstr>Gerçek İfadeleri (Fact Statements)</vt:lpstr>
      <vt:lpstr>Kural ifadeleri (Rule Statements)</vt:lpstr>
      <vt:lpstr>Kural ifadeleri (Rule Statements)</vt:lpstr>
      <vt:lpstr>Hedef İfadeleri (Goal Statements)</vt:lpstr>
      <vt:lpstr>Prolog’un Çıkarsama işlemi (Inferencing Process )</vt:lpstr>
      <vt:lpstr>Çıkarsama işlemi (Inferencing Process )</vt:lpstr>
      <vt:lpstr>Çıkarsama işlemi (Inferencing Process )</vt:lpstr>
      <vt:lpstr>Çıkarsama işlemi (Inferencing Process )</vt:lpstr>
      <vt:lpstr>Basit Aritmetik</vt:lpstr>
      <vt:lpstr>Örnek</vt:lpstr>
      <vt:lpstr>İzleme (Trace)</vt:lpstr>
      <vt:lpstr>Örnek</vt:lpstr>
      <vt:lpstr>Liste yapıları (List Structures)</vt:lpstr>
      <vt:lpstr>Örnek</vt:lpstr>
      <vt:lpstr>Örnek</vt:lpstr>
      <vt:lpstr>Prolog’un eksiklikleri (Deficiencies)</vt:lpstr>
      <vt:lpstr>Mantık programlama uygulamaları</vt:lpstr>
      <vt:lpstr>Sonuçlar</vt:lpstr>
      <vt:lpstr>Kaynaklar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yazılım böl başk</cp:lastModifiedBy>
  <cp:revision>28</cp:revision>
  <dcterms:created xsi:type="dcterms:W3CDTF">2003-08-01T12:29:19Z</dcterms:created>
  <dcterms:modified xsi:type="dcterms:W3CDTF">2020-11-06T08:21:44Z</dcterms:modified>
</cp:coreProperties>
</file>