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Lst>
  <p:notesMasterIdLst>
    <p:notesMasterId r:id="rId105"/>
  </p:notesMasterIdLst>
  <p:handoutMasterIdLst>
    <p:handoutMasterId r:id="rId106"/>
  </p:handoutMasterIdLst>
  <p:sldIdLst>
    <p:sldId id="256" r:id="rId2"/>
    <p:sldId id="313" r:id="rId3"/>
    <p:sldId id="314" r:id="rId4"/>
    <p:sldId id="315" r:id="rId5"/>
    <p:sldId id="258" r:id="rId6"/>
    <p:sldId id="325" r:id="rId7"/>
    <p:sldId id="326" r:id="rId8"/>
    <p:sldId id="259" r:id="rId9"/>
    <p:sldId id="260" r:id="rId10"/>
    <p:sldId id="327"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328" r:id="rId24"/>
    <p:sldId id="273" r:id="rId25"/>
    <p:sldId id="333" r:id="rId26"/>
    <p:sldId id="274" r:id="rId27"/>
    <p:sldId id="342" r:id="rId28"/>
    <p:sldId id="343" r:id="rId29"/>
    <p:sldId id="275" r:id="rId30"/>
    <p:sldId id="276" r:id="rId31"/>
    <p:sldId id="334" r:id="rId32"/>
    <p:sldId id="316" r:id="rId33"/>
    <p:sldId id="317" r:id="rId34"/>
    <p:sldId id="277" r:id="rId35"/>
    <p:sldId id="278" r:id="rId36"/>
    <p:sldId id="279" r:id="rId37"/>
    <p:sldId id="280" r:id="rId38"/>
    <p:sldId id="281" r:id="rId39"/>
    <p:sldId id="282" r:id="rId40"/>
    <p:sldId id="283" r:id="rId41"/>
    <p:sldId id="335" r:id="rId42"/>
    <p:sldId id="284" r:id="rId43"/>
    <p:sldId id="285" r:id="rId44"/>
    <p:sldId id="286" r:id="rId45"/>
    <p:sldId id="362" r:id="rId46"/>
    <p:sldId id="287" r:id="rId47"/>
    <p:sldId id="344" r:id="rId48"/>
    <p:sldId id="288" r:id="rId49"/>
    <p:sldId id="336" r:id="rId50"/>
    <p:sldId id="289" r:id="rId51"/>
    <p:sldId id="345" r:id="rId52"/>
    <p:sldId id="346" r:id="rId53"/>
    <p:sldId id="324" r:id="rId54"/>
    <p:sldId id="337" r:id="rId55"/>
    <p:sldId id="290" r:id="rId56"/>
    <p:sldId id="347" r:id="rId57"/>
    <p:sldId id="291" r:id="rId58"/>
    <p:sldId id="292" r:id="rId59"/>
    <p:sldId id="348" r:id="rId60"/>
    <p:sldId id="293" r:id="rId61"/>
    <p:sldId id="294" r:id="rId62"/>
    <p:sldId id="318" r:id="rId63"/>
    <p:sldId id="295" r:id="rId64"/>
    <p:sldId id="296" r:id="rId65"/>
    <p:sldId id="338" r:id="rId66"/>
    <p:sldId id="297" r:id="rId67"/>
    <p:sldId id="298" r:id="rId68"/>
    <p:sldId id="299" r:id="rId69"/>
    <p:sldId id="319" r:id="rId70"/>
    <p:sldId id="300" r:id="rId71"/>
    <p:sldId id="349" r:id="rId72"/>
    <p:sldId id="350" r:id="rId73"/>
    <p:sldId id="303" r:id="rId74"/>
    <p:sldId id="339" r:id="rId75"/>
    <p:sldId id="304" r:id="rId76"/>
    <p:sldId id="305" r:id="rId77"/>
    <p:sldId id="351" r:id="rId78"/>
    <p:sldId id="306" r:id="rId79"/>
    <p:sldId id="340" r:id="rId80"/>
    <p:sldId id="307" r:id="rId81"/>
    <p:sldId id="352" r:id="rId82"/>
    <p:sldId id="308" r:id="rId83"/>
    <p:sldId id="353" r:id="rId84"/>
    <p:sldId id="354" r:id="rId85"/>
    <p:sldId id="355" r:id="rId86"/>
    <p:sldId id="310" r:id="rId87"/>
    <p:sldId id="321" r:id="rId88"/>
    <p:sldId id="356" r:id="rId89"/>
    <p:sldId id="357" r:id="rId90"/>
    <p:sldId id="358" r:id="rId91"/>
    <p:sldId id="341" r:id="rId92"/>
    <p:sldId id="311" r:id="rId93"/>
    <p:sldId id="330" r:id="rId94"/>
    <p:sldId id="359" r:id="rId95"/>
    <p:sldId id="331" r:id="rId96"/>
    <p:sldId id="332" r:id="rId97"/>
    <p:sldId id="312" r:id="rId98"/>
    <p:sldId id="360" r:id="rId99"/>
    <p:sldId id="361" r:id="rId100"/>
    <p:sldId id="322" r:id="rId101"/>
    <p:sldId id="363" r:id="rId102"/>
    <p:sldId id="323" r:id="rId103"/>
    <p:sldId id="364" r:id="rId10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Lucida Sans Unicode" pitchFamily="34" charset="0"/>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Lucida Sans Unicode" pitchFamily="34" charset="0"/>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Lucida Sans Unicode" pitchFamily="34" charset="0"/>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Lucida Sans Unicode" pitchFamily="34" charset="0"/>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Lucida Sans Unicode" pitchFamily="34" charset="0"/>
      </a:defRPr>
    </a:lvl5pPr>
    <a:lvl6pPr marL="2286000" algn="l" defTabSz="914400" rtl="0" eaLnBrk="1" latinLnBrk="0" hangingPunct="1">
      <a:defRPr sz="2400" kern="1200">
        <a:solidFill>
          <a:schemeClr val="tx1"/>
        </a:solidFill>
        <a:latin typeface="Times" pitchFamily="18" charset="0"/>
        <a:ea typeface="+mn-ea"/>
        <a:cs typeface="Lucida Sans Unicode" pitchFamily="34" charset="0"/>
      </a:defRPr>
    </a:lvl6pPr>
    <a:lvl7pPr marL="2743200" algn="l" defTabSz="914400" rtl="0" eaLnBrk="1" latinLnBrk="0" hangingPunct="1">
      <a:defRPr sz="2400" kern="1200">
        <a:solidFill>
          <a:schemeClr val="tx1"/>
        </a:solidFill>
        <a:latin typeface="Times" pitchFamily="18" charset="0"/>
        <a:ea typeface="+mn-ea"/>
        <a:cs typeface="Lucida Sans Unicode" pitchFamily="34" charset="0"/>
      </a:defRPr>
    </a:lvl7pPr>
    <a:lvl8pPr marL="3200400" algn="l" defTabSz="914400" rtl="0" eaLnBrk="1" latinLnBrk="0" hangingPunct="1">
      <a:defRPr sz="2400" kern="1200">
        <a:solidFill>
          <a:schemeClr val="tx1"/>
        </a:solidFill>
        <a:latin typeface="Times" pitchFamily="18" charset="0"/>
        <a:ea typeface="+mn-ea"/>
        <a:cs typeface="Lucida Sans Unicode" pitchFamily="34" charset="0"/>
      </a:defRPr>
    </a:lvl8pPr>
    <a:lvl9pPr marL="3657600" algn="l" defTabSz="914400" rtl="0" eaLnBrk="1" latinLnBrk="0" hangingPunct="1">
      <a:defRPr sz="2400" kern="1200">
        <a:solidFill>
          <a:schemeClr val="tx1"/>
        </a:solidFill>
        <a:latin typeface="Times" pitchFamily="18" charset="0"/>
        <a:ea typeface="+mn-ea"/>
        <a:cs typeface="Lucida Sans Unicode"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624" autoAdjust="0"/>
  </p:normalViewPr>
  <p:slideViewPr>
    <p:cSldViewPr>
      <p:cViewPr varScale="1">
        <p:scale>
          <a:sx n="109" d="100"/>
          <a:sy n="109" d="100"/>
        </p:scale>
        <p:origin x="167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9" d="100"/>
          <a:sy n="89" d="100"/>
        </p:scale>
        <p:origin x="-384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tr-TR"/>
          </a:p>
        </p:txBody>
      </p:sp>
      <p:sp>
        <p:nvSpPr>
          <p:cNvPr id="3" name="2 Veri Yer Tutucusu"/>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66391640-5579-4815-B959-1B1FCE710432}" type="datetimeFigureOut">
              <a:rPr lang="tr-TR"/>
              <a:pPr>
                <a:defRPr/>
              </a:pPr>
              <a:t>21.10.2019</a:t>
            </a:fld>
            <a:endParaRPr lang="tr-TR"/>
          </a:p>
        </p:txBody>
      </p:sp>
      <p:sp>
        <p:nvSpPr>
          <p:cNvPr id="4" name="3 Altbilgi Yer Tutucusu"/>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tr-TR"/>
          </a:p>
        </p:txBody>
      </p:sp>
      <p:sp>
        <p:nvSpPr>
          <p:cNvPr id="5" name="4 Slayt Numarası Yer Tutucusu"/>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3ADC95B5-D916-4729-BB21-886B19A07709}" type="slidenum">
              <a:rPr lang="tr-TR"/>
              <a:pPr>
                <a:defRPr/>
              </a:pPr>
              <a:t>‹#›</a:t>
            </a:fld>
            <a:endParaRPr lang="tr-T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7152C97D-55BF-4FB5-98FF-3F44B15CB1E9}"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aşlık Slaydı">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0B71408D-184B-4017-861D-459936055E84}"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724650" y="381000"/>
            <a:ext cx="2038350" cy="5791200"/>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609600" y="381000"/>
            <a:ext cx="5962650" cy="57912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C86787B7-AC8C-49BA-B787-1C6E59CDF80B}"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sldNum" sz="quarter" idx="10"/>
          </p:nvPr>
        </p:nvSpPr>
        <p:spPr/>
        <p:txBody>
          <a:bodyPr/>
          <a:lstStyle>
            <a:lvl1pPr>
              <a:defRPr/>
            </a:lvl1pPr>
          </a:lstStyle>
          <a:p>
            <a:pPr>
              <a:defRPr/>
            </a:pPr>
            <a:fld id="{653049D9-BC70-4B50-ABCF-9415168072AC}"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BD474C92-A50A-40CE-9D9E-BEC4146D8D3C}"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6096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7625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924EBFED-89B5-4E7A-96E7-91D88F1631E6}"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4"/>
          <p:cNvSpPr>
            <a:spLocks noGrp="1" noChangeArrowheads="1"/>
          </p:cNvSpPr>
          <p:nvPr>
            <p:ph type="ftr" sz="quarter" idx="10"/>
          </p:nvPr>
        </p:nvSpPr>
        <p:spPr>
          <a:ln/>
        </p:spPr>
        <p:txBody>
          <a:bodyPr/>
          <a:lstStyle>
            <a:lvl1pPr>
              <a:defRPr/>
            </a:lvl1pPr>
          </a:lstStyle>
          <a:p>
            <a:pPr>
              <a:defRPr/>
            </a:pPr>
            <a:endParaRPr lang="en-US"/>
          </a:p>
        </p:txBody>
      </p:sp>
      <p:sp>
        <p:nvSpPr>
          <p:cNvPr id="8" name="Rectangle 5"/>
          <p:cNvSpPr>
            <a:spLocks noGrp="1" noChangeArrowheads="1"/>
          </p:cNvSpPr>
          <p:nvPr>
            <p:ph type="sldNum" sz="quarter" idx="11"/>
          </p:nvPr>
        </p:nvSpPr>
        <p:spPr>
          <a:ln/>
        </p:spPr>
        <p:txBody>
          <a:bodyPr/>
          <a:lstStyle>
            <a:lvl1pPr>
              <a:defRPr/>
            </a:lvl1pPr>
          </a:lstStyle>
          <a:p>
            <a:pPr>
              <a:defRPr/>
            </a:pPr>
            <a:fld id="{518EBE09-F4C2-42C9-863A-633AA15737F6}"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4"/>
          <p:cNvSpPr>
            <a:spLocks noGrp="1" noChangeArrowheads="1"/>
          </p:cNvSpPr>
          <p:nvPr>
            <p:ph type="ftr" sz="quarter" idx="10"/>
          </p:nvPr>
        </p:nvSpPr>
        <p:spPr>
          <a:ln/>
        </p:spPr>
        <p:txBody>
          <a:bodyPr/>
          <a:lstStyle>
            <a:lvl1pPr>
              <a:defRPr/>
            </a:lvl1pPr>
          </a:lstStyle>
          <a:p>
            <a:pPr>
              <a:defRPr/>
            </a:pPr>
            <a:endParaRPr lang="en-US"/>
          </a:p>
        </p:txBody>
      </p:sp>
      <p:sp>
        <p:nvSpPr>
          <p:cNvPr id="4" name="Rectangle 5"/>
          <p:cNvSpPr>
            <a:spLocks noGrp="1" noChangeArrowheads="1"/>
          </p:cNvSpPr>
          <p:nvPr>
            <p:ph type="sldNum" sz="quarter" idx="11"/>
          </p:nvPr>
        </p:nvSpPr>
        <p:spPr>
          <a:ln/>
        </p:spPr>
        <p:txBody>
          <a:bodyPr/>
          <a:lstStyle>
            <a:lvl1pPr>
              <a:defRPr/>
            </a:lvl1pPr>
          </a:lstStyle>
          <a:p>
            <a:pPr>
              <a:defRPr/>
            </a:pPr>
            <a:fld id="{8E1D0E0E-8B8B-4273-BC34-5494AC8420FC}"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p>
        </p:txBody>
      </p:sp>
      <p:sp>
        <p:nvSpPr>
          <p:cNvPr id="3" name="Rectangle 5"/>
          <p:cNvSpPr>
            <a:spLocks noGrp="1" noChangeArrowheads="1"/>
          </p:cNvSpPr>
          <p:nvPr>
            <p:ph type="sldNum" sz="quarter" idx="11"/>
          </p:nvPr>
        </p:nvSpPr>
        <p:spPr>
          <a:ln/>
        </p:spPr>
        <p:txBody>
          <a:bodyPr/>
          <a:lstStyle>
            <a:lvl1pPr>
              <a:defRPr/>
            </a:lvl1pPr>
          </a:lstStyle>
          <a:p>
            <a:pPr>
              <a:defRPr/>
            </a:pPr>
            <a:fld id="{8E8F2B75-2AFD-4E5D-8E01-BA05E6A7A6D1}"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E44AA84A-511E-45D5-A3DD-87F6A53379CC}"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16AD3046-D24E-498B-ADD2-90C4F87F6069}"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381000"/>
            <a:ext cx="81534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09600" y="1600200"/>
            <a:ext cx="8153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3492" name="Rectangle 4"/>
          <p:cNvSpPr>
            <a:spLocks noGrp="1" noChangeArrowheads="1"/>
          </p:cNvSpPr>
          <p:nvPr>
            <p:ph type="ftr" sz="quarter" idx="3"/>
          </p:nvPr>
        </p:nvSpPr>
        <p:spPr bwMode="auto">
          <a:xfrm>
            <a:off x="685800" y="6248400"/>
            <a:ext cx="4191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Arial" charset="0"/>
                <a:cs typeface="+mn-cs"/>
              </a:defRPr>
            </a:lvl1pPr>
          </a:lstStyle>
          <a:p>
            <a:pPr>
              <a:defRPr/>
            </a:pPr>
            <a:endParaRPr lang="en-US"/>
          </a:p>
        </p:txBody>
      </p:sp>
      <p:sp>
        <p:nvSpPr>
          <p:cNvPr id="63493" name="Rectangle 5"/>
          <p:cNvSpPr>
            <a:spLocks noGrp="1" noChangeArrowheads="1"/>
          </p:cNvSpPr>
          <p:nvPr>
            <p:ph type="sldNum" sz="quarter" idx="4"/>
          </p:nvPr>
        </p:nvSpPr>
        <p:spPr bwMode="auto">
          <a:xfrm>
            <a:off x="6934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atin typeface="Arial" charset="0"/>
                <a:cs typeface="+mn-cs"/>
              </a:defRPr>
            </a:lvl1pPr>
          </a:lstStyle>
          <a:p>
            <a:pPr>
              <a:defRPr/>
            </a:pPr>
            <a:r>
              <a:rPr lang="en-US"/>
              <a:t>1-</a:t>
            </a:r>
            <a:fld id="{2CB88A97-76F6-418C-912E-F518AC297395}" type="slidenum">
              <a:rPr lang="en-US"/>
              <a:pPr>
                <a:defRPr/>
              </a:pPr>
              <a:t>‹#›</a:t>
            </a:fld>
            <a:endParaRPr lang="en-US"/>
          </a:p>
        </p:txBody>
      </p:sp>
      <p:sp>
        <p:nvSpPr>
          <p:cNvPr id="63494" name="Line 6"/>
          <p:cNvSpPr>
            <a:spLocks noChangeShapeType="1"/>
          </p:cNvSpPr>
          <p:nvPr/>
        </p:nvSpPr>
        <p:spPr bwMode="auto">
          <a:xfrm>
            <a:off x="609600" y="1524000"/>
            <a:ext cx="0" cy="0"/>
          </a:xfrm>
          <a:prstGeom prst="line">
            <a:avLst/>
          </a:prstGeom>
          <a:noFill/>
          <a:ln w="9525">
            <a:solidFill>
              <a:schemeClr val="tx1"/>
            </a:solidFill>
            <a:round/>
            <a:headEnd/>
            <a:tailEnd/>
          </a:ln>
          <a:effectLst/>
        </p:spPr>
        <p:txBody>
          <a:bodyPr/>
          <a:lstStyle/>
          <a:p>
            <a:pPr>
              <a:defRPr/>
            </a:pPr>
            <a:endParaRPr lang="tr-TR">
              <a:cs typeface="+mn-cs"/>
            </a:endParaRPr>
          </a:p>
        </p:txBody>
      </p:sp>
      <p:sp>
        <p:nvSpPr>
          <p:cNvPr id="63495" name="Line 7"/>
          <p:cNvSpPr>
            <a:spLocks noChangeShapeType="1"/>
          </p:cNvSpPr>
          <p:nvPr/>
        </p:nvSpPr>
        <p:spPr bwMode="auto">
          <a:xfrm>
            <a:off x="609600" y="1219200"/>
            <a:ext cx="8153400" cy="0"/>
          </a:xfrm>
          <a:prstGeom prst="line">
            <a:avLst/>
          </a:prstGeom>
          <a:noFill/>
          <a:ln w="57150">
            <a:solidFill>
              <a:srgbClr val="FF0000"/>
            </a:solidFill>
            <a:round/>
            <a:headEnd/>
            <a:tailEnd/>
          </a:ln>
          <a:effectLst/>
        </p:spPr>
        <p:txBody>
          <a:bodyPr/>
          <a:lstStyle/>
          <a:p>
            <a:pPr>
              <a:defRPr/>
            </a:pPr>
            <a:endParaRPr lang="tr-TR">
              <a:cs typeface="+mn-cs"/>
            </a:endParaRP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ftr="0" dt="0"/>
  <p:txStyles>
    <p:titleStyle>
      <a:lvl1pPr algn="l" rtl="0" eaLnBrk="0" fontAlgn="base" hangingPunct="0">
        <a:spcBef>
          <a:spcPct val="0"/>
        </a:spcBef>
        <a:spcAft>
          <a:spcPct val="0"/>
        </a:spcAft>
        <a:defRPr sz="3600">
          <a:solidFill>
            <a:srgbClr val="009900"/>
          </a:solidFill>
          <a:latin typeface="+mj-lt"/>
          <a:ea typeface="+mj-ea"/>
          <a:cs typeface="+mj-cs"/>
        </a:defRPr>
      </a:lvl1pPr>
      <a:lvl2pPr algn="l" rtl="0" eaLnBrk="0" fontAlgn="base" hangingPunct="0">
        <a:spcBef>
          <a:spcPct val="0"/>
        </a:spcBef>
        <a:spcAft>
          <a:spcPct val="0"/>
        </a:spcAft>
        <a:defRPr sz="3600">
          <a:solidFill>
            <a:srgbClr val="009900"/>
          </a:solidFill>
          <a:latin typeface="Lucida Sans Unicode" pitchFamily="34" charset="0"/>
          <a:cs typeface="Lucida Sans Unicode" pitchFamily="34" charset="0"/>
        </a:defRPr>
      </a:lvl2pPr>
      <a:lvl3pPr algn="l" rtl="0" eaLnBrk="0" fontAlgn="base" hangingPunct="0">
        <a:spcBef>
          <a:spcPct val="0"/>
        </a:spcBef>
        <a:spcAft>
          <a:spcPct val="0"/>
        </a:spcAft>
        <a:defRPr sz="3600">
          <a:solidFill>
            <a:srgbClr val="009900"/>
          </a:solidFill>
          <a:latin typeface="Lucida Sans Unicode" pitchFamily="34" charset="0"/>
          <a:cs typeface="Lucida Sans Unicode" pitchFamily="34" charset="0"/>
        </a:defRPr>
      </a:lvl3pPr>
      <a:lvl4pPr algn="l" rtl="0" eaLnBrk="0" fontAlgn="base" hangingPunct="0">
        <a:spcBef>
          <a:spcPct val="0"/>
        </a:spcBef>
        <a:spcAft>
          <a:spcPct val="0"/>
        </a:spcAft>
        <a:defRPr sz="3600">
          <a:solidFill>
            <a:srgbClr val="009900"/>
          </a:solidFill>
          <a:latin typeface="Lucida Sans Unicode" pitchFamily="34" charset="0"/>
          <a:cs typeface="Lucida Sans Unicode" pitchFamily="34" charset="0"/>
        </a:defRPr>
      </a:lvl4pPr>
      <a:lvl5pPr algn="l" rtl="0" eaLnBrk="0" fontAlgn="base" hangingPunct="0">
        <a:spcBef>
          <a:spcPct val="0"/>
        </a:spcBef>
        <a:spcAft>
          <a:spcPct val="0"/>
        </a:spcAft>
        <a:defRPr sz="3600">
          <a:solidFill>
            <a:srgbClr val="009900"/>
          </a:solidFill>
          <a:latin typeface="Lucida Sans Unicode" pitchFamily="34" charset="0"/>
          <a:cs typeface="Lucida Sans Unicode" pitchFamily="34" charset="0"/>
        </a:defRPr>
      </a:lvl5pPr>
      <a:lvl6pPr marL="457200" algn="l" rtl="0" fontAlgn="base">
        <a:spcBef>
          <a:spcPct val="0"/>
        </a:spcBef>
        <a:spcAft>
          <a:spcPct val="0"/>
        </a:spcAft>
        <a:defRPr sz="3600">
          <a:solidFill>
            <a:srgbClr val="009900"/>
          </a:solidFill>
          <a:latin typeface="Lucida Sans Unicode" pitchFamily="34" charset="0"/>
          <a:cs typeface="Lucida Sans Unicode" pitchFamily="34" charset="0"/>
        </a:defRPr>
      </a:lvl6pPr>
      <a:lvl7pPr marL="914400" algn="l" rtl="0" fontAlgn="base">
        <a:spcBef>
          <a:spcPct val="0"/>
        </a:spcBef>
        <a:spcAft>
          <a:spcPct val="0"/>
        </a:spcAft>
        <a:defRPr sz="3600">
          <a:solidFill>
            <a:srgbClr val="009900"/>
          </a:solidFill>
          <a:latin typeface="Lucida Sans Unicode" pitchFamily="34" charset="0"/>
          <a:cs typeface="Lucida Sans Unicode" pitchFamily="34" charset="0"/>
        </a:defRPr>
      </a:lvl7pPr>
      <a:lvl8pPr marL="1371600" algn="l" rtl="0" fontAlgn="base">
        <a:spcBef>
          <a:spcPct val="0"/>
        </a:spcBef>
        <a:spcAft>
          <a:spcPct val="0"/>
        </a:spcAft>
        <a:defRPr sz="3600">
          <a:solidFill>
            <a:srgbClr val="009900"/>
          </a:solidFill>
          <a:latin typeface="Lucida Sans Unicode" pitchFamily="34" charset="0"/>
          <a:cs typeface="Lucida Sans Unicode" pitchFamily="34" charset="0"/>
        </a:defRPr>
      </a:lvl8pPr>
      <a:lvl9pPr marL="1828800" algn="l" rtl="0" fontAlgn="base">
        <a:spcBef>
          <a:spcPct val="0"/>
        </a:spcBef>
        <a:spcAft>
          <a:spcPct val="0"/>
        </a:spcAft>
        <a:defRPr sz="3600">
          <a:solidFill>
            <a:srgbClr val="009900"/>
          </a:solidFill>
          <a:latin typeface="Lucida Sans Unicode" pitchFamily="34" charset="0"/>
          <a:cs typeface="Lucida Sans Unicode"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cs typeface="+mn-cs"/>
        </a:defRPr>
      </a:lvl2pPr>
      <a:lvl3pPr marL="1143000" indent="-228600" algn="l" rtl="0" eaLnBrk="0" fontAlgn="base" hangingPunct="0">
        <a:spcBef>
          <a:spcPct val="20000"/>
        </a:spcBef>
        <a:spcAft>
          <a:spcPct val="0"/>
        </a:spcAft>
        <a:buChar char="•"/>
        <a:defRPr sz="21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a:solidFill>
            <a:schemeClr val="tx1"/>
          </a:solidFill>
          <a:latin typeface="+mn-lt"/>
          <a:cs typeface="+mn-cs"/>
        </a:defRPr>
      </a:lvl6pPr>
      <a:lvl7pPr marL="2971800" indent="-228600" algn="l" rtl="0" fontAlgn="base">
        <a:spcBef>
          <a:spcPct val="20000"/>
        </a:spcBef>
        <a:spcAft>
          <a:spcPct val="0"/>
        </a:spcAft>
        <a:buChar char="»"/>
        <a:defRPr>
          <a:solidFill>
            <a:schemeClr val="tx1"/>
          </a:solidFill>
          <a:latin typeface="+mn-lt"/>
          <a:cs typeface="+mn-cs"/>
        </a:defRPr>
      </a:lvl7pPr>
      <a:lvl8pPr marL="3429000" indent="-228600" algn="l" rtl="0" fontAlgn="base">
        <a:spcBef>
          <a:spcPct val="20000"/>
        </a:spcBef>
        <a:spcAft>
          <a:spcPct val="0"/>
        </a:spcAft>
        <a:buChar char="»"/>
        <a:defRPr>
          <a:solidFill>
            <a:schemeClr val="tx1"/>
          </a:solidFill>
          <a:latin typeface="+mn-lt"/>
          <a:cs typeface="+mn-cs"/>
        </a:defRPr>
      </a:lvl8pPr>
      <a:lvl9pPr marL="3886200" indent="-228600" algn="l" rtl="0" fontAlgn="base">
        <a:spcBef>
          <a:spcPct val="20000"/>
        </a:spcBef>
        <a:spcAft>
          <a:spcPct val="0"/>
        </a:spcAft>
        <a:buChar char="»"/>
        <a:defRPr>
          <a:solidFill>
            <a:schemeClr val="tx1"/>
          </a:solidFill>
          <a:latin typeface="+mn-lt"/>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1.wmf"/></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2.wmf"/><Relationship Id="rId5" Type="http://schemas.openxmlformats.org/officeDocument/2006/relationships/oleObject" Target="../embeddings/oleObject3.bin"/><Relationship Id="rId4" Type="http://schemas.openxmlformats.org/officeDocument/2006/relationships/image" Target="../media/image31.wmf"/></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50000">
              <a:schemeClr val="accent1">
                <a:shade val="67500"/>
                <a:satMod val="115000"/>
              </a:schemeClr>
            </a:gs>
            <a:gs pos="100000">
              <a:schemeClr val="accent1">
                <a:shade val="100000"/>
                <a:satMod val="115000"/>
              </a:schemeClr>
            </a:gs>
          </a:gsLst>
          <a:lin ang="5400000" scaled="0"/>
        </a:gradFill>
        <a:effectLst/>
      </p:bgPr>
    </p:bg>
    <p:spTree>
      <p:nvGrpSpPr>
        <p:cNvPr id="1" name=""/>
        <p:cNvGrpSpPr/>
        <p:nvPr/>
      </p:nvGrpSpPr>
      <p:grpSpPr>
        <a:xfrm>
          <a:off x="0" y="0"/>
          <a:ext cx="0" cy="0"/>
          <a:chOff x="0" y="0"/>
          <a:chExt cx="0" cy="0"/>
        </a:xfrm>
      </p:grpSpPr>
      <p:sp>
        <p:nvSpPr>
          <p:cNvPr id="4" name="Başlık 1"/>
          <p:cNvSpPr txBox="1">
            <a:spLocks/>
          </p:cNvSpPr>
          <p:nvPr/>
        </p:nvSpPr>
        <p:spPr>
          <a:xfrm>
            <a:off x="152400" y="304800"/>
            <a:ext cx="8991600" cy="1143000"/>
          </a:xfrm>
          <a:prstGeom prst="rect">
            <a:avLst/>
          </a:prstGeom>
        </p:spPr>
        <p:txBody>
          <a:bodyPr/>
          <a:lstStyle/>
          <a:p>
            <a:pPr eaLnBrk="1" hangingPunct="1">
              <a:defRPr/>
            </a:pPr>
            <a:r>
              <a:rPr lang="tr-TR" sz="3600" kern="0" dirty="0">
                <a:solidFill>
                  <a:srgbClr val="666699"/>
                </a:solidFill>
                <a:latin typeface="+mj-lt"/>
                <a:ea typeface="+mj-ea"/>
                <a:cs typeface="+mj-cs"/>
              </a:rPr>
              <a:t>Bölüm</a:t>
            </a:r>
            <a:r>
              <a:rPr lang="en-US" sz="3600" kern="0" dirty="0">
                <a:solidFill>
                  <a:srgbClr val="666699"/>
                </a:solidFill>
                <a:latin typeface="+mj-lt"/>
                <a:ea typeface="+mj-ea"/>
                <a:cs typeface="+mj-cs"/>
              </a:rPr>
              <a:t> </a:t>
            </a:r>
            <a:r>
              <a:rPr lang="tr-TR" sz="3600" kern="0" dirty="0">
                <a:solidFill>
                  <a:srgbClr val="666699"/>
                </a:solidFill>
                <a:latin typeface="+mj-lt"/>
                <a:ea typeface="+mj-ea"/>
                <a:cs typeface="+mj-cs"/>
              </a:rPr>
              <a:t>2: Önemli Programlama Dillerinin Gelişimi</a:t>
            </a:r>
            <a:endParaRPr lang="en-US" sz="3600" kern="0" dirty="0">
              <a:solidFill>
                <a:srgbClr val="666699"/>
              </a:solidFill>
              <a:latin typeface="+mj-lt"/>
              <a:ea typeface="+mj-ea"/>
              <a:cs typeface="+mj-cs"/>
            </a:endParaRPr>
          </a:p>
        </p:txBody>
      </p:sp>
      <p:pic>
        <p:nvPicPr>
          <p:cNvPr id="5" name="Picture 6"/>
          <p:cNvPicPr>
            <a:picLocks noChangeAspect="1" noChangeArrowheads="1"/>
          </p:cNvPicPr>
          <p:nvPr/>
        </p:nvPicPr>
        <p:blipFill>
          <a:blip r:embed="rId2" cstate="print"/>
          <a:srcRect/>
          <a:stretch>
            <a:fillRect/>
          </a:stretch>
        </p:blipFill>
        <p:spPr bwMode="auto">
          <a:xfrm>
            <a:off x="37570" y="1870067"/>
            <a:ext cx="2984778" cy="3692533"/>
          </a:xfrm>
          <a:prstGeom prst="rect">
            <a:avLst/>
          </a:prstGeom>
          <a:noFill/>
          <a:ln w="9525" algn="ctr">
            <a:noFill/>
            <a:miter lim="800000"/>
            <a:headEnd/>
            <a:tailEnd/>
          </a:ln>
        </p:spPr>
      </p:pic>
      <p:pic>
        <p:nvPicPr>
          <p:cNvPr id="6" name="Picture 9" descr="Adsı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8548" y="1870066"/>
            <a:ext cx="2874286" cy="36925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1"/>
          <p:cNvPicPr>
            <a:picLocks noChangeAspect="1" noChangeArrowheads="1"/>
          </p:cNvPicPr>
          <p:nvPr/>
        </p:nvPicPr>
        <p:blipFill>
          <a:blip r:embed="rId4" cstate="print"/>
          <a:srcRect/>
          <a:stretch>
            <a:fillRect/>
          </a:stretch>
        </p:blipFill>
        <p:spPr bwMode="auto">
          <a:xfrm>
            <a:off x="6070348" y="1850983"/>
            <a:ext cx="3036083" cy="368384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Başlık"/>
          <p:cNvSpPr>
            <a:spLocks noGrp="1"/>
          </p:cNvSpPr>
          <p:nvPr>
            <p:ph type="title"/>
          </p:nvPr>
        </p:nvSpPr>
        <p:spPr/>
        <p:txBody>
          <a:bodyPr/>
          <a:lstStyle/>
          <a:p>
            <a:r>
              <a:rPr lang="tr-TR" smtClean="0"/>
              <a:t>Plankalkül</a:t>
            </a:r>
          </a:p>
        </p:txBody>
      </p:sp>
      <p:sp>
        <p:nvSpPr>
          <p:cNvPr id="13315" name="2 İçerik Yer Tutucusu"/>
          <p:cNvSpPr>
            <a:spLocks noGrp="1"/>
          </p:cNvSpPr>
          <p:nvPr>
            <p:ph idx="1"/>
          </p:nvPr>
        </p:nvSpPr>
        <p:spPr>
          <a:xfrm>
            <a:off x="609600" y="1295400"/>
            <a:ext cx="8153400" cy="4572000"/>
          </a:xfrm>
        </p:spPr>
        <p:txBody>
          <a:bodyPr/>
          <a:lstStyle/>
          <a:p>
            <a:r>
              <a:rPr lang="tr-TR" sz="2400" smtClean="0"/>
              <a:t>PLANKALKÜL sonunda daha kapsamlı bir şekilde 1972 yılında yayımlandı ve bunun için ilk derleyici 1998 yılında hayata geçirildi. Başka bir bağımsız uygulama Berlin Hür Üniversitesi tarafından 2000 yılında izledi. “Kalkül” resmi sistem anlamına gelir – Hilbert tarzı mahsup sistemi başlangıçta “Hilbert-Kalkül” olarak adlandırıldı. Bu yüzden Plankalkül “planlamak için resmi sistem” demektir.</a:t>
            </a:r>
          </a:p>
          <a:p>
            <a:r>
              <a:rPr lang="tr-TR" sz="2400" smtClean="0"/>
              <a:t>Şuan geniş kitlilere hitap edebilen veya öğrenilebilir bir dil olmadığı için kullanılan bir dil olmayabilir ama, Almanlar her zamanki gibi taviz vermeyen tavrını korumuş ve resmi dilini yaşatmaya çalışmıştır.</a:t>
            </a:r>
          </a:p>
          <a:p>
            <a:endParaRPr lang="tr-TR" smtClean="0"/>
          </a:p>
        </p:txBody>
      </p:sp>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10</a:t>
            </a:fld>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a:xfrm>
            <a:off x="609600" y="228600"/>
            <a:ext cx="8153400" cy="1143000"/>
          </a:xfrm>
        </p:spPr>
        <p:txBody>
          <a:bodyPr/>
          <a:lstStyle/>
          <a:p>
            <a:pPr eaLnBrk="1" hangingPunct="1"/>
            <a:r>
              <a:rPr lang="en-US" sz="3200" smtClean="0"/>
              <a:t>2.20 </a:t>
            </a:r>
            <a:r>
              <a:rPr lang="tr-TR" sz="3200" smtClean="0"/>
              <a:t>İşaretleme(</a:t>
            </a:r>
            <a:r>
              <a:rPr lang="en-US" sz="3200" smtClean="0"/>
              <a:t>Markup</a:t>
            </a:r>
            <a:r>
              <a:rPr lang="tr-TR" sz="3200" smtClean="0"/>
              <a:t>)</a:t>
            </a:r>
            <a:r>
              <a:rPr lang="en-US" sz="3200" smtClean="0"/>
              <a:t>/Program</a:t>
            </a:r>
            <a:r>
              <a:rPr lang="tr-TR" sz="3200" smtClean="0"/>
              <a:t>lama</a:t>
            </a:r>
            <a:r>
              <a:rPr lang="en-US" sz="3200" smtClean="0"/>
              <a:t> </a:t>
            </a:r>
            <a:r>
              <a:rPr lang="tr-TR" sz="3200" smtClean="0"/>
              <a:t>	 </a:t>
            </a:r>
            <a:r>
              <a:rPr lang="en-US" sz="3200" smtClean="0"/>
              <a:t>H</a:t>
            </a:r>
            <a:r>
              <a:rPr lang="tr-TR" sz="3200" smtClean="0"/>
              <a:t>ibrit Diller</a:t>
            </a:r>
            <a:endParaRPr lang="en-US" sz="3200" smtClean="0"/>
          </a:p>
        </p:txBody>
      </p:sp>
      <p:sp>
        <p:nvSpPr>
          <p:cNvPr id="75780" name="Rectangle 3"/>
          <p:cNvSpPr>
            <a:spLocks noGrp="1" noChangeArrowheads="1"/>
          </p:cNvSpPr>
          <p:nvPr>
            <p:ph type="body" idx="1"/>
          </p:nvPr>
        </p:nvSpPr>
        <p:spPr>
          <a:xfrm>
            <a:off x="609600" y="1295400"/>
            <a:ext cx="8153400" cy="5181600"/>
          </a:xfrm>
        </p:spPr>
        <p:txBody>
          <a:bodyPr/>
          <a:lstStyle/>
          <a:p>
            <a:pPr eaLnBrk="1" hangingPunct="1"/>
            <a:r>
              <a:rPr lang="en-US" sz="2400" smtClean="0"/>
              <a:t>XSLT</a:t>
            </a:r>
          </a:p>
          <a:p>
            <a:pPr lvl="1" eaLnBrk="1" hangingPunct="1"/>
            <a:r>
              <a:rPr lang="en-US" sz="2000" smtClean="0"/>
              <a:t>eXtensible Markup Language (XML)</a:t>
            </a:r>
            <a:r>
              <a:rPr lang="tr-TR" sz="2000" smtClean="0"/>
              <a:t> (genişletilebilir işaretleme dili)</a:t>
            </a:r>
            <a:r>
              <a:rPr lang="en-US" sz="2000" smtClean="0"/>
              <a:t>: </a:t>
            </a:r>
            <a:r>
              <a:rPr lang="tr-TR" sz="2000" smtClean="0"/>
              <a:t>bir</a:t>
            </a:r>
            <a:r>
              <a:rPr lang="en-US" sz="2000" smtClean="0"/>
              <a:t> metamarkup </a:t>
            </a:r>
            <a:r>
              <a:rPr lang="tr-TR" sz="2000" smtClean="0"/>
              <a:t>dili</a:t>
            </a:r>
            <a:endParaRPr lang="en-US" sz="2000" smtClean="0"/>
          </a:p>
          <a:p>
            <a:pPr lvl="1" eaLnBrk="1" hangingPunct="1"/>
            <a:r>
              <a:rPr lang="en-US" sz="2000" smtClean="0"/>
              <a:t>eXtensible Stylesheet Language Transformation (XS</a:t>
            </a:r>
            <a:r>
              <a:rPr lang="tr-TR" sz="2000" smtClean="0"/>
              <a:t>TL</a:t>
            </a:r>
            <a:r>
              <a:rPr lang="en-US" sz="2000" smtClean="0"/>
              <a:t>)</a:t>
            </a:r>
            <a:r>
              <a:rPr lang="tr-TR" sz="2000" smtClean="0"/>
              <a:t>(genişletilebilir stilsayfası dil dönüşümü)</a:t>
            </a:r>
            <a:r>
              <a:rPr lang="en-US" sz="2000" smtClean="0"/>
              <a:t> XML d</a:t>
            </a:r>
            <a:r>
              <a:rPr lang="tr-TR" sz="2000" smtClean="0"/>
              <a:t>ökümanlarını</a:t>
            </a:r>
            <a:r>
              <a:rPr lang="en-US" sz="2000" smtClean="0"/>
              <a:t> </a:t>
            </a:r>
            <a:r>
              <a:rPr lang="tr-TR" sz="2000" smtClean="0"/>
              <a:t>görüntülenebilmesi için dönüştürür</a:t>
            </a:r>
            <a:endParaRPr lang="en-US" sz="2000" smtClean="0"/>
          </a:p>
          <a:p>
            <a:pPr lvl="1" eaLnBrk="1" hangingPunct="1"/>
            <a:r>
              <a:rPr lang="en-US" sz="2000" smtClean="0"/>
              <a:t>Program</a:t>
            </a:r>
            <a:r>
              <a:rPr lang="tr-TR" sz="2000" smtClean="0"/>
              <a:t>lama</a:t>
            </a:r>
            <a:r>
              <a:rPr lang="en-US" sz="2000" smtClean="0"/>
              <a:t> </a:t>
            </a:r>
            <a:r>
              <a:rPr lang="tr-TR" sz="2000" smtClean="0"/>
              <a:t>yapıları</a:t>
            </a:r>
            <a:r>
              <a:rPr lang="en-US" sz="2000" smtClean="0"/>
              <a:t> (</a:t>
            </a:r>
            <a:r>
              <a:rPr lang="tr-TR" sz="2000" smtClean="0"/>
              <a:t>örn</a:t>
            </a:r>
            <a:r>
              <a:rPr lang="en-US" sz="2000" smtClean="0"/>
              <a:t>., </a:t>
            </a:r>
            <a:r>
              <a:rPr lang="tr-TR" sz="2000" smtClean="0"/>
              <a:t>döngüler</a:t>
            </a:r>
            <a:r>
              <a:rPr lang="en-US" sz="2000" smtClean="0"/>
              <a:t>)</a:t>
            </a:r>
          </a:p>
          <a:p>
            <a:pPr eaLnBrk="1" hangingPunct="1"/>
            <a:r>
              <a:rPr lang="en-US" sz="2400" smtClean="0"/>
              <a:t>JSP</a:t>
            </a:r>
          </a:p>
          <a:p>
            <a:pPr lvl="1" eaLnBrk="1" hangingPunct="1"/>
            <a:r>
              <a:rPr lang="en-US" sz="2000" smtClean="0"/>
              <a:t>Java Server Pages</a:t>
            </a:r>
            <a:r>
              <a:rPr lang="tr-TR" sz="2000" smtClean="0"/>
              <a:t> (Java Sunucu Sayfaları)</a:t>
            </a:r>
            <a:r>
              <a:rPr lang="en-US" sz="2000" smtClean="0"/>
              <a:t>: </a:t>
            </a:r>
            <a:r>
              <a:rPr lang="tr-TR" sz="2000" smtClean="0"/>
              <a:t>dinamik web döküm</a:t>
            </a:r>
            <a:r>
              <a:rPr lang="en-US" sz="2000" smtClean="0"/>
              <a:t>a</a:t>
            </a:r>
            <a:r>
              <a:rPr lang="tr-TR" sz="2000" smtClean="0"/>
              <a:t>nlarını destekleyen teknolojiler koleksiyonu</a:t>
            </a:r>
            <a:endParaRPr lang="en-US" sz="2000" smtClean="0"/>
          </a:p>
          <a:p>
            <a:pPr lvl="1" eaLnBrk="1" hangingPunct="1"/>
            <a:r>
              <a:rPr lang="en-US" sz="2000" smtClean="0"/>
              <a:t>servlet: </a:t>
            </a:r>
            <a:r>
              <a:rPr lang="tr-TR" sz="2000" smtClean="0"/>
              <a:t>bir</a:t>
            </a:r>
            <a:r>
              <a:rPr lang="en-US" sz="2000" smtClean="0"/>
              <a:t> Web server</a:t>
            </a:r>
            <a:r>
              <a:rPr lang="tr-TR" sz="2000" smtClean="0"/>
              <a:t>a ait bir</a:t>
            </a:r>
            <a:r>
              <a:rPr lang="en-US" sz="2000" smtClean="0"/>
              <a:t> </a:t>
            </a:r>
            <a:r>
              <a:rPr lang="tr-TR" sz="2000" smtClean="0"/>
              <a:t>J</a:t>
            </a:r>
            <a:r>
              <a:rPr lang="en-US" sz="2000" smtClean="0"/>
              <a:t>ava program</a:t>
            </a:r>
            <a:r>
              <a:rPr lang="tr-TR" sz="2000" smtClean="0"/>
              <a:t>ı</a:t>
            </a:r>
            <a:r>
              <a:rPr lang="en-US" sz="2000" smtClean="0"/>
              <a:t>; servlet’</a:t>
            </a:r>
            <a:r>
              <a:rPr lang="tr-TR" sz="2000" smtClean="0"/>
              <a:t>in</a:t>
            </a:r>
            <a:r>
              <a:rPr lang="en-US" sz="2000" smtClean="0"/>
              <a:t> </a:t>
            </a:r>
            <a:r>
              <a:rPr lang="tr-TR" sz="2000" smtClean="0"/>
              <a:t>çıktısı</a:t>
            </a:r>
            <a:r>
              <a:rPr lang="en-US" sz="2000" smtClean="0"/>
              <a:t> browser</a:t>
            </a:r>
            <a:r>
              <a:rPr lang="tr-TR" sz="2000" smtClean="0"/>
              <a:t>da görüntülenir</a:t>
            </a:r>
            <a:endParaRPr lang="en-US" sz="2000" smtClean="0"/>
          </a:p>
          <a:p>
            <a:pPr lvl="1" eaLnBrk="1" hangingPunct="1"/>
            <a:endParaRPr lang="en-US" sz="200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100</a:t>
            </a:fld>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PL"/>
          <p:cNvPicPr>
            <a:picLocks noChangeAspect="1" noChangeArrowheads="1"/>
          </p:cNvPicPr>
          <p:nvPr/>
        </p:nvPicPr>
        <p:blipFill>
          <a:blip r:embed="rId2"/>
          <a:srcRect/>
          <a:stretch>
            <a:fillRect/>
          </a:stretch>
        </p:blipFill>
        <p:spPr bwMode="auto">
          <a:xfrm>
            <a:off x="574675" y="1441450"/>
            <a:ext cx="8035925" cy="457835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pPr eaLnBrk="1" hangingPunct="1"/>
            <a:r>
              <a:rPr lang="tr-TR" smtClean="0"/>
              <a:t>Özet</a:t>
            </a:r>
            <a:endParaRPr lang="en-US" smtClean="0"/>
          </a:p>
        </p:txBody>
      </p:sp>
      <p:sp>
        <p:nvSpPr>
          <p:cNvPr id="76804" name="Rectangle 3"/>
          <p:cNvSpPr>
            <a:spLocks noGrp="1" noChangeArrowheads="1"/>
          </p:cNvSpPr>
          <p:nvPr>
            <p:ph type="body" idx="1"/>
          </p:nvPr>
        </p:nvSpPr>
        <p:spPr/>
        <p:txBody>
          <a:bodyPr/>
          <a:lstStyle/>
          <a:p>
            <a:pPr eaLnBrk="1" hangingPunct="1"/>
            <a:r>
              <a:rPr lang="tr-TR" smtClean="0"/>
              <a:t>Geliştirme (d</a:t>
            </a:r>
            <a:r>
              <a:rPr lang="en-US" smtClean="0"/>
              <a:t>evelopment</a:t>
            </a:r>
            <a:r>
              <a:rPr lang="tr-TR" smtClean="0"/>
              <a:t>)</a:t>
            </a:r>
            <a:r>
              <a:rPr lang="en-US" smtClean="0"/>
              <a:t>, </a:t>
            </a:r>
            <a:r>
              <a:rPr lang="tr-TR" smtClean="0"/>
              <a:t>geliştirme platformu (</a:t>
            </a:r>
            <a:r>
              <a:rPr lang="en-US" smtClean="0"/>
              <a:t>development environment</a:t>
            </a:r>
            <a:r>
              <a:rPr lang="tr-TR" smtClean="0"/>
              <a:t>)</a:t>
            </a:r>
            <a:r>
              <a:rPr lang="en-US" smtClean="0"/>
              <a:t>, </a:t>
            </a:r>
            <a:r>
              <a:rPr lang="tr-TR" smtClean="0"/>
              <a:t>ve</a:t>
            </a:r>
            <a:r>
              <a:rPr lang="en-US" smtClean="0"/>
              <a:t> </a:t>
            </a:r>
            <a:r>
              <a:rPr lang="tr-TR" smtClean="0"/>
              <a:t>bazı önemli programlama dillerinin değ</a:t>
            </a:r>
            <a:r>
              <a:rPr lang="en-US" smtClean="0"/>
              <a:t>e</a:t>
            </a:r>
            <a:r>
              <a:rPr lang="tr-TR" smtClean="0"/>
              <a:t>rlendirilmesi</a:t>
            </a:r>
            <a:endParaRPr lang="en-US" smtClean="0"/>
          </a:p>
          <a:p>
            <a:pPr eaLnBrk="1" hangingPunct="1"/>
            <a:r>
              <a:rPr lang="tr-TR" smtClean="0"/>
              <a:t>Dil tasarımındaki mevcut sorunlara bakış açısı</a:t>
            </a:r>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102</a:t>
            </a:fld>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Başlık"/>
          <p:cNvSpPr>
            <a:spLocks noGrp="1"/>
          </p:cNvSpPr>
          <p:nvPr>
            <p:ph type="title"/>
          </p:nvPr>
        </p:nvSpPr>
        <p:spPr>
          <a:xfrm>
            <a:off x="457200" y="274638"/>
            <a:ext cx="8229600" cy="1143000"/>
          </a:xfrm>
        </p:spPr>
        <p:txBody>
          <a:bodyPr/>
          <a:lstStyle/>
          <a:p>
            <a:r>
              <a:rPr lang="tr-TR" dirty="0" smtClean="0"/>
              <a:t>Kaynaklar</a:t>
            </a:r>
            <a:endParaRPr lang="tr-TR" dirty="0"/>
          </a:p>
        </p:txBody>
      </p:sp>
      <p:sp>
        <p:nvSpPr>
          <p:cNvPr id="7" name="2 İçerik Yer Tutucusu"/>
          <p:cNvSpPr>
            <a:spLocks noGrp="1"/>
          </p:cNvSpPr>
          <p:nvPr>
            <p:ph idx="1"/>
          </p:nvPr>
        </p:nvSpPr>
        <p:spPr>
          <a:xfrm>
            <a:off x="457200" y="1600200"/>
            <a:ext cx="8229600" cy="4525963"/>
          </a:xfrm>
        </p:spPr>
        <p:txBody>
          <a:bodyPr>
            <a:normAutofit fontScale="92500"/>
          </a:bodyPr>
          <a:lstStyle/>
          <a:p>
            <a:r>
              <a:rPr lang="tr-TR" dirty="0" err="1" smtClean="0"/>
              <a:t>Roberto</a:t>
            </a:r>
            <a:r>
              <a:rPr lang="tr-TR" dirty="0" smtClean="0"/>
              <a:t> </a:t>
            </a:r>
            <a:r>
              <a:rPr lang="tr-TR" dirty="0" err="1" smtClean="0"/>
              <a:t>Sebesta</a:t>
            </a:r>
            <a:r>
              <a:rPr lang="tr-TR" dirty="0" smtClean="0"/>
              <a:t>, </a:t>
            </a:r>
            <a:r>
              <a:rPr lang="en-US" dirty="0" smtClean="0"/>
              <a:t>Concepts </a:t>
            </a:r>
            <a:r>
              <a:rPr lang="tr-TR" smtClean="0"/>
              <a:t>o</a:t>
            </a:r>
            <a:r>
              <a:rPr lang="en-US" smtClean="0"/>
              <a:t>f </a:t>
            </a:r>
            <a:r>
              <a:rPr lang="en-US" dirty="0" smtClean="0"/>
              <a:t>Programming Languages</a:t>
            </a:r>
            <a:r>
              <a:rPr lang="tr-TR" dirty="0" smtClean="0"/>
              <a:t>,</a:t>
            </a:r>
            <a:r>
              <a:rPr lang="en-US" dirty="0" smtClean="0"/>
              <a:t> International 10th Edition </a:t>
            </a:r>
            <a:r>
              <a:rPr lang="tr-TR" dirty="0" smtClean="0"/>
              <a:t>2013</a:t>
            </a:r>
          </a:p>
          <a:p>
            <a:r>
              <a:rPr lang="tr-TR" dirty="0" err="1" smtClean="0"/>
              <a:t>David</a:t>
            </a:r>
            <a:r>
              <a:rPr lang="tr-TR" dirty="0" smtClean="0"/>
              <a:t> </a:t>
            </a:r>
            <a:r>
              <a:rPr lang="tr-TR" dirty="0" err="1" smtClean="0"/>
              <a:t>Watt</a:t>
            </a:r>
            <a:r>
              <a:rPr lang="tr-TR" dirty="0" smtClean="0"/>
              <a:t>, </a:t>
            </a:r>
            <a:r>
              <a:rPr lang="tr-TR" dirty="0" err="1" smtClean="0"/>
              <a:t>Programming</a:t>
            </a:r>
            <a:r>
              <a:rPr lang="tr-TR" dirty="0" smtClean="0"/>
              <a:t> </a:t>
            </a:r>
            <a:r>
              <a:rPr lang="tr-TR" dirty="0" err="1" smtClean="0"/>
              <a:t>Language</a:t>
            </a:r>
            <a:r>
              <a:rPr lang="tr-TR" dirty="0" smtClean="0"/>
              <a:t> </a:t>
            </a:r>
            <a:r>
              <a:rPr lang="tr-TR" dirty="0" err="1" smtClean="0"/>
              <a:t>Design</a:t>
            </a:r>
            <a:r>
              <a:rPr lang="tr-TR" dirty="0" smtClean="0"/>
              <a:t> </a:t>
            </a:r>
            <a:r>
              <a:rPr lang="tr-TR" dirty="0" err="1" smtClean="0"/>
              <a:t>Concepts</a:t>
            </a:r>
            <a:r>
              <a:rPr lang="tr-TR" dirty="0" smtClean="0"/>
              <a:t>, 2004</a:t>
            </a:r>
          </a:p>
          <a:p>
            <a:r>
              <a:rPr lang="tr-TR" dirty="0" smtClean="0"/>
              <a:t>Michael </a:t>
            </a:r>
            <a:r>
              <a:rPr lang="tr-TR" dirty="0" err="1" smtClean="0"/>
              <a:t>Scott</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Pragmatics</a:t>
            </a:r>
            <a:r>
              <a:rPr lang="tr-TR" dirty="0" smtClean="0"/>
              <a:t>, </a:t>
            </a:r>
            <a:r>
              <a:rPr lang="tr-TR" dirty="0" err="1" smtClean="0"/>
              <a:t>Third</a:t>
            </a:r>
            <a:r>
              <a:rPr lang="tr-TR" dirty="0" smtClean="0"/>
              <a:t> </a:t>
            </a:r>
            <a:r>
              <a:rPr lang="tr-TR" dirty="0" err="1" smtClean="0"/>
              <a:t>Edition</a:t>
            </a:r>
            <a:r>
              <a:rPr lang="tr-TR" dirty="0" smtClean="0"/>
              <a:t>, 2009</a:t>
            </a:r>
          </a:p>
          <a:p>
            <a:r>
              <a:rPr lang="tr-TR" dirty="0" smtClean="0"/>
              <a:t>Zeynep Orhan, Programlama Dilleri Ders Notları</a:t>
            </a:r>
          </a:p>
          <a:p>
            <a:r>
              <a:rPr lang="tr-TR" dirty="0" smtClean="0"/>
              <a:t>Mustafa Şahin, Programlama Dilleri Ders Notları</a:t>
            </a:r>
          </a:p>
          <a:p>
            <a:r>
              <a:rPr lang="tr-TR" dirty="0" smtClean="0"/>
              <a:t>Ahmet </a:t>
            </a:r>
            <a:r>
              <a:rPr lang="tr-TR" dirty="0" err="1" smtClean="0"/>
              <a:t>Yesevi</a:t>
            </a:r>
            <a:r>
              <a:rPr lang="tr-TR" dirty="0" smtClean="0"/>
              <a:t> Üniversitesi, Uzaktan Eğitim </a:t>
            </a:r>
            <a:r>
              <a:rPr lang="tr-TR" dirty="0" smtClean="0"/>
              <a:t>Notları</a:t>
            </a:r>
            <a:endParaRPr lang="tr-TR"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609600" y="152400"/>
            <a:ext cx="8153400" cy="1143000"/>
          </a:xfrm>
        </p:spPr>
        <p:txBody>
          <a:bodyPr/>
          <a:lstStyle/>
          <a:p>
            <a:pPr eaLnBrk="1" hangingPunct="1"/>
            <a:r>
              <a:rPr lang="en-US" sz="3200" smtClean="0"/>
              <a:t>2.2 Minim</a:t>
            </a:r>
            <a:r>
              <a:rPr lang="tr-TR" sz="3200" smtClean="0"/>
              <a:t>um</a:t>
            </a:r>
            <a:r>
              <a:rPr lang="en-US" sz="3200" smtClean="0"/>
              <a:t> </a:t>
            </a:r>
            <a:r>
              <a:rPr lang="tr-TR" sz="3200" smtClean="0"/>
              <a:t>Donanım</a:t>
            </a:r>
            <a:r>
              <a:rPr lang="en-US" sz="3200" smtClean="0"/>
              <a:t> Program</a:t>
            </a:r>
            <a:r>
              <a:rPr lang="tr-TR" sz="3200" smtClean="0"/>
              <a:t>lama</a:t>
            </a:r>
            <a:r>
              <a:rPr lang="en-US" sz="3200" smtClean="0"/>
              <a:t>: </a:t>
            </a:r>
            <a:r>
              <a:rPr lang="tr-TR" sz="3200" smtClean="0"/>
              <a:t>Sözdekodlar (</a:t>
            </a:r>
            <a:r>
              <a:rPr lang="en-US" sz="3200" smtClean="0"/>
              <a:t>Pseudocodes</a:t>
            </a:r>
            <a:r>
              <a:rPr lang="tr-TR" sz="3200" smtClean="0"/>
              <a:t>)</a:t>
            </a:r>
            <a:endParaRPr lang="en-US" sz="3200" smtClean="0"/>
          </a:p>
        </p:txBody>
      </p:sp>
      <p:sp>
        <p:nvSpPr>
          <p:cNvPr id="14340" name="Rectangle 3"/>
          <p:cNvSpPr>
            <a:spLocks noGrp="1" noChangeArrowheads="1"/>
          </p:cNvSpPr>
          <p:nvPr>
            <p:ph type="body" idx="1"/>
          </p:nvPr>
        </p:nvSpPr>
        <p:spPr/>
        <p:txBody>
          <a:bodyPr/>
          <a:lstStyle/>
          <a:p>
            <a:pPr eaLnBrk="1" hangingPunct="1"/>
            <a:r>
              <a:rPr lang="tr-TR" smtClean="0"/>
              <a:t>Makine kodu kullanmak neden yanlıştı</a:t>
            </a:r>
            <a:r>
              <a:rPr lang="en-US" smtClean="0"/>
              <a:t>?</a:t>
            </a:r>
          </a:p>
          <a:p>
            <a:pPr lvl="1" eaLnBrk="1" hangingPunct="1"/>
            <a:r>
              <a:rPr lang="tr-TR" smtClean="0"/>
              <a:t>Az okunabilirlik</a:t>
            </a:r>
            <a:endParaRPr lang="en-US" smtClean="0"/>
          </a:p>
          <a:p>
            <a:pPr lvl="1" eaLnBrk="1" hangingPunct="1"/>
            <a:r>
              <a:rPr lang="tr-TR" smtClean="0"/>
              <a:t>Az değiştirilebilirlik</a:t>
            </a:r>
            <a:endParaRPr lang="en-US" smtClean="0"/>
          </a:p>
          <a:p>
            <a:pPr lvl="1" eaLnBrk="1" hangingPunct="1"/>
            <a:r>
              <a:rPr lang="tr-TR" smtClean="0"/>
              <a:t>Deyim kodlama (</a:t>
            </a:r>
            <a:r>
              <a:rPr lang="en-US" smtClean="0"/>
              <a:t>Expression coding</a:t>
            </a:r>
            <a:r>
              <a:rPr lang="tr-TR" smtClean="0"/>
              <a:t>)</a:t>
            </a:r>
            <a:r>
              <a:rPr lang="en-US" smtClean="0"/>
              <a:t> </a:t>
            </a:r>
            <a:r>
              <a:rPr lang="tr-TR" smtClean="0"/>
              <a:t>usandırıcıydı</a:t>
            </a:r>
            <a:endParaRPr lang="en-US" smtClean="0"/>
          </a:p>
          <a:p>
            <a:pPr lvl="1" eaLnBrk="1" hangingPunct="1"/>
            <a:r>
              <a:rPr lang="en-US" smtClean="0"/>
              <a:t>Ma</a:t>
            </a:r>
            <a:r>
              <a:rPr lang="tr-TR" smtClean="0"/>
              <a:t>k</a:t>
            </a:r>
            <a:r>
              <a:rPr lang="en-US" smtClean="0"/>
              <a:t>ine </a:t>
            </a:r>
            <a:r>
              <a:rPr lang="tr-TR" smtClean="0"/>
              <a:t>eksiklikleri</a:t>
            </a:r>
            <a:r>
              <a:rPr lang="en-US" smtClean="0"/>
              <a:t>—</a:t>
            </a:r>
            <a:r>
              <a:rPr lang="tr-TR" smtClean="0"/>
              <a:t>indeksleme veya kayan nokta (floating point) yoktu</a:t>
            </a:r>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tr-TR" smtClean="0"/>
              <a:t>Sözdekodlar</a:t>
            </a:r>
            <a:r>
              <a:rPr lang="en-US" smtClean="0"/>
              <a:t>: </a:t>
            </a:r>
            <a:r>
              <a:rPr lang="tr-TR" smtClean="0"/>
              <a:t>Short Code (Kısa</a:t>
            </a:r>
            <a:r>
              <a:rPr lang="en-US" smtClean="0"/>
              <a:t> </a:t>
            </a:r>
            <a:r>
              <a:rPr lang="tr-TR" smtClean="0"/>
              <a:t>Kod)</a:t>
            </a:r>
            <a:endParaRPr lang="en-US" smtClean="0"/>
          </a:p>
        </p:txBody>
      </p:sp>
      <p:sp>
        <p:nvSpPr>
          <p:cNvPr id="15364" name="Rectangle 3"/>
          <p:cNvSpPr>
            <a:spLocks noGrp="1" noChangeArrowheads="1"/>
          </p:cNvSpPr>
          <p:nvPr>
            <p:ph type="body" idx="1"/>
          </p:nvPr>
        </p:nvSpPr>
        <p:spPr/>
        <p:txBody>
          <a:bodyPr/>
          <a:lstStyle/>
          <a:p>
            <a:pPr eaLnBrk="1" hangingPunct="1"/>
            <a:r>
              <a:rPr lang="en-US" smtClean="0"/>
              <a:t>Short Code</a:t>
            </a:r>
            <a:r>
              <a:rPr lang="tr-TR" smtClean="0"/>
              <a:t>,</a:t>
            </a:r>
            <a:r>
              <a:rPr lang="en-US" smtClean="0"/>
              <a:t>1949</a:t>
            </a:r>
            <a:r>
              <a:rPr lang="tr-TR" smtClean="0"/>
              <a:t> yılında </a:t>
            </a:r>
            <a:r>
              <a:rPr lang="en-US" smtClean="0"/>
              <a:t>Mauchly</a:t>
            </a:r>
            <a:r>
              <a:rPr lang="tr-TR" smtClean="0"/>
              <a:t> tarafından</a:t>
            </a:r>
            <a:r>
              <a:rPr lang="en-US" smtClean="0"/>
              <a:t> BINAC </a:t>
            </a:r>
            <a:r>
              <a:rPr lang="tr-TR" smtClean="0"/>
              <a:t>bilgisayarları için geliştirildi</a:t>
            </a:r>
            <a:r>
              <a:rPr lang="en-US" smtClean="0"/>
              <a:t>        </a:t>
            </a:r>
          </a:p>
          <a:p>
            <a:pPr lvl="1" eaLnBrk="1" hangingPunct="1"/>
            <a:r>
              <a:rPr lang="tr-TR" smtClean="0"/>
              <a:t>Deyimler (</a:t>
            </a:r>
            <a:r>
              <a:rPr lang="en-US" smtClean="0"/>
              <a:t>Expressions</a:t>
            </a:r>
            <a:r>
              <a:rPr lang="tr-TR" smtClean="0"/>
              <a:t>)</a:t>
            </a:r>
            <a:r>
              <a:rPr lang="en-US" smtClean="0"/>
              <a:t> </a:t>
            </a:r>
            <a:r>
              <a:rPr lang="tr-TR" smtClean="0"/>
              <a:t>-soldan sağa doğru- kodlandı</a:t>
            </a:r>
            <a:endParaRPr lang="en-US" smtClean="0"/>
          </a:p>
          <a:p>
            <a:pPr lvl="1" eaLnBrk="1" hangingPunct="1"/>
            <a:r>
              <a:rPr lang="tr-TR" smtClean="0"/>
              <a:t>İşlemlerden örnekler</a:t>
            </a:r>
            <a:r>
              <a:rPr lang="en-US" smtClean="0"/>
              <a:t>:</a:t>
            </a:r>
          </a:p>
          <a:p>
            <a:pPr eaLnBrk="1" hangingPunct="1">
              <a:buFontTx/>
              <a:buNone/>
            </a:pPr>
            <a:r>
              <a:rPr lang="en-US" smtClean="0"/>
              <a:t>        </a:t>
            </a:r>
            <a:r>
              <a:rPr lang="en-US" sz="2000" smtClean="0">
                <a:latin typeface="Courier New" pitchFamily="49" charset="0"/>
              </a:rPr>
              <a:t>01 – 06 abs value 1n (n+2)nd power</a:t>
            </a:r>
          </a:p>
          <a:p>
            <a:pPr eaLnBrk="1" hangingPunct="1">
              <a:buFontTx/>
              <a:buNone/>
            </a:pPr>
            <a:r>
              <a:rPr lang="en-US" sz="2000" smtClean="0">
                <a:latin typeface="Courier New" pitchFamily="49" charset="0"/>
              </a:rPr>
              <a:t> 		02 ) 07 +         2n (n+2)nd root</a:t>
            </a:r>
          </a:p>
          <a:p>
            <a:pPr eaLnBrk="1" hangingPunct="1">
              <a:buFontTx/>
              <a:buNone/>
            </a:pPr>
            <a:r>
              <a:rPr lang="en-US" sz="2000" smtClean="0">
                <a:latin typeface="Courier New" pitchFamily="49" charset="0"/>
              </a:rPr>
              <a:t>		03 = 08 pause     4n if &lt;= n</a:t>
            </a:r>
          </a:p>
          <a:p>
            <a:pPr eaLnBrk="1" hangingPunct="1">
              <a:buFontTx/>
              <a:buNone/>
            </a:pPr>
            <a:r>
              <a:rPr lang="en-US" sz="2000" smtClean="0">
                <a:latin typeface="Courier New" pitchFamily="49" charset="0"/>
              </a:rPr>
              <a:t>		04 / 09 (         58 print and tab</a:t>
            </a:r>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304800" y="381000"/>
            <a:ext cx="8458200" cy="1143000"/>
          </a:xfrm>
        </p:spPr>
        <p:txBody>
          <a:bodyPr/>
          <a:lstStyle/>
          <a:p>
            <a:pPr eaLnBrk="1" hangingPunct="1"/>
            <a:r>
              <a:rPr lang="tr-TR" sz="3200" smtClean="0"/>
              <a:t>Sözdekodlar</a:t>
            </a:r>
            <a:r>
              <a:rPr lang="en-US" sz="3200" smtClean="0"/>
              <a:t>: Speedcoding</a:t>
            </a:r>
            <a:r>
              <a:rPr lang="tr-TR" sz="3200" smtClean="0"/>
              <a:t> (hızlıkodlama)</a:t>
            </a:r>
            <a:endParaRPr lang="en-US" sz="3200" smtClean="0"/>
          </a:p>
        </p:txBody>
      </p:sp>
      <p:sp>
        <p:nvSpPr>
          <p:cNvPr id="16389" name="Rectangle 3"/>
          <p:cNvSpPr>
            <a:spLocks noGrp="1" noChangeArrowheads="1"/>
          </p:cNvSpPr>
          <p:nvPr>
            <p:ph type="body" idx="1"/>
          </p:nvPr>
        </p:nvSpPr>
        <p:spPr/>
        <p:txBody>
          <a:bodyPr/>
          <a:lstStyle/>
          <a:p>
            <a:pPr eaLnBrk="1" hangingPunct="1">
              <a:lnSpc>
                <a:spcPct val="90000"/>
              </a:lnSpc>
            </a:pPr>
            <a:r>
              <a:rPr lang="en-US" dirty="0" err="1" smtClean="0"/>
              <a:t>Speedcoding</a:t>
            </a:r>
            <a:r>
              <a:rPr lang="en-US" dirty="0" smtClean="0"/>
              <a:t> 1954 </a:t>
            </a:r>
            <a:r>
              <a:rPr lang="tr-TR" dirty="0" smtClean="0"/>
              <a:t>yılında </a:t>
            </a:r>
            <a:r>
              <a:rPr lang="en-US" dirty="0" smtClean="0"/>
              <a:t>Backus</a:t>
            </a:r>
            <a:r>
              <a:rPr lang="tr-TR" dirty="0" smtClean="0"/>
              <a:t> tarafından</a:t>
            </a:r>
            <a:r>
              <a:rPr lang="en-US" dirty="0" smtClean="0"/>
              <a:t> IBM 701</a:t>
            </a:r>
            <a:r>
              <a:rPr lang="tr-TR" dirty="0" smtClean="0"/>
              <a:t> için geliştirildi</a:t>
            </a:r>
            <a:endParaRPr lang="en-US" dirty="0" smtClean="0"/>
          </a:p>
          <a:p>
            <a:pPr eaLnBrk="1" hangingPunct="1">
              <a:lnSpc>
                <a:spcPct val="90000"/>
              </a:lnSpc>
            </a:pPr>
            <a:r>
              <a:rPr lang="en-US" dirty="0" err="1" smtClean="0"/>
              <a:t>Ar</a:t>
            </a:r>
            <a:r>
              <a:rPr lang="tr-TR" dirty="0" err="1" smtClean="0"/>
              <a:t>itmetik</a:t>
            </a:r>
            <a:r>
              <a:rPr lang="tr-TR" dirty="0" smtClean="0"/>
              <a:t> ve matematiksel fonksiyonlar için sözde işlemler</a:t>
            </a:r>
            <a:endParaRPr lang="en-US" dirty="0" smtClean="0"/>
          </a:p>
          <a:p>
            <a:pPr lvl="1" eaLnBrk="1" hangingPunct="1">
              <a:lnSpc>
                <a:spcPct val="90000"/>
              </a:lnSpc>
            </a:pPr>
            <a:r>
              <a:rPr lang="tr-TR" dirty="0" smtClean="0"/>
              <a:t>Koşullu (c</a:t>
            </a:r>
            <a:r>
              <a:rPr lang="en-US" dirty="0" err="1" smtClean="0"/>
              <a:t>onditional</a:t>
            </a:r>
            <a:r>
              <a:rPr lang="tr-TR" dirty="0" smtClean="0"/>
              <a:t>)</a:t>
            </a:r>
            <a:r>
              <a:rPr lang="en-US" dirty="0" smtClean="0"/>
              <a:t> </a:t>
            </a:r>
            <a:r>
              <a:rPr lang="tr-TR" dirty="0" smtClean="0"/>
              <a:t>ve</a:t>
            </a:r>
            <a:r>
              <a:rPr lang="en-US" dirty="0" smtClean="0"/>
              <a:t> </a:t>
            </a:r>
            <a:r>
              <a:rPr lang="tr-TR" dirty="0" smtClean="0"/>
              <a:t>koşulsuz (</a:t>
            </a:r>
            <a:r>
              <a:rPr lang="en-US" dirty="0" smtClean="0"/>
              <a:t>unconditional</a:t>
            </a:r>
            <a:r>
              <a:rPr lang="tr-TR" dirty="0" smtClean="0"/>
              <a:t>)</a:t>
            </a:r>
            <a:r>
              <a:rPr lang="en-US" dirty="0" smtClean="0"/>
              <a:t> </a:t>
            </a:r>
            <a:r>
              <a:rPr lang="tr-TR" dirty="0" smtClean="0"/>
              <a:t>dallanma (</a:t>
            </a:r>
            <a:r>
              <a:rPr lang="en-US" dirty="0" smtClean="0"/>
              <a:t>branching</a:t>
            </a:r>
            <a:r>
              <a:rPr lang="tr-TR" dirty="0" smtClean="0"/>
              <a:t>)</a:t>
            </a:r>
            <a:endParaRPr lang="en-US" dirty="0" smtClean="0"/>
          </a:p>
          <a:p>
            <a:pPr lvl="1" eaLnBrk="1" hangingPunct="1">
              <a:lnSpc>
                <a:spcPct val="90000"/>
              </a:lnSpc>
            </a:pPr>
            <a:r>
              <a:rPr lang="tr-TR" dirty="0" smtClean="0"/>
              <a:t>Dizi erişimi için kaydedicileri (</a:t>
            </a:r>
            <a:r>
              <a:rPr lang="en-US" dirty="0" smtClean="0"/>
              <a:t>registers</a:t>
            </a:r>
            <a:r>
              <a:rPr lang="tr-TR" dirty="0" smtClean="0"/>
              <a:t>)</a:t>
            </a:r>
            <a:r>
              <a:rPr lang="en-US" dirty="0" smtClean="0"/>
              <a:t> </a:t>
            </a:r>
            <a:r>
              <a:rPr lang="tr-TR" dirty="0" smtClean="0"/>
              <a:t>otomatik arttırır</a:t>
            </a:r>
            <a:endParaRPr lang="en-US" dirty="0" smtClean="0"/>
          </a:p>
          <a:p>
            <a:pPr lvl="1" eaLnBrk="1" hangingPunct="1">
              <a:lnSpc>
                <a:spcPct val="90000"/>
              </a:lnSpc>
            </a:pPr>
            <a:r>
              <a:rPr lang="tr-TR" dirty="0" smtClean="0"/>
              <a:t>Yavaştır</a:t>
            </a:r>
            <a:r>
              <a:rPr lang="en-US" dirty="0" smtClean="0"/>
              <a:t>!</a:t>
            </a:r>
          </a:p>
          <a:p>
            <a:pPr lvl="1" eaLnBrk="1" hangingPunct="1">
              <a:lnSpc>
                <a:spcPct val="90000"/>
              </a:lnSpc>
            </a:pPr>
            <a:r>
              <a:rPr lang="tr-TR" dirty="0" smtClean="0"/>
              <a:t>Kullanıcı programı için sadece</a:t>
            </a:r>
            <a:r>
              <a:rPr lang="en-US" dirty="0" smtClean="0"/>
              <a:t> 700 </a:t>
            </a:r>
            <a:r>
              <a:rPr lang="tr-TR" dirty="0" smtClean="0"/>
              <a:t>kelime</a:t>
            </a:r>
            <a:r>
              <a:rPr lang="en-US" dirty="0" smtClean="0"/>
              <a:t> </a:t>
            </a:r>
            <a:r>
              <a:rPr lang="tr-TR" dirty="0" smtClean="0"/>
              <a:t>ayrılmıştır</a:t>
            </a:r>
            <a:endParaRPr lang="en-US" dirty="0" smtClean="0"/>
          </a:p>
          <a:p>
            <a:pPr eaLnBrk="1" hangingPunct="1">
              <a:lnSpc>
                <a:spcPct val="90000"/>
              </a:lnSpc>
            </a:pPr>
            <a:endParaRPr lang="en-US" dirty="0" smtClean="0"/>
          </a:p>
          <a:p>
            <a:pPr eaLnBrk="1" hangingPunct="1">
              <a:lnSpc>
                <a:spcPct val="90000"/>
              </a:lnSpc>
            </a:pPr>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09600" y="228600"/>
            <a:ext cx="8153400" cy="1143000"/>
          </a:xfrm>
        </p:spPr>
        <p:txBody>
          <a:bodyPr/>
          <a:lstStyle/>
          <a:p>
            <a:pPr eaLnBrk="1" hangingPunct="1"/>
            <a:r>
              <a:rPr lang="tr-TR" smtClean="0"/>
              <a:t>Sözdekodlar</a:t>
            </a:r>
            <a:r>
              <a:rPr lang="en-US" smtClean="0"/>
              <a:t> : </a:t>
            </a:r>
            <a:r>
              <a:rPr lang="tr-TR" smtClean="0"/>
              <a:t>İlgili</a:t>
            </a:r>
            <a:r>
              <a:rPr lang="en-US" smtClean="0"/>
              <a:t> S</a:t>
            </a:r>
            <a:r>
              <a:rPr lang="tr-TR" smtClean="0"/>
              <a:t>i</a:t>
            </a:r>
            <a:r>
              <a:rPr lang="en-US" smtClean="0"/>
              <a:t>stem</a:t>
            </a:r>
            <a:r>
              <a:rPr lang="tr-TR" smtClean="0"/>
              <a:t>ler</a:t>
            </a:r>
            <a:endParaRPr lang="en-US" smtClean="0"/>
          </a:p>
        </p:txBody>
      </p:sp>
      <p:sp>
        <p:nvSpPr>
          <p:cNvPr id="17412" name="Rectangle 3"/>
          <p:cNvSpPr>
            <a:spLocks noGrp="1" noChangeArrowheads="1"/>
          </p:cNvSpPr>
          <p:nvPr>
            <p:ph type="body" idx="1"/>
          </p:nvPr>
        </p:nvSpPr>
        <p:spPr>
          <a:xfrm>
            <a:off x="609600" y="2438400"/>
            <a:ext cx="8153400" cy="3810000"/>
          </a:xfrm>
        </p:spPr>
        <p:txBody>
          <a:bodyPr/>
          <a:lstStyle/>
          <a:p>
            <a:pPr eaLnBrk="1" hangingPunct="1"/>
            <a:r>
              <a:rPr lang="en-US" dirty="0" smtClean="0"/>
              <a:t>UNIVAC </a:t>
            </a:r>
            <a:r>
              <a:rPr lang="tr-TR" dirty="0" smtClean="0"/>
              <a:t>Derleme</a:t>
            </a:r>
            <a:r>
              <a:rPr lang="en-US" dirty="0" smtClean="0"/>
              <a:t> S</a:t>
            </a:r>
            <a:r>
              <a:rPr lang="tr-TR" dirty="0" smtClean="0"/>
              <a:t>i</a:t>
            </a:r>
            <a:r>
              <a:rPr lang="en-US" dirty="0" smtClean="0"/>
              <a:t>stem</a:t>
            </a:r>
            <a:r>
              <a:rPr lang="tr-TR" dirty="0" smtClean="0"/>
              <a:t>i</a:t>
            </a:r>
            <a:endParaRPr lang="en-US" dirty="0" smtClean="0"/>
          </a:p>
          <a:p>
            <a:pPr lvl="1" eaLnBrk="1" hangingPunct="1"/>
            <a:r>
              <a:rPr lang="en-US" dirty="0" smtClean="0"/>
              <a:t>Grace Hopper</a:t>
            </a:r>
            <a:r>
              <a:rPr lang="tr-TR" dirty="0" smtClean="0"/>
              <a:t> yönetimindeki bir ekip tarafından geliştirilmiştir</a:t>
            </a:r>
            <a:endParaRPr lang="en-US" dirty="0" smtClean="0"/>
          </a:p>
          <a:p>
            <a:pPr lvl="1" eaLnBrk="1" hangingPunct="1"/>
            <a:r>
              <a:rPr lang="tr-TR" dirty="0" err="1" smtClean="0"/>
              <a:t>Sözdekod</a:t>
            </a:r>
            <a:r>
              <a:rPr lang="en-US" dirty="0" smtClean="0"/>
              <a:t> </a:t>
            </a:r>
            <a:r>
              <a:rPr lang="tr-TR" dirty="0" smtClean="0"/>
              <a:t>makine koduna genişletilmiştir</a:t>
            </a:r>
            <a:endParaRPr lang="en-US" dirty="0" smtClean="0"/>
          </a:p>
          <a:p>
            <a:pPr eaLnBrk="1" hangingPunct="1"/>
            <a:r>
              <a:rPr lang="en-US" dirty="0" smtClean="0"/>
              <a:t>David J. Wheeler (Cambridge University) </a:t>
            </a:r>
          </a:p>
          <a:p>
            <a:pPr lvl="1" eaLnBrk="1" hangingPunct="1"/>
            <a:r>
              <a:rPr lang="tr-TR" dirty="0" smtClean="0"/>
              <a:t>Salt Adresleme (</a:t>
            </a:r>
            <a:r>
              <a:rPr lang="en-US" dirty="0" smtClean="0"/>
              <a:t>absolute addressing</a:t>
            </a:r>
            <a:r>
              <a:rPr lang="tr-TR" dirty="0" smtClean="0"/>
              <a:t>) problemini çözmek için yeniden-yerleştirilebilir adres blokları kullanan bir metot geliştirmiştir</a:t>
            </a:r>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14</a:t>
            </a:fld>
            <a:endParaRPr lang="en-US" dirty="0"/>
          </a:p>
        </p:txBody>
      </p:sp>
      <p:pic>
        <p:nvPicPr>
          <p:cNvPr id="5" name="Picture 2"/>
          <p:cNvPicPr>
            <a:picLocks noChangeAspect="1" noChangeArrowheads="1"/>
          </p:cNvPicPr>
          <p:nvPr/>
        </p:nvPicPr>
        <p:blipFill>
          <a:blip r:embed="rId2"/>
          <a:srcRect/>
          <a:stretch>
            <a:fillRect/>
          </a:stretch>
        </p:blipFill>
        <p:spPr bwMode="auto">
          <a:xfrm>
            <a:off x="6096000" y="1219200"/>
            <a:ext cx="1078012" cy="1365250"/>
          </a:xfrm>
          <a:prstGeom prst="rect">
            <a:avLst/>
          </a:prstGeom>
          <a:noFill/>
          <a:ln w="9525">
            <a:noFill/>
            <a:miter lim="800000"/>
            <a:headEnd/>
            <a:tailEnd/>
          </a:ln>
        </p:spPr>
      </p:pic>
      <p:pic>
        <p:nvPicPr>
          <p:cNvPr id="6" name="Picture 2"/>
          <p:cNvPicPr>
            <a:picLocks noChangeAspect="1" noChangeArrowheads="1"/>
          </p:cNvPicPr>
          <p:nvPr/>
        </p:nvPicPr>
        <p:blipFill>
          <a:blip r:embed="rId3"/>
          <a:srcRect/>
          <a:stretch>
            <a:fillRect/>
          </a:stretch>
        </p:blipFill>
        <p:spPr bwMode="auto">
          <a:xfrm>
            <a:off x="7391400" y="1219200"/>
            <a:ext cx="1092629" cy="1371600"/>
          </a:xfrm>
          <a:prstGeom prst="rect">
            <a:avLst/>
          </a:prstGeom>
          <a:noFill/>
          <a:ln w="9525">
            <a:noFill/>
            <a:miter lim="800000"/>
            <a:headEnd/>
            <a:tailEnd/>
          </a:ln>
        </p:spPr>
      </p:pic>
      <p:sp>
        <p:nvSpPr>
          <p:cNvPr id="8" name="7 Dikdörtgen"/>
          <p:cNvSpPr/>
          <p:nvPr/>
        </p:nvSpPr>
        <p:spPr>
          <a:xfrm>
            <a:off x="6553200" y="2648635"/>
            <a:ext cx="1752600" cy="3231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500" dirty="0" smtClean="0"/>
              <a:t>Grace Hopper</a:t>
            </a:r>
            <a:r>
              <a:rPr lang="tr-TR" sz="1500" dirty="0" smtClean="0"/>
              <a:t> </a:t>
            </a:r>
            <a:endParaRPr lang="tr-TR" sz="15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smtClean="0"/>
              <a:t>2.3 IBM 704 </a:t>
            </a:r>
            <a:r>
              <a:rPr lang="tr-TR" smtClean="0"/>
              <a:t>ve</a:t>
            </a:r>
            <a:r>
              <a:rPr lang="en-US" smtClean="0"/>
              <a:t> Fortran</a:t>
            </a:r>
          </a:p>
        </p:txBody>
      </p:sp>
      <p:sp>
        <p:nvSpPr>
          <p:cNvPr id="18436" name="Rectangle 3"/>
          <p:cNvSpPr>
            <a:spLocks noGrp="1" noChangeArrowheads="1"/>
          </p:cNvSpPr>
          <p:nvPr>
            <p:ph type="body" idx="1"/>
          </p:nvPr>
        </p:nvSpPr>
        <p:spPr>
          <a:xfrm>
            <a:off x="609600" y="1219200"/>
            <a:ext cx="8153400" cy="4572000"/>
          </a:xfrm>
        </p:spPr>
        <p:txBody>
          <a:bodyPr/>
          <a:lstStyle/>
          <a:p>
            <a:pPr>
              <a:spcBef>
                <a:spcPct val="0"/>
              </a:spcBef>
            </a:pPr>
            <a:r>
              <a:rPr lang="en-US" sz="2500" b="1" dirty="0" smtClean="0"/>
              <a:t>Fortran 0:</a:t>
            </a:r>
            <a:r>
              <a:rPr lang="en-US" sz="2500" dirty="0" smtClean="0"/>
              <a:t> </a:t>
            </a:r>
            <a:r>
              <a:rPr lang="en-US" sz="2500" b="1" dirty="0" smtClean="0"/>
              <a:t>1954 </a:t>
            </a:r>
            <a:r>
              <a:rPr lang="en-US" sz="2500" dirty="0" smtClean="0"/>
              <a:t>- </a:t>
            </a:r>
            <a:r>
              <a:rPr lang="tr-TR" sz="2500" dirty="0" smtClean="0"/>
              <a:t>IBM firmasında John </a:t>
            </a:r>
            <a:r>
              <a:rPr lang="tr-TR" sz="2500" dirty="0" err="1" smtClean="0"/>
              <a:t>Backus</a:t>
            </a:r>
            <a:r>
              <a:rPr lang="tr-TR" sz="2500" dirty="0" smtClean="0"/>
              <a:t> tarafından geliştirilmiş ancak uygulanmamıştır</a:t>
            </a:r>
            <a:endParaRPr lang="en-US" sz="2500" dirty="0" smtClean="0"/>
          </a:p>
          <a:p>
            <a:pPr>
              <a:spcBef>
                <a:spcPct val="0"/>
              </a:spcBef>
            </a:pPr>
            <a:r>
              <a:rPr lang="en-US" sz="2500" b="1" dirty="0" smtClean="0"/>
              <a:t>Fortran I:1957</a:t>
            </a:r>
            <a:r>
              <a:rPr lang="tr-TR" sz="2500" b="1" dirty="0" smtClean="0"/>
              <a:t> – Ticari olarak kullanıma sunuldu</a:t>
            </a:r>
            <a:endParaRPr lang="en-US" sz="2500" b="1" dirty="0" smtClean="0"/>
          </a:p>
          <a:p>
            <a:pPr lvl="1" eaLnBrk="1" hangingPunct="1"/>
            <a:r>
              <a:rPr lang="tr-TR" dirty="0" smtClean="0"/>
              <a:t>İndeks yazmaçları (</a:t>
            </a:r>
            <a:r>
              <a:rPr lang="tr-TR" dirty="0" err="1" smtClean="0"/>
              <a:t>registers</a:t>
            </a:r>
            <a:r>
              <a:rPr lang="tr-TR" dirty="0" smtClean="0"/>
              <a:t>) ve kayan nokta (</a:t>
            </a:r>
            <a:r>
              <a:rPr lang="en-US" dirty="0" smtClean="0"/>
              <a:t>floating point</a:t>
            </a:r>
            <a:r>
              <a:rPr lang="tr-TR" dirty="0" smtClean="0"/>
              <a:t>) donanımına sahip yeni</a:t>
            </a:r>
            <a:r>
              <a:rPr lang="en-US" dirty="0" smtClean="0"/>
              <a:t> IBM 704</a:t>
            </a:r>
            <a:r>
              <a:rPr lang="tr-TR" dirty="0" smtClean="0"/>
              <a:t> için tasarlanmıştır</a:t>
            </a:r>
          </a:p>
          <a:p>
            <a:pPr lvl="1" eaLnBrk="1" hangingPunct="1"/>
            <a:r>
              <a:rPr lang="tr-TR" dirty="0" smtClean="0"/>
              <a:t>Bu durum derlenmiş programlama dilleri fikrine yol açtı,</a:t>
            </a:r>
            <a:r>
              <a:rPr lang="en-US" dirty="0" smtClean="0"/>
              <a:t> </a:t>
            </a:r>
            <a:r>
              <a:rPr lang="tr-TR" dirty="0" smtClean="0"/>
              <a:t>çünkü </a:t>
            </a:r>
            <a:r>
              <a:rPr lang="en-US" dirty="0" err="1" smtClean="0"/>
              <a:t>yorumlama</a:t>
            </a:r>
            <a:r>
              <a:rPr lang="en-US" dirty="0" smtClean="0"/>
              <a:t> </a:t>
            </a:r>
            <a:r>
              <a:rPr lang="en-US" dirty="0" err="1" smtClean="0"/>
              <a:t>maliyeti</a:t>
            </a:r>
            <a:r>
              <a:rPr lang="tr-TR" dirty="0" err="1" smtClean="0"/>
              <a:t>ni</a:t>
            </a:r>
            <a:r>
              <a:rPr lang="en-US" dirty="0" smtClean="0"/>
              <a:t> </a:t>
            </a:r>
            <a:r>
              <a:rPr lang="en-US" dirty="0" err="1" smtClean="0"/>
              <a:t>sakla</a:t>
            </a:r>
            <a:r>
              <a:rPr lang="tr-TR" dirty="0" smtClean="0"/>
              <a:t>y</a:t>
            </a:r>
            <a:r>
              <a:rPr lang="en-US" dirty="0" err="1" smtClean="0"/>
              <a:t>acak</a:t>
            </a:r>
            <a:r>
              <a:rPr lang="en-US" dirty="0" smtClean="0"/>
              <a:t> </a:t>
            </a:r>
            <a:r>
              <a:rPr lang="en-US" dirty="0" err="1" smtClean="0"/>
              <a:t>hiçbir</a:t>
            </a:r>
            <a:r>
              <a:rPr lang="en-US" dirty="0" smtClean="0"/>
              <a:t> </a:t>
            </a:r>
            <a:r>
              <a:rPr lang="en-US" dirty="0" err="1" smtClean="0"/>
              <a:t>yer</a:t>
            </a:r>
            <a:r>
              <a:rPr lang="en-US" dirty="0" smtClean="0"/>
              <a:t> </a:t>
            </a:r>
            <a:r>
              <a:rPr lang="en-US" dirty="0" err="1" smtClean="0"/>
              <a:t>yoktu</a:t>
            </a:r>
            <a:r>
              <a:rPr lang="en-US" dirty="0" smtClean="0"/>
              <a:t> (</a:t>
            </a:r>
            <a:r>
              <a:rPr lang="en-US" dirty="0" err="1" smtClean="0"/>
              <a:t>hiçbir</a:t>
            </a:r>
            <a:r>
              <a:rPr lang="en-US" dirty="0" smtClean="0"/>
              <a:t> </a:t>
            </a:r>
            <a:r>
              <a:rPr lang="en-US" dirty="0" err="1" smtClean="0"/>
              <a:t>kayan</a:t>
            </a:r>
            <a:r>
              <a:rPr lang="en-US" dirty="0" smtClean="0"/>
              <a:t> </a:t>
            </a:r>
            <a:r>
              <a:rPr lang="en-US" dirty="0" err="1" smtClean="0"/>
              <a:t>nokta</a:t>
            </a:r>
            <a:r>
              <a:rPr lang="en-US" dirty="0" smtClean="0"/>
              <a:t> </a:t>
            </a:r>
            <a:r>
              <a:rPr lang="en-US" dirty="0" err="1" smtClean="0"/>
              <a:t>yazılımı</a:t>
            </a:r>
            <a:r>
              <a:rPr lang="en-US" dirty="0" smtClean="0"/>
              <a:t>)</a:t>
            </a:r>
          </a:p>
          <a:p>
            <a:pPr lvl="1" eaLnBrk="1" hangingPunct="1"/>
            <a:r>
              <a:rPr lang="tr-TR" dirty="0" smtClean="0"/>
              <a:t>Geliştirme platformu</a:t>
            </a:r>
            <a:endParaRPr lang="en-US" dirty="0" smtClean="0"/>
          </a:p>
          <a:p>
            <a:pPr lvl="2" eaLnBrk="1" hangingPunct="1"/>
            <a:r>
              <a:rPr lang="tr-TR" dirty="0" smtClean="0"/>
              <a:t>Bilgisayarlar küçük ve güvenilmezdi</a:t>
            </a:r>
            <a:endParaRPr lang="en-US" dirty="0" smtClean="0"/>
          </a:p>
          <a:p>
            <a:pPr lvl="2" eaLnBrk="1" hangingPunct="1"/>
            <a:r>
              <a:rPr lang="tr-TR" dirty="0" smtClean="0"/>
              <a:t>Uygulamalar bilimseldi</a:t>
            </a:r>
            <a:endParaRPr lang="en-US" dirty="0" smtClean="0"/>
          </a:p>
          <a:p>
            <a:pPr lvl="2" eaLnBrk="1" hangingPunct="1"/>
            <a:r>
              <a:rPr lang="tr-TR" dirty="0" smtClean="0"/>
              <a:t>Programlama metodolojileri ve araçları yoktu</a:t>
            </a:r>
            <a:endParaRPr lang="en-US" dirty="0" smtClean="0"/>
          </a:p>
          <a:p>
            <a:pPr lvl="2" eaLnBrk="1" hangingPunct="1"/>
            <a:r>
              <a:rPr lang="en-US" dirty="0" smtClean="0"/>
              <a:t>Ma</a:t>
            </a:r>
            <a:r>
              <a:rPr lang="tr-TR" dirty="0" smtClean="0"/>
              <a:t>ki</a:t>
            </a:r>
            <a:r>
              <a:rPr lang="en-US" dirty="0" smtClean="0"/>
              <a:t>ne </a:t>
            </a:r>
            <a:r>
              <a:rPr lang="tr-TR" dirty="0" smtClean="0"/>
              <a:t>verimliliği</a:t>
            </a:r>
            <a:r>
              <a:rPr lang="en-US" dirty="0" smtClean="0"/>
              <a:t> </a:t>
            </a:r>
            <a:r>
              <a:rPr lang="tr-TR" dirty="0" smtClean="0"/>
              <a:t>en önemli sorundu</a:t>
            </a:r>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15</a:t>
            </a:fld>
            <a:endParaRPr lang="en-US" dirty="0"/>
          </a:p>
        </p:txBody>
      </p:sp>
      <p:pic>
        <p:nvPicPr>
          <p:cNvPr id="5" name="Picture 4" descr="D:\WINNT\Profiles\finin\Desktop\331\backus_1.gif"/>
          <p:cNvPicPr>
            <a:picLocks noChangeAspect="1" noChangeArrowheads="1"/>
          </p:cNvPicPr>
          <p:nvPr/>
        </p:nvPicPr>
        <p:blipFill>
          <a:blip r:embed="rId2"/>
          <a:srcRect/>
          <a:stretch>
            <a:fillRect/>
          </a:stretch>
        </p:blipFill>
        <p:spPr bwMode="auto">
          <a:xfrm>
            <a:off x="8033951" y="76200"/>
            <a:ext cx="957649" cy="11430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smtClean="0"/>
              <a:t>Fortran</a:t>
            </a:r>
            <a:r>
              <a:rPr lang="tr-TR" smtClean="0"/>
              <a:t>’ın tasarım işlemi</a:t>
            </a:r>
            <a:endParaRPr lang="en-US" smtClean="0"/>
          </a:p>
        </p:txBody>
      </p:sp>
      <p:sp>
        <p:nvSpPr>
          <p:cNvPr id="19460" name="Rectangle 3"/>
          <p:cNvSpPr>
            <a:spLocks noGrp="1" noChangeArrowheads="1"/>
          </p:cNvSpPr>
          <p:nvPr>
            <p:ph type="body" idx="1"/>
          </p:nvPr>
        </p:nvSpPr>
        <p:spPr>
          <a:xfrm>
            <a:off x="609600" y="1600200"/>
            <a:ext cx="8229600" cy="4572000"/>
          </a:xfrm>
        </p:spPr>
        <p:txBody>
          <a:bodyPr/>
          <a:lstStyle/>
          <a:p>
            <a:pPr eaLnBrk="1" hangingPunct="1"/>
            <a:r>
              <a:rPr lang="en-US" smtClean="0"/>
              <a:t>Fortran I</a:t>
            </a:r>
            <a:r>
              <a:rPr lang="tr-TR" smtClean="0"/>
              <a:t>’in tasarımına platformun (environment) etkisi</a:t>
            </a:r>
            <a:endParaRPr lang="en-US" smtClean="0"/>
          </a:p>
          <a:p>
            <a:pPr lvl="1" eaLnBrk="1" hangingPunct="1"/>
            <a:r>
              <a:rPr lang="tr-TR" smtClean="0"/>
              <a:t>Dinamik belleğe (</a:t>
            </a:r>
            <a:r>
              <a:rPr lang="en-US" smtClean="0"/>
              <a:t>storage</a:t>
            </a:r>
            <a:r>
              <a:rPr lang="tr-TR" smtClean="0"/>
              <a:t>) ihtiyaç yoktu</a:t>
            </a:r>
            <a:endParaRPr lang="en-US" smtClean="0"/>
          </a:p>
          <a:p>
            <a:pPr lvl="1" eaLnBrk="1" hangingPunct="1"/>
            <a:r>
              <a:rPr lang="tr-TR" smtClean="0"/>
              <a:t>İyi bir dizi (</a:t>
            </a:r>
            <a:r>
              <a:rPr lang="en-US" smtClean="0"/>
              <a:t>array</a:t>
            </a:r>
            <a:r>
              <a:rPr lang="tr-TR" smtClean="0"/>
              <a:t>)</a:t>
            </a:r>
            <a:r>
              <a:rPr lang="en-US" smtClean="0"/>
              <a:t> </a:t>
            </a:r>
            <a:r>
              <a:rPr lang="tr-TR" smtClean="0"/>
              <a:t>işleme</a:t>
            </a:r>
            <a:r>
              <a:rPr lang="en-US" smtClean="0"/>
              <a:t> </a:t>
            </a:r>
            <a:r>
              <a:rPr lang="tr-TR" smtClean="0"/>
              <a:t>ve</a:t>
            </a:r>
            <a:r>
              <a:rPr lang="en-US" smtClean="0"/>
              <a:t> </a:t>
            </a:r>
            <a:r>
              <a:rPr lang="tr-TR" smtClean="0"/>
              <a:t>sayma döngülerine  (</a:t>
            </a:r>
            <a:r>
              <a:rPr lang="en-US" smtClean="0"/>
              <a:t>counting loops</a:t>
            </a:r>
            <a:r>
              <a:rPr lang="tr-TR" smtClean="0"/>
              <a:t>) ihtiyaç vardı</a:t>
            </a:r>
            <a:endParaRPr lang="en-US" smtClean="0"/>
          </a:p>
          <a:p>
            <a:pPr lvl="1" eaLnBrk="1" hangingPunct="1"/>
            <a:r>
              <a:rPr lang="tr-TR" smtClean="0"/>
              <a:t>İş yazılımı (ticari ürünler</a:t>
            </a:r>
            <a:r>
              <a:rPr lang="en-US" smtClean="0"/>
              <a:t>)</a:t>
            </a:r>
            <a:r>
              <a:rPr lang="tr-TR" smtClean="0"/>
              <a:t> için </a:t>
            </a:r>
            <a:r>
              <a:rPr lang="en-US" smtClean="0"/>
              <a:t>string </a:t>
            </a:r>
            <a:r>
              <a:rPr lang="tr-TR" smtClean="0"/>
              <a:t>işleme</a:t>
            </a:r>
            <a:r>
              <a:rPr lang="en-US" smtClean="0"/>
              <a:t>, </a:t>
            </a:r>
            <a:r>
              <a:rPr lang="tr-TR" smtClean="0"/>
              <a:t>ondalık</a:t>
            </a:r>
            <a:r>
              <a:rPr lang="en-US" smtClean="0"/>
              <a:t> aritmeti</a:t>
            </a:r>
            <a:r>
              <a:rPr lang="tr-TR" smtClean="0"/>
              <a:t>k</a:t>
            </a:r>
            <a:r>
              <a:rPr lang="en-US" smtClean="0"/>
              <a:t>, </a:t>
            </a:r>
            <a:r>
              <a:rPr lang="tr-TR" smtClean="0"/>
              <a:t>veya</a:t>
            </a:r>
            <a:r>
              <a:rPr lang="en-US" smtClean="0"/>
              <a:t> </a:t>
            </a:r>
            <a:r>
              <a:rPr lang="tr-TR" smtClean="0"/>
              <a:t>güçlü</a:t>
            </a:r>
            <a:r>
              <a:rPr lang="en-US" smtClean="0"/>
              <a:t> </a:t>
            </a:r>
            <a:r>
              <a:rPr lang="tr-TR" smtClean="0"/>
              <a:t>girdi</a:t>
            </a:r>
            <a:r>
              <a:rPr lang="en-US" smtClean="0"/>
              <a:t>/</a:t>
            </a:r>
            <a:r>
              <a:rPr lang="tr-TR" smtClean="0"/>
              <a:t>çıktı yoktu</a:t>
            </a:r>
            <a:endParaRPr lang="en-US" smtClean="0"/>
          </a:p>
          <a:p>
            <a:pPr eaLnBrk="1" hangingPunct="1"/>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smtClean="0"/>
              <a:t>Fortran I </a:t>
            </a:r>
            <a:r>
              <a:rPr lang="tr-TR" smtClean="0"/>
              <a:t>‘e bakış</a:t>
            </a:r>
            <a:endParaRPr lang="en-US" smtClean="0"/>
          </a:p>
        </p:txBody>
      </p:sp>
      <p:sp>
        <p:nvSpPr>
          <p:cNvPr id="20484" name="Rectangle 3"/>
          <p:cNvSpPr>
            <a:spLocks noGrp="1" noChangeArrowheads="1"/>
          </p:cNvSpPr>
          <p:nvPr>
            <p:ph type="body" idx="1"/>
          </p:nvPr>
        </p:nvSpPr>
        <p:spPr/>
        <p:txBody>
          <a:bodyPr/>
          <a:lstStyle/>
          <a:p>
            <a:pPr eaLnBrk="1" hangingPunct="1"/>
            <a:r>
              <a:rPr lang="en-US" smtClean="0"/>
              <a:t>F</a:t>
            </a:r>
            <a:r>
              <a:rPr lang="tr-TR" smtClean="0"/>
              <a:t>ORTRAN’ın gerçekleştirilmiş ilk sürümü</a:t>
            </a:r>
            <a:endParaRPr lang="en-US" smtClean="0"/>
          </a:p>
          <a:p>
            <a:pPr lvl="1" eaLnBrk="1" hangingPunct="1"/>
            <a:r>
              <a:rPr lang="tr-TR" smtClean="0"/>
              <a:t>İsimler</a:t>
            </a:r>
            <a:r>
              <a:rPr lang="en-US" smtClean="0"/>
              <a:t> </a:t>
            </a:r>
            <a:r>
              <a:rPr lang="tr-TR" smtClean="0"/>
              <a:t>altı karaktere kadar olabiliyordu</a:t>
            </a:r>
            <a:endParaRPr lang="en-US" smtClean="0"/>
          </a:p>
          <a:p>
            <a:pPr lvl="1" eaLnBrk="1" hangingPunct="1"/>
            <a:r>
              <a:rPr lang="tr-TR" smtClean="0"/>
              <a:t>Test-sonrası sayma döngüsü (</a:t>
            </a:r>
            <a:r>
              <a:rPr lang="en-US" smtClean="0"/>
              <a:t>Post-test counting loop</a:t>
            </a:r>
            <a:r>
              <a:rPr lang="tr-TR" smtClean="0"/>
              <a:t>)</a:t>
            </a:r>
            <a:r>
              <a:rPr lang="en-US" smtClean="0"/>
              <a:t> (</a:t>
            </a:r>
            <a:r>
              <a:rPr lang="en-US" b="1" smtClean="0">
                <a:latin typeface="Courier New" pitchFamily="49" charset="0"/>
              </a:rPr>
              <a:t>DO</a:t>
            </a:r>
            <a:r>
              <a:rPr lang="en-US" smtClean="0"/>
              <a:t>)</a:t>
            </a:r>
          </a:p>
          <a:p>
            <a:pPr lvl="1" eaLnBrk="1" hangingPunct="1"/>
            <a:r>
              <a:rPr lang="tr-TR" smtClean="0"/>
              <a:t>Biçimlendirilmiş Girdi</a:t>
            </a:r>
            <a:r>
              <a:rPr lang="en-US" smtClean="0"/>
              <a:t>/</a:t>
            </a:r>
            <a:r>
              <a:rPr lang="tr-TR" smtClean="0"/>
              <a:t>Çıktı (F</a:t>
            </a:r>
            <a:r>
              <a:rPr lang="en-US" smtClean="0"/>
              <a:t>ormatted I/O</a:t>
            </a:r>
            <a:r>
              <a:rPr lang="tr-TR" smtClean="0"/>
              <a:t>)</a:t>
            </a:r>
            <a:endParaRPr lang="en-US" smtClean="0"/>
          </a:p>
          <a:p>
            <a:pPr lvl="1" eaLnBrk="1" hangingPunct="1"/>
            <a:r>
              <a:rPr lang="tr-TR" smtClean="0"/>
              <a:t>Kullanıcı-tanımlı altprogramlar</a:t>
            </a:r>
            <a:endParaRPr lang="en-US" smtClean="0"/>
          </a:p>
          <a:p>
            <a:pPr lvl="1" eaLnBrk="1" hangingPunct="1"/>
            <a:r>
              <a:rPr lang="tr-TR" smtClean="0"/>
              <a:t>Üçlü</a:t>
            </a:r>
            <a:r>
              <a:rPr lang="en-US" smtClean="0"/>
              <a:t> se</a:t>
            </a:r>
            <a:r>
              <a:rPr lang="tr-TR" smtClean="0"/>
              <a:t>çim</a:t>
            </a:r>
            <a:r>
              <a:rPr lang="en-US" smtClean="0"/>
              <a:t> </a:t>
            </a:r>
            <a:r>
              <a:rPr lang="tr-TR" smtClean="0"/>
              <a:t>ifadesi</a:t>
            </a:r>
            <a:r>
              <a:rPr lang="en-US" smtClean="0"/>
              <a:t> (aritmeti</a:t>
            </a:r>
            <a:r>
              <a:rPr lang="tr-TR" smtClean="0"/>
              <a:t>k</a:t>
            </a:r>
            <a:r>
              <a:rPr lang="en-US" smtClean="0"/>
              <a:t> </a:t>
            </a:r>
            <a:r>
              <a:rPr lang="en-US" b="1" smtClean="0">
                <a:latin typeface="Courier New" pitchFamily="49" charset="0"/>
              </a:rPr>
              <a:t>IF</a:t>
            </a:r>
            <a:r>
              <a:rPr lang="en-US" smtClean="0"/>
              <a:t>)</a:t>
            </a:r>
          </a:p>
          <a:p>
            <a:pPr lvl="1" eaLnBrk="1" hangingPunct="1"/>
            <a:r>
              <a:rPr lang="tr-TR" smtClean="0"/>
              <a:t>Veri tipi ifadeleri yoktur</a:t>
            </a:r>
            <a:endParaRPr lang="en-US" smtClean="0"/>
          </a:p>
          <a:p>
            <a:pPr eaLnBrk="1" hangingPunct="1"/>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smtClean="0"/>
              <a:t>Fortran I </a:t>
            </a:r>
            <a:r>
              <a:rPr lang="tr-TR" smtClean="0"/>
              <a:t>‘e bakış </a:t>
            </a:r>
            <a:r>
              <a:rPr lang="en-US" smtClean="0"/>
              <a:t>(</a:t>
            </a:r>
            <a:r>
              <a:rPr lang="tr-TR" smtClean="0"/>
              <a:t>devamı</a:t>
            </a:r>
            <a:r>
              <a:rPr lang="en-US" smtClean="0"/>
              <a:t>)</a:t>
            </a:r>
          </a:p>
        </p:txBody>
      </p:sp>
      <p:sp>
        <p:nvSpPr>
          <p:cNvPr id="21508" name="Rectangle 3"/>
          <p:cNvSpPr>
            <a:spLocks noGrp="1" noChangeArrowheads="1"/>
          </p:cNvSpPr>
          <p:nvPr>
            <p:ph type="body" idx="1"/>
          </p:nvPr>
        </p:nvSpPr>
        <p:spPr/>
        <p:txBody>
          <a:bodyPr/>
          <a:lstStyle/>
          <a:p>
            <a:pPr eaLnBrk="1" hangingPunct="1"/>
            <a:r>
              <a:rPr lang="en-US" smtClean="0"/>
              <a:t>F</a:t>
            </a:r>
            <a:r>
              <a:rPr lang="tr-TR" smtClean="0"/>
              <a:t>ORTRAN’ın gerçekleştirilmiş ilk sürümü</a:t>
            </a:r>
            <a:r>
              <a:rPr lang="en-US" smtClean="0"/>
              <a:t> </a:t>
            </a:r>
          </a:p>
          <a:p>
            <a:pPr lvl="1" eaLnBrk="1" hangingPunct="1"/>
            <a:r>
              <a:rPr lang="tr-TR" smtClean="0"/>
              <a:t>Ayrı derleme yoktur</a:t>
            </a:r>
            <a:endParaRPr lang="en-US" smtClean="0"/>
          </a:p>
          <a:p>
            <a:pPr lvl="1" eaLnBrk="1" hangingPunct="1"/>
            <a:r>
              <a:rPr lang="tr-TR" smtClean="0"/>
              <a:t>Derleyici (c</a:t>
            </a:r>
            <a:r>
              <a:rPr lang="en-US" smtClean="0"/>
              <a:t>ompiler</a:t>
            </a:r>
            <a:r>
              <a:rPr lang="tr-TR" smtClean="0"/>
              <a:t>), </a:t>
            </a:r>
            <a:r>
              <a:rPr lang="en-US" smtClean="0"/>
              <a:t>18 </a:t>
            </a:r>
            <a:r>
              <a:rPr lang="tr-TR" smtClean="0"/>
              <a:t>iş-yılı</a:t>
            </a:r>
            <a:r>
              <a:rPr lang="en-US" smtClean="0"/>
              <a:t> </a:t>
            </a:r>
            <a:r>
              <a:rPr lang="tr-TR" smtClean="0"/>
              <a:t>çabadan sonra</a:t>
            </a:r>
            <a:r>
              <a:rPr lang="en-US" smtClean="0"/>
              <a:t> </a:t>
            </a:r>
            <a:r>
              <a:rPr lang="tr-TR" smtClean="0"/>
              <a:t>Nisan</a:t>
            </a:r>
            <a:r>
              <a:rPr lang="en-US" smtClean="0"/>
              <a:t> 1957</a:t>
            </a:r>
            <a:r>
              <a:rPr lang="tr-TR" smtClean="0"/>
              <a:t>’de çıktı</a:t>
            </a:r>
            <a:r>
              <a:rPr lang="en-US" smtClean="0"/>
              <a:t> </a:t>
            </a:r>
          </a:p>
          <a:p>
            <a:pPr lvl="1" eaLnBrk="1" hangingPunct="1"/>
            <a:r>
              <a:rPr lang="en-US" smtClean="0"/>
              <a:t>400 </a:t>
            </a:r>
            <a:r>
              <a:rPr lang="tr-TR" smtClean="0"/>
              <a:t>satırdan fazla programlar, </a:t>
            </a:r>
            <a:r>
              <a:rPr lang="en-US" smtClean="0"/>
              <a:t>704</a:t>
            </a:r>
            <a:r>
              <a:rPr lang="tr-TR" smtClean="0"/>
              <a:t>’ün az güvenilirliği yüzünden nadiren doğru derleniyordu</a:t>
            </a:r>
            <a:r>
              <a:rPr lang="en-US" smtClean="0"/>
              <a:t> </a:t>
            </a:r>
          </a:p>
          <a:p>
            <a:pPr lvl="1" eaLnBrk="1" hangingPunct="1"/>
            <a:r>
              <a:rPr lang="tr-TR" smtClean="0"/>
              <a:t>Kod çok hızlıydı</a:t>
            </a:r>
            <a:endParaRPr lang="en-US" smtClean="0"/>
          </a:p>
          <a:p>
            <a:pPr lvl="1" eaLnBrk="1" hangingPunct="1"/>
            <a:r>
              <a:rPr lang="tr-TR" smtClean="0"/>
              <a:t>Kısa zamanda yaygın kullanılır hale geldi</a:t>
            </a:r>
            <a:endParaRPr lang="en-US" smtClean="0"/>
          </a:p>
          <a:p>
            <a:pPr eaLnBrk="1" hangingPunct="1"/>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smtClean="0"/>
              <a:t>Fortran II</a:t>
            </a:r>
          </a:p>
        </p:txBody>
      </p:sp>
      <p:sp>
        <p:nvSpPr>
          <p:cNvPr id="22532" name="Rectangle 3"/>
          <p:cNvSpPr>
            <a:spLocks noGrp="1" noChangeArrowheads="1"/>
          </p:cNvSpPr>
          <p:nvPr>
            <p:ph type="body" idx="1"/>
          </p:nvPr>
        </p:nvSpPr>
        <p:spPr/>
        <p:txBody>
          <a:bodyPr/>
          <a:lstStyle/>
          <a:p>
            <a:pPr eaLnBrk="1" hangingPunct="1"/>
            <a:r>
              <a:rPr lang="en-US" smtClean="0"/>
              <a:t>1958</a:t>
            </a:r>
            <a:r>
              <a:rPr lang="tr-TR" smtClean="0"/>
              <a:t>’ de yayıldı</a:t>
            </a:r>
            <a:endParaRPr lang="en-US" smtClean="0"/>
          </a:p>
          <a:p>
            <a:pPr lvl="1" eaLnBrk="1" hangingPunct="1"/>
            <a:r>
              <a:rPr lang="tr-TR" smtClean="0"/>
              <a:t>Bağımsız derleme</a:t>
            </a:r>
            <a:endParaRPr lang="en-US" smtClean="0"/>
          </a:p>
          <a:p>
            <a:pPr lvl="1" eaLnBrk="1" hangingPunct="1"/>
            <a:r>
              <a:rPr lang="tr-TR" smtClean="0"/>
              <a:t>Hataları (</a:t>
            </a:r>
            <a:r>
              <a:rPr lang="en-US" smtClean="0"/>
              <a:t>bugs</a:t>
            </a:r>
            <a:r>
              <a:rPr lang="tr-TR" smtClean="0"/>
              <a:t>) düzeltti</a:t>
            </a:r>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tr-TR" smtClean="0"/>
              <a:t>Bölüm</a:t>
            </a:r>
            <a:r>
              <a:rPr lang="en-US" smtClean="0"/>
              <a:t> 2 </a:t>
            </a:r>
            <a:r>
              <a:rPr lang="tr-TR" smtClean="0"/>
              <a:t>Konular</a:t>
            </a:r>
            <a:endParaRPr lang="en-US" smtClean="0"/>
          </a:p>
        </p:txBody>
      </p:sp>
      <p:sp>
        <p:nvSpPr>
          <p:cNvPr id="5124" name="Rectangle 3"/>
          <p:cNvSpPr>
            <a:spLocks noGrp="1" noChangeArrowheads="1"/>
          </p:cNvSpPr>
          <p:nvPr>
            <p:ph type="body" idx="1"/>
          </p:nvPr>
        </p:nvSpPr>
        <p:spPr/>
        <p:txBody>
          <a:bodyPr/>
          <a:lstStyle/>
          <a:p>
            <a:pPr marL="533400" indent="-533400" eaLnBrk="1" hangingPunct="1">
              <a:lnSpc>
                <a:spcPct val="90000"/>
              </a:lnSpc>
              <a:buFontTx/>
              <a:buAutoNum type="arabicPeriod"/>
            </a:pPr>
            <a:r>
              <a:rPr lang="en-US" smtClean="0"/>
              <a:t>Zuse’</a:t>
            </a:r>
            <a:r>
              <a:rPr lang="tr-TR" smtClean="0"/>
              <a:t>nin</a:t>
            </a:r>
            <a:r>
              <a:rPr lang="en-US" smtClean="0"/>
              <a:t> Plankalkul</a:t>
            </a:r>
            <a:r>
              <a:rPr lang="tr-TR" smtClean="0"/>
              <a:t>’ ü</a:t>
            </a:r>
            <a:endParaRPr lang="en-US" smtClean="0"/>
          </a:p>
          <a:p>
            <a:pPr marL="533400" indent="-533400" eaLnBrk="1" hangingPunct="1">
              <a:lnSpc>
                <a:spcPct val="90000"/>
              </a:lnSpc>
              <a:buFontTx/>
              <a:buAutoNum type="arabicPeriod"/>
            </a:pPr>
            <a:r>
              <a:rPr lang="tr-TR" smtClean="0"/>
              <a:t>Minimum</a:t>
            </a:r>
            <a:r>
              <a:rPr lang="en-US" smtClean="0"/>
              <a:t> </a:t>
            </a:r>
            <a:r>
              <a:rPr lang="tr-TR" smtClean="0"/>
              <a:t>Donanım</a:t>
            </a:r>
            <a:r>
              <a:rPr lang="en-US" smtClean="0"/>
              <a:t> Program</a:t>
            </a:r>
            <a:r>
              <a:rPr lang="tr-TR" smtClean="0"/>
              <a:t>lama</a:t>
            </a:r>
            <a:r>
              <a:rPr lang="en-US" smtClean="0"/>
              <a:t>: </a:t>
            </a:r>
            <a:r>
              <a:rPr lang="tr-TR" smtClean="0"/>
              <a:t>Sözde kod (</a:t>
            </a:r>
            <a:r>
              <a:rPr lang="en-US" smtClean="0"/>
              <a:t>Pseudocode</a:t>
            </a:r>
            <a:r>
              <a:rPr lang="tr-TR" smtClean="0"/>
              <a:t>)</a:t>
            </a:r>
            <a:endParaRPr lang="en-US" smtClean="0"/>
          </a:p>
          <a:p>
            <a:pPr marL="533400" indent="-533400" eaLnBrk="1" hangingPunct="1">
              <a:lnSpc>
                <a:spcPct val="90000"/>
              </a:lnSpc>
              <a:buFontTx/>
              <a:buAutoNum type="arabicPeriod"/>
            </a:pPr>
            <a:r>
              <a:rPr lang="en-US" smtClean="0"/>
              <a:t>IBM 704 </a:t>
            </a:r>
            <a:r>
              <a:rPr lang="tr-TR" smtClean="0"/>
              <a:t>ve</a:t>
            </a:r>
            <a:r>
              <a:rPr lang="en-US" smtClean="0"/>
              <a:t> Fortran</a:t>
            </a:r>
          </a:p>
          <a:p>
            <a:pPr marL="533400" indent="-533400" eaLnBrk="1" hangingPunct="1">
              <a:lnSpc>
                <a:spcPct val="90000"/>
              </a:lnSpc>
              <a:buFontTx/>
              <a:buAutoNum type="arabicPeriod"/>
            </a:pPr>
            <a:r>
              <a:rPr lang="en-US" smtClean="0"/>
              <a:t>F</a:t>
            </a:r>
            <a:r>
              <a:rPr lang="tr-TR" smtClean="0"/>
              <a:t>onksiyonel</a:t>
            </a:r>
            <a:r>
              <a:rPr lang="en-US" smtClean="0"/>
              <a:t> Program</a:t>
            </a:r>
            <a:r>
              <a:rPr lang="tr-TR" smtClean="0"/>
              <a:t>lama</a:t>
            </a:r>
            <a:r>
              <a:rPr lang="en-US" smtClean="0"/>
              <a:t>: LISP</a:t>
            </a:r>
          </a:p>
          <a:p>
            <a:pPr marL="533400" indent="-533400" eaLnBrk="1" hangingPunct="1">
              <a:lnSpc>
                <a:spcPct val="90000"/>
              </a:lnSpc>
              <a:buFontTx/>
              <a:buAutoNum type="arabicPeriod"/>
            </a:pPr>
            <a:r>
              <a:rPr lang="en-US" smtClean="0"/>
              <a:t>So</a:t>
            </a:r>
            <a:r>
              <a:rPr lang="tr-TR" smtClean="0"/>
              <a:t>f</a:t>
            </a:r>
            <a:r>
              <a:rPr lang="en-US" smtClean="0"/>
              <a:t>isti</a:t>
            </a:r>
            <a:r>
              <a:rPr lang="tr-TR" smtClean="0"/>
              <a:t>keliğe doğru ilk adım</a:t>
            </a:r>
            <a:r>
              <a:rPr lang="en-US" smtClean="0"/>
              <a:t>: ALGOL 60</a:t>
            </a:r>
          </a:p>
          <a:p>
            <a:pPr marL="533400" indent="-533400" eaLnBrk="1" hangingPunct="1">
              <a:lnSpc>
                <a:spcPct val="90000"/>
              </a:lnSpc>
              <a:buFontTx/>
              <a:buAutoNum type="arabicPeriod"/>
            </a:pPr>
            <a:r>
              <a:rPr lang="tr-TR" smtClean="0"/>
              <a:t>Ticari Kayıtları bilgisayara uyarlamak</a:t>
            </a:r>
            <a:r>
              <a:rPr lang="en-US" smtClean="0"/>
              <a:t>: COBOL</a:t>
            </a:r>
          </a:p>
          <a:p>
            <a:pPr marL="533400" indent="-533400" eaLnBrk="1" hangingPunct="1">
              <a:lnSpc>
                <a:spcPct val="90000"/>
              </a:lnSpc>
              <a:buFontTx/>
              <a:buAutoNum type="arabicPeriod"/>
            </a:pPr>
            <a:r>
              <a:rPr lang="tr-TR" smtClean="0"/>
              <a:t>Zaman Paylaşımının (</a:t>
            </a:r>
            <a:r>
              <a:rPr lang="en-US" smtClean="0"/>
              <a:t>Timesharing</a:t>
            </a:r>
            <a:r>
              <a:rPr lang="tr-TR" smtClean="0"/>
              <a:t>) başlangıcı</a:t>
            </a:r>
            <a:r>
              <a:rPr lang="en-US" smtClean="0"/>
              <a:t>: BASIC</a:t>
            </a:r>
          </a:p>
          <a:p>
            <a:pPr marL="533400" indent="-533400" eaLnBrk="1" hangingPunct="1">
              <a:lnSpc>
                <a:spcPct val="90000"/>
              </a:lnSpc>
              <a:buFontTx/>
              <a:buNone/>
            </a:pPr>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smtClean="0"/>
              <a:t>Fortran IV</a:t>
            </a:r>
          </a:p>
        </p:txBody>
      </p:sp>
      <p:sp>
        <p:nvSpPr>
          <p:cNvPr id="23556" name="Rectangle 3"/>
          <p:cNvSpPr>
            <a:spLocks noGrp="1" noChangeArrowheads="1"/>
          </p:cNvSpPr>
          <p:nvPr>
            <p:ph type="body" idx="1"/>
          </p:nvPr>
        </p:nvSpPr>
        <p:spPr/>
        <p:txBody>
          <a:bodyPr/>
          <a:lstStyle/>
          <a:p>
            <a:pPr eaLnBrk="1" hangingPunct="1"/>
            <a:r>
              <a:rPr lang="en-US" smtClean="0"/>
              <a:t>1960-62</a:t>
            </a:r>
            <a:r>
              <a:rPr lang="tr-TR" smtClean="0"/>
              <a:t> yıllarında geliştirildi</a:t>
            </a:r>
            <a:endParaRPr lang="en-US" smtClean="0"/>
          </a:p>
          <a:p>
            <a:pPr lvl="1" eaLnBrk="1" hangingPunct="1"/>
            <a:r>
              <a:rPr lang="tr-TR" smtClean="0"/>
              <a:t>Belirtilmiş (Açık, e</a:t>
            </a:r>
            <a:r>
              <a:rPr lang="en-US" smtClean="0"/>
              <a:t>xplicit</a:t>
            </a:r>
            <a:r>
              <a:rPr lang="tr-TR" smtClean="0"/>
              <a:t>)</a:t>
            </a:r>
            <a:r>
              <a:rPr lang="en-US" smtClean="0"/>
              <a:t> t</a:t>
            </a:r>
            <a:r>
              <a:rPr lang="tr-TR" smtClean="0"/>
              <a:t>i</a:t>
            </a:r>
            <a:r>
              <a:rPr lang="en-US" smtClean="0"/>
              <a:t>p </a:t>
            </a:r>
            <a:r>
              <a:rPr lang="tr-TR" smtClean="0"/>
              <a:t>tanımlamaları</a:t>
            </a:r>
            <a:endParaRPr lang="en-US" smtClean="0"/>
          </a:p>
          <a:p>
            <a:pPr lvl="1" eaLnBrk="1" hangingPunct="1"/>
            <a:r>
              <a:rPr lang="tr-TR" smtClean="0"/>
              <a:t>Mantıksal seçim ifadesi</a:t>
            </a:r>
            <a:endParaRPr lang="en-US" smtClean="0"/>
          </a:p>
          <a:p>
            <a:pPr lvl="1" eaLnBrk="1" hangingPunct="1"/>
            <a:r>
              <a:rPr lang="tr-TR" smtClean="0"/>
              <a:t>Altprogram (</a:t>
            </a:r>
            <a:r>
              <a:rPr lang="en-US" smtClean="0"/>
              <a:t>Subprogram</a:t>
            </a:r>
            <a:r>
              <a:rPr lang="tr-TR" smtClean="0"/>
              <a:t>)</a:t>
            </a:r>
            <a:r>
              <a:rPr lang="en-US" smtClean="0"/>
              <a:t> </a:t>
            </a:r>
            <a:r>
              <a:rPr lang="tr-TR" smtClean="0"/>
              <a:t>isimleri</a:t>
            </a:r>
            <a:r>
              <a:rPr lang="en-US" smtClean="0"/>
              <a:t> </a:t>
            </a:r>
            <a:r>
              <a:rPr lang="tr-TR" smtClean="0"/>
              <a:t>parametre olabilir</a:t>
            </a:r>
            <a:endParaRPr lang="en-US" smtClean="0"/>
          </a:p>
          <a:p>
            <a:pPr lvl="1" eaLnBrk="1" hangingPunct="1"/>
            <a:r>
              <a:rPr lang="en-US" smtClean="0"/>
              <a:t>1966 </a:t>
            </a:r>
            <a:r>
              <a:rPr lang="tr-TR" smtClean="0"/>
              <a:t> yılında </a:t>
            </a:r>
            <a:r>
              <a:rPr lang="en-US" smtClean="0"/>
              <a:t>ANSI</a:t>
            </a:r>
            <a:r>
              <a:rPr lang="tr-TR" smtClean="0"/>
              <a:t> standardını aldı</a:t>
            </a:r>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smtClean="0"/>
              <a:t>Fortran 77</a:t>
            </a:r>
          </a:p>
        </p:txBody>
      </p:sp>
      <p:sp>
        <p:nvSpPr>
          <p:cNvPr id="24580" name="Rectangle 3"/>
          <p:cNvSpPr>
            <a:spLocks noGrp="1" noChangeArrowheads="1"/>
          </p:cNvSpPr>
          <p:nvPr>
            <p:ph type="body" idx="1"/>
          </p:nvPr>
        </p:nvSpPr>
        <p:spPr/>
        <p:txBody>
          <a:bodyPr/>
          <a:lstStyle/>
          <a:p>
            <a:pPr eaLnBrk="1" hangingPunct="1"/>
            <a:r>
              <a:rPr lang="en-US" smtClean="0"/>
              <a:t>1978</a:t>
            </a:r>
            <a:r>
              <a:rPr lang="tr-TR" smtClean="0"/>
              <a:t> de yeni standart haline geldi</a:t>
            </a:r>
            <a:endParaRPr lang="en-US" smtClean="0"/>
          </a:p>
          <a:p>
            <a:pPr lvl="1" eaLnBrk="1" hangingPunct="1"/>
            <a:r>
              <a:rPr lang="tr-TR" smtClean="0"/>
              <a:t>Karakter</a:t>
            </a:r>
            <a:r>
              <a:rPr lang="en-US" smtClean="0"/>
              <a:t> </a:t>
            </a:r>
            <a:r>
              <a:rPr lang="tr-TR" smtClean="0"/>
              <a:t>dizisi (</a:t>
            </a:r>
            <a:r>
              <a:rPr lang="en-US" smtClean="0"/>
              <a:t>string</a:t>
            </a:r>
            <a:r>
              <a:rPr lang="tr-TR" smtClean="0"/>
              <a:t>)</a:t>
            </a:r>
            <a:r>
              <a:rPr lang="en-US" smtClean="0"/>
              <a:t> </a:t>
            </a:r>
            <a:r>
              <a:rPr lang="tr-TR" smtClean="0"/>
              <a:t>işleme</a:t>
            </a:r>
            <a:endParaRPr lang="en-US" smtClean="0"/>
          </a:p>
          <a:p>
            <a:pPr lvl="1" eaLnBrk="1" hangingPunct="1"/>
            <a:r>
              <a:rPr lang="tr-TR" smtClean="0"/>
              <a:t>Mantıksal döngü kontrol ifadesi</a:t>
            </a:r>
            <a:endParaRPr lang="en-US" smtClean="0"/>
          </a:p>
          <a:p>
            <a:pPr lvl="1" eaLnBrk="1" hangingPunct="1"/>
            <a:r>
              <a:rPr lang="en-US" b="1" smtClean="0">
                <a:latin typeface="Courier New" pitchFamily="49" charset="0"/>
              </a:rPr>
              <a:t>IF-THEN-ELSE</a:t>
            </a:r>
            <a:r>
              <a:rPr lang="en-US" smtClean="0"/>
              <a:t> </a:t>
            </a:r>
            <a:r>
              <a:rPr lang="tr-TR" smtClean="0"/>
              <a:t>ifadesi</a:t>
            </a:r>
            <a:endParaRPr lang="en-US" smtClean="0"/>
          </a:p>
          <a:p>
            <a:pPr eaLnBrk="1" hangingPunct="1"/>
            <a:endParaRPr lang="en-US" smtClean="0"/>
          </a:p>
          <a:p>
            <a:pPr eaLnBrk="1" hangingPunct="1"/>
            <a:endParaRPr lang="en-US" smtClean="0"/>
          </a:p>
          <a:p>
            <a:pPr eaLnBrk="1" hangingPunct="1"/>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smtClean="0"/>
              <a:t>Fortran 90</a:t>
            </a:r>
          </a:p>
        </p:txBody>
      </p:sp>
      <p:sp>
        <p:nvSpPr>
          <p:cNvPr id="25604" name="Rectangle 3"/>
          <p:cNvSpPr>
            <a:spLocks noGrp="1" noChangeArrowheads="1"/>
          </p:cNvSpPr>
          <p:nvPr>
            <p:ph type="body" idx="1"/>
          </p:nvPr>
        </p:nvSpPr>
        <p:spPr/>
        <p:txBody>
          <a:bodyPr/>
          <a:lstStyle/>
          <a:p>
            <a:pPr eaLnBrk="1" hangingPunct="1"/>
            <a:r>
              <a:rPr lang="en-US" dirty="0" smtClean="0"/>
              <a:t>Fortran 77</a:t>
            </a:r>
            <a:r>
              <a:rPr lang="tr-TR" dirty="0" smtClean="0"/>
              <a:t>’den en önemli farkları</a:t>
            </a:r>
            <a:endParaRPr lang="en-US" dirty="0" smtClean="0"/>
          </a:p>
          <a:p>
            <a:pPr lvl="1" eaLnBrk="1" hangingPunct="1"/>
            <a:r>
              <a:rPr lang="en-US" dirty="0" smtClean="0"/>
              <a:t>Mod</a:t>
            </a:r>
            <a:r>
              <a:rPr lang="tr-TR" dirty="0" err="1" smtClean="0"/>
              <a:t>üller</a:t>
            </a:r>
            <a:endParaRPr lang="en-US" dirty="0" smtClean="0"/>
          </a:p>
          <a:p>
            <a:pPr lvl="1" eaLnBrk="1" hangingPunct="1"/>
            <a:r>
              <a:rPr lang="en-US" dirty="0" smtClean="0"/>
              <a:t>D</a:t>
            </a:r>
            <a:r>
              <a:rPr lang="tr-TR" dirty="0" smtClean="0"/>
              <a:t>i</a:t>
            </a:r>
            <a:r>
              <a:rPr lang="en-US" dirty="0" err="1" smtClean="0"/>
              <a:t>nami</a:t>
            </a:r>
            <a:r>
              <a:rPr lang="tr-TR" dirty="0" smtClean="0"/>
              <a:t>k</a:t>
            </a:r>
            <a:r>
              <a:rPr lang="en-US" dirty="0" smtClean="0"/>
              <a:t> </a:t>
            </a:r>
            <a:r>
              <a:rPr lang="tr-TR" dirty="0" smtClean="0"/>
              <a:t>diziler (</a:t>
            </a:r>
            <a:r>
              <a:rPr lang="en-US" dirty="0" smtClean="0"/>
              <a:t>arrays</a:t>
            </a:r>
            <a:r>
              <a:rPr lang="tr-TR" dirty="0" smtClean="0"/>
              <a:t>)</a:t>
            </a:r>
            <a:endParaRPr lang="en-US" dirty="0" smtClean="0"/>
          </a:p>
          <a:p>
            <a:pPr lvl="1" eaLnBrk="1" hangingPunct="1"/>
            <a:r>
              <a:rPr lang="tr-TR" dirty="0" smtClean="0">
                <a:solidFill>
                  <a:srgbClr val="CC3300"/>
                </a:solidFill>
              </a:rPr>
              <a:t>İşaretçiler </a:t>
            </a:r>
            <a:r>
              <a:rPr lang="tr-TR" dirty="0" smtClean="0"/>
              <a:t>(</a:t>
            </a:r>
            <a:r>
              <a:rPr lang="en-US" dirty="0" smtClean="0"/>
              <a:t>Pointers</a:t>
            </a:r>
            <a:r>
              <a:rPr lang="tr-TR" dirty="0" smtClean="0"/>
              <a:t>) – bağlı liste, dinamik bellek</a:t>
            </a:r>
            <a:endParaRPr lang="en-US" dirty="0" smtClean="0"/>
          </a:p>
          <a:p>
            <a:pPr lvl="1" eaLnBrk="1" hangingPunct="1"/>
            <a:r>
              <a:rPr lang="tr-TR" dirty="0" smtClean="0">
                <a:solidFill>
                  <a:srgbClr val="CC3300"/>
                </a:solidFill>
              </a:rPr>
              <a:t>Özyineleme </a:t>
            </a:r>
            <a:r>
              <a:rPr lang="tr-TR" dirty="0" smtClean="0"/>
              <a:t>(</a:t>
            </a:r>
            <a:r>
              <a:rPr lang="en-US" dirty="0" smtClean="0"/>
              <a:t>Recursion</a:t>
            </a:r>
            <a:r>
              <a:rPr lang="tr-TR" dirty="0" smtClean="0"/>
              <a:t>)</a:t>
            </a:r>
            <a:endParaRPr lang="en-US" dirty="0" smtClean="0"/>
          </a:p>
          <a:p>
            <a:pPr lvl="1" eaLnBrk="1" hangingPunct="1"/>
            <a:r>
              <a:rPr lang="en-US" b="1" dirty="0" smtClean="0">
                <a:latin typeface="Courier New" pitchFamily="49" charset="0"/>
              </a:rPr>
              <a:t>CASE</a:t>
            </a:r>
            <a:r>
              <a:rPr lang="en-US" dirty="0" smtClean="0"/>
              <a:t> </a:t>
            </a:r>
            <a:r>
              <a:rPr lang="tr-TR" dirty="0" smtClean="0"/>
              <a:t>ifadesi</a:t>
            </a:r>
            <a:endParaRPr lang="en-US" dirty="0" smtClean="0"/>
          </a:p>
          <a:p>
            <a:pPr lvl="1" eaLnBrk="1" hangingPunct="1"/>
            <a:r>
              <a:rPr lang="en-US" dirty="0" err="1" smtClean="0"/>
              <a:t>Paramet</a:t>
            </a:r>
            <a:r>
              <a:rPr lang="tr-TR" dirty="0" smtClean="0"/>
              <a:t>re</a:t>
            </a:r>
            <a:r>
              <a:rPr lang="en-US" dirty="0" smtClean="0"/>
              <a:t> t</a:t>
            </a:r>
            <a:r>
              <a:rPr lang="tr-TR" dirty="0" smtClean="0"/>
              <a:t>i</a:t>
            </a:r>
            <a:r>
              <a:rPr lang="en-US" dirty="0" smtClean="0"/>
              <a:t>p</a:t>
            </a:r>
            <a:r>
              <a:rPr lang="tr-TR" dirty="0" smtClean="0"/>
              <a:t>i</a:t>
            </a:r>
            <a:r>
              <a:rPr lang="en-US" dirty="0" smtClean="0"/>
              <a:t> </a:t>
            </a:r>
            <a:r>
              <a:rPr lang="tr-TR" dirty="0" smtClean="0"/>
              <a:t>testi (</a:t>
            </a:r>
            <a:r>
              <a:rPr lang="tr-TR" dirty="0" err="1" smtClean="0"/>
              <a:t>parameter</a:t>
            </a:r>
            <a:r>
              <a:rPr lang="tr-TR" dirty="0" smtClean="0"/>
              <a:t> </a:t>
            </a:r>
            <a:r>
              <a:rPr lang="tr-TR" dirty="0" err="1" smtClean="0"/>
              <a:t>type</a:t>
            </a:r>
            <a:r>
              <a:rPr lang="tr-TR" dirty="0" smtClean="0"/>
              <a:t> </a:t>
            </a:r>
            <a:r>
              <a:rPr lang="tr-TR" dirty="0" err="1" smtClean="0"/>
              <a:t>checking</a:t>
            </a:r>
            <a:r>
              <a:rPr lang="tr-TR" dirty="0" smtClean="0"/>
              <a:t>)</a:t>
            </a:r>
          </a:p>
          <a:p>
            <a:pPr lvl="1" eaLnBrk="1" hangingPunct="1"/>
            <a:r>
              <a:rPr lang="tr-TR" dirty="0" smtClean="0"/>
              <a:t>Bit düzeyinde işlem</a:t>
            </a:r>
          </a:p>
          <a:p>
            <a:pPr lvl="1" eaLnBrk="1" hangingPunct="1"/>
            <a:r>
              <a:rPr lang="tr-TR" dirty="0" smtClean="0">
                <a:sym typeface="Wingdings" pitchFamily="2" charset="2"/>
              </a:rPr>
              <a:t>Dizi yapıları daha iyi kullanılabiliyor</a:t>
            </a:r>
          </a:p>
          <a:p>
            <a:pPr lvl="1" eaLnBrk="1" hangingPunct="1"/>
            <a:r>
              <a:rPr lang="tr-TR" dirty="0" smtClean="0">
                <a:sym typeface="Wingdings" pitchFamily="2" charset="2"/>
              </a:rPr>
              <a:t>Altprogram yapıları daha esnek, </a:t>
            </a:r>
          </a:p>
          <a:p>
            <a:pPr lvl="1" eaLnBrk="1" hangingPunct="1"/>
            <a:r>
              <a:rPr lang="tr-TR" dirty="0" smtClean="0">
                <a:sym typeface="Wingdings" pitchFamily="2" charset="2"/>
              </a:rPr>
              <a:t>İsimler daha uzun yazılabiliyor (okunabilirlik)</a:t>
            </a:r>
            <a:endParaRPr lang="en-US" dirty="0" smtClean="0"/>
          </a:p>
          <a:p>
            <a:pPr eaLnBrk="1" hangingPunct="1"/>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Başlık"/>
          <p:cNvSpPr>
            <a:spLocks noGrp="1"/>
          </p:cNvSpPr>
          <p:nvPr>
            <p:ph type="title"/>
          </p:nvPr>
        </p:nvSpPr>
        <p:spPr/>
        <p:txBody>
          <a:bodyPr/>
          <a:lstStyle/>
          <a:p>
            <a:r>
              <a:rPr lang="tr-TR" smtClean="0"/>
              <a:t>Fortran’ın en son versiyonu</a:t>
            </a:r>
          </a:p>
        </p:txBody>
      </p:sp>
      <p:sp>
        <p:nvSpPr>
          <p:cNvPr id="26627" name="2 İçerik Yer Tutucusu"/>
          <p:cNvSpPr>
            <a:spLocks noGrp="1"/>
          </p:cNvSpPr>
          <p:nvPr>
            <p:ph idx="1"/>
          </p:nvPr>
        </p:nvSpPr>
        <p:spPr/>
        <p:txBody>
          <a:bodyPr/>
          <a:lstStyle/>
          <a:p>
            <a:pPr eaLnBrk="1" hangingPunct="1"/>
            <a:r>
              <a:rPr lang="es-MX" dirty="0" smtClean="0"/>
              <a:t>Fortran 95 – </a:t>
            </a:r>
            <a:r>
              <a:rPr lang="es-MX" dirty="0" err="1" smtClean="0"/>
              <a:t>nispeten</a:t>
            </a:r>
            <a:r>
              <a:rPr lang="es-MX" dirty="0" smtClean="0"/>
              <a:t> </a:t>
            </a:r>
            <a:r>
              <a:rPr lang="es-MX" dirty="0" err="1" smtClean="0"/>
              <a:t>ufak</a:t>
            </a:r>
            <a:r>
              <a:rPr lang="es-MX" dirty="0" smtClean="0"/>
              <a:t> </a:t>
            </a:r>
            <a:r>
              <a:rPr lang="es-MX" dirty="0" err="1" smtClean="0"/>
              <a:t>eklemeler</a:t>
            </a:r>
            <a:r>
              <a:rPr lang="es-MX" dirty="0" smtClean="0"/>
              <a:t>, </a:t>
            </a:r>
            <a:r>
              <a:rPr lang="es-MX" dirty="0" err="1" smtClean="0"/>
              <a:t>artı</a:t>
            </a:r>
            <a:r>
              <a:rPr lang="es-MX" dirty="0" smtClean="0"/>
              <a:t> </a:t>
            </a:r>
            <a:r>
              <a:rPr lang="es-MX" dirty="0" err="1" smtClean="0"/>
              <a:t>bazı</a:t>
            </a:r>
            <a:r>
              <a:rPr lang="es-MX" dirty="0" smtClean="0"/>
              <a:t> </a:t>
            </a:r>
            <a:r>
              <a:rPr lang="tr-TR" dirty="0" smtClean="0"/>
              <a:t>silmeler</a:t>
            </a:r>
          </a:p>
          <a:p>
            <a:pPr lvl="1" eaLnBrk="1" hangingPunct="1"/>
            <a:r>
              <a:rPr lang="tr-TR" dirty="0" err="1" smtClean="0"/>
              <a:t>Pointer</a:t>
            </a:r>
            <a:r>
              <a:rPr lang="tr-TR" dirty="0" smtClean="0"/>
              <a:t> ve yapılara varsayılan olarak ilk değer atanması ve taşınabilirliğin mükemmel hale getirilmesi temel hedef olmuştur.</a:t>
            </a:r>
          </a:p>
          <a:p>
            <a:pPr lvl="1" eaLnBrk="1" hangingPunct="1"/>
            <a:r>
              <a:rPr lang="tr-TR" dirty="0" smtClean="0"/>
              <a:t>Nesneye dayalı programlama özellikleri de FORTRAN dil ailesine sunulmaya çalışılmaktadır.</a:t>
            </a:r>
          </a:p>
          <a:p>
            <a:pPr lvl="1" eaLnBrk="1" hangingPunct="1"/>
            <a:endParaRPr lang="es-MX" dirty="0" smtClean="0"/>
          </a:p>
          <a:p>
            <a:pPr eaLnBrk="1" hangingPunct="1"/>
            <a:r>
              <a:rPr lang="es-MX" dirty="0" smtClean="0"/>
              <a:t>Fortran 2003 - </a:t>
            </a:r>
            <a:r>
              <a:rPr lang="tr-TR" dirty="0" smtClean="0"/>
              <a:t>aynı</a:t>
            </a:r>
            <a:endParaRPr lang="es-MX" dirty="0" smtClean="0"/>
          </a:p>
          <a:p>
            <a:pPr>
              <a:buFontTx/>
              <a:buNone/>
            </a:pPr>
            <a:endParaRPr lang="tr-TR" dirty="0" smtClean="0"/>
          </a:p>
        </p:txBody>
      </p:sp>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dirty="0" smtClean="0"/>
              <a:t>Fortran</a:t>
            </a:r>
            <a:r>
              <a:rPr lang="tr-TR" dirty="0" smtClean="0"/>
              <a:t> Değerlendirmesi</a:t>
            </a:r>
            <a:endParaRPr lang="en-US" dirty="0" smtClean="0"/>
          </a:p>
        </p:txBody>
      </p:sp>
      <p:sp>
        <p:nvSpPr>
          <p:cNvPr id="27652" name="Rectangle 3"/>
          <p:cNvSpPr>
            <a:spLocks noGrp="1" noChangeArrowheads="1"/>
          </p:cNvSpPr>
          <p:nvPr>
            <p:ph type="body" idx="1"/>
          </p:nvPr>
        </p:nvSpPr>
        <p:spPr>
          <a:xfrm>
            <a:off x="609600" y="1295400"/>
            <a:ext cx="8153400" cy="4572000"/>
          </a:xfrm>
        </p:spPr>
        <p:txBody>
          <a:bodyPr/>
          <a:lstStyle/>
          <a:p>
            <a:pPr eaLnBrk="1" hangingPunct="1"/>
            <a:r>
              <a:rPr lang="tr-TR" sz="2200" dirty="0" smtClean="0"/>
              <a:t>Çok iyi optimize eden derleyiciler</a:t>
            </a:r>
            <a:r>
              <a:rPr lang="en-US" sz="2200" dirty="0" smtClean="0"/>
              <a:t> (90</a:t>
            </a:r>
            <a:r>
              <a:rPr lang="tr-TR" sz="2200" dirty="0" smtClean="0"/>
              <a:t>’dan önceki tüm sürümler</a:t>
            </a:r>
            <a:r>
              <a:rPr lang="en-US" sz="2200" dirty="0" smtClean="0"/>
              <a:t>)</a:t>
            </a:r>
          </a:p>
          <a:p>
            <a:pPr lvl="1" eaLnBrk="1" hangingPunct="1"/>
            <a:r>
              <a:rPr lang="tr-TR" sz="2200" dirty="0" smtClean="0"/>
              <a:t>Bütün değişkenlerin tipleri ve bellekleri çalışma zamanından (</a:t>
            </a:r>
            <a:r>
              <a:rPr lang="tr-TR" sz="2200" dirty="0" err="1" smtClean="0"/>
              <a:t>run</a:t>
            </a:r>
            <a:r>
              <a:rPr lang="tr-TR" sz="2200" dirty="0" smtClean="0"/>
              <a:t>-time) önce düzeltilir</a:t>
            </a:r>
            <a:endParaRPr lang="en-US" sz="2200" dirty="0" smtClean="0"/>
          </a:p>
          <a:p>
            <a:pPr eaLnBrk="1" hangingPunct="1"/>
            <a:r>
              <a:rPr lang="tr-TR" sz="2200" dirty="0" smtClean="0"/>
              <a:t>Bilgisayarların kullanılma şeklini sürekli çarpıcı biçimde değiştirdi</a:t>
            </a:r>
            <a:endParaRPr lang="en-US" sz="2200" dirty="0" smtClean="0"/>
          </a:p>
          <a:p>
            <a:pPr eaLnBrk="1" hangingPunct="1"/>
            <a:r>
              <a:rPr lang="tr-TR" sz="2200" dirty="0" smtClean="0"/>
              <a:t>Bilgisayar dünyasının</a:t>
            </a:r>
            <a:r>
              <a:rPr lang="en-US" sz="2200" dirty="0" smtClean="0"/>
              <a:t> </a:t>
            </a:r>
            <a:r>
              <a:rPr lang="en-US" sz="2200" i="1" dirty="0" smtClean="0"/>
              <a:t>lingua franca</a:t>
            </a:r>
            <a:r>
              <a:rPr lang="tr-TR" sz="2200" i="1" dirty="0" smtClean="0"/>
              <a:t> (</a:t>
            </a:r>
            <a:r>
              <a:rPr lang="tr-TR" sz="2200" i="1" dirty="0" err="1" smtClean="0"/>
              <a:t>uluslarası</a:t>
            </a:r>
            <a:r>
              <a:rPr lang="tr-TR" sz="2200" i="1" dirty="0" smtClean="0"/>
              <a:t> dil)</a:t>
            </a:r>
            <a:r>
              <a:rPr lang="en-US" sz="2200" dirty="0" smtClean="0"/>
              <a:t> </a:t>
            </a:r>
            <a:r>
              <a:rPr lang="tr-TR" sz="2200" dirty="0" smtClean="0"/>
              <a:t>‘sı (geçerli dili) olarak karakterize edildi</a:t>
            </a:r>
          </a:p>
          <a:p>
            <a:pPr>
              <a:spcBef>
                <a:spcPts val="0"/>
              </a:spcBef>
            </a:pPr>
            <a:r>
              <a:rPr lang="en-US" sz="2200" dirty="0" smtClean="0"/>
              <a:t>1950’li </a:t>
            </a:r>
            <a:r>
              <a:rPr lang="en-US" sz="2200" dirty="0" err="1" smtClean="0"/>
              <a:t>yıllarda</a:t>
            </a:r>
            <a:r>
              <a:rPr lang="en-US" sz="2200" dirty="0" smtClean="0"/>
              <a:t> </a:t>
            </a:r>
            <a:r>
              <a:rPr lang="en-US" sz="2200" dirty="0" err="1" smtClean="0"/>
              <a:t>makine</a:t>
            </a:r>
            <a:r>
              <a:rPr lang="en-US" sz="2200" dirty="0" smtClean="0"/>
              <a:t> </a:t>
            </a:r>
            <a:r>
              <a:rPr lang="en-US" sz="2200" dirty="0" err="1" smtClean="0"/>
              <a:t>dilinde</a:t>
            </a:r>
            <a:r>
              <a:rPr lang="en-US" sz="2200" dirty="0" smtClean="0"/>
              <a:t> </a:t>
            </a:r>
            <a:r>
              <a:rPr lang="en-US" sz="2200" dirty="0" err="1" smtClean="0"/>
              <a:t>yazılan</a:t>
            </a:r>
            <a:r>
              <a:rPr lang="en-US" sz="2200" dirty="0" smtClean="0"/>
              <a:t> </a:t>
            </a:r>
            <a:r>
              <a:rPr lang="en-US" sz="2200" dirty="0" err="1" smtClean="0"/>
              <a:t>kodların</a:t>
            </a:r>
            <a:r>
              <a:rPr lang="en-US" sz="2200" dirty="0" smtClean="0"/>
              <a:t>, </a:t>
            </a:r>
            <a:r>
              <a:rPr lang="en-US" sz="2200" dirty="0" err="1" smtClean="0"/>
              <a:t>çevrilmiş</a:t>
            </a:r>
            <a:r>
              <a:rPr lang="tr-TR" sz="2200" dirty="0" smtClean="0"/>
              <a:t> </a:t>
            </a:r>
            <a:r>
              <a:rPr lang="en-US" sz="2200" dirty="0" err="1" smtClean="0"/>
              <a:t>kodlara</a:t>
            </a:r>
            <a:r>
              <a:rPr lang="en-US" sz="2200" dirty="0" smtClean="0"/>
              <a:t> </a:t>
            </a:r>
            <a:r>
              <a:rPr lang="en-US" sz="2200" dirty="0" err="1" smtClean="0"/>
              <a:t>göre</a:t>
            </a:r>
            <a:r>
              <a:rPr lang="en-US" sz="2200" dirty="0" smtClean="0"/>
              <a:t> </a:t>
            </a:r>
            <a:r>
              <a:rPr lang="en-US" sz="2200" dirty="0" err="1" smtClean="0"/>
              <a:t>daha</a:t>
            </a:r>
            <a:r>
              <a:rPr lang="en-US" sz="2200" dirty="0" smtClean="0"/>
              <a:t> </a:t>
            </a:r>
            <a:r>
              <a:rPr lang="en-US" sz="2200" dirty="0" err="1" smtClean="0"/>
              <a:t>hızlı</a:t>
            </a:r>
            <a:r>
              <a:rPr lang="en-US" sz="2200" dirty="0" smtClean="0"/>
              <a:t> </a:t>
            </a:r>
            <a:r>
              <a:rPr lang="en-US" sz="2200" dirty="0" err="1" smtClean="0"/>
              <a:t>çalışmasına</a:t>
            </a:r>
            <a:r>
              <a:rPr lang="en-US" sz="2200" dirty="0" smtClean="0"/>
              <a:t> </a:t>
            </a:r>
            <a:r>
              <a:rPr lang="en-US" sz="2200" dirty="0" err="1" smtClean="0"/>
              <a:t>rağmen</a:t>
            </a:r>
            <a:r>
              <a:rPr lang="en-US" sz="2200" dirty="0" smtClean="0"/>
              <a:t> FORTRAN</a:t>
            </a:r>
            <a:r>
              <a:rPr lang="tr-TR" sz="2200" dirty="0" smtClean="0"/>
              <a:t> </a:t>
            </a:r>
            <a:r>
              <a:rPr lang="en-US" sz="2200" dirty="0" err="1" smtClean="0"/>
              <a:t>getirdiği</a:t>
            </a:r>
            <a:r>
              <a:rPr lang="en-US" sz="2200" dirty="0" smtClean="0"/>
              <a:t> </a:t>
            </a:r>
            <a:r>
              <a:rPr lang="en-US" sz="2200" dirty="0" err="1" smtClean="0"/>
              <a:t>kullanım</a:t>
            </a:r>
            <a:r>
              <a:rPr lang="en-US" sz="2200" dirty="0" smtClean="0"/>
              <a:t> </a:t>
            </a:r>
            <a:r>
              <a:rPr lang="en-US" sz="2200" dirty="0" err="1" smtClean="0"/>
              <a:t>kolaylığı</a:t>
            </a:r>
            <a:r>
              <a:rPr lang="en-US" sz="2200" dirty="0" smtClean="0"/>
              <a:t> </a:t>
            </a:r>
            <a:r>
              <a:rPr lang="en-US" sz="2200" dirty="0" err="1" smtClean="0"/>
              <a:t>ile</a:t>
            </a:r>
            <a:r>
              <a:rPr lang="en-US" sz="2200" dirty="0" smtClean="0"/>
              <a:t> </a:t>
            </a:r>
            <a:r>
              <a:rPr lang="en-US" sz="2200" dirty="0" err="1" smtClean="0"/>
              <a:t>büyük</a:t>
            </a:r>
            <a:r>
              <a:rPr lang="en-US" sz="2200" dirty="0" smtClean="0"/>
              <a:t> </a:t>
            </a:r>
            <a:r>
              <a:rPr lang="en-US" sz="2200" dirty="0" err="1" smtClean="0"/>
              <a:t>bir</a:t>
            </a:r>
            <a:r>
              <a:rPr lang="en-US" sz="2200" dirty="0" smtClean="0"/>
              <a:t> </a:t>
            </a:r>
            <a:r>
              <a:rPr lang="en-US" sz="2200" dirty="0" err="1" smtClean="0"/>
              <a:t>başarı</a:t>
            </a:r>
            <a:r>
              <a:rPr lang="en-US" sz="2200" dirty="0" smtClean="0"/>
              <a:t> </a:t>
            </a:r>
            <a:r>
              <a:rPr lang="en-US" sz="2200" dirty="0" err="1" smtClean="0"/>
              <a:t>sağlamıştır</a:t>
            </a:r>
            <a:r>
              <a:rPr lang="en-US" sz="2200" dirty="0" smtClean="0"/>
              <a:t>.</a:t>
            </a:r>
          </a:p>
          <a:p>
            <a:pPr>
              <a:spcBef>
                <a:spcPts val="0"/>
              </a:spcBef>
            </a:pPr>
            <a:r>
              <a:rPr lang="en-US" sz="2200" dirty="0" err="1" smtClean="0"/>
              <a:t>Günümüze</a:t>
            </a:r>
            <a:r>
              <a:rPr lang="en-US" sz="2200" dirty="0" smtClean="0"/>
              <a:t> </a:t>
            </a:r>
            <a:r>
              <a:rPr lang="en-US" sz="2200" dirty="0" err="1" smtClean="0"/>
              <a:t>kadar</a:t>
            </a:r>
            <a:r>
              <a:rPr lang="en-US" sz="2200" dirty="0" smtClean="0"/>
              <a:t> </a:t>
            </a:r>
            <a:r>
              <a:rPr lang="en-US" sz="2200" dirty="0" err="1" smtClean="0"/>
              <a:t>bir</a:t>
            </a:r>
            <a:r>
              <a:rPr lang="en-US" sz="2200" dirty="0" smtClean="0"/>
              <a:t> </a:t>
            </a:r>
            <a:r>
              <a:rPr lang="en-US" sz="2200" dirty="0" err="1" smtClean="0"/>
              <a:t>çok</a:t>
            </a:r>
            <a:r>
              <a:rPr lang="en-US" sz="2200" dirty="0" smtClean="0"/>
              <a:t> </a:t>
            </a:r>
            <a:r>
              <a:rPr lang="en-US" sz="2200" dirty="0" err="1" smtClean="0"/>
              <a:t>sürümü</a:t>
            </a:r>
            <a:r>
              <a:rPr lang="en-US" sz="2200" dirty="0" smtClean="0"/>
              <a:t> </a:t>
            </a:r>
            <a:r>
              <a:rPr lang="en-US" sz="2200" dirty="0" err="1" smtClean="0"/>
              <a:t>çıkmış</a:t>
            </a:r>
            <a:r>
              <a:rPr lang="en-US" sz="2200" dirty="0" smtClean="0"/>
              <a:t> </a:t>
            </a:r>
            <a:r>
              <a:rPr lang="en-US" sz="2200" dirty="0" err="1" smtClean="0"/>
              <a:t>ve</a:t>
            </a:r>
            <a:r>
              <a:rPr lang="en-US" sz="2200" dirty="0" smtClean="0"/>
              <a:t> </a:t>
            </a:r>
            <a:r>
              <a:rPr lang="en-US" sz="2200" dirty="0" err="1" smtClean="0"/>
              <a:t>yenilenmiştir</a:t>
            </a:r>
            <a:r>
              <a:rPr lang="en-US" sz="2200" dirty="0" smtClean="0"/>
              <a:t>.</a:t>
            </a:r>
            <a:r>
              <a:rPr lang="tr-TR" sz="2200" dirty="0" smtClean="0"/>
              <a:t> </a:t>
            </a:r>
            <a:r>
              <a:rPr lang="en-US" sz="2200" dirty="0" err="1" smtClean="0"/>
              <a:t>Sayısal</a:t>
            </a:r>
            <a:r>
              <a:rPr lang="en-US" sz="2200" dirty="0" smtClean="0"/>
              <a:t> </a:t>
            </a:r>
            <a:r>
              <a:rPr lang="en-US" sz="2200" dirty="0" err="1" smtClean="0"/>
              <a:t>uygulamaların</a:t>
            </a:r>
            <a:r>
              <a:rPr lang="en-US" sz="2200" dirty="0" smtClean="0"/>
              <a:t> </a:t>
            </a:r>
            <a:r>
              <a:rPr lang="en-US" sz="2200" dirty="0" err="1" smtClean="0"/>
              <a:t>programlanması</a:t>
            </a:r>
            <a:r>
              <a:rPr lang="en-US" sz="2200" dirty="0" smtClean="0"/>
              <a:t> </a:t>
            </a:r>
            <a:r>
              <a:rPr lang="en-US" sz="2200" dirty="0" err="1" smtClean="0"/>
              <a:t>için</a:t>
            </a:r>
            <a:r>
              <a:rPr lang="en-US" sz="2200" dirty="0" smtClean="0"/>
              <a:t> </a:t>
            </a:r>
            <a:r>
              <a:rPr lang="en-US" sz="2200" dirty="0" err="1" smtClean="0"/>
              <a:t>uygun</a:t>
            </a:r>
            <a:r>
              <a:rPr lang="en-US" sz="2200" dirty="0" smtClean="0"/>
              <a:t> </a:t>
            </a:r>
            <a:r>
              <a:rPr lang="en-US" sz="2200" dirty="0" err="1" smtClean="0"/>
              <a:t>bir</a:t>
            </a:r>
            <a:r>
              <a:rPr lang="en-US" sz="2200" dirty="0" smtClean="0"/>
              <a:t> </a:t>
            </a:r>
            <a:r>
              <a:rPr lang="en-US" sz="2200" dirty="0" err="1" smtClean="0"/>
              <a:t>dildir</a:t>
            </a:r>
            <a:r>
              <a:rPr lang="en-US" sz="2200" dirty="0" smtClean="0"/>
              <a:t>.</a:t>
            </a:r>
          </a:p>
          <a:p>
            <a:pPr eaLnBrk="1" hangingPunct="1"/>
            <a:endParaRPr lang="en-US" dirty="0" smtClean="0"/>
          </a:p>
          <a:p>
            <a:pPr eaLnBrk="1" hangingPunct="1"/>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1676400" y="1366421"/>
            <a:ext cx="5867400" cy="5262979"/>
          </a:xfrm>
          <a:prstGeom prst="rect">
            <a:avLst/>
          </a:prstGeom>
          <a:noFill/>
          <a:ln w="9525">
            <a:solidFill>
              <a:schemeClr val="tx1"/>
            </a:solidFill>
            <a:miter lim="800000"/>
            <a:headEnd/>
            <a:tailEnd/>
          </a:ln>
          <a:scene3d>
            <a:camera prst="perspectiveRelaxedModerately"/>
            <a:lightRig rig="threePt" dir="t"/>
          </a:scene3d>
        </p:spPr>
        <p:txBody>
          <a:bodyPr wrap="square">
            <a:spAutoFit/>
          </a:bodyPr>
          <a:lstStyle/>
          <a:p>
            <a:pPr algn="l"/>
            <a:r>
              <a:rPr lang="en-US" sz="1400" dirty="0">
                <a:latin typeface="Courier New" pitchFamily="49" charset="0"/>
                <a:cs typeface="Courier New" pitchFamily="49" charset="0"/>
              </a:rPr>
              <a:t>Program Example</a:t>
            </a:r>
          </a:p>
          <a:p>
            <a:pPr algn="l"/>
            <a:r>
              <a:rPr lang="en-US" sz="1400" dirty="0">
                <a:latin typeface="Courier New" pitchFamily="49" charset="0"/>
                <a:cs typeface="Courier New" pitchFamily="49" charset="0"/>
              </a:rPr>
              <a:t>! Fortran 95 example program</a:t>
            </a:r>
          </a:p>
          <a:p>
            <a:pPr algn="l"/>
            <a:r>
              <a:rPr lang="en-US" sz="1400" dirty="0">
                <a:latin typeface="Courier New" pitchFamily="49" charset="0"/>
                <a:cs typeface="Courier New" pitchFamily="49" charset="0"/>
              </a:rPr>
              <a:t>Implicit none</a:t>
            </a:r>
          </a:p>
          <a:p>
            <a:pPr algn="l"/>
            <a:r>
              <a:rPr lang="en-US" sz="1400" dirty="0">
                <a:latin typeface="Courier New" pitchFamily="49" charset="0"/>
                <a:cs typeface="Courier New" pitchFamily="49" charset="0"/>
              </a:rPr>
              <a:t>Integer :: </a:t>
            </a:r>
            <a:r>
              <a:rPr lang="en-US" sz="1400" dirty="0" err="1">
                <a:latin typeface="Courier New" pitchFamily="49" charset="0"/>
                <a:cs typeface="Courier New" pitchFamily="49" charset="0"/>
              </a:rPr>
              <a:t>Int_List</a:t>
            </a:r>
            <a:r>
              <a:rPr lang="en-US" sz="1400" dirty="0">
                <a:latin typeface="Courier New" pitchFamily="49" charset="0"/>
                <a:cs typeface="Courier New" pitchFamily="49" charset="0"/>
              </a:rPr>
              <a:t>(99)</a:t>
            </a:r>
          </a:p>
          <a:p>
            <a:pPr algn="l"/>
            <a:r>
              <a:rPr lang="en-US" sz="1400" dirty="0">
                <a:latin typeface="Courier New" pitchFamily="49" charset="0"/>
                <a:cs typeface="Courier New" pitchFamily="49" charset="0"/>
              </a:rPr>
              <a:t>Integer :: </a:t>
            </a:r>
            <a:r>
              <a:rPr lang="en-US" sz="1400" dirty="0" err="1">
                <a:latin typeface="Courier New" pitchFamily="49" charset="0"/>
                <a:cs typeface="Courier New" pitchFamily="49" charset="0"/>
              </a:rPr>
              <a:t>List_Len</a:t>
            </a:r>
            <a:r>
              <a:rPr lang="en-US" sz="1400" dirty="0">
                <a:latin typeface="Courier New" pitchFamily="49" charset="0"/>
                <a:cs typeface="Courier New" pitchFamily="49" charset="0"/>
              </a:rPr>
              <a:t>, Counter, Sum, Average, Result</a:t>
            </a:r>
          </a:p>
          <a:p>
            <a:pPr algn="l"/>
            <a:r>
              <a:rPr lang="en-US" sz="1400" dirty="0">
                <a:latin typeface="Courier New" pitchFamily="49" charset="0"/>
                <a:cs typeface="Courier New" pitchFamily="49" charset="0"/>
              </a:rPr>
              <a:t>Result = 0</a:t>
            </a:r>
          </a:p>
          <a:p>
            <a:pPr algn="l"/>
            <a:r>
              <a:rPr lang="en-US" sz="1400" dirty="0">
                <a:latin typeface="Courier New" pitchFamily="49" charset="0"/>
                <a:cs typeface="Courier New" pitchFamily="49" charset="0"/>
              </a:rPr>
              <a:t>Sum =0</a:t>
            </a:r>
          </a:p>
          <a:p>
            <a:pPr algn="l"/>
            <a:r>
              <a:rPr lang="en-US" sz="1400" dirty="0">
                <a:latin typeface="Courier New" pitchFamily="49" charset="0"/>
                <a:cs typeface="Courier New" pitchFamily="49" charset="0"/>
              </a:rPr>
              <a:t>Read *, </a:t>
            </a:r>
            <a:r>
              <a:rPr lang="en-US" sz="1400" dirty="0" err="1">
                <a:latin typeface="Courier New" pitchFamily="49" charset="0"/>
                <a:cs typeface="Courier New" pitchFamily="49" charset="0"/>
              </a:rPr>
              <a:t>List_len</a:t>
            </a:r>
            <a:endParaRPr lang="en-US" sz="1400" dirty="0">
              <a:latin typeface="Courier New" pitchFamily="49" charset="0"/>
              <a:cs typeface="Courier New" pitchFamily="49" charset="0"/>
            </a:endParaRPr>
          </a:p>
          <a:p>
            <a:pPr algn="l"/>
            <a:r>
              <a:rPr lang="en-US" sz="1400" dirty="0">
                <a:latin typeface="Courier New" pitchFamily="49" charset="0"/>
                <a:cs typeface="Courier New" pitchFamily="49" charset="0"/>
              </a:rPr>
              <a:t>If ((</a:t>
            </a:r>
            <a:r>
              <a:rPr lang="en-US" sz="1400" dirty="0" err="1">
                <a:latin typeface="Courier New" pitchFamily="49" charset="0"/>
                <a:cs typeface="Courier New" pitchFamily="49" charset="0"/>
              </a:rPr>
              <a:t>List_Len</a:t>
            </a:r>
            <a:r>
              <a:rPr lang="en-US" sz="1400" dirty="0">
                <a:latin typeface="Courier New" pitchFamily="49" charset="0"/>
                <a:cs typeface="Courier New" pitchFamily="49" charset="0"/>
              </a:rPr>
              <a:t> &gt; 0) .AND. (</a:t>
            </a:r>
            <a:r>
              <a:rPr lang="en-US" sz="1400" dirty="0" err="1">
                <a:latin typeface="Courier New" pitchFamily="49" charset="0"/>
                <a:cs typeface="Courier New" pitchFamily="49" charset="0"/>
              </a:rPr>
              <a:t>List_Len</a:t>
            </a:r>
            <a:r>
              <a:rPr lang="en-US" sz="1400" dirty="0">
                <a:latin typeface="Courier New" pitchFamily="49" charset="0"/>
                <a:cs typeface="Courier New" pitchFamily="49" charset="0"/>
              </a:rPr>
              <a:t> &lt;100)) Then</a:t>
            </a:r>
          </a:p>
          <a:p>
            <a:pPr algn="l"/>
            <a:r>
              <a:rPr lang="en-US" sz="1400" dirty="0">
                <a:latin typeface="Courier New" pitchFamily="49" charset="0"/>
                <a:cs typeface="Courier New" pitchFamily="49" charset="0"/>
              </a:rPr>
              <a:t>   Do Counter=1 </a:t>
            </a:r>
            <a:r>
              <a:rPr lang="en-US" sz="1400" dirty="0" err="1">
                <a:latin typeface="Courier New" pitchFamily="49" charset="0"/>
                <a:cs typeface="Courier New" pitchFamily="49" charset="0"/>
              </a:rPr>
              <a:t>List_Len</a:t>
            </a:r>
            <a:endParaRPr lang="en-US" sz="1400" dirty="0">
              <a:latin typeface="Courier New" pitchFamily="49" charset="0"/>
              <a:cs typeface="Courier New" pitchFamily="49" charset="0"/>
            </a:endParaRPr>
          </a:p>
          <a:p>
            <a:pPr algn="l"/>
            <a:r>
              <a:rPr lang="en-US" sz="1400" dirty="0">
                <a:latin typeface="Courier New" pitchFamily="49" charset="0"/>
                <a:cs typeface="Courier New" pitchFamily="49" charset="0"/>
              </a:rPr>
              <a:t>      Read *,</a:t>
            </a:r>
            <a:r>
              <a:rPr lang="en-US" sz="1400" dirty="0" err="1">
                <a:latin typeface="Courier New" pitchFamily="49" charset="0"/>
                <a:cs typeface="Courier New" pitchFamily="49" charset="0"/>
              </a:rPr>
              <a:t>Int_List</a:t>
            </a:r>
            <a:r>
              <a:rPr lang="en-US" sz="1400" dirty="0">
                <a:latin typeface="Courier New" pitchFamily="49" charset="0"/>
                <a:cs typeface="Courier New" pitchFamily="49" charset="0"/>
              </a:rPr>
              <a:t>(Counter)</a:t>
            </a:r>
          </a:p>
          <a:p>
            <a:pPr algn="l"/>
            <a:r>
              <a:rPr lang="en-US" sz="1400" dirty="0">
                <a:latin typeface="Courier New" pitchFamily="49" charset="0"/>
                <a:cs typeface="Courier New" pitchFamily="49" charset="0"/>
              </a:rPr>
              <a:t>      Sum = </a:t>
            </a:r>
            <a:r>
              <a:rPr lang="en-US" sz="1400" dirty="0" err="1">
                <a:latin typeface="Courier New" pitchFamily="49" charset="0"/>
                <a:cs typeface="Courier New" pitchFamily="49" charset="0"/>
              </a:rPr>
              <a:t>Sum</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Int_List</a:t>
            </a:r>
            <a:r>
              <a:rPr lang="en-US" sz="1400" dirty="0">
                <a:latin typeface="Courier New" pitchFamily="49" charset="0"/>
                <a:cs typeface="Courier New" pitchFamily="49" charset="0"/>
              </a:rPr>
              <a:t>(Counter)</a:t>
            </a:r>
          </a:p>
          <a:p>
            <a:pPr algn="l"/>
            <a:r>
              <a:rPr lang="en-US" sz="1400" dirty="0">
                <a:latin typeface="Courier New" pitchFamily="49" charset="0"/>
                <a:cs typeface="Courier New" pitchFamily="49" charset="0"/>
              </a:rPr>
              <a:t>   End Do</a:t>
            </a:r>
          </a:p>
          <a:p>
            <a:pPr algn="l"/>
            <a:r>
              <a:rPr lang="en-US" sz="1400" dirty="0">
                <a:latin typeface="Courier New" pitchFamily="49" charset="0"/>
                <a:cs typeface="Courier New" pitchFamily="49" charset="0"/>
              </a:rPr>
              <a:t>   Average = Sum / </a:t>
            </a:r>
            <a:r>
              <a:rPr lang="en-US" sz="1400" dirty="0" err="1">
                <a:latin typeface="Courier New" pitchFamily="49" charset="0"/>
                <a:cs typeface="Courier New" pitchFamily="49" charset="0"/>
              </a:rPr>
              <a:t>List_len</a:t>
            </a:r>
            <a:endParaRPr lang="en-US" sz="1400" dirty="0">
              <a:latin typeface="Courier New" pitchFamily="49" charset="0"/>
              <a:cs typeface="Courier New" pitchFamily="49" charset="0"/>
            </a:endParaRPr>
          </a:p>
          <a:p>
            <a:pPr algn="l"/>
            <a:r>
              <a:rPr lang="en-US" sz="1400" dirty="0">
                <a:latin typeface="Courier New" pitchFamily="49" charset="0"/>
                <a:cs typeface="Courier New" pitchFamily="49" charset="0"/>
              </a:rPr>
              <a:t>   Do Counter=1, </a:t>
            </a:r>
            <a:r>
              <a:rPr lang="en-US" sz="1400" dirty="0" err="1">
                <a:latin typeface="Courier New" pitchFamily="49" charset="0"/>
                <a:cs typeface="Courier New" pitchFamily="49" charset="0"/>
              </a:rPr>
              <a:t>List_Len</a:t>
            </a:r>
            <a:endParaRPr lang="en-US" sz="1400" dirty="0">
              <a:latin typeface="Courier New" pitchFamily="49" charset="0"/>
              <a:cs typeface="Courier New" pitchFamily="49" charset="0"/>
            </a:endParaRPr>
          </a:p>
          <a:p>
            <a:pPr algn="l"/>
            <a:r>
              <a:rPr lang="en-US" sz="1400" dirty="0">
                <a:latin typeface="Courier New" pitchFamily="49" charset="0"/>
                <a:cs typeface="Courier New" pitchFamily="49" charset="0"/>
              </a:rPr>
              <a:t>      If (</a:t>
            </a:r>
            <a:r>
              <a:rPr lang="en-US" sz="1400" dirty="0" err="1">
                <a:latin typeface="Courier New" pitchFamily="49" charset="0"/>
                <a:cs typeface="Courier New" pitchFamily="49" charset="0"/>
              </a:rPr>
              <a:t>Int_List</a:t>
            </a:r>
            <a:r>
              <a:rPr lang="en-US" sz="1400" dirty="0">
                <a:latin typeface="Courier New" pitchFamily="49" charset="0"/>
                <a:cs typeface="Courier New" pitchFamily="49" charset="0"/>
              </a:rPr>
              <a:t>(Counter) &gt; Average) Then</a:t>
            </a:r>
          </a:p>
          <a:p>
            <a:pPr algn="l"/>
            <a:r>
              <a:rPr lang="en-US" sz="1400" dirty="0">
                <a:latin typeface="Courier New" pitchFamily="49" charset="0"/>
                <a:cs typeface="Courier New" pitchFamily="49" charset="0"/>
              </a:rPr>
              <a:t>         Result = </a:t>
            </a:r>
            <a:r>
              <a:rPr lang="en-US" sz="1400" dirty="0" err="1">
                <a:latin typeface="Courier New" pitchFamily="49" charset="0"/>
                <a:cs typeface="Courier New" pitchFamily="49" charset="0"/>
              </a:rPr>
              <a:t>Result</a:t>
            </a:r>
            <a:r>
              <a:rPr lang="en-US" sz="1400" dirty="0">
                <a:latin typeface="Courier New" pitchFamily="49" charset="0"/>
                <a:cs typeface="Courier New" pitchFamily="49" charset="0"/>
              </a:rPr>
              <a:t> + 1</a:t>
            </a:r>
          </a:p>
          <a:p>
            <a:pPr algn="l"/>
            <a:r>
              <a:rPr lang="en-US" sz="1400" dirty="0">
                <a:latin typeface="Courier New" pitchFamily="49" charset="0"/>
                <a:cs typeface="Courier New" pitchFamily="49" charset="0"/>
              </a:rPr>
              <a:t>      End If</a:t>
            </a:r>
          </a:p>
          <a:p>
            <a:pPr algn="l"/>
            <a:r>
              <a:rPr lang="en-US" sz="1400" dirty="0">
                <a:latin typeface="Courier New" pitchFamily="49" charset="0"/>
                <a:cs typeface="Courier New" pitchFamily="49" charset="0"/>
              </a:rPr>
              <a:t>   End Do</a:t>
            </a:r>
          </a:p>
          <a:p>
            <a:pPr algn="l"/>
            <a:r>
              <a:rPr lang="en-US" sz="1400" dirty="0">
                <a:latin typeface="Courier New" pitchFamily="49" charset="0"/>
                <a:cs typeface="Courier New" pitchFamily="49" charset="0"/>
              </a:rPr>
              <a:t>   Print *, ‘Number of Values &gt; average is ‘, Result</a:t>
            </a:r>
          </a:p>
          <a:p>
            <a:pPr algn="l"/>
            <a:r>
              <a:rPr lang="en-US" sz="1400" dirty="0">
                <a:latin typeface="Courier New" pitchFamily="49" charset="0"/>
                <a:cs typeface="Courier New" pitchFamily="49" charset="0"/>
              </a:rPr>
              <a:t>Else</a:t>
            </a:r>
          </a:p>
          <a:p>
            <a:pPr algn="l"/>
            <a:r>
              <a:rPr lang="en-US" sz="1400" dirty="0">
                <a:latin typeface="Courier New" pitchFamily="49" charset="0"/>
                <a:cs typeface="Courier New" pitchFamily="49" charset="0"/>
              </a:rPr>
              <a:t>   Print *, ‘Error – list length value is not legal ‘</a:t>
            </a:r>
          </a:p>
          <a:p>
            <a:pPr algn="l"/>
            <a:r>
              <a:rPr lang="en-US" sz="1400" dirty="0">
                <a:latin typeface="Courier New" pitchFamily="49" charset="0"/>
                <a:cs typeface="Courier New" pitchFamily="49" charset="0"/>
              </a:rPr>
              <a:t>End If</a:t>
            </a:r>
          </a:p>
          <a:p>
            <a:pPr algn="l"/>
            <a:r>
              <a:rPr lang="en-US" sz="1400" dirty="0">
                <a:latin typeface="Courier New" pitchFamily="49" charset="0"/>
                <a:cs typeface="Courier New" pitchFamily="49" charset="0"/>
              </a:rPr>
              <a:t>End Program Example</a:t>
            </a:r>
            <a:endParaRPr lang="es-MX" sz="1400" dirty="0">
              <a:latin typeface="Courier New" pitchFamily="49" charset="0"/>
              <a:cs typeface="Courier New" pitchFamily="49" charset="0"/>
            </a:endParaRPr>
          </a:p>
        </p:txBody>
      </p:sp>
      <p:sp>
        <p:nvSpPr>
          <p:cNvPr id="6" name="Rectangle 2"/>
          <p:cNvSpPr>
            <a:spLocks noGrp="1" noChangeArrowheads="1"/>
          </p:cNvSpPr>
          <p:nvPr>
            <p:ph type="title"/>
          </p:nvPr>
        </p:nvSpPr>
        <p:spPr>
          <a:xfrm>
            <a:off x="609600" y="381000"/>
            <a:ext cx="8153400" cy="1143000"/>
          </a:xfrm>
        </p:spPr>
        <p:txBody>
          <a:bodyPr/>
          <a:lstStyle/>
          <a:p>
            <a:pPr eaLnBrk="1" hangingPunct="1"/>
            <a:r>
              <a:rPr lang="en-US" dirty="0" smtClean="0"/>
              <a:t>Fortran</a:t>
            </a:r>
            <a:r>
              <a:rPr lang="tr-TR" dirty="0" smtClean="0"/>
              <a:t> Örnek</a:t>
            </a:r>
            <a:endParaRPr lang="en-US" dirty="0" smtClean="0"/>
          </a:p>
        </p:txBody>
      </p:sp>
      <p:sp>
        <p:nvSpPr>
          <p:cNvPr id="9" name="8 Slayt Numarası Yer Tutucusu"/>
          <p:cNvSpPr>
            <a:spLocks noGrp="1"/>
          </p:cNvSpPr>
          <p:nvPr>
            <p:ph type="sldNum" sz="quarter" idx="10"/>
          </p:nvPr>
        </p:nvSpPr>
        <p:spPr/>
        <p:txBody>
          <a:bodyPr/>
          <a:lstStyle/>
          <a:p>
            <a:pPr>
              <a:defRPr/>
            </a:pPr>
            <a:fld id="{653049D9-BC70-4B50-ABCF-9415168072AC}" type="slidenum">
              <a:rPr lang="en-US" smtClean="0"/>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dirty="0" smtClean="0"/>
              <a:t>2.4 F</a:t>
            </a:r>
            <a:r>
              <a:rPr lang="tr-TR" dirty="0" err="1" smtClean="0"/>
              <a:t>onksiyonel</a:t>
            </a:r>
            <a:r>
              <a:rPr lang="en-US" dirty="0" smtClean="0"/>
              <a:t> Program</a:t>
            </a:r>
            <a:r>
              <a:rPr lang="tr-TR" dirty="0" smtClean="0"/>
              <a:t>lama</a:t>
            </a:r>
            <a:r>
              <a:rPr lang="en-US" dirty="0" smtClean="0"/>
              <a:t>: LISP</a:t>
            </a:r>
          </a:p>
        </p:txBody>
      </p:sp>
      <p:sp>
        <p:nvSpPr>
          <p:cNvPr id="28676" name="Rectangle 3"/>
          <p:cNvSpPr>
            <a:spLocks noGrp="1" noChangeArrowheads="1"/>
          </p:cNvSpPr>
          <p:nvPr>
            <p:ph type="body" idx="1"/>
          </p:nvPr>
        </p:nvSpPr>
        <p:spPr>
          <a:xfrm>
            <a:off x="457200" y="1600200"/>
            <a:ext cx="8153400" cy="4572000"/>
          </a:xfrm>
        </p:spPr>
        <p:txBody>
          <a:bodyPr/>
          <a:lstStyle/>
          <a:p>
            <a:pPr eaLnBrk="1" hangingPunct="1"/>
            <a:r>
              <a:rPr lang="en-US" dirty="0" smtClean="0">
                <a:solidFill>
                  <a:srgbClr val="00B050"/>
                </a:solidFill>
              </a:rPr>
              <a:t>L</a:t>
            </a:r>
            <a:r>
              <a:rPr lang="tr-TR" dirty="0" err="1" smtClean="0">
                <a:solidFill>
                  <a:srgbClr val="00B050"/>
                </a:solidFill>
              </a:rPr>
              <a:t>IS</a:t>
            </a:r>
            <a:r>
              <a:rPr lang="tr-TR" dirty="0" err="1" smtClean="0"/>
              <a:t>t</a:t>
            </a:r>
            <a:r>
              <a:rPr lang="tr-TR" dirty="0" smtClean="0"/>
              <a:t> </a:t>
            </a:r>
            <a:r>
              <a:rPr lang="tr-TR" dirty="0" err="1" smtClean="0">
                <a:solidFill>
                  <a:srgbClr val="00B050"/>
                </a:solidFill>
              </a:rPr>
              <a:t>P</a:t>
            </a:r>
            <a:r>
              <a:rPr lang="tr-TR" dirty="0" err="1" smtClean="0"/>
              <a:t>rocessing</a:t>
            </a:r>
            <a:r>
              <a:rPr lang="en-US" dirty="0" smtClean="0"/>
              <a:t> </a:t>
            </a:r>
            <a:r>
              <a:rPr lang="tr-TR" dirty="0" smtClean="0"/>
              <a:t>(Liste işleme)</a:t>
            </a:r>
            <a:endParaRPr lang="en-US" dirty="0" smtClean="0"/>
          </a:p>
          <a:p>
            <a:pPr lvl="1" eaLnBrk="1" hangingPunct="1"/>
            <a:r>
              <a:rPr lang="en-US" dirty="0" smtClean="0"/>
              <a:t> McCarthy </a:t>
            </a:r>
            <a:r>
              <a:rPr lang="tr-TR" dirty="0" smtClean="0"/>
              <a:t> tarafından </a:t>
            </a:r>
            <a:r>
              <a:rPr lang="en-US" dirty="0" smtClean="0"/>
              <a:t>MIT</a:t>
            </a:r>
            <a:r>
              <a:rPr lang="tr-TR" dirty="0" smtClean="0"/>
              <a:t>’de </a:t>
            </a:r>
            <a:r>
              <a:rPr lang="en-US" dirty="0" smtClean="0"/>
              <a:t>IBM 704 </a:t>
            </a:r>
            <a:r>
              <a:rPr lang="en-US" dirty="0" err="1" smtClean="0"/>
              <a:t>bilgisayarlar</a:t>
            </a:r>
            <a:r>
              <a:rPr lang="en-US" dirty="0" smtClean="0"/>
              <a:t> </a:t>
            </a:r>
            <a:r>
              <a:rPr lang="tr-TR" dirty="0" smtClean="0"/>
              <a:t>için tasarlandı</a:t>
            </a:r>
            <a:endParaRPr lang="en-US" dirty="0" smtClean="0"/>
          </a:p>
          <a:p>
            <a:pPr eaLnBrk="1" hangingPunct="1"/>
            <a:r>
              <a:rPr lang="en-US" dirty="0" smtClean="0"/>
              <a:t>AI </a:t>
            </a:r>
            <a:r>
              <a:rPr lang="tr-TR" dirty="0" smtClean="0"/>
              <a:t>(</a:t>
            </a:r>
            <a:r>
              <a:rPr lang="tr-TR" dirty="0" err="1" smtClean="0"/>
              <a:t>Artificial</a:t>
            </a:r>
            <a:r>
              <a:rPr lang="tr-TR" dirty="0" smtClean="0"/>
              <a:t> </a:t>
            </a:r>
            <a:r>
              <a:rPr lang="tr-TR" dirty="0" err="1" smtClean="0"/>
              <a:t>Intelligence</a:t>
            </a:r>
            <a:r>
              <a:rPr lang="tr-TR" dirty="0" smtClean="0"/>
              <a:t>-yapay zeka) araştırmasının ihtiyaç duyduğu dil şöyleydi:</a:t>
            </a:r>
            <a:endParaRPr lang="en-US" dirty="0" smtClean="0"/>
          </a:p>
          <a:p>
            <a:pPr lvl="1" eaLnBrk="1" hangingPunct="1"/>
            <a:r>
              <a:rPr lang="tr-TR" dirty="0" smtClean="0"/>
              <a:t>Veriyi liste halinde işleme</a:t>
            </a:r>
            <a:r>
              <a:rPr lang="en-US" dirty="0" smtClean="0"/>
              <a:t> (</a:t>
            </a:r>
            <a:r>
              <a:rPr lang="tr-TR" dirty="0" smtClean="0"/>
              <a:t>dizi (</a:t>
            </a:r>
            <a:r>
              <a:rPr lang="tr-TR" dirty="0" err="1" smtClean="0"/>
              <a:t>array</a:t>
            </a:r>
            <a:r>
              <a:rPr lang="tr-TR" dirty="0" smtClean="0"/>
              <a:t>) yerine</a:t>
            </a:r>
            <a:r>
              <a:rPr lang="en-US" dirty="0" smtClean="0"/>
              <a:t>)</a:t>
            </a:r>
          </a:p>
          <a:p>
            <a:pPr lvl="1" eaLnBrk="1" hangingPunct="1"/>
            <a:r>
              <a:rPr lang="en-US" dirty="0" smtClean="0"/>
              <a:t>S</a:t>
            </a:r>
            <a:r>
              <a:rPr lang="tr-TR" dirty="0" smtClean="0"/>
              <a:t>e</a:t>
            </a:r>
            <a:r>
              <a:rPr lang="en-US" dirty="0" err="1" smtClean="0"/>
              <a:t>mboli</a:t>
            </a:r>
            <a:r>
              <a:rPr lang="tr-TR" dirty="0" smtClean="0"/>
              <a:t>k</a:t>
            </a:r>
            <a:r>
              <a:rPr lang="en-US" dirty="0" smtClean="0"/>
              <a:t> </a:t>
            </a:r>
            <a:r>
              <a:rPr lang="tr-TR" dirty="0" smtClean="0"/>
              <a:t>hesaplama</a:t>
            </a:r>
            <a:r>
              <a:rPr lang="en-US" dirty="0" smtClean="0"/>
              <a:t> (</a:t>
            </a:r>
            <a:r>
              <a:rPr lang="tr-TR" dirty="0" smtClean="0"/>
              <a:t>sayısal yerine</a:t>
            </a:r>
            <a:r>
              <a:rPr lang="en-US" dirty="0" smtClean="0"/>
              <a:t>)</a:t>
            </a:r>
          </a:p>
          <a:p>
            <a:pPr eaLnBrk="1" hangingPunct="1"/>
            <a:r>
              <a:rPr lang="tr-TR" dirty="0" smtClean="0"/>
              <a:t>Sadece iki veri tipi</a:t>
            </a:r>
            <a:r>
              <a:rPr lang="en-US" dirty="0" smtClean="0"/>
              <a:t>: </a:t>
            </a:r>
            <a:r>
              <a:rPr lang="en-US" i="1" dirty="0" smtClean="0"/>
              <a:t>atom</a:t>
            </a:r>
            <a:r>
              <a:rPr lang="tr-TR" dirty="0" err="1" smtClean="0"/>
              <a:t>lar</a:t>
            </a:r>
            <a:r>
              <a:rPr lang="en-US" dirty="0" smtClean="0"/>
              <a:t> and </a:t>
            </a:r>
            <a:r>
              <a:rPr lang="en-US" i="1" dirty="0" smtClean="0"/>
              <a:t>list</a:t>
            </a:r>
            <a:r>
              <a:rPr lang="tr-TR" i="1" dirty="0" smtClean="0"/>
              <a:t> </a:t>
            </a:r>
            <a:r>
              <a:rPr lang="tr-TR" dirty="0" smtClean="0"/>
              <a:t>(e)</a:t>
            </a:r>
            <a:r>
              <a:rPr lang="tr-TR" dirty="0" err="1" smtClean="0"/>
              <a:t>ler</a:t>
            </a:r>
            <a:endParaRPr lang="en-US" dirty="0" smtClean="0"/>
          </a:p>
          <a:p>
            <a:pPr eaLnBrk="1" hangingPunct="1"/>
            <a:r>
              <a:rPr lang="en-US" dirty="0" smtClean="0"/>
              <a:t>S</a:t>
            </a:r>
            <a:r>
              <a:rPr lang="tr-TR" dirty="0" smtClean="0"/>
              <a:t>e</a:t>
            </a:r>
            <a:r>
              <a:rPr lang="en-US" dirty="0" err="1" smtClean="0"/>
              <a:t>nta</a:t>
            </a:r>
            <a:r>
              <a:rPr lang="tr-TR" dirty="0" err="1" smtClean="0"/>
              <a:t>ks</a:t>
            </a:r>
            <a:r>
              <a:rPr lang="en-US" dirty="0" smtClean="0"/>
              <a:t> </a:t>
            </a:r>
            <a:r>
              <a:rPr lang="en-US" i="1" dirty="0" smtClean="0"/>
              <a:t>lambda calculus</a:t>
            </a:r>
            <a:r>
              <a:rPr lang="tr-TR" i="1" dirty="0" smtClean="0"/>
              <a:t>’</a:t>
            </a:r>
            <a:r>
              <a:rPr lang="tr-TR" dirty="0" smtClean="0"/>
              <a:t>a dayalıdır</a:t>
            </a:r>
            <a:endParaRPr lang="en-US" i="1" dirty="0" smtClean="0"/>
          </a:p>
          <a:p>
            <a:pPr eaLnBrk="1" hangingPunct="1"/>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26</a:t>
            </a:fld>
            <a:endParaRPr lang="en-US" dirty="0"/>
          </a:p>
        </p:txBody>
      </p:sp>
      <p:grpSp>
        <p:nvGrpSpPr>
          <p:cNvPr id="5" name="Group 11"/>
          <p:cNvGrpSpPr>
            <a:grpSpLocks/>
          </p:cNvGrpSpPr>
          <p:nvPr/>
        </p:nvGrpSpPr>
        <p:grpSpPr bwMode="auto">
          <a:xfrm>
            <a:off x="7467600" y="1270247"/>
            <a:ext cx="1725526" cy="2234953"/>
            <a:chOff x="2848" y="1066"/>
            <a:chExt cx="1699" cy="1882"/>
          </a:xfrm>
        </p:grpSpPr>
        <p:pic>
          <p:nvPicPr>
            <p:cNvPr id="6" name="Picture 6" descr="jmcbw"/>
            <p:cNvPicPr>
              <a:picLocks noChangeAspect="1" noChangeArrowheads="1"/>
            </p:cNvPicPr>
            <p:nvPr/>
          </p:nvPicPr>
          <p:blipFill>
            <a:blip r:embed="rId2" cstate="print"/>
            <a:srcRect/>
            <a:stretch>
              <a:fillRect/>
            </a:stretch>
          </p:blipFill>
          <p:spPr bwMode="auto">
            <a:xfrm>
              <a:off x="3040" y="1066"/>
              <a:ext cx="1090" cy="1535"/>
            </a:xfrm>
            <a:prstGeom prst="rect">
              <a:avLst/>
            </a:prstGeom>
            <a:noFill/>
            <a:ln w="9525">
              <a:noFill/>
              <a:miter lim="800000"/>
              <a:headEnd/>
              <a:tailEnd/>
            </a:ln>
          </p:spPr>
        </p:pic>
        <p:sp>
          <p:nvSpPr>
            <p:cNvPr id="8" name="Text Box 7"/>
            <p:cNvSpPr txBox="1">
              <a:spLocks noChangeArrowheads="1"/>
            </p:cNvSpPr>
            <p:nvPr/>
          </p:nvSpPr>
          <p:spPr bwMode="auto">
            <a:xfrm>
              <a:off x="2848" y="2637"/>
              <a:ext cx="1699" cy="311"/>
            </a:xfrm>
            <a:prstGeom prst="rect">
              <a:avLst/>
            </a:prstGeom>
            <a:noFill/>
            <a:ln w="9525">
              <a:noFill/>
              <a:miter lim="800000"/>
              <a:headEnd/>
              <a:tailEnd/>
            </a:ln>
          </p:spPr>
          <p:txBody>
            <a:bodyPr wrap="square">
              <a:spAutoFit/>
            </a:bodyPr>
            <a:lstStyle/>
            <a:p>
              <a:pPr>
                <a:spcBef>
                  <a:spcPct val="50000"/>
                </a:spcBef>
              </a:pPr>
              <a:r>
                <a:rPr lang="en-US" sz="1800" dirty="0">
                  <a:solidFill>
                    <a:srgbClr val="800080"/>
                  </a:solidFill>
                </a:rPr>
                <a:t>John </a:t>
              </a:r>
              <a:r>
                <a:rPr lang="en-US" sz="1800" dirty="0" smtClean="0">
                  <a:solidFill>
                    <a:srgbClr val="800080"/>
                  </a:solidFill>
                </a:rPr>
                <a:t>McCarthy</a:t>
              </a:r>
              <a:endParaRPr lang="en-US" sz="1800" dirty="0">
                <a:solidFill>
                  <a:srgbClr val="800080"/>
                </a:solidFil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609600" y="1295400"/>
            <a:ext cx="8153400" cy="4572000"/>
          </a:xfrm>
        </p:spPr>
        <p:txBody>
          <a:bodyPr/>
          <a:lstStyle/>
          <a:p>
            <a:pPr eaLnBrk="1" hangingPunct="1"/>
            <a:r>
              <a:rPr lang="tr-TR" dirty="0" smtClean="0"/>
              <a:t>Program kodu ve veriler tam olarak aynı formdadır:</a:t>
            </a:r>
          </a:p>
          <a:p>
            <a:pPr eaLnBrk="1" hangingPunct="1"/>
            <a:r>
              <a:rPr lang="tr-TR" dirty="0" smtClean="0"/>
              <a:t>Örmek: (A B C D)</a:t>
            </a:r>
          </a:p>
          <a:p>
            <a:pPr lvl="1" eaLnBrk="1" hangingPunct="1"/>
            <a:r>
              <a:rPr lang="tr-TR" dirty="0" smtClean="0"/>
              <a:t>Bu  Eğer bir veri ise , A, B, C ve D verilerini içeren bir listedir</a:t>
            </a:r>
          </a:p>
          <a:p>
            <a:pPr lvl="1" eaLnBrk="1" hangingPunct="1"/>
            <a:r>
              <a:rPr lang="tr-TR" dirty="0" smtClean="0"/>
              <a:t>Eğer bir kod ise o zaman A fonksiyonunun B, C ve D parametrelerine uygulanması olarak yorumlanır.</a:t>
            </a:r>
          </a:p>
          <a:p>
            <a:r>
              <a:rPr lang="tr-TR" dirty="0" smtClean="0"/>
              <a:t>Olağanüstü esneklik, ifade gücü ve </a:t>
            </a:r>
            <a:r>
              <a:rPr lang="tr-TR" dirty="0" smtClean="0">
                <a:solidFill>
                  <a:srgbClr val="FF0000"/>
                </a:solidFill>
              </a:rPr>
              <a:t>kodun aynı zamanda veri olarak da kullanılabilmesi</a:t>
            </a:r>
            <a:r>
              <a:rPr lang="tr-TR" dirty="0" smtClean="0"/>
              <a:t> özelliği </a:t>
            </a:r>
            <a:r>
              <a:rPr lang="tr-TR" dirty="0" err="1" smtClean="0"/>
              <a:t>LISP’i</a:t>
            </a:r>
            <a:r>
              <a:rPr lang="tr-TR" dirty="0" smtClean="0"/>
              <a:t> yapay zeka uygulamalarında rakipsiz hale getirmiştir.</a:t>
            </a:r>
          </a:p>
          <a:p>
            <a:endParaRPr lang="tr-TR" dirty="0"/>
          </a:p>
        </p:txBody>
      </p:sp>
      <p:sp>
        <p:nvSpPr>
          <p:cNvPr id="5" name="Rectangle 2"/>
          <p:cNvSpPr>
            <a:spLocks noGrp="1" noChangeArrowheads="1"/>
          </p:cNvSpPr>
          <p:nvPr>
            <p:ph type="title"/>
          </p:nvPr>
        </p:nvSpPr>
        <p:spPr>
          <a:xfrm>
            <a:off x="609600" y="381000"/>
            <a:ext cx="8153400" cy="1143000"/>
          </a:xfrm>
        </p:spPr>
        <p:txBody>
          <a:bodyPr/>
          <a:lstStyle/>
          <a:p>
            <a:pPr eaLnBrk="1" hangingPunct="1"/>
            <a:r>
              <a:rPr lang="en-US" dirty="0" smtClean="0"/>
              <a:t>2.4 F</a:t>
            </a:r>
            <a:r>
              <a:rPr lang="tr-TR" dirty="0" err="1" smtClean="0"/>
              <a:t>onksiyonel</a:t>
            </a:r>
            <a:r>
              <a:rPr lang="en-US" dirty="0" smtClean="0"/>
              <a:t> Program</a:t>
            </a:r>
            <a:r>
              <a:rPr lang="tr-TR" dirty="0" smtClean="0"/>
              <a:t>lama</a:t>
            </a:r>
            <a:r>
              <a:rPr lang="en-US" dirty="0" smtClean="0"/>
              <a:t>: LISP</a:t>
            </a:r>
          </a:p>
        </p:txBody>
      </p:sp>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eaLnBrk="1" hangingPunct="1"/>
            <a:r>
              <a:rPr lang="tr-TR" dirty="0" smtClean="0"/>
              <a:t>LISP esas olarak yorumlayıcı kullanan bir dildir. Derleyici kullanan versiyonları da vardır.</a:t>
            </a:r>
          </a:p>
          <a:p>
            <a:pPr eaLnBrk="1" hangingPunct="1"/>
            <a:r>
              <a:rPr lang="tr-TR" dirty="0" smtClean="0"/>
              <a:t>Veri tiplemesi bakımından esnek bir dildir.</a:t>
            </a:r>
          </a:p>
          <a:p>
            <a:pPr eaLnBrk="1" hangingPunct="1"/>
            <a:r>
              <a:rPr lang="tr-TR" dirty="0" smtClean="0"/>
              <a:t>Nesne Yönelimli Programlamayı destekler</a:t>
            </a:r>
          </a:p>
          <a:p>
            <a:pPr eaLnBrk="1" hangingPunct="1"/>
            <a:r>
              <a:rPr lang="tr-TR" dirty="0" smtClean="0"/>
              <a:t>Veri tabanlarına erişim ve GUI olanağı vardır.</a:t>
            </a:r>
          </a:p>
          <a:p>
            <a:pPr eaLnBrk="1" hangingPunct="1"/>
            <a:r>
              <a:rPr lang="tr-TR" dirty="0" smtClean="0"/>
              <a:t>Çok iyi belgelendirilmiş olup, COMMON LISP,  ANSI tarafından standart hale getirilmiştir.</a:t>
            </a:r>
          </a:p>
          <a:p>
            <a:endParaRPr lang="tr-TR" dirty="0"/>
          </a:p>
        </p:txBody>
      </p:sp>
      <p:sp>
        <p:nvSpPr>
          <p:cNvPr id="5" name="Rectangle 2"/>
          <p:cNvSpPr>
            <a:spLocks noGrp="1" noChangeArrowheads="1"/>
          </p:cNvSpPr>
          <p:nvPr>
            <p:ph type="title"/>
          </p:nvPr>
        </p:nvSpPr>
        <p:spPr>
          <a:xfrm>
            <a:off x="609600" y="381000"/>
            <a:ext cx="8153400" cy="1143000"/>
          </a:xfrm>
        </p:spPr>
        <p:txBody>
          <a:bodyPr/>
          <a:lstStyle/>
          <a:p>
            <a:pPr eaLnBrk="1" hangingPunct="1"/>
            <a:r>
              <a:rPr lang="en-US" dirty="0" smtClean="0"/>
              <a:t>2.4 F</a:t>
            </a:r>
            <a:r>
              <a:rPr lang="tr-TR" dirty="0" err="1" smtClean="0"/>
              <a:t>onksiyonel</a:t>
            </a:r>
            <a:r>
              <a:rPr lang="en-US" dirty="0" smtClean="0"/>
              <a:t> Program</a:t>
            </a:r>
            <a:r>
              <a:rPr lang="tr-TR" dirty="0" smtClean="0"/>
              <a:t>lama</a:t>
            </a:r>
            <a:r>
              <a:rPr lang="en-US" dirty="0" smtClean="0"/>
              <a:t>: LISP</a:t>
            </a:r>
          </a:p>
        </p:txBody>
      </p:sp>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609600" y="228600"/>
            <a:ext cx="7924800" cy="1206500"/>
          </a:xfrm>
        </p:spPr>
        <p:txBody>
          <a:bodyPr/>
          <a:lstStyle/>
          <a:p>
            <a:pPr eaLnBrk="1" hangingPunct="1"/>
            <a:r>
              <a:rPr lang="tr-TR" smtClean="0"/>
              <a:t>İki</a:t>
            </a:r>
            <a:r>
              <a:rPr lang="en-US" smtClean="0"/>
              <a:t> LISP List</a:t>
            </a:r>
            <a:r>
              <a:rPr lang="tr-TR" smtClean="0"/>
              <a:t>esini Gösterimi</a:t>
            </a:r>
            <a:endParaRPr lang="en-US" smtClean="0"/>
          </a:p>
        </p:txBody>
      </p:sp>
      <p:pic>
        <p:nvPicPr>
          <p:cNvPr id="29700"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428750" y="1444625"/>
            <a:ext cx="7258050" cy="4803775"/>
          </a:xfrm>
          <a:prstGeom prst="rect">
            <a:avLst/>
          </a:prstGeom>
          <a:noFill/>
          <a:ln w="9525">
            <a:noFill/>
            <a:miter lim="800000"/>
            <a:headEnd/>
            <a:tailEnd/>
          </a:ln>
        </p:spPr>
      </p:pic>
      <p:sp>
        <p:nvSpPr>
          <p:cNvPr id="29701" name="Text Box 5"/>
          <p:cNvSpPr txBox="1">
            <a:spLocks noChangeArrowheads="1"/>
          </p:cNvSpPr>
          <p:nvPr/>
        </p:nvSpPr>
        <p:spPr bwMode="auto">
          <a:xfrm>
            <a:off x="609600" y="5562600"/>
            <a:ext cx="5029200" cy="646113"/>
          </a:xfrm>
          <a:prstGeom prst="rect">
            <a:avLst/>
          </a:prstGeom>
          <a:noFill/>
          <a:ln w="9525">
            <a:noFill/>
            <a:miter lim="800000"/>
            <a:headEnd/>
            <a:tailEnd/>
          </a:ln>
        </p:spPr>
        <p:txBody>
          <a:bodyPr>
            <a:spAutoFit/>
          </a:bodyPr>
          <a:lstStyle/>
          <a:p>
            <a:r>
              <a:rPr lang="tr-TR" sz="1800" b="1">
                <a:latin typeface="Courier New" pitchFamily="49" charset="0"/>
              </a:rPr>
              <a:t>(</a:t>
            </a:r>
            <a:r>
              <a:rPr lang="es-MX" sz="1800" b="1">
                <a:latin typeface="Courier New" pitchFamily="49" charset="0"/>
              </a:rPr>
              <a:t>A B C D)</a:t>
            </a:r>
            <a:r>
              <a:rPr lang="tr-TR" sz="1800" b="1">
                <a:latin typeface="Courier New" pitchFamily="49" charset="0"/>
              </a:rPr>
              <a:t> ve </a:t>
            </a:r>
            <a:r>
              <a:rPr lang="es-MX" sz="1800" b="1">
                <a:latin typeface="Courier New" pitchFamily="49" charset="0"/>
              </a:rPr>
              <a:t>(A (B C) D (E (F G)))</a:t>
            </a:r>
            <a:endParaRPr lang="tr-TR" sz="1800" b="1">
              <a:latin typeface="Courier New" pitchFamily="49" charset="0"/>
            </a:endParaRPr>
          </a:p>
          <a:p>
            <a:r>
              <a:rPr lang="tr-TR" sz="1800" b="1">
                <a:latin typeface="Courier New" pitchFamily="49" charset="0"/>
              </a:rPr>
              <a:t>Listelerinin gösterimi</a:t>
            </a:r>
            <a:endParaRPr lang="es-MX" sz="1800" b="1">
              <a:latin typeface="Courier New" pitchFamily="49" charset="0"/>
            </a:endParaRPr>
          </a:p>
        </p:txBody>
      </p:sp>
      <p:sp>
        <p:nvSpPr>
          <p:cNvPr id="8" name="7 Slayt Numarası Yer Tutucusu"/>
          <p:cNvSpPr>
            <a:spLocks noGrp="1"/>
          </p:cNvSpPr>
          <p:nvPr>
            <p:ph type="sldNum" sz="quarter" idx="11"/>
          </p:nvPr>
        </p:nvSpPr>
        <p:spPr/>
        <p:txBody>
          <a:bodyPr/>
          <a:lstStyle/>
          <a:p>
            <a:pPr>
              <a:defRPr/>
            </a:pPr>
            <a:fld id="{8E1D0E0E-8B8B-4273-BC34-5494AC8420FC}" type="slidenum">
              <a:rPr lang="en-US" smtClean="0"/>
              <a:pPr>
                <a:defRPr/>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tr-TR" smtClean="0"/>
              <a:t>Bölüm</a:t>
            </a:r>
            <a:r>
              <a:rPr lang="en-US" smtClean="0"/>
              <a:t> 2 </a:t>
            </a:r>
            <a:r>
              <a:rPr lang="tr-TR" smtClean="0"/>
              <a:t>Konular</a:t>
            </a:r>
            <a:r>
              <a:rPr lang="en-US" smtClean="0"/>
              <a:t> (</a:t>
            </a:r>
            <a:r>
              <a:rPr lang="tr-TR" smtClean="0"/>
              <a:t>devamı</a:t>
            </a:r>
            <a:r>
              <a:rPr lang="en-US" smtClean="0"/>
              <a:t>)</a:t>
            </a:r>
          </a:p>
        </p:txBody>
      </p:sp>
      <p:sp>
        <p:nvSpPr>
          <p:cNvPr id="6148" name="Rectangle 3"/>
          <p:cNvSpPr>
            <a:spLocks noGrp="1" noChangeArrowheads="1"/>
          </p:cNvSpPr>
          <p:nvPr>
            <p:ph type="body" idx="1"/>
          </p:nvPr>
        </p:nvSpPr>
        <p:spPr/>
        <p:txBody>
          <a:bodyPr/>
          <a:lstStyle/>
          <a:p>
            <a:pPr marL="533400" indent="-533400" eaLnBrk="1" hangingPunct="1">
              <a:buFontTx/>
              <a:buAutoNum type="arabicPeriod" startAt="8"/>
            </a:pPr>
            <a:r>
              <a:rPr lang="tr-TR" smtClean="0"/>
              <a:t>Herkes için Herşey</a:t>
            </a:r>
            <a:r>
              <a:rPr lang="en-US" smtClean="0"/>
              <a:t>: PL/I</a:t>
            </a:r>
          </a:p>
          <a:p>
            <a:pPr marL="533400" indent="-533400" eaLnBrk="1" hangingPunct="1">
              <a:buFontTx/>
              <a:buAutoNum type="arabicPeriod" startAt="8"/>
            </a:pPr>
            <a:r>
              <a:rPr lang="tr-TR" smtClean="0"/>
              <a:t>İlk iki </a:t>
            </a:r>
            <a:r>
              <a:rPr lang="en-US" smtClean="0"/>
              <a:t>D</a:t>
            </a:r>
            <a:r>
              <a:rPr lang="tr-TR" smtClean="0"/>
              <a:t>i</a:t>
            </a:r>
            <a:r>
              <a:rPr lang="en-US" smtClean="0"/>
              <a:t>nami</a:t>
            </a:r>
            <a:r>
              <a:rPr lang="tr-TR" smtClean="0"/>
              <a:t>k</a:t>
            </a:r>
            <a:r>
              <a:rPr lang="en-US" smtClean="0"/>
              <a:t> </a:t>
            </a:r>
            <a:r>
              <a:rPr lang="tr-TR" smtClean="0"/>
              <a:t>Dil</a:t>
            </a:r>
            <a:r>
              <a:rPr lang="en-US" smtClean="0"/>
              <a:t>: APL </a:t>
            </a:r>
            <a:r>
              <a:rPr lang="tr-TR" smtClean="0"/>
              <a:t>ve</a:t>
            </a:r>
            <a:r>
              <a:rPr lang="en-US" smtClean="0"/>
              <a:t> SNOBOL</a:t>
            </a:r>
          </a:p>
          <a:p>
            <a:pPr marL="533400" indent="-533400" eaLnBrk="1" hangingPunct="1">
              <a:buFontTx/>
              <a:buAutoNum type="arabicPeriod" startAt="8"/>
            </a:pPr>
            <a:r>
              <a:rPr lang="tr-TR" smtClean="0"/>
              <a:t>Veri Soyutlama (</a:t>
            </a:r>
            <a:r>
              <a:rPr lang="en-US" smtClean="0"/>
              <a:t>Data Abstraction</a:t>
            </a:r>
            <a:r>
              <a:rPr lang="tr-TR" smtClean="0"/>
              <a:t>) nın başlangıçları</a:t>
            </a:r>
            <a:r>
              <a:rPr lang="en-US" smtClean="0"/>
              <a:t>: SIMULA 67</a:t>
            </a:r>
          </a:p>
          <a:p>
            <a:pPr marL="533400" indent="-533400" eaLnBrk="1" hangingPunct="1">
              <a:buFontTx/>
              <a:buAutoNum type="arabicPeriod" startAt="8"/>
            </a:pPr>
            <a:r>
              <a:rPr lang="tr-TR" smtClean="0"/>
              <a:t>Ortogonal (</a:t>
            </a:r>
            <a:r>
              <a:rPr lang="en-US" smtClean="0"/>
              <a:t>Orthogonal</a:t>
            </a:r>
            <a:r>
              <a:rPr lang="tr-TR" smtClean="0"/>
              <a:t>) </a:t>
            </a:r>
            <a:r>
              <a:rPr lang="en-US" smtClean="0"/>
              <a:t>D</a:t>
            </a:r>
            <a:r>
              <a:rPr lang="tr-TR" smtClean="0"/>
              <a:t>izayn</a:t>
            </a:r>
            <a:r>
              <a:rPr lang="en-US" smtClean="0"/>
              <a:t>: ALGOL 68</a:t>
            </a:r>
          </a:p>
          <a:p>
            <a:pPr marL="533400" indent="-533400" eaLnBrk="1" hangingPunct="1">
              <a:buFontTx/>
              <a:buAutoNum type="arabicPeriod" startAt="8"/>
            </a:pPr>
            <a:r>
              <a:rPr lang="en-US" smtClean="0"/>
              <a:t>ALGOL</a:t>
            </a:r>
            <a:r>
              <a:rPr lang="tr-TR" smtClean="0"/>
              <a:t>’lerin ilk torunlarından bazıları</a:t>
            </a:r>
            <a:endParaRPr lang="en-US" smtClean="0"/>
          </a:p>
          <a:p>
            <a:pPr marL="533400" indent="-533400" eaLnBrk="1" hangingPunct="1">
              <a:buFontTx/>
              <a:buAutoNum type="arabicPeriod" startAt="8"/>
            </a:pPr>
            <a:r>
              <a:rPr lang="tr-TR" smtClean="0"/>
              <a:t>Mantık (</a:t>
            </a:r>
            <a:r>
              <a:rPr lang="en-US" smtClean="0"/>
              <a:t>Logic</a:t>
            </a:r>
            <a:r>
              <a:rPr lang="tr-TR" smtClean="0"/>
              <a:t>) temelli programlama</a:t>
            </a:r>
            <a:r>
              <a:rPr lang="en-US" smtClean="0"/>
              <a:t>: Prolog</a:t>
            </a:r>
          </a:p>
          <a:p>
            <a:pPr marL="533400" indent="-533400" eaLnBrk="1" hangingPunct="1">
              <a:buFontTx/>
              <a:buAutoNum type="arabicPeriod" startAt="8"/>
            </a:pPr>
            <a:r>
              <a:rPr lang="tr-TR" smtClean="0"/>
              <a:t>Tarihin en büyük tasarım çabası</a:t>
            </a:r>
            <a:r>
              <a:rPr lang="en-US" smtClean="0"/>
              <a:t>: Ada</a:t>
            </a:r>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dirty="0" smtClean="0"/>
              <a:t>LISP </a:t>
            </a:r>
            <a:r>
              <a:rPr lang="tr-TR" dirty="0" smtClean="0"/>
              <a:t>Değerlendirmesi</a:t>
            </a:r>
            <a:endParaRPr lang="en-US" dirty="0" smtClean="0"/>
          </a:p>
        </p:txBody>
      </p:sp>
      <p:sp>
        <p:nvSpPr>
          <p:cNvPr id="30724" name="Rectangle 3"/>
          <p:cNvSpPr>
            <a:spLocks noGrp="1" noChangeArrowheads="1"/>
          </p:cNvSpPr>
          <p:nvPr>
            <p:ph type="body" idx="1"/>
          </p:nvPr>
        </p:nvSpPr>
        <p:spPr>
          <a:xfrm>
            <a:off x="381000" y="1524000"/>
            <a:ext cx="8686800" cy="4572000"/>
          </a:xfrm>
        </p:spPr>
        <p:txBody>
          <a:bodyPr/>
          <a:lstStyle/>
          <a:p>
            <a:pPr eaLnBrk="1" hangingPunct="1"/>
            <a:r>
              <a:rPr lang="tr-TR" sz="2300" dirty="0" smtClean="0"/>
              <a:t>Fonksiyonel</a:t>
            </a:r>
            <a:r>
              <a:rPr lang="en-US" sz="2300" dirty="0" smtClean="0"/>
              <a:t> program</a:t>
            </a:r>
            <a:r>
              <a:rPr lang="tr-TR" sz="2300" dirty="0" smtClean="0"/>
              <a:t>lamada öncü olmuştur</a:t>
            </a:r>
            <a:endParaRPr lang="en-US" sz="2300" dirty="0" smtClean="0"/>
          </a:p>
          <a:p>
            <a:pPr lvl="1" eaLnBrk="1" hangingPunct="1"/>
            <a:r>
              <a:rPr lang="tr-TR" sz="2300" dirty="0" smtClean="0"/>
              <a:t>Değişkenlere(</a:t>
            </a:r>
            <a:r>
              <a:rPr lang="en-US" sz="2300" dirty="0" smtClean="0"/>
              <a:t>variables</a:t>
            </a:r>
            <a:r>
              <a:rPr lang="tr-TR" sz="2300" dirty="0" smtClean="0"/>
              <a:t>)</a:t>
            </a:r>
            <a:r>
              <a:rPr lang="en-US" sz="2300" dirty="0" smtClean="0"/>
              <a:t> </a:t>
            </a:r>
            <a:r>
              <a:rPr lang="tr-TR" sz="2300" dirty="0" smtClean="0"/>
              <a:t>veya</a:t>
            </a:r>
            <a:r>
              <a:rPr lang="en-US" sz="2300" dirty="0" smtClean="0"/>
              <a:t> </a:t>
            </a:r>
            <a:r>
              <a:rPr lang="tr-TR" sz="2300" dirty="0" smtClean="0"/>
              <a:t>atamaya (</a:t>
            </a:r>
            <a:r>
              <a:rPr lang="en-US" sz="2300" dirty="0" smtClean="0"/>
              <a:t>assignment</a:t>
            </a:r>
            <a:r>
              <a:rPr lang="tr-TR" sz="2300" dirty="0" smtClean="0"/>
              <a:t>) ihtiyaç yoktur</a:t>
            </a:r>
            <a:endParaRPr lang="en-US" sz="2300" dirty="0" smtClean="0"/>
          </a:p>
          <a:p>
            <a:pPr lvl="1" eaLnBrk="1" hangingPunct="1"/>
            <a:r>
              <a:rPr lang="tr-TR" sz="2300" dirty="0" smtClean="0"/>
              <a:t>Kontrol, özyineleme (</a:t>
            </a:r>
            <a:r>
              <a:rPr lang="en-US" sz="2300" dirty="0" smtClean="0"/>
              <a:t>recursion</a:t>
            </a:r>
            <a:r>
              <a:rPr lang="tr-TR" sz="2300" dirty="0" smtClean="0"/>
              <a:t>)</a:t>
            </a:r>
            <a:r>
              <a:rPr lang="en-US" sz="2300" dirty="0" smtClean="0"/>
              <a:t> </a:t>
            </a:r>
            <a:r>
              <a:rPr lang="tr-TR" sz="2300" dirty="0" smtClean="0"/>
              <a:t>ve</a:t>
            </a:r>
            <a:r>
              <a:rPr lang="en-US" sz="2300" dirty="0" smtClean="0"/>
              <a:t> </a:t>
            </a:r>
            <a:r>
              <a:rPr lang="tr-TR" sz="2300" dirty="0" smtClean="0"/>
              <a:t>koşullu ifadeler (</a:t>
            </a:r>
            <a:r>
              <a:rPr lang="en-US" sz="2300" dirty="0" smtClean="0"/>
              <a:t>conditional expressions</a:t>
            </a:r>
            <a:r>
              <a:rPr lang="tr-TR" sz="2300" dirty="0" smtClean="0"/>
              <a:t>) ile sağlanır</a:t>
            </a:r>
            <a:endParaRPr lang="en-US" sz="2300" dirty="0" smtClean="0"/>
          </a:p>
          <a:p>
            <a:pPr eaLnBrk="1" hangingPunct="1"/>
            <a:r>
              <a:rPr lang="tr-TR" sz="2300" dirty="0" smtClean="0"/>
              <a:t>Halen</a:t>
            </a:r>
            <a:r>
              <a:rPr lang="en-US" sz="2300" dirty="0" smtClean="0"/>
              <a:t> AI</a:t>
            </a:r>
            <a:r>
              <a:rPr lang="tr-TR" sz="2300" dirty="0" smtClean="0"/>
              <a:t> için hakim olan dildir</a:t>
            </a:r>
          </a:p>
          <a:p>
            <a:pPr eaLnBrk="1" hangingPunct="1"/>
            <a:r>
              <a:rPr lang="tr-TR" sz="2300" dirty="0" smtClean="0"/>
              <a:t>D</a:t>
            </a:r>
            <a:r>
              <a:rPr lang="en-US" sz="2300" dirty="0" err="1" smtClean="0"/>
              <a:t>iferansiyel</a:t>
            </a:r>
            <a:r>
              <a:rPr lang="en-US" sz="2300" dirty="0" smtClean="0"/>
              <a:t> </a:t>
            </a:r>
            <a:r>
              <a:rPr lang="en-US" sz="2300" dirty="0" err="1" smtClean="0"/>
              <a:t>ve</a:t>
            </a:r>
            <a:r>
              <a:rPr lang="en-US" sz="2300" dirty="0" smtClean="0"/>
              <a:t> integral </a:t>
            </a:r>
            <a:r>
              <a:rPr lang="en-US" sz="2300" dirty="0" err="1" smtClean="0"/>
              <a:t>hesaplamalarında,elektrik</a:t>
            </a:r>
            <a:r>
              <a:rPr lang="en-US" sz="2300" dirty="0" smtClean="0"/>
              <a:t> </a:t>
            </a:r>
            <a:r>
              <a:rPr lang="en-US" sz="2300" dirty="0" err="1" smtClean="0"/>
              <a:t>devre</a:t>
            </a:r>
            <a:r>
              <a:rPr lang="tr-TR" sz="2300" dirty="0" smtClean="0"/>
              <a:t> </a:t>
            </a:r>
            <a:r>
              <a:rPr lang="en-US" sz="2300" dirty="0" err="1" smtClean="0"/>
              <a:t>teorilerinde</a:t>
            </a:r>
            <a:r>
              <a:rPr lang="en-US" sz="2300" dirty="0" smtClean="0"/>
              <a:t>, </a:t>
            </a:r>
            <a:r>
              <a:rPr lang="en-US" sz="2300" dirty="0" err="1" smtClean="0"/>
              <a:t>sayısal</a:t>
            </a:r>
            <a:r>
              <a:rPr lang="en-US" sz="2300" dirty="0" smtClean="0"/>
              <a:t> </a:t>
            </a:r>
            <a:r>
              <a:rPr lang="en-US" sz="2300" dirty="0" err="1" smtClean="0"/>
              <a:t>mantık</a:t>
            </a:r>
            <a:r>
              <a:rPr lang="en-US" sz="2300" dirty="0" smtClean="0"/>
              <a:t> </a:t>
            </a:r>
            <a:r>
              <a:rPr lang="en-US" sz="2300" dirty="0" err="1" smtClean="0"/>
              <a:t>ve</a:t>
            </a:r>
            <a:r>
              <a:rPr lang="en-US" sz="2300" dirty="0" smtClean="0"/>
              <a:t> </a:t>
            </a:r>
            <a:r>
              <a:rPr lang="en-US" sz="2300" dirty="0" err="1" smtClean="0"/>
              <a:t>yapay</a:t>
            </a:r>
            <a:r>
              <a:rPr lang="en-US" sz="2300" dirty="0" smtClean="0"/>
              <a:t> </a:t>
            </a:r>
            <a:r>
              <a:rPr lang="en-US" sz="2300" dirty="0" err="1" smtClean="0"/>
              <a:t>zekanın</a:t>
            </a:r>
            <a:r>
              <a:rPr lang="en-US" sz="2300" dirty="0" smtClean="0"/>
              <a:t> </a:t>
            </a:r>
            <a:r>
              <a:rPr lang="en-US" sz="2300" dirty="0" err="1" smtClean="0"/>
              <a:t>bir</a:t>
            </a:r>
            <a:r>
              <a:rPr lang="en-US" sz="2300" dirty="0" smtClean="0"/>
              <a:t> </a:t>
            </a:r>
            <a:r>
              <a:rPr lang="en-US" sz="2300" dirty="0" err="1" smtClean="0"/>
              <a:t>çok</a:t>
            </a:r>
            <a:r>
              <a:rPr lang="en-US" sz="2300" dirty="0" smtClean="0"/>
              <a:t> </a:t>
            </a:r>
            <a:r>
              <a:rPr lang="en-US" sz="2300" dirty="0" err="1" smtClean="0"/>
              <a:t>alanında</a:t>
            </a:r>
            <a:r>
              <a:rPr lang="en-US" sz="2300" dirty="0" smtClean="0"/>
              <a:t> </a:t>
            </a:r>
            <a:r>
              <a:rPr lang="en-US" sz="2300" dirty="0" err="1" smtClean="0"/>
              <a:t>sembolik</a:t>
            </a:r>
            <a:r>
              <a:rPr lang="en-US" sz="2300" dirty="0" smtClean="0"/>
              <a:t> </a:t>
            </a:r>
            <a:r>
              <a:rPr lang="en-US" sz="2300" dirty="0" err="1" smtClean="0"/>
              <a:t>hesaplamalar</a:t>
            </a:r>
            <a:r>
              <a:rPr lang="en-US" sz="2300" dirty="0" smtClean="0"/>
              <a:t> </a:t>
            </a:r>
            <a:r>
              <a:rPr lang="en-US" sz="2300" dirty="0" err="1" smtClean="0"/>
              <a:t>için</a:t>
            </a:r>
            <a:r>
              <a:rPr lang="en-US" sz="2300" dirty="0" smtClean="0"/>
              <a:t> </a:t>
            </a:r>
            <a:r>
              <a:rPr lang="en-US" sz="2300" dirty="0" err="1" smtClean="0"/>
              <a:t>kullanılmıştır</a:t>
            </a:r>
            <a:r>
              <a:rPr lang="en-US" sz="2300" dirty="0" smtClean="0"/>
              <a:t>.</a:t>
            </a:r>
          </a:p>
          <a:p>
            <a:pPr eaLnBrk="1" hangingPunct="1"/>
            <a:r>
              <a:rPr lang="en-US" sz="2300" dirty="0" smtClean="0"/>
              <a:t>COMMON LISP </a:t>
            </a:r>
            <a:r>
              <a:rPr lang="tr-TR" sz="2300" dirty="0" smtClean="0"/>
              <a:t>ve</a:t>
            </a:r>
            <a:r>
              <a:rPr lang="en-US" sz="2300" dirty="0" smtClean="0"/>
              <a:t> Scheme</a:t>
            </a:r>
            <a:r>
              <a:rPr lang="tr-TR" sz="2300" dirty="0" smtClean="0"/>
              <a:t>, </a:t>
            </a:r>
            <a:r>
              <a:rPr lang="en-US" sz="2300" dirty="0" smtClean="0"/>
              <a:t>LISP</a:t>
            </a:r>
            <a:r>
              <a:rPr lang="tr-TR" sz="2300" dirty="0" smtClean="0"/>
              <a:t>’in güncel diyalektleridir (lehçeleridir-versiyonlarıdır)</a:t>
            </a:r>
            <a:endParaRPr lang="en-US" sz="2300" dirty="0" smtClean="0"/>
          </a:p>
          <a:p>
            <a:pPr eaLnBrk="1" hangingPunct="1"/>
            <a:r>
              <a:rPr lang="en-US" sz="2300" dirty="0" smtClean="0"/>
              <a:t>ML, Miranda, </a:t>
            </a:r>
            <a:r>
              <a:rPr lang="tr-TR" sz="2300" dirty="0" smtClean="0"/>
              <a:t>ve</a:t>
            </a:r>
            <a:r>
              <a:rPr lang="en-US" sz="2300" dirty="0" smtClean="0"/>
              <a:t> Haskell </a:t>
            </a:r>
            <a:r>
              <a:rPr lang="tr-TR" sz="2300" dirty="0" smtClean="0"/>
              <a:t>ilgili dillerdir</a:t>
            </a:r>
            <a:endParaRPr lang="en-US" sz="2300"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1"/>
          <p:cNvSpPr txBox="1">
            <a:spLocks noChangeArrowheads="1"/>
          </p:cNvSpPr>
          <p:nvPr/>
        </p:nvSpPr>
        <p:spPr bwMode="auto">
          <a:xfrm>
            <a:off x="1219200" y="2057400"/>
            <a:ext cx="7010400" cy="2585323"/>
          </a:xfrm>
          <a:prstGeom prst="rect">
            <a:avLst/>
          </a:prstGeom>
          <a:noFill/>
          <a:ln w="9525">
            <a:solidFill>
              <a:schemeClr val="tx1"/>
            </a:solidFill>
            <a:miter lim="800000"/>
            <a:headEnd/>
            <a:tailEnd/>
          </a:ln>
          <a:scene3d>
            <a:camera prst="perspectiveContrastingRightFacing"/>
            <a:lightRig rig="threePt" dir="t"/>
          </a:scene3d>
        </p:spPr>
        <p:txBody>
          <a:bodyPr wrap="square">
            <a:spAutoFit/>
          </a:bodyPr>
          <a:lstStyle/>
          <a:p>
            <a:pPr algn="l"/>
            <a:r>
              <a:rPr lang="en-US" sz="1800" dirty="0">
                <a:latin typeface="Courier New" pitchFamily="49" charset="0"/>
                <a:cs typeface="Courier New" pitchFamily="49" charset="0"/>
              </a:rPr>
              <a:t>(DEFUN </a:t>
            </a:r>
            <a:r>
              <a:rPr lang="en-US" sz="1800" dirty="0" err="1">
                <a:latin typeface="Courier New" pitchFamily="49" charset="0"/>
                <a:cs typeface="Courier New" pitchFamily="49" charset="0"/>
              </a:rPr>
              <a:t>equal_lists</a:t>
            </a:r>
            <a:r>
              <a:rPr lang="en-US" sz="1800" dirty="0">
                <a:latin typeface="Courier New" pitchFamily="49" charset="0"/>
                <a:cs typeface="Courier New" pitchFamily="49" charset="0"/>
              </a:rPr>
              <a:t> (list1 list2)</a:t>
            </a:r>
          </a:p>
          <a:p>
            <a:pPr algn="l"/>
            <a:r>
              <a:rPr lang="en-US" sz="1800" dirty="0">
                <a:latin typeface="Courier New" pitchFamily="49" charset="0"/>
                <a:cs typeface="Courier New" pitchFamily="49" charset="0"/>
              </a:rPr>
              <a:t>   (COND</a:t>
            </a:r>
          </a:p>
          <a:p>
            <a:pPr algn="l"/>
            <a:r>
              <a:rPr lang="en-US" sz="1800" dirty="0">
                <a:latin typeface="Courier New" pitchFamily="49" charset="0"/>
                <a:cs typeface="Courier New" pitchFamily="49" charset="0"/>
              </a:rPr>
              <a:t>      ((ATOM list1) (EQ list1 list2))</a:t>
            </a:r>
          </a:p>
          <a:p>
            <a:pPr algn="l"/>
            <a:r>
              <a:rPr lang="en-US" sz="1800" dirty="0">
                <a:latin typeface="Courier New" pitchFamily="49" charset="0"/>
                <a:cs typeface="Courier New" pitchFamily="49" charset="0"/>
              </a:rPr>
              <a:t>      ((ATOM list2) NIL)</a:t>
            </a:r>
          </a:p>
          <a:p>
            <a:pPr algn="l"/>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equal_lists</a:t>
            </a:r>
            <a:r>
              <a:rPr lang="en-US" sz="1800" dirty="0">
                <a:latin typeface="Courier New" pitchFamily="49" charset="0"/>
                <a:cs typeface="Courier New" pitchFamily="49" charset="0"/>
              </a:rPr>
              <a:t> (CAR list1) (CAR lsit2))</a:t>
            </a:r>
          </a:p>
          <a:p>
            <a:pPr algn="l"/>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equal_lists</a:t>
            </a:r>
            <a:r>
              <a:rPr lang="en-US" sz="1800" dirty="0">
                <a:latin typeface="Courier New" pitchFamily="49" charset="0"/>
                <a:cs typeface="Courier New" pitchFamily="49" charset="0"/>
              </a:rPr>
              <a:t> (CDR lsit1) (CDR list2)))</a:t>
            </a:r>
          </a:p>
          <a:p>
            <a:pPr algn="l"/>
            <a:r>
              <a:rPr lang="en-US" sz="1800" dirty="0">
                <a:latin typeface="Courier New" pitchFamily="49" charset="0"/>
                <a:cs typeface="Courier New" pitchFamily="49" charset="0"/>
              </a:rPr>
              <a:t>      (T NIL)</a:t>
            </a:r>
          </a:p>
          <a:p>
            <a:pPr algn="l"/>
            <a:r>
              <a:rPr lang="en-US" sz="1800" dirty="0">
                <a:latin typeface="Courier New" pitchFamily="49" charset="0"/>
                <a:cs typeface="Courier New" pitchFamily="49" charset="0"/>
              </a:rPr>
              <a:t>   )</a:t>
            </a:r>
          </a:p>
          <a:p>
            <a:pPr algn="l"/>
            <a:r>
              <a:rPr lang="en-US" sz="1800" dirty="0">
                <a:latin typeface="Courier New" pitchFamily="49" charset="0"/>
                <a:cs typeface="Courier New" pitchFamily="49" charset="0"/>
              </a:rPr>
              <a:t>)</a:t>
            </a:r>
          </a:p>
        </p:txBody>
      </p:sp>
      <p:sp>
        <p:nvSpPr>
          <p:cNvPr id="6" name="Rectangle 2"/>
          <p:cNvSpPr>
            <a:spLocks noGrp="1" noChangeArrowheads="1"/>
          </p:cNvSpPr>
          <p:nvPr>
            <p:ph type="title"/>
          </p:nvPr>
        </p:nvSpPr>
        <p:spPr>
          <a:xfrm>
            <a:off x="609600" y="381000"/>
            <a:ext cx="8153400" cy="1143000"/>
          </a:xfrm>
        </p:spPr>
        <p:txBody>
          <a:bodyPr/>
          <a:lstStyle/>
          <a:p>
            <a:pPr eaLnBrk="1" hangingPunct="1"/>
            <a:r>
              <a:rPr lang="en-US" dirty="0" smtClean="0"/>
              <a:t>LISP </a:t>
            </a:r>
            <a:r>
              <a:rPr lang="tr-TR" dirty="0" smtClean="0"/>
              <a:t>Örnek</a:t>
            </a:r>
            <a:endParaRPr lang="en-US" dirty="0" smtClean="0"/>
          </a:p>
        </p:txBody>
      </p:sp>
      <p:sp>
        <p:nvSpPr>
          <p:cNvPr id="9" name="8 Slayt Numarası Yer Tutucusu"/>
          <p:cNvSpPr>
            <a:spLocks noGrp="1"/>
          </p:cNvSpPr>
          <p:nvPr>
            <p:ph type="sldNum" sz="quarter" idx="10"/>
          </p:nvPr>
        </p:nvSpPr>
        <p:spPr/>
        <p:txBody>
          <a:bodyPr/>
          <a:lstStyle/>
          <a:p>
            <a:pPr>
              <a:defRPr/>
            </a:pPr>
            <a:fld id="{653049D9-BC70-4B50-ABCF-9415168072AC}" type="slidenum">
              <a:rPr lang="en-US" smtClean="0"/>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sz="3200" smtClean="0"/>
              <a:t>Scheme	</a:t>
            </a:r>
            <a:br>
              <a:rPr lang="en-US" sz="3200" smtClean="0"/>
            </a:br>
            <a:endParaRPr lang="en-US" sz="3200" smtClean="0"/>
          </a:p>
        </p:txBody>
      </p:sp>
      <p:sp>
        <p:nvSpPr>
          <p:cNvPr id="31748" name="Rectangle 3"/>
          <p:cNvSpPr>
            <a:spLocks noGrp="1" noChangeArrowheads="1"/>
          </p:cNvSpPr>
          <p:nvPr>
            <p:ph type="body" idx="1"/>
          </p:nvPr>
        </p:nvSpPr>
        <p:spPr/>
        <p:txBody>
          <a:bodyPr/>
          <a:lstStyle/>
          <a:p>
            <a:pPr eaLnBrk="1" hangingPunct="1"/>
            <a:r>
              <a:rPr lang="en-US" smtClean="0"/>
              <a:t>MIT </a:t>
            </a:r>
            <a:r>
              <a:rPr lang="tr-TR" smtClean="0"/>
              <a:t>‘de</a:t>
            </a:r>
            <a:r>
              <a:rPr lang="en-US" smtClean="0"/>
              <a:t> 1970</a:t>
            </a:r>
            <a:r>
              <a:rPr lang="tr-TR" smtClean="0"/>
              <a:t>’lerin ortalarında geliştirildi</a:t>
            </a:r>
            <a:endParaRPr lang="en-US" smtClean="0"/>
          </a:p>
          <a:p>
            <a:pPr eaLnBrk="1" hangingPunct="1"/>
            <a:r>
              <a:rPr lang="tr-TR" smtClean="0"/>
              <a:t>Küçüktür</a:t>
            </a:r>
            <a:endParaRPr lang="en-US" smtClean="0"/>
          </a:p>
          <a:p>
            <a:pPr eaLnBrk="1" hangingPunct="1"/>
            <a:r>
              <a:rPr lang="tr-TR" smtClean="0"/>
              <a:t>Statik kapsam (</a:t>
            </a:r>
            <a:r>
              <a:rPr lang="en-US" smtClean="0"/>
              <a:t>static scoping</a:t>
            </a:r>
            <a:r>
              <a:rPr lang="tr-TR" smtClean="0"/>
              <a:t>)’ın geniş kullanımı</a:t>
            </a:r>
            <a:endParaRPr lang="en-US" smtClean="0"/>
          </a:p>
          <a:p>
            <a:pPr eaLnBrk="1" hangingPunct="1"/>
            <a:r>
              <a:rPr lang="tr-TR" smtClean="0"/>
              <a:t>Fonksiyonlar birinci-sınıf varlıklardır (first-class </a:t>
            </a:r>
            <a:r>
              <a:rPr lang="en-US" smtClean="0"/>
              <a:t>entities</a:t>
            </a:r>
            <a:r>
              <a:rPr lang="tr-TR" smtClean="0"/>
              <a:t>)</a:t>
            </a:r>
            <a:endParaRPr lang="en-US" smtClean="0"/>
          </a:p>
          <a:p>
            <a:pPr eaLnBrk="1" hangingPunct="1"/>
            <a:r>
              <a:rPr lang="tr-TR" smtClean="0"/>
              <a:t>Basit sentaksı</a:t>
            </a:r>
            <a:r>
              <a:rPr lang="en-US" smtClean="0"/>
              <a:t> (</a:t>
            </a:r>
            <a:r>
              <a:rPr lang="tr-TR" smtClean="0"/>
              <a:t>ve</a:t>
            </a:r>
            <a:r>
              <a:rPr lang="en-US" smtClean="0"/>
              <a:t> </a:t>
            </a:r>
            <a:r>
              <a:rPr lang="tr-TR" smtClean="0"/>
              <a:t>küçük boyutu</a:t>
            </a:r>
            <a:r>
              <a:rPr lang="en-US" smtClean="0"/>
              <a:t>)</a:t>
            </a:r>
            <a:r>
              <a:rPr lang="tr-TR" smtClean="0"/>
              <a:t>, eğitim amaçlı uygulamalar için ideal olmasını sağlamıştır</a:t>
            </a:r>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smtClean="0"/>
              <a:t>COMMON LISP</a:t>
            </a:r>
          </a:p>
        </p:txBody>
      </p:sp>
      <p:sp>
        <p:nvSpPr>
          <p:cNvPr id="32772" name="Rectangle 3"/>
          <p:cNvSpPr>
            <a:spLocks noGrp="1" noChangeArrowheads="1"/>
          </p:cNvSpPr>
          <p:nvPr>
            <p:ph type="body" idx="1"/>
          </p:nvPr>
        </p:nvSpPr>
        <p:spPr/>
        <p:txBody>
          <a:bodyPr/>
          <a:lstStyle/>
          <a:p>
            <a:pPr eaLnBrk="1" hangingPunct="1"/>
            <a:r>
              <a:rPr lang="tr-TR" smtClean="0"/>
              <a:t>LISP’in birkaç diyalektinin özelliklerini bir dilde toplama gayretidir</a:t>
            </a:r>
            <a:endParaRPr lang="en-US" smtClean="0"/>
          </a:p>
          <a:p>
            <a:pPr eaLnBrk="1" hangingPunct="1"/>
            <a:r>
              <a:rPr lang="tr-TR" smtClean="0"/>
              <a:t>Büyük</a:t>
            </a:r>
            <a:r>
              <a:rPr lang="en-US" smtClean="0"/>
              <a:t>, </a:t>
            </a:r>
            <a:r>
              <a:rPr lang="tr-TR" smtClean="0"/>
              <a:t>karmaşık</a:t>
            </a:r>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609600" y="152400"/>
            <a:ext cx="8153400" cy="1143000"/>
          </a:xfrm>
        </p:spPr>
        <p:txBody>
          <a:bodyPr/>
          <a:lstStyle/>
          <a:p>
            <a:pPr eaLnBrk="1" hangingPunct="1"/>
            <a:r>
              <a:rPr lang="en-US" sz="3200" smtClean="0"/>
              <a:t>2.5 So</a:t>
            </a:r>
            <a:r>
              <a:rPr lang="tr-TR" sz="3200" smtClean="0"/>
              <a:t>f</a:t>
            </a:r>
            <a:r>
              <a:rPr lang="en-US" sz="3200" smtClean="0"/>
              <a:t>isti</a:t>
            </a:r>
            <a:r>
              <a:rPr lang="tr-TR" sz="3200" smtClean="0"/>
              <a:t>keliğe doğru ilk adım</a:t>
            </a:r>
            <a:r>
              <a:rPr lang="en-US" sz="3200" smtClean="0"/>
              <a:t>: </a:t>
            </a:r>
            <a:r>
              <a:rPr lang="tr-TR" sz="3200" smtClean="0"/>
              <a:t/>
            </a:r>
            <a:br>
              <a:rPr lang="tr-TR" sz="3200" smtClean="0"/>
            </a:br>
            <a:r>
              <a:rPr lang="tr-TR" sz="3200" smtClean="0"/>
              <a:t>	</a:t>
            </a:r>
            <a:r>
              <a:rPr lang="en-US" sz="3200" smtClean="0"/>
              <a:t>ALGOL 60</a:t>
            </a:r>
          </a:p>
        </p:txBody>
      </p:sp>
      <p:sp>
        <p:nvSpPr>
          <p:cNvPr id="33796" name="Rectangle 3"/>
          <p:cNvSpPr>
            <a:spLocks noGrp="1" noChangeArrowheads="1"/>
          </p:cNvSpPr>
          <p:nvPr>
            <p:ph type="body" idx="1"/>
          </p:nvPr>
        </p:nvSpPr>
        <p:spPr/>
        <p:txBody>
          <a:bodyPr/>
          <a:lstStyle/>
          <a:p>
            <a:pPr eaLnBrk="1" hangingPunct="1"/>
            <a:r>
              <a:rPr lang="tr-TR" dirty="0" err="1" smtClean="0">
                <a:solidFill>
                  <a:srgbClr val="FF0000"/>
                </a:solidFill>
              </a:rPr>
              <a:t>ALGO</a:t>
            </a:r>
            <a:r>
              <a:rPr lang="tr-TR" dirty="0" err="1" smtClean="0"/>
              <a:t>rithmic</a:t>
            </a:r>
            <a:r>
              <a:rPr lang="tr-TR" dirty="0" smtClean="0"/>
              <a:t> </a:t>
            </a:r>
            <a:r>
              <a:rPr lang="tr-TR" dirty="0" err="1" smtClean="0">
                <a:solidFill>
                  <a:srgbClr val="FF0000"/>
                </a:solidFill>
              </a:rPr>
              <a:t>L</a:t>
            </a:r>
            <a:r>
              <a:rPr lang="tr-TR" dirty="0" err="1" smtClean="0"/>
              <a:t>anguage</a:t>
            </a:r>
            <a:endParaRPr lang="tr-TR" dirty="0" smtClean="0"/>
          </a:p>
          <a:p>
            <a:pPr eaLnBrk="1" hangingPunct="1"/>
            <a:r>
              <a:rPr lang="tr-TR" dirty="0" smtClean="0"/>
              <a:t>FORTRAN </a:t>
            </a:r>
            <a:r>
              <a:rPr lang="tr-TR" dirty="0" err="1" smtClean="0"/>
              <a:t>I’den</a:t>
            </a:r>
            <a:r>
              <a:rPr lang="tr-TR" dirty="0" smtClean="0"/>
              <a:t> esinlenilmiştir</a:t>
            </a:r>
          </a:p>
          <a:p>
            <a:pPr eaLnBrk="1" hangingPunct="1"/>
            <a:r>
              <a:rPr lang="tr-TR" dirty="0" smtClean="0"/>
              <a:t>Geliştirme platformu</a:t>
            </a:r>
            <a:endParaRPr lang="en-US" dirty="0" smtClean="0"/>
          </a:p>
          <a:p>
            <a:pPr lvl="1" eaLnBrk="1" hangingPunct="1"/>
            <a:r>
              <a:rPr lang="en-US" dirty="0" smtClean="0"/>
              <a:t>FORTRAN </a:t>
            </a:r>
            <a:r>
              <a:rPr lang="tr-TR" dirty="0" smtClean="0"/>
              <a:t>ancak </a:t>
            </a:r>
            <a:r>
              <a:rPr lang="en-US" dirty="0" smtClean="0"/>
              <a:t>IBM 70x</a:t>
            </a:r>
            <a:r>
              <a:rPr lang="tr-TR" dirty="0" smtClean="0"/>
              <a:t> içindi</a:t>
            </a:r>
            <a:endParaRPr lang="en-US" dirty="0" smtClean="0"/>
          </a:p>
          <a:p>
            <a:pPr lvl="1" eaLnBrk="1" hangingPunct="1"/>
            <a:r>
              <a:rPr lang="tr-TR" dirty="0" smtClean="0"/>
              <a:t>Geliştirilmekte olan diğer bütün diller belirli makineler içindi</a:t>
            </a:r>
            <a:endParaRPr lang="en-US" dirty="0" smtClean="0"/>
          </a:p>
          <a:p>
            <a:pPr lvl="1" eaLnBrk="1" hangingPunct="1"/>
            <a:r>
              <a:rPr lang="tr-TR" dirty="0" smtClean="0"/>
              <a:t>Taşınabilir dil yoktu</a:t>
            </a:r>
            <a:r>
              <a:rPr lang="en-US" dirty="0" smtClean="0"/>
              <a:t>; </a:t>
            </a:r>
            <a:r>
              <a:rPr lang="tr-TR" dirty="0" smtClean="0"/>
              <a:t>hepsi</a:t>
            </a:r>
            <a:r>
              <a:rPr lang="en-US" dirty="0" smtClean="0"/>
              <a:t> ma</a:t>
            </a:r>
            <a:r>
              <a:rPr lang="tr-TR" dirty="0" smtClean="0"/>
              <a:t>k</a:t>
            </a:r>
            <a:r>
              <a:rPr lang="en-US" dirty="0" err="1" smtClean="0"/>
              <a:t>ine</a:t>
            </a:r>
            <a:r>
              <a:rPr lang="en-US" dirty="0" smtClean="0"/>
              <a:t>-</a:t>
            </a:r>
            <a:r>
              <a:rPr lang="tr-TR" dirty="0" smtClean="0"/>
              <a:t>bağımlıydı</a:t>
            </a:r>
            <a:r>
              <a:rPr lang="en-US" dirty="0" smtClean="0"/>
              <a:t>              </a:t>
            </a:r>
          </a:p>
          <a:p>
            <a:pPr lvl="1" eaLnBrk="1" hangingPunct="1"/>
            <a:r>
              <a:rPr lang="tr-TR" dirty="0" smtClean="0"/>
              <a:t>Haberleşme algoritmaları için evrensel bir dil yoktu</a:t>
            </a:r>
            <a:endParaRPr lang="en-US" dirty="0" smtClean="0"/>
          </a:p>
          <a:p>
            <a:pPr eaLnBrk="1" hangingPunct="1"/>
            <a:r>
              <a:rPr lang="en-US" dirty="0" smtClean="0"/>
              <a:t>ALGOL 60 </a:t>
            </a:r>
            <a:r>
              <a:rPr lang="tr-TR" dirty="0" smtClean="0"/>
              <a:t>evrensel bir dil tasarlama çabalarının sonucuydu</a:t>
            </a:r>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34</a:t>
            </a:fld>
            <a:endParaRPr lang="en-US" dirty="0"/>
          </a:p>
        </p:txBody>
      </p:sp>
      <p:pic>
        <p:nvPicPr>
          <p:cNvPr id="5" name="Picture 2" descr="http://homepages.cs.ncl.ac.uk/brian.randell/NATO/N1968/NAUR.jpg"/>
          <p:cNvPicPr>
            <a:picLocks noChangeAspect="1" noChangeArrowheads="1"/>
          </p:cNvPicPr>
          <p:nvPr/>
        </p:nvPicPr>
        <p:blipFill>
          <a:blip r:embed="rId2"/>
          <a:srcRect/>
          <a:stretch>
            <a:fillRect/>
          </a:stretch>
        </p:blipFill>
        <p:spPr bwMode="auto">
          <a:xfrm>
            <a:off x="7319963" y="685800"/>
            <a:ext cx="1643062" cy="2101850"/>
          </a:xfrm>
          <a:prstGeom prst="rect">
            <a:avLst/>
          </a:prstGeom>
          <a:noFill/>
          <a:ln w="9525">
            <a:noFill/>
            <a:miter lim="800000"/>
            <a:headEnd/>
            <a:tailEnd/>
          </a:ln>
        </p:spPr>
      </p:pic>
      <p:sp>
        <p:nvSpPr>
          <p:cNvPr id="6" name="Text Box 9"/>
          <p:cNvSpPr txBox="1">
            <a:spLocks noChangeArrowheads="1"/>
          </p:cNvSpPr>
          <p:nvPr/>
        </p:nvSpPr>
        <p:spPr bwMode="auto">
          <a:xfrm>
            <a:off x="7235825" y="2874962"/>
            <a:ext cx="1755775" cy="369888"/>
          </a:xfrm>
          <a:prstGeom prst="rect">
            <a:avLst/>
          </a:prstGeom>
          <a:noFill/>
          <a:ln w="9525">
            <a:noFill/>
            <a:miter lim="800000"/>
            <a:headEnd/>
            <a:tailEnd/>
          </a:ln>
        </p:spPr>
        <p:txBody>
          <a:bodyPr>
            <a:spAutoFit/>
          </a:bodyPr>
          <a:lstStyle/>
          <a:p>
            <a:pPr>
              <a:spcBef>
                <a:spcPct val="50000"/>
              </a:spcBef>
            </a:pPr>
            <a:r>
              <a:rPr lang="en-US" sz="1800" dirty="0">
                <a:solidFill>
                  <a:srgbClr val="800080"/>
                </a:solidFill>
              </a:rPr>
              <a:t>Peter </a:t>
            </a:r>
            <a:r>
              <a:rPr lang="en-US" sz="1800" dirty="0" err="1">
                <a:solidFill>
                  <a:srgbClr val="800080"/>
                </a:solidFill>
              </a:rPr>
              <a:t>Naur</a:t>
            </a:r>
            <a:endParaRPr lang="en-US" sz="1800" dirty="0">
              <a:solidFill>
                <a:srgbClr val="800080"/>
              </a:solidFill>
            </a:endParaRPr>
          </a:p>
        </p:txBody>
      </p:sp>
    </p:spTree>
  </p:cSld>
  <p:clrMapOvr>
    <a:masterClrMapping/>
  </p:clrMapOvr>
  <p:timing>
    <p:tnLst>
      <p:par>
        <p:cTn id="1" dur="indefinite" restart="never" nodeType="tmRoot"/>
      </p:par>
    </p:tnLst>
    <p:bldLst>
      <p:bldP spid="6"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tr-TR" smtClean="0"/>
              <a:t>İlk tasarım işlemi</a:t>
            </a:r>
            <a:endParaRPr lang="en-US" smtClean="0"/>
          </a:p>
        </p:txBody>
      </p:sp>
      <p:sp>
        <p:nvSpPr>
          <p:cNvPr id="34820" name="Rectangle 3"/>
          <p:cNvSpPr>
            <a:spLocks noGrp="1" noChangeArrowheads="1"/>
          </p:cNvSpPr>
          <p:nvPr>
            <p:ph type="body" idx="1"/>
          </p:nvPr>
        </p:nvSpPr>
        <p:spPr>
          <a:xfrm>
            <a:off x="609600" y="1295400"/>
            <a:ext cx="8153400" cy="4572000"/>
          </a:xfrm>
        </p:spPr>
        <p:txBody>
          <a:bodyPr/>
          <a:lstStyle/>
          <a:p>
            <a:pPr eaLnBrk="1" hangingPunct="1"/>
            <a:r>
              <a:rPr lang="en-US" dirty="0" smtClean="0"/>
              <a:t>ACM </a:t>
            </a:r>
            <a:r>
              <a:rPr lang="tr-TR" dirty="0" smtClean="0"/>
              <a:t>ve</a:t>
            </a:r>
            <a:r>
              <a:rPr lang="en-US" dirty="0" smtClean="0"/>
              <a:t> GAMM </a:t>
            </a:r>
            <a:r>
              <a:rPr lang="tr-TR" dirty="0" smtClean="0"/>
              <a:t>tasarım için </a:t>
            </a:r>
            <a:r>
              <a:rPr lang="tr-TR" dirty="0" err="1" smtClean="0"/>
              <a:t>Zürich’te</a:t>
            </a:r>
            <a:r>
              <a:rPr lang="tr-TR" dirty="0" smtClean="0"/>
              <a:t> dört gün görüştü</a:t>
            </a:r>
            <a:r>
              <a:rPr lang="en-US" dirty="0" smtClean="0"/>
              <a:t> (May</a:t>
            </a:r>
            <a:r>
              <a:rPr lang="tr-TR" dirty="0" smtClean="0"/>
              <a:t>ıs</a:t>
            </a:r>
            <a:r>
              <a:rPr lang="en-US" dirty="0" smtClean="0"/>
              <a:t> 27 </a:t>
            </a:r>
            <a:r>
              <a:rPr lang="tr-TR" dirty="0" smtClean="0"/>
              <a:t>den Haziran</a:t>
            </a:r>
            <a:r>
              <a:rPr lang="en-US" dirty="0" smtClean="0"/>
              <a:t> 1</a:t>
            </a:r>
            <a:r>
              <a:rPr lang="tr-TR" dirty="0" smtClean="0"/>
              <a:t>’e</a:t>
            </a:r>
            <a:r>
              <a:rPr lang="en-US" dirty="0" smtClean="0"/>
              <a:t>, 1958)</a:t>
            </a:r>
            <a:endParaRPr lang="tr-TR" dirty="0" smtClean="0"/>
          </a:p>
          <a:p>
            <a:pPr lvl="1" eaLnBrk="1" hangingPunct="1"/>
            <a:r>
              <a:rPr lang="en-US" dirty="0" smtClean="0"/>
              <a:t>FORTRAN </a:t>
            </a:r>
            <a:r>
              <a:rPr lang="en-US" dirty="0" err="1" smtClean="0"/>
              <a:t>dilinin</a:t>
            </a:r>
            <a:r>
              <a:rPr lang="en-US" dirty="0" smtClean="0"/>
              <a:t> </a:t>
            </a:r>
            <a:r>
              <a:rPr lang="en-US" dirty="0" err="1" smtClean="0"/>
              <a:t>başarısını</a:t>
            </a:r>
            <a:r>
              <a:rPr lang="en-US" dirty="0" smtClean="0"/>
              <a:t> </a:t>
            </a:r>
            <a:r>
              <a:rPr lang="en-US" dirty="0" err="1" smtClean="0"/>
              <a:t>gören</a:t>
            </a:r>
            <a:r>
              <a:rPr lang="en-US" dirty="0" smtClean="0"/>
              <a:t> GAMM (German Society of Applied Mathematics) </a:t>
            </a:r>
            <a:r>
              <a:rPr lang="en-US" dirty="0" err="1" smtClean="0"/>
              <a:t>ve</a:t>
            </a:r>
            <a:r>
              <a:rPr lang="en-US" dirty="0" smtClean="0"/>
              <a:t> </a:t>
            </a:r>
            <a:r>
              <a:rPr lang="en-US" dirty="0" err="1" smtClean="0"/>
              <a:t>ABD’de</a:t>
            </a:r>
            <a:r>
              <a:rPr lang="en-US" dirty="0" smtClean="0"/>
              <a:t> </a:t>
            </a:r>
            <a:r>
              <a:rPr lang="en-US" dirty="0" err="1" smtClean="0"/>
              <a:t>bulunan</a:t>
            </a:r>
            <a:r>
              <a:rPr lang="en-US" dirty="0" smtClean="0"/>
              <a:t> ACM (Association</a:t>
            </a:r>
            <a:r>
              <a:rPr lang="tr-TR" dirty="0" smtClean="0"/>
              <a:t> </a:t>
            </a:r>
            <a:r>
              <a:rPr lang="en-US" dirty="0" smtClean="0"/>
              <a:t>for Computer Machinery) Peter </a:t>
            </a:r>
            <a:r>
              <a:rPr lang="en-US" dirty="0" err="1" smtClean="0"/>
              <a:t>Naur</a:t>
            </a:r>
            <a:r>
              <a:rPr lang="en-US" dirty="0" smtClean="0"/>
              <a:t> </a:t>
            </a:r>
            <a:r>
              <a:rPr lang="en-US" dirty="0" err="1" smtClean="0"/>
              <a:t>başkanlığında</a:t>
            </a:r>
            <a:r>
              <a:rPr lang="en-US" dirty="0" smtClean="0"/>
              <a:t> </a:t>
            </a:r>
            <a:r>
              <a:rPr lang="en-US" dirty="0" err="1" smtClean="0"/>
              <a:t>ortak</a:t>
            </a:r>
            <a:r>
              <a:rPr lang="en-US" dirty="0" smtClean="0"/>
              <a:t> </a:t>
            </a:r>
            <a:r>
              <a:rPr lang="en-US" dirty="0" err="1" smtClean="0"/>
              <a:t>bir</a:t>
            </a:r>
            <a:r>
              <a:rPr lang="en-US" dirty="0" smtClean="0"/>
              <a:t> </a:t>
            </a:r>
            <a:r>
              <a:rPr lang="en-US" dirty="0" err="1" smtClean="0"/>
              <a:t>komite</a:t>
            </a:r>
            <a:r>
              <a:rPr lang="en-US" dirty="0" smtClean="0"/>
              <a:t> </a:t>
            </a:r>
            <a:r>
              <a:rPr lang="en-US" dirty="0" err="1" smtClean="0"/>
              <a:t>ile</a:t>
            </a:r>
            <a:r>
              <a:rPr lang="en-US" dirty="0" smtClean="0"/>
              <a:t> International Algorithmic Language (IAL) </a:t>
            </a:r>
            <a:r>
              <a:rPr lang="en-US" dirty="0" err="1" smtClean="0"/>
              <a:t>adı</a:t>
            </a:r>
            <a:r>
              <a:rPr lang="tr-TR" dirty="0" smtClean="0"/>
              <a:t> </a:t>
            </a:r>
            <a:r>
              <a:rPr lang="en-US" dirty="0" err="1" smtClean="0"/>
              <a:t>verilen</a:t>
            </a:r>
            <a:r>
              <a:rPr lang="en-US" dirty="0" smtClean="0"/>
              <a:t> </a:t>
            </a:r>
            <a:r>
              <a:rPr lang="en-US" dirty="0" err="1" smtClean="0"/>
              <a:t>dili</a:t>
            </a:r>
            <a:r>
              <a:rPr lang="en-US" dirty="0" smtClean="0"/>
              <a:t> </a:t>
            </a:r>
            <a:r>
              <a:rPr lang="en-US" dirty="0" err="1" smtClean="0"/>
              <a:t>geliştirdiler</a:t>
            </a:r>
            <a:r>
              <a:rPr lang="en-US" dirty="0" smtClean="0"/>
              <a:t>.</a:t>
            </a:r>
          </a:p>
          <a:p>
            <a:pPr eaLnBrk="1" hangingPunct="1"/>
            <a:r>
              <a:rPr lang="tr-TR" dirty="0" smtClean="0"/>
              <a:t>Dilin amaçları</a:t>
            </a:r>
            <a:endParaRPr lang="en-US" dirty="0" smtClean="0"/>
          </a:p>
          <a:p>
            <a:pPr lvl="1" eaLnBrk="1" hangingPunct="1"/>
            <a:r>
              <a:rPr lang="tr-TR" dirty="0" smtClean="0"/>
              <a:t>Matematiksel gösterime yakın</a:t>
            </a:r>
            <a:endParaRPr lang="en-US" dirty="0" smtClean="0"/>
          </a:p>
          <a:p>
            <a:pPr lvl="1" eaLnBrk="1" hangingPunct="1"/>
            <a:r>
              <a:rPr lang="tr-TR" dirty="0" smtClean="0"/>
              <a:t>Algoritma tanımlamak için iyi</a:t>
            </a:r>
            <a:endParaRPr lang="en-US" dirty="0" smtClean="0"/>
          </a:p>
          <a:p>
            <a:pPr lvl="1" eaLnBrk="1" hangingPunct="1"/>
            <a:r>
              <a:rPr lang="tr-TR" dirty="0" smtClean="0"/>
              <a:t>Makine koduna çevrilebilir olmalıydı</a:t>
            </a:r>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smtClean="0"/>
              <a:t>ALGOL 58</a:t>
            </a:r>
          </a:p>
        </p:txBody>
      </p:sp>
      <p:sp>
        <p:nvSpPr>
          <p:cNvPr id="35844" name="Rectangle 3"/>
          <p:cNvSpPr>
            <a:spLocks noGrp="1" noChangeArrowheads="1"/>
          </p:cNvSpPr>
          <p:nvPr>
            <p:ph type="body" idx="1"/>
          </p:nvPr>
        </p:nvSpPr>
        <p:spPr>
          <a:xfrm>
            <a:off x="609600" y="1295400"/>
            <a:ext cx="7543800" cy="5029200"/>
          </a:xfrm>
        </p:spPr>
        <p:txBody>
          <a:bodyPr/>
          <a:lstStyle/>
          <a:p>
            <a:pPr eaLnBrk="1" hangingPunct="1">
              <a:lnSpc>
                <a:spcPct val="90000"/>
              </a:lnSpc>
            </a:pPr>
            <a:r>
              <a:rPr lang="tr-TR" sz="2400" dirty="0" smtClean="0"/>
              <a:t>Tip kavramı resmileştirildi</a:t>
            </a:r>
            <a:endParaRPr lang="en-US" sz="2400" dirty="0" smtClean="0"/>
          </a:p>
          <a:p>
            <a:pPr eaLnBrk="1" hangingPunct="1">
              <a:lnSpc>
                <a:spcPct val="90000"/>
              </a:lnSpc>
            </a:pPr>
            <a:r>
              <a:rPr lang="tr-TR" sz="2400" dirty="0" smtClean="0"/>
              <a:t>İsimler herhangi bir uzunlukta olabilirdi</a:t>
            </a:r>
            <a:endParaRPr lang="en-US" sz="2400" dirty="0" smtClean="0"/>
          </a:p>
          <a:p>
            <a:pPr eaLnBrk="1" hangingPunct="1">
              <a:lnSpc>
                <a:spcPct val="90000"/>
              </a:lnSpc>
            </a:pPr>
            <a:r>
              <a:rPr lang="tr-TR" sz="2400" dirty="0" smtClean="0"/>
              <a:t>Diziler (a</a:t>
            </a:r>
            <a:r>
              <a:rPr lang="en-US" sz="2400" dirty="0" err="1" smtClean="0"/>
              <a:t>rrays</a:t>
            </a:r>
            <a:r>
              <a:rPr lang="tr-TR" sz="2400" dirty="0" smtClean="0"/>
              <a:t>)</a:t>
            </a:r>
            <a:r>
              <a:rPr lang="en-US" sz="2400" dirty="0" smtClean="0"/>
              <a:t> </a:t>
            </a:r>
            <a:r>
              <a:rPr lang="tr-TR" sz="2400" dirty="0" smtClean="0"/>
              <a:t>herhangi bir sayıda altsimgeye(</a:t>
            </a:r>
            <a:r>
              <a:rPr lang="en-US" sz="2400" dirty="0" smtClean="0"/>
              <a:t>subscripts</a:t>
            </a:r>
            <a:r>
              <a:rPr lang="tr-TR" sz="2400" dirty="0" smtClean="0"/>
              <a:t>) sahip olabilirdi</a:t>
            </a:r>
            <a:endParaRPr lang="en-US" sz="2400" dirty="0" smtClean="0"/>
          </a:p>
          <a:p>
            <a:pPr eaLnBrk="1" hangingPunct="1">
              <a:lnSpc>
                <a:spcPct val="90000"/>
              </a:lnSpc>
            </a:pPr>
            <a:r>
              <a:rPr lang="en-US" sz="2400" dirty="0" err="1" smtClean="0"/>
              <a:t>Paramet</a:t>
            </a:r>
            <a:r>
              <a:rPr lang="tr-TR" sz="2400" dirty="0" smtClean="0"/>
              <a:t>reler</a:t>
            </a:r>
            <a:r>
              <a:rPr lang="en-US" sz="2400" dirty="0" smtClean="0"/>
              <a:t> </a:t>
            </a:r>
            <a:r>
              <a:rPr lang="tr-TR" sz="2400" dirty="0" smtClean="0"/>
              <a:t>kip (</a:t>
            </a:r>
            <a:r>
              <a:rPr lang="tr-TR" sz="2400" dirty="0" err="1" smtClean="0"/>
              <a:t>mode</a:t>
            </a:r>
            <a:r>
              <a:rPr lang="tr-TR" sz="2400" dirty="0" smtClean="0"/>
              <a:t>) ile ayrıldı</a:t>
            </a:r>
            <a:r>
              <a:rPr lang="en-US" sz="2400" dirty="0" smtClean="0"/>
              <a:t> (in &amp; out)</a:t>
            </a:r>
          </a:p>
          <a:p>
            <a:pPr eaLnBrk="1" hangingPunct="1">
              <a:lnSpc>
                <a:spcPct val="90000"/>
              </a:lnSpc>
            </a:pPr>
            <a:r>
              <a:rPr lang="tr-TR" sz="2400" dirty="0" smtClean="0"/>
              <a:t>Altsimgeler (</a:t>
            </a:r>
            <a:r>
              <a:rPr lang="en-US" sz="2400" dirty="0" smtClean="0"/>
              <a:t>Subscripts</a:t>
            </a:r>
            <a:r>
              <a:rPr lang="tr-TR" sz="2400" dirty="0" smtClean="0"/>
              <a:t>)</a:t>
            </a:r>
            <a:r>
              <a:rPr lang="en-US" sz="2400" dirty="0" smtClean="0"/>
              <a:t> </a:t>
            </a:r>
            <a:r>
              <a:rPr lang="tr-TR" sz="2400" dirty="0" smtClean="0"/>
              <a:t>köşeli parantezler içine yerleştirilmişti</a:t>
            </a:r>
            <a:endParaRPr lang="en-US" sz="2400" dirty="0" smtClean="0"/>
          </a:p>
          <a:p>
            <a:pPr eaLnBrk="1" hangingPunct="1">
              <a:lnSpc>
                <a:spcPct val="90000"/>
              </a:lnSpc>
            </a:pPr>
            <a:r>
              <a:rPr lang="tr-TR" sz="2400" dirty="0" smtClean="0"/>
              <a:t>Bileşik (c</a:t>
            </a:r>
            <a:r>
              <a:rPr lang="en-US" sz="2400" dirty="0" err="1" smtClean="0"/>
              <a:t>ompound</a:t>
            </a:r>
            <a:r>
              <a:rPr lang="tr-TR" sz="2400" dirty="0" smtClean="0"/>
              <a:t>) ifadeler</a:t>
            </a:r>
            <a:r>
              <a:rPr lang="en-US" sz="2400" dirty="0" smtClean="0"/>
              <a:t> (</a:t>
            </a:r>
            <a:r>
              <a:rPr lang="en-US" sz="2400" b="1" dirty="0" smtClean="0">
                <a:latin typeface="Courier New" pitchFamily="49" charset="0"/>
              </a:rPr>
              <a:t>begin ... end</a:t>
            </a:r>
            <a:r>
              <a:rPr lang="en-US" sz="2400" dirty="0" smtClean="0"/>
              <a:t>)</a:t>
            </a:r>
          </a:p>
          <a:p>
            <a:pPr eaLnBrk="1" hangingPunct="1">
              <a:lnSpc>
                <a:spcPct val="90000"/>
              </a:lnSpc>
            </a:pPr>
            <a:r>
              <a:rPr lang="tr-TR" sz="2400" dirty="0" smtClean="0"/>
              <a:t>N</a:t>
            </a:r>
            <a:r>
              <a:rPr lang="en-US" sz="2400" dirty="0" err="1" smtClean="0"/>
              <a:t>oktalı</a:t>
            </a:r>
            <a:r>
              <a:rPr lang="en-US" sz="2400" dirty="0" smtClean="0"/>
              <a:t> </a:t>
            </a:r>
            <a:r>
              <a:rPr lang="en-US" sz="2400" dirty="0" err="1" smtClean="0"/>
              <a:t>virgül</a:t>
            </a:r>
            <a:r>
              <a:rPr lang="en-US" sz="2400" dirty="0" smtClean="0"/>
              <a:t> </a:t>
            </a:r>
            <a:r>
              <a:rPr lang="tr-TR" sz="2400" dirty="0" smtClean="0"/>
              <a:t>ayırıcı olarak kullanıldı</a:t>
            </a:r>
            <a:endParaRPr lang="en-US" sz="2400" dirty="0" smtClean="0"/>
          </a:p>
          <a:p>
            <a:pPr marL="342900" lvl="1" indent="-342900" eaLnBrk="1" hangingPunct="1">
              <a:lnSpc>
                <a:spcPct val="90000"/>
              </a:lnSpc>
              <a:buFontTx/>
              <a:buChar char="•"/>
            </a:pPr>
            <a:r>
              <a:rPr lang="en-US" sz="2400" dirty="0" smtClean="0"/>
              <a:t>A</a:t>
            </a:r>
            <a:r>
              <a:rPr lang="tr-TR" sz="2400" dirty="0" smtClean="0"/>
              <a:t>tama ifadesi olarak ilke evrensel kullanım ---işleci </a:t>
            </a:r>
            <a:r>
              <a:rPr lang="en-US" sz="2400" dirty="0" smtClean="0"/>
              <a:t> :=</a:t>
            </a:r>
            <a:r>
              <a:rPr lang="tr-TR" sz="2400" dirty="0" smtClean="0"/>
              <a:t>  oldu (</a:t>
            </a:r>
            <a:r>
              <a:rPr lang="tr-TR" b="1" i="1" dirty="0" err="1" smtClean="0">
                <a:solidFill>
                  <a:schemeClr val="accent2"/>
                </a:solidFill>
              </a:rPr>
              <a:t>variable</a:t>
            </a:r>
            <a:r>
              <a:rPr lang="tr-TR" b="1" i="1" dirty="0" smtClean="0">
                <a:solidFill>
                  <a:srgbClr val="FF0000"/>
                </a:solidFill>
              </a:rPr>
              <a:t> :=</a:t>
            </a:r>
            <a:r>
              <a:rPr lang="tr-TR" b="1" i="1" dirty="0" smtClean="0"/>
              <a:t> </a:t>
            </a:r>
            <a:r>
              <a:rPr lang="tr-TR" b="1" i="1" dirty="0" err="1" smtClean="0">
                <a:solidFill>
                  <a:srgbClr val="33CC33"/>
                </a:solidFill>
              </a:rPr>
              <a:t>expression</a:t>
            </a:r>
            <a:r>
              <a:rPr lang="tr-TR" sz="2400" dirty="0" smtClean="0"/>
              <a:t>)</a:t>
            </a:r>
            <a:endParaRPr lang="en-US" sz="2400" dirty="0" smtClean="0"/>
          </a:p>
          <a:p>
            <a:pPr eaLnBrk="1" hangingPunct="1">
              <a:lnSpc>
                <a:spcPct val="90000"/>
              </a:lnSpc>
            </a:pPr>
            <a:r>
              <a:rPr lang="en-US" sz="2400" b="1" dirty="0" smtClean="0">
                <a:latin typeface="Courier New" pitchFamily="49" charset="0"/>
              </a:rPr>
              <a:t>if</a:t>
            </a:r>
            <a:r>
              <a:rPr lang="en-US" sz="2400" dirty="0" smtClean="0"/>
              <a:t> </a:t>
            </a:r>
            <a:r>
              <a:rPr lang="tr-TR" sz="2400" dirty="0" smtClean="0"/>
              <a:t>‘in</a:t>
            </a:r>
            <a:r>
              <a:rPr lang="en-US" sz="2400" dirty="0" smtClean="0"/>
              <a:t> </a:t>
            </a:r>
            <a:r>
              <a:rPr lang="en-US" sz="2400" b="1" dirty="0" smtClean="0">
                <a:latin typeface="Courier New" pitchFamily="49" charset="0"/>
              </a:rPr>
              <a:t>else-if</a:t>
            </a:r>
            <a:r>
              <a:rPr lang="en-US" sz="2400" dirty="0" smtClean="0"/>
              <a:t> </a:t>
            </a:r>
            <a:r>
              <a:rPr lang="tr-TR" sz="2400" dirty="0" smtClean="0"/>
              <a:t>deyimi vardı</a:t>
            </a:r>
            <a:endParaRPr lang="en-US" sz="2400" dirty="0" smtClean="0"/>
          </a:p>
          <a:p>
            <a:pPr eaLnBrk="1" hangingPunct="1">
              <a:lnSpc>
                <a:spcPct val="90000"/>
              </a:lnSpc>
            </a:pPr>
            <a:r>
              <a:rPr lang="en-US" sz="2400" dirty="0" smtClean="0"/>
              <a:t>I/O</a:t>
            </a:r>
            <a:r>
              <a:rPr lang="tr-TR" sz="2400" dirty="0" smtClean="0"/>
              <a:t> yoktu</a:t>
            </a:r>
            <a:r>
              <a:rPr lang="en-US" sz="2400" dirty="0" smtClean="0"/>
              <a:t> - “</a:t>
            </a:r>
            <a:r>
              <a:rPr lang="tr-TR" sz="2400" dirty="0" smtClean="0"/>
              <a:t>onu makine bağımlı hale getirirdi</a:t>
            </a:r>
            <a:r>
              <a:rPr lang="en-US" sz="2400" dirty="0" smtClean="0"/>
              <a:t>”</a:t>
            </a:r>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en-US" smtClean="0"/>
              <a:t>ALGOL 58 Implementa</a:t>
            </a:r>
            <a:r>
              <a:rPr lang="tr-TR" smtClean="0"/>
              <a:t>sy</a:t>
            </a:r>
            <a:r>
              <a:rPr lang="en-US" smtClean="0"/>
              <a:t>on</a:t>
            </a:r>
            <a:r>
              <a:rPr lang="tr-TR" smtClean="0"/>
              <a:t>u</a:t>
            </a:r>
            <a:endParaRPr lang="en-US" smtClean="0"/>
          </a:p>
        </p:txBody>
      </p:sp>
      <p:sp>
        <p:nvSpPr>
          <p:cNvPr id="36868" name="Rectangle 3"/>
          <p:cNvSpPr>
            <a:spLocks noGrp="1" noChangeArrowheads="1"/>
          </p:cNvSpPr>
          <p:nvPr>
            <p:ph type="body" idx="1"/>
          </p:nvPr>
        </p:nvSpPr>
        <p:spPr/>
        <p:txBody>
          <a:bodyPr/>
          <a:lstStyle/>
          <a:p>
            <a:pPr eaLnBrk="1" hangingPunct="1"/>
            <a:r>
              <a:rPr lang="tr-TR" smtClean="0"/>
              <a:t>Geliştirmesi planlanmadı</a:t>
            </a:r>
            <a:r>
              <a:rPr lang="en-US" smtClean="0"/>
              <a:t>, </a:t>
            </a:r>
            <a:r>
              <a:rPr lang="tr-TR" smtClean="0"/>
              <a:t>fakat</a:t>
            </a:r>
            <a:r>
              <a:rPr lang="en-US" smtClean="0"/>
              <a:t> </a:t>
            </a:r>
            <a:r>
              <a:rPr lang="tr-TR" smtClean="0"/>
              <a:t>çeşitleri şunlardı: </a:t>
            </a:r>
            <a:r>
              <a:rPr lang="en-US" smtClean="0"/>
              <a:t>(MAD, JOVIAL)</a:t>
            </a:r>
          </a:p>
          <a:p>
            <a:pPr eaLnBrk="1" hangingPunct="1"/>
            <a:r>
              <a:rPr lang="tr-TR" smtClean="0"/>
              <a:t>Başlangıçta </a:t>
            </a:r>
            <a:r>
              <a:rPr lang="en-US" smtClean="0"/>
              <a:t>IBM</a:t>
            </a:r>
            <a:r>
              <a:rPr lang="tr-TR" smtClean="0"/>
              <a:t> istekli olmasına rağmen</a:t>
            </a:r>
            <a:r>
              <a:rPr lang="en-US" smtClean="0"/>
              <a:t>, 1959</a:t>
            </a:r>
            <a:r>
              <a:rPr lang="tr-TR" smtClean="0"/>
              <a:t> ortalarında tüm destek geri çekildi</a:t>
            </a:r>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smtClean="0"/>
              <a:t>ALGOL 60 </a:t>
            </a:r>
            <a:r>
              <a:rPr lang="tr-TR" smtClean="0"/>
              <a:t>‘e bakış</a:t>
            </a:r>
            <a:endParaRPr lang="en-US" smtClean="0"/>
          </a:p>
        </p:txBody>
      </p:sp>
      <p:sp>
        <p:nvSpPr>
          <p:cNvPr id="37892" name="Rectangle 3"/>
          <p:cNvSpPr>
            <a:spLocks noGrp="1" noChangeArrowheads="1"/>
          </p:cNvSpPr>
          <p:nvPr>
            <p:ph type="body" idx="1"/>
          </p:nvPr>
        </p:nvSpPr>
        <p:spPr/>
        <p:txBody>
          <a:bodyPr/>
          <a:lstStyle/>
          <a:p>
            <a:pPr eaLnBrk="1" hangingPunct="1"/>
            <a:r>
              <a:rPr lang="en-US" dirty="0" smtClean="0"/>
              <a:t>Paris</a:t>
            </a:r>
            <a:r>
              <a:rPr lang="tr-TR" dirty="0" smtClean="0"/>
              <a:t>’teki</a:t>
            </a:r>
            <a:r>
              <a:rPr lang="en-US" dirty="0" smtClean="0"/>
              <a:t> 6-</a:t>
            </a:r>
            <a:r>
              <a:rPr lang="tr-TR" dirty="0" smtClean="0"/>
              <a:t>günlük toplantı sonucunda</a:t>
            </a:r>
            <a:r>
              <a:rPr lang="en-US" dirty="0" smtClean="0"/>
              <a:t> ALGOL 58</a:t>
            </a:r>
            <a:r>
              <a:rPr lang="tr-TR" dirty="0" smtClean="0"/>
              <a:t>’in değiştirilmesiyle geliştirildi</a:t>
            </a:r>
            <a:endParaRPr lang="en-US" dirty="0" smtClean="0"/>
          </a:p>
          <a:p>
            <a:pPr eaLnBrk="1" hangingPunct="1"/>
            <a:r>
              <a:rPr lang="tr-TR" dirty="0" smtClean="0"/>
              <a:t>Yeni özellikler</a:t>
            </a:r>
            <a:endParaRPr lang="en-US" dirty="0" smtClean="0"/>
          </a:p>
          <a:p>
            <a:pPr lvl="1" eaLnBrk="1" hangingPunct="1"/>
            <a:r>
              <a:rPr lang="en-US" dirty="0" smtClean="0"/>
              <a:t>Blok </a:t>
            </a:r>
            <a:r>
              <a:rPr lang="tr-TR" dirty="0" smtClean="0"/>
              <a:t>yapısı</a:t>
            </a:r>
            <a:r>
              <a:rPr lang="en-US" dirty="0" smtClean="0"/>
              <a:t> (</a:t>
            </a:r>
            <a:r>
              <a:rPr lang="tr-TR" dirty="0" smtClean="0"/>
              <a:t>yerel kapsam--</a:t>
            </a:r>
            <a:r>
              <a:rPr lang="en-US" dirty="0" smtClean="0"/>
              <a:t>local scope)</a:t>
            </a:r>
          </a:p>
          <a:p>
            <a:pPr lvl="1" eaLnBrk="1" hangingPunct="1"/>
            <a:r>
              <a:rPr lang="tr-TR" dirty="0" smtClean="0"/>
              <a:t>İki parametre geçişi (</a:t>
            </a:r>
            <a:r>
              <a:rPr lang="en-US" dirty="0" smtClean="0"/>
              <a:t>parameter passing</a:t>
            </a:r>
            <a:r>
              <a:rPr lang="tr-TR" dirty="0" smtClean="0"/>
              <a:t>) metodu (</a:t>
            </a:r>
            <a:r>
              <a:rPr lang="tr-TR" b="1" dirty="0" err="1" smtClean="0">
                <a:solidFill>
                  <a:srgbClr val="FF0000"/>
                </a:solidFill>
              </a:rPr>
              <a:t>pass</a:t>
            </a:r>
            <a:r>
              <a:rPr lang="tr-TR" b="1" dirty="0" smtClean="0">
                <a:solidFill>
                  <a:srgbClr val="FF0000"/>
                </a:solidFill>
              </a:rPr>
              <a:t> </a:t>
            </a:r>
            <a:r>
              <a:rPr lang="tr-TR" b="1" dirty="0" err="1" smtClean="0">
                <a:solidFill>
                  <a:srgbClr val="FF0000"/>
                </a:solidFill>
              </a:rPr>
              <a:t>by</a:t>
            </a:r>
            <a:r>
              <a:rPr lang="tr-TR" b="1" dirty="0" smtClean="0">
                <a:solidFill>
                  <a:srgbClr val="FF0000"/>
                </a:solidFill>
              </a:rPr>
              <a:t> </a:t>
            </a:r>
            <a:r>
              <a:rPr lang="tr-TR" b="1" dirty="0" err="1" smtClean="0">
                <a:solidFill>
                  <a:srgbClr val="FF0000"/>
                </a:solidFill>
              </a:rPr>
              <a:t>value</a:t>
            </a:r>
            <a:r>
              <a:rPr lang="tr-TR" b="1" dirty="0" smtClean="0">
                <a:solidFill>
                  <a:srgbClr val="FF0000"/>
                </a:solidFill>
              </a:rPr>
              <a:t>  ve </a:t>
            </a:r>
            <a:r>
              <a:rPr lang="tr-TR" b="1" dirty="0" err="1" smtClean="0">
                <a:solidFill>
                  <a:srgbClr val="FF0000"/>
                </a:solidFill>
              </a:rPr>
              <a:t>pass</a:t>
            </a:r>
            <a:r>
              <a:rPr lang="tr-TR" b="1" dirty="0" smtClean="0">
                <a:solidFill>
                  <a:srgbClr val="FF0000"/>
                </a:solidFill>
              </a:rPr>
              <a:t> </a:t>
            </a:r>
            <a:r>
              <a:rPr lang="tr-TR" b="1" dirty="0" err="1" smtClean="0">
                <a:solidFill>
                  <a:srgbClr val="FF0000"/>
                </a:solidFill>
              </a:rPr>
              <a:t>by</a:t>
            </a:r>
            <a:r>
              <a:rPr lang="tr-TR" b="1" dirty="0" smtClean="0">
                <a:solidFill>
                  <a:srgbClr val="FF0000"/>
                </a:solidFill>
              </a:rPr>
              <a:t> name</a:t>
            </a:r>
            <a:r>
              <a:rPr lang="tr-TR" b="1" dirty="0" smtClean="0"/>
              <a:t> </a:t>
            </a:r>
            <a:r>
              <a:rPr lang="tr-TR" dirty="0" smtClean="0"/>
              <a:t>)</a:t>
            </a:r>
            <a:r>
              <a:rPr lang="en-US" dirty="0" smtClean="0"/>
              <a:t> </a:t>
            </a:r>
          </a:p>
          <a:p>
            <a:pPr lvl="1" eaLnBrk="1" hangingPunct="1"/>
            <a:r>
              <a:rPr lang="tr-TR" dirty="0" smtClean="0"/>
              <a:t>Altprogram özyineleme (</a:t>
            </a:r>
            <a:r>
              <a:rPr lang="en-US" dirty="0" smtClean="0"/>
              <a:t>recursion</a:t>
            </a:r>
            <a:r>
              <a:rPr lang="tr-TR" dirty="0" smtClean="0"/>
              <a:t>)</a:t>
            </a:r>
            <a:endParaRPr lang="en-US" dirty="0" smtClean="0"/>
          </a:p>
          <a:p>
            <a:pPr lvl="1" eaLnBrk="1" hangingPunct="1"/>
            <a:r>
              <a:rPr lang="tr-TR" dirty="0" smtClean="0"/>
              <a:t>Yığın-dinamik diziler (</a:t>
            </a:r>
            <a:r>
              <a:rPr lang="en-US" dirty="0" smtClean="0"/>
              <a:t>Stack-d</a:t>
            </a:r>
            <a:r>
              <a:rPr lang="tr-TR" dirty="0" err="1" smtClean="0"/>
              <a:t>yna</a:t>
            </a:r>
            <a:r>
              <a:rPr lang="en-US" dirty="0" err="1" smtClean="0"/>
              <a:t>mic</a:t>
            </a:r>
            <a:r>
              <a:rPr lang="en-US" dirty="0" smtClean="0"/>
              <a:t> arrays</a:t>
            </a:r>
            <a:r>
              <a:rPr lang="tr-TR" dirty="0" smtClean="0"/>
              <a:t>)</a:t>
            </a:r>
            <a:endParaRPr lang="en-US" dirty="0" smtClean="0"/>
          </a:p>
          <a:p>
            <a:pPr lvl="1" eaLnBrk="1" hangingPunct="1"/>
            <a:r>
              <a:rPr lang="tr-TR" dirty="0" smtClean="0"/>
              <a:t>Hala</a:t>
            </a:r>
            <a:r>
              <a:rPr lang="en-US" dirty="0" smtClean="0"/>
              <a:t> I/O </a:t>
            </a:r>
            <a:r>
              <a:rPr lang="tr-TR" dirty="0" smtClean="0"/>
              <a:t>(girdi</a:t>
            </a:r>
            <a:r>
              <a:rPr lang="en-US" dirty="0" smtClean="0"/>
              <a:t>/</a:t>
            </a:r>
            <a:r>
              <a:rPr lang="tr-TR" dirty="0" smtClean="0"/>
              <a:t>çıktı) ve</a:t>
            </a:r>
            <a:r>
              <a:rPr lang="en-US" dirty="0" smtClean="0"/>
              <a:t> </a:t>
            </a:r>
            <a:r>
              <a:rPr lang="tr-TR" dirty="0" smtClean="0"/>
              <a:t>dizim (</a:t>
            </a:r>
            <a:r>
              <a:rPr lang="en-US" dirty="0" smtClean="0"/>
              <a:t>string</a:t>
            </a:r>
            <a:r>
              <a:rPr lang="tr-TR" dirty="0" smtClean="0"/>
              <a:t>)</a:t>
            </a:r>
            <a:r>
              <a:rPr lang="en-US" dirty="0" smtClean="0"/>
              <a:t> </a:t>
            </a:r>
            <a:r>
              <a:rPr lang="tr-TR" dirty="0" smtClean="0"/>
              <a:t>işleme yoktu</a:t>
            </a:r>
            <a:endParaRPr lang="en-US" dirty="0" smtClean="0"/>
          </a:p>
        </p:txBody>
      </p:sp>
      <p:pic>
        <p:nvPicPr>
          <p:cNvPr id="37893" name="Picture 4" descr="FIG_0203.pct                                                   000C7A15 The Brain                      B3A96F8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114800" y="0"/>
            <a:ext cx="5029200" cy="1262063"/>
          </a:xfrm>
          <a:prstGeom prst="rect">
            <a:avLst/>
          </a:prstGeom>
          <a:noFill/>
          <a:ln w="9525">
            <a:noFill/>
            <a:miter lim="800000"/>
            <a:headEnd/>
            <a:tailEnd/>
          </a:ln>
        </p:spPr>
      </p:pic>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smtClean="0"/>
              <a:t>ALGOL 60 </a:t>
            </a:r>
            <a:r>
              <a:rPr lang="tr-TR" smtClean="0"/>
              <a:t>Değerlendirmesi</a:t>
            </a:r>
            <a:endParaRPr lang="en-US" smtClean="0"/>
          </a:p>
        </p:txBody>
      </p:sp>
      <p:sp>
        <p:nvSpPr>
          <p:cNvPr id="38916" name="Rectangle 3"/>
          <p:cNvSpPr>
            <a:spLocks noGrp="1" noChangeArrowheads="1"/>
          </p:cNvSpPr>
          <p:nvPr>
            <p:ph type="body" idx="1"/>
          </p:nvPr>
        </p:nvSpPr>
        <p:spPr>
          <a:xfrm>
            <a:off x="609600" y="1295400"/>
            <a:ext cx="8153400" cy="4572000"/>
          </a:xfrm>
        </p:spPr>
        <p:txBody>
          <a:bodyPr/>
          <a:lstStyle/>
          <a:p>
            <a:pPr eaLnBrk="1" hangingPunct="1"/>
            <a:r>
              <a:rPr lang="tr-TR" dirty="0" smtClean="0"/>
              <a:t>Başarıları</a:t>
            </a:r>
            <a:endParaRPr lang="en-US" dirty="0" smtClean="0"/>
          </a:p>
          <a:p>
            <a:pPr lvl="1" eaLnBrk="1" hangingPunct="1"/>
            <a:r>
              <a:rPr lang="tr-TR" dirty="0" smtClean="0"/>
              <a:t>20 yılı aşkın süre algoritma yayınlamanın standart yolu olarak kalmıştır</a:t>
            </a:r>
          </a:p>
          <a:p>
            <a:pPr lvl="1" eaLnBrk="1" hangingPunct="1"/>
            <a:r>
              <a:rPr lang="tr-TR" dirty="0" smtClean="0"/>
              <a:t>Sonra gelen bütün zorunlu (</a:t>
            </a:r>
            <a:r>
              <a:rPr lang="en-US" dirty="0" smtClean="0"/>
              <a:t>imperative</a:t>
            </a:r>
            <a:r>
              <a:rPr lang="tr-TR" dirty="0" smtClean="0"/>
              <a:t>) diller ona dayandırılmıştır</a:t>
            </a:r>
          </a:p>
          <a:p>
            <a:pPr lvl="1" eaLnBrk="1" hangingPunct="1"/>
            <a:r>
              <a:rPr lang="en-US" dirty="0" err="1" smtClean="0"/>
              <a:t>Fakat</a:t>
            </a:r>
            <a:r>
              <a:rPr lang="tr-TR" dirty="0" smtClean="0"/>
              <a:t> </a:t>
            </a:r>
            <a:r>
              <a:rPr lang="en-US" dirty="0" err="1" smtClean="0"/>
              <a:t>programlama</a:t>
            </a:r>
            <a:r>
              <a:rPr lang="en-US" dirty="0" smtClean="0"/>
              <a:t> </a:t>
            </a:r>
            <a:r>
              <a:rPr lang="en-US" dirty="0" err="1" smtClean="0"/>
              <a:t>dili</a:t>
            </a:r>
            <a:r>
              <a:rPr lang="en-US" dirty="0" smtClean="0"/>
              <a:t> </a:t>
            </a:r>
            <a:r>
              <a:rPr lang="en-US" dirty="0" err="1" smtClean="0"/>
              <a:t>tasarımında</a:t>
            </a:r>
            <a:r>
              <a:rPr lang="en-US" dirty="0" smtClean="0"/>
              <a:t> </a:t>
            </a:r>
            <a:r>
              <a:rPr lang="en-US" b="1" dirty="0" err="1" smtClean="0"/>
              <a:t>blok</a:t>
            </a:r>
            <a:r>
              <a:rPr lang="en-US" b="1" dirty="0" smtClean="0"/>
              <a:t> </a:t>
            </a:r>
            <a:r>
              <a:rPr lang="en-US" b="1" dirty="0" err="1" smtClean="0"/>
              <a:t>kavramı</a:t>
            </a:r>
            <a:r>
              <a:rPr lang="en-US" dirty="0" smtClean="0"/>
              <a:t>, </a:t>
            </a:r>
            <a:r>
              <a:rPr lang="en-US" b="1" dirty="0" smtClean="0"/>
              <a:t>alt </a:t>
            </a:r>
            <a:r>
              <a:rPr lang="en-US" b="1" dirty="0" err="1" smtClean="0"/>
              <a:t>programlar</a:t>
            </a:r>
            <a:r>
              <a:rPr lang="en-US" dirty="0" smtClean="0"/>
              <a:t>, </a:t>
            </a:r>
            <a:r>
              <a:rPr lang="en-US" b="1" dirty="0" err="1" smtClean="0"/>
              <a:t>özyineleme</a:t>
            </a:r>
            <a:r>
              <a:rPr lang="en-US" dirty="0" smtClean="0"/>
              <a:t>, </a:t>
            </a:r>
            <a:r>
              <a:rPr lang="en-US" b="1" dirty="0" err="1" smtClean="0"/>
              <a:t>yığın</a:t>
            </a:r>
            <a:r>
              <a:rPr lang="tr-TR" b="1" dirty="0" smtClean="0"/>
              <a:t> </a:t>
            </a:r>
            <a:r>
              <a:rPr lang="tr-TR" dirty="0" smtClean="0"/>
              <a:t>ve</a:t>
            </a:r>
            <a:r>
              <a:rPr lang="en-US" dirty="0" smtClean="0"/>
              <a:t> </a:t>
            </a:r>
            <a:r>
              <a:rPr lang="en-US" b="1" dirty="0" err="1" smtClean="0"/>
              <a:t>diziler</a:t>
            </a:r>
            <a:r>
              <a:rPr lang="en-US" dirty="0" smtClean="0"/>
              <a:t> </a:t>
            </a:r>
            <a:r>
              <a:rPr lang="en-US" dirty="0" err="1" smtClean="0"/>
              <a:t>gibi</a:t>
            </a:r>
            <a:r>
              <a:rPr lang="en-US" dirty="0" smtClean="0"/>
              <a:t> </a:t>
            </a:r>
            <a:r>
              <a:rPr lang="en-US" dirty="0" err="1" smtClean="0"/>
              <a:t>bir</a:t>
            </a:r>
            <a:r>
              <a:rPr lang="en-US" dirty="0" smtClean="0"/>
              <a:t> </a:t>
            </a:r>
            <a:r>
              <a:rPr lang="en-US" dirty="0" err="1" smtClean="0"/>
              <a:t>çok</a:t>
            </a:r>
            <a:r>
              <a:rPr lang="en-US" dirty="0" smtClean="0"/>
              <a:t> </a:t>
            </a:r>
            <a:r>
              <a:rPr lang="en-US" dirty="0" err="1" smtClean="0"/>
              <a:t>yeniliğe</a:t>
            </a:r>
            <a:r>
              <a:rPr lang="en-US" dirty="0" smtClean="0"/>
              <a:t> </a:t>
            </a:r>
            <a:r>
              <a:rPr lang="en-US" dirty="0" err="1" smtClean="0"/>
              <a:t>öncülük</a:t>
            </a:r>
            <a:r>
              <a:rPr lang="en-US" dirty="0" smtClean="0"/>
              <a:t> </a:t>
            </a:r>
            <a:r>
              <a:rPr lang="en-US" dirty="0" err="1" smtClean="0"/>
              <a:t>etmiştir</a:t>
            </a:r>
            <a:r>
              <a:rPr lang="en-US" dirty="0" smtClean="0"/>
              <a:t>.</a:t>
            </a:r>
          </a:p>
          <a:p>
            <a:pPr lvl="1" eaLnBrk="1" hangingPunct="1"/>
            <a:r>
              <a:rPr lang="tr-TR" dirty="0" smtClean="0"/>
              <a:t>İlk</a:t>
            </a:r>
            <a:r>
              <a:rPr lang="en-US" dirty="0" smtClean="0"/>
              <a:t> ma</a:t>
            </a:r>
            <a:r>
              <a:rPr lang="tr-TR" dirty="0" smtClean="0"/>
              <a:t>k</a:t>
            </a:r>
            <a:r>
              <a:rPr lang="en-US" dirty="0" err="1" smtClean="0"/>
              <a:t>ine</a:t>
            </a:r>
            <a:r>
              <a:rPr lang="en-US" dirty="0" smtClean="0"/>
              <a:t>-</a:t>
            </a:r>
            <a:r>
              <a:rPr lang="tr-TR" dirty="0" smtClean="0"/>
              <a:t>bağımsız</a:t>
            </a:r>
            <a:r>
              <a:rPr lang="en-US" dirty="0" smtClean="0"/>
              <a:t> </a:t>
            </a:r>
            <a:r>
              <a:rPr lang="tr-TR" dirty="0" smtClean="0"/>
              <a:t>dildir</a:t>
            </a:r>
            <a:endParaRPr lang="en-US" dirty="0" smtClean="0"/>
          </a:p>
          <a:p>
            <a:pPr lvl="1" eaLnBrk="1" hangingPunct="1"/>
            <a:r>
              <a:rPr lang="tr-TR" dirty="0" smtClean="0"/>
              <a:t>Sentaksı resmi olarak tanımlanan ilk dildir</a:t>
            </a:r>
            <a:r>
              <a:rPr lang="en-US" dirty="0" smtClean="0"/>
              <a:t> (BNF)</a:t>
            </a:r>
            <a:endParaRPr lang="tr-TR" dirty="0" smtClean="0"/>
          </a:p>
          <a:p>
            <a:pPr lvl="1" eaLnBrk="1" hangingPunct="1"/>
            <a:r>
              <a:rPr lang="tr-TR" dirty="0" err="1" smtClean="0"/>
              <a:t>Rekürsiyon</a:t>
            </a:r>
            <a:r>
              <a:rPr lang="tr-TR" dirty="0" smtClean="0"/>
              <a:t> ve blok yapısını desteklemek için donanımda </a:t>
            </a:r>
            <a:r>
              <a:rPr lang="tr-TR" dirty="0" err="1" smtClean="0"/>
              <a:t>yığıta</a:t>
            </a:r>
            <a:r>
              <a:rPr lang="tr-TR" dirty="0" smtClean="0"/>
              <a:t> izin verildiğinden bilgisayar mimarisini etkilemiştir</a:t>
            </a:r>
            <a:endParaRPr lang="en-US" dirty="0" smtClean="0"/>
          </a:p>
          <a:p>
            <a:pPr eaLnBrk="1" hangingPunct="1"/>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tr-TR" smtClean="0"/>
              <a:t>Bölüm</a:t>
            </a:r>
            <a:r>
              <a:rPr lang="en-US" smtClean="0"/>
              <a:t> 2 </a:t>
            </a:r>
            <a:r>
              <a:rPr lang="tr-TR" smtClean="0"/>
              <a:t>Konular</a:t>
            </a:r>
            <a:r>
              <a:rPr lang="en-US" smtClean="0"/>
              <a:t> (</a:t>
            </a:r>
            <a:r>
              <a:rPr lang="tr-TR" smtClean="0"/>
              <a:t>devamı</a:t>
            </a:r>
            <a:r>
              <a:rPr lang="en-US" smtClean="0"/>
              <a:t>)</a:t>
            </a:r>
          </a:p>
        </p:txBody>
      </p:sp>
      <p:sp>
        <p:nvSpPr>
          <p:cNvPr id="7172" name="Rectangle 3"/>
          <p:cNvSpPr>
            <a:spLocks noGrp="1" noChangeArrowheads="1"/>
          </p:cNvSpPr>
          <p:nvPr>
            <p:ph type="body" idx="1"/>
          </p:nvPr>
        </p:nvSpPr>
        <p:spPr>
          <a:xfrm>
            <a:off x="609600" y="1600200"/>
            <a:ext cx="8153400" cy="4800600"/>
          </a:xfrm>
        </p:spPr>
        <p:txBody>
          <a:bodyPr/>
          <a:lstStyle/>
          <a:p>
            <a:pPr marL="533400" indent="-533400" eaLnBrk="1" hangingPunct="1">
              <a:lnSpc>
                <a:spcPct val="90000"/>
              </a:lnSpc>
              <a:buFontTx/>
              <a:buAutoNum type="arabicPeriod" startAt="15"/>
            </a:pPr>
            <a:r>
              <a:rPr lang="en-US" smtClean="0"/>
              <a:t> </a:t>
            </a:r>
            <a:r>
              <a:rPr lang="tr-TR" smtClean="0"/>
              <a:t>Nesneye-dayalı</a:t>
            </a:r>
            <a:r>
              <a:rPr lang="en-US" smtClean="0"/>
              <a:t> Program</a:t>
            </a:r>
            <a:r>
              <a:rPr lang="tr-TR" smtClean="0"/>
              <a:t>lama</a:t>
            </a:r>
            <a:r>
              <a:rPr lang="en-US" smtClean="0"/>
              <a:t>: Smalltalk</a:t>
            </a:r>
          </a:p>
          <a:p>
            <a:pPr marL="533400" indent="-533400" eaLnBrk="1" hangingPunct="1">
              <a:lnSpc>
                <a:spcPct val="90000"/>
              </a:lnSpc>
              <a:buFontTx/>
              <a:buAutoNum type="arabicPeriod" startAt="15"/>
            </a:pPr>
            <a:r>
              <a:rPr lang="tr-TR" smtClean="0"/>
              <a:t>Zorunlu(</a:t>
            </a:r>
            <a:r>
              <a:rPr lang="en-US" smtClean="0"/>
              <a:t>Imperative</a:t>
            </a:r>
            <a:r>
              <a:rPr lang="tr-TR" smtClean="0"/>
              <a:t>)</a:t>
            </a:r>
            <a:r>
              <a:rPr lang="en-US" smtClean="0"/>
              <a:t> </a:t>
            </a:r>
            <a:r>
              <a:rPr lang="tr-TR" smtClean="0"/>
              <a:t>ve nesneye-dayalı (</a:t>
            </a:r>
            <a:r>
              <a:rPr lang="en-US" smtClean="0"/>
              <a:t>Object-Oriented</a:t>
            </a:r>
            <a:r>
              <a:rPr lang="tr-TR" smtClean="0"/>
              <a:t>)</a:t>
            </a:r>
            <a:r>
              <a:rPr lang="en-US" smtClean="0"/>
              <a:t> </a:t>
            </a:r>
            <a:r>
              <a:rPr lang="tr-TR" smtClean="0"/>
              <a:t>özellikleri birleştirmek</a:t>
            </a:r>
            <a:r>
              <a:rPr lang="en-US" smtClean="0"/>
              <a:t>: C++</a:t>
            </a:r>
          </a:p>
          <a:p>
            <a:pPr marL="533400" indent="-533400" eaLnBrk="1" hangingPunct="1">
              <a:lnSpc>
                <a:spcPct val="90000"/>
              </a:lnSpc>
              <a:buFontTx/>
              <a:buAutoNum type="arabicPeriod" startAt="15"/>
            </a:pPr>
            <a:r>
              <a:rPr lang="tr-TR" smtClean="0"/>
              <a:t>Bir Zorunlu nesneye-dayalı dil (</a:t>
            </a:r>
            <a:r>
              <a:rPr lang="en-US" smtClean="0"/>
              <a:t>Imperative-Based Object-Oriented</a:t>
            </a:r>
            <a:r>
              <a:rPr lang="tr-TR" smtClean="0"/>
              <a:t>)</a:t>
            </a:r>
            <a:r>
              <a:rPr lang="en-US" smtClean="0"/>
              <a:t>: Java</a:t>
            </a:r>
          </a:p>
          <a:p>
            <a:pPr marL="533400" indent="-533400" eaLnBrk="1" hangingPunct="1">
              <a:lnSpc>
                <a:spcPct val="90000"/>
              </a:lnSpc>
              <a:buFontTx/>
              <a:buAutoNum type="arabicPeriod" startAt="15"/>
            </a:pPr>
            <a:r>
              <a:rPr lang="tr-TR" smtClean="0"/>
              <a:t>Betik Diller (</a:t>
            </a:r>
            <a:r>
              <a:rPr lang="en-US" smtClean="0"/>
              <a:t>Scripting Languages</a:t>
            </a:r>
            <a:r>
              <a:rPr lang="tr-TR" smtClean="0"/>
              <a:t>)</a:t>
            </a:r>
            <a:r>
              <a:rPr lang="en-US" smtClean="0"/>
              <a:t>: JavaScript, PHP, </a:t>
            </a:r>
            <a:r>
              <a:rPr lang="tr-TR" smtClean="0"/>
              <a:t>ve</a:t>
            </a:r>
            <a:r>
              <a:rPr lang="en-US" smtClean="0"/>
              <a:t> Python</a:t>
            </a:r>
          </a:p>
          <a:p>
            <a:pPr marL="533400" indent="-533400" eaLnBrk="1" hangingPunct="1">
              <a:lnSpc>
                <a:spcPct val="90000"/>
              </a:lnSpc>
              <a:buFontTx/>
              <a:buAutoNum type="arabicPeriod" startAt="15"/>
            </a:pPr>
            <a:r>
              <a:rPr lang="en-US" smtClean="0"/>
              <a:t> </a:t>
            </a:r>
            <a:r>
              <a:rPr lang="tr-TR" smtClean="0"/>
              <a:t>Yeni milenyum için </a:t>
            </a:r>
            <a:r>
              <a:rPr lang="en-US" smtClean="0"/>
              <a:t>C-</a:t>
            </a:r>
            <a:r>
              <a:rPr lang="tr-TR" smtClean="0"/>
              <a:t>temelli bir</a:t>
            </a:r>
            <a:r>
              <a:rPr lang="en-US" smtClean="0"/>
              <a:t> </a:t>
            </a:r>
            <a:r>
              <a:rPr lang="tr-TR" smtClean="0"/>
              <a:t>dil</a:t>
            </a:r>
            <a:r>
              <a:rPr lang="en-US" smtClean="0"/>
              <a:t>: C#</a:t>
            </a:r>
          </a:p>
          <a:p>
            <a:pPr marL="533400" indent="-533400" eaLnBrk="1" hangingPunct="1">
              <a:lnSpc>
                <a:spcPct val="90000"/>
              </a:lnSpc>
              <a:buFontTx/>
              <a:buAutoNum type="arabicPeriod" startAt="15"/>
            </a:pPr>
            <a:r>
              <a:rPr lang="en-US" smtClean="0"/>
              <a:t> </a:t>
            </a:r>
            <a:r>
              <a:rPr lang="tr-TR" smtClean="0"/>
              <a:t>İşaretleme (</a:t>
            </a:r>
            <a:r>
              <a:rPr lang="en-US" smtClean="0"/>
              <a:t>Markup</a:t>
            </a:r>
            <a:r>
              <a:rPr lang="tr-TR" smtClean="0"/>
              <a:t>)</a:t>
            </a:r>
            <a:r>
              <a:rPr lang="en-US" smtClean="0"/>
              <a:t>/Program</a:t>
            </a:r>
            <a:r>
              <a:rPr lang="tr-TR" smtClean="0"/>
              <a:t>lama</a:t>
            </a:r>
            <a:r>
              <a:rPr lang="en-US" smtClean="0"/>
              <a:t> H</a:t>
            </a:r>
            <a:r>
              <a:rPr lang="tr-TR" smtClean="0"/>
              <a:t>ibrit</a:t>
            </a:r>
            <a:r>
              <a:rPr lang="en-US" smtClean="0"/>
              <a:t> </a:t>
            </a:r>
            <a:r>
              <a:rPr lang="tr-TR" smtClean="0"/>
              <a:t>   Diller</a:t>
            </a:r>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sz="3200" dirty="0" smtClean="0"/>
              <a:t>ALGOL 60 </a:t>
            </a:r>
            <a:r>
              <a:rPr lang="tr-TR" sz="3200" dirty="0" smtClean="0"/>
              <a:t>Değerlendirmesi</a:t>
            </a:r>
            <a:r>
              <a:rPr lang="en-US" sz="3200" dirty="0" smtClean="0"/>
              <a:t> (</a:t>
            </a:r>
            <a:r>
              <a:rPr lang="tr-TR" sz="3200" dirty="0" smtClean="0"/>
              <a:t>devamı</a:t>
            </a:r>
            <a:r>
              <a:rPr lang="en-US" sz="3200" dirty="0" smtClean="0"/>
              <a:t>)</a:t>
            </a:r>
          </a:p>
        </p:txBody>
      </p:sp>
      <p:sp>
        <p:nvSpPr>
          <p:cNvPr id="39940" name="Rectangle 3"/>
          <p:cNvSpPr>
            <a:spLocks noGrp="1" noChangeArrowheads="1"/>
          </p:cNvSpPr>
          <p:nvPr>
            <p:ph type="body" idx="1"/>
          </p:nvPr>
        </p:nvSpPr>
        <p:spPr>
          <a:xfrm>
            <a:off x="609600" y="1219200"/>
            <a:ext cx="8153400" cy="4572000"/>
          </a:xfrm>
        </p:spPr>
        <p:txBody>
          <a:bodyPr/>
          <a:lstStyle/>
          <a:p>
            <a:pPr eaLnBrk="1" hangingPunct="1"/>
            <a:r>
              <a:rPr lang="tr-TR" dirty="0" smtClean="0"/>
              <a:t>Başarısızlıkları</a:t>
            </a:r>
            <a:endParaRPr lang="en-US" dirty="0" smtClean="0"/>
          </a:p>
          <a:p>
            <a:pPr lvl="1" eaLnBrk="1" hangingPunct="1"/>
            <a:r>
              <a:rPr lang="tr-TR" sz="1900" dirty="0" smtClean="0"/>
              <a:t>Hiçbir zaman</a:t>
            </a:r>
            <a:r>
              <a:rPr lang="en-US" sz="1900" dirty="0" smtClean="0"/>
              <a:t>, </a:t>
            </a:r>
            <a:r>
              <a:rPr lang="tr-TR" sz="1900" dirty="0" smtClean="0"/>
              <a:t>özellikle</a:t>
            </a:r>
            <a:r>
              <a:rPr lang="en-US" sz="1900" dirty="0" smtClean="0"/>
              <a:t> U.S.</a:t>
            </a:r>
            <a:r>
              <a:rPr lang="tr-TR" sz="1900" dirty="0" smtClean="0"/>
              <a:t>’de yaygın olarak kullanılmamıştır</a:t>
            </a:r>
          </a:p>
          <a:p>
            <a:pPr lvl="1" eaLnBrk="1" hangingPunct="1"/>
            <a:r>
              <a:rPr lang="en-US" sz="1900" dirty="0" smtClean="0"/>
              <a:t>60 </a:t>
            </a:r>
            <a:r>
              <a:rPr lang="en-US" sz="1900" dirty="0" err="1" smtClean="0"/>
              <a:t>ve</a:t>
            </a:r>
            <a:r>
              <a:rPr lang="en-US" sz="1900" dirty="0" smtClean="0"/>
              <a:t> 70’li </a:t>
            </a:r>
            <a:r>
              <a:rPr lang="en-US" sz="1900" dirty="0" err="1" smtClean="0"/>
              <a:t>yıllar</a:t>
            </a:r>
            <a:r>
              <a:rPr lang="en-US" sz="1900" dirty="0" smtClean="0"/>
              <a:t> </a:t>
            </a:r>
            <a:r>
              <a:rPr lang="en-US" sz="1900" dirty="0" err="1" smtClean="0"/>
              <a:t>arasında</a:t>
            </a:r>
            <a:r>
              <a:rPr lang="en-US" sz="1900" dirty="0" smtClean="0"/>
              <a:t> </a:t>
            </a:r>
            <a:r>
              <a:rPr lang="en-US" sz="1900" dirty="0" err="1" smtClean="0"/>
              <a:t>akademik</a:t>
            </a:r>
            <a:r>
              <a:rPr lang="en-US" sz="1900" dirty="0" smtClean="0"/>
              <a:t> </a:t>
            </a:r>
            <a:r>
              <a:rPr lang="en-US" sz="1900" dirty="0" err="1" smtClean="0"/>
              <a:t>olarak</a:t>
            </a:r>
            <a:r>
              <a:rPr lang="en-US" sz="1900" dirty="0" smtClean="0"/>
              <a:t> </a:t>
            </a:r>
            <a:r>
              <a:rPr lang="en-US" sz="1900" dirty="0" err="1" smtClean="0"/>
              <a:t>çok</a:t>
            </a:r>
            <a:r>
              <a:rPr lang="en-US" sz="1900" dirty="0" smtClean="0"/>
              <a:t> </a:t>
            </a:r>
            <a:r>
              <a:rPr lang="en-US" sz="1900" dirty="0" err="1" smtClean="0"/>
              <a:t>kullanılmasına</a:t>
            </a:r>
            <a:r>
              <a:rPr lang="en-US" sz="1900" dirty="0" smtClean="0"/>
              <a:t> </a:t>
            </a:r>
            <a:r>
              <a:rPr lang="en-US" sz="1900" dirty="0" err="1" smtClean="0"/>
              <a:t>rağmen</a:t>
            </a:r>
            <a:r>
              <a:rPr lang="en-US" sz="1900" dirty="0" smtClean="0"/>
              <a:t> </a:t>
            </a:r>
            <a:r>
              <a:rPr lang="en-US" sz="1900" dirty="0" err="1" smtClean="0"/>
              <a:t>ticari</a:t>
            </a:r>
            <a:r>
              <a:rPr lang="en-US" sz="1900" dirty="0" smtClean="0"/>
              <a:t> </a:t>
            </a:r>
            <a:r>
              <a:rPr lang="en-US" sz="1900" dirty="0" err="1" smtClean="0"/>
              <a:t>alanda</a:t>
            </a:r>
            <a:r>
              <a:rPr lang="en-US" sz="1900" dirty="0" smtClean="0"/>
              <a:t> </a:t>
            </a:r>
            <a:r>
              <a:rPr lang="en-US" sz="1900" dirty="0" err="1" smtClean="0"/>
              <a:t>başarı</a:t>
            </a:r>
            <a:r>
              <a:rPr lang="en-US" sz="1900" dirty="0" smtClean="0"/>
              <a:t> </a:t>
            </a:r>
            <a:r>
              <a:rPr lang="en-US" sz="1900" dirty="0" err="1" smtClean="0"/>
              <a:t>elde</a:t>
            </a:r>
            <a:r>
              <a:rPr lang="en-US" sz="1900" dirty="0" smtClean="0"/>
              <a:t> </a:t>
            </a:r>
            <a:r>
              <a:rPr lang="en-US" sz="1900" dirty="0" err="1" smtClean="0"/>
              <a:t>edememiş</a:t>
            </a:r>
            <a:r>
              <a:rPr lang="en-US" sz="1900" dirty="0" smtClean="0"/>
              <a:t> </a:t>
            </a:r>
            <a:r>
              <a:rPr lang="en-US" sz="1900" dirty="0" err="1" smtClean="0"/>
              <a:t>bir</a:t>
            </a:r>
            <a:r>
              <a:rPr lang="en-US" sz="1900" dirty="0" smtClean="0"/>
              <a:t> </a:t>
            </a:r>
            <a:r>
              <a:rPr lang="en-US" sz="1900" dirty="0" err="1" smtClean="0"/>
              <a:t>dildir</a:t>
            </a:r>
            <a:r>
              <a:rPr lang="en-US" sz="1900" dirty="0" smtClean="0"/>
              <a:t>. </a:t>
            </a:r>
            <a:endParaRPr lang="tr-TR" sz="1900" dirty="0" smtClean="0"/>
          </a:p>
          <a:p>
            <a:pPr lvl="1" eaLnBrk="1" hangingPunct="1"/>
            <a:r>
              <a:rPr lang="tr-TR" sz="1900" dirty="0" smtClean="0"/>
              <a:t>Nedenleri</a:t>
            </a:r>
            <a:endParaRPr lang="en-US" sz="1900" dirty="0" smtClean="0"/>
          </a:p>
          <a:p>
            <a:pPr lvl="2" eaLnBrk="1" hangingPunct="1"/>
            <a:r>
              <a:rPr lang="en-US" sz="1900" dirty="0" smtClean="0"/>
              <a:t>I/O </a:t>
            </a:r>
            <a:r>
              <a:rPr lang="tr-TR" sz="1900" dirty="0" smtClean="0"/>
              <a:t>ve</a:t>
            </a:r>
            <a:r>
              <a:rPr lang="en-US" sz="1900" dirty="0" smtClean="0"/>
              <a:t> </a:t>
            </a:r>
            <a:r>
              <a:rPr lang="tr-TR" sz="1900" dirty="0" smtClean="0"/>
              <a:t>k</a:t>
            </a:r>
            <a:r>
              <a:rPr lang="en-US" sz="1900" dirty="0" err="1" smtClean="0"/>
              <a:t>arakter</a:t>
            </a:r>
            <a:r>
              <a:rPr lang="en-US" sz="1900" dirty="0" smtClean="0"/>
              <a:t> </a:t>
            </a:r>
            <a:r>
              <a:rPr lang="tr-TR" sz="1900" dirty="0" smtClean="0"/>
              <a:t>kümesinin eksikliği</a:t>
            </a:r>
            <a:r>
              <a:rPr lang="en-US" sz="1900" dirty="0" smtClean="0"/>
              <a:t> program</a:t>
            </a:r>
            <a:r>
              <a:rPr lang="tr-TR" sz="1900" dirty="0" err="1" smtClean="0"/>
              <a:t>ları</a:t>
            </a:r>
            <a:r>
              <a:rPr lang="en-US" sz="1900" dirty="0" smtClean="0"/>
              <a:t> </a:t>
            </a:r>
            <a:r>
              <a:rPr lang="tr-TR" sz="1900" dirty="0" smtClean="0"/>
              <a:t>taşınamaz yapmıştır</a:t>
            </a:r>
            <a:endParaRPr lang="en-US" sz="1900" dirty="0" smtClean="0"/>
          </a:p>
          <a:p>
            <a:pPr lvl="2" eaLnBrk="1" hangingPunct="1"/>
            <a:r>
              <a:rPr lang="tr-TR" sz="1900" dirty="0" smtClean="0"/>
              <a:t>Aşırı esnek</a:t>
            </a:r>
            <a:r>
              <a:rPr lang="en-US" sz="1900" dirty="0" smtClean="0"/>
              <a:t>—</a:t>
            </a:r>
            <a:r>
              <a:rPr lang="tr-TR" sz="1900" dirty="0" smtClean="0"/>
              <a:t>geliştirilmesi zor (Anlaşılır olmakta zorluk ve yürütmede (</a:t>
            </a:r>
            <a:r>
              <a:rPr lang="tr-TR" sz="1900" dirty="0" err="1" smtClean="0"/>
              <a:t>implementation</a:t>
            </a:r>
            <a:r>
              <a:rPr lang="tr-TR" sz="1900" dirty="0" smtClean="0"/>
              <a:t>) verimsizlik)</a:t>
            </a:r>
            <a:endParaRPr lang="en-US" sz="1900" dirty="0" smtClean="0"/>
          </a:p>
          <a:p>
            <a:pPr lvl="2" eaLnBrk="1" hangingPunct="1"/>
            <a:r>
              <a:rPr lang="en-US" sz="1900" dirty="0" smtClean="0"/>
              <a:t>Fortran</a:t>
            </a:r>
            <a:r>
              <a:rPr lang="tr-TR" sz="1900" dirty="0" smtClean="0"/>
              <a:t>’</a:t>
            </a:r>
            <a:r>
              <a:rPr lang="tr-TR" sz="1900" dirty="0" err="1" smtClean="0"/>
              <a:t>ın</a:t>
            </a:r>
            <a:r>
              <a:rPr lang="tr-TR" sz="1900" dirty="0" smtClean="0"/>
              <a:t> köklü olması ve sağlamlaştırılması</a:t>
            </a:r>
            <a:endParaRPr lang="en-US" sz="1900" dirty="0" smtClean="0"/>
          </a:p>
          <a:p>
            <a:pPr lvl="2" eaLnBrk="1" hangingPunct="1"/>
            <a:r>
              <a:rPr lang="tr-TR" sz="1900" dirty="0" smtClean="0"/>
              <a:t>Resmi</a:t>
            </a:r>
            <a:r>
              <a:rPr lang="en-US" sz="1900" dirty="0" smtClean="0"/>
              <a:t> s</a:t>
            </a:r>
            <a:r>
              <a:rPr lang="tr-TR" sz="1900" dirty="0" smtClean="0"/>
              <a:t>e</a:t>
            </a:r>
            <a:r>
              <a:rPr lang="en-US" sz="1900" dirty="0" err="1" smtClean="0"/>
              <a:t>nta</a:t>
            </a:r>
            <a:r>
              <a:rPr lang="tr-TR" sz="1900" dirty="0" err="1" smtClean="0"/>
              <a:t>ks</a:t>
            </a:r>
            <a:r>
              <a:rPr lang="en-US" sz="1900" dirty="0" smtClean="0"/>
              <a:t> </a:t>
            </a:r>
            <a:r>
              <a:rPr lang="tr-TR" sz="1900" dirty="0" smtClean="0"/>
              <a:t>tanımı</a:t>
            </a:r>
            <a:endParaRPr lang="en-US" sz="1900" dirty="0" smtClean="0"/>
          </a:p>
          <a:p>
            <a:pPr lvl="2" eaLnBrk="1" hangingPunct="1"/>
            <a:r>
              <a:rPr lang="tr-TR" sz="1900" dirty="0" smtClean="0"/>
              <a:t>O zamanlar bilişim sektörünün %80’ine sahip </a:t>
            </a:r>
            <a:r>
              <a:rPr lang="en-US" sz="1900" dirty="0" smtClean="0"/>
              <a:t>IBM</a:t>
            </a:r>
            <a:r>
              <a:rPr lang="tr-TR" sz="1900" dirty="0" smtClean="0"/>
              <a:t> desteğinin eksikliği (Çünkü bu sırada IBM FORTRAN dilinde yazılmış zengin bir kütüphaneye sahiptir ve haliyle FORTRAN’ı desteklemektedir.)</a:t>
            </a:r>
            <a:endParaRPr lang="en-US" sz="1900"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09600" y="381000"/>
            <a:ext cx="8153400" cy="1143000"/>
          </a:xfrm>
        </p:spPr>
        <p:txBody>
          <a:bodyPr/>
          <a:lstStyle/>
          <a:p>
            <a:pPr eaLnBrk="1" hangingPunct="1"/>
            <a:r>
              <a:rPr lang="en-US" sz="3200" dirty="0" smtClean="0"/>
              <a:t>ALGOL</a:t>
            </a:r>
            <a:r>
              <a:rPr lang="tr-TR" sz="3200" dirty="0" smtClean="0"/>
              <a:t> Örnek</a:t>
            </a:r>
            <a:endParaRPr lang="en-US" sz="3200" dirty="0" smtClean="0"/>
          </a:p>
        </p:txBody>
      </p:sp>
      <p:sp>
        <p:nvSpPr>
          <p:cNvPr id="6" name="Text Box 3"/>
          <p:cNvSpPr txBox="1">
            <a:spLocks noChangeArrowheads="1"/>
          </p:cNvSpPr>
          <p:nvPr/>
        </p:nvSpPr>
        <p:spPr bwMode="auto">
          <a:xfrm>
            <a:off x="152400" y="1676400"/>
            <a:ext cx="3903633" cy="193899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p>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the</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main</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program</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this</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is</a:t>
            </a:r>
            <a:r>
              <a:rPr lang="es-MX" sz="1200" dirty="0">
                <a:latin typeface="Courier New" pitchFamily="49" charset="0"/>
                <a:cs typeface="Courier New" pitchFamily="49" charset="0"/>
              </a:rPr>
              <a:t> a </a:t>
            </a:r>
            <a:r>
              <a:rPr lang="es-MX" sz="1200" dirty="0" err="1">
                <a:latin typeface="Courier New" pitchFamily="49" charset="0"/>
                <a:cs typeface="Courier New" pitchFamily="49" charset="0"/>
              </a:rPr>
              <a:t>comment</a:t>
            </a:r>
            <a:r>
              <a:rPr lang="es-MX" sz="1200" dirty="0">
                <a:latin typeface="Courier New" pitchFamily="49" charset="0"/>
                <a:cs typeface="Courier New" pitchFamily="49" charset="0"/>
              </a:rPr>
              <a:t>) </a:t>
            </a:r>
            <a:endParaRPr lang="en-US" sz="1200" dirty="0">
              <a:latin typeface="Courier New" pitchFamily="49" charset="0"/>
              <a:cs typeface="Courier New" pitchFamily="49" charset="0"/>
            </a:endParaRPr>
          </a:p>
          <a:p>
            <a:r>
              <a:rPr lang="es-MX" sz="1200" dirty="0">
                <a:latin typeface="Courier New" pitchFamily="49" charset="0"/>
                <a:cs typeface="Courier New" pitchFamily="49" charset="0"/>
              </a:rPr>
              <a:t>BEGIN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s-MX" sz="1200" dirty="0">
                <a:latin typeface="Courier New" pitchFamily="49" charset="0"/>
                <a:cs typeface="Courier New" pitchFamily="49" charset="0"/>
              </a:rPr>
              <a:t>FILE F (KIND=REMOTE);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s-MX" sz="1200" dirty="0">
                <a:latin typeface="Courier New" pitchFamily="49" charset="0"/>
                <a:cs typeface="Courier New" pitchFamily="49" charset="0"/>
              </a:rPr>
              <a:t>EBCDIC ARRAY E [0:11]; </a:t>
            </a:r>
            <a:r>
              <a:rPr lang="en-US" sz="1200" dirty="0">
                <a:latin typeface="Courier New" pitchFamily="49" charset="0"/>
                <a:cs typeface="Courier New" pitchFamily="49" charset="0"/>
              </a:rPr>
              <a:t>  </a:t>
            </a:r>
          </a:p>
          <a:p>
            <a:r>
              <a:rPr lang="en-US" sz="1200" dirty="0">
                <a:latin typeface="Courier New" pitchFamily="49" charset="0"/>
                <a:cs typeface="Courier New" pitchFamily="49" charset="0"/>
              </a:rPr>
              <a:t>   </a:t>
            </a:r>
            <a:r>
              <a:rPr lang="es-MX" sz="1200" dirty="0">
                <a:latin typeface="Courier New" pitchFamily="49" charset="0"/>
                <a:cs typeface="Courier New" pitchFamily="49" charset="0"/>
              </a:rPr>
              <a:t>REPLACE E BY "HELLO WORLD!";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s-MX" sz="1200" dirty="0">
                <a:latin typeface="Courier New" pitchFamily="49" charset="0"/>
                <a:cs typeface="Courier New" pitchFamily="49" charset="0"/>
              </a:rPr>
              <a:t>WHILE TRUE DO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s-MX" sz="1200" dirty="0">
                <a:latin typeface="Courier New" pitchFamily="49" charset="0"/>
                <a:cs typeface="Courier New" pitchFamily="49" charset="0"/>
              </a:rPr>
              <a:t>BEGIN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s-MX" sz="1200" dirty="0">
                <a:latin typeface="Courier New" pitchFamily="49" charset="0"/>
                <a:cs typeface="Courier New" pitchFamily="49" charset="0"/>
              </a:rPr>
              <a:t>WRITE (F, *, E);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s-MX" sz="1200" dirty="0">
                <a:latin typeface="Courier New" pitchFamily="49" charset="0"/>
                <a:cs typeface="Courier New" pitchFamily="49" charset="0"/>
              </a:rPr>
              <a:t>END; </a:t>
            </a:r>
            <a:endParaRPr lang="en-US" sz="1200" dirty="0">
              <a:latin typeface="Courier New" pitchFamily="49" charset="0"/>
              <a:cs typeface="Courier New" pitchFamily="49" charset="0"/>
            </a:endParaRPr>
          </a:p>
          <a:p>
            <a:r>
              <a:rPr lang="es-MX" sz="1200" dirty="0">
                <a:latin typeface="Courier New" pitchFamily="49" charset="0"/>
                <a:cs typeface="Courier New" pitchFamily="49" charset="0"/>
              </a:rPr>
              <a:t>END. </a:t>
            </a:r>
          </a:p>
        </p:txBody>
      </p:sp>
      <p:sp>
        <p:nvSpPr>
          <p:cNvPr id="7" name="Text Box 4"/>
          <p:cNvSpPr txBox="1">
            <a:spLocks noChangeArrowheads="1"/>
          </p:cNvSpPr>
          <p:nvPr/>
        </p:nvSpPr>
        <p:spPr bwMode="auto">
          <a:xfrm>
            <a:off x="4191000" y="1676400"/>
            <a:ext cx="4647426" cy="415498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the</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main</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program</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this</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is</a:t>
            </a:r>
            <a:r>
              <a:rPr lang="es-MX" sz="1200" dirty="0">
                <a:latin typeface="Courier New" pitchFamily="49" charset="0"/>
                <a:cs typeface="Courier New" pitchFamily="49" charset="0"/>
              </a:rPr>
              <a:t> a </a:t>
            </a:r>
            <a:r>
              <a:rPr lang="es-MX" sz="1200" dirty="0" err="1">
                <a:latin typeface="Courier New" pitchFamily="49" charset="0"/>
                <a:cs typeface="Courier New" pitchFamily="49" charset="0"/>
              </a:rPr>
              <a:t>comment</a:t>
            </a:r>
            <a:r>
              <a:rPr lang="es-MX" sz="1200" dirty="0">
                <a:latin typeface="Courier New" pitchFamily="49" charset="0"/>
                <a:cs typeface="Courier New" pitchFamily="49" charset="0"/>
              </a:rPr>
              <a:t>) </a:t>
            </a:r>
            <a:endParaRPr lang="en-US" sz="1200" dirty="0">
              <a:latin typeface="Courier New" pitchFamily="49" charset="0"/>
              <a:cs typeface="Courier New" pitchFamily="49" charset="0"/>
            </a:endParaRPr>
          </a:p>
          <a:p>
            <a:r>
              <a:rPr lang="es-MX" sz="1200" b="1" dirty="0" err="1">
                <a:latin typeface="Courier New" pitchFamily="49" charset="0"/>
                <a:cs typeface="Courier New" pitchFamily="49" charset="0"/>
              </a:rPr>
              <a:t>begin</a:t>
            </a:r>
            <a:r>
              <a:rPr lang="es-MX" sz="1200" dirty="0">
                <a:latin typeface="Courier New" pitchFamily="49" charset="0"/>
                <a:cs typeface="Courier New" pitchFamily="49" charset="0"/>
              </a:rPr>
              <a:t> </a:t>
            </a:r>
            <a:endParaRPr lang="en-US" sz="1200"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integer</a:t>
            </a:r>
            <a:r>
              <a:rPr lang="es-MX" sz="1200" dirty="0">
                <a:latin typeface="Courier New" pitchFamily="49" charset="0"/>
                <a:cs typeface="Courier New" pitchFamily="49" charset="0"/>
              </a:rPr>
              <a:t> N;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s-MX" sz="1200" dirty="0" err="1">
                <a:latin typeface="Courier New" pitchFamily="49" charset="0"/>
                <a:cs typeface="Courier New" pitchFamily="49" charset="0"/>
              </a:rPr>
              <a:t>Read</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Int</a:t>
            </a:r>
            <a:r>
              <a:rPr lang="es-MX" sz="1200" dirty="0">
                <a:latin typeface="Courier New" pitchFamily="49" charset="0"/>
                <a:cs typeface="Courier New" pitchFamily="49" charset="0"/>
              </a:rPr>
              <a:t>(N); </a:t>
            </a:r>
            <a:endParaRPr lang="en-US" sz="1200"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begin</a:t>
            </a:r>
            <a:r>
              <a:rPr lang="es-MX" sz="1200" dirty="0">
                <a:latin typeface="Courier New" pitchFamily="49" charset="0"/>
                <a:cs typeface="Courier New" pitchFamily="49" charset="0"/>
              </a:rPr>
              <a:t> </a:t>
            </a:r>
            <a:endParaRPr lang="en-US" sz="1200"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a:latin typeface="Courier New" pitchFamily="49" charset="0"/>
                <a:cs typeface="Courier New" pitchFamily="49" charset="0"/>
              </a:rPr>
              <a:t>real </a:t>
            </a:r>
            <a:r>
              <a:rPr lang="es-MX" sz="1200" b="1" dirty="0" err="1">
                <a:latin typeface="Courier New" pitchFamily="49" charset="0"/>
                <a:cs typeface="Courier New" pitchFamily="49" charset="0"/>
              </a:rPr>
              <a:t>array</a:t>
            </a:r>
            <a:r>
              <a:rPr lang="es-MX" sz="1200" dirty="0">
                <a:latin typeface="Courier New" pitchFamily="49" charset="0"/>
                <a:cs typeface="Courier New" pitchFamily="49" charset="0"/>
              </a:rPr>
              <a:t> Data[1:N]; </a:t>
            </a:r>
            <a:endParaRPr lang="en-US" sz="1200"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a:latin typeface="Courier New" pitchFamily="49" charset="0"/>
                <a:cs typeface="Courier New" pitchFamily="49" charset="0"/>
              </a:rPr>
              <a:t>real</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sum</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avg</a:t>
            </a:r>
            <a:r>
              <a:rPr lang="es-MX" sz="1200" dirty="0">
                <a:latin typeface="Courier New" pitchFamily="49" charset="0"/>
                <a:cs typeface="Courier New" pitchFamily="49" charset="0"/>
              </a:rPr>
              <a:t>; </a:t>
            </a:r>
            <a:endParaRPr lang="en-US" sz="1200"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integer</a:t>
            </a:r>
            <a:r>
              <a:rPr lang="es-MX" sz="1200" dirty="0">
                <a:latin typeface="Courier New" pitchFamily="49" charset="0"/>
                <a:cs typeface="Courier New" pitchFamily="49" charset="0"/>
              </a:rPr>
              <a:t> i; </a:t>
            </a:r>
            <a:r>
              <a:rPr lang="es-MX" sz="1200" dirty="0" err="1">
                <a:latin typeface="Courier New" pitchFamily="49" charset="0"/>
                <a:cs typeface="Courier New" pitchFamily="49" charset="0"/>
              </a:rPr>
              <a:t>sum</a:t>
            </a:r>
            <a:r>
              <a:rPr lang="es-MX" sz="1200" dirty="0">
                <a:latin typeface="Courier New" pitchFamily="49" charset="0"/>
                <a:cs typeface="Courier New" pitchFamily="49" charset="0"/>
              </a:rPr>
              <a:t>:=0; </a:t>
            </a:r>
            <a:endParaRPr lang="en-US" sz="1200"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for</a:t>
            </a:r>
            <a:r>
              <a:rPr lang="es-MX" sz="1200" dirty="0">
                <a:latin typeface="Courier New" pitchFamily="49" charset="0"/>
                <a:cs typeface="Courier New" pitchFamily="49" charset="0"/>
              </a:rPr>
              <a:t> i:=1 </a:t>
            </a:r>
            <a:r>
              <a:rPr lang="es-MX" sz="1200" b="1" dirty="0" err="1">
                <a:latin typeface="Courier New" pitchFamily="49" charset="0"/>
                <a:cs typeface="Courier New" pitchFamily="49" charset="0"/>
              </a:rPr>
              <a:t>step</a:t>
            </a:r>
            <a:r>
              <a:rPr lang="es-MX" sz="1200" dirty="0">
                <a:latin typeface="Courier New" pitchFamily="49" charset="0"/>
                <a:cs typeface="Courier New" pitchFamily="49" charset="0"/>
              </a:rPr>
              <a:t> 1 </a:t>
            </a:r>
            <a:r>
              <a:rPr lang="es-MX" sz="1200" b="1" dirty="0" err="1">
                <a:latin typeface="Courier New" pitchFamily="49" charset="0"/>
                <a:cs typeface="Courier New" pitchFamily="49" charset="0"/>
              </a:rPr>
              <a:t>until</a:t>
            </a:r>
            <a:r>
              <a:rPr lang="es-MX" sz="1200" dirty="0">
                <a:latin typeface="Courier New" pitchFamily="49" charset="0"/>
                <a:cs typeface="Courier New" pitchFamily="49" charset="0"/>
              </a:rPr>
              <a:t> N </a:t>
            </a:r>
            <a:r>
              <a:rPr lang="es-MX" sz="1200" b="1" dirty="0">
                <a:latin typeface="Courier New" pitchFamily="49" charset="0"/>
                <a:cs typeface="Courier New" pitchFamily="49" charset="0"/>
              </a:rPr>
              <a:t>do</a:t>
            </a:r>
            <a:r>
              <a:rPr lang="es-MX" sz="1200" dirty="0">
                <a:latin typeface="Courier New" pitchFamily="49" charset="0"/>
                <a:cs typeface="Courier New" pitchFamily="49" charset="0"/>
              </a:rPr>
              <a:t> </a:t>
            </a:r>
            <a:endParaRPr lang="en-US" sz="1200"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begin</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a:latin typeface="Courier New" pitchFamily="49" charset="0"/>
                <a:cs typeface="Courier New" pitchFamily="49" charset="0"/>
              </a:rPr>
              <a:t>real</a:t>
            </a:r>
            <a:r>
              <a:rPr lang="es-MX" sz="1200" dirty="0">
                <a:latin typeface="Courier New" pitchFamily="49" charset="0"/>
                <a:cs typeface="Courier New" pitchFamily="49" charset="0"/>
              </a:rPr>
              <a:t> val;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s-MX" sz="1200" dirty="0" err="1">
                <a:latin typeface="Courier New" pitchFamily="49" charset="0"/>
                <a:cs typeface="Courier New" pitchFamily="49" charset="0"/>
              </a:rPr>
              <a:t>Read</a:t>
            </a:r>
            <a:r>
              <a:rPr lang="es-MX" sz="1200" dirty="0">
                <a:latin typeface="Courier New" pitchFamily="49" charset="0"/>
                <a:cs typeface="Courier New" pitchFamily="49" charset="0"/>
              </a:rPr>
              <a:t> Real(val);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s-MX" sz="1200" dirty="0">
                <a:latin typeface="Courier New" pitchFamily="49" charset="0"/>
                <a:cs typeface="Courier New" pitchFamily="49" charset="0"/>
              </a:rPr>
              <a:t>Data[i]:=</a:t>
            </a:r>
            <a:r>
              <a:rPr lang="es-MX" sz="1200" b="1" dirty="0" err="1">
                <a:latin typeface="Courier New" pitchFamily="49" charset="0"/>
                <a:cs typeface="Courier New" pitchFamily="49" charset="0"/>
              </a:rPr>
              <a:t>if</a:t>
            </a:r>
            <a:r>
              <a:rPr lang="es-MX" sz="1200" dirty="0">
                <a:latin typeface="Courier New" pitchFamily="49" charset="0"/>
                <a:cs typeface="Courier New" pitchFamily="49" charset="0"/>
              </a:rPr>
              <a:t> val&lt;0 </a:t>
            </a:r>
            <a:r>
              <a:rPr lang="es-MX" sz="1200" b="1" dirty="0" err="1">
                <a:latin typeface="Courier New" pitchFamily="49" charset="0"/>
                <a:cs typeface="Courier New" pitchFamily="49" charset="0"/>
              </a:rPr>
              <a:t>then</a:t>
            </a:r>
            <a:r>
              <a:rPr lang="es-MX" sz="1200" dirty="0">
                <a:latin typeface="Courier New" pitchFamily="49" charset="0"/>
                <a:cs typeface="Courier New" pitchFamily="49" charset="0"/>
              </a:rPr>
              <a:t> -val </a:t>
            </a:r>
            <a:r>
              <a:rPr lang="es-MX" sz="1200" b="1" dirty="0" err="1">
                <a:latin typeface="Courier New" pitchFamily="49" charset="0"/>
                <a:cs typeface="Courier New" pitchFamily="49" charset="0"/>
              </a:rPr>
              <a:t>else</a:t>
            </a:r>
            <a:r>
              <a:rPr lang="es-MX" sz="1200" dirty="0">
                <a:latin typeface="Courier New" pitchFamily="49" charset="0"/>
                <a:cs typeface="Courier New" pitchFamily="49" charset="0"/>
              </a:rPr>
              <a:t> val </a:t>
            </a:r>
            <a:endParaRPr lang="en-US" sz="1200"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end</a:t>
            </a:r>
            <a:r>
              <a:rPr lang="es-MX" sz="1200" dirty="0">
                <a:latin typeface="Courier New" pitchFamily="49" charset="0"/>
                <a:cs typeface="Courier New" pitchFamily="49" charset="0"/>
              </a:rPr>
              <a:t>; </a:t>
            </a:r>
            <a:endParaRPr lang="en-US" sz="1200"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for</a:t>
            </a:r>
            <a:r>
              <a:rPr lang="es-MX" sz="1200" dirty="0">
                <a:latin typeface="Courier New" pitchFamily="49" charset="0"/>
                <a:cs typeface="Courier New" pitchFamily="49" charset="0"/>
              </a:rPr>
              <a:t> i:=1 </a:t>
            </a:r>
            <a:r>
              <a:rPr lang="es-MX" sz="1200" b="1" dirty="0" err="1">
                <a:latin typeface="Courier New" pitchFamily="49" charset="0"/>
                <a:cs typeface="Courier New" pitchFamily="49" charset="0"/>
              </a:rPr>
              <a:t>step</a:t>
            </a:r>
            <a:r>
              <a:rPr lang="es-MX" sz="1200" dirty="0">
                <a:latin typeface="Courier New" pitchFamily="49" charset="0"/>
                <a:cs typeface="Courier New" pitchFamily="49" charset="0"/>
              </a:rPr>
              <a:t> 1 </a:t>
            </a:r>
            <a:r>
              <a:rPr lang="es-MX" sz="1200" b="1" dirty="0" err="1">
                <a:latin typeface="Courier New" pitchFamily="49" charset="0"/>
                <a:cs typeface="Courier New" pitchFamily="49" charset="0"/>
              </a:rPr>
              <a:t>until</a:t>
            </a:r>
            <a:r>
              <a:rPr lang="es-MX" sz="1200" dirty="0">
                <a:latin typeface="Courier New" pitchFamily="49" charset="0"/>
                <a:cs typeface="Courier New" pitchFamily="49" charset="0"/>
              </a:rPr>
              <a:t> N </a:t>
            </a:r>
            <a:r>
              <a:rPr lang="es-MX" sz="1200" b="1" dirty="0">
                <a:latin typeface="Courier New" pitchFamily="49" charset="0"/>
                <a:cs typeface="Courier New" pitchFamily="49" charset="0"/>
              </a:rPr>
              <a:t>do</a:t>
            </a:r>
            <a:r>
              <a:rPr lang="es-MX" sz="1200" dirty="0">
                <a:latin typeface="Courier New" pitchFamily="49" charset="0"/>
                <a:cs typeface="Courier New" pitchFamily="49" charset="0"/>
              </a:rPr>
              <a:t>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s-MX" sz="1200" dirty="0" err="1">
                <a:latin typeface="Courier New" pitchFamily="49" charset="0"/>
                <a:cs typeface="Courier New" pitchFamily="49" charset="0"/>
              </a:rPr>
              <a:t>sum</a:t>
            </a:r>
            <a:r>
              <a:rPr lang="es-MX" sz="1200" dirty="0">
                <a:latin typeface="Courier New" pitchFamily="49" charset="0"/>
                <a:cs typeface="Courier New" pitchFamily="49" charset="0"/>
              </a:rPr>
              <a:t>:=</a:t>
            </a:r>
            <a:r>
              <a:rPr lang="es-MX" sz="1200" dirty="0" err="1">
                <a:latin typeface="Courier New" pitchFamily="49" charset="0"/>
                <a:cs typeface="Courier New" pitchFamily="49" charset="0"/>
              </a:rPr>
              <a:t>sum</a:t>
            </a:r>
            <a:r>
              <a:rPr lang="es-MX" sz="1200" dirty="0">
                <a:latin typeface="Courier New" pitchFamily="49" charset="0"/>
                <a:cs typeface="Courier New" pitchFamily="49" charset="0"/>
              </a:rPr>
              <a:t> + Data[i];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s-MX" sz="1200" dirty="0" err="1">
                <a:latin typeface="Courier New" pitchFamily="49" charset="0"/>
                <a:cs typeface="Courier New" pitchFamily="49" charset="0"/>
              </a:rPr>
              <a:t>avg</a:t>
            </a:r>
            <a:r>
              <a:rPr lang="es-MX" sz="1200" dirty="0">
                <a:latin typeface="Courier New" pitchFamily="49" charset="0"/>
                <a:cs typeface="Courier New" pitchFamily="49" charset="0"/>
              </a:rPr>
              <a:t>:=</a:t>
            </a:r>
            <a:r>
              <a:rPr lang="es-MX" sz="1200" dirty="0" err="1">
                <a:latin typeface="Courier New" pitchFamily="49" charset="0"/>
                <a:cs typeface="Courier New" pitchFamily="49" charset="0"/>
              </a:rPr>
              <a:t>sum</a:t>
            </a:r>
            <a:r>
              <a:rPr lang="es-MX" sz="1200" dirty="0">
                <a:latin typeface="Courier New" pitchFamily="49" charset="0"/>
                <a:cs typeface="Courier New" pitchFamily="49" charset="0"/>
              </a:rPr>
              <a:t>/N;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s-MX" sz="1200" dirty="0" err="1">
                <a:latin typeface="Courier New" pitchFamily="49" charset="0"/>
                <a:cs typeface="Courier New" pitchFamily="49" charset="0"/>
              </a:rPr>
              <a:t>Print</a:t>
            </a:r>
            <a:r>
              <a:rPr lang="es-MX" sz="1200" dirty="0">
                <a:latin typeface="Courier New" pitchFamily="49" charset="0"/>
                <a:cs typeface="Courier New" pitchFamily="49" charset="0"/>
              </a:rPr>
              <a:t> Real(</a:t>
            </a:r>
            <a:r>
              <a:rPr lang="es-MX" sz="1200" dirty="0" err="1">
                <a:latin typeface="Courier New" pitchFamily="49" charset="0"/>
                <a:cs typeface="Courier New" pitchFamily="49" charset="0"/>
              </a:rPr>
              <a:t>avg</a:t>
            </a:r>
            <a:r>
              <a:rPr lang="es-MX" sz="1200" dirty="0">
                <a:latin typeface="Courier New" pitchFamily="49" charset="0"/>
                <a:cs typeface="Courier New" pitchFamily="49" charset="0"/>
              </a:rPr>
              <a:t>) </a:t>
            </a:r>
            <a:endParaRPr lang="en-US" sz="1200"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end</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end</a:t>
            </a:r>
          </a:p>
          <a:p>
            <a:r>
              <a:rPr lang="es-MX" dirty="0">
                <a:latin typeface="Courier New" pitchFamily="49" charset="0"/>
                <a:cs typeface="Courier New" pitchFamily="49" charset="0"/>
              </a:rPr>
              <a:t> </a:t>
            </a:r>
          </a:p>
        </p:txBody>
      </p:sp>
      <p:sp>
        <p:nvSpPr>
          <p:cNvPr id="10" name="9 Slayt Numarası Yer Tutucusu"/>
          <p:cNvSpPr>
            <a:spLocks noGrp="1"/>
          </p:cNvSpPr>
          <p:nvPr>
            <p:ph type="sldNum" sz="quarter" idx="10"/>
          </p:nvPr>
        </p:nvSpPr>
        <p:spPr/>
        <p:txBody>
          <a:bodyPr/>
          <a:lstStyle/>
          <a:p>
            <a:pPr>
              <a:defRPr/>
            </a:pPr>
            <a:fld id="{653049D9-BC70-4B50-ABCF-9415168072AC}" type="slidenum">
              <a:rPr lang="en-US" smtClean="0"/>
              <a:pPr>
                <a:defRPr/>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609600" y="228600"/>
            <a:ext cx="8305800" cy="1143000"/>
          </a:xfrm>
        </p:spPr>
        <p:txBody>
          <a:bodyPr/>
          <a:lstStyle/>
          <a:p>
            <a:pPr eaLnBrk="1" hangingPunct="1"/>
            <a:r>
              <a:rPr lang="tr-TR" sz="3200" smtClean="0"/>
              <a:t>Ticari Kayıtları bilgisayara uyarlamak</a:t>
            </a:r>
            <a:r>
              <a:rPr lang="en-US" sz="3200" smtClean="0"/>
              <a:t>: COBOL</a:t>
            </a:r>
          </a:p>
        </p:txBody>
      </p:sp>
      <p:sp>
        <p:nvSpPr>
          <p:cNvPr id="40964" name="Rectangle 3"/>
          <p:cNvSpPr>
            <a:spLocks noGrp="1" noChangeArrowheads="1"/>
          </p:cNvSpPr>
          <p:nvPr>
            <p:ph type="body" idx="1"/>
          </p:nvPr>
        </p:nvSpPr>
        <p:spPr/>
        <p:txBody>
          <a:bodyPr/>
          <a:lstStyle/>
          <a:p>
            <a:pPr eaLnBrk="1" hangingPunct="1"/>
            <a:r>
              <a:rPr lang="tr-TR" dirty="0" err="1" smtClean="0">
                <a:solidFill>
                  <a:srgbClr val="FF0000"/>
                </a:solidFill>
              </a:rPr>
              <a:t>CO</a:t>
            </a:r>
            <a:r>
              <a:rPr lang="tr-TR" dirty="0" err="1" smtClean="0"/>
              <a:t>mmon</a:t>
            </a:r>
            <a:r>
              <a:rPr lang="tr-TR" dirty="0" smtClean="0"/>
              <a:t> </a:t>
            </a:r>
            <a:r>
              <a:rPr lang="tr-TR" dirty="0" err="1" smtClean="0">
                <a:solidFill>
                  <a:srgbClr val="FF0000"/>
                </a:solidFill>
              </a:rPr>
              <a:t>B</a:t>
            </a:r>
            <a:r>
              <a:rPr lang="tr-TR" dirty="0" err="1" smtClean="0"/>
              <a:t>usiness</a:t>
            </a:r>
            <a:r>
              <a:rPr lang="tr-TR" dirty="0" smtClean="0"/>
              <a:t> </a:t>
            </a:r>
            <a:r>
              <a:rPr lang="tr-TR" dirty="0" err="1" smtClean="0">
                <a:solidFill>
                  <a:srgbClr val="FF0000"/>
                </a:solidFill>
              </a:rPr>
              <a:t>O</a:t>
            </a:r>
            <a:r>
              <a:rPr lang="tr-TR" dirty="0" err="1" smtClean="0"/>
              <a:t>riented</a:t>
            </a:r>
            <a:r>
              <a:rPr lang="tr-TR" dirty="0" smtClean="0">
                <a:solidFill>
                  <a:srgbClr val="FF0000"/>
                </a:solidFill>
              </a:rPr>
              <a:t> </a:t>
            </a:r>
            <a:r>
              <a:rPr lang="tr-TR" dirty="0" err="1" smtClean="0">
                <a:solidFill>
                  <a:srgbClr val="FF0000"/>
                </a:solidFill>
              </a:rPr>
              <a:t>L</a:t>
            </a:r>
            <a:r>
              <a:rPr lang="tr-TR" dirty="0" err="1" smtClean="0"/>
              <a:t>anguage</a:t>
            </a:r>
            <a:r>
              <a:rPr lang="tr-TR" dirty="0" smtClean="0"/>
              <a:t>)</a:t>
            </a:r>
          </a:p>
          <a:p>
            <a:pPr eaLnBrk="1" hangingPunct="1"/>
            <a:r>
              <a:rPr lang="tr-TR" dirty="0" smtClean="0"/>
              <a:t>Geliştirme platformu</a:t>
            </a:r>
            <a:endParaRPr lang="en-US" dirty="0" smtClean="0"/>
          </a:p>
          <a:p>
            <a:pPr lvl="1" eaLnBrk="1" hangingPunct="1"/>
            <a:r>
              <a:rPr lang="en-US" dirty="0" smtClean="0"/>
              <a:t>UNIVAC</a:t>
            </a:r>
            <a:r>
              <a:rPr lang="tr-TR" dirty="0" smtClean="0"/>
              <a:t>, </a:t>
            </a:r>
            <a:r>
              <a:rPr lang="en-US" dirty="0" smtClean="0"/>
              <a:t>FLOW-MATIC</a:t>
            </a:r>
            <a:r>
              <a:rPr lang="tr-TR" dirty="0" smtClean="0"/>
              <a:t>’i kullanmaya başlıyordu</a:t>
            </a:r>
            <a:endParaRPr lang="en-US" dirty="0" smtClean="0"/>
          </a:p>
          <a:p>
            <a:pPr lvl="1" eaLnBrk="1" hangingPunct="1"/>
            <a:r>
              <a:rPr lang="en-US" dirty="0" smtClean="0"/>
              <a:t>USAF</a:t>
            </a:r>
            <a:r>
              <a:rPr lang="tr-TR" dirty="0" smtClean="0"/>
              <a:t>, </a:t>
            </a:r>
            <a:r>
              <a:rPr lang="en-US" dirty="0" smtClean="0"/>
              <a:t>AIMACO</a:t>
            </a:r>
            <a:r>
              <a:rPr lang="tr-TR" dirty="0" smtClean="0"/>
              <a:t>’ </a:t>
            </a:r>
            <a:r>
              <a:rPr lang="tr-TR" dirty="0" err="1" smtClean="0"/>
              <a:t>yu</a:t>
            </a:r>
            <a:r>
              <a:rPr lang="tr-TR" dirty="0" smtClean="0"/>
              <a:t> kullanmaya başlıyordu</a:t>
            </a:r>
            <a:endParaRPr lang="en-US" dirty="0" smtClean="0"/>
          </a:p>
          <a:p>
            <a:pPr lvl="1" eaLnBrk="1" hangingPunct="1"/>
            <a:r>
              <a:rPr lang="en-US" dirty="0" smtClean="0"/>
              <a:t>IBM </a:t>
            </a:r>
            <a:r>
              <a:rPr lang="tr-TR" dirty="0" smtClean="0"/>
              <a:t>, </a:t>
            </a:r>
            <a:r>
              <a:rPr lang="en-US" dirty="0" smtClean="0"/>
              <a:t>COMTRAN</a:t>
            </a:r>
            <a:r>
              <a:rPr lang="tr-TR" dirty="0" smtClean="0"/>
              <a:t>’ı geliştiriyordu</a:t>
            </a:r>
            <a:endParaRPr lang="en-US" dirty="0" smtClean="0"/>
          </a:p>
        </p:txBody>
      </p:sp>
      <p:pic>
        <p:nvPicPr>
          <p:cNvPr id="40965" name="Picture 4" descr="FIG_0204.pct                                                   000C7A15 The Brain                      B3A96F8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52400" y="4038600"/>
            <a:ext cx="3505200" cy="1730821"/>
          </a:xfrm>
          <a:prstGeom prst="rect">
            <a:avLst/>
          </a:prstGeom>
          <a:noFill/>
          <a:ln w="9525">
            <a:noFill/>
            <a:miter lim="800000"/>
            <a:headEnd/>
            <a:tailEnd/>
          </a:ln>
        </p:spPr>
      </p:pic>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42</a:t>
            </a:fld>
            <a:endParaRPr lang="en-US" dirty="0"/>
          </a:p>
        </p:txBody>
      </p:sp>
      <p:pic>
        <p:nvPicPr>
          <p:cNvPr id="6" name="Picture 4" descr="D:\WINNT\Profiles\finin\Desktop\331\young-hopper.JPG"/>
          <p:cNvPicPr>
            <a:picLocks noChangeAspect="1" noChangeArrowheads="1"/>
          </p:cNvPicPr>
          <p:nvPr/>
        </p:nvPicPr>
        <p:blipFill>
          <a:blip r:embed="rId3"/>
          <a:srcRect/>
          <a:stretch>
            <a:fillRect/>
          </a:stretch>
        </p:blipFill>
        <p:spPr bwMode="auto">
          <a:xfrm>
            <a:off x="7211616" y="3962400"/>
            <a:ext cx="1932384" cy="2150828"/>
          </a:xfrm>
          <a:prstGeom prst="rect">
            <a:avLst/>
          </a:prstGeom>
          <a:noFill/>
        </p:spPr>
      </p:pic>
      <p:pic>
        <p:nvPicPr>
          <p:cNvPr id="7" name="Picture 2" descr="http://upload.wikimedia.org/wikipedia/en/0/0c/GraceHopper.jpg"/>
          <p:cNvPicPr>
            <a:picLocks noChangeAspect="1" noChangeArrowheads="1"/>
          </p:cNvPicPr>
          <p:nvPr/>
        </p:nvPicPr>
        <p:blipFill>
          <a:blip r:embed="rId4"/>
          <a:srcRect/>
          <a:stretch>
            <a:fillRect/>
          </a:stretch>
        </p:blipFill>
        <p:spPr bwMode="auto">
          <a:xfrm>
            <a:off x="3810000" y="4038600"/>
            <a:ext cx="1298575" cy="1955800"/>
          </a:xfrm>
          <a:prstGeom prst="rect">
            <a:avLst/>
          </a:prstGeom>
          <a:noFill/>
          <a:ln w="9525">
            <a:noFill/>
            <a:miter lim="800000"/>
            <a:headEnd/>
            <a:tailEnd/>
          </a:ln>
        </p:spPr>
      </p:pic>
      <p:pic>
        <p:nvPicPr>
          <p:cNvPr id="9" name="Picture 4" descr="http://www.cs.bris.ac.uk/admissions/what_is_cs/images/GraceHopper.jpg"/>
          <p:cNvPicPr>
            <a:picLocks noChangeAspect="1" noChangeArrowheads="1"/>
          </p:cNvPicPr>
          <p:nvPr/>
        </p:nvPicPr>
        <p:blipFill>
          <a:blip r:embed="rId5"/>
          <a:srcRect/>
          <a:stretch>
            <a:fillRect/>
          </a:stretch>
        </p:blipFill>
        <p:spPr bwMode="auto">
          <a:xfrm>
            <a:off x="5289550" y="4044950"/>
            <a:ext cx="1573212" cy="1962150"/>
          </a:xfrm>
          <a:prstGeom prst="rect">
            <a:avLst/>
          </a:prstGeom>
          <a:noFill/>
          <a:ln w="9525">
            <a:noFill/>
            <a:miter lim="800000"/>
            <a:headEnd/>
            <a:tailEnd/>
          </a:ln>
        </p:spPr>
      </p:pic>
      <p:sp>
        <p:nvSpPr>
          <p:cNvPr id="10" name="Text Box 8"/>
          <p:cNvSpPr txBox="1">
            <a:spLocks noChangeArrowheads="1"/>
          </p:cNvSpPr>
          <p:nvPr/>
        </p:nvSpPr>
        <p:spPr bwMode="auto">
          <a:xfrm>
            <a:off x="4348162" y="6126162"/>
            <a:ext cx="1939925" cy="366713"/>
          </a:xfrm>
          <a:prstGeom prst="rect">
            <a:avLst/>
          </a:prstGeom>
          <a:noFill/>
          <a:ln w="9525">
            <a:noFill/>
            <a:miter lim="800000"/>
            <a:headEnd/>
            <a:tailEnd/>
          </a:ln>
        </p:spPr>
        <p:txBody>
          <a:bodyPr>
            <a:spAutoFit/>
          </a:bodyPr>
          <a:lstStyle/>
          <a:p>
            <a:pPr>
              <a:spcBef>
                <a:spcPct val="50000"/>
              </a:spcBef>
            </a:pPr>
            <a:r>
              <a:rPr lang="en-US" sz="1800">
                <a:solidFill>
                  <a:srgbClr val="800080"/>
                </a:solidFill>
              </a:rPr>
              <a:t>Grace Hopper</a:t>
            </a:r>
          </a:p>
        </p:txBody>
      </p:sp>
    </p:spTree>
  </p:cSld>
  <p:clrMapOvr>
    <a:masterClrMapping/>
  </p:clrMapOvr>
  <p:timing>
    <p:tnLst>
      <p:par>
        <p:cTn id="1" dur="indefinite" restart="never" nodeType="tmRoot"/>
      </p:par>
    </p:tnLst>
    <p:bldLst>
      <p:bldP spid="10"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en-US" smtClean="0"/>
              <a:t>COBOL </a:t>
            </a:r>
            <a:r>
              <a:rPr lang="tr-TR" smtClean="0"/>
              <a:t>Tarihi arkaplan</a:t>
            </a:r>
            <a:endParaRPr lang="en-US" smtClean="0"/>
          </a:p>
        </p:txBody>
      </p:sp>
      <p:sp>
        <p:nvSpPr>
          <p:cNvPr id="41988" name="Rectangle 3"/>
          <p:cNvSpPr>
            <a:spLocks noGrp="1" noChangeArrowheads="1"/>
          </p:cNvSpPr>
          <p:nvPr>
            <p:ph type="body" idx="1"/>
          </p:nvPr>
        </p:nvSpPr>
        <p:spPr>
          <a:xfrm>
            <a:off x="609600" y="1295400"/>
            <a:ext cx="8153400" cy="4572000"/>
          </a:xfrm>
        </p:spPr>
        <p:txBody>
          <a:bodyPr/>
          <a:lstStyle/>
          <a:p>
            <a:pPr eaLnBrk="1" hangingPunct="1"/>
            <a:r>
              <a:rPr lang="tr-TR" sz="2500" dirty="0" smtClean="0"/>
              <a:t>İngilizce sözcük yada cümle yapılarını kullanan ve </a:t>
            </a:r>
            <a:r>
              <a:rPr lang="tr-TR" sz="2500" dirty="0" err="1" smtClean="0"/>
              <a:t>İŞLETMELERe</a:t>
            </a:r>
            <a:r>
              <a:rPr lang="tr-TR" sz="2500" dirty="0" smtClean="0"/>
              <a:t> yönelik ortak bir dildir. </a:t>
            </a:r>
          </a:p>
          <a:p>
            <a:pPr eaLnBrk="1" hangingPunct="1"/>
            <a:r>
              <a:rPr lang="tr-TR" sz="2500" dirty="0" smtClean="0"/>
              <a:t>Özellikle bilgisayara büyük miktarda bilgi giriş-çıkışının yapıldığı uygulamalar için geliştirilmiştir (Stok kontrol, Bordro)</a:t>
            </a:r>
          </a:p>
          <a:p>
            <a:pPr eaLnBrk="1" hangingPunct="1"/>
            <a:r>
              <a:rPr lang="en-US" sz="2500" dirty="0" smtClean="0"/>
              <a:t>FLOW-MATIC</a:t>
            </a:r>
            <a:r>
              <a:rPr lang="tr-TR" sz="2500" dirty="0" smtClean="0"/>
              <a:t> temellidir</a:t>
            </a:r>
            <a:endParaRPr lang="en-US" sz="2500" dirty="0" smtClean="0"/>
          </a:p>
          <a:p>
            <a:pPr eaLnBrk="1" hangingPunct="1"/>
            <a:r>
              <a:rPr lang="en-US" sz="2500" dirty="0" smtClean="0"/>
              <a:t>FLOW-MATIC </a:t>
            </a:r>
            <a:r>
              <a:rPr lang="tr-TR" sz="2500" dirty="0" smtClean="0"/>
              <a:t>özellikleri</a:t>
            </a:r>
            <a:endParaRPr lang="en-US" sz="2500" dirty="0" smtClean="0"/>
          </a:p>
          <a:p>
            <a:pPr lvl="1" eaLnBrk="1" hangingPunct="1"/>
            <a:r>
              <a:rPr lang="tr-TR" dirty="0" smtClean="0"/>
              <a:t>İsimler</a:t>
            </a:r>
            <a:r>
              <a:rPr lang="en-US" dirty="0" smtClean="0"/>
              <a:t> </a:t>
            </a:r>
            <a:r>
              <a:rPr lang="tr-TR" dirty="0" smtClean="0"/>
              <a:t>gömülü tirelerle (kısa çizgi- </a:t>
            </a:r>
            <a:r>
              <a:rPr lang="en-US" dirty="0" smtClean="0"/>
              <a:t>hyphen</a:t>
            </a:r>
            <a:r>
              <a:rPr lang="tr-TR" dirty="0" smtClean="0"/>
              <a:t>) </a:t>
            </a:r>
            <a:r>
              <a:rPr lang="en-US" dirty="0" smtClean="0"/>
              <a:t>12 </a:t>
            </a:r>
            <a:r>
              <a:rPr lang="tr-TR" dirty="0" smtClean="0"/>
              <a:t>karaktere kadar çıkabiliyordu</a:t>
            </a:r>
            <a:endParaRPr lang="en-US" dirty="0" smtClean="0"/>
          </a:p>
          <a:p>
            <a:pPr lvl="1" eaLnBrk="1" hangingPunct="1"/>
            <a:r>
              <a:rPr lang="tr-TR" dirty="0" smtClean="0"/>
              <a:t>Aritmetik operatörler için İngilizce isimler </a:t>
            </a:r>
            <a:r>
              <a:rPr lang="en-US" dirty="0" smtClean="0"/>
              <a:t>(</a:t>
            </a:r>
            <a:r>
              <a:rPr lang="tr-TR" dirty="0" smtClean="0"/>
              <a:t>aritmetik deyimler yoktu</a:t>
            </a:r>
            <a:r>
              <a:rPr lang="en-US" dirty="0" smtClean="0"/>
              <a:t>)</a:t>
            </a:r>
          </a:p>
          <a:p>
            <a:pPr lvl="1" eaLnBrk="1" hangingPunct="1"/>
            <a:r>
              <a:rPr lang="tr-TR" dirty="0" smtClean="0"/>
              <a:t>Veri</a:t>
            </a:r>
            <a:r>
              <a:rPr lang="en-US" dirty="0" smtClean="0"/>
              <a:t> </a:t>
            </a:r>
            <a:r>
              <a:rPr lang="tr-TR" dirty="0" smtClean="0"/>
              <a:t>ve</a:t>
            </a:r>
            <a:r>
              <a:rPr lang="en-US" dirty="0" smtClean="0"/>
              <a:t> </a:t>
            </a:r>
            <a:r>
              <a:rPr lang="tr-TR" dirty="0" smtClean="0"/>
              <a:t>k</a:t>
            </a:r>
            <a:r>
              <a:rPr lang="en-US" dirty="0" err="1" smtClean="0"/>
              <a:t>od</a:t>
            </a:r>
            <a:r>
              <a:rPr lang="en-US" dirty="0" smtClean="0"/>
              <a:t> </a:t>
            </a:r>
            <a:r>
              <a:rPr lang="tr-TR" dirty="0" smtClean="0"/>
              <a:t>tamamen ayrıydı</a:t>
            </a:r>
            <a:endParaRPr lang="en-US" dirty="0" smtClean="0"/>
          </a:p>
          <a:p>
            <a:pPr lvl="1" eaLnBrk="1" hangingPunct="1"/>
            <a:r>
              <a:rPr lang="tr-TR" dirty="0" smtClean="0"/>
              <a:t>Her ifadede fiil (</a:t>
            </a:r>
            <a:r>
              <a:rPr lang="tr-TR" dirty="0" err="1" smtClean="0"/>
              <a:t>verb</a:t>
            </a:r>
            <a:r>
              <a:rPr lang="tr-TR" dirty="0" smtClean="0"/>
              <a:t>) ilk</a:t>
            </a:r>
            <a:r>
              <a:rPr lang="en-US" dirty="0" smtClean="0"/>
              <a:t> </a:t>
            </a:r>
            <a:r>
              <a:rPr lang="tr-TR" dirty="0" smtClean="0"/>
              <a:t>kelimeydi</a:t>
            </a:r>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smtClean="0"/>
              <a:t>COBOL </a:t>
            </a:r>
            <a:r>
              <a:rPr lang="tr-TR" smtClean="0"/>
              <a:t>Tasarım İşlemi</a:t>
            </a:r>
            <a:endParaRPr lang="en-US" smtClean="0"/>
          </a:p>
        </p:txBody>
      </p:sp>
      <p:sp>
        <p:nvSpPr>
          <p:cNvPr id="43012" name="Rectangle 3"/>
          <p:cNvSpPr>
            <a:spLocks noGrp="1" noChangeArrowheads="1"/>
          </p:cNvSpPr>
          <p:nvPr>
            <p:ph type="body" idx="1"/>
          </p:nvPr>
        </p:nvSpPr>
        <p:spPr/>
        <p:txBody>
          <a:bodyPr/>
          <a:lstStyle/>
          <a:p>
            <a:pPr eaLnBrk="1" hangingPunct="1">
              <a:lnSpc>
                <a:spcPct val="90000"/>
              </a:lnSpc>
            </a:pPr>
            <a:r>
              <a:rPr lang="tr-TR" sz="2400" smtClean="0"/>
              <a:t>İlk tasarım toplantısı</a:t>
            </a:r>
            <a:r>
              <a:rPr lang="en-US" sz="2400" smtClean="0"/>
              <a:t> (Pentagon) - May</a:t>
            </a:r>
            <a:r>
              <a:rPr lang="tr-TR" sz="2400" smtClean="0"/>
              <a:t>ıs</a:t>
            </a:r>
            <a:r>
              <a:rPr lang="en-US" sz="2400" smtClean="0"/>
              <a:t> 1959</a:t>
            </a:r>
          </a:p>
          <a:p>
            <a:pPr eaLnBrk="1" hangingPunct="1">
              <a:lnSpc>
                <a:spcPct val="90000"/>
              </a:lnSpc>
            </a:pPr>
            <a:r>
              <a:rPr lang="tr-TR" sz="2400" smtClean="0"/>
              <a:t>Tasarım amaçları</a:t>
            </a:r>
            <a:endParaRPr lang="en-US" sz="2400" smtClean="0"/>
          </a:p>
          <a:p>
            <a:pPr lvl="1" eaLnBrk="1" hangingPunct="1">
              <a:lnSpc>
                <a:spcPct val="90000"/>
              </a:lnSpc>
            </a:pPr>
            <a:r>
              <a:rPr lang="tr-TR" sz="2000" smtClean="0"/>
              <a:t>Basit</a:t>
            </a:r>
            <a:r>
              <a:rPr lang="en-US" sz="2000" smtClean="0"/>
              <a:t> </a:t>
            </a:r>
            <a:r>
              <a:rPr lang="tr-TR" sz="2000" smtClean="0"/>
              <a:t>İngilizce gibi görünmeli</a:t>
            </a:r>
            <a:endParaRPr lang="en-US" sz="2000" smtClean="0"/>
          </a:p>
          <a:p>
            <a:pPr lvl="1" eaLnBrk="1" hangingPunct="1">
              <a:lnSpc>
                <a:spcPct val="90000"/>
              </a:lnSpc>
            </a:pPr>
            <a:r>
              <a:rPr lang="tr-TR" sz="2000" smtClean="0"/>
              <a:t>Daha az güçlü olacağı anlamına gelse bile kullanımı kolay olmalı</a:t>
            </a:r>
            <a:endParaRPr lang="en-US" sz="2000" smtClean="0"/>
          </a:p>
          <a:p>
            <a:pPr lvl="1" eaLnBrk="1" hangingPunct="1">
              <a:lnSpc>
                <a:spcPct val="90000"/>
              </a:lnSpc>
            </a:pPr>
            <a:r>
              <a:rPr lang="tr-TR" sz="2000" smtClean="0"/>
              <a:t>Bilgisayar kullanıcıların tabanını genişletmeli</a:t>
            </a:r>
            <a:endParaRPr lang="en-US" sz="2000" smtClean="0"/>
          </a:p>
          <a:p>
            <a:pPr lvl="1" eaLnBrk="1" hangingPunct="1">
              <a:lnSpc>
                <a:spcPct val="90000"/>
              </a:lnSpc>
            </a:pPr>
            <a:r>
              <a:rPr lang="tr-TR" sz="2000" smtClean="0"/>
              <a:t>Mevcut derleyici problemleriyle  kısıtlanmış olmamalı</a:t>
            </a:r>
            <a:endParaRPr lang="en-US" sz="2000" smtClean="0"/>
          </a:p>
          <a:p>
            <a:pPr eaLnBrk="1" hangingPunct="1">
              <a:lnSpc>
                <a:spcPct val="90000"/>
              </a:lnSpc>
            </a:pPr>
            <a:r>
              <a:rPr lang="tr-TR" sz="2400" smtClean="0"/>
              <a:t>Tasarım komitesi üyelerinin tamamı bilgisayar üreticilerinden ve</a:t>
            </a:r>
            <a:r>
              <a:rPr lang="en-US" sz="2400" smtClean="0"/>
              <a:t> DoD</a:t>
            </a:r>
            <a:r>
              <a:rPr lang="tr-TR" sz="2400" smtClean="0"/>
              <a:t> (Dept. Of Defence - Amerikan savunma bakanlığı)</a:t>
            </a:r>
            <a:r>
              <a:rPr lang="en-US" sz="2400" smtClean="0"/>
              <a:t> </a:t>
            </a:r>
            <a:r>
              <a:rPr lang="tr-TR" sz="2400" smtClean="0"/>
              <a:t>birimlerinden oluşuyordu</a:t>
            </a:r>
            <a:endParaRPr lang="en-US" sz="2400" smtClean="0"/>
          </a:p>
          <a:p>
            <a:pPr eaLnBrk="1" hangingPunct="1">
              <a:lnSpc>
                <a:spcPct val="90000"/>
              </a:lnSpc>
            </a:pPr>
            <a:r>
              <a:rPr lang="tr-TR" sz="2400" smtClean="0"/>
              <a:t>Tasarım</a:t>
            </a:r>
            <a:r>
              <a:rPr lang="en-US" sz="2400" smtClean="0"/>
              <a:t> Problem</a:t>
            </a:r>
            <a:r>
              <a:rPr lang="tr-TR" sz="2400" smtClean="0"/>
              <a:t>leri</a:t>
            </a:r>
            <a:r>
              <a:rPr lang="en-US" sz="2400" smtClean="0"/>
              <a:t>: </a:t>
            </a:r>
            <a:r>
              <a:rPr lang="tr-TR" sz="2400" smtClean="0"/>
              <a:t>A</a:t>
            </a:r>
            <a:r>
              <a:rPr lang="en-US" sz="2400" smtClean="0"/>
              <a:t>ritmeti</a:t>
            </a:r>
            <a:r>
              <a:rPr lang="tr-TR" sz="2400" smtClean="0"/>
              <a:t>k</a:t>
            </a:r>
            <a:r>
              <a:rPr lang="en-US" sz="2400" smtClean="0"/>
              <a:t> </a:t>
            </a:r>
            <a:r>
              <a:rPr lang="tr-TR" sz="2400" smtClean="0"/>
              <a:t>ifadeler</a:t>
            </a:r>
            <a:r>
              <a:rPr lang="en-US" sz="2400" smtClean="0"/>
              <a:t>? </a:t>
            </a:r>
            <a:r>
              <a:rPr lang="tr-TR" sz="2400" smtClean="0"/>
              <a:t>Altsimgeler (indisler, </a:t>
            </a:r>
            <a:r>
              <a:rPr lang="en-US" sz="2400" smtClean="0"/>
              <a:t>subscripts</a:t>
            </a:r>
            <a:r>
              <a:rPr lang="tr-TR" sz="2400" smtClean="0"/>
              <a:t>)</a:t>
            </a:r>
            <a:r>
              <a:rPr lang="en-US" sz="2400" smtClean="0"/>
              <a:t>?  </a:t>
            </a:r>
            <a:r>
              <a:rPr lang="tr-TR" sz="2400" smtClean="0"/>
              <a:t>Üreticiler arasında kavgalar</a:t>
            </a:r>
            <a:endParaRPr lang="en-US" sz="240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D:\WINNT\Profiles\finin\Desktop\331\cobol60_groupphoto.jpg"/>
          <p:cNvPicPr>
            <a:picLocks noChangeAspect="1" noChangeArrowheads="1"/>
          </p:cNvPicPr>
          <p:nvPr/>
        </p:nvPicPr>
        <p:blipFill>
          <a:blip r:embed="rId2"/>
          <a:srcRect/>
          <a:stretch>
            <a:fillRect/>
          </a:stretch>
        </p:blipFill>
        <p:spPr bwMode="auto">
          <a:xfrm>
            <a:off x="914400" y="1271587"/>
            <a:ext cx="7315200" cy="5510213"/>
          </a:xfrm>
          <a:prstGeom prst="rect">
            <a:avLst/>
          </a:prstGeom>
          <a:ln>
            <a:noFill/>
          </a:ln>
          <a:effectLst>
            <a:softEdge rad="112500"/>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smtClean="0"/>
              <a:t>COBOL </a:t>
            </a:r>
            <a:r>
              <a:rPr lang="tr-TR" smtClean="0"/>
              <a:t>Değerlendirmesi</a:t>
            </a:r>
            <a:endParaRPr lang="en-US" smtClean="0"/>
          </a:p>
        </p:txBody>
      </p:sp>
      <p:sp>
        <p:nvSpPr>
          <p:cNvPr id="44036" name="Rectangle 3"/>
          <p:cNvSpPr>
            <a:spLocks noGrp="1" noChangeArrowheads="1"/>
          </p:cNvSpPr>
          <p:nvPr>
            <p:ph type="body" idx="1"/>
          </p:nvPr>
        </p:nvSpPr>
        <p:spPr>
          <a:xfrm>
            <a:off x="609600" y="1371600"/>
            <a:ext cx="8153400" cy="4572000"/>
          </a:xfrm>
        </p:spPr>
        <p:txBody>
          <a:bodyPr/>
          <a:lstStyle/>
          <a:p>
            <a:pPr eaLnBrk="1" hangingPunct="1"/>
            <a:r>
              <a:rPr lang="tr-TR" dirty="0" smtClean="0"/>
              <a:t>Katkılar</a:t>
            </a:r>
            <a:endParaRPr lang="en-US" dirty="0" smtClean="0"/>
          </a:p>
          <a:p>
            <a:pPr lvl="1" eaLnBrk="1" hangingPunct="1"/>
            <a:r>
              <a:rPr lang="tr-TR" sz="2000" dirty="0" smtClean="0"/>
              <a:t>Bir yüksek-düzeyli dilde ilk kez</a:t>
            </a:r>
            <a:r>
              <a:rPr lang="en-US" sz="2000" dirty="0" smtClean="0"/>
              <a:t> ma</a:t>
            </a:r>
            <a:r>
              <a:rPr lang="tr-TR" sz="2000" dirty="0" smtClean="0"/>
              <a:t>k</a:t>
            </a:r>
            <a:r>
              <a:rPr lang="en-US" sz="2000" dirty="0" err="1" smtClean="0"/>
              <a:t>ro</a:t>
            </a:r>
            <a:r>
              <a:rPr lang="en-US" sz="2000" dirty="0" smtClean="0"/>
              <a:t> </a:t>
            </a:r>
            <a:r>
              <a:rPr lang="tr-TR" sz="2000" dirty="0" smtClean="0"/>
              <a:t>olanağı</a:t>
            </a:r>
            <a:endParaRPr lang="en-US" sz="2000" dirty="0" smtClean="0"/>
          </a:p>
          <a:p>
            <a:pPr lvl="1" eaLnBrk="1" hangingPunct="1"/>
            <a:r>
              <a:rPr lang="tr-TR" sz="2000" dirty="0" smtClean="0"/>
              <a:t>Hiyerarşik veri yapıları (</a:t>
            </a:r>
            <a:r>
              <a:rPr lang="tr-TR" sz="2000" dirty="0" err="1" smtClean="0"/>
              <a:t>records</a:t>
            </a:r>
            <a:r>
              <a:rPr lang="tr-TR" sz="2000" dirty="0" smtClean="0"/>
              <a:t>) ve yan anlamlı isimlerin (</a:t>
            </a:r>
            <a:r>
              <a:rPr lang="tr-TR" sz="2000" b="1" dirty="0" err="1" smtClean="0"/>
              <a:t>connotative</a:t>
            </a:r>
            <a:r>
              <a:rPr lang="tr-TR" sz="2000" b="1" dirty="0" smtClean="0"/>
              <a:t> </a:t>
            </a:r>
            <a:r>
              <a:rPr lang="tr-TR" sz="2000" b="1" dirty="0" err="1" smtClean="0"/>
              <a:t>names</a:t>
            </a:r>
            <a:r>
              <a:rPr lang="tr-TR" sz="2000" b="1" dirty="0" smtClean="0"/>
              <a:t>) </a:t>
            </a:r>
            <a:r>
              <a:rPr lang="tr-TR" sz="2000" dirty="0" smtClean="0"/>
              <a:t>görüldüğü ilk dillerdir</a:t>
            </a:r>
          </a:p>
          <a:p>
            <a:pPr lvl="1" eaLnBrk="1" hangingPunct="1"/>
            <a:r>
              <a:rPr lang="tr-TR" sz="2000" dirty="0" smtClean="0"/>
              <a:t>İç içe (n</a:t>
            </a:r>
            <a:r>
              <a:rPr lang="en-US" sz="2000" dirty="0" err="1" smtClean="0"/>
              <a:t>ested</a:t>
            </a:r>
            <a:r>
              <a:rPr lang="tr-TR" sz="2000" dirty="0" smtClean="0"/>
              <a:t>)</a:t>
            </a:r>
            <a:r>
              <a:rPr lang="en-US" sz="2000" dirty="0" smtClean="0"/>
              <a:t> se</a:t>
            </a:r>
            <a:r>
              <a:rPr lang="tr-TR" sz="2000" dirty="0" smtClean="0"/>
              <a:t>çim</a:t>
            </a:r>
            <a:r>
              <a:rPr lang="en-US" sz="2000" dirty="0" smtClean="0"/>
              <a:t> </a:t>
            </a:r>
            <a:r>
              <a:rPr lang="tr-TR" sz="2000" dirty="0" smtClean="0"/>
              <a:t>ifadeleri</a:t>
            </a:r>
            <a:endParaRPr lang="en-US" sz="2000" dirty="0" smtClean="0"/>
          </a:p>
          <a:p>
            <a:pPr lvl="1" eaLnBrk="1" hangingPunct="1"/>
            <a:r>
              <a:rPr lang="tr-TR" sz="2000" dirty="0" smtClean="0"/>
              <a:t>Uzun isimler</a:t>
            </a:r>
            <a:r>
              <a:rPr lang="en-US" sz="2000" dirty="0" smtClean="0"/>
              <a:t> (30 </a:t>
            </a:r>
            <a:r>
              <a:rPr lang="tr-TR" sz="2000" dirty="0" smtClean="0"/>
              <a:t>k</a:t>
            </a:r>
            <a:r>
              <a:rPr lang="en-US" sz="2000" dirty="0" err="1" smtClean="0"/>
              <a:t>ara</a:t>
            </a:r>
            <a:r>
              <a:rPr lang="tr-TR" sz="2000" dirty="0" smtClean="0"/>
              <a:t>k</a:t>
            </a:r>
            <a:r>
              <a:rPr lang="en-US" sz="2000" dirty="0" err="1" smtClean="0"/>
              <a:t>ter</a:t>
            </a:r>
            <a:r>
              <a:rPr lang="tr-TR" sz="2000" dirty="0" smtClean="0"/>
              <a:t>e kadar</a:t>
            </a:r>
            <a:r>
              <a:rPr lang="en-US" sz="2000" dirty="0" smtClean="0"/>
              <a:t>), </a:t>
            </a:r>
            <a:r>
              <a:rPr lang="tr-TR" sz="2000" dirty="0" smtClean="0"/>
              <a:t>tirelerle birlikte</a:t>
            </a:r>
            <a:endParaRPr lang="en-US" sz="2000" dirty="0" smtClean="0"/>
          </a:p>
          <a:p>
            <a:pPr lvl="1" eaLnBrk="1" hangingPunct="1"/>
            <a:r>
              <a:rPr lang="tr-TR" sz="2000" dirty="0" smtClean="0"/>
              <a:t>Ayrı veri bölümü (</a:t>
            </a:r>
            <a:r>
              <a:rPr lang="en-US" sz="2000" dirty="0" smtClean="0"/>
              <a:t>data division</a:t>
            </a:r>
            <a:r>
              <a:rPr lang="tr-TR" sz="2000" dirty="0" smtClean="0"/>
              <a:t>)</a:t>
            </a:r>
          </a:p>
          <a:p>
            <a:pPr lvl="2" eaLnBrk="1" hangingPunct="1"/>
            <a:r>
              <a:rPr lang="tr-TR" sz="2000" dirty="0" smtClean="0"/>
              <a:t>Program içerisindeki dil ifadeleri ve fiziksel adresleri verilerin tanımlandığı ve çalıştırılabilir  işlemlerin bulunduğu yer olarak ikiye ayrılır.</a:t>
            </a:r>
          </a:p>
          <a:p>
            <a:pPr lvl="1" eaLnBrk="1" hangingPunct="1"/>
            <a:r>
              <a:rPr lang="en-US" sz="2000" dirty="0" err="1" smtClean="0"/>
              <a:t>Özellikle</a:t>
            </a:r>
            <a:r>
              <a:rPr lang="en-US" sz="2000" dirty="0" smtClean="0"/>
              <a:t> </a:t>
            </a:r>
            <a:r>
              <a:rPr lang="en-US" sz="2000" dirty="0" err="1" smtClean="0"/>
              <a:t>raporlama</a:t>
            </a:r>
            <a:r>
              <a:rPr lang="en-US" sz="2000" dirty="0" smtClean="0"/>
              <a:t> </a:t>
            </a:r>
            <a:r>
              <a:rPr lang="en-US" sz="2000" dirty="0" err="1" smtClean="0"/>
              <a:t>açısından</a:t>
            </a:r>
            <a:r>
              <a:rPr lang="en-US" sz="2000" dirty="0" smtClean="0"/>
              <a:t> </a:t>
            </a:r>
            <a:r>
              <a:rPr lang="en-US" sz="2000" dirty="0" err="1" smtClean="0"/>
              <a:t>çeşitli</a:t>
            </a:r>
            <a:r>
              <a:rPr lang="en-US" sz="2000" dirty="0" smtClean="0"/>
              <a:t> </a:t>
            </a:r>
            <a:r>
              <a:rPr lang="en-US" sz="2000" dirty="0" err="1" smtClean="0"/>
              <a:t>olanaklar</a:t>
            </a:r>
            <a:r>
              <a:rPr lang="en-US" sz="2000" dirty="0" smtClean="0"/>
              <a:t> </a:t>
            </a:r>
            <a:r>
              <a:rPr lang="en-US" sz="2000" dirty="0" err="1" smtClean="0"/>
              <a:t>sağlamaktadır</a:t>
            </a:r>
            <a:endParaRPr lang="tr-TR" sz="2000" dirty="0" smtClean="0"/>
          </a:p>
          <a:p>
            <a:pPr lvl="1" eaLnBrk="1" hangingPunct="1"/>
            <a:r>
              <a:rPr lang="en-US" sz="2000" dirty="0" err="1" smtClean="0"/>
              <a:t>Yoğun</a:t>
            </a:r>
            <a:r>
              <a:rPr lang="en-US" sz="2000" dirty="0" smtClean="0"/>
              <a:t> </a:t>
            </a:r>
            <a:r>
              <a:rPr lang="en-US" sz="2000" dirty="0" err="1" smtClean="0"/>
              <a:t>miktarda</a:t>
            </a:r>
            <a:r>
              <a:rPr lang="en-US" sz="2000" dirty="0" smtClean="0"/>
              <a:t> </a:t>
            </a:r>
            <a:r>
              <a:rPr lang="en-US" sz="2000" dirty="0" err="1" smtClean="0"/>
              <a:t>verileri</a:t>
            </a:r>
            <a:r>
              <a:rPr lang="en-US" sz="2000" dirty="0" smtClean="0"/>
              <a:t> </a:t>
            </a:r>
            <a:r>
              <a:rPr lang="en-US" sz="2000" dirty="0" err="1" smtClean="0"/>
              <a:t>işlemede</a:t>
            </a:r>
            <a:r>
              <a:rPr lang="en-US" sz="2000" dirty="0" smtClean="0"/>
              <a:t> </a:t>
            </a:r>
            <a:r>
              <a:rPr lang="en-US" sz="2000" dirty="0" err="1" smtClean="0"/>
              <a:t>kolaylık</a:t>
            </a:r>
            <a:r>
              <a:rPr lang="en-US" sz="2000" dirty="0" smtClean="0"/>
              <a:t> </a:t>
            </a:r>
            <a:r>
              <a:rPr lang="en-US" sz="2000" dirty="0" err="1" smtClean="0"/>
              <a:t>sağlayan</a:t>
            </a:r>
            <a:r>
              <a:rPr lang="en-US" sz="2000" dirty="0" smtClean="0"/>
              <a:t> </a:t>
            </a:r>
            <a:r>
              <a:rPr lang="en-US" sz="2000" dirty="0" err="1" smtClean="0"/>
              <a:t>deyimleri</a:t>
            </a:r>
            <a:r>
              <a:rPr lang="en-US" sz="2000" dirty="0" smtClean="0"/>
              <a:t> </a:t>
            </a:r>
            <a:r>
              <a:rPr lang="en-US" sz="2000" dirty="0" err="1" smtClean="0"/>
              <a:t>ve</a:t>
            </a:r>
            <a:r>
              <a:rPr lang="en-US" sz="2000" dirty="0" smtClean="0"/>
              <a:t> </a:t>
            </a:r>
            <a:r>
              <a:rPr lang="en-US" sz="2000" dirty="0" err="1" smtClean="0"/>
              <a:t>yapıları</a:t>
            </a:r>
            <a:r>
              <a:rPr lang="en-US" sz="2000" dirty="0" smtClean="0"/>
              <a:t> </a:t>
            </a:r>
            <a:r>
              <a:rPr lang="en-US" sz="2000" dirty="0" err="1" smtClean="0"/>
              <a:t>sayesinde</a:t>
            </a:r>
            <a:r>
              <a:rPr lang="en-US" sz="2000" dirty="0" smtClean="0"/>
              <a:t> </a:t>
            </a:r>
            <a:r>
              <a:rPr lang="en-US" sz="2000" dirty="0" err="1" smtClean="0"/>
              <a:t>ticari</a:t>
            </a:r>
            <a:r>
              <a:rPr lang="en-US" sz="2000" dirty="0" smtClean="0"/>
              <a:t> </a:t>
            </a:r>
            <a:r>
              <a:rPr lang="en-US" sz="2000" dirty="0" err="1" smtClean="0"/>
              <a:t>uygulamalarda</a:t>
            </a:r>
            <a:r>
              <a:rPr lang="en-US" sz="2000" dirty="0" smtClean="0"/>
              <a:t> </a:t>
            </a:r>
            <a:r>
              <a:rPr lang="en-US" sz="2000" dirty="0" err="1" smtClean="0"/>
              <a:t>çok</a:t>
            </a:r>
            <a:r>
              <a:rPr lang="en-US" sz="2000" dirty="0" smtClean="0"/>
              <a:t> </a:t>
            </a:r>
            <a:r>
              <a:rPr lang="en-US" sz="2000" dirty="0" err="1" smtClean="0"/>
              <a:t>popüler</a:t>
            </a:r>
            <a:r>
              <a:rPr lang="en-US" sz="2000" dirty="0" smtClean="0"/>
              <a:t> </a:t>
            </a:r>
            <a:r>
              <a:rPr lang="en-US" sz="2000" dirty="0" err="1" smtClean="0"/>
              <a:t>olmuştur</a:t>
            </a:r>
            <a:r>
              <a:rPr lang="en-US" sz="2000" dirty="0" smtClean="0"/>
              <a:t>.</a:t>
            </a:r>
          </a:p>
          <a:p>
            <a:pPr lvl="1" eaLnBrk="1" hangingPunct="1"/>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COBOL</a:t>
            </a:r>
            <a:endParaRPr lang="tr-TR" dirty="0"/>
          </a:p>
        </p:txBody>
      </p:sp>
      <p:sp>
        <p:nvSpPr>
          <p:cNvPr id="3" name="2 İçerik Yer Tutucusu"/>
          <p:cNvSpPr>
            <a:spLocks noGrp="1"/>
          </p:cNvSpPr>
          <p:nvPr>
            <p:ph idx="1"/>
          </p:nvPr>
        </p:nvSpPr>
        <p:spPr/>
        <p:txBody>
          <a:bodyPr/>
          <a:lstStyle/>
          <a:p>
            <a:pPr eaLnBrk="1" hangingPunct="1">
              <a:lnSpc>
                <a:spcPct val="90000"/>
              </a:lnSpc>
            </a:pPr>
            <a:r>
              <a:rPr lang="tr-TR" dirty="0" smtClean="0"/>
              <a:t>COBOL içerisinde </a:t>
            </a:r>
            <a:r>
              <a:rPr lang="tr-TR" dirty="0" smtClean="0">
                <a:solidFill>
                  <a:srgbClr val="FF0000"/>
                </a:solidFill>
              </a:rPr>
              <a:t>rapor yazdırma</a:t>
            </a:r>
            <a:r>
              <a:rPr lang="tr-TR" dirty="0" smtClean="0"/>
              <a:t>, </a:t>
            </a:r>
            <a:r>
              <a:rPr lang="tr-TR" dirty="0" smtClean="0">
                <a:solidFill>
                  <a:srgbClr val="FF0000"/>
                </a:solidFill>
              </a:rPr>
              <a:t>tablo içinde arama yapma</a:t>
            </a:r>
            <a:r>
              <a:rPr lang="tr-TR" dirty="0" smtClean="0"/>
              <a:t>, ve kullanımı çok kolay olan </a:t>
            </a:r>
            <a:r>
              <a:rPr lang="tr-TR" dirty="0" smtClean="0">
                <a:solidFill>
                  <a:srgbClr val="FF0000"/>
                </a:solidFill>
              </a:rPr>
              <a:t>dosya sıralama rutinleri</a:t>
            </a:r>
            <a:r>
              <a:rPr lang="tr-TR" dirty="0" smtClean="0"/>
              <a:t> bulunmaktadır.</a:t>
            </a:r>
          </a:p>
          <a:p>
            <a:pPr eaLnBrk="1" hangingPunct="1">
              <a:lnSpc>
                <a:spcPct val="90000"/>
              </a:lnSpc>
            </a:pPr>
            <a:r>
              <a:rPr lang="tr-TR" dirty="0" smtClean="0"/>
              <a:t>Yapısal özellikleri dolayısıyla veritabanı yönetim sistemleri ile birlikte kullanımı kolaydır.</a:t>
            </a:r>
          </a:p>
          <a:p>
            <a:pPr eaLnBrk="1" hangingPunct="1">
              <a:lnSpc>
                <a:spcPct val="90000"/>
              </a:lnSpc>
            </a:pPr>
            <a:endParaRPr lang="tr-TR" dirty="0" smtClean="0"/>
          </a:p>
          <a:p>
            <a:pPr eaLnBrk="1" hangingPunct="1">
              <a:lnSpc>
                <a:spcPct val="90000"/>
              </a:lnSpc>
            </a:pPr>
            <a:endParaRPr lang="tr-TR" dirty="0" smtClean="0"/>
          </a:p>
          <a:p>
            <a:pPr eaLnBrk="1" hangingPunct="1">
              <a:lnSpc>
                <a:spcPct val="90000"/>
              </a:lnSpc>
            </a:pPr>
            <a:r>
              <a:rPr lang="tr-TR" dirty="0" smtClean="0"/>
              <a:t>Fonksiyonları desteklememektedir</a:t>
            </a:r>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US" dirty="0" smtClean="0"/>
              <a:t>COBOL: </a:t>
            </a:r>
            <a:r>
              <a:rPr lang="en-US" dirty="0" err="1" smtClean="0"/>
              <a:t>DoD</a:t>
            </a:r>
            <a:r>
              <a:rPr lang="en-US" dirty="0" smtClean="0"/>
              <a:t> </a:t>
            </a:r>
            <a:r>
              <a:rPr lang="tr-TR" dirty="0" smtClean="0"/>
              <a:t>Etkisi</a:t>
            </a:r>
            <a:endParaRPr lang="en-US" dirty="0" smtClean="0"/>
          </a:p>
        </p:txBody>
      </p:sp>
      <p:sp>
        <p:nvSpPr>
          <p:cNvPr id="45060" name="Rectangle 3"/>
          <p:cNvSpPr>
            <a:spLocks noGrp="1" noChangeArrowheads="1"/>
          </p:cNvSpPr>
          <p:nvPr>
            <p:ph type="body" idx="1"/>
          </p:nvPr>
        </p:nvSpPr>
        <p:spPr/>
        <p:txBody>
          <a:bodyPr/>
          <a:lstStyle/>
          <a:p>
            <a:pPr eaLnBrk="1" hangingPunct="1"/>
            <a:r>
              <a:rPr lang="en-US" dirty="0" err="1" smtClean="0"/>
              <a:t>DoD</a:t>
            </a:r>
            <a:r>
              <a:rPr lang="tr-TR" dirty="0" smtClean="0"/>
              <a:t> tarafından ihtiyaç duyulan ilk dil</a:t>
            </a:r>
            <a:endParaRPr lang="en-US" dirty="0" smtClean="0"/>
          </a:p>
          <a:p>
            <a:pPr lvl="1" eaLnBrk="1" hangingPunct="1"/>
            <a:r>
              <a:rPr lang="en-US" dirty="0" err="1" smtClean="0"/>
              <a:t>DoD</a:t>
            </a:r>
            <a:r>
              <a:rPr lang="tr-TR" dirty="0" smtClean="0"/>
              <a:t> olmasaydı başarısız olacaktı</a:t>
            </a:r>
            <a:endParaRPr lang="en-US" dirty="0" smtClean="0"/>
          </a:p>
          <a:p>
            <a:pPr eaLnBrk="1" hangingPunct="1"/>
            <a:r>
              <a:rPr lang="tr-TR" dirty="0" smtClean="0"/>
              <a:t>Halen yaygın kullanılan ticari uygulama dilidir</a:t>
            </a:r>
          </a:p>
          <a:p>
            <a:pPr eaLnBrk="1" hangingPunct="1">
              <a:lnSpc>
                <a:spcPct val="90000"/>
              </a:lnSpc>
            </a:pPr>
            <a:r>
              <a:rPr lang="tr-TR" dirty="0" smtClean="0"/>
              <a:t>1990’larda ise OOP versiyonu üretilmiştir.</a:t>
            </a:r>
          </a:p>
          <a:p>
            <a:pPr eaLnBrk="1" hangingPunct="1">
              <a:lnSpc>
                <a:spcPct val="90000"/>
              </a:lnSpc>
            </a:pPr>
            <a:r>
              <a:rPr lang="tr-TR" dirty="0" smtClean="0"/>
              <a:t>Üzerinde hala çalışmalar yapılmakta ve Amerika hala büyük miktardaki verileri işlerken COBOL kullanmaktadır</a:t>
            </a:r>
            <a:endParaRPr lang="en-US" dirty="0" smtClean="0"/>
          </a:p>
          <a:p>
            <a:pPr eaLnBrk="1" hangingPunct="1"/>
            <a:endParaRPr lang="en-US" dirty="0" smtClean="0"/>
          </a:p>
          <a:p>
            <a:pPr eaLnBrk="1" hangingPunct="1"/>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09600" y="381000"/>
            <a:ext cx="8153400" cy="1143000"/>
          </a:xfrm>
        </p:spPr>
        <p:txBody>
          <a:bodyPr/>
          <a:lstStyle/>
          <a:p>
            <a:pPr eaLnBrk="1" hangingPunct="1"/>
            <a:r>
              <a:rPr lang="en-US" dirty="0" smtClean="0"/>
              <a:t>COBOL</a:t>
            </a:r>
            <a:r>
              <a:rPr lang="tr-TR" dirty="0" smtClean="0"/>
              <a:t> Örnek</a:t>
            </a:r>
            <a:endParaRPr lang="en-US" dirty="0" smtClean="0"/>
          </a:p>
        </p:txBody>
      </p:sp>
      <p:sp>
        <p:nvSpPr>
          <p:cNvPr id="6" name="Text Box 3"/>
          <p:cNvSpPr txBox="1">
            <a:spLocks noChangeArrowheads="1"/>
          </p:cNvSpPr>
          <p:nvPr/>
        </p:nvSpPr>
        <p:spPr bwMode="auto">
          <a:xfrm>
            <a:off x="152400" y="1676400"/>
            <a:ext cx="4495800" cy="286232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r>
              <a:rPr lang="es-MX" sz="900">
                <a:latin typeface="Arial Unicode MS" pitchFamily="34" charset="-128"/>
              </a:rPr>
              <a:t>000100 IDENTIFICATION DIVISION. </a:t>
            </a:r>
            <a:endParaRPr lang="en-US" sz="900">
              <a:latin typeface="Arial Unicode MS" pitchFamily="34" charset="-128"/>
            </a:endParaRPr>
          </a:p>
          <a:p>
            <a:r>
              <a:rPr lang="es-MX" sz="900">
                <a:latin typeface="Arial Unicode MS" pitchFamily="34" charset="-128"/>
              </a:rPr>
              <a:t>000200 PROGRAM-ID. HELLOWORLD. </a:t>
            </a:r>
            <a:endParaRPr lang="en-US" sz="900">
              <a:latin typeface="Arial Unicode MS" pitchFamily="34" charset="-128"/>
            </a:endParaRPr>
          </a:p>
          <a:p>
            <a:r>
              <a:rPr lang="es-MX" sz="900">
                <a:latin typeface="Arial Unicode MS" pitchFamily="34" charset="-128"/>
              </a:rPr>
              <a:t>000300 DATE-WRITTEN. 02/05/96 21:04. </a:t>
            </a:r>
            <a:endParaRPr lang="en-US" sz="900">
              <a:latin typeface="Arial Unicode MS" pitchFamily="34" charset="-128"/>
            </a:endParaRPr>
          </a:p>
          <a:p>
            <a:r>
              <a:rPr lang="es-MX" sz="900">
                <a:latin typeface="Arial Unicode MS" pitchFamily="34" charset="-128"/>
              </a:rPr>
              <a:t>000400* AUTHOR BRIAN COLLINS </a:t>
            </a:r>
            <a:endParaRPr lang="en-US" sz="900">
              <a:latin typeface="Arial Unicode MS" pitchFamily="34" charset="-128"/>
            </a:endParaRPr>
          </a:p>
          <a:p>
            <a:r>
              <a:rPr lang="es-MX" sz="900">
                <a:latin typeface="Arial Unicode MS" pitchFamily="34" charset="-128"/>
              </a:rPr>
              <a:t>000500 ENVIRONMENT DIVISION. </a:t>
            </a:r>
            <a:endParaRPr lang="en-US" sz="900">
              <a:latin typeface="Arial Unicode MS" pitchFamily="34" charset="-128"/>
            </a:endParaRPr>
          </a:p>
          <a:p>
            <a:r>
              <a:rPr lang="es-MX" sz="900">
                <a:latin typeface="Arial Unicode MS" pitchFamily="34" charset="-128"/>
              </a:rPr>
              <a:t>000600 CONFIGURATION SECTION. </a:t>
            </a:r>
            <a:endParaRPr lang="en-US" sz="900">
              <a:latin typeface="Arial Unicode MS" pitchFamily="34" charset="-128"/>
            </a:endParaRPr>
          </a:p>
          <a:p>
            <a:r>
              <a:rPr lang="es-MX" sz="900">
                <a:latin typeface="Arial Unicode MS" pitchFamily="34" charset="-128"/>
              </a:rPr>
              <a:t>000700 SOURCE-COMPUTER. RM-COBOL. </a:t>
            </a:r>
            <a:endParaRPr lang="en-US" sz="900">
              <a:latin typeface="Arial Unicode MS" pitchFamily="34" charset="-128"/>
            </a:endParaRPr>
          </a:p>
          <a:p>
            <a:r>
              <a:rPr lang="es-MX" sz="900">
                <a:latin typeface="Arial Unicode MS" pitchFamily="34" charset="-128"/>
              </a:rPr>
              <a:t>000800 OBJECT-COMPUTER. RM-COBOL. </a:t>
            </a:r>
            <a:endParaRPr lang="en-US" sz="900">
              <a:latin typeface="Arial Unicode MS" pitchFamily="34" charset="-128"/>
            </a:endParaRPr>
          </a:p>
          <a:p>
            <a:r>
              <a:rPr lang="es-MX" sz="900">
                <a:latin typeface="Arial Unicode MS" pitchFamily="34" charset="-128"/>
              </a:rPr>
              <a:t>000900 </a:t>
            </a:r>
            <a:endParaRPr lang="en-US" sz="900">
              <a:latin typeface="Arial Unicode MS" pitchFamily="34" charset="-128"/>
            </a:endParaRPr>
          </a:p>
          <a:p>
            <a:r>
              <a:rPr lang="es-MX" sz="900">
                <a:latin typeface="Arial Unicode MS" pitchFamily="34" charset="-128"/>
              </a:rPr>
              <a:t>001000 DATA DIVISION. </a:t>
            </a:r>
            <a:endParaRPr lang="en-US" sz="900">
              <a:latin typeface="Arial Unicode MS" pitchFamily="34" charset="-128"/>
            </a:endParaRPr>
          </a:p>
          <a:p>
            <a:r>
              <a:rPr lang="es-MX" sz="900">
                <a:latin typeface="Arial Unicode MS" pitchFamily="34" charset="-128"/>
              </a:rPr>
              <a:t>001100 FILE SECTION. </a:t>
            </a:r>
            <a:endParaRPr lang="en-US" sz="900">
              <a:latin typeface="Arial Unicode MS" pitchFamily="34" charset="-128"/>
            </a:endParaRPr>
          </a:p>
          <a:p>
            <a:r>
              <a:rPr lang="es-MX" sz="900">
                <a:latin typeface="Arial Unicode MS" pitchFamily="34" charset="-128"/>
              </a:rPr>
              <a:t>001200 100000 PROCEDURE DIVISION. </a:t>
            </a:r>
            <a:endParaRPr lang="en-US" sz="900">
              <a:latin typeface="Arial Unicode MS" pitchFamily="34" charset="-128"/>
            </a:endParaRPr>
          </a:p>
          <a:p>
            <a:r>
              <a:rPr lang="es-MX" sz="900">
                <a:latin typeface="Arial Unicode MS" pitchFamily="34" charset="-128"/>
              </a:rPr>
              <a:t>100100 </a:t>
            </a:r>
            <a:endParaRPr lang="en-US" sz="900">
              <a:latin typeface="Arial Unicode MS" pitchFamily="34" charset="-128"/>
            </a:endParaRPr>
          </a:p>
          <a:p>
            <a:r>
              <a:rPr lang="es-MX" sz="900">
                <a:latin typeface="Arial Unicode MS" pitchFamily="34" charset="-128"/>
              </a:rPr>
              <a:t>100200 MAIN-LOGIC SECTION. </a:t>
            </a:r>
            <a:endParaRPr lang="en-US" sz="900">
              <a:latin typeface="Arial Unicode MS" pitchFamily="34" charset="-128"/>
            </a:endParaRPr>
          </a:p>
          <a:p>
            <a:r>
              <a:rPr lang="es-MX" sz="900">
                <a:latin typeface="Arial Unicode MS" pitchFamily="34" charset="-128"/>
              </a:rPr>
              <a:t>100300 BEGIN. </a:t>
            </a:r>
            <a:endParaRPr lang="en-US" sz="900">
              <a:latin typeface="Arial Unicode MS" pitchFamily="34" charset="-128"/>
            </a:endParaRPr>
          </a:p>
          <a:p>
            <a:r>
              <a:rPr lang="es-MX" sz="900">
                <a:latin typeface="Arial Unicode MS" pitchFamily="34" charset="-128"/>
              </a:rPr>
              <a:t>100400 DISPLAY " " LINE 1 POSITION 1 ERASE EOS. </a:t>
            </a:r>
            <a:endParaRPr lang="en-US" sz="900">
              <a:latin typeface="Arial Unicode MS" pitchFamily="34" charset="-128"/>
            </a:endParaRPr>
          </a:p>
          <a:p>
            <a:r>
              <a:rPr lang="es-MX" sz="900">
                <a:latin typeface="Arial Unicode MS" pitchFamily="34" charset="-128"/>
              </a:rPr>
              <a:t>100500 DISPLAY "HELLO, WORLD." LINE 15 POSITION 10. </a:t>
            </a:r>
            <a:endParaRPr lang="en-US" sz="900">
              <a:latin typeface="Arial Unicode MS" pitchFamily="34" charset="-128"/>
            </a:endParaRPr>
          </a:p>
          <a:p>
            <a:r>
              <a:rPr lang="es-MX" sz="900">
                <a:latin typeface="Arial Unicode MS" pitchFamily="34" charset="-128"/>
              </a:rPr>
              <a:t>100600 STOP RUN. </a:t>
            </a:r>
            <a:endParaRPr lang="en-US" sz="900">
              <a:latin typeface="Arial Unicode MS" pitchFamily="34" charset="-128"/>
            </a:endParaRPr>
          </a:p>
          <a:p>
            <a:r>
              <a:rPr lang="es-MX" sz="900">
                <a:latin typeface="Arial Unicode MS" pitchFamily="34" charset="-128"/>
              </a:rPr>
              <a:t>100700 MAIN-LOGIC-EXIT. </a:t>
            </a:r>
            <a:endParaRPr lang="en-US" sz="900">
              <a:latin typeface="Arial Unicode MS" pitchFamily="34" charset="-128"/>
            </a:endParaRPr>
          </a:p>
          <a:p>
            <a:r>
              <a:rPr lang="es-MX" sz="900">
                <a:latin typeface="Arial Unicode MS" pitchFamily="34" charset="-128"/>
              </a:rPr>
              <a:t>100800 EXIT. </a:t>
            </a:r>
          </a:p>
        </p:txBody>
      </p:sp>
      <p:graphicFrame>
        <p:nvGraphicFramePr>
          <p:cNvPr id="7" name="Object 4"/>
          <p:cNvGraphicFramePr>
            <a:graphicFrameLocks noChangeAspect="1"/>
          </p:cNvGraphicFramePr>
          <p:nvPr/>
        </p:nvGraphicFramePr>
        <p:xfrm>
          <a:off x="4766265" y="1291983"/>
          <a:ext cx="4377735" cy="5190829"/>
        </p:xfrm>
        <a:graphic>
          <a:graphicData uri="http://schemas.openxmlformats.org/presentationml/2006/ole">
            <mc:AlternateContent xmlns:mc="http://schemas.openxmlformats.org/markup-compatibility/2006">
              <mc:Choice xmlns:v="urn:schemas-microsoft-com:vml" Requires="v">
                <p:oleObj spid="_x0000_s1028" name="Document" r:id="rId3" imgW="6092280" imgH="7224840" progId="Word.Document.8">
                  <p:embed/>
                </p:oleObj>
              </mc:Choice>
              <mc:Fallback>
                <p:oleObj name="Document" r:id="rId3" imgW="6092280" imgH="722484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6265" y="1291983"/>
                        <a:ext cx="4377735" cy="51908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9 Slayt Numarası Yer Tutucusu"/>
          <p:cNvSpPr>
            <a:spLocks noGrp="1"/>
          </p:cNvSpPr>
          <p:nvPr>
            <p:ph type="sldNum" sz="quarter" idx="10"/>
          </p:nvPr>
        </p:nvSpPr>
        <p:spPr/>
        <p:txBody>
          <a:bodyPr/>
          <a:lstStyle/>
          <a:p>
            <a:pPr>
              <a:defRPr/>
            </a:pPr>
            <a:fld id="{653049D9-BC70-4B50-ABCF-9415168072AC}" type="slidenum">
              <a:rPr lang="en-US" smtClean="0"/>
              <a:pPr>
                <a:defRPr/>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Rectangle 5"/>
          <p:cNvSpPr>
            <a:spLocks noGrp="1" noChangeArrowheads="1"/>
          </p:cNvSpPr>
          <p:nvPr>
            <p:ph type="title"/>
          </p:nvPr>
        </p:nvSpPr>
        <p:spPr>
          <a:xfrm>
            <a:off x="0" y="0"/>
            <a:ext cx="3048000" cy="2438400"/>
          </a:xfrm>
        </p:spPr>
        <p:txBody>
          <a:bodyPr/>
          <a:lstStyle/>
          <a:p>
            <a:pPr eaLnBrk="1" hangingPunct="1"/>
            <a:r>
              <a:rPr lang="tr-TR" dirty="0" smtClean="0"/>
              <a:t>Yaygın Dillerin Soyağacı (</a:t>
            </a:r>
            <a:r>
              <a:rPr lang="en-US" dirty="0" smtClean="0"/>
              <a:t>Genealogy</a:t>
            </a:r>
            <a:r>
              <a:rPr lang="tr-TR" dirty="0" smtClean="0"/>
              <a:t>)</a:t>
            </a:r>
            <a:endParaRPr lang="en-US" dirty="0" smtClean="0"/>
          </a:p>
        </p:txBody>
      </p:sp>
      <p:pic>
        <p:nvPicPr>
          <p:cNvPr id="8196" name="Picture 9"/>
          <p:cNvPicPr>
            <a:picLocks noChangeAspect="1" noChangeArrowheads="1"/>
          </p:cNvPicPr>
          <p:nvPr/>
        </p:nvPicPr>
        <p:blipFill>
          <a:blip r:embed="rId2"/>
          <a:srcRect/>
          <a:stretch>
            <a:fillRect/>
          </a:stretch>
        </p:blipFill>
        <p:spPr bwMode="auto">
          <a:xfrm>
            <a:off x="3316288" y="0"/>
            <a:ext cx="5827712" cy="6858000"/>
          </a:xfrm>
          <a:prstGeom prst="rect">
            <a:avLst/>
          </a:prstGeom>
          <a:noFill/>
          <a:ln w="9525">
            <a:noFill/>
            <a:miter lim="800000"/>
            <a:headEnd/>
            <a:tailEnd/>
          </a:ln>
        </p:spPr>
      </p:pic>
      <p:sp>
        <p:nvSpPr>
          <p:cNvPr id="7" name="6 Slayt Numarası Yer Tutucusu"/>
          <p:cNvSpPr>
            <a:spLocks noGrp="1"/>
          </p:cNvSpPr>
          <p:nvPr>
            <p:ph type="sldNum" sz="quarter" idx="11"/>
          </p:nvPr>
        </p:nvSpPr>
        <p:spPr/>
        <p:txBody>
          <a:bodyPr/>
          <a:lstStyle/>
          <a:p>
            <a:pPr>
              <a:defRPr/>
            </a:pPr>
            <a:fld id="{8E1D0E0E-8B8B-4273-BC34-5494AC8420FC}" type="slidenum">
              <a:rPr lang="en-US" smtClean="0"/>
              <a:pPr>
                <a:defRPr/>
              </a:pPr>
              <a:t>5</a:t>
            </a:fld>
            <a:endParaRPr lang="en-US" dirty="0"/>
          </a:p>
        </p:txBody>
      </p:sp>
      <p:pic>
        <p:nvPicPr>
          <p:cNvPr id="5" name="Picture 6" descr="binary"/>
          <p:cNvPicPr>
            <a:picLocks noChangeAspect="1" noChangeArrowheads="1"/>
          </p:cNvPicPr>
          <p:nvPr/>
        </p:nvPicPr>
        <p:blipFill>
          <a:blip r:embed="rId3"/>
          <a:srcRect/>
          <a:stretch>
            <a:fillRect/>
          </a:stretch>
        </p:blipFill>
        <p:spPr>
          <a:xfrm>
            <a:off x="205817" y="3505200"/>
            <a:ext cx="2918383" cy="3146425"/>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609600" y="152400"/>
            <a:ext cx="8305800" cy="1371600"/>
          </a:xfrm>
        </p:spPr>
        <p:txBody>
          <a:bodyPr/>
          <a:lstStyle/>
          <a:p>
            <a:pPr eaLnBrk="1" hangingPunct="1"/>
            <a:r>
              <a:rPr lang="en-US" sz="3200" dirty="0" smtClean="0"/>
              <a:t>2.7 </a:t>
            </a:r>
            <a:r>
              <a:rPr lang="tr-TR" sz="3200" dirty="0" smtClean="0"/>
              <a:t>Zaman Paylaşımının (</a:t>
            </a:r>
            <a:r>
              <a:rPr lang="en-US" sz="3200" dirty="0" smtClean="0"/>
              <a:t>Timesharing</a:t>
            </a:r>
            <a:r>
              <a:rPr lang="tr-TR" sz="3200" dirty="0" smtClean="0"/>
              <a:t>)    	başlangıcı</a:t>
            </a:r>
            <a:r>
              <a:rPr lang="en-US" sz="3200" dirty="0" smtClean="0"/>
              <a:t>: BASIC</a:t>
            </a:r>
          </a:p>
        </p:txBody>
      </p:sp>
      <p:sp>
        <p:nvSpPr>
          <p:cNvPr id="46084" name="Rectangle 3"/>
          <p:cNvSpPr>
            <a:spLocks noGrp="1" noChangeArrowheads="1"/>
          </p:cNvSpPr>
          <p:nvPr>
            <p:ph type="body" idx="1"/>
          </p:nvPr>
        </p:nvSpPr>
        <p:spPr>
          <a:xfrm>
            <a:off x="304800" y="1295400"/>
            <a:ext cx="8686800" cy="4953000"/>
          </a:xfrm>
        </p:spPr>
        <p:txBody>
          <a:bodyPr/>
          <a:lstStyle/>
          <a:p>
            <a:pPr eaLnBrk="1" hangingPunct="1"/>
            <a:r>
              <a:rPr lang="en-US" sz="1900" dirty="0" smtClean="0"/>
              <a:t>BASIC (Beginner’s All purpose Symbolic Instruction Code) </a:t>
            </a:r>
            <a:r>
              <a:rPr lang="en-US" sz="1900" dirty="0" err="1" smtClean="0"/>
              <a:t>dili</a:t>
            </a:r>
            <a:r>
              <a:rPr lang="en-US" sz="1900" dirty="0" smtClean="0"/>
              <a:t> ABD Dartmouth </a:t>
            </a:r>
            <a:r>
              <a:rPr lang="en-US" sz="1900" dirty="0" err="1" smtClean="0"/>
              <a:t>College’de</a:t>
            </a:r>
            <a:r>
              <a:rPr lang="en-US" sz="1900" dirty="0" smtClean="0"/>
              <a:t> </a:t>
            </a:r>
            <a:r>
              <a:rPr lang="en-US" sz="1900" dirty="0" err="1" smtClean="0"/>
              <a:t>iki</a:t>
            </a:r>
            <a:r>
              <a:rPr lang="en-US" sz="1900" dirty="0" smtClean="0"/>
              <a:t> </a:t>
            </a:r>
            <a:r>
              <a:rPr lang="en-US" sz="1900" dirty="0" err="1" smtClean="0"/>
              <a:t>matematikçi</a:t>
            </a:r>
            <a:r>
              <a:rPr lang="tr-TR" sz="1900" dirty="0" smtClean="0"/>
              <a:t> </a:t>
            </a:r>
            <a:r>
              <a:rPr lang="en-US" sz="1900" dirty="0" err="1" smtClean="0"/>
              <a:t>Kemeny</a:t>
            </a:r>
            <a:r>
              <a:rPr lang="en-US" sz="1900" dirty="0" smtClean="0"/>
              <a:t> </a:t>
            </a:r>
            <a:r>
              <a:rPr lang="tr-TR" sz="1900" dirty="0" smtClean="0"/>
              <a:t>ve</a:t>
            </a:r>
            <a:r>
              <a:rPr lang="en-US" sz="1900" dirty="0" smtClean="0"/>
              <a:t> Kurtz </a:t>
            </a:r>
            <a:r>
              <a:rPr lang="en-US" sz="1900" dirty="0" err="1" smtClean="0"/>
              <a:t>tarafından</a:t>
            </a:r>
            <a:r>
              <a:rPr lang="en-US" sz="1900" dirty="0" smtClean="0"/>
              <a:t>, </a:t>
            </a:r>
            <a:r>
              <a:rPr lang="en-US" sz="1900" dirty="0" err="1" smtClean="0"/>
              <a:t>bilim</a:t>
            </a:r>
            <a:r>
              <a:rPr lang="tr-TR" sz="1900" dirty="0" smtClean="0"/>
              <a:t> </a:t>
            </a:r>
            <a:r>
              <a:rPr lang="en-US" sz="1900" dirty="0" err="1" smtClean="0"/>
              <a:t>ile</a:t>
            </a:r>
            <a:r>
              <a:rPr lang="en-US" sz="1900" dirty="0" smtClean="0"/>
              <a:t> </a:t>
            </a:r>
            <a:r>
              <a:rPr lang="en-US" sz="1900" dirty="0" err="1" smtClean="0"/>
              <a:t>uğraşmayan</a:t>
            </a:r>
            <a:r>
              <a:rPr lang="en-US" sz="1900" dirty="0" smtClean="0"/>
              <a:t> </a:t>
            </a:r>
            <a:r>
              <a:rPr lang="en-US" sz="1900" dirty="0" err="1" smtClean="0"/>
              <a:t>kişilerin</a:t>
            </a:r>
            <a:r>
              <a:rPr lang="en-US" sz="1900" dirty="0" smtClean="0"/>
              <a:t> </a:t>
            </a:r>
            <a:r>
              <a:rPr lang="en-US" sz="1900" dirty="0" err="1" smtClean="0"/>
              <a:t>sayısal</a:t>
            </a:r>
            <a:r>
              <a:rPr lang="en-US" sz="1900" dirty="0" smtClean="0"/>
              <a:t> </a:t>
            </a:r>
            <a:r>
              <a:rPr lang="en-US" sz="1900" dirty="0" err="1" smtClean="0"/>
              <a:t>hesaplama</a:t>
            </a:r>
            <a:r>
              <a:rPr lang="en-US" sz="1900" dirty="0" smtClean="0"/>
              <a:t> </a:t>
            </a:r>
            <a:r>
              <a:rPr lang="en-US" sz="1900" dirty="0" err="1" smtClean="0"/>
              <a:t>gereksinimlerini</a:t>
            </a:r>
            <a:r>
              <a:rPr lang="en-US" sz="1900" dirty="0" smtClean="0"/>
              <a:t> </a:t>
            </a:r>
            <a:r>
              <a:rPr lang="en-US" sz="1900" dirty="0" err="1" smtClean="0"/>
              <a:t>karşılamak</a:t>
            </a:r>
            <a:r>
              <a:rPr lang="en-US" sz="1900" dirty="0" smtClean="0"/>
              <a:t> </a:t>
            </a:r>
            <a:r>
              <a:rPr lang="en-US" sz="1900" dirty="0" err="1" smtClean="0"/>
              <a:t>için</a:t>
            </a:r>
            <a:r>
              <a:rPr lang="en-US" sz="1900" dirty="0" smtClean="0"/>
              <a:t> </a:t>
            </a:r>
            <a:r>
              <a:rPr lang="en-US" sz="1900" dirty="0" err="1" smtClean="0"/>
              <a:t>geliştirilmiş</a:t>
            </a:r>
            <a:r>
              <a:rPr lang="en-US" sz="1900" dirty="0" smtClean="0"/>
              <a:t> </a:t>
            </a:r>
            <a:r>
              <a:rPr lang="en-US" sz="1900" dirty="0" err="1" smtClean="0"/>
              <a:t>bir</a:t>
            </a:r>
            <a:r>
              <a:rPr lang="en-US" sz="1900" dirty="0" smtClean="0"/>
              <a:t> </a:t>
            </a:r>
            <a:r>
              <a:rPr lang="en-US" sz="1900" dirty="0" err="1" smtClean="0"/>
              <a:t>programlama</a:t>
            </a:r>
            <a:r>
              <a:rPr lang="en-US" sz="1900" dirty="0" smtClean="0"/>
              <a:t> </a:t>
            </a:r>
            <a:r>
              <a:rPr lang="en-US" sz="1900" dirty="0" err="1" smtClean="0"/>
              <a:t>dilidir</a:t>
            </a:r>
            <a:r>
              <a:rPr lang="en-US" sz="1900" dirty="0" smtClean="0"/>
              <a:t>.</a:t>
            </a:r>
            <a:endParaRPr lang="tr-TR" sz="1900" dirty="0" smtClean="0"/>
          </a:p>
          <a:p>
            <a:pPr eaLnBrk="1" hangingPunct="1"/>
            <a:r>
              <a:rPr lang="en-US" sz="1900" b="1" dirty="0" err="1" smtClean="0"/>
              <a:t>Kolay</a:t>
            </a:r>
            <a:r>
              <a:rPr lang="en-US" sz="1900" b="1" dirty="0" smtClean="0"/>
              <a:t> </a:t>
            </a:r>
            <a:r>
              <a:rPr lang="en-US" sz="1900" b="1" dirty="0" err="1" smtClean="0"/>
              <a:t>öğrenilmesi</a:t>
            </a:r>
            <a:r>
              <a:rPr lang="en-US" sz="1900" b="1" dirty="0" smtClean="0"/>
              <a:t> </a:t>
            </a:r>
            <a:r>
              <a:rPr lang="en-US" sz="1900" dirty="0" err="1" smtClean="0"/>
              <a:t>ve</a:t>
            </a:r>
            <a:r>
              <a:rPr lang="en-US" sz="1900" dirty="0" smtClean="0"/>
              <a:t> </a:t>
            </a:r>
            <a:r>
              <a:rPr lang="en-US" sz="1900" b="1" dirty="0" err="1" smtClean="0"/>
              <a:t>küçük</a:t>
            </a:r>
            <a:r>
              <a:rPr lang="en-US" sz="1900" b="1" dirty="0" smtClean="0"/>
              <a:t> </a:t>
            </a:r>
            <a:r>
              <a:rPr lang="en-US" sz="1900" b="1" dirty="0" err="1" smtClean="0"/>
              <a:t>bellekli</a:t>
            </a:r>
            <a:r>
              <a:rPr lang="en-US" sz="1900" b="1" dirty="0" smtClean="0"/>
              <a:t> </a:t>
            </a:r>
            <a:r>
              <a:rPr lang="en-US" sz="1900" b="1" dirty="0" err="1" smtClean="0"/>
              <a:t>bilgisayarlarda</a:t>
            </a:r>
            <a:r>
              <a:rPr lang="en-US" sz="1900" b="1" dirty="0" smtClean="0"/>
              <a:t> </a:t>
            </a:r>
            <a:r>
              <a:rPr lang="en-US" sz="1900" b="1" dirty="0" err="1" smtClean="0"/>
              <a:t>kullanılabilmesi</a:t>
            </a:r>
            <a:r>
              <a:rPr lang="en-US" sz="1900" dirty="0" smtClean="0"/>
              <a:t> </a:t>
            </a:r>
            <a:r>
              <a:rPr lang="en-US" sz="1900" dirty="0" err="1" smtClean="0"/>
              <a:t>yaygın</a:t>
            </a:r>
            <a:r>
              <a:rPr lang="en-US" sz="1900" dirty="0" smtClean="0"/>
              <a:t> </a:t>
            </a:r>
            <a:r>
              <a:rPr lang="en-US" sz="1900" dirty="0" err="1" smtClean="0"/>
              <a:t>olarak</a:t>
            </a:r>
            <a:r>
              <a:rPr lang="en-US" sz="1900" dirty="0" smtClean="0"/>
              <a:t> </a:t>
            </a:r>
            <a:r>
              <a:rPr lang="en-US" sz="1900" dirty="0" err="1" smtClean="0"/>
              <a:t>kullanılmasını</a:t>
            </a:r>
            <a:r>
              <a:rPr lang="en-US" sz="1900" dirty="0" smtClean="0"/>
              <a:t> </a:t>
            </a:r>
            <a:r>
              <a:rPr lang="en-US" sz="1900" dirty="0" err="1" smtClean="0"/>
              <a:t>sağlamıştır</a:t>
            </a:r>
            <a:r>
              <a:rPr lang="en-US" sz="1900" dirty="0" smtClean="0"/>
              <a:t>.</a:t>
            </a:r>
          </a:p>
          <a:p>
            <a:pPr eaLnBrk="1" hangingPunct="1"/>
            <a:r>
              <a:rPr lang="tr-TR" sz="1900" dirty="0" smtClean="0"/>
              <a:t>Tasarım amaçları</a:t>
            </a:r>
            <a:r>
              <a:rPr lang="en-US" sz="1900" dirty="0" smtClean="0"/>
              <a:t>:</a:t>
            </a:r>
          </a:p>
          <a:p>
            <a:pPr lvl="1" eaLnBrk="1" hangingPunct="1"/>
            <a:r>
              <a:rPr lang="tr-TR" sz="1900" dirty="0" smtClean="0"/>
              <a:t>Bilim dışı öğrencilerin öğrenmesi ve kullanması kolay olan bir dil</a:t>
            </a:r>
            <a:endParaRPr lang="en-US" sz="1900" dirty="0" smtClean="0"/>
          </a:p>
          <a:p>
            <a:pPr lvl="1" eaLnBrk="1" hangingPunct="1"/>
            <a:r>
              <a:rPr lang="en-US" sz="1900" dirty="0" smtClean="0"/>
              <a:t>“</a:t>
            </a:r>
            <a:r>
              <a:rPr lang="tr-TR" sz="1900" dirty="0" smtClean="0"/>
              <a:t>güzel</a:t>
            </a:r>
            <a:r>
              <a:rPr lang="en-US" sz="1900" dirty="0" smtClean="0"/>
              <a:t> </a:t>
            </a:r>
            <a:r>
              <a:rPr lang="tr-TR" sz="1900" dirty="0" smtClean="0"/>
              <a:t>ve</a:t>
            </a:r>
            <a:r>
              <a:rPr lang="en-US" sz="1900" dirty="0" smtClean="0"/>
              <a:t> </a:t>
            </a:r>
            <a:r>
              <a:rPr lang="tr-TR" sz="1900" dirty="0" smtClean="0"/>
              <a:t>arkadaşça</a:t>
            </a:r>
            <a:r>
              <a:rPr lang="en-US" sz="1900" dirty="0" smtClean="0"/>
              <a:t>”</a:t>
            </a:r>
            <a:r>
              <a:rPr lang="tr-TR" sz="1900" dirty="0" smtClean="0"/>
              <a:t> olmalı</a:t>
            </a:r>
            <a:endParaRPr lang="en-US" sz="1900" dirty="0" smtClean="0"/>
          </a:p>
          <a:p>
            <a:pPr lvl="1" eaLnBrk="1" hangingPunct="1"/>
            <a:r>
              <a:rPr lang="tr-TR" sz="1900" dirty="0" smtClean="0"/>
              <a:t>Ödev için hızlı çalıştırılabilir olması</a:t>
            </a:r>
            <a:endParaRPr lang="en-US" sz="1900" dirty="0" smtClean="0"/>
          </a:p>
          <a:p>
            <a:pPr lvl="1" eaLnBrk="1" hangingPunct="1"/>
            <a:r>
              <a:rPr lang="tr-TR" sz="1900" dirty="0" smtClean="0"/>
              <a:t>Ücretsiz ve kişisel erişim</a:t>
            </a:r>
            <a:endParaRPr lang="en-US" sz="1900" dirty="0" smtClean="0"/>
          </a:p>
          <a:p>
            <a:pPr lvl="1" eaLnBrk="1" hangingPunct="1"/>
            <a:r>
              <a:rPr lang="tr-TR" sz="1900" dirty="0" smtClean="0"/>
              <a:t>Kullanıcının zamanı bilgisayarın zamanından değerlidir</a:t>
            </a:r>
            <a:endParaRPr lang="en-US" sz="1900" dirty="0" smtClean="0"/>
          </a:p>
          <a:p>
            <a:pPr eaLnBrk="1" hangingPunct="1"/>
            <a:r>
              <a:rPr lang="tr-TR" sz="1900" dirty="0" smtClean="0"/>
              <a:t>Mevcut popüler diyalekt</a:t>
            </a:r>
            <a:r>
              <a:rPr lang="en-US" sz="1900" dirty="0" smtClean="0"/>
              <a:t>:  Visual BASIC   </a:t>
            </a:r>
          </a:p>
          <a:p>
            <a:pPr eaLnBrk="1" hangingPunct="1"/>
            <a:r>
              <a:rPr lang="tr-TR" sz="1900" dirty="0" smtClean="0"/>
              <a:t>Süre paylaşımlı (</a:t>
            </a:r>
            <a:r>
              <a:rPr lang="en-US" sz="1900" dirty="0" smtClean="0"/>
              <a:t>time sharing</a:t>
            </a:r>
            <a:r>
              <a:rPr lang="tr-TR" sz="1900" dirty="0" smtClean="0"/>
              <a:t>) ilk yaygın kullanılan dil</a:t>
            </a:r>
            <a:endParaRPr lang="en-US" sz="1900"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BASIC</a:t>
            </a:r>
            <a:endParaRPr lang="tr-TR" dirty="0"/>
          </a:p>
        </p:txBody>
      </p:sp>
      <p:sp>
        <p:nvSpPr>
          <p:cNvPr id="3" name="2 İçerik Yer Tutucusu"/>
          <p:cNvSpPr>
            <a:spLocks noGrp="1"/>
          </p:cNvSpPr>
          <p:nvPr>
            <p:ph idx="1"/>
          </p:nvPr>
        </p:nvSpPr>
        <p:spPr>
          <a:xfrm>
            <a:off x="609600" y="1447800"/>
            <a:ext cx="8153400" cy="4572000"/>
          </a:xfrm>
        </p:spPr>
        <p:txBody>
          <a:bodyPr/>
          <a:lstStyle/>
          <a:p>
            <a:pPr eaLnBrk="1" hangingPunct="1"/>
            <a:r>
              <a:rPr lang="tr-TR" dirty="0" smtClean="0"/>
              <a:t>Öğrencilerin bilgisayara daha kolay erişimlerini sağlamak ve basit ve etkin bir programlama dili ile program yazabilme isteklerine cevap vermek için tasarlanmış bir dildir. </a:t>
            </a:r>
          </a:p>
          <a:p>
            <a:pPr eaLnBrk="1" hangingPunct="1"/>
            <a:r>
              <a:rPr lang="tr-TR" dirty="0" smtClean="0"/>
              <a:t>Sadece14 komuta (LET, PRINT, GOTO…) sahipti. Tek veri tipi (</a:t>
            </a:r>
            <a:r>
              <a:rPr lang="tr-TR" dirty="0" err="1" smtClean="0"/>
              <a:t>number</a:t>
            </a:r>
            <a:r>
              <a:rPr lang="tr-TR" dirty="0" smtClean="0"/>
              <a:t>= kayan noktalı ve tamsayı)</a:t>
            </a:r>
          </a:p>
          <a:p>
            <a:pPr eaLnBrk="1" hangingPunct="1"/>
            <a:r>
              <a:rPr lang="tr-TR" dirty="0" smtClean="0"/>
              <a:t>BASIC, FORTRAN ve </a:t>
            </a:r>
            <a:r>
              <a:rPr lang="tr-TR" dirty="0" err="1" smtClean="0"/>
              <a:t>ALGOL’den</a:t>
            </a:r>
            <a:r>
              <a:rPr lang="tr-TR" dirty="0" smtClean="0"/>
              <a:t> bazı bileşenleri almıştır.</a:t>
            </a:r>
          </a:p>
          <a:p>
            <a:pPr eaLnBrk="1" hangingPunct="1">
              <a:buFontTx/>
              <a:buNone/>
            </a:pPr>
            <a:r>
              <a:rPr lang="tr-TR" dirty="0" smtClean="0"/>
              <a:t>	FORTRAN’dan DO çevrimini, </a:t>
            </a:r>
            <a:r>
              <a:rPr lang="tr-TR" dirty="0" err="1" smtClean="0"/>
              <a:t>ALGOL’den</a:t>
            </a:r>
            <a:r>
              <a:rPr lang="tr-TR" dirty="0" smtClean="0"/>
              <a:t> ise “</a:t>
            </a:r>
            <a:r>
              <a:rPr lang="tr-TR" dirty="0" err="1" smtClean="0"/>
              <a:t>until</a:t>
            </a:r>
            <a:r>
              <a:rPr lang="tr-TR" dirty="0" smtClean="0"/>
              <a:t>” yerine “</a:t>
            </a:r>
            <a:r>
              <a:rPr lang="tr-TR" dirty="0" err="1" smtClean="0"/>
              <a:t>to</a:t>
            </a:r>
            <a:r>
              <a:rPr lang="tr-TR" dirty="0" smtClean="0"/>
              <a:t>”</a:t>
            </a:r>
          </a:p>
          <a:p>
            <a:endParaRPr lang="tr-TR"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BASIC</a:t>
            </a:r>
            <a:endParaRPr lang="tr-TR" dirty="0"/>
          </a:p>
        </p:txBody>
      </p:sp>
      <p:sp>
        <p:nvSpPr>
          <p:cNvPr id="3" name="2 İçerik Yer Tutucusu"/>
          <p:cNvSpPr>
            <a:spLocks noGrp="1"/>
          </p:cNvSpPr>
          <p:nvPr>
            <p:ph idx="1"/>
          </p:nvPr>
        </p:nvSpPr>
        <p:spPr>
          <a:xfrm>
            <a:off x="609600" y="1219200"/>
            <a:ext cx="8153400" cy="4572000"/>
          </a:xfrm>
        </p:spPr>
        <p:txBody>
          <a:bodyPr/>
          <a:lstStyle/>
          <a:p>
            <a:pPr eaLnBrk="1" hangingPunct="1">
              <a:lnSpc>
                <a:spcPct val="90000"/>
              </a:lnSpc>
            </a:pPr>
            <a:r>
              <a:rPr lang="tr-TR" sz="2300" dirty="0" smtClean="0"/>
              <a:t>Kolay bir dil ve genel maksatlı, belirli bir alana bağlı değil</a:t>
            </a:r>
          </a:p>
          <a:p>
            <a:pPr eaLnBrk="1" hangingPunct="1">
              <a:lnSpc>
                <a:spcPct val="90000"/>
              </a:lnSpc>
            </a:pPr>
            <a:r>
              <a:rPr lang="tr-TR" sz="2300" dirty="0" smtClean="0"/>
              <a:t>Uzman kişilere de hitap edebiliyor</a:t>
            </a:r>
          </a:p>
          <a:p>
            <a:pPr eaLnBrk="1" hangingPunct="1">
              <a:lnSpc>
                <a:spcPct val="90000"/>
              </a:lnSpc>
            </a:pPr>
            <a:r>
              <a:rPr lang="tr-TR" sz="2300" dirty="0" smtClean="0"/>
              <a:t>Açık ve anlaşılır hata mesajlarına sahip, kullanıcı bilgisayarla etkileşimli çalışabiliyor</a:t>
            </a:r>
          </a:p>
          <a:p>
            <a:pPr eaLnBrk="1" hangingPunct="1">
              <a:lnSpc>
                <a:spcPct val="90000"/>
              </a:lnSpc>
            </a:pPr>
            <a:r>
              <a:rPr lang="tr-TR" sz="2300" dirty="0" smtClean="0"/>
              <a:t>Küçük boyutlu programları hızlı bir biçimde çalıştırabiliyor</a:t>
            </a:r>
          </a:p>
          <a:p>
            <a:pPr eaLnBrk="1" hangingPunct="1">
              <a:lnSpc>
                <a:spcPct val="90000"/>
              </a:lnSpc>
            </a:pPr>
            <a:r>
              <a:rPr lang="tr-TR" sz="2300" dirty="0" smtClean="0"/>
              <a:t>Kullanım için donanım bilgisine sahip olmaya gerek yok</a:t>
            </a:r>
          </a:p>
          <a:p>
            <a:pPr eaLnBrk="1" hangingPunct="1">
              <a:lnSpc>
                <a:spcPct val="90000"/>
              </a:lnSpc>
            </a:pPr>
            <a:r>
              <a:rPr lang="tr-TR" sz="2300" dirty="0" smtClean="0"/>
              <a:t>Kullanıcıyı işletim sistemi ayrıntılarından dahi koruyabiliyor</a:t>
            </a:r>
          </a:p>
          <a:p>
            <a:pPr eaLnBrk="1" hangingPunct="1">
              <a:lnSpc>
                <a:spcPct val="90000"/>
              </a:lnSpc>
            </a:pPr>
            <a:r>
              <a:rPr lang="tr-TR" sz="2300" dirty="0" smtClean="0"/>
              <a:t>Derleyici kullanıyor, programın tümü makine diline çevrildikten sonra icra ediliyor</a:t>
            </a:r>
          </a:p>
          <a:p>
            <a:pPr eaLnBrk="1" hangingPunct="1">
              <a:lnSpc>
                <a:spcPct val="90000"/>
              </a:lnSpc>
            </a:pPr>
            <a:r>
              <a:rPr lang="tr-TR" sz="2300" dirty="0" smtClean="0"/>
              <a:t>BASIC’in </a:t>
            </a:r>
            <a:r>
              <a:rPr lang="tr-TR" sz="2300" dirty="0" err="1" smtClean="0"/>
              <a:t>pekçok</a:t>
            </a:r>
            <a:r>
              <a:rPr lang="tr-TR" sz="2300" dirty="0" smtClean="0"/>
              <a:t> versiyonları olmuştur. 1989’da ise nesne yönelimli uyarlama olan </a:t>
            </a:r>
            <a:r>
              <a:rPr lang="tr-TR" sz="2300" dirty="0" err="1" smtClean="0"/>
              <a:t>Visual</a:t>
            </a:r>
            <a:r>
              <a:rPr lang="tr-TR" sz="2300" dirty="0" smtClean="0"/>
              <a:t> BASIC ve 1998’de VB6.0 sunulmuştur.</a:t>
            </a:r>
          </a:p>
          <a:p>
            <a:endParaRPr lang="tr-TR"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Başlık"/>
          <p:cNvSpPr>
            <a:spLocks noGrp="1"/>
          </p:cNvSpPr>
          <p:nvPr>
            <p:ph type="title"/>
          </p:nvPr>
        </p:nvSpPr>
        <p:spPr/>
        <p:txBody>
          <a:bodyPr/>
          <a:lstStyle/>
          <a:p>
            <a:pPr eaLnBrk="1" hangingPunct="1"/>
            <a:r>
              <a:rPr lang="tr-TR" dirty="0" smtClean="0"/>
              <a:t>BASIC’in Şeceresi</a:t>
            </a:r>
          </a:p>
        </p:txBody>
      </p:sp>
      <p:pic>
        <p:nvPicPr>
          <p:cNvPr id="47108" name="Picture 4" descr="FIG_0205.pct                                                   000C7A15 The Brain                      B3A96F8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52500" y="1752600"/>
            <a:ext cx="7124700" cy="4581525"/>
          </a:xfrm>
          <a:prstGeom prst="rect">
            <a:avLst/>
          </a:prstGeom>
          <a:noFill/>
          <a:ln w="9525">
            <a:noFill/>
            <a:miter lim="800000"/>
            <a:headEnd/>
            <a:tailEnd/>
          </a:ln>
        </p:spPr>
      </p:pic>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Başlık"/>
          <p:cNvSpPr>
            <a:spLocks noGrp="1"/>
          </p:cNvSpPr>
          <p:nvPr>
            <p:ph type="title"/>
          </p:nvPr>
        </p:nvSpPr>
        <p:spPr>
          <a:xfrm>
            <a:off x="609600" y="381000"/>
            <a:ext cx="8153400" cy="1143000"/>
          </a:xfrm>
        </p:spPr>
        <p:txBody>
          <a:bodyPr/>
          <a:lstStyle/>
          <a:p>
            <a:pPr eaLnBrk="1" hangingPunct="1"/>
            <a:r>
              <a:rPr lang="tr-TR" dirty="0" smtClean="0"/>
              <a:t>BASIC Örnek</a:t>
            </a:r>
          </a:p>
        </p:txBody>
      </p:sp>
      <p:sp>
        <p:nvSpPr>
          <p:cNvPr id="6" name="Text Box 3"/>
          <p:cNvSpPr txBox="1">
            <a:spLocks noChangeArrowheads="1"/>
          </p:cNvSpPr>
          <p:nvPr/>
        </p:nvSpPr>
        <p:spPr bwMode="auto">
          <a:xfrm>
            <a:off x="1905000" y="1295400"/>
            <a:ext cx="5943600" cy="535531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r>
              <a:rPr lang="es-MX" sz="1500" dirty="0">
                <a:latin typeface="Courier New" pitchFamily="49" charset="0"/>
                <a:cs typeface="Courier New" pitchFamily="49" charset="0"/>
              </a:rPr>
              <a:t>REM BASIC </a:t>
            </a:r>
            <a:r>
              <a:rPr lang="es-MX" sz="1500" dirty="0" err="1">
                <a:latin typeface="Courier New" pitchFamily="49" charset="0"/>
                <a:cs typeface="Courier New" pitchFamily="49" charset="0"/>
              </a:rPr>
              <a:t>Example</a:t>
            </a:r>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program</a:t>
            </a:r>
            <a:endParaRPr lang="es-MX" sz="1500" dirty="0">
              <a:latin typeface="Courier New" pitchFamily="49" charset="0"/>
              <a:cs typeface="Courier New" pitchFamily="49" charset="0"/>
            </a:endParaRPr>
          </a:p>
          <a:p>
            <a:r>
              <a:rPr lang="es-MX" sz="1500" dirty="0">
                <a:latin typeface="Courier New" pitchFamily="49" charset="0"/>
                <a:cs typeface="Courier New" pitchFamily="49" charset="0"/>
              </a:rPr>
              <a:t>   DIM </a:t>
            </a:r>
            <a:r>
              <a:rPr lang="es-MX" sz="1500" dirty="0" err="1">
                <a:latin typeface="Courier New" pitchFamily="49" charset="0"/>
                <a:cs typeface="Courier New" pitchFamily="49" charset="0"/>
              </a:rPr>
              <a:t>intlist</a:t>
            </a:r>
            <a:r>
              <a:rPr lang="es-MX" sz="1500" dirty="0">
                <a:latin typeface="Courier New" pitchFamily="49" charset="0"/>
                <a:cs typeface="Courier New" pitchFamily="49" charset="0"/>
              </a:rPr>
              <a:t>(99)</a:t>
            </a:r>
          </a:p>
          <a:p>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result</a:t>
            </a:r>
            <a:r>
              <a:rPr lang="es-MX" sz="1500" dirty="0">
                <a:latin typeface="Courier New" pitchFamily="49" charset="0"/>
                <a:cs typeface="Courier New" pitchFamily="49" charset="0"/>
              </a:rPr>
              <a:t> = 0</a:t>
            </a:r>
          </a:p>
          <a:p>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sum</a:t>
            </a:r>
            <a:r>
              <a:rPr lang="es-MX" sz="1500" dirty="0">
                <a:latin typeface="Courier New" pitchFamily="49" charset="0"/>
                <a:cs typeface="Courier New" pitchFamily="49" charset="0"/>
              </a:rPr>
              <a:t> = 0</a:t>
            </a:r>
          </a:p>
          <a:p>
            <a:r>
              <a:rPr lang="es-MX" sz="1500" dirty="0">
                <a:latin typeface="Courier New" pitchFamily="49" charset="0"/>
                <a:cs typeface="Courier New" pitchFamily="49" charset="0"/>
              </a:rPr>
              <a:t>   INPUT </a:t>
            </a:r>
            <a:r>
              <a:rPr lang="es-MX" sz="1500" dirty="0" err="1">
                <a:latin typeface="Courier New" pitchFamily="49" charset="0"/>
                <a:cs typeface="Courier New" pitchFamily="49" charset="0"/>
              </a:rPr>
              <a:t>listlen</a:t>
            </a:r>
            <a:endParaRPr lang="es-MX" sz="1500" dirty="0">
              <a:latin typeface="Courier New" pitchFamily="49" charset="0"/>
              <a:cs typeface="Courier New" pitchFamily="49" charset="0"/>
            </a:endParaRPr>
          </a:p>
          <a:p>
            <a:r>
              <a:rPr lang="es-MX" sz="1500" dirty="0">
                <a:latin typeface="Courier New" pitchFamily="49" charset="0"/>
                <a:cs typeface="Courier New" pitchFamily="49" charset="0"/>
              </a:rPr>
              <a:t>   IF </a:t>
            </a:r>
            <a:r>
              <a:rPr lang="es-MX" sz="1500" dirty="0" err="1">
                <a:latin typeface="Courier New" pitchFamily="49" charset="0"/>
                <a:cs typeface="Courier New" pitchFamily="49" charset="0"/>
              </a:rPr>
              <a:t>listlen</a:t>
            </a:r>
            <a:r>
              <a:rPr lang="es-MX" sz="1500" dirty="0">
                <a:latin typeface="Courier New" pitchFamily="49" charset="0"/>
                <a:cs typeface="Courier New" pitchFamily="49" charset="0"/>
              </a:rPr>
              <a:t> &gt; 0 AND </a:t>
            </a:r>
            <a:r>
              <a:rPr lang="es-MX" sz="1500" dirty="0" err="1">
                <a:latin typeface="Courier New" pitchFamily="49" charset="0"/>
                <a:cs typeface="Courier New" pitchFamily="49" charset="0"/>
              </a:rPr>
              <a:t>listlen</a:t>
            </a:r>
            <a:r>
              <a:rPr lang="es-MX" sz="1500" dirty="0">
                <a:latin typeface="Courier New" pitchFamily="49" charset="0"/>
                <a:cs typeface="Courier New" pitchFamily="49" charset="0"/>
              </a:rPr>
              <a:t> &lt; 100 THEN</a:t>
            </a:r>
          </a:p>
          <a:p>
            <a:r>
              <a:rPr lang="es-MX" sz="1500" dirty="0">
                <a:latin typeface="Courier New" pitchFamily="49" charset="0"/>
                <a:cs typeface="Courier New" pitchFamily="49" charset="0"/>
              </a:rPr>
              <a:t>      FOR </a:t>
            </a:r>
            <a:r>
              <a:rPr lang="es-MX" sz="1500" dirty="0" err="1">
                <a:latin typeface="Courier New" pitchFamily="49" charset="0"/>
                <a:cs typeface="Courier New" pitchFamily="49" charset="0"/>
              </a:rPr>
              <a:t>counter</a:t>
            </a:r>
            <a:r>
              <a:rPr lang="es-MX" sz="1500" dirty="0">
                <a:latin typeface="Courier New" pitchFamily="49" charset="0"/>
                <a:cs typeface="Courier New" pitchFamily="49" charset="0"/>
              </a:rPr>
              <a:t> =1 </a:t>
            </a:r>
            <a:r>
              <a:rPr lang="es-MX" sz="1500" dirty="0" err="1">
                <a:latin typeface="Courier New" pitchFamily="49" charset="0"/>
                <a:cs typeface="Courier New" pitchFamily="49" charset="0"/>
              </a:rPr>
              <a:t>to</a:t>
            </a:r>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listlen</a:t>
            </a:r>
            <a:endParaRPr lang="es-MX" sz="1500" dirty="0">
              <a:latin typeface="Courier New" pitchFamily="49" charset="0"/>
              <a:cs typeface="Courier New" pitchFamily="49" charset="0"/>
            </a:endParaRPr>
          </a:p>
          <a:p>
            <a:r>
              <a:rPr lang="es-MX" sz="1500" dirty="0">
                <a:latin typeface="Courier New" pitchFamily="49" charset="0"/>
                <a:cs typeface="Courier New" pitchFamily="49" charset="0"/>
              </a:rPr>
              <a:t>          INPUT </a:t>
            </a:r>
            <a:r>
              <a:rPr lang="es-MX" sz="1500" dirty="0" err="1">
                <a:latin typeface="Courier New" pitchFamily="49" charset="0"/>
                <a:cs typeface="Courier New" pitchFamily="49" charset="0"/>
              </a:rPr>
              <a:t>intlist</a:t>
            </a:r>
            <a:r>
              <a:rPr lang="es-MX" sz="1500" dirty="0">
                <a:latin typeface="Courier New" pitchFamily="49" charset="0"/>
                <a:cs typeface="Courier New" pitchFamily="49" charset="0"/>
              </a:rPr>
              <a:t>(</a:t>
            </a:r>
            <a:r>
              <a:rPr lang="es-MX" sz="1500" dirty="0" err="1">
                <a:latin typeface="Courier New" pitchFamily="49" charset="0"/>
                <a:cs typeface="Courier New" pitchFamily="49" charset="0"/>
              </a:rPr>
              <a:t>counter</a:t>
            </a:r>
            <a:r>
              <a:rPr lang="es-MX" sz="1500" dirty="0">
                <a:latin typeface="Courier New" pitchFamily="49" charset="0"/>
                <a:cs typeface="Courier New" pitchFamily="49" charset="0"/>
              </a:rPr>
              <a:t>)</a:t>
            </a:r>
          </a:p>
          <a:p>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sum</a:t>
            </a:r>
            <a:r>
              <a:rPr lang="es-MX" sz="1500" dirty="0">
                <a:latin typeface="Courier New" pitchFamily="49" charset="0"/>
                <a:cs typeface="Courier New" pitchFamily="49" charset="0"/>
              </a:rPr>
              <a:t> = </a:t>
            </a:r>
            <a:r>
              <a:rPr lang="es-MX" sz="1500" dirty="0" err="1">
                <a:latin typeface="Courier New" pitchFamily="49" charset="0"/>
                <a:cs typeface="Courier New" pitchFamily="49" charset="0"/>
              </a:rPr>
              <a:t>sum</a:t>
            </a:r>
            <a:r>
              <a:rPr lang="es-MX" sz="1500" dirty="0">
                <a:latin typeface="Courier New" pitchFamily="49" charset="0"/>
                <a:cs typeface="Courier New" pitchFamily="49" charset="0"/>
              </a:rPr>
              <a:t> + </a:t>
            </a:r>
            <a:r>
              <a:rPr lang="es-MX" sz="1500" dirty="0" err="1">
                <a:latin typeface="Courier New" pitchFamily="49" charset="0"/>
                <a:cs typeface="Courier New" pitchFamily="49" charset="0"/>
              </a:rPr>
              <a:t>intlist</a:t>
            </a:r>
            <a:r>
              <a:rPr lang="es-MX" sz="1500" dirty="0">
                <a:latin typeface="Courier New" pitchFamily="49" charset="0"/>
                <a:cs typeface="Courier New" pitchFamily="49" charset="0"/>
              </a:rPr>
              <a:t>(</a:t>
            </a:r>
            <a:r>
              <a:rPr lang="es-MX" sz="1500" dirty="0" err="1">
                <a:latin typeface="Courier New" pitchFamily="49" charset="0"/>
                <a:cs typeface="Courier New" pitchFamily="49" charset="0"/>
              </a:rPr>
              <a:t>counter</a:t>
            </a:r>
            <a:r>
              <a:rPr lang="es-MX" sz="1500" dirty="0">
                <a:latin typeface="Courier New" pitchFamily="49" charset="0"/>
                <a:cs typeface="Courier New" pitchFamily="49" charset="0"/>
              </a:rPr>
              <a:t>)</a:t>
            </a:r>
          </a:p>
          <a:p>
            <a:r>
              <a:rPr lang="es-MX" sz="1500" dirty="0">
                <a:latin typeface="Courier New" pitchFamily="49" charset="0"/>
                <a:cs typeface="Courier New" pitchFamily="49" charset="0"/>
              </a:rPr>
              <a:t>      NEXT </a:t>
            </a:r>
            <a:r>
              <a:rPr lang="es-MX" sz="1500" dirty="0" err="1">
                <a:latin typeface="Courier New" pitchFamily="49" charset="0"/>
                <a:cs typeface="Courier New" pitchFamily="49" charset="0"/>
              </a:rPr>
              <a:t>counter</a:t>
            </a:r>
            <a:endParaRPr lang="es-MX" sz="1500" dirty="0">
              <a:latin typeface="Courier New" pitchFamily="49" charset="0"/>
              <a:cs typeface="Courier New" pitchFamily="49" charset="0"/>
            </a:endParaRPr>
          </a:p>
          <a:p>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average</a:t>
            </a:r>
            <a:r>
              <a:rPr lang="es-MX" sz="1500" dirty="0">
                <a:latin typeface="Courier New" pitchFamily="49" charset="0"/>
                <a:cs typeface="Courier New" pitchFamily="49" charset="0"/>
              </a:rPr>
              <a:t> = </a:t>
            </a:r>
            <a:r>
              <a:rPr lang="es-MX" sz="1500" dirty="0" err="1">
                <a:latin typeface="Courier New" pitchFamily="49" charset="0"/>
                <a:cs typeface="Courier New" pitchFamily="49" charset="0"/>
              </a:rPr>
              <a:t>sum</a:t>
            </a:r>
            <a:r>
              <a:rPr lang="es-MX" sz="1500" dirty="0">
                <a:latin typeface="Courier New" pitchFamily="49" charset="0"/>
                <a:cs typeface="Courier New" pitchFamily="49" charset="0"/>
              </a:rPr>
              <a:t>/</a:t>
            </a:r>
            <a:r>
              <a:rPr lang="es-MX" sz="1500" dirty="0" err="1">
                <a:latin typeface="Courier New" pitchFamily="49" charset="0"/>
                <a:cs typeface="Courier New" pitchFamily="49" charset="0"/>
              </a:rPr>
              <a:t>listlen</a:t>
            </a:r>
            <a:endParaRPr lang="es-MX" sz="1500" dirty="0">
              <a:latin typeface="Courier New" pitchFamily="49" charset="0"/>
              <a:cs typeface="Courier New" pitchFamily="49" charset="0"/>
            </a:endParaRPr>
          </a:p>
          <a:p>
            <a:r>
              <a:rPr lang="es-MX" sz="1500" dirty="0">
                <a:latin typeface="Courier New" pitchFamily="49" charset="0"/>
                <a:cs typeface="Courier New" pitchFamily="49" charset="0"/>
              </a:rPr>
              <a:t>      FOR </a:t>
            </a:r>
            <a:r>
              <a:rPr lang="es-MX" sz="1500" dirty="0" err="1">
                <a:latin typeface="Courier New" pitchFamily="49" charset="0"/>
                <a:cs typeface="Courier New" pitchFamily="49" charset="0"/>
              </a:rPr>
              <a:t>counter</a:t>
            </a:r>
            <a:r>
              <a:rPr lang="es-MX" sz="1500" dirty="0">
                <a:latin typeface="Courier New" pitchFamily="49" charset="0"/>
                <a:cs typeface="Courier New" pitchFamily="49" charset="0"/>
              </a:rPr>
              <a:t> =1 </a:t>
            </a:r>
            <a:r>
              <a:rPr lang="es-MX" sz="1500" dirty="0" err="1">
                <a:latin typeface="Courier New" pitchFamily="49" charset="0"/>
                <a:cs typeface="Courier New" pitchFamily="49" charset="0"/>
              </a:rPr>
              <a:t>to</a:t>
            </a:r>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listlen</a:t>
            </a:r>
            <a:endParaRPr lang="es-MX" sz="1500" dirty="0">
              <a:latin typeface="Courier New" pitchFamily="49" charset="0"/>
              <a:cs typeface="Courier New" pitchFamily="49" charset="0"/>
            </a:endParaRPr>
          </a:p>
          <a:p>
            <a:r>
              <a:rPr lang="es-MX" sz="1500" dirty="0">
                <a:latin typeface="Courier New" pitchFamily="49" charset="0"/>
                <a:cs typeface="Courier New" pitchFamily="49" charset="0"/>
              </a:rPr>
              <a:t>          IF </a:t>
            </a:r>
            <a:r>
              <a:rPr lang="es-MX" sz="1500" dirty="0" err="1">
                <a:latin typeface="Courier New" pitchFamily="49" charset="0"/>
                <a:cs typeface="Courier New" pitchFamily="49" charset="0"/>
              </a:rPr>
              <a:t>intlist</a:t>
            </a:r>
            <a:r>
              <a:rPr lang="es-MX" sz="1500" dirty="0">
                <a:latin typeface="Courier New" pitchFamily="49" charset="0"/>
                <a:cs typeface="Courier New" pitchFamily="49" charset="0"/>
              </a:rPr>
              <a:t>(</a:t>
            </a:r>
            <a:r>
              <a:rPr lang="es-MX" sz="1500" dirty="0" err="1">
                <a:latin typeface="Courier New" pitchFamily="49" charset="0"/>
                <a:cs typeface="Courier New" pitchFamily="49" charset="0"/>
              </a:rPr>
              <a:t>counter</a:t>
            </a:r>
            <a:r>
              <a:rPr lang="es-MX" sz="1500" dirty="0">
                <a:latin typeface="Courier New" pitchFamily="49" charset="0"/>
                <a:cs typeface="Courier New" pitchFamily="49" charset="0"/>
              </a:rPr>
              <a:t>) &gt; </a:t>
            </a:r>
            <a:r>
              <a:rPr lang="es-MX" sz="1500" dirty="0" err="1">
                <a:latin typeface="Courier New" pitchFamily="49" charset="0"/>
                <a:cs typeface="Courier New" pitchFamily="49" charset="0"/>
              </a:rPr>
              <a:t>average</a:t>
            </a:r>
            <a:r>
              <a:rPr lang="es-MX" sz="1500" dirty="0">
                <a:latin typeface="Courier New" pitchFamily="49" charset="0"/>
                <a:cs typeface="Courier New" pitchFamily="49" charset="0"/>
              </a:rPr>
              <a:t> </a:t>
            </a:r>
          </a:p>
          <a:p>
            <a:r>
              <a:rPr lang="es-MX" sz="1500" dirty="0">
                <a:latin typeface="Courier New" pitchFamily="49" charset="0"/>
                <a:cs typeface="Courier New" pitchFamily="49" charset="0"/>
              </a:rPr>
              <a:t>          THEN </a:t>
            </a:r>
            <a:r>
              <a:rPr lang="es-MX" sz="1500" dirty="0" err="1">
                <a:latin typeface="Courier New" pitchFamily="49" charset="0"/>
                <a:cs typeface="Courier New" pitchFamily="49" charset="0"/>
              </a:rPr>
              <a:t>result</a:t>
            </a:r>
            <a:r>
              <a:rPr lang="es-MX" sz="1500" dirty="0">
                <a:latin typeface="Courier New" pitchFamily="49" charset="0"/>
                <a:cs typeface="Courier New" pitchFamily="49" charset="0"/>
              </a:rPr>
              <a:t> = </a:t>
            </a:r>
            <a:r>
              <a:rPr lang="es-MX" sz="1500" dirty="0" err="1">
                <a:latin typeface="Courier New" pitchFamily="49" charset="0"/>
                <a:cs typeface="Courier New" pitchFamily="49" charset="0"/>
              </a:rPr>
              <a:t>result</a:t>
            </a:r>
            <a:r>
              <a:rPr lang="es-MX" sz="1500" dirty="0">
                <a:latin typeface="Courier New" pitchFamily="49" charset="0"/>
                <a:cs typeface="Courier New" pitchFamily="49" charset="0"/>
              </a:rPr>
              <a:t> +1</a:t>
            </a:r>
          </a:p>
          <a:p>
            <a:r>
              <a:rPr lang="es-MX" sz="1500" dirty="0">
                <a:latin typeface="Courier New" pitchFamily="49" charset="0"/>
                <a:cs typeface="Courier New" pitchFamily="49" charset="0"/>
              </a:rPr>
              <a:t>      NEXT </a:t>
            </a:r>
            <a:r>
              <a:rPr lang="es-MX" sz="1500" dirty="0" err="1">
                <a:latin typeface="Courier New" pitchFamily="49" charset="0"/>
                <a:cs typeface="Courier New" pitchFamily="49" charset="0"/>
              </a:rPr>
              <a:t>counter</a:t>
            </a:r>
            <a:endParaRPr lang="es-MX" sz="1500" dirty="0">
              <a:latin typeface="Courier New" pitchFamily="49" charset="0"/>
              <a:cs typeface="Courier New" pitchFamily="49" charset="0"/>
            </a:endParaRPr>
          </a:p>
          <a:p>
            <a:r>
              <a:rPr lang="es-MX" sz="1500" dirty="0">
                <a:latin typeface="Courier New" pitchFamily="49" charset="0"/>
                <a:cs typeface="Courier New" pitchFamily="49" charset="0"/>
              </a:rPr>
              <a:t>      PRINT “</a:t>
            </a:r>
            <a:r>
              <a:rPr lang="es-MX" sz="1500" dirty="0" err="1">
                <a:latin typeface="Courier New" pitchFamily="49" charset="0"/>
                <a:cs typeface="Courier New" pitchFamily="49" charset="0"/>
              </a:rPr>
              <a:t>The</a:t>
            </a:r>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number</a:t>
            </a:r>
            <a:r>
              <a:rPr lang="es-MX" sz="1500" dirty="0">
                <a:latin typeface="Courier New" pitchFamily="49" charset="0"/>
                <a:cs typeface="Courier New" pitchFamily="49" charset="0"/>
              </a:rPr>
              <a:t> of </a:t>
            </a:r>
            <a:r>
              <a:rPr lang="es-MX" sz="1500" dirty="0" err="1">
                <a:latin typeface="Courier New" pitchFamily="49" charset="0"/>
                <a:cs typeface="Courier New" pitchFamily="49" charset="0"/>
              </a:rPr>
              <a:t>values</a:t>
            </a:r>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that</a:t>
            </a:r>
            <a:r>
              <a:rPr lang="es-MX" sz="1500" dirty="0">
                <a:latin typeface="Courier New" pitchFamily="49" charset="0"/>
                <a:cs typeface="Courier New" pitchFamily="49" charset="0"/>
              </a:rPr>
              <a:t> are &gt; </a:t>
            </a:r>
            <a:r>
              <a:rPr lang="es-MX" sz="1500" dirty="0" err="1">
                <a:latin typeface="Courier New" pitchFamily="49" charset="0"/>
                <a:cs typeface="Courier New" pitchFamily="49" charset="0"/>
              </a:rPr>
              <a:t>average</a:t>
            </a:r>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is</a:t>
            </a:r>
            <a:r>
              <a:rPr lang="es-MX" sz="1500" dirty="0">
                <a:latin typeface="Courier New" pitchFamily="49" charset="0"/>
                <a:cs typeface="Courier New" pitchFamily="49" charset="0"/>
              </a:rPr>
              <a:t> : “; </a:t>
            </a:r>
            <a:r>
              <a:rPr lang="es-MX" sz="1500" dirty="0" err="1">
                <a:latin typeface="Courier New" pitchFamily="49" charset="0"/>
                <a:cs typeface="Courier New" pitchFamily="49" charset="0"/>
              </a:rPr>
              <a:t>result</a:t>
            </a:r>
            <a:endParaRPr lang="es-MX" sz="1500" dirty="0">
              <a:latin typeface="Courier New" pitchFamily="49" charset="0"/>
              <a:cs typeface="Courier New" pitchFamily="49" charset="0"/>
            </a:endParaRPr>
          </a:p>
          <a:p>
            <a:r>
              <a:rPr lang="es-MX" sz="1500" dirty="0">
                <a:latin typeface="Courier New" pitchFamily="49" charset="0"/>
                <a:cs typeface="Courier New" pitchFamily="49" charset="0"/>
              </a:rPr>
              <a:t>  ELSE</a:t>
            </a:r>
          </a:p>
          <a:p>
            <a:r>
              <a:rPr lang="es-MX" sz="1500" dirty="0">
                <a:latin typeface="Courier New" pitchFamily="49" charset="0"/>
                <a:cs typeface="Courier New" pitchFamily="49" charset="0"/>
              </a:rPr>
              <a:t>      PRINT “ERROR - input </a:t>
            </a:r>
            <a:r>
              <a:rPr lang="es-MX" sz="1500" dirty="0" err="1">
                <a:latin typeface="Courier New" pitchFamily="49" charset="0"/>
                <a:cs typeface="Courier New" pitchFamily="49" charset="0"/>
              </a:rPr>
              <a:t>list</a:t>
            </a:r>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length</a:t>
            </a:r>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is</a:t>
            </a:r>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not</a:t>
            </a:r>
            <a:r>
              <a:rPr lang="es-MX" sz="1500" dirty="0">
                <a:latin typeface="Courier New" pitchFamily="49" charset="0"/>
                <a:cs typeface="Courier New" pitchFamily="49" charset="0"/>
              </a:rPr>
              <a:t> legal”</a:t>
            </a:r>
          </a:p>
          <a:p>
            <a:r>
              <a:rPr lang="es-MX" sz="1500" dirty="0">
                <a:latin typeface="Courier New" pitchFamily="49" charset="0"/>
                <a:cs typeface="Courier New" pitchFamily="49" charset="0"/>
              </a:rPr>
              <a:t>  END IF</a:t>
            </a:r>
          </a:p>
          <a:p>
            <a:r>
              <a:rPr lang="es-MX" sz="1500" dirty="0">
                <a:latin typeface="Courier New" pitchFamily="49" charset="0"/>
                <a:cs typeface="Courier New" pitchFamily="49" charset="0"/>
              </a:rPr>
              <a:t>END</a:t>
            </a:r>
          </a:p>
          <a:p>
            <a:endParaRPr lang="es-MX" sz="1200" dirty="0"/>
          </a:p>
        </p:txBody>
      </p:sp>
      <p:sp>
        <p:nvSpPr>
          <p:cNvPr id="9" name="8 Slayt Numarası Yer Tutucusu"/>
          <p:cNvSpPr>
            <a:spLocks noGrp="1"/>
          </p:cNvSpPr>
          <p:nvPr>
            <p:ph type="sldNum" sz="quarter" idx="10"/>
          </p:nvPr>
        </p:nvSpPr>
        <p:spPr/>
        <p:txBody>
          <a:bodyPr/>
          <a:lstStyle/>
          <a:p>
            <a:pPr>
              <a:defRPr/>
            </a:pPr>
            <a:fld id="{653049D9-BC70-4B50-ABCF-9415168072AC}" type="slidenum">
              <a:rPr lang="en-US" smtClean="0"/>
              <a:pPr>
                <a:defRPr/>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en-US" smtClean="0"/>
              <a:t>2.8 </a:t>
            </a:r>
            <a:r>
              <a:rPr lang="tr-TR" smtClean="0"/>
              <a:t>Herkes için Herşey</a:t>
            </a:r>
            <a:r>
              <a:rPr lang="en-US" smtClean="0"/>
              <a:t>: PL/I</a:t>
            </a:r>
          </a:p>
        </p:txBody>
      </p:sp>
      <p:sp>
        <p:nvSpPr>
          <p:cNvPr id="48132" name="Rectangle 3"/>
          <p:cNvSpPr>
            <a:spLocks noGrp="1" noChangeArrowheads="1"/>
          </p:cNvSpPr>
          <p:nvPr>
            <p:ph type="body" idx="1"/>
          </p:nvPr>
        </p:nvSpPr>
        <p:spPr>
          <a:xfrm>
            <a:off x="533400" y="1219200"/>
            <a:ext cx="7924800" cy="5029200"/>
          </a:xfrm>
        </p:spPr>
        <p:txBody>
          <a:bodyPr/>
          <a:lstStyle/>
          <a:p>
            <a:pPr eaLnBrk="1" hangingPunct="1"/>
            <a:r>
              <a:rPr lang="en-US" sz="2500" dirty="0" smtClean="0"/>
              <a:t>Programming Language 1</a:t>
            </a:r>
            <a:endParaRPr lang="tr-TR" sz="2500" dirty="0" smtClean="0"/>
          </a:p>
          <a:p>
            <a:pPr eaLnBrk="1" hangingPunct="1"/>
            <a:r>
              <a:rPr lang="en-US" sz="2500" dirty="0" smtClean="0"/>
              <a:t>IBM </a:t>
            </a:r>
            <a:r>
              <a:rPr lang="tr-TR" sz="2500" dirty="0" smtClean="0"/>
              <a:t>ve</a:t>
            </a:r>
            <a:r>
              <a:rPr lang="en-US" sz="2500" dirty="0" smtClean="0"/>
              <a:t> SHARE</a:t>
            </a:r>
            <a:r>
              <a:rPr lang="tr-TR" sz="2500" dirty="0" smtClean="0"/>
              <a:t> tarafından tasarlandı. </a:t>
            </a:r>
            <a:r>
              <a:rPr lang="en-US" sz="2500" dirty="0" err="1" smtClean="0"/>
              <a:t>IBM’in</a:t>
            </a:r>
            <a:r>
              <a:rPr lang="en-US" sz="2500" dirty="0" smtClean="0"/>
              <a:t> </a:t>
            </a:r>
            <a:r>
              <a:rPr lang="en-US" sz="2500" dirty="0" err="1" smtClean="0"/>
              <a:t>yeni</a:t>
            </a:r>
            <a:r>
              <a:rPr lang="en-US" sz="2500" dirty="0" smtClean="0"/>
              <a:t> </a:t>
            </a:r>
            <a:r>
              <a:rPr lang="en-US" sz="2500" dirty="0" err="1" smtClean="0"/>
              <a:t>çıkardığı</a:t>
            </a:r>
            <a:r>
              <a:rPr lang="en-US" sz="2500" dirty="0" smtClean="0"/>
              <a:t> </a:t>
            </a:r>
            <a:r>
              <a:rPr lang="en-US" sz="2500" dirty="0" err="1" smtClean="0"/>
              <a:t>bilgisayarlar</a:t>
            </a:r>
            <a:r>
              <a:rPr lang="en-US" sz="2500" dirty="0" smtClean="0"/>
              <a:t> </a:t>
            </a:r>
            <a:r>
              <a:rPr lang="en-US" sz="2500" dirty="0" err="1" smtClean="0"/>
              <a:t>ile</a:t>
            </a:r>
            <a:r>
              <a:rPr lang="en-US" sz="2500" dirty="0" smtClean="0"/>
              <a:t> </a:t>
            </a:r>
            <a:r>
              <a:rPr lang="en-US" sz="2500" dirty="0" err="1" smtClean="0"/>
              <a:t>beraberinde</a:t>
            </a:r>
            <a:r>
              <a:rPr lang="en-US" sz="2500" dirty="0" smtClean="0"/>
              <a:t> </a:t>
            </a:r>
            <a:r>
              <a:rPr lang="en-US" sz="2500" dirty="0" err="1" smtClean="0"/>
              <a:t>gelen</a:t>
            </a:r>
            <a:r>
              <a:rPr lang="en-US" sz="2500" dirty="0" smtClean="0"/>
              <a:t> </a:t>
            </a:r>
            <a:r>
              <a:rPr lang="en-US" sz="2500" dirty="0" err="1" smtClean="0"/>
              <a:t>bir</a:t>
            </a:r>
            <a:r>
              <a:rPr lang="en-US" sz="2500" dirty="0" smtClean="0"/>
              <a:t> </a:t>
            </a:r>
            <a:r>
              <a:rPr lang="en-US" sz="2500" dirty="0" err="1" smtClean="0"/>
              <a:t>dildir</a:t>
            </a:r>
            <a:r>
              <a:rPr lang="en-US" sz="2500" dirty="0" smtClean="0"/>
              <a:t>. </a:t>
            </a:r>
            <a:endParaRPr lang="tr-TR" sz="2500" dirty="0" smtClean="0"/>
          </a:p>
          <a:p>
            <a:pPr eaLnBrk="1" hangingPunct="1"/>
            <a:r>
              <a:rPr lang="tr-TR" sz="2400" dirty="0" smtClean="0"/>
              <a:t>COBOL, </a:t>
            </a:r>
            <a:r>
              <a:rPr lang="tr-TR" sz="2400" dirty="0" err="1" smtClean="0"/>
              <a:t>Fortran</a:t>
            </a:r>
            <a:r>
              <a:rPr lang="tr-TR" sz="2400" dirty="0" smtClean="0"/>
              <a:t> IV ve ALGOL 60’tan sonra bilimsel ve işletme problemlerine çözüm sağlayabilmek için </a:t>
            </a:r>
            <a:r>
              <a:rPr lang="tr-TR" sz="2400" dirty="0" err="1" smtClean="0"/>
              <a:t>floating</a:t>
            </a:r>
            <a:r>
              <a:rPr lang="tr-TR" sz="2400" dirty="0" smtClean="0"/>
              <a:t>-</a:t>
            </a:r>
            <a:r>
              <a:rPr lang="tr-TR" sz="2400" dirty="0" err="1" smtClean="0"/>
              <a:t>point</a:t>
            </a:r>
            <a:r>
              <a:rPr lang="tr-TR" sz="2400" dirty="0" smtClean="0"/>
              <a:t> ve </a:t>
            </a:r>
            <a:r>
              <a:rPr lang="tr-TR" sz="2400" dirty="0" err="1" smtClean="0"/>
              <a:t>desima</a:t>
            </a:r>
            <a:r>
              <a:rPr lang="tr-TR" sz="2400" dirty="0" smtClean="0"/>
              <a:t> </a:t>
            </a:r>
            <a:r>
              <a:rPr lang="tr-TR" sz="2400" dirty="0" err="1" smtClean="0"/>
              <a:t>veritiplerini</a:t>
            </a:r>
            <a:r>
              <a:rPr lang="tr-TR" sz="2400" dirty="0" smtClean="0"/>
              <a:t> desteklemek üzere geliştirilmiş bir dildir. </a:t>
            </a:r>
          </a:p>
        </p:txBody>
      </p:sp>
      <p:pic>
        <p:nvPicPr>
          <p:cNvPr id="48133" name="Picture 4" descr="FIG_0206.pct                                                   000C7A15 The Brain                      B3A96F8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352800" y="4648200"/>
            <a:ext cx="5470043" cy="1871663"/>
          </a:xfrm>
          <a:prstGeom prst="rect">
            <a:avLst/>
          </a:prstGeom>
          <a:noFill/>
          <a:ln w="9525">
            <a:noFill/>
            <a:miter lim="800000"/>
            <a:headEnd/>
            <a:tailEnd/>
          </a:ln>
        </p:spPr>
      </p:pic>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PL/I</a:t>
            </a:r>
            <a:endParaRPr lang="tr-TR" dirty="0"/>
          </a:p>
        </p:txBody>
      </p:sp>
      <p:sp>
        <p:nvSpPr>
          <p:cNvPr id="3" name="2 İçerik Yer Tutucusu"/>
          <p:cNvSpPr>
            <a:spLocks noGrp="1"/>
          </p:cNvSpPr>
          <p:nvPr>
            <p:ph idx="1"/>
          </p:nvPr>
        </p:nvSpPr>
        <p:spPr/>
        <p:txBody>
          <a:bodyPr/>
          <a:lstStyle/>
          <a:p>
            <a:pPr eaLnBrk="1" hangingPunct="1"/>
            <a:r>
              <a:rPr lang="en-US" sz="2500" dirty="0" smtClean="0"/>
              <a:t>1964</a:t>
            </a:r>
            <a:r>
              <a:rPr lang="tr-TR" sz="2500" dirty="0" smtClean="0"/>
              <a:t>’</a:t>
            </a:r>
            <a:r>
              <a:rPr lang="tr-TR" sz="2500" dirty="0" err="1" smtClean="0"/>
              <a:t>te</a:t>
            </a:r>
            <a:r>
              <a:rPr lang="tr-TR" sz="2500" dirty="0" smtClean="0"/>
              <a:t> bilgisayar kullanma durumu</a:t>
            </a:r>
            <a:r>
              <a:rPr lang="en-US" sz="2500" dirty="0" smtClean="0"/>
              <a:t> (IBM‘</a:t>
            </a:r>
            <a:r>
              <a:rPr lang="tr-TR" sz="2500" dirty="0" smtClean="0"/>
              <a:t>in</a:t>
            </a:r>
            <a:r>
              <a:rPr lang="en-US" sz="2500" dirty="0" smtClean="0"/>
              <a:t> </a:t>
            </a:r>
            <a:r>
              <a:rPr lang="tr-TR" sz="2500" dirty="0" smtClean="0"/>
              <a:t>bakış açısına göre</a:t>
            </a:r>
            <a:r>
              <a:rPr lang="en-US" sz="2500" dirty="0" smtClean="0"/>
              <a:t>)</a:t>
            </a:r>
          </a:p>
          <a:p>
            <a:pPr lvl="1" eaLnBrk="1" hangingPunct="1"/>
            <a:r>
              <a:rPr lang="tr-TR" dirty="0" smtClean="0"/>
              <a:t>Bilimsel kullanım</a:t>
            </a:r>
            <a:endParaRPr lang="en-US" dirty="0" smtClean="0"/>
          </a:p>
          <a:p>
            <a:pPr lvl="2" eaLnBrk="1" hangingPunct="1"/>
            <a:r>
              <a:rPr lang="en-US" dirty="0" smtClean="0"/>
              <a:t>IBM 1620 </a:t>
            </a:r>
            <a:r>
              <a:rPr lang="tr-TR" dirty="0" smtClean="0"/>
              <a:t>ve</a:t>
            </a:r>
            <a:r>
              <a:rPr lang="en-US" dirty="0" smtClean="0"/>
              <a:t> 7090 </a:t>
            </a:r>
            <a:r>
              <a:rPr lang="tr-TR" dirty="0" smtClean="0"/>
              <a:t>bilgisayarları</a:t>
            </a:r>
            <a:endParaRPr lang="en-US" dirty="0" smtClean="0"/>
          </a:p>
          <a:p>
            <a:pPr lvl="2" eaLnBrk="1" hangingPunct="1"/>
            <a:r>
              <a:rPr lang="en-US" dirty="0" smtClean="0"/>
              <a:t>FORTRAN</a:t>
            </a:r>
          </a:p>
          <a:p>
            <a:pPr lvl="2" eaLnBrk="1" hangingPunct="1"/>
            <a:r>
              <a:rPr lang="en-US" dirty="0" smtClean="0"/>
              <a:t>SHARE </a:t>
            </a:r>
            <a:r>
              <a:rPr lang="tr-TR" dirty="0" smtClean="0"/>
              <a:t>kullanıcı grubu</a:t>
            </a:r>
            <a:endParaRPr lang="en-US" dirty="0" smtClean="0"/>
          </a:p>
          <a:p>
            <a:pPr lvl="1" eaLnBrk="1" hangingPunct="1"/>
            <a:r>
              <a:rPr lang="tr-TR" dirty="0" smtClean="0"/>
              <a:t>Ticari kullanım</a:t>
            </a:r>
            <a:endParaRPr lang="en-US" dirty="0" smtClean="0"/>
          </a:p>
          <a:p>
            <a:pPr lvl="2" eaLnBrk="1" hangingPunct="1"/>
            <a:r>
              <a:rPr lang="en-US" dirty="0" smtClean="0"/>
              <a:t>IBM 1401, 7080 </a:t>
            </a:r>
            <a:r>
              <a:rPr lang="tr-TR" dirty="0" smtClean="0"/>
              <a:t>bilgisayarları</a:t>
            </a:r>
            <a:endParaRPr lang="en-US" dirty="0" smtClean="0"/>
          </a:p>
          <a:p>
            <a:pPr lvl="2" eaLnBrk="1" hangingPunct="1"/>
            <a:r>
              <a:rPr lang="en-US" dirty="0" smtClean="0"/>
              <a:t>COBOL</a:t>
            </a:r>
          </a:p>
          <a:p>
            <a:pPr lvl="2" eaLnBrk="1" hangingPunct="1"/>
            <a:r>
              <a:rPr lang="en-US" dirty="0" smtClean="0"/>
              <a:t>GUIDE </a:t>
            </a:r>
            <a:r>
              <a:rPr lang="tr-TR" dirty="0" smtClean="0"/>
              <a:t>kullanıcı grubu</a:t>
            </a:r>
            <a:endParaRPr lang="en-US" dirty="0" smtClean="0"/>
          </a:p>
          <a:p>
            <a:endParaRPr lang="tr-TR"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en-US" dirty="0" smtClean="0"/>
              <a:t>PL/I: </a:t>
            </a:r>
            <a:r>
              <a:rPr lang="tr-TR" dirty="0" err="1" smtClean="0"/>
              <a:t>Arkaplan</a:t>
            </a:r>
            <a:endParaRPr lang="en-US" dirty="0" smtClean="0"/>
          </a:p>
        </p:txBody>
      </p:sp>
      <p:sp>
        <p:nvSpPr>
          <p:cNvPr id="49156" name="Rectangle 3"/>
          <p:cNvSpPr>
            <a:spLocks noGrp="1" noChangeArrowheads="1"/>
          </p:cNvSpPr>
          <p:nvPr>
            <p:ph type="body" idx="1"/>
          </p:nvPr>
        </p:nvSpPr>
        <p:spPr/>
        <p:txBody>
          <a:bodyPr/>
          <a:lstStyle/>
          <a:p>
            <a:pPr eaLnBrk="1" hangingPunct="1"/>
            <a:r>
              <a:rPr lang="en-US" sz="2400" smtClean="0"/>
              <a:t>1963</a:t>
            </a:r>
            <a:r>
              <a:rPr lang="tr-TR" sz="2400" smtClean="0"/>
              <a:t>’le birlikte</a:t>
            </a:r>
            <a:r>
              <a:rPr lang="en-US" sz="2400" smtClean="0"/>
              <a:t> </a:t>
            </a:r>
          </a:p>
          <a:p>
            <a:pPr lvl="1" eaLnBrk="1" hangingPunct="1"/>
            <a:r>
              <a:rPr lang="tr-TR" sz="2000" smtClean="0"/>
              <a:t>Bilimsel kullanıcılar </a:t>
            </a:r>
            <a:r>
              <a:rPr lang="en-US" sz="2000" smtClean="0"/>
              <a:t> COBOL</a:t>
            </a:r>
            <a:r>
              <a:rPr lang="tr-TR" sz="2000" smtClean="0"/>
              <a:t>’deki gibi daha çok ayrıntılı</a:t>
            </a:r>
            <a:r>
              <a:rPr lang="en-US" sz="2000" smtClean="0"/>
              <a:t> I/O</a:t>
            </a:r>
            <a:r>
              <a:rPr lang="tr-TR" sz="2000" smtClean="0"/>
              <a:t>’ya</a:t>
            </a:r>
            <a:r>
              <a:rPr lang="en-US" sz="2000" smtClean="0"/>
              <a:t>; </a:t>
            </a:r>
            <a:r>
              <a:rPr lang="tr-TR" sz="2000" smtClean="0"/>
              <a:t>ticari kullanıcılar ise daha çok</a:t>
            </a:r>
            <a:r>
              <a:rPr lang="en-US" sz="2000" smtClean="0"/>
              <a:t> </a:t>
            </a:r>
            <a:r>
              <a:rPr lang="tr-TR" sz="2000" smtClean="0"/>
              <a:t>kayan nokta (</a:t>
            </a:r>
            <a:r>
              <a:rPr lang="en-US" sz="2000" smtClean="0"/>
              <a:t>floating point</a:t>
            </a:r>
            <a:r>
              <a:rPr lang="tr-TR" sz="2000" smtClean="0"/>
              <a:t>) ve diziye ihtiyaç duymaya başladılar</a:t>
            </a:r>
            <a:endParaRPr lang="en-US" sz="2000" smtClean="0"/>
          </a:p>
          <a:p>
            <a:pPr lvl="1" eaLnBrk="1" hangingPunct="1"/>
            <a:r>
              <a:rPr lang="tr-TR" sz="2000" smtClean="0"/>
              <a:t>Öyle görünüyordu ki birçok</a:t>
            </a:r>
            <a:r>
              <a:rPr lang="en-US" sz="2000" smtClean="0"/>
              <a:t> </a:t>
            </a:r>
            <a:r>
              <a:rPr lang="tr-TR" sz="2000" smtClean="0"/>
              <a:t>mağaza</a:t>
            </a:r>
            <a:r>
              <a:rPr lang="en-US" sz="2000" smtClean="0"/>
              <a:t> </a:t>
            </a:r>
            <a:r>
              <a:rPr lang="tr-TR" sz="2000" smtClean="0"/>
              <a:t>iki çeşit bilgisayara, dile ve destek personeline ihtiyaç duymaya başlıyordu-- çok pahalı</a:t>
            </a:r>
            <a:endParaRPr lang="en-US" sz="2000" smtClean="0"/>
          </a:p>
          <a:p>
            <a:pPr eaLnBrk="1" hangingPunct="1"/>
            <a:r>
              <a:rPr lang="tr-TR" sz="2400" smtClean="0"/>
              <a:t>Açıkça görülen çözüm</a:t>
            </a:r>
            <a:endParaRPr lang="en-US" sz="2400" smtClean="0"/>
          </a:p>
          <a:p>
            <a:pPr lvl="1" eaLnBrk="1" hangingPunct="1"/>
            <a:r>
              <a:rPr lang="tr-TR" sz="2000" smtClean="0"/>
              <a:t>Uygulamaların iki çeşidini de yapabilecek yeni bir bilgisayar yapmak</a:t>
            </a:r>
            <a:endParaRPr lang="en-US" sz="2000" smtClean="0"/>
          </a:p>
          <a:p>
            <a:pPr lvl="1" eaLnBrk="1" hangingPunct="1"/>
            <a:r>
              <a:rPr lang="tr-TR" sz="2000" smtClean="0"/>
              <a:t>Uygulamaların ikisini de yapabilecek yeni bir dil tasarlamak</a:t>
            </a:r>
            <a:endParaRPr lang="en-US" sz="2000" smtClean="0"/>
          </a:p>
          <a:p>
            <a:pPr eaLnBrk="1" hangingPunct="1"/>
            <a:endParaRPr lang="en-US" sz="240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57</a:t>
            </a:fld>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en-US" dirty="0" smtClean="0"/>
              <a:t>PL/I: </a:t>
            </a:r>
            <a:r>
              <a:rPr lang="tr-TR" dirty="0" smtClean="0"/>
              <a:t>Tasarım</a:t>
            </a:r>
            <a:r>
              <a:rPr lang="en-US" dirty="0" smtClean="0"/>
              <a:t> </a:t>
            </a:r>
            <a:r>
              <a:rPr lang="tr-TR" dirty="0" smtClean="0"/>
              <a:t>İşlemi</a:t>
            </a:r>
            <a:endParaRPr lang="en-US" dirty="0" smtClean="0"/>
          </a:p>
        </p:txBody>
      </p:sp>
      <p:sp>
        <p:nvSpPr>
          <p:cNvPr id="50180" name="Rectangle 3"/>
          <p:cNvSpPr>
            <a:spLocks noGrp="1" noChangeArrowheads="1"/>
          </p:cNvSpPr>
          <p:nvPr>
            <p:ph type="body" idx="1"/>
          </p:nvPr>
        </p:nvSpPr>
        <p:spPr>
          <a:xfrm>
            <a:off x="609600" y="1371600"/>
            <a:ext cx="8153400" cy="4572000"/>
          </a:xfrm>
        </p:spPr>
        <p:txBody>
          <a:bodyPr/>
          <a:lstStyle/>
          <a:p>
            <a:pPr eaLnBrk="1" hangingPunct="1"/>
            <a:r>
              <a:rPr lang="en-US" dirty="0" smtClean="0"/>
              <a:t>3 X 3 Committee</a:t>
            </a:r>
            <a:r>
              <a:rPr lang="tr-TR" dirty="0" smtClean="0"/>
              <a:t> tarafından beş ayda tasarlandı</a:t>
            </a:r>
            <a:endParaRPr lang="en-US" dirty="0" smtClean="0"/>
          </a:p>
          <a:p>
            <a:pPr lvl="1" eaLnBrk="1" hangingPunct="1"/>
            <a:r>
              <a:rPr lang="en-US" dirty="0" smtClean="0"/>
              <a:t>IBM</a:t>
            </a:r>
            <a:r>
              <a:rPr lang="tr-TR" dirty="0" smtClean="0"/>
              <a:t>’den üç üye</a:t>
            </a:r>
            <a:r>
              <a:rPr lang="en-US" dirty="0" smtClean="0"/>
              <a:t>, </a:t>
            </a:r>
            <a:r>
              <a:rPr lang="tr-TR" dirty="0" smtClean="0"/>
              <a:t>S</a:t>
            </a:r>
            <a:r>
              <a:rPr lang="en-US" dirty="0" smtClean="0"/>
              <a:t>HARE</a:t>
            </a:r>
            <a:r>
              <a:rPr lang="tr-TR" dirty="0" smtClean="0"/>
              <a:t>’den üç üye</a:t>
            </a:r>
            <a:endParaRPr lang="en-US" dirty="0" smtClean="0"/>
          </a:p>
          <a:p>
            <a:pPr eaLnBrk="1" hangingPunct="1"/>
            <a:r>
              <a:rPr lang="tr-TR" dirty="0" smtClean="0"/>
              <a:t>İlk kavram</a:t>
            </a:r>
            <a:endParaRPr lang="en-US" dirty="0" smtClean="0"/>
          </a:p>
          <a:p>
            <a:pPr lvl="1" eaLnBrk="1" hangingPunct="1"/>
            <a:r>
              <a:rPr lang="en-US" dirty="0" smtClean="0"/>
              <a:t>Fortran IV</a:t>
            </a:r>
            <a:r>
              <a:rPr lang="tr-TR" dirty="0" smtClean="0"/>
              <a:t>’ün bir uzantısı</a:t>
            </a:r>
            <a:endParaRPr lang="en-US" dirty="0" smtClean="0"/>
          </a:p>
          <a:p>
            <a:pPr eaLnBrk="1" hangingPunct="1"/>
            <a:r>
              <a:rPr lang="tr-TR" dirty="0" smtClean="0"/>
              <a:t>Başlangıçta</a:t>
            </a:r>
            <a:r>
              <a:rPr lang="en-US" dirty="0" smtClean="0"/>
              <a:t> NPL (New Programming Language)</a:t>
            </a:r>
            <a:r>
              <a:rPr lang="tr-TR" dirty="0" smtClean="0"/>
              <a:t> adı verildi</a:t>
            </a:r>
            <a:endParaRPr lang="en-US" dirty="0" smtClean="0"/>
          </a:p>
          <a:p>
            <a:pPr eaLnBrk="1" hangingPunct="1"/>
            <a:r>
              <a:rPr lang="en-US" dirty="0" smtClean="0"/>
              <a:t>1965</a:t>
            </a:r>
            <a:r>
              <a:rPr lang="tr-TR" dirty="0" smtClean="0"/>
              <a:t>’ de adı </a:t>
            </a:r>
            <a:r>
              <a:rPr lang="en-US" dirty="0" smtClean="0"/>
              <a:t>PL/I</a:t>
            </a:r>
            <a:r>
              <a:rPr lang="tr-TR" dirty="0" smtClean="0"/>
              <a:t> olarak değiştirildi</a:t>
            </a:r>
          </a:p>
          <a:p>
            <a:pPr eaLnBrk="1" hangingPunct="1"/>
            <a:r>
              <a:rPr lang="tr-TR" dirty="0" smtClean="0"/>
              <a:t>E</a:t>
            </a:r>
            <a:r>
              <a:rPr lang="en-US" dirty="0" smtClean="0"/>
              <a:t>n </a:t>
            </a:r>
            <a:r>
              <a:rPr lang="en-US" dirty="0" err="1" smtClean="0"/>
              <a:t>önemli</a:t>
            </a:r>
            <a:r>
              <a:rPr lang="en-US" dirty="0" smtClean="0"/>
              <a:t> </a:t>
            </a:r>
            <a:r>
              <a:rPr lang="en-US" dirty="0" err="1" smtClean="0"/>
              <a:t>özelliği</a:t>
            </a:r>
            <a:r>
              <a:rPr lang="en-US" dirty="0" smtClean="0"/>
              <a:t> </a:t>
            </a:r>
            <a:r>
              <a:rPr lang="en-US" dirty="0" err="1" smtClean="0"/>
              <a:t>çeşitli</a:t>
            </a:r>
            <a:r>
              <a:rPr lang="en-US" dirty="0" smtClean="0"/>
              <a:t> </a:t>
            </a:r>
            <a:r>
              <a:rPr lang="en-US" dirty="0" err="1" smtClean="0"/>
              <a:t>uygulama</a:t>
            </a:r>
            <a:r>
              <a:rPr lang="en-US" dirty="0" smtClean="0"/>
              <a:t> </a:t>
            </a:r>
            <a:r>
              <a:rPr lang="en-US" dirty="0" err="1" smtClean="0"/>
              <a:t>alanları</a:t>
            </a:r>
            <a:r>
              <a:rPr lang="en-US" dirty="0" smtClean="0"/>
              <a:t> </a:t>
            </a:r>
            <a:r>
              <a:rPr lang="en-US" dirty="0" err="1" smtClean="0"/>
              <a:t>için</a:t>
            </a:r>
            <a:r>
              <a:rPr lang="en-US" dirty="0" smtClean="0"/>
              <a:t> </a:t>
            </a:r>
            <a:r>
              <a:rPr lang="en-US" dirty="0" err="1" smtClean="0"/>
              <a:t>kullanılabilmesidir</a:t>
            </a:r>
            <a:r>
              <a:rPr lang="en-US" dirty="0" smtClean="0"/>
              <a:t>. 70’li </a:t>
            </a:r>
            <a:r>
              <a:rPr lang="en-US" dirty="0" err="1" smtClean="0"/>
              <a:t>yıllarda</a:t>
            </a:r>
            <a:r>
              <a:rPr lang="en-US" dirty="0" smtClean="0"/>
              <a:t> </a:t>
            </a:r>
            <a:r>
              <a:rPr lang="en-US" dirty="0" err="1" smtClean="0"/>
              <a:t>sayısal</a:t>
            </a:r>
            <a:r>
              <a:rPr lang="en-US" dirty="0" smtClean="0"/>
              <a:t> </a:t>
            </a:r>
            <a:r>
              <a:rPr lang="en-US" dirty="0" err="1" smtClean="0"/>
              <a:t>ve</a:t>
            </a:r>
            <a:r>
              <a:rPr lang="en-US" dirty="0" smtClean="0"/>
              <a:t> </a:t>
            </a:r>
            <a:r>
              <a:rPr lang="en-US" dirty="0" err="1" smtClean="0"/>
              <a:t>iş</a:t>
            </a:r>
            <a:r>
              <a:rPr lang="en-US" dirty="0" smtClean="0"/>
              <a:t> </a:t>
            </a:r>
            <a:r>
              <a:rPr lang="en-US" dirty="0" err="1" smtClean="0"/>
              <a:t>uygulamalarında</a:t>
            </a:r>
            <a:r>
              <a:rPr lang="en-US" dirty="0" smtClean="0"/>
              <a:t> </a:t>
            </a:r>
            <a:r>
              <a:rPr lang="en-US" dirty="0" err="1" smtClean="0"/>
              <a:t>yaygın</a:t>
            </a:r>
            <a:r>
              <a:rPr lang="en-US" dirty="0" smtClean="0"/>
              <a:t> </a:t>
            </a:r>
            <a:r>
              <a:rPr lang="en-US" dirty="0" err="1" smtClean="0"/>
              <a:t>olarak</a:t>
            </a:r>
            <a:r>
              <a:rPr lang="en-US" dirty="0" smtClean="0"/>
              <a:t> </a:t>
            </a:r>
            <a:r>
              <a:rPr lang="en-US" dirty="0" err="1" smtClean="0"/>
              <a:t>kullanılmıştır</a:t>
            </a:r>
            <a:r>
              <a:rPr lang="en-US" dirty="0" smtClean="0"/>
              <a:t>.</a:t>
            </a:r>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PL/I</a:t>
            </a:r>
            <a:endParaRPr lang="tr-TR" dirty="0"/>
          </a:p>
        </p:txBody>
      </p:sp>
      <p:sp>
        <p:nvSpPr>
          <p:cNvPr id="3" name="2 İçerik Yer Tutucusu"/>
          <p:cNvSpPr>
            <a:spLocks noGrp="1"/>
          </p:cNvSpPr>
          <p:nvPr>
            <p:ph idx="1"/>
          </p:nvPr>
        </p:nvSpPr>
        <p:spPr/>
        <p:txBody>
          <a:bodyPr/>
          <a:lstStyle/>
          <a:p>
            <a:pPr eaLnBrk="1" hangingPunct="1"/>
            <a:r>
              <a:rPr lang="tr-TR" sz="2000" dirty="0" smtClean="0"/>
              <a:t>İlk PL :</a:t>
            </a:r>
          </a:p>
          <a:p>
            <a:pPr lvl="1" eaLnBrk="1" hangingPunct="1"/>
            <a:r>
              <a:rPr lang="tr-TR" sz="2000" dirty="0" smtClean="0"/>
              <a:t>Eşzamanlı olarak çalışabilen altprogramlara izin verebilmektedir.</a:t>
            </a:r>
          </a:p>
          <a:p>
            <a:pPr lvl="1" eaLnBrk="1" hangingPunct="1"/>
            <a:r>
              <a:rPr lang="tr-TR" sz="2000" dirty="0" err="1" smtClean="0"/>
              <a:t>run</a:t>
            </a:r>
            <a:r>
              <a:rPr lang="tr-TR" sz="2000" dirty="0" smtClean="0"/>
              <a:t>-time hatalarından başka 23 farklı tip. </a:t>
            </a:r>
          </a:p>
          <a:p>
            <a:pPr lvl="1" eaLnBrk="1" hangingPunct="1"/>
            <a:r>
              <a:rPr lang="tr-TR" sz="2000" dirty="0" err="1" smtClean="0"/>
              <a:t>Rekürsif</a:t>
            </a:r>
            <a:r>
              <a:rPr lang="tr-TR" sz="2000" dirty="0" smtClean="0"/>
              <a:t> olarak kullanılabilecek prosedürleri desteklemektedir.</a:t>
            </a:r>
          </a:p>
          <a:p>
            <a:pPr lvl="1" eaLnBrk="1" hangingPunct="1"/>
            <a:r>
              <a:rPr lang="tr-TR" sz="2000" dirty="0" err="1" smtClean="0"/>
              <a:t>Pointer</a:t>
            </a:r>
            <a:r>
              <a:rPr lang="tr-TR" sz="2000" dirty="0" smtClean="0"/>
              <a:t> kullanımına izin vermektedir.</a:t>
            </a:r>
          </a:p>
          <a:p>
            <a:pPr lvl="1" eaLnBrk="1" hangingPunct="1"/>
            <a:r>
              <a:rPr lang="tr-TR" sz="2000" dirty="0" smtClean="0"/>
              <a:t>Bir matrisin bir satırına </a:t>
            </a:r>
            <a:r>
              <a:rPr lang="tr-TR" sz="2000" dirty="0" err="1" smtClean="0"/>
              <a:t>vektor</a:t>
            </a:r>
            <a:r>
              <a:rPr lang="tr-TR" sz="2000" dirty="0" smtClean="0"/>
              <a:t> olarak işaret mümkün</a:t>
            </a:r>
          </a:p>
          <a:p>
            <a:pPr lvl="1" eaLnBrk="1" hangingPunct="1"/>
            <a:r>
              <a:rPr lang="tr-TR" sz="2000" dirty="0" smtClean="0"/>
              <a:t>Hafıza gereksinimi yüzünden karmaşık olabilmektedir.</a:t>
            </a:r>
          </a:p>
          <a:p>
            <a:pPr eaLnBrk="1" hangingPunct="1"/>
            <a:r>
              <a:rPr lang="tr-TR" sz="2000" dirty="0" smtClean="0"/>
              <a:t>Tasarım yönünden iyi değildir.</a:t>
            </a:r>
            <a:endParaRPr lang="en-US" sz="2000" dirty="0" smtClean="0"/>
          </a:p>
          <a:p>
            <a:endParaRPr lang="tr-TR"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Başlık"/>
          <p:cNvSpPr>
            <a:spLocks noGrp="1"/>
          </p:cNvSpPr>
          <p:nvPr>
            <p:ph type="title"/>
          </p:nvPr>
        </p:nvSpPr>
        <p:spPr/>
        <p:txBody>
          <a:bodyPr/>
          <a:lstStyle/>
          <a:p>
            <a:r>
              <a:rPr lang="tr-TR" smtClean="0"/>
              <a:t>ENIAC</a:t>
            </a:r>
          </a:p>
        </p:txBody>
      </p:sp>
      <p:sp>
        <p:nvSpPr>
          <p:cNvPr id="5" name="4 Dikdörtgen"/>
          <p:cNvSpPr/>
          <p:nvPr/>
        </p:nvSpPr>
        <p:spPr>
          <a:xfrm>
            <a:off x="762000" y="1676400"/>
            <a:ext cx="7620000" cy="3416300"/>
          </a:xfrm>
          <a:prstGeom prst="rect">
            <a:avLst/>
          </a:prstGeom>
        </p:spPr>
        <p:txBody>
          <a:bodyPr>
            <a:spAutoFit/>
          </a:bodyPr>
          <a:lstStyle/>
          <a:p>
            <a:pPr>
              <a:defRPr/>
            </a:pPr>
            <a:r>
              <a:rPr lang="tr-TR" dirty="0">
                <a:latin typeface="+mj-lt"/>
              </a:rPr>
              <a:t>İlk programlama dili ilk bilgisayar olan ENIAC (1943) ile beraber gelen ENIAC Programlama Dili’dir. ENIAC sadece matematiksel işlemler yapabilen sadece ikili sayı sistemi (0-1) ile çalışan devrim niteliğinde bir dildi. Bilgisayarın delikli kartları okuması sonucu elde edilen ikili sayı sistemi tabanındaki sayısal veri ile işlemler yapan ENIAC dilinin programlama mantığı hâlen geçerli olan bir mimaridir.</a:t>
            </a:r>
          </a:p>
        </p:txBody>
      </p:sp>
      <p:sp>
        <p:nvSpPr>
          <p:cNvPr id="8" name="7 Slayt Numarası Yer Tutucusu"/>
          <p:cNvSpPr>
            <a:spLocks noGrp="1"/>
          </p:cNvSpPr>
          <p:nvPr>
            <p:ph type="sldNum" sz="quarter" idx="11"/>
          </p:nvPr>
        </p:nvSpPr>
        <p:spPr/>
        <p:txBody>
          <a:bodyPr/>
          <a:lstStyle/>
          <a:p>
            <a:pPr>
              <a:defRPr/>
            </a:pPr>
            <a:fld id="{8E1D0E0E-8B8B-4273-BC34-5494AC8420FC}" type="slidenum">
              <a:rPr lang="en-US" smtClean="0"/>
              <a:pPr>
                <a:defRPr/>
              </a:pPr>
              <a:t>6</a:t>
            </a:fld>
            <a:endParaRPr lang="en-US" dirty="0"/>
          </a:p>
        </p:txBody>
      </p:sp>
      <p:pic>
        <p:nvPicPr>
          <p:cNvPr id="6" name="Picture 2" descr="http://www.simplexit.com.ar/spam/content/archivos/imagenes/Doce/Edvac.jpg"/>
          <p:cNvPicPr>
            <a:picLocks noChangeAspect="1" noChangeArrowheads="1"/>
          </p:cNvPicPr>
          <p:nvPr/>
        </p:nvPicPr>
        <p:blipFill>
          <a:blip r:embed="rId2"/>
          <a:srcRect/>
          <a:stretch>
            <a:fillRect/>
          </a:stretch>
        </p:blipFill>
        <p:spPr bwMode="auto">
          <a:xfrm>
            <a:off x="4953000" y="4674846"/>
            <a:ext cx="3100388" cy="20307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pPr eaLnBrk="1" hangingPunct="1"/>
            <a:r>
              <a:rPr lang="en-US" smtClean="0"/>
              <a:t>PL/I: </a:t>
            </a:r>
            <a:r>
              <a:rPr lang="tr-TR" smtClean="0"/>
              <a:t>Değerlendirmesi</a:t>
            </a:r>
            <a:endParaRPr lang="en-US" smtClean="0"/>
          </a:p>
        </p:txBody>
      </p:sp>
      <p:sp>
        <p:nvSpPr>
          <p:cNvPr id="51205" name="Rectangle 3"/>
          <p:cNvSpPr>
            <a:spLocks noGrp="1" noChangeArrowheads="1"/>
          </p:cNvSpPr>
          <p:nvPr>
            <p:ph type="body" idx="1"/>
          </p:nvPr>
        </p:nvSpPr>
        <p:spPr>
          <a:xfrm>
            <a:off x="609600" y="1447800"/>
            <a:ext cx="8153400" cy="4572000"/>
          </a:xfrm>
        </p:spPr>
        <p:txBody>
          <a:bodyPr/>
          <a:lstStyle/>
          <a:p>
            <a:pPr eaLnBrk="1" hangingPunct="1">
              <a:lnSpc>
                <a:spcPct val="90000"/>
              </a:lnSpc>
            </a:pPr>
            <a:r>
              <a:rPr lang="en-US" dirty="0" smtClean="0"/>
              <a:t>PL/I </a:t>
            </a:r>
            <a:r>
              <a:rPr lang="tr-TR" dirty="0" smtClean="0"/>
              <a:t>katkıları</a:t>
            </a:r>
            <a:endParaRPr lang="en-US" dirty="0" smtClean="0"/>
          </a:p>
          <a:p>
            <a:pPr lvl="1" eaLnBrk="1" hangingPunct="1">
              <a:lnSpc>
                <a:spcPct val="90000"/>
              </a:lnSpc>
            </a:pPr>
            <a:r>
              <a:rPr lang="tr-TR" dirty="0" smtClean="0"/>
              <a:t>İlk</a:t>
            </a:r>
            <a:r>
              <a:rPr lang="en-US" dirty="0" smtClean="0"/>
              <a:t> </a:t>
            </a:r>
            <a:r>
              <a:rPr lang="tr-TR" dirty="0" smtClean="0"/>
              <a:t>birim-düzeyli eş zamanlı olma (</a:t>
            </a:r>
            <a:r>
              <a:rPr lang="en-US" dirty="0" smtClean="0"/>
              <a:t>unit-level concurrency</a:t>
            </a:r>
            <a:r>
              <a:rPr lang="tr-TR" dirty="0" smtClean="0"/>
              <a:t>)</a:t>
            </a:r>
            <a:endParaRPr lang="en-US" dirty="0" smtClean="0"/>
          </a:p>
          <a:p>
            <a:pPr lvl="1" eaLnBrk="1" hangingPunct="1">
              <a:lnSpc>
                <a:spcPct val="90000"/>
              </a:lnSpc>
            </a:pPr>
            <a:r>
              <a:rPr lang="tr-TR" dirty="0" smtClean="0"/>
              <a:t>İlk istisna işleme (</a:t>
            </a:r>
            <a:r>
              <a:rPr lang="en-US" dirty="0" smtClean="0"/>
              <a:t>exception handling</a:t>
            </a:r>
            <a:r>
              <a:rPr lang="tr-TR" dirty="0" smtClean="0"/>
              <a:t>)</a:t>
            </a:r>
            <a:endParaRPr lang="en-US" dirty="0" smtClean="0"/>
          </a:p>
          <a:p>
            <a:pPr lvl="1" eaLnBrk="1" hangingPunct="1">
              <a:lnSpc>
                <a:spcPct val="90000"/>
              </a:lnSpc>
            </a:pPr>
            <a:r>
              <a:rPr lang="tr-TR" dirty="0" smtClean="0"/>
              <a:t>Anahtar-seçmeli (</a:t>
            </a:r>
            <a:r>
              <a:rPr lang="en-US" dirty="0" smtClean="0"/>
              <a:t>Switch-selectable</a:t>
            </a:r>
            <a:r>
              <a:rPr lang="tr-TR" dirty="0" smtClean="0"/>
              <a:t>) özyineleme (</a:t>
            </a:r>
            <a:r>
              <a:rPr lang="en-US" dirty="0" smtClean="0"/>
              <a:t>recursion</a:t>
            </a:r>
            <a:r>
              <a:rPr lang="tr-TR" dirty="0" smtClean="0"/>
              <a:t>)</a:t>
            </a:r>
            <a:endParaRPr lang="en-US" dirty="0" smtClean="0"/>
          </a:p>
          <a:p>
            <a:pPr lvl="1" eaLnBrk="1" hangingPunct="1">
              <a:lnSpc>
                <a:spcPct val="90000"/>
              </a:lnSpc>
            </a:pPr>
            <a:r>
              <a:rPr lang="tr-TR" dirty="0" smtClean="0"/>
              <a:t>İlk</a:t>
            </a:r>
            <a:r>
              <a:rPr lang="en-US" dirty="0" smtClean="0"/>
              <a:t> </a:t>
            </a:r>
            <a:r>
              <a:rPr lang="tr-TR" dirty="0" smtClean="0"/>
              <a:t>işaretçi (</a:t>
            </a:r>
            <a:r>
              <a:rPr lang="en-US" dirty="0" smtClean="0"/>
              <a:t>pointer</a:t>
            </a:r>
            <a:r>
              <a:rPr lang="tr-TR" dirty="0" smtClean="0"/>
              <a:t>)</a:t>
            </a:r>
            <a:r>
              <a:rPr lang="en-US" dirty="0" smtClean="0"/>
              <a:t> </a:t>
            </a:r>
            <a:r>
              <a:rPr lang="tr-TR" dirty="0" smtClean="0"/>
              <a:t>veri tipi</a:t>
            </a:r>
            <a:endParaRPr lang="en-US" dirty="0" smtClean="0"/>
          </a:p>
          <a:p>
            <a:pPr lvl="1" eaLnBrk="1" hangingPunct="1">
              <a:lnSpc>
                <a:spcPct val="90000"/>
              </a:lnSpc>
            </a:pPr>
            <a:r>
              <a:rPr lang="tr-TR" dirty="0" smtClean="0"/>
              <a:t>İlk çapraz dizi bölümleri</a:t>
            </a:r>
            <a:r>
              <a:rPr lang="en-US" dirty="0" smtClean="0"/>
              <a:t> </a:t>
            </a:r>
            <a:r>
              <a:rPr lang="tr-TR" dirty="0" smtClean="0"/>
              <a:t>(</a:t>
            </a:r>
            <a:r>
              <a:rPr lang="en-US" dirty="0" smtClean="0"/>
              <a:t>array cross section</a:t>
            </a:r>
            <a:r>
              <a:rPr lang="tr-TR" dirty="0" smtClean="0"/>
              <a:t>s)</a:t>
            </a:r>
            <a:endParaRPr lang="en-US" dirty="0" smtClean="0"/>
          </a:p>
          <a:p>
            <a:pPr eaLnBrk="1" hangingPunct="1">
              <a:lnSpc>
                <a:spcPct val="90000"/>
              </a:lnSpc>
            </a:pPr>
            <a:r>
              <a:rPr lang="tr-TR" dirty="0" smtClean="0"/>
              <a:t>Zayıflıkları</a:t>
            </a:r>
            <a:endParaRPr lang="en-US" dirty="0" smtClean="0"/>
          </a:p>
          <a:p>
            <a:pPr lvl="1" eaLnBrk="1" hangingPunct="1">
              <a:lnSpc>
                <a:spcPct val="90000"/>
              </a:lnSpc>
            </a:pPr>
            <a:r>
              <a:rPr lang="tr-TR" dirty="0" smtClean="0"/>
              <a:t>Birçok yeni özellik zayıf tasarlanmıştı</a:t>
            </a:r>
            <a:endParaRPr lang="en-US" dirty="0" smtClean="0"/>
          </a:p>
          <a:p>
            <a:pPr lvl="1" eaLnBrk="1" hangingPunct="1">
              <a:lnSpc>
                <a:spcPct val="90000"/>
              </a:lnSpc>
            </a:pPr>
            <a:r>
              <a:rPr lang="tr-TR" dirty="0" smtClean="0"/>
              <a:t>Aşırı geniş ve aşırı karmaşıktı</a:t>
            </a:r>
          </a:p>
          <a:p>
            <a:pPr lvl="2" eaLnBrk="1" hangingPunct="1">
              <a:lnSpc>
                <a:spcPct val="90000"/>
              </a:lnSpc>
            </a:pPr>
            <a:r>
              <a:rPr lang="en-US" sz="2000" dirty="0" smtClean="0"/>
              <a:t>PL/I </a:t>
            </a:r>
            <a:r>
              <a:rPr lang="en-US" sz="2000" dirty="0" err="1" smtClean="0"/>
              <a:t>dili</a:t>
            </a:r>
            <a:r>
              <a:rPr lang="en-US" sz="2000" dirty="0" smtClean="0"/>
              <a:t> </a:t>
            </a:r>
            <a:r>
              <a:rPr lang="en-US" sz="2000" dirty="0" err="1" smtClean="0"/>
              <a:t>karmaşık</a:t>
            </a:r>
            <a:r>
              <a:rPr lang="en-US" sz="2000" dirty="0" smtClean="0"/>
              <a:t> </a:t>
            </a:r>
            <a:r>
              <a:rPr lang="en-US" sz="2000" dirty="0" err="1" smtClean="0"/>
              <a:t>bir</a:t>
            </a:r>
            <a:r>
              <a:rPr lang="en-US" sz="2000" dirty="0" smtClean="0"/>
              <a:t> </a:t>
            </a:r>
            <a:r>
              <a:rPr lang="en-US" sz="2000" dirty="0" err="1" smtClean="0"/>
              <a:t>çok</a:t>
            </a:r>
            <a:r>
              <a:rPr lang="en-US" sz="2000" dirty="0" smtClean="0"/>
              <a:t> </a:t>
            </a:r>
            <a:r>
              <a:rPr lang="en-US" sz="2000" dirty="0" err="1" smtClean="0"/>
              <a:t>yapının</a:t>
            </a:r>
            <a:r>
              <a:rPr lang="en-US" sz="2000" dirty="0" smtClean="0"/>
              <a:t> </a:t>
            </a:r>
            <a:r>
              <a:rPr lang="en-US" sz="2000" dirty="0" err="1" smtClean="0"/>
              <a:t>eklenmesiyle</a:t>
            </a:r>
            <a:r>
              <a:rPr lang="en-US" sz="2000" dirty="0" smtClean="0"/>
              <a:t> </a:t>
            </a:r>
            <a:r>
              <a:rPr lang="en-US" sz="2000" dirty="0" err="1" smtClean="0"/>
              <a:t>zamanla</a:t>
            </a:r>
            <a:r>
              <a:rPr lang="en-US" sz="2000" dirty="0" smtClean="0"/>
              <a:t> </a:t>
            </a:r>
            <a:r>
              <a:rPr lang="en-US" sz="2000" dirty="0" err="1" smtClean="0"/>
              <a:t>karmaşık</a:t>
            </a:r>
            <a:r>
              <a:rPr lang="en-US" sz="2000" dirty="0" smtClean="0"/>
              <a:t> </a:t>
            </a:r>
            <a:r>
              <a:rPr lang="en-US" sz="2000" dirty="0" err="1" smtClean="0"/>
              <a:t>bir</a:t>
            </a:r>
            <a:r>
              <a:rPr lang="en-US" sz="2000" dirty="0" smtClean="0"/>
              <a:t> </a:t>
            </a:r>
            <a:r>
              <a:rPr lang="en-US" sz="2000" dirty="0" err="1" smtClean="0"/>
              <a:t>dil</a:t>
            </a:r>
            <a:r>
              <a:rPr lang="en-US" sz="2000" dirty="0" smtClean="0"/>
              <a:t> </a:t>
            </a:r>
            <a:r>
              <a:rPr lang="en-US" sz="2000" dirty="0" err="1" smtClean="0"/>
              <a:t>olmuştur</a:t>
            </a:r>
            <a:r>
              <a:rPr lang="en-US" sz="2000" dirty="0" smtClean="0"/>
              <a:t>.</a:t>
            </a:r>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609600" y="228600"/>
            <a:ext cx="8153400" cy="1143000"/>
          </a:xfrm>
        </p:spPr>
        <p:txBody>
          <a:bodyPr/>
          <a:lstStyle/>
          <a:p>
            <a:pPr eaLnBrk="1" hangingPunct="1"/>
            <a:r>
              <a:rPr lang="en-US" sz="3200" dirty="0" smtClean="0"/>
              <a:t>2.9: </a:t>
            </a:r>
            <a:r>
              <a:rPr lang="tr-TR" sz="3200" dirty="0" smtClean="0"/>
              <a:t>İlk İki </a:t>
            </a:r>
            <a:r>
              <a:rPr lang="en-US" sz="3200" dirty="0" smtClean="0"/>
              <a:t>D</a:t>
            </a:r>
            <a:r>
              <a:rPr lang="tr-TR" sz="3200" dirty="0" smtClean="0"/>
              <a:t>i</a:t>
            </a:r>
            <a:r>
              <a:rPr lang="en-US" sz="3200" dirty="0" err="1" smtClean="0"/>
              <a:t>nami</a:t>
            </a:r>
            <a:r>
              <a:rPr lang="tr-TR" sz="3200" dirty="0" smtClean="0"/>
              <a:t>k</a:t>
            </a:r>
            <a:r>
              <a:rPr lang="en-US" sz="3200" dirty="0" smtClean="0"/>
              <a:t> </a:t>
            </a:r>
            <a:r>
              <a:rPr lang="tr-TR" sz="3200" dirty="0" smtClean="0"/>
              <a:t>Dil</a:t>
            </a:r>
            <a:r>
              <a:rPr lang="en-US" sz="3200" dirty="0" smtClean="0"/>
              <a:t>: APL </a:t>
            </a:r>
            <a:r>
              <a:rPr lang="tr-TR" sz="3200" dirty="0" smtClean="0"/>
              <a:t>ve</a:t>
            </a:r>
            <a:r>
              <a:rPr lang="en-US" sz="3200" dirty="0" smtClean="0"/>
              <a:t> SNOBOL</a:t>
            </a:r>
          </a:p>
        </p:txBody>
      </p:sp>
      <p:sp>
        <p:nvSpPr>
          <p:cNvPr id="52228" name="Rectangle 3"/>
          <p:cNvSpPr>
            <a:spLocks noGrp="1" noChangeArrowheads="1"/>
          </p:cNvSpPr>
          <p:nvPr>
            <p:ph type="body" idx="1"/>
          </p:nvPr>
        </p:nvSpPr>
        <p:spPr/>
        <p:txBody>
          <a:bodyPr/>
          <a:lstStyle/>
          <a:p>
            <a:pPr eaLnBrk="1" hangingPunct="1"/>
            <a:r>
              <a:rPr lang="tr-TR" smtClean="0"/>
              <a:t>Dinamik tip belirleme (dynamic typing)</a:t>
            </a:r>
            <a:r>
              <a:rPr lang="en-US" smtClean="0"/>
              <a:t> </a:t>
            </a:r>
            <a:r>
              <a:rPr lang="tr-TR" smtClean="0"/>
              <a:t>ve</a:t>
            </a:r>
            <a:r>
              <a:rPr lang="en-US" smtClean="0"/>
              <a:t> d</a:t>
            </a:r>
            <a:r>
              <a:rPr lang="tr-TR" smtClean="0"/>
              <a:t>i</a:t>
            </a:r>
            <a:r>
              <a:rPr lang="en-US" smtClean="0"/>
              <a:t>nami</a:t>
            </a:r>
            <a:r>
              <a:rPr lang="tr-TR" smtClean="0"/>
              <a:t>k</a:t>
            </a:r>
            <a:r>
              <a:rPr lang="en-US" smtClean="0"/>
              <a:t> </a:t>
            </a:r>
            <a:r>
              <a:rPr lang="tr-TR" smtClean="0"/>
              <a:t>bellek ayrımı (</a:t>
            </a:r>
            <a:r>
              <a:rPr lang="en-US" smtClean="0"/>
              <a:t>storage allocation</a:t>
            </a:r>
            <a:r>
              <a:rPr lang="tr-TR" smtClean="0"/>
              <a:t>) ile karakterize edilir</a:t>
            </a:r>
            <a:endParaRPr lang="en-US" smtClean="0"/>
          </a:p>
          <a:p>
            <a:pPr eaLnBrk="1" hangingPunct="1"/>
            <a:r>
              <a:rPr lang="tr-TR" smtClean="0"/>
              <a:t>Değişkenlerin tipi yoktur</a:t>
            </a:r>
            <a:endParaRPr lang="en-US" smtClean="0"/>
          </a:p>
          <a:p>
            <a:pPr lvl="1" eaLnBrk="1" hangingPunct="1"/>
            <a:r>
              <a:rPr lang="tr-TR" smtClean="0"/>
              <a:t>Değişkene bir değer atandığı zaman değişken tip edinir</a:t>
            </a:r>
            <a:endParaRPr lang="en-US" smtClean="0"/>
          </a:p>
          <a:p>
            <a:pPr eaLnBrk="1" hangingPunct="1"/>
            <a:r>
              <a:rPr lang="tr-TR" smtClean="0"/>
              <a:t>Bir değişkene değer atandığı zaman bellekte ona yer ayrılır</a:t>
            </a:r>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61</a:t>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609600" y="228600"/>
            <a:ext cx="8153400" cy="1143000"/>
          </a:xfrm>
        </p:spPr>
        <p:txBody>
          <a:bodyPr/>
          <a:lstStyle/>
          <a:p>
            <a:pPr eaLnBrk="1" hangingPunct="1"/>
            <a:r>
              <a:rPr lang="en-US" sz="3200" smtClean="0"/>
              <a:t>APL: </a:t>
            </a:r>
            <a:r>
              <a:rPr lang="en-US" b="1" smtClean="0"/>
              <a:t>A</a:t>
            </a:r>
            <a:r>
              <a:rPr lang="en-US" sz="3200" smtClean="0"/>
              <a:t> </a:t>
            </a:r>
            <a:r>
              <a:rPr lang="en-US" b="1" smtClean="0"/>
              <a:t>P</a:t>
            </a:r>
            <a:r>
              <a:rPr lang="en-US" sz="3200" smtClean="0"/>
              <a:t>rogramming </a:t>
            </a:r>
            <a:r>
              <a:rPr lang="en-US" b="1" smtClean="0"/>
              <a:t>L</a:t>
            </a:r>
            <a:r>
              <a:rPr lang="en-US" sz="3200" smtClean="0"/>
              <a:t>anguage</a:t>
            </a:r>
            <a:r>
              <a:rPr lang="tr-TR" sz="3200" smtClean="0"/>
              <a:t> </a:t>
            </a:r>
            <a:br>
              <a:rPr lang="tr-TR" sz="3200" smtClean="0"/>
            </a:br>
            <a:r>
              <a:rPr lang="tr-TR" sz="3200" smtClean="0"/>
              <a:t>	(Bir programlama dili)</a:t>
            </a:r>
            <a:endParaRPr lang="en-US" sz="3200" smtClean="0"/>
          </a:p>
        </p:txBody>
      </p:sp>
      <p:sp>
        <p:nvSpPr>
          <p:cNvPr id="53252" name="Rectangle 3"/>
          <p:cNvSpPr>
            <a:spLocks noGrp="1" noChangeArrowheads="1"/>
          </p:cNvSpPr>
          <p:nvPr>
            <p:ph type="body" idx="1"/>
          </p:nvPr>
        </p:nvSpPr>
        <p:spPr/>
        <p:txBody>
          <a:bodyPr/>
          <a:lstStyle/>
          <a:p>
            <a:pPr eaLnBrk="1" hangingPunct="1"/>
            <a:r>
              <a:rPr lang="en-US" sz="2100" dirty="0" smtClean="0"/>
              <a:t>1960</a:t>
            </a:r>
            <a:r>
              <a:rPr lang="tr-TR" sz="2100" dirty="0" smtClean="0"/>
              <a:t>’</a:t>
            </a:r>
            <a:r>
              <a:rPr lang="tr-TR" sz="2100" dirty="0" err="1" smtClean="0"/>
              <a:t>larda</a:t>
            </a:r>
            <a:r>
              <a:rPr lang="tr-TR" sz="2100" dirty="0" smtClean="0"/>
              <a:t> IBM de </a:t>
            </a:r>
            <a:r>
              <a:rPr lang="en-US" sz="2100" dirty="0" smtClean="0"/>
              <a:t>Ken Iverson</a:t>
            </a:r>
            <a:r>
              <a:rPr lang="tr-TR" sz="2100" dirty="0" smtClean="0"/>
              <a:t> tarafından bir donanım tanımlama dili olarak tasarlanmıştır</a:t>
            </a:r>
            <a:endParaRPr lang="en-US" sz="2100" dirty="0" smtClean="0"/>
          </a:p>
          <a:p>
            <a:pPr lvl="1" eaLnBrk="1" hangingPunct="1"/>
            <a:r>
              <a:rPr lang="tr-TR" sz="2100" dirty="0" smtClean="0"/>
              <a:t>Çok anlamlıdır</a:t>
            </a:r>
            <a:r>
              <a:rPr lang="en-US" sz="2100" dirty="0" smtClean="0"/>
              <a:t> (</a:t>
            </a:r>
            <a:r>
              <a:rPr lang="tr-TR" sz="2100" dirty="0" smtClean="0"/>
              <a:t>hem </a:t>
            </a:r>
            <a:r>
              <a:rPr lang="tr-TR" sz="2100" dirty="0" err="1" smtClean="0"/>
              <a:t>skaler</a:t>
            </a:r>
            <a:r>
              <a:rPr lang="tr-TR" sz="2100" dirty="0" smtClean="0"/>
              <a:t> (sayısal) hem de çeşitli boyutlarda diziler için birçok operatör</a:t>
            </a:r>
            <a:r>
              <a:rPr lang="en-US" sz="2100" dirty="0" smtClean="0"/>
              <a:t>)</a:t>
            </a:r>
          </a:p>
          <a:p>
            <a:pPr lvl="1" eaLnBrk="1" hangingPunct="1"/>
            <a:r>
              <a:rPr lang="en-US" sz="2100" dirty="0" smtClean="0"/>
              <a:t>Program</a:t>
            </a:r>
            <a:r>
              <a:rPr lang="tr-TR" sz="2100" dirty="0" err="1" smtClean="0"/>
              <a:t>ların</a:t>
            </a:r>
            <a:r>
              <a:rPr lang="en-US" sz="2100" dirty="0" smtClean="0"/>
              <a:t> </a:t>
            </a:r>
            <a:r>
              <a:rPr lang="tr-TR" sz="2100" dirty="0" smtClean="0"/>
              <a:t>okunması çok zordur</a:t>
            </a:r>
            <a:endParaRPr lang="en-US" sz="2100" dirty="0" smtClean="0"/>
          </a:p>
          <a:p>
            <a:pPr>
              <a:spcBef>
                <a:spcPts val="0"/>
              </a:spcBef>
            </a:pPr>
            <a:r>
              <a:rPr lang="tr-TR" sz="2100" dirty="0" smtClean="0"/>
              <a:t>S</a:t>
            </a:r>
            <a:r>
              <a:rPr lang="en-US" sz="2100" dirty="0" err="1" smtClean="0"/>
              <a:t>ayısal</a:t>
            </a:r>
            <a:r>
              <a:rPr lang="en-US" sz="2100" dirty="0" smtClean="0"/>
              <a:t> </a:t>
            </a:r>
            <a:r>
              <a:rPr lang="en-US" sz="2100" dirty="0" err="1" smtClean="0"/>
              <a:t>işlemler</a:t>
            </a:r>
            <a:r>
              <a:rPr lang="en-US" sz="2100" dirty="0" smtClean="0"/>
              <a:t> </a:t>
            </a:r>
            <a:r>
              <a:rPr lang="en-US" sz="2100" dirty="0" err="1" smtClean="0"/>
              <a:t>özellikle</a:t>
            </a:r>
            <a:r>
              <a:rPr lang="en-US" sz="2100" dirty="0" smtClean="0"/>
              <a:t> de </a:t>
            </a:r>
            <a:r>
              <a:rPr lang="en-US" sz="2100" b="1" dirty="0" err="1" smtClean="0"/>
              <a:t>dizi</a:t>
            </a:r>
            <a:r>
              <a:rPr lang="en-US" sz="2100" b="1" dirty="0" smtClean="0"/>
              <a:t> (</a:t>
            </a:r>
            <a:r>
              <a:rPr lang="en-US" sz="2100" b="1" dirty="0" err="1" smtClean="0"/>
              <a:t>matris</a:t>
            </a:r>
            <a:r>
              <a:rPr lang="en-US" sz="2100" b="1" dirty="0" smtClean="0"/>
              <a:t>) </a:t>
            </a:r>
            <a:r>
              <a:rPr lang="en-US" sz="2100" b="1" dirty="0" err="1" smtClean="0"/>
              <a:t>işlemleri</a:t>
            </a:r>
            <a:r>
              <a:rPr lang="en-US" sz="2100" b="1" dirty="0" smtClean="0"/>
              <a:t> </a:t>
            </a:r>
            <a:r>
              <a:rPr lang="en-US" sz="2100" dirty="0" err="1" smtClean="0"/>
              <a:t>için</a:t>
            </a:r>
            <a:r>
              <a:rPr lang="en-US" sz="2100" dirty="0" smtClean="0"/>
              <a:t> </a:t>
            </a:r>
            <a:r>
              <a:rPr lang="en-US" sz="2100" dirty="0" err="1" smtClean="0"/>
              <a:t>güçlü</a:t>
            </a:r>
            <a:r>
              <a:rPr lang="en-US" sz="2100" dirty="0" smtClean="0"/>
              <a:t> </a:t>
            </a:r>
            <a:r>
              <a:rPr lang="en-US" sz="2100" dirty="0" err="1" smtClean="0"/>
              <a:t>olanaklar</a:t>
            </a:r>
            <a:r>
              <a:rPr lang="en-US" sz="2100" dirty="0" smtClean="0"/>
              <a:t> </a:t>
            </a:r>
            <a:r>
              <a:rPr lang="en-US" sz="2100" dirty="0" err="1" smtClean="0"/>
              <a:t>sağlayan</a:t>
            </a:r>
            <a:r>
              <a:rPr lang="en-US" sz="2100" dirty="0" smtClean="0"/>
              <a:t> </a:t>
            </a:r>
            <a:r>
              <a:rPr lang="en-US" sz="2100" dirty="0" err="1" smtClean="0"/>
              <a:t>bir</a:t>
            </a:r>
            <a:r>
              <a:rPr lang="en-US" sz="2100" dirty="0" smtClean="0"/>
              <a:t> </a:t>
            </a:r>
            <a:r>
              <a:rPr lang="en-US" sz="2100" dirty="0" err="1" smtClean="0"/>
              <a:t>dildir</a:t>
            </a:r>
            <a:r>
              <a:rPr lang="en-US" sz="2100" dirty="0" smtClean="0"/>
              <a:t>.</a:t>
            </a:r>
            <a:endParaRPr lang="tr-TR" sz="2100" dirty="0" smtClean="0"/>
          </a:p>
          <a:p>
            <a:pPr>
              <a:spcBef>
                <a:spcPts val="0"/>
              </a:spcBef>
            </a:pPr>
            <a:r>
              <a:rPr lang="en-US" sz="2100" dirty="0" err="1" smtClean="0"/>
              <a:t>Tek</a:t>
            </a:r>
            <a:r>
              <a:rPr lang="en-US" sz="2100" dirty="0" smtClean="0"/>
              <a:t> </a:t>
            </a:r>
            <a:r>
              <a:rPr lang="en-US" sz="2100" dirty="0" err="1" smtClean="0"/>
              <a:t>bir</a:t>
            </a:r>
            <a:r>
              <a:rPr lang="en-US" sz="2100" dirty="0" smtClean="0"/>
              <a:t> </a:t>
            </a:r>
            <a:r>
              <a:rPr lang="en-US" sz="2100" dirty="0" err="1" smtClean="0"/>
              <a:t>operatör</a:t>
            </a:r>
            <a:r>
              <a:rPr lang="en-US" sz="2100" dirty="0" smtClean="0"/>
              <a:t> </a:t>
            </a:r>
            <a:r>
              <a:rPr lang="en-US" sz="2100" dirty="0" err="1" smtClean="0"/>
              <a:t>ile</a:t>
            </a:r>
            <a:r>
              <a:rPr lang="en-US" sz="2100" dirty="0" smtClean="0"/>
              <a:t> </a:t>
            </a:r>
            <a:r>
              <a:rPr lang="en-US" sz="2100" dirty="0" err="1" smtClean="0"/>
              <a:t>matris</a:t>
            </a:r>
            <a:r>
              <a:rPr lang="en-US" sz="2100" dirty="0" smtClean="0"/>
              <a:t> </a:t>
            </a:r>
            <a:r>
              <a:rPr lang="en-US" sz="2100" dirty="0" err="1" smtClean="0"/>
              <a:t>transpozesi</a:t>
            </a:r>
            <a:r>
              <a:rPr lang="en-US" sz="2100" dirty="0" smtClean="0"/>
              <a:t> </a:t>
            </a:r>
            <a:r>
              <a:rPr lang="en-US" sz="2100" dirty="0" err="1" smtClean="0"/>
              <a:t>elde</a:t>
            </a:r>
            <a:r>
              <a:rPr lang="en-US" sz="2100" dirty="0" smtClean="0"/>
              <a:t> </a:t>
            </a:r>
            <a:r>
              <a:rPr lang="en-US" sz="2100" dirty="0" err="1" smtClean="0"/>
              <a:t>edilebilir</a:t>
            </a:r>
            <a:r>
              <a:rPr lang="en-US" sz="2100" dirty="0" smtClean="0"/>
              <a:t>.</a:t>
            </a:r>
          </a:p>
          <a:p>
            <a:pPr>
              <a:spcBef>
                <a:spcPts val="0"/>
              </a:spcBef>
            </a:pPr>
            <a:r>
              <a:rPr lang="tr-TR" sz="2100" dirty="0" smtClean="0"/>
              <a:t>Dil ifadelerini oluşturan pek çok sayıda operatör bulunduran k</a:t>
            </a:r>
            <a:r>
              <a:rPr lang="en-US" sz="2100" dirty="0" err="1" smtClean="0"/>
              <a:t>armaşık</a:t>
            </a:r>
            <a:r>
              <a:rPr lang="en-US" sz="2100" dirty="0" smtClean="0"/>
              <a:t> </a:t>
            </a:r>
            <a:r>
              <a:rPr lang="en-US" sz="2100" dirty="0" err="1" smtClean="0"/>
              <a:t>söz</a:t>
            </a:r>
            <a:r>
              <a:rPr lang="en-US" sz="2100" dirty="0" smtClean="0"/>
              <a:t> </a:t>
            </a:r>
            <a:r>
              <a:rPr lang="en-US" sz="2100" dirty="0" err="1" smtClean="0"/>
              <a:t>dizimi</a:t>
            </a:r>
            <a:r>
              <a:rPr lang="en-US" sz="2100" dirty="0" smtClean="0"/>
              <a:t> </a:t>
            </a:r>
            <a:r>
              <a:rPr lang="en-US" sz="2100" dirty="0" err="1" smtClean="0"/>
              <a:t>dolayısıyla</a:t>
            </a:r>
            <a:r>
              <a:rPr lang="en-US" sz="2100" dirty="0" smtClean="0"/>
              <a:t> </a:t>
            </a:r>
            <a:r>
              <a:rPr lang="en-US" sz="2100" dirty="0" err="1" smtClean="0"/>
              <a:t>programların</a:t>
            </a:r>
            <a:r>
              <a:rPr lang="en-US" sz="2100" dirty="0" smtClean="0"/>
              <a:t> </a:t>
            </a:r>
            <a:r>
              <a:rPr lang="en-US" sz="2100" dirty="0" err="1" smtClean="0"/>
              <a:t>güç</a:t>
            </a:r>
            <a:r>
              <a:rPr lang="en-US" sz="2100" dirty="0" smtClean="0"/>
              <a:t> </a:t>
            </a:r>
            <a:r>
              <a:rPr lang="en-US" sz="2100" dirty="0" err="1" smtClean="0"/>
              <a:t>anlaşılması</a:t>
            </a:r>
            <a:r>
              <a:rPr lang="en-US" sz="2100" dirty="0" smtClean="0"/>
              <a:t> </a:t>
            </a:r>
            <a:r>
              <a:rPr lang="en-US" sz="2100" dirty="0" err="1" smtClean="0"/>
              <a:t>ve</a:t>
            </a:r>
            <a:r>
              <a:rPr lang="en-US" sz="2100" dirty="0" smtClean="0"/>
              <a:t> </a:t>
            </a:r>
            <a:r>
              <a:rPr lang="en-US" sz="2100" dirty="0" err="1" smtClean="0"/>
              <a:t>dinamik</a:t>
            </a:r>
            <a:r>
              <a:rPr lang="en-US" sz="2100" dirty="0" smtClean="0"/>
              <a:t> </a:t>
            </a:r>
            <a:r>
              <a:rPr lang="en-US" sz="2100" dirty="0" err="1" smtClean="0"/>
              <a:t>kaynak</a:t>
            </a:r>
            <a:r>
              <a:rPr lang="en-US" sz="2100" dirty="0" smtClean="0"/>
              <a:t> </a:t>
            </a:r>
            <a:r>
              <a:rPr lang="en-US" sz="2100" dirty="0" err="1" smtClean="0"/>
              <a:t>gereksinimi</a:t>
            </a:r>
            <a:r>
              <a:rPr lang="en-US" sz="2100" dirty="0" smtClean="0"/>
              <a:t> </a:t>
            </a:r>
            <a:r>
              <a:rPr lang="en-US" sz="2100" dirty="0" err="1" smtClean="0"/>
              <a:t>nedeniyle</a:t>
            </a:r>
            <a:r>
              <a:rPr lang="en-US" sz="2100" dirty="0" smtClean="0"/>
              <a:t> </a:t>
            </a:r>
            <a:r>
              <a:rPr lang="en-US" sz="2100" dirty="0" err="1" smtClean="0"/>
              <a:t>bilgisayar</a:t>
            </a:r>
            <a:r>
              <a:rPr lang="en-US" sz="2100" dirty="0" smtClean="0"/>
              <a:t> </a:t>
            </a:r>
            <a:r>
              <a:rPr lang="en-US" sz="2100" dirty="0" err="1" smtClean="0"/>
              <a:t>kaynaklarının</a:t>
            </a:r>
            <a:r>
              <a:rPr lang="en-US" sz="2100" dirty="0" smtClean="0"/>
              <a:t> </a:t>
            </a:r>
            <a:r>
              <a:rPr lang="en-US" sz="2100" dirty="0" err="1" smtClean="0"/>
              <a:t>etkin</a:t>
            </a:r>
            <a:r>
              <a:rPr lang="en-US" sz="2100" dirty="0" smtClean="0"/>
              <a:t> </a:t>
            </a:r>
            <a:r>
              <a:rPr lang="en-US" sz="2100" dirty="0" err="1" smtClean="0"/>
              <a:t>olarak</a:t>
            </a:r>
            <a:r>
              <a:rPr lang="en-US" sz="2100" dirty="0" smtClean="0"/>
              <a:t> </a:t>
            </a:r>
            <a:r>
              <a:rPr lang="en-US" sz="2100" dirty="0" err="1" smtClean="0"/>
              <a:t>kullanılamaması</a:t>
            </a:r>
            <a:r>
              <a:rPr lang="en-US" sz="2100" dirty="0" smtClean="0"/>
              <a:t> </a:t>
            </a:r>
            <a:r>
              <a:rPr lang="en-US" sz="2100" dirty="0" err="1" smtClean="0"/>
              <a:t>dezavantaj</a:t>
            </a:r>
            <a:r>
              <a:rPr lang="en-US" sz="2100" dirty="0" smtClean="0"/>
              <a:t> </a:t>
            </a:r>
            <a:r>
              <a:rPr lang="en-US" sz="2100" dirty="0" err="1" smtClean="0"/>
              <a:t>olmuştur</a:t>
            </a:r>
            <a:r>
              <a:rPr lang="en-US" sz="2100" dirty="0" smtClean="0"/>
              <a:t>.</a:t>
            </a:r>
          </a:p>
          <a:p>
            <a:pPr eaLnBrk="1" hangingPunct="1"/>
            <a:r>
              <a:rPr lang="tr-TR" sz="2100" dirty="0" smtClean="0"/>
              <a:t>Halen kullanımdadır</a:t>
            </a:r>
            <a:r>
              <a:rPr lang="en-US" sz="2100" dirty="0" smtClean="0"/>
              <a:t>; </a:t>
            </a:r>
            <a:r>
              <a:rPr lang="tr-TR" sz="2100" dirty="0" smtClean="0"/>
              <a:t>çok küçük değişiklikler vardır</a:t>
            </a:r>
            <a:endParaRPr lang="en-US" sz="2100" dirty="0" smtClean="0"/>
          </a:p>
          <a:p>
            <a:pPr eaLnBrk="1" hangingPunct="1"/>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62</a:t>
            </a:fld>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en-US" smtClean="0"/>
              <a:t>SNOBOL</a:t>
            </a:r>
          </a:p>
        </p:txBody>
      </p:sp>
      <p:sp>
        <p:nvSpPr>
          <p:cNvPr id="54276" name="Rectangle 3"/>
          <p:cNvSpPr>
            <a:spLocks noGrp="1" noChangeArrowheads="1"/>
          </p:cNvSpPr>
          <p:nvPr>
            <p:ph type="body" idx="1"/>
          </p:nvPr>
        </p:nvSpPr>
        <p:spPr>
          <a:xfrm>
            <a:off x="609600" y="1295400"/>
            <a:ext cx="8153400" cy="4572000"/>
          </a:xfrm>
        </p:spPr>
        <p:txBody>
          <a:bodyPr/>
          <a:lstStyle/>
          <a:p>
            <a:pPr eaLnBrk="1" hangingPunct="1"/>
            <a:r>
              <a:rPr lang="en-US" sz="2300" dirty="0" smtClean="0"/>
              <a:t>Bell </a:t>
            </a:r>
            <a:r>
              <a:rPr lang="en-US" sz="2300" dirty="0" err="1" smtClean="0"/>
              <a:t>Laboratuvarlar</a:t>
            </a:r>
            <a:r>
              <a:rPr lang="tr-TR" sz="2300" dirty="0" smtClean="0"/>
              <a:t>ı</a:t>
            </a:r>
            <a:r>
              <a:rPr lang="en-US" sz="2300" dirty="0" err="1" smtClean="0"/>
              <a:t>nda</a:t>
            </a:r>
            <a:r>
              <a:rPr lang="tr-TR" sz="2300" dirty="0" smtClean="0"/>
              <a:t> </a:t>
            </a:r>
            <a:r>
              <a:rPr lang="en-US" sz="2300" dirty="0" smtClean="0"/>
              <a:t>Farber, Griswold, </a:t>
            </a:r>
            <a:r>
              <a:rPr lang="tr-TR" sz="2300" dirty="0" smtClean="0"/>
              <a:t>ve</a:t>
            </a:r>
            <a:r>
              <a:rPr lang="en-US" sz="2300" dirty="0" smtClean="0"/>
              <a:t> </a:t>
            </a:r>
            <a:r>
              <a:rPr lang="en-US" sz="2300" dirty="0" err="1" smtClean="0"/>
              <a:t>Polensky</a:t>
            </a:r>
            <a:r>
              <a:rPr lang="en-US" sz="2300" dirty="0" smtClean="0"/>
              <a:t> </a:t>
            </a:r>
            <a:r>
              <a:rPr lang="tr-TR" sz="2300" dirty="0" smtClean="0"/>
              <a:t>tarafından </a:t>
            </a:r>
            <a:r>
              <a:rPr lang="tr-TR" sz="2300" dirty="0" err="1" smtClean="0"/>
              <a:t>string</a:t>
            </a:r>
            <a:r>
              <a:rPr lang="tr-TR" sz="2300" dirty="0" smtClean="0"/>
              <a:t> ve </a:t>
            </a:r>
            <a:r>
              <a:rPr lang="tr-TR" sz="2300" dirty="0" err="1" smtClean="0"/>
              <a:t>text</a:t>
            </a:r>
            <a:r>
              <a:rPr lang="tr-TR" sz="2300" dirty="0" smtClean="0"/>
              <a:t> işleme dili olarak tasarlanmıştır</a:t>
            </a:r>
            <a:endParaRPr lang="en-US" sz="2300" dirty="0" smtClean="0"/>
          </a:p>
          <a:p>
            <a:pPr eaLnBrk="1" hangingPunct="1"/>
            <a:r>
              <a:rPr lang="tr-TR" sz="2300" dirty="0" err="1" smtClean="0"/>
              <a:t>String</a:t>
            </a:r>
            <a:r>
              <a:rPr lang="tr-TR" sz="2300" dirty="0" smtClean="0"/>
              <a:t> desen-eşleştirme (</a:t>
            </a:r>
            <a:r>
              <a:rPr lang="en-US" sz="2300" dirty="0" smtClean="0"/>
              <a:t>pattern matching</a:t>
            </a:r>
            <a:r>
              <a:rPr lang="tr-TR" sz="2300" dirty="0" smtClean="0"/>
              <a:t>) için güçlü </a:t>
            </a:r>
            <a:r>
              <a:rPr lang="en-US" sz="2300" dirty="0" err="1" smtClean="0"/>
              <a:t>operatör</a:t>
            </a:r>
            <a:r>
              <a:rPr lang="tr-TR" sz="2300" dirty="0" err="1" smtClean="0"/>
              <a:t>ler</a:t>
            </a:r>
            <a:endParaRPr lang="en-US" sz="2300" dirty="0" smtClean="0"/>
          </a:p>
          <a:p>
            <a:pPr eaLnBrk="1" hangingPunct="1"/>
            <a:r>
              <a:rPr lang="tr-TR" sz="2300" dirty="0" smtClean="0"/>
              <a:t>Alternatif dillerden daha yavaştır</a:t>
            </a:r>
            <a:r>
              <a:rPr lang="en-US" sz="2300" dirty="0" smtClean="0"/>
              <a:t> (</a:t>
            </a:r>
            <a:r>
              <a:rPr lang="tr-TR" sz="2300" dirty="0" smtClean="0"/>
              <a:t>ve bu yüzden</a:t>
            </a:r>
            <a:r>
              <a:rPr lang="en-US" sz="2300" dirty="0" smtClean="0"/>
              <a:t> </a:t>
            </a:r>
            <a:r>
              <a:rPr lang="tr-TR" sz="2300" dirty="0" smtClean="0"/>
              <a:t>artık</a:t>
            </a:r>
            <a:r>
              <a:rPr lang="en-US" sz="2300" dirty="0" smtClean="0"/>
              <a:t> </a:t>
            </a:r>
            <a:r>
              <a:rPr lang="tr-TR" sz="2300" dirty="0" smtClean="0"/>
              <a:t>yazım</a:t>
            </a:r>
            <a:r>
              <a:rPr lang="en-US" sz="2300" dirty="0" smtClean="0"/>
              <a:t> edit</a:t>
            </a:r>
            <a:r>
              <a:rPr lang="tr-TR" sz="2300" dirty="0" smtClean="0"/>
              <a:t>ö</a:t>
            </a:r>
            <a:r>
              <a:rPr lang="en-US" sz="2300" dirty="0" smtClean="0"/>
              <a:t>r</a:t>
            </a:r>
            <a:r>
              <a:rPr lang="tr-TR" sz="2300" dirty="0" err="1" smtClean="0"/>
              <a:t>leri</a:t>
            </a:r>
            <a:r>
              <a:rPr lang="tr-TR" sz="2300" dirty="0" smtClean="0"/>
              <a:t> tarafından kullanılmamaktadır</a:t>
            </a:r>
            <a:r>
              <a:rPr lang="en-US" sz="2300" dirty="0" smtClean="0"/>
              <a:t>)</a:t>
            </a:r>
            <a:endParaRPr lang="tr-TR" sz="2300" dirty="0" smtClean="0"/>
          </a:p>
          <a:p>
            <a:pPr eaLnBrk="1" hangingPunct="1"/>
            <a:r>
              <a:rPr lang="tr-TR" sz="2300" dirty="0" smtClean="0"/>
              <a:t>Hem APL hem SNOBOL dinamik tipleme ve dinamik bellek tahsisini desteklemektedir.</a:t>
            </a:r>
          </a:p>
          <a:p>
            <a:pPr eaLnBrk="1" hangingPunct="1"/>
            <a:r>
              <a:rPr lang="tr-TR" sz="2300" dirty="0" smtClean="0"/>
              <a:t>Yorumlayıcı kullanan bir dildir</a:t>
            </a:r>
          </a:p>
          <a:p>
            <a:pPr eaLnBrk="1" hangingPunct="1">
              <a:lnSpc>
                <a:spcPct val="90000"/>
              </a:lnSpc>
            </a:pPr>
            <a:r>
              <a:rPr lang="tr-TR" sz="2300" dirty="0" smtClean="0"/>
              <a:t>Veri ve değişkenler üzerinde tip bakımından bir sınırlama bulunmuyordu</a:t>
            </a:r>
          </a:p>
          <a:p>
            <a:pPr eaLnBrk="1" hangingPunct="1">
              <a:lnSpc>
                <a:spcPct val="90000"/>
              </a:lnSpc>
            </a:pPr>
            <a:r>
              <a:rPr lang="tr-TR" sz="2300" dirty="0" smtClean="0"/>
              <a:t>Bu dilin devamı:</a:t>
            </a:r>
            <a:r>
              <a:rPr lang="tr-TR" sz="2300" dirty="0" err="1" smtClean="0"/>
              <a:t>awk</a:t>
            </a:r>
            <a:r>
              <a:rPr lang="tr-TR" sz="2300" dirty="0" smtClean="0"/>
              <a:t>, </a:t>
            </a:r>
            <a:r>
              <a:rPr lang="tr-TR" sz="2300" dirty="0" err="1" smtClean="0"/>
              <a:t>icon</a:t>
            </a:r>
            <a:r>
              <a:rPr lang="tr-TR" sz="2300" dirty="0" smtClean="0"/>
              <a:t>, </a:t>
            </a:r>
            <a:r>
              <a:rPr lang="tr-TR" sz="2300" dirty="0" err="1" smtClean="0"/>
              <a:t>perl</a:t>
            </a:r>
            <a:r>
              <a:rPr lang="tr-TR" sz="2300" dirty="0" smtClean="0"/>
              <a:t>, </a:t>
            </a:r>
            <a:endParaRPr lang="en-US" sz="2300" dirty="0" smtClean="0"/>
          </a:p>
          <a:p>
            <a:pPr eaLnBrk="1" hangingPunct="1"/>
            <a:r>
              <a:rPr lang="tr-TR" sz="2300" dirty="0" smtClean="0"/>
              <a:t>Halen bazı metin işleme</a:t>
            </a:r>
            <a:r>
              <a:rPr lang="en-US" sz="2300" dirty="0" smtClean="0"/>
              <a:t> </a:t>
            </a:r>
            <a:r>
              <a:rPr lang="tr-TR" sz="2300" dirty="0" smtClean="0"/>
              <a:t>işleri için kullanılır</a:t>
            </a:r>
            <a:endParaRPr lang="en-US" sz="2300"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609600" y="228600"/>
            <a:ext cx="8153400" cy="1143000"/>
          </a:xfrm>
        </p:spPr>
        <p:txBody>
          <a:bodyPr/>
          <a:lstStyle/>
          <a:p>
            <a:pPr eaLnBrk="1" hangingPunct="1"/>
            <a:r>
              <a:rPr lang="en-US" sz="3200" dirty="0" smtClean="0"/>
              <a:t>2.10 </a:t>
            </a:r>
            <a:r>
              <a:rPr lang="tr-TR" sz="3200" dirty="0" smtClean="0"/>
              <a:t>Veri Soyutlama (</a:t>
            </a:r>
            <a:r>
              <a:rPr lang="en-US" sz="3200" dirty="0" smtClean="0"/>
              <a:t>Data Abstraction</a:t>
            </a:r>
            <a:r>
              <a:rPr lang="tr-TR" sz="3200" dirty="0" smtClean="0"/>
              <a:t>) 	 </a:t>
            </a:r>
            <a:r>
              <a:rPr lang="tr-TR" sz="3200" dirty="0" err="1" smtClean="0"/>
              <a:t>nın</a:t>
            </a:r>
            <a:r>
              <a:rPr lang="tr-TR" sz="3200" dirty="0" smtClean="0"/>
              <a:t> başlangıçları</a:t>
            </a:r>
            <a:r>
              <a:rPr lang="en-US" sz="3200" dirty="0" smtClean="0"/>
              <a:t>: SIMULA 67</a:t>
            </a:r>
          </a:p>
        </p:txBody>
      </p:sp>
      <p:sp>
        <p:nvSpPr>
          <p:cNvPr id="55300" name="Rectangle 3"/>
          <p:cNvSpPr>
            <a:spLocks noGrp="1" noChangeArrowheads="1"/>
          </p:cNvSpPr>
          <p:nvPr>
            <p:ph type="body" idx="1"/>
          </p:nvPr>
        </p:nvSpPr>
        <p:spPr>
          <a:xfrm>
            <a:off x="0" y="1447800"/>
            <a:ext cx="7696200" cy="5105400"/>
          </a:xfrm>
        </p:spPr>
        <p:txBody>
          <a:bodyPr/>
          <a:lstStyle/>
          <a:p>
            <a:pPr eaLnBrk="1" hangingPunct="1">
              <a:lnSpc>
                <a:spcPct val="90000"/>
              </a:lnSpc>
            </a:pPr>
            <a:r>
              <a:rPr lang="en-US" sz="2400" dirty="0" smtClean="0"/>
              <a:t>Nor</a:t>
            </a:r>
            <a:r>
              <a:rPr lang="tr-TR" sz="2400" dirty="0" err="1" smtClean="0"/>
              <a:t>veç’de</a:t>
            </a:r>
            <a:r>
              <a:rPr lang="en-US" sz="2400" dirty="0" smtClean="0"/>
              <a:t> </a:t>
            </a:r>
            <a:r>
              <a:rPr lang="en-US" sz="2400" dirty="0" err="1" smtClean="0"/>
              <a:t>Nygaard</a:t>
            </a:r>
            <a:r>
              <a:rPr lang="en-US" sz="2400" dirty="0" smtClean="0"/>
              <a:t> </a:t>
            </a:r>
            <a:r>
              <a:rPr lang="tr-TR" sz="2400" dirty="0" smtClean="0"/>
              <a:t>ve</a:t>
            </a:r>
            <a:r>
              <a:rPr lang="en-US" sz="2400" dirty="0" smtClean="0"/>
              <a:t> Dahl</a:t>
            </a:r>
            <a:r>
              <a:rPr lang="tr-TR" sz="2400" dirty="0" smtClean="0"/>
              <a:t> tarafından asıl olarak sistem simülasyonu için tasarlanmıştır</a:t>
            </a:r>
            <a:endParaRPr lang="en-US" sz="2400" dirty="0" smtClean="0"/>
          </a:p>
          <a:p>
            <a:pPr eaLnBrk="1" hangingPunct="1">
              <a:lnSpc>
                <a:spcPct val="90000"/>
              </a:lnSpc>
            </a:pPr>
            <a:r>
              <a:rPr lang="en-US" sz="2400" dirty="0" smtClean="0"/>
              <a:t>ALGOL 60 </a:t>
            </a:r>
            <a:r>
              <a:rPr lang="tr-TR" sz="2400" dirty="0" smtClean="0"/>
              <a:t>(Blok yapısı ve kontrol ifadeleri buradan alınmıştır) ve</a:t>
            </a:r>
            <a:r>
              <a:rPr lang="en-US" sz="2400" dirty="0" smtClean="0"/>
              <a:t> SIMULA I</a:t>
            </a:r>
            <a:r>
              <a:rPr lang="tr-TR" sz="2400" dirty="0" smtClean="0"/>
              <a:t> ‘e dayalıdır</a:t>
            </a:r>
            <a:endParaRPr lang="en-US" sz="2400" dirty="0" smtClean="0"/>
          </a:p>
          <a:p>
            <a:pPr eaLnBrk="1" hangingPunct="1">
              <a:lnSpc>
                <a:spcPct val="90000"/>
              </a:lnSpc>
            </a:pPr>
            <a:r>
              <a:rPr lang="tr-TR" sz="2400" dirty="0" smtClean="0"/>
              <a:t>Birincil Katkıları</a:t>
            </a:r>
            <a:endParaRPr lang="en-US" sz="2400" dirty="0" smtClean="0"/>
          </a:p>
          <a:p>
            <a:pPr lvl="1" eaLnBrk="1" hangingPunct="1">
              <a:lnSpc>
                <a:spcPct val="90000"/>
              </a:lnSpc>
            </a:pPr>
            <a:r>
              <a:rPr lang="tr-TR" sz="2300" dirty="0" smtClean="0"/>
              <a:t>Eş yordam (</a:t>
            </a:r>
            <a:r>
              <a:rPr lang="en-US" sz="2300" dirty="0" smtClean="0"/>
              <a:t>Co-routines</a:t>
            </a:r>
            <a:r>
              <a:rPr lang="tr-TR" sz="2300" dirty="0" smtClean="0"/>
              <a:t>)</a:t>
            </a:r>
            <a:r>
              <a:rPr lang="en-US" sz="2300" dirty="0" smtClean="0"/>
              <a:t> – </a:t>
            </a:r>
            <a:r>
              <a:rPr lang="tr-TR" sz="2300" dirty="0" smtClean="0"/>
              <a:t>bir çeşit alt program </a:t>
            </a:r>
          </a:p>
          <a:p>
            <a:pPr lvl="2" eaLnBrk="1" hangingPunct="1">
              <a:lnSpc>
                <a:spcPct val="90000"/>
              </a:lnSpc>
            </a:pPr>
            <a:r>
              <a:rPr lang="tr-TR" sz="2000" dirty="0" smtClean="0"/>
              <a:t>Daha önce durdurulduğu yerden itibaren yeniden çalışmaya başlayan altprogram</a:t>
            </a:r>
            <a:endParaRPr lang="en-US" sz="2000" dirty="0" smtClean="0"/>
          </a:p>
          <a:p>
            <a:pPr lvl="1" eaLnBrk="1" hangingPunct="1">
              <a:lnSpc>
                <a:spcPct val="90000"/>
              </a:lnSpc>
            </a:pPr>
            <a:r>
              <a:rPr lang="tr-TR" sz="2300" dirty="0" smtClean="0"/>
              <a:t>Sınıf (</a:t>
            </a:r>
            <a:r>
              <a:rPr lang="en-US" sz="2300" dirty="0" smtClean="0"/>
              <a:t>class</a:t>
            </a:r>
            <a:r>
              <a:rPr lang="tr-TR" sz="2300" dirty="0" smtClean="0"/>
              <a:t>) adı verilen bir yapı içerisinde geliştirilmiştir</a:t>
            </a:r>
            <a:endParaRPr lang="en-US" sz="2300" dirty="0" smtClean="0"/>
          </a:p>
          <a:p>
            <a:pPr lvl="1" eaLnBrk="1" hangingPunct="1">
              <a:lnSpc>
                <a:spcPct val="90000"/>
              </a:lnSpc>
            </a:pPr>
            <a:r>
              <a:rPr lang="tr-TR" sz="2300" dirty="0" smtClean="0"/>
              <a:t>Sınıflar veri soyutlamanın (</a:t>
            </a:r>
            <a:r>
              <a:rPr lang="en-US" sz="2300" dirty="0" smtClean="0"/>
              <a:t>data abstraction</a:t>
            </a:r>
            <a:r>
              <a:rPr lang="tr-TR" sz="2300" dirty="0" smtClean="0"/>
              <a:t>) temelleridir</a:t>
            </a:r>
            <a:endParaRPr lang="en-US" sz="2300" dirty="0" smtClean="0"/>
          </a:p>
          <a:p>
            <a:pPr lvl="1" eaLnBrk="1" hangingPunct="1">
              <a:lnSpc>
                <a:spcPct val="90000"/>
              </a:lnSpc>
            </a:pPr>
            <a:r>
              <a:rPr lang="tr-TR" sz="2300" dirty="0" smtClean="0"/>
              <a:t>Sınıflar hem lokal veri hem de fonksiyonellik içeren yapılardır</a:t>
            </a:r>
          </a:p>
          <a:p>
            <a:pPr lvl="1" eaLnBrk="1" hangingPunct="1">
              <a:lnSpc>
                <a:spcPct val="90000"/>
              </a:lnSpc>
            </a:pPr>
            <a:r>
              <a:rPr lang="tr-TR" sz="2300" dirty="0" smtClean="0"/>
              <a:t>Nesneler, miraslar</a:t>
            </a:r>
            <a:endParaRPr lang="en-US" sz="2300" dirty="0" smtClean="0"/>
          </a:p>
        </p:txBody>
      </p:sp>
      <p:pic>
        <p:nvPicPr>
          <p:cNvPr id="55301" name="Picture 4" descr="FIG_0207.pct                                                   000C7A15 The Brain                      B3A96F8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162800" y="1295400"/>
            <a:ext cx="1905000" cy="1905000"/>
          </a:xfrm>
          <a:prstGeom prst="rect">
            <a:avLst/>
          </a:prstGeom>
          <a:noFill/>
          <a:ln w="9525">
            <a:noFill/>
            <a:miter lim="800000"/>
            <a:headEnd/>
            <a:tailEnd/>
          </a:ln>
        </p:spPr>
      </p:pic>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64</a:t>
            </a:fld>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Simula</a:t>
            </a:r>
            <a:r>
              <a:rPr lang="tr-TR" dirty="0" smtClean="0"/>
              <a:t> Örnek</a:t>
            </a:r>
            <a:endParaRPr lang="tr-TR" dirty="0"/>
          </a:p>
        </p:txBody>
      </p:sp>
      <p:sp>
        <p:nvSpPr>
          <p:cNvPr id="5" name="Text Box 4"/>
          <p:cNvSpPr txBox="1">
            <a:spLocks noChangeArrowheads="1"/>
          </p:cNvSpPr>
          <p:nvPr/>
        </p:nvSpPr>
        <p:spPr bwMode="auto">
          <a:xfrm>
            <a:off x="491522" y="2209800"/>
            <a:ext cx="3531736" cy="138499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p>
            <a:r>
              <a:rPr lang="es-MX" sz="1200" b="1" dirty="0" err="1">
                <a:latin typeface="Courier New" pitchFamily="49" charset="0"/>
                <a:cs typeface="Courier New" pitchFamily="49" charset="0"/>
              </a:rPr>
              <a:t>Begin</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while</a:t>
            </a:r>
            <a:r>
              <a:rPr lang="es-MX" sz="1200" b="1" dirty="0">
                <a:latin typeface="Courier New" pitchFamily="49" charset="0"/>
                <a:cs typeface="Courier New" pitchFamily="49" charset="0"/>
              </a:rPr>
              <a:t> 1 = 1 do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begin</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outtext</a:t>
            </a:r>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Hello</a:t>
            </a:r>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World</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outimage</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end</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s-MX" sz="1200" b="1" dirty="0" err="1">
                <a:latin typeface="Courier New" pitchFamily="49" charset="0"/>
                <a:cs typeface="Courier New" pitchFamily="49" charset="0"/>
              </a:rPr>
              <a:t>End</a:t>
            </a:r>
            <a:r>
              <a:rPr lang="es-MX" sz="1200" b="1" dirty="0">
                <a:latin typeface="Courier New" pitchFamily="49" charset="0"/>
                <a:cs typeface="Courier New" pitchFamily="49" charset="0"/>
              </a:rPr>
              <a:t>; </a:t>
            </a:r>
          </a:p>
        </p:txBody>
      </p:sp>
      <p:sp>
        <p:nvSpPr>
          <p:cNvPr id="6" name="Text Box 5"/>
          <p:cNvSpPr txBox="1">
            <a:spLocks noChangeArrowheads="1"/>
          </p:cNvSpPr>
          <p:nvPr/>
        </p:nvSpPr>
        <p:spPr bwMode="auto">
          <a:xfrm>
            <a:off x="152400" y="5092005"/>
            <a:ext cx="5670142" cy="138499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p>
            <a:r>
              <a:rPr lang="es-MX" sz="1200" b="1">
                <a:latin typeface="Courier New" pitchFamily="49" charset="0"/>
                <a:cs typeface="Courier New" pitchFamily="49" charset="0"/>
              </a:rPr>
              <a:t>begin </a:t>
            </a:r>
            <a:endParaRPr lang="en-US" sz="1200" b="1">
              <a:latin typeface="Courier New" pitchFamily="49" charset="0"/>
              <a:cs typeface="Courier New" pitchFamily="49" charset="0"/>
            </a:endParaRPr>
          </a:p>
          <a:p>
            <a:r>
              <a:rPr lang="en-US" sz="1200" b="1">
                <a:latin typeface="Courier New" pitchFamily="49" charset="0"/>
                <a:cs typeface="Courier New" pitchFamily="49" charset="0"/>
              </a:rPr>
              <a:t>   </a:t>
            </a:r>
            <a:r>
              <a:rPr lang="es-MX" sz="1200" b="1">
                <a:latin typeface="Courier New" pitchFamily="49" charset="0"/>
                <a:cs typeface="Courier New" pitchFamily="49" charset="0"/>
              </a:rPr>
              <a:t>integer Int1; </a:t>
            </a:r>
            <a:endParaRPr lang="en-US" sz="1200" b="1">
              <a:latin typeface="Courier New" pitchFamily="49" charset="0"/>
              <a:cs typeface="Courier New" pitchFamily="49" charset="0"/>
            </a:endParaRPr>
          </a:p>
          <a:p>
            <a:r>
              <a:rPr lang="en-US" sz="1200" b="1">
                <a:latin typeface="Courier New" pitchFamily="49" charset="0"/>
                <a:cs typeface="Courier New" pitchFamily="49" charset="0"/>
              </a:rPr>
              <a:t>   </a:t>
            </a:r>
            <a:r>
              <a:rPr lang="es-MX" sz="1200" b="1">
                <a:latin typeface="Courier New" pitchFamily="49" charset="0"/>
                <a:cs typeface="Courier New" pitchFamily="49" charset="0"/>
              </a:rPr>
              <a:t>comment The first SIMULA program written for this book; </a:t>
            </a:r>
            <a:endParaRPr lang="en-US" sz="1200" b="1">
              <a:latin typeface="Courier New" pitchFamily="49" charset="0"/>
              <a:cs typeface="Courier New" pitchFamily="49" charset="0"/>
            </a:endParaRPr>
          </a:p>
          <a:p>
            <a:r>
              <a:rPr lang="en-US" sz="1200" b="1">
                <a:latin typeface="Courier New" pitchFamily="49" charset="0"/>
                <a:cs typeface="Courier New" pitchFamily="49" charset="0"/>
              </a:rPr>
              <a:t>   </a:t>
            </a:r>
            <a:r>
              <a:rPr lang="es-MX" sz="1200" b="1">
                <a:latin typeface="Courier New" pitchFamily="49" charset="0"/>
                <a:cs typeface="Courier New" pitchFamily="49" charset="0"/>
              </a:rPr>
              <a:t>Int1:=3; </a:t>
            </a:r>
            <a:endParaRPr lang="en-US" sz="1200" b="1">
              <a:latin typeface="Courier New" pitchFamily="49" charset="0"/>
              <a:cs typeface="Courier New" pitchFamily="49" charset="0"/>
            </a:endParaRPr>
          </a:p>
          <a:p>
            <a:r>
              <a:rPr lang="en-US" sz="1200" b="1">
                <a:latin typeface="Courier New" pitchFamily="49" charset="0"/>
                <a:cs typeface="Courier New" pitchFamily="49" charset="0"/>
              </a:rPr>
              <a:t>   </a:t>
            </a:r>
            <a:r>
              <a:rPr lang="es-MX" sz="1200" b="1">
                <a:latin typeface="Courier New" pitchFamily="49" charset="0"/>
                <a:cs typeface="Courier New" pitchFamily="49" charset="0"/>
              </a:rPr>
              <a:t>OutInt(Int1,4); </a:t>
            </a:r>
            <a:endParaRPr lang="en-US" sz="1200" b="1">
              <a:latin typeface="Courier New" pitchFamily="49" charset="0"/>
              <a:cs typeface="Courier New" pitchFamily="49" charset="0"/>
            </a:endParaRPr>
          </a:p>
          <a:p>
            <a:r>
              <a:rPr lang="en-US" sz="1200" b="1">
                <a:latin typeface="Courier New" pitchFamily="49" charset="0"/>
                <a:cs typeface="Courier New" pitchFamily="49" charset="0"/>
              </a:rPr>
              <a:t>   </a:t>
            </a:r>
            <a:r>
              <a:rPr lang="es-MX" sz="1200" b="1">
                <a:latin typeface="Courier New" pitchFamily="49" charset="0"/>
                <a:cs typeface="Courier New" pitchFamily="49" charset="0"/>
              </a:rPr>
              <a:t>OutImage </a:t>
            </a:r>
            <a:endParaRPr lang="en-US" sz="1200" b="1">
              <a:latin typeface="Courier New" pitchFamily="49" charset="0"/>
              <a:cs typeface="Courier New" pitchFamily="49" charset="0"/>
            </a:endParaRPr>
          </a:p>
          <a:p>
            <a:r>
              <a:rPr lang="es-MX" sz="1200" b="1">
                <a:latin typeface="Courier New" pitchFamily="49" charset="0"/>
                <a:cs typeface="Courier New" pitchFamily="49" charset="0"/>
              </a:rPr>
              <a:t>end </a:t>
            </a:r>
          </a:p>
        </p:txBody>
      </p:sp>
      <p:sp>
        <p:nvSpPr>
          <p:cNvPr id="7" name="Text Box 7"/>
          <p:cNvSpPr txBox="1">
            <a:spLocks noChangeArrowheads="1"/>
          </p:cNvSpPr>
          <p:nvPr/>
        </p:nvSpPr>
        <p:spPr bwMode="auto">
          <a:xfrm>
            <a:off x="4572000" y="1275814"/>
            <a:ext cx="4461478" cy="360098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p>
            <a:r>
              <a:rPr lang="es-MX" sz="1200" b="1" dirty="0" err="1">
                <a:latin typeface="Courier New" pitchFamily="49" charset="0"/>
                <a:cs typeface="Courier New" pitchFamily="49" charset="0"/>
              </a:rPr>
              <a:t>class</a:t>
            </a:r>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Lab</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s-MX" sz="1200" b="1" dirty="0" err="1">
                <a:latin typeface="Courier New" pitchFamily="49" charset="0"/>
                <a:cs typeface="Courier New" pitchFamily="49" charset="0"/>
              </a:rPr>
              <a:t>begin</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text</a:t>
            </a:r>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Nam</a:t>
            </a:r>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Street</a:t>
            </a:r>
            <a:r>
              <a:rPr lang="es-MX" sz="1200" b="1" dirty="0">
                <a:latin typeface="Courier New" pitchFamily="49" charset="0"/>
                <a:cs typeface="Courier New" pitchFamily="49" charset="0"/>
              </a:rPr>
              <a:t>, Town, County, </a:t>
            </a:r>
            <a:r>
              <a:rPr lang="es-MX" sz="1200" b="1" dirty="0" err="1">
                <a:latin typeface="Courier New" pitchFamily="49" charset="0"/>
                <a:cs typeface="Courier New" pitchFamily="49" charset="0"/>
              </a:rPr>
              <a:t>Code</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procedure</a:t>
            </a:r>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ReadLabel</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begin</a:t>
            </a:r>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Nam</a:t>
            </a:r>
            <a:r>
              <a:rPr lang="es-MX" sz="1200" b="1" dirty="0">
                <a:latin typeface="Courier New" pitchFamily="49" charset="0"/>
                <a:cs typeface="Courier New" pitchFamily="49" charset="0"/>
              </a:rPr>
              <a:t> :- </a:t>
            </a:r>
            <a:r>
              <a:rPr lang="es-MX" sz="1200" b="1" dirty="0" err="1">
                <a:latin typeface="Courier New" pitchFamily="49" charset="0"/>
                <a:cs typeface="Courier New" pitchFamily="49" charset="0"/>
              </a:rPr>
              <a:t>InLine</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Street</a:t>
            </a:r>
            <a:r>
              <a:rPr lang="es-MX" sz="1200" b="1" dirty="0">
                <a:latin typeface="Courier New" pitchFamily="49" charset="0"/>
                <a:cs typeface="Courier New" pitchFamily="49" charset="0"/>
              </a:rPr>
              <a:t> :- </a:t>
            </a:r>
            <a:r>
              <a:rPr lang="es-MX" sz="1200" b="1" dirty="0" err="1">
                <a:latin typeface="Courier New" pitchFamily="49" charset="0"/>
                <a:cs typeface="Courier New" pitchFamily="49" charset="0"/>
              </a:rPr>
              <a:t>InLine</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a:latin typeface="Courier New" pitchFamily="49" charset="0"/>
                <a:cs typeface="Courier New" pitchFamily="49" charset="0"/>
              </a:rPr>
              <a:t>Town :- </a:t>
            </a:r>
            <a:r>
              <a:rPr lang="es-MX" sz="1200" b="1" dirty="0" err="1">
                <a:latin typeface="Courier New" pitchFamily="49" charset="0"/>
                <a:cs typeface="Courier New" pitchFamily="49" charset="0"/>
              </a:rPr>
              <a:t>InLine</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a:latin typeface="Courier New" pitchFamily="49" charset="0"/>
                <a:cs typeface="Courier New" pitchFamily="49" charset="0"/>
              </a:rPr>
              <a:t>County :- </a:t>
            </a:r>
            <a:r>
              <a:rPr lang="es-MX" sz="1200" b="1" dirty="0" err="1">
                <a:latin typeface="Courier New" pitchFamily="49" charset="0"/>
                <a:cs typeface="Courier New" pitchFamily="49" charset="0"/>
              </a:rPr>
              <a:t>InLine</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Code</a:t>
            </a:r>
            <a:r>
              <a:rPr lang="es-MX" sz="1200" b="1" dirty="0">
                <a:latin typeface="Courier New" pitchFamily="49" charset="0"/>
                <a:cs typeface="Courier New" pitchFamily="49" charset="0"/>
              </a:rPr>
              <a:t> :- </a:t>
            </a:r>
            <a:r>
              <a:rPr lang="es-MX" sz="1200" b="1" dirty="0" err="1">
                <a:latin typeface="Courier New" pitchFamily="49" charset="0"/>
                <a:cs typeface="Courier New" pitchFamily="49" charset="0"/>
              </a:rPr>
              <a:t>InLine</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end</a:t>
            </a:r>
            <a:r>
              <a:rPr lang="es-MX" sz="1200" b="1" dirty="0">
                <a:latin typeface="Courier New" pitchFamily="49" charset="0"/>
                <a:cs typeface="Courier New" pitchFamily="49" charset="0"/>
              </a:rPr>
              <a:t>++of++</a:t>
            </a:r>
            <a:r>
              <a:rPr lang="es-MX" sz="1200" b="1" dirty="0" err="1">
                <a:latin typeface="Courier New" pitchFamily="49" charset="0"/>
                <a:cs typeface="Courier New" pitchFamily="49" charset="0"/>
              </a:rPr>
              <a:t>ReadLabel</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procedure</a:t>
            </a:r>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WriteLabel</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begin</a:t>
            </a:r>
            <a:endParaRPr lang="en-US" sz="1200" b="1" dirty="0">
              <a:latin typeface="Courier New" pitchFamily="49" charset="0"/>
              <a:cs typeface="Courier New" pitchFamily="49" charset="0"/>
            </a:endParaRPr>
          </a:p>
          <a:p>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OutLine</a:t>
            </a:r>
            <a:r>
              <a:rPr lang="es-MX" sz="1200" b="1" dirty="0">
                <a:latin typeface="Courier New" pitchFamily="49" charset="0"/>
                <a:cs typeface="Courier New" pitchFamily="49" charset="0"/>
              </a:rPr>
              <a:t>(</a:t>
            </a:r>
            <a:r>
              <a:rPr lang="es-MX" sz="1200" b="1" dirty="0" err="1">
                <a:latin typeface="Courier New" pitchFamily="49" charset="0"/>
                <a:cs typeface="Courier New" pitchFamily="49" charset="0"/>
              </a:rPr>
              <a:t>Nam</a:t>
            </a:r>
            <a:r>
              <a:rPr lang="es-MX" sz="1200" b="1" dirty="0">
                <a:latin typeface="Courier New" pitchFamily="49" charset="0"/>
                <a:cs typeface="Courier New" pitchFamily="49" charset="0"/>
              </a:rPr>
              <a:t>);</a:t>
            </a:r>
            <a:endParaRPr lang="en-US" sz="1200" b="1" dirty="0">
              <a:latin typeface="Courier New" pitchFamily="49" charset="0"/>
              <a:cs typeface="Courier New" pitchFamily="49" charset="0"/>
            </a:endParaRPr>
          </a:p>
          <a:p>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OutLine</a:t>
            </a:r>
            <a:r>
              <a:rPr lang="es-MX" sz="1200" b="1" dirty="0">
                <a:latin typeface="Courier New" pitchFamily="49" charset="0"/>
                <a:cs typeface="Courier New" pitchFamily="49" charset="0"/>
              </a:rPr>
              <a:t>(</a:t>
            </a:r>
            <a:r>
              <a:rPr lang="es-MX" sz="1200" b="1" dirty="0" err="1">
                <a:latin typeface="Courier New" pitchFamily="49" charset="0"/>
                <a:cs typeface="Courier New" pitchFamily="49" charset="0"/>
              </a:rPr>
              <a:t>Street</a:t>
            </a:r>
            <a:r>
              <a:rPr lang="es-MX" sz="1200" b="1" dirty="0">
                <a:latin typeface="Courier New" pitchFamily="49" charset="0"/>
                <a:cs typeface="Courier New" pitchFamily="49" charset="0"/>
              </a:rPr>
              <a:t>);</a:t>
            </a:r>
            <a:endParaRPr lang="en-US" sz="1200" b="1" dirty="0">
              <a:latin typeface="Courier New" pitchFamily="49" charset="0"/>
              <a:cs typeface="Courier New" pitchFamily="49" charset="0"/>
            </a:endParaRPr>
          </a:p>
          <a:p>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OutLine</a:t>
            </a:r>
            <a:r>
              <a:rPr lang="es-MX" sz="1200" b="1" dirty="0">
                <a:latin typeface="Courier New" pitchFamily="49" charset="0"/>
                <a:cs typeface="Courier New" pitchFamily="49" charset="0"/>
              </a:rPr>
              <a:t>(Town);</a:t>
            </a:r>
            <a:endParaRPr lang="en-US" sz="1200" b="1" dirty="0">
              <a:latin typeface="Courier New" pitchFamily="49" charset="0"/>
              <a:cs typeface="Courier New" pitchFamily="49" charset="0"/>
            </a:endParaRPr>
          </a:p>
          <a:p>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OutLine</a:t>
            </a:r>
            <a:r>
              <a:rPr lang="es-MX" sz="1200" b="1" dirty="0">
                <a:latin typeface="Courier New" pitchFamily="49" charset="0"/>
                <a:cs typeface="Courier New" pitchFamily="49" charset="0"/>
              </a:rPr>
              <a:t>(County);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OutLine</a:t>
            </a:r>
            <a:r>
              <a:rPr lang="es-MX" sz="1200" b="1" dirty="0">
                <a:latin typeface="Courier New" pitchFamily="49" charset="0"/>
                <a:cs typeface="Courier New" pitchFamily="49" charset="0"/>
              </a:rPr>
              <a:t>(</a:t>
            </a:r>
            <a:r>
              <a:rPr lang="es-MX" sz="1200" b="1" dirty="0" err="1">
                <a:latin typeface="Courier New" pitchFamily="49" charset="0"/>
                <a:cs typeface="Courier New" pitchFamily="49" charset="0"/>
              </a:rPr>
              <a:t>Code</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end</a:t>
            </a:r>
            <a:r>
              <a:rPr lang="es-MX" sz="1200" b="1" dirty="0">
                <a:latin typeface="Courier New" pitchFamily="49" charset="0"/>
                <a:cs typeface="Courier New" pitchFamily="49" charset="0"/>
              </a:rPr>
              <a:t>++of++</a:t>
            </a:r>
            <a:r>
              <a:rPr lang="es-MX" sz="1200" b="1" dirty="0" err="1">
                <a:latin typeface="Courier New" pitchFamily="49" charset="0"/>
                <a:cs typeface="Courier New" pitchFamily="49" charset="0"/>
              </a:rPr>
              <a:t>WriteLabel</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s-MX" sz="1200" b="1" dirty="0" err="1">
                <a:latin typeface="Courier New" pitchFamily="49" charset="0"/>
                <a:cs typeface="Courier New" pitchFamily="49" charset="0"/>
              </a:rPr>
              <a:t>end</a:t>
            </a:r>
            <a:r>
              <a:rPr lang="es-MX" sz="1200" b="1" dirty="0">
                <a:latin typeface="Courier New" pitchFamily="49" charset="0"/>
                <a:cs typeface="Courier New" pitchFamily="49" charset="0"/>
              </a:rPr>
              <a:t>--of--</a:t>
            </a:r>
            <a:r>
              <a:rPr lang="es-MX" sz="1200" b="1" dirty="0" err="1">
                <a:latin typeface="Courier New" pitchFamily="49" charset="0"/>
                <a:cs typeface="Courier New" pitchFamily="49" charset="0"/>
              </a:rPr>
              <a:t>Lab</a:t>
            </a:r>
            <a:r>
              <a:rPr lang="es-MX" sz="1200" b="1" dirty="0">
                <a:latin typeface="Courier New" pitchFamily="49" charset="0"/>
                <a:cs typeface="Courier New" pitchFamily="49" charset="0"/>
              </a:rPr>
              <a:t>; </a:t>
            </a:r>
          </a:p>
        </p:txBody>
      </p:sp>
      <p:sp>
        <p:nvSpPr>
          <p:cNvPr id="10" name="9 Slayt Numarası Yer Tutucusu"/>
          <p:cNvSpPr>
            <a:spLocks noGrp="1"/>
          </p:cNvSpPr>
          <p:nvPr>
            <p:ph type="sldNum" sz="quarter" idx="10"/>
          </p:nvPr>
        </p:nvSpPr>
        <p:spPr/>
        <p:txBody>
          <a:bodyPr/>
          <a:lstStyle/>
          <a:p>
            <a:pPr>
              <a:defRPr/>
            </a:pPr>
            <a:fld id="{653049D9-BC70-4B50-ABCF-9415168072AC}" type="slidenum">
              <a:rPr lang="en-US" smtClean="0"/>
              <a:pPr>
                <a:defRPr/>
              </a:pPr>
              <a:t>65</a:t>
            </a:fld>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381000" y="152400"/>
            <a:ext cx="8382000" cy="1371600"/>
          </a:xfrm>
        </p:spPr>
        <p:txBody>
          <a:bodyPr/>
          <a:lstStyle/>
          <a:p>
            <a:pPr eaLnBrk="1" hangingPunct="1"/>
            <a:r>
              <a:rPr lang="en-US" smtClean="0"/>
              <a:t>2.11 </a:t>
            </a:r>
            <a:r>
              <a:rPr lang="tr-TR" smtClean="0"/>
              <a:t>Ortogonal(</a:t>
            </a:r>
            <a:r>
              <a:rPr lang="en-US" smtClean="0"/>
              <a:t>Orthogonal</a:t>
            </a:r>
            <a:r>
              <a:rPr lang="tr-TR" smtClean="0"/>
              <a:t>) </a:t>
            </a:r>
            <a:r>
              <a:rPr lang="en-US" smtClean="0"/>
              <a:t>D</a:t>
            </a:r>
            <a:r>
              <a:rPr lang="tr-TR" smtClean="0"/>
              <a:t>izayn</a:t>
            </a:r>
            <a:r>
              <a:rPr lang="en-US" smtClean="0"/>
              <a:t>: </a:t>
            </a:r>
            <a:r>
              <a:rPr lang="tr-TR" smtClean="0"/>
              <a:t>	 </a:t>
            </a:r>
            <a:r>
              <a:rPr lang="en-US" smtClean="0"/>
              <a:t>ALGOL 68</a:t>
            </a:r>
          </a:p>
        </p:txBody>
      </p:sp>
      <p:sp>
        <p:nvSpPr>
          <p:cNvPr id="56324" name="Rectangle 3"/>
          <p:cNvSpPr>
            <a:spLocks noGrp="1" noChangeArrowheads="1"/>
          </p:cNvSpPr>
          <p:nvPr>
            <p:ph type="body" idx="1"/>
          </p:nvPr>
        </p:nvSpPr>
        <p:spPr/>
        <p:txBody>
          <a:bodyPr/>
          <a:lstStyle/>
          <a:p>
            <a:pPr eaLnBrk="1" hangingPunct="1"/>
            <a:r>
              <a:rPr lang="en-US" smtClean="0"/>
              <a:t>ALGOL 60</a:t>
            </a:r>
            <a:r>
              <a:rPr lang="tr-TR" smtClean="0"/>
              <a:t>’ın devam eden gelişmesinden meydana gelmiştir fakat</a:t>
            </a:r>
            <a:r>
              <a:rPr lang="en-US" smtClean="0"/>
              <a:t> </a:t>
            </a:r>
            <a:r>
              <a:rPr lang="tr-TR" smtClean="0"/>
              <a:t>onun üstkümesi değildir</a:t>
            </a:r>
            <a:endParaRPr lang="en-US" smtClean="0"/>
          </a:p>
          <a:p>
            <a:pPr eaLnBrk="1" hangingPunct="1"/>
            <a:r>
              <a:rPr lang="tr-TR" smtClean="0"/>
              <a:t>Bazı yeni fikirlerin kaynağıdır</a:t>
            </a:r>
            <a:r>
              <a:rPr lang="en-US" smtClean="0"/>
              <a:t> (</a:t>
            </a:r>
            <a:r>
              <a:rPr lang="tr-TR" smtClean="0"/>
              <a:t>dilin kendisinin hiçbir zaman yaygın kullanıma ulaşamamasına rağmen</a:t>
            </a:r>
            <a:r>
              <a:rPr lang="en-US" smtClean="0"/>
              <a:t>)</a:t>
            </a:r>
          </a:p>
          <a:p>
            <a:pPr eaLnBrk="1" hangingPunct="1"/>
            <a:r>
              <a:rPr lang="tr-TR" smtClean="0"/>
              <a:t>Tasarım</a:t>
            </a:r>
            <a:r>
              <a:rPr lang="en-US" smtClean="0"/>
              <a:t> </a:t>
            </a:r>
            <a:r>
              <a:rPr lang="tr-TR" smtClean="0"/>
              <a:t>ortogonallik (</a:t>
            </a:r>
            <a:r>
              <a:rPr lang="en-US" smtClean="0"/>
              <a:t>orthogonality</a:t>
            </a:r>
            <a:r>
              <a:rPr lang="tr-TR" smtClean="0"/>
              <a:t>) kavramına dayanır</a:t>
            </a:r>
            <a:endParaRPr lang="en-US" smtClean="0"/>
          </a:p>
          <a:p>
            <a:pPr lvl="1" eaLnBrk="1" hangingPunct="1"/>
            <a:r>
              <a:rPr lang="tr-TR" smtClean="0"/>
              <a:t>Birkaç prensip kavram</a:t>
            </a:r>
            <a:r>
              <a:rPr lang="en-US" smtClean="0"/>
              <a:t>, </a:t>
            </a:r>
            <a:r>
              <a:rPr lang="tr-TR" smtClean="0"/>
              <a:t>birkaç birleştirici</a:t>
            </a:r>
            <a:r>
              <a:rPr lang="en-US" smtClean="0"/>
              <a:t> me</a:t>
            </a:r>
            <a:r>
              <a:rPr lang="tr-TR" smtClean="0"/>
              <a:t>k</a:t>
            </a:r>
            <a:r>
              <a:rPr lang="en-US" smtClean="0"/>
              <a:t>ani</a:t>
            </a:r>
            <a:r>
              <a:rPr lang="tr-TR" smtClean="0"/>
              <a:t>z</a:t>
            </a:r>
            <a:r>
              <a:rPr lang="en-US" smtClean="0"/>
              <a:t>m</a:t>
            </a:r>
            <a:r>
              <a:rPr lang="tr-TR" smtClean="0"/>
              <a:t>a</a:t>
            </a:r>
            <a:endParaRPr lang="en-US" smtClean="0"/>
          </a:p>
          <a:p>
            <a:pPr eaLnBrk="1" hangingPunct="1"/>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66</a:t>
            </a:fld>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smtClean="0"/>
              <a:t>ALGOL 68 </a:t>
            </a:r>
            <a:r>
              <a:rPr lang="tr-TR" smtClean="0"/>
              <a:t>Değerlendirmesi</a:t>
            </a:r>
            <a:endParaRPr lang="en-US" smtClean="0"/>
          </a:p>
        </p:txBody>
      </p:sp>
      <p:sp>
        <p:nvSpPr>
          <p:cNvPr id="57348" name="Rectangle 3"/>
          <p:cNvSpPr>
            <a:spLocks noGrp="1" noChangeArrowheads="1"/>
          </p:cNvSpPr>
          <p:nvPr>
            <p:ph type="body" idx="1"/>
          </p:nvPr>
        </p:nvSpPr>
        <p:spPr>
          <a:xfrm>
            <a:off x="228600" y="1219200"/>
            <a:ext cx="6858000" cy="4572000"/>
          </a:xfrm>
        </p:spPr>
        <p:txBody>
          <a:bodyPr/>
          <a:lstStyle/>
          <a:p>
            <a:pPr eaLnBrk="1" hangingPunct="1"/>
            <a:r>
              <a:rPr lang="tr-TR" sz="2300" b="1" dirty="0" smtClean="0"/>
              <a:t>Katkılar</a:t>
            </a:r>
            <a:endParaRPr lang="en-US" sz="2300" b="1" dirty="0" smtClean="0"/>
          </a:p>
          <a:p>
            <a:pPr lvl="1" eaLnBrk="1" hangingPunct="1"/>
            <a:r>
              <a:rPr lang="tr-TR" sz="2300" dirty="0" smtClean="0"/>
              <a:t>kullanıcı</a:t>
            </a:r>
            <a:r>
              <a:rPr lang="en-US" sz="2300" dirty="0" smtClean="0"/>
              <a:t>-</a:t>
            </a:r>
            <a:r>
              <a:rPr lang="tr-TR" sz="2300" dirty="0" smtClean="0"/>
              <a:t>tanımlı</a:t>
            </a:r>
            <a:r>
              <a:rPr lang="en-US" sz="2300" dirty="0" smtClean="0"/>
              <a:t> </a:t>
            </a:r>
            <a:r>
              <a:rPr lang="tr-TR" sz="2300" dirty="0" smtClean="0"/>
              <a:t>veri yapılarını destekleyen ilk dil</a:t>
            </a:r>
            <a:endParaRPr lang="en-US" sz="2300" dirty="0" smtClean="0"/>
          </a:p>
          <a:p>
            <a:pPr lvl="1" eaLnBrk="1" hangingPunct="1"/>
            <a:r>
              <a:rPr lang="tr-TR" sz="2300" dirty="0" smtClean="0"/>
              <a:t>Referans tipleri</a:t>
            </a:r>
            <a:endParaRPr lang="en-US" sz="2300" dirty="0" smtClean="0"/>
          </a:p>
          <a:p>
            <a:pPr lvl="1" eaLnBrk="1" hangingPunct="1"/>
            <a:r>
              <a:rPr lang="en-US" sz="2300" dirty="0" smtClean="0"/>
              <a:t>D</a:t>
            </a:r>
            <a:r>
              <a:rPr lang="tr-TR" sz="2300" dirty="0" err="1" smtClean="0"/>
              <a:t>inamik</a:t>
            </a:r>
            <a:r>
              <a:rPr lang="en-US" sz="2300" dirty="0" smtClean="0"/>
              <a:t> </a:t>
            </a:r>
            <a:r>
              <a:rPr lang="tr-TR" sz="2300" dirty="0" smtClean="0"/>
              <a:t>diziler</a:t>
            </a:r>
            <a:r>
              <a:rPr lang="en-US" sz="2300" dirty="0" smtClean="0"/>
              <a:t> (flex</a:t>
            </a:r>
            <a:r>
              <a:rPr lang="tr-TR" sz="2300" dirty="0" smtClean="0"/>
              <a:t> (esnek)</a:t>
            </a:r>
            <a:r>
              <a:rPr lang="en-US" sz="2300" dirty="0" smtClean="0"/>
              <a:t> arrays)</a:t>
            </a:r>
            <a:r>
              <a:rPr lang="tr-TR" sz="2300" dirty="0" smtClean="0"/>
              <a:t> e izin veren ilk dil</a:t>
            </a:r>
            <a:endParaRPr lang="en-US" sz="2300" dirty="0" smtClean="0"/>
          </a:p>
          <a:p>
            <a:pPr eaLnBrk="1" hangingPunct="1"/>
            <a:r>
              <a:rPr lang="tr-TR" sz="2300" b="1" dirty="0" smtClean="0"/>
              <a:t>Yorumlar</a:t>
            </a:r>
            <a:endParaRPr lang="en-US" sz="2300" b="1" dirty="0" smtClean="0"/>
          </a:p>
          <a:p>
            <a:pPr lvl="1" eaLnBrk="1" hangingPunct="1"/>
            <a:r>
              <a:rPr lang="en-US" sz="2300" dirty="0" smtClean="0"/>
              <a:t>ALGOL 60</a:t>
            </a:r>
            <a:r>
              <a:rPr lang="tr-TR" sz="2300" dirty="0" smtClean="0"/>
              <a:t> dan daha az kullanım</a:t>
            </a:r>
          </a:p>
          <a:p>
            <a:pPr lvl="1" eaLnBrk="1" hangingPunct="1"/>
            <a:r>
              <a:rPr lang="tr-TR" sz="2300" dirty="0" smtClean="0"/>
              <a:t>Öğrenilmesi oldukça zor olan bir gramer ve dil yapısına sahiptir. </a:t>
            </a:r>
          </a:p>
          <a:p>
            <a:pPr lvl="1" eaLnBrk="1" hangingPunct="1"/>
            <a:r>
              <a:rPr lang="tr-TR" sz="2300" dirty="0" smtClean="0"/>
              <a:t>Sadece bilimsel uygulamalar hedeflenerek tasarlanmış bir dil</a:t>
            </a:r>
          </a:p>
          <a:p>
            <a:pPr lvl="1" eaLnBrk="1" hangingPunct="1"/>
            <a:r>
              <a:rPr lang="tr-TR" sz="2300" dirty="0" smtClean="0"/>
              <a:t>Sonra gelen dillerde çok etkisi olmuştur</a:t>
            </a:r>
            <a:r>
              <a:rPr lang="en-US" sz="2300" dirty="0" smtClean="0"/>
              <a:t>,</a:t>
            </a:r>
            <a:r>
              <a:rPr lang="tr-TR" sz="2300" dirty="0" smtClean="0"/>
              <a:t> özellikle</a:t>
            </a:r>
            <a:r>
              <a:rPr lang="en-US" sz="2300" dirty="0" smtClean="0"/>
              <a:t> Pascal, C, </a:t>
            </a:r>
            <a:r>
              <a:rPr lang="tr-TR" sz="2300" dirty="0" smtClean="0"/>
              <a:t>ve</a:t>
            </a:r>
            <a:r>
              <a:rPr lang="en-US" sz="2300" dirty="0" smtClean="0"/>
              <a:t> </a:t>
            </a:r>
            <a:r>
              <a:rPr lang="en-US" sz="2300" dirty="0" err="1" smtClean="0"/>
              <a:t>Ada</a:t>
            </a:r>
            <a:endParaRPr lang="en-US" sz="2300" dirty="0" smtClean="0"/>
          </a:p>
        </p:txBody>
      </p:sp>
      <p:pic>
        <p:nvPicPr>
          <p:cNvPr id="57349" name="Picture 4" descr="FIG_0208.pct                                                   000C7A15 The Brain                      B3A96F8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461125" y="1371600"/>
            <a:ext cx="2682875" cy="2133600"/>
          </a:xfrm>
          <a:prstGeom prst="rect">
            <a:avLst/>
          </a:prstGeom>
          <a:noFill/>
          <a:ln w="9525">
            <a:noFill/>
            <a:miter lim="800000"/>
            <a:headEnd/>
            <a:tailEnd/>
          </a:ln>
        </p:spPr>
      </p:pic>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67</a:t>
            </a:fld>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304800" y="457200"/>
            <a:ext cx="8686800" cy="762000"/>
          </a:xfrm>
        </p:spPr>
        <p:txBody>
          <a:bodyPr/>
          <a:lstStyle/>
          <a:p>
            <a:pPr eaLnBrk="1" hangingPunct="1"/>
            <a:r>
              <a:rPr lang="en-US" sz="3200" smtClean="0"/>
              <a:t>2.12 ALGOL</a:t>
            </a:r>
            <a:r>
              <a:rPr lang="tr-TR" sz="3200" smtClean="0"/>
              <a:t>’lerin ilk torunlarından bazıları</a:t>
            </a:r>
            <a:endParaRPr lang="en-US" sz="3200" smtClean="0"/>
          </a:p>
        </p:txBody>
      </p:sp>
      <p:sp>
        <p:nvSpPr>
          <p:cNvPr id="58372" name="Rectangle 3"/>
          <p:cNvSpPr>
            <a:spLocks noGrp="1" noChangeArrowheads="1"/>
          </p:cNvSpPr>
          <p:nvPr>
            <p:ph type="body" idx="1"/>
          </p:nvPr>
        </p:nvSpPr>
        <p:spPr>
          <a:xfrm>
            <a:off x="457200" y="1371600"/>
            <a:ext cx="8153400" cy="4572000"/>
          </a:xfrm>
        </p:spPr>
        <p:txBody>
          <a:bodyPr/>
          <a:lstStyle/>
          <a:p>
            <a:pPr eaLnBrk="1" hangingPunct="1"/>
            <a:r>
              <a:rPr lang="en-US" dirty="0" smtClean="0"/>
              <a:t>ALGOL </a:t>
            </a:r>
            <a:r>
              <a:rPr lang="tr-TR" dirty="0" smtClean="0"/>
              <a:t>dilleri bütün </a:t>
            </a:r>
            <a:r>
              <a:rPr lang="tr-TR" dirty="0" smtClean="0">
                <a:solidFill>
                  <a:srgbClr val="CC3300"/>
                </a:solidFill>
              </a:rPr>
              <a:t>zorunlu </a:t>
            </a:r>
            <a:r>
              <a:rPr lang="tr-TR" dirty="0" smtClean="0"/>
              <a:t>(</a:t>
            </a:r>
            <a:r>
              <a:rPr lang="en-US" dirty="0" smtClean="0"/>
              <a:t>imperative</a:t>
            </a:r>
            <a:r>
              <a:rPr lang="tr-TR" dirty="0" smtClean="0"/>
              <a:t>) dilleri</a:t>
            </a:r>
            <a:r>
              <a:rPr lang="en-US" dirty="0" smtClean="0"/>
              <a:t> </a:t>
            </a:r>
            <a:r>
              <a:rPr lang="tr-TR" dirty="0" smtClean="0"/>
              <a:t>etkiledi</a:t>
            </a:r>
            <a:endParaRPr lang="en-US" dirty="0" smtClean="0"/>
          </a:p>
          <a:p>
            <a:pPr lvl="1" eaLnBrk="1" hangingPunct="1"/>
            <a:r>
              <a:rPr lang="en-US" dirty="0" smtClean="0"/>
              <a:t>Pascal</a:t>
            </a:r>
          </a:p>
          <a:p>
            <a:pPr lvl="1" eaLnBrk="1" hangingPunct="1"/>
            <a:r>
              <a:rPr lang="en-US" dirty="0" smtClean="0"/>
              <a:t>C</a:t>
            </a:r>
          </a:p>
          <a:p>
            <a:pPr lvl="1" eaLnBrk="1" hangingPunct="1"/>
            <a:r>
              <a:rPr lang="en-US" dirty="0" smtClean="0"/>
              <a:t>Modula/Modula 2</a:t>
            </a:r>
          </a:p>
          <a:p>
            <a:pPr lvl="1" eaLnBrk="1" hangingPunct="1"/>
            <a:r>
              <a:rPr lang="en-US" dirty="0" err="1" smtClean="0"/>
              <a:t>Ada</a:t>
            </a:r>
            <a:endParaRPr lang="en-US" dirty="0" smtClean="0"/>
          </a:p>
          <a:p>
            <a:pPr lvl="1" eaLnBrk="1" hangingPunct="1"/>
            <a:r>
              <a:rPr lang="en-US" dirty="0" smtClean="0"/>
              <a:t>Oberon</a:t>
            </a:r>
          </a:p>
          <a:p>
            <a:pPr lvl="1" eaLnBrk="1" hangingPunct="1"/>
            <a:r>
              <a:rPr lang="en-US" dirty="0" smtClean="0"/>
              <a:t>C++/Java</a:t>
            </a:r>
          </a:p>
          <a:p>
            <a:pPr lvl="1" eaLnBrk="1" hangingPunct="1"/>
            <a:r>
              <a:rPr lang="en-US" dirty="0" smtClean="0"/>
              <a:t>Perl (</a:t>
            </a:r>
            <a:r>
              <a:rPr lang="tr-TR" dirty="0" smtClean="0"/>
              <a:t>bir yere kadar</a:t>
            </a:r>
            <a:r>
              <a:rPr lang="en-US" dirty="0" smtClean="0"/>
              <a:t>)</a:t>
            </a:r>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68</a:t>
            </a:fld>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US" smtClean="0"/>
              <a:t>Pascal - 1971</a:t>
            </a:r>
          </a:p>
        </p:txBody>
      </p:sp>
      <p:sp>
        <p:nvSpPr>
          <p:cNvPr id="59396" name="Rectangle 3"/>
          <p:cNvSpPr>
            <a:spLocks noGrp="1" noChangeArrowheads="1"/>
          </p:cNvSpPr>
          <p:nvPr>
            <p:ph type="body" idx="1"/>
          </p:nvPr>
        </p:nvSpPr>
        <p:spPr>
          <a:xfrm>
            <a:off x="-76200" y="1295400"/>
            <a:ext cx="8077200" cy="4343400"/>
          </a:xfrm>
        </p:spPr>
        <p:txBody>
          <a:bodyPr/>
          <a:lstStyle/>
          <a:p>
            <a:pPr eaLnBrk="1" hangingPunct="1"/>
            <a:r>
              <a:rPr lang="en-US" sz="2100" dirty="0" smtClean="0"/>
              <a:t>ALGOL </a:t>
            </a:r>
            <a:r>
              <a:rPr lang="tr-TR" sz="2100" dirty="0" smtClean="0"/>
              <a:t>68 </a:t>
            </a:r>
            <a:r>
              <a:rPr lang="en-US" sz="2100" dirty="0" err="1" smtClean="0"/>
              <a:t>dilinin</a:t>
            </a:r>
            <a:r>
              <a:rPr lang="en-US" sz="2100" dirty="0" smtClean="0"/>
              <a:t> </a:t>
            </a:r>
            <a:r>
              <a:rPr lang="en-US" sz="2100" dirty="0" err="1" smtClean="0"/>
              <a:t>tasarımında</a:t>
            </a:r>
            <a:r>
              <a:rPr lang="en-US" sz="2100" dirty="0" smtClean="0"/>
              <a:t> </a:t>
            </a:r>
            <a:r>
              <a:rPr lang="en-US" sz="2100" dirty="0" err="1" smtClean="0"/>
              <a:t>çalışan</a:t>
            </a:r>
            <a:r>
              <a:rPr lang="en-US" sz="2100" dirty="0" smtClean="0"/>
              <a:t> </a:t>
            </a:r>
            <a:r>
              <a:rPr lang="en-US" sz="2100" dirty="0" err="1" smtClean="0"/>
              <a:t>araştırmacı</a:t>
            </a:r>
            <a:r>
              <a:rPr lang="en-US" sz="2100" dirty="0" smtClean="0"/>
              <a:t> Nicholas Wirth </a:t>
            </a:r>
            <a:r>
              <a:rPr lang="tr-TR" sz="2100" dirty="0" smtClean="0"/>
              <a:t>tarafından öğretim amaçlı olarak tasarlanan </a:t>
            </a:r>
            <a:r>
              <a:rPr lang="tr-TR" sz="2100" dirty="0" err="1" smtClean="0"/>
              <a:t>PASCAL’ı</a:t>
            </a:r>
            <a:r>
              <a:rPr lang="tr-TR" sz="2100" dirty="0" smtClean="0"/>
              <a:t> geliştirildi</a:t>
            </a:r>
            <a:endParaRPr lang="en-US" sz="2100" dirty="0" smtClean="0"/>
          </a:p>
          <a:p>
            <a:pPr lvl="1" eaLnBrk="1" hangingPunct="1"/>
            <a:r>
              <a:rPr lang="tr-TR" sz="2100" dirty="0" smtClean="0"/>
              <a:t>Yapısal programlama (</a:t>
            </a:r>
            <a:r>
              <a:rPr lang="en-US" sz="2100" dirty="0" smtClean="0"/>
              <a:t>structured programming</a:t>
            </a:r>
            <a:r>
              <a:rPr lang="tr-TR" sz="2100" dirty="0" smtClean="0"/>
              <a:t>) öğretmek için tasarlandı</a:t>
            </a:r>
            <a:endParaRPr lang="en-US" sz="2100" dirty="0" smtClean="0"/>
          </a:p>
          <a:p>
            <a:pPr eaLnBrk="1" hangingPunct="1"/>
            <a:r>
              <a:rPr lang="tr-TR" sz="2100" dirty="0" smtClean="0"/>
              <a:t>Küçük</a:t>
            </a:r>
            <a:r>
              <a:rPr lang="en-US" sz="2100" dirty="0" smtClean="0"/>
              <a:t>, </a:t>
            </a:r>
            <a:r>
              <a:rPr lang="tr-TR" sz="2100" dirty="0" smtClean="0"/>
              <a:t>basit</a:t>
            </a:r>
            <a:r>
              <a:rPr lang="en-US" sz="2100" dirty="0" smtClean="0"/>
              <a:t>, </a:t>
            </a:r>
            <a:r>
              <a:rPr lang="tr-TR" sz="2100" dirty="0" smtClean="0"/>
              <a:t>yenilik getirmeyen bir dil</a:t>
            </a:r>
          </a:p>
          <a:p>
            <a:pPr eaLnBrk="1" hangingPunct="1"/>
            <a:r>
              <a:rPr lang="en-US" sz="2100" dirty="0" err="1" smtClean="0"/>
              <a:t>Önceki</a:t>
            </a:r>
            <a:r>
              <a:rPr lang="en-US" sz="2100" dirty="0" smtClean="0"/>
              <a:t> </a:t>
            </a:r>
            <a:r>
              <a:rPr lang="en-US" sz="2100" dirty="0" err="1" smtClean="0"/>
              <a:t>bir</a:t>
            </a:r>
            <a:r>
              <a:rPr lang="en-US" sz="2100" dirty="0" smtClean="0"/>
              <a:t> </a:t>
            </a:r>
            <a:r>
              <a:rPr lang="en-US" sz="2100" dirty="0" err="1" smtClean="0"/>
              <a:t>çok</a:t>
            </a:r>
            <a:r>
              <a:rPr lang="en-US" sz="2100" dirty="0" smtClean="0"/>
              <a:t> </a:t>
            </a:r>
            <a:r>
              <a:rPr lang="en-US" sz="2100" dirty="0" err="1" smtClean="0"/>
              <a:t>dilin</a:t>
            </a:r>
            <a:r>
              <a:rPr lang="en-US" sz="2100" dirty="0" smtClean="0"/>
              <a:t> </a:t>
            </a:r>
            <a:r>
              <a:rPr lang="en-US" sz="2100" dirty="0" err="1" smtClean="0"/>
              <a:t>özelliklerini</a:t>
            </a:r>
            <a:r>
              <a:rPr lang="en-US" sz="2100" dirty="0" smtClean="0"/>
              <a:t> </a:t>
            </a:r>
            <a:r>
              <a:rPr lang="en-US" sz="2100" dirty="0" err="1" smtClean="0"/>
              <a:t>barındıran</a:t>
            </a:r>
            <a:r>
              <a:rPr lang="en-US" sz="2100" dirty="0" smtClean="0"/>
              <a:t> PASCAL, COBOL </a:t>
            </a:r>
            <a:r>
              <a:rPr lang="en-US" sz="2100" dirty="0" err="1" smtClean="0"/>
              <a:t>ve</a:t>
            </a:r>
            <a:r>
              <a:rPr lang="en-US" sz="2100" dirty="0" smtClean="0"/>
              <a:t> PL/</a:t>
            </a:r>
            <a:r>
              <a:rPr lang="en-US" sz="2100" dirty="0" err="1" smtClean="0"/>
              <a:t>I’dan</a:t>
            </a:r>
            <a:r>
              <a:rPr lang="en-US" sz="2100" dirty="0" smtClean="0"/>
              <a:t> </a:t>
            </a:r>
            <a:r>
              <a:rPr lang="en-US" sz="2100" dirty="0" err="1" smtClean="0"/>
              <a:t>kayıt</a:t>
            </a:r>
            <a:r>
              <a:rPr lang="en-US" sz="2100" dirty="0" smtClean="0"/>
              <a:t> </a:t>
            </a:r>
            <a:r>
              <a:rPr lang="en-US" sz="2100" dirty="0" err="1" smtClean="0"/>
              <a:t>yapısını</a:t>
            </a:r>
            <a:r>
              <a:rPr lang="en-US" sz="2100" dirty="0" smtClean="0"/>
              <a:t>, ALGOL </a:t>
            </a:r>
            <a:r>
              <a:rPr lang="en-US" sz="2100" dirty="0" err="1" smtClean="0"/>
              <a:t>dilinden</a:t>
            </a:r>
            <a:r>
              <a:rPr lang="en-US" sz="2100" dirty="0" smtClean="0"/>
              <a:t> </a:t>
            </a:r>
            <a:r>
              <a:rPr lang="en-US" sz="2100" dirty="0" err="1" smtClean="0"/>
              <a:t>kullanıcı</a:t>
            </a:r>
            <a:r>
              <a:rPr lang="en-US" sz="2100" dirty="0" smtClean="0"/>
              <a:t> </a:t>
            </a:r>
            <a:r>
              <a:rPr lang="en-US" sz="2100" dirty="0" err="1" smtClean="0"/>
              <a:t>tanımlı</a:t>
            </a:r>
            <a:r>
              <a:rPr lang="en-US" sz="2100" dirty="0" smtClean="0"/>
              <a:t> tip </a:t>
            </a:r>
            <a:r>
              <a:rPr lang="en-US" sz="2100" dirty="0" err="1" smtClean="0"/>
              <a:t>kavramını</a:t>
            </a:r>
            <a:r>
              <a:rPr lang="en-US" sz="2100" dirty="0" smtClean="0"/>
              <a:t> </a:t>
            </a:r>
            <a:r>
              <a:rPr lang="en-US" sz="2100" dirty="0" err="1" smtClean="0"/>
              <a:t>ve</a:t>
            </a:r>
            <a:r>
              <a:rPr lang="en-US" sz="2100" dirty="0" smtClean="0"/>
              <a:t> case </a:t>
            </a:r>
            <a:r>
              <a:rPr lang="en-US" sz="2100" dirty="0" err="1" smtClean="0"/>
              <a:t>deyimini</a:t>
            </a:r>
            <a:r>
              <a:rPr lang="en-US" sz="2100" dirty="0" smtClean="0"/>
              <a:t> </a:t>
            </a:r>
            <a:r>
              <a:rPr lang="en-US" sz="2100" dirty="0" err="1" smtClean="0"/>
              <a:t>almıştır</a:t>
            </a:r>
            <a:r>
              <a:rPr lang="en-US" sz="2100" dirty="0" smtClean="0"/>
              <a:t>.</a:t>
            </a:r>
          </a:p>
          <a:p>
            <a:pPr eaLnBrk="1" hangingPunct="1"/>
            <a:r>
              <a:rPr lang="tr-TR" sz="2100" dirty="0" smtClean="0"/>
              <a:t>Programlama öğretmede en çok etkisi oldu</a:t>
            </a:r>
            <a:endParaRPr lang="en-US" sz="2100" dirty="0" smtClean="0"/>
          </a:p>
          <a:p>
            <a:pPr lvl="1" eaLnBrk="1" hangingPunct="1"/>
            <a:r>
              <a:rPr lang="en-US" sz="2100" dirty="0" smtClean="0"/>
              <a:t>1970</a:t>
            </a:r>
            <a:r>
              <a:rPr lang="tr-TR" sz="2100" dirty="0" err="1" smtClean="0"/>
              <a:t>lerin</a:t>
            </a:r>
            <a:r>
              <a:rPr lang="tr-TR" sz="2100" dirty="0" smtClean="0"/>
              <a:t> ortalarından</a:t>
            </a:r>
            <a:r>
              <a:rPr lang="en-US" sz="2100" dirty="0" smtClean="0"/>
              <a:t> 1990</a:t>
            </a:r>
            <a:r>
              <a:rPr lang="tr-TR" sz="2100" dirty="0" smtClean="0"/>
              <a:t> </a:t>
            </a:r>
            <a:r>
              <a:rPr lang="tr-TR" sz="2100" dirty="0" err="1" smtClean="0"/>
              <a:t>ların</a:t>
            </a:r>
            <a:r>
              <a:rPr lang="tr-TR" sz="2100" dirty="0" smtClean="0"/>
              <a:t> sonlarına kadar</a:t>
            </a:r>
            <a:r>
              <a:rPr lang="en-US" sz="2100" dirty="0" smtClean="0"/>
              <a:t>, </a:t>
            </a:r>
            <a:r>
              <a:rPr lang="tr-TR" sz="2100" dirty="0" smtClean="0"/>
              <a:t>programlama öğretmek için kullanılan en yaygın dildi</a:t>
            </a:r>
          </a:p>
          <a:p>
            <a:pPr eaLnBrk="1" hangingPunct="1"/>
            <a:r>
              <a:rPr lang="en-US" sz="2100" dirty="0" err="1" smtClean="0"/>
              <a:t>Basit</a:t>
            </a:r>
            <a:r>
              <a:rPr lang="en-US" sz="2100" dirty="0" smtClean="0"/>
              <a:t> </a:t>
            </a:r>
            <a:r>
              <a:rPr lang="en-US" sz="2100" dirty="0" err="1" smtClean="0"/>
              <a:t>ve</a:t>
            </a:r>
            <a:r>
              <a:rPr lang="en-US" sz="2100" dirty="0" smtClean="0"/>
              <a:t> </a:t>
            </a:r>
            <a:r>
              <a:rPr lang="en-US" sz="2100" dirty="0" err="1" smtClean="0"/>
              <a:t>kolay</a:t>
            </a:r>
            <a:r>
              <a:rPr lang="en-US" sz="2100" dirty="0" smtClean="0"/>
              <a:t> </a:t>
            </a:r>
            <a:r>
              <a:rPr lang="en-US" sz="2100" dirty="0" err="1" smtClean="0"/>
              <a:t>anlaşılabilir</a:t>
            </a:r>
            <a:r>
              <a:rPr lang="en-US" sz="2100" dirty="0" smtClean="0"/>
              <a:t> </a:t>
            </a:r>
            <a:r>
              <a:rPr lang="en-US" sz="2100" dirty="0" err="1" smtClean="0"/>
              <a:t>bir</a:t>
            </a:r>
            <a:r>
              <a:rPr lang="en-US" sz="2100" dirty="0" smtClean="0"/>
              <a:t> </a:t>
            </a:r>
            <a:r>
              <a:rPr lang="en-US" sz="2100" dirty="0" err="1" smtClean="0"/>
              <a:t>dil</a:t>
            </a:r>
            <a:r>
              <a:rPr lang="en-US" sz="2100" dirty="0" smtClean="0"/>
              <a:t> </a:t>
            </a:r>
            <a:r>
              <a:rPr lang="en-US" sz="2100" dirty="0" err="1" smtClean="0"/>
              <a:t>olmasına</a:t>
            </a:r>
            <a:r>
              <a:rPr lang="en-US" sz="2100" dirty="0" smtClean="0"/>
              <a:t> </a:t>
            </a:r>
            <a:r>
              <a:rPr lang="en-US" sz="2100" dirty="0" err="1" smtClean="0"/>
              <a:t>rağmen</a:t>
            </a:r>
            <a:r>
              <a:rPr lang="en-US" sz="2100" dirty="0" smtClean="0"/>
              <a:t> </a:t>
            </a:r>
            <a:r>
              <a:rPr lang="en-US" sz="2100" dirty="0" err="1" smtClean="0"/>
              <a:t>bazı</a:t>
            </a:r>
            <a:r>
              <a:rPr lang="en-US" sz="2100" dirty="0" smtClean="0"/>
              <a:t> </a:t>
            </a:r>
            <a:r>
              <a:rPr lang="en-US" sz="2100" dirty="0" err="1" smtClean="0"/>
              <a:t>özelliklerinin</a:t>
            </a:r>
            <a:r>
              <a:rPr lang="en-US" sz="2100" dirty="0" smtClean="0"/>
              <a:t> </a:t>
            </a:r>
            <a:r>
              <a:rPr lang="en-US" sz="2100" dirty="0" err="1" smtClean="0"/>
              <a:t>olmamasından</a:t>
            </a:r>
            <a:r>
              <a:rPr lang="en-US" sz="2100" dirty="0" smtClean="0"/>
              <a:t> </a:t>
            </a:r>
            <a:r>
              <a:rPr lang="en-US" sz="2100" dirty="0" err="1" smtClean="0"/>
              <a:t>dolayı</a:t>
            </a:r>
            <a:r>
              <a:rPr lang="en-US" sz="2100" dirty="0" smtClean="0"/>
              <a:t> </a:t>
            </a:r>
            <a:r>
              <a:rPr lang="en-US" sz="2100" dirty="0" err="1" smtClean="0"/>
              <a:t>ticari</a:t>
            </a:r>
            <a:r>
              <a:rPr lang="en-US" sz="2100" dirty="0" smtClean="0"/>
              <a:t> </a:t>
            </a:r>
            <a:r>
              <a:rPr lang="en-US" sz="2100" dirty="0" err="1" smtClean="0"/>
              <a:t>uygulamalarda</a:t>
            </a:r>
            <a:r>
              <a:rPr lang="tr-TR" sz="2100" dirty="0" smtClean="0"/>
              <a:t> </a:t>
            </a:r>
            <a:r>
              <a:rPr lang="en-US" sz="2100" dirty="0" err="1" smtClean="0"/>
              <a:t>kullanımı</a:t>
            </a:r>
            <a:r>
              <a:rPr lang="en-US" sz="2100" dirty="0" smtClean="0"/>
              <a:t> </a:t>
            </a:r>
            <a:r>
              <a:rPr lang="en-US" sz="2100" dirty="0" err="1" smtClean="0"/>
              <a:t>sınırlı</a:t>
            </a:r>
            <a:r>
              <a:rPr lang="en-US" sz="2100" dirty="0" smtClean="0"/>
              <a:t> </a:t>
            </a:r>
            <a:r>
              <a:rPr lang="en-US" sz="2100" dirty="0" err="1" smtClean="0"/>
              <a:t>kalmıştır</a:t>
            </a:r>
            <a:r>
              <a:rPr lang="en-US" sz="2100" dirty="0" smtClean="0"/>
              <a:t>.</a:t>
            </a:r>
          </a:p>
          <a:p>
            <a:pPr eaLnBrk="1" hangingPunct="1"/>
            <a:endParaRPr lang="en-US" sz="2600" dirty="0" smtClean="0"/>
          </a:p>
          <a:p>
            <a:pPr eaLnBrk="1" hangingPunct="1"/>
            <a:endParaRPr lang="en-US" sz="2200" dirty="0" smtClean="0"/>
          </a:p>
        </p:txBody>
      </p:sp>
      <p:pic>
        <p:nvPicPr>
          <p:cNvPr id="59397" name="Picture 4" descr="FIG_0209.pct                                                   000C7A15 The Brain                      B3A96F8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172200" y="2209800"/>
            <a:ext cx="2871787" cy="1600200"/>
          </a:xfrm>
          <a:prstGeom prst="rect">
            <a:avLst/>
          </a:prstGeom>
          <a:noFill/>
          <a:ln w="9525">
            <a:noFill/>
            <a:miter lim="800000"/>
            <a:headEnd/>
            <a:tailEnd/>
          </a:ln>
        </p:spPr>
      </p:pic>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69</a:t>
            </a:fld>
            <a:endParaRPr lang="en-US" dirty="0"/>
          </a:p>
        </p:txBody>
      </p:sp>
      <p:pic>
        <p:nvPicPr>
          <p:cNvPr id="6" name="Picture 2" descr="http://upload.wikimedia.org/wikipedia/commons/d/d0/Niklaus_Wirth_large.jpg"/>
          <p:cNvPicPr>
            <a:picLocks noChangeAspect="1" noChangeArrowheads="1"/>
          </p:cNvPicPr>
          <p:nvPr/>
        </p:nvPicPr>
        <p:blipFill>
          <a:blip r:embed="rId3"/>
          <a:srcRect/>
          <a:stretch>
            <a:fillRect/>
          </a:stretch>
        </p:blipFill>
        <p:spPr bwMode="auto">
          <a:xfrm>
            <a:off x="7864567" y="1"/>
            <a:ext cx="1223868" cy="1676399"/>
          </a:xfrm>
          <a:prstGeom prst="rect">
            <a:avLst/>
          </a:prstGeom>
          <a:noFill/>
          <a:ln w="9525">
            <a:noFill/>
            <a:miter lim="800000"/>
            <a:headEnd/>
            <a:tailEnd/>
          </a:ln>
        </p:spPr>
      </p:pic>
      <p:sp>
        <p:nvSpPr>
          <p:cNvPr id="7" name="Text Box 8"/>
          <p:cNvSpPr txBox="1">
            <a:spLocks noChangeArrowheads="1"/>
          </p:cNvSpPr>
          <p:nvPr/>
        </p:nvSpPr>
        <p:spPr bwMode="auto">
          <a:xfrm>
            <a:off x="7661275" y="1828800"/>
            <a:ext cx="1482725" cy="366712"/>
          </a:xfrm>
          <a:prstGeom prst="rect">
            <a:avLst/>
          </a:prstGeom>
          <a:noFill/>
          <a:ln w="9525">
            <a:noFill/>
            <a:miter lim="800000"/>
            <a:headEnd/>
            <a:tailEnd/>
          </a:ln>
        </p:spPr>
        <p:txBody>
          <a:bodyPr wrap="square">
            <a:spAutoFit/>
          </a:bodyPr>
          <a:lstStyle/>
          <a:p>
            <a:pPr>
              <a:spcBef>
                <a:spcPct val="50000"/>
              </a:spcBef>
            </a:pPr>
            <a:r>
              <a:rPr lang="en-US" sz="1800" dirty="0" err="1">
                <a:solidFill>
                  <a:srgbClr val="800080"/>
                </a:solidFill>
              </a:rPr>
              <a:t>Niklaus</a:t>
            </a:r>
            <a:r>
              <a:rPr lang="en-US" sz="1800" dirty="0">
                <a:solidFill>
                  <a:srgbClr val="800080"/>
                </a:solidFill>
              </a:rPr>
              <a:t> Wirth</a:t>
            </a:r>
          </a:p>
        </p:txBody>
      </p:sp>
    </p:spTree>
  </p:cSld>
  <p:clrMapOvr>
    <a:masterClrMapping/>
  </p:clrMapOvr>
  <p:timing>
    <p:tnLst>
      <p:par>
        <p:cTn id="1" dur="indefinite" restart="never" nodeType="tmRoot"/>
      </p:par>
    </p:tnLst>
    <p:bldLst>
      <p:bldP spid="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Başlık"/>
          <p:cNvSpPr>
            <a:spLocks noGrp="1"/>
          </p:cNvSpPr>
          <p:nvPr>
            <p:ph type="title"/>
          </p:nvPr>
        </p:nvSpPr>
        <p:spPr/>
        <p:txBody>
          <a:bodyPr/>
          <a:lstStyle/>
          <a:p>
            <a:r>
              <a:rPr lang="en-US" smtClean="0"/>
              <a:t>2.1 Zuse’</a:t>
            </a:r>
            <a:r>
              <a:rPr lang="tr-TR" smtClean="0"/>
              <a:t>nin</a:t>
            </a:r>
            <a:r>
              <a:rPr lang="en-US" smtClean="0"/>
              <a:t> Plankalkül</a:t>
            </a:r>
            <a:r>
              <a:rPr lang="tr-TR" smtClean="0"/>
              <a:t>’ü</a:t>
            </a:r>
          </a:p>
        </p:txBody>
      </p:sp>
      <p:sp>
        <p:nvSpPr>
          <p:cNvPr id="10243" name="2 İçerik Yer Tutucusu"/>
          <p:cNvSpPr>
            <a:spLocks noGrp="1"/>
          </p:cNvSpPr>
          <p:nvPr>
            <p:ph idx="1"/>
          </p:nvPr>
        </p:nvSpPr>
        <p:spPr>
          <a:xfrm>
            <a:off x="609600" y="1295400"/>
            <a:ext cx="8153400" cy="4572000"/>
          </a:xfrm>
        </p:spPr>
        <p:txBody>
          <a:bodyPr/>
          <a:lstStyle/>
          <a:p>
            <a:r>
              <a:rPr lang="tr-TR" smtClean="0"/>
              <a:t>ENIAC dilinin muazzamlığı karşısında ilk atağa geçen Almanya olmuş ve başarılı da olmuştur. PLANKALKÜL adı verilen Almanya resmi programlama dili olarak nitelendirilebilinecek bir programlama dili Konrad Zuse liderliğinde geliştirilmiş ve istenilen işlemleri ENIAC’ a göre daha hızlı yapma başarısını göstermiştir. </a:t>
            </a:r>
          </a:p>
          <a:p>
            <a:r>
              <a:rPr lang="tr-TR" smtClean="0"/>
              <a:t>Fakat ENIAC ekibi bu süre zarfında daha avantajlı oldukları için çok hızlı bir yanıt verebilmiş ve PLANKALKÜL dilinin çok fazla duyulmasını engellemiştir.</a:t>
            </a:r>
          </a:p>
          <a:p>
            <a:endParaRPr lang="tr-TR" smtClean="0"/>
          </a:p>
        </p:txBody>
      </p:sp>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7</a:t>
            </a:fld>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en-US" smtClean="0"/>
              <a:t>C - 1972</a:t>
            </a:r>
          </a:p>
        </p:txBody>
      </p:sp>
      <p:sp>
        <p:nvSpPr>
          <p:cNvPr id="60420" name="Rectangle 3"/>
          <p:cNvSpPr>
            <a:spLocks noGrp="1" noChangeArrowheads="1"/>
          </p:cNvSpPr>
          <p:nvPr>
            <p:ph type="body" idx="1"/>
          </p:nvPr>
        </p:nvSpPr>
        <p:spPr>
          <a:xfrm>
            <a:off x="0" y="1676400"/>
            <a:ext cx="6477000" cy="4572000"/>
          </a:xfrm>
        </p:spPr>
        <p:txBody>
          <a:bodyPr/>
          <a:lstStyle/>
          <a:p>
            <a:pPr eaLnBrk="1" hangingPunct="1"/>
            <a:r>
              <a:rPr lang="tr-TR" sz="2400" dirty="0" smtClean="0"/>
              <a:t>Sistem programlama için tasarlandı</a:t>
            </a:r>
            <a:r>
              <a:rPr lang="en-US" sz="2400" dirty="0" smtClean="0"/>
              <a:t> (Bell Lab</a:t>
            </a:r>
            <a:r>
              <a:rPr lang="tr-TR" sz="2400" dirty="0" err="1" smtClean="0"/>
              <a:t>oratuvarlarında</a:t>
            </a:r>
            <a:r>
              <a:rPr lang="en-US" sz="2400" dirty="0" smtClean="0"/>
              <a:t> Dennis Richie</a:t>
            </a:r>
            <a:r>
              <a:rPr lang="tr-TR" sz="2400" dirty="0" smtClean="0"/>
              <a:t> tarafından</a:t>
            </a:r>
            <a:r>
              <a:rPr lang="en-US" sz="2400" dirty="0" smtClean="0"/>
              <a:t>)</a:t>
            </a:r>
          </a:p>
          <a:p>
            <a:pPr eaLnBrk="1" hangingPunct="1"/>
            <a:r>
              <a:rPr lang="tr-TR" sz="2400" dirty="0" smtClean="0"/>
              <a:t>Temel olarak </a:t>
            </a:r>
            <a:r>
              <a:rPr lang="en-US" sz="2400" dirty="0" smtClean="0"/>
              <a:t>BCLP, B</a:t>
            </a:r>
            <a:r>
              <a:rPr lang="tr-TR" sz="2400" dirty="0" smtClean="0"/>
              <a:t>’den</a:t>
            </a:r>
            <a:r>
              <a:rPr lang="en-US" sz="2400" dirty="0" smtClean="0"/>
              <a:t>, </a:t>
            </a:r>
            <a:r>
              <a:rPr lang="tr-TR" sz="2400" dirty="0" smtClean="0"/>
              <a:t>aynı zamanda</a:t>
            </a:r>
            <a:r>
              <a:rPr lang="en-US" sz="2400" dirty="0" smtClean="0"/>
              <a:t> ALGOL 68</a:t>
            </a:r>
            <a:r>
              <a:rPr lang="tr-TR" sz="2400" dirty="0" smtClean="0"/>
              <a:t>’den geliştirildi</a:t>
            </a:r>
            <a:endParaRPr lang="en-US" sz="2400" dirty="0" smtClean="0"/>
          </a:p>
          <a:p>
            <a:pPr eaLnBrk="1" hangingPunct="1"/>
            <a:r>
              <a:rPr lang="tr-TR" sz="2400" dirty="0" smtClean="0"/>
              <a:t>Esnek yapı, güçlü</a:t>
            </a:r>
            <a:r>
              <a:rPr lang="en-US" sz="2400" dirty="0" smtClean="0"/>
              <a:t> </a:t>
            </a:r>
            <a:r>
              <a:rPr lang="en-US" sz="2400" dirty="0" err="1" smtClean="0"/>
              <a:t>operatör</a:t>
            </a:r>
            <a:r>
              <a:rPr lang="tr-TR" sz="2400" dirty="0" err="1" smtClean="0"/>
              <a:t>ler</a:t>
            </a:r>
            <a:r>
              <a:rPr lang="en-US" sz="2400" dirty="0" smtClean="0"/>
              <a:t>, </a:t>
            </a:r>
            <a:r>
              <a:rPr lang="tr-TR" sz="2400" dirty="0" smtClean="0"/>
              <a:t>fakat</a:t>
            </a:r>
            <a:r>
              <a:rPr lang="en-US" sz="2400" dirty="0" smtClean="0"/>
              <a:t> </a:t>
            </a:r>
            <a:r>
              <a:rPr lang="tr-TR" sz="2400" dirty="0" smtClean="0"/>
              <a:t>zayıf tip kontrolü</a:t>
            </a:r>
            <a:r>
              <a:rPr lang="en-US" sz="2400" dirty="0" smtClean="0"/>
              <a:t> </a:t>
            </a:r>
            <a:r>
              <a:rPr lang="tr-TR" sz="2400" dirty="0" smtClean="0"/>
              <a:t>(</a:t>
            </a:r>
            <a:r>
              <a:rPr lang="en-US" sz="2400" dirty="0" smtClean="0"/>
              <a:t>type checking</a:t>
            </a:r>
            <a:r>
              <a:rPr lang="tr-TR" sz="2400" dirty="0" smtClean="0"/>
              <a:t>)</a:t>
            </a:r>
            <a:endParaRPr lang="en-US" sz="2400" dirty="0" smtClean="0"/>
          </a:p>
          <a:p>
            <a:pPr eaLnBrk="1" hangingPunct="1"/>
            <a:r>
              <a:rPr lang="tr-TR" sz="2400" dirty="0" smtClean="0"/>
              <a:t>Başlangıçta</a:t>
            </a:r>
            <a:r>
              <a:rPr lang="en-US" sz="2400" dirty="0" smtClean="0"/>
              <a:t> UNIX</a:t>
            </a:r>
            <a:r>
              <a:rPr lang="tr-TR" sz="2400" dirty="0" smtClean="0"/>
              <a:t> üzerinden yayıldı</a:t>
            </a:r>
            <a:endParaRPr lang="en-US" sz="2400" dirty="0" smtClean="0"/>
          </a:p>
          <a:p>
            <a:pPr eaLnBrk="1" hangingPunct="1"/>
            <a:r>
              <a:rPr lang="tr-TR" sz="2400" dirty="0" smtClean="0"/>
              <a:t>Birçok uygulama alanı</a:t>
            </a:r>
          </a:p>
          <a:p>
            <a:pPr eaLnBrk="1" hangingPunct="1"/>
            <a:r>
              <a:rPr lang="en-US" sz="2400" dirty="0" smtClean="0"/>
              <a:t>PASCAL </a:t>
            </a:r>
            <a:r>
              <a:rPr lang="en-US" sz="2400" dirty="0" err="1" smtClean="0"/>
              <a:t>ve</a:t>
            </a:r>
            <a:r>
              <a:rPr lang="en-US" sz="2400" dirty="0" smtClean="0"/>
              <a:t> C </a:t>
            </a:r>
            <a:r>
              <a:rPr lang="en-US" sz="2400" dirty="0" err="1" smtClean="0"/>
              <a:t>dillerinin</a:t>
            </a:r>
            <a:r>
              <a:rPr lang="en-US" sz="2400" dirty="0" smtClean="0"/>
              <a:t> </a:t>
            </a:r>
            <a:r>
              <a:rPr lang="en-US" sz="2400" dirty="0" err="1" smtClean="0"/>
              <a:t>programlama</a:t>
            </a:r>
            <a:r>
              <a:rPr lang="en-US" sz="2400" dirty="0" smtClean="0"/>
              <a:t> </a:t>
            </a:r>
            <a:r>
              <a:rPr lang="en-US" sz="2400" dirty="0" err="1" smtClean="0"/>
              <a:t>literatürüne</a:t>
            </a:r>
            <a:r>
              <a:rPr lang="en-US" sz="2400" dirty="0" smtClean="0"/>
              <a:t> </a:t>
            </a:r>
            <a:r>
              <a:rPr lang="en-US" sz="2400" dirty="0" err="1" smtClean="0"/>
              <a:t>katkısı</a:t>
            </a:r>
            <a:r>
              <a:rPr lang="en-US" sz="2400" dirty="0" smtClean="0"/>
              <a:t> </a:t>
            </a:r>
            <a:r>
              <a:rPr lang="en-US" sz="2400" dirty="0" err="1" smtClean="0"/>
              <a:t>azdır</a:t>
            </a:r>
            <a:r>
              <a:rPr lang="en-US" sz="2400" dirty="0" smtClean="0"/>
              <a:t>. </a:t>
            </a:r>
            <a:r>
              <a:rPr lang="en-US" sz="2400" dirty="0" err="1" smtClean="0"/>
              <a:t>Daha</a:t>
            </a:r>
            <a:r>
              <a:rPr lang="en-US" sz="2400" dirty="0" smtClean="0"/>
              <a:t> </a:t>
            </a:r>
            <a:r>
              <a:rPr lang="en-US" sz="2400" dirty="0" err="1" smtClean="0"/>
              <a:t>çok</a:t>
            </a:r>
            <a:r>
              <a:rPr lang="en-US" sz="2400" dirty="0" smtClean="0"/>
              <a:t> </a:t>
            </a:r>
            <a:r>
              <a:rPr lang="en-US" sz="2400" dirty="0" err="1" smtClean="0"/>
              <a:t>var</a:t>
            </a:r>
            <a:r>
              <a:rPr lang="en-US" sz="2400" dirty="0" smtClean="0"/>
              <a:t> </a:t>
            </a:r>
            <a:r>
              <a:rPr lang="en-US" sz="2400" dirty="0" err="1" smtClean="0"/>
              <a:t>olan</a:t>
            </a:r>
            <a:r>
              <a:rPr lang="en-US" sz="2400" dirty="0" smtClean="0"/>
              <a:t> </a:t>
            </a:r>
            <a:r>
              <a:rPr lang="en-US" sz="2400" dirty="0" err="1" smtClean="0"/>
              <a:t>dillerin</a:t>
            </a:r>
            <a:r>
              <a:rPr lang="en-US" sz="2400" dirty="0" smtClean="0"/>
              <a:t> </a:t>
            </a:r>
            <a:r>
              <a:rPr lang="en-US" sz="2400" dirty="0" err="1" smtClean="0"/>
              <a:t>yapıları</a:t>
            </a:r>
            <a:r>
              <a:rPr lang="en-US" sz="2400" dirty="0" smtClean="0"/>
              <a:t> </a:t>
            </a:r>
            <a:r>
              <a:rPr lang="en-US" sz="2400" dirty="0" err="1" smtClean="0"/>
              <a:t>bir</a:t>
            </a:r>
            <a:r>
              <a:rPr lang="en-US" sz="2400" dirty="0" smtClean="0"/>
              <a:t> </a:t>
            </a:r>
            <a:r>
              <a:rPr lang="en-US" sz="2400" dirty="0" err="1" smtClean="0"/>
              <a:t>araya</a:t>
            </a:r>
            <a:r>
              <a:rPr lang="en-US" sz="2400" dirty="0" smtClean="0"/>
              <a:t> </a:t>
            </a:r>
            <a:r>
              <a:rPr lang="en-US" sz="2400" dirty="0" err="1" smtClean="0"/>
              <a:t>getirilmiştir</a:t>
            </a:r>
            <a:r>
              <a:rPr lang="en-US" sz="2400" dirty="0" smtClean="0"/>
              <a:t>.</a:t>
            </a:r>
          </a:p>
          <a:p>
            <a:pPr eaLnBrk="1" hangingPunct="1"/>
            <a:endParaRPr lang="en-US" sz="2400" dirty="0" smtClean="0"/>
          </a:p>
        </p:txBody>
      </p:sp>
      <p:pic>
        <p:nvPicPr>
          <p:cNvPr id="60421" name="Picture 4" descr="FIG_0210.pct                                                   000C7A15 The Brain                      B3A96F8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232400" y="2057400"/>
            <a:ext cx="3911600" cy="4191000"/>
          </a:xfrm>
          <a:prstGeom prst="rect">
            <a:avLst/>
          </a:prstGeom>
          <a:noFill/>
          <a:ln w="9525">
            <a:noFill/>
            <a:miter lim="800000"/>
            <a:headEnd/>
            <a:tailEnd/>
          </a:ln>
        </p:spPr>
      </p:pic>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70</a:t>
            </a:fld>
            <a:endParaRPr lang="en-US" dirty="0"/>
          </a:p>
        </p:txBody>
      </p:sp>
      <p:pic>
        <p:nvPicPr>
          <p:cNvPr id="6" name="Picture 2" descr="http://upload.wikimedia.org/wikipedia/commons/3/36/Ken_n_dennis.jpg"/>
          <p:cNvPicPr>
            <a:picLocks noChangeAspect="1" noChangeArrowheads="1"/>
          </p:cNvPicPr>
          <p:nvPr/>
        </p:nvPicPr>
        <p:blipFill>
          <a:blip r:embed="rId3"/>
          <a:srcRect/>
          <a:stretch>
            <a:fillRect/>
          </a:stretch>
        </p:blipFill>
        <p:spPr bwMode="auto">
          <a:xfrm>
            <a:off x="6563008" y="0"/>
            <a:ext cx="2580992" cy="1676400"/>
          </a:xfrm>
          <a:prstGeom prst="rect">
            <a:avLst/>
          </a:prstGeom>
          <a:noFill/>
          <a:ln w="9525">
            <a:noFill/>
            <a:miter lim="800000"/>
            <a:headEnd/>
            <a:tailEnd/>
          </a:ln>
        </p:spPr>
      </p:pic>
      <p:sp>
        <p:nvSpPr>
          <p:cNvPr id="7" name="Text Box 8"/>
          <p:cNvSpPr txBox="1">
            <a:spLocks noChangeArrowheads="1"/>
          </p:cNvSpPr>
          <p:nvPr/>
        </p:nvSpPr>
        <p:spPr bwMode="auto">
          <a:xfrm>
            <a:off x="6629400" y="1676400"/>
            <a:ext cx="2514600" cy="323165"/>
          </a:xfrm>
          <a:prstGeom prst="rect">
            <a:avLst/>
          </a:prstGeom>
          <a:noFill/>
          <a:ln w="9525">
            <a:noFill/>
            <a:miter lim="800000"/>
            <a:headEnd/>
            <a:tailEnd/>
          </a:ln>
        </p:spPr>
        <p:txBody>
          <a:bodyPr wrap="square">
            <a:spAutoFit/>
          </a:bodyPr>
          <a:lstStyle/>
          <a:p>
            <a:pPr>
              <a:spcBef>
                <a:spcPct val="50000"/>
              </a:spcBef>
            </a:pPr>
            <a:r>
              <a:rPr lang="en-US" sz="1500" dirty="0">
                <a:solidFill>
                  <a:srgbClr val="800080"/>
                </a:solidFill>
              </a:rPr>
              <a:t>K. Thompson and D. Ritchie</a:t>
            </a:r>
          </a:p>
        </p:txBody>
      </p:sp>
    </p:spTree>
  </p:cSld>
  <p:clrMapOvr>
    <a:masterClrMapping/>
  </p:clrMapOvr>
  <p:timing>
    <p:tnLst>
      <p:par>
        <p:cTn id="1" dur="indefinite" restart="never" nodeType="tmRoot"/>
      </p:par>
    </p:tnLst>
    <p:bldLst>
      <p:bldP spid="7"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Modula</a:t>
            </a:r>
            <a:endParaRPr lang="tr-TR" dirty="0"/>
          </a:p>
        </p:txBody>
      </p:sp>
      <p:sp>
        <p:nvSpPr>
          <p:cNvPr id="3" name="2 İçerik Yer Tutucusu"/>
          <p:cNvSpPr>
            <a:spLocks noGrp="1"/>
          </p:cNvSpPr>
          <p:nvPr>
            <p:ph idx="1"/>
          </p:nvPr>
        </p:nvSpPr>
        <p:spPr>
          <a:xfrm>
            <a:off x="152400" y="1371600"/>
            <a:ext cx="8610600" cy="4572000"/>
          </a:xfrm>
        </p:spPr>
        <p:txBody>
          <a:bodyPr/>
          <a:lstStyle/>
          <a:p>
            <a:pPr lvl="1" eaLnBrk="1" hangingPunct="1">
              <a:lnSpc>
                <a:spcPct val="90000"/>
              </a:lnSpc>
              <a:buFont typeface="Wingdings" pitchFamily="2" charset="2"/>
              <a:buChar char="§"/>
            </a:pPr>
            <a:r>
              <a:rPr lang="tr-TR" dirty="0" smtClean="0"/>
              <a:t>Yazılım Mühendisliği alanında önemli deneyimler sonucu ortaya çıkan ve güçlü bir tip ayrımı ve tip kontrolü mekanizmasına sahip bir dildir.</a:t>
            </a:r>
          </a:p>
          <a:p>
            <a:pPr lvl="1" eaLnBrk="1" hangingPunct="1">
              <a:lnSpc>
                <a:spcPct val="90000"/>
              </a:lnSpc>
              <a:buFont typeface="Wingdings" pitchFamily="2" charset="2"/>
              <a:buChar char="§"/>
            </a:pPr>
            <a:r>
              <a:rPr lang="tr-TR" dirty="0" smtClean="0"/>
              <a:t>Dinamik dizi kullanabilme (dinamik bellek yönetimi) ve eşzamanlılık özelliklerine sahiptir. </a:t>
            </a:r>
          </a:p>
          <a:p>
            <a:pPr lvl="1" eaLnBrk="1" hangingPunct="1">
              <a:lnSpc>
                <a:spcPct val="90000"/>
              </a:lnSpc>
              <a:buFont typeface="Wingdings" pitchFamily="2" charset="2"/>
              <a:buChar char="§"/>
            </a:pPr>
            <a:r>
              <a:rPr lang="tr-TR" dirty="0" err="1" smtClean="0"/>
              <a:t>Lilith</a:t>
            </a:r>
            <a:r>
              <a:rPr lang="tr-TR" dirty="0" smtClean="0"/>
              <a:t> adı verilen yeni bir bilgisayar sitemi için tasarlanmış fakat kullanılmamıştır.</a:t>
            </a:r>
          </a:p>
          <a:p>
            <a:pPr lvl="1" eaLnBrk="1" hangingPunct="1">
              <a:lnSpc>
                <a:spcPct val="90000"/>
              </a:lnSpc>
              <a:buFont typeface="Wingdings" pitchFamily="2" charset="2"/>
              <a:buChar char="§"/>
            </a:pPr>
            <a:r>
              <a:rPr lang="tr-TR" dirty="0" err="1" smtClean="0"/>
              <a:t>Modula</a:t>
            </a:r>
            <a:r>
              <a:rPr lang="tr-TR" dirty="0" smtClean="0"/>
              <a:t> 2 </a:t>
            </a:r>
            <a:r>
              <a:rPr lang="tr-TR" dirty="0" err="1" smtClean="0"/>
              <a:t>Pascal’a</a:t>
            </a:r>
            <a:r>
              <a:rPr lang="tr-TR" dirty="0" smtClean="0"/>
              <a:t> göre daha başarılı ve kullanıcıya esneklikler sunmakta. </a:t>
            </a:r>
            <a:r>
              <a:rPr lang="tr-TR" dirty="0" err="1" smtClean="0"/>
              <a:t>Modula</a:t>
            </a:r>
            <a:r>
              <a:rPr lang="tr-TR" dirty="0" smtClean="0"/>
              <a:t> 2’nin </a:t>
            </a:r>
            <a:r>
              <a:rPr lang="tr-TR" dirty="0" err="1" smtClean="0"/>
              <a:t>syntax’ı</a:t>
            </a:r>
            <a:r>
              <a:rPr lang="tr-TR" dirty="0" smtClean="0"/>
              <a:t> daha esnektir.</a:t>
            </a:r>
          </a:p>
          <a:p>
            <a:pPr lvl="1" eaLnBrk="1" hangingPunct="1">
              <a:lnSpc>
                <a:spcPct val="90000"/>
              </a:lnSpc>
              <a:buFont typeface="Wingdings" pitchFamily="2" charset="2"/>
              <a:buChar char="§"/>
            </a:pPr>
            <a:r>
              <a:rPr lang="tr-TR" dirty="0" smtClean="0"/>
              <a:t>Gerçek uygulama yazılım sistemleri için geliştirilmiştir.</a:t>
            </a:r>
          </a:p>
          <a:p>
            <a:pPr lvl="1" eaLnBrk="1" hangingPunct="1">
              <a:lnSpc>
                <a:spcPct val="90000"/>
              </a:lnSpc>
              <a:buFont typeface="Wingdings" pitchFamily="2" charset="2"/>
              <a:buChar char="§"/>
            </a:pPr>
            <a:r>
              <a:rPr lang="tr-TR" dirty="0" smtClean="0"/>
              <a:t>Soyut veri tipini destekliyor fakat miras alma (</a:t>
            </a:r>
            <a:r>
              <a:rPr lang="tr-TR" dirty="0" err="1" smtClean="0"/>
              <a:t>inheritance</a:t>
            </a:r>
            <a:r>
              <a:rPr lang="tr-TR" dirty="0" smtClean="0"/>
              <a:t>) özelliğini desteklemiyordu. Nesneye yönelim yok</a:t>
            </a:r>
          </a:p>
          <a:p>
            <a:pPr>
              <a:buFont typeface="Wingdings" pitchFamily="2" charset="2"/>
              <a:buChar char="§"/>
            </a:pPr>
            <a:endParaRPr lang="tr-TR"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71</a:t>
            </a:fld>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Oberon</a:t>
            </a:r>
            <a:endParaRPr lang="tr-TR" dirty="0"/>
          </a:p>
        </p:txBody>
      </p:sp>
      <p:sp>
        <p:nvSpPr>
          <p:cNvPr id="3" name="2 İçerik Yer Tutucusu"/>
          <p:cNvSpPr>
            <a:spLocks noGrp="1"/>
          </p:cNvSpPr>
          <p:nvPr>
            <p:ph idx="1"/>
          </p:nvPr>
        </p:nvSpPr>
        <p:spPr>
          <a:xfrm>
            <a:off x="152400" y="1600200"/>
            <a:ext cx="8610600" cy="4572000"/>
          </a:xfrm>
        </p:spPr>
        <p:txBody>
          <a:bodyPr/>
          <a:lstStyle/>
          <a:p>
            <a:pPr lvl="1" eaLnBrk="1" hangingPunct="1">
              <a:buFont typeface="Wingdings" pitchFamily="2" charset="2"/>
              <a:buChar char="§"/>
            </a:pPr>
            <a:r>
              <a:rPr lang="tr-TR" dirty="0" err="1" smtClean="0"/>
              <a:t>Modula</a:t>
            </a:r>
            <a:r>
              <a:rPr lang="tr-TR" dirty="0" smtClean="0"/>
              <a:t>-2’ye dayanmakta fakat ondan daha basit idi.</a:t>
            </a:r>
          </a:p>
          <a:p>
            <a:pPr lvl="1" eaLnBrk="1" hangingPunct="1">
              <a:buFont typeface="Wingdings" pitchFamily="2" charset="2"/>
              <a:buChar char="§"/>
            </a:pPr>
            <a:r>
              <a:rPr lang="tr-TR" dirty="0" err="1" smtClean="0"/>
              <a:t>OOP’yı</a:t>
            </a:r>
            <a:r>
              <a:rPr lang="tr-TR" dirty="0" smtClean="0"/>
              <a:t> desteklemek için tipleme genişletilmişti.Tip ayrımı güçlüdür. </a:t>
            </a:r>
            <a:r>
              <a:rPr lang="tr-TR" dirty="0" err="1" smtClean="0"/>
              <a:t>OOP’i</a:t>
            </a:r>
            <a:r>
              <a:rPr lang="tr-TR" dirty="0" smtClean="0"/>
              <a:t> tam olarak destekler.</a:t>
            </a:r>
          </a:p>
          <a:p>
            <a:pPr lvl="1" eaLnBrk="1" hangingPunct="1">
              <a:buFont typeface="Wingdings" pitchFamily="2" charset="2"/>
              <a:buChar char="§"/>
            </a:pPr>
            <a:r>
              <a:rPr lang="tr-TR" dirty="0" smtClean="0"/>
              <a:t>Geleneksel veri türlerini ve kontrol yapılarının çoğunu içerir. Dinamik bellek yönetimi vardır.</a:t>
            </a:r>
          </a:p>
          <a:p>
            <a:pPr lvl="1" eaLnBrk="1" hangingPunct="1">
              <a:buFont typeface="Wingdings" pitchFamily="2" charset="2"/>
              <a:buChar char="§"/>
            </a:pPr>
            <a:r>
              <a:rPr lang="tr-TR" dirty="0" smtClean="0"/>
              <a:t>Endüstriyel gücü yüksek bir dil idi. Uygulama geliştirme amacıyla geliştirilmiş bir dildir.</a:t>
            </a:r>
          </a:p>
          <a:p>
            <a:pPr lvl="1" eaLnBrk="1" hangingPunct="1">
              <a:buFont typeface="Wingdings" pitchFamily="2" charset="2"/>
              <a:buChar char="§"/>
            </a:pPr>
            <a:r>
              <a:rPr lang="tr-TR" dirty="0" smtClean="0"/>
              <a:t>Veritabanı, ağ haberleşmesi, 3 boyutlu grafikler oluşturma ve nesne yönetimi için destek sağlayan zengin bir kütüphanesi vardır.</a:t>
            </a:r>
          </a:p>
          <a:p>
            <a:pPr lvl="1" eaLnBrk="1" hangingPunct="1">
              <a:buFont typeface="Wingdings" pitchFamily="2" charset="2"/>
              <a:buChar char="§"/>
            </a:pPr>
            <a:r>
              <a:rPr lang="tr-TR" dirty="0" smtClean="0"/>
              <a:t>Soyut veri türlerini destekler.</a:t>
            </a:r>
            <a:endParaRPr lang="tr-TR"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72</a:t>
            </a:fld>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457200" y="228600"/>
            <a:ext cx="8534400" cy="1143000"/>
          </a:xfrm>
        </p:spPr>
        <p:txBody>
          <a:bodyPr/>
          <a:lstStyle/>
          <a:p>
            <a:pPr eaLnBrk="1" hangingPunct="1"/>
            <a:r>
              <a:rPr lang="en-US" sz="3200" smtClean="0"/>
              <a:t>2.13 </a:t>
            </a:r>
            <a:r>
              <a:rPr lang="tr-TR" sz="3200" smtClean="0"/>
              <a:t>Mantık(</a:t>
            </a:r>
            <a:r>
              <a:rPr lang="en-US" sz="3200" smtClean="0"/>
              <a:t>Logic</a:t>
            </a:r>
            <a:r>
              <a:rPr lang="tr-TR" sz="3200" smtClean="0"/>
              <a:t>) temelli programlama</a:t>
            </a:r>
            <a:r>
              <a:rPr lang="en-US" sz="3200" smtClean="0"/>
              <a:t>: </a:t>
            </a:r>
            <a:r>
              <a:rPr lang="tr-TR" sz="3200" smtClean="0"/>
              <a:t>		 </a:t>
            </a:r>
            <a:r>
              <a:rPr lang="en-US" sz="3200" smtClean="0"/>
              <a:t>Prolog</a:t>
            </a:r>
          </a:p>
        </p:txBody>
      </p:sp>
      <p:sp>
        <p:nvSpPr>
          <p:cNvPr id="61444" name="Rectangle 3"/>
          <p:cNvSpPr>
            <a:spLocks noGrp="1" noChangeArrowheads="1"/>
          </p:cNvSpPr>
          <p:nvPr>
            <p:ph type="body" idx="1"/>
          </p:nvPr>
        </p:nvSpPr>
        <p:spPr>
          <a:xfrm>
            <a:off x="609600" y="1295400"/>
            <a:ext cx="8153400" cy="4572000"/>
          </a:xfrm>
        </p:spPr>
        <p:txBody>
          <a:bodyPr/>
          <a:lstStyle/>
          <a:p>
            <a:pPr eaLnBrk="1" hangingPunct="1">
              <a:lnSpc>
                <a:spcPct val="90000"/>
              </a:lnSpc>
            </a:pPr>
            <a:r>
              <a:rPr lang="en-US" sz="2000" dirty="0" err="1" smtClean="0"/>
              <a:t>Comerauer</a:t>
            </a:r>
            <a:r>
              <a:rPr lang="en-US" sz="2000" dirty="0" smtClean="0"/>
              <a:t> </a:t>
            </a:r>
            <a:r>
              <a:rPr lang="tr-TR" sz="2000" dirty="0" smtClean="0"/>
              <a:t>ve</a:t>
            </a:r>
            <a:r>
              <a:rPr lang="en-US" sz="2000" dirty="0" smtClean="0"/>
              <a:t> </a:t>
            </a:r>
            <a:r>
              <a:rPr lang="en-US" sz="2000" dirty="0" err="1" smtClean="0"/>
              <a:t>Roussel</a:t>
            </a:r>
            <a:r>
              <a:rPr lang="en-US" sz="2000" dirty="0" smtClean="0"/>
              <a:t> (University of Aix-Marseille), Kowalski (University of Edinburgh)</a:t>
            </a:r>
            <a:r>
              <a:rPr lang="tr-TR" sz="2000" dirty="0" smtClean="0"/>
              <a:t> </a:t>
            </a:r>
            <a:r>
              <a:rPr lang="tr-TR" sz="2000" dirty="0" err="1" smtClean="0"/>
              <a:t>nin</a:t>
            </a:r>
            <a:r>
              <a:rPr lang="tr-TR" sz="2000" dirty="0" smtClean="0"/>
              <a:t> yardımıyla geliştirilmiştir</a:t>
            </a:r>
            <a:endParaRPr lang="en-US" sz="2000" dirty="0" smtClean="0"/>
          </a:p>
          <a:p>
            <a:pPr eaLnBrk="1" hangingPunct="1">
              <a:lnSpc>
                <a:spcPct val="90000"/>
              </a:lnSpc>
            </a:pPr>
            <a:r>
              <a:rPr lang="tr-TR" sz="2000" dirty="0" smtClean="0"/>
              <a:t>Biçimsel mantığa (</a:t>
            </a:r>
            <a:r>
              <a:rPr lang="en-US" sz="2000" dirty="0" smtClean="0"/>
              <a:t>formal logic</a:t>
            </a:r>
            <a:r>
              <a:rPr lang="tr-TR" sz="2000" dirty="0" smtClean="0"/>
              <a:t>) dayalıdır</a:t>
            </a:r>
            <a:endParaRPr lang="en-US" sz="2000" dirty="0" smtClean="0"/>
          </a:p>
          <a:p>
            <a:pPr eaLnBrk="1" hangingPunct="1">
              <a:lnSpc>
                <a:spcPct val="90000"/>
              </a:lnSpc>
            </a:pPr>
            <a:r>
              <a:rPr lang="tr-TR" sz="2000" dirty="0" smtClean="0"/>
              <a:t>Mantık yürütme ve ispatlama tekniklerini kullanır</a:t>
            </a:r>
          </a:p>
          <a:p>
            <a:pPr eaLnBrk="1" hangingPunct="1">
              <a:lnSpc>
                <a:spcPct val="90000"/>
              </a:lnSpc>
            </a:pPr>
            <a:r>
              <a:rPr lang="tr-TR" sz="2000" dirty="0" err="1" smtClean="0"/>
              <a:t>Prosedürel</a:t>
            </a:r>
            <a:r>
              <a:rPr lang="tr-TR" sz="2000" dirty="0" smtClean="0"/>
              <a:t> değildir</a:t>
            </a:r>
          </a:p>
          <a:p>
            <a:pPr eaLnBrk="1" hangingPunct="1">
              <a:lnSpc>
                <a:spcPct val="90000"/>
              </a:lnSpc>
            </a:pPr>
            <a:r>
              <a:rPr lang="tr-TR" sz="2000" dirty="0" smtClean="0"/>
              <a:t>Dil kuralar ve gerçeklerden </a:t>
            </a:r>
            <a:r>
              <a:rPr lang="tr-TR" sz="2000" dirty="0" err="1" smtClean="0"/>
              <a:t>olşur</a:t>
            </a:r>
            <a:r>
              <a:rPr lang="tr-TR" sz="2000" dirty="0" smtClean="0"/>
              <a:t>.</a:t>
            </a:r>
          </a:p>
          <a:p>
            <a:pPr eaLnBrk="1" hangingPunct="1">
              <a:lnSpc>
                <a:spcPct val="90000"/>
              </a:lnSpc>
            </a:pPr>
            <a:r>
              <a:rPr lang="tr-TR" sz="2000" dirty="0" smtClean="0"/>
              <a:t>PROLOG programı, bir nesneler kümesi ile bu nesnelerle ilişkili hedeflere nasıl erişilebileceğini tanımlayan kurallar kümesinden oluşur. </a:t>
            </a:r>
          </a:p>
          <a:p>
            <a:pPr eaLnBrk="1" hangingPunct="1">
              <a:lnSpc>
                <a:spcPct val="90000"/>
              </a:lnSpc>
            </a:pPr>
            <a:r>
              <a:rPr lang="tr-TR" sz="2000" dirty="0" smtClean="0"/>
              <a:t>Verilen sorguların (</a:t>
            </a:r>
            <a:r>
              <a:rPr lang="tr-TR" sz="2000" dirty="0" err="1" smtClean="0"/>
              <a:t>query</a:t>
            </a:r>
            <a:r>
              <a:rPr lang="tr-TR" sz="2000" dirty="0" smtClean="0"/>
              <a:t>) doğruluğunu anlamak için bir sonuç çıkarma kullanan akıllı bir veritabanı sistemi olarak özetlenebilir</a:t>
            </a:r>
            <a:endParaRPr lang="en-US" sz="2000" dirty="0" smtClean="0"/>
          </a:p>
          <a:p>
            <a:pPr>
              <a:spcBef>
                <a:spcPts val="0"/>
              </a:spcBef>
            </a:pPr>
            <a:r>
              <a:rPr lang="en-US" sz="2000" dirty="0" smtClean="0"/>
              <a:t>1972 </a:t>
            </a:r>
            <a:r>
              <a:rPr lang="en-US" sz="2000" dirty="0" err="1" smtClean="0"/>
              <a:t>yılında</a:t>
            </a:r>
            <a:r>
              <a:rPr lang="en-US" sz="2000" dirty="0" smtClean="0"/>
              <a:t> </a:t>
            </a:r>
            <a:r>
              <a:rPr lang="en-US" sz="2000" dirty="0" err="1" smtClean="0"/>
              <a:t>tanıtılan</a:t>
            </a:r>
            <a:r>
              <a:rPr lang="en-US" sz="2000" dirty="0" smtClean="0"/>
              <a:t> PROLOG </a:t>
            </a:r>
            <a:r>
              <a:rPr lang="en-US" sz="2000" dirty="0" err="1" smtClean="0"/>
              <a:t>dilinin</a:t>
            </a:r>
            <a:r>
              <a:rPr lang="en-US" sz="2000" dirty="0" smtClean="0"/>
              <a:t> </a:t>
            </a:r>
            <a:r>
              <a:rPr lang="en-US" sz="2000" dirty="0" err="1" smtClean="0"/>
              <a:t>temel</a:t>
            </a:r>
            <a:r>
              <a:rPr lang="en-US" sz="2000" dirty="0" smtClean="0"/>
              <a:t> </a:t>
            </a:r>
            <a:r>
              <a:rPr lang="en-US" sz="2000" dirty="0" err="1" smtClean="0"/>
              <a:t>uygulama</a:t>
            </a:r>
            <a:r>
              <a:rPr lang="en-US" sz="2000" dirty="0" smtClean="0"/>
              <a:t> </a:t>
            </a:r>
            <a:r>
              <a:rPr lang="en-US" sz="2000" dirty="0" err="1" smtClean="0"/>
              <a:t>alanı</a:t>
            </a:r>
            <a:r>
              <a:rPr lang="en-US" sz="2000" dirty="0" smtClean="0"/>
              <a:t>, </a:t>
            </a:r>
            <a:r>
              <a:rPr lang="en-US" sz="2000" dirty="0" err="1" smtClean="0"/>
              <a:t>doğal</a:t>
            </a:r>
            <a:r>
              <a:rPr lang="en-US" sz="2000" dirty="0" smtClean="0"/>
              <a:t> </a:t>
            </a:r>
            <a:r>
              <a:rPr lang="en-US" sz="2000" dirty="0" err="1" smtClean="0"/>
              <a:t>dil</a:t>
            </a:r>
            <a:r>
              <a:rPr lang="en-US" sz="2000" dirty="0" smtClean="0"/>
              <a:t> </a:t>
            </a:r>
            <a:r>
              <a:rPr lang="en-US" sz="2000" dirty="0" err="1" smtClean="0"/>
              <a:t>işlemedir</a:t>
            </a:r>
            <a:r>
              <a:rPr lang="en-US" sz="2000" dirty="0" smtClean="0"/>
              <a:t>.</a:t>
            </a:r>
          </a:p>
          <a:p>
            <a:pPr>
              <a:spcBef>
                <a:spcPts val="0"/>
              </a:spcBef>
            </a:pPr>
            <a:r>
              <a:rPr lang="en-US" sz="2000" dirty="0" err="1" smtClean="0"/>
              <a:t>Veritabanlarından</a:t>
            </a:r>
            <a:r>
              <a:rPr lang="en-US" sz="2000" dirty="0" smtClean="0"/>
              <a:t> </a:t>
            </a:r>
            <a:r>
              <a:rPr lang="en-US" sz="2000" dirty="0" err="1" smtClean="0"/>
              <a:t>uzman</a:t>
            </a:r>
            <a:r>
              <a:rPr lang="en-US" sz="2000" dirty="0" smtClean="0"/>
              <a:t> </a:t>
            </a:r>
            <a:r>
              <a:rPr lang="en-US" sz="2000" dirty="0" err="1" smtClean="0"/>
              <a:t>sistemlere</a:t>
            </a:r>
            <a:r>
              <a:rPr lang="en-US" sz="2000" dirty="0" smtClean="0"/>
              <a:t> </a:t>
            </a:r>
            <a:r>
              <a:rPr lang="en-US" sz="2000" dirty="0" err="1" smtClean="0"/>
              <a:t>kadar</a:t>
            </a:r>
            <a:r>
              <a:rPr lang="en-US" sz="2000" dirty="0" smtClean="0"/>
              <a:t> </a:t>
            </a:r>
            <a:r>
              <a:rPr lang="en-US" sz="2000" dirty="0" err="1" smtClean="0"/>
              <a:t>çeşitli</a:t>
            </a:r>
            <a:r>
              <a:rPr lang="en-US" sz="2000" dirty="0" smtClean="0"/>
              <a:t> </a:t>
            </a:r>
            <a:r>
              <a:rPr lang="en-US" sz="2000" dirty="0" err="1" smtClean="0"/>
              <a:t>uygulama</a:t>
            </a:r>
            <a:r>
              <a:rPr lang="en-US" sz="2000" dirty="0" smtClean="0"/>
              <a:t> </a:t>
            </a:r>
            <a:r>
              <a:rPr lang="en-US" sz="2000" dirty="0" err="1" smtClean="0"/>
              <a:t>alanlarında</a:t>
            </a:r>
            <a:r>
              <a:rPr lang="en-US" sz="2000" dirty="0" smtClean="0"/>
              <a:t> </a:t>
            </a:r>
            <a:r>
              <a:rPr lang="en-US" sz="2000" dirty="0" err="1" smtClean="0"/>
              <a:t>günümüze</a:t>
            </a:r>
            <a:r>
              <a:rPr lang="en-US" sz="2000" dirty="0" smtClean="0"/>
              <a:t> </a:t>
            </a:r>
            <a:r>
              <a:rPr lang="en-US" sz="2000" dirty="0" err="1" smtClean="0"/>
              <a:t>kadar</a:t>
            </a:r>
            <a:r>
              <a:rPr lang="en-US" sz="2000" dirty="0" smtClean="0"/>
              <a:t> </a:t>
            </a:r>
            <a:r>
              <a:rPr lang="en-US" sz="2000" dirty="0" err="1" smtClean="0"/>
              <a:t>kullanılmıştır</a:t>
            </a:r>
            <a:r>
              <a:rPr lang="en-US" sz="2000" dirty="0" smtClean="0"/>
              <a:t>.</a:t>
            </a:r>
          </a:p>
          <a:p>
            <a:pPr eaLnBrk="1" hangingPunct="1">
              <a:lnSpc>
                <a:spcPct val="90000"/>
              </a:lnSpc>
            </a:pPr>
            <a:r>
              <a:rPr lang="tr-TR" sz="2000" dirty="0" smtClean="0"/>
              <a:t>Çok verimsiz</a:t>
            </a:r>
            <a:r>
              <a:rPr lang="en-US" sz="2000" dirty="0" smtClean="0"/>
              <a:t>, </a:t>
            </a:r>
            <a:r>
              <a:rPr lang="tr-TR" sz="2000" dirty="0" smtClean="0"/>
              <a:t>dar uygulama alanları</a:t>
            </a:r>
            <a:endParaRPr lang="en-US" sz="2000"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73</a:t>
            </a:fld>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Prolog Örnek</a:t>
            </a:r>
            <a:endParaRPr lang="tr-TR" dirty="0"/>
          </a:p>
        </p:txBody>
      </p:sp>
      <p:sp>
        <p:nvSpPr>
          <p:cNvPr id="5" name="Text Box 4"/>
          <p:cNvSpPr txBox="1">
            <a:spLocks noChangeArrowheads="1"/>
          </p:cNvSpPr>
          <p:nvPr/>
        </p:nvSpPr>
        <p:spPr bwMode="auto">
          <a:xfrm>
            <a:off x="685800" y="3200400"/>
            <a:ext cx="6248400" cy="3013075"/>
          </a:xfrm>
          <a:prstGeom prst="rect">
            <a:avLst/>
          </a:prstGeom>
          <a:noFill/>
          <a:ln w="9525">
            <a:noFill/>
            <a:miter lim="800000"/>
            <a:headEnd/>
            <a:tailEnd/>
          </a:ln>
        </p:spPr>
        <p:txBody>
          <a:bodyPr>
            <a:spAutoFit/>
          </a:bodyPr>
          <a:lstStyle/>
          <a:p>
            <a:r>
              <a:rPr lang="en-US"/>
              <a:t>mother(maria, ana).</a:t>
            </a:r>
          </a:p>
          <a:p>
            <a:r>
              <a:rPr lang="en-US"/>
              <a:t>father(juan, ana).</a:t>
            </a:r>
          </a:p>
          <a:p>
            <a:r>
              <a:rPr lang="en-US"/>
              <a:t>father(tom, juan).</a:t>
            </a:r>
          </a:p>
          <a:p>
            <a:endParaRPr lang="en-US"/>
          </a:p>
          <a:p>
            <a:r>
              <a:rPr lang="en-US"/>
              <a:t>parent (X,Y) :- mother(X, Y).</a:t>
            </a:r>
          </a:p>
          <a:p>
            <a:r>
              <a:rPr lang="en-US"/>
              <a:t>parent(X, Y) :- father(X, Y).</a:t>
            </a:r>
          </a:p>
          <a:p>
            <a:r>
              <a:rPr lang="en-US"/>
              <a:t>grandfather(X, Z) :- parent (X, Y),  father(Y,Z).</a:t>
            </a:r>
          </a:p>
          <a:p>
            <a:endParaRPr lang="es-MX"/>
          </a:p>
        </p:txBody>
      </p:sp>
      <p:sp>
        <p:nvSpPr>
          <p:cNvPr id="6" name="Text Box 5"/>
          <p:cNvSpPr txBox="1">
            <a:spLocks noChangeArrowheads="1"/>
          </p:cNvSpPr>
          <p:nvPr/>
        </p:nvSpPr>
        <p:spPr bwMode="auto">
          <a:xfrm>
            <a:off x="381000" y="1828800"/>
            <a:ext cx="8077200" cy="914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j-lt"/>
                <a:ea typeface="+mj-ea"/>
                <a:cs typeface="+mj-cs"/>
              </a:rPr>
              <a:t>grandfather(X, Z) :- (mother(X, Y); father(X,Y)), father(Y,Z).</a:t>
            </a:r>
            <a:endParaRPr kumimoji="0" lang="es-MX" sz="2400" b="0" i="0" u="none" strike="noStrike" kern="0" cap="none" spc="0" normalizeH="0" baseline="0" noProof="0" dirty="0" smtClean="0">
              <a:ln>
                <a:noFill/>
              </a:ln>
              <a:solidFill>
                <a:schemeClr val="tx1"/>
              </a:solidFill>
              <a:effectLst/>
              <a:uLnTx/>
              <a:uFillTx/>
              <a:latin typeface="+mj-lt"/>
              <a:ea typeface="+mj-ea"/>
              <a:cs typeface="+mj-cs"/>
            </a:endParaRPr>
          </a:p>
        </p:txBody>
      </p:sp>
      <p:sp>
        <p:nvSpPr>
          <p:cNvPr id="7" name="Text Box 6"/>
          <p:cNvSpPr txBox="1">
            <a:spLocks noChangeArrowheads="1"/>
          </p:cNvSpPr>
          <p:nvPr/>
        </p:nvSpPr>
        <p:spPr bwMode="auto">
          <a:xfrm>
            <a:off x="5486400" y="3962400"/>
            <a:ext cx="2982913" cy="466725"/>
          </a:xfrm>
          <a:prstGeom prst="rect">
            <a:avLst/>
          </a:prstGeom>
          <a:noFill/>
          <a:ln w="9525">
            <a:solidFill>
              <a:schemeClr val="tx1"/>
            </a:solidFill>
            <a:miter lim="800000"/>
            <a:headEnd/>
            <a:tailEnd/>
          </a:ln>
        </p:spPr>
        <p:txBody>
          <a:bodyPr wrap="none">
            <a:spAutoFit/>
          </a:bodyPr>
          <a:lstStyle/>
          <a:p>
            <a:r>
              <a:rPr lang="en-US"/>
              <a:t>grandfather(tom, ana)?</a:t>
            </a:r>
            <a:endParaRPr lang="es-MX"/>
          </a:p>
        </p:txBody>
      </p:sp>
      <p:sp>
        <p:nvSpPr>
          <p:cNvPr id="10" name="9 Slayt Numarası Yer Tutucusu"/>
          <p:cNvSpPr>
            <a:spLocks noGrp="1"/>
          </p:cNvSpPr>
          <p:nvPr>
            <p:ph type="sldNum" sz="quarter" idx="10"/>
          </p:nvPr>
        </p:nvSpPr>
        <p:spPr/>
        <p:txBody>
          <a:bodyPr/>
          <a:lstStyle/>
          <a:p>
            <a:pPr>
              <a:defRPr/>
            </a:pPr>
            <a:fld id="{653049D9-BC70-4B50-ABCF-9415168072AC}" type="slidenum">
              <a:rPr lang="en-US" smtClean="0"/>
              <a:pPr>
                <a:defRPr/>
              </a:pPr>
              <a:t>74</a:t>
            </a:fld>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304800" y="381000"/>
            <a:ext cx="8610600" cy="762000"/>
          </a:xfrm>
        </p:spPr>
        <p:txBody>
          <a:bodyPr/>
          <a:lstStyle/>
          <a:p>
            <a:pPr eaLnBrk="1" hangingPunct="1"/>
            <a:r>
              <a:rPr lang="en-US" sz="3200" smtClean="0"/>
              <a:t>2.14 </a:t>
            </a:r>
            <a:r>
              <a:rPr lang="tr-TR" sz="3200" smtClean="0"/>
              <a:t>Tarihin en büyük tasarım çabası</a:t>
            </a:r>
            <a:r>
              <a:rPr lang="en-US" sz="3200" smtClean="0"/>
              <a:t>: Ada</a:t>
            </a:r>
          </a:p>
        </p:txBody>
      </p:sp>
      <p:sp>
        <p:nvSpPr>
          <p:cNvPr id="62468" name="Rectangle 3"/>
          <p:cNvSpPr>
            <a:spLocks noGrp="1" noChangeArrowheads="1"/>
          </p:cNvSpPr>
          <p:nvPr>
            <p:ph type="body" idx="1"/>
          </p:nvPr>
        </p:nvSpPr>
        <p:spPr>
          <a:xfrm>
            <a:off x="533400" y="1219200"/>
            <a:ext cx="8305800" cy="4724400"/>
          </a:xfrm>
        </p:spPr>
        <p:txBody>
          <a:bodyPr/>
          <a:lstStyle/>
          <a:p>
            <a:pPr eaLnBrk="1" hangingPunct="1"/>
            <a:r>
              <a:rPr lang="en-US" dirty="0" smtClean="0"/>
              <a:t>ABD </a:t>
            </a:r>
            <a:r>
              <a:rPr lang="en-US" dirty="0" err="1" smtClean="0"/>
              <a:t>Savunma</a:t>
            </a:r>
            <a:r>
              <a:rPr lang="en-US" dirty="0" smtClean="0"/>
              <a:t> </a:t>
            </a:r>
            <a:r>
              <a:rPr lang="en-US" dirty="0" err="1" smtClean="0"/>
              <a:t>Bakanlığı</a:t>
            </a:r>
            <a:r>
              <a:rPr lang="en-US" dirty="0" smtClean="0"/>
              <a:t> </a:t>
            </a:r>
            <a:r>
              <a:rPr lang="en-US" dirty="0" err="1" smtClean="0"/>
              <a:t>tarafından</a:t>
            </a:r>
            <a:r>
              <a:rPr lang="en-US" dirty="0" smtClean="0"/>
              <a:t> </a:t>
            </a:r>
            <a:r>
              <a:rPr lang="en-US" dirty="0" err="1" smtClean="0"/>
              <a:t>gömülü</a:t>
            </a:r>
            <a:r>
              <a:rPr lang="en-US" dirty="0" smtClean="0"/>
              <a:t> (embedded) </a:t>
            </a:r>
            <a:r>
              <a:rPr lang="en-US" dirty="0" err="1" smtClean="0"/>
              <a:t>sistemler</a:t>
            </a:r>
            <a:r>
              <a:rPr lang="en-US" dirty="0" smtClean="0"/>
              <a:t> </a:t>
            </a:r>
            <a:r>
              <a:rPr lang="en-US" dirty="0" err="1" smtClean="0"/>
              <a:t>için</a:t>
            </a:r>
            <a:r>
              <a:rPr lang="en-US" dirty="0" smtClean="0"/>
              <a:t> </a:t>
            </a:r>
            <a:r>
              <a:rPr lang="en-US" dirty="0" err="1" smtClean="0"/>
              <a:t>geliştirilmiştir</a:t>
            </a:r>
            <a:r>
              <a:rPr lang="en-US" dirty="0" smtClean="0"/>
              <a:t>. (1974~1979)</a:t>
            </a:r>
          </a:p>
          <a:p>
            <a:pPr eaLnBrk="1" hangingPunct="1"/>
            <a:r>
              <a:rPr lang="tr-TR" dirty="0" smtClean="0"/>
              <a:t>Yüzlerce insan</a:t>
            </a:r>
            <a:r>
              <a:rPr lang="en-US" dirty="0" smtClean="0"/>
              <a:t>, </a:t>
            </a:r>
            <a:r>
              <a:rPr lang="tr-TR" dirty="0" smtClean="0"/>
              <a:t>çok para</a:t>
            </a:r>
            <a:r>
              <a:rPr lang="en-US" dirty="0" smtClean="0"/>
              <a:t>, </a:t>
            </a:r>
            <a:r>
              <a:rPr lang="tr-TR" dirty="0" smtClean="0"/>
              <a:t>ve</a:t>
            </a:r>
            <a:r>
              <a:rPr lang="en-US" dirty="0" smtClean="0"/>
              <a:t> </a:t>
            </a:r>
            <a:r>
              <a:rPr lang="tr-TR" dirty="0" smtClean="0"/>
              <a:t>yaklaşık sekiz yıl içeren muazzam</a:t>
            </a:r>
            <a:r>
              <a:rPr lang="en-US" dirty="0" smtClean="0"/>
              <a:t> </a:t>
            </a:r>
            <a:r>
              <a:rPr lang="tr-TR" dirty="0" smtClean="0"/>
              <a:t>tasarım</a:t>
            </a:r>
            <a:r>
              <a:rPr lang="en-US" dirty="0" smtClean="0"/>
              <a:t> </a:t>
            </a:r>
            <a:r>
              <a:rPr lang="tr-TR" dirty="0" smtClean="0"/>
              <a:t>çabası</a:t>
            </a:r>
            <a:endParaRPr lang="en-US" dirty="0" smtClean="0"/>
          </a:p>
          <a:p>
            <a:pPr lvl="1" eaLnBrk="1" hangingPunct="1"/>
            <a:r>
              <a:rPr lang="en-US" dirty="0" err="1" smtClean="0"/>
              <a:t>Strawman</a:t>
            </a:r>
            <a:r>
              <a:rPr lang="en-US" dirty="0" smtClean="0"/>
              <a:t> </a:t>
            </a:r>
            <a:r>
              <a:rPr lang="en-US" dirty="0" err="1" smtClean="0"/>
              <a:t>gereksinimler</a:t>
            </a:r>
            <a:r>
              <a:rPr lang="tr-TR" dirty="0" smtClean="0"/>
              <a:t>i</a:t>
            </a:r>
            <a:r>
              <a:rPr lang="en-US" dirty="0" smtClean="0"/>
              <a:t> (</a:t>
            </a:r>
            <a:r>
              <a:rPr lang="tr-TR" dirty="0" smtClean="0"/>
              <a:t>Nisan</a:t>
            </a:r>
            <a:r>
              <a:rPr lang="en-US" dirty="0" smtClean="0"/>
              <a:t> 1975)</a:t>
            </a:r>
          </a:p>
          <a:p>
            <a:pPr lvl="1" eaLnBrk="1" hangingPunct="1"/>
            <a:r>
              <a:rPr lang="en-US" dirty="0" smtClean="0"/>
              <a:t>Woodman </a:t>
            </a:r>
            <a:r>
              <a:rPr lang="en-US" dirty="0" err="1" smtClean="0"/>
              <a:t>gereksinimler</a:t>
            </a:r>
            <a:r>
              <a:rPr lang="tr-TR" dirty="0" smtClean="0"/>
              <a:t>i</a:t>
            </a:r>
            <a:r>
              <a:rPr lang="en-US" dirty="0" smtClean="0"/>
              <a:t> (A</a:t>
            </a:r>
            <a:r>
              <a:rPr lang="tr-TR" dirty="0" smtClean="0"/>
              <a:t>ğ</a:t>
            </a:r>
            <a:r>
              <a:rPr lang="en-US" dirty="0" err="1" smtClean="0"/>
              <a:t>ust</a:t>
            </a:r>
            <a:r>
              <a:rPr lang="tr-TR" dirty="0" err="1" smtClean="0"/>
              <a:t>os</a:t>
            </a:r>
            <a:r>
              <a:rPr lang="en-US" dirty="0" smtClean="0"/>
              <a:t> 1975)</a:t>
            </a:r>
          </a:p>
          <a:p>
            <a:pPr lvl="1" eaLnBrk="1" hangingPunct="1"/>
            <a:r>
              <a:rPr lang="en-US" dirty="0" err="1" smtClean="0"/>
              <a:t>Tinman</a:t>
            </a:r>
            <a:r>
              <a:rPr lang="en-US" dirty="0" smtClean="0"/>
              <a:t> </a:t>
            </a:r>
            <a:r>
              <a:rPr lang="en-US" dirty="0" err="1" smtClean="0"/>
              <a:t>gereksinimler</a:t>
            </a:r>
            <a:r>
              <a:rPr lang="tr-TR" dirty="0" smtClean="0"/>
              <a:t>i</a:t>
            </a:r>
            <a:r>
              <a:rPr lang="en-US" dirty="0" smtClean="0"/>
              <a:t> (1976)</a:t>
            </a:r>
          </a:p>
          <a:p>
            <a:pPr lvl="1" eaLnBrk="1" hangingPunct="1"/>
            <a:r>
              <a:rPr lang="en-US" dirty="0" smtClean="0"/>
              <a:t>Ironman </a:t>
            </a:r>
            <a:r>
              <a:rPr lang="en-US" dirty="0" err="1" smtClean="0"/>
              <a:t>gereksinimler</a:t>
            </a:r>
            <a:r>
              <a:rPr lang="tr-TR" dirty="0" smtClean="0"/>
              <a:t>i</a:t>
            </a:r>
            <a:r>
              <a:rPr lang="en-US" dirty="0" smtClean="0"/>
              <a:t> (1977)</a:t>
            </a:r>
          </a:p>
          <a:p>
            <a:pPr lvl="1" eaLnBrk="1" hangingPunct="1"/>
            <a:r>
              <a:rPr lang="en-US" dirty="0" err="1" smtClean="0"/>
              <a:t>Steelman</a:t>
            </a:r>
            <a:r>
              <a:rPr lang="en-US" dirty="0" smtClean="0"/>
              <a:t> </a:t>
            </a:r>
            <a:r>
              <a:rPr lang="en-US" dirty="0" err="1" smtClean="0"/>
              <a:t>gereksinimler</a:t>
            </a:r>
            <a:r>
              <a:rPr lang="tr-TR" dirty="0" smtClean="0"/>
              <a:t>i</a:t>
            </a:r>
            <a:r>
              <a:rPr lang="en-US" dirty="0" smtClean="0"/>
              <a:t> (1978)</a:t>
            </a:r>
          </a:p>
          <a:p>
            <a:pPr eaLnBrk="1" hangingPunct="1"/>
            <a:r>
              <a:rPr lang="tr-TR" dirty="0" smtClean="0"/>
              <a:t>İlk programcı olarak bilinen </a:t>
            </a:r>
            <a:r>
              <a:rPr lang="en-US" dirty="0" smtClean="0"/>
              <a:t>Augusta </a:t>
            </a:r>
            <a:r>
              <a:rPr lang="en-US" dirty="0" err="1" smtClean="0"/>
              <a:t>Ada</a:t>
            </a:r>
            <a:r>
              <a:rPr lang="en-US" dirty="0" smtClean="0"/>
              <a:t> Byron</a:t>
            </a:r>
            <a:r>
              <a:rPr lang="tr-TR" dirty="0" smtClean="0"/>
              <a:t>’dan (1815-1851)sonra Ada adı verildi.</a:t>
            </a:r>
            <a:r>
              <a:rPr lang="en-US" dirty="0" smtClean="0"/>
              <a:t> </a:t>
            </a:r>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75</a:t>
            </a:fld>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en-US" dirty="0" err="1" smtClean="0"/>
              <a:t>Ada</a:t>
            </a:r>
            <a:r>
              <a:rPr lang="en-US" dirty="0" smtClean="0"/>
              <a:t> </a:t>
            </a:r>
            <a:r>
              <a:rPr lang="tr-TR" dirty="0" smtClean="0"/>
              <a:t>Değerlendirmesi</a:t>
            </a:r>
            <a:endParaRPr lang="en-US" dirty="0" smtClean="0"/>
          </a:p>
        </p:txBody>
      </p:sp>
      <p:sp>
        <p:nvSpPr>
          <p:cNvPr id="63492" name="Rectangle 3"/>
          <p:cNvSpPr>
            <a:spLocks noGrp="1" noChangeArrowheads="1"/>
          </p:cNvSpPr>
          <p:nvPr>
            <p:ph type="body" idx="1"/>
          </p:nvPr>
        </p:nvSpPr>
        <p:spPr>
          <a:xfrm>
            <a:off x="304800" y="1295400"/>
            <a:ext cx="8839200" cy="4572000"/>
          </a:xfrm>
        </p:spPr>
        <p:txBody>
          <a:bodyPr/>
          <a:lstStyle/>
          <a:p>
            <a:pPr eaLnBrk="1" hangingPunct="1">
              <a:lnSpc>
                <a:spcPct val="90000"/>
              </a:lnSpc>
            </a:pPr>
            <a:r>
              <a:rPr lang="tr-TR" sz="2400" b="1" dirty="0" smtClean="0"/>
              <a:t>Katkılar</a:t>
            </a:r>
            <a:endParaRPr lang="en-US" sz="2400" b="1" dirty="0" smtClean="0"/>
          </a:p>
          <a:p>
            <a:pPr lvl="1" eaLnBrk="1" hangingPunct="1">
              <a:lnSpc>
                <a:spcPct val="90000"/>
              </a:lnSpc>
            </a:pPr>
            <a:r>
              <a:rPr lang="en-US" sz="2000" dirty="0" smtClean="0"/>
              <a:t>Pa</a:t>
            </a:r>
            <a:r>
              <a:rPr lang="tr-TR" sz="2000" dirty="0" smtClean="0"/>
              <a:t>ketler</a:t>
            </a:r>
            <a:r>
              <a:rPr lang="en-US" sz="2000" dirty="0" smtClean="0"/>
              <a:t> – </a:t>
            </a:r>
            <a:r>
              <a:rPr lang="tr-TR" sz="2000" dirty="0" smtClean="0"/>
              <a:t>veri soyutlama desteği</a:t>
            </a:r>
            <a:endParaRPr lang="en-US" sz="2000" dirty="0" smtClean="0"/>
          </a:p>
          <a:p>
            <a:pPr lvl="1" eaLnBrk="1" hangingPunct="1">
              <a:lnSpc>
                <a:spcPct val="90000"/>
              </a:lnSpc>
            </a:pPr>
            <a:r>
              <a:rPr lang="tr-TR" sz="2000" dirty="0" smtClean="0"/>
              <a:t>İstisna İşleme (</a:t>
            </a:r>
            <a:r>
              <a:rPr lang="en-US" sz="2000" dirty="0" smtClean="0"/>
              <a:t>Exception handling</a:t>
            </a:r>
            <a:r>
              <a:rPr lang="tr-TR" sz="2000" dirty="0" smtClean="0"/>
              <a:t>)</a:t>
            </a:r>
            <a:r>
              <a:rPr lang="en-US" sz="2000" dirty="0" smtClean="0"/>
              <a:t> - </a:t>
            </a:r>
            <a:r>
              <a:rPr lang="tr-TR" sz="2000" dirty="0" smtClean="0"/>
              <a:t>ayrıntılı</a:t>
            </a:r>
            <a:endParaRPr lang="en-US" sz="2000" dirty="0" smtClean="0"/>
          </a:p>
          <a:p>
            <a:pPr lvl="1" eaLnBrk="1" hangingPunct="1">
              <a:lnSpc>
                <a:spcPct val="90000"/>
              </a:lnSpc>
            </a:pPr>
            <a:r>
              <a:rPr lang="tr-TR" sz="2000" dirty="0" smtClean="0"/>
              <a:t>Soysal (</a:t>
            </a:r>
            <a:r>
              <a:rPr lang="en-US" sz="2000" dirty="0" smtClean="0"/>
              <a:t>Generic</a:t>
            </a:r>
            <a:r>
              <a:rPr lang="tr-TR" sz="2000" dirty="0" smtClean="0"/>
              <a:t>)</a:t>
            </a:r>
            <a:r>
              <a:rPr lang="en-US" sz="2000" dirty="0" smtClean="0"/>
              <a:t> program </a:t>
            </a:r>
            <a:r>
              <a:rPr lang="tr-TR" sz="2000" dirty="0" smtClean="0"/>
              <a:t>birimleri</a:t>
            </a:r>
          </a:p>
          <a:p>
            <a:pPr lvl="2" eaLnBrk="1" hangingPunct="1">
              <a:lnSpc>
                <a:spcPct val="90000"/>
              </a:lnSpc>
            </a:pPr>
            <a:r>
              <a:rPr lang="tr-TR" sz="1800" dirty="0" err="1" smtClean="0"/>
              <a:t>Generic</a:t>
            </a:r>
            <a:r>
              <a:rPr lang="tr-TR" sz="1800" dirty="0" smtClean="0"/>
              <a:t> (Şablon, soysal) program birimleri sayesinde yazılımın yeniden kullanılabilmesini buluşma yeri (</a:t>
            </a:r>
            <a:r>
              <a:rPr lang="tr-TR" sz="1800" dirty="0" err="1" smtClean="0"/>
              <a:t>rendezvous</a:t>
            </a:r>
            <a:r>
              <a:rPr lang="tr-TR" sz="1800" dirty="0" smtClean="0"/>
              <a:t>) mekanizmasının ilavesiyle eşzamanlı çalışmayı desteklemektedir.</a:t>
            </a:r>
            <a:endParaRPr lang="en-US" sz="1700" dirty="0" smtClean="0"/>
          </a:p>
          <a:p>
            <a:pPr lvl="1" eaLnBrk="1" hangingPunct="1">
              <a:lnSpc>
                <a:spcPct val="90000"/>
              </a:lnSpc>
            </a:pPr>
            <a:r>
              <a:rPr lang="tr-TR" sz="2000" dirty="0" smtClean="0"/>
              <a:t>Eş zamanlılık (</a:t>
            </a:r>
            <a:r>
              <a:rPr lang="en-US" sz="2000" dirty="0" smtClean="0"/>
              <a:t>Concurrency</a:t>
            </a:r>
            <a:r>
              <a:rPr lang="tr-TR" sz="2000" dirty="0" smtClean="0"/>
              <a:t>)</a:t>
            </a:r>
            <a:r>
              <a:rPr lang="en-US" sz="2000" dirty="0" smtClean="0"/>
              <a:t> – </a:t>
            </a:r>
            <a:r>
              <a:rPr lang="tr-TR" sz="2000" dirty="0" err="1" smtClean="0"/>
              <a:t>görevleme</a:t>
            </a:r>
            <a:r>
              <a:rPr lang="tr-TR" sz="2000" dirty="0" smtClean="0"/>
              <a:t> (</a:t>
            </a:r>
            <a:r>
              <a:rPr lang="en-US" sz="2000" dirty="0" smtClean="0"/>
              <a:t>tasking</a:t>
            </a:r>
            <a:r>
              <a:rPr lang="tr-TR" sz="2000" dirty="0" smtClean="0"/>
              <a:t>)</a:t>
            </a:r>
            <a:r>
              <a:rPr lang="en-US" sz="2000" dirty="0" smtClean="0"/>
              <a:t> model</a:t>
            </a:r>
            <a:r>
              <a:rPr lang="tr-TR" sz="2000" dirty="0" smtClean="0"/>
              <a:t>i ile</a:t>
            </a:r>
          </a:p>
          <a:p>
            <a:pPr lvl="1" eaLnBrk="1" hangingPunct="1">
              <a:lnSpc>
                <a:spcPct val="90000"/>
              </a:lnSpc>
            </a:pPr>
            <a:r>
              <a:rPr lang="tr-TR" sz="2000" dirty="0" smtClean="0"/>
              <a:t>Blok yapılı</a:t>
            </a:r>
          </a:p>
          <a:p>
            <a:pPr lvl="1" eaLnBrk="1" hangingPunct="1">
              <a:lnSpc>
                <a:spcPct val="90000"/>
              </a:lnSpc>
            </a:pPr>
            <a:r>
              <a:rPr lang="tr-TR" sz="2000" dirty="0" smtClean="0"/>
              <a:t>Büyük boyutlu yazılımlar için uygundur</a:t>
            </a:r>
            <a:endParaRPr lang="en-US" sz="2000" dirty="0" smtClean="0"/>
          </a:p>
          <a:p>
            <a:pPr eaLnBrk="1" hangingPunct="1">
              <a:lnSpc>
                <a:spcPct val="90000"/>
              </a:lnSpc>
            </a:pPr>
            <a:r>
              <a:rPr lang="tr-TR" sz="2400" b="1" dirty="0" smtClean="0"/>
              <a:t>Yorumlar</a:t>
            </a:r>
            <a:endParaRPr lang="en-US" sz="2400" b="1" dirty="0" smtClean="0"/>
          </a:p>
          <a:p>
            <a:pPr lvl="1" eaLnBrk="1" hangingPunct="1">
              <a:lnSpc>
                <a:spcPct val="90000"/>
              </a:lnSpc>
            </a:pPr>
            <a:r>
              <a:rPr lang="tr-TR" sz="2000" dirty="0" smtClean="0"/>
              <a:t>Rekabetçi tasarım</a:t>
            </a:r>
            <a:endParaRPr lang="en-US" sz="2000" dirty="0" smtClean="0"/>
          </a:p>
          <a:p>
            <a:pPr lvl="1" eaLnBrk="1" hangingPunct="1">
              <a:lnSpc>
                <a:spcPct val="90000"/>
              </a:lnSpc>
            </a:pPr>
            <a:r>
              <a:rPr lang="tr-TR" sz="2000" dirty="0" smtClean="0"/>
              <a:t>Yazılım mühendisliği ve dil tasarımı hakkında sonradan bilinen her şeyi içeriyordu</a:t>
            </a:r>
            <a:endParaRPr lang="en-US" sz="2000" dirty="0" smtClean="0"/>
          </a:p>
          <a:p>
            <a:pPr lvl="1" eaLnBrk="1" hangingPunct="1">
              <a:lnSpc>
                <a:spcPct val="90000"/>
              </a:lnSpc>
            </a:pPr>
            <a:r>
              <a:rPr lang="tr-TR" sz="2000" dirty="0" smtClean="0"/>
              <a:t>İlk derleyiciler çok zordu</a:t>
            </a:r>
            <a:r>
              <a:rPr lang="en-US" sz="2000" dirty="0" smtClean="0"/>
              <a:t>; </a:t>
            </a:r>
            <a:r>
              <a:rPr lang="tr-TR" sz="2000" dirty="0" smtClean="0"/>
              <a:t>ilk gerçekten kullanılabilen derleyici</a:t>
            </a:r>
            <a:r>
              <a:rPr lang="en-US" sz="2000" dirty="0" smtClean="0"/>
              <a:t> </a:t>
            </a:r>
            <a:r>
              <a:rPr lang="tr-TR" sz="2000" dirty="0" smtClean="0"/>
              <a:t>dil tasarımının tamamlanmasından yaklaşık beş yıl sonra</a:t>
            </a:r>
            <a:r>
              <a:rPr lang="en-US" sz="2000" dirty="0" smtClean="0"/>
              <a:t> </a:t>
            </a:r>
            <a:r>
              <a:rPr lang="tr-TR" sz="2000" dirty="0" smtClean="0"/>
              <a:t>geldi</a:t>
            </a:r>
            <a:endParaRPr lang="en-US" sz="2000"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76</a:t>
            </a:fld>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Ada Değerlendirmesi</a:t>
            </a:r>
            <a:endParaRPr lang="tr-TR" dirty="0"/>
          </a:p>
        </p:txBody>
      </p:sp>
      <p:sp>
        <p:nvSpPr>
          <p:cNvPr id="3" name="2 İçerik Yer Tutucusu"/>
          <p:cNvSpPr>
            <a:spLocks noGrp="1"/>
          </p:cNvSpPr>
          <p:nvPr>
            <p:ph idx="1"/>
          </p:nvPr>
        </p:nvSpPr>
        <p:spPr/>
        <p:txBody>
          <a:bodyPr/>
          <a:lstStyle/>
          <a:p>
            <a:pPr eaLnBrk="1" hangingPunct="1"/>
            <a:r>
              <a:rPr lang="tr-TR" dirty="0" smtClean="0"/>
              <a:t>Çok geniş ve çok karmaşık bir dil. (Özellikle yazım kuralları)</a:t>
            </a:r>
          </a:p>
          <a:p>
            <a:pPr eaLnBrk="1" hangingPunct="1"/>
            <a:r>
              <a:rPr lang="tr-TR" dirty="0" smtClean="0"/>
              <a:t>Çeşitli durumlara uygulanabilecek hazır şablonlara (</a:t>
            </a:r>
            <a:r>
              <a:rPr lang="tr-TR" dirty="0" err="1" smtClean="0"/>
              <a:t>template</a:t>
            </a:r>
            <a:r>
              <a:rPr lang="tr-TR" dirty="0" smtClean="0"/>
              <a:t>) sahiptir. </a:t>
            </a:r>
          </a:p>
          <a:p>
            <a:pPr eaLnBrk="1" hangingPunct="1"/>
            <a:r>
              <a:rPr lang="tr-TR" dirty="0" smtClean="0"/>
              <a:t>İlk sıralar ADA derleyicileri kod üretmekte verimsiz idi. </a:t>
            </a:r>
          </a:p>
          <a:p>
            <a:pPr eaLnBrk="1" hangingPunct="1"/>
            <a:r>
              <a:rPr lang="tr-TR" dirty="0" smtClean="0"/>
              <a:t>En çok gömülü sistemlerde başarılı olmuştur.</a:t>
            </a:r>
          </a:p>
          <a:p>
            <a:pPr eaLnBrk="1" hangingPunct="1"/>
            <a:r>
              <a:rPr lang="tr-TR" dirty="0" smtClean="0"/>
              <a:t>Veri tipleri konusunda çok zengindir. Çok-iş işleme özelliğine sahiptir.</a:t>
            </a:r>
            <a:endParaRPr lang="en-US" dirty="0" smtClean="0"/>
          </a:p>
          <a:p>
            <a:endParaRPr lang="tr-TR"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77</a:t>
            </a:fld>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eaLnBrk="1" hangingPunct="1"/>
            <a:r>
              <a:rPr lang="en-US" smtClean="0"/>
              <a:t>Ada 95</a:t>
            </a:r>
          </a:p>
        </p:txBody>
      </p:sp>
      <p:sp>
        <p:nvSpPr>
          <p:cNvPr id="64516" name="Rectangle 3"/>
          <p:cNvSpPr>
            <a:spLocks noGrp="1" noChangeArrowheads="1"/>
          </p:cNvSpPr>
          <p:nvPr>
            <p:ph type="body" idx="1"/>
          </p:nvPr>
        </p:nvSpPr>
        <p:spPr>
          <a:xfrm>
            <a:off x="381000" y="1295400"/>
            <a:ext cx="8153400" cy="4572000"/>
          </a:xfrm>
        </p:spPr>
        <p:txBody>
          <a:bodyPr/>
          <a:lstStyle/>
          <a:p>
            <a:pPr eaLnBrk="1" hangingPunct="1"/>
            <a:r>
              <a:rPr lang="en-US" dirty="0" err="1" smtClean="0"/>
              <a:t>Ada</a:t>
            </a:r>
            <a:r>
              <a:rPr lang="en-US" dirty="0" smtClean="0"/>
              <a:t> 95 (1988</a:t>
            </a:r>
            <a:r>
              <a:rPr lang="tr-TR" dirty="0" smtClean="0"/>
              <a:t> de başladı</a:t>
            </a:r>
            <a:r>
              <a:rPr lang="en-US" dirty="0" smtClean="0"/>
              <a:t>)</a:t>
            </a:r>
          </a:p>
          <a:p>
            <a:pPr lvl="1" eaLnBrk="1" hangingPunct="1"/>
            <a:r>
              <a:rPr lang="tr-TR" dirty="0" smtClean="0"/>
              <a:t>Tip türetme (</a:t>
            </a:r>
            <a:r>
              <a:rPr lang="tr-TR" dirty="0" err="1" smtClean="0"/>
              <a:t>type</a:t>
            </a:r>
            <a:r>
              <a:rPr lang="tr-TR" dirty="0" smtClean="0"/>
              <a:t> </a:t>
            </a:r>
            <a:r>
              <a:rPr lang="tr-TR" dirty="0" err="1" smtClean="0"/>
              <a:t>derivation</a:t>
            </a:r>
            <a:r>
              <a:rPr lang="tr-TR" dirty="0" smtClean="0"/>
              <a:t>) üzerinden </a:t>
            </a:r>
            <a:r>
              <a:rPr lang="en-US" dirty="0" smtClean="0"/>
              <a:t>OOP</a:t>
            </a:r>
            <a:r>
              <a:rPr lang="tr-TR" dirty="0" smtClean="0"/>
              <a:t> desteği</a:t>
            </a:r>
            <a:endParaRPr lang="en-US" dirty="0" smtClean="0"/>
          </a:p>
          <a:p>
            <a:pPr lvl="1" eaLnBrk="1" hangingPunct="1"/>
            <a:r>
              <a:rPr lang="tr-TR" dirty="0" smtClean="0"/>
              <a:t>Paylaşılan veri için daha iyi kontrol mekanizmaları</a:t>
            </a:r>
            <a:endParaRPr lang="en-US" dirty="0" smtClean="0"/>
          </a:p>
          <a:p>
            <a:pPr lvl="1" eaLnBrk="1" hangingPunct="1"/>
            <a:r>
              <a:rPr lang="tr-TR" dirty="0" smtClean="0"/>
              <a:t>Yeni eş zamanlılık (</a:t>
            </a:r>
            <a:r>
              <a:rPr lang="en-US" dirty="0" smtClean="0"/>
              <a:t>concurrency</a:t>
            </a:r>
            <a:r>
              <a:rPr lang="tr-TR" dirty="0" smtClean="0"/>
              <a:t>)</a:t>
            </a:r>
            <a:r>
              <a:rPr lang="en-US" dirty="0" smtClean="0"/>
              <a:t> </a:t>
            </a:r>
            <a:r>
              <a:rPr lang="tr-TR" dirty="0" smtClean="0"/>
              <a:t>özellikleri</a:t>
            </a:r>
            <a:endParaRPr lang="en-US" dirty="0" smtClean="0"/>
          </a:p>
          <a:p>
            <a:pPr lvl="1" eaLnBrk="1" hangingPunct="1"/>
            <a:r>
              <a:rPr lang="tr-TR" dirty="0" smtClean="0"/>
              <a:t>Daha esnek kütüphaneler</a:t>
            </a:r>
            <a:endParaRPr lang="en-US" dirty="0" smtClean="0"/>
          </a:p>
          <a:p>
            <a:pPr lvl="1" eaLnBrk="1" hangingPunct="1"/>
            <a:r>
              <a:rPr lang="tr-TR" dirty="0" smtClean="0"/>
              <a:t>Altprogramların dinamik kapsam bağlama kurallarına göre çağrılması mekanizması da ADA 95’in özelliklerine katılmıştır</a:t>
            </a:r>
          </a:p>
          <a:p>
            <a:pPr eaLnBrk="1" hangingPunct="1"/>
            <a:r>
              <a:rPr lang="en-US" dirty="0" smtClean="0"/>
              <a:t>Pop</a:t>
            </a:r>
            <a:r>
              <a:rPr lang="tr-TR" dirty="0" smtClean="0"/>
              <a:t>ü</a:t>
            </a:r>
            <a:r>
              <a:rPr lang="en-US" dirty="0" smtClean="0"/>
              <a:t>l</a:t>
            </a:r>
            <a:r>
              <a:rPr lang="tr-TR" dirty="0" smtClean="0"/>
              <a:t>erliği</a:t>
            </a:r>
            <a:r>
              <a:rPr lang="en-US" dirty="0" smtClean="0"/>
              <a:t> </a:t>
            </a:r>
            <a:r>
              <a:rPr lang="tr-TR" dirty="0" smtClean="0"/>
              <a:t>azaldı çünkü</a:t>
            </a:r>
            <a:r>
              <a:rPr lang="en-US" dirty="0" smtClean="0"/>
              <a:t> </a:t>
            </a:r>
            <a:r>
              <a:rPr lang="en-US" dirty="0" err="1" smtClean="0"/>
              <a:t>DoD</a:t>
            </a:r>
            <a:r>
              <a:rPr lang="en-US" dirty="0" smtClean="0"/>
              <a:t> </a:t>
            </a:r>
            <a:r>
              <a:rPr lang="tr-TR" dirty="0" smtClean="0"/>
              <a:t>daha fazla kullanımına ihtiyaç duymadı buna karşın</a:t>
            </a:r>
            <a:r>
              <a:rPr lang="en-US" dirty="0" smtClean="0"/>
              <a:t> C++</a:t>
            </a:r>
            <a:r>
              <a:rPr lang="tr-TR" dirty="0" smtClean="0"/>
              <a:t> ‘</a:t>
            </a:r>
            <a:r>
              <a:rPr lang="tr-TR" dirty="0" err="1" smtClean="0"/>
              <a:t>ın</a:t>
            </a:r>
            <a:r>
              <a:rPr lang="tr-TR" dirty="0" smtClean="0"/>
              <a:t> popülaritesi arttı</a:t>
            </a:r>
            <a:endParaRPr lang="en-US" dirty="0" smtClean="0"/>
          </a:p>
        </p:txBody>
      </p:sp>
      <p:pic>
        <p:nvPicPr>
          <p:cNvPr id="64517" name="Picture 4" descr="FIG_0211.pct                                                   000C7A15 The Brain                      B3A96F8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702550" y="0"/>
            <a:ext cx="1441450" cy="2209800"/>
          </a:xfrm>
          <a:prstGeom prst="rect">
            <a:avLst/>
          </a:prstGeom>
          <a:noFill/>
          <a:ln w="9525">
            <a:noFill/>
            <a:miter lim="800000"/>
            <a:headEnd/>
            <a:tailEnd/>
          </a:ln>
        </p:spPr>
      </p:pic>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78</a:t>
            </a:fld>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Ada Örnek</a:t>
            </a:r>
            <a:endParaRPr lang="tr-TR" dirty="0"/>
          </a:p>
        </p:txBody>
      </p:sp>
      <p:sp>
        <p:nvSpPr>
          <p:cNvPr id="5" name="Text Box 3"/>
          <p:cNvSpPr txBox="1">
            <a:spLocks noChangeArrowheads="1"/>
          </p:cNvSpPr>
          <p:nvPr/>
        </p:nvSpPr>
        <p:spPr bwMode="auto">
          <a:xfrm>
            <a:off x="685800" y="1295400"/>
            <a:ext cx="1730375" cy="1196975"/>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spAutoFit/>
          </a:bodyPr>
          <a:lstStyle/>
          <a:p>
            <a:r>
              <a:rPr lang="es-MX" sz="1200" dirty="0" err="1">
                <a:latin typeface="Arial Unicode MS" pitchFamily="34" charset="-128"/>
              </a:rPr>
              <a:t>with</a:t>
            </a:r>
            <a:r>
              <a:rPr lang="es-MX" sz="1200" dirty="0">
                <a:latin typeface="Arial Unicode MS" pitchFamily="34" charset="-128"/>
              </a:rPr>
              <a:t> </a:t>
            </a:r>
            <a:r>
              <a:rPr lang="es-MX" sz="1200" dirty="0" err="1">
                <a:latin typeface="Arial Unicode MS" pitchFamily="34" charset="-128"/>
              </a:rPr>
              <a:t>Text_To</a:t>
            </a:r>
            <a:r>
              <a:rPr lang="es-MX" sz="1200" dirty="0">
                <a:latin typeface="Arial Unicode MS" pitchFamily="34" charset="-128"/>
              </a:rPr>
              <a:t>; </a:t>
            </a:r>
            <a:endParaRPr lang="en-US" sz="1200" dirty="0">
              <a:latin typeface="Arial Unicode MS" pitchFamily="34" charset="-128"/>
            </a:endParaRPr>
          </a:p>
          <a:p>
            <a:r>
              <a:rPr lang="es-MX" sz="1200" dirty="0">
                <a:latin typeface="Arial Unicode MS" pitchFamily="34" charset="-128"/>
              </a:rPr>
              <a:t>use </a:t>
            </a:r>
            <a:r>
              <a:rPr lang="es-MX" sz="1200" dirty="0" err="1">
                <a:latin typeface="Arial Unicode MS" pitchFamily="34" charset="-128"/>
              </a:rPr>
              <a:t>Text_To</a:t>
            </a:r>
            <a:r>
              <a:rPr lang="es-MX" sz="1200" dirty="0">
                <a:latin typeface="Arial Unicode MS" pitchFamily="34" charset="-128"/>
              </a:rPr>
              <a:t> </a:t>
            </a:r>
            <a:endParaRPr lang="en-US" sz="1200" dirty="0">
              <a:latin typeface="Arial Unicode MS" pitchFamily="34" charset="-128"/>
            </a:endParaRPr>
          </a:p>
          <a:p>
            <a:r>
              <a:rPr lang="en-US" sz="1200" dirty="0">
                <a:latin typeface="Arial Unicode MS" pitchFamily="34" charset="-128"/>
              </a:rPr>
              <a:t>    </a:t>
            </a:r>
            <a:r>
              <a:rPr lang="es-MX" sz="1200" dirty="0" err="1">
                <a:latin typeface="Arial Unicode MS" pitchFamily="34" charset="-128"/>
              </a:rPr>
              <a:t>procedure</a:t>
            </a:r>
            <a:r>
              <a:rPr lang="es-MX" sz="1200" dirty="0">
                <a:latin typeface="Arial Unicode MS" pitchFamily="34" charset="-128"/>
              </a:rPr>
              <a:t> </a:t>
            </a:r>
            <a:r>
              <a:rPr lang="es-MX" sz="1200" dirty="0" err="1">
                <a:latin typeface="Arial Unicode MS" pitchFamily="34" charset="-128"/>
              </a:rPr>
              <a:t>hello</a:t>
            </a:r>
            <a:r>
              <a:rPr lang="es-MX" sz="1200" dirty="0">
                <a:latin typeface="Arial Unicode MS" pitchFamily="34" charset="-128"/>
              </a:rPr>
              <a:t> </a:t>
            </a:r>
            <a:r>
              <a:rPr lang="es-MX" sz="1200" dirty="0" err="1">
                <a:latin typeface="Arial Unicode MS" pitchFamily="34" charset="-128"/>
              </a:rPr>
              <a:t>is</a:t>
            </a:r>
            <a:r>
              <a:rPr lang="es-MX" sz="1200" dirty="0">
                <a:latin typeface="Arial Unicode MS" pitchFamily="34" charset="-128"/>
              </a:rPr>
              <a:t> </a:t>
            </a:r>
            <a:endParaRPr lang="en-US" sz="1200" dirty="0">
              <a:latin typeface="Arial Unicode MS" pitchFamily="34" charset="-128"/>
            </a:endParaRPr>
          </a:p>
          <a:p>
            <a:r>
              <a:rPr lang="en-US" sz="1200" dirty="0">
                <a:latin typeface="Arial Unicode MS" pitchFamily="34" charset="-128"/>
              </a:rPr>
              <a:t>    </a:t>
            </a:r>
            <a:r>
              <a:rPr lang="es-MX" sz="1200" dirty="0" err="1">
                <a:latin typeface="Arial Unicode MS" pitchFamily="34" charset="-128"/>
              </a:rPr>
              <a:t>begin</a:t>
            </a:r>
            <a:r>
              <a:rPr lang="es-MX" sz="1200" dirty="0">
                <a:latin typeface="Arial Unicode MS" pitchFamily="34" charset="-128"/>
              </a:rPr>
              <a:t> </a:t>
            </a:r>
            <a:endParaRPr lang="en-US" sz="1200" dirty="0">
              <a:latin typeface="Arial Unicode MS" pitchFamily="34" charset="-128"/>
            </a:endParaRPr>
          </a:p>
          <a:p>
            <a:r>
              <a:rPr lang="en-US" sz="1200" dirty="0">
                <a:latin typeface="Arial Unicode MS" pitchFamily="34" charset="-128"/>
              </a:rPr>
              <a:t>       </a:t>
            </a:r>
            <a:r>
              <a:rPr lang="es-MX" sz="1200" dirty="0" err="1">
                <a:latin typeface="Arial Unicode MS" pitchFamily="34" charset="-128"/>
              </a:rPr>
              <a:t>put</a:t>
            </a:r>
            <a:r>
              <a:rPr lang="es-MX" sz="1200" dirty="0">
                <a:latin typeface="Arial Unicode MS" pitchFamily="34" charset="-128"/>
              </a:rPr>
              <a:t>("</a:t>
            </a:r>
            <a:r>
              <a:rPr lang="es-MX" sz="1200" dirty="0" err="1">
                <a:latin typeface="Arial Unicode MS" pitchFamily="34" charset="-128"/>
              </a:rPr>
              <a:t>Hello</a:t>
            </a:r>
            <a:r>
              <a:rPr lang="es-MX" sz="1200" dirty="0">
                <a:latin typeface="Arial Unicode MS" pitchFamily="34" charset="-128"/>
              </a:rPr>
              <a:t> </a:t>
            </a:r>
            <a:r>
              <a:rPr lang="es-MX" sz="1200" dirty="0" err="1">
                <a:latin typeface="Arial Unicode MS" pitchFamily="34" charset="-128"/>
              </a:rPr>
              <a:t>World</a:t>
            </a:r>
            <a:r>
              <a:rPr lang="es-MX" sz="1200" dirty="0">
                <a:latin typeface="Arial Unicode MS" pitchFamily="34" charset="-128"/>
              </a:rPr>
              <a:t>"); </a:t>
            </a:r>
            <a:endParaRPr lang="en-US" sz="1200" dirty="0">
              <a:latin typeface="Arial Unicode MS" pitchFamily="34" charset="-128"/>
            </a:endParaRPr>
          </a:p>
          <a:p>
            <a:r>
              <a:rPr lang="en-US" sz="1200" dirty="0">
                <a:latin typeface="Arial Unicode MS" pitchFamily="34" charset="-128"/>
              </a:rPr>
              <a:t>   </a:t>
            </a:r>
            <a:r>
              <a:rPr lang="es-MX" sz="1200" dirty="0" err="1">
                <a:latin typeface="Arial Unicode MS" pitchFamily="34" charset="-128"/>
              </a:rPr>
              <a:t>end</a:t>
            </a:r>
            <a:r>
              <a:rPr lang="es-MX" sz="1200" dirty="0">
                <a:latin typeface="Arial Unicode MS" pitchFamily="34" charset="-128"/>
              </a:rPr>
              <a:t> </a:t>
            </a:r>
            <a:r>
              <a:rPr lang="es-MX" sz="1200" dirty="0" err="1">
                <a:latin typeface="Arial Unicode MS" pitchFamily="34" charset="-128"/>
              </a:rPr>
              <a:t>hello</a:t>
            </a:r>
            <a:r>
              <a:rPr lang="es-MX" sz="1200" dirty="0">
                <a:latin typeface="Arial Unicode MS" pitchFamily="34" charset="-128"/>
              </a:rPr>
              <a:t> </a:t>
            </a:r>
          </a:p>
        </p:txBody>
      </p:sp>
      <p:graphicFrame>
        <p:nvGraphicFramePr>
          <p:cNvPr id="6" name="Object 5"/>
          <p:cNvGraphicFramePr>
            <a:graphicFrameLocks noChangeAspect="1"/>
          </p:cNvGraphicFramePr>
          <p:nvPr/>
        </p:nvGraphicFramePr>
        <p:xfrm>
          <a:off x="609600" y="2971800"/>
          <a:ext cx="4951413" cy="3810000"/>
        </p:xfrm>
        <a:graphic>
          <a:graphicData uri="http://schemas.openxmlformats.org/presentationml/2006/ole">
            <mc:AlternateContent xmlns:mc="http://schemas.openxmlformats.org/markup-compatibility/2006">
              <mc:Choice xmlns:v="urn:schemas-microsoft-com:vml" Requires="v">
                <p:oleObj spid="_x0000_s2054" name="Document" r:id="rId3" imgW="6092280" imgH="4064040" progId="Word.Document.8">
                  <p:embed/>
                </p:oleObj>
              </mc:Choice>
              <mc:Fallback>
                <p:oleObj name="Document" r:id="rId3" imgW="6092280" imgH="4064040"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971800"/>
                        <a:ext cx="4951413" cy="381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4343400" y="1752600"/>
          <a:ext cx="4191000" cy="4940300"/>
        </p:xfrm>
        <a:graphic>
          <a:graphicData uri="http://schemas.openxmlformats.org/presentationml/2006/ole">
            <mc:AlternateContent xmlns:mc="http://schemas.openxmlformats.org/markup-compatibility/2006">
              <mc:Choice xmlns:v="urn:schemas-microsoft-com:vml" Requires="v">
                <p:oleObj spid="_x0000_s2055" name="Document" r:id="rId5" imgW="6092280" imgH="4923000" progId="Word.Document.8">
                  <p:embed/>
                </p:oleObj>
              </mc:Choice>
              <mc:Fallback>
                <p:oleObj name="Document" r:id="rId5" imgW="6092280" imgH="4923000" progId="Word.Document.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1752600"/>
                        <a:ext cx="4191000" cy="494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9 Slayt Numarası Yer Tutucusu"/>
          <p:cNvSpPr>
            <a:spLocks noGrp="1"/>
          </p:cNvSpPr>
          <p:nvPr>
            <p:ph type="sldNum" sz="quarter" idx="10"/>
          </p:nvPr>
        </p:nvSpPr>
        <p:spPr/>
        <p:txBody>
          <a:bodyPr/>
          <a:lstStyle/>
          <a:p>
            <a:pPr>
              <a:defRPr/>
            </a:pPr>
            <a:fld id="{653049D9-BC70-4B50-ABCF-9415168072AC}" type="slidenum">
              <a:rPr lang="en-US" smtClean="0"/>
              <a:pPr>
                <a:defRPr/>
              </a:pPr>
              <a:t>79</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smtClean="0"/>
              <a:t>2.1 Zuse’</a:t>
            </a:r>
            <a:r>
              <a:rPr lang="tr-TR" smtClean="0"/>
              <a:t>nin</a:t>
            </a:r>
            <a:r>
              <a:rPr lang="en-US" smtClean="0"/>
              <a:t> Plankalkül</a:t>
            </a:r>
            <a:r>
              <a:rPr lang="tr-TR" smtClean="0"/>
              <a:t>’ü</a:t>
            </a:r>
            <a:endParaRPr lang="en-US" smtClean="0"/>
          </a:p>
        </p:txBody>
      </p:sp>
      <p:sp>
        <p:nvSpPr>
          <p:cNvPr id="11268" name="Rectangle 3"/>
          <p:cNvSpPr>
            <a:spLocks noGrp="1" noChangeArrowheads="1"/>
          </p:cNvSpPr>
          <p:nvPr>
            <p:ph type="body" idx="1"/>
          </p:nvPr>
        </p:nvSpPr>
        <p:spPr>
          <a:xfrm>
            <a:off x="609600" y="1600200"/>
            <a:ext cx="6172200" cy="4572000"/>
          </a:xfrm>
        </p:spPr>
        <p:txBody>
          <a:bodyPr/>
          <a:lstStyle/>
          <a:p>
            <a:pPr eaLnBrk="1" hangingPunct="1"/>
            <a:r>
              <a:rPr lang="tr-TR" smtClean="0"/>
              <a:t>İlk yüksek seviye (donanımın ayrıntılarına bağlı olmayan) programlama dili</a:t>
            </a:r>
          </a:p>
          <a:p>
            <a:pPr eaLnBrk="1" hangingPunct="1"/>
            <a:r>
              <a:rPr lang="tr-TR" smtClean="0"/>
              <a:t>Asla geliştirilmedi</a:t>
            </a:r>
            <a:endParaRPr lang="en-US" smtClean="0"/>
          </a:p>
          <a:p>
            <a:pPr eaLnBrk="1" hangingPunct="1"/>
            <a:r>
              <a:rPr lang="tr-TR" smtClean="0"/>
              <a:t>İleri veri yapıları</a:t>
            </a:r>
            <a:endParaRPr lang="en-US" smtClean="0"/>
          </a:p>
          <a:p>
            <a:pPr lvl="1" eaLnBrk="1" hangingPunct="1"/>
            <a:r>
              <a:rPr lang="tr-TR" smtClean="0"/>
              <a:t>Kayan nokta (</a:t>
            </a:r>
            <a:r>
              <a:rPr lang="en-US" smtClean="0"/>
              <a:t>floating point</a:t>
            </a:r>
            <a:r>
              <a:rPr lang="tr-TR" smtClean="0"/>
              <a:t>)</a:t>
            </a:r>
            <a:r>
              <a:rPr lang="en-US" smtClean="0"/>
              <a:t>, </a:t>
            </a:r>
            <a:r>
              <a:rPr lang="tr-TR" smtClean="0"/>
              <a:t>diziler (</a:t>
            </a:r>
            <a:r>
              <a:rPr lang="en-US" smtClean="0"/>
              <a:t>arrays</a:t>
            </a:r>
            <a:r>
              <a:rPr lang="tr-TR" smtClean="0"/>
              <a:t>)</a:t>
            </a:r>
            <a:r>
              <a:rPr lang="en-US" smtClean="0"/>
              <a:t>, </a:t>
            </a:r>
            <a:r>
              <a:rPr lang="tr-TR" smtClean="0"/>
              <a:t>kayıtlar (</a:t>
            </a:r>
            <a:r>
              <a:rPr lang="en-US" smtClean="0"/>
              <a:t>records</a:t>
            </a:r>
            <a:r>
              <a:rPr lang="tr-TR" smtClean="0"/>
              <a:t>)</a:t>
            </a:r>
            <a:endParaRPr lang="en-US" smtClean="0"/>
          </a:p>
          <a:p>
            <a:pPr eaLnBrk="1" hangingPunct="1"/>
            <a:r>
              <a:rPr lang="tr-TR" smtClean="0"/>
              <a:t>Sabitler (</a:t>
            </a:r>
            <a:r>
              <a:rPr lang="en-US" smtClean="0"/>
              <a:t>Invariants</a:t>
            </a:r>
            <a:r>
              <a:rPr lang="tr-TR" smtClean="0"/>
              <a:t>)</a:t>
            </a:r>
            <a:endParaRPr lang="en-US" smtClean="0"/>
          </a:p>
          <a:p>
            <a:pPr eaLnBrk="1" hangingPunct="1"/>
            <a:endParaRPr lang="en-US" smtClean="0"/>
          </a:p>
        </p:txBody>
      </p:sp>
      <p:pic>
        <p:nvPicPr>
          <p:cNvPr id="11269" name="Picture 7" descr="http://s7.computerhistory.org/is/image/CHM/500003061-03-01?$re-story-hero$"/>
          <p:cNvPicPr>
            <a:picLocks noChangeAspect="1" noChangeArrowheads="1"/>
          </p:cNvPicPr>
          <p:nvPr/>
        </p:nvPicPr>
        <p:blipFill>
          <a:blip r:embed="rId2"/>
          <a:srcRect/>
          <a:stretch>
            <a:fillRect/>
          </a:stretch>
        </p:blipFill>
        <p:spPr bwMode="auto">
          <a:xfrm>
            <a:off x="7010400" y="2971800"/>
            <a:ext cx="1762125" cy="2514600"/>
          </a:xfrm>
          <a:prstGeom prst="rect">
            <a:avLst/>
          </a:prstGeom>
          <a:noFill/>
          <a:ln w="9525">
            <a:noFill/>
            <a:miter lim="800000"/>
            <a:headEnd/>
            <a:tailEnd/>
          </a:ln>
        </p:spPr>
      </p:pic>
      <p:sp>
        <p:nvSpPr>
          <p:cNvPr id="7" name="6 Dikdörtgen"/>
          <p:cNvSpPr/>
          <p:nvPr/>
        </p:nvSpPr>
        <p:spPr>
          <a:xfrm>
            <a:off x="7010400" y="5562600"/>
            <a:ext cx="1920875" cy="830263"/>
          </a:xfrm>
          <a:prstGeom prst="rect">
            <a:avLst/>
          </a:prstGeom>
        </p:spPr>
        <p:txBody>
          <a:bodyPr wrap="none">
            <a:spAutoFit/>
          </a:bodyPr>
          <a:lstStyle/>
          <a:p>
            <a:pPr>
              <a:defRPr/>
            </a:pPr>
            <a:r>
              <a:rPr lang="tr-TR" b="1" dirty="0" err="1">
                <a:solidFill>
                  <a:schemeClr val="accent2">
                    <a:lumMod val="60000"/>
                    <a:lumOff val="40000"/>
                  </a:schemeClr>
                </a:solidFill>
              </a:rPr>
              <a:t>Konrad</a:t>
            </a:r>
            <a:r>
              <a:rPr lang="tr-TR" b="1" dirty="0">
                <a:solidFill>
                  <a:schemeClr val="accent2">
                    <a:lumMod val="60000"/>
                    <a:lumOff val="40000"/>
                  </a:schemeClr>
                </a:solidFill>
              </a:rPr>
              <a:t> </a:t>
            </a:r>
            <a:r>
              <a:rPr lang="tr-TR" b="1" dirty="0" err="1">
                <a:solidFill>
                  <a:schemeClr val="accent2">
                    <a:lumMod val="60000"/>
                    <a:lumOff val="40000"/>
                  </a:schemeClr>
                </a:solidFill>
              </a:rPr>
              <a:t>Zuse</a:t>
            </a:r>
            <a:endParaRPr lang="tr-TR" b="1" dirty="0">
              <a:solidFill>
                <a:schemeClr val="accent2">
                  <a:lumMod val="60000"/>
                  <a:lumOff val="40000"/>
                </a:schemeClr>
              </a:solidFill>
            </a:endParaRPr>
          </a:p>
          <a:p>
            <a:pPr>
              <a:defRPr/>
            </a:pPr>
            <a:r>
              <a:rPr lang="tr-TR" b="1" dirty="0">
                <a:solidFill>
                  <a:schemeClr val="accent2">
                    <a:lumMod val="60000"/>
                    <a:lumOff val="40000"/>
                  </a:schemeClr>
                </a:solidFill>
              </a:rPr>
              <a:t> (1910-1995)</a:t>
            </a:r>
            <a:endParaRPr lang="tr-TR" dirty="0">
              <a:solidFill>
                <a:schemeClr val="accent2">
                  <a:lumMod val="60000"/>
                  <a:lumOff val="40000"/>
                </a:schemeClr>
              </a:solidFill>
            </a:endParaRPr>
          </a:p>
        </p:txBody>
      </p:sp>
      <p:sp>
        <p:nvSpPr>
          <p:cNvPr id="10" name="9 Slayt Numarası Yer Tutucusu"/>
          <p:cNvSpPr>
            <a:spLocks noGrp="1"/>
          </p:cNvSpPr>
          <p:nvPr>
            <p:ph type="sldNum" sz="quarter" idx="10"/>
          </p:nvPr>
        </p:nvSpPr>
        <p:spPr/>
        <p:txBody>
          <a:bodyPr/>
          <a:lstStyle/>
          <a:p>
            <a:pPr>
              <a:defRPr/>
            </a:pPr>
            <a:fld id="{653049D9-BC70-4B50-ABCF-9415168072AC}" type="slidenum">
              <a:rPr lang="en-US" smtClean="0"/>
              <a:pPr>
                <a:defRPr/>
              </a:pPr>
              <a:t>8</a:t>
            </a:fld>
            <a:endParaRPr lang="en-US" dirty="0"/>
          </a:p>
        </p:txBody>
      </p:sp>
      <p:pic>
        <p:nvPicPr>
          <p:cNvPr id="8" name="Picture 2" descr="http://stefan-ausbau.de/x/zuse2.jpg"/>
          <p:cNvPicPr>
            <a:picLocks noChangeAspect="1" noChangeArrowheads="1"/>
          </p:cNvPicPr>
          <p:nvPr/>
        </p:nvPicPr>
        <p:blipFill>
          <a:blip r:embed="rId3"/>
          <a:srcRect/>
          <a:stretch>
            <a:fillRect/>
          </a:stretch>
        </p:blipFill>
        <p:spPr bwMode="auto">
          <a:xfrm>
            <a:off x="7686774" y="0"/>
            <a:ext cx="1457226" cy="1879660"/>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609600" y="152400"/>
            <a:ext cx="8153400" cy="1143000"/>
          </a:xfrm>
        </p:spPr>
        <p:txBody>
          <a:bodyPr/>
          <a:lstStyle/>
          <a:p>
            <a:pPr eaLnBrk="1" hangingPunct="1"/>
            <a:r>
              <a:rPr lang="en-US" sz="3200" smtClean="0"/>
              <a:t>2.15 </a:t>
            </a:r>
            <a:r>
              <a:rPr lang="tr-TR" sz="3200" smtClean="0"/>
              <a:t>Nesneye-dayalı</a:t>
            </a:r>
            <a:r>
              <a:rPr lang="en-US" sz="3200" smtClean="0"/>
              <a:t> Program</a:t>
            </a:r>
            <a:r>
              <a:rPr lang="tr-TR" sz="3200" smtClean="0"/>
              <a:t>lama</a:t>
            </a:r>
            <a:r>
              <a:rPr lang="en-US" sz="3200" smtClean="0"/>
              <a:t>: </a:t>
            </a:r>
            <a:r>
              <a:rPr lang="tr-TR" sz="3200" smtClean="0"/>
              <a:t>	 	 </a:t>
            </a:r>
            <a:r>
              <a:rPr lang="en-US" sz="3200" smtClean="0"/>
              <a:t>Smalltalk</a:t>
            </a:r>
          </a:p>
        </p:txBody>
      </p:sp>
      <p:sp>
        <p:nvSpPr>
          <p:cNvPr id="65540" name="Rectangle 3"/>
          <p:cNvSpPr>
            <a:spLocks noGrp="1" noChangeArrowheads="1"/>
          </p:cNvSpPr>
          <p:nvPr>
            <p:ph type="body" idx="1"/>
          </p:nvPr>
        </p:nvSpPr>
        <p:spPr>
          <a:xfrm>
            <a:off x="228600" y="1219200"/>
            <a:ext cx="5943600" cy="4572000"/>
          </a:xfrm>
        </p:spPr>
        <p:txBody>
          <a:bodyPr/>
          <a:lstStyle/>
          <a:p>
            <a:pPr eaLnBrk="1" hangingPunct="1"/>
            <a:r>
              <a:rPr lang="en-US" sz="2600" dirty="0" smtClean="0"/>
              <a:t>Xerox PARC</a:t>
            </a:r>
            <a:r>
              <a:rPr lang="tr-TR" sz="2600" dirty="0" smtClean="0"/>
              <a:t>’da</a:t>
            </a:r>
            <a:r>
              <a:rPr lang="en-US" sz="2600" dirty="0" smtClean="0"/>
              <a:t>, </a:t>
            </a:r>
            <a:r>
              <a:rPr lang="tr-TR" sz="2600" dirty="0" smtClean="0"/>
              <a:t>önce</a:t>
            </a:r>
            <a:r>
              <a:rPr lang="en-US" sz="2600" dirty="0" smtClean="0"/>
              <a:t> Alan Kay, </a:t>
            </a:r>
            <a:r>
              <a:rPr lang="tr-TR" sz="2600" dirty="0" smtClean="0"/>
              <a:t>sonra</a:t>
            </a:r>
            <a:r>
              <a:rPr lang="en-US" sz="2600" dirty="0" smtClean="0"/>
              <a:t> Adele Goldberg</a:t>
            </a:r>
            <a:r>
              <a:rPr lang="tr-TR" sz="2600" dirty="0" smtClean="0"/>
              <a:t> tarafından geliştirildi</a:t>
            </a:r>
            <a:endParaRPr lang="en-US" sz="2600" dirty="0" smtClean="0"/>
          </a:p>
          <a:p>
            <a:pPr eaLnBrk="1" hangingPunct="1"/>
            <a:r>
              <a:rPr lang="tr-TR" sz="2600" dirty="0" smtClean="0"/>
              <a:t>Bir nesneye-dayalı dilin ilk tamamen </a:t>
            </a:r>
            <a:r>
              <a:rPr lang="tr-TR" sz="2600" dirty="0" err="1" smtClean="0"/>
              <a:t>implementasyonu</a:t>
            </a:r>
            <a:r>
              <a:rPr lang="en-US" sz="2600" dirty="0" smtClean="0"/>
              <a:t> (</a:t>
            </a:r>
            <a:r>
              <a:rPr lang="tr-TR" sz="2600" dirty="0" smtClean="0"/>
              <a:t>veri soyutlama</a:t>
            </a:r>
            <a:r>
              <a:rPr lang="en-US" sz="2600" dirty="0" smtClean="0"/>
              <a:t>, </a:t>
            </a:r>
            <a:r>
              <a:rPr lang="tr-TR" sz="2600" dirty="0" smtClean="0"/>
              <a:t>miras (</a:t>
            </a:r>
            <a:r>
              <a:rPr lang="en-US" sz="2600" dirty="0" smtClean="0"/>
              <a:t>inheritance</a:t>
            </a:r>
            <a:r>
              <a:rPr lang="tr-TR" sz="2600" dirty="0" smtClean="0"/>
              <a:t>)</a:t>
            </a:r>
            <a:r>
              <a:rPr lang="en-US" sz="2600" dirty="0" smtClean="0"/>
              <a:t>, </a:t>
            </a:r>
            <a:r>
              <a:rPr lang="tr-TR" sz="2600" dirty="0" smtClean="0"/>
              <a:t>ve</a:t>
            </a:r>
            <a:r>
              <a:rPr lang="en-US" sz="2600" dirty="0" smtClean="0"/>
              <a:t> d</a:t>
            </a:r>
            <a:r>
              <a:rPr lang="tr-TR" sz="2600" dirty="0" smtClean="0"/>
              <a:t>i</a:t>
            </a:r>
            <a:r>
              <a:rPr lang="en-US" sz="2600" dirty="0" err="1" smtClean="0"/>
              <a:t>nami</a:t>
            </a:r>
            <a:r>
              <a:rPr lang="tr-TR" sz="2600" dirty="0" smtClean="0"/>
              <a:t>k</a:t>
            </a:r>
            <a:r>
              <a:rPr lang="en-US" sz="2600" dirty="0" smtClean="0"/>
              <a:t> t</a:t>
            </a:r>
            <a:r>
              <a:rPr lang="tr-TR" sz="2600" dirty="0" smtClean="0"/>
              <a:t>i</a:t>
            </a:r>
            <a:r>
              <a:rPr lang="en-US" sz="2600" dirty="0" smtClean="0"/>
              <a:t>p </a:t>
            </a:r>
            <a:r>
              <a:rPr lang="tr-TR" sz="2600" dirty="0" smtClean="0"/>
              <a:t>bağlama (</a:t>
            </a:r>
            <a:r>
              <a:rPr lang="en-US" sz="2600" dirty="0" smtClean="0"/>
              <a:t>binding</a:t>
            </a:r>
            <a:r>
              <a:rPr lang="tr-TR" sz="2600" dirty="0" smtClean="0"/>
              <a:t>)</a:t>
            </a:r>
            <a:r>
              <a:rPr lang="en-US" sz="2600" dirty="0" smtClean="0"/>
              <a:t>)</a:t>
            </a:r>
          </a:p>
          <a:p>
            <a:pPr eaLnBrk="1" hangingPunct="1"/>
            <a:r>
              <a:rPr lang="tr-TR" sz="2600" dirty="0" smtClean="0"/>
              <a:t>Grafiksel kullanıcı </a:t>
            </a:r>
            <a:r>
              <a:rPr lang="tr-TR" sz="2600" dirty="0" err="1" smtClean="0"/>
              <a:t>arayüzü</a:t>
            </a:r>
            <a:r>
              <a:rPr lang="tr-TR" sz="2600" dirty="0" smtClean="0"/>
              <a:t> tasarımına öncülük etmiştir</a:t>
            </a:r>
          </a:p>
          <a:p>
            <a:pPr eaLnBrk="1" hangingPunct="1"/>
            <a:r>
              <a:rPr lang="tr-TR" sz="2600" dirty="0" smtClean="0"/>
              <a:t>Sadece bir dil değil, aynı zamanda yazılım geliştirme aracıdır</a:t>
            </a:r>
            <a:endParaRPr lang="en-US" sz="2600" dirty="0" smtClean="0"/>
          </a:p>
          <a:p>
            <a:pPr eaLnBrk="1" hangingPunct="1"/>
            <a:r>
              <a:rPr lang="en-US" sz="2600" dirty="0" smtClean="0"/>
              <a:t>OOP</a:t>
            </a:r>
            <a:r>
              <a:rPr lang="tr-TR" sz="2600" dirty="0" smtClean="0"/>
              <a:t> ‘</a:t>
            </a:r>
            <a:r>
              <a:rPr lang="tr-TR" sz="2600" dirty="0" err="1" smtClean="0"/>
              <a:t>yi</a:t>
            </a:r>
            <a:r>
              <a:rPr lang="tr-TR" sz="2600" dirty="0" smtClean="0"/>
              <a:t> yükseltmiştir</a:t>
            </a:r>
            <a:endParaRPr lang="en-US" sz="2600" dirty="0" smtClean="0"/>
          </a:p>
        </p:txBody>
      </p:sp>
      <p:pic>
        <p:nvPicPr>
          <p:cNvPr id="65541" name="Picture 4" descr="FIG_0212.pct                                                   000C7A15 The Brain                      B3A96F8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030913" y="1295400"/>
            <a:ext cx="3113087" cy="5410200"/>
          </a:xfrm>
          <a:prstGeom prst="rect">
            <a:avLst/>
          </a:prstGeom>
          <a:noFill/>
          <a:ln w="9525">
            <a:noFill/>
            <a:miter lim="800000"/>
            <a:headEnd/>
            <a:tailEnd/>
          </a:ln>
        </p:spPr>
      </p:pic>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80</a:t>
            </a:fld>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Smalltalk</a:t>
            </a:r>
            <a:endParaRPr lang="tr-TR" dirty="0"/>
          </a:p>
        </p:txBody>
      </p:sp>
      <p:sp>
        <p:nvSpPr>
          <p:cNvPr id="3" name="2 İçerik Yer Tutucusu"/>
          <p:cNvSpPr>
            <a:spLocks noGrp="1"/>
          </p:cNvSpPr>
          <p:nvPr>
            <p:ph idx="1"/>
          </p:nvPr>
        </p:nvSpPr>
        <p:spPr>
          <a:xfrm>
            <a:off x="-76200" y="1295400"/>
            <a:ext cx="8305800" cy="4572000"/>
          </a:xfrm>
        </p:spPr>
        <p:txBody>
          <a:bodyPr/>
          <a:lstStyle/>
          <a:p>
            <a:pPr eaLnBrk="1" hangingPunct="1">
              <a:lnSpc>
                <a:spcPct val="90000"/>
              </a:lnSpc>
            </a:pPr>
            <a:r>
              <a:rPr lang="tr-TR" sz="2200" dirty="0" smtClean="0"/>
              <a:t>İlk olarak </a:t>
            </a:r>
            <a:r>
              <a:rPr lang="tr-TR" sz="2200" dirty="0" err="1" smtClean="0"/>
              <a:t>Smalltalk</a:t>
            </a:r>
            <a:r>
              <a:rPr lang="tr-TR" sz="2200" dirty="0" smtClean="0"/>
              <a:t>-80 versiyonu Xerox dışında ticari amaçlı yazılımlarda kullanıldı. Halen yazılım geliştirimleri için yeni teknolojileri de içererek kullanılmaktadır. </a:t>
            </a:r>
          </a:p>
          <a:p>
            <a:pPr eaLnBrk="1" hangingPunct="1">
              <a:lnSpc>
                <a:spcPct val="90000"/>
              </a:lnSpc>
            </a:pPr>
            <a:r>
              <a:rPr lang="tr-TR" sz="2200" b="1" dirty="0" err="1" smtClean="0"/>
              <a:t>Smalltalk</a:t>
            </a:r>
            <a:r>
              <a:rPr lang="tr-TR" sz="2200" b="1" dirty="0" smtClean="0"/>
              <a:t> tamamen nesne yönelimli olan ve ticari ilk programlama dilidir.</a:t>
            </a:r>
            <a:r>
              <a:rPr lang="tr-TR" sz="2200" dirty="0" smtClean="0"/>
              <a:t> </a:t>
            </a:r>
          </a:p>
          <a:p>
            <a:pPr eaLnBrk="1" hangingPunct="1">
              <a:lnSpc>
                <a:spcPct val="90000"/>
              </a:lnSpc>
            </a:pPr>
            <a:r>
              <a:rPr lang="tr-TR" sz="2200" dirty="0" smtClean="0"/>
              <a:t>Geliştirme ortamı nesne yönelimli bir alt yapısı olması nedeni ile çok gelişmiştir ( tarayıcı, editör, </a:t>
            </a:r>
            <a:r>
              <a:rPr lang="tr-TR" sz="2200" dirty="0" err="1" smtClean="0"/>
              <a:t>debugger</a:t>
            </a:r>
            <a:r>
              <a:rPr lang="tr-TR" sz="2200" dirty="0" smtClean="0"/>
              <a:t>, açık kaynak kod).</a:t>
            </a:r>
          </a:p>
          <a:p>
            <a:pPr eaLnBrk="1" hangingPunct="1">
              <a:lnSpc>
                <a:spcPct val="90000"/>
              </a:lnSpc>
            </a:pPr>
            <a:r>
              <a:rPr lang="tr-TR" sz="2200" b="1" dirty="0" smtClean="0"/>
              <a:t>Kaynak kodunun açık olması iyi bir eğitim ortamı haline gelmesini sağlamıştır. Diğer dillere göre çok basit bir sentaksı vardır ve Java gibi Geniş ve sürekli genişleyen bir programlama kütüphanesine sahiptir. Platform bağımsız bir dildir. </a:t>
            </a:r>
          </a:p>
          <a:p>
            <a:pPr eaLnBrk="1" hangingPunct="1">
              <a:lnSpc>
                <a:spcPct val="90000"/>
              </a:lnSpc>
            </a:pPr>
            <a:r>
              <a:rPr lang="tr-TR" sz="2200" dirty="0" smtClean="0"/>
              <a:t>Bu dilde nesne yönelimli programlamanın 3 temel karakteristiği olan veri soyutlama (data </a:t>
            </a:r>
            <a:r>
              <a:rPr lang="tr-TR" sz="2200" dirty="0" err="1" smtClean="0"/>
              <a:t>abstraction</a:t>
            </a:r>
            <a:r>
              <a:rPr lang="tr-TR" sz="2200" dirty="0" smtClean="0"/>
              <a:t>), kalıtım (</a:t>
            </a:r>
            <a:r>
              <a:rPr lang="tr-TR" sz="2200" dirty="0" err="1" smtClean="0"/>
              <a:t>inheritance</a:t>
            </a:r>
            <a:r>
              <a:rPr lang="tr-TR" sz="2200" dirty="0" smtClean="0"/>
              <a:t>) ve dinamik bağlama(</a:t>
            </a:r>
            <a:r>
              <a:rPr lang="tr-TR" sz="2200" dirty="0" err="1" smtClean="0"/>
              <a:t>dynamic</a:t>
            </a:r>
            <a:r>
              <a:rPr lang="tr-TR" sz="2200" dirty="0" smtClean="0"/>
              <a:t> </a:t>
            </a:r>
            <a:r>
              <a:rPr lang="tr-TR" sz="2200" dirty="0" err="1" smtClean="0"/>
              <a:t>binding</a:t>
            </a:r>
            <a:r>
              <a:rPr lang="tr-TR" sz="2200" dirty="0" smtClean="0"/>
              <a:t>) kavramlarının hepsi bulunmaktadır.</a:t>
            </a:r>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81</a:t>
            </a:fld>
            <a:endParaRPr lang="en-US" dirty="0"/>
          </a:p>
        </p:txBody>
      </p:sp>
      <p:pic>
        <p:nvPicPr>
          <p:cNvPr id="5" name="Picture 5" descr="http://upload.wikimedia.org/wikipedia/commons/c/c1/Alan_Kay2.jpg"/>
          <p:cNvPicPr>
            <a:picLocks noChangeAspect="1" noChangeArrowheads="1"/>
          </p:cNvPicPr>
          <p:nvPr/>
        </p:nvPicPr>
        <p:blipFill>
          <a:blip r:embed="rId2"/>
          <a:srcRect/>
          <a:stretch>
            <a:fillRect/>
          </a:stretch>
        </p:blipFill>
        <p:spPr bwMode="auto">
          <a:xfrm>
            <a:off x="7900438" y="0"/>
            <a:ext cx="1134023" cy="1447800"/>
          </a:xfrm>
          <a:prstGeom prst="rect">
            <a:avLst/>
          </a:prstGeom>
          <a:noFill/>
          <a:ln w="9525">
            <a:noFill/>
            <a:miter lim="800000"/>
            <a:headEnd/>
            <a:tailEnd/>
          </a:ln>
        </p:spPr>
      </p:pic>
      <p:sp>
        <p:nvSpPr>
          <p:cNvPr id="6" name="Text Box 8"/>
          <p:cNvSpPr txBox="1">
            <a:spLocks noChangeArrowheads="1"/>
          </p:cNvSpPr>
          <p:nvPr/>
        </p:nvSpPr>
        <p:spPr bwMode="auto">
          <a:xfrm>
            <a:off x="7996237" y="1524000"/>
            <a:ext cx="1147763" cy="368300"/>
          </a:xfrm>
          <a:prstGeom prst="rect">
            <a:avLst/>
          </a:prstGeom>
          <a:noFill/>
          <a:ln w="9525">
            <a:noFill/>
            <a:miter lim="800000"/>
            <a:headEnd/>
            <a:tailEnd/>
          </a:ln>
        </p:spPr>
        <p:txBody>
          <a:bodyPr wrap="square">
            <a:spAutoFit/>
          </a:bodyPr>
          <a:lstStyle/>
          <a:p>
            <a:pPr>
              <a:spcBef>
                <a:spcPct val="50000"/>
              </a:spcBef>
            </a:pPr>
            <a:r>
              <a:rPr lang="en-US" sz="1800" dirty="0">
                <a:solidFill>
                  <a:srgbClr val="800080"/>
                </a:solidFill>
              </a:rPr>
              <a:t>Alan Kay</a:t>
            </a:r>
          </a:p>
        </p:txBody>
      </p:sp>
    </p:spTree>
  </p:cSld>
  <p:clrMapOvr>
    <a:masterClrMapping/>
  </p:clrMapOvr>
  <p:timing>
    <p:tnLst>
      <p:par>
        <p:cTn id="1" dur="indefinite" restart="never" nodeType="tmRoot"/>
      </p:par>
    </p:tnLst>
    <p:bldLst>
      <p:bldP spid="6"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0" y="152400"/>
            <a:ext cx="9144000" cy="762000"/>
          </a:xfrm>
        </p:spPr>
        <p:txBody>
          <a:bodyPr/>
          <a:lstStyle/>
          <a:p>
            <a:pPr eaLnBrk="1" hangingPunct="1"/>
            <a:r>
              <a:rPr lang="en-US" sz="3100" smtClean="0"/>
              <a:t>2.16 </a:t>
            </a:r>
            <a:r>
              <a:rPr lang="tr-TR" sz="3100" smtClean="0"/>
              <a:t>Zorunlu (</a:t>
            </a:r>
            <a:r>
              <a:rPr lang="en-US" sz="3100" smtClean="0"/>
              <a:t>Imperative</a:t>
            </a:r>
            <a:r>
              <a:rPr lang="tr-TR" sz="3100" smtClean="0"/>
              <a:t>)</a:t>
            </a:r>
            <a:r>
              <a:rPr lang="en-US" sz="3100" smtClean="0"/>
              <a:t> </a:t>
            </a:r>
            <a:r>
              <a:rPr lang="tr-TR" sz="3100" smtClean="0"/>
              <a:t>ve nesneye dayalı (</a:t>
            </a:r>
            <a:r>
              <a:rPr lang="en-US" sz="3100" smtClean="0"/>
              <a:t>Object-Oriented</a:t>
            </a:r>
            <a:r>
              <a:rPr lang="tr-TR" sz="3100" smtClean="0"/>
              <a:t>)</a:t>
            </a:r>
            <a:r>
              <a:rPr lang="en-US" sz="3100" smtClean="0"/>
              <a:t> </a:t>
            </a:r>
            <a:r>
              <a:rPr lang="tr-TR" sz="3100" smtClean="0"/>
              <a:t>özellikleri birleştirmek</a:t>
            </a:r>
            <a:r>
              <a:rPr lang="en-US" sz="3100" smtClean="0"/>
              <a:t>:</a:t>
            </a:r>
            <a:r>
              <a:rPr lang="tr-TR" sz="3100" smtClean="0"/>
              <a:t> </a:t>
            </a:r>
            <a:r>
              <a:rPr lang="en-US" sz="3100" smtClean="0"/>
              <a:t>C++</a:t>
            </a:r>
          </a:p>
        </p:txBody>
      </p:sp>
      <p:sp>
        <p:nvSpPr>
          <p:cNvPr id="66564" name="Rectangle 3"/>
          <p:cNvSpPr>
            <a:spLocks noGrp="1" noChangeArrowheads="1"/>
          </p:cNvSpPr>
          <p:nvPr>
            <p:ph type="body" idx="1"/>
          </p:nvPr>
        </p:nvSpPr>
        <p:spPr>
          <a:xfrm>
            <a:off x="304800" y="1524000"/>
            <a:ext cx="8686800" cy="5029200"/>
          </a:xfrm>
        </p:spPr>
        <p:txBody>
          <a:bodyPr/>
          <a:lstStyle/>
          <a:p>
            <a:pPr eaLnBrk="1" hangingPunct="1">
              <a:lnSpc>
                <a:spcPct val="80000"/>
              </a:lnSpc>
            </a:pPr>
            <a:r>
              <a:rPr lang="en-US" sz="2400" dirty="0" smtClean="0"/>
              <a:t>Bell Labs</a:t>
            </a:r>
            <a:r>
              <a:rPr lang="tr-TR" sz="2400" dirty="0" smtClean="0"/>
              <a:t>’da</a:t>
            </a:r>
            <a:r>
              <a:rPr lang="en-US" sz="2400" dirty="0" smtClean="0"/>
              <a:t> </a:t>
            </a:r>
            <a:r>
              <a:rPr lang="en-US" sz="2400" dirty="0" err="1" smtClean="0"/>
              <a:t>Stroustrup</a:t>
            </a:r>
            <a:r>
              <a:rPr lang="en-US" sz="2400" dirty="0" smtClean="0"/>
              <a:t> </a:t>
            </a:r>
            <a:r>
              <a:rPr lang="tr-TR" sz="2400" dirty="0" smtClean="0"/>
              <a:t>tarafından </a:t>
            </a:r>
            <a:r>
              <a:rPr lang="en-US" sz="2400" dirty="0" smtClean="0"/>
              <a:t>in 1980</a:t>
            </a:r>
            <a:r>
              <a:rPr lang="tr-TR" sz="2400" dirty="0" smtClean="0"/>
              <a:t> de geliştirilmiştir</a:t>
            </a:r>
            <a:endParaRPr lang="en-US" sz="2400" dirty="0" smtClean="0"/>
          </a:p>
          <a:p>
            <a:pPr eaLnBrk="1" hangingPunct="1">
              <a:lnSpc>
                <a:spcPct val="80000"/>
              </a:lnSpc>
            </a:pPr>
            <a:r>
              <a:rPr lang="en-US" sz="2400" dirty="0" smtClean="0"/>
              <a:t>C </a:t>
            </a:r>
            <a:r>
              <a:rPr lang="tr-TR" sz="2400" dirty="0" smtClean="0"/>
              <a:t>ve</a:t>
            </a:r>
            <a:r>
              <a:rPr lang="en-US" sz="2400" dirty="0" smtClean="0"/>
              <a:t> SIMULA 67</a:t>
            </a:r>
            <a:r>
              <a:rPr lang="tr-TR" sz="2400" dirty="0" smtClean="0"/>
              <a:t> den geliştirilmiştir</a:t>
            </a:r>
            <a:r>
              <a:rPr lang="en-US" sz="2400" dirty="0" smtClean="0"/>
              <a:t> </a:t>
            </a:r>
          </a:p>
          <a:p>
            <a:pPr eaLnBrk="1" hangingPunct="1">
              <a:lnSpc>
                <a:spcPct val="80000"/>
              </a:lnSpc>
            </a:pPr>
            <a:r>
              <a:rPr lang="tr-TR" sz="2400" dirty="0" smtClean="0"/>
              <a:t>Nesneye dayalı programlama olanakları</a:t>
            </a:r>
            <a:r>
              <a:rPr lang="en-US" sz="2400" dirty="0" smtClean="0"/>
              <a:t>, </a:t>
            </a:r>
            <a:r>
              <a:rPr lang="tr-TR" sz="2400" dirty="0" smtClean="0"/>
              <a:t>kısmen</a:t>
            </a:r>
            <a:r>
              <a:rPr lang="en-US" sz="2400" dirty="0" smtClean="0"/>
              <a:t> SIMULA 67</a:t>
            </a:r>
            <a:r>
              <a:rPr lang="tr-TR" sz="2400" dirty="0" smtClean="0"/>
              <a:t>’den alınmıştır</a:t>
            </a:r>
            <a:endParaRPr lang="en-US" sz="2400" dirty="0" smtClean="0"/>
          </a:p>
          <a:p>
            <a:pPr eaLnBrk="1" hangingPunct="1">
              <a:lnSpc>
                <a:spcPct val="80000"/>
              </a:lnSpc>
            </a:pPr>
            <a:r>
              <a:rPr lang="tr-TR" sz="2400" dirty="0" smtClean="0"/>
              <a:t>İstisna yakalama (</a:t>
            </a:r>
            <a:r>
              <a:rPr lang="en-US" sz="2400" dirty="0" smtClean="0"/>
              <a:t>exception handling</a:t>
            </a:r>
            <a:r>
              <a:rPr lang="tr-TR" sz="2400" dirty="0" smtClean="0"/>
              <a:t>) sağlar</a:t>
            </a:r>
            <a:endParaRPr lang="en-US" sz="2400" dirty="0" smtClean="0"/>
          </a:p>
          <a:p>
            <a:pPr eaLnBrk="1" hangingPunct="1">
              <a:lnSpc>
                <a:spcPct val="80000"/>
              </a:lnSpc>
            </a:pPr>
            <a:r>
              <a:rPr lang="tr-TR" sz="2400" dirty="0" smtClean="0"/>
              <a:t>Hem</a:t>
            </a:r>
            <a:r>
              <a:rPr lang="en-US" sz="2400" dirty="0" smtClean="0"/>
              <a:t> pro</a:t>
            </a:r>
            <a:r>
              <a:rPr lang="tr-TR" sz="2400" dirty="0" smtClean="0"/>
              <a:t>s</a:t>
            </a:r>
            <a:r>
              <a:rPr lang="en-US" sz="2400" dirty="0" err="1" smtClean="0"/>
              <a:t>ed</a:t>
            </a:r>
            <a:r>
              <a:rPr lang="tr-TR" sz="2400" dirty="0" smtClean="0"/>
              <a:t>ü</a:t>
            </a:r>
            <a:r>
              <a:rPr lang="en-US" sz="2400" dirty="0" smtClean="0"/>
              <a:t>r</a:t>
            </a:r>
            <a:r>
              <a:rPr lang="tr-TR" sz="2400" dirty="0" smtClean="0"/>
              <a:t>e</a:t>
            </a:r>
            <a:r>
              <a:rPr lang="en-US" sz="2400" dirty="0" smtClean="0"/>
              <a:t>l </a:t>
            </a:r>
            <a:r>
              <a:rPr lang="tr-TR" sz="2400" dirty="0" smtClean="0"/>
              <a:t>(fonksiyona izin verir) hem de</a:t>
            </a:r>
            <a:r>
              <a:rPr lang="en-US" sz="2400" dirty="0" smtClean="0"/>
              <a:t> OO program</a:t>
            </a:r>
            <a:r>
              <a:rPr lang="tr-TR" sz="2400" dirty="0" smtClean="0"/>
              <a:t>lamayı desteklediği için geniş ve karmaşık bir dildir.</a:t>
            </a:r>
            <a:endParaRPr lang="en-US" sz="2400" dirty="0" smtClean="0"/>
          </a:p>
          <a:p>
            <a:pPr eaLnBrk="1" hangingPunct="1">
              <a:lnSpc>
                <a:spcPct val="80000"/>
              </a:lnSpc>
            </a:pPr>
            <a:r>
              <a:rPr lang="tr-TR" sz="2400" dirty="0" smtClean="0"/>
              <a:t>Popülaritesi </a:t>
            </a:r>
            <a:r>
              <a:rPr lang="en-US" sz="2400" dirty="0" smtClean="0"/>
              <a:t>OOP</a:t>
            </a:r>
            <a:r>
              <a:rPr lang="tr-TR" sz="2400" dirty="0" smtClean="0"/>
              <a:t> ile birlikte hızla artmıştır</a:t>
            </a:r>
            <a:endParaRPr lang="en-US" sz="2400" dirty="0" smtClean="0"/>
          </a:p>
          <a:p>
            <a:pPr eaLnBrk="1" hangingPunct="1">
              <a:lnSpc>
                <a:spcPct val="80000"/>
              </a:lnSpc>
            </a:pPr>
            <a:r>
              <a:rPr lang="en-US" sz="2400" dirty="0" smtClean="0"/>
              <a:t>ANSI standard</a:t>
            </a:r>
            <a:r>
              <a:rPr lang="tr-TR" sz="2400" dirty="0" smtClean="0"/>
              <a:t>ı</a:t>
            </a:r>
            <a:r>
              <a:rPr lang="en-US" sz="2400" dirty="0" smtClean="0"/>
              <a:t> </a:t>
            </a:r>
            <a:r>
              <a:rPr lang="tr-TR" sz="2400" dirty="0" smtClean="0"/>
              <a:t>Kasım</a:t>
            </a:r>
            <a:r>
              <a:rPr lang="en-US" sz="2400" dirty="0" smtClean="0"/>
              <a:t> 1997</a:t>
            </a:r>
            <a:r>
              <a:rPr lang="tr-TR" sz="2400" dirty="0" smtClean="0"/>
              <a:t>’de onaylandı</a:t>
            </a:r>
            <a:endParaRPr lang="en-US" sz="2400"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82</a:t>
            </a:fld>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C++</a:t>
            </a:r>
            <a:endParaRPr lang="tr-TR" dirty="0"/>
          </a:p>
        </p:txBody>
      </p:sp>
      <p:sp>
        <p:nvSpPr>
          <p:cNvPr id="3" name="2 İçerik Yer Tutucusu"/>
          <p:cNvSpPr>
            <a:spLocks noGrp="1"/>
          </p:cNvSpPr>
          <p:nvPr>
            <p:ph idx="1"/>
          </p:nvPr>
        </p:nvSpPr>
        <p:spPr>
          <a:xfrm>
            <a:off x="381000" y="1371600"/>
            <a:ext cx="8534400" cy="4572000"/>
          </a:xfrm>
        </p:spPr>
        <p:txBody>
          <a:bodyPr/>
          <a:lstStyle/>
          <a:p>
            <a:pPr eaLnBrk="1" hangingPunct="1"/>
            <a:r>
              <a:rPr lang="tr-TR" sz="2400" dirty="0" smtClean="0"/>
              <a:t>Çoklu miras alma desteklenmekte</a:t>
            </a:r>
          </a:p>
          <a:p>
            <a:pPr eaLnBrk="1" hangingPunct="1"/>
            <a:r>
              <a:rPr lang="tr-TR" sz="2400" dirty="0" smtClean="0"/>
              <a:t>Operatör ve metotların </a:t>
            </a:r>
            <a:r>
              <a:rPr lang="tr-TR" sz="2400" dirty="0" err="1" smtClean="0"/>
              <a:t>üstüste</a:t>
            </a:r>
            <a:r>
              <a:rPr lang="tr-TR" sz="2400" dirty="0" smtClean="0"/>
              <a:t> bindirilmesi desteklenmekte</a:t>
            </a:r>
          </a:p>
          <a:p>
            <a:pPr eaLnBrk="1" hangingPunct="1"/>
            <a:r>
              <a:rPr lang="tr-TR" sz="2400" dirty="0" smtClean="0"/>
              <a:t>Sınıflar ve </a:t>
            </a:r>
            <a:r>
              <a:rPr lang="tr-TR" sz="2400" dirty="0" err="1" smtClean="0"/>
              <a:t>metotlat</a:t>
            </a:r>
            <a:r>
              <a:rPr lang="tr-TR" sz="2400" dirty="0" smtClean="0"/>
              <a:t> </a:t>
            </a:r>
            <a:r>
              <a:rPr lang="tr-TR" sz="2400" dirty="0" err="1" smtClean="0"/>
              <a:t>template</a:t>
            </a:r>
            <a:r>
              <a:rPr lang="tr-TR" sz="2400" dirty="0" smtClean="0"/>
              <a:t> </a:t>
            </a:r>
            <a:r>
              <a:rPr lang="tr-TR" sz="2000" dirty="0" smtClean="0"/>
              <a:t>edilebilir</a:t>
            </a:r>
            <a:r>
              <a:rPr lang="tr-TR" sz="2400" dirty="0" smtClean="0"/>
              <a:t>.</a:t>
            </a:r>
          </a:p>
          <a:p>
            <a:pPr eaLnBrk="1" hangingPunct="1"/>
            <a:r>
              <a:rPr lang="tr-TR" sz="2400" dirty="0" smtClean="0"/>
              <a:t>Kuvvetli tip ayrımı, </a:t>
            </a:r>
            <a:r>
              <a:rPr lang="tr-TR" sz="2400" dirty="0" smtClean="0">
                <a:solidFill>
                  <a:srgbClr val="FF0000"/>
                </a:solidFill>
              </a:rPr>
              <a:t>dinamik bellek yönetimi</a:t>
            </a:r>
            <a:r>
              <a:rPr lang="tr-TR" sz="2400" dirty="0" smtClean="0"/>
              <a:t>, hazır şablonlara sahip olma ve çok biçimlilik (</a:t>
            </a:r>
            <a:r>
              <a:rPr lang="tr-TR" sz="2400" dirty="0" err="1" smtClean="0"/>
              <a:t>polymorphism</a:t>
            </a:r>
            <a:r>
              <a:rPr lang="tr-TR" sz="2400" dirty="0" smtClean="0"/>
              <a:t>) özellikleri vardır.</a:t>
            </a:r>
          </a:p>
          <a:p>
            <a:pPr eaLnBrk="1" hangingPunct="1"/>
            <a:r>
              <a:rPr lang="tr-TR" sz="2400" dirty="0" err="1" smtClean="0"/>
              <a:t>C’de</a:t>
            </a:r>
            <a:r>
              <a:rPr lang="tr-TR" sz="2400" dirty="0" smtClean="0"/>
              <a:t> bulunan özelliklerin çoğu burada vardır.</a:t>
            </a:r>
          </a:p>
          <a:p>
            <a:pPr eaLnBrk="1" hangingPunct="1"/>
            <a:r>
              <a:rPr lang="tr-TR" sz="2400" dirty="0" smtClean="0"/>
              <a:t>PL/1 gibi geniş ve kompleks.</a:t>
            </a:r>
          </a:p>
          <a:p>
            <a:pPr eaLnBrk="1" hangingPunct="1"/>
            <a:r>
              <a:rPr lang="tr-TR" sz="2400" dirty="0" smtClean="0"/>
              <a:t>Ada ve Java’dan daha az güvenli</a:t>
            </a:r>
          </a:p>
          <a:p>
            <a:pPr eaLnBrk="1" hangingPunct="1">
              <a:lnSpc>
                <a:spcPct val="80000"/>
              </a:lnSpc>
            </a:pPr>
            <a:r>
              <a:rPr lang="en-US" sz="2400" dirty="0" smtClean="0"/>
              <a:t>Microsoft’</a:t>
            </a:r>
            <a:r>
              <a:rPr lang="tr-TR" sz="2400" dirty="0" smtClean="0"/>
              <a:t>un sürümü </a:t>
            </a:r>
            <a:r>
              <a:rPr lang="en-US" sz="2400" dirty="0" smtClean="0"/>
              <a:t>(.NET </a:t>
            </a:r>
            <a:r>
              <a:rPr lang="tr-TR" sz="2400" dirty="0" err="1" smtClean="0"/>
              <a:t>le</a:t>
            </a:r>
            <a:r>
              <a:rPr lang="en-US" sz="2400" dirty="0" smtClean="0"/>
              <a:t> 2002</a:t>
            </a:r>
            <a:r>
              <a:rPr lang="tr-TR" sz="2400" dirty="0" smtClean="0"/>
              <a:t> de çıkan</a:t>
            </a:r>
            <a:r>
              <a:rPr lang="en-US" sz="2400" dirty="0" smtClean="0"/>
              <a:t>): </a:t>
            </a:r>
            <a:r>
              <a:rPr lang="tr-TR" sz="2400" dirty="0" smtClean="0"/>
              <a:t>Yönetilmiş (</a:t>
            </a:r>
            <a:r>
              <a:rPr lang="en-US" sz="2400" dirty="0" smtClean="0"/>
              <a:t>Managed</a:t>
            </a:r>
            <a:r>
              <a:rPr lang="tr-TR" sz="2400" dirty="0" smtClean="0"/>
              <a:t>)</a:t>
            </a:r>
            <a:r>
              <a:rPr lang="en-US" sz="2400" dirty="0" smtClean="0"/>
              <a:t> C++</a:t>
            </a:r>
          </a:p>
          <a:p>
            <a:pPr lvl="1" eaLnBrk="1" hangingPunct="1">
              <a:lnSpc>
                <a:spcPct val="80000"/>
              </a:lnSpc>
            </a:pPr>
            <a:r>
              <a:rPr lang="tr-TR" sz="2000" dirty="0" smtClean="0"/>
              <a:t>Delegeler (</a:t>
            </a:r>
            <a:r>
              <a:rPr lang="en-US" sz="2000" dirty="0" smtClean="0"/>
              <a:t>delegates</a:t>
            </a:r>
            <a:r>
              <a:rPr lang="tr-TR" sz="2000" dirty="0" smtClean="0"/>
              <a:t>)</a:t>
            </a:r>
            <a:r>
              <a:rPr lang="en-US" sz="2000" dirty="0" smtClean="0"/>
              <a:t>, </a:t>
            </a:r>
            <a:r>
              <a:rPr lang="tr-TR" sz="2000" dirty="0" err="1" smtClean="0"/>
              <a:t>arayüzler</a:t>
            </a:r>
            <a:r>
              <a:rPr lang="tr-TR" sz="2000" dirty="0" smtClean="0"/>
              <a:t> (</a:t>
            </a:r>
            <a:r>
              <a:rPr lang="en-US" sz="2000" dirty="0" smtClean="0"/>
              <a:t>interfaces</a:t>
            </a:r>
            <a:r>
              <a:rPr lang="tr-TR" sz="2000" dirty="0" smtClean="0"/>
              <a:t>)</a:t>
            </a:r>
            <a:r>
              <a:rPr lang="en-US" sz="2000" dirty="0" smtClean="0"/>
              <a:t>, </a:t>
            </a:r>
            <a:r>
              <a:rPr lang="tr-TR" sz="2000" dirty="0" smtClean="0"/>
              <a:t>çoklu miras</a:t>
            </a:r>
            <a:r>
              <a:rPr lang="en-US" sz="2000" dirty="0" smtClean="0"/>
              <a:t> </a:t>
            </a:r>
            <a:r>
              <a:rPr lang="tr-TR" sz="2000" dirty="0" smtClean="0"/>
              <a:t>(</a:t>
            </a:r>
            <a:r>
              <a:rPr lang="en-US" sz="2000" dirty="0" smtClean="0"/>
              <a:t>multiple inheritance</a:t>
            </a:r>
            <a:r>
              <a:rPr lang="tr-TR" sz="2000" dirty="0" smtClean="0"/>
              <a:t>) yoktur</a:t>
            </a:r>
            <a:endParaRPr lang="en-US" sz="2000" dirty="0" smtClean="0"/>
          </a:p>
          <a:p>
            <a:endParaRPr lang="tr-TR"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83</a:t>
            </a:fld>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Eiffel </a:t>
            </a:r>
            <a:r>
              <a:rPr lang="en-US" dirty="0" smtClean="0"/>
              <a:t>(Bertrand Meyer – 1992</a:t>
            </a:r>
            <a:r>
              <a:rPr lang="tr-TR" dirty="0" smtClean="0"/>
              <a:t> de</a:t>
            </a:r>
            <a:r>
              <a:rPr lang="en-US" dirty="0" smtClean="0"/>
              <a:t>)</a:t>
            </a:r>
            <a:endParaRPr lang="tr-TR" dirty="0"/>
          </a:p>
        </p:txBody>
      </p:sp>
      <p:sp>
        <p:nvSpPr>
          <p:cNvPr id="3" name="2 İçerik Yer Tutucusu"/>
          <p:cNvSpPr>
            <a:spLocks noGrp="1"/>
          </p:cNvSpPr>
          <p:nvPr>
            <p:ph idx="1"/>
          </p:nvPr>
        </p:nvSpPr>
        <p:spPr>
          <a:xfrm>
            <a:off x="609600" y="1600200"/>
            <a:ext cx="8305800" cy="4572000"/>
          </a:xfrm>
        </p:spPr>
        <p:txBody>
          <a:bodyPr/>
          <a:lstStyle/>
          <a:p>
            <a:pPr eaLnBrk="1" hangingPunct="1"/>
            <a:r>
              <a:rPr lang="tr-TR" sz="2500" dirty="0" smtClean="0"/>
              <a:t>Direk olarak başka bir dilden geliştirilmemiştir</a:t>
            </a:r>
            <a:endParaRPr lang="en-US" sz="2500" dirty="0" smtClean="0"/>
          </a:p>
          <a:p>
            <a:pPr eaLnBrk="1" hangingPunct="1"/>
            <a:r>
              <a:rPr lang="tr-TR" sz="2500" dirty="0" err="1" smtClean="0"/>
              <a:t>Imperative</a:t>
            </a:r>
            <a:r>
              <a:rPr lang="tr-TR" sz="2500" dirty="0" smtClean="0"/>
              <a:t> ve OO özellikleri birleştiren </a:t>
            </a:r>
            <a:r>
              <a:rPr lang="tr-TR" sz="2500" dirty="0" err="1" smtClean="0"/>
              <a:t>Hybrid</a:t>
            </a:r>
            <a:r>
              <a:rPr lang="tr-TR" sz="2500" dirty="0" smtClean="0"/>
              <a:t> PL </a:t>
            </a:r>
          </a:p>
          <a:p>
            <a:pPr eaLnBrk="1" hangingPunct="1"/>
            <a:r>
              <a:rPr lang="en-US" sz="2500" dirty="0" smtClean="0"/>
              <a:t>C++</a:t>
            </a:r>
            <a:r>
              <a:rPr lang="tr-TR" sz="2500" dirty="0" smtClean="0"/>
              <a:t>’tan küçük ve basittir</a:t>
            </a:r>
            <a:r>
              <a:rPr lang="en-US" sz="2500" dirty="0" smtClean="0"/>
              <a:t>, </a:t>
            </a:r>
            <a:r>
              <a:rPr lang="tr-TR" sz="2500" dirty="0" smtClean="0"/>
              <a:t>ama</a:t>
            </a:r>
            <a:r>
              <a:rPr lang="en-US" sz="2500" dirty="0" smtClean="0"/>
              <a:t> </a:t>
            </a:r>
            <a:r>
              <a:rPr lang="tr-TR" sz="2500" dirty="0" smtClean="0"/>
              <a:t>halen</a:t>
            </a:r>
            <a:r>
              <a:rPr lang="en-US" sz="2500" dirty="0" smtClean="0"/>
              <a:t> </a:t>
            </a:r>
            <a:r>
              <a:rPr lang="tr-TR" sz="2500" dirty="0" smtClean="0"/>
              <a:t>daha güçlüdür</a:t>
            </a:r>
            <a:endParaRPr lang="en-US" sz="2500" dirty="0" smtClean="0"/>
          </a:p>
          <a:p>
            <a:pPr eaLnBrk="1" hangingPunct="1"/>
            <a:r>
              <a:rPr lang="en-US" sz="2500" dirty="0" smtClean="0"/>
              <a:t>C++ </a:t>
            </a:r>
            <a:r>
              <a:rPr lang="tr-TR" sz="2500" dirty="0" smtClean="0"/>
              <a:t>kadar popüler değildir çünkü birçok</a:t>
            </a:r>
            <a:r>
              <a:rPr lang="en-US" sz="2500" dirty="0" smtClean="0"/>
              <a:t> C++ </a:t>
            </a:r>
            <a:r>
              <a:rPr lang="tr-TR" sz="2500" dirty="0" smtClean="0"/>
              <a:t>hayranı</a:t>
            </a:r>
            <a:r>
              <a:rPr lang="en-US" sz="2500" dirty="0" smtClean="0"/>
              <a:t> </a:t>
            </a:r>
            <a:r>
              <a:rPr lang="tr-TR" sz="2500" dirty="0" smtClean="0"/>
              <a:t>önceden</a:t>
            </a:r>
            <a:r>
              <a:rPr lang="en-US" sz="2500" dirty="0" smtClean="0"/>
              <a:t> C program</a:t>
            </a:r>
            <a:r>
              <a:rPr lang="tr-TR" sz="2500" dirty="0" err="1" smtClean="0"/>
              <a:t>cılarıydı</a:t>
            </a:r>
            <a:endParaRPr lang="en-US" sz="2500" dirty="0" smtClean="0"/>
          </a:p>
          <a:p>
            <a:pPr eaLnBrk="1" hangingPunct="1"/>
            <a:r>
              <a:rPr lang="tr-TR" sz="2500" dirty="0" smtClean="0"/>
              <a:t>Soyut veri yapılarını, kalıtımı ve dinamik bildirimleri destekler (OO)</a:t>
            </a:r>
          </a:p>
          <a:p>
            <a:pPr eaLnBrk="1" hangingPunct="1"/>
            <a:r>
              <a:rPr lang="tr-TR" sz="2500" dirty="0" smtClean="0"/>
              <a:t>Altprogram ve çağırıcı (</a:t>
            </a:r>
            <a:r>
              <a:rPr lang="tr-TR" sz="2500" dirty="0" err="1" smtClean="0"/>
              <a:t>caller</a:t>
            </a:r>
            <a:r>
              <a:rPr lang="tr-TR" sz="2500" dirty="0" smtClean="0"/>
              <a:t>) arasındaki iletişim için bildirimler (</a:t>
            </a:r>
            <a:r>
              <a:rPr lang="tr-TR" sz="2500" dirty="0" err="1" smtClean="0"/>
              <a:t>assertions</a:t>
            </a:r>
            <a:r>
              <a:rPr lang="tr-TR" sz="2500" dirty="0" smtClean="0"/>
              <a:t>) kullanır.</a:t>
            </a:r>
          </a:p>
          <a:p>
            <a:pPr eaLnBrk="1" hangingPunct="1"/>
            <a:r>
              <a:rPr lang="tr-TR" sz="2500" dirty="0" smtClean="0"/>
              <a:t>C++’dan daha küçük ve basittir. Fakat ifade edilebilirliği ve yazılabilirliği neredeyse eşittir.</a:t>
            </a:r>
          </a:p>
          <a:p>
            <a:endParaRPr lang="tr-TR" sz="2500"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84</a:t>
            </a:fld>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Delphi (Borland</a:t>
            </a:r>
            <a:r>
              <a:rPr lang="tr-TR" dirty="0" smtClean="0"/>
              <a:t>)</a:t>
            </a:r>
            <a:endParaRPr lang="tr-TR" dirty="0"/>
          </a:p>
        </p:txBody>
      </p:sp>
      <p:sp>
        <p:nvSpPr>
          <p:cNvPr id="3" name="2 İçerik Yer Tutucusu"/>
          <p:cNvSpPr>
            <a:spLocks noGrp="1"/>
          </p:cNvSpPr>
          <p:nvPr>
            <p:ph idx="1"/>
          </p:nvPr>
        </p:nvSpPr>
        <p:spPr>
          <a:xfrm>
            <a:off x="609600" y="1219200"/>
            <a:ext cx="8534400" cy="4572000"/>
          </a:xfrm>
        </p:spPr>
        <p:txBody>
          <a:bodyPr/>
          <a:lstStyle/>
          <a:p>
            <a:pPr eaLnBrk="1" hangingPunct="1"/>
            <a:r>
              <a:rPr lang="en-US" sz="2500" dirty="0" smtClean="0"/>
              <a:t>Pascal </a:t>
            </a:r>
            <a:r>
              <a:rPr lang="tr-TR" sz="2500" dirty="0" smtClean="0"/>
              <a:t>artı</a:t>
            </a:r>
            <a:r>
              <a:rPr lang="en-US" sz="2500" dirty="0" smtClean="0"/>
              <a:t> OOP</a:t>
            </a:r>
            <a:r>
              <a:rPr lang="tr-TR" sz="2500" dirty="0" smtClean="0"/>
              <a:t> </a:t>
            </a:r>
            <a:r>
              <a:rPr lang="tr-TR" sz="2500" dirty="0" err="1" smtClean="0"/>
              <a:t>yi</a:t>
            </a:r>
            <a:r>
              <a:rPr lang="tr-TR" sz="2500" dirty="0" smtClean="0"/>
              <a:t> destekleyen özellikler</a:t>
            </a:r>
            <a:endParaRPr lang="en-US" sz="2500" dirty="0" smtClean="0"/>
          </a:p>
          <a:p>
            <a:pPr eaLnBrk="1" hangingPunct="1"/>
            <a:r>
              <a:rPr lang="en-US" sz="2500" dirty="0" smtClean="0"/>
              <a:t>C++</a:t>
            </a:r>
            <a:r>
              <a:rPr lang="tr-TR" sz="2500" dirty="0" smtClean="0"/>
              <a:t>’tan daha zarif, daha az kompleks ve güvenlidir</a:t>
            </a:r>
          </a:p>
          <a:p>
            <a:pPr eaLnBrk="1" hangingPunct="1"/>
            <a:r>
              <a:rPr lang="tr-TR" sz="2500" dirty="0" smtClean="0"/>
              <a:t>Emir esaslı ve OO </a:t>
            </a:r>
            <a:r>
              <a:rPr lang="tr-TR" sz="2500" dirty="0" err="1" smtClean="0"/>
              <a:t>PL’nin</a:t>
            </a:r>
            <a:r>
              <a:rPr lang="tr-TR" sz="2500" dirty="0" smtClean="0"/>
              <a:t> başarılı bir biçimde birleştirilmesidir.</a:t>
            </a:r>
          </a:p>
          <a:p>
            <a:pPr eaLnBrk="1" hangingPunct="1"/>
            <a:r>
              <a:rPr lang="tr-TR" sz="2500" dirty="0" err="1" smtClean="0"/>
              <a:t>Pascal’dan</a:t>
            </a:r>
            <a:r>
              <a:rPr lang="tr-TR" sz="2500" dirty="0" smtClean="0"/>
              <a:t> türemiştir. Bu yüzden, dizi elemanlarının kontrolünde, </a:t>
            </a:r>
            <a:r>
              <a:rPr lang="tr-TR" sz="2500" dirty="0" err="1" smtClean="0"/>
              <a:t>pointer</a:t>
            </a:r>
            <a:r>
              <a:rPr lang="tr-TR" sz="2500" dirty="0" smtClean="0"/>
              <a:t> aritmetiği ve tip zorlamalarında C ve C++’tan daha emniyetlidir.</a:t>
            </a:r>
          </a:p>
          <a:p>
            <a:pPr eaLnBrk="1" hangingPunct="1"/>
            <a:r>
              <a:rPr lang="tr-TR" sz="2500" dirty="0" smtClean="0"/>
              <a:t>Kullanıcı tanımlı operatörlere, </a:t>
            </a:r>
            <a:r>
              <a:rPr lang="tr-TR" sz="2500" dirty="0" err="1" smtClean="0"/>
              <a:t>generic</a:t>
            </a:r>
            <a:r>
              <a:rPr lang="tr-TR" sz="2500" dirty="0" smtClean="0"/>
              <a:t> altprogramlara ve </a:t>
            </a:r>
            <a:r>
              <a:rPr lang="tr-TR" sz="2500" dirty="0" err="1" smtClean="0"/>
              <a:t>parametize</a:t>
            </a:r>
            <a:r>
              <a:rPr lang="tr-TR" sz="2500" dirty="0" smtClean="0"/>
              <a:t> edilmiş sınıflara izin vermez.</a:t>
            </a:r>
          </a:p>
          <a:p>
            <a:pPr eaLnBrk="1" hangingPunct="1"/>
            <a:r>
              <a:rPr lang="tr-TR" sz="2500" dirty="0" smtClean="0"/>
              <a:t>Daha iyi ve daha kolay yazılım geliştirtme için bir </a:t>
            </a:r>
            <a:r>
              <a:rPr lang="tr-TR" sz="2500" dirty="0" err="1" smtClean="0"/>
              <a:t>Graphical</a:t>
            </a:r>
            <a:r>
              <a:rPr lang="tr-TR" sz="2500" dirty="0" smtClean="0"/>
              <a:t> </a:t>
            </a:r>
            <a:r>
              <a:rPr lang="tr-TR" sz="2500" dirty="0" err="1" smtClean="0"/>
              <a:t>User</a:t>
            </a:r>
            <a:r>
              <a:rPr lang="tr-TR" sz="2500" dirty="0" smtClean="0"/>
              <a:t> </a:t>
            </a:r>
            <a:r>
              <a:rPr lang="tr-TR" sz="2500" dirty="0" err="1" smtClean="0"/>
              <a:t>Interface</a:t>
            </a:r>
            <a:r>
              <a:rPr lang="tr-TR" sz="2500" dirty="0" smtClean="0"/>
              <a:t> (GUI) sağlamaktadır.</a:t>
            </a:r>
          </a:p>
          <a:p>
            <a:pPr eaLnBrk="1" hangingPunct="1"/>
            <a:endParaRPr lang="en-US" sz="2500" dirty="0" smtClean="0"/>
          </a:p>
          <a:p>
            <a:endParaRPr lang="tr-TR" sz="2500"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85</a:t>
            </a:fld>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a:xfrm>
            <a:off x="457200" y="152400"/>
            <a:ext cx="8534400" cy="1143000"/>
          </a:xfrm>
        </p:spPr>
        <p:txBody>
          <a:bodyPr/>
          <a:lstStyle/>
          <a:p>
            <a:pPr eaLnBrk="1" hangingPunct="1"/>
            <a:r>
              <a:rPr lang="en-US" sz="3200" smtClean="0"/>
              <a:t>2.17 </a:t>
            </a:r>
            <a:r>
              <a:rPr lang="tr-TR" sz="3200" smtClean="0"/>
              <a:t>Bir Zorunlu nesneye-dayalı dil (</a:t>
            </a:r>
            <a:r>
              <a:rPr lang="en-US" sz="3200" smtClean="0"/>
              <a:t>Imperative-Based Object-Oriented</a:t>
            </a:r>
            <a:r>
              <a:rPr lang="tr-TR" sz="3200" smtClean="0"/>
              <a:t>)</a:t>
            </a:r>
            <a:r>
              <a:rPr lang="en-US" sz="3200" smtClean="0"/>
              <a:t>: Java</a:t>
            </a:r>
          </a:p>
        </p:txBody>
      </p:sp>
      <p:sp>
        <p:nvSpPr>
          <p:cNvPr id="68612" name="Rectangle 3"/>
          <p:cNvSpPr>
            <a:spLocks noGrp="1" noChangeArrowheads="1"/>
          </p:cNvSpPr>
          <p:nvPr>
            <p:ph type="body" idx="1"/>
          </p:nvPr>
        </p:nvSpPr>
        <p:spPr>
          <a:xfrm>
            <a:off x="533400" y="1371600"/>
            <a:ext cx="8153400" cy="4572000"/>
          </a:xfrm>
        </p:spPr>
        <p:txBody>
          <a:bodyPr/>
          <a:lstStyle/>
          <a:p>
            <a:pPr eaLnBrk="1" hangingPunct="1">
              <a:lnSpc>
                <a:spcPct val="90000"/>
              </a:lnSpc>
            </a:pPr>
            <a:r>
              <a:rPr lang="en-US" smtClean="0"/>
              <a:t>1990</a:t>
            </a:r>
            <a:r>
              <a:rPr lang="tr-TR" smtClean="0"/>
              <a:t>’ların başında Sun’da geliştirildi</a:t>
            </a:r>
            <a:endParaRPr lang="en-US" smtClean="0"/>
          </a:p>
          <a:p>
            <a:pPr lvl="1" eaLnBrk="1" hangingPunct="1">
              <a:lnSpc>
                <a:spcPct val="90000"/>
              </a:lnSpc>
            </a:pPr>
            <a:r>
              <a:rPr lang="en-US" smtClean="0"/>
              <a:t>C </a:t>
            </a:r>
            <a:r>
              <a:rPr lang="tr-TR" smtClean="0"/>
              <a:t>ve</a:t>
            </a:r>
            <a:r>
              <a:rPr lang="en-US" smtClean="0"/>
              <a:t> C++ </a:t>
            </a:r>
            <a:r>
              <a:rPr lang="tr-TR" smtClean="0"/>
              <a:t>gömülü</a:t>
            </a:r>
            <a:r>
              <a:rPr lang="en-US" smtClean="0"/>
              <a:t> electroni</a:t>
            </a:r>
            <a:r>
              <a:rPr lang="tr-TR" smtClean="0"/>
              <a:t>k</a:t>
            </a:r>
            <a:r>
              <a:rPr lang="en-US" smtClean="0"/>
              <a:t> </a:t>
            </a:r>
            <a:r>
              <a:rPr lang="tr-TR" smtClean="0"/>
              <a:t>aygıtlar için yeterince memnun edici değildi</a:t>
            </a:r>
            <a:endParaRPr lang="en-US" smtClean="0"/>
          </a:p>
          <a:p>
            <a:pPr eaLnBrk="1" hangingPunct="1">
              <a:lnSpc>
                <a:spcPct val="90000"/>
              </a:lnSpc>
            </a:pPr>
            <a:r>
              <a:rPr lang="en-US" smtClean="0"/>
              <a:t>C++</a:t>
            </a:r>
            <a:r>
              <a:rPr lang="tr-TR" smtClean="0"/>
              <a:t> temellidir</a:t>
            </a:r>
            <a:endParaRPr lang="en-US" smtClean="0"/>
          </a:p>
          <a:p>
            <a:pPr lvl="1" eaLnBrk="1" hangingPunct="1">
              <a:lnSpc>
                <a:spcPct val="90000"/>
              </a:lnSpc>
            </a:pPr>
            <a:r>
              <a:rPr lang="tr-TR" smtClean="0"/>
              <a:t>Önemli derecede basitleştirilmiştir</a:t>
            </a:r>
            <a:r>
              <a:rPr lang="en-US" smtClean="0"/>
              <a:t> (</a:t>
            </a:r>
            <a:r>
              <a:rPr lang="en-US" b="1" smtClean="0">
                <a:latin typeface="Courier New" pitchFamily="49" charset="0"/>
              </a:rPr>
              <a:t>struct, union, enum</a:t>
            </a:r>
            <a:r>
              <a:rPr lang="en-US" smtClean="0"/>
              <a:t>, </a:t>
            </a:r>
            <a:r>
              <a:rPr lang="tr-TR" smtClean="0"/>
              <a:t>işaretçi (</a:t>
            </a:r>
            <a:r>
              <a:rPr lang="en-US" smtClean="0"/>
              <a:t>pointer</a:t>
            </a:r>
            <a:r>
              <a:rPr lang="tr-TR" smtClean="0"/>
              <a:t>)</a:t>
            </a:r>
            <a:r>
              <a:rPr lang="en-US" smtClean="0"/>
              <a:t> aritmeti</a:t>
            </a:r>
            <a:r>
              <a:rPr lang="tr-TR" smtClean="0"/>
              <a:t>ği</a:t>
            </a:r>
            <a:r>
              <a:rPr lang="en-US" smtClean="0"/>
              <a:t>, </a:t>
            </a:r>
            <a:r>
              <a:rPr lang="tr-TR" smtClean="0"/>
              <a:t>ve</a:t>
            </a:r>
            <a:r>
              <a:rPr lang="en-US" smtClean="0"/>
              <a:t> C++</a:t>
            </a:r>
            <a:r>
              <a:rPr lang="tr-TR" smtClean="0"/>
              <a:t>’ın atama</a:t>
            </a:r>
            <a:r>
              <a:rPr lang="en-US" smtClean="0"/>
              <a:t> </a:t>
            </a:r>
            <a:r>
              <a:rPr lang="tr-TR" smtClean="0"/>
              <a:t>zorlamalarının yarısını içermez</a:t>
            </a:r>
            <a:r>
              <a:rPr lang="en-US" smtClean="0"/>
              <a:t>) </a:t>
            </a:r>
            <a:endParaRPr lang="en-US" i="1" smtClean="0"/>
          </a:p>
          <a:p>
            <a:pPr lvl="1" eaLnBrk="1" hangingPunct="1">
              <a:lnSpc>
                <a:spcPct val="90000"/>
              </a:lnSpc>
            </a:pPr>
            <a:r>
              <a:rPr lang="tr-TR" i="1" smtClean="0"/>
              <a:t>Sadece </a:t>
            </a:r>
            <a:r>
              <a:rPr lang="en-US" smtClean="0"/>
              <a:t>OOP</a:t>
            </a:r>
            <a:r>
              <a:rPr lang="tr-TR" smtClean="0"/>
              <a:t> yi destekler</a:t>
            </a:r>
            <a:endParaRPr lang="en-US" smtClean="0"/>
          </a:p>
          <a:p>
            <a:pPr lvl="1" eaLnBrk="1" hangingPunct="1">
              <a:lnSpc>
                <a:spcPct val="90000"/>
              </a:lnSpc>
            </a:pPr>
            <a:r>
              <a:rPr lang="tr-TR" smtClean="0"/>
              <a:t>Referansları vardır</a:t>
            </a:r>
            <a:r>
              <a:rPr lang="en-US" smtClean="0"/>
              <a:t>, </a:t>
            </a:r>
            <a:r>
              <a:rPr lang="tr-TR" smtClean="0"/>
              <a:t>işaretçiler (</a:t>
            </a:r>
            <a:r>
              <a:rPr lang="en-US" smtClean="0"/>
              <a:t>pointer</a:t>
            </a:r>
            <a:r>
              <a:rPr lang="tr-TR" smtClean="0"/>
              <a:t>s) yoktur</a:t>
            </a:r>
            <a:endParaRPr lang="en-US" smtClean="0"/>
          </a:p>
          <a:p>
            <a:pPr lvl="1" eaLnBrk="1" hangingPunct="1">
              <a:lnSpc>
                <a:spcPct val="90000"/>
              </a:lnSpc>
            </a:pPr>
            <a:r>
              <a:rPr lang="tr-TR" smtClean="0"/>
              <a:t>A</a:t>
            </a:r>
            <a:r>
              <a:rPr lang="en-US" smtClean="0"/>
              <a:t>pplet</a:t>
            </a:r>
            <a:r>
              <a:rPr lang="tr-TR" smtClean="0"/>
              <a:t>ler</a:t>
            </a:r>
            <a:r>
              <a:rPr lang="en-US" smtClean="0"/>
              <a:t> </a:t>
            </a:r>
            <a:r>
              <a:rPr lang="tr-TR" smtClean="0"/>
              <a:t>ve</a:t>
            </a:r>
            <a:r>
              <a:rPr lang="en-US" smtClean="0"/>
              <a:t> </a:t>
            </a:r>
            <a:r>
              <a:rPr lang="tr-TR" smtClean="0"/>
              <a:t>bir eş zamanlılık (</a:t>
            </a:r>
            <a:r>
              <a:rPr lang="en-US" smtClean="0"/>
              <a:t>concurrency</a:t>
            </a:r>
            <a:r>
              <a:rPr lang="tr-TR" smtClean="0"/>
              <a:t>) formu için destek içerir</a:t>
            </a:r>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86</a:t>
            </a:fld>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en-US" dirty="0" smtClean="0"/>
              <a:t>Java </a:t>
            </a:r>
            <a:r>
              <a:rPr lang="tr-TR" dirty="0" smtClean="0"/>
              <a:t>Değerlendirmesi</a:t>
            </a:r>
            <a:endParaRPr lang="en-US" dirty="0" smtClean="0"/>
          </a:p>
        </p:txBody>
      </p:sp>
      <p:sp>
        <p:nvSpPr>
          <p:cNvPr id="69636" name="Rectangle 3"/>
          <p:cNvSpPr>
            <a:spLocks noGrp="1" noChangeArrowheads="1"/>
          </p:cNvSpPr>
          <p:nvPr>
            <p:ph type="body" idx="1"/>
          </p:nvPr>
        </p:nvSpPr>
        <p:spPr/>
        <p:txBody>
          <a:bodyPr/>
          <a:lstStyle/>
          <a:p>
            <a:pPr eaLnBrk="1" hangingPunct="1">
              <a:lnSpc>
                <a:spcPct val="90000"/>
              </a:lnSpc>
            </a:pPr>
            <a:r>
              <a:rPr lang="en-US" smtClean="0"/>
              <a:t>C++</a:t>
            </a:r>
            <a:r>
              <a:rPr lang="tr-TR" smtClean="0"/>
              <a:t>’ın güvensiz özelliklerini elemiştir</a:t>
            </a:r>
            <a:endParaRPr lang="en-US" smtClean="0"/>
          </a:p>
          <a:p>
            <a:pPr eaLnBrk="1" hangingPunct="1">
              <a:lnSpc>
                <a:spcPct val="90000"/>
              </a:lnSpc>
            </a:pPr>
            <a:r>
              <a:rPr lang="tr-TR" smtClean="0"/>
              <a:t>Eş zamanlılık (</a:t>
            </a:r>
            <a:r>
              <a:rPr lang="en-US" smtClean="0"/>
              <a:t>Concurrency</a:t>
            </a:r>
            <a:r>
              <a:rPr lang="tr-TR" smtClean="0"/>
              <a:t>)</a:t>
            </a:r>
            <a:r>
              <a:rPr lang="en-US" smtClean="0"/>
              <a:t> </a:t>
            </a:r>
            <a:r>
              <a:rPr lang="tr-TR" smtClean="0"/>
              <a:t>özellikleri</a:t>
            </a:r>
            <a:endParaRPr lang="en-US" smtClean="0"/>
          </a:p>
          <a:p>
            <a:pPr eaLnBrk="1" hangingPunct="1">
              <a:lnSpc>
                <a:spcPct val="90000"/>
              </a:lnSpc>
            </a:pPr>
            <a:r>
              <a:rPr lang="tr-TR" smtClean="0"/>
              <a:t>A</a:t>
            </a:r>
            <a:r>
              <a:rPr lang="en-US" smtClean="0"/>
              <a:t>pplet</a:t>
            </a:r>
            <a:r>
              <a:rPr lang="tr-TR" smtClean="0"/>
              <a:t>ler için kitaplıklar</a:t>
            </a:r>
            <a:r>
              <a:rPr lang="en-US" smtClean="0"/>
              <a:t>, GUI</a:t>
            </a:r>
            <a:r>
              <a:rPr lang="tr-TR" smtClean="0"/>
              <a:t>ler</a:t>
            </a:r>
            <a:r>
              <a:rPr lang="en-US" smtClean="0"/>
              <a:t>, </a:t>
            </a:r>
            <a:r>
              <a:rPr lang="tr-TR" smtClean="0"/>
              <a:t>veritabanı erişimi</a:t>
            </a:r>
            <a:endParaRPr lang="en-US" smtClean="0"/>
          </a:p>
          <a:p>
            <a:pPr eaLnBrk="1" hangingPunct="1">
              <a:lnSpc>
                <a:spcPct val="90000"/>
              </a:lnSpc>
            </a:pPr>
            <a:r>
              <a:rPr lang="tr-TR" smtClean="0"/>
              <a:t>Taşınabilir</a:t>
            </a:r>
            <a:r>
              <a:rPr lang="en-US" smtClean="0"/>
              <a:t>: Java </a:t>
            </a:r>
            <a:r>
              <a:rPr lang="tr-TR" smtClean="0"/>
              <a:t>Sanal (</a:t>
            </a:r>
            <a:r>
              <a:rPr lang="en-US" smtClean="0"/>
              <a:t>Virtual</a:t>
            </a:r>
            <a:r>
              <a:rPr lang="tr-TR" smtClean="0"/>
              <a:t>)</a:t>
            </a:r>
            <a:r>
              <a:rPr lang="en-US" smtClean="0"/>
              <a:t> Ma</a:t>
            </a:r>
            <a:r>
              <a:rPr lang="tr-TR" smtClean="0"/>
              <a:t>ki</a:t>
            </a:r>
            <a:r>
              <a:rPr lang="en-US" smtClean="0"/>
              <a:t>ne</a:t>
            </a:r>
            <a:r>
              <a:rPr lang="tr-TR" smtClean="0"/>
              <a:t>si</a:t>
            </a:r>
            <a:r>
              <a:rPr lang="en-US" smtClean="0"/>
              <a:t> </a:t>
            </a:r>
            <a:r>
              <a:rPr lang="tr-TR" smtClean="0"/>
              <a:t>kavranı</a:t>
            </a:r>
            <a:r>
              <a:rPr lang="en-US" smtClean="0"/>
              <a:t>, JIT </a:t>
            </a:r>
            <a:r>
              <a:rPr lang="tr-TR" smtClean="0"/>
              <a:t>derleyiciler</a:t>
            </a:r>
            <a:endParaRPr lang="en-US" smtClean="0"/>
          </a:p>
          <a:p>
            <a:pPr eaLnBrk="1" hangingPunct="1">
              <a:lnSpc>
                <a:spcPct val="90000"/>
              </a:lnSpc>
            </a:pPr>
            <a:r>
              <a:rPr lang="en-US" smtClean="0"/>
              <a:t>WWW </a:t>
            </a:r>
            <a:r>
              <a:rPr lang="tr-TR" smtClean="0"/>
              <a:t>sayfaları için yaygın kullanılmaktadır</a:t>
            </a:r>
            <a:endParaRPr lang="en-US" smtClean="0"/>
          </a:p>
          <a:p>
            <a:pPr eaLnBrk="1" hangingPunct="1">
              <a:lnSpc>
                <a:spcPct val="90000"/>
              </a:lnSpc>
            </a:pPr>
            <a:r>
              <a:rPr lang="tr-TR" smtClean="0"/>
              <a:t>Diğer alanlarda kullanımı başka dillere oranla daha hızlı artmaktadır</a:t>
            </a:r>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87</a:t>
            </a:fld>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Java</a:t>
            </a:r>
            <a:endParaRPr lang="tr-TR" dirty="0"/>
          </a:p>
        </p:txBody>
      </p:sp>
      <p:sp>
        <p:nvSpPr>
          <p:cNvPr id="3" name="2 İçerik Yer Tutucusu"/>
          <p:cNvSpPr>
            <a:spLocks noGrp="1"/>
          </p:cNvSpPr>
          <p:nvPr>
            <p:ph idx="1"/>
          </p:nvPr>
        </p:nvSpPr>
        <p:spPr>
          <a:xfrm>
            <a:off x="228600" y="1371600"/>
            <a:ext cx="8915400" cy="4572000"/>
          </a:xfrm>
        </p:spPr>
        <p:txBody>
          <a:bodyPr/>
          <a:lstStyle/>
          <a:p>
            <a:pPr eaLnBrk="1" hangingPunct="1">
              <a:lnSpc>
                <a:spcPct val="90000"/>
              </a:lnSpc>
            </a:pPr>
            <a:r>
              <a:rPr lang="tr-TR" sz="2200" dirty="0" smtClean="0"/>
              <a:t>Daha küçük, daha basit ve daha güvenilir bir PL tasarlamak üzere C++ tabanlı olarak geliştirilmiştir. </a:t>
            </a:r>
          </a:p>
          <a:p>
            <a:pPr eaLnBrk="1" hangingPunct="1">
              <a:lnSpc>
                <a:spcPct val="90000"/>
              </a:lnSpc>
            </a:pPr>
            <a:r>
              <a:rPr lang="tr-TR" sz="2200" dirty="0" smtClean="0"/>
              <a:t>Java,  basit,  taşınabilir ve nesneye yönelik özellikte bir dildir.</a:t>
            </a:r>
          </a:p>
          <a:p>
            <a:pPr eaLnBrk="1" hangingPunct="1">
              <a:lnSpc>
                <a:spcPct val="90000"/>
              </a:lnSpc>
            </a:pPr>
            <a:r>
              <a:rPr lang="tr-TR" sz="2200" dirty="0" smtClean="0"/>
              <a:t>Miras alma,  çok biçimlilik,  kuvvetli tip kontrolü,  eş zamanlılık kontrolü,  dinamik olarak yüklenebilen kütüphaneler,  diziler,  </a:t>
            </a:r>
            <a:r>
              <a:rPr lang="tr-TR" sz="2200" dirty="0" err="1" smtClean="0"/>
              <a:t>string</a:t>
            </a:r>
            <a:r>
              <a:rPr lang="tr-TR" sz="2200" dirty="0" smtClean="0"/>
              <a:t> işlemleri ve standart kütüphane gibi özellikleri vardır.</a:t>
            </a:r>
          </a:p>
          <a:p>
            <a:pPr eaLnBrk="1" hangingPunct="1">
              <a:lnSpc>
                <a:spcPct val="90000"/>
              </a:lnSpc>
            </a:pPr>
            <a:r>
              <a:rPr lang="tr-TR" sz="2200" dirty="0" smtClean="0"/>
              <a:t>Bir Java programının temel yapısal bileşeni sınıftır.  Bütün veri ve metotlar bir sınıf ile ilişkilidir.  Global veri  yada fonksiyon yoktur.</a:t>
            </a:r>
          </a:p>
          <a:p>
            <a:pPr eaLnBrk="1" hangingPunct="1">
              <a:lnSpc>
                <a:spcPct val="90000"/>
              </a:lnSpc>
            </a:pPr>
            <a:r>
              <a:rPr lang="tr-TR" sz="2200" dirty="0" smtClean="0"/>
              <a:t>Hem referans değişkenleri ile hem de ilkel tiplerle erişilebilen sınıflara sahiptir.</a:t>
            </a:r>
          </a:p>
          <a:p>
            <a:pPr eaLnBrk="1" hangingPunct="1">
              <a:lnSpc>
                <a:spcPct val="90000"/>
              </a:lnSpc>
            </a:pPr>
            <a:r>
              <a:rPr lang="tr-TR" sz="2200" dirty="0" smtClean="0"/>
              <a:t>C++’ta bulunan çoklu miras alma, operatörlerin üst üste bindirilmesi,  ve makro önişlemcisi özellikleri Java’da yoktur.</a:t>
            </a:r>
          </a:p>
          <a:p>
            <a:pPr eaLnBrk="1" hangingPunct="1">
              <a:lnSpc>
                <a:spcPct val="90000"/>
              </a:lnSpc>
            </a:pPr>
            <a:r>
              <a:rPr lang="tr-TR" sz="2200" dirty="0" smtClean="0"/>
              <a:t>Java’da şablon yapıları yoktur. İhtiyaç da minimuma inmiştir.</a:t>
            </a:r>
            <a:endParaRPr lang="tr-TR" sz="2200"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88</a:t>
            </a:fld>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Java</a:t>
            </a:r>
            <a:endParaRPr lang="tr-TR" dirty="0"/>
          </a:p>
        </p:txBody>
      </p:sp>
      <p:sp>
        <p:nvSpPr>
          <p:cNvPr id="3" name="2 İçerik Yer Tutucusu"/>
          <p:cNvSpPr>
            <a:spLocks noGrp="1"/>
          </p:cNvSpPr>
          <p:nvPr>
            <p:ph idx="1"/>
          </p:nvPr>
        </p:nvSpPr>
        <p:spPr/>
        <p:txBody>
          <a:bodyPr/>
          <a:lstStyle/>
          <a:p>
            <a:pPr eaLnBrk="1" hangingPunct="1"/>
            <a:r>
              <a:rPr lang="tr-TR" sz="2300" dirty="0" err="1" smtClean="0"/>
              <a:t>Pointer</a:t>
            </a:r>
            <a:r>
              <a:rPr lang="tr-TR" sz="2300" dirty="0" smtClean="0"/>
              <a:t> yoktur. Fakat bütün nesne sınıfları </a:t>
            </a:r>
            <a:r>
              <a:rPr lang="tr-TR" sz="2300" dirty="0" err="1" smtClean="0"/>
              <a:t>object</a:t>
            </a:r>
            <a:r>
              <a:rPr lang="tr-TR" sz="2300" dirty="0" smtClean="0"/>
              <a:t> adlı kök sınıftan miras almaktadır.</a:t>
            </a:r>
          </a:p>
          <a:p>
            <a:pPr eaLnBrk="1" hangingPunct="1"/>
            <a:r>
              <a:rPr lang="tr-TR" sz="2300" dirty="0" err="1" smtClean="0"/>
              <a:t>Records</a:t>
            </a:r>
            <a:r>
              <a:rPr lang="tr-TR" sz="2300" dirty="0" smtClean="0"/>
              <a:t>,  </a:t>
            </a:r>
            <a:r>
              <a:rPr lang="tr-TR" sz="2300" dirty="0" err="1" smtClean="0"/>
              <a:t>union</a:t>
            </a:r>
            <a:r>
              <a:rPr lang="tr-TR" sz="2300" dirty="0" smtClean="0"/>
              <a:t> </a:t>
            </a:r>
            <a:r>
              <a:rPr lang="tr-TR" sz="2300" dirty="0" err="1" smtClean="0"/>
              <a:t>or</a:t>
            </a:r>
            <a:r>
              <a:rPr lang="tr-TR" sz="2300" dirty="0" smtClean="0"/>
              <a:t> </a:t>
            </a:r>
            <a:r>
              <a:rPr lang="tr-TR" sz="2300" dirty="0" err="1" smtClean="0"/>
              <a:t>enumeration</a:t>
            </a:r>
            <a:r>
              <a:rPr lang="tr-TR" sz="2300" dirty="0" smtClean="0"/>
              <a:t> tipler yoktur.</a:t>
            </a:r>
          </a:p>
          <a:p>
            <a:pPr eaLnBrk="1" hangingPunct="1"/>
            <a:r>
              <a:rPr lang="tr-TR" sz="2300" dirty="0" err="1" smtClean="0"/>
              <a:t>Prosedürel</a:t>
            </a:r>
            <a:r>
              <a:rPr lang="tr-TR" sz="2300" dirty="0" smtClean="0"/>
              <a:t> programlamayı desteklemez. </a:t>
            </a:r>
          </a:p>
          <a:p>
            <a:pPr eaLnBrk="1" hangingPunct="1"/>
            <a:r>
              <a:rPr lang="tr-TR" sz="2300" dirty="0" smtClean="0"/>
              <a:t>Sadece tekli miras almayı destekler fakat çok gelişmiş bir </a:t>
            </a:r>
            <a:r>
              <a:rPr lang="tr-TR" sz="2300" dirty="0" err="1" smtClean="0"/>
              <a:t>GUI’ya</a:t>
            </a:r>
            <a:r>
              <a:rPr lang="tr-TR" sz="2300" dirty="0" smtClean="0"/>
              <a:t> sahiptir.</a:t>
            </a:r>
          </a:p>
          <a:p>
            <a:pPr eaLnBrk="1" hangingPunct="1"/>
            <a:r>
              <a:rPr lang="tr-TR" sz="2300" dirty="0" smtClean="0"/>
              <a:t>İplik (</a:t>
            </a:r>
            <a:r>
              <a:rPr lang="tr-TR" sz="2300" b="1" dirty="0" err="1" smtClean="0"/>
              <a:t>threds</a:t>
            </a:r>
            <a:r>
              <a:rPr lang="tr-TR" sz="2300" dirty="0" smtClean="0"/>
              <a:t>) yapısına (</a:t>
            </a:r>
            <a:r>
              <a:rPr lang="tr-TR" sz="2300" dirty="0" smtClean="0">
                <a:solidFill>
                  <a:srgbClr val="FF0000"/>
                </a:solidFill>
              </a:rPr>
              <a:t>bir pencere içerisinde  yeni pencereler açılmasına izin var</a:t>
            </a:r>
            <a:r>
              <a:rPr lang="tr-TR" sz="2300" dirty="0" smtClean="0"/>
              <a:t>)  sahip olduğundan eşzamanlılığı yönetmek kolaydır. </a:t>
            </a:r>
          </a:p>
          <a:p>
            <a:pPr eaLnBrk="1" hangingPunct="1"/>
            <a:r>
              <a:rPr lang="tr-TR" sz="2300" b="1" dirty="0" smtClean="0"/>
              <a:t>Çöp toplama (</a:t>
            </a:r>
            <a:r>
              <a:rPr lang="tr-TR" sz="2300" b="1" dirty="0" err="1" smtClean="0"/>
              <a:t>Garbage</a:t>
            </a:r>
            <a:r>
              <a:rPr lang="tr-TR" sz="2300" b="1" dirty="0" smtClean="0"/>
              <a:t> </a:t>
            </a:r>
            <a:r>
              <a:rPr lang="tr-TR" sz="2300" b="1" dirty="0" err="1" smtClean="0"/>
              <a:t>collection</a:t>
            </a:r>
            <a:r>
              <a:rPr lang="tr-TR" sz="2300" b="1" dirty="0" smtClean="0"/>
              <a:t>) </a:t>
            </a:r>
            <a:r>
              <a:rPr lang="tr-TR" sz="2300" dirty="0" smtClean="0"/>
              <a:t>nesneler için belleği en iyi kullanımı sağlar.</a:t>
            </a:r>
          </a:p>
          <a:p>
            <a:pPr eaLnBrk="1" hangingPunct="1"/>
            <a:r>
              <a:rPr lang="tr-TR" sz="2300" dirty="0" smtClean="0"/>
              <a:t>Tip dönüşümü kuvvetlidir.</a:t>
            </a:r>
            <a:endParaRPr lang="en-US" sz="2300" dirty="0" smtClean="0"/>
          </a:p>
          <a:p>
            <a:pPr eaLnBrk="1" hangingPunct="1"/>
            <a:endParaRPr lang="tr-TR" sz="2300" dirty="0" smtClean="0"/>
          </a:p>
          <a:p>
            <a:endParaRPr lang="tr-TR" sz="2300"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89</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smtClean="0"/>
              <a:t>Plankalkül S</a:t>
            </a:r>
            <a:r>
              <a:rPr lang="tr-TR" smtClean="0"/>
              <a:t>entaksı</a:t>
            </a:r>
            <a:endParaRPr lang="en-US" smtClean="0"/>
          </a:p>
        </p:txBody>
      </p:sp>
      <p:sp>
        <p:nvSpPr>
          <p:cNvPr id="12292" name="Rectangle 3"/>
          <p:cNvSpPr>
            <a:spLocks noGrp="1" noChangeArrowheads="1"/>
          </p:cNvSpPr>
          <p:nvPr>
            <p:ph type="body" idx="1"/>
          </p:nvPr>
        </p:nvSpPr>
        <p:spPr>
          <a:xfrm>
            <a:off x="609600" y="1600200"/>
            <a:ext cx="8382000" cy="4572000"/>
          </a:xfrm>
        </p:spPr>
        <p:txBody>
          <a:bodyPr/>
          <a:lstStyle/>
          <a:p>
            <a:pPr eaLnBrk="1" hangingPunct="1"/>
            <a:r>
              <a:rPr lang="en-US" smtClean="0"/>
              <a:t>A[4] + 1</a:t>
            </a:r>
            <a:r>
              <a:rPr lang="tr-TR" smtClean="0"/>
              <a:t>  deyimini </a:t>
            </a:r>
            <a:r>
              <a:rPr lang="en-US" smtClean="0"/>
              <a:t>A[5] </a:t>
            </a:r>
            <a:r>
              <a:rPr lang="tr-TR" smtClean="0"/>
              <a:t>‘e atayan bir ifade</a:t>
            </a:r>
            <a:endParaRPr lang="en-US" smtClean="0"/>
          </a:p>
          <a:p>
            <a:pPr eaLnBrk="1" hangingPunct="1">
              <a:buFontTx/>
              <a:buNone/>
            </a:pPr>
            <a:r>
              <a:rPr lang="en-US" smtClean="0"/>
              <a:t>       	</a:t>
            </a:r>
          </a:p>
          <a:p>
            <a:pPr eaLnBrk="1" hangingPunct="1">
              <a:buFontTx/>
              <a:buNone/>
            </a:pPr>
            <a:r>
              <a:rPr lang="en-US" smtClean="0"/>
              <a:t>         |   A + 1 =&gt; A</a:t>
            </a:r>
          </a:p>
          <a:p>
            <a:pPr eaLnBrk="1" hangingPunct="1">
              <a:buFontTx/>
              <a:buNone/>
            </a:pPr>
            <a:r>
              <a:rPr lang="en-US" smtClean="0"/>
              <a:t>    V  </a:t>
            </a:r>
            <a:r>
              <a:rPr lang="tr-TR" smtClean="0"/>
              <a:t> </a:t>
            </a:r>
            <a:r>
              <a:rPr lang="en-US" smtClean="0"/>
              <a:t>|   4              5   </a:t>
            </a:r>
            <a:r>
              <a:rPr lang="tr-TR" smtClean="0"/>
              <a:t> </a:t>
            </a:r>
            <a:r>
              <a:rPr lang="en-US" smtClean="0"/>
              <a:t>(</a:t>
            </a:r>
            <a:r>
              <a:rPr lang="tr-TR" smtClean="0"/>
              <a:t>altsimgeler-s</a:t>
            </a:r>
            <a:r>
              <a:rPr lang="en-US" smtClean="0"/>
              <a:t>ubscripts)</a:t>
            </a:r>
          </a:p>
          <a:p>
            <a:pPr eaLnBrk="1" hangingPunct="1">
              <a:buFontTx/>
              <a:buNone/>
            </a:pPr>
            <a:r>
              <a:rPr lang="en-US" smtClean="0"/>
              <a:t>    S   |   1.n           1.n </a:t>
            </a:r>
            <a:r>
              <a:rPr lang="tr-TR" smtClean="0"/>
              <a:t>  </a:t>
            </a:r>
            <a:r>
              <a:rPr lang="en-US" smtClean="0"/>
              <a:t>(</a:t>
            </a:r>
            <a:r>
              <a:rPr lang="tr-TR" smtClean="0"/>
              <a:t>veri tipleri-</a:t>
            </a:r>
            <a:r>
              <a:rPr lang="en-US" smtClean="0"/>
              <a:t>data</a:t>
            </a:r>
            <a:r>
              <a:rPr lang="tr-TR" smtClean="0"/>
              <a:t> </a:t>
            </a:r>
            <a:r>
              <a:rPr lang="en-US" smtClean="0"/>
              <a:t>types)</a:t>
            </a:r>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9</a:t>
            </a:fld>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Java</a:t>
            </a:r>
            <a:endParaRPr lang="tr-TR" dirty="0"/>
          </a:p>
        </p:txBody>
      </p:sp>
      <p:sp>
        <p:nvSpPr>
          <p:cNvPr id="3" name="2 İçerik Yer Tutucusu"/>
          <p:cNvSpPr>
            <a:spLocks noGrp="1"/>
          </p:cNvSpPr>
          <p:nvPr>
            <p:ph idx="1"/>
          </p:nvPr>
        </p:nvSpPr>
        <p:spPr>
          <a:xfrm>
            <a:off x="609600" y="1371600"/>
            <a:ext cx="8153400" cy="4572000"/>
          </a:xfrm>
        </p:spPr>
        <p:txBody>
          <a:bodyPr/>
          <a:lstStyle/>
          <a:p>
            <a:pPr eaLnBrk="1" hangingPunct="1">
              <a:lnSpc>
                <a:spcPct val="90000"/>
              </a:lnSpc>
              <a:buFont typeface="Wingdings" pitchFamily="2" charset="2"/>
              <a:buChar char="§"/>
            </a:pPr>
            <a:r>
              <a:rPr lang="tr-TR" sz="2400" dirty="0" smtClean="0"/>
              <a:t>Java tipik olarak platformdan bağımsız olarak </a:t>
            </a:r>
            <a:r>
              <a:rPr lang="tr-TR" sz="2400" dirty="0" err="1" smtClean="0"/>
              <a:t>byte</a:t>
            </a:r>
            <a:r>
              <a:rPr lang="tr-TR" sz="2400" dirty="0" smtClean="0"/>
              <a:t> kodları biçiminde  derlenir. Daha sonra bu </a:t>
            </a:r>
            <a:r>
              <a:rPr lang="tr-TR" sz="2400" dirty="0" err="1" smtClean="0"/>
              <a:t>byte</a:t>
            </a:r>
            <a:r>
              <a:rPr lang="tr-TR" sz="2400" dirty="0" smtClean="0"/>
              <a:t> kodlar bir Java görüntü makinesi adı verilen bir Java </a:t>
            </a:r>
            <a:r>
              <a:rPr lang="tr-TR" sz="2400" dirty="0" smtClean="0">
                <a:solidFill>
                  <a:srgbClr val="FF0000"/>
                </a:solidFill>
              </a:rPr>
              <a:t>yorumlayıcısı</a:t>
            </a:r>
            <a:r>
              <a:rPr lang="tr-TR" sz="2400" dirty="0" smtClean="0"/>
              <a:t> tarafından kullanılacağı platformun makine dilindeki koduna çevrilir. Derlenmiş Java sınıflarının taşınabilirliğini garantileyen bir özellik vardır. Oda .</a:t>
            </a:r>
            <a:r>
              <a:rPr lang="tr-TR" sz="2400" dirty="0" err="1" smtClean="0"/>
              <a:t>class</a:t>
            </a:r>
            <a:r>
              <a:rPr lang="tr-TR" sz="2400" dirty="0" smtClean="0"/>
              <a:t> format adı verilen Java </a:t>
            </a:r>
            <a:r>
              <a:rPr lang="tr-TR" sz="2400" dirty="0" err="1" smtClean="0"/>
              <a:t>byte</a:t>
            </a:r>
            <a:r>
              <a:rPr lang="tr-TR" sz="2400" dirty="0" smtClean="0"/>
              <a:t>-kod dosya formatının kesin olarak tanımlanmış olmasıdır. </a:t>
            </a:r>
          </a:p>
          <a:p>
            <a:pPr eaLnBrk="1" hangingPunct="1">
              <a:lnSpc>
                <a:spcPct val="90000"/>
              </a:lnSpc>
              <a:buFont typeface="Wingdings" pitchFamily="2" charset="2"/>
              <a:buChar char="§"/>
            </a:pPr>
            <a:r>
              <a:rPr lang="tr-TR" sz="2400" dirty="0" smtClean="0"/>
              <a:t>Java “</a:t>
            </a:r>
            <a:r>
              <a:rPr lang="tr-TR" sz="2400" dirty="0" err="1" smtClean="0"/>
              <a:t>applet</a:t>
            </a:r>
            <a:r>
              <a:rPr lang="tr-TR" sz="2400" dirty="0" smtClean="0"/>
              <a:t>” adı verilen başka sistemler içinde gömülü programların geliştirilmesi için de kullanılmaktadır. Bu </a:t>
            </a:r>
            <a:r>
              <a:rPr lang="tr-TR" sz="2400" dirty="0" err="1" smtClean="0"/>
              <a:t>appletler</a:t>
            </a:r>
            <a:r>
              <a:rPr lang="tr-TR" sz="2400" dirty="0" smtClean="0"/>
              <a:t> Internet Explorer yada Netscape gibi web tarayıcı programlar içerisinde kullanılabilir.</a:t>
            </a:r>
          </a:p>
          <a:p>
            <a:pPr eaLnBrk="1" hangingPunct="1">
              <a:lnSpc>
                <a:spcPct val="90000"/>
              </a:lnSpc>
              <a:buFont typeface="Wingdings" pitchFamily="2" charset="2"/>
              <a:buChar char="§"/>
            </a:pPr>
            <a:r>
              <a:rPr lang="tr-TR" sz="2400" dirty="0" smtClean="0"/>
              <a:t>Java internet ve web programcılığında yaygın olarak kullanılmaktadır.</a:t>
            </a:r>
          </a:p>
          <a:p>
            <a:pPr>
              <a:buFont typeface="Wingdings" pitchFamily="2" charset="2"/>
              <a:buChar char="§"/>
            </a:pPr>
            <a:endParaRPr lang="tr-TR" sz="2400"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90</a:t>
            </a:fld>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Java Örnek</a:t>
            </a:r>
            <a:endParaRPr lang="tr-TR" dirty="0"/>
          </a:p>
        </p:txBody>
      </p:sp>
      <p:sp>
        <p:nvSpPr>
          <p:cNvPr id="5" name="Text Box 3"/>
          <p:cNvSpPr txBox="1">
            <a:spLocks noChangeArrowheads="1"/>
          </p:cNvSpPr>
          <p:nvPr/>
        </p:nvSpPr>
        <p:spPr bwMode="auto">
          <a:xfrm>
            <a:off x="457200" y="2514600"/>
            <a:ext cx="3962400" cy="101441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p>
            <a:r>
              <a:rPr lang="es-MX" sz="1200">
                <a:latin typeface="Arial Unicode MS" pitchFamily="34" charset="-128"/>
              </a:rPr>
              <a:t>class HelloWorldApp { </a:t>
            </a:r>
            <a:endParaRPr lang="en-US" sz="1200">
              <a:latin typeface="Arial Unicode MS" pitchFamily="34" charset="-128"/>
            </a:endParaRPr>
          </a:p>
          <a:p>
            <a:r>
              <a:rPr lang="en-US" sz="1200">
                <a:latin typeface="Arial Unicode MS" pitchFamily="34" charset="-128"/>
              </a:rPr>
              <a:t>    </a:t>
            </a:r>
            <a:r>
              <a:rPr lang="es-MX" sz="1200">
                <a:latin typeface="Arial Unicode MS" pitchFamily="34" charset="-128"/>
              </a:rPr>
              <a:t>public static void main(String[] args) { </a:t>
            </a:r>
            <a:endParaRPr lang="en-US" sz="1200">
              <a:latin typeface="Arial Unicode MS" pitchFamily="34" charset="-128"/>
            </a:endParaRPr>
          </a:p>
          <a:p>
            <a:r>
              <a:rPr lang="en-US" sz="1200">
                <a:latin typeface="Arial Unicode MS" pitchFamily="34" charset="-128"/>
              </a:rPr>
              <a:t>       </a:t>
            </a:r>
            <a:r>
              <a:rPr lang="es-MX" sz="1200">
                <a:latin typeface="Arial Unicode MS" pitchFamily="34" charset="-128"/>
              </a:rPr>
              <a:t>System.out.println("Hello World!"); //Display the string. </a:t>
            </a:r>
            <a:endParaRPr lang="en-US" sz="1200">
              <a:latin typeface="Arial Unicode MS" pitchFamily="34" charset="-128"/>
            </a:endParaRPr>
          </a:p>
          <a:p>
            <a:r>
              <a:rPr lang="en-US" sz="1200">
                <a:latin typeface="Arial Unicode MS" pitchFamily="34" charset="-128"/>
              </a:rPr>
              <a:t>   </a:t>
            </a:r>
            <a:r>
              <a:rPr lang="es-MX" sz="1200">
                <a:latin typeface="Arial Unicode MS" pitchFamily="34" charset="-128"/>
              </a:rPr>
              <a:t>} </a:t>
            </a:r>
            <a:endParaRPr lang="en-US" sz="1200">
              <a:latin typeface="Arial Unicode MS" pitchFamily="34" charset="-128"/>
            </a:endParaRPr>
          </a:p>
          <a:p>
            <a:r>
              <a:rPr lang="es-MX" sz="1200">
                <a:latin typeface="Arial Unicode MS" pitchFamily="34" charset="-128"/>
              </a:rPr>
              <a:t>} </a:t>
            </a:r>
          </a:p>
        </p:txBody>
      </p:sp>
      <p:sp>
        <p:nvSpPr>
          <p:cNvPr id="6" name="Text Box 4"/>
          <p:cNvSpPr txBox="1">
            <a:spLocks noChangeArrowheads="1"/>
          </p:cNvSpPr>
          <p:nvPr/>
        </p:nvSpPr>
        <p:spPr bwMode="auto">
          <a:xfrm>
            <a:off x="974725" y="4303713"/>
            <a:ext cx="2800350" cy="137953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es-MX" sz="1200">
                <a:latin typeface="Arial Unicode MS" pitchFamily="34" charset="-128"/>
              </a:rPr>
              <a:t>import java.applet.Applet; </a:t>
            </a:r>
            <a:endParaRPr lang="en-US" sz="1200">
              <a:latin typeface="Arial Unicode MS" pitchFamily="34" charset="-128"/>
            </a:endParaRPr>
          </a:p>
          <a:p>
            <a:r>
              <a:rPr lang="es-MX" sz="1200">
                <a:latin typeface="Arial Unicode MS" pitchFamily="34" charset="-128"/>
              </a:rPr>
              <a:t>import java.awt.Graphics; </a:t>
            </a:r>
            <a:endParaRPr lang="en-US" sz="1200">
              <a:latin typeface="Arial Unicode MS" pitchFamily="34" charset="-128"/>
            </a:endParaRPr>
          </a:p>
          <a:p>
            <a:r>
              <a:rPr lang="es-MX" sz="1200">
                <a:latin typeface="Arial Unicode MS" pitchFamily="34" charset="-128"/>
              </a:rPr>
              <a:t>public class HelloWorld extends Applet { </a:t>
            </a:r>
            <a:endParaRPr lang="en-US" sz="1200">
              <a:latin typeface="Arial Unicode MS" pitchFamily="34" charset="-128"/>
            </a:endParaRPr>
          </a:p>
          <a:p>
            <a:r>
              <a:rPr lang="en-US" sz="1200">
                <a:latin typeface="Arial Unicode MS" pitchFamily="34" charset="-128"/>
              </a:rPr>
              <a:t>    </a:t>
            </a:r>
            <a:r>
              <a:rPr lang="es-MX" sz="1200">
                <a:latin typeface="Arial Unicode MS" pitchFamily="34" charset="-128"/>
              </a:rPr>
              <a:t>public void paint(Graphics g) { </a:t>
            </a:r>
            <a:endParaRPr lang="en-US" sz="1200">
              <a:latin typeface="Arial Unicode MS" pitchFamily="34" charset="-128"/>
            </a:endParaRPr>
          </a:p>
          <a:p>
            <a:r>
              <a:rPr lang="en-US" sz="1200">
                <a:latin typeface="Arial Unicode MS" pitchFamily="34" charset="-128"/>
              </a:rPr>
              <a:t>       </a:t>
            </a:r>
            <a:r>
              <a:rPr lang="es-MX" sz="1200">
                <a:latin typeface="Arial Unicode MS" pitchFamily="34" charset="-128"/>
              </a:rPr>
              <a:t>g.drawString("Hello world!", 50, 25); </a:t>
            </a:r>
            <a:endParaRPr lang="en-US" sz="1200">
              <a:latin typeface="Arial Unicode MS" pitchFamily="34" charset="-128"/>
            </a:endParaRPr>
          </a:p>
          <a:p>
            <a:r>
              <a:rPr lang="en-US" sz="1200">
                <a:latin typeface="Arial Unicode MS" pitchFamily="34" charset="-128"/>
              </a:rPr>
              <a:t>   </a:t>
            </a:r>
            <a:r>
              <a:rPr lang="es-MX" sz="1200">
                <a:latin typeface="Arial Unicode MS" pitchFamily="34" charset="-128"/>
              </a:rPr>
              <a:t>}</a:t>
            </a:r>
            <a:endParaRPr lang="en-US" sz="1200">
              <a:latin typeface="Arial Unicode MS" pitchFamily="34" charset="-128"/>
            </a:endParaRPr>
          </a:p>
          <a:p>
            <a:r>
              <a:rPr lang="es-MX" sz="1200">
                <a:latin typeface="Arial Unicode MS" pitchFamily="34" charset="-128"/>
              </a:rPr>
              <a:t>} </a:t>
            </a:r>
          </a:p>
        </p:txBody>
      </p:sp>
      <p:pic>
        <p:nvPicPr>
          <p:cNvPr id="7" name="Picture 5" descr="C:\Documents and Settings\Maria Barron\My Documents\My Pictures\Stack.java"/>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724400" y="1981200"/>
            <a:ext cx="4035425" cy="3810000"/>
          </a:xfrm>
          <a:prstGeom prst="rect">
            <a:avLst/>
          </a:prstGeom>
          <a:noFill/>
          <a:ln w="9525">
            <a:noFill/>
            <a:miter lim="800000"/>
            <a:headEnd/>
            <a:tailEnd/>
          </a:ln>
        </p:spPr>
      </p:pic>
      <p:sp>
        <p:nvSpPr>
          <p:cNvPr id="10" name="9 Slayt Numarası Yer Tutucusu"/>
          <p:cNvSpPr>
            <a:spLocks noGrp="1"/>
          </p:cNvSpPr>
          <p:nvPr>
            <p:ph type="sldNum" sz="quarter" idx="10"/>
          </p:nvPr>
        </p:nvSpPr>
        <p:spPr/>
        <p:txBody>
          <a:bodyPr/>
          <a:lstStyle/>
          <a:p>
            <a:pPr>
              <a:defRPr/>
            </a:pPr>
            <a:fld id="{653049D9-BC70-4B50-ABCF-9415168072AC}" type="slidenum">
              <a:rPr lang="en-US" smtClean="0"/>
              <a:pPr>
                <a:defRPr/>
              </a:pPr>
              <a:t>91</a:t>
            </a:fld>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a:xfrm>
            <a:off x="685800" y="228600"/>
            <a:ext cx="8153400" cy="1143000"/>
          </a:xfrm>
        </p:spPr>
        <p:txBody>
          <a:bodyPr/>
          <a:lstStyle/>
          <a:p>
            <a:pPr eaLnBrk="1" hangingPunct="1"/>
            <a:r>
              <a:rPr lang="en-US" sz="3200" smtClean="0"/>
              <a:t>2.18 </a:t>
            </a:r>
            <a:r>
              <a:rPr lang="tr-TR" sz="3200" smtClean="0"/>
              <a:t>Ağ (Web) için Betik Diller (</a:t>
            </a:r>
            <a:r>
              <a:rPr lang="en-US" sz="3200" smtClean="0"/>
              <a:t>Scripting Languages</a:t>
            </a:r>
            <a:r>
              <a:rPr lang="tr-TR" sz="3200" smtClean="0"/>
              <a:t>)</a:t>
            </a:r>
            <a:r>
              <a:rPr lang="en-US" sz="3200" smtClean="0"/>
              <a:t>:</a:t>
            </a:r>
          </a:p>
        </p:txBody>
      </p:sp>
      <p:sp>
        <p:nvSpPr>
          <p:cNvPr id="70661" name="Rectangle 3"/>
          <p:cNvSpPr>
            <a:spLocks noGrp="1" noChangeArrowheads="1"/>
          </p:cNvSpPr>
          <p:nvPr>
            <p:ph type="body" idx="1"/>
          </p:nvPr>
        </p:nvSpPr>
        <p:spPr>
          <a:xfrm>
            <a:off x="609600" y="1371600"/>
            <a:ext cx="8153400" cy="5029200"/>
          </a:xfrm>
        </p:spPr>
        <p:txBody>
          <a:bodyPr/>
          <a:lstStyle/>
          <a:p>
            <a:pPr eaLnBrk="1" hangingPunct="1"/>
            <a:r>
              <a:rPr lang="tr-TR" sz="2400" b="1" dirty="0" err="1" smtClean="0"/>
              <a:t>Perl</a:t>
            </a:r>
            <a:endParaRPr lang="tr-TR" sz="2400" b="1" dirty="0" smtClean="0"/>
          </a:p>
          <a:p>
            <a:pPr lvl="1" eaLnBrk="1" hangingPunct="1"/>
            <a:r>
              <a:rPr lang="en-US" sz="2000" dirty="0" smtClean="0"/>
              <a:t>ALGOL </a:t>
            </a:r>
            <a:r>
              <a:rPr lang="tr-TR" sz="2000" dirty="0" smtClean="0"/>
              <a:t>ile sadece</a:t>
            </a:r>
            <a:r>
              <a:rPr lang="en-US" sz="2000" dirty="0" smtClean="0"/>
              <a:t> C</a:t>
            </a:r>
            <a:r>
              <a:rPr lang="tr-TR" sz="2000" dirty="0" smtClean="0"/>
              <a:t> üzerinden ilişkilidir</a:t>
            </a:r>
            <a:endParaRPr lang="en-US" sz="2000" dirty="0" smtClean="0"/>
          </a:p>
          <a:p>
            <a:pPr lvl="1" eaLnBrk="1" hangingPunct="1"/>
            <a:r>
              <a:rPr lang="tr-TR" sz="2000" dirty="0" smtClean="0"/>
              <a:t>Bir yazı (</a:t>
            </a:r>
            <a:r>
              <a:rPr lang="en-US" sz="2000" dirty="0" smtClean="0"/>
              <a:t>scripting</a:t>
            </a:r>
            <a:r>
              <a:rPr lang="tr-TR" sz="2000" dirty="0" smtClean="0"/>
              <a:t>)</a:t>
            </a:r>
            <a:r>
              <a:rPr lang="en-US" sz="2000" dirty="0" smtClean="0"/>
              <a:t> </a:t>
            </a:r>
            <a:r>
              <a:rPr lang="tr-TR" sz="2000" dirty="0" smtClean="0"/>
              <a:t>dilidir</a:t>
            </a:r>
            <a:endParaRPr lang="en-US" sz="2000" dirty="0" smtClean="0"/>
          </a:p>
          <a:p>
            <a:pPr lvl="2" eaLnBrk="1" hangingPunct="1"/>
            <a:r>
              <a:rPr lang="tr-TR" sz="1700" dirty="0" smtClean="0"/>
              <a:t>Bir</a:t>
            </a:r>
            <a:r>
              <a:rPr lang="en-US" sz="1700" dirty="0" smtClean="0"/>
              <a:t> </a:t>
            </a:r>
            <a:r>
              <a:rPr lang="tr-TR" sz="1700" dirty="0" smtClean="0"/>
              <a:t>yazı dosyası (</a:t>
            </a:r>
            <a:r>
              <a:rPr lang="en-US" sz="1700" i="1" dirty="0" smtClean="0"/>
              <a:t>script</a:t>
            </a:r>
            <a:r>
              <a:rPr lang="en-US" sz="1700" dirty="0" smtClean="0"/>
              <a:t> file</a:t>
            </a:r>
            <a:r>
              <a:rPr lang="tr-TR" sz="1700" dirty="0" smtClean="0"/>
              <a:t>)</a:t>
            </a:r>
            <a:r>
              <a:rPr lang="en-US" sz="1700" dirty="0" smtClean="0"/>
              <a:t> </a:t>
            </a:r>
            <a:r>
              <a:rPr lang="tr-TR" sz="1700" dirty="0" smtClean="0"/>
              <a:t>çalıştırılacak komutları içerir</a:t>
            </a:r>
            <a:endParaRPr lang="en-US" sz="1700" dirty="0" smtClean="0"/>
          </a:p>
          <a:p>
            <a:pPr lvl="2" eaLnBrk="1" hangingPunct="1"/>
            <a:r>
              <a:rPr lang="tr-TR" sz="1700" dirty="0" smtClean="0"/>
              <a:t>Diğer örnekler</a:t>
            </a:r>
            <a:r>
              <a:rPr lang="en-US" sz="1700" dirty="0" smtClean="0"/>
              <a:t>: </a:t>
            </a:r>
            <a:r>
              <a:rPr lang="en-US" sz="1700" dirty="0" err="1" smtClean="0"/>
              <a:t>sh</a:t>
            </a:r>
            <a:r>
              <a:rPr lang="en-US" sz="1700" dirty="0" smtClean="0"/>
              <a:t>, </a:t>
            </a:r>
            <a:r>
              <a:rPr lang="en-US" sz="1700" dirty="0" err="1" smtClean="0"/>
              <a:t>awk</a:t>
            </a:r>
            <a:r>
              <a:rPr lang="en-US" sz="1700" dirty="0" smtClean="0"/>
              <a:t>, </a:t>
            </a:r>
            <a:r>
              <a:rPr lang="en-US" sz="1700" dirty="0" err="1" smtClean="0"/>
              <a:t>tcl/tk</a:t>
            </a:r>
            <a:endParaRPr lang="en-US" sz="1700" dirty="0" smtClean="0"/>
          </a:p>
          <a:p>
            <a:pPr lvl="1" eaLnBrk="1" hangingPunct="1"/>
            <a:r>
              <a:rPr lang="en-US" sz="2000" dirty="0" smtClean="0"/>
              <a:t>Larry Wall</a:t>
            </a:r>
            <a:r>
              <a:rPr lang="tr-TR" sz="2000" dirty="0" smtClean="0"/>
              <a:t> tarafından geliştirilmiştir</a:t>
            </a:r>
            <a:endParaRPr lang="en-US" sz="2000" dirty="0" smtClean="0"/>
          </a:p>
          <a:p>
            <a:pPr lvl="1" eaLnBrk="1" hangingPunct="1"/>
            <a:r>
              <a:rPr lang="en-US" sz="2000" dirty="0" smtClean="0"/>
              <a:t>Perl </a:t>
            </a:r>
            <a:r>
              <a:rPr lang="tr-TR" sz="2000" dirty="0" smtClean="0"/>
              <a:t>değişkenleri</a:t>
            </a:r>
            <a:r>
              <a:rPr lang="en-US" sz="2000" dirty="0" smtClean="0"/>
              <a:t> </a:t>
            </a:r>
            <a:r>
              <a:rPr lang="en-US" sz="2000" dirty="0" err="1" smtClean="0"/>
              <a:t>stati</a:t>
            </a:r>
            <a:r>
              <a:rPr lang="tr-TR" sz="2000" dirty="0" smtClean="0"/>
              <a:t>k </a:t>
            </a:r>
            <a:r>
              <a:rPr lang="en-US" sz="2000" dirty="0" smtClean="0"/>
              <a:t>t</a:t>
            </a:r>
            <a:r>
              <a:rPr lang="tr-TR" sz="2000" dirty="0" smtClean="0"/>
              <a:t>i</a:t>
            </a:r>
            <a:r>
              <a:rPr lang="en-US" sz="2000" dirty="0" smtClean="0"/>
              <a:t>p</a:t>
            </a:r>
            <a:r>
              <a:rPr lang="tr-TR" sz="2000" dirty="0" err="1" smtClean="0"/>
              <a:t>lidir</a:t>
            </a:r>
            <a:r>
              <a:rPr lang="tr-TR" sz="2000" dirty="0" smtClean="0"/>
              <a:t> ve</a:t>
            </a:r>
            <a:r>
              <a:rPr lang="en-US" sz="2000" dirty="0" smtClean="0"/>
              <a:t> </a:t>
            </a:r>
            <a:r>
              <a:rPr lang="tr-TR" sz="2000" dirty="0" smtClean="0"/>
              <a:t>örtülü (</a:t>
            </a:r>
            <a:r>
              <a:rPr lang="en-US" sz="2000" dirty="0" smtClean="0"/>
              <a:t>implicitly</a:t>
            </a:r>
            <a:r>
              <a:rPr lang="tr-TR" sz="2000" dirty="0" smtClean="0"/>
              <a:t>)</a:t>
            </a:r>
            <a:r>
              <a:rPr lang="en-US" sz="2000" dirty="0" smtClean="0"/>
              <a:t> </a:t>
            </a:r>
            <a:r>
              <a:rPr lang="tr-TR" sz="2000" dirty="0" smtClean="0"/>
              <a:t>tanımlanmıştır</a:t>
            </a:r>
            <a:endParaRPr lang="en-US" sz="2000" dirty="0" smtClean="0"/>
          </a:p>
          <a:p>
            <a:pPr lvl="2" eaLnBrk="1" hangingPunct="1"/>
            <a:r>
              <a:rPr lang="tr-TR" sz="1700" dirty="0" smtClean="0"/>
              <a:t>Üç farklı</a:t>
            </a:r>
            <a:r>
              <a:rPr lang="en-US" sz="1700" dirty="0" smtClean="0"/>
              <a:t> </a:t>
            </a:r>
            <a:r>
              <a:rPr lang="tr-TR" sz="1700" dirty="0" smtClean="0"/>
              <a:t>isim alanı (</a:t>
            </a:r>
            <a:r>
              <a:rPr lang="en-US" sz="1700" dirty="0" smtClean="0"/>
              <a:t>namespace</a:t>
            </a:r>
            <a:r>
              <a:rPr lang="tr-TR" sz="1700" dirty="0" smtClean="0"/>
              <a:t>)</a:t>
            </a:r>
            <a:r>
              <a:rPr lang="en-US" sz="1700" dirty="0" smtClean="0"/>
              <a:t>, </a:t>
            </a:r>
            <a:r>
              <a:rPr lang="tr-TR" sz="1700" dirty="0" smtClean="0"/>
              <a:t>bir değişkenin adının ilk karakteriyle gösterilir</a:t>
            </a:r>
            <a:endParaRPr lang="en-US" sz="1700" dirty="0" smtClean="0"/>
          </a:p>
          <a:p>
            <a:pPr lvl="1" eaLnBrk="1" hangingPunct="1"/>
            <a:r>
              <a:rPr lang="tr-TR" sz="2000" dirty="0" smtClean="0"/>
              <a:t>Güçlü fakat tehlikeli</a:t>
            </a:r>
            <a:endParaRPr lang="en-US" sz="2000" dirty="0" smtClean="0"/>
          </a:p>
          <a:p>
            <a:pPr lvl="1" eaLnBrk="1" hangingPunct="1"/>
            <a:r>
              <a:rPr lang="tr-TR" sz="2000" dirty="0" smtClean="0"/>
              <a:t>Genel amaçlı bir dil olarak yaygın kullanılmaktadır</a:t>
            </a:r>
          </a:p>
          <a:p>
            <a:pPr lvl="1" eaLnBrk="1" hangingPunct="1">
              <a:lnSpc>
                <a:spcPct val="80000"/>
              </a:lnSpc>
            </a:pPr>
            <a:r>
              <a:rPr lang="en-US" sz="2000" dirty="0" smtClean="0"/>
              <a:t>Web CGI </a:t>
            </a:r>
            <a:r>
              <a:rPr lang="en-US" sz="2000" dirty="0" err="1" smtClean="0"/>
              <a:t>programlama</a:t>
            </a:r>
            <a:r>
              <a:rPr lang="en-US" sz="2000" dirty="0" smtClean="0"/>
              <a:t> </a:t>
            </a:r>
            <a:r>
              <a:rPr lang="en-US" sz="2000" dirty="0" err="1" smtClean="0"/>
              <a:t>için</a:t>
            </a:r>
            <a:r>
              <a:rPr lang="en-US" sz="2000" dirty="0" smtClean="0"/>
              <a:t> </a:t>
            </a:r>
            <a:r>
              <a:rPr lang="en-US" sz="2000" dirty="0" err="1" smtClean="0"/>
              <a:t>yaygın</a:t>
            </a:r>
            <a:r>
              <a:rPr lang="en-US" sz="2000" dirty="0" smtClean="0"/>
              <a:t> </a:t>
            </a:r>
            <a:r>
              <a:rPr lang="en-US" sz="2000" dirty="0" err="1" smtClean="0"/>
              <a:t>kullanımı</a:t>
            </a:r>
            <a:r>
              <a:rPr lang="en-US" sz="2000" dirty="0" smtClean="0"/>
              <a:t> </a:t>
            </a:r>
            <a:r>
              <a:rPr lang="en-US" sz="2000" dirty="0" err="1" smtClean="0"/>
              <a:t>kazanmış</a:t>
            </a:r>
            <a:endParaRPr lang="tr-TR" sz="2000" dirty="0" smtClean="0"/>
          </a:p>
          <a:p>
            <a:pPr lvl="1" eaLnBrk="1" hangingPunct="1">
              <a:lnSpc>
                <a:spcPct val="80000"/>
              </a:lnSpc>
            </a:pPr>
            <a:r>
              <a:rPr lang="en-US" sz="2000" dirty="0" err="1" smtClean="0"/>
              <a:t>Ayrıca</a:t>
            </a:r>
            <a:r>
              <a:rPr lang="en-US" sz="2000" dirty="0" smtClean="0"/>
              <a:t> UNIX </a:t>
            </a:r>
            <a:r>
              <a:rPr lang="en-US" sz="2000" dirty="0" err="1" smtClean="0"/>
              <a:t>sistem</a:t>
            </a:r>
            <a:r>
              <a:rPr lang="en-US" sz="2000" dirty="0" smtClean="0"/>
              <a:t> </a:t>
            </a:r>
            <a:r>
              <a:rPr lang="en-US" sz="2000" dirty="0" err="1" smtClean="0"/>
              <a:t>yönetimi</a:t>
            </a:r>
            <a:r>
              <a:rPr lang="en-US" sz="2000" dirty="0" smtClean="0"/>
              <a:t> </a:t>
            </a:r>
            <a:r>
              <a:rPr lang="en-US" sz="2000" dirty="0" err="1" smtClean="0"/>
              <a:t>dil</a:t>
            </a:r>
            <a:r>
              <a:rPr lang="en-US" sz="2000" dirty="0" smtClean="0"/>
              <a:t> </a:t>
            </a:r>
            <a:r>
              <a:rPr lang="en-US" sz="2000" dirty="0" err="1" smtClean="0"/>
              <a:t>için</a:t>
            </a:r>
            <a:r>
              <a:rPr lang="en-US" sz="2000" dirty="0" smtClean="0"/>
              <a:t> </a:t>
            </a:r>
            <a:r>
              <a:rPr lang="en-US" sz="2000" dirty="0" err="1" smtClean="0"/>
              <a:t>yedek</a:t>
            </a:r>
            <a:r>
              <a:rPr lang="tr-TR" sz="2000" dirty="0" smtClean="0"/>
              <a:t> olarak kullanıldı</a:t>
            </a:r>
            <a:endParaRPr lang="en-US" sz="2000" dirty="0" smtClean="0"/>
          </a:p>
          <a:p>
            <a:pPr lvl="1" eaLnBrk="1" hangingPunct="1"/>
            <a:endParaRPr lang="en-US" sz="2000" dirty="0" smtClean="0"/>
          </a:p>
          <a:p>
            <a:pPr eaLnBrk="1" hangingPunct="1"/>
            <a:endParaRPr lang="en-US" sz="2400"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92</a:t>
            </a:fld>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2 İçerik Yer Tutucusu"/>
          <p:cNvSpPr>
            <a:spLocks noGrp="1"/>
          </p:cNvSpPr>
          <p:nvPr>
            <p:ph idx="1"/>
          </p:nvPr>
        </p:nvSpPr>
        <p:spPr>
          <a:xfrm>
            <a:off x="381000" y="1295400"/>
            <a:ext cx="8763000" cy="4572000"/>
          </a:xfrm>
        </p:spPr>
        <p:txBody>
          <a:bodyPr/>
          <a:lstStyle/>
          <a:p>
            <a:pPr eaLnBrk="1" hangingPunct="1"/>
            <a:r>
              <a:rPr lang="en-US" sz="2400" b="1" dirty="0" smtClean="0"/>
              <a:t>JavaScript</a:t>
            </a:r>
          </a:p>
          <a:p>
            <a:pPr lvl="1" eaLnBrk="1" hangingPunct="1"/>
            <a:r>
              <a:rPr lang="en-US" sz="1800" dirty="0" smtClean="0"/>
              <a:t>Netscape </a:t>
            </a:r>
            <a:r>
              <a:rPr lang="tr-TR" sz="1800" dirty="0" smtClean="0"/>
              <a:t>ve S</a:t>
            </a:r>
            <a:r>
              <a:rPr lang="en-US" sz="1800" dirty="0" smtClean="0"/>
              <a:t>un </a:t>
            </a:r>
            <a:r>
              <a:rPr lang="en-US" sz="1800" dirty="0" err="1" smtClean="0"/>
              <a:t>Microsystem</a:t>
            </a:r>
            <a:r>
              <a:rPr lang="tr-TR" sz="1800" dirty="0" smtClean="0"/>
              <a:t>s ortaklığı</a:t>
            </a:r>
            <a:endParaRPr lang="en-US" sz="1800" dirty="0" smtClean="0"/>
          </a:p>
          <a:p>
            <a:pPr lvl="1" eaLnBrk="1" hangingPunct="1"/>
            <a:r>
              <a:rPr lang="en-US" sz="1800" dirty="0" smtClean="0"/>
              <a:t>Web program</a:t>
            </a:r>
            <a:r>
              <a:rPr lang="tr-TR" sz="1800" dirty="0" smtClean="0"/>
              <a:t>lamada </a:t>
            </a:r>
            <a:r>
              <a:rPr lang="en-US" sz="1800" dirty="0" smtClean="0"/>
              <a:t>(</a:t>
            </a:r>
            <a:r>
              <a:rPr lang="tr-TR" sz="1800" dirty="0" smtClean="0"/>
              <a:t>istemci tarafı-</a:t>
            </a:r>
            <a:r>
              <a:rPr lang="en-US" sz="1800" dirty="0" smtClean="0"/>
              <a:t>client side) d</a:t>
            </a:r>
            <a:r>
              <a:rPr lang="tr-TR" sz="1800" dirty="0" smtClean="0"/>
              <a:t>i</a:t>
            </a:r>
            <a:r>
              <a:rPr lang="en-US" sz="1800" dirty="0" err="1" smtClean="0"/>
              <a:t>nami</a:t>
            </a:r>
            <a:r>
              <a:rPr lang="tr-TR" sz="1800" dirty="0" smtClean="0"/>
              <a:t>k</a:t>
            </a:r>
            <a:r>
              <a:rPr lang="en-US" sz="1800" dirty="0" smtClean="0"/>
              <a:t> HTML d</a:t>
            </a:r>
            <a:r>
              <a:rPr lang="tr-TR" sz="1800" dirty="0" err="1" smtClean="0"/>
              <a:t>ökü</a:t>
            </a:r>
            <a:r>
              <a:rPr lang="en-US" sz="1800" dirty="0" smtClean="0"/>
              <a:t>m</a:t>
            </a:r>
            <a:r>
              <a:rPr lang="tr-TR" sz="1800" dirty="0" smtClean="0"/>
              <a:t>a</a:t>
            </a:r>
            <a:r>
              <a:rPr lang="en-US" sz="1800" dirty="0" smtClean="0"/>
              <a:t>n</a:t>
            </a:r>
            <a:r>
              <a:rPr lang="tr-TR" sz="1800" dirty="0" err="1" smtClean="0"/>
              <a:t>ları</a:t>
            </a:r>
            <a:r>
              <a:rPr lang="tr-TR" sz="1800" dirty="0" smtClean="0"/>
              <a:t> oluşturmak için kullanılır</a:t>
            </a:r>
          </a:p>
          <a:p>
            <a:pPr lvl="1" eaLnBrk="1" hangingPunct="1"/>
            <a:r>
              <a:rPr lang="tr-TR" sz="1800" dirty="0" smtClean="0"/>
              <a:t>Tamamen yorumlayıcıdır</a:t>
            </a:r>
            <a:endParaRPr lang="en-US" sz="1800" dirty="0" smtClean="0"/>
          </a:p>
          <a:p>
            <a:pPr lvl="1" eaLnBrk="1" hangingPunct="1"/>
            <a:r>
              <a:rPr lang="en-US" sz="1800" dirty="0" smtClean="0"/>
              <a:t>Java</a:t>
            </a:r>
            <a:r>
              <a:rPr lang="tr-TR" sz="1800" dirty="0" smtClean="0"/>
              <a:t> ile sadece benzer</a:t>
            </a:r>
            <a:r>
              <a:rPr lang="en-US" sz="1800" dirty="0" smtClean="0"/>
              <a:t> s</a:t>
            </a:r>
            <a:r>
              <a:rPr lang="tr-TR" sz="1800" dirty="0" smtClean="0"/>
              <a:t>e</a:t>
            </a:r>
            <a:r>
              <a:rPr lang="en-US" sz="1800" dirty="0" err="1" smtClean="0"/>
              <a:t>nta</a:t>
            </a:r>
            <a:r>
              <a:rPr lang="tr-TR" sz="1800" dirty="0" err="1" smtClean="0"/>
              <a:t>ksı</a:t>
            </a:r>
            <a:r>
              <a:rPr lang="tr-TR" sz="1800" dirty="0" smtClean="0"/>
              <a:t> nedeniyle ilgilidir</a:t>
            </a:r>
          </a:p>
          <a:p>
            <a:pPr lvl="1" eaLnBrk="1" hangingPunct="1"/>
            <a:r>
              <a:rPr lang="tr-TR" sz="1800" dirty="0" smtClean="0"/>
              <a:t>Netscape ve Sun </a:t>
            </a:r>
            <a:r>
              <a:rPr lang="tr-TR" sz="1800" dirty="0" err="1" smtClean="0"/>
              <a:t>Microsystems</a:t>
            </a:r>
            <a:r>
              <a:rPr lang="tr-TR" sz="1800" dirty="0" smtClean="0"/>
              <a:t> ‘in ortak çalışmaları sonucu 1995’de üretilmiştir. Orijinal adı “</a:t>
            </a:r>
            <a:r>
              <a:rPr lang="tr-TR" sz="1800" dirty="0" err="1" smtClean="0"/>
              <a:t>LiveScript”tir</a:t>
            </a:r>
            <a:r>
              <a:rPr lang="tr-TR" sz="1800" dirty="0" smtClean="0"/>
              <a:t>.</a:t>
            </a:r>
          </a:p>
          <a:p>
            <a:pPr lvl="1" eaLnBrk="1" hangingPunct="1"/>
            <a:r>
              <a:rPr lang="tr-TR" sz="1800" dirty="0" smtClean="0"/>
              <a:t>Dil bileşenlerinin içinde, web sayfalarının çeşitli kısımlarını ve özellikle </a:t>
            </a:r>
            <a:r>
              <a:rPr lang="tr-TR" sz="1800" dirty="0" err="1" smtClean="0"/>
              <a:t>HTML’i</a:t>
            </a:r>
            <a:r>
              <a:rPr lang="tr-TR" sz="1800" dirty="0" smtClean="0"/>
              <a:t> işleyecek ve kontrol edecek çeşitli olanaklar vardır. </a:t>
            </a:r>
          </a:p>
          <a:p>
            <a:pPr lvl="1" eaLnBrk="1" hangingPunct="1"/>
            <a:r>
              <a:rPr lang="tr-TR" sz="1800" dirty="0" err="1" smtClean="0"/>
              <a:t>Javanın</a:t>
            </a:r>
            <a:r>
              <a:rPr lang="tr-TR" sz="1800" dirty="0" smtClean="0"/>
              <a:t> veri tipleri bakımından sert kısıtlamalarına karşılık, (</a:t>
            </a:r>
            <a:r>
              <a:rPr lang="tr-TR" sz="1800" dirty="0" err="1" smtClean="0"/>
              <a:t>Örn.Bütün</a:t>
            </a:r>
            <a:r>
              <a:rPr lang="tr-TR" sz="1800" dirty="0" smtClean="0"/>
              <a:t> değişken tipleri derleme zamanında belirlenir), </a:t>
            </a:r>
            <a:r>
              <a:rPr lang="tr-TR" sz="1800" dirty="0" err="1" smtClean="0"/>
              <a:t>Javacript</a:t>
            </a:r>
            <a:r>
              <a:rPr lang="tr-TR" sz="1800" dirty="0" smtClean="0"/>
              <a:t> bu açıdan toleranslıdır.( </a:t>
            </a:r>
            <a:r>
              <a:rPr lang="tr-TR" sz="1800" dirty="0" err="1" smtClean="0"/>
              <a:t>dynamik</a:t>
            </a:r>
            <a:r>
              <a:rPr lang="tr-TR" sz="1800" dirty="0" smtClean="0"/>
              <a:t> olarak tipleme)</a:t>
            </a:r>
          </a:p>
          <a:p>
            <a:pPr lvl="1" eaLnBrk="1" hangingPunct="1"/>
            <a:r>
              <a:rPr lang="tr-TR" sz="1800" dirty="0" smtClean="0"/>
              <a:t>Java’nın HTML ile çalışma desteği zayıf iken, </a:t>
            </a:r>
            <a:r>
              <a:rPr lang="tr-TR" sz="1800" dirty="0" err="1" smtClean="0"/>
              <a:t>Javacript’in</a:t>
            </a:r>
            <a:r>
              <a:rPr lang="tr-TR" sz="1800" dirty="0" smtClean="0"/>
              <a:t> bu konudaki desteği tamdır.</a:t>
            </a:r>
          </a:p>
          <a:p>
            <a:pPr lvl="1" eaLnBrk="1" hangingPunct="1"/>
            <a:r>
              <a:rPr lang="tr-TR" sz="1800" dirty="0" err="1" smtClean="0"/>
              <a:t>Javascript</a:t>
            </a:r>
            <a:r>
              <a:rPr lang="tr-TR" sz="1800" dirty="0" smtClean="0"/>
              <a:t> nesneye yönelik ve blok-yapısal özellikte bir dildir.</a:t>
            </a:r>
            <a:endParaRPr lang="en-US" sz="1800" dirty="0" smtClean="0"/>
          </a:p>
          <a:p>
            <a:pPr lvl="1" eaLnBrk="1" hangingPunct="1"/>
            <a:endParaRPr lang="en-US" sz="2000" dirty="0" smtClean="0"/>
          </a:p>
          <a:p>
            <a:pPr lvl="1" eaLnBrk="1" hangingPunct="1">
              <a:buFontTx/>
              <a:buNone/>
            </a:pPr>
            <a:endParaRPr lang="en-US" sz="2000" dirty="0" smtClean="0"/>
          </a:p>
          <a:p>
            <a:endParaRPr lang="tr-TR" dirty="0" smtClean="0"/>
          </a:p>
        </p:txBody>
      </p:sp>
      <p:sp>
        <p:nvSpPr>
          <p:cNvPr id="71684" name="Rectangle 2"/>
          <p:cNvSpPr>
            <a:spLocks noGrp="1" noChangeArrowheads="1"/>
          </p:cNvSpPr>
          <p:nvPr>
            <p:ph type="title"/>
          </p:nvPr>
        </p:nvSpPr>
        <p:spPr>
          <a:xfrm>
            <a:off x="685800" y="228600"/>
            <a:ext cx="8153400" cy="1143000"/>
          </a:xfrm>
        </p:spPr>
        <p:txBody>
          <a:bodyPr/>
          <a:lstStyle/>
          <a:p>
            <a:pPr eaLnBrk="1" hangingPunct="1"/>
            <a:r>
              <a:rPr lang="en-US" sz="3200" dirty="0" smtClean="0"/>
              <a:t>2.18 </a:t>
            </a:r>
            <a:r>
              <a:rPr lang="tr-TR" sz="3200" dirty="0" smtClean="0"/>
              <a:t>Ağ (Web) için Betik Diller (</a:t>
            </a:r>
            <a:r>
              <a:rPr lang="en-US" sz="3200" dirty="0" smtClean="0"/>
              <a:t>Scripting Languages</a:t>
            </a:r>
            <a:r>
              <a:rPr lang="tr-TR" sz="3200" dirty="0" smtClean="0"/>
              <a:t>)</a:t>
            </a:r>
            <a:r>
              <a:rPr lang="en-US" sz="3200" dirty="0" smtClean="0"/>
              <a:t>:</a:t>
            </a:r>
          </a:p>
        </p:txBody>
      </p:sp>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93</a:t>
            </a:fld>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609600" y="1600200"/>
            <a:ext cx="8534400" cy="4572000"/>
          </a:xfrm>
        </p:spPr>
        <p:txBody>
          <a:bodyPr/>
          <a:lstStyle/>
          <a:p>
            <a:pPr eaLnBrk="1" hangingPunct="1"/>
            <a:r>
              <a:rPr lang="en-US" sz="2400" b="1" dirty="0" smtClean="0"/>
              <a:t>PHP</a:t>
            </a:r>
            <a:r>
              <a:rPr lang="tr-TR" sz="2400" b="1" dirty="0" smtClean="0"/>
              <a:t> (</a:t>
            </a:r>
            <a:r>
              <a:rPr lang="tr-TR" sz="2400" b="1" dirty="0" err="1" smtClean="0"/>
              <a:t>Personal</a:t>
            </a:r>
            <a:r>
              <a:rPr lang="tr-TR" sz="2400" b="1" dirty="0" smtClean="0"/>
              <a:t> </a:t>
            </a:r>
            <a:r>
              <a:rPr lang="tr-TR" sz="2400" b="1" dirty="0" err="1" smtClean="0"/>
              <a:t>Home</a:t>
            </a:r>
            <a:r>
              <a:rPr lang="tr-TR" sz="2400" b="1" dirty="0" smtClean="0"/>
              <a:t> </a:t>
            </a:r>
            <a:r>
              <a:rPr lang="tr-TR" sz="2400" b="1" dirty="0" err="1" smtClean="0"/>
              <a:t>Page</a:t>
            </a:r>
            <a:r>
              <a:rPr lang="tr-TR" sz="2400" b="1" dirty="0" smtClean="0"/>
              <a:t>)</a:t>
            </a:r>
            <a:endParaRPr lang="en-US" sz="2400" b="1" dirty="0" smtClean="0"/>
          </a:p>
          <a:p>
            <a:pPr lvl="1" eaLnBrk="1" hangingPunct="1"/>
            <a:r>
              <a:rPr lang="en-US" sz="2000" dirty="0" smtClean="0"/>
              <a:t>PHP: Hypertext Preprocessor</a:t>
            </a:r>
            <a:endParaRPr lang="tr-TR" sz="2000" dirty="0" smtClean="0"/>
          </a:p>
          <a:p>
            <a:pPr lvl="1" eaLnBrk="1" hangingPunct="1"/>
            <a:r>
              <a:rPr lang="en-US" sz="2000" dirty="0" err="1" smtClean="0"/>
              <a:t>Rasmus</a:t>
            </a:r>
            <a:r>
              <a:rPr lang="en-US" sz="2000" dirty="0" smtClean="0"/>
              <a:t> </a:t>
            </a:r>
            <a:r>
              <a:rPr lang="en-US" sz="2000" dirty="0" err="1" smtClean="0"/>
              <a:t>Lerdorf</a:t>
            </a:r>
            <a:r>
              <a:rPr lang="tr-TR" sz="2000" dirty="0" smtClean="0"/>
              <a:t> tarafından 1994’te tasarlandı</a:t>
            </a:r>
            <a:endParaRPr lang="en-US" sz="2000" dirty="0" smtClean="0"/>
          </a:p>
          <a:p>
            <a:pPr lvl="1" eaLnBrk="1" hangingPunct="1"/>
            <a:r>
              <a:rPr lang="en-US" sz="2000" dirty="0" smtClean="0"/>
              <a:t>Web </a:t>
            </a:r>
            <a:r>
              <a:rPr lang="tr-TR" sz="2000" dirty="0" smtClean="0"/>
              <a:t>uygulamaları</a:t>
            </a:r>
            <a:r>
              <a:rPr lang="en-US" sz="2000" dirty="0" smtClean="0"/>
              <a:t> (</a:t>
            </a:r>
            <a:r>
              <a:rPr lang="tr-TR" sz="2000" dirty="0" smtClean="0"/>
              <a:t>sunucu tarafı-</a:t>
            </a:r>
            <a:r>
              <a:rPr lang="en-US" sz="2000" dirty="0" smtClean="0"/>
              <a:t>server side)</a:t>
            </a:r>
            <a:r>
              <a:rPr lang="tr-TR" sz="2000" dirty="0" smtClean="0"/>
              <a:t> için kullanılır</a:t>
            </a:r>
            <a:r>
              <a:rPr lang="en-US" sz="2000" dirty="0" smtClean="0"/>
              <a:t>; </a:t>
            </a:r>
            <a:endParaRPr lang="tr-TR" sz="2000" dirty="0" smtClean="0"/>
          </a:p>
          <a:p>
            <a:pPr lvl="2" eaLnBrk="1" hangingPunct="1"/>
            <a:r>
              <a:rPr lang="en-US" sz="1800" dirty="0" err="1" smtClean="0"/>
              <a:t>Genellikle</a:t>
            </a:r>
            <a:r>
              <a:rPr lang="en-US" sz="1800" dirty="0" smtClean="0"/>
              <a:t> Web </a:t>
            </a:r>
            <a:r>
              <a:rPr lang="en-US" sz="1800" dirty="0" err="1" smtClean="0"/>
              <a:t>üzerinden</a:t>
            </a:r>
            <a:r>
              <a:rPr lang="en-US" sz="1800" dirty="0" smtClean="0"/>
              <a:t> form </a:t>
            </a:r>
            <a:r>
              <a:rPr lang="en-US" sz="1800" dirty="0" err="1" smtClean="0"/>
              <a:t>işleme</a:t>
            </a:r>
            <a:r>
              <a:rPr lang="en-US" sz="1800" dirty="0" smtClean="0"/>
              <a:t> </a:t>
            </a:r>
            <a:r>
              <a:rPr lang="en-US" sz="1800" dirty="0" err="1" smtClean="0"/>
              <a:t>ve</a:t>
            </a:r>
            <a:r>
              <a:rPr lang="en-US" sz="1800" dirty="0" smtClean="0"/>
              <a:t> </a:t>
            </a:r>
            <a:r>
              <a:rPr lang="en-US" sz="1800" dirty="0" err="1" smtClean="0"/>
              <a:t>veritabanı</a:t>
            </a:r>
            <a:r>
              <a:rPr lang="en-US" sz="1800" dirty="0" smtClean="0"/>
              <a:t> </a:t>
            </a:r>
            <a:r>
              <a:rPr lang="en-US" sz="1800" dirty="0" err="1" smtClean="0"/>
              <a:t>erişimi</a:t>
            </a:r>
            <a:r>
              <a:rPr lang="en-US" sz="1800" dirty="0" smtClean="0"/>
              <a:t> </a:t>
            </a:r>
            <a:r>
              <a:rPr lang="en-US" sz="1800" dirty="0" err="1" smtClean="0"/>
              <a:t>için</a:t>
            </a:r>
            <a:r>
              <a:rPr lang="en-US" sz="1800" dirty="0" smtClean="0"/>
              <a:t> </a:t>
            </a:r>
            <a:r>
              <a:rPr lang="en-US" sz="1800" dirty="0" err="1" smtClean="0"/>
              <a:t>kullanılan</a:t>
            </a:r>
            <a:r>
              <a:rPr lang="en-US" sz="1800" dirty="0" smtClean="0"/>
              <a:t> </a:t>
            </a:r>
            <a:r>
              <a:rPr lang="en-US" sz="1800" dirty="0" err="1" smtClean="0"/>
              <a:t>bir</a:t>
            </a:r>
            <a:r>
              <a:rPr lang="en-US" sz="1800" dirty="0" smtClean="0"/>
              <a:t> </a:t>
            </a:r>
            <a:r>
              <a:rPr lang="en-US" sz="1800" dirty="0" err="1" smtClean="0"/>
              <a:t>sunucu</a:t>
            </a:r>
            <a:r>
              <a:rPr lang="en-US" sz="1800" dirty="0" smtClean="0"/>
              <a:t> </a:t>
            </a:r>
            <a:r>
              <a:rPr lang="en-US" sz="1800" dirty="0" err="1" smtClean="0"/>
              <a:t>tarafı</a:t>
            </a:r>
            <a:r>
              <a:rPr lang="en-US" sz="1800" dirty="0" smtClean="0"/>
              <a:t> HTML </a:t>
            </a:r>
            <a:r>
              <a:rPr lang="en-US" sz="1800" dirty="0" err="1" smtClean="0"/>
              <a:t>içine</a:t>
            </a:r>
            <a:r>
              <a:rPr lang="en-US" sz="1800" dirty="0" smtClean="0"/>
              <a:t> </a:t>
            </a:r>
            <a:r>
              <a:rPr lang="en-US" sz="1800" dirty="0" err="1" smtClean="0"/>
              <a:t>gömülü</a:t>
            </a:r>
            <a:r>
              <a:rPr lang="en-US" sz="1800" dirty="0" smtClean="0"/>
              <a:t> </a:t>
            </a:r>
            <a:r>
              <a:rPr lang="en-US" sz="1800" dirty="0" err="1" smtClean="0"/>
              <a:t>bir</a:t>
            </a:r>
            <a:r>
              <a:rPr lang="en-US" sz="1800" dirty="0" smtClean="0"/>
              <a:t> </a:t>
            </a:r>
            <a:r>
              <a:rPr lang="en-US" sz="1800" dirty="0" err="1" smtClean="0"/>
              <a:t>betik</a:t>
            </a:r>
            <a:r>
              <a:rPr lang="en-US" sz="1800" dirty="0" smtClean="0"/>
              <a:t> </a:t>
            </a:r>
            <a:r>
              <a:rPr lang="en-US" sz="1800" dirty="0" err="1" smtClean="0"/>
              <a:t>dili</a:t>
            </a:r>
            <a:r>
              <a:rPr lang="tr-TR" sz="1800" dirty="0" err="1" smtClean="0"/>
              <a:t>dir</a:t>
            </a:r>
            <a:endParaRPr lang="tr-TR" sz="1700" dirty="0" smtClean="0"/>
          </a:p>
          <a:p>
            <a:pPr lvl="2" eaLnBrk="1" hangingPunct="1"/>
            <a:r>
              <a:rPr lang="tr-TR" sz="1700" dirty="0" smtClean="0"/>
              <a:t>Çıktı olarak </a:t>
            </a:r>
            <a:r>
              <a:rPr lang="en-US" sz="1700" dirty="0" smtClean="0"/>
              <a:t>HTML </a:t>
            </a:r>
            <a:r>
              <a:rPr lang="tr-TR" sz="1700" dirty="0" smtClean="0"/>
              <a:t>kodu</a:t>
            </a:r>
            <a:r>
              <a:rPr lang="en-US" sz="1700" dirty="0" smtClean="0"/>
              <a:t> </a:t>
            </a:r>
            <a:r>
              <a:rPr lang="tr-TR" sz="1700" dirty="0" smtClean="0"/>
              <a:t>üretir</a:t>
            </a:r>
          </a:p>
          <a:p>
            <a:pPr lvl="1" eaLnBrk="1" hangingPunct="1"/>
            <a:r>
              <a:rPr lang="tr-TR" sz="2000" dirty="0" smtClean="0"/>
              <a:t>Bir HTML </a:t>
            </a:r>
            <a:r>
              <a:rPr lang="tr-TR" sz="2000" dirty="0" err="1" smtClean="0"/>
              <a:t>dökümanı</a:t>
            </a:r>
            <a:r>
              <a:rPr lang="tr-TR" sz="2000" dirty="0" smtClean="0"/>
              <a:t>, okuyucu, </a:t>
            </a:r>
            <a:r>
              <a:rPr lang="tr-TR" sz="2000" dirty="0" err="1" smtClean="0"/>
              <a:t>hiper</a:t>
            </a:r>
            <a:r>
              <a:rPr lang="tr-TR" sz="2000" dirty="0" smtClean="0"/>
              <a:t> linkler boyunca diğer HTML </a:t>
            </a:r>
            <a:r>
              <a:rPr lang="tr-TR" sz="2000" dirty="0" err="1" smtClean="0"/>
              <a:t>dökümanlarına</a:t>
            </a:r>
            <a:r>
              <a:rPr lang="tr-TR" sz="2000" dirty="0" smtClean="0"/>
              <a:t> götürecek biçimde programlanabilir. </a:t>
            </a:r>
          </a:p>
          <a:p>
            <a:pPr lvl="1" eaLnBrk="1" hangingPunct="1"/>
            <a:r>
              <a:rPr lang="tr-TR" sz="2000" dirty="0" smtClean="0"/>
              <a:t>Gömülü bir HTML belgesi browser tarafından istendiğinde PHP kodu Web server üzerinde yorumlanır. </a:t>
            </a:r>
          </a:p>
          <a:p>
            <a:pPr lvl="1" eaLnBrk="1" hangingPunct="1"/>
            <a:r>
              <a:rPr lang="tr-TR" sz="2000" dirty="0" err="1" smtClean="0"/>
              <a:t>PHP’nin</a:t>
            </a:r>
            <a:r>
              <a:rPr lang="tr-TR" sz="2000" dirty="0" smtClean="0"/>
              <a:t> dizi yapısı </a:t>
            </a:r>
            <a:r>
              <a:rPr lang="tr-TR" sz="2000" dirty="0" err="1" smtClean="0"/>
              <a:t>JavaScript</a:t>
            </a:r>
            <a:r>
              <a:rPr lang="tr-TR" sz="2000" dirty="0" smtClean="0"/>
              <a:t> ve </a:t>
            </a:r>
            <a:r>
              <a:rPr lang="tr-TR" sz="2000" dirty="0" err="1" smtClean="0"/>
              <a:t>Perl</a:t>
            </a:r>
            <a:r>
              <a:rPr lang="tr-TR" sz="2000" dirty="0" smtClean="0"/>
              <a:t> dizi yapılarının bir birleşimidir.</a:t>
            </a:r>
          </a:p>
          <a:p>
            <a:pPr lvl="1" eaLnBrk="1" hangingPunct="1"/>
            <a:r>
              <a:rPr lang="tr-TR" sz="2000" dirty="0" smtClean="0"/>
              <a:t>PHP ile form erişimi oldukça kolaydır.</a:t>
            </a:r>
            <a:endParaRPr lang="en-US" sz="2000" dirty="0" smtClean="0"/>
          </a:p>
          <a:p>
            <a:pPr lvl="1" eaLnBrk="1" hangingPunct="1"/>
            <a:r>
              <a:rPr lang="tr-TR" sz="2000" dirty="0" smtClean="0"/>
              <a:t>Tamamen yorumlayıcıdır</a:t>
            </a:r>
            <a:endParaRPr lang="en-US" sz="2000" dirty="0" smtClean="0"/>
          </a:p>
          <a:p>
            <a:endParaRPr lang="tr-TR" dirty="0"/>
          </a:p>
        </p:txBody>
      </p:sp>
      <p:sp>
        <p:nvSpPr>
          <p:cNvPr id="5" name="Rectangle 2"/>
          <p:cNvSpPr>
            <a:spLocks noGrp="1" noChangeArrowheads="1"/>
          </p:cNvSpPr>
          <p:nvPr>
            <p:ph type="title"/>
          </p:nvPr>
        </p:nvSpPr>
        <p:spPr>
          <a:xfrm>
            <a:off x="685800" y="228600"/>
            <a:ext cx="8153400" cy="1143000"/>
          </a:xfrm>
        </p:spPr>
        <p:txBody>
          <a:bodyPr/>
          <a:lstStyle/>
          <a:p>
            <a:pPr eaLnBrk="1" hangingPunct="1"/>
            <a:r>
              <a:rPr lang="en-US" sz="3200" dirty="0" smtClean="0"/>
              <a:t>2.18 </a:t>
            </a:r>
            <a:r>
              <a:rPr lang="tr-TR" sz="3200" dirty="0" smtClean="0"/>
              <a:t>Ağ (Web) için Betik Diller (</a:t>
            </a:r>
            <a:r>
              <a:rPr lang="en-US" sz="3200" dirty="0" smtClean="0"/>
              <a:t>Scripting Languages</a:t>
            </a:r>
            <a:r>
              <a:rPr lang="tr-TR" sz="3200" dirty="0" smtClean="0"/>
              <a:t>)</a:t>
            </a:r>
            <a:r>
              <a:rPr lang="en-US" sz="3200" dirty="0" smtClean="0"/>
              <a:t>:</a:t>
            </a:r>
          </a:p>
        </p:txBody>
      </p:sp>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94</a:t>
            </a:fld>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2 İçerik Yer Tutucusu"/>
          <p:cNvSpPr>
            <a:spLocks noGrp="1"/>
          </p:cNvSpPr>
          <p:nvPr>
            <p:ph idx="1"/>
          </p:nvPr>
        </p:nvSpPr>
        <p:spPr/>
        <p:txBody>
          <a:bodyPr/>
          <a:lstStyle/>
          <a:p>
            <a:pPr eaLnBrk="1" hangingPunct="1"/>
            <a:r>
              <a:rPr lang="en-US" sz="2400" b="1" dirty="0" smtClean="0"/>
              <a:t>Python</a:t>
            </a:r>
          </a:p>
          <a:p>
            <a:pPr lvl="1" eaLnBrk="1" hangingPunct="1">
              <a:lnSpc>
                <a:spcPct val="80000"/>
              </a:lnSpc>
            </a:pPr>
            <a:r>
              <a:rPr lang="tr-TR" sz="2000" dirty="0" smtClean="0"/>
              <a:t>Nesne tabanlı yorumlayıcıya sahip bir metin dilidir</a:t>
            </a:r>
            <a:endParaRPr lang="en-US" sz="2000" dirty="0" smtClean="0"/>
          </a:p>
          <a:p>
            <a:pPr lvl="1" eaLnBrk="1" hangingPunct="1">
              <a:lnSpc>
                <a:spcPct val="80000"/>
              </a:lnSpc>
            </a:pPr>
            <a:r>
              <a:rPr lang="en-US" sz="2000" dirty="0" smtClean="0"/>
              <a:t>Tip </a:t>
            </a:r>
            <a:r>
              <a:rPr lang="en-US" sz="2000" dirty="0" err="1" smtClean="0"/>
              <a:t>kontrol</a:t>
            </a:r>
            <a:r>
              <a:rPr lang="en-US" sz="2000" dirty="0" smtClean="0"/>
              <a:t> </a:t>
            </a:r>
            <a:r>
              <a:rPr lang="en-US" sz="2000" dirty="0" err="1" smtClean="0"/>
              <a:t>edilir</a:t>
            </a:r>
            <a:r>
              <a:rPr lang="en-US" sz="2000" dirty="0" smtClean="0"/>
              <a:t> </a:t>
            </a:r>
            <a:r>
              <a:rPr lang="en-US" sz="2000" dirty="0" err="1" smtClean="0"/>
              <a:t>ama</a:t>
            </a:r>
            <a:r>
              <a:rPr lang="en-US" sz="2000" dirty="0" smtClean="0"/>
              <a:t> </a:t>
            </a:r>
            <a:r>
              <a:rPr lang="en-US" sz="2000" dirty="0" err="1" smtClean="0"/>
              <a:t>dinamik</a:t>
            </a:r>
            <a:r>
              <a:rPr lang="en-US" sz="2000" dirty="0" smtClean="0"/>
              <a:t> </a:t>
            </a:r>
            <a:r>
              <a:rPr lang="en-US" sz="2000" dirty="0" err="1" smtClean="0"/>
              <a:t>yaz</a:t>
            </a:r>
            <a:r>
              <a:rPr lang="tr-TR" sz="2000" dirty="0" smtClean="0"/>
              <a:t>ılır</a:t>
            </a:r>
            <a:endParaRPr lang="en-US" sz="2000" dirty="0" smtClean="0"/>
          </a:p>
          <a:p>
            <a:pPr lvl="1" eaLnBrk="1" hangingPunct="1">
              <a:lnSpc>
                <a:spcPct val="80000"/>
              </a:lnSpc>
            </a:pPr>
            <a:r>
              <a:rPr lang="en-US" sz="2000" dirty="0" smtClean="0"/>
              <a:t>CGI </a:t>
            </a:r>
            <a:r>
              <a:rPr lang="en-US" sz="2000" dirty="0" err="1" smtClean="0"/>
              <a:t>programlama</a:t>
            </a:r>
            <a:r>
              <a:rPr lang="en-US" sz="2000" dirty="0" smtClean="0"/>
              <a:t> </a:t>
            </a:r>
            <a:r>
              <a:rPr lang="en-US" sz="2000" dirty="0" err="1" smtClean="0"/>
              <a:t>ve</a:t>
            </a:r>
            <a:r>
              <a:rPr lang="en-US" sz="2000" dirty="0" smtClean="0"/>
              <a:t> form </a:t>
            </a:r>
            <a:r>
              <a:rPr lang="en-US" sz="2000" dirty="0" err="1" smtClean="0"/>
              <a:t>işleme</a:t>
            </a:r>
            <a:r>
              <a:rPr lang="en-US" sz="2000" dirty="0" smtClean="0"/>
              <a:t> </a:t>
            </a:r>
            <a:r>
              <a:rPr lang="en-US" sz="2000" dirty="0" err="1" smtClean="0"/>
              <a:t>için</a:t>
            </a:r>
            <a:r>
              <a:rPr lang="en-US" sz="2000" dirty="0" smtClean="0"/>
              <a:t> </a:t>
            </a:r>
            <a:r>
              <a:rPr lang="tr-TR" sz="2000" dirty="0" smtClean="0"/>
              <a:t>kullanılır</a:t>
            </a:r>
            <a:endParaRPr lang="en-US" sz="2000" dirty="0" smtClean="0"/>
          </a:p>
          <a:p>
            <a:pPr lvl="1" eaLnBrk="1" hangingPunct="1">
              <a:lnSpc>
                <a:spcPct val="80000"/>
              </a:lnSpc>
            </a:pPr>
            <a:r>
              <a:rPr lang="en-US" sz="2000" dirty="0" err="1" smtClean="0"/>
              <a:t>Dinamik</a:t>
            </a:r>
            <a:r>
              <a:rPr lang="en-US" sz="2000" dirty="0" smtClean="0"/>
              <a:t> </a:t>
            </a:r>
            <a:r>
              <a:rPr lang="en-US" sz="2000" dirty="0" err="1" smtClean="0"/>
              <a:t>yazılabilir</a:t>
            </a:r>
            <a:r>
              <a:rPr lang="en-US" sz="2000" dirty="0" smtClean="0"/>
              <a:t>, </a:t>
            </a:r>
            <a:r>
              <a:rPr lang="en-US" sz="2000" dirty="0" err="1" smtClean="0"/>
              <a:t>ancak</a:t>
            </a:r>
            <a:r>
              <a:rPr lang="en-US" sz="2000" dirty="0" smtClean="0"/>
              <a:t> tipi </a:t>
            </a:r>
            <a:r>
              <a:rPr lang="en-US" sz="2000" dirty="0" err="1" smtClean="0"/>
              <a:t>kontrol</a:t>
            </a:r>
            <a:r>
              <a:rPr lang="tr-TR" sz="2000" dirty="0" smtClean="0"/>
              <a:t> edilir</a:t>
            </a:r>
            <a:endParaRPr lang="en-US" sz="2000" dirty="0" smtClean="0"/>
          </a:p>
          <a:p>
            <a:pPr lvl="1" eaLnBrk="1" hangingPunct="1">
              <a:lnSpc>
                <a:spcPct val="80000"/>
              </a:lnSpc>
            </a:pPr>
            <a:r>
              <a:rPr lang="en-US" sz="2000" dirty="0" err="1" smtClean="0"/>
              <a:t>Listeleri</a:t>
            </a:r>
            <a:r>
              <a:rPr lang="en-US" sz="2000" dirty="0" smtClean="0"/>
              <a:t>, </a:t>
            </a:r>
            <a:r>
              <a:rPr lang="tr-TR" sz="2000" dirty="0" smtClean="0"/>
              <a:t>değişkenler gurubu</a:t>
            </a:r>
            <a:r>
              <a:rPr lang="en-US" sz="2000" dirty="0" smtClean="0"/>
              <a:t> </a:t>
            </a:r>
            <a:r>
              <a:rPr lang="en-US" sz="2000" dirty="0" err="1" smtClean="0"/>
              <a:t>ve</a:t>
            </a:r>
            <a:r>
              <a:rPr lang="en-US" sz="2000" dirty="0" smtClean="0"/>
              <a:t> </a:t>
            </a:r>
            <a:r>
              <a:rPr lang="tr-TR" sz="2000" dirty="0" smtClean="0"/>
              <a:t>karmaları </a:t>
            </a:r>
            <a:r>
              <a:rPr lang="en-US" sz="2000" dirty="0" err="1" smtClean="0"/>
              <a:t>destekler</a:t>
            </a:r>
            <a:endParaRPr lang="en-US" sz="2000" dirty="0" smtClean="0"/>
          </a:p>
          <a:p>
            <a:pPr eaLnBrk="1" hangingPunct="1">
              <a:lnSpc>
                <a:spcPct val="80000"/>
              </a:lnSpc>
            </a:pPr>
            <a:r>
              <a:rPr lang="en-US" sz="2400" b="1" dirty="0" err="1" smtClean="0"/>
              <a:t>Lua</a:t>
            </a:r>
            <a:endParaRPr lang="en-US" sz="2400" b="1" dirty="0" smtClean="0"/>
          </a:p>
          <a:p>
            <a:pPr lvl="1" eaLnBrk="1" hangingPunct="1">
              <a:lnSpc>
                <a:spcPct val="80000"/>
              </a:lnSpc>
            </a:pPr>
            <a:r>
              <a:rPr lang="tr-TR" sz="2000" dirty="0" smtClean="0"/>
              <a:t>Nesne tabanlı yorumlayıcıya sahip bir metin dilidir</a:t>
            </a:r>
            <a:endParaRPr lang="en-US" sz="2000" dirty="0" smtClean="0"/>
          </a:p>
          <a:p>
            <a:pPr lvl="1" eaLnBrk="1" hangingPunct="1">
              <a:lnSpc>
                <a:spcPct val="80000"/>
              </a:lnSpc>
            </a:pPr>
            <a:r>
              <a:rPr lang="en-US" sz="2000" dirty="0" smtClean="0"/>
              <a:t>Tip </a:t>
            </a:r>
            <a:r>
              <a:rPr lang="en-US" sz="2000" dirty="0" err="1" smtClean="0"/>
              <a:t>kontrol</a:t>
            </a:r>
            <a:r>
              <a:rPr lang="en-US" sz="2000" dirty="0" smtClean="0"/>
              <a:t> </a:t>
            </a:r>
            <a:r>
              <a:rPr lang="en-US" sz="2000" dirty="0" err="1" smtClean="0"/>
              <a:t>edilir</a:t>
            </a:r>
            <a:r>
              <a:rPr lang="en-US" sz="2000" dirty="0" smtClean="0"/>
              <a:t> </a:t>
            </a:r>
            <a:r>
              <a:rPr lang="en-US" sz="2000" dirty="0" err="1" smtClean="0"/>
              <a:t>ama</a:t>
            </a:r>
            <a:r>
              <a:rPr lang="en-US" sz="2000" dirty="0" smtClean="0"/>
              <a:t> </a:t>
            </a:r>
            <a:r>
              <a:rPr lang="en-US" sz="2000" dirty="0" err="1" smtClean="0"/>
              <a:t>dinamik</a:t>
            </a:r>
            <a:r>
              <a:rPr lang="en-US" sz="2000" dirty="0" smtClean="0"/>
              <a:t> </a:t>
            </a:r>
            <a:r>
              <a:rPr lang="en-US" sz="2000" dirty="0" err="1" smtClean="0"/>
              <a:t>yaz</a:t>
            </a:r>
            <a:r>
              <a:rPr lang="tr-TR" sz="2000" dirty="0" smtClean="0"/>
              <a:t>ılır</a:t>
            </a:r>
            <a:endParaRPr lang="en-US" sz="2000" dirty="0" smtClean="0"/>
          </a:p>
          <a:p>
            <a:pPr lvl="1" eaLnBrk="1" hangingPunct="1">
              <a:lnSpc>
                <a:spcPct val="80000"/>
              </a:lnSpc>
            </a:pPr>
            <a:r>
              <a:rPr lang="en-US" sz="2000" dirty="0" smtClean="0"/>
              <a:t>CGI </a:t>
            </a:r>
            <a:r>
              <a:rPr lang="en-US" sz="2000" dirty="0" err="1" smtClean="0"/>
              <a:t>programlama</a:t>
            </a:r>
            <a:r>
              <a:rPr lang="en-US" sz="2000" dirty="0" smtClean="0"/>
              <a:t> </a:t>
            </a:r>
            <a:r>
              <a:rPr lang="en-US" sz="2000" dirty="0" err="1" smtClean="0"/>
              <a:t>ve</a:t>
            </a:r>
            <a:r>
              <a:rPr lang="en-US" sz="2000" dirty="0" smtClean="0"/>
              <a:t> form </a:t>
            </a:r>
            <a:r>
              <a:rPr lang="en-US" sz="2000" dirty="0" err="1" smtClean="0"/>
              <a:t>işleme</a:t>
            </a:r>
            <a:r>
              <a:rPr lang="en-US" sz="2000" dirty="0" smtClean="0"/>
              <a:t> </a:t>
            </a:r>
            <a:r>
              <a:rPr lang="en-US" sz="2000" dirty="0" err="1" smtClean="0"/>
              <a:t>için</a:t>
            </a:r>
            <a:r>
              <a:rPr lang="en-US" sz="2000" dirty="0" smtClean="0"/>
              <a:t> </a:t>
            </a:r>
            <a:r>
              <a:rPr lang="tr-TR" sz="2000" dirty="0" smtClean="0"/>
              <a:t>kullanılır</a:t>
            </a:r>
            <a:endParaRPr lang="en-US" sz="2000" dirty="0" smtClean="0"/>
          </a:p>
          <a:p>
            <a:pPr lvl="1" eaLnBrk="1" hangingPunct="1">
              <a:lnSpc>
                <a:spcPct val="80000"/>
              </a:lnSpc>
            </a:pPr>
            <a:r>
              <a:rPr lang="en-US" sz="2000" dirty="0" err="1" smtClean="0"/>
              <a:t>Dinamik</a:t>
            </a:r>
            <a:r>
              <a:rPr lang="en-US" sz="2000" dirty="0" smtClean="0"/>
              <a:t> </a:t>
            </a:r>
            <a:r>
              <a:rPr lang="en-US" sz="2000" dirty="0" err="1" smtClean="0"/>
              <a:t>yazılabilir</a:t>
            </a:r>
            <a:r>
              <a:rPr lang="en-US" sz="2000" dirty="0" smtClean="0"/>
              <a:t>, </a:t>
            </a:r>
            <a:r>
              <a:rPr lang="en-US" sz="2000" dirty="0" err="1" smtClean="0"/>
              <a:t>ancak</a:t>
            </a:r>
            <a:r>
              <a:rPr lang="en-US" sz="2000" dirty="0" smtClean="0"/>
              <a:t> tipi </a:t>
            </a:r>
            <a:r>
              <a:rPr lang="en-US" sz="2000" dirty="0" err="1" smtClean="0"/>
              <a:t>kontrol</a:t>
            </a:r>
            <a:r>
              <a:rPr lang="tr-TR" sz="2000" dirty="0" smtClean="0"/>
              <a:t> edilir</a:t>
            </a:r>
            <a:endParaRPr lang="en-US" sz="2000" dirty="0" smtClean="0"/>
          </a:p>
          <a:p>
            <a:pPr lvl="1" eaLnBrk="1" hangingPunct="1">
              <a:lnSpc>
                <a:spcPct val="80000"/>
              </a:lnSpc>
            </a:pPr>
            <a:r>
              <a:rPr lang="en-US" sz="2000" dirty="0" err="1" smtClean="0"/>
              <a:t>Listeleri</a:t>
            </a:r>
            <a:r>
              <a:rPr lang="en-US" sz="2000" dirty="0" smtClean="0"/>
              <a:t>, </a:t>
            </a:r>
            <a:r>
              <a:rPr lang="tr-TR" sz="2000" dirty="0" smtClean="0"/>
              <a:t>değişkenler gurubu</a:t>
            </a:r>
            <a:r>
              <a:rPr lang="en-US" sz="2000" dirty="0" smtClean="0"/>
              <a:t> </a:t>
            </a:r>
            <a:r>
              <a:rPr lang="en-US" sz="2000" dirty="0" err="1" smtClean="0"/>
              <a:t>ve</a:t>
            </a:r>
            <a:r>
              <a:rPr lang="en-US" sz="2000" dirty="0" smtClean="0"/>
              <a:t> </a:t>
            </a:r>
            <a:r>
              <a:rPr lang="tr-TR" sz="2000" dirty="0" smtClean="0"/>
              <a:t>karmaları </a:t>
            </a:r>
            <a:r>
              <a:rPr lang="en-US" sz="2000" dirty="0" err="1" smtClean="0"/>
              <a:t>destekler</a:t>
            </a:r>
            <a:r>
              <a:rPr lang="en-US" sz="2000" dirty="0" smtClean="0"/>
              <a:t>, </a:t>
            </a:r>
            <a:r>
              <a:rPr lang="tr-TR" sz="2000" dirty="0" smtClean="0"/>
              <a:t>bütün bunları onun tek veri yapısı ve tabloları üzerinden yapar</a:t>
            </a:r>
            <a:endParaRPr lang="en-US" sz="2000" dirty="0" smtClean="0"/>
          </a:p>
          <a:p>
            <a:pPr lvl="1" eaLnBrk="1" hangingPunct="1">
              <a:lnSpc>
                <a:spcPct val="80000"/>
              </a:lnSpc>
            </a:pPr>
            <a:r>
              <a:rPr lang="tr-TR" sz="2000" dirty="0" smtClean="0"/>
              <a:t>Kolayca genişletilebilir</a:t>
            </a:r>
            <a:endParaRPr lang="en-US" sz="2000" dirty="0" smtClean="0"/>
          </a:p>
          <a:p>
            <a:endParaRPr lang="tr-TR" dirty="0" smtClean="0"/>
          </a:p>
        </p:txBody>
      </p:sp>
      <p:sp>
        <p:nvSpPr>
          <p:cNvPr id="72708" name="Rectangle 2"/>
          <p:cNvSpPr>
            <a:spLocks noGrp="1" noChangeArrowheads="1"/>
          </p:cNvSpPr>
          <p:nvPr>
            <p:ph type="title"/>
          </p:nvPr>
        </p:nvSpPr>
        <p:spPr>
          <a:xfrm>
            <a:off x="685800" y="228600"/>
            <a:ext cx="8153400" cy="1143000"/>
          </a:xfrm>
        </p:spPr>
        <p:txBody>
          <a:bodyPr/>
          <a:lstStyle/>
          <a:p>
            <a:pPr eaLnBrk="1" hangingPunct="1"/>
            <a:r>
              <a:rPr lang="en-US" sz="3200" smtClean="0"/>
              <a:t>2.18 </a:t>
            </a:r>
            <a:r>
              <a:rPr lang="tr-TR" sz="3200" smtClean="0"/>
              <a:t>Ağ (Web) için Betik Diller (</a:t>
            </a:r>
            <a:r>
              <a:rPr lang="en-US" sz="3200" smtClean="0"/>
              <a:t>Scripting Languages</a:t>
            </a:r>
            <a:r>
              <a:rPr lang="tr-TR" sz="3200" smtClean="0"/>
              <a:t>)</a:t>
            </a:r>
            <a:r>
              <a:rPr lang="en-US" sz="3200" smtClean="0"/>
              <a:t>:</a:t>
            </a:r>
          </a:p>
        </p:txBody>
      </p:sp>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95</a:t>
            </a:fld>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2 İçerik Yer Tutucusu"/>
          <p:cNvSpPr>
            <a:spLocks noGrp="1"/>
          </p:cNvSpPr>
          <p:nvPr>
            <p:ph idx="1"/>
          </p:nvPr>
        </p:nvSpPr>
        <p:spPr/>
        <p:txBody>
          <a:bodyPr/>
          <a:lstStyle/>
          <a:p>
            <a:pPr eaLnBrk="1" hangingPunct="1"/>
            <a:r>
              <a:rPr lang="en-US" b="1" smtClean="0"/>
              <a:t>Ruby</a:t>
            </a:r>
          </a:p>
          <a:p>
            <a:pPr lvl="1" eaLnBrk="1" hangingPunct="1"/>
            <a:r>
              <a:rPr lang="en-US" smtClean="0"/>
              <a:t>Yukihiro Matsumoto (a.k.a, “Matz”)</a:t>
            </a:r>
            <a:r>
              <a:rPr lang="tr-TR" smtClean="0"/>
              <a:t> tarafından Japonya’da tasarlandı</a:t>
            </a:r>
            <a:endParaRPr lang="en-US" smtClean="0"/>
          </a:p>
          <a:p>
            <a:pPr lvl="1" eaLnBrk="1" hangingPunct="1"/>
            <a:r>
              <a:rPr lang="en-US" smtClean="0"/>
              <a:t>Perl ve Python için yedek</a:t>
            </a:r>
            <a:r>
              <a:rPr lang="tr-TR" smtClean="0"/>
              <a:t> bir dil</a:t>
            </a:r>
            <a:r>
              <a:rPr lang="en-US" smtClean="0"/>
              <a:t> olarak başladı </a:t>
            </a:r>
          </a:p>
          <a:p>
            <a:pPr lvl="1" eaLnBrk="1" hangingPunct="1"/>
            <a:r>
              <a:rPr lang="en-US" smtClean="0"/>
              <a:t>Bir saf nesne yönelimli bir </a:t>
            </a:r>
            <a:r>
              <a:rPr lang="tr-TR" smtClean="0"/>
              <a:t>(Script) d</a:t>
            </a:r>
            <a:r>
              <a:rPr lang="en-US" smtClean="0"/>
              <a:t>il</a:t>
            </a:r>
          </a:p>
          <a:p>
            <a:pPr lvl="1" eaLnBrk="1" hangingPunct="1">
              <a:buFontTx/>
              <a:buNone/>
            </a:pPr>
            <a:r>
              <a:rPr lang="en-US" smtClean="0"/>
              <a:t>     - </a:t>
            </a:r>
            <a:r>
              <a:rPr lang="tr-TR" smtClean="0"/>
              <a:t>Tüm veriler nesnedir</a:t>
            </a:r>
            <a:endParaRPr lang="en-US" smtClean="0"/>
          </a:p>
          <a:p>
            <a:pPr lvl="1" eaLnBrk="1" hangingPunct="1"/>
            <a:r>
              <a:rPr lang="tr-TR" smtClean="0"/>
              <a:t>Birçok operatör kullanıcı kodu tarafından yeniden tanımlanabilen metotlar olarak uygulanır</a:t>
            </a:r>
            <a:endParaRPr lang="en-US" smtClean="0"/>
          </a:p>
          <a:p>
            <a:pPr lvl="1" eaLnBrk="1" hangingPunct="1"/>
            <a:r>
              <a:rPr lang="tr-TR" smtClean="0"/>
              <a:t>Sade yorumlayıcıdır</a:t>
            </a:r>
            <a:endParaRPr lang="en-US" smtClean="0"/>
          </a:p>
          <a:p>
            <a:endParaRPr lang="tr-TR" smtClean="0"/>
          </a:p>
        </p:txBody>
      </p:sp>
      <p:sp>
        <p:nvSpPr>
          <p:cNvPr id="73732" name="Rectangle 2"/>
          <p:cNvSpPr>
            <a:spLocks noGrp="1" noChangeArrowheads="1"/>
          </p:cNvSpPr>
          <p:nvPr>
            <p:ph type="title"/>
          </p:nvPr>
        </p:nvSpPr>
        <p:spPr>
          <a:xfrm>
            <a:off x="685800" y="228600"/>
            <a:ext cx="8153400" cy="1143000"/>
          </a:xfrm>
        </p:spPr>
        <p:txBody>
          <a:bodyPr/>
          <a:lstStyle/>
          <a:p>
            <a:pPr eaLnBrk="1" hangingPunct="1"/>
            <a:r>
              <a:rPr lang="en-US" sz="3200" smtClean="0"/>
              <a:t>2.18 </a:t>
            </a:r>
            <a:r>
              <a:rPr lang="tr-TR" sz="3200" smtClean="0"/>
              <a:t>Ağ (Web) için Betik Diller (</a:t>
            </a:r>
            <a:r>
              <a:rPr lang="en-US" sz="3200" smtClean="0"/>
              <a:t>Scripting Languages</a:t>
            </a:r>
            <a:r>
              <a:rPr lang="tr-TR" sz="3200" smtClean="0"/>
              <a:t>)</a:t>
            </a:r>
            <a:r>
              <a:rPr lang="en-US" sz="3200" smtClean="0"/>
              <a:t>:</a:t>
            </a:r>
          </a:p>
        </p:txBody>
      </p:sp>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96</a:t>
            </a:fld>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a:xfrm>
            <a:off x="609600" y="152400"/>
            <a:ext cx="8153400" cy="1143000"/>
          </a:xfrm>
        </p:spPr>
        <p:txBody>
          <a:bodyPr/>
          <a:lstStyle/>
          <a:p>
            <a:pPr eaLnBrk="1" hangingPunct="1"/>
            <a:r>
              <a:rPr lang="en-US" sz="3200" dirty="0" smtClean="0"/>
              <a:t>2.19 </a:t>
            </a:r>
            <a:r>
              <a:rPr lang="tr-TR" sz="3200" dirty="0" smtClean="0"/>
              <a:t>Yeni milenyum için </a:t>
            </a:r>
            <a:r>
              <a:rPr lang="en-US" sz="3200" dirty="0" smtClean="0"/>
              <a:t>C-</a:t>
            </a:r>
            <a:r>
              <a:rPr lang="tr-TR" sz="3200" dirty="0" smtClean="0"/>
              <a:t>temelli bir</a:t>
            </a:r>
            <a:r>
              <a:rPr lang="en-US" sz="3200" dirty="0" smtClean="0"/>
              <a:t> </a:t>
            </a:r>
            <a:r>
              <a:rPr lang="tr-TR" sz="3200" dirty="0" smtClean="0"/>
              <a:t>	 dil</a:t>
            </a:r>
            <a:r>
              <a:rPr lang="en-US" sz="3200" dirty="0" smtClean="0"/>
              <a:t>: C#</a:t>
            </a:r>
          </a:p>
        </p:txBody>
      </p:sp>
      <p:sp>
        <p:nvSpPr>
          <p:cNvPr id="74756" name="Rectangle 3"/>
          <p:cNvSpPr>
            <a:spLocks noGrp="1" noChangeArrowheads="1"/>
          </p:cNvSpPr>
          <p:nvPr>
            <p:ph type="body" idx="1"/>
          </p:nvPr>
        </p:nvSpPr>
        <p:spPr>
          <a:xfrm>
            <a:off x="533400" y="1447800"/>
            <a:ext cx="8458200" cy="4953000"/>
          </a:xfrm>
        </p:spPr>
        <p:txBody>
          <a:bodyPr/>
          <a:lstStyle/>
          <a:p>
            <a:pPr eaLnBrk="1" hangingPunct="1"/>
            <a:r>
              <a:rPr lang="en-US" dirty="0" smtClean="0"/>
              <a:t>.NET </a:t>
            </a:r>
            <a:r>
              <a:rPr lang="tr-TR" dirty="0" smtClean="0"/>
              <a:t>geliştirme</a:t>
            </a:r>
            <a:r>
              <a:rPr lang="en-US" dirty="0" smtClean="0"/>
              <a:t> platform</a:t>
            </a:r>
            <a:r>
              <a:rPr lang="tr-TR" dirty="0" smtClean="0"/>
              <a:t>unun bir parçasıdır</a:t>
            </a:r>
            <a:endParaRPr lang="en-US" dirty="0" smtClean="0"/>
          </a:p>
          <a:p>
            <a:pPr eaLnBrk="1" hangingPunct="1"/>
            <a:r>
              <a:rPr lang="en-US" dirty="0" smtClean="0"/>
              <a:t>C++ , Java, </a:t>
            </a:r>
            <a:r>
              <a:rPr lang="tr-TR" dirty="0" smtClean="0"/>
              <a:t>ve</a:t>
            </a:r>
            <a:r>
              <a:rPr lang="en-US" dirty="0" smtClean="0"/>
              <a:t> Delphi</a:t>
            </a:r>
            <a:r>
              <a:rPr lang="tr-TR" dirty="0" smtClean="0"/>
              <a:t> temellidir</a:t>
            </a:r>
            <a:endParaRPr lang="en-US" dirty="0" smtClean="0"/>
          </a:p>
          <a:p>
            <a:pPr eaLnBrk="1" hangingPunct="1"/>
            <a:r>
              <a:rPr lang="tr-TR" dirty="0" smtClean="0"/>
              <a:t>Bileşen-temelli (</a:t>
            </a:r>
            <a:r>
              <a:rPr lang="en-US" dirty="0" smtClean="0"/>
              <a:t>component-based</a:t>
            </a:r>
            <a:r>
              <a:rPr lang="tr-TR" dirty="0" smtClean="0"/>
              <a:t>)</a:t>
            </a:r>
            <a:r>
              <a:rPr lang="en-US" dirty="0" smtClean="0"/>
              <a:t> </a:t>
            </a:r>
            <a:r>
              <a:rPr lang="tr-TR" dirty="0" smtClean="0"/>
              <a:t>yazılım geliştirme için dil sağlar</a:t>
            </a:r>
            <a:endParaRPr lang="en-US" dirty="0" smtClean="0"/>
          </a:p>
          <a:p>
            <a:pPr eaLnBrk="1" hangingPunct="1"/>
            <a:r>
              <a:rPr lang="tr-TR" dirty="0" smtClean="0"/>
              <a:t>Bütün</a:t>
            </a:r>
            <a:r>
              <a:rPr lang="en-US" dirty="0" smtClean="0"/>
              <a:t> .NET </a:t>
            </a:r>
            <a:r>
              <a:rPr lang="tr-TR" dirty="0" smtClean="0"/>
              <a:t>dilleri</a:t>
            </a:r>
            <a:r>
              <a:rPr lang="en-US" dirty="0" smtClean="0"/>
              <a:t> (C#, Visual BASIC.NET, Managed C++, J#.NET, </a:t>
            </a:r>
            <a:r>
              <a:rPr lang="tr-TR" dirty="0" smtClean="0"/>
              <a:t>ve</a:t>
            </a:r>
            <a:r>
              <a:rPr lang="en-US" dirty="0" smtClean="0"/>
              <a:t> </a:t>
            </a:r>
            <a:r>
              <a:rPr lang="en-US" dirty="0" err="1" smtClean="0"/>
              <a:t>Jscript.NET</a:t>
            </a:r>
            <a:r>
              <a:rPr lang="en-US" dirty="0" smtClean="0"/>
              <a:t>) </a:t>
            </a:r>
            <a:r>
              <a:rPr lang="tr-TR" dirty="0" smtClean="0"/>
              <a:t>Ortak Tip Sistemi(</a:t>
            </a:r>
            <a:r>
              <a:rPr lang="en-US" dirty="0" smtClean="0"/>
              <a:t>Common Type System (CTS)</a:t>
            </a:r>
            <a:r>
              <a:rPr lang="tr-TR" dirty="0" smtClean="0"/>
              <a:t>) kullanır</a:t>
            </a:r>
            <a:r>
              <a:rPr lang="en-US" dirty="0" smtClean="0"/>
              <a:t>, </a:t>
            </a:r>
            <a:r>
              <a:rPr lang="tr-TR" dirty="0" smtClean="0"/>
              <a:t>bu</a:t>
            </a:r>
            <a:r>
              <a:rPr lang="en-US" dirty="0" smtClean="0"/>
              <a:t> </a:t>
            </a:r>
            <a:r>
              <a:rPr lang="tr-TR" dirty="0" smtClean="0"/>
              <a:t>ortak</a:t>
            </a:r>
            <a:r>
              <a:rPr lang="en-US" dirty="0" smtClean="0"/>
              <a:t> </a:t>
            </a:r>
            <a:r>
              <a:rPr lang="tr-TR" dirty="0" smtClean="0"/>
              <a:t>bir sınıf</a:t>
            </a:r>
            <a:r>
              <a:rPr lang="en-US" dirty="0" smtClean="0"/>
              <a:t> </a:t>
            </a:r>
            <a:r>
              <a:rPr lang="tr-TR" dirty="0" smtClean="0"/>
              <a:t>kütüphanesi sağlar</a:t>
            </a:r>
            <a:endParaRPr lang="en-US" dirty="0" smtClean="0"/>
          </a:p>
          <a:p>
            <a:pPr eaLnBrk="1" hangingPunct="1"/>
            <a:r>
              <a:rPr lang="tr-TR" dirty="0" smtClean="0"/>
              <a:t>Yaygın kullanıma ulaşmıştır.</a:t>
            </a:r>
            <a:endParaRPr lang="en-US" dirty="0" smtClean="0"/>
          </a:p>
          <a:p>
            <a:pPr eaLnBrk="1" hangingPunct="1"/>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97</a:t>
            </a:fld>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C#</a:t>
            </a:r>
            <a:endParaRPr lang="tr-TR" dirty="0"/>
          </a:p>
        </p:txBody>
      </p:sp>
      <p:sp>
        <p:nvSpPr>
          <p:cNvPr id="3" name="2 İçerik Yer Tutucusu"/>
          <p:cNvSpPr>
            <a:spLocks noGrp="1"/>
          </p:cNvSpPr>
          <p:nvPr>
            <p:ph idx="1"/>
          </p:nvPr>
        </p:nvSpPr>
        <p:spPr>
          <a:xfrm>
            <a:off x="609600" y="1295400"/>
            <a:ext cx="8382000" cy="4572000"/>
          </a:xfrm>
        </p:spPr>
        <p:txBody>
          <a:bodyPr/>
          <a:lstStyle/>
          <a:p>
            <a:pPr eaLnBrk="1" hangingPunct="1">
              <a:lnSpc>
                <a:spcPct val="90000"/>
              </a:lnSpc>
            </a:pPr>
            <a:r>
              <a:rPr lang="tr-TR" sz="2300" dirty="0" smtClean="0"/>
              <a:t>C ve C++ dil ailesinin ilk bileşen yönelimli (</a:t>
            </a:r>
            <a:r>
              <a:rPr lang="tr-TR" sz="2300" dirty="0" err="1" smtClean="0"/>
              <a:t>Component</a:t>
            </a:r>
            <a:r>
              <a:rPr lang="tr-TR" sz="2300" dirty="0" smtClean="0"/>
              <a:t>-</a:t>
            </a:r>
            <a:r>
              <a:rPr lang="tr-TR" sz="2300" dirty="0" err="1" smtClean="0"/>
              <a:t>oriented</a:t>
            </a:r>
            <a:r>
              <a:rPr lang="tr-TR" sz="2300" dirty="0" smtClean="0"/>
              <a:t>) dilidir. </a:t>
            </a:r>
          </a:p>
          <a:p>
            <a:pPr eaLnBrk="1" hangingPunct="1">
              <a:lnSpc>
                <a:spcPct val="90000"/>
              </a:lnSpc>
            </a:pPr>
            <a:r>
              <a:rPr lang="tr-TR" sz="2300" dirty="0" smtClean="0"/>
              <a:t>C ve C++’dan derlenmiş,  basit,  modern,  nesne yönelimli ve tür güvenli bir programlama dilidir.</a:t>
            </a:r>
          </a:p>
          <a:p>
            <a:pPr eaLnBrk="1" hangingPunct="1">
              <a:lnSpc>
                <a:spcPct val="90000"/>
              </a:lnSpc>
            </a:pPr>
            <a:r>
              <a:rPr lang="tr-TR" sz="2300" dirty="0" smtClean="0"/>
              <a:t>Yüksek başarımlı </a:t>
            </a:r>
            <a:r>
              <a:rPr lang="tr-TR" sz="2300" dirty="0" err="1" smtClean="0"/>
              <a:t>Common</a:t>
            </a:r>
            <a:r>
              <a:rPr lang="tr-TR" sz="2300" dirty="0" smtClean="0"/>
              <a:t> </a:t>
            </a:r>
            <a:r>
              <a:rPr lang="tr-TR" sz="2300" dirty="0" err="1" smtClean="0"/>
              <a:t>Language</a:t>
            </a:r>
            <a:r>
              <a:rPr lang="tr-TR" sz="2300" dirty="0" smtClean="0"/>
              <a:t> </a:t>
            </a:r>
            <a:r>
              <a:rPr lang="tr-TR" sz="2300" dirty="0" err="1" smtClean="0"/>
              <a:t>Runtime</a:t>
            </a:r>
            <a:r>
              <a:rPr lang="tr-TR" sz="2300" dirty="0" smtClean="0"/>
              <a:t> (CLR); bir yürütme motoru,  bir çöp toplayıcı (</a:t>
            </a:r>
            <a:r>
              <a:rPr lang="tr-TR" sz="2300" dirty="0" err="1" smtClean="0"/>
              <a:t>garbage</a:t>
            </a:r>
            <a:r>
              <a:rPr lang="tr-TR" sz="2300" dirty="0" smtClean="0"/>
              <a:t> </a:t>
            </a:r>
            <a:r>
              <a:rPr lang="tr-TR" sz="2300" dirty="0" err="1" smtClean="0"/>
              <a:t>collection</a:t>
            </a:r>
            <a:r>
              <a:rPr lang="tr-TR" sz="2300" dirty="0" smtClean="0"/>
              <a:t>),  anında derleme,  bir güvenlik sistemi ve zengin bir sınıf çerçevesi (.NET </a:t>
            </a:r>
            <a:r>
              <a:rPr lang="tr-TR" sz="2300" dirty="0" err="1" smtClean="0"/>
              <a:t>Framework</a:t>
            </a:r>
            <a:r>
              <a:rPr lang="tr-TR" sz="2300" dirty="0" smtClean="0"/>
              <a:t>) içerir.  CLR temelden,  birden çok dil desteğine kadar </a:t>
            </a:r>
            <a:r>
              <a:rPr lang="tr-TR" sz="2300" dirty="0" err="1" smtClean="0"/>
              <a:t>herşey</a:t>
            </a:r>
            <a:r>
              <a:rPr lang="tr-TR" sz="2300" dirty="0" smtClean="0"/>
              <a:t> için tasarlanmıştır.</a:t>
            </a:r>
          </a:p>
          <a:p>
            <a:pPr eaLnBrk="1" hangingPunct="1">
              <a:lnSpc>
                <a:spcPct val="90000"/>
              </a:lnSpc>
            </a:pPr>
            <a:r>
              <a:rPr lang="tr-TR" sz="2300" dirty="0" err="1" smtClean="0"/>
              <a:t>CLR’ı</a:t>
            </a:r>
            <a:r>
              <a:rPr lang="tr-TR" sz="2300" dirty="0" smtClean="0"/>
              <a:t> hedef alan diller:  </a:t>
            </a:r>
            <a:r>
              <a:rPr lang="tr-TR" sz="2300" dirty="0" err="1" smtClean="0"/>
              <a:t>Visual</a:t>
            </a:r>
            <a:r>
              <a:rPr lang="tr-TR" sz="2300" dirty="0" smtClean="0"/>
              <a:t> C#,  </a:t>
            </a:r>
            <a:r>
              <a:rPr lang="tr-TR" sz="2300" dirty="0" err="1" smtClean="0"/>
              <a:t>Visual</a:t>
            </a:r>
            <a:r>
              <a:rPr lang="tr-TR" sz="2300" dirty="0" smtClean="0"/>
              <a:t> BASIC .NET,  </a:t>
            </a:r>
            <a:r>
              <a:rPr lang="tr-TR" sz="2300" dirty="0" err="1" smtClean="0"/>
              <a:t>Managed</a:t>
            </a:r>
            <a:r>
              <a:rPr lang="tr-TR" sz="2300" dirty="0" smtClean="0"/>
              <a:t> C++,  J#.NET ve </a:t>
            </a:r>
            <a:r>
              <a:rPr lang="tr-TR" sz="2300" dirty="0" err="1" smtClean="0"/>
              <a:t>Jscript</a:t>
            </a:r>
            <a:r>
              <a:rPr lang="tr-TR" sz="2300" dirty="0" smtClean="0"/>
              <a:t>.NET </a:t>
            </a:r>
          </a:p>
          <a:p>
            <a:pPr eaLnBrk="1" hangingPunct="1">
              <a:lnSpc>
                <a:spcPct val="90000"/>
              </a:lnSpc>
            </a:pPr>
            <a:r>
              <a:rPr lang="tr-TR" sz="2300" dirty="0" err="1" smtClean="0"/>
              <a:t>Common</a:t>
            </a:r>
            <a:r>
              <a:rPr lang="tr-TR" sz="2300" dirty="0" smtClean="0"/>
              <a:t> </a:t>
            </a:r>
            <a:r>
              <a:rPr lang="tr-TR" sz="2300" dirty="0" err="1" smtClean="0"/>
              <a:t>Language</a:t>
            </a:r>
            <a:r>
              <a:rPr lang="tr-TR" sz="2300" dirty="0" smtClean="0"/>
              <a:t> </a:t>
            </a:r>
            <a:r>
              <a:rPr lang="tr-TR" sz="2300" dirty="0" err="1" smtClean="0"/>
              <a:t>Specification</a:t>
            </a:r>
            <a:r>
              <a:rPr lang="tr-TR" sz="2300" dirty="0" smtClean="0"/>
              <a:t>,  CLS,  dil işlevselliğinin yaygın bir düzeyini tanımlar.  .NET </a:t>
            </a:r>
            <a:r>
              <a:rPr lang="tr-TR" sz="2300" dirty="0" err="1" smtClean="0"/>
              <a:t>Framework</a:t>
            </a:r>
            <a:r>
              <a:rPr lang="tr-TR" sz="2300" dirty="0" smtClean="0"/>
              <a:t> işlevselliğine tam erişim ve ve diğer uyumlu dillerle zengin birlikte çalışabilirlik vardır</a:t>
            </a:r>
            <a:endParaRPr lang="tr-TR" sz="2300"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98</a:t>
            </a:fld>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C#</a:t>
            </a:r>
            <a:endParaRPr lang="tr-TR" dirty="0"/>
          </a:p>
        </p:txBody>
      </p:sp>
      <p:sp>
        <p:nvSpPr>
          <p:cNvPr id="3" name="2 İçerik Yer Tutucusu"/>
          <p:cNvSpPr>
            <a:spLocks noGrp="1"/>
          </p:cNvSpPr>
          <p:nvPr>
            <p:ph idx="1"/>
          </p:nvPr>
        </p:nvSpPr>
        <p:spPr/>
        <p:txBody>
          <a:bodyPr/>
          <a:lstStyle/>
          <a:p>
            <a:pPr eaLnBrk="1" hangingPunct="1"/>
            <a:r>
              <a:rPr lang="tr-TR" dirty="0" smtClean="0"/>
              <a:t>C# otomatik bellek yönetimini kullanır. C# tür sistemi işaretçi türleri ve nesne adreslerinin doğrudan değiştirilmesine de izin verilir.</a:t>
            </a:r>
          </a:p>
          <a:p>
            <a:pPr eaLnBrk="1" hangingPunct="1"/>
            <a:r>
              <a:rPr lang="tr-TR" dirty="0" smtClean="0"/>
              <a:t>C# tür sistemi bileşiktir. Her şey bir nesnedir. Kutulama ve kutuyu açma gibi kavramların yenilikçi kullanımı ile C#, her veri parçasının bir nesne olarak değerlendirilmesine olanak sağlayarak, değer türleri (</a:t>
            </a:r>
            <a:r>
              <a:rPr lang="tr-TR" dirty="0" err="1" smtClean="0"/>
              <a:t>value</a:t>
            </a:r>
            <a:r>
              <a:rPr lang="tr-TR" dirty="0" smtClean="0"/>
              <a:t> </a:t>
            </a:r>
            <a:r>
              <a:rPr lang="tr-TR" dirty="0" err="1" smtClean="0"/>
              <a:t>type</a:t>
            </a:r>
            <a:r>
              <a:rPr lang="tr-TR" dirty="0" smtClean="0"/>
              <a:t>) ve başvuru türleri (</a:t>
            </a:r>
            <a:r>
              <a:rPr lang="tr-TR" dirty="0" err="1" smtClean="0"/>
              <a:t>reference</a:t>
            </a:r>
            <a:r>
              <a:rPr lang="tr-TR" dirty="0" smtClean="0"/>
              <a:t> </a:t>
            </a:r>
            <a:r>
              <a:rPr lang="tr-TR" dirty="0" err="1" smtClean="0"/>
              <a:t>type</a:t>
            </a:r>
            <a:r>
              <a:rPr lang="tr-TR" dirty="0" smtClean="0"/>
              <a:t>) arasındaki açığı kapatır.</a:t>
            </a:r>
          </a:p>
          <a:p>
            <a:endParaRPr lang="tr-TR"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99</a:t>
            </a:fld>
            <a:endParaRPr lang="en-US" dirty="0"/>
          </a:p>
        </p:txBody>
      </p:sp>
    </p:spTree>
  </p:cSld>
  <p:clrMapOvr>
    <a:masterClrMapping/>
  </p:clrMapOvr>
</p:sld>
</file>

<file path=ppt/theme/theme1.xml><?xml version="1.0" encoding="utf-8"?>
<a:theme xmlns:a="http://schemas.openxmlformats.org/drawingml/2006/main" name="sebesta">
  <a:themeElements>
    <a:clrScheme name="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besta">
      <a:majorFont>
        <a:latin typeface="Lucida Sans Unicode"/>
        <a:ea typeface=""/>
        <a:cs typeface="Lucida Sans Unicode"/>
      </a:majorFont>
      <a:minorFont>
        <a:latin typeface="Lucida Sans Unicode"/>
        <a:ea typeface=""/>
        <a:cs typeface="Lucida Sans Unicod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bes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bes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bes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bes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bes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besta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bes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bes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bes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bes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bes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sebesta</Template>
  <TotalTime>1406</TotalTime>
  <Words>6964</Words>
  <Application>Microsoft Office PowerPoint</Application>
  <PresentationFormat>Ekran Gösterisi (4:3)</PresentationFormat>
  <Paragraphs>945</Paragraphs>
  <Slides>103</Slides>
  <Notes>0</Notes>
  <HiddenSlides>0</HiddenSlides>
  <MMClips>0</MMClips>
  <ScaleCrop>false</ScaleCrop>
  <HeadingPairs>
    <vt:vector size="8" baseType="variant">
      <vt:variant>
        <vt:lpstr>Kullanılan Yazı Tipleri</vt:lpstr>
      </vt:variant>
      <vt:variant>
        <vt:i4>6</vt:i4>
      </vt:variant>
      <vt:variant>
        <vt:lpstr>Tema</vt:lpstr>
      </vt:variant>
      <vt:variant>
        <vt:i4>1</vt:i4>
      </vt:variant>
      <vt:variant>
        <vt:lpstr>Eklenmiş OLE Hizmet Programları</vt:lpstr>
      </vt:variant>
      <vt:variant>
        <vt:i4>1</vt:i4>
      </vt:variant>
      <vt:variant>
        <vt:lpstr>Slayt Başlıkları</vt:lpstr>
      </vt:variant>
      <vt:variant>
        <vt:i4>103</vt:i4>
      </vt:variant>
    </vt:vector>
  </HeadingPairs>
  <TitlesOfParts>
    <vt:vector size="111" baseType="lpstr">
      <vt:lpstr>Arial Unicode MS</vt:lpstr>
      <vt:lpstr>Arial</vt:lpstr>
      <vt:lpstr>Courier New</vt:lpstr>
      <vt:lpstr>Lucida Sans Unicode</vt:lpstr>
      <vt:lpstr>Times</vt:lpstr>
      <vt:lpstr>Wingdings</vt:lpstr>
      <vt:lpstr>sebesta</vt:lpstr>
      <vt:lpstr>Document</vt:lpstr>
      <vt:lpstr>PowerPoint Sunusu</vt:lpstr>
      <vt:lpstr>Bölüm 2 Konular</vt:lpstr>
      <vt:lpstr>Bölüm 2 Konular (devamı)</vt:lpstr>
      <vt:lpstr>Bölüm 2 Konular (devamı)</vt:lpstr>
      <vt:lpstr>Yaygın Dillerin Soyağacı (Genealogy)</vt:lpstr>
      <vt:lpstr>ENIAC</vt:lpstr>
      <vt:lpstr>2.1 Zuse’nin Plankalkül’ü</vt:lpstr>
      <vt:lpstr>2.1 Zuse’nin Plankalkül’ü</vt:lpstr>
      <vt:lpstr>Plankalkül Sentaksı</vt:lpstr>
      <vt:lpstr>Plankalkül</vt:lpstr>
      <vt:lpstr>2.2 Minimum Donanım Programlama: Sözdekodlar (Pseudocodes)</vt:lpstr>
      <vt:lpstr>Sözdekodlar: Short Code (Kısa Kod)</vt:lpstr>
      <vt:lpstr>Sözdekodlar: Speedcoding (hızlıkodlama)</vt:lpstr>
      <vt:lpstr>Sözdekodlar : İlgili Sistemler</vt:lpstr>
      <vt:lpstr>2.3 IBM 704 ve Fortran</vt:lpstr>
      <vt:lpstr>Fortran’ın tasarım işlemi</vt:lpstr>
      <vt:lpstr>Fortran I ‘e bakış</vt:lpstr>
      <vt:lpstr>Fortran I ‘e bakış (devamı)</vt:lpstr>
      <vt:lpstr>Fortran II</vt:lpstr>
      <vt:lpstr>Fortran IV</vt:lpstr>
      <vt:lpstr>Fortran 77</vt:lpstr>
      <vt:lpstr>Fortran 90</vt:lpstr>
      <vt:lpstr>Fortran’ın en son versiyonu</vt:lpstr>
      <vt:lpstr>Fortran Değerlendirmesi</vt:lpstr>
      <vt:lpstr>Fortran Örnek</vt:lpstr>
      <vt:lpstr>2.4 Fonksiyonel Programlama: LISP</vt:lpstr>
      <vt:lpstr>2.4 Fonksiyonel Programlama: LISP</vt:lpstr>
      <vt:lpstr>2.4 Fonksiyonel Programlama: LISP</vt:lpstr>
      <vt:lpstr>İki LISP Listesini Gösterimi</vt:lpstr>
      <vt:lpstr>LISP Değerlendirmesi</vt:lpstr>
      <vt:lpstr>LISP Örnek</vt:lpstr>
      <vt:lpstr>Scheme  </vt:lpstr>
      <vt:lpstr>COMMON LISP</vt:lpstr>
      <vt:lpstr>2.5 Sofistikeliğe doğru ilk adım:   ALGOL 60</vt:lpstr>
      <vt:lpstr>İlk tasarım işlemi</vt:lpstr>
      <vt:lpstr>ALGOL 58</vt:lpstr>
      <vt:lpstr>ALGOL 58 Implementasyonu</vt:lpstr>
      <vt:lpstr>ALGOL 60 ‘e bakış</vt:lpstr>
      <vt:lpstr>ALGOL 60 Değerlendirmesi</vt:lpstr>
      <vt:lpstr>ALGOL 60 Değerlendirmesi (devamı)</vt:lpstr>
      <vt:lpstr>ALGOL Örnek</vt:lpstr>
      <vt:lpstr>Ticari Kayıtları bilgisayara uyarlamak: COBOL</vt:lpstr>
      <vt:lpstr>COBOL Tarihi arkaplan</vt:lpstr>
      <vt:lpstr>COBOL Tasarım İşlemi</vt:lpstr>
      <vt:lpstr>PowerPoint Sunusu</vt:lpstr>
      <vt:lpstr>COBOL Değerlendirmesi</vt:lpstr>
      <vt:lpstr>COBOL</vt:lpstr>
      <vt:lpstr>COBOL: DoD Etkisi</vt:lpstr>
      <vt:lpstr>COBOL Örnek</vt:lpstr>
      <vt:lpstr>2.7 Zaman Paylaşımının (Timesharing)     başlangıcı: BASIC</vt:lpstr>
      <vt:lpstr>BASIC</vt:lpstr>
      <vt:lpstr>BASIC</vt:lpstr>
      <vt:lpstr>BASIC’in Şeceresi</vt:lpstr>
      <vt:lpstr>BASIC Örnek</vt:lpstr>
      <vt:lpstr>2.8 Herkes için Herşey: PL/I</vt:lpstr>
      <vt:lpstr>PL/I</vt:lpstr>
      <vt:lpstr>PL/I: Arkaplan</vt:lpstr>
      <vt:lpstr>PL/I: Tasarım İşlemi</vt:lpstr>
      <vt:lpstr>PL/I</vt:lpstr>
      <vt:lpstr>PL/I: Değerlendirmesi</vt:lpstr>
      <vt:lpstr>2.9: İlk İki Dinamik Dil: APL ve SNOBOL</vt:lpstr>
      <vt:lpstr>APL: A Programming Language   (Bir programlama dili)</vt:lpstr>
      <vt:lpstr>SNOBOL</vt:lpstr>
      <vt:lpstr>2.10 Veri Soyutlama (Data Abstraction)   nın başlangıçları: SIMULA 67</vt:lpstr>
      <vt:lpstr>Simula Örnek</vt:lpstr>
      <vt:lpstr>2.11 Ortogonal(Orthogonal) Dizayn:   ALGOL 68</vt:lpstr>
      <vt:lpstr>ALGOL 68 Değerlendirmesi</vt:lpstr>
      <vt:lpstr>2.12 ALGOL’lerin ilk torunlarından bazıları</vt:lpstr>
      <vt:lpstr>Pascal - 1971</vt:lpstr>
      <vt:lpstr>C - 1972</vt:lpstr>
      <vt:lpstr>Modula</vt:lpstr>
      <vt:lpstr>Oberon</vt:lpstr>
      <vt:lpstr>2.13 Mantık(Logic) temelli programlama:    Prolog</vt:lpstr>
      <vt:lpstr>Prolog Örnek</vt:lpstr>
      <vt:lpstr>2.14 Tarihin en büyük tasarım çabası: Ada</vt:lpstr>
      <vt:lpstr>Ada Değerlendirmesi</vt:lpstr>
      <vt:lpstr>Ada Değerlendirmesi</vt:lpstr>
      <vt:lpstr>Ada 95</vt:lpstr>
      <vt:lpstr>Ada Örnek</vt:lpstr>
      <vt:lpstr>2.15 Nesneye-dayalı Programlama:     Smalltalk</vt:lpstr>
      <vt:lpstr>Smalltalk</vt:lpstr>
      <vt:lpstr>2.16 Zorunlu (Imperative) ve nesneye dayalı (Object-Oriented) özellikleri birleştirmek: C++</vt:lpstr>
      <vt:lpstr>C++</vt:lpstr>
      <vt:lpstr>Eiffel (Bertrand Meyer – 1992 de)</vt:lpstr>
      <vt:lpstr>Delphi (Borland)</vt:lpstr>
      <vt:lpstr>2.17 Bir Zorunlu nesneye-dayalı dil (Imperative-Based Object-Oriented): Java</vt:lpstr>
      <vt:lpstr>Java Değerlendirmesi</vt:lpstr>
      <vt:lpstr>Java</vt:lpstr>
      <vt:lpstr>Java</vt:lpstr>
      <vt:lpstr>Java</vt:lpstr>
      <vt:lpstr>Java Örnek</vt:lpstr>
      <vt:lpstr>2.18 Ağ (Web) için Betik Diller (Scripting Languages):</vt:lpstr>
      <vt:lpstr>2.18 Ağ (Web) için Betik Diller (Scripting Languages):</vt:lpstr>
      <vt:lpstr>2.18 Ağ (Web) için Betik Diller (Scripting Languages):</vt:lpstr>
      <vt:lpstr>2.18 Ağ (Web) için Betik Diller (Scripting Languages):</vt:lpstr>
      <vt:lpstr>2.18 Ağ (Web) için Betik Diller (Scripting Languages):</vt:lpstr>
      <vt:lpstr>2.19 Yeni milenyum için C-temelli bir   dil: C#</vt:lpstr>
      <vt:lpstr>C#</vt:lpstr>
      <vt:lpstr>C#</vt:lpstr>
      <vt:lpstr>2.20 İşaretleme(Markup)/Programlama   Hibrit Diller</vt:lpstr>
      <vt:lpstr>PowerPoint Sunusu</vt:lpstr>
      <vt:lpstr>Özet</vt:lpstr>
      <vt:lpstr>Kaynaklar</vt:lpstr>
    </vt:vector>
  </TitlesOfParts>
  <Company>Pearson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David Garrett</dc:creator>
  <cp:lastModifiedBy>yazılım böl başk</cp:lastModifiedBy>
  <cp:revision>133</cp:revision>
  <dcterms:created xsi:type="dcterms:W3CDTF">2003-08-01T12:29:19Z</dcterms:created>
  <dcterms:modified xsi:type="dcterms:W3CDTF">2019-10-21T05:56:56Z</dcterms:modified>
</cp:coreProperties>
</file>