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52"/>
  </p:notesMasterIdLst>
  <p:sldIdLst>
    <p:sldId id="562" r:id="rId2"/>
    <p:sldId id="313" r:id="rId3"/>
    <p:sldId id="486" r:id="rId4"/>
    <p:sldId id="487" r:id="rId5"/>
    <p:sldId id="614" r:id="rId6"/>
    <p:sldId id="464" r:id="rId7"/>
    <p:sldId id="465" r:id="rId8"/>
    <p:sldId id="466" r:id="rId9"/>
    <p:sldId id="470" r:id="rId10"/>
    <p:sldId id="467" r:id="rId11"/>
    <p:sldId id="468" r:id="rId12"/>
    <p:sldId id="469" r:id="rId13"/>
    <p:sldId id="563" r:id="rId14"/>
    <p:sldId id="564" r:id="rId15"/>
    <p:sldId id="471" r:id="rId16"/>
    <p:sldId id="472" r:id="rId17"/>
    <p:sldId id="473" r:id="rId18"/>
    <p:sldId id="490" r:id="rId19"/>
    <p:sldId id="474" r:id="rId20"/>
    <p:sldId id="491" r:id="rId21"/>
    <p:sldId id="492" r:id="rId22"/>
    <p:sldId id="493" r:id="rId23"/>
    <p:sldId id="494" r:id="rId24"/>
    <p:sldId id="475" r:id="rId25"/>
    <p:sldId id="495" r:id="rId26"/>
    <p:sldId id="477" r:id="rId27"/>
    <p:sldId id="565" r:id="rId28"/>
    <p:sldId id="478" r:id="rId29"/>
    <p:sldId id="479" r:id="rId30"/>
    <p:sldId id="480" r:id="rId31"/>
    <p:sldId id="481" r:id="rId32"/>
    <p:sldId id="496" r:id="rId33"/>
    <p:sldId id="566" r:id="rId34"/>
    <p:sldId id="568" r:id="rId35"/>
    <p:sldId id="482" r:id="rId36"/>
    <p:sldId id="483" r:id="rId37"/>
    <p:sldId id="569" r:id="rId38"/>
    <p:sldId id="484" r:id="rId39"/>
    <p:sldId id="485" r:id="rId40"/>
    <p:sldId id="501" r:id="rId41"/>
    <p:sldId id="511" r:id="rId42"/>
    <p:sldId id="502" r:id="rId43"/>
    <p:sldId id="503" r:id="rId44"/>
    <p:sldId id="504" r:id="rId45"/>
    <p:sldId id="505" r:id="rId46"/>
    <p:sldId id="506" r:id="rId47"/>
    <p:sldId id="622" r:id="rId48"/>
    <p:sldId id="619" r:id="rId49"/>
    <p:sldId id="620" r:id="rId50"/>
    <p:sldId id="508" r:id="rId51"/>
    <p:sldId id="507" r:id="rId52"/>
    <p:sldId id="512" r:id="rId53"/>
    <p:sldId id="514" r:id="rId54"/>
    <p:sldId id="515" r:id="rId55"/>
    <p:sldId id="623" r:id="rId56"/>
    <p:sldId id="516" r:id="rId57"/>
    <p:sldId id="517" r:id="rId58"/>
    <p:sldId id="570" r:id="rId59"/>
    <p:sldId id="571" r:id="rId60"/>
    <p:sldId id="572" r:id="rId61"/>
    <p:sldId id="573" r:id="rId62"/>
    <p:sldId id="574" r:id="rId63"/>
    <p:sldId id="584" r:id="rId64"/>
    <p:sldId id="585" r:id="rId65"/>
    <p:sldId id="586" r:id="rId66"/>
    <p:sldId id="587" r:id="rId67"/>
    <p:sldId id="588" r:id="rId68"/>
    <p:sldId id="589" r:id="rId69"/>
    <p:sldId id="590" r:id="rId70"/>
    <p:sldId id="591" r:id="rId71"/>
    <p:sldId id="576" r:id="rId72"/>
    <p:sldId id="577" r:id="rId73"/>
    <p:sldId id="578" r:id="rId74"/>
    <p:sldId id="621" r:id="rId75"/>
    <p:sldId id="615" r:id="rId76"/>
    <p:sldId id="595" r:id="rId77"/>
    <p:sldId id="579" r:id="rId78"/>
    <p:sldId id="580" r:id="rId79"/>
    <p:sldId id="624" r:id="rId80"/>
    <p:sldId id="581" r:id="rId81"/>
    <p:sldId id="518" r:id="rId82"/>
    <p:sldId id="519" r:id="rId83"/>
    <p:sldId id="617" r:id="rId84"/>
    <p:sldId id="618" r:id="rId85"/>
    <p:sldId id="521" r:id="rId86"/>
    <p:sldId id="524" r:id="rId87"/>
    <p:sldId id="582" r:id="rId88"/>
    <p:sldId id="526" r:id="rId89"/>
    <p:sldId id="560" r:id="rId90"/>
    <p:sldId id="527" r:id="rId91"/>
    <p:sldId id="528" r:id="rId92"/>
    <p:sldId id="583" r:id="rId93"/>
    <p:sldId id="529" r:id="rId94"/>
    <p:sldId id="530" r:id="rId95"/>
    <p:sldId id="533" r:id="rId96"/>
    <p:sldId id="531" r:id="rId97"/>
    <p:sldId id="596" r:id="rId98"/>
    <p:sldId id="532" r:id="rId99"/>
    <p:sldId id="597" r:id="rId100"/>
    <p:sldId id="534" r:id="rId101"/>
    <p:sldId id="535" r:id="rId102"/>
    <p:sldId id="536" r:id="rId103"/>
    <p:sldId id="537" r:id="rId104"/>
    <p:sldId id="625" r:id="rId105"/>
    <p:sldId id="598" r:id="rId106"/>
    <p:sldId id="616" r:id="rId107"/>
    <p:sldId id="539" r:id="rId108"/>
    <p:sldId id="540" r:id="rId109"/>
    <p:sldId id="538" r:id="rId110"/>
    <p:sldId id="541" r:id="rId111"/>
    <p:sldId id="542" r:id="rId112"/>
    <p:sldId id="543" r:id="rId113"/>
    <p:sldId id="544" r:id="rId114"/>
    <p:sldId id="545" r:id="rId115"/>
    <p:sldId id="546" r:id="rId116"/>
    <p:sldId id="547" r:id="rId117"/>
    <p:sldId id="548" r:id="rId118"/>
    <p:sldId id="549" r:id="rId119"/>
    <p:sldId id="599" r:id="rId120"/>
    <p:sldId id="612" r:id="rId121"/>
    <p:sldId id="626" r:id="rId122"/>
    <p:sldId id="627" r:id="rId123"/>
    <p:sldId id="600" r:id="rId124"/>
    <p:sldId id="601" r:id="rId125"/>
    <p:sldId id="604" r:id="rId126"/>
    <p:sldId id="605" r:id="rId127"/>
    <p:sldId id="606" r:id="rId128"/>
    <p:sldId id="607" r:id="rId129"/>
    <p:sldId id="608" r:id="rId130"/>
    <p:sldId id="611" r:id="rId131"/>
    <p:sldId id="609" r:id="rId132"/>
    <p:sldId id="610" r:id="rId133"/>
    <p:sldId id="613" r:id="rId134"/>
    <p:sldId id="592" r:id="rId135"/>
    <p:sldId id="602" r:id="rId136"/>
    <p:sldId id="603" r:id="rId137"/>
    <p:sldId id="550" r:id="rId138"/>
    <p:sldId id="551" r:id="rId139"/>
    <p:sldId id="552" r:id="rId140"/>
    <p:sldId id="555" r:id="rId141"/>
    <p:sldId id="556" r:id="rId142"/>
    <p:sldId id="554" r:id="rId143"/>
    <p:sldId id="557" r:id="rId144"/>
    <p:sldId id="558" r:id="rId145"/>
    <p:sldId id="594" r:id="rId146"/>
    <p:sldId id="559" r:id="rId147"/>
    <p:sldId id="593" r:id="rId148"/>
    <p:sldId id="433" r:id="rId149"/>
    <p:sldId id="561" r:id="rId150"/>
    <p:sldId id="628" r:id="rId15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41" autoAdjust="0"/>
  </p:normalViewPr>
  <p:slideViewPr>
    <p:cSldViewPr>
      <p:cViewPr varScale="1">
        <p:scale>
          <a:sx n="103" d="100"/>
          <a:sy n="103" d="100"/>
        </p:scale>
        <p:origin x="18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2.12.2020</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17</a:t>
            </a:fld>
            <a:endParaRPr lang="tr-TR"/>
          </a:p>
        </p:txBody>
      </p:sp>
    </p:spTree>
    <p:extLst>
      <p:ext uri="{BB962C8B-B14F-4D97-AF65-F5344CB8AC3E}">
        <p14:creationId xmlns:p14="http://schemas.microsoft.com/office/powerpoint/2010/main" val="261667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1A3B79-5775-404C-A4D4-4E7F23D6F208}" type="slidenum">
              <a:rPr lang="en-US" smtClean="0">
                <a:cs typeface="Lucida Sans Unicode" pitchFamily="34" charset="0"/>
              </a:rPr>
              <a:pPr/>
              <a:t>59</a:t>
            </a:fld>
            <a:endParaRPr lang="en-US" smtClean="0">
              <a:cs typeface="Lucida Sans Unicode"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9E462F1A-01DA-473F-9AEA-67203EDBD614}" type="slidenum">
              <a:rPr lang="en-US" smtClean="0">
                <a:cs typeface="Lucida Sans Unicode" pitchFamily="34" charset="0"/>
              </a:rPr>
              <a:pPr/>
              <a:t>60</a:t>
            </a:fld>
            <a:endParaRPr lang="en-US" smtClean="0">
              <a:cs typeface="Lucida Sans Unicode" pitchFamily="3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78019F29-243E-4A2F-8BD0-6184F22065AB}" type="slidenum">
              <a:rPr lang="en-US" smtClean="0">
                <a:cs typeface="Lucida Sans Unicode" pitchFamily="34" charset="0"/>
              </a:rPr>
              <a:pPr/>
              <a:t>61</a:t>
            </a:fld>
            <a:endParaRPr lang="en-US" smtClean="0">
              <a:cs typeface="Lucida Sans Unicode"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7C940B92-DF22-4195-B601-005973982512}" type="slidenum">
              <a:rPr lang="en-US" smtClean="0">
                <a:cs typeface="Lucida Sans Unicode" pitchFamily="34" charset="0"/>
              </a:rPr>
              <a:pPr/>
              <a:t>62</a:t>
            </a:fld>
            <a:endParaRPr lang="en-US" smtClean="0">
              <a:cs typeface="Lucida Sans Unicode"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A570CC5E-F2AD-41A9-AB82-C0948155FD66}" type="slidenum">
              <a:rPr lang="en-US" smtClean="0">
                <a:cs typeface="Lucida Sans Unicode" pitchFamily="34" charset="0"/>
              </a:rPr>
              <a:pPr/>
              <a:t>71</a:t>
            </a:fld>
            <a:endParaRPr lang="en-US" smtClean="0">
              <a:cs typeface="Lucida Sans Unicode"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625791-4B1B-4AA8-B152-41DCBC056B15}" type="slidenum">
              <a:rPr lang="en-US" smtClean="0">
                <a:cs typeface="Lucida Sans Unicode" pitchFamily="34" charset="0"/>
              </a:rPr>
              <a:pPr/>
              <a:t>72</a:t>
            </a:fld>
            <a:endParaRPr lang="en-US" smtClean="0">
              <a:cs typeface="Lucida Sans Unicode" pitchFamily="3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5C3F87DA-474E-4514-861B-3B947879E831}" type="slidenum">
              <a:rPr lang="en-US" smtClean="0">
                <a:cs typeface="Lucida Sans Unicode" pitchFamily="34" charset="0"/>
              </a:rPr>
              <a:pPr/>
              <a:t>73</a:t>
            </a:fld>
            <a:endParaRPr lang="en-US" smtClean="0">
              <a:cs typeface="Lucida Sans Unicode" pitchFamily="3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6315B6BC-A269-432F-8172-688223F6C907}" type="slidenum">
              <a:rPr lang="en-US" smtClean="0">
                <a:cs typeface="Lucida Sans Unicode" pitchFamily="34" charset="0"/>
              </a:rPr>
              <a:pPr/>
              <a:t>77</a:t>
            </a:fld>
            <a:endParaRPr lang="en-US" smtClean="0">
              <a:cs typeface="Lucida Sans Unicode" pitchFamily="34"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CE996B3-66FC-451E-AF9D-3C95245EC4AA}" type="slidenum">
              <a:rPr lang="en-US" smtClean="0">
                <a:cs typeface="Lucida Sans Unicode" pitchFamily="34" charset="0"/>
              </a:rPr>
              <a:pPr/>
              <a:t>78</a:t>
            </a:fld>
            <a:endParaRPr lang="en-US" smtClean="0">
              <a:cs typeface="Lucida Sans Unicode"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2907A72F-EC48-4E46-8948-F6869BE061B5}" type="slidenum">
              <a:rPr lang="en-US" smtClean="0">
                <a:cs typeface="Lucida Sans Unicode" pitchFamily="34" charset="0"/>
              </a:rPr>
              <a:pPr/>
              <a:t>80</a:t>
            </a:fld>
            <a:endParaRPr lang="en-US" smtClean="0">
              <a:cs typeface="Lucida Sans Unicode" pitchFamily="34"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18</a:t>
            </a:fld>
            <a:endParaRPr lang="tr-TR"/>
          </a:p>
        </p:txBody>
      </p:sp>
    </p:spTree>
    <p:extLst>
      <p:ext uri="{BB962C8B-B14F-4D97-AF65-F5344CB8AC3E}">
        <p14:creationId xmlns:p14="http://schemas.microsoft.com/office/powerpoint/2010/main" val="2616676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57D2D1F4-6142-4B61-896C-060E8376F895}" type="slidenum">
              <a:rPr lang="en-US" smtClean="0">
                <a:cs typeface="Lucida Sans Unicode" pitchFamily="34" charset="0"/>
              </a:rPr>
              <a:pPr/>
              <a:t>134</a:t>
            </a:fld>
            <a:endParaRPr lang="en-US" smtClean="0">
              <a:cs typeface="Lucida Sans Unicode" pitchFamily="34"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24</a:t>
            </a:fld>
            <a:endParaRPr lang="tr-TR"/>
          </a:p>
        </p:txBody>
      </p:sp>
    </p:spTree>
    <p:extLst>
      <p:ext uri="{BB962C8B-B14F-4D97-AF65-F5344CB8AC3E}">
        <p14:creationId xmlns:p14="http://schemas.microsoft.com/office/powerpoint/2010/main" val="248600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25</a:t>
            </a:fld>
            <a:endParaRPr lang="tr-TR"/>
          </a:p>
        </p:txBody>
      </p:sp>
    </p:spTree>
    <p:extLst>
      <p:ext uri="{BB962C8B-B14F-4D97-AF65-F5344CB8AC3E}">
        <p14:creationId xmlns:p14="http://schemas.microsoft.com/office/powerpoint/2010/main" val="2486004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26</a:t>
            </a:fld>
            <a:endParaRPr lang="tr-TR"/>
          </a:p>
        </p:txBody>
      </p:sp>
    </p:spTree>
    <p:extLst>
      <p:ext uri="{BB962C8B-B14F-4D97-AF65-F5344CB8AC3E}">
        <p14:creationId xmlns:p14="http://schemas.microsoft.com/office/powerpoint/2010/main" val="2486004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01A8DDA-72A4-49D5-83B3-4F3B1A672F2D}" type="slidenum">
              <a:rPr lang="en-US" smtClean="0">
                <a:cs typeface="Lucida Sans Unicode" pitchFamily="34" charset="0"/>
              </a:rPr>
              <a:pPr/>
              <a:t>27</a:t>
            </a:fld>
            <a:endParaRPr lang="en-US" smtClean="0">
              <a:cs typeface="Lucida Sans Unicode"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B095CA44-AEFB-435C-9EA8-5104C3A5F0E6}" type="slidenum">
              <a:rPr lang="en-US" smtClean="0">
                <a:cs typeface="Lucida Sans Unicode" pitchFamily="34" charset="0"/>
              </a:rPr>
              <a:pPr/>
              <a:t>34</a:t>
            </a:fld>
            <a:endParaRPr lang="en-US" smtClean="0">
              <a:cs typeface="Lucida Sans Unicode"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35C7CA7-5A55-417E-983F-019F571FB42E}" type="slidenum">
              <a:rPr lang="en-US" smtClean="0">
                <a:cs typeface="Lucida Sans Unicode" pitchFamily="34" charset="0"/>
              </a:rPr>
              <a:pPr/>
              <a:t>37</a:t>
            </a:fld>
            <a:endParaRPr lang="en-US" smtClean="0">
              <a:cs typeface="Lucida Sans Unicode"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8E8EA70-DE63-4494-9848-D21CCD6229EA}" type="slidenum">
              <a:rPr lang="en-US" smtClean="0">
                <a:cs typeface="Lucida Sans Unicode" pitchFamily="34" charset="0"/>
              </a:rPr>
              <a:pPr/>
              <a:t>58</a:t>
            </a:fld>
            <a:endParaRPr lang="en-US" smtClean="0">
              <a:cs typeface="Lucida Sans Unicode" pitchFamily="34"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smtClean="0"/>
              <a:t>YMT-217 Programlama Dilleri </a:t>
            </a: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Fırat Üniversitesi                      </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r>
              <a:rPr lang="tr-TR" smtClean="0"/>
              <a:t>YMT-217 Programlama Dilleri </a:t>
            </a:r>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tr-TR" smtClean="0"/>
              <a:t>Fırat Üniversitesi                      </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r>
              <a:rPr lang="tr-TR" smtClean="0"/>
              <a:t>YMT-217 Programlama Dilleri </a:t>
            </a: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tr-TR" smtClean="0"/>
              <a:t>Fırat Üniversitesi                      </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r>
              <a:rPr lang="tr-TR" smtClean="0"/>
              <a:t>YMT-217 Programlama Dilleri </a:t>
            </a:r>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tr-TR" smtClean="0"/>
              <a:t>Fırat Üniversitesi                      </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r>
              <a:rPr lang="tr-TR" smtClean="0"/>
              <a:t>YMT-217 Programlama Dilleri </a:t>
            </a:r>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tr-TR" smtClean="0"/>
              <a:t>Fırat Üniversitesi                      </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r>
              <a:rPr lang="tr-TR" smtClean="0"/>
              <a:t>YMT-217 Programlama Dilleri </a:t>
            </a:r>
            <a:endParaRPr lang="tr-TR"/>
          </a:p>
        </p:txBody>
      </p:sp>
      <p:sp>
        <p:nvSpPr>
          <p:cNvPr id="4" name="Altbilgi Yer Tutucusu 3"/>
          <p:cNvSpPr>
            <a:spLocks noGrp="1"/>
          </p:cNvSpPr>
          <p:nvPr>
            <p:ph type="ftr" sz="quarter" idx="11"/>
          </p:nvPr>
        </p:nvSpPr>
        <p:spPr/>
        <p:txBody>
          <a:bodyPr/>
          <a:lstStyle/>
          <a:p>
            <a:r>
              <a:rPr lang="tr-TR" smtClean="0"/>
              <a:t>Fırat Üniversitesi                      </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smtClean="0"/>
              <a:t>YMT-217 Programlama Dilleri </a:t>
            </a:r>
            <a:endParaRPr lang="tr-TR"/>
          </a:p>
        </p:txBody>
      </p:sp>
      <p:sp>
        <p:nvSpPr>
          <p:cNvPr id="3" name="Altbilgi Yer Tutucusu 2"/>
          <p:cNvSpPr>
            <a:spLocks noGrp="1"/>
          </p:cNvSpPr>
          <p:nvPr>
            <p:ph type="ftr" sz="quarter" idx="11"/>
          </p:nvPr>
        </p:nvSpPr>
        <p:spPr/>
        <p:txBody>
          <a:bodyPr/>
          <a:lstStyle/>
          <a:p>
            <a:r>
              <a:rPr lang="tr-TR" smtClean="0"/>
              <a:t>Fırat Üniversitesi                      </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r>
              <a:rPr lang="tr-TR" smtClean="0"/>
              <a:t>YMT-217 Programlama Dilleri </a:t>
            </a:r>
            <a:endParaRPr lang="tr-TR"/>
          </a:p>
        </p:txBody>
      </p:sp>
      <p:sp>
        <p:nvSpPr>
          <p:cNvPr id="6" name="Altbilgi Yer Tutucusu 5"/>
          <p:cNvSpPr>
            <a:spLocks noGrp="1"/>
          </p:cNvSpPr>
          <p:nvPr>
            <p:ph type="ftr" sz="quarter" idx="11"/>
          </p:nvPr>
        </p:nvSpPr>
        <p:spPr/>
        <p:txBody>
          <a:bodyPr/>
          <a:lstStyle/>
          <a:p>
            <a:r>
              <a:rPr lang="tr-TR" smtClean="0"/>
              <a:t>Fırat Üniversitesi                      </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r>
              <a:rPr lang="tr-TR" smtClean="0"/>
              <a:t>YMT-217 Programlama Dilleri </a:t>
            </a: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tr-TR" smtClean="0"/>
              <a:t>Fırat Üniversitesi                      </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smtClean="0"/>
              <a:t>YMT-217 Programlama Dilleri </a:t>
            </a: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Fırat Üniversitesi                      </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package" Target="../embeddings/Microsoft_Word_Belgesi.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8.e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tags" Target="../tags/tag106.xml"/><Relationship Id="rId114" Type="http://schemas.openxmlformats.org/officeDocument/2006/relationships/tags" Target="../tags/tag114.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slideLayout" Target="../slideLayouts/slideLayout2.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s>
</file>

<file path=ppt/slides/_rels/slide49.xml.rels><?xml version="1.0" encoding="UTF-8" standalone="yes"?>
<Relationships xmlns="http://schemas.openxmlformats.org/package/2006/relationships"><Relationship Id="rId8" Type="http://schemas.openxmlformats.org/officeDocument/2006/relationships/tags" Target="../tags/tag123.xml"/><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0" Type="http://schemas.openxmlformats.org/officeDocument/2006/relationships/tags" Target="../tags/tag125.xml"/><Relationship Id="rId4" Type="http://schemas.openxmlformats.org/officeDocument/2006/relationships/tags" Target="../tags/tag119.xml"/><Relationship Id="rId9" Type="http://schemas.openxmlformats.org/officeDocument/2006/relationships/tags" Target="../tags/tag1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3" Type="http://schemas.openxmlformats.org/officeDocument/2006/relationships/tags" Target="../tags/tag139.xml"/><Relationship Id="rId18" Type="http://schemas.openxmlformats.org/officeDocument/2006/relationships/tags" Target="../tags/tag144.xml"/><Relationship Id="rId26" Type="http://schemas.openxmlformats.org/officeDocument/2006/relationships/tags" Target="../tags/tag152.xml"/><Relationship Id="rId39" Type="http://schemas.openxmlformats.org/officeDocument/2006/relationships/tags" Target="../tags/tag165.xml"/><Relationship Id="rId21" Type="http://schemas.openxmlformats.org/officeDocument/2006/relationships/tags" Target="../tags/tag147.xml"/><Relationship Id="rId34" Type="http://schemas.openxmlformats.org/officeDocument/2006/relationships/tags" Target="../tags/tag160.xml"/><Relationship Id="rId42" Type="http://schemas.openxmlformats.org/officeDocument/2006/relationships/tags" Target="../tags/tag168.xml"/><Relationship Id="rId47" Type="http://schemas.openxmlformats.org/officeDocument/2006/relationships/tags" Target="../tags/tag173.xml"/><Relationship Id="rId50" Type="http://schemas.openxmlformats.org/officeDocument/2006/relationships/tags" Target="../tags/tag176.xml"/><Relationship Id="rId55" Type="http://schemas.openxmlformats.org/officeDocument/2006/relationships/tags" Target="../tags/tag181.xml"/><Relationship Id="rId7" Type="http://schemas.openxmlformats.org/officeDocument/2006/relationships/tags" Target="../tags/tag133.xml"/><Relationship Id="rId2" Type="http://schemas.openxmlformats.org/officeDocument/2006/relationships/tags" Target="../tags/tag128.xml"/><Relationship Id="rId16" Type="http://schemas.openxmlformats.org/officeDocument/2006/relationships/tags" Target="../tags/tag142.xml"/><Relationship Id="rId29" Type="http://schemas.openxmlformats.org/officeDocument/2006/relationships/tags" Target="../tags/tag155.xml"/><Relationship Id="rId11" Type="http://schemas.openxmlformats.org/officeDocument/2006/relationships/tags" Target="../tags/tag137.xml"/><Relationship Id="rId24" Type="http://schemas.openxmlformats.org/officeDocument/2006/relationships/tags" Target="../tags/tag150.xml"/><Relationship Id="rId32" Type="http://schemas.openxmlformats.org/officeDocument/2006/relationships/tags" Target="../tags/tag158.xml"/><Relationship Id="rId37" Type="http://schemas.openxmlformats.org/officeDocument/2006/relationships/tags" Target="../tags/tag163.xml"/><Relationship Id="rId40" Type="http://schemas.openxmlformats.org/officeDocument/2006/relationships/tags" Target="../tags/tag166.xml"/><Relationship Id="rId45" Type="http://schemas.openxmlformats.org/officeDocument/2006/relationships/tags" Target="../tags/tag171.xml"/><Relationship Id="rId53" Type="http://schemas.openxmlformats.org/officeDocument/2006/relationships/tags" Target="../tags/tag179.xml"/><Relationship Id="rId5" Type="http://schemas.openxmlformats.org/officeDocument/2006/relationships/tags" Target="../tags/tag131.xml"/><Relationship Id="rId19" Type="http://schemas.openxmlformats.org/officeDocument/2006/relationships/tags" Target="../tags/tag145.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tags" Target="../tags/tag148.xml"/><Relationship Id="rId27" Type="http://schemas.openxmlformats.org/officeDocument/2006/relationships/tags" Target="../tags/tag153.xml"/><Relationship Id="rId30" Type="http://schemas.openxmlformats.org/officeDocument/2006/relationships/tags" Target="../tags/tag156.xml"/><Relationship Id="rId35" Type="http://schemas.openxmlformats.org/officeDocument/2006/relationships/tags" Target="../tags/tag161.xml"/><Relationship Id="rId43" Type="http://schemas.openxmlformats.org/officeDocument/2006/relationships/tags" Target="../tags/tag169.xml"/><Relationship Id="rId48" Type="http://schemas.openxmlformats.org/officeDocument/2006/relationships/tags" Target="../tags/tag174.xml"/><Relationship Id="rId56" Type="http://schemas.openxmlformats.org/officeDocument/2006/relationships/tags" Target="../tags/tag182.xml"/><Relationship Id="rId8" Type="http://schemas.openxmlformats.org/officeDocument/2006/relationships/tags" Target="../tags/tag134.xml"/><Relationship Id="rId51" Type="http://schemas.openxmlformats.org/officeDocument/2006/relationships/tags" Target="../tags/tag177.xml"/><Relationship Id="rId3" Type="http://schemas.openxmlformats.org/officeDocument/2006/relationships/tags" Target="../tags/tag129.xml"/><Relationship Id="rId12" Type="http://schemas.openxmlformats.org/officeDocument/2006/relationships/tags" Target="../tags/tag138.xml"/><Relationship Id="rId17" Type="http://schemas.openxmlformats.org/officeDocument/2006/relationships/tags" Target="../tags/tag143.xml"/><Relationship Id="rId25" Type="http://schemas.openxmlformats.org/officeDocument/2006/relationships/tags" Target="../tags/tag151.xml"/><Relationship Id="rId33" Type="http://schemas.openxmlformats.org/officeDocument/2006/relationships/tags" Target="../tags/tag159.xml"/><Relationship Id="rId38" Type="http://schemas.openxmlformats.org/officeDocument/2006/relationships/tags" Target="../tags/tag164.xml"/><Relationship Id="rId46" Type="http://schemas.openxmlformats.org/officeDocument/2006/relationships/tags" Target="../tags/tag172.xml"/><Relationship Id="rId20" Type="http://schemas.openxmlformats.org/officeDocument/2006/relationships/tags" Target="../tags/tag146.xml"/><Relationship Id="rId41" Type="http://schemas.openxmlformats.org/officeDocument/2006/relationships/tags" Target="../tags/tag167.xml"/><Relationship Id="rId54" Type="http://schemas.openxmlformats.org/officeDocument/2006/relationships/tags" Target="../tags/tag180.xml"/><Relationship Id="rId1" Type="http://schemas.openxmlformats.org/officeDocument/2006/relationships/tags" Target="../tags/tag127.xml"/><Relationship Id="rId6" Type="http://schemas.openxmlformats.org/officeDocument/2006/relationships/tags" Target="../tags/tag132.xml"/><Relationship Id="rId15" Type="http://schemas.openxmlformats.org/officeDocument/2006/relationships/tags" Target="../tags/tag141.xml"/><Relationship Id="rId23" Type="http://schemas.openxmlformats.org/officeDocument/2006/relationships/tags" Target="../tags/tag149.xml"/><Relationship Id="rId28" Type="http://schemas.openxmlformats.org/officeDocument/2006/relationships/tags" Target="../tags/tag154.xml"/><Relationship Id="rId36" Type="http://schemas.openxmlformats.org/officeDocument/2006/relationships/tags" Target="../tags/tag162.xml"/><Relationship Id="rId49" Type="http://schemas.openxmlformats.org/officeDocument/2006/relationships/tags" Target="../tags/tag175.xml"/><Relationship Id="rId57" Type="http://schemas.openxmlformats.org/officeDocument/2006/relationships/slideLayout" Target="../slideLayouts/slideLayout6.xml"/><Relationship Id="rId10" Type="http://schemas.openxmlformats.org/officeDocument/2006/relationships/tags" Target="../tags/tag136.xml"/><Relationship Id="rId31" Type="http://schemas.openxmlformats.org/officeDocument/2006/relationships/tags" Target="../tags/tag157.xml"/><Relationship Id="rId44" Type="http://schemas.openxmlformats.org/officeDocument/2006/relationships/tags" Target="../tags/tag170.xml"/><Relationship Id="rId52" Type="http://schemas.openxmlformats.org/officeDocument/2006/relationships/tags" Target="../tags/tag17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slideLayout" Target="../slideLayouts/slideLayout4.xml"/><Relationship Id="rId5" Type="http://schemas.openxmlformats.org/officeDocument/2006/relationships/tags" Target="../tags/tag187.xml"/><Relationship Id="rId10" Type="http://schemas.openxmlformats.org/officeDocument/2006/relationships/tags" Target="../tags/tag192.xml"/><Relationship Id="rId4" Type="http://schemas.openxmlformats.org/officeDocument/2006/relationships/tags" Target="../tags/tag186.xml"/><Relationship Id="rId9" Type="http://schemas.openxmlformats.org/officeDocument/2006/relationships/tags" Target="../tags/tag19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txBox="1">
            <a:spLocks/>
          </p:cNvSpPr>
          <p:nvPr/>
        </p:nvSpPr>
        <p:spPr>
          <a:xfrm>
            <a:off x="609600" y="381000"/>
            <a:ext cx="8153400" cy="761984"/>
          </a:xfrm>
          <a:prstGeom prst="rect">
            <a:avLst/>
          </a:prstGeom>
        </p:spPr>
        <p:txBody>
          <a:bodyPr vert="horz" anchor="b">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4400" b="0" i="0" u="none" strike="noStrike" kern="1200" cap="all" spc="0" normalizeH="0" baseline="0" noProof="0" dirty="0" smtClean="0">
                <a:ln>
                  <a:noFill/>
                </a:ln>
                <a:solidFill>
                  <a:schemeClr val="tx2"/>
                </a:solidFill>
                <a:effectLst/>
                <a:uLnTx/>
                <a:uFillTx/>
                <a:latin typeface="+mj-lt"/>
                <a:ea typeface="+mj-ea"/>
                <a:cs typeface="+mj-cs"/>
              </a:rPr>
              <a:t>Bölüm</a:t>
            </a:r>
            <a:r>
              <a:rPr kumimoji="0" lang="en-US" sz="4400" b="0" i="0" u="none" strike="noStrike" kern="1200" cap="all" spc="0" normalizeH="0" baseline="0" noProof="0" dirty="0" smtClean="0">
                <a:ln>
                  <a:noFill/>
                </a:ln>
                <a:solidFill>
                  <a:schemeClr val="tx2"/>
                </a:solidFill>
                <a:effectLst/>
                <a:uLnTx/>
                <a:uFillTx/>
                <a:latin typeface="+mj-lt"/>
                <a:ea typeface="+mj-ea"/>
                <a:cs typeface="+mj-cs"/>
              </a:rPr>
              <a:t> </a:t>
            </a:r>
            <a:r>
              <a:rPr kumimoji="0" lang="tr-TR" sz="4400" b="0" i="0" u="none" strike="noStrike" kern="1200" cap="all" spc="0" normalizeH="0" baseline="0" noProof="0" dirty="0" smtClean="0">
                <a:ln>
                  <a:noFill/>
                </a:ln>
                <a:solidFill>
                  <a:schemeClr val="tx2"/>
                </a:solidFill>
                <a:effectLst/>
                <a:uLnTx/>
                <a:uFillTx/>
                <a:latin typeface="+mj-lt"/>
                <a:ea typeface="+mj-ea"/>
                <a:cs typeface="+mj-cs"/>
              </a:rPr>
              <a:t>6: </a:t>
            </a:r>
            <a:r>
              <a:rPr kumimoji="0" lang="tr-TR" sz="4400" b="0" i="0" u="none" strike="noStrike" kern="1200" cap="all" spc="0" normalizeH="0" baseline="0" noProof="0" dirty="0" err="1" smtClean="0">
                <a:ln>
                  <a:noFill/>
                </a:ln>
                <a:solidFill>
                  <a:schemeClr val="tx2"/>
                </a:solidFill>
                <a:effectLst/>
                <a:uLnTx/>
                <a:uFillTx/>
                <a:latin typeface="+mj-lt"/>
                <a:ea typeface="+mj-ea"/>
                <a:cs typeface="+mj-cs"/>
              </a:rPr>
              <a:t>Verİ</a:t>
            </a:r>
            <a:r>
              <a:rPr kumimoji="0" lang="tr-TR" sz="4400" b="0" i="0" u="none" strike="noStrike" kern="1200" cap="all" spc="0" normalizeH="0" baseline="0" noProof="0" dirty="0" smtClean="0">
                <a:ln>
                  <a:noFill/>
                </a:ln>
                <a:solidFill>
                  <a:schemeClr val="tx2"/>
                </a:solidFill>
                <a:effectLst/>
                <a:uLnTx/>
                <a:uFillTx/>
                <a:latin typeface="+mj-lt"/>
                <a:ea typeface="+mj-ea"/>
                <a:cs typeface="+mj-cs"/>
              </a:rPr>
              <a:t> TİPLERİ</a:t>
            </a:r>
          </a:p>
        </p:txBody>
      </p:sp>
      <p:pic>
        <p:nvPicPr>
          <p:cNvPr id="7" name="Picture 6"/>
          <p:cNvPicPr>
            <a:picLocks noChangeAspect="1" noChangeArrowheads="1"/>
          </p:cNvPicPr>
          <p:nvPr/>
        </p:nvPicPr>
        <p:blipFill>
          <a:blip r:embed="rId2" cstate="print"/>
          <a:srcRect/>
          <a:stretch>
            <a:fillRect/>
          </a:stretch>
        </p:blipFill>
        <p:spPr bwMode="auto">
          <a:xfrm>
            <a:off x="37570" y="1736731"/>
            <a:ext cx="2984778" cy="3692533"/>
          </a:xfrm>
          <a:prstGeom prst="rect">
            <a:avLst/>
          </a:prstGeom>
          <a:noFill/>
          <a:ln w="9525" algn="ctr">
            <a:noFill/>
            <a:miter lim="800000"/>
            <a:headEnd/>
            <a:tailEnd/>
          </a:ln>
        </p:spPr>
      </p:pic>
      <p:pic>
        <p:nvPicPr>
          <p:cNvPr id="8" name="Picture 9" descr="Adsı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548" y="1736730"/>
            <a:ext cx="2874286" cy="3692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1"/>
          <p:cNvPicPr>
            <a:picLocks noChangeAspect="1" noChangeArrowheads="1"/>
          </p:cNvPicPr>
          <p:nvPr/>
        </p:nvPicPr>
        <p:blipFill>
          <a:blip r:embed="rId4" cstate="print"/>
          <a:srcRect/>
          <a:stretch>
            <a:fillRect/>
          </a:stretch>
        </p:blipFill>
        <p:spPr bwMode="auto">
          <a:xfrm>
            <a:off x="6070348" y="1717647"/>
            <a:ext cx="3036083" cy="3683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fontScale="77500" lnSpcReduction="20000"/>
          </a:bodyPr>
          <a:lstStyle/>
          <a:p>
            <a:r>
              <a:rPr lang="tr-TR" b="1" dirty="0" err="1"/>
              <a:t>Floating</a:t>
            </a:r>
            <a:r>
              <a:rPr lang="tr-TR" b="1" dirty="0"/>
              <a:t> </a:t>
            </a:r>
            <a:r>
              <a:rPr lang="tr-TR" b="1" dirty="0" err="1"/>
              <a:t>point</a:t>
            </a:r>
            <a:r>
              <a:rPr lang="tr-TR" b="1" dirty="0"/>
              <a:t> (Kayan </a:t>
            </a:r>
            <a:r>
              <a:rPr lang="tr-TR" b="1" dirty="0" smtClean="0"/>
              <a:t>Noktalı)</a:t>
            </a:r>
            <a:endParaRPr lang="tr-TR" b="1" dirty="0"/>
          </a:p>
          <a:p>
            <a:endParaRPr lang="tr-TR" sz="2300" b="1" dirty="0" smtClean="0"/>
          </a:p>
          <a:p>
            <a:r>
              <a:rPr lang="tr-TR" b="1" dirty="0" smtClean="0"/>
              <a:t>Kayan </a:t>
            </a:r>
            <a:r>
              <a:rPr lang="tr-TR" b="1" dirty="0"/>
              <a:t>noktalı</a:t>
            </a:r>
            <a:r>
              <a:rPr lang="tr-TR" dirty="0"/>
              <a:t> (</a:t>
            </a:r>
            <a:r>
              <a:rPr lang="tr-TR" i="1" dirty="0" err="1"/>
              <a:t>floating</a:t>
            </a:r>
            <a:r>
              <a:rPr lang="tr-TR" i="1" dirty="0"/>
              <a:t> </a:t>
            </a:r>
            <a:r>
              <a:rPr lang="tr-TR" i="1" dirty="0" err="1"/>
              <a:t>point</a:t>
            </a:r>
            <a:r>
              <a:rPr lang="tr-TR" dirty="0"/>
              <a:t>) veri tipleri, </a:t>
            </a:r>
            <a:r>
              <a:rPr lang="tr-TR" dirty="0" err="1"/>
              <a:t>gerçel</a:t>
            </a:r>
            <a:r>
              <a:rPr lang="tr-TR" dirty="0"/>
              <a:t> sayıları modellerler</a:t>
            </a:r>
            <a:r>
              <a:rPr lang="tr-TR" dirty="0" smtClean="0"/>
              <a:t>. </a:t>
            </a:r>
          </a:p>
          <a:p>
            <a:endParaRPr lang="tr-TR" sz="1800" dirty="0"/>
          </a:p>
          <a:p>
            <a:r>
              <a:rPr lang="tr-TR" dirty="0" smtClean="0"/>
              <a:t>Kayan </a:t>
            </a:r>
            <a:r>
              <a:rPr lang="tr-TR" dirty="0"/>
              <a:t>noktalı sayılar, kesirler ve üsler olarak iki bölümde ifade edilirler. </a:t>
            </a:r>
            <a:endParaRPr lang="tr-TR" dirty="0" smtClean="0"/>
          </a:p>
          <a:p>
            <a:endParaRPr lang="tr-TR" sz="2300" dirty="0" smtClean="0"/>
          </a:p>
          <a:p>
            <a:r>
              <a:rPr lang="tr-TR" dirty="0" smtClean="0"/>
              <a:t>Kayan </a:t>
            </a:r>
            <a:r>
              <a:rPr lang="tr-TR" dirty="0"/>
              <a:t>noktalı tipler, duyarlılık (</a:t>
            </a:r>
            <a:r>
              <a:rPr lang="tr-TR" i="1" dirty="0" err="1"/>
              <a:t>precision</a:t>
            </a:r>
            <a:r>
              <a:rPr lang="tr-TR" dirty="0"/>
              <a:t>) ve alan (</a:t>
            </a:r>
            <a:r>
              <a:rPr lang="tr-TR" i="1" dirty="0" err="1"/>
              <a:t>range</a:t>
            </a:r>
            <a:r>
              <a:rPr lang="tr-TR" dirty="0"/>
              <a:t>) açısından tanımlanırlar. Duyarlılık, değerin kesir bölümünün tamlığıdır. Alan ise, kesirlerin ve üslerin </a:t>
            </a:r>
            <a:r>
              <a:rPr lang="tr-TR" dirty="0" smtClean="0"/>
              <a:t>birleşmesidir.</a:t>
            </a:r>
          </a:p>
          <a:p>
            <a:endParaRPr lang="tr-TR" sz="2100" dirty="0" smtClean="0"/>
          </a:p>
          <a:p>
            <a:r>
              <a:rPr lang="tr-TR" dirty="0" smtClean="0"/>
              <a:t>Aşağıdaki </a:t>
            </a:r>
            <a:r>
              <a:rPr lang="tr-TR" dirty="0"/>
              <a:t>şekilde görüldüğü gibi kayan noktalı veri tipi, </a:t>
            </a:r>
            <a:r>
              <a:rPr lang="tr-TR" b="1" dirty="0" err="1"/>
              <a:t>gerçel</a:t>
            </a:r>
            <a:r>
              <a:rPr lang="tr-TR" dirty="0"/>
              <a:t> (</a:t>
            </a:r>
            <a:r>
              <a:rPr lang="tr-TR" i="1" dirty="0" err="1"/>
              <a:t>real</a:t>
            </a:r>
            <a:r>
              <a:rPr lang="tr-TR" dirty="0"/>
              <a:t>) ve </a:t>
            </a:r>
            <a:r>
              <a:rPr lang="tr-TR" b="1" dirty="0"/>
              <a:t>çift-duyarlılık</a:t>
            </a:r>
            <a:r>
              <a:rPr lang="tr-TR" dirty="0"/>
              <a:t> (</a:t>
            </a:r>
            <a:r>
              <a:rPr lang="tr-TR" i="1" dirty="0" err="1"/>
              <a:t>double-precision</a:t>
            </a:r>
            <a:r>
              <a:rPr lang="tr-TR" dirty="0"/>
              <a:t>) olmak üzere iki tiple gösterilebilirler.</a:t>
            </a:r>
          </a:p>
          <a:p>
            <a:pPr lvl="1"/>
            <a:endParaRPr lang="tr-TR"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Tree>
    <p:extLst>
      <p:ext uri="{BB962C8B-B14F-4D97-AF65-F5344CB8AC3E}">
        <p14:creationId xmlns:p14="http://schemas.microsoft.com/office/powerpoint/2010/main" val="394586071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6.3.4. Set (Küme)Tipi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100</a:t>
            </a:fld>
            <a:endParaRPr lang="tr-TR"/>
          </a:p>
        </p:txBody>
      </p:sp>
      <p:sp>
        <p:nvSpPr>
          <p:cNvPr id="6" name="İçerik Yer Tutucusu 5"/>
          <p:cNvSpPr>
            <a:spLocks noGrp="1"/>
          </p:cNvSpPr>
          <p:nvPr>
            <p:ph sz="quarter" idx="1"/>
          </p:nvPr>
        </p:nvSpPr>
        <p:spPr>
          <a:xfrm>
            <a:off x="3851920" y="1600200"/>
            <a:ext cx="5184576" cy="4495800"/>
          </a:xfrm>
        </p:spPr>
        <p:txBody>
          <a:bodyPr>
            <a:normAutofit/>
          </a:bodyPr>
          <a:lstStyle/>
          <a:p>
            <a:r>
              <a:rPr lang="tr-TR" sz="2000" dirty="0"/>
              <a:t>Bir </a:t>
            </a:r>
            <a:r>
              <a:rPr lang="tr-TR" sz="2000" b="1" dirty="0"/>
              <a:t>küme</a:t>
            </a:r>
            <a:r>
              <a:rPr lang="tr-TR" sz="2000" dirty="0"/>
              <a:t> (</a:t>
            </a:r>
            <a:r>
              <a:rPr lang="tr-TR" sz="2000" i="1" dirty="0"/>
              <a:t>set</a:t>
            </a:r>
            <a:r>
              <a:rPr lang="tr-TR" sz="2000" dirty="0"/>
              <a:t>) </a:t>
            </a:r>
            <a:r>
              <a:rPr lang="tr-TR" sz="2000" b="1" dirty="0"/>
              <a:t>tipi</a:t>
            </a:r>
            <a:r>
              <a:rPr lang="tr-TR" sz="2000" dirty="0"/>
              <a:t>, sıralı bir tipin sıralı olmayan değerlerini saklayabilir. Küme tipleri, sayısal kümeleri modellemek için kullanılır. Yaygın olarak kullanılan</a:t>
            </a:r>
            <a:r>
              <a:rPr lang="tr-TR" sz="2000" i="1" dirty="0"/>
              <a:t> </a:t>
            </a:r>
            <a:r>
              <a:rPr lang="tr-TR" sz="2000" i="1" dirty="0" err="1" smtClean="0"/>
              <a:t>imperative</a:t>
            </a:r>
            <a:r>
              <a:rPr lang="tr-TR" sz="2000" i="1" dirty="0" smtClean="0"/>
              <a:t> </a:t>
            </a:r>
            <a:r>
              <a:rPr lang="tr-TR" sz="2000" dirty="0" smtClean="0"/>
              <a:t>dillerden </a:t>
            </a:r>
            <a:r>
              <a:rPr lang="tr-TR" sz="2000" dirty="0"/>
              <a:t>sadece </a:t>
            </a:r>
            <a:r>
              <a:rPr lang="tr-TR" sz="2000" dirty="0" err="1"/>
              <a:t>Pascal'da</a:t>
            </a:r>
            <a:r>
              <a:rPr lang="tr-TR" sz="2000" dirty="0"/>
              <a:t> kümeler, bir veri tipi olarak tanımlıdır. </a:t>
            </a:r>
            <a:endParaRPr lang="tr-TR" sz="2000" dirty="0" smtClean="0"/>
          </a:p>
          <a:p>
            <a:r>
              <a:rPr lang="tr-TR" sz="2000" dirty="0" smtClean="0"/>
              <a:t>Küme </a:t>
            </a:r>
            <a:r>
              <a:rPr lang="tr-TR" sz="2000" dirty="0"/>
              <a:t>elemanları tek tek veya </a:t>
            </a:r>
            <a:r>
              <a:rPr lang="tr-TR" sz="2000" dirty="0" err="1"/>
              <a:t>altalan</a:t>
            </a:r>
            <a:r>
              <a:rPr lang="tr-TR" sz="2000" dirty="0"/>
              <a:t> tipi olarak yazılabilir. Bir kümenin tüm elemanları aynı veri tipinde olmalıdır.</a:t>
            </a:r>
          </a:p>
          <a:p>
            <a:r>
              <a:rPr lang="tr-TR" sz="2000" i="1" dirty="0"/>
              <a:t>Set of</a:t>
            </a:r>
            <a:r>
              <a:rPr lang="tr-TR" sz="2000" dirty="0"/>
              <a:t> tip oluşturucusu ile </a:t>
            </a:r>
            <a:r>
              <a:rPr lang="tr-TR" sz="2000" dirty="0" smtClean="0"/>
              <a:t>sayılama (</a:t>
            </a:r>
            <a:r>
              <a:rPr lang="tr-TR" sz="2000" dirty="0" err="1" smtClean="0"/>
              <a:t>enum</a:t>
            </a:r>
            <a:r>
              <a:rPr lang="tr-TR" sz="2000" dirty="0" smtClean="0"/>
              <a:t>) </a:t>
            </a:r>
            <a:r>
              <a:rPr lang="tr-TR" sz="2000" dirty="0"/>
              <a:t>ve </a:t>
            </a:r>
            <a:r>
              <a:rPr lang="tr-TR" sz="2000" dirty="0" err="1" smtClean="0"/>
              <a:t>altalanlardan</a:t>
            </a:r>
            <a:r>
              <a:rPr lang="tr-TR" sz="2000" dirty="0" smtClean="0"/>
              <a:t> (</a:t>
            </a:r>
            <a:r>
              <a:rPr lang="tr-TR" sz="2000" dirty="0" err="1" smtClean="0"/>
              <a:t>subrange</a:t>
            </a:r>
            <a:r>
              <a:rPr lang="tr-TR" sz="2000" dirty="0" smtClean="0"/>
              <a:t>) </a:t>
            </a:r>
            <a:r>
              <a:rPr lang="tr-TR" sz="2000" dirty="0"/>
              <a:t>da küme tipleri oluşturulabilir.</a:t>
            </a:r>
          </a:p>
        </p:txBody>
      </p:sp>
      <p:pic>
        <p:nvPicPr>
          <p:cNvPr id="8195" name="Picture 3"/>
          <p:cNvPicPr>
            <a:picLocks noChangeAspect="1" noChangeArrowheads="1"/>
          </p:cNvPicPr>
          <p:nvPr/>
        </p:nvPicPr>
        <p:blipFill>
          <a:blip r:embed="rId2">
            <a:clrChange>
              <a:clrFrom>
                <a:srgbClr val="CDEBFC"/>
              </a:clrFrom>
              <a:clrTo>
                <a:srgbClr val="CDEBFC">
                  <a:alpha val="0"/>
                </a:srgbClr>
              </a:clrTo>
            </a:clrChange>
            <a:extLst>
              <a:ext uri="{28A0092B-C50C-407E-A947-70E740481C1C}">
                <a14:useLocalDpi xmlns:a14="http://schemas.microsoft.com/office/drawing/2010/main" val="0"/>
              </a:ext>
            </a:extLst>
          </a:blip>
          <a:srcRect/>
          <a:stretch>
            <a:fillRect/>
          </a:stretch>
        </p:blipFill>
        <p:spPr bwMode="auto">
          <a:xfrm>
            <a:off x="467544" y="2060848"/>
            <a:ext cx="28670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2561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6.3.4. Set (Küme)Tipi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101</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Aşağıdaki şekilde, </a:t>
            </a:r>
            <a:r>
              <a:rPr lang="tr-TR" sz="2000" dirty="0" err="1"/>
              <a:t>otokume</a:t>
            </a:r>
            <a:r>
              <a:rPr lang="tr-TR" sz="2000" dirty="0"/>
              <a:t> isimli bir küme tipi tanımı ve kume1 ve kume2 adında küme tipi değişkenlerinin tanımı ve kullanımı verilmiştir: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62227"/>
            <a:ext cx="660082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6369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6.3.4. Set (Küme)Tipi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102</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Kümelerdeki temel işlem, üyelik sınaması olup, </a:t>
            </a:r>
            <a:r>
              <a:rPr lang="tr-TR" sz="2000" i="1" dirty="0"/>
              <a:t>in</a:t>
            </a:r>
            <a:r>
              <a:rPr lang="tr-TR" sz="2000" dirty="0"/>
              <a:t> işlemi, bir elemanın belirli bir kümede olup olmadığını sınar. </a:t>
            </a:r>
            <a:endParaRPr lang="tr-TR" sz="2000" dirty="0" smtClean="0"/>
          </a:p>
          <a:p>
            <a:endParaRPr lang="tr-TR" sz="2000" dirty="0"/>
          </a:p>
          <a:p>
            <a:endParaRPr lang="tr-TR" sz="2000" dirty="0" smtClean="0"/>
          </a:p>
          <a:p>
            <a:endParaRPr lang="tr-TR" sz="2000" dirty="0"/>
          </a:p>
          <a:p>
            <a:endParaRPr lang="tr-TR" sz="2000" dirty="0" smtClean="0"/>
          </a:p>
          <a:p>
            <a:endParaRPr lang="tr-TR" sz="2000" dirty="0"/>
          </a:p>
          <a:p>
            <a:r>
              <a:rPr lang="tr-TR" sz="2000" dirty="0" smtClean="0"/>
              <a:t>Pascal</a:t>
            </a:r>
            <a:r>
              <a:rPr lang="tr-TR" sz="2000" dirty="0"/>
              <a:t>, küme bileşimi (</a:t>
            </a:r>
            <a:r>
              <a:rPr lang="tr-TR" sz="2000" dirty="0" err="1"/>
              <a:t>union</a:t>
            </a:r>
            <a:r>
              <a:rPr lang="tr-TR" sz="2000" dirty="0"/>
              <a:t>), küme </a:t>
            </a:r>
            <a:r>
              <a:rPr lang="tr-TR" sz="2000" dirty="0" err="1" smtClean="0"/>
              <a:t>keşismesi</a:t>
            </a:r>
            <a:r>
              <a:rPr lang="tr-TR" sz="2000" dirty="0" smtClean="0"/>
              <a:t> (</a:t>
            </a:r>
            <a:r>
              <a:rPr lang="tr-TR" sz="2000" dirty="0" err="1"/>
              <a:t>intersection</a:t>
            </a:r>
            <a:r>
              <a:rPr lang="tr-TR" sz="2000" dirty="0"/>
              <a:t>), küme farkı ve küme eşitliği (</a:t>
            </a:r>
            <a:r>
              <a:rPr lang="tr-TR" sz="2000" dirty="0" err="1"/>
              <a:t>equality</a:t>
            </a:r>
            <a:r>
              <a:rPr lang="tr-TR" sz="2000" dirty="0"/>
              <a:t>) olmak üzere bir dizi küme işlemi içerir.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708920"/>
            <a:ext cx="38004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clrChange>
              <a:clrFrom>
                <a:srgbClr val="F7F4E1"/>
              </a:clrFrom>
              <a:clrTo>
                <a:srgbClr val="F7F4E1">
                  <a:alpha val="0"/>
                </a:srgbClr>
              </a:clrTo>
            </a:clrChange>
            <a:extLst>
              <a:ext uri="{28A0092B-C50C-407E-A947-70E740481C1C}">
                <a14:useLocalDpi xmlns:a14="http://schemas.microsoft.com/office/drawing/2010/main" val="0"/>
              </a:ext>
            </a:extLst>
          </a:blip>
          <a:srcRect/>
          <a:stretch>
            <a:fillRect/>
          </a:stretch>
        </p:blipFill>
        <p:spPr bwMode="auto">
          <a:xfrm>
            <a:off x="3090872" y="4953000"/>
            <a:ext cx="28384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915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 </a:t>
            </a:r>
            <a:r>
              <a:rPr lang="tr-TR" sz="3200" dirty="0" err="1"/>
              <a:t>Pointer</a:t>
            </a:r>
            <a:r>
              <a:rPr lang="tr-TR" sz="3200" dirty="0"/>
              <a:t> (Gösterge)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103</a:t>
            </a:fld>
            <a:endParaRPr lang="tr-TR"/>
          </a:p>
        </p:txBody>
      </p:sp>
      <p:sp>
        <p:nvSpPr>
          <p:cNvPr id="6" name="İçerik Yer Tutucusu 5"/>
          <p:cNvSpPr>
            <a:spLocks noGrp="1"/>
          </p:cNvSpPr>
          <p:nvPr>
            <p:ph sz="quarter" idx="1"/>
          </p:nvPr>
        </p:nvSpPr>
        <p:spPr>
          <a:xfrm>
            <a:off x="2915816" y="1600200"/>
            <a:ext cx="6120680" cy="4495800"/>
          </a:xfrm>
        </p:spPr>
        <p:txBody>
          <a:bodyPr>
            <a:normAutofit/>
          </a:bodyPr>
          <a:lstStyle/>
          <a:p>
            <a:r>
              <a:rPr lang="tr-TR" sz="2000" b="1" dirty="0"/>
              <a:t>Gösterge </a:t>
            </a:r>
            <a:r>
              <a:rPr lang="tr-TR" sz="2000" dirty="0"/>
              <a:t>(</a:t>
            </a:r>
            <a:r>
              <a:rPr lang="tr-TR" sz="2000" i="1" dirty="0" err="1"/>
              <a:t>pointer</a:t>
            </a:r>
            <a:r>
              <a:rPr lang="tr-TR" sz="2000" dirty="0"/>
              <a:t>) tipi, belirli bir veriyi içermek yerine başka bir veriye başvuru amacıyla kullanılır. Bu nedenle, hem ilkel tiplerden hem de yapısal tiplerden farklı bir veri tipidir. Bir gösterge tipi sadece bellek adreslerinden oluşan değerler ve </a:t>
            </a:r>
            <a:r>
              <a:rPr lang="tr-TR" sz="2000" dirty="0" smtClean="0"/>
              <a:t>boş (</a:t>
            </a:r>
            <a:r>
              <a:rPr lang="tr-TR" sz="2000" i="1" dirty="0" err="1"/>
              <a:t>null</a:t>
            </a:r>
            <a:r>
              <a:rPr lang="tr-TR" sz="2000" dirty="0"/>
              <a:t>) değerini içerebilen bir tiptir. </a:t>
            </a:r>
            <a:br>
              <a:rPr lang="tr-TR" sz="2000" dirty="0"/>
            </a:br>
            <a:endParaRPr lang="tr-TR" sz="2000" dirty="0"/>
          </a:p>
          <a:p>
            <a:r>
              <a:rPr lang="tr-TR" sz="2000" dirty="0"/>
              <a:t>Gösterge tipindeki değerler, gösterdikleri veriden bağımsız olarak sabit bir büyüklüktedirler ve genellikle tek bir bellek yerine sığarlar.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44824"/>
            <a:ext cx="25812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72687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104</a:t>
            </a:fld>
            <a:endParaRPr lang="tr-TR"/>
          </a:p>
        </p:txBody>
      </p:sp>
      <p:sp>
        <p:nvSpPr>
          <p:cNvPr id="47" name="Rectangle 4"/>
          <p:cNvSpPr>
            <a:spLocks noChangeArrowheads="1"/>
          </p:cNvSpPr>
          <p:nvPr/>
        </p:nvSpPr>
        <p:spPr bwMode="auto">
          <a:xfrm>
            <a:off x="685800" y="1985974"/>
            <a:ext cx="4000500" cy="30861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n = 11;</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*q, *r,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q = &amp;n;  r = NULL;</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malloc</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sizeof</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33;</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m = *h;</a:t>
            </a:r>
          </a:p>
        </p:txBody>
      </p:sp>
      <p:sp>
        <p:nvSpPr>
          <p:cNvPr id="48" name="Text Box 5"/>
          <p:cNvSpPr txBox="1">
            <a:spLocks noChangeArrowheads="1"/>
          </p:cNvSpPr>
          <p:nvPr/>
        </p:nvSpPr>
        <p:spPr bwMode="auto">
          <a:xfrm>
            <a:off x="6489700" y="2097099"/>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11</a:t>
            </a:r>
            <a:endParaRPr lang="en-US" sz="1600" b="0">
              <a:effectLst/>
            </a:endParaRPr>
          </a:p>
        </p:txBody>
      </p:sp>
      <p:sp>
        <p:nvSpPr>
          <p:cNvPr id="49" name="Rectangle 6"/>
          <p:cNvSpPr>
            <a:spLocks noChangeArrowheads="1"/>
          </p:cNvSpPr>
          <p:nvPr/>
        </p:nvSpPr>
        <p:spPr bwMode="auto">
          <a:xfrm>
            <a:off x="5943600" y="1985974"/>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n</a:t>
            </a:r>
            <a:endParaRPr lang="en-US" b="0">
              <a:effectLst>
                <a:outerShdw blurRad="38100" dist="38100" dir="2700000" algn="tl">
                  <a:srgbClr val="000000"/>
                </a:outerShdw>
              </a:effectLst>
            </a:endParaRPr>
          </a:p>
        </p:txBody>
      </p:sp>
      <p:sp>
        <p:nvSpPr>
          <p:cNvPr id="50" name="Text Box 18"/>
          <p:cNvSpPr txBox="1">
            <a:spLocks noChangeArrowheads="1"/>
          </p:cNvSpPr>
          <p:nvPr/>
        </p:nvSpPr>
        <p:spPr bwMode="auto">
          <a:xfrm>
            <a:off x="6489700" y="2725749"/>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sp>
        <p:nvSpPr>
          <p:cNvPr id="51" name="Rectangle 19"/>
          <p:cNvSpPr>
            <a:spLocks noChangeArrowheads="1"/>
          </p:cNvSpPr>
          <p:nvPr/>
        </p:nvSpPr>
        <p:spPr bwMode="auto">
          <a:xfrm>
            <a:off x="5943600" y="2297124"/>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q</a:t>
            </a:r>
            <a:endParaRPr lang="en-US" b="0">
              <a:effectLst>
                <a:outerShdw blurRad="38100" dist="38100" dir="2700000" algn="tl">
                  <a:srgbClr val="000000"/>
                </a:outerShdw>
              </a:effectLst>
            </a:endParaRPr>
          </a:p>
        </p:txBody>
      </p:sp>
      <p:sp>
        <p:nvSpPr>
          <p:cNvPr id="52" name="Text Box 20"/>
          <p:cNvSpPr txBox="1">
            <a:spLocks noChangeArrowheads="1"/>
          </p:cNvSpPr>
          <p:nvPr/>
        </p:nvSpPr>
        <p:spPr bwMode="auto">
          <a:xfrm>
            <a:off x="6489700" y="2411424"/>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53" name="Oval 21"/>
          <p:cNvSpPr>
            <a:spLocks noChangeArrowheads="1"/>
          </p:cNvSpPr>
          <p:nvPr/>
        </p:nvSpPr>
        <p:spPr bwMode="auto">
          <a:xfrm>
            <a:off x="7689850" y="2500324"/>
            <a:ext cx="114300" cy="112713"/>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54" name="AutoShape 22"/>
          <p:cNvCxnSpPr>
            <a:cxnSpLocks noChangeShapeType="1"/>
            <a:stCxn id="53" idx="6"/>
            <a:endCxn id="48" idx="3"/>
          </p:cNvCxnSpPr>
          <p:nvPr/>
        </p:nvCxnSpPr>
        <p:spPr bwMode="auto">
          <a:xfrm flipV="1">
            <a:off x="7804150" y="2245656"/>
            <a:ext cx="171450" cy="311025"/>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55" name="Rectangle 23"/>
          <p:cNvSpPr>
            <a:spLocks noChangeArrowheads="1"/>
          </p:cNvSpPr>
          <p:nvPr/>
        </p:nvSpPr>
        <p:spPr bwMode="auto">
          <a:xfrm>
            <a:off x="5943600" y="2614624"/>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r</a:t>
            </a:r>
            <a:endParaRPr lang="en-US" b="0">
              <a:effectLst>
                <a:outerShdw blurRad="38100" dist="38100" dir="2700000" algn="tl">
                  <a:srgbClr val="000000"/>
                </a:outerShdw>
              </a:effectLst>
            </a:endParaRPr>
          </a:p>
        </p:txBody>
      </p:sp>
      <p:sp>
        <p:nvSpPr>
          <p:cNvPr id="56" name="Rectangle 24"/>
          <p:cNvSpPr>
            <a:spLocks noChangeArrowheads="1"/>
          </p:cNvSpPr>
          <p:nvPr/>
        </p:nvSpPr>
        <p:spPr bwMode="auto">
          <a:xfrm>
            <a:off x="342900" y="1966924"/>
            <a:ext cx="8343900" cy="2876550"/>
          </a:xfrm>
          <a:prstGeom prst="rect">
            <a:avLst/>
          </a:prstGeom>
          <a:noFill/>
          <a:ln w="9525" algn="ctr">
            <a:solidFill>
              <a:schemeClr val="tx1"/>
            </a:solidFill>
            <a:miter lim="800000"/>
            <a:headEnd/>
            <a:tailEnd/>
          </a:ln>
          <a:effectLst/>
        </p:spPr>
        <p:txBody>
          <a:bodyPr wrap="none" anchor="ctr"/>
          <a:lstStyle/>
          <a:p>
            <a:endParaRPr lang="tr-TR"/>
          </a:p>
        </p:txBody>
      </p:sp>
      <p:sp>
        <p:nvSpPr>
          <p:cNvPr id="57" name="Text Box 25"/>
          <p:cNvSpPr txBox="1">
            <a:spLocks noChangeArrowheads="1"/>
          </p:cNvSpPr>
          <p:nvPr/>
        </p:nvSpPr>
        <p:spPr bwMode="auto">
          <a:xfrm>
            <a:off x="6489700" y="3040074"/>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grpSp>
        <p:nvGrpSpPr>
          <p:cNvPr id="58" name="Group 34"/>
          <p:cNvGrpSpPr>
            <a:grpSpLocks/>
          </p:cNvGrpSpPr>
          <p:nvPr/>
        </p:nvGrpSpPr>
        <p:grpSpPr bwMode="auto">
          <a:xfrm>
            <a:off x="5943600" y="2897200"/>
            <a:ext cx="2032000" cy="1071563"/>
            <a:chOff x="3744" y="1690"/>
            <a:chExt cx="1280" cy="675"/>
          </a:xfrm>
        </p:grpSpPr>
        <p:sp>
          <p:nvSpPr>
            <p:cNvPr id="59" name="Text Box 26"/>
            <p:cNvSpPr txBox="1">
              <a:spLocks noChangeArrowheads="1"/>
            </p:cNvSpPr>
            <p:nvPr/>
          </p:nvSpPr>
          <p:spPr bwMode="auto">
            <a:xfrm>
              <a:off x="4088" y="1978"/>
              <a:ext cx="936" cy="187"/>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dirty="0">
                  <a:effectLst/>
                  <a:ea typeface="굴림" pitchFamily="50" charset="-127"/>
                </a:rPr>
                <a:t>…</a:t>
              </a:r>
              <a:endParaRPr lang="en-US" sz="1600" b="0" dirty="0">
                <a:effectLst/>
              </a:endParaRPr>
            </a:p>
          </p:txBody>
        </p:sp>
        <p:sp>
          <p:nvSpPr>
            <p:cNvPr id="60" name="Text Box 27"/>
            <p:cNvSpPr txBox="1">
              <a:spLocks noChangeArrowheads="1"/>
            </p:cNvSpPr>
            <p:nvPr/>
          </p:nvSpPr>
          <p:spPr bwMode="auto">
            <a:xfrm>
              <a:off x="4088" y="2178"/>
              <a:ext cx="936" cy="187"/>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33</a:t>
              </a:r>
              <a:endParaRPr lang="en-US" sz="1600" b="0">
                <a:effectLst/>
              </a:endParaRPr>
            </a:p>
          </p:txBody>
        </p:sp>
        <p:sp>
          <p:nvSpPr>
            <p:cNvPr id="61" name="Rectangle 28"/>
            <p:cNvSpPr>
              <a:spLocks noChangeArrowheads="1"/>
            </p:cNvSpPr>
            <p:nvPr/>
          </p:nvSpPr>
          <p:spPr bwMode="auto">
            <a:xfrm>
              <a:off x="3744" y="1690"/>
              <a:ext cx="223" cy="288"/>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h</a:t>
              </a:r>
              <a:endParaRPr lang="en-US" b="0">
                <a:effectLst>
                  <a:outerShdw blurRad="38100" dist="38100" dir="2700000" algn="tl">
                    <a:srgbClr val="000000"/>
                  </a:outerShdw>
                </a:effectLst>
              </a:endParaRPr>
            </a:p>
          </p:txBody>
        </p:sp>
        <p:sp>
          <p:nvSpPr>
            <p:cNvPr id="62" name="Oval 29"/>
            <p:cNvSpPr>
              <a:spLocks noChangeArrowheads="1"/>
            </p:cNvSpPr>
            <p:nvPr/>
          </p:nvSpPr>
          <p:spPr bwMode="auto">
            <a:xfrm>
              <a:off x="4844" y="1839"/>
              <a:ext cx="72" cy="71"/>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endParaRPr lang="tr-TR"/>
            </a:p>
          </p:txBody>
        </p:sp>
        <p:cxnSp>
          <p:nvCxnSpPr>
            <p:cNvPr id="63" name="AutoShape 30"/>
            <p:cNvCxnSpPr>
              <a:cxnSpLocks noChangeShapeType="1"/>
              <a:stCxn id="62" idx="6"/>
              <a:endCxn id="60" idx="3"/>
            </p:cNvCxnSpPr>
            <p:nvPr/>
          </p:nvCxnSpPr>
          <p:spPr bwMode="auto">
            <a:xfrm>
              <a:off x="4916" y="1875"/>
              <a:ext cx="108" cy="397"/>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grpSp>
      <p:grpSp>
        <p:nvGrpSpPr>
          <p:cNvPr id="64" name="Group 35"/>
          <p:cNvGrpSpPr>
            <a:grpSpLocks/>
          </p:cNvGrpSpPr>
          <p:nvPr/>
        </p:nvGrpSpPr>
        <p:grpSpPr bwMode="auto">
          <a:xfrm>
            <a:off x="1714500" y="3814774"/>
            <a:ext cx="3886200" cy="774700"/>
            <a:chOff x="1080" y="2176"/>
            <a:chExt cx="2448" cy="488"/>
          </a:xfrm>
        </p:grpSpPr>
        <p:sp>
          <p:nvSpPr>
            <p:cNvPr id="65" name="Oval 31"/>
            <p:cNvSpPr>
              <a:spLocks noChangeArrowheads="1"/>
            </p:cNvSpPr>
            <p:nvPr/>
          </p:nvSpPr>
          <p:spPr bwMode="auto">
            <a:xfrm>
              <a:off x="1080" y="2376"/>
              <a:ext cx="360" cy="288"/>
            </a:xfrm>
            <a:prstGeom prst="ellipse">
              <a:avLst/>
            </a:prstGeom>
            <a:noFill/>
            <a:ln w="38100" algn="ctr">
              <a:solidFill>
                <a:srgbClr val="FF3300"/>
              </a:solidFill>
              <a:round/>
              <a:headEnd/>
              <a:tailEnd/>
            </a:ln>
            <a:effectLst/>
          </p:spPr>
          <p:txBody>
            <a:bodyPr wrap="none" anchor="ctr"/>
            <a:lstStyle/>
            <a:p>
              <a:endParaRPr lang="tr-TR"/>
            </a:p>
          </p:txBody>
        </p:sp>
        <p:sp>
          <p:nvSpPr>
            <p:cNvPr id="66" name="Line 32"/>
            <p:cNvSpPr>
              <a:spLocks noChangeShapeType="1"/>
            </p:cNvSpPr>
            <p:nvPr/>
          </p:nvSpPr>
          <p:spPr bwMode="auto">
            <a:xfrm flipV="1">
              <a:off x="1440" y="2520"/>
              <a:ext cx="504" cy="0"/>
            </a:xfrm>
            <a:prstGeom prst="line">
              <a:avLst/>
            </a:prstGeom>
            <a:noFill/>
            <a:ln w="28575">
              <a:solidFill>
                <a:srgbClr val="FF3300"/>
              </a:solidFill>
              <a:round/>
              <a:headEnd/>
              <a:tailEnd type="triangle" w="med" len="med"/>
            </a:ln>
            <a:effectLst/>
          </p:spPr>
          <p:txBody>
            <a:bodyPr wrap="none" anchor="ctr"/>
            <a:lstStyle/>
            <a:p>
              <a:endParaRPr lang="tr-TR"/>
            </a:p>
          </p:txBody>
        </p:sp>
        <p:sp>
          <p:nvSpPr>
            <p:cNvPr id="67" name="Rectangle 33"/>
            <p:cNvSpPr>
              <a:spLocks noChangeArrowheads="1"/>
            </p:cNvSpPr>
            <p:nvPr/>
          </p:nvSpPr>
          <p:spPr bwMode="auto">
            <a:xfrm>
              <a:off x="1944" y="2176"/>
              <a:ext cx="1584" cy="446"/>
            </a:xfrm>
            <a:prstGeom prst="rect">
              <a:avLst/>
            </a:prstGeom>
            <a:noFill/>
            <a:ln w="9525" algn="ctr">
              <a:noFill/>
              <a:miter lim="800000"/>
              <a:headEnd/>
              <a:tailEnd/>
            </a:ln>
            <a:effectLst/>
          </p:spPr>
          <p:txBody>
            <a:bodyPr>
              <a:spAutoFit/>
            </a:bodyPr>
            <a:lstStyle/>
            <a:p>
              <a:pPr algn="l"/>
              <a:r>
                <a:rPr lang="tr-TR" altLang="ko-KR" sz="2000" i="1" dirty="0" smtClean="0">
                  <a:solidFill>
                    <a:srgbClr val="7030A0"/>
                  </a:solidFill>
                  <a:effectLst>
                    <a:outerShdw blurRad="38100" dist="38100" dir="2700000" algn="tl">
                      <a:srgbClr val="000000"/>
                    </a:outerShdw>
                  </a:effectLst>
                  <a:ea typeface="굴림" pitchFamily="50" charset="-127"/>
                </a:rPr>
                <a:t>Geri havale</a:t>
              </a:r>
              <a:r>
                <a:rPr lang="en-US" altLang="ko-KR" sz="2000" i="1" dirty="0" smtClean="0">
                  <a:solidFill>
                    <a:srgbClr val="7030A0"/>
                  </a:solidFill>
                  <a:effectLst>
                    <a:outerShdw blurRad="38100" dist="38100" dir="2700000" algn="tl">
                      <a:srgbClr val="000000"/>
                    </a:outerShdw>
                  </a:effectLst>
                  <a:ea typeface="굴림" pitchFamily="50" charset="-127"/>
                </a:rPr>
                <a:t> (</a:t>
              </a:r>
              <a:r>
                <a:rPr lang="tr-TR" altLang="ko-KR" sz="2000" i="1" dirty="0" smtClean="0">
                  <a:solidFill>
                    <a:srgbClr val="7030A0"/>
                  </a:solidFill>
                  <a:effectLst>
                    <a:outerShdw blurRad="38100" dist="38100" dir="2700000" algn="tl">
                      <a:srgbClr val="000000"/>
                    </a:outerShdw>
                  </a:effectLst>
                  <a:ea typeface="굴림" pitchFamily="50" charset="-127"/>
                </a:rPr>
                <a:t>dolaylı referans</a:t>
              </a:r>
              <a:r>
                <a:rPr lang="en-US" altLang="ko-KR" sz="2000" i="1" dirty="0" smtClean="0">
                  <a:solidFill>
                    <a:srgbClr val="7030A0"/>
                  </a:solidFill>
                  <a:effectLst>
                    <a:outerShdw blurRad="38100" dist="38100" dir="2700000" algn="tl">
                      <a:srgbClr val="000000"/>
                    </a:outerShdw>
                  </a:effectLst>
                  <a:ea typeface="굴림" pitchFamily="50" charset="-127"/>
                </a:rPr>
                <a:t>)</a:t>
              </a:r>
              <a:endParaRPr lang="en-US" sz="2000" i="1"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4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childTnLst>
                          </p:cTn>
                        </p:par>
                        <p:par>
                          <p:cTn id="19" fill="hold">
                            <p:stCondLst>
                              <p:cond delay="0"/>
                            </p:stCondLst>
                            <p:childTnLst>
                              <p:par>
                                <p:cTn id="20" presetID="9" presetClass="entr" presetSubtype="0" fill="hold"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dissolv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xEl>
                                              <p:pRg st="5" end="5"/>
                                            </p:txEl>
                                          </p:spTgt>
                                        </p:tgtEl>
                                        <p:attrNameLst>
                                          <p:attrName>style.visibility</p:attrName>
                                        </p:attrNameLst>
                                      </p:cBhvr>
                                      <p:to>
                                        <p:strVal val="visible"/>
                                      </p:to>
                                    </p:set>
                                  </p:childTnLst>
                                </p:cTn>
                              </p:par>
                            </p:childTnLst>
                          </p:cTn>
                        </p:par>
                        <p:par>
                          <p:cTn id="27" fill="hold">
                            <p:stCondLst>
                              <p:cond delay="0"/>
                            </p:stCondLst>
                            <p:childTnLst>
                              <p:par>
                                <p:cTn id="28" presetID="9" presetClass="entr" presetSubtype="0"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dissolve">
                                      <p:cBhvr>
                                        <p:cTn id="3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6.3.5. </a:t>
            </a:r>
            <a:r>
              <a:rPr lang="tr-TR" sz="3600" dirty="0" err="1" smtClean="0"/>
              <a:t>Pointer</a:t>
            </a:r>
            <a:r>
              <a:rPr lang="tr-TR" sz="3600" dirty="0" smtClean="0"/>
              <a:t> (Gösterge) Tipi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105</a:t>
            </a:fld>
            <a:endParaRPr lang="tr-TR"/>
          </a:p>
        </p:txBody>
      </p:sp>
      <p:pic>
        <p:nvPicPr>
          <p:cNvPr id="8194" name="Picture 2"/>
          <p:cNvPicPr>
            <a:picLocks noChangeAspect="1" noChangeArrowheads="1"/>
          </p:cNvPicPr>
          <p:nvPr/>
        </p:nvPicPr>
        <p:blipFill>
          <a:blip r:embed="rId2"/>
          <a:srcRect/>
          <a:stretch>
            <a:fillRect/>
          </a:stretch>
        </p:blipFill>
        <p:spPr bwMode="auto">
          <a:xfrm>
            <a:off x="142876" y="1892170"/>
            <a:ext cx="8929718" cy="4037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Heap</a:t>
            </a:r>
            <a:r>
              <a:rPr lang="tr-TR" dirty="0" smtClean="0"/>
              <a:t> Bellek</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106</a:t>
            </a:fld>
            <a:endParaRPr lang="tr-TR"/>
          </a:p>
        </p:txBody>
      </p:sp>
      <p:sp>
        <p:nvSpPr>
          <p:cNvPr id="5" name="Content Placeholder 2"/>
          <p:cNvSpPr>
            <a:spLocks noGrp="1"/>
          </p:cNvSpPr>
          <p:nvPr>
            <p:ph idx="1"/>
          </p:nvPr>
        </p:nvSpPr>
        <p:spPr bwMode="auto">
          <a:xfrm>
            <a:off x="428596" y="1528786"/>
            <a:ext cx="8229600" cy="5257800"/>
          </a:xfrm>
          <a:noFill/>
          <a:ln>
            <a:miter lim="800000"/>
            <a:headEnd/>
            <a:tailEnd/>
          </a:ln>
        </p:spPr>
        <p:txBody>
          <a:bodyPr vert="horz" wrap="square" lIns="91440" tIns="45720" rIns="91440" bIns="45720" numCol="1" anchor="t" anchorCtr="0" compatLnSpc="1">
            <a:prstTxWarp prst="textNoShape">
              <a:avLst/>
            </a:prstTxWarp>
          </a:bodyPr>
          <a:lstStyle/>
          <a:p>
            <a:pPr>
              <a:buFont typeface="Arial" pitchFamily="34" charset="0"/>
              <a:buNone/>
            </a:pPr>
            <a:endParaRPr lang="en-US" sz="1400" b="1" dirty="0" smtClean="0"/>
          </a:p>
          <a:p>
            <a:pPr>
              <a:buFont typeface="Arial" pitchFamily="34" charset="0"/>
              <a:buNone/>
            </a:pPr>
            <a:endParaRPr lang="en-US" sz="1400" b="1" dirty="0" smtClean="0"/>
          </a:p>
          <a:p>
            <a:pPr>
              <a:buFont typeface="Arial" pitchFamily="34" charset="0"/>
              <a:buNone/>
            </a:pPr>
            <a:endParaRPr lang="en-US" sz="1400" b="1" dirty="0" smtClean="0"/>
          </a:p>
          <a:p>
            <a:pPr>
              <a:buFont typeface="Arial" pitchFamily="34" charset="0"/>
              <a:buNone/>
            </a:pPr>
            <a:r>
              <a:rPr lang="en-US" sz="1400" b="1" dirty="0" smtClean="0">
                <a:solidFill>
                  <a:schemeClr val="tx2"/>
                </a:solidFill>
              </a:rPr>
              <a:t>Implicit</a:t>
            </a:r>
            <a:r>
              <a:rPr lang="en-US" sz="1400" b="1" dirty="0" smtClean="0"/>
              <a:t> –</a:t>
            </a:r>
          </a:p>
          <a:p>
            <a:pPr>
              <a:buFont typeface="Arial" pitchFamily="34" charset="0"/>
              <a:buNone/>
            </a:pPr>
            <a:r>
              <a:rPr lang="tr-TR" sz="1400" dirty="0" smtClean="0"/>
              <a:t>Otomatik</a:t>
            </a:r>
            <a:endParaRPr lang="en-US" sz="1400" dirty="0" smtClean="0"/>
          </a:p>
          <a:p>
            <a:pPr>
              <a:buFont typeface="Arial" pitchFamily="34" charset="0"/>
              <a:buNone/>
            </a:pPr>
            <a:endParaRPr lang="en-US" sz="1400" dirty="0" smtClean="0"/>
          </a:p>
          <a:p>
            <a:pPr>
              <a:buFont typeface="Arial" pitchFamily="34" charset="0"/>
              <a:buNone/>
            </a:pPr>
            <a:endParaRPr lang="en-US" sz="1400" dirty="0" smtClean="0"/>
          </a:p>
          <a:p>
            <a:pPr>
              <a:buFont typeface="Arial" pitchFamily="34" charset="0"/>
              <a:buNone/>
            </a:pPr>
            <a:endParaRPr lang="en-US" sz="1400" b="1" dirty="0" smtClean="0"/>
          </a:p>
          <a:p>
            <a:pPr>
              <a:buFont typeface="Arial" pitchFamily="34" charset="0"/>
              <a:buNone/>
            </a:pPr>
            <a:endParaRPr lang="en-US" sz="1400" b="1" dirty="0" smtClean="0"/>
          </a:p>
          <a:p>
            <a:pPr>
              <a:buFont typeface="Arial" pitchFamily="34" charset="0"/>
              <a:buNone/>
            </a:pPr>
            <a:endParaRPr lang="en-US" sz="1400" b="1" dirty="0" smtClean="0"/>
          </a:p>
          <a:p>
            <a:pPr>
              <a:buFont typeface="Arial" pitchFamily="34" charset="0"/>
              <a:buNone/>
            </a:pPr>
            <a:r>
              <a:rPr lang="en-US" sz="1400" b="1" dirty="0" smtClean="0">
                <a:solidFill>
                  <a:srgbClr val="7030A0"/>
                </a:solidFill>
              </a:rPr>
              <a:t>Explicit</a:t>
            </a:r>
            <a:r>
              <a:rPr lang="en-US" sz="1400" b="1" dirty="0" smtClean="0"/>
              <a:t> –</a:t>
            </a:r>
          </a:p>
          <a:p>
            <a:pPr>
              <a:buFont typeface="Arial" pitchFamily="34" charset="0"/>
              <a:buNone/>
            </a:pPr>
            <a:r>
              <a:rPr lang="tr-TR" sz="1400" dirty="0" smtClean="0"/>
              <a:t>Programcı komutları</a:t>
            </a:r>
            <a:endParaRPr lang="en-US" sz="1400" dirty="0" smtClean="0"/>
          </a:p>
          <a:p>
            <a:pPr>
              <a:buFont typeface="Arial" pitchFamily="34" charset="0"/>
              <a:buNone/>
            </a:pPr>
            <a:endParaRPr lang="en-US" sz="1400" b="1" dirty="0" smtClean="0"/>
          </a:p>
        </p:txBody>
      </p:sp>
      <p:graphicFrame>
        <p:nvGraphicFramePr>
          <p:cNvPr id="6" name="Table 3"/>
          <p:cNvGraphicFramePr>
            <a:graphicFrameLocks noGrp="1"/>
          </p:cNvGraphicFramePr>
          <p:nvPr/>
        </p:nvGraphicFramePr>
        <p:xfrm>
          <a:off x="2181196" y="1833586"/>
          <a:ext cx="1981200" cy="4754880"/>
        </p:xfrm>
        <a:graphic>
          <a:graphicData uri="http://schemas.openxmlformats.org/drawingml/2006/table">
            <a:tbl>
              <a:tblPr>
                <a:tableStyleId>{5C22544A-7EE6-4342-B048-85BDC9FD1C3A}</a:tableStyleId>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extLst>
                  <a:ext uri="{0D108BD9-81ED-4DB2-BD59-A6C34878D82A}">
                    <a16:rowId xmlns:a16="http://schemas.microsoft.com/office/drawing/2014/main" val="10000"/>
                  </a:ext>
                </a:extLst>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002060"/>
                    </a:solidFill>
                  </a:tcPr>
                </a:tc>
                <a:extLst>
                  <a:ext uri="{0D108BD9-81ED-4DB2-BD59-A6C34878D82A}">
                    <a16:rowId xmlns:a16="http://schemas.microsoft.com/office/drawing/2014/main" val="10001"/>
                  </a:ext>
                </a:extLst>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002060"/>
                    </a:solidFill>
                  </a:tcPr>
                </a:tc>
                <a:extLst>
                  <a:ext uri="{0D108BD9-81ED-4DB2-BD59-A6C34878D82A}">
                    <a16:rowId xmlns:a16="http://schemas.microsoft.com/office/drawing/2014/main" val="10002"/>
                  </a:ext>
                </a:extLst>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3"/>
                  </a:ext>
                </a:extLst>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4"/>
                  </a:ext>
                </a:extLst>
              </a:tr>
              <a:tr h="35989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5"/>
                  </a:ext>
                </a:extLst>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6"/>
                  </a:ext>
                </a:extLst>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7030A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7"/>
                  </a:ext>
                </a:extLst>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7030A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75000"/>
                      </a:schemeClr>
                    </a:solidFill>
                  </a:tcPr>
                </a:tc>
                <a:extLst>
                  <a:ext uri="{0D108BD9-81ED-4DB2-BD59-A6C34878D82A}">
                    <a16:rowId xmlns:a16="http://schemas.microsoft.com/office/drawing/2014/main" val="10008"/>
                  </a:ext>
                </a:extLst>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lumMod val="50000"/>
                        <a:lumOff val="5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75000"/>
                      </a:schemeClr>
                    </a:solidFill>
                  </a:tcPr>
                </a:tc>
                <a:extLst>
                  <a:ext uri="{0D108BD9-81ED-4DB2-BD59-A6C34878D82A}">
                    <a16:rowId xmlns:a16="http://schemas.microsoft.com/office/drawing/2014/main" val="10009"/>
                  </a:ext>
                </a:extLst>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lumMod val="50000"/>
                        <a:lumOff val="5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extLst>
                  <a:ext uri="{0D108BD9-81ED-4DB2-BD59-A6C34878D82A}">
                    <a16:rowId xmlns:a16="http://schemas.microsoft.com/office/drawing/2014/main" val="10010"/>
                  </a:ext>
                </a:extLst>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lumMod val="50000"/>
                        <a:lumOff val="5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75000"/>
                      </a:schemeClr>
                    </a:solidFill>
                  </a:tcPr>
                </a:tc>
                <a:extLst>
                  <a:ext uri="{0D108BD9-81ED-4DB2-BD59-A6C34878D82A}">
                    <a16:rowId xmlns:a16="http://schemas.microsoft.com/office/drawing/2014/main" val="10011"/>
                  </a:ext>
                </a:extLst>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lumMod val="50000"/>
                        <a:lumOff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75000"/>
                      </a:schemeClr>
                    </a:solidFill>
                  </a:tcPr>
                </a:tc>
                <a:extLst>
                  <a:ext uri="{0D108BD9-81ED-4DB2-BD59-A6C34878D82A}">
                    <a16:rowId xmlns:a16="http://schemas.microsoft.com/office/drawing/2014/main" val="10012"/>
                  </a:ext>
                </a:extLst>
              </a:tr>
            </a:tbl>
          </a:graphicData>
        </a:graphic>
      </p:graphicFrame>
      <p:graphicFrame>
        <p:nvGraphicFramePr>
          <p:cNvPr id="7" name="Table 8"/>
          <p:cNvGraphicFramePr>
            <a:graphicFrameLocks noGrp="1"/>
          </p:cNvGraphicFramePr>
          <p:nvPr/>
        </p:nvGraphicFramePr>
        <p:xfrm>
          <a:off x="5610196" y="2138386"/>
          <a:ext cx="1371600" cy="3577771"/>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20000"/>
                    </a:ext>
                  </a:extLst>
                </a:gridCol>
              </a:tblGrid>
              <a:tr h="4580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lumMod val="50000"/>
                        <a:lumOff val="50000"/>
                      </a:schemeClr>
                    </a:solidFill>
                  </a:tcPr>
                </a:tc>
                <a:extLst>
                  <a:ext uri="{0D108BD9-81ED-4DB2-BD59-A6C34878D82A}">
                    <a16:rowId xmlns:a16="http://schemas.microsoft.com/office/drawing/2014/main" val="10000"/>
                  </a:ext>
                </a:extLst>
              </a:tr>
              <a:tr h="4580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00B050"/>
                    </a:solidFill>
                  </a:tcPr>
                </a:tc>
                <a:extLst>
                  <a:ext uri="{0D108BD9-81ED-4DB2-BD59-A6C34878D82A}">
                    <a16:rowId xmlns:a16="http://schemas.microsoft.com/office/drawing/2014/main" val="10001"/>
                  </a:ext>
                </a:extLst>
              </a:tr>
              <a:tr h="4580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00B050"/>
                    </a:solidFill>
                  </a:tcPr>
                </a:tc>
                <a:extLst>
                  <a:ext uri="{0D108BD9-81ED-4DB2-BD59-A6C34878D82A}">
                    <a16:rowId xmlns:a16="http://schemas.microsoft.com/office/drawing/2014/main" val="10002"/>
                  </a:ext>
                </a:extLst>
              </a:tr>
              <a:tr h="60708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0070C0"/>
                    </a:solidFill>
                  </a:tcPr>
                </a:tc>
                <a:extLst>
                  <a:ext uri="{0D108BD9-81ED-4DB2-BD59-A6C34878D82A}">
                    <a16:rowId xmlns:a16="http://schemas.microsoft.com/office/drawing/2014/main" val="10003"/>
                  </a:ext>
                </a:extLst>
              </a:tr>
              <a:tr h="102402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extLst>
                  <a:ext uri="{0D108BD9-81ED-4DB2-BD59-A6C34878D82A}">
                    <a16:rowId xmlns:a16="http://schemas.microsoft.com/office/drawing/2014/main" val="10004"/>
                  </a:ext>
                </a:extLst>
              </a:tr>
              <a:tr h="5725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5"/>
                  </a:ext>
                </a:extLst>
              </a:tr>
            </a:tbl>
          </a:graphicData>
        </a:graphic>
      </p:graphicFrame>
      <p:sp>
        <p:nvSpPr>
          <p:cNvPr id="8" name="Rectangle 12"/>
          <p:cNvSpPr>
            <a:spLocks noChangeArrowheads="1"/>
          </p:cNvSpPr>
          <p:nvPr/>
        </p:nvSpPr>
        <p:spPr bwMode="auto">
          <a:xfrm>
            <a:off x="4543396" y="3662386"/>
            <a:ext cx="838200" cy="369888"/>
          </a:xfrm>
          <a:prstGeom prst="rect">
            <a:avLst/>
          </a:prstGeom>
          <a:noFill/>
          <a:ln w="9525">
            <a:noFill/>
            <a:miter lim="800000"/>
            <a:headEnd/>
            <a:tailEnd/>
          </a:ln>
        </p:spPr>
        <p:txBody>
          <a:bodyPr>
            <a:spAutoFit/>
          </a:bodyPr>
          <a:lstStyle/>
          <a:p>
            <a:r>
              <a:rPr lang="en-US" b="1">
                <a:solidFill>
                  <a:srgbClr val="0070C0"/>
                </a:solidFill>
              </a:rPr>
              <a:t>Heap</a:t>
            </a:r>
          </a:p>
        </p:txBody>
      </p:sp>
      <p:sp>
        <p:nvSpPr>
          <p:cNvPr id="9" name="Rectangle 13"/>
          <p:cNvSpPr>
            <a:spLocks noChangeArrowheads="1"/>
          </p:cNvSpPr>
          <p:nvPr/>
        </p:nvSpPr>
        <p:spPr bwMode="auto">
          <a:xfrm>
            <a:off x="7210396" y="2062186"/>
            <a:ext cx="1524000" cy="1200150"/>
          </a:xfrm>
          <a:prstGeom prst="rect">
            <a:avLst/>
          </a:prstGeom>
          <a:noFill/>
          <a:ln w="9525">
            <a:noFill/>
            <a:miter lim="800000"/>
            <a:headEnd/>
            <a:tailEnd/>
          </a:ln>
        </p:spPr>
        <p:txBody>
          <a:bodyPr>
            <a:spAutoFit/>
          </a:bodyPr>
          <a:lstStyle/>
          <a:p>
            <a:r>
              <a:rPr lang="en-US" b="1" dirty="0"/>
              <a:t>0</a:t>
            </a:r>
          </a:p>
          <a:p>
            <a:r>
              <a:rPr lang="tr-TR" b="1" dirty="0" smtClean="0"/>
              <a:t>Metin</a:t>
            </a:r>
            <a:endParaRPr lang="en-US" b="1" dirty="0"/>
          </a:p>
          <a:p>
            <a:endParaRPr lang="en-US" b="1" dirty="0"/>
          </a:p>
          <a:p>
            <a:r>
              <a:rPr lang="tr-TR" b="1" dirty="0" smtClean="0">
                <a:solidFill>
                  <a:srgbClr val="00B050"/>
                </a:solidFill>
              </a:rPr>
              <a:t>Veri</a:t>
            </a:r>
            <a:endParaRPr lang="en-US" b="1" dirty="0">
              <a:solidFill>
                <a:srgbClr val="00B050"/>
              </a:solidFill>
            </a:endParaRPr>
          </a:p>
        </p:txBody>
      </p:sp>
      <p:sp>
        <p:nvSpPr>
          <p:cNvPr id="10" name="Rectangle 14"/>
          <p:cNvSpPr>
            <a:spLocks noChangeArrowheads="1"/>
          </p:cNvSpPr>
          <p:nvPr/>
        </p:nvSpPr>
        <p:spPr bwMode="auto">
          <a:xfrm>
            <a:off x="7134196" y="4957786"/>
            <a:ext cx="1371600" cy="646113"/>
          </a:xfrm>
          <a:prstGeom prst="rect">
            <a:avLst/>
          </a:prstGeom>
          <a:noFill/>
          <a:ln w="9525">
            <a:noFill/>
            <a:miter lim="800000"/>
            <a:headEnd/>
            <a:tailEnd/>
          </a:ln>
        </p:spPr>
        <p:txBody>
          <a:bodyPr>
            <a:spAutoFit/>
          </a:bodyPr>
          <a:lstStyle/>
          <a:p>
            <a:endParaRPr lang="en-US" b="1"/>
          </a:p>
          <a:p>
            <a:r>
              <a:rPr lang="en-US" b="1">
                <a:solidFill>
                  <a:srgbClr val="FF0000"/>
                </a:solidFill>
              </a:rPr>
              <a:t>Stack</a:t>
            </a:r>
          </a:p>
        </p:txBody>
      </p:sp>
      <p:cxnSp>
        <p:nvCxnSpPr>
          <p:cNvPr id="11" name="Straight Connector 16"/>
          <p:cNvCxnSpPr/>
          <p:nvPr/>
        </p:nvCxnSpPr>
        <p:spPr>
          <a:xfrm rot="16200000" flipH="1">
            <a:off x="4048096" y="1947886"/>
            <a:ext cx="1676400" cy="144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20"/>
          <p:cNvCxnSpPr/>
          <p:nvPr/>
        </p:nvCxnSpPr>
        <p:spPr>
          <a:xfrm rot="5400000" flipH="1" flipV="1">
            <a:off x="3628996" y="4576786"/>
            <a:ext cx="2514600" cy="144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36"/>
          <p:cNvCxnSpPr/>
          <p:nvPr/>
        </p:nvCxnSpPr>
        <p:spPr>
          <a:xfrm rot="5400000">
            <a:off x="6181697" y="4233886"/>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38"/>
          <p:cNvCxnSpPr/>
          <p:nvPr/>
        </p:nvCxnSpPr>
        <p:spPr>
          <a:xfrm rot="5400000" flipH="1" flipV="1">
            <a:off x="6143597" y="5033986"/>
            <a:ext cx="3048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6.3.5.1. Genel Özellikler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107</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Gösterge tipindeki değişkenler iki amaçla kullanılabilir:</a:t>
            </a:r>
            <a:br>
              <a:rPr lang="tr-TR" sz="2000" dirty="0"/>
            </a:br>
            <a:endParaRPr lang="tr-TR" sz="2000" dirty="0"/>
          </a:p>
          <a:p>
            <a:r>
              <a:rPr lang="tr-TR" sz="2000" b="1" i="1" dirty="0"/>
              <a:t>1. Dolaylı adresleme:</a:t>
            </a:r>
            <a:r>
              <a:rPr lang="tr-TR" sz="2000" dirty="0"/>
              <a:t> Göstergeler, bellekteki değerlere erişim yolunu göstermek için dolaylı adresleme aracı olarak kullanılabilirler. Dolaylı adreslemeyi bir örnekle inceleyelim.</a:t>
            </a:r>
          </a:p>
          <a:p>
            <a:r>
              <a:rPr lang="tr-TR" sz="2000" i="1" dirty="0" err="1"/>
              <a:t>abc</a:t>
            </a:r>
            <a:r>
              <a:rPr lang="tr-TR" sz="2000" dirty="0"/>
              <a:t> isimli bir gösterge değişkeninin </a:t>
            </a:r>
            <a:r>
              <a:rPr lang="tr-TR" sz="2000" i="1" dirty="0"/>
              <a:t>5555</a:t>
            </a:r>
            <a:r>
              <a:rPr lang="tr-TR" sz="2000" dirty="0"/>
              <a:t> değerini içerdiğini düşünelim. Eğer, adresi </a:t>
            </a:r>
            <a:r>
              <a:rPr lang="tr-TR" sz="2000" i="1" dirty="0"/>
              <a:t>5555 </a:t>
            </a:r>
            <a:r>
              <a:rPr lang="tr-TR" sz="2000" dirty="0"/>
              <a:t>olan bellek hücresinde </a:t>
            </a:r>
            <a:r>
              <a:rPr lang="tr-TR" sz="2000" i="1" dirty="0"/>
              <a:t>9876</a:t>
            </a:r>
            <a:r>
              <a:rPr lang="tr-TR" sz="2000" dirty="0"/>
              <a:t> değeri varsa</a:t>
            </a:r>
            <a:r>
              <a:rPr lang="tr-TR" sz="2000" dirty="0" smtClean="0"/>
              <a:t>, </a:t>
            </a:r>
            <a:r>
              <a:rPr lang="tr-TR" sz="2000" i="1" dirty="0" err="1" smtClean="0"/>
              <a:t>abc</a:t>
            </a:r>
            <a:r>
              <a:rPr lang="tr-TR" sz="2000" dirty="0"/>
              <a:t> değişkenine normal başvuru </a:t>
            </a:r>
            <a:r>
              <a:rPr lang="tr-TR" sz="2000" i="1" dirty="0"/>
              <a:t>5555</a:t>
            </a:r>
            <a:r>
              <a:rPr lang="tr-TR" sz="2000" dirty="0"/>
              <a:t> değerini, dolaylı bir başvuru ise </a:t>
            </a:r>
            <a:r>
              <a:rPr lang="tr-TR" sz="2000" i="1" dirty="0"/>
              <a:t>9876</a:t>
            </a:r>
            <a:r>
              <a:rPr lang="tr-TR" sz="2000" dirty="0"/>
              <a:t> değerini verecektir.</a:t>
            </a:r>
          </a:p>
        </p:txBody>
      </p:sp>
      <p:pic>
        <p:nvPicPr>
          <p:cNvPr id="12290" name="Picture 2"/>
          <p:cNvPicPr>
            <a:picLocks noChangeAspect="1" noChangeArrowheads="1"/>
          </p:cNvPicPr>
          <p:nvPr/>
        </p:nvPicPr>
        <p:blipFill>
          <a:blip r:embed="rId2">
            <a:clrChange>
              <a:clrFrom>
                <a:srgbClr val="CDEBFC"/>
              </a:clrFrom>
              <a:clrTo>
                <a:srgbClr val="CDEBFC">
                  <a:alpha val="0"/>
                </a:srgbClr>
              </a:clrTo>
            </a:clrChange>
            <a:extLst>
              <a:ext uri="{28A0092B-C50C-407E-A947-70E740481C1C}">
                <a14:useLocalDpi xmlns:a14="http://schemas.microsoft.com/office/drawing/2010/main" val="0"/>
              </a:ext>
            </a:extLst>
          </a:blip>
          <a:srcRect/>
          <a:stretch>
            <a:fillRect/>
          </a:stretch>
        </p:blipFill>
        <p:spPr bwMode="auto">
          <a:xfrm>
            <a:off x="749583" y="4595833"/>
            <a:ext cx="771525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442818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6.3.5.1. Genel Özellikler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108</a:t>
            </a:fld>
            <a:endParaRPr lang="tr-TR"/>
          </a:p>
        </p:txBody>
      </p:sp>
      <p:sp>
        <p:nvSpPr>
          <p:cNvPr id="6" name="İçerik Yer Tutucusu 5"/>
          <p:cNvSpPr>
            <a:spLocks noGrp="1"/>
          </p:cNvSpPr>
          <p:nvPr>
            <p:ph sz="quarter" idx="1"/>
          </p:nvPr>
        </p:nvSpPr>
        <p:spPr>
          <a:xfrm>
            <a:off x="2627784" y="1600200"/>
            <a:ext cx="6408712" cy="4495800"/>
          </a:xfrm>
        </p:spPr>
        <p:txBody>
          <a:bodyPr>
            <a:normAutofit/>
          </a:bodyPr>
          <a:lstStyle/>
          <a:p>
            <a:r>
              <a:rPr lang="tr-TR" sz="2000" b="1" i="1" dirty="0"/>
              <a:t>2. Dinamik bellek yönetimi:</a:t>
            </a:r>
            <a:r>
              <a:rPr lang="tr-TR" sz="2000" b="1" dirty="0"/>
              <a:t> </a:t>
            </a:r>
            <a:r>
              <a:rPr lang="tr-TR" sz="2000" dirty="0"/>
              <a:t>Programlarda çalışma zamanında büyüyen/küçülen veri yapılarını içeren yığın belleğe erişmek için gösterge tipinde değişkenler kullanılabilir. </a:t>
            </a:r>
            <a:r>
              <a:rPr lang="tr-TR" sz="2000" dirty="0" smtClean="0"/>
              <a:t>Yığın </a:t>
            </a:r>
            <a:r>
              <a:rPr lang="tr-TR" sz="2000" dirty="0"/>
              <a:t>bellekte saklanan değişkenlerin tanımlayıcı isimleri olmadığı için, sadece gösterge değişkenler ile başvurulabilir.</a:t>
            </a:r>
          </a:p>
          <a:p>
            <a:r>
              <a:rPr lang="tr-TR" sz="2000" dirty="0"/>
              <a:t>Yığın bellek yönetimi için gösterge kullanımını sağlayan programlama dillerinde yığın bellekten yer almak için bir işlemciye veya fonksiyona gereksinim vardır. Örneğin C'de </a:t>
            </a:r>
            <a:r>
              <a:rPr lang="tr-TR" sz="2000" dirty="0" err="1"/>
              <a:t>malloc</a:t>
            </a:r>
            <a:r>
              <a:rPr lang="tr-TR" sz="2000" dirty="0"/>
              <a:t> fonksiyonu, C++'da </a:t>
            </a:r>
            <a:r>
              <a:rPr lang="tr-TR" sz="2000" dirty="0" err="1"/>
              <a:t>new</a:t>
            </a:r>
            <a:r>
              <a:rPr lang="tr-TR" sz="2000" dirty="0"/>
              <a:t> işlemcisi, bellekten yer almak için kullanılabilir. Bazı dillerde, belleği serbest bırakmak için de ayrı bir işlemci veya fonksiyon vardır. C'de </a:t>
            </a:r>
            <a:r>
              <a:rPr lang="tr-TR" sz="2000" dirty="0" err="1"/>
              <a:t>free</a:t>
            </a:r>
            <a:r>
              <a:rPr lang="tr-TR" sz="2000" dirty="0"/>
              <a:t> fonksiyonu, C++'da </a:t>
            </a:r>
            <a:r>
              <a:rPr lang="tr-TR" sz="2000" dirty="0" err="1"/>
              <a:t>delete</a:t>
            </a:r>
            <a:r>
              <a:rPr lang="tr-TR" sz="2000" dirty="0"/>
              <a:t> işlemcisi bu amaçla kullanılabilir.</a:t>
            </a:r>
          </a:p>
          <a:p>
            <a:endParaRPr lang="tr-TR" sz="2000" dirty="0"/>
          </a:p>
        </p:txBody>
      </p:sp>
      <p:pic>
        <p:nvPicPr>
          <p:cNvPr id="13314" name="Picture 2"/>
          <p:cNvPicPr>
            <a:picLocks noChangeAspect="1" noChangeArrowheads="1"/>
          </p:cNvPicPr>
          <p:nvPr/>
        </p:nvPicPr>
        <p:blipFill>
          <a:blip r:embed="rId2">
            <a:clrChange>
              <a:clrFrom>
                <a:srgbClr val="E0ECFE"/>
              </a:clrFrom>
              <a:clrTo>
                <a:srgbClr val="E0ECFE">
                  <a:alpha val="0"/>
                </a:srgbClr>
              </a:clrTo>
            </a:clrChange>
            <a:extLst>
              <a:ext uri="{28A0092B-C50C-407E-A947-70E740481C1C}">
                <a14:useLocalDpi xmlns:a14="http://schemas.microsoft.com/office/drawing/2010/main" val="0"/>
              </a:ext>
            </a:extLst>
          </a:blip>
          <a:srcRect/>
          <a:stretch>
            <a:fillRect/>
          </a:stretch>
        </p:blipFill>
        <p:spPr bwMode="auto">
          <a:xfrm>
            <a:off x="107504" y="2276871"/>
            <a:ext cx="2592288" cy="3045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922975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531352" cy="990600"/>
          </a:xfrm>
        </p:spPr>
        <p:txBody>
          <a:bodyPr>
            <a:noAutofit/>
          </a:bodyPr>
          <a:lstStyle/>
          <a:p>
            <a:r>
              <a:rPr lang="tr-TR" sz="3200" dirty="0" smtClean="0"/>
              <a:t>6.3.5.2. Gösterge Tipi için Atama ve Başvuru Çözme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109</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C'de gösterge tipi için, atama ve başvuru çözme (</a:t>
            </a:r>
            <a:r>
              <a:rPr lang="tr-TR" sz="2000" i="1" dirty="0" err="1"/>
              <a:t>dereferencing</a:t>
            </a:r>
            <a:r>
              <a:rPr lang="tr-TR" sz="2000" dirty="0"/>
              <a:t>) olmak üzere iki temel işlem tanımlanmıştır.</a:t>
            </a:r>
          </a:p>
          <a:p>
            <a:r>
              <a:rPr lang="tr-TR" sz="2000" b="1" dirty="0"/>
              <a:t>Gösterge Tipi için Atama:</a:t>
            </a:r>
            <a:endParaRPr lang="tr-TR" sz="2000" dirty="0"/>
          </a:p>
          <a:p>
            <a:r>
              <a:rPr lang="tr-TR" sz="2000" dirty="0"/>
              <a:t>Atama işleminde bir gösterge değişkene belirli bir nesnenin adresi verilir ve bunun için bir değişkenin adresini veren </a:t>
            </a:r>
            <a:r>
              <a:rPr lang="tr-TR" sz="2000" i="1" dirty="0"/>
              <a:t>&amp;</a:t>
            </a:r>
            <a:r>
              <a:rPr lang="tr-TR" sz="2000" dirty="0"/>
              <a:t> işlemcisi kullanılır. * sembolü ise başvuru çözme işlemcisini göstermektedir. </a:t>
            </a:r>
          </a:p>
        </p:txBody>
      </p:sp>
      <p:pic>
        <p:nvPicPr>
          <p:cNvPr id="14338"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315264" y="3910049"/>
            <a:ext cx="6185694" cy="287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508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pic>
        <p:nvPicPr>
          <p:cNvPr id="2050" name="Picture 2"/>
          <p:cNvPicPr>
            <a:picLocks noChangeAspect="1" noChangeArrowheads="1"/>
          </p:cNvPicPr>
          <p:nvPr/>
        </p:nvPicPr>
        <p:blipFill>
          <a:blip r:embed="rId2">
            <a:clrChange>
              <a:clrFrom>
                <a:srgbClr val="E3EBFF"/>
              </a:clrFrom>
              <a:clrTo>
                <a:srgbClr val="E3EBFF">
                  <a:alpha val="0"/>
                </a:srgbClr>
              </a:clrTo>
            </a:clrChange>
            <a:extLst>
              <a:ext uri="{28A0092B-C50C-407E-A947-70E740481C1C}">
                <a14:useLocalDpi xmlns:a14="http://schemas.microsoft.com/office/drawing/2010/main" val="0"/>
              </a:ext>
            </a:extLst>
          </a:blip>
          <a:srcRect/>
          <a:stretch>
            <a:fillRect/>
          </a:stretch>
        </p:blipFill>
        <p:spPr bwMode="auto">
          <a:xfrm>
            <a:off x="611560" y="1988840"/>
            <a:ext cx="7734925" cy="36724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Dikdörtgen"/>
          <p:cNvSpPr/>
          <p:nvPr/>
        </p:nvSpPr>
        <p:spPr>
          <a:xfrm>
            <a:off x="714348" y="6072206"/>
            <a:ext cx="2571768" cy="369332"/>
          </a:xfrm>
          <a:prstGeom prst="rect">
            <a:avLst/>
          </a:prstGeom>
        </p:spPr>
        <p:txBody>
          <a:bodyPr wrap="square">
            <a:spAutoFit/>
          </a:bodyPr>
          <a:lstStyle/>
          <a:p>
            <a:pPr>
              <a:defRPr/>
            </a:pPr>
            <a:r>
              <a:rPr lang="en-US" b="1" dirty="0" err="1" smtClean="0">
                <a:solidFill>
                  <a:schemeClr val="accent1">
                    <a:lumMod val="75000"/>
                  </a:schemeClr>
                </a:solidFill>
              </a:rPr>
              <a:t>NaN</a:t>
            </a:r>
            <a:r>
              <a:rPr lang="en-US" b="1" dirty="0" smtClean="0">
                <a:solidFill>
                  <a:schemeClr val="accent1">
                    <a:lumMod val="75000"/>
                  </a:schemeClr>
                </a:solidFill>
              </a:rPr>
              <a:t> </a:t>
            </a:r>
            <a:r>
              <a:rPr lang="en-US" b="1" dirty="0" smtClean="0"/>
              <a:t>: </a:t>
            </a:r>
            <a:r>
              <a:rPr lang="en-US" dirty="0" smtClean="0"/>
              <a:t>not a number</a:t>
            </a:r>
            <a:endParaRPr lang="en-US" sz="2000" dirty="0"/>
          </a:p>
        </p:txBody>
      </p:sp>
    </p:spTree>
    <p:extLst>
      <p:ext uri="{BB962C8B-B14F-4D97-AF65-F5344CB8AC3E}">
        <p14:creationId xmlns:p14="http://schemas.microsoft.com/office/powerpoint/2010/main" val="221937847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6.3.5.2. Gösterge Tipi için Atama ve Başvuru Çözme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110</a:t>
            </a:fld>
            <a:endParaRPr lang="tr-TR"/>
          </a:p>
        </p:txBody>
      </p:sp>
      <p:sp>
        <p:nvSpPr>
          <p:cNvPr id="6" name="İçerik Yer Tutucusu 5"/>
          <p:cNvSpPr>
            <a:spLocks noGrp="1"/>
          </p:cNvSpPr>
          <p:nvPr>
            <p:ph sz="quarter" idx="1"/>
          </p:nvPr>
        </p:nvSpPr>
        <p:spPr>
          <a:xfrm>
            <a:off x="2241104" y="1600200"/>
            <a:ext cx="6795392" cy="4495800"/>
          </a:xfrm>
        </p:spPr>
        <p:txBody>
          <a:bodyPr>
            <a:normAutofit lnSpcReduction="10000"/>
          </a:bodyPr>
          <a:lstStyle/>
          <a:p>
            <a:r>
              <a:rPr lang="tr-TR" sz="2000" b="1" dirty="0"/>
              <a:t>Gösterge Tipi için Başvuru Çözme:</a:t>
            </a:r>
            <a:endParaRPr lang="tr-TR" sz="2000" dirty="0"/>
          </a:p>
          <a:p>
            <a:endParaRPr lang="tr-TR" sz="2000" dirty="0" smtClean="0"/>
          </a:p>
          <a:p>
            <a:r>
              <a:rPr lang="tr-TR" sz="2000" dirty="0" smtClean="0"/>
              <a:t>Gösterge </a:t>
            </a:r>
            <a:r>
              <a:rPr lang="tr-TR" sz="2000" dirty="0"/>
              <a:t>değişkenler, kayıtlara başvuru için kullanıldığında çeşitli programlama dillerinde farklı </a:t>
            </a:r>
            <a:r>
              <a:rPr lang="tr-TR" sz="2000" dirty="0" err="1"/>
              <a:t>sözdizimler</a:t>
            </a:r>
            <a:r>
              <a:rPr lang="tr-TR" sz="2000" dirty="0"/>
              <a:t> kullanılır. C ve C++'da, bir kaydın bir sahasına bir gösterge değişkenle başvuru için iki gösterim vardır. </a:t>
            </a:r>
            <a:endParaRPr lang="tr-TR" sz="2000" dirty="0" smtClean="0"/>
          </a:p>
          <a:p>
            <a:endParaRPr lang="tr-TR" sz="2000" dirty="0" smtClean="0"/>
          </a:p>
          <a:p>
            <a:r>
              <a:rPr lang="tr-TR" sz="2000" dirty="0" smtClean="0"/>
              <a:t>Örneğin</a:t>
            </a:r>
            <a:r>
              <a:rPr lang="tr-TR" sz="2000" dirty="0"/>
              <a:t>, </a:t>
            </a:r>
            <a:r>
              <a:rPr lang="tr-TR" sz="2000" i="1" dirty="0" err="1"/>
              <a:t>gosterge</a:t>
            </a:r>
            <a:r>
              <a:rPr lang="tr-TR" sz="2000" dirty="0"/>
              <a:t> isimli bir gösterge değişkenin, bir kaydın </a:t>
            </a:r>
            <a:r>
              <a:rPr lang="tr-TR" sz="2000" i="1" dirty="0"/>
              <a:t>adres</a:t>
            </a:r>
            <a:r>
              <a:rPr lang="tr-TR" sz="2000" dirty="0"/>
              <a:t> isimli bir sahasına başvuruda kullanılması için olası gösterimler yandaki şekilde görüldüğü gibidir</a:t>
            </a:r>
            <a:r>
              <a:rPr lang="tr-TR" sz="2000" dirty="0" smtClean="0"/>
              <a:t>.</a:t>
            </a:r>
          </a:p>
          <a:p>
            <a:endParaRPr lang="tr-TR" sz="2000" dirty="0"/>
          </a:p>
          <a:p>
            <a:r>
              <a:rPr lang="tr-TR" sz="2000" dirty="0"/>
              <a:t>Aşağıdaki şekilde ise dinamik bellek yönetimine ve kayıtların göstergelerle kullanımına ilişkin bir örnek görülmektedir:</a:t>
            </a:r>
          </a:p>
        </p:txBody>
      </p:sp>
      <p:pic>
        <p:nvPicPr>
          <p:cNvPr id="4098" name="Picture 2"/>
          <p:cNvPicPr>
            <a:picLocks noChangeAspect="1" noChangeArrowheads="1"/>
          </p:cNvPicPr>
          <p:nvPr/>
        </p:nvPicPr>
        <p:blipFill>
          <a:blip r:embed="rId2">
            <a:clrChange>
              <a:clrFrom>
                <a:srgbClr val="DAEDFA"/>
              </a:clrFrom>
              <a:clrTo>
                <a:srgbClr val="DAEDFA">
                  <a:alpha val="0"/>
                </a:srgbClr>
              </a:clrTo>
            </a:clrChange>
            <a:extLst>
              <a:ext uri="{28A0092B-C50C-407E-A947-70E740481C1C}">
                <a14:useLocalDpi xmlns:a14="http://schemas.microsoft.com/office/drawing/2010/main" val="0"/>
              </a:ext>
            </a:extLst>
          </a:blip>
          <a:srcRect/>
          <a:stretch>
            <a:fillRect/>
          </a:stretch>
        </p:blipFill>
        <p:spPr bwMode="auto">
          <a:xfrm>
            <a:off x="107504" y="1628800"/>
            <a:ext cx="213360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99631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6.3.5.2. Gösterge Tipi için Atama ve Başvuru Çözme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111</a:t>
            </a:fld>
            <a:endParaRPr lang="tr-TR"/>
          </a:p>
        </p:txBody>
      </p:sp>
      <p:pic>
        <p:nvPicPr>
          <p:cNvPr id="15363" name="Picture 3"/>
          <p:cNvPicPr>
            <a:picLocks noChangeAspect="1" noChangeArrowheads="1"/>
          </p:cNvPicPr>
          <p:nvPr/>
        </p:nvPicPr>
        <p:blipFill>
          <a:blip r:embed="rId2">
            <a:clrChange>
              <a:clrFrom>
                <a:srgbClr val="000066"/>
              </a:clrFrom>
              <a:clrTo>
                <a:srgbClr val="000066">
                  <a:alpha val="0"/>
                </a:srgbClr>
              </a:clrTo>
            </a:clrChange>
            <a:extLst>
              <a:ext uri="{28A0092B-C50C-407E-A947-70E740481C1C}">
                <a14:useLocalDpi xmlns:a14="http://schemas.microsoft.com/office/drawing/2010/main" val="0"/>
              </a:ext>
            </a:extLst>
          </a:blip>
          <a:srcRect/>
          <a:stretch>
            <a:fillRect/>
          </a:stretch>
        </p:blipFill>
        <p:spPr bwMode="auto">
          <a:xfrm>
            <a:off x="467544" y="1628800"/>
            <a:ext cx="75914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2569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6.3.5.3. Gösterge Aritmetiği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112</a:t>
            </a:fld>
            <a:endParaRPr lang="tr-TR"/>
          </a:p>
        </p:txBody>
      </p:sp>
      <p:sp>
        <p:nvSpPr>
          <p:cNvPr id="6" name="İçerik Yer Tutucusu 5"/>
          <p:cNvSpPr>
            <a:spLocks noGrp="1"/>
          </p:cNvSpPr>
          <p:nvPr>
            <p:ph sz="quarter" idx="1"/>
          </p:nvPr>
        </p:nvSpPr>
        <p:spPr>
          <a:xfrm>
            <a:off x="2843808" y="1600200"/>
            <a:ext cx="6192688" cy="4495800"/>
          </a:xfrm>
        </p:spPr>
        <p:txBody>
          <a:bodyPr>
            <a:normAutofit/>
          </a:bodyPr>
          <a:lstStyle/>
          <a:p>
            <a:r>
              <a:rPr lang="tr-TR" sz="2000" dirty="0"/>
              <a:t>C ve C++'da gösterge değişkenler ile </a:t>
            </a:r>
            <a:r>
              <a:rPr lang="tr-TR" sz="2000" b="1" dirty="0"/>
              <a:t>gösterge aritmetiği </a:t>
            </a:r>
            <a:r>
              <a:rPr lang="tr-TR" sz="2000" dirty="0"/>
              <a:t>yapılabilir.</a:t>
            </a:r>
          </a:p>
          <a:p>
            <a:r>
              <a:rPr lang="tr-TR" sz="2000" dirty="0"/>
              <a:t>Yandaki örnekte verilen deyiminin anlamı, </a:t>
            </a:r>
            <a:r>
              <a:rPr lang="tr-TR" sz="2000" i="1" dirty="0" err="1"/>
              <a:t>goster</a:t>
            </a:r>
            <a:r>
              <a:rPr lang="tr-TR" sz="2000" i="1" dirty="0"/>
              <a:t> </a:t>
            </a:r>
            <a:r>
              <a:rPr lang="tr-TR" sz="2000" dirty="0"/>
              <a:t>değişkenine </a:t>
            </a:r>
            <a:r>
              <a:rPr lang="tr-TR" sz="2000" i="1" dirty="0" err="1"/>
              <a:t>artıs</a:t>
            </a:r>
            <a:r>
              <a:rPr lang="tr-TR" sz="2000" dirty="0"/>
              <a:t> değişkeninin değerinin eklenmesi değil, </a:t>
            </a:r>
            <a:r>
              <a:rPr lang="tr-TR" sz="2000" i="1" dirty="0" err="1"/>
              <a:t>artıs</a:t>
            </a:r>
            <a:r>
              <a:rPr lang="tr-TR" sz="2000" i="1" dirty="0"/>
              <a:t> </a:t>
            </a:r>
            <a:r>
              <a:rPr lang="tr-TR" sz="2000" dirty="0"/>
              <a:t>değişkeninin değerinin, </a:t>
            </a:r>
            <a:r>
              <a:rPr lang="tr-TR" sz="2000" i="1" dirty="0" err="1"/>
              <a:t>goster</a:t>
            </a:r>
            <a:r>
              <a:rPr lang="tr-TR" sz="2000" dirty="0"/>
              <a:t> in işaret ettiği adresteki elemanın bellekte kapladığı yer kadar ölçeklenmesi ve daha sonra </a:t>
            </a:r>
            <a:r>
              <a:rPr lang="tr-TR" sz="2000" i="1" dirty="0" err="1"/>
              <a:t>goster</a:t>
            </a:r>
            <a:r>
              <a:rPr lang="tr-TR" sz="2000" dirty="0"/>
              <a:t> in değerinin artırılmasıdır. </a:t>
            </a:r>
            <a:endParaRPr lang="tr-TR" sz="2000" dirty="0" smtClean="0"/>
          </a:p>
          <a:p>
            <a:r>
              <a:rPr lang="tr-TR" sz="2000" dirty="0" smtClean="0"/>
              <a:t>Örneğin</a:t>
            </a:r>
            <a:r>
              <a:rPr lang="tr-TR" sz="2000" dirty="0"/>
              <a:t>, </a:t>
            </a:r>
            <a:r>
              <a:rPr lang="tr-TR" sz="2000" i="1" dirty="0" err="1"/>
              <a:t>goster</a:t>
            </a:r>
            <a:r>
              <a:rPr lang="tr-TR" sz="2000" dirty="0"/>
              <a:t>, bellekte iki sekizli (</a:t>
            </a:r>
            <a:r>
              <a:rPr lang="tr-TR" sz="2000" dirty="0" err="1"/>
              <a:t>byte</a:t>
            </a:r>
            <a:r>
              <a:rPr lang="tr-TR" sz="2000" dirty="0"/>
              <a:t>) kaplayan bir nesneyi işaret ediyorsa, </a:t>
            </a:r>
            <a:r>
              <a:rPr lang="tr-TR" sz="2000" i="1" dirty="0" err="1"/>
              <a:t>artıs</a:t>
            </a:r>
            <a:r>
              <a:rPr lang="tr-TR" sz="2000" dirty="0"/>
              <a:t> </a:t>
            </a:r>
            <a:r>
              <a:rPr lang="tr-TR" sz="2000" dirty="0" err="1"/>
              <a:t>ın</a:t>
            </a:r>
            <a:r>
              <a:rPr lang="tr-TR" sz="2000" dirty="0"/>
              <a:t> değeri </a:t>
            </a:r>
            <a:r>
              <a:rPr lang="tr-TR" sz="2000" i="1" dirty="0"/>
              <a:t>2</a:t>
            </a:r>
            <a:r>
              <a:rPr lang="tr-TR" sz="2000" dirty="0"/>
              <a:t> ile </a:t>
            </a:r>
            <a:r>
              <a:rPr lang="tr-TR" sz="2000" dirty="0" err="1"/>
              <a:t>carpılır</a:t>
            </a:r>
            <a:r>
              <a:rPr lang="tr-TR" sz="2000" dirty="0"/>
              <a:t> ve bu değer, </a:t>
            </a:r>
            <a:r>
              <a:rPr lang="tr-TR" sz="2000" i="1" dirty="0" err="1"/>
              <a:t>goster</a:t>
            </a:r>
            <a:r>
              <a:rPr lang="tr-TR" sz="2000" dirty="0"/>
              <a:t> in değerine eklenir.</a:t>
            </a:r>
          </a:p>
          <a:p>
            <a:endParaRPr lang="tr-TR" sz="2000"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16832"/>
            <a:ext cx="24384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4613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6.3.5.3. Gösterge Aritmetiği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113</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Gösterge aritmetiğinin gerçekleştirilebilmesi, özellikle dizilerle ilgili işlemlerde yararlıdır. C ve C++'da, dizilerin indislerinin </a:t>
            </a:r>
            <a:r>
              <a:rPr lang="tr-TR" sz="2000" dirty="0" err="1" smtClean="0"/>
              <a:t>alts</a:t>
            </a:r>
            <a:r>
              <a:rPr lang="tr-TR" sz="2000" dirty="0" smtClean="0"/>
              <a:t> </a:t>
            </a:r>
            <a:r>
              <a:rPr lang="tr-TR" sz="2000" dirty="0" err="1" smtClean="0"/>
              <a:t>ınırı</a:t>
            </a:r>
            <a:r>
              <a:rPr lang="tr-TR" sz="2000" dirty="0" smtClean="0"/>
              <a:t> </a:t>
            </a:r>
            <a:r>
              <a:rPr lang="tr-TR" sz="2000" dirty="0"/>
              <a:t>her zaman sıfırdır. Bir dizi ismi, indisler kullanılmadan programda yer aldığında, dizinin ilk elemanının adresini belirtir.</a:t>
            </a:r>
            <a:endParaRPr lang="tr-TR" sz="2000" dirty="0" smtClean="0"/>
          </a:p>
        </p:txBody>
      </p:sp>
      <p:pic>
        <p:nvPicPr>
          <p:cNvPr id="17410"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1514499" y="2932688"/>
            <a:ext cx="64865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67952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6.3.5.3. Gösterge Aritmetiği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114</a:t>
            </a:fld>
            <a:endParaRPr lang="tr-TR"/>
          </a:p>
        </p:txBody>
      </p:sp>
      <p:pic>
        <p:nvPicPr>
          <p:cNvPr id="18434"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685606" y="1916832"/>
            <a:ext cx="783907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30094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6.3.5.4. Gösterge Veri Tipi Sorunları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115</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Gösterge veri tipinin sorunları iki başlık altında toplanabilir</a:t>
            </a:r>
            <a:r>
              <a:rPr lang="tr-TR" sz="2000" dirty="0" smtClean="0"/>
              <a:t>:</a:t>
            </a:r>
          </a:p>
          <a:p>
            <a:endParaRPr lang="tr-TR" sz="2000" dirty="0"/>
          </a:p>
          <a:p>
            <a:endParaRPr lang="tr-TR" sz="2000" dirty="0" smtClean="0"/>
          </a:p>
          <a:p>
            <a:endParaRPr lang="tr-TR" sz="2000" dirty="0"/>
          </a:p>
          <a:p>
            <a:endParaRPr lang="tr-TR" sz="2000" dirty="0" smtClean="0"/>
          </a:p>
          <a:p>
            <a:r>
              <a:rPr lang="tr-TR" sz="2000" dirty="0"/>
              <a:t>Gösterge değişkenlerini içeren ilk yüksek düzeyli programlama dili PL/I'dır. PL/I'da, bir gösterge değişkenin gösterebileceği elemanların veri tipi sınırlanmamıştır. Bu durumda, gösterge kullanımlarında durağan tip denetimi yapılamadığı için, programların güvenilirliği azalmıştır. Bu nedenle, sonraki programlama dillerinde gösterge değişkenlerin gösterebildikleri veri tipleri tek bir veri tipi ile sınırlanmıştır. </a:t>
            </a:r>
            <a:endParaRPr lang="tr-TR" sz="2000"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69246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61936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6.3.5.4. Gösterge Veri Tipi Sorunları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116</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Örneğin C'de bir gösterge değişken tanımlanırken, adresini tutabileceği değişken tipi de belirtilmelidir</a:t>
            </a:r>
            <a:r>
              <a:rPr lang="tr-TR" sz="2000" dirty="0" smtClean="0"/>
              <a:t>.</a:t>
            </a:r>
            <a:endParaRPr lang="tr-TR" sz="20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852936"/>
            <a:ext cx="26955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11563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6.3.5.4.1. </a:t>
            </a:r>
            <a:r>
              <a:rPr lang="tr-TR" sz="3200" i="1" dirty="0" err="1" smtClean="0"/>
              <a:t>Dangling</a:t>
            </a:r>
            <a:r>
              <a:rPr lang="tr-TR" sz="3200" i="1" dirty="0"/>
              <a:t> </a:t>
            </a:r>
            <a:r>
              <a:rPr lang="tr-TR" sz="3200" i="1" dirty="0" err="1" smtClean="0"/>
              <a:t>Pointer</a:t>
            </a:r>
            <a:r>
              <a:rPr lang="tr-TR" sz="3200" i="1" dirty="0" smtClean="0"/>
              <a:t> </a:t>
            </a:r>
            <a:r>
              <a:rPr lang="tr-TR" sz="3200" dirty="0" smtClean="0"/>
              <a:t>(Sallanan Gösterge)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117</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Bir gösterge değişkenin gösterdiği adreste geçerli veri olmaması durumu, göstergenin serbest bırakılmış bir dinamik yığın değişkene işaret etmesi ile oluşur. Serbest bırakılmış bir bellek adresini gösteren değişkene </a:t>
            </a:r>
            <a:r>
              <a:rPr lang="tr-TR" sz="2000" b="1" dirty="0"/>
              <a:t>sallanan gösterge</a:t>
            </a:r>
            <a:r>
              <a:rPr lang="tr-TR" sz="2000" dirty="0"/>
              <a:t> (</a:t>
            </a:r>
            <a:r>
              <a:rPr lang="tr-TR" sz="2000" i="1" dirty="0" err="1"/>
              <a:t>dangling</a:t>
            </a:r>
            <a:r>
              <a:rPr lang="tr-TR" sz="2000" i="1" dirty="0"/>
              <a:t> </a:t>
            </a:r>
            <a:r>
              <a:rPr lang="tr-TR" sz="2000" i="1" dirty="0" err="1"/>
              <a:t>pointer</a:t>
            </a:r>
            <a:r>
              <a:rPr lang="tr-TR" sz="2000" i="1" dirty="0"/>
              <a:t>)</a:t>
            </a:r>
            <a:r>
              <a:rPr lang="tr-TR" sz="2000" dirty="0"/>
              <a:t> denir. Bir göstericinin gösterdiği belleğin bir şekilde sisteme iade edildiği </a:t>
            </a:r>
            <a:r>
              <a:rPr lang="tr-TR" sz="2000" dirty="0" smtClean="0"/>
              <a:t>durumdur.</a:t>
            </a:r>
          </a:p>
          <a:p>
            <a:endParaRPr lang="tr-TR" sz="2000" dirty="0"/>
          </a:p>
          <a:p>
            <a:r>
              <a:rPr lang="tr-TR" sz="2000" b="1" dirty="0"/>
              <a:t>Pascal, C, C++ ve Java'da Sallanan Gösterge:</a:t>
            </a:r>
            <a:endParaRPr lang="tr-TR" sz="2000" dirty="0"/>
          </a:p>
          <a:p>
            <a:r>
              <a:rPr lang="tr-TR" sz="2000" dirty="0" err="1"/>
              <a:t>Pascal'da</a:t>
            </a:r>
            <a:r>
              <a:rPr lang="tr-TR" sz="2000" dirty="0"/>
              <a:t>, yığın değiştirilebilir değişkenler</a:t>
            </a:r>
            <a:r>
              <a:rPr lang="tr-TR" sz="2000" b="1" i="1" dirty="0"/>
              <a:t> </a:t>
            </a:r>
            <a:r>
              <a:rPr lang="tr-TR" sz="2000" b="1" i="1" dirty="0" err="1"/>
              <a:t>new</a:t>
            </a:r>
            <a:r>
              <a:rPr lang="tr-TR" sz="2000" dirty="0"/>
              <a:t> ile oluşturulur ve </a:t>
            </a:r>
            <a:r>
              <a:rPr lang="tr-TR" sz="2000" b="1" i="1" dirty="0" err="1"/>
              <a:t>dispose</a:t>
            </a:r>
            <a:r>
              <a:rPr lang="tr-TR" sz="2000" dirty="0"/>
              <a:t> ile yok edilirler. </a:t>
            </a:r>
            <a:r>
              <a:rPr lang="tr-TR" sz="2000" dirty="0" err="1"/>
              <a:t>Pascal'da</a:t>
            </a:r>
            <a:r>
              <a:rPr lang="tr-TR" sz="2000" dirty="0"/>
              <a:t> gösterge değişkenler, sadece değiştirilebilir yığın değişkenlere erişmek için kullanılırlar. Ancak </a:t>
            </a:r>
            <a:r>
              <a:rPr lang="tr-TR" sz="2000" dirty="0" err="1"/>
              <a:t>Pascal'da</a:t>
            </a:r>
            <a:r>
              <a:rPr lang="tr-TR" sz="2000" dirty="0"/>
              <a:t> </a:t>
            </a:r>
            <a:r>
              <a:rPr lang="tr-TR" sz="2000" i="1" dirty="0" err="1"/>
              <a:t>dispose</a:t>
            </a:r>
            <a:r>
              <a:rPr lang="tr-TR" sz="2000" dirty="0"/>
              <a:t> deyimi bir değişkeni gösteren tüm gösterge değişkenleri düzenlenmediği için sallanan göstergeler oluşabilir.</a:t>
            </a:r>
          </a:p>
          <a:p>
            <a:endParaRPr lang="tr-TR" sz="2000" dirty="0"/>
          </a:p>
        </p:txBody>
      </p:sp>
    </p:spTree>
    <p:extLst>
      <p:ext uri="{BB962C8B-B14F-4D97-AF65-F5344CB8AC3E}">
        <p14:creationId xmlns:p14="http://schemas.microsoft.com/office/powerpoint/2010/main" val="164059125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6.3.5.4.1. </a:t>
            </a:r>
            <a:r>
              <a:rPr lang="tr-TR" sz="3200" i="1" dirty="0" err="1" smtClean="0"/>
              <a:t>Dangling</a:t>
            </a:r>
            <a:r>
              <a:rPr lang="tr-TR" sz="3200" i="1" dirty="0"/>
              <a:t> </a:t>
            </a:r>
            <a:r>
              <a:rPr lang="tr-TR" sz="3200" i="1" dirty="0" err="1" smtClean="0"/>
              <a:t>Pointer</a:t>
            </a:r>
            <a:r>
              <a:rPr lang="tr-TR" sz="3200" i="1" dirty="0" smtClean="0"/>
              <a:t> </a:t>
            </a:r>
            <a:r>
              <a:rPr lang="tr-TR" sz="3200" dirty="0" smtClean="0"/>
              <a:t>(Sallanan Gösterge)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118</a:t>
            </a:fld>
            <a:endParaRPr lang="tr-TR"/>
          </a:p>
        </p:txBody>
      </p:sp>
      <p:sp>
        <p:nvSpPr>
          <p:cNvPr id="6" name="İçerik Yer Tutucusu 5"/>
          <p:cNvSpPr>
            <a:spLocks noGrp="1"/>
          </p:cNvSpPr>
          <p:nvPr>
            <p:ph sz="quarter" idx="1"/>
          </p:nvPr>
        </p:nvSpPr>
        <p:spPr>
          <a:xfrm>
            <a:off x="2915816" y="1600200"/>
            <a:ext cx="6120680" cy="4495800"/>
          </a:xfrm>
        </p:spPr>
        <p:txBody>
          <a:bodyPr>
            <a:normAutofit fontScale="92500" lnSpcReduction="10000"/>
          </a:bodyPr>
          <a:lstStyle/>
          <a:p>
            <a:r>
              <a:rPr lang="tr-TR" sz="2000" dirty="0" smtClean="0"/>
              <a:t>Benzer </a:t>
            </a:r>
            <a:r>
              <a:rPr lang="tr-TR" sz="2000" dirty="0"/>
              <a:t>şekilde C ve C++'da </a:t>
            </a:r>
            <a:r>
              <a:rPr lang="tr-TR" sz="2000" dirty="0" err="1"/>
              <a:t>da</a:t>
            </a:r>
            <a:r>
              <a:rPr lang="tr-TR" sz="2000" dirty="0"/>
              <a:t> sallanan gösterge sorunu vardır. C'de sallanan gösterge oluşumu yandaki şekilde görülmektedir</a:t>
            </a:r>
            <a:r>
              <a:rPr lang="tr-TR" sz="2000" dirty="0" smtClean="0"/>
              <a:t>.</a:t>
            </a:r>
          </a:p>
          <a:p>
            <a:r>
              <a:rPr lang="tr-TR" sz="2000" dirty="0" smtClean="0"/>
              <a:t>Başka </a:t>
            </a:r>
            <a:r>
              <a:rPr lang="tr-TR" sz="2000" dirty="0"/>
              <a:t>bir örnek verelim:</a:t>
            </a:r>
          </a:p>
          <a:p>
            <a:pPr lvl="1"/>
            <a:r>
              <a:rPr lang="tr-TR" sz="1700" b="1" dirty="0" err="1"/>
              <a:t>int</a:t>
            </a:r>
            <a:r>
              <a:rPr lang="tr-TR" sz="1700" b="1" dirty="0"/>
              <a:t>* f () </a:t>
            </a:r>
            <a:r>
              <a:rPr lang="tr-TR" sz="1700" b="1" dirty="0" smtClean="0"/>
              <a:t>{  </a:t>
            </a:r>
            <a:r>
              <a:rPr lang="tr-TR" sz="1700" b="1" dirty="0" err="1" smtClean="0"/>
              <a:t>int</a:t>
            </a:r>
            <a:r>
              <a:rPr lang="tr-TR" sz="1700" b="1" dirty="0" smtClean="0"/>
              <a:t> </a:t>
            </a:r>
            <a:r>
              <a:rPr lang="tr-TR" sz="1700" b="1" dirty="0" err="1"/>
              <a:t>fv</a:t>
            </a:r>
            <a:r>
              <a:rPr lang="tr-TR" sz="1700" b="1" dirty="0"/>
              <a:t> = </a:t>
            </a:r>
            <a:r>
              <a:rPr lang="tr-TR" sz="1700" b="1" dirty="0" smtClean="0"/>
              <a:t>42; </a:t>
            </a:r>
            <a:r>
              <a:rPr lang="tr-TR" sz="1700" b="1" dirty="0" err="1" smtClean="0"/>
              <a:t>return</a:t>
            </a:r>
            <a:r>
              <a:rPr lang="tr-TR" sz="1700" b="1" dirty="0" smtClean="0"/>
              <a:t> </a:t>
            </a:r>
            <a:r>
              <a:rPr lang="tr-TR" sz="1700" b="1" dirty="0"/>
              <a:t>&amp;</a:t>
            </a:r>
            <a:r>
              <a:rPr lang="tr-TR" sz="1700" b="1" dirty="0" err="1"/>
              <a:t>fv</a:t>
            </a:r>
            <a:r>
              <a:rPr lang="tr-TR" sz="1700" b="1" dirty="0" smtClean="0"/>
              <a:t>; }</a:t>
            </a:r>
            <a:endParaRPr lang="tr-TR" sz="1700" b="1" dirty="0"/>
          </a:p>
          <a:p>
            <a:r>
              <a:rPr lang="tr-TR" sz="2000" dirty="0"/>
              <a:t>Aşağıdaki kod gösterici dönen </a:t>
            </a:r>
            <a:r>
              <a:rPr lang="tr-TR" sz="2000" dirty="0" err="1"/>
              <a:t>f’i</a:t>
            </a:r>
            <a:r>
              <a:rPr lang="tr-TR" sz="2000" dirty="0"/>
              <a:t> çağırır, sonucu bir gösterici </a:t>
            </a:r>
            <a:r>
              <a:rPr lang="tr-TR" sz="2000" dirty="0" smtClean="0"/>
              <a:t>değişkene </a:t>
            </a:r>
            <a:r>
              <a:rPr lang="tr-TR" sz="2000" dirty="0"/>
              <a:t>koyar, sonra bunu değiştirmeye </a:t>
            </a:r>
            <a:r>
              <a:rPr lang="tr-TR" sz="2000" dirty="0" smtClean="0"/>
              <a:t> çalışır</a:t>
            </a:r>
            <a:r>
              <a:rPr lang="tr-TR" sz="2000" dirty="0"/>
              <a:t>.</a:t>
            </a:r>
          </a:p>
          <a:p>
            <a:pPr lvl="1"/>
            <a:r>
              <a:rPr lang="tr-TR" sz="1700" b="1" dirty="0" err="1"/>
              <a:t>int</a:t>
            </a:r>
            <a:r>
              <a:rPr lang="tr-TR" sz="1700" b="1" dirty="0"/>
              <a:t>* p = f</a:t>
            </a:r>
            <a:r>
              <a:rPr lang="tr-TR" sz="1700" b="1" dirty="0" smtClean="0"/>
              <a:t>();     *</a:t>
            </a:r>
            <a:r>
              <a:rPr lang="tr-TR" sz="1700" b="1" dirty="0"/>
              <a:t>p = 0;</a:t>
            </a:r>
          </a:p>
          <a:p>
            <a:r>
              <a:rPr lang="tr-TR" sz="2000" dirty="0"/>
              <a:t>Fakat göstericinin gösterdiği </a:t>
            </a:r>
            <a:r>
              <a:rPr lang="tr-TR" sz="2000" dirty="0" err="1"/>
              <a:t>fv</a:t>
            </a:r>
            <a:r>
              <a:rPr lang="tr-TR" sz="2000" dirty="0"/>
              <a:t> f’nin içinde tanımlıdır, f’nin yaşamı bitince onun bellekte kullandığı yer de </a:t>
            </a:r>
            <a:r>
              <a:rPr lang="tr-TR" sz="2000" dirty="0" smtClean="0"/>
              <a:t>iade </a:t>
            </a:r>
            <a:r>
              <a:rPr lang="tr-TR" sz="2000" dirty="0"/>
              <a:t>edilmiştir, bu şekilde kullanılması beklenmedik sonuçlar doğurur.</a:t>
            </a:r>
          </a:p>
          <a:p>
            <a:r>
              <a:rPr lang="tr-TR" sz="2000" dirty="0"/>
              <a:t>Java'da ise gösterge veri tipine dilde yer verilmeyerek, güvenilirlik problemlerinin önlenmesi amaçlanmıştır.</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0" y="1926744"/>
            <a:ext cx="27051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36428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6.3.5.4.2. Bellek Sızıntısı</a:t>
            </a:r>
            <a:endParaRPr lang="tr-TR" sz="32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119</a:t>
            </a:fld>
            <a:endParaRPr lang="tr-TR"/>
          </a:p>
        </p:txBody>
      </p:sp>
      <p:pic>
        <p:nvPicPr>
          <p:cNvPr id="10242" name="Picture 2"/>
          <p:cNvPicPr>
            <a:picLocks noChangeAspect="1" noChangeArrowheads="1"/>
          </p:cNvPicPr>
          <p:nvPr/>
        </p:nvPicPr>
        <p:blipFill>
          <a:blip r:embed="rId2"/>
          <a:srcRect/>
          <a:stretch>
            <a:fillRect/>
          </a:stretch>
        </p:blipFill>
        <p:spPr bwMode="auto">
          <a:xfrm>
            <a:off x="142876" y="1855612"/>
            <a:ext cx="8929718" cy="3573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a:xfrm>
            <a:off x="612648" y="1600200"/>
            <a:ext cx="8153400" cy="4472006"/>
          </a:xfrm>
        </p:spPr>
        <p:txBody>
          <a:bodyPr>
            <a:noAutofit/>
          </a:bodyPr>
          <a:lstStyle/>
          <a:p>
            <a:r>
              <a:rPr lang="tr-TR" sz="2400" b="1" dirty="0" err="1"/>
              <a:t>Decimal</a:t>
            </a:r>
            <a:r>
              <a:rPr lang="tr-TR" sz="2400" b="1" dirty="0"/>
              <a:t> (</a:t>
            </a:r>
            <a:r>
              <a:rPr lang="tr-TR" sz="2400" b="1" dirty="0" smtClean="0"/>
              <a:t>Onlu)</a:t>
            </a:r>
          </a:p>
          <a:p>
            <a:r>
              <a:rPr lang="tr-TR" sz="2400" b="1" dirty="0" smtClean="0"/>
              <a:t>Onlu</a:t>
            </a:r>
            <a:r>
              <a:rPr lang="tr-TR" sz="2400" b="1" dirty="0"/>
              <a:t> </a:t>
            </a:r>
            <a:r>
              <a:rPr lang="tr-TR" sz="2400" dirty="0"/>
              <a:t>(</a:t>
            </a:r>
            <a:r>
              <a:rPr lang="tr-TR" sz="2400" i="1" dirty="0" err="1"/>
              <a:t>decimal</a:t>
            </a:r>
            <a:r>
              <a:rPr lang="tr-TR" sz="2400" dirty="0"/>
              <a:t>) veri tipi, ondalık noktanın sabit bir yerde bulunduğu sabit sayıda onlu basamak içeren bir veri tipidir</a:t>
            </a:r>
            <a:r>
              <a:rPr lang="tr-TR" sz="2400" dirty="0" smtClean="0"/>
              <a:t>.</a:t>
            </a:r>
          </a:p>
          <a:p>
            <a:r>
              <a:rPr lang="tr-TR" sz="2400" dirty="0" smtClean="0"/>
              <a:t>Ticari uygulamalar için kullanılır </a:t>
            </a:r>
            <a:r>
              <a:rPr lang="en-US" sz="2400" dirty="0" smtClean="0"/>
              <a:t>(</a:t>
            </a:r>
            <a:r>
              <a:rPr lang="tr-TR" sz="2400" dirty="0" smtClean="0"/>
              <a:t>para</a:t>
            </a:r>
            <a:r>
              <a:rPr lang="en-US" sz="2400" dirty="0" smtClean="0"/>
              <a:t>)</a:t>
            </a:r>
            <a:endParaRPr lang="tr-TR" sz="2400" dirty="0" smtClean="0"/>
          </a:p>
          <a:p>
            <a:pPr lvl="1"/>
            <a:r>
              <a:rPr lang="tr-TR" sz="2100" dirty="0" smtClean="0"/>
              <a:t>COBOL temellidir.</a:t>
            </a:r>
            <a:endParaRPr lang="en-US" sz="2100" dirty="0" smtClean="0"/>
          </a:p>
          <a:p>
            <a:pPr lvl="1"/>
            <a:r>
              <a:rPr lang="en-US" sz="2100" dirty="0" smtClean="0"/>
              <a:t>C#</a:t>
            </a:r>
            <a:r>
              <a:rPr lang="tr-TR" sz="2100" dirty="0" smtClean="0"/>
              <a:t> dili </a:t>
            </a:r>
            <a:r>
              <a:rPr lang="tr-TR" sz="2100" dirty="0" err="1" smtClean="0"/>
              <a:t>decimal</a:t>
            </a:r>
            <a:r>
              <a:rPr lang="tr-TR" sz="2100" dirty="0" smtClean="0"/>
              <a:t> veri tipi sunar.</a:t>
            </a:r>
            <a:endParaRPr lang="en-US" sz="2100" dirty="0" smtClean="0"/>
          </a:p>
          <a:p>
            <a:r>
              <a:rPr lang="tr-TR" sz="2400" dirty="0" smtClean="0"/>
              <a:t>Bu </a:t>
            </a:r>
            <a:r>
              <a:rPr lang="tr-TR" sz="2400" dirty="0"/>
              <a:t>veri tipi, az sayıda programlama dilinde (Örneğin; </a:t>
            </a:r>
            <a:r>
              <a:rPr lang="tr-TR" sz="2400" dirty="0" smtClean="0"/>
              <a:t>PL/I, </a:t>
            </a:r>
            <a:r>
              <a:rPr lang="tr-TR" sz="2400" dirty="0" err="1" smtClean="0"/>
              <a:t>Cobol</a:t>
            </a:r>
            <a:r>
              <a:rPr lang="tr-TR" sz="2400" dirty="0" smtClean="0"/>
              <a:t> ve C#) </a:t>
            </a:r>
            <a:r>
              <a:rPr lang="tr-TR" sz="2400" dirty="0"/>
              <a:t>tanımlanmıştır. </a:t>
            </a:r>
            <a:endParaRPr lang="tr-TR" sz="2400" dirty="0" smtClean="0"/>
          </a:p>
          <a:p>
            <a:r>
              <a:rPr lang="tr-TR" sz="2400" dirty="0" smtClean="0"/>
              <a:t>Onlu </a:t>
            </a:r>
            <a:r>
              <a:rPr lang="tr-TR" sz="2400" dirty="0"/>
              <a:t>veri tipi, onlu değerleri tam olarak saklayabilirse de, üsler bulunmadığı için gösterilebilecek değer alanı sınırlıdır. Her basamak için bir sekizli (</a:t>
            </a:r>
            <a:r>
              <a:rPr lang="tr-TR" sz="2400" dirty="0" err="1"/>
              <a:t>byte</a:t>
            </a:r>
            <a:r>
              <a:rPr lang="tr-TR" sz="2400" dirty="0"/>
              <a:t>) gerekli olması nedeniyle, belleği etkin olarak kullanmaz.</a:t>
            </a:r>
            <a:endParaRPr lang="tr-TR" sz="28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
        <p:nvSpPr>
          <p:cNvPr id="8" name="Rectangle 1"/>
          <p:cNvSpPr>
            <a:spLocks noChangeArrowheads="1"/>
          </p:cNvSpPr>
          <p:nvPr/>
        </p:nvSpPr>
        <p:spPr bwMode="auto">
          <a:xfrm>
            <a:off x="815975" y="358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453388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120</a:t>
            </a:fld>
            <a:endParaRPr lang="tr-TR"/>
          </a:p>
        </p:txBody>
      </p:sp>
      <p:sp>
        <p:nvSpPr>
          <p:cNvPr id="1025" name="Rectangle 1"/>
          <p:cNvSpPr>
            <a:spLocks noChangeArrowheads="1"/>
          </p:cNvSpPr>
          <p:nvPr/>
        </p:nvSpPr>
        <p:spPr bwMode="auto">
          <a:xfrm>
            <a:off x="71406" y="54186"/>
            <a:ext cx="3071834" cy="4678204"/>
          </a:xfrm>
          <a:prstGeom prst="rect">
            <a:avLst/>
          </a:prstGeom>
          <a:solidFill>
            <a:schemeClr val="accent3">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class</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value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next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*p =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new</a:t>
            </a:r>
            <a:r>
              <a:rPr kumimoji="0" lang="tr-TR"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*q =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new</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*r =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new</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p-&gt;</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next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q;</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q-&gt;</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next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r;</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r = NULL;</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b</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delete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q;</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c</a:t>
            </a:r>
            <a:r>
              <a:rPr kumimoji="0" lang="tr-TR"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tr-TR" sz="1800" b="0" i="0" u="none" strike="noStrike" cap="none" normalizeH="0" baseline="0" dirty="0" smtClean="0">
              <a:ln>
                <a:noFill/>
              </a:ln>
              <a:solidFill>
                <a:schemeClr val="tx1"/>
              </a:solidFill>
              <a:effectLst/>
              <a:latin typeface="Arial" pitchFamily="34" charset="0"/>
            </a:endParaRPr>
          </a:p>
        </p:txBody>
      </p:sp>
      <p:graphicFrame>
        <p:nvGraphicFramePr>
          <p:cNvPr id="1029" name="Object 5"/>
          <p:cNvGraphicFramePr>
            <a:graphicFrameLocks noChangeAspect="1"/>
          </p:cNvGraphicFramePr>
          <p:nvPr/>
        </p:nvGraphicFramePr>
        <p:xfrm>
          <a:off x="3007363" y="142853"/>
          <a:ext cx="6065231" cy="2286016"/>
        </p:xfrm>
        <a:graphic>
          <a:graphicData uri="http://schemas.openxmlformats.org/presentationml/2006/ole">
            <mc:AlternateContent xmlns:mc="http://schemas.openxmlformats.org/markup-compatibility/2006">
              <mc:Choice xmlns:v="urn:schemas-microsoft-com:vml" Requires="v">
                <p:oleObj spid="_x0000_s1047" name="Belge" r:id="rId3" imgW="5417337" imgH="2041932" progId="Word.Document.12">
                  <p:embed/>
                </p:oleObj>
              </mc:Choice>
              <mc:Fallback>
                <p:oleObj name="Belge" r:id="rId3" imgW="5417337" imgH="2041932" progId="Word.Document.12">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7363" y="142853"/>
                        <a:ext cx="6065231" cy="228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10 Dikdörtgen"/>
          <p:cNvSpPr/>
          <p:nvPr/>
        </p:nvSpPr>
        <p:spPr>
          <a:xfrm>
            <a:off x="4500562" y="2071678"/>
            <a:ext cx="4071966" cy="954107"/>
          </a:xfrm>
          <a:prstGeom prst="rect">
            <a:avLst/>
          </a:prstGeom>
        </p:spPr>
        <p:txBody>
          <a:bodyPr wrap="square">
            <a:spAutoFit/>
          </a:bodyPr>
          <a:lstStyle/>
          <a:p>
            <a:r>
              <a:rPr lang="tr-TR" sz="1400" dirty="0" smtClean="0"/>
              <a:t>Şekil: Verilen program parçası için belleğin durumu. </a:t>
            </a:r>
          </a:p>
          <a:p>
            <a:r>
              <a:rPr lang="tr-TR" sz="1400" dirty="0" smtClean="0"/>
              <a:t>(a) </a:t>
            </a:r>
            <a:r>
              <a:rPr lang="tr-TR" sz="1400" i="1" dirty="0" smtClean="0"/>
              <a:t>a</a:t>
            </a:r>
            <a:r>
              <a:rPr lang="tr-TR" sz="1400" dirty="0" smtClean="0"/>
              <a:t> </a:t>
            </a:r>
            <a:r>
              <a:rPr lang="tr-TR" sz="1400" dirty="0" err="1" smtClean="0"/>
              <a:t>satırındaykenki</a:t>
            </a:r>
            <a:r>
              <a:rPr lang="tr-TR" sz="1400" dirty="0" smtClean="0"/>
              <a:t> durum. </a:t>
            </a:r>
          </a:p>
          <a:p>
            <a:r>
              <a:rPr lang="tr-TR" sz="1400" dirty="0" smtClean="0"/>
              <a:t>(b) </a:t>
            </a:r>
            <a:r>
              <a:rPr lang="tr-TR" sz="1400" i="1" dirty="0" smtClean="0"/>
              <a:t>b</a:t>
            </a:r>
            <a:r>
              <a:rPr lang="tr-TR" sz="1400" dirty="0" smtClean="0"/>
              <a:t> </a:t>
            </a:r>
            <a:r>
              <a:rPr lang="tr-TR" sz="1400" dirty="0" err="1" smtClean="0"/>
              <a:t>satırındaykenki</a:t>
            </a:r>
            <a:r>
              <a:rPr lang="tr-TR" sz="1400" dirty="0" smtClean="0"/>
              <a:t> durum. </a:t>
            </a:r>
          </a:p>
          <a:p>
            <a:r>
              <a:rPr lang="tr-TR" sz="1400" dirty="0" smtClean="0"/>
              <a:t>(c) </a:t>
            </a:r>
            <a:r>
              <a:rPr lang="tr-TR" sz="1400" i="1" dirty="0" smtClean="0"/>
              <a:t>c</a:t>
            </a:r>
            <a:r>
              <a:rPr lang="tr-TR" sz="1400" dirty="0" smtClean="0"/>
              <a:t> </a:t>
            </a:r>
            <a:r>
              <a:rPr lang="tr-TR" sz="1400" dirty="0" err="1" smtClean="0"/>
              <a:t>satırındaykenki</a:t>
            </a:r>
            <a:r>
              <a:rPr lang="tr-TR" sz="1400" dirty="0" smtClean="0"/>
              <a:t> durum.</a:t>
            </a:r>
            <a:endParaRPr lang="tr-TR" sz="1400" dirty="0"/>
          </a:p>
        </p:txBody>
      </p:sp>
      <p:sp>
        <p:nvSpPr>
          <p:cNvPr id="13" name="12 Metin kutusu"/>
          <p:cNvSpPr txBox="1"/>
          <p:nvPr/>
        </p:nvSpPr>
        <p:spPr>
          <a:xfrm>
            <a:off x="3286116" y="3000372"/>
            <a:ext cx="5786478" cy="3785652"/>
          </a:xfrm>
          <a:prstGeom prst="rect">
            <a:avLst/>
          </a:prstGeom>
          <a:solidFill>
            <a:schemeClr val="accent4">
              <a:lumMod val="20000"/>
              <a:lumOff val="80000"/>
            </a:schemeClr>
          </a:solidFill>
        </p:spPr>
        <p:txBody>
          <a:bodyPr wrap="square" rtlCol="0">
            <a:spAutoFit/>
          </a:bodyPr>
          <a:lstStyle/>
          <a:p>
            <a:r>
              <a:rPr lang="tr-TR" sz="1600" dirty="0" smtClean="0"/>
              <a:t>Yukarıda verilen program parçasının </a:t>
            </a:r>
            <a:r>
              <a:rPr lang="tr-TR" sz="1600" i="1" dirty="0" smtClean="0"/>
              <a:t>a</a:t>
            </a:r>
            <a:r>
              <a:rPr lang="tr-TR" sz="1600" dirty="0" smtClean="0"/>
              <a:t> satırına kadar işletilmiş olduğunu düşünelim. Buna göre belleğin şu andaki durumu Şekil </a:t>
            </a:r>
            <a:r>
              <a:rPr lang="tr-TR" sz="1600" dirty="0" err="1" smtClean="0"/>
              <a:t>a’daki</a:t>
            </a:r>
            <a:r>
              <a:rPr lang="tr-TR" sz="1600" dirty="0" smtClean="0"/>
              <a:t> gibi olacaktır. Bu durumda tüm nesnelere programın bağlamındaki değişkenlerden (statik ya da yığındaki değişkenlerden) ulaşmak mümkündür.</a:t>
            </a:r>
          </a:p>
          <a:p>
            <a:r>
              <a:rPr lang="tr-TR" sz="1600" i="1" dirty="0" smtClean="0"/>
              <a:t>b</a:t>
            </a:r>
            <a:r>
              <a:rPr lang="tr-TR" sz="1600" dirty="0" smtClean="0"/>
              <a:t> satırına gelindiğinde r değişkenine NULL atanarak r ile işaret ettiği nesne arasındaki bağlantı koparılır. Son olarak </a:t>
            </a:r>
            <a:r>
              <a:rPr lang="tr-TR" sz="1600" i="1" dirty="0" smtClean="0"/>
              <a:t>c</a:t>
            </a:r>
            <a:r>
              <a:rPr lang="tr-TR" sz="1600" dirty="0" smtClean="0"/>
              <a:t> satırında </a:t>
            </a:r>
            <a:r>
              <a:rPr lang="tr-TR" sz="1600" dirty="0" err="1" smtClean="0"/>
              <a:t>q’nun</a:t>
            </a:r>
            <a:r>
              <a:rPr lang="tr-TR" sz="1600" dirty="0" smtClean="0"/>
              <a:t> işaret ettiği nesnenin kapladığı alan bellek yöneticisine geri verilir.</a:t>
            </a:r>
          </a:p>
          <a:p>
            <a:r>
              <a:rPr lang="tr-TR" sz="1600" dirty="0" smtClean="0"/>
              <a:t>Bu anda iki sorun ortaya çıkar:</a:t>
            </a:r>
          </a:p>
          <a:p>
            <a:pPr lvl="0"/>
            <a:r>
              <a:rPr lang="tr-TR" sz="1600" dirty="0" smtClean="0"/>
              <a:t>1. Artık </a:t>
            </a:r>
            <a:r>
              <a:rPr lang="tr-TR" sz="1600" dirty="0" err="1" smtClean="0"/>
              <a:t>q’nun</a:t>
            </a:r>
            <a:r>
              <a:rPr lang="tr-TR" sz="1600" dirty="0" smtClean="0"/>
              <a:t> ve p-&gt;</a:t>
            </a:r>
            <a:r>
              <a:rPr lang="tr-TR" sz="1600" dirty="0" err="1" smtClean="0"/>
              <a:t>next’in</a:t>
            </a:r>
            <a:r>
              <a:rPr lang="tr-TR" sz="1600" dirty="0" smtClean="0"/>
              <a:t> işaret ettiği bellek bölgesi bellek yöneticisine geri verildiği için geçersizdir. Bu yüzden </a:t>
            </a:r>
            <a:r>
              <a:rPr lang="tr-TR" sz="1600" dirty="0" err="1" smtClean="0"/>
              <a:t>q’ya</a:t>
            </a:r>
            <a:r>
              <a:rPr lang="tr-TR" sz="1600" dirty="0" smtClean="0"/>
              <a:t> ve p-&gt;</a:t>
            </a:r>
            <a:r>
              <a:rPr lang="tr-TR" sz="1600" dirty="0" err="1" smtClean="0"/>
              <a:t>next’e</a:t>
            </a:r>
            <a:r>
              <a:rPr lang="tr-TR" sz="1600" dirty="0" smtClean="0"/>
              <a:t> </a:t>
            </a:r>
            <a:r>
              <a:rPr lang="tr-TR" sz="1600" i="1" dirty="0" smtClean="0">
                <a:solidFill>
                  <a:srgbClr val="FF0000"/>
                </a:solidFill>
              </a:rPr>
              <a:t>geçersiz işaretçiler</a:t>
            </a:r>
            <a:r>
              <a:rPr lang="tr-TR" sz="1600" dirty="0" smtClean="0">
                <a:solidFill>
                  <a:srgbClr val="FF0000"/>
                </a:solidFill>
              </a:rPr>
              <a:t> </a:t>
            </a:r>
            <a:r>
              <a:rPr lang="tr-TR" sz="1600" dirty="0" smtClean="0"/>
              <a:t>deriz.</a:t>
            </a:r>
          </a:p>
          <a:p>
            <a:pPr lvl="0"/>
            <a:r>
              <a:rPr lang="tr-TR" sz="1600" dirty="0" smtClean="0"/>
              <a:t>2. Eskiden </a:t>
            </a:r>
            <a:r>
              <a:rPr lang="tr-TR" sz="1600" dirty="0" err="1" smtClean="0"/>
              <a:t>r’nin</a:t>
            </a:r>
            <a:r>
              <a:rPr lang="tr-TR" sz="1600" dirty="0" smtClean="0"/>
              <a:t> işaret ettiği nesneye artık bağlamdan ulaşmanın bir yolu kalmamıştır. Bu tür nesnelere </a:t>
            </a:r>
            <a:r>
              <a:rPr lang="tr-TR" sz="1600" i="1" dirty="0" smtClean="0"/>
              <a:t>çöp</a:t>
            </a:r>
            <a:r>
              <a:rPr lang="tr-TR" sz="1600" dirty="0" smtClean="0"/>
              <a:t> denir. Çöp nesnelerin bellekte gereksiz alan kaplamasına da </a:t>
            </a:r>
            <a:r>
              <a:rPr lang="tr-TR" sz="1600" i="1" dirty="0" smtClean="0">
                <a:solidFill>
                  <a:srgbClr val="FF0000"/>
                </a:solidFill>
              </a:rPr>
              <a:t>bellek sızıntısı</a:t>
            </a:r>
            <a:r>
              <a:rPr lang="tr-TR" sz="1600" dirty="0" smtClean="0">
                <a:solidFill>
                  <a:srgbClr val="FF0000"/>
                </a:solidFill>
              </a:rPr>
              <a:t> </a:t>
            </a:r>
            <a:r>
              <a:rPr lang="tr-TR" sz="1600" dirty="0" smtClean="0"/>
              <a:t>denir.</a:t>
            </a:r>
            <a:endParaRPr lang="tr-TR" sz="1600"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Rot="1" noChangeArrowheads="1"/>
          </p:cNvSpPr>
          <p:nvPr>
            <p:ph type="title"/>
          </p:nvPr>
        </p:nvSpPr>
        <p:spPr>
          <a:xfrm>
            <a:off x="1230313" y="158750"/>
            <a:ext cx="7685087" cy="847725"/>
          </a:xfrm>
        </p:spPr>
        <p:txBody>
          <a:bodyPr>
            <a:normAutofit/>
          </a:bodyPr>
          <a:lstStyle/>
          <a:p>
            <a:r>
              <a:rPr lang="en-US" altLang="ko-KR" sz="3200" dirty="0">
                <a:ea typeface="굴림" pitchFamily="50" charset="-127"/>
              </a:rPr>
              <a:t>Pointer </a:t>
            </a:r>
            <a:r>
              <a:rPr lang="en-US" altLang="ko-KR" sz="3200" dirty="0" smtClean="0">
                <a:ea typeface="굴림" pitchFamily="50" charset="-127"/>
              </a:rPr>
              <a:t>Problem</a:t>
            </a:r>
            <a:r>
              <a:rPr lang="tr-TR" altLang="ko-KR" sz="3200" dirty="0" err="1" smtClean="0">
                <a:ea typeface="굴림" pitchFamily="50" charset="-127"/>
              </a:rPr>
              <a:t>leri</a:t>
            </a:r>
            <a:r>
              <a:rPr lang="en-US" altLang="ko-KR" sz="3200" dirty="0" smtClean="0">
                <a:ea typeface="굴림" pitchFamily="50" charset="-127"/>
              </a:rPr>
              <a:t> –</a:t>
            </a:r>
            <a:r>
              <a:rPr lang="tr-TR" altLang="ko-KR" sz="3200" dirty="0" smtClean="0">
                <a:ea typeface="굴림" pitchFamily="50" charset="-127"/>
              </a:rPr>
              <a:t> Sallanan Gösterge</a:t>
            </a:r>
            <a:endParaRPr lang="en-US" sz="3200" dirty="0"/>
          </a:p>
        </p:txBody>
      </p:sp>
      <p:sp>
        <p:nvSpPr>
          <p:cNvPr id="771076" name="Rectangle 4"/>
          <p:cNvSpPr>
            <a:spLocks noChangeArrowheads="1"/>
          </p:cNvSpPr>
          <p:nvPr/>
        </p:nvSpPr>
        <p:spPr bwMode="auto">
          <a:xfrm>
            <a:off x="685800" y="2157430"/>
            <a:ext cx="4000500" cy="37719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n = 11;</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*q, *r,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q = &amp;n;  r = NULL;</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malloc</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sizeof</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33;</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r =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free(h);</a:t>
            </a:r>
          </a:p>
        </p:txBody>
      </p:sp>
      <p:sp>
        <p:nvSpPr>
          <p:cNvPr id="771077" name="Text Box 5"/>
          <p:cNvSpPr txBox="1">
            <a:spLocks noChangeArrowheads="1"/>
          </p:cNvSpPr>
          <p:nvPr/>
        </p:nvSpPr>
        <p:spPr bwMode="auto">
          <a:xfrm>
            <a:off x="6489700" y="2268555"/>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11</a:t>
            </a:r>
            <a:endParaRPr lang="en-US" sz="1600" b="0">
              <a:effectLst/>
            </a:endParaRPr>
          </a:p>
        </p:txBody>
      </p:sp>
      <p:sp>
        <p:nvSpPr>
          <p:cNvPr id="771078" name="Rectangle 6"/>
          <p:cNvSpPr>
            <a:spLocks noChangeArrowheads="1"/>
          </p:cNvSpPr>
          <p:nvPr/>
        </p:nvSpPr>
        <p:spPr bwMode="auto">
          <a:xfrm>
            <a:off x="5943600" y="2157430"/>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n</a:t>
            </a:r>
            <a:endParaRPr lang="en-US" sz="2400" b="0">
              <a:effectLst>
                <a:outerShdw blurRad="38100" dist="38100" dir="2700000" algn="tl">
                  <a:srgbClr val="000000"/>
                </a:outerShdw>
              </a:effectLst>
            </a:endParaRPr>
          </a:p>
        </p:txBody>
      </p:sp>
      <p:sp>
        <p:nvSpPr>
          <p:cNvPr id="771084" name="Text Box 12"/>
          <p:cNvSpPr txBox="1">
            <a:spLocks noChangeArrowheads="1"/>
          </p:cNvSpPr>
          <p:nvPr/>
        </p:nvSpPr>
        <p:spPr bwMode="auto">
          <a:xfrm>
            <a:off x="6489700" y="2895618"/>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sp>
        <p:nvSpPr>
          <p:cNvPr id="771085" name="Rectangle 13"/>
          <p:cNvSpPr>
            <a:spLocks noChangeArrowheads="1"/>
          </p:cNvSpPr>
          <p:nvPr/>
        </p:nvSpPr>
        <p:spPr bwMode="auto">
          <a:xfrm>
            <a:off x="5943600" y="2466993"/>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q</a:t>
            </a:r>
            <a:endParaRPr lang="en-US" sz="2400" b="0">
              <a:effectLst>
                <a:outerShdw blurRad="38100" dist="38100" dir="2700000" algn="tl">
                  <a:srgbClr val="000000"/>
                </a:outerShdw>
              </a:effectLst>
            </a:endParaRPr>
          </a:p>
        </p:txBody>
      </p:sp>
      <p:sp>
        <p:nvSpPr>
          <p:cNvPr id="771086" name="Text Box 14"/>
          <p:cNvSpPr txBox="1">
            <a:spLocks noChangeArrowheads="1"/>
          </p:cNvSpPr>
          <p:nvPr/>
        </p:nvSpPr>
        <p:spPr bwMode="auto">
          <a:xfrm>
            <a:off x="6489700" y="2581293"/>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1087" name="Oval 15"/>
          <p:cNvSpPr>
            <a:spLocks noChangeArrowheads="1"/>
          </p:cNvSpPr>
          <p:nvPr/>
        </p:nvSpPr>
        <p:spPr bwMode="auto">
          <a:xfrm>
            <a:off x="7689850" y="2670193"/>
            <a:ext cx="114300" cy="112712"/>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771088" name="AutoShape 16"/>
          <p:cNvCxnSpPr>
            <a:cxnSpLocks noChangeShapeType="1"/>
            <a:stCxn id="771087" idx="6"/>
            <a:endCxn id="771077" idx="3"/>
          </p:cNvCxnSpPr>
          <p:nvPr/>
        </p:nvCxnSpPr>
        <p:spPr bwMode="auto">
          <a:xfrm flipV="1">
            <a:off x="7804150" y="2417112"/>
            <a:ext cx="171450" cy="309437"/>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1089" name="Rectangle 17"/>
          <p:cNvSpPr>
            <a:spLocks noChangeArrowheads="1"/>
          </p:cNvSpPr>
          <p:nvPr/>
        </p:nvSpPr>
        <p:spPr bwMode="auto">
          <a:xfrm>
            <a:off x="5943600" y="2784493"/>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r</a:t>
            </a:r>
            <a:endParaRPr lang="en-US" sz="2400" b="0">
              <a:effectLst>
                <a:outerShdw blurRad="38100" dist="38100" dir="2700000" algn="tl">
                  <a:srgbClr val="000000"/>
                </a:outerShdw>
              </a:effectLst>
            </a:endParaRPr>
          </a:p>
        </p:txBody>
      </p:sp>
      <p:sp>
        <p:nvSpPr>
          <p:cNvPr id="771091" name="Text Box 19"/>
          <p:cNvSpPr txBox="1">
            <a:spLocks noChangeArrowheads="1"/>
          </p:cNvSpPr>
          <p:nvPr/>
        </p:nvSpPr>
        <p:spPr bwMode="auto">
          <a:xfrm>
            <a:off x="6489700" y="3209943"/>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1093" name="Text Box 21"/>
          <p:cNvSpPr txBox="1">
            <a:spLocks noChangeArrowheads="1"/>
          </p:cNvSpPr>
          <p:nvPr/>
        </p:nvSpPr>
        <p:spPr bwMode="auto">
          <a:xfrm>
            <a:off x="6489700" y="3524268"/>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a:t>
            </a:r>
            <a:endParaRPr lang="en-US" sz="1600" b="0">
              <a:effectLst/>
            </a:endParaRPr>
          </a:p>
        </p:txBody>
      </p:sp>
      <p:sp>
        <p:nvSpPr>
          <p:cNvPr id="771094" name="Text Box 22"/>
          <p:cNvSpPr txBox="1">
            <a:spLocks noChangeArrowheads="1"/>
          </p:cNvSpPr>
          <p:nvPr/>
        </p:nvSpPr>
        <p:spPr bwMode="auto">
          <a:xfrm>
            <a:off x="6489700" y="3841768"/>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33</a:t>
            </a:r>
            <a:endParaRPr lang="en-US" sz="1600" b="0">
              <a:effectLst/>
            </a:endParaRPr>
          </a:p>
        </p:txBody>
      </p:sp>
      <p:sp>
        <p:nvSpPr>
          <p:cNvPr id="771095" name="Rectangle 23"/>
          <p:cNvSpPr>
            <a:spLocks noChangeArrowheads="1"/>
          </p:cNvSpPr>
          <p:nvPr/>
        </p:nvSpPr>
        <p:spPr bwMode="auto">
          <a:xfrm>
            <a:off x="5943600" y="3067068"/>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h</a:t>
            </a:r>
            <a:endParaRPr lang="en-US" sz="2400" b="0">
              <a:effectLst>
                <a:outerShdw blurRad="38100" dist="38100" dir="2700000" algn="tl">
                  <a:srgbClr val="000000"/>
                </a:outerShdw>
              </a:effectLst>
            </a:endParaRPr>
          </a:p>
        </p:txBody>
      </p:sp>
      <p:sp>
        <p:nvSpPr>
          <p:cNvPr id="771096" name="Oval 24"/>
          <p:cNvSpPr>
            <a:spLocks noChangeArrowheads="1"/>
          </p:cNvSpPr>
          <p:nvPr/>
        </p:nvSpPr>
        <p:spPr bwMode="auto">
          <a:xfrm>
            <a:off x="7689850" y="3303605"/>
            <a:ext cx="114300" cy="112713"/>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771097" name="AutoShape 25"/>
          <p:cNvCxnSpPr>
            <a:cxnSpLocks noChangeShapeType="1"/>
            <a:stCxn id="771096" idx="6"/>
            <a:endCxn id="771094" idx="3"/>
          </p:cNvCxnSpPr>
          <p:nvPr/>
        </p:nvCxnSpPr>
        <p:spPr bwMode="auto">
          <a:xfrm>
            <a:off x="7804150" y="3359962"/>
            <a:ext cx="171450" cy="630363"/>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1100" name="Line 28"/>
          <p:cNvSpPr>
            <a:spLocks noChangeShapeType="1"/>
          </p:cNvSpPr>
          <p:nvPr/>
        </p:nvSpPr>
        <p:spPr bwMode="auto">
          <a:xfrm flipH="1">
            <a:off x="7975600" y="3998930"/>
            <a:ext cx="265113" cy="1414463"/>
          </a:xfrm>
          <a:prstGeom prst="line">
            <a:avLst/>
          </a:prstGeom>
          <a:noFill/>
          <a:ln w="28575">
            <a:solidFill>
              <a:srgbClr val="FF3300"/>
            </a:solidFill>
            <a:round/>
            <a:headEnd/>
            <a:tailEnd type="triangle" w="med" len="med"/>
          </a:ln>
          <a:effectLst/>
        </p:spPr>
        <p:txBody>
          <a:bodyPr wrap="none" anchor="ctr"/>
          <a:lstStyle/>
          <a:p>
            <a:endParaRPr lang="tr-TR"/>
          </a:p>
        </p:txBody>
      </p:sp>
      <p:sp>
        <p:nvSpPr>
          <p:cNvPr id="771101" name="Rectangle 29"/>
          <p:cNvSpPr>
            <a:spLocks noChangeArrowheads="1"/>
          </p:cNvSpPr>
          <p:nvPr/>
        </p:nvSpPr>
        <p:spPr bwMode="auto">
          <a:xfrm>
            <a:off x="6302409" y="5396227"/>
            <a:ext cx="2627309" cy="461665"/>
          </a:xfrm>
          <a:prstGeom prst="rect">
            <a:avLst/>
          </a:prstGeom>
          <a:noFill/>
          <a:ln w="9525" algn="ctr">
            <a:noFill/>
            <a:miter lim="800000"/>
            <a:headEnd/>
            <a:tailEnd/>
          </a:ln>
          <a:effectLst/>
        </p:spPr>
        <p:txBody>
          <a:bodyPr wrap="square">
            <a:spAutoFit/>
          </a:bodyPr>
          <a:lstStyle/>
          <a:p>
            <a:pPr algn="l"/>
            <a:r>
              <a:rPr lang="tr-TR" altLang="ko-KR" sz="2400" i="1" dirty="0" smtClean="0">
                <a:solidFill>
                  <a:srgbClr val="7030A0"/>
                </a:solidFill>
                <a:effectLst>
                  <a:outerShdw blurRad="38100" dist="38100" dir="2700000" algn="tl">
                    <a:srgbClr val="000000"/>
                  </a:outerShdw>
                </a:effectLst>
                <a:ea typeface="굴림" pitchFamily="50" charset="-127"/>
              </a:rPr>
              <a:t>Sallanan gösterge</a:t>
            </a:r>
            <a:endParaRPr lang="en-US" sz="2400" i="1" dirty="0">
              <a:solidFill>
                <a:srgbClr val="7030A0"/>
              </a:solidFill>
              <a:effectLst>
                <a:outerShdw blurRad="38100" dist="38100" dir="2700000" algn="tl">
                  <a:srgbClr val="000000"/>
                </a:outerShdw>
              </a:effectLst>
            </a:endParaRPr>
          </a:p>
        </p:txBody>
      </p:sp>
      <p:grpSp>
        <p:nvGrpSpPr>
          <p:cNvPr id="2" name="Group 34"/>
          <p:cNvGrpSpPr>
            <a:grpSpLocks/>
          </p:cNvGrpSpPr>
          <p:nvPr/>
        </p:nvGrpSpPr>
        <p:grpSpPr bwMode="auto">
          <a:xfrm>
            <a:off x="6489700" y="2895618"/>
            <a:ext cx="1485900" cy="1093787"/>
            <a:chOff x="4088" y="1582"/>
            <a:chExt cx="936" cy="689"/>
          </a:xfrm>
        </p:grpSpPr>
        <p:sp>
          <p:nvSpPr>
            <p:cNvPr id="771103" name="Text Box 31"/>
            <p:cNvSpPr txBox="1">
              <a:spLocks noChangeArrowheads="1"/>
            </p:cNvSpPr>
            <p:nvPr/>
          </p:nvSpPr>
          <p:spPr bwMode="auto">
            <a:xfrm>
              <a:off x="4088" y="1582"/>
              <a:ext cx="936" cy="187"/>
            </a:xfrm>
            <a:prstGeom prst="rect">
              <a:avLst/>
            </a:prstGeom>
            <a:solidFill>
              <a:srgbClr val="003399"/>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solidFill>
                  <a:srgbClr val="000099"/>
                </a:solidFill>
                <a:effectLst/>
              </a:endParaRPr>
            </a:p>
          </p:txBody>
        </p:sp>
        <p:sp>
          <p:nvSpPr>
            <p:cNvPr id="771104" name="Oval 32"/>
            <p:cNvSpPr>
              <a:spLocks noChangeArrowheads="1"/>
            </p:cNvSpPr>
            <p:nvPr/>
          </p:nvSpPr>
          <p:spPr bwMode="auto">
            <a:xfrm>
              <a:off x="4844" y="1654"/>
              <a:ext cx="72" cy="71"/>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771105" name="AutoShape 33"/>
            <p:cNvCxnSpPr>
              <a:cxnSpLocks noChangeShapeType="1"/>
              <a:stCxn id="771104" idx="6"/>
              <a:endCxn id="771094" idx="3"/>
            </p:cNvCxnSpPr>
            <p:nvPr/>
          </p:nvCxnSpPr>
          <p:spPr bwMode="auto">
            <a:xfrm>
              <a:off x="4916" y="1689"/>
              <a:ext cx="108" cy="582"/>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grpSp>
      <p:grpSp>
        <p:nvGrpSpPr>
          <p:cNvPr id="3" name="Group 41"/>
          <p:cNvGrpSpPr>
            <a:grpSpLocks/>
          </p:cNvGrpSpPr>
          <p:nvPr/>
        </p:nvGrpSpPr>
        <p:grpSpPr bwMode="auto">
          <a:xfrm>
            <a:off x="6489704" y="3203595"/>
            <a:ext cx="1485901" cy="935038"/>
            <a:chOff x="4088" y="1776"/>
            <a:chExt cx="936" cy="589"/>
          </a:xfrm>
        </p:grpSpPr>
        <p:sp>
          <p:nvSpPr>
            <p:cNvPr id="771107" name="Text Box 35"/>
            <p:cNvSpPr txBox="1">
              <a:spLocks noChangeArrowheads="1"/>
            </p:cNvSpPr>
            <p:nvPr/>
          </p:nvSpPr>
          <p:spPr bwMode="auto">
            <a:xfrm>
              <a:off x="4088" y="2178"/>
              <a:ext cx="936" cy="187"/>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1110" name="Text Box 38"/>
            <p:cNvSpPr txBox="1">
              <a:spLocks noChangeArrowheads="1"/>
            </p:cNvSpPr>
            <p:nvPr/>
          </p:nvSpPr>
          <p:spPr bwMode="auto">
            <a:xfrm>
              <a:off x="4088" y="1776"/>
              <a:ext cx="936" cy="187"/>
            </a:xfrm>
            <a:prstGeom prst="rect">
              <a:avLst/>
            </a:prstGeom>
            <a:solidFill>
              <a:srgbClr val="003399"/>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grpSp>
      <p:sp>
        <p:nvSpPr>
          <p:cNvPr id="28" name="2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121</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7107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71076">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7107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71076">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7107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1076">
                                            <p:txEl>
                                              <p:pRg st="5" end="5"/>
                                            </p:txEl>
                                          </p:spTgt>
                                        </p:tgtEl>
                                        <p:attrNameLst>
                                          <p:attrName>style.visibility</p:attrName>
                                        </p:attrNameLst>
                                      </p:cBhvr>
                                      <p:to>
                                        <p:strVal val="visible"/>
                                      </p:to>
                                    </p:set>
                                  </p:childTnLst>
                                </p:cTn>
                              </p:par>
                            </p:childTnLst>
                          </p:cTn>
                        </p:par>
                        <p:par>
                          <p:cTn id="23" fill="hold">
                            <p:stCondLst>
                              <p:cond delay="0"/>
                            </p:stCondLst>
                            <p:childTnLst>
                              <p:par>
                                <p:cTn id="24" presetID="9"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1076">
                                            <p:txEl>
                                              <p:pRg st="6" end="6"/>
                                            </p:txEl>
                                          </p:spTgt>
                                        </p:tgtEl>
                                        <p:attrNameLst>
                                          <p:attrName>style.visibility</p:attrName>
                                        </p:attrNameLst>
                                      </p:cBhvr>
                                      <p:to>
                                        <p:strVal val="visible"/>
                                      </p:to>
                                    </p:set>
                                  </p:childTnLst>
                                </p:cTn>
                              </p:par>
                            </p:childTnLst>
                          </p:cTn>
                        </p:par>
                        <p:par>
                          <p:cTn id="31" fill="hold">
                            <p:stCondLst>
                              <p:cond delay="0"/>
                            </p:stCondLst>
                            <p:childTnLst>
                              <p:par>
                                <p:cTn id="32" presetID="9"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71100"/>
                                        </p:tgtEl>
                                        <p:attrNameLst>
                                          <p:attrName>style.visibility</p:attrName>
                                        </p:attrNameLst>
                                      </p:cBhvr>
                                      <p:to>
                                        <p:strVal val="visible"/>
                                      </p:to>
                                    </p:set>
                                    <p:animEffect transition="in" filter="wipe(up)">
                                      <p:cBhvr>
                                        <p:cTn id="39" dur="500"/>
                                        <p:tgtEl>
                                          <p:spTgt spid="771100"/>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771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6" grpId="0" build="p"/>
      <p:bldP spid="771100" grpId="0" animBg="1"/>
      <p:bldP spid="771101"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rrowheads="1"/>
          </p:cNvSpPr>
          <p:nvPr>
            <p:ph type="title"/>
          </p:nvPr>
        </p:nvSpPr>
        <p:spPr>
          <a:xfrm>
            <a:off x="642911" y="158750"/>
            <a:ext cx="8358246" cy="847725"/>
          </a:xfrm>
        </p:spPr>
        <p:txBody>
          <a:bodyPr>
            <a:normAutofit fontScale="90000"/>
          </a:bodyPr>
          <a:lstStyle/>
          <a:p>
            <a:r>
              <a:rPr lang="en-US" altLang="ko-KR" sz="3200" dirty="0" smtClean="0">
                <a:ea typeface="굴림" pitchFamily="50" charset="-127"/>
              </a:rPr>
              <a:t>Pointer Problem</a:t>
            </a:r>
            <a:r>
              <a:rPr lang="tr-TR" altLang="ko-KR" sz="3200" dirty="0" err="1" smtClean="0">
                <a:ea typeface="굴림" pitchFamily="50" charset="-127"/>
              </a:rPr>
              <a:t>leri</a:t>
            </a:r>
            <a:r>
              <a:rPr lang="en-US" altLang="ko-KR" sz="3200" dirty="0" smtClean="0">
                <a:ea typeface="굴림" pitchFamily="50" charset="-127"/>
              </a:rPr>
              <a:t> –</a:t>
            </a:r>
            <a:r>
              <a:rPr lang="tr-TR" altLang="ko-KR" sz="3200" dirty="0" smtClean="0">
                <a:ea typeface="굴림" pitchFamily="50" charset="-127"/>
              </a:rPr>
              <a:t> Kayıp </a:t>
            </a:r>
            <a:r>
              <a:rPr lang="tr-TR" altLang="ko-KR" sz="3200" dirty="0" err="1" smtClean="0">
                <a:ea typeface="굴림" pitchFamily="50" charset="-127"/>
              </a:rPr>
              <a:t>heap</a:t>
            </a:r>
            <a:r>
              <a:rPr lang="tr-TR" altLang="ko-KR" sz="3200" dirty="0" smtClean="0">
                <a:ea typeface="굴림" pitchFamily="50" charset="-127"/>
              </a:rPr>
              <a:t>-dinamik değişkenler</a:t>
            </a:r>
            <a:endParaRPr lang="en-US" sz="3200" dirty="0"/>
          </a:p>
        </p:txBody>
      </p:sp>
      <p:sp>
        <p:nvSpPr>
          <p:cNvPr id="776195" name="Rectangle 3"/>
          <p:cNvSpPr>
            <a:spLocks noChangeArrowheads="1"/>
          </p:cNvSpPr>
          <p:nvPr/>
        </p:nvSpPr>
        <p:spPr bwMode="auto">
          <a:xfrm>
            <a:off x="685800" y="2000266"/>
            <a:ext cx="4000500" cy="30861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n = 11;</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*q, *r,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q = &amp;n;  r = NULL;</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malloc</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sizeof</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33;</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NULL;</a:t>
            </a:r>
          </a:p>
        </p:txBody>
      </p:sp>
      <p:sp>
        <p:nvSpPr>
          <p:cNvPr id="776196" name="Text Box 4"/>
          <p:cNvSpPr txBox="1">
            <a:spLocks noChangeArrowheads="1"/>
          </p:cNvSpPr>
          <p:nvPr/>
        </p:nvSpPr>
        <p:spPr bwMode="auto">
          <a:xfrm>
            <a:off x="6489700" y="2111391"/>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11</a:t>
            </a:r>
            <a:endParaRPr lang="en-US" sz="1600" b="0">
              <a:effectLst/>
            </a:endParaRPr>
          </a:p>
        </p:txBody>
      </p:sp>
      <p:sp>
        <p:nvSpPr>
          <p:cNvPr id="776197" name="Rectangle 5"/>
          <p:cNvSpPr>
            <a:spLocks noChangeArrowheads="1"/>
          </p:cNvSpPr>
          <p:nvPr/>
        </p:nvSpPr>
        <p:spPr bwMode="auto">
          <a:xfrm>
            <a:off x="5943600" y="2000266"/>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dirty="0">
                <a:effectLst>
                  <a:outerShdw blurRad="38100" dist="38100" dir="2700000" algn="tl">
                    <a:srgbClr val="000000"/>
                  </a:outerShdw>
                </a:effectLst>
                <a:ea typeface="굴림" pitchFamily="50" charset="-127"/>
              </a:rPr>
              <a:t>n</a:t>
            </a:r>
            <a:endParaRPr lang="en-US" sz="2400" b="0" dirty="0">
              <a:effectLst>
                <a:outerShdw blurRad="38100" dist="38100" dir="2700000" algn="tl">
                  <a:srgbClr val="000000"/>
                </a:outerShdw>
              </a:effectLst>
            </a:endParaRPr>
          </a:p>
        </p:txBody>
      </p:sp>
      <p:sp>
        <p:nvSpPr>
          <p:cNvPr id="776203" name="Text Box 11"/>
          <p:cNvSpPr txBox="1">
            <a:spLocks noChangeArrowheads="1"/>
          </p:cNvSpPr>
          <p:nvPr/>
        </p:nvSpPr>
        <p:spPr bwMode="auto">
          <a:xfrm>
            <a:off x="6489700" y="2740041"/>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sp>
        <p:nvSpPr>
          <p:cNvPr id="776204" name="Rectangle 12"/>
          <p:cNvSpPr>
            <a:spLocks noChangeArrowheads="1"/>
          </p:cNvSpPr>
          <p:nvPr/>
        </p:nvSpPr>
        <p:spPr bwMode="auto">
          <a:xfrm>
            <a:off x="5943600" y="2311416"/>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q</a:t>
            </a:r>
            <a:endParaRPr lang="en-US" sz="2400" b="0">
              <a:effectLst>
                <a:outerShdw blurRad="38100" dist="38100" dir="2700000" algn="tl">
                  <a:srgbClr val="000000"/>
                </a:outerShdw>
              </a:effectLst>
            </a:endParaRPr>
          </a:p>
        </p:txBody>
      </p:sp>
      <p:sp>
        <p:nvSpPr>
          <p:cNvPr id="776205" name="Text Box 13"/>
          <p:cNvSpPr txBox="1">
            <a:spLocks noChangeArrowheads="1"/>
          </p:cNvSpPr>
          <p:nvPr/>
        </p:nvSpPr>
        <p:spPr bwMode="auto">
          <a:xfrm>
            <a:off x="6489700" y="2425716"/>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6206" name="Oval 14"/>
          <p:cNvSpPr>
            <a:spLocks noChangeArrowheads="1"/>
          </p:cNvSpPr>
          <p:nvPr/>
        </p:nvSpPr>
        <p:spPr bwMode="auto">
          <a:xfrm>
            <a:off x="7689850" y="2514616"/>
            <a:ext cx="114300" cy="112713"/>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sz="1600"/>
          </a:p>
        </p:txBody>
      </p:sp>
      <p:cxnSp>
        <p:nvCxnSpPr>
          <p:cNvPr id="776207" name="AutoShape 15"/>
          <p:cNvCxnSpPr>
            <a:cxnSpLocks noChangeShapeType="1"/>
            <a:stCxn id="776206" idx="6"/>
            <a:endCxn id="776196" idx="3"/>
          </p:cNvCxnSpPr>
          <p:nvPr/>
        </p:nvCxnSpPr>
        <p:spPr bwMode="auto">
          <a:xfrm flipV="1">
            <a:off x="7804150" y="2259948"/>
            <a:ext cx="171450" cy="311025"/>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6208" name="Rectangle 16"/>
          <p:cNvSpPr>
            <a:spLocks noChangeArrowheads="1"/>
          </p:cNvSpPr>
          <p:nvPr/>
        </p:nvSpPr>
        <p:spPr bwMode="auto">
          <a:xfrm>
            <a:off x="5943600" y="2628916"/>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r</a:t>
            </a:r>
            <a:endParaRPr lang="en-US" sz="2400" b="0">
              <a:effectLst>
                <a:outerShdw blurRad="38100" dist="38100" dir="2700000" algn="tl">
                  <a:srgbClr val="000000"/>
                </a:outerShdw>
              </a:effectLst>
            </a:endParaRPr>
          </a:p>
        </p:txBody>
      </p:sp>
      <p:sp>
        <p:nvSpPr>
          <p:cNvPr id="776209" name="Text Box 17"/>
          <p:cNvSpPr txBox="1">
            <a:spLocks noChangeArrowheads="1"/>
          </p:cNvSpPr>
          <p:nvPr/>
        </p:nvSpPr>
        <p:spPr bwMode="auto">
          <a:xfrm>
            <a:off x="6489700" y="3054366"/>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6210" name="Text Box 18"/>
          <p:cNvSpPr txBox="1">
            <a:spLocks noChangeArrowheads="1"/>
          </p:cNvSpPr>
          <p:nvPr/>
        </p:nvSpPr>
        <p:spPr bwMode="auto">
          <a:xfrm>
            <a:off x="6489700" y="3368691"/>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a:t>
            </a:r>
            <a:endParaRPr lang="en-US" sz="1600" b="0">
              <a:effectLst/>
            </a:endParaRPr>
          </a:p>
        </p:txBody>
      </p:sp>
      <p:sp>
        <p:nvSpPr>
          <p:cNvPr id="776211" name="Text Box 19"/>
          <p:cNvSpPr txBox="1">
            <a:spLocks noChangeArrowheads="1"/>
          </p:cNvSpPr>
          <p:nvPr/>
        </p:nvSpPr>
        <p:spPr bwMode="auto">
          <a:xfrm>
            <a:off x="6489700" y="3686191"/>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33</a:t>
            </a:r>
            <a:endParaRPr lang="en-US" sz="1600" b="0">
              <a:effectLst/>
            </a:endParaRPr>
          </a:p>
        </p:txBody>
      </p:sp>
      <p:sp>
        <p:nvSpPr>
          <p:cNvPr id="776212" name="Rectangle 20"/>
          <p:cNvSpPr>
            <a:spLocks noChangeArrowheads="1"/>
          </p:cNvSpPr>
          <p:nvPr/>
        </p:nvSpPr>
        <p:spPr bwMode="auto">
          <a:xfrm>
            <a:off x="5943600" y="2911491"/>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h</a:t>
            </a:r>
            <a:endParaRPr lang="en-US" sz="2400" b="0">
              <a:effectLst>
                <a:outerShdw blurRad="38100" dist="38100" dir="2700000" algn="tl">
                  <a:srgbClr val="000000"/>
                </a:outerShdw>
              </a:effectLst>
            </a:endParaRPr>
          </a:p>
        </p:txBody>
      </p:sp>
      <p:sp>
        <p:nvSpPr>
          <p:cNvPr id="776213" name="Oval 21"/>
          <p:cNvSpPr>
            <a:spLocks noChangeArrowheads="1"/>
          </p:cNvSpPr>
          <p:nvPr/>
        </p:nvSpPr>
        <p:spPr bwMode="auto">
          <a:xfrm>
            <a:off x="7689850" y="3148029"/>
            <a:ext cx="114300" cy="112712"/>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sz="1600"/>
          </a:p>
        </p:txBody>
      </p:sp>
      <p:cxnSp>
        <p:nvCxnSpPr>
          <p:cNvPr id="776214" name="AutoShape 22"/>
          <p:cNvCxnSpPr>
            <a:cxnSpLocks noChangeShapeType="1"/>
            <a:stCxn id="776213" idx="6"/>
            <a:endCxn id="776211" idx="3"/>
          </p:cNvCxnSpPr>
          <p:nvPr/>
        </p:nvCxnSpPr>
        <p:spPr bwMode="auto">
          <a:xfrm>
            <a:off x="7804150" y="3204385"/>
            <a:ext cx="171450" cy="630363"/>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6216" name="Text Box 24"/>
          <p:cNvSpPr txBox="1">
            <a:spLocks noChangeArrowheads="1"/>
          </p:cNvSpPr>
          <p:nvPr/>
        </p:nvSpPr>
        <p:spPr bwMode="auto">
          <a:xfrm>
            <a:off x="6489700" y="3054366"/>
            <a:ext cx="1485900" cy="296863"/>
          </a:xfrm>
          <a:prstGeom prst="rect">
            <a:avLst/>
          </a:prstGeom>
          <a:solidFill>
            <a:srgbClr val="003399"/>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dirty="0">
                <a:effectLst/>
                <a:ea typeface="굴림" pitchFamily="50" charset="-127"/>
              </a:rPr>
              <a:t>NULL</a:t>
            </a:r>
            <a:endParaRPr lang="en-US" sz="1600" b="0" dirty="0">
              <a:effectLst/>
            </a:endParaRPr>
          </a:p>
        </p:txBody>
      </p:sp>
      <p:grpSp>
        <p:nvGrpSpPr>
          <p:cNvPr id="3" name="Group 26"/>
          <p:cNvGrpSpPr>
            <a:grpSpLocks/>
          </p:cNvGrpSpPr>
          <p:nvPr/>
        </p:nvGrpSpPr>
        <p:grpSpPr bwMode="auto">
          <a:xfrm>
            <a:off x="3200400" y="3843354"/>
            <a:ext cx="4489450" cy="1871662"/>
            <a:chOff x="2016" y="2277"/>
            <a:chExt cx="2828" cy="1179"/>
          </a:xfrm>
        </p:grpSpPr>
        <p:sp>
          <p:nvSpPr>
            <p:cNvPr id="776219" name="Rectangle 27"/>
            <p:cNvSpPr>
              <a:spLocks noChangeArrowheads="1"/>
            </p:cNvSpPr>
            <p:nvPr/>
          </p:nvSpPr>
          <p:spPr bwMode="auto">
            <a:xfrm>
              <a:off x="2016" y="2880"/>
              <a:ext cx="2828" cy="291"/>
            </a:xfrm>
            <a:prstGeom prst="rect">
              <a:avLst/>
            </a:prstGeom>
            <a:noFill/>
            <a:ln w="9525" algn="ctr">
              <a:noFill/>
              <a:miter lim="800000"/>
              <a:headEnd/>
              <a:tailEnd/>
            </a:ln>
            <a:effectLst/>
          </p:spPr>
          <p:txBody>
            <a:bodyPr>
              <a:spAutoFit/>
            </a:bodyPr>
            <a:lstStyle/>
            <a:p>
              <a:r>
                <a:rPr lang="tr-TR" altLang="ko-KR" sz="2400" i="1" dirty="0" smtClean="0">
                  <a:solidFill>
                    <a:srgbClr val="7030A0"/>
                  </a:solidFill>
                  <a:effectLst>
                    <a:outerShdw blurRad="38100" dist="38100" dir="2700000" algn="tl">
                      <a:srgbClr val="000000"/>
                    </a:outerShdw>
                  </a:effectLst>
                  <a:ea typeface="굴림" pitchFamily="50" charset="-127"/>
                </a:rPr>
                <a:t>Kayıp </a:t>
              </a:r>
              <a:r>
                <a:rPr lang="tr-TR" altLang="ko-KR" sz="2400" i="1" dirty="0" err="1" smtClean="0">
                  <a:solidFill>
                    <a:srgbClr val="7030A0"/>
                  </a:solidFill>
                  <a:effectLst>
                    <a:outerShdw blurRad="38100" dist="38100" dir="2700000" algn="tl">
                      <a:srgbClr val="000000"/>
                    </a:outerShdw>
                  </a:effectLst>
                  <a:ea typeface="굴림" pitchFamily="50" charset="-127"/>
                </a:rPr>
                <a:t>heap</a:t>
              </a:r>
              <a:r>
                <a:rPr lang="tr-TR" altLang="ko-KR" sz="2400" i="1" dirty="0" smtClean="0">
                  <a:solidFill>
                    <a:srgbClr val="7030A0"/>
                  </a:solidFill>
                  <a:effectLst>
                    <a:outerShdw blurRad="38100" dist="38100" dir="2700000" algn="tl">
                      <a:srgbClr val="000000"/>
                    </a:outerShdw>
                  </a:effectLst>
                  <a:ea typeface="굴림" pitchFamily="50" charset="-127"/>
                </a:rPr>
                <a:t>-dinamik değişken</a:t>
              </a:r>
              <a:endParaRPr lang="en-US" altLang="ko-KR" sz="2400" i="1" dirty="0">
                <a:solidFill>
                  <a:srgbClr val="7030A0"/>
                </a:solidFill>
                <a:effectLst>
                  <a:outerShdw blurRad="38100" dist="38100" dir="2700000" algn="tl">
                    <a:srgbClr val="000000"/>
                  </a:outerShdw>
                </a:effectLst>
                <a:ea typeface="굴림" pitchFamily="50" charset="-127"/>
              </a:endParaRPr>
            </a:p>
          </p:txBody>
        </p:sp>
        <p:sp>
          <p:nvSpPr>
            <p:cNvPr id="776220" name="Line 28"/>
            <p:cNvSpPr>
              <a:spLocks noChangeShapeType="1"/>
            </p:cNvSpPr>
            <p:nvPr/>
          </p:nvSpPr>
          <p:spPr bwMode="auto">
            <a:xfrm flipH="1">
              <a:off x="3888" y="2277"/>
              <a:ext cx="367" cy="603"/>
            </a:xfrm>
            <a:prstGeom prst="line">
              <a:avLst/>
            </a:prstGeom>
            <a:noFill/>
            <a:ln w="28575">
              <a:solidFill>
                <a:srgbClr val="FF3300"/>
              </a:solidFill>
              <a:round/>
              <a:headEnd/>
              <a:tailEnd type="triangle" w="med" len="med"/>
            </a:ln>
            <a:effectLst/>
          </p:spPr>
          <p:txBody>
            <a:bodyPr wrap="none" anchor="ctr"/>
            <a:lstStyle/>
            <a:p>
              <a:endParaRPr lang="tr-TR"/>
            </a:p>
          </p:txBody>
        </p:sp>
        <p:sp>
          <p:nvSpPr>
            <p:cNvPr id="776221" name="Rectangle 29"/>
            <p:cNvSpPr>
              <a:spLocks noChangeArrowheads="1"/>
            </p:cNvSpPr>
            <p:nvPr/>
          </p:nvSpPr>
          <p:spPr bwMode="auto">
            <a:xfrm>
              <a:off x="2016" y="3168"/>
              <a:ext cx="2828" cy="288"/>
            </a:xfrm>
            <a:prstGeom prst="rect">
              <a:avLst/>
            </a:prstGeom>
            <a:noFill/>
            <a:ln w="9525" algn="ctr">
              <a:noFill/>
              <a:miter lim="800000"/>
              <a:headEnd/>
              <a:tailEnd/>
            </a:ln>
            <a:effectLst/>
          </p:spPr>
          <p:txBody>
            <a:bodyPr>
              <a:spAutoFit/>
            </a:bodyPr>
            <a:lstStyle/>
            <a:p>
              <a:pPr algn="l"/>
              <a:r>
                <a:rPr lang="tr-TR" altLang="ko-KR" sz="2400" i="1" dirty="0" smtClean="0">
                  <a:solidFill>
                    <a:srgbClr val="7030A0"/>
                  </a:solidFill>
                  <a:effectLst>
                    <a:outerShdw blurRad="38100" dist="38100" dir="2700000" algn="tl">
                      <a:srgbClr val="000000"/>
                    </a:outerShdw>
                  </a:effectLst>
                  <a:ea typeface="굴림" pitchFamily="50" charset="-127"/>
                </a:rPr>
                <a:t>Çöp</a:t>
              </a:r>
              <a:r>
                <a:rPr lang="en-US" altLang="ko-KR" sz="2400" i="1" dirty="0" smtClean="0">
                  <a:solidFill>
                    <a:srgbClr val="7030A0"/>
                  </a:solidFill>
                  <a:effectLst>
                    <a:outerShdw blurRad="38100" dist="38100" dir="2700000" algn="tl">
                      <a:srgbClr val="000000"/>
                    </a:outerShdw>
                  </a:effectLst>
                  <a:ea typeface="굴림" pitchFamily="50" charset="-127"/>
                </a:rPr>
                <a:t>, </a:t>
              </a:r>
              <a:r>
                <a:rPr lang="tr-TR" altLang="ko-KR" sz="2400" i="1" dirty="0" smtClean="0">
                  <a:solidFill>
                    <a:srgbClr val="7030A0"/>
                  </a:solidFill>
                  <a:effectLst>
                    <a:outerShdw blurRad="38100" dist="38100" dir="2700000" algn="tl">
                      <a:srgbClr val="000000"/>
                    </a:outerShdw>
                  </a:effectLst>
                  <a:ea typeface="굴림" pitchFamily="50" charset="-127"/>
                </a:rPr>
                <a:t>Bellek Sızıntısı</a:t>
              </a:r>
              <a:endParaRPr lang="en-US" sz="2400" i="1" dirty="0">
                <a:solidFill>
                  <a:srgbClr val="7030A0"/>
                </a:solidFill>
                <a:effectLst>
                  <a:outerShdw blurRad="38100" dist="38100" dir="2700000" algn="tl">
                    <a:srgbClr val="000000"/>
                  </a:outerShdw>
                </a:effectLst>
              </a:endParaRPr>
            </a:p>
          </p:txBody>
        </p:sp>
      </p:grpSp>
      <p:sp>
        <p:nvSpPr>
          <p:cNvPr id="25" name="2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7619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76195">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76195">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76195">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76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6195">
                                            <p:txEl>
                                              <p:pRg st="5" end="5"/>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6.3.5.5. Dillerde göstericiler</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123</a:t>
            </a:fld>
            <a:endParaRPr lang="tr-TR"/>
          </a:p>
        </p:txBody>
      </p:sp>
      <p:sp>
        <p:nvSpPr>
          <p:cNvPr id="4" name="3 İçerik Yer Tutucusu"/>
          <p:cNvSpPr>
            <a:spLocks noGrp="1"/>
          </p:cNvSpPr>
          <p:nvPr>
            <p:ph sz="quarter" idx="1"/>
          </p:nvPr>
        </p:nvSpPr>
        <p:spPr/>
        <p:txBody>
          <a:bodyPr>
            <a:normAutofit fontScale="92500"/>
          </a:bodyPr>
          <a:lstStyle/>
          <a:p>
            <a:r>
              <a:rPr lang="tr-TR" dirty="0" err="1" smtClean="0">
                <a:solidFill>
                  <a:srgbClr val="FF0000"/>
                </a:solidFill>
              </a:rPr>
              <a:t>Pascal</a:t>
            </a:r>
            <a:r>
              <a:rPr lang="tr-TR" dirty="0" smtClean="0"/>
              <a:t>: sadece dinamik bellek yönetimi için kullanılır.</a:t>
            </a:r>
          </a:p>
          <a:p>
            <a:pPr lvl="1"/>
            <a:r>
              <a:rPr lang="tr-TR" dirty="0" smtClean="0"/>
              <a:t>Açıkça gösterici çözme var (</a:t>
            </a:r>
            <a:r>
              <a:rPr lang="tr-TR" dirty="0" err="1" smtClean="0"/>
              <a:t>postfix</a:t>
            </a:r>
            <a:r>
              <a:rPr lang="tr-TR" dirty="0" smtClean="0"/>
              <a:t> </a:t>
            </a:r>
            <a:r>
              <a:rPr lang="tr-TR" b="1" dirty="0" smtClean="0"/>
              <a:t>^).</a:t>
            </a:r>
          </a:p>
          <a:p>
            <a:pPr lvl="1"/>
            <a:r>
              <a:rPr lang="tr-TR" dirty="0" smtClean="0"/>
              <a:t>Sallanan göstericiler var (</a:t>
            </a:r>
            <a:r>
              <a:rPr lang="tr-TR" b="1" dirty="0" err="1" smtClean="0"/>
              <a:t>dispose</a:t>
            </a:r>
            <a:r>
              <a:rPr lang="tr-TR" b="1" dirty="0" smtClean="0"/>
              <a:t> komutu nedeniyle).</a:t>
            </a:r>
          </a:p>
          <a:p>
            <a:r>
              <a:rPr lang="tr-TR" dirty="0" smtClean="0">
                <a:solidFill>
                  <a:srgbClr val="FF0000"/>
                </a:solidFill>
              </a:rPr>
              <a:t>Ada</a:t>
            </a:r>
            <a:r>
              <a:rPr lang="tr-TR" dirty="0" smtClean="0"/>
              <a:t>: </a:t>
            </a:r>
            <a:r>
              <a:rPr lang="tr-TR" dirty="0" err="1" smtClean="0"/>
              <a:t>Pascal’dan</a:t>
            </a:r>
            <a:r>
              <a:rPr lang="tr-TR" dirty="0" smtClean="0"/>
              <a:t> biraz daha iyi</a:t>
            </a:r>
          </a:p>
          <a:p>
            <a:pPr lvl="1"/>
            <a:r>
              <a:rPr lang="tr-TR" dirty="0" smtClean="0"/>
              <a:t>Dinamik değişkenler göstericinin tip yaşam döngüsü bittiğinde otomatik olarak serbest bırakıldığından, bazı sallanan göstericilere izin verilmiyor.</a:t>
            </a:r>
          </a:p>
          <a:p>
            <a:pPr lvl="1"/>
            <a:r>
              <a:rPr lang="tr-TR" dirty="0" smtClean="0"/>
              <a:t>Bütün göstericilerin otomatik başlangıç değeri </a:t>
            </a:r>
            <a:r>
              <a:rPr lang="tr-TR" dirty="0" err="1" smtClean="0"/>
              <a:t>null</a:t>
            </a:r>
            <a:r>
              <a:rPr lang="tr-TR" dirty="0" smtClean="0"/>
              <a:t>.</a:t>
            </a:r>
          </a:p>
          <a:p>
            <a:pPr lvl="1"/>
            <a:r>
              <a:rPr lang="tr-TR" dirty="0" smtClean="0"/>
              <a:t>Benzer sallanan değişkenler problemi (fakat açıkça serbest bırakma nadir olduğundan daha az oluyor).</a:t>
            </a:r>
            <a:endParaRPr lang="tr-T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6.3.5.5. Dillerde göstericiler</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124</a:t>
            </a:fld>
            <a:endParaRPr lang="tr-TR"/>
          </a:p>
        </p:txBody>
      </p:sp>
      <p:sp>
        <p:nvSpPr>
          <p:cNvPr id="6" name="5 Dikdörtgen"/>
          <p:cNvSpPr/>
          <p:nvPr/>
        </p:nvSpPr>
        <p:spPr>
          <a:xfrm>
            <a:off x="214282" y="1571612"/>
            <a:ext cx="1428760" cy="507831"/>
          </a:xfrm>
          <a:prstGeom prst="rect">
            <a:avLst/>
          </a:prstGeom>
          <a:solidFill>
            <a:schemeClr val="bg1"/>
          </a:solidFill>
        </p:spPr>
        <p:txBody>
          <a:bodyPr wrap="square">
            <a:spAutoFit/>
          </a:bodyPr>
          <a:lstStyle/>
          <a:p>
            <a:r>
              <a:rPr lang="tr-TR" sz="2700" dirty="0" smtClean="0">
                <a:solidFill>
                  <a:srgbClr val="FF0000"/>
                </a:solidFill>
              </a:rPr>
              <a:t>C ve C++</a:t>
            </a:r>
            <a:endParaRPr lang="tr-TR" sz="2700" dirty="0"/>
          </a:p>
        </p:txBody>
      </p:sp>
      <p:pic>
        <p:nvPicPr>
          <p:cNvPr id="11267" name="Picture 3"/>
          <p:cNvPicPr>
            <a:picLocks noChangeAspect="1" noChangeArrowheads="1"/>
          </p:cNvPicPr>
          <p:nvPr/>
        </p:nvPicPr>
        <p:blipFill>
          <a:blip r:embed="rId2"/>
          <a:srcRect/>
          <a:stretch>
            <a:fillRect/>
          </a:stretch>
        </p:blipFill>
        <p:spPr bwMode="auto">
          <a:xfrm>
            <a:off x="71438" y="2067230"/>
            <a:ext cx="8929718" cy="45764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6.3.5.6. Göstericilerin Değerlendirilmesi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125</a:t>
            </a:fld>
            <a:endParaRPr lang="tr-TR"/>
          </a:p>
        </p:txBody>
      </p:sp>
      <p:sp>
        <p:nvSpPr>
          <p:cNvPr id="4" name="3 İçerik Yer Tutucusu"/>
          <p:cNvSpPr>
            <a:spLocks noGrp="1"/>
          </p:cNvSpPr>
          <p:nvPr>
            <p:ph sz="quarter" idx="1"/>
          </p:nvPr>
        </p:nvSpPr>
        <p:spPr/>
        <p:txBody>
          <a:bodyPr>
            <a:normAutofit fontScale="92500"/>
          </a:bodyPr>
          <a:lstStyle/>
          <a:p>
            <a:r>
              <a:rPr lang="tr-TR" dirty="0" smtClean="0"/>
              <a:t>Göstericilerin Değerlendirilmesi:</a:t>
            </a:r>
          </a:p>
          <a:p>
            <a:pPr>
              <a:buNone/>
            </a:pPr>
            <a:r>
              <a:rPr lang="tr-TR" dirty="0" smtClean="0"/>
              <a:t>1) Sallanan göstericiler, sallanan nesneler, yığın bellek yönetimi ile birlikte problemler.</a:t>
            </a:r>
          </a:p>
          <a:p>
            <a:pPr>
              <a:buNone/>
            </a:pPr>
            <a:r>
              <a:rPr lang="tr-TR" dirty="0" smtClean="0"/>
              <a:t>2) Göstericiler programlama dillerinde “</a:t>
            </a:r>
            <a:r>
              <a:rPr lang="tr-TR" dirty="0" err="1" smtClean="0"/>
              <a:t>go</a:t>
            </a:r>
            <a:r>
              <a:rPr lang="tr-TR" dirty="0" smtClean="0"/>
              <a:t> </a:t>
            </a:r>
            <a:r>
              <a:rPr lang="tr-TR" dirty="0" err="1" smtClean="0"/>
              <a:t>to</a:t>
            </a:r>
            <a:r>
              <a:rPr lang="tr-TR" dirty="0" smtClean="0"/>
              <a:t>” gibidirler:</a:t>
            </a:r>
          </a:p>
          <a:p>
            <a:pPr lvl="1"/>
            <a:r>
              <a:rPr lang="tr-TR" dirty="0" smtClean="0"/>
              <a:t>“</a:t>
            </a:r>
            <a:r>
              <a:rPr lang="tr-TR" dirty="0" err="1" smtClean="0"/>
              <a:t>go</a:t>
            </a:r>
            <a:r>
              <a:rPr lang="tr-TR" dirty="0" smtClean="0"/>
              <a:t> </a:t>
            </a:r>
            <a:r>
              <a:rPr lang="tr-TR" dirty="0" err="1" smtClean="0"/>
              <a:t>to</a:t>
            </a:r>
            <a:r>
              <a:rPr lang="tr-TR" dirty="0" smtClean="0"/>
              <a:t>” programda bir sonraki işlemde gidilebilecek noktayı genişletir;</a:t>
            </a:r>
          </a:p>
          <a:p>
            <a:pPr lvl="1"/>
            <a:r>
              <a:rPr lang="tr-TR" dirty="0" smtClean="0"/>
              <a:t>“</a:t>
            </a:r>
            <a:r>
              <a:rPr lang="tr-TR" dirty="0" err="1" smtClean="0"/>
              <a:t>pointer</a:t>
            </a:r>
            <a:r>
              <a:rPr lang="tr-TR" dirty="0" smtClean="0"/>
              <a:t>” da aynı şekilde erişilebilecek bellek yerini genişletir.</a:t>
            </a:r>
          </a:p>
          <a:p>
            <a:pPr>
              <a:buNone/>
            </a:pPr>
            <a:r>
              <a:rPr lang="tr-TR" dirty="0" smtClean="0"/>
              <a:t>3) Dinamik veri yapıları için gerektiğinden onlardan vazgeçemeyiz</a:t>
            </a:r>
            <a:endParaRPr lang="tr-TR"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Gösterici sorunlarına çözüm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126</a:t>
            </a:fld>
            <a:endParaRPr lang="tr-TR"/>
          </a:p>
        </p:txBody>
      </p:sp>
      <p:sp>
        <p:nvSpPr>
          <p:cNvPr id="4" name="3 İçerik Yer Tutucusu"/>
          <p:cNvSpPr>
            <a:spLocks noGrp="1"/>
          </p:cNvSpPr>
          <p:nvPr>
            <p:ph sz="quarter" idx="1"/>
          </p:nvPr>
        </p:nvSpPr>
        <p:spPr/>
        <p:txBody>
          <a:bodyPr>
            <a:normAutofit/>
          </a:bodyPr>
          <a:lstStyle/>
          <a:p>
            <a:pPr>
              <a:buNone/>
            </a:pPr>
            <a:r>
              <a:rPr lang="tr-TR" dirty="0" smtClean="0">
                <a:solidFill>
                  <a:srgbClr val="FF0000"/>
                </a:solidFill>
              </a:rPr>
              <a:t>	1. Yazıt (</a:t>
            </a:r>
            <a:r>
              <a:rPr lang="tr-TR" dirty="0" err="1" smtClean="0">
                <a:solidFill>
                  <a:srgbClr val="FF0000"/>
                </a:solidFill>
              </a:rPr>
              <a:t>Tombstone</a:t>
            </a:r>
            <a:r>
              <a:rPr lang="tr-TR" dirty="0" smtClean="0">
                <a:solidFill>
                  <a:srgbClr val="FF0000"/>
                </a:solidFill>
              </a:rPr>
              <a:t>):</a:t>
            </a:r>
          </a:p>
          <a:p>
            <a:r>
              <a:rPr lang="tr-TR" dirty="0" smtClean="0"/>
              <a:t>Yığın dinamik bellek değişkenini gösteren ek bellek hücresi (</a:t>
            </a:r>
            <a:r>
              <a:rPr lang="tr-TR" dirty="0" err="1" smtClean="0"/>
              <a:t>Lomet</a:t>
            </a:r>
            <a:r>
              <a:rPr lang="tr-TR" dirty="0" smtClean="0"/>
              <a:t> 1975).</a:t>
            </a:r>
          </a:p>
          <a:p>
            <a:r>
              <a:rPr lang="tr-TR" dirty="0" smtClean="0"/>
              <a:t>Gerçek gösterici yazıt üzerindeki belleği gösterir; o da gerçek yığın dinamik değişkeni.</a:t>
            </a:r>
          </a:p>
          <a:p>
            <a:r>
              <a:rPr lang="tr-TR" dirty="0" smtClean="0"/>
              <a:t>Yığın dinamik değişken sisteme geri verildiğinde yazıt kalır ancak içeriği “</a:t>
            </a:r>
            <a:r>
              <a:rPr lang="tr-TR" dirty="0" err="1" smtClean="0"/>
              <a:t>nil</a:t>
            </a:r>
            <a:r>
              <a:rPr lang="tr-TR" dirty="0" smtClean="0"/>
              <a:t>” olur. Böylelikle bu değişkenin artık olmadığını bildirir.</a:t>
            </a:r>
            <a:endParaRPr lang="tr-TR" dirty="0">
              <a:solidFill>
                <a:srgbClr val="FF0000"/>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127</a:t>
            </a:fld>
            <a:endParaRPr lang="tr-TR"/>
          </a:p>
        </p:txBody>
      </p:sp>
      <p:pic>
        <p:nvPicPr>
          <p:cNvPr id="12290" name="Picture 2"/>
          <p:cNvPicPr>
            <a:picLocks noChangeAspect="1" noChangeArrowheads="1"/>
          </p:cNvPicPr>
          <p:nvPr/>
        </p:nvPicPr>
        <p:blipFill>
          <a:blip r:embed="rId2"/>
          <a:srcRect/>
          <a:stretch>
            <a:fillRect/>
          </a:stretch>
        </p:blipFill>
        <p:spPr bwMode="auto">
          <a:xfrm>
            <a:off x="642910" y="513666"/>
            <a:ext cx="7877201" cy="6272920"/>
          </a:xfrm>
          <a:prstGeom prst="rect">
            <a:avLst/>
          </a:prstGeom>
          <a:noFill/>
          <a:ln w="9525">
            <a:noFill/>
            <a:miter lim="800000"/>
            <a:headEnd/>
            <a:tailEnd/>
          </a:ln>
          <a:effectLst/>
        </p:spPr>
      </p:pic>
      <p:sp>
        <p:nvSpPr>
          <p:cNvPr id="6" name="5 Dikdörtgen"/>
          <p:cNvSpPr/>
          <p:nvPr/>
        </p:nvSpPr>
        <p:spPr>
          <a:xfrm>
            <a:off x="1785918" y="0"/>
            <a:ext cx="4946675" cy="477054"/>
          </a:xfrm>
          <a:prstGeom prst="rect">
            <a:avLst/>
          </a:prstGeom>
        </p:spPr>
        <p:txBody>
          <a:bodyPr wrap="none">
            <a:spAutoFit/>
          </a:bodyPr>
          <a:lstStyle/>
          <a:p>
            <a:r>
              <a:rPr lang="tr-TR" sz="2500" dirty="0" smtClean="0">
                <a:solidFill>
                  <a:srgbClr val="FF0000"/>
                </a:solidFill>
              </a:rPr>
              <a:t>Sallanan gösterici problemine çözüm</a:t>
            </a:r>
            <a:endParaRPr lang="tr-TR" sz="2500" dirty="0">
              <a:solidFill>
                <a:srgbClr val="FF0000"/>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Gösterici sorunlarına çözüm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128</a:t>
            </a:fld>
            <a:endParaRPr lang="tr-TR"/>
          </a:p>
        </p:txBody>
      </p:sp>
      <p:sp>
        <p:nvSpPr>
          <p:cNvPr id="4" name="3 İçerik Yer Tutucusu"/>
          <p:cNvSpPr>
            <a:spLocks noGrp="1"/>
          </p:cNvSpPr>
          <p:nvPr>
            <p:ph sz="quarter" idx="1"/>
          </p:nvPr>
        </p:nvSpPr>
        <p:spPr>
          <a:xfrm>
            <a:off x="612648" y="1600200"/>
            <a:ext cx="8153400" cy="5043510"/>
          </a:xfrm>
        </p:spPr>
        <p:txBody>
          <a:bodyPr>
            <a:normAutofit fontScale="77500" lnSpcReduction="20000"/>
          </a:bodyPr>
          <a:lstStyle/>
          <a:p>
            <a:pPr>
              <a:buNone/>
            </a:pPr>
            <a:r>
              <a:rPr lang="tr-TR" dirty="0" smtClean="0">
                <a:solidFill>
                  <a:srgbClr val="FF0000"/>
                </a:solidFill>
              </a:rPr>
              <a:t>	2. </a:t>
            </a:r>
            <a:r>
              <a:rPr lang="en-US" dirty="0" err="1" smtClean="0">
                <a:solidFill>
                  <a:srgbClr val="FF0000"/>
                </a:solidFill>
              </a:rPr>
              <a:t>Kilit</a:t>
            </a:r>
            <a:r>
              <a:rPr lang="en-US" dirty="0" smtClean="0">
                <a:solidFill>
                  <a:srgbClr val="FF0000"/>
                </a:solidFill>
              </a:rPr>
              <a:t> </a:t>
            </a:r>
            <a:r>
              <a:rPr lang="en-US" dirty="0" err="1" smtClean="0">
                <a:solidFill>
                  <a:srgbClr val="FF0000"/>
                </a:solidFill>
              </a:rPr>
              <a:t>ve</a:t>
            </a:r>
            <a:r>
              <a:rPr lang="en-US" dirty="0" smtClean="0">
                <a:solidFill>
                  <a:srgbClr val="FF0000"/>
                </a:solidFill>
              </a:rPr>
              <a:t> </a:t>
            </a:r>
            <a:r>
              <a:rPr lang="en-US" dirty="0" err="1" smtClean="0">
                <a:solidFill>
                  <a:srgbClr val="FF0000"/>
                </a:solidFill>
              </a:rPr>
              <a:t>Anahtar</a:t>
            </a:r>
            <a:r>
              <a:rPr lang="en-US" dirty="0" smtClean="0">
                <a:solidFill>
                  <a:srgbClr val="FF0000"/>
                </a:solidFill>
              </a:rPr>
              <a:t> (Locks and keys)</a:t>
            </a:r>
            <a:r>
              <a:rPr lang="tr-TR" dirty="0" smtClean="0">
                <a:solidFill>
                  <a:srgbClr val="FF0000"/>
                </a:solidFill>
              </a:rPr>
              <a:t> </a:t>
            </a:r>
            <a:r>
              <a:rPr lang="tr-TR" dirty="0" smtClean="0"/>
              <a:t>(</a:t>
            </a:r>
            <a:r>
              <a:rPr lang="tr-TR" dirty="0" err="1" smtClean="0"/>
              <a:t>Fisher</a:t>
            </a:r>
            <a:r>
              <a:rPr lang="tr-TR" dirty="0" smtClean="0"/>
              <a:t> ve </a:t>
            </a:r>
            <a:r>
              <a:rPr lang="tr-TR" dirty="0" err="1" smtClean="0"/>
              <a:t>LeBlanc</a:t>
            </a:r>
            <a:r>
              <a:rPr lang="tr-TR" dirty="0" smtClean="0"/>
              <a:t>, 1977, 1980)</a:t>
            </a:r>
          </a:p>
          <a:p>
            <a:r>
              <a:rPr lang="tr-TR" dirty="0" smtClean="0"/>
              <a:t>Göstericiler [anahtar, adres] çiftlerinden oluşturulur.</a:t>
            </a:r>
          </a:p>
          <a:p>
            <a:r>
              <a:rPr lang="tr-TR" dirty="0" smtClean="0"/>
              <a:t>Yığın dinamik değişken ise [kilit, değişken] çiftinden oluşur.</a:t>
            </a:r>
          </a:p>
          <a:p>
            <a:r>
              <a:rPr lang="tr-TR" dirty="0" smtClean="0"/>
              <a:t>Yığın dinamik değişken yaratıldığında kilit ve anahtara aynı (tam sayı) değer atanır. Bu değişkene referans verildiğinde anahtar ve kilit değerlerinin eşit olması kontrolü yapılır.</a:t>
            </a:r>
          </a:p>
          <a:p>
            <a:r>
              <a:rPr lang="tr-TR" dirty="0" smtClean="0"/>
              <a:t>Değişken silindiğinde kilit değeri de kullanılmayan bir değer yapılır. Böylelikle başka bir gösterici aynı değişkeni daha sonra gösterdiğinde anahtar ve kilit değerler tutmayacağından hata mesajı verilir.</a:t>
            </a:r>
          </a:p>
          <a:p>
            <a:endParaRPr lang="tr-TR" dirty="0" smtClean="0"/>
          </a:p>
          <a:p>
            <a:r>
              <a:rPr lang="tr-TR" dirty="0" smtClean="0">
                <a:solidFill>
                  <a:srgbClr val="0070C0"/>
                </a:solidFill>
              </a:rPr>
              <a:t>Sallanan gösterici probleminin esas çözümü programcıdan </a:t>
            </a:r>
            <a:r>
              <a:rPr lang="nn-NO" dirty="0" smtClean="0">
                <a:solidFill>
                  <a:srgbClr val="0070C0"/>
                </a:solidFill>
              </a:rPr>
              <a:t>bellek iade yetkisini almaktır. Java ve C# referans değişkenleri</a:t>
            </a:r>
            <a:r>
              <a:rPr lang="tr-TR" dirty="0" smtClean="0">
                <a:solidFill>
                  <a:srgbClr val="0070C0"/>
                </a:solidFill>
              </a:rPr>
              <a:t> ve </a:t>
            </a:r>
            <a:r>
              <a:rPr lang="tr-TR" dirty="0" err="1" smtClean="0">
                <a:solidFill>
                  <a:srgbClr val="0070C0"/>
                </a:solidFill>
              </a:rPr>
              <a:t>Lisp</a:t>
            </a:r>
            <a:r>
              <a:rPr lang="tr-TR" dirty="0" smtClean="0">
                <a:solidFill>
                  <a:srgbClr val="0070C0"/>
                </a:solidFill>
              </a:rPr>
              <a:t> bu yetkiyi vermeyip, kullanılmayan belleği daha sonra kendisi belirleyerek sisteme iade etme/yeniden kullanma yöntemini kullanmaktadır.</a:t>
            </a:r>
            <a:endParaRPr lang="tr-TR" dirty="0">
              <a:solidFill>
                <a:srgbClr val="0070C0"/>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129</a:t>
            </a:fld>
            <a:endParaRPr lang="tr-TR"/>
          </a:p>
        </p:txBody>
      </p:sp>
      <p:sp>
        <p:nvSpPr>
          <p:cNvPr id="4" name="3 İçerik Yer Tutucusu"/>
          <p:cNvSpPr>
            <a:spLocks noGrp="1"/>
          </p:cNvSpPr>
          <p:nvPr>
            <p:ph sz="quarter" idx="1"/>
          </p:nvPr>
        </p:nvSpPr>
        <p:spPr>
          <a:xfrm>
            <a:off x="612648" y="1600200"/>
            <a:ext cx="8153400" cy="5114948"/>
          </a:xfrm>
        </p:spPr>
        <p:txBody>
          <a:bodyPr>
            <a:normAutofit fontScale="77500" lnSpcReduction="20000"/>
          </a:bodyPr>
          <a:lstStyle/>
          <a:p>
            <a:r>
              <a:rPr lang="tr-TR" dirty="0" smtClean="0"/>
              <a:t>Yığın bellek yönetimi (</a:t>
            </a:r>
            <a:r>
              <a:rPr lang="tr-TR" dirty="0" err="1" smtClean="0"/>
              <a:t>Heap</a:t>
            </a:r>
            <a:r>
              <a:rPr lang="tr-TR" dirty="0" smtClean="0"/>
              <a:t> </a:t>
            </a:r>
            <a:r>
              <a:rPr lang="tr-TR" dirty="0" err="1" smtClean="0"/>
              <a:t>management</a:t>
            </a:r>
            <a:r>
              <a:rPr lang="tr-TR" dirty="0" smtClean="0"/>
              <a:t>)</a:t>
            </a:r>
          </a:p>
          <a:p>
            <a:pPr lvl="1"/>
            <a:r>
              <a:rPr lang="tr-TR" dirty="0" smtClean="0"/>
              <a:t>Dilin tasarım problemi olmaktan çok, dilin uygulanması problemi.</a:t>
            </a:r>
          </a:p>
          <a:p>
            <a:pPr lvl="1"/>
            <a:r>
              <a:rPr lang="tr-TR" dirty="0" smtClean="0"/>
              <a:t>Sabit boylu hücre (</a:t>
            </a:r>
            <a:r>
              <a:rPr lang="tr-TR" dirty="0" err="1" smtClean="0"/>
              <a:t>cells</a:t>
            </a:r>
            <a:r>
              <a:rPr lang="tr-TR" dirty="0" smtClean="0"/>
              <a:t>) – Değişken boylu hücre</a:t>
            </a:r>
          </a:p>
          <a:p>
            <a:pPr lvl="2"/>
            <a:r>
              <a:rPr lang="tr-TR" dirty="0" smtClean="0"/>
              <a:t>Sabit boyuta örnek </a:t>
            </a:r>
            <a:r>
              <a:rPr lang="tr-TR" dirty="0" err="1" smtClean="0"/>
              <a:t>Lisp</a:t>
            </a:r>
            <a:r>
              <a:rPr lang="tr-TR" dirty="0" smtClean="0"/>
              <a:t>.</a:t>
            </a:r>
          </a:p>
          <a:p>
            <a:r>
              <a:rPr lang="tr-TR" dirty="0" smtClean="0"/>
              <a:t>Kullanılmayan belleği toplamanın iki yöntemi vardır: </a:t>
            </a:r>
            <a:r>
              <a:rPr lang="tr-TR" dirty="0" smtClean="0">
                <a:solidFill>
                  <a:srgbClr val="0070C0"/>
                </a:solidFill>
              </a:rPr>
              <a:t>Referans sayıcıları (</a:t>
            </a:r>
            <a:r>
              <a:rPr lang="tr-TR" dirty="0" err="1" smtClean="0">
                <a:solidFill>
                  <a:srgbClr val="0070C0"/>
                </a:solidFill>
              </a:rPr>
              <a:t>Reference</a:t>
            </a:r>
            <a:r>
              <a:rPr lang="tr-TR" dirty="0" smtClean="0">
                <a:solidFill>
                  <a:srgbClr val="0070C0"/>
                </a:solidFill>
              </a:rPr>
              <a:t> </a:t>
            </a:r>
            <a:r>
              <a:rPr lang="tr-TR" dirty="0" err="1" smtClean="0">
                <a:solidFill>
                  <a:srgbClr val="0070C0"/>
                </a:solidFill>
              </a:rPr>
              <a:t>counters</a:t>
            </a:r>
            <a:r>
              <a:rPr lang="tr-TR" dirty="0" smtClean="0">
                <a:solidFill>
                  <a:srgbClr val="0070C0"/>
                </a:solidFill>
              </a:rPr>
              <a:t>) </a:t>
            </a:r>
            <a:r>
              <a:rPr lang="tr-TR" dirty="0" smtClean="0"/>
              <a:t>(aceleci yaklaşım) ve </a:t>
            </a:r>
            <a:r>
              <a:rPr lang="tr-TR" dirty="0" smtClean="0">
                <a:solidFill>
                  <a:srgbClr val="0070C0"/>
                </a:solidFill>
              </a:rPr>
              <a:t>çöp toplama (</a:t>
            </a:r>
            <a:r>
              <a:rPr lang="tr-TR" dirty="0" err="1" smtClean="0">
                <a:solidFill>
                  <a:srgbClr val="0070C0"/>
                </a:solidFill>
              </a:rPr>
              <a:t>garbage</a:t>
            </a:r>
            <a:r>
              <a:rPr lang="tr-TR" dirty="0" smtClean="0">
                <a:solidFill>
                  <a:srgbClr val="0070C0"/>
                </a:solidFill>
              </a:rPr>
              <a:t> </a:t>
            </a:r>
            <a:r>
              <a:rPr lang="tr-TR" dirty="0" err="1" smtClean="0">
                <a:solidFill>
                  <a:srgbClr val="0070C0"/>
                </a:solidFill>
              </a:rPr>
              <a:t>collection</a:t>
            </a:r>
            <a:r>
              <a:rPr lang="tr-TR" dirty="0" smtClean="0">
                <a:solidFill>
                  <a:srgbClr val="0070C0"/>
                </a:solidFill>
              </a:rPr>
              <a:t>) </a:t>
            </a:r>
            <a:r>
              <a:rPr lang="tr-TR" dirty="0" smtClean="0"/>
              <a:t>(tembel yaklaşım)</a:t>
            </a:r>
          </a:p>
          <a:p>
            <a:pPr>
              <a:buNone/>
            </a:pPr>
            <a:r>
              <a:rPr lang="tr-TR" dirty="0" smtClean="0"/>
              <a:t>	</a:t>
            </a:r>
          </a:p>
          <a:p>
            <a:pPr>
              <a:buNone/>
            </a:pPr>
            <a:r>
              <a:rPr lang="tr-TR" dirty="0" smtClean="0">
                <a:solidFill>
                  <a:srgbClr val="FF0000"/>
                </a:solidFill>
              </a:rPr>
              <a:t>	1. Referans sayıcıları: </a:t>
            </a:r>
            <a:r>
              <a:rPr lang="tr-TR" dirty="0" smtClean="0"/>
              <a:t>dinamik yığın bellekteki her değişken için bir sayıcı verilir ve kaç gösterici tarafından değişken gösteriliyorsa bu bilgi saklanır. Sayıcı sıfır olduğu zaman bellek kullanılmıyor demektir, sisteme iade edilir.</a:t>
            </a:r>
          </a:p>
          <a:p>
            <a:pPr lvl="1"/>
            <a:r>
              <a:rPr lang="tr-TR" dirty="0" smtClean="0"/>
              <a:t>Dezavantajı: bellek alanı ve işlem zamanı kullanılır (özellikle hücreler küçükse). Dairesel tanımlanmış göstericiler için problem.</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
        <p:nvSpPr>
          <p:cNvPr id="4" name="3 İçerik Yer Tutucusu"/>
          <p:cNvSpPr>
            <a:spLocks noGrp="1"/>
          </p:cNvSpPr>
          <p:nvPr>
            <p:ph sz="quarter" idx="1"/>
          </p:nvPr>
        </p:nvSpPr>
        <p:spPr/>
        <p:txBody>
          <a:bodyPr/>
          <a:lstStyle/>
          <a:p>
            <a:r>
              <a:rPr lang="tr-TR" b="1" dirty="0" smtClean="0"/>
              <a:t>K</a:t>
            </a:r>
            <a:r>
              <a:rPr lang="en-US" b="1" dirty="0" err="1" smtClean="0"/>
              <a:t>omple</a:t>
            </a:r>
            <a:r>
              <a:rPr lang="tr-TR" b="1" dirty="0" err="1" smtClean="0"/>
              <a:t>ks</a:t>
            </a:r>
            <a:endParaRPr lang="tr-TR" b="1" dirty="0" smtClean="0"/>
          </a:p>
          <a:p>
            <a:r>
              <a:rPr lang="tr-TR" dirty="0" smtClean="0"/>
              <a:t>Bazı dilleri bu veri tipini destekler</a:t>
            </a:r>
            <a:r>
              <a:rPr lang="es-MX" dirty="0" smtClean="0"/>
              <a:t>, </a:t>
            </a:r>
            <a:r>
              <a:rPr lang="tr-TR" dirty="0" smtClean="0"/>
              <a:t>Örneğin:</a:t>
            </a:r>
            <a:r>
              <a:rPr lang="es-MX" dirty="0" smtClean="0"/>
              <a:t> C99, Fortran</a:t>
            </a:r>
            <a:r>
              <a:rPr lang="tr-TR" dirty="0" smtClean="0"/>
              <a:t> ve </a:t>
            </a:r>
            <a:r>
              <a:rPr lang="es-MX" dirty="0" err="1" smtClean="0"/>
              <a:t>Python</a:t>
            </a:r>
            <a:endParaRPr lang="es-MX" dirty="0" smtClean="0"/>
          </a:p>
          <a:p>
            <a:r>
              <a:rPr lang="tr-TR" dirty="0" smtClean="0"/>
              <a:t>Her değer iki kısımdan oluşur, birisi reel değer diğer kısım ise </a:t>
            </a:r>
            <a:r>
              <a:rPr lang="tr-TR" dirty="0" err="1" smtClean="0"/>
              <a:t>imajiner</a:t>
            </a:r>
            <a:r>
              <a:rPr lang="tr-TR" dirty="0" smtClean="0"/>
              <a:t> değerdir.</a:t>
            </a:r>
            <a:endParaRPr lang="es-MX" dirty="0" smtClean="0"/>
          </a:p>
          <a:p>
            <a:r>
              <a:rPr lang="es-MX" dirty="0" err="1" smtClean="0"/>
              <a:t>Python</a:t>
            </a:r>
            <a:r>
              <a:rPr lang="tr-TR" dirty="0" smtClean="0"/>
              <a:t>’</a:t>
            </a:r>
            <a:r>
              <a:rPr lang="tr-TR" dirty="0" err="1" smtClean="0"/>
              <a:t>daki</a:t>
            </a:r>
            <a:r>
              <a:rPr lang="tr-TR" dirty="0" smtClean="0"/>
              <a:t> formu aşağıdaki örnekte verilmiştir</a:t>
            </a:r>
            <a:r>
              <a:rPr lang="es-MX" dirty="0" smtClean="0"/>
              <a:t>:</a:t>
            </a:r>
          </a:p>
          <a:p>
            <a:pPr>
              <a:buNone/>
            </a:pPr>
            <a:r>
              <a:rPr lang="es-MX" dirty="0" smtClean="0"/>
              <a:t>   (7 + 3j), 7</a:t>
            </a:r>
            <a:r>
              <a:rPr lang="tr-TR" dirty="0" smtClean="0"/>
              <a:t> sayının reel değeri,</a:t>
            </a:r>
            <a:r>
              <a:rPr lang="es-MX" dirty="0" smtClean="0"/>
              <a:t> 3</a:t>
            </a:r>
            <a:r>
              <a:rPr lang="tr-TR" dirty="0" smtClean="0"/>
              <a:t> ise </a:t>
            </a:r>
            <a:r>
              <a:rPr lang="tr-TR" dirty="0" err="1" smtClean="0"/>
              <a:t>imajiner</a:t>
            </a:r>
            <a:r>
              <a:rPr lang="tr-TR" dirty="0" smtClean="0"/>
              <a:t> değeridir.</a:t>
            </a:r>
            <a:endParaRPr lang="tr-TR" b="1" dirty="0"/>
          </a:p>
        </p:txBody>
      </p:sp>
      <p:sp>
        <p:nvSpPr>
          <p:cNvPr id="6" name="Başlık 1"/>
          <p:cNvSpPr>
            <a:spLocks noGrp="1"/>
          </p:cNvSpPr>
          <p:nvPr>
            <p:ph type="title"/>
          </p:nvPr>
        </p:nvSpPr>
        <p:spPr>
          <a:xfrm>
            <a:off x="612648" y="228600"/>
            <a:ext cx="8153400" cy="990600"/>
          </a:xfrm>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130</a:t>
            </a:fld>
            <a:endParaRPr lang="tr-TR"/>
          </a:p>
        </p:txBody>
      </p:sp>
      <p:sp>
        <p:nvSpPr>
          <p:cNvPr id="4" name="3 İçerik Yer Tutucusu"/>
          <p:cNvSpPr>
            <a:spLocks noGrp="1"/>
          </p:cNvSpPr>
          <p:nvPr>
            <p:ph sz="quarter" idx="1"/>
          </p:nvPr>
        </p:nvSpPr>
        <p:spPr/>
        <p:txBody>
          <a:bodyPr>
            <a:normAutofit fontScale="77500" lnSpcReduction="20000"/>
          </a:bodyPr>
          <a:lstStyle/>
          <a:p>
            <a:pPr>
              <a:buNone/>
            </a:pPr>
            <a:r>
              <a:rPr lang="tr-TR" dirty="0" smtClean="0">
                <a:solidFill>
                  <a:srgbClr val="0070C0"/>
                </a:solidFill>
              </a:rPr>
              <a:t>	Değişken boylu hücreler</a:t>
            </a:r>
          </a:p>
          <a:p>
            <a:r>
              <a:rPr lang="tr-TR" dirty="0" smtClean="0"/>
              <a:t>Hücre boyları değişkense bahsedilen güçlüklere ilaveten başka güçlükler de gözlenir.</a:t>
            </a:r>
          </a:p>
          <a:p>
            <a:r>
              <a:rPr lang="tr-TR" dirty="0" smtClean="0"/>
              <a:t>Eğer çöp toplama yöntemi kullanılıyorsa ek olarak aşağıdaki zorluklar gözlenir:</a:t>
            </a:r>
          </a:p>
          <a:p>
            <a:pPr lvl="1"/>
            <a:r>
              <a:rPr lang="tr-TR" dirty="0" smtClean="0"/>
              <a:t>Hücrelerin boyları sabit olmadığından işaretlenen hücrenin boyutları bilinemez. Çözüm için her hücrenin başına hücrenin boyu yazılabilir.</a:t>
            </a:r>
          </a:p>
          <a:p>
            <a:pPr lvl="1"/>
            <a:r>
              <a:rPr lang="tr-TR" dirty="0" smtClean="0"/>
              <a:t>Kullanılan hücrelerin zincirini takip etmek de zor. Çünkü her hücre farklı ve bir sonraki hücreyi gösteren gösterici farklı yerde olabilir.</a:t>
            </a:r>
          </a:p>
          <a:p>
            <a:pPr lvl="1"/>
            <a:r>
              <a:rPr lang="tr-TR" dirty="0" smtClean="0"/>
              <a:t>Kullanılabilir alanın listesinin tutulması da hücre boyları ve yapıları farklı olunca daha zor.</a:t>
            </a:r>
          </a:p>
          <a:p>
            <a:r>
              <a:rPr lang="tr-TR" dirty="0" smtClean="0"/>
              <a:t>Eğer referans sayıcı yöntemi kullanılırsa ilk iki problem ortadan kalksa da kullanılabilir alanların yönetim zorlukları kalır.</a:t>
            </a:r>
            <a:endParaRPr lang="tr-TR"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131</a:t>
            </a:fld>
            <a:endParaRPr lang="tr-TR"/>
          </a:p>
        </p:txBody>
      </p:sp>
      <p:sp>
        <p:nvSpPr>
          <p:cNvPr id="4" name="3 İçerik Yer Tutucusu"/>
          <p:cNvSpPr>
            <a:spLocks noGrp="1"/>
          </p:cNvSpPr>
          <p:nvPr>
            <p:ph sz="quarter" idx="1"/>
          </p:nvPr>
        </p:nvSpPr>
        <p:spPr/>
        <p:txBody>
          <a:bodyPr>
            <a:normAutofit fontScale="85000" lnSpcReduction="20000"/>
          </a:bodyPr>
          <a:lstStyle/>
          <a:p>
            <a:pPr>
              <a:buNone/>
            </a:pPr>
            <a:r>
              <a:rPr lang="tr-TR" dirty="0" smtClean="0">
                <a:solidFill>
                  <a:srgbClr val="FF0000"/>
                </a:solidFill>
              </a:rPr>
              <a:t>	2. Çöp toplama</a:t>
            </a:r>
            <a:r>
              <a:rPr lang="tr-TR" dirty="0" smtClean="0"/>
              <a:t>: bellekte yer olduğu sürece yeni bellek al ve kullan, işin bitince terk et; bellek tükenince çöpleri topla.</a:t>
            </a:r>
          </a:p>
          <a:p>
            <a:r>
              <a:rPr lang="tr-TR" dirty="0" smtClean="0"/>
              <a:t>Her hücrenin işaretleme için kullanılan bir ek bit’i olur.</a:t>
            </a:r>
          </a:p>
          <a:p>
            <a:r>
              <a:rPr lang="tr-TR" dirty="0" smtClean="0"/>
              <a:t>Bütün dinamik yığın bellekten kullanılan hücreler çöp olarak işaretlenir.</a:t>
            </a:r>
          </a:p>
          <a:p>
            <a:r>
              <a:rPr lang="tr-TR" dirty="0" smtClean="0"/>
              <a:t>Bütün göstericiler taranır ve yığın bellekte bu şekilde gösterilebilen hücreler “çöp değil” şeklinde işaretlenir.</a:t>
            </a:r>
          </a:p>
          <a:p>
            <a:r>
              <a:rPr lang="tr-TR" dirty="0" smtClean="0"/>
              <a:t>Sonuçta çöp olarak işaretli kalan hücreler, kullanılabilir hücrelere eklenir.</a:t>
            </a:r>
          </a:p>
          <a:p>
            <a:r>
              <a:rPr lang="tr-TR" dirty="0" smtClean="0"/>
              <a:t>Dezavantajı: en çok ihtiyacınız olduğunda, en yavaş çalışır. Programın bellek ihtiyacı artınca, büyük bellekte çöp toplama daha uzun sürdüğünden yavaşlar.</a:t>
            </a:r>
            <a:endParaRPr lang="tr-TR"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132</a:t>
            </a:fld>
            <a:endParaRPr lang="tr-TR"/>
          </a:p>
        </p:txBody>
      </p:sp>
      <p:pic>
        <p:nvPicPr>
          <p:cNvPr id="13314" name="Picture 2"/>
          <p:cNvPicPr>
            <a:picLocks noChangeAspect="1" noChangeArrowheads="1"/>
          </p:cNvPicPr>
          <p:nvPr/>
        </p:nvPicPr>
        <p:blipFill>
          <a:blip r:embed="rId2"/>
          <a:srcRect/>
          <a:stretch>
            <a:fillRect/>
          </a:stretch>
        </p:blipFill>
        <p:spPr bwMode="auto">
          <a:xfrm>
            <a:off x="69333" y="1571612"/>
            <a:ext cx="9003261" cy="4686313"/>
          </a:xfrm>
          <a:prstGeom prst="rect">
            <a:avLst/>
          </a:prstGeom>
          <a:noFill/>
          <a:ln w="9525">
            <a:noFill/>
            <a:miter lim="800000"/>
            <a:headEnd/>
            <a:tailEnd/>
          </a:ln>
          <a:effectLst/>
        </p:spPr>
      </p:pic>
      <p:sp>
        <p:nvSpPr>
          <p:cNvPr id="6" name="5 Dikdörtgen"/>
          <p:cNvSpPr/>
          <p:nvPr/>
        </p:nvSpPr>
        <p:spPr>
          <a:xfrm>
            <a:off x="3571868" y="6215082"/>
            <a:ext cx="4257512" cy="369332"/>
          </a:xfrm>
          <a:prstGeom prst="rect">
            <a:avLst/>
          </a:prstGeom>
          <a:solidFill>
            <a:schemeClr val="accent1">
              <a:lumMod val="60000"/>
              <a:lumOff val="40000"/>
            </a:schemeClr>
          </a:solidFill>
        </p:spPr>
        <p:txBody>
          <a:bodyPr wrap="none">
            <a:spAutoFit/>
          </a:bodyPr>
          <a:lstStyle/>
          <a:p>
            <a:r>
              <a:rPr lang="tr-TR" dirty="0" smtClean="0"/>
              <a:t>Kesikli çizgi işaretlemenin sırasını gösteriyor</a:t>
            </a:r>
            <a:endParaRPr lang="tr-T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133</a:t>
            </a:fld>
            <a:endParaRPr lang="tr-TR"/>
          </a:p>
        </p:txBody>
      </p:sp>
      <p:sp>
        <p:nvSpPr>
          <p:cNvPr id="4" name="3 İçerik Yer Tutucusu"/>
          <p:cNvSpPr>
            <a:spLocks noGrp="1"/>
          </p:cNvSpPr>
          <p:nvPr>
            <p:ph sz="quarter" idx="1"/>
          </p:nvPr>
        </p:nvSpPr>
        <p:spPr>
          <a:xfrm>
            <a:off x="612648" y="1600200"/>
            <a:ext cx="8388508" cy="5257800"/>
          </a:xfrm>
        </p:spPr>
        <p:txBody>
          <a:bodyPr>
            <a:normAutofit fontScale="47500" lnSpcReduction="20000"/>
          </a:bodyPr>
          <a:lstStyle/>
          <a:p>
            <a:pPr>
              <a:buNone/>
            </a:pPr>
            <a:r>
              <a:rPr lang="tr-TR" sz="4200" b="1" dirty="0" smtClean="0"/>
              <a:t>Çöp Toplama Yöntemleri</a:t>
            </a:r>
          </a:p>
          <a:p>
            <a:endParaRPr lang="tr-TR" dirty="0" smtClean="0"/>
          </a:p>
          <a:p>
            <a:pPr lvl="0"/>
            <a:r>
              <a:rPr lang="tr-TR" sz="3600" dirty="0" smtClean="0">
                <a:solidFill>
                  <a:srgbClr val="FF0000"/>
                </a:solidFill>
              </a:rPr>
              <a:t>Başvuru sayma yöntemi (</a:t>
            </a:r>
            <a:r>
              <a:rPr lang="tr-TR" sz="3600" dirty="0" err="1" smtClean="0">
                <a:solidFill>
                  <a:srgbClr val="FF0000"/>
                </a:solidFill>
              </a:rPr>
              <a:t>reference</a:t>
            </a:r>
            <a:r>
              <a:rPr lang="tr-TR" sz="3600" dirty="0" smtClean="0">
                <a:solidFill>
                  <a:srgbClr val="FF0000"/>
                </a:solidFill>
              </a:rPr>
              <a:t> </a:t>
            </a:r>
            <a:r>
              <a:rPr lang="tr-TR" sz="3600" dirty="0" err="1" smtClean="0">
                <a:solidFill>
                  <a:srgbClr val="FF0000"/>
                </a:solidFill>
              </a:rPr>
              <a:t>counting</a:t>
            </a:r>
            <a:r>
              <a:rPr lang="tr-TR" sz="3600" dirty="0" smtClean="0">
                <a:solidFill>
                  <a:srgbClr val="FF0000"/>
                </a:solidFill>
              </a:rPr>
              <a:t>)</a:t>
            </a:r>
            <a:r>
              <a:rPr lang="tr-TR" sz="3600" dirty="0" smtClean="0"/>
              <a:t>: Nesnelere yapılan başvuru sayısının takibinin yapılmasına dayanır. Bunun için her nesne için bir başvuru sayısı tutulur. Yeni yaratılan nesnelerin başvuru sayısı her zaman 1’dir. Bir nesneye yeni bir başvuru yapıldığında bu sayı bir artırılır, başvurulardan biri silindiğinde ise bir azaltılır. Azaltma sonucunda başvuru sayısı 0 olan nesneler bellek yöneticisine geri verilir</a:t>
            </a:r>
          </a:p>
          <a:p>
            <a:pPr lvl="0"/>
            <a:r>
              <a:rPr lang="tr-TR" sz="3600" dirty="0" smtClean="0">
                <a:solidFill>
                  <a:srgbClr val="FF0000"/>
                </a:solidFill>
              </a:rPr>
              <a:t>İşaretle-süpür yöntemi (mark-</a:t>
            </a:r>
            <a:r>
              <a:rPr lang="tr-TR" sz="3600" dirty="0" err="1" smtClean="0">
                <a:solidFill>
                  <a:srgbClr val="FF0000"/>
                </a:solidFill>
              </a:rPr>
              <a:t>sweep</a:t>
            </a:r>
            <a:r>
              <a:rPr lang="tr-TR" sz="3600" dirty="0" smtClean="0">
                <a:solidFill>
                  <a:srgbClr val="FF0000"/>
                </a:solidFill>
              </a:rPr>
              <a:t>): </a:t>
            </a:r>
            <a:r>
              <a:rPr lang="tr-TR" sz="3600" dirty="0" smtClean="0"/>
              <a:t>Çöp nesneleri belirlemek için ilk akla gelen yöntemi kullanır. Nesneler bağlamdaki değişkenlerden başlanarak taranır. Ulaşılabilenler işaretlenir. Ulaşılamayanlar bellek yöneticisine geri verilir.</a:t>
            </a:r>
          </a:p>
          <a:p>
            <a:pPr lvl="0"/>
            <a:r>
              <a:rPr lang="tr-TR" sz="3600" dirty="0" smtClean="0">
                <a:solidFill>
                  <a:srgbClr val="FF0000"/>
                </a:solidFill>
              </a:rPr>
              <a:t>Kopyalama yöntemi (</a:t>
            </a:r>
            <a:r>
              <a:rPr lang="tr-TR" sz="3600" dirty="0" err="1" smtClean="0">
                <a:solidFill>
                  <a:srgbClr val="FF0000"/>
                </a:solidFill>
              </a:rPr>
              <a:t>copying</a:t>
            </a:r>
            <a:r>
              <a:rPr lang="tr-TR" sz="3600" dirty="0" smtClean="0">
                <a:solidFill>
                  <a:srgbClr val="FF0000"/>
                </a:solidFill>
              </a:rPr>
              <a:t>)</a:t>
            </a:r>
            <a:r>
              <a:rPr lang="tr-TR" sz="3600" dirty="0" smtClean="0"/>
              <a:t>: Bellek uzayını iki alt uzaya ayırır: Ekin uzay ve eskimiş uzay. Çöp toplama zamanı geldiğinde toplayıcı, etkin uzay ile eskimiş uzayın görevlerini takas eder ve eski etkin uzaydaki ulaşılabilir nesneleri yeni etkin uzayın başına kopyalar. Toplama işlemi bittiğinde tüm ulaşılabilir nesneler yeni etkin uzayın en başına taşınmış olur </a:t>
            </a:r>
          </a:p>
          <a:p>
            <a:r>
              <a:rPr lang="tr-TR" sz="3600" dirty="0" smtClean="0">
                <a:solidFill>
                  <a:srgbClr val="FF0000"/>
                </a:solidFill>
              </a:rPr>
              <a:t>Kuşak yaklaşımı</a:t>
            </a:r>
            <a:r>
              <a:rPr lang="tr-TR" sz="3600" dirty="0" smtClean="0"/>
              <a:t>: Nesneler hayatta kalma sürelerine göre kuşaklara ayrılmıştır. Genç kuşak her toplama çevriminde dolaşılırken, yaşlı kuşaklar daha seyrek dolaşılır. Ayrıca birkaç dolaşma boyunca hayatta kalan genç kuşaklar daha yaşlı kuşaklara aktarılırlar</a:t>
            </a:r>
          </a:p>
          <a:p>
            <a:r>
              <a:rPr lang="tr-TR" sz="3600" dirty="0" smtClean="0">
                <a:solidFill>
                  <a:srgbClr val="FF0000"/>
                </a:solidFill>
              </a:rPr>
              <a:t>Azar azar toplama yaklaşımı</a:t>
            </a:r>
            <a:r>
              <a:rPr lang="tr-TR" sz="3600" dirty="0" smtClean="0"/>
              <a:t>: Programın arkasında onunla zaman paylaşımlı olarak çalışan bir çöp toplayıcı, programı belirgin kesintilere uğratmadan otomatik bellek yönetimi sağlanabilir.</a:t>
            </a:r>
            <a:endParaRPr lang="tr-TR" sz="36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p:txBody>
          <a:bodyPr>
            <a:normAutofit/>
          </a:bodyPr>
          <a:lstStyle/>
          <a:p>
            <a:pPr eaLnBrk="1" hangingPunct="1"/>
            <a:r>
              <a:rPr lang="tr-TR" sz="3200" dirty="0" smtClean="0"/>
              <a:t>6.3.5.5. Referans Tipi</a:t>
            </a:r>
            <a:endParaRPr lang="en-US" sz="3200" dirty="0" smtClean="0"/>
          </a:p>
        </p:txBody>
      </p:sp>
      <p:sp>
        <p:nvSpPr>
          <p:cNvPr id="81925" name="Rectangle 3"/>
          <p:cNvSpPr>
            <a:spLocks noGrp="1" noChangeArrowheads="1"/>
          </p:cNvSpPr>
          <p:nvPr>
            <p:ph type="body" idx="1"/>
          </p:nvPr>
        </p:nvSpPr>
        <p:spPr>
          <a:xfrm>
            <a:off x="612648" y="1600200"/>
            <a:ext cx="8153400" cy="5043510"/>
          </a:xfrm>
        </p:spPr>
        <p:txBody>
          <a:bodyPr>
            <a:normAutofit fontScale="62500" lnSpcReduction="20000"/>
          </a:bodyPr>
          <a:lstStyle/>
          <a:p>
            <a:pPr eaLnBrk="1" hangingPunct="1">
              <a:lnSpc>
                <a:spcPct val="90000"/>
              </a:lnSpc>
            </a:pPr>
            <a:r>
              <a:rPr lang="tr-TR" dirty="0" smtClean="0"/>
              <a:t>C + + </a:t>
            </a:r>
            <a:r>
              <a:rPr lang="tr-TR" dirty="0" err="1" smtClean="0"/>
              <a:t>formal</a:t>
            </a:r>
            <a:r>
              <a:rPr lang="tr-TR" dirty="0" smtClean="0"/>
              <a:t> parametreleri için öncelikle kullanılan bir başvuru türü denilen gösterge türü özel bir tür içerir.</a:t>
            </a:r>
          </a:p>
          <a:p>
            <a:pPr marL="617220" lvl="2" indent="-342900">
              <a:lnSpc>
                <a:spcPct val="90000"/>
              </a:lnSpc>
              <a:buClr>
                <a:schemeClr val="accent1"/>
              </a:buClr>
              <a:buFont typeface="Wingdings" pitchFamily="2" charset="2"/>
              <a:buChar char="q"/>
            </a:pPr>
            <a:r>
              <a:rPr lang="tr-TR" dirty="0" smtClean="0"/>
              <a:t>Avantajı: Hem referans değerini hem de veri değerini verebilir.</a:t>
            </a:r>
            <a:endParaRPr lang="en-US" dirty="0" smtClean="0"/>
          </a:p>
          <a:p>
            <a:pPr eaLnBrk="1" hangingPunct="1">
              <a:lnSpc>
                <a:spcPct val="90000"/>
              </a:lnSpc>
            </a:pPr>
            <a:r>
              <a:rPr lang="tr-TR" dirty="0" smtClean="0"/>
              <a:t>Java C++’in referans değerini uzatarak göstergelerin sadece referans değeri tutmasını sağlar.</a:t>
            </a:r>
            <a:endParaRPr lang="en-US" dirty="0" smtClean="0"/>
          </a:p>
          <a:p>
            <a:pPr marL="617220" lvl="2" indent="-342900">
              <a:lnSpc>
                <a:spcPct val="90000"/>
              </a:lnSpc>
              <a:buClr>
                <a:schemeClr val="accent1"/>
              </a:buClr>
              <a:buFont typeface="Wingdings" pitchFamily="2" charset="2"/>
              <a:buChar char="q"/>
            </a:pPr>
            <a:r>
              <a:rPr lang="tr-TR" dirty="0" smtClean="0"/>
              <a:t>Referanslar yerine adresleri olmaktan çok, nesnelere başvurular vardır.</a:t>
            </a:r>
            <a:endParaRPr lang="en-US" dirty="0" smtClean="0"/>
          </a:p>
          <a:p>
            <a:r>
              <a:rPr lang="tr-TR" dirty="0" smtClean="0"/>
              <a:t>Örtülü olarak başvuru çözülen sabit göstericilerdir.</a:t>
            </a:r>
          </a:p>
          <a:p>
            <a:r>
              <a:rPr lang="tr-TR" dirty="0" smtClean="0"/>
              <a:t>Sabit olduklarından bir değişkenin adresiyle başlatılmaları gerekir ve daha sonra da bu adres değişemez.</a:t>
            </a:r>
          </a:p>
          <a:p>
            <a:r>
              <a:rPr lang="tr-TR" dirty="0" smtClean="0"/>
              <a:t>Referans tip değişken çağıran fonksiyonda tanımlanınca, çağıran ve çağrılan arasında iki yönlü haberleşme olanağı sağlar. Aynı amaçla göstericiler de kullanılabilir ama bunların başvuru çözümlerinin açıkça yapılması gerekir ki programın okunabilirliğini azaltır.</a:t>
            </a:r>
          </a:p>
          <a:p>
            <a:pPr eaLnBrk="1" hangingPunct="1">
              <a:lnSpc>
                <a:spcPct val="90000"/>
              </a:lnSpc>
            </a:pPr>
            <a:r>
              <a:rPr lang="en-US" dirty="0" smtClean="0"/>
              <a:t>C# </a:t>
            </a:r>
            <a:r>
              <a:rPr lang="tr-TR" dirty="0" smtClean="0"/>
              <a:t>hem Java’nın nesne modelini hem de C++’</a:t>
            </a:r>
            <a:r>
              <a:rPr lang="tr-TR" dirty="0" err="1" smtClean="0"/>
              <a:t>nın</a:t>
            </a:r>
            <a:r>
              <a:rPr lang="tr-TR" dirty="0" smtClean="0"/>
              <a:t> referans modelini kullanmaktadır.</a:t>
            </a:r>
          </a:p>
          <a:p>
            <a:r>
              <a:rPr lang="tr-TR" dirty="0" smtClean="0"/>
              <a:t>Referans tip değişkenler “ve” işareti ile başlar:</a:t>
            </a:r>
          </a:p>
          <a:p>
            <a:pPr>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a:t>
            </a:r>
          </a:p>
          <a:p>
            <a:pPr>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&amp;</a:t>
            </a:r>
            <a:r>
              <a:rPr lang="tr-TR" dirty="0" err="1" smtClean="0">
                <a:latin typeface="Courier New" pitchFamily="49" charset="0"/>
                <a:cs typeface="Courier New" pitchFamily="49" charset="0"/>
              </a:rPr>
              <a:t>ref</a:t>
            </a:r>
            <a:r>
              <a:rPr lang="tr-TR" dirty="0" smtClean="0">
                <a:latin typeface="Courier New" pitchFamily="49" charset="0"/>
                <a:cs typeface="Courier New" pitchFamily="49" charset="0"/>
              </a:rPr>
              <a:t>_</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 = </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a:t>
            </a:r>
          </a:p>
          <a:p>
            <a:pPr>
              <a:buNone/>
            </a:pPr>
            <a:r>
              <a:rPr lang="tr-TR" dirty="0" smtClean="0">
                <a:latin typeface="Courier New" pitchFamily="49" charset="0"/>
                <a:cs typeface="Courier New" pitchFamily="49" charset="0"/>
              </a:rPr>
              <a:t>	…</a:t>
            </a:r>
          </a:p>
          <a:p>
            <a:pPr>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ref</a:t>
            </a:r>
            <a:r>
              <a:rPr lang="tr-TR" dirty="0" smtClean="0">
                <a:latin typeface="Courier New" pitchFamily="49" charset="0"/>
                <a:cs typeface="Courier New" pitchFamily="49" charset="0"/>
              </a:rPr>
              <a:t>_</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 = 100;</a:t>
            </a:r>
            <a:endParaRPr lang="en-US" dirty="0" smtClean="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134</a:t>
            </a:fld>
            <a:endParaRPr lang="tr-T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135</a:t>
            </a:fld>
            <a:endParaRPr lang="tr-TR"/>
          </a:p>
        </p:txBody>
      </p:sp>
      <p:sp>
        <p:nvSpPr>
          <p:cNvPr id="4" name="3 İçerik Yer Tutucusu"/>
          <p:cNvSpPr>
            <a:spLocks noGrp="1"/>
          </p:cNvSpPr>
          <p:nvPr>
            <p:ph sz="quarter" idx="1"/>
          </p:nvPr>
        </p:nvSpPr>
        <p:spPr>
          <a:xfrm>
            <a:off x="612648" y="1600200"/>
            <a:ext cx="8153400" cy="5114948"/>
          </a:xfrm>
        </p:spPr>
        <p:txBody>
          <a:bodyPr>
            <a:normAutofit fontScale="70000" lnSpcReduction="20000"/>
          </a:bodyPr>
          <a:lstStyle/>
          <a:p>
            <a:r>
              <a:rPr lang="tr-TR" dirty="0" smtClean="0"/>
              <a:t>Java – Sadece referans tip göstericiler bulunur.</a:t>
            </a:r>
          </a:p>
          <a:p>
            <a:pPr lvl="1"/>
            <a:r>
              <a:rPr lang="tr-TR" dirty="0" smtClean="0"/>
              <a:t>C++ referans tiplerinden geliştirilmiştir.</a:t>
            </a:r>
          </a:p>
          <a:p>
            <a:pPr lvl="1"/>
            <a:r>
              <a:rPr lang="tr-TR" dirty="0" smtClean="0"/>
              <a:t>Sınıf nesnelerini gösterirler (yığın bellekte duran).</a:t>
            </a:r>
          </a:p>
          <a:p>
            <a:pPr lvl="1"/>
            <a:r>
              <a:rPr lang="tr-TR" dirty="0" smtClean="0"/>
              <a:t>Bu nedenle gösterici aritmetiği yoktur.</a:t>
            </a:r>
          </a:p>
          <a:p>
            <a:pPr lvl="1"/>
            <a:r>
              <a:rPr lang="tr-TR" dirty="0" smtClean="0"/>
              <a:t>Kullanılmayan belleği sisteme iade eden açık bir komut yoktur, bunun yerine çöp toplama kullanılır (</a:t>
            </a:r>
            <a:r>
              <a:rPr lang="tr-TR" dirty="0" err="1" smtClean="0"/>
              <a:t>garbage</a:t>
            </a:r>
            <a:r>
              <a:rPr lang="tr-TR" dirty="0" smtClean="0"/>
              <a:t> </a:t>
            </a:r>
            <a:r>
              <a:rPr lang="tr-TR" dirty="0" err="1" smtClean="0"/>
              <a:t>collection</a:t>
            </a:r>
            <a:r>
              <a:rPr lang="tr-TR" dirty="0" smtClean="0"/>
              <a:t>).</a:t>
            </a:r>
          </a:p>
          <a:p>
            <a:pPr lvl="1"/>
            <a:r>
              <a:rPr lang="nn-NO" dirty="0" smtClean="0"/>
              <a:t>Bu nedenle sallanan referanslar da yoktur.</a:t>
            </a:r>
          </a:p>
          <a:p>
            <a:pPr lvl="1"/>
            <a:r>
              <a:rPr lang="tr-TR" dirty="0" smtClean="0"/>
              <a:t>Referans çözme her zaman örtülüdür (</a:t>
            </a:r>
            <a:r>
              <a:rPr lang="tr-TR" dirty="0" err="1" smtClean="0"/>
              <a:t>implicit</a:t>
            </a:r>
            <a:r>
              <a:rPr lang="tr-TR" dirty="0" smtClean="0"/>
              <a:t>).</a:t>
            </a:r>
          </a:p>
          <a:p>
            <a:pPr lvl="1"/>
            <a:r>
              <a:rPr lang="tr-TR" dirty="0" smtClean="0"/>
              <a:t>C++’dan farklı olarak gösterdiği nesneler değişebilir.</a:t>
            </a:r>
          </a:p>
          <a:p>
            <a:pPr lvl="1"/>
            <a:r>
              <a:rPr lang="tr-TR" dirty="0" smtClean="0"/>
              <a:t>Örnekte “</a:t>
            </a:r>
            <a:r>
              <a:rPr lang="tr-TR" dirty="0" err="1" smtClean="0"/>
              <a:t>String</a:t>
            </a:r>
            <a:r>
              <a:rPr lang="tr-TR" dirty="0" smtClean="0"/>
              <a:t>” standart Java sınıfı (</a:t>
            </a:r>
            <a:r>
              <a:rPr lang="tr-TR" dirty="0" err="1" smtClean="0"/>
              <a:t>class</a:t>
            </a:r>
            <a:r>
              <a:rPr lang="tr-TR" dirty="0" smtClean="0"/>
              <a:t>):</a:t>
            </a:r>
          </a:p>
          <a:p>
            <a:pPr>
              <a:buNone/>
            </a:pPr>
            <a:r>
              <a:rPr lang="tr-TR" dirty="0" smtClean="0"/>
              <a:t>	</a:t>
            </a:r>
            <a:r>
              <a:rPr lang="tr-TR" dirty="0" err="1" smtClean="0">
                <a:latin typeface="Courier New" pitchFamily="49" charset="0"/>
                <a:cs typeface="Courier New" pitchFamily="49" charset="0"/>
              </a:rPr>
              <a:t>String</a:t>
            </a:r>
            <a:r>
              <a:rPr lang="tr-TR" dirty="0" smtClean="0">
                <a:latin typeface="Courier New" pitchFamily="49" charset="0"/>
                <a:cs typeface="Courier New" pitchFamily="49" charset="0"/>
              </a:rPr>
              <a:t> str1;</a:t>
            </a:r>
          </a:p>
          <a:p>
            <a:pPr>
              <a:buNone/>
            </a:pPr>
            <a:r>
              <a:rPr lang="tr-TR" dirty="0" smtClean="0">
                <a:latin typeface="Courier New" pitchFamily="49" charset="0"/>
                <a:cs typeface="Courier New" pitchFamily="49" charset="0"/>
              </a:rPr>
              <a:t>	…</a:t>
            </a:r>
          </a:p>
          <a:p>
            <a:pPr>
              <a:buNone/>
            </a:pPr>
            <a:r>
              <a:rPr lang="tr-TR" dirty="0" smtClean="0">
                <a:latin typeface="Courier New" pitchFamily="49" charset="0"/>
                <a:cs typeface="Courier New" pitchFamily="49" charset="0"/>
              </a:rPr>
              <a:t>	str1 = “Bu bir dizgidir”;</a:t>
            </a:r>
          </a:p>
          <a:p>
            <a:pPr>
              <a:buNone/>
            </a:pPr>
            <a:r>
              <a:rPr lang="tr-TR" dirty="0" smtClean="0"/>
              <a:t>	İlk satırda str1 bir dizgi nesnesine referans tip gösterici olarak tanımlanıyor. Başlangıç değeri “</a:t>
            </a:r>
            <a:r>
              <a:rPr lang="tr-TR" dirty="0" err="1" smtClean="0"/>
              <a:t>null</a:t>
            </a:r>
            <a:r>
              <a:rPr lang="tr-TR" dirty="0" smtClean="0"/>
              <a:t>”. Daha sonra “Bu bir dizgidir” nesnesini gösterecek atama yapılıyor.</a:t>
            </a:r>
            <a:endParaRPr lang="tr-TR"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136</a:t>
            </a:fld>
            <a:endParaRPr lang="tr-TR"/>
          </a:p>
        </p:txBody>
      </p:sp>
      <p:sp>
        <p:nvSpPr>
          <p:cNvPr id="4" name="3 İçerik Yer Tutucusu"/>
          <p:cNvSpPr>
            <a:spLocks noGrp="1"/>
          </p:cNvSpPr>
          <p:nvPr>
            <p:ph sz="quarter" idx="1"/>
          </p:nvPr>
        </p:nvSpPr>
        <p:spPr>
          <a:xfrm>
            <a:off x="612648" y="1600200"/>
            <a:ext cx="8153400" cy="4900634"/>
          </a:xfrm>
        </p:spPr>
        <p:txBody>
          <a:bodyPr/>
          <a:lstStyle/>
          <a:p>
            <a:r>
              <a:rPr lang="tr-TR" dirty="0" smtClean="0"/>
              <a:t>C# – Java referans tip göstericiler, C++ göstericilerle birlikte bulunur.</a:t>
            </a:r>
          </a:p>
          <a:p>
            <a:pPr lvl="1"/>
            <a:r>
              <a:rPr lang="tr-TR" dirty="0" smtClean="0"/>
              <a:t>Ancak kullanılmaları istenmez.</a:t>
            </a:r>
          </a:p>
          <a:p>
            <a:pPr lvl="1"/>
            <a:r>
              <a:rPr lang="tr-TR" dirty="0" smtClean="0"/>
              <a:t>Kullanan “metot”ların “</a:t>
            </a:r>
            <a:r>
              <a:rPr lang="tr-TR" dirty="0" err="1" smtClean="0"/>
              <a:t>unsafe</a:t>
            </a:r>
            <a:r>
              <a:rPr lang="tr-TR" dirty="0" smtClean="0"/>
              <a:t>” olarak tanımlanması gerekir.</a:t>
            </a:r>
          </a:p>
          <a:p>
            <a:pPr lvl="1"/>
            <a:r>
              <a:rPr lang="tr-TR" dirty="0" smtClean="0"/>
              <a:t>Esas olarak C ve C++ kodları ile birlikte çalışabilmeleri için konulmuştur.</a:t>
            </a:r>
            <a:endParaRPr lang="tr-TR"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6.4. KUVVETLİ TİPLEME</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137</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b="1" dirty="0"/>
              <a:t>Kuvvetli tipleme </a:t>
            </a:r>
            <a:r>
              <a:rPr lang="tr-TR" sz="2000" dirty="0"/>
              <a:t>(</a:t>
            </a:r>
            <a:r>
              <a:rPr lang="tr-TR" sz="2000" dirty="0" err="1"/>
              <a:t>strong</a:t>
            </a:r>
            <a:r>
              <a:rPr lang="tr-TR" sz="2000" dirty="0"/>
              <a:t> </a:t>
            </a:r>
            <a:r>
              <a:rPr lang="tr-TR" sz="2000" dirty="0" err="1"/>
              <a:t>typing</a:t>
            </a:r>
            <a:r>
              <a:rPr lang="tr-TR" sz="2000" dirty="0"/>
              <a:t>), farklı veri tiplerinin farklı soyutlamaları göstermeleri nedeniyle etkileşimlerinin kısıtlanmasıdır.</a:t>
            </a:r>
          </a:p>
          <a:p>
            <a:endParaRPr lang="tr-TR" sz="2000" dirty="0"/>
          </a:p>
          <a:p>
            <a:r>
              <a:rPr lang="tr-TR" sz="2000" dirty="0" smtClean="0"/>
              <a:t>Bir </a:t>
            </a:r>
            <a:r>
              <a:rPr lang="tr-TR" sz="2000" dirty="0"/>
              <a:t>programlama dilinin kuvvetli tipli (</a:t>
            </a:r>
            <a:r>
              <a:rPr lang="tr-TR" sz="2000" dirty="0" err="1"/>
              <a:t>strongly</a:t>
            </a:r>
            <a:r>
              <a:rPr lang="tr-TR" sz="2000" dirty="0"/>
              <a:t> </a:t>
            </a:r>
            <a:r>
              <a:rPr lang="tr-TR" sz="2000" dirty="0" err="1"/>
              <a:t>typed</a:t>
            </a:r>
            <a:r>
              <a:rPr lang="tr-TR" sz="2000" dirty="0"/>
              <a:t>) bir dil olarak nitelenmesi için, dilin tüm tip hatalarını yakalaması gereklidir</a:t>
            </a:r>
            <a:r>
              <a:rPr lang="tr-TR" sz="2000" dirty="0" smtClean="0"/>
              <a:t>.</a:t>
            </a:r>
          </a:p>
          <a:p>
            <a:endParaRPr lang="tr-TR" sz="2000" dirty="0"/>
          </a:p>
          <a:p>
            <a:r>
              <a:rPr lang="tr-TR" sz="2000" dirty="0"/>
              <a:t>Kuvvetli tiplemenin sağlandığı bir programlama dilinde derleyici, her değişken ve her ifadenin tipinin belirlenebilmesi için kurallar içerir. Bu kurala göre, kuvvetli tipleme, eş olmayan tipleri birbirlerine atamaya ve yordam çağırımlarında gerçek-resmi parametre bağlamalarına izin vermez. Az sayıdaki zorunlu dönüşümler (</a:t>
            </a:r>
            <a:r>
              <a:rPr lang="tr-TR" sz="2000" dirty="0" err="1"/>
              <a:t>coercion</a:t>
            </a:r>
            <a:r>
              <a:rPr lang="tr-TR" sz="2000" dirty="0"/>
              <a:t>), istisnai durumlar olarak </a:t>
            </a:r>
            <a:r>
              <a:rPr lang="tr-TR" sz="2000" dirty="0" smtClean="0"/>
              <a:t>nitelendirilir.</a:t>
            </a:r>
            <a:endParaRPr lang="tr-TR" sz="2000" dirty="0"/>
          </a:p>
        </p:txBody>
      </p:sp>
    </p:spTree>
    <p:extLst>
      <p:ext uri="{BB962C8B-B14F-4D97-AF65-F5344CB8AC3E}">
        <p14:creationId xmlns:p14="http://schemas.microsoft.com/office/powerpoint/2010/main" val="347122748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6.4. KUVVETLİ TİPLEME</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138</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endParaRPr lang="tr-TR" sz="2000" dirty="0" smtClean="0"/>
          </a:p>
          <a:p>
            <a:endParaRPr lang="tr-TR" sz="2000" dirty="0"/>
          </a:p>
          <a:p>
            <a:endParaRPr lang="tr-TR" sz="2000" dirty="0" smtClean="0"/>
          </a:p>
          <a:p>
            <a:endParaRPr lang="tr-TR" sz="2000" dirty="0"/>
          </a:p>
          <a:p>
            <a:endParaRPr lang="tr-TR" sz="2000" dirty="0" smtClean="0"/>
          </a:p>
          <a:p>
            <a:r>
              <a:rPr lang="tr-TR" sz="2400" dirty="0"/>
              <a:t>Popüler programlama dillerinin kuvvetli tipleme açısından özellikleri aşağıda özetlenmiştir:</a:t>
            </a:r>
          </a:p>
          <a:p>
            <a:pPr lvl="1"/>
            <a:r>
              <a:rPr lang="tr-TR" sz="2000" dirty="0" smtClean="0"/>
              <a:t>C </a:t>
            </a:r>
            <a:r>
              <a:rPr lang="tr-TR" sz="2000" dirty="0"/>
              <a:t>ve C++, kuvvetli tiplemeyi gerçekleştirmemektedirler.</a:t>
            </a:r>
          </a:p>
          <a:p>
            <a:pPr lvl="1"/>
            <a:r>
              <a:rPr lang="tr-TR" sz="2000" dirty="0" smtClean="0"/>
              <a:t>Programlama </a:t>
            </a:r>
            <a:r>
              <a:rPr lang="tr-TR" sz="2000" dirty="0"/>
              <a:t>dilleri alanına, kuvvetli tiplemeyi tanıtan dil </a:t>
            </a:r>
            <a:r>
              <a:rPr lang="tr-TR" sz="2000" dirty="0" err="1"/>
              <a:t>Pascal'dır</a:t>
            </a:r>
            <a:r>
              <a:rPr lang="tr-TR" sz="2000" dirty="0"/>
              <a:t>. Pascal, kuvvetli tiplemeyi sağlamaya yakın bir dil olmakla birlikte, tam olarak kuvvetli tipli bir dil olarak kabul edilmemektedir.</a:t>
            </a:r>
          </a:p>
          <a:p>
            <a:endParaRPr lang="tr-TR" sz="2000" dirty="0"/>
          </a:p>
        </p:txBody>
      </p:sp>
      <p:pic>
        <p:nvPicPr>
          <p:cNvPr id="22530" name="Picture 2"/>
          <p:cNvPicPr>
            <a:picLocks noChangeAspect="1" noChangeArrowheads="1"/>
          </p:cNvPicPr>
          <p:nvPr/>
        </p:nvPicPr>
        <p:blipFill>
          <a:blip r:embed="rId2">
            <a:clrChange>
              <a:clrFrom>
                <a:srgbClr val="F2ECD7"/>
              </a:clrFrom>
              <a:clrTo>
                <a:srgbClr val="F2ECD7">
                  <a:alpha val="0"/>
                </a:srgbClr>
              </a:clrTo>
            </a:clrChange>
            <a:extLst>
              <a:ext uri="{28A0092B-C50C-407E-A947-70E740481C1C}">
                <a14:useLocalDpi xmlns:a14="http://schemas.microsoft.com/office/drawing/2010/main" val="0"/>
              </a:ext>
            </a:extLst>
          </a:blip>
          <a:srcRect/>
          <a:stretch>
            <a:fillRect/>
          </a:stretch>
        </p:blipFill>
        <p:spPr bwMode="auto">
          <a:xfrm>
            <a:off x="704876" y="1700808"/>
            <a:ext cx="75819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746020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 TİP DENETİMİ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139</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Bir işlemcinin işlenenlerinin birbirleriyle uyumlu tipler olduğunun denetlenmesi, tip denetimi olarak adlandırılmaktadır.</a:t>
            </a:r>
          </a:p>
          <a:p>
            <a:r>
              <a:rPr lang="tr-TR" sz="2000" dirty="0"/>
              <a:t>Bir programlama dilinin güvenilirliğini önemli derecede etkileyen tip denetimi, dildeki tüm değişkenler için durağan tip bağlama uygulanıyorsa, durağan olarak gerçekleştirilebilir. Eğer programlama dilinde dinamik tip bağlama gerçekleştiriliyorsa, tip denetimi çalışma zamanında yapılmalıdır..</a:t>
            </a:r>
          </a:p>
          <a:p>
            <a:endParaRPr lang="tr-TR" sz="2000" dirty="0"/>
          </a:p>
        </p:txBody>
      </p:sp>
      <p:pic>
        <p:nvPicPr>
          <p:cNvPr id="23554" name="Picture 2"/>
          <p:cNvPicPr>
            <a:picLocks noChangeAspect="1" noChangeArrowheads="1"/>
          </p:cNvPicPr>
          <p:nvPr/>
        </p:nvPicPr>
        <p:blipFill>
          <a:blip r:embed="rId2">
            <a:clrChange>
              <a:clrFrom>
                <a:srgbClr val="F2ECD7"/>
              </a:clrFrom>
              <a:clrTo>
                <a:srgbClr val="F2ECD7">
                  <a:alpha val="0"/>
                </a:srgbClr>
              </a:clrTo>
            </a:clrChange>
            <a:extLst>
              <a:ext uri="{28A0092B-C50C-407E-A947-70E740481C1C}">
                <a14:useLocalDpi xmlns:a14="http://schemas.microsoft.com/office/drawing/2010/main" val="0"/>
              </a:ext>
            </a:extLst>
          </a:blip>
          <a:srcRect/>
          <a:stretch>
            <a:fillRect/>
          </a:stretch>
        </p:blipFill>
        <p:spPr bwMode="auto">
          <a:xfrm>
            <a:off x="814388" y="4309472"/>
            <a:ext cx="75152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087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
        <p:nvSpPr>
          <p:cNvPr id="4" name="3 İçerik Yer Tutucusu"/>
          <p:cNvSpPr>
            <a:spLocks noGrp="1"/>
          </p:cNvSpPr>
          <p:nvPr>
            <p:ph sz="quarter" idx="1"/>
          </p:nvPr>
        </p:nvSpPr>
        <p:spPr/>
        <p:txBody>
          <a:bodyPr/>
          <a:lstStyle/>
          <a:p>
            <a:r>
              <a:rPr lang="en-US" b="1" dirty="0" smtClean="0"/>
              <a:t>Boolean</a:t>
            </a:r>
            <a:r>
              <a:rPr lang="tr-TR" b="1" dirty="0" smtClean="0"/>
              <a:t> (İkili)</a:t>
            </a:r>
          </a:p>
          <a:p>
            <a:r>
              <a:rPr lang="tr-TR" dirty="0" smtClean="0"/>
              <a:t>En basit veri tipidir.</a:t>
            </a:r>
            <a:endParaRPr lang="en-US" dirty="0" smtClean="0"/>
          </a:p>
          <a:p>
            <a:r>
              <a:rPr lang="tr-TR" dirty="0" smtClean="0"/>
              <a:t>Değer aralığında yalnızca iki değer bulunmaktadır. Bunlar </a:t>
            </a:r>
            <a:r>
              <a:rPr lang="tr-TR" dirty="0" err="1" smtClean="0"/>
              <a:t>true</a:t>
            </a:r>
            <a:r>
              <a:rPr lang="tr-TR" dirty="0" smtClean="0"/>
              <a:t> (doğru) ve </a:t>
            </a:r>
            <a:r>
              <a:rPr lang="tr-TR" dirty="0" err="1" smtClean="0"/>
              <a:t>false</a:t>
            </a:r>
            <a:r>
              <a:rPr lang="tr-TR" dirty="0" smtClean="0"/>
              <a:t> (yanlış)’tır.</a:t>
            </a:r>
            <a:endParaRPr lang="en-US" dirty="0" smtClean="0"/>
          </a:p>
          <a:p>
            <a:r>
              <a:rPr lang="tr-TR" dirty="0" smtClean="0"/>
              <a:t>Bitler olarak uygulanabilir, fakat çoğu zaman </a:t>
            </a:r>
            <a:r>
              <a:rPr lang="tr-TR" dirty="0" err="1" smtClean="0"/>
              <a:t>byte</a:t>
            </a:r>
            <a:r>
              <a:rPr lang="tr-TR" dirty="0" smtClean="0"/>
              <a:t> kullanılır.</a:t>
            </a:r>
            <a:endParaRPr lang="en-US" dirty="0" smtClean="0"/>
          </a:p>
          <a:p>
            <a:pPr lvl="1"/>
            <a:r>
              <a:rPr lang="en-US" dirty="0" smtClean="0"/>
              <a:t>A</a:t>
            </a:r>
            <a:r>
              <a:rPr lang="tr-TR" dirty="0" err="1" smtClean="0"/>
              <a:t>vantaj</a:t>
            </a:r>
            <a:r>
              <a:rPr lang="en-US" dirty="0" smtClean="0"/>
              <a:t>: </a:t>
            </a:r>
            <a:r>
              <a:rPr lang="tr-TR" dirty="0" smtClean="0"/>
              <a:t>Okunabilirlik</a:t>
            </a:r>
            <a:endParaRPr lang="en-US" dirty="0" smtClean="0"/>
          </a:p>
          <a:p>
            <a:endParaRPr lang="tr-TR" b="1" dirty="0"/>
          </a:p>
        </p:txBody>
      </p:sp>
      <p:sp>
        <p:nvSpPr>
          <p:cNvPr id="5" name="Başlık 1"/>
          <p:cNvSpPr>
            <a:spLocks noGrp="1"/>
          </p:cNvSpPr>
          <p:nvPr>
            <p:ph type="title"/>
          </p:nvPr>
        </p:nvSpPr>
        <p:spPr>
          <a:xfrm>
            <a:off x="612648" y="228600"/>
            <a:ext cx="8153400" cy="990600"/>
          </a:xfrm>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140</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Bir işlemcinin farklı tiplerde işlenenlerinin olabildiği sayısal ifadeler, </a:t>
            </a:r>
            <a:r>
              <a:rPr lang="tr-TR" sz="2000" b="1" dirty="0"/>
              <a:t>karışık tipli ifadeler </a:t>
            </a:r>
            <a:r>
              <a:rPr lang="tr-TR" sz="2000" dirty="0"/>
              <a:t>(</a:t>
            </a:r>
            <a:r>
              <a:rPr lang="tr-TR" sz="2000" i="1" dirty="0" err="1"/>
              <a:t>mixed</a:t>
            </a:r>
            <a:r>
              <a:rPr lang="tr-TR" sz="2000" i="1" dirty="0"/>
              <a:t> </a:t>
            </a:r>
            <a:r>
              <a:rPr lang="tr-TR" sz="2000" i="1" dirty="0" err="1"/>
              <a:t>mode</a:t>
            </a:r>
            <a:r>
              <a:rPr lang="tr-TR" sz="2000" i="1" dirty="0"/>
              <a:t> </a:t>
            </a:r>
            <a:r>
              <a:rPr lang="tr-TR" sz="2000" i="1" dirty="0" err="1"/>
              <a:t>expression</a:t>
            </a:r>
            <a:r>
              <a:rPr lang="tr-TR" sz="2000" dirty="0"/>
              <a:t>) olarak nitelendirilir.</a:t>
            </a:r>
          </a:p>
          <a:p>
            <a:r>
              <a:rPr lang="tr-TR" sz="2000" dirty="0"/>
              <a:t>Farklı tiplerdeki işlenenler için ayrı işlemcilerin bulunmadığı ve karışık tipli ifadelerin olası olduğu dillerde, </a:t>
            </a:r>
            <a:r>
              <a:rPr lang="tr-TR" sz="2000" b="1" dirty="0"/>
              <a:t>tip dönüşümleri</a:t>
            </a:r>
            <a:r>
              <a:rPr lang="tr-TR" sz="2000" dirty="0"/>
              <a:t> gereklidir.</a:t>
            </a:r>
          </a:p>
          <a:p>
            <a:r>
              <a:rPr lang="tr-TR" sz="2000" dirty="0"/>
              <a:t>Tip dönüşümleri daralan veya genişleyen türde olabilir. </a:t>
            </a:r>
            <a:endParaRPr lang="tr-TR" sz="2000" dirty="0" smtClean="0"/>
          </a:p>
          <a:p>
            <a:r>
              <a:rPr lang="tr-TR" sz="2000" dirty="0" smtClean="0"/>
              <a:t>Eğer </a:t>
            </a:r>
            <a:r>
              <a:rPr lang="tr-TR" sz="2000" dirty="0"/>
              <a:t>bir nesne, kendi tipindeki tüm değerleri içermeyen bir tipe </a:t>
            </a:r>
            <a:r>
              <a:rPr lang="tr-TR" sz="2000" dirty="0" smtClean="0"/>
              <a:t>dönüştürülüyorsa </a:t>
            </a:r>
            <a:r>
              <a:rPr lang="tr-TR" sz="2000" b="1" dirty="0" smtClean="0"/>
              <a:t>daralan </a:t>
            </a:r>
            <a:r>
              <a:rPr lang="tr-TR" sz="2000" b="1" dirty="0"/>
              <a:t>dönüşüm</a:t>
            </a:r>
            <a:r>
              <a:rPr lang="tr-TR" sz="2000" dirty="0"/>
              <a:t> gerçekleşmektedir. Örneğin, kayan noktalı tipten tamsayıya dönüşüm, daralan dönüşümdür. </a:t>
            </a:r>
            <a:endParaRPr lang="tr-TR" sz="2000" dirty="0" smtClean="0"/>
          </a:p>
        </p:txBody>
      </p:sp>
      <p:pic>
        <p:nvPicPr>
          <p:cNvPr id="24578" name="Picture 2"/>
          <p:cNvPicPr>
            <a:picLocks noChangeAspect="1" noChangeArrowheads="1"/>
          </p:cNvPicPr>
          <p:nvPr/>
        </p:nvPicPr>
        <p:blipFill>
          <a:blip r:embed="rId2">
            <a:clrChange>
              <a:clrFrom>
                <a:srgbClr val="E0E6DD"/>
              </a:clrFrom>
              <a:clrTo>
                <a:srgbClr val="E0E6DD">
                  <a:alpha val="0"/>
                </a:srgbClr>
              </a:clrTo>
            </a:clrChange>
            <a:extLst>
              <a:ext uri="{28A0092B-C50C-407E-A947-70E740481C1C}">
                <a14:useLocalDpi xmlns:a14="http://schemas.microsoft.com/office/drawing/2010/main" val="0"/>
              </a:ext>
            </a:extLst>
          </a:blip>
          <a:srcRect/>
          <a:stretch>
            <a:fillRect/>
          </a:stretch>
        </p:blipFill>
        <p:spPr bwMode="auto">
          <a:xfrm>
            <a:off x="628372" y="4591819"/>
            <a:ext cx="1947863"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clrChange>
              <a:clrFrom>
                <a:srgbClr val="E0E6DD"/>
              </a:clrFrom>
              <a:clrTo>
                <a:srgbClr val="E0E6DD">
                  <a:alpha val="0"/>
                </a:srgbClr>
              </a:clrTo>
            </a:clrChange>
            <a:extLst>
              <a:ext uri="{28A0092B-C50C-407E-A947-70E740481C1C}">
                <a14:useLocalDpi xmlns:a14="http://schemas.microsoft.com/office/drawing/2010/main" val="0"/>
              </a:ext>
            </a:extLst>
          </a:blip>
          <a:srcRect/>
          <a:stretch>
            <a:fillRect/>
          </a:stretch>
        </p:blipFill>
        <p:spPr bwMode="auto">
          <a:xfrm>
            <a:off x="3771528" y="4696913"/>
            <a:ext cx="1656184" cy="1518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ağ Ok 6"/>
          <p:cNvSpPr/>
          <p:nvPr/>
        </p:nvSpPr>
        <p:spPr>
          <a:xfrm>
            <a:off x="2699792" y="5350903"/>
            <a:ext cx="792088" cy="166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Dikdörtgen"/>
          <p:cNvSpPr/>
          <p:nvPr/>
        </p:nvSpPr>
        <p:spPr>
          <a:xfrm>
            <a:off x="642910" y="6345816"/>
            <a:ext cx="6572296" cy="369332"/>
          </a:xfrm>
          <a:prstGeom prst="rect">
            <a:avLst/>
          </a:prstGeom>
        </p:spPr>
        <p:txBody>
          <a:bodyPr wrap="square">
            <a:spAutoFit/>
          </a:bodyPr>
          <a:lstStyle/>
          <a:p>
            <a:r>
              <a:rPr lang="tr-TR" dirty="0" smtClean="0">
                <a:solidFill>
                  <a:srgbClr val="FF0000"/>
                </a:solidFill>
              </a:rPr>
              <a:t>Çoğu programlama dili daralan dönüşümlere izin vermezler</a:t>
            </a:r>
            <a:endParaRPr lang="tr-TR" dirty="0"/>
          </a:p>
        </p:txBody>
      </p:sp>
    </p:spTree>
    <p:extLst>
      <p:ext uri="{BB962C8B-B14F-4D97-AF65-F5344CB8AC3E}">
        <p14:creationId xmlns:p14="http://schemas.microsoft.com/office/powerpoint/2010/main" val="34052484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141</a:t>
            </a:fld>
            <a:endParaRPr lang="tr-TR"/>
          </a:p>
        </p:txBody>
      </p:sp>
      <p:sp>
        <p:nvSpPr>
          <p:cNvPr id="6" name="İçerik Yer Tutucusu 5"/>
          <p:cNvSpPr>
            <a:spLocks noGrp="1"/>
          </p:cNvSpPr>
          <p:nvPr>
            <p:ph sz="quarter" idx="1"/>
          </p:nvPr>
        </p:nvSpPr>
        <p:spPr>
          <a:xfrm>
            <a:off x="323528" y="1600200"/>
            <a:ext cx="8712968" cy="4495800"/>
          </a:xfrm>
        </p:spPr>
        <p:txBody>
          <a:bodyPr>
            <a:normAutofit fontScale="92500" lnSpcReduction="20000"/>
          </a:bodyPr>
          <a:lstStyle/>
          <a:p>
            <a:r>
              <a:rPr lang="tr-TR" sz="2000" dirty="0" smtClean="0"/>
              <a:t>Öte </a:t>
            </a:r>
            <a:r>
              <a:rPr lang="tr-TR" sz="2000" dirty="0"/>
              <a:t>yandan, bir nesnenin kendi tipinin tüm değerlerini içeren bir tipe dönüşümü, genişleyen dönüşüm olmaktadır. </a:t>
            </a:r>
            <a:endParaRPr lang="tr-TR" sz="2000" dirty="0" smtClean="0"/>
          </a:p>
          <a:p>
            <a:r>
              <a:rPr lang="tr-TR" sz="2000" dirty="0" smtClean="0"/>
              <a:t>Bir </a:t>
            </a:r>
            <a:r>
              <a:rPr lang="tr-TR" sz="2000" dirty="0"/>
              <a:t>tamsayı değişkenin kayan noktalı tipe dönüşümü, </a:t>
            </a:r>
            <a:r>
              <a:rPr lang="tr-TR" sz="2000" b="1" dirty="0"/>
              <a:t>genişleyen dönüşüm</a:t>
            </a:r>
            <a:r>
              <a:rPr lang="tr-TR" sz="2000" dirty="0"/>
              <a:t> örneğidir</a:t>
            </a:r>
            <a:r>
              <a:rPr lang="tr-TR" sz="2000" dirty="0" smtClean="0"/>
              <a:t>.</a:t>
            </a:r>
          </a:p>
          <a:p>
            <a:endParaRPr lang="tr-TR" sz="2000" dirty="0"/>
          </a:p>
          <a:p>
            <a:endParaRPr lang="tr-TR" sz="2000" dirty="0" smtClean="0"/>
          </a:p>
          <a:p>
            <a:endParaRPr lang="tr-TR" sz="2000" dirty="0"/>
          </a:p>
          <a:p>
            <a:endParaRPr lang="tr-TR" sz="2000" dirty="0" smtClean="0"/>
          </a:p>
          <a:p>
            <a:endParaRPr lang="tr-TR" sz="2000" dirty="0"/>
          </a:p>
          <a:p>
            <a:r>
              <a:rPr lang="tr-TR" sz="2000" dirty="0"/>
              <a:t>Görüldüğü gibi, genişleyen dönüşümler güvenli iken, daralan dönüşümler hatalara neden olabilirler. Bu nedenle çoğu programlama dili daralan dönüşümlere izin vermezler.</a:t>
            </a:r>
          </a:p>
          <a:p>
            <a:r>
              <a:rPr lang="tr-TR" sz="2000" dirty="0"/>
              <a:t>Bir programlama dilinin tip dönüşüm kuralları, dildeki tip denetimini etkileyen önemli bir etmendir. Tip dönüşümleri, </a:t>
            </a:r>
            <a:r>
              <a:rPr lang="tr-TR" sz="2000" b="1" dirty="0"/>
              <a:t>dışsal</a:t>
            </a:r>
            <a:r>
              <a:rPr lang="tr-TR" sz="2000" dirty="0"/>
              <a:t> (</a:t>
            </a:r>
            <a:r>
              <a:rPr lang="tr-TR" sz="2000" i="1" dirty="0" err="1"/>
              <a:t>explicit</a:t>
            </a:r>
            <a:r>
              <a:rPr lang="tr-TR" sz="2000" dirty="0"/>
              <a:t>) </a:t>
            </a:r>
            <a:r>
              <a:rPr lang="tr-TR" sz="2000" dirty="0" smtClean="0"/>
              <a:t>veya </a:t>
            </a:r>
            <a:r>
              <a:rPr lang="tr-TR" sz="2000" b="1" dirty="0" smtClean="0"/>
              <a:t>örtülü</a:t>
            </a:r>
            <a:r>
              <a:rPr lang="tr-TR" sz="2000" dirty="0"/>
              <a:t> (</a:t>
            </a:r>
            <a:r>
              <a:rPr lang="tr-TR" sz="2000" i="1" dirty="0" err="1"/>
              <a:t>implicit</a:t>
            </a:r>
            <a:r>
              <a:rPr lang="tr-TR" sz="2000" dirty="0"/>
              <a:t>) olarak iki şekilde gerçekleştirilebilir.</a:t>
            </a:r>
          </a:p>
          <a:p>
            <a:endParaRPr lang="tr-TR" sz="2000" dirty="0"/>
          </a:p>
        </p:txBody>
      </p:sp>
      <p:pic>
        <p:nvPicPr>
          <p:cNvPr id="7" name="Picture 2"/>
          <p:cNvPicPr>
            <a:picLocks noChangeAspect="1" noChangeArrowheads="1"/>
          </p:cNvPicPr>
          <p:nvPr/>
        </p:nvPicPr>
        <p:blipFill>
          <a:blip r:embed="rId2">
            <a:clrChange>
              <a:clrFrom>
                <a:srgbClr val="E0E6DD"/>
              </a:clrFrom>
              <a:clrTo>
                <a:srgbClr val="E0E6DD">
                  <a:alpha val="0"/>
                </a:srgbClr>
              </a:clrTo>
            </a:clrChange>
            <a:extLst>
              <a:ext uri="{28A0092B-C50C-407E-A947-70E740481C1C}">
                <a14:useLocalDpi xmlns:a14="http://schemas.microsoft.com/office/drawing/2010/main" val="0"/>
              </a:ext>
            </a:extLst>
          </a:blip>
          <a:srcRect/>
          <a:stretch>
            <a:fillRect/>
          </a:stretch>
        </p:blipFill>
        <p:spPr bwMode="auto">
          <a:xfrm>
            <a:off x="4064896" y="2567879"/>
            <a:ext cx="1947863"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clrChange>
              <a:clrFrom>
                <a:srgbClr val="E0E6DD"/>
              </a:clrFrom>
              <a:clrTo>
                <a:srgbClr val="E0E6DD">
                  <a:alpha val="0"/>
                </a:srgbClr>
              </a:clrTo>
            </a:clrChange>
            <a:extLst>
              <a:ext uri="{28A0092B-C50C-407E-A947-70E740481C1C}">
                <a14:useLocalDpi xmlns:a14="http://schemas.microsoft.com/office/drawing/2010/main" val="0"/>
              </a:ext>
            </a:extLst>
          </a:blip>
          <a:srcRect/>
          <a:stretch>
            <a:fillRect/>
          </a:stretch>
        </p:blipFill>
        <p:spPr bwMode="auto">
          <a:xfrm>
            <a:off x="1043608" y="2780928"/>
            <a:ext cx="1540967" cy="1412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ağ Ok 8"/>
          <p:cNvSpPr/>
          <p:nvPr/>
        </p:nvSpPr>
        <p:spPr>
          <a:xfrm>
            <a:off x="2994780" y="3401317"/>
            <a:ext cx="792088" cy="166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8885451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6.5.1.1. Örtülü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142</a:t>
            </a:fld>
            <a:endParaRPr lang="tr-TR"/>
          </a:p>
        </p:txBody>
      </p:sp>
      <p:sp>
        <p:nvSpPr>
          <p:cNvPr id="6" name="İçerik Yer Tutucusu 5"/>
          <p:cNvSpPr>
            <a:spLocks noGrp="1"/>
          </p:cNvSpPr>
          <p:nvPr>
            <p:ph sz="quarter" idx="1"/>
          </p:nvPr>
        </p:nvSpPr>
        <p:spPr>
          <a:xfrm>
            <a:off x="3275856" y="1600200"/>
            <a:ext cx="5760640" cy="4495800"/>
          </a:xfrm>
        </p:spPr>
        <p:txBody>
          <a:bodyPr>
            <a:normAutofit/>
          </a:bodyPr>
          <a:lstStyle/>
          <a:p>
            <a:r>
              <a:rPr lang="tr-TR" sz="2000" dirty="0"/>
              <a:t>Örtülü tip dönüşümleri, derleyici tarafından gerçekleştirilir ve </a:t>
            </a:r>
            <a:r>
              <a:rPr lang="tr-TR" sz="2000" b="1" dirty="0"/>
              <a:t>zorunlu </a:t>
            </a:r>
            <a:r>
              <a:rPr lang="tr-TR" sz="2000" b="1" dirty="0" smtClean="0"/>
              <a:t>dönüşüm </a:t>
            </a:r>
            <a:r>
              <a:rPr lang="tr-TR" sz="2000" dirty="0" smtClean="0"/>
              <a:t>(</a:t>
            </a:r>
            <a:r>
              <a:rPr lang="tr-TR" sz="2000" i="1" dirty="0" err="1"/>
              <a:t>coercion</a:t>
            </a:r>
            <a:r>
              <a:rPr lang="tr-TR" sz="2000" dirty="0"/>
              <a:t>) olarak adlandırılır.</a:t>
            </a:r>
          </a:p>
          <a:p>
            <a:r>
              <a:rPr lang="tr-TR" sz="2000" dirty="0"/>
              <a:t>Zorunlu dönüşüm kuralları, dil gerçekleştirim zamanında (derleyici tasarımı zamanında) belirlenir. Bu kurallar, bir işlemcinin iki işleneni aynı tipte değilse, dönüşüme izin verilip verilmeyeceğini ve bir dönüşüm gerçekleşecekse bunun için gerekli olan kuralları belirlerler. Bu amaçla, derleyici dönüşüm için bir işleneni taban seçmeli ve diğer işlenen üzerinde gerekli dönüşümü yapmalıdır.</a:t>
            </a:r>
          </a:p>
        </p:txBody>
      </p:sp>
      <p:pic>
        <p:nvPicPr>
          <p:cNvPr id="25602" name="Picture 2"/>
          <p:cNvPicPr>
            <a:picLocks noChangeAspect="1" noChangeArrowheads="1"/>
          </p:cNvPicPr>
          <p:nvPr/>
        </p:nvPicPr>
        <p:blipFill>
          <a:blip r:embed="rId2">
            <a:clrChange>
              <a:clrFrom>
                <a:srgbClr val="D8EFFC"/>
              </a:clrFrom>
              <a:clrTo>
                <a:srgbClr val="D8EFFC">
                  <a:alpha val="0"/>
                </a:srgbClr>
              </a:clrTo>
            </a:clrChange>
            <a:extLst>
              <a:ext uri="{28A0092B-C50C-407E-A947-70E740481C1C}">
                <a14:useLocalDpi xmlns:a14="http://schemas.microsoft.com/office/drawing/2010/main" val="0"/>
              </a:ext>
            </a:extLst>
          </a:blip>
          <a:srcRect/>
          <a:stretch>
            <a:fillRect/>
          </a:stretch>
        </p:blipFill>
        <p:spPr bwMode="auto">
          <a:xfrm>
            <a:off x="404361" y="1700808"/>
            <a:ext cx="27622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19062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6.5.1.1. Örtülü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143</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Çoğu popüler yüksek seviyeli programlama dilinde, tipler arasındaki zorunlu dönüşüm genişleyen dönüşüm olarak gerçekleşir. Örneğin Pascal ve C gibi birçok programlama dilinde bir tamsayı ve bir </a:t>
            </a:r>
            <a:r>
              <a:rPr lang="tr-TR" sz="2000" dirty="0" err="1"/>
              <a:t>gerçel</a:t>
            </a:r>
            <a:r>
              <a:rPr lang="tr-TR" sz="2000" dirty="0"/>
              <a:t> sayı toplanmak istendiğinde, tamsayının değeri </a:t>
            </a:r>
            <a:r>
              <a:rPr lang="tr-TR" sz="2000" dirty="0" err="1"/>
              <a:t>gerçel</a:t>
            </a:r>
            <a:r>
              <a:rPr lang="tr-TR" sz="2000" dirty="0"/>
              <a:t> sayıya dönüştürülür ve işlem </a:t>
            </a:r>
            <a:r>
              <a:rPr lang="tr-TR" sz="2000" dirty="0" err="1"/>
              <a:t>gerçel</a:t>
            </a:r>
            <a:r>
              <a:rPr lang="tr-TR" sz="2000" dirty="0"/>
              <a:t> sayılar üzerinde yapılır</a:t>
            </a:r>
            <a:r>
              <a:rPr lang="tr-TR" sz="2000" dirty="0" smtClean="0"/>
              <a:t>.</a:t>
            </a:r>
          </a:p>
          <a:p>
            <a:r>
              <a:rPr lang="tr-TR" sz="2000" dirty="0"/>
              <a:t>Bu durum çoğunlukla programcı tarafından da istenen bir dönüşüm olmasına karşın, hataların </a:t>
            </a:r>
            <a:r>
              <a:rPr lang="tr-TR" sz="2000" dirty="0" smtClean="0"/>
              <a:t>fark edilmesini </a:t>
            </a:r>
            <a:r>
              <a:rPr lang="tr-TR" sz="2000" dirty="0"/>
              <a:t>engelleyebilir. Bu nedenle zorunlu dönüşümün gerçekleştiği dillerde, tip denetimi kısıtlandığı için güvenilirlik azalmaktadır. Zorunlu dönüşümün en az gerçekleştiği dillerden birisi Ada'dır.</a:t>
            </a:r>
          </a:p>
          <a:p>
            <a:endParaRPr lang="tr-TR" sz="2000" dirty="0"/>
          </a:p>
        </p:txBody>
      </p:sp>
      <p:pic>
        <p:nvPicPr>
          <p:cNvPr id="26626"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val="0"/>
              </a:ext>
            </a:extLst>
          </a:blip>
          <a:srcRect/>
          <a:stretch>
            <a:fillRect/>
          </a:stretch>
        </p:blipFill>
        <p:spPr bwMode="auto">
          <a:xfrm>
            <a:off x="747400" y="4767282"/>
            <a:ext cx="7620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2836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6.5.1.1. Örtülü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144</a:t>
            </a:fld>
            <a:endParaRPr lang="tr-TR"/>
          </a:p>
        </p:txBody>
      </p:sp>
      <p:sp>
        <p:nvSpPr>
          <p:cNvPr id="6" name="İçerik Yer Tutucusu 5"/>
          <p:cNvSpPr>
            <a:spLocks noGrp="1"/>
          </p:cNvSpPr>
          <p:nvPr>
            <p:ph sz="quarter" idx="1"/>
          </p:nvPr>
        </p:nvSpPr>
        <p:spPr>
          <a:xfrm>
            <a:off x="251520" y="1600200"/>
            <a:ext cx="8784975" cy="4495800"/>
          </a:xfrm>
        </p:spPr>
        <p:txBody>
          <a:bodyPr>
            <a:normAutofit/>
          </a:bodyPr>
          <a:lstStyle/>
          <a:p>
            <a:r>
              <a:rPr lang="tr-TR" sz="2000" dirty="0" smtClean="0"/>
              <a:t>Zorunlu </a:t>
            </a:r>
            <a:r>
              <a:rPr lang="tr-TR" sz="2000" dirty="0"/>
              <a:t>dönüşümün neden olabileceği bir hatayı </a:t>
            </a:r>
            <a:r>
              <a:rPr lang="tr-TR" sz="2000" dirty="0" smtClean="0"/>
              <a:t>aşağıdaki </a:t>
            </a:r>
            <a:r>
              <a:rPr lang="tr-TR" sz="2000" dirty="0"/>
              <a:t>şekilde verilen C örneğinde inceleyelim.</a:t>
            </a:r>
          </a:p>
          <a:p>
            <a:endParaRPr lang="tr-TR" sz="2000" dirty="0" smtClean="0"/>
          </a:p>
          <a:p>
            <a:r>
              <a:rPr lang="tr-TR" sz="2000" dirty="0" smtClean="0"/>
              <a:t>Eğer </a:t>
            </a:r>
            <a:r>
              <a:rPr lang="tr-TR" sz="2000" dirty="0"/>
              <a:t>dilde zorunlu dönüşüm olmasa ve karışık tipli ifadelere dilde izin verilmeseydi, bu yazım hatası bir tip uyuşmazlığı olarak derleyici tarafından yakalanacaktı.</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4005064"/>
            <a:ext cx="82105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4604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145</a:t>
            </a:fld>
            <a:endParaRPr lang="tr-TR"/>
          </a:p>
        </p:txBody>
      </p:sp>
      <p:sp>
        <p:nvSpPr>
          <p:cNvPr id="5" name="Rectangle 4"/>
          <p:cNvSpPr txBox="1">
            <a:spLocks noChangeArrowheads="1"/>
          </p:cNvSpPr>
          <p:nvPr/>
        </p:nvSpPr>
        <p:spPr>
          <a:xfrm>
            <a:off x="500034" y="1785926"/>
            <a:ext cx="8075612" cy="1871662"/>
          </a:xfrm>
          <a:prstGeom prst="rect">
            <a:avLst/>
          </a:prstGeom>
          <a:noFill/>
          <a:ln/>
        </p:spPr>
        <p:txBody>
          <a:bodyPr vert="horz">
            <a:normAutofit lnSpcReduction="10000"/>
          </a:bodyPr>
          <a:lstStyle/>
          <a:p>
            <a:pPr marL="320040" lvl="0" indent="-320040">
              <a:lnSpc>
                <a:spcPct val="80000"/>
              </a:lnSpc>
              <a:spcBef>
                <a:spcPts val="700"/>
              </a:spcBef>
              <a:buClr>
                <a:schemeClr val="accent2"/>
              </a:buClr>
              <a:buSzPct val="60000"/>
              <a:buFont typeface="Wingdings"/>
              <a:buChar char=""/>
            </a:pPr>
            <a:r>
              <a:rPr lang="tr-TR" sz="3600" dirty="0" smtClean="0"/>
              <a:t>Güvenilirlik olumsuz etkileniyor.</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80000"/>
              </a:lnSpc>
              <a:spcBef>
                <a:spcPts val="700"/>
              </a:spcBef>
              <a:spcAft>
                <a:spcPts val="0"/>
              </a:spcAft>
              <a:buClr>
                <a:schemeClr val="accent2"/>
              </a:buClr>
              <a:buSzPct val="60000"/>
              <a:buFont typeface="Wingdings"/>
              <a:buChar char=""/>
              <a:tabLst/>
              <a:defRPr/>
            </a:pPr>
            <a:r>
              <a:rPr kumimoji="0" lang="tr-TR" sz="3600" b="0" i="0" u="none" strike="noStrike" kern="1200" cap="none" spc="0" normalizeH="0" baseline="0" noProof="0" dirty="0" smtClean="0">
                <a:ln>
                  <a:noFill/>
                </a:ln>
                <a:solidFill>
                  <a:schemeClr val="tx1"/>
                </a:solidFill>
                <a:effectLst/>
                <a:uLnTx/>
                <a:uFillTx/>
                <a:latin typeface="+mn-lt"/>
                <a:ea typeface="+mn-ea"/>
                <a:cs typeface="+mn-cs"/>
              </a:rPr>
              <a:t>Hataların fark edilmesini engelleyebilir.</a:t>
            </a:r>
          </a:p>
          <a:p>
            <a:pPr marL="320040" marR="0" lvl="0" indent="-320040" algn="l" defTabSz="914400" rtl="0" eaLnBrk="1" fontAlgn="auto" latinLnBrk="0" hangingPunct="1">
              <a:lnSpc>
                <a:spcPct val="80000"/>
              </a:lnSpc>
              <a:spcBef>
                <a:spcPts val="700"/>
              </a:spcBef>
              <a:spcAft>
                <a:spcPts val="0"/>
              </a:spcAft>
              <a:buClr>
                <a:schemeClr val="accent2"/>
              </a:buClr>
              <a:buSzPct val="60000"/>
              <a:buFont typeface="Wingdings"/>
              <a:buChar char=""/>
              <a:tabLst/>
              <a:defRPr/>
            </a:pPr>
            <a:r>
              <a:rPr kumimoji="0" lang="tr-TR" sz="3600" b="0" i="0" u="none" strike="noStrike" kern="1200" cap="none" spc="0" normalizeH="0" baseline="0" noProof="0" dirty="0" smtClean="0">
                <a:ln>
                  <a:noFill/>
                </a:ln>
                <a:solidFill>
                  <a:schemeClr val="tx1"/>
                </a:solidFill>
                <a:effectLst/>
                <a:uLnTx/>
                <a:uFillTx/>
                <a:latin typeface="+mn-lt"/>
                <a:ea typeface="+mn-ea"/>
                <a:cs typeface="+mn-cs"/>
              </a:rPr>
              <a:t>Zorunlu dönüşümün gerçekleştiği dillerde, tip denetimi kısıtlanmakta</a:t>
            </a:r>
            <a:endParaRPr kumimoji="0" lang="tr-TR"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6" name="Group 20"/>
          <p:cNvGraphicFramePr>
            <a:graphicFrameLocks noGrp="1"/>
          </p:cNvGraphicFramePr>
          <p:nvPr>
            <p:ph sz="half" idx="4294967295"/>
          </p:nvPr>
        </p:nvGraphicFramePr>
        <p:xfrm>
          <a:off x="857224" y="4643446"/>
          <a:ext cx="3071834" cy="1844040"/>
        </p:xfrm>
        <a:graphic>
          <a:graphicData uri="http://schemas.openxmlformats.org/drawingml/2006/table">
            <a:tbl>
              <a:tblPr/>
              <a:tblGrid>
                <a:gridCol w="3071834">
                  <a:extLst>
                    <a:ext uri="{9D8B030D-6E8A-4147-A177-3AD203B41FA5}">
                      <a16:colId xmlns:a16="http://schemas.microsoft.com/office/drawing/2014/main" val="20000"/>
                    </a:ext>
                  </a:extLst>
                </a:gridCol>
              </a:tblGrid>
              <a:tr h="10080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23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void</a:t>
                      </a: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tr-TR" sz="23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main</a:t>
                      </a: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3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int</a:t>
                      </a: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a,b,c;</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3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float</a:t>
                      </a: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d;</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a=b*d;</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tr-TR" sz="2300" b="1" i="0" u="none" strike="noStrike" cap="none" normalizeH="0" baseline="0" dirty="0" smtClean="0">
                        <a:ln>
                          <a:noFill/>
                        </a:ln>
                        <a:solidFill>
                          <a:schemeClr val="tx1"/>
                        </a:solidFill>
                        <a:effectLst/>
                        <a:latin typeface="Courier New" pitchFamily="49"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bl>
          </a:graphicData>
        </a:graphic>
      </p:graphicFrame>
      <p:sp>
        <p:nvSpPr>
          <p:cNvPr id="7" name="Rectangle 18"/>
          <p:cNvSpPr>
            <a:spLocks noChangeArrowheads="1"/>
          </p:cNvSpPr>
          <p:nvPr/>
        </p:nvSpPr>
        <p:spPr bwMode="auto">
          <a:xfrm>
            <a:off x="4214810" y="4572008"/>
            <a:ext cx="3455987" cy="2123658"/>
          </a:xfrm>
          <a:prstGeom prst="rect">
            <a:avLst/>
          </a:prstGeom>
          <a:noFill/>
          <a:ln w="9525">
            <a:noFill/>
            <a:miter lim="800000"/>
            <a:headEnd/>
            <a:tailEnd/>
          </a:ln>
          <a:effectLst/>
        </p:spPr>
        <p:txBody>
          <a:bodyPr anchor="ctr">
            <a:spAutoFit/>
          </a:bodyPr>
          <a:lstStyle/>
          <a:p>
            <a:pPr algn="l"/>
            <a:r>
              <a:rPr lang="tr-TR" sz="2200" dirty="0" smtClean="0"/>
              <a:t>Derleyici</a:t>
            </a:r>
            <a:r>
              <a:rPr lang="tr-TR" sz="2200" dirty="0"/>
              <a:t>, </a:t>
            </a:r>
            <a:r>
              <a:rPr lang="tr-TR" sz="2200" i="1" dirty="0"/>
              <a:t>b</a:t>
            </a:r>
            <a:r>
              <a:rPr lang="tr-TR" sz="2200" dirty="0"/>
              <a:t> </a:t>
            </a:r>
            <a:r>
              <a:rPr lang="tr-TR" sz="2200" dirty="0" err="1"/>
              <a:t>yi</a:t>
            </a:r>
            <a:r>
              <a:rPr lang="tr-TR" sz="2200" i="1" dirty="0"/>
              <a:t> </a:t>
            </a:r>
            <a:r>
              <a:rPr lang="tr-TR" sz="2200" i="1" dirty="0" err="1"/>
              <a:t>float</a:t>
            </a:r>
            <a:r>
              <a:rPr lang="tr-TR" sz="2200" dirty="0"/>
              <a:t> tipine dönüştürecek ve çarpım işlemi </a:t>
            </a:r>
            <a:r>
              <a:rPr lang="tr-TR" sz="2200" i="1" dirty="0" err="1"/>
              <a:t>float</a:t>
            </a:r>
            <a:r>
              <a:rPr lang="tr-TR" sz="2200" dirty="0"/>
              <a:t> olarak gerçekleşecektir. Zorunlu dönüşüm, tip uyuşmazlığı hatasını engellemiştir. </a:t>
            </a:r>
          </a:p>
        </p:txBody>
      </p:sp>
      <p:sp>
        <p:nvSpPr>
          <p:cNvPr id="8" name="Rectangle 19"/>
          <p:cNvSpPr>
            <a:spLocks noChangeArrowheads="1"/>
          </p:cNvSpPr>
          <p:nvPr/>
        </p:nvSpPr>
        <p:spPr bwMode="auto">
          <a:xfrm>
            <a:off x="857224" y="3714752"/>
            <a:ext cx="6840537" cy="800219"/>
          </a:xfrm>
          <a:prstGeom prst="rect">
            <a:avLst/>
          </a:prstGeom>
          <a:solidFill>
            <a:srgbClr val="FFFF99"/>
          </a:solidFill>
          <a:ln w="9525">
            <a:noFill/>
            <a:miter lim="800000"/>
            <a:headEnd/>
            <a:tailEnd/>
          </a:ln>
          <a:effectLst/>
        </p:spPr>
        <p:txBody>
          <a:bodyPr anchor="ctr">
            <a:spAutoFit/>
          </a:bodyPr>
          <a:lstStyle/>
          <a:p>
            <a:pPr algn="l"/>
            <a:r>
              <a:rPr lang="tr-TR" sz="2300" i="1" dirty="0"/>
              <a:t>Aşağıdaki programda </a:t>
            </a:r>
            <a:r>
              <a:rPr lang="tr-TR" sz="2300" b="1" i="1" dirty="0"/>
              <a:t>a=b*d</a:t>
            </a:r>
            <a:r>
              <a:rPr lang="tr-TR" sz="2300" i="1" dirty="0"/>
              <a:t> ifadesindeki </a:t>
            </a:r>
            <a:r>
              <a:rPr lang="tr-TR" sz="2300" i="1" dirty="0" err="1"/>
              <a:t>d’nin</a:t>
            </a:r>
            <a:r>
              <a:rPr lang="tr-TR" sz="2300" i="1" dirty="0"/>
              <a:t> yanlışlıkla </a:t>
            </a:r>
            <a:r>
              <a:rPr lang="tr-TR" sz="2300" dirty="0"/>
              <a:t> yazıldığını düşünelim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6.5.1.2. Dışsal Tip </a:t>
            </a:r>
            <a:r>
              <a:rPr lang="tr-TR" sz="2800" b="1" dirty="0" smtClean="0"/>
              <a:t>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146</a:t>
            </a:fld>
            <a:endParaRPr lang="tr-TR"/>
          </a:p>
        </p:txBody>
      </p:sp>
      <p:sp>
        <p:nvSpPr>
          <p:cNvPr id="6" name="İçerik Yer Tutucusu 5"/>
          <p:cNvSpPr>
            <a:spLocks noGrp="1"/>
          </p:cNvSpPr>
          <p:nvPr>
            <p:ph sz="quarter" idx="1"/>
          </p:nvPr>
        </p:nvSpPr>
        <p:spPr>
          <a:xfrm>
            <a:off x="323528" y="1600200"/>
            <a:ext cx="8712967" cy="4495800"/>
          </a:xfrm>
        </p:spPr>
        <p:txBody>
          <a:bodyPr>
            <a:normAutofit/>
          </a:bodyPr>
          <a:lstStyle/>
          <a:p>
            <a:r>
              <a:rPr lang="tr-TR" sz="2000" dirty="0"/>
              <a:t>Bazı dillerde örtülü olarak gerçekleşen tip dönüşümlerine ek olarak, hem daralan hem de genişleyen özellikte dışsal tip dönüşümleri gerçekleşebilir. C'de dışsal tip dönüşümlerine </a:t>
            </a:r>
            <a:r>
              <a:rPr lang="tr-TR" sz="2000" b="1" i="1" dirty="0" err="1"/>
              <a:t>cast</a:t>
            </a:r>
            <a:r>
              <a:rPr lang="tr-TR" sz="2000" dirty="0"/>
              <a:t> adı verilir. </a:t>
            </a:r>
            <a:r>
              <a:rPr lang="tr-TR" sz="2000" i="1" dirty="0" err="1"/>
              <a:t>Cast</a:t>
            </a:r>
            <a:r>
              <a:rPr lang="tr-TR" sz="2000" i="1" dirty="0"/>
              <a:t> </a:t>
            </a:r>
            <a:r>
              <a:rPr lang="tr-TR" sz="2000" dirty="0"/>
              <a:t>işleminde, işlenenden önce parantez içinde değerin dönüştürülmesi istenen tip yazılır.</a:t>
            </a:r>
          </a:p>
          <a:p>
            <a:pPr marL="0" indent="0">
              <a:buNone/>
            </a:pPr>
            <a:r>
              <a:rPr lang="tr-TR" sz="2000" dirty="0"/>
              <a:t/>
            </a:r>
            <a:br>
              <a:rPr lang="tr-TR" sz="2000" dirty="0"/>
            </a:br>
            <a:endParaRPr lang="tr-TR" sz="20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2996952"/>
            <a:ext cx="80676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64407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28596" y="839784"/>
            <a:ext cx="2519362" cy="2089150"/>
          </a:xfrm>
          <a:prstGeom prst="rect">
            <a:avLst/>
          </a:prstGeom>
          <a:noFill/>
        </p:spPr>
      </p:pic>
      <p:sp>
        <p:nvSpPr>
          <p:cNvPr id="6" name="Text Box 5"/>
          <p:cNvSpPr txBox="1">
            <a:spLocks noChangeArrowheads="1"/>
          </p:cNvSpPr>
          <p:nvPr/>
        </p:nvSpPr>
        <p:spPr bwMode="auto">
          <a:xfrm>
            <a:off x="5000628" y="1500174"/>
            <a:ext cx="3671888" cy="5047536"/>
          </a:xfrm>
          <a:prstGeom prst="rect">
            <a:avLst/>
          </a:prstGeom>
          <a:noFill/>
          <a:ln w="9525">
            <a:noFill/>
            <a:miter lim="800000"/>
            <a:headEnd/>
            <a:tailEnd/>
          </a:ln>
          <a:effectLst/>
        </p:spPr>
        <p:txBody>
          <a:bodyPr>
            <a:spAutoFit/>
          </a:bodyPr>
          <a:lstStyle/>
          <a:p>
            <a:pPr>
              <a:spcBef>
                <a:spcPct val="50000"/>
              </a:spcBef>
            </a:pPr>
            <a:r>
              <a:rPr lang="tr-TR" sz="2300" dirty="0"/>
              <a:t>Burada x değişkeni </a:t>
            </a:r>
            <a:r>
              <a:rPr lang="tr-TR" sz="2300" dirty="0" err="1"/>
              <a:t>double</a:t>
            </a:r>
            <a:r>
              <a:rPr lang="tr-TR" sz="2300" dirty="0"/>
              <a:t> olarak tanımlanmıştır. </a:t>
            </a:r>
            <a:r>
              <a:rPr lang="tr-TR" sz="2300" dirty="0" err="1"/>
              <a:t>Double</a:t>
            </a:r>
            <a:r>
              <a:rPr lang="tr-TR" sz="2300" dirty="0"/>
              <a:t> veri tipi kesirli ve çok büyük sayıları tutma özelliğine sahiptir. x=4/3; işlemi ile 4 sayısı 3’e bölünmekte ve sonuç x değişkenine aktarılmaktadır ve </a:t>
            </a:r>
            <a:r>
              <a:rPr lang="tr-TR" sz="2300" dirty="0" err="1"/>
              <a:t>printf</a:t>
            </a:r>
            <a:r>
              <a:rPr lang="tr-TR" sz="2300" dirty="0"/>
              <a:t> komutu ile ekrana sonuç =1.000000 olarak yazdırılmaktadır. Bunun sebebi 4 ve 3 sabit bilgilerinin </a:t>
            </a:r>
            <a:r>
              <a:rPr lang="tr-TR" sz="2300" dirty="0" err="1"/>
              <a:t>int</a:t>
            </a:r>
            <a:r>
              <a:rPr lang="tr-TR" sz="2300" dirty="0"/>
              <a:t> veri tipinde birer bilgi olmasındandır.</a:t>
            </a:r>
          </a:p>
        </p:txBody>
      </p:sp>
      <p:sp>
        <p:nvSpPr>
          <p:cNvPr id="7" name="Rectangle 6"/>
          <p:cNvSpPr>
            <a:spLocks noChangeArrowheads="1"/>
          </p:cNvSpPr>
          <p:nvPr/>
        </p:nvSpPr>
        <p:spPr bwMode="auto">
          <a:xfrm>
            <a:off x="1214414" y="6481787"/>
            <a:ext cx="5469895" cy="369332"/>
          </a:xfrm>
          <a:prstGeom prst="rect">
            <a:avLst/>
          </a:prstGeom>
          <a:noFill/>
          <a:ln w="9525">
            <a:solidFill>
              <a:srgbClr val="FFFF99"/>
            </a:solidFill>
            <a:miter lim="800000"/>
            <a:headEnd/>
            <a:tailEnd/>
          </a:ln>
          <a:effectLst/>
        </p:spPr>
        <p:txBody>
          <a:bodyPr wrap="none">
            <a:spAutoFit/>
          </a:bodyPr>
          <a:lstStyle/>
          <a:p>
            <a:r>
              <a:rPr lang="tr-TR" dirty="0">
                <a:solidFill>
                  <a:srgbClr val="FF0000"/>
                </a:solidFill>
              </a:rPr>
              <a:t>Çoğu programlama dili daralan dönüşümlere izin </a:t>
            </a:r>
            <a:r>
              <a:rPr lang="tr-TR" dirty="0" smtClean="0">
                <a:solidFill>
                  <a:srgbClr val="FF0000"/>
                </a:solidFill>
              </a:rPr>
              <a:t>vermez</a:t>
            </a:r>
            <a:endParaRPr lang="tr-TR" dirty="0"/>
          </a:p>
        </p:txBody>
      </p:sp>
      <p:pic>
        <p:nvPicPr>
          <p:cNvPr id="8" name="Picture 7"/>
          <p:cNvPicPr>
            <a:picLocks noChangeAspect="1" noChangeArrowheads="1"/>
          </p:cNvPicPr>
          <p:nvPr/>
        </p:nvPicPr>
        <p:blipFill>
          <a:blip r:embed="rId3"/>
          <a:srcRect/>
          <a:stretch>
            <a:fillRect/>
          </a:stretch>
        </p:blipFill>
        <p:spPr bwMode="auto">
          <a:xfrm>
            <a:off x="395288" y="3041670"/>
            <a:ext cx="4248150" cy="3244850"/>
          </a:xfrm>
          <a:prstGeom prst="rect">
            <a:avLst/>
          </a:prstGeom>
          <a:noFill/>
        </p:spPr>
      </p:pic>
      <p:sp>
        <p:nvSpPr>
          <p:cNvPr id="9" name="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tr-TR" dirty="0" smtClean="0"/>
              <a:t>Ödev</a:t>
            </a:r>
            <a:endParaRPr lang="en-US" dirty="0"/>
          </a:p>
        </p:txBody>
      </p:sp>
      <p:sp>
        <p:nvSpPr>
          <p:cNvPr id="55302" name="Rectangle 6"/>
          <p:cNvSpPr>
            <a:spLocks noGrp="1" noChangeArrowheads="1"/>
          </p:cNvSpPr>
          <p:nvPr>
            <p:ph type="body" idx="1"/>
          </p:nvPr>
        </p:nvSpPr>
        <p:spPr>
          <a:xfrm>
            <a:off x="609600" y="1635968"/>
            <a:ext cx="8153400" cy="5105400"/>
          </a:xfrm>
          <a:noFill/>
          <a:ln/>
        </p:spPr>
        <p:txBody>
          <a:bodyPr>
            <a:normAutofit/>
          </a:bodyPr>
          <a:lstStyle/>
          <a:p>
            <a:r>
              <a:rPr lang="tr-TR" sz="2400" dirty="0" smtClean="0"/>
              <a:t>1- İlkel </a:t>
            </a:r>
            <a:r>
              <a:rPr lang="tr-TR" sz="2400" dirty="0"/>
              <a:t>ve Yapısal Veri </a:t>
            </a:r>
            <a:r>
              <a:rPr lang="tr-TR" sz="2400" dirty="0" smtClean="0"/>
              <a:t>Tiplerinin </a:t>
            </a:r>
            <a:r>
              <a:rPr lang="tr-TR" sz="2400" dirty="0" err="1" smtClean="0"/>
              <a:t>imperative</a:t>
            </a:r>
            <a:r>
              <a:rPr lang="tr-TR" sz="2400" dirty="0" smtClean="0"/>
              <a:t>, fonksiyonel, mantıksal ve nesneye yönelik diller için kullanımlarına birer örnek program araştırınız. (Birçok özellik aynı program içinde verilecek ise satırlar arasında tanımlamalar belirtilecek)</a:t>
            </a:r>
          </a:p>
          <a:p>
            <a:r>
              <a:rPr lang="tr-TR" sz="2400" dirty="0" smtClean="0"/>
              <a:t>2- Mevcut diller hangi veri türlerini destekliyor/desteklemiyor araştırınız.</a:t>
            </a:r>
          </a:p>
          <a:p>
            <a:r>
              <a:rPr lang="tr-TR" sz="2400" dirty="0" smtClean="0"/>
              <a:t>3. Java dili için kullanılan veri tipleri ile ilgili bir program yazınız.</a:t>
            </a:r>
          </a:p>
          <a:p>
            <a:pPr lvl="1"/>
            <a:r>
              <a:rPr lang="tr-TR" sz="2100" dirty="0" smtClean="0"/>
              <a:t>Örnek program: Ö</a:t>
            </a:r>
            <a:r>
              <a:rPr lang="tr-TR" sz="2400" dirty="0" smtClean="0"/>
              <a:t>ğrencilerin kimlik ve not bilgilerinin girilip hesaplanması.  </a:t>
            </a:r>
            <a:endParaRPr lang="tr-TR" sz="24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148</a:t>
            </a:fld>
            <a:endParaRPr lang="tr-TR"/>
          </a:p>
        </p:txBody>
      </p:sp>
    </p:spTree>
    <p:extLst>
      <p:ext uri="{BB962C8B-B14F-4D97-AF65-F5344CB8AC3E}">
        <p14:creationId xmlns:p14="http://schemas.microsoft.com/office/powerpoint/2010/main" val="28572627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Özet</a:t>
            </a:r>
          </a:p>
        </p:txBody>
      </p:sp>
      <p:sp>
        <p:nvSpPr>
          <p:cNvPr id="55302" name="Rectangle 6"/>
          <p:cNvSpPr>
            <a:spLocks noGrp="1" noChangeArrowheads="1"/>
          </p:cNvSpPr>
          <p:nvPr>
            <p:ph type="body" idx="1"/>
          </p:nvPr>
        </p:nvSpPr>
        <p:spPr>
          <a:xfrm>
            <a:off x="609600" y="1635968"/>
            <a:ext cx="8153400" cy="5105400"/>
          </a:xfrm>
          <a:noFill/>
          <a:ln/>
        </p:spPr>
        <p:txBody>
          <a:bodyPr>
            <a:normAutofit/>
          </a:bodyPr>
          <a:lstStyle/>
          <a:p>
            <a:r>
              <a:rPr lang="tr-TR" sz="2400" dirty="0"/>
              <a:t>Bu bölümde programlama </a:t>
            </a:r>
            <a:r>
              <a:rPr lang="tr-TR" sz="2400" dirty="0" smtClean="0"/>
              <a:t>dilinin kullanışlılığını belirleyen en büyük parçası olan ve dillerde çok </a:t>
            </a:r>
            <a:r>
              <a:rPr lang="tr-TR" sz="2400" dirty="0"/>
              <a:t>önemli bir yer tutan veri tipi kavramı ve çeşitli veri tipleri incelenmiştir. </a:t>
            </a:r>
            <a:endParaRPr lang="tr-TR" sz="2400" dirty="0" smtClean="0"/>
          </a:p>
          <a:p>
            <a:r>
              <a:rPr lang="tr-TR" sz="2400" dirty="0" smtClean="0"/>
              <a:t>Bu </a:t>
            </a:r>
            <a:r>
              <a:rPr lang="tr-TR" sz="2400" dirty="0"/>
              <a:t>kapsamda; İlkel ve Yapısal Veri Tipi kavramları açıklanmıştır. </a:t>
            </a:r>
            <a:endParaRPr lang="tr-TR" sz="2400" dirty="0" smtClean="0"/>
          </a:p>
          <a:p>
            <a:r>
              <a:rPr lang="tr-TR" sz="2400" dirty="0" smtClean="0"/>
              <a:t>İlkel </a:t>
            </a:r>
            <a:r>
              <a:rPr lang="tr-TR" sz="2400" dirty="0"/>
              <a:t>veri tiplerinde, Sayısal, Mantıksal, Karakter, Karakter </a:t>
            </a:r>
            <a:r>
              <a:rPr lang="tr-TR" sz="2400" dirty="0" err="1"/>
              <a:t>String</a:t>
            </a:r>
            <a:r>
              <a:rPr lang="tr-TR" sz="2400" dirty="0"/>
              <a:t> ve Kullanıcı Tanımlı Sıralı Tipler; yapısal veri tiplerinde ise Diziler, </a:t>
            </a:r>
            <a:r>
              <a:rPr lang="tr-TR" sz="2400" dirty="0" err="1"/>
              <a:t>Record</a:t>
            </a:r>
            <a:r>
              <a:rPr lang="tr-TR" sz="2400" dirty="0"/>
              <a:t> (Kayıt) Tipi, </a:t>
            </a:r>
            <a:r>
              <a:rPr lang="tr-TR" sz="2400" dirty="0" err="1"/>
              <a:t>Union</a:t>
            </a:r>
            <a:r>
              <a:rPr lang="tr-TR" sz="2400" dirty="0"/>
              <a:t> (Bileşim) Tipi, Set (Küme)Tipi ile </a:t>
            </a:r>
            <a:r>
              <a:rPr lang="tr-TR" sz="2400" dirty="0" err="1"/>
              <a:t>Pointer</a:t>
            </a:r>
            <a:r>
              <a:rPr lang="tr-TR" sz="2400" dirty="0"/>
              <a:t> (Gösterge) Tipi anlatılmıştır.</a:t>
            </a:r>
          </a:p>
          <a:p>
            <a:r>
              <a:rPr lang="tr-TR" sz="2400" dirty="0"/>
              <a:t>Ayrıca; Kuvvetli Tipleme, Tip Denetimi ve Tip Dönüşümleri kavramları incelenmiştir.</a:t>
            </a:r>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149</a:t>
            </a:fld>
            <a:endParaRPr lang="tr-TR"/>
          </a:p>
        </p:txBody>
      </p:sp>
    </p:spTree>
    <p:extLst>
      <p:ext uri="{BB962C8B-B14F-4D97-AF65-F5344CB8AC3E}">
        <p14:creationId xmlns:p14="http://schemas.microsoft.com/office/powerpoint/2010/main" val="4191229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rPr>
              <a:t>6.2.2. </a:t>
            </a:r>
            <a:r>
              <a:rPr lang="tr-TR" dirty="0" err="1" smtClean="0">
                <a:solidFill>
                  <a:schemeClr val="tx2"/>
                </a:solidFill>
              </a:rPr>
              <a:t>Boolean</a:t>
            </a:r>
            <a:r>
              <a:rPr lang="tr-TR" dirty="0" smtClean="0">
                <a:solidFill>
                  <a:schemeClr val="tx2"/>
                </a:solidFill>
              </a:rPr>
              <a:t> </a:t>
            </a:r>
            <a:r>
              <a:rPr lang="tr-TR" dirty="0">
                <a:solidFill>
                  <a:schemeClr val="tx2"/>
                </a:solidFill>
              </a:rPr>
              <a:t>(Mantıksal</a:t>
            </a:r>
            <a:r>
              <a:rPr lang="tr-TR" dirty="0" smtClean="0">
                <a:solidFill>
                  <a:schemeClr val="tx2"/>
                </a:solidFill>
              </a:rPr>
              <a:t>)</a:t>
            </a:r>
            <a:endParaRPr lang="tr-TR" dirty="0">
              <a:solidFill>
                <a:schemeClr val="tx2"/>
              </a:solidFill>
            </a:endParaRPr>
          </a:p>
        </p:txBody>
      </p:sp>
      <p:sp>
        <p:nvSpPr>
          <p:cNvPr id="3" name="İçerik Yer Tutucusu 2"/>
          <p:cNvSpPr>
            <a:spLocks noGrp="1"/>
          </p:cNvSpPr>
          <p:nvPr>
            <p:ph sz="quarter" idx="1"/>
          </p:nvPr>
        </p:nvSpPr>
        <p:spPr/>
        <p:txBody>
          <a:bodyPr>
            <a:normAutofit/>
          </a:bodyPr>
          <a:lstStyle/>
          <a:p>
            <a:r>
              <a:rPr lang="tr-TR" sz="2400" b="1" dirty="0" smtClean="0"/>
              <a:t>Mantıksal </a:t>
            </a:r>
            <a:r>
              <a:rPr lang="tr-TR" sz="2400" dirty="0" smtClean="0"/>
              <a:t>(</a:t>
            </a:r>
            <a:r>
              <a:rPr lang="tr-TR" sz="2400" i="1" dirty="0" err="1" smtClean="0"/>
              <a:t>boolean</a:t>
            </a:r>
            <a:r>
              <a:rPr lang="tr-TR" sz="2400" dirty="0"/>
              <a:t>) veri tipi, ilk olarak ALGOL 60 tarafından tanıtılmış ve daha sonra çoğu programlama dilinde yer almıştır. </a:t>
            </a:r>
            <a:endParaRPr lang="tr-TR" sz="2400" dirty="0" smtClean="0"/>
          </a:p>
          <a:p>
            <a:r>
              <a:rPr lang="tr-TR" sz="2400" dirty="0" smtClean="0"/>
              <a:t>Mantıksal </a:t>
            </a:r>
            <a:r>
              <a:rPr lang="tr-TR" sz="2400" dirty="0"/>
              <a:t>veri tipi, </a:t>
            </a:r>
            <a:r>
              <a:rPr lang="tr-TR" sz="2400" dirty="0" smtClean="0"/>
              <a:t>sadece </a:t>
            </a:r>
            <a:r>
              <a:rPr lang="tr-TR" sz="2400" i="1" dirty="0" smtClean="0"/>
              <a:t>doğru </a:t>
            </a:r>
            <a:r>
              <a:rPr lang="tr-TR" sz="2400" i="1" dirty="0"/>
              <a:t>(</a:t>
            </a:r>
            <a:r>
              <a:rPr lang="tr-TR" sz="2400" b="1" i="1" dirty="0" err="1"/>
              <a:t>true</a:t>
            </a:r>
            <a:r>
              <a:rPr lang="tr-TR" sz="2400" i="1" dirty="0"/>
              <a:t>)</a:t>
            </a:r>
            <a:r>
              <a:rPr lang="tr-TR" sz="2400" dirty="0"/>
              <a:t> veya </a:t>
            </a:r>
            <a:r>
              <a:rPr lang="tr-TR" sz="2400" i="1" dirty="0"/>
              <a:t>yanlış (</a:t>
            </a:r>
            <a:r>
              <a:rPr lang="tr-TR" sz="2400" b="1" i="1" dirty="0" err="1"/>
              <a:t>false</a:t>
            </a:r>
            <a:r>
              <a:rPr lang="tr-TR" sz="2400" i="1" dirty="0"/>
              <a:t>)</a:t>
            </a:r>
            <a:r>
              <a:rPr lang="tr-TR" sz="2400" dirty="0"/>
              <a:t> şeklinde ifade edilen iki değer alabilir. Bir mantıksal değer bellekte bir </a:t>
            </a:r>
            <a:r>
              <a:rPr lang="tr-TR" sz="2400" dirty="0" smtClean="0"/>
              <a:t>ikili (bit) </a:t>
            </a:r>
            <a:r>
              <a:rPr lang="tr-TR" sz="2400" dirty="0"/>
              <a:t>ile gösterilebilirse de, çoğu bilgisayarda bellekteki tek bir ikiliye etkin olarak erişim güç olduğu için, bir </a:t>
            </a:r>
            <a:r>
              <a:rPr lang="tr-TR" sz="2400" dirty="0" smtClean="0"/>
              <a:t>sekizlide (</a:t>
            </a:r>
            <a:r>
              <a:rPr lang="tr-TR" sz="2400" dirty="0" err="1" smtClean="0"/>
              <a:t>byte</a:t>
            </a:r>
            <a:r>
              <a:rPr lang="tr-TR" sz="2400" dirty="0" smtClean="0"/>
              <a:t>) </a:t>
            </a:r>
            <a:r>
              <a:rPr lang="tr-TR" sz="2400" dirty="0"/>
              <a:t>saklanırlar.</a:t>
            </a:r>
            <a:endParaRPr lang="tr-TR" sz="3200" dirty="0"/>
          </a:p>
          <a:p>
            <a:endParaRPr lang="tr-TR" sz="2800" dirty="0" smtClean="0"/>
          </a:p>
          <a:p>
            <a:endParaRPr lang="tr-TR" sz="2800" dirty="0"/>
          </a:p>
          <a:p>
            <a:endParaRPr lang="tr-TR" sz="2800" dirty="0" smtClean="0"/>
          </a:p>
          <a:p>
            <a:endParaRPr lang="tr-TR" sz="2800" dirty="0" smtClean="0"/>
          </a:p>
          <a:p>
            <a:endParaRPr lang="tr-TR" sz="2800" dirty="0"/>
          </a:p>
          <a:p>
            <a:endParaRPr lang="tr-TR" sz="28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pic>
        <p:nvPicPr>
          <p:cNvPr id="7170" name="Picture 2"/>
          <p:cNvPicPr>
            <a:picLocks noChangeAspect="1" noChangeArrowheads="1"/>
          </p:cNvPicPr>
          <p:nvPr/>
        </p:nvPicPr>
        <p:blipFill>
          <a:blip r:embed="rId2">
            <a:clrChange>
              <a:clrFrom>
                <a:srgbClr val="F5F7E1"/>
              </a:clrFrom>
              <a:clrTo>
                <a:srgbClr val="F5F7E1">
                  <a:alpha val="0"/>
                </a:srgbClr>
              </a:clrTo>
            </a:clrChange>
            <a:extLst>
              <a:ext uri="{28A0092B-C50C-407E-A947-70E740481C1C}">
                <a14:useLocalDpi xmlns:a14="http://schemas.microsoft.com/office/drawing/2010/main" val="0"/>
              </a:ext>
            </a:extLst>
          </a:blip>
          <a:srcRect/>
          <a:stretch>
            <a:fillRect/>
          </a:stretch>
        </p:blipFill>
        <p:spPr bwMode="auto">
          <a:xfrm>
            <a:off x="2357422" y="4653136"/>
            <a:ext cx="33718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64268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a:t>
            </a:r>
            <a:r>
              <a:rPr lang="tr-TR" smtClean="0"/>
              <a:t>o</a:t>
            </a:r>
            <a:r>
              <a:rPr lang="en-US" smtClean="0"/>
              <a:t>f </a:t>
            </a:r>
            <a:r>
              <a:rPr lang="en-US" dirty="0" smtClean="0"/>
              <a:t>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Programlama Dilleri Uzaktan Eğitim Notları</a:t>
            </a:r>
          </a:p>
          <a:p>
            <a:r>
              <a:rPr lang="tr-TR" dirty="0" smtClean="0"/>
              <a:t>Tuğrul Yılmaz, Programlama Dilleri Ders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a:t>
            </a:r>
            <a:r>
              <a:rPr lang="tr-TR" dirty="0" err="1" smtClean="0"/>
              <a:t>scar</a:t>
            </a:r>
            <a:r>
              <a:rPr lang="de-CH" dirty="0" smtClean="0"/>
              <a:t>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en-US" dirty="0" smtClean="0"/>
          </a:p>
          <a:p>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150</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6.2.2. </a:t>
            </a:r>
            <a:r>
              <a:rPr lang="tr-TR" dirty="0" err="1">
                <a:solidFill>
                  <a:schemeClr val="tx2"/>
                </a:solidFill>
              </a:rPr>
              <a:t>Boolean</a:t>
            </a:r>
            <a:r>
              <a:rPr lang="tr-TR" dirty="0">
                <a:solidFill>
                  <a:schemeClr val="tx2"/>
                </a:solidFill>
              </a:rPr>
              <a:t> (Mantıksal)</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fontScale="92500"/>
          </a:bodyPr>
          <a:lstStyle/>
          <a:p>
            <a:r>
              <a:rPr lang="tr-TR" sz="2700" dirty="0" smtClean="0"/>
              <a:t>İlişkisel </a:t>
            </a:r>
            <a:r>
              <a:rPr lang="tr-TR" sz="2700" dirty="0"/>
              <a:t>işlemciler, mantıksal tipte bir değer döndürdükleri için ve seçimli deyimler gibi programlamadaki birçok yapı, mantıksal tipte bir ifade üzerinde çalıştığı için mantıksal veri tipinin dilde yer almasının önemi büyüktür. </a:t>
            </a:r>
            <a:endParaRPr lang="tr-TR" sz="2700" dirty="0" smtClean="0"/>
          </a:p>
          <a:p>
            <a:endParaRPr lang="tr-TR" sz="2700" dirty="0" smtClean="0"/>
          </a:p>
          <a:p>
            <a:r>
              <a:rPr lang="tr-TR" sz="2700" dirty="0" smtClean="0"/>
              <a:t>ALGOL </a:t>
            </a:r>
            <a:r>
              <a:rPr lang="tr-TR" sz="2700" dirty="0"/>
              <a:t>60'dan sonraki çoğu dilde yer alan mantıksal veri tipinin yer almadığı bir programlama dili C dilidir. C'de ilişkisel işlemciler, ifadenin sonucu doğru ise 1, değilse 0 değeri döndürürler. C'de </a:t>
            </a:r>
            <a:r>
              <a:rPr lang="tr-TR" sz="2700" i="1" dirty="0" err="1"/>
              <a:t>if</a:t>
            </a:r>
            <a:r>
              <a:rPr lang="tr-TR" sz="2700" i="1" dirty="0"/>
              <a:t> </a:t>
            </a:r>
            <a:r>
              <a:rPr lang="tr-TR" sz="2700" dirty="0"/>
              <a:t>deyimi, sıfır değeri için yanlış bölümünü, diğer durumlarda ise doğru bölümünü </a:t>
            </a:r>
            <a:r>
              <a:rPr lang="tr-TR" sz="2700" dirty="0" smtClean="0"/>
              <a:t>işler</a:t>
            </a:r>
            <a:r>
              <a:rPr lang="tr-TR" sz="2400" dirty="0"/>
              <a:t>. </a:t>
            </a:r>
            <a:endParaRPr lang="tr-TR" sz="2400" dirty="0" smtClean="0"/>
          </a:p>
          <a:p>
            <a:endParaRPr lang="tr-TR" sz="3200" dirty="0" smtClean="0"/>
          </a:p>
          <a:p>
            <a:endParaRPr lang="tr-TR" sz="3200" dirty="0"/>
          </a:p>
          <a:p>
            <a:endParaRPr lang="tr-TR" sz="3200" dirty="0" smtClean="0"/>
          </a:p>
          <a:p>
            <a:endParaRPr lang="tr-TR" sz="3200" dirty="0" smtClean="0"/>
          </a:p>
          <a:p>
            <a:endParaRPr lang="tr-TR" sz="3200" dirty="0"/>
          </a:p>
          <a:p>
            <a:endParaRPr lang="tr-TR"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Tree>
    <p:extLst>
      <p:ext uri="{BB962C8B-B14F-4D97-AF65-F5344CB8AC3E}">
        <p14:creationId xmlns:p14="http://schemas.microsoft.com/office/powerpoint/2010/main" val="2913222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6.2.3</a:t>
            </a:r>
            <a:r>
              <a:rPr lang="tr-TR" dirty="0">
                <a:solidFill>
                  <a:schemeClr val="tx2"/>
                </a:solidFill>
                <a:latin typeface="+mj-lt"/>
                <a:ea typeface="+mj-ea"/>
                <a:cs typeface="+mj-cs"/>
              </a:rPr>
              <a:t>. </a:t>
            </a:r>
            <a:r>
              <a:rPr lang="tr-TR" dirty="0" err="1">
                <a:solidFill>
                  <a:schemeClr val="tx2"/>
                </a:solidFill>
                <a:latin typeface="+mj-lt"/>
                <a:ea typeface="+mj-ea"/>
                <a:cs typeface="+mj-cs"/>
              </a:rPr>
              <a:t>Character</a:t>
            </a:r>
            <a:r>
              <a:rPr lang="tr-TR" dirty="0">
                <a:solidFill>
                  <a:schemeClr val="tx2"/>
                </a:solidFill>
                <a:latin typeface="+mj-lt"/>
                <a:ea typeface="+mj-ea"/>
                <a:cs typeface="+mj-cs"/>
              </a:rPr>
              <a:t> (</a:t>
            </a:r>
            <a:r>
              <a:rPr lang="tr-TR" dirty="0" smtClean="0">
                <a:solidFill>
                  <a:schemeClr val="tx2"/>
                </a:solidFill>
                <a:latin typeface="+mj-lt"/>
                <a:ea typeface="+mj-ea"/>
                <a:cs typeface="+mj-cs"/>
              </a:rPr>
              <a:t>Karakter)</a:t>
            </a:r>
            <a:endParaRPr lang="tr-TR" dirty="0">
              <a:solidFill>
                <a:schemeClr val="tx2"/>
              </a:solidFill>
              <a:latin typeface="+mj-lt"/>
              <a:ea typeface="+mj-ea"/>
              <a:cs typeface="+mj-cs"/>
            </a:endParaRPr>
          </a:p>
        </p:txBody>
      </p:sp>
      <p:sp>
        <p:nvSpPr>
          <p:cNvPr id="9" name="İçerik Yer Tutucusu 8"/>
          <p:cNvSpPr>
            <a:spLocks noGrp="1"/>
          </p:cNvSpPr>
          <p:nvPr>
            <p:ph sz="quarter" idx="2"/>
          </p:nvPr>
        </p:nvSpPr>
        <p:spPr>
          <a:xfrm>
            <a:off x="2123728" y="1589566"/>
            <a:ext cx="7020272" cy="5007785"/>
          </a:xfrm>
        </p:spPr>
        <p:txBody>
          <a:bodyPr>
            <a:normAutofit fontScale="92500" lnSpcReduction="10000"/>
          </a:bodyPr>
          <a:lstStyle/>
          <a:p>
            <a:pPr>
              <a:spcBef>
                <a:spcPts val="600"/>
              </a:spcBef>
            </a:pPr>
            <a:r>
              <a:rPr lang="tr-TR" sz="2800" b="1" dirty="0" smtClean="0"/>
              <a:t>Karakter</a:t>
            </a:r>
            <a:r>
              <a:rPr lang="tr-TR" sz="2800" dirty="0" smtClean="0"/>
              <a:t> veri tipi, tek bir karakterlik bilgi saklayabilen ve bilgisayarlarda sayısal kodlamalar olarak  saklanan bir veri tipidir.</a:t>
            </a:r>
            <a:r>
              <a:rPr lang="tr-TR" sz="2800" b="1" dirty="0" smtClean="0"/>
              <a:t> </a:t>
            </a:r>
          </a:p>
          <a:p>
            <a:pPr>
              <a:spcBef>
                <a:spcPts val="600"/>
              </a:spcBef>
            </a:pPr>
            <a:endParaRPr lang="tr-TR" sz="2800" b="1" dirty="0" smtClean="0"/>
          </a:p>
          <a:p>
            <a:pPr lvl="1">
              <a:spcBef>
                <a:spcPts val="600"/>
              </a:spcBef>
            </a:pPr>
            <a:r>
              <a:rPr lang="tr-TR" sz="2400" b="1" dirty="0" smtClean="0"/>
              <a:t>ASCII Kodlaması: </a:t>
            </a:r>
            <a:r>
              <a:rPr lang="tr-TR" sz="2400" dirty="0" smtClean="0"/>
              <a:t>Karakter veri tipinde en yaygın olarak kullanılan kodlamalardan biri 8 bitlik ASCII kodlamasıdır. ASCII kodlaması, 128 farklı karakteri göstermek için, 0..127 arasındaki tamsayı değerleri kullanır.</a:t>
            </a:r>
          </a:p>
          <a:p>
            <a:pPr lvl="1">
              <a:spcBef>
                <a:spcPts val="600"/>
              </a:spcBef>
            </a:pPr>
            <a:endParaRPr lang="tr-TR" sz="2400" dirty="0" smtClean="0"/>
          </a:p>
          <a:p>
            <a:pPr lvl="1">
              <a:spcBef>
                <a:spcPts val="600"/>
              </a:spcBef>
            </a:pPr>
            <a:r>
              <a:rPr lang="tr-TR" sz="2400" dirty="0" smtClean="0"/>
              <a:t>ASCII kodlamasıyla bağlantılı olarak bazı programlama dilleri, karakter veri tipindeki değerlerle tamsayı tipi arasında ilişki kurarlar. C'de, </a:t>
            </a:r>
            <a:r>
              <a:rPr lang="tr-TR" sz="2400" i="1" dirty="0" err="1" smtClean="0"/>
              <a:t>char</a:t>
            </a:r>
            <a:r>
              <a:rPr lang="tr-TR" sz="2400" dirty="0" smtClean="0"/>
              <a:t> veri tipi, eş olarak kullanılabilir.</a:t>
            </a:r>
            <a:endParaRPr lang="tr-TR" sz="1000" dirty="0"/>
          </a:p>
        </p:txBody>
      </p:sp>
      <p:sp>
        <p:nvSpPr>
          <p:cNvPr id="4" name="Slayt Numarası Yer Tutucusu 3"/>
          <p:cNvSpPr>
            <a:spLocks noGrp="1"/>
          </p:cNvSpPr>
          <p:nvPr>
            <p:ph type="sldNum" sz="quarter" idx="16"/>
          </p:nvPr>
        </p:nvSpPr>
        <p:spPr/>
        <p:txBody>
          <a:bodyPr>
            <a:normAutofit fontScale="85000" lnSpcReduction="20000"/>
          </a:bodyPr>
          <a:lstStyle/>
          <a:p>
            <a:fld id="{14917F13-F816-43A4-AC89-84EBDAF33797}" type="slidenum">
              <a:rPr lang="tr-TR" smtClean="0"/>
              <a:pPr/>
              <a:t>17</a:t>
            </a:fld>
            <a:endParaRPr lang="tr-T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3" y="1988840"/>
            <a:ext cx="16383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366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6.2.3. </a:t>
            </a:r>
            <a:r>
              <a:rPr lang="tr-TR" dirty="0" err="1">
                <a:solidFill>
                  <a:schemeClr val="tx2"/>
                </a:solidFill>
              </a:rPr>
              <a:t>Character</a:t>
            </a:r>
            <a:r>
              <a:rPr lang="tr-TR" dirty="0">
                <a:solidFill>
                  <a:schemeClr val="tx2"/>
                </a:solidFill>
              </a:rPr>
              <a:t> (Karakter)</a:t>
            </a:r>
            <a:endParaRPr lang="tr-TR" dirty="0">
              <a:solidFill>
                <a:schemeClr val="tx2"/>
              </a:solidFill>
              <a:latin typeface="+mj-lt"/>
              <a:ea typeface="+mj-ea"/>
              <a:cs typeface="+mj-cs"/>
            </a:endParaRPr>
          </a:p>
        </p:txBody>
      </p:sp>
      <p:sp>
        <p:nvSpPr>
          <p:cNvPr id="9" name="İçerik Yer Tutucusu 8"/>
          <p:cNvSpPr>
            <a:spLocks noGrp="1"/>
          </p:cNvSpPr>
          <p:nvPr>
            <p:ph sz="quarter" idx="2"/>
          </p:nvPr>
        </p:nvSpPr>
        <p:spPr>
          <a:xfrm>
            <a:off x="2195736" y="1412776"/>
            <a:ext cx="6948264" cy="5007785"/>
          </a:xfrm>
        </p:spPr>
        <p:txBody>
          <a:bodyPr>
            <a:noAutofit/>
          </a:bodyPr>
          <a:lstStyle/>
          <a:p>
            <a:pPr lvl="1">
              <a:spcBef>
                <a:spcPts val="600"/>
              </a:spcBef>
            </a:pPr>
            <a:r>
              <a:rPr lang="tr-TR" sz="2500" dirty="0" smtClean="0"/>
              <a:t>Yandaki </a:t>
            </a:r>
            <a:r>
              <a:rPr lang="tr-TR" sz="2500" dirty="0"/>
              <a:t>şekilde verilen C deyimleri bu durumu örneklemektedir. </a:t>
            </a:r>
            <a:r>
              <a:rPr lang="tr-TR" sz="2500" dirty="0" smtClean="0"/>
              <a:t> Bu </a:t>
            </a:r>
            <a:r>
              <a:rPr lang="tr-TR" sz="2500" dirty="0"/>
              <a:t>örnekte görüldüğü gibi, C'de </a:t>
            </a:r>
            <a:r>
              <a:rPr lang="tr-TR" sz="2500" i="1" dirty="0" err="1"/>
              <a:t>char</a:t>
            </a:r>
            <a:r>
              <a:rPr lang="tr-TR" sz="2500" dirty="0"/>
              <a:t> ve </a:t>
            </a:r>
            <a:r>
              <a:rPr lang="tr-TR" sz="2500" i="1" dirty="0" err="1"/>
              <a:t>int</a:t>
            </a:r>
            <a:r>
              <a:rPr lang="tr-TR" sz="2500" dirty="0"/>
              <a:t> veri tipleri dönüşümlü olarak kullanılabilmektedir.</a:t>
            </a:r>
          </a:p>
          <a:p>
            <a:pPr lvl="2">
              <a:spcBef>
                <a:spcPts val="600"/>
              </a:spcBef>
            </a:pPr>
            <a:r>
              <a:rPr lang="tr-TR" sz="2200" dirty="0" smtClean="0"/>
              <a:t>ISO </a:t>
            </a:r>
            <a:r>
              <a:rPr lang="tr-TR" sz="2200" dirty="0"/>
              <a:t>8859-1 başka bir karakter kodudur ve 256 karakterden oluşur.</a:t>
            </a:r>
          </a:p>
          <a:p>
            <a:pPr lvl="2">
              <a:spcBef>
                <a:spcPts val="600"/>
              </a:spcBef>
            </a:pPr>
            <a:r>
              <a:rPr lang="tr-TR" sz="2200" dirty="0" smtClean="0"/>
              <a:t>Daha </a:t>
            </a:r>
            <a:r>
              <a:rPr lang="tr-TR" sz="2200" dirty="0"/>
              <a:t>çok dilin karakter setini göstermek amacıyla daha sonra Unicode </a:t>
            </a:r>
            <a:r>
              <a:rPr lang="tr-TR" sz="2200" dirty="0" smtClean="0"/>
              <a:t>(</a:t>
            </a:r>
            <a:r>
              <a:rPr lang="tr-TR" sz="2200" dirty="0"/>
              <a:t>UTF) geliştirilmiştir. Bu kodlamaya bütün diller eklenmiştir. </a:t>
            </a:r>
            <a:r>
              <a:rPr lang="tr-TR" sz="2200" dirty="0" smtClean="0"/>
              <a:t>Burada  karakterler </a:t>
            </a:r>
            <a:r>
              <a:rPr lang="tr-TR" sz="2200" dirty="0"/>
              <a:t>1-4 bayt ile gösterilirler. ASCII kodu bu gösterimde tek bayt </a:t>
            </a:r>
            <a:r>
              <a:rPr lang="tr-TR" sz="2200" dirty="0" smtClean="0"/>
              <a:t>olarak </a:t>
            </a:r>
            <a:r>
              <a:rPr lang="tr-TR" sz="2200" dirty="0"/>
              <a:t>dahil edilmiştir. Java, </a:t>
            </a:r>
            <a:r>
              <a:rPr lang="tr-TR" sz="2200" dirty="0" err="1"/>
              <a:t>JavaScript</a:t>
            </a:r>
            <a:r>
              <a:rPr lang="tr-TR" sz="2200" dirty="0"/>
              <a:t> ve C# bu karakter </a:t>
            </a:r>
            <a:r>
              <a:rPr lang="tr-TR" sz="2200" dirty="0" smtClean="0"/>
              <a:t>kodlarını kullanabilmektedir</a:t>
            </a:r>
            <a:r>
              <a:rPr lang="tr-TR" sz="2200" dirty="0"/>
              <a:t> </a:t>
            </a:r>
            <a:r>
              <a:rPr lang="tr-TR" sz="2200" dirty="0" smtClean="0"/>
              <a:t>(</a:t>
            </a:r>
            <a:r>
              <a:rPr lang="en-US" sz="2000" dirty="0" smtClean="0"/>
              <a:t>UCS-2</a:t>
            </a:r>
            <a:r>
              <a:rPr lang="tr-TR" sz="2000" dirty="0" smtClean="0"/>
              <a:t> 16 bit; </a:t>
            </a:r>
            <a:r>
              <a:rPr lang="en-US" sz="2000" dirty="0" smtClean="0"/>
              <a:t>UCS-4</a:t>
            </a:r>
            <a:r>
              <a:rPr lang="tr-TR" sz="2000" dirty="0" smtClean="0"/>
              <a:t> 32 bit</a:t>
            </a:r>
            <a:r>
              <a:rPr lang="tr-TR" sz="2200" dirty="0" smtClean="0"/>
              <a:t>)</a:t>
            </a:r>
          </a:p>
        </p:txBody>
      </p:sp>
      <p:sp>
        <p:nvSpPr>
          <p:cNvPr id="4" name="Slayt Numarası Yer Tutucusu 3"/>
          <p:cNvSpPr>
            <a:spLocks noGrp="1"/>
          </p:cNvSpPr>
          <p:nvPr>
            <p:ph type="sldNum" sz="quarter" idx="16"/>
          </p:nvPr>
        </p:nvSpPr>
        <p:spPr/>
        <p:txBody>
          <a:bodyPr>
            <a:normAutofit fontScale="85000" lnSpcReduction="20000"/>
          </a:bodyPr>
          <a:lstStyle/>
          <a:p>
            <a:fld id="{14917F13-F816-43A4-AC89-84EBDAF33797}" type="slidenum">
              <a:rPr lang="tr-TR" smtClean="0"/>
              <a:pPr/>
              <a:t>18</a:t>
            </a:fld>
            <a:endParaRPr lang="tr-TR"/>
          </a:p>
        </p:txBody>
      </p:sp>
      <p:pic>
        <p:nvPicPr>
          <p:cNvPr id="11" name="Picture 3"/>
          <p:cNvPicPr>
            <a:picLocks noChangeAspect="1" noChangeArrowheads="1"/>
          </p:cNvPicPr>
          <p:nvPr/>
        </p:nvPicPr>
        <p:blipFill>
          <a:blip r:embed="rId3">
            <a:clrChange>
              <a:clrFrom>
                <a:srgbClr val="F5F7E1"/>
              </a:clrFrom>
              <a:clrTo>
                <a:srgbClr val="F5F7E1">
                  <a:alpha val="0"/>
                </a:srgbClr>
              </a:clrTo>
            </a:clrChange>
            <a:extLst>
              <a:ext uri="{28A0092B-C50C-407E-A947-70E740481C1C}">
                <a14:useLocalDpi xmlns:a14="http://schemas.microsoft.com/office/drawing/2010/main" val="0"/>
              </a:ext>
            </a:extLst>
          </a:blip>
          <a:srcRect/>
          <a:stretch>
            <a:fillRect/>
          </a:stretch>
        </p:blipFill>
        <p:spPr bwMode="auto">
          <a:xfrm>
            <a:off x="49226" y="2274313"/>
            <a:ext cx="273682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4280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
        <p:nvSpPr>
          <p:cNvPr id="6" name="İçerik Yer Tutucusu 5"/>
          <p:cNvSpPr>
            <a:spLocks noGrp="1"/>
          </p:cNvSpPr>
          <p:nvPr>
            <p:ph sz="quarter" idx="1"/>
          </p:nvPr>
        </p:nvSpPr>
        <p:spPr>
          <a:xfrm>
            <a:off x="2771800" y="1600200"/>
            <a:ext cx="6264696" cy="4495800"/>
          </a:xfrm>
        </p:spPr>
        <p:txBody>
          <a:bodyPr>
            <a:normAutofit fontScale="85000" lnSpcReduction="10000"/>
          </a:bodyPr>
          <a:lstStyle/>
          <a:p>
            <a:r>
              <a:rPr lang="tr-TR" dirty="0" smtClean="0"/>
              <a:t>Bir</a:t>
            </a:r>
            <a:r>
              <a:rPr lang="tr-TR" dirty="0"/>
              <a:t> </a:t>
            </a:r>
            <a:r>
              <a:rPr lang="tr-TR" b="1" dirty="0"/>
              <a:t>karakter </a:t>
            </a:r>
            <a:r>
              <a:rPr lang="tr-TR" b="1" dirty="0" smtClean="0"/>
              <a:t>dizgi</a:t>
            </a:r>
            <a:r>
              <a:rPr lang="tr-TR" dirty="0" smtClean="0"/>
              <a:t> </a:t>
            </a:r>
            <a:r>
              <a:rPr lang="tr-TR" dirty="0"/>
              <a:t>veri tipinde, nesneler karakterler dizisi olarak bulunur</a:t>
            </a:r>
            <a:r>
              <a:rPr lang="tr-TR" dirty="0" smtClean="0"/>
              <a:t>.</a:t>
            </a:r>
          </a:p>
          <a:p>
            <a:r>
              <a:rPr lang="tr-TR" dirty="0"/>
              <a:t>Karakter dizgi veri tipi bazı programlama dillerinde ilkel bir veri tipi olarak, bazılarında ise özel bir karakter dizisi olarak yer almıştır</a:t>
            </a:r>
            <a:r>
              <a:rPr lang="tr-TR" dirty="0" smtClean="0"/>
              <a:t>.</a:t>
            </a:r>
            <a:endParaRPr lang="tr-TR" dirty="0"/>
          </a:p>
          <a:p>
            <a:r>
              <a:rPr lang="tr-TR" dirty="0"/>
              <a:t>FORTRAN77, FORTRAN90 ve BASIC'te karakter dizgiler ilkel bir veri tipidir ve karakter dizgilerin atanması, karşılaştırılması vb. işlemler için işlemciler sağlanmıştır. </a:t>
            </a:r>
          </a:p>
          <a:p>
            <a:r>
              <a:rPr lang="tr-TR" dirty="0"/>
              <a:t>Pascal, C, C++ ve Ada'da ise karakter dizgi veri tipi, tek karakterlerden oluşan diziler şeklinde saklanır. </a:t>
            </a:r>
            <a:endParaRPr lang="tr-TR" dirty="0" smtClean="0"/>
          </a:p>
          <a:p>
            <a:endParaRPr lang="tr-TR" dirty="0"/>
          </a:p>
        </p:txBody>
      </p:sp>
      <p:pic>
        <p:nvPicPr>
          <p:cNvPr id="9218" name="Picture 2"/>
          <p:cNvPicPr>
            <a:picLocks noChangeAspect="1" noChangeArrowheads="1"/>
          </p:cNvPicPr>
          <p:nvPr/>
        </p:nvPicPr>
        <p:blipFill>
          <a:blip r:embed="rId2">
            <a:clrChange>
              <a:clrFrom>
                <a:srgbClr val="F5F7E1"/>
              </a:clrFrom>
              <a:clrTo>
                <a:srgbClr val="F5F7E1">
                  <a:alpha val="0"/>
                </a:srgbClr>
              </a:clrTo>
            </a:clrChange>
            <a:extLst>
              <a:ext uri="{28A0092B-C50C-407E-A947-70E740481C1C}">
                <a14:useLocalDpi xmlns:a14="http://schemas.microsoft.com/office/drawing/2010/main" val="0"/>
              </a:ext>
            </a:extLst>
          </a:blip>
          <a:srcRect/>
          <a:stretch>
            <a:fillRect/>
          </a:stretch>
        </p:blipFill>
        <p:spPr bwMode="auto">
          <a:xfrm>
            <a:off x="35496" y="1772816"/>
            <a:ext cx="2779305"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351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a:solidFill>
                  <a:schemeClr val="tx2"/>
                </a:solidFill>
                <a:latin typeface="+mj-lt"/>
                <a:ea typeface="+mj-ea"/>
                <a:cs typeface="+mj-cs"/>
              </a:rPr>
              <a:t>BÖLÜM </a:t>
            </a:r>
            <a:r>
              <a:rPr lang="tr-TR" smtClean="0">
                <a:solidFill>
                  <a:schemeClr val="tx2"/>
                </a:solidFill>
                <a:latin typeface="+mj-lt"/>
                <a:ea typeface="+mj-ea"/>
                <a:cs typeface="+mj-cs"/>
              </a:rPr>
              <a:t>6- </a:t>
            </a:r>
            <a:r>
              <a:rPr lang="tr-TR">
                <a:solidFill>
                  <a:schemeClr val="tx2"/>
                </a:solidFill>
                <a:latin typeface="+mj-lt"/>
                <a:ea typeface="+mj-ea"/>
                <a:cs typeface="+mj-cs"/>
              </a:rPr>
              <a:t>Konular</a:t>
            </a:r>
          </a:p>
        </p:txBody>
      </p:sp>
      <p:sp>
        <p:nvSpPr>
          <p:cNvPr id="3" name="İçerik Yer Tutucusu 2"/>
          <p:cNvSpPr>
            <a:spLocks noGrp="1"/>
          </p:cNvSpPr>
          <p:nvPr>
            <p:ph sz="quarter" idx="1"/>
          </p:nvPr>
        </p:nvSpPr>
        <p:spPr/>
        <p:txBody>
          <a:bodyPr>
            <a:normAutofit lnSpcReduction="10000"/>
          </a:bodyPr>
          <a:lstStyle/>
          <a:p>
            <a:r>
              <a:rPr lang="en-US" sz="3200" dirty="0" err="1"/>
              <a:t>Giriş</a:t>
            </a:r>
            <a:endParaRPr lang="en-US" sz="3200" dirty="0"/>
          </a:p>
          <a:p>
            <a:r>
              <a:rPr lang="tr-TR" sz="3200" dirty="0" smtClean="0"/>
              <a:t>İlkel (</a:t>
            </a:r>
            <a:r>
              <a:rPr lang="en-US" sz="3200" dirty="0"/>
              <a:t>Primitive</a:t>
            </a:r>
            <a:r>
              <a:rPr lang="tr-TR" sz="3200" dirty="0"/>
              <a:t>)</a:t>
            </a:r>
            <a:r>
              <a:rPr lang="en-US" sz="3200" dirty="0"/>
              <a:t> </a:t>
            </a:r>
            <a:r>
              <a:rPr lang="tr-TR" sz="3200" dirty="0"/>
              <a:t>Veri Tipleri</a:t>
            </a:r>
            <a:endParaRPr lang="en-US" sz="3200" dirty="0"/>
          </a:p>
          <a:p>
            <a:r>
              <a:rPr lang="en-US" sz="3200" dirty="0" err="1" smtClean="0"/>
              <a:t>Karakter</a:t>
            </a:r>
            <a:r>
              <a:rPr lang="tr-TR" sz="3200" dirty="0" smtClean="0"/>
              <a:t> </a:t>
            </a:r>
            <a:r>
              <a:rPr lang="en-US" sz="3200" dirty="0" smtClean="0"/>
              <a:t>(</a:t>
            </a:r>
            <a:r>
              <a:rPr lang="en-US" sz="3200" dirty="0"/>
              <a:t>Character) String T</a:t>
            </a:r>
            <a:r>
              <a:rPr lang="tr-TR" sz="3200" dirty="0"/>
              <a:t>ipleri</a:t>
            </a:r>
            <a:endParaRPr lang="en-US" sz="3200" dirty="0"/>
          </a:p>
          <a:p>
            <a:r>
              <a:rPr lang="tr-TR" sz="3200" dirty="0"/>
              <a:t>Kullanıcı-tanımlı </a:t>
            </a:r>
            <a:r>
              <a:rPr lang="tr-TR" sz="3200" dirty="0" smtClean="0"/>
              <a:t>Sıra (</a:t>
            </a:r>
            <a:r>
              <a:rPr lang="en-US" sz="3200" dirty="0"/>
              <a:t>Ordinal</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Dizi (</a:t>
            </a:r>
            <a:r>
              <a:rPr lang="en-US" sz="3200" dirty="0"/>
              <a:t>Array</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Kayıt (Tutanak</a:t>
            </a:r>
            <a:r>
              <a:rPr lang="tr-TR" sz="3200" dirty="0"/>
              <a:t>) (</a:t>
            </a:r>
            <a:r>
              <a:rPr lang="en-US" sz="3200" dirty="0"/>
              <a:t>Record</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Bileşim (</a:t>
            </a:r>
            <a:r>
              <a:rPr lang="en-US" sz="3200" dirty="0"/>
              <a:t>Union</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İşaretçi (</a:t>
            </a:r>
            <a:r>
              <a:rPr lang="en-US" sz="3200" dirty="0"/>
              <a:t>Pointer</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extLst>
      <p:ext uri="{BB962C8B-B14F-4D97-AF65-F5344CB8AC3E}">
        <p14:creationId xmlns:p14="http://schemas.microsoft.com/office/powerpoint/2010/main"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pPr lvl="1"/>
            <a:r>
              <a:rPr lang="tr-TR" dirty="0" smtClean="0"/>
              <a:t>İşlemler</a:t>
            </a:r>
            <a:r>
              <a:rPr lang="tr-TR" dirty="0"/>
              <a:t>:</a:t>
            </a:r>
          </a:p>
          <a:p>
            <a:pPr lvl="2"/>
            <a:r>
              <a:rPr lang="tr-TR" dirty="0" smtClean="0"/>
              <a:t>Atama</a:t>
            </a:r>
            <a:r>
              <a:rPr lang="tr-TR" dirty="0"/>
              <a:t>, tanımlama (</a:t>
            </a:r>
            <a:r>
              <a:rPr lang="tr-TR" dirty="0" err="1"/>
              <a:t>char</a:t>
            </a:r>
            <a:r>
              <a:rPr lang="tr-TR" dirty="0"/>
              <a:t> *</a:t>
            </a:r>
            <a:r>
              <a:rPr lang="tr-TR" dirty="0" err="1"/>
              <a:t>str</a:t>
            </a:r>
            <a:r>
              <a:rPr lang="tr-TR" dirty="0"/>
              <a:t> = “özellikler”; )</a:t>
            </a:r>
          </a:p>
          <a:p>
            <a:pPr lvl="2"/>
            <a:r>
              <a:rPr lang="tr-TR" dirty="0" smtClean="0"/>
              <a:t>Karşılaştırma </a:t>
            </a:r>
            <a:r>
              <a:rPr lang="tr-TR" dirty="0"/>
              <a:t>(=, &gt;, </a:t>
            </a:r>
            <a:r>
              <a:rPr lang="tr-TR" dirty="0" err="1"/>
              <a:t>strcmp</a:t>
            </a:r>
            <a:r>
              <a:rPr lang="tr-TR" dirty="0"/>
              <a:t>, vs.)  </a:t>
            </a:r>
          </a:p>
          <a:p>
            <a:pPr lvl="2"/>
            <a:r>
              <a:rPr lang="tr-TR" dirty="0" smtClean="0"/>
              <a:t>Birleştirme</a:t>
            </a:r>
            <a:endParaRPr lang="tr-TR" dirty="0"/>
          </a:p>
          <a:p>
            <a:pPr lvl="2"/>
            <a:r>
              <a:rPr lang="tr-TR" dirty="0" smtClean="0"/>
              <a:t>Alt </a:t>
            </a:r>
            <a:r>
              <a:rPr lang="tr-TR" dirty="0"/>
              <a:t>dizgiye erişim</a:t>
            </a:r>
          </a:p>
          <a:p>
            <a:pPr lvl="2"/>
            <a:r>
              <a:rPr lang="tr-TR" dirty="0" smtClean="0"/>
              <a:t>Örüntü </a:t>
            </a:r>
            <a:r>
              <a:rPr lang="tr-TR" dirty="0"/>
              <a:t>eşleme (</a:t>
            </a:r>
            <a:r>
              <a:rPr lang="tr-TR" dirty="0" err="1"/>
              <a:t>Pattern</a:t>
            </a:r>
            <a:r>
              <a:rPr lang="tr-TR" dirty="0"/>
              <a:t> </a:t>
            </a:r>
            <a:r>
              <a:rPr lang="tr-TR" dirty="0" err="1"/>
              <a:t>matching</a:t>
            </a:r>
            <a:r>
              <a:rPr lang="tr-TR" dirty="0"/>
              <a:t>)</a:t>
            </a:r>
          </a:p>
        </p:txBody>
      </p:sp>
    </p:spTree>
    <p:extLst>
      <p:ext uri="{BB962C8B-B14F-4D97-AF65-F5344CB8AC3E}">
        <p14:creationId xmlns:p14="http://schemas.microsoft.com/office/powerpoint/2010/main" val="3480893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pPr lvl="1">
              <a:buNone/>
            </a:pPr>
            <a:r>
              <a:rPr lang="tr-TR" dirty="0" smtClean="0"/>
              <a:t>	Örnekler</a:t>
            </a:r>
            <a:r>
              <a:rPr lang="tr-TR" dirty="0"/>
              <a:t>:</a:t>
            </a:r>
          </a:p>
          <a:p>
            <a:pPr lvl="1"/>
            <a:r>
              <a:rPr lang="tr-TR" dirty="0" err="1" smtClean="0"/>
              <a:t>Pascal</a:t>
            </a:r>
            <a:r>
              <a:rPr lang="tr-TR" dirty="0" smtClean="0"/>
              <a:t> </a:t>
            </a:r>
          </a:p>
          <a:p>
            <a:pPr lvl="2"/>
            <a:r>
              <a:rPr lang="tr-TR" dirty="0" smtClean="0"/>
              <a:t>Temel veri </a:t>
            </a:r>
            <a:r>
              <a:rPr lang="tr-TR" dirty="0"/>
              <a:t>tipi değil; sadece atama ve </a:t>
            </a:r>
            <a:r>
              <a:rPr lang="tr-TR" dirty="0" smtClean="0"/>
              <a:t>karşılaştırma</a:t>
            </a:r>
          </a:p>
          <a:p>
            <a:pPr lvl="1"/>
            <a:r>
              <a:rPr lang="tr-TR" dirty="0" smtClean="0"/>
              <a:t>Ada, FORTRAN 90, ve BASIC</a:t>
            </a:r>
          </a:p>
          <a:p>
            <a:pPr lvl="2"/>
            <a:r>
              <a:rPr lang="tr-TR" dirty="0" smtClean="0"/>
              <a:t>Temel </a:t>
            </a:r>
            <a:r>
              <a:rPr lang="tr-TR" dirty="0"/>
              <a:t>veri.</a:t>
            </a:r>
          </a:p>
          <a:p>
            <a:pPr lvl="2"/>
            <a:r>
              <a:rPr lang="tr-TR" dirty="0" smtClean="0"/>
              <a:t>Atama</a:t>
            </a:r>
            <a:r>
              <a:rPr lang="tr-TR" dirty="0"/>
              <a:t>, karşılaştırma, birleştirme, alt dizgiye erişim</a:t>
            </a:r>
          </a:p>
          <a:p>
            <a:pPr lvl="2"/>
            <a:r>
              <a:rPr lang="tr-TR" dirty="0" smtClean="0"/>
              <a:t>FORTRAN </a:t>
            </a:r>
            <a:r>
              <a:rPr lang="tr-TR" dirty="0"/>
              <a:t>da </a:t>
            </a:r>
            <a:r>
              <a:rPr lang="tr-TR" dirty="0" smtClean="0"/>
              <a:t>örüntü </a:t>
            </a:r>
            <a:r>
              <a:rPr lang="tr-TR" dirty="0"/>
              <a:t>eşleme var.</a:t>
            </a:r>
          </a:p>
          <a:p>
            <a:pPr lvl="2"/>
            <a:r>
              <a:rPr lang="tr-TR" dirty="0" smtClean="0"/>
              <a:t>Örneğin </a:t>
            </a:r>
            <a:r>
              <a:rPr lang="tr-TR" dirty="0"/>
              <a:t>(Ada)</a:t>
            </a:r>
          </a:p>
          <a:p>
            <a:pPr lvl="2"/>
            <a:r>
              <a:rPr lang="tr-TR" dirty="0"/>
              <a:t>N := N1 &amp; N2 (birleştirme)</a:t>
            </a:r>
          </a:p>
          <a:p>
            <a:pPr lvl="2"/>
            <a:r>
              <a:rPr lang="tr-TR" dirty="0"/>
              <a:t>N(2..4)  (alt dizgiye erişim )</a:t>
            </a:r>
          </a:p>
        </p:txBody>
      </p:sp>
    </p:spTree>
    <p:extLst>
      <p:ext uri="{BB962C8B-B14F-4D97-AF65-F5344CB8AC3E}">
        <p14:creationId xmlns:p14="http://schemas.microsoft.com/office/powerpoint/2010/main" val="4021607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pPr lvl="1"/>
            <a:r>
              <a:rPr lang="tr-TR" dirty="0" smtClean="0"/>
              <a:t>C ve </a:t>
            </a:r>
            <a:r>
              <a:rPr lang="tr-TR" dirty="0"/>
              <a:t>C++</a:t>
            </a:r>
          </a:p>
          <a:p>
            <a:pPr lvl="2"/>
            <a:r>
              <a:rPr lang="tr-TR" dirty="0" smtClean="0"/>
              <a:t>Temel veri tipi değil </a:t>
            </a:r>
            <a:endParaRPr lang="tr-TR" dirty="0"/>
          </a:p>
          <a:p>
            <a:pPr lvl="2"/>
            <a:r>
              <a:rPr lang="tr-TR" b="1" dirty="0" err="1" smtClean="0"/>
              <a:t>char</a:t>
            </a:r>
            <a:r>
              <a:rPr lang="tr-TR" dirty="0" smtClean="0"/>
              <a:t> </a:t>
            </a:r>
            <a:r>
              <a:rPr lang="tr-TR" dirty="0"/>
              <a:t>dizilimleri ve kütüphane fonksiyonları kullanılır.</a:t>
            </a:r>
          </a:p>
          <a:p>
            <a:pPr lvl="2"/>
            <a:r>
              <a:rPr lang="tr-TR" dirty="0" smtClean="0"/>
              <a:t>örnek</a:t>
            </a:r>
            <a:r>
              <a:rPr lang="tr-TR" dirty="0"/>
              <a:t>: </a:t>
            </a:r>
            <a:r>
              <a:rPr lang="tr-TR" dirty="0" err="1"/>
              <a:t>strcpy</a:t>
            </a:r>
            <a:r>
              <a:rPr lang="tr-TR" dirty="0"/>
              <a:t> (</a:t>
            </a:r>
            <a:r>
              <a:rPr lang="tr-TR" dirty="0" err="1"/>
              <a:t>src</a:t>
            </a:r>
            <a:r>
              <a:rPr lang="tr-TR" dirty="0"/>
              <a:t>, </a:t>
            </a:r>
            <a:r>
              <a:rPr lang="tr-TR" dirty="0" err="1"/>
              <a:t>dst</a:t>
            </a:r>
            <a:r>
              <a:rPr lang="tr-TR" dirty="0"/>
              <a:t>);</a:t>
            </a:r>
          </a:p>
          <a:p>
            <a:pPr lvl="2"/>
            <a:r>
              <a:rPr lang="tr-TR" dirty="0" smtClean="0"/>
              <a:t>C</a:t>
            </a:r>
            <a:r>
              <a:rPr lang="tr-TR" dirty="0"/>
              <a:t>++’da </a:t>
            </a:r>
            <a:r>
              <a:rPr lang="tr-TR" dirty="0" err="1"/>
              <a:t>string</a:t>
            </a:r>
            <a:r>
              <a:rPr lang="tr-TR" dirty="0"/>
              <a:t> sınıfı kullanmak daha iyi; kontrol var.</a:t>
            </a:r>
          </a:p>
          <a:p>
            <a:pPr lvl="1"/>
            <a:r>
              <a:rPr lang="tr-TR" dirty="0"/>
              <a:t>SNOBOL4 (bir dizgi işleme dili)</a:t>
            </a:r>
          </a:p>
          <a:p>
            <a:pPr lvl="2"/>
            <a:r>
              <a:rPr lang="tr-TR" dirty="0" smtClean="0"/>
              <a:t>Temel veri tipi</a:t>
            </a:r>
            <a:endParaRPr lang="tr-TR" dirty="0"/>
          </a:p>
          <a:p>
            <a:pPr lvl="2"/>
            <a:r>
              <a:rPr lang="tr-TR" dirty="0" smtClean="0"/>
              <a:t>Ayrıntılı örüntü </a:t>
            </a:r>
            <a:r>
              <a:rPr lang="tr-TR" dirty="0"/>
              <a:t>eşleme dahil birçok operatör.</a:t>
            </a:r>
          </a:p>
        </p:txBody>
      </p:sp>
    </p:spTree>
    <p:extLst>
      <p:ext uri="{BB962C8B-B14F-4D97-AF65-F5344CB8AC3E}">
        <p14:creationId xmlns:p14="http://schemas.microsoft.com/office/powerpoint/2010/main" val="1688680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pPr lvl="1"/>
            <a:r>
              <a:rPr lang="tr-TR" dirty="0" err="1" smtClean="0"/>
              <a:t>Perl</a:t>
            </a:r>
            <a:r>
              <a:rPr lang="tr-TR" dirty="0"/>
              <a:t>, </a:t>
            </a:r>
            <a:r>
              <a:rPr lang="tr-TR" dirty="0" err="1"/>
              <a:t>JavaScript</a:t>
            </a:r>
            <a:r>
              <a:rPr lang="tr-TR" dirty="0"/>
              <a:t>, C++, Java, C#, vs</a:t>
            </a:r>
          </a:p>
          <a:p>
            <a:pPr lvl="2"/>
            <a:r>
              <a:rPr lang="tr-TR" dirty="0" smtClean="0"/>
              <a:t>Örüntüler </a:t>
            </a:r>
            <a:r>
              <a:rPr lang="tr-TR" dirty="0"/>
              <a:t>(</a:t>
            </a:r>
            <a:r>
              <a:rPr lang="tr-TR" dirty="0" err="1"/>
              <a:t>Patterns</a:t>
            </a:r>
            <a:r>
              <a:rPr lang="tr-TR" dirty="0"/>
              <a:t>) düzenli ifadeler (</a:t>
            </a:r>
            <a:r>
              <a:rPr lang="tr-TR" dirty="0" err="1"/>
              <a:t>regular</a:t>
            </a:r>
            <a:r>
              <a:rPr lang="tr-TR" dirty="0"/>
              <a:t> </a:t>
            </a:r>
            <a:r>
              <a:rPr lang="tr-TR" dirty="0" err="1"/>
              <a:t>expressions</a:t>
            </a:r>
            <a:r>
              <a:rPr lang="tr-TR" dirty="0"/>
              <a:t>) ile tanımlanır.</a:t>
            </a:r>
          </a:p>
          <a:p>
            <a:pPr lvl="2"/>
            <a:r>
              <a:rPr lang="tr-TR" dirty="0" smtClean="0"/>
              <a:t>Çok </a:t>
            </a:r>
            <a:r>
              <a:rPr lang="tr-TR" dirty="0"/>
              <a:t>güçlü bir özellik</a:t>
            </a:r>
          </a:p>
          <a:p>
            <a:pPr lvl="2"/>
            <a:r>
              <a:rPr lang="tr-TR" dirty="0" smtClean="0"/>
              <a:t>Örneğin :</a:t>
            </a:r>
            <a:r>
              <a:rPr lang="pl-PL" dirty="0"/>
              <a:t>/[A-Za-z][A-Za-z\d</a:t>
            </a:r>
            <a:r>
              <a:rPr lang="pl-PL" dirty="0" smtClean="0"/>
              <a:t>]+/</a:t>
            </a:r>
            <a:r>
              <a:rPr lang="tr-TR" dirty="0" smtClean="0"/>
              <a:t>	  </a:t>
            </a:r>
            <a:r>
              <a:rPr lang="pl-PL" dirty="0" smtClean="0"/>
              <a:t>veya   </a:t>
            </a:r>
            <a:r>
              <a:rPr lang="pl-PL" dirty="0"/>
              <a:t>/\d+\.?\d*|\.\d</a:t>
            </a:r>
            <a:r>
              <a:rPr lang="pl-PL" dirty="0" smtClean="0"/>
              <a:t>+/</a:t>
            </a:r>
            <a:endParaRPr lang="tr-TR" dirty="0" smtClean="0"/>
          </a:p>
          <a:p>
            <a:pPr lvl="1"/>
            <a:r>
              <a:rPr lang="tr-TR" dirty="0" smtClean="0"/>
              <a:t>Java</a:t>
            </a:r>
            <a:endParaRPr lang="tr-TR" dirty="0"/>
          </a:p>
          <a:p>
            <a:pPr lvl="2"/>
            <a:r>
              <a:rPr lang="tr-TR" b="1" dirty="0" err="1"/>
              <a:t>String</a:t>
            </a:r>
            <a:r>
              <a:rPr lang="tr-TR" dirty="0"/>
              <a:t> </a:t>
            </a:r>
            <a:r>
              <a:rPr lang="tr-TR" dirty="0" err="1"/>
              <a:t>class</a:t>
            </a:r>
            <a:r>
              <a:rPr lang="tr-TR" dirty="0"/>
              <a:t> (karakter dizilimleri </a:t>
            </a:r>
            <a:r>
              <a:rPr lang="tr-TR" dirty="0" smtClean="0"/>
              <a:t>değil) </a:t>
            </a:r>
            <a:r>
              <a:rPr lang="tr-TR" dirty="0"/>
              <a:t>statik dizgi nesneleri </a:t>
            </a:r>
            <a:r>
              <a:rPr lang="tr-TR" dirty="0" smtClean="0"/>
              <a:t>oluşturur. </a:t>
            </a:r>
            <a:r>
              <a:rPr lang="tr-TR" dirty="0"/>
              <a:t>Nesneler değiştirilemez (kesin).</a:t>
            </a:r>
          </a:p>
          <a:p>
            <a:pPr lvl="2"/>
            <a:r>
              <a:rPr lang="tr-TR" dirty="0" smtClean="0"/>
              <a:t>Buna </a:t>
            </a:r>
            <a:r>
              <a:rPr lang="tr-TR" dirty="0"/>
              <a:t>karşılık </a:t>
            </a:r>
            <a:r>
              <a:rPr lang="tr-TR" b="1" dirty="0" err="1"/>
              <a:t>StringBuffer</a:t>
            </a:r>
            <a:r>
              <a:rPr lang="tr-TR" dirty="0"/>
              <a:t> sınıfı değiştirilebilir dizgi nesnelerinin sınıfıdır.</a:t>
            </a:r>
          </a:p>
          <a:p>
            <a:pPr lvl="2"/>
            <a:endParaRPr lang="tr-TR" dirty="0"/>
          </a:p>
        </p:txBody>
      </p:sp>
    </p:spTree>
    <p:extLst>
      <p:ext uri="{BB962C8B-B14F-4D97-AF65-F5344CB8AC3E}">
        <p14:creationId xmlns:p14="http://schemas.microsoft.com/office/powerpoint/2010/main" val="3762998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
        <p:nvSpPr>
          <p:cNvPr id="6" name="İçerik Yer Tutucusu 5"/>
          <p:cNvSpPr>
            <a:spLocks noGrp="1"/>
          </p:cNvSpPr>
          <p:nvPr>
            <p:ph sz="quarter" idx="1"/>
          </p:nvPr>
        </p:nvSpPr>
        <p:spPr>
          <a:xfrm>
            <a:off x="179512" y="1600200"/>
            <a:ext cx="8856984" cy="4495800"/>
          </a:xfrm>
        </p:spPr>
        <p:txBody>
          <a:bodyPr>
            <a:normAutofit fontScale="85000" lnSpcReduction="20000"/>
          </a:bodyPr>
          <a:lstStyle/>
          <a:p>
            <a:pPr lvl="1"/>
            <a:r>
              <a:rPr lang="tr-TR" sz="2800" b="1" dirty="0" smtClean="0"/>
              <a:t>Karakter Dizgilerin Uzunlukları</a:t>
            </a:r>
          </a:p>
          <a:p>
            <a:pPr lvl="1"/>
            <a:r>
              <a:rPr lang="tr-TR" sz="2800" dirty="0" smtClean="0"/>
              <a:t>Karakter </a:t>
            </a:r>
            <a:r>
              <a:rPr lang="tr-TR" sz="2800" dirty="0"/>
              <a:t>dizgilerin uzunluklarının </a:t>
            </a:r>
            <a:r>
              <a:rPr lang="tr-TR" sz="2800" dirty="0" smtClean="0"/>
              <a:t>durağan (statik) </a:t>
            </a:r>
            <a:r>
              <a:rPr lang="tr-TR" sz="2800" dirty="0"/>
              <a:t>mı yoksa dinamik mi olacağı konusunda programlama dilleri farklı yaklaşımlar uygulamıştır</a:t>
            </a:r>
            <a:r>
              <a:rPr lang="tr-TR" sz="2800" dirty="0" smtClean="0"/>
              <a:t>. </a:t>
            </a:r>
          </a:p>
          <a:p>
            <a:pPr lvl="1"/>
            <a:endParaRPr lang="tr-TR" dirty="0"/>
          </a:p>
          <a:p>
            <a:pPr lvl="1"/>
            <a:endParaRPr lang="tr-TR" dirty="0" smtClean="0"/>
          </a:p>
          <a:p>
            <a:pPr lvl="1"/>
            <a:endParaRPr lang="tr-TR" dirty="0"/>
          </a:p>
          <a:p>
            <a:pPr lvl="2"/>
            <a:endParaRPr lang="tr-TR" sz="2500" b="1" dirty="0" smtClean="0"/>
          </a:p>
          <a:p>
            <a:pPr lvl="2"/>
            <a:endParaRPr lang="tr-TR" sz="2500" b="1" dirty="0" smtClean="0"/>
          </a:p>
          <a:p>
            <a:pPr lvl="2"/>
            <a:endParaRPr lang="tr-TR" sz="2500" b="1" dirty="0"/>
          </a:p>
          <a:p>
            <a:pPr lvl="2"/>
            <a:r>
              <a:rPr lang="tr-TR" sz="2500" b="1" dirty="0" smtClean="0"/>
              <a:t>Durağan </a:t>
            </a:r>
            <a:r>
              <a:rPr lang="tr-TR" sz="2500" b="1" dirty="0"/>
              <a:t>Uzunluk: </a:t>
            </a:r>
            <a:r>
              <a:rPr lang="tr-TR" sz="2500" dirty="0"/>
              <a:t>Karakter dizgilerin uzunlukları için, FORTRAN 77, FORTRAN 90, COBOL, Pascal ve Ada'da durağan uzunluk kullanılmıştır ve bu uzunluğun tanımlamada belirtilmesi gereklidir. Örneğin. (FORTRAN 90) CHARACTER (LEN = 15) NAME;</a:t>
            </a:r>
            <a:endParaRPr lang="tr-TR" dirty="0" smtClean="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99" y="3068960"/>
            <a:ext cx="745412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901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sp>
        <p:nvSpPr>
          <p:cNvPr id="6" name="İçerik Yer Tutucusu 5"/>
          <p:cNvSpPr>
            <a:spLocks noGrp="1"/>
          </p:cNvSpPr>
          <p:nvPr>
            <p:ph sz="quarter" idx="1"/>
          </p:nvPr>
        </p:nvSpPr>
        <p:spPr>
          <a:xfrm>
            <a:off x="179512" y="1600200"/>
            <a:ext cx="8856984" cy="4495800"/>
          </a:xfrm>
        </p:spPr>
        <p:txBody>
          <a:bodyPr>
            <a:normAutofit fontScale="70000" lnSpcReduction="20000"/>
          </a:bodyPr>
          <a:lstStyle/>
          <a:p>
            <a:pPr lvl="1"/>
            <a:r>
              <a:rPr lang="tr-TR" sz="3800" b="1" dirty="0" smtClean="0"/>
              <a:t>Karakter </a:t>
            </a:r>
            <a:r>
              <a:rPr lang="tr-TR" sz="3800" b="1" dirty="0"/>
              <a:t>Dizgilerin </a:t>
            </a:r>
            <a:r>
              <a:rPr lang="tr-TR" sz="3800" b="1" dirty="0" smtClean="0"/>
              <a:t>Uzunlukları</a:t>
            </a:r>
          </a:p>
          <a:p>
            <a:pPr lvl="2"/>
            <a:endParaRPr lang="tr-TR" sz="3100" b="1" dirty="0" smtClean="0"/>
          </a:p>
          <a:p>
            <a:pPr lvl="2"/>
            <a:r>
              <a:rPr lang="tr-TR" sz="3100" b="1" dirty="0" smtClean="0"/>
              <a:t>Değişen </a:t>
            </a:r>
            <a:r>
              <a:rPr lang="tr-TR" sz="3100" b="1" dirty="0"/>
              <a:t>Uzunluk (üst sınır var): </a:t>
            </a:r>
            <a:r>
              <a:rPr lang="tr-TR" sz="3100" dirty="0"/>
              <a:t>PL/I, C ve C++, karakter dizgilerin tanımlanan sabit bir uzunluğa kadar değişen uzunlukta olmasına izin verir. Bu karakter dizgiler için hem en fazla izin verilen, hem de o anki uzunluğu saklamak için çalışma zamanında bir </a:t>
            </a:r>
            <a:r>
              <a:rPr lang="tr-TR" sz="3100" dirty="0" err="1" smtClean="0"/>
              <a:t>tarifleyici</a:t>
            </a:r>
            <a:r>
              <a:rPr lang="tr-TR" sz="3100" dirty="0" smtClean="0"/>
              <a:t> (tanımlayıcı) (</a:t>
            </a:r>
            <a:r>
              <a:rPr lang="en-US" sz="3100" dirty="0" smtClean="0"/>
              <a:t>run-time descriptor</a:t>
            </a:r>
            <a:r>
              <a:rPr lang="tr-TR" sz="3100" dirty="0" smtClean="0"/>
              <a:t>) </a:t>
            </a:r>
            <a:r>
              <a:rPr lang="tr-TR" sz="3100" dirty="0"/>
              <a:t>oluşturulur. Karakter dizgi değişkenlerin bellek bağlaması gerçekleştiği zaman, gerekli bellek yeri atanır ve en fazla uzunluk derleme zamanında sabitlenir. </a:t>
            </a:r>
            <a:endParaRPr lang="tr-TR" sz="3100" dirty="0" smtClean="0"/>
          </a:p>
          <a:p>
            <a:pPr lvl="2"/>
            <a:endParaRPr lang="tr-TR" sz="3100" dirty="0" smtClean="0"/>
          </a:p>
          <a:p>
            <a:pPr lvl="2"/>
            <a:r>
              <a:rPr lang="tr-TR" sz="3100" dirty="0" smtClean="0"/>
              <a:t>PL/I'da </a:t>
            </a:r>
            <a:r>
              <a:rPr lang="tr-TR" sz="3100" dirty="0"/>
              <a:t>değişken tanımına yapılan VARYING eklemesi ile bu durum belirtilirken, C'de karakter dizgiler, sıfırla gösterilen özel bir karakter (</a:t>
            </a:r>
            <a:r>
              <a:rPr lang="tr-TR" sz="3100" dirty="0" err="1"/>
              <a:t>null</a:t>
            </a:r>
            <a:r>
              <a:rPr lang="tr-TR" sz="3100" dirty="0"/>
              <a:t>) ile sona erdirilir. Böylece, tanımlanan en fazla uzunluktan daha az uzunlukta değer saklamak olasıdır.</a:t>
            </a:r>
          </a:p>
        </p:txBody>
      </p:sp>
    </p:spTree>
    <p:extLst>
      <p:ext uri="{BB962C8B-B14F-4D97-AF65-F5344CB8AC3E}">
        <p14:creationId xmlns:p14="http://schemas.microsoft.com/office/powerpoint/2010/main" val="2868284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
        <p:nvSpPr>
          <p:cNvPr id="6" name="İçerik Yer Tutucusu 5"/>
          <p:cNvSpPr>
            <a:spLocks noGrp="1"/>
          </p:cNvSpPr>
          <p:nvPr>
            <p:ph sz="quarter" idx="1"/>
          </p:nvPr>
        </p:nvSpPr>
        <p:spPr>
          <a:xfrm>
            <a:off x="179512" y="1600200"/>
            <a:ext cx="8856984" cy="4495800"/>
          </a:xfrm>
        </p:spPr>
        <p:txBody>
          <a:bodyPr>
            <a:noAutofit/>
          </a:bodyPr>
          <a:lstStyle/>
          <a:p>
            <a:pPr lvl="1"/>
            <a:r>
              <a:rPr lang="tr-TR" sz="2000" b="1" dirty="0" smtClean="0"/>
              <a:t>Değişen </a:t>
            </a:r>
            <a:r>
              <a:rPr lang="tr-TR" sz="2000" b="1" dirty="0"/>
              <a:t>Uzunluk (üst sınır yok):</a:t>
            </a:r>
            <a:r>
              <a:rPr lang="tr-TR" sz="2000" dirty="0"/>
              <a:t> Karakter dizgiler için üçüncü olasılık, karakter dizgilerin belirli bir üst sınır olmaksızın değişen uzunlukta olabilmesidir. Değiştirilebilir uzunlukta karakter dizgiler oluşturulabildiği için esneklik sağlayan bu teknik, dinamik olarak bellek yönetimi gerektirir. Bu nedenle, değiştirilebilir uzunlukta karakter dizgiler için çalışma zamanında </a:t>
            </a:r>
            <a:r>
              <a:rPr lang="tr-TR" sz="2000" dirty="0" err="1"/>
              <a:t>tarifleyici</a:t>
            </a:r>
            <a:r>
              <a:rPr lang="tr-TR" sz="2000" dirty="0"/>
              <a:t> oluşturulur. </a:t>
            </a:r>
          </a:p>
        </p:txBody>
      </p:sp>
      <p:pic>
        <p:nvPicPr>
          <p:cNvPr id="11266" name="Picture 2"/>
          <p:cNvPicPr>
            <a:picLocks noChangeAspect="1" noChangeArrowheads="1"/>
          </p:cNvPicPr>
          <p:nvPr/>
        </p:nvPicPr>
        <p:blipFill>
          <a:blip r:embed="rId3">
            <a:clrChange>
              <a:clrFrom>
                <a:srgbClr val="F8EECB"/>
              </a:clrFrom>
              <a:clrTo>
                <a:srgbClr val="F8EECB">
                  <a:alpha val="0"/>
                </a:srgbClr>
              </a:clrTo>
            </a:clrChange>
            <a:extLst>
              <a:ext uri="{28A0092B-C50C-407E-A947-70E740481C1C}">
                <a14:useLocalDpi xmlns:a14="http://schemas.microsoft.com/office/drawing/2010/main" val="0"/>
              </a:ext>
            </a:extLst>
          </a:blip>
          <a:srcRect/>
          <a:stretch>
            <a:fillRect/>
          </a:stretch>
        </p:blipFill>
        <p:spPr bwMode="auto">
          <a:xfrm>
            <a:off x="1331640" y="3576007"/>
            <a:ext cx="5616624" cy="273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066" y="6286520"/>
            <a:ext cx="2571768" cy="250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3166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85800" y="152400"/>
            <a:ext cx="8153400" cy="1143000"/>
          </a:xfrm>
        </p:spPr>
        <p:txBody>
          <a:bodyPr/>
          <a:lstStyle/>
          <a:p>
            <a:pPr eaLnBrk="1" hangingPunct="1"/>
            <a:r>
              <a:rPr lang="tr-TR" sz="3200" dirty="0" smtClean="0"/>
              <a:t>Derleme ve Çalışma Zamanı Açıklayıcıları</a:t>
            </a:r>
            <a:endParaRPr lang="en-US" sz="3200" dirty="0" smtClean="0"/>
          </a:p>
        </p:txBody>
      </p:sp>
      <p:sp>
        <p:nvSpPr>
          <p:cNvPr id="20487" name="Text Box 5"/>
          <p:cNvSpPr txBox="1">
            <a:spLocks noChangeArrowheads="1"/>
          </p:cNvSpPr>
          <p:nvPr/>
        </p:nvSpPr>
        <p:spPr bwMode="auto">
          <a:xfrm>
            <a:off x="928662" y="4429132"/>
            <a:ext cx="2819400" cy="1373188"/>
          </a:xfrm>
          <a:prstGeom prst="rect">
            <a:avLst/>
          </a:prstGeom>
          <a:noFill/>
          <a:ln w="12700" cap="sq">
            <a:noFill/>
            <a:miter lim="800000"/>
            <a:headEnd type="none" w="sm" len="sm"/>
            <a:tailEnd type="none" w="sm" len="sm"/>
          </a:ln>
        </p:spPr>
        <p:txBody>
          <a:bodyPr>
            <a:spAutoFit/>
          </a:bodyPr>
          <a:lstStyle/>
          <a:p>
            <a:pPr eaLnBrk="1" hangingPunct="1">
              <a:spcBef>
                <a:spcPct val="20000"/>
              </a:spcBef>
            </a:pPr>
            <a:r>
              <a:rPr lang="tr-TR" sz="2800" dirty="0">
                <a:latin typeface="Times New Roman" pitchFamily="18" charset="0"/>
              </a:rPr>
              <a:t>Statik </a:t>
            </a:r>
            <a:r>
              <a:rPr lang="tr-TR" sz="2800" dirty="0" err="1">
                <a:latin typeface="Times New Roman" pitchFamily="18" charset="0"/>
              </a:rPr>
              <a:t>stringler</a:t>
            </a:r>
            <a:r>
              <a:rPr lang="tr-TR" sz="2800" dirty="0">
                <a:latin typeface="Times New Roman" pitchFamily="18" charset="0"/>
              </a:rPr>
              <a:t> için </a:t>
            </a:r>
            <a:r>
              <a:rPr lang="tr-TR" sz="2800" dirty="0" smtClean="0">
                <a:latin typeface="Times New Roman" pitchFamily="18" charset="0"/>
              </a:rPr>
              <a:t>derleme-zamanı açıklayıcı</a:t>
            </a:r>
            <a:endParaRPr lang="en-US" sz="2800" dirty="0">
              <a:latin typeface="Times New Roman" pitchFamily="18" charset="0"/>
            </a:endParaRPr>
          </a:p>
        </p:txBody>
      </p:sp>
      <p:sp>
        <p:nvSpPr>
          <p:cNvPr id="20488" name="Text Box 6"/>
          <p:cNvSpPr txBox="1">
            <a:spLocks noChangeArrowheads="1"/>
          </p:cNvSpPr>
          <p:nvPr/>
        </p:nvSpPr>
        <p:spPr bwMode="auto">
          <a:xfrm>
            <a:off x="4805386" y="4243382"/>
            <a:ext cx="3124200" cy="1815882"/>
          </a:xfrm>
          <a:prstGeom prst="rect">
            <a:avLst/>
          </a:prstGeom>
          <a:noFill/>
          <a:ln w="12700" cap="sq">
            <a:noFill/>
            <a:miter lim="800000"/>
            <a:headEnd type="none" w="sm" len="sm"/>
            <a:tailEnd type="none" w="sm" len="sm"/>
          </a:ln>
        </p:spPr>
        <p:txBody>
          <a:bodyPr>
            <a:spAutoFit/>
          </a:bodyPr>
          <a:lstStyle/>
          <a:p>
            <a:pPr eaLnBrk="1" hangingPunct="1">
              <a:spcBef>
                <a:spcPct val="20000"/>
              </a:spcBef>
            </a:pPr>
            <a:r>
              <a:rPr lang="tr-TR" sz="2800" dirty="0">
                <a:latin typeface="Times New Roman" pitchFamily="18" charset="0"/>
              </a:rPr>
              <a:t>Sınırlı dinamik </a:t>
            </a:r>
            <a:r>
              <a:rPr lang="tr-TR" sz="2800" dirty="0" err="1">
                <a:latin typeface="Times New Roman" pitchFamily="18" charset="0"/>
              </a:rPr>
              <a:t>stringler</a:t>
            </a:r>
            <a:r>
              <a:rPr lang="tr-TR" sz="2800" dirty="0">
                <a:latin typeface="Times New Roman" pitchFamily="18" charset="0"/>
              </a:rPr>
              <a:t> için </a:t>
            </a:r>
            <a:r>
              <a:rPr lang="tr-TR" sz="2800" dirty="0" smtClean="0">
                <a:latin typeface="Times New Roman" pitchFamily="18" charset="0"/>
              </a:rPr>
              <a:t>yürütme-zamanı açıklayıcı</a:t>
            </a:r>
            <a:endParaRPr lang="en-US" sz="2800" dirty="0">
              <a:latin typeface="Times New Roman" pitchFamily="18" charset="0"/>
            </a:endParaRPr>
          </a:p>
        </p:txBody>
      </p:sp>
      <p:graphicFrame>
        <p:nvGraphicFramePr>
          <p:cNvPr id="6" name="Table 6"/>
          <p:cNvGraphicFramePr>
            <a:graphicFrameLocks noGrp="1"/>
          </p:cNvGraphicFramePr>
          <p:nvPr/>
        </p:nvGraphicFramePr>
        <p:xfrm>
          <a:off x="4895824" y="1928802"/>
          <a:ext cx="2819400" cy="2133600"/>
        </p:xfrm>
        <a:graphic>
          <a:graphicData uri="http://schemas.openxmlformats.org/drawingml/2006/table">
            <a:tbl>
              <a:tblPr firstRow="1">
                <a:effectLst>
                  <a:innerShdw blurRad="63500" dist="50800" dir="2700000">
                    <a:prstClr val="black">
                      <a:alpha val="50000"/>
                    </a:prstClr>
                  </a:innerShdw>
                </a:effectLst>
                <a:tableStyleId>{5C22544A-7EE6-4342-B048-85BDC9FD1C3A}</a:tableStyleId>
              </a:tblPr>
              <a:tblGrid>
                <a:gridCol w="2819400">
                  <a:extLst>
                    <a:ext uri="{9D8B030D-6E8A-4147-A177-3AD203B41FA5}">
                      <a16:colId xmlns:a16="http://schemas.microsoft.com/office/drawing/2014/main" val="20000"/>
                    </a:ext>
                  </a:extLst>
                </a:gridCol>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Sınırlı</a:t>
                      </a:r>
                      <a:r>
                        <a:rPr lang="tr-TR" sz="1800" baseline="0" dirty="0" smtClean="0"/>
                        <a:t> </a:t>
                      </a:r>
                      <a:r>
                        <a:rPr lang="en-US" sz="1800" dirty="0" smtClean="0"/>
                        <a:t>d</a:t>
                      </a:r>
                      <a:r>
                        <a:rPr lang="tr-TR" sz="1800" dirty="0" smtClean="0"/>
                        <a:t>i</a:t>
                      </a:r>
                      <a:r>
                        <a:rPr lang="en-US" sz="1800" dirty="0" err="1" smtClean="0"/>
                        <a:t>nami</a:t>
                      </a:r>
                      <a:r>
                        <a:rPr lang="tr-TR" sz="1800" dirty="0" smtClean="0"/>
                        <a:t>k</a:t>
                      </a:r>
                      <a:r>
                        <a:rPr lang="en-US" sz="1800" dirty="0" smtClean="0"/>
                        <a:t>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0"/>
                  </a:ext>
                </a:extLst>
              </a:tr>
              <a:tr h="533400">
                <a:tc>
                  <a:txBody>
                    <a:bodyPr/>
                    <a:lstStyle/>
                    <a:p>
                      <a:pPr algn="ctr"/>
                      <a:r>
                        <a:rPr lang="en-US" sz="1800" dirty="0" smtClean="0"/>
                        <a:t>Ma</a:t>
                      </a:r>
                      <a:r>
                        <a:rPr lang="tr-TR" sz="1800" dirty="0" err="1" smtClean="0"/>
                        <a:t>ksi</a:t>
                      </a:r>
                      <a:r>
                        <a:rPr lang="en-US" sz="1800" dirty="0" smtClean="0"/>
                        <a:t>mum </a:t>
                      </a:r>
                      <a:r>
                        <a:rPr lang="tr-TR" sz="1800" dirty="0" smtClean="0"/>
                        <a:t>uzunluk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Gerçek uzunluk</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2"/>
                  </a:ext>
                </a:extLst>
              </a:tr>
              <a:tr h="533400">
                <a:tc>
                  <a:txBody>
                    <a:bodyPr/>
                    <a:lstStyle/>
                    <a:p>
                      <a:pPr algn="ctr"/>
                      <a:r>
                        <a:rPr lang="en-US" dirty="0" err="1" smtClean="0"/>
                        <a:t>Adres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3"/>
                  </a:ext>
                </a:extLst>
              </a:tr>
            </a:tbl>
          </a:graphicData>
        </a:graphic>
      </p:graphicFrame>
      <p:graphicFrame>
        <p:nvGraphicFramePr>
          <p:cNvPr id="7" name="Table 8"/>
          <p:cNvGraphicFramePr>
            <a:graphicFrameLocks noGrp="1"/>
          </p:cNvGraphicFramePr>
          <p:nvPr/>
        </p:nvGraphicFramePr>
        <p:xfrm>
          <a:off x="857224" y="1928802"/>
          <a:ext cx="2590800" cy="1676400"/>
        </p:xfrm>
        <a:graphic>
          <a:graphicData uri="http://schemas.openxmlformats.org/drawingml/2006/table">
            <a:tbl>
              <a:tblPr firstRow="1">
                <a:effectLst>
                  <a:innerShdw blurRad="63500" dist="50800" dir="2700000">
                    <a:prstClr val="black">
                      <a:alpha val="50000"/>
                    </a:prstClr>
                  </a:innerShdw>
                </a:effectLst>
                <a:tableStyleId>{5C22544A-7EE6-4342-B048-85BDC9FD1C3A}</a:tableStyleId>
              </a:tblPr>
              <a:tblGrid>
                <a:gridCol w="2590800">
                  <a:extLst>
                    <a:ext uri="{9D8B030D-6E8A-4147-A177-3AD203B41FA5}">
                      <a16:colId xmlns:a16="http://schemas.microsoft.com/office/drawing/2014/main" val="20000"/>
                    </a:ext>
                  </a:extLst>
                </a:gridCol>
              </a:tblGrid>
              <a:tr h="558800">
                <a:tc>
                  <a:txBody>
                    <a:bodyPr/>
                    <a:lstStyle/>
                    <a:p>
                      <a:pPr algn="ctr">
                        <a:defRPr/>
                      </a:pPr>
                      <a:r>
                        <a:rPr lang="en-US" sz="1800" dirty="0" err="1" smtClean="0"/>
                        <a:t>Stati</a:t>
                      </a:r>
                      <a:r>
                        <a:rPr lang="tr-TR" sz="1800" dirty="0" smtClean="0"/>
                        <a:t>k</a:t>
                      </a:r>
                      <a:r>
                        <a:rPr lang="en-US" sz="1800" dirty="0" smtClean="0"/>
                        <a:t>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0"/>
                  </a:ext>
                </a:extLst>
              </a:tr>
              <a:tr h="558800">
                <a:tc>
                  <a:txBody>
                    <a:bodyPr/>
                    <a:lstStyle/>
                    <a:p>
                      <a:pPr algn="ctr"/>
                      <a:r>
                        <a:rPr lang="tr-TR" sz="1800" dirty="0" smtClean="0"/>
                        <a:t>Uzunluk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558800">
                <a:tc>
                  <a:txBody>
                    <a:bodyPr/>
                    <a:lstStyle/>
                    <a:p>
                      <a:pPr algn="ctr"/>
                      <a:r>
                        <a:rPr lang="en-US" dirty="0" err="1" smtClean="0"/>
                        <a:t>Adres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2"/>
                  </a:ext>
                </a:extLst>
              </a:tr>
            </a:tbl>
          </a:graphicData>
        </a:graphic>
      </p:graphicFrame>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6.2.5</a:t>
            </a:r>
            <a:r>
              <a:rPr lang="tr-TR" dirty="0"/>
              <a:t>. Kullanıcı Tanımlı Sıralı </a:t>
            </a:r>
            <a:r>
              <a:rPr lang="tr-TR" dirty="0" smtClean="0"/>
              <a:t>Tipler</a:t>
            </a:r>
            <a:endParaRPr lang="tr-TR"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
        <p:nvSpPr>
          <p:cNvPr id="6" name="İçerik Yer Tutucusu 5"/>
          <p:cNvSpPr>
            <a:spLocks noGrp="1"/>
          </p:cNvSpPr>
          <p:nvPr>
            <p:ph sz="quarter" idx="1"/>
          </p:nvPr>
        </p:nvSpPr>
        <p:spPr>
          <a:xfrm>
            <a:off x="2771800" y="1600200"/>
            <a:ext cx="6264696" cy="4495800"/>
          </a:xfrm>
        </p:spPr>
        <p:txBody>
          <a:bodyPr>
            <a:noAutofit/>
          </a:bodyPr>
          <a:lstStyle/>
          <a:p>
            <a:r>
              <a:rPr lang="tr-TR" sz="2400" dirty="0"/>
              <a:t>Bir sıralı (</a:t>
            </a:r>
            <a:r>
              <a:rPr lang="tr-TR" sz="2400" dirty="0" err="1"/>
              <a:t>ordinal</a:t>
            </a:r>
            <a:r>
              <a:rPr lang="tr-TR" sz="2400" dirty="0"/>
              <a:t>) tip, olası değerlerin pozitif tamsayılar </a:t>
            </a:r>
            <a:r>
              <a:rPr lang="tr-TR" sz="2400" dirty="0" smtClean="0"/>
              <a:t>kümesi ile </a:t>
            </a:r>
            <a:r>
              <a:rPr lang="tr-TR" sz="2400" dirty="0"/>
              <a:t>ilişkilendirilebildiği veri tipidir. </a:t>
            </a:r>
            <a:endParaRPr lang="tr-TR" sz="2400" dirty="0" smtClean="0"/>
          </a:p>
          <a:p>
            <a:endParaRPr lang="tr-TR" sz="2400" dirty="0"/>
          </a:p>
          <a:p>
            <a:r>
              <a:rPr lang="tr-TR" sz="2400" dirty="0" smtClean="0"/>
              <a:t>Bir </a:t>
            </a:r>
            <a:r>
              <a:rPr lang="tr-TR" sz="2400" dirty="0"/>
              <a:t>çok programlama dilinde </a:t>
            </a:r>
            <a:r>
              <a:rPr lang="tr-TR" sz="2400" dirty="0" smtClean="0"/>
              <a:t>kullanıcılar, </a:t>
            </a:r>
            <a:r>
              <a:rPr lang="tr-TR" sz="2400" b="1" dirty="0" smtClean="0"/>
              <a:t>sayılama</a:t>
            </a:r>
            <a:r>
              <a:rPr lang="tr-TR" sz="2400" dirty="0"/>
              <a:t> (</a:t>
            </a:r>
            <a:r>
              <a:rPr lang="tr-TR" sz="2400" i="1" dirty="0" err="1"/>
              <a:t>enumeration</a:t>
            </a:r>
            <a:r>
              <a:rPr lang="tr-TR" sz="2400" dirty="0"/>
              <a:t>) ve </a:t>
            </a:r>
            <a:r>
              <a:rPr lang="tr-TR" sz="2400" b="1" dirty="0" err="1"/>
              <a:t>altalan</a:t>
            </a:r>
            <a:r>
              <a:rPr lang="tr-TR" sz="2400" dirty="0"/>
              <a:t> (</a:t>
            </a:r>
            <a:r>
              <a:rPr lang="tr-TR" sz="2400" i="1" dirty="0" err="1"/>
              <a:t>subrange</a:t>
            </a:r>
            <a:r>
              <a:rPr lang="tr-TR" sz="2400" dirty="0"/>
              <a:t>) olmak üzere iki tür sıralı tip tanımlayabilir. </a:t>
            </a:r>
            <a:endParaRPr lang="tr-TR" sz="2400" dirty="0" smtClean="0"/>
          </a:p>
          <a:p>
            <a:endParaRPr lang="tr-TR" sz="2400" dirty="0" smtClean="0"/>
          </a:p>
          <a:p>
            <a:r>
              <a:rPr lang="tr-TR" sz="2400" dirty="0" smtClean="0"/>
              <a:t>Bu </a:t>
            </a:r>
            <a:r>
              <a:rPr lang="tr-TR" sz="2400" dirty="0"/>
              <a:t>tip tanımlarındaki amaç, programcılara modellenen gerçek dünya nesnelerine karşı gelebilecek yeni tipler oluşturma olanağı sağlamaktır.</a:t>
            </a:r>
          </a:p>
        </p:txBody>
      </p:sp>
      <p:pic>
        <p:nvPicPr>
          <p:cNvPr id="12290" name="Picture 2"/>
          <p:cNvPicPr>
            <a:picLocks noChangeAspect="1" noChangeArrowheads="1"/>
          </p:cNvPicPr>
          <p:nvPr/>
        </p:nvPicPr>
        <p:blipFill>
          <a:blip r:embed="rId2">
            <a:clrChange>
              <a:clrFrom>
                <a:srgbClr val="CDEBFC"/>
              </a:clrFrom>
              <a:clrTo>
                <a:srgbClr val="CDEBFC">
                  <a:alpha val="0"/>
                </a:srgbClr>
              </a:clrTo>
            </a:clrChange>
            <a:extLst>
              <a:ext uri="{28A0092B-C50C-407E-A947-70E740481C1C}">
                <a14:useLocalDpi xmlns:a14="http://schemas.microsoft.com/office/drawing/2010/main" val="0"/>
              </a:ext>
            </a:extLst>
          </a:blip>
          <a:srcRect/>
          <a:stretch>
            <a:fillRect/>
          </a:stretch>
        </p:blipFill>
        <p:spPr bwMode="auto">
          <a:xfrm>
            <a:off x="179512" y="1815207"/>
            <a:ext cx="24479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67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6.2.5. Kullanıcı Tanımlı Sıralı Tipler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
        <p:nvSpPr>
          <p:cNvPr id="6" name="İçerik Yer Tutucusu 5"/>
          <p:cNvSpPr>
            <a:spLocks noGrp="1"/>
          </p:cNvSpPr>
          <p:nvPr>
            <p:ph sz="quarter" idx="1"/>
          </p:nvPr>
        </p:nvSpPr>
        <p:spPr>
          <a:xfrm>
            <a:off x="179512" y="1600200"/>
            <a:ext cx="8856984" cy="4495800"/>
          </a:xfrm>
        </p:spPr>
        <p:txBody>
          <a:bodyPr>
            <a:normAutofit lnSpcReduction="10000"/>
          </a:bodyPr>
          <a:lstStyle/>
          <a:p>
            <a:pPr lvl="1"/>
            <a:r>
              <a:rPr lang="tr-TR" b="1" dirty="0" err="1"/>
              <a:t>Enumeration</a:t>
            </a:r>
            <a:r>
              <a:rPr lang="tr-TR" b="1" dirty="0"/>
              <a:t> (Sayılama) </a:t>
            </a:r>
            <a:r>
              <a:rPr lang="tr-TR" b="1" dirty="0" smtClean="0"/>
              <a:t>Tipleri</a:t>
            </a:r>
          </a:p>
          <a:p>
            <a:pPr lvl="1"/>
            <a:endParaRPr lang="tr-TR" sz="1100" b="1" dirty="0" smtClean="0"/>
          </a:p>
          <a:p>
            <a:pPr lvl="2"/>
            <a:r>
              <a:rPr lang="tr-TR" b="1" dirty="0"/>
              <a:t>Sayılama</a:t>
            </a:r>
            <a:r>
              <a:rPr lang="tr-TR" dirty="0"/>
              <a:t> (</a:t>
            </a:r>
            <a:r>
              <a:rPr lang="tr-TR" i="1" dirty="0" err="1"/>
              <a:t>enumeration</a:t>
            </a:r>
            <a:r>
              <a:rPr lang="tr-TR" dirty="0"/>
              <a:t>) </a:t>
            </a:r>
            <a:r>
              <a:rPr lang="tr-TR" b="1" dirty="0"/>
              <a:t>tipi</a:t>
            </a:r>
            <a:r>
              <a:rPr lang="tr-TR" dirty="0"/>
              <a:t>, gerçek hayattaki verilerin tamsayı (</a:t>
            </a:r>
            <a:r>
              <a:rPr lang="tr-TR" i="1" dirty="0" err="1"/>
              <a:t>integer</a:t>
            </a:r>
            <a:r>
              <a:rPr lang="tr-TR" dirty="0"/>
              <a:t>) veri tipine eşleştirilmesi için kullanılan veri tipidir</a:t>
            </a:r>
            <a:r>
              <a:rPr lang="tr-TR" dirty="0" smtClean="0"/>
              <a:t>.</a:t>
            </a:r>
          </a:p>
          <a:p>
            <a:pPr lvl="2"/>
            <a:endParaRPr lang="tr-TR" dirty="0" smtClean="0"/>
          </a:p>
          <a:p>
            <a:pPr lvl="2"/>
            <a:r>
              <a:rPr lang="tr-TR" dirty="0"/>
              <a:t>Bir sayılama tip tanımı, parantezler arasında yazılmış belirli sayıdaki isimden oluşur</a:t>
            </a:r>
            <a:r>
              <a:rPr lang="tr-TR" dirty="0" smtClean="0"/>
              <a:t>.</a:t>
            </a:r>
          </a:p>
          <a:p>
            <a:pPr lvl="2"/>
            <a:endParaRPr lang="tr-TR" sz="2400" dirty="0" smtClean="0"/>
          </a:p>
          <a:p>
            <a:pPr lvl="2"/>
            <a:r>
              <a:rPr lang="tr-TR" dirty="0"/>
              <a:t>Sayılama tipi, değişkenleri tamsayılarla ilişkilendirildiği için, bu tipteki değişkenler dizi indisleri olarak, </a:t>
            </a:r>
            <a:r>
              <a:rPr lang="tr-TR" b="1" i="1" dirty="0" err="1"/>
              <a:t>for</a:t>
            </a:r>
            <a:r>
              <a:rPr lang="tr-TR" dirty="0"/>
              <a:t> döngü değişkenleri olarak kullanılabilir. Benzer şekilde, iki sayılama tipinde değişken veya sabit ilişkisel işlemcilerle, tanımlamadaki sıralarına göre karşılaştırılabilir.</a:t>
            </a:r>
          </a:p>
        </p:txBody>
      </p:sp>
    </p:spTree>
    <p:extLst>
      <p:ext uri="{BB962C8B-B14F-4D97-AF65-F5344CB8AC3E}">
        <p14:creationId xmlns:p14="http://schemas.microsoft.com/office/powerpoint/2010/main" val="3835563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4000" dirty="0">
                <a:solidFill>
                  <a:schemeClr val="tx2"/>
                </a:solidFill>
              </a:rPr>
              <a:t>6.1.GİRİŞ</a:t>
            </a:r>
            <a:endParaRPr lang="tr-TR" sz="4000" dirty="0">
              <a:solidFill>
                <a:schemeClr val="tx2"/>
              </a:solidFill>
              <a:latin typeface="+mj-lt"/>
              <a:ea typeface="+mj-ea"/>
              <a:cs typeface="+mj-cs"/>
            </a:endParaRPr>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69" y="1484784"/>
            <a:ext cx="8056895"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531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6.2. İLKEL VERİ TİPLERİ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pPr lvl="1"/>
            <a:r>
              <a:rPr lang="tr-TR" b="1" dirty="0" err="1"/>
              <a:t>Enumeration</a:t>
            </a:r>
            <a:r>
              <a:rPr lang="tr-TR" b="1" dirty="0"/>
              <a:t> (Sayılama) </a:t>
            </a:r>
            <a:r>
              <a:rPr lang="tr-TR" b="1" dirty="0" smtClean="0"/>
              <a:t>Tipleri</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101" y="2276872"/>
            <a:ext cx="67722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388" y="3913212"/>
            <a:ext cx="67437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4608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6.2.5. Kullanıcı Tanımlı Sıralı Tipler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pPr lvl="1"/>
            <a:r>
              <a:rPr lang="tr-TR" b="1" dirty="0" err="1" smtClean="0"/>
              <a:t>Enumeration</a:t>
            </a:r>
            <a:r>
              <a:rPr lang="tr-TR" b="1" dirty="0" smtClean="0"/>
              <a:t> (Sayılama) Tipleri</a:t>
            </a:r>
          </a:p>
          <a:p>
            <a:pPr lvl="2"/>
            <a:r>
              <a:rPr lang="tr-TR" dirty="0" err="1" smtClean="0"/>
              <a:t>Pascal'daki</a:t>
            </a:r>
            <a:r>
              <a:rPr lang="tr-TR" dirty="0" smtClean="0"/>
              <a:t> </a:t>
            </a:r>
            <a:r>
              <a:rPr lang="tr-TR" dirty="0" err="1" smtClean="0"/>
              <a:t>type</a:t>
            </a:r>
            <a:r>
              <a:rPr lang="tr-TR" dirty="0" smtClean="0"/>
              <a:t> deyiminin benzeri olarak düşünülebilen C'deki </a:t>
            </a:r>
            <a:r>
              <a:rPr lang="tr-TR" dirty="0" err="1" smtClean="0"/>
              <a:t>enum</a:t>
            </a:r>
            <a:r>
              <a:rPr lang="tr-TR" dirty="0" smtClean="0"/>
              <a:t> yapısı ile yeni bir tip yaratılmaz. Bu yapının kullanımındaki amaç, bir dizi define kullanımı yerine daha anlaşılır bir yaklaşım sunmaktır.</a:t>
            </a:r>
          </a:p>
          <a:p>
            <a:pPr lvl="2"/>
            <a:r>
              <a:rPr lang="tr-TR" dirty="0" smtClean="0"/>
              <a:t>İsimlendirilmiş değerlerin hatırlanması kolay olduğu için, sayılama tipi kullanımı, programların okunabilirliğini ve güvenilirliğini artırır.</a:t>
            </a:r>
            <a:endParaRPr lang="tr-TR" b="1"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9" y="4743028"/>
            <a:ext cx="6192688" cy="1502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819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6.2.5. Kullanıcı Tanımlı Sıralı Tipler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sp>
        <p:nvSpPr>
          <p:cNvPr id="6" name="İçerik Yer Tutucusu 5"/>
          <p:cNvSpPr>
            <a:spLocks noGrp="1"/>
          </p:cNvSpPr>
          <p:nvPr>
            <p:ph sz="quarter" idx="1"/>
          </p:nvPr>
        </p:nvSpPr>
        <p:spPr>
          <a:xfrm>
            <a:off x="179512" y="1600200"/>
            <a:ext cx="8856984" cy="4495800"/>
          </a:xfrm>
        </p:spPr>
        <p:txBody>
          <a:bodyPr>
            <a:normAutofit fontScale="92500" lnSpcReduction="10000"/>
          </a:bodyPr>
          <a:lstStyle/>
          <a:p>
            <a:pPr lvl="1"/>
            <a:r>
              <a:rPr lang="tr-TR" b="1" dirty="0" err="1" smtClean="0"/>
              <a:t>Enumeration</a:t>
            </a:r>
            <a:r>
              <a:rPr lang="tr-TR" b="1" dirty="0" smtClean="0"/>
              <a:t> (Sayılama) Tipleri</a:t>
            </a:r>
          </a:p>
          <a:p>
            <a:pPr lvl="2"/>
            <a:r>
              <a:rPr lang="tr-TR" sz="2600" dirty="0" err="1" smtClean="0"/>
              <a:t>Pascal</a:t>
            </a:r>
            <a:r>
              <a:rPr lang="tr-TR" sz="2600" dirty="0" smtClean="0"/>
              <a:t> </a:t>
            </a:r>
            <a:r>
              <a:rPr lang="tr-TR" sz="2600" dirty="0"/>
              <a:t>– sabitleri tekrar kullanılamaz; Dizilim indeksi, değişken, “</a:t>
            </a:r>
            <a:r>
              <a:rPr lang="tr-TR" sz="2600" dirty="0" err="1" smtClean="0"/>
              <a:t>case</a:t>
            </a:r>
            <a:r>
              <a:rPr lang="tr-TR" sz="2600" dirty="0" smtClean="0"/>
              <a:t>” seçicisi </a:t>
            </a:r>
            <a:r>
              <a:rPr lang="tr-TR" sz="2600" dirty="0"/>
              <a:t>olarak kullanılabilirler. </a:t>
            </a:r>
            <a:r>
              <a:rPr lang="tr-TR" sz="2600" dirty="0" smtClean="0"/>
              <a:t>Karşılaştırılabilirler,  </a:t>
            </a:r>
            <a:r>
              <a:rPr lang="tr-TR" sz="2600" dirty="0"/>
              <a:t>girdi, çıktı değeri </a:t>
            </a:r>
            <a:r>
              <a:rPr lang="tr-TR" sz="2600" dirty="0" smtClean="0"/>
              <a:t>olarak </a:t>
            </a:r>
            <a:r>
              <a:rPr lang="tr-TR" sz="2600" dirty="0"/>
              <a:t>kullanılamaz.</a:t>
            </a:r>
          </a:p>
          <a:p>
            <a:pPr lvl="2"/>
            <a:r>
              <a:rPr lang="tr-TR" sz="2600" dirty="0" smtClean="0"/>
              <a:t>Ada </a:t>
            </a:r>
            <a:r>
              <a:rPr lang="tr-TR" sz="2600" dirty="0"/>
              <a:t>– sabitler tekrar kullanılabilir </a:t>
            </a:r>
            <a:r>
              <a:rPr lang="tr-TR" sz="2600" dirty="0" smtClean="0"/>
              <a:t>(</a:t>
            </a:r>
            <a:r>
              <a:rPr lang="tr-TR" sz="2600" dirty="0" err="1" smtClean="0"/>
              <a:t>overloaded</a:t>
            </a:r>
            <a:r>
              <a:rPr lang="tr-TR" sz="2600" dirty="0" smtClean="0"/>
              <a:t> </a:t>
            </a:r>
            <a:r>
              <a:rPr lang="tr-TR" sz="2600" dirty="0" err="1" smtClean="0"/>
              <a:t>literals</a:t>
            </a:r>
            <a:r>
              <a:rPr lang="tr-TR" sz="2600" dirty="0" smtClean="0"/>
              <a:t>); kullanıldıkları bağlamda </a:t>
            </a:r>
            <a:r>
              <a:rPr lang="tr-TR" sz="2600" dirty="0"/>
              <a:t>veya tip adından farkları anlaşılır (birinden biri). </a:t>
            </a:r>
            <a:r>
              <a:rPr lang="tr-TR" sz="2600" dirty="0" err="1" smtClean="0"/>
              <a:t>Pascal’daki</a:t>
            </a:r>
            <a:r>
              <a:rPr lang="tr-TR" sz="2600" dirty="0" smtClean="0"/>
              <a:t> gibi </a:t>
            </a:r>
            <a:r>
              <a:rPr lang="tr-TR" sz="2600" dirty="0"/>
              <a:t>kullanılabilir, girdi çıktı değeri olabilirler. Tam sayılara zorlanmazlar.</a:t>
            </a:r>
          </a:p>
          <a:p>
            <a:pPr lvl="2"/>
            <a:r>
              <a:rPr lang="tr-TR" sz="2600" dirty="0" smtClean="0"/>
              <a:t>C ve </a:t>
            </a:r>
            <a:r>
              <a:rPr lang="tr-TR" sz="2600" dirty="0"/>
              <a:t>C++ - Pascal gibi; ayrıca tam sayılar olarak girdi ve çıktı </a:t>
            </a:r>
            <a:r>
              <a:rPr lang="tr-TR" sz="2600" dirty="0" smtClean="0"/>
              <a:t>değişkeni olabilirler</a:t>
            </a:r>
            <a:r>
              <a:rPr lang="tr-TR" sz="2600" dirty="0"/>
              <a:t>.</a:t>
            </a:r>
          </a:p>
          <a:p>
            <a:pPr lvl="2"/>
            <a:r>
              <a:rPr lang="tr-TR" sz="2600" dirty="0" smtClean="0"/>
              <a:t>C#, Java: </a:t>
            </a:r>
            <a:r>
              <a:rPr lang="tr-TR" sz="2600" dirty="0"/>
              <a:t>C++ gibi. Ancak tam sayılara zorlanmazlar</a:t>
            </a:r>
            <a:r>
              <a:rPr lang="tr-TR" sz="2600" dirty="0" smtClean="0"/>
              <a:t>.</a:t>
            </a:r>
          </a:p>
          <a:p>
            <a:pPr lvl="2"/>
            <a:r>
              <a:rPr lang="tr-TR" sz="2600" dirty="0" smtClean="0"/>
              <a:t>Örnek: </a:t>
            </a:r>
            <a:r>
              <a:rPr lang="tr-TR" sz="2600" dirty="0" err="1" smtClean="0"/>
              <a:t>enum</a:t>
            </a:r>
            <a:r>
              <a:rPr lang="tr-TR" sz="2600" dirty="0" smtClean="0"/>
              <a:t> </a:t>
            </a:r>
            <a:r>
              <a:rPr lang="tr-TR" sz="2600" dirty="0" err="1" smtClean="0"/>
              <a:t>days</a:t>
            </a:r>
            <a:r>
              <a:rPr lang="tr-TR" sz="2600" dirty="0" smtClean="0"/>
              <a:t> {</a:t>
            </a:r>
            <a:r>
              <a:rPr lang="tr-TR" sz="2600" dirty="0" err="1" smtClean="0"/>
              <a:t>mon</a:t>
            </a:r>
            <a:r>
              <a:rPr lang="tr-TR" sz="2600" dirty="0" smtClean="0"/>
              <a:t>, </a:t>
            </a:r>
            <a:r>
              <a:rPr lang="tr-TR" sz="2600" dirty="0" err="1" smtClean="0"/>
              <a:t>tue</a:t>
            </a:r>
            <a:r>
              <a:rPr lang="tr-TR" sz="2600" dirty="0" smtClean="0"/>
              <a:t>, </a:t>
            </a:r>
            <a:r>
              <a:rPr lang="tr-TR" sz="2600" dirty="0" err="1" smtClean="0"/>
              <a:t>wed</a:t>
            </a:r>
            <a:r>
              <a:rPr lang="tr-TR" sz="2600" dirty="0" smtClean="0"/>
              <a:t>, </a:t>
            </a:r>
            <a:r>
              <a:rPr lang="tr-TR" sz="2600" dirty="0" err="1" smtClean="0"/>
              <a:t>thu</a:t>
            </a:r>
            <a:r>
              <a:rPr lang="tr-TR" sz="2600" dirty="0" smtClean="0"/>
              <a:t>, </a:t>
            </a:r>
            <a:r>
              <a:rPr lang="tr-TR" sz="2600" dirty="0" err="1" smtClean="0"/>
              <a:t>fri</a:t>
            </a:r>
            <a:r>
              <a:rPr lang="tr-TR" sz="2600" dirty="0" smtClean="0"/>
              <a:t>, sat, sun};</a:t>
            </a:r>
          </a:p>
        </p:txBody>
      </p:sp>
    </p:spTree>
    <p:extLst>
      <p:ext uri="{BB962C8B-B14F-4D97-AF65-F5344CB8AC3E}">
        <p14:creationId xmlns:p14="http://schemas.microsoft.com/office/powerpoint/2010/main" val="633895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
        <p:nvSpPr>
          <p:cNvPr id="4" name="3 İçerik Yer Tutucusu"/>
          <p:cNvSpPr>
            <a:spLocks noGrp="1"/>
          </p:cNvSpPr>
          <p:nvPr>
            <p:ph sz="quarter" idx="1"/>
          </p:nvPr>
        </p:nvSpPr>
        <p:spPr/>
        <p:txBody>
          <a:bodyPr>
            <a:normAutofit/>
          </a:bodyPr>
          <a:lstStyle/>
          <a:p>
            <a:pPr marL="320040" lvl="1" indent="-320040">
              <a:spcBef>
                <a:spcPts val="700"/>
              </a:spcBef>
              <a:buClr>
                <a:schemeClr val="accent2"/>
              </a:buClr>
              <a:buSzPct val="60000"/>
              <a:buFont typeface="Wingdings"/>
              <a:buChar char=""/>
            </a:pPr>
            <a:r>
              <a:rPr lang="tr-TR" b="1" dirty="0" err="1" smtClean="0"/>
              <a:t>Enumeration</a:t>
            </a:r>
            <a:r>
              <a:rPr lang="tr-TR" b="1" dirty="0" smtClean="0"/>
              <a:t> (Sayılama) Tipleri</a:t>
            </a:r>
          </a:p>
          <a:p>
            <a:r>
              <a:rPr lang="tr-TR" dirty="0" smtClean="0"/>
              <a:t>Tasarım Problemi</a:t>
            </a:r>
            <a:r>
              <a:rPr lang="en-US" dirty="0" smtClean="0"/>
              <a:t>: </a:t>
            </a:r>
            <a:endParaRPr lang="tr-TR" dirty="0" smtClean="0"/>
          </a:p>
          <a:p>
            <a:pPr lvl="1"/>
            <a:r>
              <a:rPr lang="tr-TR" dirty="0" smtClean="0"/>
              <a:t>Bir sembolik sabitin</a:t>
            </a:r>
            <a:r>
              <a:rPr lang="en-US" dirty="0" smtClean="0"/>
              <a:t> </a:t>
            </a:r>
            <a:r>
              <a:rPr lang="tr-TR" dirty="0" smtClean="0"/>
              <a:t>birden fazla tip</a:t>
            </a:r>
            <a:r>
              <a:rPr lang="en-US" dirty="0" smtClean="0"/>
              <a:t> </a:t>
            </a:r>
            <a:r>
              <a:rPr lang="en-US" dirty="0" err="1" smtClean="0"/>
              <a:t>tanım</a:t>
            </a:r>
            <a:r>
              <a:rPr lang="tr-TR" dirty="0" smtClean="0"/>
              <a:t>laması içinde yer almasına izin verilmeli midir</a:t>
            </a:r>
            <a:r>
              <a:rPr lang="en-US" dirty="0" smtClean="0"/>
              <a:t>?</a:t>
            </a:r>
            <a:r>
              <a:rPr lang="tr-TR" dirty="0" smtClean="0"/>
              <a:t> Eğer böyle ise o sabitin ortaya çıkmasının tipi nasıl kontrol edilir?</a:t>
            </a:r>
          </a:p>
          <a:p>
            <a:pPr lvl="1"/>
            <a:r>
              <a:rPr lang="tr-TR" dirty="0" smtClean="0"/>
              <a:t>Sayım listesi değerleri tamsayıya zorlanır mı?</a:t>
            </a:r>
          </a:p>
          <a:p>
            <a:pPr lvl="1"/>
            <a:r>
              <a:rPr lang="tr-TR" dirty="0" smtClean="0"/>
              <a:t>Diğer bir tip bir sayma tipine zorlanır mı?  </a:t>
            </a:r>
            <a:endParaRPr lang="en-US" dirty="0" smtClean="0"/>
          </a:p>
          <a:p>
            <a:endParaRPr lang="tr-TR" dirty="0"/>
          </a:p>
        </p:txBody>
      </p:sp>
      <p:sp>
        <p:nvSpPr>
          <p:cNvPr id="7" name="Başlık 1"/>
          <p:cNvSpPr>
            <a:spLocks noGrp="1"/>
          </p:cNvSpPr>
          <p:nvPr>
            <p:ph type="title"/>
          </p:nvPr>
        </p:nvSpPr>
        <p:spPr>
          <a:xfrm>
            <a:off x="612648" y="228600"/>
            <a:ext cx="8153400" cy="990600"/>
          </a:xfrm>
        </p:spPr>
        <p:txBody>
          <a:bodyPr/>
          <a:lstStyle/>
          <a:p>
            <a:r>
              <a:rPr lang="tr-TR" dirty="0"/>
              <a:t>6.2.5. Kullanıcı Tanımlı Sıralı Tipler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type="body" idx="1"/>
          </p:nvPr>
        </p:nvSpPr>
        <p:spPr>
          <a:xfrm>
            <a:off x="612648" y="1600200"/>
            <a:ext cx="8153400" cy="5257800"/>
          </a:xfrm>
        </p:spPr>
        <p:txBody>
          <a:bodyPr>
            <a:normAutofit/>
          </a:bodyPr>
          <a:lstStyle/>
          <a:p>
            <a:pPr marL="320040" lvl="1" indent="-320040">
              <a:spcBef>
                <a:spcPts val="700"/>
              </a:spcBef>
              <a:buClr>
                <a:schemeClr val="accent2"/>
              </a:buClr>
              <a:buSzPct val="60000"/>
              <a:buFont typeface="Wingdings"/>
              <a:buChar char=""/>
            </a:pPr>
            <a:r>
              <a:rPr lang="tr-TR" b="1" dirty="0" err="1" smtClean="0"/>
              <a:t>Enumeration</a:t>
            </a:r>
            <a:r>
              <a:rPr lang="tr-TR" b="1" dirty="0" smtClean="0"/>
              <a:t> (Sayılama) Tipleri Değerlendirmesi</a:t>
            </a:r>
          </a:p>
          <a:p>
            <a:pPr eaLnBrk="1" hangingPunct="1"/>
            <a:r>
              <a:rPr lang="tr-TR" dirty="0" smtClean="0"/>
              <a:t>Okunabilirliğe yardım</a:t>
            </a:r>
            <a:r>
              <a:rPr lang="en-US" dirty="0" smtClean="0"/>
              <a:t>, </a:t>
            </a:r>
            <a:r>
              <a:rPr lang="tr-TR" dirty="0" smtClean="0"/>
              <a:t>örneğin, bir sayı olarak bir renk koduna gerek yoktur.</a:t>
            </a:r>
            <a:endParaRPr lang="en-US" dirty="0" smtClean="0"/>
          </a:p>
          <a:p>
            <a:pPr eaLnBrk="1" hangingPunct="1"/>
            <a:r>
              <a:rPr lang="tr-TR" dirty="0" smtClean="0"/>
              <a:t>Güvenilirliğe yardım</a:t>
            </a:r>
            <a:r>
              <a:rPr lang="en-US" dirty="0" smtClean="0"/>
              <a:t>, </a:t>
            </a:r>
            <a:r>
              <a:rPr lang="tr-TR" dirty="0" smtClean="0"/>
              <a:t>örneğin</a:t>
            </a:r>
            <a:r>
              <a:rPr lang="en-US" dirty="0" smtClean="0"/>
              <a:t>, </a:t>
            </a:r>
            <a:r>
              <a:rPr lang="tr-TR" dirty="0" smtClean="0"/>
              <a:t>derleyici aşağıdakileri kontrol edebilir</a:t>
            </a:r>
            <a:r>
              <a:rPr lang="en-US" dirty="0" smtClean="0"/>
              <a:t>: </a:t>
            </a:r>
          </a:p>
          <a:p>
            <a:pPr lvl="1" eaLnBrk="1" hangingPunct="1"/>
            <a:r>
              <a:rPr lang="tr-TR" dirty="0" smtClean="0"/>
              <a:t>İşlemleri </a:t>
            </a:r>
            <a:r>
              <a:rPr lang="en-US" dirty="0" smtClean="0"/>
              <a:t>(</a:t>
            </a:r>
            <a:r>
              <a:rPr lang="tr-TR" dirty="0" smtClean="0"/>
              <a:t>Renk eklenmesine izin vermez</a:t>
            </a:r>
            <a:r>
              <a:rPr lang="en-US" dirty="0" smtClean="0"/>
              <a:t>) </a:t>
            </a:r>
          </a:p>
          <a:p>
            <a:pPr lvl="1" eaLnBrk="1" hangingPunct="1"/>
            <a:r>
              <a:rPr lang="tr-TR" dirty="0" smtClean="0"/>
              <a:t>Sayım listesi değişkeninin dışından bir değer atanmasına izin vermez</a:t>
            </a:r>
            <a:endParaRPr lang="en-US" dirty="0" smtClean="0"/>
          </a:p>
          <a:p>
            <a:pPr lvl="1" eaLnBrk="1" hangingPunct="1"/>
            <a:r>
              <a:rPr lang="en-US" dirty="0" err="1" smtClean="0"/>
              <a:t>Ada</a:t>
            </a:r>
            <a:r>
              <a:rPr lang="en-US" dirty="0" smtClean="0"/>
              <a:t>, C# </a:t>
            </a:r>
            <a:r>
              <a:rPr lang="tr-TR" dirty="0" smtClean="0"/>
              <a:t>ve</a:t>
            </a:r>
            <a:r>
              <a:rPr lang="en-US" dirty="0" smtClean="0"/>
              <a:t> Java 5.0</a:t>
            </a:r>
            <a:r>
              <a:rPr lang="tr-TR" dirty="0" smtClean="0"/>
              <a:t>;</a:t>
            </a:r>
            <a:r>
              <a:rPr lang="en-US" dirty="0" smtClean="0"/>
              <a:t> C++</a:t>
            </a:r>
            <a:r>
              <a:rPr lang="tr-TR" dirty="0" smtClean="0"/>
              <a:t>’tan daha iyi sayım listesi desteği sağlar.</a:t>
            </a:r>
            <a:r>
              <a:rPr lang="en-US" dirty="0" smtClean="0"/>
              <a:t> </a:t>
            </a:r>
            <a:r>
              <a:rPr lang="tr-TR" dirty="0" smtClean="0"/>
              <a:t>Çünkü bu dillerdeki sayım listesi değişkenleri tamsayı tiplere zorlanmaz.</a:t>
            </a:r>
            <a:endParaRPr lang="en-US" dirty="0" smtClean="0"/>
          </a:p>
        </p:txBody>
      </p:sp>
      <p:sp>
        <p:nvSpPr>
          <p:cNvPr id="7" name="Başlık 1"/>
          <p:cNvSpPr>
            <a:spLocks noGrp="1"/>
          </p:cNvSpPr>
          <p:nvPr>
            <p:ph type="title"/>
          </p:nvPr>
        </p:nvSpPr>
        <p:spPr>
          <a:xfrm>
            <a:off x="612648" y="228600"/>
            <a:ext cx="8153400" cy="990600"/>
          </a:xfrm>
        </p:spPr>
        <p:txBody>
          <a:bodyPr/>
          <a:lstStyle/>
          <a:p>
            <a:r>
              <a:rPr lang="tr-TR" dirty="0"/>
              <a:t>6.2.5. Kullanıcı Tanımlı Sıralı Tipler</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6.2.5. Kullanıcı Tanımlı Sıralı Tipler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pPr lvl="1"/>
            <a:r>
              <a:rPr lang="tr-TR" b="1" dirty="0" err="1"/>
              <a:t>Subrange</a:t>
            </a:r>
            <a:r>
              <a:rPr lang="tr-TR" b="1" dirty="0"/>
              <a:t> (</a:t>
            </a:r>
            <a:r>
              <a:rPr lang="tr-TR" b="1" dirty="0" err="1"/>
              <a:t>Altalan</a:t>
            </a:r>
            <a:r>
              <a:rPr lang="tr-TR" b="1" dirty="0"/>
              <a:t>) </a:t>
            </a:r>
            <a:r>
              <a:rPr lang="tr-TR" b="1" dirty="0" smtClean="0"/>
              <a:t>Tipleri</a:t>
            </a:r>
          </a:p>
          <a:p>
            <a:pPr lvl="2"/>
            <a:r>
              <a:rPr lang="tr-TR" dirty="0"/>
              <a:t>Bir </a:t>
            </a:r>
            <a:r>
              <a:rPr lang="tr-TR" b="1" dirty="0" err="1"/>
              <a:t>altalan</a:t>
            </a:r>
            <a:r>
              <a:rPr lang="tr-TR" dirty="0"/>
              <a:t> (</a:t>
            </a:r>
            <a:r>
              <a:rPr lang="tr-TR" i="1" dirty="0" err="1"/>
              <a:t>subrange</a:t>
            </a:r>
            <a:r>
              <a:rPr lang="tr-TR" dirty="0"/>
              <a:t>) </a:t>
            </a:r>
            <a:r>
              <a:rPr lang="tr-TR" b="1" dirty="0"/>
              <a:t>tipi</a:t>
            </a:r>
            <a:r>
              <a:rPr lang="tr-TR" dirty="0"/>
              <a:t>, bir sıralı tipin bir alt </a:t>
            </a:r>
            <a:r>
              <a:rPr lang="tr-TR" dirty="0" smtClean="0"/>
              <a:t>grubudur</a:t>
            </a:r>
          </a:p>
          <a:p>
            <a:pPr lvl="2"/>
            <a:r>
              <a:rPr lang="tr-TR" dirty="0"/>
              <a:t>Bir </a:t>
            </a:r>
            <a:r>
              <a:rPr lang="tr-TR" dirty="0" err="1"/>
              <a:t>altalan</a:t>
            </a:r>
            <a:r>
              <a:rPr lang="tr-TR" dirty="0"/>
              <a:t> tipinin tanımındaki değerler, daha önceden tanımlanmış veya dilde tanımlı olan (</a:t>
            </a:r>
            <a:r>
              <a:rPr lang="tr-TR" i="1" dirty="0" err="1"/>
              <a:t>built</a:t>
            </a:r>
            <a:r>
              <a:rPr lang="tr-TR" i="1" dirty="0"/>
              <a:t>-in</a:t>
            </a:r>
            <a:r>
              <a:rPr lang="tr-TR" dirty="0"/>
              <a:t>) sıralı tiplerle ilişkilendirir. Böylece, yeni tanımlanan tip ile alt grubu olduğu ana sınıf arasında bağ kurulur. </a:t>
            </a:r>
            <a:r>
              <a:rPr lang="tr-TR" dirty="0" err="1"/>
              <a:t>Altalan</a:t>
            </a:r>
            <a:r>
              <a:rPr lang="tr-TR" dirty="0"/>
              <a:t> tipinin ana sınıfına uygulanabilen tüm işlemciler, </a:t>
            </a:r>
            <a:r>
              <a:rPr lang="tr-TR" dirty="0" err="1"/>
              <a:t>altalan</a:t>
            </a:r>
            <a:r>
              <a:rPr lang="tr-TR" dirty="0"/>
              <a:t> tiplerine de uygulanabilmektedir.</a:t>
            </a:r>
            <a:endParaRPr lang="tr-TR"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268" y="4581546"/>
            <a:ext cx="24479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5933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6.2.5. Kullanıcı Tanımlı Sıralı Tipler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
        <p:nvSpPr>
          <p:cNvPr id="6" name="İçerik Yer Tutucusu 5"/>
          <p:cNvSpPr>
            <a:spLocks noGrp="1"/>
          </p:cNvSpPr>
          <p:nvPr>
            <p:ph sz="quarter" idx="1"/>
          </p:nvPr>
        </p:nvSpPr>
        <p:spPr>
          <a:xfrm>
            <a:off x="179512" y="1500174"/>
            <a:ext cx="8856984" cy="5357826"/>
          </a:xfrm>
        </p:spPr>
        <p:txBody>
          <a:bodyPr>
            <a:normAutofit fontScale="85000" lnSpcReduction="20000"/>
          </a:bodyPr>
          <a:lstStyle/>
          <a:p>
            <a:pPr lvl="1"/>
            <a:r>
              <a:rPr lang="tr-TR" b="1" dirty="0" err="1"/>
              <a:t>Subrange</a:t>
            </a:r>
            <a:r>
              <a:rPr lang="tr-TR" b="1" dirty="0"/>
              <a:t> (</a:t>
            </a:r>
            <a:r>
              <a:rPr lang="tr-TR" b="1" dirty="0" err="1"/>
              <a:t>Altalan</a:t>
            </a:r>
            <a:r>
              <a:rPr lang="tr-TR" b="1" dirty="0"/>
              <a:t>) </a:t>
            </a:r>
            <a:r>
              <a:rPr lang="tr-TR" b="1" dirty="0" smtClean="0"/>
              <a:t>Tipleri</a:t>
            </a:r>
          </a:p>
          <a:p>
            <a:pPr lvl="2"/>
            <a:r>
              <a:rPr lang="tr-TR" sz="2000" dirty="0" err="1"/>
              <a:t>Altalan</a:t>
            </a:r>
            <a:r>
              <a:rPr lang="tr-TR" sz="2000" dirty="0"/>
              <a:t> tipleri ilk olarak </a:t>
            </a:r>
            <a:r>
              <a:rPr lang="tr-TR" sz="2000" dirty="0" err="1"/>
              <a:t>Pascal'da</a:t>
            </a:r>
            <a:r>
              <a:rPr lang="tr-TR" sz="2000" dirty="0"/>
              <a:t> tanıtılmıştır.</a:t>
            </a:r>
          </a:p>
          <a:p>
            <a:pPr lvl="2"/>
            <a:r>
              <a:rPr lang="tr-TR" sz="2000" dirty="0" err="1"/>
              <a:t>Altalan</a:t>
            </a:r>
            <a:r>
              <a:rPr lang="tr-TR" sz="2000" dirty="0"/>
              <a:t> tipleri değer alanını sınırladıkları için, bir </a:t>
            </a:r>
            <a:r>
              <a:rPr lang="tr-TR" sz="2000" dirty="0" err="1"/>
              <a:t>altalan</a:t>
            </a:r>
            <a:r>
              <a:rPr lang="tr-TR" sz="2000" dirty="0"/>
              <a:t> tipindeki bir değişkenin hangi değerleri alabileceği </a:t>
            </a:r>
            <a:r>
              <a:rPr lang="tr-TR" sz="2000" dirty="0" smtClean="0"/>
              <a:t>belirlidir. </a:t>
            </a:r>
            <a:r>
              <a:rPr lang="tr-TR" sz="2000" dirty="0"/>
              <a:t>Bu durum, hem </a:t>
            </a:r>
            <a:r>
              <a:rPr lang="tr-TR" sz="2000" dirty="0" err="1" smtClean="0"/>
              <a:t>programlaların</a:t>
            </a:r>
            <a:r>
              <a:rPr lang="tr-TR" sz="2000" dirty="0" smtClean="0"/>
              <a:t> okunabilirliğini, </a:t>
            </a:r>
            <a:r>
              <a:rPr lang="tr-TR" sz="2000" dirty="0"/>
              <a:t>hem de güvenilirliğini artırır</a:t>
            </a:r>
            <a:r>
              <a:rPr lang="tr-TR" sz="2000" dirty="0" smtClean="0"/>
              <a:t>.</a:t>
            </a:r>
          </a:p>
          <a:p>
            <a:pPr lvl="3"/>
            <a:r>
              <a:rPr lang="tr-TR" sz="1800" b="1" dirty="0" err="1" smtClean="0">
                <a:latin typeface="Courier New" pitchFamily="49" charset="0"/>
                <a:cs typeface="Courier New" pitchFamily="49" charset="0"/>
              </a:rPr>
              <a:t>Type</a:t>
            </a:r>
            <a:r>
              <a:rPr lang="tr-TR" sz="1800" dirty="0" smtClean="0">
                <a:latin typeface="Courier New" pitchFamily="49" charset="0"/>
                <a:cs typeface="Courier New" pitchFamily="49" charset="0"/>
              </a:rPr>
              <a:t> </a:t>
            </a:r>
            <a:r>
              <a:rPr lang="tr-TR" sz="1800" dirty="0" err="1" smtClean="0">
                <a:latin typeface="Courier New" pitchFamily="49" charset="0"/>
                <a:cs typeface="Courier New" pitchFamily="49" charset="0"/>
              </a:rPr>
              <a:t>Day</a:t>
            </a:r>
            <a:r>
              <a:rPr lang="tr-TR" sz="1800" dirty="0" smtClean="0">
                <a:latin typeface="Courier New" pitchFamily="49" charset="0"/>
                <a:cs typeface="Courier New" pitchFamily="49" charset="0"/>
              </a:rPr>
              <a:t> </a:t>
            </a:r>
            <a:r>
              <a:rPr lang="tr-TR" sz="1800" b="1" dirty="0" smtClean="0">
                <a:latin typeface="Courier New" pitchFamily="49" charset="0"/>
                <a:cs typeface="Courier New" pitchFamily="49" charset="0"/>
              </a:rPr>
              <a:t>is</a:t>
            </a:r>
            <a:r>
              <a:rPr lang="tr-TR"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mon</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tue</a:t>
            </a:r>
            <a:r>
              <a:rPr lang="en-US" sz="1800" dirty="0" smtClean="0">
                <a:latin typeface="Courier New" pitchFamily="49" charset="0"/>
                <a:cs typeface="Courier New" pitchFamily="49" charset="0"/>
              </a:rPr>
              <a:t>, wed, </a:t>
            </a:r>
            <a:r>
              <a:rPr lang="en-US" sz="1800" dirty="0" err="1" smtClean="0">
                <a:latin typeface="Courier New" pitchFamily="49" charset="0"/>
                <a:cs typeface="Courier New" pitchFamily="49" charset="0"/>
              </a:rPr>
              <a:t>thu</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fri</a:t>
            </a:r>
            <a:r>
              <a:rPr lang="en-US" sz="1800" dirty="0" smtClean="0">
                <a:latin typeface="Courier New" pitchFamily="49" charset="0"/>
                <a:cs typeface="Courier New" pitchFamily="49" charset="0"/>
              </a:rPr>
              <a:t>, sat, sun);</a:t>
            </a:r>
            <a:endParaRPr lang="tr-TR" sz="1800" dirty="0" smtClean="0">
              <a:latin typeface="Courier New" pitchFamily="49" charset="0"/>
              <a:cs typeface="Courier New" pitchFamily="49" charset="0"/>
            </a:endParaRPr>
          </a:p>
          <a:p>
            <a:pPr lvl="3"/>
            <a:r>
              <a:rPr lang="en-US" sz="1800" b="1" dirty="0" smtClean="0">
                <a:latin typeface="Courier New" pitchFamily="49" charset="0"/>
                <a:cs typeface="Courier New" pitchFamily="49" charset="0"/>
              </a:rPr>
              <a:t>subtype </a:t>
            </a:r>
            <a:r>
              <a:rPr lang="en-US" sz="1800" dirty="0" smtClean="0">
                <a:latin typeface="Courier New" pitchFamily="49" charset="0"/>
                <a:cs typeface="Courier New" pitchFamily="49" charset="0"/>
              </a:rPr>
              <a:t>Weekdays </a:t>
            </a:r>
            <a:r>
              <a:rPr lang="en-US" sz="1800" b="1" dirty="0" smtClean="0">
                <a:latin typeface="Courier New" pitchFamily="49" charset="0"/>
                <a:cs typeface="Courier New" pitchFamily="49" charset="0"/>
              </a:rPr>
              <a:t>is </a:t>
            </a:r>
            <a:r>
              <a:rPr lang="en-US" sz="1800" dirty="0" smtClean="0">
                <a:latin typeface="Courier New" pitchFamily="49" charset="0"/>
                <a:cs typeface="Courier New" pitchFamily="49" charset="0"/>
              </a:rPr>
              <a:t>Days</a:t>
            </a:r>
            <a:r>
              <a:rPr lang="en-US" sz="1800" b="1" dirty="0" smtClean="0">
                <a:latin typeface="Courier New" pitchFamily="49" charset="0"/>
                <a:cs typeface="Courier New" pitchFamily="49" charset="0"/>
              </a:rPr>
              <a:t> range </a:t>
            </a:r>
            <a:r>
              <a:rPr lang="en-US" sz="1800" dirty="0" smtClean="0">
                <a:latin typeface="Courier New" pitchFamily="49" charset="0"/>
                <a:cs typeface="Courier New" pitchFamily="49" charset="0"/>
              </a:rPr>
              <a:t>Mon..Fri;</a:t>
            </a:r>
          </a:p>
          <a:p>
            <a:pPr lvl="3"/>
            <a:r>
              <a:rPr lang="tr-TR" sz="1800" b="1" dirty="0" err="1" smtClean="0">
                <a:latin typeface="Courier New" pitchFamily="49" charset="0"/>
                <a:cs typeface="Courier New" pitchFamily="49" charset="0"/>
              </a:rPr>
              <a:t>subtype</a:t>
            </a:r>
            <a:r>
              <a:rPr lang="tr-TR" sz="1800" b="1" dirty="0" smtClean="0">
                <a:latin typeface="Courier New" pitchFamily="49" charset="0"/>
                <a:cs typeface="Courier New" pitchFamily="49" charset="0"/>
              </a:rPr>
              <a:t> </a:t>
            </a:r>
            <a:r>
              <a:rPr lang="tr-TR" sz="1800" dirty="0" err="1" smtClean="0">
                <a:latin typeface="Courier New" pitchFamily="49" charset="0"/>
                <a:cs typeface="Courier New" pitchFamily="49" charset="0"/>
              </a:rPr>
              <a:t>Index</a:t>
            </a:r>
            <a:r>
              <a:rPr lang="tr-TR" sz="1800" b="1" dirty="0" smtClean="0">
                <a:latin typeface="Courier New" pitchFamily="49" charset="0"/>
                <a:cs typeface="Courier New" pitchFamily="49" charset="0"/>
              </a:rPr>
              <a:t> is </a:t>
            </a:r>
            <a:r>
              <a:rPr lang="tr-TR" sz="1800" dirty="0" err="1" smtClean="0">
                <a:latin typeface="Courier New" pitchFamily="49" charset="0"/>
                <a:cs typeface="Courier New" pitchFamily="49" charset="0"/>
              </a:rPr>
              <a:t>Integer</a:t>
            </a:r>
            <a:r>
              <a:rPr lang="tr-TR" sz="1800" b="1" dirty="0" smtClean="0">
                <a:latin typeface="Courier New" pitchFamily="49" charset="0"/>
                <a:cs typeface="Courier New" pitchFamily="49" charset="0"/>
              </a:rPr>
              <a:t> </a:t>
            </a:r>
            <a:r>
              <a:rPr lang="tr-TR" sz="1800" b="1" dirty="0" err="1" smtClean="0">
                <a:latin typeface="Courier New" pitchFamily="49" charset="0"/>
                <a:cs typeface="Courier New" pitchFamily="49" charset="0"/>
              </a:rPr>
              <a:t>range</a:t>
            </a:r>
            <a:r>
              <a:rPr lang="tr-TR" sz="1800" b="1" dirty="0" smtClean="0">
                <a:latin typeface="Courier New" pitchFamily="49" charset="0"/>
                <a:cs typeface="Courier New" pitchFamily="49" charset="0"/>
              </a:rPr>
              <a:t> </a:t>
            </a:r>
            <a:r>
              <a:rPr lang="tr-TR" sz="1800" dirty="0" smtClean="0">
                <a:latin typeface="Courier New" pitchFamily="49" charset="0"/>
                <a:cs typeface="Courier New" pitchFamily="49" charset="0"/>
              </a:rPr>
              <a:t>1..100;</a:t>
            </a:r>
          </a:p>
          <a:p>
            <a:pPr lvl="3"/>
            <a:r>
              <a:rPr lang="tr-TR" sz="1800" dirty="0" smtClean="0">
                <a:latin typeface="Courier New" pitchFamily="49" charset="0"/>
                <a:cs typeface="Courier New" pitchFamily="49" charset="0"/>
              </a:rPr>
              <a:t>Day1 : </a:t>
            </a:r>
            <a:r>
              <a:rPr lang="tr-TR" sz="1800" dirty="0" err="1" smtClean="0">
                <a:latin typeface="Courier New" pitchFamily="49" charset="0"/>
                <a:cs typeface="Courier New" pitchFamily="49" charset="0"/>
              </a:rPr>
              <a:t>Days</a:t>
            </a:r>
            <a:r>
              <a:rPr lang="tr-TR" sz="1800" dirty="0" smtClean="0">
                <a:latin typeface="Courier New" pitchFamily="49" charset="0"/>
                <a:cs typeface="Courier New" pitchFamily="49" charset="0"/>
              </a:rPr>
              <a:t>;</a:t>
            </a:r>
          </a:p>
          <a:p>
            <a:pPr lvl="3"/>
            <a:r>
              <a:rPr lang="tr-TR" sz="1800" dirty="0" smtClean="0">
                <a:latin typeface="Courier New" pitchFamily="49" charset="0"/>
                <a:cs typeface="Courier New" pitchFamily="49" charset="0"/>
              </a:rPr>
              <a:t>Day2 : </a:t>
            </a:r>
            <a:r>
              <a:rPr lang="tr-TR" sz="1800" dirty="0" err="1" smtClean="0">
                <a:latin typeface="Courier New" pitchFamily="49" charset="0"/>
                <a:cs typeface="Courier New" pitchFamily="49" charset="0"/>
              </a:rPr>
              <a:t>Weekdays</a:t>
            </a:r>
            <a:r>
              <a:rPr lang="tr-TR" sz="1800" dirty="0" smtClean="0">
                <a:latin typeface="Courier New" pitchFamily="49" charset="0"/>
                <a:cs typeface="Courier New" pitchFamily="49" charset="0"/>
              </a:rPr>
              <a:t>;</a:t>
            </a:r>
          </a:p>
          <a:p>
            <a:pPr lvl="3"/>
            <a:r>
              <a:rPr lang="tr-TR" sz="1800" dirty="0" smtClean="0">
                <a:latin typeface="Courier New" pitchFamily="49" charset="0"/>
                <a:cs typeface="Courier New" pitchFamily="49" charset="0"/>
              </a:rPr>
              <a:t>. . .</a:t>
            </a:r>
          </a:p>
          <a:p>
            <a:pPr lvl="3"/>
            <a:r>
              <a:rPr lang="tr-TR" sz="1800" dirty="0" smtClean="0">
                <a:latin typeface="Courier New" pitchFamily="49" charset="0"/>
                <a:cs typeface="Courier New" pitchFamily="49" charset="0"/>
              </a:rPr>
              <a:t>Day2 := Day1;</a:t>
            </a:r>
          </a:p>
          <a:p>
            <a:pPr lvl="2"/>
            <a:endParaRPr lang="tr-TR" sz="2000" dirty="0"/>
          </a:p>
          <a:p>
            <a:pPr lvl="2"/>
            <a:endParaRPr lang="tr-TR" sz="2000" dirty="0" smtClean="0"/>
          </a:p>
          <a:p>
            <a:pPr lvl="2"/>
            <a:endParaRPr lang="tr-TR" sz="2000" dirty="0"/>
          </a:p>
          <a:p>
            <a:pPr lvl="2"/>
            <a:endParaRPr lang="tr-TR" sz="2000" dirty="0" smtClean="0"/>
          </a:p>
          <a:p>
            <a:pPr lvl="2"/>
            <a:endParaRPr lang="tr-TR" sz="2000" dirty="0"/>
          </a:p>
          <a:p>
            <a:pPr lvl="2"/>
            <a:r>
              <a:rPr lang="tr-TR" sz="2000" b="1" dirty="0"/>
              <a:t>Ada</a:t>
            </a:r>
            <a:r>
              <a:rPr lang="tr-TR" sz="2000" dirty="0"/>
              <a:t> – </a:t>
            </a:r>
            <a:r>
              <a:rPr lang="tr-TR" sz="2000" dirty="0" err="1"/>
              <a:t>Altalan</a:t>
            </a:r>
            <a:r>
              <a:rPr lang="tr-TR" sz="2000" dirty="0"/>
              <a:t> tipleri yeni tipler değildir. Sınırlandırılmış </a:t>
            </a:r>
            <a:r>
              <a:rPr lang="tr-TR" sz="2000" dirty="0" smtClean="0"/>
              <a:t>var olan tiplerdir</a:t>
            </a:r>
            <a:r>
              <a:rPr lang="tr-TR" sz="2000" dirty="0"/>
              <a:t>. </a:t>
            </a:r>
            <a:r>
              <a:rPr lang="tr-TR" sz="2000" dirty="0" err="1"/>
              <a:t>Pascal’daki</a:t>
            </a:r>
            <a:r>
              <a:rPr lang="tr-TR" sz="2000" dirty="0"/>
              <a:t> </a:t>
            </a:r>
            <a:r>
              <a:rPr lang="tr-TR" sz="2000" dirty="0" smtClean="0"/>
              <a:t>gibi </a:t>
            </a:r>
            <a:r>
              <a:rPr lang="tr-TR" sz="2000" dirty="0"/>
              <a:t>“</a:t>
            </a:r>
            <a:r>
              <a:rPr lang="tr-TR" sz="2000" dirty="0" err="1"/>
              <a:t>case</a:t>
            </a:r>
            <a:r>
              <a:rPr lang="tr-TR" sz="2000" dirty="0"/>
              <a:t>” içinde de </a:t>
            </a:r>
            <a:r>
              <a:rPr lang="tr-TR" sz="2000" dirty="0" smtClean="0"/>
              <a:t>kullanılabilir</a:t>
            </a:r>
            <a:r>
              <a:rPr lang="tr-TR" sz="2000" dirty="0"/>
              <a:t>.</a:t>
            </a:r>
          </a:p>
          <a:p>
            <a:pPr lvl="2"/>
            <a:r>
              <a:rPr lang="tr-TR" sz="2000" dirty="0" err="1"/>
              <a:t>subtype</a:t>
            </a:r>
            <a:r>
              <a:rPr lang="tr-TR" sz="2000" dirty="0"/>
              <a:t> POS_TYPE is </a:t>
            </a:r>
            <a:r>
              <a:rPr lang="tr-TR" sz="2000" dirty="0" smtClean="0"/>
              <a:t>INTEGER </a:t>
            </a:r>
            <a:r>
              <a:rPr lang="tr-TR" sz="2000" dirty="0" err="1"/>
              <a:t>range</a:t>
            </a:r>
            <a:r>
              <a:rPr lang="tr-TR" sz="2000" dirty="0"/>
              <a:t> 0..INTEGER'LAST</a:t>
            </a:r>
            <a:r>
              <a:rPr lang="tr-TR" sz="2000" dirty="0" smtClean="0"/>
              <a:t>;</a:t>
            </a:r>
          </a:p>
          <a:p>
            <a:pPr lvl="2"/>
            <a:r>
              <a:rPr lang="tr-TR" sz="2000" dirty="0" err="1"/>
              <a:t>subtype</a:t>
            </a:r>
            <a:r>
              <a:rPr lang="tr-TR" sz="2000" dirty="0"/>
              <a:t> Index is </a:t>
            </a:r>
            <a:r>
              <a:rPr lang="tr-TR" sz="2000" dirty="0" err="1"/>
              <a:t>Integer</a:t>
            </a:r>
            <a:r>
              <a:rPr lang="tr-TR" sz="2000" dirty="0"/>
              <a:t> </a:t>
            </a:r>
            <a:r>
              <a:rPr lang="tr-TR" sz="2000" dirty="0" err="1"/>
              <a:t>range</a:t>
            </a:r>
            <a:r>
              <a:rPr lang="tr-TR" sz="2000" dirty="0"/>
              <a:t> 1..100;</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418" y="4429132"/>
            <a:ext cx="5690912" cy="133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1502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body" idx="1"/>
          </p:nvPr>
        </p:nvSpPr>
        <p:spPr/>
        <p:txBody>
          <a:bodyPr/>
          <a:lstStyle/>
          <a:p>
            <a:pPr marL="320040" lvl="1" indent="-320040">
              <a:spcBef>
                <a:spcPts val="700"/>
              </a:spcBef>
              <a:buClr>
                <a:schemeClr val="accent2"/>
              </a:buClr>
              <a:buSzPct val="60000"/>
              <a:buFont typeface="Wingdings"/>
              <a:buChar char=""/>
            </a:pPr>
            <a:r>
              <a:rPr lang="tr-TR" b="1" dirty="0" err="1" smtClean="0"/>
              <a:t>Subrange</a:t>
            </a:r>
            <a:r>
              <a:rPr lang="tr-TR" b="1" dirty="0" smtClean="0"/>
              <a:t> (</a:t>
            </a:r>
            <a:r>
              <a:rPr lang="tr-TR" b="1" dirty="0" err="1" smtClean="0"/>
              <a:t>Altalan</a:t>
            </a:r>
            <a:r>
              <a:rPr lang="tr-TR" b="1" dirty="0" smtClean="0"/>
              <a:t>) Tipleri Değerlendirmesi</a:t>
            </a:r>
          </a:p>
          <a:p>
            <a:pPr eaLnBrk="1" hangingPunct="1"/>
            <a:r>
              <a:rPr lang="tr-TR" dirty="0" smtClean="0"/>
              <a:t>Okunabilirliğe yardım</a:t>
            </a:r>
            <a:endParaRPr lang="en-US" dirty="0" smtClean="0"/>
          </a:p>
          <a:p>
            <a:pPr lvl="1" eaLnBrk="1" hangingPunct="1"/>
            <a:r>
              <a:rPr lang="tr-TR" dirty="0" smtClean="0"/>
              <a:t>Okuyucuların kolayca görebileceği </a:t>
            </a:r>
            <a:r>
              <a:rPr lang="tr-TR" dirty="0" err="1" smtClean="0"/>
              <a:t>altalan</a:t>
            </a:r>
            <a:r>
              <a:rPr lang="tr-TR" dirty="0" smtClean="0"/>
              <a:t> değişkenlerini yalnızca belirli aralıkta saklayabiliriz.</a:t>
            </a:r>
            <a:endParaRPr lang="en-US" dirty="0" smtClean="0"/>
          </a:p>
          <a:p>
            <a:pPr eaLnBrk="1" hangingPunct="1"/>
            <a:r>
              <a:rPr lang="tr-TR" dirty="0" smtClean="0"/>
              <a:t>Güvenilirlik</a:t>
            </a:r>
            <a:endParaRPr lang="en-US" dirty="0" smtClean="0"/>
          </a:p>
          <a:p>
            <a:pPr lvl="1"/>
            <a:r>
              <a:rPr lang="tr-TR" dirty="0" smtClean="0"/>
              <a:t>Belirlenen değerler dışında </a:t>
            </a:r>
            <a:r>
              <a:rPr lang="tr-TR" dirty="0" err="1" smtClean="0"/>
              <a:t>altalan</a:t>
            </a:r>
            <a:r>
              <a:rPr lang="tr-TR" dirty="0" smtClean="0"/>
              <a:t> değişkene farklı değerler atamak hata olarak algılanır.</a:t>
            </a:r>
            <a:endParaRPr lang="en-US" dirty="0" smtClean="0"/>
          </a:p>
        </p:txBody>
      </p:sp>
      <p:sp>
        <p:nvSpPr>
          <p:cNvPr id="6" name="Başlık 1"/>
          <p:cNvSpPr>
            <a:spLocks noGrp="1"/>
          </p:cNvSpPr>
          <p:nvPr>
            <p:ph type="title"/>
          </p:nvPr>
        </p:nvSpPr>
        <p:spPr>
          <a:xfrm>
            <a:off x="612648" y="228600"/>
            <a:ext cx="8153400" cy="990600"/>
          </a:xfrm>
        </p:spPr>
        <p:txBody>
          <a:bodyPr/>
          <a:lstStyle/>
          <a:p>
            <a:r>
              <a:rPr lang="tr-TR" dirty="0"/>
              <a:t>6.2.5. Kullanıcı Tanımlı Sıralı Tipler</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 YAPISAL VERİ TİPLERİ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b="1" dirty="0"/>
              <a:t>Yapısal </a:t>
            </a:r>
            <a:r>
              <a:rPr lang="tr-TR" dirty="0"/>
              <a:t>(</a:t>
            </a:r>
            <a:r>
              <a:rPr lang="tr-TR" i="1" dirty="0" err="1"/>
              <a:t>structured</a:t>
            </a:r>
            <a:r>
              <a:rPr lang="tr-TR" dirty="0"/>
              <a:t>) tipler ilkel tiplerden oluşur ve bellekte bir dizi yerleşimde saklanırlar. Diziler, kayıtlar ve göstergeler yapısal veri tiplerini oluşturmaktadır.</a:t>
            </a:r>
          </a:p>
        </p:txBody>
      </p:sp>
      <p:pic>
        <p:nvPicPr>
          <p:cNvPr id="17410" name="Picture 2"/>
          <p:cNvPicPr>
            <a:picLocks noChangeAspect="1" noChangeArrowheads="1"/>
          </p:cNvPicPr>
          <p:nvPr/>
        </p:nvPicPr>
        <p:blipFill>
          <a:blip r:embed="rId2">
            <a:clrChange>
              <a:clrFrom>
                <a:srgbClr val="F8F2D1"/>
              </a:clrFrom>
              <a:clrTo>
                <a:srgbClr val="F8F2D1">
                  <a:alpha val="0"/>
                </a:srgbClr>
              </a:clrTo>
            </a:clrChange>
            <a:extLst>
              <a:ext uri="{28A0092B-C50C-407E-A947-70E740481C1C}">
                <a14:useLocalDpi xmlns:a14="http://schemas.microsoft.com/office/drawing/2010/main" val="0"/>
              </a:ext>
            </a:extLst>
          </a:blip>
          <a:srcRect/>
          <a:stretch>
            <a:fillRect/>
          </a:stretch>
        </p:blipFill>
        <p:spPr bwMode="auto">
          <a:xfrm>
            <a:off x="1200150" y="3399284"/>
            <a:ext cx="67437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4136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6.3.1. </a:t>
            </a:r>
            <a:r>
              <a:rPr lang="tr-TR" dirty="0"/>
              <a:t>Diziler (</a:t>
            </a:r>
            <a:r>
              <a:rPr lang="tr-TR" dirty="0" err="1"/>
              <a:t>Arrays</a:t>
            </a:r>
            <a:r>
              <a:rPr lang="tr-TR" dirty="0" smtClean="0"/>
              <a:t>)</a:t>
            </a:r>
            <a:endParaRPr lang="tr-TR"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3200" b="1" dirty="0" smtClean="0"/>
              <a:t>Diziler </a:t>
            </a:r>
            <a:r>
              <a:rPr lang="tr-TR" sz="3200" b="1" dirty="0"/>
              <a:t>(</a:t>
            </a:r>
            <a:r>
              <a:rPr lang="tr-TR" sz="3200" b="1" dirty="0" err="1"/>
              <a:t>Arrays</a:t>
            </a:r>
            <a:r>
              <a:rPr lang="tr-TR" sz="3200" b="1" dirty="0" smtClean="0"/>
              <a:t>)</a:t>
            </a:r>
          </a:p>
          <a:p>
            <a:r>
              <a:rPr lang="tr-TR" sz="3200" dirty="0"/>
              <a:t>Bir</a:t>
            </a:r>
            <a:r>
              <a:rPr lang="en-US" sz="3200" dirty="0"/>
              <a:t> </a:t>
            </a:r>
            <a:r>
              <a:rPr lang="tr-TR" sz="3200" dirty="0" smtClean="0">
                <a:solidFill>
                  <a:schemeClr val="accent2"/>
                </a:solidFill>
              </a:rPr>
              <a:t>dizi, </a:t>
            </a:r>
            <a:r>
              <a:rPr lang="tr-TR" sz="3200" dirty="0"/>
              <a:t>homojen veri </a:t>
            </a:r>
            <a:r>
              <a:rPr lang="tr-TR" sz="3200" dirty="0" smtClean="0"/>
              <a:t>elemanlarının </a:t>
            </a:r>
            <a:r>
              <a:rPr lang="tr-TR" sz="3200" dirty="0"/>
              <a:t>bir kümesidir,</a:t>
            </a:r>
            <a:r>
              <a:rPr lang="tr-TR" sz="3200" dirty="0">
                <a:solidFill>
                  <a:schemeClr val="accent2"/>
                </a:solidFill>
              </a:rPr>
              <a:t> </a:t>
            </a:r>
            <a:r>
              <a:rPr lang="tr-TR" sz="3200" dirty="0"/>
              <a:t>elemanlardan her biri kümedeki birinci elemana göre olan pozisyonuyla tanımlanır.</a:t>
            </a:r>
            <a:endParaRPr lang="en-US" sz="3200" dirty="0"/>
          </a:p>
          <a:p>
            <a:pPr lvl="1"/>
            <a:r>
              <a:rPr lang="tr-TR" sz="2800" dirty="0" smtClean="0"/>
              <a:t>Örnek</a:t>
            </a:r>
            <a:r>
              <a:rPr lang="tr-TR" sz="2800" dirty="0"/>
              <a:t>: C:  </a:t>
            </a:r>
            <a:r>
              <a:rPr lang="tr-TR" sz="2800" dirty="0" err="1"/>
              <a:t>int</a:t>
            </a:r>
            <a:r>
              <a:rPr lang="tr-TR" sz="2800" dirty="0"/>
              <a:t> </a:t>
            </a:r>
            <a:r>
              <a:rPr lang="tr-TR" sz="2800" dirty="0" err="1"/>
              <a:t>aa</a:t>
            </a:r>
            <a:r>
              <a:rPr lang="tr-TR" sz="2800" dirty="0"/>
              <a:t>[4][3][7];</a:t>
            </a:r>
          </a:p>
          <a:p>
            <a:pPr lvl="1"/>
            <a:r>
              <a:rPr lang="tr-TR" sz="2800" dirty="0" err="1"/>
              <a:t>sum</a:t>
            </a:r>
            <a:r>
              <a:rPr lang="tr-TR" sz="2800" dirty="0"/>
              <a:t> += </a:t>
            </a:r>
            <a:r>
              <a:rPr lang="tr-TR" sz="2800" dirty="0" err="1"/>
              <a:t>aa</a:t>
            </a:r>
            <a:r>
              <a:rPr lang="tr-TR" sz="2800" dirty="0"/>
              <a:t>[i][j][k];</a:t>
            </a:r>
          </a:p>
        </p:txBody>
      </p:sp>
    </p:spTree>
    <p:extLst>
      <p:ext uri="{BB962C8B-B14F-4D97-AF65-F5344CB8AC3E}">
        <p14:creationId xmlns:p14="http://schemas.microsoft.com/office/powerpoint/2010/main" val="595419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4000" dirty="0">
                <a:solidFill>
                  <a:schemeClr val="tx2"/>
                </a:solidFill>
              </a:rPr>
              <a:t>6.1.GİRİŞ</a:t>
            </a:r>
            <a:endParaRPr lang="tr-TR" sz="4000" dirty="0">
              <a:solidFill>
                <a:schemeClr val="tx2"/>
              </a:solidFill>
              <a:latin typeface="+mj-lt"/>
              <a:ea typeface="+mj-ea"/>
              <a:cs typeface="+mj-cs"/>
            </a:endParaRPr>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
        <p:nvSpPr>
          <p:cNvPr id="5" name="İçerik Yer Tutucusu 4"/>
          <p:cNvSpPr>
            <a:spLocks noGrp="1"/>
          </p:cNvSpPr>
          <p:nvPr>
            <p:ph sz="quarter" idx="1"/>
          </p:nvPr>
        </p:nvSpPr>
        <p:spPr>
          <a:xfrm>
            <a:off x="612648" y="1504968"/>
            <a:ext cx="8388508" cy="4495800"/>
          </a:xfrm>
        </p:spPr>
        <p:txBody>
          <a:bodyPr>
            <a:noAutofit/>
          </a:bodyPr>
          <a:lstStyle/>
          <a:p>
            <a:r>
              <a:rPr lang="tr-TR" sz="2400" dirty="0" err="1"/>
              <a:t>Von</a:t>
            </a:r>
            <a:r>
              <a:rPr lang="tr-TR" sz="2400" dirty="0"/>
              <a:t> </a:t>
            </a:r>
            <a:r>
              <a:rPr lang="tr-TR" sz="2400" dirty="0" err="1"/>
              <a:t>Neumann</a:t>
            </a:r>
            <a:r>
              <a:rPr lang="tr-TR" sz="2400" dirty="0"/>
              <a:t> makinesinin yapısının programlama </a:t>
            </a:r>
            <a:r>
              <a:rPr lang="tr-TR" sz="2400" dirty="0" smtClean="0"/>
              <a:t>dilleri üzerindeki </a:t>
            </a:r>
            <a:r>
              <a:rPr lang="tr-TR" sz="2400" dirty="0"/>
              <a:t>etkileri önemlidir</a:t>
            </a:r>
            <a:r>
              <a:rPr lang="tr-TR" sz="2400" dirty="0" smtClean="0"/>
              <a:t>. </a:t>
            </a:r>
          </a:p>
          <a:p>
            <a:r>
              <a:rPr lang="tr-TR" sz="2400" dirty="0" err="1" smtClean="0"/>
              <a:t>Von</a:t>
            </a:r>
            <a:r>
              <a:rPr lang="tr-TR" sz="2400" dirty="0" smtClean="0"/>
              <a:t> </a:t>
            </a:r>
            <a:r>
              <a:rPr lang="tr-TR" sz="2400" dirty="0" err="1"/>
              <a:t>Neumann</a:t>
            </a:r>
            <a:r>
              <a:rPr lang="tr-TR" sz="2400" dirty="0"/>
              <a:t> mimarisi CPU ile belleği belirgin bir </a:t>
            </a:r>
            <a:r>
              <a:rPr lang="tr-TR" sz="2400" dirty="0" smtClean="0"/>
              <a:t>şekilde ayırır</a:t>
            </a:r>
            <a:r>
              <a:rPr lang="tr-TR" sz="2400" dirty="0"/>
              <a:t>.</a:t>
            </a:r>
          </a:p>
          <a:p>
            <a:r>
              <a:rPr lang="tr-TR" sz="2400" dirty="0" smtClean="0"/>
              <a:t>Bellek </a:t>
            </a:r>
            <a:r>
              <a:rPr lang="tr-TR" sz="2400" dirty="0"/>
              <a:t>içeriği oldukça karışıktır. Bellekte:</a:t>
            </a:r>
          </a:p>
          <a:p>
            <a:pPr lvl="1"/>
            <a:r>
              <a:rPr lang="tr-TR" sz="2400" dirty="0" smtClean="0"/>
              <a:t>Her </a:t>
            </a:r>
            <a:r>
              <a:rPr lang="tr-TR" sz="2400" dirty="0"/>
              <a:t>türlü CPU komutları: yazmaç (</a:t>
            </a:r>
            <a:r>
              <a:rPr lang="tr-TR" sz="2400" dirty="0" err="1"/>
              <a:t>register</a:t>
            </a:r>
            <a:r>
              <a:rPr lang="tr-TR" sz="2400" dirty="0"/>
              <a:t>) ↔ bellek transferleri, </a:t>
            </a:r>
            <a:r>
              <a:rPr lang="tr-TR" sz="2400" dirty="0" smtClean="0"/>
              <a:t>aritmetik </a:t>
            </a:r>
            <a:r>
              <a:rPr lang="tr-TR" sz="2400" dirty="0"/>
              <a:t>işlemler, karşılaştırma, vs.</a:t>
            </a:r>
          </a:p>
          <a:p>
            <a:pPr lvl="1"/>
            <a:r>
              <a:rPr lang="tr-TR" sz="2400" dirty="0" smtClean="0"/>
              <a:t>Bazı </a:t>
            </a:r>
            <a:r>
              <a:rPr lang="tr-TR" sz="2400" dirty="0"/>
              <a:t>işlemleri yapabilmek için ek bilgi: transfer etmek için adresler, vs.</a:t>
            </a:r>
          </a:p>
          <a:p>
            <a:pPr lvl="1"/>
            <a:r>
              <a:rPr lang="tr-TR" sz="2400" dirty="0" smtClean="0"/>
              <a:t>İşlenecek </a:t>
            </a:r>
            <a:r>
              <a:rPr lang="tr-TR" sz="2400" dirty="0"/>
              <a:t>değerler, adres bilgileri gibi </a:t>
            </a:r>
            <a:r>
              <a:rPr lang="tr-TR" sz="2400" b="1" dirty="0"/>
              <a:t>veriler</a:t>
            </a:r>
            <a:r>
              <a:rPr lang="tr-TR" sz="2400" dirty="0"/>
              <a:t> (data).</a:t>
            </a:r>
          </a:p>
          <a:p>
            <a:r>
              <a:rPr lang="tr-TR" sz="2400" dirty="0" smtClean="0"/>
              <a:t>Belleğe </a:t>
            </a:r>
            <a:r>
              <a:rPr lang="tr-TR" sz="2400" dirty="0"/>
              <a:t>erişim tamamen adrese göredir. </a:t>
            </a:r>
            <a:endParaRPr lang="tr-TR" sz="2400" dirty="0" smtClean="0"/>
          </a:p>
          <a:p>
            <a:r>
              <a:rPr lang="tr-TR" sz="2400" dirty="0" err="1" smtClean="0"/>
              <a:t>Von</a:t>
            </a:r>
            <a:r>
              <a:rPr lang="tr-TR" sz="2400" dirty="0" smtClean="0"/>
              <a:t> </a:t>
            </a:r>
            <a:r>
              <a:rPr lang="tr-TR" sz="2400" dirty="0" err="1"/>
              <a:t>Neumann</a:t>
            </a:r>
            <a:r>
              <a:rPr lang="tr-TR" sz="2400" dirty="0"/>
              <a:t> makinesinde işlenecek bütün bilgiler ikili sayısal </a:t>
            </a:r>
            <a:r>
              <a:rPr lang="tr-TR" sz="2400" dirty="0" smtClean="0"/>
              <a:t>sisteme </a:t>
            </a:r>
            <a:r>
              <a:rPr lang="tr-TR" sz="2400" dirty="0"/>
              <a:t>dönüştürülmek zorundadır.</a:t>
            </a:r>
          </a:p>
        </p:txBody>
      </p:sp>
    </p:spTree>
    <p:extLst>
      <p:ext uri="{BB962C8B-B14F-4D97-AF65-F5344CB8AC3E}">
        <p14:creationId xmlns:p14="http://schemas.microsoft.com/office/powerpoint/2010/main" val="2036392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6.3.1.1. Dizi İndisleri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a:t>İndisler, indis elemanları ile dizi elemanlarını birbirlerine eşler.</a:t>
            </a:r>
          </a:p>
          <a:p>
            <a:r>
              <a:rPr lang="tr-TR" sz="2400" b="1" dirty="0" err="1"/>
              <a:t>array_name</a:t>
            </a:r>
            <a:r>
              <a:rPr lang="tr-TR" sz="2400" b="1" dirty="0"/>
              <a:t> (</a:t>
            </a:r>
            <a:r>
              <a:rPr lang="tr-TR" sz="2400" b="1" dirty="0" err="1"/>
              <a:t>index_value_list</a:t>
            </a:r>
            <a:r>
              <a:rPr lang="tr-TR" sz="2400" b="1" dirty="0"/>
              <a:t>) →  an element</a:t>
            </a:r>
          </a:p>
          <a:p>
            <a:r>
              <a:rPr lang="tr-TR" sz="2400" b="1" dirty="0"/>
              <a:t>İndis </a:t>
            </a:r>
            <a:r>
              <a:rPr lang="tr-TR" sz="2400" b="1" dirty="0" smtClean="0"/>
              <a:t>sözdizimi (</a:t>
            </a:r>
            <a:r>
              <a:rPr lang="tr-TR" sz="2400" b="1" dirty="0" err="1"/>
              <a:t>syntax</a:t>
            </a:r>
            <a:r>
              <a:rPr lang="tr-TR" sz="2400" b="1" dirty="0"/>
              <a:t>):</a:t>
            </a:r>
          </a:p>
          <a:p>
            <a:pPr lvl="1"/>
            <a:r>
              <a:rPr lang="tr-TR" sz="2000" dirty="0"/>
              <a:t>FORTRAN, PL/I, Ada ( ) parantez kullanır</a:t>
            </a:r>
          </a:p>
          <a:p>
            <a:pPr lvl="1"/>
            <a:r>
              <a:rPr lang="tr-TR" sz="2000" dirty="0"/>
              <a:t>Birçok diğer diller [ ] kullanır</a:t>
            </a:r>
            <a:endParaRPr lang="tr-TR" sz="1700" dirty="0"/>
          </a:p>
          <a:p>
            <a:r>
              <a:rPr lang="tr-TR" sz="2400" dirty="0"/>
              <a:t>Dizi indis tipleri:</a:t>
            </a:r>
          </a:p>
          <a:p>
            <a:pPr lvl="1"/>
            <a:r>
              <a:rPr lang="tr-TR" sz="2000" dirty="0" smtClean="0"/>
              <a:t>FORTRAN</a:t>
            </a:r>
            <a:r>
              <a:rPr lang="tr-TR" sz="2000" dirty="0"/>
              <a:t>, C, </a:t>
            </a:r>
            <a:r>
              <a:rPr lang="tr-TR" sz="2000" dirty="0" smtClean="0"/>
              <a:t>C#, Java </a:t>
            </a:r>
            <a:r>
              <a:rPr lang="tr-TR" sz="2000" dirty="0"/>
              <a:t>– sadece “</a:t>
            </a:r>
            <a:r>
              <a:rPr lang="tr-TR" sz="2000" dirty="0" err="1"/>
              <a:t>integer</a:t>
            </a:r>
            <a:r>
              <a:rPr lang="tr-TR" sz="2000" dirty="0"/>
              <a:t>”</a:t>
            </a:r>
          </a:p>
          <a:p>
            <a:pPr lvl="1"/>
            <a:r>
              <a:rPr lang="tr-TR" sz="2000" dirty="0" err="1" smtClean="0"/>
              <a:t>Pascal</a:t>
            </a:r>
            <a:r>
              <a:rPr lang="tr-TR" sz="2000" dirty="0" smtClean="0"/>
              <a:t> – Her </a:t>
            </a:r>
            <a:r>
              <a:rPr lang="tr-TR" sz="2000" dirty="0"/>
              <a:t>türlü sıralı tip (</a:t>
            </a:r>
            <a:r>
              <a:rPr lang="tr-TR" sz="2000" dirty="0" err="1"/>
              <a:t>integer</a:t>
            </a:r>
            <a:r>
              <a:rPr lang="tr-TR" sz="2000" dirty="0"/>
              <a:t>, </a:t>
            </a:r>
            <a:r>
              <a:rPr lang="tr-TR" sz="2000" dirty="0" err="1"/>
              <a:t>boolean</a:t>
            </a:r>
            <a:r>
              <a:rPr lang="tr-TR" sz="2000" dirty="0"/>
              <a:t>, </a:t>
            </a:r>
            <a:r>
              <a:rPr lang="tr-TR" sz="2000" dirty="0" err="1"/>
              <a:t>char</a:t>
            </a:r>
            <a:r>
              <a:rPr lang="tr-TR" sz="2000" dirty="0"/>
              <a:t>, </a:t>
            </a:r>
            <a:r>
              <a:rPr lang="tr-TR" sz="2000" dirty="0" err="1"/>
              <a:t>enum</a:t>
            </a:r>
            <a:r>
              <a:rPr lang="tr-TR" sz="2000" dirty="0"/>
              <a:t>)</a:t>
            </a:r>
          </a:p>
          <a:p>
            <a:pPr lvl="1"/>
            <a:r>
              <a:rPr lang="tr-TR" sz="2000" dirty="0" smtClean="0"/>
              <a:t>Ada – </a:t>
            </a:r>
            <a:r>
              <a:rPr lang="tr-TR" sz="2000" dirty="0" err="1"/>
              <a:t>integer</a:t>
            </a:r>
            <a:r>
              <a:rPr lang="tr-TR" sz="2000" dirty="0"/>
              <a:t> veya </a:t>
            </a:r>
            <a:r>
              <a:rPr lang="tr-TR" sz="2000" dirty="0" err="1"/>
              <a:t>enum</a:t>
            </a:r>
            <a:r>
              <a:rPr lang="tr-TR" sz="2000" dirty="0"/>
              <a:t> (</a:t>
            </a:r>
            <a:r>
              <a:rPr lang="tr-TR" sz="2000" dirty="0" err="1"/>
              <a:t>boolean</a:t>
            </a:r>
            <a:r>
              <a:rPr lang="tr-TR" sz="2000" dirty="0"/>
              <a:t> ve </a:t>
            </a:r>
            <a:r>
              <a:rPr lang="tr-TR" sz="2000" dirty="0" err="1"/>
              <a:t>char</a:t>
            </a:r>
            <a:r>
              <a:rPr lang="tr-TR" sz="2000" dirty="0"/>
              <a:t> dahil)</a:t>
            </a:r>
          </a:p>
        </p:txBody>
      </p:sp>
    </p:spTree>
    <p:extLst>
      <p:ext uri="{BB962C8B-B14F-4D97-AF65-F5344CB8AC3E}">
        <p14:creationId xmlns:p14="http://schemas.microsoft.com/office/powerpoint/2010/main" val="2461069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6.3.1.1. Dizi İndisleri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sp>
        <p:nvSpPr>
          <p:cNvPr id="6" name="İçerik Yer Tutucusu 5"/>
          <p:cNvSpPr>
            <a:spLocks noGrp="1"/>
          </p:cNvSpPr>
          <p:nvPr>
            <p:ph sz="quarter" idx="1"/>
          </p:nvPr>
        </p:nvSpPr>
        <p:spPr>
          <a:xfrm>
            <a:off x="179512" y="1600200"/>
            <a:ext cx="8856984" cy="4495800"/>
          </a:xfrm>
        </p:spPr>
        <p:txBody>
          <a:bodyPr>
            <a:normAutofit fontScale="62500" lnSpcReduction="20000"/>
          </a:bodyPr>
          <a:lstStyle/>
          <a:p>
            <a:r>
              <a:rPr lang="tr-TR" sz="3800" b="1" dirty="0"/>
              <a:t>İndisin Üst Sınırı:</a:t>
            </a:r>
            <a:endParaRPr lang="tr-TR" sz="3800" dirty="0"/>
          </a:p>
          <a:p>
            <a:endParaRPr lang="tr-TR" sz="3800" dirty="0" smtClean="0"/>
          </a:p>
          <a:p>
            <a:r>
              <a:rPr lang="tr-TR" sz="3800" dirty="0" smtClean="0"/>
              <a:t>İlk </a:t>
            </a:r>
            <a:r>
              <a:rPr lang="tr-TR" sz="3800" dirty="0"/>
              <a:t>programlama dillerinin aksine, günümüzde popüler olan programlama dillerinde dizi indislerinin sayısı sınırlanmaz. Böylece çok boyutlu diziler oluşturulabilir. Ancak, genellikle programlama açısından 3'ten fazla boyutu olan dizilere gereksinim duyulmaz</a:t>
            </a:r>
            <a:r>
              <a:rPr lang="tr-TR" sz="3800" dirty="0" smtClean="0"/>
              <a:t>.</a:t>
            </a:r>
          </a:p>
          <a:p>
            <a:endParaRPr lang="tr-TR" sz="3800" dirty="0"/>
          </a:p>
          <a:p>
            <a:r>
              <a:rPr lang="tr-TR" sz="3800" dirty="0"/>
              <a:t>C'de ise diğer programlama dillerinden farklı bir tasarım vardır. C'de dizilerin tek indisi olabilir. Ancak, dizilerin elemanları diziler olabildiği için çok boyutlu diziler oluşturulabilir</a:t>
            </a:r>
            <a:r>
              <a:rPr lang="tr-TR" sz="3800" dirty="0" smtClean="0"/>
              <a:t>.</a:t>
            </a:r>
            <a:r>
              <a:rPr lang="tr-TR" sz="3800" dirty="0"/>
              <a:t> </a:t>
            </a:r>
            <a:r>
              <a:rPr lang="tr-TR" sz="3800" dirty="0" smtClean="0"/>
              <a:t> Her </a:t>
            </a:r>
            <a:r>
              <a:rPr lang="tr-TR" sz="3800" dirty="0"/>
              <a:t>boyut için ayrı bir köşeli parantez gerektirmesi dışında, C'deki dizilerin diğer dillerdeki dizilerden bir farkı yoktur</a:t>
            </a:r>
            <a:r>
              <a:rPr lang="tr-TR" sz="3800" dirty="0" smtClean="0"/>
              <a:t>.</a:t>
            </a:r>
          </a:p>
          <a:p>
            <a:pPr lvl="1"/>
            <a:endParaRPr lang="tr-TR" sz="3200" dirty="0" smtClean="0"/>
          </a:p>
        </p:txBody>
      </p:sp>
    </p:spTree>
    <p:extLst>
      <p:ext uri="{BB962C8B-B14F-4D97-AF65-F5344CB8AC3E}">
        <p14:creationId xmlns:p14="http://schemas.microsoft.com/office/powerpoint/2010/main" val="2722602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6.3.1.1. Dizi İndisleri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41" y="1785926"/>
            <a:ext cx="8570201"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5879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6.3.1.1. Dizi İndisleri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b="1" dirty="0"/>
              <a:t>İndisin Alt Sınırı:</a:t>
            </a:r>
            <a:endParaRPr lang="tr-TR" dirty="0"/>
          </a:p>
          <a:p>
            <a:r>
              <a:rPr lang="tr-TR" dirty="0"/>
              <a:t>İndisin alt sınırı, bazı dillerde varsayılan değerler alır. Örneğin, C ve C++'da tüm indisler için alt sınır varsayılan olarak </a:t>
            </a:r>
            <a:r>
              <a:rPr lang="tr-TR" dirty="0" smtClean="0"/>
              <a:t>sıfır (0), </a:t>
            </a:r>
            <a:r>
              <a:rPr lang="tr-TR" dirty="0"/>
              <a:t>FORTRAN 77 ve FORTRAN 90'da ise varsayılan olarak </a:t>
            </a:r>
            <a:r>
              <a:rPr lang="tr-TR" dirty="0" smtClean="0"/>
              <a:t>bir (1) kabul </a:t>
            </a:r>
            <a:r>
              <a:rPr lang="tr-TR" dirty="0"/>
              <a:t>edilir. </a:t>
            </a:r>
            <a:endParaRPr lang="tr-TR" dirty="0" smtClean="0"/>
          </a:p>
          <a:p>
            <a:r>
              <a:rPr lang="tr-TR" dirty="0" smtClean="0"/>
              <a:t>Birçok </a:t>
            </a:r>
            <a:r>
              <a:rPr lang="tr-TR" dirty="0"/>
              <a:t>programlama dilinde ise, indislerin alt sınır değerleri varsayılan olarak tanımlı değildir ve dizinin tanımında belirtilmelidir. </a:t>
            </a:r>
            <a:endParaRPr lang="tr-TR" dirty="0" smtClean="0"/>
          </a:p>
          <a:p>
            <a:endParaRPr lang="tr-TR" dirty="0"/>
          </a:p>
        </p:txBody>
      </p:sp>
    </p:spTree>
    <p:extLst>
      <p:ext uri="{BB962C8B-B14F-4D97-AF65-F5344CB8AC3E}">
        <p14:creationId xmlns:p14="http://schemas.microsoft.com/office/powerpoint/2010/main" val="10199563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6.3.1.2. Dizi Tiplerinin Gerçekleştirimi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a:t>Bir dizi için </a:t>
            </a:r>
            <a:r>
              <a:rPr lang="tr-TR" b="1" dirty="0"/>
              <a:t>erişim fonksiyonu</a:t>
            </a:r>
            <a:r>
              <a:rPr lang="tr-TR" dirty="0"/>
              <a:t>, dizinin taban adresini ve indis değerlerini, indis değerleriyle belirtilen bellek adreslerine </a:t>
            </a:r>
            <a:r>
              <a:rPr lang="tr-TR" dirty="0" smtClean="0"/>
              <a:t>eşleştirmektir.</a:t>
            </a:r>
          </a:p>
        </p:txBody>
      </p:sp>
      <p:pic>
        <p:nvPicPr>
          <p:cNvPr id="20482" name="Picture 2"/>
          <p:cNvPicPr>
            <a:picLocks noChangeAspect="1" noChangeArrowheads="1"/>
          </p:cNvPicPr>
          <p:nvPr/>
        </p:nvPicPr>
        <p:blipFill>
          <a:blip r:embed="rId2">
            <a:clrChange>
              <a:clrFrom>
                <a:srgbClr val="FDFCE6"/>
              </a:clrFrom>
              <a:clrTo>
                <a:srgbClr val="FDFCE6">
                  <a:alpha val="0"/>
                </a:srgbClr>
              </a:clrTo>
            </a:clrChange>
            <a:extLst>
              <a:ext uri="{28A0092B-C50C-407E-A947-70E740481C1C}">
                <a14:useLocalDpi xmlns:a14="http://schemas.microsoft.com/office/drawing/2010/main" val="0"/>
              </a:ext>
            </a:extLst>
          </a:blip>
          <a:srcRect/>
          <a:stretch>
            <a:fillRect/>
          </a:stretch>
        </p:blipFill>
        <p:spPr bwMode="auto">
          <a:xfrm>
            <a:off x="971600" y="2996952"/>
            <a:ext cx="5616624" cy="3093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1212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6.3.1.2. Dizi Tiplerinin Gerçekleştirimi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smtClean="0"/>
              <a:t>Bir </a:t>
            </a:r>
            <a:r>
              <a:rPr lang="tr-TR" sz="2400" dirty="0"/>
              <a:t>dizi elemanının adresi iki bölümde hesaplanabilir. </a:t>
            </a:r>
            <a:endParaRPr lang="tr-TR" sz="2400" dirty="0" smtClean="0"/>
          </a:p>
          <a:p>
            <a:r>
              <a:rPr lang="tr-TR" sz="2400" dirty="0" smtClean="0"/>
              <a:t>İlk </a:t>
            </a:r>
            <a:r>
              <a:rPr lang="tr-TR" sz="2400" dirty="0"/>
              <a:t>bölüm, dizi tanımlanır tanımlanmaz hesaplanması mümkün olan bölüm, ikinci bölüm ise dizi indisinin değerine bağlı olduğu için çalışma zamanında hesaplanması gereken bölümdür.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290" y="3429000"/>
            <a:ext cx="614362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506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6.3.1.3. Dizilerin Belleğe Eşleştirilmesi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46</a:t>
            </a:fld>
            <a:endParaRPr lang="tr-TR"/>
          </a:p>
        </p:txBody>
      </p:sp>
      <p:sp>
        <p:nvSpPr>
          <p:cNvPr id="6" name="İçerik Yer Tutucusu 5"/>
          <p:cNvSpPr>
            <a:spLocks noGrp="1"/>
          </p:cNvSpPr>
          <p:nvPr>
            <p:ph sz="quarter" idx="1"/>
          </p:nvPr>
        </p:nvSpPr>
        <p:spPr>
          <a:xfrm>
            <a:off x="2555776" y="1600200"/>
            <a:ext cx="6480720" cy="4495800"/>
          </a:xfrm>
        </p:spPr>
        <p:txBody>
          <a:bodyPr>
            <a:normAutofit fontScale="85000" lnSpcReduction="20000"/>
          </a:bodyPr>
          <a:lstStyle/>
          <a:p>
            <a:r>
              <a:rPr lang="tr-TR" dirty="0"/>
              <a:t>Bellek donanımı, doğrusal olan bir dizi sekizliden (</a:t>
            </a:r>
            <a:r>
              <a:rPr lang="tr-TR" dirty="0" err="1"/>
              <a:t>byte</a:t>
            </a:r>
            <a:r>
              <a:rPr lang="tr-TR" dirty="0"/>
              <a:t>) oluştuğu için, iki veya daha çok boyutlu diziler, tek boyutlu belleğe eşleştirilmelidir. </a:t>
            </a:r>
            <a:endParaRPr lang="tr-TR" dirty="0" smtClean="0"/>
          </a:p>
          <a:p>
            <a:endParaRPr lang="tr-TR" dirty="0" smtClean="0"/>
          </a:p>
          <a:p>
            <a:r>
              <a:rPr lang="tr-TR" dirty="0" smtClean="0"/>
              <a:t>Bu </a:t>
            </a:r>
            <a:r>
              <a:rPr lang="tr-TR" dirty="0"/>
              <a:t>durum, çok boyutlu dizilerin gerçekleştirimini tek boyutlu dizilere göre daha karmaşıklaştırır. Çok boyutlu dizilerin tek boyuta eşleştirilmesi </a:t>
            </a:r>
            <a:r>
              <a:rPr lang="tr-TR" i="1" dirty="0"/>
              <a:t>satır tabanlı sıra</a:t>
            </a:r>
            <a:r>
              <a:rPr lang="tr-TR" dirty="0"/>
              <a:t> ve </a:t>
            </a:r>
            <a:r>
              <a:rPr lang="tr-TR" i="1" dirty="0"/>
              <a:t>sütun tabanlı sıra </a:t>
            </a:r>
            <a:r>
              <a:rPr lang="tr-TR" dirty="0"/>
              <a:t>olmak üzere iki şekilde yapılabilir</a:t>
            </a:r>
            <a:r>
              <a:rPr lang="tr-TR" dirty="0" smtClean="0"/>
              <a:t>.</a:t>
            </a:r>
          </a:p>
          <a:p>
            <a:endParaRPr lang="tr-TR" dirty="0"/>
          </a:p>
          <a:p>
            <a:r>
              <a:rPr lang="tr-TR" dirty="0"/>
              <a:t>Satır tabanlı sırada, eğer dizi bir matris ise, satırlara göre saklanır.</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72816"/>
            <a:ext cx="204787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4921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grpSp>
        <p:nvGrpSpPr>
          <p:cNvPr id="5" name="Group 15"/>
          <p:cNvGrpSpPr>
            <a:grpSpLocks/>
          </p:cNvGrpSpPr>
          <p:nvPr/>
        </p:nvGrpSpPr>
        <p:grpSpPr bwMode="auto">
          <a:xfrm>
            <a:off x="4756150" y="2879721"/>
            <a:ext cx="2235200" cy="2209800"/>
            <a:chOff x="730" y="3733"/>
            <a:chExt cx="1408" cy="1392"/>
          </a:xfrm>
        </p:grpSpPr>
        <p:sp>
          <p:nvSpPr>
            <p:cNvPr id="6" name="Rectangle 16"/>
            <p:cNvSpPr>
              <a:spLocks noChangeArrowheads="1"/>
            </p:cNvSpPr>
            <p:nvPr/>
          </p:nvSpPr>
          <p:spPr bwMode="auto">
            <a:xfrm>
              <a:off x="734" y="3737"/>
              <a:ext cx="1400" cy="1376"/>
            </a:xfrm>
            <a:prstGeom prst="rect">
              <a:avLst/>
            </a:prstGeom>
            <a:noFill/>
            <a:ln w="12700">
              <a:solidFill>
                <a:schemeClr val="tx1"/>
              </a:solidFill>
              <a:miter lim="800000"/>
              <a:headEnd/>
              <a:tailEnd/>
            </a:ln>
            <a:effectLst/>
          </p:spPr>
          <p:txBody>
            <a:bodyPr wrap="none" anchor="ctr"/>
            <a:lstStyle/>
            <a:p>
              <a:endParaRPr lang="tr-TR"/>
            </a:p>
          </p:txBody>
        </p:sp>
        <p:sp>
          <p:nvSpPr>
            <p:cNvPr id="7" name="Line 17"/>
            <p:cNvSpPr>
              <a:spLocks noChangeShapeType="1"/>
            </p:cNvSpPr>
            <p:nvPr/>
          </p:nvSpPr>
          <p:spPr bwMode="auto">
            <a:xfrm>
              <a:off x="730" y="4021"/>
              <a:ext cx="1408" cy="0"/>
            </a:xfrm>
            <a:prstGeom prst="line">
              <a:avLst/>
            </a:prstGeom>
            <a:noFill/>
            <a:ln w="12700">
              <a:solidFill>
                <a:schemeClr val="tx1"/>
              </a:solidFill>
              <a:round/>
              <a:headEnd/>
              <a:tailEnd/>
            </a:ln>
            <a:effectLst/>
          </p:spPr>
          <p:txBody>
            <a:bodyPr/>
            <a:lstStyle/>
            <a:p>
              <a:endParaRPr lang="tr-TR"/>
            </a:p>
          </p:txBody>
        </p:sp>
        <p:sp>
          <p:nvSpPr>
            <p:cNvPr id="8" name="Line 18"/>
            <p:cNvSpPr>
              <a:spLocks noChangeShapeType="1"/>
            </p:cNvSpPr>
            <p:nvPr/>
          </p:nvSpPr>
          <p:spPr bwMode="auto">
            <a:xfrm>
              <a:off x="730" y="4309"/>
              <a:ext cx="1408" cy="0"/>
            </a:xfrm>
            <a:prstGeom prst="line">
              <a:avLst/>
            </a:prstGeom>
            <a:noFill/>
            <a:ln w="12700">
              <a:solidFill>
                <a:schemeClr val="tx1"/>
              </a:solidFill>
              <a:round/>
              <a:headEnd/>
              <a:tailEnd/>
            </a:ln>
            <a:effectLst/>
          </p:spPr>
          <p:txBody>
            <a:bodyPr/>
            <a:lstStyle/>
            <a:p>
              <a:endParaRPr lang="tr-TR"/>
            </a:p>
          </p:txBody>
        </p:sp>
        <p:sp>
          <p:nvSpPr>
            <p:cNvPr id="9" name="Line 19"/>
            <p:cNvSpPr>
              <a:spLocks noChangeShapeType="1"/>
            </p:cNvSpPr>
            <p:nvPr/>
          </p:nvSpPr>
          <p:spPr bwMode="auto">
            <a:xfrm>
              <a:off x="730" y="4597"/>
              <a:ext cx="1408" cy="0"/>
            </a:xfrm>
            <a:prstGeom prst="line">
              <a:avLst/>
            </a:prstGeom>
            <a:noFill/>
            <a:ln w="12700">
              <a:solidFill>
                <a:schemeClr val="tx1"/>
              </a:solidFill>
              <a:round/>
              <a:headEnd/>
              <a:tailEnd/>
            </a:ln>
            <a:effectLst/>
          </p:spPr>
          <p:txBody>
            <a:bodyPr/>
            <a:lstStyle/>
            <a:p>
              <a:endParaRPr lang="tr-TR"/>
            </a:p>
          </p:txBody>
        </p:sp>
        <p:sp>
          <p:nvSpPr>
            <p:cNvPr id="10" name="Line 20"/>
            <p:cNvSpPr>
              <a:spLocks noChangeShapeType="1"/>
            </p:cNvSpPr>
            <p:nvPr/>
          </p:nvSpPr>
          <p:spPr bwMode="auto">
            <a:xfrm>
              <a:off x="730" y="4885"/>
              <a:ext cx="1408" cy="0"/>
            </a:xfrm>
            <a:prstGeom prst="line">
              <a:avLst/>
            </a:prstGeom>
            <a:noFill/>
            <a:ln w="12700">
              <a:solidFill>
                <a:schemeClr val="tx1"/>
              </a:solidFill>
              <a:round/>
              <a:headEnd/>
              <a:tailEnd/>
            </a:ln>
            <a:effectLst/>
          </p:spPr>
          <p:txBody>
            <a:bodyPr/>
            <a:lstStyle/>
            <a:p>
              <a:endParaRPr lang="tr-TR"/>
            </a:p>
          </p:txBody>
        </p:sp>
        <p:sp>
          <p:nvSpPr>
            <p:cNvPr id="11" name="Line 21"/>
            <p:cNvSpPr>
              <a:spLocks noChangeShapeType="1"/>
            </p:cNvSpPr>
            <p:nvPr/>
          </p:nvSpPr>
          <p:spPr bwMode="auto">
            <a:xfrm>
              <a:off x="1418" y="3733"/>
              <a:ext cx="0" cy="1384"/>
            </a:xfrm>
            <a:prstGeom prst="line">
              <a:avLst/>
            </a:prstGeom>
            <a:noFill/>
            <a:ln w="12700">
              <a:solidFill>
                <a:schemeClr val="tx1"/>
              </a:solidFill>
              <a:round/>
              <a:headEnd/>
              <a:tailEnd/>
            </a:ln>
            <a:effectLst/>
          </p:spPr>
          <p:txBody>
            <a:bodyPr/>
            <a:lstStyle/>
            <a:p>
              <a:endParaRPr lang="tr-TR"/>
            </a:p>
          </p:txBody>
        </p:sp>
        <p:sp>
          <p:nvSpPr>
            <p:cNvPr id="12" name="Line 22"/>
            <p:cNvSpPr>
              <a:spLocks noChangeShapeType="1"/>
            </p:cNvSpPr>
            <p:nvPr/>
          </p:nvSpPr>
          <p:spPr bwMode="auto">
            <a:xfrm>
              <a:off x="962" y="3741"/>
              <a:ext cx="0" cy="1384"/>
            </a:xfrm>
            <a:prstGeom prst="line">
              <a:avLst/>
            </a:prstGeom>
            <a:noFill/>
            <a:ln w="12700">
              <a:solidFill>
                <a:schemeClr val="tx1"/>
              </a:solidFill>
              <a:round/>
              <a:headEnd/>
              <a:tailEnd/>
            </a:ln>
            <a:effectLst/>
          </p:spPr>
          <p:txBody>
            <a:bodyPr/>
            <a:lstStyle/>
            <a:p>
              <a:endParaRPr lang="tr-TR"/>
            </a:p>
          </p:txBody>
        </p:sp>
        <p:sp>
          <p:nvSpPr>
            <p:cNvPr id="13" name="Line 23"/>
            <p:cNvSpPr>
              <a:spLocks noChangeShapeType="1"/>
            </p:cNvSpPr>
            <p:nvPr/>
          </p:nvSpPr>
          <p:spPr bwMode="auto">
            <a:xfrm>
              <a:off x="1194" y="3733"/>
              <a:ext cx="0" cy="1384"/>
            </a:xfrm>
            <a:prstGeom prst="line">
              <a:avLst/>
            </a:prstGeom>
            <a:noFill/>
            <a:ln w="12700">
              <a:solidFill>
                <a:schemeClr val="tx1"/>
              </a:solidFill>
              <a:round/>
              <a:headEnd/>
              <a:tailEnd/>
            </a:ln>
            <a:effectLst/>
          </p:spPr>
          <p:txBody>
            <a:bodyPr/>
            <a:lstStyle/>
            <a:p>
              <a:endParaRPr lang="tr-TR"/>
            </a:p>
          </p:txBody>
        </p:sp>
        <p:sp>
          <p:nvSpPr>
            <p:cNvPr id="14" name="Line 24"/>
            <p:cNvSpPr>
              <a:spLocks noChangeShapeType="1"/>
            </p:cNvSpPr>
            <p:nvPr/>
          </p:nvSpPr>
          <p:spPr bwMode="auto">
            <a:xfrm>
              <a:off x="1642" y="3733"/>
              <a:ext cx="0" cy="1384"/>
            </a:xfrm>
            <a:prstGeom prst="line">
              <a:avLst/>
            </a:prstGeom>
            <a:noFill/>
            <a:ln w="12700">
              <a:solidFill>
                <a:schemeClr val="tx1"/>
              </a:solidFill>
              <a:round/>
              <a:headEnd/>
              <a:tailEnd/>
            </a:ln>
            <a:effectLst/>
          </p:spPr>
          <p:txBody>
            <a:bodyPr/>
            <a:lstStyle/>
            <a:p>
              <a:endParaRPr lang="tr-TR"/>
            </a:p>
          </p:txBody>
        </p:sp>
        <p:sp>
          <p:nvSpPr>
            <p:cNvPr id="15" name="Line 25"/>
            <p:cNvSpPr>
              <a:spLocks noChangeShapeType="1"/>
            </p:cNvSpPr>
            <p:nvPr/>
          </p:nvSpPr>
          <p:spPr bwMode="auto">
            <a:xfrm>
              <a:off x="1890" y="3733"/>
              <a:ext cx="0" cy="1384"/>
            </a:xfrm>
            <a:prstGeom prst="line">
              <a:avLst/>
            </a:prstGeom>
            <a:noFill/>
            <a:ln w="12700">
              <a:solidFill>
                <a:schemeClr val="tx1"/>
              </a:solidFill>
              <a:round/>
              <a:headEnd/>
              <a:tailEnd/>
            </a:ln>
            <a:effectLst/>
          </p:spPr>
          <p:txBody>
            <a:bodyPr/>
            <a:lstStyle/>
            <a:p>
              <a:endParaRPr lang="tr-TR"/>
            </a:p>
          </p:txBody>
        </p:sp>
      </p:grpSp>
      <p:sp>
        <p:nvSpPr>
          <p:cNvPr id="16" name="Line 26"/>
          <p:cNvSpPr>
            <a:spLocks noChangeShapeType="1"/>
          </p:cNvSpPr>
          <p:nvPr/>
        </p:nvSpPr>
        <p:spPr bwMode="auto">
          <a:xfrm flipV="1">
            <a:off x="1630363" y="3130546"/>
            <a:ext cx="1911350" cy="9525"/>
          </a:xfrm>
          <a:prstGeom prst="line">
            <a:avLst/>
          </a:prstGeom>
          <a:noFill/>
          <a:ln w="28575">
            <a:solidFill>
              <a:srgbClr val="000080"/>
            </a:solidFill>
            <a:round/>
            <a:headEnd/>
            <a:tailEnd type="triangle" w="med" len="lg"/>
          </a:ln>
          <a:effectLst/>
        </p:spPr>
        <p:txBody>
          <a:bodyPr/>
          <a:lstStyle/>
          <a:p>
            <a:endParaRPr lang="tr-TR"/>
          </a:p>
        </p:txBody>
      </p:sp>
      <p:sp>
        <p:nvSpPr>
          <p:cNvPr id="17" name="Freeform 28"/>
          <p:cNvSpPr>
            <a:spLocks/>
          </p:cNvSpPr>
          <p:nvPr/>
        </p:nvSpPr>
        <p:spPr bwMode="auto">
          <a:xfrm>
            <a:off x="1243013" y="3135308"/>
            <a:ext cx="2655887" cy="447675"/>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18" name="Line 37"/>
          <p:cNvSpPr>
            <a:spLocks noChangeShapeType="1"/>
          </p:cNvSpPr>
          <p:nvPr/>
        </p:nvSpPr>
        <p:spPr bwMode="auto">
          <a:xfrm flipV="1">
            <a:off x="1620838" y="3587746"/>
            <a:ext cx="1911350" cy="9525"/>
          </a:xfrm>
          <a:prstGeom prst="line">
            <a:avLst/>
          </a:prstGeom>
          <a:noFill/>
          <a:ln w="28575">
            <a:solidFill>
              <a:srgbClr val="000080"/>
            </a:solidFill>
            <a:round/>
            <a:headEnd/>
            <a:tailEnd type="triangle" w="med" len="lg"/>
          </a:ln>
          <a:effectLst/>
        </p:spPr>
        <p:txBody>
          <a:bodyPr/>
          <a:lstStyle/>
          <a:p>
            <a:endParaRPr lang="tr-TR"/>
          </a:p>
        </p:txBody>
      </p:sp>
      <p:sp>
        <p:nvSpPr>
          <p:cNvPr id="19" name="Freeform 38"/>
          <p:cNvSpPr>
            <a:spLocks/>
          </p:cNvSpPr>
          <p:nvPr/>
        </p:nvSpPr>
        <p:spPr bwMode="auto">
          <a:xfrm>
            <a:off x="1233488" y="3592508"/>
            <a:ext cx="2655887" cy="447675"/>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20" name="Line 40"/>
          <p:cNvSpPr>
            <a:spLocks noChangeShapeType="1"/>
          </p:cNvSpPr>
          <p:nvPr/>
        </p:nvSpPr>
        <p:spPr bwMode="auto">
          <a:xfrm flipV="1">
            <a:off x="1639888" y="4044946"/>
            <a:ext cx="1911350" cy="9525"/>
          </a:xfrm>
          <a:prstGeom prst="line">
            <a:avLst/>
          </a:prstGeom>
          <a:noFill/>
          <a:ln w="28575">
            <a:solidFill>
              <a:srgbClr val="000080"/>
            </a:solidFill>
            <a:round/>
            <a:headEnd/>
            <a:tailEnd type="triangle" w="med" len="lg"/>
          </a:ln>
          <a:effectLst/>
        </p:spPr>
        <p:txBody>
          <a:bodyPr/>
          <a:lstStyle/>
          <a:p>
            <a:endParaRPr lang="tr-TR"/>
          </a:p>
        </p:txBody>
      </p:sp>
      <p:sp>
        <p:nvSpPr>
          <p:cNvPr id="21" name="Freeform 41"/>
          <p:cNvSpPr>
            <a:spLocks/>
          </p:cNvSpPr>
          <p:nvPr/>
        </p:nvSpPr>
        <p:spPr bwMode="auto">
          <a:xfrm>
            <a:off x="1252538" y="4049708"/>
            <a:ext cx="2655887" cy="447675"/>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22" name="Line 43"/>
          <p:cNvSpPr>
            <a:spLocks noChangeShapeType="1"/>
          </p:cNvSpPr>
          <p:nvPr/>
        </p:nvSpPr>
        <p:spPr bwMode="auto">
          <a:xfrm flipV="1">
            <a:off x="1658938" y="4492621"/>
            <a:ext cx="1911350" cy="9525"/>
          </a:xfrm>
          <a:prstGeom prst="line">
            <a:avLst/>
          </a:prstGeom>
          <a:noFill/>
          <a:ln w="28575">
            <a:solidFill>
              <a:srgbClr val="000080"/>
            </a:solidFill>
            <a:round/>
            <a:headEnd/>
            <a:tailEnd type="triangle" w="med" len="lg"/>
          </a:ln>
          <a:effectLst/>
        </p:spPr>
        <p:txBody>
          <a:bodyPr/>
          <a:lstStyle/>
          <a:p>
            <a:endParaRPr lang="tr-TR"/>
          </a:p>
        </p:txBody>
      </p:sp>
      <p:sp>
        <p:nvSpPr>
          <p:cNvPr id="23" name="Freeform 44"/>
          <p:cNvSpPr>
            <a:spLocks/>
          </p:cNvSpPr>
          <p:nvPr/>
        </p:nvSpPr>
        <p:spPr bwMode="auto">
          <a:xfrm>
            <a:off x="1271588" y="4497383"/>
            <a:ext cx="2655887" cy="447675"/>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24" name="Line 45"/>
          <p:cNvSpPr>
            <a:spLocks noChangeShapeType="1"/>
          </p:cNvSpPr>
          <p:nvPr/>
        </p:nvSpPr>
        <p:spPr bwMode="auto">
          <a:xfrm flipV="1">
            <a:off x="1668463" y="4940296"/>
            <a:ext cx="1911350" cy="9525"/>
          </a:xfrm>
          <a:prstGeom prst="line">
            <a:avLst/>
          </a:prstGeom>
          <a:noFill/>
          <a:ln w="28575">
            <a:solidFill>
              <a:srgbClr val="000080"/>
            </a:solidFill>
            <a:round/>
            <a:headEnd/>
            <a:tailEnd type="triangle" w="med" len="lg"/>
          </a:ln>
          <a:effectLst/>
        </p:spPr>
        <p:txBody>
          <a:bodyPr/>
          <a:lstStyle/>
          <a:p>
            <a:endParaRPr lang="tr-TR"/>
          </a:p>
        </p:txBody>
      </p:sp>
      <p:sp>
        <p:nvSpPr>
          <p:cNvPr id="25" name="Line 46"/>
          <p:cNvSpPr>
            <a:spLocks noChangeShapeType="1"/>
          </p:cNvSpPr>
          <p:nvPr/>
        </p:nvSpPr>
        <p:spPr bwMode="auto">
          <a:xfrm rot="16200000" flipH="1" flipV="1">
            <a:off x="3986212" y="4002084"/>
            <a:ext cx="1901825" cy="0"/>
          </a:xfrm>
          <a:prstGeom prst="line">
            <a:avLst/>
          </a:prstGeom>
          <a:noFill/>
          <a:ln w="28575">
            <a:solidFill>
              <a:srgbClr val="000080"/>
            </a:solidFill>
            <a:round/>
            <a:headEnd/>
            <a:tailEnd type="triangle" w="med" len="lg"/>
          </a:ln>
          <a:effectLst/>
        </p:spPr>
        <p:txBody>
          <a:bodyPr/>
          <a:lstStyle/>
          <a:p>
            <a:endParaRPr lang="tr-TR"/>
          </a:p>
        </p:txBody>
      </p:sp>
      <p:sp>
        <p:nvSpPr>
          <p:cNvPr id="26" name="Freeform 47"/>
          <p:cNvSpPr>
            <a:spLocks/>
          </p:cNvSpPr>
          <p:nvPr/>
        </p:nvSpPr>
        <p:spPr bwMode="auto">
          <a:xfrm rot="16200000" flipH="1">
            <a:off x="3794125" y="3798883"/>
            <a:ext cx="2655888" cy="363538"/>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27" name="Line 48"/>
          <p:cNvSpPr>
            <a:spLocks noChangeShapeType="1"/>
          </p:cNvSpPr>
          <p:nvPr/>
        </p:nvSpPr>
        <p:spPr bwMode="auto">
          <a:xfrm rot="5400000" flipV="1">
            <a:off x="4352925" y="3987796"/>
            <a:ext cx="1911350" cy="0"/>
          </a:xfrm>
          <a:prstGeom prst="line">
            <a:avLst/>
          </a:prstGeom>
          <a:noFill/>
          <a:ln w="28575">
            <a:solidFill>
              <a:srgbClr val="000080"/>
            </a:solidFill>
            <a:round/>
            <a:headEnd/>
            <a:tailEnd type="triangle" w="med" len="lg"/>
          </a:ln>
          <a:effectLst/>
        </p:spPr>
        <p:txBody>
          <a:bodyPr/>
          <a:lstStyle/>
          <a:p>
            <a:endParaRPr lang="tr-TR"/>
          </a:p>
        </p:txBody>
      </p:sp>
      <p:sp>
        <p:nvSpPr>
          <p:cNvPr id="28" name="Freeform 49"/>
          <p:cNvSpPr>
            <a:spLocks/>
          </p:cNvSpPr>
          <p:nvPr/>
        </p:nvSpPr>
        <p:spPr bwMode="auto">
          <a:xfrm rot="16200000" flipH="1">
            <a:off x="4165600" y="3789358"/>
            <a:ext cx="2655888" cy="363538"/>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29" name="Line 50"/>
          <p:cNvSpPr>
            <a:spLocks noChangeShapeType="1"/>
          </p:cNvSpPr>
          <p:nvPr/>
        </p:nvSpPr>
        <p:spPr bwMode="auto">
          <a:xfrm rot="16200000" flipH="1" flipV="1">
            <a:off x="4722813" y="4006846"/>
            <a:ext cx="1911350" cy="0"/>
          </a:xfrm>
          <a:prstGeom prst="line">
            <a:avLst/>
          </a:prstGeom>
          <a:noFill/>
          <a:ln w="28575">
            <a:solidFill>
              <a:srgbClr val="000080"/>
            </a:solidFill>
            <a:round/>
            <a:headEnd/>
            <a:tailEnd type="triangle" w="med" len="lg"/>
          </a:ln>
          <a:effectLst/>
        </p:spPr>
        <p:txBody>
          <a:bodyPr/>
          <a:lstStyle/>
          <a:p>
            <a:endParaRPr lang="tr-TR"/>
          </a:p>
        </p:txBody>
      </p:sp>
      <p:sp>
        <p:nvSpPr>
          <p:cNvPr id="30" name="Freeform 51"/>
          <p:cNvSpPr>
            <a:spLocks/>
          </p:cNvSpPr>
          <p:nvPr/>
        </p:nvSpPr>
        <p:spPr bwMode="auto">
          <a:xfrm rot="16200000" flipH="1">
            <a:off x="4536281" y="3809202"/>
            <a:ext cx="2655888" cy="361950"/>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31" name="Line 52"/>
          <p:cNvSpPr>
            <a:spLocks noChangeShapeType="1"/>
          </p:cNvSpPr>
          <p:nvPr/>
        </p:nvSpPr>
        <p:spPr bwMode="auto">
          <a:xfrm rot="16200000" flipH="1" flipV="1">
            <a:off x="5086350" y="4025896"/>
            <a:ext cx="1911350" cy="0"/>
          </a:xfrm>
          <a:prstGeom prst="line">
            <a:avLst/>
          </a:prstGeom>
          <a:noFill/>
          <a:ln w="28575">
            <a:solidFill>
              <a:srgbClr val="000080"/>
            </a:solidFill>
            <a:round/>
            <a:headEnd/>
            <a:tailEnd type="triangle" w="med" len="lg"/>
          </a:ln>
          <a:effectLst/>
        </p:spPr>
        <p:txBody>
          <a:bodyPr/>
          <a:lstStyle/>
          <a:p>
            <a:endParaRPr lang="tr-TR"/>
          </a:p>
        </p:txBody>
      </p:sp>
      <p:sp>
        <p:nvSpPr>
          <p:cNvPr id="32" name="Freeform 53"/>
          <p:cNvSpPr>
            <a:spLocks/>
          </p:cNvSpPr>
          <p:nvPr/>
        </p:nvSpPr>
        <p:spPr bwMode="auto">
          <a:xfrm rot="16200000" flipH="1">
            <a:off x="4899025" y="3827458"/>
            <a:ext cx="2655888" cy="363538"/>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33" name="Line 54"/>
          <p:cNvSpPr>
            <a:spLocks noChangeShapeType="1"/>
          </p:cNvSpPr>
          <p:nvPr/>
        </p:nvSpPr>
        <p:spPr bwMode="auto">
          <a:xfrm rot="16200000" flipH="1" flipV="1">
            <a:off x="5449888" y="4035421"/>
            <a:ext cx="1911350" cy="0"/>
          </a:xfrm>
          <a:prstGeom prst="line">
            <a:avLst/>
          </a:prstGeom>
          <a:noFill/>
          <a:ln w="28575">
            <a:solidFill>
              <a:srgbClr val="000080"/>
            </a:solidFill>
            <a:round/>
            <a:headEnd/>
            <a:tailEnd type="triangle" w="med" len="lg"/>
          </a:ln>
          <a:effectLst/>
        </p:spPr>
        <p:txBody>
          <a:bodyPr/>
          <a:lstStyle/>
          <a:p>
            <a:endParaRPr lang="tr-TR"/>
          </a:p>
        </p:txBody>
      </p:sp>
      <p:grpSp>
        <p:nvGrpSpPr>
          <p:cNvPr id="34" name="Group 57"/>
          <p:cNvGrpSpPr>
            <a:grpSpLocks/>
          </p:cNvGrpSpPr>
          <p:nvPr/>
        </p:nvGrpSpPr>
        <p:grpSpPr bwMode="auto">
          <a:xfrm>
            <a:off x="1438275" y="2900358"/>
            <a:ext cx="2235200" cy="2209800"/>
            <a:chOff x="906" y="2390"/>
            <a:chExt cx="1408" cy="1392"/>
          </a:xfrm>
        </p:grpSpPr>
        <p:grpSp>
          <p:nvGrpSpPr>
            <p:cNvPr id="35" name="Group 4"/>
            <p:cNvGrpSpPr>
              <a:grpSpLocks/>
            </p:cNvGrpSpPr>
            <p:nvPr/>
          </p:nvGrpSpPr>
          <p:grpSpPr bwMode="auto">
            <a:xfrm>
              <a:off x="906" y="2390"/>
              <a:ext cx="1408" cy="1392"/>
              <a:chOff x="730" y="3733"/>
              <a:chExt cx="1408" cy="1392"/>
            </a:xfrm>
          </p:grpSpPr>
          <p:sp>
            <p:nvSpPr>
              <p:cNvPr id="37" name="Rectangle 5"/>
              <p:cNvSpPr>
                <a:spLocks noChangeArrowheads="1"/>
              </p:cNvSpPr>
              <p:nvPr/>
            </p:nvSpPr>
            <p:spPr bwMode="auto">
              <a:xfrm>
                <a:off x="734" y="3737"/>
                <a:ext cx="1400" cy="1376"/>
              </a:xfrm>
              <a:prstGeom prst="rect">
                <a:avLst/>
              </a:prstGeom>
              <a:noFill/>
              <a:ln w="12700">
                <a:solidFill>
                  <a:schemeClr val="tx1"/>
                </a:solidFill>
                <a:miter lim="800000"/>
                <a:headEnd/>
                <a:tailEnd/>
              </a:ln>
              <a:effectLst/>
            </p:spPr>
            <p:txBody>
              <a:bodyPr wrap="none" anchor="ctr"/>
              <a:lstStyle/>
              <a:p>
                <a:endParaRPr lang="tr-TR"/>
              </a:p>
            </p:txBody>
          </p:sp>
          <p:sp>
            <p:nvSpPr>
              <p:cNvPr id="38" name="Line 6"/>
              <p:cNvSpPr>
                <a:spLocks noChangeShapeType="1"/>
              </p:cNvSpPr>
              <p:nvPr/>
            </p:nvSpPr>
            <p:spPr bwMode="auto">
              <a:xfrm>
                <a:off x="730" y="4021"/>
                <a:ext cx="1408" cy="0"/>
              </a:xfrm>
              <a:prstGeom prst="line">
                <a:avLst/>
              </a:prstGeom>
              <a:noFill/>
              <a:ln w="12700">
                <a:solidFill>
                  <a:schemeClr val="tx1"/>
                </a:solidFill>
                <a:round/>
                <a:headEnd/>
                <a:tailEnd/>
              </a:ln>
              <a:effectLst/>
            </p:spPr>
            <p:txBody>
              <a:bodyPr/>
              <a:lstStyle/>
              <a:p>
                <a:endParaRPr lang="tr-TR"/>
              </a:p>
            </p:txBody>
          </p:sp>
          <p:sp>
            <p:nvSpPr>
              <p:cNvPr id="39" name="Line 7"/>
              <p:cNvSpPr>
                <a:spLocks noChangeShapeType="1"/>
              </p:cNvSpPr>
              <p:nvPr/>
            </p:nvSpPr>
            <p:spPr bwMode="auto">
              <a:xfrm>
                <a:off x="730" y="4309"/>
                <a:ext cx="1408" cy="0"/>
              </a:xfrm>
              <a:prstGeom prst="line">
                <a:avLst/>
              </a:prstGeom>
              <a:noFill/>
              <a:ln w="12700">
                <a:solidFill>
                  <a:schemeClr val="tx1"/>
                </a:solidFill>
                <a:round/>
                <a:headEnd/>
                <a:tailEnd/>
              </a:ln>
              <a:effectLst/>
            </p:spPr>
            <p:txBody>
              <a:bodyPr/>
              <a:lstStyle/>
              <a:p>
                <a:endParaRPr lang="tr-TR"/>
              </a:p>
            </p:txBody>
          </p:sp>
          <p:sp>
            <p:nvSpPr>
              <p:cNvPr id="40" name="Line 8"/>
              <p:cNvSpPr>
                <a:spLocks noChangeShapeType="1"/>
              </p:cNvSpPr>
              <p:nvPr/>
            </p:nvSpPr>
            <p:spPr bwMode="auto">
              <a:xfrm>
                <a:off x="730" y="4597"/>
                <a:ext cx="1408" cy="0"/>
              </a:xfrm>
              <a:prstGeom prst="line">
                <a:avLst/>
              </a:prstGeom>
              <a:noFill/>
              <a:ln w="12700">
                <a:solidFill>
                  <a:schemeClr val="tx1"/>
                </a:solidFill>
                <a:round/>
                <a:headEnd/>
                <a:tailEnd/>
              </a:ln>
              <a:effectLst/>
            </p:spPr>
            <p:txBody>
              <a:bodyPr/>
              <a:lstStyle/>
              <a:p>
                <a:endParaRPr lang="tr-TR"/>
              </a:p>
            </p:txBody>
          </p:sp>
          <p:sp>
            <p:nvSpPr>
              <p:cNvPr id="41" name="Line 9"/>
              <p:cNvSpPr>
                <a:spLocks noChangeShapeType="1"/>
              </p:cNvSpPr>
              <p:nvPr/>
            </p:nvSpPr>
            <p:spPr bwMode="auto">
              <a:xfrm>
                <a:off x="730" y="4885"/>
                <a:ext cx="1408" cy="0"/>
              </a:xfrm>
              <a:prstGeom prst="line">
                <a:avLst/>
              </a:prstGeom>
              <a:noFill/>
              <a:ln w="12700">
                <a:solidFill>
                  <a:schemeClr val="tx1"/>
                </a:solidFill>
                <a:round/>
                <a:headEnd/>
                <a:tailEnd/>
              </a:ln>
              <a:effectLst/>
            </p:spPr>
            <p:txBody>
              <a:bodyPr/>
              <a:lstStyle/>
              <a:p>
                <a:endParaRPr lang="tr-TR"/>
              </a:p>
            </p:txBody>
          </p:sp>
          <p:sp>
            <p:nvSpPr>
              <p:cNvPr id="42" name="Line 10"/>
              <p:cNvSpPr>
                <a:spLocks noChangeShapeType="1"/>
              </p:cNvSpPr>
              <p:nvPr/>
            </p:nvSpPr>
            <p:spPr bwMode="auto">
              <a:xfrm>
                <a:off x="1418" y="3733"/>
                <a:ext cx="0" cy="1384"/>
              </a:xfrm>
              <a:prstGeom prst="line">
                <a:avLst/>
              </a:prstGeom>
              <a:noFill/>
              <a:ln w="12700">
                <a:solidFill>
                  <a:schemeClr val="tx1"/>
                </a:solidFill>
                <a:round/>
                <a:headEnd/>
                <a:tailEnd/>
              </a:ln>
              <a:effectLst/>
            </p:spPr>
            <p:txBody>
              <a:bodyPr/>
              <a:lstStyle/>
              <a:p>
                <a:endParaRPr lang="tr-TR"/>
              </a:p>
            </p:txBody>
          </p:sp>
          <p:sp>
            <p:nvSpPr>
              <p:cNvPr id="43" name="Line 11"/>
              <p:cNvSpPr>
                <a:spLocks noChangeShapeType="1"/>
              </p:cNvSpPr>
              <p:nvPr/>
            </p:nvSpPr>
            <p:spPr bwMode="auto">
              <a:xfrm>
                <a:off x="962" y="3741"/>
                <a:ext cx="0" cy="1384"/>
              </a:xfrm>
              <a:prstGeom prst="line">
                <a:avLst/>
              </a:prstGeom>
              <a:noFill/>
              <a:ln w="12700">
                <a:solidFill>
                  <a:schemeClr val="tx1"/>
                </a:solidFill>
                <a:round/>
                <a:headEnd/>
                <a:tailEnd/>
              </a:ln>
              <a:effectLst/>
            </p:spPr>
            <p:txBody>
              <a:bodyPr/>
              <a:lstStyle/>
              <a:p>
                <a:endParaRPr lang="tr-TR"/>
              </a:p>
            </p:txBody>
          </p:sp>
          <p:sp>
            <p:nvSpPr>
              <p:cNvPr id="44" name="Line 12"/>
              <p:cNvSpPr>
                <a:spLocks noChangeShapeType="1"/>
              </p:cNvSpPr>
              <p:nvPr/>
            </p:nvSpPr>
            <p:spPr bwMode="auto">
              <a:xfrm>
                <a:off x="1194" y="3733"/>
                <a:ext cx="0" cy="1384"/>
              </a:xfrm>
              <a:prstGeom prst="line">
                <a:avLst/>
              </a:prstGeom>
              <a:noFill/>
              <a:ln w="12700">
                <a:solidFill>
                  <a:schemeClr val="tx1"/>
                </a:solidFill>
                <a:round/>
                <a:headEnd/>
                <a:tailEnd/>
              </a:ln>
              <a:effectLst/>
            </p:spPr>
            <p:txBody>
              <a:bodyPr/>
              <a:lstStyle/>
              <a:p>
                <a:endParaRPr lang="tr-TR"/>
              </a:p>
            </p:txBody>
          </p:sp>
          <p:sp>
            <p:nvSpPr>
              <p:cNvPr id="45" name="Line 13"/>
              <p:cNvSpPr>
                <a:spLocks noChangeShapeType="1"/>
              </p:cNvSpPr>
              <p:nvPr/>
            </p:nvSpPr>
            <p:spPr bwMode="auto">
              <a:xfrm>
                <a:off x="1642" y="3733"/>
                <a:ext cx="0" cy="1384"/>
              </a:xfrm>
              <a:prstGeom prst="line">
                <a:avLst/>
              </a:prstGeom>
              <a:noFill/>
              <a:ln w="12700">
                <a:solidFill>
                  <a:schemeClr val="tx1"/>
                </a:solidFill>
                <a:round/>
                <a:headEnd/>
                <a:tailEnd/>
              </a:ln>
              <a:effectLst/>
            </p:spPr>
            <p:txBody>
              <a:bodyPr/>
              <a:lstStyle/>
              <a:p>
                <a:endParaRPr lang="tr-TR"/>
              </a:p>
            </p:txBody>
          </p:sp>
          <p:sp>
            <p:nvSpPr>
              <p:cNvPr id="46" name="Line 14"/>
              <p:cNvSpPr>
                <a:spLocks noChangeShapeType="1"/>
              </p:cNvSpPr>
              <p:nvPr/>
            </p:nvSpPr>
            <p:spPr bwMode="auto">
              <a:xfrm>
                <a:off x="1890" y="3733"/>
                <a:ext cx="0" cy="1384"/>
              </a:xfrm>
              <a:prstGeom prst="line">
                <a:avLst/>
              </a:prstGeom>
              <a:noFill/>
              <a:ln w="12700">
                <a:solidFill>
                  <a:schemeClr val="tx1"/>
                </a:solidFill>
                <a:round/>
                <a:headEnd/>
                <a:tailEnd/>
              </a:ln>
              <a:effectLst/>
            </p:spPr>
            <p:txBody>
              <a:bodyPr/>
              <a:lstStyle/>
              <a:p>
                <a:endParaRPr lang="tr-TR"/>
              </a:p>
            </p:txBody>
          </p:sp>
        </p:grpSp>
        <p:sp>
          <p:nvSpPr>
            <p:cNvPr id="36" name="Line 56"/>
            <p:cNvSpPr>
              <a:spLocks noChangeShapeType="1"/>
            </p:cNvSpPr>
            <p:nvPr/>
          </p:nvSpPr>
          <p:spPr bwMode="auto">
            <a:xfrm>
              <a:off x="912" y="2394"/>
              <a:ext cx="1398" cy="0"/>
            </a:xfrm>
            <a:prstGeom prst="line">
              <a:avLst/>
            </a:prstGeom>
            <a:noFill/>
            <a:ln w="9525">
              <a:solidFill>
                <a:schemeClr val="tx1"/>
              </a:solidFill>
              <a:round/>
              <a:headEnd/>
              <a:tailEnd/>
            </a:ln>
            <a:effectLst/>
          </p:spPr>
          <p:txBody>
            <a:bodyPr/>
            <a:lstStyle/>
            <a:p>
              <a:endParaRPr lang="tr-TR"/>
            </a:p>
          </p:txBody>
        </p:sp>
      </p:grpSp>
      <p:sp>
        <p:nvSpPr>
          <p:cNvPr id="47" name="Freeform 59"/>
          <p:cNvSpPr>
            <a:spLocks/>
          </p:cNvSpPr>
          <p:nvPr/>
        </p:nvSpPr>
        <p:spPr bwMode="auto">
          <a:xfrm rot="16200000" flipH="1">
            <a:off x="5260975" y="3827458"/>
            <a:ext cx="2655888" cy="363538"/>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48" name="Line 60"/>
          <p:cNvSpPr>
            <a:spLocks noChangeShapeType="1"/>
          </p:cNvSpPr>
          <p:nvPr/>
        </p:nvSpPr>
        <p:spPr bwMode="auto">
          <a:xfrm rot="16200000" flipH="1" flipV="1">
            <a:off x="5811838" y="4035421"/>
            <a:ext cx="1911350" cy="0"/>
          </a:xfrm>
          <a:prstGeom prst="line">
            <a:avLst/>
          </a:prstGeom>
          <a:noFill/>
          <a:ln w="28575">
            <a:solidFill>
              <a:srgbClr val="000080"/>
            </a:solidFill>
            <a:round/>
            <a:headEnd/>
            <a:tailEnd type="triangle" w="med" len="lg"/>
          </a:ln>
          <a:effectLst/>
        </p:spPr>
        <p:txBody>
          <a:bodyPr/>
          <a:lstStyle/>
          <a:p>
            <a:endParaRPr lang="tr-TR"/>
          </a:p>
        </p:txBody>
      </p:sp>
      <p:sp>
        <p:nvSpPr>
          <p:cNvPr id="49" name="48 Dikdörtgen"/>
          <p:cNvSpPr/>
          <p:nvPr/>
        </p:nvSpPr>
        <p:spPr>
          <a:xfrm>
            <a:off x="1285852" y="1928802"/>
            <a:ext cx="6929486" cy="584775"/>
          </a:xfrm>
          <a:prstGeom prst="rect">
            <a:avLst/>
          </a:prstGeom>
        </p:spPr>
        <p:txBody>
          <a:bodyPr wrap="square">
            <a:spAutoFit/>
          </a:bodyPr>
          <a:lstStyle/>
          <a:p>
            <a:r>
              <a:rPr lang="tr-TR" sz="3200" i="1" dirty="0" smtClean="0"/>
              <a:t>Satır tabanlı sıra</a:t>
            </a:r>
            <a:r>
              <a:rPr lang="tr-TR" sz="3200" dirty="0" smtClean="0"/>
              <a:t>       S</a:t>
            </a:r>
            <a:r>
              <a:rPr lang="tr-TR" sz="3200" i="1" dirty="0" smtClean="0"/>
              <a:t>ütun tabanlı sıra </a:t>
            </a:r>
            <a:endParaRPr lang="tr-T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lide(fromLeft)">
                                      <p:cBhvr>
                                        <p:cTn id="13" dur="500"/>
                                        <p:tgtEl>
                                          <p:spTgt spid="16"/>
                                        </p:tgtEl>
                                      </p:cBhvr>
                                    </p:animEffect>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par>
                          <p:cTn id="18" fill="hold">
                            <p:stCondLst>
                              <p:cond delay="1000"/>
                            </p:stCondLst>
                            <p:childTnLst>
                              <p:par>
                                <p:cTn id="19" presetID="1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lide(fromLeft)">
                                      <p:cBhvr>
                                        <p:cTn id="21" dur="500"/>
                                        <p:tgtEl>
                                          <p:spTgt spid="18"/>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right)">
                                      <p:cBhvr>
                                        <p:cTn id="25" dur="500"/>
                                        <p:tgtEl>
                                          <p:spTgt spid="19"/>
                                        </p:tgtEl>
                                      </p:cBhvr>
                                    </p:animEffect>
                                  </p:childTnLst>
                                </p:cTn>
                              </p:par>
                            </p:childTnLst>
                          </p:cTn>
                        </p:par>
                        <p:par>
                          <p:cTn id="26" fill="hold">
                            <p:stCondLst>
                              <p:cond delay="2000"/>
                            </p:stCondLst>
                            <p:childTnLst>
                              <p:par>
                                <p:cTn id="27" presetID="1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slide(fromLeft)">
                                      <p:cBhvr>
                                        <p:cTn id="29" dur="500"/>
                                        <p:tgtEl>
                                          <p:spTgt spid="20"/>
                                        </p:tgtEl>
                                      </p:cBhvr>
                                    </p:animEffect>
                                  </p:childTnLst>
                                </p:cTn>
                              </p:par>
                            </p:childTnLst>
                          </p:cTn>
                        </p:par>
                        <p:par>
                          <p:cTn id="30" fill="hold">
                            <p:stCondLst>
                              <p:cond delay="2500"/>
                            </p:stCondLst>
                            <p:childTnLst>
                              <p:par>
                                <p:cTn id="31" presetID="22" presetClass="entr" presetSubtype="2"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slide(fromLeft)">
                                      <p:cBhvr>
                                        <p:cTn id="37" dur="500"/>
                                        <p:tgtEl>
                                          <p:spTgt spid="22"/>
                                        </p:tgtEl>
                                      </p:cBhvr>
                                    </p:animEffect>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500"/>
                                        <p:tgtEl>
                                          <p:spTgt spid="23"/>
                                        </p:tgtEl>
                                      </p:cBhvr>
                                    </p:animEffect>
                                  </p:childTnLst>
                                </p:cTn>
                              </p:par>
                            </p:childTnLst>
                          </p:cTn>
                        </p:par>
                        <p:par>
                          <p:cTn id="42" fill="hold">
                            <p:stCondLst>
                              <p:cond delay="4000"/>
                            </p:stCondLst>
                            <p:childTnLst>
                              <p:par>
                                <p:cTn id="43" presetID="12" presetClass="entr" presetSubtype="8"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slide(fromLeft)">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6"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1+#ppt_w/2"/>
                                          </p:val>
                                        </p:tav>
                                        <p:tav tm="100000">
                                          <p:val>
                                            <p:strVal val="#ppt_x"/>
                                          </p:val>
                                        </p:tav>
                                      </p:tavLst>
                                    </p:anim>
                                    <p:anim calcmode="lin" valueType="num">
                                      <p:cBhvr additive="base">
                                        <p:cTn id="5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slide(fromTop)">
                                      <p:cBhvr>
                                        <p:cTn id="56" dur="500"/>
                                        <p:tgtEl>
                                          <p:spTgt spid="25"/>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down)">
                                      <p:cBhvr>
                                        <p:cTn id="60" dur="500"/>
                                        <p:tgtEl>
                                          <p:spTgt spid="26"/>
                                        </p:tgtEl>
                                      </p:cBhvr>
                                    </p:animEffect>
                                  </p:childTnLst>
                                </p:cTn>
                              </p:par>
                            </p:childTnLst>
                          </p:cTn>
                        </p:par>
                        <p:par>
                          <p:cTn id="61" fill="hold">
                            <p:stCondLst>
                              <p:cond delay="1000"/>
                            </p:stCondLst>
                            <p:childTnLst>
                              <p:par>
                                <p:cTn id="62" presetID="12" presetClass="entr" presetSubtype="1"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slide(fromTop)">
                                      <p:cBhvr>
                                        <p:cTn id="64" dur="500"/>
                                        <p:tgtEl>
                                          <p:spTgt spid="27"/>
                                        </p:tgtEl>
                                      </p:cBhvr>
                                    </p:animEffect>
                                  </p:childTnLst>
                                </p:cTn>
                              </p:par>
                            </p:childTnLst>
                          </p:cTn>
                        </p:par>
                        <p:par>
                          <p:cTn id="65" fill="hold">
                            <p:stCondLst>
                              <p:cond delay="1500"/>
                            </p:stCondLst>
                            <p:childTnLst>
                              <p:par>
                                <p:cTn id="66" presetID="22" presetClass="entr" presetSubtype="4"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down)">
                                      <p:cBhvr>
                                        <p:cTn id="68" dur="500"/>
                                        <p:tgtEl>
                                          <p:spTgt spid="28"/>
                                        </p:tgtEl>
                                      </p:cBhvr>
                                    </p:animEffect>
                                  </p:childTnLst>
                                </p:cTn>
                              </p:par>
                            </p:childTnLst>
                          </p:cTn>
                        </p:par>
                        <p:par>
                          <p:cTn id="69" fill="hold">
                            <p:stCondLst>
                              <p:cond delay="2000"/>
                            </p:stCondLst>
                            <p:childTnLst>
                              <p:par>
                                <p:cTn id="70" presetID="12" presetClass="entr" presetSubtype="1"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slide(fromTop)">
                                      <p:cBhvr>
                                        <p:cTn id="72" dur="500"/>
                                        <p:tgtEl>
                                          <p:spTgt spid="29"/>
                                        </p:tgtEl>
                                      </p:cBhvr>
                                    </p:animEffect>
                                  </p:childTnLst>
                                </p:cTn>
                              </p:par>
                            </p:childTnLst>
                          </p:cTn>
                        </p:par>
                        <p:par>
                          <p:cTn id="73" fill="hold">
                            <p:stCondLst>
                              <p:cond delay="2500"/>
                            </p:stCondLst>
                            <p:childTnLst>
                              <p:par>
                                <p:cTn id="74" presetID="22" presetClass="entr" presetSubtype="4" fill="hold" grpId="0"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down)">
                                      <p:cBhvr>
                                        <p:cTn id="76" dur="500"/>
                                        <p:tgtEl>
                                          <p:spTgt spid="30"/>
                                        </p:tgtEl>
                                      </p:cBhvr>
                                    </p:animEffect>
                                  </p:childTnLst>
                                </p:cTn>
                              </p:par>
                            </p:childTnLst>
                          </p:cTn>
                        </p:par>
                        <p:par>
                          <p:cTn id="77" fill="hold">
                            <p:stCondLst>
                              <p:cond delay="3000"/>
                            </p:stCondLst>
                            <p:childTnLst>
                              <p:par>
                                <p:cTn id="78" presetID="12" presetClass="entr" presetSubtype="1"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slide(fromTop)">
                                      <p:cBhvr>
                                        <p:cTn id="80" dur="500"/>
                                        <p:tgtEl>
                                          <p:spTgt spid="31"/>
                                        </p:tgtEl>
                                      </p:cBhvr>
                                    </p:animEffect>
                                  </p:childTnLst>
                                </p:cTn>
                              </p:par>
                            </p:childTnLst>
                          </p:cTn>
                        </p:par>
                        <p:par>
                          <p:cTn id="81" fill="hold">
                            <p:stCondLst>
                              <p:cond delay="3500"/>
                            </p:stCondLst>
                            <p:childTnLst>
                              <p:par>
                                <p:cTn id="82" presetID="22" presetClass="entr" presetSubtype="4" fill="hold" grpId="0" nodeType="after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childTnLst>
                          </p:cTn>
                        </p:par>
                        <p:par>
                          <p:cTn id="85" fill="hold">
                            <p:stCondLst>
                              <p:cond delay="4000"/>
                            </p:stCondLst>
                            <p:childTnLst>
                              <p:par>
                                <p:cTn id="86" presetID="12" presetClass="entr" presetSubtype="1" fill="hold" grpId="0" nodeType="after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slide(fromTop)">
                                      <p:cBhvr>
                                        <p:cTn id="88" dur="500"/>
                                        <p:tgtEl>
                                          <p:spTgt spid="33"/>
                                        </p:tgtEl>
                                      </p:cBhvr>
                                    </p:animEffect>
                                  </p:childTnLst>
                                </p:cTn>
                              </p:par>
                            </p:childTnLst>
                          </p:cTn>
                        </p:par>
                        <p:par>
                          <p:cTn id="89" fill="hold">
                            <p:stCondLst>
                              <p:cond delay="4500"/>
                            </p:stCondLst>
                            <p:childTnLst>
                              <p:par>
                                <p:cTn id="90" presetID="22" presetClass="entr" presetSubtype="4"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wipe(down)">
                                      <p:cBhvr>
                                        <p:cTn id="92" dur="500"/>
                                        <p:tgtEl>
                                          <p:spTgt spid="47"/>
                                        </p:tgtEl>
                                      </p:cBhvr>
                                    </p:animEffect>
                                  </p:childTnLst>
                                </p:cTn>
                              </p:par>
                            </p:childTnLst>
                          </p:cTn>
                        </p:par>
                        <p:par>
                          <p:cTn id="93" fill="hold">
                            <p:stCondLst>
                              <p:cond delay="5000"/>
                            </p:stCondLst>
                            <p:childTnLst>
                              <p:par>
                                <p:cTn id="94" presetID="12" presetClass="entr" presetSubtype="1" fill="hold" grpId="0"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slide(fromTop)">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47" grpId="0" animBg="1"/>
      <p:bldP spid="4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custDataLst>
              <p:tags r:id="rId1"/>
            </p:custDataLst>
          </p:nvPr>
        </p:nvSpPr>
        <p:spPr/>
        <p:txBody>
          <a:bodyPr>
            <a:normAutofit fontScale="90000"/>
          </a:bodyPr>
          <a:lstStyle/>
          <a:p>
            <a:r>
              <a:rPr lang="tr-TR" altLang="zh-CN" dirty="0" smtClean="0">
                <a:ea typeface="宋体" pitchFamily="2" charset="-122"/>
              </a:rPr>
              <a:t>Satır göstergeleri –</a:t>
            </a:r>
            <a:r>
              <a:rPr lang="en-US" altLang="zh-CN" dirty="0" smtClean="0">
                <a:ea typeface="宋体" pitchFamily="2" charset="-122"/>
              </a:rPr>
              <a:t> </a:t>
            </a:r>
            <a:r>
              <a:rPr lang="tr-TR" altLang="zh-CN" dirty="0" smtClean="0">
                <a:ea typeface="宋体" pitchFamily="2" charset="-122"/>
              </a:rPr>
              <a:t>Bitişik yerleştirme</a:t>
            </a:r>
            <a:endParaRPr lang="en-US" altLang="zh-CN" dirty="0">
              <a:ea typeface="宋体" pitchFamily="2" charset="-122"/>
            </a:endParaRPr>
          </a:p>
        </p:txBody>
      </p:sp>
      <p:sp>
        <p:nvSpPr>
          <p:cNvPr id="873475" name="Rectangle 3"/>
          <p:cNvSpPr>
            <a:spLocks noGrp="1" noChangeArrowheads="1"/>
          </p:cNvSpPr>
          <p:nvPr>
            <p:ph type="body" idx="1"/>
            <p:custDataLst>
              <p:tags r:id="rId2"/>
            </p:custDataLst>
          </p:nvPr>
        </p:nvSpPr>
        <p:spPr>
          <a:xfrm>
            <a:off x="631825" y="1479550"/>
            <a:ext cx="8094663" cy="2328863"/>
          </a:xfrm>
        </p:spPr>
        <p:txBody>
          <a:bodyPr>
            <a:normAutofit/>
          </a:bodyPr>
          <a:lstStyle/>
          <a:p>
            <a:r>
              <a:rPr lang="tr-TR" altLang="zh-CN" dirty="0" smtClean="0">
                <a:ea typeface="宋体" pitchFamily="2" charset="-122"/>
              </a:rPr>
              <a:t>Satır göstergeleri</a:t>
            </a:r>
            <a:r>
              <a:rPr lang="en-US" altLang="zh-CN" dirty="0" smtClean="0">
                <a:ea typeface="宋体" pitchFamily="2" charset="-122"/>
              </a:rPr>
              <a:t> </a:t>
            </a:r>
            <a:r>
              <a:rPr lang="en-US" altLang="zh-CN" dirty="0">
                <a:ea typeface="宋体" pitchFamily="2" charset="-122"/>
              </a:rPr>
              <a:t>– </a:t>
            </a:r>
            <a:r>
              <a:rPr lang="tr-TR" altLang="zh-CN" dirty="0" smtClean="0">
                <a:ea typeface="宋体" pitchFamily="2" charset="-122"/>
              </a:rPr>
              <a:t>bir diziye göstergeler dizisi</a:t>
            </a:r>
            <a:r>
              <a:rPr lang="en-US" altLang="zh-CN" dirty="0" smtClean="0">
                <a:ea typeface="宋体" pitchFamily="2" charset="-122"/>
              </a:rPr>
              <a:t>. </a:t>
            </a:r>
            <a:r>
              <a:rPr lang="tr-TR" altLang="zh-CN" dirty="0" smtClean="0">
                <a:ea typeface="宋体" pitchFamily="2" charset="-122"/>
              </a:rPr>
              <a:t>Ayrılan hafıza dışında yeni bir boyut oluşturur</a:t>
            </a:r>
            <a:r>
              <a:rPr lang="en-US" altLang="zh-CN" dirty="0" smtClean="0">
                <a:ea typeface="宋体" pitchFamily="2" charset="-122"/>
              </a:rPr>
              <a:t>.</a:t>
            </a:r>
            <a:endParaRPr lang="en-US" altLang="zh-CN" dirty="0">
              <a:ea typeface="宋体" pitchFamily="2" charset="-122"/>
            </a:endParaRPr>
          </a:p>
          <a:p>
            <a:r>
              <a:rPr lang="tr-TR" altLang="zh-CN" dirty="0" smtClean="0">
                <a:ea typeface="宋体" pitchFamily="2" charset="-122"/>
              </a:rPr>
              <a:t>Hafızada boşlukları engeller</a:t>
            </a:r>
            <a:r>
              <a:rPr lang="en-US" altLang="zh-CN" dirty="0" smtClean="0">
                <a:ea typeface="宋体" pitchFamily="2" charset="-122"/>
              </a:rPr>
              <a:t>. </a:t>
            </a:r>
            <a:endParaRPr lang="en-US" altLang="zh-CN" dirty="0">
              <a:ea typeface="宋体" pitchFamily="2" charset="-122"/>
            </a:endParaRPr>
          </a:p>
        </p:txBody>
      </p:sp>
      <p:grpSp>
        <p:nvGrpSpPr>
          <p:cNvPr id="2" name="Group 4"/>
          <p:cNvGrpSpPr>
            <a:grpSpLocks/>
          </p:cNvGrpSpPr>
          <p:nvPr/>
        </p:nvGrpSpPr>
        <p:grpSpPr bwMode="auto">
          <a:xfrm>
            <a:off x="1295400" y="3962400"/>
            <a:ext cx="5486400" cy="2344738"/>
            <a:chOff x="816" y="2496"/>
            <a:chExt cx="3456" cy="1477"/>
          </a:xfrm>
        </p:grpSpPr>
        <p:sp>
          <p:nvSpPr>
            <p:cNvPr id="873477" name="Rectangle 5"/>
            <p:cNvSpPr>
              <a:spLocks noChangeArrowheads="1"/>
            </p:cNvSpPr>
            <p:nvPr>
              <p:custDataLst>
                <p:tags r:id="rId4"/>
              </p:custDataLst>
            </p:nvPr>
          </p:nvSpPr>
          <p:spPr bwMode="auto">
            <a:xfrm>
              <a:off x="3595" y="3647"/>
              <a:ext cx="677"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78" name="Rectangle 6"/>
            <p:cNvSpPr>
              <a:spLocks noChangeArrowheads="1"/>
            </p:cNvSpPr>
            <p:nvPr>
              <p:custDataLst>
                <p:tags r:id="rId5"/>
              </p:custDataLst>
            </p:nvPr>
          </p:nvSpPr>
          <p:spPr bwMode="auto">
            <a:xfrm>
              <a:off x="3370" y="3647"/>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79" name="Rectangle 7"/>
            <p:cNvSpPr>
              <a:spLocks noChangeArrowheads="1"/>
            </p:cNvSpPr>
            <p:nvPr>
              <p:custDataLst>
                <p:tags r:id="rId6"/>
              </p:custDataLst>
            </p:nvPr>
          </p:nvSpPr>
          <p:spPr bwMode="auto">
            <a:xfrm>
              <a:off x="3144"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480" name="Rectangle 8"/>
            <p:cNvSpPr>
              <a:spLocks noChangeArrowheads="1"/>
            </p:cNvSpPr>
            <p:nvPr>
              <p:custDataLst>
                <p:tags r:id="rId7"/>
              </p:custDataLst>
            </p:nvPr>
          </p:nvSpPr>
          <p:spPr bwMode="auto">
            <a:xfrm>
              <a:off x="2918"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81" name="Rectangle 9"/>
            <p:cNvSpPr>
              <a:spLocks noChangeArrowheads="1"/>
            </p:cNvSpPr>
            <p:nvPr>
              <p:custDataLst>
                <p:tags r:id="rId8"/>
              </p:custDataLst>
            </p:nvPr>
          </p:nvSpPr>
          <p:spPr bwMode="auto">
            <a:xfrm>
              <a:off x="2693" y="3647"/>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482" name="Rectangle 10"/>
            <p:cNvSpPr>
              <a:spLocks noChangeArrowheads="1"/>
            </p:cNvSpPr>
            <p:nvPr>
              <p:custDataLst>
                <p:tags r:id="rId9"/>
              </p:custDataLst>
            </p:nvPr>
          </p:nvSpPr>
          <p:spPr bwMode="auto">
            <a:xfrm>
              <a:off x="2467"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r</a:t>
              </a:r>
            </a:p>
          </p:txBody>
        </p:sp>
        <p:sp>
          <p:nvSpPr>
            <p:cNvPr id="873483" name="Rectangle 11"/>
            <p:cNvSpPr>
              <a:spLocks noChangeArrowheads="1"/>
            </p:cNvSpPr>
            <p:nvPr>
              <p:custDataLst>
                <p:tags r:id="rId10"/>
              </p:custDataLst>
            </p:nvPr>
          </p:nvSpPr>
          <p:spPr bwMode="auto">
            <a:xfrm>
              <a:off x="2242" y="3647"/>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484" name="Rectangle 12"/>
            <p:cNvSpPr>
              <a:spLocks noChangeArrowheads="1"/>
            </p:cNvSpPr>
            <p:nvPr>
              <p:custDataLst>
                <p:tags r:id="rId11"/>
              </p:custDataLst>
            </p:nvPr>
          </p:nvSpPr>
          <p:spPr bwMode="auto">
            <a:xfrm>
              <a:off x="2016"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t</a:t>
              </a:r>
            </a:p>
          </p:txBody>
        </p:sp>
        <p:sp>
          <p:nvSpPr>
            <p:cNvPr id="873485" name="Rectangle 13"/>
            <p:cNvSpPr>
              <a:spLocks noChangeArrowheads="1"/>
            </p:cNvSpPr>
            <p:nvPr>
              <p:custDataLst>
                <p:tags r:id="rId12"/>
              </p:custDataLst>
            </p:nvPr>
          </p:nvSpPr>
          <p:spPr bwMode="auto">
            <a:xfrm>
              <a:off x="4046"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86" name="Rectangle 14"/>
            <p:cNvSpPr>
              <a:spLocks noChangeArrowheads="1"/>
            </p:cNvSpPr>
            <p:nvPr>
              <p:custDataLst>
                <p:tags r:id="rId13"/>
              </p:custDataLst>
            </p:nvPr>
          </p:nvSpPr>
          <p:spPr bwMode="auto">
            <a:xfrm>
              <a:off x="3821"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487" name="Rectangle 15"/>
            <p:cNvSpPr>
              <a:spLocks noChangeArrowheads="1"/>
            </p:cNvSpPr>
            <p:nvPr>
              <p:custDataLst>
                <p:tags r:id="rId14"/>
              </p:custDataLst>
            </p:nvPr>
          </p:nvSpPr>
          <p:spPr bwMode="auto">
            <a:xfrm>
              <a:off x="3595"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88" name="Rectangle 16"/>
            <p:cNvSpPr>
              <a:spLocks noChangeArrowheads="1"/>
            </p:cNvSpPr>
            <p:nvPr>
              <p:custDataLst>
                <p:tags r:id="rId15"/>
              </p:custDataLst>
            </p:nvPr>
          </p:nvSpPr>
          <p:spPr bwMode="auto">
            <a:xfrm>
              <a:off x="3370"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489" name="Rectangle 17"/>
            <p:cNvSpPr>
              <a:spLocks noChangeArrowheads="1"/>
            </p:cNvSpPr>
            <p:nvPr>
              <p:custDataLst>
                <p:tags r:id="rId16"/>
              </p:custDataLst>
            </p:nvPr>
          </p:nvSpPr>
          <p:spPr bwMode="auto">
            <a:xfrm>
              <a:off x="3144"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90" name="Rectangle 18"/>
            <p:cNvSpPr>
              <a:spLocks noChangeArrowheads="1"/>
            </p:cNvSpPr>
            <p:nvPr>
              <p:custDataLst>
                <p:tags r:id="rId17"/>
              </p:custDataLst>
            </p:nvPr>
          </p:nvSpPr>
          <p:spPr bwMode="auto">
            <a:xfrm>
              <a:off x="2918"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491" name="Rectangle 19"/>
            <p:cNvSpPr>
              <a:spLocks noChangeArrowheads="1"/>
            </p:cNvSpPr>
            <p:nvPr>
              <p:custDataLst>
                <p:tags r:id="rId18"/>
              </p:custDataLst>
            </p:nvPr>
          </p:nvSpPr>
          <p:spPr bwMode="auto">
            <a:xfrm>
              <a:off x="2693"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i</a:t>
              </a:r>
            </a:p>
          </p:txBody>
        </p:sp>
        <p:sp>
          <p:nvSpPr>
            <p:cNvPr id="873492" name="Rectangle 20"/>
            <p:cNvSpPr>
              <a:spLocks noChangeArrowheads="1"/>
            </p:cNvSpPr>
            <p:nvPr>
              <p:custDataLst>
                <p:tags r:id="rId19"/>
              </p:custDataLst>
            </p:nvPr>
          </p:nvSpPr>
          <p:spPr bwMode="auto">
            <a:xfrm>
              <a:off x="2467"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r</a:t>
              </a:r>
            </a:p>
          </p:txBody>
        </p:sp>
        <p:sp>
          <p:nvSpPr>
            <p:cNvPr id="873493" name="Rectangle 21"/>
            <p:cNvSpPr>
              <a:spLocks noChangeArrowheads="1"/>
            </p:cNvSpPr>
            <p:nvPr>
              <p:custDataLst>
                <p:tags r:id="rId20"/>
              </p:custDataLst>
            </p:nvPr>
          </p:nvSpPr>
          <p:spPr bwMode="auto">
            <a:xfrm>
              <a:off x="2242"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F</a:t>
              </a:r>
            </a:p>
          </p:txBody>
        </p:sp>
        <p:sp>
          <p:nvSpPr>
            <p:cNvPr id="873494" name="Rectangle 22"/>
            <p:cNvSpPr>
              <a:spLocks noChangeArrowheads="1"/>
            </p:cNvSpPr>
            <p:nvPr>
              <p:custDataLst>
                <p:tags r:id="rId21"/>
              </p:custDataLst>
            </p:nvPr>
          </p:nvSpPr>
          <p:spPr bwMode="auto">
            <a:xfrm>
              <a:off x="2016"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95" name="Rectangle 23"/>
            <p:cNvSpPr>
              <a:spLocks noChangeArrowheads="1"/>
            </p:cNvSpPr>
            <p:nvPr>
              <p:custDataLst>
                <p:tags r:id="rId22"/>
              </p:custDataLst>
            </p:nvPr>
          </p:nvSpPr>
          <p:spPr bwMode="auto">
            <a:xfrm>
              <a:off x="4046"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496" name="Rectangle 24"/>
            <p:cNvSpPr>
              <a:spLocks noChangeArrowheads="1"/>
            </p:cNvSpPr>
            <p:nvPr>
              <p:custDataLst>
                <p:tags r:id="rId23"/>
              </p:custDataLst>
            </p:nvPr>
          </p:nvSpPr>
          <p:spPr bwMode="auto">
            <a:xfrm>
              <a:off x="3821"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97" name="Rectangle 25"/>
            <p:cNvSpPr>
              <a:spLocks noChangeArrowheads="1"/>
            </p:cNvSpPr>
            <p:nvPr>
              <p:custDataLst>
                <p:tags r:id="rId24"/>
              </p:custDataLst>
            </p:nvPr>
          </p:nvSpPr>
          <p:spPr bwMode="auto">
            <a:xfrm>
              <a:off x="3595"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498" name="Rectangle 26"/>
            <p:cNvSpPr>
              <a:spLocks noChangeArrowheads="1"/>
            </p:cNvSpPr>
            <p:nvPr>
              <p:custDataLst>
                <p:tags r:id="rId25"/>
              </p:custDataLst>
            </p:nvPr>
          </p:nvSpPr>
          <p:spPr bwMode="auto">
            <a:xfrm>
              <a:off x="3370"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499" name="Rectangle 27"/>
            <p:cNvSpPr>
              <a:spLocks noChangeArrowheads="1"/>
            </p:cNvSpPr>
            <p:nvPr>
              <p:custDataLst>
                <p:tags r:id="rId26"/>
              </p:custDataLst>
            </p:nvPr>
          </p:nvSpPr>
          <p:spPr bwMode="auto">
            <a:xfrm>
              <a:off x="3144"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r</a:t>
              </a:r>
            </a:p>
          </p:txBody>
        </p:sp>
        <p:sp>
          <p:nvSpPr>
            <p:cNvPr id="873500" name="Rectangle 28"/>
            <p:cNvSpPr>
              <a:spLocks noChangeArrowheads="1"/>
            </p:cNvSpPr>
            <p:nvPr>
              <p:custDataLst>
                <p:tags r:id="rId27"/>
              </p:custDataLst>
            </p:nvPr>
          </p:nvSpPr>
          <p:spPr bwMode="auto">
            <a:xfrm>
              <a:off x="2918"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501" name="Rectangle 29"/>
            <p:cNvSpPr>
              <a:spLocks noChangeArrowheads="1"/>
            </p:cNvSpPr>
            <p:nvPr>
              <p:custDataLst>
                <p:tags r:id="rId28"/>
              </p:custDataLst>
            </p:nvPr>
          </p:nvSpPr>
          <p:spPr bwMode="auto">
            <a:xfrm>
              <a:off x="2693"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h</a:t>
              </a:r>
            </a:p>
          </p:txBody>
        </p:sp>
        <p:sp>
          <p:nvSpPr>
            <p:cNvPr id="873502" name="Rectangle 30"/>
            <p:cNvSpPr>
              <a:spLocks noChangeArrowheads="1"/>
            </p:cNvSpPr>
            <p:nvPr>
              <p:custDataLst>
                <p:tags r:id="rId29"/>
              </p:custDataLst>
            </p:nvPr>
          </p:nvSpPr>
          <p:spPr bwMode="auto">
            <a:xfrm>
              <a:off x="2467"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T</a:t>
              </a:r>
            </a:p>
          </p:txBody>
        </p:sp>
        <p:sp>
          <p:nvSpPr>
            <p:cNvPr id="873503" name="Rectangle 31"/>
            <p:cNvSpPr>
              <a:spLocks noChangeArrowheads="1"/>
            </p:cNvSpPr>
            <p:nvPr>
              <p:custDataLst>
                <p:tags r:id="rId30"/>
              </p:custDataLst>
            </p:nvPr>
          </p:nvSpPr>
          <p:spPr bwMode="auto">
            <a:xfrm>
              <a:off x="2242"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04" name="Rectangle 32"/>
            <p:cNvSpPr>
              <a:spLocks noChangeArrowheads="1"/>
            </p:cNvSpPr>
            <p:nvPr>
              <p:custDataLst>
                <p:tags r:id="rId31"/>
              </p:custDataLst>
            </p:nvPr>
          </p:nvSpPr>
          <p:spPr bwMode="auto">
            <a:xfrm>
              <a:off x="2016"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05" name="Rectangle 33"/>
            <p:cNvSpPr>
              <a:spLocks noChangeArrowheads="1"/>
            </p:cNvSpPr>
            <p:nvPr>
              <p:custDataLst>
                <p:tags r:id="rId32"/>
              </p:custDataLst>
            </p:nvPr>
          </p:nvSpPr>
          <p:spPr bwMode="auto">
            <a:xfrm>
              <a:off x="4046"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06" name="Rectangle 34"/>
            <p:cNvSpPr>
              <a:spLocks noChangeArrowheads="1"/>
            </p:cNvSpPr>
            <p:nvPr>
              <p:custDataLst>
                <p:tags r:id="rId33"/>
              </p:custDataLst>
            </p:nvPr>
          </p:nvSpPr>
          <p:spPr bwMode="auto">
            <a:xfrm>
              <a:off x="3821"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07" name="Rectangle 35"/>
            <p:cNvSpPr>
              <a:spLocks noChangeArrowheads="1"/>
            </p:cNvSpPr>
            <p:nvPr>
              <p:custDataLst>
                <p:tags r:id="rId34"/>
              </p:custDataLst>
            </p:nvPr>
          </p:nvSpPr>
          <p:spPr bwMode="auto">
            <a:xfrm>
              <a:off x="3595"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508" name="Rectangle 36"/>
            <p:cNvSpPr>
              <a:spLocks noChangeArrowheads="1"/>
            </p:cNvSpPr>
            <p:nvPr>
              <p:custDataLst>
                <p:tags r:id="rId35"/>
              </p:custDataLst>
            </p:nvPr>
          </p:nvSpPr>
          <p:spPr bwMode="auto">
            <a:xfrm>
              <a:off x="3370"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e</a:t>
              </a:r>
            </a:p>
          </p:txBody>
        </p:sp>
        <p:sp>
          <p:nvSpPr>
            <p:cNvPr id="873509" name="Rectangle 37"/>
            <p:cNvSpPr>
              <a:spLocks noChangeArrowheads="1"/>
            </p:cNvSpPr>
            <p:nvPr>
              <p:custDataLst>
                <p:tags r:id="rId36"/>
              </p:custDataLst>
            </p:nvPr>
          </p:nvSpPr>
          <p:spPr bwMode="auto">
            <a:xfrm>
              <a:off x="3144"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n</a:t>
              </a:r>
            </a:p>
          </p:txBody>
        </p:sp>
        <p:sp>
          <p:nvSpPr>
            <p:cNvPr id="873510" name="Rectangle 38"/>
            <p:cNvSpPr>
              <a:spLocks noChangeArrowheads="1"/>
            </p:cNvSpPr>
            <p:nvPr>
              <p:custDataLst>
                <p:tags r:id="rId37"/>
              </p:custDataLst>
            </p:nvPr>
          </p:nvSpPr>
          <p:spPr bwMode="auto">
            <a:xfrm>
              <a:off x="2918"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11" name="Rectangle 39"/>
            <p:cNvSpPr>
              <a:spLocks noChangeArrowheads="1"/>
            </p:cNvSpPr>
            <p:nvPr>
              <p:custDataLst>
                <p:tags r:id="rId38"/>
              </p:custDataLst>
            </p:nvPr>
          </p:nvSpPr>
          <p:spPr bwMode="auto">
            <a:xfrm>
              <a:off x="2693"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e</a:t>
              </a:r>
            </a:p>
          </p:txBody>
        </p:sp>
        <p:sp>
          <p:nvSpPr>
            <p:cNvPr id="873512" name="Rectangle 40"/>
            <p:cNvSpPr>
              <a:spLocks noChangeArrowheads="1"/>
            </p:cNvSpPr>
            <p:nvPr>
              <p:custDataLst>
                <p:tags r:id="rId39"/>
              </p:custDataLst>
            </p:nvPr>
          </p:nvSpPr>
          <p:spPr bwMode="auto">
            <a:xfrm>
              <a:off x="2467"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W</a:t>
              </a:r>
            </a:p>
          </p:txBody>
        </p:sp>
        <p:sp>
          <p:nvSpPr>
            <p:cNvPr id="873513" name="Rectangle 41"/>
            <p:cNvSpPr>
              <a:spLocks noChangeArrowheads="1"/>
            </p:cNvSpPr>
            <p:nvPr>
              <p:custDataLst>
                <p:tags r:id="rId40"/>
              </p:custDataLst>
            </p:nvPr>
          </p:nvSpPr>
          <p:spPr bwMode="auto">
            <a:xfrm>
              <a:off x="2242"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14" name="Rectangle 42"/>
            <p:cNvSpPr>
              <a:spLocks noChangeArrowheads="1"/>
            </p:cNvSpPr>
            <p:nvPr>
              <p:custDataLst>
                <p:tags r:id="rId41"/>
              </p:custDataLst>
            </p:nvPr>
          </p:nvSpPr>
          <p:spPr bwMode="auto">
            <a:xfrm>
              <a:off x="2016"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15" name="Rectangle 43"/>
            <p:cNvSpPr>
              <a:spLocks noChangeArrowheads="1"/>
            </p:cNvSpPr>
            <p:nvPr>
              <p:custDataLst>
                <p:tags r:id="rId42"/>
              </p:custDataLst>
            </p:nvPr>
          </p:nvSpPr>
          <p:spPr bwMode="auto">
            <a:xfrm>
              <a:off x="4046"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16" name="Rectangle 44"/>
            <p:cNvSpPr>
              <a:spLocks noChangeArrowheads="1"/>
            </p:cNvSpPr>
            <p:nvPr>
              <p:custDataLst>
                <p:tags r:id="rId43"/>
              </p:custDataLst>
            </p:nvPr>
          </p:nvSpPr>
          <p:spPr bwMode="auto">
            <a:xfrm>
              <a:off x="3821"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17" name="Rectangle 45"/>
            <p:cNvSpPr>
              <a:spLocks noChangeArrowheads="1"/>
            </p:cNvSpPr>
            <p:nvPr>
              <p:custDataLst>
                <p:tags r:id="rId44"/>
              </p:custDataLst>
            </p:nvPr>
          </p:nvSpPr>
          <p:spPr bwMode="auto">
            <a:xfrm>
              <a:off x="3595"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518" name="Rectangle 46"/>
            <p:cNvSpPr>
              <a:spLocks noChangeArrowheads="1"/>
            </p:cNvSpPr>
            <p:nvPr>
              <p:custDataLst>
                <p:tags r:id="rId45"/>
              </p:custDataLst>
            </p:nvPr>
          </p:nvSpPr>
          <p:spPr bwMode="auto">
            <a:xfrm>
              <a:off x="3370"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e</a:t>
              </a:r>
            </a:p>
          </p:txBody>
        </p:sp>
        <p:sp>
          <p:nvSpPr>
            <p:cNvPr id="873519" name="Rectangle 47"/>
            <p:cNvSpPr>
              <a:spLocks noChangeArrowheads="1"/>
            </p:cNvSpPr>
            <p:nvPr>
              <p:custDataLst>
                <p:tags r:id="rId46"/>
              </p:custDataLst>
            </p:nvPr>
          </p:nvSpPr>
          <p:spPr bwMode="auto">
            <a:xfrm>
              <a:off x="3144"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520" name="Rectangle 48"/>
            <p:cNvSpPr>
              <a:spLocks noChangeArrowheads="1"/>
            </p:cNvSpPr>
            <p:nvPr>
              <p:custDataLst>
                <p:tags r:id="rId47"/>
              </p:custDataLst>
            </p:nvPr>
          </p:nvSpPr>
          <p:spPr bwMode="auto">
            <a:xfrm>
              <a:off x="2918"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T</a:t>
              </a:r>
            </a:p>
          </p:txBody>
        </p:sp>
        <p:sp>
          <p:nvSpPr>
            <p:cNvPr id="873521" name="Rectangle 49"/>
            <p:cNvSpPr>
              <a:spLocks noChangeArrowheads="1"/>
            </p:cNvSpPr>
            <p:nvPr>
              <p:custDataLst>
                <p:tags r:id="rId48"/>
              </p:custDataLst>
            </p:nvPr>
          </p:nvSpPr>
          <p:spPr bwMode="auto">
            <a:xfrm>
              <a:off x="2693"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22" name="Rectangle 50"/>
            <p:cNvSpPr>
              <a:spLocks noChangeArrowheads="1"/>
            </p:cNvSpPr>
            <p:nvPr>
              <p:custDataLst>
                <p:tags r:id="rId49"/>
              </p:custDataLst>
            </p:nvPr>
          </p:nvSpPr>
          <p:spPr bwMode="auto">
            <a:xfrm>
              <a:off x="2467"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23" name="Rectangle 51"/>
            <p:cNvSpPr>
              <a:spLocks noChangeArrowheads="1"/>
            </p:cNvSpPr>
            <p:nvPr>
              <p:custDataLst>
                <p:tags r:id="rId50"/>
              </p:custDataLst>
            </p:nvPr>
          </p:nvSpPr>
          <p:spPr bwMode="auto">
            <a:xfrm>
              <a:off x="2242"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24" name="Rectangle 52"/>
            <p:cNvSpPr>
              <a:spLocks noChangeArrowheads="1"/>
            </p:cNvSpPr>
            <p:nvPr>
              <p:custDataLst>
                <p:tags r:id="rId51"/>
              </p:custDataLst>
            </p:nvPr>
          </p:nvSpPr>
          <p:spPr bwMode="auto">
            <a:xfrm>
              <a:off x="2016"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25" name="Rectangle 53"/>
            <p:cNvSpPr>
              <a:spLocks noChangeArrowheads="1"/>
            </p:cNvSpPr>
            <p:nvPr>
              <p:custDataLst>
                <p:tags r:id="rId52"/>
              </p:custDataLst>
            </p:nvPr>
          </p:nvSpPr>
          <p:spPr bwMode="auto">
            <a:xfrm>
              <a:off x="4046"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n</a:t>
              </a:r>
            </a:p>
          </p:txBody>
        </p:sp>
        <p:sp>
          <p:nvSpPr>
            <p:cNvPr id="873526" name="Rectangle 54"/>
            <p:cNvSpPr>
              <a:spLocks noChangeArrowheads="1"/>
            </p:cNvSpPr>
            <p:nvPr>
              <p:custDataLst>
                <p:tags r:id="rId53"/>
              </p:custDataLst>
            </p:nvPr>
          </p:nvSpPr>
          <p:spPr bwMode="auto">
            <a:xfrm>
              <a:off x="3821"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o</a:t>
              </a:r>
            </a:p>
          </p:txBody>
        </p:sp>
        <p:sp>
          <p:nvSpPr>
            <p:cNvPr id="873527" name="Rectangle 55"/>
            <p:cNvSpPr>
              <a:spLocks noChangeArrowheads="1"/>
            </p:cNvSpPr>
            <p:nvPr>
              <p:custDataLst>
                <p:tags r:id="rId54"/>
              </p:custDataLst>
            </p:nvPr>
          </p:nvSpPr>
          <p:spPr bwMode="auto">
            <a:xfrm>
              <a:off x="3595"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M</a:t>
              </a:r>
            </a:p>
          </p:txBody>
        </p:sp>
        <p:sp>
          <p:nvSpPr>
            <p:cNvPr id="873528" name="Rectangle 56"/>
            <p:cNvSpPr>
              <a:spLocks noChangeArrowheads="1"/>
            </p:cNvSpPr>
            <p:nvPr>
              <p:custDataLst>
                <p:tags r:id="rId55"/>
              </p:custDataLst>
            </p:nvPr>
          </p:nvSpPr>
          <p:spPr bwMode="auto">
            <a:xfrm>
              <a:off x="3370"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29" name="Rectangle 57"/>
            <p:cNvSpPr>
              <a:spLocks noChangeArrowheads="1"/>
            </p:cNvSpPr>
            <p:nvPr>
              <p:custDataLst>
                <p:tags r:id="rId56"/>
              </p:custDataLst>
            </p:nvPr>
          </p:nvSpPr>
          <p:spPr bwMode="auto">
            <a:xfrm>
              <a:off x="3144"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30" name="Rectangle 58"/>
            <p:cNvSpPr>
              <a:spLocks noChangeArrowheads="1"/>
            </p:cNvSpPr>
            <p:nvPr>
              <p:custDataLst>
                <p:tags r:id="rId57"/>
              </p:custDataLst>
            </p:nvPr>
          </p:nvSpPr>
          <p:spPr bwMode="auto">
            <a:xfrm>
              <a:off x="2918"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31" name="Rectangle 59"/>
            <p:cNvSpPr>
              <a:spLocks noChangeArrowheads="1"/>
            </p:cNvSpPr>
            <p:nvPr>
              <p:custDataLst>
                <p:tags r:id="rId58"/>
              </p:custDataLst>
            </p:nvPr>
          </p:nvSpPr>
          <p:spPr bwMode="auto">
            <a:xfrm>
              <a:off x="2693"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32" name="Rectangle 60"/>
            <p:cNvSpPr>
              <a:spLocks noChangeArrowheads="1"/>
            </p:cNvSpPr>
            <p:nvPr>
              <p:custDataLst>
                <p:tags r:id="rId59"/>
              </p:custDataLst>
            </p:nvPr>
          </p:nvSpPr>
          <p:spPr bwMode="auto">
            <a:xfrm>
              <a:off x="2467"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n</a:t>
              </a:r>
            </a:p>
          </p:txBody>
        </p:sp>
        <p:sp>
          <p:nvSpPr>
            <p:cNvPr id="873533" name="Rectangle 61"/>
            <p:cNvSpPr>
              <a:spLocks noChangeArrowheads="1"/>
            </p:cNvSpPr>
            <p:nvPr>
              <p:custDataLst>
                <p:tags r:id="rId60"/>
              </p:custDataLst>
            </p:nvPr>
          </p:nvSpPr>
          <p:spPr bwMode="auto">
            <a:xfrm>
              <a:off x="2242"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534" name="Rectangle 62"/>
            <p:cNvSpPr>
              <a:spLocks noChangeArrowheads="1"/>
            </p:cNvSpPr>
            <p:nvPr>
              <p:custDataLst>
                <p:tags r:id="rId61"/>
              </p:custDataLst>
            </p:nvPr>
          </p:nvSpPr>
          <p:spPr bwMode="auto">
            <a:xfrm>
              <a:off x="2016"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535" name="Line 63"/>
            <p:cNvSpPr>
              <a:spLocks noChangeShapeType="1"/>
            </p:cNvSpPr>
            <p:nvPr>
              <p:custDataLst>
                <p:tags r:id="rId62"/>
              </p:custDataLst>
            </p:nvPr>
          </p:nvSpPr>
          <p:spPr bwMode="auto">
            <a:xfrm>
              <a:off x="2016" y="2592"/>
              <a:ext cx="2256" cy="0"/>
            </a:xfrm>
            <a:prstGeom prst="line">
              <a:avLst/>
            </a:prstGeom>
            <a:noFill/>
            <a:ln w="28575" cap="sq">
              <a:solidFill>
                <a:schemeClr val="tx1"/>
              </a:solidFill>
              <a:round/>
              <a:headEnd/>
              <a:tailEnd/>
            </a:ln>
            <a:effectLst/>
          </p:spPr>
          <p:txBody>
            <a:bodyPr/>
            <a:lstStyle/>
            <a:p>
              <a:endParaRPr lang="tr-TR"/>
            </a:p>
          </p:txBody>
        </p:sp>
        <p:sp>
          <p:nvSpPr>
            <p:cNvPr id="873536" name="Line 64"/>
            <p:cNvSpPr>
              <a:spLocks noChangeShapeType="1"/>
            </p:cNvSpPr>
            <p:nvPr>
              <p:custDataLst>
                <p:tags r:id="rId63"/>
              </p:custDataLst>
            </p:nvPr>
          </p:nvSpPr>
          <p:spPr bwMode="auto">
            <a:xfrm>
              <a:off x="2016" y="2803"/>
              <a:ext cx="2256" cy="0"/>
            </a:xfrm>
            <a:prstGeom prst="line">
              <a:avLst/>
            </a:prstGeom>
            <a:noFill/>
            <a:ln w="12700">
              <a:solidFill>
                <a:schemeClr val="tx1"/>
              </a:solidFill>
              <a:round/>
              <a:headEnd/>
              <a:tailEnd/>
            </a:ln>
            <a:effectLst/>
          </p:spPr>
          <p:txBody>
            <a:bodyPr/>
            <a:lstStyle/>
            <a:p>
              <a:endParaRPr lang="tr-TR"/>
            </a:p>
          </p:txBody>
        </p:sp>
        <p:sp>
          <p:nvSpPr>
            <p:cNvPr id="873537" name="Line 65"/>
            <p:cNvSpPr>
              <a:spLocks noChangeShapeType="1"/>
            </p:cNvSpPr>
            <p:nvPr>
              <p:custDataLst>
                <p:tags r:id="rId64"/>
              </p:custDataLst>
            </p:nvPr>
          </p:nvSpPr>
          <p:spPr bwMode="auto">
            <a:xfrm>
              <a:off x="2016" y="3014"/>
              <a:ext cx="2256" cy="0"/>
            </a:xfrm>
            <a:prstGeom prst="line">
              <a:avLst/>
            </a:prstGeom>
            <a:noFill/>
            <a:ln w="12700">
              <a:solidFill>
                <a:schemeClr val="tx1"/>
              </a:solidFill>
              <a:round/>
              <a:headEnd/>
              <a:tailEnd/>
            </a:ln>
            <a:effectLst/>
          </p:spPr>
          <p:txBody>
            <a:bodyPr/>
            <a:lstStyle/>
            <a:p>
              <a:endParaRPr lang="tr-TR"/>
            </a:p>
          </p:txBody>
        </p:sp>
        <p:sp>
          <p:nvSpPr>
            <p:cNvPr id="873538" name="Line 66"/>
            <p:cNvSpPr>
              <a:spLocks noChangeShapeType="1"/>
            </p:cNvSpPr>
            <p:nvPr>
              <p:custDataLst>
                <p:tags r:id="rId65"/>
              </p:custDataLst>
            </p:nvPr>
          </p:nvSpPr>
          <p:spPr bwMode="auto">
            <a:xfrm>
              <a:off x="2016" y="3225"/>
              <a:ext cx="2256" cy="0"/>
            </a:xfrm>
            <a:prstGeom prst="line">
              <a:avLst/>
            </a:prstGeom>
            <a:noFill/>
            <a:ln w="12700">
              <a:solidFill>
                <a:schemeClr val="tx1"/>
              </a:solidFill>
              <a:round/>
              <a:headEnd/>
              <a:tailEnd/>
            </a:ln>
            <a:effectLst/>
          </p:spPr>
          <p:txBody>
            <a:bodyPr/>
            <a:lstStyle/>
            <a:p>
              <a:endParaRPr lang="tr-TR"/>
            </a:p>
          </p:txBody>
        </p:sp>
        <p:sp>
          <p:nvSpPr>
            <p:cNvPr id="873539" name="Line 67"/>
            <p:cNvSpPr>
              <a:spLocks noChangeShapeType="1"/>
            </p:cNvSpPr>
            <p:nvPr>
              <p:custDataLst>
                <p:tags r:id="rId66"/>
              </p:custDataLst>
            </p:nvPr>
          </p:nvSpPr>
          <p:spPr bwMode="auto">
            <a:xfrm>
              <a:off x="2016" y="3436"/>
              <a:ext cx="2256" cy="0"/>
            </a:xfrm>
            <a:prstGeom prst="line">
              <a:avLst/>
            </a:prstGeom>
            <a:noFill/>
            <a:ln w="12700">
              <a:solidFill>
                <a:schemeClr val="tx1"/>
              </a:solidFill>
              <a:round/>
              <a:headEnd/>
              <a:tailEnd/>
            </a:ln>
            <a:effectLst/>
          </p:spPr>
          <p:txBody>
            <a:bodyPr/>
            <a:lstStyle/>
            <a:p>
              <a:endParaRPr lang="tr-TR"/>
            </a:p>
          </p:txBody>
        </p:sp>
        <p:sp>
          <p:nvSpPr>
            <p:cNvPr id="873540" name="Line 68"/>
            <p:cNvSpPr>
              <a:spLocks noChangeShapeType="1"/>
            </p:cNvSpPr>
            <p:nvPr>
              <p:custDataLst>
                <p:tags r:id="rId67"/>
              </p:custDataLst>
            </p:nvPr>
          </p:nvSpPr>
          <p:spPr bwMode="auto">
            <a:xfrm>
              <a:off x="2016" y="3647"/>
              <a:ext cx="1579" cy="0"/>
            </a:xfrm>
            <a:prstGeom prst="line">
              <a:avLst/>
            </a:prstGeom>
            <a:noFill/>
            <a:ln w="12700">
              <a:solidFill>
                <a:schemeClr val="tx1"/>
              </a:solidFill>
              <a:round/>
              <a:headEnd/>
              <a:tailEnd/>
            </a:ln>
            <a:effectLst/>
          </p:spPr>
          <p:txBody>
            <a:bodyPr/>
            <a:lstStyle/>
            <a:p>
              <a:endParaRPr lang="tr-TR"/>
            </a:p>
          </p:txBody>
        </p:sp>
        <p:sp>
          <p:nvSpPr>
            <p:cNvPr id="873541" name="Line 69"/>
            <p:cNvSpPr>
              <a:spLocks noChangeShapeType="1"/>
            </p:cNvSpPr>
            <p:nvPr>
              <p:custDataLst>
                <p:tags r:id="rId68"/>
              </p:custDataLst>
            </p:nvPr>
          </p:nvSpPr>
          <p:spPr bwMode="auto">
            <a:xfrm>
              <a:off x="2016" y="3858"/>
              <a:ext cx="1579" cy="0"/>
            </a:xfrm>
            <a:prstGeom prst="line">
              <a:avLst/>
            </a:prstGeom>
            <a:noFill/>
            <a:ln w="28575" cap="sq">
              <a:solidFill>
                <a:schemeClr val="tx1"/>
              </a:solidFill>
              <a:round/>
              <a:headEnd/>
              <a:tailEnd/>
            </a:ln>
            <a:effectLst/>
          </p:spPr>
          <p:txBody>
            <a:bodyPr/>
            <a:lstStyle/>
            <a:p>
              <a:endParaRPr lang="tr-TR"/>
            </a:p>
          </p:txBody>
        </p:sp>
        <p:sp>
          <p:nvSpPr>
            <p:cNvPr id="873542" name="Line 70"/>
            <p:cNvSpPr>
              <a:spLocks noChangeShapeType="1"/>
            </p:cNvSpPr>
            <p:nvPr>
              <p:custDataLst>
                <p:tags r:id="rId69"/>
              </p:custDataLst>
            </p:nvPr>
          </p:nvSpPr>
          <p:spPr bwMode="auto">
            <a:xfrm>
              <a:off x="2016" y="2592"/>
              <a:ext cx="0" cy="1266"/>
            </a:xfrm>
            <a:prstGeom prst="line">
              <a:avLst/>
            </a:prstGeom>
            <a:noFill/>
            <a:ln w="28575" cap="sq">
              <a:solidFill>
                <a:schemeClr val="tx1"/>
              </a:solidFill>
              <a:round/>
              <a:headEnd/>
              <a:tailEnd/>
            </a:ln>
            <a:effectLst/>
          </p:spPr>
          <p:txBody>
            <a:bodyPr/>
            <a:lstStyle/>
            <a:p>
              <a:endParaRPr lang="tr-TR"/>
            </a:p>
          </p:txBody>
        </p:sp>
        <p:sp>
          <p:nvSpPr>
            <p:cNvPr id="873543" name="Line 71"/>
            <p:cNvSpPr>
              <a:spLocks noChangeShapeType="1"/>
            </p:cNvSpPr>
            <p:nvPr>
              <p:custDataLst>
                <p:tags r:id="rId70"/>
              </p:custDataLst>
            </p:nvPr>
          </p:nvSpPr>
          <p:spPr bwMode="auto">
            <a:xfrm>
              <a:off x="2242" y="2592"/>
              <a:ext cx="0" cy="1266"/>
            </a:xfrm>
            <a:prstGeom prst="line">
              <a:avLst/>
            </a:prstGeom>
            <a:noFill/>
            <a:ln w="12700">
              <a:solidFill>
                <a:schemeClr val="tx1"/>
              </a:solidFill>
              <a:round/>
              <a:headEnd/>
              <a:tailEnd/>
            </a:ln>
            <a:effectLst/>
          </p:spPr>
          <p:txBody>
            <a:bodyPr/>
            <a:lstStyle/>
            <a:p>
              <a:endParaRPr lang="tr-TR"/>
            </a:p>
          </p:txBody>
        </p:sp>
        <p:sp>
          <p:nvSpPr>
            <p:cNvPr id="873544" name="Line 72"/>
            <p:cNvSpPr>
              <a:spLocks noChangeShapeType="1"/>
            </p:cNvSpPr>
            <p:nvPr>
              <p:custDataLst>
                <p:tags r:id="rId71"/>
              </p:custDataLst>
            </p:nvPr>
          </p:nvSpPr>
          <p:spPr bwMode="auto">
            <a:xfrm>
              <a:off x="2467" y="2592"/>
              <a:ext cx="0" cy="1266"/>
            </a:xfrm>
            <a:prstGeom prst="line">
              <a:avLst/>
            </a:prstGeom>
            <a:noFill/>
            <a:ln w="12700">
              <a:solidFill>
                <a:schemeClr val="tx1"/>
              </a:solidFill>
              <a:round/>
              <a:headEnd/>
              <a:tailEnd/>
            </a:ln>
            <a:effectLst/>
          </p:spPr>
          <p:txBody>
            <a:bodyPr/>
            <a:lstStyle/>
            <a:p>
              <a:endParaRPr lang="tr-TR"/>
            </a:p>
          </p:txBody>
        </p:sp>
        <p:sp>
          <p:nvSpPr>
            <p:cNvPr id="873545" name="Line 73"/>
            <p:cNvSpPr>
              <a:spLocks noChangeShapeType="1"/>
            </p:cNvSpPr>
            <p:nvPr>
              <p:custDataLst>
                <p:tags r:id="rId72"/>
              </p:custDataLst>
            </p:nvPr>
          </p:nvSpPr>
          <p:spPr bwMode="auto">
            <a:xfrm>
              <a:off x="2693" y="2592"/>
              <a:ext cx="0" cy="1266"/>
            </a:xfrm>
            <a:prstGeom prst="line">
              <a:avLst/>
            </a:prstGeom>
            <a:noFill/>
            <a:ln w="12700">
              <a:solidFill>
                <a:schemeClr val="tx1"/>
              </a:solidFill>
              <a:round/>
              <a:headEnd/>
              <a:tailEnd/>
            </a:ln>
            <a:effectLst/>
          </p:spPr>
          <p:txBody>
            <a:bodyPr/>
            <a:lstStyle/>
            <a:p>
              <a:endParaRPr lang="tr-TR"/>
            </a:p>
          </p:txBody>
        </p:sp>
        <p:sp>
          <p:nvSpPr>
            <p:cNvPr id="873546" name="Line 74"/>
            <p:cNvSpPr>
              <a:spLocks noChangeShapeType="1"/>
            </p:cNvSpPr>
            <p:nvPr>
              <p:custDataLst>
                <p:tags r:id="rId73"/>
              </p:custDataLst>
            </p:nvPr>
          </p:nvSpPr>
          <p:spPr bwMode="auto">
            <a:xfrm>
              <a:off x="2918" y="2592"/>
              <a:ext cx="0" cy="1266"/>
            </a:xfrm>
            <a:prstGeom prst="line">
              <a:avLst/>
            </a:prstGeom>
            <a:noFill/>
            <a:ln w="12700">
              <a:solidFill>
                <a:schemeClr val="tx1"/>
              </a:solidFill>
              <a:round/>
              <a:headEnd/>
              <a:tailEnd/>
            </a:ln>
            <a:effectLst/>
          </p:spPr>
          <p:txBody>
            <a:bodyPr/>
            <a:lstStyle/>
            <a:p>
              <a:endParaRPr lang="tr-TR"/>
            </a:p>
          </p:txBody>
        </p:sp>
        <p:sp>
          <p:nvSpPr>
            <p:cNvPr id="873547" name="Line 75"/>
            <p:cNvSpPr>
              <a:spLocks noChangeShapeType="1"/>
            </p:cNvSpPr>
            <p:nvPr>
              <p:custDataLst>
                <p:tags r:id="rId74"/>
              </p:custDataLst>
            </p:nvPr>
          </p:nvSpPr>
          <p:spPr bwMode="auto">
            <a:xfrm>
              <a:off x="3144" y="2592"/>
              <a:ext cx="0" cy="1266"/>
            </a:xfrm>
            <a:prstGeom prst="line">
              <a:avLst/>
            </a:prstGeom>
            <a:noFill/>
            <a:ln w="12700">
              <a:solidFill>
                <a:schemeClr val="tx1"/>
              </a:solidFill>
              <a:round/>
              <a:headEnd/>
              <a:tailEnd/>
            </a:ln>
            <a:effectLst/>
          </p:spPr>
          <p:txBody>
            <a:bodyPr/>
            <a:lstStyle/>
            <a:p>
              <a:endParaRPr lang="tr-TR"/>
            </a:p>
          </p:txBody>
        </p:sp>
        <p:sp>
          <p:nvSpPr>
            <p:cNvPr id="873548" name="Line 76"/>
            <p:cNvSpPr>
              <a:spLocks noChangeShapeType="1"/>
            </p:cNvSpPr>
            <p:nvPr>
              <p:custDataLst>
                <p:tags r:id="rId75"/>
              </p:custDataLst>
            </p:nvPr>
          </p:nvSpPr>
          <p:spPr bwMode="auto">
            <a:xfrm>
              <a:off x="3370" y="2592"/>
              <a:ext cx="0" cy="1266"/>
            </a:xfrm>
            <a:prstGeom prst="line">
              <a:avLst/>
            </a:prstGeom>
            <a:noFill/>
            <a:ln w="12700">
              <a:solidFill>
                <a:schemeClr val="tx1"/>
              </a:solidFill>
              <a:round/>
              <a:headEnd/>
              <a:tailEnd/>
            </a:ln>
            <a:effectLst/>
          </p:spPr>
          <p:txBody>
            <a:bodyPr/>
            <a:lstStyle/>
            <a:p>
              <a:endParaRPr lang="tr-TR"/>
            </a:p>
          </p:txBody>
        </p:sp>
        <p:sp>
          <p:nvSpPr>
            <p:cNvPr id="873549" name="Line 77"/>
            <p:cNvSpPr>
              <a:spLocks noChangeShapeType="1"/>
            </p:cNvSpPr>
            <p:nvPr>
              <p:custDataLst>
                <p:tags r:id="rId76"/>
              </p:custDataLst>
            </p:nvPr>
          </p:nvSpPr>
          <p:spPr bwMode="auto">
            <a:xfrm>
              <a:off x="3595" y="2592"/>
              <a:ext cx="0" cy="1055"/>
            </a:xfrm>
            <a:prstGeom prst="line">
              <a:avLst/>
            </a:prstGeom>
            <a:noFill/>
            <a:ln w="12700">
              <a:solidFill>
                <a:schemeClr val="tx1"/>
              </a:solidFill>
              <a:round/>
              <a:headEnd/>
              <a:tailEnd/>
            </a:ln>
            <a:effectLst/>
          </p:spPr>
          <p:txBody>
            <a:bodyPr/>
            <a:lstStyle/>
            <a:p>
              <a:endParaRPr lang="tr-TR"/>
            </a:p>
          </p:txBody>
        </p:sp>
        <p:sp>
          <p:nvSpPr>
            <p:cNvPr id="873550" name="Line 78"/>
            <p:cNvSpPr>
              <a:spLocks noChangeShapeType="1"/>
            </p:cNvSpPr>
            <p:nvPr>
              <p:custDataLst>
                <p:tags r:id="rId77"/>
              </p:custDataLst>
            </p:nvPr>
          </p:nvSpPr>
          <p:spPr bwMode="auto">
            <a:xfrm>
              <a:off x="3821" y="2592"/>
              <a:ext cx="0" cy="1055"/>
            </a:xfrm>
            <a:prstGeom prst="line">
              <a:avLst/>
            </a:prstGeom>
            <a:noFill/>
            <a:ln w="12700">
              <a:solidFill>
                <a:schemeClr val="tx1"/>
              </a:solidFill>
              <a:round/>
              <a:headEnd/>
              <a:tailEnd/>
            </a:ln>
            <a:effectLst/>
          </p:spPr>
          <p:txBody>
            <a:bodyPr/>
            <a:lstStyle/>
            <a:p>
              <a:endParaRPr lang="tr-TR"/>
            </a:p>
          </p:txBody>
        </p:sp>
        <p:sp>
          <p:nvSpPr>
            <p:cNvPr id="873551" name="Line 79"/>
            <p:cNvSpPr>
              <a:spLocks noChangeShapeType="1"/>
            </p:cNvSpPr>
            <p:nvPr>
              <p:custDataLst>
                <p:tags r:id="rId78"/>
              </p:custDataLst>
            </p:nvPr>
          </p:nvSpPr>
          <p:spPr bwMode="auto">
            <a:xfrm>
              <a:off x="4046" y="2592"/>
              <a:ext cx="0" cy="1055"/>
            </a:xfrm>
            <a:prstGeom prst="line">
              <a:avLst/>
            </a:prstGeom>
            <a:noFill/>
            <a:ln w="12700">
              <a:solidFill>
                <a:schemeClr val="tx1"/>
              </a:solidFill>
              <a:round/>
              <a:headEnd/>
              <a:tailEnd/>
            </a:ln>
            <a:effectLst/>
          </p:spPr>
          <p:txBody>
            <a:bodyPr/>
            <a:lstStyle/>
            <a:p>
              <a:endParaRPr lang="tr-TR"/>
            </a:p>
          </p:txBody>
        </p:sp>
        <p:sp>
          <p:nvSpPr>
            <p:cNvPr id="873552" name="Line 80"/>
            <p:cNvSpPr>
              <a:spLocks noChangeShapeType="1"/>
            </p:cNvSpPr>
            <p:nvPr>
              <p:custDataLst>
                <p:tags r:id="rId79"/>
              </p:custDataLst>
            </p:nvPr>
          </p:nvSpPr>
          <p:spPr bwMode="auto">
            <a:xfrm>
              <a:off x="4272" y="2592"/>
              <a:ext cx="0" cy="1055"/>
            </a:xfrm>
            <a:prstGeom prst="line">
              <a:avLst/>
            </a:prstGeom>
            <a:noFill/>
            <a:ln w="28575" cap="sq">
              <a:solidFill>
                <a:schemeClr val="tx1"/>
              </a:solidFill>
              <a:round/>
              <a:headEnd/>
              <a:tailEnd/>
            </a:ln>
            <a:effectLst/>
          </p:spPr>
          <p:txBody>
            <a:bodyPr/>
            <a:lstStyle/>
            <a:p>
              <a:endParaRPr lang="tr-TR"/>
            </a:p>
          </p:txBody>
        </p:sp>
        <p:sp>
          <p:nvSpPr>
            <p:cNvPr id="873553" name="Line 81"/>
            <p:cNvSpPr>
              <a:spLocks noChangeShapeType="1"/>
            </p:cNvSpPr>
            <p:nvPr>
              <p:custDataLst>
                <p:tags r:id="rId80"/>
              </p:custDataLst>
            </p:nvPr>
          </p:nvSpPr>
          <p:spPr bwMode="auto">
            <a:xfrm>
              <a:off x="4272" y="3647"/>
              <a:ext cx="0" cy="211"/>
            </a:xfrm>
            <a:prstGeom prst="line">
              <a:avLst/>
            </a:prstGeom>
            <a:noFill/>
            <a:ln w="28575" cap="sq">
              <a:noFill/>
              <a:round/>
              <a:headEnd/>
              <a:tailEnd/>
            </a:ln>
            <a:effectLst/>
          </p:spPr>
          <p:txBody>
            <a:bodyPr/>
            <a:lstStyle/>
            <a:p>
              <a:endParaRPr lang="tr-TR"/>
            </a:p>
          </p:txBody>
        </p:sp>
        <p:sp>
          <p:nvSpPr>
            <p:cNvPr id="873554" name="Line 82"/>
            <p:cNvSpPr>
              <a:spLocks noChangeShapeType="1"/>
            </p:cNvSpPr>
            <p:nvPr>
              <p:custDataLst>
                <p:tags r:id="rId81"/>
              </p:custDataLst>
            </p:nvPr>
          </p:nvSpPr>
          <p:spPr bwMode="auto">
            <a:xfrm>
              <a:off x="3595" y="3858"/>
              <a:ext cx="677" cy="0"/>
            </a:xfrm>
            <a:prstGeom prst="line">
              <a:avLst/>
            </a:prstGeom>
            <a:noFill/>
            <a:ln w="28575" cap="sq">
              <a:noFill/>
              <a:round/>
              <a:headEnd/>
              <a:tailEnd/>
            </a:ln>
            <a:effectLst/>
          </p:spPr>
          <p:txBody>
            <a:bodyPr/>
            <a:lstStyle/>
            <a:p>
              <a:endParaRPr lang="tr-TR"/>
            </a:p>
          </p:txBody>
        </p:sp>
        <p:sp>
          <p:nvSpPr>
            <p:cNvPr id="873555" name="Line 83"/>
            <p:cNvSpPr>
              <a:spLocks noChangeShapeType="1"/>
            </p:cNvSpPr>
            <p:nvPr>
              <p:custDataLst>
                <p:tags r:id="rId82"/>
              </p:custDataLst>
            </p:nvPr>
          </p:nvSpPr>
          <p:spPr bwMode="auto">
            <a:xfrm>
              <a:off x="3595" y="3647"/>
              <a:ext cx="0" cy="211"/>
            </a:xfrm>
            <a:prstGeom prst="line">
              <a:avLst/>
            </a:prstGeom>
            <a:noFill/>
            <a:ln w="28575">
              <a:solidFill>
                <a:schemeClr val="tx1"/>
              </a:solidFill>
              <a:round/>
              <a:headEnd/>
              <a:tailEnd/>
            </a:ln>
            <a:effectLst/>
          </p:spPr>
          <p:txBody>
            <a:bodyPr/>
            <a:lstStyle/>
            <a:p>
              <a:endParaRPr lang="tr-TR"/>
            </a:p>
          </p:txBody>
        </p:sp>
        <p:sp>
          <p:nvSpPr>
            <p:cNvPr id="873556" name="Line 84"/>
            <p:cNvSpPr>
              <a:spLocks noChangeShapeType="1"/>
            </p:cNvSpPr>
            <p:nvPr>
              <p:custDataLst>
                <p:tags r:id="rId83"/>
              </p:custDataLst>
            </p:nvPr>
          </p:nvSpPr>
          <p:spPr bwMode="auto">
            <a:xfrm>
              <a:off x="3595" y="3647"/>
              <a:ext cx="677" cy="0"/>
            </a:xfrm>
            <a:prstGeom prst="line">
              <a:avLst/>
            </a:prstGeom>
            <a:noFill/>
            <a:ln w="28575">
              <a:solidFill>
                <a:schemeClr val="tx1"/>
              </a:solidFill>
              <a:round/>
              <a:headEnd/>
              <a:tailEnd/>
            </a:ln>
            <a:effectLst/>
          </p:spPr>
          <p:txBody>
            <a:bodyPr/>
            <a:lstStyle/>
            <a:p>
              <a:endParaRPr lang="tr-TR"/>
            </a:p>
          </p:txBody>
        </p:sp>
        <p:sp>
          <p:nvSpPr>
            <p:cNvPr id="873557" name="Line 85"/>
            <p:cNvSpPr>
              <a:spLocks noChangeShapeType="1"/>
            </p:cNvSpPr>
            <p:nvPr>
              <p:custDataLst>
                <p:tags r:id="rId84"/>
              </p:custDataLst>
            </p:nvPr>
          </p:nvSpPr>
          <p:spPr bwMode="auto">
            <a:xfrm flipV="1">
              <a:off x="3375" y="2592"/>
              <a:ext cx="217" cy="198"/>
            </a:xfrm>
            <a:prstGeom prst="line">
              <a:avLst/>
            </a:prstGeom>
            <a:noFill/>
            <a:ln w="9525">
              <a:solidFill>
                <a:schemeClr val="tx1"/>
              </a:solidFill>
              <a:round/>
              <a:headEnd/>
              <a:tailEnd/>
            </a:ln>
            <a:effectLst/>
          </p:spPr>
          <p:txBody>
            <a:bodyPr/>
            <a:lstStyle/>
            <a:p>
              <a:endParaRPr lang="tr-TR"/>
            </a:p>
          </p:txBody>
        </p:sp>
        <p:sp>
          <p:nvSpPr>
            <p:cNvPr id="873558" name="Line 86"/>
            <p:cNvSpPr>
              <a:spLocks noChangeShapeType="1"/>
            </p:cNvSpPr>
            <p:nvPr>
              <p:custDataLst>
                <p:tags r:id="rId85"/>
              </p:custDataLst>
            </p:nvPr>
          </p:nvSpPr>
          <p:spPr bwMode="auto">
            <a:xfrm flipV="1">
              <a:off x="2700" y="2808"/>
              <a:ext cx="212" cy="207"/>
            </a:xfrm>
            <a:prstGeom prst="line">
              <a:avLst/>
            </a:prstGeom>
            <a:noFill/>
            <a:ln w="9525">
              <a:solidFill>
                <a:schemeClr val="tx1"/>
              </a:solidFill>
              <a:round/>
              <a:headEnd/>
              <a:tailEnd/>
            </a:ln>
            <a:effectLst/>
          </p:spPr>
          <p:txBody>
            <a:bodyPr/>
            <a:lstStyle/>
            <a:p>
              <a:endParaRPr lang="tr-TR"/>
            </a:p>
          </p:txBody>
        </p:sp>
        <p:sp>
          <p:nvSpPr>
            <p:cNvPr id="873559" name="Line 87"/>
            <p:cNvSpPr>
              <a:spLocks noChangeShapeType="1"/>
            </p:cNvSpPr>
            <p:nvPr>
              <p:custDataLst>
                <p:tags r:id="rId86"/>
              </p:custDataLst>
            </p:nvPr>
          </p:nvSpPr>
          <p:spPr bwMode="auto">
            <a:xfrm flipV="1">
              <a:off x="2250" y="3016"/>
              <a:ext cx="225" cy="224"/>
            </a:xfrm>
            <a:prstGeom prst="line">
              <a:avLst/>
            </a:prstGeom>
            <a:noFill/>
            <a:ln w="9525">
              <a:solidFill>
                <a:schemeClr val="tx1"/>
              </a:solidFill>
              <a:round/>
              <a:headEnd/>
              <a:tailEnd/>
            </a:ln>
            <a:effectLst/>
          </p:spPr>
          <p:txBody>
            <a:bodyPr/>
            <a:lstStyle/>
            <a:p>
              <a:endParaRPr lang="tr-TR"/>
            </a:p>
          </p:txBody>
        </p:sp>
        <p:sp>
          <p:nvSpPr>
            <p:cNvPr id="873560" name="Line 88"/>
            <p:cNvSpPr>
              <a:spLocks noChangeShapeType="1"/>
            </p:cNvSpPr>
            <p:nvPr>
              <p:custDataLst>
                <p:tags r:id="rId87"/>
              </p:custDataLst>
            </p:nvPr>
          </p:nvSpPr>
          <p:spPr bwMode="auto">
            <a:xfrm flipV="1">
              <a:off x="2250" y="3224"/>
              <a:ext cx="206" cy="196"/>
            </a:xfrm>
            <a:prstGeom prst="line">
              <a:avLst/>
            </a:prstGeom>
            <a:noFill/>
            <a:ln w="9525">
              <a:solidFill>
                <a:schemeClr val="tx1"/>
              </a:solidFill>
              <a:round/>
              <a:headEnd/>
              <a:tailEnd/>
            </a:ln>
            <a:effectLst/>
          </p:spPr>
          <p:txBody>
            <a:bodyPr/>
            <a:lstStyle/>
            <a:p>
              <a:endParaRPr lang="tr-TR"/>
            </a:p>
          </p:txBody>
        </p:sp>
        <p:sp>
          <p:nvSpPr>
            <p:cNvPr id="873561" name="Line 89"/>
            <p:cNvSpPr>
              <a:spLocks noChangeShapeType="1"/>
            </p:cNvSpPr>
            <p:nvPr>
              <p:custDataLst>
                <p:tags r:id="rId88"/>
              </p:custDataLst>
            </p:nvPr>
          </p:nvSpPr>
          <p:spPr bwMode="auto">
            <a:xfrm flipV="1">
              <a:off x="3600" y="3432"/>
              <a:ext cx="224" cy="213"/>
            </a:xfrm>
            <a:prstGeom prst="line">
              <a:avLst/>
            </a:prstGeom>
            <a:noFill/>
            <a:ln w="9525">
              <a:solidFill>
                <a:schemeClr val="tx1"/>
              </a:solidFill>
              <a:round/>
              <a:headEnd/>
              <a:tailEnd/>
            </a:ln>
            <a:effectLst/>
          </p:spPr>
          <p:txBody>
            <a:bodyPr/>
            <a:lstStyle/>
            <a:p>
              <a:endParaRPr lang="tr-TR"/>
            </a:p>
          </p:txBody>
        </p:sp>
        <p:sp>
          <p:nvSpPr>
            <p:cNvPr id="873562" name="Line 90"/>
            <p:cNvSpPr>
              <a:spLocks noChangeShapeType="1"/>
            </p:cNvSpPr>
            <p:nvPr>
              <p:custDataLst>
                <p:tags r:id="rId89"/>
              </p:custDataLst>
            </p:nvPr>
          </p:nvSpPr>
          <p:spPr bwMode="auto">
            <a:xfrm flipV="1">
              <a:off x="2025" y="3432"/>
              <a:ext cx="215" cy="213"/>
            </a:xfrm>
            <a:prstGeom prst="line">
              <a:avLst/>
            </a:prstGeom>
            <a:noFill/>
            <a:ln w="9525">
              <a:solidFill>
                <a:schemeClr val="tx1"/>
              </a:solidFill>
              <a:round/>
              <a:headEnd/>
              <a:tailEnd/>
            </a:ln>
            <a:effectLst/>
          </p:spPr>
          <p:txBody>
            <a:bodyPr/>
            <a:lstStyle/>
            <a:p>
              <a:endParaRPr lang="tr-TR"/>
            </a:p>
          </p:txBody>
        </p:sp>
        <p:sp>
          <p:nvSpPr>
            <p:cNvPr id="873563" name="Line 91"/>
            <p:cNvSpPr>
              <a:spLocks noChangeShapeType="1"/>
            </p:cNvSpPr>
            <p:nvPr>
              <p:custDataLst>
                <p:tags r:id="rId90"/>
              </p:custDataLst>
            </p:nvPr>
          </p:nvSpPr>
          <p:spPr bwMode="auto">
            <a:xfrm flipV="1">
              <a:off x="3375" y="3645"/>
              <a:ext cx="225" cy="225"/>
            </a:xfrm>
            <a:prstGeom prst="line">
              <a:avLst/>
            </a:prstGeom>
            <a:noFill/>
            <a:ln w="9525">
              <a:solidFill>
                <a:schemeClr val="tx1"/>
              </a:solidFill>
              <a:round/>
              <a:headEnd/>
              <a:tailEnd/>
            </a:ln>
            <a:effectLst/>
          </p:spPr>
          <p:txBody>
            <a:bodyPr/>
            <a:lstStyle/>
            <a:p>
              <a:endParaRPr lang="tr-TR"/>
            </a:p>
          </p:txBody>
        </p:sp>
        <p:sp>
          <p:nvSpPr>
            <p:cNvPr id="873564" name="Rectangle 92"/>
            <p:cNvSpPr>
              <a:spLocks noChangeArrowheads="1"/>
            </p:cNvSpPr>
            <p:nvPr>
              <p:custDataLst>
                <p:tags r:id="rId91"/>
              </p:custDataLst>
            </p:nvPr>
          </p:nvSpPr>
          <p:spPr bwMode="auto">
            <a:xfrm>
              <a:off x="816" y="3340"/>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day[4]</a:t>
              </a:r>
            </a:p>
          </p:txBody>
        </p:sp>
        <p:sp>
          <p:nvSpPr>
            <p:cNvPr id="873565" name="Rectangle 93"/>
            <p:cNvSpPr>
              <a:spLocks noChangeArrowheads="1"/>
            </p:cNvSpPr>
            <p:nvPr>
              <p:custDataLst>
                <p:tags r:id="rId92"/>
              </p:custDataLst>
            </p:nvPr>
          </p:nvSpPr>
          <p:spPr bwMode="auto">
            <a:xfrm>
              <a:off x="816" y="3762"/>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day[6]</a:t>
              </a:r>
            </a:p>
          </p:txBody>
        </p:sp>
        <p:sp>
          <p:nvSpPr>
            <p:cNvPr id="873566" name="Rectangle 94"/>
            <p:cNvSpPr>
              <a:spLocks noChangeArrowheads="1"/>
            </p:cNvSpPr>
            <p:nvPr>
              <p:custDataLst>
                <p:tags r:id="rId93"/>
              </p:custDataLst>
            </p:nvPr>
          </p:nvSpPr>
          <p:spPr bwMode="auto">
            <a:xfrm>
              <a:off x="816" y="3551"/>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day[5]</a:t>
              </a:r>
            </a:p>
          </p:txBody>
        </p:sp>
        <p:sp>
          <p:nvSpPr>
            <p:cNvPr id="873567" name="Rectangle 95"/>
            <p:cNvSpPr>
              <a:spLocks noChangeArrowheads="1"/>
            </p:cNvSpPr>
            <p:nvPr>
              <p:custDataLst>
                <p:tags r:id="rId94"/>
              </p:custDataLst>
            </p:nvPr>
          </p:nvSpPr>
          <p:spPr bwMode="auto">
            <a:xfrm>
              <a:off x="816" y="3129"/>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day[3]</a:t>
              </a:r>
            </a:p>
          </p:txBody>
        </p:sp>
        <p:sp>
          <p:nvSpPr>
            <p:cNvPr id="873568" name="Rectangle 96"/>
            <p:cNvSpPr>
              <a:spLocks noChangeArrowheads="1"/>
            </p:cNvSpPr>
            <p:nvPr>
              <p:custDataLst>
                <p:tags r:id="rId95"/>
              </p:custDataLst>
            </p:nvPr>
          </p:nvSpPr>
          <p:spPr bwMode="auto">
            <a:xfrm>
              <a:off x="816" y="2918"/>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day[2]</a:t>
              </a:r>
            </a:p>
          </p:txBody>
        </p:sp>
        <p:sp>
          <p:nvSpPr>
            <p:cNvPr id="873569" name="Rectangle 97"/>
            <p:cNvSpPr>
              <a:spLocks noChangeArrowheads="1"/>
            </p:cNvSpPr>
            <p:nvPr>
              <p:custDataLst>
                <p:tags r:id="rId96"/>
              </p:custDataLst>
            </p:nvPr>
          </p:nvSpPr>
          <p:spPr bwMode="auto">
            <a:xfrm>
              <a:off x="816" y="2707"/>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day[1]</a:t>
              </a:r>
            </a:p>
          </p:txBody>
        </p:sp>
        <p:sp>
          <p:nvSpPr>
            <p:cNvPr id="873570" name="Rectangle 98"/>
            <p:cNvSpPr>
              <a:spLocks noChangeArrowheads="1"/>
            </p:cNvSpPr>
            <p:nvPr>
              <p:custDataLst>
                <p:tags r:id="rId97"/>
              </p:custDataLst>
            </p:nvPr>
          </p:nvSpPr>
          <p:spPr bwMode="auto">
            <a:xfrm>
              <a:off x="816" y="2496"/>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day[0]</a:t>
              </a:r>
            </a:p>
          </p:txBody>
        </p:sp>
        <p:sp>
          <p:nvSpPr>
            <p:cNvPr id="873571" name="Line 99"/>
            <p:cNvSpPr>
              <a:spLocks noChangeShapeType="1"/>
            </p:cNvSpPr>
            <p:nvPr>
              <p:custDataLst>
                <p:tags r:id="rId98"/>
              </p:custDataLst>
            </p:nvPr>
          </p:nvSpPr>
          <p:spPr bwMode="auto">
            <a:xfrm>
              <a:off x="816" y="2496"/>
              <a:ext cx="768" cy="0"/>
            </a:xfrm>
            <a:prstGeom prst="line">
              <a:avLst/>
            </a:prstGeom>
            <a:noFill/>
            <a:ln w="28575" cap="sq">
              <a:solidFill>
                <a:schemeClr val="tx1"/>
              </a:solidFill>
              <a:round/>
              <a:headEnd/>
              <a:tailEnd/>
            </a:ln>
            <a:effectLst/>
          </p:spPr>
          <p:txBody>
            <a:bodyPr/>
            <a:lstStyle/>
            <a:p>
              <a:endParaRPr lang="tr-TR"/>
            </a:p>
          </p:txBody>
        </p:sp>
        <p:sp>
          <p:nvSpPr>
            <p:cNvPr id="873572" name="Line 100"/>
            <p:cNvSpPr>
              <a:spLocks noChangeShapeType="1"/>
            </p:cNvSpPr>
            <p:nvPr>
              <p:custDataLst>
                <p:tags r:id="rId99"/>
              </p:custDataLst>
            </p:nvPr>
          </p:nvSpPr>
          <p:spPr bwMode="auto">
            <a:xfrm>
              <a:off x="816" y="2707"/>
              <a:ext cx="768" cy="0"/>
            </a:xfrm>
            <a:prstGeom prst="line">
              <a:avLst/>
            </a:prstGeom>
            <a:noFill/>
            <a:ln w="12700">
              <a:solidFill>
                <a:schemeClr val="tx1"/>
              </a:solidFill>
              <a:round/>
              <a:headEnd/>
              <a:tailEnd/>
            </a:ln>
            <a:effectLst/>
          </p:spPr>
          <p:txBody>
            <a:bodyPr/>
            <a:lstStyle/>
            <a:p>
              <a:endParaRPr lang="tr-TR"/>
            </a:p>
          </p:txBody>
        </p:sp>
        <p:sp>
          <p:nvSpPr>
            <p:cNvPr id="873573" name="Line 101"/>
            <p:cNvSpPr>
              <a:spLocks noChangeShapeType="1"/>
            </p:cNvSpPr>
            <p:nvPr>
              <p:custDataLst>
                <p:tags r:id="rId100"/>
              </p:custDataLst>
            </p:nvPr>
          </p:nvSpPr>
          <p:spPr bwMode="auto">
            <a:xfrm>
              <a:off x="816" y="2918"/>
              <a:ext cx="768" cy="0"/>
            </a:xfrm>
            <a:prstGeom prst="line">
              <a:avLst/>
            </a:prstGeom>
            <a:noFill/>
            <a:ln w="12700">
              <a:solidFill>
                <a:schemeClr val="tx1"/>
              </a:solidFill>
              <a:round/>
              <a:headEnd/>
              <a:tailEnd/>
            </a:ln>
            <a:effectLst/>
          </p:spPr>
          <p:txBody>
            <a:bodyPr/>
            <a:lstStyle/>
            <a:p>
              <a:endParaRPr lang="tr-TR"/>
            </a:p>
          </p:txBody>
        </p:sp>
        <p:sp>
          <p:nvSpPr>
            <p:cNvPr id="873574" name="Line 102"/>
            <p:cNvSpPr>
              <a:spLocks noChangeShapeType="1"/>
            </p:cNvSpPr>
            <p:nvPr>
              <p:custDataLst>
                <p:tags r:id="rId101"/>
              </p:custDataLst>
            </p:nvPr>
          </p:nvSpPr>
          <p:spPr bwMode="auto">
            <a:xfrm>
              <a:off x="816" y="3129"/>
              <a:ext cx="768" cy="0"/>
            </a:xfrm>
            <a:prstGeom prst="line">
              <a:avLst/>
            </a:prstGeom>
            <a:noFill/>
            <a:ln w="12700">
              <a:solidFill>
                <a:schemeClr val="tx1"/>
              </a:solidFill>
              <a:round/>
              <a:headEnd/>
              <a:tailEnd/>
            </a:ln>
            <a:effectLst/>
          </p:spPr>
          <p:txBody>
            <a:bodyPr/>
            <a:lstStyle/>
            <a:p>
              <a:endParaRPr lang="tr-TR"/>
            </a:p>
          </p:txBody>
        </p:sp>
        <p:sp>
          <p:nvSpPr>
            <p:cNvPr id="873575" name="Line 103"/>
            <p:cNvSpPr>
              <a:spLocks noChangeShapeType="1"/>
            </p:cNvSpPr>
            <p:nvPr>
              <p:custDataLst>
                <p:tags r:id="rId102"/>
              </p:custDataLst>
            </p:nvPr>
          </p:nvSpPr>
          <p:spPr bwMode="auto">
            <a:xfrm>
              <a:off x="816" y="3340"/>
              <a:ext cx="768" cy="0"/>
            </a:xfrm>
            <a:prstGeom prst="line">
              <a:avLst/>
            </a:prstGeom>
            <a:noFill/>
            <a:ln w="12700">
              <a:solidFill>
                <a:schemeClr val="tx1"/>
              </a:solidFill>
              <a:round/>
              <a:headEnd/>
              <a:tailEnd/>
            </a:ln>
            <a:effectLst/>
          </p:spPr>
          <p:txBody>
            <a:bodyPr/>
            <a:lstStyle/>
            <a:p>
              <a:endParaRPr lang="tr-TR"/>
            </a:p>
          </p:txBody>
        </p:sp>
        <p:sp>
          <p:nvSpPr>
            <p:cNvPr id="873576" name="Line 104"/>
            <p:cNvSpPr>
              <a:spLocks noChangeShapeType="1"/>
            </p:cNvSpPr>
            <p:nvPr>
              <p:custDataLst>
                <p:tags r:id="rId103"/>
              </p:custDataLst>
            </p:nvPr>
          </p:nvSpPr>
          <p:spPr bwMode="auto">
            <a:xfrm>
              <a:off x="816" y="3762"/>
              <a:ext cx="768" cy="0"/>
            </a:xfrm>
            <a:prstGeom prst="line">
              <a:avLst/>
            </a:prstGeom>
            <a:noFill/>
            <a:ln w="12700">
              <a:solidFill>
                <a:schemeClr val="tx1"/>
              </a:solidFill>
              <a:round/>
              <a:headEnd/>
              <a:tailEnd/>
            </a:ln>
            <a:effectLst/>
          </p:spPr>
          <p:txBody>
            <a:bodyPr/>
            <a:lstStyle/>
            <a:p>
              <a:endParaRPr lang="tr-TR"/>
            </a:p>
          </p:txBody>
        </p:sp>
        <p:sp>
          <p:nvSpPr>
            <p:cNvPr id="873577" name="Line 105"/>
            <p:cNvSpPr>
              <a:spLocks noChangeShapeType="1"/>
            </p:cNvSpPr>
            <p:nvPr>
              <p:custDataLst>
                <p:tags r:id="rId104"/>
              </p:custDataLst>
            </p:nvPr>
          </p:nvSpPr>
          <p:spPr bwMode="auto">
            <a:xfrm>
              <a:off x="816" y="3973"/>
              <a:ext cx="768" cy="0"/>
            </a:xfrm>
            <a:prstGeom prst="line">
              <a:avLst/>
            </a:prstGeom>
            <a:noFill/>
            <a:ln w="28575" cap="sq">
              <a:solidFill>
                <a:schemeClr val="tx1"/>
              </a:solidFill>
              <a:round/>
              <a:headEnd/>
              <a:tailEnd/>
            </a:ln>
            <a:effectLst/>
          </p:spPr>
          <p:txBody>
            <a:bodyPr/>
            <a:lstStyle/>
            <a:p>
              <a:endParaRPr lang="tr-TR"/>
            </a:p>
          </p:txBody>
        </p:sp>
        <p:sp>
          <p:nvSpPr>
            <p:cNvPr id="873578" name="Line 106"/>
            <p:cNvSpPr>
              <a:spLocks noChangeShapeType="1"/>
            </p:cNvSpPr>
            <p:nvPr>
              <p:custDataLst>
                <p:tags r:id="rId105"/>
              </p:custDataLst>
            </p:nvPr>
          </p:nvSpPr>
          <p:spPr bwMode="auto">
            <a:xfrm>
              <a:off x="816" y="2496"/>
              <a:ext cx="0" cy="1477"/>
            </a:xfrm>
            <a:prstGeom prst="line">
              <a:avLst/>
            </a:prstGeom>
            <a:noFill/>
            <a:ln w="28575" cap="sq">
              <a:solidFill>
                <a:schemeClr val="tx1"/>
              </a:solidFill>
              <a:round/>
              <a:headEnd/>
              <a:tailEnd/>
            </a:ln>
            <a:effectLst/>
          </p:spPr>
          <p:txBody>
            <a:bodyPr/>
            <a:lstStyle/>
            <a:p>
              <a:endParaRPr lang="tr-TR"/>
            </a:p>
          </p:txBody>
        </p:sp>
        <p:sp>
          <p:nvSpPr>
            <p:cNvPr id="873579" name="Line 107"/>
            <p:cNvSpPr>
              <a:spLocks noChangeShapeType="1"/>
            </p:cNvSpPr>
            <p:nvPr>
              <p:custDataLst>
                <p:tags r:id="rId106"/>
              </p:custDataLst>
            </p:nvPr>
          </p:nvSpPr>
          <p:spPr bwMode="auto">
            <a:xfrm>
              <a:off x="1584" y="2496"/>
              <a:ext cx="0" cy="1477"/>
            </a:xfrm>
            <a:prstGeom prst="line">
              <a:avLst/>
            </a:prstGeom>
            <a:noFill/>
            <a:ln w="28575" cap="sq">
              <a:solidFill>
                <a:schemeClr val="tx1"/>
              </a:solidFill>
              <a:round/>
              <a:headEnd/>
              <a:tailEnd/>
            </a:ln>
            <a:effectLst/>
          </p:spPr>
          <p:txBody>
            <a:bodyPr/>
            <a:lstStyle/>
            <a:p>
              <a:endParaRPr lang="tr-TR"/>
            </a:p>
          </p:txBody>
        </p:sp>
        <p:sp>
          <p:nvSpPr>
            <p:cNvPr id="873580" name="Line 108"/>
            <p:cNvSpPr>
              <a:spLocks noChangeShapeType="1"/>
            </p:cNvSpPr>
            <p:nvPr>
              <p:custDataLst>
                <p:tags r:id="rId107"/>
              </p:custDataLst>
            </p:nvPr>
          </p:nvSpPr>
          <p:spPr bwMode="auto">
            <a:xfrm>
              <a:off x="816" y="3551"/>
              <a:ext cx="768" cy="0"/>
            </a:xfrm>
            <a:prstGeom prst="line">
              <a:avLst/>
            </a:prstGeom>
            <a:noFill/>
            <a:ln w="12700">
              <a:solidFill>
                <a:schemeClr val="tx1"/>
              </a:solidFill>
              <a:round/>
              <a:headEnd/>
              <a:tailEnd/>
            </a:ln>
            <a:effectLst/>
          </p:spPr>
          <p:txBody>
            <a:bodyPr/>
            <a:lstStyle/>
            <a:p>
              <a:endParaRPr lang="tr-TR"/>
            </a:p>
          </p:txBody>
        </p:sp>
        <p:sp>
          <p:nvSpPr>
            <p:cNvPr id="873581" name="Line 109"/>
            <p:cNvSpPr>
              <a:spLocks noChangeShapeType="1"/>
            </p:cNvSpPr>
            <p:nvPr>
              <p:custDataLst>
                <p:tags r:id="rId108"/>
              </p:custDataLst>
            </p:nvPr>
          </p:nvSpPr>
          <p:spPr bwMode="auto">
            <a:xfrm>
              <a:off x="1440" y="2640"/>
              <a:ext cx="624" cy="48"/>
            </a:xfrm>
            <a:prstGeom prst="line">
              <a:avLst/>
            </a:prstGeom>
            <a:noFill/>
            <a:ln w="9525">
              <a:solidFill>
                <a:schemeClr val="tx1"/>
              </a:solidFill>
              <a:round/>
              <a:headEnd/>
              <a:tailEnd type="triangle" w="med" len="med"/>
            </a:ln>
            <a:effectLst/>
          </p:spPr>
          <p:txBody>
            <a:bodyPr/>
            <a:lstStyle/>
            <a:p>
              <a:endParaRPr lang="tr-TR"/>
            </a:p>
          </p:txBody>
        </p:sp>
        <p:sp>
          <p:nvSpPr>
            <p:cNvPr id="873582" name="Line 110"/>
            <p:cNvSpPr>
              <a:spLocks noChangeShapeType="1"/>
            </p:cNvSpPr>
            <p:nvPr>
              <p:custDataLst>
                <p:tags r:id="rId109"/>
              </p:custDataLst>
            </p:nvPr>
          </p:nvSpPr>
          <p:spPr bwMode="auto">
            <a:xfrm flipV="1">
              <a:off x="1440" y="2688"/>
              <a:ext cx="2208" cy="144"/>
            </a:xfrm>
            <a:prstGeom prst="line">
              <a:avLst/>
            </a:prstGeom>
            <a:noFill/>
            <a:ln w="9525">
              <a:solidFill>
                <a:schemeClr val="tx1"/>
              </a:solidFill>
              <a:round/>
              <a:headEnd/>
              <a:tailEnd type="triangle" w="med" len="med"/>
            </a:ln>
            <a:effectLst/>
          </p:spPr>
          <p:txBody>
            <a:bodyPr/>
            <a:lstStyle/>
            <a:p>
              <a:endParaRPr lang="tr-TR"/>
            </a:p>
          </p:txBody>
        </p:sp>
        <p:sp>
          <p:nvSpPr>
            <p:cNvPr id="873583" name="Line 111"/>
            <p:cNvSpPr>
              <a:spLocks noChangeShapeType="1"/>
            </p:cNvSpPr>
            <p:nvPr>
              <p:custDataLst>
                <p:tags r:id="rId110"/>
              </p:custDataLst>
            </p:nvPr>
          </p:nvSpPr>
          <p:spPr bwMode="auto">
            <a:xfrm flipV="1">
              <a:off x="1440" y="2928"/>
              <a:ext cx="1536" cy="96"/>
            </a:xfrm>
            <a:prstGeom prst="line">
              <a:avLst/>
            </a:prstGeom>
            <a:noFill/>
            <a:ln w="9525">
              <a:solidFill>
                <a:schemeClr val="tx1"/>
              </a:solidFill>
              <a:round/>
              <a:headEnd/>
              <a:tailEnd type="triangle" w="med" len="med"/>
            </a:ln>
            <a:effectLst/>
          </p:spPr>
          <p:txBody>
            <a:bodyPr/>
            <a:lstStyle/>
            <a:p>
              <a:endParaRPr lang="tr-TR"/>
            </a:p>
          </p:txBody>
        </p:sp>
        <p:sp>
          <p:nvSpPr>
            <p:cNvPr id="873584" name="Line 112"/>
            <p:cNvSpPr>
              <a:spLocks noChangeShapeType="1"/>
            </p:cNvSpPr>
            <p:nvPr>
              <p:custDataLst>
                <p:tags r:id="rId111"/>
              </p:custDataLst>
            </p:nvPr>
          </p:nvSpPr>
          <p:spPr bwMode="auto">
            <a:xfrm flipV="1">
              <a:off x="1440" y="3168"/>
              <a:ext cx="1056" cy="48"/>
            </a:xfrm>
            <a:prstGeom prst="line">
              <a:avLst/>
            </a:prstGeom>
            <a:noFill/>
            <a:ln w="9525">
              <a:solidFill>
                <a:schemeClr val="tx1"/>
              </a:solidFill>
              <a:round/>
              <a:headEnd/>
              <a:tailEnd type="triangle" w="med" len="med"/>
            </a:ln>
            <a:effectLst/>
          </p:spPr>
          <p:txBody>
            <a:bodyPr/>
            <a:lstStyle/>
            <a:p>
              <a:endParaRPr lang="tr-TR"/>
            </a:p>
          </p:txBody>
        </p:sp>
        <p:sp>
          <p:nvSpPr>
            <p:cNvPr id="873585" name="Line 113"/>
            <p:cNvSpPr>
              <a:spLocks noChangeShapeType="1"/>
            </p:cNvSpPr>
            <p:nvPr>
              <p:custDataLst>
                <p:tags r:id="rId112"/>
              </p:custDataLst>
            </p:nvPr>
          </p:nvSpPr>
          <p:spPr bwMode="auto">
            <a:xfrm flipV="1">
              <a:off x="1440" y="3360"/>
              <a:ext cx="1056" cy="96"/>
            </a:xfrm>
            <a:prstGeom prst="line">
              <a:avLst/>
            </a:prstGeom>
            <a:noFill/>
            <a:ln w="9525">
              <a:solidFill>
                <a:schemeClr val="tx1"/>
              </a:solidFill>
              <a:round/>
              <a:headEnd/>
              <a:tailEnd type="triangle" w="med" len="med"/>
            </a:ln>
            <a:effectLst/>
          </p:spPr>
          <p:txBody>
            <a:bodyPr/>
            <a:lstStyle/>
            <a:p>
              <a:endParaRPr lang="tr-TR"/>
            </a:p>
          </p:txBody>
        </p:sp>
        <p:sp>
          <p:nvSpPr>
            <p:cNvPr id="873586" name="Line 114"/>
            <p:cNvSpPr>
              <a:spLocks noChangeShapeType="1"/>
            </p:cNvSpPr>
            <p:nvPr>
              <p:custDataLst>
                <p:tags r:id="rId113"/>
              </p:custDataLst>
            </p:nvPr>
          </p:nvSpPr>
          <p:spPr bwMode="auto">
            <a:xfrm flipV="1">
              <a:off x="1440" y="3552"/>
              <a:ext cx="864" cy="144"/>
            </a:xfrm>
            <a:prstGeom prst="line">
              <a:avLst/>
            </a:prstGeom>
            <a:noFill/>
            <a:ln w="9525">
              <a:solidFill>
                <a:schemeClr val="tx1"/>
              </a:solidFill>
              <a:round/>
              <a:headEnd/>
              <a:tailEnd type="triangle" w="med" len="med"/>
            </a:ln>
            <a:effectLst/>
          </p:spPr>
          <p:txBody>
            <a:bodyPr/>
            <a:lstStyle/>
            <a:p>
              <a:endParaRPr lang="tr-TR"/>
            </a:p>
          </p:txBody>
        </p:sp>
        <p:sp>
          <p:nvSpPr>
            <p:cNvPr id="873587" name="Line 115"/>
            <p:cNvSpPr>
              <a:spLocks noChangeShapeType="1"/>
            </p:cNvSpPr>
            <p:nvPr>
              <p:custDataLst>
                <p:tags r:id="rId114"/>
              </p:custDataLst>
            </p:nvPr>
          </p:nvSpPr>
          <p:spPr bwMode="auto">
            <a:xfrm>
              <a:off x="1440" y="3888"/>
              <a:ext cx="2496" cy="0"/>
            </a:xfrm>
            <a:prstGeom prst="line">
              <a:avLst/>
            </a:prstGeom>
            <a:noFill/>
            <a:ln w="9525">
              <a:solidFill>
                <a:schemeClr val="tx1"/>
              </a:solidFill>
              <a:round/>
              <a:headEnd/>
              <a:tailEnd/>
            </a:ln>
            <a:effectLst/>
          </p:spPr>
          <p:txBody>
            <a:bodyPr/>
            <a:lstStyle/>
            <a:p>
              <a:endParaRPr lang="tr-TR"/>
            </a:p>
          </p:txBody>
        </p:sp>
        <p:sp>
          <p:nvSpPr>
            <p:cNvPr id="873588" name="Line 116"/>
            <p:cNvSpPr>
              <a:spLocks noChangeShapeType="1"/>
            </p:cNvSpPr>
            <p:nvPr>
              <p:custDataLst>
                <p:tags r:id="rId115"/>
              </p:custDataLst>
            </p:nvPr>
          </p:nvSpPr>
          <p:spPr bwMode="auto">
            <a:xfrm flipV="1">
              <a:off x="3936" y="3600"/>
              <a:ext cx="0" cy="288"/>
            </a:xfrm>
            <a:prstGeom prst="line">
              <a:avLst/>
            </a:prstGeom>
            <a:noFill/>
            <a:ln w="9525">
              <a:solidFill>
                <a:schemeClr val="tx1"/>
              </a:solidFill>
              <a:round/>
              <a:headEnd/>
              <a:tailEnd type="triangle" w="med" len="med"/>
            </a:ln>
            <a:effectLst/>
          </p:spPr>
          <p:txBody>
            <a:bodyPr/>
            <a:lstStyle/>
            <a:p>
              <a:endParaRPr lang="tr-TR"/>
            </a:p>
          </p:txBody>
        </p:sp>
      </p:grpSp>
      <p:sp>
        <p:nvSpPr>
          <p:cNvPr id="873589" name="Text Box 117"/>
          <p:cNvSpPr txBox="1">
            <a:spLocks noChangeArrowheads="1"/>
          </p:cNvSpPr>
          <p:nvPr>
            <p:custDataLst>
              <p:tags r:id="rId3"/>
            </p:custDataLst>
          </p:nvPr>
        </p:nvSpPr>
        <p:spPr bwMode="auto">
          <a:xfrm>
            <a:off x="7086600" y="4114800"/>
            <a:ext cx="1828800" cy="1938992"/>
          </a:xfrm>
          <a:prstGeom prst="rect">
            <a:avLst/>
          </a:prstGeom>
          <a:noFill/>
          <a:ln w="9525">
            <a:noFill/>
            <a:miter lim="800000"/>
            <a:headEnd/>
            <a:tailEnd/>
          </a:ln>
          <a:effectLst/>
        </p:spPr>
        <p:txBody>
          <a:bodyPr>
            <a:spAutoFit/>
          </a:bodyPr>
          <a:lstStyle/>
          <a:p>
            <a:pPr algn="l" eaLnBrk="1" hangingPunct="1">
              <a:spcBef>
                <a:spcPct val="50000"/>
              </a:spcBef>
            </a:pPr>
            <a:r>
              <a:rPr lang="tr-TR" altLang="zh-CN" sz="2000" dirty="0" smtClean="0">
                <a:ea typeface="宋体" pitchFamily="2" charset="-122"/>
              </a:rPr>
              <a:t>Dizi</a:t>
            </a:r>
            <a:r>
              <a:rPr lang="en-US" altLang="zh-CN" sz="2000" dirty="0" smtClean="0">
                <a:ea typeface="宋体" pitchFamily="2" charset="-122"/>
              </a:rPr>
              <a:t> </a:t>
            </a:r>
            <a:r>
              <a:rPr lang="en-US" altLang="zh-CN" sz="2000" dirty="0">
                <a:ea typeface="宋体" pitchFamily="2" charset="-122"/>
              </a:rPr>
              <a:t>= </a:t>
            </a:r>
            <a:r>
              <a:rPr lang="en-US" altLang="zh-CN" sz="2000" dirty="0" smtClean="0">
                <a:ea typeface="宋体" pitchFamily="2" charset="-122"/>
              </a:rPr>
              <a:t>57 b</a:t>
            </a:r>
            <a:r>
              <a:rPr lang="tr-TR" altLang="zh-CN" sz="2000" dirty="0" err="1" smtClean="0">
                <a:ea typeface="宋体" pitchFamily="2" charset="-122"/>
              </a:rPr>
              <a:t>ayt</a:t>
            </a:r>
            <a:endParaRPr lang="en-US" altLang="zh-CN" sz="2000" dirty="0">
              <a:ea typeface="宋体" pitchFamily="2" charset="-122"/>
            </a:endParaRPr>
          </a:p>
          <a:p>
            <a:pPr algn="l" eaLnBrk="1" hangingPunct="1">
              <a:spcBef>
                <a:spcPct val="50000"/>
              </a:spcBef>
            </a:pPr>
            <a:r>
              <a:rPr lang="tr-TR" altLang="zh-CN" sz="2000" dirty="0" smtClean="0">
                <a:ea typeface="宋体" pitchFamily="2" charset="-122"/>
              </a:rPr>
              <a:t>Göstergeler</a:t>
            </a:r>
            <a:r>
              <a:rPr lang="en-US" altLang="zh-CN" sz="2000" dirty="0" smtClean="0">
                <a:ea typeface="宋体" pitchFamily="2" charset="-122"/>
              </a:rPr>
              <a:t> </a:t>
            </a:r>
            <a:r>
              <a:rPr lang="en-US" altLang="zh-CN" sz="2000" dirty="0">
                <a:ea typeface="宋体" pitchFamily="2" charset="-122"/>
              </a:rPr>
              <a:t>=    28 </a:t>
            </a:r>
            <a:r>
              <a:rPr lang="en-US" altLang="zh-CN" sz="2000" dirty="0" smtClean="0">
                <a:ea typeface="宋体" pitchFamily="2" charset="-122"/>
              </a:rPr>
              <a:t>b</a:t>
            </a:r>
            <a:r>
              <a:rPr lang="tr-TR" altLang="zh-CN" sz="2000" dirty="0" err="1" smtClean="0">
                <a:ea typeface="宋体" pitchFamily="2" charset="-122"/>
              </a:rPr>
              <a:t>ayt</a:t>
            </a:r>
            <a:endParaRPr lang="en-US" altLang="zh-CN" sz="2000" dirty="0">
              <a:ea typeface="宋体" pitchFamily="2" charset="-122"/>
            </a:endParaRPr>
          </a:p>
          <a:p>
            <a:pPr algn="l" eaLnBrk="1" hangingPunct="1">
              <a:spcBef>
                <a:spcPct val="50000"/>
              </a:spcBef>
            </a:pPr>
            <a:r>
              <a:rPr lang="tr-TR" altLang="zh-CN" sz="2000" dirty="0" smtClean="0">
                <a:ea typeface="宋体" pitchFamily="2" charset="-122"/>
              </a:rPr>
              <a:t>Toplam</a:t>
            </a:r>
            <a:r>
              <a:rPr lang="en-US" altLang="zh-CN" sz="2000" dirty="0" smtClean="0">
                <a:ea typeface="宋体" pitchFamily="2" charset="-122"/>
              </a:rPr>
              <a:t> </a:t>
            </a:r>
            <a:r>
              <a:rPr lang="tr-TR" altLang="zh-CN" sz="2000" dirty="0" smtClean="0">
                <a:ea typeface="宋体" pitchFamily="2" charset="-122"/>
              </a:rPr>
              <a:t>Alan</a:t>
            </a:r>
            <a:r>
              <a:rPr lang="en-US" altLang="zh-CN" sz="2000" dirty="0" smtClean="0">
                <a:ea typeface="宋体" pitchFamily="2" charset="-122"/>
              </a:rPr>
              <a:t> </a:t>
            </a:r>
            <a:r>
              <a:rPr lang="en-US" altLang="zh-CN" sz="2000" dirty="0">
                <a:ea typeface="宋体" pitchFamily="2" charset="-122"/>
              </a:rPr>
              <a:t>= 85 </a:t>
            </a:r>
            <a:r>
              <a:rPr lang="en-US" altLang="zh-CN" sz="2000" dirty="0" smtClean="0">
                <a:ea typeface="宋体" pitchFamily="2" charset="-122"/>
              </a:rPr>
              <a:t>b</a:t>
            </a:r>
            <a:r>
              <a:rPr lang="tr-TR" altLang="zh-CN" sz="2000" dirty="0" err="1" smtClean="0">
                <a:ea typeface="宋体" pitchFamily="2" charset="-122"/>
              </a:rPr>
              <a:t>ayt</a:t>
            </a:r>
            <a:endParaRPr lang="en-US" altLang="zh-CN" sz="2000" dirty="0">
              <a:ea typeface="宋体" pitchFamily="2" charset="-122"/>
            </a:endParaRPr>
          </a:p>
        </p:txBody>
      </p:sp>
      <p:sp>
        <p:nvSpPr>
          <p:cNvPr id="118" name="11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3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347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3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58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custDataLst>
              <p:tags r:id="rId1"/>
            </p:custDataLst>
          </p:nvPr>
        </p:nvSpPr>
        <p:spPr/>
        <p:txBody>
          <a:bodyPr>
            <a:normAutofit fontScale="90000"/>
          </a:bodyPr>
          <a:lstStyle/>
          <a:p>
            <a:r>
              <a:rPr lang="tr-TR" altLang="zh-CN" dirty="0" smtClean="0">
                <a:ea typeface="宋体" pitchFamily="2" charset="-122"/>
              </a:rPr>
              <a:t>Satır göstergeleri –</a:t>
            </a:r>
            <a:r>
              <a:rPr lang="en-US" altLang="zh-CN" dirty="0" smtClean="0">
                <a:ea typeface="宋体" pitchFamily="2" charset="-122"/>
              </a:rPr>
              <a:t> </a:t>
            </a:r>
            <a:r>
              <a:rPr lang="tr-TR" altLang="zh-CN" dirty="0" smtClean="0">
                <a:ea typeface="宋体" pitchFamily="2" charset="-122"/>
              </a:rPr>
              <a:t>Bitişik yerleştirme</a:t>
            </a:r>
            <a:endParaRPr lang="en-US" altLang="zh-CN" dirty="0">
              <a:ea typeface="宋体" pitchFamily="2" charset="-122"/>
            </a:endParaRPr>
          </a:p>
        </p:txBody>
      </p:sp>
      <p:sp>
        <p:nvSpPr>
          <p:cNvPr id="874499" name="Rectangle 3"/>
          <p:cNvSpPr>
            <a:spLocks noGrp="1" noChangeArrowheads="1"/>
          </p:cNvSpPr>
          <p:nvPr>
            <p:ph type="body" idx="1"/>
            <p:custDataLst>
              <p:tags r:id="rId2"/>
            </p:custDataLst>
          </p:nvPr>
        </p:nvSpPr>
        <p:spPr>
          <a:xfrm>
            <a:off x="631825" y="1479550"/>
            <a:ext cx="8094663" cy="2409825"/>
          </a:xfrm>
        </p:spPr>
        <p:txBody>
          <a:bodyPr>
            <a:normAutofit/>
          </a:bodyPr>
          <a:lstStyle/>
          <a:p>
            <a:r>
              <a:rPr lang="tr-TR" altLang="zh-CN" dirty="0" smtClean="0">
                <a:ea typeface="宋体" pitchFamily="2" charset="-122"/>
              </a:rPr>
              <a:t>Bitişik yerleştirme</a:t>
            </a:r>
            <a:r>
              <a:rPr lang="en-US" altLang="zh-CN" dirty="0" smtClean="0">
                <a:ea typeface="宋体" pitchFamily="2" charset="-122"/>
              </a:rPr>
              <a:t>- </a:t>
            </a:r>
            <a:r>
              <a:rPr lang="tr-TR" altLang="zh-CN" dirty="0" smtClean="0">
                <a:ea typeface="宋体" pitchFamily="2" charset="-122"/>
              </a:rPr>
              <a:t>her elemanın ayrılan yerde bir satıra sahip olduğu dizi</a:t>
            </a:r>
            <a:r>
              <a:rPr lang="en-US" altLang="zh-CN" dirty="0" smtClean="0">
                <a:ea typeface="宋体" pitchFamily="2" charset="-122"/>
              </a:rPr>
              <a:t>.</a:t>
            </a:r>
            <a:endParaRPr lang="en-US" altLang="zh-CN" dirty="0">
              <a:ea typeface="宋体" pitchFamily="2" charset="-122"/>
            </a:endParaRPr>
          </a:p>
          <a:p>
            <a:pPr>
              <a:buFontTx/>
              <a:buNone/>
            </a:pPr>
            <a:endParaRPr lang="en-US" altLang="zh-CN" sz="1600" dirty="0">
              <a:ea typeface="宋体" pitchFamily="2" charset="-122"/>
            </a:endParaRPr>
          </a:p>
          <a:p>
            <a:r>
              <a:rPr lang="tr-TR" altLang="zh-CN" dirty="0" smtClean="0">
                <a:ea typeface="宋体" pitchFamily="2" charset="-122"/>
              </a:rPr>
              <a:t>Gerçek bir çok-boyutlu dizidir</a:t>
            </a:r>
            <a:r>
              <a:rPr lang="en-US" altLang="zh-CN" dirty="0" smtClean="0">
                <a:ea typeface="宋体" pitchFamily="2" charset="-122"/>
              </a:rPr>
              <a:t>.</a:t>
            </a:r>
            <a:endParaRPr lang="en-US" altLang="zh-CN" dirty="0">
              <a:ea typeface="宋体" pitchFamily="2" charset="-122"/>
            </a:endParaRPr>
          </a:p>
          <a:p>
            <a:pPr lvl="1"/>
            <a:r>
              <a:rPr lang="tr-TR" altLang="zh-CN" dirty="0" smtClean="0">
                <a:ea typeface="宋体" pitchFamily="2" charset="-122"/>
              </a:rPr>
              <a:t>Aynı zamanda düzensiz dizidir</a:t>
            </a:r>
            <a:endParaRPr lang="en-US" altLang="zh-CN" dirty="0">
              <a:ea typeface="宋体" pitchFamily="2" charset="-122"/>
            </a:endParaRPr>
          </a:p>
        </p:txBody>
      </p:sp>
      <p:graphicFrame>
        <p:nvGraphicFramePr>
          <p:cNvPr id="874500" name="Group 4"/>
          <p:cNvGraphicFramePr>
            <a:graphicFrameLocks noGrp="1"/>
          </p:cNvGraphicFramePr>
          <p:nvPr>
            <p:custDataLst>
              <p:tags r:id="rId3"/>
            </p:custDataLst>
          </p:nvPr>
        </p:nvGraphicFramePr>
        <p:xfrm>
          <a:off x="1905000" y="4038600"/>
          <a:ext cx="3505200" cy="1984248"/>
        </p:xfrm>
        <a:graphic>
          <a:graphicData uri="http://schemas.openxmlformats.org/drawingml/2006/table">
            <a:tbl>
              <a:tblPr/>
              <a:tblGrid>
                <a:gridCol w="349250">
                  <a:extLst>
                    <a:ext uri="{9D8B030D-6E8A-4147-A177-3AD203B41FA5}">
                      <a16:colId xmlns:a16="http://schemas.microsoft.com/office/drawing/2014/main" val="20000"/>
                    </a:ext>
                  </a:extLst>
                </a:gridCol>
                <a:gridCol w="350838">
                  <a:extLst>
                    <a:ext uri="{9D8B030D-6E8A-4147-A177-3AD203B41FA5}">
                      <a16:colId xmlns:a16="http://schemas.microsoft.com/office/drawing/2014/main" val="20001"/>
                    </a:ext>
                  </a:extLst>
                </a:gridCol>
                <a:gridCol w="352425">
                  <a:extLst>
                    <a:ext uri="{9D8B030D-6E8A-4147-A177-3AD203B41FA5}">
                      <a16:colId xmlns:a16="http://schemas.microsoft.com/office/drawing/2014/main" val="20002"/>
                    </a:ext>
                  </a:extLst>
                </a:gridCol>
                <a:gridCol w="350837">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49250">
                  <a:extLst>
                    <a:ext uri="{9D8B030D-6E8A-4147-A177-3AD203B41FA5}">
                      <a16:colId xmlns:a16="http://schemas.microsoft.com/office/drawing/2014/main" val="20005"/>
                    </a:ext>
                  </a:extLst>
                </a:gridCol>
                <a:gridCol w="350838">
                  <a:extLst>
                    <a:ext uri="{9D8B030D-6E8A-4147-A177-3AD203B41FA5}">
                      <a16:colId xmlns:a16="http://schemas.microsoft.com/office/drawing/2014/main" val="20006"/>
                    </a:ext>
                  </a:extLst>
                </a:gridCol>
                <a:gridCol w="352425">
                  <a:extLst>
                    <a:ext uri="{9D8B030D-6E8A-4147-A177-3AD203B41FA5}">
                      <a16:colId xmlns:a16="http://schemas.microsoft.com/office/drawing/2014/main" val="20007"/>
                    </a:ext>
                  </a:extLst>
                </a:gridCol>
                <a:gridCol w="350837">
                  <a:extLst>
                    <a:ext uri="{9D8B030D-6E8A-4147-A177-3AD203B41FA5}">
                      <a16:colId xmlns:a16="http://schemas.microsoft.com/office/drawing/2014/main" val="20008"/>
                    </a:ext>
                  </a:extLst>
                </a:gridCol>
                <a:gridCol w="349250">
                  <a:extLst>
                    <a:ext uri="{9D8B030D-6E8A-4147-A177-3AD203B41FA5}">
                      <a16:colId xmlns:a16="http://schemas.microsoft.com/office/drawing/2014/main" val="20009"/>
                    </a:ext>
                  </a:extLst>
                </a:gridCol>
              </a:tblGrid>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
        <p:nvSpPr>
          <p:cNvPr id="874590" name="Line 94"/>
          <p:cNvSpPr>
            <a:spLocks noChangeShapeType="1"/>
          </p:cNvSpPr>
          <p:nvPr>
            <p:custDataLst>
              <p:tags r:id="rId4"/>
            </p:custDataLst>
          </p:nvPr>
        </p:nvSpPr>
        <p:spPr bwMode="auto">
          <a:xfrm flipH="1">
            <a:off x="4021494" y="4029269"/>
            <a:ext cx="321906" cy="281474"/>
          </a:xfrm>
          <a:prstGeom prst="line">
            <a:avLst/>
          </a:prstGeom>
          <a:noFill/>
          <a:ln w="9525">
            <a:solidFill>
              <a:schemeClr val="tx1"/>
            </a:solidFill>
            <a:round/>
            <a:headEnd/>
            <a:tailEnd/>
          </a:ln>
          <a:effectLst/>
        </p:spPr>
        <p:txBody>
          <a:bodyPr/>
          <a:lstStyle/>
          <a:p>
            <a:endParaRPr lang="tr-TR"/>
          </a:p>
        </p:txBody>
      </p:sp>
      <p:sp>
        <p:nvSpPr>
          <p:cNvPr id="874591" name="Line 95"/>
          <p:cNvSpPr>
            <a:spLocks noChangeShapeType="1"/>
          </p:cNvSpPr>
          <p:nvPr>
            <p:custDataLst>
              <p:tags r:id="rId5"/>
            </p:custDataLst>
          </p:nvPr>
        </p:nvSpPr>
        <p:spPr bwMode="auto">
          <a:xfrm flipH="1">
            <a:off x="4021494" y="4328883"/>
            <a:ext cx="321906" cy="280439"/>
          </a:xfrm>
          <a:prstGeom prst="line">
            <a:avLst/>
          </a:prstGeom>
          <a:noFill/>
          <a:ln w="9525">
            <a:solidFill>
              <a:schemeClr val="tx1"/>
            </a:solidFill>
            <a:round/>
            <a:headEnd/>
            <a:tailEnd/>
          </a:ln>
          <a:effectLst/>
        </p:spPr>
        <p:txBody>
          <a:bodyPr/>
          <a:lstStyle/>
          <a:p>
            <a:endParaRPr lang="tr-TR"/>
          </a:p>
        </p:txBody>
      </p:sp>
      <p:sp>
        <p:nvSpPr>
          <p:cNvPr id="874592" name="Line 96"/>
          <p:cNvSpPr>
            <a:spLocks noChangeShapeType="1"/>
          </p:cNvSpPr>
          <p:nvPr>
            <p:custDataLst>
              <p:tags r:id="rId6"/>
            </p:custDataLst>
          </p:nvPr>
        </p:nvSpPr>
        <p:spPr bwMode="auto">
          <a:xfrm flipH="1">
            <a:off x="4366726" y="4621763"/>
            <a:ext cx="304281" cy="258147"/>
          </a:xfrm>
          <a:prstGeom prst="line">
            <a:avLst/>
          </a:prstGeom>
          <a:noFill/>
          <a:ln w="9525">
            <a:solidFill>
              <a:schemeClr val="tx1"/>
            </a:solidFill>
            <a:round/>
            <a:headEnd/>
            <a:tailEnd/>
          </a:ln>
          <a:effectLst/>
        </p:spPr>
        <p:txBody>
          <a:bodyPr/>
          <a:lstStyle/>
          <a:p>
            <a:endParaRPr lang="tr-TR"/>
          </a:p>
        </p:txBody>
      </p:sp>
      <p:sp>
        <p:nvSpPr>
          <p:cNvPr id="874593" name="Line 97"/>
          <p:cNvSpPr>
            <a:spLocks noChangeShapeType="1"/>
          </p:cNvSpPr>
          <p:nvPr>
            <p:custDataLst>
              <p:tags r:id="rId7"/>
            </p:custDataLst>
          </p:nvPr>
        </p:nvSpPr>
        <p:spPr bwMode="auto">
          <a:xfrm flipH="1">
            <a:off x="5052008" y="4880688"/>
            <a:ext cx="304800" cy="304800"/>
          </a:xfrm>
          <a:prstGeom prst="line">
            <a:avLst/>
          </a:prstGeom>
          <a:noFill/>
          <a:ln w="9525">
            <a:solidFill>
              <a:schemeClr val="tx1"/>
            </a:solidFill>
            <a:round/>
            <a:headEnd/>
            <a:tailEnd/>
          </a:ln>
          <a:effectLst/>
        </p:spPr>
        <p:txBody>
          <a:bodyPr/>
          <a:lstStyle/>
          <a:p>
            <a:endParaRPr lang="tr-TR"/>
          </a:p>
        </p:txBody>
      </p:sp>
      <p:sp>
        <p:nvSpPr>
          <p:cNvPr id="874594" name="Line 98"/>
          <p:cNvSpPr>
            <a:spLocks noChangeShapeType="1"/>
          </p:cNvSpPr>
          <p:nvPr>
            <p:custDataLst>
              <p:tags r:id="rId8"/>
            </p:custDataLst>
          </p:nvPr>
        </p:nvSpPr>
        <p:spPr bwMode="auto">
          <a:xfrm flipH="1">
            <a:off x="4721807" y="5178490"/>
            <a:ext cx="326053" cy="293914"/>
          </a:xfrm>
          <a:prstGeom prst="line">
            <a:avLst/>
          </a:prstGeom>
          <a:noFill/>
          <a:ln w="9525">
            <a:solidFill>
              <a:schemeClr val="tx1"/>
            </a:solidFill>
            <a:round/>
            <a:headEnd/>
            <a:tailEnd/>
          </a:ln>
          <a:effectLst/>
        </p:spPr>
        <p:txBody>
          <a:bodyPr/>
          <a:lstStyle/>
          <a:p>
            <a:endParaRPr lang="tr-TR"/>
          </a:p>
        </p:txBody>
      </p:sp>
      <p:sp>
        <p:nvSpPr>
          <p:cNvPr id="874595" name="Line 99"/>
          <p:cNvSpPr>
            <a:spLocks noChangeShapeType="1"/>
          </p:cNvSpPr>
          <p:nvPr>
            <p:custDataLst>
              <p:tags r:id="rId9"/>
            </p:custDataLst>
          </p:nvPr>
        </p:nvSpPr>
        <p:spPr bwMode="auto">
          <a:xfrm flipH="1">
            <a:off x="4016569" y="5458408"/>
            <a:ext cx="322166" cy="288212"/>
          </a:xfrm>
          <a:prstGeom prst="line">
            <a:avLst/>
          </a:prstGeom>
          <a:noFill/>
          <a:ln w="9525">
            <a:solidFill>
              <a:schemeClr val="tx1"/>
            </a:solidFill>
            <a:round/>
            <a:headEnd/>
            <a:tailEnd/>
          </a:ln>
          <a:effectLst/>
        </p:spPr>
        <p:txBody>
          <a:bodyPr/>
          <a:lstStyle/>
          <a:p>
            <a:endParaRPr lang="tr-TR"/>
          </a:p>
        </p:txBody>
      </p:sp>
      <p:sp>
        <p:nvSpPr>
          <p:cNvPr id="874596" name="Line 100"/>
          <p:cNvSpPr>
            <a:spLocks noChangeShapeType="1"/>
          </p:cNvSpPr>
          <p:nvPr>
            <p:custDataLst>
              <p:tags r:id="rId10"/>
            </p:custDataLst>
          </p:nvPr>
        </p:nvSpPr>
        <p:spPr bwMode="auto">
          <a:xfrm flipH="1">
            <a:off x="4709106" y="5738327"/>
            <a:ext cx="329424" cy="301169"/>
          </a:xfrm>
          <a:prstGeom prst="line">
            <a:avLst/>
          </a:prstGeom>
          <a:noFill/>
          <a:ln w="9525">
            <a:solidFill>
              <a:schemeClr val="tx1"/>
            </a:solidFill>
            <a:round/>
            <a:headEnd/>
            <a:tailEnd/>
          </a:ln>
          <a:effectLst/>
        </p:spPr>
        <p:txBody>
          <a:bodyPr/>
          <a:lstStyle/>
          <a:p>
            <a:endParaRPr lang="tr-TR"/>
          </a:p>
        </p:txBody>
      </p:sp>
      <p:sp>
        <p:nvSpPr>
          <p:cNvPr id="874597" name="Text Box 101"/>
          <p:cNvSpPr txBox="1">
            <a:spLocks noChangeArrowheads="1"/>
          </p:cNvSpPr>
          <p:nvPr>
            <p:custDataLst>
              <p:tags r:id="rId11"/>
            </p:custDataLst>
          </p:nvPr>
        </p:nvSpPr>
        <p:spPr bwMode="auto">
          <a:xfrm>
            <a:off x="5867400" y="5029200"/>
            <a:ext cx="2133600" cy="396875"/>
          </a:xfrm>
          <a:prstGeom prst="rect">
            <a:avLst/>
          </a:prstGeom>
          <a:noFill/>
          <a:ln w="9525">
            <a:noFill/>
            <a:miter lim="800000"/>
            <a:headEnd/>
            <a:tailEnd/>
          </a:ln>
          <a:effectLst/>
        </p:spPr>
        <p:txBody>
          <a:bodyPr>
            <a:spAutoFit/>
          </a:bodyPr>
          <a:lstStyle/>
          <a:p>
            <a:pPr algn="l" eaLnBrk="1" hangingPunct="1">
              <a:spcBef>
                <a:spcPct val="50000"/>
              </a:spcBef>
            </a:pPr>
            <a:r>
              <a:rPr lang="tr-TR" altLang="zh-CN" sz="2000" dirty="0" smtClean="0">
                <a:ea typeface="宋体" pitchFamily="2" charset="-122"/>
              </a:rPr>
              <a:t>Dizi </a:t>
            </a:r>
            <a:r>
              <a:rPr lang="en-US" altLang="zh-CN" sz="2000" dirty="0" smtClean="0">
                <a:ea typeface="宋体" pitchFamily="2" charset="-122"/>
              </a:rPr>
              <a:t>= </a:t>
            </a:r>
            <a:r>
              <a:rPr lang="en-US" altLang="zh-CN" sz="2000" dirty="0">
                <a:ea typeface="宋体" pitchFamily="2" charset="-122"/>
              </a:rPr>
              <a:t>70 </a:t>
            </a:r>
            <a:r>
              <a:rPr lang="en-US" altLang="zh-CN" sz="2000" dirty="0" smtClean="0">
                <a:ea typeface="宋体" pitchFamily="2" charset="-122"/>
              </a:rPr>
              <a:t>b</a:t>
            </a:r>
            <a:r>
              <a:rPr lang="tr-TR" altLang="zh-CN" sz="2000" dirty="0" err="1" smtClean="0">
                <a:ea typeface="宋体" pitchFamily="2" charset="-122"/>
              </a:rPr>
              <a:t>ayt</a:t>
            </a:r>
            <a:endParaRPr lang="en-US" altLang="zh-CN" sz="2000" dirty="0">
              <a:ea typeface="宋体" pitchFamily="2" charset="-122"/>
            </a:endParaRPr>
          </a:p>
        </p:txBody>
      </p:sp>
      <p:sp>
        <p:nvSpPr>
          <p:cNvPr id="13" name="1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4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45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4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4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4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Hafıza Düzeni</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sp>
        <p:nvSpPr>
          <p:cNvPr id="5" name="Content Placeholder 2"/>
          <p:cNvSpPr>
            <a:spLocks noGrp="1"/>
          </p:cNvSpPr>
          <p:nvPr>
            <p:ph idx="1"/>
          </p:nvPr>
        </p:nvSpPr>
        <p:spPr bwMode="auto">
          <a:xfrm>
            <a:off x="357158" y="1600224"/>
            <a:ext cx="4286280" cy="5257800"/>
          </a:xfrm>
          <a:noFill/>
          <a:ln>
            <a:miter lim="800000"/>
            <a:headEnd/>
            <a:tailEnd/>
          </a:ln>
        </p:spPr>
        <p:txBody>
          <a:bodyPr vert="horz" wrap="square" lIns="91440" tIns="45720" rIns="91440" bIns="45720" numCol="1" anchor="t" anchorCtr="0" compatLnSpc="1">
            <a:prstTxWarp prst="textNoShape">
              <a:avLst/>
            </a:prstTxWarp>
          </a:bodyPr>
          <a:lstStyle/>
          <a:p>
            <a:r>
              <a:rPr lang="tr-TR" sz="2000" b="1" dirty="0" smtClean="0"/>
              <a:t>Metin</a:t>
            </a:r>
            <a:r>
              <a:rPr lang="fr-FR" sz="2000" dirty="0" smtClean="0"/>
              <a:t>: </a:t>
            </a:r>
          </a:p>
          <a:p>
            <a:pPr lvl="1"/>
            <a:r>
              <a:rPr lang="tr-TR" sz="1800" dirty="0" smtClean="0"/>
              <a:t>Kod</a:t>
            </a:r>
            <a:endParaRPr lang="fr-FR" sz="1800" dirty="0" smtClean="0"/>
          </a:p>
          <a:p>
            <a:pPr lvl="1"/>
            <a:r>
              <a:rPr lang="tr-TR" sz="1800" dirty="0" smtClean="0"/>
              <a:t>sabit veri</a:t>
            </a:r>
            <a:endParaRPr lang="fr-FR" sz="1800" dirty="0" smtClean="0"/>
          </a:p>
          <a:p>
            <a:r>
              <a:rPr lang="tr-TR" sz="2000" b="1" dirty="0" smtClean="0">
                <a:solidFill>
                  <a:srgbClr val="00B050"/>
                </a:solidFill>
              </a:rPr>
              <a:t>Veri</a:t>
            </a:r>
            <a:r>
              <a:rPr lang="en-US" sz="2000" dirty="0" smtClean="0"/>
              <a:t>:</a:t>
            </a:r>
          </a:p>
          <a:p>
            <a:pPr lvl="1"/>
            <a:r>
              <a:rPr lang="tr-TR" sz="1800" dirty="0" smtClean="0"/>
              <a:t>başlatılan </a:t>
            </a:r>
            <a:r>
              <a:rPr lang="en-US" sz="1800" dirty="0" smtClean="0"/>
              <a:t>global &amp; </a:t>
            </a:r>
            <a:r>
              <a:rPr lang="en-US" sz="1800" dirty="0" err="1" smtClean="0"/>
              <a:t>stati</a:t>
            </a:r>
            <a:r>
              <a:rPr lang="tr-TR" sz="1800" dirty="0" smtClean="0"/>
              <a:t>k</a:t>
            </a:r>
            <a:r>
              <a:rPr lang="en-US" sz="1800" dirty="0" smtClean="0"/>
              <a:t> </a:t>
            </a:r>
            <a:r>
              <a:rPr lang="tr-TR" sz="1800" dirty="0" smtClean="0"/>
              <a:t>değişkenler</a:t>
            </a:r>
            <a:endParaRPr lang="en-US" sz="1800" dirty="0" smtClean="0"/>
          </a:p>
          <a:p>
            <a:pPr lvl="1"/>
            <a:r>
              <a:rPr lang="en-US" sz="1800" dirty="0" smtClean="0"/>
              <a:t>global &amp; </a:t>
            </a:r>
            <a:r>
              <a:rPr lang="en-US" sz="1800" dirty="0" err="1" smtClean="0"/>
              <a:t>stati</a:t>
            </a:r>
            <a:r>
              <a:rPr lang="tr-TR" sz="1800" dirty="0" smtClean="0"/>
              <a:t>k</a:t>
            </a:r>
            <a:r>
              <a:rPr lang="en-US" sz="1800" dirty="0" smtClean="0"/>
              <a:t> </a:t>
            </a:r>
            <a:r>
              <a:rPr lang="tr-TR" sz="1800" dirty="0" smtClean="0"/>
              <a:t>değişkenler</a:t>
            </a:r>
            <a:r>
              <a:rPr lang="en-US" sz="1800" dirty="0" smtClean="0"/>
              <a:t> </a:t>
            </a:r>
          </a:p>
          <a:p>
            <a:pPr lvl="1"/>
            <a:r>
              <a:rPr lang="en-US" sz="1800" dirty="0" smtClean="0"/>
              <a:t>0 </a:t>
            </a:r>
            <a:r>
              <a:rPr lang="tr-TR" sz="1800" dirty="0" smtClean="0"/>
              <a:t>başlatılan</a:t>
            </a:r>
            <a:r>
              <a:rPr lang="en-US" sz="1800" dirty="0" smtClean="0"/>
              <a:t> </a:t>
            </a:r>
            <a:r>
              <a:rPr lang="tr-TR" sz="1800" dirty="0" smtClean="0"/>
              <a:t>ya da</a:t>
            </a:r>
            <a:r>
              <a:rPr lang="en-US" sz="1800" dirty="0" smtClean="0"/>
              <a:t> </a:t>
            </a:r>
            <a:r>
              <a:rPr lang="tr-TR" sz="1800" dirty="0" smtClean="0"/>
              <a:t>başlatılmayan</a:t>
            </a:r>
            <a:r>
              <a:rPr lang="en-US" sz="1800" dirty="0" smtClean="0"/>
              <a:t> (</a:t>
            </a:r>
            <a:r>
              <a:rPr lang="tr-TR" sz="1800" dirty="0" smtClean="0"/>
              <a:t>silinmiş, boşluk</a:t>
            </a:r>
            <a:r>
              <a:rPr lang="en-US" sz="1800" dirty="0" smtClean="0"/>
              <a:t>)</a:t>
            </a:r>
          </a:p>
          <a:p>
            <a:r>
              <a:rPr lang="en-US" sz="2000" b="1" dirty="0" smtClean="0">
                <a:solidFill>
                  <a:srgbClr val="0070C0"/>
                </a:solidFill>
              </a:rPr>
              <a:t>Heap</a:t>
            </a:r>
          </a:p>
          <a:p>
            <a:pPr lvl="1"/>
            <a:r>
              <a:rPr lang="en-US" sz="1800" dirty="0" smtClean="0"/>
              <a:t>d</a:t>
            </a:r>
            <a:r>
              <a:rPr lang="tr-TR" sz="1800" dirty="0" smtClean="0"/>
              <a:t>i</a:t>
            </a:r>
            <a:r>
              <a:rPr lang="en-US" sz="1800" dirty="0" err="1" smtClean="0"/>
              <a:t>nami</a:t>
            </a:r>
            <a:r>
              <a:rPr lang="tr-TR" sz="1800" dirty="0" smtClean="0"/>
              <a:t>k</a:t>
            </a:r>
            <a:r>
              <a:rPr lang="en-US" sz="1800" dirty="0" smtClean="0"/>
              <a:t> </a:t>
            </a:r>
            <a:r>
              <a:rPr lang="tr-TR" sz="1800" dirty="0" smtClean="0"/>
              <a:t>hafıza</a:t>
            </a:r>
            <a:endParaRPr lang="en-US" sz="1800" dirty="0" smtClean="0"/>
          </a:p>
          <a:p>
            <a:r>
              <a:rPr lang="en-US" sz="2000" b="1" dirty="0" smtClean="0">
                <a:solidFill>
                  <a:srgbClr val="FF0000"/>
                </a:solidFill>
              </a:rPr>
              <a:t>Stack</a:t>
            </a:r>
          </a:p>
          <a:p>
            <a:pPr lvl="1"/>
            <a:r>
              <a:rPr lang="en-US" sz="1800" dirty="0" smtClean="0"/>
              <a:t>D</a:t>
            </a:r>
            <a:r>
              <a:rPr lang="tr-TR" sz="1800" dirty="0" smtClean="0"/>
              <a:t>i</a:t>
            </a:r>
            <a:r>
              <a:rPr lang="en-US" sz="1800" dirty="0" err="1" smtClean="0"/>
              <a:t>nami</a:t>
            </a:r>
            <a:r>
              <a:rPr lang="tr-TR" sz="1800" dirty="0" smtClean="0"/>
              <a:t>k</a:t>
            </a:r>
            <a:endParaRPr lang="en-US" sz="1800" dirty="0" smtClean="0"/>
          </a:p>
          <a:p>
            <a:pPr lvl="1"/>
            <a:r>
              <a:rPr lang="tr-TR" sz="1800" dirty="0" smtClean="0"/>
              <a:t>yerel değişkenler</a:t>
            </a:r>
            <a:endParaRPr lang="en-US" sz="1800" dirty="0" smtClean="0"/>
          </a:p>
          <a:p>
            <a:pPr lvl="1"/>
            <a:r>
              <a:rPr lang="tr-TR" sz="1800" dirty="0" smtClean="0"/>
              <a:t>altprogram bilgisi</a:t>
            </a:r>
            <a:endParaRPr lang="en-US" sz="1800" dirty="0" smtClean="0"/>
          </a:p>
        </p:txBody>
      </p:sp>
      <p:sp>
        <p:nvSpPr>
          <p:cNvPr id="6" name="Rectangle 3"/>
          <p:cNvSpPr>
            <a:spLocks noChangeArrowheads="1"/>
          </p:cNvSpPr>
          <p:nvPr/>
        </p:nvSpPr>
        <p:spPr bwMode="auto">
          <a:xfrm>
            <a:off x="4852958" y="1524024"/>
            <a:ext cx="1905000" cy="3416300"/>
          </a:xfrm>
          <a:prstGeom prst="rect">
            <a:avLst/>
          </a:prstGeom>
          <a:noFill/>
          <a:ln w="9525">
            <a:noFill/>
            <a:miter lim="800000"/>
            <a:headEnd/>
            <a:tailEnd/>
          </a:ln>
        </p:spPr>
        <p:txBody>
          <a:bodyPr>
            <a:spAutoFit/>
          </a:bodyPr>
          <a:lstStyle/>
          <a:p>
            <a:endParaRPr lang="en-US" b="1" dirty="0"/>
          </a:p>
          <a:p>
            <a:r>
              <a:rPr lang="tr-TR" b="1" dirty="0" smtClean="0"/>
              <a:t>Metin</a:t>
            </a:r>
            <a:endParaRPr lang="en-US" b="1" dirty="0"/>
          </a:p>
          <a:p>
            <a:endParaRPr lang="en-US" b="1" dirty="0"/>
          </a:p>
          <a:p>
            <a:r>
              <a:rPr lang="tr-TR" b="1" dirty="0" smtClean="0">
                <a:solidFill>
                  <a:srgbClr val="00B050"/>
                </a:solidFill>
              </a:rPr>
              <a:t>Veri</a:t>
            </a:r>
            <a:endParaRPr lang="en-US" b="1" dirty="0">
              <a:solidFill>
                <a:srgbClr val="00B050"/>
              </a:solidFill>
            </a:endParaRPr>
          </a:p>
          <a:p>
            <a:endParaRPr lang="en-US" b="1" dirty="0"/>
          </a:p>
          <a:p>
            <a:endParaRPr lang="en-US" b="1" dirty="0"/>
          </a:p>
          <a:p>
            <a:r>
              <a:rPr lang="en-US" b="1" dirty="0">
                <a:solidFill>
                  <a:srgbClr val="0070C0"/>
                </a:solidFill>
              </a:rPr>
              <a:t>Heap</a:t>
            </a:r>
          </a:p>
          <a:p>
            <a:endParaRPr lang="en-US" b="1" dirty="0"/>
          </a:p>
          <a:p>
            <a:endParaRPr lang="en-US" b="1" dirty="0"/>
          </a:p>
          <a:p>
            <a:endParaRPr lang="en-US" b="1" dirty="0"/>
          </a:p>
          <a:p>
            <a:endParaRPr lang="en-US" b="1" dirty="0"/>
          </a:p>
          <a:p>
            <a:r>
              <a:rPr lang="en-US" b="1" dirty="0">
                <a:solidFill>
                  <a:srgbClr val="FF0000"/>
                </a:solidFill>
              </a:rPr>
              <a:t>Stack</a:t>
            </a:r>
          </a:p>
        </p:txBody>
      </p:sp>
      <p:graphicFrame>
        <p:nvGraphicFramePr>
          <p:cNvPr id="7" name="Table 4"/>
          <p:cNvGraphicFramePr>
            <a:graphicFrameLocks noGrp="1"/>
          </p:cNvGraphicFramePr>
          <p:nvPr/>
        </p:nvGraphicFramePr>
        <p:xfrm>
          <a:off x="5843558" y="1778024"/>
          <a:ext cx="1676400" cy="3317240"/>
        </p:xfrm>
        <a:graphic>
          <a:graphicData uri="http://schemas.openxmlformats.org/drawingml/2006/table">
            <a:tbl>
              <a:tblPr>
                <a:effectLst>
                  <a:innerShdw blurRad="114300">
                    <a:prstClr val="black"/>
                  </a:innerShdw>
                </a:effectLst>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690880">
                <a:tc>
                  <a:txBody>
                    <a:bodyPr/>
                    <a:lstStyle/>
                    <a:p>
                      <a:endParaRPr lang="en-US"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3"/>
                  </a:ext>
                </a:extLst>
              </a:tr>
              <a:tr h="1143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5"/>
                  </a:ext>
                </a:extLst>
              </a:tr>
            </a:tbl>
          </a:graphicData>
        </a:graphic>
      </p:graphicFrame>
      <p:cxnSp>
        <p:nvCxnSpPr>
          <p:cNvPr id="8" name="Straight Arrow Connector 16"/>
          <p:cNvCxnSpPr/>
          <p:nvPr/>
        </p:nvCxnSpPr>
        <p:spPr>
          <a:xfrm rot="5400000" flipH="1" flipV="1">
            <a:off x="6528565" y="4572818"/>
            <a:ext cx="304800" cy="1587"/>
          </a:xfrm>
          <a:prstGeom prst="straightConnector1">
            <a:avLst/>
          </a:prstGeom>
          <a:ln>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Arrow Connector 22"/>
          <p:cNvCxnSpPr/>
          <p:nvPr/>
        </p:nvCxnSpPr>
        <p:spPr>
          <a:xfrm rot="5400000">
            <a:off x="6529359" y="3733824"/>
            <a:ext cx="304800" cy="3175"/>
          </a:xfrm>
          <a:prstGeom prst="straightConnector1">
            <a:avLst/>
          </a:prstGeom>
          <a:ln>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0" name="Rectangle 23"/>
          <p:cNvSpPr>
            <a:spLocks noChangeArrowheads="1"/>
          </p:cNvSpPr>
          <p:nvPr/>
        </p:nvSpPr>
        <p:spPr bwMode="auto">
          <a:xfrm>
            <a:off x="7596158" y="1752624"/>
            <a:ext cx="304800" cy="369888"/>
          </a:xfrm>
          <a:prstGeom prst="rect">
            <a:avLst/>
          </a:prstGeom>
          <a:noFill/>
          <a:ln w="9525">
            <a:noFill/>
            <a:miter lim="800000"/>
            <a:headEnd/>
            <a:tailEnd/>
          </a:ln>
        </p:spPr>
        <p:txBody>
          <a:bodyPr>
            <a:spAutoFit/>
          </a:bodyPr>
          <a:lstStyle/>
          <a:p>
            <a:r>
              <a:rPr lang="en-US" b="1"/>
              <a:t>0</a:t>
            </a:r>
          </a:p>
        </p:txBody>
      </p:sp>
      <p:sp>
        <p:nvSpPr>
          <p:cNvPr id="11" name="Rectangle 24"/>
          <p:cNvSpPr>
            <a:spLocks noChangeArrowheads="1"/>
          </p:cNvSpPr>
          <p:nvPr/>
        </p:nvSpPr>
        <p:spPr bwMode="auto">
          <a:xfrm flipH="1" flipV="1">
            <a:off x="7672358" y="4724424"/>
            <a:ext cx="1371600" cy="369888"/>
          </a:xfrm>
          <a:prstGeom prst="rect">
            <a:avLst/>
          </a:prstGeom>
          <a:noFill/>
          <a:ln w="9525">
            <a:noFill/>
            <a:miter lim="800000"/>
            <a:headEnd/>
            <a:tailEnd/>
          </a:ln>
        </p:spPr>
        <p:txBody>
          <a:bodyPr>
            <a:spAutoFit/>
          </a:bodyPr>
          <a:lstStyle/>
          <a:p>
            <a:pPr algn="r"/>
            <a:r>
              <a:rPr lang="en-US" b="1"/>
              <a:t>xxxxxxxx</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6.3.1.3. Dizilerin Belleğe Eşleştirilmesi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50</a:t>
            </a:fld>
            <a:endParaRPr lang="tr-TR"/>
          </a:p>
        </p:txBody>
      </p:sp>
      <p:sp>
        <p:nvSpPr>
          <p:cNvPr id="6" name="İçerik Yer Tutucusu 5"/>
          <p:cNvSpPr>
            <a:spLocks noGrp="1"/>
          </p:cNvSpPr>
          <p:nvPr>
            <p:ph sz="quarter" idx="1"/>
          </p:nvPr>
        </p:nvSpPr>
        <p:spPr>
          <a:xfrm>
            <a:off x="179512" y="1600200"/>
            <a:ext cx="8856984" cy="4495800"/>
          </a:xfrm>
        </p:spPr>
        <p:txBody>
          <a:bodyPr>
            <a:normAutofit fontScale="92500" lnSpcReduction="10000"/>
          </a:bodyPr>
          <a:lstStyle/>
          <a:p>
            <a:r>
              <a:rPr lang="tr-TR" sz="2600" dirty="0" smtClean="0"/>
              <a:t>Satır </a:t>
            </a:r>
            <a:r>
              <a:rPr lang="tr-TR" sz="2600" dirty="0"/>
              <a:t>tabanlı sıraya göre saklanan iki boyutlu diziler için erişim fonksiyonu, taban adresine, bir elemanının </a:t>
            </a:r>
            <a:r>
              <a:rPr lang="tr-TR" sz="2600" dirty="0" smtClean="0"/>
              <a:t>uzunluğunun (kaç </a:t>
            </a:r>
            <a:r>
              <a:rPr lang="tr-TR" sz="2600" dirty="0" err="1" smtClean="0"/>
              <a:t>byte</a:t>
            </a:r>
            <a:r>
              <a:rPr lang="tr-TR" sz="2600" dirty="0" smtClean="0"/>
              <a:t>) </a:t>
            </a:r>
            <a:r>
              <a:rPr lang="tr-TR" sz="2600" dirty="0"/>
              <a:t>erişilmek istenen elemandan önceki eleman sayısı ile çarpımının eklenmesi ile bulunur</a:t>
            </a:r>
            <a:r>
              <a:rPr lang="tr-TR" sz="2600" dirty="0" smtClean="0"/>
              <a:t>.</a:t>
            </a:r>
            <a:r>
              <a:rPr lang="tr-TR" sz="2600" dirty="0"/>
              <a:t> İki boyutlu (</a:t>
            </a:r>
            <a:r>
              <a:rPr lang="tr-TR" sz="2600" i="1" dirty="0"/>
              <a:t>i</a:t>
            </a:r>
            <a:r>
              <a:rPr lang="tr-TR" sz="2600" dirty="0"/>
              <a:t> sıra ve </a:t>
            </a:r>
            <a:r>
              <a:rPr lang="tr-TR" sz="2600" i="1" dirty="0"/>
              <a:t>j </a:t>
            </a:r>
            <a:r>
              <a:rPr lang="tr-TR" sz="2600" dirty="0"/>
              <a:t>sütunu olan) </a:t>
            </a:r>
            <a:r>
              <a:rPr lang="tr-TR" sz="2600" i="1" dirty="0"/>
              <a:t>tablo</a:t>
            </a:r>
            <a:r>
              <a:rPr lang="tr-TR" sz="2600" dirty="0"/>
              <a:t> isimli bir dizi için erişim fonksiyonu aşağıdaki gibi olmaktadır</a:t>
            </a:r>
            <a:r>
              <a:rPr lang="tr-TR" sz="2600" dirty="0" smtClean="0"/>
              <a:t>.</a:t>
            </a:r>
          </a:p>
          <a:p>
            <a:endParaRPr lang="tr-TR" sz="2800" dirty="0" smtClean="0"/>
          </a:p>
          <a:p>
            <a:endParaRPr lang="tr-TR" sz="2800" dirty="0" smtClean="0"/>
          </a:p>
          <a:p>
            <a:endParaRPr lang="tr-TR" sz="2800" dirty="0"/>
          </a:p>
          <a:p>
            <a:r>
              <a:rPr lang="tr-TR" sz="2600" dirty="0" smtClean="0"/>
              <a:t>Burada</a:t>
            </a:r>
            <a:r>
              <a:rPr lang="tr-TR" sz="2600" dirty="0"/>
              <a:t> </a:t>
            </a:r>
            <a:r>
              <a:rPr lang="tr-TR" sz="2600" i="1" dirty="0"/>
              <a:t>n</a:t>
            </a:r>
            <a:r>
              <a:rPr lang="tr-TR" sz="2600" dirty="0"/>
              <a:t>, bir satırda bulunan eleman sayısını göstermektedir.</a:t>
            </a:r>
          </a:p>
          <a:p>
            <a:r>
              <a:rPr lang="tr-TR" sz="2600" dirty="0"/>
              <a:t>Yukarıdaki fonksiyon, her boyut için bir toplama ve bir çarpım komutu ekleyerek, ikiden fazla boyutlu diziler için genelleştirilebilir. </a:t>
            </a:r>
          </a:p>
          <a:p>
            <a:endParaRPr lang="tr-TR" sz="2800" dirty="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573016"/>
            <a:ext cx="8747136" cy="7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0824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a:t>
            </a:r>
            <a:r>
              <a:rPr lang="tr-TR" sz="3600" dirty="0" smtClean="0"/>
              <a:t>kategorileri-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51</a:t>
            </a:fld>
            <a:endParaRPr lang="tr-TR"/>
          </a:p>
        </p:txBody>
      </p:sp>
      <p:sp>
        <p:nvSpPr>
          <p:cNvPr id="6" name="İçerik Yer Tutucusu 5"/>
          <p:cNvSpPr>
            <a:spLocks noGrp="1"/>
          </p:cNvSpPr>
          <p:nvPr>
            <p:ph sz="quarter" idx="1"/>
          </p:nvPr>
        </p:nvSpPr>
        <p:spPr>
          <a:xfrm>
            <a:off x="179512" y="1600200"/>
            <a:ext cx="8856984" cy="5114948"/>
          </a:xfrm>
        </p:spPr>
        <p:txBody>
          <a:bodyPr>
            <a:normAutofit fontScale="85000" lnSpcReduction="20000"/>
          </a:bodyPr>
          <a:lstStyle/>
          <a:p>
            <a:r>
              <a:rPr lang="tr-TR" sz="2800" dirty="0"/>
              <a:t>İ</a:t>
            </a:r>
            <a:r>
              <a:rPr lang="tr-TR" sz="2800" dirty="0" smtClean="0"/>
              <a:t>ndis </a:t>
            </a:r>
            <a:r>
              <a:rPr lang="tr-TR" sz="2800" dirty="0"/>
              <a:t>bağlanmaları ve bellekteki bağlanmalarına </a:t>
            </a:r>
            <a:r>
              <a:rPr lang="tr-TR" sz="2800" dirty="0" smtClean="0"/>
              <a:t>göre dizi kategorileri</a:t>
            </a:r>
          </a:p>
          <a:p>
            <a:endParaRPr lang="tr-TR" sz="2800" dirty="0" smtClean="0"/>
          </a:p>
          <a:p>
            <a:r>
              <a:rPr lang="tr-TR" sz="2800" b="1" dirty="0"/>
              <a:t>1. Statik </a:t>
            </a:r>
            <a:r>
              <a:rPr lang="tr-TR" sz="2800" b="1" dirty="0" smtClean="0"/>
              <a:t>(Durağan):</a:t>
            </a:r>
            <a:r>
              <a:rPr lang="tr-TR" sz="2800" dirty="0" smtClean="0"/>
              <a:t> </a:t>
            </a:r>
            <a:r>
              <a:rPr lang="tr-TR" sz="2800" dirty="0"/>
              <a:t>İndis sınırları ve dizinin bellekteki bağlanmaları </a:t>
            </a:r>
            <a:r>
              <a:rPr lang="tr-TR" sz="2800" dirty="0" smtClean="0"/>
              <a:t>çalışma </a:t>
            </a:r>
            <a:r>
              <a:rPr lang="tr-TR" sz="2800" dirty="0"/>
              <a:t>zamanında önce </a:t>
            </a:r>
            <a:r>
              <a:rPr lang="tr-TR" sz="2800" dirty="0" smtClean="0"/>
              <a:t>hesaplanır, </a:t>
            </a:r>
            <a:r>
              <a:rPr lang="tr-TR" sz="2800" dirty="0"/>
              <a:t>statiktir. </a:t>
            </a:r>
          </a:p>
          <a:p>
            <a:pPr lvl="1"/>
            <a:r>
              <a:rPr lang="tr-TR" sz="2500" dirty="0"/>
              <a:t>FORTRAN 77, Ada’da bazı diziler. C’de statik diziler.</a:t>
            </a:r>
          </a:p>
          <a:p>
            <a:pPr lvl="1"/>
            <a:r>
              <a:rPr lang="tr-TR" sz="2500" dirty="0"/>
              <a:t>Avantaj: Yürütme verimi (bellekten yer alma, geri verme yok) </a:t>
            </a:r>
            <a:endParaRPr lang="tr-TR" sz="2500" dirty="0" smtClean="0"/>
          </a:p>
          <a:p>
            <a:pPr lvl="1"/>
            <a:endParaRPr lang="tr-TR" sz="2500" dirty="0"/>
          </a:p>
          <a:p>
            <a:r>
              <a:rPr lang="tr-TR" sz="2800" b="1" dirty="0"/>
              <a:t>2. Sabit </a:t>
            </a:r>
            <a:r>
              <a:rPr lang="tr-TR" sz="2800" b="1" dirty="0" smtClean="0"/>
              <a:t>Yığın Dinamik </a:t>
            </a:r>
            <a:r>
              <a:rPr lang="tr-TR" sz="2800" b="1" dirty="0"/>
              <a:t>(</a:t>
            </a:r>
            <a:r>
              <a:rPr lang="tr-TR" sz="2800" b="1" dirty="0" err="1"/>
              <a:t>Fixed</a:t>
            </a:r>
            <a:r>
              <a:rPr lang="tr-TR" sz="2800" b="1" dirty="0"/>
              <a:t> </a:t>
            </a:r>
            <a:r>
              <a:rPr lang="tr-TR" sz="2800" b="1" dirty="0" err="1" smtClean="0"/>
              <a:t>Stack</a:t>
            </a:r>
            <a:r>
              <a:rPr lang="tr-TR" sz="2800" b="1" dirty="0" smtClean="0"/>
              <a:t> </a:t>
            </a:r>
            <a:r>
              <a:rPr lang="tr-TR" sz="2800" b="1" dirty="0" err="1" smtClean="0"/>
              <a:t>Dynamic</a:t>
            </a:r>
            <a:r>
              <a:rPr lang="tr-TR" sz="2800" b="1" dirty="0" smtClean="0"/>
              <a:t>): </a:t>
            </a:r>
            <a:r>
              <a:rPr lang="tr-TR" sz="2800" dirty="0" smtClean="0"/>
              <a:t> İndis sınırlarının bağlanmaları </a:t>
            </a:r>
            <a:r>
              <a:rPr lang="tr-TR" sz="2800" dirty="0"/>
              <a:t>statik fakat </a:t>
            </a:r>
            <a:r>
              <a:rPr lang="tr-TR" sz="2800" dirty="0" smtClean="0"/>
              <a:t>dizinin belleğe </a:t>
            </a:r>
            <a:r>
              <a:rPr lang="tr-TR" sz="2800" dirty="0"/>
              <a:t>bağlanması </a:t>
            </a:r>
            <a:r>
              <a:rPr lang="tr-TR" sz="2800" dirty="0" smtClean="0"/>
              <a:t>çalışma </a:t>
            </a:r>
            <a:r>
              <a:rPr lang="tr-TR" sz="2800" dirty="0"/>
              <a:t>zamanında gerçekleşir (yer </a:t>
            </a:r>
            <a:r>
              <a:rPr lang="tr-TR" sz="2800" dirty="0" smtClean="0"/>
              <a:t>ayırma </a:t>
            </a:r>
            <a:r>
              <a:rPr lang="tr-TR" sz="2800" dirty="0"/>
              <a:t>işlemi tanımlama zamanında </a:t>
            </a:r>
            <a:r>
              <a:rPr lang="tr-TR" sz="2800" dirty="0" smtClean="0"/>
              <a:t>yapılır). </a:t>
            </a:r>
          </a:p>
          <a:p>
            <a:pPr lvl="1"/>
            <a:r>
              <a:rPr lang="tr-TR" sz="2500" dirty="0" smtClean="0"/>
              <a:t>Örneğin </a:t>
            </a:r>
            <a:r>
              <a:rPr lang="tr-TR" sz="2500" dirty="0"/>
              <a:t>“statik” olmayan çoğu Java, C </a:t>
            </a:r>
            <a:r>
              <a:rPr lang="tr-TR" sz="2500" dirty="0" smtClean="0"/>
              <a:t>yerel değişkenleri</a:t>
            </a:r>
          </a:p>
          <a:p>
            <a:pPr lvl="1"/>
            <a:r>
              <a:rPr lang="tr-TR" sz="2500" dirty="0" smtClean="0"/>
              <a:t>Avantaj: </a:t>
            </a:r>
            <a:r>
              <a:rPr lang="tr-TR" sz="2500" dirty="0"/>
              <a:t>bellek verimi</a:t>
            </a:r>
            <a:endParaRPr lang="tr-TR" sz="2500" dirty="0" smtClean="0"/>
          </a:p>
          <a:p>
            <a:pPr lvl="1"/>
            <a:endParaRPr lang="tr-TR" sz="2500" dirty="0"/>
          </a:p>
        </p:txBody>
      </p:sp>
    </p:spTree>
    <p:extLst>
      <p:ext uri="{BB962C8B-B14F-4D97-AF65-F5344CB8AC3E}">
        <p14:creationId xmlns:p14="http://schemas.microsoft.com/office/powerpoint/2010/main" val="32615210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kategorileri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52</a:t>
            </a:fld>
            <a:endParaRPr lang="tr-TR"/>
          </a:p>
        </p:txBody>
      </p:sp>
      <p:sp>
        <p:nvSpPr>
          <p:cNvPr id="6" name="İçerik Yer Tutucusu 5"/>
          <p:cNvSpPr>
            <a:spLocks noGrp="1"/>
          </p:cNvSpPr>
          <p:nvPr>
            <p:ph sz="quarter" idx="1"/>
          </p:nvPr>
        </p:nvSpPr>
        <p:spPr>
          <a:xfrm>
            <a:off x="179512" y="1600200"/>
            <a:ext cx="8856984" cy="4495800"/>
          </a:xfrm>
        </p:spPr>
        <p:txBody>
          <a:bodyPr>
            <a:normAutofit lnSpcReduction="10000"/>
          </a:bodyPr>
          <a:lstStyle/>
          <a:p>
            <a:r>
              <a:rPr lang="tr-TR" sz="2800" b="1" dirty="0" smtClean="0"/>
              <a:t>3. Yığın Dinamik (</a:t>
            </a:r>
            <a:r>
              <a:rPr lang="en-US" sz="2800" b="1" dirty="0" smtClean="0"/>
              <a:t>Stack-</a:t>
            </a:r>
            <a:r>
              <a:rPr lang="tr-TR" sz="2800" b="1" dirty="0" smtClean="0"/>
              <a:t>d</a:t>
            </a:r>
            <a:r>
              <a:rPr lang="en-US" sz="2800" b="1" dirty="0" err="1" smtClean="0"/>
              <a:t>ynamic</a:t>
            </a:r>
            <a:r>
              <a:rPr lang="tr-TR" sz="2800" b="1" dirty="0" smtClean="0"/>
              <a:t>):</a:t>
            </a:r>
            <a:r>
              <a:rPr lang="tr-TR" sz="2800" dirty="0" smtClean="0"/>
              <a:t> </a:t>
            </a:r>
          </a:p>
          <a:p>
            <a:r>
              <a:rPr lang="tr-TR" sz="2800" dirty="0" smtClean="0"/>
              <a:t>İndis sınırları ve dizinin bellekteki bağlanmaları dinamiktir fakat değişken ömrüne göre </a:t>
            </a:r>
            <a:r>
              <a:rPr lang="tr-TR" sz="2800" dirty="0"/>
              <a:t>statiktir. </a:t>
            </a:r>
            <a:endParaRPr lang="tr-TR" sz="2800" dirty="0" smtClean="0"/>
          </a:p>
          <a:p>
            <a:pPr lvl="1"/>
            <a:r>
              <a:rPr lang="tr-TR" sz="2500" dirty="0" smtClean="0"/>
              <a:t>Örnek</a:t>
            </a:r>
            <a:r>
              <a:rPr lang="tr-TR" sz="2500" dirty="0"/>
              <a:t>: Ada </a:t>
            </a:r>
            <a:r>
              <a:rPr lang="tr-TR" sz="2500" dirty="0" err="1"/>
              <a:t>declare</a:t>
            </a:r>
            <a:r>
              <a:rPr lang="tr-TR" sz="2500" dirty="0"/>
              <a:t> blokları:</a:t>
            </a:r>
          </a:p>
          <a:p>
            <a:pPr lvl="2"/>
            <a:r>
              <a:rPr lang="tr-TR" sz="2200" dirty="0" err="1"/>
              <a:t>declare</a:t>
            </a:r>
            <a:r>
              <a:rPr lang="tr-TR" sz="2200" dirty="0"/>
              <a:t> </a:t>
            </a:r>
          </a:p>
          <a:p>
            <a:pPr lvl="2"/>
            <a:r>
              <a:rPr lang="tr-TR" sz="2200" dirty="0"/>
              <a:t>STUFF : </a:t>
            </a:r>
            <a:r>
              <a:rPr lang="tr-TR" sz="2200" dirty="0" err="1"/>
              <a:t>array</a:t>
            </a:r>
            <a:r>
              <a:rPr lang="tr-TR" sz="2200" dirty="0"/>
              <a:t> (1..N) of FLOAT;</a:t>
            </a:r>
          </a:p>
          <a:p>
            <a:pPr lvl="2"/>
            <a:r>
              <a:rPr lang="tr-TR" sz="2200" dirty="0" err="1"/>
              <a:t>begin</a:t>
            </a:r>
            <a:endParaRPr lang="tr-TR" sz="2200" dirty="0"/>
          </a:p>
          <a:p>
            <a:pPr lvl="2"/>
            <a:r>
              <a:rPr lang="tr-TR" sz="2200" dirty="0"/>
              <a:t>...</a:t>
            </a:r>
          </a:p>
          <a:p>
            <a:pPr lvl="2"/>
            <a:r>
              <a:rPr lang="tr-TR" sz="2200" dirty="0" err="1"/>
              <a:t>end</a:t>
            </a:r>
            <a:r>
              <a:rPr lang="tr-TR" sz="2200" dirty="0"/>
              <a:t>;</a:t>
            </a:r>
          </a:p>
          <a:p>
            <a:pPr lvl="1">
              <a:lnSpc>
                <a:spcPct val="80000"/>
              </a:lnSpc>
            </a:pPr>
            <a:r>
              <a:rPr lang="tr-TR" sz="2500" dirty="0" smtClean="0"/>
              <a:t>Avantaj</a:t>
            </a:r>
            <a:r>
              <a:rPr lang="tr-TR" sz="2500" dirty="0"/>
              <a:t>: Esneklik – Dizi kullanılmaya başlanmadan önce boyutu bilinmek zorunda değildir</a:t>
            </a:r>
            <a:endParaRPr lang="en-US" sz="2500" dirty="0"/>
          </a:p>
        </p:txBody>
      </p:sp>
    </p:spTree>
    <p:extLst>
      <p:ext uri="{BB962C8B-B14F-4D97-AF65-F5344CB8AC3E}">
        <p14:creationId xmlns:p14="http://schemas.microsoft.com/office/powerpoint/2010/main" val="3088725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a:t>
            </a:r>
            <a:r>
              <a:rPr lang="tr-TR" sz="3600" dirty="0" smtClean="0"/>
              <a:t>kategorileri-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53</a:t>
            </a:fld>
            <a:endParaRPr lang="tr-TR"/>
          </a:p>
        </p:txBody>
      </p:sp>
      <p:sp>
        <p:nvSpPr>
          <p:cNvPr id="6" name="İçerik Yer Tutucusu 5"/>
          <p:cNvSpPr>
            <a:spLocks noGrp="1"/>
          </p:cNvSpPr>
          <p:nvPr>
            <p:ph sz="quarter" idx="1"/>
          </p:nvPr>
        </p:nvSpPr>
        <p:spPr>
          <a:xfrm>
            <a:off x="179512" y="1600200"/>
            <a:ext cx="8856984" cy="5257800"/>
          </a:xfrm>
        </p:spPr>
        <p:txBody>
          <a:bodyPr>
            <a:normAutofit fontScale="92500" lnSpcReduction="20000"/>
          </a:bodyPr>
          <a:lstStyle/>
          <a:p>
            <a:r>
              <a:rPr lang="tr-TR" sz="2800" b="1" dirty="0"/>
              <a:t>4. Sabit Yığın </a:t>
            </a:r>
            <a:r>
              <a:rPr lang="tr-TR" sz="2800" b="1" dirty="0" smtClean="0"/>
              <a:t>Dinamik </a:t>
            </a:r>
            <a:r>
              <a:rPr lang="tr-TR" sz="2800" b="1" dirty="0"/>
              <a:t>(</a:t>
            </a:r>
            <a:r>
              <a:rPr lang="tr-TR" sz="2800" b="1" dirty="0" err="1"/>
              <a:t>Fixed</a:t>
            </a:r>
            <a:r>
              <a:rPr lang="tr-TR" sz="2800" b="1" dirty="0"/>
              <a:t> </a:t>
            </a:r>
            <a:r>
              <a:rPr lang="tr-TR" sz="2800" b="1" dirty="0" err="1" smtClean="0"/>
              <a:t>Heap</a:t>
            </a:r>
            <a:r>
              <a:rPr lang="tr-TR" sz="2800" b="1" dirty="0" smtClean="0"/>
              <a:t>-</a:t>
            </a:r>
            <a:r>
              <a:rPr lang="tr-TR" sz="2800" b="1" dirty="0" err="1" smtClean="0"/>
              <a:t>dynamic</a:t>
            </a:r>
            <a:r>
              <a:rPr lang="tr-TR" sz="2800" b="1" dirty="0" smtClean="0"/>
              <a:t>):</a:t>
            </a:r>
            <a:r>
              <a:rPr lang="tr-TR" sz="2800" dirty="0" smtClean="0"/>
              <a:t> </a:t>
            </a:r>
          </a:p>
          <a:p>
            <a:pPr>
              <a:spcBef>
                <a:spcPts val="600"/>
              </a:spcBef>
            </a:pPr>
            <a:r>
              <a:rPr lang="tr-TR" sz="2800" dirty="0" smtClean="0"/>
              <a:t>İndis ve bellek </a:t>
            </a:r>
            <a:r>
              <a:rPr lang="tr-TR" sz="2800" dirty="0"/>
              <a:t>bağlanmaları dinamik (yer </a:t>
            </a:r>
            <a:r>
              <a:rPr lang="tr-TR" sz="2800" dirty="0" smtClean="0"/>
              <a:t>tahsisi </a:t>
            </a:r>
            <a:r>
              <a:rPr lang="tr-TR" sz="2800" dirty="0" err="1" smtClean="0"/>
              <a:t>heapten</a:t>
            </a:r>
            <a:r>
              <a:rPr lang="tr-TR" sz="2800" dirty="0" smtClean="0"/>
              <a:t>) </a:t>
            </a:r>
            <a:r>
              <a:rPr lang="tr-TR" sz="2800" dirty="0"/>
              <a:t>olur, fakat bir kez belirlendikten sonra </a:t>
            </a:r>
            <a:r>
              <a:rPr lang="tr-TR" sz="2800" dirty="0" smtClean="0"/>
              <a:t>sabit. Bellek </a:t>
            </a:r>
            <a:r>
              <a:rPr lang="tr-TR" sz="2800" dirty="0"/>
              <a:t>geri </a:t>
            </a:r>
            <a:r>
              <a:rPr lang="tr-TR" sz="2800" dirty="0" smtClean="0"/>
              <a:t>verilebilir.</a:t>
            </a:r>
          </a:p>
          <a:p>
            <a:pPr lvl="1">
              <a:spcBef>
                <a:spcPts val="600"/>
              </a:spcBef>
            </a:pPr>
            <a:r>
              <a:rPr lang="tr-TR" sz="2500" dirty="0" smtClean="0"/>
              <a:t>FORTRAN </a:t>
            </a:r>
            <a:r>
              <a:rPr lang="tr-TR" sz="2500" dirty="0"/>
              <a:t>90</a:t>
            </a:r>
          </a:p>
          <a:p>
            <a:pPr lvl="2">
              <a:spcBef>
                <a:spcPts val="600"/>
              </a:spcBef>
            </a:pPr>
            <a:r>
              <a:rPr lang="tr-TR" sz="2200" dirty="0"/>
              <a:t>INTEGER, ALLOCATABLE, ARRAY (:,:) :: MAT   </a:t>
            </a:r>
            <a:r>
              <a:rPr lang="tr-TR" sz="2200" dirty="0" smtClean="0"/>
              <a:t>  </a:t>
            </a:r>
          </a:p>
          <a:p>
            <a:pPr marL="685800" lvl="2" indent="0">
              <a:spcBef>
                <a:spcPts val="600"/>
              </a:spcBef>
              <a:buNone/>
            </a:pPr>
            <a:r>
              <a:rPr lang="tr-TR" sz="2200" dirty="0" smtClean="0"/>
              <a:t>    (</a:t>
            </a:r>
            <a:r>
              <a:rPr lang="tr-TR" sz="2200" dirty="0" err="1"/>
              <a:t>MAT’ı</a:t>
            </a:r>
            <a:r>
              <a:rPr lang="tr-TR" sz="2200" dirty="0"/>
              <a:t> dinamik 2-boyutlu dizilim olarak tanımlar)</a:t>
            </a:r>
          </a:p>
          <a:p>
            <a:pPr lvl="2">
              <a:spcBef>
                <a:spcPts val="600"/>
              </a:spcBef>
            </a:pPr>
            <a:r>
              <a:rPr lang="tr-TR" sz="2200" dirty="0"/>
              <a:t>ALLOCATE (MAT (10,NUMBER_OF_COLS))  </a:t>
            </a:r>
            <a:endParaRPr lang="tr-TR" sz="2200" dirty="0" smtClean="0"/>
          </a:p>
          <a:p>
            <a:pPr marL="685800" lvl="2" indent="0">
              <a:spcBef>
                <a:spcPts val="600"/>
              </a:spcBef>
              <a:buNone/>
            </a:pPr>
            <a:r>
              <a:rPr lang="tr-TR" sz="2200" dirty="0" smtClean="0"/>
              <a:t>    </a:t>
            </a:r>
            <a:r>
              <a:rPr lang="tr-TR" sz="2200" dirty="0"/>
              <a:t>(</a:t>
            </a:r>
            <a:r>
              <a:rPr lang="tr-TR" sz="2200" dirty="0" err="1"/>
              <a:t>MAT’a</a:t>
            </a:r>
            <a:r>
              <a:rPr lang="tr-TR" sz="2200" dirty="0"/>
              <a:t> 10 satır ve NUMBER_OF_COLS sütun ayırır)</a:t>
            </a:r>
          </a:p>
          <a:p>
            <a:pPr lvl="2">
              <a:spcBef>
                <a:spcPts val="600"/>
              </a:spcBef>
            </a:pPr>
            <a:r>
              <a:rPr lang="tr-TR" sz="2200" dirty="0"/>
              <a:t>DEALLOCATE MAT       (MAT için ayrılmış belleği iade eder)</a:t>
            </a:r>
          </a:p>
          <a:p>
            <a:pPr lvl="1">
              <a:lnSpc>
                <a:spcPct val="80000"/>
              </a:lnSpc>
              <a:spcBef>
                <a:spcPts val="600"/>
              </a:spcBef>
            </a:pPr>
            <a:r>
              <a:rPr lang="tr-TR" dirty="0" smtClean="0"/>
              <a:t>C</a:t>
            </a:r>
            <a:r>
              <a:rPr lang="tr-TR" dirty="0"/>
              <a:t>, C++: </a:t>
            </a:r>
            <a:r>
              <a:rPr lang="tr-TR" dirty="0" err="1"/>
              <a:t>malloc</a:t>
            </a:r>
            <a:r>
              <a:rPr lang="tr-TR" dirty="0"/>
              <a:t>, </a:t>
            </a:r>
            <a:r>
              <a:rPr lang="tr-TR" dirty="0" err="1"/>
              <a:t>free</a:t>
            </a:r>
            <a:r>
              <a:rPr lang="tr-TR" dirty="0"/>
              <a:t> ...</a:t>
            </a:r>
          </a:p>
          <a:p>
            <a:pPr lvl="1">
              <a:lnSpc>
                <a:spcPct val="80000"/>
              </a:lnSpc>
              <a:spcBef>
                <a:spcPts val="600"/>
              </a:spcBef>
            </a:pPr>
            <a:r>
              <a:rPr lang="tr-TR" dirty="0" smtClean="0"/>
              <a:t>C</a:t>
            </a:r>
            <a:r>
              <a:rPr lang="tr-TR" dirty="0"/>
              <a:t>++: </a:t>
            </a:r>
            <a:r>
              <a:rPr lang="tr-TR" dirty="0" err="1"/>
              <a:t>new</a:t>
            </a:r>
            <a:r>
              <a:rPr lang="tr-TR" dirty="0"/>
              <a:t>, </a:t>
            </a:r>
            <a:r>
              <a:rPr lang="tr-TR" dirty="0" err="1"/>
              <a:t>delete</a:t>
            </a:r>
            <a:r>
              <a:rPr lang="tr-TR" dirty="0"/>
              <a:t>.</a:t>
            </a:r>
          </a:p>
          <a:p>
            <a:pPr lvl="1">
              <a:spcBef>
                <a:spcPts val="600"/>
              </a:spcBef>
            </a:pPr>
            <a:r>
              <a:rPr lang="tr-TR" dirty="0" smtClean="0"/>
              <a:t>Java’da </a:t>
            </a:r>
            <a:r>
              <a:rPr lang="tr-TR" dirty="0"/>
              <a:t>bütün dizilimler sabit yığın </a:t>
            </a:r>
            <a:r>
              <a:rPr lang="tr-TR" dirty="0" smtClean="0"/>
              <a:t>dinamiktir</a:t>
            </a:r>
            <a:r>
              <a:rPr lang="tr-TR" dirty="0"/>
              <a:t>. C# da sabit yığın dinamiği destekler</a:t>
            </a:r>
            <a:r>
              <a:rPr lang="tr-TR" dirty="0" smtClean="0"/>
              <a:t>.</a:t>
            </a:r>
          </a:p>
          <a:p>
            <a:pPr lvl="1">
              <a:spcBef>
                <a:spcPts val="600"/>
              </a:spcBef>
            </a:pPr>
            <a:r>
              <a:rPr lang="tr-TR" dirty="0" smtClean="0"/>
              <a:t>Avantaj</a:t>
            </a:r>
            <a:r>
              <a:rPr lang="tr-TR" dirty="0"/>
              <a:t>: Esneklik – Dizi kullanılmaya başlanmadan önce boyutu bilinmek zorunda değildir</a:t>
            </a:r>
            <a:endParaRPr lang="en-US" dirty="0"/>
          </a:p>
        </p:txBody>
      </p:sp>
    </p:spTree>
    <p:extLst>
      <p:ext uri="{BB962C8B-B14F-4D97-AF65-F5344CB8AC3E}">
        <p14:creationId xmlns:p14="http://schemas.microsoft.com/office/powerpoint/2010/main" val="32135004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kategorileri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54</a:t>
            </a:fld>
            <a:endParaRPr lang="tr-TR"/>
          </a:p>
        </p:txBody>
      </p:sp>
      <p:sp>
        <p:nvSpPr>
          <p:cNvPr id="6" name="İçerik Yer Tutucusu 5"/>
          <p:cNvSpPr>
            <a:spLocks noGrp="1"/>
          </p:cNvSpPr>
          <p:nvPr>
            <p:ph sz="quarter" idx="1"/>
          </p:nvPr>
        </p:nvSpPr>
        <p:spPr>
          <a:xfrm>
            <a:off x="179512" y="1600200"/>
            <a:ext cx="8856984" cy="5114948"/>
          </a:xfrm>
        </p:spPr>
        <p:txBody>
          <a:bodyPr>
            <a:normAutofit fontScale="85000" lnSpcReduction="10000"/>
          </a:bodyPr>
          <a:lstStyle/>
          <a:p>
            <a:r>
              <a:rPr lang="tr-TR" sz="2800" b="1" dirty="0" smtClean="0"/>
              <a:t>5. </a:t>
            </a:r>
            <a:r>
              <a:rPr lang="tr-TR" sz="2800" b="1" dirty="0"/>
              <a:t>Yığın </a:t>
            </a:r>
            <a:r>
              <a:rPr lang="tr-TR" sz="2800" b="1" dirty="0" smtClean="0"/>
              <a:t>Dinamik </a:t>
            </a:r>
            <a:r>
              <a:rPr lang="tr-TR" sz="2800" b="1" dirty="0"/>
              <a:t>(</a:t>
            </a:r>
            <a:r>
              <a:rPr lang="tr-TR" sz="2800" b="1" dirty="0" err="1"/>
              <a:t>Heap</a:t>
            </a:r>
            <a:r>
              <a:rPr lang="tr-TR" sz="2800" b="1" dirty="0"/>
              <a:t>-</a:t>
            </a:r>
            <a:r>
              <a:rPr lang="tr-TR" sz="2800" b="1" dirty="0" err="1"/>
              <a:t>dynamic</a:t>
            </a:r>
            <a:r>
              <a:rPr lang="tr-TR" sz="2800" b="1" dirty="0" smtClean="0"/>
              <a:t>): </a:t>
            </a:r>
            <a:r>
              <a:rPr lang="tr-TR" sz="2800" dirty="0" smtClean="0"/>
              <a:t>İndis aralığı </a:t>
            </a:r>
            <a:r>
              <a:rPr lang="tr-TR" sz="2800" dirty="0"/>
              <a:t>ve yer </a:t>
            </a:r>
            <a:r>
              <a:rPr lang="tr-TR" sz="2800" dirty="0" smtClean="0"/>
              <a:t>ayırma (bellek bağlama) dinamiktir ve </a:t>
            </a:r>
            <a:r>
              <a:rPr lang="tr-TR" sz="2800" dirty="0"/>
              <a:t>istenilen zamanda </a:t>
            </a:r>
            <a:r>
              <a:rPr lang="tr-TR" sz="2800" dirty="0" smtClean="0"/>
              <a:t>değiştirilebilir</a:t>
            </a:r>
            <a:r>
              <a:rPr lang="tr-TR" sz="2800" dirty="0"/>
              <a:t>. </a:t>
            </a:r>
            <a:endParaRPr lang="tr-TR" sz="2800" dirty="0" smtClean="0"/>
          </a:p>
          <a:p>
            <a:pPr lvl="1"/>
            <a:r>
              <a:rPr lang="tr-TR" sz="2500" dirty="0" smtClean="0"/>
              <a:t>Avantaj: </a:t>
            </a:r>
            <a:r>
              <a:rPr lang="tr-TR" sz="2500" dirty="0"/>
              <a:t>esneklik (diziler program çalışması </a:t>
            </a:r>
            <a:r>
              <a:rPr lang="tr-TR" sz="2500" dirty="0" smtClean="0"/>
              <a:t>sırasında </a:t>
            </a:r>
            <a:r>
              <a:rPr lang="tr-TR" sz="2500" dirty="0"/>
              <a:t>büyüyebilir veya </a:t>
            </a:r>
            <a:r>
              <a:rPr lang="tr-TR" sz="2500" dirty="0" smtClean="0"/>
              <a:t>küçülebilir)</a:t>
            </a:r>
          </a:p>
          <a:p>
            <a:pPr lvl="1"/>
            <a:r>
              <a:rPr lang="en-US" sz="2500" dirty="0"/>
              <a:t>APL</a:t>
            </a:r>
            <a:r>
              <a:rPr lang="tr-TR" sz="2500" dirty="0"/>
              <a:t>’de</a:t>
            </a:r>
            <a:r>
              <a:rPr lang="en-US" sz="2500" dirty="0"/>
              <a:t>, Perl </a:t>
            </a:r>
            <a:r>
              <a:rPr lang="tr-TR" sz="2500" dirty="0"/>
              <a:t>ve</a:t>
            </a:r>
            <a:r>
              <a:rPr lang="en-US" sz="2500" dirty="0"/>
              <a:t> JavaScript, </a:t>
            </a:r>
            <a:r>
              <a:rPr lang="tr-TR" sz="2500" dirty="0"/>
              <a:t>d</a:t>
            </a:r>
            <a:r>
              <a:rPr lang="en-US" sz="2500" dirty="0" err="1" smtClean="0"/>
              <a:t>iziler</a:t>
            </a:r>
            <a:r>
              <a:rPr lang="tr-TR" sz="2500" dirty="0" smtClean="0"/>
              <a:t> </a:t>
            </a:r>
            <a:r>
              <a:rPr lang="en-US" sz="2500" dirty="0" smtClean="0"/>
              <a:t>(</a:t>
            </a:r>
            <a:r>
              <a:rPr lang="en-US" sz="2500" dirty="0"/>
              <a:t>Arrays) </a:t>
            </a:r>
            <a:r>
              <a:rPr lang="tr-TR" sz="2500" dirty="0"/>
              <a:t>ihtiyaca göre büyüyüp küçülebilir.</a:t>
            </a:r>
          </a:p>
          <a:p>
            <a:pPr lvl="2"/>
            <a:r>
              <a:rPr lang="en-US" dirty="0"/>
              <a:t>Perl </a:t>
            </a:r>
            <a:r>
              <a:rPr lang="en-US" dirty="0" err="1"/>
              <a:t>örneği</a:t>
            </a:r>
            <a:r>
              <a:rPr lang="en-US" dirty="0"/>
              <a:t>: @list = (1 , 3, 7, 10);</a:t>
            </a:r>
          </a:p>
          <a:p>
            <a:pPr lvl="2"/>
            <a:r>
              <a:rPr lang="en-US" dirty="0"/>
              <a:t>push(@list, 13 , 17); // </a:t>
            </a:r>
            <a:r>
              <a:rPr lang="tr-TR" dirty="0" smtClean="0"/>
              <a:t>-&gt;  </a:t>
            </a:r>
            <a:r>
              <a:rPr lang="en-US" dirty="0" smtClean="0"/>
              <a:t> </a:t>
            </a:r>
            <a:r>
              <a:rPr lang="en-US" dirty="0"/>
              <a:t>(1 , 3, 7, 10 13 , 17)</a:t>
            </a:r>
          </a:p>
          <a:p>
            <a:pPr lvl="2"/>
            <a:r>
              <a:rPr lang="en-US" dirty="0"/>
              <a:t>@list = (); // </a:t>
            </a:r>
            <a:r>
              <a:rPr lang="en-US" dirty="0" err="1"/>
              <a:t>belleği</a:t>
            </a:r>
            <a:r>
              <a:rPr lang="en-US" dirty="0"/>
              <a:t> </a:t>
            </a:r>
            <a:r>
              <a:rPr lang="en-US" dirty="0" err="1"/>
              <a:t>boşaltır</a:t>
            </a:r>
            <a:r>
              <a:rPr lang="en-US" dirty="0"/>
              <a:t> </a:t>
            </a:r>
            <a:r>
              <a:rPr lang="en-US" dirty="0" err="1"/>
              <a:t>ve</a:t>
            </a:r>
            <a:r>
              <a:rPr lang="en-US" dirty="0"/>
              <a:t> </a:t>
            </a:r>
            <a:r>
              <a:rPr lang="en-US" dirty="0" err="1"/>
              <a:t>iade</a:t>
            </a:r>
            <a:r>
              <a:rPr lang="en-US" dirty="0"/>
              <a:t> </a:t>
            </a:r>
            <a:r>
              <a:rPr lang="en-US" dirty="0" err="1"/>
              <a:t>eder</a:t>
            </a:r>
            <a:r>
              <a:rPr lang="en-US" dirty="0"/>
              <a:t>.</a:t>
            </a:r>
          </a:p>
          <a:p>
            <a:pPr lvl="1"/>
            <a:r>
              <a:rPr lang="en-US" sz="2500" dirty="0"/>
              <a:t>Java</a:t>
            </a:r>
            <a:r>
              <a:rPr lang="tr-TR" sz="2500" dirty="0"/>
              <a:t>’da</a:t>
            </a:r>
            <a:r>
              <a:rPr lang="en-US" sz="2500" dirty="0"/>
              <a:t>, </a:t>
            </a:r>
            <a:r>
              <a:rPr lang="tr-TR" sz="2500" dirty="0"/>
              <a:t>bütün</a:t>
            </a:r>
            <a:r>
              <a:rPr lang="en-US" sz="2500" dirty="0"/>
              <a:t> </a:t>
            </a:r>
            <a:r>
              <a:rPr lang="tr-TR" sz="2500" dirty="0"/>
              <a:t>d</a:t>
            </a:r>
            <a:r>
              <a:rPr lang="en-US" sz="2500" dirty="0" err="1"/>
              <a:t>iziler</a:t>
            </a:r>
            <a:r>
              <a:rPr lang="en-US" sz="2500" dirty="0"/>
              <a:t> </a:t>
            </a:r>
            <a:r>
              <a:rPr lang="tr-TR" sz="2500" dirty="0"/>
              <a:t>birer nesnedir</a:t>
            </a:r>
            <a:r>
              <a:rPr lang="en-US" sz="2500" dirty="0"/>
              <a:t> (heap-dynamic)</a:t>
            </a:r>
            <a:endParaRPr lang="tr-TR" sz="2500" dirty="0"/>
          </a:p>
          <a:p>
            <a:pPr lvl="1"/>
            <a:r>
              <a:rPr lang="en-US" sz="2500" dirty="0"/>
              <a:t>C# </a:t>
            </a:r>
            <a:r>
              <a:rPr lang="en-US" sz="2500" dirty="0" err="1"/>
              <a:t>ArrayList</a:t>
            </a:r>
            <a:r>
              <a:rPr lang="en-US" sz="2500" dirty="0"/>
              <a:t> class, </a:t>
            </a:r>
            <a:r>
              <a:rPr lang="en-US" sz="2500" dirty="0" err="1"/>
              <a:t>yığın</a:t>
            </a:r>
            <a:r>
              <a:rPr lang="en-US" sz="2500" dirty="0"/>
              <a:t> </a:t>
            </a:r>
            <a:r>
              <a:rPr lang="en-US" sz="2500" dirty="0" err="1"/>
              <a:t>dinamik</a:t>
            </a:r>
            <a:r>
              <a:rPr lang="en-US" sz="2500" dirty="0"/>
              <a:t> </a:t>
            </a:r>
            <a:r>
              <a:rPr lang="en-US" sz="2500" dirty="0" err="1"/>
              <a:t>dizilimleri</a:t>
            </a:r>
            <a:r>
              <a:rPr lang="en-US" sz="2500" dirty="0"/>
              <a:t> </a:t>
            </a:r>
            <a:r>
              <a:rPr lang="en-US" sz="2500" dirty="0" err="1"/>
              <a:t>sağlar</a:t>
            </a:r>
            <a:r>
              <a:rPr lang="en-US" sz="2500" dirty="0"/>
              <a:t>. Bu </a:t>
            </a:r>
            <a:r>
              <a:rPr lang="en-US" sz="2500" dirty="0" err="1"/>
              <a:t>class’ın</a:t>
            </a:r>
            <a:r>
              <a:rPr lang="en-US" sz="2500" dirty="0"/>
              <a:t> </a:t>
            </a:r>
            <a:r>
              <a:rPr lang="en-US" sz="2500" dirty="0" err="1"/>
              <a:t>nesneleri</a:t>
            </a:r>
            <a:r>
              <a:rPr lang="en-US" sz="2500" dirty="0"/>
              <a:t> </a:t>
            </a:r>
            <a:r>
              <a:rPr lang="en-US" sz="2500" dirty="0" err="1"/>
              <a:t>elemansız</a:t>
            </a:r>
            <a:r>
              <a:rPr lang="en-US" sz="2500" dirty="0"/>
              <a:t> </a:t>
            </a:r>
            <a:r>
              <a:rPr lang="tr-TR" sz="2500" dirty="0" smtClean="0"/>
              <a:t>oluşturulur</a:t>
            </a:r>
            <a:r>
              <a:rPr lang="en-US" sz="2500" dirty="0" smtClean="0"/>
              <a:t>, </a:t>
            </a:r>
            <a:r>
              <a:rPr lang="en-US" sz="2500" dirty="0" err="1"/>
              <a:t>sonra</a:t>
            </a:r>
            <a:r>
              <a:rPr lang="en-US" sz="2500" dirty="0"/>
              <a:t> </a:t>
            </a:r>
            <a:r>
              <a:rPr lang="en-US" sz="2500" dirty="0" err="1"/>
              <a:t>dinamik</a:t>
            </a:r>
            <a:r>
              <a:rPr lang="en-US" sz="2500" dirty="0"/>
              <a:t> </a:t>
            </a:r>
            <a:r>
              <a:rPr lang="en-US" sz="2500" dirty="0" err="1"/>
              <a:t>olarak</a:t>
            </a:r>
            <a:r>
              <a:rPr lang="en-US" sz="2500" dirty="0"/>
              <a:t> </a:t>
            </a:r>
            <a:r>
              <a:rPr lang="en-US" sz="2500" dirty="0" err="1"/>
              <a:t>elemanlar</a:t>
            </a:r>
            <a:r>
              <a:rPr lang="en-US" sz="2500" dirty="0"/>
              <a:t> </a:t>
            </a:r>
            <a:r>
              <a:rPr lang="en-US" sz="2500" dirty="0" err="1"/>
              <a:t>eklenir</a:t>
            </a:r>
            <a:r>
              <a:rPr lang="en-US" sz="2500" dirty="0"/>
              <a:t>:</a:t>
            </a:r>
          </a:p>
          <a:p>
            <a:pPr lvl="2"/>
            <a:r>
              <a:rPr lang="en-US" dirty="0" err="1"/>
              <a:t>ArrayList</a:t>
            </a:r>
            <a:r>
              <a:rPr lang="en-US" dirty="0"/>
              <a:t> </a:t>
            </a:r>
            <a:r>
              <a:rPr lang="en-US" dirty="0" err="1"/>
              <a:t>intList</a:t>
            </a:r>
            <a:r>
              <a:rPr lang="en-US" dirty="0"/>
              <a:t> = new </a:t>
            </a:r>
            <a:r>
              <a:rPr lang="en-US" dirty="0" err="1"/>
              <a:t>ArrayList</a:t>
            </a:r>
            <a:r>
              <a:rPr lang="en-US" dirty="0"/>
              <a:t>();</a:t>
            </a:r>
          </a:p>
          <a:p>
            <a:pPr lvl="2"/>
            <a:r>
              <a:rPr lang="en-US" dirty="0" err="1"/>
              <a:t>intList.Add</a:t>
            </a:r>
            <a:r>
              <a:rPr lang="en-US" dirty="0"/>
              <a:t>(</a:t>
            </a:r>
            <a:r>
              <a:rPr lang="en-US" dirty="0" err="1"/>
              <a:t>nextone</a:t>
            </a:r>
            <a:r>
              <a:rPr lang="en-US" dirty="0"/>
              <a:t>);</a:t>
            </a:r>
          </a:p>
          <a:p>
            <a:endParaRPr lang="tr-TR" sz="2800" dirty="0" smtClean="0"/>
          </a:p>
        </p:txBody>
      </p:sp>
    </p:spTree>
    <p:extLst>
      <p:ext uri="{BB962C8B-B14F-4D97-AF65-F5344CB8AC3E}">
        <p14:creationId xmlns:p14="http://schemas.microsoft.com/office/powerpoint/2010/main" val="41069737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Dizi Kategorileri: Özet</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55</a:t>
            </a:fld>
            <a:endParaRPr lang="tr-TR"/>
          </a:p>
        </p:txBody>
      </p:sp>
      <p:sp>
        <p:nvSpPr>
          <p:cNvPr id="5" name="Rectangle 3"/>
          <p:cNvSpPr txBox="1">
            <a:spLocks noChangeArrowheads="1"/>
          </p:cNvSpPr>
          <p:nvPr/>
        </p:nvSpPr>
        <p:spPr>
          <a:xfrm>
            <a:off x="598519" y="1574823"/>
            <a:ext cx="8099425" cy="571500"/>
          </a:xfrm>
          <a:prstGeom prst="rect">
            <a:avLst/>
          </a:prstGeom>
        </p:spPr>
        <p:txBody>
          <a:bodyPr vert="horz">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tr-TR" sz="2900" b="0" i="1" u="none" strike="noStrike" kern="1200" cap="none" spc="0" normalizeH="0" baseline="0" noProof="0" dirty="0" smtClean="0">
                <a:ln>
                  <a:noFill/>
                </a:ln>
                <a:solidFill>
                  <a:srgbClr val="7030A0"/>
                </a:solidFill>
                <a:effectLst/>
                <a:uLnTx/>
                <a:uFillTx/>
                <a:latin typeface="+mn-lt"/>
                <a:ea typeface="+mn-ea"/>
                <a:cs typeface="+mn-cs"/>
              </a:rPr>
              <a:t>indis bağlama</a:t>
            </a:r>
            <a:r>
              <a:rPr kumimoji="0" lang="en-US" sz="2900" b="0" i="0" u="none" strike="noStrike" kern="1200" cap="none" spc="0" normalizeH="0" baseline="0" noProof="0" dirty="0" smtClean="0">
                <a:ln>
                  <a:noFill/>
                </a:ln>
                <a:solidFill>
                  <a:srgbClr val="7030A0"/>
                </a:solidFill>
                <a:effectLst/>
                <a:uLnTx/>
                <a:uFillTx/>
                <a:latin typeface="+mn-lt"/>
                <a:ea typeface="+mn-ea"/>
                <a:cs typeface="+mn-cs"/>
              </a:rPr>
              <a:t> </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ve</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900" b="0" i="1" u="none" strike="noStrike" kern="1200" cap="none" spc="0" normalizeH="0" baseline="0" noProof="0" dirty="0" smtClean="0">
                <a:ln>
                  <a:noFill/>
                </a:ln>
                <a:solidFill>
                  <a:srgbClr val="7030A0"/>
                </a:solidFill>
                <a:effectLst/>
                <a:uLnTx/>
                <a:uFillTx/>
                <a:latin typeface="+mn-lt"/>
                <a:ea typeface="+mn-ea"/>
                <a:cs typeface="+mn-cs"/>
              </a:rPr>
              <a:t>bellek bağlama</a:t>
            </a:r>
            <a:r>
              <a:rPr kumimoji="0" lang="tr-TR" sz="2900" b="0" u="none" strike="noStrike" kern="1200" cap="none" spc="0" normalizeH="0" baseline="0" noProof="0" dirty="0" smtClean="0">
                <a:ln>
                  <a:noFill/>
                </a:ln>
                <a:effectLst/>
                <a:uLnTx/>
                <a:uFillTx/>
                <a:latin typeface="+mn-lt"/>
                <a:ea typeface="+mn-ea"/>
                <a:cs typeface="+mn-cs"/>
              </a:rPr>
              <a:t>’ya bağlı</a:t>
            </a:r>
            <a:endParaRPr kumimoji="0" lang="en-US" sz="2900" b="0" u="none" strike="noStrike" kern="1200" cap="none" spc="0" normalizeH="0" baseline="0" noProof="0" dirty="0">
              <a:ln>
                <a:noFill/>
              </a:ln>
              <a:effectLst/>
              <a:uLnTx/>
              <a:uFillTx/>
              <a:latin typeface="+mn-lt"/>
              <a:ea typeface="+mn-ea"/>
              <a:cs typeface="+mn-cs"/>
            </a:endParaRPr>
          </a:p>
        </p:txBody>
      </p:sp>
      <p:sp>
        <p:nvSpPr>
          <p:cNvPr id="6" name="Text Box 7"/>
          <p:cNvSpPr txBox="1">
            <a:spLocks noChangeArrowheads="1"/>
          </p:cNvSpPr>
          <p:nvPr/>
        </p:nvSpPr>
        <p:spPr bwMode="auto">
          <a:xfrm>
            <a:off x="6029356" y="3146448"/>
            <a:ext cx="2971800" cy="863600"/>
          </a:xfrm>
          <a:prstGeom prst="rect">
            <a:avLst/>
          </a:prstGeom>
          <a:solidFill>
            <a:srgbClr val="CC0000"/>
          </a:solidFill>
          <a:ln w="9525" algn="ctr">
            <a:solidFill>
              <a:schemeClr val="tx1"/>
            </a:solidFill>
            <a:miter lim="800000"/>
            <a:headEnd/>
            <a:tailEnd/>
          </a:ln>
          <a:effectLst/>
        </p:spPr>
        <p:txBody>
          <a:bodyPr anchor="ctr"/>
          <a:lstStyle/>
          <a:p>
            <a:pPr algn="ctr"/>
            <a:r>
              <a:rPr lang="en-US" altLang="ko-KR" dirty="0">
                <a:solidFill>
                  <a:srgbClr val="FFFF00"/>
                </a:solidFill>
                <a:effectLst>
                  <a:outerShdw blurRad="38100" dist="38100" dir="2700000" algn="tl">
                    <a:srgbClr val="000000"/>
                  </a:outerShdw>
                </a:effectLst>
                <a:ea typeface="굴림" pitchFamily="50" charset="-127"/>
              </a:rPr>
              <a:t>Stack </a:t>
            </a:r>
            <a:r>
              <a:rPr lang="tr-TR" altLang="ko-KR" dirty="0" smtClean="0">
                <a:solidFill>
                  <a:srgbClr val="FFFF00"/>
                </a:solidFill>
                <a:effectLst>
                  <a:outerShdw blurRad="38100" dist="38100" dir="2700000" algn="tl">
                    <a:srgbClr val="000000"/>
                  </a:outerShdw>
                </a:effectLst>
                <a:ea typeface="굴림" pitchFamily="50" charset="-127"/>
              </a:rPr>
              <a:t>Alanı</a:t>
            </a:r>
            <a:endParaRPr lang="en-US" altLang="ko-KR" dirty="0">
              <a:solidFill>
                <a:srgbClr val="FFFF00"/>
              </a:solidFill>
              <a:effectLst>
                <a:outerShdw blurRad="38100" dist="38100" dir="2700000" algn="tl">
                  <a:srgbClr val="000000"/>
                </a:outerShdw>
              </a:effectLst>
              <a:ea typeface="굴림" pitchFamily="50" charset="-127"/>
            </a:endParaRPr>
          </a:p>
          <a:p>
            <a:pPr algn="ctr"/>
            <a:r>
              <a:rPr lang="en-US" altLang="ko-KR" dirty="0" smtClean="0">
                <a:effectLst>
                  <a:outerShdw blurRad="38100" dist="38100" dir="2700000" algn="tl">
                    <a:srgbClr val="000000"/>
                  </a:outerShdw>
                </a:effectLst>
                <a:ea typeface="굴림" pitchFamily="50" charset="-127"/>
              </a:rPr>
              <a:t>(</a:t>
            </a:r>
            <a:r>
              <a:rPr lang="tr-TR" altLang="ko-KR" dirty="0" smtClean="0">
                <a:effectLst>
                  <a:outerShdw blurRad="38100" dist="38100" dir="2700000" algn="tl">
                    <a:srgbClr val="000000"/>
                  </a:outerShdw>
                </a:effectLst>
                <a:ea typeface="굴림" pitchFamily="50" charset="-127"/>
              </a:rPr>
              <a:t>Yerel değişkenler</a:t>
            </a:r>
            <a:r>
              <a:rPr lang="en-US" altLang="ko-KR" dirty="0" smtClean="0">
                <a:effectLst>
                  <a:outerShdw blurRad="38100" dist="38100" dir="2700000" algn="tl">
                    <a:srgbClr val="000000"/>
                  </a:outerShdw>
                </a:effectLst>
                <a:ea typeface="굴림" pitchFamily="50" charset="-127"/>
              </a:rPr>
              <a:t>)</a:t>
            </a:r>
            <a:endParaRPr lang="en-US" dirty="0">
              <a:effectLst>
                <a:outerShdw blurRad="38100" dist="38100" dir="2700000" algn="tl">
                  <a:srgbClr val="000000"/>
                </a:outerShdw>
              </a:effectLst>
            </a:endParaRPr>
          </a:p>
        </p:txBody>
      </p:sp>
      <p:sp>
        <p:nvSpPr>
          <p:cNvPr id="7" name="Text Box 8"/>
          <p:cNvSpPr txBox="1">
            <a:spLocks noChangeArrowheads="1"/>
          </p:cNvSpPr>
          <p:nvPr/>
        </p:nvSpPr>
        <p:spPr bwMode="auto">
          <a:xfrm>
            <a:off x="6029356" y="2374923"/>
            <a:ext cx="2971800" cy="861774"/>
          </a:xfrm>
          <a:prstGeom prst="rect">
            <a:avLst/>
          </a:prstGeom>
          <a:solidFill>
            <a:srgbClr val="777777"/>
          </a:solidFill>
          <a:ln w="9525" algn="ctr">
            <a:solidFill>
              <a:schemeClr val="tx1"/>
            </a:solidFill>
            <a:miter lim="800000"/>
            <a:headEnd/>
            <a:tailEnd/>
          </a:ln>
          <a:effectLst/>
        </p:spPr>
        <p:txBody>
          <a:bodyPr>
            <a:spAutoFit/>
          </a:bodyPr>
          <a:lstStyle/>
          <a:p>
            <a:pPr algn="ctr"/>
            <a:r>
              <a:rPr lang="en-US" altLang="ko-KR" dirty="0" err="1" smtClean="0">
                <a:solidFill>
                  <a:srgbClr val="FFFF00"/>
                </a:solidFill>
                <a:effectLst>
                  <a:outerShdw blurRad="38100" dist="38100" dir="2700000" algn="tl">
                    <a:srgbClr val="000000"/>
                  </a:outerShdw>
                </a:effectLst>
                <a:ea typeface="굴림" pitchFamily="50" charset="-127"/>
              </a:rPr>
              <a:t>Stati</a:t>
            </a:r>
            <a:r>
              <a:rPr lang="tr-TR" altLang="ko-KR" dirty="0" smtClean="0">
                <a:solidFill>
                  <a:srgbClr val="FFFF00"/>
                </a:solidFill>
                <a:effectLst>
                  <a:outerShdw blurRad="38100" dist="38100" dir="2700000" algn="tl">
                    <a:srgbClr val="000000"/>
                  </a:outerShdw>
                </a:effectLst>
                <a:ea typeface="굴림" pitchFamily="50" charset="-127"/>
              </a:rPr>
              <a:t>k</a:t>
            </a:r>
            <a:r>
              <a:rPr lang="en-US" altLang="ko-KR" dirty="0" smtClean="0">
                <a:solidFill>
                  <a:srgbClr val="FFFF00"/>
                </a:solidFill>
                <a:effectLst>
                  <a:outerShdw blurRad="38100" dist="38100" dir="2700000" algn="tl">
                    <a:srgbClr val="000000"/>
                  </a:outerShdw>
                </a:effectLst>
                <a:ea typeface="굴림" pitchFamily="50" charset="-127"/>
              </a:rPr>
              <a:t> </a:t>
            </a:r>
            <a:r>
              <a:rPr lang="tr-TR" altLang="ko-KR" dirty="0" smtClean="0">
                <a:solidFill>
                  <a:srgbClr val="FFFF00"/>
                </a:solidFill>
                <a:effectLst>
                  <a:outerShdw blurRad="38100" dist="38100" dir="2700000" algn="tl">
                    <a:srgbClr val="000000"/>
                  </a:outerShdw>
                </a:effectLst>
                <a:ea typeface="굴림" pitchFamily="50" charset="-127"/>
              </a:rPr>
              <a:t>Alan</a:t>
            </a:r>
            <a:endParaRPr lang="en-US" altLang="ko-KR" dirty="0">
              <a:solidFill>
                <a:srgbClr val="FFFF00"/>
              </a:solidFill>
              <a:effectLst>
                <a:outerShdw blurRad="38100" dist="38100" dir="2700000" algn="tl">
                  <a:srgbClr val="000000"/>
                </a:outerShdw>
              </a:effectLst>
              <a:ea typeface="굴림" pitchFamily="50" charset="-127"/>
            </a:endParaRPr>
          </a:p>
          <a:p>
            <a:pPr algn="ctr"/>
            <a:r>
              <a:rPr lang="en-US" altLang="ko-KR" sz="1600" dirty="0">
                <a:effectLst>
                  <a:outerShdw blurRad="38100" dist="38100" dir="2700000" algn="tl">
                    <a:srgbClr val="000000"/>
                  </a:outerShdw>
                </a:effectLst>
                <a:ea typeface="굴림" pitchFamily="50" charset="-127"/>
              </a:rPr>
              <a:t>(Program </a:t>
            </a:r>
            <a:r>
              <a:rPr lang="tr-TR" altLang="ko-KR" sz="1600" dirty="0" smtClean="0">
                <a:effectLst>
                  <a:outerShdw blurRad="38100" dist="38100" dir="2700000" algn="tl">
                    <a:srgbClr val="000000"/>
                  </a:outerShdw>
                </a:effectLst>
                <a:ea typeface="굴림" pitchFamily="50" charset="-127"/>
              </a:rPr>
              <a:t>k</a:t>
            </a:r>
            <a:r>
              <a:rPr lang="en-US" altLang="ko-KR" sz="1600" dirty="0" err="1" smtClean="0">
                <a:effectLst>
                  <a:outerShdw blurRad="38100" dist="38100" dir="2700000" algn="tl">
                    <a:srgbClr val="000000"/>
                  </a:outerShdw>
                </a:effectLst>
                <a:ea typeface="굴림" pitchFamily="50" charset="-127"/>
              </a:rPr>
              <a:t>od</a:t>
            </a:r>
            <a:r>
              <a:rPr lang="tr-TR" altLang="ko-KR" sz="1600" dirty="0" smtClean="0">
                <a:effectLst>
                  <a:outerShdw blurRad="38100" dist="38100" dir="2700000" algn="tl">
                    <a:srgbClr val="000000"/>
                  </a:outerShdw>
                </a:effectLst>
                <a:ea typeface="굴림" pitchFamily="50" charset="-127"/>
              </a:rPr>
              <a:t>u</a:t>
            </a:r>
            <a:r>
              <a:rPr lang="en-US" altLang="ko-KR" sz="1600" dirty="0" smtClean="0">
                <a:effectLst>
                  <a:outerShdw blurRad="38100" dist="38100" dir="2700000" algn="tl">
                    <a:srgbClr val="000000"/>
                  </a:outerShdw>
                </a:effectLst>
                <a:ea typeface="굴림" pitchFamily="50" charset="-127"/>
              </a:rPr>
              <a:t> </a:t>
            </a:r>
            <a:r>
              <a:rPr lang="en-US" altLang="ko-KR" sz="1600" dirty="0">
                <a:effectLst>
                  <a:outerShdw blurRad="38100" dist="38100" dir="2700000" algn="tl">
                    <a:srgbClr val="000000"/>
                  </a:outerShdw>
                </a:effectLst>
                <a:ea typeface="굴림" pitchFamily="50" charset="-127"/>
              </a:rPr>
              <a:t>&amp; </a:t>
            </a:r>
            <a:r>
              <a:rPr lang="tr-TR" altLang="ko-KR" sz="1600" dirty="0" smtClean="0">
                <a:effectLst>
                  <a:outerShdw blurRad="38100" dist="38100" dir="2700000" algn="tl">
                    <a:srgbClr val="000000"/>
                  </a:outerShdw>
                </a:effectLst>
                <a:ea typeface="굴림" pitchFamily="50" charset="-127"/>
              </a:rPr>
              <a:t>yerel olmayan</a:t>
            </a:r>
            <a:r>
              <a:rPr lang="en-US" altLang="ko-KR" sz="1600" dirty="0" smtClean="0">
                <a:effectLst>
                  <a:outerShdw blurRad="38100" dist="38100" dir="2700000" algn="tl">
                    <a:srgbClr val="000000"/>
                  </a:outerShdw>
                </a:effectLst>
                <a:ea typeface="굴림" pitchFamily="50" charset="-127"/>
              </a:rPr>
              <a:t>, </a:t>
            </a:r>
            <a:r>
              <a:rPr lang="en-US" altLang="ko-KR" sz="1600" dirty="0" err="1" smtClean="0">
                <a:effectLst>
                  <a:outerShdw blurRad="38100" dist="38100" dir="2700000" algn="tl">
                    <a:srgbClr val="000000"/>
                  </a:outerShdw>
                </a:effectLst>
                <a:ea typeface="굴림" pitchFamily="50" charset="-127"/>
              </a:rPr>
              <a:t>stati</a:t>
            </a:r>
            <a:r>
              <a:rPr lang="tr-TR" altLang="ko-KR" sz="1600" dirty="0" smtClean="0">
                <a:effectLst>
                  <a:outerShdw blurRad="38100" dist="38100" dir="2700000" algn="tl">
                    <a:srgbClr val="000000"/>
                  </a:outerShdw>
                </a:effectLst>
                <a:ea typeface="굴림" pitchFamily="50" charset="-127"/>
              </a:rPr>
              <a:t>k</a:t>
            </a:r>
            <a:r>
              <a:rPr lang="en-US" altLang="ko-KR" sz="1600" dirty="0" smtClean="0">
                <a:effectLst>
                  <a:outerShdw blurRad="38100" dist="38100" dir="2700000" algn="tl">
                    <a:srgbClr val="000000"/>
                  </a:outerShdw>
                </a:effectLst>
                <a:ea typeface="굴림" pitchFamily="50" charset="-127"/>
              </a:rPr>
              <a:t> </a:t>
            </a:r>
            <a:r>
              <a:rPr lang="tr-TR" altLang="ko-KR" sz="1600" dirty="0" smtClean="0">
                <a:effectLst>
                  <a:outerShdw blurRad="38100" dist="38100" dir="2700000" algn="tl">
                    <a:srgbClr val="000000"/>
                  </a:outerShdw>
                </a:effectLst>
                <a:ea typeface="굴림" pitchFamily="50" charset="-127"/>
              </a:rPr>
              <a:t>değişkenler</a:t>
            </a:r>
            <a:r>
              <a:rPr lang="en-US" altLang="ko-KR" sz="1600" dirty="0" smtClean="0">
                <a:effectLst>
                  <a:outerShdw blurRad="38100" dist="38100" dir="2700000" algn="tl">
                    <a:srgbClr val="000000"/>
                  </a:outerShdw>
                </a:effectLst>
                <a:ea typeface="굴림" pitchFamily="50" charset="-127"/>
              </a:rPr>
              <a:t>)</a:t>
            </a:r>
            <a:endParaRPr lang="en-US" sz="1600" dirty="0">
              <a:effectLst>
                <a:outerShdw blurRad="38100" dist="38100" dir="2700000" algn="tl">
                  <a:srgbClr val="000000"/>
                </a:outerShdw>
              </a:effectLst>
            </a:endParaRPr>
          </a:p>
        </p:txBody>
      </p:sp>
      <p:sp>
        <p:nvSpPr>
          <p:cNvPr id="8" name="Text Box 10"/>
          <p:cNvSpPr txBox="1">
            <a:spLocks noChangeArrowheads="1"/>
          </p:cNvSpPr>
          <p:nvPr/>
        </p:nvSpPr>
        <p:spPr bwMode="auto">
          <a:xfrm>
            <a:off x="6029356" y="5041923"/>
            <a:ext cx="2971800" cy="990600"/>
          </a:xfrm>
          <a:prstGeom prst="rect">
            <a:avLst/>
          </a:prstGeom>
          <a:solidFill>
            <a:srgbClr val="000099"/>
          </a:solidFill>
          <a:ln w="9525" algn="ctr">
            <a:solidFill>
              <a:schemeClr val="tx1"/>
            </a:solidFill>
            <a:miter lim="800000"/>
            <a:headEnd/>
            <a:tailEnd/>
          </a:ln>
          <a:effectLst/>
        </p:spPr>
        <p:txBody>
          <a:bodyPr anchor="ctr"/>
          <a:lstStyle/>
          <a:p>
            <a:pPr algn="ctr">
              <a:spcBef>
                <a:spcPct val="50000"/>
              </a:spcBef>
            </a:pPr>
            <a:r>
              <a:rPr lang="en-US" altLang="ko-KR" dirty="0">
                <a:solidFill>
                  <a:srgbClr val="FFFF00"/>
                </a:solidFill>
                <a:effectLst>
                  <a:outerShdw blurRad="38100" dist="38100" dir="2700000" algn="tl">
                    <a:srgbClr val="000000"/>
                  </a:outerShdw>
                </a:effectLst>
                <a:ea typeface="굴림" pitchFamily="50" charset="-127"/>
              </a:rPr>
              <a:t>Heap </a:t>
            </a:r>
            <a:r>
              <a:rPr lang="tr-TR" altLang="ko-KR" dirty="0" smtClean="0">
                <a:solidFill>
                  <a:srgbClr val="FFFF00"/>
                </a:solidFill>
                <a:effectLst>
                  <a:outerShdw blurRad="38100" dist="38100" dir="2700000" algn="tl">
                    <a:srgbClr val="000000"/>
                  </a:outerShdw>
                </a:effectLst>
                <a:ea typeface="굴림" pitchFamily="50" charset="-127"/>
              </a:rPr>
              <a:t>Alanı</a:t>
            </a:r>
            <a:endParaRPr lang="en-US" altLang="ko-KR" dirty="0">
              <a:solidFill>
                <a:srgbClr val="FFFF00"/>
              </a:solidFill>
              <a:effectLst>
                <a:outerShdw blurRad="38100" dist="38100" dir="2700000" algn="tl">
                  <a:srgbClr val="000000"/>
                </a:outerShdw>
              </a:effectLst>
              <a:ea typeface="굴림" pitchFamily="50" charset="-127"/>
            </a:endParaRPr>
          </a:p>
          <a:p>
            <a:pPr algn="ctr"/>
            <a:r>
              <a:rPr lang="en-US" altLang="ko-KR" dirty="0">
                <a:effectLst>
                  <a:outerShdw blurRad="38100" dist="38100" dir="2700000" algn="tl">
                    <a:srgbClr val="000000"/>
                  </a:outerShdw>
                </a:effectLst>
                <a:ea typeface="굴림" pitchFamily="50" charset="-127"/>
              </a:rPr>
              <a:t>(</a:t>
            </a:r>
            <a:r>
              <a:rPr lang="en-US" altLang="ko-KR" sz="1600" dirty="0" smtClean="0">
                <a:effectLst>
                  <a:outerShdw blurRad="38100" dist="38100" dir="2700000" algn="tl">
                    <a:srgbClr val="000000"/>
                  </a:outerShdw>
                </a:effectLst>
                <a:ea typeface="굴림" pitchFamily="50" charset="-127"/>
              </a:rPr>
              <a:t>D</a:t>
            </a:r>
            <a:r>
              <a:rPr lang="tr-TR" altLang="ko-KR" sz="1600" dirty="0" smtClean="0">
                <a:effectLst>
                  <a:outerShdw blurRad="38100" dist="38100" dir="2700000" algn="tl">
                    <a:srgbClr val="000000"/>
                  </a:outerShdw>
                </a:effectLst>
                <a:ea typeface="굴림" pitchFamily="50" charset="-127"/>
              </a:rPr>
              <a:t>i</a:t>
            </a:r>
            <a:r>
              <a:rPr lang="en-US" altLang="ko-KR" sz="1600" dirty="0" err="1" smtClean="0">
                <a:effectLst>
                  <a:outerShdw blurRad="38100" dist="38100" dir="2700000" algn="tl">
                    <a:srgbClr val="000000"/>
                  </a:outerShdw>
                </a:effectLst>
                <a:ea typeface="굴림" pitchFamily="50" charset="-127"/>
              </a:rPr>
              <a:t>nami</a:t>
            </a:r>
            <a:r>
              <a:rPr lang="tr-TR" altLang="ko-KR" sz="1600" dirty="0" smtClean="0">
                <a:effectLst>
                  <a:outerShdw blurRad="38100" dist="38100" dir="2700000" algn="tl">
                    <a:srgbClr val="000000"/>
                  </a:outerShdw>
                </a:effectLst>
                <a:ea typeface="굴림" pitchFamily="50" charset="-127"/>
              </a:rPr>
              <a:t>k olarak ayrılan/serbest bırakılan bloklar</a:t>
            </a:r>
            <a:r>
              <a:rPr lang="en-US" altLang="ko-KR" sz="1600" dirty="0" smtClean="0">
                <a:effectLst>
                  <a:outerShdw blurRad="38100" dist="38100" dir="2700000" algn="tl">
                    <a:srgbClr val="000000"/>
                  </a:outerShdw>
                </a:effectLst>
                <a:ea typeface="굴림" pitchFamily="50" charset="-127"/>
              </a:rPr>
              <a:t>)</a:t>
            </a:r>
            <a:endParaRPr lang="en-US" sz="1600" dirty="0">
              <a:solidFill>
                <a:srgbClr val="FFFF00"/>
              </a:solidFill>
              <a:effectLst>
                <a:outerShdw blurRad="38100" dist="38100" dir="2700000" algn="tl">
                  <a:srgbClr val="000000"/>
                </a:outerShdw>
              </a:effectLst>
            </a:endParaRPr>
          </a:p>
        </p:txBody>
      </p:sp>
      <p:sp>
        <p:nvSpPr>
          <p:cNvPr id="9" name="Text Box 11"/>
          <p:cNvSpPr txBox="1">
            <a:spLocks noChangeArrowheads="1"/>
          </p:cNvSpPr>
          <p:nvPr/>
        </p:nvSpPr>
        <p:spPr bwMode="auto">
          <a:xfrm>
            <a:off x="6154769" y="6145236"/>
            <a:ext cx="2628900" cy="646331"/>
          </a:xfrm>
          <a:prstGeom prst="rect">
            <a:avLst/>
          </a:prstGeom>
          <a:noFill/>
          <a:ln w="9525" algn="ctr">
            <a:noFill/>
            <a:miter lim="800000"/>
            <a:headEnd/>
            <a:tailEnd/>
          </a:ln>
          <a:effectLst/>
        </p:spPr>
        <p:txBody>
          <a:bodyPr>
            <a:spAutoFit/>
          </a:bodyPr>
          <a:lstStyle/>
          <a:p>
            <a:pPr algn="ctr">
              <a:spcBef>
                <a:spcPct val="50000"/>
              </a:spcBef>
            </a:pPr>
            <a:r>
              <a:rPr lang="tr-TR" altLang="ko-KR" sz="1800" i="1" dirty="0" smtClean="0">
                <a:effectLst>
                  <a:outerShdw blurRad="38100" dist="38100" dir="2700000" algn="tl">
                    <a:srgbClr val="000000"/>
                  </a:outerShdw>
                </a:effectLst>
                <a:ea typeface="굴림" pitchFamily="50" charset="-127"/>
              </a:rPr>
              <a:t>Hafızada bir program alanı</a:t>
            </a:r>
            <a:endParaRPr lang="en-US" sz="1800" i="1" dirty="0">
              <a:effectLst>
                <a:outerShdw blurRad="38100" dist="38100" dir="2700000" algn="tl">
                  <a:srgbClr val="000000"/>
                </a:outerShdw>
              </a:effectLst>
            </a:endParaRPr>
          </a:p>
        </p:txBody>
      </p:sp>
      <p:sp>
        <p:nvSpPr>
          <p:cNvPr id="10" name="Text Box 12"/>
          <p:cNvSpPr txBox="1">
            <a:spLocks noChangeArrowheads="1"/>
          </p:cNvSpPr>
          <p:nvPr/>
        </p:nvSpPr>
        <p:spPr bwMode="auto">
          <a:xfrm>
            <a:off x="6029356" y="4013223"/>
            <a:ext cx="2971800" cy="1028700"/>
          </a:xfrm>
          <a:prstGeom prst="rect">
            <a:avLst/>
          </a:prstGeom>
          <a:solidFill>
            <a:srgbClr val="B2B2B2"/>
          </a:solidFill>
          <a:ln w="9525" algn="ctr">
            <a:solidFill>
              <a:schemeClr val="tx1"/>
            </a:solidFill>
            <a:miter lim="800000"/>
            <a:headEnd/>
            <a:tailEnd/>
          </a:ln>
          <a:effectLst/>
        </p:spPr>
        <p:txBody>
          <a:bodyPr anchor="ctr"/>
          <a:lstStyle/>
          <a:p>
            <a:pPr algn="ctr">
              <a:spcBef>
                <a:spcPct val="50000"/>
              </a:spcBef>
            </a:pPr>
            <a:r>
              <a:rPr lang="en-US" altLang="ko-KR" sz="1400">
                <a:effectLst>
                  <a:outerShdw blurRad="38100" dist="38100" dir="2700000" algn="tl">
                    <a:srgbClr val="000000"/>
                  </a:outerShdw>
                </a:effectLst>
                <a:ea typeface="굴림" pitchFamily="50" charset="-127"/>
              </a:rPr>
              <a:t>…</a:t>
            </a:r>
            <a:endParaRPr lang="en-US" sz="1400">
              <a:effectLst>
                <a:outerShdw blurRad="38100" dist="38100" dir="2700000" algn="tl">
                  <a:srgbClr val="000000"/>
                </a:outerShdw>
              </a:effectLst>
            </a:endParaRPr>
          </a:p>
        </p:txBody>
      </p:sp>
      <p:sp>
        <p:nvSpPr>
          <p:cNvPr id="11" name="AutoShape 13"/>
          <p:cNvSpPr>
            <a:spLocks noChangeArrowheads="1"/>
          </p:cNvSpPr>
          <p:nvPr/>
        </p:nvSpPr>
        <p:spPr bwMode="auto">
          <a:xfrm>
            <a:off x="7286656" y="4013223"/>
            <a:ext cx="276225" cy="228600"/>
          </a:xfrm>
          <a:prstGeom prst="downArrow">
            <a:avLst>
              <a:gd name="adj1" fmla="val 51722"/>
              <a:gd name="adj2" fmla="val 50694"/>
            </a:avLst>
          </a:prstGeom>
          <a:solidFill>
            <a:schemeClr val="accent1"/>
          </a:solidFill>
          <a:ln w="9525" algn="ctr">
            <a:solidFill>
              <a:schemeClr val="tx1"/>
            </a:solidFill>
            <a:miter lim="800000"/>
            <a:headEnd/>
            <a:tailEnd/>
          </a:ln>
          <a:effectLst/>
        </p:spPr>
        <p:txBody>
          <a:bodyPr wrap="none" anchor="ctr"/>
          <a:lstStyle/>
          <a:p>
            <a:pPr algn="ctr"/>
            <a:endParaRPr lang="tr-TR" sz="1400"/>
          </a:p>
        </p:txBody>
      </p:sp>
      <p:sp>
        <p:nvSpPr>
          <p:cNvPr id="12" name="AutoShape 14"/>
          <p:cNvSpPr>
            <a:spLocks noChangeArrowheads="1"/>
          </p:cNvSpPr>
          <p:nvPr/>
        </p:nvSpPr>
        <p:spPr bwMode="auto">
          <a:xfrm flipV="1">
            <a:off x="7286656" y="4813323"/>
            <a:ext cx="276225" cy="228600"/>
          </a:xfrm>
          <a:prstGeom prst="downArrow">
            <a:avLst>
              <a:gd name="adj1" fmla="val 51722"/>
              <a:gd name="adj2" fmla="val 50694"/>
            </a:avLst>
          </a:prstGeom>
          <a:solidFill>
            <a:schemeClr val="accent1"/>
          </a:solidFill>
          <a:ln w="9525" algn="ctr">
            <a:solidFill>
              <a:schemeClr val="tx1"/>
            </a:solidFill>
            <a:miter lim="800000"/>
            <a:headEnd/>
            <a:tailEnd/>
          </a:ln>
          <a:effectLst/>
        </p:spPr>
        <p:txBody>
          <a:bodyPr wrap="none" anchor="ctr"/>
          <a:lstStyle/>
          <a:p>
            <a:pPr algn="ctr"/>
            <a:endParaRPr lang="tr-TR" sz="1400"/>
          </a:p>
        </p:txBody>
      </p:sp>
      <p:sp>
        <p:nvSpPr>
          <p:cNvPr id="13" name="Rectangle 142"/>
          <p:cNvSpPr>
            <a:spLocks noChangeArrowheads="1"/>
          </p:cNvSpPr>
          <p:nvPr/>
        </p:nvSpPr>
        <p:spPr bwMode="auto">
          <a:xfrm>
            <a:off x="6029356" y="2374923"/>
            <a:ext cx="2971800" cy="3657600"/>
          </a:xfrm>
          <a:prstGeom prst="rect">
            <a:avLst/>
          </a:prstGeom>
          <a:noFill/>
          <a:ln w="28575" algn="ctr">
            <a:solidFill>
              <a:schemeClr val="tx1"/>
            </a:solidFill>
            <a:miter lim="800000"/>
            <a:headEnd/>
            <a:tailEnd/>
          </a:ln>
          <a:effectLst/>
        </p:spPr>
        <p:txBody>
          <a:bodyPr wrap="none" anchor="ctr"/>
          <a:lstStyle/>
          <a:p>
            <a:pPr algn="ctr"/>
            <a:endParaRPr lang="tr-TR" sz="1400"/>
          </a:p>
        </p:txBody>
      </p:sp>
      <p:grpSp>
        <p:nvGrpSpPr>
          <p:cNvPr id="14" name="Group 137"/>
          <p:cNvGrpSpPr>
            <a:grpSpLocks/>
          </p:cNvGrpSpPr>
          <p:nvPr/>
        </p:nvGrpSpPr>
        <p:grpSpPr bwMode="auto">
          <a:xfrm>
            <a:off x="387381" y="2374923"/>
            <a:ext cx="6181725" cy="647700"/>
            <a:chOff x="190" y="1224"/>
            <a:chExt cx="3894" cy="408"/>
          </a:xfrm>
        </p:grpSpPr>
        <p:sp>
          <p:nvSpPr>
            <p:cNvPr id="15" name="Rectangle 16"/>
            <p:cNvSpPr>
              <a:spLocks noChangeArrowheads="1"/>
            </p:cNvSpPr>
            <p:nvPr/>
          </p:nvSpPr>
          <p:spPr bwMode="auto">
            <a:xfrm>
              <a:off x="1872"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6" name="Rectangle 17"/>
            <p:cNvSpPr>
              <a:spLocks noChangeArrowheads="1"/>
            </p:cNvSpPr>
            <p:nvPr/>
          </p:nvSpPr>
          <p:spPr bwMode="auto">
            <a:xfrm>
              <a:off x="2088"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7" name="Rectangle 18"/>
            <p:cNvSpPr>
              <a:spLocks noChangeArrowheads="1"/>
            </p:cNvSpPr>
            <p:nvPr/>
          </p:nvSpPr>
          <p:spPr bwMode="auto">
            <a:xfrm>
              <a:off x="2304" y="1224"/>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18" name="Rectangle 19"/>
            <p:cNvSpPr>
              <a:spLocks noChangeArrowheads="1"/>
            </p:cNvSpPr>
            <p:nvPr/>
          </p:nvSpPr>
          <p:spPr bwMode="auto">
            <a:xfrm>
              <a:off x="2664"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9" name="Rectangle 20"/>
            <p:cNvSpPr>
              <a:spLocks noChangeArrowheads="1"/>
            </p:cNvSpPr>
            <p:nvPr/>
          </p:nvSpPr>
          <p:spPr bwMode="auto">
            <a:xfrm>
              <a:off x="2880"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20" name="Text Box 21"/>
            <p:cNvSpPr txBox="1">
              <a:spLocks noChangeArrowheads="1"/>
            </p:cNvSpPr>
            <p:nvPr/>
          </p:nvSpPr>
          <p:spPr bwMode="auto">
            <a:xfrm>
              <a:off x="2376" y="1224"/>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21" name="Text Box 22"/>
            <p:cNvSpPr txBox="1">
              <a:spLocks noChangeArrowheads="1"/>
            </p:cNvSpPr>
            <p:nvPr/>
          </p:nvSpPr>
          <p:spPr bwMode="auto">
            <a:xfrm>
              <a:off x="1872" y="1440"/>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22" name="Text Box 23"/>
            <p:cNvSpPr txBox="1">
              <a:spLocks noChangeArrowheads="1"/>
            </p:cNvSpPr>
            <p:nvPr/>
          </p:nvSpPr>
          <p:spPr bwMode="auto">
            <a:xfrm>
              <a:off x="2088" y="1440"/>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23" name="Text Box 24"/>
            <p:cNvSpPr txBox="1">
              <a:spLocks noChangeArrowheads="1"/>
            </p:cNvSpPr>
            <p:nvPr/>
          </p:nvSpPr>
          <p:spPr bwMode="auto">
            <a:xfrm>
              <a:off x="2592" y="1440"/>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18</a:t>
              </a:r>
              <a:endParaRPr lang="en-US">
                <a:effectLst>
                  <a:outerShdw blurRad="38100" dist="38100" dir="2700000" algn="tl">
                    <a:srgbClr val="000000"/>
                  </a:outerShdw>
                </a:effectLst>
              </a:endParaRPr>
            </a:p>
          </p:txBody>
        </p:sp>
        <p:sp>
          <p:nvSpPr>
            <p:cNvPr id="24" name="Text Box 25"/>
            <p:cNvSpPr txBox="1">
              <a:spLocks noChangeArrowheads="1"/>
            </p:cNvSpPr>
            <p:nvPr/>
          </p:nvSpPr>
          <p:spPr bwMode="auto">
            <a:xfrm>
              <a:off x="2880" y="1440"/>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19</a:t>
              </a:r>
              <a:endParaRPr lang="en-US">
                <a:effectLst>
                  <a:outerShdw blurRad="38100" dist="38100" dir="2700000" algn="tl">
                    <a:srgbClr val="000000"/>
                  </a:outerShdw>
                </a:effectLst>
              </a:endParaRPr>
            </a:p>
          </p:txBody>
        </p:sp>
        <p:cxnSp>
          <p:nvCxnSpPr>
            <p:cNvPr id="25" name="AutoShape 28"/>
            <p:cNvCxnSpPr>
              <a:cxnSpLocks noChangeShapeType="1"/>
              <a:stCxn id="26" idx="3"/>
              <a:endCxn id="30" idx="1"/>
            </p:cNvCxnSpPr>
            <p:nvPr/>
          </p:nvCxnSpPr>
          <p:spPr bwMode="auto">
            <a:xfrm flipV="1">
              <a:off x="3312" y="1296"/>
              <a:ext cx="484" cy="68"/>
            </a:xfrm>
            <a:prstGeom prst="bentConnector3">
              <a:avLst>
                <a:gd name="adj1" fmla="val 50000"/>
              </a:avLst>
            </a:prstGeom>
            <a:noFill/>
            <a:ln w="28575">
              <a:solidFill>
                <a:srgbClr val="66FFFF"/>
              </a:solidFill>
              <a:miter lim="800000"/>
              <a:headEnd/>
              <a:tailEnd type="triangle" w="med" len="med"/>
            </a:ln>
            <a:effectLst/>
          </p:spPr>
        </p:cxnSp>
        <p:sp>
          <p:nvSpPr>
            <p:cNvPr id="26" name="Text Box 31"/>
            <p:cNvSpPr txBox="1">
              <a:spLocks noChangeArrowheads="1"/>
            </p:cNvSpPr>
            <p:nvPr/>
          </p:nvSpPr>
          <p:spPr bwMode="auto">
            <a:xfrm>
              <a:off x="3096" y="1258"/>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grpSp>
          <p:nvGrpSpPr>
            <p:cNvPr id="27" name="Group 37"/>
            <p:cNvGrpSpPr>
              <a:grpSpLocks/>
            </p:cNvGrpSpPr>
            <p:nvPr/>
          </p:nvGrpSpPr>
          <p:grpSpPr bwMode="auto">
            <a:xfrm>
              <a:off x="3796" y="1260"/>
              <a:ext cx="288" cy="71"/>
              <a:chOff x="1008" y="3025"/>
              <a:chExt cx="288" cy="71"/>
            </a:xfrm>
          </p:grpSpPr>
          <p:sp>
            <p:nvSpPr>
              <p:cNvPr id="30" name="Rectangle 33"/>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31" name="Rectangle 34"/>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32" name="Rectangle 35"/>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33" name="Rectangle 36"/>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28" name="Rectangle 48"/>
            <p:cNvSpPr>
              <a:spLocks noChangeArrowheads="1"/>
            </p:cNvSpPr>
            <p:nvPr/>
          </p:nvSpPr>
          <p:spPr bwMode="auto">
            <a:xfrm>
              <a:off x="190" y="1224"/>
              <a:ext cx="1538" cy="250"/>
            </a:xfrm>
            <a:prstGeom prst="rect">
              <a:avLst/>
            </a:prstGeom>
            <a:noFill/>
            <a:ln w="9525" algn="ctr">
              <a:noFill/>
              <a:miter lim="800000"/>
              <a:headEnd/>
              <a:tailEnd/>
            </a:ln>
            <a:effectLst/>
          </p:spPr>
          <p:txBody>
            <a:bodyPr>
              <a:spAutoFit/>
            </a:bodyPr>
            <a:lstStyle/>
            <a:p>
              <a:pPr algn="r"/>
              <a:r>
                <a:rPr lang="en-US" altLang="ko-KR" sz="2000" dirty="0" err="1" smtClean="0">
                  <a:solidFill>
                    <a:srgbClr val="FFFF00"/>
                  </a:solidFill>
                  <a:effectLst>
                    <a:outerShdw blurRad="38100" dist="38100" dir="2700000" algn="tl">
                      <a:srgbClr val="000000"/>
                    </a:outerShdw>
                  </a:effectLst>
                  <a:ea typeface="굴림" pitchFamily="50" charset="-127"/>
                </a:rPr>
                <a:t>Stati</a:t>
              </a:r>
              <a:r>
                <a:rPr lang="tr-TR" altLang="ko-KR" sz="2000" dirty="0" smtClean="0">
                  <a:solidFill>
                    <a:srgbClr val="FFFF00"/>
                  </a:solidFill>
                  <a:effectLst>
                    <a:outerShdw blurRad="38100" dist="38100" dir="2700000" algn="tl">
                      <a:srgbClr val="000000"/>
                    </a:outerShdw>
                  </a:effectLst>
                  <a:ea typeface="굴림" pitchFamily="50" charset="-127"/>
                </a:rPr>
                <a:t>k</a:t>
              </a:r>
              <a:r>
                <a:rPr lang="en-US" altLang="ko-KR" sz="2000" dirty="0" smtClean="0">
                  <a:solidFill>
                    <a:srgbClr val="FFFF00"/>
                  </a:solidFill>
                  <a:effectLst>
                    <a:outerShdw blurRad="38100" dist="38100" dir="2700000" algn="tl">
                      <a:srgbClr val="000000"/>
                    </a:outerShdw>
                  </a:effectLst>
                  <a:ea typeface="굴림" pitchFamily="50" charset="-127"/>
                </a:rPr>
                <a:t> </a:t>
              </a:r>
              <a:r>
                <a:rPr lang="en-US" altLang="ko-KR" sz="1800" dirty="0">
                  <a:effectLst>
                    <a:outerShdw blurRad="38100" dist="38100" dir="2700000" algn="tl">
                      <a:srgbClr val="000000"/>
                    </a:outerShdw>
                  </a:effectLst>
                  <a:ea typeface="굴림" pitchFamily="50" charset="-127"/>
                </a:rPr>
                <a:t>(Fortran 77)</a:t>
              </a:r>
            </a:p>
          </p:txBody>
        </p:sp>
        <p:sp>
          <p:nvSpPr>
            <p:cNvPr id="29" name="Oval 62"/>
            <p:cNvSpPr>
              <a:spLocks noChangeArrowheads="1"/>
            </p:cNvSpPr>
            <p:nvPr/>
          </p:nvSpPr>
          <p:spPr bwMode="auto">
            <a:xfrm>
              <a:off x="2920" y="1440"/>
              <a:ext cx="216" cy="192"/>
            </a:xfrm>
            <a:prstGeom prst="ellipse">
              <a:avLst/>
            </a:prstGeom>
            <a:noFill/>
            <a:ln w="19050" algn="ctr">
              <a:solidFill>
                <a:srgbClr val="FFFF00"/>
              </a:solidFill>
              <a:round/>
              <a:headEnd/>
              <a:tailEnd/>
            </a:ln>
            <a:effectLst/>
          </p:spPr>
          <p:txBody>
            <a:bodyPr wrap="none" anchor="ctr"/>
            <a:lstStyle/>
            <a:p>
              <a:endParaRPr lang="tr-TR"/>
            </a:p>
          </p:txBody>
        </p:sp>
      </p:grpSp>
      <p:grpSp>
        <p:nvGrpSpPr>
          <p:cNvPr id="34" name="Group 139"/>
          <p:cNvGrpSpPr>
            <a:grpSpLocks/>
          </p:cNvGrpSpPr>
          <p:nvPr/>
        </p:nvGrpSpPr>
        <p:grpSpPr bwMode="auto">
          <a:xfrm>
            <a:off x="387381" y="3673498"/>
            <a:ext cx="6181725" cy="1157288"/>
            <a:chOff x="190" y="2042"/>
            <a:chExt cx="3894" cy="729"/>
          </a:xfrm>
        </p:grpSpPr>
        <p:grpSp>
          <p:nvGrpSpPr>
            <p:cNvPr id="35" name="Group 38"/>
            <p:cNvGrpSpPr>
              <a:grpSpLocks/>
            </p:cNvGrpSpPr>
            <p:nvPr/>
          </p:nvGrpSpPr>
          <p:grpSpPr bwMode="auto">
            <a:xfrm>
              <a:off x="3796" y="2042"/>
              <a:ext cx="288" cy="71"/>
              <a:chOff x="1008" y="3025"/>
              <a:chExt cx="288" cy="71"/>
            </a:xfrm>
          </p:grpSpPr>
          <p:sp>
            <p:nvSpPr>
              <p:cNvPr id="50" name="Rectangle 39"/>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51" name="Rectangle 40"/>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52" name="Rectangle 41"/>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53" name="Rectangle 42"/>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36" name="Rectangle 49"/>
            <p:cNvSpPr>
              <a:spLocks noChangeArrowheads="1"/>
            </p:cNvSpPr>
            <p:nvPr/>
          </p:nvSpPr>
          <p:spPr bwMode="auto">
            <a:xfrm>
              <a:off x="1872"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37" name="Rectangle 50"/>
            <p:cNvSpPr>
              <a:spLocks noChangeArrowheads="1"/>
            </p:cNvSpPr>
            <p:nvPr/>
          </p:nvSpPr>
          <p:spPr bwMode="auto">
            <a:xfrm>
              <a:off x="2088"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38" name="Rectangle 51"/>
            <p:cNvSpPr>
              <a:spLocks noChangeArrowheads="1"/>
            </p:cNvSpPr>
            <p:nvPr/>
          </p:nvSpPr>
          <p:spPr bwMode="auto">
            <a:xfrm>
              <a:off x="2304" y="2361"/>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39" name="Rectangle 52"/>
            <p:cNvSpPr>
              <a:spLocks noChangeArrowheads="1"/>
            </p:cNvSpPr>
            <p:nvPr/>
          </p:nvSpPr>
          <p:spPr bwMode="auto">
            <a:xfrm>
              <a:off x="2664"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40" name="Rectangle 53"/>
            <p:cNvSpPr>
              <a:spLocks noChangeArrowheads="1"/>
            </p:cNvSpPr>
            <p:nvPr/>
          </p:nvSpPr>
          <p:spPr bwMode="auto">
            <a:xfrm>
              <a:off x="2880"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41" name="Text Box 54"/>
            <p:cNvSpPr txBox="1">
              <a:spLocks noChangeArrowheads="1"/>
            </p:cNvSpPr>
            <p:nvPr/>
          </p:nvSpPr>
          <p:spPr bwMode="auto">
            <a:xfrm>
              <a:off x="2376" y="2347"/>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42" name="Text Box 55"/>
            <p:cNvSpPr txBox="1">
              <a:spLocks noChangeArrowheads="1"/>
            </p:cNvSpPr>
            <p:nvPr/>
          </p:nvSpPr>
          <p:spPr bwMode="auto">
            <a:xfrm>
              <a:off x="1872" y="2578"/>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43" name="Text Box 56"/>
            <p:cNvSpPr txBox="1">
              <a:spLocks noChangeArrowheads="1"/>
            </p:cNvSpPr>
            <p:nvPr/>
          </p:nvSpPr>
          <p:spPr bwMode="auto">
            <a:xfrm>
              <a:off x="2088" y="2578"/>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44" name="Text Box 57"/>
            <p:cNvSpPr txBox="1">
              <a:spLocks noChangeArrowheads="1"/>
            </p:cNvSpPr>
            <p:nvPr/>
          </p:nvSpPr>
          <p:spPr bwMode="auto">
            <a:xfrm>
              <a:off x="2592" y="2578"/>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n-1</a:t>
              </a:r>
              <a:endParaRPr lang="en-US">
                <a:effectLst>
                  <a:outerShdw blurRad="38100" dist="38100" dir="2700000" algn="tl">
                    <a:srgbClr val="000000"/>
                  </a:outerShdw>
                </a:effectLst>
              </a:endParaRPr>
            </a:p>
          </p:txBody>
        </p:sp>
        <p:sp>
          <p:nvSpPr>
            <p:cNvPr id="45" name="Text Box 58"/>
            <p:cNvSpPr txBox="1">
              <a:spLocks noChangeArrowheads="1"/>
            </p:cNvSpPr>
            <p:nvPr/>
          </p:nvSpPr>
          <p:spPr bwMode="auto">
            <a:xfrm>
              <a:off x="2880" y="2578"/>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a:t>
              </a:r>
              <a:endParaRPr lang="en-US">
                <a:effectLst>
                  <a:outerShdw blurRad="38100" dist="38100" dir="2700000" algn="tl">
                    <a:srgbClr val="000000"/>
                  </a:outerShdw>
                </a:effectLst>
              </a:endParaRPr>
            </a:p>
          </p:txBody>
        </p:sp>
        <p:sp>
          <p:nvSpPr>
            <p:cNvPr id="46" name="Text Box 59"/>
            <p:cNvSpPr txBox="1">
              <a:spLocks noChangeArrowheads="1"/>
            </p:cNvSpPr>
            <p:nvPr/>
          </p:nvSpPr>
          <p:spPr bwMode="auto">
            <a:xfrm>
              <a:off x="3096" y="2395"/>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sp>
          <p:nvSpPr>
            <p:cNvPr id="47" name="Rectangle 60"/>
            <p:cNvSpPr>
              <a:spLocks noChangeArrowheads="1"/>
            </p:cNvSpPr>
            <p:nvPr/>
          </p:nvSpPr>
          <p:spPr bwMode="auto">
            <a:xfrm>
              <a:off x="190" y="2361"/>
              <a:ext cx="1538" cy="250"/>
            </a:xfrm>
            <a:prstGeom prst="rect">
              <a:avLst/>
            </a:prstGeom>
            <a:noFill/>
            <a:ln w="9525" algn="ctr">
              <a:noFill/>
              <a:miter lim="800000"/>
              <a:headEnd/>
              <a:tailEnd/>
            </a:ln>
            <a:effectLst/>
          </p:spPr>
          <p:txBody>
            <a:bodyPr>
              <a:spAutoFit/>
            </a:bodyPr>
            <a:lstStyle/>
            <a:p>
              <a:pPr algn="r"/>
              <a:r>
                <a:rPr lang="tr-TR" altLang="ko-KR" sz="2000" dirty="0" err="1" smtClean="0">
                  <a:solidFill>
                    <a:srgbClr val="FFFF00"/>
                  </a:solidFill>
                  <a:effectLst>
                    <a:outerShdw blurRad="38100" dist="38100" dir="2700000" algn="tl">
                      <a:srgbClr val="000000"/>
                    </a:outerShdw>
                  </a:effectLst>
                  <a:ea typeface="굴림" pitchFamily="50" charset="-127"/>
                </a:rPr>
                <a:t>Stack</a:t>
              </a:r>
              <a:r>
                <a:rPr lang="en-US" altLang="ko-KR" sz="2000" dirty="0" smtClean="0">
                  <a:solidFill>
                    <a:srgbClr val="FFFF00"/>
                  </a:solidFill>
                  <a:effectLst>
                    <a:outerShdw blurRad="38100" dist="38100" dir="2700000" algn="tl">
                      <a:srgbClr val="000000"/>
                    </a:outerShdw>
                  </a:effectLst>
                  <a:ea typeface="굴림" pitchFamily="50" charset="-127"/>
                </a:rPr>
                <a:t>-d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endParaRPr lang="en-US" altLang="ko-KR" sz="2000" dirty="0">
                <a:solidFill>
                  <a:srgbClr val="FFFF00"/>
                </a:solidFill>
                <a:effectLst>
                  <a:outerShdw blurRad="38100" dist="38100" dir="2700000" algn="tl">
                    <a:srgbClr val="000000"/>
                  </a:outerShdw>
                </a:effectLst>
                <a:ea typeface="굴림" pitchFamily="50" charset="-127"/>
              </a:endParaRPr>
            </a:p>
          </p:txBody>
        </p:sp>
        <p:cxnSp>
          <p:nvCxnSpPr>
            <p:cNvPr id="48" name="AutoShape 61"/>
            <p:cNvCxnSpPr>
              <a:cxnSpLocks noChangeShapeType="1"/>
              <a:stCxn id="46" idx="3"/>
              <a:endCxn id="50" idx="1"/>
            </p:cNvCxnSpPr>
            <p:nvPr/>
          </p:nvCxnSpPr>
          <p:spPr bwMode="auto">
            <a:xfrm flipV="1">
              <a:off x="3312" y="2078"/>
              <a:ext cx="484" cy="423"/>
            </a:xfrm>
            <a:prstGeom prst="bentConnector3">
              <a:avLst>
                <a:gd name="adj1" fmla="val 50000"/>
              </a:avLst>
            </a:prstGeom>
            <a:noFill/>
            <a:ln w="28575">
              <a:solidFill>
                <a:srgbClr val="66FFFF"/>
              </a:solidFill>
              <a:miter lim="800000"/>
              <a:headEnd/>
              <a:tailEnd type="triangle" w="med" len="med"/>
            </a:ln>
            <a:effectLst/>
          </p:spPr>
        </p:cxnSp>
        <p:sp>
          <p:nvSpPr>
            <p:cNvPr id="49" name="Oval 63"/>
            <p:cNvSpPr>
              <a:spLocks noChangeArrowheads="1"/>
            </p:cNvSpPr>
            <p:nvPr/>
          </p:nvSpPr>
          <p:spPr bwMode="auto">
            <a:xfrm>
              <a:off x="2912" y="2579"/>
              <a:ext cx="216" cy="192"/>
            </a:xfrm>
            <a:prstGeom prst="ellipse">
              <a:avLst/>
            </a:prstGeom>
            <a:noFill/>
            <a:ln w="19050" algn="ctr">
              <a:solidFill>
                <a:srgbClr val="FFFF00"/>
              </a:solidFill>
              <a:round/>
              <a:headEnd/>
              <a:tailEnd/>
            </a:ln>
            <a:effectLst/>
          </p:spPr>
          <p:txBody>
            <a:bodyPr wrap="none" anchor="ctr"/>
            <a:lstStyle/>
            <a:p>
              <a:endParaRPr lang="tr-TR"/>
            </a:p>
          </p:txBody>
        </p:sp>
      </p:grpSp>
      <p:grpSp>
        <p:nvGrpSpPr>
          <p:cNvPr id="54" name="Group 140"/>
          <p:cNvGrpSpPr>
            <a:grpSpLocks/>
          </p:cNvGrpSpPr>
          <p:nvPr/>
        </p:nvGrpSpPr>
        <p:grpSpPr bwMode="auto">
          <a:xfrm>
            <a:off x="200056" y="4889523"/>
            <a:ext cx="6369050" cy="779463"/>
            <a:chOff x="72" y="2808"/>
            <a:chExt cx="4012" cy="491"/>
          </a:xfrm>
        </p:grpSpPr>
        <p:grpSp>
          <p:nvGrpSpPr>
            <p:cNvPr id="55" name="Group 43"/>
            <p:cNvGrpSpPr>
              <a:grpSpLocks/>
            </p:cNvGrpSpPr>
            <p:nvPr/>
          </p:nvGrpSpPr>
          <p:grpSpPr bwMode="auto">
            <a:xfrm>
              <a:off x="3796" y="3023"/>
              <a:ext cx="288" cy="71"/>
              <a:chOff x="1008" y="3025"/>
              <a:chExt cx="288" cy="71"/>
            </a:xfrm>
          </p:grpSpPr>
          <p:sp>
            <p:nvSpPr>
              <p:cNvPr id="70" name="Rectangle 44"/>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71" name="Rectangle 45"/>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72" name="Rectangle 46"/>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73" name="Rectangle 47"/>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56" name="Rectangle 64"/>
            <p:cNvSpPr>
              <a:spLocks noChangeArrowheads="1"/>
            </p:cNvSpPr>
            <p:nvPr/>
          </p:nvSpPr>
          <p:spPr bwMode="auto">
            <a:xfrm>
              <a:off x="1872"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57" name="Rectangle 65"/>
            <p:cNvSpPr>
              <a:spLocks noChangeArrowheads="1"/>
            </p:cNvSpPr>
            <p:nvPr/>
          </p:nvSpPr>
          <p:spPr bwMode="auto">
            <a:xfrm>
              <a:off x="2088"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58" name="Rectangle 66"/>
            <p:cNvSpPr>
              <a:spLocks noChangeArrowheads="1"/>
            </p:cNvSpPr>
            <p:nvPr/>
          </p:nvSpPr>
          <p:spPr bwMode="auto">
            <a:xfrm>
              <a:off x="2304" y="2880"/>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59" name="Rectangle 67"/>
            <p:cNvSpPr>
              <a:spLocks noChangeArrowheads="1"/>
            </p:cNvSpPr>
            <p:nvPr/>
          </p:nvSpPr>
          <p:spPr bwMode="auto">
            <a:xfrm>
              <a:off x="2664"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60" name="Rectangle 68"/>
            <p:cNvSpPr>
              <a:spLocks noChangeArrowheads="1"/>
            </p:cNvSpPr>
            <p:nvPr/>
          </p:nvSpPr>
          <p:spPr bwMode="auto">
            <a:xfrm>
              <a:off x="2880"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61" name="Text Box 69"/>
            <p:cNvSpPr txBox="1">
              <a:spLocks noChangeArrowheads="1"/>
            </p:cNvSpPr>
            <p:nvPr/>
          </p:nvSpPr>
          <p:spPr bwMode="auto">
            <a:xfrm>
              <a:off x="2376" y="2880"/>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62" name="Text Box 70"/>
            <p:cNvSpPr txBox="1">
              <a:spLocks noChangeArrowheads="1"/>
            </p:cNvSpPr>
            <p:nvPr/>
          </p:nvSpPr>
          <p:spPr bwMode="auto">
            <a:xfrm>
              <a:off x="1872" y="3106"/>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63" name="Text Box 71"/>
            <p:cNvSpPr txBox="1">
              <a:spLocks noChangeArrowheads="1"/>
            </p:cNvSpPr>
            <p:nvPr/>
          </p:nvSpPr>
          <p:spPr bwMode="auto">
            <a:xfrm>
              <a:off x="2088" y="3106"/>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64" name="Text Box 72"/>
            <p:cNvSpPr txBox="1">
              <a:spLocks noChangeArrowheads="1"/>
            </p:cNvSpPr>
            <p:nvPr/>
          </p:nvSpPr>
          <p:spPr bwMode="auto">
            <a:xfrm>
              <a:off x="2592" y="3106"/>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n-1</a:t>
              </a:r>
              <a:endParaRPr lang="en-US">
                <a:effectLst>
                  <a:outerShdw blurRad="38100" dist="38100" dir="2700000" algn="tl">
                    <a:srgbClr val="000000"/>
                  </a:outerShdw>
                </a:effectLst>
              </a:endParaRPr>
            </a:p>
          </p:txBody>
        </p:sp>
        <p:sp>
          <p:nvSpPr>
            <p:cNvPr id="65" name="Text Box 73"/>
            <p:cNvSpPr txBox="1">
              <a:spLocks noChangeArrowheads="1"/>
            </p:cNvSpPr>
            <p:nvPr/>
          </p:nvSpPr>
          <p:spPr bwMode="auto">
            <a:xfrm>
              <a:off x="2880" y="3106"/>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a:t>
              </a:r>
              <a:endParaRPr lang="en-US">
                <a:effectLst>
                  <a:outerShdw blurRad="38100" dist="38100" dir="2700000" algn="tl">
                    <a:srgbClr val="000000"/>
                  </a:outerShdw>
                </a:effectLst>
              </a:endParaRPr>
            </a:p>
          </p:txBody>
        </p:sp>
        <p:sp>
          <p:nvSpPr>
            <p:cNvPr id="66" name="Text Box 74"/>
            <p:cNvSpPr txBox="1">
              <a:spLocks noChangeArrowheads="1"/>
            </p:cNvSpPr>
            <p:nvPr/>
          </p:nvSpPr>
          <p:spPr bwMode="auto">
            <a:xfrm>
              <a:off x="3096" y="2914"/>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sp>
          <p:nvSpPr>
            <p:cNvPr id="67" name="Rectangle 75"/>
            <p:cNvSpPr>
              <a:spLocks noChangeArrowheads="1"/>
            </p:cNvSpPr>
            <p:nvPr/>
          </p:nvSpPr>
          <p:spPr bwMode="auto">
            <a:xfrm>
              <a:off x="72" y="2808"/>
              <a:ext cx="1656" cy="423"/>
            </a:xfrm>
            <a:prstGeom prst="rect">
              <a:avLst/>
            </a:prstGeom>
            <a:noFill/>
            <a:ln w="9525" algn="ctr">
              <a:noFill/>
              <a:miter lim="800000"/>
              <a:headEnd/>
              <a:tailEnd/>
            </a:ln>
            <a:effectLst/>
          </p:spPr>
          <p:txBody>
            <a:bodyPr>
              <a:spAutoFit/>
            </a:bodyPr>
            <a:lstStyle/>
            <a:p>
              <a:pPr algn="r"/>
              <a:r>
                <a:rPr lang="tr-TR" altLang="ko-KR" sz="2000" dirty="0" smtClean="0">
                  <a:solidFill>
                    <a:srgbClr val="FFFF00"/>
                  </a:solidFill>
                  <a:effectLst>
                    <a:outerShdw blurRad="38100" dist="38100" dir="2700000" algn="tl">
                      <a:srgbClr val="000000"/>
                    </a:outerShdw>
                  </a:effectLst>
                  <a:ea typeface="굴림" pitchFamily="50" charset="-127"/>
                </a:rPr>
                <a:t>Sabit </a:t>
              </a:r>
              <a:r>
                <a:rPr lang="en-US" altLang="ko-KR" sz="2000" dirty="0" smtClean="0">
                  <a:solidFill>
                    <a:srgbClr val="FFFF00"/>
                  </a:solidFill>
                  <a:effectLst>
                    <a:outerShdw blurRad="38100" dist="38100" dir="2700000" algn="tl">
                      <a:srgbClr val="000000"/>
                    </a:outerShdw>
                  </a:effectLst>
                  <a:ea typeface="굴림" pitchFamily="50" charset="-127"/>
                </a:rPr>
                <a:t>heap-d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endParaRPr lang="en-US" altLang="ko-KR" sz="2000" dirty="0">
                <a:solidFill>
                  <a:srgbClr val="FFFF00"/>
                </a:solidFill>
                <a:effectLst>
                  <a:outerShdw blurRad="38100" dist="38100" dir="2700000" algn="tl">
                    <a:srgbClr val="000000"/>
                  </a:outerShdw>
                </a:effectLst>
                <a:ea typeface="굴림" pitchFamily="50" charset="-127"/>
              </a:endParaRPr>
            </a:p>
            <a:p>
              <a:pPr algn="r"/>
              <a:r>
                <a:rPr lang="en-US" altLang="ko-KR" sz="1800" dirty="0">
                  <a:effectLst>
                    <a:outerShdw blurRad="38100" dist="38100" dir="2700000" algn="tl">
                      <a:srgbClr val="000000"/>
                    </a:outerShdw>
                  </a:effectLst>
                  <a:ea typeface="굴림" pitchFamily="50" charset="-127"/>
                </a:rPr>
                <a:t>(Fortran 90, Java)</a:t>
              </a:r>
            </a:p>
          </p:txBody>
        </p:sp>
        <p:sp>
          <p:nvSpPr>
            <p:cNvPr id="68" name="Oval 76"/>
            <p:cNvSpPr>
              <a:spLocks noChangeArrowheads="1"/>
            </p:cNvSpPr>
            <p:nvPr/>
          </p:nvSpPr>
          <p:spPr bwMode="auto">
            <a:xfrm>
              <a:off x="2912" y="3107"/>
              <a:ext cx="216" cy="192"/>
            </a:xfrm>
            <a:prstGeom prst="ellipse">
              <a:avLst/>
            </a:prstGeom>
            <a:noFill/>
            <a:ln w="19050" algn="ctr">
              <a:solidFill>
                <a:srgbClr val="FFFF00"/>
              </a:solidFill>
              <a:round/>
              <a:headEnd/>
              <a:tailEnd/>
            </a:ln>
            <a:effectLst/>
          </p:spPr>
          <p:txBody>
            <a:bodyPr wrap="none" anchor="ctr"/>
            <a:lstStyle/>
            <a:p>
              <a:endParaRPr lang="tr-TR"/>
            </a:p>
          </p:txBody>
        </p:sp>
        <p:cxnSp>
          <p:nvCxnSpPr>
            <p:cNvPr id="69" name="AutoShape 77"/>
            <p:cNvCxnSpPr>
              <a:cxnSpLocks noChangeShapeType="1"/>
              <a:stCxn id="66" idx="3"/>
              <a:endCxn id="70" idx="1"/>
            </p:cNvCxnSpPr>
            <p:nvPr/>
          </p:nvCxnSpPr>
          <p:spPr bwMode="auto">
            <a:xfrm>
              <a:off x="3312" y="3020"/>
              <a:ext cx="484" cy="39"/>
            </a:xfrm>
            <a:prstGeom prst="bentConnector3">
              <a:avLst>
                <a:gd name="adj1" fmla="val 50000"/>
              </a:avLst>
            </a:prstGeom>
            <a:noFill/>
            <a:ln w="28575">
              <a:solidFill>
                <a:srgbClr val="66FFFF"/>
              </a:solidFill>
              <a:miter lim="800000"/>
              <a:headEnd/>
              <a:tailEnd type="triangle" w="med" len="med"/>
            </a:ln>
            <a:effectLst/>
          </p:spPr>
        </p:cxnSp>
      </p:grpSp>
      <p:grpSp>
        <p:nvGrpSpPr>
          <p:cNvPr id="74" name="Group 138"/>
          <p:cNvGrpSpPr>
            <a:grpSpLocks/>
          </p:cNvGrpSpPr>
          <p:nvPr/>
        </p:nvGrpSpPr>
        <p:grpSpPr bwMode="auto">
          <a:xfrm>
            <a:off x="85756" y="3173436"/>
            <a:ext cx="6483350" cy="755650"/>
            <a:chOff x="0" y="1727"/>
            <a:chExt cx="4084" cy="476"/>
          </a:xfrm>
        </p:grpSpPr>
        <p:sp>
          <p:nvSpPr>
            <p:cNvPr id="75" name="Rectangle 102"/>
            <p:cNvSpPr>
              <a:spLocks noChangeArrowheads="1"/>
            </p:cNvSpPr>
            <p:nvPr/>
          </p:nvSpPr>
          <p:spPr bwMode="auto">
            <a:xfrm>
              <a:off x="1872"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76" name="Rectangle 103"/>
            <p:cNvSpPr>
              <a:spLocks noChangeArrowheads="1"/>
            </p:cNvSpPr>
            <p:nvPr/>
          </p:nvSpPr>
          <p:spPr bwMode="auto">
            <a:xfrm>
              <a:off x="2088"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77" name="Rectangle 104"/>
            <p:cNvSpPr>
              <a:spLocks noChangeArrowheads="1"/>
            </p:cNvSpPr>
            <p:nvPr/>
          </p:nvSpPr>
          <p:spPr bwMode="auto">
            <a:xfrm>
              <a:off x="2304" y="1799"/>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78" name="Rectangle 105"/>
            <p:cNvSpPr>
              <a:spLocks noChangeArrowheads="1"/>
            </p:cNvSpPr>
            <p:nvPr/>
          </p:nvSpPr>
          <p:spPr bwMode="auto">
            <a:xfrm>
              <a:off x="2664"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79" name="Rectangle 106"/>
            <p:cNvSpPr>
              <a:spLocks noChangeArrowheads="1"/>
            </p:cNvSpPr>
            <p:nvPr/>
          </p:nvSpPr>
          <p:spPr bwMode="auto">
            <a:xfrm>
              <a:off x="2880"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80" name="Text Box 107"/>
            <p:cNvSpPr txBox="1">
              <a:spLocks noChangeArrowheads="1"/>
            </p:cNvSpPr>
            <p:nvPr/>
          </p:nvSpPr>
          <p:spPr bwMode="auto">
            <a:xfrm>
              <a:off x="2376" y="1799"/>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81" name="Text Box 108"/>
            <p:cNvSpPr txBox="1">
              <a:spLocks noChangeArrowheads="1"/>
            </p:cNvSpPr>
            <p:nvPr/>
          </p:nvSpPr>
          <p:spPr bwMode="auto">
            <a:xfrm>
              <a:off x="1872" y="2011"/>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82" name="Text Box 109"/>
            <p:cNvSpPr txBox="1">
              <a:spLocks noChangeArrowheads="1"/>
            </p:cNvSpPr>
            <p:nvPr/>
          </p:nvSpPr>
          <p:spPr bwMode="auto">
            <a:xfrm>
              <a:off x="2088" y="2011"/>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83" name="Text Box 110"/>
            <p:cNvSpPr txBox="1">
              <a:spLocks noChangeArrowheads="1"/>
            </p:cNvSpPr>
            <p:nvPr/>
          </p:nvSpPr>
          <p:spPr bwMode="auto">
            <a:xfrm>
              <a:off x="2592" y="2011"/>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18</a:t>
              </a:r>
              <a:endParaRPr lang="en-US">
                <a:effectLst>
                  <a:outerShdw blurRad="38100" dist="38100" dir="2700000" algn="tl">
                    <a:srgbClr val="000000"/>
                  </a:outerShdw>
                </a:effectLst>
              </a:endParaRPr>
            </a:p>
          </p:txBody>
        </p:sp>
        <p:sp>
          <p:nvSpPr>
            <p:cNvPr id="84" name="Text Box 111"/>
            <p:cNvSpPr txBox="1">
              <a:spLocks noChangeArrowheads="1"/>
            </p:cNvSpPr>
            <p:nvPr/>
          </p:nvSpPr>
          <p:spPr bwMode="auto">
            <a:xfrm>
              <a:off x="2880" y="2011"/>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19</a:t>
              </a:r>
              <a:endParaRPr lang="en-US">
                <a:effectLst>
                  <a:outerShdw blurRad="38100" dist="38100" dir="2700000" algn="tl">
                    <a:srgbClr val="000000"/>
                  </a:outerShdw>
                </a:effectLst>
              </a:endParaRPr>
            </a:p>
          </p:txBody>
        </p:sp>
        <p:cxnSp>
          <p:nvCxnSpPr>
            <p:cNvPr id="85" name="AutoShape 112"/>
            <p:cNvCxnSpPr>
              <a:cxnSpLocks noChangeShapeType="1"/>
              <a:stCxn id="86" idx="3"/>
              <a:endCxn id="90" idx="1"/>
            </p:cNvCxnSpPr>
            <p:nvPr/>
          </p:nvCxnSpPr>
          <p:spPr bwMode="auto">
            <a:xfrm flipV="1">
              <a:off x="3312" y="1908"/>
              <a:ext cx="484" cy="31"/>
            </a:xfrm>
            <a:prstGeom prst="bentConnector3">
              <a:avLst>
                <a:gd name="adj1" fmla="val 50000"/>
              </a:avLst>
            </a:prstGeom>
            <a:noFill/>
            <a:ln w="28575">
              <a:solidFill>
                <a:srgbClr val="66FFFF"/>
              </a:solidFill>
              <a:miter lim="800000"/>
              <a:headEnd/>
              <a:tailEnd type="triangle" w="med" len="med"/>
            </a:ln>
            <a:effectLst/>
          </p:spPr>
        </p:cxnSp>
        <p:sp>
          <p:nvSpPr>
            <p:cNvPr id="86" name="Text Box 113"/>
            <p:cNvSpPr txBox="1">
              <a:spLocks noChangeArrowheads="1"/>
            </p:cNvSpPr>
            <p:nvPr/>
          </p:nvSpPr>
          <p:spPr bwMode="auto">
            <a:xfrm>
              <a:off x="3096" y="1833"/>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grpSp>
          <p:nvGrpSpPr>
            <p:cNvPr id="87" name="Group 114"/>
            <p:cNvGrpSpPr>
              <a:grpSpLocks/>
            </p:cNvGrpSpPr>
            <p:nvPr/>
          </p:nvGrpSpPr>
          <p:grpSpPr bwMode="auto">
            <a:xfrm>
              <a:off x="3796" y="1872"/>
              <a:ext cx="288" cy="71"/>
              <a:chOff x="1008" y="3025"/>
              <a:chExt cx="288" cy="71"/>
            </a:xfrm>
          </p:grpSpPr>
          <p:sp>
            <p:nvSpPr>
              <p:cNvPr id="90" name="Rectangle 115"/>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91" name="Rectangle 116"/>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92" name="Rectangle 117"/>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93" name="Rectangle 118"/>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88" name="Rectangle 119"/>
            <p:cNvSpPr>
              <a:spLocks noChangeArrowheads="1"/>
            </p:cNvSpPr>
            <p:nvPr/>
          </p:nvSpPr>
          <p:spPr bwMode="auto">
            <a:xfrm>
              <a:off x="0" y="1727"/>
              <a:ext cx="1728" cy="252"/>
            </a:xfrm>
            <a:prstGeom prst="rect">
              <a:avLst/>
            </a:prstGeom>
            <a:noFill/>
            <a:ln w="9525" algn="ctr">
              <a:noFill/>
              <a:miter lim="800000"/>
              <a:headEnd/>
              <a:tailEnd/>
            </a:ln>
            <a:effectLst/>
          </p:spPr>
          <p:txBody>
            <a:bodyPr>
              <a:spAutoFit/>
            </a:bodyPr>
            <a:lstStyle/>
            <a:p>
              <a:pPr algn="r"/>
              <a:r>
                <a:rPr lang="tr-TR" altLang="ko-KR" sz="2000" dirty="0" smtClean="0">
                  <a:solidFill>
                    <a:srgbClr val="FFFF00"/>
                  </a:solidFill>
                  <a:effectLst>
                    <a:outerShdw blurRad="38100" dist="38100" dir="2700000" algn="tl">
                      <a:srgbClr val="000000"/>
                    </a:outerShdw>
                  </a:effectLst>
                  <a:ea typeface="굴림" pitchFamily="50" charset="-127"/>
                </a:rPr>
                <a:t>Sabit</a:t>
              </a:r>
              <a:r>
                <a:rPr lang="en-US" altLang="ko-KR" sz="2000" dirty="0" smtClean="0">
                  <a:solidFill>
                    <a:srgbClr val="FFFF00"/>
                  </a:solidFill>
                  <a:effectLst>
                    <a:outerShdw blurRad="38100" dist="38100" dir="2700000" algn="tl">
                      <a:srgbClr val="000000"/>
                    </a:outerShdw>
                  </a:effectLst>
                  <a:ea typeface="굴림" pitchFamily="50" charset="-127"/>
                </a:rPr>
                <a:t> </a:t>
              </a:r>
              <a:r>
                <a:rPr lang="tr-TR" altLang="ko-KR" sz="2000" dirty="0" err="1" smtClean="0">
                  <a:solidFill>
                    <a:srgbClr val="FFFF00"/>
                  </a:solidFill>
                  <a:effectLst>
                    <a:outerShdw blurRad="38100" dist="38100" dir="2700000" algn="tl">
                      <a:srgbClr val="000000"/>
                    </a:outerShdw>
                  </a:effectLst>
                  <a:ea typeface="굴림" pitchFamily="50" charset="-127"/>
                </a:rPr>
                <a:t>stack</a:t>
              </a:r>
              <a:r>
                <a:rPr lang="en-US" altLang="ko-KR" sz="2000" dirty="0" smtClean="0">
                  <a:solidFill>
                    <a:srgbClr val="FFFF00"/>
                  </a:solidFill>
                  <a:effectLst>
                    <a:outerShdw blurRad="38100" dist="38100" dir="2700000" algn="tl">
                      <a:srgbClr val="000000"/>
                    </a:outerShdw>
                  </a:effectLst>
                  <a:ea typeface="굴림" pitchFamily="50" charset="-127"/>
                </a:rPr>
                <a:t>-d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r>
                <a:rPr lang="en-US" altLang="ko-KR" sz="2000" dirty="0" smtClean="0">
                  <a:solidFill>
                    <a:srgbClr val="FFFF00"/>
                  </a:solidFill>
                  <a:effectLst>
                    <a:outerShdw blurRad="38100" dist="38100" dir="2700000" algn="tl">
                      <a:srgbClr val="000000"/>
                    </a:outerShdw>
                  </a:effectLst>
                  <a:ea typeface="굴림" pitchFamily="50" charset="-127"/>
                </a:rPr>
                <a:t> </a:t>
              </a:r>
              <a:r>
                <a:rPr lang="en-US" altLang="ko-KR" sz="1800" dirty="0">
                  <a:effectLst>
                    <a:outerShdw blurRad="38100" dist="38100" dir="2700000" algn="tl">
                      <a:srgbClr val="000000"/>
                    </a:outerShdw>
                  </a:effectLst>
                  <a:ea typeface="굴림" pitchFamily="50" charset="-127"/>
                </a:rPr>
                <a:t>(</a:t>
              </a:r>
              <a:r>
                <a:rPr lang="en-US" altLang="ko-KR" sz="1800" dirty="0" err="1">
                  <a:effectLst>
                    <a:outerShdw blurRad="38100" dist="38100" dir="2700000" algn="tl">
                      <a:srgbClr val="000000"/>
                    </a:outerShdw>
                  </a:effectLst>
                  <a:ea typeface="굴림" pitchFamily="50" charset="-127"/>
                </a:rPr>
                <a:t>Ada</a:t>
              </a:r>
              <a:r>
                <a:rPr lang="en-US" altLang="ko-KR" sz="1800" dirty="0">
                  <a:effectLst>
                    <a:outerShdw blurRad="38100" dist="38100" dir="2700000" algn="tl">
                      <a:srgbClr val="000000"/>
                    </a:outerShdw>
                  </a:effectLst>
                  <a:ea typeface="굴림" pitchFamily="50" charset="-127"/>
                </a:rPr>
                <a:t>)</a:t>
              </a:r>
            </a:p>
          </p:txBody>
        </p:sp>
        <p:sp>
          <p:nvSpPr>
            <p:cNvPr id="89" name="Oval 120"/>
            <p:cNvSpPr>
              <a:spLocks noChangeArrowheads="1"/>
            </p:cNvSpPr>
            <p:nvPr/>
          </p:nvSpPr>
          <p:spPr bwMode="auto">
            <a:xfrm>
              <a:off x="2920" y="2011"/>
              <a:ext cx="216" cy="192"/>
            </a:xfrm>
            <a:prstGeom prst="ellipse">
              <a:avLst/>
            </a:prstGeom>
            <a:noFill/>
            <a:ln w="19050" algn="ctr">
              <a:solidFill>
                <a:srgbClr val="FFFF00"/>
              </a:solidFill>
              <a:round/>
              <a:headEnd/>
              <a:tailEnd/>
            </a:ln>
            <a:effectLst/>
          </p:spPr>
          <p:txBody>
            <a:bodyPr wrap="none" anchor="ctr"/>
            <a:lstStyle/>
            <a:p>
              <a:endParaRPr lang="tr-TR"/>
            </a:p>
          </p:txBody>
        </p:sp>
      </p:grpSp>
      <p:grpSp>
        <p:nvGrpSpPr>
          <p:cNvPr id="94" name="Group 141"/>
          <p:cNvGrpSpPr>
            <a:grpSpLocks/>
          </p:cNvGrpSpPr>
          <p:nvPr/>
        </p:nvGrpSpPr>
        <p:grpSpPr bwMode="auto">
          <a:xfrm>
            <a:off x="200056" y="5459436"/>
            <a:ext cx="6369050" cy="1092200"/>
            <a:chOff x="72" y="3167"/>
            <a:chExt cx="4012" cy="688"/>
          </a:xfrm>
        </p:grpSpPr>
        <p:grpSp>
          <p:nvGrpSpPr>
            <p:cNvPr id="95" name="Group 78"/>
            <p:cNvGrpSpPr>
              <a:grpSpLocks/>
            </p:cNvGrpSpPr>
            <p:nvPr/>
          </p:nvGrpSpPr>
          <p:grpSpPr bwMode="auto">
            <a:xfrm>
              <a:off x="3796" y="3167"/>
              <a:ext cx="288" cy="71"/>
              <a:chOff x="1008" y="3025"/>
              <a:chExt cx="288" cy="71"/>
            </a:xfrm>
          </p:grpSpPr>
          <p:sp>
            <p:nvSpPr>
              <p:cNvPr id="112" name="Rectangle 79"/>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113" name="Rectangle 80"/>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114" name="Rectangle 81"/>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115" name="Rectangle 82"/>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96" name="Rectangle 121"/>
            <p:cNvSpPr>
              <a:spLocks noChangeArrowheads="1"/>
            </p:cNvSpPr>
            <p:nvPr/>
          </p:nvSpPr>
          <p:spPr bwMode="auto">
            <a:xfrm>
              <a:off x="1872"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97" name="Rectangle 122"/>
            <p:cNvSpPr>
              <a:spLocks noChangeArrowheads="1"/>
            </p:cNvSpPr>
            <p:nvPr/>
          </p:nvSpPr>
          <p:spPr bwMode="auto">
            <a:xfrm>
              <a:off x="2088"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98" name="Rectangle 123"/>
            <p:cNvSpPr>
              <a:spLocks noChangeArrowheads="1"/>
            </p:cNvSpPr>
            <p:nvPr/>
          </p:nvSpPr>
          <p:spPr bwMode="auto">
            <a:xfrm>
              <a:off x="2304" y="3436"/>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99" name="Rectangle 124"/>
            <p:cNvSpPr>
              <a:spLocks noChangeArrowheads="1"/>
            </p:cNvSpPr>
            <p:nvPr/>
          </p:nvSpPr>
          <p:spPr bwMode="auto">
            <a:xfrm>
              <a:off x="2664"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00" name="Rectangle 125"/>
            <p:cNvSpPr>
              <a:spLocks noChangeArrowheads="1"/>
            </p:cNvSpPr>
            <p:nvPr/>
          </p:nvSpPr>
          <p:spPr bwMode="auto">
            <a:xfrm>
              <a:off x="2880"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01" name="Text Box 126"/>
            <p:cNvSpPr txBox="1">
              <a:spLocks noChangeArrowheads="1"/>
            </p:cNvSpPr>
            <p:nvPr/>
          </p:nvSpPr>
          <p:spPr bwMode="auto">
            <a:xfrm>
              <a:off x="2376" y="3436"/>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102" name="Text Box 127"/>
            <p:cNvSpPr txBox="1">
              <a:spLocks noChangeArrowheads="1"/>
            </p:cNvSpPr>
            <p:nvPr/>
          </p:nvSpPr>
          <p:spPr bwMode="auto">
            <a:xfrm>
              <a:off x="1872" y="3662"/>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103" name="Text Box 128"/>
            <p:cNvSpPr txBox="1">
              <a:spLocks noChangeArrowheads="1"/>
            </p:cNvSpPr>
            <p:nvPr/>
          </p:nvSpPr>
          <p:spPr bwMode="auto">
            <a:xfrm>
              <a:off x="2088" y="3662"/>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104" name="Text Box 129"/>
            <p:cNvSpPr txBox="1">
              <a:spLocks noChangeArrowheads="1"/>
            </p:cNvSpPr>
            <p:nvPr/>
          </p:nvSpPr>
          <p:spPr bwMode="auto">
            <a:xfrm>
              <a:off x="2592" y="3662"/>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n-1</a:t>
              </a:r>
              <a:endParaRPr lang="en-US">
                <a:effectLst>
                  <a:outerShdw blurRad="38100" dist="38100" dir="2700000" algn="tl">
                    <a:srgbClr val="000000"/>
                  </a:outerShdw>
                </a:effectLst>
              </a:endParaRPr>
            </a:p>
          </p:txBody>
        </p:sp>
        <p:sp>
          <p:nvSpPr>
            <p:cNvPr id="105" name="Text Box 130"/>
            <p:cNvSpPr txBox="1">
              <a:spLocks noChangeArrowheads="1"/>
            </p:cNvSpPr>
            <p:nvPr/>
          </p:nvSpPr>
          <p:spPr bwMode="auto">
            <a:xfrm>
              <a:off x="2880" y="3662"/>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x</a:t>
              </a:r>
              <a:endParaRPr lang="en-US">
                <a:effectLst>
                  <a:outerShdw blurRad="38100" dist="38100" dir="2700000" algn="tl">
                    <a:srgbClr val="000000"/>
                  </a:outerShdw>
                </a:effectLst>
              </a:endParaRPr>
            </a:p>
          </p:txBody>
        </p:sp>
        <p:sp>
          <p:nvSpPr>
            <p:cNvPr id="106" name="Text Box 131"/>
            <p:cNvSpPr txBox="1">
              <a:spLocks noChangeArrowheads="1"/>
            </p:cNvSpPr>
            <p:nvPr/>
          </p:nvSpPr>
          <p:spPr bwMode="auto">
            <a:xfrm>
              <a:off x="3096" y="3470"/>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sp>
          <p:nvSpPr>
            <p:cNvPr id="107" name="Rectangle 132"/>
            <p:cNvSpPr>
              <a:spLocks noChangeArrowheads="1"/>
            </p:cNvSpPr>
            <p:nvPr/>
          </p:nvSpPr>
          <p:spPr bwMode="auto">
            <a:xfrm>
              <a:off x="72" y="3364"/>
              <a:ext cx="1656" cy="423"/>
            </a:xfrm>
            <a:prstGeom prst="rect">
              <a:avLst/>
            </a:prstGeom>
            <a:noFill/>
            <a:ln w="9525" algn="ctr">
              <a:noFill/>
              <a:miter lim="800000"/>
              <a:headEnd/>
              <a:tailEnd/>
            </a:ln>
            <a:effectLst/>
          </p:spPr>
          <p:txBody>
            <a:bodyPr>
              <a:spAutoFit/>
            </a:bodyPr>
            <a:lstStyle/>
            <a:p>
              <a:pPr algn="r"/>
              <a:r>
                <a:rPr lang="en-US" altLang="ko-KR" sz="2000" dirty="0" smtClean="0">
                  <a:solidFill>
                    <a:srgbClr val="FFFF00"/>
                  </a:solidFill>
                  <a:effectLst>
                    <a:outerShdw blurRad="38100" dist="38100" dir="2700000" algn="tl">
                      <a:srgbClr val="000000"/>
                    </a:outerShdw>
                  </a:effectLst>
                  <a:ea typeface="굴림" pitchFamily="50" charset="-127"/>
                </a:rPr>
                <a:t>Heap-d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endParaRPr lang="en-US" altLang="ko-KR" sz="2000" dirty="0">
                <a:solidFill>
                  <a:srgbClr val="FFFF00"/>
                </a:solidFill>
                <a:effectLst>
                  <a:outerShdw blurRad="38100" dist="38100" dir="2700000" algn="tl">
                    <a:srgbClr val="000000"/>
                  </a:outerShdw>
                </a:effectLst>
                <a:ea typeface="굴림" pitchFamily="50" charset="-127"/>
              </a:endParaRPr>
            </a:p>
            <a:p>
              <a:pPr algn="r"/>
              <a:r>
                <a:rPr lang="en-US" altLang="ko-KR" sz="1800" dirty="0">
                  <a:effectLst>
                    <a:outerShdw blurRad="38100" dist="38100" dir="2700000" algn="tl">
                      <a:srgbClr val="000000"/>
                    </a:outerShdw>
                  </a:effectLst>
                  <a:ea typeface="굴림" pitchFamily="50" charset="-127"/>
                </a:rPr>
                <a:t>(Perl, JavaScript)</a:t>
              </a:r>
            </a:p>
          </p:txBody>
        </p:sp>
        <p:sp>
          <p:nvSpPr>
            <p:cNvPr id="108" name="Oval 133"/>
            <p:cNvSpPr>
              <a:spLocks noChangeArrowheads="1"/>
            </p:cNvSpPr>
            <p:nvPr/>
          </p:nvSpPr>
          <p:spPr bwMode="auto">
            <a:xfrm>
              <a:off x="2912" y="3663"/>
              <a:ext cx="216" cy="192"/>
            </a:xfrm>
            <a:prstGeom prst="ellipse">
              <a:avLst/>
            </a:prstGeom>
            <a:noFill/>
            <a:ln w="19050" algn="ctr">
              <a:solidFill>
                <a:srgbClr val="FFFF00"/>
              </a:solidFill>
              <a:round/>
              <a:headEnd/>
              <a:tailEnd/>
            </a:ln>
            <a:effectLst/>
          </p:spPr>
          <p:txBody>
            <a:bodyPr wrap="none" anchor="ctr"/>
            <a:lstStyle/>
            <a:p>
              <a:endParaRPr lang="tr-TR"/>
            </a:p>
          </p:txBody>
        </p:sp>
        <p:cxnSp>
          <p:nvCxnSpPr>
            <p:cNvPr id="109" name="AutoShape 134"/>
            <p:cNvCxnSpPr>
              <a:cxnSpLocks noChangeShapeType="1"/>
              <a:stCxn id="106" idx="3"/>
              <a:endCxn id="112" idx="1"/>
            </p:cNvCxnSpPr>
            <p:nvPr/>
          </p:nvCxnSpPr>
          <p:spPr bwMode="auto">
            <a:xfrm flipV="1">
              <a:off x="3312" y="3203"/>
              <a:ext cx="484" cy="373"/>
            </a:xfrm>
            <a:prstGeom prst="bentConnector3">
              <a:avLst>
                <a:gd name="adj1" fmla="val 50000"/>
              </a:avLst>
            </a:prstGeom>
            <a:noFill/>
            <a:ln w="28575">
              <a:solidFill>
                <a:srgbClr val="66FFFF"/>
              </a:solidFill>
              <a:miter lim="800000"/>
              <a:headEnd/>
              <a:tailEnd type="triangle" w="med" len="med"/>
            </a:ln>
            <a:effectLst/>
          </p:spPr>
        </p:cxnSp>
        <p:sp>
          <p:nvSpPr>
            <p:cNvPr id="110" name="Line 135"/>
            <p:cNvSpPr>
              <a:spLocks noChangeShapeType="1"/>
            </p:cNvSpPr>
            <p:nvPr/>
          </p:nvSpPr>
          <p:spPr bwMode="auto">
            <a:xfrm>
              <a:off x="3096" y="3470"/>
              <a:ext cx="102"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11" name="Line 136"/>
            <p:cNvSpPr>
              <a:spLocks noChangeShapeType="1"/>
            </p:cNvSpPr>
            <p:nvPr/>
          </p:nvSpPr>
          <p:spPr bwMode="auto">
            <a:xfrm flipH="1" flipV="1">
              <a:off x="2992" y="3569"/>
              <a:ext cx="104" cy="0"/>
            </a:xfrm>
            <a:prstGeom prst="line">
              <a:avLst/>
            </a:prstGeom>
            <a:noFill/>
            <a:ln w="9525">
              <a:solidFill>
                <a:schemeClr val="tx1"/>
              </a:solidFill>
              <a:round/>
              <a:headEnd/>
              <a:tailEnd type="triangle" w="med" len="med"/>
            </a:ln>
            <a:effectLst/>
          </p:spPr>
          <p:txBody>
            <a:bodyPr wrap="none" anchor="ct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left)">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wipe(left)">
                                      <p:cBhvr>
                                        <p:cTn id="2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6.3.1.5</a:t>
            </a:r>
            <a:r>
              <a:rPr lang="tr-TR" sz="3600" dirty="0"/>
              <a:t>. Dizi Başlatma</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56</a:t>
            </a:fld>
            <a:endParaRPr lang="tr-TR"/>
          </a:p>
        </p:txBody>
      </p:sp>
      <p:sp>
        <p:nvSpPr>
          <p:cNvPr id="6" name="İçerik Yer Tutucusu 5"/>
          <p:cNvSpPr>
            <a:spLocks noGrp="1"/>
          </p:cNvSpPr>
          <p:nvPr>
            <p:ph sz="quarter" idx="1"/>
          </p:nvPr>
        </p:nvSpPr>
        <p:spPr>
          <a:xfrm>
            <a:off x="179512" y="1600200"/>
            <a:ext cx="8856984" cy="4495800"/>
          </a:xfrm>
        </p:spPr>
        <p:txBody>
          <a:bodyPr>
            <a:normAutofit fontScale="92500" lnSpcReduction="20000"/>
          </a:bodyPr>
          <a:lstStyle/>
          <a:p>
            <a:r>
              <a:rPr lang="tr-TR" dirty="0" smtClean="0"/>
              <a:t>Dizi başlangıcı, genellikle dizi elemanlarının </a:t>
            </a:r>
            <a:r>
              <a:rPr lang="tr-TR" dirty="0"/>
              <a:t>bellekte saklandığı sıra ile sıralanmış olarak konulan değerlerin </a:t>
            </a:r>
            <a:r>
              <a:rPr lang="tr-TR" dirty="0" smtClean="0"/>
              <a:t>listesidir.</a:t>
            </a:r>
          </a:p>
          <a:p>
            <a:r>
              <a:rPr lang="tr-TR" dirty="0"/>
              <a:t>Bazı diller </a:t>
            </a:r>
            <a:r>
              <a:rPr lang="tr-TR" dirty="0" smtClean="0"/>
              <a:t>dizi başlangıcına </a:t>
            </a:r>
            <a:r>
              <a:rPr lang="tr-TR" dirty="0"/>
              <a:t>izin verir</a:t>
            </a:r>
            <a:r>
              <a:rPr lang="tr-TR" dirty="0" smtClean="0"/>
              <a:t>.</a:t>
            </a:r>
          </a:p>
          <a:p>
            <a:pPr lvl="1"/>
            <a:r>
              <a:rPr lang="en-US" dirty="0" smtClean="0"/>
              <a:t>C</a:t>
            </a:r>
            <a:r>
              <a:rPr lang="en-US" dirty="0"/>
              <a:t>, C++, Java, C# </a:t>
            </a:r>
          </a:p>
          <a:p>
            <a:pPr lvl="2"/>
            <a:r>
              <a:rPr lang="en-US" dirty="0" err="1"/>
              <a:t>int</a:t>
            </a:r>
            <a:r>
              <a:rPr lang="en-US" dirty="0"/>
              <a:t> list [] = {4, 5, 7, 83} </a:t>
            </a:r>
          </a:p>
          <a:p>
            <a:pPr lvl="1"/>
            <a:r>
              <a:rPr lang="en-US" dirty="0" smtClean="0"/>
              <a:t>C </a:t>
            </a:r>
            <a:r>
              <a:rPr lang="en-US" dirty="0" err="1"/>
              <a:t>ve</a:t>
            </a:r>
            <a:r>
              <a:rPr lang="en-US" dirty="0"/>
              <a:t> C++ da </a:t>
            </a:r>
            <a:r>
              <a:rPr lang="en-US" dirty="0" err="1"/>
              <a:t>karakter</a:t>
            </a:r>
            <a:r>
              <a:rPr lang="en-US" dirty="0"/>
              <a:t> </a:t>
            </a:r>
            <a:r>
              <a:rPr lang="en-US" dirty="0" err="1"/>
              <a:t>stringleri</a:t>
            </a:r>
            <a:endParaRPr lang="en-US" dirty="0"/>
          </a:p>
          <a:p>
            <a:pPr lvl="2"/>
            <a:r>
              <a:rPr lang="en-US" dirty="0"/>
              <a:t>char name [] = “</a:t>
            </a:r>
            <a:r>
              <a:rPr lang="en-US" dirty="0" err="1"/>
              <a:t>freddie</a:t>
            </a:r>
            <a:r>
              <a:rPr lang="en-US" dirty="0"/>
              <a:t>”;</a:t>
            </a:r>
          </a:p>
          <a:p>
            <a:pPr lvl="1"/>
            <a:r>
              <a:rPr lang="en-US" dirty="0" smtClean="0"/>
              <a:t>C </a:t>
            </a:r>
            <a:r>
              <a:rPr lang="en-US" dirty="0" err="1"/>
              <a:t>ve</a:t>
            </a:r>
            <a:r>
              <a:rPr lang="en-US" dirty="0"/>
              <a:t> </a:t>
            </a:r>
            <a:r>
              <a:rPr lang="en-US" dirty="0" err="1"/>
              <a:t>C++da</a:t>
            </a:r>
            <a:r>
              <a:rPr lang="en-US" dirty="0"/>
              <a:t> </a:t>
            </a:r>
            <a:r>
              <a:rPr lang="tr-TR" dirty="0" err="1" smtClean="0"/>
              <a:t>pointerlar</a:t>
            </a:r>
            <a:r>
              <a:rPr lang="tr-TR" dirty="0" smtClean="0"/>
              <a:t> ile </a:t>
            </a:r>
            <a:r>
              <a:rPr lang="en-US" dirty="0" smtClean="0"/>
              <a:t>string </a:t>
            </a:r>
            <a:r>
              <a:rPr lang="en-US" dirty="0" err="1"/>
              <a:t>dizileri</a:t>
            </a:r>
            <a:endParaRPr lang="en-US" dirty="0"/>
          </a:p>
          <a:p>
            <a:pPr lvl="2"/>
            <a:r>
              <a:rPr lang="en-US" dirty="0"/>
              <a:t>char *names [] = {“Bob”, “Jake”, “Joe”];</a:t>
            </a:r>
          </a:p>
          <a:p>
            <a:pPr lvl="1"/>
            <a:r>
              <a:rPr lang="en-US" dirty="0" smtClean="0"/>
              <a:t>Java </a:t>
            </a:r>
            <a:r>
              <a:rPr lang="en-US" dirty="0"/>
              <a:t>String </a:t>
            </a:r>
            <a:r>
              <a:rPr lang="en-US" dirty="0" err="1"/>
              <a:t>nesneleri</a:t>
            </a:r>
            <a:r>
              <a:rPr lang="en-US" dirty="0"/>
              <a:t> </a:t>
            </a:r>
            <a:endParaRPr lang="tr-TR" dirty="0" smtClean="0"/>
          </a:p>
          <a:p>
            <a:pPr lvl="2"/>
            <a:r>
              <a:rPr lang="en-US" dirty="0" smtClean="0"/>
              <a:t>String</a:t>
            </a:r>
            <a:r>
              <a:rPr lang="en-US" dirty="0"/>
              <a:t>[] names = {“Bob”, “Jake”, “Joe</a:t>
            </a:r>
            <a:r>
              <a:rPr lang="en-US" dirty="0" smtClean="0"/>
              <a:t>”};</a:t>
            </a:r>
            <a:endParaRPr lang="tr-TR" dirty="0" smtClean="0"/>
          </a:p>
        </p:txBody>
      </p:sp>
    </p:spTree>
    <p:extLst>
      <p:ext uri="{BB962C8B-B14F-4D97-AF65-F5344CB8AC3E}">
        <p14:creationId xmlns:p14="http://schemas.microsoft.com/office/powerpoint/2010/main" val="30223924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6.3.1.5</a:t>
            </a:r>
            <a:r>
              <a:rPr lang="tr-TR" sz="3600" dirty="0"/>
              <a:t>. Dizi Başlatma</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57</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pPr lvl="1"/>
            <a:r>
              <a:rPr lang="en-US" dirty="0"/>
              <a:t>FORTRAN - DATA </a:t>
            </a:r>
            <a:r>
              <a:rPr lang="en-US" dirty="0" err="1"/>
              <a:t>deyimini</a:t>
            </a:r>
            <a:r>
              <a:rPr lang="en-US" dirty="0"/>
              <a:t> </a:t>
            </a:r>
            <a:r>
              <a:rPr lang="en-US" dirty="0" err="1"/>
              <a:t>kullanır</a:t>
            </a:r>
            <a:r>
              <a:rPr lang="en-US" dirty="0"/>
              <a:t> </a:t>
            </a:r>
            <a:r>
              <a:rPr lang="en-US" dirty="0" err="1"/>
              <a:t>veya</a:t>
            </a:r>
            <a:r>
              <a:rPr lang="en-US" dirty="0"/>
              <a:t> </a:t>
            </a:r>
            <a:r>
              <a:rPr lang="en-US" dirty="0" err="1"/>
              <a:t>değerleri</a:t>
            </a:r>
            <a:r>
              <a:rPr lang="en-US" dirty="0"/>
              <a:t> </a:t>
            </a:r>
            <a:r>
              <a:rPr lang="en-US" dirty="0" err="1"/>
              <a:t>tanımlama</a:t>
            </a:r>
            <a:r>
              <a:rPr lang="en-US" dirty="0"/>
              <a:t> </a:t>
            </a:r>
            <a:r>
              <a:rPr lang="en-US" dirty="0" err="1"/>
              <a:t>sırasında</a:t>
            </a:r>
            <a:r>
              <a:rPr lang="en-US" dirty="0"/>
              <a:t> / ... / </a:t>
            </a:r>
            <a:r>
              <a:rPr lang="en-US" dirty="0" err="1"/>
              <a:t>içine</a:t>
            </a:r>
            <a:r>
              <a:rPr lang="en-US" dirty="0"/>
              <a:t> </a:t>
            </a:r>
            <a:r>
              <a:rPr lang="en-US" dirty="0" err="1"/>
              <a:t>koyar</a:t>
            </a:r>
            <a:r>
              <a:rPr lang="en-US" dirty="0"/>
              <a:t>.</a:t>
            </a:r>
          </a:p>
          <a:p>
            <a:pPr lvl="2"/>
            <a:r>
              <a:rPr lang="en-US" dirty="0"/>
              <a:t>Integer, Dimension (3) :: List = (/0,5,5/)</a:t>
            </a:r>
          </a:p>
          <a:p>
            <a:pPr lvl="1"/>
            <a:r>
              <a:rPr lang="en-US" dirty="0" smtClean="0"/>
              <a:t>Ada </a:t>
            </a:r>
            <a:r>
              <a:rPr lang="en-US" dirty="0"/>
              <a:t>– </a:t>
            </a:r>
            <a:r>
              <a:rPr lang="tr-TR" dirty="0"/>
              <a:t>değerler için pozisyonlar </a:t>
            </a:r>
            <a:r>
              <a:rPr lang="tr-TR" dirty="0" smtClean="0"/>
              <a:t>belirlenebilir</a:t>
            </a:r>
          </a:p>
          <a:p>
            <a:pPr lvl="2"/>
            <a:r>
              <a:rPr lang="en-US" dirty="0"/>
              <a:t>SCORE : array (1..14, 1..2) :=</a:t>
            </a:r>
            <a:endParaRPr lang="tr-TR" dirty="0"/>
          </a:p>
          <a:p>
            <a:pPr lvl="2"/>
            <a:r>
              <a:rPr lang="en-US" dirty="0"/>
              <a:t>(1 =&gt; (24, 10), 2 =&gt; (10, 7), </a:t>
            </a:r>
            <a:endParaRPr lang="tr-TR" dirty="0"/>
          </a:p>
          <a:p>
            <a:pPr lvl="2"/>
            <a:r>
              <a:rPr lang="en-US" dirty="0"/>
              <a:t>3 =&gt;(12, 30), others =&gt; (0, 0)); </a:t>
            </a:r>
            <a:endParaRPr lang="tr-TR" dirty="0"/>
          </a:p>
          <a:p>
            <a:pPr lvl="2"/>
            <a:r>
              <a:rPr lang="en-US" dirty="0"/>
              <a:t>List: array(1..5</a:t>
            </a:r>
            <a:r>
              <a:rPr lang="en-US" dirty="0" smtClean="0"/>
              <a:t>)</a:t>
            </a:r>
            <a:r>
              <a:rPr lang="tr-TR" dirty="0" smtClean="0"/>
              <a:t> </a:t>
            </a:r>
            <a:r>
              <a:rPr lang="en-US" dirty="0" smtClean="0"/>
              <a:t>of </a:t>
            </a:r>
            <a:r>
              <a:rPr lang="en-US" dirty="0"/>
              <a:t>Integer := (1, 3, 5, 77)</a:t>
            </a:r>
            <a:endParaRPr lang="tr-TR" dirty="0"/>
          </a:p>
          <a:p>
            <a:pPr lvl="1"/>
            <a:r>
              <a:rPr lang="en-US" dirty="0"/>
              <a:t>Pascal </a:t>
            </a:r>
            <a:r>
              <a:rPr lang="en-US" dirty="0" err="1"/>
              <a:t>dizi</a:t>
            </a:r>
            <a:r>
              <a:rPr lang="en-US" dirty="0"/>
              <a:t> </a:t>
            </a:r>
            <a:r>
              <a:rPr lang="en-US" dirty="0" err="1"/>
              <a:t>başlatma</a:t>
            </a:r>
            <a:r>
              <a:rPr lang="tr-TR" dirty="0" smtClean="0"/>
              <a:t>ya </a:t>
            </a:r>
            <a:r>
              <a:rPr lang="tr-TR" dirty="0"/>
              <a:t>izin vermez</a:t>
            </a:r>
            <a:endParaRPr lang="en-US" dirty="0"/>
          </a:p>
          <a:p>
            <a:pPr lvl="2"/>
            <a:endParaRPr lang="tr-TR" b="1" dirty="0" smtClean="0">
              <a:latin typeface="Courier New" pitchFamily="49" charset="0"/>
            </a:endParaRPr>
          </a:p>
        </p:txBody>
      </p:sp>
    </p:spTree>
    <p:extLst>
      <p:ext uri="{BB962C8B-B14F-4D97-AF65-F5344CB8AC3E}">
        <p14:creationId xmlns:p14="http://schemas.microsoft.com/office/powerpoint/2010/main" val="15194447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Grp="1" noChangeArrowheads="1"/>
          </p:cNvSpPr>
          <p:nvPr>
            <p:ph type="body" idx="1"/>
          </p:nvPr>
        </p:nvSpPr>
        <p:spPr/>
        <p:txBody>
          <a:bodyPr/>
          <a:lstStyle/>
          <a:p>
            <a:pPr eaLnBrk="1" hangingPunct="1"/>
            <a:r>
              <a:rPr lang="tr-TR" dirty="0" smtClean="0"/>
              <a:t>Heterojen dizi, elemanları aynı tipten olması gerekmeyen dizilerdir.</a:t>
            </a:r>
            <a:endParaRPr lang="en-US" dirty="0" smtClean="0"/>
          </a:p>
          <a:p>
            <a:pPr eaLnBrk="1" hangingPunct="1"/>
            <a:r>
              <a:rPr lang="en-US" dirty="0" smtClean="0"/>
              <a:t>Perl, Python, JavaScript</a:t>
            </a:r>
            <a:r>
              <a:rPr lang="tr-TR" dirty="0" smtClean="0"/>
              <a:t> ve</a:t>
            </a:r>
            <a:r>
              <a:rPr lang="en-US" dirty="0" smtClean="0"/>
              <a:t> Ruby</a:t>
            </a:r>
            <a:r>
              <a:rPr lang="tr-TR" dirty="0" smtClean="0"/>
              <a:t> tarafından desteklenir.</a:t>
            </a:r>
          </a:p>
          <a:p>
            <a:pPr eaLnBrk="1" hangingPunct="1"/>
            <a:r>
              <a:rPr lang="tr-TR" dirty="0" smtClean="0"/>
              <a:t>Diğer dillerde heterojen diziler yerine </a:t>
            </a:r>
            <a:r>
              <a:rPr lang="tr-TR" dirty="0" err="1" smtClean="0"/>
              <a:t>struct</a:t>
            </a:r>
            <a:r>
              <a:rPr lang="tr-TR" dirty="0" smtClean="0"/>
              <a:t> (yapılar) kullanılır, fakat yapılar heterojen diziyi tam manasıyla karşılayamazlar.</a:t>
            </a:r>
            <a:endParaRPr lang="en-US" dirty="0" smtClean="0"/>
          </a:p>
        </p:txBody>
      </p:sp>
      <p:sp>
        <p:nvSpPr>
          <p:cNvPr id="7" name="Başlık 1"/>
          <p:cNvSpPr>
            <a:spLocks noGrp="1"/>
          </p:cNvSpPr>
          <p:nvPr>
            <p:ph type="title"/>
          </p:nvPr>
        </p:nvSpPr>
        <p:spPr>
          <a:xfrm>
            <a:off x="612648" y="228600"/>
            <a:ext cx="8153400" cy="990600"/>
          </a:xfrm>
        </p:spPr>
        <p:txBody>
          <a:bodyPr>
            <a:normAutofit/>
          </a:bodyPr>
          <a:lstStyle/>
          <a:p>
            <a:r>
              <a:rPr lang="tr-TR" sz="3600" dirty="0" smtClean="0"/>
              <a:t>6.3.1.6. Heterojen Dizi</a:t>
            </a:r>
            <a:endParaRPr lang="tr-TR" sz="3600" dirty="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58</a:t>
            </a:fld>
            <a:endParaRPr lang="tr-T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normAutofit/>
          </a:bodyPr>
          <a:lstStyle/>
          <a:p>
            <a:r>
              <a:rPr lang="tr-TR" sz="3600" dirty="0" smtClean="0"/>
              <a:t>6.3.1.7. Dizi İşlemleri</a:t>
            </a:r>
            <a:endParaRPr lang="en-US" sz="3600" dirty="0" smtClean="0"/>
          </a:p>
        </p:txBody>
      </p:sp>
      <p:sp>
        <p:nvSpPr>
          <p:cNvPr id="39941" name="Rectangle 3"/>
          <p:cNvSpPr>
            <a:spLocks noGrp="1" noChangeArrowheads="1"/>
          </p:cNvSpPr>
          <p:nvPr>
            <p:ph type="body" idx="1"/>
          </p:nvPr>
        </p:nvSpPr>
        <p:spPr>
          <a:xfrm>
            <a:off x="533400" y="1481158"/>
            <a:ext cx="8153400" cy="4876800"/>
          </a:xfrm>
        </p:spPr>
        <p:txBody>
          <a:bodyPr/>
          <a:lstStyle/>
          <a:p>
            <a:r>
              <a:rPr lang="tr-TR" sz="2300" dirty="0" smtClean="0"/>
              <a:t>APL vektörler ve matrisler için hem en güçlü dizi işleme işlemleri hem de tekli operatör desteği (örneğin, kolon elemanları tersine çevirmek için) sağlar</a:t>
            </a:r>
          </a:p>
          <a:p>
            <a:pPr eaLnBrk="1" hangingPunct="1">
              <a:lnSpc>
                <a:spcPct val="90000"/>
              </a:lnSpc>
            </a:pPr>
            <a:r>
              <a:rPr lang="tr-TR" sz="2300" dirty="0" smtClean="0"/>
              <a:t>Ada yalnızca dizilerde atama, birleştirme ve ilişkisel operatör işlemlerine izin verir.</a:t>
            </a:r>
            <a:endParaRPr lang="en-US" sz="2300" dirty="0" smtClean="0"/>
          </a:p>
          <a:p>
            <a:pPr eaLnBrk="1" hangingPunct="1">
              <a:lnSpc>
                <a:spcPct val="90000"/>
              </a:lnSpc>
            </a:pPr>
            <a:r>
              <a:rPr lang="tr-TR" sz="2300" dirty="0" err="1" smtClean="0"/>
              <a:t>Pyton’nun</a:t>
            </a:r>
            <a:r>
              <a:rPr lang="tr-TR" sz="2300" dirty="0" smtClean="0"/>
              <a:t> dizi atamaları yalnızca referans değişikliği işlemlerini yapmasına rağmen eleman üyelik sistemiyle Ada’nın sağladığı tüm işlemleri yapabilir.</a:t>
            </a:r>
            <a:endParaRPr lang="en-US" sz="2300" dirty="0" smtClean="0"/>
          </a:p>
          <a:p>
            <a:pPr eaLnBrk="1" hangingPunct="1">
              <a:lnSpc>
                <a:spcPct val="90000"/>
              </a:lnSpc>
            </a:pPr>
            <a:r>
              <a:rPr lang="en-US" sz="2300" dirty="0" smtClean="0"/>
              <a:t>Ruby </a:t>
            </a:r>
            <a:r>
              <a:rPr lang="tr-TR" sz="2300" dirty="0" smtClean="0"/>
              <a:t>dizilerde atama, birleştirme ve ilişkisel operatör işlemlerine izin verir</a:t>
            </a:r>
            <a:endParaRPr lang="en-US" sz="2300" dirty="0" smtClean="0"/>
          </a:p>
          <a:p>
            <a:pPr eaLnBrk="1" hangingPunct="1">
              <a:lnSpc>
                <a:spcPct val="90000"/>
              </a:lnSpc>
            </a:pPr>
            <a:r>
              <a:rPr lang="tr-TR" sz="2300" dirty="0" err="1" smtClean="0"/>
              <a:t>Fortran</a:t>
            </a:r>
            <a:r>
              <a:rPr lang="tr-TR" sz="2300" dirty="0" smtClean="0"/>
              <a:t> iki dizi arasındaki eleman işlemlerini destekler</a:t>
            </a:r>
            <a:endParaRPr lang="en-US" sz="2300" dirty="0" smtClean="0"/>
          </a:p>
          <a:p>
            <a:pPr lvl="1" eaLnBrk="1" hangingPunct="1">
              <a:lnSpc>
                <a:spcPct val="90000"/>
              </a:lnSpc>
            </a:pPr>
            <a:r>
              <a:rPr lang="tr-TR" sz="2000" dirty="0" smtClean="0"/>
              <a:t>Örneğin </a:t>
            </a:r>
            <a:r>
              <a:rPr lang="tr-TR" sz="2000" dirty="0" err="1" smtClean="0"/>
              <a:t>Fortrandaki</a:t>
            </a:r>
            <a:r>
              <a:rPr lang="tr-TR" sz="2000" dirty="0" smtClean="0"/>
              <a:t> + operatörü iki dizi çiftleri arasındaki elemanları toplar.</a:t>
            </a:r>
            <a:endParaRPr lang="en-US" sz="2000"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59</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6.1.GİRİŞ</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a:xfrm>
            <a:off x="2411760" y="1484784"/>
            <a:ext cx="6732240" cy="4495800"/>
          </a:xfrm>
        </p:spPr>
        <p:txBody>
          <a:bodyPr>
            <a:noAutofit/>
          </a:bodyPr>
          <a:lstStyle/>
          <a:p>
            <a:r>
              <a:rPr lang="tr-TR" sz="2200" dirty="0"/>
              <a:t>Bir problemin çözümü esnasında bilgisayarda tutulan, </a:t>
            </a:r>
            <a:r>
              <a:rPr lang="tr-TR" sz="2200" u="sng" dirty="0"/>
              <a:t>CPU komutu olmayan </a:t>
            </a:r>
            <a:r>
              <a:rPr lang="tr-TR" sz="2200" u="sng" dirty="0" smtClean="0"/>
              <a:t>her </a:t>
            </a:r>
            <a:r>
              <a:rPr lang="tr-TR" sz="2200" u="sng" dirty="0"/>
              <a:t>türlü bilgiye </a:t>
            </a:r>
            <a:r>
              <a:rPr lang="tr-TR" sz="2200" b="1" u="sng" dirty="0"/>
              <a:t>veri </a:t>
            </a:r>
            <a:r>
              <a:rPr lang="tr-TR" sz="2200" u="sng" dirty="0"/>
              <a:t>denir</a:t>
            </a:r>
            <a:r>
              <a:rPr lang="tr-TR" sz="2200" u="sng" dirty="0" smtClean="0"/>
              <a:t>.</a:t>
            </a:r>
          </a:p>
          <a:p>
            <a:endParaRPr lang="tr-TR" sz="1200" u="sng" dirty="0" smtClean="0"/>
          </a:p>
          <a:p>
            <a:r>
              <a:rPr lang="tr-TR" sz="2200" dirty="0" smtClean="0"/>
              <a:t>Bir </a:t>
            </a:r>
            <a:r>
              <a:rPr lang="tr-TR" sz="2200" b="1" dirty="0"/>
              <a:t>veri tipi</a:t>
            </a:r>
            <a:r>
              <a:rPr lang="tr-TR" sz="2200" dirty="0"/>
              <a:t>, bir değerler kümesini ve bu değerler üzerindeki işlemleri tanımlar. </a:t>
            </a:r>
            <a:endParaRPr lang="tr-TR" sz="2200" dirty="0" smtClean="0"/>
          </a:p>
          <a:p>
            <a:endParaRPr lang="tr-TR" sz="1100" dirty="0" smtClean="0"/>
          </a:p>
          <a:p>
            <a:r>
              <a:rPr lang="tr-TR" sz="2200" dirty="0" smtClean="0"/>
              <a:t>Bir </a:t>
            </a:r>
            <a:r>
              <a:rPr lang="tr-TR" sz="2200" dirty="0"/>
              <a:t>programlama dilindeki veri tipleri, programlardaki ifade yeteneğini ve programların güvenilirliğini doğrudan etkiledikleri için, bir programlama dilinin değerlendirilmesinde önemli bir yer tutarlar. </a:t>
            </a:r>
            <a:endParaRPr lang="tr-TR" sz="2200" dirty="0" smtClean="0"/>
          </a:p>
          <a:p>
            <a:endParaRPr lang="tr-TR" sz="1100" dirty="0" smtClean="0"/>
          </a:p>
          <a:p>
            <a:r>
              <a:rPr lang="tr-TR" sz="2200" dirty="0" smtClean="0"/>
              <a:t>İlkel </a:t>
            </a:r>
            <a:r>
              <a:rPr lang="tr-TR" sz="2200" dirty="0"/>
              <a:t>(temel) ve yapısal veri tipleri arasındaki en önemli fark, ilkel veri tiplerinin başka veri tiplerini içermemesidir.</a:t>
            </a:r>
          </a:p>
          <a:p>
            <a:endParaRPr lang="tr-TR" sz="2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pic>
        <p:nvPicPr>
          <p:cNvPr id="1026" name="Picture 2"/>
          <p:cNvPicPr>
            <a:picLocks noChangeAspect="1" noChangeArrowheads="1"/>
          </p:cNvPicPr>
          <p:nvPr/>
        </p:nvPicPr>
        <p:blipFill>
          <a:blip r:embed="rId2">
            <a:clrChange>
              <a:clrFrom>
                <a:srgbClr val="F2FBE8"/>
              </a:clrFrom>
              <a:clrTo>
                <a:srgbClr val="F2FBE8">
                  <a:alpha val="0"/>
                </a:srgbClr>
              </a:clrTo>
            </a:clrChange>
            <a:extLst>
              <a:ext uri="{28A0092B-C50C-407E-A947-70E740481C1C}">
                <a14:useLocalDpi xmlns:a14="http://schemas.microsoft.com/office/drawing/2010/main" val="0"/>
              </a:ext>
            </a:extLst>
          </a:blip>
          <a:srcRect/>
          <a:stretch>
            <a:fillRect/>
          </a:stretch>
        </p:blipFill>
        <p:spPr bwMode="auto">
          <a:xfrm>
            <a:off x="142844" y="2143116"/>
            <a:ext cx="234648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2360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609600" y="0"/>
            <a:ext cx="8153400" cy="1143000"/>
          </a:xfrm>
        </p:spPr>
        <p:txBody>
          <a:bodyPr>
            <a:noAutofit/>
          </a:bodyPr>
          <a:lstStyle/>
          <a:p>
            <a:r>
              <a:rPr lang="tr-TR" sz="3600" dirty="0" smtClean="0"/>
              <a:t>6.3.1.8. Dikdörtgen(Düzenli, </a:t>
            </a:r>
            <a:r>
              <a:rPr lang="tr-TR" sz="3600" dirty="0" err="1" smtClean="0"/>
              <a:t>Rectangular</a:t>
            </a:r>
            <a:r>
              <a:rPr lang="tr-TR" sz="3600" dirty="0" smtClean="0"/>
              <a:t>) ve Tırtıklı (Düzensiz, </a:t>
            </a:r>
            <a:r>
              <a:rPr lang="tr-TR" sz="3600" dirty="0" err="1" smtClean="0"/>
              <a:t>Jagged</a:t>
            </a:r>
            <a:r>
              <a:rPr lang="tr-TR" sz="3600" dirty="0" smtClean="0"/>
              <a:t>) Diziler</a:t>
            </a:r>
            <a:endParaRPr lang="en-US" sz="3600" dirty="0" smtClean="0"/>
          </a:p>
        </p:txBody>
      </p:sp>
      <p:sp>
        <p:nvSpPr>
          <p:cNvPr id="40965" name="Rectangle 3"/>
          <p:cNvSpPr>
            <a:spLocks noGrp="1" noChangeArrowheads="1"/>
          </p:cNvSpPr>
          <p:nvPr>
            <p:ph type="body" idx="1"/>
          </p:nvPr>
        </p:nvSpPr>
        <p:spPr>
          <a:xfrm>
            <a:off x="685800" y="1662114"/>
            <a:ext cx="8153400" cy="3481398"/>
          </a:xfrm>
        </p:spPr>
        <p:txBody>
          <a:bodyPr>
            <a:normAutofit fontScale="92500" lnSpcReduction="20000"/>
          </a:bodyPr>
          <a:lstStyle/>
          <a:p>
            <a:pPr eaLnBrk="1" hangingPunct="1">
              <a:lnSpc>
                <a:spcPct val="90000"/>
              </a:lnSpc>
            </a:pPr>
            <a:r>
              <a:rPr lang="tr-TR" dirty="0" smtClean="0"/>
              <a:t>Bir dikdörtgen dizi satırları tüm unsurlarının aynı sayıda ve tüm sütun elemanlarının aynı sayıya sahip olduğu çok boyutlu dizidir.</a:t>
            </a:r>
          </a:p>
          <a:p>
            <a:pPr eaLnBrk="1" hangingPunct="1">
              <a:lnSpc>
                <a:spcPct val="90000"/>
              </a:lnSpc>
            </a:pPr>
            <a:r>
              <a:rPr lang="tr-TR" dirty="0" smtClean="0"/>
              <a:t>Tırtıklı matrisler ise her satırında aynı sayıda eleman bulunmayan dizilerdir. </a:t>
            </a:r>
            <a:endParaRPr lang="en-US" dirty="0" smtClean="0"/>
          </a:p>
          <a:p>
            <a:pPr lvl="1" eaLnBrk="1" hangingPunct="1">
              <a:lnSpc>
                <a:spcPct val="90000"/>
              </a:lnSpc>
            </a:pPr>
            <a:r>
              <a:rPr lang="tr-TR" dirty="0" smtClean="0"/>
              <a:t>Olası çoklu-boyutlu zaman dizileri aslında dizinler olarak görünür</a:t>
            </a:r>
          </a:p>
          <a:p>
            <a:pPr lvl="1" eaLnBrk="1" hangingPunct="1">
              <a:lnSpc>
                <a:spcPct val="90000"/>
              </a:lnSpc>
            </a:pPr>
            <a:r>
              <a:rPr lang="en-US" dirty="0" smtClean="0"/>
              <a:t>C, C++, </a:t>
            </a:r>
            <a:r>
              <a:rPr lang="tr-TR" dirty="0" smtClean="0"/>
              <a:t>ve</a:t>
            </a:r>
            <a:r>
              <a:rPr lang="en-US" dirty="0" smtClean="0"/>
              <a:t> Java </a:t>
            </a:r>
            <a:r>
              <a:rPr lang="tr-TR" dirty="0" smtClean="0"/>
              <a:t>tırtıklı (düzensiz) dizileri destekler</a:t>
            </a:r>
            <a:endParaRPr lang="en-US" dirty="0" smtClean="0"/>
          </a:p>
          <a:p>
            <a:pPr eaLnBrk="1" hangingPunct="1">
              <a:lnSpc>
                <a:spcPct val="90000"/>
              </a:lnSpc>
            </a:pPr>
            <a:r>
              <a:rPr lang="en-US" dirty="0" smtClean="0"/>
              <a:t>Fortran, </a:t>
            </a:r>
            <a:r>
              <a:rPr lang="en-US" dirty="0" err="1" smtClean="0"/>
              <a:t>Ada</a:t>
            </a:r>
            <a:r>
              <a:rPr lang="en-US" dirty="0" smtClean="0"/>
              <a:t>, </a:t>
            </a:r>
            <a:r>
              <a:rPr lang="tr-TR" dirty="0" smtClean="0"/>
              <a:t>ve</a:t>
            </a:r>
            <a:r>
              <a:rPr lang="en-US" dirty="0" smtClean="0"/>
              <a:t> C# </a:t>
            </a:r>
            <a:r>
              <a:rPr lang="tr-TR" dirty="0" smtClean="0"/>
              <a:t>dikdörtgen dizileri destekler</a:t>
            </a:r>
            <a:r>
              <a:rPr lang="en-US" dirty="0" smtClean="0"/>
              <a:t> (C#</a:t>
            </a:r>
            <a:r>
              <a:rPr lang="tr-TR" dirty="0" smtClean="0"/>
              <a:t> aynı zamanda tırtıklı dizileri de destekler</a:t>
            </a:r>
            <a:r>
              <a:rPr lang="en-US" dirty="0" smtClean="0"/>
              <a:t>)</a:t>
            </a:r>
          </a:p>
        </p:txBody>
      </p:sp>
      <p:grpSp>
        <p:nvGrpSpPr>
          <p:cNvPr id="4" name="Group 54"/>
          <p:cNvGrpSpPr>
            <a:grpSpLocks/>
          </p:cNvGrpSpPr>
          <p:nvPr/>
        </p:nvGrpSpPr>
        <p:grpSpPr bwMode="auto">
          <a:xfrm>
            <a:off x="3057552" y="5372120"/>
            <a:ext cx="1257300" cy="914400"/>
            <a:chOff x="1728" y="864"/>
            <a:chExt cx="792" cy="576"/>
          </a:xfrm>
          <a:solidFill>
            <a:schemeClr val="accent1">
              <a:lumMod val="20000"/>
              <a:lumOff val="80000"/>
            </a:schemeClr>
          </a:solidFill>
          <a:effectLst>
            <a:glow rad="63500">
              <a:schemeClr val="accent2">
                <a:satMod val="175000"/>
                <a:alpha val="40000"/>
              </a:schemeClr>
            </a:glow>
          </a:effectLst>
        </p:grpSpPr>
        <p:sp>
          <p:nvSpPr>
            <p:cNvPr id="5" name="Rectangle 6"/>
            <p:cNvSpPr>
              <a:spLocks noChangeArrowheads="1"/>
            </p:cNvSpPr>
            <p:nvPr/>
          </p:nvSpPr>
          <p:spPr bwMode="auto">
            <a:xfrm>
              <a:off x="1728" y="864"/>
              <a:ext cx="792" cy="576"/>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 name="Line 7"/>
            <p:cNvSpPr>
              <a:spLocks noChangeShapeType="1"/>
            </p:cNvSpPr>
            <p:nvPr/>
          </p:nvSpPr>
          <p:spPr bwMode="auto">
            <a:xfrm>
              <a:off x="1728" y="936"/>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7" name="Line 8"/>
            <p:cNvSpPr>
              <a:spLocks noChangeShapeType="1"/>
            </p:cNvSpPr>
            <p:nvPr/>
          </p:nvSpPr>
          <p:spPr bwMode="auto">
            <a:xfrm>
              <a:off x="1728" y="1008"/>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8" name="Line 9"/>
            <p:cNvSpPr>
              <a:spLocks noChangeShapeType="1"/>
            </p:cNvSpPr>
            <p:nvPr/>
          </p:nvSpPr>
          <p:spPr bwMode="auto">
            <a:xfrm>
              <a:off x="1728" y="1080"/>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9" name="Line 10"/>
            <p:cNvSpPr>
              <a:spLocks noChangeShapeType="1"/>
            </p:cNvSpPr>
            <p:nvPr/>
          </p:nvSpPr>
          <p:spPr bwMode="auto">
            <a:xfrm>
              <a:off x="1728" y="1152"/>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0" name="Line 11"/>
            <p:cNvSpPr>
              <a:spLocks noChangeShapeType="1"/>
            </p:cNvSpPr>
            <p:nvPr/>
          </p:nvSpPr>
          <p:spPr bwMode="auto">
            <a:xfrm>
              <a:off x="1728" y="1224"/>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1" name="Line 12"/>
            <p:cNvSpPr>
              <a:spLocks noChangeShapeType="1"/>
            </p:cNvSpPr>
            <p:nvPr/>
          </p:nvSpPr>
          <p:spPr bwMode="auto">
            <a:xfrm>
              <a:off x="1728" y="1296"/>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2" name="Line 13"/>
            <p:cNvSpPr>
              <a:spLocks noChangeShapeType="1"/>
            </p:cNvSpPr>
            <p:nvPr/>
          </p:nvSpPr>
          <p:spPr bwMode="auto">
            <a:xfrm>
              <a:off x="1728" y="1368"/>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3" name="Line 15"/>
            <p:cNvSpPr>
              <a:spLocks noChangeShapeType="1"/>
            </p:cNvSpPr>
            <p:nvPr/>
          </p:nvSpPr>
          <p:spPr bwMode="auto">
            <a:xfrm>
              <a:off x="1872"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4" name="Line 16"/>
            <p:cNvSpPr>
              <a:spLocks noChangeShapeType="1"/>
            </p:cNvSpPr>
            <p:nvPr/>
          </p:nvSpPr>
          <p:spPr bwMode="auto">
            <a:xfrm>
              <a:off x="180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5" name="Line 17"/>
            <p:cNvSpPr>
              <a:spLocks noChangeShapeType="1"/>
            </p:cNvSpPr>
            <p:nvPr/>
          </p:nvSpPr>
          <p:spPr bwMode="auto">
            <a:xfrm>
              <a:off x="1944"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6" name="Line 18"/>
            <p:cNvSpPr>
              <a:spLocks noChangeShapeType="1"/>
            </p:cNvSpPr>
            <p:nvPr/>
          </p:nvSpPr>
          <p:spPr bwMode="auto">
            <a:xfrm>
              <a:off x="2016"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7" name="Line 19"/>
            <p:cNvSpPr>
              <a:spLocks noChangeShapeType="1"/>
            </p:cNvSpPr>
            <p:nvPr/>
          </p:nvSpPr>
          <p:spPr bwMode="auto">
            <a:xfrm>
              <a:off x="208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8" name="Line 20"/>
            <p:cNvSpPr>
              <a:spLocks noChangeShapeType="1"/>
            </p:cNvSpPr>
            <p:nvPr/>
          </p:nvSpPr>
          <p:spPr bwMode="auto">
            <a:xfrm>
              <a:off x="216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9" name="Line 21"/>
            <p:cNvSpPr>
              <a:spLocks noChangeShapeType="1"/>
            </p:cNvSpPr>
            <p:nvPr/>
          </p:nvSpPr>
          <p:spPr bwMode="auto">
            <a:xfrm>
              <a:off x="2232"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0" name="Line 22"/>
            <p:cNvSpPr>
              <a:spLocks noChangeShapeType="1"/>
            </p:cNvSpPr>
            <p:nvPr/>
          </p:nvSpPr>
          <p:spPr bwMode="auto">
            <a:xfrm>
              <a:off x="2304"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1" name="Line 23"/>
            <p:cNvSpPr>
              <a:spLocks noChangeShapeType="1"/>
            </p:cNvSpPr>
            <p:nvPr/>
          </p:nvSpPr>
          <p:spPr bwMode="auto">
            <a:xfrm>
              <a:off x="2376"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2" name="Line 24"/>
            <p:cNvSpPr>
              <a:spLocks noChangeShapeType="1"/>
            </p:cNvSpPr>
            <p:nvPr/>
          </p:nvSpPr>
          <p:spPr bwMode="auto">
            <a:xfrm>
              <a:off x="244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grpSp>
      <p:grpSp>
        <p:nvGrpSpPr>
          <p:cNvPr id="23" name="Group 56"/>
          <p:cNvGrpSpPr>
            <a:grpSpLocks/>
          </p:cNvGrpSpPr>
          <p:nvPr/>
        </p:nvGrpSpPr>
        <p:grpSpPr bwMode="auto">
          <a:xfrm>
            <a:off x="7172352" y="5372120"/>
            <a:ext cx="1257300" cy="914400"/>
            <a:chOff x="3816" y="864"/>
            <a:chExt cx="792" cy="576"/>
          </a:xfrm>
          <a:solidFill>
            <a:schemeClr val="accent1">
              <a:lumMod val="20000"/>
              <a:lumOff val="80000"/>
            </a:schemeClr>
          </a:solidFill>
          <a:effectLst>
            <a:glow rad="63500">
              <a:schemeClr val="accent2">
                <a:satMod val="175000"/>
                <a:alpha val="40000"/>
              </a:schemeClr>
            </a:glow>
          </a:effectLst>
        </p:grpSpPr>
        <p:sp>
          <p:nvSpPr>
            <p:cNvPr id="24" name="Rectangle 26"/>
            <p:cNvSpPr>
              <a:spLocks noChangeArrowheads="1"/>
            </p:cNvSpPr>
            <p:nvPr/>
          </p:nvSpPr>
          <p:spPr bwMode="auto">
            <a:xfrm>
              <a:off x="3816" y="864"/>
              <a:ext cx="576" cy="576"/>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5" name="Line 27"/>
            <p:cNvSpPr>
              <a:spLocks noChangeShapeType="1"/>
            </p:cNvSpPr>
            <p:nvPr/>
          </p:nvSpPr>
          <p:spPr bwMode="auto">
            <a:xfrm>
              <a:off x="3816" y="936"/>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6" name="Line 28"/>
            <p:cNvSpPr>
              <a:spLocks noChangeShapeType="1"/>
            </p:cNvSpPr>
            <p:nvPr/>
          </p:nvSpPr>
          <p:spPr bwMode="auto">
            <a:xfrm>
              <a:off x="3816" y="1008"/>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7" name="Line 29"/>
            <p:cNvSpPr>
              <a:spLocks noChangeShapeType="1"/>
            </p:cNvSpPr>
            <p:nvPr/>
          </p:nvSpPr>
          <p:spPr bwMode="auto">
            <a:xfrm>
              <a:off x="3816" y="1080"/>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8" name="Line 30"/>
            <p:cNvSpPr>
              <a:spLocks noChangeShapeType="1"/>
            </p:cNvSpPr>
            <p:nvPr/>
          </p:nvSpPr>
          <p:spPr bwMode="auto">
            <a:xfrm>
              <a:off x="3816" y="1152"/>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9" name="Line 31"/>
            <p:cNvSpPr>
              <a:spLocks noChangeShapeType="1"/>
            </p:cNvSpPr>
            <p:nvPr/>
          </p:nvSpPr>
          <p:spPr bwMode="auto">
            <a:xfrm>
              <a:off x="3816" y="1224"/>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0" name="Line 32"/>
            <p:cNvSpPr>
              <a:spLocks noChangeShapeType="1"/>
            </p:cNvSpPr>
            <p:nvPr/>
          </p:nvSpPr>
          <p:spPr bwMode="auto">
            <a:xfrm>
              <a:off x="3816" y="1296"/>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1" name="Line 33"/>
            <p:cNvSpPr>
              <a:spLocks noChangeShapeType="1"/>
            </p:cNvSpPr>
            <p:nvPr/>
          </p:nvSpPr>
          <p:spPr bwMode="auto">
            <a:xfrm>
              <a:off x="3816" y="1368"/>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2" name="Line 34"/>
            <p:cNvSpPr>
              <a:spLocks noChangeShapeType="1"/>
            </p:cNvSpPr>
            <p:nvPr/>
          </p:nvSpPr>
          <p:spPr bwMode="auto">
            <a:xfrm>
              <a:off x="396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3" name="Line 35"/>
            <p:cNvSpPr>
              <a:spLocks noChangeShapeType="1"/>
            </p:cNvSpPr>
            <p:nvPr/>
          </p:nvSpPr>
          <p:spPr bwMode="auto">
            <a:xfrm>
              <a:off x="388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4" name="Line 36"/>
            <p:cNvSpPr>
              <a:spLocks noChangeShapeType="1"/>
            </p:cNvSpPr>
            <p:nvPr/>
          </p:nvSpPr>
          <p:spPr bwMode="auto">
            <a:xfrm>
              <a:off x="4032"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5" name="Line 37"/>
            <p:cNvSpPr>
              <a:spLocks noChangeShapeType="1"/>
            </p:cNvSpPr>
            <p:nvPr/>
          </p:nvSpPr>
          <p:spPr bwMode="auto">
            <a:xfrm>
              <a:off x="4104"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6" name="Line 38"/>
            <p:cNvSpPr>
              <a:spLocks noChangeShapeType="1"/>
            </p:cNvSpPr>
            <p:nvPr/>
          </p:nvSpPr>
          <p:spPr bwMode="auto">
            <a:xfrm>
              <a:off x="4176"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7" name="Line 39"/>
            <p:cNvSpPr>
              <a:spLocks noChangeShapeType="1"/>
            </p:cNvSpPr>
            <p:nvPr/>
          </p:nvSpPr>
          <p:spPr bwMode="auto">
            <a:xfrm>
              <a:off x="424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8" name="Line 40"/>
            <p:cNvSpPr>
              <a:spLocks noChangeShapeType="1"/>
            </p:cNvSpPr>
            <p:nvPr/>
          </p:nvSpPr>
          <p:spPr bwMode="auto">
            <a:xfrm>
              <a:off x="432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9" name="Rectangle 44"/>
            <p:cNvSpPr>
              <a:spLocks noChangeArrowheads="1"/>
            </p:cNvSpPr>
            <p:nvPr/>
          </p:nvSpPr>
          <p:spPr bwMode="auto">
            <a:xfrm>
              <a:off x="4392" y="864"/>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0" name="Rectangle 45"/>
            <p:cNvSpPr>
              <a:spLocks noChangeArrowheads="1"/>
            </p:cNvSpPr>
            <p:nvPr/>
          </p:nvSpPr>
          <p:spPr bwMode="auto">
            <a:xfrm>
              <a:off x="4392" y="100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1" name="Rectangle 46"/>
            <p:cNvSpPr>
              <a:spLocks noChangeArrowheads="1"/>
            </p:cNvSpPr>
            <p:nvPr/>
          </p:nvSpPr>
          <p:spPr bwMode="auto">
            <a:xfrm>
              <a:off x="4464" y="100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2" name="Rectangle 47"/>
            <p:cNvSpPr>
              <a:spLocks noChangeArrowheads="1"/>
            </p:cNvSpPr>
            <p:nvPr/>
          </p:nvSpPr>
          <p:spPr bwMode="auto">
            <a:xfrm>
              <a:off x="4536" y="100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3" name="Rectangle 48"/>
            <p:cNvSpPr>
              <a:spLocks noChangeArrowheads="1"/>
            </p:cNvSpPr>
            <p:nvPr/>
          </p:nvSpPr>
          <p:spPr bwMode="auto">
            <a:xfrm>
              <a:off x="4392" y="1080"/>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4" name="Rectangle 49"/>
            <p:cNvSpPr>
              <a:spLocks noChangeArrowheads="1"/>
            </p:cNvSpPr>
            <p:nvPr/>
          </p:nvSpPr>
          <p:spPr bwMode="auto">
            <a:xfrm>
              <a:off x="4392" y="1224"/>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5" name="Rectangle 50"/>
            <p:cNvSpPr>
              <a:spLocks noChangeArrowheads="1"/>
            </p:cNvSpPr>
            <p:nvPr/>
          </p:nvSpPr>
          <p:spPr bwMode="auto">
            <a:xfrm>
              <a:off x="4464" y="1224"/>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6" name="Rectangle 51"/>
            <p:cNvSpPr>
              <a:spLocks noChangeArrowheads="1"/>
            </p:cNvSpPr>
            <p:nvPr/>
          </p:nvSpPr>
          <p:spPr bwMode="auto">
            <a:xfrm>
              <a:off x="4392" y="136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grpSp>
      <p:sp>
        <p:nvSpPr>
          <p:cNvPr id="47" name="Text Box 53"/>
          <p:cNvSpPr txBox="1">
            <a:spLocks noChangeArrowheads="1"/>
          </p:cNvSpPr>
          <p:nvPr/>
        </p:nvSpPr>
        <p:spPr bwMode="auto">
          <a:xfrm>
            <a:off x="542952" y="5600720"/>
            <a:ext cx="2400300" cy="396875"/>
          </a:xfrm>
          <a:prstGeom prst="rect">
            <a:avLst/>
          </a:prstGeom>
          <a:solidFill>
            <a:schemeClr val="accent1">
              <a:lumMod val="20000"/>
              <a:lumOff val="80000"/>
            </a:schemeClr>
          </a:solidFill>
          <a:ln w="9525" algn="ctr">
            <a:noFill/>
            <a:miter lim="800000"/>
            <a:headEnd/>
            <a:tailEnd/>
          </a:ln>
          <a:effectLst>
            <a:glow rad="63500">
              <a:schemeClr val="accent2">
                <a:satMod val="175000"/>
                <a:alpha val="40000"/>
              </a:schemeClr>
            </a:glow>
          </a:effectLst>
        </p:spPr>
        <p:txBody>
          <a:bodyPr>
            <a:spAutoFit/>
          </a:bodyPr>
          <a:lstStyle/>
          <a:p>
            <a:pPr>
              <a:spcBef>
                <a:spcPct val="50000"/>
              </a:spcBef>
            </a:pPr>
            <a:r>
              <a:rPr lang="en-US" altLang="ko-KR" sz="2000" dirty="0">
                <a:solidFill>
                  <a:srgbClr val="FFFF00"/>
                </a:solidFill>
                <a:effectLst>
                  <a:outerShdw blurRad="38100" dist="38100" dir="2700000" algn="tl">
                    <a:srgbClr val="000000"/>
                  </a:outerShdw>
                </a:effectLst>
                <a:ea typeface="굴림" pitchFamily="50" charset="-127"/>
              </a:rPr>
              <a:t>Rectangular </a:t>
            </a:r>
            <a:r>
              <a:rPr lang="tr-TR" altLang="ko-KR" sz="2000" dirty="0" smtClean="0">
                <a:solidFill>
                  <a:srgbClr val="FFFF00"/>
                </a:solidFill>
                <a:effectLst>
                  <a:outerShdw blurRad="38100" dist="38100" dir="2700000" algn="tl">
                    <a:srgbClr val="000000"/>
                  </a:outerShdw>
                </a:effectLst>
                <a:ea typeface="굴림" pitchFamily="50" charset="-127"/>
              </a:rPr>
              <a:t>Dizi</a:t>
            </a:r>
            <a:endParaRPr lang="en-US" sz="2000" dirty="0">
              <a:solidFill>
                <a:srgbClr val="FFFF00"/>
              </a:solidFill>
              <a:effectLst>
                <a:outerShdw blurRad="38100" dist="38100" dir="2700000" algn="tl">
                  <a:srgbClr val="000000"/>
                </a:outerShdw>
              </a:effectLst>
            </a:endParaRPr>
          </a:p>
        </p:txBody>
      </p:sp>
      <p:sp>
        <p:nvSpPr>
          <p:cNvPr id="48" name="Text Box 55"/>
          <p:cNvSpPr txBox="1">
            <a:spLocks noChangeArrowheads="1"/>
          </p:cNvSpPr>
          <p:nvPr/>
        </p:nvSpPr>
        <p:spPr bwMode="auto">
          <a:xfrm>
            <a:off x="5000652" y="5600720"/>
            <a:ext cx="2057400" cy="396875"/>
          </a:xfrm>
          <a:prstGeom prst="rect">
            <a:avLst/>
          </a:prstGeom>
          <a:solidFill>
            <a:schemeClr val="accent1">
              <a:lumMod val="20000"/>
              <a:lumOff val="80000"/>
            </a:schemeClr>
          </a:solidFill>
          <a:ln w="9525" algn="ctr">
            <a:noFill/>
            <a:miter lim="800000"/>
            <a:headEnd/>
            <a:tailEnd/>
          </a:ln>
          <a:effectLst>
            <a:glow rad="63500">
              <a:schemeClr val="accent2">
                <a:satMod val="175000"/>
                <a:alpha val="40000"/>
              </a:schemeClr>
            </a:glow>
          </a:effectLst>
        </p:spPr>
        <p:txBody>
          <a:bodyPr>
            <a:spAutoFit/>
          </a:bodyPr>
          <a:lstStyle/>
          <a:p>
            <a:pPr>
              <a:spcBef>
                <a:spcPct val="50000"/>
              </a:spcBef>
            </a:pPr>
            <a:r>
              <a:rPr lang="en-US" altLang="ko-KR" sz="2000" dirty="0">
                <a:solidFill>
                  <a:srgbClr val="FFFF00"/>
                </a:solidFill>
                <a:effectLst>
                  <a:outerShdw blurRad="38100" dist="38100" dir="2700000" algn="tl">
                    <a:srgbClr val="000000"/>
                  </a:outerShdw>
                </a:effectLst>
                <a:ea typeface="굴림" pitchFamily="50" charset="-127"/>
              </a:rPr>
              <a:t>Jagged </a:t>
            </a:r>
            <a:r>
              <a:rPr lang="tr-TR" altLang="ko-KR" sz="2000" dirty="0" smtClean="0">
                <a:solidFill>
                  <a:srgbClr val="FFFF00"/>
                </a:solidFill>
                <a:effectLst>
                  <a:outerShdw blurRad="38100" dist="38100" dir="2700000" algn="tl">
                    <a:srgbClr val="000000"/>
                  </a:outerShdw>
                </a:effectLst>
                <a:ea typeface="굴림" pitchFamily="50" charset="-127"/>
              </a:rPr>
              <a:t>Dizi</a:t>
            </a:r>
            <a:endParaRPr lang="en-US" sz="2000" dirty="0">
              <a:solidFill>
                <a:srgbClr val="FFFF00"/>
              </a:solidFill>
              <a:effectLst>
                <a:outerShdw blurRad="38100" dist="38100" dir="2700000" algn="tl">
                  <a:srgbClr val="000000"/>
                </a:outerShdw>
              </a:effectLst>
            </a:endParaRPr>
          </a:p>
        </p:txBody>
      </p:sp>
      <p:sp>
        <p:nvSpPr>
          <p:cNvPr id="49" name="4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60</a:t>
            </a:fld>
            <a:endParaRPr lang="tr-T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normAutofit/>
          </a:bodyPr>
          <a:lstStyle/>
          <a:p>
            <a:pPr eaLnBrk="1" hangingPunct="1"/>
            <a:r>
              <a:rPr lang="tr-TR" sz="3600" dirty="0" smtClean="0"/>
              <a:t>6.3.1.9. Kesitler</a:t>
            </a:r>
            <a:endParaRPr lang="en-US" sz="3600" dirty="0" smtClean="0"/>
          </a:p>
        </p:txBody>
      </p:sp>
      <p:sp>
        <p:nvSpPr>
          <p:cNvPr id="41989" name="Rectangle 3"/>
          <p:cNvSpPr>
            <a:spLocks noGrp="1" noChangeArrowheads="1"/>
          </p:cNvSpPr>
          <p:nvPr>
            <p:ph type="body" idx="1"/>
          </p:nvPr>
        </p:nvSpPr>
        <p:spPr>
          <a:xfrm>
            <a:off x="142844" y="1600200"/>
            <a:ext cx="8858312" cy="4495800"/>
          </a:xfrm>
        </p:spPr>
        <p:txBody>
          <a:bodyPr/>
          <a:lstStyle/>
          <a:p>
            <a:r>
              <a:rPr lang="en-US" dirty="0" err="1" smtClean="0"/>
              <a:t>Kesit</a:t>
            </a:r>
            <a:r>
              <a:rPr lang="tr-TR" dirty="0" err="1" smtClean="0"/>
              <a:t>ler</a:t>
            </a:r>
            <a:r>
              <a:rPr lang="tr-TR" dirty="0" smtClean="0"/>
              <a:t> </a:t>
            </a:r>
            <a:r>
              <a:rPr lang="en-US" dirty="0" smtClean="0"/>
              <a:t>(slice</a:t>
            </a:r>
            <a:r>
              <a:rPr lang="tr-TR" dirty="0" smtClean="0"/>
              <a:t>s</a:t>
            </a:r>
            <a:r>
              <a:rPr lang="en-US" dirty="0" smtClean="0"/>
              <a:t>)</a:t>
            </a:r>
          </a:p>
          <a:p>
            <a:pPr lvl="1"/>
            <a:r>
              <a:rPr lang="tr-TR" dirty="0" smtClean="0"/>
              <a:t>K</a:t>
            </a:r>
            <a:r>
              <a:rPr lang="en-US" dirty="0" err="1" smtClean="0"/>
              <a:t>esit</a:t>
            </a:r>
            <a:r>
              <a:rPr lang="tr-TR" dirty="0" smtClean="0"/>
              <a:t> </a:t>
            </a:r>
            <a:r>
              <a:rPr lang="en-US" dirty="0" smtClean="0"/>
              <a:t>(slice)</a:t>
            </a:r>
            <a:r>
              <a:rPr lang="tr-TR" dirty="0" smtClean="0"/>
              <a:t>, bir dizinin</a:t>
            </a:r>
            <a:r>
              <a:rPr lang="en-US" dirty="0" err="1" smtClean="0"/>
              <a:t>i</a:t>
            </a:r>
            <a:r>
              <a:rPr lang="tr-TR" dirty="0" smtClean="0"/>
              <a:t>n bir kısım altyapısıdır</a:t>
            </a:r>
            <a:r>
              <a:rPr lang="en-US" dirty="0" smtClean="0"/>
              <a:t> </a:t>
            </a:r>
            <a:r>
              <a:rPr lang="tr-TR" dirty="0" smtClean="0"/>
              <a:t>(</a:t>
            </a:r>
            <a:r>
              <a:rPr lang="en-US" dirty="0" smtClean="0"/>
              <a:t>substructure</a:t>
            </a:r>
            <a:r>
              <a:rPr lang="tr-TR" dirty="0" smtClean="0"/>
              <a:t>)</a:t>
            </a:r>
            <a:r>
              <a:rPr lang="en-US" dirty="0" smtClean="0"/>
              <a:t> ; </a:t>
            </a:r>
            <a:r>
              <a:rPr lang="tr-TR" dirty="0" smtClean="0"/>
              <a:t>bir </a:t>
            </a:r>
            <a:r>
              <a:rPr lang="tr-TR" dirty="0" err="1" smtClean="0"/>
              <a:t>referanslama</a:t>
            </a:r>
            <a:r>
              <a:rPr lang="tr-TR" dirty="0" smtClean="0"/>
              <a:t> mekanizmasından fazla bir şey değildir</a:t>
            </a:r>
            <a:endParaRPr lang="en-US" dirty="0" smtClean="0"/>
          </a:p>
          <a:p>
            <a:pPr lvl="1"/>
            <a:r>
              <a:rPr lang="en-US" dirty="0" err="1" smtClean="0"/>
              <a:t>Kesit</a:t>
            </a:r>
            <a:r>
              <a:rPr lang="tr-TR" dirty="0" err="1" smtClean="0"/>
              <a:t>ler</a:t>
            </a:r>
            <a:r>
              <a:rPr lang="tr-TR" dirty="0" smtClean="0"/>
              <a:t> </a:t>
            </a:r>
            <a:r>
              <a:rPr lang="en-US" dirty="0" smtClean="0"/>
              <a:t>(slice</a:t>
            </a:r>
            <a:r>
              <a:rPr lang="tr-TR" dirty="0" smtClean="0"/>
              <a:t>s</a:t>
            </a:r>
            <a:r>
              <a:rPr lang="en-US" dirty="0" smtClean="0"/>
              <a:t>) </a:t>
            </a:r>
            <a:r>
              <a:rPr lang="tr-TR" dirty="0" smtClean="0"/>
              <a:t>sadece dizi işlemleri olan diller için kullanışlıdır.</a:t>
            </a:r>
            <a:endParaRPr lang="en-US" dirty="0" smtClean="0"/>
          </a:p>
          <a:p>
            <a:pPr lvl="1">
              <a:buFontTx/>
              <a:buNone/>
            </a:pPr>
            <a:endParaRPr lang="en-US" dirty="0" smtClean="0"/>
          </a:p>
        </p:txBody>
      </p:sp>
      <p:pic>
        <p:nvPicPr>
          <p:cNvPr id="6" name="Picture 2"/>
          <p:cNvPicPr>
            <a:picLocks noChangeAspect="1" noChangeArrowheads="1"/>
          </p:cNvPicPr>
          <p:nvPr/>
        </p:nvPicPr>
        <p:blipFill>
          <a:blip r:embed="rId3"/>
          <a:srcRect/>
          <a:stretch>
            <a:fillRect/>
          </a:stretch>
        </p:blipFill>
        <p:spPr>
          <a:xfrm>
            <a:off x="4000496" y="3434953"/>
            <a:ext cx="4643470" cy="3423071"/>
          </a:xfrm>
          <a:prstGeom prst="rect">
            <a:avLst/>
          </a:prstGeom>
          <a:noFill/>
        </p:spPr>
      </p:pic>
      <p:sp>
        <p:nvSpPr>
          <p:cNvPr id="5" name="4 Dikdörtgen"/>
          <p:cNvSpPr/>
          <p:nvPr/>
        </p:nvSpPr>
        <p:spPr>
          <a:xfrm>
            <a:off x="142844" y="6000768"/>
            <a:ext cx="4572000" cy="646331"/>
          </a:xfrm>
          <a:prstGeom prst="rect">
            <a:avLst/>
          </a:prstGeom>
        </p:spPr>
        <p:txBody>
          <a:bodyPr>
            <a:spAutoFit/>
          </a:bodyPr>
          <a:lstStyle/>
          <a:p>
            <a:r>
              <a:rPr lang="tr-TR" dirty="0" smtClean="0">
                <a:solidFill>
                  <a:srgbClr val="0070C0"/>
                </a:solidFill>
              </a:rPr>
              <a:t>MAT = CUBE(:,:,2) // </a:t>
            </a:r>
            <a:r>
              <a:rPr lang="tr-TR" dirty="0" err="1" smtClean="0">
                <a:solidFill>
                  <a:srgbClr val="0070C0"/>
                </a:solidFill>
              </a:rPr>
              <a:t>cube</a:t>
            </a:r>
            <a:r>
              <a:rPr lang="tr-TR" dirty="0" smtClean="0">
                <a:solidFill>
                  <a:srgbClr val="0070C0"/>
                </a:solidFill>
              </a:rPr>
              <a:t> dizininin ikinci dilimini mat’a koyar.</a:t>
            </a:r>
            <a:endParaRPr lang="tr-TR" dirty="0">
              <a:solidFill>
                <a:srgbClr val="0070C0"/>
              </a:solidFill>
            </a:endParaRP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61</a:t>
            </a:fld>
            <a:endParaRPr lang="tr-T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normAutofit/>
          </a:bodyPr>
          <a:lstStyle/>
          <a:p>
            <a:r>
              <a:rPr lang="tr-TR" sz="3600" dirty="0" smtClean="0"/>
              <a:t>6.3.1.9.1. Kesit Örnekleri</a:t>
            </a:r>
            <a:endParaRPr lang="en-US" sz="3600" dirty="0" smtClean="0"/>
          </a:p>
        </p:txBody>
      </p:sp>
      <p:sp>
        <p:nvSpPr>
          <p:cNvPr id="43013" name="Rectangle 3"/>
          <p:cNvSpPr>
            <a:spLocks noGrp="1" noChangeArrowheads="1"/>
          </p:cNvSpPr>
          <p:nvPr>
            <p:ph type="body" idx="1"/>
          </p:nvPr>
        </p:nvSpPr>
        <p:spPr>
          <a:xfrm>
            <a:off x="612648" y="1600200"/>
            <a:ext cx="8388508" cy="5114948"/>
          </a:xfrm>
        </p:spPr>
        <p:txBody>
          <a:bodyPr>
            <a:normAutofit fontScale="92500" lnSpcReduction="10000"/>
          </a:bodyPr>
          <a:lstStyle/>
          <a:p>
            <a:pPr eaLnBrk="1" hangingPunct="1"/>
            <a:r>
              <a:rPr lang="en-US" dirty="0" smtClean="0"/>
              <a:t>Python</a:t>
            </a:r>
          </a:p>
          <a:p>
            <a:pPr lvl="1" eaLnBrk="1" hangingPunct="1">
              <a:buFontTx/>
              <a:buNone/>
            </a:pPr>
            <a:r>
              <a:rPr lang="en-US" dirty="0" smtClean="0">
                <a:latin typeface="Courier New" pitchFamily="49" charset="0"/>
                <a:cs typeface="Courier New" pitchFamily="49" charset="0"/>
              </a:rPr>
              <a:t>vector = [2, 4, 6, 8, 10, 12, 14, 16]</a:t>
            </a:r>
          </a:p>
          <a:p>
            <a:pPr lvl="1" eaLnBrk="1" hangingPunct="1">
              <a:buFontTx/>
              <a:buNone/>
            </a:pPr>
            <a:r>
              <a:rPr lang="en-US" dirty="0" smtClean="0">
                <a:latin typeface="Courier New" pitchFamily="49" charset="0"/>
                <a:cs typeface="Courier New" pitchFamily="49" charset="0"/>
              </a:rPr>
              <a:t>mat = [[1, 2, 3], [4, 5, 6], [7, 8, 9]]</a:t>
            </a:r>
          </a:p>
          <a:p>
            <a:pPr lvl="1" eaLnBrk="1" hangingPunct="1">
              <a:buFontTx/>
              <a:buNone/>
            </a:pPr>
            <a:endParaRPr lang="en-US" dirty="0" smtClean="0">
              <a:latin typeface="Courier New" pitchFamily="49" charset="0"/>
              <a:cs typeface="Courier New" pitchFamily="49" charset="0"/>
            </a:endParaRPr>
          </a:p>
          <a:p>
            <a:pPr lvl="1" eaLnBrk="1" hangingPunct="1">
              <a:buFontTx/>
              <a:buNone/>
            </a:pPr>
            <a:r>
              <a:rPr lang="en-US" dirty="0" smtClean="0">
                <a:latin typeface="Courier New" pitchFamily="49" charset="0"/>
                <a:cs typeface="Courier New" pitchFamily="49" charset="0"/>
              </a:rPr>
              <a:t>vector </a:t>
            </a:r>
            <a:r>
              <a:rPr lang="tr-TR" dirty="0" smtClean="0">
                <a:latin typeface="Courier New" pitchFamily="49" charset="0"/>
                <a:cs typeface="Courier New" pitchFamily="49" charset="0"/>
              </a:rPr>
              <a:t>(</a:t>
            </a:r>
            <a:r>
              <a:rPr lang="en-US" dirty="0" smtClean="0">
                <a:latin typeface="Courier New" pitchFamily="49" charset="0"/>
                <a:cs typeface="Courier New" pitchFamily="49" charset="0"/>
              </a:rPr>
              <a:t>3:6</a:t>
            </a:r>
            <a:r>
              <a:rPr lang="tr-TR" dirty="0" smtClean="0">
                <a:latin typeface="Courier New" pitchFamily="49" charset="0"/>
                <a:cs typeface="Courier New" pitchFamily="49" charset="0"/>
              </a:rPr>
              <a:t>)</a:t>
            </a:r>
            <a:r>
              <a:rPr lang="en-US" dirty="0" smtClean="0"/>
              <a:t> </a:t>
            </a:r>
            <a:r>
              <a:rPr lang="tr-TR" dirty="0" smtClean="0"/>
              <a:t>dizinin 3 elemanını temsil eder (dizideki </a:t>
            </a:r>
            <a:r>
              <a:rPr lang="tr-TR" dirty="0" smtClean="0">
                <a:solidFill>
                  <a:srgbClr val="FF0000"/>
                </a:solidFill>
              </a:rPr>
              <a:t>8</a:t>
            </a:r>
            <a:r>
              <a:rPr lang="tr-TR" dirty="0" smtClean="0"/>
              <a:t>, </a:t>
            </a:r>
            <a:r>
              <a:rPr lang="tr-TR" dirty="0" smtClean="0">
                <a:solidFill>
                  <a:srgbClr val="FF0000"/>
                </a:solidFill>
              </a:rPr>
              <a:t>10</a:t>
            </a:r>
            <a:r>
              <a:rPr lang="tr-TR" dirty="0" smtClean="0"/>
              <a:t>, </a:t>
            </a:r>
            <a:r>
              <a:rPr lang="tr-TR" dirty="0" smtClean="0">
                <a:solidFill>
                  <a:srgbClr val="FF0000"/>
                </a:solidFill>
              </a:rPr>
              <a:t>12</a:t>
            </a:r>
            <a:r>
              <a:rPr lang="tr-TR" dirty="0" smtClean="0"/>
              <a:t> değerleri)</a:t>
            </a:r>
          </a:p>
          <a:p>
            <a:pPr lvl="1">
              <a:buNone/>
            </a:pPr>
            <a:r>
              <a:rPr lang="en-US" dirty="0">
                <a:latin typeface="Courier New" pitchFamily="49" charset="0"/>
                <a:cs typeface="Courier New" pitchFamily="49" charset="0"/>
              </a:rPr>
              <a:t>vector </a:t>
            </a:r>
            <a:r>
              <a:rPr lang="tr-TR" dirty="0" smtClean="0">
                <a:latin typeface="Courier New" pitchFamily="49" charset="0"/>
                <a:cs typeface="Courier New" pitchFamily="49" charset="0"/>
              </a:rPr>
              <a:t>[0:7:2] (</a:t>
            </a:r>
            <a:r>
              <a:rPr lang="tr-TR" dirty="0" smtClean="0"/>
              <a:t>dizide ikişer atla </a:t>
            </a:r>
            <a:r>
              <a:rPr lang="tr-TR" dirty="0" smtClean="0">
                <a:solidFill>
                  <a:srgbClr val="FF0000"/>
                </a:solidFill>
              </a:rPr>
              <a:t>2</a:t>
            </a:r>
            <a:r>
              <a:rPr lang="tr-TR" dirty="0"/>
              <a:t>, </a:t>
            </a:r>
            <a:r>
              <a:rPr lang="tr-TR" dirty="0">
                <a:solidFill>
                  <a:srgbClr val="FF0000"/>
                </a:solidFill>
              </a:rPr>
              <a:t>6</a:t>
            </a:r>
            <a:r>
              <a:rPr lang="tr-TR" dirty="0"/>
              <a:t>, </a:t>
            </a:r>
            <a:r>
              <a:rPr lang="tr-TR" dirty="0">
                <a:solidFill>
                  <a:srgbClr val="FF0000"/>
                </a:solidFill>
              </a:rPr>
              <a:t>10</a:t>
            </a:r>
            <a:r>
              <a:rPr lang="tr-TR" dirty="0"/>
              <a:t>, </a:t>
            </a:r>
            <a:r>
              <a:rPr lang="tr-TR" dirty="0">
                <a:solidFill>
                  <a:srgbClr val="FF0000"/>
                </a:solidFill>
              </a:rPr>
              <a:t>14</a:t>
            </a:r>
            <a:r>
              <a:rPr lang="tr-TR" dirty="0" smtClean="0">
                <a:latin typeface="Courier New" pitchFamily="49" charset="0"/>
                <a:cs typeface="Courier New" pitchFamily="49" charset="0"/>
              </a:rPr>
              <a:t>)</a:t>
            </a:r>
          </a:p>
          <a:p>
            <a:pPr lvl="1">
              <a:buNone/>
            </a:pPr>
            <a:r>
              <a:rPr lang="en-US" dirty="0" smtClean="0">
                <a:latin typeface="Courier New" pitchFamily="49" charset="0"/>
                <a:cs typeface="Courier New" pitchFamily="49" charset="0"/>
              </a:rPr>
              <a:t>mat[0][0:2]</a:t>
            </a:r>
            <a:r>
              <a:rPr lang="en-US" dirty="0" smtClean="0"/>
              <a:t> </a:t>
            </a:r>
            <a:r>
              <a:rPr lang="tr-TR" dirty="0" smtClean="0"/>
              <a:t>dizinin ilk satırındaki ilk elemandan 3.</a:t>
            </a:r>
          </a:p>
          <a:p>
            <a:pPr lvl="1" eaLnBrk="1" hangingPunct="1">
              <a:buFontTx/>
              <a:buNone/>
            </a:pPr>
            <a:r>
              <a:rPr lang="tr-TR" dirty="0" smtClean="0"/>
              <a:t>elemana kadar olanı gösterir (dizideki </a:t>
            </a:r>
            <a:r>
              <a:rPr lang="tr-TR" dirty="0" smtClean="0">
                <a:solidFill>
                  <a:srgbClr val="FF0000"/>
                </a:solidFill>
              </a:rPr>
              <a:t>1</a:t>
            </a:r>
            <a:r>
              <a:rPr lang="tr-TR" dirty="0" smtClean="0"/>
              <a:t> ve </a:t>
            </a:r>
            <a:r>
              <a:rPr lang="tr-TR" dirty="0" smtClean="0">
                <a:solidFill>
                  <a:srgbClr val="FF0000"/>
                </a:solidFill>
              </a:rPr>
              <a:t>2</a:t>
            </a:r>
            <a:r>
              <a:rPr lang="tr-TR" dirty="0" smtClean="0"/>
              <a:t>). </a:t>
            </a:r>
            <a:endParaRPr lang="en-US" dirty="0" smtClean="0">
              <a:latin typeface="Courier New" pitchFamily="49" charset="0"/>
              <a:cs typeface="Courier New" pitchFamily="49" charset="0"/>
            </a:endParaRPr>
          </a:p>
          <a:p>
            <a:pPr eaLnBrk="1" hangingPunct="1"/>
            <a:r>
              <a:rPr lang="en-US" dirty="0" smtClean="0"/>
              <a:t>Ruby </a:t>
            </a:r>
            <a:r>
              <a:rPr lang="tr-TR" dirty="0" err="1" smtClean="0"/>
              <a:t>slice</a:t>
            </a:r>
            <a:r>
              <a:rPr lang="tr-TR" dirty="0" smtClean="0"/>
              <a:t> metot olarak kesiti destekler.</a:t>
            </a:r>
            <a:endParaRPr lang="en-US" dirty="0" smtClean="0"/>
          </a:p>
          <a:p>
            <a:pPr lvl="1" eaLnBrk="1" hangingPunct="1">
              <a:buFontTx/>
              <a:buNone/>
            </a:pPr>
            <a:r>
              <a:rPr lang="en-US" dirty="0" err="1" smtClean="0">
                <a:latin typeface="Courier New" pitchFamily="49" charset="0"/>
                <a:cs typeface="Courier New" pitchFamily="49" charset="0"/>
              </a:rPr>
              <a:t>list.slice</a:t>
            </a:r>
            <a:r>
              <a:rPr lang="en-US" dirty="0" smtClean="0">
                <a:latin typeface="Courier New" pitchFamily="49" charset="0"/>
                <a:cs typeface="Courier New" pitchFamily="49" charset="0"/>
              </a:rPr>
              <a:t>(2, 2</a:t>
            </a:r>
            <a:r>
              <a:rPr lang="en-US" dirty="0" smtClean="0"/>
              <a:t>)</a:t>
            </a:r>
            <a:r>
              <a:rPr lang="tr-TR" dirty="0" smtClean="0"/>
              <a:t> örneğinde 2. elemandan 4. </a:t>
            </a:r>
          </a:p>
          <a:p>
            <a:pPr lvl="1" eaLnBrk="1" hangingPunct="1">
              <a:buFontTx/>
              <a:buNone/>
            </a:pPr>
            <a:r>
              <a:rPr lang="tr-TR" dirty="0" smtClean="0"/>
              <a:t>elemana kadar olanları kapsar.</a:t>
            </a:r>
            <a:endParaRPr lang="en-US" dirty="0" smtClean="0"/>
          </a:p>
          <a:p>
            <a:pPr eaLnBrk="1" hangingPunct="1">
              <a:buFontTx/>
              <a:buNone/>
            </a:pP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62</a:t>
            </a:fld>
            <a:endParaRPr lang="tr-T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a:bodyPr>
          <a:lstStyle/>
          <a:p>
            <a:r>
              <a:rPr lang="tr-TR" sz="3600" dirty="0" smtClean="0"/>
              <a:t>6.3.1.10. Demet (</a:t>
            </a:r>
            <a:r>
              <a:rPr lang="tr-TR" sz="3600" dirty="0" err="1" smtClean="0"/>
              <a:t>Tuple</a:t>
            </a:r>
            <a:r>
              <a:rPr lang="tr-TR" sz="3600" dirty="0" smtClean="0"/>
              <a:t>)</a:t>
            </a:r>
            <a:r>
              <a:rPr lang="en-US" sz="3600" dirty="0" smtClean="0"/>
              <a:t> T</a:t>
            </a:r>
            <a:r>
              <a:rPr lang="tr-TR" sz="3600" dirty="0" smtClean="0"/>
              <a:t>ipi</a:t>
            </a:r>
            <a:endParaRPr lang="en-US" sz="3600" dirty="0" smtClean="0"/>
          </a:p>
        </p:txBody>
      </p:sp>
      <p:sp>
        <p:nvSpPr>
          <p:cNvPr id="58371" name="Content Placeholder 2"/>
          <p:cNvSpPr>
            <a:spLocks noGrp="1"/>
          </p:cNvSpPr>
          <p:nvPr>
            <p:ph idx="1"/>
          </p:nvPr>
        </p:nvSpPr>
        <p:spPr/>
        <p:txBody>
          <a:bodyPr>
            <a:normAutofit fontScale="92500"/>
          </a:bodyPr>
          <a:lstStyle/>
          <a:p>
            <a:r>
              <a:rPr lang="tr-TR" dirty="0" smtClean="0"/>
              <a:t>Demet veri tipi kayıt veri tipine benzeyen bir veri tipidir.</a:t>
            </a:r>
            <a:endParaRPr lang="en-US" dirty="0" smtClean="0"/>
          </a:p>
          <a:p>
            <a:r>
              <a:rPr lang="tr-TR" dirty="0" err="1" smtClean="0"/>
              <a:t>Python</a:t>
            </a:r>
            <a:r>
              <a:rPr lang="tr-TR" dirty="0" smtClean="0"/>
              <a:t>, ML, F#, C# (.Net 4.0 ile birlikte)’ta kullanılır.Fonksiyonlara birden fazla değer döndürür.</a:t>
            </a:r>
            <a:endParaRPr lang="en-US" dirty="0" smtClean="0"/>
          </a:p>
          <a:p>
            <a:pPr lvl="1"/>
            <a:r>
              <a:rPr lang="en-US" dirty="0" smtClean="0"/>
              <a:t>Python</a:t>
            </a:r>
          </a:p>
          <a:p>
            <a:pPr lvl="2"/>
            <a:r>
              <a:rPr lang="tr-TR" dirty="0" smtClean="0"/>
              <a:t>Listelerle yakından ilişkili ama değiştirilemez</a:t>
            </a:r>
            <a:endParaRPr lang="en-US" dirty="0" smtClean="0"/>
          </a:p>
          <a:p>
            <a:pPr lvl="2"/>
            <a:r>
              <a:rPr lang="tr-TR" dirty="0" smtClean="0"/>
              <a:t>Demet oluşturma</a:t>
            </a:r>
            <a:endParaRPr lang="en-US" dirty="0" smtClean="0"/>
          </a:p>
          <a:p>
            <a:pPr lvl="2">
              <a:buFontTx/>
              <a:buNone/>
            </a:pPr>
            <a:r>
              <a:rPr lang="en-US" dirty="0" smtClean="0"/>
              <a:t>    </a:t>
            </a:r>
            <a:r>
              <a:rPr lang="en-US" sz="2000" dirty="0" err="1" smtClean="0">
                <a:latin typeface="Courier New" pitchFamily="49" charset="0"/>
                <a:cs typeface="Courier New" pitchFamily="49" charset="0"/>
              </a:rPr>
              <a:t>myTuple</a:t>
            </a:r>
            <a:r>
              <a:rPr lang="en-US" sz="2000" dirty="0" smtClean="0">
                <a:latin typeface="Courier New" pitchFamily="49" charset="0"/>
                <a:cs typeface="Courier New" pitchFamily="49" charset="0"/>
              </a:rPr>
              <a:t> = (3, 5.8, ′apple′)</a:t>
            </a:r>
          </a:p>
          <a:p>
            <a:pPr lvl="2">
              <a:buFontTx/>
              <a:buNone/>
            </a:pPr>
            <a:r>
              <a:rPr lang="en-US" dirty="0" smtClean="0"/>
              <a:t>   </a:t>
            </a:r>
            <a:r>
              <a:rPr lang="tr-TR" dirty="0" smtClean="0"/>
              <a:t>İndislerini 1’den başlayarak </a:t>
            </a:r>
            <a:r>
              <a:rPr lang="tr-TR" dirty="0" err="1" smtClean="0"/>
              <a:t>referanslandırır</a:t>
            </a:r>
            <a:r>
              <a:rPr lang="tr-TR" dirty="0" smtClean="0"/>
              <a:t>.</a:t>
            </a:r>
          </a:p>
          <a:p>
            <a:pPr lvl="2">
              <a:buFontTx/>
              <a:buNone/>
            </a:pPr>
            <a:r>
              <a:rPr lang="tr-TR" dirty="0" smtClean="0"/>
              <a:t>+ operatörünü kullanır ve del komutuyla silinir.</a:t>
            </a:r>
            <a:endParaRPr lang="en-US" sz="2000" b="1" dirty="0" smtClean="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63</a:t>
            </a:fld>
            <a:endParaRPr lang="tr-T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a:bodyPr>
          <a:lstStyle/>
          <a:p>
            <a:r>
              <a:rPr lang="tr-TR" sz="3600" dirty="0" smtClean="0"/>
              <a:t>6.3.1.10.Demet (</a:t>
            </a:r>
            <a:r>
              <a:rPr lang="tr-TR" sz="3600" dirty="0" err="1" smtClean="0"/>
              <a:t>Tuple</a:t>
            </a:r>
            <a:r>
              <a:rPr lang="tr-TR" sz="3600" dirty="0" smtClean="0"/>
              <a:t>)</a:t>
            </a:r>
            <a:r>
              <a:rPr lang="en-US" sz="3600" dirty="0" smtClean="0"/>
              <a:t> T</a:t>
            </a:r>
            <a:r>
              <a:rPr lang="tr-TR" sz="3600" dirty="0" smtClean="0"/>
              <a:t>ipi</a:t>
            </a:r>
            <a:endParaRPr lang="en-US" sz="3600" dirty="0" smtClean="0"/>
          </a:p>
        </p:txBody>
      </p:sp>
      <p:sp>
        <p:nvSpPr>
          <p:cNvPr id="59395" name="Content Placeholder 2"/>
          <p:cNvSpPr>
            <a:spLocks noGrp="1"/>
          </p:cNvSpPr>
          <p:nvPr>
            <p:ph idx="1"/>
          </p:nvPr>
        </p:nvSpPr>
        <p:spPr>
          <a:xfrm>
            <a:off x="609600" y="1547834"/>
            <a:ext cx="8153400" cy="4953000"/>
          </a:xfrm>
        </p:spPr>
        <p:txBody>
          <a:bodyPr/>
          <a:lstStyle/>
          <a:p>
            <a:r>
              <a:rPr lang="en-US" dirty="0" smtClean="0"/>
              <a:t>ML</a:t>
            </a:r>
          </a:p>
          <a:p>
            <a:pPr>
              <a:buFontTx/>
              <a:buNone/>
            </a:pPr>
            <a:r>
              <a:rPr lang="en-US" dirty="0" smtClean="0"/>
              <a:t>     </a:t>
            </a:r>
            <a:r>
              <a:rPr lang="en-US" sz="2400" b="1" dirty="0" err="1" smtClean="0">
                <a:latin typeface="Courier New" pitchFamily="49" charset="0"/>
                <a:cs typeface="Courier New" pitchFamily="49" charset="0"/>
              </a:rPr>
              <a:t>val</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myTuple</a:t>
            </a:r>
            <a:r>
              <a:rPr lang="en-US" sz="2400" dirty="0" smtClean="0">
                <a:latin typeface="Courier New" pitchFamily="49" charset="0"/>
                <a:cs typeface="Courier New" pitchFamily="49" charset="0"/>
              </a:rPr>
              <a:t> = (3, 5.8, ′apple′);</a:t>
            </a:r>
          </a:p>
          <a:p>
            <a:pPr>
              <a:buFontTx/>
              <a:buNone/>
            </a:pPr>
            <a:r>
              <a:rPr lang="en-US" dirty="0" smtClean="0"/>
              <a:t>  - </a:t>
            </a:r>
            <a:r>
              <a:rPr lang="tr-TR" dirty="0" smtClean="0"/>
              <a:t>Takipçilere erişim</a:t>
            </a:r>
            <a:r>
              <a:rPr lang="en-US" dirty="0" smtClean="0"/>
              <a:t>:</a:t>
            </a:r>
          </a:p>
          <a:p>
            <a:pPr>
              <a:buFontTx/>
              <a:buNone/>
            </a:pPr>
            <a:r>
              <a:rPr lang="en-US" dirty="0" smtClean="0"/>
              <a:t>    </a:t>
            </a:r>
            <a:r>
              <a:rPr lang="en-US" sz="2400" dirty="0" smtClean="0">
                <a:latin typeface="Courier New" pitchFamily="49" charset="0"/>
                <a:cs typeface="Courier New" pitchFamily="49" charset="0"/>
              </a:rPr>
              <a:t>#1(</a:t>
            </a:r>
            <a:r>
              <a:rPr lang="en-US" sz="2400" dirty="0" err="1" smtClean="0">
                <a:latin typeface="Courier New" pitchFamily="49" charset="0"/>
                <a:cs typeface="Courier New" pitchFamily="49" charset="0"/>
              </a:rPr>
              <a:t>myTuple</a:t>
            </a:r>
            <a:r>
              <a:rPr lang="en-US" sz="2400" dirty="0" smtClean="0">
                <a:latin typeface="Courier New" pitchFamily="49" charset="0"/>
                <a:cs typeface="Courier New" pitchFamily="49" charset="0"/>
              </a:rPr>
              <a:t>)</a:t>
            </a:r>
            <a:r>
              <a:rPr lang="en-US" dirty="0" smtClean="0"/>
              <a:t> </a:t>
            </a:r>
            <a:r>
              <a:rPr lang="tr-TR" dirty="0" smtClean="0"/>
              <a:t>demetin ilk elemanı</a:t>
            </a:r>
            <a:endParaRPr lang="en-US" dirty="0" smtClean="0"/>
          </a:p>
          <a:p>
            <a:pPr>
              <a:buFontTx/>
              <a:buNone/>
            </a:pPr>
            <a:r>
              <a:rPr lang="en-US" dirty="0" smtClean="0"/>
              <a:t>  - </a:t>
            </a:r>
            <a:r>
              <a:rPr lang="tr-TR" dirty="0" smtClean="0"/>
              <a:t>Yeni bir demet aşağıdaki gibi tanımlanır.</a:t>
            </a:r>
            <a:endParaRPr lang="en-US" dirty="0" smtClean="0"/>
          </a:p>
          <a:p>
            <a:pPr>
              <a:buFontTx/>
              <a:buNone/>
            </a:pPr>
            <a:r>
              <a:rPr lang="en-US" dirty="0" smtClean="0"/>
              <a:t>     </a:t>
            </a:r>
            <a:r>
              <a:rPr lang="en-US" sz="2400" b="1" dirty="0" smtClean="0">
                <a:latin typeface="Courier New" pitchFamily="49" charset="0"/>
                <a:cs typeface="Courier New" pitchFamily="49" charset="0"/>
              </a:rPr>
              <a:t>type</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intReal</a:t>
            </a:r>
            <a:r>
              <a:rPr lang="en-US" sz="2400"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 </a:t>
            </a:r>
            <a:r>
              <a:rPr lang="en-US" sz="2400" b="1" dirty="0" smtClean="0">
                <a:latin typeface="Courier New" pitchFamily="49" charset="0"/>
                <a:cs typeface="Courier New" pitchFamily="49" charset="0"/>
              </a:rPr>
              <a:t>real</a:t>
            </a:r>
            <a:r>
              <a:rPr lang="en-US" sz="2400" dirty="0" smtClean="0">
                <a:latin typeface="Courier New" pitchFamily="49" charset="0"/>
                <a:cs typeface="Courier New" pitchFamily="49" charset="0"/>
              </a:rPr>
              <a:t>;</a:t>
            </a:r>
          </a:p>
          <a:p>
            <a:r>
              <a:rPr lang="en-US" dirty="0" smtClean="0"/>
              <a:t>F#</a:t>
            </a:r>
          </a:p>
          <a:p>
            <a:pPr>
              <a:buFontTx/>
              <a:buNone/>
            </a:pPr>
            <a:r>
              <a:rPr lang="en-US" dirty="0" smtClean="0"/>
              <a:t>    </a:t>
            </a:r>
            <a:r>
              <a:rPr lang="en-US" sz="2400" b="1" dirty="0" smtClean="0">
                <a:latin typeface="Courier New" pitchFamily="49" charset="0"/>
                <a:cs typeface="Courier New" pitchFamily="49" charset="0"/>
              </a:rPr>
              <a:t>let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tup</a:t>
            </a:r>
            <a:r>
              <a:rPr lang="en-US" sz="2400" dirty="0" smtClean="0">
                <a:latin typeface="Courier New" pitchFamily="49" charset="0"/>
                <a:cs typeface="Courier New" pitchFamily="49" charset="0"/>
              </a:rPr>
              <a:t> = (3, 5, 7)</a:t>
            </a:r>
          </a:p>
          <a:p>
            <a:pPr>
              <a:buFontTx/>
              <a:buNone/>
            </a:pPr>
            <a:r>
              <a:rPr lang="en-US" sz="2400" dirty="0" smtClean="0">
                <a:latin typeface="Courier New" pitchFamily="49" charset="0"/>
                <a:cs typeface="Courier New" pitchFamily="49" charset="0"/>
              </a:rPr>
              <a:t>   </a:t>
            </a:r>
            <a:r>
              <a:rPr lang="en-US" sz="2400" b="1" dirty="0" smtClean="0">
                <a:latin typeface="Courier New" pitchFamily="49" charset="0"/>
                <a:cs typeface="Courier New" pitchFamily="49" charset="0"/>
              </a:rPr>
              <a:t>let</a:t>
            </a:r>
            <a:r>
              <a:rPr lang="en-US" sz="2400" dirty="0" smtClean="0">
                <a:latin typeface="Courier New" pitchFamily="49" charset="0"/>
                <a:cs typeface="Courier New" pitchFamily="49" charset="0"/>
              </a:rPr>
              <a:t> a, b, c = </a:t>
            </a:r>
            <a:r>
              <a:rPr lang="en-US" sz="2400" dirty="0" err="1" smtClean="0">
                <a:latin typeface="Courier New" pitchFamily="49" charset="0"/>
                <a:cs typeface="Courier New" pitchFamily="49" charset="0"/>
              </a:rPr>
              <a:t>tup</a:t>
            </a:r>
            <a:endParaRPr lang="en-US" sz="2400" dirty="0" smtClean="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64</a:t>
            </a:fld>
            <a:endParaRPr lang="tr-T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0419" name="Content Placeholder 2"/>
          <p:cNvSpPr>
            <a:spLocks noGrp="1"/>
          </p:cNvSpPr>
          <p:nvPr>
            <p:ph idx="1"/>
          </p:nvPr>
        </p:nvSpPr>
        <p:spPr>
          <a:xfrm>
            <a:off x="609600" y="1614510"/>
            <a:ext cx="8153400" cy="5029200"/>
          </a:xfrm>
        </p:spPr>
        <p:txBody>
          <a:bodyPr/>
          <a:lstStyle/>
          <a:p>
            <a:r>
              <a:rPr lang="tr-TR" dirty="0" smtClean="0"/>
              <a:t>LISP ve Şema listeleri parantez ayracıyla kullanılırlar ve elemanlar arasına virgül konulmaz.</a:t>
            </a:r>
            <a:endParaRPr lang="en-US" dirty="0" smtClean="0"/>
          </a:p>
          <a:p>
            <a:pPr>
              <a:buFontTx/>
              <a:buNone/>
            </a:pPr>
            <a:r>
              <a:rPr lang="en-US" sz="2000" dirty="0" smtClean="0">
                <a:latin typeface="Courier New" pitchFamily="49" charset="0"/>
                <a:cs typeface="Courier New" pitchFamily="49" charset="0"/>
              </a:rPr>
              <a:t>    (A B C D) </a:t>
            </a:r>
            <a:r>
              <a:rPr lang="tr-TR" dirty="0" smtClean="0"/>
              <a:t>ve</a:t>
            </a:r>
            <a:r>
              <a:rPr lang="en-US" dirty="0" smtClean="0"/>
              <a:t> </a:t>
            </a:r>
            <a:r>
              <a:rPr lang="en-US" sz="2000" dirty="0" smtClean="0">
                <a:latin typeface="Courier New" pitchFamily="49" charset="0"/>
                <a:cs typeface="Courier New" pitchFamily="49" charset="0"/>
              </a:rPr>
              <a:t>(A (B C) D)</a:t>
            </a:r>
          </a:p>
          <a:p>
            <a:r>
              <a:rPr lang="tr-TR" dirty="0" smtClean="0"/>
              <a:t>Veri ve kod aynı formdadır.</a:t>
            </a:r>
            <a:endParaRPr lang="en-US" dirty="0" smtClean="0"/>
          </a:p>
          <a:p>
            <a:pPr>
              <a:buFontTx/>
              <a:buNone/>
            </a:pPr>
            <a:r>
              <a:rPr lang="en-US" sz="2000" dirty="0" smtClean="0"/>
              <a:t>       </a:t>
            </a:r>
            <a:r>
              <a:rPr lang="tr-TR" sz="2400" dirty="0" smtClean="0"/>
              <a:t>Veri</a:t>
            </a:r>
            <a:r>
              <a:rPr lang="en-US" sz="2400" dirty="0" smtClean="0"/>
              <a:t>, </a:t>
            </a:r>
            <a:r>
              <a:rPr lang="en-US" sz="2000" dirty="0" smtClean="0">
                <a:latin typeface="Courier New" pitchFamily="49" charset="0"/>
                <a:cs typeface="Courier New" pitchFamily="49" charset="0"/>
              </a:rPr>
              <a:t>(A B C)</a:t>
            </a:r>
            <a:r>
              <a:rPr lang="en-US" sz="2000" dirty="0" smtClean="0"/>
              <a:t> </a:t>
            </a:r>
            <a:endParaRPr lang="en-US" sz="2400" dirty="0" smtClean="0"/>
          </a:p>
          <a:p>
            <a:pPr>
              <a:buFontTx/>
              <a:buNone/>
            </a:pPr>
            <a:r>
              <a:rPr lang="en-US" sz="2000" dirty="0" smtClean="0"/>
              <a:t>       </a:t>
            </a:r>
            <a:r>
              <a:rPr lang="tr-TR" sz="2400" dirty="0" smtClean="0"/>
              <a:t>Kod</a:t>
            </a:r>
            <a:r>
              <a:rPr lang="en-US" sz="2400" dirty="0" smtClean="0"/>
              <a:t>, </a:t>
            </a:r>
            <a:r>
              <a:rPr lang="en-US" sz="2000" dirty="0" smtClean="0">
                <a:latin typeface="Courier New" pitchFamily="49" charset="0"/>
                <a:cs typeface="Courier New" pitchFamily="49" charset="0"/>
              </a:rPr>
              <a:t>(A B C)</a:t>
            </a:r>
            <a:r>
              <a:rPr lang="en-US" sz="2000" dirty="0" smtClean="0"/>
              <a:t> </a:t>
            </a:r>
            <a:r>
              <a:rPr lang="tr-TR" sz="2400" dirty="0" smtClean="0"/>
              <a:t>bir fonksiyonun parametreleri</a:t>
            </a:r>
            <a:endParaRPr lang="en-US" sz="2000" dirty="0" smtClean="0">
              <a:latin typeface="Courier New" pitchFamily="49" charset="0"/>
              <a:cs typeface="Courier New" pitchFamily="49" charset="0"/>
            </a:endParaRPr>
          </a:p>
          <a:p>
            <a:r>
              <a:rPr lang="tr-TR" dirty="0" smtClean="0">
                <a:cs typeface="Courier New" pitchFamily="49" charset="0"/>
              </a:rPr>
              <a:t>Yorumlayıcı hangi listeye ihtiyaç duyacağını bilmelidir. Buradaki karmaşıklığı ortadan kaldırmak için veri listelerinin önüne ‘ işareti konur.</a:t>
            </a:r>
            <a:endParaRPr lang="en-US" dirty="0" smtClean="0">
              <a:cs typeface="Courier New" pitchFamily="49" charset="0"/>
            </a:endParaRPr>
          </a:p>
          <a:p>
            <a:pPr>
              <a:buFontTx/>
              <a:buNone/>
            </a:pPr>
            <a:r>
              <a:rPr lang="en-US" sz="2000" dirty="0" smtClean="0">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′(A B C)</a:t>
            </a:r>
            <a:r>
              <a:rPr lang="en-US" sz="2400" dirty="0" smtClean="0">
                <a:solidFill>
                  <a:srgbClr val="FF0000"/>
                </a:solidFill>
                <a:cs typeface="Courier New" pitchFamily="49" charset="0"/>
              </a:rPr>
              <a:t> </a:t>
            </a:r>
            <a:r>
              <a:rPr lang="tr-TR" sz="2400" dirty="0" smtClean="0">
                <a:solidFill>
                  <a:srgbClr val="FF0000"/>
                </a:solidFill>
                <a:cs typeface="Courier New" pitchFamily="49" charset="0"/>
              </a:rPr>
              <a:t>veridir</a:t>
            </a:r>
            <a:endParaRPr lang="en-US" dirty="0" smtClean="0">
              <a:solidFill>
                <a:srgbClr val="FF0000"/>
              </a:solidFill>
            </a:endParaRPr>
          </a:p>
          <a:p>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65</a:t>
            </a:fld>
            <a:endParaRPr lang="tr-T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Content Placeholder 2"/>
          <p:cNvSpPr>
            <a:spLocks noGrp="1"/>
          </p:cNvSpPr>
          <p:nvPr>
            <p:ph idx="1"/>
          </p:nvPr>
        </p:nvSpPr>
        <p:spPr>
          <a:xfrm>
            <a:off x="609600" y="1557358"/>
            <a:ext cx="8153400" cy="4800600"/>
          </a:xfrm>
        </p:spPr>
        <p:txBody>
          <a:bodyPr>
            <a:normAutofit/>
          </a:bodyPr>
          <a:lstStyle/>
          <a:p>
            <a:r>
              <a:rPr lang="tr-TR" dirty="0" smtClean="0">
                <a:cs typeface="Courier New" pitchFamily="49" charset="0"/>
              </a:rPr>
              <a:t>Şema içerisindeki Liste operatörleri</a:t>
            </a:r>
            <a:endParaRPr lang="en-US" dirty="0" smtClean="0">
              <a:cs typeface="Courier New" pitchFamily="49" charset="0"/>
            </a:endParaRPr>
          </a:p>
          <a:p>
            <a:pPr lvl="1"/>
            <a:r>
              <a:rPr lang="en-US" sz="2000" dirty="0" smtClean="0">
                <a:latin typeface="Courier New" pitchFamily="49" charset="0"/>
                <a:cs typeface="Courier New" pitchFamily="49" charset="0"/>
              </a:rPr>
              <a:t>CAR</a:t>
            </a:r>
            <a:r>
              <a:rPr lang="en-US" dirty="0" smtClean="0">
                <a:cs typeface="Courier New" pitchFamily="49" charset="0"/>
              </a:rPr>
              <a:t> </a:t>
            </a:r>
            <a:r>
              <a:rPr lang="tr-TR" dirty="0" smtClean="0">
                <a:cs typeface="Courier New" pitchFamily="49" charset="0"/>
              </a:rPr>
              <a:t>listenin ilk elemanını döndürür</a:t>
            </a:r>
            <a:endParaRPr lang="en-US" dirty="0" smtClean="0">
              <a:cs typeface="Courier New" pitchFamily="49" charset="0"/>
            </a:endParaRPr>
          </a:p>
          <a:p>
            <a:pPr lvl="1">
              <a:buFontTx/>
              <a:buNone/>
            </a:pPr>
            <a:r>
              <a:rPr lang="en-US" dirty="0" smtClean="0">
                <a:cs typeface="Courier New" pitchFamily="49" charset="0"/>
              </a:rPr>
              <a:t>   </a:t>
            </a:r>
            <a:r>
              <a:rPr lang="en-US" sz="2000" dirty="0" smtClean="0">
                <a:latin typeface="Courier New" pitchFamily="49" charset="0"/>
                <a:cs typeface="Courier New" pitchFamily="49" charset="0"/>
              </a:rPr>
              <a:t>(CAR ′(A B C))</a:t>
            </a:r>
            <a:r>
              <a:rPr lang="en-US" dirty="0" smtClean="0">
                <a:cs typeface="Courier New" pitchFamily="49" charset="0"/>
              </a:rPr>
              <a:t> </a:t>
            </a:r>
            <a:r>
              <a:rPr lang="tr-TR" dirty="0" smtClean="0">
                <a:cs typeface="Courier New" pitchFamily="49" charset="0"/>
              </a:rPr>
              <a:t> -- </a:t>
            </a:r>
            <a:r>
              <a:rPr lang="en-US" sz="2000" dirty="0" smtClean="0">
                <a:latin typeface="Courier New" pitchFamily="49" charset="0"/>
                <a:cs typeface="Courier New" pitchFamily="49" charset="0"/>
              </a:rPr>
              <a:t>A</a:t>
            </a:r>
            <a:r>
              <a:rPr lang="tr-TR" sz="2000" dirty="0" smtClean="0">
                <a:latin typeface="Courier New" pitchFamily="49" charset="0"/>
                <a:cs typeface="Courier New" pitchFamily="49" charset="0"/>
              </a:rPr>
              <a:t> </a:t>
            </a:r>
            <a:r>
              <a:rPr lang="tr-TR" dirty="0">
                <a:cs typeface="Courier New" pitchFamily="49" charset="0"/>
              </a:rPr>
              <a:t>döndürür</a:t>
            </a:r>
            <a:endParaRPr lang="en-US" dirty="0">
              <a:cs typeface="Courier New" pitchFamily="49" charset="0"/>
            </a:endParaRPr>
          </a:p>
          <a:p>
            <a:pPr lvl="1"/>
            <a:r>
              <a:rPr lang="en-US" sz="2000" dirty="0" smtClean="0">
                <a:latin typeface="Courier New" pitchFamily="49" charset="0"/>
                <a:cs typeface="Courier New" pitchFamily="49" charset="0"/>
              </a:rPr>
              <a:t>CDR</a:t>
            </a:r>
            <a:r>
              <a:rPr lang="en-US" dirty="0" smtClean="0">
                <a:cs typeface="Courier New" pitchFamily="49" charset="0"/>
              </a:rPr>
              <a:t> </a:t>
            </a:r>
            <a:r>
              <a:rPr lang="tr-TR" dirty="0" smtClean="0"/>
              <a:t>ilk elemanı söküldükten sonra kendi listesinde kalanı verir.</a:t>
            </a:r>
            <a:endParaRPr lang="en-US" dirty="0" smtClean="0">
              <a:cs typeface="Courier New" pitchFamily="49" charset="0"/>
            </a:endParaRPr>
          </a:p>
          <a:p>
            <a:pPr lvl="1">
              <a:buFontTx/>
              <a:buNone/>
            </a:pPr>
            <a:r>
              <a:rPr lang="en-US" dirty="0" smtClean="0">
                <a:cs typeface="Courier New" pitchFamily="49" charset="0"/>
              </a:rPr>
              <a:t>   </a:t>
            </a:r>
            <a:r>
              <a:rPr lang="en-US" sz="2000" dirty="0" smtClean="0">
                <a:latin typeface="Courier New" pitchFamily="49" charset="0"/>
                <a:cs typeface="Courier New" pitchFamily="49" charset="0"/>
              </a:rPr>
              <a:t>(CDR ′(A B C)) </a:t>
            </a:r>
            <a:r>
              <a:rPr lang="tr-TR"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(B C)</a:t>
            </a:r>
            <a:r>
              <a:rPr lang="tr-TR" sz="2000" dirty="0">
                <a:cs typeface="Courier New" pitchFamily="49" charset="0"/>
              </a:rPr>
              <a:t> </a:t>
            </a:r>
            <a:r>
              <a:rPr lang="tr-TR" dirty="0"/>
              <a:t>döndürür</a:t>
            </a:r>
            <a:endParaRPr lang="en-US" dirty="0"/>
          </a:p>
          <a:p>
            <a:pPr lvl="1">
              <a:buFontTx/>
              <a:buNone/>
            </a:pPr>
            <a:r>
              <a:rPr lang="en-US" dirty="0" smtClean="0">
                <a:cs typeface="Courier New" pitchFamily="49" charset="0"/>
              </a:rPr>
              <a:t> - </a:t>
            </a:r>
            <a:r>
              <a:rPr lang="en-US" sz="2000" dirty="0" smtClean="0">
                <a:latin typeface="Courier New" pitchFamily="49" charset="0"/>
                <a:cs typeface="Courier New" pitchFamily="49" charset="0"/>
              </a:rPr>
              <a:t>CONS</a:t>
            </a:r>
            <a:endParaRPr lang="en-US" dirty="0" smtClean="0">
              <a:cs typeface="Courier New" pitchFamily="49" charset="0"/>
            </a:endParaRPr>
          </a:p>
          <a:p>
            <a:pPr lvl="1">
              <a:buFontTx/>
              <a:buNone/>
            </a:pPr>
            <a:r>
              <a:rPr lang="en-US" dirty="0" smtClean="0">
                <a:cs typeface="Courier New" pitchFamily="49" charset="0"/>
              </a:rPr>
              <a:t> </a:t>
            </a:r>
            <a:r>
              <a:rPr lang="en-US" sz="2000" dirty="0" smtClean="0">
                <a:latin typeface="Courier New" pitchFamily="49" charset="0"/>
                <a:cs typeface="Courier New" pitchFamily="49" charset="0"/>
              </a:rPr>
              <a:t>(CONS ′A (B C)) </a:t>
            </a:r>
            <a:r>
              <a:rPr lang="tr-TR" sz="2000" dirty="0" smtClean="0">
                <a:latin typeface="Courier New" pitchFamily="49" charset="0"/>
                <a:cs typeface="Courier New" pitchFamily="49" charset="0"/>
              </a:rPr>
              <a:t>---</a:t>
            </a:r>
            <a:r>
              <a:rPr lang="en-US" sz="2000" dirty="0" smtClean="0">
                <a:latin typeface="Courier New" pitchFamily="49" charset="0"/>
                <a:cs typeface="Courier New" pitchFamily="49" charset="0"/>
              </a:rPr>
              <a:t>(A B C)</a:t>
            </a:r>
            <a:r>
              <a:rPr lang="tr-TR" sz="2000" dirty="0"/>
              <a:t> </a:t>
            </a:r>
            <a:r>
              <a:rPr lang="tr-TR" dirty="0"/>
              <a:t>döndürür</a:t>
            </a:r>
            <a:endParaRPr lang="en-US" dirty="0"/>
          </a:p>
          <a:p>
            <a:pPr lvl="1">
              <a:buFontTx/>
              <a:buChar char="-"/>
            </a:pPr>
            <a:r>
              <a:rPr lang="en-US" sz="2000" dirty="0" smtClean="0">
                <a:latin typeface="Courier New" pitchFamily="49" charset="0"/>
                <a:cs typeface="Courier New" pitchFamily="49" charset="0"/>
              </a:rPr>
              <a:t>LIST</a:t>
            </a:r>
            <a:r>
              <a:rPr lang="en-US" dirty="0" smtClean="0">
                <a:cs typeface="Courier New" pitchFamily="49" charset="0"/>
              </a:rPr>
              <a:t> </a:t>
            </a:r>
            <a:r>
              <a:rPr lang="tr-TR" dirty="0" smtClean="0">
                <a:cs typeface="Courier New" pitchFamily="49" charset="0"/>
              </a:rPr>
              <a:t>yeni bir liste döndürür.</a:t>
            </a:r>
            <a:endParaRPr lang="en-US" dirty="0" smtClean="0">
              <a:cs typeface="Courier New" pitchFamily="49" charset="0"/>
            </a:endParaRPr>
          </a:p>
          <a:p>
            <a:pPr lvl="1">
              <a:buFontTx/>
              <a:buNone/>
            </a:pPr>
            <a:r>
              <a:rPr lang="en-US" sz="2000" dirty="0" smtClean="0">
                <a:latin typeface="Courier New" pitchFamily="49" charset="0"/>
                <a:cs typeface="Courier New" pitchFamily="49" charset="0"/>
              </a:rPr>
              <a:t> (LIST ′A ′B ′(C D))</a:t>
            </a:r>
            <a:r>
              <a:rPr lang="en-US" dirty="0" smtClean="0">
                <a:cs typeface="Courier New" pitchFamily="49" charset="0"/>
              </a:rPr>
              <a:t> returns </a:t>
            </a:r>
            <a:r>
              <a:rPr lang="en-US" sz="2000" dirty="0" smtClean="0">
                <a:latin typeface="Courier New" pitchFamily="49" charset="0"/>
                <a:cs typeface="Courier New" pitchFamily="49" charset="0"/>
              </a:rPr>
              <a:t>(A B (C D))</a:t>
            </a:r>
            <a:endParaRPr lang="en-US" sz="2000" dirty="0" smtClean="0">
              <a:cs typeface="Courier New" pitchFamily="49" charset="0"/>
            </a:endParaRPr>
          </a:p>
        </p:txBody>
      </p:sp>
      <p:sp>
        <p:nvSpPr>
          <p:cNvPr id="7" name="Title 1"/>
          <p:cNvSpPr>
            <a:spLocks noGrp="1"/>
          </p:cNvSpPr>
          <p:nvPr>
            <p:ph type="title"/>
          </p:nvPr>
        </p:nvSpPr>
        <p:spPr>
          <a:xfrm>
            <a:off x="612648" y="228600"/>
            <a:ext cx="8153400" cy="990600"/>
          </a:xfrm>
        </p:spPr>
        <p:txBody>
          <a:bodyPr>
            <a:normAutofit/>
          </a:bodyPr>
          <a:lstStyle/>
          <a:p>
            <a:r>
              <a:rPr lang="tr-TR" sz="3600" dirty="0" smtClean="0"/>
              <a:t>6.3.1.11. Liste Tipleri</a:t>
            </a:r>
            <a:endParaRPr lang="en-US" sz="3600"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66</a:t>
            </a:fld>
            <a:endParaRPr lang="tr-T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2467" name="Content Placeholder 2"/>
          <p:cNvSpPr>
            <a:spLocks noGrp="1"/>
          </p:cNvSpPr>
          <p:nvPr>
            <p:ph idx="1"/>
          </p:nvPr>
        </p:nvSpPr>
        <p:spPr>
          <a:xfrm>
            <a:off x="609600" y="1857396"/>
            <a:ext cx="8153400" cy="4572000"/>
          </a:xfrm>
        </p:spPr>
        <p:txBody>
          <a:bodyPr/>
          <a:lstStyle/>
          <a:p>
            <a:r>
              <a:rPr lang="tr-TR" dirty="0" err="1" smtClean="0"/>
              <a:t>ML’de</a:t>
            </a:r>
            <a:r>
              <a:rPr lang="tr-TR" dirty="0" smtClean="0"/>
              <a:t> Liste Operatörleri</a:t>
            </a:r>
            <a:endParaRPr lang="en-US" dirty="0" smtClean="0"/>
          </a:p>
          <a:p>
            <a:pPr lvl="1"/>
            <a:r>
              <a:rPr lang="tr-TR" dirty="0" smtClean="0"/>
              <a:t>Listeler parantez içinde yazılır ve elemanları virgüllerle ayrılır.</a:t>
            </a:r>
          </a:p>
          <a:p>
            <a:pPr lvl="1"/>
            <a:r>
              <a:rPr lang="tr-TR" dirty="0" smtClean="0"/>
              <a:t>Liste elemanları aynı veri tipinde olmalıdır.</a:t>
            </a:r>
            <a:endParaRPr lang="en-US" dirty="0" smtClean="0"/>
          </a:p>
          <a:p>
            <a:pPr lvl="1"/>
            <a:r>
              <a:rPr lang="en-US" sz="2000" dirty="0" smtClean="0">
                <a:latin typeface="Courier New" pitchFamily="49" charset="0"/>
                <a:cs typeface="Courier New" pitchFamily="49" charset="0"/>
              </a:rPr>
              <a:t>CONS</a:t>
            </a:r>
            <a:r>
              <a:rPr lang="en-US" dirty="0" smtClean="0"/>
              <a:t> f</a:t>
            </a:r>
            <a:r>
              <a:rPr lang="tr-TR" dirty="0" err="1" smtClean="0"/>
              <a:t>onksiyonu</a:t>
            </a:r>
            <a:r>
              <a:rPr lang="tr-TR" dirty="0" smtClean="0"/>
              <a:t> ML dilinin </a:t>
            </a:r>
            <a:r>
              <a:rPr lang="tr-TR" dirty="0" err="1" smtClean="0"/>
              <a:t>binary</a:t>
            </a:r>
            <a:r>
              <a:rPr lang="tr-TR" dirty="0" smtClean="0"/>
              <a:t> operatörüdür</a:t>
            </a:r>
            <a:r>
              <a:rPr lang="en-US" dirty="0" smtClean="0"/>
              <a:t>, </a:t>
            </a:r>
            <a:r>
              <a:rPr lang="en-US" sz="2000" dirty="0" smtClean="0">
                <a:latin typeface="Courier New" pitchFamily="49" charset="0"/>
                <a:cs typeface="Courier New" pitchFamily="49" charset="0"/>
              </a:rPr>
              <a:t>::</a:t>
            </a:r>
          </a:p>
          <a:p>
            <a:pPr lvl="1">
              <a:buFontTx/>
              <a:buNone/>
            </a:pPr>
            <a:r>
              <a:rPr lang="en-US" dirty="0" smtClean="0"/>
              <a:t>    </a:t>
            </a:r>
            <a:r>
              <a:rPr lang="en-US" sz="2000" dirty="0" smtClean="0">
                <a:latin typeface="Courier New" pitchFamily="49" charset="0"/>
                <a:cs typeface="Courier New" pitchFamily="49" charset="0"/>
              </a:rPr>
              <a:t>3 :: [5, 7, 9]</a:t>
            </a:r>
            <a:r>
              <a:rPr lang="en-US" dirty="0" smtClean="0"/>
              <a:t> </a:t>
            </a:r>
            <a:r>
              <a:rPr lang="tr-TR" dirty="0" smtClean="0"/>
              <a:t>dönüşür </a:t>
            </a:r>
            <a:r>
              <a:rPr lang="en-US" sz="2000" dirty="0" smtClean="0">
                <a:latin typeface="Courier New" pitchFamily="49" charset="0"/>
                <a:cs typeface="Courier New" pitchFamily="49" charset="0"/>
              </a:rPr>
              <a:t>[3, 5, 7, 9]</a:t>
            </a:r>
          </a:p>
          <a:p>
            <a:pPr lvl="1"/>
            <a:r>
              <a:rPr lang="tr-TR" dirty="0" smtClean="0">
                <a:solidFill>
                  <a:srgbClr val="FF0000"/>
                </a:solidFill>
              </a:rPr>
              <a:t>CAR </a:t>
            </a:r>
            <a:r>
              <a:rPr lang="tr-TR" dirty="0" smtClean="0"/>
              <a:t>ve</a:t>
            </a:r>
            <a:r>
              <a:rPr lang="tr-TR" dirty="0" smtClean="0">
                <a:solidFill>
                  <a:srgbClr val="FF0000"/>
                </a:solidFill>
              </a:rPr>
              <a:t> CDL </a:t>
            </a:r>
            <a:r>
              <a:rPr lang="tr-TR" dirty="0" smtClean="0"/>
              <a:t>fonksiyonları burada </a:t>
            </a:r>
            <a:r>
              <a:rPr lang="tr-TR" dirty="0" err="1" smtClean="0">
                <a:solidFill>
                  <a:srgbClr val="FF0000"/>
                </a:solidFill>
              </a:rPr>
              <a:t>hd</a:t>
            </a:r>
            <a:r>
              <a:rPr lang="tr-TR" dirty="0" smtClean="0">
                <a:solidFill>
                  <a:srgbClr val="FF0000"/>
                </a:solidFill>
              </a:rPr>
              <a:t> </a:t>
            </a:r>
            <a:r>
              <a:rPr lang="tr-TR" dirty="0" smtClean="0"/>
              <a:t>ve</a:t>
            </a:r>
            <a:r>
              <a:rPr lang="tr-TR" dirty="0" smtClean="0">
                <a:solidFill>
                  <a:srgbClr val="FF0000"/>
                </a:solidFill>
              </a:rPr>
              <a:t> </a:t>
            </a:r>
            <a:r>
              <a:rPr lang="tr-TR" dirty="0" err="1" smtClean="0">
                <a:solidFill>
                  <a:srgbClr val="FF0000"/>
                </a:solidFill>
              </a:rPr>
              <a:t>tl</a:t>
            </a:r>
            <a:r>
              <a:rPr lang="tr-TR" dirty="0" smtClean="0">
                <a:solidFill>
                  <a:srgbClr val="FF0000"/>
                </a:solidFill>
              </a:rPr>
              <a:t> </a:t>
            </a:r>
            <a:r>
              <a:rPr lang="tr-TR" dirty="0" smtClean="0"/>
              <a:t>olarak adlandırılır.</a:t>
            </a: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67</a:t>
            </a:fld>
            <a:endParaRPr lang="tr-T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3491" name="Content Placeholder 2"/>
          <p:cNvSpPr>
            <a:spLocks noGrp="1"/>
          </p:cNvSpPr>
          <p:nvPr>
            <p:ph idx="1"/>
          </p:nvPr>
        </p:nvSpPr>
        <p:spPr>
          <a:xfrm>
            <a:off x="533400" y="1624034"/>
            <a:ext cx="8153400" cy="4876800"/>
          </a:xfrm>
        </p:spPr>
        <p:txBody>
          <a:bodyPr>
            <a:normAutofit lnSpcReduction="10000"/>
          </a:bodyPr>
          <a:lstStyle/>
          <a:p>
            <a:r>
              <a:rPr lang="en-US" dirty="0" smtClean="0"/>
              <a:t>F# List</a:t>
            </a:r>
            <a:r>
              <a:rPr lang="tr-TR" dirty="0" smtClean="0"/>
              <a:t>eler</a:t>
            </a:r>
            <a:r>
              <a:rPr lang="en-US" dirty="0" smtClean="0"/>
              <a:t> </a:t>
            </a:r>
          </a:p>
          <a:p>
            <a:pPr lvl="1"/>
            <a:r>
              <a:rPr lang="tr-TR" dirty="0" smtClean="0"/>
              <a:t>ML dilindeki liste yapısına benzer, yalnızca elemanların ayrılmasıyla </a:t>
            </a:r>
            <a:r>
              <a:rPr lang="tr-TR" dirty="0" err="1" smtClean="0"/>
              <a:t>hd</a:t>
            </a:r>
            <a:r>
              <a:rPr lang="tr-TR" dirty="0" smtClean="0"/>
              <a:t> ve </a:t>
            </a:r>
            <a:r>
              <a:rPr lang="tr-TR" dirty="0" err="1" smtClean="0"/>
              <a:t>tl</a:t>
            </a:r>
            <a:r>
              <a:rPr lang="tr-TR" dirty="0" smtClean="0"/>
              <a:t> metotları </a:t>
            </a:r>
            <a:r>
              <a:rPr lang="tr-TR" dirty="0" err="1" smtClean="0"/>
              <a:t>List</a:t>
            </a:r>
            <a:r>
              <a:rPr lang="tr-TR" dirty="0" smtClean="0"/>
              <a:t> sınıfının içinde yer alır</a:t>
            </a:r>
            <a:endParaRPr lang="en-US" dirty="0" smtClean="0"/>
          </a:p>
          <a:p>
            <a:r>
              <a:rPr lang="en-US" dirty="0" smtClean="0"/>
              <a:t>Python List</a:t>
            </a:r>
            <a:r>
              <a:rPr lang="tr-TR" dirty="0" smtClean="0"/>
              <a:t>eler</a:t>
            </a:r>
            <a:endParaRPr lang="en-US" dirty="0" smtClean="0"/>
          </a:p>
          <a:p>
            <a:pPr lvl="1"/>
            <a:r>
              <a:rPr lang="tr-TR" dirty="0" smtClean="0"/>
              <a:t>Liste veri tipi genelde </a:t>
            </a:r>
            <a:r>
              <a:rPr lang="tr-TR" dirty="0" err="1" smtClean="0"/>
              <a:t>python</a:t>
            </a:r>
            <a:r>
              <a:rPr lang="tr-TR" dirty="0" smtClean="0"/>
              <a:t> dizileri olarak sunulur</a:t>
            </a:r>
            <a:endParaRPr lang="en-US" dirty="0" smtClean="0"/>
          </a:p>
          <a:p>
            <a:pPr lvl="1"/>
            <a:r>
              <a:rPr lang="tr-TR" dirty="0" smtClean="0"/>
              <a:t>Genelde LISP, ML, F# ve </a:t>
            </a:r>
            <a:r>
              <a:rPr lang="tr-TR" dirty="0" err="1" smtClean="0"/>
              <a:t>Python</a:t>
            </a:r>
            <a:r>
              <a:rPr lang="tr-TR" dirty="0" smtClean="0"/>
              <a:t> listeleri birbirine benzer.</a:t>
            </a:r>
            <a:endParaRPr lang="en-US" dirty="0" smtClean="0"/>
          </a:p>
          <a:p>
            <a:pPr lvl="1"/>
            <a:r>
              <a:rPr lang="tr-TR" dirty="0" smtClean="0"/>
              <a:t>Listedeki elemanlar değişik veri tiplerinden olabilir</a:t>
            </a:r>
            <a:endParaRPr lang="en-US" dirty="0" smtClean="0"/>
          </a:p>
          <a:p>
            <a:pPr lvl="1"/>
            <a:r>
              <a:rPr lang="tr-TR" dirty="0" smtClean="0"/>
              <a:t>Liste oluşturulması aşağıdaki gibidir.</a:t>
            </a:r>
            <a:endParaRPr lang="en-US" dirty="0" smtClean="0"/>
          </a:p>
          <a:p>
            <a:pPr lvl="1">
              <a:buFontTx/>
              <a:buNone/>
            </a:pPr>
            <a:r>
              <a:rPr lang="en-US" dirty="0" smtClean="0"/>
              <a:t>    </a:t>
            </a:r>
            <a:r>
              <a:rPr lang="en-US" sz="2000" dirty="0" err="1" smtClean="0">
                <a:latin typeface="Courier New" pitchFamily="49" charset="0"/>
                <a:cs typeface="Courier New" pitchFamily="49" charset="0"/>
              </a:rPr>
              <a:t>myList</a:t>
            </a:r>
            <a:r>
              <a:rPr lang="en-US" sz="2000" dirty="0" smtClean="0">
                <a:latin typeface="Courier New" pitchFamily="49" charset="0"/>
                <a:cs typeface="Courier New" pitchFamily="49" charset="0"/>
              </a:rPr>
              <a:t> = [3, 5.8, "grape</a:t>
            </a:r>
            <a:r>
              <a:rPr lang="en-US" sz="2000" dirty="0" smtClean="0">
                <a:latin typeface="Courier New" pitchFamily="49" charset="0"/>
              </a:rPr>
              <a:t>"</a:t>
            </a:r>
            <a:r>
              <a:rPr lang="en-US" sz="2000" dirty="0" smtClean="0">
                <a:latin typeface="Courier New" pitchFamily="49" charset="0"/>
                <a:cs typeface="Courier New" pitchFamily="49" charset="0"/>
              </a:rPr>
              <a:t>]</a:t>
            </a:r>
          </a:p>
          <a:p>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68</a:t>
            </a:fld>
            <a:endParaRPr lang="tr-T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4515" name="Content Placeholder 2"/>
          <p:cNvSpPr>
            <a:spLocks noGrp="1"/>
          </p:cNvSpPr>
          <p:nvPr>
            <p:ph idx="1"/>
          </p:nvPr>
        </p:nvSpPr>
        <p:spPr>
          <a:xfrm>
            <a:off x="609600" y="1552596"/>
            <a:ext cx="8153400" cy="4876800"/>
          </a:xfrm>
        </p:spPr>
        <p:txBody>
          <a:bodyPr/>
          <a:lstStyle/>
          <a:p>
            <a:r>
              <a:rPr lang="en-US" dirty="0" smtClean="0"/>
              <a:t>Python List</a:t>
            </a:r>
            <a:r>
              <a:rPr lang="tr-TR" dirty="0" smtClean="0"/>
              <a:t>eler</a:t>
            </a:r>
            <a:r>
              <a:rPr lang="en-US" dirty="0" smtClean="0"/>
              <a:t> </a:t>
            </a:r>
            <a:r>
              <a:rPr lang="en-US" sz="2400" dirty="0" smtClean="0"/>
              <a:t>(d</a:t>
            </a:r>
            <a:r>
              <a:rPr lang="tr-TR" sz="2400" dirty="0" err="1" smtClean="0"/>
              <a:t>evamı</a:t>
            </a:r>
            <a:r>
              <a:rPr lang="en-US" sz="2400" dirty="0" smtClean="0"/>
              <a:t>)</a:t>
            </a:r>
          </a:p>
          <a:p>
            <a:pPr lvl="1"/>
            <a:r>
              <a:rPr lang="tr-TR" dirty="0" smtClean="0"/>
              <a:t>Liste indisi “0”dan başlar ve sonradan değiştirilebilir.</a:t>
            </a:r>
            <a:endParaRPr lang="en-US" dirty="0" smtClean="0"/>
          </a:p>
          <a:p>
            <a:pPr lvl="1">
              <a:buFontTx/>
              <a:buNone/>
            </a:pPr>
            <a:r>
              <a:rPr lang="en-US" dirty="0" smtClean="0"/>
              <a:t>    </a:t>
            </a:r>
            <a:r>
              <a:rPr lang="en-US" sz="2000" dirty="0" smtClean="0">
                <a:latin typeface="Courier New" pitchFamily="49" charset="0"/>
                <a:cs typeface="Courier New" pitchFamily="49" charset="0"/>
              </a:rPr>
              <a:t>x = </a:t>
            </a:r>
            <a:r>
              <a:rPr lang="en-US" sz="2000" dirty="0" err="1" smtClean="0">
                <a:latin typeface="Courier New" pitchFamily="49" charset="0"/>
                <a:cs typeface="Courier New" pitchFamily="49" charset="0"/>
              </a:rPr>
              <a:t>myList</a:t>
            </a:r>
            <a:r>
              <a:rPr lang="en-US" sz="2000" dirty="0" smtClean="0">
                <a:latin typeface="Courier New" pitchFamily="49" charset="0"/>
                <a:cs typeface="Courier New" pitchFamily="49" charset="0"/>
              </a:rPr>
              <a:t>[1]</a:t>
            </a:r>
            <a:r>
              <a:rPr lang="en-US" dirty="0" smtClean="0"/>
              <a:t>    </a:t>
            </a:r>
            <a:r>
              <a:rPr lang="en-US" sz="2000" dirty="0" smtClean="0">
                <a:latin typeface="Courier New" pitchFamily="49" charset="0"/>
                <a:cs typeface="Courier New" pitchFamily="49" charset="0"/>
              </a:rPr>
              <a:t>x</a:t>
            </a:r>
            <a:r>
              <a:rPr lang="tr-TR" sz="2000" dirty="0" smtClean="0">
                <a:latin typeface="Courier New" pitchFamily="49" charset="0"/>
                <a:cs typeface="Courier New" pitchFamily="49" charset="0"/>
              </a:rPr>
              <a:t>’</a:t>
            </a:r>
            <a:r>
              <a:rPr lang="en-US" dirty="0" smtClean="0"/>
              <a:t> </a:t>
            </a:r>
            <a:r>
              <a:rPr lang="tr-TR" dirty="0" smtClean="0"/>
              <a:t>e</a:t>
            </a:r>
            <a:r>
              <a:rPr lang="en-US" dirty="0" smtClean="0"/>
              <a:t> </a:t>
            </a:r>
            <a:r>
              <a:rPr lang="en-US" sz="2000" dirty="0" smtClean="0">
                <a:latin typeface="Courier New" pitchFamily="49" charset="0"/>
                <a:cs typeface="Courier New" pitchFamily="49" charset="0"/>
              </a:rPr>
              <a:t>5.8</a:t>
            </a:r>
            <a:r>
              <a:rPr lang="tr-TR" sz="2000" dirty="0" smtClean="0">
                <a:latin typeface="Courier New" pitchFamily="49" charset="0"/>
                <a:cs typeface="Courier New" pitchFamily="49" charset="0"/>
              </a:rPr>
              <a:t> </a:t>
            </a:r>
            <a:r>
              <a:rPr lang="tr-TR" dirty="0" smtClean="0"/>
              <a:t>atar</a:t>
            </a:r>
            <a:endParaRPr lang="en-US" dirty="0" smtClean="0"/>
          </a:p>
          <a:p>
            <a:pPr lvl="1"/>
            <a:r>
              <a:rPr lang="tr-TR" dirty="0" smtClean="0"/>
              <a:t>Liste elemanları del komutuyla silinir.</a:t>
            </a:r>
            <a:endParaRPr lang="en-US" sz="2000" dirty="0" smtClean="0">
              <a:latin typeface="Courier New" pitchFamily="49" charset="0"/>
              <a:cs typeface="Courier New" pitchFamily="49" charset="0"/>
            </a:endParaRPr>
          </a:p>
          <a:p>
            <a:pPr lvl="1">
              <a:buFontTx/>
              <a:buNone/>
            </a:pPr>
            <a:r>
              <a:rPr lang="en-US" dirty="0" smtClean="0"/>
              <a:t>    </a:t>
            </a:r>
            <a:r>
              <a:rPr lang="en-US" sz="2000" dirty="0" smtClean="0">
                <a:latin typeface="Courier New" pitchFamily="49" charset="0"/>
                <a:cs typeface="Courier New" pitchFamily="49" charset="0"/>
              </a:rPr>
              <a:t>del </a:t>
            </a:r>
            <a:r>
              <a:rPr lang="en-US" sz="2000" dirty="0" err="1" smtClean="0">
                <a:latin typeface="Courier New" pitchFamily="49" charset="0"/>
                <a:cs typeface="Courier New" pitchFamily="49" charset="0"/>
              </a:rPr>
              <a:t>myList</a:t>
            </a:r>
            <a:r>
              <a:rPr lang="en-US" sz="2000" dirty="0" smtClean="0">
                <a:latin typeface="Courier New" pitchFamily="49" charset="0"/>
                <a:cs typeface="Courier New" pitchFamily="49" charset="0"/>
              </a:rPr>
              <a:t>[1]</a:t>
            </a:r>
          </a:p>
          <a:p>
            <a:pPr lvl="1"/>
            <a:r>
              <a:rPr lang="tr-TR" dirty="0" smtClean="0"/>
              <a:t>Liste anlamları – küme gösterimiyle temsil edilebilir.</a:t>
            </a:r>
            <a:endParaRPr lang="en-US" dirty="0" smtClean="0"/>
          </a:p>
          <a:p>
            <a:pPr lvl="1">
              <a:buFontTx/>
              <a:buNone/>
            </a:pPr>
            <a:r>
              <a:rPr lang="en-US" dirty="0" smtClean="0"/>
              <a:t>    </a:t>
            </a:r>
            <a:r>
              <a:rPr lang="en-US" sz="2000" dirty="0" smtClean="0">
                <a:latin typeface="Courier New" pitchFamily="49" charset="0"/>
                <a:cs typeface="Courier New" pitchFamily="49" charset="0"/>
              </a:rPr>
              <a:t>[x * x </a:t>
            </a: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x </a:t>
            </a:r>
            <a:r>
              <a:rPr lang="en-US" sz="2000" b="1" dirty="0" smtClean="0">
                <a:latin typeface="Courier New" pitchFamily="49" charset="0"/>
                <a:cs typeface="Courier New" pitchFamily="49" charset="0"/>
              </a:rPr>
              <a:t>in range</a:t>
            </a:r>
            <a:r>
              <a:rPr lang="en-US" sz="2000" dirty="0" smtClean="0">
                <a:latin typeface="Courier New" pitchFamily="49" charset="0"/>
                <a:cs typeface="Courier New" pitchFamily="49" charset="0"/>
              </a:rPr>
              <a:t>(6) </a:t>
            </a: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x % 3 == 0]</a:t>
            </a:r>
          </a:p>
          <a:p>
            <a:pPr lvl="1">
              <a:buFontTx/>
              <a:buNone/>
            </a:pPr>
            <a:r>
              <a:rPr lang="en-US" dirty="0" smtClean="0"/>
              <a:t>     </a:t>
            </a:r>
            <a:r>
              <a:rPr lang="en-US" sz="2000" b="1" dirty="0" smtClean="0">
                <a:latin typeface="Courier New" pitchFamily="49" charset="0"/>
                <a:cs typeface="Courier New" pitchFamily="49" charset="0"/>
              </a:rPr>
              <a:t>range</a:t>
            </a:r>
            <a:r>
              <a:rPr lang="en-US" sz="2000" dirty="0" smtClean="0">
                <a:latin typeface="Courier New" pitchFamily="49" charset="0"/>
                <a:cs typeface="Courier New" pitchFamily="49" charset="0"/>
              </a:rPr>
              <a:t>(12)</a:t>
            </a:r>
            <a:r>
              <a:rPr lang="en-US" dirty="0" smtClean="0"/>
              <a:t> creates </a:t>
            </a:r>
            <a:r>
              <a:rPr lang="en-US" sz="2000" dirty="0" smtClean="0">
                <a:latin typeface="Courier New" pitchFamily="49" charset="0"/>
                <a:cs typeface="Courier New" pitchFamily="49" charset="0"/>
              </a:rPr>
              <a:t>[0, 1, 2, 3, 4, 5, 6]</a:t>
            </a:r>
          </a:p>
          <a:p>
            <a:pPr lvl="1">
              <a:buFontTx/>
              <a:buNone/>
            </a:pPr>
            <a:r>
              <a:rPr lang="en-US" dirty="0" smtClean="0"/>
              <a:t>    Constructed list: </a:t>
            </a:r>
            <a:r>
              <a:rPr lang="en-US" sz="2000" dirty="0" smtClean="0">
                <a:latin typeface="Courier New" pitchFamily="49" charset="0"/>
                <a:cs typeface="Courier New" pitchFamily="49" charset="0"/>
              </a:rPr>
              <a:t>[0, 9, 36]</a:t>
            </a:r>
          </a:p>
          <a:p>
            <a:pPr lvl="1">
              <a:buFontTx/>
              <a:buNone/>
            </a:pP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69</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mtClean="0">
                <a:solidFill>
                  <a:schemeClr val="tx2"/>
                </a:solidFill>
                <a:latin typeface="+mj-lt"/>
                <a:ea typeface="+mj-ea"/>
                <a:cs typeface="+mj-cs"/>
              </a:rPr>
              <a:t>6.2</a:t>
            </a:r>
            <a:r>
              <a:rPr lang="tr-TR">
                <a:solidFill>
                  <a:schemeClr val="tx2"/>
                </a:solidFill>
                <a:latin typeface="+mj-lt"/>
                <a:ea typeface="+mj-ea"/>
                <a:cs typeface="+mj-cs"/>
              </a:rPr>
              <a:t>. İLKEL VERİ TİPLERİ</a:t>
            </a:r>
          </a:p>
        </p:txBody>
      </p:sp>
      <p:sp>
        <p:nvSpPr>
          <p:cNvPr id="3" name="İçerik Yer Tutucusu 2"/>
          <p:cNvSpPr>
            <a:spLocks noGrp="1"/>
          </p:cNvSpPr>
          <p:nvPr>
            <p:ph sz="quarter" idx="1"/>
          </p:nvPr>
        </p:nvSpPr>
        <p:spPr>
          <a:xfrm>
            <a:off x="2594757" y="1600200"/>
            <a:ext cx="6549243" cy="4637112"/>
          </a:xfrm>
        </p:spPr>
        <p:txBody>
          <a:bodyPr>
            <a:noAutofit/>
          </a:bodyPr>
          <a:lstStyle/>
          <a:p>
            <a:r>
              <a:rPr lang="tr-TR" sz="2600" dirty="0"/>
              <a:t>Başka veri tipleri </a:t>
            </a:r>
            <a:r>
              <a:rPr lang="tr-TR" sz="2600" dirty="0" smtClean="0"/>
              <a:t>aracılığıyla tanımlanmayan veri tiplerine</a:t>
            </a:r>
            <a:r>
              <a:rPr lang="tr-TR" sz="2600" b="1" dirty="0"/>
              <a:t> </a:t>
            </a:r>
            <a:r>
              <a:rPr lang="tr-TR" sz="2600" b="1" dirty="0" smtClean="0">
                <a:solidFill>
                  <a:schemeClr val="bg1"/>
                </a:solidFill>
              </a:rPr>
              <a:t>-</a:t>
            </a:r>
            <a:r>
              <a:rPr lang="tr-TR" sz="2600" b="1" dirty="0" smtClean="0"/>
              <a:t>ilkel </a:t>
            </a:r>
            <a:r>
              <a:rPr lang="tr-TR" sz="2600" dirty="0" smtClean="0"/>
              <a:t>(</a:t>
            </a:r>
            <a:r>
              <a:rPr lang="tr-TR" sz="2600" i="1" dirty="0" err="1" smtClean="0"/>
              <a:t>primitive</a:t>
            </a:r>
            <a:r>
              <a:rPr lang="tr-TR" sz="2600" dirty="0" smtClean="0"/>
              <a:t>) </a:t>
            </a:r>
            <a:r>
              <a:rPr lang="tr-TR" sz="2600" b="1" dirty="0" smtClean="0"/>
              <a:t>veri tipleri</a:t>
            </a:r>
            <a:r>
              <a:rPr lang="tr-TR" sz="2600" dirty="0"/>
              <a:t> denir</a:t>
            </a:r>
            <a:r>
              <a:rPr lang="tr-TR" sz="2600" dirty="0" smtClean="0"/>
              <a:t>.</a:t>
            </a:r>
          </a:p>
          <a:p>
            <a:endParaRPr lang="tr-TR" sz="2600" dirty="0" smtClean="0"/>
          </a:p>
          <a:p>
            <a:r>
              <a:rPr lang="tr-TR" sz="2600" dirty="0" smtClean="0"/>
              <a:t>Önceleri </a:t>
            </a:r>
            <a:r>
              <a:rPr lang="tr-TR" sz="2600" dirty="0"/>
              <a:t>programlama dillerinde sadece sayısal ilkel veri tipleri tanımlanmışken, günümüzde popüler olan programlama dillerinde, karakter, mantıksal, karakter dizgi, kullanıcı tanımlı sıralı tipler gibi çeşitli ilkel veri tipleri bulunmaktadır</a:t>
            </a:r>
            <a:r>
              <a:rPr lang="tr-TR" sz="2600" dirty="0" smtClean="0"/>
              <a:t>.</a:t>
            </a:r>
            <a:r>
              <a:rPr lang="tr-TR" sz="2600" dirty="0"/>
              <a:t> </a:t>
            </a:r>
            <a:r>
              <a:rPr lang="tr-TR" sz="3200" dirty="0"/>
              <a:t> </a:t>
            </a:r>
          </a:p>
          <a:p>
            <a:endParaRPr lang="tr-TR" sz="24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pic>
        <p:nvPicPr>
          <p:cNvPr id="6145" name="Picture 1"/>
          <p:cNvPicPr>
            <a:picLocks noChangeAspect="1" noChangeArrowheads="1"/>
          </p:cNvPicPr>
          <p:nvPr/>
        </p:nvPicPr>
        <p:blipFill>
          <a:blip r:embed="rId2">
            <a:clrChange>
              <a:clrFrom>
                <a:srgbClr val="F5F7E1"/>
              </a:clrFrom>
              <a:clrTo>
                <a:srgbClr val="F5F7E1">
                  <a:alpha val="0"/>
                </a:srgbClr>
              </a:clrTo>
            </a:clrChange>
            <a:extLst>
              <a:ext uri="{28A0092B-C50C-407E-A947-70E740481C1C}">
                <a14:useLocalDpi xmlns:a14="http://schemas.microsoft.com/office/drawing/2010/main" val="0"/>
              </a:ext>
            </a:extLst>
          </a:blip>
          <a:srcRect/>
          <a:stretch>
            <a:fillRect/>
          </a:stretch>
        </p:blipFill>
        <p:spPr bwMode="auto">
          <a:xfrm>
            <a:off x="11905" y="1700808"/>
            <a:ext cx="2631269"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3476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5539" name="Content Placeholder 2"/>
          <p:cNvSpPr>
            <a:spLocks noGrp="1"/>
          </p:cNvSpPr>
          <p:nvPr>
            <p:ph idx="1"/>
          </p:nvPr>
        </p:nvSpPr>
        <p:spPr>
          <a:xfrm>
            <a:off x="612648" y="1647844"/>
            <a:ext cx="8153400" cy="4495800"/>
          </a:xfrm>
        </p:spPr>
        <p:txBody>
          <a:bodyPr/>
          <a:lstStyle/>
          <a:p>
            <a:r>
              <a:rPr lang="en-US" dirty="0" smtClean="0"/>
              <a:t>Haskell’</a:t>
            </a:r>
            <a:r>
              <a:rPr lang="tr-TR" dirty="0" smtClean="0"/>
              <a:t>in</a:t>
            </a:r>
            <a:r>
              <a:rPr lang="en-US" dirty="0" smtClean="0"/>
              <a:t> List</a:t>
            </a:r>
            <a:r>
              <a:rPr lang="tr-TR" dirty="0" smtClean="0"/>
              <a:t>e</a:t>
            </a:r>
            <a:r>
              <a:rPr lang="en-US" dirty="0" smtClean="0"/>
              <a:t> </a:t>
            </a:r>
            <a:r>
              <a:rPr lang="tr-TR" dirty="0" smtClean="0"/>
              <a:t>Anlamları</a:t>
            </a:r>
            <a:endParaRPr lang="en-US" dirty="0" smtClean="0"/>
          </a:p>
          <a:p>
            <a:pPr lvl="1"/>
            <a:r>
              <a:rPr lang="tr-TR" dirty="0" err="1" smtClean="0"/>
              <a:t>Orjinal</a:t>
            </a:r>
            <a:endParaRPr lang="en-US" dirty="0" smtClean="0"/>
          </a:p>
          <a:p>
            <a:pPr lvl="1">
              <a:buFontTx/>
              <a:buNone/>
            </a:pPr>
            <a:r>
              <a:rPr lang="en-US" dirty="0" smtClean="0"/>
              <a:t>   </a:t>
            </a:r>
            <a:r>
              <a:rPr lang="en-US" sz="2000" dirty="0" smtClean="0">
                <a:latin typeface="Courier New" pitchFamily="49" charset="0"/>
                <a:cs typeface="Courier New" pitchFamily="49" charset="0"/>
              </a:rPr>
              <a:t>[n * n | n &lt;- [1..10]]</a:t>
            </a:r>
          </a:p>
          <a:p>
            <a:r>
              <a:rPr lang="en-US" dirty="0" smtClean="0"/>
              <a:t>F#’</a:t>
            </a:r>
            <a:r>
              <a:rPr lang="tr-TR" dirty="0" smtClean="0"/>
              <a:t>in</a:t>
            </a:r>
            <a:r>
              <a:rPr lang="en-US" dirty="0" smtClean="0"/>
              <a:t> List</a:t>
            </a:r>
            <a:r>
              <a:rPr lang="tr-TR" dirty="0" smtClean="0"/>
              <a:t>e Anlamları</a:t>
            </a:r>
            <a:endParaRPr lang="en-US" dirty="0" smtClean="0"/>
          </a:p>
          <a:p>
            <a:pPr>
              <a:buFontTx/>
              <a:buNone/>
            </a:pPr>
            <a:r>
              <a:rPr lang="en-US" dirty="0" smtClean="0"/>
              <a:t>    </a:t>
            </a:r>
            <a:r>
              <a:rPr lang="en-US" sz="2000" b="1" dirty="0" smtClean="0">
                <a:latin typeface="Courier New" pitchFamily="49" charset="0"/>
                <a:cs typeface="Courier New" pitchFamily="49" charset="0"/>
              </a:rPr>
              <a:t>let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 = [|</a:t>
            </a: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in</a:t>
            </a:r>
            <a:r>
              <a:rPr lang="en-US" sz="2000" dirty="0" smtClean="0">
                <a:latin typeface="Courier New" pitchFamily="49" charset="0"/>
                <a:cs typeface="Courier New" pitchFamily="49" charset="0"/>
              </a:rPr>
              <a:t> 1 .. 5 -&gt;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a:t>
            </a:r>
          </a:p>
          <a:p>
            <a:r>
              <a:rPr lang="tr-TR" dirty="0" smtClean="0">
                <a:cs typeface="Courier New" pitchFamily="49" charset="0"/>
              </a:rPr>
              <a:t> C# ve Java dilleri de listeleri destekler. Kendi dinamik koleksiyonlarında </a:t>
            </a:r>
            <a:r>
              <a:rPr lang="tr-TR" dirty="0" err="1" smtClean="0">
                <a:solidFill>
                  <a:srgbClr val="C00000"/>
                </a:solidFill>
                <a:cs typeface="Courier New" pitchFamily="49" charset="0"/>
              </a:rPr>
              <a:t>List</a:t>
            </a:r>
            <a:r>
              <a:rPr lang="tr-TR" dirty="0" smtClean="0">
                <a:solidFill>
                  <a:srgbClr val="C00000"/>
                </a:solidFill>
                <a:cs typeface="Courier New" pitchFamily="49" charset="0"/>
              </a:rPr>
              <a:t> </a:t>
            </a:r>
            <a:r>
              <a:rPr lang="tr-TR" dirty="0" smtClean="0">
                <a:cs typeface="Courier New" pitchFamily="49" charset="0"/>
              </a:rPr>
              <a:t>ve</a:t>
            </a:r>
            <a:r>
              <a:rPr lang="tr-TR" dirty="0" smtClean="0">
                <a:solidFill>
                  <a:srgbClr val="C00000"/>
                </a:solidFill>
                <a:cs typeface="Courier New" pitchFamily="49" charset="0"/>
              </a:rPr>
              <a:t> </a:t>
            </a:r>
            <a:r>
              <a:rPr lang="tr-TR" dirty="0" err="1" smtClean="0">
                <a:solidFill>
                  <a:srgbClr val="C00000"/>
                </a:solidFill>
                <a:cs typeface="Courier New" pitchFamily="49" charset="0"/>
              </a:rPr>
              <a:t>ArrayList</a:t>
            </a:r>
            <a:r>
              <a:rPr lang="tr-TR" dirty="0" smtClean="0">
                <a:solidFill>
                  <a:srgbClr val="C00000"/>
                </a:solidFill>
                <a:cs typeface="Courier New" pitchFamily="49" charset="0"/>
              </a:rPr>
              <a:t> </a:t>
            </a:r>
            <a:r>
              <a:rPr lang="tr-TR" dirty="0" smtClean="0">
                <a:cs typeface="Courier New" pitchFamily="49" charset="0"/>
              </a:rPr>
              <a:t>adında sınıfları vardır.</a:t>
            </a:r>
            <a:endParaRPr lang="en-US" dirty="0" smtClean="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70</a:t>
            </a:fld>
            <a:endParaRPr lang="tr-T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normAutofit/>
          </a:bodyPr>
          <a:lstStyle/>
          <a:p>
            <a:pPr eaLnBrk="1" hangingPunct="1"/>
            <a:r>
              <a:rPr lang="tr-TR" sz="3600" dirty="0" smtClean="0"/>
              <a:t>6.3.1.12. Dizi Uygulamaları</a:t>
            </a:r>
            <a:endParaRPr lang="en-US" sz="3600" dirty="0" smtClean="0"/>
          </a:p>
        </p:txBody>
      </p:sp>
      <p:sp>
        <p:nvSpPr>
          <p:cNvPr id="45061" name="Rectangle 3"/>
          <p:cNvSpPr>
            <a:spLocks noGrp="1" noChangeArrowheads="1"/>
          </p:cNvSpPr>
          <p:nvPr>
            <p:ph type="body" idx="1"/>
          </p:nvPr>
        </p:nvSpPr>
        <p:spPr>
          <a:xfrm>
            <a:off x="609600" y="1671646"/>
            <a:ext cx="8382000" cy="2971800"/>
          </a:xfrm>
        </p:spPr>
        <p:txBody>
          <a:bodyPr>
            <a:normAutofit/>
          </a:bodyPr>
          <a:lstStyle/>
          <a:p>
            <a:pPr eaLnBrk="1" hangingPunct="1"/>
            <a:r>
              <a:rPr lang="tr-TR" dirty="0" smtClean="0"/>
              <a:t>Erişim fonksiyonları (</a:t>
            </a:r>
            <a:r>
              <a:rPr lang="en-US" dirty="0" smtClean="0"/>
              <a:t>Access function</a:t>
            </a:r>
            <a:r>
              <a:rPr lang="tr-TR" dirty="0" smtClean="0"/>
              <a:t>)</a:t>
            </a:r>
            <a:r>
              <a:rPr lang="en-US" dirty="0" smtClean="0"/>
              <a:t> </a:t>
            </a:r>
            <a:r>
              <a:rPr lang="tr-TR" dirty="0" smtClean="0"/>
              <a:t>altsimge (</a:t>
            </a:r>
            <a:r>
              <a:rPr lang="en-US" dirty="0" smtClean="0"/>
              <a:t>subscript</a:t>
            </a:r>
            <a:r>
              <a:rPr lang="tr-TR" dirty="0" smtClean="0"/>
              <a:t>) ifadelerini dizideki bir adrese eşler (</a:t>
            </a:r>
            <a:r>
              <a:rPr lang="en-US" dirty="0" smtClean="0"/>
              <a:t>map</a:t>
            </a:r>
            <a:r>
              <a:rPr lang="tr-TR" dirty="0" smtClean="0"/>
              <a:t>)</a:t>
            </a:r>
          </a:p>
          <a:p>
            <a:pPr eaLnBrk="1" hangingPunct="1"/>
            <a:r>
              <a:rPr lang="tr-TR" dirty="0" smtClean="0">
                <a:solidFill>
                  <a:srgbClr val="FF0000"/>
                </a:solidFill>
              </a:rPr>
              <a:t>Tek Boyutlu Dizilere Erişim </a:t>
            </a:r>
            <a:r>
              <a:rPr lang="tr-TR" dirty="0" smtClean="0"/>
              <a:t>fonksiyonu</a:t>
            </a:r>
            <a:r>
              <a:rPr lang="en-US" dirty="0" smtClean="0"/>
              <a:t>:</a:t>
            </a:r>
          </a:p>
          <a:p>
            <a:pPr eaLnBrk="1" hangingPunct="1">
              <a:buFontTx/>
              <a:buNone/>
            </a:pPr>
            <a:r>
              <a:rPr lang="en-US" dirty="0" smtClean="0"/>
              <a:t>	address(list[k]) = address (list[</a:t>
            </a:r>
            <a:r>
              <a:rPr lang="en-US" dirty="0" err="1" smtClean="0"/>
              <a:t>lower_bound</a:t>
            </a:r>
            <a:r>
              <a:rPr lang="en-US" dirty="0" smtClean="0"/>
              <a:t>])</a:t>
            </a:r>
          </a:p>
          <a:p>
            <a:pPr eaLnBrk="1" hangingPunct="1">
              <a:buFontTx/>
              <a:buNone/>
            </a:pPr>
            <a:r>
              <a:rPr lang="en-US" dirty="0" smtClean="0"/>
              <a:t>		+ ((k-</a:t>
            </a:r>
            <a:r>
              <a:rPr lang="en-US" dirty="0" err="1" smtClean="0"/>
              <a:t>lower_bound</a:t>
            </a:r>
            <a:r>
              <a:rPr lang="en-US" dirty="0" smtClean="0"/>
              <a:t>) * </a:t>
            </a:r>
            <a:r>
              <a:rPr lang="en-US" dirty="0" err="1" smtClean="0"/>
              <a:t>element_size</a:t>
            </a:r>
            <a:r>
              <a:rPr lang="en-US" dirty="0" smtClean="0"/>
              <a:t>)</a:t>
            </a:r>
          </a:p>
        </p:txBody>
      </p:sp>
      <p:pic>
        <p:nvPicPr>
          <p:cNvPr id="45062" name="Picture 5" descr="fig_06_05.jpg"/>
          <p:cNvPicPr>
            <a:picLocks noChangeAspect="1"/>
          </p:cNvPicPr>
          <p:nvPr/>
        </p:nvPicPr>
        <p:blipFill>
          <a:blip r:embed="rId3"/>
          <a:srcRect/>
          <a:stretch>
            <a:fillRect/>
          </a:stretch>
        </p:blipFill>
        <p:spPr bwMode="auto">
          <a:xfrm>
            <a:off x="2857488" y="4286256"/>
            <a:ext cx="2657907" cy="2500306"/>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71</a:t>
            </a:fld>
            <a:endParaRPr lang="tr-T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body" idx="1"/>
          </p:nvPr>
        </p:nvSpPr>
        <p:spPr>
          <a:xfrm>
            <a:off x="609600" y="1600200"/>
            <a:ext cx="8153400" cy="4800600"/>
          </a:xfrm>
        </p:spPr>
        <p:txBody>
          <a:bodyPr/>
          <a:lstStyle/>
          <a:p>
            <a:r>
              <a:rPr lang="tr-TR" sz="2800" dirty="0" smtClean="0">
                <a:solidFill>
                  <a:srgbClr val="FF0000"/>
                </a:solidFill>
              </a:rPr>
              <a:t>Çok Boyutlu Dizilere Erişim </a:t>
            </a:r>
            <a:r>
              <a:rPr lang="tr-TR" sz="2800" dirty="0" smtClean="0"/>
              <a:t>için </a:t>
            </a:r>
            <a:r>
              <a:rPr lang="tr-TR" dirty="0" smtClean="0"/>
              <a:t>yaygın olarak kullanılan metotlar</a:t>
            </a:r>
            <a:r>
              <a:rPr lang="en-US" dirty="0" smtClean="0"/>
              <a:t>:</a:t>
            </a:r>
          </a:p>
          <a:p>
            <a:pPr lvl="1" eaLnBrk="1" hangingPunct="1"/>
            <a:r>
              <a:rPr lang="tr-TR" dirty="0" smtClean="0"/>
              <a:t>Satıra göre sıralama – Bir çok dilde kullanılan metottur</a:t>
            </a:r>
            <a:endParaRPr lang="en-US" dirty="0" smtClean="0"/>
          </a:p>
          <a:p>
            <a:pPr lvl="1" eaLnBrk="1" hangingPunct="1"/>
            <a:r>
              <a:rPr lang="tr-TR" dirty="0" smtClean="0"/>
              <a:t>Sütuna göre sıralama – </a:t>
            </a:r>
            <a:r>
              <a:rPr lang="tr-TR" dirty="0" err="1" smtClean="0"/>
              <a:t>Fortran</a:t>
            </a:r>
            <a:r>
              <a:rPr lang="tr-TR" dirty="0" smtClean="0"/>
              <a:t> tarafından kullanılır</a:t>
            </a:r>
            <a:endParaRPr lang="en-US" dirty="0" smtClean="0"/>
          </a:p>
          <a:p>
            <a:pPr lvl="1" eaLnBrk="1" hangingPunct="1"/>
            <a:r>
              <a:rPr lang="tr-TR" dirty="0" smtClean="0"/>
              <a:t>Çok boyutlu dizilerin </a:t>
            </a:r>
          </a:p>
          <a:p>
            <a:pPr lvl="1" eaLnBrk="1" hangingPunct="1">
              <a:buFontTx/>
              <a:buNone/>
            </a:pPr>
            <a:r>
              <a:rPr lang="tr-TR" dirty="0" smtClean="0"/>
              <a:t>derleme süreleri yan taraftaki</a:t>
            </a:r>
          </a:p>
          <a:p>
            <a:pPr lvl="1" eaLnBrk="1" hangingPunct="1">
              <a:buFontTx/>
              <a:buNone/>
            </a:pPr>
            <a:r>
              <a:rPr lang="tr-TR" dirty="0" smtClean="0"/>
              <a:t>şekilde verilmiştir.</a:t>
            </a:r>
            <a:endParaRPr lang="en-US" dirty="0" smtClean="0"/>
          </a:p>
          <a:p>
            <a:pPr eaLnBrk="1" hangingPunct="1"/>
            <a:endParaRPr lang="en-US" dirty="0" smtClean="0"/>
          </a:p>
        </p:txBody>
      </p:sp>
      <p:pic>
        <p:nvPicPr>
          <p:cNvPr id="46086" name="Picture 5" descr="fig_06_06.jpg"/>
          <p:cNvPicPr>
            <a:picLocks noChangeAspect="1"/>
          </p:cNvPicPr>
          <p:nvPr/>
        </p:nvPicPr>
        <p:blipFill>
          <a:blip r:embed="rId3"/>
          <a:srcRect/>
          <a:stretch>
            <a:fillRect/>
          </a:stretch>
        </p:blipFill>
        <p:spPr bwMode="auto">
          <a:xfrm>
            <a:off x="5648262" y="3571876"/>
            <a:ext cx="3095698" cy="3136903"/>
          </a:xfrm>
          <a:prstGeom prst="rect">
            <a:avLst/>
          </a:prstGeom>
          <a:ln>
            <a:headEnd/>
            <a:tailEnd/>
          </a:ln>
        </p:spPr>
        <p:style>
          <a:lnRef idx="0">
            <a:schemeClr val="accent3"/>
          </a:lnRef>
          <a:fillRef idx="3">
            <a:schemeClr val="accent3"/>
          </a:fillRef>
          <a:effectRef idx="3">
            <a:schemeClr val="accent3"/>
          </a:effectRef>
          <a:fontRef idx="minor">
            <a:schemeClr val="lt1"/>
          </a:fontRef>
        </p:style>
      </p:pic>
      <p:sp>
        <p:nvSpPr>
          <p:cNvPr id="7" name="Rectangle 2"/>
          <p:cNvSpPr>
            <a:spLocks noGrp="1" noChangeArrowheads="1"/>
          </p:cNvSpPr>
          <p:nvPr>
            <p:ph type="title"/>
          </p:nvPr>
        </p:nvSpPr>
        <p:spPr>
          <a:xfrm>
            <a:off x="612648" y="228600"/>
            <a:ext cx="8153400" cy="990600"/>
          </a:xfrm>
        </p:spPr>
        <p:txBody>
          <a:bodyPr>
            <a:normAutofit/>
          </a:bodyPr>
          <a:lstStyle/>
          <a:p>
            <a:pPr eaLnBrk="1" hangingPunct="1"/>
            <a:r>
              <a:rPr lang="tr-TR" sz="3600" dirty="0" smtClean="0"/>
              <a:t>6.3.1.12. Dizi Uygulamaları</a:t>
            </a:r>
            <a:endParaRPr lang="en-US" sz="3600" dirty="0" smtClean="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72</a:t>
            </a:fld>
            <a:endParaRPr lang="tr-T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9" name="Picture 4"/>
          <p:cNvPicPr>
            <a:picLocks noChangeAspect="1" noChangeArrowheads="1"/>
          </p:cNvPicPr>
          <p:nvPr/>
        </p:nvPicPr>
        <p:blipFill>
          <a:blip r:embed="rId3"/>
          <a:srcRect/>
          <a:stretch>
            <a:fillRect/>
          </a:stretch>
        </p:blipFill>
        <p:spPr bwMode="auto">
          <a:xfrm>
            <a:off x="2428860" y="3214686"/>
            <a:ext cx="3581400" cy="3451225"/>
          </a:xfrm>
          <a:prstGeom prst="rect">
            <a:avLst/>
          </a:prstGeom>
          <a:ln>
            <a:headEnd/>
            <a:tailEnd/>
          </a:ln>
        </p:spPr>
        <p:style>
          <a:lnRef idx="0">
            <a:schemeClr val="accent3"/>
          </a:lnRef>
          <a:fillRef idx="3">
            <a:schemeClr val="accent3"/>
          </a:fillRef>
          <a:effectRef idx="3">
            <a:schemeClr val="accent3"/>
          </a:effectRef>
          <a:fontRef idx="minor">
            <a:schemeClr val="lt1"/>
          </a:fontRef>
        </p:style>
      </p:pic>
      <p:sp>
        <p:nvSpPr>
          <p:cNvPr id="47110" name="Text Box 5"/>
          <p:cNvSpPr txBox="1">
            <a:spLocks noChangeArrowheads="1"/>
          </p:cNvSpPr>
          <p:nvPr/>
        </p:nvSpPr>
        <p:spPr bwMode="auto">
          <a:xfrm>
            <a:off x="685800" y="1447800"/>
            <a:ext cx="8077200" cy="457200"/>
          </a:xfrm>
          <a:prstGeom prst="rect">
            <a:avLst/>
          </a:prstGeom>
          <a:noFill/>
          <a:ln w="9525">
            <a:noFill/>
            <a:miter lim="800000"/>
            <a:headEnd/>
            <a:tailEnd/>
          </a:ln>
        </p:spPr>
        <p:txBody>
          <a:bodyPr>
            <a:spAutoFit/>
          </a:bodyPr>
          <a:lstStyle/>
          <a:p>
            <a:endParaRPr lang="es-MX"/>
          </a:p>
        </p:txBody>
      </p:sp>
      <p:sp>
        <p:nvSpPr>
          <p:cNvPr id="47111" name="Text Box 6"/>
          <p:cNvSpPr txBox="1">
            <a:spLocks noChangeArrowheads="1"/>
          </p:cNvSpPr>
          <p:nvPr/>
        </p:nvSpPr>
        <p:spPr bwMode="auto">
          <a:xfrm>
            <a:off x="571472" y="1571612"/>
            <a:ext cx="7864475" cy="1569660"/>
          </a:xfrm>
          <a:prstGeom prst="rect">
            <a:avLst/>
          </a:prstGeom>
          <a:noFill/>
          <a:ln w="9525">
            <a:noFill/>
            <a:miter lim="800000"/>
            <a:headEnd/>
            <a:tailEnd/>
          </a:ln>
        </p:spPr>
        <p:txBody>
          <a:bodyPr wrap="square">
            <a:spAutoFit/>
          </a:bodyPr>
          <a:lstStyle/>
          <a:p>
            <a:pPr>
              <a:buFont typeface="Wingdings" pitchFamily="2" charset="2"/>
              <a:buChar char="q"/>
            </a:pPr>
            <a:r>
              <a:rPr lang="tr-TR" sz="2400" b="1" dirty="0" smtClean="0">
                <a:solidFill>
                  <a:srgbClr val="FF0000"/>
                </a:solidFill>
              </a:rPr>
              <a:t> Çok Boyutlu Dizilerde Eleman Yerleştirme</a:t>
            </a:r>
            <a:endParaRPr lang="tr-TR" sz="2400" b="1" dirty="0" smtClean="0">
              <a:solidFill>
                <a:srgbClr val="FF0000"/>
              </a:solidFill>
              <a:latin typeface="Lucida Sans Unicode" pitchFamily="34" charset="0"/>
            </a:endParaRPr>
          </a:p>
          <a:p>
            <a:pPr>
              <a:buFont typeface="Wingdings" pitchFamily="2" charset="2"/>
              <a:buChar char="q"/>
            </a:pPr>
            <a:r>
              <a:rPr lang="en-US" sz="2400" dirty="0" smtClean="0">
                <a:latin typeface="Lucida Sans Unicode" pitchFamily="34" charset="0"/>
              </a:rPr>
              <a:t>Gen</a:t>
            </a:r>
            <a:r>
              <a:rPr lang="tr-TR" sz="2400" dirty="0">
                <a:latin typeface="Lucida Sans Unicode" pitchFamily="34" charset="0"/>
              </a:rPr>
              <a:t>el</a:t>
            </a:r>
            <a:r>
              <a:rPr lang="en-US" sz="2400" dirty="0">
                <a:latin typeface="Lucida Sans Unicode" pitchFamily="34" charset="0"/>
              </a:rPr>
              <a:t> format</a:t>
            </a:r>
          </a:p>
          <a:p>
            <a:pPr lvl="1"/>
            <a:r>
              <a:rPr lang="en-US" sz="2400" dirty="0">
                <a:latin typeface="Lucida Sans Unicode" pitchFamily="34" charset="0"/>
              </a:rPr>
              <a:t>Location (a[</a:t>
            </a:r>
            <a:r>
              <a:rPr lang="en-US" sz="2400" dirty="0" err="1">
                <a:latin typeface="Lucida Sans Unicode" pitchFamily="34" charset="0"/>
              </a:rPr>
              <a:t>I,j</a:t>
            </a:r>
            <a:r>
              <a:rPr lang="en-US" sz="2400" dirty="0">
                <a:latin typeface="Lucida Sans Unicode" pitchFamily="34" charset="0"/>
              </a:rPr>
              <a:t>]) = address of a [</a:t>
            </a:r>
            <a:r>
              <a:rPr lang="en-US" sz="2400" dirty="0" err="1">
                <a:latin typeface="Lucida Sans Unicode" pitchFamily="34" charset="0"/>
              </a:rPr>
              <a:t>row_lb,col_lb</a:t>
            </a:r>
            <a:r>
              <a:rPr lang="en-US" sz="2400" dirty="0">
                <a:latin typeface="Lucida Sans Unicode" pitchFamily="34" charset="0"/>
              </a:rPr>
              <a:t>] + (((I - </a:t>
            </a:r>
            <a:r>
              <a:rPr lang="en-US" sz="2400" dirty="0" err="1">
                <a:latin typeface="Lucida Sans Unicode" pitchFamily="34" charset="0"/>
              </a:rPr>
              <a:t>row_lb</a:t>
            </a:r>
            <a:r>
              <a:rPr lang="en-US" sz="2400" dirty="0">
                <a:latin typeface="Lucida Sans Unicode" pitchFamily="34" charset="0"/>
              </a:rPr>
              <a:t>) * n) + (j - </a:t>
            </a:r>
            <a:r>
              <a:rPr lang="en-US" sz="2400" dirty="0" err="1">
                <a:latin typeface="Lucida Sans Unicode" pitchFamily="34" charset="0"/>
              </a:rPr>
              <a:t>col_lb</a:t>
            </a:r>
            <a:r>
              <a:rPr lang="en-US" sz="2400" dirty="0">
                <a:latin typeface="Lucida Sans Unicode" pitchFamily="34" charset="0"/>
              </a:rPr>
              <a:t>)) * </a:t>
            </a:r>
            <a:r>
              <a:rPr lang="en-US" sz="2400" dirty="0" err="1">
                <a:latin typeface="Lucida Sans Unicode" pitchFamily="34" charset="0"/>
              </a:rPr>
              <a:t>element_size</a:t>
            </a:r>
            <a:endParaRPr lang="en-US" sz="2400" dirty="0">
              <a:latin typeface="Lucida Sans Unicode" pitchFamily="34" charset="0"/>
            </a:endParaRPr>
          </a:p>
        </p:txBody>
      </p:sp>
      <p:sp>
        <p:nvSpPr>
          <p:cNvPr id="8" name="Rectangle 2"/>
          <p:cNvSpPr>
            <a:spLocks noGrp="1" noChangeArrowheads="1"/>
          </p:cNvSpPr>
          <p:nvPr>
            <p:ph type="title"/>
          </p:nvPr>
        </p:nvSpPr>
        <p:spPr>
          <a:xfrm>
            <a:off x="612648" y="228600"/>
            <a:ext cx="8153400" cy="990600"/>
          </a:xfrm>
        </p:spPr>
        <p:txBody>
          <a:bodyPr>
            <a:normAutofit/>
          </a:bodyPr>
          <a:lstStyle/>
          <a:p>
            <a:pPr eaLnBrk="1" hangingPunct="1"/>
            <a:r>
              <a:rPr lang="tr-TR" sz="3600" dirty="0" smtClean="0"/>
              <a:t>6.3.1.12. Dizi Uygulamaları</a:t>
            </a:r>
            <a:endParaRPr lang="en-US" sz="3600"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73</a:t>
            </a:fld>
            <a:endParaRPr lang="tr-T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74</a:t>
            </a:fld>
            <a:endParaRPr lang="tr-TR"/>
          </a:p>
        </p:txBody>
      </p:sp>
      <p:sp>
        <p:nvSpPr>
          <p:cNvPr id="4" name="Rectangle 3"/>
          <p:cNvSpPr txBox="1">
            <a:spLocks noChangeArrowheads="1"/>
          </p:cNvSpPr>
          <p:nvPr>
            <p:custDataLst>
              <p:tags r:id="rId1"/>
            </p:custDataLst>
          </p:nvPr>
        </p:nvSpPr>
        <p:spPr>
          <a:xfrm>
            <a:off x="631825" y="1574822"/>
            <a:ext cx="8094663" cy="2649538"/>
          </a:xfrm>
          <a:prstGeom prst="rect">
            <a:avLst/>
          </a:prstGeom>
        </p:spPr>
        <p:txBody>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3-</a:t>
            </a:r>
            <a:r>
              <a:rPr kumimoji="0" lang="tr-TR"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boyutlu</a:t>
            </a:r>
            <a:r>
              <a:rPr kumimoji="0" lang="en-US"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 A(</a:t>
            </a:r>
            <a:r>
              <a:rPr kumimoji="0" lang="en-US" altLang="zh-CN" sz="2400" b="0" i="0" u="none" strike="noStrike" kern="1200" cap="none" spc="0" normalizeH="0" baseline="0" noProof="0" dirty="0" err="1" smtClean="0">
                <a:ln>
                  <a:noFill/>
                </a:ln>
                <a:solidFill>
                  <a:schemeClr val="tx1"/>
                </a:solidFill>
                <a:effectLst/>
                <a:uLnTx/>
                <a:uFillTx/>
                <a:latin typeface="+mn-lt"/>
                <a:ea typeface="宋体" pitchFamily="2" charset="-122"/>
                <a:cs typeface="+mn-cs"/>
              </a:rPr>
              <a:t>i</a:t>
            </a:r>
            <a:r>
              <a:rPr kumimoji="0" lang="en-US"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 j, k)</a:t>
            </a:r>
            <a:r>
              <a:rPr kumimoji="0" lang="tr-TR"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 dizisinin adresi</a:t>
            </a:r>
            <a:r>
              <a:rPr kumimoji="0" lang="en-US"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tr-TR"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		</a:t>
            </a:r>
            <a:r>
              <a:rPr kumimoji="0" lang="en-US"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A</a:t>
            </a:r>
            <a:r>
              <a:rPr kumimoji="0" lang="tr-TR"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tr-TR" altLang="zh-CN" sz="2000" b="0" i="0" u="none" strike="noStrike" kern="1200" cap="none" spc="0" normalizeH="0" baseline="0" noProof="0" dirty="0" err="1" smtClean="0">
                <a:ln>
                  <a:noFill/>
                </a:ln>
                <a:solidFill>
                  <a:schemeClr val="tx1"/>
                </a:solidFill>
                <a:effectLst/>
                <a:uLnTx/>
                <a:uFillTx/>
                <a:latin typeface="+mn-lt"/>
                <a:ea typeface="宋体" pitchFamily="2" charset="-122"/>
                <a:cs typeface="+mn-cs"/>
              </a:rPr>
              <a:t>nın</a:t>
            </a:r>
            <a:r>
              <a:rPr kumimoji="0" lang="tr-TR"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 adresi</a:t>
            </a:r>
            <a:endParaRPr kumimoji="0" lang="en-US"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endParaRPr>
          </a:p>
          <a:p>
            <a:pPr lvl="1">
              <a:buFontTx/>
              <a:buNone/>
            </a:pPr>
            <a:r>
              <a:rPr lang="tr-TR" altLang="zh-CN" sz="2000" dirty="0" smtClean="0">
                <a:ea typeface="宋体" pitchFamily="2" charset="-122"/>
              </a:rPr>
              <a:t>	</a:t>
            </a:r>
            <a:r>
              <a:rPr lang="en-US" altLang="zh-CN" sz="2000" dirty="0" smtClean="0">
                <a:ea typeface="宋体" pitchFamily="2" charset="-122"/>
              </a:rPr>
              <a:t>+ ((</a:t>
            </a:r>
            <a:r>
              <a:rPr lang="en-US" altLang="zh-CN" sz="2000" dirty="0" err="1" smtClean="0">
                <a:ea typeface="宋体" pitchFamily="2" charset="-122"/>
              </a:rPr>
              <a:t>i</a:t>
            </a:r>
            <a:r>
              <a:rPr lang="en-US" altLang="zh-CN" sz="2000" dirty="0" smtClean="0">
                <a:ea typeface="宋体" pitchFamily="2" charset="-122"/>
              </a:rPr>
              <a:t> - L</a:t>
            </a:r>
            <a:r>
              <a:rPr lang="tr-TR" altLang="zh-CN" sz="2000" baseline="-25000" dirty="0" smtClean="0">
                <a:ea typeface="宋体" pitchFamily="2" charset="-122"/>
              </a:rPr>
              <a:t>düzlem</a:t>
            </a:r>
            <a:r>
              <a:rPr lang="en-US" altLang="zh-CN" sz="2000" dirty="0" smtClean="0">
                <a:ea typeface="宋体" pitchFamily="2" charset="-122"/>
              </a:rPr>
              <a:t>) 	* </a:t>
            </a:r>
            <a:r>
              <a:rPr lang="tr-TR" altLang="zh-CN" sz="2000" dirty="0" smtClean="0">
                <a:ea typeface="宋体" pitchFamily="2" charset="-122"/>
              </a:rPr>
              <a:t>düzlem boyutu</a:t>
            </a:r>
            <a:r>
              <a:rPr lang="en-US" altLang="zh-CN" sz="2000" dirty="0" smtClean="0">
                <a:ea typeface="宋体" pitchFamily="2" charset="-122"/>
              </a:rPr>
              <a:t>) 	</a:t>
            </a:r>
          </a:p>
          <a:p>
            <a:pPr lvl="1">
              <a:buFontTx/>
              <a:buNone/>
            </a:pPr>
            <a:r>
              <a:rPr lang="en-US" altLang="zh-CN" sz="2000" dirty="0" smtClean="0">
                <a:ea typeface="宋体" pitchFamily="2" charset="-122"/>
              </a:rPr>
              <a:t>	+ ((j - L</a:t>
            </a:r>
            <a:r>
              <a:rPr lang="tr-TR" altLang="zh-CN" sz="2000" baseline="-25000" dirty="0" smtClean="0">
                <a:ea typeface="宋体" pitchFamily="2" charset="-122"/>
              </a:rPr>
              <a:t>satır</a:t>
            </a:r>
            <a:r>
              <a:rPr lang="en-US" altLang="zh-CN" sz="2000" dirty="0" smtClean="0">
                <a:ea typeface="宋体" pitchFamily="2" charset="-122"/>
              </a:rPr>
              <a:t>) 	* </a:t>
            </a:r>
            <a:r>
              <a:rPr lang="tr-TR" altLang="zh-CN" sz="2000" dirty="0" smtClean="0">
                <a:ea typeface="宋体" pitchFamily="2" charset="-122"/>
              </a:rPr>
              <a:t>satır boyutu</a:t>
            </a:r>
            <a:r>
              <a:rPr lang="en-US" altLang="zh-CN" sz="2000" dirty="0" smtClean="0">
                <a:ea typeface="宋体" pitchFamily="2" charset="-122"/>
              </a:rPr>
              <a:t>)		</a:t>
            </a:r>
          </a:p>
          <a:p>
            <a:pPr lvl="1">
              <a:buFontTx/>
              <a:buNone/>
            </a:pPr>
            <a:r>
              <a:rPr lang="en-US" altLang="zh-CN" sz="2000" dirty="0" smtClean="0">
                <a:ea typeface="宋体" pitchFamily="2" charset="-122"/>
              </a:rPr>
              <a:t>	+ ((k - </a:t>
            </a:r>
            <a:r>
              <a:rPr lang="en-US" altLang="zh-CN" sz="2000" dirty="0" err="1" smtClean="0">
                <a:ea typeface="宋体" pitchFamily="2" charset="-122"/>
              </a:rPr>
              <a:t>L</a:t>
            </a:r>
            <a:r>
              <a:rPr lang="en-US" altLang="zh-CN" sz="2000" baseline="-25000" dirty="0" err="1" smtClean="0">
                <a:ea typeface="宋体" pitchFamily="2" charset="-122"/>
              </a:rPr>
              <a:t>elem</a:t>
            </a:r>
            <a:r>
              <a:rPr lang="tr-TR" altLang="zh-CN" sz="2000" baseline="-25000" dirty="0" smtClean="0">
                <a:ea typeface="宋体" pitchFamily="2" charset="-122"/>
              </a:rPr>
              <a:t>an</a:t>
            </a:r>
            <a:r>
              <a:rPr lang="en-US" altLang="zh-CN" sz="2000" dirty="0" smtClean="0">
                <a:ea typeface="宋体" pitchFamily="2" charset="-122"/>
              </a:rPr>
              <a:t>)	* </a:t>
            </a:r>
            <a:r>
              <a:rPr lang="tr-TR" altLang="zh-CN" sz="2000" dirty="0" smtClean="0">
                <a:ea typeface="宋体" pitchFamily="2" charset="-122"/>
              </a:rPr>
              <a:t>eleman boyutu</a:t>
            </a:r>
            <a:r>
              <a:rPr lang="en-US" altLang="zh-CN" sz="2000" dirty="0" smtClean="0">
                <a:ea typeface="宋体" pitchFamily="2" charset="-122"/>
              </a:rPr>
              <a:t>)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endParaRPr kumimoji="0" lang="zh-CN" altLang="en-US" sz="2000" b="0" i="0" u="none" strike="noStrike" kern="1200" cap="none" spc="0" normalizeH="0" baseline="0" noProof="0" dirty="0">
              <a:ln>
                <a:noFill/>
              </a:ln>
              <a:solidFill>
                <a:schemeClr val="tx1"/>
              </a:solidFill>
              <a:effectLst/>
              <a:uLnTx/>
              <a:uFillTx/>
              <a:latin typeface="+mn-lt"/>
              <a:ea typeface="宋体" pitchFamily="2" charset="-122"/>
              <a:cs typeface="+mn-cs"/>
            </a:endParaRPr>
          </a:p>
        </p:txBody>
      </p:sp>
      <p:grpSp>
        <p:nvGrpSpPr>
          <p:cNvPr id="5" name="Group 4"/>
          <p:cNvGrpSpPr>
            <a:grpSpLocks/>
          </p:cNvGrpSpPr>
          <p:nvPr/>
        </p:nvGrpSpPr>
        <p:grpSpPr bwMode="auto">
          <a:xfrm>
            <a:off x="990600" y="4362472"/>
            <a:ext cx="1447800" cy="2209800"/>
            <a:chOff x="624" y="2688"/>
            <a:chExt cx="912" cy="1392"/>
          </a:xfrm>
        </p:grpSpPr>
        <p:sp>
          <p:nvSpPr>
            <p:cNvPr id="6" name="Rectangle 5"/>
            <p:cNvSpPr>
              <a:spLocks noChangeArrowheads="1"/>
            </p:cNvSpPr>
            <p:nvPr>
              <p:custDataLst>
                <p:tags r:id="rId52"/>
              </p:custDataLst>
            </p:nvPr>
          </p:nvSpPr>
          <p:spPr bwMode="auto">
            <a:xfrm>
              <a:off x="624" y="3168"/>
              <a:ext cx="912" cy="91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7" name="Rectangle 6"/>
            <p:cNvSpPr>
              <a:spLocks noChangeArrowheads="1"/>
            </p:cNvSpPr>
            <p:nvPr>
              <p:custDataLst>
                <p:tags r:id="rId53"/>
              </p:custDataLst>
            </p:nvPr>
          </p:nvSpPr>
          <p:spPr bwMode="auto">
            <a:xfrm>
              <a:off x="1056" y="3408"/>
              <a:ext cx="96" cy="96"/>
            </a:xfrm>
            <a:prstGeom prst="rect">
              <a:avLst/>
            </a:prstGeom>
            <a:solidFill>
              <a:schemeClr val="bg2"/>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8" name="Line 7"/>
            <p:cNvSpPr>
              <a:spLocks noChangeShapeType="1"/>
            </p:cNvSpPr>
            <p:nvPr>
              <p:custDataLst>
                <p:tags r:id="rId54"/>
              </p:custDataLst>
            </p:nvPr>
          </p:nvSpPr>
          <p:spPr bwMode="auto">
            <a:xfrm>
              <a:off x="1104" y="2928"/>
              <a:ext cx="0" cy="48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9" name="Text Box 8"/>
            <p:cNvSpPr txBox="1">
              <a:spLocks noChangeArrowheads="1"/>
            </p:cNvSpPr>
            <p:nvPr>
              <p:custDataLst>
                <p:tags r:id="rId55"/>
              </p:custDataLst>
            </p:nvPr>
          </p:nvSpPr>
          <p:spPr bwMode="auto">
            <a:xfrm>
              <a:off x="1008" y="2688"/>
              <a:ext cx="288" cy="250"/>
            </a:xfrm>
            <a:prstGeom prst="rect">
              <a:avLst/>
            </a:prstGeom>
            <a:noFill/>
            <a:ln w="9525">
              <a:noFill/>
              <a:miter lim="800000"/>
              <a:headEnd/>
              <a:tailEnd/>
            </a:ln>
            <a:effectLst/>
            <a:scene3d>
              <a:camera prst="orthographicFront"/>
              <a:lightRig rig="threePt" dir="t"/>
            </a:scene3d>
            <a:sp3d>
              <a:bevelT/>
            </a:sp3d>
          </p:spPr>
          <p:txBody>
            <a:bodyPr>
              <a:spAutoFit/>
            </a:bodyPr>
            <a:lstStyle/>
            <a:p>
              <a:pPr algn="l" eaLnBrk="1" hangingPunct="1">
                <a:spcBef>
                  <a:spcPct val="50000"/>
                </a:spcBef>
              </a:pPr>
              <a:r>
                <a:rPr lang="en-US" altLang="zh-CN" sz="2000">
                  <a:ea typeface="宋体" pitchFamily="2" charset="-122"/>
                </a:rPr>
                <a:t>A</a:t>
              </a:r>
            </a:p>
          </p:txBody>
        </p:sp>
        <p:sp>
          <p:nvSpPr>
            <p:cNvPr id="10" name="Text Box 9"/>
            <p:cNvSpPr txBox="1">
              <a:spLocks noChangeArrowheads="1"/>
            </p:cNvSpPr>
            <p:nvPr>
              <p:custDataLst>
                <p:tags r:id="rId56"/>
              </p:custDataLst>
            </p:nvPr>
          </p:nvSpPr>
          <p:spPr bwMode="auto">
            <a:xfrm>
              <a:off x="768" y="3696"/>
              <a:ext cx="672" cy="231"/>
            </a:xfrm>
            <a:prstGeom prst="rect">
              <a:avLst/>
            </a:prstGeom>
            <a:noFill/>
            <a:ln w="9525">
              <a:noFill/>
              <a:miter lim="800000"/>
              <a:headEnd/>
              <a:tailEnd/>
            </a:ln>
            <a:effectLst/>
            <a:scene3d>
              <a:camera prst="orthographicFront"/>
              <a:lightRig rig="threePt" dir="t"/>
            </a:scene3d>
            <a:sp3d>
              <a:bevelT/>
            </a:sp3d>
          </p:spPr>
          <p:txBody>
            <a:bodyPr>
              <a:spAutoFit/>
            </a:bodyPr>
            <a:lstStyle/>
            <a:p>
              <a:pPr algn="ctr" eaLnBrk="1" hangingPunct="1">
                <a:spcBef>
                  <a:spcPct val="50000"/>
                </a:spcBef>
              </a:pPr>
              <a:r>
                <a:rPr lang="en-US" altLang="zh-CN">
                  <a:ea typeface="宋体" pitchFamily="2" charset="-122"/>
                </a:rPr>
                <a:t>Memory</a:t>
              </a:r>
            </a:p>
          </p:txBody>
        </p:sp>
      </p:grpSp>
      <p:grpSp>
        <p:nvGrpSpPr>
          <p:cNvPr id="11" name="Group 10"/>
          <p:cNvGrpSpPr>
            <a:grpSpLocks/>
          </p:cNvGrpSpPr>
          <p:nvPr/>
        </p:nvGrpSpPr>
        <p:grpSpPr bwMode="auto">
          <a:xfrm>
            <a:off x="3810000" y="4362472"/>
            <a:ext cx="2133600" cy="2057400"/>
            <a:chOff x="2400" y="2688"/>
            <a:chExt cx="1344" cy="1296"/>
          </a:xfrm>
        </p:grpSpPr>
        <p:sp>
          <p:nvSpPr>
            <p:cNvPr id="12" name="Line 11"/>
            <p:cNvSpPr>
              <a:spLocks noChangeShapeType="1"/>
            </p:cNvSpPr>
            <p:nvPr>
              <p:custDataLst>
                <p:tags r:id="rId34"/>
              </p:custDataLst>
            </p:nvPr>
          </p:nvSpPr>
          <p:spPr bwMode="auto">
            <a:xfrm>
              <a:off x="2400" y="3600"/>
              <a:ext cx="336" cy="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13" name="Rectangle 12"/>
            <p:cNvSpPr>
              <a:spLocks noChangeArrowheads="1"/>
            </p:cNvSpPr>
            <p:nvPr>
              <p:custDataLst>
                <p:tags r:id="rId35"/>
              </p:custDataLst>
            </p:nvPr>
          </p:nvSpPr>
          <p:spPr bwMode="auto">
            <a:xfrm>
              <a:off x="2784" y="3216"/>
              <a:ext cx="960"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4" name="Rectangle 13"/>
            <p:cNvSpPr>
              <a:spLocks noChangeArrowheads="1"/>
            </p:cNvSpPr>
            <p:nvPr>
              <p:custDataLst>
                <p:tags r:id="rId36"/>
              </p:custDataLst>
            </p:nvPr>
          </p:nvSpPr>
          <p:spPr bwMode="auto">
            <a:xfrm>
              <a:off x="2976" y="3216"/>
              <a:ext cx="768"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5" name="Rectangle 14"/>
            <p:cNvSpPr>
              <a:spLocks noChangeArrowheads="1"/>
            </p:cNvSpPr>
            <p:nvPr>
              <p:custDataLst>
                <p:tags r:id="rId37"/>
              </p:custDataLst>
            </p:nvPr>
          </p:nvSpPr>
          <p:spPr bwMode="auto">
            <a:xfrm>
              <a:off x="3168" y="3216"/>
              <a:ext cx="576"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6" name="Rectangle 15"/>
            <p:cNvSpPr>
              <a:spLocks noChangeArrowheads="1"/>
            </p:cNvSpPr>
            <p:nvPr>
              <p:custDataLst>
                <p:tags r:id="rId38"/>
              </p:custDataLst>
            </p:nvPr>
          </p:nvSpPr>
          <p:spPr bwMode="auto">
            <a:xfrm>
              <a:off x="3360" y="3216"/>
              <a:ext cx="384"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7" name="Rectangle 16"/>
            <p:cNvSpPr>
              <a:spLocks noChangeArrowheads="1"/>
            </p:cNvSpPr>
            <p:nvPr>
              <p:custDataLst>
                <p:tags r:id="rId39"/>
              </p:custDataLst>
            </p:nvPr>
          </p:nvSpPr>
          <p:spPr bwMode="auto">
            <a:xfrm>
              <a:off x="3552" y="3216"/>
              <a:ext cx="192"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8" name="Rectangle 17"/>
            <p:cNvSpPr>
              <a:spLocks noChangeArrowheads="1"/>
            </p:cNvSpPr>
            <p:nvPr>
              <p:custDataLst>
                <p:tags r:id="rId40"/>
              </p:custDataLst>
            </p:nvPr>
          </p:nvSpPr>
          <p:spPr bwMode="auto">
            <a:xfrm>
              <a:off x="2784" y="3504"/>
              <a:ext cx="960"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9" name="Rectangle 18"/>
            <p:cNvSpPr>
              <a:spLocks noChangeArrowheads="1"/>
            </p:cNvSpPr>
            <p:nvPr>
              <p:custDataLst>
                <p:tags r:id="rId41"/>
              </p:custDataLst>
            </p:nvPr>
          </p:nvSpPr>
          <p:spPr bwMode="auto">
            <a:xfrm>
              <a:off x="2976" y="3504"/>
              <a:ext cx="768"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0" name="Rectangle 19"/>
            <p:cNvSpPr>
              <a:spLocks noChangeArrowheads="1"/>
            </p:cNvSpPr>
            <p:nvPr>
              <p:custDataLst>
                <p:tags r:id="rId42"/>
              </p:custDataLst>
            </p:nvPr>
          </p:nvSpPr>
          <p:spPr bwMode="auto">
            <a:xfrm>
              <a:off x="3168" y="3504"/>
              <a:ext cx="576"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1" name="Rectangle 20"/>
            <p:cNvSpPr>
              <a:spLocks noChangeArrowheads="1"/>
            </p:cNvSpPr>
            <p:nvPr>
              <p:custDataLst>
                <p:tags r:id="rId43"/>
              </p:custDataLst>
            </p:nvPr>
          </p:nvSpPr>
          <p:spPr bwMode="auto">
            <a:xfrm>
              <a:off x="3360" y="3504"/>
              <a:ext cx="384"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2" name="Rectangle 21"/>
            <p:cNvSpPr>
              <a:spLocks noChangeArrowheads="1"/>
            </p:cNvSpPr>
            <p:nvPr>
              <p:custDataLst>
                <p:tags r:id="rId44"/>
              </p:custDataLst>
            </p:nvPr>
          </p:nvSpPr>
          <p:spPr bwMode="auto">
            <a:xfrm>
              <a:off x="3552" y="3504"/>
              <a:ext cx="192"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3" name="Rectangle 22"/>
            <p:cNvSpPr>
              <a:spLocks noChangeArrowheads="1"/>
            </p:cNvSpPr>
            <p:nvPr>
              <p:custDataLst>
                <p:tags r:id="rId45"/>
              </p:custDataLst>
            </p:nvPr>
          </p:nvSpPr>
          <p:spPr bwMode="auto">
            <a:xfrm>
              <a:off x="2784" y="3792"/>
              <a:ext cx="960"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4" name="Rectangle 23"/>
            <p:cNvSpPr>
              <a:spLocks noChangeArrowheads="1"/>
            </p:cNvSpPr>
            <p:nvPr>
              <p:custDataLst>
                <p:tags r:id="rId46"/>
              </p:custDataLst>
            </p:nvPr>
          </p:nvSpPr>
          <p:spPr bwMode="auto">
            <a:xfrm>
              <a:off x="2976" y="3792"/>
              <a:ext cx="768"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5" name="Rectangle 24"/>
            <p:cNvSpPr>
              <a:spLocks noChangeArrowheads="1"/>
            </p:cNvSpPr>
            <p:nvPr>
              <p:custDataLst>
                <p:tags r:id="rId47"/>
              </p:custDataLst>
            </p:nvPr>
          </p:nvSpPr>
          <p:spPr bwMode="auto">
            <a:xfrm>
              <a:off x="3168" y="3792"/>
              <a:ext cx="576"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6" name="Rectangle 25"/>
            <p:cNvSpPr>
              <a:spLocks noChangeArrowheads="1"/>
            </p:cNvSpPr>
            <p:nvPr>
              <p:custDataLst>
                <p:tags r:id="rId48"/>
              </p:custDataLst>
            </p:nvPr>
          </p:nvSpPr>
          <p:spPr bwMode="auto">
            <a:xfrm>
              <a:off x="3360" y="3792"/>
              <a:ext cx="384"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7" name="Rectangle 26"/>
            <p:cNvSpPr>
              <a:spLocks noChangeArrowheads="1"/>
            </p:cNvSpPr>
            <p:nvPr>
              <p:custDataLst>
                <p:tags r:id="rId49"/>
              </p:custDataLst>
            </p:nvPr>
          </p:nvSpPr>
          <p:spPr bwMode="auto">
            <a:xfrm>
              <a:off x="3552" y="3792"/>
              <a:ext cx="192"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8" name="Line 27"/>
            <p:cNvSpPr>
              <a:spLocks noChangeShapeType="1"/>
            </p:cNvSpPr>
            <p:nvPr>
              <p:custDataLst>
                <p:tags r:id="rId50"/>
              </p:custDataLst>
            </p:nvPr>
          </p:nvSpPr>
          <p:spPr bwMode="auto">
            <a:xfrm>
              <a:off x="2928" y="2928"/>
              <a:ext cx="0" cy="864"/>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29" name="Text Box 28"/>
            <p:cNvSpPr txBox="1">
              <a:spLocks noChangeArrowheads="1"/>
            </p:cNvSpPr>
            <p:nvPr>
              <p:custDataLst>
                <p:tags r:id="rId51"/>
              </p:custDataLst>
            </p:nvPr>
          </p:nvSpPr>
          <p:spPr bwMode="auto">
            <a:xfrm>
              <a:off x="2688" y="2688"/>
              <a:ext cx="528" cy="250"/>
            </a:xfrm>
            <a:prstGeom prst="rect">
              <a:avLst/>
            </a:prstGeom>
            <a:noFill/>
            <a:ln w="9525">
              <a:noFill/>
              <a:miter lim="800000"/>
              <a:headEnd/>
              <a:tailEnd/>
            </a:ln>
            <a:effectLst/>
            <a:scene3d>
              <a:camera prst="orthographicFront"/>
              <a:lightRig rig="threePt" dir="t"/>
            </a:scene3d>
            <a:sp3d>
              <a:bevelT/>
            </a:sp3d>
          </p:spPr>
          <p:txBody>
            <a:bodyPr>
              <a:spAutoFit/>
            </a:bodyPr>
            <a:lstStyle/>
            <a:p>
              <a:pPr algn="l" eaLnBrk="1" hangingPunct="1">
                <a:spcBef>
                  <a:spcPct val="50000"/>
                </a:spcBef>
              </a:pPr>
              <a:r>
                <a:rPr lang="en-US" altLang="zh-CN" sz="2000">
                  <a:ea typeface="宋体" pitchFamily="2" charset="-122"/>
                </a:rPr>
                <a:t>A(i, j)</a:t>
              </a:r>
            </a:p>
          </p:txBody>
        </p:sp>
      </p:grpSp>
      <p:grpSp>
        <p:nvGrpSpPr>
          <p:cNvPr id="30" name="Group 29"/>
          <p:cNvGrpSpPr>
            <a:grpSpLocks/>
          </p:cNvGrpSpPr>
          <p:nvPr/>
        </p:nvGrpSpPr>
        <p:grpSpPr bwMode="auto">
          <a:xfrm>
            <a:off x="2514600" y="4362472"/>
            <a:ext cx="1447800" cy="2209800"/>
            <a:chOff x="1584" y="2688"/>
            <a:chExt cx="912" cy="1392"/>
          </a:xfrm>
        </p:grpSpPr>
        <p:sp>
          <p:nvSpPr>
            <p:cNvPr id="31" name="Line 30"/>
            <p:cNvSpPr>
              <a:spLocks noChangeShapeType="1"/>
            </p:cNvSpPr>
            <p:nvPr>
              <p:custDataLst>
                <p:tags r:id="rId10"/>
              </p:custDataLst>
            </p:nvPr>
          </p:nvSpPr>
          <p:spPr bwMode="auto">
            <a:xfrm>
              <a:off x="1584" y="3600"/>
              <a:ext cx="336" cy="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32" name="Line 31"/>
            <p:cNvSpPr>
              <a:spLocks noChangeShapeType="1"/>
            </p:cNvSpPr>
            <p:nvPr>
              <p:custDataLst>
                <p:tags r:id="rId11"/>
              </p:custDataLst>
            </p:nvPr>
          </p:nvSpPr>
          <p:spPr bwMode="auto">
            <a:xfrm>
              <a:off x="2016" y="3312"/>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3" name="Line 32"/>
            <p:cNvSpPr>
              <a:spLocks noChangeShapeType="1"/>
            </p:cNvSpPr>
            <p:nvPr>
              <p:custDataLst>
                <p:tags r:id="rId12"/>
              </p:custDataLst>
            </p:nvPr>
          </p:nvSpPr>
          <p:spPr bwMode="auto">
            <a:xfrm flipV="1">
              <a:off x="2016" y="393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4" name="Line 33"/>
            <p:cNvSpPr>
              <a:spLocks noChangeShapeType="1"/>
            </p:cNvSpPr>
            <p:nvPr>
              <p:custDataLst>
                <p:tags r:id="rId13"/>
              </p:custDataLst>
            </p:nvPr>
          </p:nvSpPr>
          <p:spPr bwMode="auto">
            <a:xfrm flipV="1">
              <a:off x="2064" y="3168"/>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5" name="Line 34"/>
            <p:cNvSpPr>
              <a:spLocks noChangeShapeType="1"/>
            </p:cNvSpPr>
            <p:nvPr>
              <p:custDataLst>
                <p:tags r:id="rId14"/>
              </p:custDataLst>
            </p:nvPr>
          </p:nvSpPr>
          <p:spPr bwMode="auto">
            <a:xfrm flipV="1">
              <a:off x="2016" y="316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6" name="Line 35"/>
            <p:cNvSpPr>
              <a:spLocks noChangeShapeType="1"/>
            </p:cNvSpPr>
            <p:nvPr>
              <p:custDataLst>
                <p:tags r:id="rId15"/>
              </p:custDataLst>
            </p:nvPr>
          </p:nvSpPr>
          <p:spPr bwMode="auto">
            <a:xfrm>
              <a:off x="2112" y="3312"/>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7" name="Line 36"/>
            <p:cNvSpPr>
              <a:spLocks noChangeShapeType="1"/>
            </p:cNvSpPr>
            <p:nvPr>
              <p:custDataLst>
                <p:tags r:id="rId16"/>
              </p:custDataLst>
            </p:nvPr>
          </p:nvSpPr>
          <p:spPr bwMode="auto">
            <a:xfrm flipV="1">
              <a:off x="2112" y="393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8" name="Line 37"/>
            <p:cNvSpPr>
              <a:spLocks noChangeShapeType="1"/>
            </p:cNvSpPr>
            <p:nvPr>
              <p:custDataLst>
                <p:tags r:id="rId17"/>
              </p:custDataLst>
            </p:nvPr>
          </p:nvSpPr>
          <p:spPr bwMode="auto">
            <a:xfrm flipV="1">
              <a:off x="2160" y="3168"/>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9" name="Line 38"/>
            <p:cNvSpPr>
              <a:spLocks noChangeShapeType="1"/>
            </p:cNvSpPr>
            <p:nvPr>
              <p:custDataLst>
                <p:tags r:id="rId18"/>
              </p:custDataLst>
            </p:nvPr>
          </p:nvSpPr>
          <p:spPr bwMode="auto">
            <a:xfrm flipV="1">
              <a:off x="2112" y="316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0" name="Line 39"/>
            <p:cNvSpPr>
              <a:spLocks noChangeShapeType="1"/>
            </p:cNvSpPr>
            <p:nvPr>
              <p:custDataLst>
                <p:tags r:id="rId19"/>
              </p:custDataLst>
            </p:nvPr>
          </p:nvSpPr>
          <p:spPr bwMode="auto">
            <a:xfrm>
              <a:off x="2304" y="3312"/>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1" name="Line 40"/>
            <p:cNvSpPr>
              <a:spLocks noChangeShapeType="1"/>
            </p:cNvSpPr>
            <p:nvPr>
              <p:custDataLst>
                <p:tags r:id="rId20"/>
              </p:custDataLst>
            </p:nvPr>
          </p:nvSpPr>
          <p:spPr bwMode="auto">
            <a:xfrm flipV="1">
              <a:off x="2304" y="393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2" name="Line 41"/>
            <p:cNvSpPr>
              <a:spLocks noChangeShapeType="1"/>
            </p:cNvSpPr>
            <p:nvPr>
              <p:custDataLst>
                <p:tags r:id="rId21"/>
              </p:custDataLst>
            </p:nvPr>
          </p:nvSpPr>
          <p:spPr bwMode="auto">
            <a:xfrm flipV="1">
              <a:off x="2352" y="3168"/>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3" name="Line 42"/>
            <p:cNvSpPr>
              <a:spLocks noChangeShapeType="1"/>
            </p:cNvSpPr>
            <p:nvPr>
              <p:custDataLst>
                <p:tags r:id="rId22"/>
              </p:custDataLst>
            </p:nvPr>
          </p:nvSpPr>
          <p:spPr bwMode="auto">
            <a:xfrm flipV="1">
              <a:off x="2304" y="316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4" name="Line 43"/>
            <p:cNvSpPr>
              <a:spLocks noChangeShapeType="1"/>
            </p:cNvSpPr>
            <p:nvPr>
              <p:custDataLst>
                <p:tags r:id="rId23"/>
              </p:custDataLst>
            </p:nvPr>
          </p:nvSpPr>
          <p:spPr bwMode="auto">
            <a:xfrm>
              <a:off x="2256" y="2928"/>
              <a:ext cx="0" cy="24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45" name="Text Box 44"/>
            <p:cNvSpPr txBox="1">
              <a:spLocks noChangeArrowheads="1"/>
            </p:cNvSpPr>
            <p:nvPr>
              <p:custDataLst>
                <p:tags r:id="rId24"/>
              </p:custDataLst>
            </p:nvPr>
          </p:nvSpPr>
          <p:spPr bwMode="auto">
            <a:xfrm>
              <a:off x="2064" y="2688"/>
              <a:ext cx="432" cy="250"/>
            </a:xfrm>
            <a:prstGeom prst="rect">
              <a:avLst/>
            </a:prstGeom>
            <a:noFill/>
            <a:ln w="9525">
              <a:noFill/>
              <a:miter lim="800000"/>
              <a:headEnd/>
              <a:tailEnd/>
            </a:ln>
            <a:effectLst/>
            <a:scene3d>
              <a:camera prst="orthographicFront"/>
              <a:lightRig rig="threePt" dir="t"/>
            </a:scene3d>
            <a:sp3d>
              <a:bevelT/>
            </a:sp3d>
          </p:spPr>
          <p:txBody>
            <a:bodyPr>
              <a:spAutoFit/>
            </a:bodyPr>
            <a:lstStyle/>
            <a:p>
              <a:pPr algn="l" eaLnBrk="1" hangingPunct="1">
                <a:spcBef>
                  <a:spcPct val="50000"/>
                </a:spcBef>
              </a:pPr>
              <a:r>
                <a:rPr lang="en-US" altLang="zh-CN" sz="2000">
                  <a:ea typeface="宋体" pitchFamily="2" charset="-122"/>
                </a:rPr>
                <a:t>A(i)</a:t>
              </a:r>
            </a:p>
          </p:txBody>
        </p:sp>
        <p:sp>
          <p:nvSpPr>
            <p:cNvPr id="46" name="Line 45"/>
            <p:cNvSpPr>
              <a:spLocks noChangeShapeType="1"/>
            </p:cNvSpPr>
            <p:nvPr>
              <p:custDataLst>
                <p:tags r:id="rId25"/>
              </p:custDataLst>
            </p:nvPr>
          </p:nvSpPr>
          <p:spPr bwMode="auto">
            <a:xfrm flipV="1">
              <a:off x="2016" y="340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7" name="Line 46"/>
            <p:cNvSpPr>
              <a:spLocks noChangeShapeType="1"/>
            </p:cNvSpPr>
            <p:nvPr>
              <p:custDataLst>
                <p:tags r:id="rId26"/>
              </p:custDataLst>
            </p:nvPr>
          </p:nvSpPr>
          <p:spPr bwMode="auto">
            <a:xfrm flipV="1">
              <a:off x="2016" y="369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8" name="Line 47"/>
            <p:cNvSpPr>
              <a:spLocks noChangeShapeType="1"/>
            </p:cNvSpPr>
            <p:nvPr>
              <p:custDataLst>
                <p:tags r:id="rId27"/>
              </p:custDataLst>
            </p:nvPr>
          </p:nvSpPr>
          <p:spPr bwMode="auto">
            <a:xfrm flipV="1">
              <a:off x="2112" y="340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9" name="Line 48"/>
            <p:cNvSpPr>
              <a:spLocks noChangeShapeType="1"/>
            </p:cNvSpPr>
            <p:nvPr>
              <p:custDataLst>
                <p:tags r:id="rId28"/>
              </p:custDataLst>
            </p:nvPr>
          </p:nvSpPr>
          <p:spPr bwMode="auto">
            <a:xfrm flipV="1">
              <a:off x="2112" y="369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50" name="Line 49"/>
            <p:cNvSpPr>
              <a:spLocks noChangeShapeType="1"/>
            </p:cNvSpPr>
            <p:nvPr>
              <p:custDataLst>
                <p:tags r:id="rId29"/>
              </p:custDataLst>
            </p:nvPr>
          </p:nvSpPr>
          <p:spPr bwMode="auto">
            <a:xfrm flipV="1">
              <a:off x="2304" y="369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51" name="Line 50"/>
            <p:cNvSpPr>
              <a:spLocks noChangeShapeType="1"/>
            </p:cNvSpPr>
            <p:nvPr>
              <p:custDataLst>
                <p:tags r:id="rId30"/>
              </p:custDataLst>
            </p:nvPr>
          </p:nvSpPr>
          <p:spPr bwMode="auto">
            <a:xfrm flipV="1">
              <a:off x="2304" y="340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52" name="AutoShape 51"/>
            <p:cNvSpPr>
              <a:spLocks noChangeArrowheads="1"/>
            </p:cNvSpPr>
            <p:nvPr>
              <p:custDataLst>
                <p:tags r:id="rId31"/>
              </p:custDataLst>
            </p:nvPr>
          </p:nvSpPr>
          <p:spPr bwMode="auto">
            <a:xfrm rot="16200000" flipH="1">
              <a:off x="1776" y="3600"/>
              <a:ext cx="912" cy="48"/>
            </a:xfrm>
            <a:prstGeom prst="parallelogram">
              <a:avLst>
                <a:gd name="adj" fmla="val 331181"/>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53" name="Line 52"/>
            <p:cNvSpPr>
              <a:spLocks noChangeShapeType="1"/>
            </p:cNvSpPr>
            <p:nvPr>
              <p:custDataLst>
                <p:tags r:id="rId32"/>
              </p:custDataLst>
            </p:nvPr>
          </p:nvSpPr>
          <p:spPr bwMode="auto">
            <a:xfrm flipV="1">
              <a:off x="2208" y="340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54" name="Line 53"/>
            <p:cNvSpPr>
              <a:spLocks noChangeShapeType="1"/>
            </p:cNvSpPr>
            <p:nvPr>
              <p:custDataLst>
                <p:tags r:id="rId33"/>
              </p:custDataLst>
            </p:nvPr>
          </p:nvSpPr>
          <p:spPr bwMode="auto">
            <a:xfrm flipV="1">
              <a:off x="2208" y="369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grpSp>
      <p:grpSp>
        <p:nvGrpSpPr>
          <p:cNvPr id="55" name="Group 54"/>
          <p:cNvGrpSpPr>
            <a:grpSpLocks/>
          </p:cNvGrpSpPr>
          <p:nvPr/>
        </p:nvGrpSpPr>
        <p:grpSpPr bwMode="auto">
          <a:xfrm>
            <a:off x="6019800" y="4362472"/>
            <a:ext cx="2209800" cy="1600200"/>
            <a:chOff x="3792" y="2688"/>
            <a:chExt cx="1392" cy="1008"/>
          </a:xfrm>
        </p:grpSpPr>
        <p:sp>
          <p:nvSpPr>
            <p:cNvPr id="56" name="Line 55"/>
            <p:cNvSpPr>
              <a:spLocks noChangeShapeType="1"/>
            </p:cNvSpPr>
            <p:nvPr>
              <p:custDataLst>
                <p:tags r:id="rId2"/>
              </p:custDataLst>
            </p:nvPr>
          </p:nvSpPr>
          <p:spPr bwMode="auto">
            <a:xfrm>
              <a:off x="3792" y="3600"/>
              <a:ext cx="384" cy="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57" name="Rectangle 56"/>
            <p:cNvSpPr>
              <a:spLocks noChangeArrowheads="1"/>
            </p:cNvSpPr>
            <p:nvPr>
              <p:custDataLst>
                <p:tags r:id="rId3"/>
              </p:custDataLst>
            </p:nvPr>
          </p:nvSpPr>
          <p:spPr bwMode="auto">
            <a:xfrm>
              <a:off x="4224" y="3504"/>
              <a:ext cx="960"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58" name="Rectangle 57"/>
            <p:cNvSpPr>
              <a:spLocks noChangeArrowheads="1"/>
            </p:cNvSpPr>
            <p:nvPr>
              <p:custDataLst>
                <p:tags r:id="rId4"/>
              </p:custDataLst>
            </p:nvPr>
          </p:nvSpPr>
          <p:spPr bwMode="auto">
            <a:xfrm>
              <a:off x="4416" y="3504"/>
              <a:ext cx="768"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59" name="Rectangle 58"/>
            <p:cNvSpPr>
              <a:spLocks noChangeArrowheads="1"/>
            </p:cNvSpPr>
            <p:nvPr>
              <p:custDataLst>
                <p:tags r:id="rId5"/>
              </p:custDataLst>
            </p:nvPr>
          </p:nvSpPr>
          <p:spPr bwMode="auto">
            <a:xfrm>
              <a:off x="4608" y="3504"/>
              <a:ext cx="192"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0" name="Rectangle 59"/>
            <p:cNvSpPr>
              <a:spLocks noChangeArrowheads="1"/>
            </p:cNvSpPr>
            <p:nvPr>
              <p:custDataLst>
                <p:tags r:id="rId6"/>
              </p:custDataLst>
            </p:nvPr>
          </p:nvSpPr>
          <p:spPr bwMode="auto">
            <a:xfrm>
              <a:off x="4800" y="3504"/>
              <a:ext cx="384"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1" name="Rectangle 60"/>
            <p:cNvSpPr>
              <a:spLocks noChangeArrowheads="1"/>
            </p:cNvSpPr>
            <p:nvPr>
              <p:custDataLst>
                <p:tags r:id="rId7"/>
              </p:custDataLst>
            </p:nvPr>
          </p:nvSpPr>
          <p:spPr bwMode="auto">
            <a:xfrm>
              <a:off x="4992" y="3504"/>
              <a:ext cx="192"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2" name="Text Box 61"/>
            <p:cNvSpPr txBox="1">
              <a:spLocks noChangeArrowheads="1"/>
            </p:cNvSpPr>
            <p:nvPr>
              <p:custDataLst>
                <p:tags r:id="rId8"/>
              </p:custDataLst>
            </p:nvPr>
          </p:nvSpPr>
          <p:spPr bwMode="auto">
            <a:xfrm>
              <a:off x="4368" y="2688"/>
              <a:ext cx="672" cy="250"/>
            </a:xfrm>
            <a:prstGeom prst="rect">
              <a:avLst/>
            </a:prstGeom>
            <a:noFill/>
            <a:ln w="9525">
              <a:noFill/>
              <a:miter lim="800000"/>
              <a:headEnd/>
              <a:tailEnd/>
            </a:ln>
            <a:effectLst/>
            <a:scene3d>
              <a:camera prst="orthographicFront"/>
              <a:lightRig rig="threePt" dir="t"/>
            </a:scene3d>
            <a:sp3d>
              <a:bevelT/>
            </a:sp3d>
          </p:spPr>
          <p:txBody>
            <a:bodyPr>
              <a:spAutoFit/>
            </a:bodyPr>
            <a:lstStyle/>
            <a:p>
              <a:pPr algn="l" eaLnBrk="1" hangingPunct="1">
                <a:spcBef>
                  <a:spcPct val="50000"/>
                </a:spcBef>
              </a:pPr>
              <a:r>
                <a:rPr lang="en-US" altLang="zh-CN" sz="2000">
                  <a:ea typeface="宋体" pitchFamily="2" charset="-122"/>
                </a:rPr>
                <a:t>A(i, j, k)</a:t>
              </a:r>
            </a:p>
          </p:txBody>
        </p:sp>
        <p:sp>
          <p:nvSpPr>
            <p:cNvPr id="63" name="Line 62"/>
            <p:cNvSpPr>
              <a:spLocks noChangeShapeType="1"/>
            </p:cNvSpPr>
            <p:nvPr>
              <p:custDataLst>
                <p:tags r:id="rId9"/>
              </p:custDataLst>
            </p:nvPr>
          </p:nvSpPr>
          <p:spPr bwMode="auto">
            <a:xfrm>
              <a:off x="4704" y="2928"/>
              <a:ext cx="0" cy="576"/>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Özet: Dizilere Erişim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75</a:t>
            </a:fld>
            <a:endParaRPr lang="tr-TR"/>
          </a:p>
        </p:txBody>
      </p:sp>
      <p:graphicFrame>
        <p:nvGraphicFramePr>
          <p:cNvPr id="4" name="Table 4"/>
          <p:cNvGraphicFramePr>
            <a:graphicFrameLocks noGrp="1"/>
          </p:cNvGraphicFramePr>
          <p:nvPr/>
        </p:nvGraphicFramePr>
        <p:xfrm>
          <a:off x="4286250" y="1509714"/>
          <a:ext cx="3581396" cy="2133600"/>
        </p:xfrm>
        <a:graphic>
          <a:graphicData uri="http://schemas.openxmlformats.org/drawingml/2006/table">
            <a:tbl>
              <a:tblPr>
                <a:tableStyleId>{5C22544A-7EE6-4342-B048-85BDC9FD1C3A}</a:tableStyleId>
              </a:tblPr>
              <a:tblGrid>
                <a:gridCol w="511628">
                  <a:extLst>
                    <a:ext uri="{9D8B030D-6E8A-4147-A177-3AD203B41FA5}">
                      <a16:colId xmlns:a16="http://schemas.microsoft.com/office/drawing/2014/main" val="20000"/>
                    </a:ext>
                  </a:extLst>
                </a:gridCol>
                <a:gridCol w="511628">
                  <a:extLst>
                    <a:ext uri="{9D8B030D-6E8A-4147-A177-3AD203B41FA5}">
                      <a16:colId xmlns:a16="http://schemas.microsoft.com/office/drawing/2014/main" val="20001"/>
                    </a:ext>
                  </a:extLst>
                </a:gridCol>
                <a:gridCol w="511628">
                  <a:extLst>
                    <a:ext uri="{9D8B030D-6E8A-4147-A177-3AD203B41FA5}">
                      <a16:colId xmlns:a16="http://schemas.microsoft.com/office/drawing/2014/main" val="20002"/>
                    </a:ext>
                  </a:extLst>
                </a:gridCol>
                <a:gridCol w="511628">
                  <a:extLst>
                    <a:ext uri="{9D8B030D-6E8A-4147-A177-3AD203B41FA5}">
                      <a16:colId xmlns:a16="http://schemas.microsoft.com/office/drawing/2014/main" val="20003"/>
                    </a:ext>
                  </a:extLst>
                </a:gridCol>
                <a:gridCol w="511628">
                  <a:extLst>
                    <a:ext uri="{9D8B030D-6E8A-4147-A177-3AD203B41FA5}">
                      <a16:colId xmlns:a16="http://schemas.microsoft.com/office/drawing/2014/main" val="20004"/>
                    </a:ext>
                  </a:extLst>
                </a:gridCol>
                <a:gridCol w="511628">
                  <a:extLst>
                    <a:ext uri="{9D8B030D-6E8A-4147-A177-3AD203B41FA5}">
                      <a16:colId xmlns:a16="http://schemas.microsoft.com/office/drawing/2014/main" val="20005"/>
                    </a:ext>
                  </a:extLst>
                </a:gridCol>
                <a:gridCol w="511628">
                  <a:extLst>
                    <a:ext uri="{9D8B030D-6E8A-4147-A177-3AD203B41FA5}">
                      <a16:colId xmlns:a16="http://schemas.microsoft.com/office/drawing/2014/main" val="20006"/>
                    </a:ext>
                  </a:extLst>
                </a:gridCol>
              </a:tblGrid>
              <a:tr h="303007">
                <a:tc>
                  <a:txBody>
                    <a:bodyPr/>
                    <a:lstStyle/>
                    <a:p>
                      <a:pPr algn="ctr"/>
                      <a:endParaRPr lang="en-US" sz="1400" dirty="0"/>
                    </a:p>
                  </a:txBody>
                  <a:tcPr>
                    <a:solidFill>
                      <a:schemeClr val="bg1"/>
                    </a:solidFill>
                  </a:tcPr>
                </a:tc>
                <a:tc>
                  <a:txBody>
                    <a:bodyPr/>
                    <a:lstStyle/>
                    <a:p>
                      <a:pPr algn="ctr"/>
                      <a:r>
                        <a:rPr lang="en-US" sz="1400" dirty="0" smtClean="0"/>
                        <a:t>0</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t>j</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n-1</a:t>
                      </a:r>
                      <a:endParaRPr lang="en-US" sz="14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5639">
                <a:tc>
                  <a:txBody>
                    <a:bodyPr/>
                    <a:lstStyle/>
                    <a:p>
                      <a:pPr algn="ctr"/>
                      <a:r>
                        <a:rPr lang="en-US" sz="1400" dirty="0" smtClean="0"/>
                        <a:t>0</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2"/>
                  </a:ext>
                </a:extLst>
              </a:tr>
              <a:tr h="335639">
                <a:tc>
                  <a:txBody>
                    <a:bodyPr/>
                    <a:lstStyle/>
                    <a:p>
                      <a:pPr algn="ctr"/>
                      <a:r>
                        <a:rPr lang="en-US" sz="1400" dirty="0" smtClean="0"/>
                        <a:t>i</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5639">
                <a:tc>
                  <a:txBody>
                    <a:bodyPr/>
                    <a:lstStyle/>
                    <a:p>
                      <a:pPr algn="ctr"/>
                      <a:r>
                        <a:rPr lang="en-US" sz="1400" dirty="0" smtClean="0"/>
                        <a:t>m-1</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 name="Right Brace 7"/>
          <p:cNvSpPr/>
          <p:nvPr/>
        </p:nvSpPr>
        <p:spPr>
          <a:xfrm>
            <a:off x="7915302" y="1836731"/>
            <a:ext cx="76200" cy="73501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6" name="Right Brace 8"/>
          <p:cNvSpPr/>
          <p:nvPr/>
        </p:nvSpPr>
        <p:spPr>
          <a:xfrm rot="5400000">
            <a:off x="5511006" y="2997996"/>
            <a:ext cx="100013" cy="15335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7" name="TextBox 9"/>
          <p:cNvSpPr txBox="1">
            <a:spLocks noChangeArrowheads="1"/>
          </p:cNvSpPr>
          <p:nvPr/>
        </p:nvSpPr>
        <p:spPr bwMode="auto">
          <a:xfrm>
            <a:off x="8005790" y="2038344"/>
            <a:ext cx="423862" cy="338137"/>
          </a:xfrm>
          <a:prstGeom prst="rect">
            <a:avLst/>
          </a:prstGeom>
          <a:noFill/>
          <a:ln w="9525">
            <a:noFill/>
            <a:miter lim="800000"/>
            <a:headEnd/>
            <a:tailEnd/>
          </a:ln>
        </p:spPr>
        <p:txBody>
          <a:bodyPr wrap="none">
            <a:spAutoFit/>
          </a:bodyPr>
          <a:lstStyle/>
          <a:p>
            <a:r>
              <a:rPr lang="en-US" sz="1600"/>
              <a:t>i*n</a:t>
            </a:r>
          </a:p>
        </p:txBody>
      </p:sp>
      <p:sp>
        <p:nvSpPr>
          <p:cNvPr id="8" name="TextBox 11"/>
          <p:cNvSpPr txBox="1">
            <a:spLocks noChangeArrowheads="1"/>
          </p:cNvSpPr>
          <p:nvPr/>
        </p:nvSpPr>
        <p:spPr bwMode="auto">
          <a:xfrm>
            <a:off x="5353050" y="3771902"/>
            <a:ext cx="434975" cy="339725"/>
          </a:xfrm>
          <a:prstGeom prst="rect">
            <a:avLst/>
          </a:prstGeom>
          <a:noFill/>
          <a:ln w="9525">
            <a:noFill/>
            <a:miter lim="800000"/>
            <a:headEnd/>
            <a:tailEnd/>
          </a:ln>
        </p:spPr>
        <p:txBody>
          <a:bodyPr>
            <a:spAutoFit/>
          </a:bodyPr>
          <a:lstStyle/>
          <a:p>
            <a:pPr algn="ctr"/>
            <a:r>
              <a:rPr lang="en-US" sz="1600"/>
              <a:t>j</a:t>
            </a:r>
          </a:p>
        </p:txBody>
      </p:sp>
      <p:graphicFrame>
        <p:nvGraphicFramePr>
          <p:cNvPr id="9" name="Table 12"/>
          <p:cNvGraphicFramePr>
            <a:graphicFrameLocks noGrp="1"/>
          </p:cNvGraphicFramePr>
          <p:nvPr/>
        </p:nvGraphicFramePr>
        <p:xfrm>
          <a:off x="4286250" y="4184673"/>
          <a:ext cx="3581396" cy="2133600"/>
        </p:xfrm>
        <a:graphic>
          <a:graphicData uri="http://schemas.openxmlformats.org/drawingml/2006/table">
            <a:tbl>
              <a:tblPr>
                <a:tableStyleId>{5C22544A-7EE6-4342-B048-85BDC9FD1C3A}</a:tableStyleId>
              </a:tblPr>
              <a:tblGrid>
                <a:gridCol w="511628">
                  <a:extLst>
                    <a:ext uri="{9D8B030D-6E8A-4147-A177-3AD203B41FA5}">
                      <a16:colId xmlns:a16="http://schemas.microsoft.com/office/drawing/2014/main" val="20000"/>
                    </a:ext>
                  </a:extLst>
                </a:gridCol>
                <a:gridCol w="511628">
                  <a:extLst>
                    <a:ext uri="{9D8B030D-6E8A-4147-A177-3AD203B41FA5}">
                      <a16:colId xmlns:a16="http://schemas.microsoft.com/office/drawing/2014/main" val="20001"/>
                    </a:ext>
                  </a:extLst>
                </a:gridCol>
                <a:gridCol w="511628">
                  <a:extLst>
                    <a:ext uri="{9D8B030D-6E8A-4147-A177-3AD203B41FA5}">
                      <a16:colId xmlns:a16="http://schemas.microsoft.com/office/drawing/2014/main" val="20002"/>
                    </a:ext>
                  </a:extLst>
                </a:gridCol>
                <a:gridCol w="511628">
                  <a:extLst>
                    <a:ext uri="{9D8B030D-6E8A-4147-A177-3AD203B41FA5}">
                      <a16:colId xmlns:a16="http://schemas.microsoft.com/office/drawing/2014/main" val="20003"/>
                    </a:ext>
                  </a:extLst>
                </a:gridCol>
                <a:gridCol w="511628">
                  <a:extLst>
                    <a:ext uri="{9D8B030D-6E8A-4147-A177-3AD203B41FA5}">
                      <a16:colId xmlns:a16="http://schemas.microsoft.com/office/drawing/2014/main" val="20004"/>
                    </a:ext>
                  </a:extLst>
                </a:gridCol>
                <a:gridCol w="511628">
                  <a:extLst>
                    <a:ext uri="{9D8B030D-6E8A-4147-A177-3AD203B41FA5}">
                      <a16:colId xmlns:a16="http://schemas.microsoft.com/office/drawing/2014/main" val="20005"/>
                    </a:ext>
                  </a:extLst>
                </a:gridCol>
                <a:gridCol w="511628">
                  <a:extLst>
                    <a:ext uri="{9D8B030D-6E8A-4147-A177-3AD203B41FA5}">
                      <a16:colId xmlns:a16="http://schemas.microsoft.com/office/drawing/2014/main" val="20006"/>
                    </a:ext>
                  </a:extLst>
                </a:gridCol>
              </a:tblGrid>
              <a:tr h="303007">
                <a:tc>
                  <a:txBody>
                    <a:bodyPr/>
                    <a:lstStyle/>
                    <a:p>
                      <a:pPr algn="ctr"/>
                      <a:endParaRPr lang="en-US" sz="1400" dirty="0"/>
                    </a:p>
                  </a:txBody>
                  <a:tcPr>
                    <a:solidFill>
                      <a:schemeClr val="bg1"/>
                    </a:solidFill>
                  </a:tcPr>
                </a:tc>
                <a:tc>
                  <a:txBody>
                    <a:bodyPr/>
                    <a:lstStyle/>
                    <a:p>
                      <a:pPr algn="ctr"/>
                      <a:r>
                        <a:rPr lang="en-US" sz="1400" dirty="0" smtClean="0"/>
                        <a:t>0</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t>j</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n-1</a:t>
                      </a:r>
                      <a:endParaRPr lang="en-US" sz="14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5639">
                <a:tc>
                  <a:txBody>
                    <a:bodyPr/>
                    <a:lstStyle/>
                    <a:p>
                      <a:pPr algn="ctr"/>
                      <a:r>
                        <a:rPr lang="en-US" sz="1400" dirty="0" smtClean="0"/>
                        <a:t>0</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5639">
                <a:tc>
                  <a:txBody>
                    <a:bodyPr/>
                    <a:lstStyle/>
                    <a:p>
                      <a:pPr algn="ctr"/>
                      <a:r>
                        <a:rPr lang="en-US" sz="1400" dirty="0" smtClean="0"/>
                        <a:t>i</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5639">
                <a:tc>
                  <a:txBody>
                    <a:bodyPr/>
                    <a:lstStyle/>
                    <a:p>
                      <a:pPr algn="ctr"/>
                      <a:r>
                        <a:rPr lang="en-US" sz="1400" dirty="0" smtClean="0"/>
                        <a:t>m-1</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Right Brace 13"/>
          <p:cNvSpPr/>
          <p:nvPr/>
        </p:nvSpPr>
        <p:spPr>
          <a:xfrm>
            <a:off x="7966101" y="4489473"/>
            <a:ext cx="76200" cy="73501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11" name="Right Brace 14"/>
          <p:cNvSpPr/>
          <p:nvPr/>
        </p:nvSpPr>
        <p:spPr>
          <a:xfrm rot="5400000">
            <a:off x="5510213" y="5673748"/>
            <a:ext cx="101600" cy="15335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12" name="TextBox 15"/>
          <p:cNvSpPr txBox="1">
            <a:spLocks noChangeArrowheads="1"/>
          </p:cNvSpPr>
          <p:nvPr/>
        </p:nvSpPr>
        <p:spPr bwMode="auto">
          <a:xfrm>
            <a:off x="8056589" y="4691086"/>
            <a:ext cx="230187" cy="338137"/>
          </a:xfrm>
          <a:prstGeom prst="rect">
            <a:avLst/>
          </a:prstGeom>
          <a:noFill/>
          <a:ln w="9525">
            <a:noFill/>
            <a:miter lim="800000"/>
            <a:headEnd/>
            <a:tailEnd/>
          </a:ln>
        </p:spPr>
        <p:txBody>
          <a:bodyPr wrap="none">
            <a:spAutoFit/>
          </a:bodyPr>
          <a:lstStyle/>
          <a:p>
            <a:r>
              <a:rPr lang="en-US" sz="1600"/>
              <a:t>i</a:t>
            </a:r>
          </a:p>
        </p:txBody>
      </p:sp>
      <p:sp>
        <p:nvSpPr>
          <p:cNvPr id="13" name="TextBox 16"/>
          <p:cNvSpPr txBox="1">
            <a:spLocks noChangeArrowheads="1"/>
          </p:cNvSpPr>
          <p:nvPr/>
        </p:nvSpPr>
        <p:spPr bwMode="auto">
          <a:xfrm>
            <a:off x="5276850" y="6448449"/>
            <a:ext cx="609600" cy="338137"/>
          </a:xfrm>
          <a:prstGeom prst="rect">
            <a:avLst/>
          </a:prstGeom>
          <a:noFill/>
          <a:ln w="9525">
            <a:noFill/>
            <a:miter lim="800000"/>
            <a:headEnd/>
            <a:tailEnd/>
          </a:ln>
        </p:spPr>
        <p:txBody>
          <a:bodyPr>
            <a:spAutoFit/>
          </a:bodyPr>
          <a:lstStyle/>
          <a:p>
            <a:pPr algn="ctr"/>
            <a:r>
              <a:rPr lang="en-US" sz="1600"/>
              <a:t>j*m</a:t>
            </a:r>
          </a:p>
        </p:txBody>
      </p:sp>
      <p:sp>
        <p:nvSpPr>
          <p:cNvPr id="14" name="Content Placeholder 2"/>
          <p:cNvSpPr txBox="1">
            <a:spLocks/>
          </p:cNvSpPr>
          <p:nvPr/>
        </p:nvSpPr>
        <p:spPr bwMode="auto">
          <a:xfrm>
            <a:off x="457200" y="1500174"/>
            <a:ext cx="8229600"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Satır öncelikli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br>
              <a:rPr kumimoji="0" 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A</a:t>
            </a:r>
            <a:r>
              <a:rPr kumimoji="0" lang="en-US" sz="2000" b="0" i="0" u="none" strike="noStrike" kern="1200" cap="none" spc="0" normalizeH="0" baseline="-25000" noProof="0" dirty="0" err="1" smtClean="0">
                <a:ln>
                  <a:noFill/>
                </a:ln>
                <a:solidFill>
                  <a:schemeClr val="tx1"/>
                </a:solidFill>
                <a:effectLst/>
                <a:uLnTx/>
                <a:uFillTx/>
                <a:latin typeface="+mn-lt"/>
                <a:ea typeface="+mn-ea"/>
                <a:cs typeface="+mn-cs"/>
              </a:rPr>
              <a:t>i,j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A</a:t>
            </a:r>
            <a:r>
              <a:rPr kumimoji="0" lang="pt-BR" sz="2000" b="0" i="0" u="none" strike="noStrike" kern="1200" cap="none" spc="0" normalizeH="0" baseline="-25000" noProof="0" dirty="0" smtClean="0">
                <a:ln>
                  <a:noFill/>
                </a:ln>
                <a:solidFill>
                  <a:schemeClr val="tx1"/>
                </a:solidFill>
                <a:effectLst/>
                <a:uLnTx/>
                <a:uFillTx/>
                <a:latin typeface="+mn-lt"/>
                <a:ea typeface="+mn-ea"/>
                <a:cs typeface="+mn-cs"/>
              </a:rPr>
              <a:t>0,0</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n+j</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)*el</a:t>
            </a: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eman</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_</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boyutu</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Sütun öncelikli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br>
              <a:rPr kumimoji="0" 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A</a:t>
            </a:r>
            <a:r>
              <a:rPr kumimoji="0" lang="en-US" sz="2000" b="0" i="0" u="none" strike="noStrike" kern="1200" cap="none" spc="0" normalizeH="0" baseline="-25000" noProof="0" dirty="0" err="1" smtClean="0">
                <a:ln>
                  <a:noFill/>
                </a:ln>
                <a:solidFill>
                  <a:schemeClr val="tx1"/>
                </a:solidFill>
                <a:effectLst/>
                <a:uLnTx/>
                <a:uFillTx/>
                <a:latin typeface="+mn-lt"/>
                <a:ea typeface="+mn-ea"/>
                <a:cs typeface="+mn-cs"/>
              </a:rPr>
              <a:t>i,j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A</a:t>
            </a:r>
            <a:r>
              <a:rPr kumimoji="0" lang="pt-BR" sz="2000" b="0" i="0" u="none" strike="noStrike" kern="1200" cap="none" spc="0" normalizeH="0" baseline="-25000" noProof="0" dirty="0" smtClean="0">
                <a:ln>
                  <a:noFill/>
                </a:ln>
                <a:solidFill>
                  <a:schemeClr val="tx1"/>
                </a:solidFill>
                <a:effectLst/>
                <a:uLnTx/>
                <a:uFillTx/>
                <a:latin typeface="+mn-lt"/>
                <a:ea typeface="+mn-ea"/>
                <a:cs typeface="+mn-cs"/>
              </a:rPr>
              <a:t>0,0</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+(j*m+i)*el</a:t>
            </a: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eman</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_</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boyutu</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6.3.1.12. Dizi Uygulamaları</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76</a:t>
            </a:fld>
            <a:endParaRPr lang="tr-TR"/>
          </a:p>
        </p:txBody>
      </p:sp>
      <p:pic>
        <p:nvPicPr>
          <p:cNvPr id="2050" name="Picture 2"/>
          <p:cNvPicPr>
            <a:picLocks noChangeAspect="1" noChangeArrowheads="1"/>
          </p:cNvPicPr>
          <p:nvPr/>
        </p:nvPicPr>
        <p:blipFill>
          <a:blip r:embed="rId2"/>
          <a:srcRect/>
          <a:stretch>
            <a:fillRect/>
          </a:stretch>
        </p:blipFill>
        <p:spPr bwMode="auto">
          <a:xfrm>
            <a:off x="357158" y="2124075"/>
            <a:ext cx="8039100" cy="4733925"/>
          </a:xfrm>
          <a:prstGeom prst="rect">
            <a:avLst/>
          </a:prstGeom>
          <a:noFill/>
          <a:ln w="9525">
            <a:noFill/>
            <a:miter lim="800000"/>
            <a:headEnd/>
            <a:tailEnd/>
          </a:ln>
          <a:effectLst/>
        </p:spPr>
      </p:pic>
      <p:sp>
        <p:nvSpPr>
          <p:cNvPr id="5" name="4 Dikdörtgen"/>
          <p:cNvSpPr/>
          <p:nvPr/>
        </p:nvSpPr>
        <p:spPr>
          <a:xfrm>
            <a:off x="500034" y="1571612"/>
            <a:ext cx="3393493" cy="446276"/>
          </a:xfrm>
          <a:prstGeom prst="rect">
            <a:avLst/>
          </a:prstGeom>
        </p:spPr>
        <p:txBody>
          <a:bodyPr wrap="none">
            <a:spAutoFit/>
          </a:bodyPr>
          <a:lstStyle/>
          <a:p>
            <a:r>
              <a:rPr lang="tr-TR" sz="2300" dirty="0" smtClean="0">
                <a:solidFill>
                  <a:srgbClr val="FF0000"/>
                </a:solidFill>
              </a:rPr>
              <a:t>Bir elemanın yerini bulmak</a:t>
            </a:r>
            <a:endParaRPr lang="tr-TR" sz="2300" dirty="0">
              <a:solidFill>
                <a:srgbClr val="FF0000"/>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normAutofit/>
          </a:bodyPr>
          <a:lstStyle/>
          <a:p>
            <a:r>
              <a:rPr lang="tr-TR" sz="3600" dirty="0" smtClean="0"/>
              <a:t>6.3.1.13. Derleme Süresi Betimleyiciler</a:t>
            </a:r>
            <a:endParaRPr lang="en-US" sz="3600" dirty="0" smtClean="0"/>
          </a:p>
        </p:txBody>
      </p:sp>
      <p:sp>
        <p:nvSpPr>
          <p:cNvPr id="48135" name="Text Box 5"/>
          <p:cNvSpPr txBox="1">
            <a:spLocks noChangeArrowheads="1"/>
          </p:cNvSpPr>
          <p:nvPr/>
        </p:nvSpPr>
        <p:spPr bwMode="auto">
          <a:xfrm>
            <a:off x="1142976" y="4876800"/>
            <a:ext cx="3029997" cy="369332"/>
          </a:xfrm>
          <a:prstGeom prst="rect">
            <a:avLst/>
          </a:prstGeom>
          <a:noFill/>
          <a:ln w="12700" cap="sq">
            <a:noFill/>
            <a:miter lim="800000"/>
            <a:headEnd type="none" w="sm" len="sm"/>
            <a:tailEnd type="none" w="sm" len="sm"/>
          </a:ln>
        </p:spPr>
        <p:txBody>
          <a:bodyPr wrap="none">
            <a:spAutoFit/>
          </a:bodyPr>
          <a:lstStyle/>
          <a:p>
            <a:pPr eaLnBrk="1" hangingPunct="1">
              <a:spcBef>
                <a:spcPct val="20000"/>
              </a:spcBef>
            </a:pPr>
            <a:r>
              <a:rPr lang="tr-TR" dirty="0">
                <a:latin typeface="Lucida Sans Unicode" pitchFamily="34" charset="0"/>
              </a:rPr>
              <a:t>Tek Boyutlu </a:t>
            </a:r>
            <a:r>
              <a:rPr lang="tr-TR" dirty="0" smtClean="0">
                <a:latin typeface="Lucida Sans Unicode" pitchFamily="34" charset="0"/>
              </a:rPr>
              <a:t>Dizi (Dizilim)</a:t>
            </a:r>
            <a:endParaRPr lang="en-US" dirty="0">
              <a:latin typeface="Lucida Sans Unicode" pitchFamily="34" charset="0"/>
            </a:endParaRPr>
          </a:p>
        </p:txBody>
      </p:sp>
      <p:sp>
        <p:nvSpPr>
          <p:cNvPr id="48136" name="Text Box 6"/>
          <p:cNvSpPr txBox="1">
            <a:spLocks noChangeArrowheads="1"/>
          </p:cNvSpPr>
          <p:nvPr/>
        </p:nvSpPr>
        <p:spPr bwMode="auto">
          <a:xfrm>
            <a:off x="5000628" y="4857760"/>
            <a:ext cx="3057247" cy="369332"/>
          </a:xfrm>
          <a:prstGeom prst="rect">
            <a:avLst/>
          </a:prstGeom>
          <a:noFill/>
          <a:ln w="12700" cap="sq">
            <a:noFill/>
            <a:miter lim="800000"/>
            <a:headEnd type="none" w="sm" len="sm"/>
            <a:tailEnd type="none" w="sm" len="sm"/>
          </a:ln>
        </p:spPr>
        <p:txBody>
          <a:bodyPr wrap="none">
            <a:spAutoFit/>
          </a:bodyPr>
          <a:lstStyle/>
          <a:p>
            <a:pPr>
              <a:spcBef>
                <a:spcPct val="20000"/>
              </a:spcBef>
            </a:pPr>
            <a:r>
              <a:rPr lang="tr-TR" dirty="0">
                <a:latin typeface="Lucida Sans Unicode" pitchFamily="34" charset="0"/>
              </a:rPr>
              <a:t>Çok Boyutlu </a:t>
            </a:r>
            <a:r>
              <a:rPr lang="tr-TR" dirty="0" smtClean="0">
                <a:latin typeface="Lucida Sans Unicode" pitchFamily="34" charset="0"/>
              </a:rPr>
              <a:t>Dizi (Dizilim)</a:t>
            </a:r>
            <a:endParaRPr lang="en-US" dirty="0">
              <a:latin typeface="Lucida Sans Unicode" pitchFamily="34" charset="0"/>
            </a:endParaRPr>
          </a:p>
        </p:txBody>
      </p:sp>
      <p:pic>
        <p:nvPicPr>
          <p:cNvPr id="3074" name="Picture 2"/>
          <p:cNvPicPr>
            <a:picLocks noChangeAspect="1" noChangeArrowheads="1"/>
          </p:cNvPicPr>
          <p:nvPr/>
        </p:nvPicPr>
        <p:blipFill>
          <a:blip r:embed="rId3"/>
          <a:srcRect/>
          <a:stretch>
            <a:fillRect/>
          </a:stretch>
        </p:blipFill>
        <p:spPr bwMode="auto">
          <a:xfrm>
            <a:off x="1428728" y="2143116"/>
            <a:ext cx="6834213" cy="2525007"/>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77</a:t>
            </a:fld>
            <a:endParaRPr lang="tr-T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normAutofit/>
          </a:bodyPr>
          <a:lstStyle/>
          <a:p>
            <a:r>
              <a:rPr lang="tr-TR" sz="3600" dirty="0" smtClean="0"/>
              <a:t>6.3.1.14. İlişkili Diziler</a:t>
            </a:r>
            <a:endParaRPr lang="en-US" sz="3600" dirty="0" smtClean="0"/>
          </a:p>
        </p:txBody>
      </p:sp>
      <p:sp>
        <p:nvSpPr>
          <p:cNvPr id="49157" name="Rectangle 3"/>
          <p:cNvSpPr>
            <a:spLocks noGrp="1" noChangeArrowheads="1"/>
          </p:cNvSpPr>
          <p:nvPr>
            <p:ph type="body" idx="1"/>
          </p:nvPr>
        </p:nvSpPr>
        <p:spPr>
          <a:xfrm>
            <a:off x="612648" y="2790852"/>
            <a:ext cx="8153400" cy="3924296"/>
          </a:xfrm>
        </p:spPr>
        <p:txBody>
          <a:bodyPr/>
          <a:lstStyle/>
          <a:p>
            <a:r>
              <a:rPr lang="tr-TR" dirty="0" smtClean="0"/>
              <a:t>Bir ilişkili dizi (</a:t>
            </a:r>
            <a:r>
              <a:rPr lang="en-US" dirty="0" smtClean="0"/>
              <a:t>associative array</a:t>
            </a:r>
            <a:r>
              <a:rPr lang="tr-TR" dirty="0" smtClean="0"/>
              <a:t>), kendisiyle aynı sayıdaki anahtar denilen değerlerle indekslenmiş </a:t>
            </a:r>
            <a:r>
              <a:rPr lang="tr-TR" dirty="0" err="1" smtClean="0"/>
              <a:t>rassal</a:t>
            </a:r>
            <a:r>
              <a:rPr lang="tr-TR" dirty="0" smtClean="0"/>
              <a:t> verilerdir.</a:t>
            </a:r>
            <a:endParaRPr lang="en-US" dirty="0" smtClean="0"/>
          </a:p>
          <a:p>
            <a:r>
              <a:rPr lang="tr-TR" dirty="0" smtClean="0"/>
              <a:t>Anahtar değerlerinden bir kıyım (çırpı, özüt) (</a:t>
            </a:r>
            <a:r>
              <a:rPr lang="tr-TR" dirty="0" err="1" smtClean="0"/>
              <a:t>hash</a:t>
            </a:r>
            <a:r>
              <a:rPr lang="tr-TR" dirty="0" smtClean="0"/>
              <a:t>) algoritması ile değerler bulunur.</a:t>
            </a:r>
            <a:endParaRPr lang="en-US" dirty="0" smtClean="0"/>
          </a:p>
          <a:p>
            <a:r>
              <a:rPr lang="tr-TR" dirty="0" smtClean="0"/>
              <a:t>Tasarım Problemleri</a:t>
            </a:r>
            <a:r>
              <a:rPr lang="en-US" dirty="0" smtClean="0"/>
              <a:t>:</a:t>
            </a:r>
          </a:p>
          <a:p>
            <a:pPr lvl="1">
              <a:buFontTx/>
              <a:buNone/>
            </a:pPr>
            <a:r>
              <a:rPr lang="en-US" dirty="0" smtClean="0"/>
              <a:t>1. </a:t>
            </a:r>
            <a:r>
              <a:rPr lang="tr-TR" dirty="0" smtClean="0"/>
              <a:t>Dizi elemanlarına referansın şekli nedir</a:t>
            </a:r>
            <a:r>
              <a:rPr lang="en-US" dirty="0" smtClean="0"/>
              <a:t>?</a:t>
            </a:r>
          </a:p>
          <a:p>
            <a:pPr lvl="1">
              <a:buFontTx/>
              <a:buNone/>
            </a:pPr>
            <a:r>
              <a:rPr lang="en-US" dirty="0" smtClean="0"/>
              <a:t>2. </a:t>
            </a:r>
            <a:r>
              <a:rPr lang="tr-TR" dirty="0" smtClean="0"/>
              <a:t>Boyut</a:t>
            </a:r>
            <a:r>
              <a:rPr lang="en-US" dirty="0" smtClean="0"/>
              <a:t> </a:t>
            </a:r>
            <a:r>
              <a:rPr lang="en-US" dirty="0" err="1" smtClean="0"/>
              <a:t>stati</a:t>
            </a:r>
            <a:r>
              <a:rPr lang="tr-TR" dirty="0" smtClean="0"/>
              <a:t>k midir,</a:t>
            </a:r>
            <a:r>
              <a:rPr lang="en-US" dirty="0" smtClean="0"/>
              <a:t> </a:t>
            </a:r>
            <a:r>
              <a:rPr lang="tr-TR" dirty="0" smtClean="0"/>
              <a:t>yoksa</a:t>
            </a:r>
            <a:r>
              <a:rPr lang="en-US" dirty="0" smtClean="0"/>
              <a:t> d</a:t>
            </a:r>
            <a:r>
              <a:rPr lang="tr-TR" dirty="0" smtClean="0"/>
              <a:t>i</a:t>
            </a:r>
            <a:r>
              <a:rPr lang="en-US" dirty="0" err="1" smtClean="0"/>
              <a:t>nami</a:t>
            </a:r>
            <a:r>
              <a:rPr lang="tr-TR" dirty="0" smtClean="0"/>
              <a:t>k mi</a:t>
            </a:r>
            <a:r>
              <a:rPr lang="en-US" dirty="0" smtClean="0"/>
              <a:t>?</a:t>
            </a:r>
          </a:p>
        </p:txBody>
      </p:sp>
      <p:sp>
        <p:nvSpPr>
          <p:cNvPr id="4" name="Oval 12"/>
          <p:cNvSpPr>
            <a:spLocks noChangeArrowheads="1"/>
          </p:cNvSpPr>
          <p:nvPr/>
        </p:nvSpPr>
        <p:spPr bwMode="auto">
          <a:xfrm>
            <a:off x="3457604" y="1500174"/>
            <a:ext cx="2514600" cy="1257300"/>
          </a:xfrm>
          <a:prstGeom prst="ellipse">
            <a:avLst/>
          </a:prstGeom>
          <a:gradFill rotWithShape="1">
            <a:gsLst>
              <a:gs pos="0">
                <a:srgbClr val="000099">
                  <a:gamma/>
                  <a:tint val="0"/>
                  <a:invGamma/>
                </a:srgbClr>
              </a:gs>
              <a:gs pos="100000">
                <a:srgbClr val="000099"/>
              </a:gs>
            </a:gsLst>
            <a:path path="shape">
              <a:fillToRect l="50000" t="50000" r="50000" b="50000"/>
            </a:path>
          </a:gradFill>
          <a:ln w="9525" algn="ctr">
            <a:noFill/>
            <a:round/>
            <a:headEnd/>
            <a:tailEnd/>
          </a:ln>
          <a:effectLst/>
        </p:spPr>
        <p:txBody>
          <a:bodyPr wrap="none" anchor="ctr"/>
          <a:lstStyle/>
          <a:p>
            <a:endParaRPr lang="tr-TR"/>
          </a:p>
        </p:txBody>
      </p:sp>
      <p:pic>
        <p:nvPicPr>
          <p:cNvPr id="5" name="Picture 5"/>
          <p:cNvPicPr>
            <a:picLocks noChangeAspect="1" noChangeArrowheads="1"/>
          </p:cNvPicPr>
          <p:nvPr/>
        </p:nvPicPr>
        <p:blipFill>
          <a:blip r:embed="rId3"/>
          <a:srcRect l="31148"/>
          <a:stretch>
            <a:fillRect/>
          </a:stretch>
        </p:blipFill>
        <p:spPr bwMode="auto">
          <a:xfrm>
            <a:off x="3255992" y="1500174"/>
            <a:ext cx="2716212" cy="1257300"/>
          </a:xfrm>
          <a:prstGeom prst="rect">
            <a:avLst/>
          </a:prstGeom>
          <a:noFill/>
          <a:ln w="9525" algn="ctr">
            <a:noFill/>
            <a:miter lim="800000"/>
            <a:headEnd/>
            <a:tailEnd/>
          </a:ln>
          <a:effectLst/>
        </p:spPr>
      </p:pic>
      <p:sp>
        <p:nvSpPr>
          <p:cNvPr id="6" name="Line 6"/>
          <p:cNvSpPr>
            <a:spLocks noChangeShapeType="1"/>
          </p:cNvSpPr>
          <p:nvPr/>
        </p:nvSpPr>
        <p:spPr bwMode="auto">
          <a:xfrm>
            <a:off x="2570192" y="2139936"/>
            <a:ext cx="930238" cy="3179"/>
          </a:xfrm>
          <a:prstGeom prst="line">
            <a:avLst/>
          </a:prstGeom>
          <a:noFill/>
          <a:ln w="28575">
            <a:solidFill>
              <a:schemeClr val="tx1"/>
            </a:solidFill>
            <a:round/>
            <a:headEnd/>
            <a:tailEnd type="triangle" w="lg" len="lg"/>
          </a:ln>
          <a:effectLst/>
        </p:spPr>
        <p:txBody>
          <a:bodyPr wrap="none" anchor="ctr"/>
          <a:lstStyle/>
          <a:p>
            <a:endParaRPr lang="tr-TR"/>
          </a:p>
        </p:txBody>
      </p:sp>
      <p:sp>
        <p:nvSpPr>
          <p:cNvPr id="7" name="Text Box 7"/>
          <p:cNvSpPr txBox="1">
            <a:spLocks noChangeArrowheads="1"/>
          </p:cNvSpPr>
          <p:nvPr/>
        </p:nvSpPr>
        <p:spPr bwMode="auto">
          <a:xfrm>
            <a:off x="428596" y="1785926"/>
            <a:ext cx="2770188" cy="800219"/>
          </a:xfrm>
          <a:prstGeom prst="rect">
            <a:avLst/>
          </a:prstGeom>
          <a:noFill/>
          <a:ln w="9525" algn="ctr">
            <a:noFill/>
            <a:miter lim="800000"/>
            <a:headEnd/>
            <a:tailEnd/>
          </a:ln>
          <a:effectLst/>
        </p:spPr>
        <p:txBody>
          <a:bodyPr>
            <a:spAutoFit/>
          </a:bodyPr>
          <a:lstStyle/>
          <a:p>
            <a:pPr>
              <a:spcBef>
                <a:spcPct val="50000"/>
              </a:spcBef>
            </a:pPr>
            <a:r>
              <a:rPr lang="tr-TR" altLang="ko-KR" sz="2400" dirty="0" smtClean="0">
                <a:solidFill>
                  <a:srgbClr val="FFFF00"/>
                </a:solidFill>
                <a:effectLst>
                  <a:outerShdw blurRad="38100" dist="38100" dir="2700000" algn="tl">
                    <a:srgbClr val="000000"/>
                  </a:outerShdw>
                </a:effectLst>
                <a:ea typeface="굴림" pitchFamily="50" charset="-127"/>
              </a:rPr>
              <a:t>Anahtar</a:t>
            </a:r>
            <a:endParaRPr lang="en-US" altLang="ko-KR" sz="2400" dirty="0">
              <a:solidFill>
                <a:srgbClr val="FFFF00"/>
              </a:solidFill>
              <a:effectLst>
                <a:outerShdw blurRad="38100" dist="38100" dir="2700000" algn="tl">
                  <a:srgbClr val="000000"/>
                </a:outerShdw>
              </a:effectLst>
              <a:ea typeface="굴림" pitchFamily="50" charset="-127"/>
            </a:endParaRPr>
          </a:p>
          <a:p>
            <a:pPr>
              <a:spcBef>
                <a:spcPct val="10000"/>
              </a:spcBef>
            </a:pPr>
            <a:r>
              <a:rPr lang="tr-TR" altLang="ko-KR" sz="2000" b="0" dirty="0" smtClean="0">
                <a:effectLst>
                  <a:outerShdw blurRad="38100" dist="38100" dir="2700000" algn="tl">
                    <a:srgbClr val="000000"/>
                  </a:outerShdw>
                </a:effectLst>
                <a:ea typeface="굴림" pitchFamily="50" charset="-127"/>
              </a:rPr>
              <a:t>Ör:</a:t>
            </a:r>
            <a:r>
              <a:rPr lang="en-US" altLang="ko-KR" sz="2000" b="0" dirty="0" smtClean="0">
                <a:effectLst>
                  <a:outerShdw blurRad="38100" dist="38100" dir="2700000" algn="tl">
                    <a:srgbClr val="000000"/>
                  </a:outerShdw>
                </a:effectLst>
                <a:ea typeface="굴림" pitchFamily="50" charset="-127"/>
              </a:rPr>
              <a:t> </a:t>
            </a:r>
            <a:r>
              <a:rPr lang="tr-TR" altLang="ko-KR" sz="2000" b="0" dirty="0" smtClean="0">
                <a:effectLst>
                  <a:outerShdw blurRad="38100" dist="38100" dir="2700000" algn="tl">
                    <a:srgbClr val="000000"/>
                  </a:outerShdw>
                </a:effectLst>
                <a:ea typeface="굴림" pitchFamily="50" charset="-127"/>
              </a:rPr>
              <a:t>bir e-posta adresi</a:t>
            </a:r>
            <a:endParaRPr lang="en-US" sz="2000" b="0" dirty="0">
              <a:effectLst>
                <a:outerShdw blurRad="38100" dist="38100" dir="2700000" algn="tl">
                  <a:srgbClr val="000000"/>
                </a:outerShdw>
              </a:effectLst>
            </a:endParaRPr>
          </a:p>
        </p:txBody>
      </p:sp>
      <p:sp>
        <p:nvSpPr>
          <p:cNvPr id="8" name="Line 8"/>
          <p:cNvSpPr>
            <a:spLocks noChangeShapeType="1"/>
          </p:cNvSpPr>
          <p:nvPr/>
        </p:nvSpPr>
        <p:spPr bwMode="auto">
          <a:xfrm>
            <a:off x="5972204" y="2139937"/>
            <a:ext cx="800100" cy="0"/>
          </a:xfrm>
          <a:prstGeom prst="line">
            <a:avLst/>
          </a:prstGeom>
          <a:noFill/>
          <a:ln w="28575">
            <a:solidFill>
              <a:schemeClr val="tx1"/>
            </a:solidFill>
            <a:round/>
            <a:headEnd/>
            <a:tailEnd type="triangle" w="lg" len="lg"/>
          </a:ln>
          <a:effectLst/>
        </p:spPr>
        <p:txBody>
          <a:bodyPr wrap="none" anchor="ctr"/>
          <a:lstStyle/>
          <a:p>
            <a:endParaRPr lang="tr-TR"/>
          </a:p>
        </p:txBody>
      </p:sp>
      <p:sp>
        <p:nvSpPr>
          <p:cNvPr id="9" name="Text Box 9"/>
          <p:cNvSpPr txBox="1">
            <a:spLocks noChangeArrowheads="1"/>
          </p:cNvSpPr>
          <p:nvPr/>
        </p:nvSpPr>
        <p:spPr bwMode="auto">
          <a:xfrm>
            <a:off x="6861210" y="1771525"/>
            <a:ext cx="2068508" cy="800219"/>
          </a:xfrm>
          <a:prstGeom prst="rect">
            <a:avLst/>
          </a:prstGeom>
          <a:noFill/>
          <a:ln w="9525" algn="ctr">
            <a:noFill/>
            <a:miter lim="800000"/>
            <a:headEnd/>
            <a:tailEnd/>
          </a:ln>
          <a:effectLst/>
        </p:spPr>
        <p:txBody>
          <a:bodyPr wrap="square">
            <a:spAutoFit/>
          </a:bodyPr>
          <a:lstStyle/>
          <a:p>
            <a:pPr>
              <a:spcBef>
                <a:spcPct val="50000"/>
              </a:spcBef>
            </a:pPr>
            <a:r>
              <a:rPr lang="tr-TR" altLang="ko-KR" sz="2400" dirty="0" smtClean="0">
                <a:solidFill>
                  <a:srgbClr val="FFFF00"/>
                </a:solidFill>
                <a:effectLst>
                  <a:outerShdw blurRad="38100" dist="38100" dir="2700000" algn="tl">
                    <a:srgbClr val="000000"/>
                  </a:outerShdw>
                </a:effectLst>
                <a:ea typeface="굴림" pitchFamily="50" charset="-127"/>
              </a:rPr>
              <a:t>Değer</a:t>
            </a:r>
            <a:endParaRPr lang="en-US" altLang="ko-KR" sz="2400" dirty="0">
              <a:solidFill>
                <a:srgbClr val="FFFF00"/>
              </a:solidFill>
              <a:effectLst>
                <a:outerShdw blurRad="38100" dist="38100" dir="2700000" algn="tl">
                  <a:srgbClr val="000000"/>
                </a:outerShdw>
              </a:effectLst>
              <a:ea typeface="굴림" pitchFamily="50" charset="-127"/>
            </a:endParaRPr>
          </a:p>
          <a:p>
            <a:pPr>
              <a:spcBef>
                <a:spcPct val="10000"/>
              </a:spcBef>
            </a:pPr>
            <a:r>
              <a:rPr lang="tr-TR" altLang="ko-KR" sz="2000" b="0" dirty="0" smtClean="0">
                <a:effectLst>
                  <a:outerShdw blurRad="38100" dist="38100" dir="2700000" algn="tl">
                    <a:srgbClr val="000000"/>
                  </a:outerShdw>
                </a:effectLst>
                <a:ea typeface="굴림" pitchFamily="50" charset="-127"/>
              </a:rPr>
              <a:t>Ör:</a:t>
            </a:r>
            <a:r>
              <a:rPr lang="en-US" altLang="ko-KR" sz="2000" b="0" dirty="0" smtClean="0">
                <a:effectLst>
                  <a:outerShdw blurRad="38100" dist="38100" dir="2700000" algn="tl">
                    <a:srgbClr val="000000"/>
                  </a:outerShdw>
                </a:effectLst>
                <a:ea typeface="굴림" pitchFamily="50" charset="-127"/>
              </a:rPr>
              <a:t> </a:t>
            </a:r>
            <a:r>
              <a:rPr lang="tr-TR" altLang="ko-KR" sz="2000" b="0" dirty="0" smtClean="0">
                <a:effectLst>
                  <a:outerShdw blurRad="38100" dist="38100" dir="2700000" algn="tl">
                    <a:srgbClr val="000000"/>
                  </a:outerShdw>
                </a:effectLst>
                <a:ea typeface="굴림" pitchFamily="50" charset="-127"/>
              </a:rPr>
              <a:t>bir öğrenci adı</a:t>
            </a:r>
            <a:endParaRPr lang="en-US" sz="2000" b="0" dirty="0">
              <a:effectLst>
                <a:outerShdw blurRad="38100" dist="38100" dir="2700000" algn="tl">
                  <a:srgbClr val="000000"/>
                </a:outerShdw>
              </a:effectLst>
            </a:endParaRPr>
          </a:p>
        </p:txBody>
      </p:sp>
      <p:sp>
        <p:nvSpPr>
          <p:cNvPr id="10" name="Text Box 10"/>
          <p:cNvSpPr txBox="1">
            <a:spLocks noChangeArrowheads="1"/>
          </p:cNvSpPr>
          <p:nvPr/>
        </p:nvSpPr>
        <p:spPr bwMode="auto">
          <a:xfrm>
            <a:off x="3900518" y="1857364"/>
            <a:ext cx="1671614" cy="461665"/>
          </a:xfrm>
          <a:prstGeom prst="rect">
            <a:avLst/>
          </a:prstGeom>
          <a:noFill/>
          <a:ln w="9525" algn="ctr">
            <a:noFill/>
            <a:miter lim="800000"/>
            <a:headEnd/>
            <a:tailEnd/>
          </a:ln>
          <a:effectLst/>
        </p:spPr>
        <p:txBody>
          <a:bodyPr wrap="square">
            <a:spAutoFit/>
          </a:bodyPr>
          <a:lstStyle/>
          <a:p>
            <a:pPr>
              <a:spcBef>
                <a:spcPct val="50000"/>
              </a:spcBef>
            </a:pPr>
            <a:r>
              <a:rPr lang="tr-TR" altLang="ko-KR" sz="2400" dirty="0" smtClean="0">
                <a:solidFill>
                  <a:srgbClr val="FF3300"/>
                </a:solidFill>
                <a:effectLst>
                  <a:outerShdw blurRad="38100" dist="38100" dir="2700000" algn="tl">
                    <a:srgbClr val="000000"/>
                  </a:outerShdw>
                </a:effectLst>
                <a:ea typeface="굴림" pitchFamily="50" charset="-127"/>
              </a:rPr>
              <a:t>İlişkili Dizi</a:t>
            </a:r>
            <a:endParaRPr lang="en-US" sz="2400" dirty="0">
              <a:solidFill>
                <a:srgbClr val="FF3300"/>
              </a:solidFill>
              <a:effectLst>
                <a:outerShdw blurRad="38100" dist="38100" dir="2700000" algn="tl">
                  <a:srgbClr val="000000"/>
                </a:outerShdw>
              </a:effectLst>
            </a:endParaRPr>
          </a:p>
        </p:txBody>
      </p:sp>
      <p:sp>
        <p:nvSpPr>
          <p:cNvPr id="11" name="10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78</a:t>
            </a:fld>
            <a:endParaRPr lang="tr-T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79</a:t>
            </a:fld>
            <a:endParaRPr lang="tr-TR"/>
          </a:p>
        </p:txBody>
      </p:sp>
      <p:sp>
        <p:nvSpPr>
          <p:cNvPr id="5" name="Text Box 5"/>
          <p:cNvSpPr txBox="1">
            <a:spLocks noChangeArrowheads="1"/>
          </p:cNvSpPr>
          <p:nvPr/>
        </p:nvSpPr>
        <p:spPr bwMode="auto">
          <a:xfrm>
            <a:off x="785786" y="28860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6" name="Text Box 6"/>
          <p:cNvSpPr txBox="1">
            <a:spLocks noChangeArrowheads="1"/>
          </p:cNvSpPr>
          <p:nvPr/>
        </p:nvSpPr>
        <p:spPr bwMode="auto">
          <a:xfrm>
            <a:off x="5814986" y="2886092"/>
            <a:ext cx="1600200" cy="338554"/>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r>
              <a:rPr lang="tr-TR" altLang="ko-KR" sz="1600" dirty="0" err="1" smtClean="0">
                <a:ea typeface="굴림" pitchFamily="50" charset="-127"/>
              </a:rPr>
              <a:t>Aydin</a:t>
            </a:r>
            <a:r>
              <a:rPr lang="en-US" altLang="ko-KR" sz="1600" dirty="0" smtClean="0">
                <a:ea typeface="굴림" pitchFamily="50" charset="-127"/>
              </a:rPr>
              <a:t>, </a:t>
            </a:r>
            <a:r>
              <a:rPr lang="tr-TR" altLang="ko-KR" sz="1600" dirty="0" smtClean="0">
                <a:ea typeface="굴림" pitchFamily="50" charset="-127"/>
              </a:rPr>
              <a:t>Tarkan</a:t>
            </a:r>
            <a:endParaRPr lang="en-US" sz="1600" dirty="0"/>
          </a:p>
        </p:txBody>
      </p:sp>
      <p:sp>
        <p:nvSpPr>
          <p:cNvPr id="7" name="Text Box 7"/>
          <p:cNvSpPr txBox="1">
            <a:spLocks noChangeArrowheads="1"/>
          </p:cNvSpPr>
          <p:nvPr/>
        </p:nvSpPr>
        <p:spPr bwMode="auto">
          <a:xfrm>
            <a:off x="785786" y="32289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8" name="Text Box 8"/>
          <p:cNvSpPr txBox="1">
            <a:spLocks noChangeArrowheads="1"/>
          </p:cNvSpPr>
          <p:nvPr/>
        </p:nvSpPr>
        <p:spPr bwMode="auto">
          <a:xfrm>
            <a:off x="5814986" y="32289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9" name="Text Box 9"/>
          <p:cNvSpPr txBox="1">
            <a:spLocks noChangeArrowheads="1"/>
          </p:cNvSpPr>
          <p:nvPr/>
        </p:nvSpPr>
        <p:spPr bwMode="auto">
          <a:xfrm>
            <a:off x="785786" y="25431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0" name="Text Box 10"/>
          <p:cNvSpPr txBox="1">
            <a:spLocks noChangeArrowheads="1"/>
          </p:cNvSpPr>
          <p:nvPr/>
        </p:nvSpPr>
        <p:spPr bwMode="auto">
          <a:xfrm>
            <a:off x="5814986" y="25431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1" name="Text Box 11"/>
          <p:cNvSpPr txBox="1">
            <a:spLocks noChangeArrowheads="1"/>
          </p:cNvSpPr>
          <p:nvPr/>
        </p:nvSpPr>
        <p:spPr bwMode="auto">
          <a:xfrm>
            <a:off x="785786" y="35718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2" name="Text Box 12"/>
          <p:cNvSpPr txBox="1">
            <a:spLocks noChangeArrowheads="1"/>
          </p:cNvSpPr>
          <p:nvPr/>
        </p:nvSpPr>
        <p:spPr bwMode="auto">
          <a:xfrm>
            <a:off x="5814986" y="35718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3" name="Text Box 13"/>
          <p:cNvSpPr txBox="1">
            <a:spLocks noChangeArrowheads="1"/>
          </p:cNvSpPr>
          <p:nvPr/>
        </p:nvSpPr>
        <p:spPr bwMode="auto">
          <a:xfrm>
            <a:off x="785786" y="390844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4" name="Text Box 14"/>
          <p:cNvSpPr txBox="1">
            <a:spLocks noChangeArrowheads="1"/>
          </p:cNvSpPr>
          <p:nvPr/>
        </p:nvSpPr>
        <p:spPr bwMode="auto">
          <a:xfrm>
            <a:off x="5814986" y="390844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5" name="Text Box 15"/>
          <p:cNvSpPr txBox="1">
            <a:spLocks noChangeArrowheads="1"/>
          </p:cNvSpPr>
          <p:nvPr/>
        </p:nvSpPr>
        <p:spPr bwMode="auto">
          <a:xfrm>
            <a:off x="785786" y="4251342"/>
            <a:ext cx="1600200" cy="338554"/>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r>
              <a:rPr lang="tr-TR" altLang="ko-KR" sz="1600" dirty="0" smtClean="0">
                <a:ea typeface="굴림" pitchFamily="50" charset="-127"/>
              </a:rPr>
              <a:t>ta</a:t>
            </a:r>
            <a:r>
              <a:rPr lang="en-US" altLang="ko-KR" sz="1600" dirty="0" smtClean="0">
                <a:ea typeface="굴림" pitchFamily="50" charset="-127"/>
              </a:rPr>
              <a:t>@</a:t>
            </a:r>
            <a:r>
              <a:rPr lang="tr-TR" altLang="ko-KR" sz="1600" dirty="0" err="1" smtClean="0">
                <a:ea typeface="굴림" pitchFamily="50" charset="-127"/>
              </a:rPr>
              <a:t>firat</a:t>
            </a:r>
            <a:r>
              <a:rPr lang="tr-TR" altLang="ko-KR" sz="1600" dirty="0" smtClean="0">
                <a:ea typeface="굴림" pitchFamily="50" charset="-127"/>
              </a:rPr>
              <a:t>.edu.tr</a:t>
            </a:r>
            <a:endParaRPr lang="en-US" sz="1600" dirty="0"/>
          </a:p>
        </p:txBody>
      </p:sp>
      <p:sp>
        <p:nvSpPr>
          <p:cNvPr id="16" name="Text Box 16"/>
          <p:cNvSpPr txBox="1">
            <a:spLocks noChangeArrowheads="1"/>
          </p:cNvSpPr>
          <p:nvPr/>
        </p:nvSpPr>
        <p:spPr bwMode="auto">
          <a:xfrm>
            <a:off x="5814986" y="425134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7" name="Text Box 17"/>
          <p:cNvSpPr txBox="1">
            <a:spLocks noChangeArrowheads="1"/>
          </p:cNvSpPr>
          <p:nvPr/>
        </p:nvSpPr>
        <p:spPr bwMode="auto">
          <a:xfrm>
            <a:off x="785786" y="4597417"/>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8" name="Text Box 18"/>
          <p:cNvSpPr txBox="1">
            <a:spLocks noChangeArrowheads="1"/>
          </p:cNvSpPr>
          <p:nvPr/>
        </p:nvSpPr>
        <p:spPr bwMode="auto">
          <a:xfrm>
            <a:off x="5814986" y="4597417"/>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9" name="AutoShape 19"/>
          <p:cNvSpPr>
            <a:spLocks noChangeArrowheads="1"/>
          </p:cNvSpPr>
          <p:nvPr/>
        </p:nvSpPr>
        <p:spPr bwMode="auto">
          <a:xfrm rot="5400000">
            <a:off x="3907605" y="2886886"/>
            <a:ext cx="392112" cy="342900"/>
          </a:xfrm>
          <a:prstGeom prst="triangle">
            <a:avLst>
              <a:gd name="adj" fmla="val 50000"/>
            </a:avLst>
          </a:prstGeom>
          <a:solidFill>
            <a:srgbClr val="FF3300"/>
          </a:solidFill>
          <a:ln w="9525" algn="ctr">
            <a:solidFill>
              <a:schemeClr val="tx1"/>
            </a:solidFill>
            <a:miter lim="800000"/>
            <a:headEnd/>
            <a:tailEnd/>
          </a:ln>
          <a:effectLst>
            <a:glow rad="63500">
              <a:schemeClr val="accent2">
                <a:satMod val="175000"/>
                <a:alpha val="40000"/>
              </a:schemeClr>
            </a:glow>
          </a:effectLst>
        </p:spPr>
        <p:txBody>
          <a:bodyPr wrap="none" anchor="ctr"/>
          <a:lstStyle/>
          <a:p>
            <a:endParaRPr lang="tr-TR"/>
          </a:p>
        </p:txBody>
      </p:sp>
      <p:cxnSp>
        <p:nvCxnSpPr>
          <p:cNvPr id="20" name="AutoShape 20"/>
          <p:cNvCxnSpPr>
            <a:cxnSpLocks noChangeShapeType="1"/>
            <a:stCxn id="15" idx="3"/>
            <a:endCxn id="19" idx="3"/>
          </p:cNvCxnSpPr>
          <p:nvPr/>
        </p:nvCxnSpPr>
        <p:spPr bwMode="auto">
          <a:xfrm flipV="1">
            <a:off x="2385986" y="3058336"/>
            <a:ext cx="1546225" cy="1362283"/>
          </a:xfrm>
          <a:prstGeom prst="bentConnector3">
            <a:avLst>
              <a:gd name="adj1" fmla="val 50000"/>
            </a:avLst>
          </a:prstGeom>
          <a:noFill/>
          <a:ln w="28575">
            <a:solidFill>
              <a:srgbClr val="FF3300"/>
            </a:solidFill>
            <a:prstDash val="dash"/>
            <a:miter lim="800000"/>
            <a:headEnd/>
            <a:tailEnd type="triangle" w="med" len="med"/>
          </a:ln>
          <a:effectLst>
            <a:glow rad="63500">
              <a:schemeClr val="accent2">
                <a:satMod val="175000"/>
                <a:alpha val="40000"/>
              </a:schemeClr>
            </a:glow>
          </a:effectLst>
        </p:spPr>
      </p:cxnSp>
      <p:cxnSp>
        <p:nvCxnSpPr>
          <p:cNvPr id="21" name="AutoShape 21"/>
          <p:cNvCxnSpPr>
            <a:cxnSpLocks noChangeShapeType="1"/>
            <a:stCxn id="19" idx="0"/>
            <a:endCxn id="6" idx="1"/>
          </p:cNvCxnSpPr>
          <p:nvPr/>
        </p:nvCxnSpPr>
        <p:spPr bwMode="auto">
          <a:xfrm flipV="1">
            <a:off x="4275111" y="3055369"/>
            <a:ext cx="1539875" cy="2967"/>
          </a:xfrm>
          <a:prstGeom prst="bentConnector3">
            <a:avLst>
              <a:gd name="adj1" fmla="val 50000"/>
            </a:avLst>
          </a:prstGeom>
          <a:noFill/>
          <a:ln w="28575">
            <a:solidFill>
              <a:srgbClr val="FF3300"/>
            </a:solidFill>
            <a:prstDash val="dash"/>
            <a:miter lim="800000"/>
            <a:headEnd/>
            <a:tailEnd type="triangle" w="med" len="med"/>
          </a:ln>
          <a:effectLst>
            <a:glow rad="63500">
              <a:schemeClr val="accent2">
                <a:satMod val="175000"/>
                <a:alpha val="40000"/>
              </a:schemeClr>
            </a:glow>
          </a:effectLst>
        </p:spPr>
      </p:cxnSp>
      <p:sp>
        <p:nvSpPr>
          <p:cNvPr id="22" name="Rectangle 22"/>
          <p:cNvSpPr>
            <a:spLocks noChangeArrowheads="1"/>
          </p:cNvSpPr>
          <p:nvPr/>
        </p:nvSpPr>
        <p:spPr bwMode="auto">
          <a:xfrm>
            <a:off x="1014386" y="1857392"/>
            <a:ext cx="1178400" cy="369332"/>
          </a:xfrm>
          <a:prstGeom prst="rect">
            <a:avLst/>
          </a:prstGeom>
          <a:ln>
            <a:headEnd/>
            <a:tailEnd/>
          </a:ln>
          <a:effectLst>
            <a:glow rad="63500">
              <a:schemeClr val="accent2">
                <a:satMod val="175000"/>
                <a:alpha val="40000"/>
              </a:schemeClr>
            </a:glow>
            <a:outerShdw blurRad="38100" dist="254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wrap="none">
            <a:spAutoFit/>
          </a:bodyPr>
          <a:lstStyle/>
          <a:p>
            <a:r>
              <a:rPr lang="tr-TR" altLang="ko-KR" dirty="0" smtClean="0">
                <a:solidFill>
                  <a:srgbClr val="7030A0"/>
                </a:solidFill>
                <a:effectLst>
                  <a:outerShdw blurRad="38100" dist="38100" dir="2700000" algn="tl">
                    <a:srgbClr val="000000"/>
                  </a:outerShdw>
                </a:effectLst>
                <a:ea typeface="굴림" pitchFamily="50" charset="-127"/>
              </a:rPr>
              <a:t>Anahtarlar</a:t>
            </a:r>
            <a:endParaRPr lang="en-US" dirty="0">
              <a:solidFill>
                <a:srgbClr val="7030A0"/>
              </a:solidFill>
              <a:effectLst>
                <a:outerShdw blurRad="38100" dist="38100" dir="2700000" algn="tl">
                  <a:srgbClr val="000000"/>
                </a:outerShdw>
              </a:effectLst>
            </a:endParaRPr>
          </a:p>
        </p:txBody>
      </p:sp>
      <p:sp>
        <p:nvSpPr>
          <p:cNvPr id="23" name="Rectangle 23"/>
          <p:cNvSpPr>
            <a:spLocks noChangeArrowheads="1"/>
          </p:cNvSpPr>
          <p:nvPr/>
        </p:nvSpPr>
        <p:spPr bwMode="auto">
          <a:xfrm>
            <a:off x="6035649" y="1857392"/>
            <a:ext cx="993862" cy="369332"/>
          </a:xfrm>
          <a:prstGeom prst="rect">
            <a:avLst/>
          </a:prstGeom>
          <a:ln>
            <a:headEnd/>
            <a:tailEnd/>
          </a:ln>
          <a:effectLst>
            <a:glow rad="63500">
              <a:schemeClr val="accent2">
                <a:satMod val="175000"/>
                <a:alpha val="40000"/>
              </a:schemeClr>
            </a:glow>
            <a:outerShdw blurRad="38100" dist="254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wrap="none">
            <a:spAutoFit/>
          </a:bodyPr>
          <a:lstStyle/>
          <a:p>
            <a:r>
              <a:rPr lang="tr-TR" altLang="ko-KR" dirty="0" smtClean="0">
                <a:solidFill>
                  <a:srgbClr val="7030A0"/>
                </a:solidFill>
                <a:effectLst>
                  <a:outerShdw blurRad="38100" dist="38100" dir="2700000" algn="tl">
                    <a:srgbClr val="000000"/>
                  </a:outerShdw>
                </a:effectLst>
                <a:ea typeface="굴림" pitchFamily="50" charset="-127"/>
              </a:rPr>
              <a:t>Değerler</a:t>
            </a:r>
            <a:endParaRPr lang="en-US" dirty="0">
              <a:solidFill>
                <a:srgbClr val="7030A0"/>
              </a:solidFill>
              <a:effectLst>
                <a:outerShdw blurRad="38100" dist="38100" dir="2700000" algn="tl">
                  <a:srgbClr val="000000"/>
                </a:outerShdw>
              </a:effectLst>
            </a:endParaRPr>
          </a:p>
        </p:txBody>
      </p:sp>
      <p:sp>
        <p:nvSpPr>
          <p:cNvPr id="24" name="Rectangle 24"/>
          <p:cNvSpPr>
            <a:spLocks noChangeArrowheads="1"/>
          </p:cNvSpPr>
          <p:nvPr/>
        </p:nvSpPr>
        <p:spPr bwMode="auto">
          <a:xfrm>
            <a:off x="3368649" y="3429017"/>
            <a:ext cx="1205715" cy="646331"/>
          </a:xfrm>
          <a:prstGeom prst="rect">
            <a:avLst/>
          </a:prstGeom>
          <a:ln>
            <a:headEnd/>
            <a:tailEnd/>
          </a:ln>
          <a:effectLst>
            <a:glow rad="63500">
              <a:schemeClr val="accent2">
                <a:satMod val="175000"/>
                <a:alpha val="40000"/>
              </a:schemeClr>
            </a:glow>
            <a:outerShdw blurRad="38100" dist="254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wrap="none">
            <a:spAutoFit/>
          </a:bodyPr>
          <a:lstStyle/>
          <a:p>
            <a:r>
              <a:rPr lang="tr-TR" altLang="ko-KR" dirty="0" smtClean="0">
                <a:solidFill>
                  <a:srgbClr val="7030A0"/>
                </a:solidFill>
                <a:effectLst>
                  <a:outerShdw blurRad="38100" dist="38100" dir="2700000" algn="tl">
                    <a:srgbClr val="000000"/>
                  </a:outerShdw>
                </a:effectLst>
                <a:ea typeface="굴림" pitchFamily="50" charset="-127"/>
              </a:rPr>
              <a:t>Özüt</a:t>
            </a:r>
            <a:endParaRPr lang="en-US" altLang="ko-KR" dirty="0">
              <a:solidFill>
                <a:srgbClr val="7030A0"/>
              </a:solidFill>
              <a:effectLst>
                <a:outerShdw blurRad="38100" dist="38100" dir="2700000" algn="tl">
                  <a:srgbClr val="000000"/>
                </a:outerShdw>
              </a:effectLst>
              <a:ea typeface="굴림" pitchFamily="50" charset="-127"/>
            </a:endParaRPr>
          </a:p>
          <a:p>
            <a:r>
              <a:rPr lang="tr-TR" altLang="ko-KR" dirty="0" smtClean="0">
                <a:solidFill>
                  <a:srgbClr val="7030A0"/>
                </a:solidFill>
                <a:effectLst>
                  <a:outerShdw blurRad="38100" dist="38100" dir="2700000" algn="tl">
                    <a:srgbClr val="000000"/>
                  </a:outerShdw>
                </a:effectLst>
                <a:ea typeface="굴림" pitchFamily="50" charset="-127"/>
              </a:rPr>
              <a:t>fonksiyonu</a:t>
            </a:r>
            <a:endParaRPr lang="en-US" dirty="0">
              <a:solidFill>
                <a:srgbClr val="7030A0"/>
              </a:solidFill>
              <a:effectLst>
                <a:outerShdw blurRad="38100" dist="38100" dir="2700000" algn="tl">
                  <a:srgbClr val="000000"/>
                </a:outerShdw>
              </a:effectLst>
            </a:endParaRPr>
          </a:p>
        </p:txBody>
      </p:sp>
      <p:sp>
        <p:nvSpPr>
          <p:cNvPr id="25" name="Rectangle 25"/>
          <p:cNvSpPr>
            <a:spLocks noChangeArrowheads="1"/>
          </p:cNvSpPr>
          <p:nvPr/>
        </p:nvSpPr>
        <p:spPr bwMode="auto">
          <a:xfrm>
            <a:off x="6843686" y="5400692"/>
            <a:ext cx="1128194" cy="369332"/>
          </a:xfrm>
          <a:prstGeom prst="rect">
            <a:avLst/>
          </a:prstGeom>
          <a:ln>
            <a:headEnd/>
            <a:tailEnd/>
          </a:ln>
          <a:effectLst>
            <a:glow rad="63500">
              <a:schemeClr val="accent2">
                <a:satMod val="175000"/>
                <a:alpha val="40000"/>
              </a:schemeClr>
            </a:glow>
            <a:outerShdw blurRad="38100" dist="254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wrap="none">
            <a:spAutoFit/>
          </a:bodyPr>
          <a:lstStyle/>
          <a:p>
            <a:r>
              <a:rPr lang="tr-TR" altLang="ko-KR" dirty="0" smtClean="0">
                <a:solidFill>
                  <a:srgbClr val="7030A0"/>
                </a:solidFill>
                <a:effectLst>
                  <a:outerShdw blurRad="38100" dist="38100" dir="2700000" algn="tl">
                    <a:srgbClr val="000000"/>
                  </a:outerShdw>
                </a:effectLst>
                <a:ea typeface="굴림" pitchFamily="50" charset="-127"/>
              </a:rPr>
              <a:t>Bir</a:t>
            </a:r>
            <a:r>
              <a:rPr lang="en-US" altLang="ko-KR" dirty="0" smtClean="0">
                <a:solidFill>
                  <a:srgbClr val="7030A0"/>
                </a:solidFill>
                <a:effectLst>
                  <a:outerShdw blurRad="38100" dist="38100" dir="2700000" algn="tl">
                    <a:srgbClr val="000000"/>
                  </a:outerShdw>
                </a:effectLst>
                <a:ea typeface="굴림" pitchFamily="50" charset="-127"/>
              </a:rPr>
              <a:t> </a:t>
            </a:r>
            <a:r>
              <a:rPr lang="en-US" altLang="ko-KR" dirty="0">
                <a:solidFill>
                  <a:srgbClr val="7030A0"/>
                </a:solidFill>
                <a:effectLst>
                  <a:outerShdw blurRad="38100" dist="38100" dir="2700000" algn="tl">
                    <a:srgbClr val="000000"/>
                  </a:outerShdw>
                </a:effectLst>
                <a:ea typeface="굴림" pitchFamily="50" charset="-127"/>
              </a:rPr>
              <a:t>Bucket</a:t>
            </a:r>
            <a:endParaRPr lang="en-US" dirty="0">
              <a:solidFill>
                <a:srgbClr val="7030A0"/>
              </a:solidFill>
              <a:effectLst>
                <a:outerShdw blurRad="38100" dist="38100" dir="2700000" algn="tl">
                  <a:srgbClr val="000000"/>
                </a:outerShdw>
              </a:effectLst>
            </a:endParaRPr>
          </a:p>
        </p:txBody>
      </p:sp>
      <p:sp>
        <p:nvSpPr>
          <p:cNvPr id="26" name="Line 26"/>
          <p:cNvSpPr>
            <a:spLocks noChangeShapeType="1"/>
          </p:cNvSpPr>
          <p:nvPr/>
        </p:nvSpPr>
        <p:spPr bwMode="auto">
          <a:xfrm>
            <a:off x="7072286" y="4829192"/>
            <a:ext cx="342900" cy="571500"/>
          </a:xfrm>
          <a:prstGeom prst="line">
            <a:avLst/>
          </a:prstGeom>
          <a:noFill/>
          <a:ln w="19050">
            <a:solidFill>
              <a:srgbClr val="FF3300"/>
            </a:solidFill>
            <a:round/>
            <a:headEnd/>
            <a:tailEnd type="triangle" w="med" len="med"/>
          </a:ln>
          <a:effectLst>
            <a:glow rad="63500">
              <a:schemeClr val="accent2">
                <a:satMod val="175000"/>
                <a:alpha val="40000"/>
              </a:schemeClr>
            </a:glow>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latin typeface="+mj-lt"/>
                <a:ea typeface="+mj-ea"/>
                <a:cs typeface="+mj-cs"/>
              </a:rPr>
              <a:t>6.2.1</a:t>
            </a:r>
            <a:r>
              <a:rPr lang="tr-TR" dirty="0" smtClean="0">
                <a:solidFill>
                  <a:schemeClr val="tx2"/>
                </a:solidFill>
                <a:latin typeface="+mj-lt"/>
                <a:ea typeface="+mj-ea"/>
                <a:cs typeface="+mj-cs"/>
              </a:rPr>
              <a:t>.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a:bodyPr>
          <a:lstStyle/>
          <a:p>
            <a:r>
              <a:rPr lang="tr-TR" sz="3200" dirty="0" smtClean="0"/>
              <a:t>İlkel </a:t>
            </a:r>
            <a:r>
              <a:rPr lang="tr-TR" sz="3200" dirty="0"/>
              <a:t>sayısal veri tipleri; </a:t>
            </a:r>
            <a:r>
              <a:rPr lang="tr-TR" sz="3200" dirty="0" smtClean="0"/>
              <a:t>tamsayı (</a:t>
            </a:r>
            <a:r>
              <a:rPr lang="tr-TR" sz="3200" dirty="0" err="1" smtClean="0"/>
              <a:t>integer</a:t>
            </a:r>
            <a:r>
              <a:rPr lang="tr-TR" sz="3200" dirty="0" smtClean="0"/>
              <a:t>), </a:t>
            </a:r>
            <a:r>
              <a:rPr lang="tr-TR" sz="3200" dirty="0"/>
              <a:t>kayan </a:t>
            </a:r>
            <a:r>
              <a:rPr lang="tr-TR" sz="3200" dirty="0" smtClean="0"/>
              <a:t>noktalı (</a:t>
            </a:r>
            <a:r>
              <a:rPr lang="tr-TR" sz="3200" dirty="0" err="1" smtClean="0"/>
              <a:t>floating</a:t>
            </a:r>
            <a:r>
              <a:rPr lang="tr-TR" sz="3200" dirty="0" smtClean="0"/>
              <a:t> </a:t>
            </a:r>
            <a:r>
              <a:rPr lang="tr-TR" sz="3200" dirty="0" err="1" smtClean="0"/>
              <a:t>point</a:t>
            </a:r>
            <a:r>
              <a:rPr lang="tr-TR" sz="3200" dirty="0" smtClean="0"/>
              <a:t>) ve onlu (</a:t>
            </a:r>
            <a:r>
              <a:rPr lang="tr-TR" sz="3200" dirty="0" err="1" smtClean="0"/>
              <a:t>decimal</a:t>
            </a:r>
            <a:r>
              <a:rPr lang="tr-TR" sz="3200" dirty="0" smtClean="0"/>
              <a:t>) </a:t>
            </a:r>
            <a:r>
              <a:rPr lang="tr-TR" sz="3200" dirty="0"/>
              <a:t>veri tipleridir</a:t>
            </a:r>
            <a:r>
              <a:rPr lang="tr-TR" sz="3200" dirty="0" smtClean="0"/>
              <a:t>.</a:t>
            </a:r>
          </a:p>
          <a:p>
            <a:endParaRPr lang="tr-TR" sz="3200" dirty="0"/>
          </a:p>
          <a:p>
            <a:endParaRPr lang="tr-TR" sz="3200" dirty="0" smtClean="0"/>
          </a:p>
          <a:p>
            <a:endParaRPr lang="tr-TR" sz="3200" dirty="0"/>
          </a:p>
          <a:p>
            <a:endParaRPr lang="tr-TR" sz="3200" dirty="0" smtClean="0"/>
          </a:p>
          <a:p>
            <a:endParaRPr lang="tr-TR" sz="3200" dirty="0" smtClean="0"/>
          </a:p>
          <a:p>
            <a:endParaRPr lang="tr-TR" sz="3200" dirty="0"/>
          </a:p>
          <a:p>
            <a:endParaRPr lang="tr-TR" sz="3200" dirty="0"/>
          </a:p>
          <a:p>
            <a:endParaRPr lang="tr-TR"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pic>
        <p:nvPicPr>
          <p:cNvPr id="5121" name="Picture 1"/>
          <p:cNvPicPr>
            <a:picLocks noChangeAspect="1" noChangeArrowheads="1"/>
          </p:cNvPicPr>
          <p:nvPr/>
        </p:nvPicPr>
        <p:blipFill>
          <a:blip r:embed="rId2">
            <a:clrChange>
              <a:clrFrom>
                <a:srgbClr val="EEF7FF"/>
              </a:clrFrom>
              <a:clrTo>
                <a:srgbClr val="EEF7FF">
                  <a:alpha val="0"/>
                </a:srgbClr>
              </a:clrTo>
            </a:clrChange>
            <a:extLst>
              <a:ext uri="{28A0092B-C50C-407E-A947-70E740481C1C}">
                <a14:useLocalDpi xmlns:a14="http://schemas.microsoft.com/office/drawing/2010/main" val="0"/>
              </a:ext>
            </a:extLst>
          </a:blip>
          <a:srcRect/>
          <a:stretch>
            <a:fillRect/>
          </a:stretch>
        </p:blipFill>
        <p:spPr bwMode="auto">
          <a:xfrm>
            <a:off x="762020" y="3190897"/>
            <a:ext cx="66675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0597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normAutofit/>
          </a:bodyPr>
          <a:lstStyle/>
          <a:p>
            <a:r>
              <a:rPr lang="tr-TR" sz="3600" dirty="0" smtClean="0"/>
              <a:t>6.3.1.14. İlişkili Diziler</a:t>
            </a:r>
            <a:endParaRPr lang="en-US" sz="3600" dirty="0" smtClean="0"/>
          </a:p>
        </p:txBody>
      </p:sp>
      <p:sp>
        <p:nvSpPr>
          <p:cNvPr id="50181" name="Rectangle 3"/>
          <p:cNvSpPr>
            <a:spLocks noGrp="1" noChangeArrowheads="1"/>
          </p:cNvSpPr>
          <p:nvPr>
            <p:ph type="body" idx="1"/>
          </p:nvPr>
        </p:nvSpPr>
        <p:spPr>
          <a:xfrm>
            <a:off x="285720" y="1571636"/>
            <a:ext cx="8715436" cy="5286364"/>
          </a:xfrm>
        </p:spPr>
        <p:txBody>
          <a:bodyPr>
            <a:normAutofit fontScale="85000" lnSpcReduction="10000"/>
          </a:bodyPr>
          <a:lstStyle/>
          <a:p>
            <a:pPr>
              <a:buNone/>
            </a:pPr>
            <a:r>
              <a:rPr lang="tr-TR" b="1" dirty="0" smtClean="0"/>
              <a:t>	</a:t>
            </a:r>
            <a:r>
              <a:rPr lang="tr-TR" b="1" dirty="0" err="1" smtClean="0"/>
              <a:t>Perl’de</a:t>
            </a:r>
            <a:r>
              <a:rPr lang="tr-TR" b="1" dirty="0" smtClean="0"/>
              <a:t> İlişkili Diziler</a:t>
            </a:r>
          </a:p>
          <a:p>
            <a:r>
              <a:rPr lang="tr-TR" dirty="0" smtClean="0"/>
              <a:t>Değişkenler % ile başlar. Boyu değişkendir. </a:t>
            </a:r>
          </a:p>
          <a:p>
            <a:r>
              <a:rPr lang="tr-TR" dirty="0" smtClean="0"/>
              <a:t>Sabit değerler parantez arasına yazılır</a:t>
            </a:r>
          </a:p>
          <a:p>
            <a:pPr>
              <a:buNone/>
            </a:pPr>
            <a:r>
              <a:rPr lang="tr-TR" sz="3200" dirty="0" smtClean="0"/>
              <a:t>	</a:t>
            </a:r>
            <a:r>
              <a:rPr lang="tr-TR" sz="2000" dirty="0" smtClean="0">
                <a:latin typeface="Courier New" pitchFamily="49" charset="0"/>
                <a:cs typeface="Courier New" pitchFamily="49" charset="0"/>
              </a:rPr>
              <a:t>%</a:t>
            </a:r>
            <a:r>
              <a:rPr lang="tr-TR" sz="2000" dirty="0" err="1" smtClean="0">
                <a:latin typeface="Courier New" pitchFamily="49" charset="0"/>
                <a:cs typeface="Courier New" pitchFamily="49" charset="0"/>
              </a:rPr>
              <a:t>YuksekSicakliklar</a:t>
            </a:r>
            <a:r>
              <a:rPr lang="tr-TR" sz="2000" dirty="0" smtClean="0">
                <a:latin typeface="Courier New" pitchFamily="49" charset="0"/>
                <a:cs typeface="Courier New" pitchFamily="49" charset="0"/>
              </a:rPr>
              <a:t> = (“Pazartesi” =&gt; 45, “Salı” =&gt; 49,…); </a:t>
            </a:r>
          </a:p>
          <a:p>
            <a:r>
              <a:rPr lang="tr-TR" dirty="0" err="1" smtClean="0"/>
              <a:t>İndisleme</a:t>
            </a:r>
            <a:r>
              <a:rPr lang="tr-TR" dirty="0" smtClean="0"/>
              <a:t> küme parantezleri ve anahtar verilerle ($) yapılır.</a:t>
            </a:r>
            <a:endParaRPr lang="en-US" dirty="0" smtClean="0"/>
          </a:p>
          <a:p>
            <a:pPr lvl="1" eaLnBrk="1" hangingPunct="1">
              <a:buFontTx/>
              <a:buNone/>
            </a:pPr>
            <a:r>
              <a:rPr lang="en-US" sz="2000" dirty="0" smtClean="0">
                <a:latin typeface="Courier New" pitchFamily="49" charset="0"/>
              </a:rPr>
              <a:t>$</a:t>
            </a:r>
            <a:r>
              <a:rPr lang="en-US" sz="2000" dirty="0" err="1" smtClean="0">
                <a:latin typeface="Courier New" pitchFamily="49" charset="0"/>
              </a:rPr>
              <a:t>hi_temps</a:t>
            </a:r>
            <a:r>
              <a:rPr lang="en-US" sz="2000" dirty="0" smtClean="0">
                <a:latin typeface="Courier New" pitchFamily="49" charset="0"/>
              </a:rPr>
              <a:t>{"Wed"} = 83;</a:t>
            </a:r>
          </a:p>
          <a:p>
            <a:r>
              <a:rPr lang="tr-TR" dirty="0" smtClean="0"/>
              <a:t>Elemanlar </a:t>
            </a:r>
            <a:r>
              <a:rPr lang="tr-TR" dirty="0" err="1" smtClean="0"/>
              <a:t>delete</a:t>
            </a:r>
            <a:r>
              <a:rPr lang="tr-TR" dirty="0" smtClean="0"/>
              <a:t> komutuyla silinir.</a:t>
            </a:r>
            <a:endParaRPr lang="en-US" sz="2300" b="1" dirty="0" smtClean="0">
              <a:latin typeface="Courier New" pitchFamily="49" charset="0"/>
            </a:endParaRPr>
          </a:p>
          <a:p>
            <a:pPr lvl="1" eaLnBrk="1" hangingPunct="1">
              <a:buFontTx/>
              <a:buNone/>
            </a:pPr>
            <a:r>
              <a:rPr lang="en-US" b="1" dirty="0" smtClean="0">
                <a:latin typeface="Courier New" pitchFamily="49" charset="0"/>
              </a:rPr>
              <a:t>	</a:t>
            </a:r>
            <a:r>
              <a:rPr lang="en-US" sz="2000" b="1" dirty="0" smtClean="0">
                <a:latin typeface="Courier New" pitchFamily="49" charset="0"/>
              </a:rPr>
              <a:t>delete</a:t>
            </a:r>
            <a:r>
              <a:rPr lang="en-US" sz="2000" dirty="0" smtClean="0">
                <a:latin typeface="Courier New" pitchFamily="49" charset="0"/>
              </a:rPr>
              <a:t> $</a:t>
            </a:r>
            <a:r>
              <a:rPr lang="en-US" sz="2000" dirty="0" err="1" smtClean="0">
                <a:latin typeface="Courier New" pitchFamily="49" charset="0"/>
              </a:rPr>
              <a:t>hi_temps</a:t>
            </a:r>
            <a:r>
              <a:rPr lang="en-US" sz="2000" dirty="0" smtClean="0">
                <a:latin typeface="Courier New" pitchFamily="49" charset="0"/>
              </a:rPr>
              <a:t>{"Tue"};</a:t>
            </a:r>
          </a:p>
          <a:p>
            <a:r>
              <a:rPr lang="tr-TR" dirty="0" smtClean="0"/>
              <a:t>Diziyi tamamen boşaltmak için</a:t>
            </a:r>
          </a:p>
          <a:p>
            <a:pPr lvl="2">
              <a:buNone/>
            </a:pPr>
            <a:r>
              <a:rPr lang="tr-TR" dirty="0" smtClean="0">
                <a:latin typeface="Courier New" pitchFamily="49" charset="0"/>
                <a:cs typeface="Courier New" pitchFamily="49" charset="0"/>
              </a:rPr>
              <a:t>@</a:t>
            </a:r>
            <a:r>
              <a:rPr lang="tr-TR" dirty="0" err="1" smtClean="0">
                <a:latin typeface="Courier New" pitchFamily="49" charset="0"/>
                <a:cs typeface="Courier New" pitchFamily="49" charset="0"/>
              </a:rPr>
              <a:t>YuksekSicakliklar</a:t>
            </a:r>
            <a:r>
              <a:rPr lang="tr-TR" dirty="0" smtClean="0">
                <a:latin typeface="Courier New" pitchFamily="49" charset="0"/>
                <a:cs typeface="Courier New" pitchFamily="49" charset="0"/>
              </a:rPr>
              <a:t> = ();</a:t>
            </a:r>
          </a:p>
          <a:p>
            <a:r>
              <a:rPr lang="tr-TR" dirty="0" smtClean="0"/>
              <a:t>PHP dizilimleri hem normal hem ilişkili dizilimlerdir.</a:t>
            </a:r>
          </a:p>
          <a:p>
            <a:r>
              <a:rPr lang="tr-TR" dirty="0" smtClean="0"/>
              <a:t>Eğer dizilimde arama yapılacaksa ilişkili dizilimler çok verimlidir. Sıralı erişim için normal dizilim kullanılmalıdır.</a:t>
            </a:r>
            <a:endParaRPr lang="tr-TR" dirty="0" smtClean="0">
              <a:latin typeface="Courier New" pitchFamily="49" charset="0"/>
              <a:cs typeface="Courier New" pitchFamily="49" charset="0"/>
            </a:endParaRPr>
          </a:p>
          <a:p>
            <a:pPr lvl="1" eaLnBrk="1" hangingPunct="1">
              <a:buFontTx/>
              <a:buNone/>
            </a:pPr>
            <a:endParaRPr lang="en-US" sz="2000" dirty="0" smtClean="0">
              <a:latin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80</a:t>
            </a:fld>
            <a:endParaRPr lang="tr-T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6.3.2. </a:t>
            </a:r>
            <a:r>
              <a:rPr lang="tr-TR" sz="3600" dirty="0" err="1"/>
              <a:t>Record</a:t>
            </a:r>
            <a:r>
              <a:rPr lang="tr-TR" sz="3600" dirty="0"/>
              <a:t> (Kayıt) Tipi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81</a:t>
            </a:fld>
            <a:endParaRPr lang="tr-TR"/>
          </a:p>
        </p:txBody>
      </p:sp>
      <p:sp>
        <p:nvSpPr>
          <p:cNvPr id="6" name="İçerik Yer Tutucusu 5"/>
          <p:cNvSpPr>
            <a:spLocks noGrp="1"/>
          </p:cNvSpPr>
          <p:nvPr>
            <p:ph sz="quarter" idx="1"/>
          </p:nvPr>
        </p:nvSpPr>
        <p:spPr>
          <a:xfrm>
            <a:off x="179512" y="1600200"/>
            <a:ext cx="8856984" cy="5114948"/>
          </a:xfrm>
        </p:spPr>
        <p:txBody>
          <a:bodyPr>
            <a:normAutofit fontScale="92500"/>
          </a:bodyPr>
          <a:lstStyle/>
          <a:p>
            <a:r>
              <a:rPr lang="tr-TR" dirty="0"/>
              <a:t>Bir sınıftaki öğrencilerin hem numara, hem </a:t>
            </a:r>
            <a:r>
              <a:rPr lang="tr-TR" dirty="0" smtClean="0"/>
              <a:t>ad-</a:t>
            </a:r>
            <a:r>
              <a:rPr lang="tr-TR" dirty="0" err="1" smtClean="0"/>
              <a:t>soyad</a:t>
            </a:r>
            <a:r>
              <a:rPr lang="tr-TR" dirty="0" smtClean="0"/>
              <a:t> </a:t>
            </a:r>
            <a:r>
              <a:rPr lang="tr-TR" dirty="0"/>
              <a:t>hem de adreslerinin tutulması için 3 ayrı diziye gereksinim vardır. </a:t>
            </a:r>
            <a:endParaRPr lang="tr-TR" dirty="0" smtClean="0"/>
          </a:p>
          <a:p>
            <a:r>
              <a:rPr lang="tr-TR" dirty="0" smtClean="0"/>
              <a:t>Kayıt </a:t>
            </a:r>
            <a:r>
              <a:rPr lang="tr-TR" dirty="0"/>
              <a:t>tipi, programlardaki bu tür gereksinimleri karşılamak </a:t>
            </a:r>
            <a:r>
              <a:rPr lang="tr-TR" dirty="0" smtClean="0"/>
              <a:t>için tasarlanmıştır</a:t>
            </a:r>
            <a:r>
              <a:rPr lang="tr-TR" dirty="0"/>
              <a:t>. </a:t>
            </a:r>
            <a:endParaRPr lang="tr-TR" dirty="0" smtClean="0"/>
          </a:p>
          <a:p>
            <a:r>
              <a:rPr lang="tr-TR" b="1" dirty="0" smtClean="0"/>
              <a:t>Kayıt</a:t>
            </a:r>
            <a:r>
              <a:rPr lang="tr-TR" dirty="0"/>
              <a:t> (</a:t>
            </a:r>
            <a:r>
              <a:rPr lang="tr-TR" i="1" dirty="0" err="1"/>
              <a:t>record</a:t>
            </a:r>
            <a:r>
              <a:rPr lang="tr-TR" dirty="0"/>
              <a:t>)</a:t>
            </a:r>
            <a:r>
              <a:rPr lang="tr-TR" b="1" dirty="0"/>
              <a:t> tipi</a:t>
            </a:r>
            <a:r>
              <a:rPr lang="tr-TR" dirty="0"/>
              <a:t>, her elemanın ismiyle ayırt edildiği heterojen veri elemanları topluluğudur. İlk olarak COBOL'da tanıtılan kayıt tipi, daha sonra çoğu programlama dilinde yer almıştır</a:t>
            </a:r>
            <a:r>
              <a:rPr lang="tr-TR" dirty="0" smtClean="0"/>
              <a:t>.</a:t>
            </a:r>
          </a:p>
          <a:p>
            <a:r>
              <a:rPr lang="tr-TR" dirty="0" smtClean="0"/>
              <a:t>Tasarım sorunları:</a:t>
            </a:r>
          </a:p>
          <a:p>
            <a:pPr lvl="1"/>
            <a:r>
              <a:rPr lang="tr-TR" dirty="0" smtClean="0"/>
              <a:t>1. Referansların şekli nasıl olacak (‘.’ gibi)?</a:t>
            </a:r>
          </a:p>
          <a:p>
            <a:pPr lvl="1"/>
            <a:r>
              <a:rPr lang="tr-TR" dirty="0" smtClean="0"/>
              <a:t>2. Hangi birim işlemleri tanımlanacak?</a:t>
            </a:r>
          </a:p>
          <a:p>
            <a:endParaRPr lang="tr-TR" b="1" dirty="0" smtClean="0">
              <a:latin typeface="Courier New" pitchFamily="49" charset="0"/>
            </a:endParaRPr>
          </a:p>
        </p:txBody>
      </p:sp>
    </p:spTree>
    <p:extLst>
      <p:ext uri="{BB962C8B-B14F-4D97-AF65-F5344CB8AC3E}">
        <p14:creationId xmlns:p14="http://schemas.microsoft.com/office/powerpoint/2010/main" val="36926597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6.3.2. </a:t>
            </a:r>
            <a:r>
              <a:rPr lang="tr-TR" sz="3600" dirty="0" err="1"/>
              <a:t>Record</a:t>
            </a:r>
            <a:r>
              <a:rPr lang="tr-TR" sz="3600" dirty="0"/>
              <a:t> (Kayıt) Tipi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82</a:t>
            </a:fld>
            <a:endParaRPr lang="tr-TR"/>
          </a:p>
        </p:txBody>
      </p:sp>
      <p:sp>
        <p:nvSpPr>
          <p:cNvPr id="6" name="İçerik Yer Tutucusu 5"/>
          <p:cNvSpPr>
            <a:spLocks noGrp="1"/>
          </p:cNvSpPr>
          <p:nvPr>
            <p:ph sz="quarter" idx="1"/>
          </p:nvPr>
        </p:nvSpPr>
        <p:spPr>
          <a:xfrm>
            <a:off x="179512" y="1600200"/>
            <a:ext cx="8856984" cy="5043510"/>
          </a:xfrm>
        </p:spPr>
        <p:txBody>
          <a:bodyPr>
            <a:normAutofit fontScale="92500" lnSpcReduction="10000"/>
          </a:bodyPr>
          <a:lstStyle/>
          <a:p>
            <a:r>
              <a:rPr lang="tr-TR" dirty="0">
                <a:solidFill>
                  <a:srgbClr val="FF0000"/>
                </a:solidFill>
              </a:rPr>
              <a:t>Diziler ve kayıtlar arasındaki en temel fark, dizilerde homojen elemanların, kayıtlarda ise heterojen elemanların bulunmasıdır</a:t>
            </a:r>
            <a:r>
              <a:rPr lang="tr-TR" dirty="0" smtClean="0">
                <a:solidFill>
                  <a:srgbClr val="FF0000"/>
                </a:solidFill>
              </a:rPr>
              <a:t>.</a:t>
            </a:r>
          </a:p>
          <a:p>
            <a:r>
              <a:rPr lang="tr-TR" dirty="0" smtClean="0"/>
              <a:t>Bunun </a:t>
            </a:r>
            <a:r>
              <a:rPr lang="tr-TR" dirty="0"/>
              <a:t>sonucu olarak, kayıtlardaki sahalara indislerle değil, her sahayı gösteren tanımlayıcılarla ulaşılmaktadır. (örneğin; </a:t>
            </a:r>
            <a:r>
              <a:rPr lang="tr-TR" dirty="0" err="1"/>
              <a:t>ogrenci.adsoyad</a:t>
            </a:r>
            <a:r>
              <a:rPr lang="tr-TR" dirty="0"/>
              <a:t> gibi). </a:t>
            </a:r>
            <a:endParaRPr lang="tr-TR" dirty="0" smtClean="0"/>
          </a:p>
          <a:p>
            <a:r>
              <a:rPr lang="tr-TR" dirty="0" smtClean="0"/>
              <a:t>Kayıt </a:t>
            </a:r>
            <a:r>
              <a:rPr lang="tr-TR" dirty="0"/>
              <a:t>sahaları, dizilerde olduğu gibi homojen olmak zorunda olmadıkları için, saha tipleri seçiminde kayıtlar, dizilerden daha fazla esneklik sunarlar</a:t>
            </a:r>
            <a:r>
              <a:rPr lang="tr-TR" dirty="0" smtClean="0"/>
              <a:t>.</a:t>
            </a:r>
          </a:p>
          <a:p>
            <a:r>
              <a:rPr lang="tr-TR" dirty="0" smtClean="0"/>
              <a:t>D</a:t>
            </a:r>
            <a:r>
              <a:rPr lang="en-US" dirty="0" err="1" smtClean="0"/>
              <a:t>izi</a:t>
            </a:r>
            <a:r>
              <a:rPr lang="en-US" dirty="0" smtClean="0"/>
              <a:t> </a:t>
            </a:r>
            <a:r>
              <a:rPr lang="tr-TR" dirty="0" smtClean="0"/>
              <a:t>elemanlarına erişim kayıt alanlarına </a:t>
            </a:r>
            <a:r>
              <a:rPr lang="en-US" dirty="0" err="1" smtClean="0"/>
              <a:t>erişim</a:t>
            </a:r>
            <a:r>
              <a:rPr lang="tr-TR" dirty="0" smtClean="0"/>
              <a:t>den daha yavaştır</a:t>
            </a:r>
            <a:r>
              <a:rPr lang="en-US" dirty="0" smtClean="0"/>
              <a:t>, </a:t>
            </a:r>
            <a:r>
              <a:rPr lang="tr-TR" dirty="0" smtClean="0"/>
              <a:t>çünkü altsimgeler (</a:t>
            </a:r>
            <a:r>
              <a:rPr lang="en-US" dirty="0" smtClean="0"/>
              <a:t>subscripts</a:t>
            </a:r>
            <a:r>
              <a:rPr lang="tr-TR" dirty="0" smtClean="0"/>
              <a:t>) dinamiktir</a:t>
            </a:r>
            <a:r>
              <a:rPr lang="en-US" dirty="0" smtClean="0"/>
              <a:t> (</a:t>
            </a:r>
            <a:r>
              <a:rPr lang="tr-TR" dirty="0" smtClean="0"/>
              <a:t>alan adları (</a:t>
            </a:r>
            <a:r>
              <a:rPr lang="en-US" dirty="0" smtClean="0"/>
              <a:t>field names</a:t>
            </a:r>
            <a:r>
              <a:rPr lang="tr-TR" dirty="0" smtClean="0"/>
              <a:t>)</a:t>
            </a:r>
            <a:r>
              <a:rPr lang="en-US" dirty="0" smtClean="0"/>
              <a:t> </a:t>
            </a:r>
            <a:r>
              <a:rPr lang="en-US" dirty="0" err="1" smtClean="0"/>
              <a:t>stati</a:t>
            </a:r>
            <a:r>
              <a:rPr lang="tr-TR" dirty="0" err="1" smtClean="0"/>
              <a:t>ktir</a:t>
            </a:r>
            <a:r>
              <a:rPr lang="en-US" dirty="0" smtClean="0"/>
              <a:t>)</a:t>
            </a:r>
            <a:r>
              <a:rPr lang="tr-TR" dirty="0" smtClean="0"/>
              <a:t>.</a:t>
            </a:r>
          </a:p>
          <a:p>
            <a:endParaRPr lang="tr-TR" dirty="0" smtClean="0"/>
          </a:p>
        </p:txBody>
      </p:sp>
    </p:spTree>
    <p:extLst>
      <p:ext uri="{BB962C8B-B14F-4D97-AF65-F5344CB8AC3E}">
        <p14:creationId xmlns:p14="http://schemas.microsoft.com/office/powerpoint/2010/main" val="271433679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İç içe yuvalanmış kayıtlar</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83</a:t>
            </a:fld>
            <a:endParaRPr lang="tr-TR"/>
          </a:p>
        </p:txBody>
      </p:sp>
      <p:sp>
        <p:nvSpPr>
          <p:cNvPr id="4" name="3 İçerik Yer Tutucusu"/>
          <p:cNvSpPr>
            <a:spLocks noGrp="1"/>
          </p:cNvSpPr>
          <p:nvPr>
            <p:ph sz="quarter" idx="1"/>
          </p:nvPr>
        </p:nvSpPr>
        <p:spPr/>
        <p:txBody>
          <a:bodyPr/>
          <a:lstStyle/>
          <a:p>
            <a:r>
              <a:rPr lang="tr-TR" altLang="zh-CN" dirty="0" smtClean="0">
                <a:ea typeface="宋体" pitchFamily="2" charset="-122"/>
              </a:rPr>
              <a:t>Çoğu dil kayıtların iç içe yuvalanmasına izin verir</a:t>
            </a:r>
            <a:endParaRPr lang="en-US" altLang="zh-CN" dirty="0" smtClean="0">
              <a:ea typeface="宋体" pitchFamily="2" charset="-122"/>
            </a:endParaRPr>
          </a:p>
          <a:p>
            <a:pPr lvl="1"/>
            <a:r>
              <a:rPr lang="en-US" altLang="zh-CN" dirty="0" smtClean="0">
                <a:ea typeface="宋体" pitchFamily="2" charset="-122"/>
              </a:rPr>
              <a:t>Pascal</a:t>
            </a:r>
            <a:endParaRPr lang="en-US" altLang="zh-CN" sz="1600" dirty="0" smtClean="0">
              <a:ea typeface="宋体" pitchFamily="2" charset="-122"/>
            </a:endParaRPr>
          </a:p>
          <a:p>
            <a:pPr lvl="1">
              <a:buFontTx/>
              <a:buNone/>
            </a:pPr>
            <a:r>
              <a:rPr lang="en-US" altLang="zh-CN" sz="1600" b="1" dirty="0" smtClean="0">
                <a:latin typeface="Courier New" pitchFamily="49" charset="0"/>
                <a:ea typeface="宋体" pitchFamily="2" charset="-122"/>
              </a:rPr>
              <a:t>	</a:t>
            </a:r>
            <a:r>
              <a:rPr lang="en-US" altLang="zh-CN" sz="1800" b="1" dirty="0" smtClean="0">
                <a:latin typeface="Courier New" pitchFamily="49" charset="0"/>
                <a:ea typeface="宋体" pitchFamily="2" charset="-122"/>
              </a:rPr>
              <a:t>type </a:t>
            </a:r>
            <a:r>
              <a:rPr lang="en-US" altLang="zh-CN" sz="1800" b="1" dirty="0" err="1" smtClean="0">
                <a:latin typeface="Courier New" pitchFamily="49" charset="0"/>
                <a:ea typeface="宋体" pitchFamily="2" charset="-122"/>
              </a:rPr>
              <a:t>two_chars</a:t>
            </a:r>
            <a:r>
              <a:rPr lang="en-US" altLang="zh-CN" sz="1800" b="1" dirty="0" smtClean="0">
                <a:latin typeface="Courier New" pitchFamily="49" charset="0"/>
                <a:ea typeface="宋体" pitchFamily="2" charset="-122"/>
              </a:rPr>
              <a:t> = array [1..2] of char;</a:t>
            </a:r>
          </a:p>
          <a:p>
            <a:pPr lvl="1">
              <a:buFontTx/>
              <a:buNone/>
            </a:pPr>
            <a:r>
              <a:rPr lang="en-US" altLang="zh-CN" sz="1800" b="1" dirty="0" smtClean="0">
                <a:latin typeface="Courier New" pitchFamily="49" charset="0"/>
                <a:ea typeface="宋体" pitchFamily="2" charset="-122"/>
              </a:rPr>
              <a:t>	type </a:t>
            </a:r>
            <a:r>
              <a:rPr lang="en-US" altLang="zh-CN" sz="1800" b="1" dirty="0" err="1" smtClean="0">
                <a:latin typeface="Courier New" pitchFamily="49" charset="0"/>
                <a:ea typeface="宋体" pitchFamily="2" charset="-122"/>
              </a:rPr>
              <a:t>married_resident</a:t>
            </a:r>
            <a:r>
              <a:rPr lang="en-US" altLang="zh-CN" sz="1800" b="1" dirty="0" smtClean="0">
                <a:latin typeface="Courier New" pitchFamily="49" charset="0"/>
                <a:ea typeface="宋体" pitchFamily="2" charset="-122"/>
              </a:rPr>
              <a:t> = record</a:t>
            </a:r>
          </a:p>
          <a:p>
            <a:pPr lvl="1">
              <a:buFontTx/>
              <a:buNone/>
            </a:pPr>
            <a:r>
              <a:rPr lang="en-US" altLang="zh-CN" sz="1800" b="1" dirty="0" smtClean="0">
                <a:latin typeface="Courier New" pitchFamily="49" charset="0"/>
                <a:ea typeface="宋体" pitchFamily="2" charset="-122"/>
              </a:rPr>
              <a:t>    initials: </a:t>
            </a:r>
            <a:r>
              <a:rPr lang="en-US" altLang="zh-CN" sz="1800" b="1" dirty="0" err="1" smtClean="0">
                <a:latin typeface="Courier New" pitchFamily="49" charset="0"/>
                <a:ea typeface="宋体" pitchFamily="2" charset="-122"/>
              </a:rPr>
              <a:t>two_chars</a:t>
            </a:r>
            <a:r>
              <a:rPr lang="en-US" altLang="zh-CN" sz="1800" b="1" dirty="0" smtClean="0">
                <a:latin typeface="Courier New" pitchFamily="49" charset="0"/>
                <a:ea typeface="宋体" pitchFamily="2" charset="-122"/>
              </a:rPr>
              <a:t>;</a:t>
            </a:r>
          </a:p>
          <a:p>
            <a:pPr lvl="1">
              <a:buFontTx/>
              <a:buNone/>
            </a:pPr>
            <a:r>
              <a:rPr lang="en-US" altLang="zh-CN" sz="1800" b="1" dirty="0" smtClean="0">
                <a:latin typeface="Courier New" pitchFamily="49" charset="0"/>
                <a:ea typeface="宋体" pitchFamily="2" charset="-122"/>
              </a:rPr>
              <a:t>    </a:t>
            </a:r>
            <a:r>
              <a:rPr lang="en-US" altLang="zh-CN" sz="1800" b="1" dirty="0" err="1" smtClean="0">
                <a:latin typeface="Courier New" pitchFamily="49" charset="0"/>
                <a:ea typeface="宋体" pitchFamily="2" charset="-122"/>
              </a:rPr>
              <a:t>ss_number</a:t>
            </a:r>
            <a:r>
              <a:rPr lang="en-US" altLang="zh-CN" sz="1800" b="1" dirty="0" smtClean="0">
                <a:latin typeface="Courier New" pitchFamily="49" charset="0"/>
                <a:ea typeface="宋体" pitchFamily="2" charset="-122"/>
              </a:rPr>
              <a:t>: integer;</a:t>
            </a:r>
          </a:p>
          <a:p>
            <a:pPr lvl="1">
              <a:buFontTx/>
              <a:buNone/>
            </a:pPr>
            <a:r>
              <a:rPr lang="en-US" altLang="zh-CN" sz="1800" b="1" dirty="0" smtClean="0">
                <a:latin typeface="Courier New" pitchFamily="49" charset="0"/>
                <a:ea typeface="宋体" pitchFamily="2" charset="-122"/>
              </a:rPr>
              <a:t>    incomes: record</a:t>
            </a:r>
          </a:p>
          <a:p>
            <a:pPr lvl="1">
              <a:buFontTx/>
              <a:buNone/>
            </a:pPr>
            <a:r>
              <a:rPr lang="en-US" altLang="zh-CN" sz="1800" b="1" dirty="0" smtClean="0">
                <a:latin typeface="Courier New" pitchFamily="49" charset="0"/>
                <a:ea typeface="宋体" pitchFamily="2" charset="-122"/>
              </a:rPr>
              <a:t>      </a:t>
            </a:r>
            <a:r>
              <a:rPr lang="en-US" altLang="zh-CN" sz="1800" b="1" dirty="0" err="1" smtClean="0">
                <a:latin typeface="Courier New" pitchFamily="49" charset="0"/>
                <a:ea typeface="宋体" pitchFamily="2" charset="-122"/>
              </a:rPr>
              <a:t>husband_income</a:t>
            </a:r>
            <a:r>
              <a:rPr lang="en-US" altLang="zh-CN" sz="1800" b="1" dirty="0" smtClean="0">
                <a:latin typeface="Courier New" pitchFamily="49" charset="0"/>
                <a:ea typeface="宋体" pitchFamily="2" charset="-122"/>
              </a:rPr>
              <a:t>: integer;</a:t>
            </a:r>
          </a:p>
          <a:p>
            <a:pPr lvl="1">
              <a:buFontTx/>
              <a:buNone/>
            </a:pPr>
            <a:r>
              <a:rPr lang="en-US" altLang="zh-CN" sz="1800" b="1" dirty="0" smtClean="0">
                <a:latin typeface="Courier New" pitchFamily="49" charset="0"/>
                <a:ea typeface="宋体" pitchFamily="2" charset="-122"/>
              </a:rPr>
              <a:t>      </a:t>
            </a:r>
            <a:r>
              <a:rPr lang="en-US" altLang="zh-CN" sz="1800" b="1" dirty="0" err="1" smtClean="0">
                <a:latin typeface="Courier New" pitchFamily="49" charset="0"/>
                <a:ea typeface="宋体" pitchFamily="2" charset="-122"/>
              </a:rPr>
              <a:t>wife_income</a:t>
            </a:r>
            <a:r>
              <a:rPr lang="en-US" altLang="zh-CN" sz="1800" b="1" dirty="0" smtClean="0">
                <a:latin typeface="Courier New" pitchFamily="49" charset="0"/>
                <a:ea typeface="宋体" pitchFamily="2" charset="-122"/>
              </a:rPr>
              <a:t>: integer;</a:t>
            </a:r>
          </a:p>
          <a:p>
            <a:pPr lvl="1">
              <a:buFontTx/>
              <a:buNone/>
            </a:pPr>
            <a:r>
              <a:rPr lang="en-US" altLang="zh-CN" sz="1800" b="1" dirty="0" smtClean="0">
                <a:latin typeface="Courier New" pitchFamily="49" charset="0"/>
                <a:ea typeface="宋体" pitchFamily="2" charset="-122"/>
              </a:rPr>
              <a:t>    end;</a:t>
            </a:r>
          </a:p>
          <a:p>
            <a:pPr lvl="1">
              <a:buFontTx/>
              <a:buNone/>
            </a:pPr>
            <a:r>
              <a:rPr lang="en-US" altLang="zh-CN" sz="1800" b="1" dirty="0" smtClean="0">
                <a:latin typeface="Courier New" pitchFamily="49" charset="0"/>
                <a:ea typeface="宋体" pitchFamily="2" charset="-122"/>
              </a:rPr>
              <a:t>  end;</a:t>
            </a:r>
            <a:endParaRPr lang="en-US" altLang="zh-CN" sz="1800" b="1" dirty="0" smtClean="0">
              <a:ea typeface="宋体" pitchFamily="2" charset="-122"/>
            </a:endParaRPr>
          </a:p>
          <a:p>
            <a:endParaRPr lang="tr-T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custDataLst>
              <p:tags r:id="rId1"/>
            </p:custDataLst>
          </p:nvPr>
        </p:nvSpPr>
        <p:spPr/>
        <p:txBody>
          <a:bodyPr/>
          <a:lstStyle/>
          <a:p>
            <a:r>
              <a:rPr lang="tr-TR" altLang="zh-CN" dirty="0" smtClean="0">
                <a:ea typeface="宋体" pitchFamily="2" charset="-122"/>
              </a:rPr>
              <a:t>Kayıtların hafıza düzeni</a:t>
            </a:r>
            <a:endParaRPr lang="en-US" altLang="zh-CN" dirty="0">
              <a:ea typeface="宋体" pitchFamily="2" charset="-122"/>
            </a:endParaRPr>
          </a:p>
        </p:txBody>
      </p:sp>
      <p:graphicFrame>
        <p:nvGraphicFramePr>
          <p:cNvPr id="857091" name="Group 3"/>
          <p:cNvGraphicFramePr>
            <a:graphicFrameLocks noGrp="1"/>
          </p:cNvGraphicFramePr>
          <p:nvPr>
            <p:ph sz="half" idx="1"/>
            <p:custDataLst>
              <p:tags r:id="rId2"/>
            </p:custDataLst>
          </p:nvPr>
        </p:nvGraphicFramePr>
        <p:xfrm>
          <a:off x="304800" y="4853009"/>
          <a:ext cx="4038600" cy="1060704"/>
        </p:xfrm>
        <a:graphic>
          <a:graphicData uri="http://schemas.openxmlformats.org/drawingml/2006/table">
            <a:tbl>
              <a:tblPr/>
              <a:tblGrid>
                <a:gridCol w="20193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23863">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initials</a:t>
                      </a: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(2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married (1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accent1"/>
                    </a:solidFill>
                  </a:tcPr>
                </a:tc>
                <a:extLst>
                  <a:ext uri="{0D108BD9-81ED-4DB2-BD59-A6C34878D82A}">
                    <a16:rowId xmlns:a16="http://schemas.microsoft.com/office/drawing/2014/main" val="10000"/>
                  </a:ext>
                </a:extLst>
              </a:tr>
              <a:tr h="428625">
                <a:tc gridSpan="3">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err="1" smtClean="0">
                          <a:ln>
                            <a:noFill/>
                          </a:ln>
                          <a:solidFill>
                            <a:schemeClr val="tx1"/>
                          </a:solidFill>
                          <a:effectLst/>
                          <a:latin typeface="Arial" pitchFamily="34" charset="0"/>
                          <a:ea typeface="宋体" pitchFamily="2" charset="-122"/>
                        </a:rPr>
                        <a:t>ss_number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(4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1"/>
                  </a:ext>
                </a:extLst>
              </a:tr>
            </a:tbl>
          </a:graphicData>
        </a:graphic>
      </p:graphicFrame>
      <p:sp>
        <p:nvSpPr>
          <p:cNvPr id="857103" name="Rectangle 15"/>
          <p:cNvSpPr>
            <a:spLocks noChangeArrowheads="1"/>
          </p:cNvSpPr>
          <p:nvPr>
            <p:custDataLst>
              <p:tags r:id="rId3"/>
            </p:custDataLst>
          </p:nvPr>
        </p:nvSpPr>
        <p:spPr bwMode="auto">
          <a:xfrm>
            <a:off x="357158" y="1571612"/>
            <a:ext cx="8229600" cy="2514600"/>
          </a:xfrm>
          <a:prstGeom prst="rect">
            <a:avLst/>
          </a:prstGeom>
          <a:noFill/>
          <a:ln w="9525">
            <a:noFill/>
            <a:miter lim="800000"/>
            <a:headEnd/>
            <a:tailEnd/>
          </a:ln>
          <a:effectLst/>
        </p:spPr>
        <p:txBody>
          <a:bodyPr/>
          <a:lstStyle/>
          <a:p>
            <a:pPr marL="285750" indent="-285750" algn="l">
              <a:lnSpc>
                <a:spcPct val="90000"/>
              </a:lnSpc>
              <a:spcBef>
                <a:spcPct val="45000"/>
              </a:spcBef>
              <a:buClr>
                <a:schemeClr val="tx2"/>
              </a:buClr>
              <a:buSzPct val="100000"/>
              <a:buFontTx/>
              <a:buChar char="•"/>
            </a:pPr>
            <a:r>
              <a:rPr lang="tr-TR" altLang="zh-CN" sz="2800" dirty="0" smtClean="0">
                <a:ea typeface="宋体" pitchFamily="2" charset="-122"/>
              </a:rPr>
              <a:t>Alanlar hafızada bitişik olarak tutulur</a:t>
            </a:r>
            <a:r>
              <a:rPr lang="en-US" altLang="zh-CN" sz="2800" dirty="0" smtClean="0">
                <a:ea typeface="宋体" pitchFamily="2" charset="-122"/>
              </a:rPr>
              <a:t>. </a:t>
            </a:r>
            <a:endParaRPr lang="en-US" altLang="zh-CN" sz="2800" dirty="0">
              <a:ea typeface="宋体" pitchFamily="2" charset="-122"/>
            </a:endParaRPr>
          </a:p>
          <a:p>
            <a:pPr marL="285750" indent="-285750" algn="l">
              <a:lnSpc>
                <a:spcPct val="90000"/>
              </a:lnSpc>
              <a:spcBef>
                <a:spcPct val="45000"/>
              </a:spcBef>
              <a:buClr>
                <a:schemeClr val="tx2"/>
              </a:buClr>
              <a:buSzPct val="100000"/>
              <a:buFontTx/>
              <a:buChar char="•"/>
            </a:pPr>
            <a:r>
              <a:rPr lang="tr-TR" altLang="zh-CN" sz="2800" dirty="0" smtClean="0">
                <a:ea typeface="宋体" pitchFamily="2" charset="-122"/>
              </a:rPr>
              <a:t>Hafıza kayıtlar için alanların oluşturulma sırasına göre ayrılır</a:t>
            </a:r>
            <a:r>
              <a:rPr lang="en-US" altLang="zh-CN" sz="2800" dirty="0" smtClean="0">
                <a:ea typeface="宋体" pitchFamily="2" charset="-122"/>
              </a:rPr>
              <a:t>.</a:t>
            </a:r>
            <a:endParaRPr lang="en-US" altLang="zh-CN" sz="2800" dirty="0">
              <a:ea typeface="宋体" pitchFamily="2" charset="-122"/>
            </a:endParaRPr>
          </a:p>
          <a:p>
            <a:pPr marL="285750" indent="-285750" algn="l">
              <a:lnSpc>
                <a:spcPct val="90000"/>
              </a:lnSpc>
              <a:spcBef>
                <a:spcPct val="45000"/>
              </a:spcBef>
              <a:buClr>
                <a:schemeClr val="tx2"/>
              </a:buClr>
              <a:buSzPct val="100000"/>
              <a:buFontTx/>
              <a:buChar char="•"/>
            </a:pPr>
            <a:r>
              <a:rPr lang="tr-TR" altLang="zh-CN" sz="2800" dirty="0" smtClean="0">
                <a:ea typeface="宋体" pitchFamily="2" charset="-122"/>
              </a:rPr>
              <a:t>Değişkenler kolay referans için sıraya dizilir</a:t>
            </a:r>
            <a:r>
              <a:rPr lang="en-US" altLang="zh-CN" sz="2800" dirty="0" smtClean="0">
                <a:ea typeface="宋体" pitchFamily="2" charset="-122"/>
              </a:rPr>
              <a:t>.</a:t>
            </a:r>
            <a:endParaRPr lang="en-US" altLang="zh-CN" sz="2800" dirty="0">
              <a:ea typeface="宋体" pitchFamily="2" charset="-122"/>
            </a:endParaRPr>
          </a:p>
        </p:txBody>
      </p:sp>
      <p:graphicFrame>
        <p:nvGraphicFramePr>
          <p:cNvPr id="857104" name="Group 16"/>
          <p:cNvGraphicFramePr>
            <a:graphicFrameLocks noGrp="1"/>
          </p:cNvGraphicFramePr>
          <p:nvPr>
            <p:ph sz="half" idx="2"/>
            <p:custDataLst>
              <p:tags r:id="rId4"/>
            </p:custDataLst>
          </p:nvPr>
        </p:nvGraphicFramePr>
        <p:xfrm>
          <a:off x="4754563" y="4810148"/>
          <a:ext cx="3971925" cy="1905000"/>
        </p:xfrm>
        <a:graphic>
          <a:graphicData uri="http://schemas.openxmlformats.org/drawingml/2006/table">
            <a:tbl>
              <a:tblPr/>
              <a:tblGrid>
                <a:gridCol w="1049337">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1985963">
                  <a:extLst>
                    <a:ext uri="{9D8B030D-6E8A-4147-A177-3AD203B41FA5}">
                      <a16:colId xmlns:a16="http://schemas.microsoft.com/office/drawing/2014/main" val="20002"/>
                    </a:ext>
                  </a:extLst>
                </a:gridCol>
              </a:tblGrid>
              <a:tr h="635000">
                <a:tc gridSpan="2">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initials</a:t>
                      </a: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(2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tr-TR"/>
                    </a:p>
                  </a:txBody>
                  <a:tcPr/>
                </a:tc>
                <a:tc>
                  <a:txBody>
                    <a:bodyPr/>
                    <a:lstStyle/>
                    <a:p>
                      <a:pPr marL="0" marR="0" lvl="0" indent="0" algn="l"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accent1"/>
                    </a:solidFill>
                  </a:tcPr>
                </a:tc>
                <a:extLst>
                  <a:ext uri="{0D108BD9-81ED-4DB2-BD59-A6C34878D82A}">
                    <a16:rowId xmlns:a16="http://schemas.microsoft.com/office/drawing/2014/main" val="10000"/>
                  </a:ext>
                </a:extLst>
              </a:tr>
              <a:tr h="635000">
                <a:tc gridSpan="3">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err="1" smtClean="0">
                          <a:ln>
                            <a:noFill/>
                          </a:ln>
                          <a:solidFill>
                            <a:schemeClr val="tx1"/>
                          </a:solidFill>
                          <a:effectLst/>
                          <a:latin typeface="Arial" pitchFamily="34" charset="0"/>
                          <a:ea typeface="宋体" pitchFamily="2" charset="-122"/>
                        </a:rPr>
                        <a:t>ss_number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(4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1"/>
                  </a:ext>
                </a:extLst>
              </a:tr>
              <a:tr h="635000">
                <a:tc>
                  <a:txBody>
                    <a:bodyPr/>
                    <a:lstStyle/>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married (1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gridSpan="2">
                  <a:txBody>
                    <a:bodyPr/>
                    <a:lstStyle/>
                    <a:p>
                      <a:pPr marL="0" marR="0" lvl="0" indent="0" algn="l"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accent1"/>
                    </a:solidFill>
                  </a:tcPr>
                </a:tc>
                <a:tc hMerge="1">
                  <a:txBody>
                    <a:bodyPr/>
                    <a:lstStyle/>
                    <a:p>
                      <a:endParaRPr lang="tr-TR"/>
                    </a:p>
                  </a:txBody>
                  <a:tcPr/>
                </a:tc>
                <a:extLst>
                  <a:ext uri="{0D108BD9-81ED-4DB2-BD59-A6C34878D82A}">
                    <a16:rowId xmlns:a16="http://schemas.microsoft.com/office/drawing/2014/main" val="10002"/>
                  </a:ext>
                </a:extLst>
              </a:tr>
            </a:tbl>
          </a:graphicData>
        </a:graphic>
      </p:graphicFrame>
      <p:sp>
        <p:nvSpPr>
          <p:cNvPr id="857118" name="Text Box 30"/>
          <p:cNvSpPr txBox="1">
            <a:spLocks noChangeArrowheads="1"/>
          </p:cNvSpPr>
          <p:nvPr>
            <p:custDataLst>
              <p:tags r:id="rId5"/>
            </p:custDataLst>
          </p:nvPr>
        </p:nvSpPr>
        <p:spPr bwMode="auto">
          <a:xfrm>
            <a:off x="228600" y="4014809"/>
            <a:ext cx="4038600" cy="369332"/>
          </a:xfrm>
          <a:prstGeom prst="rect">
            <a:avLst/>
          </a:prstGeom>
          <a:noFill/>
          <a:ln w="9525">
            <a:noFill/>
            <a:miter lim="800000"/>
            <a:headEnd/>
            <a:tailEnd/>
          </a:ln>
          <a:effectLst/>
        </p:spPr>
        <p:txBody>
          <a:bodyPr>
            <a:spAutoFit/>
          </a:bodyPr>
          <a:lstStyle/>
          <a:p>
            <a:pPr algn="ctr" eaLnBrk="1" hangingPunct="1">
              <a:spcBef>
                <a:spcPct val="50000"/>
              </a:spcBef>
            </a:pPr>
            <a:r>
              <a:rPr lang="tr-TR" altLang="zh-CN" u="sng" dirty="0" smtClean="0">
                <a:ea typeface="宋体" pitchFamily="2" charset="-122"/>
              </a:rPr>
              <a:t>boşluk</a:t>
            </a:r>
            <a:r>
              <a:rPr lang="tr-TR" altLang="zh-CN" dirty="0" smtClean="0">
                <a:ea typeface="宋体" pitchFamily="2" charset="-122"/>
              </a:rPr>
              <a:t> için optimize edilmiş</a:t>
            </a:r>
            <a:endParaRPr lang="en-US" altLang="zh-CN" dirty="0">
              <a:ea typeface="宋体" pitchFamily="2" charset="-122"/>
            </a:endParaRPr>
          </a:p>
        </p:txBody>
      </p:sp>
      <p:sp>
        <p:nvSpPr>
          <p:cNvPr id="857119" name="Text Box 31"/>
          <p:cNvSpPr txBox="1">
            <a:spLocks noChangeArrowheads="1"/>
          </p:cNvSpPr>
          <p:nvPr>
            <p:custDataLst>
              <p:tags r:id="rId6"/>
            </p:custDataLst>
          </p:nvPr>
        </p:nvSpPr>
        <p:spPr bwMode="auto">
          <a:xfrm>
            <a:off x="4572000" y="4014809"/>
            <a:ext cx="4038600" cy="366713"/>
          </a:xfrm>
          <a:prstGeom prst="rect">
            <a:avLst/>
          </a:prstGeom>
          <a:noFill/>
          <a:ln w="9525">
            <a:noFill/>
            <a:miter lim="800000"/>
            <a:headEnd/>
            <a:tailEnd/>
          </a:ln>
          <a:effectLst/>
        </p:spPr>
        <p:txBody>
          <a:bodyPr>
            <a:spAutoFit/>
          </a:bodyPr>
          <a:lstStyle/>
          <a:p>
            <a:pPr algn="ctr" eaLnBrk="1" hangingPunct="1">
              <a:spcBef>
                <a:spcPct val="50000"/>
              </a:spcBef>
            </a:pPr>
            <a:r>
              <a:rPr lang="tr-TR" altLang="zh-CN" u="sng" dirty="0" smtClean="0">
                <a:ea typeface="宋体" pitchFamily="2" charset="-122"/>
              </a:rPr>
              <a:t>hafıza sırası</a:t>
            </a:r>
            <a:r>
              <a:rPr lang="tr-TR" altLang="zh-CN" dirty="0" smtClean="0">
                <a:ea typeface="宋体" pitchFamily="2" charset="-122"/>
              </a:rPr>
              <a:t> için optimize edilmiş</a:t>
            </a:r>
            <a:endParaRPr lang="en-US" altLang="zh-CN" dirty="0">
              <a:ea typeface="宋体" pitchFamily="2" charset="-122"/>
            </a:endParaRPr>
          </a:p>
        </p:txBody>
      </p:sp>
      <p:sp>
        <p:nvSpPr>
          <p:cNvPr id="857120" name="Line 32"/>
          <p:cNvSpPr>
            <a:spLocks noChangeShapeType="1"/>
          </p:cNvSpPr>
          <p:nvPr>
            <p:custDataLst>
              <p:tags r:id="rId7"/>
            </p:custDataLst>
          </p:nvPr>
        </p:nvSpPr>
        <p:spPr bwMode="auto">
          <a:xfrm>
            <a:off x="304800" y="4700609"/>
            <a:ext cx="4038600" cy="0"/>
          </a:xfrm>
          <a:prstGeom prst="line">
            <a:avLst/>
          </a:prstGeom>
          <a:noFill/>
          <a:ln w="9525">
            <a:solidFill>
              <a:schemeClr val="tx1"/>
            </a:solidFill>
            <a:round/>
            <a:headEnd type="stealth" w="med" len="med"/>
            <a:tailEnd type="triangle" w="med" len="med"/>
          </a:ln>
          <a:effectLst/>
        </p:spPr>
        <p:txBody>
          <a:bodyPr/>
          <a:lstStyle/>
          <a:p>
            <a:endParaRPr lang="tr-TR"/>
          </a:p>
        </p:txBody>
      </p:sp>
      <p:sp>
        <p:nvSpPr>
          <p:cNvPr id="857121" name="Text Box 33"/>
          <p:cNvSpPr txBox="1">
            <a:spLocks noChangeArrowheads="1"/>
          </p:cNvSpPr>
          <p:nvPr>
            <p:custDataLst>
              <p:tags r:id="rId8"/>
            </p:custDataLst>
          </p:nvPr>
        </p:nvSpPr>
        <p:spPr bwMode="auto">
          <a:xfrm>
            <a:off x="1219200" y="4395809"/>
            <a:ext cx="2133600" cy="336550"/>
          </a:xfrm>
          <a:prstGeom prst="rect">
            <a:avLst/>
          </a:prstGeom>
          <a:noFill/>
          <a:ln w="9525">
            <a:noFill/>
            <a:miter lim="800000"/>
            <a:headEnd/>
            <a:tailEnd/>
          </a:ln>
          <a:effectLst/>
        </p:spPr>
        <p:txBody>
          <a:bodyPr>
            <a:spAutoFit/>
          </a:bodyPr>
          <a:lstStyle/>
          <a:p>
            <a:pPr algn="ctr" eaLnBrk="1" hangingPunct="1">
              <a:spcBef>
                <a:spcPct val="50000"/>
              </a:spcBef>
            </a:pPr>
            <a:r>
              <a:rPr lang="en-US" altLang="zh-CN" sz="1600" dirty="0">
                <a:ea typeface="宋体" pitchFamily="2" charset="-122"/>
              </a:rPr>
              <a:t>4 </a:t>
            </a:r>
            <a:r>
              <a:rPr lang="en-US" altLang="zh-CN" sz="1600" dirty="0" smtClean="0">
                <a:ea typeface="宋体" pitchFamily="2" charset="-122"/>
              </a:rPr>
              <a:t>b</a:t>
            </a:r>
            <a:r>
              <a:rPr lang="tr-TR" altLang="zh-CN" sz="1600" dirty="0" err="1" smtClean="0">
                <a:ea typeface="宋体" pitchFamily="2" charset="-122"/>
              </a:rPr>
              <a:t>ayt</a:t>
            </a:r>
            <a:r>
              <a:rPr lang="en-US" altLang="zh-CN" sz="1600" dirty="0" smtClean="0">
                <a:ea typeface="宋体" pitchFamily="2" charset="-122"/>
              </a:rPr>
              <a:t> </a:t>
            </a:r>
            <a:r>
              <a:rPr lang="en-US" altLang="zh-CN" sz="1600" dirty="0">
                <a:ea typeface="宋体" pitchFamily="2" charset="-122"/>
              </a:rPr>
              <a:t>/ 32 </a:t>
            </a:r>
            <a:r>
              <a:rPr lang="en-US" altLang="zh-CN" sz="1600" dirty="0" smtClean="0">
                <a:ea typeface="宋体" pitchFamily="2" charset="-122"/>
              </a:rPr>
              <a:t>bit</a:t>
            </a:r>
            <a:endParaRPr lang="en-US" altLang="zh-CN" sz="1600" dirty="0">
              <a:ea typeface="宋体" pitchFamily="2" charset="-122"/>
            </a:endParaRPr>
          </a:p>
        </p:txBody>
      </p:sp>
      <p:sp>
        <p:nvSpPr>
          <p:cNvPr id="857122" name="Line 34"/>
          <p:cNvSpPr>
            <a:spLocks noChangeShapeType="1"/>
          </p:cNvSpPr>
          <p:nvPr>
            <p:custDataLst>
              <p:tags r:id="rId9"/>
            </p:custDataLst>
          </p:nvPr>
        </p:nvSpPr>
        <p:spPr bwMode="auto">
          <a:xfrm>
            <a:off x="4648200" y="4700609"/>
            <a:ext cx="4038600" cy="0"/>
          </a:xfrm>
          <a:prstGeom prst="line">
            <a:avLst/>
          </a:prstGeom>
          <a:noFill/>
          <a:ln w="9525">
            <a:solidFill>
              <a:schemeClr val="tx1"/>
            </a:solidFill>
            <a:round/>
            <a:headEnd type="stealth" w="med" len="med"/>
            <a:tailEnd type="triangle" w="med" len="med"/>
          </a:ln>
          <a:effectLst/>
        </p:spPr>
        <p:txBody>
          <a:bodyPr/>
          <a:lstStyle/>
          <a:p>
            <a:endParaRPr lang="tr-TR"/>
          </a:p>
        </p:txBody>
      </p:sp>
      <p:sp>
        <p:nvSpPr>
          <p:cNvPr id="857123" name="Text Box 35"/>
          <p:cNvSpPr txBox="1">
            <a:spLocks noChangeArrowheads="1"/>
          </p:cNvSpPr>
          <p:nvPr>
            <p:custDataLst>
              <p:tags r:id="rId10"/>
            </p:custDataLst>
          </p:nvPr>
        </p:nvSpPr>
        <p:spPr bwMode="auto">
          <a:xfrm>
            <a:off x="5486400" y="4395809"/>
            <a:ext cx="2133600" cy="336550"/>
          </a:xfrm>
          <a:prstGeom prst="rect">
            <a:avLst/>
          </a:prstGeom>
          <a:noFill/>
          <a:ln w="9525">
            <a:noFill/>
            <a:miter lim="800000"/>
            <a:headEnd/>
            <a:tailEnd/>
          </a:ln>
          <a:effectLst/>
        </p:spPr>
        <p:txBody>
          <a:bodyPr>
            <a:spAutoFit/>
          </a:bodyPr>
          <a:lstStyle/>
          <a:p>
            <a:pPr algn="ctr" eaLnBrk="1" hangingPunct="1">
              <a:spcBef>
                <a:spcPct val="50000"/>
              </a:spcBef>
            </a:pPr>
            <a:r>
              <a:rPr lang="en-US" altLang="zh-CN" sz="1600" dirty="0">
                <a:ea typeface="宋体" pitchFamily="2" charset="-122"/>
              </a:rPr>
              <a:t>4 </a:t>
            </a:r>
            <a:r>
              <a:rPr lang="en-US" altLang="zh-CN" sz="1600" dirty="0" smtClean="0">
                <a:ea typeface="宋体" pitchFamily="2" charset="-122"/>
              </a:rPr>
              <a:t>b</a:t>
            </a:r>
            <a:r>
              <a:rPr lang="tr-TR" altLang="zh-CN" sz="1600" dirty="0" err="1" smtClean="0">
                <a:ea typeface="宋体" pitchFamily="2" charset="-122"/>
              </a:rPr>
              <a:t>ayt</a:t>
            </a:r>
            <a:r>
              <a:rPr lang="en-US" altLang="zh-CN" sz="1600" dirty="0" smtClean="0">
                <a:ea typeface="宋体" pitchFamily="2" charset="-122"/>
              </a:rPr>
              <a:t> </a:t>
            </a:r>
            <a:r>
              <a:rPr lang="en-US" altLang="zh-CN" sz="1600" dirty="0">
                <a:ea typeface="宋体" pitchFamily="2" charset="-122"/>
              </a:rPr>
              <a:t>/ 32 </a:t>
            </a:r>
            <a:r>
              <a:rPr lang="en-US" altLang="zh-CN" sz="1600" dirty="0" smtClean="0">
                <a:ea typeface="宋体" pitchFamily="2" charset="-122"/>
              </a:rPr>
              <a:t>bit</a:t>
            </a:r>
            <a:endParaRPr lang="en-US" altLang="zh-CN" sz="1600" dirty="0">
              <a:ea typeface="宋体" pitchFamily="2" charset="-122"/>
            </a:endParaRPr>
          </a:p>
        </p:txBody>
      </p:sp>
      <p:sp>
        <p:nvSpPr>
          <p:cNvPr id="12" name="11 Slayt Numarası Yer Tutucusu"/>
          <p:cNvSpPr>
            <a:spLocks noGrp="1"/>
          </p:cNvSpPr>
          <p:nvPr>
            <p:ph type="sldNum" sz="quarter" idx="16"/>
          </p:nvPr>
        </p:nvSpPr>
        <p:spPr/>
        <p:txBody>
          <a:bodyPr>
            <a:normAutofit fontScale="85000" lnSpcReduction="20000"/>
          </a:bodyPr>
          <a:lstStyle/>
          <a:p>
            <a:fld id="{14917F13-F816-43A4-AC89-84EBDAF33797}" type="slidenum">
              <a:rPr lang="tr-TR" smtClean="0"/>
              <a:pPr/>
              <a:t>84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7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71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71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7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71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71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71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571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7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71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57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118" grpId="0"/>
      <p:bldP spid="857119" grpId="0"/>
      <p:bldP spid="857120" grpId="0" animBg="1"/>
      <p:bldP spid="857121" grpId="0"/>
      <p:bldP spid="857122" grpId="0" animBg="1"/>
      <p:bldP spid="85712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6.3.2.1. Kayıt Sahalarına Başvuru</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85</a:t>
            </a:fld>
            <a:endParaRPr lang="tr-TR"/>
          </a:p>
        </p:txBody>
      </p:sp>
      <p:sp>
        <p:nvSpPr>
          <p:cNvPr id="6" name="İçerik Yer Tutucusu 5"/>
          <p:cNvSpPr>
            <a:spLocks noGrp="1"/>
          </p:cNvSpPr>
          <p:nvPr>
            <p:ph sz="quarter" idx="1"/>
          </p:nvPr>
        </p:nvSpPr>
        <p:spPr>
          <a:xfrm>
            <a:off x="179512" y="1600200"/>
            <a:ext cx="8856984" cy="4495800"/>
          </a:xfrm>
        </p:spPr>
        <p:txBody>
          <a:bodyPr>
            <a:normAutofit fontScale="77500" lnSpcReduction="20000"/>
          </a:bodyPr>
          <a:lstStyle/>
          <a:p>
            <a:r>
              <a:rPr lang="tr-TR" dirty="0" smtClean="0"/>
              <a:t>Kayıtlardaki </a:t>
            </a:r>
            <a:r>
              <a:rPr lang="tr-TR" dirty="0"/>
              <a:t>sahalara başvuru, çeşitli şekillerde gösterilebilir. Ortak nokta, erişilmek istenilen sahanın ve bunu içeren kaydın belirtilmesidir</a:t>
            </a:r>
            <a:r>
              <a:rPr lang="tr-TR" dirty="0" smtClean="0"/>
              <a:t>.</a:t>
            </a:r>
          </a:p>
          <a:p>
            <a:r>
              <a:rPr lang="tr-TR" dirty="0"/>
              <a:t>COBOL </a:t>
            </a:r>
            <a:r>
              <a:rPr lang="tr-TR" dirty="0" smtClean="0"/>
              <a:t>düzey numaraları </a:t>
            </a:r>
            <a:r>
              <a:rPr lang="tr-TR" dirty="0"/>
              <a:t>kullanır, diğerleri özyinelemeli olarak </a:t>
            </a:r>
            <a:r>
              <a:rPr lang="tr-TR" dirty="0" smtClean="0"/>
              <a:t>tanımlarlar.</a:t>
            </a:r>
          </a:p>
          <a:p>
            <a:r>
              <a:rPr lang="tr-TR" dirty="0" smtClean="0"/>
              <a:t>Aşağıdaki COBOL için verilen örnekte,</a:t>
            </a:r>
            <a:r>
              <a:rPr lang="tr-TR" dirty="0"/>
              <a:t> </a:t>
            </a:r>
            <a:r>
              <a:rPr lang="tr-TR" i="1" dirty="0"/>
              <a:t>OGRENCI_KAYDI, OGRENCI_ADI</a:t>
            </a:r>
            <a:r>
              <a:rPr lang="tr-TR" dirty="0"/>
              <a:t> kaydından </a:t>
            </a:r>
            <a:r>
              <a:rPr lang="tr-TR" dirty="0" smtClean="0"/>
              <a:t>ve</a:t>
            </a:r>
            <a:r>
              <a:rPr lang="tr-TR" dirty="0"/>
              <a:t> </a:t>
            </a:r>
            <a:r>
              <a:rPr lang="tr-TR" i="1" dirty="0"/>
              <a:t>OGRENCI_NO</a:t>
            </a:r>
            <a:r>
              <a:rPr lang="tr-TR" dirty="0"/>
              <a:t> ve</a:t>
            </a:r>
            <a:r>
              <a:rPr lang="tr-TR" i="1" dirty="0"/>
              <a:t> </a:t>
            </a:r>
            <a:r>
              <a:rPr lang="tr-TR" i="1" dirty="0" smtClean="0"/>
              <a:t>OGRENCI_ADRES </a:t>
            </a:r>
            <a:r>
              <a:rPr lang="tr-TR" dirty="0" smtClean="0"/>
              <a:t>sahalarından oluşmaktadır</a:t>
            </a:r>
            <a:r>
              <a:rPr lang="tr-TR" dirty="0"/>
              <a:t>. </a:t>
            </a:r>
            <a:r>
              <a:rPr lang="tr-TR" i="1" dirty="0" smtClean="0"/>
              <a:t>01,02</a:t>
            </a:r>
            <a:r>
              <a:rPr lang="tr-TR" i="1" dirty="0"/>
              <a:t> </a:t>
            </a:r>
            <a:r>
              <a:rPr lang="tr-TR" dirty="0"/>
              <a:t>ve </a:t>
            </a:r>
            <a:r>
              <a:rPr lang="tr-TR" i="1" dirty="0"/>
              <a:t>05</a:t>
            </a:r>
            <a:r>
              <a:rPr lang="tr-TR" dirty="0"/>
              <a:t> düzey numaraları olup kayıttaki hiyerarşik yapıyı göstermektedir.</a:t>
            </a:r>
            <a:r>
              <a:rPr lang="tr-TR" dirty="0" smtClean="0"/>
              <a:t> </a:t>
            </a:r>
          </a:p>
          <a:p>
            <a:pPr>
              <a:buNone/>
            </a:pPr>
            <a:r>
              <a:rPr lang="en-US" sz="2800" b="1" dirty="0">
                <a:latin typeface="Courier New" pitchFamily="49" charset="0"/>
              </a:rPr>
              <a:t>01 </a:t>
            </a:r>
            <a:r>
              <a:rPr lang="tr-TR" sz="2800" b="1" dirty="0">
                <a:latin typeface="Courier New" pitchFamily="49" charset="0"/>
              </a:rPr>
              <a:t>OGRENCI_KAYDI</a:t>
            </a:r>
            <a:r>
              <a:rPr lang="en-US" sz="2800" b="1" dirty="0">
                <a:latin typeface="Courier New" pitchFamily="49" charset="0"/>
              </a:rPr>
              <a:t>.</a:t>
            </a:r>
          </a:p>
          <a:p>
            <a:pPr lvl="1">
              <a:buNone/>
            </a:pPr>
            <a:r>
              <a:rPr lang="en-US" sz="2500" b="1" dirty="0">
                <a:latin typeface="Courier New" pitchFamily="49" charset="0"/>
              </a:rPr>
              <a:t>02 </a:t>
            </a:r>
            <a:r>
              <a:rPr lang="tr-TR" sz="2500" b="1" dirty="0">
                <a:latin typeface="Courier New" pitchFamily="49" charset="0"/>
              </a:rPr>
              <a:t>OGRENCI_</a:t>
            </a:r>
            <a:r>
              <a:rPr lang="en-US" sz="2500" b="1" dirty="0">
                <a:latin typeface="Courier New" pitchFamily="49" charset="0"/>
              </a:rPr>
              <a:t>ADI</a:t>
            </a:r>
            <a:r>
              <a:rPr lang="tr-TR" sz="2500" b="1" dirty="0">
                <a:latin typeface="Courier New" pitchFamily="49" charset="0"/>
              </a:rPr>
              <a:t>.</a:t>
            </a:r>
            <a:endParaRPr lang="en-US" sz="2500" b="1" dirty="0">
              <a:latin typeface="Courier New" pitchFamily="49" charset="0"/>
            </a:endParaRPr>
          </a:p>
          <a:p>
            <a:pPr lvl="2">
              <a:buNone/>
            </a:pPr>
            <a:r>
              <a:rPr lang="en-US" b="1" dirty="0">
                <a:latin typeface="Courier New" pitchFamily="49" charset="0"/>
              </a:rPr>
              <a:t>05 ILK PICTURE IS </a:t>
            </a:r>
            <a:r>
              <a:rPr lang="en-US" b="1" dirty="0" smtClean="0">
                <a:latin typeface="Courier New" pitchFamily="49" charset="0"/>
              </a:rPr>
              <a:t>X(</a:t>
            </a:r>
            <a:r>
              <a:rPr lang="tr-TR" b="1" dirty="0" smtClean="0">
                <a:latin typeface="Courier New" pitchFamily="49" charset="0"/>
              </a:rPr>
              <a:t>15</a:t>
            </a:r>
            <a:r>
              <a:rPr lang="en-US" b="1" dirty="0" smtClean="0">
                <a:latin typeface="Courier New" pitchFamily="49" charset="0"/>
              </a:rPr>
              <a:t>)</a:t>
            </a:r>
            <a:r>
              <a:rPr lang="tr-TR" b="1" dirty="0" smtClean="0">
                <a:latin typeface="Courier New" pitchFamily="49" charset="0"/>
              </a:rPr>
              <a:t>.</a:t>
            </a:r>
            <a:endParaRPr lang="en-US" b="1" dirty="0">
              <a:latin typeface="Courier New" pitchFamily="49" charset="0"/>
            </a:endParaRPr>
          </a:p>
          <a:p>
            <a:pPr lvl="2">
              <a:buNone/>
            </a:pPr>
            <a:r>
              <a:rPr lang="en-US" b="1" dirty="0">
                <a:latin typeface="Courier New" pitchFamily="49" charset="0"/>
              </a:rPr>
              <a:t>05 </a:t>
            </a:r>
            <a:r>
              <a:rPr lang="tr-TR" b="1" dirty="0" smtClean="0">
                <a:latin typeface="Courier New" pitchFamily="49" charset="0"/>
              </a:rPr>
              <a:t>SOYAD </a:t>
            </a:r>
            <a:r>
              <a:rPr lang="en-US" b="1" dirty="0" smtClean="0">
                <a:latin typeface="Courier New" pitchFamily="49" charset="0"/>
              </a:rPr>
              <a:t>PICTURE </a:t>
            </a:r>
            <a:r>
              <a:rPr lang="en-US" b="1" dirty="0">
                <a:latin typeface="Courier New" pitchFamily="49" charset="0"/>
              </a:rPr>
              <a:t>IS </a:t>
            </a:r>
            <a:r>
              <a:rPr lang="en-US" b="1" dirty="0" smtClean="0">
                <a:latin typeface="Courier New" pitchFamily="49" charset="0"/>
              </a:rPr>
              <a:t>X(1</a:t>
            </a:r>
            <a:r>
              <a:rPr lang="tr-TR" b="1" dirty="0" smtClean="0">
                <a:latin typeface="Courier New" pitchFamily="49" charset="0"/>
              </a:rPr>
              <a:t>5</a:t>
            </a:r>
            <a:r>
              <a:rPr lang="en-US" b="1" dirty="0" smtClean="0">
                <a:latin typeface="Courier New" pitchFamily="49" charset="0"/>
              </a:rPr>
              <a:t>)</a:t>
            </a:r>
            <a:r>
              <a:rPr lang="tr-TR" b="1" dirty="0" smtClean="0">
                <a:latin typeface="Courier New" pitchFamily="49" charset="0"/>
              </a:rPr>
              <a:t>.</a:t>
            </a:r>
            <a:endParaRPr lang="en-US" b="1" dirty="0">
              <a:latin typeface="Courier New" pitchFamily="49" charset="0"/>
            </a:endParaRPr>
          </a:p>
          <a:p>
            <a:pPr lvl="1">
              <a:buNone/>
            </a:pPr>
            <a:r>
              <a:rPr lang="en-US" sz="2500" b="1" dirty="0">
                <a:latin typeface="Courier New" pitchFamily="49" charset="0"/>
              </a:rPr>
              <a:t>02 </a:t>
            </a:r>
            <a:r>
              <a:rPr lang="tr-TR" sz="2500" b="1" dirty="0">
                <a:latin typeface="Courier New" pitchFamily="49" charset="0"/>
              </a:rPr>
              <a:t>OGRENCI_NO</a:t>
            </a:r>
            <a:r>
              <a:rPr lang="en-US" sz="2500" b="1" dirty="0">
                <a:latin typeface="Courier New" pitchFamily="49" charset="0"/>
              </a:rPr>
              <a:t> PICTURE IS 99</a:t>
            </a:r>
            <a:r>
              <a:rPr lang="tr-TR" sz="2500" b="1" dirty="0">
                <a:latin typeface="Courier New" pitchFamily="49" charset="0"/>
              </a:rPr>
              <a:t>9</a:t>
            </a:r>
            <a:r>
              <a:rPr lang="en-US" sz="2500" b="1" dirty="0">
                <a:latin typeface="Courier New" pitchFamily="49" charset="0"/>
              </a:rPr>
              <a:t>99</a:t>
            </a:r>
            <a:r>
              <a:rPr lang="tr-TR" sz="2500" b="1" dirty="0">
                <a:latin typeface="Courier New" pitchFamily="49" charset="0"/>
              </a:rPr>
              <a:t>.</a:t>
            </a:r>
          </a:p>
          <a:p>
            <a:pPr lvl="1">
              <a:buNone/>
            </a:pPr>
            <a:r>
              <a:rPr lang="en-US" sz="2500" b="1" dirty="0">
                <a:latin typeface="Courier New" pitchFamily="49" charset="0"/>
              </a:rPr>
              <a:t>02 </a:t>
            </a:r>
            <a:r>
              <a:rPr lang="tr-TR" sz="2500" b="1" dirty="0">
                <a:latin typeface="Courier New" pitchFamily="49" charset="0"/>
              </a:rPr>
              <a:t>OGRENCI_ADRES </a:t>
            </a:r>
            <a:r>
              <a:rPr lang="en-US" sz="2500" b="1" dirty="0">
                <a:latin typeface="Courier New" pitchFamily="49" charset="0"/>
              </a:rPr>
              <a:t>PICTURE IS </a:t>
            </a:r>
            <a:r>
              <a:rPr lang="tr-TR" sz="2500" b="1" dirty="0">
                <a:latin typeface="Courier New" pitchFamily="49" charset="0"/>
              </a:rPr>
              <a:t>X(30).</a:t>
            </a:r>
          </a:p>
          <a:p>
            <a:pPr lvl="1"/>
            <a:endParaRPr lang="tr-TR" b="1" dirty="0" smtClean="0">
              <a:latin typeface="Courier New" pitchFamily="49" charset="0"/>
            </a:endParaRPr>
          </a:p>
          <a:p>
            <a:pPr lvl="1"/>
            <a:endParaRPr lang="tr-TR" b="1" dirty="0" smtClean="0">
              <a:latin typeface="Courier New" pitchFamily="49" charset="0"/>
            </a:endParaRPr>
          </a:p>
          <a:p>
            <a:pPr lvl="1"/>
            <a:endParaRPr lang="tr-TR" b="1" dirty="0" smtClean="0">
              <a:latin typeface="Courier New" pitchFamily="49" charset="0"/>
            </a:endParaRPr>
          </a:p>
        </p:txBody>
      </p:sp>
    </p:spTree>
    <p:extLst>
      <p:ext uri="{BB962C8B-B14F-4D97-AF65-F5344CB8AC3E}">
        <p14:creationId xmlns:p14="http://schemas.microsoft.com/office/powerpoint/2010/main" val="7688063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6.3.2.1. Kayıt Sahalarına Başvuru</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86</a:t>
            </a:fld>
            <a:endParaRPr lang="tr-TR"/>
          </a:p>
        </p:txBody>
      </p:sp>
      <p:sp>
        <p:nvSpPr>
          <p:cNvPr id="6" name="İçerik Yer Tutucusu 5"/>
          <p:cNvSpPr>
            <a:spLocks noGrp="1"/>
          </p:cNvSpPr>
          <p:nvPr>
            <p:ph sz="quarter" idx="1"/>
          </p:nvPr>
        </p:nvSpPr>
        <p:spPr>
          <a:xfrm>
            <a:off x="179512" y="1600200"/>
            <a:ext cx="8856984" cy="4495800"/>
          </a:xfrm>
        </p:spPr>
        <p:txBody>
          <a:bodyPr>
            <a:normAutofit lnSpcReduction="10000"/>
          </a:bodyPr>
          <a:lstStyle/>
          <a:p>
            <a:r>
              <a:rPr lang="tr-TR" dirty="0" smtClean="0"/>
              <a:t>Burada kayıtlara erişim aşağıdan yukarıya veya yukarıdan aşağıya şeklinde olabilir.</a:t>
            </a:r>
          </a:p>
          <a:p>
            <a:endParaRPr lang="tr-TR" b="1" dirty="0">
              <a:latin typeface="Courier New" pitchFamily="49" charset="0"/>
            </a:endParaRPr>
          </a:p>
          <a:p>
            <a:endParaRPr lang="tr-TR" b="1" dirty="0" smtClean="0">
              <a:latin typeface="Courier New" pitchFamily="49" charset="0"/>
            </a:endParaRPr>
          </a:p>
          <a:p>
            <a:endParaRPr lang="tr-TR" b="1" dirty="0">
              <a:latin typeface="Courier New" pitchFamily="49" charset="0"/>
            </a:endParaRPr>
          </a:p>
          <a:p>
            <a:endParaRPr lang="tr-TR" b="1" dirty="0" smtClean="0">
              <a:latin typeface="Courier New" pitchFamily="49" charset="0"/>
            </a:endParaRPr>
          </a:p>
          <a:p>
            <a:r>
              <a:rPr lang="tr-TR" dirty="0"/>
              <a:t>Eğer bir kaydın bir sahasına başvuruda, en dıştaki kayıttan başlayarak istenilen sahaya kadar aradaki tüm kayıtların isimleri yer alıyorsa buna </a:t>
            </a:r>
            <a:r>
              <a:rPr lang="tr-TR" b="1" dirty="0"/>
              <a:t>tam başvuru</a:t>
            </a:r>
            <a:r>
              <a:rPr lang="tr-TR" dirty="0"/>
              <a:t> denir.</a:t>
            </a:r>
            <a:endParaRPr lang="tr-TR" b="1" dirty="0" smtClean="0">
              <a:latin typeface="Courier New"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36912"/>
            <a:ext cx="3511590" cy="160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513000"/>
            <a:ext cx="342389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9490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6.3.2.1. Kayıt Sahalarına Başvuru</a:t>
            </a:r>
            <a:endParaRPr lang="tr-TR" sz="32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87</a:t>
            </a:fld>
            <a:endParaRPr lang="tr-TR"/>
          </a:p>
        </p:txBody>
      </p:sp>
      <p:sp>
        <p:nvSpPr>
          <p:cNvPr id="4" name="3 İçerik Yer Tutucusu"/>
          <p:cNvSpPr>
            <a:spLocks noGrp="1"/>
          </p:cNvSpPr>
          <p:nvPr>
            <p:ph sz="quarter" idx="1"/>
          </p:nvPr>
        </p:nvSpPr>
        <p:spPr>
          <a:xfrm>
            <a:off x="612648" y="1600200"/>
            <a:ext cx="8153400" cy="5400700"/>
          </a:xfrm>
        </p:spPr>
        <p:txBody>
          <a:bodyPr>
            <a:normAutofit fontScale="70000" lnSpcReduction="20000"/>
          </a:bodyPr>
          <a:lstStyle/>
          <a:p>
            <a:r>
              <a:rPr lang="tr-TR" dirty="0" smtClean="0"/>
              <a:t>COBOL gibi PL/</a:t>
            </a:r>
            <a:r>
              <a:rPr lang="tr-TR" dirty="0" err="1" smtClean="0"/>
              <a:t>I'da</a:t>
            </a:r>
            <a:r>
              <a:rPr lang="tr-TR" dirty="0" smtClean="0"/>
              <a:t> da kayıtlar düzey numaraları ile yapılandırılır. </a:t>
            </a:r>
          </a:p>
          <a:p>
            <a:r>
              <a:rPr lang="en-US" sz="2000" dirty="0" smtClean="0">
                <a:latin typeface="Courier New" pitchFamily="49" charset="0"/>
                <a:cs typeface="Courier New" pitchFamily="49" charset="0"/>
              </a:rPr>
              <a:t>01 EMP-REC.</a:t>
            </a:r>
          </a:p>
          <a:p>
            <a:pPr lvl="1">
              <a:buNone/>
            </a:pPr>
            <a:r>
              <a:rPr lang="en-US" sz="2000" dirty="0" smtClean="0">
                <a:latin typeface="Courier New" pitchFamily="49" charset="0"/>
                <a:cs typeface="Courier New" pitchFamily="49" charset="0"/>
              </a:rPr>
              <a:t>   02 EMP-NAME.</a:t>
            </a:r>
          </a:p>
          <a:p>
            <a:pPr lvl="1">
              <a:buNone/>
            </a:pPr>
            <a:r>
              <a:rPr lang="en-US" sz="2000" dirty="0" smtClean="0">
                <a:latin typeface="Courier New" pitchFamily="49" charset="0"/>
                <a:cs typeface="Courier New" pitchFamily="49" charset="0"/>
              </a:rPr>
              <a:t>      05 FIRST PIC X(20).</a:t>
            </a:r>
          </a:p>
          <a:p>
            <a:pPr lvl="1">
              <a:buNone/>
            </a:pPr>
            <a:r>
              <a:rPr lang="en-US" sz="2000" dirty="0" smtClean="0">
                <a:latin typeface="Courier New" pitchFamily="49" charset="0"/>
                <a:cs typeface="Courier New" pitchFamily="49" charset="0"/>
              </a:rPr>
              <a:t>      05 MID   PIC X(10).</a:t>
            </a:r>
          </a:p>
          <a:p>
            <a:pPr lvl="1">
              <a:buNone/>
            </a:pPr>
            <a:r>
              <a:rPr lang="en-US" sz="2000" dirty="0" smtClean="0">
                <a:latin typeface="Courier New" pitchFamily="49" charset="0"/>
                <a:cs typeface="Courier New" pitchFamily="49" charset="0"/>
              </a:rPr>
              <a:t>      05 LAST  PIC X(20).</a:t>
            </a:r>
          </a:p>
          <a:p>
            <a:pPr lvl="1">
              <a:buNone/>
            </a:pPr>
            <a:r>
              <a:rPr lang="en-US" sz="2000" dirty="0" smtClean="0">
                <a:latin typeface="Courier New" pitchFamily="49" charset="0"/>
                <a:cs typeface="Courier New" pitchFamily="49" charset="0"/>
              </a:rPr>
              <a:t>   02 HOURLY-RATE PIC 99V99</a:t>
            </a:r>
            <a:endParaRPr lang="tr-TR" b="1" u="sng" dirty="0" smtClean="0">
              <a:solidFill>
                <a:srgbClr val="FF0000"/>
              </a:solidFill>
              <a:latin typeface="Times New Roman" panose="02020603050405020304" pitchFamily="18" charset="0"/>
              <a:cs typeface="Times New Roman" panose="02020603050405020304" pitchFamily="18" charset="0"/>
            </a:endParaRPr>
          </a:p>
          <a:p>
            <a:r>
              <a:rPr lang="tr-TR" dirty="0" smtClean="0"/>
              <a:t>ADA dilinde ise </a:t>
            </a:r>
            <a:r>
              <a:rPr lang="tr-TR" b="1" dirty="0" err="1" smtClean="0"/>
              <a:t>type</a:t>
            </a:r>
            <a:r>
              <a:rPr lang="tr-TR" dirty="0" smtClean="0"/>
              <a:t> özelliği kullanılır, </a:t>
            </a:r>
            <a:r>
              <a:rPr lang="tr-TR" dirty="0" err="1" smtClean="0"/>
              <a:t>Pascal’a</a:t>
            </a:r>
            <a:r>
              <a:rPr lang="tr-TR" dirty="0" smtClean="0"/>
              <a:t> benzerdir. </a:t>
            </a:r>
            <a:r>
              <a:rPr lang="tr-TR" u="sng" dirty="0" smtClean="0"/>
              <a:t>Java'da kayıt özelliği yoktur.</a:t>
            </a:r>
          </a:p>
          <a:p>
            <a:r>
              <a:rPr lang="tr-TR" b="1" dirty="0" smtClean="0">
                <a:latin typeface="Courier New" pitchFamily="49" charset="0"/>
              </a:rPr>
              <a:t>ADA</a:t>
            </a:r>
          </a:p>
          <a:p>
            <a:pPr lvl="1">
              <a:buNone/>
            </a:pPr>
            <a:r>
              <a:rPr lang="tr-TR" sz="2300" b="1" dirty="0" err="1" smtClean="0">
                <a:latin typeface="Courier New" pitchFamily="49" charset="0"/>
              </a:rPr>
              <a:t>type</a:t>
            </a:r>
            <a:r>
              <a:rPr lang="tr-TR" sz="2300" dirty="0" smtClean="0">
                <a:latin typeface="Courier New" pitchFamily="49" charset="0"/>
              </a:rPr>
              <a:t> </a:t>
            </a:r>
            <a:r>
              <a:rPr lang="tr-TR" sz="2300" dirty="0" err="1" smtClean="0">
                <a:latin typeface="Courier New" pitchFamily="49" charset="0"/>
              </a:rPr>
              <a:t>IsciAdiTipi</a:t>
            </a:r>
            <a:r>
              <a:rPr lang="tr-TR" sz="2300" dirty="0" smtClean="0">
                <a:latin typeface="Courier New" pitchFamily="49" charset="0"/>
              </a:rPr>
              <a:t> </a:t>
            </a:r>
            <a:r>
              <a:rPr lang="tr-TR" sz="2300" b="1" dirty="0" smtClean="0">
                <a:latin typeface="Courier New" pitchFamily="49" charset="0"/>
              </a:rPr>
              <a:t>is </a:t>
            </a:r>
            <a:r>
              <a:rPr lang="tr-TR" sz="2300" b="1" dirty="0" err="1" smtClean="0">
                <a:latin typeface="Courier New" pitchFamily="49" charset="0"/>
              </a:rPr>
              <a:t>record</a:t>
            </a:r>
            <a:endParaRPr lang="tr-TR" sz="2300" b="1" dirty="0" smtClean="0">
              <a:latin typeface="Courier New" pitchFamily="49" charset="0"/>
            </a:endParaRPr>
          </a:p>
          <a:p>
            <a:pPr lvl="2">
              <a:buNone/>
            </a:pPr>
            <a:r>
              <a:rPr lang="tr-TR" sz="2000" dirty="0" smtClean="0">
                <a:latin typeface="Courier New" pitchFamily="49" charset="0"/>
              </a:rPr>
              <a:t>ilk: </a:t>
            </a:r>
            <a:r>
              <a:rPr lang="tr-TR" sz="2000" dirty="0" err="1" smtClean="0">
                <a:latin typeface="Courier New" pitchFamily="49" charset="0"/>
              </a:rPr>
              <a:t>String</a:t>
            </a:r>
            <a:r>
              <a:rPr lang="tr-TR" sz="2000" dirty="0" smtClean="0">
                <a:latin typeface="Courier New" pitchFamily="49" charset="0"/>
              </a:rPr>
              <a:t> (1..20);</a:t>
            </a:r>
          </a:p>
          <a:p>
            <a:pPr lvl="2">
              <a:buNone/>
            </a:pPr>
            <a:r>
              <a:rPr lang="tr-TR" sz="2000" dirty="0" smtClean="0">
                <a:latin typeface="Courier New" pitchFamily="49" charset="0"/>
              </a:rPr>
              <a:t>orta: </a:t>
            </a:r>
            <a:r>
              <a:rPr lang="tr-TR" sz="2000" dirty="0" err="1" smtClean="0">
                <a:latin typeface="Courier New" pitchFamily="49" charset="0"/>
              </a:rPr>
              <a:t>String</a:t>
            </a:r>
            <a:r>
              <a:rPr lang="tr-TR" sz="2000" dirty="0" smtClean="0">
                <a:latin typeface="Courier New" pitchFamily="49" charset="0"/>
              </a:rPr>
              <a:t> (1..10);</a:t>
            </a:r>
          </a:p>
          <a:p>
            <a:pPr lvl="2">
              <a:buNone/>
            </a:pPr>
            <a:r>
              <a:rPr lang="tr-TR" sz="2000" dirty="0" smtClean="0">
                <a:latin typeface="Courier New" pitchFamily="49" charset="0"/>
              </a:rPr>
              <a:t>soy: </a:t>
            </a:r>
            <a:r>
              <a:rPr lang="tr-TR" sz="2000" dirty="0" err="1" smtClean="0">
                <a:latin typeface="Courier New" pitchFamily="49" charset="0"/>
              </a:rPr>
              <a:t>String</a:t>
            </a:r>
            <a:r>
              <a:rPr lang="tr-TR" sz="2000" dirty="0" smtClean="0">
                <a:latin typeface="Courier New" pitchFamily="49" charset="0"/>
              </a:rPr>
              <a:t> (1..20);</a:t>
            </a:r>
          </a:p>
          <a:p>
            <a:pPr lvl="1">
              <a:buNone/>
            </a:pPr>
            <a:r>
              <a:rPr lang="tr-TR" sz="2300" b="1" dirty="0" err="1" smtClean="0">
                <a:latin typeface="Courier New" pitchFamily="49" charset="0"/>
              </a:rPr>
              <a:t>end</a:t>
            </a:r>
            <a:r>
              <a:rPr lang="tr-TR" sz="2300" b="1" dirty="0" smtClean="0">
                <a:latin typeface="Courier New" pitchFamily="49" charset="0"/>
              </a:rPr>
              <a:t> </a:t>
            </a:r>
            <a:r>
              <a:rPr lang="tr-TR" sz="2300" b="1" dirty="0" err="1" smtClean="0">
                <a:latin typeface="Courier New" pitchFamily="49" charset="0"/>
              </a:rPr>
              <a:t>record</a:t>
            </a:r>
            <a:r>
              <a:rPr lang="tr-TR" sz="2300" dirty="0" smtClean="0">
                <a:latin typeface="Courier New" pitchFamily="49" charset="0"/>
              </a:rPr>
              <a:t>;</a:t>
            </a:r>
          </a:p>
          <a:p>
            <a:pPr lvl="1">
              <a:buNone/>
            </a:pPr>
            <a:r>
              <a:rPr lang="tr-TR" sz="2300" b="1" dirty="0" err="1" smtClean="0">
                <a:latin typeface="Courier New" pitchFamily="49" charset="0"/>
              </a:rPr>
              <a:t>type</a:t>
            </a:r>
            <a:r>
              <a:rPr lang="tr-TR" sz="2300" b="1" dirty="0" smtClean="0">
                <a:latin typeface="Courier New" pitchFamily="49" charset="0"/>
              </a:rPr>
              <a:t> </a:t>
            </a:r>
            <a:r>
              <a:rPr lang="tr-TR" sz="2300" dirty="0" err="1" smtClean="0">
                <a:latin typeface="Courier New" pitchFamily="49" charset="0"/>
              </a:rPr>
              <a:t>IsciKaydiTipi</a:t>
            </a:r>
            <a:r>
              <a:rPr lang="tr-TR" sz="2300" dirty="0" smtClean="0">
                <a:latin typeface="Courier New" pitchFamily="49" charset="0"/>
              </a:rPr>
              <a:t> </a:t>
            </a:r>
            <a:r>
              <a:rPr lang="tr-TR" sz="2300" b="1" dirty="0" smtClean="0">
                <a:latin typeface="Courier New" pitchFamily="49" charset="0"/>
              </a:rPr>
              <a:t>is </a:t>
            </a:r>
            <a:r>
              <a:rPr lang="tr-TR" sz="2300" b="1" dirty="0" err="1" smtClean="0">
                <a:latin typeface="Courier New" pitchFamily="49" charset="0"/>
              </a:rPr>
              <a:t>record</a:t>
            </a:r>
            <a:endParaRPr lang="tr-TR" sz="2300" b="1" dirty="0" smtClean="0">
              <a:latin typeface="Courier New" pitchFamily="49" charset="0"/>
            </a:endParaRPr>
          </a:p>
          <a:p>
            <a:pPr lvl="2">
              <a:buNone/>
            </a:pPr>
            <a:r>
              <a:rPr lang="tr-TR" sz="2000" dirty="0" err="1" smtClean="0">
                <a:latin typeface="Courier New" pitchFamily="49" charset="0"/>
              </a:rPr>
              <a:t>IsciAdi</a:t>
            </a:r>
            <a:r>
              <a:rPr lang="tr-TR" sz="2000" dirty="0" smtClean="0">
                <a:latin typeface="Courier New" pitchFamily="49" charset="0"/>
              </a:rPr>
              <a:t>: </a:t>
            </a:r>
            <a:r>
              <a:rPr lang="tr-TR" sz="2000" dirty="0" err="1" smtClean="0">
                <a:latin typeface="Courier New" pitchFamily="49" charset="0"/>
              </a:rPr>
              <a:t>IsciAdiTipi</a:t>
            </a:r>
            <a:r>
              <a:rPr lang="tr-TR" sz="2000" dirty="0" smtClean="0">
                <a:latin typeface="Courier New" pitchFamily="49" charset="0"/>
              </a:rPr>
              <a:t>;</a:t>
            </a:r>
          </a:p>
          <a:p>
            <a:pPr lvl="2">
              <a:buNone/>
            </a:pPr>
            <a:r>
              <a:rPr lang="tr-TR" sz="2000" dirty="0" err="1" smtClean="0">
                <a:latin typeface="Courier New" pitchFamily="49" charset="0"/>
              </a:rPr>
              <a:t>SaatUcret</a:t>
            </a:r>
            <a:r>
              <a:rPr lang="tr-TR" sz="2000" dirty="0" smtClean="0">
                <a:latin typeface="Courier New" pitchFamily="49" charset="0"/>
              </a:rPr>
              <a:t>: </a:t>
            </a:r>
            <a:r>
              <a:rPr lang="tr-TR" sz="2000" dirty="0" err="1" smtClean="0">
                <a:latin typeface="Courier New" pitchFamily="49" charset="0"/>
              </a:rPr>
              <a:t>Float</a:t>
            </a:r>
            <a:r>
              <a:rPr lang="tr-TR" sz="2000" dirty="0" smtClean="0">
                <a:latin typeface="Courier New" pitchFamily="49" charset="0"/>
              </a:rPr>
              <a:t>;</a:t>
            </a:r>
          </a:p>
          <a:p>
            <a:pPr lvl="1">
              <a:buNone/>
            </a:pPr>
            <a:r>
              <a:rPr lang="tr-TR" sz="2300" b="1" dirty="0" err="1" smtClean="0">
                <a:latin typeface="Courier New" pitchFamily="49" charset="0"/>
              </a:rPr>
              <a:t>end</a:t>
            </a:r>
            <a:r>
              <a:rPr lang="tr-TR" sz="2300" b="1" dirty="0" smtClean="0">
                <a:latin typeface="Courier New" pitchFamily="49" charset="0"/>
              </a:rPr>
              <a:t> </a:t>
            </a:r>
            <a:r>
              <a:rPr lang="tr-TR" sz="2300" b="1" dirty="0" err="1" smtClean="0">
                <a:latin typeface="Courier New" pitchFamily="49" charset="0"/>
              </a:rPr>
              <a:t>record</a:t>
            </a:r>
            <a:r>
              <a:rPr lang="tr-TR" sz="2300" dirty="0" smtClean="0">
                <a:latin typeface="Courier New" pitchFamily="49" charset="0"/>
              </a:rPr>
              <a:t>;</a:t>
            </a:r>
          </a:p>
          <a:p>
            <a:pPr lvl="1">
              <a:buNone/>
            </a:pPr>
            <a:r>
              <a:rPr lang="tr-TR" sz="2300" dirty="0" err="1" smtClean="0">
                <a:latin typeface="Courier New" pitchFamily="49" charset="0"/>
              </a:rPr>
              <a:t>IsciKaydi</a:t>
            </a:r>
            <a:r>
              <a:rPr lang="tr-TR" sz="2300" dirty="0" smtClean="0">
                <a:latin typeface="Courier New" pitchFamily="49" charset="0"/>
              </a:rPr>
              <a:t>: </a:t>
            </a:r>
            <a:r>
              <a:rPr lang="tr-TR" sz="2300" dirty="0" err="1" smtClean="0">
                <a:latin typeface="Courier New" pitchFamily="49" charset="0"/>
              </a:rPr>
              <a:t>IsciKaydiTipi</a:t>
            </a:r>
            <a:r>
              <a:rPr lang="tr-TR" sz="2300" dirty="0" smtClean="0">
                <a:latin typeface="Courier New" pitchFamily="49" charset="0"/>
              </a:rPr>
              <a:t>;</a:t>
            </a:r>
          </a:p>
          <a:p>
            <a:endParaRPr lang="tr-TR" dirty="0"/>
          </a:p>
        </p:txBody>
      </p:sp>
      <p:sp>
        <p:nvSpPr>
          <p:cNvPr id="5" name="Metin kutusu 4"/>
          <p:cNvSpPr txBox="1"/>
          <p:nvPr/>
        </p:nvSpPr>
        <p:spPr>
          <a:xfrm>
            <a:off x="4427984" y="3068960"/>
            <a:ext cx="2592288" cy="369332"/>
          </a:xfrm>
          <a:prstGeom prst="rect">
            <a:avLst/>
          </a:prstGeom>
          <a:noFill/>
        </p:spPr>
        <p:txBody>
          <a:bodyPr wrap="square" rtlCol="0">
            <a:spAutoFit/>
          </a:bodyPr>
          <a:lstStyle/>
          <a:p>
            <a:r>
              <a:rPr lang="tr-TR" b="1" u="sng" dirty="0">
                <a:solidFill>
                  <a:srgbClr val="FF0000"/>
                </a:solidFill>
                <a:latin typeface="Times New Roman" panose="02020603050405020304" pitchFamily="18" charset="0"/>
                <a:cs typeface="Times New Roman" panose="02020603050405020304" pitchFamily="18" charset="0"/>
              </a:rPr>
              <a:t>(</a:t>
            </a:r>
            <a:r>
              <a:rPr lang="tr-TR" b="1" u="sng" dirty="0" err="1">
                <a:solidFill>
                  <a:srgbClr val="FF0000"/>
                </a:solidFill>
                <a:latin typeface="Times New Roman" panose="02020603050405020304" pitchFamily="18" charset="0"/>
                <a:cs typeface="Times New Roman" panose="02020603050405020304" pitchFamily="18" charset="0"/>
              </a:rPr>
              <a:t>Digit</a:t>
            </a:r>
            <a:r>
              <a:rPr lang="tr-TR" b="1" u="sng" dirty="0">
                <a:solidFill>
                  <a:srgbClr val="FF0000"/>
                </a:solidFill>
                <a:latin typeface="Times New Roman" panose="02020603050405020304" pitchFamily="18" charset="0"/>
                <a:cs typeface="Times New Roman" panose="02020603050405020304" pitchFamily="18" charset="0"/>
              </a:rPr>
              <a:t> </a:t>
            </a:r>
            <a:r>
              <a:rPr lang="tr-TR" b="1" u="sng" dirty="0" err="1">
                <a:solidFill>
                  <a:srgbClr val="FF0000"/>
                </a:solidFill>
                <a:latin typeface="Times New Roman" panose="02020603050405020304" pitchFamily="18" charset="0"/>
                <a:cs typeface="Times New Roman" panose="02020603050405020304" pitchFamily="18" charset="0"/>
              </a:rPr>
              <a:t>Digit</a:t>
            </a:r>
            <a:r>
              <a:rPr lang="tr-TR" b="1" u="sng" dirty="0">
                <a:solidFill>
                  <a:srgbClr val="FF0000"/>
                </a:solidFill>
                <a:latin typeface="Times New Roman" panose="02020603050405020304" pitchFamily="18" charset="0"/>
                <a:cs typeface="Times New Roman" panose="02020603050405020304" pitchFamily="18" charset="0"/>
              </a:rPr>
              <a:t> . </a:t>
            </a:r>
            <a:r>
              <a:rPr lang="tr-TR" b="1" u="sng" dirty="0" err="1">
                <a:solidFill>
                  <a:srgbClr val="FF0000"/>
                </a:solidFill>
                <a:latin typeface="Times New Roman" panose="02020603050405020304" pitchFamily="18" charset="0"/>
                <a:cs typeface="Times New Roman" panose="02020603050405020304" pitchFamily="18" charset="0"/>
              </a:rPr>
              <a:t>Digit</a:t>
            </a:r>
            <a:r>
              <a:rPr lang="tr-TR" b="1" u="sng" dirty="0">
                <a:solidFill>
                  <a:srgbClr val="FF0000"/>
                </a:solidFill>
                <a:latin typeface="Times New Roman" panose="02020603050405020304" pitchFamily="18" charset="0"/>
                <a:cs typeface="Times New Roman" panose="02020603050405020304" pitchFamily="18" charset="0"/>
              </a:rPr>
              <a:t> </a:t>
            </a:r>
            <a:r>
              <a:rPr lang="tr-TR" b="1" u="sng" dirty="0" err="1" smtClean="0">
                <a:solidFill>
                  <a:srgbClr val="FF0000"/>
                </a:solidFill>
                <a:latin typeface="Times New Roman" panose="02020603050405020304" pitchFamily="18" charset="0"/>
                <a:cs typeface="Times New Roman" panose="02020603050405020304" pitchFamily="18" charset="0"/>
              </a:rPr>
              <a:t>Digit</a:t>
            </a:r>
            <a:r>
              <a:rPr lang="tr-TR" b="1" u="sng" dirty="0" smtClean="0">
                <a:solidFill>
                  <a:srgbClr val="FF0000"/>
                </a:solidFill>
                <a:latin typeface="Times New Roman" panose="02020603050405020304" pitchFamily="18" charset="0"/>
                <a:cs typeface="Times New Roman" panose="02020603050405020304" pitchFamily="18" charset="0"/>
              </a:rPr>
              <a:t>)</a:t>
            </a:r>
            <a:endParaRPr lang="tr-TR"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s-ES" sz="3600" dirty="0"/>
              <a:t>6.3.2.2. Pascal ve C' de Kayıt Sahalarına Başvuru</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88</a:t>
            </a:fld>
            <a:endParaRPr lang="tr-TR"/>
          </a:p>
        </p:txBody>
      </p:sp>
      <p:sp>
        <p:nvSpPr>
          <p:cNvPr id="6" name="İçerik Yer Tutucusu 5"/>
          <p:cNvSpPr>
            <a:spLocks noGrp="1"/>
          </p:cNvSpPr>
          <p:nvPr>
            <p:ph sz="quarter" idx="1"/>
          </p:nvPr>
        </p:nvSpPr>
        <p:spPr>
          <a:xfrm>
            <a:off x="2743200" y="1600200"/>
            <a:ext cx="6400800" cy="4709120"/>
          </a:xfrm>
        </p:spPr>
        <p:txBody>
          <a:bodyPr>
            <a:normAutofit fontScale="70000" lnSpcReduction="20000"/>
          </a:bodyPr>
          <a:lstStyle/>
          <a:p>
            <a:r>
              <a:rPr lang="tr-TR" b="1" dirty="0"/>
              <a:t>Pascal' da Kayıt Sahalarına Başvuru:</a:t>
            </a:r>
            <a:endParaRPr lang="tr-TR" dirty="0"/>
          </a:p>
          <a:p>
            <a:r>
              <a:rPr lang="tr-TR" dirty="0"/>
              <a:t>Pascal, kayıt sahaları için tam başvuru yerine kullanılabilecek bir yöntem sağlar. Bu yöntemde bir kaydın sahalarına başvuru için </a:t>
            </a:r>
            <a:r>
              <a:rPr lang="tr-TR" b="1" dirty="0" err="1"/>
              <a:t>with</a:t>
            </a:r>
            <a:r>
              <a:rPr lang="tr-TR" dirty="0"/>
              <a:t> yapısı kullanılır. Yandaki şekil bu </a:t>
            </a:r>
            <a:r>
              <a:rPr lang="tr-TR" dirty="0" smtClean="0"/>
              <a:t>kullanımı, </a:t>
            </a:r>
            <a:r>
              <a:rPr lang="tr-TR" i="1" dirty="0" smtClean="0"/>
              <a:t>ilk</a:t>
            </a:r>
            <a:r>
              <a:rPr lang="tr-TR" i="1" dirty="0"/>
              <a:t>, orta ve </a:t>
            </a:r>
            <a:r>
              <a:rPr lang="tr-TR" i="1" dirty="0" err="1"/>
              <a:t>soyad</a:t>
            </a:r>
            <a:r>
              <a:rPr lang="tr-TR" dirty="0"/>
              <a:t> </a:t>
            </a:r>
            <a:r>
              <a:rPr lang="tr-TR" dirty="0" smtClean="0"/>
              <a:t>sahalarını bulunduran</a:t>
            </a:r>
            <a:r>
              <a:rPr lang="tr-TR" dirty="0"/>
              <a:t> </a:t>
            </a:r>
            <a:r>
              <a:rPr lang="tr-TR" dirty="0" smtClean="0"/>
              <a:t> </a:t>
            </a:r>
            <a:r>
              <a:rPr lang="tr-TR" i="1" dirty="0" err="1" smtClean="0"/>
              <a:t>öğrenci_kaydı</a:t>
            </a:r>
            <a:r>
              <a:rPr lang="tr-TR" dirty="0"/>
              <a:t> </a:t>
            </a:r>
            <a:r>
              <a:rPr lang="tr-TR" dirty="0" smtClean="0"/>
              <a:t>isimli  </a:t>
            </a:r>
            <a:r>
              <a:rPr lang="tr-TR" dirty="0"/>
              <a:t>kayıt üzerinde örneklemektedir</a:t>
            </a:r>
            <a:r>
              <a:rPr lang="tr-TR" dirty="0" smtClean="0"/>
              <a:t>.</a:t>
            </a:r>
          </a:p>
          <a:p>
            <a:endParaRPr lang="tr-TR" dirty="0"/>
          </a:p>
          <a:p>
            <a:r>
              <a:rPr lang="tr-TR" b="1" dirty="0"/>
              <a:t>C'de Kayıt Sahalarına Başvuru:</a:t>
            </a:r>
          </a:p>
          <a:p>
            <a:r>
              <a:rPr lang="tr-TR" dirty="0"/>
              <a:t>C'de kayıtlar, </a:t>
            </a:r>
            <a:r>
              <a:rPr lang="tr-TR" i="1" dirty="0" err="1"/>
              <a:t>structure</a:t>
            </a:r>
            <a:r>
              <a:rPr lang="tr-TR" i="1" dirty="0"/>
              <a:t> </a:t>
            </a:r>
            <a:r>
              <a:rPr lang="tr-TR" dirty="0"/>
              <a:t>olarak adlandırılır ve </a:t>
            </a:r>
            <a:r>
              <a:rPr lang="tr-TR" dirty="0" err="1" smtClean="0"/>
              <a:t>Pascal'daki</a:t>
            </a:r>
            <a:r>
              <a:rPr lang="tr-TR" dirty="0" smtClean="0"/>
              <a:t> </a:t>
            </a:r>
            <a:r>
              <a:rPr lang="tr-TR" i="1" dirty="0" err="1" smtClean="0"/>
              <a:t>record</a:t>
            </a:r>
            <a:r>
              <a:rPr lang="tr-TR" i="1" dirty="0" smtClean="0"/>
              <a:t> </a:t>
            </a:r>
            <a:r>
              <a:rPr lang="tr-TR" dirty="0" smtClean="0"/>
              <a:t>yapısı </a:t>
            </a:r>
            <a:r>
              <a:rPr lang="tr-TR" dirty="0"/>
              <a:t>ile benzer özellikler taşır. Yandaki şekilde </a:t>
            </a:r>
            <a:r>
              <a:rPr lang="tr-TR" dirty="0" smtClean="0"/>
              <a:t>verilen tanım</a:t>
            </a:r>
            <a:r>
              <a:rPr lang="tr-TR" dirty="0"/>
              <a:t>, COBOL'da verilen kayıt tanımı ile aynı yapıdadır.</a:t>
            </a:r>
          </a:p>
          <a:p>
            <a:r>
              <a:rPr lang="tr-TR" dirty="0" smtClean="0"/>
              <a:t>Şekilde </a:t>
            </a:r>
            <a:r>
              <a:rPr lang="tr-TR" dirty="0"/>
              <a:t>görülen </a:t>
            </a:r>
            <a:r>
              <a:rPr lang="tr-TR" i="1" dirty="0" err="1"/>
              <a:t>struct</a:t>
            </a:r>
            <a:r>
              <a:rPr lang="tr-TR" dirty="0"/>
              <a:t> tanımından sonra, C'de bu tipte değişkenler tanımlanabilir.</a:t>
            </a:r>
          </a:p>
          <a:p>
            <a:r>
              <a:rPr lang="tr-TR" dirty="0"/>
              <a:t>Örnek; </a:t>
            </a:r>
            <a:r>
              <a:rPr lang="tr-TR" b="1" i="1" dirty="0" err="1"/>
              <a:t>ogrenci_kayit</a:t>
            </a:r>
            <a:r>
              <a:rPr lang="tr-TR" i="1" dirty="0"/>
              <a:t> </a:t>
            </a:r>
            <a:r>
              <a:rPr lang="tr-TR" i="1" dirty="0" err="1"/>
              <a:t>ogrenci</a:t>
            </a:r>
            <a:r>
              <a:rPr lang="tr-TR" i="1" dirty="0"/>
              <a:t>;</a:t>
            </a:r>
            <a:endParaRPr lang="tr-TR" dirty="0"/>
          </a:p>
          <a:p>
            <a:endParaRPr lang="tr-TR" b="1" dirty="0">
              <a:latin typeface="Courier New" pitchFamily="49" charset="0"/>
            </a:endParaRPr>
          </a:p>
        </p:txBody>
      </p:sp>
      <p:pic>
        <p:nvPicPr>
          <p:cNvPr id="4098" name="Picture 2"/>
          <p:cNvPicPr>
            <a:picLocks noChangeAspect="1" noChangeArrowheads="1"/>
          </p:cNvPicPr>
          <p:nvPr/>
        </p:nvPicPr>
        <p:blipFill>
          <a:blip r:embed="rId2">
            <a:clrChange>
              <a:clrFrom>
                <a:srgbClr val="E4EDFE"/>
              </a:clrFrom>
              <a:clrTo>
                <a:srgbClr val="E4EDFE">
                  <a:alpha val="0"/>
                </a:srgbClr>
              </a:clrTo>
            </a:clrChange>
            <a:extLst>
              <a:ext uri="{28A0092B-C50C-407E-A947-70E740481C1C}">
                <a14:useLocalDpi xmlns:a14="http://schemas.microsoft.com/office/drawing/2010/main" val="0"/>
              </a:ext>
            </a:extLst>
          </a:blip>
          <a:srcRect/>
          <a:stretch>
            <a:fillRect/>
          </a:stretch>
        </p:blipFill>
        <p:spPr bwMode="auto">
          <a:xfrm>
            <a:off x="0" y="1628800"/>
            <a:ext cx="27432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3265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s-ES" sz="3600" dirty="0"/>
              <a:t>6.3.2.2. Pascal ve C' de Kayıt Sahalarına Başvuru</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89</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smtClean="0"/>
              <a:t>C'de </a:t>
            </a:r>
            <a:r>
              <a:rPr lang="tr-TR" dirty="0"/>
              <a:t>bir kayıt, bir dizi elemanı da olabilir. Bu durumda, dizinin her elemanı kayıtta bulunan her bileşeni içerir.</a:t>
            </a:r>
          </a:p>
          <a:p>
            <a:endParaRPr lang="tr-TR" b="1" dirty="0">
              <a:latin typeface="Courier New" pitchFamily="49"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996952"/>
            <a:ext cx="619125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738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a:xfrm>
            <a:off x="612648" y="1600200"/>
            <a:ext cx="8153400" cy="3686188"/>
          </a:xfrm>
        </p:spPr>
        <p:txBody>
          <a:bodyPr>
            <a:normAutofit fontScale="92500" lnSpcReduction="10000"/>
          </a:bodyPr>
          <a:lstStyle/>
          <a:p>
            <a:r>
              <a:rPr lang="tr-TR" sz="3100" b="1" dirty="0" err="1" smtClean="0"/>
              <a:t>Integer</a:t>
            </a:r>
            <a:r>
              <a:rPr lang="tr-TR" sz="3100" b="1" dirty="0" smtClean="0"/>
              <a:t> </a:t>
            </a:r>
            <a:r>
              <a:rPr lang="tr-TR" sz="3100" b="1" dirty="0"/>
              <a:t>(Tamsayı</a:t>
            </a:r>
            <a:r>
              <a:rPr lang="tr-TR" sz="3100" b="1" dirty="0" smtClean="0"/>
              <a:t>)</a:t>
            </a:r>
          </a:p>
          <a:p>
            <a:r>
              <a:rPr lang="tr-TR" sz="2700" dirty="0" smtClean="0"/>
              <a:t>En </a:t>
            </a:r>
            <a:r>
              <a:rPr lang="tr-TR" sz="2700" dirty="0"/>
              <a:t>bilinen ilkel veri tipi </a:t>
            </a:r>
            <a:r>
              <a:rPr lang="tr-TR" sz="2700" b="1" dirty="0"/>
              <a:t>tamsayı </a:t>
            </a:r>
            <a:r>
              <a:rPr lang="tr-TR" sz="2700" dirty="0"/>
              <a:t>(</a:t>
            </a:r>
            <a:r>
              <a:rPr lang="tr-TR" sz="2700" i="1" dirty="0" err="1"/>
              <a:t>integer</a:t>
            </a:r>
            <a:r>
              <a:rPr lang="tr-TR" sz="2700" dirty="0"/>
              <a:t>) dır</a:t>
            </a:r>
            <a:r>
              <a:rPr lang="tr-TR" sz="2700" dirty="0" smtClean="0"/>
              <a:t>.</a:t>
            </a:r>
          </a:p>
          <a:p>
            <a:r>
              <a:rPr lang="tr-TR" sz="2700" dirty="0" smtClean="0"/>
              <a:t>Bir </a:t>
            </a:r>
            <a:r>
              <a:rPr lang="tr-TR" sz="2700" dirty="0"/>
              <a:t>tamsayı değer, bellekte en sol bit işaret biti olmak üzere bir dizi ikili (</a:t>
            </a:r>
            <a:r>
              <a:rPr lang="tr-TR" sz="2700" i="1" dirty="0"/>
              <a:t>bit</a:t>
            </a:r>
            <a:r>
              <a:rPr lang="tr-TR" sz="2700" dirty="0"/>
              <a:t>) ile gösterilir</a:t>
            </a:r>
            <a:r>
              <a:rPr lang="tr-TR" sz="2700" dirty="0" smtClean="0"/>
              <a:t>.</a:t>
            </a:r>
          </a:p>
          <a:p>
            <a:r>
              <a:rPr lang="tr-TR" sz="2700" dirty="0" smtClean="0"/>
              <a:t>Temel </a:t>
            </a:r>
            <a:r>
              <a:rPr lang="tr-TR" sz="2700" dirty="0"/>
              <a:t>tamsayı veri tipine ek olarak </a:t>
            </a:r>
            <a:r>
              <a:rPr lang="tr-TR" sz="2700" dirty="0" smtClean="0"/>
              <a:t>Ada, C ve Java programlama </a:t>
            </a:r>
            <a:r>
              <a:rPr lang="tr-TR" sz="2700" dirty="0"/>
              <a:t>dillerinde, (</a:t>
            </a:r>
            <a:r>
              <a:rPr lang="tr-TR" sz="2700" i="1" dirty="0" err="1"/>
              <a:t>short</a:t>
            </a:r>
            <a:r>
              <a:rPr lang="tr-TR" sz="2700" i="1" dirty="0"/>
              <a:t> </a:t>
            </a:r>
            <a:r>
              <a:rPr lang="tr-TR" sz="2700" i="1" dirty="0" err="1"/>
              <a:t>int</a:t>
            </a:r>
            <a:r>
              <a:rPr lang="tr-TR" sz="2700" i="1" dirty="0"/>
              <a:t>, </a:t>
            </a:r>
            <a:r>
              <a:rPr lang="tr-TR" sz="2700" i="1" dirty="0" err="1"/>
              <a:t>int</a:t>
            </a:r>
            <a:r>
              <a:rPr lang="tr-TR" sz="2700" i="1" dirty="0"/>
              <a:t>, </a:t>
            </a:r>
            <a:r>
              <a:rPr lang="tr-TR" sz="2700" i="1" dirty="0" err="1"/>
              <a:t>long</a:t>
            </a:r>
            <a:r>
              <a:rPr lang="tr-TR" sz="2700" i="1" dirty="0"/>
              <a:t> </a:t>
            </a:r>
            <a:r>
              <a:rPr lang="tr-TR" sz="2700" i="1" dirty="0" err="1"/>
              <a:t>int</a:t>
            </a:r>
            <a:r>
              <a:rPr lang="tr-TR" sz="2700" dirty="0"/>
              <a:t> gibi) üç ayrı büyüklükte tamsayı tipi tanımlanmıştır. Ayrıca </a:t>
            </a:r>
            <a:r>
              <a:rPr lang="tr-TR" sz="2700" dirty="0" smtClean="0"/>
              <a:t>C, C++, ve C#' ta işaretsiz </a:t>
            </a:r>
            <a:r>
              <a:rPr lang="tr-TR" sz="2700" dirty="0"/>
              <a:t>tamsayı (</a:t>
            </a:r>
            <a:r>
              <a:rPr lang="tr-TR" sz="2700" i="1" dirty="0" err="1"/>
              <a:t>unsigned</a:t>
            </a:r>
            <a:r>
              <a:rPr lang="tr-TR" sz="2700" i="1" dirty="0"/>
              <a:t> </a:t>
            </a:r>
            <a:r>
              <a:rPr lang="tr-TR" sz="2700" i="1" dirty="0" err="1"/>
              <a:t>int</a:t>
            </a:r>
            <a:r>
              <a:rPr lang="tr-TR" sz="2700" dirty="0"/>
              <a:t>) veri tipi de bulunmaktadır</a:t>
            </a:r>
            <a:r>
              <a:rPr lang="tr-TR" sz="2700" dirty="0" smtClean="0"/>
              <a:t>.</a:t>
            </a:r>
            <a:endParaRPr lang="tr-TR" sz="27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grpSp>
        <p:nvGrpSpPr>
          <p:cNvPr id="5" name="Group 14"/>
          <p:cNvGrpSpPr>
            <a:grpSpLocks/>
          </p:cNvGrpSpPr>
          <p:nvPr/>
        </p:nvGrpSpPr>
        <p:grpSpPr bwMode="auto">
          <a:xfrm>
            <a:off x="4714876" y="5157808"/>
            <a:ext cx="3750528" cy="1271588"/>
            <a:chOff x="2726471" y="4596353"/>
            <a:chExt cx="3750528" cy="1271047"/>
          </a:xfrm>
        </p:grpSpPr>
        <p:grpSp>
          <p:nvGrpSpPr>
            <p:cNvPr id="6" name="Group 13"/>
            <p:cNvGrpSpPr>
              <a:grpSpLocks/>
            </p:cNvGrpSpPr>
            <p:nvPr/>
          </p:nvGrpSpPr>
          <p:grpSpPr bwMode="auto">
            <a:xfrm>
              <a:off x="3017837" y="4596353"/>
              <a:ext cx="3459162" cy="945747"/>
              <a:chOff x="4191147" y="4876800"/>
              <a:chExt cx="1600053" cy="945747"/>
            </a:xfrm>
          </p:grpSpPr>
          <p:sp>
            <p:nvSpPr>
              <p:cNvPr id="10" name="TextBox 12"/>
              <p:cNvSpPr txBox="1"/>
              <p:nvPr/>
            </p:nvSpPr>
            <p:spPr>
              <a:xfrm>
                <a:off x="4191147" y="4876800"/>
                <a:ext cx="1600053" cy="639491"/>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algn="ctr">
                  <a:defRPr/>
                </a:pPr>
                <a:endParaRPr lang="en-US" sz="1100" b="1" dirty="0"/>
              </a:p>
              <a:p>
                <a:pPr algn="ctr">
                  <a:defRPr/>
                </a:pPr>
                <a:r>
                  <a:rPr lang="tr-TR" sz="1400" b="1" dirty="0" smtClean="0"/>
                  <a:t>Değer</a:t>
                </a:r>
                <a:endParaRPr lang="en-US" sz="1400" b="1" dirty="0"/>
              </a:p>
              <a:p>
                <a:pPr algn="ctr">
                  <a:defRPr/>
                </a:pPr>
                <a:endParaRPr lang="en-US" sz="1050" b="1" dirty="0"/>
              </a:p>
            </p:txBody>
          </p:sp>
          <p:sp>
            <p:nvSpPr>
              <p:cNvPr id="11" name="TextBox 13"/>
              <p:cNvSpPr txBox="1"/>
              <p:nvPr/>
            </p:nvSpPr>
            <p:spPr>
              <a:xfrm>
                <a:off x="4191147" y="5514703"/>
                <a:ext cx="1600053" cy="307844"/>
              </a:xfrm>
              <a:prstGeom prst="rect">
                <a:avLst/>
              </a:prstGeom>
              <a:noFill/>
              <a:ln>
                <a:noFill/>
              </a:ln>
            </p:spPr>
            <p:txBody>
              <a:bodyPr>
                <a:spAutoFit/>
              </a:bodyPr>
              <a:lstStyle/>
              <a:p>
                <a:pPr algn="ctr">
                  <a:defRPr/>
                </a:pPr>
                <a:r>
                  <a:rPr lang="en-US" sz="1400" b="1" dirty="0" err="1"/>
                  <a:t>word_size</a:t>
                </a:r>
                <a:r>
                  <a:rPr lang="en-US" sz="1400" b="1" dirty="0"/>
                  <a:t> - 1 </a:t>
                </a:r>
                <a:r>
                  <a:rPr lang="en-US" sz="1400" b="1" dirty="0" smtClean="0"/>
                  <a:t>bit</a:t>
                </a:r>
                <a:endParaRPr lang="en-US" sz="1050" b="1" dirty="0"/>
              </a:p>
            </p:txBody>
          </p:sp>
        </p:grpSp>
        <p:grpSp>
          <p:nvGrpSpPr>
            <p:cNvPr id="7" name="Group 19"/>
            <p:cNvGrpSpPr>
              <a:grpSpLocks/>
            </p:cNvGrpSpPr>
            <p:nvPr/>
          </p:nvGrpSpPr>
          <p:grpSpPr bwMode="auto">
            <a:xfrm>
              <a:off x="2726471" y="4596354"/>
              <a:ext cx="307777" cy="1271046"/>
              <a:chOff x="3899951" y="4876801"/>
              <a:chExt cx="307777" cy="1271046"/>
            </a:xfrm>
          </p:grpSpPr>
          <p:sp>
            <p:nvSpPr>
              <p:cNvPr id="8" name="TextBox 8"/>
              <p:cNvSpPr txBox="1">
                <a:spLocks noChangeArrowheads="1"/>
              </p:cNvSpPr>
              <p:nvPr/>
            </p:nvSpPr>
            <p:spPr bwMode="auto">
              <a:xfrm rot="5400000">
                <a:off x="3733800" y="5042952"/>
                <a:ext cx="640080" cy="30777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r>
                  <a:rPr lang="tr-TR" sz="1400" b="1" dirty="0" smtClean="0"/>
                  <a:t>İşaret</a:t>
                </a:r>
                <a:endParaRPr lang="en-US" sz="1000" b="1" dirty="0"/>
              </a:p>
            </p:txBody>
          </p:sp>
          <p:sp>
            <p:nvSpPr>
              <p:cNvPr id="9" name="TextBox 9"/>
              <p:cNvSpPr txBox="1">
                <a:spLocks noChangeArrowheads="1"/>
              </p:cNvSpPr>
              <p:nvPr/>
            </p:nvSpPr>
            <p:spPr bwMode="auto">
              <a:xfrm rot="5400000">
                <a:off x="3736777" y="5690647"/>
                <a:ext cx="640080" cy="274320"/>
              </a:xfrm>
              <a:prstGeom prst="rect">
                <a:avLst/>
              </a:prstGeom>
              <a:noFill/>
              <a:ln w="9525">
                <a:noFill/>
                <a:miter lim="800000"/>
                <a:headEnd/>
                <a:tailEnd/>
              </a:ln>
            </p:spPr>
            <p:txBody>
              <a:bodyPr>
                <a:spAutoFit/>
              </a:bodyPr>
              <a:lstStyle/>
              <a:p>
                <a:pPr algn="ctr"/>
                <a:r>
                  <a:rPr lang="en-US" sz="1400" b="1"/>
                  <a:t>1 bit</a:t>
                </a:r>
                <a:endParaRPr lang="en-US" sz="1000" b="1"/>
              </a:p>
            </p:txBody>
          </p:sp>
        </p:grpSp>
      </p:grpSp>
    </p:spTree>
    <p:extLst>
      <p:ext uri="{BB962C8B-B14F-4D97-AF65-F5344CB8AC3E}">
        <p14:creationId xmlns:p14="http://schemas.microsoft.com/office/powerpoint/2010/main" val="102121086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6.3.2.3. Kayıt Ataması</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90</a:t>
            </a:fld>
            <a:endParaRPr lang="tr-TR"/>
          </a:p>
        </p:txBody>
      </p:sp>
      <p:sp>
        <p:nvSpPr>
          <p:cNvPr id="6" name="İçerik Yer Tutucusu 5"/>
          <p:cNvSpPr>
            <a:spLocks noGrp="1"/>
          </p:cNvSpPr>
          <p:nvPr>
            <p:ph sz="quarter" idx="1"/>
          </p:nvPr>
        </p:nvSpPr>
        <p:spPr>
          <a:xfrm>
            <a:off x="364952" y="1600200"/>
            <a:ext cx="8671544" cy="4495800"/>
          </a:xfrm>
        </p:spPr>
        <p:txBody>
          <a:bodyPr>
            <a:normAutofit/>
          </a:bodyPr>
          <a:lstStyle/>
          <a:p>
            <a:r>
              <a:rPr lang="tr-TR" sz="2000" dirty="0"/>
              <a:t>Kayıt tipi ile ilgili işlemler açısından </a:t>
            </a:r>
            <a:r>
              <a:rPr lang="tr-TR" sz="2000" dirty="0" smtClean="0"/>
              <a:t>Pascal, C, C#' ta, </a:t>
            </a:r>
            <a:r>
              <a:rPr lang="tr-TR" sz="2000" dirty="0"/>
              <a:t>iki taraftaki kayıt tipleri aynı ise, bir kayıttaki tüm sahalar karşı gelen kaydın ilgili sahalarına tek bir atama deyimi ile atanabilir. Bu işlem kayıt ataması olarak nitelendirilir.</a:t>
            </a:r>
          </a:p>
          <a:p>
            <a:r>
              <a:rPr lang="tr-TR" sz="2000" dirty="0"/>
              <a:t>Aşağıda verilen, </a:t>
            </a:r>
            <a:r>
              <a:rPr lang="tr-TR" sz="2000" dirty="0" err="1"/>
              <a:t>Pascal'da</a:t>
            </a:r>
            <a:r>
              <a:rPr lang="tr-TR" sz="2000" dirty="0"/>
              <a:t> kayıt atamayı örneklemektedir. Bu örnekte </a:t>
            </a:r>
            <a:r>
              <a:rPr lang="tr-TR" sz="2000" i="1" dirty="0"/>
              <a:t>kayıt1 </a:t>
            </a:r>
            <a:r>
              <a:rPr lang="tr-TR" sz="2000" dirty="0"/>
              <a:t>ve </a:t>
            </a:r>
            <a:r>
              <a:rPr lang="tr-TR" sz="2000" i="1" dirty="0"/>
              <a:t>kayıt2</a:t>
            </a:r>
            <a:r>
              <a:rPr lang="tr-TR" sz="2000" dirty="0"/>
              <a:t>, </a:t>
            </a:r>
            <a:r>
              <a:rPr lang="tr-TR" sz="2000" i="1" dirty="0" err="1"/>
              <a:t>ornek</a:t>
            </a:r>
            <a:r>
              <a:rPr lang="tr-TR" sz="2000" dirty="0"/>
              <a:t> tipinde iki değişken olarak tanımlandıktan sonra, bir atama deyiminde yer aldıklarında, karşı gelen sahaların değerleri, sağdan sola kopyalanmaktadır. </a:t>
            </a:r>
          </a:p>
        </p:txBody>
      </p:sp>
      <p:pic>
        <p:nvPicPr>
          <p:cNvPr id="5122" name="Picture 2"/>
          <p:cNvPicPr>
            <a:picLocks noChangeAspect="1" noChangeArrowheads="1"/>
          </p:cNvPicPr>
          <p:nvPr/>
        </p:nvPicPr>
        <p:blipFill>
          <a:blip r:embed="rId2">
            <a:clrChange>
              <a:clrFrom>
                <a:srgbClr val="000066"/>
              </a:clrFrom>
              <a:clrTo>
                <a:srgbClr val="000066">
                  <a:alpha val="0"/>
                </a:srgbClr>
              </a:clrTo>
            </a:clrChange>
            <a:extLst>
              <a:ext uri="{28A0092B-C50C-407E-A947-70E740481C1C}">
                <a14:useLocalDpi xmlns:a14="http://schemas.microsoft.com/office/drawing/2010/main" val="0"/>
              </a:ext>
            </a:extLst>
          </a:blip>
          <a:srcRect/>
          <a:stretch>
            <a:fillRect/>
          </a:stretch>
        </p:blipFill>
        <p:spPr bwMode="auto">
          <a:xfrm>
            <a:off x="2786050" y="4000504"/>
            <a:ext cx="3240360" cy="257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5193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6.3.2.3. Kayıt Ataması</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91</a:t>
            </a:fld>
            <a:endParaRPr lang="tr-TR"/>
          </a:p>
        </p:txBody>
      </p:sp>
      <p:sp>
        <p:nvSpPr>
          <p:cNvPr id="6" name="İçerik Yer Tutucusu 5"/>
          <p:cNvSpPr>
            <a:spLocks noGrp="1"/>
          </p:cNvSpPr>
          <p:nvPr>
            <p:ph sz="quarter" idx="1"/>
          </p:nvPr>
        </p:nvSpPr>
        <p:spPr>
          <a:xfrm>
            <a:off x="364952" y="1600200"/>
            <a:ext cx="8671544" cy="4495800"/>
          </a:xfrm>
        </p:spPr>
        <p:txBody>
          <a:bodyPr>
            <a:normAutofit/>
          </a:bodyPr>
          <a:lstStyle/>
          <a:p>
            <a:r>
              <a:rPr lang="tr-TR" sz="2400" dirty="0"/>
              <a:t>COBOL'da bulunan </a:t>
            </a:r>
            <a:r>
              <a:rPr lang="tr-TR" sz="2400" i="1" u="sng" dirty="0"/>
              <a:t>MOVE CORRESPONDING</a:t>
            </a:r>
            <a:r>
              <a:rPr lang="tr-TR" sz="2400" dirty="0"/>
              <a:t> deyimi </a:t>
            </a:r>
            <a:r>
              <a:rPr lang="tr-TR" sz="2400" dirty="0" smtClean="0"/>
              <a:t>ile</a:t>
            </a:r>
            <a:r>
              <a:rPr lang="tr-TR" sz="2400" dirty="0"/>
              <a:t>, iki kayıtta bulunan aynı isimli sahaların, kaynak kayıttan hedef kayda (sağdan sola) kopyalanmasını sağlar</a:t>
            </a:r>
            <a:r>
              <a:rPr lang="tr-TR" sz="2400" dirty="0" smtClean="0"/>
              <a:t>.</a:t>
            </a:r>
          </a:p>
          <a:p>
            <a:endParaRPr lang="tr-TR" sz="2400" dirty="0"/>
          </a:p>
          <a:p>
            <a:r>
              <a:rPr lang="tr-TR" sz="2400" dirty="0"/>
              <a:t>Kayıtların sahaları bellekte ardışık yerlerde saklanır. Ancak, bir kayıttaki her sahanın boyutu eşit olmadığı için, diziler için kullanılan erişim fonksiyonu kayıtlar için kullanılamaz</a:t>
            </a:r>
            <a:r>
              <a:rPr lang="tr-TR" sz="2400" dirty="0" smtClean="0"/>
              <a:t>.</a:t>
            </a:r>
          </a:p>
          <a:p>
            <a:endParaRPr lang="tr-TR" sz="2400" dirty="0" smtClean="0"/>
          </a:p>
          <a:p>
            <a:r>
              <a:rPr lang="tr-TR" sz="2400" dirty="0" smtClean="0"/>
              <a:t>Dizi elemanlarına erişim kayıt alanlarına erişimden daha yavaştır. Bunun nedeni dizi altsimgelerinin dinamik, buna karşılık kayıt alanlarının statik olmasıdır.</a:t>
            </a:r>
          </a:p>
          <a:p>
            <a:endParaRPr lang="tr-TR" sz="2000" dirty="0"/>
          </a:p>
        </p:txBody>
      </p:sp>
    </p:spTree>
    <p:extLst>
      <p:ext uri="{BB962C8B-B14F-4D97-AF65-F5344CB8AC3E}">
        <p14:creationId xmlns:p14="http://schemas.microsoft.com/office/powerpoint/2010/main" val="4032030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6.3.2.4. Kayıt Uygulaması</a:t>
            </a:r>
            <a:endParaRPr lang="tr-TR" sz="32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92</a:t>
            </a:fld>
            <a:endParaRPr lang="tr-TR"/>
          </a:p>
        </p:txBody>
      </p:sp>
      <p:sp>
        <p:nvSpPr>
          <p:cNvPr id="6" name="Text Box 5"/>
          <p:cNvSpPr txBox="1">
            <a:spLocks noChangeArrowheads="1"/>
          </p:cNvSpPr>
          <p:nvPr/>
        </p:nvSpPr>
        <p:spPr bwMode="auto">
          <a:xfrm>
            <a:off x="285720" y="2873394"/>
            <a:ext cx="4643470" cy="1292662"/>
          </a:xfrm>
          <a:prstGeom prst="rect">
            <a:avLst/>
          </a:prstGeom>
          <a:noFill/>
          <a:ln w="9525">
            <a:noFill/>
            <a:miter lim="800000"/>
            <a:headEnd/>
            <a:tailEnd/>
          </a:ln>
        </p:spPr>
        <p:txBody>
          <a:bodyPr wrap="square">
            <a:spAutoFit/>
          </a:bodyPr>
          <a:lstStyle/>
          <a:p>
            <a:r>
              <a:rPr lang="tr-TR" sz="2600" dirty="0"/>
              <a:t>Kayıtların başlangıcına göre  Ofset adresi her alanı ile </a:t>
            </a:r>
            <a:r>
              <a:rPr lang="tr-TR" sz="2600" dirty="0" smtClean="0"/>
              <a:t>ilişkilidir.</a:t>
            </a:r>
            <a:endParaRPr lang="en-US" sz="2600" dirty="0">
              <a:latin typeface="Lucida Sans Unicode" pitchFamily="34" charset="0"/>
            </a:endParaRPr>
          </a:p>
        </p:txBody>
      </p:sp>
      <p:sp>
        <p:nvSpPr>
          <p:cNvPr id="8" name="7 Dikdörtgen"/>
          <p:cNvSpPr/>
          <p:nvPr/>
        </p:nvSpPr>
        <p:spPr>
          <a:xfrm>
            <a:off x="3857620" y="5643578"/>
            <a:ext cx="4950907" cy="1107996"/>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tr-TR" sz="2200" dirty="0" smtClean="0"/>
              <a:t>Derleme zamanı kayıt (</a:t>
            </a:r>
            <a:r>
              <a:rPr lang="tr-TR" sz="2200" dirty="0" err="1" smtClean="0"/>
              <a:t>record</a:t>
            </a:r>
            <a:r>
              <a:rPr lang="tr-TR" sz="2200" dirty="0" smtClean="0"/>
              <a:t>) açıklayıcısı.</a:t>
            </a:r>
          </a:p>
          <a:p>
            <a:r>
              <a:rPr lang="tr-TR" sz="2200" dirty="0" smtClean="0"/>
              <a:t>Yürütme zamanında gereksiz çünkü </a:t>
            </a:r>
          </a:p>
          <a:p>
            <a:r>
              <a:rPr lang="tr-TR" sz="2200" dirty="0" smtClean="0"/>
              <a:t>gerçek adresler hesaplanmış oluyor.</a:t>
            </a:r>
            <a:endParaRPr lang="tr-TR" sz="2200" dirty="0"/>
          </a:p>
        </p:txBody>
      </p:sp>
      <p:graphicFrame>
        <p:nvGraphicFramePr>
          <p:cNvPr id="9" name="Table 4"/>
          <p:cNvGraphicFramePr>
            <a:graphicFrameLocks noGrp="1"/>
          </p:cNvGraphicFramePr>
          <p:nvPr/>
        </p:nvGraphicFramePr>
        <p:xfrm>
          <a:off x="5572148" y="1825639"/>
          <a:ext cx="2286000" cy="3667760"/>
        </p:xfrm>
        <a:graphic>
          <a:graphicData uri="http://schemas.openxmlformats.org/drawingml/2006/table">
            <a:tbl>
              <a:tblPr>
                <a:effectLst>
                  <a:innerShdw blurRad="63500" dist="50800" dir="18900000">
                    <a:prstClr val="black">
                      <a:alpha val="50000"/>
                    </a:prstClr>
                  </a:innerShdw>
                </a:effectLst>
                <a:tableStyleId>{5C22544A-7EE6-4342-B048-85BDC9FD1C3A}</a:tableStyleId>
              </a:tblPr>
              <a:tblGrid>
                <a:gridCol w="2286000">
                  <a:extLst>
                    <a:ext uri="{9D8B030D-6E8A-4147-A177-3AD203B41FA5}">
                      <a16:colId xmlns:a16="http://schemas.microsoft.com/office/drawing/2014/main" val="20000"/>
                    </a:ext>
                  </a:extLst>
                </a:gridCol>
              </a:tblGrid>
              <a:tr h="370840">
                <a:tc>
                  <a:txBody>
                    <a:bodyPr/>
                    <a:lstStyle/>
                    <a:p>
                      <a:pPr algn="ctr"/>
                      <a:r>
                        <a:rPr lang="tr-TR" dirty="0" smtClean="0"/>
                        <a:t>Kayıt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0"/>
                  </a:ext>
                </a:extLst>
              </a:tr>
              <a:tr h="370840">
                <a:tc>
                  <a:txBody>
                    <a:bodyPr/>
                    <a:lstStyle/>
                    <a:p>
                      <a:pPr algn="ctr"/>
                      <a:r>
                        <a:rPr lang="en-US" dirty="0" err="1" smtClean="0"/>
                        <a:t>Adres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1"/>
                  </a:ext>
                </a:extLst>
              </a:tr>
              <a:tr h="370840">
                <a:tc>
                  <a:txBody>
                    <a:bodyPr/>
                    <a:lstStyle/>
                    <a:p>
                      <a:pPr algn="ctr"/>
                      <a:r>
                        <a:rPr lang="tr-TR" dirty="0" smtClean="0"/>
                        <a:t>İsim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2"/>
                  </a:ext>
                </a:extLst>
              </a:tr>
              <a:tr h="370840">
                <a:tc>
                  <a:txBody>
                    <a:bodyPr/>
                    <a:lstStyle/>
                    <a:p>
                      <a:pPr algn="ctr"/>
                      <a:r>
                        <a:rPr lang="en-US" dirty="0" smtClean="0"/>
                        <a:t>T</a:t>
                      </a:r>
                      <a:r>
                        <a:rPr lang="tr-TR" dirty="0" smtClean="0"/>
                        <a:t>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3"/>
                  </a:ext>
                </a:extLst>
              </a:tr>
              <a:tr h="370840">
                <a:tc>
                  <a:txBody>
                    <a:bodyPr/>
                    <a:lstStyle/>
                    <a:p>
                      <a:pPr algn="ctr"/>
                      <a:r>
                        <a:rPr lang="en-US" dirty="0" smtClean="0"/>
                        <a:t>Offset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4"/>
                  </a:ext>
                </a:extLst>
              </a:tr>
              <a:tr h="370840">
                <a:tc>
                  <a:txBody>
                    <a:bodyPr/>
                    <a:lstStyle/>
                    <a:p>
                      <a:pPr algn="ctr"/>
                      <a:r>
                        <a:rPr lang="en-US" sz="1000" dirty="0" smtClean="0"/>
                        <a:t>   </a:t>
                      </a:r>
                    </a:p>
                    <a:p>
                      <a:pPr algn="ctr"/>
                      <a:r>
                        <a:rPr lang="en-US" dirty="0" smtClean="0"/>
                        <a:t>…</a:t>
                      </a:r>
                    </a:p>
                    <a:p>
                      <a:pPr algn="ct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5"/>
                  </a:ext>
                </a:extLst>
              </a:tr>
              <a:tr h="370840">
                <a:tc>
                  <a:txBody>
                    <a:bodyPr/>
                    <a:lstStyle/>
                    <a:p>
                      <a:pPr algn="ctr"/>
                      <a:r>
                        <a:rPr lang="tr-TR" dirty="0" smtClean="0"/>
                        <a:t>İsim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6"/>
                  </a:ext>
                </a:extLst>
              </a:tr>
              <a:tr h="370840">
                <a:tc>
                  <a:txBody>
                    <a:bodyPr/>
                    <a:lstStyle/>
                    <a:p>
                      <a:pPr algn="ctr"/>
                      <a:r>
                        <a:rPr lang="en-US" dirty="0" smtClean="0"/>
                        <a:t>T</a:t>
                      </a:r>
                      <a:r>
                        <a:rPr lang="tr-TR" dirty="0" smtClean="0"/>
                        <a:t>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7"/>
                  </a:ext>
                </a:extLst>
              </a:tr>
              <a:tr h="370840">
                <a:tc>
                  <a:txBody>
                    <a:bodyPr/>
                    <a:lstStyle/>
                    <a:p>
                      <a:pPr algn="ctr"/>
                      <a:r>
                        <a:rPr lang="en-US" dirty="0" smtClean="0"/>
                        <a:t>Offset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8"/>
                  </a:ext>
                </a:extLst>
              </a:tr>
            </a:tbl>
          </a:graphicData>
        </a:graphic>
      </p:graphicFrame>
      <p:sp>
        <p:nvSpPr>
          <p:cNvPr id="10" name="Left Brace 5"/>
          <p:cNvSpPr/>
          <p:nvPr/>
        </p:nvSpPr>
        <p:spPr>
          <a:xfrm>
            <a:off x="5313386" y="2565414"/>
            <a:ext cx="258762" cy="112395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Left Brace 6"/>
          <p:cNvSpPr/>
          <p:nvPr/>
        </p:nvSpPr>
        <p:spPr>
          <a:xfrm>
            <a:off x="5353073" y="4389452"/>
            <a:ext cx="228600" cy="111125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TextBox 7"/>
          <p:cNvSpPr txBox="1">
            <a:spLocks noChangeArrowheads="1"/>
          </p:cNvSpPr>
          <p:nvPr/>
        </p:nvSpPr>
        <p:spPr bwMode="auto">
          <a:xfrm>
            <a:off x="4483123" y="2936889"/>
            <a:ext cx="750526" cy="369332"/>
          </a:xfrm>
          <a:prstGeom prst="rect">
            <a:avLst/>
          </a:prstGeom>
          <a:noFill/>
          <a:ln w="9525">
            <a:noFill/>
            <a:miter lim="800000"/>
            <a:headEnd/>
            <a:tailEnd/>
          </a:ln>
        </p:spPr>
        <p:txBody>
          <a:bodyPr wrap="none">
            <a:spAutoFit/>
          </a:bodyPr>
          <a:lstStyle/>
          <a:p>
            <a:r>
              <a:rPr lang="tr-TR" dirty="0" smtClean="0"/>
              <a:t>alan </a:t>
            </a:r>
            <a:r>
              <a:rPr lang="en-US" b="1" i="1" dirty="0" smtClean="0"/>
              <a:t>1</a:t>
            </a:r>
            <a:endParaRPr lang="en-US" b="1" i="1" dirty="0"/>
          </a:p>
        </p:txBody>
      </p:sp>
      <p:sp>
        <p:nvSpPr>
          <p:cNvPr id="13" name="TextBox 8"/>
          <p:cNvSpPr txBox="1">
            <a:spLocks noChangeArrowheads="1"/>
          </p:cNvSpPr>
          <p:nvPr/>
        </p:nvSpPr>
        <p:spPr bwMode="auto">
          <a:xfrm>
            <a:off x="4505348" y="4760927"/>
            <a:ext cx="755335" cy="369332"/>
          </a:xfrm>
          <a:prstGeom prst="rect">
            <a:avLst/>
          </a:prstGeom>
          <a:noFill/>
          <a:ln w="9525">
            <a:noFill/>
            <a:miter lim="800000"/>
            <a:headEnd/>
            <a:tailEnd/>
          </a:ln>
        </p:spPr>
        <p:txBody>
          <a:bodyPr wrap="none">
            <a:spAutoFit/>
          </a:bodyPr>
          <a:lstStyle/>
          <a:p>
            <a:r>
              <a:rPr lang="tr-TR" dirty="0" smtClean="0"/>
              <a:t>alan </a:t>
            </a:r>
            <a:r>
              <a:rPr lang="en-US" b="1" i="1" dirty="0" smtClean="0"/>
              <a:t>n</a:t>
            </a:r>
            <a:endParaRPr lang="en-US" b="1" i="1"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93</a:t>
            </a:fld>
            <a:endParaRPr lang="tr-TR"/>
          </a:p>
        </p:txBody>
      </p:sp>
      <p:sp>
        <p:nvSpPr>
          <p:cNvPr id="6" name="İçerik Yer Tutucusu 5"/>
          <p:cNvSpPr>
            <a:spLocks noGrp="1"/>
          </p:cNvSpPr>
          <p:nvPr>
            <p:ph sz="quarter" idx="1"/>
          </p:nvPr>
        </p:nvSpPr>
        <p:spPr>
          <a:xfrm>
            <a:off x="364952" y="1600200"/>
            <a:ext cx="8671544" cy="5043510"/>
          </a:xfrm>
        </p:spPr>
        <p:txBody>
          <a:bodyPr>
            <a:normAutofit/>
          </a:bodyPr>
          <a:lstStyle/>
          <a:p>
            <a:r>
              <a:rPr lang="tr-TR" sz="2000" dirty="0"/>
              <a:t>Bir programın çalışması boyunca farklı değerler saklayabilen</a:t>
            </a:r>
            <a:r>
              <a:rPr lang="tr-TR" sz="2000" b="1" dirty="0"/>
              <a:t> bileşim</a:t>
            </a:r>
            <a:r>
              <a:rPr lang="tr-TR" sz="2000" dirty="0"/>
              <a:t> (</a:t>
            </a:r>
            <a:r>
              <a:rPr lang="tr-TR" sz="2000" i="1" dirty="0" err="1"/>
              <a:t>union</a:t>
            </a:r>
            <a:r>
              <a:rPr lang="tr-TR" sz="2000" dirty="0"/>
              <a:t>) tipi, kayıt tipinin özel bir şekli olarak görülebilir.  </a:t>
            </a:r>
            <a:endParaRPr lang="tr-TR" sz="2000" dirty="0" smtClean="0"/>
          </a:p>
          <a:p>
            <a:r>
              <a:rPr lang="tr-TR" sz="2000" dirty="0" smtClean="0"/>
              <a:t>Bir </a:t>
            </a:r>
            <a:r>
              <a:rPr lang="tr-TR" sz="2000" dirty="0"/>
              <a:t>programda veya fonksiyonda değişkenlerin aynı bellek alanını paylaşması için ortaklık bildirimi </a:t>
            </a:r>
            <a:r>
              <a:rPr lang="tr-TR" sz="2000" dirty="0" smtClean="0"/>
              <a:t>bileşim (</a:t>
            </a:r>
            <a:r>
              <a:rPr lang="tr-TR" sz="2000" dirty="0" err="1" smtClean="0"/>
              <a:t>union</a:t>
            </a:r>
            <a:r>
              <a:rPr lang="tr-TR" sz="2000" dirty="0" smtClean="0"/>
              <a:t>) </a:t>
            </a:r>
            <a:r>
              <a:rPr lang="tr-TR" sz="2000" dirty="0"/>
              <a:t>deyimi ile yapılır. Bu da belleğin daha verimli kullanılmasına imkan verir</a:t>
            </a:r>
            <a:r>
              <a:rPr lang="tr-TR" sz="2000" dirty="0" smtClean="0"/>
              <a:t>.</a:t>
            </a:r>
          </a:p>
          <a:p>
            <a:r>
              <a:rPr lang="tr-TR" sz="2000" dirty="0" smtClean="0"/>
              <a:t>Bileşim </a:t>
            </a:r>
            <a:r>
              <a:rPr lang="tr-TR" sz="2000" dirty="0"/>
              <a:t>tipinin tasarımı ve bileşim tipinde tip denetimi, programlama dillerinde çeşitli biçimlerde işlenmiştir. </a:t>
            </a:r>
            <a:endParaRPr lang="tr-TR" sz="2000" dirty="0" smtClean="0"/>
          </a:p>
          <a:p>
            <a:r>
              <a:rPr lang="tr-TR" sz="2000" dirty="0" smtClean="0"/>
              <a:t>Örneğin </a:t>
            </a:r>
            <a:r>
              <a:rPr lang="tr-TR" sz="2000" dirty="0" err="1"/>
              <a:t>Pascal'da</a:t>
            </a:r>
            <a:r>
              <a:rPr lang="tr-TR" sz="2000" dirty="0"/>
              <a:t> bileşim tipi, kayıt yapısı ile bütünleşmiş ve </a:t>
            </a:r>
            <a:r>
              <a:rPr lang="tr-TR" sz="2000" b="1" dirty="0"/>
              <a:t>değişken kayıt</a:t>
            </a:r>
            <a:r>
              <a:rPr lang="tr-TR" sz="2000" dirty="0"/>
              <a:t> (</a:t>
            </a:r>
            <a:r>
              <a:rPr lang="tr-TR" sz="2000" i="1" dirty="0" err="1"/>
              <a:t>record</a:t>
            </a:r>
            <a:r>
              <a:rPr lang="tr-TR" sz="2000" i="1" dirty="0"/>
              <a:t> </a:t>
            </a:r>
            <a:r>
              <a:rPr lang="tr-TR" sz="2000" i="1" dirty="0" err="1"/>
              <a:t>variant</a:t>
            </a:r>
            <a:r>
              <a:rPr lang="tr-TR" sz="2000" dirty="0"/>
              <a:t>) olarak adlandırılmıştır. </a:t>
            </a:r>
            <a:r>
              <a:rPr lang="tr-TR" sz="2000" dirty="0" smtClean="0"/>
              <a:t>Değişken kayıtlar, bazı </a:t>
            </a:r>
            <a:r>
              <a:rPr lang="tr-TR" sz="2000" dirty="0"/>
              <a:t>ortak özellikleri olan ancak tüm özellikleri ortak olmayan nesneleri göstermeye yarar</a:t>
            </a:r>
            <a:r>
              <a:rPr lang="tr-TR" sz="2000" dirty="0" smtClean="0"/>
              <a:t>.</a:t>
            </a:r>
          </a:p>
          <a:p>
            <a:r>
              <a:rPr lang="tr-TR" sz="2000" dirty="0" smtClean="0"/>
              <a:t>Tasarım problemleri:</a:t>
            </a:r>
          </a:p>
          <a:p>
            <a:pPr lvl="1"/>
            <a:r>
              <a:rPr lang="tr-TR" sz="1700" dirty="0" smtClean="0"/>
              <a:t>1. Bir tip kontrolü yapılacaksa, nasıl bir kontrol yapılacak? Bu kontrolün dinamik olması zorunlu mu?</a:t>
            </a:r>
          </a:p>
          <a:p>
            <a:pPr lvl="1"/>
            <a:r>
              <a:rPr lang="tr-TR" sz="1700" dirty="0" smtClean="0"/>
              <a:t>2. </a:t>
            </a:r>
            <a:r>
              <a:rPr lang="tr-TR" sz="1700" dirty="0" smtClean="0"/>
              <a:t>Kayıtlarla </a:t>
            </a:r>
            <a:r>
              <a:rPr lang="tr-TR" sz="1700" dirty="0" smtClean="0"/>
              <a:t>bütünleşmeli midir? </a:t>
            </a:r>
            <a:r>
              <a:rPr lang="tr-TR" sz="1700" dirty="0"/>
              <a:t> </a:t>
            </a:r>
          </a:p>
        </p:txBody>
      </p:sp>
    </p:spTree>
    <p:extLst>
      <p:ext uri="{BB962C8B-B14F-4D97-AF65-F5344CB8AC3E}">
        <p14:creationId xmlns:p14="http://schemas.microsoft.com/office/powerpoint/2010/main" val="22802574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94</a:t>
            </a:fld>
            <a:endParaRPr lang="tr-TR"/>
          </a:p>
        </p:txBody>
      </p:sp>
      <p:sp>
        <p:nvSpPr>
          <p:cNvPr id="6" name="İçerik Yer Tutucusu 5"/>
          <p:cNvSpPr>
            <a:spLocks noGrp="1"/>
          </p:cNvSpPr>
          <p:nvPr>
            <p:ph sz="quarter" idx="1"/>
          </p:nvPr>
        </p:nvSpPr>
        <p:spPr>
          <a:xfrm>
            <a:off x="364952" y="1600200"/>
            <a:ext cx="8671544" cy="4495800"/>
          </a:xfrm>
        </p:spPr>
        <p:txBody>
          <a:bodyPr>
            <a:normAutofit/>
          </a:bodyPr>
          <a:lstStyle/>
          <a:p>
            <a:pPr>
              <a:spcBef>
                <a:spcPts val="600"/>
              </a:spcBef>
            </a:pPr>
            <a:r>
              <a:rPr lang="tr-TR" sz="2000" dirty="0"/>
              <a:t>Aşağıda verilen şekildeki değişken kayıt tanımında, </a:t>
            </a:r>
            <a:r>
              <a:rPr lang="tr-TR" sz="2000" dirty="0" err="1"/>
              <a:t>personelno</a:t>
            </a:r>
            <a:r>
              <a:rPr lang="tr-TR" sz="2000" dirty="0"/>
              <a:t> ve </a:t>
            </a:r>
            <a:r>
              <a:rPr lang="tr-TR" sz="2000" dirty="0" err="1"/>
              <a:t>personelad</a:t>
            </a:r>
            <a:r>
              <a:rPr lang="tr-TR" sz="2000" dirty="0"/>
              <a:t> sahaları ortak sahalardır. Aynı kayıt tanımında, haftalık olarak ödeme yapılan ve aylık olarak ödeme yapılan kişileri göstermek üzere, aylık ve haftalık olarak iki tane de değişken saha bulunmaktadır.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12976"/>
            <a:ext cx="5688632" cy="27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4316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95</a:t>
            </a:fld>
            <a:endParaRPr lang="tr-TR"/>
          </a:p>
        </p:txBody>
      </p:sp>
      <p:sp>
        <p:nvSpPr>
          <p:cNvPr id="6" name="İçerik Yer Tutucusu 5"/>
          <p:cNvSpPr>
            <a:spLocks noGrp="1"/>
          </p:cNvSpPr>
          <p:nvPr>
            <p:ph sz="quarter" idx="1"/>
          </p:nvPr>
        </p:nvSpPr>
        <p:spPr>
          <a:xfrm>
            <a:off x="364952" y="1600200"/>
            <a:ext cx="8671544" cy="4495800"/>
          </a:xfrm>
        </p:spPr>
        <p:txBody>
          <a:bodyPr>
            <a:normAutofit lnSpcReduction="10000"/>
          </a:bodyPr>
          <a:lstStyle/>
          <a:p>
            <a:pPr>
              <a:spcBef>
                <a:spcPts val="600"/>
              </a:spcBef>
            </a:pPr>
            <a:r>
              <a:rPr lang="tr-TR" sz="2400" dirty="0"/>
              <a:t>C'de bileşim tipi, </a:t>
            </a:r>
            <a:r>
              <a:rPr lang="tr-TR" sz="2400" dirty="0" err="1" smtClean="0"/>
              <a:t>union</a:t>
            </a:r>
            <a:r>
              <a:rPr lang="tr-TR" sz="2400" dirty="0" smtClean="0"/>
              <a:t> ile yapılır. Örneğin</a:t>
            </a:r>
            <a:r>
              <a:rPr lang="tr-TR" sz="2400" dirty="0"/>
              <a:t>:</a:t>
            </a:r>
          </a:p>
          <a:p>
            <a:pPr lvl="1"/>
            <a:r>
              <a:rPr lang="tr-TR" sz="2100" dirty="0" err="1"/>
              <a:t>union</a:t>
            </a:r>
            <a:r>
              <a:rPr lang="tr-TR" sz="2100" dirty="0"/>
              <a:t> </a:t>
            </a:r>
            <a:r>
              <a:rPr lang="tr-TR" sz="2100" dirty="0" smtClean="0"/>
              <a:t>paylaş { </a:t>
            </a:r>
            <a:r>
              <a:rPr lang="tr-TR" sz="2100" dirty="0" err="1" smtClean="0"/>
              <a:t>double</a:t>
            </a:r>
            <a:r>
              <a:rPr lang="tr-TR" sz="2100" dirty="0" smtClean="0"/>
              <a:t> </a:t>
            </a:r>
            <a:r>
              <a:rPr lang="tr-TR" sz="2100" dirty="0" err="1" smtClean="0"/>
              <a:t>f;int</a:t>
            </a:r>
            <a:r>
              <a:rPr lang="tr-TR" sz="2100" dirty="0" smtClean="0"/>
              <a:t> </a:t>
            </a:r>
            <a:r>
              <a:rPr lang="tr-TR" sz="2100" dirty="0" err="1" smtClean="0"/>
              <a:t>i;char</a:t>
            </a:r>
            <a:r>
              <a:rPr lang="tr-TR" sz="2100" dirty="0" smtClean="0"/>
              <a:t> </a:t>
            </a:r>
            <a:r>
              <a:rPr lang="tr-TR" sz="2100" dirty="0" err="1"/>
              <a:t>kr</a:t>
            </a:r>
            <a:r>
              <a:rPr lang="tr-TR" sz="2100" dirty="0" smtClean="0"/>
              <a:t>; };</a:t>
            </a:r>
          </a:p>
          <a:p>
            <a:r>
              <a:rPr lang="tr-TR" sz="2400" dirty="0" smtClean="0"/>
              <a:t>Yukarıdaki </a:t>
            </a:r>
            <a:r>
              <a:rPr lang="tr-TR" sz="2400" dirty="0"/>
              <a:t>bildirim yapıldığında, değişkenler için bellekte bir yer ayrılmaz. Değişken bildirimi: </a:t>
            </a:r>
          </a:p>
          <a:p>
            <a:pPr lvl="1"/>
            <a:r>
              <a:rPr lang="tr-TR" sz="2100" dirty="0" err="1"/>
              <a:t>union</a:t>
            </a:r>
            <a:r>
              <a:rPr lang="tr-TR" sz="2100" dirty="0"/>
              <a:t> </a:t>
            </a:r>
            <a:r>
              <a:rPr lang="tr-TR" sz="2100" dirty="0" err="1"/>
              <a:t>paylas</a:t>
            </a:r>
            <a:r>
              <a:rPr lang="tr-TR" sz="2100" dirty="0"/>
              <a:t> bir</a:t>
            </a:r>
            <a:r>
              <a:rPr lang="tr-TR" sz="2100" dirty="0" smtClean="0"/>
              <a:t>, iki</a:t>
            </a:r>
            <a:r>
              <a:rPr lang="tr-TR" sz="2100" dirty="0"/>
              <a:t>;</a:t>
            </a:r>
          </a:p>
          <a:p>
            <a:pPr>
              <a:buNone/>
            </a:pPr>
            <a:r>
              <a:rPr lang="tr-TR" sz="2400" dirty="0" smtClean="0"/>
              <a:t>	şeklinde </a:t>
            </a:r>
            <a:r>
              <a:rPr lang="tr-TR" sz="2400" dirty="0"/>
              <a:t>yapılır. </a:t>
            </a:r>
            <a:endParaRPr lang="tr-TR" sz="2400" dirty="0" smtClean="0"/>
          </a:p>
          <a:p>
            <a:r>
              <a:rPr lang="tr-TR" sz="2400" dirty="0" smtClean="0"/>
              <a:t>Üyelere </a:t>
            </a:r>
            <a:r>
              <a:rPr lang="tr-TR" sz="2400" dirty="0"/>
              <a:t>erişmek aşağıdaki gibi olur: </a:t>
            </a:r>
          </a:p>
          <a:p>
            <a:pPr lvl="1"/>
            <a:r>
              <a:rPr lang="tr-TR" sz="2100" dirty="0"/>
              <a:t>bir.kr= 'A</a:t>
            </a:r>
            <a:r>
              <a:rPr lang="tr-TR" sz="2100" dirty="0" smtClean="0"/>
              <a:t>';  </a:t>
            </a:r>
            <a:r>
              <a:rPr lang="tr-TR" sz="2100" dirty="0" err="1" smtClean="0"/>
              <a:t>iki.f</a:t>
            </a:r>
            <a:r>
              <a:rPr lang="tr-TR" sz="2100" dirty="0" smtClean="0"/>
              <a:t> </a:t>
            </a:r>
            <a:r>
              <a:rPr lang="tr-TR" sz="2100" dirty="0"/>
              <a:t>= </a:t>
            </a:r>
            <a:r>
              <a:rPr lang="tr-TR" sz="2100" dirty="0" smtClean="0"/>
              <a:t>3.14; </a:t>
            </a:r>
            <a:r>
              <a:rPr lang="tr-TR" sz="2100" dirty="0" err="1" smtClean="0"/>
              <a:t>bir.i</a:t>
            </a:r>
            <a:r>
              <a:rPr lang="tr-TR" sz="2100" dirty="0" smtClean="0"/>
              <a:t> </a:t>
            </a:r>
            <a:r>
              <a:rPr lang="tr-TR" sz="2100" dirty="0"/>
              <a:t>= 2000</a:t>
            </a:r>
            <a:r>
              <a:rPr lang="tr-TR" sz="2100" dirty="0" smtClean="0"/>
              <a:t>;</a:t>
            </a:r>
          </a:p>
          <a:p>
            <a:pPr>
              <a:spcBef>
                <a:spcPts val="600"/>
              </a:spcBef>
            </a:pPr>
            <a:r>
              <a:rPr lang="tr-TR" sz="2400" dirty="0" smtClean="0"/>
              <a:t>C </a:t>
            </a:r>
            <a:r>
              <a:rPr lang="tr-TR" sz="2400" dirty="0"/>
              <a:t>derleyicisi </a:t>
            </a:r>
            <a:r>
              <a:rPr lang="tr-TR" sz="2400" dirty="0" err="1"/>
              <a:t>union</a:t>
            </a:r>
            <a:r>
              <a:rPr lang="tr-TR" sz="2400" dirty="0"/>
              <a:t> yapılar için bellekte yer ayıracağı zaman, her zaman en geniş elemanın saklanabileceği kadar yer </a:t>
            </a:r>
            <a:r>
              <a:rPr lang="tr-TR" sz="2400" dirty="0" smtClean="0"/>
              <a:t>ayırır (</a:t>
            </a:r>
            <a:r>
              <a:rPr lang="tr-TR" sz="2400" dirty="0"/>
              <a:t>yukarıdaki örnekte </a:t>
            </a:r>
            <a:r>
              <a:rPr lang="tr-TR" sz="2400" dirty="0" err="1"/>
              <a:t>double</a:t>
            </a:r>
            <a:r>
              <a:rPr lang="tr-TR" sz="2400" dirty="0"/>
              <a:t> için 8 </a:t>
            </a:r>
            <a:r>
              <a:rPr lang="tr-TR" sz="2400" dirty="0" err="1"/>
              <a:t>byte</a:t>
            </a:r>
            <a:r>
              <a:rPr lang="tr-TR" sz="2400" dirty="0" smtClean="0"/>
              <a:t>) </a:t>
            </a:r>
            <a:endParaRPr lang="tr-TR" sz="2400" dirty="0"/>
          </a:p>
        </p:txBody>
      </p:sp>
    </p:spTree>
    <p:extLst>
      <p:ext uri="{BB962C8B-B14F-4D97-AF65-F5344CB8AC3E}">
        <p14:creationId xmlns:p14="http://schemas.microsoft.com/office/powerpoint/2010/main" val="12320024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96</a:t>
            </a:fld>
            <a:endParaRPr lang="tr-TR"/>
          </a:p>
        </p:txBody>
      </p:sp>
      <p:sp>
        <p:nvSpPr>
          <p:cNvPr id="6" name="İçerik Yer Tutucusu 5"/>
          <p:cNvSpPr>
            <a:spLocks noGrp="1"/>
          </p:cNvSpPr>
          <p:nvPr>
            <p:ph sz="quarter" idx="1"/>
          </p:nvPr>
        </p:nvSpPr>
        <p:spPr>
          <a:xfrm>
            <a:off x="364952" y="1600200"/>
            <a:ext cx="8671544" cy="5114948"/>
          </a:xfrm>
        </p:spPr>
        <p:txBody>
          <a:bodyPr>
            <a:normAutofit/>
          </a:bodyPr>
          <a:lstStyle/>
          <a:p>
            <a:pPr>
              <a:spcBef>
                <a:spcPts val="600"/>
              </a:spcBef>
            </a:pPr>
            <a:endParaRPr lang="tr-TR" sz="2000" dirty="0" smtClean="0"/>
          </a:p>
          <a:p>
            <a:pPr>
              <a:spcBef>
                <a:spcPts val="600"/>
              </a:spcBef>
            </a:pPr>
            <a:endParaRPr lang="tr-TR" sz="2000" dirty="0"/>
          </a:p>
          <a:p>
            <a:pPr>
              <a:spcBef>
                <a:spcPts val="600"/>
              </a:spcBef>
            </a:pPr>
            <a:endParaRPr lang="tr-TR" sz="2000" dirty="0" smtClean="0"/>
          </a:p>
          <a:p>
            <a:pPr>
              <a:spcBef>
                <a:spcPts val="600"/>
              </a:spcBef>
            </a:pPr>
            <a:endParaRPr lang="tr-TR" sz="2000" dirty="0"/>
          </a:p>
          <a:p>
            <a:pPr>
              <a:spcBef>
                <a:spcPts val="600"/>
              </a:spcBef>
            </a:pPr>
            <a:endParaRPr lang="tr-TR" sz="2000" dirty="0" smtClean="0"/>
          </a:p>
          <a:p>
            <a:pPr>
              <a:spcBef>
                <a:spcPts val="600"/>
              </a:spcBef>
            </a:pPr>
            <a:endParaRPr lang="tr-TR" sz="2000" dirty="0"/>
          </a:p>
          <a:p>
            <a:pPr>
              <a:spcBef>
                <a:spcPts val="600"/>
              </a:spcBef>
            </a:pPr>
            <a:r>
              <a:rPr lang="tr-TR" sz="2000" dirty="0" err="1" smtClean="0"/>
              <a:t>Union</a:t>
            </a:r>
            <a:r>
              <a:rPr lang="tr-TR" sz="2000" dirty="0" smtClean="0"/>
              <a:t> tip Ada </a:t>
            </a:r>
            <a:r>
              <a:rPr lang="tr-TR" sz="2000" dirty="0"/>
              <a:t>hariç </a:t>
            </a:r>
            <a:r>
              <a:rPr lang="tr-TR" sz="2000" dirty="0" smtClean="0"/>
              <a:t>diğer bütün diller için potansiyel </a:t>
            </a:r>
            <a:r>
              <a:rPr lang="tr-TR" sz="2000" dirty="0"/>
              <a:t>olarak güvensiz yapılardır</a:t>
            </a:r>
            <a:r>
              <a:rPr lang="tr-TR" sz="2000" dirty="0" smtClean="0"/>
              <a:t>. </a:t>
            </a:r>
            <a:endParaRPr lang="tr-TR" sz="2000" dirty="0"/>
          </a:p>
          <a:p>
            <a:pPr lvl="1">
              <a:spcBef>
                <a:spcPts val="600"/>
              </a:spcBef>
            </a:pPr>
            <a:r>
              <a:rPr lang="tr-TR" sz="1700" dirty="0" smtClean="0"/>
              <a:t>Tip </a:t>
            </a:r>
            <a:r>
              <a:rPr lang="tr-TR" sz="1700" dirty="0"/>
              <a:t>kontrolüne izin vermezler.</a:t>
            </a:r>
          </a:p>
          <a:p>
            <a:pPr>
              <a:spcBef>
                <a:spcPts val="600"/>
              </a:spcBef>
            </a:pPr>
            <a:r>
              <a:rPr lang="tr-TR" sz="2000" dirty="0"/>
              <a:t>Java </a:t>
            </a:r>
            <a:r>
              <a:rPr lang="tr-TR" sz="2000" dirty="0" smtClean="0"/>
              <a:t>ve </a:t>
            </a:r>
            <a:r>
              <a:rPr lang="tr-TR" sz="2000" dirty="0"/>
              <a:t>C# </a:t>
            </a:r>
            <a:r>
              <a:rPr lang="tr-TR" sz="2000" dirty="0" err="1"/>
              <a:t>union</a:t>
            </a:r>
            <a:r>
              <a:rPr lang="tr-TR" sz="2000" dirty="0"/>
              <a:t> </a:t>
            </a:r>
            <a:r>
              <a:rPr lang="tr-TR" sz="2000" dirty="0" err="1"/>
              <a:t>ları</a:t>
            </a:r>
            <a:r>
              <a:rPr lang="tr-TR" sz="2000" dirty="0"/>
              <a:t> desteklemez.</a:t>
            </a:r>
          </a:p>
          <a:p>
            <a:pPr lvl="1">
              <a:spcBef>
                <a:spcPts val="600"/>
              </a:spcBef>
            </a:pPr>
            <a:r>
              <a:rPr lang="tr-TR" sz="1700" dirty="0" smtClean="0"/>
              <a:t>Artık </a:t>
            </a:r>
            <a:r>
              <a:rPr lang="tr-TR" sz="1700" dirty="0"/>
              <a:t>programlama dillerinde güvenlik </a:t>
            </a:r>
            <a:r>
              <a:rPr lang="tr-TR" sz="1700" dirty="0" smtClean="0"/>
              <a:t>önemlidir</a:t>
            </a:r>
            <a:r>
              <a:rPr lang="tr-TR" sz="1700" dirty="0"/>
              <a:t>.</a:t>
            </a:r>
          </a:p>
        </p:txBody>
      </p:sp>
      <p:pic>
        <p:nvPicPr>
          <p:cNvPr id="6147" name="Picture 3"/>
          <p:cNvPicPr>
            <a:picLocks noChangeAspect="1" noChangeArrowheads="1"/>
          </p:cNvPicPr>
          <p:nvPr/>
        </p:nvPicPr>
        <p:blipFill>
          <a:blip r:embed="rId2">
            <a:clrChange>
              <a:clrFrom>
                <a:srgbClr val="DCE9F8"/>
              </a:clrFrom>
              <a:clrTo>
                <a:srgbClr val="DCE9F8">
                  <a:alpha val="0"/>
                </a:srgbClr>
              </a:clrTo>
            </a:clrChange>
            <a:extLst>
              <a:ext uri="{28A0092B-C50C-407E-A947-70E740481C1C}">
                <a14:useLocalDpi xmlns:a14="http://schemas.microsoft.com/office/drawing/2010/main" val="0"/>
              </a:ext>
            </a:extLst>
          </a:blip>
          <a:srcRect/>
          <a:stretch>
            <a:fillRect/>
          </a:stretch>
        </p:blipFill>
        <p:spPr bwMode="auto">
          <a:xfrm>
            <a:off x="842864" y="1791841"/>
            <a:ext cx="74676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822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6.3.3. </a:t>
            </a:r>
            <a:r>
              <a:rPr lang="tr-TR" sz="3600" dirty="0" err="1" smtClean="0"/>
              <a:t>Union</a:t>
            </a:r>
            <a:r>
              <a:rPr lang="tr-TR" sz="3600" dirty="0" smtClean="0"/>
              <a:t> (Bileşim) Tipi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97</a:t>
            </a:fld>
            <a:endParaRPr lang="tr-TR"/>
          </a:p>
        </p:txBody>
      </p:sp>
      <p:sp>
        <p:nvSpPr>
          <p:cNvPr id="4" name="3 İçerik Yer Tutucusu"/>
          <p:cNvSpPr>
            <a:spLocks noGrp="1"/>
          </p:cNvSpPr>
          <p:nvPr>
            <p:ph sz="quarter" idx="1"/>
          </p:nvPr>
        </p:nvSpPr>
        <p:spPr/>
        <p:txBody>
          <a:bodyPr/>
          <a:lstStyle/>
          <a:p>
            <a:r>
              <a:rPr lang="tr-TR" dirty="0" smtClean="0">
                <a:solidFill>
                  <a:srgbClr val="FF0000"/>
                </a:solidFill>
              </a:rPr>
              <a:t>Etiketlendirilmiş </a:t>
            </a:r>
            <a:r>
              <a:rPr lang="tr-TR" dirty="0" err="1" smtClean="0">
                <a:solidFill>
                  <a:srgbClr val="FF0000"/>
                </a:solidFill>
              </a:rPr>
              <a:t>Union</a:t>
            </a:r>
            <a:r>
              <a:rPr lang="tr-TR" dirty="0" smtClean="0">
                <a:solidFill>
                  <a:srgbClr val="FF0000"/>
                </a:solidFill>
              </a:rPr>
              <a:t> (Bileşim)</a:t>
            </a:r>
          </a:p>
          <a:p>
            <a:r>
              <a:rPr lang="tr-TR" dirty="0" smtClean="0"/>
              <a:t>Etiketlendirilmiş bileşimde (</a:t>
            </a:r>
            <a:r>
              <a:rPr lang="tr-TR" dirty="0" err="1" smtClean="0"/>
              <a:t>discriminated</a:t>
            </a:r>
            <a:r>
              <a:rPr lang="tr-TR" dirty="0" smtClean="0"/>
              <a:t> </a:t>
            </a:r>
            <a:r>
              <a:rPr lang="tr-TR" dirty="0" err="1" smtClean="0"/>
              <a:t>union</a:t>
            </a:r>
            <a:r>
              <a:rPr lang="tr-TR" dirty="0" smtClean="0"/>
              <a:t>) veri tipi verinin içine ayrıca yazılır. Tip kontrolünü olanaklı kılar.</a:t>
            </a:r>
            <a:endParaRPr lang="tr-TR" dirty="0"/>
          </a:p>
        </p:txBody>
      </p:sp>
      <p:pic>
        <p:nvPicPr>
          <p:cNvPr id="5122" name="Picture 2"/>
          <p:cNvPicPr>
            <a:picLocks noChangeAspect="1" noChangeArrowheads="1"/>
          </p:cNvPicPr>
          <p:nvPr/>
        </p:nvPicPr>
        <p:blipFill>
          <a:blip r:embed="rId2"/>
          <a:srcRect/>
          <a:stretch>
            <a:fillRect/>
          </a:stretch>
        </p:blipFill>
        <p:spPr bwMode="auto">
          <a:xfrm>
            <a:off x="1000100" y="3643314"/>
            <a:ext cx="6838950" cy="28289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smtClean="0">
                <a:solidFill>
                  <a:srgbClr val="002060"/>
                </a:solidFill>
              </a:rPr>
              <a:t>Etiketlendirilmiş </a:t>
            </a:r>
            <a:r>
              <a:rPr lang="tr-TR" sz="3200" dirty="0" err="1" smtClean="0">
                <a:solidFill>
                  <a:srgbClr val="002060"/>
                </a:solidFill>
              </a:rPr>
              <a:t>Union</a:t>
            </a:r>
            <a:r>
              <a:rPr lang="tr-TR" sz="3200" dirty="0" smtClean="0">
                <a:solidFill>
                  <a:srgbClr val="002060"/>
                </a:solidFill>
              </a:rPr>
              <a:t> (Bileşim) Örneği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98</a:t>
            </a:fld>
            <a:endParaRPr lang="tr-TR"/>
          </a:p>
        </p:txBody>
      </p:sp>
      <p:sp>
        <p:nvSpPr>
          <p:cNvPr id="6" name="İçerik Yer Tutucusu 5"/>
          <p:cNvSpPr>
            <a:spLocks noGrp="1"/>
          </p:cNvSpPr>
          <p:nvPr>
            <p:ph sz="quarter" idx="1"/>
          </p:nvPr>
        </p:nvSpPr>
        <p:spPr>
          <a:xfrm>
            <a:off x="364952" y="1600200"/>
            <a:ext cx="8671544" cy="4495800"/>
          </a:xfrm>
        </p:spPr>
        <p:txBody>
          <a:bodyPr>
            <a:normAutofit/>
          </a:bodyPr>
          <a:lstStyle/>
          <a:p>
            <a:pPr>
              <a:spcBef>
                <a:spcPts val="600"/>
              </a:spcBef>
            </a:pPr>
            <a:r>
              <a:rPr lang="tr-TR" sz="2000" dirty="0" smtClean="0"/>
              <a:t>ADA </a:t>
            </a:r>
            <a:r>
              <a:rPr lang="tr-TR" sz="2000" dirty="0" err="1" smtClean="0"/>
              <a:t>union</a:t>
            </a:r>
            <a:r>
              <a:rPr lang="tr-TR" sz="2000" dirty="0" smtClean="0"/>
              <a:t> tip örneği</a:t>
            </a:r>
          </a:p>
        </p:txBody>
      </p:sp>
      <p:pic>
        <p:nvPicPr>
          <p:cNvPr id="6146" name="Picture 2"/>
          <p:cNvPicPr>
            <a:picLocks noChangeAspect="1" noChangeArrowheads="1"/>
          </p:cNvPicPr>
          <p:nvPr/>
        </p:nvPicPr>
        <p:blipFill>
          <a:blip r:embed="rId2"/>
          <a:srcRect/>
          <a:stretch>
            <a:fillRect/>
          </a:stretch>
        </p:blipFill>
        <p:spPr bwMode="auto">
          <a:xfrm>
            <a:off x="642910" y="2000240"/>
            <a:ext cx="2550556" cy="47196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357686" y="1643050"/>
            <a:ext cx="4333887" cy="1992778"/>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286248" y="3857628"/>
            <a:ext cx="4714876" cy="1775012"/>
          </a:xfrm>
          <a:prstGeom prst="rect">
            <a:avLst/>
          </a:prstGeom>
          <a:noFill/>
          <a:ln w="9525">
            <a:noFill/>
            <a:miter lim="800000"/>
            <a:headEnd/>
            <a:tailEnd/>
          </a:ln>
          <a:effectLst/>
        </p:spPr>
      </p:pic>
    </p:spTree>
    <p:extLst>
      <p:ext uri="{BB962C8B-B14F-4D97-AF65-F5344CB8AC3E}">
        <p14:creationId xmlns:p14="http://schemas.microsoft.com/office/powerpoint/2010/main" val="31804724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6.3.3. </a:t>
            </a:r>
            <a:r>
              <a:rPr lang="tr-TR" dirty="0" err="1" smtClean="0"/>
              <a:t>Union</a:t>
            </a:r>
            <a:r>
              <a:rPr lang="tr-TR" dirty="0" smtClean="0"/>
              <a:t> (Bileşim) Tipi</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99</a:t>
            </a:fld>
            <a:endParaRPr lang="tr-TR"/>
          </a:p>
        </p:txBody>
      </p:sp>
      <p:pic>
        <p:nvPicPr>
          <p:cNvPr id="7170" name="Picture 2"/>
          <p:cNvPicPr>
            <a:picLocks noChangeAspect="1" noChangeArrowheads="1"/>
          </p:cNvPicPr>
          <p:nvPr/>
        </p:nvPicPr>
        <p:blipFill>
          <a:blip r:embed="rId2"/>
          <a:srcRect/>
          <a:stretch>
            <a:fillRect/>
          </a:stretch>
        </p:blipFill>
        <p:spPr bwMode="auto">
          <a:xfrm>
            <a:off x="142844" y="1591200"/>
            <a:ext cx="8715404" cy="4766758"/>
          </a:xfrm>
          <a:prstGeom prst="rect">
            <a:avLst/>
          </a:prstGeom>
          <a:noFill/>
          <a:ln w="9525">
            <a:noFill/>
            <a:miter lim="800000"/>
            <a:headEnd/>
            <a:tailEnd/>
          </a:ln>
          <a:effectLst/>
        </p:spPr>
      </p:pic>
      <p:sp>
        <p:nvSpPr>
          <p:cNvPr id="6" name="5 Dikdörtgen"/>
          <p:cNvSpPr/>
          <p:nvPr/>
        </p:nvSpPr>
        <p:spPr>
          <a:xfrm>
            <a:off x="1714480" y="6324921"/>
            <a:ext cx="5618076" cy="461665"/>
          </a:xfrm>
          <a:prstGeom prst="rect">
            <a:avLst/>
          </a:prstGeom>
        </p:spPr>
        <p:txBody>
          <a:bodyPr wrap="none">
            <a:spAutoFit/>
          </a:bodyPr>
          <a:lstStyle/>
          <a:p>
            <a:r>
              <a:rPr lang="tr-TR" sz="2400" dirty="0" smtClean="0"/>
              <a:t>Bileşim (</a:t>
            </a:r>
            <a:r>
              <a:rPr lang="tr-TR" sz="2400" dirty="0" err="1" smtClean="0"/>
              <a:t>Union</a:t>
            </a:r>
            <a:r>
              <a:rPr lang="tr-TR" sz="2400" dirty="0" smtClean="0"/>
              <a:t>) Derleme Zamanı Açıklayıcısı</a:t>
            </a:r>
            <a:endParaRPr lang="tr-TR" sz="2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12313</TotalTime>
  <Words>10849</Words>
  <Application>Microsoft Office PowerPoint</Application>
  <PresentationFormat>Ekran Gösterisi (4:3)</PresentationFormat>
  <Paragraphs>1393</Paragraphs>
  <Slides>150</Slides>
  <Notes>20</Notes>
  <HiddenSlides>0</HiddenSlides>
  <MMClips>0</MMClips>
  <ScaleCrop>false</ScaleCrop>
  <HeadingPairs>
    <vt:vector size="8" baseType="variant">
      <vt:variant>
        <vt:lpstr>Kullanılan Yazı Tipleri</vt:lpstr>
      </vt:variant>
      <vt:variant>
        <vt:i4>9</vt:i4>
      </vt:variant>
      <vt:variant>
        <vt:lpstr>Tema</vt:lpstr>
      </vt:variant>
      <vt:variant>
        <vt:i4>1</vt:i4>
      </vt:variant>
      <vt:variant>
        <vt:lpstr>Eklenmiş OLE Hizmet Programları</vt:lpstr>
      </vt:variant>
      <vt:variant>
        <vt:i4>1</vt:i4>
      </vt:variant>
      <vt:variant>
        <vt:lpstr>Slayt Başlıkları</vt:lpstr>
      </vt:variant>
      <vt:variant>
        <vt:i4>150</vt:i4>
      </vt:variant>
    </vt:vector>
  </HeadingPairs>
  <TitlesOfParts>
    <vt:vector size="161" baseType="lpstr">
      <vt:lpstr>宋体</vt:lpstr>
      <vt:lpstr>Arial</vt:lpstr>
      <vt:lpstr>Calibri</vt:lpstr>
      <vt:lpstr>Courier New</vt:lpstr>
      <vt:lpstr>굴림</vt:lpstr>
      <vt:lpstr>Lucida Sans Unicode</vt:lpstr>
      <vt:lpstr>Times New Roman</vt:lpstr>
      <vt:lpstr>Wingdings</vt:lpstr>
      <vt:lpstr>Wingdings 2</vt:lpstr>
      <vt:lpstr>Medyan</vt:lpstr>
      <vt:lpstr>Belge</vt:lpstr>
      <vt:lpstr>PowerPoint Sunusu</vt:lpstr>
      <vt:lpstr>BÖLÜM 6- Konular</vt:lpstr>
      <vt:lpstr>6.1.GİRİŞ</vt:lpstr>
      <vt:lpstr>6.1.GİRİŞ</vt:lpstr>
      <vt:lpstr>Hafıza Düzeni</vt:lpstr>
      <vt:lpstr>6.1.GİRİŞ</vt:lpstr>
      <vt:lpstr>6.2. İLKEL VERİ TİPLERİ</vt:lpstr>
      <vt:lpstr>6.2.1. Sayısal Tipler </vt:lpstr>
      <vt:lpstr>6.2.1. Sayısal Tipler </vt:lpstr>
      <vt:lpstr>6.2.1. Sayısal Tipler </vt:lpstr>
      <vt:lpstr>6.2.1. Sayısal Tipler </vt:lpstr>
      <vt:lpstr>6.2.1. Sayısal Tipler </vt:lpstr>
      <vt:lpstr>6.2.1. Sayısal Tipler </vt:lpstr>
      <vt:lpstr>6.2.1. Sayısal Tipler </vt:lpstr>
      <vt:lpstr>6.2.2. Boolean (Mantıksal)</vt:lpstr>
      <vt:lpstr>6.2.2. Boolean (Mantıksal)</vt:lpstr>
      <vt:lpstr>6.2.3. Character (Karakter)</vt:lpstr>
      <vt:lpstr>6.2.3. Character (Karakter)</vt:lpstr>
      <vt:lpstr>6.2.4. Character String (Karakter Dizgi)</vt:lpstr>
      <vt:lpstr>6.2.4. Character String (Karakter Dizgi)</vt:lpstr>
      <vt:lpstr>6.2.4. Character String (Karakter Dizgi)</vt:lpstr>
      <vt:lpstr>6.2.4. Character String (Karakter Dizgi)</vt:lpstr>
      <vt:lpstr>6.2.4. Character String (Karakter Dizgi)</vt:lpstr>
      <vt:lpstr>6.2.4. Character String (Karakter Dizgi)</vt:lpstr>
      <vt:lpstr>6.2.4. Character String (Karakter Dizgi)</vt:lpstr>
      <vt:lpstr>6.2.4. Character String (Karakter Dizgi)</vt:lpstr>
      <vt:lpstr>Derleme ve Çalışma Zamanı Açıklayıcıları</vt:lpstr>
      <vt:lpstr>6.2.5. Kullanıcı Tanımlı Sıralı Tipler</vt:lpstr>
      <vt:lpstr>6.2.5. Kullanıcı Tanımlı Sıralı Tipler</vt:lpstr>
      <vt:lpstr>6.2. İLKEL VERİ TİPLERİ</vt:lpstr>
      <vt:lpstr>6.2.5. Kullanıcı Tanımlı Sıralı Tipler</vt:lpstr>
      <vt:lpstr>6.2.5. Kullanıcı Tanımlı Sıralı Tipler</vt:lpstr>
      <vt:lpstr>6.2.5. Kullanıcı Tanımlı Sıralı Tipler</vt:lpstr>
      <vt:lpstr>6.2.5. Kullanıcı Tanımlı Sıralı Tipler</vt:lpstr>
      <vt:lpstr>6.2.5. Kullanıcı Tanımlı Sıralı Tipler</vt:lpstr>
      <vt:lpstr>6.2.5. Kullanıcı Tanımlı Sıralı Tipler</vt:lpstr>
      <vt:lpstr>6.2.5. Kullanıcı Tanımlı Sıralı Tipler</vt:lpstr>
      <vt:lpstr>6.3. YAPISAL VERİ TİPLERİ</vt:lpstr>
      <vt:lpstr>6.3.1. Diziler (Arrays)</vt:lpstr>
      <vt:lpstr>6.3.1.1. Dizi İndisleri</vt:lpstr>
      <vt:lpstr>6.3.1.1. Dizi İndisleri</vt:lpstr>
      <vt:lpstr>6.3.1.1. Dizi İndisleri</vt:lpstr>
      <vt:lpstr>6.3.1.1. Dizi İndisleri</vt:lpstr>
      <vt:lpstr>6.3.1.2. Dizi Tiplerinin Gerçekleştirimi</vt:lpstr>
      <vt:lpstr>6.3.1.2. Dizi Tiplerinin Gerçekleştirimi</vt:lpstr>
      <vt:lpstr>6.3.1.3. Dizilerin Belleğe Eşleştirilmesi</vt:lpstr>
      <vt:lpstr>PowerPoint Sunusu</vt:lpstr>
      <vt:lpstr>Satır göstergeleri – Bitişik yerleştirme</vt:lpstr>
      <vt:lpstr>Satır göstergeleri – Bitişik yerleştirme</vt:lpstr>
      <vt:lpstr>6.3.1.3. Dizilerin Belleğe Eşleştirilmesi</vt:lpstr>
      <vt:lpstr>6.3.1.4. İndis bağlama ve dizi kategorileri-</vt:lpstr>
      <vt:lpstr>6.3.1.4. İndis bağlama ve dizi kategorileri</vt:lpstr>
      <vt:lpstr>6.3.1.4. İndis bağlama ve dizi kategorileri-</vt:lpstr>
      <vt:lpstr>6.3.1.4. İndis bağlama ve dizi kategorileri</vt:lpstr>
      <vt:lpstr>Dizi Kategorileri: Özet</vt:lpstr>
      <vt:lpstr>6.3.1.5. Dizi Başlatma</vt:lpstr>
      <vt:lpstr>6.3.1.5. Dizi Başlatma</vt:lpstr>
      <vt:lpstr>6.3.1.6. Heterojen Dizi</vt:lpstr>
      <vt:lpstr>6.3.1.7. Dizi İşlemleri</vt:lpstr>
      <vt:lpstr>6.3.1.8. Dikdörtgen(Düzenli, Rectangular) ve Tırtıklı (Düzensiz, Jagged) Diziler</vt:lpstr>
      <vt:lpstr>6.3.1.9. Kesitler</vt:lpstr>
      <vt:lpstr>6.3.1.9.1. Kesit Örnekleri</vt:lpstr>
      <vt:lpstr>6.3.1.10. Demet (Tuple) Tipi</vt:lpstr>
      <vt:lpstr>6.3.1.10.Demet (Tuple) Tipi</vt:lpstr>
      <vt:lpstr>6.3.1.11. Liste Tipleri</vt:lpstr>
      <vt:lpstr>6.3.1.11. Liste Tipleri</vt:lpstr>
      <vt:lpstr>6.3.1.11. Liste Tipleri</vt:lpstr>
      <vt:lpstr>6.3.1.11. Liste Tipleri</vt:lpstr>
      <vt:lpstr>6.3.1.11. Liste Tipleri</vt:lpstr>
      <vt:lpstr>6.3.1.11. Liste Tipleri</vt:lpstr>
      <vt:lpstr>6.3.1.12. Dizi Uygulamaları</vt:lpstr>
      <vt:lpstr>6.3.1.12. Dizi Uygulamaları</vt:lpstr>
      <vt:lpstr>6.3.1.12. Dizi Uygulamaları</vt:lpstr>
      <vt:lpstr>PowerPoint Sunusu</vt:lpstr>
      <vt:lpstr>Özet: Dizilere Erişim</vt:lpstr>
      <vt:lpstr>6.3.1.12. Dizi Uygulamaları</vt:lpstr>
      <vt:lpstr>6.3.1.13. Derleme Süresi Betimleyiciler</vt:lpstr>
      <vt:lpstr>6.3.1.14. İlişkili Diziler</vt:lpstr>
      <vt:lpstr>PowerPoint Sunusu</vt:lpstr>
      <vt:lpstr>6.3.1.14. İlişkili Diziler</vt:lpstr>
      <vt:lpstr>6.3.2. Record (Kayıt) Tipi</vt:lpstr>
      <vt:lpstr>6.3.2. Record (Kayıt) Tipi</vt:lpstr>
      <vt:lpstr>İç içe yuvalanmış kayıtlar</vt:lpstr>
      <vt:lpstr>Kayıtların hafıza düzeni</vt:lpstr>
      <vt:lpstr>6.3.2.1. Kayıt Sahalarına Başvuru</vt:lpstr>
      <vt:lpstr>6.3.2.1. Kayıt Sahalarına Başvuru</vt:lpstr>
      <vt:lpstr>6.3.2.1. Kayıt Sahalarına Başvuru</vt:lpstr>
      <vt:lpstr>6.3.2.2. Pascal ve C' de Kayıt Sahalarına Başvuru</vt:lpstr>
      <vt:lpstr>6.3.2.2. Pascal ve C' de Kayıt Sahalarına Başvuru</vt:lpstr>
      <vt:lpstr>6.3.2.3. Kayıt Ataması</vt:lpstr>
      <vt:lpstr>6.3.2.3. Kayıt Ataması</vt:lpstr>
      <vt:lpstr>6.3.2.4. Kayıt Uygulaması</vt:lpstr>
      <vt:lpstr>6.3.3. Union (Bileşim) Tipi</vt:lpstr>
      <vt:lpstr>6.3.3. Union (Bileşim) Tipi</vt:lpstr>
      <vt:lpstr>6.3.3. Union (Bileşim) Tipi</vt:lpstr>
      <vt:lpstr>6.3.3. Union (Bileşim) Tipi</vt:lpstr>
      <vt:lpstr>6.3.3. Union (Bileşim) Tipi</vt:lpstr>
      <vt:lpstr>Etiketlendirilmiş Union (Bileşim) Örneği</vt:lpstr>
      <vt:lpstr>6.3.3. Union (Bileşim) Tipi</vt:lpstr>
      <vt:lpstr>6.3.4. Set (Küme)Tipi</vt:lpstr>
      <vt:lpstr>6.3.4. Set (Küme)Tipi</vt:lpstr>
      <vt:lpstr>6.3.4. Set (Küme)Tipi</vt:lpstr>
      <vt:lpstr>6.3.5. Pointer (Gösterge) Tipi</vt:lpstr>
      <vt:lpstr>PowerPoint Sunusu</vt:lpstr>
      <vt:lpstr>6.3.5. Pointer (Gösterge) Tipi</vt:lpstr>
      <vt:lpstr>Heap Bellek</vt:lpstr>
      <vt:lpstr>6.3.5.1. Genel Özellikler</vt:lpstr>
      <vt:lpstr>6.3.5.1. Genel Özellikler</vt:lpstr>
      <vt:lpstr>6.3.5.2. Gösterge Tipi için Atama ve Başvuru Çözme</vt:lpstr>
      <vt:lpstr>6.3.5.2. Gösterge Tipi için Atama ve Başvuru Çözme</vt:lpstr>
      <vt:lpstr>6.3.5.2. Gösterge Tipi için Atama ve Başvuru Çözme</vt:lpstr>
      <vt:lpstr>6.3.5.3. Gösterge Aritmetiği</vt:lpstr>
      <vt:lpstr>6.3.5.3. Gösterge Aritmetiği</vt:lpstr>
      <vt:lpstr>6.3.5.3. Gösterge Aritmetiği</vt:lpstr>
      <vt:lpstr>6.3.5.4. Gösterge Veri Tipi Sorunları</vt:lpstr>
      <vt:lpstr>6.3.5.4. Gösterge Veri Tipi Sorunları</vt:lpstr>
      <vt:lpstr>6.3.5.4.1. Dangling Pointer (Sallanan Gösterge)</vt:lpstr>
      <vt:lpstr>6.3.5.4.1. Dangling Pointer (Sallanan Gösterge)</vt:lpstr>
      <vt:lpstr>6.3.5.4.2. Bellek Sızıntısı</vt:lpstr>
      <vt:lpstr>PowerPoint Sunusu</vt:lpstr>
      <vt:lpstr>Pointer Problemleri – Sallanan Gösterge</vt:lpstr>
      <vt:lpstr>Pointer Problemleri – Kayıp heap-dinamik değişkenler</vt:lpstr>
      <vt:lpstr>6.3.5.5. Dillerde göstericiler</vt:lpstr>
      <vt:lpstr>6.3.5.5. Dillerde göstericiler</vt:lpstr>
      <vt:lpstr>6.3.5.6. Göstericilerin Değerlendirilmesi</vt:lpstr>
      <vt:lpstr>Gösterici sorunlarına çözüm</vt:lpstr>
      <vt:lpstr>PowerPoint Sunusu</vt:lpstr>
      <vt:lpstr>Gösterici sorunlarına çözüm</vt:lpstr>
      <vt:lpstr>PowerPoint Sunusu</vt:lpstr>
      <vt:lpstr>PowerPoint Sunusu</vt:lpstr>
      <vt:lpstr>PowerPoint Sunusu</vt:lpstr>
      <vt:lpstr>PowerPoint Sunusu</vt:lpstr>
      <vt:lpstr>PowerPoint Sunusu</vt:lpstr>
      <vt:lpstr>6.3.5.5. Referans Tipi</vt:lpstr>
      <vt:lpstr>PowerPoint Sunusu</vt:lpstr>
      <vt:lpstr>PowerPoint Sunusu</vt:lpstr>
      <vt:lpstr>6.4. KUVVETLİ TİPLEME</vt:lpstr>
      <vt:lpstr>6.4. KUVVETLİ TİPLEME</vt:lpstr>
      <vt:lpstr>6.5. TİP DENETİMİ</vt:lpstr>
      <vt:lpstr>6.5.1. Tip Dönüşümleri</vt:lpstr>
      <vt:lpstr>6.5.1. Tip Dönüşümleri</vt:lpstr>
      <vt:lpstr>6.5.1.1. Örtülü Tip Dönüşümleri</vt:lpstr>
      <vt:lpstr>6.5.1.1. Örtülü Tip Dönüşümleri</vt:lpstr>
      <vt:lpstr>6.5.1.1. Örtülü Tip Dönüşümleri</vt:lpstr>
      <vt:lpstr>PowerPoint Sunusu</vt:lpstr>
      <vt:lpstr>6.5.1.2. Dışsal Tip Dönüşümleri</vt:lpstr>
      <vt:lpstr>PowerPoint Sunusu</vt:lpstr>
      <vt:lpstr>Ödev</vt:lpstr>
      <vt:lpstr>Özet</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yazılım böl başk</cp:lastModifiedBy>
  <cp:revision>295</cp:revision>
  <dcterms:created xsi:type="dcterms:W3CDTF">2011-09-15T11:21:30Z</dcterms:created>
  <dcterms:modified xsi:type="dcterms:W3CDTF">2020-12-02T06:19:48Z</dcterms:modified>
</cp:coreProperties>
</file>