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3"/>
  </p:notesMasterIdLst>
  <p:sldIdLst>
    <p:sldId id="314" r:id="rId2"/>
    <p:sldId id="313" r:id="rId3"/>
    <p:sldId id="483" r:id="rId4"/>
    <p:sldId id="484" r:id="rId5"/>
    <p:sldId id="566" r:id="rId6"/>
    <p:sldId id="567" r:id="rId7"/>
    <p:sldId id="547" r:id="rId8"/>
    <p:sldId id="605" r:id="rId9"/>
    <p:sldId id="607" r:id="rId10"/>
    <p:sldId id="608" r:id="rId11"/>
    <p:sldId id="606" r:id="rId12"/>
    <p:sldId id="485" r:id="rId13"/>
    <p:sldId id="486" r:id="rId14"/>
    <p:sldId id="487" r:id="rId15"/>
    <p:sldId id="488" r:id="rId16"/>
    <p:sldId id="489" r:id="rId17"/>
    <p:sldId id="490" r:id="rId18"/>
    <p:sldId id="491" r:id="rId19"/>
    <p:sldId id="492" r:id="rId20"/>
    <p:sldId id="493" r:id="rId21"/>
    <p:sldId id="527" r:id="rId22"/>
    <p:sldId id="528" r:id="rId23"/>
    <p:sldId id="571" r:id="rId24"/>
    <p:sldId id="572" r:id="rId25"/>
    <p:sldId id="494" r:id="rId26"/>
    <p:sldId id="495" r:id="rId27"/>
    <p:sldId id="529" r:id="rId28"/>
    <p:sldId id="533" r:id="rId29"/>
    <p:sldId id="496" r:id="rId30"/>
    <p:sldId id="530" r:id="rId31"/>
    <p:sldId id="497" r:id="rId32"/>
    <p:sldId id="498" r:id="rId33"/>
    <p:sldId id="499" r:id="rId34"/>
    <p:sldId id="500" r:id="rId35"/>
    <p:sldId id="548" r:id="rId36"/>
    <p:sldId id="501" r:id="rId37"/>
    <p:sldId id="502" r:id="rId38"/>
    <p:sldId id="503" r:id="rId39"/>
    <p:sldId id="609" r:id="rId40"/>
    <p:sldId id="534" r:id="rId41"/>
    <p:sldId id="535" r:id="rId42"/>
    <p:sldId id="505" r:id="rId43"/>
    <p:sldId id="504" r:id="rId44"/>
    <p:sldId id="611" r:id="rId45"/>
    <p:sldId id="539" r:id="rId46"/>
    <p:sldId id="540" r:id="rId47"/>
    <p:sldId id="506" r:id="rId48"/>
    <p:sldId id="614" r:id="rId49"/>
    <p:sldId id="537" r:id="rId50"/>
    <p:sldId id="555" r:id="rId51"/>
    <p:sldId id="507" r:id="rId52"/>
    <p:sldId id="508" r:id="rId53"/>
    <p:sldId id="615" r:id="rId54"/>
    <p:sldId id="616" r:id="rId55"/>
    <p:sldId id="554" r:id="rId56"/>
    <p:sldId id="536" r:id="rId57"/>
    <p:sldId id="556" r:id="rId58"/>
    <p:sldId id="557" r:id="rId59"/>
    <p:sldId id="509" r:id="rId60"/>
    <p:sldId id="510" r:id="rId61"/>
    <p:sldId id="531" r:id="rId62"/>
    <p:sldId id="558" r:id="rId63"/>
    <p:sldId id="559" r:id="rId64"/>
    <p:sldId id="560" r:id="rId65"/>
    <p:sldId id="511" r:id="rId66"/>
    <p:sldId id="538" r:id="rId67"/>
    <p:sldId id="628" r:id="rId68"/>
    <p:sldId id="629" r:id="rId69"/>
    <p:sldId id="630" r:id="rId70"/>
    <p:sldId id="541" r:id="rId71"/>
    <p:sldId id="542" r:id="rId72"/>
    <p:sldId id="543" r:id="rId73"/>
    <p:sldId id="544" r:id="rId74"/>
    <p:sldId id="549" r:id="rId75"/>
    <p:sldId id="550" r:id="rId76"/>
    <p:sldId id="551" r:id="rId77"/>
    <p:sldId id="552" r:id="rId78"/>
    <p:sldId id="573" r:id="rId79"/>
    <p:sldId id="574" r:id="rId80"/>
    <p:sldId id="575" r:id="rId81"/>
    <p:sldId id="512" r:id="rId82"/>
    <p:sldId id="513" r:id="rId83"/>
    <p:sldId id="514" r:id="rId84"/>
    <p:sldId id="516" r:id="rId85"/>
    <p:sldId id="515" r:id="rId86"/>
    <p:sldId id="517" r:id="rId87"/>
    <p:sldId id="545" r:id="rId88"/>
    <p:sldId id="546" r:id="rId89"/>
    <p:sldId id="618" r:id="rId90"/>
    <p:sldId id="518" r:id="rId91"/>
    <p:sldId id="553" r:id="rId92"/>
    <p:sldId id="576" r:id="rId93"/>
    <p:sldId id="577" r:id="rId94"/>
    <p:sldId id="578" r:id="rId95"/>
    <p:sldId id="620" r:id="rId96"/>
    <p:sldId id="631" r:id="rId97"/>
    <p:sldId id="591" r:id="rId98"/>
    <p:sldId id="590" r:id="rId99"/>
    <p:sldId id="581" r:id="rId100"/>
    <p:sldId id="582" r:id="rId101"/>
    <p:sldId id="583" r:id="rId102"/>
    <p:sldId id="584" r:id="rId103"/>
    <p:sldId id="585" r:id="rId104"/>
    <p:sldId id="586" r:id="rId105"/>
    <p:sldId id="587" r:id="rId106"/>
    <p:sldId id="595" r:id="rId107"/>
    <p:sldId id="596" r:id="rId108"/>
    <p:sldId id="597" r:id="rId109"/>
    <p:sldId id="598" r:id="rId110"/>
    <p:sldId id="599" r:id="rId111"/>
    <p:sldId id="600" r:id="rId112"/>
    <p:sldId id="588" r:id="rId113"/>
    <p:sldId id="589" r:id="rId114"/>
    <p:sldId id="593" r:id="rId115"/>
    <p:sldId id="594" r:id="rId116"/>
    <p:sldId id="601" r:id="rId117"/>
    <p:sldId id="621" r:id="rId118"/>
    <p:sldId id="622" r:id="rId119"/>
    <p:sldId id="623" r:id="rId120"/>
    <p:sldId id="624" r:id="rId121"/>
    <p:sldId id="625" r:id="rId122"/>
    <p:sldId id="626" r:id="rId123"/>
    <p:sldId id="627" r:id="rId124"/>
    <p:sldId id="604" r:id="rId125"/>
    <p:sldId id="602" r:id="rId126"/>
    <p:sldId id="603" r:id="rId127"/>
    <p:sldId id="592" r:id="rId128"/>
    <p:sldId id="520" r:id="rId129"/>
    <p:sldId id="521" r:id="rId130"/>
    <p:sldId id="522" r:id="rId131"/>
    <p:sldId id="523" r:id="rId132"/>
    <p:sldId id="524" r:id="rId133"/>
    <p:sldId id="525" r:id="rId134"/>
    <p:sldId id="565" r:id="rId135"/>
    <p:sldId id="561" r:id="rId136"/>
    <p:sldId id="562" r:id="rId137"/>
    <p:sldId id="563" r:id="rId138"/>
    <p:sldId id="564" r:id="rId139"/>
    <p:sldId id="433" r:id="rId140"/>
    <p:sldId id="532" r:id="rId141"/>
    <p:sldId id="632" r:id="rId14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6.01.2021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15B24B7-AC67-4DA5-96B1-A6229B8EA7DD}" type="slidenum">
              <a:rPr lang="zh-TW" altLang="en-US"/>
              <a:pPr/>
              <a:t>54</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altLang="zh-TW" smtClean="0"/>
              <a:t>stack implementation difference</a:t>
            </a:r>
          </a:p>
        </p:txBody>
      </p:sp>
    </p:spTree>
    <p:extLst>
      <p:ext uri="{BB962C8B-B14F-4D97-AF65-F5344CB8AC3E}">
        <p14:creationId xmlns:p14="http://schemas.microsoft.com/office/powerpoint/2010/main" val="30735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D8185C3D-D122-46B8-AC36-84675343F624}" type="slidenum">
              <a:rPr lang="en-GB"/>
              <a:pPr/>
              <a:t>70</a:t>
            </a:fld>
            <a:endParaRPr lang="en-GB"/>
          </a:p>
        </p:txBody>
      </p:sp>
      <p:sp>
        <p:nvSpPr>
          <p:cNvPr id="86017"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6018"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extLst>
      <p:ext uri="{BB962C8B-B14F-4D97-AF65-F5344CB8AC3E}">
        <p14:creationId xmlns:p14="http://schemas.microsoft.com/office/powerpoint/2010/main" val="1642010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93D047F3-9867-491F-A43B-DB30D4A491F8}" type="slidenum">
              <a:rPr lang="en-GB"/>
              <a:pPr/>
              <a:t>71</a:t>
            </a:fld>
            <a:endParaRPr lang="en-GB"/>
          </a:p>
        </p:txBody>
      </p:sp>
      <p:sp>
        <p:nvSpPr>
          <p:cNvPr id="87041"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7042"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dirty="0"/>
          </a:p>
        </p:txBody>
      </p:sp>
    </p:spTree>
    <p:extLst>
      <p:ext uri="{BB962C8B-B14F-4D97-AF65-F5344CB8AC3E}">
        <p14:creationId xmlns:p14="http://schemas.microsoft.com/office/powerpoint/2010/main" val="4006267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5466E22B-0620-4E9C-9C65-7DC5B657072C}" type="slidenum">
              <a:rPr lang="en-GB"/>
              <a:pPr/>
              <a:t>72</a:t>
            </a:fld>
            <a:endParaRPr lang="en-GB"/>
          </a:p>
        </p:txBody>
      </p:sp>
      <p:sp>
        <p:nvSpPr>
          <p:cNvPr id="88065"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8066"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extLst>
      <p:ext uri="{BB962C8B-B14F-4D97-AF65-F5344CB8AC3E}">
        <p14:creationId xmlns:p14="http://schemas.microsoft.com/office/powerpoint/2010/main" val="403640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2"/>
          <p:cNvSpPr>
            <a:spLocks noGrp="1" noChangeArrowheads="1"/>
          </p:cNvSpPr>
          <p:nvPr>
            <p:ph type="sldNum"/>
          </p:nvPr>
        </p:nvSpPr>
        <p:spPr>
          <a:ln/>
        </p:spPr>
        <p:txBody>
          <a:bodyPr/>
          <a:lstStyle/>
          <a:p>
            <a:fld id="{B222DD5F-54C4-46A2-90DD-C295EE6823C3}" type="slidenum">
              <a:rPr lang="en-GB"/>
              <a:pPr/>
              <a:t>73</a:t>
            </a:fld>
            <a:endParaRPr lang="en-GB"/>
          </a:p>
        </p:txBody>
      </p:sp>
      <p:sp>
        <p:nvSpPr>
          <p:cNvPr id="89089" name="Text Box 1"/>
          <p:cNvSpPr txBox="1">
            <a:spLocks noChangeArrowheads="1"/>
          </p:cNvSpPr>
          <p:nvPr/>
        </p:nvSpPr>
        <p:spPr bwMode="auto">
          <a:xfrm>
            <a:off x="1177531" y="685687"/>
            <a:ext cx="4501447" cy="3428432"/>
          </a:xfrm>
          <a:prstGeom prst="rect">
            <a:avLst/>
          </a:prstGeom>
          <a:solidFill>
            <a:srgbClr val="FFFFFF"/>
          </a:solidFill>
          <a:ln w="9360">
            <a:solidFill>
              <a:srgbClr val="000000"/>
            </a:solidFill>
            <a:miter lim="800000"/>
            <a:headEnd/>
            <a:tailEnd/>
          </a:ln>
          <a:effectLst/>
        </p:spPr>
        <p:txBody>
          <a:bodyPr wrap="none" lIns="86603" tIns="43301" rIns="86603" bIns="43301" anchor="ctr"/>
          <a:lstStyle/>
          <a:p>
            <a:endParaRPr lang="tr-TR"/>
          </a:p>
        </p:txBody>
      </p:sp>
      <p:sp>
        <p:nvSpPr>
          <p:cNvPr id="89090" name="Rectangle 2"/>
          <p:cNvSpPr txBox="1">
            <a:spLocks noGrp="1" noChangeArrowheads="1"/>
          </p:cNvSpPr>
          <p:nvPr>
            <p:ph type="body"/>
          </p:nvPr>
        </p:nvSpPr>
        <p:spPr bwMode="auto">
          <a:xfrm>
            <a:off x="915195" y="4342682"/>
            <a:ext cx="5018667" cy="4124714"/>
          </a:xfrm>
          <a:prstGeom prst="rect">
            <a:avLst/>
          </a:prstGeom>
          <a:solidFill>
            <a:srgbClr val="FFFFFF"/>
          </a:solidFill>
          <a:ln w="9360">
            <a:solidFill>
              <a:srgbClr val="000000"/>
            </a:solidFill>
            <a:miter lim="800000"/>
            <a:headEnd/>
            <a:tailEnd/>
          </a:ln>
        </p:spPr>
        <p:txBody>
          <a:bodyPr wrap="none" anchor="ctr"/>
          <a:lstStyle/>
          <a:p>
            <a:endParaRPr lang="tr-TR"/>
          </a:p>
        </p:txBody>
      </p:sp>
    </p:spTree>
    <p:extLst>
      <p:ext uri="{BB962C8B-B14F-4D97-AF65-F5344CB8AC3E}">
        <p14:creationId xmlns:p14="http://schemas.microsoft.com/office/powerpoint/2010/main" val="80795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E7D933A-1E88-45EC-BD1C-7F35A5A4F4FC}" type="slidenum">
              <a:rPr lang="en-US" smtClean="0">
                <a:cs typeface="Lucida Sans Unicode" pitchFamily="34" charset="0"/>
              </a:rPr>
              <a:pPr/>
              <a:t>106</a:t>
            </a:fld>
            <a:endParaRPr lang="en-US" smtClean="0">
              <a:cs typeface="Lucida Sans Unicode"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tr-TR" dirty="0" smtClean="0"/>
          </a:p>
        </p:txBody>
      </p:sp>
    </p:spTree>
    <p:extLst>
      <p:ext uri="{BB962C8B-B14F-4D97-AF65-F5344CB8AC3E}">
        <p14:creationId xmlns:p14="http://schemas.microsoft.com/office/powerpoint/2010/main" val="2104335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6C6900A-E6A7-4537-BE18-C823CA738470}" type="slidenum">
              <a:rPr lang="en-US" smtClean="0">
                <a:cs typeface="Lucida Sans Unicode" pitchFamily="34" charset="0"/>
              </a:rPr>
              <a:pPr/>
              <a:t>109</a:t>
            </a:fld>
            <a:endParaRPr lang="en-US" smtClean="0">
              <a:cs typeface="Lucida Sans Unicode"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tr-TR" smtClean="0"/>
          </a:p>
        </p:txBody>
      </p:sp>
    </p:spTree>
    <p:extLst>
      <p:ext uri="{BB962C8B-B14F-4D97-AF65-F5344CB8AC3E}">
        <p14:creationId xmlns:p14="http://schemas.microsoft.com/office/powerpoint/2010/main" val="425402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Slayt Görüntüsü Yer Tutucusu"/>
          <p:cNvSpPr>
            <a:spLocks noGrp="1" noRot="1" noChangeAspect="1" noTextEdit="1"/>
          </p:cNvSpPr>
          <p:nvPr>
            <p:ph type="sldImg"/>
          </p:nvPr>
        </p:nvSpPr>
        <p:spPr>
          <a:ln/>
        </p:spPr>
      </p:sp>
      <p:sp>
        <p:nvSpPr>
          <p:cNvPr id="97283" name="2 Not Yer Tutucusu"/>
          <p:cNvSpPr>
            <a:spLocks noGrp="1"/>
          </p:cNvSpPr>
          <p:nvPr>
            <p:ph type="body" idx="1"/>
          </p:nvPr>
        </p:nvSpPr>
        <p:spPr>
          <a:noFill/>
          <a:ln/>
        </p:spPr>
        <p:txBody>
          <a:bodyPr/>
          <a:lstStyle/>
          <a:p>
            <a:endParaRPr lang="tr-TR" smtClean="0"/>
          </a:p>
        </p:txBody>
      </p:sp>
      <p:sp>
        <p:nvSpPr>
          <p:cNvPr id="97284" name="3 Slayt Numarası Yer Tutucusu"/>
          <p:cNvSpPr>
            <a:spLocks noGrp="1"/>
          </p:cNvSpPr>
          <p:nvPr>
            <p:ph type="sldNum" sz="quarter" idx="5"/>
          </p:nvPr>
        </p:nvSpPr>
        <p:spPr>
          <a:noFill/>
        </p:spPr>
        <p:txBody>
          <a:bodyPr/>
          <a:lstStyle/>
          <a:p>
            <a:fld id="{B8D18C47-82DF-4DC6-B131-1FF0A4F6FEE5}" type="slidenum">
              <a:rPr lang="en-US" smtClean="0">
                <a:cs typeface="Lucida Sans Unicode" pitchFamily="34" charset="0"/>
              </a:rPr>
              <a:pPr/>
              <a:t>111</a:t>
            </a:fld>
            <a:endParaRPr lang="en-US" smtClean="0">
              <a:cs typeface="Lucida Sans Unicode" pitchFamily="34" charset="0"/>
            </a:endParaRPr>
          </a:p>
        </p:txBody>
      </p:sp>
    </p:spTree>
    <p:extLst>
      <p:ext uri="{BB962C8B-B14F-4D97-AF65-F5344CB8AC3E}">
        <p14:creationId xmlns:p14="http://schemas.microsoft.com/office/powerpoint/2010/main" val="113453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68D3C62E-425D-4AB7-B173-DBCDC190A835}" type="slidenum">
              <a:rPr lang="en-US" smtClean="0">
                <a:cs typeface="Lucida Sans Unicode" pitchFamily="34" charset="0"/>
              </a:rPr>
              <a:pPr/>
              <a:t>134</a:t>
            </a:fld>
            <a:endParaRPr lang="en-US" smtClean="0">
              <a:cs typeface="Lucida Sans Unicode"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tr-TR" smtClean="0"/>
          </a:p>
        </p:txBody>
      </p:sp>
    </p:spTree>
    <p:extLst>
      <p:ext uri="{BB962C8B-B14F-4D97-AF65-F5344CB8AC3E}">
        <p14:creationId xmlns:p14="http://schemas.microsoft.com/office/powerpoint/2010/main" val="330014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4F83026-8C01-49F1-8DD8-2BF6CF6AD71B}"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16" name="Başlık 1"/>
          <p:cNvSpPr>
            <a:spLocks noGrp="1"/>
          </p:cNvSpPr>
          <p:nvPr/>
        </p:nvSpPr>
        <p:spPr bwMode="auto">
          <a:xfrm>
            <a:off x="304800" y="357166"/>
            <a:ext cx="8763000" cy="862034"/>
          </a:xfrm>
          <a:prstGeom prst="rect">
            <a:avLst/>
          </a:prstGeom>
          <a:noFill/>
          <a:ln w="9525">
            <a:noFill/>
            <a:miter lim="800000"/>
            <a:headEnd/>
            <a:tailEnd/>
          </a:ln>
        </p:spPr>
        <p:txBody>
          <a:bodyPr/>
          <a:lstStyle/>
          <a:p>
            <a:r>
              <a:rPr lang="tr-TR" sz="3600" dirty="0">
                <a:solidFill>
                  <a:srgbClr val="009900"/>
                </a:solidFill>
                <a:latin typeface="Lucida Sans Unicode" pitchFamily="34" charset="0"/>
              </a:rPr>
              <a:t>Bölüm</a:t>
            </a:r>
            <a:r>
              <a:rPr lang="en-US" sz="3600" dirty="0">
                <a:solidFill>
                  <a:srgbClr val="009900"/>
                </a:solidFill>
                <a:latin typeface="Lucida Sans Unicode" pitchFamily="34" charset="0"/>
              </a:rPr>
              <a:t> </a:t>
            </a:r>
            <a:r>
              <a:rPr lang="tr-TR" sz="3600" dirty="0" smtClean="0">
                <a:solidFill>
                  <a:srgbClr val="009900"/>
                </a:solidFill>
                <a:latin typeface="Lucida Sans Unicode" pitchFamily="34" charset="0"/>
              </a:rPr>
              <a:t>8: Altprogramlar</a:t>
            </a:r>
            <a:endParaRPr lang="tr-TR" sz="3600" dirty="0">
              <a:solidFill>
                <a:srgbClr val="009900"/>
              </a:solidFill>
              <a:latin typeface="Lucida Sans Unicode" pitchFamily="34" charset="0"/>
            </a:endParaRPr>
          </a:p>
        </p:txBody>
      </p:sp>
      <p:pic>
        <p:nvPicPr>
          <p:cNvPr id="5" name="Picture 6"/>
          <p:cNvPicPr>
            <a:picLocks noChangeAspect="1" noChangeArrowheads="1"/>
          </p:cNvPicPr>
          <p:nvPr/>
        </p:nvPicPr>
        <p:blipFill>
          <a:blip r:embed="rId3" cstate="print"/>
          <a:srcRect/>
          <a:stretch>
            <a:fillRect/>
          </a:stretch>
        </p:blipFill>
        <p:spPr bwMode="auto">
          <a:xfrm>
            <a:off x="37570" y="1736731"/>
            <a:ext cx="2984778" cy="3692533"/>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
          <p:cNvPicPr>
            <a:picLocks noChangeAspect="1" noChangeArrowheads="1"/>
          </p:cNvPicPr>
          <p:nvPr/>
        </p:nvPicPr>
        <p:blipFill>
          <a:blip r:embed="rId5" cstate="print"/>
          <a:srcRect/>
          <a:stretch>
            <a:fillRect/>
          </a:stretch>
        </p:blipFill>
        <p:spPr bwMode="auto">
          <a:xfrm>
            <a:off x="6070348" y="1717647"/>
            <a:ext cx="3036083" cy="3683840"/>
          </a:xfrm>
          <a:prstGeom prst="rect">
            <a:avLst/>
          </a:prstGeom>
          <a:noFill/>
          <a:ln w="9525">
            <a:noFill/>
            <a:miter lim="800000"/>
            <a:headEnd/>
            <a:tailEnd/>
          </a:ln>
          <a:effectLst/>
        </p:spPr>
      </p:pic>
      <p:sp>
        <p:nvSpPr>
          <p:cNvPr id="8" name="7 Slayt Numarası Yer Tutucusu"/>
          <p:cNvSpPr>
            <a:spLocks noGrp="1"/>
          </p:cNvSpPr>
          <p:nvPr>
            <p:ph type="sldNum" sz="quarter" idx="11"/>
          </p:nvPr>
        </p:nvSpPr>
        <p:spPr/>
        <p:txBody>
          <a:bodyPr/>
          <a:lstStyle/>
          <a:p>
            <a:fld id="{14917F13-F816-43A4-AC89-84EBDAF33797}" type="slidenum">
              <a:rPr lang="tr-TR" smtClean="0"/>
              <a:pPr/>
              <a:t>1</a:t>
            </a:fld>
            <a:endParaRPr lang="tr-TR"/>
          </a:p>
        </p:txBody>
      </p:sp>
    </p:spTree>
    <p:extLst>
      <p:ext uri="{BB962C8B-B14F-4D97-AF65-F5344CB8AC3E}">
        <p14:creationId xmlns:p14="http://schemas.microsoft.com/office/powerpoint/2010/main"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1"/>
          </p:nvPr>
        </p:nvSpPr>
        <p:spPr>
          <a:xfrm>
            <a:off x="685800" y="1628775"/>
            <a:ext cx="3814763" cy="4114800"/>
          </a:xfrm>
        </p:spPr>
        <p:txBody>
          <a:bodyPr>
            <a:normAutofit fontScale="92500" lnSpcReduction="20000"/>
          </a:bodyPr>
          <a:lstStyle/>
          <a:p>
            <a:pPr eaLnBrk="1" hangingPunct="1">
              <a:buFontTx/>
              <a:buNone/>
            </a:pPr>
            <a:r>
              <a:rPr lang="en-US" altLang="zh-TW" sz="2000" smtClean="0"/>
              <a:t>#include &lt;stdio.h&gt;</a:t>
            </a:r>
          </a:p>
          <a:p>
            <a:pPr eaLnBrk="1" hangingPunct="1">
              <a:buFontTx/>
              <a:buNone/>
            </a:pPr>
            <a:r>
              <a:rPr lang="en-US" altLang="zh-TW" sz="2000" smtClean="0"/>
              <a:t>int count;</a:t>
            </a:r>
          </a:p>
          <a:p>
            <a:pPr eaLnBrk="1" hangingPunct="1">
              <a:buFontTx/>
              <a:buNone/>
            </a:pPr>
            <a:r>
              <a:rPr lang="en-US" altLang="zh-TW" sz="2000" smtClean="0"/>
              <a:t>main( ) {</a:t>
            </a:r>
          </a:p>
          <a:p>
            <a:pPr eaLnBrk="1" hangingPunct="1">
              <a:buFontTx/>
              <a:buNone/>
            </a:pPr>
            <a:r>
              <a:rPr lang="en-US" altLang="zh-TW" sz="2000" smtClean="0"/>
              <a:t>   int i ;</a:t>
            </a:r>
          </a:p>
          <a:p>
            <a:pPr eaLnBrk="1" hangingPunct="1">
              <a:buFontTx/>
              <a:buNone/>
            </a:pPr>
            <a:r>
              <a:rPr lang="en-US" altLang="zh-TW" sz="2000" smtClean="0"/>
              <a:t>   for (i=0; i&lt;=10; i++)</a:t>
            </a:r>
          </a:p>
          <a:p>
            <a:pPr eaLnBrk="1" hangingPunct="1">
              <a:buFontTx/>
              <a:buNone/>
            </a:pPr>
            <a:r>
              <a:rPr lang="en-US" altLang="zh-TW" sz="2000" smtClean="0"/>
              <a:t>   {  test( ) ;  }</a:t>
            </a:r>
          </a:p>
          <a:p>
            <a:pPr eaLnBrk="1" hangingPunct="1">
              <a:buFontTx/>
              <a:buNone/>
            </a:pPr>
            <a:r>
              <a:rPr lang="en-US" altLang="zh-TW" sz="2000" smtClean="0"/>
              <a:t>}</a:t>
            </a:r>
          </a:p>
          <a:p>
            <a:pPr eaLnBrk="1" hangingPunct="1">
              <a:buFontTx/>
              <a:buNone/>
            </a:pPr>
            <a:r>
              <a:rPr lang="en-US" altLang="zh-TW" sz="2000" smtClean="0"/>
              <a:t>test( ) {</a:t>
            </a:r>
          </a:p>
          <a:p>
            <a:pPr eaLnBrk="1" hangingPunct="1">
              <a:buFontTx/>
              <a:buNone/>
            </a:pPr>
            <a:r>
              <a:rPr lang="en-US" altLang="zh-TW" sz="2000" smtClean="0"/>
              <a:t>   int  i ;</a:t>
            </a:r>
          </a:p>
          <a:p>
            <a:pPr eaLnBrk="1" hangingPunct="1">
              <a:buFontTx/>
              <a:buNone/>
            </a:pPr>
            <a:r>
              <a:rPr lang="en-US" altLang="zh-TW" sz="2000" smtClean="0"/>
              <a:t>   static int count = 0;</a:t>
            </a:r>
          </a:p>
          <a:p>
            <a:pPr eaLnBrk="1" hangingPunct="1">
              <a:buFontTx/>
              <a:buNone/>
            </a:pPr>
            <a:r>
              <a:rPr lang="en-US" altLang="zh-TW" sz="2000" smtClean="0"/>
              <a:t>   count = count + 1 ;</a:t>
            </a:r>
          </a:p>
          <a:p>
            <a:pPr eaLnBrk="1" hangingPunct="1">
              <a:buFontTx/>
              <a:buNone/>
            </a:pPr>
            <a:r>
              <a:rPr lang="en-US" altLang="zh-TW" sz="2000" smtClean="0"/>
              <a:t>}</a:t>
            </a:r>
          </a:p>
        </p:txBody>
      </p:sp>
      <p:graphicFrame>
        <p:nvGraphicFramePr>
          <p:cNvPr id="16416" name="Group 32"/>
          <p:cNvGraphicFramePr>
            <a:graphicFrameLocks noGrp="1"/>
          </p:cNvGraphicFramePr>
          <p:nvPr>
            <p:ph sz="half" idx="2"/>
          </p:nvPr>
        </p:nvGraphicFramePr>
        <p:xfrm>
          <a:off x="4300538" y="2043113"/>
          <a:ext cx="4148137" cy="3579814"/>
        </p:xfrm>
        <a:graphic>
          <a:graphicData uri="http://schemas.openxmlformats.org/drawingml/2006/table">
            <a:tbl>
              <a:tblPr>
                <a:effectLst>
                  <a:innerShdw blurRad="114300">
                    <a:prstClr val="black"/>
                  </a:innerShdw>
                </a:effectLst>
              </a:tblPr>
              <a:tblGrid>
                <a:gridCol w="1563687">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tblGrid>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600" b="0" i="0" u="none" strike="noStrike" cap="none" normalizeH="0" baseline="0" dirty="0" smtClean="0">
                        <a:ln>
                          <a:noFill/>
                        </a:ln>
                        <a:solidFill>
                          <a:schemeClr val="bg1"/>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Tip</a:t>
                      </a:r>
                      <a:r>
                        <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rPr>
                        <a:t>-</a:t>
                      </a: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Bellek-bağlama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0"/>
                  </a:ext>
                </a:extLst>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1"/>
                  </a:ext>
                </a:extLst>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main::i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2"/>
                  </a:ext>
                </a:extLst>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3"/>
                  </a:ext>
                </a:extLst>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test::count</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5" name="4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10</a:t>
            </a:fld>
            <a:endParaRPr lang="en-US" altLang="zh-TW"/>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100</a:t>
            </a:fld>
            <a:endParaRPr lang="tr-TR"/>
          </a:p>
        </p:txBody>
      </p:sp>
      <p:sp>
        <p:nvSpPr>
          <p:cNvPr id="6" name="5 İçerik Yer Tutucusu"/>
          <p:cNvSpPr>
            <a:spLocks noGrp="1"/>
          </p:cNvSpPr>
          <p:nvPr>
            <p:ph sz="quarter" idx="1"/>
          </p:nvPr>
        </p:nvSpPr>
        <p:spPr/>
        <p:txBody>
          <a:bodyPr>
            <a:normAutofit fontScale="47500" lnSpcReduction="20000"/>
          </a:bodyPr>
          <a:lstStyle/>
          <a:p>
            <a:pPr>
              <a:buFont typeface="Arial" pitchFamily="34" charset="0"/>
              <a:buNone/>
            </a:pPr>
            <a:r>
              <a:rPr lang="en-US" sz="3200" b="1" dirty="0" smtClean="0">
                <a:latin typeface="Courier New" pitchFamily="49" charset="0"/>
                <a:cs typeface="Courier New" pitchFamily="49" charset="0"/>
              </a:rPr>
              <a:t>procedure </a:t>
            </a:r>
            <a:r>
              <a:rPr lang="en-US" sz="3200" b="1" dirty="0" err="1" smtClean="0">
                <a:latin typeface="Courier New" pitchFamily="49" charset="0"/>
                <a:cs typeface="Courier New" pitchFamily="49" charset="0"/>
              </a:rPr>
              <a:t>Generic_Sort</a:t>
            </a:r>
            <a:r>
              <a:rPr lang="en-US" sz="3200" b="1" dirty="0" smtClean="0">
                <a:latin typeface="Courier New" pitchFamily="49" charset="0"/>
                <a:cs typeface="Courier New" pitchFamily="49" charset="0"/>
              </a:rPr>
              <a:t> (list : in out vector) </a:t>
            </a:r>
          </a:p>
          <a:p>
            <a:pPr>
              <a:buFont typeface="Arial" pitchFamily="34" charset="0"/>
              <a:buNone/>
            </a:pPr>
            <a:r>
              <a:rPr lang="en-US" sz="3200" b="1" dirty="0" smtClean="0">
                <a:latin typeface="Courier New" pitchFamily="49" charset="0"/>
                <a:cs typeface="Courier New" pitchFamily="49" charset="0"/>
              </a:rPr>
              <a:t>    is temp: element;</a:t>
            </a:r>
          </a:p>
          <a:p>
            <a:pPr>
              <a:buFont typeface="Arial" pitchFamily="34" charset="0"/>
              <a:buNone/>
            </a:pPr>
            <a:r>
              <a:rPr lang="en-US" sz="3200" b="1" dirty="0" smtClean="0">
                <a:latin typeface="Courier New" pitchFamily="49" charset="0"/>
                <a:cs typeface="Courier New" pitchFamily="49" charset="0"/>
              </a:rPr>
              <a:t>begin</a:t>
            </a:r>
          </a:p>
          <a:p>
            <a:pPr>
              <a:buFont typeface="Arial" pitchFamily="34" charset="0"/>
              <a:buNone/>
            </a:pPr>
            <a:r>
              <a:rPr lang="en-US" sz="3200" b="1" dirty="0" smtClean="0">
                <a:latin typeface="Courier New" pitchFamily="49" charset="0"/>
                <a:cs typeface="Courier New" pitchFamily="49" charset="0"/>
              </a:rPr>
              <a:t>  for </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in </a:t>
            </a:r>
            <a:r>
              <a:rPr lang="en-US" sz="3200" b="1" dirty="0" err="1" smtClean="0">
                <a:latin typeface="Courier New" pitchFamily="49" charset="0"/>
                <a:cs typeface="Courier New" pitchFamily="49" charset="0"/>
              </a:rPr>
              <a:t>list'FIRST</a:t>
            </a:r>
            <a:r>
              <a:rPr lang="en-US" sz="3200" b="1" dirty="0" smtClean="0">
                <a:latin typeface="Courier New" pitchFamily="49" charset="0"/>
                <a:cs typeface="Courier New" pitchFamily="49" charset="0"/>
              </a:rPr>
              <a:t>.. </a:t>
            </a:r>
            <a:r>
              <a:rPr lang="en-US" sz="3200" b="1" dirty="0" err="1" smtClean="0">
                <a:latin typeface="Courier New" pitchFamily="49" charset="0"/>
                <a:cs typeface="Courier New" pitchFamily="49" charset="0"/>
              </a:rPr>
              <a:t>i'PRED</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list'LAST</a:t>
            </a:r>
            <a:r>
              <a:rPr lang="en-US" sz="3200" b="1" dirty="0" smtClean="0">
                <a:latin typeface="Courier New" pitchFamily="49" charset="0"/>
                <a:cs typeface="Courier New" pitchFamily="49" charset="0"/>
              </a:rPr>
              <a:t>) loop</a:t>
            </a:r>
          </a:p>
          <a:p>
            <a:pPr>
              <a:buFont typeface="Arial" pitchFamily="34" charset="0"/>
              <a:buNone/>
            </a:pPr>
            <a:r>
              <a:rPr lang="en-US" sz="3200" b="1" dirty="0" smtClean="0">
                <a:latin typeface="Courier New" pitchFamily="49" charset="0"/>
                <a:cs typeface="Courier New" pitchFamily="49" charset="0"/>
              </a:rPr>
              <a:t>	  for j in </a:t>
            </a:r>
            <a:r>
              <a:rPr lang="en-US" sz="3200" b="1" dirty="0" err="1" smtClean="0">
                <a:latin typeface="Courier New" pitchFamily="49" charset="0"/>
                <a:cs typeface="Courier New" pitchFamily="49" charset="0"/>
              </a:rPr>
              <a:t>i'SUCC</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a:t>
            </a:r>
            <a:r>
              <a:rPr lang="en-US" sz="3200" b="1" dirty="0" err="1" smtClean="0">
                <a:latin typeface="Courier New" pitchFamily="49" charset="0"/>
                <a:cs typeface="Courier New" pitchFamily="49" charset="0"/>
              </a:rPr>
              <a:t>list'LAST</a:t>
            </a:r>
            <a:r>
              <a:rPr lang="en-US" sz="3200" b="1" dirty="0" smtClean="0">
                <a:latin typeface="Courier New" pitchFamily="49" charset="0"/>
                <a:cs typeface="Courier New" pitchFamily="49" charset="0"/>
              </a:rPr>
              <a:t> loop</a:t>
            </a:r>
          </a:p>
          <a:p>
            <a:pPr>
              <a:buFont typeface="Arial" pitchFamily="34" charset="0"/>
              <a:buNone/>
            </a:pPr>
            <a:r>
              <a:rPr lang="en-US" sz="3200" b="1" dirty="0" smtClean="0">
                <a:latin typeface="Courier New" pitchFamily="49" charset="0"/>
                <a:cs typeface="Courier New" pitchFamily="49" charset="0"/>
              </a:rPr>
              <a:t>	    if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&gt; list(j) then</a:t>
            </a:r>
          </a:p>
          <a:p>
            <a:pPr>
              <a:buFont typeface="Arial" pitchFamily="34" charset="0"/>
              <a:buNone/>
            </a:pPr>
            <a:r>
              <a:rPr lang="en-US" sz="3200" b="1" dirty="0" smtClean="0">
                <a:latin typeface="Courier New" pitchFamily="49" charset="0"/>
                <a:cs typeface="Courier New" pitchFamily="49" charset="0"/>
              </a:rPr>
              <a:t>	      temp :=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a:t>
            </a:r>
          </a:p>
          <a:p>
            <a:pPr>
              <a:buFont typeface="Arial" pitchFamily="34" charset="0"/>
              <a:buNone/>
            </a:pPr>
            <a:r>
              <a:rPr lang="en-US" sz="3200" b="1" dirty="0" smtClean="0">
                <a:latin typeface="Courier New" pitchFamily="49" charset="0"/>
                <a:cs typeface="Courier New" pitchFamily="49" charset="0"/>
              </a:rPr>
              <a:t>	      list(</a:t>
            </a:r>
            <a:r>
              <a:rPr lang="en-US" sz="3200" b="1" dirty="0" err="1" smtClean="0">
                <a:latin typeface="Courier New" pitchFamily="49" charset="0"/>
                <a:cs typeface="Courier New" pitchFamily="49" charset="0"/>
              </a:rPr>
              <a:t>i</a:t>
            </a:r>
            <a:r>
              <a:rPr lang="en-US" sz="3200" b="1" dirty="0" smtClean="0">
                <a:latin typeface="Courier New" pitchFamily="49" charset="0"/>
                <a:cs typeface="Courier New" pitchFamily="49" charset="0"/>
              </a:rPr>
              <a:t>) := list(j);</a:t>
            </a:r>
          </a:p>
          <a:p>
            <a:pPr>
              <a:buFont typeface="Arial" pitchFamily="34" charset="0"/>
              <a:buNone/>
            </a:pPr>
            <a:r>
              <a:rPr lang="en-US" sz="3200" b="1" dirty="0" smtClean="0">
                <a:latin typeface="Courier New" pitchFamily="49" charset="0"/>
                <a:cs typeface="Courier New" pitchFamily="49" charset="0"/>
              </a:rPr>
              <a:t>	      list(j) := temp;</a:t>
            </a:r>
          </a:p>
          <a:p>
            <a:pPr>
              <a:buFont typeface="Arial" pitchFamily="34" charset="0"/>
              <a:buNone/>
            </a:pPr>
            <a:r>
              <a:rPr lang="en-US" sz="3200" b="1" dirty="0" smtClean="0">
                <a:latin typeface="Courier New" pitchFamily="49" charset="0"/>
                <a:cs typeface="Courier New" pitchFamily="49" charset="0"/>
              </a:rPr>
              <a:t>	    end if;</a:t>
            </a:r>
          </a:p>
          <a:p>
            <a:pPr>
              <a:buFont typeface="Arial" pitchFamily="34" charset="0"/>
              <a:buNone/>
            </a:pPr>
            <a:r>
              <a:rPr lang="en-US" sz="3200" b="1" dirty="0" smtClean="0">
                <a:latin typeface="Courier New" pitchFamily="49" charset="0"/>
                <a:cs typeface="Courier New" pitchFamily="49" charset="0"/>
              </a:rPr>
              <a:t>	  end loop; -- for j</a:t>
            </a:r>
          </a:p>
          <a:p>
            <a:pPr>
              <a:buFont typeface="Arial" pitchFamily="34" charset="0"/>
              <a:buNone/>
            </a:pPr>
            <a:r>
              <a:rPr lang="en-US" sz="3200" b="1" dirty="0" smtClean="0">
                <a:latin typeface="Courier New" pitchFamily="49" charset="0"/>
                <a:cs typeface="Courier New" pitchFamily="49" charset="0"/>
              </a:rPr>
              <a:t>  end loop; --for </a:t>
            </a:r>
            <a:r>
              <a:rPr lang="en-US" sz="3200" b="1" dirty="0" err="1" smtClean="0">
                <a:latin typeface="Courier New" pitchFamily="49" charset="0"/>
                <a:cs typeface="Courier New" pitchFamily="49" charset="0"/>
              </a:rPr>
              <a:t>i</a:t>
            </a: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End </a:t>
            </a:r>
            <a:r>
              <a:rPr lang="en-US" sz="3200" b="1" dirty="0" err="1" smtClean="0">
                <a:latin typeface="Courier New" pitchFamily="49" charset="0"/>
                <a:cs typeface="Courier New" pitchFamily="49" charset="0"/>
              </a:rPr>
              <a:t>Generic_Sort</a:t>
            </a:r>
            <a:endParaRPr lang="en-US" sz="3200" b="1" dirty="0" smtClean="0">
              <a:latin typeface="Courier New" pitchFamily="49" charset="0"/>
              <a:cs typeface="Courier New" pitchFamily="49" charset="0"/>
            </a:endParaRPr>
          </a:p>
          <a:p>
            <a:pPr>
              <a:buFont typeface="Arial" pitchFamily="34" charset="0"/>
              <a:buNone/>
            </a:pP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procedure </a:t>
            </a:r>
            <a:r>
              <a:rPr lang="en-US" sz="3200" b="1" dirty="0" err="1" smtClean="0">
                <a:latin typeface="Courier New" pitchFamily="49" charset="0"/>
                <a:cs typeface="Courier New" pitchFamily="49" charset="0"/>
              </a:rPr>
              <a:t>Integer_Sort</a:t>
            </a:r>
            <a:r>
              <a:rPr lang="en-US" sz="3200" b="1" dirty="0" smtClean="0">
                <a:latin typeface="Courier New" pitchFamily="49" charset="0"/>
                <a:cs typeface="Courier New" pitchFamily="49" charset="0"/>
              </a:rPr>
              <a:t> is new </a:t>
            </a:r>
            <a:r>
              <a:rPr lang="en-US" sz="3200" b="1" dirty="0" err="1" smtClean="0">
                <a:latin typeface="Courier New" pitchFamily="49" charset="0"/>
                <a:cs typeface="Courier New" pitchFamily="49" charset="0"/>
              </a:rPr>
              <a:t>Generic_Sort</a:t>
            </a:r>
            <a:endParaRPr lang="en-US" sz="3200" b="1" dirty="0" smtClean="0">
              <a:latin typeface="Courier New" pitchFamily="49" charset="0"/>
              <a:cs typeface="Courier New" pitchFamily="49" charset="0"/>
            </a:endParaRPr>
          </a:p>
          <a:p>
            <a:pPr>
              <a:buFont typeface="Arial" pitchFamily="34" charset="0"/>
              <a:buNone/>
            </a:pPr>
            <a:r>
              <a:rPr lang="en-US" sz="3200" b="1" dirty="0" smtClean="0">
                <a:latin typeface="Courier New" pitchFamily="49" charset="0"/>
                <a:cs typeface="Courier New" pitchFamily="49" charset="0"/>
              </a:rPr>
              <a:t>    (element =&gt; INTEGER; vector =&gt; INTEGER_ARRAY);</a:t>
            </a:r>
            <a:endParaRPr lang="tr-TR"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101</a:t>
            </a:fld>
            <a:endParaRPr lang="tr-TR"/>
          </a:p>
        </p:txBody>
      </p:sp>
      <p:sp>
        <p:nvSpPr>
          <p:cNvPr id="6" name="5 İçerik Yer Tutucusu"/>
          <p:cNvSpPr>
            <a:spLocks noGrp="1"/>
          </p:cNvSpPr>
          <p:nvPr>
            <p:ph sz="quarter" idx="1"/>
          </p:nvPr>
        </p:nvSpPr>
        <p:spPr/>
        <p:txBody>
          <a:bodyPr>
            <a:normAutofit lnSpcReduction="10000"/>
          </a:bodyPr>
          <a:lstStyle/>
          <a:p>
            <a:r>
              <a:rPr lang="tr-TR" dirty="0" smtClean="0"/>
              <a:t>Yukarıdaki somutlaştırmaya kadar jenerik tanım (bir önceki sayfa) için bir kod üretilmez. Ne zaman ki yukarıdaki somutlaştırma gerçekleştirilir, derleyici </a:t>
            </a:r>
            <a:r>
              <a:rPr lang="tr-TR" dirty="0" err="1" smtClean="0"/>
              <a:t>Generıc</a:t>
            </a:r>
            <a:r>
              <a:rPr lang="tr-TR" dirty="0" smtClean="0"/>
              <a:t>_</a:t>
            </a:r>
            <a:r>
              <a:rPr lang="tr-TR" dirty="0" err="1" smtClean="0"/>
              <a:t>Sort'un</a:t>
            </a:r>
            <a:r>
              <a:rPr lang="tr-TR" dirty="0" smtClean="0"/>
              <a:t> tamsayıları sıralayan versiyonu olan </a:t>
            </a:r>
            <a:r>
              <a:rPr lang="tr-TR" dirty="0" err="1" smtClean="0"/>
              <a:t>Integer</a:t>
            </a:r>
            <a:r>
              <a:rPr lang="tr-TR" dirty="0" smtClean="0"/>
              <a:t>_</a:t>
            </a:r>
            <a:r>
              <a:rPr lang="tr-TR" dirty="0" err="1" smtClean="0"/>
              <a:t>Sort</a:t>
            </a:r>
            <a:r>
              <a:rPr lang="tr-TR" dirty="0" smtClean="0"/>
              <a:t> alt fonksiyonunu üretir.</a:t>
            </a:r>
          </a:p>
          <a:p>
            <a:r>
              <a:rPr lang="tr-TR" dirty="0" smtClean="0"/>
              <a:t>Ada'da fonksiyon isimlerinin parametre olamadığı düşünülürse, bu yöntem çok amaçlı fonksiyon hazırlamak açısından da faydalıdır. Bir sonraki örneğe bakalım.</a:t>
            </a:r>
            <a:endParaRPr lang="tr-TR"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102</a:t>
            </a:fld>
            <a:endParaRPr lang="tr-TR"/>
          </a:p>
        </p:txBody>
      </p:sp>
      <p:pic>
        <p:nvPicPr>
          <p:cNvPr id="50179" name="Picture 3"/>
          <p:cNvPicPr>
            <a:picLocks noChangeAspect="1" noChangeArrowheads="1"/>
          </p:cNvPicPr>
          <p:nvPr/>
        </p:nvPicPr>
        <p:blipFill>
          <a:blip r:embed="rId2"/>
          <a:srcRect/>
          <a:stretch>
            <a:fillRect/>
          </a:stretch>
        </p:blipFill>
        <p:spPr bwMode="auto">
          <a:xfrm>
            <a:off x="262818" y="1714488"/>
            <a:ext cx="8666900" cy="4711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103</a:t>
            </a:fld>
            <a:endParaRPr lang="tr-TR"/>
          </a:p>
        </p:txBody>
      </p:sp>
      <p:pic>
        <p:nvPicPr>
          <p:cNvPr id="51202" name="Picture 2"/>
          <p:cNvPicPr>
            <a:picLocks noChangeAspect="1" noChangeArrowheads="1"/>
          </p:cNvPicPr>
          <p:nvPr/>
        </p:nvPicPr>
        <p:blipFill>
          <a:blip r:embed="rId2"/>
          <a:srcRect/>
          <a:stretch>
            <a:fillRect/>
          </a:stretch>
        </p:blipFill>
        <p:spPr bwMode="auto">
          <a:xfrm>
            <a:off x="142876" y="1628223"/>
            <a:ext cx="8929718" cy="46582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104</a:t>
            </a:fld>
            <a:endParaRPr lang="tr-TR"/>
          </a:p>
        </p:txBody>
      </p:sp>
      <p:pic>
        <p:nvPicPr>
          <p:cNvPr id="52226" name="Picture 2"/>
          <p:cNvPicPr>
            <a:picLocks noChangeAspect="1" noChangeArrowheads="1"/>
          </p:cNvPicPr>
          <p:nvPr/>
        </p:nvPicPr>
        <p:blipFill>
          <a:blip r:embed="rId2"/>
          <a:srcRect/>
          <a:stretch>
            <a:fillRect/>
          </a:stretch>
        </p:blipFill>
        <p:spPr bwMode="auto">
          <a:xfrm>
            <a:off x="428628" y="1580276"/>
            <a:ext cx="8429652" cy="5206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105</a:t>
            </a:fld>
            <a:endParaRPr lang="tr-TR"/>
          </a:p>
        </p:txBody>
      </p:sp>
      <p:pic>
        <p:nvPicPr>
          <p:cNvPr id="53250" name="Picture 2"/>
          <p:cNvPicPr>
            <a:picLocks noChangeAspect="1" noChangeArrowheads="1"/>
          </p:cNvPicPr>
          <p:nvPr/>
        </p:nvPicPr>
        <p:blipFill>
          <a:blip r:embed="rId2"/>
          <a:srcRect/>
          <a:stretch>
            <a:fillRect/>
          </a:stretch>
        </p:blipFill>
        <p:spPr bwMode="auto">
          <a:xfrm>
            <a:off x="1233490" y="1612288"/>
            <a:ext cx="5695964" cy="4888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a:bodyPr>
          <a:lstStyle/>
          <a:p>
            <a:r>
              <a:rPr lang="tr-TR" sz="4000" dirty="0" smtClean="0"/>
              <a:t>Cinsine özgü altprogramlar (örnekler)</a:t>
            </a:r>
            <a:endParaRPr lang="en-US" sz="4000" dirty="0" smtClean="0"/>
          </a:p>
        </p:txBody>
      </p:sp>
      <p:sp>
        <p:nvSpPr>
          <p:cNvPr id="43013" name="Rectangle 3"/>
          <p:cNvSpPr>
            <a:spLocks noGrp="1" noChangeArrowheads="1"/>
          </p:cNvSpPr>
          <p:nvPr>
            <p:ph type="body" idx="1"/>
          </p:nvPr>
        </p:nvSpPr>
        <p:spPr/>
        <p:txBody>
          <a:bodyPr/>
          <a:lstStyle/>
          <a:p>
            <a:pPr eaLnBrk="1" hangingPunct="1"/>
            <a:r>
              <a:rPr lang="en-US" dirty="0" smtClean="0"/>
              <a:t>Java 5.0</a:t>
            </a:r>
            <a:br>
              <a:rPr lang="en-US" dirty="0" smtClean="0"/>
            </a:br>
            <a:r>
              <a:rPr lang="en-US" sz="2400" dirty="0" smtClean="0"/>
              <a:t>-  Java 5.0 </a:t>
            </a:r>
            <a:r>
              <a:rPr lang="tr-TR" sz="2400" dirty="0" smtClean="0"/>
              <a:t>ve</a:t>
            </a:r>
            <a:r>
              <a:rPr lang="en-US" sz="2400" dirty="0" smtClean="0"/>
              <a:t> C++</a:t>
            </a:r>
            <a:r>
              <a:rPr lang="tr-TR" sz="2400" dirty="0" smtClean="0"/>
              <a:t>’arasındaki soysal farklar</a:t>
            </a:r>
            <a:r>
              <a:rPr lang="en-US" sz="2400" dirty="0" smtClean="0"/>
              <a:t>:</a:t>
            </a:r>
            <a:br>
              <a:rPr lang="en-US" sz="2400" dirty="0" smtClean="0"/>
            </a:br>
            <a:r>
              <a:rPr lang="en-US" sz="2400" dirty="0" smtClean="0"/>
              <a:t>1. Java 5.0</a:t>
            </a:r>
            <a:r>
              <a:rPr lang="tr-TR" sz="2400" dirty="0" smtClean="0"/>
              <a:t>’de soysal parametreler sınıflandırılmış olmalıdır</a:t>
            </a:r>
            <a:endParaRPr lang="en-US" sz="2400" dirty="0" smtClean="0"/>
          </a:p>
          <a:p>
            <a:pPr eaLnBrk="1" hangingPunct="1">
              <a:buFontTx/>
              <a:buNone/>
            </a:pPr>
            <a:r>
              <a:rPr lang="en-US" sz="2400" dirty="0" smtClean="0"/>
              <a:t>   2. Java 5.0 </a:t>
            </a:r>
            <a:r>
              <a:rPr lang="tr-TR" sz="2400" dirty="0" smtClean="0"/>
              <a:t>‘de soysal yöntemler sadece bir kere doğru olarak soysal yöntemler olarak örneklendirilmelidir</a:t>
            </a:r>
            <a:r>
              <a:rPr lang="en-US" sz="2400" dirty="0" smtClean="0"/>
              <a:t/>
            </a:r>
            <a:br>
              <a:rPr lang="en-US" sz="2400" dirty="0" smtClean="0"/>
            </a:br>
            <a:r>
              <a:rPr lang="en-US" sz="2400" dirty="0" smtClean="0"/>
              <a:t>3. </a:t>
            </a:r>
            <a:r>
              <a:rPr lang="tr-TR" sz="2400" dirty="0" smtClean="0"/>
              <a:t>Sınırlamalar sınıf aralıklarına göre belirtilmelidir ki soysal yöntemler soysal parametreler olarak geçebilsin</a:t>
            </a:r>
            <a:r>
              <a:rPr lang="en-US" sz="2400" dirty="0" smtClean="0"/>
              <a:t/>
            </a:r>
            <a:br>
              <a:rPr lang="en-US" sz="2400" dirty="0" smtClean="0"/>
            </a:br>
            <a:r>
              <a:rPr lang="en-US" sz="2400" dirty="0" smtClean="0"/>
              <a:t>4. </a:t>
            </a:r>
            <a:r>
              <a:rPr lang="tr-TR" sz="2400" dirty="0" smtClean="0"/>
              <a:t>Soysal parametrelerin joker türleri</a:t>
            </a:r>
            <a:endParaRPr lang="en-US" sz="2400" dirty="0" smtClean="0"/>
          </a:p>
          <a:p>
            <a:pPr eaLnBrk="1" hangingPunct="1">
              <a:buFontTx/>
              <a:buNone/>
            </a:pPr>
            <a:r>
              <a:rPr lang="en-US" dirty="0" smtClean="0"/>
              <a:t> </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106</a:t>
            </a:fld>
            <a:endParaRPr lang="tr-T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r>
              <a:rPr lang="tr-TR" dirty="0" smtClean="0"/>
              <a:t>Cinsine özgü altprogramlar (örnekler)</a:t>
            </a:r>
            <a:endParaRPr lang="en-US" dirty="0" smtClean="0"/>
          </a:p>
        </p:txBody>
      </p:sp>
      <p:sp>
        <p:nvSpPr>
          <p:cNvPr id="44035" name="Content Placeholder 2"/>
          <p:cNvSpPr>
            <a:spLocks noGrp="1"/>
          </p:cNvSpPr>
          <p:nvPr>
            <p:ph idx="1"/>
          </p:nvPr>
        </p:nvSpPr>
        <p:spPr/>
        <p:txBody>
          <a:bodyPr>
            <a:normAutofit fontScale="92500"/>
          </a:bodyPr>
          <a:lstStyle/>
          <a:p>
            <a:r>
              <a:rPr lang="en-US" smtClean="0"/>
              <a:t>Java 5.0 </a:t>
            </a:r>
            <a:r>
              <a:rPr lang="en-US" sz="2400" smtClean="0"/>
              <a:t>(</a:t>
            </a:r>
            <a:r>
              <a:rPr lang="tr-TR" sz="2400" smtClean="0"/>
              <a:t>devam</a:t>
            </a:r>
            <a:r>
              <a:rPr lang="en-US" sz="2400" smtClean="0"/>
              <a:t>)</a:t>
            </a:r>
          </a:p>
          <a:p>
            <a:pPr lvl="1">
              <a:buFontTx/>
              <a:buNone/>
            </a:pPr>
            <a:r>
              <a:rPr lang="en-US" smtClean="0"/>
              <a:t>   </a:t>
            </a:r>
            <a:r>
              <a:rPr lang="en-US" sz="2000" b="1" smtClean="0">
                <a:latin typeface="Courier New" pitchFamily="49" charset="0"/>
                <a:cs typeface="Courier New" pitchFamily="49" charset="0"/>
              </a:rPr>
              <a:t>public static </a:t>
            </a:r>
            <a:r>
              <a:rPr lang="en-US" sz="2000" smtClean="0">
                <a:latin typeface="Courier New" pitchFamily="49" charset="0"/>
                <a:cs typeface="Courier New" pitchFamily="49" charset="0"/>
              </a:rPr>
              <a:t>&lt;T&gt; T doIt(T[] list) { … }</a:t>
            </a:r>
          </a:p>
          <a:p>
            <a:pPr lvl="1">
              <a:buFontTx/>
              <a:buNone/>
            </a:pPr>
            <a:r>
              <a:rPr lang="en-US" smtClean="0"/>
              <a:t>    - </a:t>
            </a:r>
            <a:r>
              <a:rPr lang="tr-TR" smtClean="0"/>
              <a:t>parametreler soysal elemanların dizileridir</a:t>
            </a:r>
            <a:r>
              <a:rPr lang="en-US" smtClean="0"/>
              <a:t> (</a:t>
            </a:r>
            <a:r>
              <a:rPr lang="en-US" sz="2000" smtClean="0">
                <a:latin typeface="Courier New" pitchFamily="49" charset="0"/>
                <a:cs typeface="Courier New" pitchFamily="49" charset="0"/>
              </a:rPr>
              <a:t>T</a:t>
            </a:r>
            <a:r>
              <a:rPr lang="en-US" smtClean="0"/>
              <a:t> </a:t>
            </a:r>
            <a:r>
              <a:rPr lang="tr-TR" smtClean="0"/>
              <a:t>türün ismidir</a:t>
            </a:r>
            <a:r>
              <a:rPr lang="en-US" smtClean="0"/>
              <a:t>)</a:t>
            </a:r>
          </a:p>
          <a:p>
            <a:pPr lvl="1">
              <a:buFontTx/>
              <a:buNone/>
            </a:pPr>
            <a:r>
              <a:rPr lang="en-US" smtClean="0"/>
              <a:t>    - </a:t>
            </a:r>
            <a:r>
              <a:rPr lang="tr-TR" smtClean="0"/>
              <a:t>Bir çağrım</a:t>
            </a:r>
            <a:r>
              <a:rPr lang="en-US" smtClean="0"/>
              <a:t>: </a:t>
            </a:r>
          </a:p>
          <a:p>
            <a:pPr lvl="1">
              <a:buFontTx/>
              <a:buNone/>
            </a:pPr>
            <a:r>
              <a:rPr lang="en-US" smtClean="0"/>
              <a:t>          </a:t>
            </a:r>
            <a:r>
              <a:rPr lang="en-US" sz="2000" smtClean="0">
                <a:latin typeface="Courier New" pitchFamily="49" charset="0"/>
                <a:cs typeface="Courier New" pitchFamily="49" charset="0"/>
              </a:rPr>
              <a:t>doIt&lt;String&gt;(myList);</a:t>
            </a:r>
          </a:p>
          <a:p>
            <a:pPr lvl="1">
              <a:buFontTx/>
              <a:buNone/>
            </a:pPr>
            <a:r>
              <a:rPr lang="tr-TR" smtClean="0"/>
              <a:t>Soysal parametrelerin sınırları olabiir</a:t>
            </a:r>
            <a:r>
              <a:rPr lang="en-US" smtClean="0"/>
              <a:t>:</a:t>
            </a:r>
          </a:p>
          <a:p>
            <a:pPr lvl="1">
              <a:buFontTx/>
              <a:buNone/>
            </a:pPr>
            <a:r>
              <a:rPr lang="en-US" sz="2000" b="1" smtClean="0">
                <a:latin typeface="Courier New" pitchFamily="49" charset="0"/>
                <a:cs typeface="Courier New" pitchFamily="49" charset="0"/>
              </a:rPr>
              <a:t>   public static </a:t>
            </a:r>
            <a:r>
              <a:rPr lang="en-US" sz="2000" smtClean="0">
                <a:latin typeface="Courier New" pitchFamily="49" charset="0"/>
                <a:cs typeface="Courier New" pitchFamily="49" charset="0"/>
              </a:rPr>
              <a:t>&lt;T </a:t>
            </a:r>
            <a:r>
              <a:rPr lang="en-US" sz="2000" b="1" smtClean="0">
                <a:latin typeface="Courier New" pitchFamily="49" charset="0"/>
                <a:cs typeface="Courier New" pitchFamily="49" charset="0"/>
              </a:rPr>
              <a:t>extends</a:t>
            </a:r>
            <a:r>
              <a:rPr lang="en-US" sz="2000" smtClean="0">
                <a:latin typeface="Courier New" pitchFamily="49" charset="0"/>
                <a:cs typeface="Courier New" pitchFamily="49" charset="0"/>
              </a:rPr>
              <a:t> Comparable&gt; T </a:t>
            </a:r>
          </a:p>
          <a:p>
            <a:pPr lvl="1">
              <a:buFontTx/>
              <a:buNone/>
            </a:pPr>
            <a:r>
              <a:rPr lang="en-US" sz="2000" smtClean="0">
                <a:latin typeface="Courier New" pitchFamily="49" charset="0"/>
                <a:cs typeface="Courier New" pitchFamily="49" charset="0"/>
              </a:rPr>
              <a:t>     doIt(T[] list) { … }</a:t>
            </a:r>
          </a:p>
          <a:p>
            <a:pPr lvl="1">
              <a:buFontTx/>
              <a:buNone/>
            </a:pPr>
            <a:r>
              <a:rPr lang="tr-TR" smtClean="0"/>
              <a:t>Soysal tür</a:t>
            </a:r>
            <a:r>
              <a:rPr lang="en-US" smtClean="0"/>
              <a:t> </a:t>
            </a:r>
            <a:r>
              <a:rPr lang="en-US" sz="2000" smtClean="0">
                <a:latin typeface="Courier New" pitchFamily="49" charset="0"/>
                <a:cs typeface="Courier New" pitchFamily="49" charset="0"/>
              </a:rPr>
              <a:t>Comparable</a:t>
            </a:r>
            <a:r>
              <a:rPr lang="en-US" smtClean="0"/>
              <a:t> </a:t>
            </a:r>
            <a:r>
              <a:rPr lang="tr-TR" smtClean="0"/>
              <a:t>arabirimini uygulayan bir sınıf olmalıdır</a:t>
            </a:r>
            <a:endParaRPr lang="en-US"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107</a:t>
            </a:fld>
            <a:endParaRPr lang="tr-T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tr-TR" dirty="0" smtClean="0"/>
              <a:t>Cinsine özgü altprogramlar (örnekler)</a:t>
            </a:r>
            <a:endParaRPr lang="en-US" dirty="0" smtClean="0"/>
          </a:p>
        </p:txBody>
      </p:sp>
      <p:sp>
        <p:nvSpPr>
          <p:cNvPr id="45059" name="Content Placeholder 2"/>
          <p:cNvSpPr>
            <a:spLocks noGrp="1"/>
          </p:cNvSpPr>
          <p:nvPr>
            <p:ph idx="1"/>
          </p:nvPr>
        </p:nvSpPr>
        <p:spPr/>
        <p:txBody>
          <a:bodyPr/>
          <a:lstStyle/>
          <a:p>
            <a:r>
              <a:rPr lang="en-US" dirty="0" smtClean="0"/>
              <a:t>Java 5.0 </a:t>
            </a:r>
            <a:r>
              <a:rPr lang="en-US" sz="2400" dirty="0" smtClean="0"/>
              <a:t>(</a:t>
            </a:r>
            <a:r>
              <a:rPr lang="tr-TR" sz="2400" dirty="0" smtClean="0"/>
              <a:t>devam</a:t>
            </a:r>
            <a:r>
              <a:rPr lang="en-US" sz="2400" dirty="0" smtClean="0"/>
              <a:t>)</a:t>
            </a:r>
          </a:p>
          <a:p>
            <a:pPr lvl="1"/>
            <a:r>
              <a:rPr lang="tr-TR" dirty="0" smtClean="0"/>
              <a:t>Joker türleri</a:t>
            </a:r>
            <a:endParaRPr lang="en-US" dirty="0" smtClean="0"/>
          </a:p>
          <a:p>
            <a:pPr lvl="1">
              <a:buFontTx/>
              <a:buNone/>
            </a:pPr>
            <a:r>
              <a:rPr lang="en-US" dirty="0" smtClean="0"/>
              <a:t>    </a:t>
            </a:r>
            <a:r>
              <a:rPr lang="en-US" sz="2000" dirty="0" smtClean="0">
                <a:latin typeface="Courier New" pitchFamily="49" charset="0"/>
                <a:cs typeface="Courier New" pitchFamily="49" charset="0"/>
              </a:rPr>
              <a:t>Collection&lt;?&gt;</a:t>
            </a:r>
            <a:r>
              <a:rPr lang="en-US" dirty="0" smtClean="0"/>
              <a:t> </a:t>
            </a:r>
            <a:r>
              <a:rPr lang="tr-TR" dirty="0" smtClean="0"/>
              <a:t>Derleme sınıfları için bir joker türüdür</a:t>
            </a:r>
            <a:endParaRPr lang="en-US" dirty="0" smtClean="0"/>
          </a:p>
          <a:p>
            <a:pPr lvl="1">
              <a:buFontTx/>
              <a:buNone/>
            </a:pPr>
            <a:r>
              <a:rPr lang="en-US" dirty="0" smtClean="0"/>
              <a:t>   </a:t>
            </a:r>
            <a:r>
              <a:rPr lang="en-US" sz="2000" b="1" dirty="0" smtClean="0">
                <a:latin typeface="Courier New" pitchFamily="49" charset="0"/>
                <a:cs typeface="Courier New" pitchFamily="49" charset="0"/>
              </a:rPr>
              <a:t>void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printCollection</a:t>
            </a:r>
            <a:r>
              <a:rPr lang="en-US" sz="2000" dirty="0" smtClean="0">
                <a:latin typeface="Courier New" pitchFamily="49" charset="0"/>
                <a:cs typeface="Courier New" pitchFamily="49" charset="0"/>
              </a:rPr>
              <a:t>(Collection&lt;?&gt; c)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(Object e: c) {</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(e);</a:t>
            </a:r>
          </a:p>
          <a:p>
            <a:pPr lvl="1">
              <a:buFontTx/>
              <a:buNone/>
            </a:pP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a:t>
            </a:r>
          </a:p>
          <a:p>
            <a:pPr lvl="1">
              <a:buFontTx/>
              <a:buNone/>
            </a:pPr>
            <a:r>
              <a:rPr lang="en-US" dirty="0" smtClean="0"/>
              <a:t>    -</a:t>
            </a:r>
            <a:r>
              <a:rPr lang="tr-TR" dirty="0" smtClean="0"/>
              <a:t>Herhangi bir derleme sınıfı için çalışabilir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108</a:t>
            </a:fld>
            <a:endParaRPr lang="tr-T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lstStyle/>
          <a:p>
            <a:pPr eaLnBrk="1" hangingPunct="1"/>
            <a:r>
              <a:rPr lang="en-US" dirty="0" smtClean="0"/>
              <a:t>C# 2005</a:t>
            </a:r>
            <a:br>
              <a:rPr lang="en-US" dirty="0" smtClean="0"/>
            </a:br>
            <a:r>
              <a:rPr lang="en-US" dirty="0" smtClean="0"/>
              <a:t>- </a:t>
            </a:r>
            <a:r>
              <a:rPr lang="en-US" sz="2400" dirty="0" smtClean="0"/>
              <a:t>Java 5.0</a:t>
            </a:r>
            <a:r>
              <a:rPr lang="tr-TR" sz="2400" dirty="0" smtClean="0"/>
              <a:t> ile benzer soysal yöntemleri destekler</a:t>
            </a:r>
            <a:r>
              <a:rPr lang="en-US" sz="2400" dirty="0" smtClean="0"/>
              <a:t/>
            </a:r>
            <a:br>
              <a:rPr lang="en-US" sz="2400" dirty="0" smtClean="0"/>
            </a:br>
            <a:r>
              <a:rPr lang="en-US" sz="2400" dirty="0" smtClean="0"/>
              <a:t>- </a:t>
            </a:r>
            <a:r>
              <a:rPr lang="tr-TR" sz="2400" dirty="0" smtClean="0"/>
              <a:t>Bir fark</a:t>
            </a:r>
            <a:r>
              <a:rPr lang="en-US" sz="2400" dirty="0" smtClean="0"/>
              <a:t>: </a:t>
            </a:r>
            <a:r>
              <a:rPr lang="tr-TR" sz="2400" dirty="0" smtClean="0"/>
              <a:t>etkin tür parametreler derleyici tanımlanmamış türüne ulaşabilirse,bir çağrı atlanabilir</a:t>
            </a:r>
            <a:endParaRPr lang="en-US" sz="2400" dirty="0" smtClean="0"/>
          </a:p>
          <a:p>
            <a:pPr lvl="1" eaLnBrk="1" hangingPunct="1"/>
            <a:r>
              <a:rPr lang="tr-TR" dirty="0" smtClean="0"/>
              <a:t>Diğer</a:t>
            </a:r>
            <a:r>
              <a:rPr lang="en-US" dirty="0" smtClean="0"/>
              <a:t> – C# 2005 </a:t>
            </a:r>
            <a:r>
              <a:rPr lang="tr-TR" dirty="0" smtClean="0"/>
              <a:t>jokerleri (</a:t>
            </a:r>
            <a:r>
              <a:rPr lang="tr-TR" dirty="0" err="1" smtClean="0"/>
              <a:t>wildcard</a:t>
            </a:r>
            <a:r>
              <a:rPr lang="tr-TR" dirty="0" smtClean="0"/>
              <a:t>) desteklemez</a:t>
            </a:r>
            <a:endParaRPr lang="en-US" dirty="0" smtClean="0"/>
          </a:p>
        </p:txBody>
      </p:sp>
      <p:sp>
        <p:nvSpPr>
          <p:cNvPr id="7"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109</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Lokal Referans Çevresi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
        <p:nvSpPr>
          <p:cNvPr id="6" name="5 İçerik Yer Tutucusu"/>
          <p:cNvSpPr>
            <a:spLocks noGrp="1"/>
          </p:cNvSpPr>
          <p:nvPr>
            <p:ph sz="quarter" idx="1"/>
          </p:nvPr>
        </p:nvSpPr>
        <p:spPr/>
        <p:txBody>
          <a:bodyPr>
            <a:normAutofit/>
          </a:bodyPr>
          <a:lstStyle/>
          <a:p>
            <a:r>
              <a:rPr lang="tr-TR" dirty="0" smtClean="0"/>
              <a:t>Dil Örnekleri:</a:t>
            </a:r>
          </a:p>
          <a:p>
            <a:pPr lvl="1"/>
            <a:r>
              <a:rPr lang="tr-TR" dirty="0" smtClean="0"/>
              <a:t>1. FORTRAN 77, 90, 95 – Özyineleme öngörülmediğinden lokal değişkenler statik. Dinamik için "</a:t>
            </a:r>
            <a:r>
              <a:rPr lang="tr-TR" dirty="0" err="1" smtClean="0"/>
              <a:t>recursive</a:t>
            </a:r>
            <a:r>
              <a:rPr lang="tr-TR" dirty="0" smtClean="0"/>
              <a:t> </a:t>
            </a:r>
            <a:r>
              <a:rPr lang="tr-TR" dirty="0" err="1" smtClean="0"/>
              <a:t>subroutine</a:t>
            </a:r>
            <a:r>
              <a:rPr lang="tr-TR" dirty="0" smtClean="0"/>
              <a:t>“ tanımlaması gerekli. Bu durumda "</a:t>
            </a:r>
            <a:r>
              <a:rPr lang="tr-TR" dirty="0" err="1" smtClean="0"/>
              <a:t>save</a:t>
            </a:r>
            <a:r>
              <a:rPr lang="tr-TR" dirty="0" smtClean="0"/>
              <a:t>" tanımlanmış değişkenler yine de statik olur.</a:t>
            </a:r>
          </a:p>
          <a:p>
            <a:pPr lvl="1"/>
            <a:r>
              <a:rPr lang="tr-TR" dirty="0" smtClean="0"/>
              <a:t>2. C – ikisi de: </a:t>
            </a:r>
            <a:r>
              <a:rPr lang="tr-TR" b="1" dirty="0" err="1" smtClean="0">
                <a:latin typeface="Courier New" pitchFamily="49" charset="0"/>
                <a:cs typeface="Courier New" pitchFamily="49" charset="0"/>
              </a:rPr>
              <a:t>static</a:t>
            </a:r>
            <a:r>
              <a:rPr lang="tr-TR" b="1" dirty="0" smtClean="0"/>
              <a:t> </a:t>
            </a:r>
            <a:r>
              <a:rPr lang="tr-TR" dirty="0" smtClean="0"/>
              <a:t>tanımlanmış değişkenler statik; varsayılan</a:t>
            </a:r>
            <a:r>
              <a:rPr lang="tr-TR" b="1" dirty="0" smtClean="0"/>
              <a:t> </a:t>
            </a:r>
            <a:r>
              <a:rPr lang="tr-TR" dirty="0" err="1" smtClean="0"/>
              <a:t>yığıt</a:t>
            </a:r>
            <a:r>
              <a:rPr lang="tr-TR" dirty="0" smtClean="0"/>
              <a:t> dinamik (</a:t>
            </a:r>
            <a:r>
              <a:rPr lang="tr-TR" dirty="0" err="1" smtClean="0"/>
              <a:t>stack</a:t>
            </a:r>
            <a:r>
              <a:rPr lang="tr-TR" dirty="0" smtClean="0"/>
              <a:t> </a:t>
            </a:r>
            <a:r>
              <a:rPr lang="tr-TR" dirty="0" err="1" smtClean="0"/>
              <a:t>dynamic</a:t>
            </a:r>
            <a:r>
              <a:rPr lang="tr-TR" dirty="0" smtClean="0"/>
              <a:t>).</a:t>
            </a:r>
          </a:p>
          <a:p>
            <a:pPr lvl="1"/>
            <a:r>
              <a:rPr lang="es-ES" dirty="0" smtClean="0"/>
              <a:t>3. Pascal, Java, ve Ada – </a:t>
            </a:r>
            <a:r>
              <a:rPr lang="es-ES" dirty="0" err="1" smtClean="0"/>
              <a:t>sadece</a:t>
            </a:r>
            <a:r>
              <a:rPr lang="es-ES" dirty="0" smtClean="0"/>
              <a:t> </a:t>
            </a:r>
            <a:r>
              <a:rPr lang="es-ES" dirty="0" err="1" smtClean="0"/>
              <a:t>dinamik</a:t>
            </a:r>
            <a:r>
              <a:rPr lang="es-ES" dirty="0" smtClean="0"/>
              <a:t>.</a:t>
            </a:r>
            <a:endParaRPr lang="tr-TR"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609600" y="1538310"/>
            <a:ext cx="8153400" cy="5105400"/>
          </a:xfrm>
        </p:spPr>
        <p:txBody>
          <a:bodyPr/>
          <a:lstStyle/>
          <a:p>
            <a:r>
              <a:rPr lang="en-US" dirty="0" smtClean="0"/>
              <a:t>F# </a:t>
            </a:r>
          </a:p>
          <a:p>
            <a:pPr lvl="1"/>
            <a:r>
              <a:rPr lang="tr-TR" dirty="0" smtClean="0"/>
              <a:t>Soysal tür dışında</a:t>
            </a:r>
            <a:r>
              <a:rPr lang="en-US" dirty="0" smtClean="0"/>
              <a:t> </a:t>
            </a:r>
            <a:r>
              <a:rPr lang="tr-TR" dirty="0" smtClean="0"/>
              <a:t>bir parametre türü veya bir işlemin dönüş türü saptanamıyorsa-</a:t>
            </a:r>
            <a:r>
              <a:rPr lang="tr-TR" i="1" dirty="0" smtClean="0"/>
              <a:t>otomatik genelleştirme</a:t>
            </a:r>
            <a:endParaRPr lang="en-US" i="1" dirty="0" smtClean="0"/>
          </a:p>
          <a:p>
            <a:pPr lvl="1"/>
            <a:r>
              <a:rPr lang="tr-TR" dirty="0" smtClean="0"/>
              <a:t>Böyle türler bir kesme işareti veya bir har ile belirtilir</a:t>
            </a:r>
            <a:r>
              <a:rPr lang="en-US" dirty="0" smtClean="0"/>
              <a:t>,</a:t>
            </a:r>
            <a:r>
              <a:rPr lang="tr-TR" dirty="0" smtClean="0"/>
              <a:t>örn</a:t>
            </a:r>
            <a:r>
              <a:rPr lang="en-US" dirty="0" smtClean="0"/>
              <a:t>., </a:t>
            </a:r>
            <a:r>
              <a:rPr lang="en-US" sz="2000" dirty="0" smtClean="0">
                <a:latin typeface="Courier New" pitchFamily="49" charset="0"/>
                <a:cs typeface="Courier New" pitchFamily="49" charset="0"/>
              </a:rPr>
              <a:t>′a</a:t>
            </a:r>
          </a:p>
          <a:p>
            <a:pPr lvl="1"/>
            <a:r>
              <a:rPr lang="en-US" dirty="0" smtClean="0"/>
              <a:t>F</a:t>
            </a:r>
            <a:r>
              <a:rPr lang="tr-TR" dirty="0" err="1" smtClean="0"/>
              <a:t>onksiyonlar</a:t>
            </a:r>
            <a:r>
              <a:rPr lang="tr-TR" dirty="0" smtClean="0"/>
              <a:t> genel parametreleri tanımlayabilir</a:t>
            </a:r>
            <a:endParaRPr lang="en-US" dirty="0" smtClean="0"/>
          </a:p>
          <a:p>
            <a:pPr lvl="1">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printPair</a:t>
            </a:r>
            <a:r>
              <a:rPr lang="en-US" sz="2000" dirty="0" smtClean="0">
                <a:latin typeface="Courier New" pitchFamily="49" charset="0"/>
                <a:cs typeface="Courier New" pitchFamily="49" charset="0"/>
              </a:rPr>
              <a:t> (x: ′a) (y: ′a) =</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printfn</a:t>
            </a:r>
            <a:r>
              <a:rPr lang="en-US" sz="2000" dirty="0" smtClean="0">
                <a:latin typeface="Courier New" pitchFamily="49" charset="0"/>
                <a:cs typeface="Courier New" pitchFamily="49" charset="0"/>
              </a:rPr>
              <a:t> ″%A %A″ x y</a:t>
            </a:r>
          </a:p>
          <a:p>
            <a:pPr lvl="1">
              <a:buFontTx/>
              <a:buNone/>
            </a:pPr>
            <a:r>
              <a:rPr lang="en-US" dirty="0" smtClean="0"/>
              <a:t>     - </a:t>
            </a:r>
            <a:r>
              <a:rPr lang="en-US" sz="2000" dirty="0" smtClean="0">
                <a:latin typeface="Courier New" pitchFamily="49" charset="0"/>
                <a:cs typeface="Courier New" pitchFamily="49" charset="0"/>
              </a:rPr>
              <a:t>%A</a:t>
            </a:r>
            <a:r>
              <a:rPr lang="en-US" dirty="0" smtClean="0"/>
              <a:t> </a:t>
            </a:r>
            <a:r>
              <a:rPr lang="tr-TR" dirty="0" smtClean="0"/>
              <a:t>her tür için format koddur</a:t>
            </a:r>
            <a:endParaRPr lang="en-US" dirty="0" smtClean="0"/>
          </a:p>
          <a:p>
            <a:pPr lvl="1">
              <a:buFontTx/>
              <a:buNone/>
            </a:pPr>
            <a:r>
              <a:rPr lang="en-US" dirty="0" smtClean="0"/>
              <a:t>     -</a:t>
            </a:r>
            <a:r>
              <a:rPr lang="tr-TR" dirty="0" smtClean="0"/>
              <a:t>Bu parametreler kısıtlı tür değillerdir</a:t>
            </a:r>
            <a:endParaRPr lang="en-US" dirty="0" smtClean="0"/>
          </a:p>
          <a:p>
            <a:pPr lvl="1"/>
            <a:endParaRPr lang="en-US" i="1" dirty="0" smtClean="0"/>
          </a:p>
          <a:p>
            <a:pPr lvl="1"/>
            <a:endParaRPr lang="en-US" i="1" dirty="0" smtClean="0"/>
          </a:p>
          <a:p>
            <a:pPr lvl="1"/>
            <a:endParaRPr lang="en-US" i="1" dirty="0" smtClean="0"/>
          </a:p>
        </p:txBody>
      </p:sp>
      <p:sp>
        <p:nvSpPr>
          <p:cNvPr id="9"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110</a:t>
            </a:fld>
            <a:endParaRPr lang="tr-T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lstStyle/>
          <a:p>
            <a:r>
              <a:rPr lang="en-US" smtClean="0"/>
              <a:t>F# (</a:t>
            </a:r>
            <a:r>
              <a:rPr lang="tr-TR" smtClean="0"/>
              <a:t>devam</a:t>
            </a:r>
            <a:r>
              <a:rPr lang="en-US" smtClean="0"/>
              <a:t>)</a:t>
            </a:r>
          </a:p>
          <a:p>
            <a:pPr lvl="1"/>
            <a:r>
              <a:rPr lang="tr-TR" smtClean="0"/>
              <a:t>Eğer parametrelerin fonksiyonları aritmetik operatörler ile kullanılıyorlarsa hatta parametreler soysal olarak belirtilse bile</a:t>
            </a:r>
            <a:endParaRPr lang="en-US" smtClean="0"/>
          </a:p>
          <a:p>
            <a:pPr lvl="1"/>
            <a:r>
              <a:rPr lang="tr-TR" smtClean="0"/>
              <a:t>Tür sonuç çıkarmaları(inferencing)ve tür zorlamalarının(coercions) eksikliği yüzünden</a:t>
            </a:r>
            <a:r>
              <a:rPr lang="en-US" smtClean="0"/>
              <a:t>, F# </a:t>
            </a:r>
            <a:r>
              <a:rPr lang="tr-TR" smtClean="0"/>
              <a:t>soysal fonksiyonları</a:t>
            </a:r>
            <a:r>
              <a:rPr lang="en-US" smtClean="0"/>
              <a:t>  C++, Java 5.0+,</a:t>
            </a:r>
            <a:r>
              <a:rPr lang="tr-TR" smtClean="0"/>
              <a:t>ve</a:t>
            </a:r>
            <a:r>
              <a:rPr lang="en-US" smtClean="0"/>
              <a:t> C# 2005+</a:t>
            </a:r>
            <a:r>
              <a:rPr lang="tr-TR" smtClean="0"/>
              <a:t>’dan çok daha az kullanışlıdır</a:t>
            </a:r>
            <a:endParaRPr lang="en-US" smtClean="0"/>
          </a:p>
        </p:txBody>
      </p:sp>
      <p:sp>
        <p:nvSpPr>
          <p:cNvPr id="8" name="Title 1"/>
          <p:cNvSpPr>
            <a:spLocks noGrp="1"/>
          </p:cNvSpPr>
          <p:nvPr>
            <p:ph type="title"/>
          </p:nvPr>
        </p:nvSpPr>
        <p:spPr>
          <a:xfrm>
            <a:off x="612648" y="228600"/>
            <a:ext cx="8153400" cy="990600"/>
          </a:xfrm>
        </p:spPr>
        <p:txBody>
          <a:bodyPr>
            <a:normAutofit fontScale="90000"/>
          </a:bodyPr>
          <a:lstStyle/>
          <a:p>
            <a:r>
              <a:rPr lang="tr-TR" dirty="0" smtClean="0"/>
              <a:t>Cinsine özgü altprogramlar (örnekler)</a:t>
            </a: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111</a:t>
            </a:fld>
            <a:endParaRPr lang="tr-T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Cinsine Özgü Altprogramlarda Tasarımla ilgili Etmenler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112</a:t>
            </a:fld>
            <a:endParaRPr lang="tr-TR"/>
          </a:p>
        </p:txBody>
      </p:sp>
      <p:sp>
        <p:nvSpPr>
          <p:cNvPr id="6" name="5 İçerik Yer Tutucusu"/>
          <p:cNvSpPr>
            <a:spLocks noGrp="1"/>
          </p:cNvSpPr>
          <p:nvPr>
            <p:ph sz="quarter" idx="1"/>
          </p:nvPr>
        </p:nvSpPr>
        <p:spPr/>
        <p:txBody>
          <a:bodyPr/>
          <a:lstStyle/>
          <a:p>
            <a:pPr>
              <a:buNone/>
            </a:pPr>
            <a:r>
              <a:rPr lang="nn-NO" dirty="0" smtClean="0"/>
              <a:t>1. Yan etkilere izin verilecek mi?</a:t>
            </a:r>
          </a:p>
          <a:p>
            <a:pPr lvl="1"/>
            <a:r>
              <a:rPr lang="tr-TR" dirty="0" smtClean="0"/>
              <a:t>a. İki yönlü parametreler (Ada izin vermez)</a:t>
            </a:r>
          </a:p>
          <a:p>
            <a:pPr lvl="1"/>
            <a:r>
              <a:rPr lang="tr-TR" dirty="0" smtClean="0"/>
              <a:t>b. Lokal olmayan referans (hepsi izin verir)</a:t>
            </a:r>
          </a:p>
          <a:p>
            <a:pPr lvl="1">
              <a:buNone/>
            </a:pPr>
            <a:r>
              <a:rPr lang="tr-TR" dirty="0" smtClean="0"/>
              <a:t>Yukarıdakilere izin verildiği zaman yan etkiler </a:t>
            </a:r>
          </a:p>
          <a:p>
            <a:pPr lvl="1">
              <a:buNone/>
            </a:pPr>
            <a:r>
              <a:rPr lang="tr-TR" dirty="0" smtClean="0"/>
              <a:t>(parametrelerin değişme olasılığı) kaçınılmazdır.</a:t>
            </a:r>
          </a:p>
          <a:p>
            <a:pPr>
              <a:buNone/>
            </a:pPr>
            <a:r>
              <a:rPr lang="tr-TR" dirty="0" smtClean="0"/>
              <a:t>2. Ne tip dönülen değere izin verilecek?</a:t>
            </a:r>
            <a:endParaRPr lang="tr-TR"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Altprogramlarda Tasarımla ilgili etmenler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113</a:t>
            </a:fld>
            <a:endParaRPr lang="tr-TR"/>
          </a:p>
        </p:txBody>
      </p:sp>
      <p:sp>
        <p:nvSpPr>
          <p:cNvPr id="6" name="5 İçerik Yer Tutucusu"/>
          <p:cNvSpPr>
            <a:spLocks noGrp="1"/>
          </p:cNvSpPr>
          <p:nvPr>
            <p:ph sz="quarter" idx="1"/>
          </p:nvPr>
        </p:nvSpPr>
        <p:spPr/>
        <p:txBody>
          <a:bodyPr>
            <a:normAutofit fontScale="85000" lnSpcReduction="20000"/>
          </a:bodyPr>
          <a:lstStyle/>
          <a:p>
            <a:r>
              <a:rPr lang="tr-TR" dirty="0" smtClean="0"/>
              <a:t>Olası dönülen tipler için Dil örnekleri:</a:t>
            </a:r>
          </a:p>
          <a:p>
            <a:pPr lvl="1">
              <a:buNone/>
            </a:pPr>
            <a:r>
              <a:rPr lang="sv-SE" dirty="0" smtClean="0"/>
              <a:t>1. FORTRAN, Pascal – sadece basit tipler dönerler.</a:t>
            </a:r>
          </a:p>
          <a:p>
            <a:pPr lvl="1">
              <a:buNone/>
            </a:pPr>
            <a:r>
              <a:rPr lang="tr-TR" dirty="0" smtClean="0"/>
              <a:t>2. C – fonksiyonlar ve dizilimler hariç her tip (fonksiyonlar ve dizilimler göstericiyle dönülür).</a:t>
            </a:r>
          </a:p>
          <a:p>
            <a:pPr lvl="1">
              <a:buNone/>
            </a:pPr>
            <a:r>
              <a:rPr lang="tr-TR" dirty="0" smtClean="0"/>
              <a:t>3. Ada – her tip (altprogramlar tip değildir bu nedenle dönülmez ama göstericisi dönülebilir).</a:t>
            </a:r>
          </a:p>
          <a:p>
            <a:pPr lvl="1">
              <a:buNone/>
            </a:pPr>
            <a:r>
              <a:rPr lang="tr-TR" dirty="0" smtClean="0"/>
              <a:t>4. C++ – C gibi, ayrıca kullanıcı tanımlı tipler ve "</a:t>
            </a:r>
            <a:r>
              <a:rPr lang="tr-TR" dirty="0" err="1" smtClean="0"/>
              <a:t>class</a:t>
            </a:r>
            <a:r>
              <a:rPr lang="tr-TR" dirty="0" smtClean="0"/>
              <a:t>" dönülebilir.</a:t>
            </a:r>
          </a:p>
          <a:p>
            <a:pPr lvl="1">
              <a:buNone/>
            </a:pPr>
            <a:r>
              <a:rPr lang="tr-TR" dirty="0" smtClean="0"/>
              <a:t>5. Java ve C# – Bu iki dilde fonksiyonlar yoktur ancak onlar gibi işlem gören nesnelerin metotları vardır. Bu dillerde bütün tipler ve sınıflar ("</a:t>
            </a:r>
            <a:r>
              <a:rPr lang="tr-TR" dirty="0" err="1" smtClean="0"/>
              <a:t>class</a:t>
            </a:r>
            <a:r>
              <a:rPr lang="tr-TR" dirty="0" smtClean="0"/>
              <a:t>") dönülebilir. Metotlar tip olmadığından dönülemez.</a:t>
            </a:r>
          </a:p>
          <a:p>
            <a:pPr lvl="1">
              <a:buNone/>
            </a:pPr>
            <a:r>
              <a:rPr lang="tr-TR" dirty="0" smtClean="0"/>
              <a:t>6. </a:t>
            </a:r>
            <a:r>
              <a:rPr lang="tr-TR" dirty="0" err="1" smtClean="0"/>
              <a:t>JavaScript</a:t>
            </a:r>
            <a:r>
              <a:rPr lang="tr-TR" dirty="0" smtClean="0"/>
              <a:t> – Bazı dillerde fonksiyonlar veri nesneleri gibidir ve bu  nedenle parametrede geçilebileceği gibi değer olarak da dönülebilirler. Birçok fonksiyonel dilde de bu böyledir.</a:t>
            </a:r>
            <a:endParaRPr lang="tr-TR"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8.5. Kullanıcı tanımlı fazla yüklü işleçler (</a:t>
            </a:r>
            <a:r>
              <a:rPr lang="tr-TR" dirty="0" err="1" smtClean="0"/>
              <a:t>overloaded</a:t>
            </a:r>
            <a:r>
              <a:rPr lang="tr-TR" dirty="0" smtClean="0"/>
              <a:t> </a:t>
            </a:r>
            <a:r>
              <a:rPr lang="tr-TR" dirty="0" err="1" smtClean="0"/>
              <a:t>operators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114</a:t>
            </a:fld>
            <a:endParaRPr lang="tr-TR"/>
          </a:p>
        </p:txBody>
      </p:sp>
      <p:sp>
        <p:nvSpPr>
          <p:cNvPr id="6" name="5 İçerik Yer Tutucusu"/>
          <p:cNvSpPr>
            <a:spLocks noGrp="1"/>
          </p:cNvSpPr>
          <p:nvPr>
            <p:ph sz="quarter" idx="1"/>
          </p:nvPr>
        </p:nvSpPr>
        <p:spPr/>
        <p:txBody>
          <a:bodyPr/>
          <a:lstStyle/>
          <a:p>
            <a:r>
              <a:rPr lang="tr-TR" dirty="0" smtClean="0"/>
              <a:t>Fazla yüklü işleçler bütün programlama dillerinde bulunur.</a:t>
            </a:r>
          </a:p>
          <a:p>
            <a:r>
              <a:rPr lang="tr-TR" dirty="0" smtClean="0"/>
              <a:t>Kullanıcılar C++ ve Ada'da bunları daha fazla da yükleyebilirler (C++'</a:t>
            </a:r>
            <a:r>
              <a:rPr lang="tr-TR" dirty="0" err="1" smtClean="0"/>
              <a:t>ın</a:t>
            </a:r>
            <a:r>
              <a:rPr lang="tr-TR" dirty="0" smtClean="0"/>
              <a:t> devamı niteliğindeki Java'ya bu özellik taşınmamıştır).</a:t>
            </a:r>
            <a:endParaRPr lang="tr-TR"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Kullanıcı tanımlı fazla yüklü işleçler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115</a:t>
            </a:fld>
            <a:endParaRPr lang="tr-TR"/>
          </a:p>
        </p:txBody>
      </p:sp>
      <p:pic>
        <p:nvPicPr>
          <p:cNvPr id="54274" name="Picture 2"/>
          <p:cNvPicPr>
            <a:picLocks noChangeAspect="1" noChangeArrowheads="1"/>
          </p:cNvPicPr>
          <p:nvPr/>
        </p:nvPicPr>
        <p:blipFill>
          <a:blip r:embed="rId2"/>
          <a:srcRect/>
          <a:stretch>
            <a:fillRect/>
          </a:stretch>
        </p:blipFill>
        <p:spPr bwMode="auto">
          <a:xfrm>
            <a:off x="642910" y="1643050"/>
            <a:ext cx="8001056" cy="51019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tr-TR" dirty="0" smtClean="0"/>
              <a:t>8.6. Kapatmalar (</a:t>
            </a:r>
            <a:r>
              <a:rPr lang="tr-TR" dirty="0" err="1" smtClean="0"/>
              <a:t>closure</a:t>
            </a:r>
            <a:r>
              <a:rPr lang="tr-TR" dirty="0" smtClean="0"/>
              <a:t>)</a:t>
            </a:r>
            <a:endParaRPr lang="en-US" dirty="0" smtClean="0"/>
          </a:p>
        </p:txBody>
      </p:sp>
      <p:sp>
        <p:nvSpPr>
          <p:cNvPr id="51203" name="Content Placeholder 2"/>
          <p:cNvSpPr>
            <a:spLocks noGrp="1"/>
          </p:cNvSpPr>
          <p:nvPr>
            <p:ph idx="1"/>
          </p:nvPr>
        </p:nvSpPr>
        <p:spPr>
          <a:xfrm>
            <a:off x="609600" y="1604986"/>
            <a:ext cx="8153400" cy="5181600"/>
          </a:xfrm>
        </p:spPr>
        <p:txBody>
          <a:bodyPr/>
          <a:lstStyle/>
          <a:p>
            <a:r>
              <a:rPr lang="tr-TR" dirty="0" smtClean="0"/>
              <a:t>Kapatma (</a:t>
            </a:r>
            <a:r>
              <a:rPr lang="tr-TR" dirty="0" err="1" smtClean="0"/>
              <a:t>closure</a:t>
            </a:r>
            <a:r>
              <a:rPr lang="tr-TR" dirty="0" smtClean="0"/>
              <a:t>): Bir altprogramın ve </a:t>
            </a:r>
            <a:r>
              <a:rPr lang="tr-TR" dirty="0" err="1" smtClean="0"/>
              <a:t>referansal</a:t>
            </a:r>
            <a:r>
              <a:rPr lang="tr-TR" dirty="0" smtClean="0"/>
              <a:t> platformun nerde tanımlandığıdır</a:t>
            </a:r>
            <a:endParaRPr lang="en-US" dirty="0" smtClean="0"/>
          </a:p>
          <a:p>
            <a:pPr lvl="1"/>
            <a:r>
              <a:rPr lang="tr-TR" sz="2000" dirty="0" smtClean="0"/>
              <a:t>Altprogram rastgele bir yerden çağrılabilir değilse </a:t>
            </a:r>
            <a:r>
              <a:rPr lang="tr-TR" sz="2000" dirty="0" err="1" smtClean="0"/>
              <a:t>referansal</a:t>
            </a:r>
            <a:r>
              <a:rPr lang="tr-TR" sz="2000" dirty="0" smtClean="0"/>
              <a:t> platform gereklidir</a:t>
            </a:r>
            <a:endParaRPr lang="en-US" sz="2000" dirty="0" smtClean="0"/>
          </a:p>
          <a:p>
            <a:pPr lvl="1"/>
            <a:r>
              <a:rPr lang="tr-TR" sz="2000" dirty="0" smtClean="0"/>
              <a:t>S</a:t>
            </a:r>
            <a:r>
              <a:rPr lang="en-US" sz="2000" dirty="0" err="1" smtClean="0"/>
              <a:t>tati</a:t>
            </a:r>
            <a:r>
              <a:rPr lang="tr-TR" sz="2000" dirty="0" smtClean="0"/>
              <a:t>k</a:t>
            </a:r>
            <a:r>
              <a:rPr lang="en-US" sz="2000" dirty="0" smtClean="0"/>
              <a:t>-</a:t>
            </a:r>
            <a:r>
              <a:rPr lang="tr-TR" sz="2000" dirty="0" smtClean="0"/>
              <a:t>kapsamlı</a:t>
            </a:r>
            <a:r>
              <a:rPr lang="en-US" sz="2000" dirty="0" smtClean="0"/>
              <a:t> </a:t>
            </a:r>
            <a:r>
              <a:rPr lang="tr-TR" sz="2000" dirty="0" smtClean="0"/>
              <a:t>dil yuvalanmış altprogramlara izin vermez</a:t>
            </a:r>
            <a:r>
              <a:rPr lang="en-US" sz="2000" dirty="0" smtClean="0"/>
              <a:t> </a:t>
            </a:r>
            <a:r>
              <a:rPr lang="tr-TR" sz="2000" dirty="0" smtClean="0"/>
              <a:t>kapatmalara ihtiyacı yoktur</a:t>
            </a:r>
            <a:endParaRPr lang="en-US" sz="2000" dirty="0" smtClean="0"/>
          </a:p>
          <a:p>
            <a:pPr lvl="1"/>
            <a:r>
              <a:rPr lang="tr-TR" sz="2000" dirty="0" smtClean="0"/>
              <a:t>Kapatmalara sadece eğer altprogram yuvalanmış kapsamının içindeki değişkene erişebildiği zaman ihtiyaç duyulur</a:t>
            </a:r>
            <a:r>
              <a:rPr lang="en-US" sz="2000" dirty="0" smtClean="0"/>
              <a:t> </a:t>
            </a:r>
            <a:r>
              <a:rPr lang="tr-TR" sz="2000" dirty="0" smtClean="0"/>
              <a:t>ve herhangi bir yerden çağırılabilir</a:t>
            </a:r>
            <a:endParaRPr lang="en-US" sz="2000" dirty="0" smtClean="0"/>
          </a:p>
          <a:p>
            <a:pPr lvl="1"/>
            <a:r>
              <a:rPr lang="tr-TR" sz="2000" dirty="0" smtClean="0"/>
              <a:t>Kapatmaları desteklemek için</a:t>
            </a:r>
            <a:r>
              <a:rPr lang="en-US" sz="2000" dirty="0" smtClean="0"/>
              <a:t>, </a:t>
            </a:r>
            <a:r>
              <a:rPr lang="tr-TR" sz="2000" dirty="0" smtClean="0"/>
              <a:t>bir </a:t>
            </a:r>
            <a:r>
              <a:rPr lang="tr-TR" sz="2000" dirty="0" err="1" smtClean="0"/>
              <a:t>implemantasyonda</a:t>
            </a:r>
            <a:r>
              <a:rPr lang="tr-TR" sz="2000" dirty="0" smtClean="0"/>
              <a:t> (uygulamada) bazı değişkenlere sınırsız ölçüde değer verilebilir</a:t>
            </a:r>
            <a:r>
              <a:rPr lang="en-US" sz="2000" dirty="0" smtClean="0"/>
              <a:t> (</a:t>
            </a:r>
            <a:r>
              <a:rPr lang="tr-TR" sz="2000" dirty="0" smtClean="0"/>
              <a:t>çünkü bir altprogram normalde hayatta olmayan bir değişkene erişebilir</a:t>
            </a:r>
            <a:r>
              <a:rPr lang="en-US" sz="2000" dirty="0" smtClean="0"/>
              <a:t>)</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116</a:t>
            </a:fld>
            <a:endParaRPr lang="tr-T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06400" y="228600"/>
            <a:ext cx="8128000" cy="914400"/>
          </a:xfrm>
        </p:spPr>
        <p:txBody>
          <a:bodyPr/>
          <a:lstStyle/>
          <a:p>
            <a:r>
              <a:rPr lang="tr-TR" dirty="0" smtClean="0"/>
              <a:t>Fonksiyon argümanı ve kapatmalar</a:t>
            </a:r>
            <a:endParaRPr lang="en-US" dirty="0" smtClean="0"/>
          </a:p>
        </p:txBody>
      </p:sp>
      <p:sp>
        <p:nvSpPr>
          <p:cNvPr id="8" name="Rectangle 3"/>
          <p:cNvSpPr txBox="1">
            <a:spLocks noChangeArrowheads="1"/>
          </p:cNvSpPr>
          <p:nvPr/>
        </p:nvSpPr>
        <p:spPr>
          <a:xfrm>
            <a:off x="76200" y="2057400"/>
            <a:ext cx="3124200" cy="3886200"/>
          </a:xfrm>
          <a:prstGeom prst="rect">
            <a:avLst/>
          </a:prstGeom>
        </p:spPr>
        <p:txBody>
          <a:bodyPr vert="horz">
            <a:normAutofit/>
          </a:bodyPr>
          <a:lstStyle/>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int x = 4;</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fun f(y) = x*y;</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fun g(h) =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let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int x=7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in </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h(3) + x;</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g(f);</a:t>
            </a:r>
          </a:p>
          <a:p>
            <a:pPr marL="640080" marR="0" lvl="1" indent="-274320" algn="l" defTabSz="914400" rtl="0" eaLnBrk="1" fontAlgn="auto" latinLnBrk="0" hangingPunct="1">
              <a:lnSpc>
                <a:spcPct val="100000"/>
              </a:lnSpc>
              <a:spcBef>
                <a:spcPts val="550"/>
              </a:spcBef>
              <a:spcAft>
                <a:spcPts val="0"/>
              </a:spcAft>
              <a:buClr>
                <a:schemeClr val="accent1"/>
              </a:buClr>
              <a:buSzPct val="70000"/>
              <a:buFontTx/>
              <a:buNone/>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grpSp>
        <p:nvGrpSpPr>
          <p:cNvPr id="9" name="Group 4"/>
          <p:cNvGrpSpPr>
            <a:grpSpLocks/>
          </p:cNvGrpSpPr>
          <p:nvPr/>
        </p:nvGrpSpPr>
        <p:grpSpPr bwMode="auto">
          <a:xfrm>
            <a:off x="3962400" y="2441575"/>
            <a:ext cx="1828800" cy="301625"/>
            <a:chOff x="3312" y="1056"/>
            <a:chExt cx="1152" cy="288"/>
          </a:xfrm>
        </p:grpSpPr>
        <p:sp>
          <p:nvSpPr>
            <p:cNvPr id="10" name="Rectangle 5"/>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x</a:t>
              </a:r>
              <a:endParaRPr lang="en-US">
                <a:latin typeface="Times New Roman" pitchFamily="18" charset="0"/>
              </a:endParaRPr>
            </a:p>
          </p:txBody>
        </p:sp>
        <p:sp>
          <p:nvSpPr>
            <p:cNvPr id="11" name="Rectangle 6"/>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4</a:t>
              </a:r>
              <a:endParaRPr lang="en-US">
                <a:latin typeface="Times New Roman" pitchFamily="18" charset="0"/>
              </a:endParaRPr>
            </a:p>
          </p:txBody>
        </p:sp>
      </p:grpSp>
      <p:sp>
        <p:nvSpPr>
          <p:cNvPr id="12" name="Text Box 7"/>
          <p:cNvSpPr txBox="1">
            <a:spLocks noChangeArrowheads="1"/>
          </p:cNvSpPr>
          <p:nvPr/>
        </p:nvSpPr>
        <p:spPr bwMode="auto">
          <a:xfrm>
            <a:off x="6357950" y="5507196"/>
            <a:ext cx="2357454" cy="707886"/>
          </a:xfrm>
          <a:prstGeom prst="rect">
            <a:avLst/>
          </a:prstGeom>
          <a:noFill/>
          <a:ln w="9525">
            <a:noFill/>
            <a:miter lim="800000"/>
            <a:headEnd/>
            <a:tailEnd/>
          </a:ln>
        </p:spPr>
        <p:txBody>
          <a:bodyPr wrap="square">
            <a:spAutoFit/>
          </a:bodyPr>
          <a:lstStyle/>
          <a:p>
            <a:pPr algn="ctr">
              <a:spcBef>
                <a:spcPct val="50000"/>
              </a:spcBef>
            </a:pPr>
            <a:r>
              <a:rPr lang="tr-TR" sz="2000" dirty="0" smtClean="0">
                <a:solidFill>
                  <a:schemeClr val="hlink"/>
                </a:solidFill>
                <a:latin typeface="Tahoma" pitchFamily="34" charset="0"/>
              </a:rPr>
              <a:t>Kapatmadan erişim link kümesi</a:t>
            </a:r>
            <a:endParaRPr lang="en-US" dirty="0">
              <a:latin typeface="Times New Roman" pitchFamily="18" charset="0"/>
            </a:endParaRPr>
          </a:p>
        </p:txBody>
      </p:sp>
      <p:sp>
        <p:nvSpPr>
          <p:cNvPr id="13" name="Rectangle 8"/>
          <p:cNvSpPr>
            <a:spLocks noChangeArrowheads="1"/>
          </p:cNvSpPr>
          <p:nvPr/>
        </p:nvSpPr>
        <p:spPr bwMode="auto">
          <a:xfrm>
            <a:off x="7772400" y="2536825"/>
            <a:ext cx="11430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f için kod</a:t>
            </a:r>
            <a:endParaRPr lang="en-US" dirty="0">
              <a:latin typeface="Times New Roman" pitchFamily="18" charset="0"/>
            </a:endParaRPr>
          </a:p>
        </p:txBody>
      </p:sp>
      <p:grpSp>
        <p:nvGrpSpPr>
          <p:cNvPr id="14" name="Group 82"/>
          <p:cNvGrpSpPr>
            <a:grpSpLocks/>
          </p:cNvGrpSpPr>
          <p:nvPr/>
        </p:nvGrpSpPr>
        <p:grpSpPr bwMode="auto">
          <a:xfrm>
            <a:off x="3962400" y="2568575"/>
            <a:ext cx="3805238" cy="958850"/>
            <a:chOff x="2208" y="1760"/>
            <a:chExt cx="2397" cy="604"/>
          </a:xfrm>
        </p:grpSpPr>
        <p:grpSp>
          <p:nvGrpSpPr>
            <p:cNvPr id="15" name="Group 11"/>
            <p:cNvGrpSpPr>
              <a:grpSpLocks/>
            </p:cNvGrpSpPr>
            <p:nvPr/>
          </p:nvGrpSpPr>
          <p:grpSpPr bwMode="auto">
            <a:xfrm>
              <a:off x="2208" y="1980"/>
              <a:ext cx="1152" cy="384"/>
              <a:chOff x="1680" y="1200"/>
              <a:chExt cx="1152" cy="384"/>
            </a:xfrm>
          </p:grpSpPr>
          <p:grpSp>
            <p:nvGrpSpPr>
              <p:cNvPr id="23" name="Group 12"/>
              <p:cNvGrpSpPr>
                <a:grpSpLocks/>
              </p:cNvGrpSpPr>
              <p:nvPr/>
            </p:nvGrpSpPr>
            <p:grpSpPr bwMode="auto">
              <a:xfrm>
                <a:off x="1680" y="1392"/>
                <a:ext cx="1152" cy="192"/>
                <a:chOff x="3312" y="1056"/>
                <a:chExt cx="1152" cy="288"/>
              </a:xfrm>
            </p:grpSpPr>
            <p:sp>
              <p:nvSpPr>
                <p:cNvPr id="27" name="Rectangle 1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f</a:t>
                  </a:r>
                  <a:endParaRPr lang="en-US">
                    <a:latin typeface="Times New Roman" pitchFamily="18" charset="0"/>
                  </a:endParaRPr>
                </a:p>
              </p:txBody>
            </p:sp>
            <p:sp>
              <p:nvSpPr>
                <p:cNvPr id="28" name="Rectangle 1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24" name="Group 15"/>
              <p:cNvGrpSpPr>
                <a:grpSpLocks/>
              </p:cNvGrpSpPr>
              <p:nvPr/>
            </p:nvGrpSpPr>
            <p:grpSpPr bwMode="auto">
              <a:xfrm>
                <a:off x="1680" y="1200"/>
                <a:ext cx="1152" cy="192"/>
                <a:chOff x="3312" y="1056"/>
                <a:chExt cx="1152" cy="288"/>
              </a:xfrm>
            </p:grpSpPr>
            <p:sp>
              <p:nvSpPr>
                <p:cNvPr id="25" name="Rectangle 1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26" name="Rectangle 1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16" name="Group 18"/>
            <p:cNvGrpSpPr>
              <a:grpSpLocks/>
            </p:cNvGrpSpPr>
            <p:nvPr/>
          </p:nvGrpSpPr>
          <p:grpSpPr bwMode="auto">
            <a:xfrm>
              <a:off x="3888" y="2076"/>
              <a:ext cx="480" cy="192"/>
              <a:chOff x="4032" y="1296"/>
              <a:chExt cx="480" cy="192"/>
            </a:xfrm>
          </p:grpSpPr>
          <p:sp>
            <p:nvSpPr>
              <p:cNvPr id="21" name="Rectangle 19"/>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22" name="Rectangle 20"/>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17" name="Freeform 21"/>
            <p:cNvSpPr>
              <a:spLocks/>
            </p:cNvSpPr>
            <p:nvPr/>
          </p:nvSpPr>
          <p:spPr bwMode="auto">
            <a:xfrm>
              <a:off x="4224" y="1878"/>
              <a:ext cx="381" cy="312"/>
            </a:xfrm>
            <a:custGeom>
              <a:avLst/>
              <a:gdLst>
                <a:gd name="T0" fmla="*/ 0 w 381"/>
                <a:gd name="T1" fmla="*/ 312 h 312"/>
                <a:gd name="T2" fmla="*/ 199 w 381"/>
                <a:gd name="T3" fmla="*/ 48 h 312"/>
                <a:gd name="T4" fmla="*/ 381 w 381"/>
                <a:gd name="T5" fmla="*/ 25 h 312"/>
                <a:gd name="T6" fmla="*/ 0 60000 65536"/>
                <a:gd name="T7" fmla="*/ 0 60000 65536"/>
                <a:gd name="T8" fmla="*/ 0 60000 65536"/>
                <a:gd name="T9" fmla="*/ 0 w 381"/>
                <a:gd name="T10" fmla="*/ 0 h 312"/>
                <a:gd name="T11" fmla="*/ 381 w 381"/>
                <a:gd name="T12" fmla="*/ 312 h 312"/>
              </a:gdLst>
              <a:ahLst/>
              <a:cxnLst>
                <a:cxn ang="T6">
                  <a:pos x="T0" y="T1"/>
                </a:cxn>
                <a:cxn ang="T7">
                  <a:pos x="T2" y="T3"/>
                </a:cxn>
                <a:cxn ang="T8">
                  <a:pos x="T4" y="T5"/>
                </a:cxn>
              </a:cxnLst>
              <a:rect l="T9" t="T10" r="T11" b="T12"/>
              <a:pathLst>
                <a:path w="381" h="312">
                  <a:moveTo>
                    <a:pt x="0" y="312"/>
                  </a:moveTo>
                  <a:cubicBezTo>
                    <a:pt x="33" y="268"/>
                    <a:pt x="136" y="96"/>
                    <a:pt x="199" y="48"/>
                  </a:cubicBezTo>
                  <a:cubicBezTo>
                    <a:pt x="262" y="0"/>
                    <a:pt x="343" y="30"/>
                    <a:pt x="381" y="25"/>
                  </a:cubicBezTo>
                </a:path>
              </a:pathLst>
            </a:custGeom>
            <a:noFill/>
            <a:ln w="15875">
              <a:solidFill>
                <a:schemeClr val="tx1"/>
              </a:solidFill>
              <a:round/>
              <a:headEnd/>
              <a:tailEnd type="triangle" w="med" len="med"/>
            </a:ln>
          </p:spPr>
          <p:txBody>
            <a:bodyPr wrap="none" anchor="ctr"/>
            <a:lstStyle/>
            <a:p>
              <a:endParaRPr lang="tr-TR"/>
            </a:p>
          </p:txBody>
        </p:sp>
        <p:sp>
          <p:nvSpPr>
            <p:cNvPr id="18" name="Freeform 22"/>
            <p:cNvSpPr>
              <a:spLocks/>
            </p:cNvSpPr>
            <p:nvPr/>
          </p:nvSpPr>
          <p:spPr bwMode="auto">
            <a:xfrm>
              <a:off x="3106" y="1760"/>
              <a:ext cx="464" cy="288"/>
            </a:xfrm>
            <a:custGeom>
              <a:avLst/>
              <a:gdLst>
                <a:gd name="T0" fmla="*/ 0 w 464"/>
                <a:gd name="T1" fmla="*/ 287 h 288"/>
                <a:gd name="T2" fmla="*/ 327 w 464"/>
                <a:gd name="T3" fmla="*/ 248 h 288"/>
                <a:gd name="T4" fmla="*/ 451 w 464"/>
                <a:gd name="T5" fmla="*/ 46 h 288"/>
                <a:gd name="T6" fmla="*/ 246 w 464"/>
                <a:gd name="T7" fmla="*/ 0 h 288"/>
                <a:gd name="T8" fmla="*/ 0 60000 65536"/>
                <a:gd name="T9" fmla="*/ 0 60000 65536"/>
                <a:gd name="T10" fmla="*/ 0 60000 65536"/>
                <a:gd name="T11" fmla="*/ 0 60000 65536"/>
                <a:gd name="T12" fmla="*/ 0 w 464"/>
                <a:gd name="T13" fmla="*/ 0 h 288"/>
                <a:gd name="T14" fmla="*/ 464 w 464"/>
                <a:gd name="T15" fmla="*/ 288 h 288"/>
              </a:gdLst>
              <a:ahLst/>
              <a:cxnLst>
                <a:cxn ang="T8">
                  <a:pos x="T0" y="T1"/>
                </a:cxn>
                <a:cxn ang="T9">
                  <a:pos x="T2" y="T3"/>
                </a:cxn>
                <a:cxn ang="T10">
                  <a:pos x="T4" y="T5"/>
                </a:cxn>
                <a:cxn ang="T11">
                  <a:pos x="T6" y="T7"/>
                </a:cxn>
              </a:cxnLst>
              <a:rect l="T12" t="T13" r="T14" b="T15"/>
              <a:pathLst>
                <a:path w="464" h="288">
                  <a:moveTo>
                    <a:pt x="0" y="287"/>
                  </a:moveTo>
                  <a:cubicBezTo>
                    <a:pt x="56" y="281"/>
                    <a:pt x="252" y="288"/>
                    <a:pt x="327" y="248"/>
                  </a:cubicBezTo>
                  <a:cubicBezTo>
                    <a:pt x="402" y="208"/>
                    <a:pt x="464" y="87"/>
                    <a:pt x="451" y="46"/>
                  </a:cubicBezTo>
                  <a:cubicBezTo>
                    <a:pt x="438" y="5"/>
                    <a:pt x="289" y="10"/>
                    <a:pt x="246" y="0"/>
                  </a:cubicBezTo>
                </a:path>
              </a:pathLst>
            </a:custGeom>
            <a:noFill/>
            <a:ln w="15875">
              <a:solidFill>
                <a:schemeClr val="tx1"/>
              </a:solidFill>
              <a:round/>
              <a:headEnd/>
              <a:tailEnd type="triangle" w="med" len="med"/>
            </a:ln>
          </p:spPr>
          <p:txBody>
            <a:bodyPr wrap="none" anchor="ctr"/>
            <a:lstStyle/>
            <a:p>
              <a:endParaRPr lang="tr-TR"/>
            </a:p>
          </p:txBody>
        </p:sp>
        <p:sp>
          <p:nvSpPr>
            <p:cNvPr id="19" name="Freeform 23"/>
            <p:cNvSpPr>
              <a:spLocks/>
            </p:cNvSpPr>
            <p:nvPr/>
          </p:nvSpPr>
          <p:spPr bwMode="auto">
            <a:xfrm>
              <a:off x="3370" y="2034"/>
              <a:ext cx="626" cy="135"/>
            </a:xfrm>
            <a:custGeom>
              <a:avLst/>
              <a:gdLst>
                <a:gd name="T0" fmla="*/ 626 w 626"/>
                <a:gd name="T1" fmla="*/ 135 h 135"/>
                <a:gd name="T2" fmla="*/ 397 w 626"/>
                <a:gd name="T3" fmla="*/ 13 h 135"/>
                <a:gd name="T4" fmla="*/ 0 w 626"/>
                <a:gd name="T5" fmla="*/ 60 h 135"/>
                <a:gd name="T6" fmla="*/ 0 60000 65536"/>
                <a:gd name="T7" fmla="*/ 0 60000 65536"/>
                <a:gd name="T8" fmla="*/ 0 60000 65536"/>
                <a:gd name="T9" fmla="*/ 0 w 626"/>
                <a:gd name="T10" fmla="*/ 0 h 135"/>
                <a:gd name="T11" fmla="*/ 626 w 626"/>
                <a:gd name="T12" fmla="*/ 135 h 135"/>
              </a:gdLst>
              <a:ahLst/>
              <a:cxnLst>
                <a:cxn ang="T6">
                  <a:pos x="T0" y="T1"/>
                </a:cxn>
                <a:cxn ang="T7">
                  <a:pos x="T2" y="T3"/>
                </a:cxn>
                <a:cxn ang="T8">
                  <a:pos x="T4" y="T5"/>
                </a:cxn>
              </a:cxnLst>
              <a:rect l="T9" t="T10" r="T11" b="T12"/>
              <a:pathLst>
                <a:path w="626" h="135">
                  <a:moveTo>
                    <a:pt x="626" y="135"/>
                  </a:moveTo>
                  <a:cubicBezTo>
                    <a:pt x="588" y="115"/>
                    <a:pt x="501" y="26"/>
                    <a:pt x="397" y="13"/>
                  </a:cubicBezTo>
                  <a:cubicBezTo>
                    <a:pt x="293" y="0"/>
                    <a:pt x="83" y="50"/>
                    <a:pt x="0" y="60"/>
                  </a:cubicBezTo>
                </a:path>
              </a:pathLst>
            </a:custGeom>
            <a:noFill/>
            <a:ln w="15875">
              <a:solidFill>
                <a:schemeClr val="tx1"/>
              </a:solidFill>
              <a:round/>
              <a:headEnd/>
              <a:tailEnd type="triangle" w="med" len="med"/>
            </a:ln>
          </p:spPr>
          <p:txBody>
            <a:bodyPr wrap="none" anchor="ctr"/>
            <a:lstStyle/>
            <a:p>
              <a:endParaRPr lang="tr-TR"/>
            </a:p>
          </p:txBody>
        </p:sp>
        <p:sp>
          <p:nvSpPr>
            <p:cNvPr id="20" name="Freeform 24"/>
            <p:cNvSpPr>
              <a:spLocks/>
            </p:cNvSpPr>
            <p:nvPr/>
          </p:nvSpPr>
          <p:spPr bwMode="auto">
            <a:xfrm>
              <a:off x="3106" y="2179"/>
              <a:ext cx="786" cy="102"/>
            </a:xfrm>
            <a:custGeom>
              <a:avLst/>
              <a:gdLst>
                <a:gd name="T0" fmla="*/ 0 w 786"/>
                <a:gd name="T1" fmla="*/ 102 h 102"/>
                <a:gd name="T2" fmla="*/ 475 w 786"/>
                <a:gd name="T3" fmla="*/ 39 h 102"/>
                <a:gd name="T4" fmla="*/ 786 w 786"/>
                <a:gd name="T5" fmla="*/ 0 h 102"/>
                <a:gd name="T6" fmla="*/ 0 60000 65536"/>
                <a:gd name="T7" fmla="*/ 0 60000 65536"/>
                <a:gd name="T8" fmla="*/ 0 60000 65536"/>
                <a:gd name="T9" fmla="*/ 0 w 786"/>
                <a:gd name="T10" fmla="*/ 0 h 102"/>
                <a:gd name="T11" fmla="*/ 786 w 786"/>
                <a:gd name="T12" fmla="*/ 102 h 102"/>
              </a:gdLst>
              <a:ahLst/>
              <a:cxnLst>
                <a:cxn ang="T6">
                  <a:pos x="T0" y="T1"/>
                </a:cxn>
                <a:cxn ang="T7">
                  <a:pos x="T2" y="T3"/>
                </a:cxn>
                <a:cxn ang="T8">
                  <a:pos x="T4" y="T5"/>
                </a:cxn>
              </a:cxnLst>
              <a:rect l="T9" t="T10" r="T11" b="T12"/>
              <a:pathLst>
                <a:path w="786" h="102">
                  <a:moveTo>
                    <a:pt x="0" y="102"/>
                  </a:moveTo>
                  <a:cubicBezTo>
                    <a:pt x="79" y="92"/>
                    <a:pt x="344" y="56"/>
                    <a:pt x="475" y="39"/>
                  </a:cubicBezTo>
                  <a:cubicBezTo>
                    <a:pt x="606" y="22"/>
                    <a:pt x="721" y="8"/>
                    <a:pt x="786" y="0"/>
                  </a:cubicBezTo>
                </a:path>
              </a:pathLst>
            </a:custGeom>
            <a:noFill/>
            <a:ln w="15875">
              <a:solidFill>
                <a:schemeClr val="tx1"/>
              </a:solidFill>
              <a:round/>
              <a:headEnd/>
              <a:tailEnd type="triangle" w="med" len="med"/>
            </a:ln>
          </p:spPr>
          <p:txBody>
            <a:bodyPr wrap="none" anchor="ctr"/>
            <a:lstStyle/>
            <a:p>
              <a:endParaRPr lang="tr-TR"/>
            </a:p>
          </p:txBody>
        </p:sp>
      </p:grpSp>
      <p:sp>
        <p:nvSpPr>
          <p:cNvPr id="29" name="Rectangle 25"/>
          <p:cNvSpPr>
            <a:spLocks noChangeArrowheads="1"/>
          </p:cNvSpPr>
          <p:nvPr/>
        </p:nvSpPr>
        <p:spPr bwMode="auto">
          <a:xfrm>
            <a:off x="3214678" y="1604954"/>
            <a:ext cx="5410200" cy="609600"/>
          </a:xfrm>
          <a:prstGeom prst="rect">
            <a:avLst/>
          </a:prstGeom>
          <a:noFill/>
          <a:ln w="9525">
            <a:noFill/>
            <a:miter lim="800000"/>
            <a:headEnd/>
            <a:tailEnd/>
          </a:ln>
        </p:spPr>
        <p:txBody>
          <a:bodyPr/>
          <a:lstStyle/>
          <a:p>
            <a:pPr marL="742950" lvl="1" indent="-285750">
              <a:spcBef>
                <a:spcPct val="20000"/>
              </a:spcBef>
              <a:buClr>
                <a:schemeClr val="accent2"/>
              </a:buClr>
            </a:pPr>
            <a:r>
              <a:rPr kumimoji="1" lang="tr-TR" dirty="0" smtClean="0">
                <a:latin typeface="Tahoma" pitchFamily="34" charset="0"/>
              </a:rPr>
              <a:t>Erişim linkli yürütme zamanı </a:t>
            </a:r>
            <a:r>
              <a:rPr kumimoji="1" lang="en-US" dirty="0" smtClean="0">
                <a:latin typeface="Tahoma" pitchFamily="34" charset="0"/>
              </a:rPr>
              <a:t>stack</a:t>
            </a:r>
            <a:endParaRPr kumimoji="1" lang="en-US" dirty="0">
              <a:solidFill>
                <a:schemeClr val="bg2"/>
              </a:solidFill>
              <a:latin typeface="Tahoma" pitchFamily="34" charset="0"/>
            </a:endParaRPr>
          </a:p>
        </p:txBody>
      </p:sp>
      <p:sp>
        <p:nvSpPr>
          <p:cNvPr id="30" name="AutoShape 26"/>
          <p:cNvSpPr>
            <a:spLocks noChangeArrowheads="1"/>
          </p:cNvSpPr>
          <p:nvPr/>
        </p:nvSpPr>
        <p:spPr bwMode="auto">
          <a:xfrm>
            <a:off x="150813" y="21844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grpSp>
        <p:nvGrpSpPr>
          <p:cNvPr id="31" name="Group 27"/>
          <p:cNvGrpSpPr>
            <a:grpSpLocks/>
          </p:cNvGrpSpPr>
          <p:nvPr/>
        </p:nvGrpSpPr>
        <p:grpSpPr bwMode="auto">
          <a:xfrm>
            <a:off x="76200" y="1600200"/>
            <a:ext cx="457200" cy="1143000"/>
            <a:chOff x="0" y="672"/>
            <a:chExt cx="288" cy="720"/>
          </a:xfrm>
        </p:grpSpPr>
        <p:sp>
          <p:nvSpPr>
            <p:cNvPr id="32" name="AutoShape 28"/>
            <p:cNvSpPr>
              <a:spLocks noChangeArrowheads="1"/>
            </p:cNvSpPr>
            <p:nvPr/>
          </p:nvSpPr>
          <p:spPr bwMode="auto">
            <a:xfrm>
              <a:off x="47" y="1248"/>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33" name="Rectangle 29"/>
            <p:cNvSpPr>
              <a:spLocks noChangeArrowheads="1"/>
            </p:cNvSpPr>
            <p:nvPr/>
          </p:nvSpPr>
          <p:spPr bwMode="auto">
            <a:xfrm>
              <a:off x="0" y="672"/>
              <a:ext cx="288" cy="528"/>
            </a:xfrm>
            <a:prstGeom prst="rect">
              <a:avLst/>
            </a:prstGeom>
            <a:solidFill>
              <a:schemeClr val="bg1"/>
            </a:solidFill>
            <a:ln w="9525">
              <a:noFill/>
              <a:miter lim="800000"/>
              <a:headEnd/>
              <a:tailEnd/>
            </a:ln>
          </p:spPr>
          <p:txBody>
            <a:bodyPr wrap="none" anchor="ctr"/>
            <a:lstStyle/>
            <a:p>
              <a:endParaRPr lang="tr-TR"/>
            </a:p>
          </p:txBody>
        </p:sp>
      </p:grpSp>
      <p:sp>
        <p:nvSpPr>
          <p:cNvPr id="34" name="Rectangle 30"/>
          <p:cNvSpPr>
            <a:spLocks noChangeArrowheads="1"/>
          </p:cNvSpPr>
          <p:nvPr/>
        </p:nvSpPr>
        <p:spPr bwMode="auto">
          <a:xfrm>
            <a:off x="7772400" y="3908425"/>
            <a:ext cx="11430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g için kod</a:t>
            </a:r>
            <a:endParaRPr lang="en-US" sz="2000" dirty="0" smtClean="0">
              <a:latin typeface="Times New Roman" pitchFamily="18" charset="0"/>
            </a:endParaRPr>
          </a:p>
        </p:txBody>
      </p:sp>
      <p:grpSp>
        <p:nvGrpSpPr>
          <p:cNvPr id="35" name="Group 89"/>
          <p:cNvGrpSpPr>
            <a:grpSpLocks/>
          </p:cNvGrpSpPr>
          <p:nvPr/>
        </p:nvGrpSpPr>
        <p:grpSpPr bwMode="auto">
          <a:xfrm>
            <a:off x="2590800" y="2763838"/>
            <a:ext cx="5132388" cy="3408362"/>
            <a:chOff x="1344" y="1883"/>
            <a:chExt cx="3233" cy="2147"/>
          </a:xfrm>
        </p:grpSpPr>
        <p:sp>
          <p:nvSpPr>
            <p:cNvPr id="36" name="Text Box 63"/>
            <p:cNvSpPr txBox="1">
              <a:spLocks noChangeArrowheads="1"/>
            </p:cNvSpPr>
            <p:nvPr/>
          </p:nvSpPr>
          <p:spPr bwMode="auto">
            <a:xfrm>
              <a:off x="1344" y="360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h(3)</a:t>
              </a:r>
              <a:endParaRPr lang="en-US" dirty="0">
                <a:solidFill>
                  <a:srgbClr val="FF0000"/>
                </a:solidFill>
                <a:latin typeface="Times New Roman" pitchFamily="18" charset="0"/>
              </a:endParaRPr>
            </a:p>
          </p:txBody>
        </p:sp>
        <p:grpSp>
          <p:nvGrpSpPr>
            <p:cNvPr id="37" name="Group 64"/>
            <p:cNvGrpSpPr>
              <a:grpSpLocks/>
            </p:cNvGrpSpPr>
            <p:nvPr/>
          </p:nvGrpSpPr>
          <p:grpSpPr bwMode="auto">
            <a:xfrm>
              <a:off x="2208" y="3648"/>
              <a:ext cx="1152" cy="382"/>
              <a:chOff x="2736" y="3072"/>
              <a:chExt cx="1152" cy="382"/>
            </a:xfrm>
          </p:grpSpPr>
          <p:grpSp>
            <p:nvGrpSpPr>
              <p:cNvPr id="39" name="Group 65"/>
              <p:cNvGrpSpPr>
                <a:grpSpLocks/>
              </p:cNvGrpSpPr>
              <p:nvPr/>
            </p:nvGrpSpPr>
            <p:grpSpPr bwMode="auto">
              <a:xfrm>
                <a:off x="2736" y="3264"/>
                <a:ext cx="1152" cy="190"/>
                <a:chOff x="3312" y="1056"/>
                <a:chExt cx="1152" cy="288"/>
              </a:xfrm>
            </p:grpSpPr>
            <p:sp>
              <p:nvSpPr>
                <p:cNvPr id="43" name="Rectangle 6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y</a:t>
                  </a:r>
                  <a:endParaRPr lang="en-US">
                    <a:latin typeface="Times New Roman" pitchFamily="18" charset="0"/>
                  </a:endParaRPr>
                </a:p>
              </p:txBody>
            </p:sp>
            <p:sp>
              <p:nvSpPr>
                <p:cNvPr id="44" name="Rectangle 6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3</a:t>
                  </a:r>
                  <a:endParaRPr lang="en-US">
                    <a:latin typeface="Times New Roman" pitchFamily="18" charset="0"/>
                  </a:endParaRPr>
                </a:p>
              </p:txBody>
            </p:sp>
          </p:grpSp>
          <p:grpSp>
            <p:nvGrpSpPr>
              <p:cNvPr id="40" name="Group 68"/>
              <p:cNvGrpSpPr>
                <a:grpSpLocks/>
              </p:cNvGrpSpPr>
              <p:nvPr/>
            </p:nvGrpSpPr>
            <p:grpSpPr bwMode="auto">
              <a:xfrm>
                <a:off x="2736" y="3072"/>
                <a:ext cx="1152" cy="192"/>
                <a:chOff x="3312" y="1056"/>
                <a:chExt cx="1152" cy="288"/>
              </a:xfrm>
            </p:grpSpPr>
            <p:sp>
              <p:nvSpPr>
                <p:cNvPr id="41" name="Rectangle 6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2" name="Rectangle 7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38" name="Freeform 71"/>
            <p:cNvSpPr>
              <a:spLocks/>
            </p:cNvSpPr>
            <p:nvPr/>
          </p:nvSpPr>
          <p:spPr bwMode="auto">
            <a:xfrm>
              <a:off x="3066" y="1883"/>
              <a:ext cx="1511" cy="1871"/>
            </a:xfrm>
            <a:custGeom>
              <a:avLst/>
              <a:gdLst>
                <a:gd name="T0" fmla="*/ 0 w 1511"/>
                <a:gd name="T1" fmla="*/ 1871 h 1871"/>
                <a:gd name="T2" fmla="*/ 1273 w 1511"/>
                <a:gd name="T3" fmla="*/ 1551 h 1871"/>
                <a:gd name="T4" fmla="*/ 1425 w 1511"/>
                <a:gd name="T5" fmla="*/ 485 h 1871"/>
                <a:gd name="T6" fmla="*/ 1242 w 1511"/>
                <a:gd name="T7" fmla="*/ 50 h 1871"/>
                <a:gd name="T8" fmla="*/ 437 w 1511"/>
                <a:gd name="T9" fmla="*/ 187 h 1871"/>
                <a:gd name="T10" fmla="*/ 0 60000 65536"/>
                <a:gd name="T11" fmla="*/ 0 60000 65536"/>
                <a:gd name="T12" fmla="*/ 0 60000 65536"/>
                <a:gd name="T13" fmla="*/ 0 60000 65536"/>
                <a:gd name="T14" fmla="*/ 0 60000 65536"/>
                <a:gd name="T15" fmla="*/ 0 w 1511"/>
                <a:gd name="T16" fmla="*/ 0 h 1871"/>
                <a:gd name="T17" fmla="*/ 1511 w 1511"/>
                <a:gd name="T18" fmla="*/ 1871 h 1871"/>
              </a:gdLst>
              <a:ahLst/>
              <a:cxnLst>
                <a:cxn ang="T10">
                  <a:pos x="T0" y="T1"/>
                </a:cxn>
                <a:cxn ang="T11">
                  <a:pos x="T2" y="T3"/>
                </a:cxn>
                <a:cxn ang="T12">
                  <a:pos x="T4" y="T5"/>
                </a:cxn>
                <a:cxn ang="T13">
                  <a:pos x="T6" y="T7"/>
                </a:cxn>
                <a:cxn ang="T14">
                  <a:pos x="T8" y="T9"/>
                </a:cxn>
              </a:cxnLst>
              <a:rect l="T15" t="T16" r="T17" b="T18"/>
              <a:pathLst>
                <a:path w="1511" h="1871">
                  <a:moveTo>
                    <a:pt x="0" y="1871"/>
                  </a:moveTo>
                  <a:cubicBezTo>
                    <a:pt x="211" y="1818"/>
                    <a:pt x="1035" y="1782"/>
                    <a:pt x="1273" y="1551"/>
                  </a:cubicBezTo>
                  <a:cubicBezTo>
                    <a:pt x="1511" y="1320"/>
                    <a:pt x="1430" y="735"/>
                    <a:pt x="1425" y="485"/>
                  </a:cubicBezTo>
                  <a:cubicBezTo>
                    <a:pt x="1420" y="235"/>
                    <a:pt x="1407" y="100"/>
                    <a:pt x="1242" y="50"/>
                  </a:cubicBezTo>
                  <a:cubicBezTo>
                    <a:pt x="1077" y="0"/>
                    <a:pt x="605" y="159"/>
                    <a:pt x="437" y="187"/>
                  </a:cubicBezTo>
                </a:path>
              </a:pathLst>
            </a:custGeom>
            <a:noFill/>
            <a:ln w="15875">
              <a:solidFill>
                <a:schemeClr val="tx1"/>
              </a:solidFill>
              <a:round/>
              <a:headEnd/>
              <a:tailEnd/>
            </a:ln>
          </p:spPr>
          <p:txBody>
            <a:bodyPr wrap="none" anchor="ctr"/>
            <a:lstStyle/>
            <a:p>
              <a:endParaRPr lang="tr-TR"/>
            </a:p>
          </p:txBody>
        </p:sp>
      </p:grpSp>
      <p:grpSp>
        <p:nvGrpSpPr>
          <p:cNvPr id="45" name="Group 72"/>
          <p:cNvGrpSpPr>
            <a:grpSpLocks/>
          </p:cNvGrpSpPr>
          <p:nvPr/>
        </p:nvGrpSpPr>
        <p:grpSpPr bwMode="auto">
          <a:xfrm>
            <a:off x="76200" y="1524000"/>
            <a:ext cx="457200" cy="1600200"/>
            <a:chOff x="0" y="624"/>
            <a:chExt cx="288" cy="1008"/>
          </a:xfrm>
        </p:grpSpPr>
        <p:sp>
          <p:nvSpPr>
            <p:cNvPr id="46" name="AutoShape 73"/>
            <p:cNvSpPr>
              <a:spLocks noChangeArrowheads="1"/>
            </p:cNvSpPr>
            <p:nvPr/>
          </p:nvSpPr>
          <p:spPr bwMode="auto">
            <a:xfrm>
              <a:off x="47" y="1488"/>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47" name="Rectangle 74"/>
            <p:cNvSpPr>
              <a:spLocks noChangeArrowheads="1"/>
            </p:cNvSpPr>
            <p:nvPr/>
          </p:nvSpPr>
          <p:spPr bwMode="auto">
            <a:xfrm>
              <a:off x="0" y="624"/>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48" name="Group 75"/>
          <p:cNvGrpSpPr>
            <a:grpSpLocks/>
          </p:cNvGrpSpPr>
          <p:nvPr/>
        </p:nvGrpSpPr>
        <p:grpSpPr bwMode="auto">
          <a:xfrm>
            <a:off x="76200" y="1981200"/>
            <a:ext cx="457200" cy="2971800"/>
            <a:chOff x="0" y="912"/>
            <a:chExt cx="288" cy="1872"/>
          </a:xfrm>
        </p:grpSpPr>
        <p:sp>
          <p:nvSpPr>
            <p:cNvPr id="49" name="AutoShape 76"/>
            <p:cNvSpPr>
              <a:spLocks noChangeArrowheads="1"/>
            </p:cNvSpPr>
            <p:nvPr/>
          </p:nvSpPr>
          <p:spPr bwMode="auto">
            <a:xfrm>
              <a:off x="47" y="2640"/>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50" name="Rectangle 77"/>
            <p:cNvSpPr>
              <a:spLocks noChangeArrowheads="1"/>
            </p:cNvSpPr>
            <p:nvPr/>
          </p:nvSpPr>
          <p:spPr bwMode="auto">
            <a:xfrm>
              <a:off x="0" y="912"/>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51" name="Group 78"/>
          <p:cNvGrpSpPr>
            <a:grpSpLocks/>
          </p:cNvGrpSpPr>
          <p:nvPr/>
        </p:nvGrpSpPr>
        <p:grpSpPr bwMode="auto">
          <a:xfrm>
            <a:off x="76200" y="3886200"/>
            <a:ext cx="1066800" cy="1295400"/>
            <a:chOff x="0" y="2112"/>
            <a:chExt cx="672" cy="816"/>
          </a:xfrm>
        </p:grpSpPr>
        <p:sp>
          <p:nvSpPr>
            <p:cNvPr id="52" name="AutoShape 79"/>
            <p:cNvSpPr>
              <a:spLocks noChangeArrowheads="1"/>
            </p:cNvSpPr>
            <p:nvPr/>
          </p:nvSpPr>
          <p:spPr bwMode="auto">
            <a:xfrm>
              <a:off x="432" y="2400"/>
              <a:ext cx="240" cy="144"/>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tr-TR"/>
            </a:p>
          </p:txBody>
        </p:sp>
        <p:sp>
          <p:nvSpPr>
            <p:cNvPr id="53" name="Rectangle 80"/>
            <p:cNvSpPr>
              <a:spLocks noChangeArrowheads="1"/>
            </p:cNvSpPr>
            <p:nvPr/>
          </p:nvSpPr>
          <p:spPr bwMode="auto">
            <a:xfrm>
              <a:off x="0" y="2112"/>
              <a:ext cx="288" cy="816"/>
            </a:xfrm>
            <a:prstGeom prst="rect">
              <a:avLst/>
            </a:prstGeom>
            <a:solidFill>
              <a:schemeClr val="bg1"/>
            </a:solidFill>
            <a:ln w="9525">
              <a:noFill/>
              <a:miter lim="800000"/>
              <a:headEnd/>
              <a:tailEnd/>
            </a:ln>
          </p:spPr>
          <p:txBody>
            <a:bodyPr wrap="none" anchor="ctr"/>
            <a:lstStyle/>
            <a:p>
              <a:endParaRPr lang="tr-TR"/>
            </a:p>
          </p:txBody>
        </p:sp>
      </p:grpSp>
      <p:grpSp>
        <p:nvGrpSpPr>
          <p:cNvPr id="54" name="Group 90"/>
          <p:cNvGrpSpPr>
            <a:grpSpLocks/>
          </p:cNvGrpSpPr>
          <p:nvPr/>
        </p:nvGrpSpPr>
        <p:grpSpPr bwMode="auto">
          <a:xfrm>
            <a:off x="2590800" y="3327400"/>
            <a:ext cx="4029075" cy="2054225"/>
            <a:chOff x="1344" y="2238"/>
            <a:chExt cx="2538" cy="1294"/>
          </a:xfrm>
        </p:grpSpPr>
        <p:sp>
          <p:nvSpPr>
            <p:cNvPr id="55" name="Text Box 48"/>
            <p:cNvSpPr txBox="1">
              <a:spLocks noChangeArrowheads="1"/>
            </p:cNvSpPr>
            <p:nvPr/>
          </p:nvSpPr>
          <p:spPr bwMode="auto">
            <a:xfrm>
              <a:off x="1344" y="2928"/>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g(f)</a:t>
              </a:r>
              <a:endParaRPr lang="en-US" dirty="0">
                <a:solidFill>
                  <a:srgbClr val="FF0000"/>
                </a:solidFill>
                <a:latin typeface="Times New Roman" pitchFamily="18" charset="0"/>
              </a:endParaRPr>
            </a:p>
          </p:txBody>
        </p:sp>
        <p:grpSp>
          <p:nvGrpSpPr>
            <p:cNvPr id="56" name="Group 49"/>
            <p:cNvGrpSpPr>
              <a:grpSpLocks/>
            </p:cNvGrpSpPr>
            <p:nvPr/>
          </p:nvGrpSpPr>
          <p:grpSpPr bwMode="auto">
            <a:xfrm>
              <a:off x="2208" y="2976"/>
              <a:ext cx="1152" cy="556"/>
              <a:chOff x="2688" y="2466"/>
              <a:chExt cx="1152" cy="556"/>
            </a:xfrm>
          </p:grpSpPr>
          <p:grpSp>
            <p:nvGrpSpPr>
              <p:cNvPr id="59" name="Group 50"/>
              <p:cNvGrpSpPr>
                <a:grpSpLocks/>
              </p:cNvGrpSpPr>
              <p:nvPr/>
            </p:nvGrpSpPr>
            <p:grpSpPr bwMode="auto">
              <a:xfrm>
                <a:off x="2688" y="2466"/>
                <a:ext cx="1152" cy="366"/>
                <a:chOff x="2736" y="2128"/>
                <a:chExt cx="1152" cy="366"/>
              </a:xfrm>
            </p:grpSpPr>
            <p:grpSp>
              <p:nvGrpSpPr>
                <p:cNvPr id="63" name="Group 51"/>
                <p:cNvGrpSpPr>
                  <a:grpSpLocks/>
                </p:cNvGrpSpPr>
                <p:nvPr/>
              </p:nvGrpSpPr>
              <p:grpSpPr bwMode="auto">
                <a:xfrm>
                  <a:off x="2736" y="2304"/>
                  <a:ext cx="1152" cy="190"/>
                  <a:chOff x="3312" y="1056"/>
                  <a:chExt cx="1152" cy="288"/>
                </a:xfrm>
              </p:grpSpPr>
              <p:sp>
                <p:nvSpPr>
                  <p:cNvPr id="67" name="Rectangle 52"/>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h</a:t>
                    </a:r>
                    <a:endParaRPr lang="en-US">
                      <a:latin typeface="Times New Roman" pitchFamily="18" charset="0"/>
                    </a:endParaRPr>
                  </a:p>
                </p:txBody>
              </p:sp>
              <p:sp>
                <p:nvSpPr>
                  <p:cNvPr id="68" name="Rectangle 53"/>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64" name="Group 54"/>
                <p:cNvGrpSpPr>
                  <a:grpSpLocks/>
                </p:cNvGrpSpPr>
                <p:nvPr/>
              </p:nvGrpSpPr>
              <p:grpSpPr bwMode="auto">
                <a:xfrm>
                  <a:off x="2736" y="2128"/>
                  <a:ext cx="1152" cy="192"/>
                  <a:chOff x="3312" y="1056"/>
                  <a:chExt cx="1152" cy="288"/>
                </a:xfrm>
              </p:grpSpPr>
              <p:sp>
                <p:nvSpPr>
                  <p:cNvPr id="65" name="Rectangle 55"/>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66" name="Rectangle 56"/>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60" name="Group 57"/>
              <p:cNvGrpSpPr>
                <a:grpSpLocks/>
              </p:cNvGrpSpPr>
              <p:nvPr/>
            </p:nvGrpSpPr>
            <p:grpSpPr bwMode="auto">
              <a:xfrm>
                <a:off x="2688" y="2832"/>
                <a:ext cx="1152" cy="190"/>
                <a:chOff x="3312" y="1056"/>
                <a:chExt cx="1152" cy="288"/>
              </a:xfrm>
            </p:grpSpPr>
            <p:sp>
              <p:nvSpPr>
                <p:cNvPr id="61" name="Rectangle 58"/>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x</a:t>
                  </a:r>
                  <a:endParaRPr lang="en-US">
                    <a:latin typeface="Times New Roman" pitchFamily="18" charset="0"/>
                  </a:endParaRPr>
                </a:p>
              </p:txBody>
            </p:sp>
            <p:sp>
              <p:nvSpPr>
                <p:cNvPr id="62" name="Rectangle 59"/>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7</a:t>
                  </a:r>
                  <a:endParaRPr lang="en-US">
                    <a:latin typeface="Times New Roman" pitchFamily="18" charset="0"/>
                  </a:endParaRPr>
                </a:p>
              </p:txBody>
            </p:sp>
          </p:grpSp>
        </p:grpSp>
        <p:sp>
          <p:nvSpPr>
            <p:cNvPr id="57" name="Freeform 60"/>
            <p:cNvSpPr>
              <a:spLocks/>
            </p:cNvSpPr>
            <p:nvPr/>
          </p:nvSpPr>
          <p:spPr bwMode="auto">
            <a:xfrm>
              <a:off x="3079" y="2605"/>
              <a:ext cx="519" cy="478"/>
            </a:xfrm>
            <a:custGeom>
              <a:avLst/>
              <a:gdLst>
                <a:gd name="T0" fmla="*/ 0 w 519"/>
                <a:gd name="T1" fmla="*/ 444 h 478"/>
                <a:gd name="T2" fmla="*/ 408 w 519"/>
                <a:gd name="T3" fmla="*/ 415 h 478"/>
                <a:gd name="T4" fmla="*/ 509 w 519"/>
                <a:gd name="T5" fmla="*/ 65 h 478"/>
                <a:gd name="T6" fmla="*/ 346 w 519"/>
                <a:gd name="T7" fmla="*/ 26 h 478"/>
                <a:gd name="T8" fmla="*/ 0 60000 65536"/>
                <a:gd name="T9" fmla="*/ 0 60000 65536"/>
                <a:gd name="T10" fmla="*/ 0 60000 65536"/>
                <a:gd name="T11" fmla="*/ 0 60000 65536"/>
                <a:gd name="T12" fmla="*/ 0 w 519"/>
                <a:gd name="T13" fmla="*/ 0 h 478"/>
                <a:gd name="T14" fmla="*/ 519 w 519"/>
                <a:gd name="T15" fmla="*/ 478 h 478"/>
              </a:gdLst>
              <a:ahLst/>
              <a:cxnLst>
                <a:cxn ang="T8">
                  <a:pos x="T0" y="T1"/>
                </a:cxn>
                <a:cxn ang="T9">
                  <a:pos x="T2" y="T3"/>
                </a:cxn>
                <a:cxn ang="T10">
                  <a:pos x="T4" y="T5"/>
                </a:cxn>
                <a:cxn ang="T11">
                  <a:pos x="T6" y="T7"/>
                </a:cxn>
              </a:cxnLst>
              <a:rect l="T12" t="T13" r="T14" b="T15"/>
              <a:pathLst>
                <a:path w="519" h="478">
                  <a:moveTo>
                    <a:pt x="0" y="444"/>
                  </a:moveTo>
                  <a:cubicBezTo>
                    <a:pt x="68" y="439"/>
                    <a:pt x="323" y="478"/>
                    <a:pt x="408" y="415"/>
                  </a:cubicBezTo>
                  <a:cubicBezTo>
                    <a:pt x="493" y="352"/>
                    <a:pt x="519" y="130"/>
                    <a:pt x="509" y="65"/>
                  </a:cubicBezTo>
                  <a:cubicBezTo>
                    <a:pt x="499" y="0"/>
                    <a:pt x="380" y="34"/>
                    <a:pt x="346" y="26"/>
                  </a:cubicBezTo>
                </a:path>
              </a:pathLst>
            </a:custGeom>
            <a:noFill/>
            <a:ln w="15875">
              <a:solidFill>
                <a:schemeClr val="tx1"/>
              </a:solidFill>
              <a:round/>
              <a:headEnd/>
              <a:tailEnd/>
            </a:ln>
          </p:spPr>
          <p:txBody>
            <a:bodyPr wrap="none" anchor="ctr"/>
            <a:lstStyle/>
            <a:p>
              <a:endParaRPr lang="tr-TR"/>
            </a:p>
          </p:txBody>
        </p:sp>
        <p:sp>
          <p:nvSpPr>
            <p:cNvPr id="58" name="Freeform 61"/>
            <p:cNvSpPr>
              <a:spLocks/>
            </p:cNvSpPr>
            <p:nvPr/>
          </p:nvSpPr>
          <p:spPr bwMode="auto">
            <a:xfrm>
              <a:off x="3072" y="2238"/>
              <a:ext cx="810" cy="1082"/>
            </a:xfrm>
            <a:custGeom>
              <a:avLst/>
              <a:gdLst>
                <a:gd name="T0" fmla="*/ 0 w 810"/>
                <a:gd name="T1" fmla="*/ 1030 h 1082"/>
                <a:gd name="T2" fmla="*/ 490 w 810"/>
                <a:gd name="T3" fmla="*/ 960 h 1082"/>
                <a:gd name="T4" fmla="*/ 631 w 810"/>
                <a:gd name="T5" fmla="*/ 299 h 1082"/>
                <a:gd name="T6" fmla="*/ 669 w 810"/>
                <a:gd name="T7" fmla="*/ 55 h 1082"/>
                <a:gd name="T8" fmla="*/ 810 w 810"/>
                <a:gd name="T9" fmla="*/ 0 h 1082"/>
                <a:gd name="T10" fmla="*/ 0 60000 65536"/>
                <a:gd name="T11" fmla="*/ 0 60000 65536"/>
                <a:gd name="T12" fmla="*/ 0 60000 65536"/>
                <a:gd name="T13" fmla="*/ 0 60000 65536"/>
                <a:gd name="T14" fmla="*/ 0 60000 65536"/>
                <a:gd name="T15" fmla="*/ 0 w 810"/>
                <a:gd name="T16" fmla="*/ 0 h 1082"/>
                <a:gd name="T17" fmla="*/ 810 w 810"/>
                <a:gd name="T18" fmla="*/ 1082 h 1082"/>
              </a:gdLst>
              <a:ahLst/>
              <a:cxnLst>
                <a:cxn ang="T10">
                  <a:pos x="T0" y="T1"/>
                </a:cxn>
                <a:cxn ang="T11">
                  <a:pos x="T2" y="T3"/>
                </a:cxn>
                <a:cxn ang="T12">
                  <a:pos x="T4" y="T5"/>
                </a:cxn>
                <a:cxn ang="T13">
                  <a:pos x="T6" y="T7"/>
                </a:cxn>
                <a:cxn ang="T14">
                  <a:pos x="T8" y="T9"/>
                </a:cxn>
              </a:cxnLst>
              <a:rect l="T15" t="T16" r="T17" b="T18"/>
              <a:pathLst>
                <a:path w="810" h="1082">
                  <a:moveTo>
                    <a:pt x="0" y="1030"/>
                  </a:moveTo>
                  <a:cubicBezTo>
                    <a:pt x="82" y="1018"/>
                    <a:pt x="385" y="1082"/>
                    <a:pt x="490" y="960"/>
                  </a:cubicBezTo>
                  <a:cubicBezTo>
                    <a:pt x="595" y="838"/>
                    <a:pt x="601" y="450"/>
                    <a:pt x="631" y="299"/>
                  </a:cubicBezTo>
                  <a:cubicBezTo>
                    <a:pt x="661" y="148"/>
                    <a:pt x="639" y="105"/>
                    <a:pt x="669" y="55"/>
                  </a:cubicBezTo>
                  <a:cubicBezTo>
                    <a:pt x="699" y="5"/>
                    <a:pt x="781" y="11"/>
                    <a:pt x="810" y="0"/>
                  </a:cubicBezTo>
                </a:path>
              </a:pathLst>
            </a:custGeom>
            <a:noFill/>
            <a:ln w="15875">
              <a:solidFill>
                <a:schemeClr val="tx1"/>
              </a:solidFill>
              <a:round/>
              <a:headEnd/>
              <a:tailEnd type="triangle" w="med" len="med"/>
            </a:ln>
          </p:spPr>
          <p:txBody>
            <a:bodyPr wrap="none" anchor="ctr"/>
            <a:lstStyle/>
            <a:p>
              <a:endParaRPr lang="tr-TR"/>
            </a:p>
          </p:txBody>
        </p:sp>
      </p:grpSp>
      <p:grpSp>
        <p:nvGrpSpPr>
          <p:cNvPr id="69" name="Group 86"/>
          <p:cNvGrpSpPr>
            <a:grpSpLocks/>
          </p:cNvGrpSpPr>
          <p:nvPr/>
        </p:nvGrpSpPr>
        <p:grpSpPr bwMode="auto">
          <a:xfrm>
            <a:off x="3962400" y="3154363"/>
            <a:ext cx="3794125" cy="1801812"/>
            <a:chOff x="2208" y="2129"/>
            <a:chExt cx="2390" cy="1135"/>
          </a:xfrm>
        </p:grpSpPr>
        <p:grpSp>
          <p:nvGrpSpPr>
            <p:cNvPr id="70" name="Group 84"/>
            <p:cNvGrpSpPr>
              <a:grpSpLocks/>
            </p:cNvGrpSpPr>
            <p:nvPr/>
          </p:nvGrpSpPr>
          <p:grpSpPr bwMode="auto">
            <a:xfrm>
              <a:off x="2208" y="2129"/>
              <a:ext cx="1296" cy="729"/>
              <a:chOff x="2208" y="2129"/>
              <a:chExt cx="1296" cy="729"/>
            </a:xfrm>
          </p:grpSpPr>
          <p:grpSp>
            <p:nvGrpSpPr>
              <p:cNvPr id="77" name="Group 34"/>
              <p:cNvGrpSpPr>
                <a:grpSpLocks/>
              </p:cNvGrpSpPr>
              <p:nvPr/>
            </p:nvGrpSpPr>
            <p:grpSpPr bwMode="auto">
              <a:xfrm>
                <a:off x="2208" y="2474"/>
                <a:ext cx="1152" cy="384"/>
                <a:chOff x="2736" y="1584"/>
                <a:chExt cx="1152" cy="384"/>
              </a:xfrm>
            </p:grpSpPr>
            <p:grpSp>
              <p:nvGrpSpPr>
                <p:cNvPr id="79" name="Group 35"/>
                <p:cNvGrpSpPr>
                  <a:grpSpLocks/>
                </p:cNvGrpSpPr>
                <p:nvPr/>
              </p:nvGrpSpPr>
              <p:grpSpPr bwMode="auto">
                <a:xfrm>
                  <a:off x="2736" y="1776"/>
                  <a:ext cx="1152" cy="192"/>
                  <a:chOff x="3312" y="1056"/>
                  <a:chExt cx="1152" cy="288"/>
                </a:xfrm>
              </p:grpSpPr>
              <p:sp>
                <p:nvSpPr>
                  <p:cNvPr id="83" name="Rectangle 3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g</a:t>
                    </a:r>
                    <a:endParaRPr lang="en-US">
                      <a:latin typeface="Times New Roman" pitchFamily="18" charset="0"/>
                    </a:endParaRPr>
                  </a:p>
                </p:txBody>
              </p:sp>
              <p:sp>
                <p:nvSpPr>
                  <p:cNvPr id="84" name="Rectangle 3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80" name="Group 38"/>
                <p:cNvGrpSpPr>
                  <a:grpSpLocks/>
                </p:cNvGrpSpPr>
                <p:nvPr/>
              </p:nvGrpSpPr>
              <p:grpSpPr bwMode="auto">
                <a:xfrm>
                  <a:off x="2736" y="1584"/>
                  <a:ext cx="1152" cy="192"/>
                  <a:chOff x="3312" y="1056"/>
                  <a:chExt cx="1152" cy="288"/>
                </a:xfrm>
              </p:grpSpPr>
              <p:sp>
                <p:nvSpPr>
                  <p:cNvPr id="81" name="Rectangle 3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82" name="Rectangle 4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78" name="Freeform 32"/>
              <p:cNvSpPr>
                <a:spLocks/>
              </p:cNvSpPr>
              <p:nvPr/>
            </p:nvSpPr>
            <p:spPr bwMode="auto">
              <a:xfrm>
                <a:off x="3079" y="2129"/>
                <a:ext cx="425" cy="457"/>
              </a:xfrm>
              <a:custGeom>
                <a:avLst/>
                <a:gdLst>
                  <a:gd name="T0" fmla="*/ 0 w 425"/>
                  <a:gd name="T1" fmla="*/ 457 h 457"/>
                  <a:gd name="T2" fmla="*/ 358 w 425"/>
                  <a:gd name="T3" fmla="*/ 389 h 457"/>
                  <a:gd name="T4" fmla="*/ 404 w 425"/>
                  <a:gd name="T5" fmla="*/ 176 h 457"/>
                  <a:gd name="T6" fmla="*/ 267 w 425"/>
                  <a:gd name="T7" fmla="*/ 0 h 457"/>
                  <a:gd name="T8" fmla="*/ 0 60000 65536"/>
                  <a:gd name="T9" fmla="*/ 0 60000 65536"/>
                  <a:gd name="T10" fmla="*/ 0 60000 65536"/>
                  <a:gd name="T11" fmla="*/ 0 60000 65536"/>
                  <a:gd name="T12" fmla="*/ 0 w 425"/>
                  <a:gd name="T13" fmla="*/ 0 h 457"/>
                  <a:gd name="T14" fmla="*/ 425 w 425"/>
                  <a:gd name="T15" fmla="*/ 457 h 457"/>
                </a:gdLst>
                <a:ahLst/>
                <a:cxnLst>
                  <a:cxn ang="T8">
                    <a:pos x="T0" y="T1"/>
                  </a:cxn>
                  <a:cxn ang="T9">
                    <a:pos x="T2" y="T3"/>
                  </a:cxn>
                  <a:cxn ang="T10">
                    <a:pos x="T4" y="T5"/>
                  </a:cxn>
                  <a:cxn ang="T11">
                    <a:pos x="T6" y="T7"/>
                  </a:cxn>
                </a:cxnLst>
                <a:rect l="T12" t="T13" r="T14" b="T15"/>
                <a:pathLst>
                  <a:path w="425" h="457">
                    <a:moveTo>
                      <a:pt x="0" y="457"/>
                    </a:moveTo>
                    <a:cubicBezTo>
                      <a:pt x="60" y="446"/>
                      <a:pt x="291" y="436"/>
                      <a:pt x="358" y="389"/>
                    </a:cubicBezTo>
                    <a:cubicBezTo>
                      <a:pt x="425" y="342"/>
                      <a:pt x="419" y="241"/>
                      <a:pt x="404" y="176"/>
                    </a:cubicBezTo>
                    <a:cubicBezTo>
                      <a:pt x="389" y="111"/>
                      <a:pt x="296" y="37"/>
                      <a:pt x="267" y="0"/>
                    </a:cubicBezTo>
                  </a:path>
                </a:pathLst>
              </a:custGeom>
              <a:noFill/>
              <a:ln w="15875">
                <a:solidFill>
                  <a:schemeClr val="tx1"/>
                </a:solidFill>
                <a:round/>
                <a:headEnd/>
                <a:tailEnd type="triangle" w="med" len="med"/>
              </a:ln>
            </p:spPr>
            <p:txBody>
              <a:bodyPr wrap="none" anchor="ctr"/>
              <a:lstStyle/>
              <a:p>
                <a:endParaRPr lang="tr-TR"/>
              </a:p>
            </p:txBody>
          </p:sp>
        </p:grpSp>
        <p:grpSp>
          <p:nvGrpSpPr>
            <p:cNvPr id="71" name="Group 41"/>
            <p:cNvGrpSpPr>
              <a:grpSpLocks/>
            </p:cNvGrpSpPr>
            <p:nvPr/>
          </p:nvGrpSpPr>
          <p:grpSpPr bwMode="auto">
            <a:xfrm>
              <a:off x="3888" y="3072"/>
              <a:ext cx="480" cy="192"/>
              <a:chOff x="4032" y="1296"/>
              <a:chExt cx="480" cy="192"/>
            </a:xfrm>
          </p:grpSpPr>
          <p:sp>
            <p:nvSpPr>
              <p:cNvPr id="75" name="Rectangle 42"/>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76" name="Rectangle 43"/>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72" name="Freeform 45"/>
            <p:cNvSpPr>
              <a:spLocks/>
            </p:cNvSpPr>
            <p:nvPr/>
          </p:nvSpPr>
          <p:spPr bwMode="auto">
            <a:xfrm>
              <a:off x="3363" y="2563"/>
              <a:ext cx="667" cy="598"/>
            </a:xfrm>
            <a:custGeom>
              <a:avLst/>
              <a:gdLst>
                <a:gd name="T0" fmla="*/ 667 w 667"/>
                <a:gd name="T1" fmla="*/ 598 h 598"/>
                <a:gd name="T2" fmla="*/ 393 w 667"/>
                <a:gd name="T3" fmla="*/ 88 h 598"/>
                <a:gd name="T4" fmla="*/ 0 w 667"/>
                <a:gd name="T5" fmla="*/ 68 h 598"/>
                <a:gd name="T6" fmla="*/ 0 60000 65536"/>
                <a:gd name="T7" fmla="*/ 0 60000 65536"/>
                <a:gd name="T8" fmla="*/ 0 60000 65536"/>
                <a:gd name="T9" fmla="*/ 0 w 667"/>
                <a:gd name="T10" fmla="*/ 0 h 598"/>
                <a:gd name="T11" fmla="*/ 667 w 667"/>
                <a:gd name="T12" fmla="*/ 598 h 598"/>
              </a:gdLst>
              <a:ahLst/>
              <a:cxnLst>
                <a:cxn ang="T6">
                  <a:pos x="T0" y="T1"/>
                </a:cxn>
                <a:cxn ang="T7">
                  <a:pos x="T2" y="T3"/>
                </a:cxn>
                <a:cxn ang="T8">
                  <a:pos x="T4" y="T5"/>
                </a:cxn>
              </a:cxnLst>
              <a:rect l="T9" t="T10" r="T11" b="T12"/>
              <a:pathLst>
                <a:path w="667" h="598">
                  <a:moveTo>
                    <a:pt x="667" y="598"/>
                  </a:moveTo>
                  <a:cubicBezTo>
                    <a:pt x="621" y="513"/>
                    <a:pt x="504" y="176"/>
                    <a:pt x="393" y="88"/>
                  </a:cubicBezTo>
                  <a:cubicBezTo>
                    <a:pt x="282" y="0"/>
                    <a:pt x="82" y="72"/>
                    <a:pt x="0" y="68"/>
                  </a:cubicBezTo>
                </a:path>
              </a:pathLst>
            </a:custGeom>
            <a:noFill/>
            <a:ln w="15875">
              <a:solidFill>
                <a:schemeClr val="tx1"/>
              </a:solidFill>
              <a:round/>
              <a:headEnd/>
              <a:tailEnd type="triangle" w="med" len="med"/>
            </a:ln>
          </p:spPr>
          <p:txBody>
            <a:bodyPr wrap="none" anchor="ctr"/>
            <a:lstStyle/>
            <a:p>
              <a:endParaRPr lang="tr-TR"/>
            </a:p>
          </p:txBody>
        </p:sp>
        <p:sp>
          <p:nvSpPr>
            <p:cNvPr id="73" name="Freeform 46"/>
            <p:cNvSpPr>
              <a:spLocks/>
            </p:cNvSpPr>
            <p:nvPr/>
          </p:nvSpPr>
          <p:spPr bwMode="auto">
            <a:xfrm>
              <a:off x="4221" y="2694"/>
              <a:ext cx="377" cy="452"/>
            </a:xfrm>
            <a:custGeom>
              <a:avLst/>
              <a:gdLst>
                <a:gd name="T0" fmla="*/ 0 w 377"/>
                <a:gd name="T1" fmla="*/ 452 h 452"/>
                <a:gd name="T2" fmla="*/ 137 w 377"/>
                <a:gd name="T3" fmla="*/ 71 h 452"/>
                <a:gd name="T4" fmla="*/ 377 w 377"/>
                <a:gd name="T5" fmla="*/ 24 h 452"/>
                <a:gd name="T6" fmla="*/ 0 60000 65536"/>
                <a:gd name="T7" fmla="*/ 0 60000 65536"/>
                <a:gd name="T8" fmla="*/ 0 60000 65536"/>
                <a:gd name="T9" fmla="*/ 0 w 377"/>
                <a:gd name="T10" fmla="*/ 0 h 452"/>
                <a:gd name="T11" fmla="*/ 377 w 377"/>
                <a:gd name="T12" fmla="*/ 452 h 452"/>
              </a:gdLst>
              <a:ahLst/>
              <a:cxnLst>
                <a:cxn ang="T6">
                  <a:pos x="T0" y="T1"/>
                </a:cxn>
                <a:cxn ang="T7">
                  <a:pos x="T2" y="T3"/>
                </a:cxn>
                <a:cxn ang="T8">
                  <a:pos x="T4" y="T5"/>
                </a:cxn>
              </a:cxnLst>
              <a:rect l="T9" t="T10" r="T11" b="T12"/>
              <a:pathLst>
                <a:path w="377" h="452">
                  <a:moveTo>
                    <a:pt x="0" y="452"/>
                  </a:moveTo>
                  <a:cubicBezTo>
                    <a:pt x="23" y="389"/>
                    <a:pt x="74" y="142"/>
                    <a:pt x="137" y="71"/>
                  </a:cubicBezTo>
                  <a:cubicBezTo>
                    <a:pt x="200" y="0"/>
                    <a:pt x="327" y="34"/>
                    <a:pt x="377" y="24"/>
                  </a:cubicBezTo>
                </a:path>
              </a:pathLst>
            </a:custGeom>
            <a:noFill/>
            <a:ln w="15875">
              <a:solidFill>
                <a:schemeClr val="tx1"/>
              </a:solidFill>
              <a:round/>
              <a:headEnd/>
              <a:tailEnd type="triangle" w="med" len="med"/>
            </a:ln>
          </p:spPr>
          <p:txBody>
            <a:bodyPr wrap="none" anchor="ctr"/>
            <a:lstStyle/>
            <a:p>
              <a:endParaRPr lang="tr-TR"/>
            </a:p>
          </p:txBody>
        </p:sp>
        <p:sp>
          <p:nvSpPr>
            <p:cNvPr id="74" name="Freeform 44"/>
            <p:cNvSpPr>
              <a:spLocks/>
            </p:cNvSpPr>
            <p:nvPr/>
          </p:nvSpPr>
          <p:spPr bwMode="auto">
            <a:xfrm>
              <a:off x="3089" y="2771"/>
              <a:ext cx="781" cy="383"/>
            </a:xfrm>
            <a:custGeom>
              <a:avLst/>
              <a:gdLst>
                <a:gd name="T0" fmla="*/ 0 w 781"/>
                <a:gd name="T1" fmla="*/ 0 h 383"/>
                <a:gd name="T2" fmla="*/ 461 w 781"/>
                <a:gd name="T3" fmla="*/ 124 h 383"/>
                <a:gd name="T4" fmla="*/ 614 w 781"/>
                <a:gd name="T5" fmla="*/ 269 h 383"/>
                <a:gd name="T6" fmla="*/ 781 w 781"/>
                <a:gd name="T7" fmla="*/ 383 h 383"/>
                <a:gd name="T8" fmla="*/ 0 60000 65536"/>
                <a:gd name="T9" fmla="*/ 0 60000 65536"/>
                <a:gd name="T10" fmla="*/ 0 60000 65536"/>
                <a:gd name="T11" fmla="*/ 0 60000 65536"/>
                <a:gd name="T12" fmla="*/ 0 w 781"/>
                <a:gd name="T13" fmla="*/ 0 h 383"/>
                <a:gd name="T14" fmla="*/ 781 w 781"/>
                <a:gd name="T15" fmla="*/ 383 h 383"/>
              </a:gdLst>
              <a:ahLst/>
              <a:cxnLst>
                <a:cxn ang="T8">
                  <a:pos x="T0" y="T1"/>
                </a:cxn>
                <a:cxn ang="T9">
                  <a:pos x="T2" y="T3"/>
                </a:cxn>
                <a:cxn ang="T10">
                  <a:pos x="T4" y="T5"/>
                </a:cxn>
                <a:cxn ang="T11">
                  <a:pos x="T6" y="T7"/>
                </a:cxn>
              </a:cxnLst>
              <a:rect l="T12" t="T13" r="T14" b="T15"/>
              <a:pathLst>
                <a:path w="781" h="383">
                  <a:moveTo>
                    <a:pt x="0" y="0"/>
                  </a:moveTo>
                  <a:cubicBezTo>
                    <a:pt x="77" y="21"/>
                    <a:pt x="359" y="79"/>
                    <a:pt x="461" y="124"/>
                  </a:cubicBezTo>
                  <a:cubicBezTo>
                    <a:pt x="563" y="169"/>
                    <a:pt x="561" y="226"/>
                    <a:pt x="614" y="269"/>
                  </a:cubicBezTo>
                  <a:cubicBezTo>
                    <a:pt x="667" y="312"/>
                    <a:pt x="746" y="359"/>
                    <a:pt x="781" y="383"/>
                  </a:cubicBezTo>
                </a:path>
              </a:pathLst>
            </a:custGeom>
            <a:noFill/>
            <a:ln w="15875">
              <a:solidFill>
                <a:schemeClr val="tx1"/>
              </a:solidFill>
              <a:round/>
              <a:headEnd/>
              <a:tailEnd type="triangle" w="med" len="med"/>
            </a:ln>
          </p:spPr>
          <p:txBody>
            <a:bodyPr wrap="none" anchor="ctr"/>
            <a:lstStyle/>
            <a:p>
              <a:endParaRPr lang="tr-TR"/>
            </a:p>
          </p:txBody>
        </p:sp>
      </p:grpSp>
      <p:sp>
        <p:nvSpPr>
          <p:cNvPr id="85" name="8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0-#ppt_w/2"/>
                                          </p:val>
                                        </p:tav>
                                        <p:tav tm="100000">
                                          <p:val>
                                            <p:strVal val="#ppt_x"/>
                                          </p:val>
                                        </p:tav>
                                      </p:tavLst>
                                    </p:anim>
                                    <p:anim calcmode="lin" valueType="num">
                                      <p:cBhvr additive="base">
                                        <p:cTn id="2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 calcmode="lin" valueType="num">
                                      <p:cBhvr additive="base">
                                        <p:cTn id="37" dur="500" fill="hold"/>
                                        <p:tgtEl>
                                          <p:spTgt spid="69"/>
                                        </p:tgtEl>
                                        <p:attrNameLst>
                                          <p:attrName>ppt_x</p:attrName>
                                        </p:attrNameLst>
                                      </p:cBhvr>
                                      <p:tavLst>
                                        <p:tav tm="0">
                                          <p:val>
                                            <p:strVal val="0-#ppt_w/2"/>
                                          </p:val>
                                        </p:tav>
                                        <p:tav tm="100000">
                                          <p:val>
                                            <p:strVal val="#ppt_x"/>
                                          </p:val>
                                        </p:tav>
                                      </p:tavLst>
                                    </p:anim>
                                    <p:anim calcmode="lin" valueType="num">
                                      <p:cBhvr additive="base">
                                        <p:cTn id="38"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0-#ppt_w/2"/>
                                          </p:val>
                                        </p:tav>
                                        <p:tav tm="100000">
                                          <p:val>
                                            <p:strVal val="#ppt_x"/>
                                          </p:val>
                                        </p:tav>
                                      </p:tavLst>
                                    </p:anim>
                                    <p:anim calcmode="lin" valueType="num">
                                      <p:cBhvr additive="base">
                                        <p:cTn id="4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0-#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additive="base">
                                        <p:cTn id="55" dur="500" fill="hold"/>
                                        <p:tgtEl>
                                          <p:spTgt spid="51"/>
                                        </p:tgtEl>
                                        <p:attrNameLst>
                                          <p:attrName>ppt_x</p:attrName>
                                        </p:attrNameLst>
                                      </p:cBhvr>
                                      <p:tavLst>
                                        <p:tav tm="0">
                                          <p:val>
                                            <p:strVal val="0-#ppt_w/2"/>
                                          </p:val>
                                        </p:tav>
                                        <p:tav tm="100000">
                                          <p:val>
                                            <p:strVal val="#ppt_x"/>
                                          </p:val>
                                        </p:tav>
                                      </p:tavLst>
                                    </p:anim>
                                    <p:anim calcmode="lin" valueType="num">
                                      <p:cBhvr additive="base">
                                        <p:cTn id="56"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500" fill="hold"/>
                                        <p:tgtEl>
                                          <p:spTgt spid="35"/>
                                        </p:tgtEl>
                                        <p:attrNameLst>
                                          <p:attrName>ppt_x</p:attrName>
                                        </p:attrNameLst>
                                      </p:cBhvr>
                                      <p:tavLst>
                                        <p:tav tm="0">
                                          <p:val>
                                            <p:strVal val="0-#ppt_w/2"/>
                                          </p:val>
                                        </p:tav>
                                        <p:tav tm="100000">
                                          <p:val>
                                            <p:strVal val="#ppt_x"/>
                                          </p:val>
                                        </p:tav>
                                      </p:tavLst>
                                    </p:anim>
                                    <p:anim calcmode="lin" valueType="num">
                                      <p:cBhvr additive="base">
                                        <p:cTn id="6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0-#ppt_w/2"/>
                                          </p:val>
                                        </p:tav>
                                        <p:tav tm="100000">
                                          <p:val>
                                            <p:strVal val="#ppt_x"/>
                                          </p:val>
                                        </p:tav>
                                      </p:tavLst>
                                    </p:anim>
                                    <p:anim calcmode="lin" valueType="num">
                                      <p:cBhvr additive="base">
                                        <p:cTn id="6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3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tr-TR" dirty="0" smtClean="0"/>
              <a:t>Özet</a:t>
            </a:r>
            <a:r>
              <a:rPr lang="en-US" dirty="0" smtClean="0"/>
              <a:t>: Function Arguments</a:t>
            </a:r>
          </a:p>
        </p:txBody>
      </p:sp>
      <p:sp>
        <p:nvSpPr>
          <p:cNvPr id="39939" name="Rectangle 3"/>
          <p:cNvSpPr>
            <a:spLocks noGrp="1" noChangeArrowheads="1"/>
          </p:cNvSpPr>
          <p:nvPr>
            <p:ph type="body" idx="1"/>
          </p:nvPr>
        </p:nvSpPr>
        <p:spPr/>
        <p:txBody>
          <a:bodyPr/>
          <a:lstStyle/>
          <a:p>
            <a:r>
              <a:rPr lang="en-US" smtClean="0"/>
              <a:t>Use closure to maintain a pointer to the static environment of a function body</a:t>
            </a:r>
          </a:p>
          <a:p>
            <a:r>
              <a:rPr lang="en-US" smtClean="0"/>
              <a:t>When called, set access link from closure</a:t>
            </a:r>
          </a:p>
          <a:p>
            <a:r>
              <a:rPr lang="en-US" smtClean="0"/>
              <a:t>All access links point “up” in stack</a:t>
            </a:r>
          </a:p>
          <a:p>
            <a:pPr lvl="1"/>
            <a:r>
              <a:rPr lang="en-US" smtClean="0"/>
              <a:t>May jump past activ records to find global vars</a:t>
            </a:r>
          </a:p>
          <a:p>
            <a:pPr lvl="1"/>
            <a:r>
              <a:rPr lang="en-US" smtClean="0"/>
              <a:t>Still deallocate activ records using stack (lifo) order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118</a:t>
            </a:fld>
            <a:endParaRPr lang="tr-T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Return Function as Result</a:t>
            </a:r>
          </a:p>
        </p:txBody>
      </p:sp>
      <p:sp>
        <p:nvSpPr>
          <p:cNvPr id="40963" name="Rectangle 3"/>
          <p:cNvSpPr>
            <a:spLocks noGrp="1" noChangeArrowheads="1"/>
          </p:cNvSpPr>
          <p:nvPr>
            <p:ph type="body" idx="1"/>
          </p:nvPr>
        </p:nvSpPr>
        <p:spPr/>
        <p:txBody>
          <a:bodyPr>
            <a:normAutofit lnSpcReduction="10000"/>
          </a:bodyPr>
          <a:lstStyle/>
          <a:p>
            <a:pPr>
              <a:lnSpc>
                <a:spcPct val="90000"/>
              </a:lnSpc>
            </a:pPr>
            <a:r>
              <a:rPr lang="en-US" smtClean="0"/>
              <a:t>Language feature</a:t>
            </a:r>
          </a:p>
          <a:p>
            <a:pPr lvl="1">
              <a:lnSpc>
                <a:spcPct val="90000"/>
              </a:lnSpc>
            </a:pPr>
            <a:r>
              <a:rPr lang="en-US" smtClean="0"/>
              <a:t>Functions that return “new” functions</a:t>
            </a:r>
          </a:p>
          <a:p>
            <a:pPr lvl="1">
              <a:lnSpc>
                <a:spcPct val="90000"/>
              </a:lnSpc>
            </a:pPr>
            <a:r>
              <a:rPr lang="en-US" smtClean="0"/>
              <a:t>Need to maintain environment of function</a:t>
            </a:r>
          </a:p>
          <a:p>
            <a:pPr>
              <a:lnSpc>
                <a:spcPct val="90000"/>
              </a:lnSpc>
            </a:pPr>
            <a:r>
              <a:rPr lang="en-US" smtClean="0"/>
              <a:t>Example</a:t>
            </a:r>
          </a:p>
          <a:p>
            <a:pPr lvl="1">
              <a:lnSpc>
                <a:spcPct val="90000"/>
              </a:lnSpc>
              <a:buFontTx/>
              <a:buNone/>
            </a:pPr>
            <a:r>
              <a:rPr lang="en-US" smtClean="0"/>
              <a:t>   function compose(f,g) </a:t>
            </a:r>
          </a:p>
          <a:p>
            <a:pPr lvl="1">
              <a:lnSpc>
                <a:spcPct val="90000"/>
              </a:lnSpc>
              <a:buFontTx/>
              <a:buNone/>
            </a:pPr>
            <a:r>
              <a:rPr lang="en-US" smtClean="0"/>
              <a:t>              {return  function(x) { return g(f (x)) }};</a:t>
            </a:r>
          </a:p>
          <a:p>
            <a:pPr>
              <a:lnSpc>
                <a:spcPct val="90000"/>
              </a:lnSpc>
            </a:pPr>
            <a:r>
              <a:rPr lang="en-US" smtClean="0"/>
              <a:t>Function “created” dynamically</a:t>
            </a:r>
          </a:p>
          <a:p>
            <a:pPr lvl="1">
              <a:lnSpc>
                <a:spcPct val="90000"/>
              </a:lnSpc>
            </a:pPr>
            <a:r>
              <a:rPr lang="en-US" smtClean="0"/>
              <a:t>expression with free variables </a:t>
            </a:r>
          </a:p>
          <a:p>
            <a:pPr lvl="2">
              <a:lnSpc>
                <a:spcPct val="90000"/>
              </a:lnSpc>
              <a:buFontTx/>
              <a:buNone/>
            </a:pPr>
            <a:r>
              <a:rPr lang="en-US" smtClean="0"/>
              <a:t>values are determined at run time</a:t>
            </a:r>
          </a:p>
          <a:p>
            <a:pPr lvl="1">
              <a:lnSpc>
                <a:spcPct val="90000"/>
              </a:lnSpc>
            </a:pPr>
            <a:r>
              <a:rPr lang="en-US" smtClean="0"/>
              <a:t>function value is closure = </a:t>
            </a:r>
            <a:r>
              <a:rPr lang="en-US" smtClean="0">
                <a:sym typeface="Symbol" pitchFamily="18" charset="2"/>
              </a:rPr>
              <a:t>env, code</a:t>
            </a:r>
            <a:endParaRPr lang="en-US" smtClean="0"/>
          </a:p>
          <a:p>
            <a:pPr lvl="1">
              <a:lnSpc>
                <a:spcPct val="90000"/>
              </a:lnSpc>
            </a:pPr>
            <a:r>
              <a:rPr lang="en-US" smtClean="0"/>
              <a:t>code </a:t>
            </a:r>
            <a:r>
              <a:rPr lang="en-US" i="1" smtClean="0"/>
              <a:t>not </a:t>
            </a:r>
            <a:r>
              <a:rPr lang="en-US" smtClean="0"/>
              <a:t> compiled dynamically (in most languages)</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119</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 Altprogramların Bölümleri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İçerik Yer Tutucusu 5"/>
          <p:cNvSpPr>
            <a:spLocks noGrp="1"/>
          </p:cNvSpPr>
          <p:nvPr>
            <p:ph sz="quarter" idx="1"/>
          </p:nvPr>
        </p:nvSpPr>
        <p:spPr>
          <a:xfrm>
            <a:off x="3203848" y="1600200"/>
            <a:ext cx="5832648" cy="4495800"/>
          </a:xfrm>
        </p:spPr>
        <p:txBody>
          <a:bodyPr>
            <a:normAutofit/>
          </a:bodyPr>
          <a:lstStyle/>
          <a:p>
            <a:r>
              <a:rPr lang="tr-TR" dirty="0"/>
              <a:t>Bir altprogram yandaki şekilde sıralanan bölümlerden oluşur.</a:t>
            </a:r>
          </a:p>
          <a:p>
            <a:endParaRPr lang="tr-TR" dirty="0" smtClean="0"/>
          </a:p>
        </p:txBody>
      </p:sp>
      <p:pic>
        <p:nvPicPr>
          <p:cNvPr id="48131" name="Picture 3"/>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a14="http://schemas.microsoft.com/office/drawing/2010/main" val="0"/>
              </a:ext>
            </a:extLst>
          </a:blip>
          <a:srcRect/>
          <a:stretch>
            <a:fillRect/>
          </a:stretch>
        </p:blipFill>
        <p:spPr bwMode="auto">
          <a:xfrm>
            <a:off x="179512" y="1683913"/>
            <a:ext cx="3240360" cy="431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563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06400" y="228600"/>
            <a:ext cx="8737600" cy="914400"/>
          </a:xfrm>
        </p:spPr>
        <p:txBody>
          <a:bodyPr/>
          <a:lstStyle/>
          <a:p>
            <a:r>
              <a:rPr lang="en-US" smtClean="0"/>
              <a:t>Example: </a:t>
            </a:r>
            <a:r>
              <a:rPr lang="en-US" sz="3600" smtClean="0"/>
              <a:t>Return fctn with private state</a:t>
            </a:r>
            <a:endParaRPr lang="en-US" smtClean="0"/>
          </a:p>
        </p:txBody>
      </p:sp>
      <p:sp>
        <p:nvSpPr>
          <p:cNvPr id="41987" name="Rectangle 3"/>
          <p:cNvSpPr>
            <a:spLocks noGrp="1" noChangeArrowheads="1"/>
          </p:cNvSpPr>
          <p:nvPr>
            <p:ph type="body" idx="1"/>
          </p:nvPr>
        </p:nvSpPr>
        <p:spPr>
          <a:xfrm>
            <a:off x="457200" y="1600200"/>
            <a:ext cx="7696200" cy="4457700"/>
          </a:xfrm>
        </p:spPr>
        <p:txBody>
          <a:bodyPr/>
          <a:lstStyle/>
          <a:p>
            <a:pPr lvl="1">
              <a:buFontTx/>
              <a:buNone/>
            </a:pPr>
            <a:r>
              <a:rPr lang="en-US" smtClean="0"/>
              <a:t>fun mk_counter (init : int) =   </a:t>
            </a:r>
          </a:p>
          <a:p>
            <a:pPr lvl="1">
              <a:spcBef>
                <a:spcPts val="300"/>
              </a:spcBef>
              <a:spcAft>
                <a:spcPts val="300"/>
              </a:spcAft>
              <a:buFontTx/>
              <a:buNone/>
            </a:pPr>
            <a:r>
              <a:rPr lang="en-US" smtClean="0"/>
              <a:t>	 let   val count = ref init </a:t>
            </a:r>
          </a:p>
          <a:p>
            <a:pPr lvl="1">
              <a:spcBef>
                <a:spcPts val="300"/>
              </a:spcBef>
              <a:spcAft>
                <a:spcPts val="300"/>
              </a:spcAft>
              <a:buFontTx/>
              <a:buNone/>
            </a:pPr>
            <a:r>
              <a:rPr lang="en-US" smtClean="0"/>
              <a:t>          fun counter(inc:int) =</a:t>
            </a:r>
          </a:p>
          <a:p>
            <a:pPr lvl="1">
              <a:spcBef>
                <a:spcPts val="300"/>
              </a:spcBef>
              <a:spcAft>
                <a:spcPts val="300"/>
              </a:spcAft>
              <a:buFontTx/>
              <a:buNone/>
            </a:pPr>
            <a:r>
              <a:rPr lang="en-US" smtClean="0"/>
              <a:t>              (count := !count + inc; !count)</a:t>
            </a:r>
          </a:p>
          <a:p>
            <a:pPr lvl="1">
              <a:spcBef>
                <a:spcPts val="300"/>
              </a:spcBef>
              <a:spcAft>
                <a:spcPts val="300"/>
              </a:spcAft>
              <a:buFontTx/>
              <a:buNone/>
            </a:pPr>
            <a:r>
              <a:rPr lang="en-US" smtClean="0"/>
              <a:t>	 in</a:t>
            </a:r>
          </a:p>
          <a:p>
            <a:pPr lvl="1">
              <a:spcBef>
                <a:spcPts val="300"/>
              </a:spcBef>
              <a:spcAft>
                <a:spcPts val="300"/>
              </a:spcAft>
              <a:buFontTx/>
              <a:buNone/>
            </a:pPr>
            <a:r>
              <a:rPr lang="en-US" smtClean="0"/>
              <a:t>	      counter</a:t>
            </a:r>
          </a:p>
          <a:p>
            <a:pPr lvl="1">
              <a:spcBef>
                <a:spcPts val="300"/>
              </a:spcBef>
              <a:spcAft>
                <a:spcPts val="300"/>
              </a:spcAft>
              <a:buFontTx/>
              <a:buNone/>
            </a:pPr>
            <a:r>
              <a:rPr lang="en-US" smtClean="0"/>
              <a:t>	 end;</a:t>
            </a:r>
          </a:p>
          <a:p>
            <a:pPr lvl="1">
              <a:spcBef>
                <a:spcPts val="300"/>
              </a:spcBef>
              <a:spcAft>
                <a:spcPts val="300"/>
              </a:spcAft>
              <a:buFontTx/>
              <a:buNone/>
            </a:pPr>
            <a:r>
              <a:rPr lang="en-US" smtClean="0"/>
              <a:t>val c = mk_counter(1);  </a:t>
            </a:r>
          </a:p>
          <a:p>
            <a:pPr lvl="1">
              <a:spcBef>
                <a:spcPts val="300"/>
              </a:spcBef>
              <a:spcAft>
                <a:spcPts val="300"/>
              </a:spcAft>
              <a:buFontTx/>
              <a:buNone/>
            </a:pPr>
            <a:r>
              <a:rPr lang="en-US" smtClean="0"/>
              <a:t>c(2) + c(2);</a:t>
            </a:r>
          </a:p>
        </p:txBody>
      </p:sp>
      <p:sp>
        <p:nvSpPr>
          <p:cNvPr id="41988" name="Rectangle 4"/>
          <p:cNvSpPr>
            <a:spLocks noChangeArrowheads="1"/>
          </p:cNvSpPr>
          <p:nvPr/>
        </p:nvSpPr>
        <p:spPr bwMode="auto">
          <a:xfrm>
            <a:off x="4495800" y="3657600"/>
            <a:ext cx="4419600" cy="1676400"/>
          </a:xfrm>
          <a:prstGeom prst="rect">
            <a:avLst/>
          </a:prstGeom>
          <a:noFill/>
          <a:ln w="9525">
            <a:solidFill>
              <a:schemeClr val="tx1"/>
            </a:solidFill>
            <a:miter lim="800000"/>
            <a:headEnd/>
            <a:tailEnd/>
          </a:ln>
        </p:spPr>
        <p:txBody>
          <a:bodyPr/>
          <a:lstStyle/>
          <a:p>
            <a:pPr marL="346075" lvl="1" indent="-231775">
              <a:spcBef>
                <a:spcPct val="20000"/>
              </a:spcBef>
              <a:buClr>
                <a:schemeClr val="accent2"/>
              </a:buClr>
              <a:buFontTx/>
              <a:buChar char="•"/>
            </a:pPr>
            <a:r>
              <a:rPr kumimoji="1" lang="en-US" dirty="0">
                <a:solidFill>
                  <a:srgbClr val="0070C0"/>
                </a:solidFill>
                <a:latin typeface="Tahoma" pitchFamily="34" charset="0"/>
              </a:rPr>
              <a:t>Function to “make counter” returns a closure</a:t>
            </a:r>
          </a:p>
          <a:p>
            <a:pPr marL="346075" lvl="1" indent="-231775">
              <a:spcBef>
                <a:spcPct val="20000"/>
              </a:spcBef>
              <a:buClr>
                <a:schemeClr val="accent2"/>
              </a:buClr>
              <a:buFontTx/>
              <a:buChar char="•"/>
            </a:pPr>
            <a:r>
              <a:rPr kumimoji="1" lang="en-US" dirty="0">
                <a:solidFill>
                  <a:srgbClr val="0070C0"/>
                </a:solidFill>
                <a:latin typeface="Tahoma" pitchFamily="34" charset="0"/>
              </a:rPr>
              <a:t>How is correct value of </a:t>
            </a:r>
            <a:r>
              <a:rPr kumimoji="1" lang="en-US" dirty="0">
                <a:solidFill>
                  <a:srgbClr val="FF0000"/>
                </a:solidFill>
                <a:latin typeface="Tahoma" pitchFamily="34" charset="0"/>
              </a:rPr>
              <a:t>count </a:t>
            </a:r>
            <a:r>
              <a:rPr kumimoji="1" lang="en-US" dirty="0">
                <a:solidFill>
                  <a:srgbClr val="0070C0"/>
                </a:solidFill>
                <a:latin typeface="Tahoma" pitchFamily="34" charset="0"/>
              </a:rPr>
              <a:t>determined in </a:t>
            </a:r>
            <a:r>
              <a:rPr kumimoji="1" lang="en-US" dirty="0">
                <a:solidFill>
                  <a:srgbClr val="FF0000"/>
                </a:solidFill>
                <a:latin typeface="Tahoma" pitchFamily="34" charset="0"/>
              </a:rPr>
              <a:t>c(2) </a:t>
            </a:r>
            <a:r>
              <a:rPr kumimoji="1" lang="en-US" dirty="0">
                <a:latin typeface="Tahoma" pitchFamily="34" charset="0"/>
              </a:rPr>
              <a:t>?</a:t>
            </a:r>
          </a:p>
        </p:txBody>
      </p:sp>
      <p:sp>
        <p:nvSpPr>
          <p:cNvPr id="41989" name="Oval 5"/>
          <p:cNvSpPr>
            <a:spLocks noChangeArrowheads="1"/>
          </p:cNvSpPr>
          <p:nvPr/>
        </p:nvSpPr>
        <p:spPr bwMode="auto">
          <a:xfrm>
            <a:off x="152400" y="1547802"/>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ML</a:t>
            </a:r>
          </a:p>
        </p:txBody>
      </p:sp>
      <p:sp>
        <p:nvSpPr>
          <p:cNvPr id="6" name="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120</a:t>
            </a:fld>
            <a:endParaRPr lang="tr-T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6400" y="228600"/>
            <a:ext cx="8737600" cy="914400"/>
          </a:xfrm>
        </p:spPr>
        <p:txBody>
          <a:bodyPr/>
          <a:lstStyle/>
          <a:p>
            <a:r>
              <a:rPr lang="en-US" smtClean="0"/>
              <a:t>Example: </a:t>
            </a:r>
            <a:r>
              <a:rPr lang="en-US" sz="3600" smtClean="0"/>
              <a:t>Return fctn with private state</a:t>
            </a:r>
          </a:p>
        </p:txBody>
      </p:sp>
      <p:sp>
        <p:nvSpPr>
          <p:cNvPr id="43011" name="Rectangle 3"/>
          <p:cNvSpPr>
            <a:spLocks noGrp="1" noChangeArrowheads="1"/>
          </p:cNvSpPr>
          <p:nvPr>
            <p:ph type="body" idx="1"/>
          </p:nvPr>
        </p:nvSpPr>
        <p:spPr>
          <a:xfrm>
            <a:off x="381000" y="1714500"/>
            <a:ext cx="8686800" cy="4457700"/>
          </a:xfrm>
        </p:spPr>
        <p:txBody>
          <a:bodyPr/>
          <a:lstStyle/>
          <a:p>
            <a:pPr lvl="1">
              <a:buFontTx/>
              <a:buNone/>
            </a:pPr>
            <a:r>
              <a:rPr lang="en-US" dirty="0" smtClean="0"/>
              <a:t>function</a:t>
            </a:r>
            <a:r>
              <a:rPr lang="en-US" sz="2000" dirty="0" smtClean="0"/>
              <a:t> </a:t>
            </a:r>
            <a:r>
              <a:rPr lang="en-US" dirty="0" err="1" smtClean="0"/>
              <a:t>mk_counter</a:t>
            </a:r>
            <a:r>
              <a:rPr lang="en-US" dirty="0" smtClean="0"/>
              <a:t> (init) {</a:t>
            </a:r>
          </a:p>
          <a:p>
            <a:pPr lvl="1">
              <a:buFontTx/>
              <a:buNone/>
            </a:pPr>
            <a:r>
              <a:rPr lang="en-US" dirty="0" smtClean="0"/>
              <a:t>    </a:t>
            </a:r>
            <a:r>
              <a:rPr lang="en-US" dirty="0" err="1" smtClean="0"/>
              <a:t>var</a:t>
            </a:r>
            <a:r>
              <a:rPr lang="en-US" dirty="0" smtClean="0"/>
              <a:t> count = init;</a:t>
            </a:r>
          </a:p>
          <a:p>
            <a:pPr lvl="1">
              <a:buFontTx/>
              <a:buNone/>
            </a:pPr>
            <a:r>
              <a:rPr lang="en-US" dirty="0" smtClean="0"/>
              <a:t>    function counter(inc) {count=</a:t>
            </a:r>
            <a:r>
              <a:rPr lang="en-US" dirty="0" err="1" smtClean="0"/>
              <a:t>count+inc</a:t>
            </a:r>
            <a:r>
              <a:rPr lang="en-US" dirty="0" smtClean="0"/>
              <a:t>; return count};</a:t>
            </a:r>
          </a:p>
          <a:p>
            <a:pPr lvl="1">
              <a:buFontTx/>
              <a:buNone/>
            </a:pPr>
            <a:r>
              <a:rPr lang="en-US" dirty="0" smtClean="0"/>
              <a:t>    return counter};</a:t>
            </a:r>
          </a:p>
          <a:p>
            <a:pPr lvl="1">
              <a:buFontTx/>
              <a:buNone/>
            </a:pPr>
            <a:r>
              <a:rPr lang="en-US" dirty="0" err="1" smtClean="0"/>
              <a:t>var</a:t>
            </a:r>
            <a:r>
              <a:rPr lang="en-US" dirty="0" smtClean="0"/>
              <a:t> c  = </a:t>
            </a:r>
            <a:r>
              <a:rPr lang="en-US" dirty="0" err="1" smtClean="0"/>
              <a:t>mk_counter</a:t>
            </a:r>
            <a:r>
              <a:rPr lang="en-US" dirty="0" smtClean="0"/>
              <a:t>(1);</a:t>
            </a:r>
          </a:p>
          <a:p>
            <a:pPr lvl="1">
              <a:buFontTx/>
              <a:buNone/>
            </a:pPr>
            <a:r>
              <a:rPr lang="en-US" dirty="0" smtClean="0"/>
              <a:t>c(2) + c(2);</a:t>
            </a:r>
          </a:p>
          <a:p>
            <a:pPr lvl="1">
              <a:buFontTx/>
              <a:buNone/>
            </a:pPr>
            <a:endParaRPr lang="en-US" dirty="0" smtClean="0"/>
          </a:p>
          <a:p>
            <a:pPr lvl="1">
              <a:buFontTx/>
              <a:buNone/>
            </a:pPr>
            <a:r>
              <a:rPr lang="en-US" dirty="0" smtClean="0">
                <a:solidFill>
                  <a:srgbClr val="0070C0"/>
                </a:solidFill>
              </a:rPr>
              <a:t>Function to “make counter” returns a closure</a:t>
            </a:r>
          </a:p>
          <a:p>
            <a:pPr lvl="1">
              <a:buFontTx/>
              <a:buNone/>
            </a:pPr>
            <a:r>
              <a:rPr lang="en-US" dirty="0" smtClean="0">
                <a:solidFill>
                  <a:srgbClr val="0070C0"/>
                </a:solidFill>
              </a:rPr>
              <a:t>How is correct value of </a:t>
            </a:r>
            <a:r>
              <a:rPr lang="en-US" dirty="0" smtClean="0">
                <a:solidFill>
                  <a:srgbClr val="FF0000"/>
                </a:solidFill>
              </a:rPr>
              <a:t>count</a:t>
            </a:r>
            <a:r>
              <a:rPr lang="en-US" dirty="0" smtClean="0"/>
              <a:t> </a:t>
            </a:r>
            <a:r>
              <a:rPr lang="en-US" dirty="0" smtClean="0">
                <a:solidFill>
                  <a:srgbClr val="0070C0"/>
                </a:solidFill>
              </a:rPr>
              <a:t>determined in call </a:t>
            </a:r>
            <a:r>
              <a:rPr lang="en-US" dirty="0" smtClean="0">
                <a:solidFill>
                  <a:srgbClr val="FF0000"/>
                </a:solidFill>
              </a:rPr>
              <a:t>c(2)</a:t>
            </a:r>
            <a:r>
              <a:rPr lang="en-US" dirty="0" smtClean="0"/>
              <a:t> </a:t>
            </a:r>
            <a:r>
              <a:rPr lang="en-US" dirty="0" smtClean="0">
                <a:solidFill>
                  <a:srgbClr val="0070C0"/>
                </a:solidFill>
              </a:rPr>
              <a:t>?</a:t>
            </a:r>
            <a:r>
              <a:rPr lang="en-US" dirty="0" smtClean="0"/>
              <a:t> </a:t>
            </a:r>
          </a:p>
          <a:p>
            <a:pPr lvl="1"/>
            <a:endParaRPr lang="en-US" dirty="0" smtClean="0"/>
          </a:p>
        </p:txBody>
      </p:sp>
      <p:sp>
        <p:nvSpPr>
          <p:cNvPr id="43012" name="Oval 3"/>
          <p:cNvSpPr>
            <a:spLocks noChangeArrowheads="1"/>
          </p:cNvSpPr>
          <p:nvPr/>
        </p:nvSpPr>
        <p:spPr bwMode="auto">
          <a:xfrm>
            <a:off x="152400" y="1547802"/>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JS</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121</a:t>
            </a:fld>
            <a:endParaRPr lang="tr-T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6400" y="228600"/>
            <a:ext cx="8128000" cy="914400"/>
          </a:xfrm>
        </p:spPr>
        <p:txBody>
          <a:bodyPr/>
          <a:lstStyle/>
          <a:p>
            <a:r>
              <a:rPr lang="en-US" smtClean="0"/>
              <a:t>Function Results and Closures</a:t>
            </a:r>
          </a:p>
        </p:txBody>
      </p:sp>
      <p:sp>
        <p:nvSpPr>
          <p:cNvPr id="44035" name="Rectangle 3"/>
          <p:cNvSpPr>
            <a:spLocks noGrp="1" noChangeArrowheads="1"/>
          </p:cNvSpPr>
          <p:nvPr>
            <p:ph type="body" idx="1"/>
          </p:nvPr>
        </p:nvSpPr>
        <p:spPr>
          <a:xfrm>
            <a:off x="-152400" y="1604962"/>
            <a:ext cx="8763000" cy="2252666"/>
          </a:xfrm>
        </p:spPr>
        <p:txBody>
          <a:bodyPr>
            <a:normAutofit fontScale="92500" lnSpcReduction="10000"/>
          </a:bodyPr>
          <a:lstStyle/>
          <a:p>
            <a:pPr lvl="1">
              <a:buFontTx/>
              <a:buNone/>
            </a:pPr>
            <a:r>
              <a:rPr lang="en-US" sz="1800" dirty="0" smtClean="0"/>
              <a:t>fun </a:t>
            </a:r>
            <a:r>
              <a:rPr lang="en-US" sz="1800" dirty="0" err="1" smtClean="0"/>
              <a:t>mk_counter</a:t>
            </a:r>
            <a:r>
              <a:rPr lang="en-US" sz="1800" dirty="0" smtClean="0"/>
              <a:t> (init : </a:t>
            </a:r>
            <a:r>
              <a:rPr lang="en-US" sz="1800" dirty="0" err="1" smtClean="0"/>
              <a:t>int</a:t>
            </a:r>
            <a:r>
              <a:rPr lang="en-US" sz="1800" dirty="0" smtClean="0"/>
              <a:t>) =   </a:t>
            </a:r>
          </a:p>
          <a:p>
            <a:pPr lvl="1">
              <a:buFontTx/>
              <a:buNone/>
            </a:pPr>
            <a:r>
              <a:rPr lang="en-US" sz="1800" dirty="0" smtClean="0"/>
              <a:t>   let </a:t>
            </a:r>
            <a:r>
              <a:rPr lang="en-US" sz="1800" dirty="0" err="1" smtClean="0"/>
              <a:t>val</a:t>
            </a:r>
            <a:r>
              <a:rPr lang="en-US" sz="1800" dirty="0" smtClean="0"/>
              <a:t> count = ref init </a:t>
            </a:r>
          </a:p>
          <a:p>
            <a:pPr lvl="1">
              <a:spcBef>
                <a:spcPts val="300"/>
              </a:spcBef>
              <a:spcAft>
                <a:spcPts val="300"/>
              </a:spcAft>
              <a:buFontTx/>
              <a:buNone/>
            </a:pPr>
            <a:r>
              <a:rPr lang="en-US" sz="1800" dirty="0" smtClean="0"/>
              <a:t>	    fun counter(</a:t>
            </a:r>
            <a:r>
              <a:rPr lang="en-US" sz="1800" dirty="0" err="1" smtClean="0"/>
              <a:t>inc:int</a:t>
            </a:r>
            <a:r>
              <a:rPr lang="en-US" sz="1800" dirty="0" smtClean="0"/>
              <a:t>) = (count := !count + inc; !count)</a:t>
            </a:r>
          </a:p>
          <a:p>
            <a:pPr lvl="1">
              <a:spcBef>
                <a:spcPts val="300"/>
              </a:spcBef>
              <a:spcAft>
                <a:spcPts val="300"/>
              </a:spcAft>
              <a:buFontTx/>
              <a:buNone/>
            </a:pPr>
            <a:r>
              <a:rPr lang="en-US" sz="1800" dirty="0" smtClean="0"/>
              <a:t>	    in  counter end</a:t>
            </a:r>
          </a:p>
          <a:p>
            <a:pPr lvl="1">
              <a:spcBef>
                <a:spcPts val="300"/>
              </a:spcBef>
              <a:spcAft>
                <a:spcPts val="300"/>
              </a:spcAft>
              <a:buFontTx/>
              <a:buNone/>
            </a:pPr>
            <a:r>
              <a:rPr lang="en-US" sz="1800" dirty="0" smtClean="0"/>
              <a:t>   end;</a:t>
            </a:r>
          </a:p>
          <a:p>
            <a:pPr lvl="1">
              <a:spcBef>
                <a:spcPts val="300"/>
              </a:spcBef>
              <a:spcAft>
                <a:spcPts val="300"/>
              </a:spcAft>
              <a:buFontTx/>
              <a:buNone/>
            </a:pPr>
            <a:r>
              <a:rPr lang="en-US" sz="1800" dirty="0" err="1" smtClean="0"/>
              <a:t>val</a:t>
            </a:r>
            <a:r>
              <a:rPr lang="en-US" sz="1800" dirty="0" smtClean="0"/>
              <a:t> c = </a:t>
            </a:r>
            <a:r>
              <a:rPr lang="en-US" sz="1800" dirty="0" err="1" smtClean="0"/>
              <a:t>mk_counter</a:t>
            </a:r>
            <a:r>
              <a:rPr lang="en-US" sz="1800" dirty="0" smtClean="0"/>
              <a:t>(1);  </a:t>
            </a:r>
          </a:p>
          <a:p>
            <a:pPr lvl="1">
              <a:spcBef>
                <a:spcPts val="300"/>
              </a:spcBef>
              <a:spcAft>
                <a:spcPts val="300"/>
              </a:spcAft>
              <a:buFontTx/>
              <a:buNone/>
            </a:pPr>
            <a:r>
              <a:rPr lang="en-US" sz="1800" dirty="0" smtClean="0"/>
              <a:t>c(2) + c(2);</a:t>
            </a:r>
            <a:endParaRPr lang="en-US" sz="2000" dirty="0" smtClean="0"/>
          </a:p>
        </p:txBody>
      </p:sp>
      <p:grpSp>
        <p:nvGrpSpPr>
          <p:cNvPr id="2" name="Group 5"/>
          <p:cNvGrpSpPr>
            <a:grpSpLocks/>
          </p:cNvGrpSpPr>
          <p:nvPr/>
        </p:nvGrpSpPr>
        <p:grpSpPr bwMode="auto">
          <a:xfrm>
            <a:off x="4038600" y="2859088"/>
            <a:ext cx="2076450" cy="874712"/>
            <a:chOff x="2544" y="1801"/>
            <a:chExt cx="1308" cy="551"/>
          </a:xfrm>
        </p:grpSpPr>
        <p:grpSp>
          <p:nvGrpSpPr>
            <p:cNvPr id="3" name="Group 6"/>
            <p:cNvGrpSpPr>
              <a:grpSpLocks/>
            </p:cNvGrpSpPr>
            <p:nvPr/>
          </p:nvGrpSpPr>
          <p:grpSpPr bwMode="auto">
            <a:xfrm>
              <a:off x="2544" y="1968"/>
              <a:ext cx="1152" cy="384"/>
              <a:chOff x="2736" y="1584"/>
              <a:chExt cx="1152" cy="384"/>
            </a:xfrm>
          </p:grpSpPr>
          <p:grpSp>
            <p:nvGrpSpPr>
              <p:cNvPr id="4" name="Group 7"/>
              <p:cNvGrpSpPr>
                <a:grpSpLocks/>
              </p:cNvGrpSpPr>
              <p:nvPr/>
            </p:nvGrpSpPr>
            <p:grpSpPr bwMode="auto">
              <a:xfrm>
                <a:off x="2736" y="1776"/>
                <a:ext cx="1152" cy="192"/>
                <a:chOff x="3312" y="1056"/>
                <a:chExt cx="1152" cy="288"/>
              </a:xfrm>
            </p:grpSpPr>
            <p:sp>
              <p:nvSpPr>
                <p:cNvPr id="44095" name="Rectangle 8"/>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a:t>
                  </a:r>
                  <a:endParaRPr lang="en-US">
                    <a:latin typeface="Times New Roman" pitchFamily="18" charset="0"/>
                  </a:endParaRPr>
                </a:p>
              </p:txBody>
            </p:sp>
            <p:sp>
              <p:nvSpPr>
                <p:cNvPr id="44096" name="Rectangle 9"/>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5" name="Group 10"/>
              <p:cNvGrpSpPr>
                <a:grpSpLocks/>
              </p:cNvGrpSpPr>
              <p:nvPr/>
            </p:nvGrpSpPr>
            <p:grpSpPr bwMode="auto">
              <a:xfrm>
                <a:off x="2736" y="1584"/>
                <a:ext cx="1152" cy="192"/>
                <a:chOff x="3312" y="1056"/>
                <a:chExt cx="1152" cy="288"/>
              </a:xfrm>
            </p:grpSpPr>
            <p:sp>
              <p:nvSpPr>
                <p:cNvPr id="44093" name="Rectangle 1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94" name="Rectangle 1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4090" name="Freeform 13"/>
            <p:cNvSpPr>
              <a:spLocks/>
            </p:cNvSpPr>
            <p:nvPr/>
          </p:nvSpPr>
          <p:spPr bwMode="auto">
            <a:xfrm>
              <a:off x="3412" y="1801"/>
              <a:ext cx="440" cy="261"/>
            </a:xfrm>
            <a:custGeom>
              <a:avLst/>
              <a:gdLst>
                <a:gd name="T0" fmla="*/ 0 w 440"/>
                <a:gd name="T1" fmla="*/ 259 h 261"/>
                <a:gd name="T2" fmla="*/ 352 w 440"/>
                <a:gd name="T3" fmla="*/ 231 h 261"/>
                <a:gd name="T4" fmla="*/ 428 w 440"/>
                <a:gd name="T5" fmla="*/ 79 h 261"/>
                <a:gd name="T6" fmla="*/ 282 w 440"/>
                <a:gd name="T7" fmla="*/ 0 h 261"/>
                <a:gd name="T8" fmla="*/ 0 60000 65536"/>
                <a:gd name="T9" fmla="*/ 0 60000 65536"/>
                <a:gd name="T10" fmla="*/ 0 60000 65536"/>
                <a:gd name="T11" fmla="*/ 0 60000 65536"/>
                <a:gd name="T12" fmla="*/ 0 w 440"/>
                <a:gd name="T13" fmla="*/ 0 h 261"/>
                <a:gd name="T14" fmla="*/ 440 w 440"/>
                <a:gd name="T15" fmla="*/ 261 h 261"/>
              </a:gdLst>
              <a:ahLst/>
              <a:cxnLst>
                <a:cxn ang="T8">
                  <a:pos x="T0" y="T1"/>
                </a:cxn>
                <a:cxn ang="T9">
                  <a:pos x="T2" y="T3"/>
                </a:cxn>
                <a:cxn ang="T10">
                  <a:pos x="T4" y="T5"/>
                </a:cxn>
                <a:cxn ang="T11">
                  <a:pos x="T6" y="T7"/>
                </a:cxn>
              </a:cxnLst>
              <a:rect l="T12" t="T13" r="T14" b="T15"/>
              <a:pathLst>
                <a:path w="440" h="261">
                  <a:moveTo>
                    <a:pt x="0" y="259"/>
                  </a:moveTo>
                  <a:cubicBezTo>
                    <a:pt x="59" y="254"/>
                    <a:pt x="281" y="261"/>
                    <a:pt x="352" y="231"/>
                  </a:cubicBezTo>
                  <a:cubicBezTo>
                    <a:pt x="423" y="201"/>
                    <a:pt x="440" y="117"/>
                    <a:pt x="428" y="79"/>
                  </a:cubicBezTo>
                  <a:cubicBezTo>
                    <a:pt x="416" y="41"/>
                    <a:pt x="312" y="16"/>
                    <a:pt x="282" y="0"/>
                  </a:cubicBezTo>
                </a:path>
              </a:pathLst>
            </a:custGeom>
            <a:noFill/>
            <a:ln w="15875">
              <a:solidFill>
                <a:schemeClr val="tx1"/>
              </a:solidFill>
              <a:round/>
              <a:headEnd/>
              <a:tailEnd type="triangle" w="med" len="med"/>
            </a:ln>
          </p:spPr>
          <p:txBody>
            <a:bodyPr wrap="none" anchor="ctr"/>
            <a:lstStyle/>
            <a:p>
              <a:endParaRPr lang="tr-TR"/>
            </a:p>
          </p:txBody>
        </p:sp>
      </p:grpSp>
      <p:sp>
        <p:nvSpPr>
          <p:cNvPr id="44037" name="Rectangle 14"/>
          <p:cNvSpPr>
            <a:spLocks noChangeArrowheads="1"/>
          </p:cNvSpPr>
          <p:nvPr/>
        </p:nvSpPr>
        <p:spPr bwMode="auto">
          <a:xfrm>
            <a:off x="7467600" y="59436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smtClean="0">
                <a:latin typeface="Tahoma" pitchFamily="34" charset="0"/>
              </a:rPr>
              <a:t>Counter</a:t>
            </a:r>
            <a:r>
              <a:rPr lang="tr-TR" sz="2000" dirty="0" smtClean="0">
                <a:latin typeface="Tahoma" pitchFamily="34" charset="0"/>
              </a:rPr>
              <a:t> için </a:t>
            </a:r>
          </a:p>
          <a:p>
            <a:pPr algn="ctr"/>
            <a:r>
              <a:rPr lang="tr-TR" sz="2000" dirty="0" smtClean="0">
                <a:latin typeface="Tahoma" pitchFamily="34" charset="0"/>
              </a:rPr>
              <a:t>kod</a:t>
            </a:r>
            <a:endParaRPr lang="en-US" dirty="0">
              <a:latin typeface="Times New Roman" pitchFamily="18" charset="0"/>
            </a:endParaRPr>
          </a:p>
        </p:txBody>
      </p:sp>
      <p:sp>
        <p:nvSpPr>
          <p:cNvPr id="44038" name="Rectangle 15"/>
          <p:cNvSpPr>
            <a:spLocks noChangeArrowheads="1"/>
          </p:cNvSpPr>
          <p:nvPr/>
        </p:nvSpPr>
        <p:spPr bwMode="auto">
          <a:xfrm>
            <a:off x="7467600" y="26670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err="1" smtClean="0">
                <a:latin typeface="Tahoma" pitchFamily="34" charset="0"/>
              </a:rPr>
              <a:t>mk_counter</a:t>
            </a:r>
            <a:endParaRPr lang="en-US" sz="2000" dirty="0" smtClean="0">
              <a:latin typeface="Times New Roman" pitchFamily="18" charset="0"/>
            </a:endParaRPr>
          </a:p>
          <a:p>
            <a:pPr algn="ctr"/>
            <a:r>
              <a:rPr lang="tr-TR" sz="2000" dirty="0" smtClean="0">
                <a:latin typeface="Tahoma" pitchFamily="34" charset="0"/>
              </a:rPr>
              <a:t>için kod</a:t>
            </a:r>
            <a:endParaRPr lang="en-US" sz="2000" dirty="0">
              <a:latin typeface="Tahoma" pitchFamily="34" charset="0"/>
            </a:endParaRPr>
          </a:p>
        </p:txBody>
      </p:sp>
      <p:grpSp>
        <p:nvGrpSpPr>
          <p:cNvPr id="6" name="Group 26"/>
          <p:cNvGrpSpPr>
            <a:grpSpLocks/>
          </p:cNvGrpSpPr>
          <p:nvPr/>
        </p:nvGrpSpPr>
        <p:grpSpPr bwMode="auto">
          <a:xfrm>
            <a:off x="2667000" y="4160838"/>
            <a:ext cx="4103688" cy="1855787"/>
            <a:chOff x="1680" y="2621"/>
            <a:chExt cx="2585" cy="1169"/>
          </a:xfrm>
        </p:grpSpPr>
        <p:sp>
          <p:nvSpPr>
            <p:cNvPr id="44080" name="Text Box 27"/>
            <p:cNvSpPr txBox="1">
              <a:spLocks noChangeArrowheads="1"/>
            </p:cNvSpPr>
            <p:nvPr/>
          </p:nvSpPr>
          <p:spPr bwMode="auto">
            <a:xfrm>
              <a:off x="1680" y="336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c(2)</a:t>
              </a:r>
              <a:endParaRPr lang="en-US" dirty="0">
                <a:solidFill>
                  <a:srgbClr val="FF0000"/>
                </a:solidFill>
                <a:latin typeface="Times New Roman" pitchFamily="18" charset="0"/>
              </a:endParaRPr>
            </a:p>
          </p:txBody>
        </p:sp>
        <p:grpSp>
          <p:nvGrpSpPr>
            <p:cNvPr id="7" name="Group 28"/>
            <p:cNvGrpSpPr>
              <a:grpSpLocks/>
            </p:cNvGrpSpPr>
            <p:nvPr/>
          </p:nvGrpSpPr>
          <p:grpSpPr bwMode="auto">
            <a:xfrm>
              <a:off x="2544" y="3408"/>
              <a:ext cx="1152" cy="382"/>
              <a:chOff x="2544" y="3408"/>
              <a:chExt cx="1152" cy="382"/>
            </a:xfrm>
          </p:grpSpPr>
          <p:grpSp>
            <p:nvGrpSpPr>
              <p:cNvPr id="8" name="Group 29"/>
              <p:cNvGrpSpPr>
                <a:grpSpLocks/>
              </p:cNvGrpSpPr>
              <p:nvPr/>
            </p:nvGrpSpPr>
            <p:grpSpPr bwMode="auto">
              <a:xfrm>
                <a:off x="2544" y="3408"/>
                <a:ext cx="1152" cy="192"/>
                <a:chOff x="3312" y="1056"/>
                <a:chExt cx="1152" cy="288"/>
              </a:xfrm>
            </p:grpSpPr>
            <p:sp>
              <p:nvSpPr>
                <p:cNvPr id="44087" name="Rectangle 30"/>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88" name="Rectangle 31"/>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9" name="Group 32"/>
              <p:cNvGrpSpPr>
                <a:grpSpLocks/>
              </p:cNvGrpSpPr>
              <p:nvPr/>
            </p:nvGrpSpPr>
            <p:grpSpPr bwMode="auto">
              <a:xfrm>
                <a:off x="2544" y="3600"/>
                <a:ext cx="1152" cy="190"/>
                <a:chOff x="3312" y="1056"/>
                <a:chExt cx="1152" cy="288"/>
              </a:xfrm>
            </p:grpSpPr>
            <p:sp>
              <p:nvSpPr>
                <p:cNvPr id="44085" name="Rectangle 3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inc</a:t>
                  </a:r>
                  <a:endParaRPr lang="en-US">
                    <a:latin typeface="Times New Roman" pitchFamily="18" charset="0"/>
                  </a:endParaRPr>
                </a:p>
              </p:txBody>
            </p:sp>
            <p:sp>
              <p:nvSpPr>
                <p:cNvPr id="44086" name="Rectangle 3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2</a:t>
                  </a:r>
                  <a:endParaRPr lang="en-US">
                    <a:latin typeface="Times New Roman" pitchFamily="18" charset="0"/>
                  </a:endParaRPr>
                </a:p>
              </p:txBody>
            </p:sp>
          </p:grpSp>
        </p:grpSp>
        <p:sp>
          <p:nvSpPr>
            <p:cNvPr id="44082" name="Freeform 35"/>
            <p:cNvSpPr>
              <a:spLocks/>
            </p:cNvSpPr>
            <p:nvPr/>
          </p:nvSpPr>
          <p:spPr bwMode="auto">
            <a:xfrm>
              <a:off x="3420" y="2621"/>
              <a:ext cx="845" cy="888"/>
            </a:xfrm>
            <a:custGeom>
              <a:avLst/>
              <a:gdLst>
                <a:gd name="T0" fmla="*/ 0 w 845"/>
                <a:gd name="T1" fmla="*/ 888 h 888"/>
                <a:gd name="T2" fmla="*/ 709 w 845"/>
                <a:gd name="T3" fmla="*/ 777 h 888"/>
                <a:gd name="T4" fmla="*/ 816 w 845"/>
                <a:gd name="T5" fmla="*/ 411 h 888"/>
                <a:gd name="T6" fmla="*/ 694 w 845"/>
                <a:gd name="T7" fmla="*/ 76 h 888"/>
                <a:gd name="T8" fmla="*/ 473 w 845"/>
                <a:gd name="T9" fmla="*/ 0 h 888"/>
                <a:gd name="T10" fmla="*/ 0 60000 65536"/>
                <a:gd name="T11" fmla="*/ 0 60000 65536"/>
                <a:gd name="T12" fmla="*/ 0 60000 65536"/>
                <a:gd name="T13" fmla="*/ 0 60000 65536"/>
                <a:gd name="T14" fmla="*/ 0 60000 65536"/>
                <a:gd name="T15" fmla="*/ 0 w 845"/>
                <a:gd name="T16" fmla="*/ 0 h 888"/>
                <a:gd name="T17" fmla="*/ 845 w 845"/>
                <a:gd name="T18" fmla="*/ 888 h 888"/>
              </a:gdLst>
              <a:ahLst/>
              <a:cxnLst>
                <a:cxn ang="T10">
                  <a:pos x="T0" y="T1"/>
                </a:cxn>
                <a:cxn ang="T11">
                  <a:pos x="T2" y="T3"/>
                </a:cxn>
                <a:cxn ang="T12">
                  <a:pos x="T4" y="T5"/>
                </a:cxn>
                <a:cxn ang="T13">
                  <a:pos x="T6" y="T7"/>
                </a:cxn>
                <a:cxn ang="T14">
                  <a:pos x="T8" y="T9"/>
                </a:cxn>
              </a:cxnLst>
              <a:rect l="T15" t="T16" r="T17" b="T18"/>
              <a:pathLst>
                <a:path w="845" h="888">
                  <a:moveTo>
                    <a:pt x="0" y="888"/>
                  </a:moveTo>
                  <a:cubicBezTo>
                    <a:pt x="118" y="870"/>
                    <a:pt x="573" y="856"/>
                    <a:pt x="709" y="777"/>
                  </a:cubicBezTo>
                  <a:cubicBezTo>
                    <a:pt x="845" y="698"/>
                    <a:pt x="818" y="528"/>
                    <a:pt x="816" y="411"/>
                  </a:cubicBezTo>
                  <a:cubicBezTo>
                    <a:pt x="814" y="294"/>
                    <a:pt x="751" y="144"/>
                    <a:pt x="694" y="76"/>
                  </a:cubicBezTo>
                  <a:cubicBezTo>
                    <a:pt x="637" y="8"/>
                    <a:pt x="519" y="16"/>
                    <a:pt x="473" y="0"/>
                  </a:cubicBezTo>
                </a:path>
              </a:pathLst>
            </a:custGeom>
            <a:noFill/>
            <a:ln w="15875">
              <a:solidFill>
                <a:schemeClr val="tx1"/>
              </a:solidFill>
              <a:round/>
              <a:headEnd/>
              <a:tailEnd type="triangle" w="med" len="med"/>
            </a:ln>
          </p:spPr>
          <p:txBody>
            <a:bodyPr wrap="none" anchor="ctr"/>
            <a:lstStyle/>
            <a:p>
              <a:endParaRPr lang="tr-TR"/>
            </a:p>
          </p:txBody>
        </p:sp>
      </p:grpSp>
      <p:sp>
        <p:nvSpPr>
          <p:cNvPr id="219140" name="Freeform 4"/>
          <p:cNvSpPr>
            <a:spLocks/>
          </p:cNvSpPr>
          <p:nvPr/>
        </p:nvSpPr>
        <p:spPr bwMode="auto">
          <a:xfrm>
            <a:off x="5410200" y="3544888"/>
            <a:ext cx="1966913" cy="1473200"/>
          </a:xfrm>
          <a:custGeom>
            <a:avLst/>
            <a:gdLst>
              <a:gd name="T0" fmla="*/ 0 w 1239"/>
              <a:gd name="T1" fmla="*/ 2147483647 h 928"/>
              <a:gd name="T2" fmla="*/ 2147483647 w 1239"/>
              <a:gd name="T3" fmla="*/ 2147483647 h 928"/>
              <a:gd name="T4" fmla="*/ 2147483647 w 1239"/>
              <a:gd name="T5" fmla="*/ 2147483647 h 928"/>
              <a:gd name="T6" fmla="*/ 2147483647 w 1239"/>
              <a:gd name="T7" fmla="*/ 2147483647 h 928"/>
              <a:gd name="T8" fmla="*/ 0 60000 65536"/>
              <a:gd name="T9" fmla="*/ 0 60000 65536"/>
              <a:gd name="T10" fmla="*/ 0 60000 65536"/>
              <a:gd name="T11" fmla="*/ 0 60000 65536"/>
              <a:gd name="T12" fmla="*/ 0 w 1239"/>
              <a:gd name="T13" fmla="*/ 0 h 928"/>
              <a:gd name="T14" fmla="*/ 1239 w 1239"/>
              <a:gd name="T15" fmla="*/ 928 h 928"/>
            </a:gdLst>
            <a:ahLst/>
            <a:cxnLst>
              <a:cxn ang="T8">
                <a:pos x="T0" y="T1"/>
              </a:cxn>
              <a:cxn ang="T9">
                <a:pos x="T2" y="T3"/>
              </a:cxn>
              <a:cxn ang="T10">
                <a:pos x="T4" y="T5"/>
              </a:cxn>
              <a:cxn ang="T11">
                <a:pos x="T6" y="T7"/>
              </a:cxn>
            </a:cxnLst>
            <a:rect l="T12" t="T13" r="T14" b="T15"/>
            <a:pathLst>
              <a:path w="1239" h="928">
                <a:moveTo>
                  <a:pt x="0" y="48"/>
                </a:moveTo>
                <a:cubicBezTo>
                  <a:pt x="100" y="57"/>
                  <a:pt x="426" y="0"/>
                  <a:pt x="599" y="101"/>
                </a:cubicBezTo>
                <a:cubicBezTo>
                  <a:pt x="772" y="202"/>
                  <a:pt x="934" y="516"/>
                  <a:pt x="1041" y="654"/>
                </a:cubicBezTo>
                <a:cubicBezTo>
                  <a:pt x="1148" y="792"/>
                  <a:pt x="1206" y="882"/>
                  <a:pt x="1239" y="928"/>
                </a:cubicBezTo>
              </a:path>
            </a:pathLst>
          </a:custGeom>
          <a:noFill/>
          <a:ln w="15875">
            <a:solidFill>
              <a:schemeClr val="tx1"/>
            </a:solidFill>
            <a:round/>
            <a:headEnd/>
            <a:tailEnd type="triangle" w="med" len="med"/>
          </a:ln>
        </p:spPr>
        <p:txBody>
          <a:bodyPr wrap="none" anchor="ctr"/>
          <a:lstStyle/>
          <a:p>
            <a:endParaRPr lang="tr-TR"/>
          </a:p>
        </p:txBody>
      </p:sp>
      <p:grpSp>
        <p:nvGrpSpPr>
          <p:cNvPr id="10" name="Group 69"/>
          <p:cNvGrpSpPr>
            <a:grpSpLocks/>
          </p:cNvGrpSpPr>
          <p:nvPr/>
        </p:nvGrpSpPr>
        <p:grpSpPr bwMode="auto">
          <a:xfrm>
            <a:off x="2286000" y="2667000"/>
            <a:ext cx="5867400" cy="3538538"/>
            <a:chOff x="1440" y="1670"/>
            <a:chExt cx="3696" cy="2229"/>
          </a:xfrm>
        </p:grpSpPr>
        <p:sp>
          <p:nvSpPr>
            <p:cNvPr id="44056" name="Rectangle 39"/>
            <p:cNvSpPr>
              <a:spLocks noChangeArrowheads="1"/>
            </p:cNvSpPr>
            <p:nvPr/>
          </p:nvSpPr>
          <p:spPr bwMode="auto">
            <a:xfrm>
              <a:off x="4800" y="2379"/>
              <a:ext cx="336" cy="288"/>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1" name="Group 68"/>
            <p:cNvGrpSpPr>
              <a:grpSpLocks/>
            </p:cNvGrpSpPr>
            <p:nvPr/>
          </p:nvGrpSpPr>
          <p:grpSpPr bwMode="auto">
            <a:xfrm>
              <a:off x="1440" y="1670"/>
              <a:ext cx="3696" cy="2229"/>
              <a:chOff x="1440" y="1670"/>
              <a:chExt cx="3696" cy="2229"/>
            </a:xfrm>
          </p:grpSpPr>
          <p:sp>
            <p:nvSpPr>
              <p:cNvPr id="44058" name="Text Box 41"/>
              <p:cNvSpPr txBox="1">
                <a:spLocks noChangeArrowheads="1"/>
              </p:cNvSpPr>
              <p:nvPr/>
            </p:nvSpPr>
            <p:spPr bwMode="auto">
              <a:xfrm>
                <a:off x="1440" y="2475"/>
                <a:ext cx="1248" cy="250"/>
              </a:xfrm>
              <a:prstGeom prst="rect">
                <a:avLst/>
              </a:prstGeom>
              <a:noFill/>
              <a:ln w="9525">
                <a:noFill/>
                <a:miter lim="800000"/>
                <a:headEnd/>
                <a:tailEnd/>
              </a:ln>
            </p:spPr>
            <p:txBody>
              <a:bodyPr>
                <a:spAutoFit/>
              </a:bodyPr>
              <a:lstStyle/>
              <a:p>
                <a:pPr algn="r">
                  <a:spcBef>
                    <a:spcPct val="50000"/>
                  </a:spcBef>
                </a:pPr>
                <a:r>
                  <a:rPr lang="en-US" sz="2000" dirty="0" err="1">
                    <a:solidFill>
                      <a:srgbClr val="FF0000"/>
                    </a:solidFill>
                    <a:latin typeface="Tahoma" pitchFamily="34" charset="0"/>
                  </a:rPr>
                  <a:t>mk_counter</a:t>
                </a:r>
                <a:r>
                  <a:rPr lang="en-US" sz="2000" dirty="0">
                    <a:solidFill>
                      <a:srgbClr val="FF0000"/>
                    </a:solidFill>
                    <a:latin typeface="Tahoma" pitchFamily="34" charset="0"/>
                  </a:rPr>
                  <a:t>(1)</a:t>
                </a:r>
                <a:endParaRPr lang="en-US" dirty="0">
                  <a:solidFill>
                    <a:srgbClr val="FF0000"/>
                  </a:solidFill>
                  <a:latin typeface="Times New Roman" pitchFamily="18" charset="0"/>
                </a:endParaRPr>
              </a:p>
            </p:txBody>
          </p:sp>
          <p:grpSp>
            <p:nvGrpSpPr>
              <p:cNvPr id="12" name="Group 42"/>
              <p:cNvGrpSpPr>
                <a:grpSpLocks/>
              </p:cNvGrpSpPr>
              <p:nvPr/>
            </p:nvGrpSpPr>
            <p:grpSpPr bwMode="auto">
              <a:xfrm>
                <a:off x="2736" y="2475"/>
                <a:ext cx="1152" cy="766"/>
                <a:chOff x="2736" y="2496"/>
                <a:chExt cx="1152" cy="766"/>
              </a:xfrm>
            </p:grpSpPr>
            <p:grpSp>
              <p:nvGrpSpPr>
                <p:cNvPr id="13" name="Group 43"/>
                <p:cNvGrpSpPr>
                  <a:grpSpLocks/>
                </p:cNvGrpSpPr>
                <p:nvPr/>
              </p:nvGrpSpPr>
              <p:grpSpPr bwMode="auto">
                <a:xfrm>
                  <a:off x="2736" y="2880"/>
                  <a:ext cx="1152" cy="190"/>
                  <a:chOff x="3312" y="1056"/>
                  <a:chExt cx="1152" cy="288"/>
                </a:xfrm>
              </p:grpSpPr>
              <p:sp>
                <p:nvSpPr>
                  <p:cNvPr id="44078" name="Rectangle 4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a:t>
                    </a:r>
                    <a:endParaRPr lang="en-US">
                      <a:latin typeface="Times New Roman" pitchFamily="18" charset="0"/>
                    </a:endParaRPr>
                  </a:p>
                </p:txBody>
              </p:sp>
              <p:sp>
                <p:nvSpPr>
                  <p:cNvPr id="44079" name="Rectangle 4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70" name="Rectangle 46"/>
                <p:cNvSpPr>
                  <a:spLocks noChangeArrowheads="1"/>
                </p:cNvSpPr>
                <p:nvPr/>
              </p:nvSpPr>
              <p:spPr bwMode="auto">
                <a:xfrm>
                  <a:off x="2736"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init</a:t>
                  </a:r>
                  <a:endParaRPr lang="en-US">
                    <a:latin typeface="Times New Roman" pitchFamily="18" charset="0"/>
                  </a:endParaRPr>
                </a:p>
              </p:txBody>
            </p:sp>
            <p:sp>
              <p:nvSpPr>
                <p:cNvPr id="44071" name="Rectangle 47"/>
                <p:cNvSpPr>
                  <a:spLocks noChangeArrowheads="1"/>
                </p:cNvSpPr>
                <p:nvPr/>
              </p:nvSpPr>
              <p:spPr bwMode="auto">
                <a:xfrm>
                  <a:off x="3312"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4" name="Group 48"/>
                <p:cNvGrpSpPr>
                  <a:grpSpLocks/>
                </p:cNvGrpSpPr>
                <p:nvPr/>
              </p:nvGrpSpPr>
              <p:grpSpPr bwMode="auto">
                <a:xfrm>
                  <a:off x="2736" y="2496"/>
                  <a:ext cx="1152" cy="192"/>
                  <a:chOff x="3312" y="1056"/>
                  <a:chExt cx="1152" cy="288"/>
                </a:xfrm>
              </p:grpSpPr>
              <p:sp>
                <p:nvSpPr>
                  <p:cNvPr id="44076" name="Rectangle 49"/>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4077" name="Rectangle 50"/>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5" name="Group 51"/>
                <p:cNvGrpSpPr>
                  <a:grpSpLocks/>
                </p:cNvGrpSpPr>
                <p:nvPr/>
              </p:nvGrpSpPr>
              <p:grpSpPr bwMode="auto">
                <a:xfrm>
                  <a:off x="2736" y="3072"/>
                  <a:ext cx="1152" cy="190"/>
                  <a:chOff x="3312" y="1056"/>
                  <a:chExt cx="1152" cy="288"/>
                </a:xfrm>
              </p:grpSpPr>
              <p:sp>
                <p:nvSpPr>
                  <p:cNvPr id="44074" name="Rectangle 52"/>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counter</a:t>
                    </a:r>
                    <a:endParaRPr lang="en-US">
                      <a:latin typeface="Times New Roman" pitchFamily="18" charset="0"/>
                    </a:endParaRPr>
                  </a:p>
                </p:txBody>
              </p:sp>
              <p:sp>
                <p:nvSpPr>
                  <p:cNvPr id="44075" name="Rectangle 53"/>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4060" name="Freeform 40"/>
              <p:cNvSpPr>
                <a:spLocks/>
              </p:cNvSpPr>
              <p:nvPr/>
            </p:nvSpPr>
            <p:spPr bwMode="auto">
              <a:xfrm>
                <a:off x="3634" y="2504"/>
                <a:ext cx="1180" cy="454"/>
              </a:xfrm>
              <a:custGeom>
                <a:avLst/>
                <a:gdLst>
                  <a:gd name="T0" fmla="*/ 0 w 1180"/>
                  <a:gd name="T1" fmla="*/ 454 h 454"/>
                  <a:gd name="T2" fmla="*/ 465 w 1180"/>
                  <a:gd name="T3" fmla="*/ 423 h 454"/>
                  <a:gd name="T4" fmla="*/ 663 w 1180"/>
                  <a:gd name="T5" fmla="*/ 324 h 454"/>
                  <a:gd name="T6" fmla="*/ 815 w 1180"/>
                  <a:gd name="T7" fmla="*/ 172 h 454"/>
                  <a:gd name="T8" fmla="*/ 945 w 1180"/>
                  <a:gd name="T9" fmla="*/ 42 h 454"/>
                  <a:gd name="T10" fmla="*/ 1180 w 1180"/>
                  <a:gd name="T11" fmla="*/ 0 h 454"/>
                  <a:gd name="T12" fmla="*/ 0 60000 65536"/>
                  <a:gd name="T13" fmla="*/ 0 60000 65536"/>
                  <a:gd name="T14" fmla="*/ 0 60000 65536"/>
                  <a:gd name="T15" fmla="*/ 0 60000 65536"/>
                  <a:gd name="T16" fmla="*/ 0 60000 65536"/>
                  <a:gd name="T17" fmla="*/ 0 60000 65536"/>
                  <a:gd name="T18" fmla="*/ 0 w 1180"/>
                  <a:gd name="T19" fmla="*/ 0 h 454"/>
                  <a:gd name="T20" fmla="*/ 1180 w 1180"/>
                  <a:gd name="T21" fmla="*/ 454 h 454"/>
                </a:gdLst>
                <a:ahLst/>
                <a:cxnLst>
                  <a:cxn ang="T12">
                    <a:pos x="T0" y="T1"/>
                  </a:cxn>
                  <a:cxn ang="T13">
                    <a:pos x="T2" y="T3"/>
                  </a:cxn>
                  <a:cxn ang="T14">
                    <a:pos x="T4" y="T5"/>
                  </a:cxn>
                  <a:cxn ang="T15">
                    <a:pos x="T6" y="T7"/>
                  </a:cxn>
                  <a:cxn ang="T16">
                    <a:pos x="T8" y="T9"/>
                  </a:cxn>
                  <a:cxn ang="T17">
                    <a:pos x="T10" y="T11"/>
                  </a:cxn>
                </a:cxnLst>
                <a:rect l="T18" t="T19" r="T20" b="T21"/>
                <a:pathLst>
                  <a:path w="1180" h="454">
                    <a:moveTo>
                      <a:pt x="0" y="454"/>
                    </a:moveTo>
                    <a:cubicBezTo>
                      <a:pt x="77" y="449"/>
                      <a:pt x="355" y="445"/>
                      <a:pt x="465" y="423"/>
                    </a:cubicBezTo>
                    <a:cubicBezTo>
                      <a:pt x="575" y="401"/>
                      <a:pt x="605" y="366"/>
                      <a:pt x="663" y="324"/>
                    </a:cubicBezTo>
                    <a:cubicBezTo>
                      <a:pt x="721" y="282"/>
                      <a:pt x="768" y="219"/>
                      <a:pt x="815" y="172"/>
                    </a:cubicBezTo>
                    <a:cubicBezTo>
                      <a:pt x="862" y="125"/>
                      <a:pt x="884" y="71"/>
                      <a:pt x="945" y="42"/>
                    </a:cubicBezTo>
                    <a:cubicBezTo>
                      <a:pt x="1006" y="13"/>
                      <a:pt x="1131" y="9"/>
                      <a:pt x="1180" y="0"/>
                    </a:cubicBezTo>
                  </a:path>
                </a:pathLst>
              </a:custGeom>
              <a:noFill/>
              <a:ln w="15875">
                <a:solidFill>
                  <a:schemeClr val="tx1"/>
                </a:solidFill>
                <a:round/>
                <a:headEnd/>
                <a:tailEnd type="triangle" w="med" len="med"/>
              </a:ln>
            </p:spPr>
            <p:txBody>
              <a:bodyPr wrap="none" anchor="ctr"/>
              <a:lstStyle/>
              <a:p>
                <a:endParaRPr lang="tr-TR"/>
              </a:p>
            </p:txBody>
          </p:sp>
          <p:grpSp>
            <p:nvGrpSpPr>
              <p:cNvPr id="16" name="Group 54"/>
              <p:cNvGrpSpPr>
                <a:grpSpLocks/>
              </p:cNvGrpSpPr>
              <p:nvPr/>
            </p:nvGrpSpPr>
            <p:grpSpPr bwMode="auto">
              <a:xfrm>
                <a:off x="3634" y="2497"/>
                <a:ext cx="1502" cy="1402"/>
                <a:chOff x="3634" y="2518"/>
                <a:chExt cx="1502" cy="1402"/>
              </a:xfrm>
            </p:grpSpPr>
            <p:grpSp>
              <p:nvGrpSpPr>
                <p:cNvPr id="17" name="Group 55"/>
                <p:cNvGrpSpPr>
                  <a:grpSpLocks/>
                </p:cNvGrpSpPr>
                <p:nvPr/>
              </p:nvGrpSpPr>
              <p:grpSpPr bwMode="auto">
                <a:xfrm>
                  <a:off x="4656" y="3120"/>
                  <a:ext cx="480" cy="192"/>
                  <a:chOff x="4032" y="1296"/>
                  <a:chExt cx="480" cy="192"/>
                </a:xfrm>
              </p:grpSpPr>
              <p:sp>
                <p:nvSpPr>
                  <p:cNvPr id="44067" name="Rectangle 56"/>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4068" name="Rectangle 57"/>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64" name="Freeform 58"/>
                <p:cNvSpPr>
                  <a:spLocks/>
                </p:cNvSpPr>
                <p:nvPr/>
              </p:nvSpPr>
              <p:spPr bwMode="auto">
                <a:xfrm>
                  <a:off x="3877" y="2518"/>
                  <a:ext cx="923" cy="689"/>
                </a:xfrm>
                <a:custGeom>
                  <a:avLst/>
                  <a:gdLst>
                    <a:gd name="T0" fmla="*/ 923 w 923"/>
                    <a:gd name="T1" fmla="*/ 689 h 689"/>
                    <a:gd name="T2" fmla="*/ 701 w 923"/>
                    <a:gd name="T3" fmla="*/ 121 h 689"/>
                    <a:gd name="T4" fmla="*/ 305 w 923"/>
                    <a:gd name="T5" fmla="*/ 14 h 689"/>
                    <a:gd name="T6" fmla="*/ 0 w 923"/>
                    <a:gd name="T7" fmla="*/ 37 h 689"/>
                    <a:gd name="T8" fmla="*/ 0 60000 65536"/>
                    <a:gd name="T9" fmla="*/ 0 60000 65536"/>
                    <a:gd name="T10" fmla="*/ 0 60000 65536"/>
                    <a:gd name="T11" fmla="*/ 0 60000 65536"/>
                    <a:gd name="T12" fmla="*/ 0 w 923"/>
                    <a:gd name="T13" fmla="*/ 0 h 689"/>
                    <a:gd name="T14" fmla="*/ 923 w 923"/>
                    <a:gd name="T15" fmla="*/ 689 h 689"/>
                  </a:gdLst>
                  <a:ahLst/>
                  <a:cxnLst>
                    <a:cxn ang="T8">
                      <a:pos x="T0" y="T1"/>
                    </a:cxn>
                    <a:cxn ang="T9">
                      <a:pos x="T2" y="T3"/>
                    </a:cxn>
                    <a:cxn ang="T10">
                      <a:pos x="T4" y="T5"/>
                    </a:cxn>
                    <a:cxn ang="T11">
                      <a:pos x="T6" y="T7"/>
                    </a:cxn>
                  </a:cxnLst>
                  <a:rect l="T12" t="T13" r="T14" b="T15"/>
                  <a:pathLst>
                    <a:path w="923" h="689">
                      <a:moveTo>
                        <a:pt x="923" y="689"/>
                      </a:moveTo>
                      <a:cubicBezTo>
                        <a:pt x="886" y="596"/>
                        <a:pt x="804" y="233"/>
                        <a:pt x="701" y="121"/>
                      </a:cubicBezTo>
                      <a:cubicBezTo>
                        <a:pt x="598" y="9"/>
                        <a:pt x="422" y="28"/>
                        <a:pt x="305" y="14"/>
                      </a:cubicBezTo>
                      <a:cubicBezTo>
                        <a:pt x="188" y="0"/>
                        <a:pt x="64" y="32"/>
                        <a:pt x="0" y="37"/>
                      </a:cubicBezTo>
                    </a:path>
                  </a:pathLst>
                </a:custGeom>
                <a:noFill/>
                <a:ln w="15875">
                  <a:solidFill>
                    <a:schemeClr val="tx1"/>
                  </a:solidFill>
                  <a:round/>
                  <a:headEnd/>
                  <a:tailEnd type="triangle" w="med" len="med"/>
                </a:ln>
              </p:spPr>
              <p:txBody>
                <a:bodyPr wrap="none" anchor="ctr"/>
                <a:lstStyle/>
                <a:p>
                  <a:endParaRPr lang="tr-TR"/>
                </a:p>
              </p:txBody>
            </p:sp>
            <p:sp>
              <p:nvSpPr>
                <p:cNvPr id="44065" name="Freeform 59"/>
                <p:cNvSpPr>
                  <a:spLocks/>
                </p:cNvSpPr>
                <p:nvPr/>
              </p:nvSpPr>
              <p:spPr bwMode="auto">
                <a:xfrm>
                  <a:off x="4481" y="3258"/>
                  <a:ext cx="651" cy="662"/>
                </a:xfrm>
                <a:custGeom>
                  <a:avLst/>
                  <a:gdLst>
                    <a:gd name="T0" fmla="*/ 531 w 651"/>
                    <a:gd name="T1" fmla="*/ 0 h 662"/>
                    <a:gd name="T2" fmla="*/ 572 w 651"/>
                    <a:gd name="T3" fmla="*/ 221 h 662"/>
                    <a:gd name="T4" fmla="*/ 59 w 651"/>
                    <a:gd name="T5" fmla="*/ 434 h 662"/>
                    <a:gd name="T6" fmla="*/ 219 w 651"/>
                    <a:gd name="T7" fmla="*/ 662 h 662"/>
                    <a:gd name="T8" fmla="*/ 0 60000 65536"/>
                    <a:gd name="T9" fmla="*/ 0 60000 65536"/>
                    <a:gd name="T10" fmla="*/ 0 60000 65536"/>
                    <a:gd name="T11" fmla="*/ 0 60000 65536"/>
                    <a:gd name="T12" fmla="*/ 0 w 651"/>
                    <a:gd name="T13" fmla="*/ 0 h 662"/>
                    <a:gd name="T14" fmla="*/ 651 w 651"/>
                    <a:gd name="T15" fmla="*/ 662 h 662"/>
                  </a:gdLst>
                  <a:ahLst/>
                  <a:cxnLst>
                    <a:cxn ang="T8">
                      <a:pos x="T0" y="T1"/>
                    </a:cxn>
                    <a:cxn ang="T9">
                      <a:pos x="T2" y="T3"/>
                    </a:cxn>
                    <a:cxn ang="T10">
                      <a:pos x="T4" y="T5"/>
                    </a:cxn>
                    <a:cxn ang="T11">
                      <a:pos x="T6" y="T7"/>
                    </a:cxn>
                  </a:cxnLst>
                  <a:rect l="T12" t="T13" r="T14" b="T15"/>
                  <a:pathLst>
                    <a:path w="651" h="662">
                      <a:moveTo>
                        <a:pt x="531" y="0"/>
                      </a:moveTo>
                      <a:cubicBezTo>
                        <a:pt x="539" y="37"/>
                        <a:pt x="651" y="149"/>
                        <a:pt x="572" y="221"/>
                      </a:cubicBezTo>
                      <a:cubicBezTo>
                        <a:pt x="493" y="293"/>
                        <a:pt x="118" y="361"/>
                        <a:pt x="59" y="434"/>
                      </a:cubicBezTo>
                      <a:cubicBezTo>
                        <a:pt x="0" y="507"/>
                        <a:pt x="186" y="615"/>
                        <a:pt x="219" y="662"/>
                      </a:cubicBezTo>
                    </a:path>
                  </a:pathLst>
                </a:custGeom>
                <a:noFill/>
                <a:ln w="15875">
                  <a:solidFill>
                    <a:schemeClr val="tx1"/>
                  </a:solidFill>
                  <a:round/>
                  <a:headEnd/>
                  <a:tailEnd type="triangle" w="med" len="med"/>
                </a:ln>
              </p:spPr>
              <p:txBody>
                <a:bodyPr wrap="none" anchor="ctr"/>
                <a:lstStyle/>
                <a:p>
                  <a:endParaRPr lang="tr-TR"/>
                </a:p>
              </p:txBody>
            </p:sp>
            <p:sp>
              <p:nvSpPr>
                <p:cNvPr id="44066" name="Freeform 60"/>
                <p:cNvSpPr>
                  <a:spLocks/>
                </p:cNvSpPr>
                <p:nvPr/>
              </p:nvSpPr>
              <p:spPr bwMode="auto">
                <a:xfrm>
                  <a:off x="3634" y="3177"/>
                  <a:ext cx="998" cy="76"/>
                </a:xfrm>
                <a:custGeom>
                  <a:avLst/>
                  <a:gdLst>
                    <a:gd name="T0" fmla="*/ 0 w 998"/>
                    <a:gd name="T1" fmla="*/ 0 h 76"/>
                    <a:gd name="T2" fmla="*/ 564 w 998"/>
                    <a:gd name="T3" fmla="*/ 53 h 76"/>
                    <a:gd name="T4" fmla="*/ 998 w 998"/>
                    <a:gd name="T5" fmla="*/ 76 h 76"/>
                    <a:gd name="T6" fmla="*/ 0 60000 65536"/>
                    <a:gd name="T7" fmla="*/ 0 60000 65536"/>
                    <a:gd name="T8" fmla="*/ 0 60000 65536"/>
                    <a:gd name="T9" fmla="*/ 0 w 998"/>
                    <a:gd name="T10" fmla="*/ 0 h 76"/>
                    <a:gd name="T11" fmla="*/ 998 w 998"/>
                    <a:gd name="T12" fmla="*/ 76 h 76"/>
                  </a:gdLst>
                  <a:ahLst/>
                  <a:cxnLst>
                    <a:cxn ang="T6">
                      <a:pos x="T0" y="T1"/>
                    </a:cxn>
                    <a:cxn ang="T7">
                      <a:pos x="T2" y="T3"/>
                    </a:cxn>
                    <a:cxn ang="T8">
                      <a:pos x="T4" y="T5"/>
                    </a:cxn>
                  </a:cxnLst>
                  <a:rect l="T9" t="T10" r="T11" b="T12"/>
                  <a:pathLst>
                    <a:path w="998" h="76">
                      <a:moveTo>
                        <a:pt x="0" y="0"/>
                      </a:moveTo>
                      <a:cubicBezTo>
                        <a:pt x="94" y="9"/>
                        <a:pt x="398" y="40"/>
                        <a:pt x="564" y="53"/>
                      </a:cubicBezTo>
                      <a:cubicBezTo>
                        <a:pt x="730" y="66"/>
                        <a:pt x="908" y="71"/>
                        <a:pt x="998" y="76"/>
                      </a:cubicBezTo>
                    </a:path>
                  </a:pathLst>
                </a:custGeom>
                <a:noFill/>
                <a:ln w="15875">
                  <a:solidFill>
                    <a:schemeClr val="tx1"/>
                  </a:solidFill>
                  <a:round/>
                  <a:headEnd/>
                  <a:tailEnd type="triangle" w="med" len="med"/>
                </a:ln>
              </p:spPr>
              <p:txBody>
                <a:bodyPr wrap="none" anchor="ctr"/>
                <a:lstStyle/>
                <a:p>
                  <a:endParaRPr lang="tr-TR"/>
                </a:p>
              </p:txBody>
            </p:sp>
          </p:grpSp>
          <p:sp>
            <p:nvSpPr>
              <p:cNvPr id="44062" name="Freeform 37"/>
              <p:cNvSpPr>
                <a:spLocks/>
              </p:cNvSpPr>
              <p:nvPr/>
            </p:nvSpPr>
            <p:spPr bwMode="auto">
              <a:xfrm>
                <a:off x="3600" y="1670"/>
                <a:ext cx="344" cy="886"/>
              </a:xfrm>
              <a:custGeom>
                <a:avLst/>
                <a:gdLst>
                  <a:gd name="T0" fmla="*/ 0 w 344"/>
                  <a:gd name="T1" fmla="*/ 886 h 886"/>
                  <a:gd name="T2" fmla="*/ 257 w 344"/>
                  <a:gd name="T3" fmla="*/ 681 h 886"/>
                  <a:gd name="T4" fmla="*/ 339 w 344"/>
                  <a:gd name="T5" fmla="*/ 395 h 886"/>
                  <a:gd name="T6" fmla="*/ 287 w 344"/>
                  <a:gd name="T7" fmla="*/ 81 h 886"/>
                  <a:gd name="T8" fmla="*/ 205 w 344"/>
                  <a:gd name="T9" fmla="*/ 0 h 886"/>
                  <a:gd name="T10" fmla="*/ 0 60000 65536"/>
                  <a:gd name="T11" fmla="*/ 0 60000 65536"/>
                  <a:gd name="T12" fmla="*/ 0 60000 65536"/>
                  <a:gd name="T13" fmla="*/ 0 60000 65536"/>
                  <a:gd name="T14" fmla="*/ 0 60000 65536"/>
                  <a:gd name="T15" fmla="*/ 0 w 344"/>
                  <a:gd name="T16" fmla="*/ 0 h 886"/>
                  <a:gd name="T17" fmla="*/ 344 w 344"/>
                  <a:gd name="T18" fmla="*/ 886 h 886"/>
                </a:gdLst>
                <a:ahLst/>
                <a:cxnLst>
                  <a:cxn ang="T10">
                    <a:pos x="T0" y="T1"/>
                  </a:cxn>
                  <a:cxn ang="T11">
                    <a:pos x="T2" y="T3"/>
                  </a:cxn>
                  <a:cxn ang="T12">
                    <a:pos x="T4" y="T5"/>
                  </a:cxn>
                  <a:cxn ang="T13">
                    <a:pos x="T6" y="T7"/>
                  </a:cxn>
                  <a:cxn ang="T14">
                    <a:pos x="T8" y="T9"/>
                  </a:cxn>
                </a:cxnLst>
                <a:rect l="T15" t="T16" r="T17" b="T18"/>
                <a:pathLst>
                  <a:path w="344" h="886">
                    <a:moveTo>
                      <a:pt x="0" y="886"/>
                    </a:moveTo>
                    <a:cubicBezTo>
                      <a:pt x="43" y="852"/>
                      <a:pt x="201" y="763"/>
                      <a:pt x="257" y="681"/>
                    </a:cubicBezTo>
                    <a:cubicBezTo>
                      <a:pt x="313" y="599"/>
                      <a:pt x="334" y="495"/>
                      <a:pt x="339" y="395"/>
                    </a:cubicBezTo>
                    <a:cubicBezTo>
                      <a:pt x="344" y="295"/>
                      <a:pt x="309" y="147"/>
                      <a:pt x="287" y="81"/>
                    </a:cubicBezTo>
                    <a:cubicBezTo>
                      <a:pt x="265" y="15"/>
                      <a:pt x="222" y="17"/>
                      <a:pt x="205" y="0"/>
                    </a:cubicBezTo>
                  </a:path>
                </a:pathLst>
              </a:custGeom>
              <a:noFill/>
              <a:ln w="15875">
                <a:solidFill>
                  <a:schemeClr val="tx1"/>
                </a:solidFill>
                <a:round/>
                <a:headEnd/>
                <a:tailEnd/>
              </a:ln>
            </p:spPr>
            <p:txBody>
              <a:bodyPr wrap="none" anchor="ctr"/>
              <a:lstStyle/>
              <a:p>
                <a:endParaRPr lang="tr-TR"/>
              </a:p>
            </p:txBody>
          </p:sp>
        </p:grpSp>
      </p:grpSp>
      <p:grpSp>
        <p:nvGrpSpPr>
          <p:cNvPr id="18" name="Group 67"/>
          <p:cNvGrpSpPr>
            <a:grpSpLocks/>
          </p:cNvGrpSpPr>
          <p:nvPr/>
        </p:nvGrpSpPr>
        <p:grpSpPr bwMode="auto">
          <a:xfrm>
            <a:off x="4038600" y="2636838"/>
            <a:ext cx="3422650" cy="334962"/>
            <a:chOff x="2544" y="1661"/>
            <a:chExt cx="2156" cy="211"/>
          </a:xfrm>
        </p:grpSpPr>
        <p:grpSp>
          <p:nvGrpSpPr>
            <p:cNvPr id="19" name="Group 17"/>
            <p:cNvGrpSpPr>
              <a:grpSpLocks/>
            </p:cNvGrpSpPr>
            <p:nvPr/>
          </p:nvGrpSpPr>
          <p:grpSpPr bwMode="auto">
            <a:xfrm>
              <a:off x="4032" y="1680"/>
              <a:ext cx="480" cy="192"/>
              <a:chOff x="4032" y="1296"/>
              <a:chExt cx="480" cy="192"/>
            </a:xfrm>
          </p:grpSpPr>
          <p:sp>
            <p:nvSpPr>
              <p:cNvPr id="44054" name="Rectangle 18"/>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4055" name="Rectangle 19"/>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48" name="Freeform 20"/>
            <p:cNvSpPr>
              <a:spLocks/>
            </p:cNvSpPr>
            <p:nvPr/>
          </p:nvSpPr>
          <p:spPr bwMode="auto">
            <a:xfrm>
              <a:off x="4410" y="1770"/>
              <a:ext cx="290" cy="39"/>
            </a:xfrm>
            <a:custGeom>
              <a:avLst/>
              <a:gdLst>
                <a:gd name="T0" fmla="*/ 0 w 290"/>
                <a:gd name="T1" fmla="*/ 0 h 39"/>
                <a:gd name="T2" fmla="*/ 290 w 290"/>
                <a:gd name="T3" fmla="*/ 39 h 39"/>
                <a:gd name="T4" fmla="*/ 0 60000 65536"/>
                <a:gd name="T5" fmla="*/ 0 60000 65536"/>
                <a:gd name="T6" fmla="*/ 0 w 290"/>
                <a:gd name="T7" fmla="*/ 0 h 39"/>
                <a:gd name="T8" fmla="*/ 290 w 290"/>
                <a:gd name="T9" fmla="*/ 39 h 39"/>
              </a:gdLst>
              <a:ahLst/>
              <a:cxnLst>
                <a:cxn ang="T4">
                  <a:pos x="T0" y="T1"/>
                </a:cxn>
                <a:cxn ang="T5">
                  <a:pos x="T2" y="T3"/>
                </a:cxn>
              </a:cxnLst>
              <a:rect l="T6" t="T7" r="T8" b="T9"/>
              <a:pathLst>
                <a:path w="290" h="39">
                  <a:moveTo>
                    <a:pt x="0" y="0"/>
                  </a:moveTo>
                  <a:cubicBezTo>
                    <a:pt x="48" y="6"/>
                    <a:pt x="230" y="31"/>
                    <a:pt x="290" y="39"/>
                  </a:cubicBezTo>
                </a:path>
              </a:pathLst>
            </a:custGeom>
            <a:noFill/>
            <a:ln w="15875">
              <a:solidFill>
                <a:schemeClr val="tx1"/>
              </a:solidFill>
              <a:round/>
              <a:headEnd/>
              <a:tailEnd type="triangle" w="med" len="med"/>
            </a:ln>
          </p:spPr>
          <p:txBody>
            <a:bodyPr wrap="none" anchor="ctr"/>
            <a:lstStyle/>
            <a:p>
              <a:endParaRPr lang="tr-TR"/>
            </a:p>
          </p:txBody>
        </p:sp>
        <p:grpSp>
          <p:nvGrpSpPr>
            <p:cNvPr id="20" name="Group 22"/>
            <p:cNvGrpSpPr>
              <a:grpSpLocks/>
            </p:cNvGrpSpPr>
            <p:nvPr/>
          </p:nvGrpSpPr>
          <p:grpSpPr bwMode="auto">
            <a:xfrm>
              <a:off x="2544" y="1680"/>
              <a:ext cx="1152" cy="190"/>
              <a:chOff x="3312" y="1056"/>
              <a:chExt cx="1152" cy="288"/>
            </a:xfrm>
          </p:grpSpPr>
          <p:sp>
            <p:nvSpPr>
              <p:cNvPr id="44052" name="Rectangle 2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mk_c</a:t>
                </a:r>
                <a:endParaRPr lang="en-US">
                  <a:latin typeface="Times New Roman" pitchFamily="18" charset="0"/>
                </a:endParaRPr>
              </a:p>
            </p:txBody>
          </p:sp>
          <p:sp>
            <p:nvSpPr>
              <p:cNvPr id="44053" name="Rectangle 2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4050" name="Freeform 25"/>
            <p:cNvSpPr>
              <a:spLocks/>
            </p:cNvSpPr>
            <p:nvPr/>
          </p:nvSpPr>
          <p:spPr bwMode="auto">
            <a:xfrm>
              <a:off x="3462" y="1744"/>
              <a:ext cx="568" cy="27"/>
            </a:xfrm>
            <a:custGeom>
              <a:avLst/>
              <a:gdLst>
                <a:gd name="T0" fmla="*/ 0 w 568"/>
                <a:gd name="T1" fmla="*/ 19 h 27"/>
                <a:gd name="T2" fmla="*/ 390 w 568"/>
                <a:gd name="T3" fmla="*/ 1 h 27"/>
                <a:gd name="T4" fmla="*/ 568 w 568"/>
                <a:gd name="T5" fmla="*/ 27 h 27"/>
                <a:gd name="T6" fmla="*/ 0 60000 65536"/>
                <a:gd name="T7" fmla="*/ 0 60000 65536"/>
                <a:gd name="T8" fmla="*/ 0 60000 65536"/>
                <a:gd name="T9" fmla="*/ 0 w 568"/>
                <a:gd name="T10" fmla="*/ 0 h 27"/>
                <a:gd name="T11" fmla="*/ 568 w 568"/>
                <a:gd name="T12" fmla="*/ 27 h 27"/>
              </a:gdLst>
              <a:ahLst/>
              <a:cxnLst>
                <a:cxn ang="T6">
                  <a:pos x="T0" y="T1"/>
                </a:cxn>
                <a:cxn ang="T7">
                  <a:pos x="T2" y="T3"/>
                </a:cxn>
                <a:cxn ang="T8">
                  <a:pos x="T4" y="T5"/>
                </a:cxn>
              </a:cxnLst>
              <a:rect l="T9" t="T10" r="T11" b="T12"/>
              <a:pathLst>
                <a:path w="568" h="27">
                  <a:moveTo>
                    <a:pt x="0" y="19"/>
                  </a:moveTo>
                  <a:cubicBezTo>
                    <a:pt x="65" y="16"/>
                    <a:pt x="295" y="0"/>
                    <a:pt x="390" y="1"/>
                  </a:cubicBezTo>
                  <a:cubicBezTo>
                    <a:pt x="485" y="2"/>
                    <a:pt x="531" y="22"/>
                    <a:pt x="568" y="27"/>
                  </a:cubicBezTo>
                </a:path>
              </a:pathLst>
            </a:custGeom>
            <a:noFill/>
            <a:ln w="15875">
              <a:solidFill>
                <a:schemeClr val="tx1"/>
              </a:solidFill>
              <a:round/>
              <a:headEnd/>
              <a:tailEnd type="triangle" w="med" len="med"/>
            </a:ln>
          </p:spPr>
          <p:txBody>
            <a:bodyPr wrap="none" anchor="ctr"/>
            <a:lstStyle/>
            <a:p>
              <a:endParaRPr lang="tr-TR"/>
            </a:p>
          </p:txBody>
        </p:sp>
        <p:sp>
          <p:nvSpPr>
            <p:cNvPr id="44051" name="Freeform 21"/>
            <p:cNvSpPr>
              <a:spLocks/>
            </p:cNvSpPr>
            <p:nvPr/>
          </p:nvSpPr>
          <p:spPr bwMode="auto">
            <a:xfrm>
              <a:off x="3706" y="1661"/>
              <a:ext cx="463" cy="95"/>
            </a:xfrm>
            <a:custGeom>
              <a:avLst/>
              <a:gdLst>
                <a:gd name="T0" fmla="*/ 463 w 463"/>
                <a:gd name="T1" fmla="*/ 95 h 95"/>
                <a:gd name="T2" fmla="*/ 198 w 463"/>
                <a:gd name="T3" fmla="*/ 9 h 95"/>
                <a:gd name="T4" fmla="*/ 0 w 463"/>
                <a:gd name="T5" fmla="*/ 38 h 95"/>
                <a:gd name="T6" fmla="*/ 0 60000 65536"/>
                <a:gd name="T7" fmla="*/ 0 60000 65536"/>
                <a:gd name="T8" fmla="*/ 0 60000 65536"/>
                <a:gd name="T9" fmla="*/ 0 w 463"/>
                <a:gd name="T10" fmla="*/ 0 h 95"/>
                <a:gd name="T11" fmla="*/ 463 w 463"/>
                <a:gd name="T12" fmla="*/ 95 h 95"/>
              </a:gdLst>
              <a:ahLst/>
              <a:cxnLst>
                <a:cxn ang="T6">
                  <a:pos x="T0" y="T1"/>
                </a:cxn>
                <a:cxn ang="T7">
                  <a:pos x="T2" y="T3"/>
                </a:cxn>
                <a:cxn ang="T8">
                  <a:pos x="T4" y="T5"/>
                </a:cxn>
              </a:cxnLst>
              <a:rect l="T9" t="T10" r="T11" b="T12"/>
              <a:pathLst>
                <a:path w="463" h="95">
                  <a:moveTo>
                    <a:pt x="463" y="95"/>
                  </a:moveTo>
                  <a:cubicBezTo>
                    <a:pt x="419" y="81"/>
                    <a:pt x="275" y="18"/>
                    <a:pt x="198" y="9"/>
                  </a:cubicBezTo>
                  <a:cubicBezTo>
                    <a:pt x="121" y="0"/>
                    <a:pt x="41" y="32"/>
                    <a:pt x="0" y="38"/>
                  </a:cubicBezTo>
                </a:path>
              </a:pathLst>
            </a:custGeom>
            <a:noFill/>
            <a:ln w="15875">
              <a:solidFill>
                <a:schemeClr val="tx1"/>
              </a:solidFill>
              <a:round/>
              <a:headEnd/>
              <a:tailEnd type="triangle" w="med" len="med"/>
            </a:ln>
          </p:spPr>
          <p:txBody>
            <a:bodyPr wrap="none" anchor="ctr"/>
            <a:lstStyle/>
            <a:p>
              <a:endParaRPr lang="tr-TR"/>
            </a:p>
          </p:txBody>
        </p:sp>
      </p:grpSp>
      <p:grpSp>
        <p:nvGrpSpPr>
          <p:cNvPr id="21" name="Group 61"/>
          <p:cNvGrpSpPr>
            <a:grpSpLocks/>
          </p:cNvGrpSpPr>
          <p:nvPr/>
        </p:nvGrpSpPr>
        <p:grpSpPr bwMode="auto">
          <a:xfrm>
            <a:off x="1447800" y="3794125"/>
            <a:ext cx="6705600" cy="3079750"/>
            <a:chOff x="912" y="2400"/>
            <a:chExt cx="4224" cy="1940"/>
          </a:xfrm>
        </p:grpSpPr>
        <p:sp>
          <p:nvSpPr>
            <p:cNvPr id="44045" name="Text Box 62"/>
            <p:cNvSpPr txBox="1">
              <a:spLocks noChangeArrowheads="1"/>
            </p:cNvSpPr>
            <p:nvPr/>
          </p:nvSpPr>
          <p:spPr bwMode="auto">
            <a:xfrm>
              <a:off x="912" y="3700"/>
              <a:ext cx="1488" cy="640"/>
            </a:xfrm>
            <a:prstGeom prst="rect">
              <a:avLst/>
            </a:prstGeom>
            <a:noFill/>
            <a:ln w="9525">
              <a:noFill/>
              <a:miter lim="800000"/>
              <a:headEnd/>
              <a:tailEnd/>
            </a:ln>
          </p:spPr>
          <p:txBody>
            <a:bodyPr>
              <a:spAutoFit/>
            </a:bodyPr>
            <a:lstStyle/>
            <a:p>
              <a:pPr algn="ctr">
                <a:spcBef>
                  <a:spcPct val="50000"/>
                </a:spcBef>
              </a:pPr>
              <a:r>
                <a:rPr lang="tr-TR" sz="2000" dirty="0" smtClean="0">
                  <a:solidFill>
                    <a:schemeClr val="hlink"/>
                  </a:solidFill>
                  <a:latin typeface="Tahoma" pitchFamily="34" charset="0"/>
                </a:rPr>
                <a:t>Çağırma hücre değerini 3’ten 1’e değiştirir</a:t>
              </a:r>
              <a:endParaRPr lang="en-US" dirty="0">
                <a:latin typeface="Times New Roman" pitchFamily="18" charset="0"/>
              </a:endParaRPr>
            </a:p>
          </p:txBody>
        </p:sp>
        <p:sp>
          <p:nvSpPr>
            <p:cNvPr id="44046" name="Rectangle 63"/>
            <p:cNvSpPr>
              <a:spLocks noChangeArrowheads="1"/>
            </p:cNvSpPr>
            <p:nvPr/>
          </p:nvSpPr>
          <p:spPr bwMode="auto">
            <a:xfrm>
              <a:off x="4800" y="2400"/>
              <a:ext cx="336" cy="288"/>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ahoma" pitchFamily="34" charset="0"/>
                </a:rPr>
                <a:t>3</a:t>
              </a:r>
              <a:endParaRPr lang="en-US">
                <a:latin typeface="Times New Roman" pitchFamily="18" charset="0"/>
              </a:endParaRPr>
            </a:p>
          </p:txBody>
        </p:sp>
      </p:grpSp>
      <p:sp>
        <p:nvSpPr>
          <p:cNvPr id="44044" name="Oval 63"/>
          <p:cNvSpPr>
            <a:spLocks noChangeArrowheads="1"/>
          </p:cNvSpPr>
          <p:nvPr/>
        </p:nvSpPr>
        <p:spPr bwMode="auto">
          <a:xfrm>
            <a:off x="8382000" y="152400"/>
            <a:ext cx="609600" cy="381000"/>
          </a:xfrm>
          <a:prstGeom prst="ellipse">
            <a:avLst/>
          </a:prstGeom>
          <a:noFill/>
          <a:ln w="9525" algn="ctr">
            <a:solidFill>
              <a:schemeClr val="bg2"/>
            </a:solidFill>
            <a:round/>
            <a:headEnd/>
            <a:tailEnd/>
          </a:ln>
        </p:spPr>
        <p:txBody>
          <a:bodyPr wrap="none" lIns="0" tIns="0" rIns="0" bIns="0"/>
          <a:lstStyle/>
          <a:p>
            <a:pPr algn="ctr"/>
            <a:r>
              <a:rPr lang="en-US" sz="2000" dirty="0">
                <a:solidFill>
                  <a:schemeClr val="bg2"/>
                </a:solidFill>
              </a:rPr>
              <a:t>ML</a:t>
            </a:r>
          </a:p>
        </p:txBody>
      </p:sp>
      <p:sp>
        <p:nvSpPr>
          <p:cNvPr id="65" name="6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0"/>
                                        </p:tgtEl>
                                        <p:attrNameLst>
                                          <p:attrName>style.visibility</p:attrName>
                                        </p:attrNameLst>
                                      </p:cBhvr>
                                      <p:to>
                                        <p:strVal val="visible"/>
                                      </p:to>
                                    </p:set>
                                    <p:anim calcmode="lin" valueType="num">
                                      <p:cBhvr additive="base">
                                        <p:cTn id="25" dur="500" fill="hold"/>
                                        <p:tgtEl>
                                          <p:spTgt spid="219140"/>
                                        </p:tgtEl>
                                        <p:attrNameLst>
                                          <p:attrName>ppt_x</p:attrName>
                                        </p:attrNameLst>
                                      </p:cBhvr>
                                      <p:tavLst>
                                        <p:tav tm="0">
                                          <p:val>
                                            <p:strVal val="0-#ppt_w/2"/>
                                          </p:val>
                                        </p:tav>
                                        <p:tav tm="100000">
                                          <p:val>
                                            <p:strVal val="#ppt_x"/>
                                          </p:val>
                                        </p:tav>
                                      </p:tavLst>
                                    </p:anim>
                                    <p:anim calcmode="lin" valueType="num">
                                      <p:cBhvr additive="base">
                                        <p:cTn id="26"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406400" y="228600"/>
            <a:ext cx="8128000" cy="914400"/>
          </a:xfrm>
        </p:spPr>
        <p:txBody>
          <a:bodyPr/>
          <a:lstStyle/>
          <a:p>
            <a:r>
              <a:rPr lang="en-US" smtClean="0"/>
              <a:t>Function Results and Closures</a:t>
            </a:r>
          </a:p>
        </p:txBody>
      </p:sp>
      <p:grpSp>
        <p:nvGrpSpPr>
          <p:cNvPr id="2" name="Group 1028"/>
          <p:cNvGrpSpPr>
            <a:grpSpLocks/>
          </p:cNvGrpSpPr>
          <p:nvPr/>
        </p:nvGrpSpPr>
        <p:grpSpPr bwMode="auto">
          <a:xfrm>
            <a:off x="4038600" y="2859088"/>
            <a:ext cx="2076450" cy="874712"/>
            <a:chOff x="2544" y="1801"/>
            <a:chExt cx="1308" cy="551"/>
          </a:xfrm>
        </p:grpSpPr>
        <p:grpSp>
          <p:nvGrpSpPr>
            <p:cNvPr id="4" name="Group 1029"/>
            <p:cNvGrpSpPr>
              <a:grpSpLocks/>
            </p:cNvGrpSpPr>
            <p:nvPr/>
          </p:nvGrpSpPr>
          <p:grpSpPr bwMode="auto">
            <a:xfrm>
              <a:off x="2544" y="1968"/>
              <a:ext cx="1152" cy="384"/>
              <a:chOff x="2736" y="1584"/>
              <a:chExt cx="1152" cy="384"/>
            </a:xfrm>
          </p:grpSpPr>
          <p:grpSp>
            <p:nvGrpSpPr>
              <p:cNvPr id="5" name="Group 1030"/>
              <p:cNvGrpSpPr>
                <a:grpSpLocks/>
              </p:cNvGrpSpPr>
              <p:nvPr/>
            </p:nvGrpSpPr>
            <p:grpSpPr bwMode="auto">
              <a:xfrm>
                <a:off x="2736" y="1776"/>
                <a:ext cx="1152" cy="192"/>
                <a:chOff x="3312" y="1056"/>
                <a:chExt cx="1152" cy="288"/>
              </a:xfrm>
            </p:grpSpPr>
            <p:sp>
              <p:nvSpPr>
                <p:cNvPr id="45114" name="Rectangle 103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a:t>
                  </a:r>
                  <a:endParaRPr lang="en-US">
                    <a:latin typeface="Times New Roman" pitchFamily="18" charset="0"/>
                  </a:endParaRPr>
                </a:p>
              </p:txBody>
            </p:sp>
            <p:sp>
              <p:nvSpPr>
                <p:cNvPr id="45115" name="Rectangle 103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6" name="Group 1033"/>
              <p:cNvGrpSpPr>
                <a:grpSpLocks/>
              </p:cNvGrpSpPr>
              <p:nvPr/>
            </p:nvGrpSpPr>
            <p:grpSpPr bwMode="auto">
              <a:xfrm>
                <a:off x="2736" y="1584"/>
                <a:ext cx="1152" cy="192"/>
                <a:chOff x="3312" y="1056"/>
                <a:chExt cx="1152" cy="288"/>
              </a:xfrm>
            </p:grpSpPr>
            <p:sp>
              <p:nvSpPr>
                <p:cNvPr id="45112" name="Rectangle 103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113" name="Rectangle 103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sp>
          <p:nvSpPr>
            <p:cNvPr id="45109" name="Freeform 1036"/>
            <p:cNvSpPr>
              <a:spLocks/>
            </p:cNvSpPr>
            <p:nvPr/>
          </p:nvSpPr>
          <p:spPr bwMode="auto">
            <a:xfrm>
              <a:off x="3412" y="1801"/>
              <a:ext cx="440" cy="261"/>
            </a:xfrm>
            <a:custGeom>
              <a:avLst/>
              <a:gdLst>
                <a:gd name="T0" fmla="*/ 0 w 440"/>
                <a:gd name="T1" fmla="*/ 259 h 261"/>
                <a:gd name="T2" fmla="*/ 352 w 440"/>
                <a:gd name="T3" fmla="*/ 231 h 261"/>
                <a:gd name="T4" fmla="*/ 428 w 440"/>
                <a:gd name="T5" fmla="*/ 79 h 261"/>
                <a:gd name="T6" fmla="*/ 282 w 440"/>
                <a:gd name="T7" fmla="*/ 0 h 261"/>
                <a:gd name="T8" fmla="*/ 0 60000 65536"/>
                <a:gd name="T9" fmla="*/ 0 60000 65536"/>
                <a:gd name="T10" fmla="*/ 0 60000 65536"/>
                <a:gd name="T11" fmla="*/ 0 60000 65536"/>
                <a:gd name="T12" fmla="*/ 0 w 440"/>
                <a:gd name="T13" fmla="*/ 0 h 261"/>
                <a:gd name="T14" fmla="*/ 440 w 440"/>
                <a:gd name="T15" fmla="*/ 261 h 261"/>
              </a:gdLst>
              <a:ahLst/>
              <a:cxnLst>
                <a:cxn ang="T8">
                  <a:pos x="T0" y="T1"/>
                </a:cxn>
                <a:cxn ang="T9">
                  <a:pos x="T2" y="T3"/>
                </a:cxn>
                <a:cxn ang="T10">
                  <a:pos x="T4" y="T5"/>
                </a:cxn>
                <a:cxn ang="T11">
                  <a:pos x="T6" y="T7"/>
                </a:cxn>
              </a:cxnLst>
              <a:rect l="T12" t="T13" r="T14" b="T15"/>
              <a:pathLst>
                <a:path w="440" h="261">
                  <a:moveTo>
                    <a:pt x="0" y="259"/>
                  </a:moveTo>
                  <a:cubicBezTo>
                    <a:pt x="59" y="254"/>
                    <a:pt x="281" y="261"/>
                    <a:pt x="352" y="231"/>
                  </a:cubicBezTo>
                  <a:cubicBezTo>
                    <a:pt x="423" y="201"/>
                    <a:pt x="440" y="117"/>
                    <a:pt x="428" y="79"/>
                  </a:cubicBezTo>
                  <a:cubicBezTo>
                    <a:pt x="416" y="41"/>
                    <a:pt x="312" y="16"/>
                    <a:pt x="282" y="0"/>
                  </a:cubicBezTo>
                </a:path>
              </a:pathLst>
            </a:custGeom>
            <a:noFill/>
            <a:ln w="15875">
              <a:solidFill>
                <a:schemeClr val="tx1"/>
              </a:solidFill>
              <a:round/>
              <a:headEnd/>
              <a:tailEnd type="triangle" w="med" len="med"/>
            </a:ln>
          </p:spPr>
          <p:txBody>
            <a:bodyPr wrap="none" anchor="ctr"/>
            <a:lstStyle/>
            <a:p>
              <a:endParaRPr lang="tr-TR"/>
            </a:p>
          </p:txBody>
        </p:sp>
      </p:grpSp>
      <p:sp>
        <p:nvSpPr>
          <p:cNvPr id="45060" name="Rectangle 1037"/>
          <p:cNvSpPr>
            <a:spLocks noChangeArrowheads="1"/>
          </p:cNvSpPr>
          <p:nvPr/>
        </p:nvSpPr>
        <p:spPr bwMode="auto">
          <a:xfrm>
            <a:off x="7467600" y="5943600"/>
            <a:ext cx="1447800" cy="762000"/>
          </a:xfrm>
          <a:prstGeom prst="rect">
            <a:avLst/>
          </a:prstGeom>
          <a:solidFill>
            <a:schemeClr val="hlink"/>
          </a:solidFill>
          <a:ln w="9525">
            <a:solidFill>
              <a:schemeClr val="tx1"/>
            </a:solidFill>
            <a:miter lim="800000"/>
            <a:headEnd/>
            <a:tailEnd/>
          </a:ln>
        </p:spPr>
        <p:txBody>
          <a:bodyPr wrap="none" anchor="ctr"/>
          <a:lstStyle/>
          <a:p>
            <a:pPr algn="ctr"/>
            <a:r>
              <a:rPr lang="tr-TR" sz="2000" dirty="0" smtClean="0">
                <a:latin typeface="Tahoma" pitchFamily="34" charset="0"/>
              </a:rPr>
              <a:t>c</a:t>
            </a:r>
            <a:r>
              <a:rPr lang="en-US" sz="2000" dirty="0" err="1" smtClean="0">
                <a:latin typeface="Tahoma" pitchFamily="34" charset="0"/>
              </a:rPr>
              <a:t>ounter</a:t>
            </a:r>
            <a:r>
              <a:rPr lang="tr-TR" sz="2000" dirty="0" smtClean="0">
                <a:latin typeface="Tahoma" pitchFamily="34" charset="0"/>
              </a:rPr>
              <a:t> için </a:t>
            </a:r>
          </a:p>
          <a:p>
            <a:pPr algn="ctr"/>
            <a:r>
              <a:rPr lang="tr-TR" sz="2000" dirty="0" smtClean="0">
                <a:latin typeface="Tahoma" pitchFamily="34" charset="0"/>
              </a:rPr>
              <a:t>kod</a:t>
            </a:r>
            <a:endParaRPr lang="en-US" dirty="0">
              <a:latin typeface="Times New Roman" pitchFamily="18" charset="0"/>
            </a:endParaRPr>
          </a:p>
        </p:txBody>
      </p:sp>
      <p:sp>
        <p:nvSpPr>
          <p:cNvPr id="45061" name="Rectangle 1038"/>
          <p:cNvSpPr>
            <a:spLocks noChangeArrowheads="1"/>
          </p:cNvSpPr>
          <p:nvPr/>
        </p:nvSpPr>
        <p:spPr bwMode="auto">
          <a:xfrm>
            <a:off x="7467600" y="2667000"/>
            <a:ext cx="1447800" cy="762000"/>
          </a:xfrm>
          <a:prstGeom prst="rect">
            <a:avLst/>
          </a:prstGeom>
          <a:solidFill>
            <a:schemeClr val="hlink"/>
          </a:solidFill>
          <a:ln w="9525">
            <a:solidFill>
              <a:schemeClr val="tx1"/>
            </a:solidFill>
            <a:miter lim="800000"/>
            <a:headEnd/>
            <a:tailEnd/>
          </a:ln>
        </p:spPr>
        <p:txBody>
          <a:bodyPr wrap="none" anchor="ctr"/>
          <a:lstStyle/>
          <a:p>
            <a:pPr algn="ctr"/>
            <a:r>
              <a:rPr lang="en-US" sz="2000" dirty="0" err="1" smtClean="0">
                <a:latin typeface="Tahoma" pitchFamily="34" charset="0"/>
              </a:rPr>
              <a:t>mk_counter</a:t>
            </a:r>
            <a:r>
              <a:rPr lang="tr-TR" sz="2000" dirty="0" smtClean="0">
                <a:latin typeface="Tahoma" pitchFamily="34" charset="0"/>
              </a:rPr>
              <a:t> </a:t>
            </a:r>
          </a:p>
          <a:p>
            <a:pPr algn="ctr"/>
            <a:r>
              <a:rPr lang="tr-TR" sz="2000" dirty="0" smtClean="0">
                <a:latin typeface="Tahoma" pitchFamily="34" charset="0"/>
              </a:rPr>
              <a:t>için kod</a:t>
            </a:r>
            <a:endParaRPr lang="en-US" dirty="0">
              <a:latin typeface="Times New Roman" pitchFamily="18" charset="0"/>
            </a:endParaRPr>
          </a:p>
        </p:txBody>
      </p:sp>
      <p:grpSp>
        <p:nvGrpSpPr>
          <p:cNvPr id="7" name="Group 1039"/>
          <p:cNvGrpSpPr>
            <a:grpSpLocks/>
          </p:cNvGrpSpPr>
          <p:nvPr/>
        </p:nvGrpSpPr>
        <p:grpSpPr bwMode="auto">
          <a:xfrm>
            <a:off x="2667000" y="4160838"/>
            <a:ext cx="4103688" cy="1855787"/>
            <a:chOff x="1680" y="2621"/>
            <a:chExt cx="2585" cy="1169"/>
          </a:xfrm>
        </p:grpSpPr>
        <p:sp>
          <p:nvSpPr>
            <p:cNvPr id="45099" name="Text Box 1040"/>
            <p:cNvSpPr txBox="1">
              <a:spLocks noChangeArrowheads="1"/>
            </p:cNvSpPr>
            <p:nvPr/>
          </p:nvSpPr>
          <p:spPr bwMode="auto">
            <a:xfrm>
              <a:off x="1680" y="3360"/>
              <a:ext cx="816" cy="250"/>
            </a:xfrm>
            <a:prstGeom prst="rect">
              <a:avLst/>
            </a:prstGeom>
            <a:noFill/>
            <a:ln w="9525">
              <a:noFill/>
              <a:miter lim="800000"/>
              <a:headEnd/>
              <a:tailEnd/>
            </a:ln>
          </p:spPr>
          <p:txBody>
            <a:bodyPr>
              <a:spAutoFit/>
            </a:bodyPr>
            <a:lstStyle/>
            <a:p>
              <a:pPr algn="r">
                <a:spcBef>
                  <a:spcPct val="50000"/>
                </a:spcBef>
              </a:pPr>
              <a:r>
                <a:rPr lang="en-US" sz="2000" dirty="0">
                  <a:solidFill>
                    <a:srgbClr val="FF0000"/>
                  </a:solidFill>
                  <a:latin typeface="Tahoma" pitchFamily="34" charset="0"/>
                </a:rPr>
                <a:t>c(2)</a:t>
              </a:r>
              <a:endParaRPr lang="en-US" dirty="0">
                <a:solidFill>
                  <a:srgbClr val="FF0000"/>
                </a:solidFill>
                <a:latin typeface="Times New Roman" pitchFamily="18" charset="0"/>
              </a:endParaRPr>
            </a:p>
          </p:txBody>
        </p:sp>
        <p:grpSp>
          <p:nvGrpSpPr>
            <p:cNvPr id="8" name="Group 1041"/>
            <p:cNvGrpSpPr>
              <a:grpSpLocks/>
            </p:cNvGrpSpPr>
            <p:nvPr/>
          </p:nvGrpSpPr>
          <p:grpSpPr bwMode="auto">
            <a:xfrm>
              <a:off x="2544" y="3408"/>
              <a:ext cx="1152" cy="382"/>
              <a:chOff x="2544" y="3408"/>
              <a:chExt cx="1152" cy="382"/>
            </a:xfrm>
          </p:grpSpPr>
          <p:grpSp>
            <p:nvGrpSpPr>
              <p:cNvPr id="9" name="Group 1042"/>
              <p:cNvGrpSpPr>
                <a:grpSpLocks/>
              </p:cNvGrpSpPr>
              <p:nvPr/>
            </p:nvGrpSpPr>
            <p:grpSpPr bwMode="auto">
              <a:xfrm>
                <a:off x="2544" y="3408"/>
                <a:ext cx="1152" cy="192"/>
                <a:chOff x="3312" y="1056"/>
                <a:chExt cx="1152" cy="288"/>
              </a:xfrm>
            </p:grpSpPr>
            <p:sp>
              <p:nvSpPr>
                <p:cNvPr id="45106" name="Rectangle 1043"/>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107" name="Rectangle 1044"/>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0" name="Group 1045"/>
              <p:cNvGrpSpPr>
                <a:grpSpLocks/>
              </p:cNvGrpSpPr>
              <p:nvPr/>
            </p:nvGrpSpPr>
            <p:grpSpPr bwMode="auto">
              <a:xfrm>
                <a:off x="2544" y="3600"/>
                <a:ext cx="1152" cy="190"/>
                <a:chOff x="3312" y="1056"/>
                <a:chExt cx="1152" cy="288"/>
              </a:xfrm>
            </p:grpSpPr>
            <p:sp>
              <p:nvSpPr>
                <p:cNvPr id="45104" name="Rectangle 104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inc</a:t>
                  </a:r>
                  <a:endParaRPr lang="en-US">
                    <a:latin typeface="Times New Roman" pitchFamily="18" charset="0"/>
                  </a:endParaRPr>
                </a:p>
              </p:txBody>
            </p:sp>
            <p:sp>
              <p:nvSpPr>
                <p:cNvPr id="45105" name="Rectangle 104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2</a:t>
                  </a:r>
                  <a:endParaRPr lang="en-US">
                    <a:latin typeface="Times New Roman" pitchFamily="18" charset="0"/>
                  </a:endParaRPr>
                </a:p>
              </p:txBody>
            </p:sp>
          </p:grpSp>
        </p:grpSp>
        <p:sp>
          <p:nvSpPr>
            <p:cNvPr id="45101" name="Freeform 1048"/>
            <p:cNvSpPr>
              <a:spLocks/>
            </p:cNvSpPr>
            <p:nvPr/>
          </p:nvSpPr>
          <p:spPr bwMode="auto">
            <a:xfrm>
              <a:off x="3420" y="2621"/>
              <a:ext cx="845" cy="888"/>
            </a:xfrm>
            <a:custGeom>
              <a:avLst/>
              <a:gdLst>
                <a:gd name="T0" fmla="*/ 0 w 845"/>
                <a:gd name="T1" fmla="*/ 888 h 888"/>
                <a:gd name="T2" fmla="*/ 709 w 845"/>
                <a:gd name="T3" fmla="*/ 777 h 888"/>
                <a:gd name="T4" fmla="*/ 816 w 845"/>
                <a:gd name="T5" fmla="*/ 411 h 888"/>
                <a:gd name="T6" fmla="*/ 694 w 845"/>
                <a:gd name="T7" fmla="*/ 76 h 888"/>
                <a:gd name="T8" fmla="*/ 473 w 845"/>
                <a:gd name="T9" fmla="*/ 0 h 888"/>
                <a:gd name="T10" fmla="*/ 0 60000 65536"/>
                <a:gd name="T11" fmla="*/ 0 60000 65536"/>
                <a:gd name="T12" fmla="*/ 0 60000 65536"/>
                <a:gd name="T13" fmla="*/ 0 60000 65536"/>
                <a:gd name="T14" fmla="*/ 0 60000 65536"/>
                <a:gd name="T15" fmla="*/ 0 w 845"/>
                <a:gd name="T16" fmla="*/ 0 h 888"/>
                <a:gd name="T17" fmla="*/ 845 w 845"/>
                <a:gd name="T18" fmla="*/ 888 h 888"/>
              </a:gdLst>
              <a:ahLst/>
              <a:cxnLst>
                <a:cxn ang="T10">
                  <a:pos x="T0" y="T1"/>
                </a:cxn>
                <a:cxn ang="T11">
                  <a:pos x="T2" y="T3"/>
                </a:cxn>
                <a:cxn ang="T12">
                  <a:pos x="T4" y="T5"/>
                </a:cxn>
                <a:cxn ang="T13">
                  <a:pos x="T6" y="T7"/>
                </a:cxn>
                <a:cxn ang="T14">
                  <a:pos x="T8" y="T9"/>
                </a:cxn>
              </a:cxnLst>
              <a:rect l="T15" t="T16" r="T17" b="T18"/>
              <a:pathLst>
                <a:path w="845" h="888">
                  <a:moveTo>
                    <a:pt x="0" y="888"/>
                  </a:moveTo>
                  <a:cubicBezTo>
                    <a:pt x="118" y="870"/>
                    <a:pt x="573" y="856"/>
                    <a:pt x="709" y="777"/>
                  </a:cubicBezTo>
                  <a:cubicBezTo>
                    <a:pt x="845" y="698"/>
                    <a:pt x="818" y="528"/>
                    <a:pt x="816" y="411"/>
                  </a:cubicBezTo>
                  <a:cubicBezTo>
                    <a:pt x="814" y="294"/>
                    <a:pt x="751" y="144"/>
                    <a:pt x="694" y="76"/>
                  </a:cubicBezTo>
                  <a:cubicBezTo>
                    <a:pt x="637" y="8"/>
                    <a:pt x="519" y="16"/>
                    <a:pt x="473" y="0"/>
                  </a:cubicBezTo>
                </a:path>
              </a:pathLst>
            </a:custGeom>
            <a:noFill/>
            <a:ln w="15875">
              <a:solidFill>
                <a:schemeClr val="tx1"/>
              </a:solidFill>
              <a:round/>
              <a:headEnd/>
              <a:tailEnd type="triangle" w="med" len="med"/>
            </a:ln>
          </p:spPr>
          <p:txBody>
            <a:bodyPr wrap="none" anchor="ctr"/>
            <a:lstStyle/>
            <a:p>
              <a:endParaRPr lang="tr-TR"/>
            </a:p>
          </p:txBody>
        </p:sp>
      </p:grpSp>
      <p:sp>
        <p:nvSpPr>
          <p:cNvPr id="241689" name="Freeform 1049"/>
          <p:cNvSpPr>
            <a:spLocks/>
          </p:cNvSpPr>
          <p:nvPr/>
        </p:nvSpPr>
        <p:spPr bwMode="auto">
          <a:xfrm>
            <a:off x="5410200" y="3544888"/>
            <a:ext cx="1966913" cy="1473200"/>
          </a:xfrm>
          <a:custGeom>
            <a:avLst/>
            <a:gdLst>
              <a:gd name="T0" fmla="*/ 0 w 1239"/>
              <a:gd name="T1" fmla="*/ 2147483647 h 928"/>
              <a:gd name="T2" fmla="*/ 2147483647 w 1239"/>
              <a:gd name="T3" fmla="*/ 2147483647 h 928"/>
              <a:gd name="T4" fmla="*/ 2147483647 w 1239"/>
              <a:gd name="T5" fmla="*/ 2147483647 h 928"/>
              <a:gd name="T6" fmla="*/ 2147483647 w 1239"/>
              <a:gd name="T7" fmla="*/ 2147483647 h 928"/>
              <a:gd name="T8" fmla="*/ 0 60000 65536"/>
              <a:gd name="T9" fmla="*/ 0 60000 65536"/>
              <a:gd name="T10" fmla="*/ 0 60000 65536"/>
              <a:gd name="T11" fmla="*/ 0 60000 65536"/>
              <a:gd name="T12" fmla="*/ 0 w 1239"/>
              <a:gd name="T13" fmla="*/ 0 h 928"/>
              <a:gd name="T14" fmla="*/ 1239 w 1239"/>
              <a:gd name="T15" fmla="*/ 928 h 928"/>
            </a:gdLst>
            <a:ahLst/>
            <a:cxnLst>
              <a:cxn ang="T8">
                <a:pos x="T0" y="T1"/>
              </a:cxn>
              <a:cxn ang="T9">
                <a:pos x="T2" y="T3"/>
              </a:cxn>
              <a:cxn ang="T10">
                <a:pos x="T4" y="T5"/>
              </a:cxn>
              <a:cxn ang="T11">
                <a:pos x="T6" y="T7"/>
              </a:cxn>
            </a:cxnLst>
            <a:rect l="T12" t="T13" r="T14" b="T15"/>
            <a:pathLst>
              <a:path w="1239" h="928">
                <a:moveTo>
                  <a:pt x="0" y="48"/>
                </a:moveTo>
                <a:cubicBezTo>
                  <a:pt x="100" y="57"/>
                  <a:pt x="426" y="0"/>
                  <a:pt x="599" y="101"/>
                </a:cubicBezTo>
                <a:cubicBezTo>
                  <a:pt x="772" y="202"/>
                  <a:pt x="934" y="516"/>
                  <a:pt x="1041" y="654"/>
                </a:cubicBezTo>
                <a:cubicBezTo>
                  <a:pt x="1148" y="792"/>
                  <a:pt x="1206" y="882"/>
                  <a:pt x="1239" y="928"/>
                </a:cubicBezTo>
              </a:path>
            </a:pathLst>
          </a:custGeom>
          <a:noFill/>
          <a:ln w="15875">
            <a:solidFill>
              <a:schemeClr val="tx1"/>
            </a:solidFill>
            <a:round/>
            <a:headEnd/>
            <a:tailEnd type="triangle" w="med" len="med"/>
          </a:ln>
        </p:spPr>
        <p:txBody>
          <a:bodyPr wrap="none" anchor="ctr"/>
          <a:lstStyle/>
          <a:p>
            <a:endParaRPr lang="tr-TR"/>
          </a:p>
        </p:txBody>
      </p:sp>
      <p:grpSp>
        <p:nvGrpSpPr>
          <p:cNvPr id="11" name="Group 65"/>
          <p:cNvGrpSpPr>
            <a:grpSpLocks/>
          </p:cNvGrpSpPr>
          <p:nvPr/>
        </p:nvGrpSpPr>
        <p:grpSpPr bwMode="auto">
          <a:xfrm>
            <a:off x="2286000" y="2667000"/>
            <a:ext cx="5867400" cy="3538538"/>
            <a:chOff x="2286000" y="2667000"/>
            <a:chExt cx="5867400" cy="3538538"/>
          </a:xfrm>
        </p:grpSpPr>
        <p:sp>
          <p:nvSpPr>
            <p:cNvPr id="45078" name="Text Box 1053"/>
            <p:cNvSpPr txBox="1">
              <a:spLocks noChangeArrowheads="1"/>
            </p:cNvSpPr>
            <p:nvPr/>
          </p:nvSpPr>
          <p:spPr bwMode="auto">
            <a:xfrm>
              <a:off x="2286000" y="3944938"/>
              <a:ext cx="1981200" cy="396875"/>
            </a:xfrm>
            <a:prstGeom prst="rect">
              <a:avLst/>
            </a:prstGeom>
            <a:noFill/>
            <a:ln w="9525">
              <a:noFill/>
              <a:miter lim="800000"/>
              <a:headEnd/>
              <a:tailEnd/>
            </a:ln>
          </p:spPr>
          <p:txBody>
            <a:bodyPr>
              <a:spAutoFit/>
            </a:bodyPr>
            <a:lstStyle/>
            <a:p>
              <a:pPr algn="r">
                <a:spcBef>
                  <a:spcPct val="50000"/>
                </a:spcBef>
              </a:pPr>
              <a:r>
                <a:rPr lang="en-US" sz="2000" dirty="0" err="1">
                  <a:solidFill>
                    <a:srgbClr val="FF0000"/>
                  </a:solidFill>
                  <a:latin typeface="Tahoma" pitchFamily="34" charset="0"/>
                </a:rPr>
                <a:t>mk_counter</a:t>
              </a:r>
              <a:r>
                <a:rPr lang="en-US" sz="2000" dirty="0">
                  <a:solidFill>
                    <a:srgbClr val="FF0000"/>
                  </a:solidFill>
                  <a:latin typeface="Tahoma" pitchFamily="34" charset="0"/>
                </a:rPr>
                <a:t>(1)</a:t>
              </a:r>
              <a:endParaRPr lang="en-US" dirty="0">
                <a:solidFill>
                  <a:srgbClr val="FF0000"/>
                </a:solidFill>
                <a:latin typeface="Times New Roman" pitchFamily="18" charset="0"/>
              </a:endParaRPr>
            </a:p>
          </p:txBody>
        </p:sp>
        <p:grpSp>
          <p:nvGrpSpPr>
            <p:cNvPr id="12" name="Group 1054"/>
            <p:cNvGrpSpPr>
              <a:grpSpLocks/>
            </p:cNvGrpSpPr>
            <p:nvPr/>
          </p:nvGrpSpPr>
          <p:grpSpPr bwMode="auto">
            <a:xfrm>
              <a:off x="4343400" y="3944938"/>
              <a:ext cx="1828800" cy="1216025"/>
              <a:chOff x="2736" y="2496"/>
              <a:chExt cx="1152" cy="766"/>
            </a:xfrm>
          </p:grpSpPr>
          <p:grpSp>
            <p:nvGrpSpPr>
              <p:cNvPr id="13" name="Group 1055"/>
              <p:cNvGrpSpPr>
                <a:grpSpLocks/>
              </p:cNvGrpSpPr>
              <p:nvPr/>
            </p:nvGrpSpPr>
            <p:grpSpPr bwMode="auto">
              <a:xfrm>
                <a:off x="2736" y="2880"/>
                <a:ext cx="1152" cy="190"/>
                <a:chOff x="3312" y="1056"/>
                <a:chExt cx="1152" cy="288"/>
              </a:xfrm>
            </p:grpSpPr>
            <p:sp>
              <p:nvSpPr>
                <p:cNvPr id="45097" name="Rectangle 1056"/>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a:t>
                  </a:r>
                  <a:endParaRPr lang="en-US">
                    <a:latin typeface="Times New Roman" pitchFamily="18" charset="0"/>
                  </a:endParaRPr>
                </a:p>
              </p:txBody>
            </p:sp>
            <p:sp>
              <p:nvSpPr>
                <p:cNvPr id="45098" name="Rectangle 1057"/>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cs typeface="Tahoma" pitchFamily="34" charset="0"/>
                    </a:rPr>
                    <a:t>1</a:t>
                  </a:r>
                </a:p>
              </p:txBody>
            </p:sp>
          </p:grpSp>
          <p:sp>
            <p:nvSpPr>
              <p:cNvPr id="45089" name="Rectangle 1058"/>
              <p:cNvSpPr>
                <a:spLocks noChangeArrowheads="1"/>
              </p:cNvSpPr>
              <p:nvPr/>
            </p:nvSpPr>
            <p:spPr bwMode="auto">
              <a:xfrm>
                <a:off x="2736"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init</a:t>
                </a:r>
                <a:endParaRPr lang="en-US">
                  <a:latin typeface="Times New Roman" pitchFamily="18" charset="0"/>
                </a:endParaRPr>
              </a:p>
            </p:txBody>
          </p:sp>
          <p:sp>
            <p:nvSpPr>
              <p:cNvPr id="45090" name="Rectangle 1059"/>
              <p:cNvSpPr>
                <a:spLocks noChangeArrowheads="1"/>
              </p:cNvSpPr>
              <p:nvPr/>
            </p:nvSpPr>
            <p:spPr bwMode="auto">
              <a:xfrm>
                <a:off x="3312" y="2688"/>
                <a:ext cx="576" cy="192"/>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1</a:t>
                </a:r>
                <a:endParaRPr lang="en-US">
                  <a:latin typeface="Times New Roman" pitchFamily="18" charset="0"/>
                </a:endParaRPr>
              </a:p>
            </p:txBody>
          </p:sp>
          <p:grpSp>
            <p:nvGrpSpPr>
              <p:cNvPr id="14" name="Group 1060"/>
              <p:cNvGrpSpPr>
                <a:grpSpLocks/>
              </p:cNvGrpSpPr>
              <p:nvPr/>
            </p:nvGrpSpPr>
            <p:grpSpPr bwMode="auto">
              <a:xfrm>
                <a:off x="2736" y="2496"/>
                <a:ext cx="1152" cy="192"/>
                <a:chOff x="3312" y="1056"/>
                <a:chExt cx="1152" cy="288"/>
              </a:xfrm>
            </p:grpSpPr>
            <p:sp>
              <p:nvSpPr>
                <p:cNvPr id="45095" name="Rectangle 106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tr-TR" sz="2000" dirty="0" smtClean="0">
                      <a:latin typeface="Tahoma" pitchFamily="34" charset="0"/>
                    </a:rPr>
                    <a:t>erişim</a:t>
                  </a:r>
                  <a:endParaRPr lang="en-US" dirty="0">
                    <a:latin typeface="Times New Roman" pitchFamily="18" charset="0"/>
                  </a:endParaRPr>
                </a:p>
              </p:txBody>
            </p:sp>
            <p:sp>
              <p:nvSpPr>
                <p:cNvPr id="45096" name="Rectangle 106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nvGrpSpPr>
              <p:cNvPr id="15" name="Group 1063"/>
              <p:cNvGrpSpPr>
                <a:grpSpLocks/>
              </p:cNvGrpSpPr>
              <p:nvPr/>
            </p:nvGrpSpPr>
            <p:grpSpPr bwMode="auto">
              <a:xfrm>
                <a:off x="2736" y="3072"/>
                <a:ext cx="1152" cy="190"/>
                <a:chOff x="3312" y="1056"/>
                <a:chExt cx="1152" cy="288"/>
              </a:xfrm>
            </p:grpSpPr>
            <p:sp>
              <p:nvSpPr>
                <p:cNvPr id="45093" name="Rectangle 1064"/>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counter</a:t>
                  </a:r>
                  <a:endParaRPr lang="en-US">
                    <a:latin typeface="Times New Roman" pitchFamily="18" charset="0"/>
                  </a:endParaRPr>
                </a:p>
              </p:txBody>
            </p:sp>
            <p:sp>
              <p:nvSpPr>
                <p:cNvPr id="45094" name="Rectangle 1065"/>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grpSp>
        <p:grpSp>
          <p:nvGrpSpPr>
            <p:cNvPr id="16" name="Group 1067"/>
            <p:cNvGrpSpPr>
              <a:grpSpLocks/>
            </p:cNvGrpSpPr>
            <p:nvPr/>
          </p:nvGrpSpPr>
          <p:grpSpPr bwMode="auto">
            <a:xfrm>
              <a:off x="5768975" y="3979863"/>
              <a:ext cx="2384425" cy="2225675"/>
              <a:chOff x="3634" y="2518"/>
              <a:chExt cx="1502" cy="1402"/>
            </a:xfrm>
          </p:grpSpPr>
          <p:grpSp>
            <p:nvGrpSpPr>
              <p:cNvPr id="17" name="Group 1068"/>
              <p:cNvGrpSpPr>
                <a:grpSpLocks/>
              </p:cNvGrpSpPr>
              <p:nvPr/>
            </p:nvGrpSpPr>
            <p:grpSpPr bwMode="auto">
              <a:xfrm>
                <a:off x="4656" y="3120"/>
                <a:ext cx="480" cy="192"/>
                <a:chOff x="4032" y="1296"/>
                <a:chExt cx="480" cy="192"/>
              </a:xfrm>
            </p:grpSpPr>
            <p:sp>
              <p:nvSpPr>
                <p:cNvPr id="45086" name="Rectangle 1069"/>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5087" name="Rectangle 1070"/>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83" name="Freeform 1071"/>
              <p:cNvSpPr>
                <a:spLocks/>
              </p:cNvSpPr>
              <p:nvPr/>
            </p:nvSpPr>
            <p:spPr bwMode="auto">
              <a:xfrm>
                <a:off x="3877" y="2518"/>
                <a:ext cx="923" cy="689"/>
              </a:xfrm>
              <a:custGeom>
                <a:avLst/>
                <a:gdLst>
                  <a:gd name="T0" fmla="*/ 923 w 923"/>
                  <a:gd name="T1" fmla="*/ 689 h 689"/>
                  <a:gd name="T2" fmla="*/ 701 w 923"/>
                  <a:gd name="T3" fmla="*/ 121 h 689"/>
                  <a:gd name="T4" fmla="*/ 305 w 923"/>
                  <a:gd name="T5" fmla="*/ 14 h 689"/>
                  <a:gd name="T6" fmla="*/ 0 w 923"/>
                  <a:gd name="T7" fmla="*/ 37 h 689"/>
                  <a:gd name="T8" fmla="*/ 0 60000 65536"/>
                  <a:gd name="T9" fmla="*/ 0 60000 65536"/>
                  <a:gd name="T10" fmla="*/ 0 60000 65536"/>
                  <a:gd name="T11" fmla="*/ 0 60000 65536"/>
                  <a:gd name="T12" fmla="*/ 0 w 923"/>
                  <a:gd name="T13" fmla="*/ 0 h 689"/>
                  <a:gd name="T14" fmla="*/ 923 w 923"/>
                  <a:gd name="T15" fmla="*/ 689 h 689"/>
                </a:gdLst>
                <a:ahLst/>
                <a:cxnLst>
                  <a:cxn ang="T8">
                    <a:pos x="T0" y="T1"/>
                  </a:cxn>
                  <a:cxn ang="T9">
                    <a:pos x="T2" y="T3"/>
                  </a:cxn>
                  <a:cxn ang="T10">
                    <a:pos x="T4" y="T5"/>
                  </a:cxn>
                  <a:cxn ang="T11">
                    <a:pos x="T6" y="T7"/>
                  </a:cxn>
                </a:cxnLst>
                <a:rect l="T12" t="T13" r="T14" b="T15"/>
                <a:pathLst>
                  <a:path w="923" h="689">
                    <a:moveTo>
                      <a:pt x="923" y="689"/>
                    </a:moveTo>
                    <a:cubicBezTo>
                      <a:pt x="886" y="596"/>
                      <a:pt x="804" y="233"/>
                      <a:pt x="701" y="121"/>
                    </a:cubicBezTo>
                    <a:cubicBezTo>
                      <a:pt x="598" y="9"/>
                      <a:pt x="422" y="28"/>
                      <a:pt x="305" y="14"/>
                    </a:cubicBezTo>
                    <a:cubicBezTo>
                      <a:pt x="188" y="0"/>
                      <a:pt x="64" y="32"/>
                      <a:pt x="0" y="37"/>
                    </a:cubicBezTo>
                  </a:path>
                </a:pathLst>
              </a:custGeom>
              <a:noFill/>
              <a:ln w="15875">
                <a:solidFill>
                  <a:schemeClr val="tx1"/>
                </a:solidFill>
                <a:round/>
                <a:headEnd/>
                <a:tailEnd type="triangle" w="med" len="med"/>
              </a:ln>
            </p:spPr>
            <p:txBody>
              <a:bodyPr wrap="none" anchor="ctr"/>
              <a:lstStyle/>
              <a:p>
                <a:endParaRPr lang="tr-TR"/>
              </a:p>
            </p:txBody>
          </p:sp>
          <p:sp>
            <p:nvSpPr>
              <p:cNvPr id="45084" name="Freeform 1072"/>
              <p:cNvSpPr>
                <a:spLocks/>
              </p:cNvSpPr>
              <p:nvPr/>
            </p:nvSpPr>
            <p:spPr bwMode="auto">
              <a:xfrm>
                <a:off x="4481" y="3258"/>
                <a:ext cx="651" cy="662"/>
              </a:xfrm>
              <a:custGeom>
                <a:avLst/>
                <a:gdLst>
                  <a:gd name="T0" fmla="*/ 531 w 651"/>
                  <a:gd name="T1" fmla="*/ 0 h 662"/>
                  <a:gd name="T2" fmla="*/ 572 w 651"/>
                  <a:gd name="T3" fmla="*/ 221 h 662"/>
                  <a:gd name="T4" fmla="*/ 59 w 651"/>
                  <a:gd name="T5" fmla="*/ 434 h 662"/>
                  <a:gd name="T6" fmla="*/ 219 w 651"/>
                  <a:gd name="T7" fmla="*/ 662 h 662"/>
                  <a:gd name="T8" fmla="*/ 0 60000 65536"/>
                  <a:gd name="T9" fmla="*/ 0 60000 65536"/>
                  <a:gd name="T10" fmla="*/ 0 60000 65536"/>
                  <a:gd name="T11" fmla="*/ 0 60000 65536"/>
                  <a:gd name="T12" fmla="*/ 0 w 651"/>
                  <a:gd name="T13" fmla="*/ 0 h 662"/>
                  <a:gd name="T14" fmla="*/ 651 w 651"/>
                  <a:gd name="T15" fmla="*/ 662 h 662"/>
                </a:gdLst>
                <a:ahLst/>
                <a:cxnLst>
                  <a:cxn ang="T8">
                    <a:pos x="T0" y="T1"/>
                  </a:cxn>
                  <a:cxn ang="T9">
                    <a:pos x="T2" y="T3"/>
                  </a:cxn>
                  <a:cxn ang="T10">
                    <a:pos x="T4" y="T5"/>
                  </a:cxn>
                  <a:cxn ang="T11">
                    <a:pos x="T6" y="T7"/>
                  </a:cxn>
                </a:cxnLst>
                <a:rect l="T12" t="T13" r="T14" b="T15"/>
                <a:pathLst>
                  <a:path w="651" h="662">
                    <a:moveTo>
                      <a:pt x="531" y="0"/>
                    </a:moveTo>
                    <a:cubicBezTo>
                      <a:pt x="539" y="37"/>
                      <a:pt x="651" y="149"/>
                      <a:pt x="572" y="221"/>
                    </a:cubicBezTo>
                    <a:cubicBezTo>
                      <a:pt x="493" y="293"/>
                      <a:pt x="118" y="361"/>
                      <a:pt x="59" y="434"/>
                    </a:cubicBezTo>
                    <a:cubicBezTo>
                      <a:pt x="0" y="507"/>
                      <a:pt x="186" y="615"/>
                      <a:pt x="219" y="662"/>
                    </a:cubicBezTo>
                  </a:path>
                </a:pathLst>
              </a:custGeom>
              <a:noFill/>
              <a:ln w="15875">
                <a:solidFill>
                  <a:schemeClr val="tx1"/>
                </a:solidFill>
                <a:round/>
                <a:headEnd/>
                <a:tailEnd type="triangle" w="med" len="med"/>
              </a:ln>
            </p:spPr>
            <p:txBody>
              <a:bodyPr wrap="none" anchor="ctr"/>
              <a:lstStyle/>
              <a:p>
                <a:endParaRPr lang="tr-TR"/>
              </a:p>
            </p:txBody>
          </p:sp>
          <p:sp>
            <p:nvSpPr>
              <p:cNvPr id="45085" name="Freeform 1073"/>
              <p:cNvSpPr>
                <a:spLocks/>
              </p:cNvSpPr>
              <p:nvPr/>
            </p:nvSpPr>
            <p:spPr bwMode="auto">
              <a:xfrm>
                <a:off x="3634" y="3177"/>
                <a:ext cx="998" cy="76"/>
              </a:xfrm>
              <a:custGeom>
                <a:avLst/>
                <a:gdLst>
                  <a:gd name="T0" fmla="*/ 0 w 998"/>
                  <a:gd name="T1" fmla="*/ 0 h 76"/>
                  <a:gd name="T2" fmla="*/ 564 w 998"/>
                  <a:gd name="T3" fmla="*/ 53 h 76"/>
                  <a:gd name="T4" fmla="*/ 998 w 998"/>
                  <a:gd name="T5" fmla="*/ 76 h 76"/>
                  <a:gd name="T6" fmla="*/ 0 60000 65536"/>
                  <a:gd name="T7" fmla="*/ 0 60000 65536"/>
                  <a:gd name="T8" fmla="*/ 0 60000 65536"/>
                  <a:gd name="T9" fmla="*/ 0 w 998"/>
                  <a:gd name="T10" fmla="*/ 0 h 76"/>
                  <a:gd name="T11" fmla="*/ 998 w 998"/>
                  <a:gd name="T12" fmla="*/ 76 h 76"/>
                </a:gdLst>
                <a:ahLst/>
                <a:cxnLst>
                  <a:cxn ang="T6">
                    <a:pos x="T0" y="T1"/>
                  </a:cxn>
                  <a:cxn ang="T7">
                    <a:pos x="T2" y="T3"/>
                  </a:cxn>
                  <a:cxn ang="T8">
                    <a:pos x="T4" y="T5"/>
                  </a:cxn>
                </a:cxnLst>
                <a:rect l="T9" t="T10" r="T11" b="T12"/>
                <a:pathLst>
                  <a:path w="998" h="76">
                    <a:moveTo>
                      <a:pt x="0" y="0"/>
                    </a:moveTo>
                    <a:cubicBezTo>
                      <a:pt x="94" y="9"/>
                      <a:pt x="398" y="40"/>
                      <a:pt x="564" y="53"/>
                    </a:cubicBezTo>
                    <a:cubicBezTo>
                      <a:pt x="730" y="66"/>
                      <a:pt x="908" y="71"/>
                      <a:pt x="998" y="76"/>
                    </a:cubicBezTo>
                  </a:path>
                </a:pathLst>
              </a:custGeom>
              <a:noFill/>
              <a:ln w="15875">
                <a:solidFill>
                  <a:schemeClr val="tx1"/>
                </a:solidFill>
                <a:round/>
                <a:headEnd/>
                <a:tailEnd type="triangle" w="med" len="med"/>
              </a:ln>
            </p:spPr>
            <p:txBody>
              <a:bodyPr wrap="none" anchor="ctr"/>
              <a:lstStyle/>
              <a:p>
                <a:endParaRPr lang="tr-TR"/>
              </a:p>
            </p:txBody>
          </p:sp>
        </p:grpSp>
        <p:sp>
          <p:nvSpPr>
            <p:cNvPr id="45081" name="Freeform 1074"/>
            <p:cNvSpPr>
              <a:spLocks/>
            </p:cNvSpPr>
            <p:nvPr/>
          </p:nvSpPr>
          <p:spPr bwMode="auto">
            <a:xfrm>
              <a:off x="5715000" y="2667000"/>
              <a:ext cx="546100" cy="1406525"/>
            </a:xfrm>
            <a:custGeom>
              <a:avLst/>
              <a:gdLst>
                <a:gd name="T0" fmla="*/ 0 w 344"/>
                <a:gd name="T1" fmla="*/ 1406525 h 886"/>
                <a:gd name="T2" fmla="*/ 407988 w 344"/>
                <a:gd name="T3" fmla="*/ 1081088 h 886"/>
                <a:gd name="T4" fmla="*/ 538163 w 344"/>
                <a:gd name="T5" fmla="*/ 627063 h 886"/>
                <a:gd name="T6" fmla="*/ 455613 w 344"/>
                <a:gd name="T7" fmla="*/ 128588 h 886"/>
                <a:gd name="T8" fmla="*/ 325437 w 344"/>
                <a:gd name="T9" fmla="*/ 0 h 886"/>
                <a:gd name="T10" fmla="*/ 0 60000 65536"/>
                <a:gd name="T11" fmla="*/ 0 60000 65536"/>
                <a:gd name="T12" fmla="*/ 0 60000 65536"/>
                <a:gd name="T13" fmla="*/ 0 60000 65536"/>
                <a:gd name="T14" fmla="*/ 0 60000 65536"/>
                <a:gd name="T15" fmla="*/ 0 w 344"/>
                <a:gd name="T16" fmla="*/ 0 h 886"/>
                <a:gd name="T17" fmla="*/ 344 w 344"/>
                <a:gd name="T18" fmla="*/ 886 h 886"/>
              </a:gdLst>
              <a:ahLst/>
              <a:cxnLst>
                <a:cxn ang="T10">
                  <a:pos x="T0" y="T1"/>
                </a:cxn>
                <a:cxn ang="T11">
                  <a:pos x="T2" y="T3"/>
                </a:cxn>
                <a:cxn ang="T12">
                  <a:pos x="T4" y="T5"/>
                </a:cxn>
                <a:cxn ang="T13">
                  <a:pos x="T6" y="T7"/>
                </a:cxn>
                <a:cxn ang="T14">
                  <a:pos x="T8" y="T9"/>
                </a:cxn>
              </a:cxnLst>
              <a:rect l="T15" t="T16" r="T17" b="T18"/>
              <a:pathLst>
                <a:path w="344" h="886">
                  <a:moveTo>
                    <a:pt x="0" y="886"/>
                  </a:moveTo>
                  <a:cubicBezTo>
                    <a:pt x="43" y="852"/>
                    <a:pt x="201" y="763"/>
                    <a:pt x="257" y="681"/>
                  </a:cubicBezTo>
                  <a:cubicBezTo>
                    <a:pt x="313" y="599"/>
                    <a:pt x="334" y="495"/>
                    <a:pt x="339" y="395"/>
                  </a:cubicBezTo>
                  <a:cubicBezTo>
                    <a:pt x="344" y="295"/>
                    <a:pt x="309" y="147"/>
                    <a:pt x="287" y="81"/>
                  </a:cubicBezTo>
                  <a:cubicBezTo>
                    <a:pt x="265" y="15"/>
                    <a:pt x="222" y="17"/>
                    <a:pt x="205" y="0"/>
                  </a:cubicBezTo>
                </a:path>
              </a:pathLst>
            </a:custGeom>
            <a:noFill/>
            <a:ln w="15875">
              <a:solidFill>
                <a:schemeClr val="tx1"/>
              </a:solidFill>
              <a:round/>
              <a:headEnd/>
              <a:tailEnd/>
            </a:ln>
          </p:spPr>
          <p:txBody>
            <a:bodyPr wrap="none" anchor="ctr"/>
            <a:lstStyle/>
            <a:p>
              <a:endParaRPr lang="tr-TR"/>
            </a:p>
          </p:txBody>
        </p:sp>
      </p:grpSp>
      <p:grpSp>
        <p:nvGrpSpPr>
          <p:cNvPr id="18" name="Group 1075"/>
          <p:cNvGrpSpPr>
            <a:grpSpLocks/>
          </p:cNvGrpSpPr>
          <p:nvPr/>
        </p:nvGrpSpPr>
        <p:grpSpPr bwMode="auto">
          <a:xfrm>
            <a:off x="4038600" y="2636838"/>
            <a:ext cx="3422650" cy="334962"/>
            <a:chOff x="2544" y="1661"/>
            <a:chExt cx="2156" cy="211"/>
          </a:xfrm>
        </p:grpSpPr>
        <p:grpSp>
          <p:nvGrpSpPr>
            <p:cNvPr id="19" name="Group 1076"/>
            <p:cNvGrpSpPr>
              <a:grpSpLocks/>
            </p:cNvGrpSpPr>
            <p:nvPr/>
          </p:nvGrpSpPr>
          <p:grpSpPr bwMode="auto">
            <a:xfrm>
              <a:off x="4032" y="1680"/>
              <a:ext cx="480" cy="192"/>
              <a:chOff x="4032" y="1296"/>
              <a:chExt cx="480" cy="192"/>
            </a:xfrm>
          </p:grpSpPr>
          <p:sp>
            <p:nvSpPr>
              <p:cNvPr id="45076" name="Rectangle 1077"/>
              <p:cNvSpPr>
                <a:spLocks noChangeArrowheads="1"/>
              </p:cNvSpPr>
              <p:nvPr/>
            </p:nvSpPr>
            <p:spPr bwMode="auto">
              <a:xfrm>
                <a:off x="403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sp>
            <p:nvSpPr>
              <p:cNvPr id="45077" name="Rectangle 1078"/>
              <p:cNvSpPr>
                <a:spLocks noChangeArrowheads="1"/>
              </p:cNvSpPr>
              <p:nvPr/>
            </p:nvSpPr>
            <p:spPr bwMode="auto">
              <a:xfrm>
                <a:off x="4272" y="1296"/>
                <a:ext cx="240" cy="192"/>
              </a:xfrm>
              <a:prstGeom prst="rect">
                <a:avLst/>
              </a:prstGeom>
              <a:solidFill>
                <a:schemeClr val="hlink"/>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70" name="Freeform 1079"/>
            <p:cNvSpPr>
              <a:spLocks/>
            </p:cNvSpPr>
            <p:nvPr/>
          </p:nvSpPr>
          <p:spPr bwMode="auto">
            <a:xfrm>
              <a:off x="4410" y="1770"/>
              <a:ext cx="290" cy="39"/>
            </a:xfrm>
            <a:custGeom>
              <a:avLst/>
              <a:gdLst>
                <a:gd name="T0" fmla="*/ 0 w 290"/>
                <a:gd name="T1" fmla="*/ 0 h 39"/>
                <a:gd name="T2" fmla="*/ 290 w 290"/>
                <a:gd name="T3" fmla="*/ 39 h 39"/>
                <a:gd name="T4" fmla="*/ 0 60000 65536"/>
                <a:gd name="T5" fmla="*/ 0 60000 65536"/>
                <a:gd name="T6" fmla="*/ 0 w 290"/>
                <a:gd name="T7" fmla="*/ 0 h 39"/>
                <a:gd name="T8" fmla="*/ 290 w 290"/>
                <a:gd name="T9" fmla="*/ 39 h 39"/>
              </a:gdLst>
              <a:ahLst/>
              <a:cxnLst>
                <a:cxn ang="T4">
                  <a:pos x="T0" y="T1"/>
                </a:cxn>
                <a:cxn ang="T5">
                  <a:pos x="T2" y="T3"/>
                </a:cxn>
              </a:cxnLst>
              <a:rect l="T6" t="T7" r="T8" b="T9"/>
              <a:pathLst>
                <a:path w="290" h="39">
                  <a:moveTo>
                    <a:pt x="0" y="0"/>
                  </a:moveTo>
                  <a:cubicBezTo>
                    <a:pt x="48" y="6"/>
                    <a:pt x="230" y="31"/>
                    <a:pt x="290" y="39"/>
                  </a:cubicBezTo>
                </a:path>
              </a:pathLst>
            </a:custGeom>
            <a:noFill/>
            <a:ln w="15875">
              <a:solidFill>
                <a:schemeClr val="tx1"/>
              </a:solidFill>
              <a:round/>
              <a:headEnd/>
              <a:tailEnd type="triangle" w="med" len="med"/>
            </a:ln>
          </p:spPr>
          <p:txBody>
            <a:bodyPr wrap="none" anchor="ctr"/>
            <a:lstStyle/>
            <a:p>
              <a:endParaRPr lang="tr-TR"/>
            </a:p>
          </p:txBody>
        </p:sp>
        <p:grpSp>
          <p:nvGrpSpPr>
            <p:cNvPr id="20" name="Group 1080"/>
            <p:cNvGrpSpPr>
              <a:grpSpLocks/>
            </p:cNvGrpSpPr>
            <p:nvPr/>
          </p:nvGrpSpPr>
          <p:grpSpPr bwMode="auto">
            <a:xfrm>
              <a:off x="2544" y="1680"/>
              <a:ext cx="1152" cy="190"/>
              <a:chOff x="3312" y="1056"/>
              <a:chExt cx="1152" cy="288"/>
            </a:xfrm>
          </p:grpSpPr>
          <p:sp>
            <p:nvSpPr>
              <p:cNvPr id="45074" name="Rectangle 1081"/>
              <p:cNvSpPr>
                <a:spLocks noChangeArrowheads="1"/>
              </p:cNvSpPr>
              <p:nvPr/>
            </p:nvSpPr>
            <p:spPr bwMode="auto">
              <a:xfrm>
                <a:off x="3312" y="1056"/>
                <a:ext cx="576" cy="288"/>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rPr>
                  <a:t>mk_c</a:t>
                </a:r>
                <a:endParaRPr lang="en-US">
                  <a:latin typeface="Times New Roman" pitchFamily="18" charset="0"/>
                </a:endParaRPr>
              </a:p>
            </p:txBody>
          </p:sp>
          <p:sp>
            <p:nvSpPr>
              <p:cNvPr id="45075" name="Rectangle 1082"/>
              <p:cNvSpPr>
                <a:spLocks noChangeArrowheads="1"/>
              </p:cNvSpPr>
              <p:nvPr/>
            </p:nvSpPr>
            <p:spPr bwMode="auto">
              <a:xfrm>
                <a:off x="3888" y="1056"/>
                <a:ext cx="576" cy="288"/>
              </a:xfrm>
              <a:prstGeom prst="rect">
                <a:avLst/>
              </a:prstGeom>
              <a:solidFill>
                <a:schemeClr val="accent1"/>
              </a:solidFill>
              <a:ln w="9525">
                <a:solidFill>
                  <a:schemeClr val="tx1"/>
                </a:solidFill>
                <a:miter lim="800000"/>
                <a:headEnd/>
                <a:tailEnd/>
              </a:ln>
            </p:spPr>
            <p:txBody>
              <a:bodyPr wrap="none" anchor="ctr"/>
              <a:lstStyle/>
              <a:p>
                <a:pPr algn="ctr"/>
                <a:endParaRPr lang="tr-TR">
                  <a:latin typeface="Times New Roman" pitchFamily="18" charset="0"/>
                </a:endParaRPr>
              </a:p>
            </p:txBody>
          </p:sp>
        </p:grpSp>
        <p:sp>
          <p:nvSpPr>
            <p:cNvPr id="45072" name="Freeform 1083"/>
            <p:cNvSpPr>
              <a:spLocks/>
            </p:cNvSpPr>
            <p:nvPr/>
          </p:nvSpPr>
          <p:spPr bwMode="auto">
            <a:xfrm>
              <a:off x="3462" y="1744"/>
              <a:ext cx="568" cy="27"/>
            </a:xfrm>
            <a:custGeom>
              <a:avLst/>
              <a:gdLst>
                <a:gd name="T0" fmla="*/ 0 w 568"/>
                <a:gd name="T1" fmla="*/ 19 h 27"/>
                <a:gd name="T2" fmla="*/ 390 w 568"/>
                <a:gd name="T3" fmla="*/ 1 h 27"/>
                <a:gd name="T4" fmla="*/ 568 w 568"/>
                <a:gd name="T5" fmla="*/ 27 h 27"/>
                <a:gd name="T6" fmla="*/ 0 60000 65536"/>
                <a:gd name="T7" fmla="*/ 0 60000 65536"/>
                <a:gd name="T8" fmla="*/ 0 60000 65536"/>
                <a:gd name="T9" fmla="*/ 0 w 568"/>
                <a:gd name="T10" fmla="*/ 0 h 27"/>
                <a:gd name="T11" fmla="*/ 568 w 568"/>
                <a:gd name="T12" fmla="*/ 27 h 27"/>
              </a:gdLst>
              <a:ahLst/>
              <a:cxnLst>
                <a:cxn ang="T6">
                  <a:pos x="T0" y="T1"/>
                </a:cxn>
                <a:cxn ang="T7">
                  <a:pos x="T2" y="T3"/>
                </a:cxn>
                <a:cxn ang="T8">
                  <a:pos x="T4" y="T5"/>
                </a:cxn>
              </a:cxnLst>
              <a:rect l="T9" t="T10" r="T11" b="T12"/>
              <a:pathLst>
                <a:path w="568" h="27">
                  <a:moveTo>
                    <a:pt x="0" y="19"/>
                  </a:moveTo>
                  <a:cubicBezTo>
                    <a:pt x="65" y="16"/>
                    <a:pt x="295" y="0"/>
                    <a:pt x="390" y="1"/>
                  </a:cubicBezTo>
                  <a:cubicBezTo>
                    <a:pt x="485" y="2"/>
                    <a:pt x="531" y="22"/>
                    <a:pt x="568" y="27"/>
                  </a:cubicBezTo>
                </a:path>
              </a:pathLst>
            </a:custGeom>
            <a:noFill/>
            <a:ln w="15875">
              <a:solidFill>
                <a:schemeClr val="tx1"/>
              </a:solidFill>
              <a:round/>
              <a:headEnd/>
              <a:tailEnd type="triangle" w="med" len="med"/>
            </a:ln>
          </p:spPr>
          <p:txBody>
            <a:bodyPr wrap="none" anchor="ctr"/>
            <a:lstStyle/>
            <a:p>
              <a:endParaRPr lang="tr-TR"/>
            </a:p>
          </p:txBody>
        </p:sp>
        <p:sp>
          <p:nvSpPr>
            <p:cNvPr id="45073" name="Freeform 1084"/>
            <p:cNvSpPr>
              <a:spLocks/>
            </p:cNvSpPr>
            <p:nvPr/>
          </p:nvSpPr>
          <p:spPr bwMode="auto">
            <a:xfrm>
              <a:off x="3706" y="1661"/>
              <a:ext cx="463" cy="95"/>
            </a:xfrm>
            <a:custGeom>
              <a:avLst/>
              <a:gdLst>
                <a:gd name="T0" fmla="*/ 463 w 463"/>
                <a:gd name="T1" fmla="*/ 95 h 95"/>
                <a:gd name="T2" fmla="*/ 198 w 463"/>
                <a:gd name="T3" fmla="*/ 9 h 95"/>
                <a:gd name="T4" fmla="*/ 0 w 463"/>
                <a:gd name="T5" fmla="*/ 38 h 95"/>
                <a:gd name="T6" fmla="*/ 0 60000 65536"/>
                <a:gd name="T7" fmla="*/ 0 60000 65536"/>
                <a:gd name="T8" fmla="*/ 0 60000 65536"/>
                <a:gd name="T9" fmla="*/ 0 w 463"/>
                <a:gd name="T10" fmla="*/ 0 h 95"/>
                <a:gd name="T11" fmla="*/ 463 w 463"/>
                <a:gd name="T12" fmla="*/ 95 h 95"/>
              </a:gdLst>
              <a:ahLst/>
              <a:cxnLst>
                <a:cxn ang="T6">
                  <a:pos x="T0" y="T1"/>
                </a:cxn>
                <a:cxn ang="T7">
                  <a:pos x="T2" y="T3"/>
                </a:cxn>
                <a:cxn ang="T8">
                  <a:pos x="T4" y="T5"/>
                </a:cxn>
              </a:cxnLst>
              <a:rect l="T9" t="T10" r="T11" b="T12"/>
              <a:pathLst>
                <a:path w="463" h="95">
                  <a:moveTo>
                    <a:pt x="463" y="95"/>
                  </a:moveTo>
                  <a:cubicBezTo>
                    <a:pt x="419" y="81"/>
                    <a:pt x="275" y="18"/>
                    <a:pt x="198" y="9"/>
                  </a:cubicBezTo>
                  <a:cubicBezTo>
                    <a:pt x="121" y="0"/>
                    <a:pt x="41" y="32"/>
                    <a:pt x="0" y="38"/>
                  </a:cubicBezTo>
                </a:path>
              </a:pathLst>
            </a:custGeom>
            <a:noFill/>
            <a:ln w="15875">
              <a:solidFill>
                <a:schemeClr val="tx1"/>
              </a:solidFill>
              <a:round/>
              <a:headEnd/>
              <a:tailEnd type="triangle" w="med" len="med"/>
            </a:ln>
          </p:spPr>
          <p:txBody>
            <a:bodyPr wrap="none" anchor="ctr"/>
            <a:lstStyle/>
            <a:p>
              <a:endParaRPr lang="tr-TR"/>
            </a:p>
          </p:txBody>
        </p:sp>
      </p:grpSp>
      <p:sp>
        <p:nvSpPr>
          <p:cNvPr id="45067" name="Rectangle 1089"/>
          <p:cNvSpPr>
            <a:spLocks noGrp="1" noChangeArrowheads="1"/>
          </p:cNvSpPr>
          <p:nvPr>
            <p:ph type="body" idx="1"/>
          </p:nvPr>
        </p:nvSpPr>
        <p:spPr>
          <a:xfrm>
            <a:off x="152400" y="1571612"/>
            <a:ext cx="4776790" cy="2209800"/>
          </a:xfrm>
        </p:spPr>
        <p:txBody>
          <a:bodyPr>
            <a:normAutofit fontScale="92500" lnSpcReduction="10000"/>
          </a:bodyPr>
          <a:lstStyle/>
          <a:p>
            <a:pPr marL="457200" lvl="1">
              <a:buFontTx/>
              <a:buNone/>
              <a:defRPr/>
            </a:pPr>
            <a:r>
              <a:rPr lang="en-US" sz="1800" dirty="0" smtClean="0"/>
              <a:t>function </a:t>
            </a:r>
            <a:r>
              <a:rPr lang="en-US" sz="1800" dirty="0" err="1" smtClean="0"/>
              <a:t>mk_counter</a:t>
            </a:r>
            <a:r>
              <a:rPr lang="en-US" sz="1800" dirty="0" smtClean="0"/>
              <a:t> (init) {</a:t>
            </a:r>
          </a:p>
          <a:p>
            <a:pPr marL="457200" lvl="1">
              <a:buFontTx/>
              <a:buNone/>
              <a:defRPr/>
            </a:pPr>
            <a:r>
              <a:rPr lang="en-US" sz="1800" dirty="0" smtClean="0"/>
              <a:t>    </a:t>
            </a:r>
            <a:r>
              <a:rPr lang="en-US" sz="1800" dirty="0" err="1" smtClean="0"/>
              <a:t>var</a:t>
            </a:r>
            <a:r>
              <a:rPr lang="en-US" sz="1800" dirty="0" smtClean="0"/>
              <a:t> count = init;</a:t>
            </a:r>
          </a:p>
          <a:p>
            <a:pPr marL="457200" lvl="1">
              <a:buFontTx/>
              <a:buNone/>
              <a:defRPr/>
            </a:pPr>
            <a:r>
              <a:rPr lang="en-US" sz="1800" dirty="0" smtClean="0"/>
              <a:t>    function counter(inc) {count=</a:t>
            </a:r>
            <a:r>
              <a:rPr lang="en-US" sz="1800" dirty="0" err="1" smtClean="0"/>
              <a:t>count+inc</a:t>
            </a:r>
            <a:r>
              <a:rPr lang="en-US" sz="1800" dirty="0" smtClean="0"/>
              <a:t>; return count};</a:t>
            </a:r>
          </a:p>
          <a:p>
            <a:pPr marL="457200" lvl="1">
              <a:buFontTx/>
              <a:buNone/>
              <a:defRPr/>
            </a:pPr>
            <a:r>
              <a:rPr lang="en-US" sz="1800" dirty="0" smtClean="0"/>
              <a:t>    return counter};</a:t>
            </a:r>
          </a:p>
          <a:p>
            <a:pPr marL="457200" lvl="1">
              <a:buFontTx/>
              <a:buNone/>
              <a:defRPr/>
            </a:pPr>
            <a:r>
              <a:rPr lang="en-US" sz="1800" dirty="0" err="1" smtClean="0"/>
              <a:t>var</a:t>
            </a:r>
            <a:r>
              <a:rPr lang="en-US" sz="1800" dirty="0" smtClean="0"/>
              <a:t> c  = </a:t>
            </a:r>
            <a:r>
              <a:rPr lang="en-US" sz="1800" dirty="0" err="1" smtClean="0"/>
              <a:t>mk_counter</a:t>
            </a:r>
            <a:r>
              <a:rPr lang="en-US" sz="1800" dirty="0" smtClean="0"/>
              <a:t>(1);</a:t>
            </a:r>
          </a:p>
          <a:p>
            <a:pPr marL="457200" lvl="1">
              <a:buFontTx/>
              <a:buNone/>
              <a:defRPr/>
            </a:pPr>
            <a:r>
              <a:rPr lang="en-US" sz="1800" dirty="0" smtClean="0"/>
              <a:t>c(2) + c(2);</a:t>
            </a:r>
          </a:p>
          <a:p>
            <a:pPr lvl="1" indent="-628650">
              <a:buFontTx/>
              <a:buNone/>
              <a:defRPr/>
            </a:pPr>
            <a:endParaRPr lang="en-US" sz="2000" dirty="0" smtClean="0"/>
          </a:p>
        </p:txBody>
      </p:sp>
      <p:sp>
        <p:nvSpPr>
          <p:cNvPr id="3" name="Oval 63"/>
          <p:cNvSpPr>
            <a:spLocks noChangeArrowheads="1"/>
          </p:cNvSpPr>
          <p:nvPr/>
        </p:nvSpPr>
        <p:spPr bwMode="auto">
          <a:xfrm>
            <a:off x="8382000" y="152400"/>
            <a:ext cx="609600" cy="381000"/>
          </a:xfrm>
          <a:prstGeom prst="ellipse">
            <a:avLst/>
          </a:prstGeom>
          <a:noFill/>
          <a:ln w="9525" algn="ctr">
            <a:solidFill>
              <a:schemeClr val="bg2"/>
            </a:solidFill>
            <a:round/>
            <a:headEnd/>
            <a:tailEnd/>
          </a:ln>
        </p:spPr>
        <p:txBody>
          <a:bodyPr wrap="none" lIns="0" tIns="0" rIns="0" bIns="0"/>
          <a:lstStyle/>
          <a:p>
            <a:pPr algn="ctr"/>
            <a:r>
              <a:rPr lang="en-US" sz="2000">
                <a:solidFill>
                  <a:schemeClr val="bg2"/>
                </a:solidFill>
              </a:rPr>
              <a:t>JS</a:t>
            </a:r>
          </a:p>
        </p:txBody>
      </p:sp>
      <p:sp>
        <p:nvSpPr>
          <p:cNvPr id="65" name="Rectangle 1057"/>
          <p:cNvSpPr>
            <a:spLocks noChangeArrowheads="1"/>
          </p:cNvSpPr>
          <p:nvPr/>
        </p:nvSpPr>
        <p:spPr bwMode="auto">
          <a:xfrm>
            <a:off x="5241925" y="4565650"/>
            <a:ext cx="914400" cy="301625"/>
          </a:xfrm>
          <a:prstGeom prst="rect">
            <a:avLst/>
          </a:prstGeom>
          <a:solidFill>
            <a:schemeClr val="accent1"/>
          </a:solidFill>
          <a:ln w="9525">
            <a:solidFill>
              <a:schemeClr val="tx1"/>
            </a:solidFill>
            <a:miter lim="800000"/>
            <a:headEnd/>
            <a:tailEnd/>
          </a:ln>
        </p:spPr>
        <p:txBody>
          <a:bodyPr wrap="none" anchor="ctr"/>
          <a:lstStyle/>
          <a:p>
            <a:pPr algn="ctr"/>
            <a:r>
              <a:rPr lang="en-US" sz="2000">
                <a:latin typeface="Tahoma" pitchFamily="34" charset="0"/>
                <a:cs typeface="Tahoma" pitchFamily="34" charset="0"/>
              </a:rPr>
              <a:t>3</a:t>
            </a:r>
          </a:p>
        </p:txBody>
      </p:sp>
      <p:sp>
        <p:nvSpPr>
          <p:cNvPr id="60" name="5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89"/>
                                        </p:tgtEl>
                                        <p:attrNameLst>
                                          <p:attrName>style.visibility</p:attrName>
                                        </p:attrNameLst>
                                      </p:cBhvr>
                                      <p:to>
                                        <p:strVal val="visible"/>
                                      </p:to>
                                    </p:set>
                                    <p:anim calcmode="lin" valueType="num">
                                      <p:cBhvr additive="base">
                                        <p:cTn id="25" dur="500" fill="hold"/>
                                        <p:tgtEl>
                                          <p:spTgt spid="241689"/>
                                        </p:tgtEl>
                                        <p:attrNameLst>
                                          <p:attrName>ppt_x</p:attrName>
                                        </p:attrNameLst>
                                      </p:cBhvr>
                                      <p:tavLst>
                                        <p:tav tm="0">
                                          <p:val>
                                            <p:strVal val="0-#ppt_w/2"/>
                                          </p:val>
                                        </p:tav>
                                        <p:tav tm="100000">
                                          <p:val>
                                            <p:strVal val="#ppt_x"/>
                                          </p:val>
                                        </p:tav>
                                      </p:tavLst>
                                    </p:anim>
                                    <p:anim calcmode="lin" valueType="num">
                                      <p:cBhvr additive="base">
                                        <p:cTn id="26" dur="500" fill="hold"/>
                                        <p:tgtEl>
                                          <p:spTgt spid="2416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fill="hold"/>
                                        <p:tgtEl>
                                          <p:spTgt spid="65"/>
                                        </p:tgtEl>
                                        <p:attrNameLst>
                                          <p:attrName>ppt_x</p:attrName>
                                        </p:attrNameLst>
                                      </p:cBhvr>
                                      <p:tavLst>
                                        <p:tav tm="0">
                                          <p:val>
                                            <p:strVal val="0-#ppt_w/2"/>
                                          </p:val>
                                        </p:tav>
                                        <p:tav tm="100000">
                                          <p:val>
                                            <p:strVal val="#ppt_x"/>
                                          </p:val>
                                        </p:tav>
                                      </p:tavLst>
                                    </p:anim>
                                    <p:anim calcmode="lin" valueType="num">
                                      <p:cBhvr additive="base">
                                        <p:cTn id="38"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9" grpId="0" animBg="1"/>
      <p:bldP spid="6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Kapatmalar </a:t>
            </a:r>
            <a:r>
              <a:rPr lang="en-US" sz="2800" dirty="0" smtClean="0"/>
              <a:t>(</a:t>
            </a:r>
            <a:r>
              <a:rPr lang="tr-TR" sz="2800" dirty="0" smtClean="0"/>
              <a:t>devam</a:t>
            </a:r>
            <a:r>
              <a:rPr lang="en-US" sz="2800" dirty="0" smtClean="0"/>
              <a:t>)</a:t>
            </a:r>
            <a:endParaRPr lang="tr-TR" sz="28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124</a:t>
            </a:fld>
            <a:endParaRPr lang="tr-TR"/>
          </a:p>
        </p:txBody>
      </p:sp>
      <p:sp>
        <p:nvSpPr>
          <p:cNvPr id="6" name="5 İçerik Yer Tutucusu"/>
          <p:cNvSpPr>
            <a:spLocks noGrp="1"/>
          </p:cNvSpPr>
          <p:nvPr>
            <p:ph sz="quarter" idx="1"/>
          </p:nvPr>
        </p:nvSpPr>
        <p:spPr>
          <a:xfrm>
            <a:off x="500034" y="1600200"/>
            <a:ext cx="8153400" cy="2400304"/>
          </a:xfrm>
        </p:spPr>
        <p:txBody>
          <a:bodyPr>
            <a:normAutofit fontScale="55000" lnSpcReduction="20000"/>
          </a:bodyPr>
          <a:lstStyle/>
          <a:p>
            <a:pPr>
              <a:lnSpc>
                <a:spcPct val="90000"/>
              </a:lnSpc>
              <a:buSzPct val="100000"/>
              <a:buFont typeface="Wingdings" pitchFamily="2" charset="2"/>
              <a:buChar char="q"/>
            </a:pPr>
            <a:r>
              <a:rPr lang="en-US" dirty="0" smtClean="0"/>
              <a:t>C,</a:t>
            </a:r>
          </a:p>
          <a:p>
            <a:pPr>
              <a:lnSpc>
                <a:spcPct val="90000"/>
              </a:lnSpc>
            </a:pPr>
            <a:endParaRPr lang="en-US" sz="1100" dirty="0" smtClean="0"/>
          </a:p>
          <a:p>
            <a:pPr>
              <a:lnSpc>
                <a:spcPct val="90000"/>
              </a:lnSpc>
              <a:buNone/>
            </a:pPr>
            <a:r>
              <a:rPr lang="en-US" b="1" dirty="0" smtClean="0">
                <a:latin typeface="Courier New" pitchFamily="49" charset="0"/>
              </a:rPr>
              <a:t>      void </a:t>
            </a:r>
            <a:r>
              <a:rPr lang="en-US" b="1" dirty="0" err="1" smtClean="0">
                <a:latin typeface="Courier New" pitchFamily="49" charset="0"/>
              </a:rPr>
              <a:t>apply_to_A</a:t>
            </a: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(*f)(</a:t>
            </a:r>
            <a:r>
              <a:rPr lang="en-US" b="1" dirty="0" err="1" smtClean="0">
                <a:latin typeface="Courier New" pitchFamily="49" charset="0"/>
              </a:rPr>
              <a:t>int</a:t>
            </a:r>
            <a:r>
              <a:rPr lang="en-US" b="1" dirty="0" smtClean="0">
                <a:latin typeface="Courier New" pitchFamily="49" charset="0"/>
              </a:rPr>
              <a:t>),</a:t>
            </a:r>
          </a:p>
          <a:p>
            <a:pPr>
              <a:lnSpc>
                <a:spcPct val="90000"/>
              </a:lnSpc>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A_size</a:t>
            </a:r>
            <a:r>
              <a:rPr lang="en-US" b="1" dirty="0" smtClean="0">
                <a:latin typeface="Courier New" pitchFamily="49" charset="0"/>
              </a:rPr>
              <a:t>)</a:t>
            </a:r>
          </a:p>
          <a:p>
            <a:pPr>
              <a:lnSpc>
                <a:spcPct val="90000"/>
              </a:lnSpc>
              <a:buNone/>
            </a:pPr>
            <a:r>
              <a:rPr lang="en-US" b="1" dirty="0" smtClean="0">
                <a:latin typeface="Courier New" pitchFamily="49" charset="0"/>
              </a:rPr>
              <a:t>      {</a:t>
            </a:r>
          </a:p>
          <a:p>
            <a:pPr>
              <a:lnSpc>
                <a:spcPct val="90000"/>
              </a:lnSpc>
              <a:buNone/>
            </a:pPr>
            <a:r>
              <a:rPr lang="en-US" b="1" dirty="0" smtClean="0">
                <a:latin typeface="Courier New" pitchFamily="49" charset="0"/>
              </a:rPr>
              <a:t>	       </a:t>
            </a:r>
            <a:r>
              <a:rPr lang="en-US" b="1" dirty="0" err="1" smtClean="0">
                <a:latin typeface="Courier New" pitchFamily="49" charset="0"/>
              </a:rPr>
              <a:t>int</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for (</a:t>
            </a:r>
            <a:r>
              <a:rPr lang="en-US" b="1" dirty="0" err="1" smtClean="0">
                <a:latin typeface="Courier New" pitchFamily="49" charset="0"/>
              </a:rPr>
              <a:t>i</a:t>
            </a:r>
            <a:r>
              <a:rPr lang="en-US" b="1" dirty="0" smtClean="0">
                <a:latin typeface="Courier New" pitchFamily="49" charset="0"/>
              </a:rPr>
              <a:t>=0; I &lt; </a:t>
            </a:r>
            <a:r>
              <a:rPr lang="en-US" b="1" dirty="0" err="1" smtClean="0">
                <a:latin typeface="Courier New" pitchFamily="49" charset="0"/>
              </a:rPr>
              <a:t>A_size</a:t>
            </a:r>
            <a:r>
              <a:rPr lang="en-US" b="1" dirty="0" smtClean="0">
                <a:latin typeface="Courier New" pitchFamily="49" charset="0"/>
              </a:rPr>
              <a:t>; </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A[</a:t>
            </a:r>
            <a:r>
              <a:rPr lang="en-US" b="1" dirty="0" err="1" smtClean="0">
                <a:latin typeface="Courier New" pitchFamily="49" charset="0"/>
              </a:rPr>
              <a:t>i</a:t>
            </a:r>
            <a:r>
              <a:rPr lang="en-US" b="1" dirty="0" smtClean="0">
                <a:latin typeface="Courier New" pitchFamily="49" charset="0"/>
              </a:rPr>
              <a:t>]=f(A[</a:t>
            </a:r>
            <a:r>
              <a:rPr lang="en-US" b="1" dirty="0" err="1" smtClean="0">
                <a:latin typeface="Courier New" pitchFamily="49" charset="0"/>
              </a:rPr>
              <a:t>i</a:t>
            </a:r>
            <a:r>
              <a:rPr lang="en-US" b="1" dirty="0" smtClean="0">
                <a:latin typeface="Courier New" pitchFamily="49" charset="0"/>
              </a:rPr>
              <a:t>]);</a:t>
            </a:r>
          </a:p>
          <a:p>
            <a:pPr>
              <a:lnSpc>
                <a:spcPct val="90000"/>
              </a:lnSpc>
              <a:buNone/>
            </a:pPr>
            <a:r>
              <a:rPr lang="en-US" b="1" dirty="0" smtClean="0">
                <a:latin typeface="Courier New" pitchFamily="49" charset="0"/>
              </a:rPr>
              <a:t>      }</a:t>
            </a:r>
          </a:p>
          <a:p>
            <a:endParaRPr lang="tr-TR" dirty="0"/>
          </a:p>
        </p:txBody>
      </p:sp>
      <p:sp>
        <p:nvSpPr>
          <p:cNvPr id="7" name="6 Dikdörtgen"/>
          <p:cNvSpPr/>
          <p:nvPr/>
        </p:nvSpPr>
        <p:spPr>
          <a:xfrm>
            <a:off x="500034" y="4103904"/>
            <a:ext cx="8429684" cy="2468368"/>
          </a:xfrm>
          <a:prstGeom prst="rect">
            <a:avLst/>
          </a:prstGeom>
        </p:spPr>
        <p:txBody>
          <a:bodyPr wrap="square">
            <a:spAutoFit/>
          </a:bodyPr>
          <a:lstStyle/>
          <a:p>
            <a:pPr>
              <a:lnSpc>
                <a:spcPct val="80000"/>
              </a:lnSpc>
              <a:buClr>
                <a:schemeClr val="accent2"/>
              </a:buClr>
              <a:buFont typeface="Wingdings" pitchFamily="2" charset="2"/>
              <a:buChar char="q"/>
            </a:pPr>
            <a:r>
              <a:rPr lang="tr-TR" sz="1600" dirty="0" smtClean="0"/>
              <a:t>  </a:t>
            </a:r>
            <a:r>
              <a:rPr lang="en-US" sz="1600" dirty="0" smtClean="0"/>
              <a:t>Scheme:</a:t>
            </a:r>
          </a:p>
          <a:p>
            <a:pPr>
              <a:lnSpc>
                <a:spcPct val="80000"/>
              </a:lnSpc>
            </a:pPr>
            <a:endParaRPr lang="en-US" sz="1600" dirty="0" smtClean="0"/>
          </a:p>
          <a:p>
            <a:pPr>
              <a:lnSpc>
                <a:spcPct val="80000"/>
              </a:lnSpc>
            </a:pPr>
            <a:r>
              <a:rPr lang="en-US" sz="1600" dirty="0" smtClean="0"/>
              <a:t>       </a:t>
            </a:r>
            <a:r>
              <a:rPr lang="en-US" sz="1600" b="1" dirty="0" smtClean="0">
                <a:latin typeface="Courier New" pitchFamily="49" charset="0"/>
              </a:rPr>
              <a:t>(define apply-to-L (lambda (f l)</a:t>
            </a:r>
          </a:p>
          <a:p>
            <a:pPr>
              <a:lnSpc>
                <a:spcPct val="80000"/>
              </a:lnSpc>
            </a:pPr>
            <a:r>
              <a:rPr lang="en-US" sz="1600" b="1" dirty="0" smtClean="0">
                <a:latin typeface="Courier New" pitchFamily="49" charset="0"/>
              </a:rPr>
              <a:t>           (if (null? l) '()</a:t>
            </a:r>
          </a:p>
          <a:p>
            <a:pPr>
              <a:lnSpc>
                <a:spcPct val="80000"/>
              </a:lnSpc>
            </a:pPr>
            <a:r>
              <a:rPr lang="en-US" sz="1600" b="1" dirty="0" smtClean="0">
                <a:latin typeface="Courier New" pitchFamily="49" charset="0"/>
              </a:rPr>
              <a:t>	      (cons (f (car l)) (apply-to-L f (</a:t>
            </a:r>
            <a:r>
              <a:rPr lang="en-US" sz="1600" b="1" dirty="0" err="1" smtClean="0">
                <a:latin typeface="Courier New" pitchFamily="49" charset="0"/>
              </a:rPr>
              <a:t>cdr</a:t>
            </a:r>
            <a:r>
              <a:rPr lang="en-US" sz="1600" b="1" dirty="0" smtClean="0">
                <a:latin typeface="Courier New" pitchFamily="49" charset="0"/>
              </a:rPr>
              <a:t> l))))))</a:t>
            </a:r>
          </a:p>
          <a:p>
            <a:pPr>
              <a:lnSpc>
                <a:spcPct val="80000"/>
              </a:lnSpc>
            </a:pPr>
            <a:endParaRPr lang="en-US" sz="1600" b="1" dirty="0" smtClean="0">
              <a:latin typeface="Courier New" pitchFamily="49" charset="0"/>
            </a:endParaRPr>
          </a:p>
          <a:p>
            <a:pPr>
              <a:lnSpc>
                <a:spcPct val="80000"/>
              </a:lnSpc>
              <a:buClr>
                <a:schemeClr val="accent2"/>
              </a:buClr>
              <a:buFont typeface="Wingdings" pitchFamily="2" charset="2"/>
              <a:buChar char="q"/>
            </a:pPr>
            <a:r>
              <a:rPr lang="tr-TR" sz="1600" dirty="0" smtClean="0"/>
              <a:t>  </a:t>
            </a:r>
            <a:r>
              <a:rPr lang="en-US" sz="1600" dirty="0" smtClean="0"/>
              <a:t>ML:</a:t>
            </a:r>
          </a:p>
          <a:p>
            <a:pPr>
              <a:lnSpc>
                <a:spcPct val="80000"/>
              </a:lnSpc>
            </a:pPr>
            <a:r>
              <a:rPr lang="en-US" sz="1600" dirty="0" smtClean="0"/>
              <a:t>    </a:t>
            </a:r>
          </a:p>
          <a:p>
            <a:pPr>
              <a:lnSpc>
                <a:spcPct val="80000"/>
              </a:lnSpc>
            </a:pPr>
            <a:r>
              <a:rPr lang="en-US" sz="1600" dirty="0" smtClean="0"/>
              <a:t>        </a:t>
            </a:r>
            <a:r>
              <a:rPr lang="en-US" sz="1600" b="1" dirty="0" smtClean="0">
                <a:latin typeface="Courier New" pitchFamily="49" charset="0"/>
              </a:rPr>
              <a:t>fun </a:t>
            </a:r>
            <a:r>
              <a:rPr lang="en-US" sz="1600" b="1" dirty="0" err="1" smtClean="0">
                <a:latin typeface="Courier New" pitchFamily="49" charset="0"/>
              </a:rPr>
              <a:t>apply_to_L</a:t>
            </a:r>
            <a:r>
              <a:rPr lang="en-US" sz="1600" b="1" dirty="0" smtClean="0">
                <a:latin typeface="Courier New" pitchFamily="49" charset="0"/>
              </a:rPr>
              <a:t> (f, l) =</a:t>
            </a:r>
          </a:p>
          <a:p>
            <a:pPr>
              <a:lnSpc>
                <a:spcPct val="80000"/>
              </a:lnSpc>
            </a:pPr>
            <a:r>
              <a:rPr lang="en-US" sz="1600" b="1" dirty="0" smtClean="0">
                <a:latin typeface="Courier New" pitchFamily="49" charset="0"/>
              </a:rPr>
              <a:t>	   case l of</a:t>
            </a:r>
          </a:p>
          <a:p>
            <a:pPr>
              <a:lnSpc>
                <a:spcPct val="80000"/>
              </a:lnSpc>
            </a:pPr>
            <a:r>
              <a:rPr lang="en-US" sz="1600" b="1" dirty="0" smtClean="0">
                <a:latin typeface="Courier New" pitchFamily="49" charset="0"/>
              </a:rPr>
              <a:t>	      nil =&gt; </a:t>
            </a:r>
            <a:r>
              <a:rPr lang="en-US" sz="1600" b="1" dirty="0" err="1" smtClean="0">
                <a:latin typeface="Courier New" pitchFamily="49" charset="0"/>
              </a:rPr>
              <a:t>nil</a:t>
            </a:r>
            <a:endParaRPr lang="en-US" sz="1600" b="1" dirty="0" smtClean="0">
              <a:latin typeface="Courier New" pitchFamily="49" charset="0"/>
            </a:endParaRPr>
          </a:p>
          <a:p>
            <a:pPr>
              <a:lnSpc>
                <a:spcPct val="80000"/>
              </a:lnSpc>
            </a:pPr>
            <a:r>
              <a:rPr lang="en-US" sz="1600" b="1" dirty="0" smtClean="0">
                <a:latin typeface="Courier New" pitchFamily="49" charset="0"/>
              </a:rPr>
              <a:t>        | h :: t =&gt; f (h) :: </a:t>
            </a:r>
            <a:r>
              <a:rPr lang="en-US" sz="1600" b="1" dirty="0" err="1" smtClean="0">
                <a:latin typeface="Courier New" pitchFamily="49" charset="0"/>
              </a:rPr>
              <a:t>apply_to_L</a:t>
            </a:r>
            <a:r>
              <a:rPr lang="en-US" sz="1600" b="1" dirty="0" smtClean="0">
                <a:latin typeface="Courier New" pitchFamily="49" charset="0"/>
              </a:rPr>
              <a:t>(f, 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tr-TR" dirty="0" smtClean="0"/>
              <a:t>Kapatmalar</a:t>
            </a:r>
            <a:r>
              <a:rPr lang="en-US" dirty="0" smtClean="0"/>
              <a:t> </a:t>
            </a:r>
            <a:r>
              <a:rPr lang="en-US" sz="2800" dirty="0" smtClean="0"/>
              <a:t>(</a:t>
            </a:r>
            <a:r>
              <a:rPr lang="tr-TR" sz="2800" dirty="0" smtClean="0"/>
              <a:t>devam</a:t>
            </a:r>
            <a:r>
              <a:rPr lang="en-US" sz="2800" dirty="0" smtClean="0"/>
              <a:t>)</a:t>
            </a:r>
          </a:p>
        </p:txBody>
      </p:sp>
      <p:sp>
        <p:nvSpPr>
          <p:cNvPr id="52227" name="Content Placeholder 2"/>
          <p:cNvSpPr>
            <a:spLocks noGrp="1"/>
          </p:cNvSpPr>
          <p:nvPr>
            <p:ph idx="1"/>
          </p:nvPr>
        </p:nvSpPr>
        <p:spPr>
          <a:xfrm>
            <a:off x="609600" y="1757386"/>
            <a:ext cx="8153400" cy="5029200"/>
          </a:xfrm>
        </p:spPr>
        <p:txBody>
          <a:bodyPr>
            <a:normAutofit fontScale="92500" lnSpcReduction="20000"/>
          </a:bodyPr>
          <a:lstStyle/>
          <a:p>
            <a:r>
              <a:rPr lang="tr-TR" dirty="0" smtClean="0"/>
              <a:t>Bir</a:t>
            </a:r>
            <a:r>
              <a:rPr lang="en-US" dirty="0" smtClean="0"/>
              <a:t> JavaScript </a:t>
            </a:r>
            <a:r>
              <a:rPr lang="tr-TR" dirty="0" smtClean="0"/>
              <a:t>kapatması</a:t>
            </a:r>
            <a:r>
              <a:rPr lang="en-US" dirty="0" smtClean="0"/>
              <a:t>:</a:t>
            </a:r>
          </a:p>
          <a:p>
            <a:pPr>
              <a:buFontTx/>
              <a:buNone/>
            </a:pPr>
            <a:r>
              <a:rPr lang="en-US" dirty="0" smtClean="0"/>
              <a:t>    </a:t>
            </a:r>
            <a:r>
              <a:rPr lang="en-US" sz="2000" b="1" dirty="0" smtClean="0">
                <a:latin typeface="Courier New" pitchFamily="49" charset="0"/>
                <a:cs typeface="Courier New" pitchFamily="49" charset="0"/>
              </a:rPr>
              <a:t>function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(x) {</a:t>
            </a:r>
          </a:p>
          <a:p>
            <a:pPr>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function(y)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x + y;}</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add10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(10);</a:t>
            </a:r>
          </a:p>
          <a:p>
            <a:pPr>
              <a:buFontTx/>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add5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(5);</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document.write</a:t>
            </a:r>
            <a:r>
              <a:rPr lang="en-US" sz="2000" dirty="0" smtClean="0">
                <a:latin typeface="Courier New" pitchFamily="49" charset="0"/>
                <a:cs typeface="Courier New" pitchFamily="49" charset="0"/>
              </a:rPr>
              <a:t>(″add 10 to 20: ″ + add10(20) +</a:t>
            </a:r>
          </a:p>
          <a:p>
            <a:pPr>
              <a:buFontTx/>
              <a:buNone/>
            </a:pPr>
            <a:r>
              <a:rPr lang="en-US" sz="2000" dirty="0" smtClean="0">
                <a:latin typeface="Courier New" pitchFamily="49" charset="0"/>
                <a:cs typeface="Courier New" pitchFamily="49" charset="0"/>
              </a:rPr>
              <a:t>                  ″&lt;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 /&gt;″);</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document.write</a:t>
            </a:r>
            <a:r>
              <a:rPr lang="en-US" sz="2000" dirty="0" smtClean="0">
                <a:latin typeface="Courier New" pitchFamily="49" charset="0"/>
                <a:cs typeface="Courier New" pitchFamily="49" charset="0"/>
              </a:rPr>
              <a:t>(″add 5 to 20: ″ + add5(20) + </a:t>
            </a:r>
          </a:p>
          <a:p>
            <a:pPr>
              <a:buFontTx/>
              <a:buNone/>
            </a:pPr>
            <a:r>
              <a:rPr lang="en-US" sz="2000" dirty="0" smtClean="0">
                <a:latin typeface="Courier New" pitchFamily="49" charset="0"/>
                <a:cs typeface="Courier New" pitchFamily="49" charset="0"/>
              </a:rPr>
              <a:t>                  ″&lt;</a:t>
            </a:r>
            <a:r>
              <a:rPr lang="en-US" sz="2000" dirty="0" err="1" smtClean="0">
                <a:latin typeface="Courier New" pitchFamily="49" charset="0"/>
                <a:cs typeface="Courier New" pitchFamily="49" charset="0"/>
              </a:rPr>
              <a:t>br</a:t>
            </a:r>
            <a:r>
              <a:rPr lang="en-US" sz="2000" dirty="0" smtClean="0">
                <a:latin typeface="Courier New" pitchFamily="49" charset="0"/>
                <a:cs typeface="Courier New" pitchFamily="49" charset="0"/>
              </a:rPr>
              <a:t> /&gt;″);</a:t>
            </a:r>
          </a:p>
          <a:p>
            <a:pPr>
              <a:buFontTx/>
              <a:buNone/>
            </a:pPr>
            <a:r>
              <a:rPr lang="en-US" sz="2000" dirty="0" smtClean="0">
                <a:latin typeface="Courier New" pitchFamily="49" charset="0"/>
                <a:cs typeface="Courier New" pitchFamily="49" charset="0"/>
              </a:rPr>
              <a:t>  </a:t>
            </a:r>
            <a:r>
              <a:rPr lang="en-US" sz="2400" dirty="0" smtClean="0">
                <a:cs typeface="Courier New" pitchFamily="49" charset="0"/>
              </a:rPr>
              <a:t>- </a:t>
            </a:r>
            <a:r>
              <a:rPr lang="tr-TR" sz="2400" dirty="0" smtClean="0">
                <a:cs typeface="Courier New" pitchFamily="49" charset="0"/>
              </a:rPr>
              <a:t>Kapatılması</a:t>
            </a:r>
            <a:r>
              <a:rPr lang="en-US" sz="2400" dirty="0" smtClean="0">
                <a:cs typeface="Courier New" pitchFamily="49" charset="0"/>
              </a:rPr>
              <a:t> </a:t>
            </a:r>
            <a:r>
              <a:rPr lang="en-US" sz="2000" dirty="0" err="1" smtClean="0">
                <a:latin typeface="Courier New" pitchFamily="49" charset="0"/>
                <a:cs typeface="Courier New" pitchFamily="49" charset="0"/>
              </a:rPr>
              <a:t>makeAdder</a:t>
            </a:r>
            <a:r>
              <a:rPr lang="tr-TR" sz="2000" dirty="0" smtClean="0">
                <a:latin typeface="Courier New" pitchFamily="49" charset="0"/>
                <a:cs typeface="Courier New" pitchFamily="49" charset="0"/>
              </a:rPr>
              <a:t> </a:t>
            </a:r>
            <a:r>
              <a:rPr lang="tr-TR" sz="2000" dirty="0" smtClean="0">
                <a:cs typeface="Courier New" pitchFamily="49" charset="0"/>
              </a:rPr>
              <a:t>tarafından döndürülen adsız işlem</a:t>
            </a:r>
            <a:endParaRPr lang="en-US" sz="2000" dirty="0" smtClean="0">
              <a:latin typeface="Courier New" pitchFamily="49" charset="0"/>
              <a:cs typeface="Courier New" pitchFamily="49" charset="0"/>
            </a:endParaRPr>
          </a:p>
          <a:p>
            <a:pPr>
              <a:buFontTx/>
              <a:buNone/>
            </a:pPr>
            <a:r>
              <a:rPr lang="en-US" sz="2000" dirty="0" smtClean="0">
                <a:latin typeface="Courier New" pitchFamily="49" charset="0"/>
                <a:cs typeface="Courier New" pitchFamily="49" charset="0"/>
              </a:rPr>
              <a:t>  </a:t>
            </a:r>
          </a:p>
          <a:p>
            <a:pPr>
              <a:buFontTx/>
              <a:buNone/>
            </a:pPr>
            <a:r>
              <a:rPr lang="en-US" dirty="0" smtClean="0"/>
              <a:t> </a:t>
            </a:r>
          </a:p>
          <a:p>
            <a:pPr>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125</a:t>
            </a:fld>
            <a:endParaRPr lang="tr-T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tr-TR" smtClean="0"/>
              <a:t>Kapatmalar</a:t>
            </a:r>
            <a:r>
              <a:rPr lang="en-US" smtClean="0"/>
              <a:t> </a:t>
            </a:r>
            <a:r>
              <a:rPr lang="en-US" sz="2800" smtClean="0"/>
              <a:t>(</a:t>
            </a:r>
            <a:r>
              <a:rPr lang="tr-TR" sz="2800" smtClean="0"/>
              <a:t>devam</a:t>
            </a:r>
            <a:r>
              <a:rPr lang="en-US" sz="2800" smtClean="0"/>
              <a:t>)</a:t>
            </a:r>
            <a:endParaRPr lang="en-US" smtClean="0"/>
          </a:p>
        </p:txBody>
      </p:sp>
      <p:sp>
        <p:nvSpPr>
          <p:cNvPr id="53251" name="Content Placeholder 2"/>
          <p:cNvSpPr>
            <a:spLocks noGrp="1"/>
          </p:cNvSpPr>
          <p:nvPr>
            <p:ph idx="1"/>
          </p:nvPr>
        </p:nvSpPr>
        <p:spPr>
          <a:xfrm>
            <a:off x="609600" y="1547834"/>
            <a:ext cx="8153400" cy="4953000"/>
          </a:xfrm>
        </p:spPr>
        <p:txBody>
          <a:bodyPr/>
          <a:lstStyle/>
          <a:p>
            <a:r>
              <a:rPr lang="en-US" dirty="0" smtClean="0"/>
              <a:t>C#</a:t>
            </a:r>
          </a:p>
          <a:p>
            <a:pPr lvl="1">
              <a:buFontTx/>
              <a:buChar char="-"/>
            </a:pPr>
            <a:r>
              <a:rPr lang="tr-TR" sz="2000" dirty="0" smtClean="0"/>
              <a:t>Yuvalanmış bir temsilci kullanarak</a:t>
            </a:r>
            <a:r>
              <a:rPr lang="en-US" sz="2000" dirty="0" smtClean="0"/>
              <a:t> C# </a:t>
            </a:r>
            <a:r>
              <a:rPr lang="tr-TR" sz="2000" dirty="0" smtClean="0"/>
              <a:t>‘de aynı kapatmayı yazabiliriz</a:t>
            </a:r>
            <a:endParaRPr lang="en-US" sz="2000" dirty="0" smtClean="0"/>
          </a:p>
          <a:p>
            <a:pPr lvl="1">
              <a:buFontTx/>
              <a:buChar char="-"/>
            </a:pP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a:t>
            </a:r>
            <a:r>
              <a:rPr lang="en-US" sz="2000" dirty="0" smtClean="0"/>
              <a:t> </a:t>
            </a:r>
            <a:r>
              <a:rPr lang="en-US" sz="2000" dirty="0" smtClean="0">
                <a:cs typeface="Courier New" pitchFamily="49" charset="0"/>
              </a:rPr>
              <a:t>(return </a:t>
            </a:r>
            <a:r>
              <a:rPr lang="tr-TR" sz="2000" dirty="0" smtClean="0">
                <a:cs typeface="Courier New" pitchFamily="49" charset="0"/>
              </a:rPr>
              <a:t>türü</a:t>
            </a:r>
            <a:r>
              <a:rPr lang="en-US" sz="2000" dirty="0" smtClean="0">
                <a:cs typeface="Courier New" pitchFamily="49" charset="0"/>
              </a:rPr>
              <a:t>) </a:t>
            </a:r>
            <a:r>
              <a:rPr lang="en-US" sz="2000" dirty="0" smtClean="0"/>
              <a:t>specifies a delegate that takes an </a:t>
            </a:r>
            <a:r>
              <a:rPr lang="en-US" sz="1800" b="1" dirty="0" err="1" smtClean="0">
                <a:latin typeface="Courier New" pitchFamily="49" charset="0"/>
                <a:cs typeface="Courier New" pitchFamily="49" charset="0"/>
              </a:rPr>
              <a:t>int</a:t>
            </a:r>
            <a:r>
              <a:rPr lang="en-US" sz="2000" dirty="0" smtClean="0"/>
              <a:t> as a parameter and returns and </a:t>
            </a:r>
            <a:r>
              <a:rPr lang="en-US" sz="1800" b="1" dirty="0" err="1" smtClean="0">
                <a:latin typeface="Courier New" pitchFamily="49" charset="0"/>
                <a:cs typeface="Courier New" pitchFamily="49" charset="0"/>
              </a:rPr>
              <a:t>int</a:t>
            </a:r>
            <a:endParaRPr lang="en-US" sz="1800" dirty="0" smtClean="0">
              <a:cs typeface="Courier New" pitchFamily="49" charset="0"/>
            </a:endParaRPr>
          </a:p>
          <a:p>
            <a:pPr>
              <a:buFontTx/>
              <a:buNone/>
            </a:pPr>
            <a:r>
              <a:rPr lang="en-US" dirty="0" smtClean="0"/>
              <a:t>   </a:t>
            </a:r>
            <a:r>
              <a:rPr lang="en-US" sz="2000" b="1" dirty="0" smtClean="0">
                <a:latin typeface="Courier New" pitchFamily="49" charset="0"/>
                <a:cs typeface="Courier New" pitchFamily="49" charset="0"/>
              </a:rPr>
              <a:t>static</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x) {</a:t>
            </a:r>
          </a:p>
          <a:p>
            <a:pPr>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delegate(</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y) {</a:t>
            </a:r>
            <a:r>
              <a:rPr lang="en-US" sz="2000" b="1" dirty="0" smtClean="0">
                <a:latin typeface="Courier New" pitchFamily="49" charset="0"/>
                <a:cs typeface="Courier New" pitchFamily="49" charset="0"/>
              </a:rPr>
              <a:t>return</a:t>
            </a:r>
            <a:r>
              <a:rPr lang="en-US" sz="2000" dirty="0" smtClean="0">
                <a:latin typeface="Courier New" pitchFamily="49" charset="0"/>
                <a:cs typeface="Courier New" pitchFamily="49" charset="0"/>
              </a:rPr>
              <a:t> x + y;};</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Add10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(10);</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Func</a:t>
            </a:r>
            <a:r>
              <a:rPr lang="en-US" sz="2000" dirty="0" smtClean="0">
                <a:latin typeface="Courier New" pitchFamily="49" charset="0"/>
                <a:cs typeface="Courier New" pitchFamily="49" charset="0"/>
              </a:rPr>
              <a:t>&lt;</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&gt; Add5 = </a:t>
            </a:r>
            <a:r>
              <a:rPr lang="en-US" sz="2000" dirty="0" err="1" smtClean="0">
                <a:latin typeface="Courier New" pitchFamily="49" charset="0"/>
                <a:cs typeface="Courier New" pitchFamily="49" charset="0"/>
              </a:rPr>
              <a:t>makeAdder</a:t>
            </a:r>
            <a:r>
              <a:rPr lang="en-US" sz="2000" dirty="0" smtClean="0">
                <a:latin typeface="Courier New" pitchFamily="49" charset="0"/>
                <a:cs typeface="Courier New" pitchFamily="49" charset="0"/>
              </a:rPr>
              <a:t>(5);</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(″Add 10 to 20: {0}″, Add10(20));</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(″Add 5 to 20: {0}″, Add5(20));</a:t>
            </a:r>
          </a:p>
          <a:p>
            <a:pPr>
              <a:buFontTx/>
              <a:buNone/>
            </a:pPr>
            <a:endParaRPr lang="en-US" sz="2000" dirty="0" smtClean="0">
              <a:latin typeface="Courier New" pitchFamily="49" charset="0"/>
              <a:cs typeface="Courier New" pitchFamily="49" charset="0"/>
            </a:endParaRPr>
          </a:p>
          <a:p>
            <a:pPr>
              <a:buFontTx/>
              <a:buNone/>
            </a:pPr>
            <a:endParaRPr lang="en-US" dirty="0" smtClean="0"/>
          </a:p>
          <a:p>
            <a:pPr>
              <a:buFontTx/>
              <a:buNone/>
            </a:pPr>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126</a:t>
            </a:fld>
            <a:endParaRPr lang="tr-T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 </a:t>
            </a:r>
            <a:r>
              <a:rPr lang="tr-TR" sz="3200" b="1" dirty="0"/>
              <a:t>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127</a:t>
            </a:fld>
            <a:endParaRPr lang="tr-TR"/>
          </a:p>
        </p:txBody>
      </p:sp>
      <p:sp>
        <p:nvSpPr>
          <p:cNvPr id="6" name="İçerik Yer Tutucusu 5"/>
          <p:cNvSpPr>
            <a:spLocks noGrp="1"/>
          </p:cNvSpPr>
          <p:nvPr>
            <p:ph sz="quarter" idx="1"/>
          </p:nvPr>
        </p:nvSpPr>
        <p:spPr>
          <a:xfrm>
            <a:off x="251521" y="1600200"/>
            <a:ext cx="8514528" cy="4495800"/>
          </a:xfrm>
        </p:spPr>
        <p:txBody>
          <a:bodyPr>
            <a:normAutofit fontScale="85000" lnSpcReduction="20000"/>
          </a:bodyPr>
          <a:lstStyle/>
          <a:p>
            <a:r>
              <a:rPr lang="tr-TR" dirty="0"/>
              <a:t>Bir altprogramdaki değerler ve değişkenler için bellek ataması, altprogram çağrıldığı zaman, yani denetim altprograma aktarıldığında yapılır.</a:t>
            </a:r>
            <a:br>
              <a:rPr lang="tr-TR" dirty="0"/>
            </a:br>
            <a:endParaRPr lang="tr-TR" sz="2100" dirty="0"/>
          </a:p>
          <a:p>
            <a:r>
              <a:rPr lang="tr-TR" dirty="0"/>
              <a:t>ALGOL60 ve izleyen dillerde, altprogramlar arasında parametre iletişimi çalışma zamanındaki belleğin </a:t>
            </a:r>
            <a:r>
              <a:rPr lang="tr-TR" dirty="0" err="1"/>
              <a:t>yığıt</a:t>
            </a:r>
            <a:r>
              <a:rPr lang="tr-TR" dirty="0"/>
              <a:t> bölümü aracılığıyla gerçekleşir. </a:t>
            </a:r>
            <a:r>
              <a:rPr lang="tr-TR" dirty="0" err="1"/>
              <a:t>Yığıt</a:t>
            </a:r>
            <a:r>
              <a:rPr lang="tr-TR" dirty="0"/>
              <a:t> bellek, yerel değişkenler ve altprogramın çalışması süresince kullanılan parametreler gibi bir altprogram çağrımıyla ilişkili bilgiyi saklamak için kullanılır. </a:t>
            </a:r>
            <a:endParaRPr lang="tr-TR" dirty="0" smtClean="0"/>
          </a:p>
          <a:p>
            <a:endParaRPr lang="tr-TR" sz="1300" dirty="0"/>
          </a:p>
          <a:p>
            <a:r>
              <a:rPr lang="tr-TR" dirty="0" err="1" smtClean="0"/>
              <a:t>Yığıt</a:t>
            </a:r>
            <a:r>
              <a:rPr lang="tr-TR" dirty="0"/>
              <a:t>, en son giren en ilk çıkar (</a:t>
            </a:r>
            <a:r>
              <a:rPr lang="tr-TR" i="1" dirty="0" err="1"/>
              <a:t>last</a:t>
            </a:r>
            <a:r>
              <a:rPr lang="tr-TR" i="1" dirty="0"/>
              <a:t> in </a:t>
            </a:r>
            <a:r>
              <a:rPr lang="tr-TR" i="1" dirty="0" err="1"/>
              <a:t>first</a:t>
            </a:r>
            <a:r>
              <a:rPr lang="tr-TR" i="1" dirty="0"/>
              <a:t> </a:t>
            </a:r>
            <a:r>
              <a:rPr lang="tr-TR" i="1" dirty="0" err="1"/>
              <a:t>out</a:t>
            </a:r>
            <a:r>
              <a:rPr lang="tr-TR" i="1" dirty="0"/>
              <a:t>, LIFO</a:t>
            </a:r>
            <a:r>
              <a:rPr lang="tr-TR" dirty="0"/>
              <a:t>) mantığında çalışan bir veri yapısı olduğu için ve aynı anda tek bir altprogram etkin olabildiği için, altprogramların çalışma tekniğine uygundur. </a:t>
            </a:r>
            <a:endParaRPr lang="tr-TR" dirty="0" smtClean="0"/>
          </a:p>
          <a:p>
            <a:endParaRPr lang="tr-TR" sz="1300" dirty="0" smtClean="0"/>
          </a:p>
          <a:p>
            <a:endParaRPr lang="tr-TR" dirty="0"/>
          </a:p>
        </p:txBody>
      </p:sp>
    </p:spTree>
    <p:extLst>
      <p:ext uri="{BB962C8B-B14F-4D97-AF65-F5344CB8AC3E}">
        <p14:creationId xmlns:p14="http://schemas.microsoft.com/office/powerpoint/2010/main" val="17769775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128</a:t>
            </a:fld>
            <a:endParaRPr lang="tr-TR"/>
          </a:p>
        </p:txBody>
      </p:sp>
      <p:sp>
        <p:nvSpPr>
          <p:cNvPr id="6" name="İçerik Yer Tutucusu 5"/>
          <p:cNvSpPr>
            <a:spLocks noGrp="1"/>
          </p:cNvSpPr>
          <p:nvPr>
            <p:ph sz="quarter" idx="1"/>
          </p:nvPr>
        </p:nvSpPr>
        <p:spPr>
          <a:xfrm>
            <a:off x="251521" y="1600200"/>
            <a:ext cx="8514528" cy="2257428"/>
          </a:xfrm>
        </p:spPr>
        <p:txBody>
          <a:bodyPr>
            <a:normAutofit fontScale="85000" lnSpcReduction="20000"/>
          </a:bodyPr>
          <a:lstStyle/>
          <a:p>
            <a:r>
              <a:rPr lang="tr-TR" dirty="0"/>
              <a:t>Etkin olan her altprogram için </a:t>
            </a:r>
            <a:r>
              <a:rPr lang="tr-TR" dirty="0" err="1"/>
              <a:t>yığıt</a:t>
            </a:r>
            <a:r>
              <a:rPr lang="tr-TR" dirty="0"/>
              <a:t> bellekte bir </a:t>
            </a:r>
            <a:r>
              <a:rPr lang="tr-TR" b="1" dirty="0"/>
              <a:t>etkinlik </a:t>
            </a:r>
            <a:r>
              <a:rPr lang="tr-TR" b="1" dirty="0" smtClean="0"/>
              <a:t>kaydı </a:t>
            </a:r>
            <a:r>
              <a:rPr lang="tr-TR" dirty="0" smtClean="0"/>
              <a:t>(</a:t>
            </a:r>
            <a:r>
              <a:rPr lang="tr-TR" i="1" dirty="0" err="1" smtClean="0"/>
              <a:t>activation</a:t>
            </a:r>
            <a:r>
              <a:rPr lang="tr-TR" i="1" dirty="0" smtClean="0"/>
              <a:t> </a:t>
            </a:r>
            <a:r>
              <a:rPr lang="tr-TR" i="1" dirty="0" err="1" smtClean="0"/>
              <a:t>record</a:t>
            </a:r>
            <a:r>
              <a:rPr lang="tr-TR" i="1" dirty="0" smtClean="0"/>
              <a:t>) </a:t>
            </a:r>
            <a:r>
              <a:rPr lang="tr-TR" dirty="0" smtClean="0"/>
              <a:t>oluşturulur</a:t>
            </a:r>
            <a:r>
              <a:rPr lang="tr-TR" dirty="0"/>
              <a:t>. </a:t>
            </a:r>
            <a:endParaRPr lang="tr-TR" dirty="0" smtClean="0"/>
          </a:p>
          <a:p>
            <a:r>
              <a:rPr lang="tr-TR" dirty="0" smtClean="0"/>
              <a:t>Altprogramlarda </a:t>
            </a:r>
            <a:r>
              <a:rPr lang="tr-TR" dirty="0"/>
              <a:t>kullanılan yerel değişkenler için her yordama ilişkin etkinlik kaydı kapsamında, </a:t>
            </a:r>
            <a:r>
              <a:rPr lang="tr-TR" dirty="0" err="1"/>
              <a:t>yığıt</a:t>
            </a:r>
            <a:r>
              <a:rPr lang="tr-TR" dirty="0"/>
              <a:t> bellekte bellek atanır. </a:t>
            </a:r>
            <a:endParaRPr lang="tr-TR" dirty="0" smtClean="0"/>
          </a:p>
          <a:p>
            <a:r>
              <a:rPr lang="tr-TR" dirty="0" smtClean="0"/>
              <a:t>Aşağıdaki </a:t>
            </a:r>
            <a:r>
              <a:rPr lang="tr-TR" dirty="0"/>
              <a:t>şekilde görülen etkinlik kaydı, yerel değişkenler, resmi parametreler ve diğer gerekli bilgi için bellek içerir</a:t>
            </a:r>
            <a:r>
              <a:rPr lang="tr-TR" dirty="0" smtClean="0"/>
              <a:t>.</a:t>
            </a:r>
          </a:p>
          <a:p>
            <a:endParaRPr lang="tr-TR" dirty="0" smtClean="0"/>
          </a:p>
          <a:p>
            <a:endParaRPr lang="tr-TR" dirty="0"/>
          </a:p>
          <a:p>
            <a:endParaRPr lang="tr-TR" dirty="0" smtClean="0"/>
          </a:p>
          <a:p>
            <a:endParaRPr lang="tr-TR" dirty="0"/>
          </a:p>
          <a:p>
            <a:endParaRPr lang="tr-TR" dirty="0"/>
          </a:p>
          <a:p>
            <a:endParaRPr lang="tr-TR" dirty="0" smtClean="0"/>
          </a:p>
          <a:p>
            <a:endParaRPr lang="tr-TR" dirty="0"/>
          </a:p>
        </p:txBody>
      </p:sp>
      <p:pic>
        <p:nvPicPr>
          <p:cNvPr id="67587" name="Picture 3"/>
          <p:cNvPicPr>
            <a:picLocks noChangeAspect="1" noChangeArrowheads="1"/>
          </p:cNvPicPr>
          <p:nvPr/>
        </p:nvPicPr>
        <p:blipFill>
          <a:blip r:embed="rId2">
            <a:clrChange>
              <a:clrFrom>
                <a:srgbClr val="F7F3DD"/>
              </a:clrFrom>
              <a:clrTo>
                <a:srgbClr val="F7F3DD">
                  <a:alpha val="0"/>
                </a:srgbClr>
              </a:clrTo>
            </a:clrChange>
            <a:extLst>
              <a:ext uri="{28A0092B-C50C-407E-A947-70E740481C1C}">
                <a14:useLocalDpi xmlns:a14="http://schemas.microsoft.com/office/drawing/2010/main" val="0"/>
              </a:ext>
            </a:extLst>
          </a:blip>
          <a:srcRect/>
          <a:stretch>
            <a:fillRect/>
          </a:stretch>
        </p:blipFill>
        <p:spPr bwMode="auto">
          <a:xfrm>
            <a:off x="1101740" y="3643314"/>
            <a:ext cx="6256342" cy="316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1480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129</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dirty="0"/>
              <a:t>Altprogramların çağrılmasında, en önce </a:t>
            </a:r>
            <a:r>
              <a:rPr lang="tr-TR" sz="2000" dirty="0" smtClean="0"/>
              <a:t>serbest </a:t>
            </a:r>
            <a:r>
              <a:rPr lang="tr-TR" sz="2000" dirty="0"/>
              <a:t>bırakılacak bellek yeri, en son atanan bellek yeridir</a:t>
            </a:r>
            <a:r>
              <a:rPr lang="tr-TR" sz="2000" dirty="0" smtClean="0"/>
              <a:t>.</a:t>
            </a:r>
          </a:p>
          <a:p>
            <a:r>
              <a:rPr lang="tr-TR" sz="2000" dirty="0"/>
              <a:t>Pascal ve C'de bir altprogram etkin olunca yerel değişkenler için </a:t>
            </a:r>
            <a:r>
              <a:rPr lang="tr-TR" sz="2000" dirty="0" err="1"/>
              <a:t>yığıt</a:t>
            </a:r>
            <a:r>
              <a:rPr lang="tr-TR" sz="2000" dirty="0"/>
              <a:t> bellekte yer ayrılır ve etkinlik bitince de geri </a:t>
            </a:r>
            <a:r>
              <a:rPr lang="tr-TR" sz="2000" dirty="0" smtClean="0"/>
              <a:t>verilir. Bir </a:t>
            </a:r>
            <a:r>
              <a:rPr lang="tr-TR" sz="2000" dirty="0"/>
              <a:t>altprogram çağrımında gerçekleşen işlemler </a:t>
            </a:r>
            <a:r>
              <a:rPr lang="tr-TR" sz="2000" dirty="0" smtClean="0"/>
              <a:t>aşağıda gösterilmiştir</a:t>
            </a:r>
            <a:r>
              <a:rPr lang="tr-TR" sz="2000" dirty="0"/>
              <a:t>:</a:t>
            </a:r>
          </a:p>
          <a:p>
            <a:endParaRPr lang="tr-TR" dirty="0"/>
          </a:p>
          <a:p>
            <a:endParaRPr lang="tr-TR" dirty="0" smtClean="0"/>
          </a:p>
          <a:p>
            <a:endParaRPr lang="tr-TR" dirty="0" smtClean="0"/>
          </a:p>
          <a:p>
            <a:endParaRPr lang="tr-TR" dirty="0"/>
          </a:p>
        </p:txBody>
      </p:sp>
      <p:pic>
        <p:nvPicPr>
          <p:cNvPr id="68610"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873894" y="3286124"/>
            <a:ext cx="7127130" cy="348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23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8.2.1.1. Altprogram Başlığı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323528" y="1600200"/>
            <a:ext cx="8712968" cy="4495800"/>
          </a:xfrm>
        </p:spPr>
        <p:txBody>
          <a:bodyPr>
            <a:normAutofit fontScale="77500" lnSpcReduction="20000"/>
          </a:bodyPr>
          <a:lstStyle/>
          <a:p>
            <a:r>
              <a:rPr lang="tr-TR" i="1" dirty="0"/>
              <a:t>Altprogram başlığı,</a:t>
            </a:r>
            <a:r>
              <a:rPr lang="tr-TR" dirty="0"/>
              <a:t> izleyen program biriminin bir altprogram tanımı olduğunu, altprogram ismini, varsa parametreler listesini ve varsa altprogramın döndürdüğü değer tipini </a:t>
            </a:r>
            <a:r>
              <a:rPr lang="tr-TR" dirty="0" smtClean="0"/>
              <a:t>belirterek </a:t>
            </a:r>
            <a:r>
              <a:rPr lang="tr-TR" dirty="0"/>
              <a:t>altprogramın </a:t>
            </a:r>
            <a:r>
              <a:rPr lang="tr-TR" dirty="0" err="1"/>
              <a:t>arayüzünü</a:t>
            </a:r>
            <a:r>
              <a:rPr lang="tr-TR" dirty="0"/>
              <a:t> oluşturur.</a:t>
            </a:r>
            <a:br>
              <a:rPr lang="tr-TR" dirty="0"/>
            </a:br>
            <a:endParaRPr lang="tr-TR" dirty="0"/>
          </a:p>
          <a:p>
            <a:r>
              <a:rPr lang="tr-TR" dirty="0"/>
              <a:t>Bir altprogram başlığındaki parametrelere </a:t>
            </a:r>
            <a:r>
              <a:rPr lang="tr-TR" b="1" dirty="0" smtClean="0"/>
              <a:t>resmi </a:t>
            </a:r>
            <a:r>
              <a:rPr lang="tr-TR" dirty="0" smtClean="0"/>
              <a:t>(</a:t>
            </a:r>
            <a:r>
              <a:rPr lang="tr-TR" i="1" dirty="0" err="1" smtClean="0"/>
              <a:t>formal</a:t>
            </a:r>
            <a:r>
              <a:rPr lang="tr-TR" dirty="0" smtClean="0"/>
              <a:t>) </a:t>
            </a:r>
            <a:r>
              <a:rPr lang="tr-TR" b="1" dirty="0" smtClean="0"/>
              <a:t>parametreler</a:t>
            </a:r>
            <a:r>
              <a:rPr lang="tr-TR" b="1" dirty="0"/>
              <a:t> </a:t>
            </a:r>
            <a:r>
              <a:rPr lang="tr-TR" dirty="0"/>
              <a:t>adı verilir. Bir altprogramın</a:t>
            </a:r>
            <a:r>
              <a:rPr lang="tr-TR" b="1" dirty="0"/>
              <a:t> parametre profili</a:t>
            </a:r>
            <a:r>
              <a:rPr lang="tr-TR" dirty="0"/>
              <a:t>, resmi parametrelerinin sayısı, sırası ve tipini gösterir. </a:t>
            </a:r>
            <a:endParaRPr lang="tr-TR" dirty="0" smtClean="0"/>
          </a:p>
          <a:p>
            <a:endParaRPr lang="tr-TR" dirty="0"/>
          </a:p>
          <a:p>
            <a:endParaRPr lang="tr-TR" dirty="0" smtClean="0"/>
          </a:p>
          <a:p>
            <a:endParaRPr lang="tr-TR" dirty="0"/>
          </a:p>
          <a:p>
            <a:endParaRPr lang="tr-TR" dirty="0" smtClean="0"/>
          </a:p>
          <a:p>
            <a:pPr>
              <a:buNone/>
            </a:pPr>
            <a:r>
              <a:rPr lang="tr-TR" dirty="0"/>
              <a:t/>
            </a:r>
            <a:br>
              <a:rPr lang="tr-TR" dirty="0"/>
            </a:br>
            <a:endParaRPr lang="tr-TR"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3943370"/>
            <a:ext cx="6705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98448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8.7</a:t>
            </a:r>
            <a:r>
              <a:rPr lang="tr-TR" sz="3200" b="1" dirty="0"/>
              <a:t>. Etkinlik Kayıtları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130</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dirty="0" smtClean="0"/>
              <a:t>Bir </a:t>
            </a:r>
            <a:r>
              <a:rPr lang="tr-TR" sz="2000" dirty="0"/>
              <a:t>altprogram </a:t>
            </a:r>
            <a:r>
              <a:rPr lang="tr-TR" sz="2000" dirty="0" smtClean="0"/>
              <a:t>çağrımı sona erdiğinde gerçekleşen </a:t>
            </a:r>
            <a:r>
              <a:rPr lang="tr-TR" sz="2000" dirty="0"/>
              <a:t>işlemler </a:t>
            </a:r>
            <a:r>
              <a:rPr lang="tr-TR" sz="2000" dirty="0" smtClean="0"/>
              <a:t>aşağıda gösterilmiştir</a:t>
            </a:r>
            <a:r>
              <a:rPr lang="tr-TR" sz="2000" dirty="0"/>
              <a:t>:</a:t>
            </a:r>
          </a:p>
          <a:p>
            <a:endParaRPr lang="tr-TR" dirty="0"/>
          </a:p>
          <a:p>
            <a:endParaRPr lang="tr-TR" dirty="0" smtClean="0"/>
          </a:p>
          <a:p>
            <a:endParaRPr lang="tr-TR" dirty="0" smtClean="0"/>
          </a:p>
          <a:p>
            <a:endParaRPr lang="tr-TR" dirty="0"/>
          </a:p>
        </p:txBody>
      </p:sp>
      <p:pic>
        <p:nvPicPr>
          <p:cNvPr id="69634"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28596" y="2786058"/>
            <a:ext cx="74676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1764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131</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i="1" dirty="0" err="1"/>
              <a:t>Imperative</a:t>
            </a:r>
            <a:r>
              <a:rPr lang="tr-TR" sz="2000" dirty="0"/>
              <a:t> programlarda yinelemeli yapılara sıklıkla gerek duyulur ve bu amaçla döngüler kullanılır. Ancak matematiksel bir temele dayanan özyineleme de programlama açısından yararlı bir tekniktir</a:t>
            </a:r>
            <a:r>
              <a:rPr lang="tr-TR" sz="2000" dirty="0" smtClean="0"/>
              <a:t>.</a:t>
            </a:r>
            <a:endParaRPr lang="tr-TR" sz="2000" dirty="0"/>
          </a:p>
          <a:p>
            <a:r>
              <a:rPr lang="tr-TR" sz="2000" dirty="0"/>
              <a:t>Bir altprogramı oluşturan deyimlerin her çalışması, altprogramın etkin olması olarak nitelendirilir</a:t>
            </a:r>
            <a:r>
              <a:rPr lang="tr-TR" sz="2000" dirty="0" smtClean="0"/>
              <a:t>.</a:t>
            </a:r>
          </a:p>
          <a:p>
            <a:r>
              <a:rPr lang="tr-TR" sz="2000" dirty="0">
                <a:solidFill>
                  <a:srgbClr val="FF0000"/>
                </a:solidFill>
              </a:rPr>
              <a:t>Eğer bir altprogram, kendi altprogram deyimleri </a:t>
            </a:r>
            <a:r>
              <a:rPr lang="tr-TR" sz="2000" dirty="0" err="1">
                <a:solidFill>
                  <a:srgbClr val="FF0000"/>
                </a:solidFill>
              </a:rPr>
              <a:t>içersinden</a:t>
            </a:r>
            <a:r>
              <a:rPr lang="tr-TR" sz="2000" dirty="0">
                <a:solidFill>
                  <a:srgbClr val="FF0000"/>
                </a:solidFill>
              </a:rPr>
              <a:t> etkin duruma getirilebiliyorsa,</a:t>
            </a:r>
            <a:r>
              <a:rPr lang="tr-TR" sz="2000" b="1" dirty="0">
                <a:solidFill>
                  <a:srgbClr val="FF0000"/>
                </a:solidFill>
              </a:rPr>
              <a:t> özyinelemeli </a:t>
            </a:r>
            <a:r>
              <a:rPr lang="tr-TR" sz="2000" dirty="0">
                <a:solidFill>
                  <a:srgbClr val="FF0000"/>
                </a:solidFill>
              </a:rPr>
              <a:t>(</a:t>
            </a:r>
            <a:r>
              <a:rPr lang="tr-TR" sz="2000" i="1" dirty="0" err="1">
                <a:solidFill>
                  <a:srgbClr val="FF0000"/>
                </a:solidFill>
              </a:rPr>
              <a:t>recursive</a:t>
            </a:r>
            <a:r>
              <a:rPr lang="tr-TR" sz="2000" dirty="0">
                <a:solidFill>
                  <a:srgbClr val="FF0000"/>
                </a:solidFill>
              </a:rPr>
              <a:t>) olarak adlandırılır</a:t>
            </a:r>
            <a:r>
              <a:rPr lang="tr-TR" sz="2000" dirty="0" smtClean="0">
                <a:solidFill>
                  <a:srgbClr val="FF0000"/>
                </a:solidFill>
              </a:rPr>
              <a:t>.</a:t>
            </a:r>
          </a:p>
          <a:p>
            <a:r>
              <a:rPr lang="tr-TR" sz="2000" dirty="0" smtClean="0"/>
              <a:t>Özyinelemeli </a:t>
            </a:r>
            <a:r>
              <a:rPr lang="tr-TR" sz="2000" dirty="0"/>
              <a:t>altprogramların aynı anda etkin olan birden çok kopyası olabilir. Bu nedenle özyinelemeli altprogramların bulunduğu programlama dillerinde, her altprogram etkinliğinin ayrı etkinlik kaydı bulunur</a:t>
            </a:r>
            <a:r>
              <a:rPr lang="tr-TR" sz="2000" dirty="0" smtClean="0"/>
              <a:t>.</a:t>
            </a:r>
            <a:endParaRPr lang="tr-TR" sz="2000" dirty="0"/>
          </a:p>
          <a:p>
            <a:r>
              <a:rPr lang="tr-TR" sz="2000" dirty="0"/>
              <a:t>Özyinelemeyi faktöriyel fonksiyonu ile açıklayalım. Faktöriyel fonksiyonunun matematiksel tanımı yandaki şekilde verilmiştir.</a:t>
            </a:r>
          </a:p>
          <a:p>
            <a:endParaRPr lang="tr-TR" sz="2000" dirty="0">
              <a:solidFill>
                <a:srgbClr val="FF0000"/>
              </a:solidFill>
            </a:endParaRPr>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199423272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132</a:t>
            </a:fld>
            <a:endParaRPr lang="tr-TR"/>
          </a:p>
        </p:txBody>
      </p:sp>
      <p:sp>
        <p:nvSpPr>
          <p:cNvPr id="6" name="İçerik Yer Tutucusu 5"/>
          <p:cNvSpPr>
            <a:spLocks noGrp="1"/>
          </p:cNvSpPr>
          <p:nvPr>
            <p:ph sz="quarter" idx="1"/>
          </p:nvPr>
        </p:nvSpPr>
        <p:spPr>
          <a:xfrm>
            <a:off x="251521" y="1600200"/>
            <a:ext cx="8514528" cy="4495800"/>
          </a:xfrm>
        </p:spPr>
        <p:txBody>
          <a:bodyPr>
            <a:normAutofit/>
          </a:bodyPr>
          <a:lstStyle/>
          <a:p>
            <a:r>
              <a:rPr lang="tr-TR" sz="2000" b="1" dirty="0"/>
              <a:t>C'de Faktöriyel Fonksiyonu:</a:t>
            </a:r>
            <a:endParaRPr lang="tr-TR" sz="2000" dirty="0"/>
          </a:p>
          <a:p>
            <a:pPr>
              <a:buNone/>
            </a:pPr>
            <a:r>
              <a:rPr lang="en-US" sz="2000" dirty="0" err="1">
                <a:solidFill>
                  <a:srgbClr val="FF0000"/>
                </a:solidFill>
                <a:latin typeface="Courier New" pitchFamily="49" charset="0"/>
                <a:cs typeface="Courier New" pitchFamily="49" charset="0"/>
              </a:rPr>
              <a:t>int</a:t>
            </a:r>
            <a:r>
              <a:rPr lang="en-US" sz="2000" dirty="0">
                <a:solidFill>
                  <a:srgbClr val="FF0000"/>
                </a:solidFill>
                <a:latin typeface="Courier New" pitchFamily="49" charset="0"/>
                <a:cs typeface="Courier New" pitchFamily="49" charset="0"/>
              </a:rPr>
              <a:t> </a:t>
            </a:r>
            <a:r>
              <a:rPr lang="en-US" sz="2000" dirty="0" err="1"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en-US" sz="2000" dirty="0" smtClean="0">
                <a:solidFill>
                  <a:srgbClr val="FF0000"/>
                </a:solidFill>
                <a:latin typeface="Courier New" pitchFamily="49" charset="0"/>
                <a:cs typeface="Courier New" pitchFamily="49" charset="0"/>
              </a:rPr>
              <a:t>t </a:t>
            </a:r>
            <a:r>
              <a:rPr lang="en-US" sz="2000" dirty="0">
                <a:solidFill>
                  <a:srgbClr val="FF0000"/>
                </a:solidFill>
                <a:latin typeface="Courier New" pitchFamily="49" charset="0"/>
                <a:cs typeface="Courier New" pitchFamily="49" charset="0"/>
              </a:rPr>
              <a:t>(</a:t>
            </a:r>
            <a:r>
              <a:rPr lang="en-US" sz="2000" dirty="0" err="1">
                <a:solidFill>
                  <a:srgbClr val="FF0000"/>
                </a:solidFill>
                <a:latin typeface="Courier New" pitchFamily="49" charset="0"/>
                <a:cs typeface="Courier New" pitchFamily="49" charset="0"/>
              </a:rPr>
              <a:t>int</a:t>
            </a:r>
            <a:r>
              <a:rPr lang="en-US" sz="2000" dirty="0">
                <a:solidFill>
                  <a:srgbClr val="FF0000"/>
                </a:solidFill>
                <a:latin typeface="Courier New" pitchFamily="49" charset="0"/>
                <a:cs typeface="Courier New" pitchFamily="49" charset="0"/>
              </a:rPr>
              <a:t> n</a:t>
            </a:r>
            <a:r>
              <a:rPr lang="en-US" sz="2000" dirty="0" smtClean="0">
                <a:solidFill>
                  <a:srgbClr val="FF0000"/>
                </a:solidFill>
                <a:latin typeface="Courier New" pitchFamily="49" charset="0"/>
                <a:cs typeface="Courier New" pitchFamily="49" charset="0"/>
              </a:rPr>
              <a:t>)</a:t>
            </a:r>
            <a:r>
              <a:rPr lang="tr-TR" sz="2000" dirty="0" smtClean="0">
                <a:solidFill>
                  <a:srgbClr val="FF0000"/>
                </a:solidFill>
                <a:latin typeface="Courier New" pitchFamily="49" charset="0"/>
                <a:cs typeface="Courier New" pitchFamily="49" charset="0"/>
              </a:rPr>
              <a:t> </a:t>
            </a:r>
          </a:p>
          <a:p>
            <a:pPr>
              <a:buNone/>
            </a:pPr>
            <a:r>
              <a:rPr lang="tr-TR" sz="2000" dirty="0" smtClean="0">
                <a:solidFill>
                  <a:srgbClr val="FF0000"/>
                </a:solidFill>
                <a:latin typeface="Courier New" pitchFamily="49" charset="0"/>
                <a:cs typeface="Courier New" pitchFamily="49" charset="0"/>
              </a:rPr>
              <a:t>{ </a:t>
            </a:r>
          </a:p>
          <a:p>
            <a:pPr>
              <a:buNone/>
            </a:pPr>
            <a:r>
              <a:rPr lang="tr-TR" sz="2000" dirty="0" smtClean="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if(n</a:t>
            </a:r>
            <a:r>
              <a:rPr lang="en-US" sz="2000" dirty="0">
                <a:solidFill>
                  <a:srgbClr val="FF0000"/>
                </a:solidFill>
                <a:latin typeface="Courier New" pitchFamily="49" charset="0"/>
                <a:cs typeface="Courier New" pitchFamily="49" charset="0"/>
              </a:rPr>
              <a:t>==1)      return 1;   return n*fact(n-1</a:t>
            </a:r>
            <a:r>
              <a:rPr lang="en-US" sz="2000" dirty="0" smtClean="0">
                <a:solidFill>
                  <a:srgbClr val="FF0000"/>
                </a:solidFill>
                <a:latin typeface="Courier New" pitchFamily="49" charset="0"/>
                <a:cs typeface="Courier New" pitchFamily="49" charset="0"/>
              </a:rPr>
              <a:t>);</a:t>
            </a:r>
            <a:endParaRPr lang="tr-TR" sz="2000" dirty="0" smtClean="0">
              <a:solidFill>
                <a:srgbClr val="FF0000"/>
              </a:solidFill>
              <a:latin typeface="Courier New" pitchFamily="49" charset="0"/>
              <a:cs typeface="Courier New" pitchFamily="49" charset="0"/>
            </a:endParaRPr>
          </a:p>
          <a:p>
            <a:pPr>
              <a:buNone/>
            </a:pPr>
            <a:r>
              <a:rPr lang="en-US" sz="2000" dirty="0" smtClean="0">
                <a:solidFill>
                  <a:srgbClr val="FF0000"/>
                </a:solidFill>
                <a:latin typeface="Courier New" pitchFamily="49" charset="0"/>
                <a:cs typeface="Courier New" pitchFamily="49" charset="0"/>
              </a:rPr>
              <a:t>}</a:t>
            </a:r>
            <a:r>
              <a:rPr lang="tr-TR" sz="2000" b="1" dirty="0" smtClean="0">
                <a:solidFill>
                  <a:srgbClr val="FF0000"/>
                </a:solidFill>
                <a:latin typeface="Courier New" pitchFamily="49" charset="0"/>
                <a:cs typeface="Courier New" pitchFamily="49" charset="0"/>
              </a:rPr>
              <a:t> </a:t>
            </a:r>
          </a:p>
          <a:p>
            <a:r>
              <a:rPr lang="tr-TR" sz="2000" b="1" dirty="0" err="1" smtClean="0"/>
              <a:t>Pascal'da</a:t>
            </a:r>
            <a:r>
              <a:rPr lang="tr-TR" sz="2000" b="1" dirty="0" smtClean="0"/>
              <a:t> </a:t>
            </a:r>
            <a:r>
              <a:rPr lang="tr-TR" sz="2000" b="1" dirty="0"/>
              <a:t>Faktöriyel Fonksiyonu:</a:t>
            </a:r>
            <a:endParaRPr lang="tr-TR" sz="2000" dirty="0"/>
          </a:p>
          <a:p>
            <a:pPr>
              <a:buNone/>
            </a:pPr>
            <a:r>
              <a:rPr lang="tr-TR" sz="2000" dirty="0" err="1" smtClean="0">
                <a:solidFill>
                  <a:srgbClr val="FF0000"/>
                </a:solidFill>
                <a:latin typeface="Courier New" pitchFamily="49" charset="0"/>
                <a:cs typeface="Courier New" pitchFamily="49" charset="0"/>
              </a:rPr>
              <a:t>function</a:t>
            </a: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a:t>
            </a:r>
            <a:r>
              <a:rPr lang="tr-TR" sz="2000" dirty="0" err="1" smtClean="0">
                <a:solidFill>
                  <a:srgbClr val="FF0000"/>
                </a:solidFill>
                <a:latin typeface="Courier New" pitchFamily="49" charset="0"/>
                <a:cs typeface="Courier New" pitchFamily="49" charset="0"/>
              </a:rPr>
              <a:t>n:integer</a:t>
            </a:r>
            <a:r>
              <a:rPr lang="tr-TR" sz="2000" dirty="0" smtClean="0">
                <a:solidFill>
                  <a:srgbClr val="FF0000"/>
                </a:solidFill>
                <a:latin typeface="Courier New" pitchFamily="49" charset="0"/>
                <a:cs typeface="Courier New" pitchFamily="49" charset="0"/>
              </a:rPr>
              <a:t>):</a:t>
            </a:r>
            <a:r>
              <a:rPr lang="tr-TR" sz="2000" dirty="0" err="1" smtClean="0">
                <a:solidFill>
                  <a:srgbClr val="FF0000"/>
                </a:solidFill>
                <a:latin typeface="Courier New" pitchFamily="49" charset="0"/>
                <a:cs typeface="Courier New" pitchFamily="49" charset="0"/>
              </a:rPr>
              <a:t>integer</a:t>
            </a:r>
            <a:endParaRPr lang="tr-TR" sz="2000" dirty="0" smtClean="0">
              <a:solidFill>
                <a:srgbClr val="FF0000"/>
              </a:solidFill>
              <a:latin typeface="Courier New" pitchFamily="49" charset="0"/>
              <a:cs typeface="Courier New" pitchFamily="49" charset="0"/>
            </a:endParaRPr>
          </a:p>
          <a:p>
            <a:pPr>
              <a:buNone/>
            </a:pPr>
            <a:r>
              <a:rPr lang="tr-TR" sz="2000" dirty="0" err="1" smtClean="0">
                <a:solidFill>
                  <a:srgbClr val="FF0000"/>
                </a:solidFill>
                <a:latin typeface="Courier New" pitchFamily="49" charset="0"/>
                <a:cs typeface="Courier New" pitchFamily="49" charset="0"/>
              </a:rPr>
              <a:t>begin</a:t>
            </a:r>
            <a:endParaRPr lang="tr-TR" sz="2000" dirty="0" smtClean="0">
              <a:solidFill>
                <a:srgbClr val="FF0000"/>
              </a:solidFill>
              <a:latin typeface="Courier New" pitchFamily="49" charset="0"/>
              <a:cs typeface="Courier New" pitchFamily="49" charset="0"/>
            </a:endParaRPr>
          </a:p>
          <a:p>
            <a:pPr>
              <a:buNone/>
            </a:pP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if</a:t>
            </a:r>
            <a:r>
              <a:rPr lang="tr-TR" sz="2000" dirty="0" smtClean="0">
                <a:solidFill>
                  <a:srgbClr val="FF0000"/>
                </a:solidFill>
                <a:latin typeface="Courier New" pitchFamily="49" charset="0"/>
                <a:cs typeface="Courier New" pitchFamily="49" charset="0"/>
              </a:rPr>
              <a:t> n=0 </a:t>
            </a:r>
            <a:r>
              <a:rPr lang="tr-TR" sz="2000" dirty="0" err="1" smtClean="0">
                <a:solidFill>
                  <a:srgbClr val="FF0000"/>
                </a:solidFill>
                <a:latin typeface="Courier New" pitchFamily="49" charset="0"/>
                <a:cs typeface="Courier New" pitchFamily="49" charset="0"/>
              </a:rPr>
              <a:t>then</a:t>
            </a:r>
            <a:r>
              <a:rPr lang="tr-TR" sz="2000" dirty="0" smtClean="0">
                <a:solidFill>
                  <a:srgbClr val="FF0000"/>
                </a:solidFill>
                <a:latin typeface="Courier New" pitchFamily="49" charset="0"/>
                <a:cs typeface="Courier New" pitchFamily="49" charset="0"/>
              </a:rPr>
              <a:t>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:=1 else </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:=n*</a:t>
            </a:r>
            <a:r>
              <a:rPr lang="tr-TR" sz="2000" dirty="0" err="1" smtClean="0">
                <a:solidFill>
                  <a:srgbClr val="FF0000"/>
                </a:solidFill>
                <a:latin typeface="Courier New" pitchFamily="49" charset="0"/>
                <a:cs typeface="Courier New" pitchFamily="49" charset="0"/>
              </a:rPr>
              <a:t>fakt</a:t>
            </a:r>
            <a:r>
              <a:rPr lang="tr-TR" sz="2000" dirty="0" smtClean="0">
                <a:solidFill>
                  <a:srgbClr val="FF0000"/>
                </a:solidFill>
                <a:latin typeface="Courier New" pitchFamily="49" charset="0"/>
                <a:cs typeface="Courier New" pitchFamily="49" charset="0"/>
              </a:rPr>
              <a:t>(n-1)</a:t>
            </a:r>
          </a:p>
          <a:p>
            <a:pPr>
              <a:buNone/>
            </a:pPr>
            <a:r>
              <a:rPr lang="tr-TR" sz="2000" dirty="0" err="1" smtClean="0">
                <a:solidFill>
                  <a:srgbClr val="FF0000"/>
                </a:solidFill>
                <a:latin typeface="Courier New" pitchFamily="49" charset="0"/>
                <a:cs typeface="Courier New" pitchFamily="49" charset="0"/>
              </a:rPr>
              <a:t>end</a:t>
            </a:r>
            <a:r>
              <a:rPr lang="tr-TR" sz="2000" dirty="0" smtClean="0">
                <a:solidFill>
                  <a:srgbClr val="FF0000"/>
                </a:solidFill>
                <a:latin typeface="Courier New" pitchFamily="49" charset="0"/>
                <a:cs typeface="Courier New" pitchFamily="49" charset="0"/>
              </a:rPr>
              <a:t>;</a:t>
            </a:r>
            <a:endParaRPr lang="tr-TR" sz="2000" dirty="0">
              <a:solidFill>
                <a:srgbClr val="FF0000"/>
              </a:solidFill>
              <a:latin typeface="Courier New" pitchFamily="49" charset="0"/>
              <a:cs typeface="Courier New" pitchFamily="49" charset="0"/>
            </a:endParaRPr>
          </a:p>
          <a:p>
            <a:endParaRPr lang="tr-TR" dirty="0" smtClean="0"/>
          </a:p>
          <a:p>
            <a:endParaRPr lang="tr-TR" dirty="0" smtClean="0"/>
          </a:p>
          <a:p>
            <a:endParaRPr lang="tr-TR" dirty="0" smtClean="0"/>
          </a:p>
          <a:p>
            <a:endParaRPr lang="tr-TR" dirty="0"/>
          </a:p>
        </p:txBody>
      </p:sp>
    </p:spTree>
    <p:extLst>
      <p:ext uri="{BB962C8B-B14F-4D97-AF65-F5344CB8AC3E}">
        <p14:creationId xmlns:p14="http://schemas.microsoft.com/office/powerpoint/2010/main" val="30801084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8.8</a:t>
            </a:r>
            <a:r>
              <a:rPr lang="tr-TR" sz="3200" b="1" dirty="0"/>
              <a:t>. Özyinelemeli Bir Altprogramın Çoklu Çağrımı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133</a:t>
            </a:fld>
            <a:endParaRPr lang="tr-TR"/>
          </a:p>
        </p:txBody>
      </p:sp>
      <p:sp>
        <p:nvSpPr>
          <p:cNvPr id="6" name="İçerik Yer Tutucusu 5"/>
          <p:cNvSpPr>
            <a:spLocks noGrp="1"/>
          </p:cNvSpPr>
          <p:nvPr>
            <p:ph sz="quarter" idx="1"/>
          </p:nvPr>
        </p:nvSpPr>
        <p:spPr>
          <a:xfrm>
            <a:off x="251521" y="1600200"/>
            <a:ext cx="8514528" cy="4495800"/>
          </a:xfrm>
        </p:spPr>
        <p:txBody>
          <a:bodyPr>
            <a:normAutofit fontScale="85000" lnSpcReduction="10000"/>
          </a:bodyPr>
          <a:lstStyle/>
          <a:p>
            <a:r>
              <a:rPr lang="tr-TR" sz="2000" b="1" dirty="0" err="1"/>
              <a:t>Scheme</a:t>
            </a:r>
            <a:r>
              <a:rPr lang="tr-TR" sz="2000" b="1" dirty="0"/>
              <a:t> dilinde Faktöriyel Fonksiyonu:</a:t>
            </a:r>
            <a:endParaRPr lang="tr-TR" sz="2000" dirty="0"/>
          </a:p>
          <a:p>
            <a:r>
              <a:rPr lang="tr-TR" sz="2000" dirty="0" smtClean="0"/>
              <a:t>Programlama </a:t>
            </a:r>
            <a:r>
              <a:rPr lang="tr-TR" sz="2000" dirty="0"/>
              <a:t>mantığı olarak </a:t>
            </a:r>
            <a:r>
              <a:rPr lang="tr-TR" sz="2000" dirty="0" err="1"/>
              <a:t>özyineli</a:t>
            </a:r>
            <a:r>
              <a:rPr lang="tr-TR" sz="2000" dirty="0"/>
              <a:t> olan ve dolayısıyla döngülerin tamamının yerine </a:t>
            </a:r>
            <a:r>
              <a:rPr lang="tr-TR" sz="2000" dirty="0" err="1"/>
              <a:t>özyineli</a:t>
            </a:r>
            <a:r>
              <a:rPr lang="tr-TR" sz="2000" dirty="0"/>
              <a:t> fonksiyon yazıldığı </a:t>
            </a:r>
            <a:r>
              <a:rPr lang="tr-TR" sz="2000" dirty="0" err="1"/>
              <a:t>Lisp</a:t>
            </a:r>
            <a:r>
              <a:rPr lang="tr-TR" sz="2000" dirty="0"/>
              <a:t> dilinde ve bu dilin bir türevi olan </a:t>
            </a:r>
            <a:r>
              <a:rPr lang="tr-TR" sz="2000" dirty="0" err="1"/>
              <a:t>Scheme</a:t>
            </a:r>
            <a:r>
              <a:rPr lang="tr-TR" sz="2000" dirty="0"/>
              <a:t> dilinde ise aşağıdaki şekilde kodlanabilir</a:t>
            </a:r>
            <a:r>
              <a:rPr lang="tr-TR" sz="2000" dirty="0" smtClean="0"/>
              <a:t>:</a:t>
            </a:r>
          </a:p>
          <a:p>
            <a:pPr>
              <a:buNone/>
            </a:pPr>
            <a:r>
              <a:rPr lang="pt-BR" sz="2000" dirty="0" smtClean="0">
                <a:solidFill>
                  <a:srgbClr val="FF0000"/>
                </a:solidFill>
                <a:latin typeface="Courier New" pitchFamily="49" charset="0"/>
                <a:cs typeface="Courier New" pitchFamily="49" charset="0"/>
              </a:rPr>
              <a:t>(</a:t>
            </a:r>
            <a:r>
              <a:rPr lang="pt-BR" sz="2000" dirty="0">
                <a:solidFill>
                  <a:srgbClr val="FF0000"/>
                </a:solidFill>
                <a:latin typeface="Courier New" pitchFamily="49" charset="0"/>
                <a:cs typeface="Courier New" pitchFamily="49" charset="0"/>
              </a:rPr>
              <a:t>define </a:t>
            </a:r>
            <a:r>
              <a:rPr lang="pt-BR" sz="2000" dirty="0"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pt-BR" sz="2000" dirty="0" smtClean="0">
                <a:solidFill>
                  <a:srgbClr val="FF0000"/>
                </a:solidFill>
                <a:latin typeface="Courier New" pitchFamily="49" charset="0"/>
                <a:cs typeface="Courier New" pitchFamily="49" charset="0"/>
              </a:rPr>
              <a:t>t</a:t>
            </a:r>
            <a:endParaRPr lang="pt-BR" sz="2000" dirty="0">
              <a:solidFill>
                <a:srgbClr val="FF0000"/>
              </a:solidFill>
              <a:latin typeface="Courier New" pitchFamily="49" charset="0"/>
              <a:cs typeface="Courier New" pitchFamily="49" charset="0"/>
            </a:endParaRPr>
          </a:p>
          <a:p>
            <a:pPr>
              <a:buNone/>
            </a:pPr>
            <a:r>
              <a:rPr lang="pt-BR" sz="2000" dirty="0">
                <a:solidFill>
                  <a:srgbClr val="FF0000"/>
                </a:solidFill>
                <a:latin typeface="Courier New" pitchFamily="49" charset="0"/>
                <a:cs typeface="Courier New" pitchFamily="49" charset="0"/>
              </a:rPr>
              <a:t>   (lambda (n</a:t>
            </a:r>
            <a:r>
              <a:rPr lang="pt-BR" sz="2000" dirty="0" smtClean="0">
                <a:solidFill>
                  <a:srgbClr val="FF0000"/>
                </a:solidFill>
                <a:latin typeface="Courier New" pitchFamily="49" charset="0"/>
                <a:cs typeface="Courier New" pitchFamily="49" charset="0"/>
              </a:rPr>
              <a:t>)</a:t>
            </a:r>
            <a:endParaRPr lang="tr-TR" sz="2000" dirty="0" smtClean="0">
              <a:solidFill>
                <a:srgbClr val="FF0000"/>
              </a:solidFill>
              <a:latin typeface="Courier New" pitchFamily="49" charset="0"/>
              <a:cs typeface="Courier New" pitchFamily="49" charset="0"/>
            </a:endParaRPr>
          </a:p>
          <a:p>
            <a:pPr>
              <a:buNone/>
            </a:pPr>
            <a:r>
              <a:rPr lang="tr-TR" sz="2000" dirty="0">
                <a:solidFill>
                  <a:srgbClr val="FF0000"/>
                </a:solidFill>
                <a:latin typeface="Courier New" pitchFamily="49" charset="0"/>
                <a:cs typeface="Courier New" pitchFamily="49" charset="0"/>
              </a:rPr>
              <a:t> </a:t>
            </a:r>
            <a:r>
              <a:rPr lang="tr-T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(if (= n 1) </a:t>
            </a:r>
            <a:r>
              <a:rPr lang="pt-BR" sz="2000" dirty="0" smtClean="0">
                <a:solidFill>
                  <a:srgbClr val="FF0000"/>
                </a:solidFill>
                <a:latin typeface="Courier New" pitchFamily="49" charset="0"/>
                <a:cs typeface="Courier New" pitchFamily="49" charset="0"/>
              </a:rPr>
              <a:t>1</a:t>
            </a:r>
            <a:endParaRPr lang="tr-TR" sz="2000" dirty="0" smtClean="0">
              <a:solidFill>
                <a:srgbClr val="FF0000"/>
              </a:solidFill>
              <a:latin typeface="Courier New" pitchFamily="49" charset="0"/>
              <a:cs typeface="Courier New" pitchFamily="49" charset="0"/>
            </a:endParaRPr>
          </a:p>
          <a:p>
            <a:pPr>
              <a:buNone/>
            </a:pPr>
            <a:r>
              <a:rPr lang="tr-TR" sz="2000" dirty="0">
                <a:solidFill>
                  <a:srgbClr val="FF0000"/>
                </a:solidFill>
                <a:latin typeface="Courier New" pitchFamily="49" charset="0"/>
                <a:cs typeface="Courier New" pitchFamily="49" charset="0"/>
              </a:rPr>
              <a:t> </a:t>
            </a:r>
            <a:r>
              <a:rPr lang="tr-T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 n (</a:t>
            </a: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 n 1</a:t>
            </a:r>
            <a:r>
              <a:rPr lang="pt-BR" sz="2000" dirty="0" smtClean="0">
                <a:solidFill>
                  <a:srgbClr val="FF0000"/>
                </a:solidFill>
                <a:latin typeface="Courier New" pitchFamily="49" charset="0"/>
                <a:cs typeface="Courier New" pitchFamily="49" charset="0"/>
              </a:rPr>
              <a:t>))))))</a:t>
            </a:r>
            <a:r>
              <a:rPr lang="tr-TR" sz="2000" b="1" dirty="0">
                <a:latin typeface="Courier New" pitchFamily="49" charset="0"/>
                <a:cs typeface="Courier New" pitchFamily="49" charset="0"/>
              </a:rPr>
              <a:t> </a:t>
            </a:r>
            <a:endParaRPr lang="tr-TR" sz="2000" b="1" dirty="0" smtClean="0">
              <a:latin typeface="Courier New" pitchFamily="49" charset="0"/>
              <a:cs typeface="Courier New" pitchFamily="49" charset="0"/>
            </a:endParaRPr>
          </a:p>
          <a:p>
            <a:r>
              <a:rPr lang="tr-TR" sz="2000" b="1" dirty="0" smtClean="0"/>
              <a:t>Prolog </a:t>
            </a:r>
            <a:r>
              <a:rPr lang="tr-TR" sz="2000" b="1" dirty="0"/>
              <a:t>dilinde Faktöriyel </a:t>
            </a:r>
            <a:r>
              <a:rPr lang="tr-TR" sz="2000" b="1" dirty="0" smtClean="0"/>
              <a:t>Fonksiyonu:</a:t>
            </a:r>
          </a:p>
          <a:p>
            <a:pPr>
              <a:buNone/>
            </a:pPr>
            <a:r>
              <a:rPr lang="pt-BR" sz="2000" dirty="0" smtClean="0">
                <a:solidFill>
                  <a:srgbClr val="FF0000"/>
                </a:solidFill>
                <a:latin typeface="Courier New" pitchFamily="49" charset="0"/>
                <a:cs typeface="Courier New" pitchFamily="49" charset="0"/>
              </a:rPr>
              <a:t>fa</a:t>
            </a:r>
            <a:r>
              <a:rPr lang="tr-TR" sz="2000" dirty="0" smtClean="0">
                <a:solidFill>
                  <a:srgbClr val="FF0000"/>
                </a:solidFill>
                <a:latin typeface="Courier New" pitchFamily="49" charset="0"/>
                <a:cs typeface="Courier New" pitchFamily="49" charset="0"/>
              </a:rPr>
              <a:t>k</a:t>
            </a:r>
            <a:r>
              <a:rPr lang="pt-BR" sz="2000" dirty="0" smtClean="0">
                <a:solidFill>
                  <a:srgbClr val="FF0000"/>
                </a:solidFill>
                <a:latin typeface="Courier New" pitchFamily="49" charset="0"/>
                <a:cs typeface="Courier New" pitchFamily="49" charset="0"/>
              </a:rPr>
              <a:t>t(1,1).</a:t>
            </a:r>
            <a:endParaRPr lang="tr-TR" sz="2000" dirty="0" smtClean="0">
              <a:solidFill>
                <a:srgbClr val="FF0000"/>
              </a:solidFill>
              <a:latin typeface="Courier New" pitchFamily="49" charset="0"/>
              <a:cs typeface="Courier New" pitchFamily="49" charset="0"/>
            </a:endParaRPr>
          </a:p>
          <a:p>
            <a:pPr>
              <a:buNone/>
            </a:pP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(N,F</a:t>
            </a:r>
            <a:r>
              <a:rPr lang="pt-BR" sz="2000" dirty="0">
                <a:solidFill>
                  <a:srgbClr val="FF0000"/>
                </a:solidFill>
                <a:latin typeface="Courier New" pitchFamily="49" charset="0"/>
                <a:cs typeface="Courier New" pitchFamily="49" charset="0"/>
              </a:rPr>
              <a:t>) :-   N&gt;0,   N1 is N-1,   </a:t>
            </a:r>
            <a:r>
              <a:rPr lang="pt-BR" sz="2000" dirty="0" smtClean="0">
                <a:solidFill>
                  <a:srgbClr val="FF0000"/>
                </a:solidFill>
                <a:latin typeface="Courier New" pitchFamily="49" charset="0"/>
                <a:cs typeface="Courier New" pitchFamily="49" charset="0"/>
              </a:rPr>
              <a:t>fa</a:t>
            </a:r>
            <a:r>
              <a:rPr lang="tr-TR" sz="2000" dirty="0" err="1" smtClean="0">
                <a:solidFill>
                  <a:srgbClr val="FF0000"/>
                </a:solidFill>
                <a:latin typeface="Courier New" pitchFamily="49" charset="0"/>
                <a:cs typeface="Courier New" pitchFamily="49" charset="0"/>
              </a:rPr>
              <a:t>kt</a:t>
            </a:r>
            <a:r>
              <a:rPr lang="pt-BR" sz="2000" dirty="0" smtClean="0">
                <a:solidFill>
                  <a:srgbClr val="FF0000"/>
                </a:solidFill>
                <a:latin typeface="Courier New" pitchFamily="49" charset="0"/>
                <a:cs typeface="Courier New" pitchFamily="49" charset="0"/>
              </a:rPr>
              <a:t>(N1,F1</a:t>
            </a:r>
            <a:r>
              <a:rPr lang="pt-BR" sz="2000" dirty="0">
                <a:solidFill>
                  <a:srgbClr val="FF0000"/>
                </a:solidFill>
                <a:latin typeface="Courier New" pitchFamily="49" charset="0"/>
                <a:cs typeface="Courier New" pitchFamily="49" charset="0"/>
              </a:rPr>
              <a:t>),   F </a:t>
            </a:r>
            <a:r>
              <a:rPr lang="tr-TR" sz="2000" dirty="0" smtClean="0">
                <a:solidFill>
                  <a:srgbClr val="FF0000"/>
                </a:solidFill>
                <a:latin typeface="Courier New" pitchFamily="49" charset="0"/>
                <a:cs typeface="Courier New" pitchFamily="49" charset="0"/>
              </a:rPr>
              <a:t>=</a:t>
            </a:r>
            <a:r>
              <a:rPr lang="pt-BR" sz="2000" dirty="0" smtClean="0">
                <a:solidFill>
                  <a:srgbClr val="FF0000"/>
                </a:solidFill>
                <a:latin typeface="Courier New" pitchFamily="49" charset="0"/>
                <a:cs typeface="Courier New" pitchFamily="49" charset="0"/>
              </a:rPr>
              <a:t> </a:t>
            </a:r>
            <a:r>
              <a:rPr lang="pt-BR" sz="2000" dirty="0">
                <a:solidFill>
                  <a:srgbClr val="FF0000"/>
                </a:solidFill>
                <a:latin typeface="Courier New" pitchFamily="49" charset="0"/>
                <a:cs typeface="Courier New" pitchFamily="49" charset="0"/>
              </a:rPr>
              <a:t>N * F1</a:t>
            </a:r>
            <a:r>
              <a:rPr lang="pt-BR" sz="2000" dirty="0" smtClean="0">
                <a:solidFill>
                  <a:srgbClr val="FF0000"/>
                </a:solidFill>
                <a:latin typeface="Courier New" pitchFamily="49" charset="0"/>
                <a:cs typeface="Courier New" pitchFamily="49" charset="0"/>
              </a:rPr>
              <a:t>.</a:t>
            </a:r>
            <a:r>
              <a:rPr lang="tr-TR" sz="2000" dirty="0">
                <a:latin typeface="Courier New" pitchFamily="49" charset="0"/>
                <a:cs typeface="Courier New" pitchFamily="49" charset="0"/>
              </a:rPr>
              <a:t> </a:t>
            </a:r>
            <a:endParaRPr lang="tr-TR" sz="2000" dirty="0" smtClean="0">
              <a:latin typeface="Courier New" pitchFamily="49" charset="0"/>
              <a:cs typeface="Courier New" pitchFamily="49" charset="0"/>
            </a:endParaRPr>
          </a:p>
          <a:p>
            <a:r>
              <a:rPr lang="tr-TR" sz="2000" dirty="0" smtClean="0"/>
              <a:t>Bir </a:t>
            </a:r>
            <a:r>
              <a:rPr lang="tr-TR" sz="2000" dirty="0"/>
              <a:t>programlama dilinin özyinelemeli altprogramları desteklemesi için </a:t>
            </a:r>
            <a:r>
              <a:rPr lang="tr-TR" sz="2000" dirty="0" err="1"/>
              <a:t>yığıt</a:t>
            </a:r>
            <a:r>
              <a:rPr lang="tr-TR" sz="2000" dirty="0"/>
              <a:t> dinamik değişkenlere gereksinimi vardır. Çünkü bir altprogram tamamlanmadan aynı altprogram yeniden çağrılmakta ve altprogramın değişkenleri için yeniden bellek atanması gerekmektedir. </a:t>
            </a:r>
            <a:endParaRPr lang="tr-TR" sz="2000" dirty="0">
              <a:solidFill>
                <a:srgbClr val="FF0000"/>
              </a:solidFill>
            </a:endParaRPr>
          </a:p>
          <a:p>
            <a:endParaRPr lang="tr-TR" dirty="0" smtClean="0"/>
          </a:p>
          <a:p>
            <a:endParaRPr lang="tr-TR" dirty="0"/>
          </a:p>
        </p:txBody>
      </p:sp>
    </p:spTree>
    <p:extLst>
      <p:ext uri="{BB962C8B-B14F-4D97-AF65-F5344CB8AC3E}">
        <p14:creationId xmlns:p14="http://schemas.microsoft.com/office/powerpoint/2010/main" val="35398888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609600" y="76200"/>
            <a:ext cx="8153400" cy="1143000"/>
          </a:xfrm>
        </p:spPr>
        <p:txBody>
          <a:bodyPr>
            <a:normAutofit fontScale="90000"/>
          </a:bodyPr>
          <a:lstStyle/>
          <a:p>
            <a:pPr eaLnBrk="1" hangingPunct="1"/>
            <a:r>
              <a:rPr lang="tr-TR" dirty="0" smtClean="0"/>
              <a:t>8.9. Tip Kontrol Parametreleri (</a:t>
            </a:r>
            <a:r>
              <a:rPr lang="en-US" dirty="0" smtClean="0"/>
              <a:t>Type checking parameters</a:t>
            </a:r>
            <a:r>
              <a:rPr lang="tr-TR" dirty="0" smtClean="0"/>
              <a:t>)</a:t>
            </a:r>
            <a:endParaRPr lang="en-US" dirty="0" smtClean="0"/>
          </a:p>
        </p:txBody>
      </p:sp>
      <p:sp>
        <p:nvSpPr>
          <p:cNvPr id="28677" name="Rectangle 3"/>
          <p:cNvSpPr>
            <a:spLocks noGrp="1" noChangeArrowheads="1"/>
          </p:cNvSpPr>
          <p:nvPr>
            <p:ph type="body" idx="1"/>
          </p:nvPr>
        </p:nvSpPr>
        <p:spPr/>
        <p:txBody>
          <a:bodyPr/>
          <a:lstStyle/>
          <a:p>
            <a:pPr eaLnBrk="1" hangingPunct="1"/>
            <a:r>
              <a:rPr lang="tr-TR" sz="2400" dirty="0" smtClean="0"/>
              <a:t>Güvenilirlik için çok önemli olduğu düşünülmektedir</a:t>
            </a:r>
            <a:endParaRPr lang="en-US" sz="2400" dirty="0" smtClean="0"/>
          </a:p>
          <a:p>
            <a:pPr eaLnBrk="1" hangingPunct="1"/>
            <a:r>
              <a:rPr lang="en-US" sz="2400" dirty="0" smtClean="0"/>
              <a:t>FORTRAN 77 </a:t>
            </a:r>
            <a:r>
              <a:rPr lang="tr-TR" sz="2400" dirty="0" smtClean="0"/>
              <a:t>ve orijinal</a:t>
            </a:r>
            <a:r>
              <a:rPr lang="en-US" sz="2400" dirty="0" smtClean="0"/>
              <a:t> C: </a:t>
            </a:r>
            <a:r>
              <a:rPr lang="tr-TR" sz="2400" dirty="0" smtClean="0"/>
              <a:t>yok</a:t>
            </a:r>
            <a:endParaRPr lang="en-US" sz="2400" dirty="0" smtClean="0"/>
          </a:p>
          <a:p>
            <a:pPr eaLnBrk="1" hangingPunct="1"/>
            <a:r>
              <a:rPr lang="en-US" sz="2400" dirty="0" smtClean="0"/>
              <a:t>Pascal, FORTRAN 90+, Java, </a:t>
            </a:r>
            <a:r>
              <a:rPr lang="tr-TR" sz="2400" dirty="0" smtClean="0"/>
              <a:t>ve</a:t>
            </a:r>
            <a:r>
              <a:rPr lang="en-US" sz="2400" dirty="0" smtClean="0"/>
              <a:t> Ada: </a:t>
            </a:r>
            <a:r>
              <a:rPr lang="tr-TR" sz="2400" dirty="0" smtClean="0"/>
              <a:t>daima gerektirir</a:t>
            </a:r>
            <a:endParaRPr lang="en-US" sz="2400" dirty="0" smtClean="0"/>
          </a:p>
          <a:p>
            <a:pPr eaLnBrk="1" hangingPunct="1"/>
            <a:r>
              <a:rPr lang="en-US" sz="2400" dirty="0" smtClean="0"/>
              <a:t>ANSI C and C++: </a:t>
            </a:r>
            <a:r>
              <a:rPr lang="tr-TR" sz="2400" dirty="0" smtClean="0"/>
              <a:t>kullanıcıya bırakılmıştır</a:t>
            </a:r>
            <a:endParaRPr lang="en-US" sz="2400" dirty="0" smtClean="0"/>
          </a:p>
          <a:p>
            <a:pPr lvl="1" eaLnBrk="1" hangingPunct="1"/>
            <a:r>
              <a:rPr lang="en-US" sz="2000" dirty="0" err="1" smtClean="0"/>
              <a:t>Prot</a:t>
            </a:r>
            <a:r>
              <a:rPr lang="tr-TR" sz="2000" dirty="0" err="1" smtClean="0"/>
              <a:t>otipler</a:t>
            </a:r>
            <a:endParaRPr lang="en-US" sz="2000" dirty="0" smtClean="0"/>
          </a:p>
          <a:p>
            <a:pPr eaLnBrk="1" hangingPunct="1"/>
            <a:r>
              <a:rPr lang="tr-TR" sz="2400" dirty="0" smtClean="0"/>
              <a:t>Nispeten yeni diller </a:t>
            </a:r>
            <a:r>
              <a:rPr lang="en-US" sz="2400" dirty="0" smtClean="0"/>
              <a:t>Perl, JavaScript, </a:t>
            </a:r>
            <a:r>
              <a:rPr lang="tr-TR" sz="2400" dirty="0" smtClean="0"/>
              <a:t>ve</a:t>
            </a:r>
            <a:r>
              <a:rPr lang="en-US" sz="2400" dirty="0" smtClean="0"/>
              <a:t> PHP </a:t>
            </a:r>
            <a:r>
              <a:rPr lang="tr-TR" sz="2400" dirty="0" smtClean="0"/>
              <a:t>tip kontrolünü gerektirmez</a:t>
            </a:r>
            <a:endParaRPr lang="en-US" sz="2400" dirty="0" smtClean="0"/>
          </a:p>
          <a:p>
            <a:pPr eaLnBrk="1" hangingPunct="1"/>
            <a:r>
              <a:rPr lang="en-US" sz="2400" dirty="0" smtClean="0"/>
              <a:t>Python </a:t>
            </a:r>
            <a:r>
              <a:rPr lang="tr-TR" sz="2400" dirty="0" smtClean="0"/>
              <a:t>ve</a:t>
            </a:r>
            <a:r>
              <a:rPr lang="en-US" sz="2400" dirty="0" smtClean="0"/>
              <a:t> Ruby</a:t>
            </a:r>
            <a:r>
              <a:rPr lang="tr-TR" sz="2400" dirty="0" smtClean="0"/>
              <a:t>’de</a:t>
            </a:r>
            <a:r>
              <a:rPr lang="en-US" sz="2400" dirty="0" smtClean="0"/>
              <a:t>, </a:t>
            </a:r>
            <a:r>
              <a:rPr lang="tr-TR" sz="2400" dirty="0" smtClean="0"/>
              <a:t>değişkenlerin tipleri yoktur</a:t>
            </a:r>
            <a:r>
              <a:rPr lang="en-US" sz="2400" dirty="0" smtClean="0"/>
              <a:t> (</a:t>
            </a:r>
            <a:r>
              <a:rPr lang="tr-TR" sz="2400" dirty="0" smtClean="0"/>
              <a:t>nesnelerin vardır</a:t>
            </a:r>
            <a:r>
              <a:rPr lang="en-US" sz="2400" dirty="0" smtClean="0"/>
              <a:t>), </a:t>
            </a:r>
            <a:r>
              <a:rPr lang="tr-TR" sz="2400" dirty="0" smtClean="0"/>
              <a:t>yani parametre tip kontrolü mümkün değildir</a:t>
            </a:r>
            <a:endParaRPr lang="en-US" sz="2400"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134</a:t>
            </a:fld>
            <a:endParaRPr lang="tr-T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8.10. </a:t>
            </a:r>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135</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İlk </a:t>
            </a:r>
            <a:r>
              <a:rPr lang="tr-TR" dirty="0" err="1" smtClean="0"/>
              <a:t>eşyordam</a:t>
            </a:r>
            <a:r>
              <a:rPr lang="tr-TR" dirty="0" smtClean="0"/>
              <a:t> kullanan programlama dili </a:t>
            </a:r>
            <a:r>
              <a:rPr lang="tr-TR" dirty="0" err="1" smtClean="0"/>
              <a:t>Simula</a:t>
            </a:r>
            <a:r>
              <a:rPr lang="tr-TR" dirty="0" smtClean="0"/>
              <a:t> 67 </a:t>
            </a:r>
            <a:r>
              <a:rPr lang="tr-TR" dirty="0" err="1" smtClean="0"/>
              <a:t>dir</a:t>
            </a:r>
            <a:r>
              <a:rPr lang="tr-TR" dirty="0" smtClean="0"/>
              <a:t>. </a:t>
            </a:r>
            <a:r>
              <a:rPr lang="tr-TR" dirty="0" err="1" smtClean="0"/>
              <a:t>Simula</a:t>
            </a:r>
            <a:r>
              <a:rPr lang="tr-TR" dirty="0" smtClean="0"/>
              <a:t> sistem </a:t>
            </a:r>
            <a:r>
              <a:rPr lang="tr-TR" dirty="0" err="1" smtClean="0"/>
              <a:t>simulasyonları</a:t>
            </a:r>
            <a:r>
              <a:rPr lang="tr-TR" dirty="0" smtClean="0"/>
              <a:t> (benzetim, gerçek sistemin bilgisayarda benzerini yaparak incelemek) için geliştirilmiştir. Daha sonra kullanan diller BLISS (</a:t>
            </a:r>
            <a:r>
              <a:rPr lang="tr-TR" dirty="0" err="1" smtClean="0"/>
              <a:t>Wulf</a:t>
            </a:r>
            <a:r>
              <a:rPr lang="tr-TR" dirty="0" smtClean="0"/>
              <a:t> et al., 1971), INTERLISP (</a:t>
            </a:r>
            <a:r>
              <a:rPr lang="tr-TR" dirty="0" err="1" smtClean="0"/>
              <a:t>Teitelman</a:t>
            </a:r>
            <a:r>
              <a:rPr lang="tr-TR" dirty="0" smtClean="0"/>
              <a:t>, </a:t>
            </a:r>
            <a:r>
              <a:rPr lang="es-ES" dirty="0" smtClean="0"/>
              <a:t>1975) ve Modula-2 (</a:t>
            </a:r>
            <a:r>
              <a:rPr lang="es-ES" dirty="0" err="1" smtClean="0"/>
              <a:t>Wirth</a:t>
            </a:r>
            <a:r>
              <a:rPr lang="es-ES" dirty="0" smtClean="0"/>
              <a:t>, 1985).</a:t>
            </a:r>
          </a:p>
          <a:p>
            <a:r>
              <a:rPr lang="tr-TR" dirty="0" smtClean="0"/>
              <a:t>Bir </a:t>
            </a:r>
            <a:r>
              <a:rPr lang="tr-TR" dirty="0" err="1" smtClean="0"/>
              <a:t>eşyordam</a:t>
            </a:r>
            <a:r>
              <a:rPr lang="tr-TR" dirty="0" smtClean="0"/>
              <a:t> (</a:t>
            </a:r>
            <a:r>
              <a:rPr lang="tr-TR" dirty="0" err="1" smtClean="0"/>
              <a:t>coroutine</a:t>
            </a:r>
            <a:r>
              <a:rPr lang="tr-TR" dirty="0" smtClean="0"/>
              <a:t>) birden çok giriş noktası olan ve bunları kendisi kontrol eden, daha önceki kullanılışlarını hatırlayan, çağıranla eşit yetkilere sahip bir program birimidir.</a:t>
            </a:r>
          </a:p>
          <a:p>
            <a:r>
              <a:rPr lang="it-IT" dirty="0" smtClean="0"/>
              <a:t>Bu nedenle simetrik kontrol da (symmetric control) da denir.</a:t>
            </a:r>
          </a:p>
          <a:p>
            <a:r>
              <a:rPr lang="tr-TR" dirty="0" smtClean="0"/>
              <a:t>Bu nedenle </a:t>
            </a:r>
            <a:r>
              <a:rPr lang="tr-TR" dirty="0" err="1" smtClean="0"/>
              <a:t>eşyordam</a:t>
            </a:r>
            <a:r>
              <a:rPr lang="tr-TR" dirty="0" smtClean="0"/>
              <a:t> çağrılmasında sürdür (</a:t>
            </a:r>
            <a:r>
              <a:rPr lang="tr-TR" dirty="0" err="1" smtClean="0"/>
              <a:t>resume</a:t>
            </a:r>
            <a:r>
              <a:rPr lang="tr-TR" dirty="0" smtClean="0"/>
              <a:t>) kullanılır.</a:t>
            </a:r>
          </a:p>
          <a:p>
            <a:r>
              <a:rPr lang="tr-TR" dirty="0" err="1" smtClean="0"/>
              <a:t>Eşyordama</a:t>
            </a:r>
            <a:r>
              <a:rPr lang="tr-TR" dirty="0" smtClean="0"/>
              <a:t> ilk giriş başından olur fakat daha sonraki girişler hep bırakılan yerden devam şeklinde olur.</a:t>
            </a:r>
          </a:p>
          <a:p>
            <a:endParaRPr lang="tr-TR" dirty="0" smtClean="0"/>
          </a:p>
          <a:p>
            <a:r>
              <a:rPr lang="tr-TR" dirty="0" smtClean="0"/>
              <a:t>Tipik olarak </a:t>
            </a:r>
            <a:r>
              <a:rPr lang="tr-TR" dirty="0" err="1" smtClean="0"/>
              <a:t>eşyordamlar</a:t>
            </a:r>
            <a:r>
              <a:rPr lang="tr-TR" dirty="0" smtClean="0"/>
              <a:t> birbirlerin tekrar tekrar yürütürler.</a:t>
            </a:r>
          </a:p>
          <a:p>
            <a:r>
              <a:rPr lang="tr-TR" dirty="0" err="1" smtClean="0"/>
              <a:t>Eşyordamlar</a:t>
            </a:r>
            <a:r>
              <a:rPr lang="tr-TR" dirty="0" smtClean="0"/>
              <a:t> paralel işlemcili makinelerde yarı koşut zamanlı (</a:t>
            </a:r>
            <a:r>
              <a:rPr lang="tr-TR" dirty="0" err="1" smtClean="0"/>
              <a:t>quasi</a:t>
            </a:r>
            <a:r>
              <a:rPr lang="tr-TR" dirty="0" smtClean="0"/>
              <a:t>-</a:t>
            </a:r>
            <a:r>
              <a:rPr lang="tr-TR" dirty="0" err="1" smtClean="0"/>
              <a:t>concurrent</a:t>
            </a:r>
            <a:r>
              <a:rPr lang="tr-TR" dirty="0" smtClean="0"/>
              <a:t> </a:t>
            </a:r>
            <a:r>
              <a:rPr lang="tr-TR" dirty="0" err="1" smtClean="0"/>
              <a:t>execution</a:t>
            </a:r>
            <a:r>
              <a:rPr lang="tr-TR" dirty="0" smtClean="0"/>
              <a:t>) olarak çalışabilirler.</a:t>
            </a:r>
            <a:endParaRPr lang="tr-TR"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136</a:t>
            </a:fld>
            <a:endParaRPr lang="tr-TR"/>
          </a:p>
        </p:txBody>
      </p:sp>
      <p:sp>
        <p:nvSpPr>
          <p:cNvPr id="7" name="Content Placeholder 2"/>
          <p:cNvSpPr>
            <a:spLocks noGrp="1"/>
          </p:cNvSpPr>
          <p:nvPr>
            <p:ph idx="1"/>
          </p:nvPr>
        </p:nvSpPr>
        <p:spPr bwMode="auto">
          <a:xfrm>
            <a:off x="457200" y="1457348"/>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(a)</a:t>
            </a:r>
          </a:p>
          <a:p>
            <a:endParaRPr lang="en-US" smtClean="0"/>
          </a:p>
        </p:txBody>
      </p:sp>
      <p:sp>
        <p:nvSpPr>
          <p:cNvPr id="8" name="Rectangle 3"/>
          <p:cNvSpPr/>
          <p:nvPr/>
        </p:nvSpPr>
        <p:spPr>
          <a:xfrm>
            <a:off x="6248400" y="2736873"/>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4"/>
          <p:cNvSpPr/>
          <p:nvPr/>
        </p:nvSpPr>
        <p:spPr>
          <a:xfrm>
            <a:off x="2857500" y="2736873"/>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7"/>
          <p:cNvSpPr/>
          <p:nvPr/>
        </p:nvSpPr>
        <p:spPr>
          <a:xfrm>
            <a:off x="3725863" y="28591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8"/>
          <p:cNvSpPr/>
          <p:nvPr/>
        </p:nvSpPr>
        <p:spPr>
          <a:xfrm>
            <a:off x="3725863" y="30496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9"/>
          <p:cNvSpPr/>
          <p:nvPr/>
        </p:nvSpPr>
        <p:spPr>
          <a:xfrm>
            <a:off x="7116763" y="28591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10"/>
          <p:cNvSpPr/>
          <p:nvPr/>
        </p:nvSpPr>
        <p:spPr>
          <a:xfrm>
            <a:off x="7116763" y="307183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18"/>
          <p:cNvSpPr/>
          <p:nvPr/>
        </p:nvSpPr>
        <p:spPr>
          <a:xfrm>
            <a:off x="3725863" y="3548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19"/>
          <p:cNvSpPr/>
          <p:nvPr/>
        </p:nvSpPr>
        <p:spPr>
          <a:xfrm>
            <a:off x="3725863" y="375446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20"/>
          <p:cNvSpPr/>
          <p:nvPr/>
        </p:nvSpPr>
        <p:spPr>
          <a:xfrm>
            <a:off x="3725863" y="39671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Oval 21"/>
          <p:cNvSpPr/>
          <p:nvPr/>
        </p:nvSpPr>
        <p:spPr>
          <a:xfrm>
            <a:off x="3725863" y="44243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Oval 22"/>
          <p:cNvSpPr/>
          <p:nvPr/>
        </p:nvSpPr>
        <p:spPr>
          <a:xfrm>
            <a:off x="3725863" y="46148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Oval 23"/>
          <p:cNvSpPr/>
          <p:nvPr/>
        </p:nvSpPr>
        <p:spPr>
          <a:xfrm>
            <a:off x="3725863" y="48053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Oval 24"/>
          <p:cNvSpPr/>
          <p:nvPr/>
        </p:nvSpPr>
        <p:spPr>
          <a:xfrm>
            <a:off x="3725863" y="49958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25"/>
          <p:cNvSpPr/>
          <p:nvPr/>
        </p:nvSpPr>
        <p:spPr>
          <a:xfrm>
            <a:off x="7116763" y="35068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26"/>
          <p:cNvSpPr/>
          <p:nvPr/>
        </p:nvSpPr>
        <p:spPr>
          <a:xfrm>
            <a:off x="7116763" y="36973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27"/>
          <p:cNvSpPr/>
          <p:nvPr/>
        </p:nvSpPr>
        <p:spPr>
          <a:xfrm>
            <a:off x="7116763" y="5072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TextBox 28"/>
          <p:cNvSpPr txBox="1">
            <a:spLocks noChangeArrowheads="1"/>
          </p:cNvSpPr>
          <p:nvPr/>
        </p:nvSpPr>
        <p:spPr bwMode="auto">
          <a:xfrm>
            <a:off x="3048000" y="32401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TextBox 29"/>
          <p:cNvSpPr txBox="1">
            <a:spLocks noChangeArrowheads="1"/>
          </p:cNvSpPr>
          <p:nvPr/>
        </p:nvSpPr>
        <p:spPr bwMode="auto">
          <a:xfrm>
            <a:off x="3048000" y="41164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TextBox 31"/>
          <p:cNvSpPr txBox="1">
            <a:spLocks noChangeArrowheads="1"/>
          </p:cNvSpPr>
          <p:nvPr/>
        </p:nvSpPr>
        <p:spPr bwMode="auto">
          <a:xfrm>
            <a:off x="3048000" y="51451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TextBox 34"/>
          <p:cNvSpPr txBox="1">
            <a:spLocks noChangeArrowheads="1"/>
          </p:cNvSpPr>
          <p:nvPr/>
        </p:nvSpPr>
        <p:spPr bwMode="auto">
          <a:xfrm>
            <a:off x="6438900" y="322106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TextBox 35"/>
          <p:cNvSpPr txBox="1">
            <a:spLocks noChangeArrowheads="1"/>
          </p:cNvSpPr>
          <p:nvPr/>
        </p:nvSpPr>
        <p:spPr bwMode="auto">
          <a:xfrm>
            <a:off x="6438900" y="4230711"/>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37"/>
          <p:cNvSpPr/>
          <p:nvPr/>
        </p:nvSpPr>
        <p:spPr>
          <a:xfrm>
            <a:off x="7116763" y="469108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38"/>
          <p:cNvSpPr/>
          <p:nvPr/>
        </p:nvSpPr>
        <p:spPr>
          <a:xfrm>
            <a:off x="7116763" y="44974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Oval 41"/>
          <p:cNvSpPr/>
          <p:nvPr/>
        </p:nvSpPr>
        <p:spPr>
          <a:xfrm>
            <a:off x="7116763" y="48784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Oval 51"/>
          <p:cNvSpPr/>
          <p:nvPr/>
        </p:nvSpPr>
        <p:spPr>
          <a:xfrm>
            <a:off x="7116763" y="4100536"/>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3" name="Oval 52"/>
          <p:cNvSpPr/>
          <p:nvPr/>
        </p:nvSpPr>
        <p:spPr>
          <a:xfrm>
            <a:off x="7116763" y="3887811"/>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4" name="TextBox 57"/>
          <p:cNvSpPr txBox="1">
            <a:spLocks noChangeArrowheads="1"/>
          </p:cNvSpPr>
          <p:nvPr/>
        </p:nvSpPr>
        <p:spPr bwMode="auto">
          <a:xfrm>
            <a:off x="3581400" y="2078061"/>
            <a:ext cx="338138" cy="369887"/>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a:t>A</a:t>
            </a:r>
          </a:p>
        </p:txBody>
      </p:sp>
      <p:sp>
        <p:nvSpPr>
          <p:cNvPr id="35" name="TextBox 58"/>
          <p:cNvSpPr txBox="1">
            <a:spLocks noChangeArrowheads="1"/>
          </p:cNvSpPr>
          <p:nvPr/>
        </p:nvSpPr>
        <p:spPr bwMode="auto">
          <a:xfrm>
            <a:off x="6967538" y="2078061"/>
            <a:ext cx="338137" cy="369887"/>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a:t>B</a:t>
            </a:r>
          </a:p>
        </p:txBody>
      </p:sp>
      <p:sp>
        <p:nvSpPr>
          <p:cNvPr id="36" name="TextBox 59"/>
          <p:cNvSpPr txBox="1"/>
          <p:nvPr/>
        </p:nvSpPr>
        <p:spPr>
          <a:xfrm>
            <a:off x="952500" y="2611461"/>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rPr>
              <a:t>Ana programdan</a:t>
            </a:r>
            <a:endParaRPr 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Courier New" pitchFamily="49" charset="0"/>
            </a:endParaRPr>
          </a:p>
        </p:txBody>
      </p:sp>
      <p:cxnSp>
        <p:nvCxnSpPr>
          <p:cNvPr id="37" name="Straight Arrow Connector 60"/>
          <p:cNvCxnSpPr/>
          <p:nvPr/>
        </p:nvCxnSpPr>
        <p:spPr>
          <a:xfrm>
            <a:off x="2190750" y="2782911"/>
            <a:ext cx="639763" cy="1587"/>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8" name="Curved Connector 63"/>
          <p:cNvCxnSpPr/>
          <p:nvPr/>
        </p:nvCxnSpPr>
        <p:spPr>
          <a:xfrm flipV="1">
            <a:off x="4457700" y="2744811"/>
            <a:ext cx="1828800" cy="685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Curved Connector 64"/>
          <p:cNvCxnSpPr>
            <a:stCxn id="27" idx="1"/>
          </p:cNvCxnSpPr>
          <p:nvPr/>
        </p:nvCxnSpPr>
        <p:spPr>
          <a:xfrm rot="10800000" flipV="1">
            <a:off x="4381500" y="3375048"/>
            <a:ext cx="2057400" cy="131763"/>
          </a:xfrm>
          <a:prstGeom prst="curvedConnector3">
            <a:avLst>
              <a:gd name="adj1" fmla="val 47222"/>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Curved Connector 65"/>
          <p:cNvCxnSpPr>
            <a:stCxn id="25" idx="3"/>
          </p:cNvCxnSpPr>
          <p:nvPr/>
        </p:nvCxnSpPr>
        <p:spPr>
          <a:xfrm flipV="1">
            <a:off x="4495800" y="3506811"/>
            <a:ext cx="2019300" cy="763587"/>
          </a:xfrm>
          <a:prstGeom prst="curvedConnector3">
            <a:avLst>
              <a:gd name="adj1" fmla="val 48113"/>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Curved Connector 66"/>
          <p:cNvCxnSpPr/>
          <p:nvPr/>
        </p:nvCxnSpPr>
        <p:spPr>
          <a:xfrm rot="10800000">
            <a:off x="4305300" y="4345011"/>
            <a:ext cx="2133600" cy="39687"/>
          </a:xfrm>
          <a:prstGeom prst="curvedConnector3">
            <a:avLst>
              <a:gd name="adj1" fmla="val 48214"/>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2" name="Curved Connector 67"/>
          <p:cNvCxnSpPr>
            <a:stCxn id="26" idx="3"/>
          </p:cNvCxnSpPr>
          <p:nvPr/>
        </p:nvCxnSpPr>
        <p:spPr>
          <a:xfrm flipV="1">
            <a:off x="4495800" y="4497411"/>
            <a:ext cx="2171700" cy="801687"/>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137</a:t>
            </a:fld>
            <a:endParaRPr lang="tr-TR"/>
          </a:p>
        </p:txBody>
      </p:sp>
      <p:sp>
        <p:nvSpPr>
          <p:cNvPr id="7" name="Content Placeholder 2"/>
          <p:cNvSpPr>
            <a:spLocks noGrp="1"/>
          </p:cNvSpPr>
          <p:nvPr>
            <p:ph idx="1"/>
          </p:nvPr>
        </p:nvSpPr>
        <p:spPr bwMode="auto">
          <a:xfrm>
            <a:off x="457200" y="1428736"/>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(b)</a:t>
            </a:r>
          </a:p>
          <a:p>
            <a:endParaRPr lang="en-US" smtClean="0"/>
          </a:p>
        </p:txBody>
      </p:sp>
      <p:sp>
        <p:nvSpPr>
          <p:cNvPr id="8" name="Rectangle 39"/>
          <p:cNvSpPr/>
          <p:nvPr/>
        </p:nvSpPr>
        <p:spPr>
          <a:xfrm>
            <a:off x="6591300" y="2787674"/>
            <a:ext cx="1828800" cy="2927350"/>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40"/>
          <p:cNvSpPr/>
          <p:nvPr/>
        </p:nvSpPr>
        <p:spPr>
          <a:xfrm>
            <a:off x="1676400" y="2787674"/>
            <a:ext cx="1828800" cy="2927350"/>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42"/>
          <p:cNvSpPr/>
          <p:nvPr/>
        </p:nvSpPr>
        <p:spPr>
          <a:xfrm>
            <a:off x="7459663" y="288768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43"/>
          <p:cNvSpPr/>
          <p:nvPr/>
        </p:nvSpPr>
        <p:spPr>
          <a:xfrm>
            <a:off x="7459663" y="309723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44"/>
          <p:cNvSpPr/>
          <p:nvPr/>
        </p:nvSpPr>
        <p:spPr>
          <a:xfrm>
            <a:off x="7459663" y="330202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45"/>
          <p:cNvSpPr/>
          <p:nvPr/>
        </p:nvSpPr>
        <p:spPr>
          <a:xfrm>
            <a:off x="7459663" y="35115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46"/>
          <p:cNvSpPr/>
          <p:nvPr/>
        </p:nvSpPr>
        <p:spPr>
          <a:xfrm>
            <a:off x="2544763" y="2868636"/>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47"/>
          <p:cNvSpPr/>
          <p:nvPr/>
        </p:nvSpPr>
        <p:spPr>
          <a:xfrm>
            <a:off x="2544763" y="307342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48"/>
          <p:cNvSpPr/>
          <p:nvPr/>
        </p:nvSpPr>
        <p:spPr>
          <a:xfrm>
            <a:off x="2544763" y="32829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TextBox 30"/>
          <p:cNvSpPr txBox="1">
            <a:spLocks noChangeArrowheads="1"/>
          </p:cNvSpPr>
          <p:nvPr/>
        </p:nvSpPr>
        <p:spPr bwMode="auto">
          <a:xfrm>
            <a:off x="1866900" y="4422799"/>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TextBox 32"/>
          <p:cNvSpPr txBox="1">
            <a:spLocks noChangeArrowheads="1"/>
          </p:cNvSpPr>
          <p:nvPr/>
        </p:nvSpPr>
        <p:spPr bwMode="auto">
          <a:xfrm>
            <a:off x="1866900" y="3486174"/>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TextBox 33"/>
          <p:cNvSpPr txBox="1">
            <a:spLocks noChangeArrowheads="1"/>
          </p:cNvSpPr>
          <p:nvPr/>
        </p:nvSpPr>
        <p:spPr bwMode="auto">
          <a:xfrm>
            <a:off x="6781800" y="3641749"/>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TextBox 36"/>
          <p:cNvSpPr txBox="1">
            <a:spLocks noChangeArrowheads="1"/>
          </p:cNvSpPr>
          <p:nvPr/>
        </p:nvSpPr>
        <p:spPr bwMode="auto">
          <a:xfrm>
            <a:off x="6781800" y="4705374"/>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55"/>
          <p:cNvSpPr/>
          <p:nvPr/>
        </p:nvSpPr>
        <p:spPr>
          <a:xfrm>
            <a:off x="7459663" y="40989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56"/>
          <p:cNvSpPr/>
          <p:nvPr/>
        </p:nvSpPr>
        <p:spPr>
          <a:xfrm>
            <a:off x="7459663" y="39306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61"/>
          <p:cNvSpPr/>
          <p:nvPr/>
        </p:nvSpPr>
        <p:spPr>
          <a:xfrm>
            <a:off x="2544763" y="42354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Oval 62"/>
          <p:cNvSpPr/>
          <p:nvPr/>
        </p:nvSpPr>
        <p:spPr>
          <a:xfrm>
            <a:off x="7459663" y="45783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Oval 68"/>
          <p:cNvSpPr/>
          <p:nvPr/>
        </p:nvSpPr>
        <p:spPr>
          <a:xfrm>
            <a:off x="7459663" y="44037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Oval 69"/>
          <p:cNvSpPr/>
          <p:nvPr/>
        </p:nvSpPr>
        <p:spPr>
          <a:xfrm>
            <a:off x="7459663" y="42513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Oval 70"/>
          <p:cNvSpPr/>
          <p:nvPr/>
        </p:nvSpPr>
        <p:spPr>
          <a:xfrm>
            <a:off x="7459663" y="54165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Oval 71"/>
          <p:cNvSpPr/>
          <p:nvPr/>
        </p:nvSpPr>
        <p:spPr>
          <a:xfrm>
            <a:off x="7459663" y="51879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72"/>
          <p:cNvSpPr/>
          <p:nvPr/>
        </p:nvSpPr>
        <p:spPr>
          <a:xfrm>
            <a:off x="7459663" y="49974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73"/>
          <p:cNvSpPr/>
          <p:nvPr/>
        </p:nvSpPr>
        <p:spPr>
          <a:xfrm>
            <a:off x="2544763" y="4006874"/>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Oval 74"/>
          <p:cNvSpPr/>
          <p:nvPr/>
        </p:nvSpPr>
        <p:spPr>
          <a:xfrm>
            <a:off x="2544763" y="3794149"/>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TextBox 55"/>
          <p:cNvSpPr txBox="1">
            <a:spLocks noChangeArrowheads="1"/>
          </p:cNvSpPr>
          <p:nvPr/>
        </p:nvSpPr>
        <p:spPr bwMode="auto">
          <a:xfrm>
            <a:off x="2438400" y="2138386"/>
            <a:ext cx="324127" cy="369332"/>
          </a:xfrm>
          <a:prstGeom prst="rect">
            <a:avLst/>
          </a:prstGeom>
          <a:noFill/>
          <a:ln w="9525">
            <a:noFill/>
            <a:miter lim="800000"/>
            <a:headEnd/>
            <a:tailEnd/>
          </a:ln>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p>
        </p:txBody>
      </p:sp>
      <p:sp>
        <p:nvSpPr>
          <p:cNvPr id="33" name="TextBox 56"/>
          <p:cNvSpPr txBox="1">
            <a:spLocks noChangeArrowheads="1"/>
          </p:cNvSpPr>
          <p:nvPr/>
        </p:nvSpPr>
        <p:spPr bwMode="auto">
          <a:xfrm>
            <a:off x="7315200" y="2138386"/>
            <a:ext cx="338138" cy="369888"/>
          </a:xfrm>
          <a:prstGeom prst="rect">
            <a:avLst/>
          </a:prstGeom>
          <a:noFill/>
          <a:ln w="9525">
            <a:noFill/>
            <a:miter lim="800000"/>
            <a:headEnd/>
            <a:tailEnd/>
          </a:ln>
        </p:spPr>
        <p:txBody>
          <a:bodyPr>
            <a:spAutoFit/>
          </a:bodyPr>
          <a:lstStyle/>
          <a:p>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p>
        </p:txBody>
      </p:sp>
      <p:cxnSp>
        <p:nvCxnSpPr>
          <p:cNvPr id="34" name="Straight Arrow Connector 78"/>
          <p:cNvCxnSpPr/>
          <p:nvPr/>
        </p:nvCxnSpPr>
        <p:spPr>
          <a:xfrm>
            <a:off x="5875338" y="2840061"/>
            <a:ext cx="639762" cy="1588"/>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5" name="TextBox 79"/>
          <p:cNvSpPr txBox="1"/>
          <p:nvPr/>
        </p:nvSpPr>
        <p:spPr>
          <a:xfrm>
            <a:off x="4660900" y="2671786"/>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Ana programdan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endParaRPr>
          </a:p>
        </p:txBody>
      </p:sp>
      <p:cxnSp>
        <p:nvCxnSpPr>
          <p:cNvPr id="36" name="Curved Connector 80"/>
          <p:cNvCxnSpPr/>
          <p:nvPr/>
        </p:nvCxnSpPr>
        <p:spPr>
          <a:xfrm>
            <a:off x="3505200" y="2803549"/>
            <a:ext cx="3429000" cy="990600"/>
          </a:xfrm>
          <a:prstGeom prst="curvedConnector3">
            <a:avLst>
              <a:gd name="adj1" fmla="val 35556"/>
            </a:avLst>
          </a:prstGeom>
          <a:ln>
            <a:solidFill>
              <a:schemeClr val="tx1"/>
            </a:solidFill>
            <a:headEnd type="arrow"/>
            <a:tailEnd type="none"/>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Curved Connector 81"/>
          <p:cNvCxnSpPr>
            <a:stCxn id="18" idx="3"/>
          </p:cNvCxnSpPr>
          <p:nvPr/>
        </p:nvCxnSpPr>
        <p:spPr>
          <a:xfrm>
            <a:off x="3314700" y="3640161"/>
            <a:ext cx="3695700" cy="230188"/>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Curved Connector 82"/>
          <p:cNvCxnSpPr/>
          <p:nvPr/>
        </p:nvCxnSpPr>
        <p:spPr>
          <a:xfrm rot="10800000">
            <a:off x="3124200" y="3717949"/>
            <a:ext cx="3810000" cy="1066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Curved Connector 83"/>
          <p:cNvCxnSpPr/>
          <p:nvPr/>
        </p:nvCxnSpPr>
        <p:spPr>
          <a:xfrm>
            <a:off x="3124200" y="4556149"/>
            <a:ext cx="3810000" cy="3048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Eşyordamlar</a:t>
            </a:r>
            <a:r>
              <a:rPr lang="tr-TR" dirty="0" smtClean="0"/>
              <a:t> (</a:t>
            </a:r>
            <a:r>
              <a:rPr lang="tr-TR" dirty="0" err="1" smtClean="0"/>
              <a:t>Coroutines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138</a:t>
            </a:fld>
            <a:endParaRPr lang="tr-TR"/>
          </a:p>
        </p:txBody>
      </p:sp>
      <p:sp>
        <p:nvSpPr>
          <p:cNvPr id="7" name="Content Placeholder 2"/>
          <p:cNvSpPr>
            <a:spLocks noGrp="1"/>
          </p:cNvSpPr>
          <p:nvPr>
            <p:ph idx="1"/>
          </p:nvPr>
        </p:nvSpPr>
        <p:spPr bwMode="auto">
          <a:xfrm>
            <a:off x="457200" y="1457348"/>
            <a:ext cx="8229600" cy="5257800"/>
          </a:xfrm>
          <a:noFill/>
          <a:ln>
            <a:miter lim="800000"/>
            <a:headEnd/>
            <a:tailEnd/>
          </a:ln>
        </p:spPr>
        <p:txBody>
          <a:bodyPr vert="horz" wrap="square" lIns="91440" tIns="45720" rIns="91440" bIns="45720" numCol="1" anchor="t" anchorCtr="0" compatLnSpc="1">
            <a:prstTxWarp prst="textNoShape">
              <a:avLst/>
            </a:prstTxWarp>
          </a:bodyPr>
          <a:lstStyle/>
          <a:p>
            <a:r>
              <a:rPr lang="en-US" smtClean="0"/>
              <a:t>(c)</a:t>
            </a:r>
          </a:p>
          <a:p>
            <a:endParaRPr lang="en-US" smtClean="0"/>
          </a:p>
        </p:txBody>
      </p:sp>
      <p:sp>
        <p:nvSpPr>
          <p:cNvPr id="8" name="Rectangle 35"/>
          <p:cNvSpPr/>
          <p:nvPr/>
        </p:nvSpPr>
        <p:spPr>
          <a:xfrm>
            <a:off x="6515100" y="2498725"/>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36"/>
          <p:cNvSpPr/>
          <p:nvPr/>
        </p:nvSpPr>
        <p:spPr>
          <a:xfrm>
            <a:off x="2667000" y="2498725"/>
            <a:ext cx="1828800" cy="3063875"/>
          </a:xfrm>
          <a:prstGeom prst="rect">
            <a:avLst/>
          </a:prstGeom>
          <a:noFill/>
          <a:ln>
            <a:solidFill>
              <a:schemeClr val="tx1"/>
            </a:solidFill>
          </a:ln>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37"/>
          <p:cNvSpPr/>
          <p:nvPr/>
        </p:nvSpPr>
        <p:spPr>
          <a:xfrm>
            <a:off x="3535363" y="267017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Oval 38"/>
          <p:cNvSpPr/>
          <p:nvPr/>
        </p:nvSpPr>
        <p:spPr>
          <a:xfrm>
            <a:off x="3535363" y="289877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Oval 41"/>
          <p:cNvSpPr/>
          <p:nvPr/>
        </p:nvSpPr>
        <p:spPr>
          <a:xfrm>
            <a:off x="7383463" y="26209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3" name="Oval 51"/>
          <p:cNvSpPr/>
          <p:nvPr/>
        </p:nvSpPr>
        <p:spPr>
          <a:xfrm>
            <a:off x="7383463" y="283527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Oval 52"/>
          <p:cNvSpPr/>
          <p:nvPr/>
        </p:nvSpPr>
        <p:spPr>
          <a:xfrm>
            <a:off x="3535363" y="3311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Oval 57"/>
          <p:cNvSpPr/>
          <p:nvPr/>
        </p:nvSpPr>
        <p:spPr>
          <a:xfrm>
            <a:off x="3535363" y="351631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Oval 58"/>
          <p:cNvSpPr/>
          <p:nvPr/>
        </p:nvSpPr>
        <p:spPr>
          <a:xfrm>
            <a:off x="3535363" y="37306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7" name="Oval 59"/>
          <p:cNvSpPr/>
          <p:nvPr/>
        </p:nvSpPr>
        <p:spPr>
          <a:xfrm>
            <a:off x="3535363" y="41878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Oval 60"/>
          <p:cNvSpPr/>
          <p:nvPr/>
        </p:nvSpPr>
        <p:spPr>
          <a:xfrm>
            <a:off x="3535363" y="43783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Oval 63"/>
          <p:cNvSpPr/>
          <p:nvPr/>
        </p:nvSpPr>
        <p:spPr>
          <a:xfrm>
            <a:off x="3535363" y="45688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Oval 64"/>
          <p:cNvSpPr/>
          <p:nvPr/>
        </p:nvSpPr>
        <p:spPr>
          <a:xfrm>
            <a:off x="3535363" y="47593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Oval 65"/>
          <p:cNvSpPr/>
          <p:nvPr/>
        </p:nvSpPr>
        <p:spPr>
          <a:xfrm>
            <a:off x="7383463" y="32686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Oval 66"/>
          <p:cNvSpPr/>
          <p:nvPr/>
        </p:nvSpPr>
        <p:spPr>
          <a:xfrm>
            <a:off x="7383463" y="34591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3" name="Oval 67"/>
          <p:cNvSpPr/>
          <p:nvPr/>
        </p:nvSpPr>
        <p:spPr>
          <a:xfrm>
            <a:off x="7383463" y="4835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TextBox 29"/>
          <p:cNvSpPr txBox="1">
            <a:spLocks noChangeArrowheads="1"/>
          </p:cNvSpPr>
          <p:nvPr/>
        </p:nvSpPr>
        <p:spPr bwMode="auto">
          <a:xfrm>
            <a:off x="2857500" y="3878263"/>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B</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5" name="TextBox 35"/>
          <p:cNvSpPr txBox="1">
            <a:spLocks noChangeArrowheads="1"/>
          </p:cNvSpPr>
          <p:nvPr/>
        </p:nvSpPr>
        <p:spPr bwMode="auto">
          <a:xfrm>
            <a:off x="6705600" y="4187825"/>
            <a:ext cx="1447800" cy="30797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  A</a:t>
            </a:r>
            <a:endParaRPr lang="en-US" sz="14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6" name="Oval 85"/>
          <p:cNvSpPr/>
          <p:nvPr/>
        </p:nvSpPr>
        <p:spPr>
          <a:xfrm>
            <a:off x="7383463" y="445452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 name="Oval 86"/>
          <p:cNvSpPr/>
          <p:nvPr/>
        </p:nvSpPr>
        <p:spPr>
          <a:xfrm>
            <a:off x="7383463" y="4057650"/>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8" name="Oval 87"/>
          <p:cNvSpPr/>
          <p:nvPr/>
        </p:nvSpPr>
        <p:spPr>
          <a:xfrm>
            <a:off x="7383463" y="46402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9" name="Oval 88"/>
          <p:cNvSpPr/>
          <p:nvPr/>
        </p:nvSpPr>
        <p:spPr>
          <a:xfrm>
            <a:off x="7383463" y="3863975"/>
            <a:ext cx="92075" cy="90488"/>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0" name="Oval 89"/>
          <p:cNvSpPr/>
          <p:nvPr/>
        </p:nvSpPr>
        <p:spPr>
          <a:xfrm>
            <a:off x="7383463" y="3649663"/>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1" name="TextBox 61"/>
          <p:cNvSpPr txBox="1">
            <a:spLocks noChangeArrowheads="1"/>
          </p:cNvSpPr>
          <p:nvPr/>
        </p:nvSpPr>
        <p:spPr bwMode="auto">
          <a:xfrm>
            <a:off x="4770438" y="3260725"/>
            <a:ext cx="1038225" cy="46166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tr-T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Birinci </a:t>
            </a: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resume</a:t>
            </a:r>
            <a:endPar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2" name="TextBox 64"/>
          <p:cNvSpPr txBox="1">
            <a:spLocks noChangeArrowheads="1"/>
          </p:cNvSpPr>
          <p:nvPr/>
        </p:nvSpPr>
        <p:spPr bwMode="auto">
          <a:xfrm>
            <a:off x="3411538" y="2068513"/>
            <a:ext cx="324127" cy="369332"/>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p>
        </p:txBody>
      </p:sp>
      <p:sp>
        <p:nvSpPr>
          <p:cNvPr id="33" name="TextBox 65"/>
          <p:cNvSpPr txBox="1">
            <a:spLocks noChangeArrowheads="1"/>
          </p:cNvSpPr>
          <p:nvPr/>
        </p:nvSpPr>
        <p:spPr bwMode="auto">
          <a:xfrm>
            <a:off x="7259638" y="2068513"/>
            <a:ext cx="314510" cy="369332"/>
          </a:xfrm>
          <a:prstGeom prst="rect">
            <a:avLst/>
          </a:prstGeom>
          <a:noFill/>
          <a:ln w="9525">
            <a:noFill/>
            <a:miter lim="800000"/>
            <a:headEnd/>
            <a:tailEnd/>
          </a:ln>
          <a:effectLst>
            <a:glow rad="63500">
              <a:schemeClr val="accent4">
                <a:satMod val="175000"/>
                <a:alpha val="40000"/>
              </a:schemeClr>
            </a:glow>
          </a:effectLst>
        </p:spPr>
        <p:txBody>
          <a:bodyPr wrap="none">
            <a:spAutoFit/>
          </a:bodyPr>
          <a:lstStyle/>
          <a:p>
            <a:pPr algn="ctr"/>
            <a:r>
              <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a:t>
            </a:r>
          </a:p>
        </p:txBody>
      </p:sp>
      <p:sp>
        <p:nvSpPr>
          <p:cNvPr id="34" name="TextBox 93"/>
          <p:cNvSpPr txBox="1"/>
          <p:nvPr/>
        </p:nvSpPr>
        <p:spPr>
          <a:xfrm>
            <a:off x="857224" y="2387600"/>
            <a:ext cx="1617174" cy="584775"/>
          </a:xfrm>
          <a:prstGeom prst="rect">
            <a:avLst/>
          </a:prstGeom>
          <a:noFill/>
          <a:effectLst>
            <a:glow rad="63500">
              <a:schemeClr val="accent4">
                <a:satMod val="175000"/>
                <a:alpha val="40000"/>
              </a:schemeClr>
            </a:glow>
          </a:effectLst>
        </p:spPr>
        <p:txBody>
          <a:bodyPr wrap="none">
            <a:spAutoFit/>
          </a:bodyPr>
          <a:lstStyle/>
          <a:p>
            <a:pPr algn="ctr">
              <a:defRPr/>
            </a:pPr>
            <a:r>
              <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resume</a:t>
            </a:r>
          </a:p>
          <a:p>
            <a:pPr algn="ctr">
              <a:defRPr/>
            </a:pPr>
            <a:r>
              <a:rPr lang="tr-TR"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rPr>
              <a:t>Ana programdan</a:t>
            </a:r>
            <a:endParaRPr 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Courier New" pitchFamily="49" charset="0"/>
            </a:endParaRPr>
          </a:p>
        </p:txBody>
      </p:sp>
      <p:cxnSp>
        <p:nvCxnSpPr>
          <p:cNvPr id="35" name="Straight Arrow Connector 94"/>
          <p:cNvCxnSpPr/>
          <p:nvPr/>
        </p:nvCxnSpPr>
        <p:spPr>
          <a:xfrm>
            <a:off x="2000250" y="2544763"/>
            <a:ext cx="639763" cy="1587"/>
          </a:xfrm>
          <a:prstGeom prst="straightConnector1">
            <a:avLst/>
          </a:prstGeom>
          <a:ln>
            <a:tailEnd type="arrow"/>
          </a:ln>
          <a:effectLst>
            <a:glow rad="635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6" name="Curved Connector 95"/>
          <p:cNvCxnSpPr>
            <a:stCxn id="24" idx="3"/>
          </p:cNvCxnSpPr>
          <p:nvPr/>
        </p:nvCxnSpPr>
        <p:spPr>
          <a:xfrm flipV="1">
            <a:off x="4305300" y="2667000"/>
            <a:ext cx="2857500" cy="136525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Curved Connector 96"/>
          <p:cNvCxnSpPr/>
          <p:nvPr/>
        </p:nvCxnSpPr>
        <p:spPr>
          <a:xfrm rot="10800000">
            <a:off x="4038600" y="4114800"/>
            <a:ext cx="2819400" cy="15240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8" name="Curved Connector 97"/>
          <p:cNvCxnSpPr>
            <a:stCxn id="24" idx="3"/>
          </p:cNvCxnSpPr>
          <p:nvPr/>
        </p:nvCxnSpPr>
        <p:spPr>
          <a:xfrm>
            <a:off x="4305300" y="4032250"/>
            <a:ext cx="2628900" cy="387350"/>
          </a:xfrm>
          <a:prstGeom prst="curvedConnector3">
            <a:avLst>
              <a:gd name="adj1" fmla="val 5000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9" name="Oval 98"/>
          <p:cNvSpPr/>
          <p:nvPr/>
        </p:nvSpPr>
        <p:spPr>
          <a:xfrm>
            <a:off x="3535363" y="310832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0" name="Oval 99"/>
          <p:cNvSpPr/>
          <p:nvPr/>
        </p:nvSpPr>
        <p:spPr>
          <a:xfrm>
            <a:off x="3535363" y="4975225"/>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1" name="Oval 100"/>
          <p:cNvSpPr/>
          <p:nvPr/>
        </p:nvSpPr>
        <p:spPr>
          <a:xfrm>
            <a:off x="7383463" y="3048000"/>
            <a:ext cx="92075" cy="92075"/>
          </a:xfrm>
          <a:prstGeom prst="ellipse">
            <a:avLst/>
          </a:prstGeom>
          <a:solidFill>
            <a:schemeClr val="tx1"/>
          </a:solidFill>
          <a:ln>
            <a:solidFill>
              <a:schemeClr val="tx1"/>
            </a:solid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2" name="TextBox 132"/>
          <p:cNvSpPr txBox="1">
            <a:spLocks noChangeArrowheads="1"/>
          </p:cNvSpPr>
          <p:nvPr/>
        </p:nvSpPr>
        <p:spPr bwMode="auto">
          <a:xfrm>
            <a:off x="5437188" y="4572000"/>
            <a:ext cx="1039812" cy="461665"/>
          </a:xfrm>
          <a:prstGeom prst="rect">
            <a:avLst/>
          </a:prstGeom>
          <a:noFill/>
          <a:ln w="9525">
            <a:noFill/>
            <a:miter lim="800000"/>
            <a:headEnd/>
            <a:tailEnd/>
          </a:ln>
          <a:effectLst>
            <a:glow rad="63500">
              <a:schemeClr val="accent4">
                <a:satMod val="175000"/>
                <a:alpha val="40000"/>
              </a:schemeClr>
            </a:glow>
          </a:effectLst>
        </p:spPr>
        <p:txBody>
          <a:bodyPr>
            <a:spAutoFit/>
          </a:bodyPr>
          <a:lstStyle/>
          <a:p>
            <a:pPr algn="ctr"/>
            <a:r>
              <a:rPr lang="tr-TR"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Takip eden</a:t>
            </a:r>
            <a:r>
              <a:rPr lang="en-US" sz="1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1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resume</a:t>
            </a:r>
          </a:p>
        </p:txBody>
      </p:sp>
      <p:sp>
        <p:nvSpPr>
          <p:cNvPr id="43" name="Right Bracket 102"/>
          <p:cNvSpPr/>
          <p:nvPr/>
        </p:nvSpPr>
        <p:spPr>
          <a:xfrm flipV="1">
            <a:off x="7467600" y="2667000"/>
            <a:ext cx="457200" cy="2209800"/>
          </a:xfrm>
          <a:prstGeom prst="rightBracket">
            <a:avLst>
              <a:gd name="adj" fmla="val 0"/>
            </a:avLst>
          </a:prstGeom>
          <a:ln>
            <a:solidFill>
              <a:schemeClr val="tx1"/>
            </a:solidFill>
            <a:headEnd type="none"/>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4" name="Left Bracket 103"/>
          <p:cNvSpPr/>
          <p:nvPr/>
        </p:nvSpPr>
        <p:spPr>
          <a:xfrm>
            <a:off x="3048000" y="2667000"/>
            <a:ext cx="457200" cy="2378075"/>
          </a:xfrm>
          <a:prstGeom prst="leftBracket">
            <a:avLst>
              <a:gd name="adj" fmla="val 0"/>
            </a:avLst>
          </a:prstGeom>
          <a:ln>
            <a:solidFill>
              <a:schemeClr val="tx1"/>
            </a:solidFill>
            <a:tailEnd type="arrow"/>
          </a:ln>
          <a:effectLst>
            <a:glow rad="635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smtClean="0"/>
              <a:t>Ö</a:t>
            </a:r>
            <a:r>
              <a:rPr lang="tr-TR" dirty="0" smtClean="0"/>
              <a:t>dev</a:t>
            </a:r>
            <a:endParaRPr lang="en-US" dirty="0"/>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err="1" smtClean="0"/>
              <a:t>Call</a:t>
            </a:r>
            <a:r>
              <a:rPr lang="tr-TR" sz="2400" dirty="0" smtClean="0"/>
              <a:t>-</a:t>
            </a:r>
            <a:r>
              <a:rPr lang="tr-TR" sz="2400" dirty="0" err="1" smtClean="0"/>
              <a:t>by</a:t>
            </a:r>
            <a:r>
              <a:rPr lang="tr-TR" sz="2400" dirty="0" smtClean="0"/>
              <a:t> </a:t>
            </a:r>
            <a:r>
              <a:rPr lang="tr-TR" sz="2400" dirty="0" err="1" smtClean="0"/>
              <a:t>Need’i</a:t>
            </a:r>
            <a:r>
              <a:rPr lang="tr-TR" sz="2400" dirty="0" smtClean="0"/>
              <a:t> araştırınız</a:t>
            </a:r>
          </a:p>
          <a:p>
            <a:r>
              <a:rPr lang="tr-TR" sz="2400" dirty="0" smtClean="0"/>
              <a:t>C ve Java dilleri ile oluşturacağınız programlar için aşağıdaki işlemleri gerçekleştiriniz</a:t>
            </a:r>
          </a:p>
          <a:p>
            <a:pPr lvl="1"/>
            <a:r>
              <a:rPr lang="tr-TR" sz="2100" dirty="0" smtClean="0"/>
              <a:t>a) Altprogramlar oluşturarak parametre aktarım yöntemlerini  uygulayınız. Hangi yöntem neden uygulanamadı araştırıp yazınız.</a:t>
            </a:r>
          </a:p>
          <a:p>
            <a:pPr lvl="1"/>
            <a:r>
              <a:rPr lang="tr-TR" sz="2100" dirty="0" smtClean="0"/>
              <a:t>b) Özyinelemeli altprogramlara örnek olarak</a:t>
            </a:r>
          </a:p>
          <a:p>
            <a:pPr lvl="2"/>
            <a:r>
              <a:rPr lang="tr-TR" sz="1800" dirty="0" smtClean="0"/>
              <a:t>N sayısının toplamını</a:t>
            </a:r>
          </a:p>
          <a:p>
            <a:pPr lvl="2"/>
            <a:r>
              <a:rPr lang="tr-TR" sz="1800" dirty="0" smtClean="0"/>
              <a:t>N sayısına kadar </a:t>
            </a:r>
            <a:r>
              <a:rPr lang="tr-TR" sz="1800" dirty="0" err="1" smtClean="0"/>
              <a:t>fibonacci</a:t>
            </a:r>
            <a:r>
              <a:rPr lang="tr-TR" sz="1800" dirty="0" smtClean="0"/>
              <a:t> sayılarının oluşturulmasını yapınız.</a:t>
            </a:r>
          </a:p>
          <a:p>
            <a:pPr lvl="2"/>
            <a:r>
              <a:rPr lang="tr-TR" sz="1800" dirty="0" smtClean="0"/>
              <a:t>Bu hazırladığınız </a:t>
            </a:r>
            <a:r>
              <a:rPr lang="tr-TR" sz="1800" dirty="0" err="1" smtClean="0"/>
              <a:t>alprogramlarda</a:t>
            </a:r>
            <a:r>
              <a:rPr lang="tr-TR" sz="1800" dirty="0" smtClean="0"/>
              <a:t> değişken değerlerinin </a:t>
            </a:r>
            <a:r>
              <a:rPr lang="tr-TR" sz="1800" dirty="0" err="1" smtClean="0"/>
              <a:t>yığıt</a:t>
            </a:r>
            <a:r>
              <a:rPr lang="tr-TR" sz="1800" dirty="0" smtClean="0"/>
              <a:t> mantığına göre nasıl hafızada yer işgal ettiğini şematik olarak gösteriniz.</a:t>
            </a:r>
          </a:p>
          <a:p>
            <a:pPr lvl="1"/>
            <a:endParaRPr lang="tr-TR" sz="21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139</a:t>
            </a:fld>
            <a:endParaRPr lang="tr-TR"/>
          </a:p>
        </p:txBody>
      </p:sp>
    </p:spTree>
    <p:extLst>
      <p:ext uri="{BB962C8B-B14F-4D97-AF65-F5344CB8AC3E}">
        <p14:creationId xmlns:p14="http://schemas.microsoft.com/office/powerpoint/2010/main" val="2857262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8.2.1.2. Yerel Tanımlamalar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2987824" y="1600200"/>
            <a:ext cx="6048672" cy="4495800"/>
          </a:xfrm>
        </p:spPr>
        <p:txBody>
          <a:bodyPr>
            <a:normAutofit fontScale="92500"/>
          </a:bodyPr>
          <a:lstStyle/>
          <a:p>
            <a:r>
              <a:rPr lang="tr-TR" dirty="0"/>
              <a:t>Altprogram başlığından sonra yer alan tanımlamalar altprograma yerel olup, bu değişkenlere erişim altprogram deyimleri ile sınırlı olduğu için, </a:t>
            </a:r>
            <a:r>
              <a:rPr lang="tr-TR" b="1" dirty="0"/>
              <a:t>yerel </a:t>
            </a:r>
            <a:r>
              <a:rPr lang="tr-TR" b="1" dirty="0" smtClean="0"/>
              <a:t>değişkenler </a:t>
            </a:r>
            <a:r>
              <a:rPr lang="tr-TR" dirty="0" smtClean="0"/>
              <a:t>olarak </a:t>
            </a:r>
            <a:r>
              <a:rPr lang="tr-TR" dirty="0"/>
              <a:t>adlandırılır. </a:t>
            </a:r>
            <a:br>
              <a:rPr lang="tr-TR" dirty="0"/>
            </a:br>
            <a:endParaRPr lang="tr-TR" dirty="0"/>
          </a:p>
          <a:p>
            <a:r>
              <a:rPr lang="tr-TR" dirty="0"/>
              <a:t>Bir altprogramda başvurulan bir ismin bir tanımlama ile bağlanması, o programlama dilinin kapsam kuralları ile belirlenir. </a:t>
            </a:r>
          </a:p>
        </p:txBody>
      </p:sp>
      <p:pic>
        <p:nvPicPr>
          <p:cNvPr id="50178" name="Picture 2"/>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a14="http://schemas.microsoft.com/office/drawing/2010/main" val="0"/>
              </a:ext>
            </a:extLst>
          </a:blip>
          <a:srcRect/>
          <a:stretch>
            <a:fillRect/>
          </a:stretch>
        </p:blipFill>
        <p:spPr bwMode="auto">
          <a:xfrm>
            <a:off x="150218" y="1844824"/>
            <a:ext cx="292417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0543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yazılım mühendisliği açısından altprogramlar ve altprogramların genel özellikleri incelenmiştir.</a:t>
            </a:r>
          </a:p>
          <a:p>
            <a:r>
              <a:rPr lang="tr-TR" sz="2400" dirty="0"/>
              <a:t>Bu kapsamda; Parametreler, Parametre Aktarım Yöntemleri, Programlama Dillerinde Parametre Aktarımı, Parametre Aktarımında Tip Denetimi, Etkinlik Kayıtları, </a:t>
            </a:r>
            <a:r>
              <a:rPr lang="tr-TR" sz="2400" dirty="0" err="1"/>
              <a:t>Özyinelenemeli</a:t>
            </a:r>
            <a:r>
              <a:rPr lang="tr-TR" sz="2400" dirty="0"/>
              <a:t> Bir Altprogramın Çoklu Çağrımı ve Yüklenmiş Altprogramlar açıklanmıştır.</a:t>
            </a: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140</a:t>
            </a:fld>
            <a:endParaRPr lang="tr-TR"/>
          </a:p>
        </p:txBody>
      </p:sp>
    </p:spTree>
    <p:extLst>
      <p:ext uri="{BB962C8B-B14F-4D97-AF65-F5344CB8AC3E}">
        <p14:creationId xmlns:p14="http://schemas.microsoft.com/office/powerpoint/2010/main" val="50335227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dirty="0" smtClean="0"/>
              <a:t>Giuseppe </a:t>
            </a:r>
            <a:r>
              <a:rPr lang="en-US" dirty="0" err="1" smtClean="0"/>
              <a:t>Attardi</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en-US" sz="3100" dirty="0" smtClean="0"/>
              <a:t>John Mitchell</a:t>
            </a:r>
            <a:r>
              <a:rPr lang="tr-TR" sz="3100" dirty="0" smtClean="0"/>
              <a:t>, </a:t>
            </a:r>
            <a:r>
              <a:rPr lang="tr-TR" sz="3100" dirty="0" err="1" smtClean="0"/>
              <a:t>Programming</a:t>
            </a:r>
            <a:r>
              <a:rPr lang="tr-TR" sz="3100" dirty="0" smtClean="0"/>
              <a:t> </a:t>
            </a:r>
            <a:r>
              <a:rPr lang="tr-TR" sz="3100" dirty="0" err="1" smtClean="0"/>
              <a:t>Languages</a:t>
            </a:r>
            <a:r>
              <a:rPr lang="tr-TR" sz="3100" dirty="0" smtClean="0"/>
              <a:t> </a:t>
            </a:r>
            <a:r>
              <a:rPr lang="tr-TR" sz="3100" dirty="0" err="1" smtClean="0"/>
              <a:t>Lecture</a:t>
            </a:r>
            <a:r>
              <a:rPr lang="tr-TR" sz="3100" dirty="0" smtClean="0"/>
              <a:t> </a:t>
            </a:r>
            <a:r>
              <a:rPr lang="tr-TR" sz="3100" dirty="0" err="1" smtClean="0"/>
              <a:t>Note</a:t>
            </a:r>
            <a:r>
              <a:rPr lang="tr-TR" dirty="0" err="1" smtClean="0"/>
              <a:t>s</a:t>
            </a:r>
            <a:endParaRPr lang="en-US" i="1" dirty="0" smtClean="0"/>
          </a:p>
          <a:p>
            <a:endParaRPr lang="en-US" dirty="0" smtClean="0"/>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8.2.1.3. Deyimler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İçerik Yer Tutucusu 5"/>
          <p:cNvSpPr>
            <a:spLocks noGrp="1"/>
          </p:cNvSpPr>
          <p:nvPr>
            <p:ph sz="quarter" idx="1"/>
          </p:nvPr>
        </p:nvSpPr>
        <p:spPr>
          <a:xfrm>
            <a:off x="2987824" y="1600200"/>
            <a:ext cx="6048672" cy="4495800"/>
          </a:xfrm>
        </p:spPr>
        <p:txBody>
          <a:bodyPr>
            <a:normAutofit/>
          </a:bodyPr>
          <a:lstStyle/>
          <a:p>
            <a:r>
              <a:rPr lang="tr-TR" dirty="0"/>
              <a:t>Altprogramın gerçekleştirdiği işlemler, bir dizi deyim olarak yer alır</a:t>
            </a:r>
            <a:r>
              <a:rPr lang="tr-TR" dirty="0" smtClean="0"/>
              <a:t>.</a:t>
            </a:r>
          </a:p>
          <a:p>
            <a:endParaRPr lang="tr-TR" dirty="0"/>
          </a:p>
          <a:p>
            <a:r>
              <a:rPr lang="tr-TR" dirty="0"/>
              <a:t>Yerel tanımlamalar ve çalıştırılabilir deyimler, altprogram gövdesini oluştururlar.</a:t>
            </a:r>
            <a:br>
              <a:rPr lang="tr-TR" dirty="0"/>
            </a:br>
            <a:endParaRPr lang="tr-TR" dirty="0"/>
          </a:p>
        </p:txBody>
      </p:sp>
      <p:pic>
        <p:nvPicPr>
          <p:cNvPr id="51202" name="Picture 2"/>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a14="http://schemas.microsoft.com/office/drawing/2010/main" val="0"/>
              </a:ext>
            </a:extLst>
          </a:blip>
          <a:srcRect/>
          <a:stretch>
            <a:fillRect/>
          </a:stretch>
        </p:blipFill>
        <p:spPr bwMode="auto">
          <a:xfrm>
            <a:off x="82699" y="1795480"/>
            <a:ext cx="290512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443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8.2.2. Yordam ve Fonksiyonlar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
        <p:nvSpPr>
          <p:cNvPr id="6" name="İçerik Yer Tutucusu 5"/>
          <p:cNvSpPr>
            <a:spLocks noGrp="1"/>
          </p:cNvSpPr>
          <p:nvPr>
            <p:ph sz="quarter" idx="1"/>
          </p:nvPr>
        </p:nvSpPr>
        <p:spPr>
          <a:xfrm>
            <a:off x="467544" y="1600200"/>
            <a:ext cx="8568952" cy="4495800"/>
          </a:xfrm>
        </p:spPr>
        <p:txBody>
          <a:bodyPr>
            <a:normAutofit fontScale="92500" lnSpcReduction="10000"/>
          </a:bodyPr>
          <a:lstStyle/>
          <a:p>
            <a:r>
              <a:rPr lang="tr-TR" dirty="0"/>
              <a:t>Bir altprogram, bir </a:t>
            </a:r>
            <a:r>
              <a:rPr lang="tr-TR" b="1" dirty="0"/>
              <a:t>yordam</a:t>
            </a:r>
            <a:r>
              <a:rPr lang="tr-TR" dirty="0"/>
              <a:t> veya bir </a:t>
            </a:r>
            <a:r>
              <a:rPr lang="tr-TR" b="1" dirty="0"/>
              <a:t>fonksiyon</a:t>
            </a:r>
            <a:r>
              <a:rPr lang="tr-TR" dirty="0"/>
              <a:t> olabilir</a:t>
            </a:r>
            <a:r>
              <a:rPr lang="tr-TR" dirty="0" smtClean="0"/>
              <a:t>.</a:t>
            </a:r>
          </a:p>
          <a:p>
            <a:endParaRPr lang="tr-TR" dirty="0" smtClean="0"/>
          </a:p>
          <a:p>
            <a:r>
              <a:rPr lang="tr-TR" dirty="0" smtClean="0"/>
              <a:t>İki </a:t>
            </a:r>
            <a:r>
              <a:rPr lang="tr-TR" dirty="0"/>
              <a:t>altprogram türü arasındaki fark, fonksiyonların çağıran program birimine bir sonuç değeri döndürmelerinin şart olmasıdır</a:t>
            </a:r>
            <a:r>
              <a:rPr lang="tr-TR" dirty="0" smtClean="0"/>
              <a:t>.</a:t>
            </a:r>
          </a:p>
          <a:p>
            <a:endParaRPr lang="tr-TR" dirty="0" smtClean="0"/>
          </a:p>
          <a:p>
            <a:r>
              <a:rPr lang="tr-TR" dirty="0" smtClean="0"/>
              <a:t>Fonksiyon </a:t>
            </a:r>
            <a:r>
              <a:rPr lang="tr-TR" dirty="0"/>
              <a:t>altprogramlar bir programlama dilinde </a:t>
            </a:r>
            <a:r>
              <a:rPr lang="tr-TR" dirty="0" smtClean="0"/>
              <a:t>var olan</a:t>
            </a:r>
            <a:r>
              <a:rPr lang="tr-TR" dirty="0"/>
              <a:t> </a:t>
            </a:r>
            <a:r>
              <a:rPr lang="tr-TR" i="1" dirty="0"/>
              <a:t>(</a:t>
            </a:r>
            <a:r>
              <a:rPr lang="tr-TR" i="1" dirty="0" err="1" smtClean="0"/>
              <a:t>built</a:t>
            </a:r>
            <a:r>
              <a:rPr lang="tr-TR" i="1" dirty="0" smtClean="0"/>
              <a:t>-in) </a:t>
            </a:r>
            <a:r>
              <a:rPr lang="tr-TR" dirty="0" smtClean="0"/>
              <a:t>işlemcilere </a:t>
            </a:r>
            <a:r>
              <a:rPr lang="tr-TR" dirty="0"/>
              <a:t>benzer, yordam altprogramlar ise bir programlama dilinde </a:t>
            </a:r>
            <a:r>
              <a:rPr lang="tr-TR" dirty="0" smtClean="0"/>
              <a:t>var olan</a:t>
            </a:r>
            <a:r>
              <a:rPr lang="tr-TR" dirty="0"/>
              <a:t> </a:t>
            </a:r>
            <a:r>
              <a:rPr lang="tr-TR" i="1" dirty="0"/>
              <a:t>(</a:t>
            </a:r>
            <a:r>
              <a:rPr lang="tr-TR" i="1" dirty="0" err="1"/>
              <a:t>built</a:t>
            </a:r>
            <a:r>
              <a:rPr lang="tr-TR" i="1" dirty="0"/>
              <a:t>-in)</a:t>
            </a:r>
            <a:r>
              <a:rPr lang="tr-TR" dirty="0"/>
              <a:t> deyimlere benzer olarak düşünülebilir.</a:t>
            </a:r>
          </a:p>
        </p:txBody>
      </p:sp>
    </p:spTree>
    <p:extLst>
      <p:ext uri="{BB962C8B-B14F-4D97-AF65-F5344CB8AC3E}">
        <p14:creationId xmlns:p14="http://schemas.microsoft.com/office/powerpoint/2010/main" val="3233722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8.2.2. Yordam ve Fonksiyonlar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3563889" y="1600200"/>
            <a:ext cx="5472607" cy="4495800"/>
          </a:xfrm>
        </p:spPr>
        <p:txBody>
          <a:bodyPr>
            <a:normAutofit fontScale="70000" lnSpcReduction="20000"/>
          </a:bodyPr>
          <a:lstStyle/>
          <a:p>
            <a:r>
              <a:rPr lang="tr-TR" b="1" dirty="0"/>
              <a:t>Pascal ve Ada'da Yordamlar</a:t>
            </a:r>
            <a:r>
              <a:rPr lang="tr-TR" b="1" dirty="0" smtClean="0"/>
              <a:t>:  </a:t>
            </a:r>
            <a:r>
              <a:rPr lang="tr-TR" dirty="0" smtClean="0"/>
              <a:t>Yordamlar</a:t>
            </a:r>
            <a:r>
              <a:rPr lang="tr-TR" dirty="0"/>
              <a:t>, Pascal ve Ada'da </a:t>
            </a:r>
            <a:r>
              <a:rPr lang="tr-TR" dirty="0" err="1"/>
              <a:t>procedure</a:t>
            </a:r>
            <a:r>
              <a:rPr lang="tr-TR" dirty="0"/>
              <a:t> anahtar kelimesi ile belirtilirler. </a:t>
            </a:r>
            <a:endParaRPr lang="tr-TR" dirty="0" smtClean="0"/>
          </a:p>
          <a:p>
            <a:endParaRPr lang="tr-TR" dirty="0"/>
          </a:p>
          <a:p>
            <a:r>
              <a:rPr lang="tr-TR" b="1" dirty="0" err="1" smtClean="0"/>
              <a:t>C'de</a:t>
            </a:r>
            <a:r>
              <a:rPr lang="tr-TR" b="1" dirty="0" smtClean="0"/>
              <a:t> Yordamlar: </a:t>
            </a:r>
            <a:r>
              <a:rPr lang="tr-TR" dirty="0" err="1" smtClean="0"/>
              <a:t>C'de</a:t>
            </a:r>
            <a:r>
              <a:rPr lang="tr-TR" dirty="0" smtClean="0"/>
              <a:t> yordamların belirtilmesi için özel bir anahtar kelime kullanılmaz. </a:t>
            </a:r>
            <a:br>
              <a:rPr lang="tr-TR" dirty="0" smtClean="0"/>
            </a:br>
            <a:endParaRPr lang="tr-TR" dirty="0" smtClean="0"/>
          </a:p>
          <a:p>
            <a:r>
              <a:rPr lang="tr-TR" dirty="0" smtClean="0"/>
              <a:t>Çoğu </a:t>
            </a:r>
            <a:r>
              <a:rPr lang="tr-TR" dirty="0"/>
              <a:t>popüler</a:t>
            </a:r>
            <a:r>
              <a:rPr lang="tr-TR" i="1" dirty="0"/>
              <a:t> </a:t>
            </a:r>
            <a:r>
              <a:rPr lang="tr-TR" i="1" dirty="0" err="1"/>
              <a:t>imperative</a:t>
            </a:r>
            <a:r>
              <a:rPr lang="tr-TR" dirty="0"/>
              <a:t> dilde hem </a:t>
            </a:r>
            <a:r>
              <a:rPr lang="tr-TR" dirty="0" smtClean="0"/>
              <a:t>fonksiyonlar hem </a:t>
            </a:r>
            <a:r>
              <a:rPr lang="tr-TR" dirty="0"/>
              <a:t>de yordamlar bulunur. </a:t>
            </a:r>
            <a:r>
              <a:rPr lang="tr-TR" dirty="0" smtClean="0"/>
              <a:t> C </a:t>
            </a:r>
            <a:r>
              <a:rPr lang="tr-TR" dirty="0"/>
              <a:t>ve C++'da sadece fonksiyonlar yer alırsa da, bu fonksiyonlar yordamların işlevlerini </a:t>
            </a:r>
            <a:r>
              <a:rPr lang="tr-TR" dirty="0" smtClean="0"/>
              <a:t>gerçekleştirebilirler </a:t>
            </a:r>
            <a:r>
              <a:rPr lang="tr-TR" dirty="0"/>
              <a:t>(</a:t>
            </a:r>
            <a:r>
              <a:rPr lang="tr-TR" dirty="0" err="1"/>
              <a:t>void</a:t>
            </a:r>
            <a:r>
              <a:rPr lang="tr-TR" dirty="0"/>
              <a:t> fonksiyonlar</a:t>
            </a:r>
            <a:r>
              <a:rPr lang="tr-TR" dirty="0" smtClean="0"/>
              <a:t>).</a:t>
            </a:r>
            <a:r>
              <a:rPr lang="tr-TR" dirty="0"/>
              <a:t> </a:t>
            </a:r>
            <a:br>
              <a:rPr lang="tr-TR" dirty="0"/>
            </a:br>
            <a:endParaRPr lang="tr-TR" dirty="0"/>
          </a:p>
          <a:p>
            <a:r>
              <a:rPr lang="tr-TR" dirty="0"/>
              <a:t>FORTRAN'da genel özellikleri diğer dillerdeki yordamlara benzer olmakla birlikte, yordamlara SUBROUTINE ismi verilir.</a:t>
            </a:r>
          </a:p>
        </p:txBody>
      </p:sp>
      <p:pic>
        <p:nvPicPr>
          <p:cNvPr id="52226" name="Picture 2"/>
          <p:cNvPicPr>
            <a:picLocks noChangeAspect="1" noChangeArrowheads="1"/>
          </p:cNvPicPr>
          <p:nvPr/>
        </p:nvPicPr>
        <p:blipFill>
          <a:blip r:embed="rId2">
            <a:clrChange>
              <a:clrFrom>
                <a:srgbClr val="E7E3C7"/>
              </a:clrFrom>
              <a:clrTo>
                <a:srgbClr val="E7E3C7">
                  <a:alpha val="0"/>
                </a:srgbClr>
              </a:clrTo>
            </a:clrChange>
            <a:extLst>
              <a:ext uri="{28A0092B-C50C-407E-A947-70E740481C1C}">
                <a14:useLocalDpi xmlns:a14="http://schemas.microsoft.com/office/drawing/2010/main" val="0"/>
              </a:ext>
            </a:extLst>
          </a:blip>
          <a:srcRect/>
          <a:stretch>
            <a:fillRect/>
          </a:stretch>
        </p:blipFill>
        <p:spPr bwMode="auto">
          <a:xfrm>
            <a:off x="107505" y="1844824"/>
            <a:ext cx="3456384" cy="223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5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 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2771800" y="1600200"/>
            <a:ext cx="6264696" cy="4495800"/>
          </a:xfrm>
        </p:spPr>
        <p:txBody>
          <a:bodyPr>
            <a:normAutofit fontScale="92500" lnSpcReduction="10000"/>
          </a:bodyPr>
          <a:lstStyle/>
          <a:p>
            <a:r>
              <a:rPr lang="tr-TR" b="1" dirty="0" smtClean="0"/>
              <a:t>Resmi</a:t>
            </a:r>
            <a:r>
              <a:rPr lang="tr-TR" dirty="0"/>
              <a:t> </a:t>
            </a:r>
            <a:r>
              <a:rPr lang="tr-TR" b="1" dirty="0" smtClean="0"/>
              <a:t>parametreler</a:t>
            </a:r>
            <a:r>
              <a:rPr lang="tr-TR" dirty="0" smtClean="0"/>
              <a:t>, altprogram başlığında bulunan parametreleri, </a:t>
            </a:r>
            <a:r>
              <a:rPr lang="tr-TR" b="1" dirty="0" smtClean="0"/>
              <a:t>parametre profili</a:t>
            </a:r>
            <a:r>
              <a:rPr lang="tr-TR" b="1" dirty="0"/>
              <a:t> </a:t>
            </a:r>
            <a:r>
              <a:rPr lang="tr-TR" dirty="0" smtClean="0"/>
              <a:t>ise altprogramın </a:t>
            </a:r>
            <a:r>
              <a:rPr lang="tr-TR" dirty="0"/>
              <a:t>resmi </a:t>
            </a:r>
            <a:r>
              <a:rPr lang="tr-TR" dirty="0" smtClean="0"/>
              <a:t>parametrelerinin sayısı</a:t>
            </a:r>
            <a:r>
              <a:rPr lang="tr-TR" dirty="0"/>
              <a:t>, sırası ve tipini </a:t>
            </a:r>
            <a:r>
              <a:rPr lang="tr-TR" dirty="0" smtClean="0"/>
              <a:t>gösterir.</a:t>
            </a:r>
          </a:p>
          <a:p>
            <a:endParaRPr lang="tr-TR" dirty="0"/>
          </a:p>
          <a:p>
            <a:r>
              <a:rPr lang="tr-TR" dirty="0"/>
              <a:t>Bunlara ek olarak </a:t>
            </a:r>
            <a:r>
              <a:rPr lang="tr-TR" b="1" dirty="0" smtClean="0"/>
              <a:t>gerçek </a:t>
            </a:r>
            <a:r>
              <a:rPr lang="tr-TR" b="1" dirty="0"/>
              <a:t>parametreler</a:t>
            </a:r>
            <a:r>
              <a:rPr lang="tr-TR" dirty="0"/>
              <a:t>in ve resmi parametrelerin ilişkilendirilmesi için kullanılan iki yöntem </a:t>
            </a:r>
            <a:r>
              <a:rPr lang="tr-TR" dirty="0" smtClean="0"/>
              <a:t>olan </a:t>
            </a:r>
            <a:r>
              <a:rPr lang="tr-TR" b="1" dirty="0" err="1" smtClean="0"/>
              <a:t>konumsal</a:t>
            </a:r>
            <a:r>
              <a:rPr lang="tr-TR" b="1" dirty="0" smtClean="0"/>
              <a:t> </a:t>
            </a:r>
            <a:r>
              <a:rPr lang="tr-TR" dirty="0" smtClean="0"/>
              <a:t>ve</a:t>
            </a:r>
            <a:r>
              <a:rPr lang="tr-TR" dirty="0"/>
              <a:t> </a:t>
            </a:r>
            <a:r>
              <a:rPr lang="tr-TR" b="1" dirty="0"/>
              <a:t>anahtar kelime parametre</a:t>
            </a:r>
            <a:r>
              <a:rPr lang="tr-TR" dirty="0"/>
              <a:t> yöntemleri </a:t>
            </a:r>
            <a:r>
              <a:rPr lang="tr-TR" dirty="0" smtClean="0"/>
              <a:t>bulunmaktadır.</a:t>
            </a:r>
            <a:endParaRPr lang="tr-TR" dirty="0"/>
          </a:p>
        </p:txBody>
      </p:sp>
      <p:pic>
        <p:nvPicPr>
          <p:cNvPr id="53251" name="Picture 3"/>
          <p:cNvPicPr>
            <a:picLocks noChangeAspect="1" noChangeArrowheads="1"/>
          </p:cNvPicPr>
          <p:nvPr/>
        </p:nvPicPr>
        <p:blipFill>
          <a:blip r:embed="rId2">
            <a:clrChange>
              <a:clrFrom>
                <a:srgbClr val="D6EDFE"/>
              </a:clrFrom>
              <a:clrTo>
                <a:srgbClr val="D6EDFE">
                  <a:alpha val="0"/>
                </a:srgbClr>
              </a:clrTo>
            </a:clrChange>
            <a:extLst>
              <a:ext uri="{28A0092B-C50C-407E-A947-70E740481C1C}">
                <a14:useLocalDpi xmlns:a14="http://schemas.microsoft.com/office/drawing/2010/main" val="0"/>
              </a:ext>
            </a:extLst>
          </a:blip>
          <a:srcRect/>
          <a:stretch>
            <a:fillRect/>
          </a:stretch>
        </p:blipFill>
        <p:spPr bwMode="auto">
          <a:xfrm>
            <a:off x="128042" y="1700808"/>
            <a:ext cx="2571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552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Bir yordamın etkin duruma gelmesi için, özel bir çağırım deyimi kullanılmalıdır. Bu çağırım deyiminde, altprogramın ismine ek olarak, yordamın resmi parametreleriyle eşleştirilecek </a:t>
            </a:r>
            <a:r>
              <a:rPr lang="tr-TR" b="1" dirty="0"/>
              <a:t>gerçek</a:t>
            </a:r>
            <a:r>
              <a:rPr lang="tr-TR" dirty="0"/>
              <a:t> (</a:t>
            </a:r>
            <a:r>
              <a:rPr lang="tr-TR" i="1" dirty="0" err="1" smtClean="0"/>
              <a:t>actual</a:t>
            </a:r>
            <a:r>
              <a:rPr lang="tr-TR" dirty="0" smtClean="0"/>
              <a:t>) </a:t>
            </a:r>
            <a:r>
              <a:rPr lang="tr-TR" b="1" dirty="0" smtClean="0"/>
              <a:t>parametreler</a:t>
            </a:r>
            <a:r>
              <a:rPr lang="tr-TR" dirty="0"/>
              <a:t> de yer alır.</a:t>
            </a:r>
          </a:p>
        </p:txBody>
      </p:sp>
      <p:pic>
        <p:nvPicPr>
          <p:cNvPr id="5427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683568" y="4293096"/>
            <a:ext cx="80200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88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8-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a:bodyPr>
          <a:lstStyle/>
          <a:p>
            <a:r>
              <a:rPr lang="en-US" sz="3200" dirty="0" err="1" smtClean="0"/>
              <a:t>Yazılım</a:t>
            </a:r>
            <a:r>
              <a:rPr lang="en-US" sz="3200" dirty="0" smtClean="0"/>
              <a:t> </a:t>
            </a:r>
            <a:r>
              <a:rPr lang="en-US" sz="3200" dirty="0" err="1"/>
              <a:t>Mühendisliği</a:t>
            </a:r>
            <a:r>
              <a:rPr lang="en-US" sz="3200" dirty="0"/>
              <a:t> </a:t>
            </a:r>
            <a:r>
              <a:rPr lang="en-US" sz="3200" dirty="0" err="1"/>
              <a:t>Açısından</a:t>
            </a:r>
            <a:r>
              <a:rPr lang="en-US" sz="3200" dirty="0"/>
              <a:t> </a:t>
            </a:r>
            <a:r>
              <a:rPr lang="en-US" sz="3200" dirty="0" err="1"/>
              <a:t>Altprogramlar</a:t>
            </a:r>
            <a:endParaRPr lang="en-US" sz="3200" dirty="0"/>
          </a:p>
          <a:p>
            <a:r>
              <a:rPr lang="en-US" sz="3200" dirty="0" err="1" smtClean="0"/>
              <a:t>Altprogramların</a:t>
            </a:r>
            <a:r>
              <a:rPr lang="en-US" sz="3200" dirty="0" smtClean="0"/>
              <a:t> </a:t>
            </a:r>
            <a:r>
              <a:rPr lang="en-US" sz="3200" dirty="0" err="1"/>
              <a:t>Özellikleri</a:t>
            </a:r>
            <a:endParaRPr lang="en-US"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Diğer dillerden farklı olarak C'de özel bir çağrım deyimi yoktur ve sadece yordam isminin parametreleriyle birlikte yazılması, çağrım için yeterlidir.</a:t>
            </a:r>
          </a:p>
          <a:p>
            <a:endParaRPr lang="tr-TR" dirty="0"/>
          </a:p>
          <a:p>
            <a:r>
              <a:rPr lang="tr-TR" dirty="0"/>
              <a:t>Örnek:</a:t>
            </a:r>
            <a:r>
              <a:rPr lang="tr-TR" b="1" i="1" dirty="0"/>
              <a:t> yordam1 (</a:t>
            </a:r>
            <a:r>
              <a:rPr lang="tr-TR" b="1" i="1" dirty="0" err="1"/>
              <a:t>a,b,c</a:t>
            </a:r>
            <a:r>
              <a:rPr lang="tr-TR" b="1" i="1" dirty="0"/>
              <a:t>); </a:t>
            </a:r>
          </a:p>
          <a:p>
            <a:pPr marL="320040" lvl="1" indent="0">
              <a:buNone/>
            </a:pPr>
            <a:r>
              <a:rPr lang="tr-TR" dirty="0" smtClean="0"/>
              <a:t>deyimi </a:t>
            </a:r>
            <a:r>
              <a:rPr lang="tr-TR" dirty="0"/>
              <a:t>ile yordam1 isimli yordam etkin duruma getirilmektedir. </a:t>
            </a:r>
          </a:p>
          <a:p>
            <a:endParaRPr lang="tr-TR" dirty="0" smtClean="0"/>
          </a:p>
        </p:txBody>
      </p:sp>
    </p:spTree>
    <p:extLst>
      <p:ext uri="{BB962C8B-B14F-4D97-AF65-F5344CB8AC3E}">
        <p14:creationId xmlns:p14="http://schemas.microsoft.com/office/powerpoint/2010/main" val="2994955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 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smtClean="0"/>
              <a:t>Bir </a:t>
            </a:r>
            <a:r>
              <a:rPr lang="tr-TR" dirty="0"/>
              <a:t>yordam çağrımı gerçekleşince, etkin olan program birimindeki komutların çalışması durdurulur ve yordam etkin duruma geçer. </a:t>
            </a:r>
            <a:endParaRPr lang="tr-TR" dirty="0" smtClean="0"/>
          </a:p>
          <a:p>
            <a:endParaRPr lang="tr-TR" dirty="0"/>
          </a:p>
          <a:p>
            <a:r>
              <a:rPr lang="tr-TR" dirty="0" smtClean="0"/>
              <a:t>Yordam </a:t>
            </a:r>
            <a:r>
              <a:rPr lang="tr-TR" dirty="0"/>
              <a:t>gövdesindeki komutlar çalıştırıldıktan sonra etkinlik, yeniden çağrımın yapıldığı program birimine geçirilir ve yordam çağrım deyimini izleyen ilk deyim etkin olur. </a:t>
            </a:r>
          </a:p>
        </p:txBody>
      </p:sp>
    </p:spTree>
    <p:extLst>
      <p:ext uri="{BB962C8B-B14F-4D97-AF65-F5344CB8AC3E}">
        <p14:creationId xmlns:p14="http://schemas.microsoft.com/office/powerpoint/2010/main" val="163258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pPr>
              <a:buNone/>
            </a:pPr>
            <a:r>
              <a:rPr lang="tr-TR" sz="2800" dirty="0" smtClean="0">
                <a:solidFill>
                  <a:srgbClr val="FF0000"/>
                </a:solidFill>
              </a:rPr>
              <a:t>	1. Konumsal (</a:t>
            </a:r>
            <a:r>
              <a:rPr lang="tr-TR" sz="2800" dirty="0" err="1" smtClean="0">
                <a:solidFill>
                  <a:srgbClr val="FF0000"/>
                </a:solidFill>
              </a:rPr>
              <a:t>Positional</a:t>
            </a:r>
            <a:r>
              <a:rPr lang="tr-TR" sz="2800" dirty="0" smtClean="0">
                <a:solidFill>
                  <a:srgbClr val="FF0000"/>
                </a:solidFill>
              </a:rPr>
              <a:t>)</a:t>
            </a:r>
          </a:p>
          <a:p>
            <a:r>
              <a:rPr lang="tr-TR" sz="2800" dirty="0" smtClean="0"/>
              <a:t>Eğer </a:t>
            </a:r>
            <a:r>
              <a:rPr lang="tr-TR" sz="2800" dirty="0"/>
              <a:t>bir yordam çağrımında gerçek parametreler ile resmi parametreler arasındaki bağlama, parametrelerin çağrım deyimindeki ve yordam başlığındaki konumuna göre yapılıyorsa, bu </a:t>
            </a:r>
            <a:r>
              <a:rPr lang="tr-TR" sz="2800" dirty="0" smtClean="0"/>
              <a:t>parametrelere </a:t>
            </a:r>
            <a:r>
              <a:rPr lang="tr-TR" sz="2800" b="1" dirty="0" smtClean="0"/>
              <a:t>konumsal </a:t>
            </a:r>
            <a:r>
              <a:rPr lang="tr-TR" sz="2800" dirty="0" smtClean="0"/>
              <a:t>(</a:t>
            </a:r>
            <a:r>
              <a:rPr lang="tr-TR" sz="2800" i="1" dirty="0" err="1" smtClean="0"/>
              <a:t>positional</a:t>
            </a:r>
            <a:r>
              <a:rPr lang="tr-TR" sz="2800" dirty="0"/>
              <a:t>) </a:t>
            </a:r>
            <a:r>
              <a:rPr lang="tr-TR" sz="2800" b="1" dirty="0"/>
              <a:t>parametre</a:t>
            </a:r>
            <a:r>
              <a:rPr lang="tr-TR" sz="2800" dirty="0"/>
              <a:t> adı verilir. </a:t>
            </a:r>
            <a:endParaRPr lang="tr-TR" sz="2800" dirty="0" smtClean="0"/>
          </a:p>
          <a:p>
            <a:r>
              <a:rPr lang="tr-TR" sz="2800" dirty="0" smtClean="0"/>
              <a:t>Bir çok </a:t>
            </a:r>
            <a:r>
              <a:rPr lang="tr-TR" sz="2800" dirty="0"/>
              <a:t>programlama dilinde uygulanan bu yöntem, parametre sayısı az olduğu zaman kullanışlıdır</a:t>
            </a:r>
            <a:r>
              <a:rPr lang="tr-TR" sz="2800" dirty="0" smtClean="0"/>
              <a:t>.</a:t>
            </a:r>
          </a:p>
          <a:p>
            <a:pPr lvl="1"/>
            <a:r>
              <a:rPr lang="tr-TR" dirty="0" smtClean="0"/>
              <a:t>Dezavantaj: parametre sayısı artınca karıştırılabilir.</a:t>
            </a:r>
          </a:p>
          <a:p>
            <a:pPr lvl="1"/>
            <a:r>
              <a:rPr lang="tr-TR" dirty="0" smtClean="0"/>
              <a:t>Birçok dilde resmi ve gerçek parametreler eşleşmelidir. Ancak, C, C++, Java ve </a:t>
            </a:r>
            <a:r>
              <a:rPr lang="tr-TR" dirty="0" err="1" smtClean="0"/>
              <a:t>Perl'de</a:t>
            </a:r>
            <a:r>
              <a:rPr lang="tr-TR" dirty="0" smtClean="0"/>
              <a:t> eksiklik  durumunda eşleşme programcının sorumluluğundadır. Bu durum belirsiz parametreli fonksiyonlara izin verir.</a:t>
            </a:r>
          </a:p>
          <a:p>
            <a:endParaRPr lang="tr-TR" sz="2800" dirty="0"/>
          </a:p>
        </p:txBody>
      </p:sp>
    </p:spTree>
    <p:extLst>
      <p:ext uri="{BB962C8B-B14F-4D97-AF65-F5344CB8AC3E}">
        <p14:creationId xmlns:p14="http://schemas.microsoft.com/office/powerpoint/2010/main" val="41469691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
        <p:nvSpPr>
          <p:cNvPr id="6" name="5 İçerik Yer Tutucusu"/>
          <p:cNvSpPr>
            <a:spLocks noGrp="1"/>
          </p:cNvSpPr>
          <p:nvPr>
            <p:ph sz="quarter" idx="1"/>
          </p:nvPr>
        </p:nvSpPr>
        <p:spPr/>
        <p:txBody>
          <a:bodyPr>
            <a:normAutofit fontScale="92500" lnSpcReduction="20000"/>
          </a:bodyPr>
          <a:lstStyle/>
          <a:p>
            <a:pPr>
              <a:buNone/>
            </a:pPr>
            <a:r>
              <a:rPr lang="tr-TR" dirty="0" smtClean="0">
                <a:solidFill>
                  <a:srgbClr val="FF0000"/>
                </a:solidFill>
              </a:rPr>
              <a:t>	2. Anahtar kelime</a:t>
            </a:r>
          </a:p>
          <a:p>
            <a:r>
              <a:rPr lang="tr-TR" dirty="0" smtClean="0"/>
              <a:t>Resmi parametreler anahtar kelime olarak kullanılarak gerçek  parametrelerle eşleştirilirler.</a:t>
            </a:r>
          </a:p>
          <a:p>
            <a:pPr lvl="1"/>
            <a:r>
              <a:rPr lang="en-US" dirty="0" smtClean="0"/>
              <a:t>ADA </a:t>
            </a:r>
            <a:r>
              <a:rPr lang="en-US" dirty="0" err="1" smtClean="0"/>
              <a:t>örneği</a:t>
            </a:r>
            <a:r>
              <a:rPr lang="en-US" dirty="0" smtClean="0"/>
              <a:t>, </a:t>
            </a:r>
            <a:r>
              <a:rPr lang="en-US" b="1" dirty="0" smtClean="0"/>
              <a:t>SORT(LIST =&gt; A, LENGTH =&gt; N).</a:t>
            </a:r>
          </a:p>
          <a:p>
            <a:pPr lvl="1"/>
            <a:r>
              <a:rPr lang="tr-TR" dirty="0" smtClean="0"/>
              <a:t>Avantaj: sıra önemli değil.</a:t>
            </a:r>
          </a:p>
          <a:p>
            <a:pPr lvl="1"/>
            <a:r>
              <a:rPr lang="tr-TR" dirty="0" smtClean="0"/>
              <a:t>Dezavantaj: kullanıcı resmi parametre adını bilmelidir.</a:t>
            </a:r>
          </a:p>
          <a:p>
            <a:pPr lvl="1"/>
            <a:r>
              <a:rPr lang="tr-TR" dirty="0" smtClean="0"/>
              <a:t>C++, </a:t>
            </a:r>
            <a:r>
              <a:rPr lang="tr-TR" dirty="0" err="1" smtClean="0"/>
              <a:t>Fortran</a:t>
            </a:r>
            <a:r>
              <a:rPr lang="tr-TR" dirty="0" smtClean="0"/>
              <a:t> 95, Ada ve </a:t>
            </a:r>
            <a:r>
              <a:rPr lang="tr-TR" dirty="0" err="1" smtClean="0"/>
              <a:t>PHP'de</a:t>
            </a:r>
            <a:r>
              <a:rPr lang="tr-TR" dirty="0" smtClean="0"/>
              <a:t> resmi parametrelerin varsayılan değeri olabilir:</a:t>
            </a:r>
          </a:p>
          <a:p>
            <a:pPr lvl="1">
              <a:buNone/>
            </a:pPr>
            <a:r>
              <a:rPr lang="tr-TR" b="1" dirty="0" smtClean="0"/>
              <a:t>	</a:t>
            </a:r>
            <a:r>
              <a:rPr lang="tr-TR" dirty="0" err="1" smtClean="0">
                <a:latin typeface="Courier New" pitchFamily="49" charset="0"/>
                <a:cs typeface="Courier New" pitchFamily="49" charset="0"/>
              </a:rPr>
              <a:t>procedure</a:t>
            </a:r>
            <a:r>
              <a:rPr lang="tr-TR" dirty="0" smtClean="0">
                <a:latin typeface="Courier New" pitchFamily="49" charset="0"/>
                <a:cs typeface="Courier New" pitchFamily="49" charset="0"/>
              </a:rPr>
              <a:t> SORT(LIST : LIST_TYPE;</a:t>
            </a:r>
          </a:p>
          <a:p>
            <a:pPr lvl="1">
              <a:buNone/>
            </a:pPr>
            <a:r>
              <a:rPr lang="tr-TR" dirty="0" smtClean="0">
                <a:latin typeface="Courier New" pitchFamily="49" charset="0"/>
                <a:cs typeface="Courier New" pitchFamily="49" charset="0"/>
              </a:rPr>
              <a:t>		LENGTH : INTEGER := 100);</a:t>
            </a:r>
          </a:p>
          <a:p>
            <a:pPr lvl="1">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SORT(LIST =&gt; A);</a:t>
            </a: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8.2.3.2. 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5 İçerik Yer Tutucusu"/>
          <p:cNvSpPr>
            <a:spLocks noGrp="1"/>
          </p:cNvSpPr>
          <p:nvPr>
            <p:ph sz="quarter" idx="1"/>
          </p:nvPr>
        </p:nvSpPr>
        <p:spPr/>
        <p:txBody>
          <a:bodyPr/>
          <a:lstStyle/>
          <a:p>
            <a:pPr>
              <a:buNone/>
            </a:pPr>
            <a:r>
              <a:rPr lang="tr-TR" dirty="0" smtClean="0">
                <a:solidFill>
                  <a:srgbClr val="FF0000"/>
                </a:solidFill>
              </a:rPr>
              <a:t>	3. Değişken sayılı parametreler</a:t>
            </a:r>
          </a:p>
          <a:p>
            <a:pPr lvl="1"/>
            <a:r>
              <a:rPr lang="tr-TR" dirty="0" smtClean="0">
                <a:latin typeface="Courier New" pitchFamily="49" charset="0"/>
                <a:cs typeface="Courier New" pitchFamily="49" charset="0"/>
              </a:rPr>
              <a:t>C#</a:t>
            </a:r>
          </a:p>
          <a:p>
            <a:pPr>
              <a:buNone/>
            </a:pPr>
            <a:r>
              <a:rPr lang="tr-TR" dirty="0" smtClean="0">
                <a:latin typeface="Courier New" pitchFamily="49" charset="0"/>
                <a:cs typeface="Courier New" pitchFamily="49" charset="0"/>
              </a:rPr>
              <a:t>		</a:t>
            </a:r>
            <a:r>
              <a:rPr lang="en-US" sz="2100" dirty="0" smtClean="0">
                <a:latin typeface="Courier New" pitchFamily="49" charset="0"/>
                <a:cs typeface="Courier New" pitchFamily="49" charset="0"/>
              </a:rPr>
              <a:t>public void </a:t>
            </a:r>
            <a:r>
              <a:rPr lang="en-US" sz="2100" dirty="0" err="1" smtClean="0">
                <a:latin typeface="Courier New" pitchFamily="49" charset="0"/>
                <a:cs typeface="Courier New" pitchFamily="49" charset="0"/>
              </a:rPr>
              <a:t>DisplayList</a:t>
            </a:r>
            <a:r>
              <a:rPr lang="en-US" sz="2100" dirty="0" smtClean="0">
                <a:latin typeface="Courier New" pitchFamily="49" charset="0"/>
                <a:cs typeface="Courier New" pitchFamily="49" charset="0"/>
              </a:rPr>
              <a:t>(</a:t>
            </a:r>
            <a:r>
              <a:rPr lang="en-US" sz="2100" dirty="0" err="1" smtClean="0">
                <a:latin typeface="Courier New" pitchFamily="49" charset="0"/>
                <a:cs typeface="Courier New" pitchFamily="49" charset="0"/>
              </a:rPr>
              <a:t>params</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int</a:t>
            </a:r>
            <a:r>
              <a:rPr lang="en-US" sz="2100" dirty="0" smtClean="0">
                <a:latin typeface="Courier New" pitchFamily="49" charset="0"/>
                <a:cs typeface="Courier New" pitchFamily="49" charset="0"/>
              </a:rPr>
              <a:t>[] list) {</a:t>
            </a:r>
          </a:p>
          <a:p>
            <a:pPr>
              <a:buNone/>
            </a:pPr>
            <a:r>
              <a:rPr lang="tr-TR" sz="2100" dirty="0" smtClean="0">
                <a:latin typeface="Courier New" pitchFamily="49" charset="0"/>
                <a:cs typeface="Courier New" pitchFamily="49" charset="0"/>
              </a:rPr>
              <a:t>		... }</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myObject</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DisplayList</a:t>
            </a:r>
            <a:r>
              <a:rPr lang="tr-TR" sz="2100" dirty="0" smtClean="0">
                <a:latin typeface="Courier New" pitchFamily="49" charset="0"/>
                <a:cs typeface="Courier New" pitchFamily="49" charset="0"/>
              </a:rPr>
              <a:t>(2, 4, 6, 8);</a:t>
            </a:r>
          </a:p>
          <a:p>
            <a:r>
              <a:rPr lang="tr-TR" dirty="0" err="1" smtClean="0"/>
              <a:t>Ruby</a:t>
            </a:r>
            <a:r>
              <a:rPr lang="tr-TR" dirty="0" smtClean="0"/>
              <a:t>, </a:t>
            </a:r>
            <a:r>
              <a:rPr lang="tr-TR" dirty="0" err="1" smtClean="0"/>
              <a:t>Python</a:t>
            </a:r>
            <a:r>
              <a:rPr lang="tr-TR" dirty="0" smtClean="0"/>
              <a:t> gibi dillerde de bu özellik var.</a:t>
            </a:r>
          </a:p>
          <a:p>
            <a:endParaRPr lang="tr-T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8.2.3.1.1. </a:t>
            </a:r>
            <a:r>
              <a:rPr lang="tr-TR" sz="3200" b="1" dirty="0" err="1"/>
              <a:t>Konumsal</a:t>
            </a:r>
            <a:r>
              <a:rPr lang="tr-TR" sz="3200" b="1" dirty="0"/>
              <a:t> 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smtClean="0"/>
              <a:t>Aşağıdaki </a:t>
            </a:r>
            <a:r>
              <a:rPr lang="tr-TR" sz="2800" dirty="0"/>
              <a:t>örnekte görüldüğü gibi bir çağrım deyimi ile etkin duruma geçen </a:t>
            </a:r>
            <a:r>
              <a:rPr lang="tr-TR" sz="2800" i="1" dirty="0"/>
              <a:t>ortalama</a:t>
            </a:r>
            <a:r>
              <a:rPr lang="tr-TR" sz="2800" dirty="0"/>
              <a:t> yordamında,</a:t>
            </a:r>
            <a:r>
              <a:rPr lang="tr-TR" sz="2800" b="1" dirty="0"/>
              <a:t> </a:t>
            </a:r>
            <a:r>
              <a:rPr lang="tr-TR" sz="2800" b="1" i="1" dirty="0"/>
              <a:t>c</a:t>
            </a:r>
            <a:r>
              <a:rPr lang="tr-TR" sz="2800" b="1" dirty="0"/>
              <a:t> </a:t>
            </a:r>
            <a:r>
              <a:rPr lang="tr-TR" sz="2800" dirty="0"/>
              <a:t>resmi parametresi,</a:t>
            </a:r>
            <a:r>
              <a:rPr lang="tr-TR" sz="2800" b="1" dirty="0"/>
              <a:t> </a:t>
            </a:r>
            <a:r>
              <a:rPr lang="tr-TR" sz="2800" b="1" i="1" dirty="0"/>
              <a:t>a</a:t>
            </a:r>
            <a:r>
              <a:rPr lang="tr-TR" sz="2800" b="1" dirty="0"/>
              <a:t> </a:t>
            </a:r>
            <a:r>
              <a:rPr lang="tr-TR" sz="2800" dirty="0"/>
              <a:t>gerçek parametresi ile, </a:t>
            </a:r>
            <a:r>
              <a:rPr lang="tr-TR" sz="2800" b="1" i="1" dirty="0"/>
              <a:t>d</a:t>
            </a:r>
            <a:r>
              <a:rPr lang="tr-TR" sz="2800" b="1" dirty="0"/>
              <a:t> </a:t>
            </a:r>
            <a:r>
              <a:rPr lang="tr-TR" sz="2800" dirty="0"/>
              <a:t>resmi parametresi, </a:t>
            </a:r>
            <a:r>
              <a:rPr lang="tr-TR" sz="2800" b="1" i="1" dirty="0"/>
              <a:t>b</a:t>
            </a:r>
            <a:r>
              <a:rPr lang="tr-TR" sz="2800" dirty="0"/>
              <a:t> gerçek parametresi ile bağlanıyorsa, </a:t>
            </a:r>
            <a:r>
              <a:rPr lang="tr-TR" sz="2800" dirty="0" err="1"/>
              <a:t>konumsal</a:t>
            </a:r>
            <a:r>
              <a:rPr lang="tr-TR" sz="2800" dirty="0"/>
              <a:t> parametreler yaklaşımı uygulanmıştır.</a:t>
            </a:r>
          </a:p>
        </p:txBody>
      </p:sp>
      <p:pic>
        <p:nvPicPr>
          <p:cNvPr id="55298" name="Picture 2"/>
          <p:cNvPicPr>
            <a:picLocks noChangeAspect="1" noChangeArrowheads="1"/>
          </p:cNvPicPr>
          <p:nvPr/>
        </p:nvPicPr>
        <p:blipFill>
          <a:blip r:embed="rId2">
            <a:clrChange>
              <a:clrFrom>
                <a:srgbClr val="D9E8FF"/>
              </a:clrFrom>
              <a:clrTo>
                <a:srgbClr val="D9E8FF">
                  <a:alpha val="0"/>
                </a:srgbClr>
              </a:clrTo>
            </a:clrChange>
            <a:extLst>
              <a:ext uri="{28A0092B-C50C-407E-A947-70E740481C1C}">
                <a14:useLocalDpi xmlns:a14="http://schemas.microsoft.com/office/drawing/2010/main" val="0"/>
              </a:ext>
            </a:extLst>
          </a:blip>
          <a:srcRect/>
          <a:stretch>
            <a:fillRect/>
          </a:stretch>
        </p:blipFill>
        <p:spPr bwMode="auto">
          <a:xfrm>
            <a:off x="216024" y="4124728"/>
            <a:ext cx="8892480" cy="20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163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8.2.3.1.2. Anahtar 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a:t>Gerçek ve resmi parametreler arasındaki bağlamayı konuma göre belirlemek yerine, her iki parametrenin de ismini belirterek gösterme</a:t>
            </a:r>
            <a:r>
              <a:rPr lang="tr-TR" sz="2800" dirty="0" smtClean="0"/>
              <a:t>, </a:t>
            </a:r>
            <a:r>
              <a:rPr lang="tr-TR" sz="2800" b="1" dirty="0" smtClean="0"/>
              <a:t>anahtar </a:t>
            </a:r>
            <a:r>
              <a:rPr lang="tr-TR" sz="2800" b="1" dirty="0"/>
              <a:t>kelime parametre</a:t>
            </a:r>
            <a:r>
              <a:rPr lang="tr-TR" sz="2800" dirty="0"/>
              <a:t> yöntemi olarak adlandırılır. </a:t>
            </a:r>
            <a:endParaRPr lang="tr-TR" sz="2800" dirty="0" smtClean="0"/>
          </a:p>
          <a:p>
            <a:endParaRPr lang="tr-TR" sz="2800" dirty="0"/>
          </a:p>
          <a:p>
            <a:r>
              <a:rPr lang="tr-TR" sz="2800" dirty="0" smtClean="0"/>
              <a:t>Bu </a:t>
            </a:r>
            <a:r>
              <a:rPr lang="tr-TR" sz="2800" dirty="0"/>
              <a:t>durumda çağırım deyiminde, hem resmi, hem de gerçek parametrelerin isimleri belirtilir. </a:t>
            </a:r>
            <a:br>
              <a:rPr lang="tr-TR" sz="2800" dirty="0"/>
            </a:br>
            <a:endParaRPr lang="tr-TR" sz="1600" dirty="0"/>
          </a:p>
        </p:txBody>
      </p:sp>
    </p:spTree>
    <p:extLst>
      <p:ext uri="{BB962C8B-B14F-4D97-AF65-F5344CB8AC3E}">
        <p14:creationId xmlns:p14="http://schemas.microsoft.com/office/powerpoint/2010/main" val="1786788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8.2.3.1.2. Anahtar 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6" name="İçerik Yer Tutucusu 5"/>
          <p:cNvSpPr>
            <a:spLocks noGrp="1"/>
          </p:cNvSpPr>
          <p:nvPr>
            <p:ph sz="quarter" idx="1"/>
          </p:nvPr>
        </p:nvSpPr>
        <p:spPr>
          <a:xfrm>
            <a:off x="539553" y="1600200"/>
            <a:ext cx="8496944" cy="4495800"/>
          </a:xfrm>
        </p:spPr>
        <p:txBody>
          <a:bodyPr>
            <a:normAutofit lnSpcReduction="10000"/>
          </a:bodyPr>
          <a:lstStyle/>
          <a:p>
            <a:r>
              <a:rPr lang="tr-TR" sz="2800" dirty="0" smtClean="0"/>
              <a:t>Örneğin aşağıdaki yordam çağrımında, </a:t>
            </a:r>
            <a:r>
              <a:rPr lang="tr-TR" sz="2800" b="1" dirty="0" smtClean="0"/>
              <a:t>uzunluk</a:t>
            </a:r>
            <a:r>
              <a:rPr lang="tr-TR" sz="2800" dirty="0" smtClean="0"/>
              <a:t> gerçek parametresi, </a:t>
            </a:r>
            <a:r>
              <a:rPr lang="tr-TR" sz="2800" b="1" dirty="0" err="1" smtClean="0"/>
              <a:t>altuzunluk</a:t>
            </a:r>
            <a:r>
              <a:rPr lang="tr-TR" sz="2800" dirty="0" smtClean="0"/>
              <a:t> resmi parametresine bağlanmaktadır.</a:t>
            </a:r>
          </a:p>
          <a:p>
            <a:endParaRPr lang="tr-TR" sz="2400" dirty="0"/>
          </a:p>
          <a:p>
            <a:endParaRPr lang="tr-TR" sz="2400" dirty="0" smtClean="0"/>
          </a:p>
          <a:p>
            <a:endParaRPr lang="tr-TR" sz="2400" b="1" dirty="0" smtClean="0"/>
          </a:p>
          <a:p>
            <a:r>
              <a:rPr lang="tr-TR" sz="2400" b="1" dirty="0" smtClean="0"/>
              <a:t>Anahtar </a:t>
            </a:r>
            <a:r>
              <a:rPr lang="tr-TR" sz="2400" b="1" dirty="0"/>
              <a:t>kelime parametre yöntemi, parametre sayısının çok olduğu durumda yararlı bir yöntemdir</a:t>
            </a:r>
            <a:r>
              <a:rPr lang="tr-TR" sz="2400" b="1" dirty="0" smtClean="0"/>
              <a:t>.</a:t>
            </a:r>
          </a:p>
          <a:p>
            <a:endParaRPr lang="tr-TR" sz="2400" b="1" dirty="0" smtClean="0"/>
          </a:p>
          <a:p>
            <a:r>
              <a:rPr lang="tr-TR" sz="2400" dirty="0"/>
              <a:t>Ada ve FORTRAN 90'da hem anahtar kelime hem de </a:t>
            </a:r>
            <a:r>
              <a:rPr lang="tr-TR" sz="2400" dirty="0" err="1"/>
              <a:t>konumsal</a:t>
            </a:r>
            <a:r>
              <a:rPr lang="tr-TR" sz="2400" dirty="0"/>
              <a:t> parametreler yöntemi kullanılabilmektedir. </a:t>
            </a:r>
          </a:p>
        </p:txBody>
      </p:sp>
      <p:pic>
        <p:nvPicPr>
          <p:cNvPr id="5632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861764" y="3046090"/>
            <a:ext cx="7886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2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8.2.3.2. Fonksiyon Çağırımı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pic>
        <p:nvPicPr>
          <p:cNvPr id="1027" name="Picture 3"/>
          <p:cNvPicPr>
            <a:picLocks noChangeAspect="1" noChangeArrowheads="1"/>
          </p:cNvPicPr>
          <p:nvPr/>
        </p:nvPicPr>
        <p:blipFill>
          <a:blip r:embed="rId2">
            <a:clrChange>
              <a:clrFrom>
                <a:srgbClr val="E7E3C7"/>
              </a:clrFrom>
              <a:clrTo>
                <a:srgbClr val="E7E3C7">
                  <a:alpha val="0"/>
                </a:srgbClr>
              </a:clrTo>
            </a:clrChange>
          </a:blip>
          <a:srcRect/>
          <a:stretch>
            <a:fillRect/>
          </a:stretch>
        </p:blipFill>
        <p:spPr bwMode="auto">
          <a:xfrm>
            <a:off x="1282295" y="1857364"/>
            <a:ext cx="6504415" cy="34099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8.2.3.2. Fonksiyon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539553" y="1600200"/>
            <a:ext cx="8496944" cy="4495800"/>
          </a:xfrm>
        </p:spPr>
        <p:txBody>
          <a:bodyPr>
            <a:noAutofit/>
          </a:bodyPr>
          <a:lstStyle/>
          <a:p>
            <a:r>
              <a:rPr lang="tr-TR" sz="2400" dirty="0"/>
              <a:t>Fonksiyonlar gerekli parametrelerle birlikte yer aldıkları ifadenin çalışması ile etkin duruma geçerler. Bir fonksiyon etkin olunca, o fonksiyonun çalışması tamamlanıncaya kadar, etkin olan program birimi durdurulur. </a:t>
            </a:r>
            <a:br>
              <a:rPr lang="tr-TR" sz="2400" dirty="0"/>
            </a:br>
            <a:endParaRPr lang="tr-TR" sz="1600" dirty="0"/>
          </a:p>
          <a:p>
            <a:r>
              <a:rPr lang="tr-TR" sz="2400" dirty="0"/>
              <a:t>Bir fonksiyonun çalışması bitince, sonuç olarak tek bir değer üretirler ve bu değer, fonksiyonu çağıran ifadeye döndürülerek fonksiyon çağrısının yerini alır. Böylece etkinlik yeniden ilk program birimine geçer.</a:t>
            </a:r>
            <a:br>
              <a:rPr lang="tr-TR" sz="2400" dirty="0"/>
            </a:br>
            <a:endParaRPr lang="tr-TR" sz="900" dirty="0"/>
          </a:p>
          <a:p>
            <a:r>
              <a:rPr lang="tr-TR" sz="2400" b="1" dirty="0"/>
              <a:t>Geri Dönüş Tipi</a:t>
            </a:r>
            <a:r>
              <a:rPr lang="tr-TR" sz="2400" b="1" dirty="0" smtClean="0"/>
              <a:t>:</a:t>
            </a:r>
          </a:p>
          <a:p>
            <a:r>
              <a:rPr lang="tr-TR" sz="2400" dirty="0">
                <a:solidFill>
                  <a:srgbClr val="FF0000"/>
                </a:solidFill>
              </a:rPr>
              <a:t>Fonksiyonlar bir değer geri döndürdükleri için, fonksiyon tanımında sonuç olarak geri döndürülen değerin tipi belirtilmelidir.</a:t>
            </a:r>
          </a:p>
        </p:txBody>
      </p:sp>
    </p:spTree>
    <p:extLst>
      <p:ext uri="{BB962C8B-B14F-4D97-AF65-F5344CB8AC3E}">
        <p14:creationId xmlns:p14="http://schemas.microsoft.com/office/powerpoint/2010/main" val="1834491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8.1. YAZILIM MÜHENDİSLİĞİ AÇISINDAN ALTPROGRAMLAR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r>
              <a:rPr lang="tr-TR" dirty="0"/>
              <a:t>Bir programda birden çok kez etkin duruma getirilebilecek bir dizi deyimin bir isim altında gruplanması </a:t>
            </a:r>
            <a:r>
              <a:rPr lang="tr-TR" dirty="0" smtClean="0"/>
              <a:t>ile </a:t>
            </a:r>
            <a:r>
              <a:rPr lang="tr-TR" b="1" dirty="0" smtClean="0"/>
              <a:t>altprogramlar </a:t>
            </a:r>
            <a:r>
              <a:rPr lang="tr-TR" dirty="0" smtClean="0"/>
              <a:t>oluşturulur</a:t>
            </a:r>
            <a:r>
              <a:rPr lang="tr-TR" dirty="0"/>
              <a:t>. </a:t>
            </a:r>
            <a:endParaRPr lang="tr-TR" dirty="0" smtClean="0"/>
          </a:p>
          <a:p>
            <a:endParaRPr lang="tr-TR" sz="1900" dirty="0"/>
          </a:p>
          <a:p>
            <a:r>
              <a:rPr lang="tr-TR" dirty="0" smtClean="0"/>
              <a:t>Böylece </a:t>
            </a:r>
            <a:r>
              <a:rPr lang="tr-TR" dirty="0"/>
              <a:t>tek bir isim, bir dizi deyimi göstermekte ve bir soyutlama gerçekleştirmektedir. </a:t>
            </a:r>
            <a:endParaRPr lang="tr-TR" dirty="0" smtClean="0"/>
          </a:p>
          <a:p>
            <a:endParaRPr lang="tr-TR" dirty="0"/>
          </a:p>
          <a:p>
            <a:r>
              <a:rPr lang="tr-TR" dirty="0" smtClean="0"/>
              <a:t>Programlama </a:t>
            </a:r>
            <a:r>
              <a:rPr lang="tr-TR" dirty="0"/>
              <a:t>dillerinde, programlama dillerinin gelişiminin ilk dönemlerinde tanıtılan</a:t>
            </a:r>
            <a:r>
              <a:rPr lang="tr-TR" b="1" dirty="0"/>
              <a:t> işlev </a:t>
            </a:r>
            <a:r>
              <a:rPr lang="tr-TR" b="1" dirty="0" smtClean="0"/>
              <a:t>soyutlaması (</a:t>
            </a:r>
            <a:r>
              <a:rPr lang="tr-TR" dirty="0" err="1" smtClean="0"/>
              <a:t>Process</a:t>
            </a:r>
            <a:r>
              <a:rPr lang="tr-TR" dirty="0" smtClean="0"/>
              <a:t> </a:t>
            </a:r>
            <a:r>
              <a:rPr lang="tr-TR" dirty="0" err="1" smtClean="0"/>
              <a:t>abstraction</a:t>
            </a:r>
            <a:r>
              <a:rPr lang="tr-TR" b="1" dirty="0" smtClean="0"/>
              <a:t>) </a:t>
            </a:r>
            <a:r>
              <a:rPr lang="tr-TR" dirty="0" smtClean="0"/>
              <a:t>ve </a:t>
            </a:r>
            <a:r>
              <a:rPr lang="tr-TR" dirty="0"/>
              <a:t>1980'li yıllardan başlayarak popülerlik kazanan </a:t>
            </a:r>
            <a:r>
              <a:rPr lang="tr-TR" b="1" dirty="0"/>
              <a:t>veri </a:t>
            </a:r>
            <a:r>
              <a:rPr lang="tr-TR" b="1" dirty="0" smtClean="0"/>
              <a:t>soyutlaması (</a:t>
            </a:r>
            <a:r>
              <a:rPr lang="tr-TR" dirty="0" smtClean="0"/>
              <a:t>Data </a:t>
            </a:r>
            <a:r>
              <a:rPr lang="tr-TR" dirty="0" err="1" smtClean="0"/>
              <a:t>abstraction</a:t>
            </a:r>
            <a:r>
              <a:rPr lang="tr-TR" b="1" dirty="0" smtClean="0"/>
              <a:t>) </a:t>
            </a:r>
            <a:r>
              <a:rPr lang="tr-TR" dirty="0" smtClean="0"/>
              <a:t>olmak </a:t>
            </a:r>
            <a:r>
              <a:rPr lang="tr-TR" dirty="0"/>
              <a:t>üzere iki türlü soyutlama gerçekleştirilebilir. </a:t>
            </a:r>
            <a:br>
              <a:rPr lang="tr-TR" dirty="0"/>
            </a:br>
            <a:endParaRPr lang="tr-TR" sz="2200" dirty="0"/>
          </a:p>
          <a:p>
            <a:r>
              <a:rPr lang="tr-TR" dirty="0"/>
              <a:t>Altprogramlar ile işlev </a:t>
            </a:r>
            <a:r>
              <a:rPr lang="tr-TR" dirty="0" smtClean="0"/>
              <a:t>soyutlaması amaçlanır. Altprogramların yazılım </a:t>
            </a:r>
            <a:r>
              <a:rPr lang="tr-TR" dirty="0"/>
              <a:t>geliştirmeye önemli katkıları vardır</a:t>
            </a:r>
            <a:r>
              <a:rPr lang="tr-TR" dirty="0" smtClean="0"/>
              <a:t>. </a:t>
            </a:r>
          </a:p>
          <a:p>
            <a:endParaRPr lang="tr-TR" dirty="0" smtClean="0"/>
          </a:p>
          <a:p>
            <a:r>
              <a:rPr lang="tr-TR" dirty="0" smtClean="0"/>
              <a:t>Veri soyutlaması (Data </a:t>
            </a:r>
            <a:r>
              <a:rPr lang="tr-TR" dirty="0" err="1" smtClean="0"/>
              <a:t>abstraction</a:t>
            </a:r>
            <a:r>
              <a:rPr lang="tr-TR" dirty="0" smtClean="0"/>
              <a:t>) – daha sonraki bölümlerde anlatılacaktır.</a:t>
            </a:r>
            <a:endParaRPr lang="tr-TR" dirty="0"/>
          </a:p>
        </p:txBody>
      </p:sp>
    </p:spTree>
    <p:extLst>
      <p:ext uri="{BB962C8B-B14F-4D97-AF65-F5344CB8AC3E}">
        <p14:creationId xmlns:p14="http://schemas.microsoft.com/office/powerpoint/2010/main" val="1790150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r>
              <a:rPr lang="tr-TR" sz="3000" dirty="0"/>
              <a:t>Bir yordam etkin duruma getirilirken, çağrım deyimindeki gerçek parametreler ile yordamın resmi parametrelerine farklı değerler aktarılabilir.</a:t>
            </a:r>
            <a:br>
              <a:rPr lang="tr-TR" sz="3000" dirty="0"/>
            </a:br>
            <a:endParaRPr lang="tr-TR" sz="3000" dirty="0"/>
          </a:p>
          <a:p>
            <a:r>
              <a:rPr lang="tr-TR" sz="3000" dirty="0">
                <a:solidFill>
                  <a:srgbClr val="FF0000"/>
                </a:solidFill>
              </a:rPr>
              <a:t>Gerçek parametreler </a:t>
            </a:r>
            <a:r>
              <a:rPr lang="tr-TR" sz="3000" dirty="0"/>
              <a:t>yordamlara aktarılacak değerleri gösterdikleri </a:t>
            </a:r>
            <a:r>
              <a:rPr lang="tr-TR" sz="3000" dirty="0" smtClean="0"/>
              <a:t>için; </a:t>
            </a:r>
            <a:r>
              <a:rPr lang="tr-TR" sz="3000" dirty="0">
                <a:solidFill>
                  <a:srgbClr val="FF0000"/>
                </a:solidFill>
              </a:rPr>
              <a:t>değişken</a:t>
            </a:r>
            <a:r>
              <a:rPr lang="tr-TR" sz="3000" dirty="0" smtClean="0">
                <a:solidFill>
                  <a:srgbClr val="FF0000"/>
                </a:solidFill>
              </a:rPr>
              <a:t>, sabit </a:t>
            </a:r>
            <a:r>
              <a:rPr lang="tr-TR" sz="3000" dirty="0">
                <a:solidFill>
                  <a:srgbClr val="FF0000"/>
                </a:solidFill>
              </a:rPr>
              <a:t>veya ifade olabilir</a:t>
            </a:r>
            <a:r>
              <a:rPr lang="tr-TR" sz="3000" dirty="0"/>
              <a:t>. </a:t>
            </a:r>
            <a:endParaRPr lang="tr-TR" sz="3000" dirty="0" smtClean="0"/>
          </a:p>
          <a:p>
            <a:endParaRPr lang="tr-TR" sz="3000" dirty="0"/>
          </a:p>
          <a:p>
            <a:r>
              <a:rPr lang="tr-TR" sz="3000" dirty="0" smtClean="0">
                <a:solidFill>
                  <a:srgbClr val="FF0000"/>
                </a:solidFill>
              </a:rPr>
              <a:t>Resmi </a:t>
            </a:r>
            <a:r>
              <a:rPr lang="tr-TR" sz="3000" dirty="0">
                <a:solidFill>
                  <a:srgbClr val="FF0000"/>
                </a:solidFill>
              </a:rPr>
              <a:t>parametreler </a:t>
            </a:r>
            <a:r>
              <a:rPr lang="tr-TR" sz="3000" dirty="0"/>
              <a:t>ise bu değerleri tutacak bellek yerlerini gösterdikleri için </a:t>
            </a:r>
            <a:r>
              <a:rPr lang="tr-TR" sz="3000" dirty="0">
                <a:solidFill>
                  <a:srgbClr val="FF0000"/>
                </a:solidFill>
              </a:rPr>
              <a:t>değişken olmak durumundadır. </a:t>
            </a:r>
            <a:r>
              <a:rPr lang="tr-TR" sz="2800" dirty="0"/>
              <a:t/>
            </a:r>
            <a:br>
              <a:rPr lang="tr-TR" sz="2800" dirty="0"/>
            </a:br>
            <a:endParaRPr lang="tr-TR" sz="2800" dirty="0"/>
          </a:p>
        </p:txBody>
      </p:sp>
    </p:spTree>
    <p:extLst>
      <p:ext uri="{BB962C8B-B14F-4D97-AF65-F5344CB8AC3E}">
        <p14:creationId xmlns:p14="http://schemas.microsoft.com/office/powerpoint/2010/main" val="797026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b="1" dirty="0" smtClean="0"/>
              <a:t>Veri </a:t>
            </a:r>
            <a:r>
              <a:rPr lang="tr-TR" sz="2800" b="1" dirty="0"/>
              <a:t>Akışı Modelleri:</a:t>
            </a:r>
            <a:r>
              <a:rPr lang="tr-TR" sz="2800" dirty="0"/>
              <a:t/>
            </a:r>
            <a:br>
              <a:rPr lang="tr-TR" sz="2800" dirty="0"/>
            </a:br>
            <a:endParaRPr lang="tr-TR" sz="2800" dirty="0"/>
          </a:p>
          <a:p>
            <a:r>
              <a:rPr lang="tr-TR" sz="2800" dirty="0"/>
              <a:t>Bir yordam, resmi parametrelerinin değerini veya resmi parametre olmayan ancak erişebildiği değişkenlerin değerlerini değiştirebilir</a:t>
            </a:r>
            <a:r>
              <a:rPr lang="tr-TR" sz="2800" dirty="0" smtClean="0"/>
              <a:t>. </a:t>
            </a:r>
          </a:p>
          <a:p>
            <a:endParaRPr lang="tr-TR" sz="2800" dirty="0"/>
          </a:p>
          <a:p>
            <a:r>
              <a:rPr lang="tr-TR" sz="2800" dirty="0" smtClean="0"/>
              <a:t>Resmi </a:t>
            </a:r>
            <a:r>
              <a:rPr lang="tr-TR" sz="2800" dirty="0" smtClean="0"/>
              <a:t>parametreler; </a:t>
            </a:r>
            <a:r>
              <a:rPr lang="tr-TR" sz="2800" dirty="0" smtClean="0">
                <a:solidFill>
                  <a:srgbClr val="FF0000"/>
                </a:solidFill>
              </a:rPr>
              <a:t>içeri</a:t>
            </a:r>
            <a:r>
              <a:rPr lang="tr-TR" sz="2800" dirty="0" smtClean="0"/>
              <a:t>, </a:t>
            </a:r>
            <a:r>
              <a:rPr lang="tr-TR" sz="2800" dirty="0" smtClean="0">
                <a:solidFill>
                  <a:schemeClr val="tx2">
                    <a:lumMod val="60000"/>
                    <a:lumOff val="40000"/>
                  </a:schemeClr>
                </a:solidFill>
              </a:rPr>
              <a:t>dışarı</a:t>
            </a:r>
            <a:r>
              <a:rPr lang="tr-TR" sz="2800" dirty="0" smtClean="0"/>
              <a:t> ve </a:t>
            </a:r>
            <a:r>
              <a:rPr lang="tr-TR" sz="2800" dirty="0" smtClean="0">
                <a:solidFill>
                  <a:schemeClr val="accent3">
                    <a:lumMod val="75000"/>
                  </a:schemeClr>
                </a:solidFill>
              </a:rPr>
              <a:t>hem içeri hem de dışarı</a:t>
            </a:r>
            <a:r>
              <a:rPr lang="tr-TR" sz="2800" dirty="0" smtClean="0"/>
              <a:t> modeli uygulayabilirler.</a:t>
            </a:r>
            <a:endParaRPr lang="tr-TR" sz="2800" dirty="0"/>
          </a:p>
        </p:txBody>
      </p:sp>
    </p:spTree>
    <p:extLst>
      <p:ext uri="{BB962C8B-B14F-4D97-AF65-F5344CB8AC3E}">
        <p14:creationId xmlns:p14="http://schemas.microsoft.com/office/powerpoint/2010/main" val="34726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pic>
        <p:nvPicPr>
          <p:cNvPr id="57346"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83568" y="1772816"/>
            <a:ext cx="7704856" cy="417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988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pic>
        <p:nvPicPr>
          <p:cNvPr id="58370"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97040" y="1730712"/>
            <a:ext cx="7732612" cy="434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813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pic>
        <p:nvPicPr>
          <p:cNvPr id="59394"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11560" y="1628800"/>
            <a:ext cx="7848872" cy="442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716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
        <p:nvSpPr>
          <p:cNvPr id="7" name="Arc 3"/>
          <p:cNvSpPr/>
          <p:nvPr/>
        </p:nvSpPr>
        <p:spPr>
          <a:xfrm>
            <a:off x="4343400" y="2395557"/>
            <a:ext cx="914400" cy="914400"/>
          </a:xfrm>
          <a:prstGeom prst="arc">
            <a:avLst>
              <a:gd name="adj1" fmla="val 21277531"/>
              <a:gd name="adj2" fmla="val 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Rectangle 14"/>
          <p:cNvSpPr/>
          <p:nvPr/>
        </p:nvSpPr>
        <p:spPr>
          <a:xfrm>
            <a:off x="647700"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Rectangle 16"/>
          <p:cNvSpPr/>
          <p:nvPr/>
        </p:nvSpPr>
        <p:spPr>
          <a:xfrm>
            <a:off x="6002338"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 name="Rectangle 17"/>
          <p:cNvSpPr/>
          <p:nvPr/>
        </p:nvSpPr>
        <p:spPr>
          <a:xfrm>
            <a:off x="647700"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dirty="0"/>
          </a:p>
        </p:txBody>
      </p:sp>
      <p:sp>
        <p:nvSpPr>
          <p:cNvPr id="11" name="Rectangle 18"/>
          <p:cNvSpPr/>
          <p:nvPr/>
        </p:nvSpPr>
        <p:spPr>
          <a:xfrm>
            <a:off x="647700"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 name="Rectangle 19"/>
          <p:cNvSpPr/>
          <p:nvPr/>
        </p:nvSpPr>
        <p:spPr>
          <a:xfrm>
            <a:off x="6002338"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20"/>
          <p:cNvSpPr/>
          <p:nvPr/>
        </p:nvSpPr>
        <p:spPr>
          <a:xfrm>
            <a:off x="6002338"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TextBox 22"/>
          <p:cNvSpPr txBox="1">
            <a:spLocks noChangeArrowheads="1"/>
          </p:cNvSpPr>
          <p:nvPr/>
        </p:nvSpPr>
        <p:spPr bwMode="auto">
          <a:xfrm>
            <a:off x="717550" y="1671657"/>
            <a:ext cx="1689100"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Caller</a:t>
            </a:r>
          </a:p>
          <a:p>
            <a:pPr algn="ctr"/>
            <a:r>
              <a:rPr lang="en-US" sz="1400" b="1">
                <a:latin typeface="Courier New" pitchFamily="49" charset="0"/>
                <a:cs typeface="Courier New" pitchFamily="49" charset="0"/>
              </a:rPr>
              <a:t>(sub(a, b, c))</a:t>
            </a:r>
          </a:p>
        </p:txBody>
      </p:sp>
      <p:sp>
        <p:nvSpPr>
          <p:cNvPr id="15" name="TextBox 23"/>
          <p:cNvSpPr txBox="1">
            <a:spLocks noChangeArrowheads="1"/>
          </p:cNvSpPr>
          <p:nvPr/>
        </p:nvSpPr>
        <p:spPr bwMode="auto">
          <a:xfrm>
            <a:off x="785786" y="3157557"/>
            <a:ext cx="1473480"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 modeli</a:t>
            </a:r>
            <a:endParaRPr lang="en-US" sz="1400" b="1" dirty="0">
              <a:latin typeface="Courier New" pitchFamily="49" charset="0"/>
              <a:cs typeface="Courier New" pitchFamily="49" charset="0"/>
            </a:endParaRPr>
          </a:p>
        </p:txBody>
      </p:sp>
      <p:sp>
        <p:nvSpPr>
          <p:cNvPr id="16" name="TextBox 24"/>
          <p:cNvSpPr txBox="1">
            <a:spLocks noChangeArrowheads="1"/>
          </p:cNvSpPr>
          <p:nvPr/>
        </p:nvSpPr>
        <p:spPr bwMode="auto">
          <a:xfrm>
            <a:off x="776540" y="4529157"/>
            <a:ext cx="1580882"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Dışarı modeli</a:t>
            </a:r>
            <a:endParaRPr lang="en-US" sz="1400" b="1" dirty="0">
              <a:latin typeface="Courier New" pitchFamily="49" charset="0"/>
              <a:cs typeface="Courier New" pitchFamily="49" charset="0"/>
            </a:endParaRPr>
          </a:p>
        </p:txBody>
      </p:sp>
      <p:sp>
        <p:nvSpPr>
          <p:cNvPr id="17" name="TextBox 25"/>
          <p:cNvSpPr txBox="1">
            <a:spLocks noChangeArrowheads="1"/>
          </p:cNvSpPr>
          <p:nvPr/>
        </p:nvSpPr>
        <p:spPr bwMode="auto">
          <a:xfrm>
            <a:off x="428596" y="5900757"/>
            <a:ext cx="2225289"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a:t>
            </a:r>
            <a:r>
              <a:rPr lang="en-US" sz="1400" b="1" dirty="0" smtClean="0">
                <a:latin typeface="Courier New" pitchFamily="49" charset="0"/>
                <a:cs typeface="Courier New" pitchFamily="49" charset="0"/>
              </a:rPr>
              <a:t>/</a:t>
            </a:r>
            <a:r>
              <a:rPr lang="tr-TR" sz="1400" b="1" dirty="0" smtClean="0">
                <a:latin typeface="Courier New" pitchFamily="49" charset="0"/>
                <a:cs typeface="Courier New" pitchFamily="49" charset="0"/>
              </a:rPr>
              <a:t>Dışarı </a:t>
            </a:r>
            <a:r>
              <a:rPr lang="en-US" sz="1400" b="1" dirty="0" smtClean="0">
                <a:latin typeface="Courier New" pitchFamily="49" charset="0"/>
                <a:cs typeface="Courier New" pitchFamily="49" charset="0"/>
              </a:rPr>
              <a:t>mode</a:t>
            </a:r>
            <a:r>
              <a:rPr lang="tr-TR" sz="1400" b="1" dirty="0" err="1" smtClean="0">
                <a:latin typeface="Courier New" pitchFamily="49" charset="0"/>
                <a:cs typeface="Courier New" pitchFamily="49" charset="0"/>
              </a:rPr>
              <a:t>li</a:t>
            </a:r>
            <a:endParaRPr lang="en-US" sz="1400" b="1" dirty="0">
              <a:latin typeface="Courier New" pitchFamily="49" charset="0"/>
              <a:cs typeface="Courier New" pitchFamily="49" charset="0"/>
            </a:endParaRPr>
          </a:p>
        </p:txBody>
      </p:sp>
      <p:sp>
        <p:nvSpPr>
          <p:cNvPr id="18" name="TextBox 26"/>
          <p:cNvSpPr txBox="1">
            <a:spLocks noChangeArrowheads="1"/>
          </p:cNvSpPr>
          <p:nvPr/>
        </p:nvSpPr>
        <p:spPr bwMode="auto">
          <a:xfrm>
            <a:off x="304800" y="2706707"/>
            <a:ext cx="284163" cy="307975"/>
          </a:xfrm>
          <a:prstGeom prst="rect">
            <a:avLst/>
          </a:prstGeom>
          <a:noFill/>
          <a:ln w="9525">
            <a:noFill/>
            <a:miter lim="800000"/>
            <a:headEnd/>
            <a:tailEnd/>
          </a:ln>
        </p:spPr>
        <p:txBody>
          <a:bodyPr wrap="none">
            <a:spAutoFit/>
          </a:bodyPr>
          <a:lstStyle/>
          <a:p>
            <a:r>
              <a:rPr lang="en-US" sz="1400" b="1"/>
              <a:t>a</a:t>
            </a:r>
          </a:p>
        </p:txBody>
      </p:sp>
      <p:sp>
        <p:nvSpPr>
          <p:cNvPr id="19" name="TextBox 27"/>
          <p:cNvSpPr txBox="1">
            <a:spLocks noChangeArrowheads="1"/>
          </p:cNvSpPr>
          <p:nvPr/>
        </p:nvSpPr>
        <p:spPr bwMode="auto">
          <a:xfrm>
            <a:off x="304800" y="4040207"/>
            <a:ext cx="293688" cy="307975"/>
          </a:xfrm>
          <a:prstGeom prst="rect">
            <a:avLst/>
          </a:prstGeom>
          <a:noFill/>
          <a:ln w="9525">
            <a:noFill/>
            <a:miter lim="800000"/>
            <a:headEnd/>
            <a:tailEnd/>
          </a:ln>
        </p:spPr>
        <p:txBody>
          <a:bodyPr wrap="none">
            <a:spAutoFit/>
          </a:bodyPr>
          <a:lstStyle/>
          <a:p>
            <a:r>
              <a:rPr lang="en-US" sz="1400" b="1"/>
              <a:t>b</a:t>
            </a:r>
          </a:p>
        </p:txBody>
      </p:sp>
      <p:sp>
        <p:nvSpPr>
          <p:cNvPr id="20" name="TextBox 28"/>
          <p:cNvSpPr txBox="1">
            <a:spLocks noChangeArrowheads="1"/>
          </p:cNvSpPr>
          <p:nvPr/>
        </p:nvSpPr>
        <p:spPr bwMode="auto">
          <a:xfrm>
            <a:off x="304800" y="5411807"/>
            <a:ext cx="284163" cy="307975"/>
          </a:xfrm>
          <a:prstGeom prst="rect">
            <a:avLst/>
          </a:prstGeom>
          <a:noFill/>
          <a:ln w="9525">
            <a:noFill/>
            <a:miter lim="800000"/>
            <a:headEnd/>
            <a:tailEnd/>
          </a:ln>
        </p:spPr>
        <p:txBody>
          <a:bodyPr wrap="none">
            <a:spAutoFit/>
          </a:bodyPr>
          <a:lstStyle/>
          <a:p>
            <a:r>
              <a:rPr lang="en-US" sz="1400" b="1"/>
              <a:t>c</a:t>
            </a:r>
          </a:p>
        </p:txBody>
      </p:sp>
      <p:sp>
        <p:nvSpPr>
          <p:cNvPr id="21" name="TextBox 29"/>
          <p:cNvSpPr txBox="1">
            <a:spLocks noChangeArrowheads="1"/>
          </p:cNvSpPr>
          <p:nvPr/>
        </p:nvSpPr>
        <p:spPr bwMode="auto">
          <a:xfrm>
            <a:off x="7869238" y="2706707"/>
            <a:ext cx="284162" cy="307975"/>
          </a:xfrm>
          <a:prstGeom prst="rect">
            <a:avLst/>
          </a:prstGeom>
          <a:noFill/>
          <a:ln w="9525">
            <a:noFill/>
            <a:miter lim="800000"/>
            <a:headEnd/>
            <a:tailEnd/>
          </a:ln>
        </p:spPr>
        <p:txBody>
          <a:bodyPr wrap="none">
            <a:spAutoFit/>
          </a:bodyPr>
          <a:lstStyle/>
          <a:p>
            <a:pPr algn="ctr"/>
            <a:r>
              <a:rPr lang="en-US" sz="1400" b="1"/>
              <a:t>x</a:t>
            </a:r>
          </a:p>
        </p:txBody>
      </p:sp>
      <p:sp>
        <p:nvSpPr>
          <p:cNvPr id="22" name="TextBox 30"/>
          <p:cNvSpPr txBox="1">
            <a:spLocks noChangeArrowheads="1"/>
          </p:cNvSpPr>
          <p:nvPr/>
        </p:nvSpPr>
        <p:spPr bwMode="auto">
          <a:xfrm>
            <a:off x="7869238" y="4040207"/>
            <a:ext cx="284162" cy="307975"/>
          </a:xfrm>
          <a:prstGeom prst="rect">
            <a:avLst/>
          </a:prstGeom>
          <a:noFill/>
          <a:ln w="9525">
            <a:noFill/>
            <a:miter lim="800000"/>
            <a:headEnd/>
            <a:tailEnd/>
          </a:ln>
        </p:spPr>
        <p:txBody>
          <a:bodyPr wrap="none">
            <a:spAutoFit/>
          </a:bodyPr>
          <a:lstStyle/>
          <a:p>
            <a:pPr algn="ctr"/>
            <a:r>
              <a:rPr lang="en-US" sz="1400" b="1"/>
              <a:t>y</a:t>
            </a:r>
          </a:p>
        </p:txBody>
      </p:sp>
      <p:sp>
        <p:nvSpPr>
          <p:cNvPr id="23" name="TextBox 31"/>
          <p:cNvSpPr txBox="1">
            <a:spLocks noChangeArrowheads="1"/>
          </p:cNvSpPr>
          <p:nvPr/>
        </p:nvSpPr>
        <p:spPr bwMode="auto">
          <a:xfrm>
            <a:off x="7878763" y="5411807"/>
            <a:ext cx="274637" cy="307975"/>
          </a:xfrm>
          <a:prstGeom prst="rect">
            <a:avLst/>
          </a:prstGeom>
          <a:noFill/>
          <a:ln w="9525">
            <a:noFill/>
            <a:miter lim="800000"/>
            <a:headEnd/>
            <a:tailEnd/>
          </a:ln>
        </p:spPr>
        <p:txBody>
          <a:bodyPr wrap="none">
            <a:spAutoFit/>
          </a:bodyPr>
          <a:lstStyle/>
          <a:p>
            <a:pPr algn="ctr"/>
            <a:r>
              <a:rPr lang="en-US" sz="1400" b="1"/>
              <a:t>z</a:t>
            </a:r>
          </a:p>
        </p:txBody>
      </p:sp>
      <p:sp>
        <p:nvSpPr>
          <p:cNvPr id="24" name="TextBox 32"/>
          <p:cNvSpPr txBox="1">
            <a:spLocks noChangeArrowheads="1"/>
          </p:cNvSpPr>
          <p:nvPr/>
        </p:nvSpPr>
        <p:spPr bwMode="auto">
          <a:xfrm>
            <a:off x="5105400" y="1671657"/>
            <a:ext cx="3621088"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Callee</a:t>
            </a:r>
            <a:br>
              <a:rPr lang="en-US" sz="1400" b="1">
                <a:latin typeface="Courier New" pitchFamily="49" charset="0"/>
                <a:cs typeface="Courier New" pitchFamily="49" charset="0"/>
              </a:rPr>
            </a:br>
            <a:r>
              <a:rPr lang="en-US" sz="1400" b="1">
                <a:latin typeface="Courier New" pitchFamily="49" charset="0"/>
                <a:cs typeface="Courier New" pitchFamily="49" charset="0"/>
              </a:rPr>
              <a:t>(void sub (int x, int y, int z))</a:t>
            </a:r>
          </a:p>
        </p:txBody>
      </p:sp>
      <p:sp>
        <p:nvSpPr>
          <p:cNvPr id="25" name="Freeform 98"/>
          <p:cNvSpPr/>
          <p:nvPr/>
        </p:nvSpPr>
        <p:spPr>
          <a:xfrm>
            <a:off x="1524000" y="20621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6" name="Freeform 99"/>
          <p:cNvSpPr/>
          <p:nvPr/>
        </p:nvSpPr>
        <p:spPr>
          <a:xfrm>
            <a:off x="1524000" y="33575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arrow"/>
            <a:tailEnd type="ova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7" name="Freeform 100"/>
          <p:cNvSpPr/>
          <p:nvPr/>
        </p:nvSpPr>
        <p:spPr>
          <a:xfrm>
            <a:off x="1524000" y="4805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8" name="Freeform 102"/>
          <p:cNvSpPr/>
          <p:nvPr/>
        </p:nvSpPr>
        <p:spPr>
          <a:xfrm rot="10800000">
            <a:off x="1524000" y="5567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9" name="TextBox 103"/>
          <p:cNvSpPr txBox="1">
            <a:spLocks noChangeArrowheads="1"/>
          </p:cNvSpPr>
          <p:nvPr/>
        </p:nvSpPr>
        <p:spPr bwMode="auto">
          <a:xfrm>
            <a:off x="3162300" y="24717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1</a:t>
            </a:r>
          </a:p>
        </p:txBody>
      </p:sp>
      <p:sp>
        <p:nvSpPr>
          <p:cNvPr id="30" name="TextBox 104"/>
          <p:cNvSpPr txBox="1">
            <a:spLocks noChangeArrowheads="1"/>
          </p:cNvSpPr>
          <p:nvPr/>
        </p:nvSpPr>
        <p:spPr bwMode="auto">
          <a:xfrm>
            <a:off x="3162300" y="38433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2</a:t>
            </a:r>
          </a:p>
        </p:txBody>
      </p:sp>
      <p:sp>
        <p:nvSpPr>
          <p:cNvPr id="31" name="TextBox 105"/>
          <p:cNvSpPr txBox="1">
            <a:spLocks noChangeArrowheads="1"/>
          </p:cNvSpPr>
          <p:nvPr/>
        </p:nvSpPr>
        <p:spPr bwMode="auto">
          <a:xfrm>
            <a:off x="3162300" y="56721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3</a:t>
            </a:r>
          </a:p>
        </p:txBody>
      </p:sp>
      <p:sp>
        <p:nvSpPr>
          <p:cNvPr id="32" name="TextBox 106"/>
          <p:cNvSpPr txBox="1">
            <a:spLocks noChangeArrowheads="1"/>
          </p:cNvSpPr>
          <p:nvPr/>
        </p:nvSpPr>
        <p:spPr bwMode="auto">
          <a:xfrm>
            <a:off x="3886200" y="3081357"/>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3" name="TextBox 107"/>
          <p:cNvSpPr txBox="1">
            <a:spLocks noChangeArrowheads="1"/>
          </p:cNvSpPr>
          <p:nvPr/>
        </p:nvSpPr>
        <p:spPr bwMode="auto">
          <a:xfrm>
            <a:off x="3994150" y="1785957"/>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4" name="TextBox 108"/>
          <p:cNvSpPr txBox="1">
            <a:spLocks noChangeArrowheads="1"/>
          </p:cNvSpPr>
          <p:nvPr/>
        </p:nvSpPr>
        <p:spPr bwMode="auto">
          <a:xfrm>
            <a:off x="3994150" y="4449782"/>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5" name="TextBox 109"/>
          <p:cNvSpPr txBox="1">
            <a:spLocks noChangeArrowheads="1"/>
          </p:cNvSpPr>
          <p:nvPr/>
        </p:nvSpPr>
        <p:spPr bwMode="auto">
          <a:xfrm>
            <a:off x="3886200" y="6049982"/>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6" name="Başlık 1"/>
          <p:cNvSpPr>
            <a:spLocks noGrp="1"/>
          </p:cNvSpPr>
          <p:nvPr>
            <p:ph type="title"/>
          </p:nvPr>
        </p:nvSpPr>
        <p:spPr>
          <a:xfrm>
            <a:off x="612648" y="228600"/>
            <a:ext cx="8153400" cy="990600"/>
          </a:xfrm>
        </p:spPr>
        <p:txBody>
          <a:bodyPr>
            <a:noAutofit/>
          </a:bodyPr>
          <a:lstStyle/>
          <a:p>
            <a:r>
              <a:rPr lang="tr-TR" sz="3200" b="1" dirty="0"/>
              <a:t>8.2.4. Parametre Aktarım Yöntemleri</a:t>
            </a:r>
            <a:endParaRPr lang="tr-TR"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8.2.4. Parametre 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İçerik Yer Tutucusu 6"/>
          <p:cNvSpPr>
            <a:spLocks noGrp="1"/>
          </p:cNvSpPr>
          <p:nvPr>
            <p:ph sz="quarter" idx="1"/>
          </p:nvPr>
        </p:nvSpPr>
        <p:spPr>
          <a:xfrm>
            <a:off x="571472" y="1600200"/>
            <a:ext cx="8153400" cy="2543180"/>
          </a:xfrm>
        </p:spPr>
        <p:txBody>
          <a:bodyPr>
            <a:normAutofit fontScale="85000" lnSpcReduction="20000"/>
          </a:bodyPr>
          <a:lstStyle/>
          <a:p>
            <a:r>
              <a:rPr lang="tr-TR" dirty="0"/>
              <a:t>Resmi parametreler ve gerçek parametreler arasındaki veri akışı, parametre aktarım yöntemlerine göre gerçekleştirilir. </a:t>
            </a:r>
            <a:endParaRPr lang="tr-TR" dirty="0" smtClean="0"/>
          </a:p>
          <a:p>
            <a:r>
              <a:rPr lang="tr-TR" dirty="0" smtClean="0"/>
              <a:t>Değer </a:t>
            </a:r>
            <a:r>
              <a:rPr lang="tr-TR" dirty="0"/>
              <a:t>ile çağırma, sonuç ile çağırma, değer ve sonuç ile çağırma yöntemlerinde, gerçek ve resmi parametreler arasındaki veri fiziksel olarak kopyalanarak aktarılmakta, başvuru ile çağırma yönteminde ise veri yerine verinin erişim yolu aktarılmaktadır.</a:t>
            </a:r>
          </a:p>
          <a:p>
            <a:endParaRPr lang="tr-TR" dirty="0"/>
          </a:p>
        </p:txBody>
      </p:sp>
      <p:graphicFrame>
        <p:nvGraphicFramePr>
          <p:cNvPr id="2050" name="Object 3"/>
          <p:cNvGraphicFramePr>
            <a:graphicFrameLocks noChangeAspect="1"/>
          </p:cNvGraphicFramePr>
          <p:nvPr/>
        </p:nvGraphicFramePr>
        <p:xfrm>
          <a:off x="1214414" y="4071942"/>
          <a:ext cx="6500858" cy="2727034"/>
        </p:xfrm>
        <a:graphic>
          <a:graphicData uri="http://schemas.openxmlformats.org/presentationml/2006/ole">
            <mc:AlternateContent xmlns:mc="http://schemas.openxmlformats.org/markup-compatibility/2006">
              <mc:Choice xmlns:v="urn:schemas-microsoft-com:vml" Requires="v">
                <p:oleObj spid="_x0000_s2064" name="Bit Eşlem Resmi" r:id="rId3" imgW="5630061" imgH="1380952" progId="PBrush">
                  <p:embed/>
                </p:oleObj>
              </mc:Choice>
              <mc:Fallback>
                <p:oleObj name="Bit Eşlem Resmi" r:id="rId3" imgW="5630061" imgH="1380952"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4071942"/>
                        <a:ext cx="6500858" cy="2727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0591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8.2.4.1</a:t>
            </a:r>
            <a:r>
              <a:rPr lang="en-US" sz="3200" b="1" dirty="0"/>
              <a:t>. </a:t>
            </a:r>
            <a:r>
              <a:rPr lang="en-US" sz="3200" b="1" dirty="0" err="1"/>
              <a:t>Değer</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7" name="İçerik Yer Tutucusu 6"/>
          <p:cNvSpPr>
            <a:spLocks noGrp="1"/>
          </p:cNvSpPr>
          <p:nvPr>
            <p:ph sz="quarter" idx="1"/>
          </p:nvPr>
        </p:nvSpPr>
        <p:spPr/>
        <p:txBody>
          <a:bodyPr>
            <a:noAutofit/>
          </a:bodyPr>
          <a:lstStyle/>
          <a:p>
            <a:r>
              <a:rPr lang="tr-TR" sz="2400" dirty="0"/>
              <a:t>Değer ile çağırma yöntemi, içeri modelinin </a:t>
            </a:r>
            <a:r>
              <a:rPr lang="tr-TR" sz="2400" dirty="0" smtClean="0"/>
              <a:t>gerçekleştirimidir. Bu </a:t>
            </a:r>
            <a:r>
              <a:rPr lang="tr-TR" sz="2400" dirty="0"/>
              <a:t>yöntemde resmi parametre, karşı gelen gerçek parametrenin değeriyle </a:t>
            </a:r>
            <a:r>
              <a:rPr lang="tr-TR" sz="2400" dirty="0" err="1"/>
              <a:t>ilklendikten</a:t>
            </a:r>
            <a:r>
              <a:rPr lang="tr-TR" sz="2400" dirty="0"/>
              <a:t> sonra, altprograma yerel bir değişken olarak nitelendirilir. </a:t>
            </a:r>
            <a:br>
              <a:rPr lang="tr-TR" sz="2400" dirty="0"/>
            </a:br>
            <a:endParaRPr lang="tr-TR" sz="2400" dirty="0"/>
          </a:p>
          <a:p>
            <a:r>
              <a:rPr lang="tr-TR" sz="2400" dirty="0"/>
              <a:t>Gerçek parametre, sabit, değişken veya ifade olabilir. </a:t>
            </a:r>
            <a:endParaRPr lang="tr-TR" sz="2400" dirty="0" smtClean="0"/>
          </a:p>
          <a:p>
            <a:endParaRPr lang="tr-TR" sz="2400" dirty="0" smtClean="0"/>
          </a:p>
          <a:p>
            <a:r>
              <a:rPr lang="tr-TR" sz="2400" dirty="0" smtClean="0"/>
              <a:t>Bu </a:t>
            </a:r>
            <a:r>
              <a:rPr lang="tr-TR" sz="2400" dirty="0"/>
              <a:t>yöntem, sadece gerçek parametreden resmi parametreye değer geçişi olduğu için en güvenilir parametre aktarım yöntemidir. Ancak, bu değer geçişi sırasında fiziksel olarak veri kopyalanması gerçekleşir . Yani, resmi parametre için de bellek ayrılması gerekir.</a:t>
            </a:r>
          </a:p>
        </p:txBody>
      </p:sp>
    </p:spTree>
    <p:extLst>
      <p:ext uri="{BB962C8B-B14F-4D97-AF65-F5344CB8AC3E}">
        <p14:creationId xmlns:p14="http://schemas.microsoft.com/office/powerpoint/2010/main" val="299229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8.2.4.1</a:t>
            </a:r>
            <a:r>
              <a:rPr lang="en-US" sz="3200" b="1" dirty="0"/>
              <a:t>. </a:t>
            </a:r>
            <a:r>
              <a:rPr lang="en-US" sz="3200" b="1" dirty="0" err="1"/>
              <a:t>Değer</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pic>
        <p:nvPicPr>
          <p:cNvPr id="8"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51672" y="1628800"/>
            <a:ext cx="80676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858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4643438" y="1628775"/>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3555" name="Rectangle 3"/>
          <p:cNvSpPr>
            <a:spLocks noChangeArrowheads="1"/>
          </p:cNvSpPr>
          <p:nvPr/>
        </p:nvSpPr>
        <p:spPr bwMode="auto">
          <a:xfrm>
            <a:off x="4643438" y="47974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6" name="Rectangle 4"/>
          <p:cNvSpPr>
            <a:spLocks noChangeArrowheads="1"/>
          </p:cNvSpPr>
          <p:nvPr/>
        </p:nvSpPr>
        <p:spPr bwMode="auto">
          <a:xfrm>
            <a:off x="4643438" y="47974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7" name="Rectangle 5"/>
          <p:cNvSpPr>
            <a:spLocks noChangeArrowheads="1"/>
          </p:cNvSpPr>
          <p:nvPr/>
        </p:nvSpPr>
        <p:spPr bwMode="auto">
          <a:xfrm>
            <a:off x="4643438" y="52292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23558" name="Rectangle 6"/>
          <p:cNvSpPr>
            <a:spLocks noChangeArrowheads="1"/>
          </p:cNvSpPr>
          <p:nvPr/>
        </p:nvSpPr>
        <p:spPr bwMode="auto">
          <a:xfrm>
            <a:off x="4643438" y="52292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14345" name="Text Box 8"/>
          <p:cNvSpPr txBox="1">
            <a:spLocks noChangeArrowheads="1"/>
          </p:cNvSpPr>
          <p:nvPr/>
        </p:nvSpPr>
        <p:spPr bwMode="auto">
          <a:xfrm>
            <a:off x="755650" y="1612922"/>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main(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 6;</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 4;</a:t>
            </a:r>
          </a:p>
          <a:p>
            <a:r>
              <a:rPr lang="en-US" altLang="zh-TW" b="1" i="1" dirty="0">
                <a:solidFill>
                  <a:srgbClr val="7030A0"/>
                </a:solidFill>
                <a:latin typeface="Arial" charset="0"/>
              </a:rPr>
              <a:t>   </a:t>
            </a:r>
            <a:r>
              <a:rPr lang="en-US" altLang="zh-TW" b="1" i="1" dirty="0" err="1">
                <a:solidFill>
                  <a:srgbClr val="7030A0"/>
                </a:solidFill>
                <a:latin typeface="Arial" charset="0"/>
              </a:rPr>
              <a:t>Cswap</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4346" name="Text Box 9"/>
          <p:cNvSpPr txBox="1">
            <a:spLocks noChangeArrowheads="1"/>
          </p:cNvSpPr>
          <p:nvPr/>
        </p:nvSpPr>
        <p:spPr bwMode="auto">
          <a:xfrm>
            <a:off x="682625" y="4421210"/>
            <a:ext cx="3095625" cy="1785104"/>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Cswap</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a:t>
            </a:r>
          </a:p>
          <a:p>
            <a:r>
              <a:rPr lang="en-US" altLang="zh-TW" b="1" i="1" dirty="0">
                <a:solidFill>
                  <a:srgbClr val="00FF00"/>
                </a:solidFill>
                <a:latin typeface="Arial" charset="0"/>
              </a:rPr>
              <a:t>   </a:t>
            </a:r>
            <a:r>
              <a:rPr lang="en-US" altLang="zh-TW" b="1" i="1" dirty="0" err="1">
                <a:solidFill>
                  <a:srgbClr val="00FF00"/>
                </a:solidFill>
                <a:latin typeface="Arial" charset="0"/>
              </a:rPr>
              <a:t>int</a:t>
            </a:r>
            <a:r>
              <a:rPr lang="en-US" altLang="zh-TW" b="1" i="1" dirty="0">
                <a:solidFill>
                  <a:srgbClr val="00FF00"/>
                </a:solidFill>
                <a:latin typeface="Arial" charset="0"/>
              </a:rPr>
              <a:t>  temp = c;</a:t>
            </a:r>
          </a:p>
          <a:p>
            <a:r>
              <a:rPr lang="en-US" altLang="zh-TW" b="1" i="1" dirty="0">
                <a:solidFill>
                  <a:srgbClr val="00FF00"/>
                </a:solidFill>
                <a:latin typeface="Arial" charset="0"/>
              </a:rPr>
              <a:t>   c = d;</a:t>
            </a:r>
          </a:p>
          <a:p>
            <a:r>
              <a:rPr lang="en-US" altLang="zh-TW" b="1" i="1" dirty="0">
                <a:solidFill>
                  <a:srgbClr val="00FF00"/>
                </a:solidFill>
                <a:latin typeface="Arial" charset="0"/>
              </a:rPr>
              <a:t>   d = temp;</a:t>
            </a:r>
          </a:p>
          <a:p>
            <a:r>
              <a:rPr lang="en-US" altLang="zh-TW" b="1" i="1" dirty="0">
                <a:solidFill>
                  <a:srgbClr val="00FF00"/>
                </a:solidFill>
                <a:latin typeface="Arial" charset="0"/>
              </a:rPr>
              <a:t>}</a:t>
            </a:r>
          </a:p>
          <a:p>
            <a:r>
              <a:rPr lang="en-US" altLang="zh-TW" sz="2000" dirty="0">
                <a:latin typeface="Arial" charset="0"/>
              </a:rPr>
              <a:t>   </a:t>
            </a:r>
          </a:p>
        </p:txBody>
      </p:sp>
      <p:sp>
        <p:nvSpPr>
          <p:cNvPr id="23562" name="Line 10"/>
          <p:cNvSpPr>
            <a:spLocks noChangeShapeType="1"/>
          </p:cNvSpPr>
          <p:nvPr/>
        </p:nvSpPr>
        <p:spPr bwMode="auto">
          <a:xfrm flipH="1" flipV="1">
            <a:off x="6516688" y="56610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3" name="Text Box 11"/>
          <p:cNvSpPr txBox="1">
            <a:spLocks noChangeArrowheads="1"/>
          </p:cNvSpPr>
          <p:nvPr/>
        </p:nvSpPr>
        <p:spPr bwMode="auto">
          <a:xfrm>
            <a:off x="6372225" y="587692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main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3564" name="Line 12"/>
          <p:cNvSpPr>
            <a:spLocks noChangeShapeType="1"/>
          </p:cNvSpPr>
          <p:nvPr/>
        </p:nvSpPr>
        <p:spPr bwMode="auto">
          <a:xfrm flipH="1" flipV="1">
            <a:off x="6516688" y="47974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5" name="Text Box 13"/>
          <p:cNvSpPr txBox="1">
            <a:spLocks noChangeArrowheads="1"/>
          </p:cNvSpPr>
          <p:nvPr/>
        </p:nvSpPr>
        <p:spPr bwMode="auto">
          <a:xfrm>
            <a:off x="6443663" y="5013325"/>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Cswap</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3566" name="Rectangle 14"/>
          <p:cNvSpPr>
            <a:spLocks noChangeArrowheads="1"/>
          </p:cNvSpPr>
          <p:nvPr/>
        </p:nvSpPr>
        <p:spPr bwMode="auto">
          <a:xfrm>
            <a:off x="4643438" y="39338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d=4</a:t>
            </a:r>
          </a:p>
        </p:txBody>
      </p:sp>
      <p:sp>
        <p:nvSpPr>
          <p:cNvPr id="23567" name="Rectangle 15"/>
          <p:cNvSpPr>
            <a:spLocks noChangeArrowheads="1"/>
          </p:cNvSpPr>
          <p:nvPr/>
        </p:nvSpPr>
        <p:spPr bwMode="auto">
          <a:xfrm>
            <a:off x="4643438" y="43656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8" name="Rectangle 16"/>
          <p:cNvSpPr>
            <a:spLocks noChangeArrowheads="1"/>
          </p:cNvSpPr>
          <p:nvPr/>
        </p:nvSpPr>
        <p:spPr bwMode="auto">
          <a:xfrm>
            <a:off x="4643438" y="43656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9" name="Rectangle 17"/>
          <p:cNvSpPr>
            <a:spLocks noChangeArrowheads="1"/>
          </p:cNvSpPr>
          <p:nvPr/>
        </p:nvSpPr>
        <p:spPr bwMode="auto">
          <a:xfrm>
            <a:off x="4643438" y="3500438"/>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temp=6</a:t>
            </a:r>
          </a:p>
        </p:txBody>
      </p:sp>
      <p:sp>
        <p:nvSpPr>
          <p:cNvPr id="23570" name="Line 18"/>
          <p:cNvSpPr>
            <a:spLocks noChangeShapeType="1"/>
          </p:cNvSpPr>
          <p:nvPr/>
        </p:nvSpPr>
        <p:spPr bwMode="auto">
          <a:xfrm>
            <a:off x="5651500" y="4437063"/>
            <a:ext cx="215900" cy="287337"/>
          </a:xfrm>
          <a:prstGeom prst="line">
            <a:avLst/>
          </a:prstGeom>
          <a:noFill/>
          <a:ln w="63500">
            <a:solidFill>
              <a:srgbClr val="FF0000"/>
            </a:solidFill>
            <a:round/>
            <a:headEnd/>
            <a:tailEnd/>
          </a:ln>
        </p:spPr>
        <p:txBody>
          <a:bodyPr wrap="none" anchor="ctr"/>
          <a:lstStyle/>
          <a:p>
            <a:endParaRPr lang="tr-TR"/>
          </a:p>
        </p:txBody>
      </p:sp>
      <p:sp>
        <p:nvSpPr>
          <p:cNvPr id="23571" name="Text Box 19"/>
          <p:cNvSpPr txBox="1">
            <a:spLocks noChangeArrowheads="1"/>
          </p:cNvSpPr>
          <p:nvPr/>
        </p:nvSpPr>
        <p:spPr bwMode="auto">
          <a:xfrm>
            <a:off x="5867400" y="43656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3572" name="Line 20"/>
          <p:cNvSpPr>
            <a:spLocks noChangeShapeType="1"/>
          </p:cNvSpPr>
          <p:nvPr/>
        </p:nvSpPr>
        <p:spPr bwMode="auto">
          <a:xfrm>
            <a:off x="5651500" y="4005263"/>
            <a:ext cx="215900" cy="287337"/>
          </a:xfrm>
          <a:prstGeom prst="line">
            <a:avLst/>
          </a:prstGeom>
          <a:noFill/>
          <a:ln w="63500">
            <a:solidFill>
              <a:srgbClr val="FF0000"/>
            </a:solidFill>
            <a:round/>
            <a:headEnd/>
            <a:tailEnd/>
          </a:ln>
        </p:spPr>
        <p:txBody>
          <a:bodyPr wrap="none" anchor="ctr"/>
          <a:lstStyle/>
          <a:p>
            <a:endParaRPr lang="tr-TR"/>
          </a:p>
        </p:txBody>
      </p:sp>
      <p:sp>
        <p:nvSpPr>
          <p:cNvPr id="23573" name="Text Box 21"/>
          <p:cNvSpPr txBox="1">
            <a:spLocks noChangeArrowheads="1"/>
          </p:cNvSpPr>
          <p:nvPr/>
        </p:nvSpPr>
        <p:spPr bwMode="auto">
          <a:xfrm>
            <a:off x="5867400" y="39338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3575" name="Rectangle 23"/>
          <p:cNvSpPr>
            <a:spLocks noChangeArrowheads="1"/>
          </p:cNvSpPr>
          <p:nvPr/>
        </p:nvSpPr>
        <p:spPr bwMode="auto">
          <a:xfrm>
            <a:off x="4643438" y="3500438"/>
            <a:ext cx="1873250" cy="1296987"/>
          </a:xfrm>
          <a:prstGeom prst="rect">
            <a:avLst/>
          </a:prstGeom>
          <a:solidFill>
            <a:srgbClr val="CCFFCC"/>
          </a:solidFill>
          <a:ln w="9525" algn="ctr">
            <a:noFill/>
            <a:miter lim="800000"/>
            <a:headEnd/>
            <a:tailEnd/>
          </a:ln>
        </p:spPr>
        <p:txBody>
          <a:bodyPr wrap="none" anchor="ctr"/>
          <a:lstStyle/>
          <a:p>
            <a:pPr algn="ctr"/>
            <a:endParaRPr lang="en-US" altLang="zh-TW">
              <a:solidFill>
                <a:srgbClr val="000000"/>
              </a:solidFill>
              <a:latin typeface="Arial" charset="0"/>
            </a:endParaRPr>
          </a:p>
        </p:txBody>
      </p:sp>
      <p:sp>
        <p:nvSpPr>
          <p:cNvPr id="25" name="1 Başlık"/>
          <p:cNvSpPr>
            <a:spLocks noGrp="1"/>
          </p:cNvSpPr>
          <p:nvPr>
            <p:ph type="title"/>
          </p:nvPr>
        </p:nvSpPr>
        <p:spPr>
          <a:xfrm>
            <a:off x="612648" y="228600"/>
            <a:ext cx="8153400" cy="990600"/>
          </a:xfrm>
        </p:spPr>
        <p:txBody>
          <a:bodyPr>
            <a:normAutofit/>
          </a:bodyPr>
          <a:lstStyle/>
          <a:p>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tr-TR" sz="3200" b="1" i="1" dirty="0" smtClean="0"/>
              <a:t>Örnek</a:t>
            </a:r>
            <a:r>
              <a:rPr lang="en-US" sz="3200" b="1" dirty="0" smtClean="0"/>
              <a:t>)</a:t>
            </a:r>
            <a:endParaRPr lang="tr-TR" sz="3200" dirty="0"/>
          </a:p>
        </p:txBody>
      </p:sp>
      <p:sp>
        <p:nvSpPr>
          <p:cNvPr id="23" name="2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 calcmode="lin" valueType="num">
                                      <p:cBhvr additive="base">
                                        <p:cTn id="7" dur="500" fill="hold"/>
                                        <p:tgtEl>
                                          <p:spTgt spid="23563"/>
                                        </p:tgtEl>
                                        <p:attrNameLst>
                                          <p:attrName>ppt_x</p:attrName>
                                        </p:attrNameLst>
                                      </p:cBhvr>
                                      <p:tavLst>
                                        <p:tav tm="0">
                                          <p:val>
                                            <p:strVal val="#ppt_x"/>
                                          </p:val>
                                        </p:tav>
                                        <p:tav tm="100000">
                                          <p:val>
                                            <p:strVal val="#ppt_x"/>
                                          </p:val>
                                        </p:tav>
                                      </p:tavLst>
                                    </p:anim>
                                    <p:anim calcmode="lin" valueType="num">
                                      <p:cBhvr additive="base">
                                        <p:cTn id="8" dur="500" fill="hold"/>
                                        <p:tgtEl>
                                          <p:spTgt spid="235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anim calcmode="lin" valueType="num">
                                      <p:cBhvr additive="base">
                                        <p:cTn id="11" dur="500" fill="hold"/>
                                        <p:tgtEl>
                                          <p:spTgt spid="23562"/>
                                        </p:tgtEl>
                                        <p:attrNameLst>
                                          <p:attrName>ppt_x</p:attrName>
                                        </p:attrNameLst>
                                      </p:cBhvr>
                                      <p:tavLst>
                                        <p:tav tm="0">
                                          <p:val>
                                            <p:strVal val="#ppt_x"/>
                                          </p:val>
                                        </p:tav>
                                        <p:tav tm="100000">
                                          <p:val>
                                            <p:strVal val="#ppt_x"/>
                                          </p:val>
                                        </p:tav>
                                      </p:tavLst>
                                    </p:anim>
                                    <p:anim calcmode="lin" valueType="num">
                                      <p:cBhvr additive="base">
                                        <p:cTn id="12"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
                                          </p:val>
                                        </p:tav>
                                        <p:tav tm="100000">
                                          <p:val>
                                            <p:strVal val="#ppt_w"/>
                                          </p:val>
                                        </p:tav>
                                      </p:tavLst>
                                    </p:anim>
                                    <p:anim calcmode="lin" valueType="num">
                                      <p:cBhvr>
                                        <p:cTn id="18" dur="500" fill="hold"/>
                                        <p:tgtEl>
                                          <p:spTgt spid="23558"/>
                                        </p:tgtEl>
                                        <p:attrNameLst>
                                          <p:attrName>ppt_h</p:attrName>
                                        </p:attrNameLst>
                                      </p:cBhvr>
                                      <p:tavLst>
                                        <p:tav tm="0">
                                          <p:val>
                                            <p:strVal val="#ppt_h"/>
                                          </p:val>
                                        </p:tav>
                                        <p:tav tm="100000">
                                          <p:val>
                                            <p:strVal val="#ppt_h"/>
                                          </p:val>
                                        </p:tav>
                                      </p:tavLst>
                                    </p:anim>
                                  </p:childTnLst>
                                </p:cTn>
                              </p:par>
                              <p:par>
                                <p:cTn id="19" presetID="17" presetClass="entr" presetSubtype="10" fill="hold" grpId="1" nodeType="withEffect">
                                  <p:stCondLst>
                                    <p:cond delay="0"/>
                                  </p:stCondLst>
                                  <p:childTnLst>
                                    <p:set>
                                      <p:cBhvr>
                                        <p:cTn id="20" dur="1" fill="hold">
                                          <p:stCondLst>
                                            <p:cond delay="0"/>
                                          </p:stCondLst>
                                        </p:cTn>
                                        <p:tgtEl>
                                          <p:spTgt spid="23557"/>
                                        </p:tgtEl>
                                        <p:attrNameLst>
                                          <p:attrName>style.visibility</p:attrName>
                                        </p:attrNameLst>
                                      </p:cBhvr>
                                      <p:to>
                                        <p:strVal val="visible"/>
                                      </p:to>
                                    </p:set>
                                    <p:anim calcmode="lin" valueType="num">
                                      <p:cBhvr>
                                        <p:cTn id="21" dur="500" fill="hold"/>
                                        <p:tgtEl>
                                          <p:spTgt spid="23557"/>
                                        </p:tgtEl>
                                        <p:attrNameLst>
                                          <p:attrName>ppt_w</p:attrName>
                                        </p:attrNameLst>
                                      </p:cBhvr>
                                      <p:tavLst>
                                        <p:tav tm="0">
                                          <p:val>
                                            <p:fltVal val="0"/>
                                          </p:val>
                                        </p:tav>
                                        <p:tav tm="100000">
                                          <p:val>
                                            <p:strVal val="#ppt_w"/>
                                          </p:val>
                                        </p:tav>
                                      </p:tavLst>
                                    </p:anim>
                                    <p:anim calcmode="lin" valueType="num">
                                      <p:cBhvr>
                                        <p:cTn id="22" dur="500" fill="hold"/>
                                        <p:tgtEl>
                                          <p:spTgt spid="2355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3556"/>
                                        </p:tgtEl>
                                        <p:attrNameLst>
                                          <p:attrName>style.visibility</p:attrName>
                                        </p:attrNameLst>
                                      </p:cBhvr>
                                      <p:to>
                                        <p:strVal val="visible"/>
                                      </p:to>
                                    </p:set>
                                    <p:anim calcmode="lin" valueType="num">
                                      <p:cBhvr>
                                        <p:cTn id="27" dur="500" fill="hold"/>
                                        <p:tgtEl>
                                          <p:spTgt spid="23556"/>
                                        </p:tgtEl>
                                        <p:attrNameLst>
                                          <p:attrName>ppt_w</p:attrName>
                                        </p:attrNameLst>
                                      </p:cBhvr>
                                      <p:tavLst>
                                        <p:tav tm="0">
                                          <p:val>
                                            <p:fltVal val="0"/>
                                          </p:val>
                                        </p:tav>
                                        <p:tav tm="100000">
                                          <p:val>
                                            <p:strVal val="#ppt_w"/>
                                          </p:val>
                                        </p:tav>
                                      </p:tavLst>
                                    </p:anim>
                                    <p:anim calcmode="lin" valueType="num">
                                      <p:cBhvr>
                                        <p:cTn id="28" dur="500" fill="hold"/>
                                        <p:tgtEl>
                                          <p:spTgt spid="23556"/>
                                        </p:tgtEl>
                                        <p:attrNameLst>
                                          <p:attrName>ppt_h</p:attrName>
                                        </p:attrNameLst>
                                      </p:cBhvr>
                                      <p:tavLst>
                                        <p:tav tm="0">
                                          <p:val>
                                            <p:strVal val="#ppt_h"/>
                                          </p:val>
                                        </p:tav>
                                        <p:tav tm="100000">
                                          <p:val>
                                            <p:strVal val="#ppt_h"/>
                                          </p:val>
                                        </p:tav>
                                      </p:tavLst>
                                    </p:anim>
                                  </p:childTnLst>
                                </p:cTn>
                              </p:par>
                              <p:par>
                                <p:cTn id="29" presetID="17" presetClass="entr" presetSubtype="10" fill="hold" grpId="1" nodeType="withEffect">
                                  <p:stCondLst>
                                    <p:cond delay="0"/>
                                  </p:stCondLst>
                                  <p:childTnLst>
                                    <p:set>
                                      <p:cBhvr>
                                        <p:cTn id="30" dur="1" fill="hold">
                                          <p:stCondLst>
                                            <p:cond delay="0"/>
                                          </p:stCondLst>
                                        </p:cTn>
                                        <p:tgtEl>
                                          <p:spTgt spid="23555"/>
                                        </p:tgtEl>
                                        <p:attrNameLst>
                                          <p:attrName>style.visibility</p:attrName>
                                        </p:attrNameLst>
                                      </p:cBhvr>
                                      <p:to>
                                        <p:strVal val="visible"/>
                                      </p:to>
                                    </p:set>
                                    <p:anim calcmode="lin" valueType="num">
                                      <p:cBhvr>
                                        <p:cTn id="31" dur="500" fill="hold"/>
                                        <p:tgtEl>
                                          <p:spTgt spid="23555"/>
                                        </p:tgtEl>
                                        <p:attrNameLst>
                                          <p:attrName>ppt_w</p:attrName>
                                        </p:attrNameLst>
                                      </p:cBhvr>
                                      <p:tavLst>
                                        <p:tav tm="0">
                                          <p:val>
                                            <p:fltVal val="0"/>
                                          </p:val>
                                        </p:tav>
                                        <p:tav tm="100000">
                                          <p:val>
                                            <p:strVal val="#ppt_w"/>
                                          </p:val>
                                        </p:tav>
                                      </p:tavLst>
                                    </p:anim>
                                    <p:anim calcmode="lin" valueType="num">
                                      <p:cBhvr>
                                        <p:cTn id="32"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565"/>
                                        </p:tgtEl>
                                        <p:attrNameLst>
                                          <p:attrName>style.visibility</p:attrName>
                                        </p:attrNameLst>
                                      </p:cBhvr>
                                      <p:to>
                                        <p:strVal val="visible"/>
                                      </p:to>
                                    </p:set>
                                    <p:anim calcmode="lin" valueType="num">
                                      <p:cBhvr additive="base">
                                        <p:cTn id="37" dur="500" fill="hold"/>
                                        <p:tgtEl>
                                          <p:spTgt spid="23565"/>
                                        </p:tgtEl>
                                        <p:attrNameLst>
                                          <p:attrName>ppt_x</p:attrName>
                                        </p:attrNameLst>
                                      </p:cBhvr>
                                      <p:tavLst>
                                        <p:tav tm="0">
                                          <p:val>
                                            <p:strVal val="#ppt_x"/>
                                          </p:val>
                                        </p:tav>
                                        <p:tav tm="100000">
                                          <p:val>
                                            <p:strVal val="#ppt_x"/>
                                          </p:val>
                                        </p:tav>
                                      </p:tavLst>
                                    </p:anim>
                                    <p:anim calcmode="lin" valueType="num">
                                      <p:cBhvr additive="base">
                                        <p:cTn id="38" dur="500" fill="hold"/>
                                        <p:tgtEl>
                                          <p:spTgt spid="235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564"/>
                                        </p:tgtEl>
                                        <p:attrNameLst>
                                          <p:attrName>style.visibility</p:attrName>
                                        </p:attrNameLst>
                                      </p:cBhvr>
                                      <p:to>
                                        <p:strVal val="visible"/>
                                      </p:to>
                                    </p:set>
                                    <p:anim calcmode="lin" valueType="num">
                                      <p:cBhvr additive="base">
                                        <p:cTn id="41" dur="500" fill="hold"/>
                                        <p:tgtEl>
                                          <p:spTgt spid="23564"/>
                                        </p:tgtEl>
                                        <p:attrNameLst>
                                          <p:attrName>ppt_x</p:attrName>
                                        </p:attrNameLst>
                                      </p:cBhvr>
                                      <p:tavLst>
                                        <p:tav tm="0">
                                          <p:val>
                                            <p:strVal val="#ppt_x"/>
                                          </p:val>
                                        </p:tav>
                                        <p:tav tm="100000">
                                          <p:val>
                                            <p:strVal val="#ppt_x"/>
                                          </p:val>
                                        </p:tav>
                                      </p:tavLst>
                                    </p:anim>
                                    <p:anim calcmode="lin" valueType="num">
                                      <p:cBhvr additive="base">
                                        <p:cTn id="42" dur="500" fill="hold"/>
                                        <p:tgtEl>
                                          <p:spTgt spid="235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46" dur="2000" fill="hold"/>
                                        <p:tgtEl>
                                          <p:spTgt spid="23557"/>
                                        </p:tgtEl>
                                        <p:attrNameLst>
                                          <p:attrName>ppt_x</p:attrName>
                                          <p:attrName>ppt_y</p:attrName>
                                        </p:attrNameLst>
                                      </p:cBhvr>
                                    </p:animMotion>
                                  </p:childTnLst>
                                </p:cTn>
                              </p:par>
                            </p:childTnLst>
                          </p:cTn>
                        </p:par>
                        <p:par>
                          <p:cTn id="47" fill="hold">
                            <p:stCondLst>
                              <p:cond delay="2000"/>
                            </p:stCondLst>
                            <p:childTnLst>
                              <p:par>
                                <p:cTn id="48" presetID="17" presetClass="entr" presetSubtype="10" fill="hold" grpId="0" nodeType="afterEffect">
                                  <p:stCondLst>
                                    <p:cond delay="0"/>
                                  </p:stCondLst>
                                  <p:childTnLst>
                                    <p:set>
                                      <p:cBhvr>
                                        <p:cTn id="49" dur="1" fill="hold">
                                          <p:stCondLst>
                                            <p:cond delay="0"/>
                                          </p:stCondLst>
                                        </p:cTn>
                                        <p:tgtEl>
                                          <p:spTgt spid="23568">
                                            <p:bg/>
                                          </p:spTgt>
                                        </p:tgtEl>
                                        <p:attrNameLst>
                                          <p:attrName>style.visibility</p:attrName>
                                        </p:attrNameLst>
                                      </p:cBhvr>
                                      <p:to>
                                        <p:strVal val="visible"/>
                                      </p:to>
                                    </p:set>
                                    <p:anim calcmode="lin" valueType="num">
                                      <p:cBhvr>
                                        <p:cTn id="50" dur="500" fill="hold"/>
                                        <p:tgtEl>
                                          <p:spTgt spid="23568">
                                            <p:bg/>
                                          </p:spTgt>
                                        </p:tgtEl>
                                        <p:attrNameLst>
                                          <p:attrName>ppt_w</p:attrName>
                                        </p:attrNameLst>
                                      </p:cBhvr>
                                      <p:tavLst>
                                        <p:tav tm="0">
                                          <p:val>
                                            <p:fltVal val="0"/>
                                          </p:val>
                                        </p:tav>
                                        <p:tav tm="100000">
                                          <p:val>
                                            <p:strVal val="#ppt_w"/>
                                          </p:val>
                                        </p:tav>
                                      </p:tavLst>
                                    </p:anim>
                                    <p:anim calcmode="lin" valueType="num">
                                      <p:cBhvr>
                                        <p:cTn id="51" dur="500" fill="hold"/>
                                        <p:tgtEl>
                                          <p:spTgt spid="23568">
                                            <p:bg/>
                                          </p:spTgt>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23568">
                                            <p:txEl>
                                              <p:pRg st="0" end="0"/>
                                            </p:txEl>
                                          </p:spTgt>
                                        </p:tgtEl>
                                        <p:attrNameLst>
                                          <p:attrName>style.visibility</p:attrName>
                                        </p:attrNameLst>
                                      </p:cBhvr>
                                      <p:to>
                                        <p:strVal val="visible"/>
                                      </p:to>
                                    </p:set>
                                    <p:anim calcmode="lin" valueType="num">
                                      <p:cBhvr>
                                        <p:cTn id="54" dur="500" fill="hold"/>
                                        <p:tgtEl>
                                          <p:spTgt spid="23568">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235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59" dur="2000" fill="hold"/>
                                        <p:tgtEl>
                                          <p:spTgt spid="23555"/>
                                        </p:tgtEl>
                                        <p:attrNameLst>
                                          <p:attrName>ppt_x</p:attrName>
                                          <p:attrName>ppt_y</p:attrName>
                                        </p:attrNameLst>
                                      </p:cBhvr>
                                    </p:animMotion>
                                  </p:childTnLst>
                                </p:cTn>
                              </p:par>
                              <p:par>
                                <p:cTn id="60" presetID="17" presetClass="entr" presetSubtype="10" fill="hold" grpId="0" nodeType="withEffect">
                                  <p:stCondLst>
                                    <p:cond delay="0"/>
                                  </p:stCondLst>
                                  <p:childTnLst>
                                    <p:set>
                                      <p:cBhvr>
                                        <p:cTn id="61" dur="1" fill="hold">
                                          <p:stCondLst>
                                            <p:cond delay="0"/>
                                          </p:stCondLst>
                                        </p:cTn>
                                        <p:tgtEl>
                                          <p:spTgt spid="23567"/>
                                        </p:tgtEl>
                                        <p:attrNameLst>
                                          <p:attrName>style.visibility</p:attrName>
                                        </p:attrNameLst>
                                      </p:cBhvr>
                                      <p:to>
                                        <p:strVal val="visible"/>
                                      </p:to>
                                    </p:set>
                                    <p:anim calcmode="lin" valueType="num">
                                      <p:cBhvr>
                                        <p:cTn id="62" dur="500" fill="hold"/>
                                        <p:tgtEl>
                                          <p:spTgt spid="23567"/>
                                        </p:tgtEl>
                                        <p:attrNameLst>
                                          <p:attrName>ppt_w</p:attrName>
                                        </p:attrNameLst>
                                      </p:cBhvr>
                                      <p:tavLst>
                                        <p:tav tm="0">
                                          <p:val>
                                            <p:fltVal val="0"/>
                                          </p:val>
                                        </p:tav>
                                        <p:tav tm="100000">
                                          <p:val>
                                            <p:strVal val="#ppt_w"/>
                                          </p:val>
                                        </p:tav>
                                      </p:tavLst>
                                    </p:anim>
                                    <p:anim calcmode="lin" valueType="num">
                                      <p:cBhvr>
                                        <p:cTn id="63" dur="500" fill="hold"/>
                                        <p:tgtEl>
                                          <p:spTgt spid="23567"/>
                                        </p:tgtEl>
                                        <p:attrNameLst>
                                          <p:attrName>ppt_h</p:attrName>
                                        </p:attrNameLst>
                                      </p:cBhvr>
                                      <p:tavLst>
                                        <p:tav tm="0">
                                          <p:val>
                                            <p:strVal val="#ppt_h"/>
                                          </p:val>
                                        </p:tav>
                                        <p:tav tm="100000">
                                          <p:val>
                                            <p:strVal val="#ppt_h"/>
                                          </p:val>
                                        </p:tav>
                                      </p:tavLst>
                                    </p:anim>
                                  </p:childTnLst>
                                </p:cTn>
                              </p:par>
                            </p:childTnLst>
                          </p:cTn>
                        </p:par>
                        <p:par>
                          <p:cTn id="64" fill="hold">
                            <p:stCondLst>
                              <p:cond delay="2000"/>
                            </p:stCondLst>
                            <p:childTnLst>
                              <p:par>
                                <p:cTn id="65" presetID="17" presetClass="entr" presetSubtype="10" fill="hold" grpId="0" nodeType="afterEffect">
                                  <p:stCondLst>
                                    <p:cond delay="0"/>
                                  </p:stCondLst>
                                  <p:childTnLst>
                                    <p:set>
                                      <p:cBhvr>
                                        <p:cTn id="66" dur="1" fill="hold">
                                          <p:stCondLst>
                                            <p:cond delay="0"/>
                                          </p:stCondLst>
                                        </p:cTn>
                                        <p:tgtEl>
                                          <p:spTgt spid="23566"/>
                                        </p:tgtEl>
                                        <p:attrNameLst>
                                          <p:attrName>style.visibility</p:attrName>
                                        </p:attrNameLst>
                                      </p:cBhvr>
                                      <p:to>
                                        <p:strVal val="visible"/>
                                      </p:to>
                                    </p:set>
                                    <p:anim calcmode="lin" valueType="num">
                                      <p:cBhvr>
                                        <p:cTn id="67" dur="500" fill="hold"/>
                                        <p:tgtEl>
                                          <p:spTgt spid="23566"/>
                                        </p:tgtEl>
                                        <p:attrNameLst>
                                          <p:attrName>ppt_w</p:attrName>
                                        </p:attrNameLst>
                                      </p:cBhvr>
                                      <p:tavLst>
                                        <p:tav tm="0">
                                          <p:val>
                                            <p:fltVal val="0"/>
                                          </p:val>
                                        </p:tav>
                                        <p:tav tm="100000">
                                          <p:val>
                                            <p:strVal val="#ppt_w"/>
                                          </p:val>
                                        </p:tav>
                                      </p:tavLst>
                                    </p:anim>
                                    <p:anim calcmode="lin" valueType="num">
                                      <p:cBhvr>
                                        <p:cTn id="68" dur="500" fill="hold"/>
                                        <p:tgtEl>
                                          <p:spTgt spid="2356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72" dur="2000" fill="hold"/>
                                        <p:tgtEl>
                                          <p:spTgt spid="23567"/>
                                        </p:tgtEl>
                                        <p:attrNameLst>
                                          <p:attrName>ppt_x</p:attrName>
                                          <p:attrName>ppt_y</p:attrName>
                                        </p:attrNameLst>
                                      </p:cBhvr>
                                    </p:animMotion>
                                  </p:childTnLst>
                                </p:cTn>
                              </p:par>
                            </p:childTnLst>
                          </p:cTn>
                        </p:par>
                        <p:par>
                          <p:cTn id="73" fill="hold">
                            <p:stCondLst>
                              <p:cond delay="2000"/>
                            </p:stCondLst>
                            <p:childTnLst>
                              <p:par>
                                <p:cTn id="74" presetID="17" presetClass="entr" presetSubtype="10" fill="hold" grpId="0" nodeType="afterEffect">
                                  <p:stCondLst>
                                    <p:cond delay="0"/>
                                  </p:stCondLst>
                                  <p:childTnLst>
                                    <p:set>
                                      <p:cBhvr>
                                        <p:cTn id="75" dur="1" fill="hold">
                                          <p:stCondLst>
                                            <p:cond delay="0"/>
                                          </p:stCondLst>
                                        </p:cTn>
                                        <p:tgtEl>
                                          <p:spTgt spid="23569"/>
                                        </p:tgtEl>
                                        <p:attrNameLst>
                                          <p:attrName>style.visibility</p:attrName>
                                        </p:attrNameLst>
                                      </p:cBhvr>
                                      <p:to>
                                        <p:strVal val="visible"/>
                                      </p:to>
                                    </p:set>
                                    <p:anim calcmode="lin" valueType="num">
                                      <p:cBhvr>
                                        <p:cTn id="76" dur="500" fill="hold"/>
                                        <p:tgtEl>
                                          <p:spTgt spid="23569"/>
                                        </p:tgtEl>
                                        <p:attrNameLst>
                                          <p:attrName>ppt_w</p:attrName>
                                        </p:attrNameLst>
                                      </p:cBhvr>
                                      <p:tavLst>
                                        <p:tav tm="0">
                                          <p:val>
                                            <p:fltVal val="0"/>
                                          </p:val>
                                        </p:tav>
                                        <p:tav tm="100000">
                                          <p:val>
                                            <p:strVal val="#ppt_w"/>
                                          </p:val>
                                        </p:tav>
                                      </p:tavLst>
                                    </p:anim>
                                    <p:anim calcmode="lin" valueType="num">
                                      <p:cBhvr>
                                        <p:cTn id="77" dur="500" fill="hold"/>
                                        <p:tgtEl>
                                          <p:spTgt spid="23569"/>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570"/>
                                        </p:tgtEl>
                                        <p:attrNameLst>
                                          <p:attrName>style.visibility</p:attrName>
                                        </p:attrNameLst>
                                      </p:cBhvr>
                                      <p:to>
                                        <p:strVal val="visible"/>
                                      </p:to>
                                    </p:set>
                                    <p:animEffect transition="in" filter="blinds(horizontal)">
                                      <p:cBhvr>
                                        <p:cTn id="82" dur="500"/>
                                        <p:tgtEl>
                                          <p:spTgt spid="2357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3571"/>
                                        </p:tgtEl>
                                        <p:attrNameLst>
                                          <p:attrName>style.visibility</p:attrName>
                                        </p:attrNameLst>
                                      </p:cBhvr>
                                      <p:to>
                                        <p:strVal val="visible"/>
                                      </p:to>
                                    </p:set>
                                    <p:animEffect transition="in" filter="blinds(horizontal)">
                                      <p:cBhvr>
                                        <p:cTn id="85" dur="500"/>
                                        <p:tgtEl>
                                          <p:spTgt spid="2357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3572"/>
                                        </p:tgtEl>
                                        <p:attrNameLst>
                                          <p:attrName>style.visibility</p:attrName>
                                        </p:attrNameLst>
                                      </p:cBhvr>
                                      <p:to>
                                        <p:strVal val="visible"/>
                                      </p:to>
                                    </p:set>
                                    <p:animEffect transition="in" filter="blinds(horizontal)">
                                      <p:cBhvr>
                                        <p:cTn id="90" dur="500"/>
                                        <p:tgtEl>
                                          <p:spTgt spid="2357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3573"/>
                                        </p:tgtEl>
                                        <p:attrNameLst>
                                          <p:attrName>style.visibility</p:attrName>
                                        </p:attrNameLst>
                                      </p:cBhvr>
                                      <p:to>
                                        <p:strVal val="visible"/>
                                      </p:to>
                                    </p:set>
                                    <p:animEffect transition="in" filter="blinds(horizontal)">
                                      <p:cBhvr>
                                        <p:cTn id="93" dur="500"/>
                                        <p:tgtEl>
                                          <p:spTgt spid="23573"/>
                                        </p:tgtEl>
                                      </p:cBhvr>
                                    </p:animEffect>
                                  </p:childTnLst>
                                </p:cTn>
                              </p:par>
                              <p:par>
                                <p:cTn id="94" presetID="3" presetClass="exit" presetSubtype="10" fill="hold" grpId="1" nodeType="withEffect">
                                  <p:stCondLst>
                                    <p:cond delay="0"/>
                                  </p:stCondLst>
                                  <p:childTnLst>
                                    <p:animEffect transition="out" filter="blinds(horizontal)">
                                      <p:cBhvr>
                                        <p:cTn id="95" dur="500"/>
                                        <p:tgtEl>
                                          <p:spTgt spid="23564"/>
                                        </p:tgtEl>
                                      </p:cBhvr>
                                    </p:animEffect>
                                    <p:set>
                                      <p:cBhvr>
                                        <p:cTn id="96" dur="1" fill="hold">
                                          <p:stCondLst>
                                            <p:cond delay="499"/>
                                          </p:stCondLst>
                                        </p:cTn>
                                        <p:tgtEl>
                                          <p:spTgt spid="23564"/>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23565"/>
                                        </p:tgtEl>
                                      </p:cBhvr>
                                    </p:animEffect>
                                    <p:set>
                                      <p:cBhvr>
                                        <p:cTn id="99" dur="1" fill="hold">
                                          <p:stCondLst>
                                            <p:cond delay="499"/>
                                          </p:stCondLst>
                                        </p:cTn>
                                        <p:tgtEl>
                                          <p:spTgt spid="23565"/>
                                        </p:tgtEl>
                                        <p:attrNameLst>
                                          <p:attrName>style.visibility</p:attrName>
                                        </p:attrNameLst>
                                      </p:cBhvr>
                                      <p:to>
                                        <p:strVal val="hidden"/>
                                      </p:to>
                                    </p:set>
                                  </p:childTnLst>
                                </p:cTn>
                              </p:par>
                            </p:childTnLst>
                          </p:cTn>
                        </p:par>
                        <p:par>
                          <p:cTn id="100" fill="hold">
                            <p:stCondLst>
                              <p:cond delay="500"/>
                            </p:stCondLst>
                            <p:childTnLst>
                              <p:par>
                                <p:cTn id="101" presetID="17" presetClass="entr" presetSubtype="10" fill="hold" grpId="0" nodeType="afterEffect">
                                  <p:stCondLst>
                                    <p:cond delay="0"/>
                                  </p:stCondLst>
                                  <p:childTnLst>
                                    <p:set>
                                      <p:cBhvr>
                                        <p:cTn id="102" dur="1" fill="hold">
                                          <p:stCondLst>
                                            <p:cond delay="0"/>
                                          </p:stCondLst>
                                        </p:cTn>
                                        <p:tgtEl>
                                          <p:spTgt spid="23575"/>
                                        </p:tgtEl>
                                        <p:attrNameLst>
                                          <p:attrName>style.visibility</p:attrName>
                                        </p:attrNameLst>
                                      </p:cBhvr>
                                      <p:to>
                                        <p:strVal val="visible"/>
                                      </p:to>
                                    </p:set>
                                    <p:anim calcmode="lin" valueType="num">
                                      <p:cBhvr>
                                        <p:cTn id="103" dur="500" fill="hold"/>
                                        <p:tgtEl>
                                          <p:spTgt spid="23575"/>
                                        </p:tgtEl>
                                        <p:attrNameLst>
                                          <p:attrName>ppt_w</p:attrName>
                                        </p:attrNameLst>
                                      </p:cBhvr>
                                      <p:tavLst>
                                        <p:tav tm="0">
                                          <p:val>
                                            <p:fltVal val="0"/>
                                          </p:val>
                                        </p:tav>
                                        <p:tav tm="100000">
                                          <p:val>
                                            <p:strVal val="#ppt_w"/>
                                          </p:val>
                                        </p:tav>
                                      </p:tavLst>
                                    </p:anim>
                                    <p:anim calcmode="lin" valueType="num">
                                      <p:cBhvr>
                                        <p:cTn id="104" dur="500" fill="hold"/>
                                        <p:tgtEl>
                                          <p:spTgt spid="235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5" grpId="1" animBg="1"/>
      <p:bldP spid="23556" grpId="0" animBg="1"/>
      <p:bldP spid="23557" grpId="0" animBg="1"/>
      <p:bldP spid="23557" grpId="1" animBg="1"/>
      <p:bldP spid="23562" grpId="0" animBg="1"/>
      <p:bldP spid="23563" grpId="0"/>
      <p:bldP spid="23564" grpId="0" animBg="1"/>
      <p:bldP spid="23564" grpId="1" animBg="1"/>
      <p:bldP spid="23565" grpId="0"/>
      <p:bldP spid="23565" grpId="1"/>
      <p:bldP spid="23566" grpId="0" animBg="1"/>
      <p:bldP spid="23567" grpId="0" animBg="1"/>
      <p:bldP spid="23567" grpId="1" animBg="1"/>
      <p:bldP spid="23568" grpId="0" build="allAtOnce" animBg="1"/>
      <p:bldP spid="23569" grpId="0" animBg="1"/>
      <p:bldP spid="23570" grpId="0" animBg="1"/>
      <p:bldP spid="23571" grpId="0"/>
      <p:bldP spid="23572" grpId="0" animBg="1"/>
      <p:bldP spid="23573" grpId="0"/>
      <p:bldP spid="235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8.1. YAZILIM MÜHENDİSLİĞİ AÇISINDAN ALTPROGRAMLAR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İçerik Yer Tutucusu 5"/>
          <p:cNvSpPr>
            <a:spLocks noGrp="1"/>
          </p:cNvSpPr>
          <p:nvPr>
            <p:ph sz="quarter" idx="1"/>
          </p:nvPr>
        </p:nvSpPr>
        <p:spPr>
          <a:xfrm>
            <a:off x="179512" y="1600200"/>
            <a:ext cx="8856984" cy="4495800"/>
          </a:xfrm>
        </p:spPr>
        <p:txBody>
          <a:bodyPr>
            <a:normAutofit fontScale="62500" lnSpcReduction="20000"/>
          </a:bodyPr>
          <a:lstStyle/>
          <a:p>
            <a:r>
              <a:rPr lang="tr-TR" b="1" dirty="0" smtClean="0"/>
              <a:t>Kaynak Tasarrufu : </a:t>
            </a:r>
            <a:r>
              <a:rPr lang="tr-TR" dirty="0" smtClean="0"/>
              <a:t>Bir programda sıkça kullanılan işlemler için altprogramlar oluşturulması, programda tekrarları önleyerek, bellek ve zaman kazancı sağlar.</a:t>
            </a:r>
          </a:p>
          <a:p>
            <a:endParaRPr lang="tr-TR" sz="900" b="1" dirty="0" smtClean="0"/>
          </a:p>
          <a:p>
            <a:r>
              <a:rPr lang="tr-TR" b="1" dirty="0" smtClean="0"/>
              <a:t>Soyutlama: </a:t>
            </a:r>
            <a:r>
              <a:rPr lang="tr-TR" dirty="0" smtClean="0"/>
              <a:t> Bir dizi deyiminin gruplanması ile oluşturulan alt programları kullanan deyimler, altprogramlar ile sadece parametreler aracılığıyla iletişim kurarlar. Bu nedenle altprogramlar, bir işlevinin gerçekleştirimin, o işlevi kullanan program deyimlerinden gizlenmesini sağlarlar. Örneğin, bir sıralama altprogramının algoritması, o altprogramı kullanan deyimler etkilenmeden değiştirilebilirler.</a:t>
            </a:r>
          </a:p>
          <a:p>
            <a:endParaRPr lang="tr-TR" sz="900" dirty="0" smtClean="0"/>
          </a:p>
          <a:p>
            <a:r>
              <a:rPr lang="tr-TR" b="1" dirty="0" smtClean="0"/>
              <a:t>Modüler Programlar Geliştirilmesi: </a:t>
            </a:r>
            <a:r>
              <a:rPr lang="tr-TR" dirty="0" smtClean="0"/>
              <a:t>Altprogramlar, bir işin bir çok alt işe bölünmesini sağlayarak, program ayrıştırma için bir mekanizma sağlarlar. Bunun sonucu olarak bir yazılım üzerinde aynı anda birden fazla kişi çalışabilir.</a:t>
            </a:r>
          </a:p>
          <a:p>
            <a:endParaRPr lang="tr-TR" sz="900" b="1" dirty="0"/>
          </a:p>
          <a:p>
            <a:r>
              <a:rPr lang="tr-TR" b="1" dirty="0" err="1" smtClean="0"/>
              <a:t>Anlaşılabilirliğin</a:t>
            </a:r>
            <a:r>
              <a:rPr lang="tr-TR" b="1" dirty="0" smtClean="0"/>
              <a:t> Artması:  </a:t>
            </a:r>
            <a:r>
              <a:rPr lang="tr-TR" dirty="0" smtClean="0"/>
              <a:t>Bir programın </a:t>
            </a:r>
            <a:r>
              <a:rPr lang="tr-TR" dirty="0"/>
              <a:t>bir çok alt </a:t>
            </a:r>
            <a:r>
              <a:rPr lang="tr-TR" dirty="0" smtClean="0"/>
              <a:t>işlere bölünmesi, programların </a:t>
            </a:r>
            <a:r>
              <a:rPr lang="tr-TR" dirty="0" err="1" smtClean="0"/>
              <a:t>anlaşılabilirliğini</a:t>
            </a:r>
            <a:r>
              <a:rPr lang="tr-TR" dirty="0" smtClean="0"/>
              <a:t> artırarak, programların sınanmasını ve okunabilirliğini kolaylaştırır.</a:t>
            </a:r>
          </a:p>
          <a:p>
            <a:endParaRPr lang="tr-TR" sz="900" b="1" dirty="0"/>
          </a:p>
          <a:p>
            <a:r>
              <a:rPr lang="tr-TR" b="1" dirty="0" smtClean="0"/>
              <a:t>Kütüphaneler Oluşturulması: </a:t>
            </a:r>
            <a:r>
              <a:rPr lang="tr-TR" dirty="0" smtClean="0"/>
              <a:t>Bir çok dilde altprogram, birden çok uygulama arasında paylaşılabilir ve bir çok program tarafından kullanılabilir. Böylece birden fazla uygulama arasında paylaşılan altprogram kütüphaneleri oluşturulabilir.</a:t>
            </a:r>
            <a:endParaRPr lang="tr-TR" dirty="0"/>
          </a:p>
        </p:txBody>
      </p:sp>
    </p:spTree>
    <p:extLst>
      <p:ext uri="{BB962C8B-B14F-4D97-AF65-F5344CB8AC3E}">
        <p14:creationId xmlns:p14="http://schemas.microsoft.com/office/powerpoint/2010/main" val="7242970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smtClean="0"/>
              <a:t>8.2.4.1. </a:t>
            </a:r>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
        <p:nvSpPr>
          <p:cNvPr id="8" name="7 Dikdörtgen"/>
          <p:cNvSpPr>
            <a:spLocks noChangeArrowheads="1"/>
          </p:cNvSpPr>
          <p:nvPr/>
        </p:nvSpPr>
        <p:spPr bwMode="auto">
          <a:xfrm>
            <a:off x="71406" y="4666458"/>
            <a:ext cx="4071966" cy="47705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spAutoFit/>
          </a:bodyPr>
          <a:lstStyle/>
          <a:p>
            <a:r>
              <a:rPr lang="tr-TR" sz="2500" dirty="0"/>
              <a:t>Programın çıktısı= </a:t>
            </a:r>
            <a:r>
              <a:rPr lang="tr-TR" sz="2500" dirty="0" smtClean="0">
                <a:solidFill>
                  <a:srgbClr val="FF0000"/>
                </a:solidFill>
              </a:rPr>
              <a:t>0</a:t>
            </a:r>
            <a:r>
              <a:rPr lang="tr-TR" sz="2500" dirty="0" smtClean="0"/>
              <a:t> </a:t>
            </a:r>
            <a:r>
              <a:rPr lang="tr-TR" sz="2500" dirty="0"/>
              <a:t>olacaktır. </a:t>
            </a:r>
          </a:p>
        </p:txBody>
      </p:sp>
      <p:sp>
        <p:nvSpPr>
          <p:cNvPr id="9" name="8 Dikdörtgen"/>
          <p:cNvSpPr>
            <a:spLocks noChangeArrowheads="1"/>
          </p:cNvSpPr>
          <p:nvPr/>
        </p:nvSpPr>
        <p:spPr bwMode="auto">
          <a:xfrm>
            <a:off x="3857620" y="1643050"/>
            <a:ext cx="5143536" cy="16312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tr-TR" sz="2500" dirty="0"/>
              <a:t>Sadece gerçek parametreden </a:t>
            </a:r>
            <a:r>
              <a:rPr lang="tr-TR" sz="2500" dirty="0" err="1"/>
              <a:t>formal</a:t>
            </a:r>
            <a:r>
              <a:rPr lang="tr-TR" sz="2500" dirty="0"/>
              <a:t> parametreye değer geçişi olduğu için en güvenilir parametre aktarım yöntemidir</a:t>
            </a:r>
          </a:p>
        </p:txBody>
      </p:sp>
      <p:sp>
        <p:nvSpPr>
          <p:cNvPr id="11" name="Text Box 3"/>
          <p:cNvSpPr txBox="1">
            <a:spLocks noChangeArrowheads="1"/>
          </p:cNvSpPr>
          <p:nvPr/>
        </p:nvSpPr>
        <p:spPr bwMode="auto">
          <a:xfrm>
            <a:off x="214282" y="1643050"/>
            <a:ext cx="3500462" cy="25638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f(</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smtClean="0"/>
              <a:t>8.2.4.1. </a:t>
            </a:r>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sp>
        <p:nvSpPr>
          <p:cNvPr id="7" name="Text Box 3"/>
          <p:cNvSpPr txBox="1">
            <a:spLocks noChangeArrowheads="1"/>
          </p:cNvSpPr>
          <p:nvPr/>
        </p:nvSpPr>
        <p:spPr bwMode="auto">
          <a:xfrm>
            <a:off x="881058" y="3470269"/>
            <a:ext cx="3048000" cy="1465262"/>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8" name="Text Box 4"/>
          <p:cNvSpPr txBox="1">
            <a:spLocks noChangeArrowheads="1"/>
          </p:cNvSpPr>
          <p:nvPr/>
        </p:nvSpPr>
        <p:spPr bwMode="auto">
          <a:xfrm>
            <a:off x="5411788" y="25908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9" name="Text Box 5"/>
          <p:cNvSpPr txBox="1">
            <a:spLocks noChangeArrowheads="1"/>
          </p:cNvSpPr>
          <p:nvPr/>
        </p:nvSpPr>
        <p:spPr bwMode="auto">
          <a:xfrm>
            <a:off x="5867400" y="25908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0" name="Rectangle 6"/>
          <p:cNvSpPr>
            <a:spLocks noChangeArrowheads="1"/>
          </p:cNvSpPr>
          <p:nvPr/>
        </p:nvSpPr>
        <p:spPr bwMode="auto">
          <a:xfrm>
            <a:off x="881058" y="2571744"/>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1" name="Text Box 7"/>
          <p:cNvSpPr txBox="1">
            <a:spLocks noChangeArrowheads="1"/>
          </p:cNvSpPr>
          <p:nvPr/>
        </p:nvSpPr>
        <p:spPr bwMode="auto">
          <a:xfrm>
            <a:off x="5411788" y="30480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2" name="Text Box 8"/>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3" name="Text Box 9"/>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4" name="Rectangle 2"/>
          <p:cNvSpPr txBox="1">
            <a:spLocks noChangeArrowheads="1"/>
          </p:cNvSpPr>
          <p:nvPr/>
        </p:nvSpPr>
        <p:spPr>
          <a:xfrm>
            <a:off x="457200" y="1524000"/>
            <a:ext cx="8153400" cy="4983163"/>
          </a:xfrm>
          <a:prstGeom prst="rect">
            <a:avLst/>
          </a:prstGeom>
          <a:ln/>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a:t>
            </a:r>
            <a:r>
              <a:rPr kumimoji="0" lang="en-GB"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900" b="0" i="0" u="none" strike="noStrike" kern="1200" cap="none" spc="0" normalizeH="0" baseline="0" noProof="0" dirty="0" err="1" smtClean="0">
                <a:ln>
                  <a:noFill/>
                </a:ln>
                <a:solidFill>
                  <a:schemeClr val="tx1"/>
                </a:solidFill>
                <a:effectLst/>
                <a:uLnTx/>
                <a:uFillTx/>
                <a:latin typeface="+mn-lt"/>
                <a:ea typeface="+mn-ea"/>
                <a:cs typeface="+mn-cs"/>
              </a:rPr>
              <a:t>parametr</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e, resmi parametrenin yığındaki yerine kopyalanır</a:t>
            </a: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Resmi parametrenin değişimi gerçek parametreye yansımadı!</a:t>
            </a:r>
            <a:endParaRPr kumimoji="0" lang="en-GB"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par>
                          <p:cTn id="25" fill="hold">
                            <p:stCondLst>
                              <p:cond delay="0"/>
                            </p:stCondLst>
                            <p:childTnLst>
                              <p:par>
                                <p:cTn id="26" presetID="1" presetClass="exit" fill="hold" nodeType="after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par>
                          <p:cTn id="28" fill="hold">
                            <p:stCondLst>
                              <p:cond delay="0"/>
                            </p:stCondLst>
                            <p:childTnLst>
                              <p:par>
                                <p:cTn id="29" presetID="1" presetClass="exit" fill="hold"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8.2.4.2</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
        <p:nvSpPr>
          <p:cNvPr id="7" name="İçerik Yer Tutucusu 6"/>
          <p:cNvSpPr>
            <a:spLocks noGrp="1"/>
          </p:cNvSpPr>
          <p:nvPr>
            <p:ph sz="quarter" idx="1"/>
          </p:nvPr>
        </p:nvSpPr>
        <p:spPr/>
        <p:txBody>
          <a:bodyPr>
            <a:noAutofit/>
          </a:bodyPr>
          <a:lstStyle/>
          <a:p>
            <a:r>
              <a:rPr lang="tr-TR" sz="2400" dirty="0"/>
              <a:t>Sonuç ile çağırma yöntemi, dışarı modelinin gerçekleştirimidir. </a:t>
            </a:r>
            <a:endParaRPr lang="tr-TR" sz="2400" dirty="0" smtClean="0"/>
          </a:p>
          <a:p>
            <a:endParaRPr lang="tr-TR" sz="700" dirty="0"/>
          </a:p>
          <a:p>
            <a:r>
              <a:rPr lang="tr-TR" sz="2400" dirty="0" smtClean="0"/>
              <a:t>Bu </a:t>
            </a:r>
            <a:r>
              <a:rPr lang="tr-TR" sz="2400" dirty="0"/>
              <a:t>yöntemde çağırım deyimi ile altprograma bir değer aktarılmazken, gerçek bir parametreye karşı gelen resmi parametrenin değeri, altprogram sonunda, denetim yeniden çağıran programa geçmeden önce, gerçek parametreyi gösteren değişkene aktarılır. </a:t>
            </a:r>
            <a:r>
              <a:rPr lang="tr-TR" sz="2400" dirty="0">
                <a:solidFill>
                  <a:srgbClr val="C00000"/>
                </a:solidFill>
              </a:rPr>
              <a:t>Bu tanımlamadan anlaşıldığı gibi, gerçek parametrenin değişken olması zorunludur</a:t>
            </a:r>
            <a:r>
              <a:rPr lang="tr-TR" sz="2400" dirty="0"/>
              <a:t>. </a:t>
            </a:r>
            <a:endParaRPr lang="tr-TR" sz="2400" dirty="0" smtClean="0"/>
          </a:p>
          <a:p>
            <a:endParaRPr lang="tr-TR" sz="400" dirty="0"/>
          </a:p>
          <a:p>
            <a:r>
              <a:rPr lang="tr-TR" sz="2400" dirty="0" smtClean="0"/>
              <a:t>Gerçek </a:t>
            </a:r>
            <a:r>
              <a:rPr lang="tr-TR" sz="2400" dirty="0"/>
              <a:t>parametreye karşı gelen resmi parametre, altprogramın çalışması süresince yerel değişkendir. </a:t>
            </a:r>
            <a:br>
              <a:rPr lang="tr-TR" sz="2400" dirty="0"/>
            </a:br>
            <a:endParaRPr lang="tr-TR" sz="900" dirty="0"/>
          </a:p>
          <a:p>
            <a:r>
              <a:rPr lang="tr-TR" sz="2400" dirty="0">
                <a:solidFill>
                  <a:srgbClr val="C00000"/>
                </a:solidFill>
              </a:rPr>
              <a:t>Bu yöntemin uygulanmasındaki güçlük, gerçek parametrenin değerinin resmi parametreye aktarılmasının önlenmesidir.</a:t>
            </a:r>
          </a:p>
        </p:txBody>
      </p:sp>
    </p:spTree>
    <p:extLst>
      <p:ext uri="{BB962C8B-B14F-4D97-AF65-F5344CB8AC3E}">
        <p14:creationId xmlns:p14="http://schemas.microsoft.com/office/powerpoint/2010/main" val="28696781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8.2.4.2</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pic>
        <p:nvPicPr>
          <p:cNvPr id="61442"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61156" y="1844824"/>
            <a:ext cx="81153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803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4284663" y="3469263"/>
            <a:ext cx="1873250" cy="1439863"/>
          </a:xfrm>
          <a:prstGeom prst="rect">
            <a:avLst/>
          </a:prstGeom>
          <a:solidFill>
            <a:srgbClr val="CCFFCC"/>
          </a:solidFill>
          <a:ln w="9525">
            <a:noFill/>
            <a:miter lim="800000"/>
            <a:headEnd/>
            <a:tailEnd/>
          </a:ln>
        </p:spPr>
        <p:txBody>
          <a:bodyPr wrap="none" anchor="ctr"/>
          <a:lstStyle/>
          <a:p>
            <a:endParaRPr lang="tr-TR"/>
          </a:p>
        </p:txBody>
      </p:sp>
      <p:sp>
        <p:nvSpPr>
          <p:cNvPr id="16389" name="Rectangle 4"/>
          <p:cNvSpPr>
            <a:spLocks noChangeArrowheads="1"/>
          </p:cNvSpPr>
          <p:nvPr/>
        </p:nvSpPr>
        <p:spPr bwMode="auto">
          <a:xfrm>
            <a:off x="4284663" y="1740476"/>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7653" name="Rectangle 5"/>
          <p:cNvSpPr>
            <a:spLocks noChangeArrowheads="1"/>
          </p:cNvSpPr>
          <p:nvPr/>
        </p:nvSpPr>
        <p:spPr bwMode="auto">
          <a:xfrm>
            <a:off x="4284663" y="49091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a:t>
            </a:r>
          </a:p>
        </p:txBody>
      </p:sp>
      <p:sp>
        <p:nvSpPr>
          <p:cNvPr id="27654" name="Rectangle 6"/>
          <p:cNvSpPr>
            <a:spLocks noChangeArrowheads="1"/>
          </p:cNvSpPr>
          <p:nvPr/>
        </p:nvSpPr>
        <p:spPr bwMode="auto">
          <a:xfrm>
            <a:off x="4284663" y="40455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a:t>
            </a:r>
          </a:p>
        </p:txBody>
      </p:sp>
      <p:sp>
        <p:nvSpPr>
          <p:cNvPr id="27655" name="Rectangle 7"/>
          <p:cNvSpPr>
            <a:spLocks noChangeArrowheads="1"/>
          </p:cNvSpPr>
          <p:nvPr/>
        </p:nvSpPr>
        <p:spPr bwMode="auto">
          <a:xfrm>
            <a:off x="4284663" y="53409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a:t>
            </a:r>
          </a:p>
        </p:txBody>
      </p:sp>
      <p:sp>
        <p:nvSpPr>
          <p:cNvPr id="27656" name="Line 8"/>
          <p:cNvSpPr>
            <a:spLocks noChangeShapeType="1"/>
          </p:cNvSpPr>
          <p:nvPr/>
        </p:nvSpPr>
        <p:spPr bwMode="auto">
          <a:xfrm flipH="1" flipV="1">
            <a:off x="6157913" y="57727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7657" name="Rectangle 9"/>
          <p:cNvSpPr>
            <a:spLocks noChangeArrowheads="1"/>
          </p:cNvSpPr>
          <p:nvPr/>
        </p:nvSpPr>
        <p:spPr bwMode="auto">
          <a:xfrm>
            <a:off x="4284663" y="44773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a:t>
            </a:r>
          </a:p>
        </p:txBody>
      </p:sp>
      <p:sp>
        <p:nvSpPr>
          <p:cNvPr id="27658" name="Text Box 10"/>
          <p:cNvSpPr txBox="1">
            <a:spLocks noChangeArrowheads="1"/>
          </p:cNvSpPr>
          <p:nvPr/>
        </p:nvSpPr>
        <p:spPr bwMode="auto">
          <a:xfrm>
            <a:off x="6300788" y="6072206"/>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caller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7659" name="Line 11"/>
          <p:cNvSpPr>
            <a:spLocks noChangeShapeType="1"/>
          </p:cNvSpPr>
          <p:nvPr/>
        </p:nvSpPr>
        <p:spPr bwMode="auto">
          <a:xfrm flipH="1" flipV="1">
            <a:off x="6157913" y="49091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16397" name="Text Box 12"/>
          <p:cNvSpPr txBox="1">
            <a:spLocks noChangeArrowheads="1"/>
          </p:cNvSpPr>
          <p:nvPr/>
        </p:nvSpPr>
        <p:spPr bwMode="auto">
          <a:xfrm>
            <a:off x="858811" y="1630384"/>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caller(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a:t>
            </a:r>
          </a:p>
          <a:p>
            <a:r>
              <a:rPr lang="en-US" altLang="zh-TW" b="1" i="1" dirty="0">
                <a:solidFill>
                  <a:srgbClr val="7030A0"/>
                </a:solidFill>
                <a:latin typeface="Arial" charset="0"/>
              </a:rPr>
              <a:t>   </a:t>
            </a:r>
            <a:r>
              <a:rPr lang="en-US" altLang="zh-TW" b="1" i="1" dirty="0" err="1">
                <a:solidFill>
                  <a:srgbClr val="7030A0"/>
                </a:solidFill>
                <a:latin typeface="Arial" charset="0"/>
              </a:rPr>
              <a:t>foo</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6398" name="Text Box 13"/>
          <p:cNvSpPr txBox="1">
            <a:spLocks noChangeArrowheads="1"/>
          </p:cNvSpPr>
          <p:nvPr/>
        </p:nvSpPr>
        <p:spPr bwMode="auto">
          <a:xfrm>
            <a:off x="785786" y="4511696"/>
            <a:ext cx="2665412" cy="1477328"/>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foo</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 {</a:t>
            </a:r>
          </a:p>
          <a:p>
            <a:r>
              <a:rPr lang="en-US" altLang="zh-TW" b="1" i="1" dirty="0">
                <a:solidFill>
                  <a:srgbClr val="00FF00"/>
                </a:solidFill>
                <a:latin typeface="Arial" charset="0"/>
              </a:rPr>
              <a:t>   c = 6 ;</a:t>
            </a:r>
          </a:p>
          <a:p>
            <a:r>
              <a:rPr lang="en-US" altLang="zh-TW" b="1" i="1" dirty="0">
                <a:solidFill>
                  <a:srgbClr val="00FF00"/>
                </a:solidFill>
                <a:latin typeface="Arial" charset="0"/>
              </a:rPr>
              <a:t>   d = 4 ;</a:t>
            </a:r>
          </a:p>
          <a:p>
            <a:r>
              <a:rPr lang="en-US" altLang="zh-TW" b="1" i="1" dirty="0">
                <a:solidFill>
                  <a:srgbClr val="00FF00"/>
                </a:solidFill>
                <a:latin typeface="Arial" charset="0"/>
              </a:rPr>
              <a:t>}</a:t>
            </a:r>
          </a:p>
          <a:p>
            <a:r>
              <a:rPr lang="en-US" altLang="zh-TW" dirty="0">
                <a:latin typeface="Arial" charset="0"/>
              </a:rPr>
              <a:t>   </a:t>
            </a:r>
          </a:p>
        </p:txBody>
      </p:sp>
      <p:sp>
        <p:nvSpPr>
          <p:cNvPr id="27662" name="Text Box 14"/>
          <p:cNvSpPr txBox="1">
            <a:spLocks noChangeArrowheads="1"/>
          </p:cNvSpPr>
          <p:nvPr/>
        </p:nvSpPr>
        <p:spPr bwMode="auto">
          <a:xfrm>
            <a:off x="6372225" y="5202808"/>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foo</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7663" name="Text Box 15"/>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4" name="Text Box 16"/>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5" name="Text Box 17"/>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6" name="Text Box 18"/>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7" name="Rectangle 19"/>
          <p:cNvSpPr>
            <a:spLocks noChangeArrowheads="1"/>
          </p:cNvSpPr>
          <p:nvPr/>
        </p:nvSpPr>
        <p:spPr bwMode="auto">
          <a:xfrm>
            <a:off x="4284663" y="3397826"/>
            <a:ext cx="1873250" cy="1511300"/>
          </a:xfrm>
          <a:prstGeom prst="rect">
            <a:avLst/>
          </a:prstGeom>
          <a:solidFill>
            <a:srgbClr val="CCFFCC"/>
          </a:solidFill>
          <a:ln w="9525">
            <a:noFill/>
            <a:miter lim="800000"/>
            <a:headEnd/>
            <a:tailEnd/>
          </a:ln>
        </p:spPr>
        <p:txBody>
          <a:bodyPr wrap="none" anchor="ctr"/>
          <a:lstStyle/>
          <a:p>
            <a:endParaRPr lang="tr-TR"/>
          </a:p>
        </p:txBody>
      </p:sp>
      <p:sp>
        <p:nvSpPr>
          <p:cNvPr id="22" name="Başlık 1"/>
          <p:cNvSpPr>
            <a:spLocks noGrp="1"/>
          </p:cNvSpPr>
          <p:nvPr>
            <p:ph type="title"/>
          </p:nvPr>
        </p:nvSpPr>
        <p:spPr>
          <a:xfrm>
            <a:off x="612648" y="228600"/>
            <a:ext cx="8153400" cy="990600"/>
          </a:xfrm>
        </p:spPr>
        <p:txBody>
          <a:bodyPr>
            <a:noAutofit/>
          </a:bodyPr>
          <a:lstStyle/>
          <a:p>
            <a:r>
              <a:rPr lang="en-US" sz="3200" b="1" dirty="0" err="1" smtClean="0"/>
              <a:t>Sonuç</a:t>
            </a:r>
            <a:r>
              <a:rPr lang="en-US" sz="3200" b="1" dirty="0" smtClean="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20" name="1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 calcmode="lin" valueType="num">
                                      <p:cBhvr additive="base">
                                        <p:cTn id="7" dur="500" fill="hold"/>
                                        <p:tgtEl>
                                          <p:spTgt spid="27658"/>
                                        </p:tgtEl>
                                        <p:attrNameLst>
                                          <p:attrName>ppt_x</p:attrName>
                                        </p:attrNameLst>
                                      </p:cBhvr>
                                      <p:tavLst>
                                        <p:tav tm="0">
                                          <p:val>
                                            <p:strVal val="#ppt_x"/>
                                          </p:val>
                                        </p:tav>
                                        <p:tav tm="100000">
                                          <p:val>
                                            <p:strVal val="#ppt_x"/>
                                          </p:val>
                                        </p:tav>
                                      </p:tavLst>
                                    </p:anim>
                                    <p:anim calcmode="lin" valueType="num">
                                      <p:cBhvr additive="base">
                                        <p:cTn id="8" dur="500" fill="hold"/>
                                        <p:tgtEl>
                                          <p:spTgt spid="276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6"/>
                                        </p:tgtEl>
                                        <p:attrNameLst>
                                          <p:attrName>style.visibility</p:attrName>
                                        </p:attrNameLst>
                                      </p:cBhvr>
                                      <p:to>
                                        <p:strVal val="visible"/>
                                      </p:to>
                                    </p:set>
                                    <p:anim calcmode="lin" valueType="num">
                                      <p:cBhvr additive="base">
                                        <p:cTn id="11" dur="500" fill="hold"/>
                                        <p:tgtEl>
                                          <p:spTgt spid="27656"/>
                                        </p:tgtEl>
                                        <p:attrNameLst>
                                          <p:attrName>ppt_x</p:attrName>
                                        </p:attrNameLst>
                                      </p:cBhvr>
                                      <p:tavLst>
                                        <p:tav tm="0">
                                          <p:val>
                                            <p:strVal val="#ppt_x"/>
                                          </p:val>
                                        </p:tav>
                                        <p:tav tm="100000">
                                          <p:val>
                                            <p:strVal val="#ppt_x"/>
                                          </p:val>
                                        </p:tav>
                                      </p:tavLst>
                                    </p:anim>
                                    <p:anim calcmode="lin" valueType="num">
                                      <p:cBhvr additive="base">
                                        <p:cTn id="12"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 calcmode="lin" valueType="num">
                                      <p:cBhvr>
                                        <p:cTn id="17" dur="500" fill="hold"/>
                                        <p:tgtEl>
                                          <p:spTgt spid="27655"/>
                                        </p:tgtEl>
                                        <p:attrNameLst>
                                          <p:attrName>ppt_w</p:attrName>
                                        </p:attrNameLst>
                                      </p:cBhvr>
                                      <p:tavLst>
                                        <p:tav tm="0">
                                          <p:val>
                                            <p:fltVal val="0"/>
                                          </p:val>
                                        </p:tav>
                                        <p:tav tm="100000">
                                          <p:val>
                                            <p:strVal val="#ppt_w"/>
                                          </p:val>
                                        </p:tav>
                                      </p:tavLst>
                                    </p:anim>
                                    <p:anim calcmode="lin" valueType="num">
                                      <p:cBhvr>
                                        <p:cTn id="18"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653"/>
                                        </p:tgtEl>
                                        <p:attrNameLst>
                                          <p:attrName>style.visibility</p:attrName>
                                        </p:attrNameLst>
                                      </p:cBhvr>
                                      <p:to>
                                        <p:strVal val="visible"/>
                                      </p:to>
                                    </p:set>
                                    <p:anim calcmode="lin" valueType="num">
                                      <p:cBhvr>
                                        <p:cTn id="23" dur="500" fill="hold"/>
                                        <p:tgtEl>
                                          <p:spTgt spid="27653"/>
                                        </p:tgtEl>
                                        <p:attrNameLst>
                                          <p:attrName>ppt_w</p:attrName>
                                        </p:attrNameLst>
                                      </p:cBhvr>
                                      <p:tavLst>
                                        <p:tav tm="0">
                                          <p:val>
                                            <p:fltVal val="0"/>
                                          </p:val>
                                        </p:tav>
                                        <p:tav tm="100000">
                                          <p:val>
                                            <p:strVal val="#ppt_w"/>
                                          </p:val>
                                        </p:tav>
                                      </p:tavLst>
                                    </p:anim>
                                    <p:anim calcmode="lin" valueType="num">
                                      <p:cBhvr>
                                        <p:cTn id="24" dur="500" fill="hold"/>
                                        <p:tgtEl>
                                          <p:spTgt spid="2765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7662"/>
                                        </p:tgtEl>
                                        <p:attrNameLst>
                                          <p:attrName>style.visibility</p:attrName>
                                        </p:attrNameLst>
                                      </p:cBhvr>
                                      <p:to>
                                        <p:strVal val="visible"/>
                                      </p:to>
                                    </p:set>
                                    <p:animEffect transition="in" filter="fade">
                                      <p:cBhvr>
                                        <p:cTn id="29" dur="1000"/>
                                        <p:tgtEl>
                                          <p:spTgt spid="27662"/>
                                        </p:tgtEl>
                                      </p:cBhvr>
                                    </p:animEffect>
                                    <p:anim calcmode="lin" valueType="num">
                                      <p:cBhvr>
                                        <p:cTn id="30" dur="1000" fill="hold"/>
                                        <p:tgtEl>
                                          <p:spTgt spid="27662"/>
                                        </p:tgtEl>
                                        <p:attrNameLst>
                                          <p:attrName>ppt_x</p:attrName>
                                        </p:attrNameLst>
                                      </p:cBhvr>
                                      <p:tavLst>
                                        <p:tav tm="0">
                                          <p:val>
                                            <p:strVal val="#ppt_x"/>
                                          </p:val>
                                        </p:tav>
                                        <p:tav tm="100000">
                                          <p:val>
                                            <p:strVal val="#ppt_x"/>
                                          </p:val>
                                        </p:tav>
                                      </p:tavLst>
                                    </p:anim>
                                    <p:anim calcmode="lin" valueType="num">
                                      <p:cBhvr>
                                        <p:cTn id="31" dur="900" decel="100000" fill="hold"/>
                                        <p:tgtEl>
                                          <p:spTgt spid="2766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7662"/>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7659"/>
                                        </p:tgtEl>
                                        <p:attrNameLst>
                                          <p:attrName>style.visibility</p:attrName>
                                        </p:attrNameLst>
                                      </p:cBhvr>
                                      <p:to>
                                        <p:strVal val="visible"/>
                                      </p:to>
                                    </p:set>
                                    <p:animEffect transition="in" filter="fade">
                                      <p:cBhvr>
                                        <p:cTn id="35" dur="1000"/>
                                        <p:tgtEl>
                                          <p:spTgt spid="27659"/>
                                        </p:tgtEl>
                                      </p:cBhvr>
                                    </p:animEffect>
                                    <p:anim calcmode="lin" valueType="num">
                                      <p:cBhvr>
                                        <p:cTn id="36" dur="1000" fill="hold"/>
                                        <p:tgtEl>
                                          <p:spTgt spid="27659"/>
                                        </p:tgtEl>
                                        <p:attrNameLst>
                                          <p:attrName>ppt_x</p:attrName>
                                        </p:attrNameLst>
                                      </p:cBhvr>
                                      <p:tavLst>
                                        <p:tav tm="0">
                                          <p:val>
                                            <p:strVal val="#ppt_x"/>
                                          </p:val>
                                        </p:tav>
                                        <p:tav tm="100000">
                                          <p:val>
                                            <p:strVal val="#ppt_x"/>
                                          </p:val>
                                        </p:tav>
                                      </p:tavLst>
                                    </p:anim>
                                    <p:anim calcmode="lin" valueType="num">
                                      <p:cBhvr>
                                        <p:cTn id="37" dur="900" decel="100000" fill="hold"/>
                                        <p:tgtEl>
                                          <p:spTgt spid="2765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7659"/>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27657"/>
                                        </p:tgtEl>
                                        <p:attrNameLst>
                                          <p:attrName>style.visibility</p:attrName>
                                        </p:attrNameLst>
                                      </p:cBhvr>
                                      <p:to>
                                        <p:strVal val="visible"/>
                                      </p:to>
                                    </p:set>
                                    <p:anim calcmode="lin" valueType="num">
                                      <p:cBhvr>
                                        <p:cTn id="43" dur="500" fill="hold"/>
                                        <p:tgtEl>
                                          <p:spTgt spid="27657"/>
                                        </p:tgtEl>
                                        <p:attrNameLst>
                                          <p:attrName>ppt_w</p:attrName>
                                        </p:attrNameLst>
                                      </p:cBhvr>
                                      <p:tavLst>
                                        <p:tav tm="0">
                                          <p:val>
                                            <p:fltVal val="0"/>
                                          </p:val>
                                        </p:tav>
                                        <p:tav tm="100000">
                                          <p:val>
                                            <p:strVal val="#ppt_w"/>
                                          </p:val>
                                        </p:tav>
                                      </p:tavLst>
                                    </p:anim>
                                    <p:anim calcmode="lin" valueType="num">
                                      <p:cBhvr>
                                        <p:cTn id="44" dur="500" fill="hold"/>
                                        <p:tgtEl>
                                          <p:spTgt spid="27657"/>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7654"/>
                                        </p:tgtEl>
                                        <p:attrNameLst>
                                          <p:attrName>style.visibility</p:attrName>
                                        </p:attrNameLst>
                                      </p:cBhvr>
                                      <p:to>
                                        <p:strVal val="visible"/>
                                      </p:to>
                                    </p:set>
                                    <p:anim calcmode="lin" valueType="num">
                                      <p:cBhvr>
                                        <p:cTn id="49" dur="500" fill="hold"/>
                                        <p:tgtEl>
                                          <p:spTgt spid="27654"/>
                                        </p:tgtEl>
                                        <p:attrNameLst>
                                          <p:attrName>ppt_w</p:attrName>
                                        </p:attrNameLst>
                                      </p:cBhvr>
                                      <p:tavLst>
                                        <p:tav tm="0">
                                          <p:val>
                                            <p:fltVal val="0"/>
                                          </p:val>
                                        </p:tav>
                                        <p:tav tm="100000">
                                          <p:val>
                                            <p:strVal val="#ppt_w"/>
                                          </p:val>
                                        </p:tav>
                                      </p:tavLst>
                                    </p:anim>
                                    <p:anim calcmode="lin" valueType="num">
                                      <p:cBhvr>
                                        <p:cTn id="50" dur="500" fill="hold"/>
                                        <p:tgtEl>
                                          <p:spTgt spid="2765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27663"/>
                                        </p:tgtEl>
                                        <p:attrNameLst>
                                          <p:attrName>style.visibility</p:attrName>
                                        </p:attrNameLst>
                                      </p:cBhvr>
                                      <p:to>
                                        <p:strVal val="visible"/>
                                      </p:to>
                                    </p:set>
                                    <p:anim calcmode="lin" valueType="num">
                                      <p:cBhvr>
                                        <p:cTn id="55" dur="500" fill="hold"/>
                                        <p:tgtEl>
                                          <p:spTgt spid="27663"/>
                                        </p:tgtEl>
                                        <p:attrNameLst>
                                          <p:attrName>ppt_w</p:attrName>
                                        </p:attrNameLst>
                                      </p:cBhvr>
                                      <p:tavLst>
                                        <p:tav tm="0">
                                          <p:val>
                                            <p:fltVal val="0"/>
                                          </p:val>
                                        </p:tav>
                                        <p:tav tm="100000">
                                          <p:val>
                                            <p:strVal val="#ppt_w"/>
                                          </p:val>
                                        </p:tav>
                                      </p:tavLst>
                                    </p:anim>
                                    <p:anim calcmode="lin" valueType="num">
                                      <p:cBhvr>
                                        <p:cTn id="56" dur="500" fill="hold"/>
                                        <p:tgtEl>
                                          <p:spTgt spid="27663"/>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27665"/>
                                        </p:tgtEl>
                                        <p:attrNameLst>
                                          <p:attrName>style.visibility</p:attrName>
                                        </p:attrNameLst>
                                      </p:cBhvr>
                                      <p:to>
                                        <p:strVal val="visible"/>
                                      </p:to>
                                    </p:set>
                                    <p:anim calcmode="lin" valueType="num">
                                      <p:cBhvr>
                                        <p:cTn id="59" dur="500" fill="hold"/>
                                        <p:tgtEl>
                                          <p:spTgt spid="27665"/>
                                        </p:tgtEl>
                                        <p:attrNameLst>
                                          <p:attrName>ppt_w</p:attrName>
                                        </p:attrNameLst>
                                      </p:cBhvr>
                                      <p:tavLst>
                                        <p:tav tm="0">
                                          <p:val>
                                            <p:fltVal val="0"/>
                                          </p:val>
                                        </p:tav>
                                        <p:tav tm="100000">
                                          <p:val>
                                            <p:strVal val="#ppt_w"/>
                                          </p:val>
                                        </p:tav>
                                      </p:tavLst>
                                    </p:anim>
                                    <p:anim calcmode="lin" valueType="num">
                                      <p:cBhvr>
                                        <p:cTn id="60" dur="500" fill="hold"/>
                                        <p:tgtEl>
                                          <p:spTgt spid="2766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27664"/>
                                        </p:tgtEl>
                                        <p:attrNameLst>
                                          <p:attrName>style.visibility</p:attrName>
                                        </p:attrNameLst>
                                      </p:cBhvr>
                                      <p:to>
                                        <p:strVal val="visible"/>
                                      </p:to>
                                    </p:set>
                                    <p:anim calcmode="lin" valueType="num">
                                      <p:cBhvr>
                                        <p:cTn id="65" dur="500" fill="hold"/>
                                        <p:tgtEl>
                                          <p:spTgt spid="27664"/>
                                        </p:tgtEl>
                                        <p:attrNameLst>
                                          <p:attrName>ppt_w</p:attrName>
                                        </p:attrNameLst>
                                      </p:cBhvr>
                                      <p:tavLst>
                                        <p:tav tm="0">
                                          <p:val>
                                            <p:fltVal val="0"/>
                                          </p:val>
                                        </p:tav>
                                        <p:tav tm="100000">
                                          <p:val>
                                            <p:strVal val="#ppt_w"/>
                                          </p:val>
                                        </p:tav>
                                      </p:tavLst>
                                    </p:anim>
                                    <p:anim calcmode="lin" valueType="num">
                                      <p:cBhvr>
                                        <p:cTn id="66" dur="500" fill="hold"/>
                                        <p:tgtEl>
                                          <p:spTgt spid="27664"/>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7666"/>
                                        </p:tgtEl>
                                        <p:attrNameLst>
                                          <p:attrName>style.visibility</p:attrName>
                                        </p:attrNameLst>
                                      </p:cBhvr>
                                      <p:to>
                                        <p:strVal val="visible"/>
                                      </p:to>
                                    </p:set>
                                    <p:anim calcmode="lin" valueType="num">
                                      <p:cBhvr>
                                        <p:cTn id="69" dur="500" fill="hold"/>
                                        <p:tgtEl>
                                          <p:spTgt spid="27666"/>
                                        </p:tgtEl>
                                        <p:attrNameLst>
                                          <p:attrName>ppt_w</p:attrName>
                                        </p:attrNameLst>
                                      </p:cBhvr>
                                      <p:tavLst>
                                        <p:tav tm="0">
                                          <p:val>
                                            <p:fltVal val="0"/>
                                          </p:val>
                                        </p:tav>
                                        <p:tav tm="100000">
                                          <p:val>
                                            <p:strVal val="#ppt_w"/>
                                          </p:val>
                                        </p:tav>
                                      </p:tavLst>
                                    </p:anim>
                                    <p:anim calcmode="lin" valueType="num">
                                      <p:cBhvr>
                                        <p:cTn id="70" dur="500" fill="hold"/>
                                        <p:tgtEl>
                                          <p:spTgt spid="27666"/>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3.05556E-6 1.85185E-6 L -3.05556E-6 0.12592 " pathEditMode="relative" ptsTypes="AA">
                                      <p:cBhvr>
                                        <p:cTn id="74" dur="2000" fill="hold"/>
                                        <p:tgtEl>
                                          <p:spTgt spid="27666"/>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3.05556E-6 1.85185E-6 L -3.05556E-6 0.12593 " pathEditMode="relative" ptsTypes="AA">
                                      <p:cBhvr>
                                        <p:cTn id="76" dur="2000" fill="hold"/>
                                        <p:tgtEl>
                                          <p:spTgt spid="27665"/>
                                        </p:tgtEl>
                                        <p:attrNameLst>
                                          <p:attrName>ppt_x</p:attrName>
                                          <p:attrName>ppt_y</p:attrName>
                                        </p:attrNameLst>
                                      </p:cBhvr>
                                    </p:animMotion>
                                  </p:childTnLst>
                                </p:cTn>
                              </p:par>
                            </p:childTnLst>
                          </p:cTn>
                        </p:par>
                        <p:par>
                          <p:cTn id="77" fill="hold">
                            <p:stCondLst>
                              <p:cond delay="2000"/>
                            </p:stCondLst>
                            <p:childTnLst>
                              <p:par>
                                <p:cTn id="78" presetID="3" presetClass="entr" presetSubtype="10" fill="hold" grpId="0" nodeType="afterEffect">
                                  <p:stCondLst>
                                    <p:cond delay="0"/>
                                  </p:stCondLst>
                                  <p:childTnLst>
                                    <p:set>
                                      <p:cBhvr>
                                        <p:cTn id="79" dur="1" fill="hold">
                                          <p:stCondLst>
                                            <p:cond delay="0"/>
                                          </p:stCondLst>
                                        </p:cTn>
                                        <p:tgtEl>
                                          <p:spTgt spid="27667"/>
                                        </p:tgtEl>
                                        <p:attrNameLst>
                                          <p:attrName>style.visibility</p:attrName>
                                        </p:attrNameLst>
                                      </p:cBhvr>
                                      <p:to>
                                        <p:strVal val="visible"/>
                                      </p:to>
                                    </p:set>
                                    <p:animEffect transition="in" filter="blinds(horizontal)">
                                      <p:cBhvr>
                                        <p:cTn id="80" dur="500"/>
                                        <p:tgtEl>
                                          <p:spTgt spid="27667"/>
                                        </p:tgtEl>
                                      </p:cBhvr>
                                    </p:animEffect>
                                  </p:childTnLst>
                                </p:cTn>
                              </p:par>
                              <p:par>
                                <p:cTn id="81" presetID="3" presetClass="exit" presetSubtype="10" fill="hold" grpId="1" nodeType="withEffect">
                                  <p:stCondLst>
                                    <p:cond delay="0"/>
                                  </p:stCondLst>
                                  <p:childTnLst>
                                    <p:animEffect transition="out" filter="blinds(horizontal)">
                                      <p:cBhvr>
                                        <p:cTn id="82" dur="500"/>
                                        <p:tgtEl>
                                          <p:spTgt spid="27659"/>
                                        </p:tgtEl>
                                      </p:cBhvr>
                                    </p:animEffect>
                                    <p:set>
                                      <p:cBhvr>
                                        <p:cTn id="83" dur="1" fill="hold">
                                          <p:stCondLst>
                                            <p:cond delay="499"/>
                                          </p:stCondLst>
                                        </p:cTn>
                                        <p:tgtEl>
                                          <p:spTgt spid="27659"/>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27662"/>
                                        </p:tgtEl>
                                      </p:cBhvr>
                                    </p:animEffect>
                                    <p:set>
                                      <p:cBhvr>
                                        <p:cTn id="86" dur="1" fill="hold">
                                          <p:stCondLst>
                                            <p:cond delay="499"/>
                                          </p:stCondLst>
                                        </p:cTn>
                                        <p:tgtEl>
                                          <p:spTgt spid="276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P spid="27656" grpId="0" animBg="1"/>
      <p:bldP spid="27657" grpId="0" animBg="1"/>
      <p:bldP spid="27658" grpId="0"/>
      <p:bldP spid="27659" grpId="0" animBg="1"/>
      <p:bldP spid="27659" grpId="1" animBg="1"/>
      <p:bldP spid="27662" grpId="0"/>
      <p:bldP spid="27662" grpId="1"/>
      <p:bldP spid="27663" grpId="0"/>
      <p:bldP spid="27664" grpId="0"/>
      <p:bldP spid="27665" grpId="0"/>
      <p:bldP spid="27665" grpId="1"/>
      <p:bldP spid="27666" grpId="0"/>
      <p:bldP spid="27666" grpId="1"/>
      <p:bldP spid="276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7" name="Content Placeholder 2"/>
          <p:cNvSpPr>
            <a:spLocks noGrp="1"/>
          </p:cNvSpPr>
          <p:nvPr>
            <p:ph idx="1"/>
          </p:nvPr>
        </p:nvSpPr>
        <p:spPr>
          <a:xfrm>
            <a:off x="228600" y="1600200"/>
            <a:ext cx="8415366" cy="4614882"/>
          </a:xfrm>
          <a:solidFill>
            <a:schemeClr val="bg1">
              <a:lumMod val="95000"/>
            </a:schemeClr>
          </a:solidFill>
          <a:ln>
            <a:solidFill>
              <a:schemeClr val="bg2">
                <a:lumMod val="25000"/>
              </a:schemeClr>
            </a:solidFill>
          </a:ln>
        </p:spPr>
        <p:txBody>
          <a:bodyPr>
            <a:normAutofit fontScale="85000" lnSpcReduction="20000"/>
          </a:bodyPr>
          <a:lstStyle/>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void plus(by-value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a, by-value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b, by-result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c)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r>
              <a:rPr lang="en-US" sz="2300" dirty="0" smtClean="0">
                <a:solidFill>
                  <a:srgbClr val="000000"/>
                </a:solidFill>
                <a:latin typeface="Courier New" pitchFamily="49" charset="0"/>
                <a:ea typeface="Arial Unicode MS" pitchFamily="34" charset="-128"/>
                <a:cs typeface="Courier New" pitchFamily="49" charset="0"/>
              </a:rPr>
              <a:t/>
            </a:r>
            <a:br>
              <a:rPr lang="en-US" sz="2300" dirty="0" smtClean="0">
                <a:solidFill>
                  <a:srgbClr val="000000"/>
                </a:solidFill>
                <a:latin typeface="Courier New" pitchFamily="49" charset="0"/>
                <a:ea typeface="Arial Unicode MS" pitchFamily="34" charset="-128"/>
                <a:cs typeface="Courier New" pitchFamily="49" charset="0"/>
              </a:rPr>
            </a:br>
            <a:r>
              <a:rPr lang="en-US" sz="2300" dirty="0" smtClean="0">
                <a:solidFill>
                  <a:srgbClr val="000000"/>
                </a:solidFill>
                <a:latin typeface="Courier New" pitchFamily="49" charset="0"/>
                <a:cs typeface="Courier New" pitchFamily="49" charset="0"/>
              </a:rPr>
              <a:t>c = </a:t>
            </a:r>
            <a:r>
              <a:rPr lang="en-US" sz="2300" dirty="0" err="1" smtClean="0">
                <a:solidFill>
                  <a:srgbClr val="000000"/>
                </a:solidFill>
                <a:latin typeface="Courier New" pitchFamily="49" charset="0"/>
                <a:cs typeface="Courier New" pitchFamily="49" charset="0"/>
              </a:rPr>
              <a:t>a+b</a:t>
            </a:r>
            <a:r>
              <a:rPr lang="en-US" sz="2300" dirty="0" smtClean="0">
                <a:solidFill>
                  <a:srgbClr val="000000"/>
                </a:solidFill>
                <a:latin typeface="Courier New" pitchFamily="49" charset="0"/>
                <a:cs typeface="Courier New" pitchFamily="49" charset="0"/>
              </a:rPr>
              <a:t>;</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 </a:t>
            </a:r>
          </a:p>
          <a:p>
            <a:pPr>
              <a:lnSpc>
                <a:spcPct val="110000"/>
              </a:lnSpc>
              <a:buFont typeface="Arial" pitchFamily="34" charset="0"/>
              <a:buNone/>
            </a:pPr>
            <a:endParaRPr lang="en-US" sz="2300" dirty="0" smtClean="0">
              <a:solidFill>
                <a:srgbClr val="000000"/>
              </a:solidFill>
              <a:latin typeface="Courier New" pitchFamily="49" charset="0"/>
              <a:cs typeface="Courier New" pitchFamily="49" charset="0"/>
            </a:endParaRP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void f()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br>
              <a:rPr lang="en-US" sz="2300" dirty="0" smtClean="0">
                <a:solidFill>
                  <a:srgbClr val="000000"/>
                </a:solidFill>
                <a:latin typeface="Courier New" pitchFamily="49" charset="0"/>
                <a:cs typeface="Courier New" pitchFamily="49" charset="0"/>
              </a:rPr>
            </a:br>
            <a:r>
              <a:rPr lang="en-US" sz="2300" dirty="0" smtClean="0">
                <a:solidFill>
                  <a:srgbClr val="000000"/>
                </a:solidFill>
                <a:latin typeface="Courier New" pitchFamily="49" charset="0"/>
                <a:cs typeface="Courier New" pitchFamily="49" charset="0"/>
              </a:rPr>
              <a:t>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x = 3;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y = 4;   </a:t>
            </a:r>
            <a:r>
              <a:rPr lang="en-US" sz="2300" dirty="0" err="1" smtClean="0">
                <a:solidFill>
                  <a:srgbClr val="000000"/>
                </a:solidFill>
                <a:latin typeface="Courier New" pitchFamily="49" charset="0"/>
                <a:cs typeface="Courier New" pitchFamily="49" charset="0"/>
              </a:rPr>
              <a:t>int</a:t>
            </a:r>
            <a:r>
              <a:rPr lang="en-US" sz="2300" dirty="0" smtClean="0">
                <a:solidFill>
                  <a:srgbClr val="000000"/>
                </a:solidFill>
                <a:latin typeface="Courier New" pitchFamily="49" charset="0"/>
                <a:cs typeface="Courier New" pitchFamily="49" charset="0"/>
              </a:rPr>
              <a:t> z;</a:t>
            </a:r>
            <a:br>
              <a:rPr lang="en-US" sz="2300" dirty="0" smtClean="0">
                <a:solidFill>
                  <a:srgbClr val="000000"/>
                </a:solidFill>
                <a:latin typeface="Courier New" pitchFamily="49" charset="0"/>
                <a:cs typeface="Courier New" pitchFamily="49" charset="0"/>
              </a:rPr>
            </a:br>
            <a:r>
              <a:rPr lang="en-US" sz="2300" dirty="0" smtClean="0">
                <a:solidFill>
                  <a:srgbClr val="000000"/>
                </a:solidFill>
                <a:latin typeface="Courier New" pitchFamily="49" charset="0"/>
                <a:cs typeface="Courier New" pitchFamily="49" charset="0"/>
              </a:rPr>
              <a:t>  plus(x, y, z); </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    write z;</a:t>
            </a:r>
          </a:p>
          <a:p>
            <a:pPr>
              <a:lnSpc>
                <a:spcPct val="110000"/>
              </a:lnSpc>
              <a:buFont typeface="Arial" pitchFamily="34" charset="0"/>
              <a:buNone/>
            </a:pPr>
            <a:r>
              <a:rPr lang="en-US" sz="2300" dirty="0" smtClean="0">
                <a:solidFill>
                  <a:srgbClr val="000000"/>
                </a:solidFill>
                <a:latin typeface="Courier New" pitchFamily="49" charset="0"/>
                <a:cs typeface="Courier New" pitchFamily="49" charset="0"/>
              </a:rPr>
              <a:t>}</a:t>
            </a:r>
          </a:p>
          <a:p>
            <a:pPr>
              <a:lnSpc>
                <a:spcPct val="110000"/>
              </a:lnSpc>
              <a:buFont typeface="Arial" pitchFamily="34" charset="0"/>
              <a:buNone/>
            </a:pPr>
            <a:r>
              <a:rPr lang="en-US" sz="2300" dirty="0" smtClean="0">
                <a:solidFill>
                  <a:srgbClr val="FF0000"/>
                </a:solidFill>
                <a:latin typeface="Courier New" pitchFamily="49" charset="0"/>
                <a:cs typeface="Courier New" pitchFamily="49" charset="0"/>
              </a:rPr>
              <a:t>    </a:t>
            </a:r>
          </a:p>
        </p:txBody>
      </p:sp>
      <p:sp>
        <p:nvSpPr>
          <p:cNvPr id="8" name="7 Dikdörtgen"/>
          <p:cNvSpPr/>
          <p:nvPr/>
        </p:nvSpPr>
        <p:spPr>
          <a:xfrm>
            <a:off x="285720" y="6274378"/>
            <a:ext cx="1563248" cy="369332"/>
          </a:xfrm>
          <a:prstGeom prst="rect">
            <a:avLst/>
          </a:prstGeom>
        </p:spPr>
        <p:txBody>
          <a:bodyPr wrap="none">
            <a:spAutoFit/>
          </a:bodyPr>
          <a:lstStyle/>
          <a:p>
            <a:r>
              <a:rPr lang="tr-TR" u="sng" dirty="0" smtClean="0">
                <a:solidFill>
                  <a:srgbClr val="FF0000"/>
                </a:solidFill>
                <a:latin typeface="Courier New" pitchFamily="49" charset="0"/>
                <a:cs typeface="Courier New" pitchFamily="49" charset="0"/>
              </a:rPr>
              <a:t>Çıktı</a:t>
            </a:r>
            <a:r>
              <a:rPr lang="en-US" dirty="0" smtClean="0">
                <a:solidFill>
                  <a:srgbClr val="FF0000"/>
                </a:solidFill>
                <a:latin typeface="Courier New" pitchFamily="49" charset="0"/>
                <a:cs typeface="Courier New" pitchFamily="49" charset="0"/>
              </a:rPr>
              <a:t>:   7</a:t>
            </a:r>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a:ln>
            <a:solidFill>
              <a:schemeClr val="accent4"/>
            </a:solidFill>
          </a:ln>
        </p:spPr>
        <p:txBody>
          <a:bodyPr>
            <a:normAutofit fontScale="85000" lnSpcReduction="20000"/>
          </a:bodyPr>
          <a:lstStyle/>
          <a:p>
            <a:fld id="{14917F13-F816-43A4-AC89-84EBDAF33797}" type="slidenum">
              <a:rPr lang="tr-TR" smtClean="0"/>
              <a:pPr/>
              <a:t>46</a:t>
            </a:fld>
            <a:endParaRPr lang="tr-TR"/>
          </a:p>
        </p:txBody>
      </p:sp>
      <p:sp>
        <p:nvSpPr>
          <p:cNvPr id="7" name="Content Placeholder 2"/>
          <p:cNvSpPr>
            <a:spLocks noGrp="1"/>
          </p:cNvSpPr>
          <p:nvPr>
            <p:ph sz="half" idx="1"/>
          </p:nvPr>
        </p:nvSpPr>
        <p:spPr>
          <a:xfrm>
            <a:off x="214282" y="1600200"/>
            <a:ext cx="4281518" cy="4525963"/>
          </a:xfrm>
          <a:ln>
            <a:solidFill>
              <a:schemeClr val="accent4"/>
            </a:solidFill>
          </a:ln>
        </p:spPr>
        <p:txBody>
          <a:bodyPr>
            <a:normAutofit fontScale="92500"/>
          </a:bodyPr>
          <a:lstStyle/>
          <a:p>
            <a:pPr>
              <a:buFont typeface="Arial" pitchFamily="34" charset="0"/>
              <a:buNone/>
            </a:pPr>
            <a:r>
              <a:rPr lang="en-US" sz="2000" dirty="0" smtClean="0">
                <a:latin typeface="Courier New" pitchFamily="49" charset="0"/>
                <a:cs typeface="Courier New" pitchFamily="49" charset="0"/>
              </a:rPr>
              <a:t>m, n : integer;</a:t>
            </a:r>
          </a:p>
          <a:p>
            <a:pPr>
              <a:buFont typeface="Arial" pitchFamily="34" charset="0"/>
              <a:buNone/>
            </a:pPr>
            <a:endParaRPr lang="en-US" sz="2000" dirty="0" smtClean="0">
              <a:latin typeface="Courier New" pitchFamily="49" charset="0"/>
              <a:cs typeface="Courier New" pitchFamily="49" charset="0"/>
            </a:endParaRPr>
          </a:p>
          <a:p>
            <a:pPr lvl="1">
              <a:buFont typeface="Arial" pitchFamily="34" charset="0"/>
              <a:buNone/>
            </a:pPr>
            <a:r>
              <a:rPr lang="en-US" sz="2000" dirty="0" smtClean="0">
                <a:latin typeface="Courier New" pitchFamily="49" charset="0"/>
                <a:cs typeface="Courier New" pitchFamily="49" charset="0"/>
              </a:rPr>
              <a:t>procedure r (</a:t>
            </a:r>
            <a:r>
              <a:rPr lang="en-US" sz="2000" dirty="0" err="1" smtClean="0">
                <a:latin typeface="Courier New" pitchFamily="49" charset="0"/>
                <a:cs typeface="Courier New" pitchFamily="49" charset="0"/>
              </a:rPr>
              <a:t>k,j:integer</a:t>
            </a:r>
            <a:r>
              <a:rPr lang="en-US" sz="2000" dirty="0" smtClean="0">
                <a:latin typeface="Courier New" pitchFamily="49" charset="0"/>
                <a:cs typeface="Courier New" pitchFamily="49" charset="0"/>
              </a:rPr>
              <a:t>)</a:t>
            </a:r>
          </a:p>
          <a:p>
            <a:pPr lvl="1">
              <a:buFont typeface="Arial" pitchFamily="34" charset="0"/>
              <a:buNone/>
            </a:pPr>
            <a:r>
              <a:rPr lang="en-US" sz="2000" dirty="0" smtClean="0">
                <a:latin typeface="Courier New" pitchFamily="49" charset="0"/>
                <a:cs typeface="Courier New" pitchFamily="49" charset="0"/>
              </a:rPr>
              <a:t>begin</a:t>
            </a:r>
          </a:p>
          <a:p>
            <a:pPr lvl="1">
              <a:buFont typeface="Arial" pitchFamily="34" charset="0"/>
              <a:buNone/>
            </a:pPr>
            <a:r>
              <a:rPr lang="en-US" sz="2000" dirty="0" smtClean="0">
                <a:latin typeface="Courier New" pitchFamily="49" charset="0"/>
                <a:cs typeface="Courier New" pitchFamily="49" charset="0"/>
              </a:rPr>
              <a:t>k := k+1;</a:t>
            </a:r>
          </a:p>
          <a:p>
            <a:pPr lvl="1">
              <a:buFont typeface="Arial" pitchFamily="34" charset="0"/>
              <a:buNone/>
            </a:pPr>
            <a:r>
              <a:rPr lang="en-US" sz="2000" dirty="0" smtClean="0">
                <a:latin typeface="Courier New" pitchFamily="49" charset="0"/>
                <a:cs typeface="Courier New" pitchFamily="49" charset="0"/>
              </a:rPr>
              <a:t>j := j+2;</a:t>
            </a:r>
          </a:p>
          <a:p>
            <a:pPr lvl="1">
              <a:buFont typeface="Arial" pitchFamily="34" charset="0"/>
              <a:buNone/>
            </a:pPr>
            <a:r>
              <a:rPr lang="en-US" sz="2000" dirty="0" smtClean="0">
                <a:latin typeface="Courier New" pitchFamily="49" charset="0"/>
                <a:cs typeface="Courier New" pitchFamily="49" charset="0"/>
              </a:rPr>
              <a:t>end r;</a:t>
            </a:r>
          </a:p>
          <a:p>
            <a:pPr>
              <a:buFont typeface="Arial" pitchFamily="34" charset="0"/>
              <a:buNone/>
            </a:pPr>
            <a:r>
              <a:rPr lang="en-US" sz="2000" dirty="0" smtClean="0">
                <a:latin typeface="Courier New" pitchFamily="49" charset="0"/>
                <a:cs typeface="Courier New" pitchFamily="49" charset="0"/>
              </a:rPr>
              <a:t>…</a:t>
            </a:r>
          </a:p>
          <a:p>
            <a:pPr>
              <a:buFont typeface="Arial" pitchFamily="34" charset="0"/>
              <a:buNone/>
            </a:pPr>
            <a:r>
              <a:rPr lang="en-US" sz="2000" dirty="0" smtClean="0">
                <a:latin typeface="Courier New" pitchFamily="49" charset="0"/>
                <a:cs typeface="Courier New" pitchFamily="49" charset="0"/>
              </a:rPr>
              <a:t>m := 5;</a:t>
            </a:r>
          </a:p>
          <a:p>
            <a:pPr>
              <a:buFont typeface="Arial" pitchFamily="34" charset="0"/>
              <a:buNone/>
            </a:pPr>
            <a:r>
              <a:rPr lang="en-US" sz="2000" dirty="0" smtClean="0">
                <a:latin typeface="Courier New" pitchFamily="49" charset="0"/>
                <a:cs typeface="Courier New" pitchFamily="49" charset="0"/>
              </a:rPr>
              <a:t>n := 3;</a:t>
            </a:r>
          </a:p>
          <a:p>
            <a:pPr>
              <a:buFont typeface="Arial" pitchFamily="34" charset="0"/>
              <a:buNone/>
            </a:pPr>
            <a:r>
              <a:rPr lang="en-US" sz="2000" dirty="0" smtClean="0">
                <a:latin typeface="Courier New" pitchFamily="49" charset="0"/>
                <a:cs typeface="Courier New" pitchFamily="49" charset="0"/>
              </a:rPr>
              <a:t>r(</a:t>
            </a:r>
            <a:r>
              <a:rPr lang="en-US" sz="2000" dirty="0" err="1" smtClean="0">
                <a:latin typeface="Courier New" pitchFamily="49" charset="0"/>
                <a:cs typeface="Courier New" pitchFamily="49" charset="0"/>
              </a:rPr>
              <a:t>m,n</a:t>
            </a:r>
            <a:r>
              <a:rPr lang="en-US" sz="2000" dirty="0" smtClean="0">
                <a:latin typeface="Courier New" pitchFamily="49" charset="0"/>
                <a:cs typeface="Courier New" pitchFamily="49" charset="0"/>
              </a:rPr>
              <a:t>);</a:t>
            </a:r>
          </a:p>
          <a:p>
            <a:pPr>
              <a:buFont typeface="Arial" pitchFamily="34" charset="0"/>
              <a:buNone/>
            </a:pPr>
            <a:r>
              <a:rPr lang="en-US" sz="2000" dirty="0" smtClean="0">
                <a:latin typeface="Courier New" pitchFamily="49" charset="0"/>
                <a:cs typeface="Courier New" pitchFamily="49" charset="0"/>
              </a:rPr>
              <a:t>write </a:t>
            </a:r>
            <a:r>
              <a:rPr lang="en-US" sz="2000" dirty="0" err="1" smtClean="0">
                <a:latin typeface="Courier New" pitchFamily="49" charset="0"/>
                <a:cs typeface="Courier New" pitchFamily="49" charset="0"/>
              </a:rPr>
              <a:t>m,n</a:t>
            </a:r>
            <a:r>
              <a:rPr lang="en-US" sz="2000" dirty="0" smtClean="0">
                <a:latin typeface="Courier New" pitchFamily="49" charset="0"/>
                <a:cs typeface="Courier New" pitchFamily="49" charset="0"/>
              </a:rPr>
              <a:t>;</a:t>
            </a:r>
          </a:p>
        </p:txBody>
      </p:sp>
      <p:sp>
        <p:nvSpPr>
          <p:cNvPr id="8" name="Content Placeholder 4"/>
          <p:cNvSpPr txBox="1">
            <a:spLocks/>
          </p:cNvSpPr>
          <p:nvPr/>
        </p:nvSpPr>
        <p:spPr>
          <a:xfrm>
            <a:off x="4648200" y="1600200"/>
            <a:ext cx="4038600" cy="4525963"/>
          </a:xfrm>
          <a:prstGeom prst="rect">
            <a:avLst/>
          </a:prstGeom>
          <a:ln>
            <a:solidFill>
              <a:schemeClr val="accent4"/>
            </a:solidFill>
          </a:ln>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1" u="none" strike="noStrike" kern="1200" cap="none" spc="0" normalizeH="0" baseline="0" noProof="0" dirty="0" smtClean="0">
                <a:ln>
                  <a:noFill/>
                </a:ln>
                <a:solidFill>
                  <a:schemeClr val="tx1"/>
                </a:solidFill>
                <a:effectLst/>
                <a:uLnTx/>
                <a:uFillTx/>
                <a:latin typeface="+mn-lt"/>
                <a:ea typeface="+mn-ea"/>
                <a:cs typeface="+mn-cs"/>
              </a:rPr>
              <a:t>r </a:t>
            </a:r>
            <a:r>
              <a:rPr kumimoji="0" lang="tr-TR" sz="2000" b="0" u="none" strike="noStrike" kern="1200" cap="none" spc="0" normalizeH="0" baseline="0" noProof="0" dirty="0" smtClean="0">
                <a:ln>
                  <a:noFill/>
                </a:ln>
                <a:solidFill>
                  <a:schemeClr val="tx1"/>
                </a:solidFill>
                <a:effectLst/>
                <a:uLnTx/>
                <a:uFillTx/>
                <a:latin typeface="+mn-lt"/>
                <a:ea typeface="+mn-ea"/>
                <a:cs typeface="+mn-cs"/>
              </a:rPr>
              <a:t>prosedüründe hata</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1" u="none" strike="noStrike" kern="1200" cap="none" spc="0" normalizeH="0" baseline="0" noProof="0" dirty="0" smtClean="0">
                <a:ln>
                  <a:noFill/>
                </a:ln>
                <a:solidFill>
                  <a:schemeClr val="tx1"/>
                </a:solidFill>
                <a:effectLst/>
                <a:uLnTx/>
                <a:uFillTx/>
                <a:latin typeface="+mn-lt"/>
                <a:ea typeface="+mn-ea"/>
                <a:cs typeface="+mn-cs"/>
              </a:rPr>
              <a:t>başlatılmayan parametreler kullanamaz</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8.2.4.3</a:t>
            </a:r>
            <a:r>
              <a:rPr lang="en-US" sz="3200" b="1" dirty="0"/>
              <a:t>. </a:t>
            </a:r>
            <a:r>
              <a:rPr lang="en-US" sz="3200" b="1" dirty="0" err="1"/>
              <a:t>Değer</a:t>
            </a:r>
            <a:r>
              <a:rPr lang="en-US" sz="3200" b="1" dirty="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7" name="İçerik Yer Tutucusu 6"/>
          <p:cNvSpPr>
            <a:spLocks noGrp="1"/>
          </p:cNvSpPr>
          <p:nvPr>
            <p:ph sz="quarter" idx="1"/>
          </p:nvPr>
        </p:nvSpPr>
        <p:spPr/>
        <p:txBody>
          <a:bodyPr>
            <a:noAutofit/>
          </a:bodyPr>
          <a:lstStyle/>
          <a:p>
            <a:r>
              <a:rPr lang="tr-TR" sz="2400" dirty="0"/>
              <a:t>Değer ve sonuç ile çağırma yöntemi, içeri-dışarı modelinin gerçekleştirimi olup, değer ile çağırma ve sonuç ile çağırma yöntemlerinin birleşimidir.</a:t>
            </a:r>
          </a:p>
          <a:p>
            <a:endParaRPr lang="tr-TR" sz="100" dirty="0" smtClean="0"/>
          </a:p>
          <a:p>
            <a:r>
              <a:rPr lang="tr-TR" sz="2400" dirty="0" smtClean="0"/>
              <a:t>Bu </a:t>
            </a:r>
            <a:r>
              <a:rPr lang="tr-TR" sz="2400" dirty="0"/>
              <a:t>yöntemde, gerçek parametrenin değeri ile karşı gelen resmi </a:t>
            </a:r>
            <a:r>
              <a:rPr lang="tr-TR" sz="2400" dirty="0" smtClean="0"/>
              <a:t>parametrenin </a:t>
            </a:r>
            <a:r>
              <a:rPr lang="tr-TR" sz="2400" dirty="0"/>
              <a:t>değeri </a:t>
            </a:r>
            <a:r>
              <a:rPr lang="tr-TR" sz="2400" dirty="0" err="1"/>
              <a:t>ilklendikten</a:t>
            </a:r>
            <a:r>
              <a:rPr lang="tr-TR" sz="2400" dirty="0"/>
              <a:t> sonra resmi parametre, altprogramın çalışması süresince yerel değişken gibi davranır ve altprogram sona erdiğinde resmi parametrenin değeri gerçek parametreye aktarılır. </a:t>
            </a:r>
            <a:r>
              <a:rPr lang="tr-TR" sz="2400" dirty="0">
                <a:solidFill>
                  <a:srgbClr val="C00000"/>
                </a:solidFill>
              </a:rPr>
              <a:t>Bu yöntemde de gerçek parametrenin değişken olması zorunludur</a:t>
            </a:r>
            <a:r>
              <a:rPr lang="tr-TR" sz="2400" dirty="0" smtClean="0">
                <a:solidFill>
                  <a:srgbClr val="C00000"/>
                </a:solidFill>
              </a:rPr>
              <a:t>.</a:t>
            </a:r>
          </a:p>
          <a:p>
            <a:endParaRPr lang="tr-TR" sz="100" dirty="0" smtClean="0"/>
          </a:p>
          <a:p>
            <a:r>
              <a:rPr lang="tr-TR" sz="2400" dirty="0" smtClean="0">
                <a:solidFill>
                  <a:srgbClr val="C00000"/>
                </a:solidFill>
              </a:rPr>
              <a:t>Bu </a:t>
            </a:r>
            <a:r>
              <a:rPr lang="tr-TR" sz="2400" dirty="0">
                <a:solidFill>
                  <a:srgbClr val="C00000"/>
                </a:solidFill>
              </a:rPr>
              <a:t>yöntemin dezavantajları, parametreler için birden çok bellek yeri gerekmesi ve değer kopyalama işlemlerinin zaman almasıdır.</a:t>
            </a:r>
          </a:p>
          <a:p>
            <a:endParaRPr lang="tr-TR" sz="2400" dirty="0"/>
          </a:p>
        </p:txBody>
      </p:sp>
    </p:spTree>
    <p:extLst>
      <p:ext uri="{BB962C8B-B14F-4D97-AF65-F5344CB8AC3E}">
        <p14:creationId xmlns:p14="http://schemas.microsoft.com/office/powerpoint/2010/main" val="10418660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3"/>
          <p:cNvSpPr txBox="1">
            <a:spLocks noChangeArrowheads="1"/>
          </p:cNvSpPr>
          <p:nvPr/>
        </p:nvSpPr>
        <p:spPr bwMode="auto">
          <a:xfrm>
            <a:off x="285720" y="1576411"/>
            <a:ext cx="2368550" cy="2031325"/>
          </a:xfrm>
          <a:prstGeom prst="rect">
            <a:avLst/>
          </a:prstGeom>
          <a:noFill/>
          <a:ln w="9525">
            <a:noFill/>
            <a:miter lim="800000"/>
            <a:headEnd/>
            <a:tailEnd/>
          </a:ln>
        </p:spPr>
        <p:txBody>
          <a:bodyPr>
            <a:spAutoFit/>
          </a:bodyPr>
          <a:lstStyle/>
          <a:p>
            <a:r>
              <a:rPr lang="zh-TW" altLang="en-US" i="1" dirty="0">
                <a:solidFill>
                  <a:srgbClr val="FF9900"/>
                </a:solidFill>
                <a:latin typeface="Arial" charset="0"/>
              </a:rPr>
              <a:t>   </a:t>
            </a:r>
            <a:r>
              <a:rPr lang="en-US" altLang="zh-TW" b="1" i="1" dirty="0">
                <a:solidFill>
                  <a:srgbClr val="FF9900"/>
                </a:solidFill>
                <a:latin typeface="Arial" charset="0"/>
              </a:rPr>
              <a:t>integer  a = 3 ;</a:t>
            </a:r>
          </a:p>
          <a:p>
            <a:r>
              <a:rPr lang="en-US" altLang="zh-TW" b="1" i="1" dirty="0">
                <a:solidFill>
                  <a:srgbClr val="FF9900"/>
                </a:solidFill>
                <a:latin typeface="Arial" charset="0"/>
              </a:rPr>
              <a:t>   integer  b = 1 ;</a:t>
            </a:r>
          </a:p>
          <a:p>
            <a:r>
              <a:rPr lang="en-US" altLang="zh-TW" b="1" i="1" dirty="0">
                <a:solidFill>
                  <a:srgbClr val="FF9900"/>
                </a:solidFill>
                <a:latin typeface="Arial" charset="0"/>
              </a:rPr>
              <a:t>   integer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 b);</a:t>
            </a:r>
          </a:p>
          <a:p>
            <a:r>
              <a:rPr lang="en-US" altLang="zh-TW" b="1" i="1" dirty="0">
                <a:solidFill>
                  <a:srgbClr val="FFFF00"/>
                </a:solidFill>
                <a:latin typeface="Arial" charset="0"/>
              </a:rPr>
              <a:t>   </a:t>
            </a:r>
            <a:r>
              <a:rPr lang="en-US" altLang="zh-TW" b="1" i="1" dirty="0">
                <a:solidFill>
                  <a:srgbClr val="FF66FF"/>
                </a:solidFill>
                <a:latin typeface="Arial" charset="0"/>
              </a:rPr>
              <a:t>swap(b, k[b]);</a:t>
            </a:r>
          </a:p>
          <a:p>
            <a:r>
              <a:rPr lang="en-US" altLang="zh-TW" i="1" dirty="0">
                <a:solidFill>
                  <a:srgbClr val="FFFF00"/>
                </a:solidFill>
                <a:latin typeface="Arial" charset="0"/>
              </a:rPr>
              <a:t>   </a:t>
            </a:r>
            <a:endParaRPr lang="en-US" altLang="zh-TW" dirty="0">
              <a:latin typeface="Arial" charset="0"/>
            </a:endParaRPr>
          </a:p>
        </p:txBody>
      </p:sp>
      <p:sp>
        <p:nvSpPr>
          <p:cNvPr id="18437" name="Text Box 4"/>
          <p:cNvSpPr txBox="1">
            <a:spLocks noChangeArrowheads="1"/>
          </p:cNvSpPr>
          <p:nvPr/>
        </p:nvSpPr>
        <p:spPr bwMode="auto">
          <a:xfrm>
            <a:off x="501620" y="3808436"/>
            <a:ext cx="5040312" cy="2530475"/>
          </a:xfrm>
          <a:prstGeom prst="rect">
            <a:avLst/>
          </a:prstGeom>
          <a:noFill/>
          <a:ln w="9525">
            <a:noFill/>
            <a:miter lim="800000"/>
            <a:headEnd/>
            <a:tailEnd/>
          </a:ln>
        </p:spPr>
        <p:txBody>
          <a:bodyPr>
            <a:spAutoFit/>
          </a:bodyPr>
          <a:lstStyle/>
          <a:p>
            <a:r>
              <a:rPr lang="en-US" altLang="zh-TW" sz="2000" b="1" i="1" dirty="0">
                <a:solidFill>
                  <a:srgbClr val="0000FF"/>
                </a:solidFill>
                <a:latin typeface="Arial" charset="0"/>
              </a:rPr>
              <a:t>procedure swap(a : in out integer,</a:t>
            </a:r>
          </a:p>
          <a:p>
            <a:r>
              <a:rPr lang="en-US" altLang="zh-TW" sz="2000" b="1" i="1" dirty="0">
                <a:solidFill>
                  <a:srgbClr val="0000FF"/>
                </a:solidFill>
                <a:latin typeface="Arial" charset="0"/>
              </a:rPr>
              <a:t>		     b : in out integer) is</a:t>
            </a:r>
          </a:p>
          <a:p>
            <a:r>
              <a:rPr lang="en-US" altLang="zh-TW" sz="2000" b="1" i="1" dirty="0">
                <a:solidFill>
                  <a:srgbClr val="0000FF"/>
                </a:solidFill>
                <a:latin typeface="Arial" charset="0"/>
              </a:rPr>
              <a:t>     temp : integer;</a:t>
            </a:r>
          </a:p>
          <a:p>
            <a:r>
              <a:rPr lang="en-US" altLang="zh-TW" sz="2000" b="1" i="1" dirty="0">
                <a:solidFill>
                  <a:srgbClr val="0000FF"/>
                </a:solidFill>
                <a:latin typeface="Arial" charset="0"/>
              </a:rPr>
              <a:t>     begin</a:t>
            </a:r>
          </a:p>
          <a:p>
            <a:r>
              <a:rPr lang="en-US" altLang="zh-TW" sz="2000" b="1" i="1" dirty="0">
                <a:solidFill>
                  <a:srgbClr val="0000FF"/>
                </a:solidFill>
                <a:latin typeface="Arial" charset="0"/>
              </a:rPr>
              <a:t>         temp :=  a ;</a:t>
            </a:r>
          </a:p>
          <a:p>
            <a:r>
              <a:rPr lang="en-US" altLang="zh-TW" sz="2000" b="1" i="1" dirty="0">
                <a:solidFill>
                  <a:srgbClr val="0000FF"/>
                </a:solidFill>
                <a:latin typeface="Arial" charset="0"/>
              </a:rPr>
              <a:t>         a := b ;</a:t>
            </a:r>
          </a:p>
          <a:p>
            <a:r>
              <a:rPr lang="en-US" altLang="zh-TW" sz="2000" b="1" i="1" dirty="0">
                <a:solidFill>
                  <a:srgbClr val="0000FF"/>
                </a:solidFill>
                <a:latin typeface="Arial" charset="0"/>
              </a:rPr>
              <a:t>         b := temp ;</a:t>
            </a:r>
          </a:p>
          <a:p>
            <a:r>
              <a:rPr lang="en-US" altLang="zh-TW" sz="2000" b="1" i="1" dirty="0">
                <a:solidFill>
                  <a:srgbClr val="0000FF"/>
                </a:solidFill>
                <a:latin typeface="Arial" charset="0"/>
              </a:rPr>
              <a:t>     end swap;</a:t>
            </a:r>
            <a:endParaRPr lang="en-US" altLang="zh-TW" sz="2000" b="1" dirty="0">
              <a:solidFill>
                <a:srgbClr val="0000FF"/>
              </a:solidFill>
              <a:latin typeface="Arial" charset="0"/>
            </a:endParaRPr>
          </a:p>
        </p:txBody>
      </p:sp>
      <p:sp>
        <p:nvSpPr>
          <p:cNvPr id="48" name="Başlık 1"/>
          <p:cNvSpPr>
            <a:spLocks noGrp="1"/>
          </p:cNvSpPr>
          <p:nvPr>
            <p:ph type="title"/>
          </p:nvPr>
        </p:nvSpPr>
        <p:spPr>
          <a:xfrm>
            <a:off x="612648" y="228600"/>
            <a:ext cx="8153400" cy="990600"/>
          </a:xfrm>
        </p:spPr>
        <p:txBody>
          <a:bodyPr>
            <a:noAutofit/>
          </a:bodyPr>
          <a:lstStyle/>
          <a:p>
            <a:r>
              <a:rPr lang="en-US" sz="3200" b="1" dirty="0" err="1" smtClean="0"/>
              <a:t>Değer</a:t>
            </a:r>
            <a:r>
              <a:rPr lang="en-US" sz="3200" b="1" dirty="0" smtClean="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56" name="Rectangle 5"/>
          <p:cNvSpPr>
            <a:spLocks noChangeArrowheads="1"/>
          </p:cNvSpPr>
          <p:nvPr/>
        </p:nvSpPr>
        <p:spPr bwMode="auto">
          <a:xfrm>
            <a:off x="5795963" y="1643050"/>
            <a:ext cx="1873250" cy="453707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57" name="Rectangle 6"/>
          <p:cNvSpPr>
            <a:spLocks noChangeArrowheads="1"/>
          </p:cNvSpPr>
          <p:nvPr/>
        </p:nvSpPr>
        <p:spPr bwMode="auto">
          <a:xfrm>
            <a:off x="5795963" y="57483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58" name="Rectangle 7"/>
          <p:cNvSpPr>
            <a:spLocks noChangeArrowheads="1"/>
          </p:cNvSpPr>
          <p:nvPr/>
        </p:nvSpPr>
        <p:spPr bwMode="auto">
          <a:xfrm>
            <a:off x="5795963" y="53165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59" name="Line 8"/>
          <p:cNvSpPr>
            <a:spLocks noChangeShapeType="1"/>
          </p:cNvSpPr>
          <p:nvPr/>
        </p:nvSpPr>
        <p:spPr bwMode="auto">
          <a:xfrm flipH="1" flipV="1">
            <a:off x="6446838" y="61801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60" name="Text Box 9"/>
          <p:cNvSpPr txBox="1">
            <a:spLocks noChangeArrowheads="1"/>
          </p:cNvSpPr>
          <p:nvPr/>
        </p:nvSpPr>
        <p:spPr bwMode="auto">
          <a:xfrm>
            <a:off x="6589713" y="6396025"/>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main stack </a:t>
            </a:r>
            <a:r>
              <a:rPr lang="tr-TR" altLang="zh-TW" b="1" dirty="0" smtClean="0">
                <a:solidFill>
                  <a:srgbClr val="FF9900"/>
                </a:solidFill>
                <a:latin typeface="Arial" charset="0"/>
              </a:rPr>
              <a:t>noktası</a:t>
            </a:r>
            <a:endParaRPr lang="en-US" altLang="zh-TW" b="1" dirty="0">
              <a:solidFill>
                <a:srgbClr val="FF9900"/>
              </a:solidFill>
              <a:latin typeface="Arial" charset="0"/>
            </a:endParaRPr>
          </a:p>
        </p:txBody>
      </p:sp>
      <p:sp>
        <p:nvSpPr>
          <p:cNvPr id="61" name="Rectangle 10"/>
          <p:cNvSpPr>
            <a:spLocks noChangeArrowheads="1"/>
          </p:cNvSpPr>
          <p:nvPr/>
        </p:nvSpPr>
        <p:spPr bwMode="auto">
          <a:xfrm>
            <a:off x="5795963" y="40195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62" name="Rectangle 11"/>
          <p:cNvSpPr>
            <a:spLocks noChangeArrowheads="1"/>
          </p:cNvSpPr>
          <p:nvPr/>
        </p:nvSpPr>
        <p:spPr bwMode="auto">
          <a:xfrm>
            <a:off x="5795963" y="44513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63" name="Rectangle 12"/>
          <p:cNvSpPr>
            <a:spLocks noChangeArrowheads="1"/>
          </p:cNvSpPr>
          <p:nvPr/>
        </p:nvSpPr>
        <p:spPr bwMode="auto">
          <a:xfrm>
            <a:off x="5795963" y="48831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64" name="Rectangle 13"/>
          <p:cNvSpPr>
            <a:spLocks noChangeArrowheads="1"/>
          </p:cNvSpPr>
          <p:nvPr/>
        </p:nvSpPr>
        <p:spPr bwMode="auto">
          <a:xfrm>
            <a:off x="5795963" y="35877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dirty="0">
                <a:solidFill>
                  <a:srgbClr val="000000"/>
                </a:solidFill>
                <a:latin typeface="Arial" charset="0"/>
              </a:rPr>
              <a:t>k[3]</a:t>
            </a:r>
          </a:p>
        </p:txBody>
      </p:sp>
      <p:sp>
        <p:nvSpPr>
          <p:cNvPr id="65" name="Rectangle 14"/>
          <p:cNvSpPr>
            <a:spLocks noChangeArrowheads="1"/>
          </p:cNvSpPr>
          <p:nvPr/>
        </p:nvSpPr>
        <p:spPr bwMode="auto">
          <a:xfrm>
            <a:off x="5795963" y="31559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t>
            </a:r>
          </a:p>
        </p:txBody>
      </p:sp>
      <p:sp>
        <p:nvSpPr>
          <p:cNvPr id="66" name="Text Box 15"/>
          <p:cNvSpPr txBox="1">
            <a:spLocks noChangeArrowheads="1"/>
          </p:cNvSpPr>
          <p:nvPr/>
        </p:nvSpPr>
        <p:spPr bwMode="auto">
          <a:xfrm>
            <a:off x="6948488" y="3587737"/>
            <a:ext cx="5762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67" name="Line 16"/>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68" name="Text Box 17"/>
          <p:cNvSpPr txBox="1">
            <a:spLocks noChangeArrowheads="1"/>
          </p:cNvSpPr>
          <p:nvPr/>
        </p:nvSpPr>
        <p:spPr bwMode="auto">
          <a:xfrm>
            <a:off x="2771775" y="279557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69" name="Rectangle 18"/>
          <p:cNvSpPr>
            <a:spLocks noChangeArrowheads="1"/>
          </p:cNvSpPr>
          <p:nvPr/>
        </p:nvSpPr>
        <p:spPr bwMode="auto">
          <a:xfrm>
            <a:off x="5795963" y="2724137"/>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70" name="Rectangle 19"/>
          <p:cNvSpPr>
            <a:spLocks noChangeArrowheads="1"/>
          </p:cNvSpPr>
          <p:nvPr/>
        </p:nvSpPr>
        <p:spPr bwMode="auto">
          <a:xfrm>
            <a:off x="5795963" y="22907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71" name="Rectangle 20"/>
          <p:cNvSpPr>
            <a:spLocks noChangeArrowheads="1"/>
          </p:cNvSpPr>
          <p:nvPr/>
        </p:nvSpPr>
        <p:spPr bwMode="auto">
          <a:xfrm>
            <a:off x="5795963" y="18589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72" name="Line 21"/>
          <p:cNvSpPr>
            <a:spLocks noChangeShapeType="1"/>
          </p:cNvSpPr>
          <p:nvPr/>
        </p:nvSpPr>
        <p:spPr bwMode="auto">
          <a:xfrm>
            <a:off x="6804025" y="2795575"/>
            <a:ext cx="215900" cy="287337"/>
          </a:xfrm>
          <a:prstGeom prst="line">
            <a:avLst/>
          </a:prstGeom>
          <a:noFill/>
          <a:ln w="63500">
            <a:solidFill>
              <a:srgbClr val="FF0000"/>
            </a:solidFill>
            <a:round/>
            <a:headEnd/>
            <a:tailEnd/>
          </a:ln>
        </p:spPr>
        <p:txBody>
          <a:bodyPr wrap="none" anchor="ctr"/>
          <a:lstStyle/>
          <a:p>
            <a:endParaRPr lang="tr-TR"/>
          </a:p>
        </p:txBody>
      </p:sp>
      <p:sp>
        <p:nvSpPr>
          <p:cNvPr id="73" name="Text Box 22"/>
          <p:cNvSpPr txBox="1">
            <a:spLocks noChangeArrowheads="1"/>
          </p:cNvSpPr>
          <p:nvPr/>
        </p:nvSpPr>
        <p:spPr bwMode="auto">
          <a:xfrm>
            <a:off x="7019925"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1</a:t>
            </a:r>
          </a:p>
        </p:txBody>
      </p:sp>
      <p:sp>
        <p:nvSpPr>
          <p:cNvPr id="74" name="Line 23"/>
          <p:cNvSpPr>
            <a:spLocks noChangeShapeType="1"/>
          </p:cNvSpPr>
          <p:nvPr/>
        </p:nvSpPr>
        <p:spPr bwMode="auto">
          <a:xfrm>
            <a:off x="6804025" y="2362187"/>
            <a:ext cx="215900" cy="287338"/>
          </a:xfrm>
          <a:prstGeom prst="line">
            <a:avLst/>
          </a:prstGeom>
          <a:noFill/>
          <a:ln w="63500">
            <a:solidFill>
              <a:srgbClr val="FF0000"/>
            </a:solidFill>
            <a:round/>
            <a:headEnd/>
            <a:tailEnd/>
          </a:ln>
        </p:spPr>
        <p:txBody>
          <a:bodyPr wrap="none" anchor="ctr"/>
          <a:lstStyle/>
          <a:p>
            <a:endParaRPr lang="tr-TR"/>
          </a:p>
        </p:txBody>
      </p:sp>
      <p:sp>
        <p:nvSpPr>
          <p:cNvPr id="75" name="Text Box 24"/>
          <p:cNvSpPr txBox="1">
            <a:spLocks noChangeArrowheads="1"/>
          </p:cNvSpPr>
          <p:nvPr/>
        </p:nvSpPr>
        <p:spPr bwMode="auto">
          <a:xfrm>
            <a:off x="7019925"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6" name="Text Box 25"/>
          <p:cNvSpPr txBox="1">
            <a:spLocks noChangeArrowheads="1"/>
          </p:cNvSpPr>
          <p:nvPr/>
        </p:nvSpPr>
        <p:spPr bwMode="auto">
          <a:xfrm>
            <a:off x="7019925" y="1858950"/>
            <a:ext cx="576263"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7" name="Line 26"/>
          <p:cNvSpPr>
            <a:spLocks noChangeShapeType="1"/>
          </p:cNvSpPr>
          <p:nvPr/>
        </p:nvSpPr>
        <p:spPr bwMode="auto">
          <a:xfrm>
            <a:off x="6877050" y="5459400"/>
            <a:ext cx="215900" cy="287337"/>
          </a:xfrm>
          <a:prstGeom prst="line">
            <a:avLst/>
          </a:prstGeom>
          <a:noFill/>
          <a:ln w="63500">
            <a:solidFill>
              <a:srgbClr val="00FF00"/>
            </a:solidFill>
            <a:round/>
            <a:headEnd/>
            <a:tailEnd/>
          </a:ln>
        </p:spPr>
        <p:txBody>
          <a:bodyPr wrap="none" anchor="ctr"/>
          <a:lstStyle/>
          <a:p>
            <a:endParaRPr lang="tr-TR"/>
          </a:p>
        </p:txBody>
      </p:sp>
      <p:sp>
        <p:nvSpPr>
          <p:cNvPr id="78" name="Text Box 27"/>
          <p:cNvSpPr txBox="1">
            <a:spLocks noChangeArrowheads="1"/>
          </p:cNvSpPr>
          <p:nvPr/>
        </p:nvSpPr>
        <p:spPr bwMode="auto">
          <a:xfrm>
            <a:off x="7092950" y="53165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79" name="Line 28"/>
          <p:cNvSpPr>
            <a:spLocks noChangeShapeType="1"/>
          </p:cNvSpPr>
          <p:nvPr/>
        </p:nvSpPr>
        <p:spPr bwMode="auto">
          <a:xfrm>
            <a:off x="6804025" y="5819762"/>
            <a:ext cx="215900" cy="287338"/>
          </a:xfrm>
          <a:prstGeom prst="line">
            <a:avLst/>
          </a:prstGeom>
          <a:noFill/>
          <a:ln w="63500">
            <a:solidFill>
              <a:srgbClr val="00FF00"/>
            </a:solidFill>
            <a:round/>
            <a:headEnd/>
            <a:tailEnd/>
          </a:ln>
        </p:spPr>
        <p:txBody>
          <a:bodyPr wrap="none" anchor="ctr"/>
          <a:lstStyle/>
          <a:p>
            <a:endParaRPr lang="tr-TR"/>
          </a:p>
        </p:txBody>
      </p:sp>
      <p:sp>
        <p:nvSpPr>
          <p:cNvPr id="80" name="Text Box 29"/>
          <p:cNvSpPr txBox="1">
            <a:spLocks noChangeArrowheads="1"/>
          </p:cNvSpPr>
          <p:nvPr/>
        </p:nvSpPr>
        <p:spPr bwMode="auto">
          <a:xfrm>
            <a:off x="7019925" y="57483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81" name="Rectangle 30"/>
          <p:cNvSpPr>
            <a:spLocks noChangeArrowheads="1"/>
          </p:cNvSpPr>
          <p:nvPr/>
        </p:nvSpPr>
        <p:spPr bwMode="auto">
          <a:xfrm>
            <a:off x="5795963" y="1571612"/>
            <a:ext cx="1873250" cy="158432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82" name="Rectangle 31"/>
          <p:cNvSpPr>
            <a:spLocks noChangeArrowheads="1"/>
          </p:cNvSpPr>
          <p:nvPr/>
        </p:nvSpPr>
        <p:spPr bwMode="auto">
          <a:xfrm>
            <a:off x="5795963" y="2724137"/>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83" name="Rectangle 32"/>
          <p:cNvSpPr>
            <a:spLocks noChangeArrowheads="1"/>
          </p:cNvSpPr>
          <p:nvPr/>
        </p:nvSpPr>
        <p:spPr bwMode="auto">
          <a:xfrm>
            <a:off x="5795963" y="22907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b=7</a:t>
            </a:r>
          </a:p>
        </p:txBody>
      </p:sp>
      <p:sp>
        <p:nvSpPr>
          <p:cNvPr id="84" name="Rectangle 33"/>
          <p:cNvSpPr>
            <a:spLocks noChangeArrowheads="1"/>
          </p:cNvSpPr>
          <p:nvPr/>
        </p:nvSpPr>
        <p:spPr bwMode="auto">
          <a:xfrm>
            <a:off x="5795963" y="18589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85" name="Text Box 34"/>
          <p:cNvSpPr txBox="1">
            <a:spLocks noChangeArrowheads="1"/>
          </p:cNvSpPr>
          <p:nvPr/>
        </p:nvSpPr>
        <p:spPr bwMode="auto">
          <a:xfrm>
            <a:off x="6877050" y="1858950"/>
            <a:ext cx="863600"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86" name="Line 35"/>
          <p:cNvSpPr>
            <a:spLocks noChangeShapeType="1"/>
          </p:cNvSpPr>
          <p:nvPr/>
        </p:nvSpPr>
        <p:spPr bwMode="auto">
          <a:xfrm>
            <a:off x="6877050" y="2867012"/>
            <a:ext cx="215900" cy="287338"/>
          </a:xfrm>
          <a:prstGeom prst="line">
            <a:avLst/>
          </a:prstGeom>
          <a:noFill/>
          <a:ln w="63500">
            <a:solidFill>
              <a:srgbClr val="FF0000"/>
            </a:solidFill>
            <a:round/>
            <a:headEnd/>
            <a:tailEnd/>
          </a:ln>
        </p:spPr>
        <p:txBody>
          <a:bodyPr wrap="none" anchor="ctr"/>
          <a:lstStyle/>
          <a:p>
            <a:endParaRPr lang="tr-TR"/>
          </a:p>
        </p:txBody>
      </p:sp>
      <p:sp>
        <p:nvSpPr>
          <p:cNvPr id="87" name="Text Box 36"/>
          <p:cNvSpPr txBox="1">
            <a:spLocks noChangeArrowheads="1"/>
          </p:cNvSpPr>
          <p:nvPr/>
        </p:nvSpPr>
        <p:spPr bwMode="auto">
          <a:xfrm>
            <a:off x="7092950"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88" name="Line 37"/>
          <p:cNvSpPr>
            <a:spLocks noChangeShapeType="1"/>
          </p:cNvSpPr>
          <p:nvPr/>
        </p:nvSpPr>
        <p:spPr bwMode="auto">
          <a:xfrm>
            <a:off x="6877050" y="2433625"/>
            <a:ext cx="215900" cy="287337"/>
          </a:xfrm>
          <a:prstGeom prst="line">
            <a:avLst/>
          </a:prstGeom>
          <a:noFill/>
          <a:ln w="63500">
            <a:solidFill>
              <a:srgbClr val="FF0000"/>
            </a:solidFill>
            <a:round/>
            <a:headEnd/>
            <a:tailEnd/>
          </a:ln>
        </p:spPr>
        <p:txBody>
          <a:bodyPr wrap="none" anchor="ctr"/>
          <a:lstStyle/>
          <a:p>
            <a:endParaRPr lang="tr-TR"/>
          </a:p>
        </p:txBody>
      </p:sp>
      <p:sp>
        <p:nvSpPr>
          <p:cNvPr id="89" name="Text Box 38"/>
          <p:cNvSpPr txBox="1">
            <a:spLocks noChangeArrowheads="1"/>
          </p:cNvSpPr>
          <p:nvPr/>
        </p:nvSpPr>
        <p:spPr bwMode="auto">
          <a:xfrm>
            <a:off x="7092950"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90" name="Line 39"/>
          <p:cNvSpPr>
            <a:spLocks noChangeShapeType="1"/>
          </p:cNvSpPr>
          <p:nvPr/>
        </p:nvSpPr>
        <p:spPr bwMode="auto">
          <a:xfrm>
            <a:off x="7235825" y="5459400"/>
            <a:ext cx="215900" cy="287337"/>
          </a:xfrm>
          <a:prstGeom prst="line">
            <a:avLst/>
          </a:prstGeom>
          <a:noFill/>
          <a:ln w="63500">
            <a:solidFill>
              <a:srgbClr val="FF66FF"/>
            </a:solidFill>
            <a:round/>
            <a:headEnd/>
            <a:tailEnd/>
          </a:ln>
        </p:spPr>
        <p:txBody>
          <a:bodyPr wrap="none" anchor="ctr"/>
          <a:lstStyle/>
          <a:p>
            <a:endParaRPr lang="tr-TR"/>
          </a:p>
        </p:txBody>
      </p:sp>
      <p:sp>
        <p:nvSpPr>
          <p:cNvPr id="91" name="Text Box 40"/>
          <p:cNvSpPr txBox="1">
            <a:spLocks noChangeArrowheads="1"/>
          </p:cNvSpPr>
          <p:nvPr/>
        </p:nvSpPr>
        <p:spPr bwMode="auto">
          <a:xfrm>
            <a:off x="7380288" y="5316525"/>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92" name="Line 41"/>
          <p:cNvSpPr>
            <a:spLocks noChangeShapeType="1"/>
          </p:cNvSpPr>
          <p:nvPr/>
        </p:nvSpPr>
        <p:spPr bwMode="auto">
          <a:xfrm>
            <a:off x="7235825" y="3730612"/>
            <a:ext cx="215900" cy="287338"/>
          </a:xfrm>
          <a:prstGeom prst="line">
            <a:avLst/>
          </a:prstGeom>
          <a:noFill/>
          <a:ln w="63500">
            <a:solidFill>
              <a:srgbClr val="FF66FF"/>
            </a:solidFill>
            <a:round/>
            <a:headEnd/>
            <a:tailEnd/>
          </a:ln>
        </p:spPr>
        <p:txBody>
          <a:bodyPr wrap="none" anchor="ctr"/>
          <a:lstStyle/>
          <a:p>
            <a:endParaRPr lang="tr-TR"/>
          </a:p>
        </p:txBody>
      </p:sp>
      <p:sp>
        <p:nvSpPr>
          <p:cNvPr id="93" name="Text Box 42"/>
          <p:cNvSpPr txBox="1">
            <a:spLocks noChangeArrowheads="1"/>
          </p:cNvSpPr>
          <p:nvPr/>
        </p:nvSpPr>
        <p:spPr bwMode="auto">
          <a:xfrm>
            <a:off x="7380288" y="3587737"/>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94" name="Rectangle 43"/>
          <p:cNvSpPr>
            <a:spLocks noChangeArrowheads="1"/>
          </p:cNvSpPr>
          <p:nvPr/>
        </p:nvSpPr>
        <p:spPr bwMode="auto">
          <a:xfrm>
            <a:off x="5795963" y="1858950"/>
            <a:ext cx="1873250" cy="1296987"/>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5" name="Line 44"/>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96" name="Text Box 45"/>
          <p:cNvSpPr txBox="1">
            <a:spLocks noChangeArrowheads="1"/>
          </p:cNvSpPr>
          <p:nvPr/>
        </p:nvSpPr>
        <p:spPr bwMode="auto">
          <a:xfrm>
            <a:off x="2771775" y="2786058"/>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46" name="4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fill="hold"/>
                                        <p:tgtEl>
                                          <p:spTgt spid="68"/>
                                        </p:tgtEl>
                                        <p:attrNameLst>
                                          <p:attrName>ppt_x</p:attrName>
                                        </p:attrNameLst>
                                      </p:cBhvr>
                                      <p:tavLst>
                                        <p:tav tm="0">
                                          <p:val>
                                            <p:strVal val="#ppt_x"/>
                                          </p:val>
                                        </p:tav>
                                        <p:tav tm="100000">
                                          <p:val>
                                            <p:strVal val="#ppt_x"/>
                                          </p:val>
                                        </p:tav>
                                      </p:tavLst>
                                    </p:anim>
                                    <p:anim calcmode="lin" valueType="num">
                                      <p:cBhvr additive="base">
                                        <p:cTn id="58" dur="5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fill="hold"/>
                                        <p:tgtEl>
                                          <p:spTgt spid="70"/>
                                        </p:tgtEl>
                                        <p:attrNameLst>
                                          <p:attrName>ppt_w</p:attrName>
                                        </p:attrNameLst>
                                      </p:cBhvr>
                                      <p:tavLst>
                                        <p:tav tm="0">
                                          <p:val>
                                            <p:fltVal val="0"/>
                                          </p:val>
                                        </p:tav>
                                        <p:tav tm="100000">
                                          <p:val>
                                            <p:strVal val="#ppt_w"/>
                                          </p:val>
                                        </p:tav>
                                      </p:tavLst>
                                    </p:anim>
                                    <p:anim calcmode="lin" valueType="num">
                                      <p:cBhvr>
                                        <p:cTn id="74" dur="500" fill="hold"/>
                                        <p:tgtEl>
                                          <p:spTgt spid="70"/>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fltVal val="0"/>
                                          </p:val>
                                        </p:tav>
                                        <p:tav tm="100000">
                                          <p:val>
                                            <p:strVal val="#ppt_w"/>
                                          </p:val>
                                        </p:tav>
                                      </p:tavLst>
                                    </p:anim>
                                    <p:anim calcmode="lin" valueType="num">
                                      <p:cBhvr>
                                        <p:cTn id="80" dur="500" fill="hold"/>
                                        <p:tgtEl>
                                          <p:spTgt spid="71"/>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anim calcmode="lin" valueType="num">
                                      <p:cBhvr>
                                        <p:cTn id="85" dur="500" fill="hold"/>
                                        <p:tgtEl>
                                          <p:spTgt spid="76"/>
                                        </p:tgtEl>
                                        <p:attrNameLst>
                                          <p:attrName>ppt_w</p:attrName>
                                        </p:attrNameLst>
                                      </p:cBhvr>
                                      <p:tavLst>
                                        <p:tav tm="0">
                                          <p:val>
                                            <p:fltVal val="0"/>
                                          </p:val>
                                        </p:tav>
                                        <p:tav tm="100000">
                                          <p:val>
                                            <p:strVal val="#ppt_w"/>
                                          </p:val>
                                        </p:tav>
                                      </p:tavLst>
                                    </p:anim>
                                    <p:anim calcmode="lin" valueType="num">
                                      <p:cBhvr>
                                        <p:cTn id="86" dur="500" fill="hold"/>
                                        <p:tgtEl>
                                          <p:spTgt spid="76"/>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blinds(horizontal)">
                                      <p:cBhvr>
                                        <p:cTn id="91" dur="500"/>
                                        <p:tgtEl>
                                          <p:spTgt spid="7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blinds(horizontal)">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blinds(horizontal)">
                                      <p:cBhvr>
                                        <p:cTn id="99" dur="500"/>
                                        <p:tgtEl>
                                          <p:spTgt spid="7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blinds(horizontal)">
                                      <p:cBhvr>
                                        <p:cTn id="102" dur="500"/>
                                        <p:tgtEl>
                                          <p:spTgt spid="7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8"/>
                                        </p:tgtEl>
                                        <p:attrNameLst>
                                          <p:attrName>style.visibility</p:attrName>
                                        </p:attrNameLst>
                                      </p:cBhvr>
                                      <p:to>
                                        <p:strVal val="visible"/>
                                      </p:to>
                                    </p:set>
                                    <p:animEffect transition="in" filter="blinds(horizontal)">
                                      <p:cBhvr>
                                        <p:cTn id="110" dur="500"/>
                                        <p:tgtEl>
                                          <p:spTgt spid="7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blinds(horizontal)">
                                      <p:cBhvr>
                                        <p:cTn id="113" dur="500"/>
                                        <p:tgtEl>
                                          <p:spTgt spid="7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blinds(horizontal)">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blinds(horizontal)">
                                      <p:cBhvr>
                                        <p:cTn id="121" dur="500"/>
                                        <p:tgtEl>
                                          <p:spTgt spid="81"/>
                                        </p:tgtEl>
                                      </p:cBhvr>
                                    </p:animEffect>
                                  </p:childTnLst>
                                </p:cTn>
                              </p:par>
                              <p:par>
                                <p:cTn id="122" presetID="3" presetClass="exit" presetSubtype="10" fill="hold" grpId="1" nodeType="withEffect">
                                  <p:stCondLst>
                                    <p:cond delay="0"/>
                                  </p:stCondLst>
                                  <p:childTnLst>
                                    <p:animEffect transition="out" filter="blinds(horizontal)">
                                      <p:cBhvr>
                                        <p:cTn id="123" dur="500"/>
                                        <p:tgtEl>
                                          <p:spTgt spid="67"/>
                                        </p:tgtEl>
                                      </p:cBhvr>
                                    </p:animEffect>
                                    <p:set>
                                      <p:cBhvr>
                                        <p:cTn id="124" dur="1" fill="hold">
                                          <p:stCondLst>
                                            <p:cond delay="499"/>
                                          </p:stCondLst>
                                        </p:cTn>
                                        <p:tgtEl>
                                          <p:spTgt spid="67"/>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68"/>
                                        </p:tgtEl>
                                      </p:cBhvr>
                                    </p:animEffect>
                                    <p:set>
                                      <p:cBhvr>
                                        <p:cTn id="127" dur="1" fill="hold">
                                          <p:stCondLst>
                                            <p:cond delay="499"/>
                                          </p:stCondLst>
                                        </p:cTn>
                                        <p:tgtEl>
                                          <p:spTgt spid="68"/>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95"/>
                                        </p:tgtEl>
                                        <p:attrNameLst>
                                          <p:attrName>style.visibility</p:attrName>
                                        </p:attrNameLst>
                                      </p:cBhvr>
                                      <p:to>
                                        <p:strVal val="visible"/>
                                      </p:to>
                                    </p:set>
                                    <p:anim calcmode="lin" valueType="num">
                                      <p:cBhvr additive="base">
                                        <p:cTn id="132" dur="500" fill="hold"/>
                                        <p:tgtEl>
                                          <p:spTgt spid="95"/>
                                        </p:tgtEl>
                                        <p:attrNameLst>
                                          <p:attrName>ppt_x</p:attrName>
                                        </p:attrNameLst>
                                      </p:cBhvr>
                                      <p:tavLst>
                                        <p:tav tm="0">
                                          <p:val>
                                            <p:strVal val="#ppt_x"/>
                                          </p:val>
                                        </p:tav>
                                        <p:tav tm="100000">
                                          <p:val>
                                            <p:strVal val="#ppt_x"/>
                                          </p:val>
                                        </p:tav>
                                      </p:tavLst>
                                    </p:anim>
                                    <p:anim calcmode="lin" valueType="num">
                                      <p:cBhvr additive="base">
                                        <p:cTn id="133" dur="500" fill="hold"/>
                                        <p:tgtEl>
                                          <p:spTgt spid="95"/>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96"/>
                                        </p:tgtEl>
                                        <p:attrNameLst>
                                          <p:attrName>style.visibility</p:attrName>
                                        </p:attrNameLst>
                                      </p:cBhvr>
                                      <p:to>
                                        <p:strVal val="visible"/>
                                      </p:to>
                                    </p:set>
                                    <p:anim calcmode="lin" valueType="num">
                                      <p:cBhvr additive="base">
                                        <p:cTn id="136" dur="500" fill="hold"/>
                                        <p:tgtEl>
                                          <p:spTgt spid="96"/>
                                        </p:tgtEl>
                                        <p:attrNameLst>
                                          <p:attrName>ppt_x</p:attrName>
                                        </p:attrNameLst>
                                      </p:cBhvr>
                                      <p:tavLst>
                                        <p:tav tm="0">
                                          <p:val>
                                            <p:strVal val="#ppt_x"/>
                                          </p:val>
                                        </p:tav>
                                        <p:tav tm="100000">
                                          <p:val>
                                            <p:strVal val="#ppt_x"/>
                                          </p:val>
                                        </p:tav>
                                      </p:tavLst>
                                    </p:anim>
                                    <p:anim calcmode="lin" valueType="num">
                                      <p:cBhvr additive="base">
                                        <p:cTn id="137"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10" fill="hold" nodeType="clickEffect">
                                  <p:stCondLst>
                                    <p:cond delay="0"/>
                                  </p:stCondLst>
                                  <p:childTnLst>
                                    <p:set>
                                      <p:cBhvr>
                                        <p:cTn id="141" dur="1" fill="hold">
                                          <p:stCondLst>
                                            <p:cond delay="0"/>
                                          </p:stCondLst>
                                        </p:cTn>
                                        <p:tgtEl>
                                          <p:spTgt spid="82"/>
                                        </p:tgtEl>
                                        <p:attrNameLst>
                                          <p:attrName>style.visibility</p:attrName>
                                        </p:attrNameLst>
                                      </p:cBhvr>
                                      <p:to>
                                        <p:strVal val="visible"/>
                                      </p:to>
                                    </p:set>
                                    <p:anim calcmode="lin" valueType="num">
                                      <p:cBhvr>
                                        <p:cTn id="142" dur="500" fill="hold"/>
                                        <p:tgtEl>
                                          <p:spTgt spid="82"/>
                                        </p:tgtEl>
                                        <p:attrNameLst>
                                          <p:attrName>ppt_w</p:attrName>
                                        </p:attrNameLst>
                                      </p:cBhvr>
                                      <p:tavLst>
                                        <p:tav tm="0">
                                          <p:val>
                                            <p:fltVal val="0"/>
                                          </p:val>
                                        </p:tav>
                                        <p:tav tm="100000">
                                          <p:val>
                                            <p:strVal val="#ppt_w"/>
                                          </p:val>
                                        </p:tav>
                                      </p:tavLst>
                                    </p:anim>
                                    <p:anim calcmode="lin" valueType="num">
                                      <p:cBhvr>
                                        <p:cTn id="143" dur="500" fill="hold"/>
                                        <p:tgtEl>
                                          <p:spTgt spid="82"/>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10" fill="hold" nodeType="clickEffect">
                                  <p:stCondLst>
                                    <p:cond delay="0"/>
                                  </p:stCondLst>
                                  <p:childTnLst>
                                    <p:set>
                                      <p:cBhvr>
                                        <p:cTn id="147" dur="1" fill="hold">
                                          <p:stCondLst>
                                            <p:cond delay="0"/>
                                          </p:stCondLst>
                                        </p:cTn>
                                        <p:tgtEl>
                                          <p:spTgt spid="83"/>
                                        </p:tgtEl>
                                        <p:attrNameLst>
                                          <p:attrName>style.visibility</p:attrName>
                                        </p:attrNameLst>
                                      </p:cBhvr>
                                      <p:to>
                                        <p:strVal val="visible"/>
                                      </p:to>
                                    </p:set>
                                    <p:anim calcmode="lin" valueType="num">
                                      <p:cBhvr>
                                        <p:cTn id="148" dur="500" fill="hold"/>
                                        <p:tgtEl>
                                          <p:spTgt spid="83"/>
                                        </p:tgtEl>
                                        <p:attrNameLst>
                                          <p:attrName>ppt_w</p:attrName>
                                        </p:attrNameLst>
                                      </p:cBhvr>
                                      <p:tavLst>
                                        <p:tav tm="0">
                                          <p:val>
                                            <p:fltVal val="0"/>
                                          </p:val>
                                        </p:tav>
                                        <p:tav tm="100000">
                                          <p:val>
                                            <p:strVal val="#ppt_w"/>
                                          </p:val>
                                        </p:tav>
                                      </p:tavLst>
                                    </p:anim>
                                    <p:anim calcmode="lin" valueType="num">
                                      <p:cBhvr>
                                        <p:cTn id="149" dur="5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1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 calcmode="lin" valueType="num">
                                      <p:cBhvr>
                                        <p:cTn id="154" dur="500" fill="hold"/>
                                        <p:tgtEl>
                                          <p:spTgt spid="84"/>
                                        </p:tgtEl>
                                        <p:attrNameLst>
                                          <p:attrName>ppt_w</p:attrName>
                                        </p:attrNameLst>
                                      </p:cBhvr>
                                      <p:tavLst>
                                        <p:tav tm="0">
                                          <p:val>
                                            <p:fltVal val="0"/>
                                          </p:val>
                                        </p:tav>
                                        <p:tav tm="100000">
                                          <p:val>
                                            <p:strVal val="#ppt_w"/>
                                          </p:val>
                                        </p:tav>
                                      </p:tavLst>
                                    </p:anim>
                                    <p:anim calcmode="lin" valueType="num">
                                      <p:cBhvr>
                                        <p:cTn id="155"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10" fill="hold" grpId="0" nodeType="clickEffect">
                                  <p:stCondLst>
                                    <p:cond delay="0"/>
                                  </p:stCondLst>
                                  <p:childTnLst>
                                    <p:set>
                                      <p:cBhvr>
                                        <p:cTn id="159" dur="1" fill="hold">
                                          <p:stCondLst>
                                            <p:cond delay="0"/>
                                          </p:stCondLst>
                                        </p:cTn>
                                        <p:tgtEl>
                                          <p:spTgt spid="85"/>
                                        </p:tgtEl>
                                        <p:attrNameLst>
                                          <p:attrName>style.visibility</p:attrName>
                                        </p:attrNameLst>
                                      </p:cBhvr>
                                      <p:to>
                                        <p:strVal val="visible"/>
                                      </p:to>
                                    </p:set>
                                    <p:anim calcmode="lin" valueType="num">
                                      <p:cBhvr>
                                        <p:cTn id="160" dur="500" fill="hold"/>
                                        <p:tgtEl>
                                          <p:spTgt spid="85"/>
                                        </p:tgtEl>
                                        <p:attrNameLst>
                                          <p:attrName>ppt_w</p:attrName>
                                        </p:attrNameLst>
                                      </p:cBhvr>
                                      <p:tavLst>
                                        <p:tav tm="0">
                                          <p:val>
                                            <p:fltVal val="0"/>
                                          </p:val>
                                        </p:tav>
                                        <p:tav tm="100000">
                                          <p:val>
                                            <p:strVal val="#ppt_w"/>
                                          </p:val>
                                        </p:tav>
                                      </p:tavLst>
                                    </p:anim>
                                    <p:anim calcmode="lin" valueType="num">
                                      <p:cBhvr>
                                        <p:cTn id="161" dur="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86"/>
                                        </p:tgtEl>
                                        <p:attrNameLst>
                                          <p:attrName>style.visibility</p:attrName>
                                        </p:attrNameLst>
                                      </p:cBhvr>
                                      <p:to>
                                        <p:strVal val="visible"/>
                                      </p:to>
                                    </p:set>
                                    <p:animEffect transition="in" filter="blinds(horizontal)">
                                      <p:cBhvr>
                                        <p:cTn id="166" dur="500"/>
                                        <p:tgtEl>
                                          <p:spTgt spid="86"/>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blinds(horizontal)">
                                      <p:cBhvr>
                                        <p:cTn id="169" dur="500"/>
                                        <p:tgtEl>
                                          <p:spTgt spid="87"/>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blinds(horizontal)">
                                      <p:cBhvr>
                                        <p:cTn id="174" dur="500"/>
                                        <p:tgtEl>
                                          <p:spTgt spid="88"/>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blinds(horizontal)">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blinds(horizontal)">
                                      <p:cBhvr>
                                        <p:cTn id="182" dur="500"/>
                                        <p:tgtEl>
                                          <p:spTgt spid="90"/>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91"/>
                                        </p:tgtEl>
                                        <p:attrNameLst>
                                          <p:attrName>style.visibility</p:attrName>
                                        </p:attrNameLst>
                                      </p:cBhvr>
                                      <p:to>
                                        <p:strVal val="visible"/>
                                      </p:to>
                                    </p:set>
                                    <p:animEffect transition="in" filter="blinds(horizontal)">
                                      <p:cBhvr>
                                        <p:cTn id="185" dur="500"/>
                                        <p:tgtEl>
                                          <p:spTgt spid="91"/>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92"/>
                                        </p:tgtEl>
                                        <p:attrNameLst>
                                          <p:attrName>style.visibility</p:attrName>
                                        </p:attrNameLst>
                                      </p:cBhvr>
                                      <p:to>
                                        <p:strVal val="visible"/>
                                      </p:to>
                                    </p:set>
                                    <p:animEffect transition="in" filter="blinds(horizontal)">
                                      <p:cBhvr>
                                        <p:cTn id="188" dur="500"/>
                                        <p:tgtEl>
                                          <p:spTgt spid="92"/>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93"/>
                                        </p:tgtEl>
                                        <p:attrNameLst>
                                          <p:attrName>style.visibility</p:attrName>
                                        </p:attrNameLst>
                                      </p:cBhvr>
                                      <p:to>
                                        <p:strVal val="visible"/>
                                      </p:to>
                                    </p:set>
                                    <p:animEffect transition="in" filter="blinds(horizontal)">
                                      <p:cBhvr>
                                        <p:cTn id="191" dur="500"/>
                                        <p:tgtEl>
                                          <p:spTgt spid="93"/>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94"/>
                                        </p:tgtEl>
                                        <p:attrNameLst>
                                          <p:attrName>style.visibility</p:attrName>
                                        </p:attrNameLst>
                                      </p:cBhvr>
                                      <p:to>
                                        <p:strVal val="visible"/>
                                      </p:to>
                                    </p:set>
                                    <p:animEffect transition="in" filter="blinds(horizontal)">
                                      <p:cBhvr>
                                        <p:cTn id="196" dur="500"/>
                                        <p:tgtEl>
                                          <p:spTgt spid="94"/>
                                        </p:tgtEl>
                                      </p:cBhvr>
                                    </p:animEffect>
                                  </p:childTnLst>
                                </p:cTn>
                              </p:par>
                              <p:par>
                                <p:cTn id="197" presetID="3" presetClass="exit" presetSubtype="10" fill="hold" grpId="2" nodeType="withEffect">
                                  <p:stCondLst>
                                    <p:cond delay="0"/>
                                  </p:stCondLst>
                                  <p:childTnLst>
                                    <p:animEffect transition="out" filter="blinds(horizontal)">
                                      <p:cBhvr>
                                        <p:cTn id="198" dur="500"/>
                                        <p:tgtEl>
                                          <p:spTgt spid="68"/>
                                        </p:tgtEl>
                                      </p:cBhvr>
                                    </p:animEffect>
                                    <p:set>
                                      <p:cBhvr>
                                        <p:cTn id="199" dur="1" fill="hold">
                                          <p:stCondLst>
                                            <p:cond delay="499"/>
                                          </p:stCondLst>
                                        </p:cTn>
                                        <p:tgtEl>
                                          <p:spTgt spid="68"/>
                                        </p:tgtEl>
                                        <p:attrNameLst>
                                          <p:attrName>style.visibility</p:attrName>
                                        </p:attrNameLst>
                                      </p:cBhvr>
                                      <p:to>
                                        <p:strVal val="hidden"/>
                                      </p:to>
                                    </p:set>
                                  </p:childTnLst>
                                </p:cTn>
                              </p:par>
                              <p:par>
                                <p:cTn id="200" presetID="3" presetClass="exit" presetSubtype="10" fill="hold" grpId="2" nodeType="withEffect">
                                  <p:stCondLst>
                                    <p:cond delay="0"/>
                                  </p:stCondLst>
                                  <p:childTnLst>
                                    <p:animEffect transition="out" filter="blinds(horizontal)">
                                      <p:cBhvr>
                                        <p:cTn id="201" dur="500"/>
                                        <p:tgtEl>
                                          <p:spTgt spid="67"/>
                                        </p:tgtEl>
                                      </p:cBhvr>
                                    </p:animEffect>
                                    <p:set>
                                      <p:cBhvr>
                                        <p:cTn id="202" dur="1" fill="hold">
                                          <p:stCondLst>
                                            <p:cond delay="499"/>
                                          </p:stCondLst>
                                        </p:cTn>
                                        <p:tgtEl>
                                          <p:spTgt spid="67"/>
                                        </p:tgtEl>
                                        <p:attrNameLst>
                                          <p:attrName>style.visibility</p:attrName>
                                        </p:attrNameLst>
                                      </p:cBhvr>
                                      <p:to>
                                        <p:strVal val="hidden"/>
                                      </p:to>
                                    </p:set>
                                  </p:childTnLst>
                                </p:cTn>
                              </p:par>
                              <p:par>
                                <p:cTn id="203" presetID="3" presetClass="exit" presetSubtype="10" fill="hold" grpId="1" nodeType="withEffect">
                                  <p:stCondLst>
                                    <p:cond delay="0"/>
                                  </p:stCondLst>
                                  <p:childTnLst>
                                    <p:animEffect transition="out" filter="blinds(horizontal)">
                                      <p:cBhvr>
                                        <p:cTn id="204" dur="500"/>
                                        <p:tgtEl>
                                          <p:spTgt spid="96"/>
                                        </p:tgtEl>
                                      </p:cBhvr>
                                    </p:animEffect>
                                    <p:set>
                                      <p:cBhvr>
                                        <p:cTn id="205" dur="1" fill="hold">
                                          <p:stCondLst>
                                            <p:cond delay="499"/>
                                          </p:stCondLst>
                                        </p:cTn>
                                        <p:tgtEl>
                                          <p:spTgt spid="96"/>
                                        </p:tgtEl>
                                        <p:attrNameLst>
                                          <p:attrName>style.visibility</p:attrName>
                                        </p:attrNameLst>
                                      </p:cBhvr>
                                      <p:to>
                                        <p:strVal val="hidden"/>
                                      </p:to>
                                    </p:set>
                                  </p:childTnLst>
                                </p:cTn>
                              </p:par>
                              <p:par>
                                <p:cTn id="206" presetID="3" presetClass="exit" presetSubtype="10" fill="hold" grpId="1" nodeType="withEffect">
                                  <p:stCondLst>
                                    <p:cond delay="0"/>
                                  </p:stCondLst>
                                  <p:childTnLst>
                                    <p:animEffect transition="out" filter="blinds(horizontal)">
                                      <p:cBhvr>
                                        <p:cTn id="207" dur="500"/>
                                        <p:tgtEl>
                                          <p:spTgt spid="95"/>
                                        </p:tgtEl>
                                      </p:cBhvr>
                                    </p:animEffect>
                                    <p:set>
                                      <p:cBhvr>
                                        <p:cTn id="208"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6" grpId="0"/>
      <p:bldP spid="67" grpId="0" animBg="1"/>
      <p:bldP spid="67" grpId="1" animBg="1"/>
      <p:bldP spid="67" grpId="2" animBg="1"/>
      <p:bldP spid="68" grpId="0"/>
      <p:bldP spid="68" grpId="1"/>
      <p:bldP spid="68" grpId="2"/>
      <p:bldP spid="72" grpId="0" animBg="1"/>
      <p:bldP spid="73" grpId="0"/>
      <p:bldP spid="74" grpId="0" animBg="1"/>
      <p:bldP spid="75" grpId="0"/>
      <p:bldP spid="76" grpId="0"/>
      <p:bldP spid="77" grpId="0" animBg="1"/>
      <p:bldP spid="78" grpId="0"/>
      <p:bldP spid="79" grpId="0" animBg="1"/>
      <p:bldP spid="80" grpId="0"/>
      <p:bldP spid="81" grpId="0" animBg="1"/>
      <p:bldP spid="85" grpId="0"/>
      <p:bldP spid="86" grpId="0" animBg="1"/>
      <p:bldP spid="87" grpId="0"/>
      <p:bldP spid="88" grpId="0" animBg="1"/>
      <p:bldP spid="89" grpId="0"/>
      <p:bldP spid="90" grpId="0" animBg="1"/>
      <p:bldP spid="91" grpId="0"/>
      <p:bldP spid="92" grpId="0" animBg="1"/>
      <p:bldP spid="93" grpId="0"/>
      <p:bldP spid="94" grpId="0" animBg="1"/>
      <p:bldP spid="95" grpId="0" animBg="1"/>
      <p:bldP spid="95" grpId="1" animBg="1"/>
      <p:bldP spid="96" grpId="0"/>
      <p:bldP spid="9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
        <p:nvSpPr>
          <p:cNvPr id="7" name="Rectangle 5"/>
          <p:cNvSpPr>
            <a:spLocks noChangeArrowheads="1"/>
          </p:cNvSpPr>
          <p:nvPr/>
        </p:nvSpPr>
        <p:spPr bwMode="auto">
          <a:xfrm>
            <a:off x="214282" y="1785926"/>
            <a:ext cx="2928958" cy="28161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457056" bIns="0" anchor="ctr">
            <a:spAutoFit/>
          </a:bodyPr>
          <a:lstStyle/>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x=0;</a:t>
            </a:r>
          </a:p>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t>
            </a:r>
            <a:r>
              <a:rPr lang="tr-TR" dirty="0" err="1">
                <a:latin typeface="Courier New" pitchFamily="49" charset="0"/>
                <a:ea typeface="Calibri" pitchFamily="34" charset="0"/>
                <a:cs typeface="Courier New" pitchFamily="49" charset="0"/>
              </a:rPr>
              <a:t>main</a:t>
            </a: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 {</a:t>
            </a:r>
          </a:p>
          <a:p>
            <a:pPr>
              <a:defRPr/>
            </a:pPr>
            <a:r>
              <a:rPr lang="tr-TR" dirty="0">
                <a:latin typeface="Courier New" pitchFamily="49" charset="0"/>
                <a:ea typeface="Calibri" pitchFamily="34" charset="0"/>
                <a:cs typeface="Courier New" pitchFamily="49" charset="0"/>
              </a:rPr>
              <a:t>   f(x);</a:t>
            </a:r>
          </a:p>
          <a:p>
            <a:pPr>
              <a:defRPr/>
            </a:pP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a:t>
            </a:r>
          </a:p>
          <a:p>
            <a:pPr>
              <a:defRPr/>
            </a:pPr>
            <a:r>
              <a:rPr lang="tr-TR" dirty="0" err="1">
                <a:latin typeface="Courier New" pitchFamily="49" charset="0"/>
                <a:ea typeface="Calibri" pitchFamily="34" charset="0"/>
                <a:cs typeface="Courier New" pitchFamily="49" charset="0"/>
              </a:rPr>
              <a:t>void</a:t>
            </a:r>
            <a:r>
              <a:rPr lang="tr-TR" dirty="0">
                <a:latin typeface="Courier New" pitchFamily="49" charset="0"/>
                <a:ea typeface="Calibri" pitchFamily="34" charset="0"/>
                <a:cs typeface="Courier New" pitchFamily="49" charset="0"/>
              </a:rPr>
              <a:t> f(</a:t>
            </a: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 {</a:t>
            </a:r>
          </a:p>
          <a:p>
            <a:pPr>
              <a:defRPr/>
            </a:pPr>
            <a:r>
              <a:rPr lang="tr-TR" dirty="0" smtClean="0">
                <a:latin typeface="Courier New" pitchFamily="49" charset="0"/>
                <a:ea typeface="Calibri" pitchFamily="34" charset="0"/>
                <a:cs typeface="Courier New" pitchFamily="49" charset="0"/>
              </a:rPr>
              <a:t>   x=3</a:t>
            </a:r>
            <a:r>
              <a:rPr lang="tr-TR" dirty="0">
                <a:latin typeface="Courier New" pitchFamily="49" charset="0"/>
                <a:ea typeface="Calibri" pitchFamily="34" charset="0"/>
                <a:cs typeface="Courier New" pitchFamily="49" charset="0"/>
              </a:rPr>
              <a:t>;</a:t>
            </a:r>
          </a:p>
          <a:p>
            <a:pPr>
              <a:defRPr/>
            </a:pPr>
            <a:r>
              <a:rPr lang="tr-TR" dirty="0" smtClean="0">
                <a:latin typeface="Courier New" pitchFamily="49" charset="0"/>
                <a:ea typeface="Calibri" pitchFamily="34" charset="0"/>
                <a:cs typeface="Courier New" pitchFamily="49" charset="0"/>
              </a:rPr>
              <a:t>   a++;</a:t>
            </a:r>
          </a:p>
          <a:p>
            <a:pPr>
              <a:defRPr/>
            </a:pPr>
            <a:r>
              <a:rPr lang="tr-TR" dirty="0" smtClean="0">
                <a:latin typeface="Courier New" pitchFamily="49" charset="0"/>
                <a:ea typeface="Calibri" pitchFamily="34" charset="0"/>
                <a:cs typeface="Courier New" pitchFamily="49" charset="0"/>
              </a:rPr>
              <a:t>}</a:t>
            </a:r>
            <a:r>
              <a:rPr lang="tr-TR" dirty="0" smtClean="0">
                <a:latin typeface="Courier New" pitchFamily="49" charset="0"/>
                <a:cs typeface="Courier New" pitchFamily="49" charset="0"/>
              </a:rPr>
              <a:t> </a:t>
            </a:r>
            <a:endParaRPr lang="tr-TR" dirty="0">
              <a:latin typeface="Courier New" pitchFamily="49" charset="0"/>
              <a:cs typeface="Courier New" pitchFamily="49" charset="0"/>
            </a:endParaRPr>
          </a:p>
        </p:txBody>
      </p:sp>
      <p:sp>
        <p:nvSpPr>
          <p:cNvPr id="8" name="7 Dikdörtgen"/>
          <p:cNvSpPr>
            <a:spLocks noChangeArrowheads="1"/>
          </p:cNvSpPr>
          <p:nvPr/>
        </p:nvSpPr>
        <p:spPr bwMode="auto">
          <a:xfrm>
            <a:off x="3428992" y="1785926"/>
            <a:ext cx="4572000" cy="86177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err="1">
                <a:solidFill>
                  <a:srgbClr val="FF0000"/>
                </a:solidFill>
              </a:rPr>
              <a:t>x’in</a:t>
            </a:r>
            <a:r>
              <a:rPr lang="tr-TR" sz="2500" dirty="0">
                <a:solidFill>
                  <a:srgbClr val="FF0000"/>
                </a:solidFill>
              </a:rPr>
              <a:t> son değeri değer-sonuç aktarımına göre 1 olacaktır.</a:t>
            </a:r>
          </a:p>
        </p:txBody>
      </p:sp>
      <p:sp>
        <p:nvSpPr>
          <p:cNvPr id="9" name="8 Dikdörtgen"/>
          <p:cNvSpPr>
            <a:spLocks noChangeArrowheads="1"/>
          </p:cNvSpPr>
          <p:nvPr/>
        </p:nvSpPr>
        <p:spPr bwMode="auto">
          <a:xfrm>
            <a:off x="3428992" y="2928934"/>
            <a:ext cx="4572000" cy="163121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a:t>Parametreler için birden çok bellek yeri </a:t>
            </a:r>
            <a:r>
              <a:rPr lang="tr-TR" sz="2500" dirty="0" smtClean="0"/>
              <a:t>gerekir </a:t>
            </a:r>
            <a:r>
              <a:rPr lang="tr-TR" sz="2500" dirty="0"/>
              <a:t>ve değer kopyalama </a:t>
            </a:r>
            <a:r>
              <a:rPr lang="tr-TR" sz="2500" dirty="0" smtClean="0"/>
              <a:t>işlemleri </a:t>
            </a:r>
            <a:r>
              <a:rPr lang="tr-TR" sz="2500" dirty="0"/>
              <a:t>zaman almaktadır.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Altprogramların esasları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sp>
        <p:nvSpPr>
          <p:cNvPr id="6" name="5 İçerik Yer Tutucusu"/>
          <p:cNvSpPr>
            <a:spLocks noGrp="1"/>
          </p:cNvSpPr>
          <p:nvPr>
            <p:ph sz="quarter" idx="1"/>
          </p:nvPr>
        </p:nvSpPr>
        <p:spPr/>
        <p:txBody>
          <a:bodyPr/>
          <a:lstStyle/>
          <a:p>
            <a:r>
              <a:rPr lang="tr-TR" dirty="0" smtClean="0"/>
              <a:t>Altprogramların genel özellikleri:</a:t>
            </a:r>
          </a:p>
          <a:p>
            <a:pPr marL="880110" lvl="1" indent="-514350">
              <a:buFont typeface="+mj-lt"/>
              <a:buAutoNum type="arabicPeriod"/>
            </a:pPr>
            <a:r>
              <a:rPr lang="tr-TR" dirty="0" smtClean="0"/>
              <a:t>Altprogramın bir tane giriş yeri olur.</a:t>
            </a:r>
          </a:p>
          <a:p>
            <a:pPr marL="880110" lvl="1" indent="-514350">
              <a:buFont typeface="+mj-lt"/>
              <a:buAutoNum type="arabicPeriod"/>
            </a:pPr>
            <a:r>
              <a:rPr lang="tr-TR" dirty="0" smtClean="0"/>
              <a:t>Altprogram çağırıldığında ve yürütülürken çağıran program bekler.</a:t>
            </a:r>
          </a:p>
          <a:p>
            <a:pPr marL="880110" lvl="1" indent="-514350">
              <a:buFont typeface="+mj-lt"/>
              <a:buAutoNum type="arabicPeriod"/>
            </a:pPr>
            <a:r>
              <a:rPr lang="tr-TR" dirty="0" smtClean="0"/>
              <a:t>Çağırılan program bitince kontrol her zaman çağıran programa geri döner.</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
        <p:nvSpPr>
          <p:cNvPr id="7" name="Content Placeholder 3"/>
          <p:cNvSpPr>
            <a:spLocks noGrp="1"/>
          </p:cNvSpPr>
          <p:nvPr>
            <p:ph sz="half" idx="1"/>
          </p:nvPr>
        </p:nvSpPr>
        <p:spPr>
          <a:xfrm>
            <a:off x="457200" y="1600200"/>
            <a:ext cx="4038600" cy="5105400"/>
          </a:xfrm>
        </p:spPr>
        <p:style>
          <a:lnRef idx="0">
            <a:scrgbClr r="0" g="0" b="0"/>
          </a:lnRef>
          <a:fillRef idx="1002">
            <a:schemeClr val="lt1"/>
          </a:fillRef>
          <a:effectRef idx="0">
            <a:scrgbClr r="0" g="0" b="0"/>
          </a:effectRef>
          <a:fontRef idx="major"/>
        </p:style>
        <p:txBody>
          <a:bodyPr>
            <a:normAutofit fontScale="92500" lnSpcReduction="10000"/>
          </a:bodyPr>
          <a:lstStyle/>
          <a:p>
            <a:pPr>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   </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 : integer;</a:t>
            </a:r>
          </a:p>
          <a:p>
            <a:pPr lvl="1">
              <a:buFont typeface="Arial" pitchFamily="34" charset="0"/>
              <a:buNone/>
            </a:pPr>
            <a:endParaRPr lang="en-US" sz="2000" dirty="0" smtClean="0">
              <a:effectLst>
                <a:outerShdw blurRad="50800" dist="38100" dir="2700000" algn="tl" rotWithShape="0">
                  <a:prstClr val="black">
                    <a:alpha val="40000"/>
                  </a:prstClr>
                </a:outerShdw>
              </a:effectLst>
              <a:latin typeface="Courier New" pitchFamily="49" charset="0"/>
              <a:cs typeface="Courier New" pitchFamily="49" charset="0"/>
            </a:endParaRP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procedure r (</a:t>
            </a:r>
            <a:r>
              <a:rPr lang="en-US" dirty="0" err="1" smtClean="0">
                <a:effectLst>
                  <a:outerShdw blurRad="50800" dist="38100" dir="2700000" algn="tl" rotWithShape="0">
                    <a:prstClr val="black">
                      <a:alpha val="40000"/>
                    </a:prstClr>
                  </a:outerShdw>
                </a:effectLst>
                <a:latin typeface="Courier New" pitchFamily="49" charset="0"/>
                <a:cs typeface="Courier New" pitchFamily="49" charset="0"/>
              </a:rPr>
              <a:t>k,j</a:t>
            </a: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 : integer)</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begin</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k := k+1;</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j := j+2;</a:t>
            </a:r>
          </a:p>
          <a:p>
            <a:pPr lvl="2">
              <a:buFont typeface="Arial" pitchFamily="34" charset="0"/>
              <a:buNone/>
            </a:pPr>
            <a:r>
              <a:rPr lang="en-US" dirty="0" smtClean="0">
                <a:effectLst>
                  <a:outerShdw blurRad="50800" dist="38100" dir="2700000" algn="tl" rotWithShape="0">
                    <a:prstClr val="black">
                      <a:alpha val="40000"/>
                    </a:prstClr>
                  </a:outerShdw>
                </a:effectLst>
                <a:latin typeface="Courier New" pitchFamily="49" charset="0"/>
                <a:cs typeface="Courier New" pitchFamily="49" charset="0"/>
              </a:rPr>
              <a:t>end r;</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m := 5;</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n := 3;</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r(</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lvl="1">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write </a:t>
            </a:r>
            <a:r>
              <a:rPr lang="en-US" sz="2000" dirty="0" err="1" smtClean="0">
                <a:effectLst>
                  <a:outerShdw blurRad="50800" dist="38100" dir="2700000" algn="tl" rotWithShape="0">
                    <a:prstClr val="black">
                      <a:alpha val="40000"/>
                    </a:prstClr>
                  </a:outerShdw>
                </a:effectLst>
                <a:latin typeface="Courier New" pitchFamily="49" charset="0"/>
                <a:cs typeface="Courier New" pitchFamily="49" charset="0"/>
              </a:rPr>
              <a:t>m,n</a:t>
            </a:r>
            <a:r>
              <a:rPr lang="en-US" sz="1600" dirty="0" smtClean="0">
                <a:effectLst>
                  <a:outerShdw blurRad="50800" dist="38100" dir="2700000" algn="tl" rotWithShape="0">
                    <a:prstClr val="black">
                      <a:alpha val="40000"/>
                    </a:prstClr>
                  </a:outerShdw>
                </a:effectLst>
                <a:latin typeface="Courier New" pitchFamily="49" charset="0"/>
                <a:cs typeface="Courier New" pitchFamily="49" charset="0"/>
              </a:rPr>
              <a:t>;</a:t>
            </a:r>
          </a:p>
          <a:p>
            <a:pPr>
              <a:buFont typeface="Arial" pitchFamily="34" charset="0"/>
              <a:buNone/>
            </a:pPr>
            <a:r>
              <a:rPr lang="en-US" sz="2000" dirty="0" smtClean="0">
                <a:effectLst>
                  <a:outerShdw blurRad="50800" dist="38100" dir="2700000" algn="tl" rotWithShape="0">
                    <a:prstClr val="black">
                      <a:alpha val="40000"/>
                    </a:prstClr>
                  </a:outerShdw>
                </a:effectLst>
                <a:latin typeface="Courier New" pitchFamily="49" charset="0"/>
                <a:cs typeface="Courier New" pitchFamily="49" charset="0"/>
              </a:rPr>
              <a:t>}</a:t>
            </a:r>
          </a:p>
        </p:txBody>
      </p:sp>
      <p:sp>
        <p:nvSpPr>
          <p:cNvPr id="9" name="8 Dikdörtgen"/>
          <p:cNvSpPr/>
          <p:nvPr/>
        </p:nvSpPr>
        <p:spPr>
          <a:xfrm>
            <a:off x="5286380" y="2071678"/>
            <a:ext cx="996235" cy="369332"/>
          </a:xfrm>
          <a:prstGeom prst="rect">
            <a:avLst/>
          </a:prstGeom>
        </p:spPr>
        <p:txBody>
          <a:bodyPr wrap="none">
            <a:spAutoFit/>
          </a:bodyPr>
          <a:lstStyle/>
          <a:p>
            <a:pPr marL="320040" lvl="0" indent="-320040">
              <a:spcBef>
                <a:spcPts val="700"/>
              </a:spcBef>
              <a:buClr>
                <a:schemeClr val="accent2"/>
              </a:buClr>
              <a:buSzPct val="60000"/>
              <a:defRPr/>
            </a:pPr>
            <a:r>
              <a:rPr lang="tr-TR" u="sng" dirty="0" smtClean="0">
                <a:solidFill>
                  <a:srgbClr val="FF0000"/>
                </a:solidFill>
              </a:rPr>
              <a:t>Çıktı</a:t>
            </a:r>
            <a:r>
              <a:rPr lang="en-US" dirty="0" smtClean="0">
                <a:solidFill>
                  <a:srgbClr val="FF0000"/>
                </a:solidFill>
              </a:rPr>
              <a:t>: 6 5</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
        <p:nvSpPr>
          <p:cNvPr id="7" name="İçerik Yer Tutucusu 6"/>
          <p:cNvSpPr>
            <a:spLocks noGrp="1"/>
          </p:cNvSpPr>
          <p:nvPr>
            <p:ph sz="quarter" idx="1"/>
          </p:nvPr>
        </p:nvSpPr>
        <p:spPr/>
        <p:txBody>
          <a:bodyPr>
            <a:normAutofit lnSpcReduction="10000"/>
          </a:bodyPr>
          <a:lstStyle/>
          <a:p>
            <a:r>
              <a:rPr lang="tr-TR" dirty="0" smtClean="0"/>
              <a:t>Başvuru </a:t>
            </a:r>
            <a:r>
              <a:rPr lang="tr-TR" dirty="0"/>
              <a:t>ile çağırma yöntemi de gerçek ve resmi parametreler arasında iki yönlü veri aktarımı sağlar. </a:t>
            </a:r>
            <a:endParaRPr lang="tr-TR" dirty="0" smtClean="0"/>
          </a:p>
          <a:p>
            <a:endParaRPr lang="tr-TR" dirty="0" smtClean="0"/>
          </a:p>
          <a:p>
            <a:r>
              <a:rPr lang="tr-TR" dirty="0" smtClean="0"/>
              <a:t>Ancak </a:t>
            </a:r>
            <a:r>
              <a:rPr lang="tr-TR" dirty="0"/>
              <a:t>önceki yöntemlerden en önemli farkı, altprograma verinin adresinin aktarılmasıdır. </a:t>
            </a:r>
            <a:endParaRPr lang="tr-TR" dirty="0" smtClean="0"/>
          </a:p>
          <a:p>
            <a:endParaRPr lang="tr-TR" dirty="0"/>
          </a:p>
          <a:p>
            <a:r>
              <a:rPr lang="tr-TR" dirty="0" smtClean="0"/>
              <a:t>Bu </a:t>
            </a:r>
            <a:r>
              <a:rPr lang="tr-TR" dirty="0"/>
              <a:t>adres aracılığıyla altprogram, çağıran program ile aynı bellek yerine erişebilir ve gerçek parametre, çağıran program ve altprogram arasında ortak olarak kullanılır.</a:t>
            </a:r>
          </a:p>
        </p:txBody>
      </p:sp>
    </p:spTree>
    <p:extLst>
      <p:ext uri="{BB962C8B-B14F-4D97-AF65-F5344CB8AC3E}">
        <p14:creationId xmlns:p14="http://schemas.microsoft.com/office/powerpoint/2010/main" val="31672327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pic>
        <p:nvPicPr>
          <p:cNvPr id="62466"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17723" y="1699989"/>
            <a:ext cx="80867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695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3"/>
          <p:cNvSpPr txBox="1">
            <a:spLocks noChangeArrowheads="1"/>
          </p:cNvSpPr>
          <p:nvPr/>
        </p:nvSpPr>
        <p:spPr bwMode="auto">
          <a:xfrm>
            <a:off x="539750" y="1479573"/>
            <a:ext cx="2879725" cy="2308324"/>
          </a:xfrm>
          <a:prstGeom prst="rect">
            <a:avLst/>
          </a:prstGeom>
          <a:noFill/>
          <a:ln w="9525">
            <a:noFill/>
            <a:miter lim="800000"/>
            <a:headEnd/>
            <a:tailEnd/>
          </a:ln>
        </p:spPr>
        <p:txBody>
          <a:bodyPr>
            <a:spAutoFit/>
          </a:bodyPr>
          <a:lstStyle/>
          <a:p>
            <a:r>
              <a:rPr lang="en-US" altLang="zh-TW" b="1" i="1" dirty="0">
                <a:solidFill>
                  <a:srgbClr val="FF9900"/>
                </a:solidFill>
                <a:latin typeface="Arial" charset="0"/>
              </a:rPr>
              <a:t>caller( )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a = 3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b = 1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swap(&amp;a, &amp;b) ;</a:t>
            </a:r>
          </a:p>
          <a:p>
            <a:r>
              <a:rPr lang="en-US" altLang="zh-TW" b="1" i="1" dirty="0">
                <a:solidFill>
                  <a:srgbClr val="FFFF00"/>
                </a:solidFill>
                <a:latin typeface="Arial" charset="0"/>
              </a:rPr>
              <a:t>   </a:t>
            </a:r>
            <a:r>
              <a:rPr lang="en-US" altLang="zh-TW" b="1" i="1" dirty="0">
                <a:solidFill>
                  <a:srgbClr val="FF66FF"/>
                </a:solidFill>
                <a:latin typeface="Arial" charset="0"/>
              </a:rPr>
              <a:t>swap(&amp;b, &amp;k[b]) ;</a:t>
            </a:r>
          </a:p>
          <a:p>
            <a:r>
              <a:rPr lang="en-US" altLang="zh-TW" b="1" i="1" dirty="0">
                <a:solidFill>
                  <a:srgbClr val="FF9900"/>
                </a:solidFill>
                <a:latin typeface="Arial" charset="0"/>
              </a:rPr>
              <a:t>}</a:t>
            </a:r>
            <a:r>
              <a:rPr lang="en-US" altLang="zh-TW" b="1" dirty="0">
                <a:solidFill>
                  <a:srgbClr val="FF9900"/>
                </a:solidFill>
                <a:latin typeface="Arial" charset="0"/>
              </a:rPr>
              <a:t> </a:t>
            </a:r>
            <a:r>
              <a:rPr lang="en-US" altLang="zh-TW" b="1" dirty="0">
                <a:latin typeface="Arial" charset="0"/>
              </a:rPr>
              <a:t>  </a:t>
            </a:r>
          </a:p>
        </p:txBody>
      </p:sp>
      <p:sp>
        <p:nvSpPr>
          <p:cNvPr id="20485" name="Text Box 4"/>
          <p:cNvSpPr txBox="1">
            <a:spLocks noChangeArrowheads="1"/>
          </p:cNvSpPr>
          <p:nvPr/>
        </p:nvSpPr>
        <p:spPr bwMode="auto">
          <a:xfrm>
            <a:off x="539750" y="4503761"/>
            <a:ext cx="3602038" cy="1754326"/>
          </a:xfrm>
          <a:prstGeom prst="rect">
            <a:avLst/>
          </a:prstGeom>
          <a:noFill/>
          <a:ln w="9525">
            <a:noFill/>
            <a:miter lim="800000"/>
            <a:headEnd/>
            <a:tailEnd/>
          </a:ln>
        </p:spPr>
        <p:txBody>
          <a:bodyPr>
            <a:spAutoFit/>
          </a:bodyPr>
          <a:lstStyle/>
          <a:p>
            <a:r>
              <a:rPr lang="en-US" altLang="zh-TW" b="1" i="1" dirty="0">
                <a:solidFill>
                  <a:srgbClr val="0000FF"/>
                </a:solidFill>
                <a:latin typeface="Arial" charset="0"/>
              </a:rPr>
              <a:t>swap(</a:t>
            </a:r>
            <a:r>
              <a:rPr lang="en-US" altLang="zh-TW" b="1" i="1" dirty="0" err="1">
                <a:solidFill>
                  <a:srgbClr val="0000FF"/>
                </a:solidFill>
                <a:latin typeface="Arial" charset="0"/>
              </a:rPr>
              <a:t>int</a:t>
            </a:r>
            <a:r>
              <a:rPr lang="en-US" altLang="zh-TW" b="1" i="1" dirty="0">
                <a:solidFill>
                  <a:srgbClr val="0000FF"/>
                </a:solidFill>
                <a:latin typeface="Arial" charset="0"/>
              </a:rPr>
              <a:t> *c, </a:t>
            </a:r>
            <a:r>
              <a:rPr lang="en-US" altLang="zh-TW" b="1" i="1" dirty="0" err="1">
                <a:solidFill>
                  <a:srgbClr val="0000FF"/>
                </a:solidFill>
                <a:latin typeface="Arial" charset="0"/>
              </a:rPr>
              <a:t>int</a:t>
            </a:r>
            <a:r>
              <a:rPr lang="en-US" altLang="zh-TW" b="1" i="1" dirty="0">
                <a:solidFill>
                  <a:srgbClr val="0000FF"/>
                </a:solidFill>
                <a:latin typeface="Arial" charset="0"/>
              </a:rPr>
              <a:t> *d ) {</a:t>
            </a:r>
          </a:p>
          <a:p>
            <a:r>
              <a:rPr lang="en-US" altLang="zh-TW" b="1" i="1" dirty="0">
                <a:solidFill>
                  <a:srgbClr val="0000FF"/>
                </a:solidFill>
                <a:latin typeface="Arial" charset="0"/>
              </a:rPr>
              <a:t>   temp = *c;</a:t>
            </a:r>
          </a:p>
          <a:p>
            <a:r>
              <a:rPr lang="en-US" altLang="zh-TW" b="1" i="1" dirty="0">
                <a:solidFill>
                  <a:srgbClr val="0000FF"/>
                </a:solidFill>
                <a:latin typeface="Arial" charset="0"/>
              </a:rPr>
              <a:t>   *c = *d ;</a:t>
            </a:r>
          </a:p>
          <a:p>
            <a:r>
              <a:rPr lang="en-US" altLang="zh-TW" b="1" i="1" dirty="0">
                <a:solidFill>
                  <a:srgbClr val="0000FF"/>
                </a:solidFill>
                <a:latin typeface="Arial" charset="0"/>
              </a:rPr>
              <a:t>   *d = temp ;</a:t>
            </a:r>
          </a:p>
          <a:p>
            <a:r>
              <a:rPr lang="en-US" altLang="zh-TW" b="1" i="1" dirty="0">
                <a:solidFill>
                  <a:srgbClr val="0000FF"/>
                </a:solidFill>
                <a:latin typeface="Arial" charset="0"/>
              </a:rPr>
              <a:t>}</a:t>
            </a:r>
          </a:p>
          <a:p>
            <a:r>
              <a:rPr lang="en-US" altLang="zh-TW" b="1" dirty="0">
                <a:solidFill>
                  <a:srgbClr val="0000FF"/>
                </a:solidFill>
                <a:latin typeface="Arial" charset="0"/>
              </a:rPr>
              <a:t>   </a:t>
            </a:r>
          </a:p>
        </p:txBody>
      </p:sp>
      <p:sp>
        <p:nvSpPr>
          <p:cNvPr id="20486" name="Rectangle 5"/>
          <p:cNvSpPr>
            <a:spLocks noChangeArrowheads="1"/>
          </p:cNvSpPr>
          <p:nvPr/>
        </p:nvSpPr>
        <p:spPr bwMode="auto">
          <a:xfrm>
            <a:off x="4652955" y="1649435"/>
            <a:ext cx="1873250" cy="4608512"/>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798" name="Rectangle 6"/>
          <p:cNvSpPr>
            <a:spLocks noChangeArrowheads="1"/>
          </p:cNvSpPr>
          <p:nvPr/>
        </p:nvSpPr>
        <p:spPr bwMode="auto">
          <a:xfrm>
            <a:off x="4652955" y="58261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33799" name="Rectangle 7"/>
          <p:cNvSpPr>
            <a:spLocks noChangeArrowheads="1"/>
          </p:cNvSpPr>
          <p:nvPr/>
        </p:nvSpPr>
        <p:spPr bwMode="auto">
          <a:xfrm>
            <a:off x="4652955" y="53943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33800" name="Rectangle 8"/>
          <p:cNvSpPr>
            <a:spLocks noChangeArrowheads="1"/>
          </p:cNvSpPr>
          <p:nvPr/>
        </p:nvSpPr>
        <p:spPr bwMode="auto">
          <a:xfrm>
            <a:off x="4652955" y="40973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33801" name="Rectangle 9"/>
          <p:cNvSpPr>
            <a:spLocks noChangeArrowheads="1"/>
          </p:cNvSpPr>
          <p:nvPr/>
        </p:nvSpPr>
        <p:spPr bwMode="auto">
          <a:xfrm>
            <a:off x="4652955" y="45291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33802" name="Rectangle 10"/>
          <p:cNvSpPr>
            <a:spLocks noChangeArrowheads="1"/>
          </p:cNvSpPr>
          <p:nvPr/>
        </p:nvSpPr>
        <p:spPr bwMode="auto">
          <a:xfrm>
            <a:off x="4652955" y="49609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33803" name="Rectangle 11"/>
          <p:cNvSpPr>
            <a:spLocks noChangeArrowheads="1"/>
          </p:cNvSpPr>
          <p:nvPr/>
        </p:nvSpPr>
        <p:spPr bwMode="auto">
          <a:xfrm>
            <a:off x="4652955" y="36655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k[3]</a:t>
            </a:r>
          </a:p>
        </p:txBody>
      </p:sp>
      <p:sp>
        <p:nvSpPr>
          <p:cNvPr id="33804" name="Rectangle 12"/>
          <p:cNvSpPr>
            <a:spLocks noChangeArrowheads="1"/>
          </p:cNvSpPr>
          <p:nvPr/>
        </p:nvSpPr>
        <p:spPr bwMode="auto">
          <a:xfrm>
            <a:off x="4652955" y="3233760"/>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t>
            </a:r>
          </a:p>
        </p:txBody>
      </p:sp>
      <p:sp>
        <p:nvSpPr>
          <p:cNvPr id="20494" name="Text Box 13"/>
          <p:cNvSpPr txBox="1">
            <a:spLocks noChangeArrowheads="1"/>
          </p:cNvSpPr>
          <p:nvPr/>
        </p:nvSpPr>
        <p:spPr bwMode="auto">
          <a:xfrm>
            <a:off x="3500430" y="3233760"/>
            <a:ext cx="1655762" cy="3140075"/>
          </a:xfrm>
          <a:prstGeom prst="rect">
            <a:avLst/>
          </a:prstGeom>
          <a:noFill/>
          <a:ln w="9525" algn="ctr">
            <a:noFill/>
            <a:miter lim="800000"/>
            <a:headEnd/>
            <a:tailEnd/>
          </a:ln>
        </p:spPr>
        <p:txBody>
          <a:bodyPr>
            <a:spAutoFit/>
          </a:bodyPr>
          <a:lstStyle/>
          <a:p>
            <a:pPr algn="ctr">
              <a:spcBef>
                <a:spcPct val="50000"/>
              </a:spcBef>
            </a:pPr>
            <a:r>
              <a:rPr lang="en-US" altLang="zh-TW" sz="2000">
                <a:latin typeface="Arial" charset="0"/>
              </a:rPr>
              <a:t>2024</a:t>
            </a:r>
          </a:p>
          <a:p>
            <a:pPr algn="ctr">
              <a:spcBef>
                <a:spcPct val="50000"/>
              </a:spcBef>
            </a:pPr>
            <a:r>
              <a:rPr lang="en-US" altLang="zh-TW" sz="2000">
                <a:latin typeface="Arial" charset="0"/>
              </a:rPr>
              <a:t>2020</a:t>
            </a:r>
          </a:p>
          <a:p>
            <a:pPr algn="ctr">
              <a:spcBef>
                <a:spcPct val="50000"/>
              </a:spcBef>
            </a:pPr>
            <a:r>
              <a:rPr lang="en-US" altLang="zh-TW" sz="2000">
                <a:latin typeface="Arial" charset="0"/>
              </a:rPr>
              <a:t>2016</a:t>
            </a:r>
          </a:p>
          <a:p>
            <a:pPr algn="ctr">
              <a:spcBef>
                <a:spcPct val="50000"/>
              </a:spcBef>
            </a:pPr>
            <a:r>
              <a:rPr lang="en-US" altLang="zh-TW" sz="2000">
                <a:latin typeface="Arial" charset="0"/>
              </a:rPr>
              <a:t>2012</a:t>
            </a:r>
          </a:p>
          <a:p>
            <a:pPr algn="ctr">
              <a:spcBef>
                <a:spcPct val="50000"/>
              </a:spcBef>
            </a:pPr>
            <a:r>
              <a:rPr lang="en-US" altLang="zh-TW" sz="2000">
                <a:latin typeface="Arial" charset="0"/>
              </a:rPr>
              <a:t>2008</a:t>
            </a:r>
          </a:p>
          <a:p>
            <a:pPr algn="ctr">
              <a:spcBef>
                <a:spcPct val="50000"/>
              </a:spcBef>
            </a:pPr>
            <a:r>
              <a:rPr lang="en-US" altLang="zh-TW" sz="2000">
                <a:latin typeface="Arial" charset="0"/>
              </a:rPr>
              <a:t>2004</a:t>
            </a:r>
          </a:p>
          <a:p>
            <a:pPr algn="ctr">
              <a:spcBef>
                <a:spcPct val="50000"/>
              </a:spcBef>
            </a:pPr>
            <a:r>
              <a:rPr lang="en-US" altLang="zh-TW" sz="2000">
                <a:latin typeface="Arial" charset="0"/>
              </a:rPr>
              <a:t>2000</a:t>
            </a:r>
          </a:p>
        </p:txBody>
      </p:sp>
      <p:sp>
        <p:nvSpPr>
          <p:cNvPr id="33806" name="Text Box 14"/>
          <p:cNvSpPr txBox="1">
            <a:spLocks noChangeArrowheads="1"/>
          </p:cNvSpPr>
          <p:nvPr/>
        </p:nvSpPr>
        <p:spPr bwMode="auto">
          <a:xfrm>
            <a:off x="5732455" y="3665560"/>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33807" name="Line 15"/>
          <p:cNvSpPr>
            <a:spLocks noChangeShapeType="1"/>
          </p:cNvSpPr>
          <p:nvPr/>
        </p:nvSpPr>
        <p:spPr bwMode="auto">
          <a:xfrm flipH="1" flipV="1">
            <a:off x="6095992" y="6257947"/>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08" name="Text Box 16"/>
          <p:cNvSpPr txBox="1">
            <a:spLocks noChangeArrowheads="1"/>
          </p:cNvSpPr>
          <p:nvPr/>
        </p:nvSpPr>
        <p:spPr bwMode="auto">
          <a:xfrm>
            <a:off x="6526205" y="6186510"/>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caller stack point</a:t>
            </a:r>
          </a:p>
        </p:txBody>
      </p:sp>
      <p:sp>
        <p:nvSpPr>
          <p:cNvPr id="33809" name="Line 17"/>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10" name="Text Box 18"/>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33811" name="Rectangle 19"/>
          <p:cNvSpPr>
            <a:spLocks noChangeArrowheads="1"/>
          </p:cNvSpPr>
          <p:nvPr/>
        </p:nvSpPr>
        <p:spPr bwMode="auto">
          <a:xfrm>
            <a:off x="4652955" y="28019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c=2000</a:t>
            </a:r>
          </a:p>
        </p:txBody>
      </p:sp>
      <p:sp>
        <p:nvSpPr>
          <p:cNvPr id="33812" name="Rectangle 20"/>
          <p:cNvSpPr>
            <a:spLocks noChangeArrowheads="1"/>
          </p:cNvSpPr>
          <p:nvPr/>
        </p:nvSpPr>
        <p:spPr bwMode="auto">
          <a:xfrm>
            <a:off x="4652955" y="23701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d=2004</a:t>
            </a:r>
          </a:p>
        </p:txBody>
      </p:sp>
      <p:sp>
        <p:nvSpPr>
          <p:cNvPr id="33813" name="Rectangle 21"/>
          <p:cNvSpPr>
            <a:spLocks noChangeArrowheads="1"/>
          </p:cNvSpPr>
          <p:nvPr/>
        </p:nvSpPr>
        <p:spPr bwMode="auto">
          <a:xfrm>
            <a:off x="4652955" y="19383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14" name="Line 22"/>
          <p:cNvSpPr>
            <a:spLocks noChangeShapeType="1"/>
          </p:cNvSpPr>
          <p:nvPr/>
        </p:nvSpPr>
        <p:spPr bwMode="auto">
          <a:xfrm>
            <a:off x="5661017" y="5897585"/>
            <a:ext cx="215900" cy="287337"/>
          </a:xfrm>
          <a:prstGeom prst="line">
            <a:avLst/>
          </a:prstGeom>
          <a:noFill/>
          <a:ln w="63500">
            <a:solidFill>
              <a:srgbClr val="00FF00"/>
            </a:solidFill>
            <a:round/>
            <a:headEnd/>
            <a:tailEnd/>
          </a:ln>
        </p:spPr>
        <p:txBody>
          <a:bodyPr wrap="none" anchor="ctr"/>
          <a:lstStyle/>
          <a:p>
            <a:endParaRPr lang="tr-TR"/>
          </a:p>
        </p:txBody>
      </p:sp>
      <p:sp>
        <p:nvSpPr>
          <p:cNvPr id="33815" name="Text Box 23"/>
          <p:cNvSpPr txBox="1">
            <a:spLocks noChangeArrowheads="1"/>
          </p:cNvSpPr>
          <p:nvPr/>
        </p:nvSpPr>
        <p:spPr bwMode="auto">
          <a:xfrm>
            <a:off x="5876917" y="582614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33816" name="Line 24"/>
          <p:cNvSpPr>
            <a:spLocks noChangeShapeType="1"/>
          </p:cNvSpPr>
          <p:nvPr/>
        </p:nvSpPr>
        <p:spPr bwMode="auto">
          <a:xfrm>
            <a:off x="5661017" y="5465785"/>
            <a:ext cx="215900" cy="287337"/>
          </a:xfrm>
          <a:prstGeom prst="line">
            <a:avLst/>
          </a:prstGeom>
          <a:noFill/>
          <a:ln w="63500">
            <a:solidFill>
              <a:srgbClr val="00FF00"/>
            </a:solidFill>
            <a:round/>
            <a:headEnd/>
            <a:tailEnd/>
          </a:ln>
        </p:spPr>
        <p:txBody>
          <a:bodyPr wrap="none" anchor="ctr"/>
          <a:lstStyle/>
          <a:p>
            <a:endParaRPr lang="tr-TR"/>
          </a:p>
        </p:txBody>
      </p:sp>
      <p:sp>
        <p:nvSpPr>
          <p:cNvPr id="33817" name="Text Box 25"/>
          <p:cNvSpPr txBox="1">
            <a:spLocks noChangeArrowheads="1"/>
          </p:cNvSpPr>
          <p:nvPr/>
        </p:nvSpPr>
        <p:spPr bwMode="auto">
          <a:xfrm>
            <a:off x="5876917" y="539434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33818" name="Rectangle 26"/>
          <p:cNvSpPr>
            <a:spLocks noChangeArrowheads="1"/>
          </p:cNvSpPr>
          <p:nvPr/>
        </p:nvSpPr>
        <p:spPr bwMode="auto">
          <a:xfrm>
            <a:off x="4652955" y="1793897"/>
            <a:ext cx="1873250" cy="1439863"/>
          </a:xfrm>
          <a:prstGeom prst="rect">
            <a:avLst/>
          </a:prstGeom>
          <a:solidFill>
            <a:srgbClr val="CCFFCC"/>
          </a:solidFill>
          <a:ln w="9525">
            <a:noFill/>
            <a:miter lim="800000"/>
            <a:headEnd/>
            <a:tailEnd/>
          </a:ln>
        </p:spPr>
        <p:txBody>
          <a:bodyPr wrap="none" anchor="ctr"/>
          <a:lstStyle/>
          <a:p>
            <a:endParaRPr lang="tr-TR"/>
          </a:p>
        </p:txBody>
      </p:sp>
      <p:sp>
        <p:nvSpPr>
          <p:cNvPr id="33819" name="Rectangle 27"/>
          <p:cNvSpPr>
            <a:spLocks noChangeArrowheads="1"/>
          </p:cNvSpPr>
          <p:nvPr/>
        </p:nvSpPr>
        <p:spPr bwMode="auto">
          <a:xfrm>
            <a:off x="4652955" y="28019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c=2004</a:t>
            </a:r>
          </a:p>
        </p:txBody>
      </p:sp>
      <p:sp>
        <p:nvSpPr>
          <p:cNvPr id="33820" name="Rectangle 28"/>
          <p:cNvSpPr>
            <a:spLocks noChangeArrowheads="1"/>
          </p:cNvSpPr>
          <p:nvPr/>
        </p:nvSpPr>
        <p:spPr bwMode="auto">
          <a:xfrm>
            <a:off x="4652955" y="23701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d=2020</a:t>
            </a:r>
          </a:p>
        </p:txBody>
      </p:sp>
      <p:sp>
        <p:nvSpPr>
          <p:cNvPr id="33821" name="Rectangle 29"/>
          <p:cNvSpPr>
            <a:spLocks noChangeArrowheads="1"/>
          </p:cNvSpPr>
          <p:nvPr/>
        </p:nvSpPr>
        <p:spPr bwMode="auto">
          <a:xfrm>
            <a:off x="4652955" y="19383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22" name="Line 30"/>
          <p:cNvSpPr>
            <a:spLocks noChangeShapeType="1"/>
          </p:cNvSpPr>
          <p:nvPr/>
        </p:nvSpPr>
        <p:spPr bwMode="auto">
          <a:xfrm>
            <a:off x="5948355" y="5465785"/>
            <a:ext cx="215900" cy="287337"/>
          </a:xfrm>
          <a:prstGeom prst="line">
            <a:avLst/>
          </a:prstGeom>
          <a:noFill/>
          <a:ln w="63500">
            <a:solidFill>
              <a:srgbClr val="FF66FF"/>
            </a:solidFill>
            <a:round/>
            <a:headEnd/>
            <a:tailEnd/>
          </a:ln>
        </p:spPr>
        <p:txBody>
          <a:bodyPr wrap="none" anchor="ctr"/>
          <a:lstStyle/>
          <a:p>
            <a:endParaRPr lang="tr-TR"/>
          </a:p>
        </p:txBody>
      </p:sp>
      <p:sp>
        <p:nvSpPr>
          <p:cNvPr id="33823" name="Text Box 31"/>
          <p:cNvSpPr txBox="1">
            <a:spLocks noChangeArrowheads="1"/>
          </p:cNvSpPr>
          <p:nvPr/>
        </p:nvSpPr>
        <p:spPr bwMode="auto">
          <a:xfrm>
            <a:off x="6164255" y="5394347"/>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33824" name="Line 32"/>
          <p:cNvSpPr>
            <a:spLocks noChangeShapeType="1"/>
          </p:cNvSpPr>
          <p:nvPr/>
        </p:nvSpPr>
        <p:spPr bwMode="auto">
          <a:xfrm>
            <a:off x="6092817" y="3736997"/>
            <a:ext cx="215900" cy="287338"/>
          </a:xfrm>
          <a:prstGeom prst="line">
            <a:avLst/>
          </a:prstGeom>
          <a:noFill/>
          <a:ln w="63500">
            <a:solidFill>
              <a:srgbClr val="FF66FF"/>
            </a:solidFill>
            <a:round/>
            <a:headEnd/>
            <a:tailEnd/>
          </a:ln>
        </p:spPr>
        <p:txBody>
          <a:bodyPr wrap="none" anchor="ctr"/>
          <a:lstStyle/>
          <a:p>
            <a:endParaRPr lang="tr-TR"/>
          </a:p>
        </p:txBody>
      </p:sp>
      <p:sp>
        <p:nvSpPr>
          <p:cNvPr id="33825" name="Text Box 33"/>
          <p:cNvSpPr txBox="1">
            <a:spLocks noChangeArrowheads="1"/>
          </p:cNvSpPr>
          <p:nvPr/>
        </p:nvSpPr>
        <p:spPr bwMode="auto">
          <a:xfrm>
            <a:off x="6237280" y="3665560"/>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33826" name="Rectangle 34"/>
          <p:cNvSpPr>
            <a:spLocks noChangeArrowheads="1"/>
          </p:cNvSpPr>
          <p:nvPr/>
        </p:nvSpPr>
        <p:spPr bwMode="auto">
          <a:xfrm>
            <a:off x="4652955" y="1793897"/>
            <a:ext cx="1873250" cy="1439863"/>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827" name="Line 35"/>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28" name="Text Box 36"/>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39" name="Başlık 1"/>
          <p:cNvSpPr>
            <a:spLocks noGrp="1"/>
          </p:cNvSpPr>
          <p:nvPr>
            <p:ph type="title"/>
          </p:nvPr>
        </p:nvSpPr>
        <p:spPr>
          <a:xfrm>
            <a:off x="612648" y="228600"/>
            <a:ext cx="8153400" cy="990600"/>
          </a:xfrm>
        </p:spPr>
        <p:txBody>
          <a:bodyPr>
            <a:noAutofit/>
          </a:bodyPr>
          <a:lstStyle/>
          <a:p>
            <a:r>
              <a:rPr lang="tr-TR" sz="3200" b="1" dirty="0" smtClean="0"/>
              <a:t>Başvuru </a:t>
            </a:r>
            <a:r>
              <a:rPr lang="tr-TR" sz="3200" b="1" dirty="0"/>
              <a:t>ile Çağırma </a:t>
            </a:r>
            <a:r>
              <a:rPr lang="tr-TR" sz="3200" b="1" dirty="0" smtClean="0"/>
              <a:t>(</a:t>
            </a:r>
            <a:r>
              <a:rPr lang="tr-TR" sz="3200" b="1" i="1" dirty="0" smtClean="0"/>
              <a:t>Örnek</a:t>
            </a:r>
            <a:r>
              <a:rPr lang="tr-TR" sz="3200" b="1" dirty="0" smtClean="0"/>
              <a:t>)</a:t>
            </a:r>
            <a:endParaRPr lang="tr-TR" sz="3200" dirty="0"/>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8"/>
                                        </p:tgtEl>
                                        <p:attrNameLst>
                                          <p:attrName>style.visibility</p:attrName>
                                        </p:attrNameLst>
                                      </p:cBhvr>
                                      <p:to>
                                        <p:strVal val="visible"/>
                                      </p:to>
                                    </p:set>
                                    <p:anim calcmode="lin" valueType="num">
                                      <p:cBhvr additive="base">
                                        <p:cTn id="7" dur="500" fill="hold"/>
                                        <p:tgtEl>
                                          <p:spTgt spid="33808"/>
                                        </p:tgtEl>
                                        <p:attrNameLst>
                                          <p:attrName>ppt_x</p:attrName>
                                        </p:attrNameLst>
                                      </p:cBhvr>
                                      <p:tavLst>
                                        <p:tav tm="0">
                                          <p:val>
                                            <p:strVal val="#ppt_x"/>
                                          </p:val>
                                        </p:tav>
                                        <p:tav tm="100000">
                                          <p:val>
                                            <p:strVal val="#ppt_x"/>
                                          </p:val>
                                        </p:tav>
                                      </p:tavLst>
                                    </p:anim>
                                    <p:anim calcmode="lin" valueType="num">
                                      <p:cBhvr additive="base">
                                        <p:cTn id="8" dur="500" fill="hold"/>
                                        <p:tgtEl>
                                          <p:spTgt spid="338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07"/>
                                        </p:tgtEl>
                                        <p:attrNameLst>
                                          <p:attrName>style.visibility</p:attrName>
                                        </p:attrNameLst>
                                      </p:cBhvr>
                                      <p:to>
                                        <p:strVal val="visible"/>
                                      </p:to>
                                    </p:set>
                                    <p:anim calcmode="lin" valueType="num">
                                      <p:cBhvr additive="base">
                                        <p:cTn id="11" dur="500" fill="hold"/>
                                        <p:tgtEl>
                                          <p:spTgt spid="33807"/>
                                        </p:tgtEl>
                                        <p:attrNameLst>
                                          <p:attrName>ppt_x</p:attrName>
                                        </p:attrNameLst>
                                      </p:cBhvr>
                                      <p:tavLst>
                                        <p:tav tm="0">
                                          <p:val>
                                            <p:strVal val="#ppt_x"/>
                                          </p:val>
                                        </p:tav>
                                        <p:tav tm="100000">
                                          <p:val>
                                            <p:strVal val="#ppt_x"/>
                                          </p:val>
                                        </p:tav>
                                      </p:tavLst>
                                    </p:anim>
                                    <p:anim calcmode="lin" valueType="num">
                                      <p:cBhvr additive="base">
                                        <p:cTn id="12" dur="500" fill="hold"/>
                                        <p:tgtEl>
                                          <p:spTgt spid="338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 calcmode="lin" valueType="num">
                                      <p:cBhvr>
                                        <p:cTn id="17" dur="500" fill="hold"/>
                                        <p:tgtEl>
                                          <p:spTgt spid="33798"/>
                                        </p:tgtEl>
                                        <p:attrNameLst>
                                          <p:attrName>ppt_w</p:attrName>
                                        </p:attrNameLst>
                                      </p:cBhvr>
                                      <p:tavLst>
                                        <p:tav tm="0">
                                          <p:val>
                                            <p:fltVal val="0"/>
                                          </p:val>
                                        </p:tav>
                                        <p:tav tm="100000">
                                          <p:val>
                                            <p:strVal val="#ppt_w"/>
                                          </p:val>
                                        </p:tav>
                                      </p:tavLst>
                                    </p:anim>
                                    <p:anim calcmode="lin" valueType="num">
                                      <p:cBhvr>
                                        <p:cTn id="18" dur="500" fill="hold"/>
                                        <p:tgtEl>
                                          <p:spTgt spid="3379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3799"/>
                                        </p:tgtEl>
                                        <p:attrNameLst>
                                          <p:attrName>style.visibility</p:attrName>
                                        </p:attrNameLst>
                                      </p:cBhvr>
                                      <p:to>
                                        <p:strVal val="visible"/>
                                      </p:to>
                                    </p:set>
                                    <p:anim calcmode="lin" valueType="num">
                                      <p:cBhvr>
                                        <p:cTn id="23" dur="500" fill="hold"/>
                                        <p:tgtEl>
                                          <p:spTgt spid="33799"/>
                                        </p:tgtEl>
                                        <p:attrNameLst>
                                          <p:attrName>ppt_w</p:attrName>
                                        </p:attrNameLst>
                                      </p:cBhvr>
                                      <p:tavLst>
                                        <p:tav tm="0">
                                          <p:val>
                                            <p:fltVal val="0"/>
                                          </p:val>
                                        </p:tav>
                                        <p:tav tm="100000">
                                          <p:val>
                                            <p:strVal val="#ppt_w"/>
                                          </p:val>
                                        </p:tav>
                                      </p:tavLst>
                                    </p:anim>
                                    <p:anim calcmode="lin" valueType="num">
                                      <p:cBhvr>
                                        <p:cTn id="24"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3800"/>
                                        </p:tgtEl>
                                        <p:attrNameLst>
                                          <p:attrName>style.visibility</p:attrName>
                                        </p:attrNameLst>
                                      </p:cBhvr>
                                      <p:to>
                                        <p:strVal val="visible"/>
                                      </p:to>
                                    </p:set>
                                    <p:anim calcmode="lin" valueType="num">
                                      <p:cBhvr>
                                        <p:cTn id="29" dur="500" fill="hold"/>
                                        <p:tgtEl>
                                          <p:spTgt spid="33800"/>
                                        </p:tgtEl>
                                        <p:attrNameLst>
                                          <p:attrName>ppt_w</p:attrName>
                                        </p:attrNameLst>
                                      </p:cBhvr>
                                      <p:tavLst>
                                        <p:tav tm="0">
                                          <p:val>
                                            <p:fltVal val="0"/>
                                          </p:val>
                                        </p:tav>
                                        <p:tav tm="100000">
                                          <p:val>
                                            <p:strVal val="#ppt_w"/>
                                          </p:val>
                                        </p:tav>
                                      </p:tavLst>
                                    </p:anim>
                                    <p:anim calcmode="lin" valueType="num">
                                      <p:cBhvr>
                                        <p:cTn id="30" dur="500" fill="hold"/>
                                        <p:tgtEl>
                                          <p:spTgt spid="33800"/>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33801"/>
                                        </p:tgtEl>
                                        <p:attrNameLst>
                                          <p:attrName>style.visibility</p:attrName>
                                        </p:attrNameLst>
                                      </p:cBhvr>
                                      <p:to>
                                        <p:strVal val="visible"/>
                                      </p:to>
                                    </p:set>
                                    <p:anim calcmode="lin" valueType="num">
                                      <p:cBhvr>
                                        <p:cTn id="33" dur="500" fill="hold"/>
                                        <p:tgtEl>
                                          <p:spTgt spid="33801"/>
                                        </p:tgtEl>
                                        <p:attrNameLst>
                                          <p:attrName>ppt_w</p:attrName>
                                        </p:attrNameLst>
                                      </p:cBhvr>
                                      <p:tavLst>
                                        <p:tav tm="0">
                                          <p:val>
                                            <p:fltVal val="0"/>
                                          </p:val>
                                        </p:tav>
                                        <p:tav tm="100000">
                                          <p:val>
                                            <p:strVal val="#ppt_w"/>
                                          </p:val>
                                        </p:tav>
                                      </p:tavLst>
                                    </p:anim>
                                    <p:anim calcmode="lin" valueType="num">
                                      <p:cBhvr>
                                        <p:cTn id="34" dur="500" fill="hold"/>
                                        <p:tgtEl>
                                          <p:spTgt spid="33801"/>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33802"/>
                                        </p:tgtEl>
                                        <p:attrNameLst>
                                          <p:attrName>style.visibility</p:attrName>
                                        </p:attrNameLst>
                                      </p:cBhvr>
                                      <p:to>
                                        <p:strVal val="visible"/>
                                      </p:to>
                                    </p:set>
                                    <p:anim calcmode="lin" valueType="num">
                                      <p:cBhvr>
                                        <p:cTn id="37" dur="500" fill="hold"/>
                                        <p:tgtEl>
                                          <p:spTgt spid="33802"/>
                                        </p:tgtEl>
                                        <p:attrNameLst>
                                          <p:attrName>ppt_w</p:attrName>
                                        </p:attrNameLst>
                                      </p:cBhvr>
                                      <p:tavLst>
                                        <p:tav tm="0">
                                          <p:val>
                                            <p:fltVal val="0"/>
                                          </p:val>
                                        </p:tav>
                                        <p:tav tm="100000">
                                          <p:val>
                                            <p:strVal val="#ppt_w"/>
                                          </p:val>
                                        </p:tav>
                                      </p:tavLst>
                                    </p:anim>
                                    <p:anim calcmode="lin" valueType="num">
                                      <p:cBhvr>
                                        <p:cTn id="38" dur="500" fill="hold"/>
                                        <p:tgtEl>
                                          <p:spTgt spid="33802"/>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33803"/>
                                        </p:tgtEl>
                                        <p:attrNameLst>
                                          <p:attrName>style.visibility</p:attrName>
                                        </p:attrNameLst>
                                      </p:cBhvr>
                                      <p:to>
                                        <p:strVal val="visible"/>
                                      </p:to>
                                    </p:set>
                                    <p:anim calcmode="lin" valueType="num">
                                      <p:cBhvr>
                                        <p:cTn id="41" dur="500" fill="hold"/>
                                        <p:tgtEl>
                                          <p:spTgt spid="33803"/>
                                        </p:tgtEl>
                                        <p:attrNameLst>
                                          <p:attrName>ppt_w</p:attrName>
                                        </p:attrNameLst>
                                      </p:cBhvr>
                                      <p:tavLst>
                                        <p:tav tm="0">
                                          <p:val>
                                            <p:fltVal val="0"/>
                                          </p:val>
                                        </p:tav>
                                        <p:tav tm="100000">
                                          <p:val>
                                            <p:strVal val="#ppt_w"/>
                                          </p:val>
                                        </p:tav>
                                      </p:tavLst>
                                    </p:anim>
                                    <p:anim calcmode="lin" valueType="num">
                                      <p:cBhvr>
                                        <p:cTn id="42" dur="500" fill="hold"/>
                                        <p:tgtEl>
                                          <p:spTgt spid="33803"/>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33804"/>
                                        </p:tgtEl>
                                        <p:attrNameLst>
                                          <p:attrName>style.visibility</p:attrName>
                                        </p:attrNameLst>
                                      </p:cBhvr>
                                      <p:to>
                                        <p:strVal val="visible"/>
                                      </p:to>
                                    </p:set>
                                    <p:anim calcmode="lin" valueType="num">
                                      <p:cBhvr>
                                        <p:cTn id="45" dur="500" fill="hold"/>
                                        <p:tgtEl>
                                          <p:spTgt spid="33804"/>
                                        </p:tgtEl>
                                        <p:attrNameLst>
                                          <p:attrName>ppt_w</p:attrName>
                                        </p:attrNameLst>
                                      </p:cBhvr>
                                      <p:tavLst>
                                        <p:tav tm="0">
                                          <p:val>
                                            <p:fltVal val="0"/>
                                          </p:val>
                                        </p:tav>
                                        <p:tav tm="100000">
                                          <p:val>
                                            <p:strVal val="#ppt_w"/>
                                          </p:val>
                                        </p:tav>
                                      </p:tavLst>
                                    </p:anim>
                                    <p:anim calcmode="lin" valueType="num">
                                      <p:cBhvr>
                                        <p:cTn id="46" dur="500" fill="hold"/>
                                        <p:tgtEl>
                                          <p:spTgt spid="33804"/>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3806">
                                            <p:txEl>
                                              <p:pRg st="0" end="0"/>
                                            </p:txEl>
                                          </p:spTgt>
                                        </p:tgtEl>
                                        <p:attrNameLst>
                                          <p:attrName>style.visibility</p:attrName>
                                        </p:attrNameLst>
                                      </p:cBhvr>
                                      <p:to>
                                        <p:strVal val="visible"/>
                                      </p:to>
                                    </p:set>
                                    <p:anim calcmode="lin" valueType="num">
                                      <p:cBhvr>
                                        <p:cTn id="51" dur="500" fill="hold"/>
                                        <p:tgtEl>
                                          <p:spTgt spid="33806">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380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810"/>
                                        </p:tgtEl>
                                        <p:attrNameLst>
                                          <p:attrName>style.visibility</p:attrName>
                                        </p:attrNameLst>
                                      </p:cBhvr>
                                      <p:to>
                                        <p:strVal val="visible"/>
                                      </p:to>
                                    </p:set>
                                    <p:anim calcmode="lin" valueType="num">
                                      <p:cBhvr additive="base">
                                        <p:cTn id="57" dur="500" fill="hold"/>
                                        <p:tgtEl>
                                          <p:spTgt spid="33810"/>
                                        </p:tgtEl>
                                        <p:attrNameLst>
                                          <p:attrName>ppt_x</p:attrName>
                                        </p:attrNameLst>
                                      </p:cBhvr>
                                      <p:tavLst>
                                        <p:tav tm="0">
                                          <p:val>
                                            <p:strVal val="#ppt_x"/>
                                          </p:val>
                                        </p:tav>
                                        <p:tav tm="100000">
                                          <p:val>
                                            <p:strVal val="#ppt_x"/>
                                          </p:val>
                                        </p:tav>
                                      </p:tavLst>
                                    </p:anim>
                                    <p:anim calcmode="lin" valueType="num">
                                      <p:cBhvr additive="base">
                                        <p:cTn id="58" dur="500" fill="hold"/>
                                        <p:tgtEl>
                                          <p:spTgt spid="338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3809"/>
                                        </p:tgtEl>
                                        <p:attrNameLst>
                                          <p:attrName>style.visibility</p:attrName>
                                        </p:attrNameLst>
                                      </p:cBhvr>
                                      <p:to>
                                        <p:strVal val="visible"/>
                                      </p:to>
                                    </p:set>
                                    <p:anim calcmode="lin" valueType="num">
                                      <p:cBhvr additive="base">
                                        <p:cTn id="61" dur="500" fill="hold"/>
                                        <p:tgtEl>
                                          <p:spTgt spid="33809"/>
                                        </p:tgtEl>
                                        <p:attrNameLst>
                                          <p:attrName>ppt_x</p:attrName>
                                        </p:attrNameLst>
                                      </p:cBhvr>
                                      <p:tavLst>
                                        <p:tav tm="0">
                                          <p:val>
                                            <p:strVal val="#ppt_x"/>
                                          </p:val>
                                        </p:tav>
                                        <p:tav tm="100000">
                                          <p:val>
                                            <p:strVal val="#ppt_x"/>
                                          </p:val>
                                        </p:tav>
                                      </p:tavLst>
                                    </p:anim>
                                    <p:anim calcmode="lin" valueType="num">
                                      <p:cBhvr additive="base">
                                        <p:cTn id="62" dur="500" fill="hold"/>
                                        <p:tgtEl>
                                          <p:spTgt spid="3380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33811"/>
                                        </p:tgtEl>
                                        <p:attrNameLst>
                                          <p:attrName>style.visibility</p:attrName>
                                        </p:attrNameLst>
                                      </p:cBhvr>
                                      <p:to>
                                        <p:strVal val="visible"/>
                                      </p:to>
                                    </p:set>
                                    <p:anim calcmode="lin" valueType="num">
                                      <p:cBhvr>
                                        <p:cTn id="67" dur="500" fill="hold"/>
                                        <p:tgtEl>
                                          <p:spTgt spid="33811"/>
                                        </p:tgtEl>
                                        <p:attrNameLst>
                                          <p:attrName>ppt_w</p:attrName>
                                        </p:attrNameLst>
                                      </p:cBhvr>
                                      <p:tavLst>
                                        <p:tav tm="0">
                                          <p:val>
                                            <p:fltVal val="0"/>
                                          </p:val>
                                        </p:tav>
                                        <p:tav tm="100000">
                                          <p:val>
                                            <p:strVal val="#ppt_w"/>
                                          </p:val>
                                        </p:tav>
                                      </p:tavLst>
                                    </p:anim>
                                    <p:anim calcmode="lin" valueType="num">
                                      <p:cBhvr>
                                        <p:cTn id="68" dur="500" fill="hold"/>
                                        <p:tgtEl>
                                          <p:spTgt spid="33811"/>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33812"/>
                                        </p:tgtEl>
                                        <p:attrNameLst>
                                          <p:attrName>style.visibility</p:attrName>
                                        </p:attrNameLst>
                                      </p:cBhvr>
                                      <p:to>
                                        <p:strVal val="visible"/>
                                      </p:to>
                                    </p:set>
                                    <p:anim calcmode="lin" valueType="num">
                                      <p:cBhvr>
                                        <p:cTn id="73" dur="500" fill="hold"/>
                                        <p:tgtEl>
                                          <p:spTgt spid="33812"/>
                                        </p:tgtEl>
                                        <p:attrNameLst>
                                          <p:attrName>ppt_w</p:attrName>
                                        </p:attrNameLst>
                                      </p:cBhvr>
                                      <p:tavLst>
                                        <p:tav tm="0">
                                          <p:val>
                                            <p:fltVal val="0"/>
                                          </p:val>
                                        </p:tav>
                                        <p:tav tm="100000">
                                          <p:val>
                                            <p:strVal val="#ppt_w"/>
                                          </p:val>
                                        </p:tav>
                                      </p:tavLst>
                                    </p:anim>
                                    <p:anim calcmode="lin" valueType="num">
                                      <p:cBhvr>
                                        <p:cTn id="74" dur="500" fill="hold"/>
                                        <p:tgtEl>
                                          <p:spTgt spid="33812"/>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33813"/>
                                        </p:tgtEl>
                                        <p:attrNameLst>
                                          <p:attrName>style.visibility</p:attrName>
                                        </p:attrNameLst>
                                      </p:cBhvr>
                                      <p:to>
                                        <p:strVal val="visible"/>
                                      </p:to>
                                    </p:set>
                                    <p:anim calcmode="lin" valueType="num">
                                      <p:cBhvr>
                                        <p:cTn id="79" dur="500" fill="hold"/>
                                        <p:tgtEl>
                                          <p:spTgt spid="33813"/>
                                        </p:tgtEl>
                                        <p:attrNameLst>
                                          <p:attrName>ppt_w</p:attrName>
                                        </p:attrNameLst>
                                      </p:cBhvr>
                                      <p:tavLst>
                                        <p:tav tm="0">
                                          <p:val>
                                            <p:fltVal val="0"/>
                                          </p:val>
                                        </p:tav>
                                        <p:tav tm="100000">
                                          <p:val>
                                            <p:strVal val="#ppt_w"/>
                                          </p:val>
                                        </p:tav>
                                      </p:tavLst>
                                    </p:anim>
                                    <p:anim calcmode="lin" valueType="num">
                                      <p:cBhvr>
                                        <p:cTn id="80" dur="500" fill="hold"/>
                                        <p:tgtEl>
                                          <p:spTgt spid="33813"/>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3814"/>
                                        </p:tgtEl>
                                        <p:attrNameLst>
                                          <p:attrName>style.visibility</p:attrName>
                                        </p:attrNameLst>
                                      </p:cBhvr>
                                      <p:to>
                                        <p:strVal val="visible"/>
                                      </p:to>
                                    </p:set>
                                    <p:animEffect transition="in" filter="blinds(horizontal)">
                                      <p:cBhvr>
                                        <p:cTn id="85" dur="500"/>
                                        <p:tgtEl>
                                          <p:spTgt spid="3381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3815"/>
                                        </p:tgtEl>
                                        <p:attrNameLst>
                                          <p:attrName>style.visibility</p:attrName>
                                        </p:attrNameLst>
                                      </p:cBhvr>
                                      <p:to>
                                        <p:strVal val="visible"/>
                                      </p:to>
                                    </p:set>
                                    <p:animEffect transition="in" filter="blinds(horizontal)">
                                      <p:cBhvr>
                                        <p:cTn id="88" dur="500"/>
                                        <p:tgtEl>
                                          <p:spTgt spid="3381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3816"/>
                                        </p:tgtEl>
                                        <p:attrNameLst>
                                          <p:attrName>style.visibility</p:attrName>
                                        </p:attrNameLst>
                                      </p:cBhvr>
                                      <p:to>
                                        <p:strVal val="visible"/>
                                      </p:to>
                                    </p:set>
                                    <p:animEffect transition="in" filter="blinds(horizontal)">
                                      <p:cBhvr>
                                        <p:cTn id="93" dur="500"/>
                                        <p:tgtEl>
                                          <p:spTgt spid="33816"/>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3817"/>
                                        </p:tgtEl>
                                        <p:attrNameLst>
                                          <p:attrName>style.visibility</p:attrName>
                                        </p:attrNameLst>
                                      </p:cBhvr>
                                      <p:to>
                                        <p:strVal val="visible"/>
                                      </p:to>
                                    </p:set>
                                    <p:animEffect transition="in" filter="blinds(horizontal)">
                                      <p:cBhvr>
                                        <p:cTn id="96" dur="500"/>
                                        <p:tgtEl>
                                          <p:spTgt spid="3381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3818"/>
                                        </p:tgtEl>
                                        <p:attrNameLst>
                                          <p:attrName>style.visibility</p:attrName>
                                        </p:attrNameLst>
                                      </p:cBhvr>
                                      <p:to>
                                        <p:strVal val="visible"/>
                                      </p:to>
                                    </p:set>
                                    <p:animEffect transition="in" filter="blinds(horizontal)">
                                      <p:cBhvr>
                                        <p:cTn id="101" dur="500"/>
                                        <p:tgtEl>
                                          <p:spTgt spid="33818"/>
                                        </p:tgtEl>
                                      </p:cBhvr>
                                    </p:animEffect>
                                  </p:childTnLst>
                                </p:cTn>
                              </p:par>
                              <p:par>
                                <p:cTn id="102" presetID="3" presetClass="exit" presetSubtype="10" fill="hold" grpId="1" nodeType="withEffect">
                                  <p:stCondLst>
                                    <p:cond delay="0"/>
                                  </p:stCondLst>
                                  <p:childTnLst>
                                    <p:animEffect transition="out" filter="blinds(horizontal)">
                                      <p:cBhvr>
                                        <p:cTn id="103" dur="500"/>
                                        <p:tgtEl>
                                          <p:spTgt spid="33810"/>
                                        </p:tgtEl>
                                      </p:cBhvr>
                                    </p:animEffect>
                                    <p:set>
                                      <p:cBhvr>
                                        <p:cTn id="104" dur="1" fill="hold">
                                          <p:stCondLst>
                                            <p:cond delay="499"/>
                                          </p:stCondLst>
                                        </p:cTn>
                                        <p:tgtEl>
                                          <p:spTgt spid="33810"/>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380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3828"/>
                                        </p:tgtEl>
                                        <p:attrNameLst>
                                          <p:attrName>style.visibility</p:attrName>
                                        </p:attrNameLst>
                                      </p:cBhvr>
                                      <p:to>
                                        <p:strVal val="visible"/>
                                      </p:to>
                                    </p:set>
                                    <p:anim calcmode="lin" valueType="num">
                                      <p:cBhvr additive="base">
                                        <p:cTn id="111" dur="500" fill="hold"/>
                                        <p:tgtEl>
                                          <p:spTgt spid="33828"/>
                                        </p:tgtEl>
                                        <p:attrNameLst>
                                          <p:attrName>ppt_x</p:attrName>
                                        </p:attrNameLst>
                                      </p:cBhvr>
                                      <p:tavLst>
                                        <p:tav tm="0">
                                          <p:val>
                                            <p:strVal val="#ppt_x"/>
                                          </p:val>
                                        </p:tav>
                                        <p:tav tm="100000">
                                          <p:val>
                                            <p:strVal val="#ppt_x"/>
                                          </p:val>
                                        </p:tav>
                                      </p:tavLst>
                                    </p:anim>
                                    <p:anim calcmode="lin" valueType="num">
                                      <p:cBhvr additive="base">
                                        <p:cTn id="112" dur="500" fill="hold"/>
                                        <p:tgtEl>
                                          <p:spTgt spid="3382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827"/>
                                        </p:tgtEl>
                                        <p:attrNameLst>
                                          <p:attrName>style.visibility</p:attrName>
                                        </p:attrNameLst>
                                      </p:cBhvr>
                                      <p:to>
                                        <p:strVal val="visible"/>
                                      </p:to>
                                    </p:set>
                                    <p:anim calcmode="lin" valueType="num">
                                      <p:cBhvr additive="base">
                                        <p:cTn id="115" dur="500" fill="hold"/>
                                        <p:tgtEl>
                                          <p:spTgt spid="33827"/>
                                        </p:tgtEl>
                                        <p:attrNameLst>
                                          <p:attrName>ppt_x</p:attrName>
                                        </p:attrNameLst>
                                      </p:cBhvr>
                                      <p:tavLst>
                                        <p:tav tm="0">
                                          <p:val>
                                            <p:strVal val="#ppt_x"/>
                                          </p:val>
                                        </p:tav>
                                        <p:tav tm="100000">
                                          <p:val>
                                            <p:strVal val="#ppt_x"/>
                                          </p:val>
                                        </p:tav>
                                      </p:tavLst>
                                    </p:anim>
                                    <p:anim calcmode="lin" valueType="num">
                                      <p:cBhvr additive="base">
                                        <p:cTn id="116" dur="500" fill="hold"/>
                                        <p:tgtEl>
                                          <p:spTgt spid="33827"/>
                                        </p:tgtEl>
                                        <p:attrNameLst>
                                          <p:attrName>ppt_y</p:attrName>
                                        </p:attrNameLst>
                                      </p:cBhvr>
                                      <p:tavLst>
                                        <p:tav tm="0">
                                          <p:val>
                                            <p:strVal val="1+#ppt_h/2"/>
                                          </p:val>
                                        </p:tav>
                                        <p:tav tm="100000">
                                          <p:val>
                                            <p:strVal val="#ppt_y"/>
                                          </p:val>
                                        </p:tav>
                                      </p:tavLst>
                                    </p:anim>
                                  </p:childTnLst>
                                </p:cTn>
                              </p:par>
                              <p:par>
                                <p:cTn id="117" presetID="2" presetClass="entr" presetSubtype="4" fill="hold" grpId="2" nodeType="withEffect">
                                  <p:stCondLst>
                                    <p:cond delay="0"/>
                                  </p:stCondLst>
                                  <p:childTnLst>
                                    <p:set>
                                      <p:cBhvr>
                                        <p:cTn id="118" dur="1" fill="hold">
                                          <p:stCondLst>
                                            <p:cond delay="0"/>
                                          </p:stCondLst>
                                        </p:cTn>
                                        <p:tgtEl>
                                          <p:spTgt spid="33810"/>
                                        </p:tgtEl>
                                        <p:attrNameLst>
                                          <p:attrName>style.visibility</p:attrName>
                                        </p:attrNameLst>
                                      </p:cBhvr>
                                      <p:to>
                                        <p:strVal val="visible"/>
                                      </p:to>
                                    </p:set>
                                    <p:anim calcmode="lin" valueType="num">
                                      <p:cBhvr additive="base">
                                        <p:cTn id="119" dur="500" fill="hold"/>
                                        <p:tgtEl>
                                          <p:spTgt spid="33810"/>
                                        </p:tgtEl>
                                        <p:attrNameLst>
                                          <p:attrName>ppt_x</p:attrName>
                                        </p:attrNameLst>
                                      </p:cBhvr>
                                      <p:tavLst>
                                        <p:tav tm="0">
                                          <p:val>
                                            <p:strVal val="#ppt_x"/>
                                          </p:val>
                                        </p:tav>
                                        <p:tav tm="100000">
                                          <p:val>
                                            <p:strVal val="#ppt_x"/>
                                          </p:val>
                                        </p:tav>
                                      </p:tavLst>
                                    </p:anim>
                                    <p:anim calcmode="lin" valueType="num">
                                      <p:cBhvr additive="base">
                                        <p:cTn id="120"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0" fill="hold" nodeType="clickEffect">
                                  <p:stCondLst>
                                    <p:cond delay="0"/>
                                  </p:stCondLst>
                                  <p:childTnLst>
                                    <p:set>
                                      <p:cBhvr>
                                        <p:cTn id="124" dur="1" fill="hold">
                                          <p:stCondLst>
                                            <p:cond delay="0"/>
                                          </p:stCondLst>
                                        </p:cTn>
                                        <p:tgtEl>
                                          <p:spTgt spid="33819"/>
                                        </p:tgtEl>
                                        <p:attrNameLst>
                                          <p:attrName>style.visibility</p:attrName>
                                        </p:attrNameLst>
                                      </p:cBhvr>
                                      <p:to>
                                        <p:strVal val="visible"/>
                                      </p:to>
                                    </p:set>
                                    <p:anim calcmode="lin" valueType="num">
                                      <p:cBhvr>
                                        <p:cTn id="125" dur="500" fill="hold"/>
                                        <p:tgtEl>
                                          <p:spTgt spid="33819"/>
                                        </p:tgtEl>
                                        <p:attrNameLst>
                                          <p:attrName>ppt_w</p:attrName>
                                        </p:attrNameLst>
                                      </p:cBhvr>
                                      <p:tavLst>
                                        <p:tav tm="0">
                                          <p:val>
                                            <p:fltVal val="0"/>
                                          </p:val>
                                        </p:tav>
                                        <p:tav tm="100000">
                                          <p:val>
                                            <p:strVal val="#ppt_w"/>
                                          </p:val>
                                        </p:tav>
                                      </p:tavLst>
                                    </p:anim>
                                    <p:anim calcmode="lin" valueType="num">
                                      <p:cBhvr>
                                        <p:cTn id="126" dur="500" fill="hold"/>
                                        <p:tgtEl>
                                          <p:spTgt spid="33819"/>
                                        </p:tgtEl>
                                        <p:attrNameLst>
                                          <p:attrName>ppt_h</p:attrName>
                                        </p:attrNameLst>
                                      </p:cBhvr>
                                      <p:tavLst>
                                        <p:tav tm="0">
                                          <p:val>
                                            <p:strVal val="#ppt_h"/>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nodeType="clickEffect">
                                  <p:stCondLst>
                                    <p:cond delay="0"/>
                                  </p:stCondLst>
                                  <p:childTnLst>
                                    <p:set>
                                      <p:cBhvr>
                                        <p:cTn id="130" dur="1" fill="hold">
                                          <p:stCondLst>
                                            <p:cond delay="0"/>
                                          </p:stCondLst>
                                        </p:cTn>
                                        <p:tgtEl>
                                          <p:spTgt spid="33820"/>
                                        </p:tgtEl>
                                        <p:attrNameLst>
                                          <p:attrName>style.visibility</p:attrName>
                                        </p:attrNameLst>
                                      </p:cBhvr>
                                      <p:to>
                                        <p:strVal val="visible"/>
                                      </p:to>
                                    </p:set>
                                    <p:anim calcmode="lin" valueType="num">
                                      <p:cBhvr>
                                        <p:cTn id="131" dur="500" fill="hold"/>
                                        <p:tgtEl>
                                          <p:spTgt spid="33820"/>
                                        </p:tgtEl>
                                        <p:attrNameLst>
                                          <p:attrName>ppt_w</p:attrName>
                                        </p:attrNameLst>
                                      </p:cBhvr>
                                      <p:tavLst>
                                        <p:tav tm="0">
                                          <p:val>
                                            <p:fltVal val="0"/>
                                          </p:val>
                                        </p:tav>
                                        <p:tav tm="100000">
                                          <p:val>
                                            <p:strVal val="#ppt_w"/>
                                          </p:val>
                                        </p:tav>
                                      </p:tavLst>
                                    </p:anim>
                                    <p:anim calcmode="lin" valueType="num">
                                      <p:cBhvr>
                                        <p:cTn id="132" dur="500" fill="hold"/>
                                        <p:tgtEl>
                                          <p:spTgt spid="33820"/>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7" presetClass="entr" presetSubtype="10" fill="hold" nodeType="clickEffect">
                                  <p:stCondLst>
                                    <p:cond delay="0"/>
                                  </p:stCondLst>
                                  <p:childTnLst>
                                    <p:set>
                                      <p:cBhvr>
                                        <p:cTn id="136" dur="1" fill="hold">
                                          <p:stCondLst>
                                            <p:cond delay="0"/>
                                          </p:stCondLst>
                                        </p:cTn>
                                        <p:tgtEl>
                                          <p:spTgt spid="33821"/>
                                        </p:tgtEl>
                                        <p:attrNameLst>
                                          <p:attrName>style.visibility</p:attrName>
                                        </p:attrNameLst>
                                      </p:cBhvr>
                                      <p:to>
                                        <p:strVal val="visible"/>
                                      </p:to>
                                    </p:set>
                                    <p:anim calcmode="lin" valueType="num">
                                      <p:cBhvr>
                                        <p:cTn id="137" dur="500" fill="hold"/>
                                        <p:tgtEl>
                                          <p:spTgt spid="33821"/>
                                        </p:tgtEl>
                                        <p:attrNameLst>
                                          <p:attrName>ppt_w</p:attrName>
                                        </p:attrNameLst>
                                      </p:cBhvr>
                                      <p:tavLst>
                                        <p:tav tm="0">
                                          <p:val>
                                            <p:fltVal val="0"/>
                                          </p:val>
                                        </p:tav>
                                        <p:tav tm="100000">
                                          <p:val>
                                            <p:strVal val="#ppt_w"/>
                                          </p:val>
                                        </p:tav>
                                      </p:tavLst>
                                    </p:anim>
                                    <p:anim calcmode="lin" valueType="num">
                                      <p:cBhvr>
                                        <p:cTn id="138" dur="500" fill="hold"/>
                                        <p:tgtEl>
                                          <p:spTgt spid="338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33822"/>
                                        </p:tgtEl>
                                        <p:attrNameLst>
                                          <p:attrName>style.visibility</p:attrName>
                                        </p:attrNameLst>
                                      </p:cBhvr>
                                      <p:to>
                                        <p:strVal val="visible"/>
                                      </p:to>
                                    </p:set>
                                    <p:animEffect transition="in" filter="blinds(horizontal)">
                                      <p:cBhvr>
                                        <p:cTn id="143" dur="500"/>
                                        <p:tgtEl>
                                          <p:spTgt spid="33822"/>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3823"/>
                                        </p:tgtEl>
                                        <p:attrNameLst>
                                          <p:attrName>style.visibility</p:attrName>
                                        </p:attrNameLst>
                                      </p:cBhvr>
                                      <p:to>
                                        <p:strVal val="visible"/>
                                      </p:to>
                                    </p:set>
                                    <p:animEffect transition="in" filter="blinds(horizontal)">
                                      <p:cBhvr>
                                        <p:cTn id="146" dur="500"/>
                                        <p:tgtEl>
                                          <p:spTgt spid="33823"/>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33824"/>
                                        </p:tgtEl>
                                        <p:attrNameLst>
                                          <p:attrName>style.visibility</p:attrName>
                                        </p:attrNameLst>
                                      </p:cBhvr>
                                      <p:to>
                                        <p:strVal val="visible"/>
                                      </p:to>
                                    </p:set>
                                    <p:animEffect transition="in" filter="blinds(horizontal)">
                                      <p:cBhvr>
                                        <p:cTn id="151" dur="500"/>
                                        <p:tgtEl>
                                          <p:spTgt spid="33824"/>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33825"/>
                                        </p:tgtEl>
                                        <p:attrNameLst>
                                          <p:attrName>style.visibility</p:attrName>
                                        </p:attrNameLst>
                                      </p:cBhvr>
                                      <p:to>
                                        <p:strVal val="visible"/>
                                      </p:to>
                                    </p:set>
                                    <p:animEffect transition="in" filter="blinds(horizontal)">
                                      <p:cBhvr>
                                        <p:cTn id="154" dur="500"/>
                                        <p:tgtEl>
                                          <p:spTgt spid="33825"/>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1" fill="hold">
                                          <p:stCondLst>
                                            <p:cond delay="0"/>
                                          </p:stCondLst>
                                        </p:cTn>
                                        <p:tgtEl>
                                          <p:spTgt spid="33826"/>
                                        </p:tgtEl>
                                        <p:attrNameLst>
                                          <p:attrName>style.visibility</p:attrName>
                                        </p:attrNameLst>
                                      </p:cBhvr>
                                      <p:to>
                                        <p:strVal val="visible"/>
                                      </p:to>
                                    </p:set>
                                    <p:animEffect transition="in" filter="blinds(horizontal)">
                                      <p:cBhvr>
                                        <p:cTn id="159" dur="500"/>
                                        <p:tgtEl>
                                          <p:spTgt spid="33826"/>
                                        </p:tgtEl>
                                      </p:cBhvr>
                                    </p:animEffect>
                                  </p:childTnLst>
                                </p:cTn>
                              </p:par>
                              <p:par>
                                <p:cTn id="160" presetID="3" presetClass="exit" presetSubtype="10" fill="hold" grpId="3" nodeType="withEffect">
                                  <p:stCondLst>
                                    <p:cond delay="0"/>
                                  </p:stCondLst>
                                  <p:childTnLst>
                                    <p:animEffect transition="out" filter="blinds(horizontal)">
                                      <p:cBhvr>
                                        <p:cTn id="161" dur="500"/>
                                        <p:tgtEl>
                                          <p:spTgt spid="33810"/>
                                        </p:tgtEl>
                                      </p:cBhvr>
                                    </p:animEffect>
                                    <p:set>
                                      <p:cBhvr>
                                        <p:cTn id="162" dur="1" fill="hold">
                                          <p:stCondLst>
                                            <p:cond delay="499"/>
                                          </p:stCondLst>
                                        </p:cTn>
                                        <p:tgtEl>
                                          <p:spTgt spid="33810"/>
                                        </p:tgtEl>
                                        <p:attrNameLst>
                                          <p:attrName>style.visibility</p:attrName>
                                        </p:attrNameLst>
                                      </p:cBhvr>
                                      <p:to>
                                        <p:strVal val="hidden"/>
                                      </p:to>
                                    </p:set>
                                  </p:childTnLst>
                                </p:cTn>
                              </p:par>
                              <p:par>
                                <p:cTn id="163" presetID="3" presetClass="exit" presetSubtype="10" fill="hold" grpId="2" nodeType="withEffect">
                                  <p:stCondLst>
                                    <p:cond delay="0"/>
                                  </p:stCondLst>
                                  <p:childTnLst>
                                    <p:animEffect transition="out" filter="blinds(horizontal)">
                                      <p:cBhvr>
                                        <p:cTn id="164" dur="500"/>
                                        <p:tgtEl>
                                          <p:spTgt spid="33809"/>
                                        </p:tgtEl>
                                      </p:cBhvr>
                                    </p:animEffect>
                                    <p:set>
                                      <p:cBhvr>
                                        <p:cTn id="165" dur="1" fill="hold">
                                          <p:stCondLst>
                                            <p:cond delay="499"/>
                                          </p:stCondLst>
                                        </p:cTn>
                                        <p:tgtEl>
                                          <p:spTgt spid="33809"/>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33827"/>
                                        </p:tgtEl>
                                      </p:cBhvr>
                                    </p:animEffect>
                                    <p:set>
                                      <p:cBhvr>
                                        <p:cTn id="168" dur="1" fill="hold">
                                          <p:stCondLst>
                                            <p:cond delay="499"/>
                                          </p:stCondLst>
                                        </p:cTn>
                                        <p:tgtEl>
                                          <p:spTgt spid="33827"/>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33828"/>
                                        </p:tgtEl>
                                      </p:cBhvr>
                                    </p:animEffect>
                                    <p:set>
                                      <p:cBhvr>
                                        <p:cTn id="171" dur="1" fill="hold">
                                          <p:stCondLst>
                                            <p:cond delay="499"/>
                                          </p:stCondLst>
                                        </p:cTn>
                                        <p:tgtEl>
                                          <p:spTgt spid="33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P spid="33809" grpId="1" animBg="1"/>
      <p:bldP spid="33809" grpId="2" animBg="1"/>
      <p:bldP spid="33810" grpId="0"/>
      <p:bldP spid="33810" grpId="1"/>
      <p:bldP spid="33810" grpId="2"/>
      <p:bldP spid="33810" grpId="3"/>
      <p:bldP spid="33814" grpId="0" animBg="1"/>
      <p:bldP spid="33815" grpId="0"/>
      <p:bldP spid="33816" grpId="0" animBg="1"/>
      <p:bldP spid="33817" grpId="0"/>
      <p:bldP spid="33818" grpId="0" animBg="1"/>
      <p:bldP spid="33822" grpId="0" animBg="1"/>
      <p:bldP spid="33823" grpId="0"/>
      <p:bldP spid="33824" grpId="0" animBg="1"/>
      <p:bldP spid="33825" grpId="0"/>
      <p:bldP spid="33826" grpId="0" animBg="1"/>
      <p:bldP spid="33827" grpId="0" animBg="1"/>
      <p:bldP spid="33827" grpId="1" animBg="1"/>
      <p:bldP spid="33828" grpId="0"/>
      <p:bldP spid="33828"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468346" y="1628798"/>
            <a:ext cx="8229600" cy="2159000"/>
          </a:xfrm>
        </p:spPr>
        <p:txBody>
          <a:bodyPr/>
          <a:lstStyle/>
          <a:p>
            <a:pPr eaLnBrk="1" hangingPunct="1"/>
            <a:r>
              <a:rPr lang="en-US" altLang="zh-TW" dirty="0" smtClean="0"/>
              <a:t>(C++)</a:t>
            </a:r>
          </a:p>
        </p:txBody>
      </p:sp>
      <p:sp>
        <p:nvSpPr>
          <p:cNvPr id="21509" name="Text Box 4"/>
          <p:cNvSpPr txBox="1">
            <a:spLocks noChangeArrowheads="1"/>
          </p:cNvSpPr>
          <p:nvPr/>
        </p:nvSpPr>
        <p:spPr bwMode="auto">
          <a:xfrm>
            <a:off x="827121" y="2205061"/>
            <a:ext cx="3311525" cy="2031325"/>
          </a:xfrm>
          <a:prstGeom prst="rect">
            <a:avLst/>
          </a:prstGeom>
          <a:noFill/>
          <a:ln w="9525">
            <a:noFill/>
            <a:miter lim="800000"/>
            <a:headEnd/>
            <a:tailEnd/>
          </a:ln>
        </p:spPr>
        <p:txBody>
          <a:bodyPr>
            <a:spAutoFit/>
          </a:bodyPr>
          <a:lstStyle/>
          <a:p>
            <a:r>
              <a:rPr lang="en-US" altLang="zh-TW" b="1" i="1" dirty="0">
                <a:solidFill>
                  <a:srgbClr val="FF9900"/>
                </a:solidFill>
                <a:latin typeface="Arial" charset="0"/>
              </a:rPr>
              <a:t>caller( )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a = 3 ; </a:t>
            </a:r>
            <a:r>
              <a:rPr lang="en-US" altLang="zh-TW" b="1" i="1" dirty="0" err="1">
                <a:solidFill>
                  <a:srgbClr val="FF9900"/>
                </a:solidFill>
                <a:latin typeface="Arial" charset="0"/>
              </a:rPr>
              <a:t>int</a:t>
            </a:r>
            <a:r>
              <a:rPr lang="en-US" altLang="zh-TW" b="1" i="1" dirty="0">
                <a:solidFill>
                  <a:srgbClr val="FF9900"/>
                </a:solidFill>
                <a:latin typeface="Arial" charset="0"/>
              </a:rPr>
              <a:t>  b = 1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 b) ;</a:t>
            </a:r>
          </a:p>
          <a:p>
            <a:r>
              <a:rPr lang="en-US" altLang="zh-TW" b="1" i="1" dirty="0">
                <a:solidFill>
                  <a:srgbClr val="FFFF00"/>
                </a:solidFill>
                <a:latin typeface="Arial" charset="0"/>
              </a:rPr>
              <a:t>   </a:t>
            </a:r>
            <a:r>
              <a:rPr lang="en-US" altLang="zh-TW" b="1" i="1" dirty="0">
                <a:solidFill>
                  <a:srgbClr val="FF66FF"/>
                </a:solidFill>
                <a:latin typeface="Arial" charset="0"/>
              </a:rPr>
              <a:t>swap(b, k[b]) ;</a:t>
            </a:r>
          </a:p>
          <a:p>
            <a:r>
              <a:rPr lang="en-US" altLang="zh-TW" b="1" i="1" dirty="0">
                <a:solidFill>
                  <a:srgbClr val="FF9900"/>
                </a:solidFill>
                <a:latin typeface="Arial" charset="0"/>
              </a:rPr>
              <a:t>}</a:t>
            </a:r>
            <a:r>
              <a:rPr lang="en-US" altLang="zh-TW" b="1" dirty="0">
                <a:solidFill>
                  <a:srgbClr val="FF9900"/>
                </a:solidFill>
                <a:latin typeface="Arial" charset="0"/>
              </a:rPr>
              <a:t>  </a:t>
            </a:r>
            <a:r>
              <a:rPr lang="en-US" altLang="zh-TW" b="1" dirty="0">
                <a:latin typeface="Arial" charset="0"/>
              </a:rPr>
              <a:t> </a:t>
            </a:r>
          </a:p>
        </p:txBody>
      </p:sp>
      <p:sp>
        <p:nvSpPr>
          <p:cNvPr id="21510" name="Text Box 5"/>
          <p:cNvSpPr txBox="1">
            <a:spLocks noChangeArrowheads="1"/>
          </p:cNvSpPr>
          <p:nvPr/>
        </p:nvSpPr>
        <p:spPr bwMode="auto">
          <a:xfrm>
            <a:off x="825533" y="4797448"/>
            <a:ext cx="3602038" cy="1477328"/>
          </a:xfrm>
          <a:prstGeom prst="rect">
            <a:avLst/>
          </a:prstGeom>
          <a:noFill/>
          <a:ln w="9525">
            <a:noFill/>
            <a:miter lim="800000"/>
            <a:headEnd/>
            <a:tailEnd/>
          </a:ln>
        </p:spPr>
        <p:txBody>
          <a:bodyPr>
            <a:spAutoFit/>
          </a:bodyPr>
          <a:lstStyle/>
          <a:p>
            <a:r>
              <a:rPr lang="en-US" altLang="zh-TW" b="1" i="1" dirty="0">
                <a:solidFill>
                  <a:srgbClr val="0000FF"/>
                </a:solidFill>
                <a:latin typeface="Arial" charset="0"/>
              </a:rPr>
              <a:t>swap(</a:t>
            </a:r>
            <a:r>
              <a:rPr lang="en-US" altLang="zh-TW" b="1" i="1" dirty="0" err="1">
                <a:solidFill>
                  <a:srgbClr val="0000FF"/>
                </a:solidFill>
                <a:latin typeface="Arial" charset="0"/>
              </a:rPr>
              <a:t>int</a:t>
            </a:r>
            <a:r>
              <a:rPr lang="en-US" altLang="zh-TW" b="1" i="1" dirty="0">
                <a:solidFill>
                  <a:srgbClr val="0000FF"/>
                </a:solidFill>
                <a:latin typeface="Arial" charset="0"/>
              </a:rPr>
              <a:t> &amp;c, </a:t>
            </a:r>
            <a:r>
              <a:rPr lang="en-US" altLang="zh-TW" b="1" i="1" dirty="0" err="1">
                <a:solidFill>
                  <a:srgbClr val="0000FF"/>
                </a:solidFill>
                <a:latin typeface="Arial" charset="0"/>
              </a:rPr>
              <a:t>int</a:t>
            </a:r>
            <a:r>
              <a:rPr lang="en-US" altLang="zh-TW" b="1" i="1" dirty="0">
                <a:solidFill>
                  <a:srgbClr val="0000FF"/>
                </a:solidFill>
                <a:latin typeface="Arial" charset="0"/>
              </a:rPr>
              <a:t> &amp;d ) {</a:t>
            </a:r>
          </a:p>
          <a:p>
            <a:r>
              <a:rPr lang="en-US" altLang="zh-TW" b="1" i="1" dirty="0">
                <a:solidFill>
                  <a:srgbClr val="0000FF"/>
                </a:solidFill>
                <a:latin typeface="Arial" charset="0"/>
              </a:rPr>
              <a:t>   temp = c;</a:t>
            </a:r>
          </a:p>
          <a:p>
            <a:r>
              <a:rPr lang="en-US" altLang="zh-TW" b="1" i="1" dirty="0">
                <a:solidFill>
                  <a:srgbClr val="0000FF"/>
                </a:solidFill>
                <a:latin typeface="Arial" charset="0"/>
              </a:rPr>
              <a:t>   c = d ;</a:t>
            </a:r>
          </a:p>
          <a:p>
            <a:r>
              <a:rPr lang="en-US" altLang="zh-TW" b="1" i="1" dirty="0">
                <a:solidFill>
                  <a:srgbClr val="0000FF"/>
                </a:solidFill>
                <a:latin typeface="Arial" charset="0"/>
              </a:rPr>
              <a:t>   d = temp ;</a:t>
            </a:r>
          </a:p>
          <a:p>
            <a:r>
              <a:rPr lang="en-US" altLang="zh-TW" b="1" i="1" dirty="0">
                <a:solidFill>
                  <a:srgbClr val="0000FF"/>
                </a:solidFill>
                <a:latin typeface="Arial" charset="0"/>
              </a:rPr>
              <a:t>}</a:t>
            </a:r>
            <a:endParaRPr lang="en-US" altLang="zh-TW" b="1" dirty="0">
              <a:solidFill>
                <a:srgbClr val="0000FF"/>
              </a:solidFill>
              <a:latin typeface="Arial" charset="0"/>
            </a:endParaRPr>
          </a:p>
        </p:txBody>
      </p:sp>
      <p:sp>
        <p:nvSpPr>
          <p:cNvPr id="21511" name="Rectangle 6"/>
          <p:cNvSpPr>
            <a:spLocks noChangeArrowheads="1"/>
          </p:cNvSpPr>
          <p:nvPr/>
        </p:nvSpPr>
        <p:spPr bwMode="auto">
          <a:xfrm>
            <a:off x="4652955" y="1700236"/>
            <a:ext cx="1873250" cy="4608512"/>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4823" name="Rectangle 7"/>
          <p:cNvSpPr>
            <a:spLocks noChangeArrowheads="1"/>
          </p:cNvSpPr>
          <p:nvPr/>
        </p:nvSpPr>
        <p:spPr bwMode="auto">
          <a:xfrm>
            <a:off x="4652955" y="5876948"/>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34824" name="Rectangle 8"/>
          <p:cNvSpPr>
            <a:spLocks noChangeArrowheads="1"/>
          </p:cNvSpPr>
          <p:nvPr/>
        </p:nvSpPr>
        <p:spPr bwMode="auto">
          <a:xfrm>
            <a:off x="4652955" y="5445148"/>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34825" name="Rectangle 9"/>
          <p:cNvSpPr>
            <a:spLocks noChangeArrowheads="1"/>
          </p:cNvSpPr>
          <p:nvPr/>
        </p:nvSpPr>
        <p:spPr bwMode="auto">
          <a:xfrm>
            <a:off x="4652955" y="41481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34826" name="Rectangle 10"/>
          <p:cNvSpPr>
            <a:spLocks noChangeArrowheads="1"/>
          </p:cNvSpPr>
          <p:nvPr/>
        </p:nvSpPr>
        <p:spPr bwMode="auto">
          <a:xfrm>
            <a:off x="4652955" y="45799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34827" name="Rectangle 11"/>
          <p:cNvSpPr>
            <a:spLocks noChangeArrowheads="1"/>
          </p:cNvSpPr>
          <p:nvPr/>
        </p:nvSpPr>
        <p:spPr bwMode="auto">
          <a:xfrm>
            <a:off x="4652955" y="50117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34828" name="Rectangle 12"/>
          <p:cNvSpPr>
            <a:spLocks noChangeArrowheads="1"/>
          </p:cNvSpPr>
          <p:nvPr/>
        </p:nvSpPr>
        <p:spPr bwMode="auto">
          <a:xfrm>
            <a:off x="4652955" y="37163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k[3]</a:t>
            </a:r>
          </a:p>
        </p:txBody>
      </p:sp>
      <p:sp>
        <p:nvSpPr>
          <p:cNvPr id="34829" name="Rectangle 13"/>
          <p:cNvSpPr>
            <a:spLocks noChangeArrowheads="1"/>
          </p:cNvSpPr>
          <p:nvPr/>
        </p:nvSpPr>
        <p:spPr bwMode="auto">
          <a:xfrm>
            <a:off x="4652955" y="3284561"/>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dirty="0">
                <a:solidFill>
                  <a:srgbClr val="000000"/>
                </a:solidFill>
                <a:latin typeface="Arial" charset="0"/>
              </a:rPr>
              <a:t>…..</a:t>
            </a:r>
          </a:p>
        </p:txBody>
      </p:sp>
      <p:sp>
        <p:nvSpPr>
          <p:cNvPr id="21519" name="Text Box 14"/>
          <p:cNvSpPr txBox="1">
            <a:spLocks noChangeArrowheads="1"/>
          </p:cNvSpPr>
          <p:nvPr/>
        </p:nvSpPr>
        <p:spPr bwMode="auto">
          <a:xfrm>
            <a:off x="3500430" y="3284561"/>
            <a:ext cx="1655762" cy="3140075"/>
          </a:xfrm>
          <a:prstGeom prst="rect">
            <a:avLst/>
          </a:prstGeom>
          <a:noFill/>
          <a:ln w="9525" algn="ctr">
            <a:noFill/>
            <a:miter lim="800000"/>
            <a:headEnd/>
            <a:tailEnd/>
          </a:ln>
        </p:spPr>
        <p:txBody>
          <a:bodyPr>
            <a:spAutoFit/>
          </a:bodyPr>
          <a:lstStyle/>
          <a:p>
            <a:pPr algn="ctr">
              <a:spcBef>
                <a:spcPct val="50000"/>
              </a:spcBef>
            </a:pPr>
            <a:r>
              <a:rPr lang="en-US" altLang="zh-TW" sz="2000">
                <a:latin typeface="Arial" charset="0"/>
              </a:rPr>
              <a:t>2024</a:t>
            </a:r>
          </a:p>
          <a:p>
            <a:pPr algn="ctr">
              <a:spcBef>
                <a:spcPct val="50000"/>
              </a:spcBef>
            </a:pPr>
            <a:r>
              <a:rPr lang="en-US" altLang="zh-TW" sz="2000">
                <a:latin typeface="Arial" charset="0"/>
              </a:rPr>
              <a:t>2020</a:t>
            </a:r>
          </a:p>
          <a:p>
            <a:pPr algn="ctr">
              <a:spcBef>
                <a:spcPct val="50000"/>
              </a:spcBef>
            </a:pPr>
            <a:r>
              <a:rPr lang="en-US" altLang="zh-TW" sz="2000">
                <a:latin typeface="Arial" charset="0"/>
              </a:rPr>
              <a:t>2016</a:t>
            </a:r>
          </a:p>
          <a:p>
            <a:pPr algn="ctr">
              <a:spcBef>
                <a:spcPct val="50000"/>
              </a:spcBef>
            </a:pPr>
            <a:r>
              <a:rPr lang="en-US" altLang="zh-TW" sz="2000">
                <a:latin typeface="Arial" charset="0"/>
              </a:rPr>
              <a:t>2012</a:t>
            </a:r>
          </a:p>
          <a:p>
            <a:pPr algn="ctr">
              <a:spcBef>
                <a:spcPct val="50000"/>
              </a:spcBef>
            </a:pPr>
            <a:r>
              <a:rPr lang="en-US" altLang="zh-TW" sz="2000">
                <a:latin typeface="Arial" charset="0"/>
              </a:rPr>
              <a:t>2008</a:t>
            </a:r>
          </a:p>
          <a:p>
            <a:pPr algn="ctr">
              <a:spcBef>
                <a:spcPct val="50000"/>
              </a:spcBef>
            </a:pPr>
            <a:r>
              <a:rPr lang="en-US" altLang="zh-TW" sz="2000">
                <a:latin typeface="Arial" charset="0"/>
              </a:rPr>
              <a:t>2004</a:t>
            </a:r>
          </a:p>
          <a:p>
            <a:pPr algn="ctr">
              <a:spcBef>
                <a:spcPct val="50000"/>
              </a:spcBef>
            </a:pPr>
            <a:r>
              <a:rPr lang="en-US" altLang="zh-TW" sz="2000">
                <a:latin typeface="Arial" charset="0"/>
              </a:rPr>
              <a:t>2000</a:t>
            </a:r>
          </a:p>
        </p:txBody>
      </p:sp>
      <p:sp>
        <p:nvSpPr>
          <p:cNvPr id="34831" name="Line 15"/>
          <p:cNvSpPr>
            <a:spLocks noChangeShapeType="1"/>
          </p:cNvSpPr>
          <p:nvPr/>
        </p:nvSpPr>
        <p:spPr bwMode="auto">
          <a:xfrm flipH="1" flipV="1">
            <a:off x="6095992" y="6308748"/>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32" name="Text Box 16"/>
          <p:cNvSpPr txBox="1">
            <a:spLocks noChangeArrowheads="1"/>
          </p:cNvSpPr>
          <p:nvPr/>
        </p:nvSpPr>
        <p:spPr bwMode="auto">
          <a:xfrm>
            <a:off x="6526205" y="6237311"/>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caller stack </a:t>
            </a:r>
            <a:r>
              <a:rPr lang="tr-TR" altLang="zh-TW" b="1" dirty="0" smtClean="0">
                <a:solidFill>
                  <a:srgbClr val="FF9900"/>
                </a:solidFill>
                <a:latin typeface="Arial" charset="0"/>
              </a:rPr>
              <a:t>noktası</a:t>
            </a:r>
            <a:endParaRPr lang="en-US" altLang="zh-TW" b="1" dirty="0">
              <a:solidFill>
                <a:srgbClr val="FF9900"/>
              </a:solidFill>
              <a:latin typeface="Arial" charset="0"/>
            </a:endParaRPr>
          </a:p>
        </p:txBody>
      </p:sp>
      <p:sp>
        <p:nvSpPr>
          <p:cNvPr id="34833" name="Text Box 17"/>
          <p:cNvSpPr txBox="1">
            <a:spLocks noChangeArrowheads="1"/>
          </p:cNvSpPr>
          <p:nvPr/>
        </p:nvSpPr>
        <p:spPr bwMode="auto">
          <a:xfrm>
            <a:off x="5732455" y="3716361"/>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34834" name="Line 18"/>
          <p:cNvSpPr>
            <a:spLocks noChangeShapeType="1"/>
          </p:cNvSpPr>
          <p:nvPr/>
        </p:nvSpPr>
        <p:spPr bwMode="auto">
          <a:xfrm flipH="1" flipV="1">
            <a:off x="6526205" y="3284561"/>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35" name="Text Box 19"/>
          <p:cNvSpPr txBox="1">
            <a:spLocks noChangeArrowheads="1"/>
          </p:cNvSpPr>
          <p:nvPr/>
        </p:nvSpPr>
        <p:spPr bwMode="auto">
          <a:xfrm>
            <a:off x="6669080" y="3500461"/>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34836" name="Rectangle 20"/>
          <p:cNvSpPr>
            <a:spLocks noChangeArrowheads="1"/>
          </p:cNvSpPr>
          <p:nvPr/>
        </p:nvSpPr>
        <p:spPr bwMode="auto">
          <a:xfrm>
            <a:off x="4652955" y="28527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&amp;c=2000</a:t>
            </a:r>
          </a:p>
        </p:txBody>
      </p:sp>
      <p:sp>
        <p:nvSpPr>
          <p:cNvPr id="34837" name="Rectangle 21"/>
          <p:cNvSpPr>
            <a:spLocks noChangeArrowheads="1"/>
          </p:cNvSpPr>
          <p:nvPr/>
        </p:nvSpPr>
        <p:spPr bwMode="auto">
          <a:xfrm>
            <a:off x="4652955" y="24209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&amp;d=2004</a:t>
            </a:r>
          </a:p>
        </p:txBody>
      </p:sp>
      <p:sp>
        <p:nvSpPr>
          <p:cNvPr id="34838" name="Rectangle 22"/>
          <p:cNvSpPr>
            <a:spLocks noChangeArrowheads="1"/>
          </p:cNvSpPr>
          <p:nvPr/>
        </p:nvSpPr>
        <p:spPr bwMode="auto">
          <a:xfrm>
            <a:off x="4652955" y="1989161"/>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4839" name="Line 23"/>
          <p:cNvSpPr>
            <a:spLocks noChangeShapeType="1"/>
          </p:cNvSpPr>
          <p:nvPr/>
        </p:nvSpPr>
        <p:spPr bwMode="auto">
          <a:xfrm>
            <a:off x="5661017" y="5948386"/>
            <a:ext cx="215900" cy="287337"/>
          </a:xfrm>
          <a:prstGeom prst="line">
            <a:avLst/>
          </a:prstGeom>
          <a:noFill/>
          <a:ln w="63500">
            <a:solidFill>
              <a:srgbClr val="00FF00"/>
            </a:solidFill>
            <a:round/>
            <a:headEnd/>
            <a:tailEnd/>
          </a:ln>
        </p:spPr>
        <p:txBody>
          <a:bodyPr wrap="none" anchor="ctr"/>
          <a:lstStyle/>
          <a:p>
            <a:endParaRPr lang="tr-TR"/>
          </a:p>
        </p:txBody>
      </p:sp>
      <p:sp>
        <p:nvSpPr>
          <p:cNvPr id="34840" name="Text Box 24"/>
          <p:cNvSpPr txBox="1">
            <a:spLocks noChangeArrowheads="1"/>
          </p:cNvSpPr>
          <p:nvPr/>
        </p:nvSpPr>
        <p:spPr bwMode="auto">
          <a:xfrm>
            <a:off x="5876917" y="5876948"/>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34841" name="Line 25"/>
          <p:cNvSpPr>
            <a:spLocks noChangeShapeType="1"/>
          </p:cNvSpPr>
          <p:nvPr/>
        </p:nvSpPr>
        <p:spPr bwMode="auto">
          <a:xfrm>
            <a:off x="5661017" y="5516586"/>
            <a:ext cx="215900" cy="287337"/>
          </a:xfrm>
          <a:prstGeom prst="line">
            <a:avLst/>
          </a:prstGeom>
          <a:noFill/>
          <a:ln w="63500">
            <a:solidFill>
              <a:srgbClr val="00FF00"/>
            </a:solidFill>
            <a:round/>
            <a:headEnd/>
            <a:tailEnd/>
          </a:ln>
        </p:spPr>
        <p:txBody>
          <a:bodyPr wrap="none" anchor="ctr"/>
          <a:lstStyle/>
          <a:p>
            <a:endParaRPr lang="tr-TR"/>
          </a:p>
        </p:txBody>
      </p:sp>
      <p:sp>
        <p:nvSpPr>
          <p:cNvPr id="34842" name="Text Box 26"/>
          <p:cNvSpPr txBox="1">
            <a:spLocks noChangeArrowheads="1"/>
          </p:cNvSpPr>
          <p:nvPr/>
        </p:nvSpPr>
        <p:spPr bwMode="auto">
          <a:xfrm>
            <a:off x="5876917" y="5445148"/>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34843" name="Rectangle 27"/>
          <p:cNvSpPr>
            <a:spLocks noChangeArrowheads="1"/>
          </p:cNvSpPr>
          <p:nvPr/>
        </p:nvSpPr>
        <p:spPr bwMode="auto">
          <a:xfrm>
            <a:off x="4652955" y="1916136"/>
            <a:ext cx="1873250" cy="1368425"/>
          </a:xfrm>
          <a:prstGeom prst="rect">
            <a:avLst/>
          </a:prstGeom>
          <a:solidFill>
            <a:srgbClr val="CCFFCC"/>
          </a:solidFill>
          <a:ln w="9525">
            <a:noFill/>
            <a:miter lim="800000"/>
            <a:headEnd/>
            <a:tailEnd/>
          </a:ln>
        </p:spPr>
        <p:txBody>
          <a:bodyPr wrap="none" anchor="ctr"/>
          <a:lstStyle/>
          <a:p>
            <a:endParaRPr lang="tr-TR"/>
          </a:p>
        </p:txBody>
      </p:sp>
      <p:sp>
        <p:nvSpPr>
          <p:cNvPr id="34844" name="Rectangle 28"/>
          <p:cNvSpPr>
            <a:spLocks noChangeArrowheads="1"/>
          </p:cNvSpPr>
          <p:nvPr/>
        </p:nvSpPr>
        <p:spPr bwMode="auto">
          <a:xfrm>
            <a:off x="4652955" y="28527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&amp;c=2004</a:t>
            </a:r>
          </a:p>
        </p:txBody>
      </p:sp>
      <p:sp>
        <p:nvSpPr>
          <p:cNvPr id="34845" name="Rectangle 29"/>
          <p:cNvSpPr>
            <a:spLocks noChangeArrowheads="1"/>
          </p:cNvSpPr>
          <p:nvPr/>
        </p:nvSpPr>
        <p:spPr bwMode="auto">
          <a:xfrm>
            <a:off x="4652955" y="24209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&amp;d=2020</a:t>
            </a:r>
          </a:p>
        </p:txBody>
      </p:sp>
      <p:sp>
        <p:nvSpPr>
          <p:cNvPr id="34846" name="Rectangle 30"/>
          <p:cNvSpPr>
            <a:spLocks noChangeArrowheads="1"/>
          </p:cNvSpPr>
          <p:nvPr/>
        </p:nvSpPr>
        <p:spPr bwMode="auto">
          <a:xfrm>
            <a:off x="4652955" y="1989161"/>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4847" name="Line 31"/>
          <p:cNvSpPr>
            <a:spLocks noChangeShapeType="1"/>
          </p:cNvSpPr>
          <p:nvPr/>
        </p:nvSpPr>
        <p:spPr bwMode="auto">
          <a:xfrm>
            <a:off x="6021380" y="5516586"/>
            <a:ext cx="215900" cy="287337"/>
          </a:xfrm>
          <a:prstGeom prst="line">
            <a:avLst/>
          </a:prstGeom>
          <a:noFill/>
          <a:ln w="63500">
            <a:solidFill>
              <a:srgbClr val="FF66FF"/>
            </a:solidFill>
            <a:round/>
            <a:headEnd/>
            <a:tailEnd/>
          </a:ln>
        </p:spPr>
        <p:txBody>
          <a:bodyPr wrap="none" anchor="ctr"/>
          <a:lstStyle/>
          <a:p>
            <a:endParaRPr lang="tr-TR"/>
          </a:p>
        </p:txBody>
      </p:sp>
      <p:sp>
        <p:nvSpPr>
          <p:cNvPr id="34848" name="Text Box 32"/>
          <p:cNvSpPr txBox="1">
            <a:spLocks noChangeArrowheads="1"/>
          </p:cNvSpPr>
          <p:nvPr/>
        </p:nvSpPr>
        <p:spPr bwMode="auto">
          <a:xfrm>
            <a:off x="6164255" y="5445148"/>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34849" name="Line 33"/>
          <p:cNvSpPr>
            <a:spLocks noChangeShapeType="1"/>
          </p:cNvSpPr>
          <p:nvPr/>
        </p:nvSpPr>
        <p:spPr bwMode="auto">
          <a:xfrm>
            <a:off x="6092817" y="3787798"/>
            <a:ext cx="215900" cy="287338"/>
          </a:xfrm>
          <a:prstGeom prst="line">
            <a:avLst/>
          </a:prstGeom>
          <a:noFill/>
          <a:ln w="63500">
            <a:solidFill>
              <a:srgbClr val="FF66FF"/>
            </a:solidFill>
            <a:round/>
            <a:headEnd/>
            <a:tailEnd/>
          </a:ln>
        </p:spPr>
        <p:txBody>
          <a:bodyPr wrap="none" anchor="ctr"/>
          <a:lstStyle/>
          <a:p>
            <a:endParaRPr lang="tr-TR"/>
          </a:p>
        </p:txBody>
      </p:sp>
      <p:sp>
        <p:nvSpPr>
          <p:cNvPr id="34850" name="Text Box 34"/>
          <p:cNvSpPr txBox="1">
            <a:spLocks noChangeArrowheads="1"/>
          </p:cNvSpPr>
          <p:nvPr/>
        </p:nvSpPr>
        <p:spPr bwMode="auto">
          <a:xfrm>
            <a:off x="6237280" y="3716361"/>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34851" name="Rectangle 35"/>
          <p:cNvSpPr>
            <a:spLocks noChangeArrowheads="1"/>
          </p:cNvSpPr>
          <p:nvPr/>
        </p:nvSpPr>
        <p:spPr bwMode="auto">
          <a:xfrm>
            <a:off x="4652955" y="1916136"/>
            <a:ext cx="1873250" cy="1368425"/>
          </a:xfrm>
          <a:prstGeom prst="rect">
            <a:avLst/>
          </a:prstGeom>
          <a:solidFill>
            <a:srgbClr val="CCFFCC"/>
          </a:solidFill>
          <a:ln w="9525">
            <a:noFill/>
            <a:miter lim="800000"/>
            <a:headEnd/>
            <a:tailEnd/>
          </a:ln>
        </p:spPr>
        <p:txBody>
          <a:bodyPr wrap="none" anchor="ctr"/>
          <a:lstStyle/>
          <a:p>
            <a:endParaRPr lang="tr-TR"/>
          </a:p>
        </p:txBody>
      </p:sp>
      <p:sp>
        <p:nvSpPr>
          <p:cNvPr id="34852" name="Line 36"/>
          <p:cNvSpPr>
            <a:spLocks noChangeShapeType="1"/>
          </p:cNvSpPr>
          <p:nvPr/>
        </p:nvSpPr>
        <p:spPr bwMode="auto">
          <a:xfrm flipH="1" flipV="1">
            <a:off x="6526205" y="3284561"/>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4853" name="Text Box 37"/>
          <p:cNvSpPr txBox="1">
            <a:spLocks noChangeArrowheads="1"/>
          </p:cNvSpPr>
          <p:nvPr/>
        </p:nvSpPr>
        <p:spPr bwMode="auto">
          <a:xfrm>
            <a:off x="6669080" y="3500438"/>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32"/>
                                        </p:tgtEl>
                                        <p:attrNameLst>
                                          <p:attrName>style.visibility</p:attrName>
                                        </p:attrNameLst>
                                      </p:cBhvr>
                                      <p:to>
                                        <p:strVal val="visible"/>
                                      </p:to>
                                    </p:set>
                                    <p:anim calcmode="lin" valueType="num">
                                      <p:cBhvr additive="base">
                                        <p:cTn id="7" dur="500" fill="hold"/>
                                        <p:tgtEl>
                                          <p:spTgt spid="34832"/>
                                        </p:tgtEl>
                                        <p:attrNameLst>
                                          <p:attrName>ppt_x</p:attrName>
                                        </p:attrNameLst>
                                      </p:cBhvr>
                                      <p:tavLst>
                                        <p:tav tm="0">
                                          <p:val>
                                            <p:strVal val="#ppt_x"/>
                                          </p:val>
                                        </p:tav>
                                        <p:tav tm="100000">
                                          <p:val>
                                            <p:strVal val="#ppt_x"/>
                                          </p:val>
                                        </p:tav>
                                      </p:tavLst>
                                    </p:anim>
                                    <p:anim calcmode="lin" valueType="num">
                                      <p:cBhvr additive="base">
                                        <p:cTn id="8" dur="500" fill="hold"/>
                                        <p:tgtEl>
                                          <p:spTgt spid="348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31"/>
                                        </p:tgtEl>
                                        <p:attrNameLst>
                                          <p:attrName>style.visibility</p:attrName>
                                        </p:attrNameLst>
                                      </p:cBhvr>
                                      <p:to>
                                        <p:strVal val="visible"/>
                                      </p:to>
                                    </p:set>
                                    <p:anim calcmode="lin" valueType="num">
                                      <p:cBhvr additive="base">
                                        <p:cTn id="11" dur="500" fill="hold"/>
                                        <p:tgtEl>
                                          <p:spTgt spid="34831"/>
                                        </p:tgtEl>
                                        <p:attrNameLst>
                                          <p:attrName>ppt_x</p:attrName>
                                        </p:attrNameLst>
                                      </p:cBhvr>
                                      <p:tavLst>
                                        <p:tav tm="0">
                                          <p:val>
                                            <p:strVal val="#ppt_x"/>
                                          </p:val>
                                        </p:tav>
                                        <p:tav tm="100000">
                                          <p:val>
                                            <p:strVal val="#ppt_x"/>
                                          </p:val>
                                        </p:tav>
                                      </p:tavLst>
                                    </p:anim>
                                    <p:anim calcmode="lin" valueType="num">
                                      <p:cBhvr additive="base">
                                        <p:cTn id="12" dur="500" fill="hold"/>
                                        <p:tgtEl>
                                          <p:spTgt spid="3483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4823"/>
                                        </p:tgtEl>
                                        <p:attrNameLst>
                                          <p:attrName>style.visibility</p:attrName>
                                        </p:attrNameLst>
                                      </p:cBhvr>
                                      <p:to>
                                        <p:strVal val="visible"/>
                                      </p:to>
                                    </p:set>
                                    <p:anim calcmode="lin" valueType="num">
                                      <p:cBhvr>
                                        <p:cTn id="17" dur="500" fill="hold"/>
                                        <p:tgtEl>
                                          <p:spTgt spid="34823"/>
                                        </p:tgtEl>
                                        <p:attrNameLst>
                                          <p:attrName>ppt_w</p:attrName>
                                        </p:attrNameLst>
                                      </p:cBhvr>
                                      <p:tavLst>
                                        <p:tav tm="0">
                                          <p:val>
                                            <p:fltVal val="0"/>
                                          </p:val>
                                        </p:tav>
                                        <p:tav tm="100000">
                                          <p:val>
                                            <p:strVal val="#ppt_w"/>
                                          </p:val>
                                        </p:tav>
                                      </p:tavLst>
                                    </p:anim>
                                    <p:anim calcmode="lin" valueType="num">
                                      <p:cBhvr>
                                        <p:cTn id="18" dur="500" fill="hold"/>
                                        <p:tgtEl>
                                          <p:spTgt spid="348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anim calcmode="lin" valueType="num">
                                      <p:cBhvr>
                                        <p:cTn id="23" dur="500" fill="hold"/>
                                        <p:tgtEl>
                                          <p:spTgt spid="34824"/>
                                        </p:tgtEl>
                                        <p:attrNameLst>
                                          <p:attrName>ppt_w</p:attrName>
                                        </p:attrNameLst>
                                      </p:cBhvr>
                                      <p:tavLst>
                                        <p:tav tm="0">
                                          <p:val>
                                            <p:fltVal val="0"/>
                                          </p:val>
                                        </p:tav>
                                        <p:tav tm="100000">
                                          <p:val>
                                            <p:strVal val="#ppt_w"/>
                                          </p:val>
                                        </p:tav>
                                      </p:tavLst>
                                    </p:anim>
                                    <p:anim calcmode="lin" valueType="num">
                                      <p:cBhvr>
                                        <p:cTn id="24" dur="500" fill="hold"/>
                                        <p:tgtEl>
                                          <p:spTgt spid="3482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34825"/>
                                        </p:tgtEl>
                                        <p:attrNameLst>
                                          <p:attrName>style.visibility</p:attrName>
                                        </p:attrNameLst>
                                      </p:cBhvr>
                                      <p:to>
                                        <p:strVal val="visible"/>
                                      </p:to>
                                    </p:set>
                                    <p:anim calcmode="lin" valueType="num">
                                      <p:cBhvr>
                                        <p:cTn id="29" dur="500" fill="hold"/>
                                        <p:tgtEl>
                                          <p:spTgt spid="34825"/>
                                        </p:tgtEl>
                                        <p:attrNameLst>
                                          <p:attrName>ppt_w</p:attrName>
                                        </p:attrNameLst>
                                      </p:cBhvr>
                                      <p:tavLst>
                                        <p:tav tm="0">
                                          <p:val>
                                            <p:fltVal val="0"/>
                                          </p:val>
                                        </p:tav>
                                        <p:tav tm="100000">
                                          <p:val>
                                            <p:strVal val="#ppt_w"/>
                                          </p:val>
                                        </p:tav>
                                      </p:tavLst>
                                    </p:anim>
                                    <p:anim calcmode="lin" valueType="num">
                                      <p:cBhvr>
                                        <p:cTn id="30" dur="500" fill="hold"/>
                                        <p:tgtEl>
                                          <p:spTgt spid="34825"/>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34826"/>
                                        </p:tgtEl>
                                        <p:attrNameLst>
                                          <p:attrName>style.visibility</p:attrName>
                                        </p:attrNameLst>
                                      </p:cBhvr>
                                      <p:to>
                                        <p:strVal val="visible"/>
                                      </p:to>
                                    </p:set>
                                    <p:anim calcmode="lin" valueType="num">
                                      <p:cBhvr>
                                        <p:cTn id="33" dur="500" fill="hold"/>
                                        <p:tgtEl>
                                          <p:spTgt spid="34826"/>
                                        </p:tgtEl>
                                        <p:attrNameLst>
                                          <p:attrName>ppt_w</p:attrName>
                                        </p:attrNameLst>
                                      </p:cBhvr>
                                      <p:tavLst>
                                        <p:tav tm="0">
                                          <p:val>
                                            <p:fltVal val="0"/>
                                          </p:val>
                                        </p:tav>
                                        <p:tav tm="100000">
                                          <p:val>
                                            <p:strVal val="#ppt_w"/>
                                          </p:val>
                                        </p:tav>
                                      </p:tavLst>
                                    </p:anim>
                                    <p:anim calcmode="lin" valueType="num">
                                      <p:cBhvr>
                                        <p:cTn id="34" dur="500" fill="hold"/>
                                        <p:tgtEl>
                                          <p:spTgt spid="34826"/>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34827"/>
                                        </p:tgtEl>
                                        <p:attrNameLst>
                                          <p:attrName>style.visibility</p:attrName>
                                        </p:attrNameLst>
                                      </p:cBhvr>
                                      <p:to>
                                        <p:strVal val="visible"/>
                                      </p:to>
                                    </p:set>
                                    <p:anim calcmode="lin" valueType="num">
                                      <p:cBhvr>
                                        <p:cTn id="37" dur="500" fill="hold"/>
                                        <p:tgtEl>
                                          <p:spTgt spid="34827"/>
                                        </p:tgtEl>
                                        <p:attrNameLst>
                                          <p:attrName>ppt_w</p:attrName>
                                        </p:attrNameLst>
                                      </p:cBhvr>
                                      <p:tavLst>
                                        <p:tav tm="0">
                                          <p:val>
                                            <p:fltVal val="0"/>
                                          </p:val>
                                        </p:tav>
                                        <p:tav tm="100000">
                                          <p:val>
                                            <p:strVal val="#ppt_w"/>
                                          </p:val>
                                        </p:tav>
                                      </p:tavLst>
                                    </p:anim>
                                    <p:anim calcmode="lin" valueType="num">
                                      <p:cBhvr>
                                        <p:cTn id="38" dur="500" fill="hold"/>
                                        <p:tgtEl>
                                          <p:spTgt spid="34827"/>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34828"/>
                                        </p:tgtEl>
                                        <p:attrNameLst>
                                          <p:attrName>style.visibility</p:attrName>
                                        </p:attrNameLst>
                                      </p:cBhvr>
                                      <p:to>
                                        <p:strVal val="visible"/>
                                      </p:to>
                                    </p:set>
                                    <p:anim calcmode="lin" valueType="num">
                                      <p:cBhvr>
                                        <p:cTn id="41" dur="500" fill="hold"/>
                                        <p:tgtEl>
                                          <p:spTgt spid="34828"/>
                                        </p:tgtEl>
                                        <p:attrNameLst>
                                          <p:attrName>ppt_w</p:attrName>
                                        </p:attrNameLst>
                                      </p:cBhvr>
                                      <p:tavLst>
                                        <p:tav tm="0">
                                          <p:val>
                                            <p:fltVal val="0"/>
                                          </p:val>
                                        </p:tav>
                                        <p:tav tm="100000">
                                          <p:val>
                                            <p:strVal val="#ppt_w"/>
                                          </p:val>
                                        </p:tav>
                                      </p:tavLst>
                                    </p:anim>
                                    <p:anim calcmode="lin" valueType="num">
                                      <p:cBhvr>
                                        <p:cTn id="42" dur="500" fill="hold"/>
                                        <p:tgtEl>
                                          <p:spTgt spid="34828"/>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34829"/>
                                        </p:tgtEl>
                                        <p:attrNameLst>
                                          <p:attrName>style.visibility</p:attrName>
                                        </p:attrNameLst>
                                      </p:cBhvr>
                                      <p:to>
                                        <p:strVal val="visible"/>
                                      </p:to>
                                    </p:set>
                                    <p:anim calcmode="lin" valueType="num">
                                      <p:cBhvr>
                                        <p:cTn id="45" dur="500" fill="hold"/>
                                        <p:tgtEl>
                                          <p:spTgt spid="34829"/>
                                        </p:tgtEl>
                                        <p:attrNameLst>
                                          <p:attrName>ppt_w</p:attrName>
                                        </p:attrNameLst>
                                      </p:cBhvr>
                                      <p:tavLst>
                                        <p:tav tm="0">
                                          <p:val>
                                            <p:fltVal val="0"/>
                                          </p:val>
                                        </p:tav>
                                        <p:tav tm="100000">
                                          <p:val>
                                            <p:strVal val="#ppt_w"/>
                                          </p:val>
                                        </p:tav>
                                      </p:tavLst>
                                    </p:anim>
                                    <p:anim calcmode="lin" valueType="num">
                                      <p:cBhvr>
                                        <p:cTn id="46" dur="500" fill="hold"/>
                                        <p:tgtEl>
                                          <p:spTgt spid="34829"/>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4833">
                                            <p:txEl>
                                              <p:pRg st="0" end="0"/>
                                            </p:txEl>
                                          </p:spTgt>
                                        </p:tgtEl>
                                        <p:attrNameLst>
                                          <p:attrName>style.visibility</p:attrName>
                                        </p:attrNameLst>
                                      </p:cBhvr>
                                      <p:to>
                                        <p:strVal val="visible"/>
                                      </p:to>
                                    </p:set>
                                    <p:anim calcmode="lin" valueType="num">
                                      <p:cBhvr>
                                        <p:cTn id="51" dur="500" fill="hold"/>
                                        <p:tgtEl>
                                          <p:spTgt spid="34833">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3483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4835"/>
                                        </p:tgtEl>
                                        <p:attrNameLst>
                                          <p:attrName>style.visibility</p:attrName>
                                        </p:attrNameLst>
                                      </p:cBhvr>
                                      <p:to>
                                        <p:strVal val="visible"/>
                                      </p:to>
                                    </p:set>
                                    <p:anim calcmode="lin" valueType="num">
                                      <p:cBhvr additive="base">
                                        <p:cTn id="57" dur="500" fill="hold"/>
                                        <p:tgtEl>
                                          <p:spTgt spid="34835"/>
                                        </p:tgtEl>
                                        <p:attrNameLst>
                                          <p:attrName>ppt_x</p:attrName>
                                        </p:attrNameLst>
                                      </p:cBhvr>
                                      <p:tavLst>
                                        <p:tav tm="0">
                                          <p:val>
                                            <p:strVal val="#ppt_x"/>
                                          </p:val>
                                        </p:tav>
                                        <p:tav tm="100000">
                                          <p:val>
                                            <p:strVal val="#ppt_x"/>
                                          </p:val>
                                        </p:tav>
                                      </p:tavLst>
                                    </p:anim>
                                    <p:anim calcmode="lin" valueType="num">
                                      <p:cBhvr additive="base">
                                        <p:cTn id="58" dur="500" fill="hold"/>
                                        <p:tgtEl>
                                          <p:spTgt spid="3483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834"/>
                                        </p:tgtEl>
                                        <p:attrNameLst>
                                          <p:attrName>style.visibility</p:attrName>
                                        </p:attrNameLst>
                                      </p:cBhvr>
                                      <p:to>
                                        <p:strVal val="visible"/>
                                      </p:to>
                                    </p:set>
                                    <p:anim calcmode="lin" valueType="num">
                                      <p:cBhvr additive="base">
                                        <p:cTn id="61" dur="500" fill="hold"/>
                                        <p:tgtEl>
                                          <p:spTgt spid="34834"/>
                                        </p:tgtEl>
                                        <p:attrNameLst>
                                          <p:attrName>ppt_x</p:attrName>
                                        </p:attrNameLst>
                                      </p:cBhvr>
                                      <p:tavLst>
                                        <p:tav tm="0">
                                          <p:val>
                                            <p:strVal val="#ppt_x"/>
                                          </p:val>
                                        </p:tav>
                                        <p:tav tm="100000">
                                          <p:val>
                                            <p:strVal val="#ppt_x"/>
                                          </p:val>
                                        </p:tav>
                                      </p:tavLst>
                                    </p:anim>
                                    <p:anim calcmode="lin" valueType="num">
                                      <p:cBhvr additive="base">
                                        <p:cTn id="62" dur="500" fill="hold"/>
                                        <p:tgtEl>
                                          <p:spTgt spid="3483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34836"/>
                                        </p:tgtEl>
                                        <p:attrNameLst>
                                          <p:attrName>style.visibility</p:attrName>
                                        </p:attrNameLst>
                                      </p:cBhvr>
                                      <p:to>
                                        <p:strVal val="visible"/>
                                      </p:to>
                                    </p:set>
                                    <p:anim calcmode="lin" valueType="num">
                                      <p:cBhvr>
                                        <p:cTn id="67" dur="500" fill="hold"/>
                                        <p:tgtEl>
                                          <p:spTgt spid="34836"/>
                                        </p:tgtEl>
                                        <p:attrNameLst>
                                          <p:attrName>ppt_w</p:attrName>
                                        </p:attrNameLst>
                                      </p:cBhvr>
                                      <p:tavLst>
                                        <p:tav tm="0">
                                          <p:val>
                                            <p:fltVal val="0"/>
                                          </p:val>
                                        </p:tav>
                                        <p:tav tm="100000">
                                          <p:val>
                                            <p:strVal val="#ppt_w"/>
                                          </p:val>
                                        </p:tav>
                                      </p:tavLst>
                                    </p:anim>
                                    <p:anim calcmode="lin" valueType="num">
                                      <p:cBhvr>
                                        <p:cTn id="68" dur="500" fill="hold"/>
                                        <p:tgtEl>
                                          <p:spTgt spid="3483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34837"/>
                                        </p:tgtEl>
                                        <p:attrNameLst>
                                          <p:attrName>style.visibility</p:attrName>
                                        </p:attrNameLst>
                                      </p:cBhvr>
                                      <p:to>
                                        <p:strVal val="visible"/>
                                      </p:to>
                                    </p:set>
                                    <p:anim calcmode="lin" valueType="num">
                                      <p:cBhvr>
                                        <p:cTn id="73" dur="500" fill="hold"/>
                                        <p:tgtEl>
                                          <p:spTgt spid="34837"/>
                                        </p:tgtEl>
                                        <p:attrNameLst>
                                          <p:attrName>ppt_w</p:attrName>
                                        </p:attrNameLst>
                                      </p:cBhvr>
                                      <p:tavLst>
                                        <p:tav tm="0">
                                          <p:val>
                                            <p:fltVal val="0"/>
                                          </p:val>
                                        </p:tav>
                                        <p:tav tm="100000">
                                          <p:val>
                                            <p:strVal val="#ppt_w"/>
                                          </p:val>
                                        </p:tav>
                                      </p:tavLst>
                                    </p:anim>
                                    <p:anim calcmode="lin" valueType="num">
                                      <p:cBhvr>
                                        <p:cTn id="74" dur="500" fill="hold"/>
                                        <p:tgtEl>
                                          <p:spTgt spid="34837"/>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34838"/>
                                        </p:tgtEl>
                                        <p:attrNameLst>
                                          <p:attrName>style.visibility</p:attrName>
                                        </p:attrNameLst>
                                      </p:cBhvr>
                                      <p:to>
                                        <p:strVal val="visible"/>
                                      </p:to>
                                    </p:set>
                                    <p:anim calcmode="lin" valueType="num">
                                      <p:cBhvr>
                                        <p:cTn id="79" dur="500" fill="hold"/>
                                        <p:tgtEl>
                                          <p:spTgt spid="34838"/>
                                        </p:tgtEl>
                                        <p:attrNameLst>
                                          <p:attrName>ppt_w</p:attrName>
                                        </p:attrNameLst>
                                      </p:cBhvr>
                                      <p:tavLst>
                                        <p:tav tm="0">
                                          <p:val>
                                            <p:fltVal val="0"/>
                                          </p:val>
                                        </p:tav>
                                        <p:tav tm="100000">
                                          <p:val>
                                            <p:strVal val="#ppt_w"/>
                                          </p:val>
                                        </p:tav>
                                      </p:tavLst>
                                    </p:anim>
                                    <p:anim calcmode="lin" valueType="num">
                                      <p:cBhvr>
                                        <p:cTn id="80" dur="500" fill="hold"/>
                                        <p:tgtEl>
                                          <p:spTgt spid="34838"/>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4839"/>
                                        </p:tgtEl>
                                        <p:attrNameLst>
                                          <p:attrName>style.visibility</p:attrName>
                                        </p:attrNameLst>
                                      </p:cBhvr>
                                      <p:to>
                                        <p:strVal val="visible"/>
                                      </p:to>
                                    </p:set>
                                    <p:animEffect transition="in" filter="blinds(horizontal)">
                                      <p:cBhvr>
                                        <p:cTn id="85" dur="500"/>
                                        <p:tgtEl>
                                          <p:spTgt spid="3483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4840"/>
                                        </p:tgtEl>
                                        <p:attrNameLst>
                                          <p:attrName>style.visibility</p:attrName>
                                        </p:attrNameLst>
                                      </p:cBhvr>
                                      <p:to>
                                        <p:strVal val="visible"/>
                                      </p:to>
                                    </p:set>
                                    <p:animEffect transition="in" filter="blinds(horizontal)">
                                      <p:cBhvr>
                                        <p:cTn id="88" dur="500"/>
                                        <p:tgtEl>
                                          <p:spTgt spid="34840"/>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4841"/>
                                        </p:tgtEl>
                                        <p:attrNameLst>
                                          <p:attrName>style.visibility</p:attrName>
                                        </p:attrNameLst>
                                      </p:cBhvr>
                                      <p:to>
                                        <p:strVal val="visible"/>
                                      </p:to>
                                    </p:set>
                                    <p:animEffect transition="in" filter="blinds(horizontal)">
                                      <p:cBhvr>
                                        <p:cTn id="93" dur="500"/>
                                        <p:tgtEl>
                                          <p:spTgt spid="34841"/>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4842"/>
                                        </p:tgtEl>
                                        <p:attrNameLst>
                                          <p:attrName>style.visibility</p:attrName>
                                        </p:attrNameLst>
                                      </p:cBhvr>
                                      <p:to>
                                        <p:strVal val="visible"/>
                                      </p:to>
                                    </p:set>
                                    <p:animEffect transition="in" filter="blinds(horizontal)">
                                      <p:cBhvr>
                                        <p:cTn id="96" dur="500"/>
                                        <p:tgtEl>
                                          <p:spTgt spid="3484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4843"/>
                                        </p:tgtEl>
                                        <p:attrNameLst>
                                          <p:attrName>style.visibility</p:attrName>
                                        </p:attrNameLst>
                                      </p:cBhvr>
                                      <p:to>
                                        <p:strVal val="visible"/>
                                      </p:to>
                                    </p:set>
                                    <p:animEffect transition="in" filter="blinds(horizontal)">
                                      <p:cBhvr>
                                        <p:cTn id="101" dur="500"/>
                                        <p:tgtEl>
                                          <p:spTgt spid="34843"/>
                                        </p:tgtEl>
                                      </p:cBhvr>
                                    </p:animEffect>
                                  </p:childTnLst>
                                </p:cTn>
                              </p:par>
                              <p:par>
                                <p:cTn id="102" presetID="3" presetClass="exit" presetSubtype="10" fill="hold" grpId="1" nodeType="withEffect">
                                  <p:stCondLst>
                                    <p:cond delay="0"/>
                                  </p:stCondLst>
                                  <p:childTnLst>
                                    <p:animEffect transition="out" filter="blinds(horizontal)">
                                      <p:cBhvr>
                                        <p:cTn id="103" dur="500"/>
                                        <p:tgtEl>
                                          <p:spTgt spid="34834"/>
                                        </p:tgtEl>
                                      </p:cBhvr>
                                    </p:animEffect>
                                    <p:set>
                                      <p:cBhvr>
                                        <p:cTn id="104" dur="1" fill="hold">
                                          <p:stCondLst>
                                            <p:cond delay="499"/>
                                          </p:stCondLst>
                                        </p:cTn>
                                        <p:tgtEl>
                                          <p:spTgt spid="34834"/>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34835"/>
                                        </p:tgtEl>
                                      </p:cBhvr>
                                    </p:animEffect>
                                    <p:set>
                                      <p:cBhvr>
                                        <p:cTn id="107" dur="1" fill="hold">
                                          <p:stCondLst>
                                            <p:cond delay="499"/>
                                          </p:stCondLst>
                                        </p:cTn>
                                        <p:tgtEl>
                                          <p:spTgt spid="3483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4853"/>
                                        </p:tgtEl>
                                        <p:attrNameLst>
                                          <p:attrName>style.visibility</p:attrName>
                                        </p:attrNameLst>
                                      </p:cBhvr>
                                      <p:to>
                                        <p:strVal val="visible"/>
                                      </p:to>
                                    </p:set>
                                    <p:anim calcmode="lin" valueType="num">
                                      <p:cBhvr additive="base">
                                        <p:cTn id="112" dur="500" fill="hold"/>
                                        <p:tgtEl>
                                          <p:spTgt spid="34853"/>
                                        </p:tgtEl>
                                        <p:attrNameLst>
                                          <p:attrName>ppt_x</p:attrName>
                                        </p:attrNameLst>
                                      </p:cBhvr>
                                      <p:tavLst>
                                        <p:tav tm="0">
                                          <p:val>
                                            <p:strVal val="#ppt_x"/>
                                          </p:val>
                                        </p:tav>
                                        <p:tav tm="100000">
                                          <p:val>
                                            <p:strVal val="#ppt_x"/>
                                          </p:val>
                                        </p:tav>
                                      </p:tavLst>
                                    </p:anim>
                                    <p:anim calcmode="lin" valueType="num">
                                      <p:cBhvr additive="base">
                                        <p:cTn id="113" dur="500" fill="hold"/>
                                        <p:tgtEl>
                                          <p:spTgt spid="34853"/>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4852"/>
                                        </p:tgtEl>
                                        <p:attrNameLst>
                                          <p:attrName>style.visibility</p:attrName>
                                        </p:attrNameLst>
                                      </p:cBhvr>
                                      <p:to>
                                        <p:strVal val="visible"/>
                                      </p:to>
                                    </p:set>
                                    <p:anim calcmode="lin" valueType="num">
                                      <p:cBhvr additive="base">
                                        <p:cTn id="116" dur="500" fill="hold"/>
                                        <p:tgtEl>
                                          <p:spTgt spid="34852"/>
                                        </p:tgtEl>
                                        <p:attrNameLst>
                                          <p:attrName>ppt_x</p:attrName>
                                        </p:attrNameLst>
                                      </p:cBhvr>
                                      <p:tavLst>
                                        <p:tav tm="0">
                                          <p:val>
                                            <p:strVal val="#ppt_x"/>
                                          </p:val>
                                        </p:tav>
                                        <p:tav tm="100000">
                                          <p:val>
                                            <p:strVal val="#ppt_x"/>
                                          </p:val>
                                        </p:tav>
                                      </p:tavLst>
                                    </p:anim>
                                    <p:anim calcmode="lin" valueType="num">
                                      <p:cBhvr additive="base">
                                        <p:cTn id="117" dur="500" fill="hold"/>
                                        <p:tgtEl>
                                          <p:spTgt spid="3485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7" presetClass="entr" presetSubtype="10" fill="hold" nodeType="clickEffect">
                                  <p:stCondLst>
                                    <p:cond delay="0"/>
                                  </p:stCondLst>
                                  <p:childTnLst>
                                    <p:set>
                                      <p:cBhvr>
                                        <p:cTn id="121" dur="1" fill="hold">
                                          <p:stCondLst>
                                            <p:cond delay="0"/>
                                          </p:stCondLst>
                                        </p:cTn>
                                        <p:tgtEl>
                                          <p:spTgt spid="34844"/>
                                        </p:tgtEl>
                                        <p:attrNameLst>
                                          <p:attrName>style.visibility</p:attrName>
                                        </p:attrNameLst>
                                      </p:cBhvr>
                                      <p:to>
                                        <p:strVal val="visible"/>
                                      </p:to>
                                    </p:set>
                                    <p:anim calcmode="lin" valueType="num">
                                      <p:cBhvr>
                                        <p:cTn id="122" dur="500" fill="hold"/>
                                        <p:tgtEl>
                                          <p:spTgt spid="34844"/>
                                        </p:tgtEl>
                                        <p:attrNameLst>
                                          <p:attrName>ppt_w</p:attrName>
                                        </p:attrNameLst>
                                      </p:cBhvr>
                                      <p:tavLst>
                                        <p:tav tm="0">
                                          <p:val>
                                            <p:fltVal val="0"/>
                                          </p:val>
                                        </p:tav>
                                        <p:tav tm="100000">
                                          <p:val>
                                            <p:strVal val="#ppt_w"/>
                                          </p:val>
                                        </p:tav>
                                      </p:tavLst>
                                    </p:anim>
                                    <p:anim calcmode="lin" valueType="num">
                                      <p:cBhvr>
                                        <p:cTn id="123" dur="500" fill="hold"/>
                                        <p:tgtEl>
                                          <p:spTgt spid="34844"/>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nodeType="clickEffect">
                                  <p:stCondLst>
                                    <p:cond delay="0"/>
                                  </p:stCondLst>
                                  <p:childTnLst>
                                    <p:set>
                                      <p:cBhvr>
                                        <p:cTn id="127" dur="1" fill="hold">
                                          <p:stCondLst>
                                            <p:cond delay="0"/>
                                          </p:stCondLst>
                                        </p:cTn>
                                        <p:tgtEl>
                                          <p:spTgt spid="34845"/>
                                        </p:tgtEl>
                                        <p:attrNameLst>
                                          <p:attrName>style.visibility</p:attrName>
                                        </p:attrNameLst>
                                      </p:cBhvr>
                                      <p:to>
                                        <p:strVal val="visible"/>
                                      </p:to>
                                    </p:set>
                                    <p:anim calcmode="lin" valueType="num">
                                      <p:cBhvr>
                                        <p:cTn id="128" dur="500" fill="hold"/>
                                        <p:tgtEl>
                                          <p:spTgt spid="34845"/>
                                        </p:tgtEl>
                                        <p:attrNameLst>
                                          <p:attrName>ppt_w</p:attrName>
                                        </p:attrNameLst>
                                      </p:cBhvr>
                                      <p:tavLst>
                                        <p:tav tm="0">
                                          <p:val>
                                            <p:fltVal val="0"/>
                                          </p:val>
                                        </p:tav>
                                        <p:tav tm="100000">
                                          <p:val>
                                            <p:strVal val="#ppt_w"/>
                                          </p:val>
                                        </p:tav>
                                      </p:tavLst>
                                    </p:anim>
                                    <p:anim calcmode="lin" valueType="num">
                                      <p:cBhvr>
                                        <p:cTn id="129" dur="500" fill="hold"/>
                                        <p:tgtEl>
                                          <p:spTgt spid="34845"/>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10" fill="hold" nodeType="clickEffect">
                                  <p:stCondLst>
                                    <p:cond delay="0"/>
                                  </p:stCondLst>
                                  <p:childTnLst>
                                    <p:set>
                                      <p:cBhvr>
                                        <p:cTn id="133" dur="1" fill="hold">
                                          <p:stCondLst>
                                            <p:cond delay="0"/>
                                          </p:stCondLst>
                                        </p:cTn>
                                        <p:tgtEl>
                                          <p:spTgt spid="34846"/>
                                        </p:tgtEl>
                                        <p:attrNameLst>
                                          <p:attrName>style.visibility</p:attrName>
                                        </p:attrNameLst>
                                      </p:cBhvr>
                                      <p:to>
                                        <p:strVal val="visible"/>
                                      </p:to>
                                    </p:set>
                                    <p:anim calcmode="lin" valueType="num">
                                      <p:cBhvr>
                                        <p:cTn id="134" dur="500" fill="hold"/>
                                        <p:tgtEl>
                                          <p:spTgt spid="34846"/>
                                        </p:tgtEl>
                                        <p:attrNameLst>
                                          <p:attrName>ppt_w</p:attrName>
                                        </p:attrNameLst>
                                      </p:cBhvr>
                                      <p:tavLst>
                                        <p:tav tm="0">
                                          <p:val>
                                            <p:fltVal val="0"/>
                                          </p:val>
                                        </p:tav>
                                        <p:tav tm="100000">
                                          <p:val>
                                            <p:strVal val="#ppt_w"/>
                                          </p:val>
                                        </p:tav>
                                      </p:tavLst>
                                    </p:anim>
                                    <p:anim calcmode="lin" valueType="num">
                                      <p:cBhvr>
                                        <p:cTn id="135" dur="500" fill="hold"/>
                                        <p:tgtEl>
                                          <p:spTgt spid="34846"/>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4847"/>
                                        </p:tgtEl>
                                        <p:attrNameLst>
                                          <p:attrName>style.visibility</p:attrName>
                                        </p:attrNameLst>
                                      </p:cBhvr>
                                      <p:to>
                                        <p:strVal val="visible"/>
                                      </p:to>
                                    </p:set>
                                    <p:animEffect transition="in" filter="blinds(horizontal)">
                                      <p:cBhvr>
                                        <p:cTn id="140" dur="500"/>
                                        <p:tgtEl>
                                          <p:spTgt spid="34847"/>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4848"/>
                                        </p:tgtEl>
                                        <p:attrNameLst>
                                          <p:attrName>style.visibility</p:attrName>
                                        </p:attrNameLst>
                                      </p:cBhvr>
                                      <p:to>
                                        <p:strVal val="visible"/>
                                      </p:to>
                                    </p:set>
                                    <p:animEffect transition="in" filter="blinds(horizontal)">
                                      <p:cBhvr>
                                        <p:cTn id="143" dur="500"/>
                                        <p:tgtEl>
                                          <p:spTgt spid="348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34849"/>
                                        </p:tgtEl>
                                        <p:attrNameLst>
                                          <p:attrName>style.visibility</p:attrName>
                                        </p:attrNameLst>
                                      </p:cBhvr>
                                      <p:to>
                                        <p:strVal val="visible"/>
                                      </p:to>
                                    </p:set>
                                    <p:animEffect transition="in" filter="blinds(horizontal)">
                                      <p:cBhvr>
                                        <p:cTn id="148" dur="500"/>
                                        <p:tgtEl>
                                          <p:spTgt spid="3484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34850"/>
                                        </p:tgtEl>
                                        <p:attrNameLst>
                                          <p:attrName>style.visibility</p:attrName>
                                        </p:attrNameLst>
                                      </p:cBhvr>
                                      <p:to>
                                        <p:strVal val="visible"/>
                                      </p:to>
                                    </p:set>
                                    <p:animEffect transition="in" filter="blinds(horizontal)">
                                      <p:cBhvr>
                                        <p:cTn id="151" dur="500"/>
                                        <p:tgtEl>
                                          <p:spTgt spid="34850"/>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34851"/>
                                        </p:tgtEl>
                                        <p:attrNameLst>
                                          <p:attrName>style.visibility</p:attrName>
                                        </p:attrNameLst>
                                      </p:cBhvr>
                                      <p:to>
                                        <p:strVal val="visible"/>
                                      </p:to>
                                    </p:set>
                                    <p:animEffect transition="in" filter="blinds(horizontal)">
                                      <p:cBhvr>
                                        <p:cTn id="156" dur="500"/>
                                        <p:tgtEl>
                                          <p:spTgt spid="34851"/>
                                        </p:tgtEl>
                                      </p:cBhvr>
                                    </p:animEffect>
                                  </p:childTnLst>
                                </p:cTn>
                              </p:par>
                              <p:par>
                                <p:cTn id="157" presetID="3" presetClass="exit" presetSubtype="10" fill="hold" grpId="2" nodeType="withEffect">
                                  <p:stCondLst>
                                    <p:cond delay="0"/>
                                  </p:stCondLst>
                                  <p:childTnLst>
                                    <p:animEffect transition="out" filter="blinds(horizontal)">
                                      <p:cBhvr>
                                        <p:cTn id="158" dur="500"/>
                                        <p:tgtEl>
                                          <p:spTgt spid="34835"/>
                                        </p:tgtEl>
                                      </p:cBhvr>
                                    </p:animEffect>
                                    <p:set>
                                      <p:cBhvr>
                                        <p:cTn id="159" dur="1" fill="hold">
                                          <p:stCondLst>
                                            <p:cond delay="499"/>
                                          </p:stCondLst>
                                        </p:cTn>
                                        <p:tgtEl>
                                          <p:spTgt spid="34835"/>
                                        </p:tgtEl>
                                        <p:attrNameLst>
                                          <p:attrName>style.visibility</p:attrName>
                                        </p:attrNameLst>
                                      </p:cBhvr>
                                      <p:to>
                                        <p:strVal val="hidden"/>
                                      </p:to>
                                    </p:set>
                                  </p:childTnLst>
                                </p:cTn>
                              </p:par>
                              <p:par>
                                <p:cTn id="160" presetID="3" presetClass="exit" presetSubtype="10" fill="hold" grpId="2" nodeType="withEffect">
                                  <p:stCondLst>
                                    <p:cond delay="0"/>
                                  </p:stCondLst>
                                  <p:childTnLst>
                                    <p:animEffect transition="out" filter="blinds(horizontal)">
                                      <p:cBhvr>
                                        <p:cTn id="161" dur="500"/>
                                        <p:tgtEl>
                                          <p:spTgt spid="34834"/>
                                        </p:tgtEl>
                                      </p:cBhvr>
                                    </p:animEffect>
                                    <p:set>
                                      <p:cBhvr>
                                        <p:cTn id="162" dur="1" fill="hold">
                                          <p:stCondLst>
                                            <p:cond delay="499"/>
                                          </p:stCondLst>
                                        </p:cTn>
                                        <p:tgtEl>
                                          <p:spTgt spid="34834"/>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34853"/>
                                        </p:tgtEl>
                                      </p:cBhvr>
                                    </p:animEffect>
                                    <p:set>
                                      <p:cBhvr>
                                        <p:cTn id="165" dur="1" fill="hold">
                                          <p:stCondLst>
                                            <p:cond delay="499"/>
                                          </p:stCondLst>
                                        </p:cTn>
                                        <p:tgtEl>
                                          <p:spTgt spid="34853"/>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34852"/>
                                        </p:tgtEl>
                                      </p:cBhvr>
                                    </p:animEffect>
                                    <p:set>
                                      <p:cBhvr>
                                        <p:cTn id="168" dur="1" fill="hold">
                                          <p:stCondLst>
                                            <p:cond delay="499"/>
                                          </p:stCondLst>
                                        </p:cTn>
                                        <p:tgtEl>
                                          <p:spTgt spid="348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4832" grpId="0"/>
      <p:bldP spid="34834" grpId="0" animBg="1"/>
      <p:bldP spid="34834" grpId="1" animBg="1"/>
      <p:bldP spid="34834" grpId="2" animBg="1"/>
      <p:bldP spid="34835" grpId="0"/>
      <p:bldP spid="34835" grpId="1"/>
      <p:bldP spid="34835" grpId="2"/>
      <p:bldP spid="34839" grpId="0" animBg="1"/>
      <p:bldP spid="34840" grpId="0"/>
      <p:bldP spid="34841" grpId="0" animBg="1"/>
      <p:bldP spid="34842" grpId="0"/>
      <p:bldP spid="34843" grpId="0" animBg="1"/>
      <p:bldP spid="34847" grpId="0" animBg="1"/>
      <p:bldP spid="34848" grpId="0"/>
      <p:bldP spid="34849" grpId="0" animBg="1"/>
      <p:bldP spid="34850" grpId="0"/>
      <p:bldP spid="34851" grpId="0" animBg="1"/>
      <p:bldP spid="34852" grpId="0" animBg="1"/>
      <p:bldP spid="34852" grpId="1" animBg="1"/>
      <p:bldP spid="34853" grpId="0"/>
      <p:bldP spid="3485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Değer modeli – başvuru modeli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55</a:t>
            </a:fld>
            <a:endParaRPr lang="tr-TR"/>
          </a:p>
        </p:txBody>
      </p:sp>
      <p:sp>
        <p:nvSpPr>
          <p:cNvPr id="7" name="Rectangle 3"/>
          <p:cNvSpPr txBox="1">
            <a:spLocks noChangeArrowheads="1"/>
          </p:cNvSpPr>
          <p:nvPr/>
        </p:nvSpPr>
        <p:spPr>
          <a:xfrm>
            <a:off x="428596" y="1698625"/>
            <a:ext cx="7772400" cy="4835525"/>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b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c = b; b = </a:t>
            </a:r>
            <a:r>
              <a:rPr kumimoji="0" lang="en-US" sz="2900" b="0" i="0" u="none" strike="noStrike" kern="1200" cap="none" spc="0" normalizeH="0" baseline="0" noProof="0" dirty="0" err="1" smtClean="0">
                <a:ln>
                  <a:noFill/>
                </a:ln>
                <a:solidFill>
                  <a:schemeClr val="tx1"/>
                </a:solidFill>
                <a:effectLst/>
                <a:uLnTx/>
                <a:uFillTx/>
                <a:latin typeface="Courier New" pitchFamily="49" charset="0"/>
                <a:cs typeface="Courier New" pitchFamily="49" charset="0"/>
              </a:rPr>
              <a:t>b</a:t>
            </a: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sz="29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 = b + c;</a:t>
            </a:r>
          </a:p>
        </p:txBody>
      </p:sp>
      <p:sp>
        <p:nvSpPr>
          <p:cNvPr id="8" name="Text Box 4"/>
          <p:cNvSpPr txBox="1">
            <a:spLocks noChangeArrowheads="1"/>
          </p:cNvSpPr>
          <p:nvPr/>
        </p:nvSpPr>
        <p:spPr bwMode="auto">
          <a:xfrm>
            <a:off x="2586009" y="42926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5</a:t>
            </a:r>
          </a:p>
        </p:txBody>
      </p:sp>
      <p:sp>
        <p:nvSpPr>
          <p:cNvPr id="9" name="Text Box 5"/>
          <p:cNvSpPr txBox="1">
            <a:spLocks noChangeArrowheads="1"/>
          </p:cNvSpPr>
          <p:nvPr/>
        </p:nvSpPr>
        <p:spPr bwMode="auto">
          <a:xfrm>
            <a:off x="2586009" y="48688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10" name="Text Box 6"/>
          <p:cNvSpPr txBox="1">
            <a:spLocks noChangeArrowheads="1"/>
          </p:cNvSpPr>
          <p:nvPr/>
        </p:nvSpPr>
        <p:spPr bwMode="auto">
          <a:xfrm>
            <a:off x="2586009" y="55165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11" name="Text Box 7"/>
          <p:cNvSpPr txBox="1">
            <a:spLocks noChangeArrowheads="1"/>
          </p:cNvSpPr>
          <p:nvPr/>
        </p:nvSpPr>
        <p:spPr bwMode="auto">
          <a:xfrm>
            <a:off x="2154209" y="4292600"/>
            <a:ext cx="360362"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a</a:t>
            </a:r>
          </a:p>
        </p:txBody>
      </p:sp>
      <p:sp>
        <p:nvSpPr>
          <p:cNvPr id="12" name="Text Box 8"/>
          <p:cNvSpPr txBox="1">
            <a:spLocks noChangeArrowheads="1"/>
          </p:cNvSpPr>
          <p:nvPr/>
        </p:nvSpPr>
        <p:spPr bwMode="auto">
          <a:xfrm>
            <a:off x="2154209" y="4926013"/>
            <a:ext cx="360362" cy="303212"/>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b</a:t>
            </a:r>
          </a:p>
        </p:txBody>
      </p:sp>
      <p:sp>
        <p:nvSpPr>
          <p:cNvPr id="13" name="Text Box 9"/>
          <p:cNvSpPr txBox="1">
            <a:spLocks noChangeArrowheads="1"/>
          </p:cNvSpPr>
          <p:nvPr/>
        </p:nvSpPr>
        <p:spPr bwMode="auto">
          <a:xfrm>
            <a:off x="2154209" y="5502275"/>
            <a:ext cx="360362"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c</a:t>
            </a:r>
          </a:p>
        </p:txBody>
      </p:sp>
      <p:sp>
        <p:nvSpPr>
          <p:cNvPr id="14" name="Text Box 10"/>
          <p:cNvSpPr txBox="1">
            <a:spLocks noChangeArrowheads="1"/>
          </p:cNvSpPr>
          <p:nvPr/>
        </p:nvSpPr>
        <p:spPr bwMode="auto">
          <a:xfrm>
            <a:off x="5395884" y="42926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5" name="Text Box 11"/>
          <p:cNvSpPr txBox="1">
            <a:spLocks noChangeArrowheads="1"/>
          </p:cNvSpPr>
          <p:nvPr/>
        </p:nvSpPr>
        <p:spPr bwMode="auto">
          <a:xfrm>
            <a:off x="5395884" y="48688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6" name="Text Box 12"/>
          <p:cNvSpPr txBox="1">
            <a:spLocks noChangeArrowheads="1"/>
          </p:cNvSpPr>
          <p:nvPr/>
        </p:nvSpPr>
        <p:spPr bwMode="auto">
          <a:xfrm>
            <a:off x="5395884" y="55165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endParaRPr lang="tr-TR" sz="1800" b="1">
              <a:latin typeface="Lucida Console" pitchFamily="49" charset="0"/>
            </a:endParaRPr>
          </a:p>
        </p:txBody>
      </p:sp>
      <p:sp>
        <p:nvSpPr>
          <p:cNvPr id="17" name="Text Box 13"/>
          <p:cNvSpPr txBox="1">
            <a:spLocks noChangeArrowheads="1"/>
          </p:cNvSpPr>
          <p:nvPr/>
        </p:nvSpPr>
        <p:spPr bwMode="auto">
          <a:xfrm>
            <a:off x="4962496" y="4292600"/>
            <a:ext cx="360363"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a</a:t>
            </a:r>
          </a:p>
        </p:txBody>
      </p:sp>
      <p:sp>
        <p:nvSpPr>
          <p:cNvPr id="18" name="Text Box 14"/>
          <p:cNvSpPr txBox="1">
            <a:spLocks noChangeArrowheads="1"/>
          </p:cNvSpPr>
          <p:nvPr/>
        </p:nvSpPr>
        <p:spPr bwMode="auto">
          <a:xfrm>
            <a:off x="4962496" y="4926013"/>
            <a:ext cx="360363" cy="303212"/>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b</a:t>
            </a:r>
          </a:p>
        </p:txBody>
      </p:sp>
      <p:sp>
        <p:nvSpPr>
          <p:cNvPr id="19" name="Text Box 15"/>
          <p:cNvSpPr txBox="1">
            <a:spLocks noChangeArrowheads="1"/>
          </p:cNvSpPr>
          <p:nvPr/>
        </p:nvSpPr>
        <p:spPr bwMode="auto">
          <a:xfrm>
            <a:off x="4962496" y="5502275"/>
            <a:ext cx="360363" cy="303213"/>
          </a:xfrm>
          <a:prstGeom prst="rect">
            <a:avLst/>
          </a:prstGeom>
          <a:noFill/>
          <a:ln w="12700" cap="sq">
            <a:noFill/>
            <a:miter lim="800000"/>
            <a:headEnd type="none" w="sm" len="sm"/>
            <a:tailEnd type="none" w="sm" len="sm"/>
          </a:ln>
          <a:effectLst>
            <a:glow rad="63500">
              <a:schemeClr val="accent4">
                <a:satMod val="175000"/>
                <a:alpha val="40000"/>
              </a:schemeClr>
            </a:glow>
          </a:effectLst>
        </p:spPr>
        <p:txBody>
          <a:bodyPr lIns="0" tIns="0" rIns="0" bIns="0"/>
          <a:lstStyle/>
          <a:p>
            <a:pPr algn="ctr">
              <a:spcBef>
                <a:spcPct val="50000"/>
              </a:spcBef>
            </a:pPr>
            <a:r>
              <a:rPr lang="en-US"/>
              <a:t>c</a:t>
            </a:r>
          </a:p>
        </p:txBody>
      </p:sp>
      <p:sp>
        <p:nvSpPr>
          <p:cNvPr id="20" name="Line 19"/>
          <p:cNvSpPr>
            <a:spLocks noChangeShapeType="1"/>
          </p:cNvSpPr>
          <p:nvPr/>
        </p:nvSpPr>
        <p:spPr bwMode="auto">
          <a:xfrm>
            <a:off x="5610196" y="4508500"/>
            <a:ext cx="1728788" cy="0"/>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1" name="Line 20"/>
          <p:cNvSpPr>
            <a:spLocks noChangeShapeType="1"/>
          </p:cNvSpPr>
          <p:nvPr/>
        </p:nvSpPr>
        <p:spPr bwMode="auto">
          <a:xfrm>
            <a:off x="5683221" y="5084763"/>
            <a:ext cx="1655763" cy="0"/>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2" name="Line 21"/>
          <p:cNvSpPr>
            <a:spLocks noChangeShapeType="1"/>
          </p:cNvSpPr>
          <p:nvPr/>
        </p:nvSpPr>
        <p:spPr bwMode="auto">
          <a:xfrm flipV="1">
            <a:off x="5683221" y="5157788"/>
            <a:ext cx="1584325" cy="576262"/>
          </a:xfrm>
          <a:prstGeom prst="line">
            <a:avLst/>
          </a:prstGeom>
          <a:noFill/>
          <a:ln w="28575" cap="sq">
            <a:solidFill>
              <a:schemeClr val="tx1"/>
            </a:solidFill>
            <a:miter lim="800000"/>
            <a:headEnd type="none" w="sm" len="sm"/>
            <a:tailEnd type="triangle" w="med" len="med"/>
          </a:ln>
          <a:effectLst>
            <a:glow rad="63500">
              <a:schemeClr val="accent4">
                <a:satMod val="175000"/>
                <a:alpha val="40000"/>
              </a:schemeClr>
            </a:glow>
          </a:effectLst>
        </p:spPr>
        <p:txBody>
          <a:bodyPr wrap="none" lIns="80962" tIns="41275" rIns="80962" bIns="41275">
            <a:spAutoFit/>
          </a:bodyPr>
          <a:lstStyle/>
          <a:p>
            <a:endParaRPr lang="tr-TR"/>
          </a:p>
        </p:txBody>
      </p:sp>
      <p:sp>
        <p:nvSpPr>
          <p:cNvPr id="23" name="Text Box 22"/>
          <p:cNvSpPr txBox="1">
            <a:spLocks noChangeArrowheads="1"/>
          </p:cNvSpPr>
          <p:nvPr/>
        </p:nvSpPr>
        <p:spPr bwMode="auto">
          <a:xfrm>
            <a:off x="1722409" y="3716338"/>
            <a:ext cx="2232025" cy="36035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lIns="80962" tIns="41275" rIns="80962" bIns="41275">
            <a:spAutoFit/>
          </a:bodyPr>
          <a:lstStyle/>
          <a:p>
            <a:pPr algn="ctr">
              <a:spcBef>
                <a:spcPct val="50000"/>
              </a:spcBef>
            </a:pPr>
            <a:r>
              <a:rPr lang="tr-TR" dirty="0" smtClean="0"/>
              <a:t>Değer modeli</a:t>
            </a:r>
            <a:endParaRPr lang="en-US" dirty="0"/>
          </a:p>
        </p:txBody>
      </p:sp>
      <p:sp>
        <p:nvSpPr>
          <p:cNvPr id="24" name="Text Box 23"/>
          <p:cNvSpPr txBox="1">
            <a:spLocks noChangeArrowheads="1"/>
          </p:cNvSpPr>
          <p:nvPr/>
        </p:nvSpPr>
        <p:spPr bwMode="auto">
          <a:xfrm>
            <a:off x="5394296" y="3716338"/>
            <a:ext cx="2232025" cy="36035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lIns="80962" tIns="41275" rIns="80962" bIns="41275">
            <a:spAutoFit/>
          </a:bodyPr>
          <a:lstStyle/>
          <a:p>
            <a:pPr algn="ctr">
              <a:spcBef>
                <a:spcPct val="50000"/>
              </a:spcBef>
            </a:pPr>
            <a:r>
              <a:rPr lang="tr-TR" dirty="0" smtClean="0"/>
              <a:t>Başvuru </a:t>
            </a:r>
            <a:r>
              <a:rPr lang="en-US" dirty="0" smtClean="0"/>
              <a:t>model</a:t>
            </a:r>
            <a:r>
              <a:rPr lang="tr-TR" dirty="0" smtClean="0"/>
              <a:t>i</a:t>
            </a:r>
            <a:endParaRPr lang="en-US" dirty="0"/>
          </a:p>
        </p:txBody>
      </p:sp>
      <p:sp>
        <p:nvSpPr>
          <p:cNvPr id="25" name="Text Box 24"/>
          <p:cNvSpPr txBox="1">
            <a:spLocks noChangeArrowheads="1"/>
          </p:cNvSpPr>
          <p:nvPr/>
        </p:nvSpPr>
        <p:spPr bwMode="auto">
          <a:xfrm>
            <a:off x="7338984" y="4283075"/>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6</a:t>
            </a:r>
          </a:p>
        </p:txBody>
      </p:sp>
      <p:sp>
        <p:nvSpPr>
          <p:cNvPr id="26" name="Text Box 25"/>
          <p:cNvSpPr txBox="1">
            <a:spLocks noChangeArrowheads="1"/>
          </p:cNvSpPr>
          <p:nvPr/>
        </p:nvSpPr>
        <p:spPr bwMode="auto">
          <a:xfrm>
            <a:off x="3330546" y="488791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3</a:t>
            </a:r>
          </a:p>
        </p:txBody>
      </p:sp>
      <p:sp>
        <p:nvSpPr>
          <p:cNvPr id="27" name="Text Box 26"/>
          <p:cNvSpPr txBox="1">
            <a:spLocks noChangeArrowheads="1"/>
          </p:cNvSpPr>
          <p:nvPr/>
        </p:nvSpPr>
        <p:spPr bwMode="auto">
          <a:xfrm>
            <a:off x="7307234" y="4932363"/>
            <a:ext cx="431800" cy="369887"/>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2</a:t>
            </a:r>
          </a:p>
        </p:txBody>
      </p:sp>
      <p:sp>
        <p:nvSpPr>
          <p:cNvPr id="28" name="Text Box 27"/>
          <p:cNvSpPr txBox="1">
            <a:spLocks noChangeArrowheads="1"/>
          </p:cNvSpPr>
          <p:nvPr/>
        </p:nvSpPr>
        <p:spPr bwMode="auto">
          <a:xfrm>
            <a:off x="7807296" y="4902200"/>
            <a:ext cx="431800" cy="369888"/>
          </a:xfrm>
          <a:prstGeom prst="rect">
            <a:avLst/>
          </a:prstGeom>
          <a:noFill/>
          <a:ln w="12700" cap="sq">
            <a:solidFill>
              <a:schemeClr val="tx1"/>
            </a:solidFill>
            <a:miter lim="800000"/>
            <a:headEnd type="none" w="sm" len="sm"/>
            <a:tailEnd type="none" w="sm" len="sm"/>
          </a:ln>
          <a:effectLst>
            <a:glow rad="63500">
              <a:schemeClr val="accent4">
                <a:satMod val="175000"/>
                <a:alpha val="40000"/>
              </a:schemeClr>
            </a:glow>
          </a:effectLst>
        </p:spPr>
        <p:txBody>
          <a:bodyPr lIns="80962" tIns="41275" rIns="80962" bIns="41275">
            <a:spAutoFit/>
          </a:bodyPr>
          <a:lstStyle/>
          <a:p>
            <a:pPr algn="r">
              <a:spcBef>
                <a:spcPct val="50000"/>
              </a:spcBef>
            </a:pPr>
            <a:r>
              <a:rPr lang="en-US" sz="1800" b="1">
                <a:latin typeface="Lucida Console" pitchFamily="49" charset="0"/>
              </a:rPr>
              <a:t>3</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
        <p:nvSpPr>
          <p:cNvPr id="7" name="Rectangle 2"/>
          <p:cNvSpPr txBox="1">
            <a:spLocks noChangeArrowheads="1"/>
          </p:cNvSpPr>
          <p:nvPr/>
        </p:nvSpPr>
        <p:spPr>
          <a:xfrm>
            <a:off x="304800" y="1524000"/>
            <a:ext cx="8686800" cy="4878388"/>
          </a:xfrm>
          <a:prstGeom prst="rect">
            <a:avLst/>
          </a:prstGeom>
          <a:ln/>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 parametreye kapalı olarak gösterge</a:t>
            </a:r>
            <a:r>
              <a:rPr kumimoji="0" lang="tr-TR" sz="2900" b="0" i="0" u="none" strike="noStrike" kern="1200" cap="none" spc="0" normalizeH="0" noProof="0" dirty="0" smtClean="0">
                <a:ln>
                  <a:noFill/>
                </a:ln>
                <a:solidFill>
                  <a:schemeClr val="tx1"/>
                </a:solidFill>
                <a:effectLst/>
                <a:uLnTx/>
                <a:uFillTx/>
                <a:latin typeface="+mn-lt"/>
                <a:ea typeface="+mn-ea"/>
                <a:cs typeface="+mn-cs"/>
              </a:rPr>
              <a:t> ya da referans geçir</a:t>
            </a: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600" b="0" i="0" u="none" strike="noStrike" kern="1200" cap="none" spc="0" normalizeH="0" baseline="0" noProof="0" dirty="0" smtClean="0">
                <a:ln>
                  <a:noFill/>
                </a:ln>
                <a:solidFill>
                  <a:schemeClr val="tx1"/>
                </a:solidFill>
                <a:effectLst/>
                <a:uLnTx/>
                <a:uFillTx/>
                <a:latin typeface="+mn-lt"/>
                <a:ea typeface="+mn-ea"/>
                <a:cs typeface="+mn-cs"/>
              </a:rPr>
              <a:t>Eğer fonksiyon ona yazarsa gerçek parametre değişir</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 Box 3"/>
          <p:cNvSpPr txBox="1">
            <a:spLocks noChangeArrowheads="1"/>
          </p:cNvSpPr>
          <p:nvPr/>
        </p:nvSpPr>
        <p:spPr bwMode="auto">
          <a:xfrm>
            <a:off x="762000" y="4343400"/>
            <a:ext cx="3048000" cy="1465263"/>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9" name="Rectangle 4"/>
          <p:cNvSpPr>
            <a:spLocks noChangeArrowheads="1"/>
          </p:cNvSpPr>
          <p:nvPr/>
        </p:nvSpPr>
        <p:spPr bwMode="auto">
          <a:xfrm>
            <a:off x="762000" y="3429000"/>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0" name="Text Box 5"/>
          <p:cNvSpPr txBox="1">
            <a:spLocks noChangeArrowheads="1"/>
          </p:cNvSpPr>
          <p:nvPr/>
        </p:nvSpPr>
        <p:spPr bwMode="auto">
          <a:xfrm>
            <a:off x="5411788" y="35718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1" name="Text Box 6"/>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2" name="Text Box 7"/>
          <p:cNvSpPr txBox="1">
            <a:spLocks noChangeArrowheads="1"/>
          </p:cNvSpPr>
          <p:nvPr/>
        </p:nvSpPr>
        <p:spPr bwMode="auto">
          <a:xfrm>
            <a:off x="5411788" y="40290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3" name="Text Box 8"/>
          <p:cNvSpPr txBox="1">
            <a:spLocks noChangeArrowheads="1"/>
          </p:cNvSpPr>
          <p:nvPr/>
        </p:nvSpPr>
        <p:spPr bwMode="auto">
          <a:xfrm>
            <a:off x="5867400" y="4038600"/>
            <a:ext cx="1371600" cy="466725"/>
          </a:xfrm>
          <a:prstGeom prst="rect">
            <a:avLst/>
          </a:prstGeom>
          <a:solidFill>
            <a:srgbClr val="FFFF00"/>
          </a:solidFill>
          <a:ln w="9360">
            <a:solidFill>
              <a:srgbClr val="000000"/>
            </a:solidFill>
            <a:miter lim="800000"/>
            <a:headEnd/>
            <a:tailEnd/>
          </a:ln>
          <a:effectLst/>
        </p:spPr>
        <p:txBody>
          <a:bodyPr wrap="none" anchor="ctr"/>
          <a:lstStyle/>
          <a:p>
            <a:endParaRPr lang="tr-TR"/>
          </a:p>
        </p:txBody>
      </p:sp>
      <p:sp>
        <p:nvSpPr>
          <p:cNvPr id="14" name="Text Box 9"/>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5" name="Freeform 10"/>
          <p:cNvSpPr>
            <a:spLocks/>
          </p:cNvSpPr>
          <p:nvPr/>
        </p:nvSpPr>
        <p:spPr bwMode="auto">
          <a:xfrm>
            <a:off x="6477000" y="3733800"/>
            <a:ext cx="1155700" cy="609600"/>
          </a:xfrm>
          <a:custGeom>
            <a:avLst/>
            <a:gdLst/>
            <a:ahLst/>
            <a:cxnLst>
              <a:cxn ang="0">
                <a:pos x="0" y="336"/>
              </a:cxn>
              <a:cxn ang="0">
                <a:pos x="624" y="336"/>
              </a:cxn>
              <a:cxn ang="0">
                <a:pos x="624" y="48"/>
              </a:cxn>
              <a:cxn ang="0">
                <a:pos x="528" y="48"/>
              </a:cxn>
            </a:cxnLst>
            <a:rect l="0" t="0" r="r" b="b"/>
            <a:pathLst>
              <a:path w="728" h="384">
                <a:moveTo>
                  <a:pt x="0" y="336"/>
                </a:moveTo>
                <a:cubicBezTo>
                  <a:pt x="260" y="360"/>
                  <a:pt x="520" y="384"/>
                  <a:pt x="624" y="336"/>
                </a:cubicBezTo>
                <a:cubicBezTo>
                  <a:pt x="728" y="288"/>
                  <a:pt x="640" y="96"/>
                  <a:pt x="624" y="48"/>
                </a:cubicBezTo>
                <a:cubicBezTo>
                  <a:pt x="608" y="0"/>
                  <a:pt x="568" y="24"/>
                  <a:pt x="528" y="48"/>
                </a:cubicBezTo>
              </a:path>
            </a:pathLst>
          </a:custGeom>
          <a:noFill/>
          <a:ln w="38160">
            <a:solidFill>
              <a:srgbClr val="000000"/>
            </a:solidFill>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sp>
        <p:nvSpPr>
          <p:cNvPr id="7" name="Content Placeholder 2"/>
          <p:cNvSpPr>
            <a:spLocks noGrp="1"/>
          </p:cNvSpPr>
          <p:nvPr>
            <p:ph idx="1"/>
          </p:nvPr>
        </p:nvSpPr>
        <p:spPr>
          <a:xfrm>
            <a:off x="457200" y="1600200"/>
            <a:ext cx="8229600" cy="4876800"/>
          </a:xfrm>
        </p:spPr>
        <p:txBody>
          <a:bodyPr>
            <a:normAutofit/>
          </a:bodyPr>
          <a:lstStyle/>
          <a:p>
            <a:pPr lvl="1" eaLnBrk="1" hangingPunct="1">
              <a:buFont typeface="Arial" pitchFamily="34" charset="0"/>
              <a:buNone/>
            </a:pPr>
            <a:r>
              <a:rPr lang="en-US" sz="2400" dirty="0" smtClean="0">
                <a:latin typeface="Courier New" pitchFamily="49" charset="0"/>
                <a:cs typeface="Courier New" pitchFamily="49" charset="0"/>
              </a:rPr>
              <a:t>x : integer;</a:t>
            </a:r>
          </a:p>
          <a:p>
            <a:pPr lvl="2" eaLnBrk="1" hangingPunct="1">
              <a:buFont typeface="Arial" pitchFamily="34" charset="0"/>
              <a:buNone/>
            </a:pPr>
            <a:r>
              <a:rPr lang="en-US" dirty="0" smtClean="0">
                <a:latin typeface="Courier New" pitchFamily="49" charset="0"/>
                <a:cs typeface="Courier New" pitchFamily="49" charset="0"/>
              </a:rPr>
              <a:t>procedure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(y : out integer)</a:t>
            </a:r>
          </a:p>
          <a:p>
            <a:pPr lvl="2" eaLnBrk="1" hangingPunct="1">
              <a:buFont typeface="Arial" pitchFamily="34" charset="0"/>
              <a:buNone/>
            </a:pPr>
            <a:r>
              <a:rPr lang="en-US" dirty="0" smtClean="0">
                <a:latin typeface="Courier New" pitchFamily="49" charset="0"/>
                <a:cs typeface="Courier New" pitchFamily="49" charset="0"/>
              </a:rPr>
              <a:t>y := 3;</a:t>
            </a:r>
          </a:p>
          <a:p>
            <a:pPr lvl="2" eaLnBrk="1" hangingPunct="1">
              <a:buFont typeface="Arial" pitchFamily="34" charset="0"/>
              <a:buNone/>
            </a:pPr>
            <a:r>
              <a:rPr lang="en-US" dirty="0" smtClean="0">
                <a:latin typeface="Courier New" pitchFamily="49" charset="0"/>
                <a:cs typeface="Courier New" pitchFamily="49" charset="0"/>
              </a:rPr>
              <a:t>print x;</a:t>
            </a:r>
          </a:p>
          <a:p>
            <a:pPr lvl="2" eaLnBrk="1" hangingPunct="1">
              <a:buFont typeface="Arial" pitchFamily="34" charset="0"/>
              <a:buNone/>
            </a:pPr>
            <a:r>
              <a:rPr lang="en-US" dirty="0" smtClean="0">
                <a:latin typeface="Courier New" pitchFamily="49" charset="0"/>
                <a:cs typeface="Courier New" pitchFamily="49" charset="0"/>
              </a:rPr>
              <a:t>. . .</a:t>
            </a:r>
          </a:p>
          <a:p>
            <a:pPr lvl="1" eaLnBrk="1" hangingPunct="1">
              <a:buFont typeface="Arial" pitchFamily="34" charset="0"/>
              <a:buNone/>
            </a:pPr>
            <a:r>
              <a:rPr lang="en-US" sz="2400" dirty="0" smtClean="0">
                <a:latin typeface="Courier New" pitchFamily="49" charset="0"/>
                <a:cs typeface="Courier New" pitchFamily="49" charset="0"/>
              </a:rPr>
              <a:t>x := 2;</a:t>
            </a:r>
          </a:p>
          <a:p>
            <a:pPr lvl="1" eaLnBrk="1" hangingPunct="1">
              <a:buFont typeface="Arial" pitchFamily="34" charset="0"/>
              <a:buNone/>
            </a:pPr>
            <a:r>
              <a:rPr lang="en-US" sz="2400" dirty="0" err="1" smtClean="0">
                <a:latin typeface="Courier New" pitchFamily="49" charset="0"/>
                <a:cs typeface="Courier New" pitchFamily="49" charset="0"/>
              </a:rPr>
              <a:t>foo</a:t>
            </a:r>
            <a:r>
              <a:rPr lang="en-US" sz="2400" dirty="0" smtClean="0">
                <a:latin typeface="Courier New" pitchFamily="49" charset="0"/>
                <a:cs typeface="Courier New" pitchFamily="49" charset="0"/>
              </a:rPr>
              <a:t>(x);</a:t>
            </a:r>
          </a:p>
          <a:p>
            <a:pPr lvl="1" eaLnBrk="1" hangingPunct="1">
              <a:buFont typeface="Arial" pitchFamily="34" charset="0"/>
              <a:buNone/>
            </a:pPr>
            <a:r>
              <a:rPr lang="en-US" sz="2400" dirty="0" smtClean="0">
                <a:latin typeface="Courier New" pitchFamily="49" charset="0"/>
                <a:cs typeface="Courier New" pitchFamily="49" charset="0"/>
              </a:rPr>
              <a:t>print x;</a:t>
            </a:r>
          </a:p>
          <a:p>
            <a:pPr>
              <a:buFont typeface="Arial" pitchFamily="34" charset="0"/>
              <a:buNone/>
            </a:pPr>
            <a:endParaRPr lang="en-US" sz="2400" dirty="0" smtClean="0">
              <a:solidFill>
                <a:srgbClr val="FF0000"/>
              </a:solidFill>
            </a:endParaRPr>
          </a:p>
          <a:p>
            <a:pPr>
              <a:buFont typeface="Arial" pitchFamily="34" charset="0"/>
              <a:buNone/>
            </a:pPr>
            <a:r>
              <a:rPr lang="tr-TR" sz="2400" dirty="0" smtClean="0">
                <a:solidFill>
                  <a:srgbClr val="FF0000"/>
                </a:solidFill>
              </a:rPr>
              <a:t>Eğer </a:t>
            </a:r>
            <a:r>
              <a:rPr lang="en-US" sz="2400" dirty="0" smtClean="0">
                <a:solidFill>
                  <a:srgbClr val="FF0000"/>
                </a:solidFill>
              </a:rPr>
              <a:t>y </a:t>
            </a:r>
            <a:r>
              <a:rPr lang="tr-TR" sz="2400" dirty="0" smtClean="0">
                <a:solidFill>
                  <a:srgbClr val="FF0000"/>
                </a:solidFill>
              </a:rPr>
              <a:t>başvuru ile geçirilmişse program iki kere 3 yazar.</a:t>
            </a:r>
          </a:p>
          <a:p>
            <a:pPr>
              <a:buFont typeface="Arial" pitchFamily="34" charset="0"/>
              <a:buNone/>
            </a:pPr>
            <a:r>
              <a:rPr lang="tr-TR" sz="2400" dirty="0" smtClean="0">
                <a:solidFill>
                  <a:srgbClr val="FF0000"/>
                </a:solidFill>
              </a:rPr>
              <a:t>Eğer</a:t>
            </a:r>
            <a:r>
              <a:rPr lang="en-US" sz="2400" dirty="0" smtClean="0">
                <a:solidFill>
                  <a:srgbClr val="FF0000"/>
                </a:solidFill>
              </a:rPr>
              <a:t> y </a:t>
            </a:r>
            <a:r>
              <a:rPr lang="tr-TR" sz="2400" dirty="0" smtClean="0">
                <a:solidFill>
                  <a:srgbClr val="FF0000"/>
                </a:solidFill>
              </a:rPr>
              <a:t>değer/sonuç ile geçirilmişse önce 2 sonra 3 yazar.</a:t>
            </a:r>
            <a:endParaRPr lang="en-US" sz="2400" dirty="0" smtClean="0"/>
          </a:p>
          <a:p>
            <a:pPr>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274638"/>
            <a:ext cx="8229600" cy="1143000"/>
          </a:xfrm>
        </p:spPr>
        <p:txBody>
          <a:bodyPr>
            <a:normAutofit fontScale="90000"/>
          </a:bodyPr>
          <a:lstStyle/>
          <a:p>
            <a:r>
              <a:rPr lang="tr-TR" sz="3600" u="sng" dirty="0" smtClean="0"/>
              <a:t>Başvuru ile çağırma-Değer sonuç ile çağırma</a:t>
            </a:r>
            <a:endParaRPr lang="en-US" sz="3600" u="sng" dirty="0" smtClean="0"/>
          </a:p>
        </p:txBody>
      </p:sp>
      <p:sp>
        <p:nvSpPr>
          <p:cNvPr id="8" name="Content Placeholder 2"/>
          <p:cNvSpPr>
            <a:spLocks noGrp="1"/>
          </p:cNvSpPr>
          <p:nvPr>
            <p:ph sz="half" idx="1"/>
          </p:nvPr>
        </p:nvSpPr>
        <p:spPr>
          <a:xfrm>
            <a:off x="457200" y="1600200"/>
            <a:ext cx="4038600" cy="4829196"/>
          </a:xfrm>
        </p:spPr>
        <p:txBody>
          <a:bodyPr>
            <a:normAutofit fontScale="92500"/>
          </a:bodyPr>
          <a:lstStyle/>
          <a:p>
            <a:pPr>
              <a:lnSpc>
                <a:spcPct val="110000"/>
              </a:lnSpc>
              <a:buFont typeface="Arial" pitchFamily="34" charset="0"/>
              <a:buNone/>
            </a:pPr>
            <a:r>
              <a:rPr lang="en-US" sz="2000" dirty="0" smtClean="0">
                <a:latin typeface="Courier New" pitchFamily="49" charset="0"/>
                <a:cs typeface="Courier New" pitchFamily="49" charset="0"/>
              </a:rPr>
              <a:t>{ y: integer;</a:t>
            </a:r>
          </a:p>
          <a:p>
            <a:pPr lvl="1">
              <a:lnSpc>
                <a:spcPct val="110000"/>
              </a:lnSpc>
              <a:buFont typeface="Arial" pitchFamily="34" charset="0"/>
              <a:buNone/>
            </a:pPr>
            <a:r>
              <a:rPr lang="en-US" sz="2000" dirty="0" smtClean="0">
                <a:latin typeface="Courier New" pitchFamily="49" charset="0"/>
                <a:cs typeface="Courier New" pitchFamily="49" charset="0"/>
              </a:rPr>
              <a:t>procedure p(x: integer)</a:t>
            </a:r>
          </a:p>
          <a:p>
            <a:pPr lvl="1">
              <a:lnSpc>
                <a:spcPct val="110000"/>
              </a:lnSpc>
              <a:buFont typeface="Arial" pitchFamily="34" charset="0"/>
              <a:buNone/>
            </a:pPr>
            <a:r>
              <a:rPr lang="en-US" sz="2000" dirty="0" smtClean="0">
                <a:latin typeface="Courier New" pitchFamily="49" charset="0"/>
                <a:cs typeface="Courier New" pitchFamily="49" charset="0"/>
              </a:rPr>
              <a:t>{ x := x + 1;</a:t>
            </a:r>
          </a:p>
          <a:p>
            <a:pPr lvl="1">
              <a:lnSpc>
                <a:spcPct val="110000"/>
              </a:lnSpc>
              <a:buFont typeface="Arial" pitchFamily="34" charset="0"/>
              <a:buNone/>
            </a:pPr>
            <a:r>
              <a:rPr lang="en-US" sz="2000" dirty="0" smtClean="0">
                <a:latin typeface="Courier New" pitchFamily="49" charset="0"/>
                <a:cs typeface="Courier New" pitchFamily="49" charset="0"/>
              </a:rPr>
              <a:t>x := x + y;</a:t>
            </a:r>
          </a:p>
          <a:p>
            <a:pPr lvl="1">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y := 2;</a:t>
            </a:r>
          </a:p>
          <a:p>
            <a:pPr>
              <a:lnSpc>
                <a:spcPct val="110000"/>
              </a:lnSpc>
              <a:buFont typeface="Arial" pitchFamily="34" charset="0"/>
              <a:buNone/>
            </a:pPr>
            <a:r>
              <a:rPr lang="en-US" sz="2000" dirty="0" smtClean="0">
                <a:latin typeface="Courier New" pitchFamily="49" charset="0"/>
                <a:cs typeface="Courier New" pitchFamily="49" charset="0"/>
              </a:rPr>
              <a:t>p(y);</a:t>
            </a:r>
          </a:p>
          <a:p>
            <a:pPr>
              <a:lnSpc>
                <a:spcPct val="110000"/>
              </a:lnSpc>
              <a:buFont typeface="Arial" pitchFamily="34" charset="0"/>
              <a:buNone/>
            </a:pPr>
            <a:r>
              <a:rPr lang="en-US" sz="2000" dirty="0" smtClean="0">
                <a:latin typeface="Courier New" pitchFamily="49" charset="0"/>
                <a:cs typeface="Courier New" pitchFamily="49" charset="0"/>
              </a:rPr>
              <a:t>write y;</a:t>
            </a:r>
          </a:p>
          <a:p>
            <a:pPr>
              <a:lnSpc>
                <a:spcPct val="110000"/>
              </a:lnSpc>
              <a:buFont typeface="Arial" pitchFamily="34" charset="0"/>
              <a:buNone/>
            </a:pPr>
            <a:r>
              <a:rPr lang="en-US" sz="2000" dirty="0" smtClean="0">
                <a:latin typeface="Courier New" pitchFamily="49" charset="0"/>
                <a:cs typeface="Courier New" pitchFamily="49" charset="0"/>
              </a:rPr>
              <a:t>}</a:t>
            </a:r>
          </a:p>
          <a:p>
            <a:pPr>
              <a:buFont typeface="Arial" pitchFamily="34" charset="0"/>
              <a:buNone/>
            </a:pPr>
            <a:endParaRPr lang="en-US" sz="2000" dirty="0" smtClean="0"/>
          </a:p>
          <a:p>
            <a:pPr>
              <a:buFont typeface="Arial" pitchFamily="34" charset="0"/>
              <a:buNone/>
            </a:pPr>
            <a:r>
              <a:rPr lang="tr-TR" sz="2000" dirty="0" smtClean="0">
                <a:solidFill>
                  <a:srgbClr val="FF0000"/>
                </a:solidFill>
              </a:rPr>
              <a:t>Sonuç</a:t>
            </a:r>
            <a:r>
              <a:rPr lang="en-US" sz="2000" dirty="0" smtClean="0">
                <a:solidFill>
                  <a:srgbClr val="FF0000"/>
                </a:solidFill>
              </a:rPr>
              <a:t> (</a:t>
            </a:r>
            <a:r>
              <a:rPr lang="tr-TR" sz="2000" dirty="0" smtClean="0">
                <a:solidFill>
                  <a:srgbClr val="FF0000"/>
                </a:solidFill>
              </a:rPr>
              <a:t>başvuru ile çağırma</a:t>
            </a:r>
            <a:r>
              <a:rPr lang="en-US" sz="2000" dirty="0" smtClean="0">
                <a:solidFill>
                  <a:srgbClr val="FF0000"/>
                </a:solidFill>
              </a:rPr>
              <a:t>): 6</a:t>
            </a:r>
          </a:p>
        </p:txBody>
      </p:sp>
      <p:sp>
        <p:nvSpPr>
          <p:cNvPr id="9" name="Content Placeholder 4"/>
          <p:cNvSpPr txBox="1">
            <a:spLocks/>
          </p:cNvSpPr>
          <p:nvPr/>
        </p:nvSpPr>
        <p:spPr>
          <a:xfrm>
            <a:off x="4648200" y="1600200"/>
            <a:ext cx="4210080" cy="4525963"/>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y: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procedure p(x: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x := x + 1;</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x := x + y;</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y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write 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tr-TR" sz="2000" b="0" i="0" u="none" strike="noStrike" kern="1200" cap="none" spc="0" normalizeH="0" baseline="0" noProof="0" dirty="0" smtClean="0">
                <a:ln>
                  <a:noFill/>
                </a:ln>
                <a:solidFill>
                  <a:srgbClr val="FF0000"/>
                </a:solidFill>
                <a:effectLst/>
                <a:uLnTx/>
                <a:uFillTx/>
                <a:latin typeface="+mn-lt"/>
                <a:ea typeface="+mn-ea"/>
                <a:cs typeface="+mn-cs"/>
              </a:rPr>
              <a:t>Sonuç </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değer-sonuç ile çağırma</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 5</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8.2.4.4</a:t>
            </a:r>
            <a:r>
              <a:rPr lang="tr-TR" sz="3200" b="1" dirty="0"/>
              <a:t>. Başvuru 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
        <p:nvSpPr>
          <p:cNvPr id="7" name="İçerik Yer Tutucusu 6"/>
          <p:cNvSpPr>
            <a:spLocks noGrp="1"/>
          </p:cNvSpPr>
          <p:nvPr>
            <p:ph sz="quarter" idx="1"/>
          </p:nvPr>
        </p:nvSpPr>
        <p:spPr/>
        <p:txBody>
          <a:bodyPr>
            <a:normAutofit fontScale="85000" lnSpcReduction="20000"/>
          </a:bodyPr>
          <a:lstStyle/>
          <a:p>
            <a:r>
              <a:rPr lang="tr-TR" b="1" dirty="0"/>
              <a:t>Yöntemin Avantajı:</a:t>
            </a:r>
            <a:endParaRPr lang="tr-TR" dirty="0"/>
          </a:p>
          <a:p>
            <a:pPr lvl="1"/>
            <a:r>
              <a:rPr lang="tr-TR" dirty="0" smtClean="0"/>
              <a:t>Başvuru </a:t>
            </a:r>
            <a:r>
              <a:rPr lang="tr-TR" dirty="0"/>
              <a:t>ile çağırma yönteminin en önemli üstünlüğü, aktarımın hem yer hem de zaman açısından etkin olmasıdır. </a:t>
            </a:r>
            <a:endParaRPr lang="tr-TR" dirty="0" smtClean="0"/>
          </a:p>
          <a:p>
            <a:pPr lvl="1"/>
            <a:r>
              <a:rPr lang="tr-TR" dirty="0" smtClean="0"/>
              <a:t>Değer </a:t>
            </a:r>
            <a:r>
              <a:rPr lang="tr-TR" dirty="0"/>
              <a:t>ve sonuç ile çağırma yönteminde olduğu gibi bellek yeri veya kopyalama zamanı gerekli değildir. </a:t>
            </a:r>
            <a:br>
              <a:rPr lang="tr-TR" dirty="0"/>
            </a:br>
            <a:endParaRPr lang="tr-TR" dirty="0"/>
          </a:p>
          <a:p>
            <a:r>
              <a:rPr lang="tr-TR" b="1" dirty="0"/>
              <a:t>Yöntemin Dezavantajı:</a:t>
            </a:r>
            <a:endParaRPr lang="tr-TR" dirty="0"/>
          </a:p>
          <a:p>
            <a:pPr lvl="1"/>
            <a:r>
              <a:rPr lang="tr-TR" dirty="0"/>
              <a:t>Bu yöntemin dezavantajı, resmi parametrelere erişim için verilerin aktarıldığı yöntemlere göre fazladan bir dolaylı erişim </a:t>
            </a:r>
            <a:r>
              <a:rPr lang="tr-TR" dirty="0" smtClean="0"/>
              <a:t>gerektirmesidir. </a:t>
            </a:r>
          </a:p>
          <a:p>
            <a:pPr lvl="1"/>
            <a:r>
              <a:rPr lang="tr-TR" dirty="0" smtClean="0"/>
              <a:t>Ayrıca </a:t>
            </a:r>
            <a:r>
              <a:rPr lang="tr-TR" dirty="0"/>
              <a:t>eğer sadece çağıran programdan altprograma değer aktarılması isteniyorsa, bu yöntemde gerçek parametrenin bellekteki yerine altprogram tarafından ulaşılabildiği için, değerinde istenmeyen değişiklikler yapılabilir.</a:t>
            </a:r>
          </a:p>
        </p:txBody>
      </p:sp>
    </p:spTree>
    <p:extLst>
      <p:ext uri="{BB962C8B-B14F-4D97-AF65-F5344CB8AC3E}">
        <p14:creationId xmlns:p14="http://schemas.microsoft.com/office/powerpoint/2010/main" val="3906435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Temel tanımlamalar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Altprogram tanımı: Altprogram soyutlamasının betimlenmesi.</a:t>
            </a:r>
          </a:p>
          <a:p>
            <a:r>
              <a:rPr lang="tr-TR" dirty="0" smtClean="0"/>
              <a:t>Altprogram çağırılması (</a:t>
            </a:r>
            <a:r>
              <a:rPr lang="tr-TR" dirty="0" err="1" smtClean="0"/>
              <a:t>subprogram</a:t>
            </a:r>
            <a:r>
              <a:rPr lang="tr-TR" dirty="0" smtClean="0"/>
              <a:t> </a:t>
            </a:r>
            <a:r>
              <a:rPr lang="tr-TR" dirty="0" err="1" smtClean="0"/>
              <a:t>call</a:t>
            </a:r>
            <a:r>
              <a:rPr lang="tr-TR" dirty="0" smtClean="0"/>
              <a:t>): altprogramın yürütülmesinin talep edilmesi.</a:t>
            </a:r>
          </a:p>
          <a:p>
            <a:r>
              <a:rPr lang="tr-TR" dirty="0" smtClean="0"/>
              <a:t>Altprogram başlığı (</a:t>
            </a:r>
            <a:r>
              <a:rPr lang="tr-TR" dirty="0" err="1" smtClean="0"/>
              <a:t>subprogram</a:t>
            </a:r>
            <a:r>
              <a:rPr lang="tr-TR" dirty="0" smtClean="0"/>
              <a:t> </a:t>
            </a:r>
            <a:r>
              <a:rPr lang="tr-TR" dirty="0" err="1" smtClean="0"/>
              <a:t>header</a:t>
            </a:r>
            <a:r>
              <a:rPr lang="tr-TR" dirty="0" smtClean="0"/>
              <a:t>): adı, parametreleri ve ne tip bir altprogram olduğuna dair bilgiler.</a:t>
            </a:r>
          </a:p>
          <a:p>
            <a:r>
              <a:rPr lang="tr-TR" dirty="0" smtClean="0"/>
              <a:t>Parametre profili: Altprogramın parametrelerinin sayısı, sırası ve tipleri.</a:t>
            </a:r>
          </a:p>
          <a:p>
            <a:r>
              <a:rPr lang="tr-TR" dirty="0" smtClean="0"/>
              <a:t>Altprogram protokolü: Parametre profili ve eğer fonksiyonsa döndüğü değer tipi.</a:t>
            </a:r>
          </a:p>
          <a:p>
            <a:r>
              <a:rPr lang="tr-TR" dirty="0" smtClean="0"/>
              <a:t>Altprogram bildirimi (</a:t>
            </a:r>
            <a:r>
              <a:rPr lang="tr-TR" dirty="0" err="1" smtClean="0"/>
              <a:t>subprogram</a:t>
            </a:r>
            <a:r>
              <a:rPr lang="tr-TR" dirty="0" smtClean="0"/>
              <a:t> </a:t>
            </a:r>
            <a:r>
              <a:rPr lang="tr-TR" dirty="0" err="1" smtClean="0"/>
              <a:t>declaration</a:t>
            </a:r>
            <a:r>
              <a:rPr lang="tr-TR" dirty="0" smtClean="0"/>
              <a:t>): protokol belirlenir ancak altprogramın gövdesi belirlenmez.</a:t>
            </a:r>
          </a:p>
          <a:p>
            <a:r>
              <a:rPr lang="tr-TR" dirty="0" smtClean="0"/>
              <a:t>Resmi parametre (</a:t>
            </a:r>
            <a:r>
              <a:rPr lang="tr-TR" dirty="0" err="1" smtClean="0"/>
              <a:t>formal</a:t>
            </a:r>
            <a:r>
              <a:rPr lang="tr-TR" dirty="0" smtClean="0"/>
              <a:t> </a:t>
            </a:r>
            <a:r>
              <a:rPr lang="tr-TR" dirty="0" err="1" smtClean="0"/>
              <a:t>parameter</a:t>
            </a:r>
            <a:r>
              <a:rPr lang="tr-TR" dirty="0" smtClean="0"/>
              <a:t>): Altprogram başlığında listelenip altprogram içinde kullanılan parametre.</a:t>
            </a:r>
          </a:p>
          <a:p>
            <a:r>
              <a:rPr lang="tr-TR" dirty="0" smtClean="0"/>
              <a:t>Gerçek parametre (</a:t>
            </a:r>
            <a:r>
              <a:rPr lang="tr-TR" dirty="0" err="1" smtClean="0"/>
              <a:t>actual</a:t>
            </a:r>
            <a:r>
              <a:rPr lang="tr-TR" dirty="0" smtClean="0"/>
              <a:t> </a:t>
            </a:r>
            <a:r>
              <a:rPr lang="tr-TR" dirty="0" err="1" smtClean="0"/>
              <a:t>parameter</a:t>
            </a:r>
            <a:r>
              <a:rPr lang="tr-TR" dirty="0" smtClean="0"/>
              <a:t>): Altprogram çağırılırken adres veya değeri için yazılan parametreler.</a:t>
            </a:r>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8.2.4.5</a:t>
            </a:r>
            <a:r>
              <a:rPr lang="en-US" sz="3200" b="1" dirty="0"/>
              <a:t>. </a:t>
            </a:r>
            <a:r>
              <a:rPr lang="en-US" sz="3200" b="1" dirty="0" err="1"/>
              <a:t>İsim</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Name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
        <p:nvSpPr>
          <p:cNvPr id="7" name="İçerik Yer Tutucusu 6"/>
          <p:cNvSpPr>
            <a:spLocks noGrp="1"/>
          </p:cNvSpPr>
          <p:nvPr>
            <p:ph sz="quarter" idx="1"/>
          </p:nvPr>
        </p:nvSpPr>
        <p:spPr/>
        <p:txBody>
          <a:bodyPr>
            <a:noAutofit/>
          </a:bodyPr>
          <a:lstStyle/>
          <a:p>
            <a:r>
              <a:rPr lang="tr-TR" sz="2200" dirty="0"/>
              <a:t>İsim ile çağırma yöntemi de bir içeri-dışarı modeli için gerçekleştirimdir. </a:t>
            </a:r>
            <a:endParaRPr lang="tr-TR" sz="2200" dirty="0" smtClean="0"/>
          </a:p>
          <a:p>
            <a:endParaRPr lang="tr-TR" sz="1200" dirty="0"/>
          </a:p>
          <a:p>
            <a:r>
              <a:rPr lang="tr-TR" sz="2200" dirty="0" smtClean="0"/>
              <a:t>Bir </a:t>
            </a:r>
            <a:r>
              <a:rPr lang="tr-TR" sz="2200" dirty="0"/>
              <a:t>gerçek parametre isim ile çağırma yöntemi ile aktarıldığında, altprogramda gerçek parametreye karşı gelen resmi parametrenin bulunduğu her yere </a:t>
            </a:r>
            <a:r>
              <a:rPr lang="tr-TR" sz="2200" dirty="0" err="1"/>
              <a:t>metinsel</a:t>
            </a:r>
            <a:r>
              <a:rPr lang="tr-TR" sz="2200" dirty="0"/>
              <a:t> olarak gerçek parametre yerleştirilir. </a:t>
            </a:r>
            <a:endParaRPr lang="tr-TR" sz="2200" dirty="0" smtClean="0"/>
          </a:p>
          <a:p>
            <a:endParaRPr lang="tr-TR" sz="1200" dirty="0" smtClean="0"/>
          </a:p>
          <a:p>
            <a:r>
              <a:rPr lang="tr-TR" sz="2200" dirty="0" smtClean="0">
                <a:solidFill>
                  <a:srgbClr val="C00000"/>
                </a:solidFill>
              </a:rPr>
              <a:t>Eğer </a:t>
            </a:r>
            <a:r>
              <a:rPr lang="tr-TR" sz="2200" dirty="0">
                <a:solidFill>
                  <a:srgbClr val="C00000"/>
                </a:solidFill>
              </a:rPr>
              <a:t>gerçek parametre bir sabit değerse, isim ile çağırma yöntemi, değer ile çağırma yöntemi ile aynı şekilde gerçekleşir.</a:t>
            </a:r>
            <a:r>
              <a:rPr lang="tr-TR" sz="2200" dirty="0"/>
              <a:t> </a:t>
            </a:r>
            <a:br>
              <a:rPr lang="tr-TR" sz="2200" dirty="0"/>
            </a:br>
            <a:endParaRPr lang="tr-TR" sz="1600" dirty="0"/>
          </a:p>
          <a:p>
            <a:r>
              <a:rPr lang="tr-TR" sz="2200" dirty="0">
                <a:solidFill>
                  <a:srgbClr val="C00000"/>
                </a:solidFill>
              </a:rPr>
              <a:t>Eğer gerçek parametre bir değişkense, isim ile çağırma yöntemi başvuru ile çağırma yöntemi ile aynı şekilde gerçekleşir. </a:t>
            </a:r>
            <a:r>
              <a:rPr lang="tr-TR" sz="2200" dirty="0"/>
              <a:t/>
            </a:r>
            <a:br>
              <a:rPr lang="tr-TR" sz="2200" dirty="0"/>
            </a:br>
            <a:endParaRPr lang="tr-TR" sz="2200" dirty="0"/>
          </a:p>
        </p:txBody>
      </p:sp>
    </p:spTree>
    <p:extLst>
      <p:ext uri="{BB962C8B-B14F-4D97-AF65-F5344CB8AC3E}">
        <p14:creationId xmlns:p14="http://schemas.microsoft.com/office/powerpoint/2010/main" val="13541275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smtClean="0"/>
              <a:t>8.2.4.5</a:t>
            </a:r>
            <a:r>
              <a:rPr lang="en-US" sz="3200" b="1" dirty="0"/>
              <a:t>. </a:t>
            </a:r>
            <a:r>
              <a:rPr lang="en-US" sz="3200" b="1" dirty="0" err="1"/>
              <a:t>İsim</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Name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
        <p:nvSpPr>
          <p:cNvPr id="7" name="İçerik Yer Tutucusu 6"/>
          <p:cNvSpPr>
            <a:spLocks noGrp="1"/>
          </p:cNvSpPr>
          <p:nvPr>
            <p:ph sz="quarter" idx="1"/>
          </p:nvPr>
        </p:nvSpPr>
        <p:spPr>
          <a:xfrm>
            <a:off x="612648" y="1428736"/>
            <a:ext cx="8153400" cy="4495800"/>
          </a:xfrm>
        </p:spPr>
        <p:txBody>
          <a:bodyPr>
            <a:normAutofit/>
          </a:bodyPr>
          <a:lstStyle/>
          <a:p>
            <a:r>
              <a:rPr lang="tr-TR" dirty="0" smtClean="0"/>
              <a:t>İsim </a:t>
            </a:r>
            <a:r>
              <a:rPr lang="tr-TR" dirty="0"/>
              <a:t>ile çağırma yönteminin gerçekleştirilmesi güçtür ve kullanıldığı programların hem yazılmasını hem de okunmasını karmaşıklaştırabilir. </a:t>
            </a:r>
            <a:endParaRPr lang="tr-TR" dirty="0" smtClean="0"/>
          </a:p>
          <a:p>
            <a:r>
              <a:rPr lang="tr-TR" dirty="0" smtClean="0"/>
              <a:t>Bu </a:t>
            </a:r>
            <a:r>
              <a:rPr lang="tr-TR" dirty="0"/>
              <a:t>nedenle ALGOL 60 ile tanıtılan isim ile çağırma yöntemi, günümüzde popüler olan programlama dillerinde uygulanmamaktadır.</a:t>
            </a:r>
          </a:p>
          <a:p>
            <a:endParaRPr lang="tr-TR" dirty="0"/>
          </a:p>
        </p:txBody>
      </p:sp>
      <p:sp>
        <p:nvSpPr>
          <p:cNvPr id="8" name="Text Box 3"/>
          <p:cNvSpPr txBox="1">
            <a:spLocks noChangeArrowheads="1"/>
          </p:cNvSpPr>
          <p:nvPr/>
        </p:nvSpPr>
        <p:spPr bwMode="auto">
          <a:xfrm>
            <a:off x="304800" y="4203724"/>
            <a:ext cx="4495800" cy="917575"/>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let add x y = x + y</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let z = add (add 3 1) (add 4 1)‏</a:t>
            </a:r>
          </a:p>
        </p:txBody>
      </p:sp>
      <p:sp>
        <p:nvSpPr>
          <p:cNvPr id="9" name="Text Box 4"/>
          <p:cNvSpPr txBox="1">
            <a:spLocks noChangeArrowheads="1"/>
          </p:cNvSpPr>
          <p:nvPr/>
        </p:nvSpPr>
        <p:spPr bwMode="auto">
          <a:xfrm>
            <a:off x="1144588" y="6032524"/>
            <a:ext cx="3934388" cy="648512"/>
          </a:xfrm>
          <a:prstGeom prst="rect">
            <a:avLst/>
          </a:prstGeom>
          <a:noFill/>
          <a:ln w="9525">
            <a:noFill/>
            <a:round/>
            <a:headEnd/>
            <a:tailEnd/>
          </a:ln>
        </p:spPr>
        <p:txBody>
          <a:bodyPr wrap="none" lIns="90000" tIns="46800" rIns="90000" bIns="46800">
            <a:spAutoFit/>
          </a:bodyPr>
          <a:lstStyle/>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err="1">
                <a:solidFill>
                  <a:srgbClr val="FF0000"/>
                </a:solidFill>
              </a:rPr>
              <a:t>OCaml</a:t>
            </a:r>
            <a:r>
              <a:rPr lang="en-GB" dirty="0">
                <a:solidFill>
                  <a:srgbClr val="FF0000"/>
                </a:solidFill>
              </a:rPr>
              <a:t>; </a:t>
            </a:r>
            <a:r>
              <a:rPr lang="tr-TR" dirty="0" smtClean="0">
                <a:solidFill>
                  <a:srgbClr val="FF0000"/>
                </a:solidFill>
              </a:rPr>
              <a:t>değer ile çağırma</a:t>
            </a:r>
            <a:r>
              <a:rPr lang="en-GB" dirty="0" smtClean="0">
                <a:solidFill>
                  <a:srgbClr val="FF0000"/>
                </a:solidFill>
              </a:rPr>
              <a:t>; </a:t>
            </a:r>
            <a:r>
              <a:rPr lang="tr-TR" dirty="0" smtClean="0">
                <a:solidFill>
                  <a:srgbClr val="FF0000"/>
                </a:solidFill>
              </a:rPr>
              <a:t>parametreler </a:t>
            </a:r>
          </a:p>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solidFill>
                  <a:srgbClr val="FF0000"/>
                </a:solidFill>
              </a:rPr>
              <a:t>burada değerlendirilir</a:t>
            </a:r>
            <a:endParaRPr lang="en-GB" dirty="0">
              <a:solidFill>
                <a:srgbClr val="FF0000"/>
              </a:solidFill>
            </a:endParaRPr>
          </a:p>
        </p:txBody>
      </p:sp>
      <p:sp>
        <p:nvSpPr>
          <p:cNvPr id="10" name="Line 5"/>
          <p:cNvSpPr>
            <a:spLocks noChangeShapeType="1"/>
          </p:cNvSpPr>
          <p:nvPr/>
        </p:nvSpPr>
        <p:spPr bwMode="auto">
          <a:xfrm flipH="1" flipV="1">
            <a:off x="2592388" y="5032399"/>
            <a:ext cx="628650" cy="1009650"/>
          </a:xfrm>
          <a:prstGeom prst="line">
            <a:avLst/>
          </a:prstGeom>
          <a:noFill/>
          <a:ln w="38160">
            <a:solidFill>
              <a:srgbClr val="FF0000"/>
            </a:solidFill>
            <a:miter lim="800000"/>
            <a:headEnd/>
            <a:tailEnd type="triangle" w="med" len="med"/>
          </a:ln>
        </p:spPr>
        <p:txBody>
          <a:bodyPr/>
          <a:lstStyle/>
          <a:p>
            <a:endParaRPr lang="tr-TR"/>
          </a:p>
        </p:txBody>
      </p:sp>
      <p:sp>
        <p:nvSpPr>
          <p:cNvPr id="11" name="Line 6"/>
          <p:cNvSpPr>
            <a:spLocks noChangeShapeType="1"/>
          </p:cNvSpPr>
          <p:nvPr/>
        </p:nvSpPr>
        <p:spPr bwMode="auto">
          <a:xfrm flipV="1">
            <a:off x="3200400" y="5032399"/>
            <a:ext cx="838200" cy="1009650"/>
          </a:xfrm>
          <a:prstGeom prst="line">
            <a:avLst/>
          </a:prstGeom>
          <a:noFill/>
          <a:ln w="38160">
            <a:solidFill>
              <a:srgbClr val="FF0000"/>
            </a:solidFill>
            <a:miter lim="800000"/>
            <a:headEnd/>
            <a:tailEnd type="triangle" w="med" len="med"/>
          </a:ln>
        </p:spPr>
        <p:txBody>
          <a:bodyPr/>
          <a:lstStyle/>
          <a:p>
            <a:endParaRPr lang="tr-TR"/>
          </a:p>
        </p:txBody>
      </p:sp>
      <p:sp>
        <p:nvSpPr>
          <p:cNvPr id="12" name="Text Box 7"/>
          <p:cNvSpPr txBox="1">
            <a:spLocks noChangeArrowheads="1"/>
          </p:cNvSpPr>
          <p:nvPr/>
        </p:nvSpPr>
        <p:spPr bwMode="auto">
          <a:xfrm>
            <a:off x="4953000" y="5270524"/>
            <a:ext cx="3962400" cy="917575"/>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add x y = x + y</a:t>
            </a:r>
          </a:p>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ndParaRPr>
          </a:p>
          <a:p>
            <a:pPr>
              <a:lnSpc>
                <a:spcPct val="100000"/>
              </a:lnSpc>
              <a:buFont typeface="Monaco" pitchFamily="4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rPr>
              <a:t>z = add (add 3 1) (add 4 1)‏</a:t>
            </a:r>
          </a:p>
        </p:txBody>
      </p:sp>
      <p:sp>
        <p:nvSpPr>
          <p:cNvPr id="13" name="Text Box 8"/>
          <p:cNvSpPr txBox="1">
            <a:spLocks noChangeArrowheads="1"/>
          </p:cNvSpPr>
          <p:nvPr/>
        </p:nvSpPr>
        <p:spPr bwMode="auto">
          <a:xfrm>
            <a:off x="5429256" y="4066372"/>
            <a:ext cx="3813458" cy="648512"/>
          </a:xfrm>
          <a:prstGeom prst="rect">
            <a:avLst/>
          </a:prstGeom>
          <a:noFill/>
          <a:ln w="9525">
            <a:noFill/>
            <a:round/>
            <a:headEnd/>
            <a:tailEnd/>
          </a:ln>
        </p:spPr>
        <p:txBody>
          <a:bodyPr wrap="none" lIns="90000" tIns="46800" rIns="90000" bIns="46800">
            <a:spAutoFit/>
          </a:bodyPr>
          <a:lstStyle/>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FF0000"/>
                </a:solidFill>
              </a:rPr>
              <a:t>Haskell; </a:t>
            </a:r>
            <a:r>
              <a:rPr lang="tr-TR" dirty="0" smtClean="0">
                <a:solidFill>
                  <a:srgbClr val="FF0000"/>
                </a:solidFill>
              </a:rPr>
              <a:t>isim ile çağırma</a:t>
            </a:r>
            <a:r>
              <a:rPr lang="en-GB" dirty="0" smtClean="0">
                <a:solidFill>
                  <a:srgbClr val="FF0000"/>
                </a:solidFill>
              </a:rPr>
              <a:t>; </a:t>
            </a:r>
            <a:r>
              <a:rPr lang="tr-TR" dirty="0" smtClean="0">
                <a:solidFill>
                  <a:srgbClr val="FF0000"/>
                </a:solidFill>
              </a:rPr>
              <a:t>parametreler </a:t>
            </a:r>
          </a:p>
          <a:p>
            <a:pPr>
              <a:lnSpc>
                <a:spcPct val="100000"/>
              </a:lnSpc>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solidFill>
                  <a:srgbClr val="FF0000"/>
                </a:solidFill>
              </a:rPr>
              <a:t>burada değerlendirilir</a:t>
            </a:r>
            <a:endParaRPr lang="en-GB" dirty="0">
              <a:solidFill>
                <a:srgbClr val="FF0000"/>
              </a:solidFill>
            </a:endParaRPr>
          </a:p>
        </p:txBody>
      </p:sp>
      <p:sp>
        <p:nvSpPr>
          <p:cNvPr id="14" name="Line 9"/>
          <p:cNvSpPr>
            <a:spLocks noChangeShapeType="1"/>
          </p:cNvSpPr>
          <p:nvPr/>
        </p:nvSpPr>
        <p:spPr bwMode="auto">
          <a:xfrm flipH="1">
            <a:off x="6162675" y="4660924"/>
            <a:ext cx="400050" cy="685800"/>
          </a:xfrm>
          <a:prstGeom prst="line">
            <a:avLst/>
          </a:prstGeom>
          <a:noFill/>
          <a:ln w="38160">
            <a:solidFill>
              <a:srgbClr val="FF0000"/>
            </a:solidFill>
            <a:miter lim="800000"/>
            <a:headEnd/>
            <a:tailEnd type="triangle" w="med" len="med"/>
          </a:ln>
        </p:spPr>
        <p:txBody>
          <a:bodyPr/>
          <a:lstStyle/>
          <a:p>
            <a:endParaRPr lang="tr-TR"/>
          </a:p>
        </p:txBody>
      </p:sp>
      <p:sp>
        <p:nvSpPr>
          <p:cNvPr id="15" name="Line 10"/>
          <p:cNvSpPr>
            <a:spLocks noChangeShapeType="1"/>
          </p:cNvSpPr>
          <p:nvPr/>
        </p:nvSpPr>
        <p:spPr bwMode="auto">
          <a:xfrm>
            <a:off x="6553200" y="4660924"/>
            <a:ext cx="76200" cy="685800"/>
          </a:xfrm>
          <a:prstGeom prst="line">
            <a:avLst/>
          </a:prstGeom>
          <a:noFill/>
          <a:ln w="38160">
            <a:solidFill>
              <a:srgbClr val="FF0000"/>
            </a:solidFill>
            <a:miter lim="800000"/>
            <a:headEnd/>
            <a:tailEnd type="triangle" w="med" len="med"/>
          </a:ln>
        </p:spPr>
        <p:txBody>
          <a:bodyPr/>
          <a:lstStyle/>
          <a:p>
            <a:endParaRPr lang="tr-TR"/>
          </a:p>
        </p:txBody>
      </p:sp>
    </p:spTree>
    <p:extLst>
      <p:ext uri="{BB962C8B-B14F-4D97-AF65-F5344CB8AC3E}">
        <p14:creationId xmlns:p14="http://schemas.microsoft.com/office/powerpoint/2010/main" val="181935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sp>
        <p:nvSpPr>
          <p:cNvPr id="7" name="Content Placeholder 2"/>
          <p:cNvSpPr>
            <a:spLocks noGrp="1"/>
          </p:cNvSpPr>
          <p:nvPr>
            <p:ph idx="1"/>
          </p:nvPr>
        </p:nvSpPr>
        <p:spPr>
          <a:xfrm>
            <a:off x="457200" y="1600200"/>
            <a:ext cx="8229600" cy="5029200"/>
          </a:xfrm>
        </p:spPr>
        <p:txBody>
          <a:bodyPr/>
          <a:lstStyle/>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void f(by-name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a, by-name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b) </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b=5;</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b=a;</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p>
          <a:p>
            <a:pPr marL="0" indent="0">
              <a:spcBef>
                <a:spcPct val="0"/>
              </a:spcBef>
              <a:buFont typeface="Arial" pitchFamily="34" charset="0"/>
              <a:buNone/>
            </a:pPr>
            <a:endParaRPr lang="en-US" sz="2400" dirty="0" smtClean="0">
              <a:solidFill>
                <a:srgbClr val="000000"/>
              </a:solidFill>
              <a:latin typeface="Courier New" pitchFamily="49" charset="0"/>
              <a:cs typeface="Courier New" pitchFamily="49" charset="0"/>
            </a:endParaRPr>
          </a:p>
          <a:p>
            <a:pPr marL="0" indent="0">
              <a:spcBef>
                <a:spcPct val="0"/>
              </a:spcBef>
              <a:buFont typeface="Arial" pitchFamily="34" charset="0"/>
              <a:buNone/>
            </a:pP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g()</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a:t>
            </a:r>
            <a:r>
              <a:rPr lang="en-US" sz="2400" dirty="0" err="1" smtClean="0">
                <a:solidFill>
                  <a:srgbClr val="000000"/>
                </a:solidFill>
                <a:latin typeface="Courier New" pitchFamily="49" charset="0"/>
                <a:cs typeface="Courier New" pitchFamily="49" charset="0"/>
              </a:rPr>
              <a:t>int</a:t>
            </a:r>
            <a:r>
              <a:rPr lang="en-US" sz="2400" dirty="0" smtClean="0">
                <a:solidFill>
                  <a:srgbClr val="000000"/>
                </a:solidFill>
                <a:latin typeface="Courier New" pitchFamily="49" charset="0"/>
                <a:cs typeface="Courier New" pitchFamily="49" charset="0"/>
              </a:rPr>
              <a:t> </a:t>
            </a:r>
            <a:r>
              <a:rPr lang="en-US" sz="2400" dirty="0" err="1" smtClean="0">
                <a:solidFill>
                  <a:srgbClr val="000000"/>
                </a:solidFill>
                <a:latin typeface="Courier New" pitchFamily="49" charset="0"/>
                <a:cs typeface="Courier New" pitchFamily="49" charset="0"/>
              </a:rPr>
              <a:t>i</a:t>
            </a:r>
            <a:r>
              <a:rPr lang="en-US" sz="2400" dirty="0" smtClean="0">
                <a:solidFill>
                  <a:srgbClr val="000000"/>
                </a:solidFill>
                <a:latin typeface="Courier New" pitchFamily="49" charset="0"/>
                <a:cs typeface="Courier New" pitchFamily="49" charset="0"/>
              </a:rPr>
              <a:t> = 3;</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f(i+1,i);</a:t>
            </a:r>
            <a:br>
              <a:rPr lang="en-US" sz="2400" dirty="0" smtClean="0">
                <a:solidFill>
                  <a:srgbClr val="000000"/>
                </a:solidFill>
                <a:latin typeface="Courier New" pitchFamily="49" charset="0"/>
                <a:cs typeface="Courier New" pitchFamily="49" charset="0"/>
              </a:rPr>
            </a:br>
            <a:r>
              <a:rPr lang="en-US" sz="2400" dirty="0" smtClean="0">
                <a:solidFill>
                  <a:srgbClr val="000000"/>
                </a:solidFill>
                <a:latin typeface="Courier New" pitchFamily="49" charset="0"/>
                <a:cs typeface="Courier New" pitchFamily="49" charset="0"/>
              </a:rPr>
              <a:t>  write  </a:t>
            </a:r>
            <a:r>
              <a:rPr lang="en-US" sz="2400" dirty="0" err="1" smtClean="0">
                <a:solidFill>
                  <a:srgbClr val="000000"/>
                </a:solidFill>
                <a:latin typeface="Courier New" pitchFamily="49" charset="0"/>
                <a:cs typeface="Courier New" pitchFamily="49" charset="0"/>
              </a:rPr>
              <a:t>i</a:t>
            </a:r>
            <a:r>
              <a:rPr lang="en-US" sz="2400" dirty="0" smtClean="0">
                <a:solidFill>
                  <a:srgbClr val="000000"/>
                </a:solidFill>
                <a:latin typeface="Courier New" pitchFamily="49" charset="0"/>
                <a:cs typeface="Courier New" pitchFamily="49" charset="0"/>
              </a:rPr>
              <a:t>;</a:t>
            </a:r>
          </a:p>
          <a:p>
            <a:pPr marL="0" indent="0">
              <a:spcBef>
                <a:spcPct val="0"/>
              </a:spcBef>
              <a:buFont typeface="Arial" pitchFamily="34" charset="0"/>
              <a:buNone/>
            </a:pPr>
            <a:r>
              <a:rPr lang="en-US" sz="2400" dirty="0" smtClean="0">
                <a:solidFill>
                  <a:srgbClr val="000000"/>
                </a:solidFill>
                <a:latin typeface="Courier New" pitchFamily="49" charset="0"/>
                <a:cs typeface="Courier New" pitchFamily="49" charset="0"/>
              </a:rPr>
              <a:t>}</a:t>
            </a:r>
          </a:p>
          <a:p>
            <a:pPr lvl="4">
              <a:buFont typeface="Arial" pitchFamily="34" charset="0"/>
              <a:buNone/>
            </a:pPr>
            <a:r>
              <a:rPr lang="tr-TR" sz="2400" u="sng" dirty="0" smtClean="0">
                <a:solidFill>
                  <a:srgbClr val="FF0000"/>
                </a:solidFill>
              </a:rPr>
              <a:t>Çıktı</a:t>
            </a:r>
            <a:r>
              <a:rPr lang="en-US" sz="2400" dirty="0" smtClean="0">
                <a:solidFill>
                  <a:srgbClr val="FF0000"/>
                </a:solidFill>
              </a:rPr>
              <a:t>: 6</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pic>
        <p:nvPicPr>
          <p:cNvPr id="7" name="Picture 4"/>
          <p:cNvPicPr>
            <a:picLocks noGrp="1" noChangeAspect="1" noChangeArrowheads="1"/>
          </p:cNvPicPr>
          <p:nvPr>
            <p:ph sz="quarter" idx="1"/>
          </p:nvPr>
        </p:nvPicPr>
        <p:blipFill>
          <a:blip r:embed="rId2"/>
          <a:srcRect/>
          <a:stretch>
            <a:fillRect/>
          </a:stretch>
        </p:blipFill>
        <p:spPr>
          <a:xfrm>
            <a:off x="1071538" y="1643050"/>
            <a:ext cx="6188099" cy="4589848"/>
          </a:xfrm>
          <a:noFill/>
        </p:spPr>
      </p:pic>
      <p:sp>
        <p:nvSpPr>
          <p:cNvPr id="8" name="7 Metin kutusu"/>
          <p:cNvSpPr txBox="1"/>
          <p:nvPr/>
        </p:nvSpPr>
        <p:spPr>
          <a:xfrm>
            <a:off x="1285852" y="1857364"/>
            <a:ext cx="1000132" cy="292388"/>
          </a:xfrm>
          <a:prstGeom prst="rect">
            <a:avLst/>
          </a:prstGeom>
          <a:solidFill>
            <a:schemeClr val="bg1"/>
          </a:solidFill>
        </p:spPr>
        <p:txBody>
          <a:bodyPr wrap="square" rtlCol="0">
            <a:spAutoFit/>
          </a:bodyPr>
          <a:lstStyle/>
          <a:p>
            <a:r>
              <a:rPr lang="tr-TR" sz="1300" dirty="0" smtClean="0"/>
              <a:t>Değerlendir</a:t>
            </a:r>
            <a:endParaRPr lang="tr-TR" sz="1300" dirty="0"/>
          </a:p>
        </p:txBody>
      </p:sp>
      <p:sp>
        <p:nvSpPr>
          <p:cNvPr id="9" name="8 Metin kutusu"/>
          <p:cNvSpPr txBox="1"/>
          <p:nvPr/>
        </p:nvSpPr>
        <p:spPr>
          <a:xfrm>
            <a:off x="1285852" y="2636546"/>
            <a:ext cx="1785950" cy="292388"/>
          </a:xfrm>
          <a:prstGeom prst="rect">
            <a:avLst/>
          </a:prstGeom>
          <a:solidFill>
            <a:schemeClr val="bg1"/>
          </a:solidFill>
        </p:spPr>
        <p:txBody>
          <a:bodyPr wrap="square" rtlCol="0">
            <a:spAutoFit/>
          </a:bodyPr>
          <a:lstStyle/>
          <a:p>
            <a:r>
              <a:rPr lang="tr-TR" sz="1300" dirty="0" smtClean="0"/>
              <a:t>İsim ile çağırma:</a:t>
            </a:r>
            <a:endParaRPr lang="tr-TR" sz="13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
        <p:nvSpPr>
          <p:cNvPr id="7" name="Content Placeholder 2"/>
          <p:cNvSpPr>
            <a:spLocks noGrp="1"/>
          </p:cNvSpPr>
          <p:nvPr>
            <p:ph sz="half" idx="1"/>
          </p:nvPr>
        </p:nvSpPr>
        <p:spPr>
          <a:xfrm>
            <a:off x="457200" y="1600200"/>
            <a:ext cx="4038600" cy="4525963"/>
          </a:xfrm>
        </p:spPr>
        <p:txBody>
          <a:bodyPr>
            <a:normAutofit fontScale="92500" lnSpcReduction="20000"/>
          </a:bodyPr>
          <a:lstStyle/>
          <a:p>
            <a:pPr>
              <a:buFont typeface="Arial" pitchFamily="34" charset="0"/>
              <a:buNone/>
            </a:pPr>
            <a:r>
              <a:rPr lang="en-US" sz="2000" dirty="0" smtClean="0">
                <a:latin typeface="Courier New" pitchFamily="49" charset="0"/>
                <a:cs typeface="Courier New" pitchFamily="49" charset="0"/>
              </a:rPr>
              <a:t>{ c: array [1..10] of integer;</a:t>
            </a:r>
          </a:p>
          <a:p>
            <a:pPr>
              <a:buFont typeface="Arial" pitchFamily="34" charset="0"/>
              <a:buNone/>
            </a:pPr>
            <a:r>
              <a:rPr lang="en-US" sz="2000" dirty="0" smtClean="0">
                <a:latin typeface="Courier New" pitchFamily="49" charset="0"/>
                <a:cs typeface="Courier New" pitchFamily="49" charset="0"/>
              </a:rPr>
              <a:t>  m, n : integer;</a:t>
            </a:r>
          </a:p>
          <a:p>
            <a:pPr lvl="1">
              <a:buFont typeface="Arial" pitchFamily="34" charset="0"/>
              <a:buNone/>
            </a:pPr>
            <a:r>
              <a:rPr lang="en-US" sz="2000" dirty="0" smtClean="0">
                <a:latin typeface="Courier New" pitchFamily="49" charset="0"/>
                <a:cs typeface="Courier New" pitchFamily="49" charset="0"/>
              </a:rPr>
              <a:t>procedure r (k, j : integer)</a:t>
            </a:r>
          </a:p>
          <a:p>
            <a:pPr lvl="1">
              <a:buFont typeface="Arial" pitchFamily="34" charset="0"/>
              <a:buNone/>
            </a:pPr>
            <a:r>
              <a:rPr lang="en-US" sz="2000" dirty="0" smtClean="0">
                <a:latin typeface="Courier New" pitchFamily="49" charset="0"/>
                <a:cs typeface="Courier New" pitchFamily="49" charset="0"/>
              </a:rPr>
              <a:t>begin</a:t>
            </a:r>
          </a:p>
          <a:p>
            <a:pPr lvl="1">
              <a:buFont typeface="Arial" pitchFamily="34" charset="0"/>
              <a:buNone/>
            </a:pPr>
            <a:r>
              <a:rPr lang="en-US" sz="2000" dirty="0" smtClean="0">
                <a:latin typeface="Courier New" pitchFamily="49" charset="0"/>
                <a:cs typeface="Courier New" pitchFamily="49" charset="0"/>
              </a:rPr>
              <a:t>k := k+1;</a:t>
            </a:r>
          </a:p>
          <a:p>
            <a:pPr lvl="1">
              <a:buFont typeface="Arial" pitchFamily="34" charset="0"/>
              <a:buNone/>
            </a:pPr>
            <a:r>
              <a:rPr lang="en-US" sz="2000" dirty="0" smtClean="0">
                <a:latin typeface="Courier New" pitchFamily="49" charset="0"/>
                <a:cs typeface="Courier New" pitchFamily="49" charset="0"/>
              </a:rPr>
              <a:t>j := j+2;</a:t>
            </a:r>
          </a:p>
          <a:p>
            <a:pPr lvl="1">
              <a:buFont typeface="Arial" pitchFamily="34" charset="0"/>
              <a:buNone/>
            </a:pPr>
            <a:r>
              <a:rPr lang="en-US" sz="2000" dirty="0" smtClean="0">
                <a:latin typeface="Courier New" pitchFamily="49" charset="0"/>
                <a:cs typeface="Courier New" pitchFamily="49" charset="0"/>
              </a:rPr>
              <a:t>end r;</a:t>
            </a:r>
          </a:p>
          <a:p>
            <a:pPr>
              <a:buFont typeface="Arial" pitchFamily="34" charset="0"/>
              <a:buNone/>
            </a:pPr>
            <a:r>
              <a:rPr lang="en-US" sz="2000" dirty="0" smtClean="0">
                <a:latin typeface="Courier New" pitchFamily="49" charset="0"/>
                <a:cs typeface="Courier New" pitchFamily="49" charset="0"/>
              </a:rPr>
              <a:t>  /* set c[n] to n */</a:t>
            </a:r>
          </a:p>
          <a:p>
            <a:pPr>
              <a:buFont typeface="Arial" pitchFamily="34" charset="0"/>
              <a:buNone/>
            </a:pPr>
            <a:r>
              <a:rPr lang="en-US" sz="2000" dirty="0" smtClean="0">
                <a:latin typeface="Courier New" pitchFamily="49" charset="0"/>
                <a:cs typeface="Courier New" pitchFamily="49" charset="0"/>
              </a:rPr>
              <a:t>  m := 2;</a:t>
            </a:r>
          </a:p>
          <a:p>
            <a:pPr>
              <a:buFont typeface="Arial" pitchFamily="34" charset="0"/>
              <a:buNone/>
            </a:pPr>
            <a:r>
              <a:rPr lang="en-US" sz="2000" dirty="0" smtClean="0">
                <a:latin typeface="Courier New" pitchFamily="49" charset="0"/>
                <a:cs typeface="Courier New" pitchFamily="49" charset="0"/>
              </a:rPr>
              <a:t>  r(m, c[m]);</a:t>
            </a:r>
          </a:p>
          <a:p>
            <a:pPr>
              <a:buFont typeface="Arial" pitchFamily="34" charset="0"/>
              <a:buNone/>
            </a:pPr>
            <a:r>
              <a:rPr lang="en-US" sz="2000" dirty="0" smtClean="0">
                <a:latin typeface="Courier New" pitchFamily="49" charset="0"/>
                <a:cs typeface="Courier New" pitchFamily="49" charset="0"/>
              </a:rPr>
              <a:t>  write m, c[m];</a:t>
            </a:r>
          </a:p>
          <a:p>
            <a:pPr>
              <a:buFont typeface="Arial" pitchFamily="34" charset="0"/>
              <a:buNone/>
            </a:pPr>
            <a:r>
              <a:rPr lang="en-US" sz="2000" dirty="0" smtClean="0">
                <a:latin typeface="Courier New" pitchFamily="49" charset="0"/>
                <a:cs typeface="Courier New" pitchFamily="49" charset="0"/>
              </a:rPr>
              <a:t>}</a:t>
            </a:r>
          </a:p>
        </p:txBody>
      </p:sp>
      <p:sp>
        <p:nvSpPr>
          <p:cNvPr id="8" name="Content Placeholder 4"/>
          <p:cNvSpPr txBox="1">
            <a:spLocks/>
          </p:cNvSpPr>
          <p:nvPr/>
        </p:nvSpPr>
        <p:spPr>
          <a:xfrm>
            <a:off x="4648200" y="1600200"/>
            <a:ext cx="4038600" cy="4525963"/>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 m+1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c[m] := c[m]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9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900" b="0" i="0" u="none" strike="noStrike" kern="1200" cap="none" spc="0" normalizeH="0" baseline="0" noProof="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    c[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2     1 2 3 4 5 6 7 8 9 10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smtClean="0">
                <a:ln>
                  <a:noFill/>
                </a:ln>
                <a:solidFill>
                  <a:srgbClr val="FF0000"/>
                </a:solidFill>
                <a:effectLst/>
                <a:uLnTx/>
                <a:uFillTx/>
                <a:latin typeface="+mn-lt"/>
                <a:ea typeface="+mn-ea"/>
                <a:cs typeface="+mn-cs"/>
              </a:rPr>
              <a:t>3 </a:t>
            </a:r>
            <a:r>
              <a:rPr kumimoji="0" lang="en-US" sz="2000" b="0" i="0" u="none" strike="noStrike" kern="1200" cap="none" spc="0" normalizeH="0" baseline="0" noProof="0" smtClean="0">
                <a:ln>
                  <a:noFill/>
                </a:ln>
                <a:solidFill>
                  <a:schemeClr val="tx1"/>
                </a:solidFill>
                <a:effectLst/>
                <a:uLnTx/>
                <a:uFillTx/>
                <a:latin typeface="+mn-lt"/>
                <a:ea typeface="+mn-ea"/>
                <a:cs typeface="+mn-cs"/>
              </a:rPr>
              <a:t>    1 2 </a:t>
            </a:r>
            <a:r>
              <a:rPr kumimoji="0" lang="en-US" sz="2000" b="0" i="0" u="none" strike="noStrike" kern="1200" cap="none" spc="0" normalizeH="0" baseline="0" noProof="0" smtClean="0">
                <a:ln>
                  <a:noFill/>
                </a:ln>
                <a:solidFill>
                  <a:srgbClr val="FF0000"/>
                </a:solidFill>
                <a:effectLst/>
                <a:uLnTx/>
                <a:uFillTx/>
                <a:latin typeface="+mn-lt"/>
                <a:ea typeface="+mn-ea"/>
                <a:cs typeface="+mn-cs"/>
              </a:rPr>
              <a:t>5</a:t>
            </a:r>
            <a:r>
              <a:rPr kumimoji="0" lang="en-US" sz="2000" b="0" i="0" u="none" strike="noStrike" kern="1200" cap="none" spc="0" normalizeH="0" baseline="0" noProof="0" smtClean="0">
                <a:ln>
                  <a:noFill/>
                </a:ln>
                <a:solidFill>
                  <a:schemeClr val="tx1"/>
                </a:solidFill>
                <a:effectLst/>
                <a:uLnTx/>
                <a:uFillTx/>
                <a:latin typeface="+mn-lt"/>
                <a:ea typeface="+mn-ea"/>
                <a:cs typeface="+mn-cs"/>
              </a:rPr>
              <a:t> 4 5 6 7 8 9 10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8.2.4.6</a:t>
            </a:r>
            <a:r>
              <a:rPr lang="tr-TR" sz="3200" b="1" dirty="0"/>
              <a:t>. Çağırma Yöntemlerinin </a:t>
            </a:r>
            <a:r>
              <a:rPr lang="tr-TR" sz="3200" b="1" dirty="0" smtClean="0"/>
              <a:t>Karşılaştırılması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
        <p:nvSpPr>
          <p:cNvPr id="7" name="İçerik Yer Tutucusu 6"/>
          <p:cNvSpPr>
            <a:spLocks noGrp="1"/>
          </p:cNvSpPr>
          <p:nvPr>
            <p:ph sz="quarter" idx="1"/>
          </p:nvPr>
        </p:nvSpPr>
        <p:spPr/>
        <p:txBody>
          <a:bodyPr>
            <a:normAutofit/>
          </a:bodyPr>
          <a:lstStyle/>
          <a:p>
            <a:r>
              <a:rPr lang="tr-TR" dirty="0"/>
              <a:t>Değer ile çağırma yöntemi güvenli ama çoğu durumda yetersiz bir parametre aktarım yöntemi olmakta, değer ve sonuç ile çağırma ve başvuru ile çağırma yöntemleri ise, yeterince güvenli olmayan ama gerek duyulan aktarım yöntemleri olmaktadır. </a:t>
            </a:r>
          </a:p>
        </p:txBody>
      </p:sp>
    </p:spTree>
    <p:extLst>
      <p:ext uri="{BB962C8B-B14F-4D97-AF65-F5344CB8AC3E}">
        <p14:creationId xmlns:p14="http://schemas.microsoft.com/office/powerpoint/2010/main" val="24593300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6 Tablo"/>
          <p:cNvGraphicFramePr>
            <a:graphicFrameLocks noGrp="1"/>
          </p:cNvGraphicFramePr>
          <p:nvPr/>
        </p:nvGraphicFramePr>
        <p:xfrm>
          <a:off x="285721" y="621390"/>
          <a:ext cx="8572558" cy="5450816"/>
        </p:xfrm>
        <a:graphic>
          <a:graphicData uri="http://schemas.openxmlformats.org/drawingml/2006/table">
            <a:tbl>
              <a:tblPr>
                <a:tableStyleId>{5940675A-B579-460E-94D1-54222C63F5DA}</a:tableStyleId>
              </a:tblPr>
              <a:tblGrid>
                <a:gridCol w="1820753">
                  <a:extLst>
                    <a:ext uri="{9D8B030D-6E8A-4147-A177-3AD203B41FA5}">
                      <a16:colId xmlns:a16="http://schemas.microsoft.com/office/drawing/2014/main" val="20000"/>
                    </a:ext>
                  </a:extLst>
                </a:gridCol>
                <a:gridCol w="1146671">
                  <a:extLst>
                    <a:ext uri="{9D8B030D-6E8A-4147-A177-3AD203B41FA5}">
                      <a16:colId xmlns:a16="http://schemas.microsoft.com/office/drawing/2014/main" val="20001"/>
                    </a:ext>
                  </a:extLst>
                </a:gridCol>
                <a:gridCol w="1564309">
                  <a:extLst>
                    <a:ext uri="{9D8B030D-6E8A-4147-A177-3AD203B41FA5}">
                      <a16:colId xmlns:a16="http://schemas.microsoft.com/office/drawing/2014/main" val="20002"/>
                    </a:ext>
                  </a:extLst>
                </a:gridCol>
                <a:gridCol w="1500198">
                  <a:extLst>
                    <a:ext uri="{9D8B030D-6E8A-4147-A177-3AD203B41FA5}">
                      <a16:colId xmlns:a16="http://schemas.microsoft.com/office/drawing/2014/main" val="20003"/>
                    </a:ext>
                  </a:extLst>
                </a:gridCol>
                <a:gridCol w="1461731">
                  <a:extLst>
                    <a:ext uri="{9D8B030D-6E8A-4147-A177-3AD203B41FA5}">
                      <a16:colId xmlns:a16="http://schemas.microsoft.com/office/drawing/2014/main" val="20004"/>
                    </a:ext>
                  </a:extLst>
                </a:gridCol>
                <a:gridCol w="1078896">
                  <a:extLst>
                    <a:ext uri="{9D8B030D-6E8A-4147-A177-3AD203B41FA5}">
                      <a16:colId xmlns:a16="http://schemas.microsoft.com/office/drawing/2014/main" val="20005"/>
                    </a:ext>
                  </a:extLst>
                </a:gridCol>
              </a:tblGrid>
              <a:tr h="857255">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Programlama Dili</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Başvuru</a:t>
                      </a:r>
                    </a:p>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(Referans)</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İsim</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0"/>
                  </a:ext>
                </a:extLst>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IV</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1"/>
                  </a:ext>
                </a:extLst>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77</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2"/>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ALGOL 60</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3"/>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smtClean="0">
                          <a:ln>
                            <a:noFill/>
                          </a:ln>
                          <a:effectLst/>
                        </a:rPr>
                        <a:t>ALGOL W</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4"/>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C++</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5"/>
                  </a:ext>
                </a:extLst>
              </a:tr>
              <a:tr h="754488">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PASCAL, Modula2</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6"/>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ADA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7"/>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Java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dirty="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8"/>
                  </a:ext>
                </a:extLst>
              </a:tr>
            </a:tbl>
          </a:graphicData>
        </a:graphic>
      </p:graphicFrame>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en-US" altLang="ko-KR" dirty="0">
                <a:ea typeface="굴림" pitchFamily="50" charset="-127"/>
              </a:rPr>
              <a:t>(1)</a:t>
            </a:r>
            <a:endParaRPr lang="en-US" dirty="0"/>
          </a:p>
        </p:txBody>
      </p:sp>
      <p:sp>
        <p:nvSpPr>
          <p:cNvPr id="825350" name="Text Box 6"/>
          <p:cNvSpPr txBox="1">
            <a:spLocks noChangeArrowheads="1"/>
          </p:cNvSpPr>
          <p:nvPr/>
        </p:nvSpPr>
        <p:spPr bwMode="auto">
          <a:xfrm>
            <a:off x="5143500" y="2114572"/>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 char *s)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i="1" dirty="0">
                <a:solidFill>
                  <a:srgbClr val="00FFFF"/>
                </a:solidFill>
                <a:effectLst>
                  <a:outerShdw blurRad="38100" dist="38100" dir="2700000" algn="tl">
                    <a:srgbClr val="000000"/>
                  </a:outerShdw>
                </a:effectLst>
                <a:ea typeface="굴림" pitchFamily="50" charset="-127"/>
              </a:rPr>
              <a:t>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endParaRPr lang="en-US" sz="2000" dirty="0">
              <a:solidFill>
                <a:srgbClr val="00FFFF"/>
              </a:solidFill>
              <a:effectLst>
                <a:outerShdw blurRad="38100" dist="38100" dir="2700000" algn="tl">
                  <a:srgbClr val="000000"/>
                </a:outerShdw>
              </a:effectLst>
            </a:endParaRPr>
          </a:p>
        </p:txBody>
      </p:sp>
      <p:sp>
        <p:nvSpPr>
          <p:cNvPr id="825351" name="Text Box 7"/>
          <p:cNvSpPr txBox="1">
            <a:spLocks noChangeArrowheads="1"/>
          </p:cNvSpPr>
          <p:nvPr/>
        </p:nvSpPr>
        <p:spPr bwMode="auto">
          <a:xfrm>
            <a:off x="457200" y="1885972"/>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5352" name="Line 8"/>
          <p:cNvSpPr>
            <a:spLocks noChangeShapeType="1"/>
          </p:cNvSpPr>
          <p:nvPr/>
        </p:nvSpPr>
        <p:spPr bwMode="auto">
          <a:xfrm flipV="1">
            <a:off x="4000500" y="2114572"/>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3" name="Line 9"/>
          <p:cNvSpPr>
            <a:spLocks noChangeShapeType="1"/>
          </p:cNvSpPr>
          <p:nvPr/>
        </p:nvSpPr>
        <p:spPr bwMode="auto">
          <a:xfrm flipH="1" flipV="1">
            <a:off x="3886200" y="3282972"/>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8" name="Oval 14"/>
          <p:cNvSpPr>
            <a:spLocks noChangeArrowheads="1"/>
          </p:cNvSpPr>
          <p:nvPr/>
        </p:nvSpPr>
        <p:spPr bwMode="auto">
          <a:xfrm>
            <a:off x="2971800" y="3167085"/>
            <a:ext cx="114300" cy="112712"/>
          </a:xfrm>
          <a:prstGeom prst="ellipse">
            <a:avLst/>
          </a:prstGeom>
          <a:noFill/>
          <a:ln w="9525" algn="ctr">
            <a:noFill/>
            <a:round/>
            <a:headEnd/>
            <a:tailEnd/>
          </a:ln>
          <a:effectLst/>
        </p:spPr>
        <p:txBody>
          <a:bodyPr wrap="none" anchor="ctr"/>
          <a:lstStyle/>
          <a:p>
            <a:endParaRPr lang="tr-TR"/>
          </a:p>
        </p:txBody>
      </p:sp>
      <p:sp>
        <p:nvSpPr>
          <p:cNvPr id="825359" name="Oval 15"/>
          <p:cNvSpPr>
            <a:spLocks noChangeArrowheads="1"/>
          </p:cNvSpPr>
          <p:nvPr/>
        </p:nvSpPr>
        <p:spPr bwMode="auto">
          <a:xfrm>
            <a:off x="6972300" y="2457472"/>
            <a:ext cx="114300" cy="112713"/>
          </a:xfrm>
          <a:prstGeom prst="ellipse">
            <a:avLst/>
          </a:prstGeom>
          <a:noFill/>
          <a:ln w="9525" algn="ctr">
            <a:noFill/>
            <a:round/>
            <a:headEnd/>
            <a:tailEnd/>
          </a:ln>
          <a:effectLst/>
        </p:spPr>
        <p:txBody>
          <a:bodyPr wrap="none" anchor="ctr"/>
          <a:lstStyle/>
          <a:p>
            <a:endParaRPr lang="tr-TR"/>
          </a:p>
        </p:txBody>
      </p:sp>
      <p:sp>
        <p:nvSpPr>
          <p:cNvPr id="825360" name="Oval 16"/>
          <p:cNvSpPr>
            <a:spLocks noChangeArrowheads="1"/>
          </p:cNvSpPr>
          <p:nvPr/>
        </p:nvSpPr>
        <p:spPr bwMode="auto">
          <a:xfrm>
            <a:off x="3486150" y="3170260"/>
            <a:ext cx="114300" cy="112712"/>
          </a:xfrm>
          <a:prstGeom prst="ellipse">
            <a:avLst/>
          </a:prstGeom>
          <a:noFill/>
          <a:ln w="9525" algn="ctr">
            <a:noFill/>
            <a:round/>
            <a:headEnd/>
            <a:tailEnd/>
          </a:ln>
          <a:effectLst/>
        </p:spPr>
        <p:txBody>
          <a:bodyPr wrap="none" anchor="ctr"/>
          <a:lstStyle/>
          <a:p>
            <a:endParaRPr lang="tr-TR"/>
          </a:p>
        </p:txBody>
      </p:sp>
      <p:sp>
        <p:nvSpPr>
          <p:cNvPr id="825361" name="Oval 17"/>
          <p:cNvSpPr>
            <a:spLocks noChangeArrowheads="1"/>
          </p:cNvSpPr>
          <p:nvPr/>
        </p:nvSpPr>
        <p:spPr bwMode="auto">
          <a:xfrm>
            <a:off x="7886700" y="2457472"/>
            <a:ext cx="114300" cy="112713"/>
          </a:xfrm>
          <a:prstGeom prst="ellipse">
            <a:avLst/>
          </a:prstGeom>
          <a:noFill/>
          <a:ln w="9525" algn="ctr">
            <a:noFill/>
            <a:round/>
            <a:headEnd/>
            <a:tailEnd/>
          </a:ln>
          <a:effectLst/>
        </p:spPr>
        <p:txBody>
          <a:bodyPr wrap="none" anchor="ctr"/>
          <a:lstStyle/>
          <a:p>
            <a:endParaRPr lang="tr-TR"/>
          </a:p>
        </p:txBody>
      </p:sp>
      <p:cxnSp>
        <p:nvCxnSpPr>
          <p:cNvPr id="825362" name="AutoShape 18"/>
          <p:cNvCxnSpPr>
            <a:cxnSpLocks noChangeShapeType="1"/>
          </p:cNvCxnSpPr>
          <p:nvPr/>
        </p:nvCxnSpPr>
        <p:spPr bwMode="auto">
          <a:xfrm rot="5400000" flipH="1" flipV="1">
            <a:off x="4431494" y="924741"/>
            <a:ext cx="709612" cy="4000500"/>
          </a:xfrm>
          <a:prstGeom prst="bentConnector3">
            <a:avLst>
              <a:gd name="adj1" fmla="val -168458"/>
            </a:avLst>
          </a:prstGeom>
          <a:noFill/>
          <a:ln w="38100">
            <a:solidFill>
              <a:srgbClr val="FF3300"/>
            </a:solidFill>
            <a:prstDash val="sysDot"/>
            <a:miter lim="800000"/>
            <a:headEnd/>
            <a:tailEnd type="triangle" w="lg" len="lg"/>
          </a:ln>
          <a:effectLst/>
        </p:spPr>
      </p:cxnSp>
      <p:cxnSp>
        <p:nvCxnSpPr>
          <p:cNvPr id="825363" name="AutoShape 19"/>
          <p:cNvCxnSpPr>
            <a:cxnSpLocks noChangeShapeType="1"/>
          </p:cNvCxnSpPr>
          <p:nvPr/>
        </p:nvCxnSpPr>
        <p:spPr bwMode="auto">
          <a:xfrm rot="5400000" flipH="1" flipV="1">
            <a:off x="5058560" y="726304"/>
            <a:ext cx="712787" cy="4400550"/>
          </a:xfrm>
          <a:prstGeom prst="bentConnector3">
            <a:avLst>
              <a:gd name="adj1" fmla="val -236083"/>
            </a:avLst>
          </a:prstGeom>
          <a:noFill/>
          <a:ln w="38100">
            <a:solidFill>
              <a:srgbClr val="FFCCFF"/>
            </a:solidFill>
            <a:prstDash val="sysDot"/>
            <a:miter lim="800000"/>
            <a:headEnd type="none" w="lg" len="lg"/>
            <a:tailEnd type="triangle" w="lg" len="lg"/>
          </a:ln>
          <a:effectLst/>
        </p:spPr>
      </p:cxnSp>
      <p:grpSp>
        <p:nvGrpSpPr>
          <p:cNvPr id="2" name="Group 35"/>
          <p:cNvGrpSpPr>
            <a:grpSpLocks/>
          </p:cNvGrpSpPr>
          <p:nvPr/>
        </p:nvGrpSpPr>
        <p:grpSpPr bwMode="auto">
          <a:xfrm>
            <a:off x="0" y="4457724"/>
            <a:ext cx="3314700" cy="1284288"/>
            <a:chOff x="0" y="2628"/>
            <a:chExt cx="2088" cy="809"/>
          </a:xfrm>
        </p:grpSpPr>
        <p:sp>
          <p:nvSpPr>
            <p:cNvPr id="825364" name="Text Box 20"/>
            <p:cNvSpPr txBox="1">
              <a:spLocks noChangeArrowheads="1"/>
            </p:cNvSpPr>
            <p:nvPr/>
          </p:nvSpPr>
          <p:spPr bwMode="auto">
            <a:xfrm>
              <a:off x="0" y="2952"/>
              <a:ext cx="2088" cy="485"/>
            </a:xfrm>
            <a:prstGeom prst="rect">
              <a:avLst/>
            </a:prstGeom>
            <a:noFill/>
            <a:ln w="9525" algn="ctr">
              <a:noFill/>
              <a:miter lim="800000"/>
              <a:headEnd/>
              <a:tailEnd/>
            </a:ln>
            <a:effectLst/>
          </p:spPr>
          <p:txBody>
            <a:bodyPr wrap="square">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Call-by-Value</a:t>
              </a:r>
            </a:p>
            <a:p>
              <a:r>
                <a:rPr lang="tr-TR" altLang="ko-KR" sz="2000" dirty="0" smtClean="0">
                  <a:effectLst>
                    <a:outerShdw blurRad="38100" dist="38100" dir="2700000" algn="tl">
                      <a:srgbClr val="000000"/>
                    </a:outerShdw>
                  </a:effectLst>
                  <a:ea typeface="굴림" pitchFamily="50" charset="-127"/>
                </a:rPr>
                <a:t>D</a:t>
              </a:r>
              <a:r>
                <a:rPr lang="en-US" altLang="ko-KR" sz="2000" dirty="0" err="1" smtClean="0">
                  <a:effectLst>
                    <a:outerShdw blurRad="38100" dist="38100" dir="2700000" algn="tl">
                      <a:srgbClr val="000000"/>
                    </a:outerShdw>
                  </a:effectLst>
                  <a:ea typeface="굴림" pitchFamily="50" charset="-127"/>
                </a:rPr>
                <a:t>uplicated</a:t>
              </a:r>
              <a:r>
                <a:rPr lang="en-US" altLang="ko-KR" sz="2000" dirty="0" smtClean="0">
                  <a:effectLst>
                    <a:outerShdw blurRad="38100" dist="38100" dir="2700000" algn="tl">
                      <a:srgbClr val="000000"/>
                    </a:outerShdw>
                  </a:effectLst>
                  <a:ea typeface="굴림" pitchFamily="50" charset="-127"/>
                </a:rPr>
                <a:t> </a:t>
              </a:r>
              <a:r>
                <a:rPr lang="tr-TR" altLang="ko-KR" sz="2000" dirty="0" smtClean="0">
                  <a:effectLst>
                    <a:outerShdw blurRad="38100" dist="38100" dir="2700000" algn="tl">
                      <a:srgbClr val="000000"/>
                    </a:outerShdw>
                  </a:effectLst>
                  <a:ea typeface="굴림" pitchFamily="50" charset="-127"/>
                </a:rPr>
                <a:t>uzaya ihtiyaç duyar</a:t>
              </a:r>
              <a:endParaRPr lang="en-US" altLang="ko-KR" sz="2000" dirty="0">
                <a:effectLst>
                  <a:outerShdw blurRad="38100" dist="38100" dir="2700000" algn="tl">
                    <a:srgbClr val="000000"/>
                  </a:outerShdw>
                </a:effectLst>
                <a:ea typeface="굴림" pitchFamily="50" charset="-127"/>
              </a:endParaRPr>
            </a:p>
          </p:txBody>
        </p:sp>
        <p:sp>
          <p:nvSpPr>
            <p:cNvPr id="825367" name="Line 23"/>
            <p:cNvSpPr>
              <a:spLocks noChangeShapeType="1"/>
            </p:cNvSpPr>
            <p:nvPr/>
          </p:nvSpPr>
          <p:spPr bwMode="auto">
            <a:xfrm flipH="1">
              <a:off x="1305" y="2628"/>
              <a:ext cx="468" cy="324"/>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6"/>
          <p:cNvGrpSpPr>
            <a:grpSpLocks/>
          </p:cNvGrpSpPr>
          <p:nvPr/>
        </p:nvGrpSpPr>
        <p:grpSpPr bwMode="auto">
          <a:xfrm>
            <a:off x="5600700" y="4972072"/>
            <a:ext cx="3314700" cy="1428750"/>
            <a:chOff x="3528" y="2952"/>
            <a:chExt cx="2088" cy="900"/>
          </a:xfrm>
        </p:grpSpPr>
        <p:sp>
          <p:nvSpPr>
            <p:cNvPr id="825366" name="Text Box 22"/>
            <p:cNvSpPr txBox="1">
              <a:spLocks noChangeArrowheads="1"/>
            </p:cNvSpPr>
            <p:nvPr/>
          </p:nvSpPr>
          <p:spPr bwMode="auto">
            <a:xfrm>
              <a:off x="3528" y="3154"/>
              <a:ext cx="2088" cy="698"/>
            </a:xfrm>
            <a:prstGeom prst="rect">
              <a:avLst/>
            </a:prstGeom>
            <a:noFill/>
            <a:ln w="9525" algn="ctr">
              <a:noFill/>
              <a:miter lim="800000"/>
              <a:headEnd/>
              <a:tailEnd/>
            </a:ln>
            <a:effectLst/>
          </p:spPr>
          <p:txBody>
            <a:bodyPr>
              <a:spAutoFit/>
            </a:bodyPr>
            <a:lstStyle/>
            <a:p>
              <a:r>
                <a:rPr lang="en-US" altLang="ko-KR" sz="2400" b="1" i="1" dirty="0">
                  <a:solidFill>
                    <a:srgbClr val="FFFF00"/>
                  </a:solidFill>
                  <a:effectLst>
                    <a:outerShdw blurRad="38100" dist="38100" dir="2700000" algn="tl">
                      <a:srgbClr val="000000"/>
                    </a:outerShdw>
                  </a:effectLst>
                  <a:ea typeface="굴림" pitchFamily="50" charset="-127"/>
                </a:rPr>
                <a:t>Pass-by-Reference </a:t>
              </a:r>
              <a:endParaRPr lang="tr-TR" altLang="ko-KR" sz="2400" b="1" i="1" dirty="0" smtClean="0">
                <a:solidFill>
                  <a:srgbClr val="FFFF00"/>
                </a:solidFill>
                <a:effectLst>
                  <a:outerShdw blurRad="38100" dist="38100" dir="2700000" algn="tl">
                    <a:srgbClr val="000000"/>
                  </a:outerShdw>
                </a:effectLst>
                <a:ea typeface="굴림" pitchFamily="50" charset="-127"/>
              </a:endParaRPr>
            </a:p>
            <a:p>
              <a:r>
                <a:rPr lang="en-US" altLang="ko-KR" sz="2400" b="1" i="1" dirty="0" smtClean="0">
                  <a:solidFill>
                    <a:srgbClr val="FFFF00"/>
                  </a:solidFill>
                  <a:effectLst>
                    <a:outerShdw blurRad="38100" dist="38100" dir="2700000" algn="tl">
                      <a:srgbClr val="000000"/>
                    </a:outerShdw>
                  </a:effectLst>
                  <a:ea typeface="굴림" pitchFamily="50" charset="-127"/>
                </a:rPr>
                <a:t>(</a:t>
              </a:r>
              <a:r>
                <a:rPr lang="en-US" altLang="ko-KR" sz="2400" b="1" i="1" dirty="0">
                  <a:solidFill>
                    <a:srgbClr val="FFFF00"/>
                  </a:solidFill>
                  <a:effectLst>
                    <a:outerShdw blurRad="38100" dist="38100" dir="2700000" algn="tl">
                      <a:srgbClr val="000000"/>
                    </a:outerShdw>
                  </a:effectLst>
                  <a:ea typeface="굴림" pitchFamily="50" charset="-127"/>
                </a:rPr>
                <a:t>Call-by-Reference)</a:t>
              </a:r>
            </a:p>
            <a:p>
              <a:r>
                <a:rPr lang="tr-TR" altLang="ko-KR" dirty="0" smtClean="0">
                  <a:effectLst>
                    <a:outerShdw blurRad="38100" dist="38100" dir="2700000" algn="tl">
                      <a:srgbClr val="000000"/>
                    </a:outerShdw>
                  </a:effectLst>
                  <a:ea typeface="굴림" pitchFamily="50" charset="-127"/>
                </a:rPr>
                <a:t>Dolaylı adreslemeye ihtiyaç duyar</a:t>
              </a:r>
              <a:endParaRPr lang="en-US" altLang="ko-KR" sz="2000" dirty="0">
                <a:effectLst>
                  <a:outerShdw blurRad="38100" dist="38100" dir="2700000" algn="tl">
                    <a:srgbClr val="000000"/>
                  </a:outerShdw>
                </a:effectLst>
                <a:ea typeface="굴림" pitchFamily="50" charset="-127"/>
              </a:endParaRPr>
            </a:p>
          </p:txBody>
        </p:sp>
        <p:sp>
          <p:nvSpPr>
            <p:cNvPr id="825368" name="Line 24"/>
            <p:cNvSpPr>
              <a:spLocks noChangeShapeType="1"/>
            </p:cNvSpPr>
            <p:nvPr/>
          </p:nvSpPr>
          <p:spPr bwMode="auto">
            <a:xfrm flipH="1">
              <a:off x="4614" y="2952"/>
              <a:ext cx="0" cy="22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4" name="Group 37"/>
          <p:cNvGrpSpPr>
            <a:grpSpLocks/>
          </p:cNvGrpSpPr>
          <p:nvPr/>
        </p:nvGrpSpPr>
        <p:grpSpPr bwMode="auto">
          <a:xfrm>
            <a:off x="2330443" y="4972072"/>
            <a:ext cx="4598987" cy="1600200"/>
            <a:chOff x="1468" y="2952"/>
            <a:chExt cx="2897" cy="1008"/>
          </a:xfrm>
        </p:grpSpPr>
        <p:sp>
          <p:nvSpPr>
            <p:cNvPr id="825369" name="Text Box 25"/>
            <p:cNvSpPr txBox="1">
              <a:spLocks noChangeArrowheads="1"/>
            </p:cNvSpPr>
            <p:nvPr/>
          </p:nvSpPr>
          <p:spPr bwMode="auto">
            <a:xfrm>
              <a:off x="1468" y="3672"/>
              <a:ext cx="2897" cy="288"/>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Pass-by-Value (In Mode)</a:t>
              </a:r>
            </a:p>
          </p:txBody>
        </p:sp>
        <p:sp>
          <p:nvSpPr>
            <p:cNvPr id="825370" name="Line 26"/>
            <p:cNvSpPr>
              <a:spLocks noChangeShapeType="1"/>
            </p:cNvSpPr>
            <p:nvPr/>
          </p:nvSpPr>
          <p:spPr bwMode="auto">
            <a:xfrm>
              <a:off x="1800" y="3432"/>
              <a:ext cx="288" cy="240"/>
            </a:xfrm>
            <a:prstGeom prst="line">
              <a:avLst/>
            </a:prstGeom>
            <a:noFill/>
            <a:ln w="19050">
              <a:solidFill>
                <a:srgbClr val="FFFF00"/>
              </a:solidFill>
              <a:prstDash val="dash"/>
              <a:round/>
              <a:headEnd/>
              <a:tailEnd/>
            </a:ln>
            <a:effectLst/>
          </p:spPr>
          <p:txBody>
            <a:bodyPr wrap="none" anchor="ctr"/>
            <a:lstStyle/>
            <a:p>
              <a:endParaRPr lang="tr-TR"/>
            </a:p>
          </p:txBody>
        </p:sp>
        <p:sp>
          <p:nvSpPr>
            <p:cNvPr id="825371" name="Line 27"/>
            <p:cNvSpPr>
              <a:spLocks noChangeShapeType="1"/>
            </p:cNvSpPr>
            <p:nvPr/>
          </p:nvSpPr>
          <p:spPr bwMode="auto">
            <a:xfrm flipH="1">
              <a:off x="2664" y="2952"/>
              <a:ext cx="720" cy="720"/>
            </a:xfrm>
            <a:prstGeom prst="line">
              <a:avLst/>
            </a:prstGeom>
            <a:noFill/>
            <a:ln w="19050">
              <a:solidFill>
                <a:srgbClr val="FFFF00"/>
              </a:solidFill>
              <a:prstDash val="dash"/>
              <a:round/>
              <a:headEnd/>
              <a:tailEnd/>
            </a:ln>
            <a:effectLst/>
          </p:spPr>
          <p:txBody>
            <a:bodyPr wrap="none" anchor="ctr"/>
            <a:lstStyle/>
            <a:p>
              <a:endParaRPr lang="tr-TR"/>
            </a:p>
          </p:txBody>
        </p:sp>
      </p:grpSp>
      <p:sp>
        <p:nvSpPr>
          <p:cNvPr id="825373" name="Oval 29"/>
          <p:cNvSpPr>
            <a:spLocks noChangeArrowheads="1"/>
          </p:cNvSpPr>
          <p:nvPr/>
        </p:nvSpPr>
        <p:spPr bwMode="auto">
          <a:xfrm>
            <a:off x="1116013" y="3113110"/>
            <a:ext cx="114300" cy="112712"/>
          </a:xfrm>
          <a:prstGeom prst="ellipse">
            <a:avLst/>
          </a:prstGeom>
          <a:noFill/>
          <a:ln w="9525" algn="ctr">
            <a:noFill/>
            <a:round/>
            <a:headEnd/>
            <a:tailEnd/>
          </a:ln>
          <a:effectLst/>
        </p:spPr>
        <p:txBody>
          <a:bodyPr wrap="none" anchor="ctr"/>
          <a:lstStyle/>
          <a:p>
            <a:endParaRPr lang="tr-TR"/>
          </a:p>
        </p:txBody>
      </p:sp>
      <p:sp>
        <p:nvSpPr>
          <p:cNvPr id="825374" name="Oval 30"/>
          <p:cNvSpPr>
            <a:spLocks noChangeArrowheads="1"/>
          </p:cNvSpPr>
          <p:nvPr/>
        </p:nvSpPr>
        <p:spPr bwMode="auto">
          <a:xfrm>
            <a:off x="5715000" y="2457472"/>
            <a:ext cx="114300" cy="112713"/>
          </a:xfrm>
          <a:prstGeom prst="ellipse">
            <a:avLst/>
          </a:prstGeom>
          <a:noFill/>
          <a:ln w="9525" algn="ctr">
            <a:noFill/>
            <a:round/>
            <a:headEnd/>
            <a:tailEnd/>
          </a:ln>
          <a:effectLst/>
        </p:spPr>
        <p:txBody>
          <a:bodyPr wrap="none" anchor="ctr"/>
          <a:lstStyle/>
          <a:p>
            <a:endParaRPr lang="tr-TR"/>
          </a:p>
        </p:txBody>
      </p:sp>
      <p:sp>
        <p:nvSpPr>
          <p:cNvPr id="825377" name="Text Box 33"/>
          <p:cNvSpPr txBox="1">
            <a:spLocks noChangeArrowheads="1"/>
          </p:cNvSpPr>
          <p:nvPr/>
        </p:nvSpPr>
        <p:spPr bwMode="auto">
          <a:xfrm>
            <a:off x="6115050" y="4052910"/>
            <a:ext cx="9144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Değer</a:t>
            </a:r>
            <a:endParaRPr lang="en-US" altLang="ko-KR" sz="2000" i="1" dirty="0">
              <a:effectLst>
                <a:outerShdw blurRad="38100" dist="38100" dir="2700000" algn="tl">
                  <a:srgbClr val="000000"/>
                </a:outerShdw>
              </a:effectLst>
              <a:ea typeface="굴림" pitchFamily="50" charset="-127"/>
            </a:endParaRPr>
          </a:p>
        </p:txBody>
      </p:sp>
      <p:sp>
        <p:nvSpPr>
          <p:cNvPr id="825378" name="Text Box 34"/>
          <p:cNvSpPr txBox="1">
            <a:spLocks noChangeArrowheads="1"/>
          </p:cNvSpPr>
          <p:nvPr/>
        </p:nvSpPr>
        <p:spPr bwMode="auto">
          <a:xfrm>
            <a:off x="6286500" y="4514872"/>
            <a:ext cx="16002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Ulaşım Yolu</a:t>
            </a:r>
            <a:endParaRPr lang="en-US" altLang="ko-KR" sz="2000" i="1" dirty="0">
              <a:effectLst>
                <a:outerShdw blurRad="38100" dist="38100" dir="2700000" algn="tl">
                  <a:srgbClr val="000000"/>
                </a:outerShdw>
              </a:effectLst>
              <a:ea typeface="굴림" pitchFamily="50" charset="-127"/>
            </a:endParaRPr>
          </a:p>
        </p:txBody>
      </p:sp>
      <p:sp>
        <p:nvSpPr>
          <p:cNvPr id="32"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33"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5362"/>
                                        </p:tgtEl>
                                        <p:attrNameLst>
                                          <p:attrName>style.visibility</p:attrName>
                                        </p:attrNameLst>
                                      </p:cBhvr>
                                      <p:to>
                                        <p:strVal val="visible"/>
                                      </p:to>
                                    </p:set>
                                    <p:animEffect transition="in" filter="wipe(left)">
                                      <p:cBhvr>
                                        <p:cTn id="7" dur="500"/>
                                        <p:tgtEl>
                                          <p:spTgt spid="82536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825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25363"/>
                                        </p:tgtEl>
                                        <p:attrNameLst>
                                          <p:attrName>style.visibility</p:attrName>
                                        </p:attrNameLst>
                                      </p:cBhvr>
                                      <p:to>
                                        <p:strVal val="visible"/>
                                      </p:to>
                                    </p:set>
                                    <p:animEffect transition="in" filter="wipe(left)">
                                      <p:cBhvr>
                                        <p:cTn id="19" dur="500"/>
                                        <p:tgtEl>
                                          <p:spTgt spid="82536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8253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77" grpId="0"/>
      <p:bldP spid="8253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tr-TR" altLang="ko-KR" dirty="0" smtClean="0">
                <a:ea typeface="굴림" pitchFamily="50" charset="-127"/>
              </a:rPr>
              <a:t>2</a:t>
            </a:r>
            <a:r>
              <a:rPr lang="en-US" altLang="ko-KR" dirty="0" smtClean="0">
                <a:ea typeface="굴림" pitchFamily="50" charset="-127"/>
              </a:rPr>
              <a:t>)</a:t>
            </a:r>
            <a:endParaRPr lang="en-US" dirty="0"/>
          </a:p>
        </p:txBody>
      </p:sp>
      <p:sp>
        <p:nvSpPr>
          <p:cNvPr id="826371"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826372"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826373" name="Text Box 5"/>
          <p:cNvSpPr txBox="1">
            <a:spLocks noChangeArrowheads="1"/>
          </p:cNvSpPr>
          <p:nvPr/>
        </p:nvSpPr>
        <p:spPr bwMode="auto">
          <a:xfrm>
            <a:off x="5143500" y="2106633"/>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a:solidFill>
                  <a:srgbClr val="00FFFF"/>
                </a:solidFill>
                <a:effectLst>
                  <a:outerShdw blurRad="38100" dist="38100" dir="2700000" algn="tl">
                    <a:srgbClr val="000000"/>
                  </a:outerShdw>
                </a:effectLst>
                <a:ea typeface="굴림" pitchFamily="50" charset="-127"/>
              </a:rPr>
              <a:t>int myFunc (int a, char *s)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i="1">
                <a:solidFill>
                  <a:srgbClr val="00FFFF"/>
                </a:solidFill>
                <a:effectLst>
                  <a:outerShdw blurRad="38100" dist="38100" dir="2700000" algn="tl">
                    <a:srgbClr val="000000"/>
                  </a:outerShdw>
                </a:effectLst>
                <a:ea typeface="굴림" pitchFamily="50" charset="-127"/>
              </a:rPr>
              <a:t>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a:solidFill>
                  <a:srgbClr val="00FFFF"/>
                </a:solidFill>
                <a:effectLst>
                  <a:outerShdw blurRad="38100" dist="38100" dir="2700000" algn="tl">
                    <a:srgbClr val="000000"/>
                  </a:outerShdw>
                </a:effectLst>
                <a:ea typeface="굴림" pitchFamily="50" charset="-127"/>
              </a:rPr>
              <a:t>}</a:t>
            </a:r>
            <a:endParaRPr lang="en-US" sz="2000">
              <a:solidFill>
                <a:srgbClr val="00FFFF"/>
              </a:solidFill>
              <a:effectLst>
                <a:outerShdw blurRad="38100" dist="38100" dir="2700000" algn="tl">
                  <a:srgbClr val="000000"/>
                </a:outerShdw>
              </a:effectLst>
            </a:endParaRPr>
          </a:p>
        </p:txBody>
      </p:sp>
      <p:sp>
        <p:nvSpPr>
          <p:cNvPr id="826374" name="Text Box 6"/>
          <p:cNvSpPr txBox="1">
            <a:spLocks noChangeArrowheads="1"/>
          </p:cNvSpPr>
          <p:nvPr/>
        </p:nvSpPr>
        <p:spPr bwMode="auto">
          <a:xfrm>
            <a:off x="457200" y="1878033"/>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a:solidFill>
                  <a:srgbClr val="00FFFF"/>
                </a:solidFill>
                <a:effectLst>
                  <a:outerShdw blurRad="38100" dist="38100" dir="2700000" algn="tl">
                    <a:srgbClr val="000000"/>
                  </a:outerShdw>
                </a:effectLst>
                <a:ea typeface="굴림" pitchFamily="50" charset="-127"/>
              </a:rPr>
              <a:t>char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 =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6375" name="Line 7"/>
          <p:cNvSpPr>
            <a:spLocks noChangeShapeType="1"/>
          </p:cNvSpPr>
          <p:nvPr/>
        </p:nvSpPr>
        <p:spPr bwMode="auto">
          <a:xfrm flipV="1">
            <a:off x="4000500" y="2106633"/>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6" name="Line 8"/>
          <p:cNvSpPr>
            <a:spLocks noChangeShapeType="1"/>
          </p:cNvSpPr>
          <p:nvPr/>
        </p:nvSpPr>
        <p:spPr bwMode="auto">
          <a:xfrm flipH="1" flipV="1">
            <a:off x="3886200" y="3275033"/>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7" name="Oval 9"/>
          <p:cNvSpPr>
            <a:spLocks noChangeArrowheads="1"/>
          </p:cNvSpPr>
          <p:nvPr/>
        </p:nvSpPr>
        <p:spPr bwMode="auto">
          <a:xfrm>
            <a:off x="2971800" y="3159146"/>
            <a:ext cx="114300" cy="112712"/>
          </a:xfrm>
          <a:prstGeom prst="ellipse">
            <a:avLst/>
          </a:prstGeom>
          <a:noFill/>
          <a:ln w="9525" algn="ctr">
            <a:noFill/>
            <a:round/>
            <a:headEnd/>
            <a:tailEnd/>
          </a:ln>
          <a:effectLst/>
        </p:spPr>
        <p:txBody>
          <a:bodyPr wrap="none" anchor="ctr"/>
          <a:lstStyle/>
          <a:p>
            <a:endParaRPr lang="tr-TR"/>
          </a:p>
        </p:txBody>
      </p:sp>
      <p:sp>
        <p:nvSpPr>
          <p:cNvPr id="826378" name="Oval 10"/>
          <p:cNvSpPr>
            <a:spLocks noChangeArrowheads="1"/>
          </p:cNvSpPr>
          <p:nvPr/>
        </p:nvSpPr>
        <p:spPr bwMode="auto">
          <a:xfrm>
            <a:off x="6972300" y="2449533"/>
            <a:ext cx="114300" cy="112713"/>
          </a:xfrm>
          <a:prstGeom prst="ellipse">
            <a:avLst/>
          </a:prstGeom>
          <a:noFill/>
          <a:ln w="9525" algn="ctr">
            <a:noFill/>
            <a:round/>
            <a:headEnd/>
            <a:tailEnd/>
          </a:ln>
          <a:effectLst/>
        </p:spPr>
        <p:txBody>
          <a:bodyPr wrap="none" anchor="ctr"/>
          <a:lstStyle/>
          <a:p>
            <a:endParaRPr lang="tr-TR"/>
          </a:p>
        </p:txBody>
      </p:sp>
      <p:sp>
        <p:nvSpPr>
          <p:cNvPr id="826379" name="Oval 11"/>
          <p:cNvSpPr>
            <a:spLocks noChangeArrowheads="1"/>
          </p:cNvSpPr>
          <p:nvPr/>
        </p:nvSpPr>
        <p:spPr bwMode="auto">
          <a:xfrm>
            <a:off x="3314700" y="3162321"/>
            <a:ext cx="114300" cy="112712"/>
          </a:xfrm>
          <a:prstGeom prst="ellipse">
            <a:avLst/>
          </a:prstGeom>
          <a:noFill/>
          <a:ln w="9525" algn="ctr">
            <a:noFill/>
            <a:round/>
            <a:headEnd/>
            <a:tailEnd/>
          </a:ln>
          <a:effectLst/>
        </p:spPr>
        <p:txBody>
          <a:bodyPr wrap="none" anchor="ctr"/>
          <a:lstStyle/>
          <a:p>
            <a:endParaRPr lang="tr-TR"/>
          </a:p>
        </p:txBody>
      </p:sp>
      <p:sp>
        <p:nvSpPr>
          <p:cNvPr id="826380" name="Oval 12"/>
          <p:cNvSpPr>
            <a:spLocks noChangeArrowheads="1"/>
          </p:cNvSpPr>
          <p:nvPr/>
        </p:nvSpPr>
        <p:spPr bwMode="auto">
          <a:xfrm>
            <a:off x="8001000" y="2449533"/>
            <a:ext cx="114300" cy="112713"/>
          </a:xfrm>
          <a:prstGeom prst="ellipse">
            <a:avLst/>
          </a:prstGeom>
          <a:noFill/>
          <a:ln w="9525" algn="ctr">
            <a:noFill/>
            <a:round/>
            <a:headEnd/>
            <a:tailEnd/>
          </a:ln>
          <a:effectLst/>
        </p:spPr>
        <p:txBody>
          <a:bodyPr wrap="none" anchor="ctr"/>
          <a:lstStyle/>
          <a:p>
            <a:endParaRPr lang="tr-TR"/>
          </a:p>
        </p:txBody>
      </p:sp>
      <p:cxnSp>
        <p:nvCxnSpPr>
          <p:cNvPr id="826382" name="AutoShape 14"/>
          <p:cNvCxnSpPr>
            <a:cxnSpLocks noChangeShapeType="1"/>
          </p:cNvCxnSpPr>
          <p:nvPr/>
        </p:nvCxnSpPr>
        <p:spPr bwMode="auto">
          <a:xfrm rot="5400000" flipH="1" flipV="1">
            <a:off x="5087166" y="575490"/>
            <a:ext cx="712787" cy="4686300"/>
          </a:xfrm>
          <a:prstGeom prst="bentConnector3">
            <a:avLst>
              <a:gd name="adj1" fmla="val -236528"/>
            </a:avLst>
          </a:prstGeom>
          <a:noFill/>
          <a:ln w="38100">
            <a:solidFill>
              <a:srgbClr val="FFCCFF"/>
            </a:solidFill>
            <a:prstDash val="sysDot"/>
            <a:miter lim="800000"/>
            <a:headEnd type="none" w="lg" len="lg"/>
            <a:tailEnd type="triangle" w="lg" len="lg"/>
          </a:ln>
          <a:effectLst/>
        </p:spPr>
      </p:cxnSp>
      <p:cxnSp>
        <p:nvCxnSpPr>
          <p:cNvPr id="826390" name="AutoShape 22"/>
          <p:cNvCxnSpPr>
            <a:cxnSpLocks noChangeShapeType="1"/>
            <a:stCxn id="826392" idx="4"/>
            <a:endCxn id="826391" idx="4"/>
          </p:cNvCxnSpPr>
          <p:nvPr/>
        </p:nvCxnSpPr>
        <p:spPr bwMode="auto">
          <a:xfrm rot="5400000">
            <a:off x="3201988" y="533421"/>
            <a:ext cx="655637" cy="4713287"/>
          </a:xfrm>
          <a:prstGeom prst="bentConnector3">
            <a:avLst>
              <a:gd name="adj1" fmla="val 287407"/>
            </a:avLst>
          </a:prstGeom>
          <a:noFill/>
          <a:ln w="38100">
            <a:solidFill>
              <a:srgbClr val="FF0000"/>
            </a:solidFill>
            <a:prstDash val="sysDot"/>
            <a:miter lim="800000"/>
            <a:headEnd/>
            <a:tailEnd type="triangle" w="lg" len="lg"/>
          </a:ln>
          <a:effectLst/>
        </p:spPr>
      </p:cxnSp>
      <p:sp>
        <p:nvSpPr>
          <p:cNvPr id="826391" name="Oval 23"/>
          <p:cNvSpPr>
            <a:spLocks noChangeArrowheads="1"/>
          </p:cNvSpPr>
          <p:nvPr/>
        </p:nvSpPr>
        <p:spPr bwMode="auto">
          <a:xfrm>
            <a:off x="1116013" y="3105171"/>
            <a:ext cx="114300" cy="112712"/>
          </a:xfrm>
          <a:prstGeom prst="ellipse">
            <a:avLst/>
          </a:prstGeom>
          <a:noFill/>
          <a:ln w="9525" algn="ctr">
            <a:noFill/>
            <a:round/>
            <a:headEnd/>
            <a:tailEnd/>
          </a:ln>
          <a:effectLst/>
        </p:spPr>
        <p:txBody>
          <a:bodyPr wrap="none" anchor="ctr"/>
          <a:lstStyle/>
          <a:p>
            <a:endParaRPr lang="tr-TR"/>
          </a:p>
        </p:txBody>
      </p:sp>
      <p:sp>
        <p:nvSpPr>
          <p:cNvPr id="826392" name="Oval 24"/>
          <p:cNvSpPr>
            <a:spLocks noChangeArrowheads="1"/>
          </p:cNvSpPr>
          <p:nvPr/>
        </p:nvSpPr>
        <p:spPr bwMode="auto">
          <a:xfrm>
            <a:off x="5829300" y="2449533"/>
            <a:ext cx="114300" cy="112713"/>
          </a:xfrm>
          <a:prstGeom prst="ellipse">
            <a:avLst/>
          </a:prstGeom>
          <a:noFill/>
          <a:ln w="9525" algn="ctr">
            <a:noFill/>
            <a:round/>
            <a:headEnd/>
            <a:tailEnd/>
          </a:ln>
          <a:effectLst/>
        </p:spPr>
        <p:txBody>
          <a:bodyPr wrap="none" anchor="ctr"/>
          <a:lstStyle/>
          <a:p>
            <a:endParaRPr lang="tr-TR"/>
          </a:p>
        </p:txBody>
      </p:sp>
      <p:sp>
        <p:nvSpPr>
          <p:cNvPr id="826397" name="Oval 29"/>
          <p:cNvSpPr>
            <a:spLocks noChangeArrowheads="1"/>
          </p:cNvSpPr>
          <p:nvPr/>
        </p:nvSpPr>
        <p:spPr bwMode="auto">
          <a:xfrm>
            <a:off x="3543300" y="3135333"/>
            <a:ext cx="114300" cy="112713"/>
          </a:xfrm>
          <a:prstGeom prst="ellipse">
            <a:avLst/>
          </a:prstGeom>
          <a:noFill/>
          <a:ln w="9525" algn="ctr">
            <a:noFill/>
            <a:round/>
            <a:headEnd/>
            <a:tailEnd/>
          </a:ln>
          <a:effectLst/>
        </p:spPr>
        <p:txBody>
          <a:bodyPr wrap="none" anchor="ctr"/>
          <a:lstStyle/>
          <a:p>
            <a:endParaRPr lang="tr-TR"/>
          </a:p>
        </p:txBody>
      </p:sp>
      <p:cxnSp>
        <p:nvCxnSpPr>
          <p:cNvPr id="826398" name="AutoShape 30"/>
          <p:cNvCxnSpPr>
            <a:cxnSpLocks noChangeShapeType="1"/>
          </p:cNvCxnSpPr>
          <p:nvPr/>
        </p:nvCxnSpPr>
        <p:spPr bwMode="auto">
          <a:xfrm rot="5400000">
            <a:off x="5100660" y="790596"/>
            <a:ext cx="685800" cy="4229100"/>
          </a:xfrm>
          <a:prstGeom prst="bentConnector3">
            <a:avLst>
              <a:gd name="adj1" fmla="val 320833"/>
            </a:avLst>
          </a:prstGeom>
          <a:noFill/>
          <a:ln w="38100">
            <a:solidFill>
              <a:srgbClr val="99FF33"/>
            </a:solidFill>
            <a:prstDash val="sysDot"/>
            <a:miter lim="800000"/>
            <a:headEnd/>
            <a:tailEnd type="triangle" w="lg" len="lg"/>
          </a:ln>
          <a:effectLst/>
        </p:spPr>
      </p:cxnSp>
      <p:sp>
        <p:nvSpPr>
          <p:cNvPr id="826399" name="Oval 31"/>
          <p:cNvSpPr>
            <a:spLocks noChangeArrowheads="1"/>
          </p:cNvSpPr>
          <p:nvPr/>
        </p:nvSpPr>
        <p:spPr bwMode="auto">
          <a:xfrm>
            <a:off x="7772400" y="2449533"/>
            <a:ext cx="114300" cy="112713"/>
          </a:xfrm>
          <a:prstGeom prst="ellipse">
            <a:avLst/>
          </a:prstGeom>
          <a:noFill/>
          <a:ln w="9525" algn="ctr">
            <a:noFill/>
            <a:round/>
            <a:headEnd/>
            <a:tailEnd/>
          </a:ln>
          <a:effectLst/>
        </p:spPr>
        <p:txBody>
          <a:bodyPr wrap="none" anchor="ctr"/>
          <a:lstStyle/>
          <a:p>
            <a:endParaRPr lang="tr-TR"/>
          </a:p>
        </p:txBody>
      </p:sp>
      <p:grpSp>
        <p:nvGrpSpPr>
          <p:cNvPr id="2" name="Group 36"/>
          <p:cNvGrpSpPr>
            <a:grpSpLocks/>
          </p:cNvGrpSpPr>
          <p:nvPr/>
        </p:nvGrpSpPr>
        <p:grpSpPr bwMode="auto">
          <a:xfrm>
            <a:off x="1552575" y="4449784"/>
            <a:ext cx="2867025" cy="1916113"/>
            <a:chOff x="978" y="2628"/>
            <a:chExt cx="1806" cy="1207"/>
          </a:xfrm>
        </p:grpSpPr>
        <p:sp>
          <p:nvSpPr>
            <p:cNvPr id="826393" name="Text Box 25"/>
            <p:cNvSpPr txBox="1">
              <a:spLocks noChangeArrowheads="1"/>
            </p:cNvSpPr>
            <p:nvPr/>
          </p:nvSpPr>
          <p:spPr bwMode="auto">
            <a:xfrm>
              <a:off x="1188" y="3312"/>
              <a:ext cx="1512"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Pass-by-Result (Out Mode)</a:t>
              </a:r>
            </a:p>
          </p:txBody>
        </p:sp>
        <p:sp>
          <p:nvSpPr>
            <p:cNvPr id="826394" name="Line 26"/>
            <p:cNvSpPr>
              <a:spLocks noChangeShapeType="1"/>
            </p:cNvSpPr>
            <p:nvPr/>
          </p:nvSpPr>
          <p:spPr bwMode="auto">
            <a:xfrm>
              <a:off x="978" y="2628"/>
              <a:ext cx="678" cy="684"/>
            </a:xfrm>
            <a:prstGeom prst="line">
              <a:avLst/>
            </a:prstGeom>
            <a:noFill/>
            <a:ln w="19050">
              <a:solidFill>
                <a:srgbClr val="FFFF00"/>
              </a:solidFill>
              <a:prstDash val="dash"/>
              <a:round/>
              <a:headEnd/>
              <a:tailEnd/>
            </a:ln>
            <a:effectLst/>
          </p:spPr>
          <p:txBody>
            <a:bodyPr wrap="none" anchor="ctr"/>
            <a:lstStyle/>
            <a:p>
              <a:endParaRPr lang="tr-TR"/>
            </a:p>
          </p:txBody>
        </p:sp>
        <p:sp>
          <p:nvSpPr>
            <p:cNvPr id="826400" name="Line 32"/>
            <p:cNvSpPr>
              <a:spLocks noChangeShapeType="1"/>
            </p:cNvSpPr>
            <p:nvPr/>
          </p:nvSpPr>
          <p:spPr bwMode="auto">
            <a:xfrm flipH="1">
              <a:off x="2232" y="2819"/>
              <a:ext cx="552" cy="49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5"/>
          <p:cNvGrpSpPr>
            <a:grpSpLocks/>
          </p:cNvGrpSpPr>
          <p:nvPr/>
        </p:nvGrpSpPr>
        <p:grpSpPr bwMode="auto">
          <a:xfrm>
            <a:off x="5724525" y="4608534"/>
            <a:ext cx="3200400" cy="1735138"/>
            <a:chOff x="3606" y="2728"/>
            <a:chExt cx="2016" cy="1093"/>
          </a:xfrm>
        </p:grpSpPr>
        <p:sp>
          <p:nvSpPr>
            <p:cNvPr id="826384" name="Text Box 16"/>
            <p:cNvSpPr txBox="1">
              <a:spLocks noChangeArrowheads="1"/>
            </p:cNvSpPr>
            <p:nvPr/>
          </p:nvSpPr>
          <p:spPr bwMode="auto">
            <a:xfrm>
              <a:off x="3606" y="3298"/>
              <a:ext cx="2016"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Pass-by-Reference (</a:t>
              </a:r>
              <a:r>
                <a:rPr lang="en-US" altLang="ko-KR" sz="2400" b="1" i="1" dirty="0" err="1">
                  <a:solidFill>
                    <a:srgbClr val="FFFF00"/>
                  </a:solidFill>
                  <a:effectLst>
                    <a:outerShdw blurRad="38100" dist="38100" dir="2700000" algn="tl">
                      <a:srgbClr val="000000"/>
                    </a:outerShdw>
                  </a:effectLst>
                  <a:ea typeface="굴림" pitchFamily="50" charset="-127"/>
                </a:rPr>
                <a:t>Inout</a:t>
              </a:r>
              <a:r>
                <a:rPr lang="en-US" altLang="ko-KR" sz="2400" b="1" i="1" dirty="0">
                  <a:solidFill>
                    <a:srgbClr val="FFFF00"/>
                  </a:solidFill>
                  <a:effectLst>
                    <a:outerShdw blurRad="38100" dist="38100" dir="2700000" algn="tl">
                      <a:srgbClr val="000000"/>
                    </a:outerShdw>
                  </a:effectLst>
                  <a:ea typeface="굴림" pitchFamily="50" charset="-127"/>
                </a:rPr>
                <a:t> Mode)</a:t>
              </a:r>
            </a:p>
          </p:txBody>
        </p:sp>
        <p:sp>
          <p:nvSpPr>
            <p:cNvPr id="826386" name="Line 18"/>
            <p:cNvSpPr>
              <a:spLocks noChangeShapeType="1"/>
            </p:cNvSpPr>
            <p:nvPr/>
          </p:nvSpPr>
          <p:spPr bwMode="auto">
            <a:xfrm flipH="1">
              <a:off x="4614" y="3005"/>
              <a:ext cx="0" cy="293"/>
            </a:xfrm>
            <a:prstGeom prst="line">
              <a:avLst/>
            </a:prstGeom>
            <a:noFill/>
            <a:ln w="19050">
              <a:solidFill>
                <a:srgbClr val="FFFF00"/>
              </a:solidFill>
              <a:prstDash val="dash"/>
              <a:round/>
              <a:headEnd/>
              <a:tailEnd/>
            </a:ln>
            <a:effectLst/>
          </p:spPr>
          <p:txBody>
            <a:bodyPr wrap="none" anchor="ctr"/>
            <a:lstStyle/>
            <a:p>
              <a:endParaRPr lang="tr-TR"/>
            </a:p>
          </p:txBody>
        </p:sp>
        <p:sp>
          <p:nvSpPr>
            <p:cNvPr id="826402" name="Oval 34"/>
            <p:cNvSpPr>
              <a:spLocks noChangeArrowheads="1"/>
            </p:cNvSpPr>
            <p:nvPr/>
          </p:nvSpPr>
          <p:spPr bwMode="auto">
            <a:xfrm>
              <a:off x="4560" y="2728"/>
              <a:ext cx="84" cy="277"/>
            </a:xfrm>
            <a:prstGeom prst="ellipse">
              <a:avLst/>
            </a:prstGeom>
            <a:noFill/>
            <a:ln w="9525" algn="ctr">
              <a:solidFill>
                <a:schemeClr val="tx1"/>
              </a:solidFill>
              <a:round/>
              <a:headEnd/>
              <a:tailEnd/>
            </a:ln>
            <a:effectLst/>
          </p:spPr>
          <p:txBody>
            <a:bodyPr wrap="none" anchor="ctr"/>
            <a:lstStyle/>
            <a:p>
              <a:endParaRPr lang="tr-T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6382"/>
                                        </p:tgtEl>
                                        <p:attrNameLst>
                                          <p:attrName>style.visibility</p:attrName>
                                        </p:attrNameLst>
                                      </p:cBhvr>
                                      <p:to>
                                        <p:strVal val="visible"/>
                                      </p:to>
                                    </p:set>
                                    <p:animEffect transition="in" filter="wipe(left)">
                                      <p:cBhvr>
                                        <p:cTn id="7" dur="500"/>
                                        <p:tgtEl>
                                          <p:spTgt spid="826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6398"/>
                                        </p:tgtEl>
                                        <p:attrNameLst>
                                          <p:attrName>style.visibility</p:attrName>
                                        </p:attrNameLst>
                                      </p:cBhvr>
                                      <p:to>
                                        <p:strVal val="visible"/>
                                      </p:to>
                                    </p:set>
                                    <p:animEffect transition="in" filter="wipe(right)">
                                      <p:cBhvr>
                                        <p:cTn id="12" dur="500"/>
                                        <p:tgtEl>
                                          <p:spTgt spid="82639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826390"/>
                                        </p:tgtEl>
                                        <p:attrNameLst>
                                          <p:attrName>style.visibility</p:attrName>
                                        </p:attrNameLst>
                                      </p:cBhvr>
                                      <p:to>
                                        <p:strVal val="visible"/>
                                      </p:to>
                                    </p:set>
                                    <p:animEffect transition="in" filter="wipe(right)">
                                      <p:cBhvr>
                                        <p:cTn id="21" dur="500"/>
                                        <p:tgtEl>
                                          <p:spTgt spid="826390"/>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geçirmenin </a:t>
            </a:r>
            <a:r>
              <a:rPr lang="tr-TR" dirty="0" err="1" smtClean="0"/>
              <a:t>stack</a:t>
            </a:r>
            <a:r>
              <a:rPr lang="tr-TR" dirty="0" smtClean="0"/>
              <a:t> gerçekleştirmesi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pic>
        <p:nvPicPr>
          <p:cNvPr id="7" name="Picture 4"/>
          <p:cNvPicPr>
            <a:picLocks noChangeAspect="1" noChangeArrowheads="1"/>
          </p:cNvPicPr>
          <p:nvPr/>
        </p:nvPicPr>
        <p:blipFill>
          <a:blip r:embed="rId2"/>
          <a:srcRect/>
          <a:stretch>
            <a:fillRect/>
          </a:stretch>
        </p:blipFill>
        <p:spPr bwMode="auto">
          <a:xfrm>
            <a:off x="304800" y="1795483"/>
            <a:ext cx="7467600" cy="4562475"/>
          </a:xfrm>
          <a:prstGeom prst="rect">
            <a:avLst/>
          </a:prstGeom>
          <a:noFill/>
        </p:spPr>
      </p:pic>
      <p:sp>
        <p:nvSpPr>
          <p:cNvPr id="8" name="Text Box 6"/>
          <p:cNvSpPr txBox="1">
            <a:spLocks noChangeArrowheads="1"/>
          </p:cNvSpPr>
          <p:nvPr/>
        </p:nvSpPr>
        <p:spPr bwMode="auto">
          <a:xfrm>
            <a:off x="7126288" y="2862283"/>
            <a:ext cx="1789112" cy="3048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Call-by-Value</a:t>
            </a:r>
          </a:p>
        </p:txBody>
      </p:sp>
      <p:sp>
        <p:nvSpPr>
          <p:cNvPr id="9" name="Text Box 8"/>
          <p:cNvSpPr txBox="1">
            <a:spLocks noChangeArrowheads="1"/>
          </p:cNvSpPr>
          <p:nvPr/>
        </p:nvSpPr>
        <p:spPr bwMode="auto">
          <a:xfrm>
            <a:off x="7115175" y="3319483"/>
            <a:ext cx="2028825" cy="3048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Return-by-Value</a:t>
            </a:r>
          </a:p>
        </p:txBody>
      </p:sp>
      <p:sp>
        <p:nvSpPr>
          <p:cNvPr id="10" name="Text Box 9"/>
          <p:cNvSpPr txBox="1">
            <a:spLocks noChangeArrowheads="1"/>
          </p:cNvSpPr>
          <p:nvPr/>
        </p:nvSpPr>
        <p:spPr bwMode="auto">
          <a:xfrm>
            <a:off x="7115175" y="3738583"/>
            <a:ext cx="1914525" cy="6096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Pass-by-Value-Result</a:t>
            </a:r>
          </a:p>
        </p:txBody>
      </p:sp>
      <p:sp>
        <p:nvSpPr>
          <p:cNvPr id="11" name="Text Box 10"/>
          <p:cNvSpPr txBox="1">
            <a:spLocks noChangeArrowheads="1"/>
          </p:cNvSpPr>
          <p:nvPr/>
        </p:nvSpPr>
        <p:spPr bwMode="auto">
          <a:xfrm>
            <a:off x="7115175" y="4500583"/>
            <a:ext cx="1674813" cy="609600"/>
          </a:xfrm>
          <a:prstGeom prst="rect">
            <a:avLst/>
          </a:prstGeom>
          <a:solidFill>
            <a:srgbClr val="FFFFFF">
              <a:alpha val="50000"/>
            </a:srgbClr>
          </a:solidFill>
          <a:ln w="9525" algn="ctr">
            <a:noFill/>
            <a:miter lim="800000"/>
            <a:headEnd/>
            <a:tailEnd/>
          </a:ln>
          <a:effectLst/>
        </p:spPr>
        <p:txBody>
          <a:bodyPr lIns="0" tIns="0" rIns="0" bIns="0">
            <a:spAutoFit/>
          </a:bodyPr>
          <a:lstStyle/>
          <a:p>
            <a:pPr algn="l">
              <a:spcBef>
                <a:spcPct val="50000"/>
              </a:spcBef>
            </a:pPr>
            <a:r>
              <a:rPr lang="en-US" altLang="ko-KR" sz="2000" b="1" i="1">
                <a:solidFill>
                  <a:srgbClr val="FF0000"/>
                </a:solidFill>
                <a:effectLst>
                  <a:outerShdw blurRad="38100" dist="38100" dir="2700000" algn="tl">
                    <a:srgbClr val="C0C0C0"/>
                  </a:outerShdw>
                </a:effectLst>
                <a:ea typeface="굴림" pitchFamily="50" charset="-127"/>
              </a:rPr>
              <a:t>Pass-by-Reference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Altprogramlarda tasarım hususları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5 İçerik Yer Tutucusu"/>
          <p:cNvSpPr>
            <a:spLocks noGrp="1"/>
          </p:cNvSpPr>
          <p:nvPr>
            <p:ph sz="quarter" idx="1"/>
          </p:nvPr>
        </p:nvSpPr>
        <p:spPr>
          <a:xfrm>
            <a:off x="612648" y="1671638"/>
            <a:ext cx="8153400" cy="4829196"/>
          </a:xfrm>
        </p:spPr>
        <p:txBody>
          <a:bodyPr>
            <a:noAutofit/>
          </a:bodyPr>
          <a:lstStyle/>
          <a:p>
            <a:pPr marL="514350" indent="-514350">
              <a:buFont typeface="+mj-lt"/>
              <a:buAutoNum type="arabicPeriod"/>
            </a:pPr>
            <a:r>
              <a:rPr lang="tr-TR" sz="1900" dirty="0" smtClean="0"/>
              <a:t>Hangi parametre geçirme (</a:t>
            </a:r>
            <a:r>
              <a:rPr lang="tr-TR" sz="1900" dirty="0" err="1" smtClean="0"/>
              <a:t>parameter</a:t>
            </a:r>
            <a:r>
              <a:rPr lang="tr-TR" sz="1900" dirty="0" smtClean="0"/>
              <a:t> </a:t>
            </a:r>
            <a:r>
              <a:rPr lang="tr-TR" sz="1900" dirty="0" err="1" smtClean="0"/>
              <a:t>passing</a:t>
            </a:r>
            <a:r>
              <a:rPr lang="tr-TR" sz="1900" dirty="0" smtClean="0"/>
              <a:t>) metotları uygulanacak?</a:t>
            </a:r>
          </a:p>
          <a:p>
            <a:pPr marL="514350" indent="-514350">
              <a:buFont typeface="+mj-lt"/>
              <a:buAutoNum type="arabicPeriod"/>
            </a:pPr>
            <a:r>
              <a:rPr lang="tr-TR" sz="1900" dirty="0" smtClean="0"/>
              <a:t>Parametrelerin tipleri kontrol edilecek mi?</a:t>
            </a:r>
          </a:p>
          <a:p>
            <a:pPr marL="514350" indent="-514350">
              <a:buFont typeface="+mj-lt"/>
              <a:buAutoNum type="arabicPeriod"/>
            </a:pPr>
            <a:r>
              <a:rPr lang="nn-NO" sz="1900" dirty="0" smtClean="0"/>
              <a:t>Lokal değişkenler statik mi, dinamik mi olacak??</a:t>
            </a:r>
          </a:p>
          <a:p>
            <a:pPr marL="514350" indent="-514350">
              <a:buFont typeface="+mj-lt"/>
              <a:buAutoNum type="arabicPeriod"/>
            </a:pPr>
            <a:r>
              <a:rPr lang="tr-TR" sz="1900" dirty="0" smtClean="0"/>
              <a:t>Altprogram tanımlamaları başka altprogramların tanımlamalarında yer alabilecek mi (iç içe tanımlama)?</a:t>
            </a:r>
          </a:p>
          <a:p>
            <a:pPr marL="514350" indent="-514350">
              <a:buFont typeface="+mj-lt"/>
              <a:buAutoNum type="arabicPeriod"/>
            </a:pPr>
            <a:r>
              <a:rPr lang="tr-TR" sz="1900" dirty="0" smtClean="0"/>
              <a:t>Eğer altprogramlar parametre olarak başka altprogramlara geçirilebilirse ve altprogramlar iç içe tanımlanabilirse bu durumda parametre ile geçen altprogramın referans çevresi (</a:t>
            </a:r>
            <a:r>
              <a:rPr lang="tr-TR" sz="1900" dirty="0" err="1" smtClean="0"/>
              <a:t>referencing</a:t>
            </a:r>
            <a:r>
              <a:rPr lang="tr-TR" sz="1900" dirty="0" smtClean="0"/>
              <a:t> </a:t>
            </a:r>
            <a:r>
              <a:rPr lang="tr-TR" sz="1900" dirty="0" err="1" smtClean="0"/>
              <a:t>environment</a:t>
            </a:r>
            <a:r>
              <a:rPr lang="tr-TR" sz="1900" dirty="0" smtClean="0"/>
              <a:t>) (erişilebilir tüm isimler ve bunların kapsamlarıdır) ne olacak?</a:t>
            </a:r>
          </a:p>
          <a:p>
            <a:pPr marL="514350" indent="-514350">
              <a:buFont typeface="+mj-lt"/>
              <a:buAutoNum type="arabicPeriod"/>
            </a:pPr>
            <a:r>
              <a:rPr lang="tr-TR" sz="1900" dirty="0" smtClean="0"/>
              <a:t>Altprogramlar fazla yüklü (</a:t>
            </a:r>
            <a:r>
              <a:rPr lang="tr-TR" sz="1900" dirty="0" err="1" smtClean="0"/>
              <a:t>overloaded</a:t>
            </a:r>
            <a:r>
              <a:rPr lang="tr-TR" sz="1900" dirty="0" smtClean="0"/>
              <a:t>) (aynı isimli başka altprogramlar) olabilecek mi?</a:t>
            </a:r>
          </a:p>
          <a:p>
            <a:pPr marL="514350" indent="-514350">
              <a:buFont typeface="+mj-lt"/>
              <a:buAutoNum type="arabicPeriod"/>
            </a:pPr>
            <a:r>
              <a:rPr lang="tr-TR" sz="1900" dirty="0" smtClean="0"/>
              <a:t>Altprogramların cinsine özgü (</a:t>
            </a:r>
            <a:r>
              <a:rPr lang="tr-TR" sz="1900" dirty="0" err="1" smtClean="0"/>
              <a:t>generic</a:t>
            </a:r>
            <a:r>
              <a:rPr lang="tr-TR" sz="1900" dirty="0" smtClean="0"/>
              <a:t>) (farklı çağrılarda farklı veri tiplerini işleyebilen) olmasına izin verilecek mi?</a:t>
            </a:r>
            <a:endParaRPr lang="tr-TR" sz="19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4294967295"/>
          </p:nvPr>
        </p:nvSpPr>
        <p:spPr>
          <a:xfrm>
            <a:off x="457200" y="1500174"/>
            <a:ext cx="8382000" cy="5286412"/>
          </a:xfrm>
          <a:ln/>
        </p:spPr>
        <p:txBody>
          <a:bodyPr/>
          <a:lstStyle/>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tr-TR" dirty="0" smtClean="0"/>
              <a:t>Üç çağırma yöntemini altında aşağıdaki programı göz önüne alalım</a:t>
            </a:r>
            <a:endParaRPr lang="en-GB" dirty="0"/>
          </a:p>
          <a:p>
            <a:pPr lvl="1">
              <a:lnSpc>
                <a:spcPct val="100000"/>
              </a:lnSpc>
              <a:buFont typeface="Helvetica"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tr-TR" dirty="0" smtClean="0">
                <a:latin typeface="Helvetica" charset="0"/>
              </a:rPr>
              <a:t>Her biri için</a:t>
            </a:r>
            <a:r>
              <a:rPr lang="en-GB" dirty="0" smtClean="0">
                <a:latin typeface="Helvetica" charset="0"/>
              </a:rPr>
              <a:t>, </a:t>
            </a:r>
            <a:r>
              <a:rPr lang="tr-TR" dirty="0" smtClean="0">
                <a:solidFill>
                  <a:srgbClr val="0000FF"/>
                </a:solidFill>
                <a:latin typeface="Helvetica" charset="0"/>
              </a:rPr>
              <a:t>i</a:t>
            </a:r>
            <a:r>
              <a:rPr lang="en-GB" dirty="0" smtClean="0">
                <a:latin typeface="Helvetica" charset="0"/>
              </a:rPr>
              <a:t>’</a:t>
            </a:r>
            <a:r>
              <a:rPr lang="tr-TR" dirty="0" err="1" smtClean="0">
                <a:latin typeface="Helvetica" charset="0"/>
              </a:rPr>
              <a:t>nin</a:t>
            </a:r>
            <a:r>
              <a:rPr lang="tr-TR" dirty="0" smtClean="0">
                <a:latin typeface="Helvetica" charset="0"/>
              </a:rPr>
              <a:t> değerini</a:t>
            </a:r>
            <a:r>
              <a:rPr lang="en-GB" dirty="0" smtClean="0">
                <a:latin typeface="Helvetica" charset="0"/>
              </a:rPr>
              <a:t> </a:t>
            </a:r>
            <a:r>
              <a:rPr lang="tr-TR" dirty="0" smtClean="0">
                <a:latin typeface="Helvetica" charset="0"/>
              </a:rPr>
              <a:t>ve hangi</a:t>
            </a:r>
            <a:r>
              <a:rPr lang="en-GB" dirty="0" smtClean="0">
                <a:latin typeface="Helvetica" charset="0"/>
              </a:rPr>
              <a:t> </a:t>
            </a:r>
            <a:r>
              <a:rPr lang="en-GB" dirty="0">
                <a:solidFill>
                  <a:srgbClr val="0000FF"/>
                </a:solidFill>
                <a:latin typeface="Helvetica" charset="0"/>
              </a:rPr>
              <a:t>a[</a:t>
            </a:r>
            <a:r>
              <a:rPr lang="en-GB" dirty="0" err="1">
                <a:solidFill>
                  <a:srgbClr val="0000FF"/>
                </a:solidFill>
                <a:latin typeface="Helvetica" charset="0"/>
              </a:rPr>
              <a:t>i</a:t>
            </a:r>
            <a:r>
              <a:rPr lang="en-GB" dirty="0">
                <a:solidFill>
                  <a:srgbClr val="0000FF"/>
                </a:solidFill>
                <a:latin typeface="Helvetica" charset="0"/>
              </a:rPr>
              <a:t>]</a:t>
            </a:r>
            <a:r>
              <a:rPr lang="en-GB" dirty="0">
                <a:latin typeface="Helvetica" charset="0"/>
              </a:rPr>
              <a:t> </a:t>
            </a:r>
            <a:r>
              <a:rPr lang="en-GB" dirty="0" smtClean="0">
                <a:latin typeface="Helvetica" charset="0"/>
              </a:rPr>
              <a:t>(</a:t>
            </a:r>
            <a:r>
              <a:rPr lang="tr-TR" dirty="0" smtClean="0">
                <a:latin typeface="Helvetica" charset="0"/>
              </a:rPr>
              <a:t>eğer varsa</a:t>
            </a:r>
            <a:r>
              <a:rPr lang="en-GB" dirty="0" smtClean="0">
                <a:latin typeface="Helvetica" charset="0"/>
              </a:rPr>
              <a:t>) </a:t>
            </a:r>
            <a:r>
              <a:rPr lang="tr-TR" dirty="0" smtClean="0">
                <a:latin typeface="Helvetica" charset="0"/>
              </a:rPr>
              <a:t>değiştirildiğini bulalım</a:t>
            </a:r>
            <a:endParaRPr lang="en-GB" dirty="0">
              <a:latin typeface="Helvetica" charset="0"/>
            </a:endParaRPr>
          </a:p>
        </p:txBody>
      </p:sp>
      <p:sp>
        <p:nvSpPr>
          <p:cNvPr id="33795" name="Text Box 3"/>
          <p:cNvSpPr txBox="1">
            <a:spLocks noChangeArrowheads="1"/>
          </p:cNvSpPr>
          <p:nvPr/>
        </p:nvSpPr>
        <p:spPr bwMode="auto">
          <a:xfrm>
            <a:off x="4481538" y="3071810"/>
            <a:ext cx="3733800" cy="3660775"/>
          </a:xfrm>
          <a:prstGeom prst="rect">
            <a:avLst/>
          </a:prstGeom>
          <a:ln>
            <a:headEnd/>
            <a:tailEnd/>
          </a:ln>
          <a:effectLst>
            <a:glow rad="63500">
              <a:schemeClr val="accent2">
                <a:satMod val="175000"/>
                <a:alpha val="40000"/>
              </a:schemeClr>
            </a:glow>
            <a:outerShdw blurRad="38100" dist="30000" dir="5400000" rotWithShape="0">
              <a:srgbClr val="000000">
                <a:alpha val="45000"/>
              </a:srgbClr>
            </a:out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7" name="Başlık 1"/>
          <p:cNvSpPr>
            <a:spLocks noGrp="1"/>
          </p:cNvSpPr>
          <p:nvPr>
            <p:ph type="title"/>
          </p:nvPr>
        </p:nvSpPr>
        <p:spPr>
          <a:xfrm>
            <a:off x="612648" y="228600"/>
            <a:ext cx="8153400" cy="990600"/>
          </a:xfrm>
        </p:spPr>
        <p:txBody>
          <a:bodyPr>
            <a:noAutofit/>
          </a:bodyPr>
          <a:lstStyle/>
          <a:p>
            <a:r>
              <a:rPr lang="tr-TR" sz="3200" b="1" dirty="0" smtClean="0"/>
              <a:t>ÖRNEKLER</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70</a:t>
            </a:fld>
            <a:endParaRPr lang="tr-T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Değer ile çağırma</a:t>
            </a:r>
            <a:endParaRPr lang="en-GB" dirty="0"/>
          </a:p>
        </p:txBody>
      </p:sp>
      <p:sp>
        <p:nvSpPr>
          <p:cNvPr id="34818"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34819" name="Rectangle 3"/>
          <p:cNvSpPr>
            <a:spLocks noChangeArrowheads="1"/>
          </p:cNvSpPr>
          <p:nvPr/>
        </p:nvSpPr>
        <p:spPr bwMode="auto">
          <a:xfrm>
            <a:off x="7759700" y="36766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4820" name="Rectangle 4"/>
          <p:cNvSpPr>
            <a:spLocks noChangeArrowheads="1"/>
          </p:cNvSpPr>
          <p:nvPr/>
        </p:nvSpPr>
        <p:spPr bwMode="auto">
          <a:xfrm>
            <a:off x="77597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1" name="Rectangle 5"/>
          <p:cNvSpPr>
            <a:spLocks noChangeArrowheads="1"/>
          </p:cNvSpPr>
          <p:nvPr/>
        </p:nvSpPr>
        <p:spPr bwMode="auto">
          <a:xfrm>
            <a:off x="77597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g</a:t>
            </a:r>
          </a:p>
        </p:txBody>
      </p:sp>
      <p:sp>
        <p:nvSpPr>
          <p:cNvPr id="34822" name="Rectangle 6"/>
          <p:cNvSpPr>
            <a:spLocks noChangeArrowheads="1"/>
          </p:cNvSpPr>
          <p:nvPr/>
        </p:nvSpPr>
        <p:spPr bwMode="auto">
          <a:xfrm>
            <a:off x="7137400" y="36766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5</a:t>
            </a:r>
          </a:p>
        </p:txBody>
      </p:sp>
      <p:sp>
        <p:nvSpPr>
          <p:cNvPr id="34823" name="Rectangle 7"/>
          <p:cNvSpPr>
            <a:spLocks noChangeArrowheads="1"/>
          </p:cNvSpPr>
          <p:nvPr/>
        </p:nvSpPr>
        <p:spPr bwMode="auto">
          <a:xfrm>
            <a:off x="71374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4" name="Rectangle 8"/>
          <p:cNvSpPr>
            <a:spLocks noChangeArrowheads="1"/>
          </p:cNvSpPr>
          <p:nvPr/>
        </p:nvSpPr>
        <p:spPr bwMode="auto">
          <a:xfrm>
            <a:off x="71374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f</a:t>
            </a:r>
          </a:p>
        </p:txBody>
      </p:sp>
      <p:sp>
        <p:nvSpPr>
          <p:cNvPr id="34825" name="Rectangle 9"/>
          <p:cNvSpPr>
            <a:spLocks noChangeArrowheads="1"/>
          </p:cNvSpPr>
          <p:nvPr/>
        </p:nvSpPr>
        <p:spPr bwMode="auto">
          <a:xfrm>
            <a:off x="65151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4826" name="Rectangle 10"/>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7" name="Rectangle 11"/>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4828" name="Rectangle 12"/>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4829" name="Rectangle 13"/>
          <p:cNvSpPr>
            <a:spLocks noChangeArrowheads="1"/>
          </p:cNvSpPr>
          <p:nvPr/>
        </p:nvSpPr>
        <p:spPr bwMode="auto">
          <a:xfrm>
            <a:off x="65151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4830" name="Rectangle 14"/>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4831" name="Rectangle 15"/>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4832" name="Rectangle 16"/>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4833" name="Line 17"/>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4834" name="Line 18"/>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4835" name="Line 19"/>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4836" name="Line 20"/>
          <p:cNvSpPr>
            <a:spLocks noChangeShapeType="1"/>
          </p:cNvSpPr>
          <p:nvPr/>
        </p:nvSpPr>
        <p:spPr bwMode="auto">
          <a:xfrm>
            <a:off x="8382000" y="1752600"/>
            <a:ext cx="1588" cy="641350"/>
          </a:xfrm>
          <a:prstGeom prst="line">
            <a:avLst/>
          </a:prstGeom>
          <a:noFill/>
          <a:ln w="9525">
            <a:noFill/>
            <a:round/>
            <a:headEnd/>
            <a:tailEnd/>
          </a:ln>
          <a:effectLst/>
        </p:spPr>
        <p:txBody>
          <a:bodyPr/>
          <a:lstStyle/>
          <a:p>
            <a:endParaRPr lang="tr-TR"/>
          </a:p>
        </p:txBody>
      </p:sp>
      <p:sp>
        <p:nvSpPr>
          <p:cNvPr id="34837" name="Line 21"/>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4838" name="Line 22"/>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4839" name="Line 23"/>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4840" name="Line 24"/>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4841" name="Line 25"/>
          <p:cNvSpPr>
            <a:spLocks noChangeShapeType="1"/>
          </p:cNvSpPr>
          <p:nvPr/>
        </p:nvSpPr>
        <p:spPr bwMode="auto">
          <a:xfrm>
            <a:off x="6515100" y="1752600"/>
            <a:ext cx="1866900" cy="1588"/>
          </a:xfrm>
          <a:prstGeom prst="line">
            <a:avLst/>
          </a:prstGeom>
          <a:noFill/>
          <a:ln w="9525">
            <a:noFill/>
            <a:round/>
            <a:headEnd/>
            <a:tailEnd/>
          </a:ln>
          <a:effectLst/>
        </p:spPr>
        <p:txBody>
          <a:bodyPr/>
          <a:lstStyle/>
          <a:p>
            <a:endParaRPr lang="tr-TR"/>
          </a:p>
        </p:txBody>
      </p:sp>
      <p:sp>
        <p:nvSpPr>
          <p:cNvPr id="34842" name="Line 26"/>
          <p:cNvSpPr>
            <a:spLocks noChangeShapeType="1"/>
          </p:cNvSpPr>
          <p:nvPr/>
        </p:nvSpPr>
        <p:spPr bwMode="auto">
          <a:xfrm>
            <a:off x="8382000" y="2393950"/>
            <a:ext cx="1588" cy="641350"/>
          </a:xfrm>
          <a:prstGeom prst="line">
            <a:avLst/>
          </a:prstGeom>
          <a:noFill/>
          <a:ln w="9525">
            <a:noFill/>
            <a:round/>
            <a:headEnd/>
            <a:tailEnd/>
          </a:ln>
          <a:effectLst/>
        </p:spPr>
        <p:txBody>
          <a:bodyPr/>
          <a:lstStyle/>
          <a:p>
            <a:endParaRPr lang="tr-TR"/>
          </a:p>
        </p:txBody>
      </p:sp>
      <p:sp>
        <p:nvSpPr>
          <p:cNvPr id="34843" name="Line 27"/>
          <p:cNvSpPr>
            <a:spLocks noChangeShapeType="1"/>
          </p:cNvSpPr>
          <p:nvPr/>
        </p:nvSpPr>
        <p:spPr bwMode="auto">
          <a:xfrm>
            <a:off x="8382000" y="3035300"/>
            <a:ext cx="1588" cy="641350"/>
          </a:xfrm>
          <a:prstGeom prst="line">
            <a:avLst/>
          </a:prstGeom>
          <a:noFill/>
          <a:ln w="9525">
            <a:noFill/>
            <a:round/>
            <a:headEnd/>
            <a:tailEnd/>
          </a:ln>
          <a:effectLst/>
        </p:spPr>
        <p:txBody>
          <a:bodyPr/>
          <a:lstStyle/>
          <a:p>
            <a:endParaRPr lang="tr-TR"/>
          </a:p>
        </p:txBody>
      </p:sp>
      <p:sp>
        <p:nvSpPr>
          <p:cNvPr id="34844" name="Line 28"/>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4845" name="Line 29"/>
          <p:cNvSpPr>
            <a:spLocks noChangeShapeType="1"/>
          </p:cNvSpPr>
          <p:nvPr/>
        </p:nvSpPr>
        <p:spPr bwMode="auto">
          <a:xfrm>
            <a:off x="8382000" y="3676650"/>
            <a:ext cx="1588" cy="641350"/>
          </a:xfrm>
          <a:prstGeom prst="line">
            <a:avLst/>
          </a:prstGeom>
          <a:noFill/>
          <a:ln w="9525">
            <a:noFill/>
            <a:round/>
            <a:headEnd/>
            <a:tailEnd/>
          </a:ln>
          <a:effectLst/>
        </p:spPr>
        <p:txBody>
          <a:bodyPr/>
          <a:lstStyle/>
          <a:p>
            <a:endParaRPr lang="tr-TR"/>
          </a:p>
        </p:txBody>
      </p:sp>
      <p:sp>
        <p:nvSpPr>
          <p:cNvPr id="34846" name="Line 30"/>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4847" name="Line 31"/>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4848" name="Line 32"/>
          <p:cNvSpPr>
            <a:spLocks noChangeShapeType="1"/>
          </p:cNvSpPr>
          <p:nvPr/>
        </p:nvSpPr>
        <p:spPr bwMode="auto">
          <a:xfrm>
            <a:off x="6515100" y="4318000"/>
            <a:ext cx="1866900" cy="1588"/>
          </a:xfrm>
          <a:prstGeom prst="line">
            <a:avLst/>
          </a:prstGeom>
          <a:noFill/>
          <a:ln w="9525">
            <a:noFill/>
            <a:round/>
            <a:headEnd/>
            <a:tailEnd/>
          </a:ln>
          <a:effectLst/>
        </p:spPr>
        <p:txBody>
          <a:bodyPr/>
          <a:lstStyle/>
          <a:p>
            <a:endParaRPr lang="tr-TR"/>
          </a:p>
        </p:txBody>
      </p:sp>
      <p:sp>
        <p:nvSpPr>
          <p:cNvPr id="34" name="3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71</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82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4827"/>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482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48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48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4823"/>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348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348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34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Başvuru ile çağırma</a:t>
            </a:r>
            <a:endParaRPr lang="en-GB" dirty="0"/>
          </a:p>
        </p:txBody>
      </p:sp>
      <p:sp>
        <p:nvSpPr>
          <p:cNvPr id="35842"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i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p(int f, int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 = 5 *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p(a[i],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 %d %d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35843" name="Rectangle 3"/>
          <p:cNvSpPr>
            <a:spLocks noChangeArrowheads="1"/>
          </p:cNvSpPr>
          <p:nvPr/>
        </p:nvSpPr>
        <p:spPr bwMode="auto">
          <a:xfrm>
            <a:off x="58928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10</a:t>
            </a:r>
          </a:p>
        </p:txBody>
      </p:sp>
      <p:sp>
        <p:nvSpPr>
          <p:cNvPr id="35844" name="Rectangle 4"/>
          <p:cNvSpPr>
            <a:spLocks noChangeArrowheads="1"/>
          </p:cNvSpPr>
          <p:nvPr/>
        </p:nvSpPr>
        <p:spPr bwMode="auto">
          <a:xfrm>
            <a:off x="46482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5845" name="Rectangle 5"/>
          <p:cNvSpPr>
            <a:spLocks noChangeArrowheads="1"/>
          </p:cNvSpPr>
          <p:nvPr/>
        </p:nvSpPr>
        <p:spPr bwMode="auto">
          <a:xfrm>
            <a:off x="66929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5846" name="Rectangle 6"/>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5847" name="Rectangle 7"/>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5848" name="Rectangle 8"/>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5849" name="Rectangle 9"/>
          <p:cNvSpPr>
            <a:spLocks noChangeArrowheads="1"/>
          </p:cNvSpPr>
          <p:nvPr/>
        </p:nvSpPr>
        <p:spPr bwMode="auto">
          <a:xfrm>
            <a:off x="66929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5850" name="Rectangle 10"/>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5851" name="Rectangle 11"/>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5852" name="Rectangle 12"/>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5853" name="Line 13"/>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5854" name="Line 14"/>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5855" name="Line 15"/>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5856" name="Line 16"/>
          <p:cNvSpPr>
            <a:spLocks noChangeShapeType="1"/>
          </p:cNvSpPr>
          <p:nvPr/>
        </p:nvSpPr>
        <p:spPr bwMode="auto">
          <a:xfrm>
            <a:off x="7137400" y="1752600"/>
            <a:ext cx="1588" cy="641350"/>
          </a:xfrm>
          <a:prstGeom prst="line">
            <a:avLst/>
          </a:prstGeom>
          <a:noFill/>
          <a:ln w="9525">
            <a:noFill/>
            <a:round/>
            <a:headEnd/>
            <a:tailEnd/>
          </a:ln>
          <a:effectLst/>
        </p:spPr>
        <p:txBody>
          <a:bodyPr/>
          <a:lstStyle/>
          <a:p>
            <a:endParaRPr lang="tr-TR"/>
          </a:p>
        </p:txBody>
      </p:sp>
      <p:sp>
        <p:nvSpPr>
          <p:cNvPr id="35857" name="Line 17"/>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5858" name="Line 18"/>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5859" name="Line 19"/>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5860" name="Line 20"/>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5861" name="Line 21"/>
          <p:cNvSpPr>
            <a:spLocks noChangeShapeType="1"/>
          </p:cNvSpPr>
          <p:nvPr/>
        </p:nvSpPr>
        <p:spPr bwMode="auto">
          <a:xfrm>
            <a:off x="6515100" y="1752600"/>
            <a:ext cx="622300" cy="1588"/>
          </a:xfrm>
          <a:prstGeom prst="line">
            <a:avLst/>
          </a:prstGeom>
          <a:noFill/>
          <a:ln w="9525">
            <a:noFill/>
            <a:round/>
            <a:headEnd/>
            <a:tailEnd/>
          </a:ln>
          <a:effectLst/>
        </p:spPr>
        <p:txBody>
          <a:bodyPr/>
          <a:lstStyle/>
          <a:p>
            <a:endParaRPr lang="tr-TR"/>
          </a:p>
        </p:txBody>
      </p:sp>
      <p:sp>
        <p:nvSpPr>
          <p:cNvPr id="35862" name="Line 22"/>
          <p:cNvSpPr>
            <a:spLocks noChangeShapeType="1"/>
          </p:cNvSpPr>
          <p:nvPr/>
        </p:nvSpPr>
        <p:spPr bwMode="auto">
          <a:xfrm>
            <a:off x="7137400" y="2393950"/>
            <a:ext cx="1588" cy="641350"/>
          </a:xfrm>
          <a:prstGeom prst="line">
            <a:avLst/>
          </a:prstGeom>
          <a:noFill/>
          <a:ln w="9525">
            <a:noFill/>
            <a:round/>
            <a:headEnd/>
            <a:tailEnd/>
          </a:ln>
          <a:effectLst/>
        </p:spPr>
        <p:txBody>
          <a:bodyPr/>
          <a:lstStyle/>
          <a:p>
            <a:endParaRPr lang="tr-TR"/>
          </a:p>
        </p:txBody>
      </p:sp>
      <p:sp>
        <p:nvSpPr>
          <p:cNvPr id="35863" name="Line 23"/>
          <p:cNvSpPr>
            <a:spLocks noChangeShapeType="1"/>
          </p:cNvSpPr>
          <p:nvPr/>
        </p:nvSpPr>
        <p:spPr bwMode="auto">
          <a:xfrm>
            <a:off x="7137400" y="3035300"/>
            <a:ext cx="1588" cy="641350"/>
          </a:xfrm>
          <a:prstGeom prst="line">
            <a:avLst/>
          </a:prstGeom>
          <a:noFill/>
          <a:ln w="9525">
            <a:noFill/>
            <a:round/>
            <a:headEnd/>
            <a:tailEnd/>
          </a:ln>
          <a:effectLst/>
        </p:spPr>
        <p:txBody>
          <a:bodyPr/>
          <a:lstStyle/>
          <a:p>
            <a:endParaRPr lang="tr-TR"/>
          </a:p>
        </p:txBody>
      </p:sp>
      <p:sp>
        <p:nvSpPr>
          <p:cNvPr id="35864" name="Line 24"/>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5865" name="Line 25"/>
          <p:cNvSpPr>
            <a:spLocks noChangeShapeType="1"/>
          </p:cNvSpPr>
          <p:nvPr/>
        </p:nvSpPr>
        <p:spPr bwMode="auto">
          <a:xfrm>
            <a:off x="7137400" y="3676650"/>
            <a:ext cx="1588" cy="641350"/>
          </a:xfrm>
          <a:prstGeom prst="line">
            <a:avLst/>
          </a:prstGeom>
          <a:noFill/>
          <a:ln w="9525">
            <a:noFill/>
            <a:round/>
            <a:headEnd/>
            <a:tailEnd/>
          </a:ln>
          <a:effectLst/>
        </p:spPr>
        <p:txBody>
          <a:bodyPr/>
          <a:lstStyle/>
          <a:p>
            <a:endParaRPr lang="tr-TR"/>
          </a:p>
        </p:txBody>
      </p:sp>
      <p:sp>
        <p:nvSpPr>
          <p:cNvPr id="35866" name="Line 26"/>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5867" name="Line 27"/>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5868" name="Line 28"/>
          <p:cNvSpPr>
            <a:spLocks noChangeShapeType="1"/>
          </p:cNvSpPr>
          <p:nvPr/>
        </p:nvSpPr>
        <p:spPr bwMode="auto">
          <a:xfrm>
            <a:off x="6515100" y="4318000"/>
            <a:ext cx="622300" cy="1588"/>
          </a:xfrm>
          <a:prstGeom prst="line">
            <a:avLst/>
          </a:prstGeom>
          <a:noFill/>
          <a:ln w="9525">
            <a:noFill/>
            <a:round/>
            <a:headEnd/>
            <a:tailEnd/>
          </a:ln>
          <a:effectLst/>
        </p:spPr>
        <p:txBody>
          <a:bodyPr/>
          <a:lstStyle/>
          <a:p>
            <a:endParaRPr lang="tr-TR"/>
          </a:p>
        </p:txBody>
      </p:sp>
      <p:sp>
        <p:nvSpPr>
          <p:cNvPr id="35869" name="Text Box 29"/>
          <p:cNvSpPr txBox="1">
            <a:spLocks noChangeArrowheads="1"/>
          </p:cNvSpPr>
          <p:nvPr/>
        </p:nvSpPr>
        <p:spPr bwMode="auto">
          <a:xfrm>
            <a:off x="6326188" y="1752600"/>
            <a:ext cx="320675" cy="398463"/>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/f</a:t>
            </a:r>
          </a:p>
        </p:txBody>
      </p:sp>
      <p:sp>
        <p:nvSpPr>
          <p:cNvPr id="35870" name="Text Box 30"/>
          <p:cNvSpPr txBox="1">
            <a:spLocks noChangeArrowheads="1"/>
          </p:cNvSpPr>
          <p:nvPr/>
        </p:nvSpPr>
        <p:spPr bwMode="auto">
          <a:xfrm>
            <a:off x="4938713" y="1763713"/>
            <a:ext cx="392112" cy="398462"/>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/g</a:t>
            </a:r>
          </a:p>
        </p:txBody>
      </p:sp>
      <p:sp>
        <p:nvSpPr>
          <p:cNvPr id="35871" name="Rectangle 31"/>
          <p:cNvSpPr>
            <a:spLocks noChangeArrowheads="1"/>
          </p:cNvSpPr>
          <p:nvPr/>
        </p:nvSpPr>
        <p:spPr bwMode="auto">
          <a:xfrm>
            <a:off x="5867400" y="3352800"/>
            <a:ext cx="7620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10</a:t>
            </a:r>
          </a:p>
        </p:txBody>
      </p:sp>
      <p:sp>
        <p:nvSpPr>
          <p:cNvPr id="35872" name="Rectangle 32"/>
          <p:cNvSpPr>
            <a:spLocks noChangeArrowheads="1"/>
          </p:cNvSpPr>
          <p:nvPr/>
        </p:nvSpPr>
        <p:spPr bwMode="auto">
          <a:xfrm>
            <a:off x="4648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2</a:t>
            </a:r>
          </a:p>
        </p:txBody>
      </p:sp>
      <p:sp>
        <p:nvSpPr>
          <p:cNvPr id="34" name="3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72</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5845"/>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58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358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358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358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358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35871"/>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35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609600"/>
            <a:ext cx="8153400"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dirty="0" smtClean="0"/>
              <a:t>Örnek</a:t>
            </a:r>
            <a:r>
              <a:rPr lang="en-GB" dirty="0" smtClean="0"/>
              <a:t>:  </a:t>
            </a:r>
            <a:r>
              <a:rPr lang="tr-TR" dirty="0" smtClean="0"/>
              <a:t>isim ile çağırma</a:t>
            </a:r>
            <a:endParaRPr lang="en-GB" dirty="0"/>
          </a:p>
        </p:txBody>
      </p:sp>
      <p:sp>
        <p:nvSpPr>
          <p:cNvPr id="36866" name="Text Box 2"/>
          <p:cNvSpPr txBox="1">
            <a:spLocks noChangeArrowheads="1"/>
          </p:cNvSpPr>
          <p:nvPr/>
        </p:nvSpPr>
        <p:spPr bwMode="auto">
          <a:xfrm>
            <a:off x="457200" y="1676400"/>
            <a:ext cx="3733800" cy="366077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 1;</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p(</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f,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g)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g++;</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 = 5 *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a[] = {0, 1, 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p(a[</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 %d </a:t>
            </a:r>
            <a:r>
              <a:rPr lang="en-GB" sz="1800" b="1" dirty="0" err="1">
                <a:solidFill>
                  <a:srgbClr val="000000"/>
                </a:solidFill>
                <a:latin typeface="Courier New" charset="0"/>
                <a:ea typeface="ＭＳ Ｐゴシック" charset="0"/>
                <a:cs typeface="ＭＳ Ｐゴシック" charset="0"/>
              </a:rPr>
              <a:t>%d</a:t>
            </a:r>
            <a:r>
              <a:rPr lang="en-GB" sz="1800" b="1" dirty="0">
                <a:solidFill>
                  <a:srgbClr val="000000"/>
                </a:solidFill>
                <a:latin typeface="Courier New" charset="0"/>
                <a:ea typeface="ＭＳ Ｐゴシック" charset="0"/>
                <a:cs typeface="ＭＳ Ｐゴシック" charset="0"/>
              </a:rPr>
              <a:t> %d\n",</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a:t>
            </a:r>
            <a:r>
              <a:rPr lang="en-GB" sz="1800" b="1" dirty="0">
                <a:solidFill>
                  <a:srgbClr val="000000"/>
                </a:solidFill>
                <a:latin typeface="Courier New" charset="0"/>
                <a:ea typeface="ＭＳ Ｐゴシック" charset="0"/>
                <a:cs typeface="ＭＳ Ｐゴシック" charset="0"/>
              </a:rPr>
              <a:t>, a[0], a[1], a[2]);</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
        <p:nvSpPr>
          <p:cNvPr id="36867" name="Rectangle 3"/>
          <p:cNvSpPr>
            <a:spLocks noChangeArrowheads="1"/>
          </p:cNvSpPr>
          <p:nvPr/>
        </p:nvSpPr>
        <p:spPr bwMode="auto">
          <a:xfrm>
            <a:off x="65151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10</a:t>
            </a:r>
          </a:p>
        </p:txBody>
      </p:sp>
      <p:sp>
        <p:nvSpPr>
          <p:cNvPr id="36868" name="Rectangle 4"/>
          <p:cNvSpPr>
            <a:spLocks noChangeArrowheads="1"/>
          </p:cNvSpPr>
          <p:nvPr/>
        </p:nvSpPr>
        <p:spPr bwMode="auto">
          <a:xfrm>
            <a:off x="4648200" y="30353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6869" name="Rectangle 5"/>
          <p:cNvSpPr>
            <a:spLocks noChangeArrowheads="1"/>
          </p:cNvSpPr>
          <p:nvPr/>
        </p:nvSpPr>
        <p:spPr bwMode="auto">
          <a:xfrm>
            <a:off x="65151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2</a:t>
            </a:r>
          </a:p>
        </p:txBody>
      </p:sp>
      <p:sp>
        <p:nvSpPr>
          <p:cNvPr id="36870" name="Rectangle 6"/>
          <p:cNvSpPr>
            <a:spLocks noChangeArrowheads="1"/>
          </p:cNvSpPr>
          <p:nvPr/>
        </p:nvSpPr>
        <p:spPr bwMode="auto">
          <a:xfrm>
            <a:off x="58928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6871" name="Rectangle 7"/>
          <p:cNvSpPr>
            <a:spLocks noChangeArrowheads="1"/>
          </p:cNvSpPr>
          <p:nvPr/>
        </p:nvSpPr>
        <p:spPr bwMode="auto">
          <a:xfrm>
            <a:off x="52705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0</a:t>
            </a:r>
          </a:p>
        </p:txBody>
      </p:sp>
      <p:sp>
        <p:nvSpPr>
          <p:cNvPr id="36872" name="Rectangle 8"/>
          <p:cNvSpPr>
            <a:spLocks noChangeArrowheads="1"/>
          </p:cNvSpPr>
          <p:nvPr/>
        </p:nvSpPr>
        <p:spPr bwMode="auto">
          <a:xfrm>
            <a:off x="4648200" y="239395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1</a:t>
            </a:r>
          </a:p>
        </p:txBody>
      </p:sp>
      <p:sp>
        <p:nvSpPr>
          <p:cNvPr id="36873" name="Rectangle 9"/>
          <p:cNvSpPr>
            <a:spLocks noChangeArrowheads="1"/>
          </p:cNvSpPr>
          <p:nvPr/>
        </p:nvSpPr>
        <p:spPr bwMode="auto">
          <a:xfrm>
            <a:off x="65151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a[2]</a:t>
            </a:r>
          </a:p>
        </p:txBody>
      </p:sp>
      <p:sp>
        <p:nvSpPr>
          <p:cNvPr id="36874" name="Rectangle 10"/>
          <p:cNvSpPr>
            <a:spLocks noChangeArrowheads="1"/>
          </p:cNvSpPr>
          <p:nvPr/>
        </p:nvSpPr>
        <p:spPr bwMode="auto">
          <a:xfrm>
            <a:off x="58928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a[1]</a:t>
            </a:r>
          </a:p>
        </p:txBody>
      </p:sp>
      <p:sp>
        <p:nvSpPr>
          <p:cNvPr id="36875" name="Rectangle 11"/>
          <p:cNvSpPr>
            <a:spLocks noChangeArrowheads="1"/>
          </p:cNvSpPr>
          <p:nvPr/>
        </p:nvSpPr>
        <p:spPr bwMode="auto">
          <a:xfrm>
            <a:off x="52705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a[0]</a:t>
            </a:r>
          </a:p>
        </p:txBody>
      </p:sp>
      <p:sp>
        <p:nvSpPr>
          <p:cNvPr id="36876" name="Rectangle 12"/>
          <p:cNvSpPr>
            <a:spLocks noChangeArrowheads="1"/>
          </p:cNvSpPr>
          <p:nvPr/>
        </p:nvSpPr>
        <p:spPr bwMode="auto">
          <a:xfrm>
            <a:off x="4648200" y="17526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ea typeface="ＭＳ Ｐゴシック" charset="0"/>
                <a:cs typeface="ＭＳ Ｐゴシック" charset="0"/>
              </a:rPr>
              <a:t>i</a:t>
            </a:r>
          </a:p>
        </p:txBody>
      </p:sp>
      <p:sp>
        <p:nvSpPr>
          <p:cNvPr id="36877" name="Line 13"/>
          <p:cNvSpPr>
            <a:spLocks noChangeShapeType="1"/>
          </p:cNvSpPr>
          <p:nvPr/>
        </p:nvSpPr>
        <p:spPr bwMode="auto">
          <a:xfrm>
            <a:off x="4648200" y="1752600"/>
            <a:ext cx="622300" cy="1588"/>
          </a:xfrm>
          <a:prstGeom prst="line">
            <a:avLst/>
          </a:prstGeom>
          <a:noFill/>
          <a:ln w="9525">
            <a:noFill/>
            <a:round/>
            <a:headEnd/>
            <a:tailEnd/>
          </a:ln>
          <a:effectLst/>
        </p:spPr>
        <p:txBody>
          <a:bodyPr/>
          <a:lstStyle/>
          <a:p>
            <a:endParaRPr lang="tr-TR"/>
          </a:p>
        </p:txBody>
      </p:sp>
      <p:sp>
        <p:nvSpPr>
          <p:cNvPr id="36878" name="Line 14"/>
          <p:cNvSpPr>
            <a:spLocks noChangeShapeType="1"/>
          </p:cNvSpPr>
          <p:nvPr/>
        </p:nvSpPr>
        <p:spPr bwMode="auto">
          <a:xfrm>
            <a:off x="4648200" y="4318000"/>
            <a:ext cx="622300" cy="1588"/>
          </a:xfrm>
          <a:prstGeom prst="line">
            <a:avLst/>
          </a:prstGeom>
          <a:noFill/>
          <a:ln w="9525">
            <a:noFill/>
            <a:round/>
            <a:headEnd/>
            <a:tailEnd/>
          </a:ln>
          <a:effectLst/>
        </p:spPr>
        <p:txBody>
          <a:bodyPr/>
          <a:lstStyle/>
          <a:p>
            <a:endParaRPr lang="tr-TR"/>
          </a:p>
        </p:txBody>
      </p:sp>
      <p:sp>
        <p:nvSpPr>
          <p:cNvPr id="36879" name="Line 15"/>
          <p:cNvSpPr>
            <a:spLocks noChangeShapeType="1"/>
          </p:cNvSpPr>
          <p:nvPr/>
        </p:nvSpPr>
        <p:spPr bwMode="auto">
          <a:xfrm>
            <a:off x="4648200" y="1752600"/>
            <a:ext cx="1588" cy="641350"/>
          </a:xfrm>
          <a:prstGeom prst="line">
            <a:avLst/>
          </a:prstGeom>
          <a:noFill/>
          <a:ln w="9525">
            <a:noFill/>
            <a:round/>
            <a:headEnd/>
            <a:tailEnd/>
          </a:ln>
          <a:effectLst/>
        </p:spPr>
        <p:txBody>
          <a:bodyPr/>
          <a:lstStyle/>
          <a:p>
            <a:endParaRPr lang="tr-TR"/>
          </a:p>
        </p:txBody>
      </p:sp>
      <p:sp>
        <p:nvSpPr>
          <p:cNvPr id="36880" name="Line 16"/>
          <p:cNvSpPr>
            <a:spLocks noChangeShapeType="1"/>
          </p:cNvSpPr>
          <p:nvPr/>
        </p:nvSpPr>
        <p:spPr bwMode="auto">
          <a:xfrm>
            <a:off x="7137400" y="1752600"/>
            <a:ext cx="1588" cy="641350"/>
          </a:xfrm>
          <a:prstGeom prst="line">
            <a:avLst/>
          </a:prstGeom>
          <a:noFill/>
          <a:ln w="9525">
            <a:noFill/>
            <a:round/>
            <a:headEnd/>
            <a:tailEnd/>
          </a:ln>
          <a:effectLst/>
        </p:spPr>
        <p:txBody>
          <a:bodyPr/>
          <a:lstStyle/>
          <a:p>
            <a:endParaRPr lang="tr-TR"/>
          </a:p>
        </p:txBody>
      </p:sp>
      <p:sp>
        <p:nvSpPr>
          <p:cNvPr id="36881" name="Line 17"/>
          <p:cNvSpPr>
            <a:spLocks noChangeShapeType="1"/>
          </p:cNvSpPr>
          <p:nvPr/>
        </p:nvSpPr>
        <p:spPr bwMode="auto">
          <a:xfrm>
            <a:off x="5270500" y="1752600"/>
            <a:ext cx="622300" cy="1588"/>
          </a:xfrm>
          <a:prstGeom prst="line">
            <a:avLst/>
          </a:prstGeom>
          <a:noFill/>
          <a:ln w="9525">
            <a:noFill/>
            <a:round/>
            <a:headEnd/>
            <a:tailEnd/>
          </a:ln>
          <a:effectLst/>
        </p:spPr>
        <p:txBody>
          <a:bodyPr/>
          <a:lstStyle/>
          <a:p>
            <a:endParaRPr lang="tr-TR"/>
          </a:p>
        </p:txBody>
      </p:sp>
      <p:sp>
        <p:nvSpPr>
          <p:cNvPr id="36882" name="Line 18"/>
          <p:cNvSpPr>
            <a:spLocks noChangeShapeType="1"/>
          </p:cNvSpPr>
          <p:nvPr/>
        </p:nvSpPr>
        <p:spPr bwMode="auto">
          <a:xfrm>
            <a:off x="4648200" y="3035300"/>
            <a:ext cx="1588" cy="641350"/>
          </a:xfrm>
          <a:prstGeom prst="line">
            <a:avLst/>
          </a:prstGeom>
          <a:noFill/>
          <a:ln w="9525">
            <a:noFill/>
            <a:round/>
            <a:headEnd/>
            <a:tailEnd/>
          </a:ln>
          <a:effectLst/>
        </p:spPr>
        <p:txBody>
          <a:bodyPr/>
          <a:lstStyle/>
          <a:p>
            <a:endParaRPr lang="tr-TR"/>
          </a:p>
        </p:txBody>
      </p:sp>
      <p:sp>
        <p:nvSpPr>
          <p:cNvPr id="36883" name="Line 19"/>
          <p:cNvSpPr>
            <a:spLocks noChangeShapeType="1"/>
          </p:cNvSpPr>
          <p:nvPr/>
        </p:nvSpPr>
        <p:spPr bwMode="auto">
          <a:xfrm>
            <a:off x="4648200" y="2393950"/>
            <a:ext cx="1588" cy="641350"/>
          </a:xfrm>
          <a:prstGeom prst="line">
            <a:avLst/>
          </a:prstGeom>
          <a:noFill/>
          <a:ln w="9525">
            <a:noFill/>
            <a:round/>
            <a:headEnd/>
            <a:tailEnd/>
          </a:ln>
          <a:effectLst/>
        </p:spPr>
        <p:txBody>
          <a:bodyPr/>
          <a:lstStyle/>
          <a:p>
            <a:endParaRPr lang="tr-TR"/>
          </a:p>
        </p:txBody>
      </p:sp>
      <p:sp>
        <p:nvSpPr>
          <p:cNvPr id="36884" name="Line 20"/>
          <p:cNvSpPr>
            <a:spLocks noChangeShapeType="1"/>
          </p:cNvSpPr>
          <p:nvPr/>
        </p:nvSpPr>
        <p:spPr bwMode="auto">
          <a:xfrm>
            <a:off x="5892800" y="1752600"/>
            <a:ext cx="622300" cy="1588"/>
          </a:xfrm>
          <a:prstGeom prst="line">
            <a:avLst/>
          </a:prstGeom>
          <a:noFill/>
          <a:ln w="9525">
            <a:noFill/>
            <a:round/>
            <a:headEnd/>
            <a:tailEnd/>
          </a:ln>
          <a:effectLst/>
        </p:spPr>
        <p:txBody>
          <a:bodyPr/>
          <a:lstStyle/>
          <a:p>
            <a:endParaRPr lang="tr-TR"/>
          </a:p>
        </p:txBody>
      </p:sp>
      <p:sp>
        <p:nvSpPr>
          <p:cNvPr id="36885" name="Line 21"/>
          <p:cNvSpPr>
            <a:spLocks noChangeShapeType="1"/>
          </p:cNvSpPr>
          <p:nvPr/>
        </p:nvSpPr>
        <p:spPr bwMode="auto">
          <a:xfrm>
            <a:off x="6515100" y="1752600"/>
            <a:ext cx="622300" cy="1588"/>
          </a:xfrm>
          <a:prstGeom prst="line">
            <a:avLst/>
          </a:prstGeom>
          <a:noFill/>
          <a:ln w="9525">
            <a:noFill/>
            <a:round/>
            <a:headEnd/>
            <a:tailEnd/>
          </a:ln>
          <a:effectLst/>
        </p:spPr>
        <p:txBody>
          <a:bodyPr/>
          <a:lstStyle/>
          <a:p>
            <a:endParaRPr lang="tr-TR"/>
          </a:p>
        </p:txBody>
      </p:sp>
      <p:sp>
        <p:nvSpPr>
          <p:cNvPr id="36886" name="Line 22"/>
          <p:cNvSpPr>
            <a:spLocks noChangeShapeType="1"/>
          </p:cNvSpPr>
          <p:nvPr/>
        </p:nvSpPr>
        <p:spPr bwMode="auto">
          <a:xfrm>
            <a:off x="7137400" y="2393950"/>
            <a:ext cx="1588" cy="641350"/>
          </a:xfrm>
          <a:prstGeom prst="line">
            <a:avLst/>
          </a:prstGeom>
          <a:noFill/>
          <a:ln w="9525">
            <a:noFill/>
            <a:round/>
            <a:headEnd/>
            <a:tailEnd/>
          </a:ln>
          <a:effectLst/>
        </p:spPr>
        <p:txBody>
          <a:bodyPr/>
          <a:lstStyle/>
          <a:p>
            <a:endParaRPr lang="tr-TR"/>
          </a:p>
        </p:txBody>
      </p:sp>
      <p:sp>
        <p:nvSpPr>
          <p:cNvPr id="36887" name="Line 23"/>
          <p:cNvSpPr>
            <a:spLocks noChangeShapeType="1"/>
          </p:cNvSpPr>
          <p:nvPr/>
        </p:nvSpPr>
        <p:spPr bwMode="auto">
          <a:xfrm>
            <a:off x="7137400" y="3035300"/>
            <a:ext cx="1588" cy="641350"/>
          </a:xfrm>
          <a:prstGeom prst="line">
            <a:avLst/>
          </a:prstGeom>
          <a:noFill/>
          <a:ln w="9525">
            <a:noFill/>
            <a:round/>
            <a:headEnd/>
            <a:tailEnd/>
          </a:ln>
          <a:effectLst/>
        </p:spPr>
        <p:txBody>
          <a:bodyPr/>
          <a:lstStyle/>
          <a:p>
            <a:endParaRPr lang="tr-TR"/>
          </a:p>
        </p:txBody>
      </p:sp>
      <p:sp>
        <p:nvSpPr>
          <p:cNvPr id="36888" name="Line 24"/>
          <p:cNvSpPr>
            <a:spLocks noChangeShapeType="1"/>
          </p:cNvSpPr>
          <p:nvPr/>
        </p:nvSpPr>
        <p:spPr bwMode="auto">
          <a:xfrm>
            <a:off x="4648200" y="3676650"/>
            <a:ext cx="1588" cy="641350"/>
          </a:xfrm>
          <a:prstGeom prst="line">
            <a:avLst/>
          </a:prstGeom>
          <a:noFill/>
          <a:ln w="9525">
            <a:noFill/>
            <a:round/>
            <a:headEnd/>
            <a:tailEnd/>
          </a:ln>
          <a:effectLst/>
        </p:spPr>
        <p:txBody>
          <a:bodyPr/>
          <a:lstStyle/>
          <a:p>
            <a:endParaRPr lang="tr-TR"/>
          </a:p>
        </p:txBody>
      </p:sp>
      <p:sp>
        <p:nvSpPr>
          <p:cNvPr id="36889" name="Line 25"/>
          <p:cNvSpPr>
            <a:spLocks noChangeShapeType="1"/>
          </p:cNvSpPr>
          <p:nvPr/>
        </p:nvSpPr>
        <p:spPr bwMode="auto">
          <a:xfrm>
            <a:off x="7137400" y="3676650"/>
            <a:ext cx="1588" cy="641350"/>
          </a:xfrm>
          <a:prstGeom prst="line">
            <a:avLst/>
          </a:prstGeom>
          <a:noFill/>
          <a:ln w="9525">
            <a:noFill/>
            <a:round/>
            <a:headEnd/>
            <a:tailEnd/>
          </a:ln>
          <a:effectLst/>
        </p:spPr>
        <p:txBody>
          <a:bodyPr/>
          <a:lstStyle/>
          <a:p>
            <a:endParaRPr lang="tr-TR"/>
          </a:p>
        </p:txBody>
      </p:sp>
      <p:sp>
        <p:nvSpPr>
          <p:cNvPr id="36890" name="Line 26"/>
          <p:cNvSpPr>
            <a:spLocks noChangeShapeType="1"/>
          </p:cNvSpPr>
          <p:nvPr/>
        </p:nvSpPr>
        <p:spPr bwMode="auto">
          <a:xfrm>
            <a:off x="5270500" y="4318000"/>
            <a:ext cx="622300" cy="1588"/>
          </a:xfrm>
          <a:prstGeom prst="line">
            <a:avLst/>
          </a:prstGeom>
          <a:noFill/>
          <a:ln w="9525">
            <a:noFill/>
            <a:round/>
            <a:headEnd/>
            <a:tailEnd/>
          </a:ln>
          <a:effectLst/>
        </p:spPr>
        <p:txBody>
          <a:bodyPr/>
          <a:lstStyle/>
          <a:p>
            <a:endParaRPr lang="tr-TR"/>
          </a:p>
        </p:txBody>
      </p:sp>
      <p:sp>
        <p:nvSpPr>
          <p:cNvPr id="36891" name="Line 27"/>
          <p:cNvSpPr>
            <a:spLocks noChangeShapeType="1"/>
          </p:cNvSpPr>
          <p:nvPr/>
        </p:nvSpPr>
        <p:spPr bwMode="auto">
          <a:xfrm>
            <a:off x="5892800" y="4318000"/>
            <a:ext cx="622300" cy="1588"/>
          </a:xfrm>
          <a:prstGeom prst="line">
            <a:avLst/>
          </a:prstGeom>
          <a:noFill/>
          <a:ln w="9525">
            <a:noFill/>
            <a:round/>
            <a:headEnd/>
            <a:tailEnd/>
          </a:ln>
          <a:effectLst/>
        </p:spPr>
        <p:txBody>
          <a:bodyPr/>
          <a:lstStyle/>
          <a:p>
            <a:endParaRPr lang="tr-TR"/>
          </a:p>
        </p:txBody>
      </p:sp>
      <p:sp>
        <p:nvSpPr>
          <p:cNvPr id="36892" name="Line 28"/>
          <p:cNvSpPr>
            <a:spLocks noChangeShapeType="1"/>
          </p:cNvSpPr>
          <p:nvPr/>
        </p:nvSpPr>
        <p:spPr bwMode="auto">
          <a:xfrm>
            <a:off x="6515100" y="4318000"/>
            <a:ext cx="622300" cy="1588"/>
          </a:xfrm>
          <a:prstGeom prst="line">
            <a:avLst/>
          </a:prstGeom>
          <a:noFill/>
          <a:ln w="9525">
            <a:noFill/>
            <a:round/>
            <a:headEnd/>
            <a:tailEnd/>
          </a:ln>
          <a:effectLst/>
        </p:spPr>
        <p:txBody>
          <a:bodyPr/>
          <a:lstStyle/>
          <a:p>
            <a:endParaRPr lang="tr-TR"/>
          </a:p>
        </p:txBody>
      </p:sp>
      <p:sp>
        <p:nvSpPr>
          <p:cNvPr id="36893" name="Rectangle 29"/>
          <p:cNvSpPr>
            <a:spLocks noChangeArrowheads="1"/>
          </p:cNvSpPr>
          <p:nvPr/>
        </p:nvSpPr>
        <p:spPr bwMode="auto">
          <a:xfrm>
            <a:off x="2354263" y="2590800"/>
            <a:ext cx="1689100" cy="642938"/>
          </a:xfrm>
          <a:prstGeom prst="rect">
            <a:avLst/>
          </a:prstGeom>
          <a:noFill/>
          <a:ln w="9525">
            <a:noFill/>
            <a:round/>
            <a:headEnd/>
            <a:tailEnd/>
          </a:ln>
          <a:effectLst/>
        </p:spPr>
        <p:txBody>
          <a:bodyPr wrap="none" lIns="90000" tIns="46800" rIns="90000" bIns="46800">
            <a:spAutoFit/>
          </a:bodyPr>
          <a:lstStyle/>
          <a:p>
            <a:pPr>
              <a:lnSpc>
                <a:spcPct val="100000"/>
              </a:lnSpc>
              <a:buClr>
                <a:srgbClr val="0000FF"/>
              </a:buClr>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FF"/>
                </a:solidFill>
                <a:latin typeface="Courier New" charset="0"/>
                <a:ea typeface="ＭＳ Ｐゴシック" charset="0"/>
                <a:cs typeface="ＭＳ Ｐゴシック" charset="0"/>
              </a:rPr>
              <a:t>i++;</a:t>
            </a:r>
          </a:p>
          <a:p>
            <a:pPr>
              <a:lnSpc>
                <a:spcPct val="100000"/>
              </a:lnSpc>
              <a:buClr>
                <a:srgbClr val="0000FF"/>
              </a:buClr>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FF"/>
                </a:solidFill>
                <a:latin typeface="Courier New" charset="0"/>
                <a:ea typeface="ＭＳ Ｐゴシック" charset="0"/>
                <a:cs typeface="ＭＳ Ｐゴシック" charset="0"/>
              </a:rPr>
              <a:t>a[i] = 5*i;</a:t>
            </a:r>
          </a:p>
        </p:txBody>
      </p:sp>
      <p:sp>
        <p:nvSpPr>
          <p:cNvPr id="36894" name="AutoShape 30"/>
          <p:cNvSpPr>
            <a:spLocks/>
          </p:cNvSpPr>
          <p:nvPr/>
        </p:nvSpPr>
        <p:spPr bwMode="auto">
          <a:xfrm>
            <a:off x="2133600" y="2590800"/>
            <a:ext cx="304800" cy="685800"/>
          </a:xfrm>
          <a:prstGeom prst="rightBrace">
            <a:avLst>
              <a:gd name="adj1" fmla="val 18750"/>
              <a:gd name="adj2" fmla="val 50000"/>
            </a:avLst>
          </a:prstGeom>
          <a:noFill/>
          <a:ln w="38160">
            <a:solidFill>
              <a:srgbClr val="0000FF"/>
            </a:solidFill>
            <a:miter lim="800000"/>
            <a:headEnd/>
            <a:tailEnd/>
          </a:ln>
          <a:effectLst/>
        </p:spPr>
        <p:txBody>
          <a:bodyPr wrap="none" anchor="ctr"/>
          <a:lstStyle/>
          <a:p>
            <a:endParaRPr lang="tr-TR"/>
          </a:p>
        </p:txBody>
      </p:sp>
      <p:sp>
        <p:nvSpPr>
          <p:cNvPr id="36895" name="Text Box 31"/>
          <p:cNvSpPr txBox="1">
            <a:spLocks noChangeArrowheads="1"/>
          </p:cNvSpPr>
          <p:nvPr/>
        </p:nvSpPr>
        <p:spPr bwMode="auto">
          <a:xfrm>
            <a:off x="4286248" y="4247649"/>
            <a:ext cx="4834506" cy="1110177"/>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200" dirty="0" smtClean="0">
                <a:solidFill>
                  <a:srgbClr val="0000FF"/>
                </a:solidFill>
                <a:ea typeface="ＭＳ Ｐゴシック" charset="0"/>
                <a:cs typeface="ＭＳ Ｐゴシック" charset="0"/>
              </a:rPr>
              <a:t>a[</a:t>
            </a:r>
            <a:r>
              <a:rPr lang="en-GB" sz="2200" dirty="0" err="1" smtClean="0">
                <a:solidFill>
                  <a:srgbClr val="0000FF"/>
                </a:solidFill>
                <a:ea typeface="ＭＳ Ｐゴシック" charset="0"/>
                <a:cs typeface="ＭＳ Ｐゴシック" charset="0"/>
              </a:rPr>
              <a:t>i</a:t>
            </a:r>
            <a:r>
              <a:rPr lang="en-GB" sz="2200" dirty="0">
                <a:solidFill>
                  <a:srgbClr val="0000FF"/>
                </a:solidFill>
                <a:ea typeface="ＭＳ Ｐゴシック" charset="0"/>
                <a:cs typeface="ＭＳ Ｐゴシック" charset="0"/>
              </a:rPr>
              <a:t>]</a:t>
            </a:r>
            <a:r>
              <a:rPr lang="en-GB" sz="2200" dirty="0">
                <a:solidFill>
                  <a:srgbClr val="000000"/>
                </a:solidFill>
                <a:ea typeface="ＭＳ Ｐゴシック" charset="0"/>
                <a:cs typeface="ＭＳ Ｐゴシック" charset="0"/>
              </a:rPr>
              <a:t> </a:t>
            </a:r>
            <a:r>
              <a:rPr lang="tr-TR" sz="2200" dirty="0" smtClean="0">
                <a:solidFill>
                  <a:srgbClr val="000000"/>
                </a:solidFill>
                <a:ea typeface="ＭＳ Ｐゴシック" charset="0"/>
                <a:cs typeface="ＭＳ Ｐゴシック" charset="0"/>
              </a:rPr>
              <a:t>ifadesi ihtiyaç duyulmayıncaya kadar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200" dirty="0" smtClean="0">
                <a:solidFill>
                  <a:srgbClr val="000000"/>
                </a:solidFill>
                <a:ea typeface="ＭＳ Ｐゴシック" charset="0"/>
                <a:cs typeface="ＭＳ Ｐゴシック" charset="0"/>
              </a:rPr>
              <a:t>değerlendirilmez,  bu durumda</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200" dirty="0" smtClean="0">
                <a:solidFill>
                  <a:srgbClr val="0000FF"/>
                </a:solidFill>
                <a:ea typeface="ＭＳ Ｐゴシック" charset="0"/>
                <a:cs typeface="ＭＳ Ｐゴシック" charset="0"/>
              </a:rPr>
              <a:t>i</a:t>
            </a:r>
            <a:r>
              <a:rPr lang="tr-TR" sz="2200" dirty="0" smtClean="0">
                <a:solidFill>
                  <a:srgbClr val="000000"/>
                </a:solidFill>
                <a:ea typeface="ＭＳ Ｐゴシック" charset="0"/>
                <a:cs typeface="ＭＳ Ｐゴシック" charset="0"/>
              </a:rPr>
              <a:t> değiştirildikten sonraya kadar</a:t>
            </a:r>
            <a:endParaRPr lang="en-GB" sz="2200" dirty="0">
              <a:solidFill>
                <a:srgbClr val="000000"/>
              </a:solidFill>
              <a:ea typeface="ＭＳ Ｐゴシック" charset="0"/>
              <a:cs typeface="ＭＳ Ｐゴシック" charset="0"/>
            </a:endParaRPr>
          </a:p>
        </p:txBody>
      </p:sp>
      <p:sp>
        <p:nvSpPr>
          <p:cNvPr id="36896" name="Rectangle 32"/>
          <p:cNvSpPr>
            <a:spLocks noChangeArrowheads="1"/>
          </p:cNvSpPr>
          <p:nvPr/>
        </p:nvSpPr>
        <p:spPr bwMode="auto">
          <a:xfrm>
            <a:off x="4648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2</a:t>
            </a:r>
          </a:p>
        </p:txBody>
      </p:sp>
      <p:sp>
        <p:nvSpPr>
          <p:cNvPr id="36897" name="Rectangle 33"/>
          <p:cNvSpPr>
            <a:spLocks noChangeArrowheads="1"/>
          </p:cNvSpPr>
          <p:nvPr/>
        </p:nvSpPr>
        <p:spPr bwMode="auto">
          <a:xfrm>
            <a:off x="6553200" y="3352800"/>
            <a:ext cx="622300" cy="641350"/>
          </a:xfrm>
          <a:prstGeom prst="rect">
            <a:avLst/>
          </a:prstGeom>
          <a:noFill/>
          <a:ln w="9525">
            <a:noFill/>
            <a:round/>
            <a:headEnd/>
            <a:tailEnd/>
          </a:ln>
          <a:effectLst/>
        </p:spPr>
        <p:txBody>
          <a:bodyPr lIns="90000" tIns="46800" rIns="90000" bIns="46800"/>
          <a:lstStyle/>
          <a:p>
            <a:pPr algn="ctr" eaLnBrk="1" hangingPunct="1">
              <a:lnSpc>
                <a:spcPct val="100000"/>
              </a:lnSpc>
              <a:spcBef>
                <a:spcPts val="500"/>
              </a:spcBef>
              <a:buClr>
                <a:srgbClr val="FF0000"/>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FF0000"/>
                </a:solidFill>
                <a:ea typeface="ＭＳ Ｐゴシック" charset="0"/>
                <a:cs typeface="ＭＳ Ｐゴシック" charset="0"/>
              </a:rPr>
              <a:t>10</a:t>
            </a:r>
          </a:p>
        </p:txBody>
      </p:sp>
      <p:sp>
        <p:nvSpPr>
          <p:cNvPr id="35" name="3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6871"/>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68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grpId="0" nodeType="clickEffect">
                                  <p:stCondLst>
                                    <p:cond delay="0"/>
                                  </p:stCondLst>
                                  <p:childTnLst>
                                    <p:set>
                                      <p:cBhvr>
                                        <p:cTn id="16" dur="1" fill="hold">
                                          <p:stCondLst>
                                            <p:cond delay="0"/>
                                          </p:stCondLst>
                                        </p:cTn>
                                        <p:tgtEl>
                                          <p:spTgt spid="368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368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68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68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6896"/>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368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36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tr-TR" dirty="0" smtClean="0"/>
              <a:t>ÖRNEKLER: Çağırma Yöntemleri</a:t>
            </a:r>
            <a:endParaRPr lang="en-US" dirty="0" smtClean="0"/>
          </a:p>
        </p:txBody>
      </p:sp>
      <p:sp>
        <p:nvSpPr>
          <p:cNvPr id="7171"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7172"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7173"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7174"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Değer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a:t>
            </a:r>
            <a:r>
              <a:rPr lang="en-US" sz="2400" b="1" dirty="0"/>
              <a:t>5,6,5)</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8195"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8196"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8197"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8198" name="Rectangle 6"/>
          <p:cNvSpPr>
            <a:spLocks noChangeArrowheads="1"/>
          </p:cNvSpPr>
          <p:nvPr/>
        </p:nvSpPr>
        <p:spPr bwMode="auto">
          <a:xfrm>
            <a:off x="712788" y="1689119"/>
            <a:ext cx="3802062"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Başvuru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(5,2,1</a:t>
            </a:r>
            <a:r>
              <a:rPr lang="en-US" sz="2400" b="1" dirty="0"/>
              <a:t>)</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9219" name="Rectangle 3"/>
          <p:cNvSpPr>
            <a:spLocks noGrp="1" noChangeArrowheads="1"/>
          </p:cNvSpPr>
          <p:nvPr>
            <p:ph type="body" idx="1"/>
          </p:nvPr>
        </p:nvSpPr>
        <p:spPr>
          <a:xfrm>
            <a:off x="4859338" y="1571650"/>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9220"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9221"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9222"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Sonuç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a:t>
            </a:r>
            <a:r>
              <a:rPr lang="en-US" sz="2400" b="1" dirty="0"/>
              <a:t>6,1)</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tr-TR" dirty="0" smtClean="0"/>
              <a:t>ÖRNEKLER: Çağırma Yöntemleri</a:t>
            </a:r>
            <a:endParaRPr lang="en-US" dirty="0" smtClean="0"/>
          </a:p>
        </p:txBody>
      </p:sp>
      <p:sp>
        <p:nvSpPr>
          <p:cNvPr id="10243" name="Rectangle 3"/>
          <p:cNvSpPr>
            <a:spLocks noGrp="1" noChangeArrowheads="1"/>
          </p:cNvSpPr>
          <p:nvPr>
            <p:ph type="body" idx="1"/>
          </p:nvPr>
        </p:nvSpPr>
        <p:spPr>
          <a:xfrm>
            <a:off x="4859338" y="1571612"/>
            <a:ext cx="3802062" cy="5357812"/>
          </a:xfrm>
        </p:spPr>
        <p:txBody>
          <a:bodyPr>
            <a:normAutofit/>
          </a:bodyPr>
          <a:lstStyle/>
          <a:p>
            <a:pPr eaLnBrk="1" hangingPunct="1">
              <a:lnSpc>
                <a:spcPct val="90000"/>
              </a:lnSpc>
              <a:buFontTx/>
              <a:buNone/>
            </a:pPr>
            <a:r>
              <a:rPr lang="en-US" sz="2200" b="1" dirty="0" err="1" smtClean="0">
                <a:latin typeface="Courier New" pitchFamily="49" charset="0"/>
              </a:rPr>
              <a:t>var</a:t>
            </a:r>
            <a:r>
              <a:rPr lang="en-US" sz="2200" b="1" dirty="0" smtClean="0">
                <a:latin typeface="Courier New" pitchFamily="49" charset="0"/>
              </a:rPr>
              <a:t> y:integer;</a:t>
            </a:r>
          </a:p>
          <a:p>
            <a:pPr eaLnBrk="1" hangingPunct="1">
              <a:lnSpc>
                <a:spcPct val="90000"/>
              </a:lnSpc>
              <a:buFontTx/>
              <a:buNone/>
            </a:pPr>
            <a:r>
              <a:rPr lang="en-US" sz="2200" b="1" dirty="0" smtClean="0">
                <a:latin typeface="Courier New" pitchFamily="49" charset="0"/>
              </a:rPr>
              <a:t>procedure A(</a:t>
            </a:r>
            <a:r>
              <a:rPr lang="en-US" sz="2200" b="1" dirty="0" err="1" smtClean="0">
                <a:latin typeface="Courier New" pitchFamily="49" charset="0"/>
              </a:rPr>
              <a:t>x:integer</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begin</a:t>
            </a:r>
          </a:p>
          <a:p>
            <a:pPr eaLnBrk="1" hangingPunct="1">
              <a:lnSpc>
                <a:spcPct val="90000"/>
              </a:lnSpc>
              <a:buFontTx/>
              <a:buNone/>
            </a:pPr>
            <a:r>
              <a:rPr lang="en-US" sz="2200" b="1" dirty="0" smtClean="0">
                <a:latin typeface="Courier New" pitchFamily="49" charset="0"/>
              </a:rPr>
              <a:t>		write(x);</a:t>
            </a:r>
          </a:p>
          <a:p>
            <a:pPr eaLnBrk="1" hangingPunct="1">
              <a:lnSpc>
                <a:spcPct val="90000"/>
              </a:lnSpc>
              <a:buFontTx/>
              <a:buNone/>
            </a:pPr>
            <a:r>
              <a:rPr lang="en-US" sz="2200" b="1" dirty="0" smtClean="0">
                <a:latin typeface="Courier New" pitchFamily="49" charset="0"/>
              </a:rPr>
              <a:t>		x := 1;</a:t>
            </a:r>
          </a:p>
          <a:p>
            <a:pPr eaLnBrk="1" hangingPunct="1">
              <a:lnSpc>
                <a:spcPct val="90000"/>
              </a:lnSpc>
              <a:buFontTx/>
              <a:buNone/>
            </a:pPr>
            <a:r>
              <a:rPr lang="en-US" sz="2200" b="1" dirty="0" smtClean="0">
                <a:latin typeface="Courier New" pitchFamily="49" charset="0"/>
              </a:rPr>
              <a:t>		write(</a:t>
            </a:r>
            <a:r>
              <a:rPr lang="en-US" sz="2200" b="1" dirty="0" err="1" smtClean="0">
                <a:latin typeface="Courier New" pitchFamily="49" charset="0"/>
              </a:rPr>
              <a:t>y+x</a:t>
            </a:r>
            <a:r>
              <a:rPr lang="en-US" sz="2200" b="1" dirty="0" smtClean="0">
                <a:latin typeface="Courier New" pitchFamily="49" charset="0"/>
              </a:rPr>
              <a:t>);</a:t>
            </a:r>
          </a:p>
          <a:p>
            <a:pPr eaLnBrk="1" hangingPunct="1">
              <a:lnSpc>
                <a:spcPct val="90000"/>
              </a:lnSpc>
              <a:buFontTx/>
              <a:buNone/>
            </a:pPr>
            <a:r>
              <a:rPr lang="en-US" sz="2200" b="1" dirty="0" smtClean="0">
                <a:latin typeface="Courier New" pitchFamily="49" charset="0"/>
              </a:rPr>
              <a:t>	end;</a:t>
            </a:r>
          </a:p>
          <a:p>
            <a:pPr eaLnBrk="1" hangingPunct="1">
              <a:lnSpc>
                <a:spcPct val="90000"/>
              </a:lnSpc>
              <a:buFontTx/>
              <a:buNone/>
            </a:pPr>
            <a:r>
              <a:rPr lang="en-US" sz="2200" b="1" dirty="0" smtClean="0">
                <a:latin typeface="Courier New" pitchFamily="49" charset="0"/>
              </a:rPr>
              <a:t>begin</a:t>
            </a:r>
          </a:p>
          <a:p>
            <a:pPr eaLnBrk="1" hangingPunct="1">
              <a:lnSpc>
                <a:spcPct val="90000"/>
              </a:lnSpc>
              <a:buFontTx/>
              <a:buNone/>
            </a:pPr>
            <a:r>
              <a:rPr lang="en-US" sz="2200" b="1" dirty="0" smtClean="0">
                <a:latin typeface="Courier New" pitchFamily="49" charset="0"/>
              </a:rPr>
              <a:t>	y := 5;</a:t>
            </a:r>
          </a:p>
          <a:p>
            <a:pPr eaLnBrk="1" hangingPunct="1">
              <a:lnSpc>
                <a:spcPct val="90000"/>
              </a:lnSpc>
              <a:buFontTx/>
              <a:buNone/>
            </a:pPr>
            <a:r>
              <a:rPr lang="en-US" sz="2200" b="1" dirty="0" smtClean="0">
                <a:latin typeface="Courier New" pitchFamily="49" charset="0"/>
              </a:rPr>
              <a:t>	A(y);</a:t>
            </a:r>
          </a:p>
          <a:p>
            <a:pPr eaLnBrk="1" hangingPunct="1">
              <a:lnSpc>
                <a:spcPct val="90000"/>
              </a:lnSpc>
              <a:buFontTx/>
              <a:buNone/>
            </a:pPr>
            <a:r>
              <a:rPr lang="en-US" sz="2200" b="1" dirty="0" smtClean="0">
                <a:latin typeface="Courier New" pitchFamily="49" charset="0"/>
              </a:rPr>
              <a:t>	write(y);</a:t>
            </a:r>
          </a:p>
          <a:p>
            <a:pPr eaLnBrk="1" hangingPunct="1">
              <a:lnSpc>
                <a:spcPct val="90000"/>
              </a:lnSpc>
              <a:buFontTx/>
              <a:buNone/>
            </a:pPr>
            <a:r>
              <a:rPr lang="en-US" sz="2200" b="1" dirty="0" smtClean="0">
                <a:latin typeface="Courier New" pitchFamily="49" charset="0"/>
              </a:rPr>
              <a:t>end;</a:t>
            </a:r>
          </a:p>
          <a:p>
            <a:pPr eaLnBrk="1" hangingPunct="1">
              <a:lnSpc>
                <a:spcPct val="90000"/>
              </a:lnSpc>
              <a:buFontTx/>
              <a:buNone/>
            </a:pPr>
            <a:r>
              <a:rPr lang="en-US" sz="2000" b="1" dirty="0" smtClean="0">
                <a:latin typeface="Courier New" pitchFamily="49" charset="0"/>
              </a:rPr>
              <a:t>	</a:t>
            </a:r>
          </a:p>
        </p:txBody>
      </p:sp>
      <p:sp>
        <p:nvSpPr>
          <p:cNvPr id="10244" name="Text Box 4"/>
          <p:cNvSpPr txBox="1">
            <a:spLocks noChangeArrowheads="1"/>
          </p:cNvSpPr>
          <p:nvPr/>
        </p:nvSpPr>
        <p:spPr bwMode="auto">
          <a:xfrm>
            <a:off x="769938" y="1873250"/>
            <a:ext cx="3341687" cy="366713"/>
          </a:xfrm>
          <a:prstGeom prst="rect">
            <a:avLst/>
          </a:prstGeom>
          <a:noFill/>
          <a:ln w="9525">
            <a:noFill/>
            <a:miter lim="800000"/>
            <a:headEnd/>
            <a:tailEnd/>
          </a:ln>
        </p:spPr>
        <p:txBody>
          <a:bodyPr>
            <a:spAutoFit/>
          </a:bodyPr>
          <a:lstStyle/>
          <a:p>
            <a:pPr>
              <a:spcBef>
                <a:spcPct val="50000"/>
              </a:spcBef>
            </a:pPr>
            <a:endParaRPr lang="tr-TR">
              <a:latin typeface="Arial" pitchFamily="34" charset="0"/>
            </a:endParaRPr>
          </a:p>
        </p:txBody>
      </p:sp>
      <p:sp>
        <p:nvSpPr>
          <p:cNvPr id="10245" name="Rectangle 5"/>
          <p:cNvSpPr>
            <a:spLocks noChangeArrowheads="1"/>
          </p:cNvSpPr>
          <p:nvPr/>
        </p:nvSpPr>
        <p:spPr bwMode="auto">
          <a:xfrm>
            <a:off x="309563" y="1700213"/>
            <a:ext cx="4344987" cy="4525962"/>
          </a:xfrm>
          <a:prstGeom prst="rect">
            <a:avLst/>
          </a:prstGeom>
          <a:noFill/>
          <a:ln w="9525">
            <a:noFill/>
            <a:miter lim="800000"/>
            <a:headEnd/>
            <a:tailEnd/>
          </a:ln>
        </p:spPr>
        <p:txBody>
          <a:bodyPr/>
          <a:lstStyle/>
          <a:p>
            <a:pPr marL="342900" indent="-342900">
              <a:lnSpc>
                <a:spcPct val="90000"/>
              </a:lnSpc>
              <a:spcBef>
                <a:spcPct val="20000"/>
              </a:spcBef>
            </a:pPr>
            <a:r>
              <a:rPr lang="en-US" sz="2000" b="1">
                <a:solidFill>
                  <a:schemeClr val="bg1"/>
                </a:solidFill>
                <a:latin typeface="Courier New" pitchFamily="49" charset="0"/>
              </a:rPr>
              <a:t>	</a:t>
            </a:r>
          </a:p>
        </p:txBody>
      </p:sp>
      <p:sp>
        <p:nvSpPr>
          <p:cNvPr id="10246" name="Rectangle 6"/>
          <p:cNvSpPr>
            <a:spLocks noChangeArrowheads="1"/>
          </p:cNvSpPr>
          <p:nvPr/>
        </p:nvSpPr>
        <p:spPr bwMode="auto">
          <a:xfrm>
            <a:off x="654050" y="1689119"/>
            <a:ext cx="3802063" cy="4525963"/>
          </a:xfrm>
          <a:prstGeom prst="rect">
            <a:avLst/>
          </a:prstGeom>
          <a:noFill/>
          <a:ln w="9525">
            <a:noFill/>
            <a:miter lim="800000"/>
            <a:headEnd/>
            <a:tailEnd/>
          </a:ln>
        </p:spPr>
        <p:txBody>
          <a:bodyPr/>
          <a:lstStyle/>
          <a:p>
            <a:pPr marL="342900" indent="-342900">
              <a:lnSpc>
                <a:spcPct val="90000"/>
              </a:lnSpc>
              <a:spcBef>
                <a:spcPct val="20000"/>
              </a:spcBef>
            </a:pPr>
            <a:r>
              <a:rPr lang="tr-TR" sz="2400" b="1" dirty="0" smtClean="0">
                <a:solidFill>
                  <a:srgbClr val="FF0000"/>
                </a:solidFill>
              </a:rPr>
              <a:t>Değer</a:t>
            </a:r>
            <a:r>
              <a:rPr lang="en-US" sz="2400" b="1" dirty="0" smtClean="0">
                <a:solidFill>
                  <a:srgbClr val="FF0000"/>
                </a:solidFill>
              </a:rPr>
              <a:t>/</a:t>
            </a:r>
            <a:r>
              <a:rPr lang="tr-TR" sz="2400" b="1" dirty="0" smtClean="0">
                <a:solidFill>
                  <a:srgbClr val="FF0000"/>
                </a:solidFill>
              </a:rPr>
              <a:t>Sonuç ile çağırma</a:t>
            </a:r>
            <a:endParaRPr lang="en-US" sz="2400" b="1" dirty="0">
              <a:solidFill>
                <a:srgbClr val="FF0000"/>
              </a:solidFill>
            </a:endParaRPr>
          </a:p>
          <a:p>
            <a:pPr marL="342900" indent="-342900">
              <a:lnSpc>
                <a:spcPct val="90000"/>
              </a:lnSpc>
              <a:spcBef>
                <a:spcPct val="20000"/>
              </a:spcBef>
            </a:pPr>
            <a:r>
              <a:rPr lang="tr-TR" sz="2400" b="1" dirty="0" smtClean="0"/>
              <a:t>Çıktı:</a:t>
            </a:r>
          </a:p>
          <a:p>
            <a:pPr marL="342900" indent="-342900">
              <a:lnSpc>
                <a:spcPct val="90000"/>
              </a:lnSpc>
              <a:spcBef>
                <a:spcPct val="20000"/>
              </a:spcBef>
            </a:pPr>
            <a:r>
              <a:rPr lang="en-US" sz="2400" b="1" dirty="0" smtClean="0"/>
              <a:t>(5,6,1</a:t>
            </a:r>
            <a:r>
              <a:rPr lang="en-US" sz="2400" b="1" dirty="0"/>
              <a:t>)</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olarak çok boyutlu diziler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sp>
        <p:nvSpPr>
          <p:cNvPr id="6" name="5 İçerik Yer Tutucusu"/>
          <p:cNvSpPr>
            <a:spLocks noGrp="1"/>
          </p:cNvSpPr>
          <p:nvPr>
            <p:ph sz="quarter" idx="1"/>
          </p:nvPr>
        </p:nvSpPr>
        <p:spPr/>
        <p:txBody>
          <a:bodyPr/>
          <a:lstStyle/>
          <a:p>
            <a:r>
              <a:rPr lang="tr-TR" dirty="0" smtClean="0"/>
              <a:t>Eğer çok boyutlu bir dizilim bir altprograma parametre olarak geçirilirse, derleyici doğru adresleme yapabilmek için dizilimin tanımlama boyutlarını bilmek ister.</a:t>
            </a: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olarak çok boyutlu diziler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pic>
        <p:nvPicPr>
          <p:cNvPr id="48130" name="Picture 2"/>
          <p:cNvPicPr>
            <a:picLocks noChangeAspect="1" noChangeArrowheads="1"/>
          </p:cNvPicPr>
          <p:nvPr/>
        </p:nvPicPr>
        <p:blipFill>
          <a:blip r:embed="rId2"/>
          <a:srcRect/>
          <a:stretch>
            <a:fillRect/>
          </a:stretch>
        </p:blipFill>
        <p:spPr bwMode="auto">
          <a:xfrm>
            <a:off x="142844" y="1672585"/>
            <a:ext cx="8858312" cy="48282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Lokal Referans Çevresi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6" name="5 İçerik Yer Tutucusu"/>
          <p:cNvSpPr>
            <a:spLocks noGrp="1"/>
          </p:cNvSpPr>
          <p:nvPr>
            <p:ph sz="quarter" idx="1"/>
          </p:nvPr>
        </p:nvSpPr>
        <p:spPr/>
        <p:txBody>
          <a:bodyPr>
            <a:normAutofit fontScale="92500"/>
          </a:bodyPr>
          <a:lstStyle/>
          <a:p>
            <a:r>
              <a:rPr lang="tr-TR" dirty="0" smtClean="0"/>
              <a:t>Eğer lokal değişkenler </a:t>
            </a:r>
            <a:r>
              <a:rPr lang="tr-TR" dirty="0" err="1" smtClean="0"/>
              <a:t>yığıt</a:t>
            </a:r>
            <a:r>
              <a:rPr lang="tr-TR" dirty="0" smtClean="0"/>
              <a:t> dinamikse (</a:t>
            </a:r>
            <a:r>
              <a:rPr lang="tr-TR" dirty="0" err="1" smtClean="0"/>
              <a:t>stack</a:t>
            </a:r>
            <a:r>
              <a:rPr lang="tr-TR" dirty="0" smtClean="0"/>
              <a:t>-</a:t>
            </a:r>
            <a:r>
              <a:rPr lang="tr-TR" dirty="0" err="1" smtClean="0"/>
              <a:t>dynamic</a:t>
            </a:r>
            <a:r>
              <a:rPr lang="tr-TR" dirty="0" smtClean="0"/>
              <a:t>):</a:t>
            </a:r>
          </a:p>
          <a:p>
            <a:pPr lvl="1"/>
            <a:r>
              <a:rPr lang="tr-TR" dirty="0" smtClean="0"/>
              <a:t>Avantaj:</a:t>
            </a:r>
          </a:p>
          <a:p>
            <a:pPr lvl="2"/>
            <a:r>
              <a:rPr lang="tr-TR" dirty="0" smtClean="0"/>
              <a:t>a. Özyinelemeye destek.</a:t>
            </a:r>
          </a:p>
          <a:p>
            <a:pPr lvl="2"/>
            <a:r>
              <a:rPr lang="tr-TR" dirty="0" smtClean="0"/>
              <a:t>b. Lokaller için ayrılan alan altprogramlar tarafından paylaşılabilir.</a:t>
            </a:r>
          </a:p>
          <a:p>
            <a:pPr lvl="1"/>
            <a:r>
              <a:rPr lang="tr-TR" dirty="0" smtClean="0"/>
              <a:t>Dezavantajları:</a:t>
            </a:r>
          </a:p>
          <a:p>
            <a:pPr lvl="2"/>
            <a:r>
              <a:rPr lang="tr-TR" dirty="0" smtClean="0"/>
              <a:t>a. Tahsis/geri verme zamanı.</a:t>
            </a:r>
          </a:p>
          <a:p>
            <a:pPr lvl="2"/>
            <a:r>
              <a:rPr lang="tr-TR" dirty="0" smtClean="0"/>
              <a:t>b. Dolaylı adresleme. Çoğu bilgisayarda yavaş.</a:t>
            </a:r>
          </a:p>
          <a:p>
            <a:pPr lvl="2"/>
            <a:r>
              <a:rPr lang="tr-TR" dirty="0" smtClean="0"/>
              <a:t>c. Altprogramlar geçmişe hassas değil. Altprogram bitince bütün lokal değerler unutuluyor.</a:t>
            </a:r>
          </a:p>
          <a:p>
            <a:r>
              <a:rPr lang="tr-TR" dirty="0" smtClean="0"/>
              <a:t>Statik lokallerde avantaj ve dezavantajlar yer değiştirir.</a:t>
            </a:r>
            <a:endParaRPr lang="tr-T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err="1" smtClean="0"/>
              <a:t>Pascal</a:t>
            </a:r>
            <a:endParaRPr lang="tr-TR" dirty="0" smtClean="0"/>
          </a:p>
          <a:p>
            <a:pPr lvl="1"/>
            <a:r>
              <a:rPr lang="tr-TR" dirty="0" smtClean="0"/>
              <a:t>Problem değil, dizilimin boyu dizilimin parçası.</a:t>
            </a:r>
          </a:p>
          <a:p>
            <a:r>
              <a:rPr lang="tr-TR" dirty="0" smtClean="0"/>
              <a:t> Ada</a:t>
            </a:r>
          </a:p>
          <a:p>
            <a:pPr lvl="1"/>
            <a:r>
              <a:rPr lang="tr-TR" dirty="0" smtClean="0"/>
              <a:t>Kısıtlanmış dizilimler – </a:t>
            </a:r>
            <a:r>
              <a:rPr lang="tr-TR" dirty="0" err="1" smtClean="0"/>
              <a:t>Pascal</a:t>
            </a:r>
            <a:r>
              <a:rPr lang="tr-TR" dirty="0" smtClean="0"/>
              <a:t> gibi.</a:t>
            </a:r>
          </a:p>
          <a:p>
            <a:pPr lvl="1"/>
            <a:r>
              <a:rPr lang="tr-TR" dirty="0" smtClean="0"/>
              <a:t>Kısıtlanmamış dizilimler – boyutlar nesnenin bir parçası (Java da benzer).</a:t>
            </a:r>
          </a:p>
          <a:p>
            <a:r>
              <a:rPr lang="tr-TR" dirty="0" smtClean="0"/>
              <a:t>Java, C#</a:t>
            </a:r>
          </a:p>
          <a:p>
            <a:pPr lvl="1"/>
            <a:r>
              <a:rPr lang="tr-TR" dirty="0" smtClean="0"/>
              <a:t>Ada gibi</a:t>
            </a:r>
          </a:p>
          <a:p>
            <a:r>
              <a:rPr lang="tr-TR" sz="3200" dirty="0" err="1" smtClean="0"/>
              <a:t>Pre</a:t>
            </a:r>
            <a:r>
              <a:rPr lang="tr-TR" sz="3200" dirty="0" smtClean="0"/>
              <a:t>-90 FORTRAN</a:t>
            </a:r>
          </a:p>
          <a:p>
            <a:pPr lvl="1"/>
            <a:r>
              <a:rPr lang="tr-TR" dirty="0" smtClean="0"/>
              <a:t>Resmi parametrelerde dizilimle birlikte boyutları da geçilebilir.</a:t>
            </a:r>
          </a:p>
          <a:p>
            <a:pPr lvl="2">
              <a:buNone/>
            </a:pPr>
            <a:r>
              <a:rPr lang="tr-TR" dirty="0" smtClean="0">
                <a:latin typeface="Courier New" pitchFamily="49" charset="0"/>
                <a:cs typeface="Courier New" pitchFamily="49" charset="0"/>
              </a:rPr>
              <a:t>SUBPROGRAM SUB(MATRIX, ROWS, COLS, RESULT)</a:t>
            </a:r>
          </a:p>
          <a:p>
            <a:pPr lvl="2">
              <a:buNone/>
            </a:pPr>
            <a:r>
              <a:rPr lang="tr-TR" dirty="0" smtClean="0">
                <a:latin typeface="Courier New" pitchFamily="49" charset="0"/>
                <a:cs typeface="Courier New" pitchFamily="49" charset="0"/>
              </a:rPr>
              <a:t>INTEGER ROWS, COLS</a:t>
            </a:r>
          </a:p>
          <a:p>
            <a:pPr lvl="2">
              <a:buNone/>
            </a:pPr>
            <a:r>
              <a:rPr lang="en-US" dirty="0" smtClean="0">
                <a:latin typeface="Courier New" pitchFamily="49" charset="0"/>
                <a:cs typeface="Courier New" pitchFamily="49" charset="0"/>
              </a:rPr>
              <a:t>REAL MATRIX (ROWS, COLS), RESULT</a:t>
            </a:r>
          </a:p>
          <a:p>
            <a:pPr lvl="2">
              <a:buNone/>
            </a:pP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END.</a:t>
            </a:r>
            <a:endParaRPr lang="tr-T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
        <p:nvSpPr>
          <p:cNvPr id="7" name="İçerik Yer Tutucusu 6"/>
          <p:cNvSpPr>
            <a:spLocks noGrp="1"/>
          </p:cNvSpPr>
          <p:nvPr>
            <p:ph sz="quarter" idx="1"/>
          </p:nvPr>
        </p:nvSpPr>
        <p:spPr/>
        <p:txBody>
          <a:bodyPr>
            <a:normAutofit fontScale="92500" lnSpcReduction="10000"/>
          </a:bodyPr>
          <a:lstStyle/>
          <a:p>
            <a:r>
              <a:rPr lang="tr-TR" b="1" dirty="0"/>
              <a:t>C Dili'nin Özellikleri:</a:t>
            </a:r>
          </a:p>
          <a:p>
            <a:r>
              <a:rPr lang="tr-TR" dirty="0"/>
              <a:t>C'de parametre aktarımını incelemeden önce, C dilinin özelliklerini hatırlamakta yarar vardır. </a:t>
            </a:r>
            <a:br>
              <a:rPr lang="tr-TR" dirty="0"/>
            </a:br>
            <a:endParaRPr lang="tr-TR" dirty="0"/>
          </a:p>
          <a:p>
            <a:r>
              <a:rPr lang="tr-TR" dirty="0"/>
              <a:t>Bir C programı, bir dizi fonksiyon, tip ve değişken tanımından oluşur. Tipler ve değişkenler, bir fonksiyona yerel olarak tanımlanabilir ancak bir fonksiyon, bir diğerine yerel tanımlanamaz. C'de bir tanımlamanın kapsamı ya bir fonksiyon içinde, ya da birlikte derlenen tüm fonksiyonlara genel özelliktedir. </a:t>
            </a:r>
            <a:br>
              <a:rPr lang="tr-TR" dirty="0"/>
            </a:br>
            <a:endParaRPr lang="tr-TR" dirty="0"/>
          </a:p>
        </p:txBody>
      </p:sp>
    </p:spTree>
    <p:extLst>
      <p:ext uri="{BB962C8B-B14F-4D97-AF65-F5344CB8AC3E}">
        <p14:creationId xmlns:p14="http://schemas.microsoft.com/office/powerpoint/2010/main" val="24435983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
        <p:nvSpPr>
          <p:cNvPr id="7" name="İçerik Yer Tutucusu 6"/>
          <p:cNvSpPr>
            <a:spLocks noGrp="1"/>
          </p:cNvSpPr>
          <p:nvPr>
            <p:ph sz="quarter" idx="1"/>
          </p:nvPr>
        </p:nvSpPr>
        <p:spPr/>
        <p:txBody>
          <a:bodyPr>
            <a:normAutofit fontScale="92500" lnSpcReduction="20000"/>
          </a:bodyPr>
          <a:lstStyle/>
          <a:p>
            <a:r>
              <a:rPr lang="tr-TR" dirty="0"/>
              <a:t>Çalışan bir C programının elemanları aşağıdaki şekildeki bellek düzeninde görülmektedir.</a:t>
            </a:r>
          </a:p>
          <a:p>
            <a:endParaRPr lang="tr-TR" b="1" dirty="0" smtClean="0"/>
          </a:p>
          <a:p>
            <a:endParaRPr lang="tr-TR" b="1" dirty="0"/>
          </a:p>
          <a:p>
            <a:endParaRPr lang="tr-TR" b="1" dirty="0" smtClean="0"/>
          </a:p>
          <a:p>
            <a:endParaRPr lang="tr-TR" b="1" dirty="0"/>
          </a:p>
          <a:p>
            <a:endParaRPr lang="tr-TR" dirty="0" smtClean="0"/>
          </a:p>
          <a:p>
            <a:r>
              <a:rPr lang="tr-TR" dirty="0" smtClean="0"/>
              <a:t>C'de </a:t>
            </a:r>
            <a:r>
              <a:rPr lang="tr-TR" dirty="0"/>
              <a:t>değişken tanımlamaları, </a:t>
            </a:r>
            <a:r>
              <a:rPr lang="tr-TR" i="1" dirty="0"/>
              <a:t>{..}</a:t>
            </a:r>
            <a:r>
              <a:rPr lang="tr-TR" dirty="0"/>
              <a:t> içinde tanımlanan bloklar içinde bulunabilir. </a:t>
            </a:r>
            <a:endParaRPr lang="tr-TR" dirty="0" smtClean="0"/>
          </a:p>
          <a:p>
            <a:r>
              <a:rPr lang="tr-TR" dirty="0" smtClean="0"/>
              <a:t>C'de </a:t>
            </a:r>
            <a:r>
              <a:rPr lang="tr-TR" dirty="0"/>
              <a:t>bir blok, bir dizi tanımlama ve deyimden oluşur, ancak bir blok bir fonksiyon tanımını içermez</a:t>
            </a:r>
            <a:r>
              <a:rPr lang="tr-TR" dirty="0" smtClean="0"/>
              <a:t>.</a:t>
            </a:r>
            <a:endParaRPr lang="tr-TR" dirty="0"/>
          </a:p>
        </p:txBody>
      </p:sp>
      <p:pic>
        <p:nvPicPr>
          <p:cNvPr id="63490" name="Picture 2"/>
          <p:cNvPicPr>
            <a:picLocks noChangeAspect="1" noChangeArrowheads="1"/>
          </p:cNvPicPr>
          <p:nvPr/>
        </p:nvPicPr>
        <p:blipFill>
          <a:blip r:embed="rId2">
            <a:clrChange>
              <a:clrFrom>
                <a:srgbClr val="E8E9CF"/>
              </a:clrFrom>
              <a:clrTo>
                <a:srgbClr val="E8E9CF">
                  <a:alpha val="0"/>
                </a:srgbClr>
              </a:clrTo>
            </a:clrChange>
            <a:extLst>
              <a:ext uri="{28A0092B-C50C-407E-A947-70E740481C1C}">
                <a14:useLocalDpi xmlns:a14="http://schemas.microsoft.com/office/drawing/2010/main" val="0"/>
              </a:ext>
            </a:extLst>
          </a:blip>
          <a:srcRect/>
          <a:stretch>
            <a:fillRect/>
          </a:stretch>
        </p:blipFill>
        <p:spPr bwMode="auto">
          <a:xfrm>
            <a:off x="787425" y="2449438"/>
            <a:ext cx="75533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5839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
        <p:nvSpPr>
          <p:cNvPr id="7" name="İçerik Yer Tutucusu 6"/>
          <p:cNvSpPr>
            <a:spLocks noGrp="1"/>
          </p:cNvSpPr>
          <p:nvPr>
            <p:ph sz="quarter" idx="1"/>
          </p:nvPr>
        </p:nvSpPr>
        <p:spPr/>
        <p:txBody>
          <a:bodyPr>
            <a:normAutofit/>
          </a:bodyPr>
          <a:lstStyle/>
          <a:p>
            <a:r>
              <a:rPr lang="tr-TR" b="1" dirty="0"/>
              <a:t>C'de Değer ile Çağırma Yöntemi:</a:t>
            </a:r>
            <a:endParaRPr lang="tr-TR" dirty="0"/>
          </a:p>
          <a:p>
            <a:r>
              <a:rPr lang="tr-TR" dirty="0"/>
              <a:t>C'de fonksiyonlara değer geçirmek için sadece değer ile çağırma yöntemi uygulanmaktadır. </a:t>
            </a:r>
            <a:br>
              <a:rPr lang="tr-TR" dirty="0"/>
            </a:br>
            <a:endParaRPr lang="tr-TR" dirty="0"/>
          </a:p>
          <a:p>
            <a:r>
              <a:rPr lang="tr-TR" dirty="0"/>
              <a:t>Örneğin, aşağıdaki animasyonda görülen </a:t>
            </a:r>
            <a:r>
              <a:rPr lang="tr-TR" dirty="0" smtClean="0"/>
              <a:t>örnekte </a:t>
            </a:r>
            <a:r>
              <a:rPr lang="tr-TR" i="1" dirty="0" smtClean="0"/>
              <a:t>altpro1</a:t>
            </a:r>
            <a:r>
              <a:rPr lang="tr-TR" dirty="0"/>
              <a:t> isimli fonksiyonda değeri değiştirilen "</a:t>
            </a:r>
            <a:r>
              <a:rPr lang="tr-TR" i="1" dirty="0"/>
              <a:t>a</a:t>
            </a:r>
            <a:r>
              <a:rPr lang="tr-TR" dirty="0"/>
              <a:t>" değişkeni genel (</a:t>
            </a:r>
            <a:r>
              <a:rPr lang="tr-TR" i="1" dirty="0"/>
              <a:t>global</a:t>
            </a:r>
            <a:r>
              <a:rPr lang="tr-TR" dirty="0"/>
              <a:t>) "</a:t>
            </a:r>
            <a:r>
              <a:rPr lang="tr-TR" i="1" dirty="0"/>
              <a:t>a</a:t>
            </a:r>
            <a:r>
              <a:rPr lang="tr-TR" dirty="0"/>
              <a:t>" değişkeni değil, yerel değişken "</a:t>
            </a:r>
            <a:r>
              <a:rPr lang="tr-TR" i="1" dirty="0"/>
              <a:t>a</a:t>
            </a:r>
            <a:r>
              <a:rPr lang="tr-TR" dirty="0"/>
              <a:t>" olmaktadır.</a:t>
            </a:r>
          </a:p>
        </p:txBody>
      </p:sp>
    </p:spTree>
    <p:extLst>
      <p:ext uri="{BB962C8B-B14F-4D97-AF65-F5344CB8AC3E}">
        <p14:creationId xmlns:p14="http://schemas.microsoft.com/office/powerpoint/2010/main" val="23179855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pic>
        <p:nvPicPr>
          <p:cNvPr id="64514"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557212" y="1743422"/>
            <a:ext cx="8029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9562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
        <p:nvSpPr>
          <p:cNvPr id="7" name="İçerik Yer Tutucusu 6"/>
          <p:cNvSpPr>
            <a:spLocks noGrp="1"/>
          </p:cNvSpPr>
          <p:nvPr>
            <p:ph sz="quarter" idx="1"/>
          </p:nvPr>
        </p:nvSpPr>
        <p:spPr/>
        <p:txBody>
          <a:bodyPr>
            <a:normAutofit fontScale="92500" lnSpcReduction="20000"/>
          </a:bodyPr>
          <a:lstStyle/>
          <a:p>
            <a:r>
              <a:rPr lang="tr-TR" b="1" dirty="0"/>
              <a:t>C'de Başvuru ile Çağırma Yöntemi:</a:t>
            </a:r>
            <a:r>
              <a:rPr lang="tr-TR" dirty="0"/>
              <a:t/>
            </a:r>
            <a:br>
              <a:rPr lang="tr-TR" dirty="0"/>
            </a:br>
            <a:endParaRPr lang="tr-TR" dirty="0"/>
          </a:p>
          <a:p>
            <a:r>
              <a:rPr lang="tr-TR" dirty="0"/>
              <a:t>Eğer global değişken "a" </a:t>
            </a:r>
            <a:r>
              <a:rPr lang="tr-TR" dirty="0" err="1"/>
              <a:t>nın</a:t>
            </a:r>
            <a:r>
              <a:rPr lang="tr-TR" dirty="0"/>
              <a:t> değeri değiştirilmek isteniyorsa, yani başvuru ile çağırma yönteminin uygulanması isteniyorsa, göstergeler kullanılarak aktarım yapılmalıdır.</a:t>
            </a:r>
            <a:br>
              <a:rPr lang="tr-TR" dirty="0"/>
            </a:br>
            <a:endParaRPr lang="tr-TR" dirty="0"/>
          </a:p>
          <a:p>
            <a:r>
              <a:rPr lang="tr-TR" dirty="0"/>
              <a:t>Aşağıdaki animasyonda görülen </a:t>
            </a:r>
            <a:r>
              <a:rPr lang="tr-TR" dirty="0" smtClean="0"/>
              <a:t>örnekte </a:t>
            </a:r>
            <a:r>
              <a:rPr lang="tr-TR" i="1" dirty="0" smtClean="0"/>
              <a:t>altpro1 </a:t>
            </a:r>
            <a:r>
              <a:rPr lang="tr-TR" dirty="0" smtClean="0"/>
              <a:t>fonksiyonu</a:t>
            </a:r>
            <a:r>
              <a:rPr lang="tr-TR" dirty="0"/>
              <a:t>, global değişken "</a:t>
            </a:r>
            <a:r>
              <a:rPr lang="tr-TR" i="1" dirty="0"/>
              <a:t>a</a:t>
            </a:r>
            <a:r>
              <a:rPr lang="tr-TR" dirty="0"/>
              <a:t>" değişkeninin değerini değiştirmektedir. Burada görüldüğü gibi, C'de başvuru ile çağırma yöntemini sağlamak için göstergeler kullanılmalıdır.</a:t>
            </a:r>
          </a:p>
        </p:txBody>
      </p:sp>
    </p:spTree>
    <p:extLst>
      <p:ext uri="{BB962C8B-B14F-4D97-AF65-F5344CB8AC3E}">
        <p14:creationId xmlns:p14="http://schemas.microsoft.com/office/powerpoint/2010/main" val="3353570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8.2.5. C'de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pic>
        <p:nvPicPr>
          <p:cNvPr id="6553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467544" y="1628800"/>
            <a:ext cx="831951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6066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aktarım örnekleri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pic>
        <p:nvPicPr>
          <p:cNvPr id="41986" name="Picture 2"/>
          <p:cNvPicPr>
            <a:picLocks noChangeAspect="1" noChangeArrowheads="1"/>
          </p:cNvPicPr>
          <p:nvPr/>
        </p:nvPicPr>
        <p:blipFill>
          <a:blip r:embed="rId2"/>
          <a:srcRect/>
          <a:stretch>
            <a:fillRect/>
          </a:stretch>
        </p:blipFill>
        <p:spPr bwMode="auto">
          <a:xfrm>
            <a:off x="77074" y="1323984"/>
            <a:ext cx="9066958" cy="5391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aktarım örnekleri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pic>
        <p:nvPicPr>
          <p:cNvPr id="43010" name="Picture 2"/>
          <p:cNvPicPr>
            <a:picLocks noChangeAspect="1" noChangeArrowheads="1"/>
          </p:cNvPicPr>
          <p:nvPr/>
        </p:nvPicPr>
        <p:blipFill>
          <a:blip r:embed="rId2"/>
          <a:srcRect/>
          <a:stretch>
            <a:fillRect/>
          </a:stretch>
        </p:blipFill>
        <p:spPr bwMode="auto">
          <a:xfrm>
            <a:off x="47629" y="1328744"/>
            <a:ext cx="9096403" cy="5457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333375"/>
            <a:ext cx="7772400" cy="1143000"/>
          </a:xfrm>
        </p:spPr>
        <p:txBody>
          <a:bodyPr/>
          <a:lstStyle/>
          <a:p>
            <a:pPr eaLnBrk="1" hangingPunct="1"/>
            <a:r>
              <a:rPr lang="tr-TR" altLang="zh-TW" dirty="0" smtClean="0"/>
              <a:t>Çok boyutlu dizi parametresi</a:t>
            </a:r>
            <a:endParaRPr lang="en-US" altLang="zh-TW" dirty="0" smtClean="0"/>
          </a:p>
        </p:txBody>
      </p:sp>
      <p:sp>
        <p:nvSpPr>
          <p:cNvPr id="27652" name="Text Box 3"/>
          <p:cNvSpPr txBox="1">
            <a:spLocks noChangeArrowheads="1"/>
          </p:cNvSpPr>
          <p:nvPr/>
        </p:nvSpPr>
        <p:spPr bwMode="auto">
          <a:xfrm>
            <a:off x="611188" y="1673246"/>
            <a:ext cx="2376487"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 ][ ])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 ;</a:t>
            </a:r>
          </a:p>
          <a:p>
            <a:r>
              <a:rPr lang="en-US" altLang="zh-TW" sz="2000" dirty="0">
                <a:solidFill>
                  <a:srgbClr val="FF0000"/>
                </a:solidFill>
                <a:latin typeface="Arial" charset="0"/>
              </a:rPr>
              <a:t>   a[3][4][5] = 1234 ;</a:t>
            </a:r>
          </a:p>
          <a:p>
            <a:r>
              <a:rPr lang="en-US" altLang="zh-TW" sz="2000" dirty="0">
                <a:solidFill>
                  <a:srgbClr val="FF0000"/>
                </a:solidFill>
                <a:latin typeface="Arial" charset="0"/>
              </a:rPr>
              <a:t>   fun(a);</a:t>
            </a:r>
          </a:p>
          <a:p>
            <a:r>
              <a:rPr lang="en-US" altLang="zh-TW" sz="2000" dirty="0">
                <a:solidFill>
                  <a:srgbClr val="FF0000"/>
                </a:solidFill>
                <a:latin typeface="Arial" charset="0"/>
              </a:rPr>
              <a:t>}</a:t>
            </a:r>
          </a:p>
          <a:p>
            <a:r>
              <a:rPr lang="en-US" altLang="zh-TW" sz="2000" dirty="0">
                <a:latin typeface="Arial" charset="0"/>
              </a:rPr>
              <a:t>// </a:t>
            </a:r>
            <a:r>
              <a:rPr lang="tr-TR" altLang="zh-TW" sz="2000" dirty="0" smtClean="0">
                <a:latin typeface="Arial" charset="0"/>
              </a:rPr>
              <a:t>derleyici</a:t>
            </a:r>
            <a:r>
              <a:rPr lang="en-US" altLang="zh-TW" sz="2000" dirty="0" smtClean="0">
                <a:latin typeface="Arial" charset="0"/>
              </a:rPr>
              <a:t> </a:t>
            </a:r>
            <a:r>
              <a:rPr lang="tr-TR" altLang="zh-TW" sz="2000" dirty="0" smtClean="0">
                <a:latin typeface="Arial" charset="0"/>
              </a:rPr>
              <a:t>hatası</a:t>
            </a:r>
            <a:endParaRPr lang="en-US" altLang="zh-TW" sz="2000" dirty="0">
              <a:latin typeface="Arial" charset="0"/>
            </a:endParaRPr>
          </a:p>
        </p:txBody>
      </p:sp>
      <p:sp>
        <p:nvSpPr>
          <p:cNvPr id="44036" name="Text Box 4"/>
          <p:cNvSpPr txBox="1">
            <a:spLocks noChangeArrowheads="1"/>
          </p:cNvSpPr>
          <p:nvPr/>
        </p:nvSpPr>
        <p:spPr bwMode="auto">
          <a:xfrm>
            <a:off x="3348038" y="1673246"/>
            <a:ext cx="2303462"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 ][25])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a:t>
            </a:r>
          </a:p>
          <a:p>
            <a:r>
              <a:rPr lang="en-US" altLang="zh-TW" sz="2000" dirty="0">
                <a:solidFill>
                  <a:srgbClr val="FF0000"/>
                </a:solidFill>
                <a:latin typeface="Arial" charset="0"/>
              </a:rPr>
              <a:t>   a[3][4][5] = 1234;</a:t>
            </a:r>
          </a:p>
          <a:p>
            <a:r>
              <a:rPr lang="en-US" altLang="zh-TW" sz="2000" dirty="0">
                <a:solidFill>
                  <a:srgbClr val="FF0000"/>
                </a:solidFill>
                <a:latin typeface="Arial" charset="0"/>
              </a:rPr>
              <a:t>   fun(a);</a:t>
            </a:r>
          </a:p>
          <a:p>
            <a:r>
              <a:rPr lang="en-US" altLang="zh-TW" sz="2000" dirty="0">
                <a:solidFill>
                  <a:srgbClr val="FF0000"/>
                </a:solidFill>
                <a:latin typeface="Arial" charset="0"/>
              </a:rPr>
              <a:t>}</a:t>
            </a:r>
          </a:p>
          <a:p>
            <a:r>
              <a:rPr lang="en-US" altLang="zh-TW" sz="2000" dirty="0">
                <a:latin typeface="Arial" charset="0"/>
              </a:rPr>
              <a:t>// </a:t>
            </a:r>
            <a:r>
              <a:rPr lang="tr-TR" altLang="zh-TW" sz="2000" dirty="0" smtClean="0">
                <a:latin typeface="Arial" charset="0"/>
              </a:rPr>
              <a:t>derleyici</a:t>
            </a:r>
            <a:r>
              <a:rPr lang="en-US" altLang="zh-TW" sz="2000" dirty="0" smtClean="0">
                <a:latin typeface="Arial" charset="0"/>
              </a:rPr>
              <a:t> </a:t>
            </a:r>
            <a:r>
              <a:rPr lang="tr-TR" altLang="zh-TW" sz="2000" dirty="0" smtClean="0">
                <a:latin typeface="Arial" charset="0"/>
              </a:rPr>
              <a:t>hatası</a:t>
            </a:r>
            <a:endParaRPr lang="en-US" altLang="zh-TW" sz="2000" dirty="0">
              <a:latin typeface="Arial" charset="0"/>
            </a:endParaRPr>
          </a:p>
        </p:txBody>
      </p:sp>
      <p:sp>
        <p:nvSpPr>
          <p:cNvPr id="44037" name="Text Box 5"/>
          <p:cNvSpPr txBox="1">
            <a:spLocks noChangeArrowheads="1"/>
          </p:cNvSpPr>
          <p:nvPr/>
        </p:nvSpPr>
        <p:spPr bwMode="auto">
          <a:xfrm>
            <a:off x="6084888" y="1673246"/>
            <a:ext cx="2590800" cy="2835275"/>
          </a:xfrm>
          <a:prstGeom prst="rect">
            <a:avLst/>
          </a:prstGeom>
          <a:noFill/>
          <a:ln w="9525" algn="ctr">
            <a:noFill/>
            <a:miter lim="800000"/>
            <a:headEnd/>
            <a:tailEnd/>
          </a:ln>
        </p:spPr>
        <p:txBody>
          <a:bodyPr>
            <a:spAutoFit/>
          </a:bodyPr>
          <a:lstStyle/>
          <a:p>
            <a:r>
              <a:rPr lang="en-US" altLang="zh-TW" sz="2000" dirty="0">
                <a:solidFill>
                  <a:srgbClr val="FF0000"/>
                </a:solidFill>
                <a:latin typeface="Arial" charset="0"/>
              </a:rPr>
              <a:t>fun(</a:t>
            </a:r>
            <a:r>
              <a:rPr lang="en-US" altLang="zh-TW" sz="2000" dirty="0" err="1">
                <a:solidFill>
                  <a:srgbClr val="FF0000"/>
                </a:solidFill>
                <a:latin typeface="Arial" charset="0"/>
              </a:rPr>
              <a:t>int</a:t>
            </a:r>
            <a:r>
              <a:rPr lang="en-US" altLang="zh-TW" sz="2000" dirty="0">
                <a:solidFill>
                  <a:srgbClr val="FF0000"/>
                </a:solidFill>
                <a:latin typeface="Arial" charset="0"/>
              </a:rPr>
              <a:t>  a[ ][20][25]) {</a:t>
            </a:r>
          </a:p>
          <a:p>
            <a:r>
              <a:rPr lang="en-US" altLang="zh-TW" sz="2000" dirty="0">
                <a:solidFill>
                  <a:srgbClr val="FF0000"/>
                </a:solidFill>
                <a:latin typeface="Arial" charset="0"/>
              </a:rPr>
              <a:t>   a[3][4][5] = 4321;</a:t>
            </a:r>
          </a:p>
          <a:p>
            <a:r>
              <a:rPr lang="en-US" altLang="zh-TW" sz="2000" dirty="0">
                <a:solidFill>
                  <a:srgbClr val="FF0000"/>
                </a:solidFill>
                <a:latin typeface="Arial" charset="0"/>
              </a:rPr>
              <a:t>}</a:t>
            </a:r>
          </a:p>
          <a:p>
            <a:r>
              <a:rPr lang="en-US" altLang="zh-TW" sz="2000" dirty="0">
                <a:solidFill>
                  <a:srgbClr val="FF0000"/>
                </a:solidFill>
                <a:latin typeface="Arial" charset="0"/>
              </a:rPr>
              <a:t>main( ) {</a:t>
            </a:r>
          </a:p>
          <a:p>
            <a:r>
              <a:rPr lang="en-US" altLang="zh-TW" sz="2000" dirty="0">
                <a:solidFill>
                  <a:srgbClr val="FF0000"/>
                </a:solidFill>
                <a:latin typeface="Arial" charset="0"/>
              </a:rPr>
              <a:t>   </a:t>
            </a:r>
            <a:r>
              <a:rPr lang="en-US" altLang="zh-TW" sz="2000" dirty="0" err="1">
                <a:solidFill>
                  <a:srgbClr val="FF0000"/>
                </a:solidFill>
                <a:latin typeface="Arial" charset="0"/>
              </a:rPr>
              <a:t>int</a:t>
            </a:r>
            <a:r>
              <a:rPr lang="en-US" altLang="zh-TW" sz="2000" dirty="0">
                <a:solidFill>
                  <a:srgbClr val="FF0000"/>
                </a:solidFill>
                <a:latin typeface="Arial" charset="0"/>
              </a:rPr>
              <a:t> a[10][20][25];</a:t>
            </a:r>
          </a:p>
          <a:p>
            <a:r>
              <a:rPr lang="en-US" altLang="zh-TW" sz="2000" dirty="0">
                <a:solidFill>
                  <a:srgbClr val="FF0000"/>
                </a:solidFill>
                <a:latin typeface="Arial" charset="0"/>
              </a:rPr>
              <a:t>   a[3][4][5] = 1234;</a:t>
            </a:r>
          </a:p>
          <a:p>
            <a:r>
              <a:rPr lang="en-US" altLang="zh-TW" sz="2000" dirty="0">
                <a:solidFill>
                  <a:srgbClr val="FF0000"/>
                </a:solidFill>
                <a:latin typeface="Arial" charset="0"/>
              </a:rPr>
              <a:t>   fun(a);</a:t>
            </a:r>
          </a:p>
          <a:p>
            <a:r>
              <a:rPr lang="en-US" altLang="zh-TW" sz="2000" dirty="0">
                <a:solidFill>
                  <a:srgbClr val="FFFF00"/>
                </a:solidFill>
                <a:latin typeface="Arial" charset="0"/>
              </a:rPr>
              <a:t>   </a:t>
            </a:r>
            <a:r>
              <a:rPr lang="en-US" altLang="zh-TW" sz="2000" dirty="0">
                <a:latin typeface="Arial" charset="0"/>
              </a:rPr>
              <a:t>// a[3][4][5] = 4321</a:t>
            </a:r>
          </a:p>
          <a:p>
            <a:r>
              <a:rPr lang="en-US" altLang="zh-TW" sz="2000" dirty="0">
                <a:solidFill>
                  <a:srgbClr val="FFFF00"/>
                </a:solidFill>
                <a:latin typeface="Arial" charset="0"/>
              </a:rPr>
              <a:t>}</a:t>
            </a:r>
          </a:p>
        </p:txBody>
      </p:sp>
      <p:sp>
        <p:nvSpPr>
          <p:cNvPr id="44038" name="Text Box 6"/>
          <p:cNvSpPr txBox="1">
            <a:spLocks noChangeArrowheads="1"/>
          </p:cNvSpPr>
          <p:nvPr/>
        </p:nvSpPr>
        <p:spPr bwMode="auto">
          <a:xfrm>
            <a:off x="611188" y="4651397"/>
            <a:ext cx="6985000" cy="1938992"/>
          </a:xfrm>
          <a:prstGeom prst="rect">
            <a:avLst/>
          </a:prstGeom>
          <a:noFill/>
          <a:ln w="9525" algn="ctr">
            <a:noFill/>
            <a:miter lim="800000"/>
            <a:headEnd/>
            <a:tailEnd/>
          </a:ln>
        </p:spPr>
        <p:txBody>
          <a:bodyPr>
            <a:spAutoFit/>
          </a:bodyPr>
          <a:lstStyle/>
          <a:p>
            <a:pPr marL="342900" indent="-342900"/>
            <a:r>
              <a:rPr lang="en-US" altLang="zh-TW" sz="2000" dirty="0" smtClean="0">
                <a:solidFill>
                  <a:srgbClr val="7030A0"/>
                </a:solidFill>
                <a:latin typeface="Arial" charset="0"/>
              </a:rPr>
              <a:t> </a:t>
            </a:r>
            <a:endParaRPr lang="en-US" altLang="zh-TW" sz="2000" dirty="0">
              <a:solidFill>
                <a:srgbClr val="7030A0"/>
              </a:solidFill>
              <a:latin typeface="Arial" charset="0"/>
            </a:endParaRPr>
          </a:p>
          <a:p>
            <a:pPr marL="342900" indent="-342900">
              <a:buFontTx/>
              <a:buAutoNum type="arabicPeriod"/>
            </a:pPr>
            <a:r>
              <a:rPr lang="tr-TR" altLang="zh-TW" sz="2000" dirty="0" smtClean="0">
                <a:solidFill>
                  <a:srgbClr val="7030A0"/>
                </a:solidFill>
                <a:latin typeface="Arial" charset="0"/>
              </a:rPr>
              <a:t>Dizi için </a:t>
            </a:r>
            <a:r>
              <a:rPr lang="en-US" altLang="zh-TW" sz="2000" dirty="0" smtClean="0">
                <a:solidFill>
                  <a:srgbClr val="7030A0"/>
                </a:solidFill>
                <a:latin typeface="Arial" charset="0"/>
              </a:rPr>
              <a:t>heap-dynamic </a:t>
            </a:r>
            <a:r>
              <a:rPr lang="tr-TR" altLang="zh-TW" sz="2000" dirty="0" smtClean="0">
                <a:solidFill>
                  <a:srgbClr val="7030A0"/>
                </a:solidFill>
                <a:latin typeface="Arial" charset="0"/>
              </a:rPr>
              <a:t>değişkenler kullan</a:t>
            </a:r>
            <a:endParaRPr lang="en-US" altLang="zh-TW" sz="2000" dirty="0">
              <a:solidFill>
                <a:srgbClr val="7030A0"/>
              </a:solidFill>
              <a:latin typeface="Arial" charset="0"/>
            </a:endParaRPr>
          </a:p>
          <a:p>
            <a:pPr marL="800100" lvl="1" indent="-342900">
              <a:buFontTx/>
              <a:buChar char="•"/>
            </a:pPr>
            <a:r>
              <a:rPr lang="en-US" altLang="zh-TW" sz="2000" i="1" dirty="0" err="1">
                <a:solidFill>
                  <a:srgbClr val="00B050"/>
                </a:solidFill>
                <a:latin typeface="Arial" charset="0"/>
              </a:rPr>
              <a:t>int</a:t>
            </a:r>
            <a:r>
              <a:rPr lang="en-US" altLang="zh-TW" sz="2000" i="1" dirty="0">
                <a:solidFill>
                  <a:srgbClr val="00B050"/>
                </a:solidFill>
                <a:latin typeface="Arial" charset="0"/>
              </a:rPr>
              <a:t>  *a;   a = (</a:t>
            </a:r>
            <a:r>
              <a:rPr lang="en-US" altLang="zh-TW" sz="2000" i="1" dirty="0" err="1">
                <a:solidFill>
                  <a:srgbClr val="00B050"/>
                </a:solidFill>
                <a:latin typeface="Arial" charset="0"/>
              </a:rPr>
              <a:t>int</a:t>
            </a:r>
            <a:r>
              <a:rPr lang="en-US" altLang="zh-TW" sz="2000" i="1" dirty="0">
                <a:solidFill>
                  <a:srgbClr val="00B050"/>
                </a:solidFill>
                <a:latin typeface="Arial" charset="0"/>
              </a:rPr>
              <a:t> *) </a:t>
            </a:r>
            <a:r>
              <a:rPr lang="en-US" altLang="zh-TW" sz="2000" i="1" dirty="0" err="1">
                <a:solidFill>
                  <a:srgbClr val="00B050"/>
                </a:solidFill>
                <a:latin typeface="Arial" charset="0"/>
              </a:rPr>
              <a:t>malloc</a:t>
            </a:r>
            <a:r>
              <a:rPr lang="en-US" altLang="zh-TW" sz="2000" i="1" dirty="0">
                <a:solidFill>
                  <a:srgbClr val="00B050"/>
                </a:solidFill>
                <a:latin typeface="Arial" charset="0"/>
              </a:rPr>
              <a:t>(</a:t>
            </a:r>
            <a:r>
              <a:rPr lang="en-US" altLang="zh-TW" sz="2000" i="1" dirty="0" err="1">
                <a:solidFill>
                  <a:srgbClr val="00B050"/>
                </a:solidFill>
                <a:latin typeface="Arial" charset="0"/>
              </a:rPr>
              <a:t>sizeof</a:t>
            </a:r>
            <a:r>
              <a:rPr lang="en-US" altLang="zh-TW" sz="2000" i="1" dirty="0">
                <a:solidFill>
                  <a:srgbClr val="00B050"/>
                </a:solidFill>
                <a:latin typeface="Arial" charset="0"/>
              </a:rPr>
              <a:t>(</a:t>
            </a:r>
            <a:r>
              <a:rPr lang="en-US" altLang="zh-TW" sz="2000" i="1" dirty="0" err="1">
                <a:solidFill>
                  <a:srgbClr val="00B050"/>
                </a:solidFill>
                <a:latin typeface="Arial" charset="0"/>
              </a:rPr>
              <a:t>int</a:t>
            </a:r>
            <a:r>
              <a:rPr lang="en-US" altLang="zh-TW" sz="2000" i="1" dirty="0">
                <a:solidFill>
                  <a:srgbClr val="00B050"/>
                </a:solidFill>
                <a:latin typeface="Arial" charset="0"/>
              </a:rPr>
              <a:t>) * m * n);</a:t>
            </a:r>
          </a:p>
          <a:p>
            <a:pPr marL="342900" indent="-342900">
              <a:buFontTx/>
              <a:buAutoNum type="arabicPeriod"/>
            </a:pPr>
            <a:r>
              <a:rPr lang="tr-TR" altLang="zh-TW" sz="2000" dirty="0" smtClean="0">
                <a:solidFill>
                  <a:srgbClr val="7030A0"/>
                </a:solidFill>
                <a:latin typeface="Arial" charset="0"/>
              </a:rPr>
              <a:t>Dizi değişkenini </a:t>
            </a:r>
            <a:r>
              <a:rPr lang="en-US" altLang="zh-TW" sz="2000" dirty="0" smtClean="0">
                <a:solidFill>
                  <a:srgbClr val="7030A0"/>
                </a:solidFill>
                <a:latin typeface="Arial" charset="0"/>
              </a:rPr>
              <a:t>m </a:t>
            </a:r>
            <a:r>
              <a:rPr lang="tr-TR" altLang="zh-TW" sz="2000" dirty="0" smtClean="0">
                <a:solidFill>
                  <a:srgbClr val="7030A0"/>
                </a:solidFill>
                <a:latin typeface="Arial" charset="0"/>
              </a:rPr>
              <a:t>ve</a:t>
            </a:r>
            <a:r>
              <a:rPr lang="en-US" altLang="zh-TW" sz="2000" dirty="0" smtClean="0">
                <a:solidFill>
                  <a:srgbClr val="7030A0"/>
                </a:solidFill>
                <a:latin typeface="Arial" charset="0"/>
              </a:rPr>
              <a:t> n</a:t>
            </a:r>
            <a:r>
              <a:rPr lang="tr-TR" altLang="zh-TW" sz="2000" dirty="0" smtClean="0">
                <a:solidFill>
                  <a:srgbClr val="7030A0"/>
                </a:solidFill>
                <a:latin typeface="Arial" charset="0"/>
              </a:rPr>
              <a:t> ile yalnız başına geçir</a:t>
            </a:r>
            <a:endParaRPr lang="en-US" altLang="zh-TW" sz="2000" dirty="0">
              <a:solidFill>
                <a:srgbClr val="7030A0"/>
              </a:solidFill>
              <a:latin typeface="Arial" charset="0"/>
            </a:endParaRPr>
          </a:p>
          <a:p>
            <a:pPr marL="800100" lvl="1" indent="-342900">
              <a:buFontTx/>
              <a:buChar char="•"/>
            </a:pPr>
            <a:r>
              <a:rPr lang="en-US" altLang="zh-TW" sz="2000" i="1" dirty="0">
                <a:solidFill>
                  <a:srgbClr val="00B050"/>
                </a:solidFill>
                <a:latin typeface="Arial" charset="0"/>
              </a:rPr>
              <a:t>fun(</a:t>
            </a:r>
            <a:r>
              <a:rPr lang="en-US" altLang="zh-TW" sz="2000" i="1" dirty="0" err="1">
                <a:solidFill>
                  <a:srgbClr val="00B050"/>
                </a:solidFill>
                <a:latin typeface="Arial" charset="0"/>
              </a:rPr>
              <a:t>int</a:t>
            </a:r>
            <a:r>
              <a:rPr lang="en-US" altLang="zh-TW" sz="2000" i="1" dirty="0">
                <a:solidFill>
                  <a:srgbClr val="00B050"/>
                </a:solidFill>
                <a:latin typeface="Arial" charset="0"/>
              </a:rPr>
              <a:t> *a, </a:t>
            </a:r>
            <a:r>
              <a:rPr lang="en-US" altLang="zh-TW" sz="2000" i="1" dirty="0" err="1">
                <a:solidFill>
                  <a:srgbClr val="00B050"/>
                </a:solidFill>
                <a:latin typeface="Arial" charset="0"/>
              </a:rPr>
              <a:t>int</a:t>
            </a:r>
            <a:r>
              <a:rPr lang="en-US" altLang="zh-TW" sz="2000" i="1" dirty="0">
                <a:solidFill>
                  <a:srgbClr val="00B050"/>
                </a:solidFill>
                <a:latin typeface="Arial" charset="0"/>
              </a:rPr>
              <a:t> </a:t>
            </a:r>
            <a:r>
              <a:rPr lang="en-US" altLang="zh-TW" sz="2000" i="1" dirty="0" err="1">
                <a:solidFill>
                  <a:srgbClr val="00B050"/>
                </a:solidFill>
                <a:latin typeface="Arial" charset="0"/>
              </a:rPr>
              <a:t>num_rows</a:t>
            </a:r>
            <a:r>
              <a:rPr lang="en-US" altLang="zh-TW" sz="2000" i="1" dirty="0">
                <a:solidFill>
                  <a:srgbClr val="00B050"/>
                </a:solidFill>
                <a:latin typeface="Arial" charset="0"/>
              </a:rPr>
              <a:t>, </a:t>
            </a:r>
            <a:r>
              <a:rPr lang="en-US" altLang="zh-TW" sz="2000" i="1" dirty="0" err="1">
                <a:solidFill>
                  <a:srgbClr val="00B050"/>
                </a:solidFill>
                <a:latin typeface="Arial" charset="0"/>
              </a:rPr>
              <a:t>int</a:t>
            </a:r>
            <a:r>
              <a:rPr lang="en-US" altLang="zh-TW" sz="2000" i="1" dirty="0">
                <a:solidFill>
                  <a:srgbClr val="00B050"/>
                </a:solidFill>
                <a:latin typeface="Arial" charset="0"/>
              </a:rPr>
              <a:t> </a:t>
            </a:r>
            <a:r>
              <a:rPr lang="en-US" altLang="zh-TW" sz="2000" i="1" dirty="0" err="1">
                <a:solidFill>
                  <a:srgbClr val="00B050"/>
                </a:solidFill>
                <a:latin typeface="Arial" charset="0"/>
              </a:rPr>
              <a:t>num_cols</a:t>
            </a:r>
            <a:r>
              <a:rPr lang="en-US" altLang="zh-TW" sz="2000" i="1" dirty="0">
                <a:solidFill>
                  <a:srgbClr val="00B050"/>
                </a:solidFill>
                <a:latin typeface="Arial" charset="0"/>
              </a:rPr>
              <a:t>)</a:t>
            </a:r>
          </a:p>
          <a:p>
            <a:pPr marL="800100" lvl="1" indent="-342900">
              <a:buFontTx/>
              <a:buChar char="•"/>
            </a:pPr>
            <a:r>
              <a:rPr lang="en-US" altLang="zh-TW" sz="2000" i="1" dirty="0">
                <a:solidFill>
                  <a:srgbClr val="00B050"/>
                </a:solidFill>
                <a:latin typeface="Arial" charset="0"/>
              </a:rPr>
              <a:t>a[</a:t>
            </a:r>
            <a:r>
              <a:rPr lang="en-US" altLang="zh-TW" sz="2000" i="1" dirty="0" err="1">
                <a:solidFill>
                  <a:srgbClr val="00B050"/>
                </a:solidFill>
                <a:latin typeface="Arial" charset="0"/>
              </a:rPr>
              <a:t>i</a:t>
            </a:r>
            <a:r>
              <a:rPr lang="en-US" altLang="zh-TW" sz="2000" i="1" dirty="0">
                <a:solidFill>
                  <a:srgbClr val="00B050"/>
                </a:solidFill>
                <a:latin typeface="Arial" charset="0"/>
              </a:rPr>
              <a:t>, j] == *(a + </a:t>
            </a:r>
            <a:r>
              <a:rPr lang="en-US" altLang="zh-TW" sz="2000" i="1" dirty="0" err="1">
                <a:solidFill>
                  <a:srgbClr val="00B050"/>
                </a:solidFill>
                <a:latin typeface="Arial" charset="0"/>
              </a:rPr>
              <a:t>i</a:t>
            </a:r>
            <a:r>
              <a:rPr lang="en-US" altLang="zh-TW" sz="2000" i="1" dirty="0">
                <a:solidFill>
                  <a:srgbClr val="00B050"/>
                </a:solidFill>
                <a:latin typeface="Arial" charset="0"/>
              </a:rPr>
              <a:t> * </a:t>
            </a:r>
            <a:r>
              <a:rPr lang="en-US" altLang="zh-TW" sz="2000" i="1" dirty="0" err="1">
                <a:solidFill>
                  <a:srgbClr val="00B050"/>
                </a:solidFill>
                <a:latin typeface="Arial" charset="0"/>
              </a:rPr>
              <a:t>num_cols</a:t>
            </a:r>
            <a:r>
              <a:rPr lang="en-US" altLang="zh-TW" sz="2000" i="1" dirty="0">
                <a:solidFill>
                  <a:srgbClr val="00B050"/>
                </a:solidFill>
                <a:latin typeface="Arial" charset="0"/>
              </a:rPr>
              <a:t> + j)</a:t>
            </a: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 calcmode="lin" valueType="num">
                                      <p:cBhvr additive="base">
                                        <p:cTn id="7" dur="500" fill="hold"/>
                                        <p:tgtEl>
                                          <p:spTgt spid="44036"/>
                                        </p:tgtEl>
                                        <p:attrNameLst>
                                          <p:attrName>ppt_x</p:attrName>
                                        </p:attrNameLst>
                                      </p:cBhvr>
                                      <p:tavLst>
                                        <p:tav tm="0">
                                          <p:val>
                                            <p:strVal val="#ppt_x"/>
                                          </p:val>
                                        </p:tav>
                                        <p:tav tm="100000">
                                          <p:val>
                                            <p:strVal val="#ppt_x"/>
                                          </p:val>
                                        </p:tav>
                                      </p:tavLst>
                                    </p:anim>
                                    <p:anim calcmode="lin" valueType="num">
                                      <p:cBhvr additive="base">
                                        <p:cTn id="8"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7"/>
                                        </p:tgtEl>
                                        <p:attrNameLst>
                                          <p:attrName>style.visibility</p:attrName>
                                        </p:attrNameLst>
                                      </p:cBhvr>
                                      <p:to>
                                        <p:strVal val="visible"/>
                                      </p:to>
                                    </p:set>
                                    <p:anim calcmode="lin" valueType="num">
                                      <p:cBhvr additive="base">
                                        <p:cTn id="13" dur="500" fill="hold"/>
                                        <p:tgtEl>
                                          <p:spTgt spid="44037"/>
                                        </p:tgtEl>
                                        <p:attrNameLst>
                                          <p:attrName>ppt_x</p:attrName>
                                        </p:attrNameLst>
                                      </p:cBhvr>
                                      <p:tavLst>
                                        <p:tav tm="0">
                                          <p:val>
                                            <p:strVal val="#ppt_x"/>
                                          </p:val>
                                        </p:tav>
                                        <p:tav tm="100000">
                                          <p:val>
                                            <p:strVal val="#ppt_x"/>
                                          </p:val>
                                        </p:tav>
                                      </p:tavLst>
                                    </p:anim>
                                    <p:anim calcmode="lin" valueType="num">
                                      <p:cBhvr additive="base">
                                        <p:cTn id="14"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44038"/>
                                        </p:tgtEl>
                                        <p:attrNameLst>
                                          <p:attrName>style.visibility</p:attrName>
                                        </p:attrNameLst>
                                      </p:cBhvr>
                                      <p:to>
                                        <p:strVal val="visible"/>
                                      </p:to>
                                    </p:set>
                                    <p:animEffect transition="in" filter="circle(in)">
                                      <p:cBhvr>
                                        <p:cTn id="19" dur="20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4"/>
          <p:cNvSpPr>
            <a:spLocks noChangeArrowheads="1"/>
          </p:cNvSpPr>
          <p:nvPr/>
        </p:nvSpPr>
        <p:spPr bwMode="auto">
          <a:xfrm>
            <a:off x="5148263" y="1557338"/>
            <a:ext cx="1368425" cy="44640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220"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9221" name="Rectangle 3"/>
          <p:cNvSpPr>
            <a:spLocks noGrp="1" noChangeArrowheads="1"/>
          </p:cNvSpPr>
          <p:nvPr>
            <p:ph type="body" sz="half" idx="1"/>
          </p:nvPr>
        </p:nvSpPr>
        <p:spPr>
          <a:xfrm>
            <a:off x="685800" y="1600216"/>
            <a:ext cx="3814763" cy="4114800"/>
          </a:xfrm>
        </p:spPr>
        <p:txBody>
          <a:bodyPr>
            <a:normAutofit fontScale="92500" lnSpcReduction="20000"/>
          </a:bodyPr>
          <a:lstStyle/>
          <a:p>
            <a:pPr eaLnBrk="1" hangingPunct="1">
              <a:buFontTx/>
              <a:buNone/>
            </a:pPr>
            <a:r>
              <a:rPr lang="en-US" altLang="zh-TW" sz="2000" dirty="0" smtClean="0"/>
              <a:t>#include &lt;</a:t>
            </a:r>
            <a:r>
              <a:rPr lang="en-US" altLang="zh-TW" sz="2000" dirty="0" err="1" smtClean="0"/>
              <a:t>stdio.h</a:t>
            </a:r>
            <a:r>
              <a:rPr lang="en-US" altLang="zh-TW" sz="2000" dirty="0" smtClean="0"/>
              <a:t>&gt;</a:t>
            </a:r>
          </a:p>
          <a:p>
            <a:pPr eaLnBrk="1" hangingPunct="1">
              <a:buFontTx/>
              <a:buNone/>
            </a:pPr>
            <a:r>
              <a:rPr lang="en-US" altLang="zh-TW" sz="2000" dirty="0" err="1" smtClean="0"/>
              <a:t>int</a:t>
            </a:r>
            <a:r>
              <a:rPr lang="en-US" altLang="zh-TW" sz="2000" dirty="0" smtClean="0"/>
              <a:t> count;</a:t>
            </a:r>
          </a:p>
          <a:p>
            <a:pPr eaLnBrk="1" hangingPunct="1">
              <a:buFontTx/>
              <a:buNone/>
            </a:pPr>
            <a:r>
              <a:rPr lang="en-US" altLang="zh-TW" sz="2000" dirty="0" smtClean="0"/>
              <a:t>main(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for (</a:t>
            </a:r>
            <a:r>
              <a:rPr lang="en-US" altLang="zh-TW" sz="2000" dirty="0" err="1" smtClean="0"/>
              <a:t>i</a:t>
            </a:r>
            <a:r>
              <a:rPr lang="en-US" altLang="zh-TW" sz="2000" dirty="0" smtClean="0"/>
              <a:t>=0; </a:t>
            </a:r>
            <a:r>
              <a:rPr lang="en-US" altLang="zh-TW" sz="2000" dirty="0" err="1" smtClean="0"/>
              <a:t>i</a:t>
            </a:r>
            <a:r>
              <a:rPr lang="en-US" altLang="zh-TW" sz="2000" dirty="0" smtClean="0"/>
              <a:t>&lt;=10; </a:t>
            </a:r>
            <a:r>
              <a:rPr lang="en-US" altLang="zh-TW" sz="2000" dirty="0" err="1" smtClean="0"/>
              <a:t>i</a:t>
            </a:r>
            <a:r>
              <a:rPr lang="en-US" altLang="zh-TW" sz="2000" dirty="0" smtClean="0"/>
              <a:t>++)</a:t>
            </a:r>
          </a:p>
          <a:p>
            <a:pPr eaLnBrk="1" hangingPunct="1">
              <a:buFontTx/>
              <a:buNone/>
            </a:pPr>
            <a:r>
              <a:rPr lang="en-US" altLang="zh-TW" sz="2000" dirty="0" smtClean="0"/>
              <a:t>   {  test( ) ;  }</a:t>
            </a:r>
          </a:p>
          <a:p>
            <a:pPr eaLnBrk="1" hangingPunct="1">
              <a:buFontTx/>
              <a:buNone/>
            </a:pPr>
            <a:r>
              <a:rPr lang="en-US" altLang="zh-TW" sz="2000" dirty="0" smtClean="0"/>
              <a:t>}</a:t>
            </a:r>
          </a:p>
          <a:p>
            <a:pPr eaLnBrk="1" hangingPunct="1">
              <a:buFontTx/>
              <a:buNone/>
            </a:pPr>
            <a:r>
              <a:rPr lang="en-US" altLang="zh-TW" sz="2000" dirty="0" smtClean="0"/>
              <a:t>test(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static </a:t>
            </a:r>
            <a:r>
              <a:rPr lang="en-US" altLang="zh-TW" sz="2000" dirty="0" err="1" smtClean="0"/>
              <a:t>int</a:t>
            </a:r>
            <a:r>
              <a:rPr lang="en-US" altLang="zh-TW" sz="2000" dirty="0" smtClean="0"/>
              <a:t> count = 0;</a:t>
            </a:r>
          </a:p>
          <a:p>
            <a:pPr eaLnBrk="1" hangingPunct="1">
              <a:buFontTx/>
              <a:buNone/>
            </a:pPr>
            <a:r>
              <a:rPr lang="en-US" altLang="zh-TW" sz="2000" dirty="0" smtClean="0"/>
              <a:t>   count = </a:t>
            </a:r>
            <a:r>
              <a:rPr lang="en-US" altLang="zh-TW" sz="2000" dirty="0" err="1" smtClean="0"/>
              <a:t>count</a:t>
            </a:r>
            <a:r>
              <a:rPr lang="en-US" altLang="zh-TW" sz="2000" dirty="0" smtClean="0"/>
              <a:t> + 1 ;</a:t>
            </a:r>
          </a:p>
          <a:p>
            <a:pPr eaLnBrk="1" hangingPunct="1">
              <a:buFontTx/>
              <a:buNone/>
            </a:pPr>
            <a:r>
              <a:rPr lang="en-US" altLang="zh-TW" sz="2000" dirty="0" smtClean="0"/>
              <a:t>}</a:t>
            </a:r>
          </a:p>
        </p:txBody>
      </p:sp>
      <p:sp>
        <p:nvSpPr>
          <p:cNvPr id="15364" name="Line 4"/>
          <p:cNvSpPr>
            <a:spLocks noChangeShapeType="1"/>
          </p:cNvSpPr>
          <p:nvPr/>
        </p:nvSpPr>
        <p:spPr bwMode="auto">
          <a:xfrm>
            <a:off x="5148263" y="5013325"/>
            <a:ext cx="1368425" cy="0"/>
          </a:xfrm>
          <a:prstGeom prst="line">
            <a:avLst/>
          </a:prstGeom>
          <a:noFill/>
          <a:ln w="9525">
            <a:solidFill>
              <a:schemeClr val="tx1"/>
            </a:solidFill>
            <a:round/>
            <a:headEnd/>
            <a:tailEnd/>
          </a:ln>
        </p:spPr>
        <p:txBody>
          <a:bodyPr/>
          <a:lstStyle/>
          <a:p>
            <a:endParaRPr lang="tr-TR"/>
          </a:p>
        </p:txBody>
      </p:sp>
      <p:sp>
        <p:nvSpPr>
          <p:cNvPr id="15365" name="Line 5"/>
          <p:cNvSpPr>
            <a:spLocks noChangeShapeType="1"/>
          </p:cNvSpPr>
          <p:nvPr/>
        </p:nvSpPr>
        <p:spPr bwMode="auto">
          <a:xfrm>
            <a:off x="5148263" y="4581525"/>
            <a:ext cx="1368425" cy="0"/>
          </a:xfrm>
          <a:prstGeom prst="line">
            <a:avLst/>
          </a:prstGeom>
          <a:noFill/>
          <a:ln w="9525">
            <a:solidFill>
              <a:schemeClr val="tx1"/>
            </a:solidFill>
            <a:round/>
            <a:headEnd/>
            <a:tailEnd/>
          </a:ln>
        </p:spPr>
        <p:txBody>
          <a:bodyPr/>
          <a:lstStyle/>
          <a:p>
            <a:endParaRPr lang="tr-TR"/>
          </a:p>
        </p:txBody>
      </p:sp>
      <p:sp>
        <p:nvSpPr>
          <p:cNvPr id="15366" name="Text Box 6"/>
          <p:cNvSpPr txBox="1">
            <a:spLocks noChangeArrowheads="1"/>
          </p:cNvSpPr>
          <p:nvPr/>
        </p:nvSpPr>
        <p:spPr bwMode="auto">
          <a:xfrm>
            <a:off x="5148263" y="5013325"/>
            <a:ext cx="804862" cy="396875"/>
          </a:xfrm>
          <a:prstGeom prst="rect">
            <a:avLst/>
          </a:prstGeom>
          <a:noFill/>
          <a:ln w="9525">
            <a:noFill/>
            <a:miter lim="800000"/>
            <a:headEnd/>
            <a:tailEnd/>
          </a:ln>
        </p:spPr>
        <p:txBody>
          <a:bodyPr wrap="none">
            <a:spAutoFit/>
          </a:bodyPr>
          <a:lstStyle/>
          <a:p>
            <a:r>
              <a:rPr lang="en-US" altLang="zh-TW" sz="2000">
                <a:latin typeface="Arial" charset="0"/>
              </a:rPr>
              <a:t>count</a:t>
            </a:r>
          </a:p>
        </p:txBody>
      </p:sp>
      <p:sp>
        <p:nvSpPr>
          <p:cNvPr id="15367" name="Text Box 7"/>
          <p:cNvSpPr txBox="1">
            <a:spLocks noChangeArrowheads="1"/>
          </p:cNvSpPr>
          <p:nvPr/>
        </p:nvSpPr>
        <p:spPr bwMode="auto">
          <a:xfrm>
            <a:off x="5148263" y="4581525"/>
            <a:ext cx="1352550" cy="396875"/>
          </a:xfrm>
          <a:prstGeom prst="rect">
            <a:avLst/>
          </a:prstGeom>
          <a:noFill/>
          <a:ln w="9525">
            <a:noFill/>
            <a:miter lim="800000"/>
            <a:headEnd/>
            <a:tailEnd/>
          </a:ln>
        </p:spPr>
        <p:txBody>
          <a:bodyPr wrap="none">
            <a:spAutoFit/>
          </a:bodyPr>
          <a:lstStyle/>
          <a:p>
            <a:r>
              <a:rPr lang="en-US" altLang="zh-TW" sz="2000">
                <a:latin typeface="Arial" charset="0"/>
              </a:rPr>
              <a:t>test::count</a:t>
            </a:r>
          </a:p>
        </p:txBody>
      </p:sp>
      <p:sp>
        <p:nvSpPr>
          <p:cNvPr id="9226" name="Line 8"/>
          <p:cNvSpPr>
            <a:spLocks noChangeShapeType="1"/>
          </p:cNvSpPr>
          <p:nvPr/>
        </p:nvSpPr>
        <p:spPr bwMode="auto">
          <a:xfrm>
            <a:off x="5148263" y="3429000"/>
            <a:ext cx="1368425" cy="0"/>
          </a:xfrm>
          <a:prstGeom prst="line">
            <a:avLst/>
          </a:prstGeom>
          <a:noFill/>
          <a:ln w="9525">
            <a:solidFill>
              <a:schemeClr val="tx1"/>
            </a:solidFill>
            <a:round/>
            <a:headEnd/>
            <a:tailEnd/>
          </a:ln>
        </p:spPr>
        <p:txBody>
          <a:bodyPr/>
          <a:lstStyle/>
          <a:p>
            <a:endParaRPr lang="tr-TR"/>
          </a:p>
        </p:txBody>
      </p:sp>
      <p:sp>
        <p:nvSpPr>
          <p:cNvPr id="15369" name="Text Box 9"/>
          <p:cNvSpPr txBox="1">
            <a:spLocks noChangeArrowheads="1"/>
          </p:cNvSpPr>
          <p:nvPr/>
        </p:nvSpPr>
        <p:spPr bwMode="auto">
          <a:xfrm>
            <a:off x="5148263" y="2971800"/>
            <a:ext cx="931862" cy="396875"/>
          </a:xfrm>
          <a:prstGeom prst="rect">
            <a:avLst/>
          </a:prstGeom>
          <a:noFill/>
          <a:ln w="9525">
            <a:noFill/>
            <a:miter lim="800000"/>
            <a:headEnd/>
            <a:tailEnd/>
          </a:ln>
        </p:spPr>
        <p:txBody>
          <a:bodyPr wrap="none">
            <a:spAutoFit/>
          </a:bodyPr>
          <a:lstStyle/>
          <a:p>
            <a:r>
              <a:rPr lang="en-US" altLang="zh-TW" sz="2000">
                <a:latin typeface="Arial" charset="0"/>
              </a:rPr>
              <a:t>main::i</a:t>
            </a:r>
          </a:p>
        </p:txBody>
      </p:sp>
      <p:sp>
        <p:nvSpPr>
          <p:cNvPr id="15370" name="Line 10"/>
          <p:cNvSpPr>
            <a:spLocks noChangeShapeType="1"/>
          </p:cNvSpPr>
          <p:nvPr/>
        </p:nvSpPr>
        <p:spPr bwMode="auto">
          <a:xfrm>
            <a:off x="5148263" y="2997200"/>
            <a:ext cx="1368425" cy="0"/>
          </a:xfrm>
          <a:prstGeom prst="line">
            <a:avLst/>
          </a:prstGeom>
          <a:noFill/>
          <a:ln w="9525">
            <a:solidFill>
              <a:schemeClr val="tx1"/>
            </a:solidFill>
            <a:round/>
            <a:headEnd/>
            <a:tailEnd/>
          </a:ln>
        </p:spPr>
        <p:txBody>
          <a:bodyPr/>
          <a:lstStyle/>
          <a:p>
            <a:endParaRPr lang="tr-TR"/>
          </a:p>
        </p:txBody>
      </p:sp>
      <p:sp>
        <p:nvSpPr>
          <p:cNvPr id="15371" name="Line 11"/>
          <p:cNvSpPr>
            <a:spLocks noChangeShapeType="1"/>
          </p:cNvSpPr>
          <p:nvPr/>
        </p:nvSpPr>
        <p:spPr bwMode="auto">
          <a:xfrm>
            <a:off x="5148263" y="2493963"/>
            <a:ext cx="1368425" cy="0"/>
          </a:xfrm>
          <a:prstGeom prst="line">
            <a:avLst/>
          </a:prstGeom>
          <a:noFill/>
          <a:ln w="9525">
            <a:solidFill>
              <a:schemeClr val="tx1"/>
            </a:solidFill>
            <a:round/>
            <a:headEnd/>
            <a:tailEnd/>
          </a:ln>
        </p:spPr>
        <p:txBody>
          <a:bodyPr/>
          <a:lstStyle/>
          <a:p>
            <a:endParaRPr lang="tr-TR"/>
          </a:p>
        </p:txBody>
      </p:sp>
      <p:sp>
        <p:nvSpPr>
          <p:cNvPr id="15372" name="Text Box 12"/>
          <p:cNvSpPr txBox="1">
            <a:spLocks noChangeArrowheads="1"/>
          </p:cNvSpPr>
          <p:nvPr/>
        </p:nvSpPr>
        <p:spPr bwMode="auto">
          <a:xfrm>
            <a:off x="5148263" y="2540000"/>
            <a:ext cx="788987" cy="396875"/>
          </a:xfrm>
          <a:prstGeom prst="rect">
            <a:avLst/>
          </a:prstGeom>
          <a:noFill/>
          <a:ln w="9525">
            <a:noFill/>
            <a:miter lim="800000"/>
            <a:headEnd/>
            <a:tailEnd/>
          </a:ln>
        </p:spPr>
        <p:txBody>
          <a:bodyPr wrap="none">
            <a:spAutoFit/>
          </a:bodyPr>
          <a:lstStyle/>
          <a:p>
            <a:r>
              <a:rPr lang="en-US" altLang="zh-TW" sz="2000">
                <a:latin typeface="Arial" charset="0"/>
              </a:rPr>
              <a:t>test::i</a:t>
            </a:r>
          </a:p>
        </p:txBody>
      </p:sp>
      <p:sp>
        <p:nvSpPr>
          <p:cNvPr id="9231" name="Line 13"/>
          <p:cNvSpPr>
            <a:spLocks noChangeShapeType="1"/>
          </p:cNvSpPr>
          <p:nvPr/>
        </p:nvSpPr>
        <p:spPr bwMode="auto">
          <a:xfrm flipV="1">
            <a:off x="5148263" y="1557338"/>
            <a:ext cx="0" cy="3816350"/>
          </a:xfrm>
          <a:prstGeom prst="line">
            <a:avLst/>
          </a:prstGeom>
          <a:noFill/>
          <a:ln w="9525">
            <a:solidFill>
              <a:schemeClr val="tx1"/>
            </a:solidFill>
            <a:round/>
            <a:headEnd/>
            <a:tailEnd/>
          </a:ln>
        </p:spPr>
        <p:txBody>
          <a:bodyPr/>
          <a:lstStyle/>
          <a:p>
            <a:endParaRPr lang="tr-TR"/>
          </a:p>
        </p:txBody>
      </p:sp>
      <p:sp>
        <p:nvSpPr>
          <p:cNvPr id="9232" name="Line 14"/>
          <p:cNvSpPr>
            <a:spLocks noChangeShapeType="1"/>
          </p:cNvSpPr>
          <p:nvPr/>
        </p:nvSpPr>
        <p:spPr bwMode="auto">
          <a:xfrm flipV="1">
            <a:off x="6516688" y="1557338"/>
            <a:ext cx="0" cy="3816350"/>
          </a:xfrm>
          <a:prstGeom prst="line">
            <a:avLst/>
          </a:prstGeom>
          <a:noFill/>
          <a:ln w="9525">
            <a:solidFill>
              <a:schemeClr val="tx1"/>
            </a:solidFill>
            <a:round/>
            <a:headEnd/>
            <a:tailEnd/>
          </a:ln>
        </p:spPr>
        <p:txBody>
          <a:bodyPr/>
          <a:lstStyle/>
          <a:p>
            <a:endParaRPr lang="tr-TR"/>
          </a:p>
        </p:txBody>
      </p:sp>
      <p:sp>
        <p:nvSpPr>
          <p:cNvPr id="9233" name="Text Box 15"/>
          <p:cNvSpPr txBox="1">
            <a:spLocks noChangeArrowheads="1"/>
          </p:cNvSpPr>
          <p:nvPr/>
        </p:nvSpPr>
        <p:spPr bwMode="auto">
          <a:xfrm>
            <a:off x="7237413" y="4510088"/>
            <a:ext cx="1107996" cy="646331"/>
          </a:xfrm>
          <a:prstGeom prst="rect">
            <a:avLst/>
          </a:prstGeom>
          <a:noFill/>
          <a:ln w="9525">
            <a:noFill/>
            <a:miter lim="800000"/>
            <a:headEnd/>
            <a:tailEnd/>
          </a:ln>
        </p:spPr>
        <p:txBody>
          <a:bodyPr wrap="none">
            <a:spAutoFit/>
          </a:bodyPr>
          <a:lstStyle/>
          <a:p>
            <a:r>
              <a:rPr lang="en-US" altLang="zh-TW">
                <a:solidFill>
                  <a:schemeClr val="accent6">
                    <a:lumMod val="75000"/>
                  </a:schemeClr>
                </a:solidFill>
                <a:latin typeface="Arial" charset="0"/>
              </a:rPr>
              <a:t>static var</a:t>
            </a:r>
          </a:p>
          <a:p>
            <a:r>
              <a:rPr lang="en-US" altLang="zh-TW">
                <a:solidFill>
                  <a:schemeClr val="accent6">
                    <a:lumMod val="75000"/>
                  </a:schemeClr>
                </a:solidFill>
                <a:latin typeface="Arial" charset="0"/>
              </a:rPr>
              <a:t>ptr</a:t>
            </a:r>
          </a:p>
        </p:txBody>
      </p:sp>
      <p:sp>
        <p:nvSpPr>
          <p:cNvPr id="9234" name="Text Box 16"/>
          <p:cNvSpPr txBox="1">
            <a:spLocks noChangeArrowheads="1"/>
          </p:cNvSpPr>
          <p:nvPr/>
        </p:nvSpPr>
        <p:spPr bwMode="auto">
          <a:xfrm>
            <a:off x="7237413" y="2995613"/>
            <a:ext cx="1056700" cy="646331"/>
          </a:xfrm>
          <a:prstGeom prst="rect">
            <a:avLst/>
          </a:prstGeom>
          <a:noFill/>
          <a:ln w="9525">
            <a:noFill/>
            <a:miter lim="800000"/>
            <a:headEnd/>
            <a:tailEnd/>
          </a:ln>
        </p:spPr>
        <p:txBody>
          <a:bodyPr wrap="none">
            <a:spAutoFit/>
          </a:bodyPr>
          <a:lstStyle/>
          <a:p>
            <a:r>
              <a:rPr lang="en-US" altLang="zh-TW" dirty="0">
                <a:solidFill>
                  <a:schemeClr val="accent6">
                    <a:lumMod val="75000"/>
                  </a:schemeClr>
                </a:solidFill>
                <a:latin typeface="Arial" charset="0"/>
              </a:rPr>
              <a:t>run-time</a:t>
            </a:r>
          </a:p>
          <a:p>
            <a:r>
              <a:rPr lang="en-US" altLang="zh-TW" dirty="0">
                <a:solidFill>
                  <a:schemeClr val="accent6">
                    <a:lumMod val="75000"/>
                  </a:schemeClr>
                </a:solidFill>
                <a:latin typeface="Arial" charset="0"/>
              </a:rPr>
              <a:t>stack </a:t>
            </a:r>
            <a:r>
              <a:rPr lang="en-US" altLang="zh-TW" dirty="0" err="1">
                <a:solidFill>
                  <a:schemeClr val="accent6">
                    <a:lumMod val="75000"/>
                  </a:schemeClr>
                </a:solidFill>
                <a:latin typeface="Arial" charset="0"/>
              </a:rPr>
              <a:t>ptr</a:t>
            </a:r>
            <a:endParaRPr lang="en-US" altLang="zh-TW" dirty="0">
              <a:solidFill>
                <a:schemeClr val="accent6">
                  <a:lumMod val="75000"/>
                </a:schemeClr>
              </a:solidFill>
              <a:latin typeface="Arial" charset="0"/>
            </a:endParaRPr>
          </a:p>
        </p:txBody>
      </p:sp>
      <p:sp>
        <p:nvSpPr>
          <p:cNvPr id="9235" name="Line 17"/>
          <p:cNvSpPr>
            <a:spLocks noChangeShapeType="1"/>
          </p:cNvSpPr>
          <p:nvPr/>
        </p:nvSpPr>
        <p:spPr bwMode="auto">
          <a:xfrm flipH="1">
            <a:off x="6516688" y="4941888"/>
            <a:ext cx="792162" cy="431800"/>
          </a:xfrm>
          <a:prstGeom prst="line">
            <a:avLst/>
          </a:prstGeom>
          <a:noFill/>
          <a:ln w="9525">
            <a:solidFill>
              <a:schemeClr val="tx1"/>
            </a:solidFill>
            <a:round/>
            <a:headEnd/>
            <a:tailEnd type="triangle" w="med" len="med"/>
          </a:ln>
        </p:spPr>
        <p:txBody>
          <a:bodyPr/>
          <a:lstStyle/>
          <a:p>
            <a:endParaRPr lang="tr-TR"/>
          </a:p>
        </p:txBody>
      </p:sp>
      <p:sp>
        <p:nvSpPr>
          <p:cNvPr id="9236" name="Line 18"/>
          <p:cNvSpPr>
            <a:spLocks noChangeShapeType="1"/>
          </p:cNvSpPr>
          <p:nvPr/>
        </p:nvSpPr>
        <p:spPr bwMode="auto">
          <a:xfrm flipH="1" flipV="1">
            <a:off x="6516688" y="3429000"/>
            <a:ext cx="792162" cy="73025"/>
          </a:xfrm>
          <a:prstGeom prst="line">
            <a:avLst/>
          </a:prstGeom>
          <a:noFill/>
          <a:ln w="9525">
            <a:solidFill>
              <a:schemeClr val="tx1"/>
            </a:solidFill>
            <a:round/>
            <a:headEnd/>
            <a:tailEnd type="triangle" w="med" len="med"/>
          </a:ln>
        </p:spPr>
        <p:txBody>
          <a:bodyPr/>
          <a:lstStyle/>
          <a:p>
            <a:endParaRPr lang="tr-TR"/>
          </a:p>
        </p:txBody>
      </p:sp>
      <p:sp>
        <p:nvSpPr>
          <p:cNvPr id="9237" name="Line 19"/>
          <p:cNvSpPr>
            <a:spLocks noChangeShapeType="1"/>
          </p:cNvSpPr>
          <p:nvPr/>
        </p:nvSpPr>
        <p:spPr bwMode="auto">
          <a:xfrm>
            <a:off x="5148263" y="5373688"/>
            <a:ext cx="0" cy="647700"/>
          </a:xfrm>
          <a:prstGeom prst="line">
            <a:avLst/>
          </a:prstGeom>
          <a:noFill/>
          <a:ln w="9525">
            <a:solidFill>
              <a:schemeClr val="tx1"/>
            </a:solidFill>
            <a:round/>
            <a:headEnd/>
            <a:tailEnd/>
          </a:ln>
        </p:spPr>
        <p:txBody>
          <a:bodyPr/>
          <a:lstStyle/>
          <a:p>
            <a:endParaRPr lang="tr-TR"/>
          </a:p>
        </p:txBody>
      </p:sp>
      <p:sp>
        <p:nvSpPr>
          <p:cNvPr id="9238" name="Line 20"/>
          <p:cNvSpPr>
            <a:spLocks noChangeShapeType="1"/>
          </p:cNvSpPr>
          <p:nvPr/>
        </p:nvSpPr>
        <p:spPr bwMode="auto">
          <a:xfrm>
            <a:off x="6516688" y="5373688"/>
            <a:ext cx="0" cy="647700"/>
          </a:xfrm>
          <a:prstGeom prst="line">
            <a:avLst/>
          </a:prstGeom>
          <a:noFill/>
          <a:ln w="9525">
            <a:solidFill>
              <a:schemeClr val="tx1"/>
            </a:solidFill>
            <a:round/>
            <a:headEnd/>
            <a:tailEnd/>
          </a:ln>
        </p:spPr>
        <p:txBody>
          <a:bodyPr/>
          <a:lstStyle/>
          <a:p>
            <a:endParaRPr lang="tr-TR"/>
          </a:p>
        </p:txBody>
      </p:sp>
      <p:sp>
        <p:nvSpPr>
          <p:cNvPr id="9239" name="Line 21"/>
          <p:cNvSpPr>
            <a:spLocks noChangeShapeType="1"/>
          </p:cNvSpPr>
          <p:nvPr/>
        </p:nvSpPr>
        <p:spPr bwMode="auto">
          <a:xfrm>
            <a:off x="5148263" y="5445125"/>
            <a:ext cx="1368425" cy="0"/>
          </a:xfrm>
          <a:prstGeom prst="line">
            <a:avLst/>
          </a:prstGeom>
          <a:noFill/>
          <a:ln w="9525">
            <a:solidFill>
              <a:schemeClr val="tx1"/>
            </a:solidFill>
            <a:round/>
            <a:headEnd/>
            <a:tailEnd/>
          </a:ln>
        </p:spPr>
        <p:txBody>
          <a:bodyPr/>
          <a:lstStyle/>
          <a:p>
            <a:endParaRPr lang="tr-TR"/>
          </a:p>
        </p:txBody>
      </p:sp>
      <p:sp>
        <p:nvSpPr>
          <p:cNvPr id="9241" name="Text Box 23"/>
          <p:cNvSpPr txBox="1">
            <a:spLocks noChangeArrowheads="1"/>
          </p:cNvSpPr>
          <p:nvPr/>
        </p:nvSpPr>
        <p:spPr bwMode="auto">
          <a:xfrm>
            <a:off x="4423172" y="2133600"/>
            <a:ext cx="615553" cy="2971326"/>
          </a:xfrm>
          <a:prstGeom prst="rect">
            <a:avLst/>
          </a:prstGeom>
          <a:noFill/>
          <a:ln w="9525">
            <a:noFill/>
            <a:miter lim="800000"/>
            <a:headEnd/>
            <a:tailEnd/>
          </a:ln>
        </p:spPr>
        <p:txBody>
          <a:bodyPr vert="eaVert" wrap="none">
            <a:spAutoFit/>
          </a:bodyPr>
          <a:lstStyle/>
          <a:p>
            <a:r>
              <a:rPr lang="tr-TR" altLang="zh-TW" sz="2800" dirty="0" smtClean="0">
                <a:solidFill>
                  <a:schemeClr val="folHlink"/>
                </a:solidFill>
                <a:latin typeface="Arial" charset="0"/>
              </a:rPr>
              <a:t>Sanal adres uzayı</a:t>
            </a:r>
            <a:endParaRPr lang="en-US" altLang="zh-TW" sz="2800" dirty="0">
              <a:solidFill>
                <a:schemeClr val="folHlink"/>
              </a:solidFill>
              <a:latin typeface="Arial" charset="0"/>
            </a:endParaRPr>
          </a:p>
        </p:txBody>
      </p:sp>
      <p:sp>
        <p:nvSpPr>
          <p:cNvPr id="24" name="23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9</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anim calcmode="lin" valueType="num">
                                      <p:cBhvr additive="base">
                                        <p:cTn id="11" dur="500" fill="hold"/>
                                        <p:tgtEl>
                                          <p:spTgt spid="15366"/>
                                        </p:tgtEl>
                                        <p:attrNameLst>
                                          <p:attrName>ppt_x</p:attrName>
                                        </p:attrNameLst>
                                      </p:cBhvr>
                                      <p:tavLst>
                                        <p:tav tm="0">
                                          <p:val>
                                            <p:strVal val="#ppt_x"/>
                                          </p:val>
                                        </p:tav>
                                        <p:tav tm="100000">
                                          <p:val>
                                            <p:strVal val="#ppt_x"/>
                                          </p:val>
                                        </p:tav>
                                      </p:tavLst>
                                    </p:anim>
                                    <p:anim calcmode="lin" valueType="num">
                                      <p:cBhvr additive="base">
                                        <p:cTn id="12"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9"/>
                                        </p:tgtEl>
                                        <p:attrNameLst>
                                          <p:attrName>style.visibility</p:attrName>
                                        </p:attrNameLst>
                                      </p:cBhvr>
                                      <p:to>
                                        <p:strVal val="visible"/>
                                      </p:to>
                                    </p:set>
                                    <p:anim calcmode="lin" valueType="num">
                                      <p:cBhvr additive="base">
                                        <p:cTn id="17" dur="500" fill="hold"/>
                                        <p:tgtEl>
                                          <p:spTgt spid="15369"/>
                                        </p:tgtEl>
                                        <p:attrNameLst>
                                          <p:attrName>ppt_x</p:attrName>
                                        </p:attrNameLst>
                                      </p:cBhvr>
                                      <p:tavLst>
                                        <p:tav tm="0">
                                          <p:val>
                                            <p:strVal val="#ppt_x"/>
                                          </p:val>
                                        </p:tav>
                                        <p:tav tm="100000">
                                          <p:val>
                                            <p:strVal val="#ppt_x"/>
                                          </p:val>
                                        </p:tav>
                                      </p:tavLst>
                                    </p:anim>
                                    <p:anim calcmode="lin" valueType="num">
                                      <p:cBhvr additive="base">
                                        <p:cTn id="18" dur="500" fill="hold"/>
                                        <p:tgtEl>
                                          <p:spTgt spid="153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370"/>
                                        </p:tgtEl>
                                        <p:attrNameLst>
                                          <p:attrName>style.visibility</p:attrName>
                                        </p:attrNameLst>
                                      </p:cBhvr>
                                      <p:to>
                                        <p:strVal val="visible"/>
                                      </p:to>
                                    </p:set>
                                    <p:anim calcmode="lin" valueType="num">
                                      <p:cBhvr additive="base">
                                        <p:cTn id="21" dur="500" fill="hold"/>
                                        <p:tgtEl>
                                          <p:spTgt spid="15370"/>
                                        </p:tgtEl>
                                        <p:attrNameLst>
                                          <p:attrName>ppt_x</p:attrName>
                                        </p:attrNameLst>
                                      </p:cBhvr>
                                      <p:tavLst>
                                        <p:tav tm="0">
                                          <p:val>
                                            <p:strVal val="#ppt_x"/>
                                          </p:val>
                                        </p:tav>
                                        <p:tav tm="100000">
                                          <p:val>
                                            <p:strVal val="#ppt_x"/>
                                          </p:val>
                                        </p:tav>
                                      </p:tavLst>
                                    </p:anim>
                                    <p:anim calcmode="lin" valueType="num">
                                      <p:cBhvr additive="base">
                                        <p:cTn id="22"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72"/>
                                        </p:tgtEl>
                                        <p:attrNameLst>
                                          <p:attrName>style.visibility</p:attrName>
                                        </p:attrNameLst>
                                      </p:cBhvr>
                                      <p:to>
                                        <p:strVal val="visible"/>
                                      </p:to>
                                    </p:set>
                                    <p:anim calcmode="lin" valueType="num">
                                      <p:cBhvr additive="base">
                                        <p:cTn id="27" dur="500" fill="hold"/>
                                        <p:tgtEl>
                                          <p:spTgt spid="15372"/>
                                        </p:tgtEl>
                                        <p:attrNameLst>
                                          <p:attrName>ppt_x</p:attrName>
                                        </p:attrNameLst>
                                      </p:cBhvr>
                                      <p:tavLst>
                                        <p:tav tm="0">
                                          <p:val>
                                            <p:strVal val="#ppt_x"/>
                                          </p:val>
                                        </p:tav>
                                        <p:tav tm="100000">
                                          <p:val>
                                            <p:strVal val="#ppt_x"/>
                                          </p:val>
                                        </p:tav>
                                      </p:tavLst>
                                    </p:anim>
                                    <p:anim calcmode="lin" valueType="num">
                                      <p:cBhvr additive="base">
                                        <p:cTn id="28" dur="500" fill="hold"/>
                                        <p:tgtEl>
                                          <p:spTgt spid="153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71"/>
                                        </p:tgtEl>
                                        <p:attrNameLst>
                                          <p:attrName>style.visibility</p:attrName>
                                        </p:attrNameLst>
                                      </p:cBhvr>
                                      <p:to>
                                        <p:strVal val="visible"/>
                                      </p:to>
                                    </p:set>
                                    <p:anim calcmode="lin" valueType="num">
                                      <p:cBhvr additive="base">
                                        <p:cTn id="31" dur="500" fill="hold"/>
                                        <p:tgtEl>
                                          <p:spTgt spid="15371"/>
                                        </p:tgtEl>
                                        <p:attrNameLst>
                                          <p:attrName>ppt_x</p:attrName>
                                        </p:attrNameLst>
                                      </p:cBhvr>
                                      <p:tavLst>
                                        <p:tav tm="0">
                                          <p:val>
                                            <p:strVal val="#ppt_x"/>
                                          </p:val>
                                        </p:tav>
                                        <p:tav tm="100000">
                                          <p:val>
                                            <p:strVal val="#ppt_x"/>
                                          </p:val>
                                        </p:tav>
                                      </p:tavLst>
                                    </p:anim>
                                    <p:anim calcmode="lin" valueType="num">
                                      <p:cBhvr additive="base">
                                        <p:cTn id="3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tgtEl>
                                        <p:attrNameLst>
                                          <p:attrName>style.visibility</p:attrName>
                                        </p:attrNameLst>
                                      </p:cBhvr>
                                      <p:to>
                                        <p:strVal val="visible"/>
                                      </p:to>
                                    </p:set>
                                    <p:anim calcmode="lin" valueType="num">
                                      <p:cBhvr additive="base">
                                        <p:cTn id="37" dur="500" fill="hold"/>
                                        <p:tgtEl>
                                          <p:spTgt spid="15365"/>
                                        </p:tgtEl>
                                        <p:attrNameLst>
                                          <p:attrName>ppt_x</p:attrName>
                                        </p:attrNameLst>
                                      </p:cBhvr>
                                      <p:tavLst>
                                        <p:tav tm="0">
                                          <p:val>
                                            <p:strVal val="#ppt_x"/>
                                          </p:val>
                                        </p:tav>
                                        <p:tav tm="100000">
                                          <p:val>
                                            <p:strVal val="#ppt_x"/>
                                          </p:val>
                                        </p:tav>
                                      </p:tavLst>
                                    </p:anim>
                                    <p:anim calcmode="lin" valueType="num">
                                      <p:cBhvr additive="base">
                                        <p:cTn id="38" dur="500" fill="hold"/>
                                        <p:tgtEl>
                                          <p:spTgt spid="153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367"/>
                                        </p:tgtEl>
                                        <p:attrNameLst>
                                          <p:attrName>style.visibility</p:attrName>
                                        </p:attrNameLst>
                                      </p:cBhvr>
                                      <p:to>
                                        <p:strVal val="visible"/>
                                      </p:to>
                                    </p:set>
                                    <p:anim calcmode="lin" valueType="num">
                                      <p:cBhvr additive="base">
                                        <p:cTn id="41" dur="500" fill="hold"/>
                                        <p:tgtEl>
                                          <p:spTgt spid="15367"/>
                                        </p:tgtEl>
                                        <p:attrNameLst>
                                          <p:attrName>ppt_x</p:attrName>
                                        </p:attrNameLst>
                                      </p:cBhvr>
                                      <p:tavLst>
                                        <p:tav tm="0">
                                          <p:val>
                                            <p:strVal val="#ppt_x"/>
                                          </p:val>
                                        </p:tav>
                                        <p:tav tm="100000">
                                          <p:val>
                                            <p:strVal val="#ppt_x"/>
                                          </p:val>
                                        </p:tav>
                                      </p:tavLst>
                                    </p:anim>
                                    <p:anim calcmode="lin" valueType="num">
                                      <p:cBhvr additive="base">
                                        <p:cTn id="42"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372"/>
                                        </p:tgtEl>
                                        <p:attrNameLst>
                                          <p:attrName>ppt_x</p:attrName>
                                        </p:attrNameLst>
                                      </p:cBhvr>
                                      <p:tavLst>
                                        <p:tav tm="0">
                                          <p:val>
                                            <p:strVal val="ppt_x"/>
                                          </p:val>
                                        </p:tav>
                                        <p:tav tm="100000">
                                          <p:val>
                                            <p:strVal val="ppt_x"/>
                                          </p:val>
                                        </p:tav>
                                      </p:tavLst>
                                    </p:anim>
                                    <p:anim calcmode="lin" valueType="num">
                                      <p:cBhvr additive="base">
                                        <p:cTn id="47" dur="500"/>
                                        <p:tgtEl>
                                          <p:spTgt spid="15372"/>
                                        </p:tgtEl>
                                        <p:attrNameLst>
                                          <p:attrName>ppt_y</p:attrName>
                                        </p:attrNameLst>
                                      </p:cBhvr>
                                      <p:tavLst>
                                        <p:tav tm="0">
                                          <p:val>
                                            <p:strVal val="ppt_y"/>
                                          </p:val>
                                        </p:tav>
                                        <p:tav tm="100000">
                                          <p:val>
                                            <p:strVal val="1+ppt_h/2"/>
                                          </p:val>
                                        </p:tav>
                                      </p:tavLst>
                                    </p:anim>
                                    <p:set>
                                      <p:cBhvr>
                                        <p:cTn id="48" dur="1" fill="hold">
                                          <p:stCondLst>
                                            <p:cond delay="499"/>
                                          </p:stCondLst>
                                        </p:cTn>
                                        <p:tgtEl>
                                          <p:spTgt spid="15372"/>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5371"/>
                                        </p:tgtEl>
                                        <p:attrNameLst>
                                          <p:attrName>ppt_x</p:attrName>
                                        </p:attrNameLst>
                                      </p:cBhvr>
                                      <p:tavLst>
                                        <p:tav tm="0">
                                          <p:val>
                                            <p:strVal val="ppt_x"/>
                                          </p:val>
                                        </p:tav>
                                        <p:tav tm="100000">
                                          <p:val>
                                            <p:strVal val="ppt_x"/>
                                          </p:val>
                                        </p:tav>
                                      </p:tavLst>
                                    </p:anim>
                                    <p:anim calcmode="lin" valueType="num">
                                      <p:cBhvr additive="base">
                                        <p:cTn id="51" dur="500"/>
                                        <p:tgtEl>
                                          <p:spTgt spid="15371"/>
                                        </p:tgtEl>
                                        <p:attrNameLst>
                                          <p:attrName>ppt_y</p:attrName>
                                        </p:attrNameLst>
                                      </p:cBhvr>
                                      <p:tavLst>
                                        <p:tav tm="0">
                                          <p:val>
                                            <p:strVal val="ppt_y"/>
                                          </p:val>
                                        </p:tav>
                                        <p:tav tm="100000">
                                          <p:val>
                                            <p:strVal val="1+ppt_h/2"/>
                                          </p:val>
                                        </p:tav>
                                      </p:tavLst>
                                    </p:anim>
                                    <p:set>
                                      <p:cBhvr>
                                        <p:cTn id="52" dur="1" fill="hold">
                                          <p:stCondLst>
                                            <p:cond delay="499"/>
                                          </p:stCondLst>
                                        </p:cTn>
                                        <p:tgtEl>
                                          <p:spTgt spid="153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2" nodeType="clickEffect">
                                  <p:stCondLst>
                                    <p:cond delay="0"/>
                                  </p:stCondLst>
                                  <p:childTnLst>
                                    <p:set>
                                      <p:cBhvr>
                                        <p:cTn id="56" dur="1" fill="hold">
                                          <p:stCondLst>
                                            <p:cond delay="0"/>
                                          </p:stCondLst>
                                        </p:cTn>
                                        <p:tgtEl>
                                          <p:spTgt spid="15372"/>
                                        </p:tgtEl>
                                        <p:attrNameLst>
                                          <p:attrName>style.visibility</p:attrName>
                                        </p:attrNameLst>
                                      </p:cBhvr>
                                      <p:to>
                                        <p:strVal val="visible"/>
                                      </p:to>
                                    </p:set>
                                    <p:anim calcmode="lin" valueType="num">
                                      <p:cBhvr additive="base">
                                        <p:cTn id="57" dur="500" fill="hold"/>
                                        <p:tgtEl>
                                          <p:spTgt spid="15372"/>
                                        </p:tgtEl>
                                        <p:attrNameLst>
                                          <p:attrName>ppt_x</p:attrName>
                                        </p:attrNameLst>
                                      </p:cBhvr>
                                      <p:tavLst>
                                        <p:tav tm="0">
                                          <p:val>
                                            <p:strVal val="#ppt_x"/>
                                          </p:val>
                                        </p:tav>
                                        <p:tav tm="100000">
                                          <p:val>
                                            <p:strVal val="#ppt_x"/>
                                          </p:val>
                                        </p:tav>
                                      </p:tavLst>
                                    </p:anim>
                                    <p:anim calcmode="lin" valueType="num">
                                      <p:cBhvr additive="base">
                                        <p:cTn id="58" dur="500" fill="hold"/>
                                        <p:tgtEl>
                                          <p:spTgt spid="15372"/>
                                        </p:tgtEl>
                                        <p:attrNameLst>
                                          <p:attrName>ppt_y</p:attrName>
                                        </p:attrNameLst>
                                      </p:cBhvr>
                                      <p:tavLst>
                                        <p:tav tm="0">
                                          <p:val>
                                            <p:strVal val="1+#ppt_h/2"/>
                                          </p:val>
                                        </p:tav>
                                        <p:tav tm="100000">
                                          <p:val>
                                            <p:strVal val="#ppt_y"/>
                                          </p:val>
                                        </p:tav>
                                      </p:tavLst>
                                    </p:anim>
                                  </p:childTnLst>
                                </p:cTn>
                              </p:par>
                              <p:par>
                                <p:cTn id="59" presetID="2" presetClass="entr" presetSubtype="4" fill="hold" grpId="2" nodeType="withEffect">
                                  <p:stCondLst>
                                    <p:cond delay="0"/>
                                  </p:stCondLst>
                                  <p:childTnLst>
                                    <p:set>
                                      <p:cBhvr>
                                        <p:cTn id="60" dur="1" fill="hold">
                                          <p:stCondLst>
                                            <p:cond delay="0"/>
                                          </p:stCondLst>
                                        </p:cTn>
                                        <p:tgtEl>
                                          <p:spTgt spid="15371"/>
                                        </p:tgtEl>
                                        <p:attrNameLst>
                                          <p:attrName>style.visibility</p:attrName>
                                        </p:attrNameLst>
                                      </p:cBhvr>
                                      <p:to>
                                        <p:strVal val="visible"/>
                                      </p:to>
                                    </p:set>
                                    <p:anim calcmode="lin" valueType="num">
                                      <p:cBhvr additive="base">
                                        <p:cTn id="61" dur="500" fill="hold"/>
                                        <p:tgtEl>
                                          <p:spTgt spid="15371"/>
                                        </p:tgtEl>
                                        <p:attrNameLst>
                                          <p:attrName>ppt_x</p:attrName>
                                        </p:attrNameLst>
                                      </p:cBhvr>
                                      <p:tavLst>
                                        <p:tav tm="0">
                                          <p:val>
                                            <p:strVal val="#ppt_x"/>
                                          </p:val>
                                        </p:tav>
                                        <p:tav tm="100000">
                                          <p:val>
                                            <p:strVal val="#ppt_x"/>
                                          </p:val>
                                        </p:tav>
                                      </p:tavLst>
                                    </p:anim>
                                    <p:anim calcmode="lin" valueType="num">
                                      <p:cBhvr additive="base">
                                        <p:cTn id="6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15367" grpId="0"/>
      <p:bldP spid="15369" grpId="0"/>
      <p:bldP spid="15370" grpId="0" animBg="1"/>
      <p:bldP spid="15371" grpId="0" animBg="1"/>
      <p:bldP spid="15371" grpId="1" animBg="1"/>
      <p:bldP spid="15371" grpId="2" animBg="1"/>
      <p:bldP spid="15372" grpId="0"/>
      <p:bldP spid="15372" grpId="1"/>
      <p:bldP spid="15372" grpId="2"/>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t>8.2.6. </a:t>
            </a:r>
            <a:r>
              <a:rPr lang="tr-TR" sz="3200" b="1" dirty="0" err="1"/>
              <a:t>Pascal'da</a:t>
            </a:r>
            <a:r>
              <a:rPr lang="tr-TR" sz="3200" b="1" dirty="0"/>
              <a:t> Parametre Aktarımı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90</a:t>
            </a:fld>
            <a:endParaRPr lang="tr-TR"/>
          </a:p>
        </p:txBody>
      </p:sp>
      <p:sp>
        <p:nvSpPr>
          <p:cNvPr id="6" name="İçerik Yer Tutucusu 5"/>
          <p:cNvSpPr>
            <a:spLocks noGrp="1"/>
          </p:cNvSpPr>
          <p:nvPr>
            <p:ph sz="quarter" idx="1"/>
          </p:nvPr>
        </p:nvSpPr>
        <p:spPr>
          <a:xfrm>
            <a:off x="3071813" y="1600200"/>
            <a:ext cx="5694235" cy="4495800"/>
          </a:xfrm>
        </p:spPr>
        <p:txBody>
          <a:bodyPr>
            <a:normAutofit fontScale="85000" lnSpcReduction="20000"/>
          </a:bodyPr>
          <a:lstStyle/>
          <a:p>
            <a:r>
              <a:rPr lang="tr-TR" dirty="0"/>
              <a:t>Altprogramlar, </a:t>
            </a:r>
            <a:r>
              <a:rPr lang="tr-TR" dirty="0" err="1"/>
              <a:t>Pascal'da</a:t>
            </a:r>
            <a:r>
              <a:rPr lang="tr-TR" dirty="0"/>
              <a:t>, C'dekinden farklı olarak </a:t>
            </a:r>
            <a:r>
              <a:rPr lang="tr-TR" dirty="0" err="1"/>
              <a:t>içiçe</a:t>
            </a:r>
            <a:r>
              <a:rPr lang="tr-TR" dirty="0"/>
              <a:t> yuvalanabilir</a:t>
            </a:r>
            <a:r>
              <a:rPr lang="tr-TR" dirty="0" smtClean="0"/>
              <a:t>.</a:t>
            </a:r>
          </a:p>
          <a:p>
            <a:endParaRPr lang="tr-TR" dirty="0"/>
          </a:p>
          <a:p>
            <a:r>
              <a:rPr lang="tr-TR" dirty="0"/>
              <a:t>Yandaki şekilde verilen yapıdaki bir Pascal programında </a:t>
            </a:r>
            <a:r>
              <a:rPr lang="tr-TR" i="1" dirty="0"/>
              <a:t>Program Bir</a:t>
            </a:r>
            <a:r>
              <a:rPr lang="tr-TR" dirty="0"/>
              <a:t>'de tanımlı bir değişken, hem </a:t>
            </a:r>
            <a:r>
              <a:rPr lang="tr-TR" i="1" dirty="0"/>
              <a:t>Bir</a:t>
            </a:r>
            <a:r>
              <a:rPr lang="tr-TR" dirty="0"/>
              <a:t>, </a:t>
            </a:r>
            <a:r>
              <a:rPr lang="tr-TR" dirty="0" smtClean="0"/>
              <a:t>hem </a:t>
            </a:r>
            <a:r>
              <a:rPr lang="tr-TR" i="1" dirty="0" err="1" smtClean="0"/>
              <a:t>Iki</a:t>
            </a:r>
            <a:r>
              <a:rPr lang="tr-TR" dirty="0" smtClean="0"/>
              <a:t>, hem</a:t>
            </a:r>
            <a:r>
              <a:rPr lang="tr-TR" dirty="0"/>
              <a:t> </a:t>
            </a:r>
            <a:r>
              <a:rPr lang="tr-TR" i="1" dirty="0" err="1"/>
              <a:t>Uc</a:t>
            </a:r>
            <a:r>
              <a:rPr lang="tr-TR" dirty="0"/>
              <a:t>, hem </a:t>
            </a:r>
            <a:r>
              <a:rPr lang="tr-TR" i="1" dirty="0" err="1"/>
              <a:t>Dort</a:t>
            </a:r>
            <a:r>
              <a:rPr lang="tr-TR" dirty="0"/>
              <a:t>, hem </a:t>
            </a:r>
            <a:r>
              <a:rPr lang="tr-TR" dirty="0" smtClean="0"/>
              <a:t>de </a:t>
            </a:r>
            <a:r>
              <a:rPr lang="tr-TR" i="1" dirty="0" err="1" smtClean="0"/>
              <a:t>Bes</a:t>
            </a:r>
            <a:r>
              <a:rPr lang="tr-TR" i="1" dirty="0" smtClean="0"/>
              <a:t> </a:t>
            </a:r>
            <a:r>
              <a:rPr lang="tr-TR" dirty="0" smtClean="0"/>
              <a:t>yordamlarında </a:t>
            </a:r>
            <a:r>
              <a:rPr lang="tr-TR" dirty="0"/>
              <a:t>görünür. </a:t>
            </a:r>
            <a:endParaRPr lang="tr-TR" dirty="0" smtClean="0"/>
          </a:p>
          <a:p>
            <a:endParaRPr lang="tr-TR" dirty="0" smtClean="0"/>
          </a:p>
          <a:p>
            <a:r>
              <a:rPr lang="tr-TR" dirty="0" err="1"/>
              <a:t>I</a:t>
            </a:r>
            <a:r>
              <a:rPr lang="tr-TR" dirty="0" err="1" smtClean="0"/>
              <a:t>ki</a:t>
            </a:r>
            <a:r>
              <a:rPr lang="tr-TR" dirty="0" smtClean="0"/>
              <a:t> </a:t>
            </a:r>
            <a:r>
              <a:rPr lang="tr-TR" dirty="0"/>
              <a:t>yordamında tanımlı </a:t>
            </a:r>
            <a:r>
              <a:rPr lang="tr-TR" dirty="0" smtClean="0"/>
              <a:t>değişken, </a:t>
            </a:r>
            <a:r>
              <a:rPr lang="tr-TR" i="1" dirty="0" err="1" smtClean="0"/>
              <a:t>Iki</a:t>
            </a:r>
            <a:r>
              <a:rPr lang="tr-TR" dirty="0"/>
              <a:t> </a:t>
            </a:r>
            <a:r>
              <a:rPr lang="tr-TR" dirty="0" smtClean="0"/>
              <a:t>ve </a:t>
            </a:r>
            <a:r>
              <a:rPr lang="tr-TR" i="1" dirty="0" err="1" smtClean="0"/>
              <a:t>Uc</a:t>
            </a:r>
            <a:r>
              <a:rPr lang="tr-TR" i="1" dirty="0" smtClean="0"/>
              <a:t> </a:t>
            </a:r>
            <a:r>
              <a:rPr lang="tr-TR" dirty="0" smtClean="0"/>
              <a:t>de görünür. </a:t>
            </a:r>
            <a:r>
              <a:rPr lang="tr-TR" i="1" dirty="0" err="1" smtClean="0"/>
              <a:t>Uc</a:t>
            </a:r>
            <a:r>
              <a:rPr lang="tr-TR" dirty="0"/>
              <a:t> yordamında </a:t>
            </a:r>
            <a:r>
              <a:rPr lang="tr-TR" dirty="0" smtClean="0"/>
              <a:t>tanımlanan değişken ise sadece </a:t>
            </a:r>
            <a:r>
              <a:rPr lang="tr-TR" i="1" dirty="0" err="1" smtClean="0"/>
              <a:t>Uc</a:t>
            </a:r>
            <a:r>
              <a:rPr lang="tr-TR" i="1" dirty="0" smtClean="0"/>
              <a:t> </a:t>
            </a:r>
            <a:r>
              <a:rPr lang="tr-TR" dirty="0" smtClean="0"/>
              <a:t>de görülür</a:t>
            </a:r>
            <a:r>
              <a:rPr lang="tr-TR" dirty="0"/>
              <a:t>.</a:t>
            </a:r>
          </a:p>
          <a:p>
            <a:endParaRPr lang="tr-TR" dirty="0"/>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2564904"/>
            <a:ext cx="30003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75199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91</a:t>
            </a:fld>
            <a:endParaRPr lang="tr-TR"/>
          </a:p>
        </p:txBody>
      </p:sp>
      <p:sp>
        <p:nvSpPr>
          <p:cNvPr id="7" name="Rectangle 3"/>
          <p:cNvSpPr txBox="1">
            <a:spLocks noChangeArrowheads="1"/>
          </p:cNvSpPr>
          <p:nvPr/>
        </p:nvSpPr>
        <p:spPr>
          <a:xfrm>
            <a:off x="457200" y="1600200"/>
            <a:ext cx="3424238" cy="4525963"/>
          </a:xfrm>
          <a:prstGeom prst="rect">
            <a:avLst/>
          </a:prstGeom>
        </p:spPr>
        <p:txBody>
          <a:bodyPr vert="horz">
            <a:normAutofit/>
          </a:bodyPr>
          <a:lstStyle/>
          <a:p>
            <a:pPr marL="320040" lvl="0" indent="-320040">
              <a:spcBef>
                <a:spcPts val="700"/>
              </a:spcBef>
              <a:buClr>
                <a:schemeClr val="accent2"/>
              </a:buClr>
              <a:buSzPct val="60000"/>
              <a:buFont typeface="Wingdings"/>
              <a:buChar cha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Başvuru ile çağırma gerçekleştirmek</a:t>
            </a:r>
            <a:r>
              <a:rPr kumimoji="0" lang="tr-TR" sz="2900" b="0" i="0" u="none" strike="noStrike" kern="1200" cap="none" spc="0" normalizeH="0" noProof="0" dirty="0" smtClean="0">
                <a:ln>
                  <a:noFill/>
                </a:ln>
                <a:solidFill>
                  <a:schemeClr val="tx1"/>
                </a:solidFill>
                <a:effectLst/>
                <a:uLnTx/>
                <a:uFillTx/>
                <a:latin typeface="+mn-lt"/>
                <a:ea typeface="+mn-ea"/>
                <a:cs typeface="+mn-cs"/>
              </a:rPr>
              <a:t> için </a:t>
            </a:r>
            <a:r>
              <a:rPr lang="en-US" sz="2900" b="1" dirty="0" err="1" smtClean="0">
                <a:solidFill>
                  <a:srgbClr val="FDAD23"/>
                </a:solidFill>
                <a:latin typeface="Courier New" pitchFamily="49" charset="0"/>
              </a:rPr>
              <a:t>var</a:t>
            </a:r>
            <a:r>
              <a:rPr lang="en-US" sz="2900" b="1" dirty="0" smtClean="0">
                <a:latin typeface="Courier New" pitchFamily="49" charset="0"/>
              </a:rPr>
              <a:t> </a:t>
            </a:r>
            <a:r>
              <a:rPr lang="tr-TR" sz="2900" dirty="0" smtClean="0"/>
              <a:t>anahtar kelimesi kullanılır</a:t>
            </a:r>
            <a:r>
              <a:rPr lang="en-US" sz="2900" dirty="0" smtClean="0"/>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900" b="1" i="0" u="none" strike="noStrike" kern="1200" cap="none" spc="0" normalizeH="0" baseline="0" noProof="0" dirty="0" smtClean="0">
                <a:ln>
                  <a:noFill/>
                </a:ln>
                <a:solidFill>
                  <a:srgbClr val="FDAD23"/>
                </a:solidFill>
                <a:effectLst/>
                <a:uLnTx/>
                <a:uFillTx/>
                <a:latin typeface="Courier New" pitchFamily="49" charset="0"/>
                <a:ea typeface="+mn-ea"/>
                <a:cs typeface="+mn-cs"/>
              </a:rPr>
              <a:t>v</a:t>
            </a:r>
            <a:r>
              <a:rPr kumimoji="0" lang="en-US" sz="2900" b="1" i="0" u="none" strike="noStrike" kern="1200" cap="none" spc="0" normalizeH="0" baseline="0" noProof="0" dirty="0" err="1" smtClean="0">
                <a:ln>
                  <a:noFill/>
                </a:ln>
                <a:solidFill>
                  <a:srgbClr val="FDAD23"/>
                </a:solidFill>
                <a:effectLst/>
                <a:uLnTx/>
                <a:uFillTx/>
                <a:latin typeface="Courier New" pitchFamily="49" charset="0"/>
                <a:ea typeface="+mn-ea"/>
                <a:cs typeface="+mn-cs"/>
              </a:rPr>
              <a:t>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ile,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çıktı:</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(5,2,1).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900" b="1" i="0" u="none" strike="noStrike" kern="1200" cap="none" spc="0" normalizeH="0" baseline="0" noProof="0" dirty="0" err="1" smtClean="0">
                <a:ln>
                  <a:noFill/>
                </a:ln>
                <a:solidFill>
                  <a:srgbClr val="FDAD23"/>
                </a:solidFill>
                <a:effectLst/>
                <a:uLnTx/>
                <a:uFillTx/>
                <a:latin typeface="Courier New" pitchFamily="49" charset="0"/>
                <a:ea typeface="+mn-ea"/>
                <a:cs typeface="+mn-cs"/>
              </a:rPr>
              <a:t>var</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olmaksızın çıktı:</a:t>
            </a:r>
            <a:r>
              <a:rPr kumimoji="0" lang="tr-TR" sz="2900" b="0" i="0" u="none" strike="noStrike" kern="1200" cap="none" spc="0" normalizeH="0" noProof="0" dirty="0" smtClean="0">
                <a:ln>
                  <a:noFill/>
                </a:ln>
                <a:solidFill>
                  <a:schemeClr val="tx1"/>
                </a:solidFill>
                <a:effectLst/>
                <a:uLnTx/>
                <a:uFillTx/>
                <a:latin typeface="+mn-lt"/>
                <a:ea typeface="+mn-ea"/>
                <a:cs typeface="+mn-cs"/>
              </a:rPr>
              <a:t> </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(5,6,5)</a:t>
            </a:r>
          </a:p>
        </p:txBody>
      </p:sp>
      <p:sp>
        <p:nvSpPr>
          <p:cNvPr id="8" name="Rectangle 4"/>
          <p:cNvSpPr>
            <a:spLocks noChangeArrowheads="1"/>
          </p:cNvSpPr>
          <p:nvPr/>
        </p:nvSpPr>
        <p:spPr bwMode="auto">
          <a:xfrm>
            <a:off x="4052888" y="1500188"/>
            <a:ext cx="4840287" cy="5357812"/>
          </a:xfrm>
          <a:prstGeom prst="rect">
            <a:avLst/>
          </a:prstGeom>
          <a:noFill/>
          <a:ln w="9525">
            <a:noFill/>
            <a:miter lim="800000"/>
            <a:headEnd/>
            <a:tailEnd/>
          </a:ln>
        </p:spPr>
        <p:txBody>
          <a:bodyPr/>
          <a:lstStyle/>
          <a:p>
            <a:pPr marL="342900" indent="-342900">
              <a:lnSpc>
                <a:spcPct val="90000"/>
              </a:lnSpc>
              <a:spcBef>
                <a:spcPct val="20000"/>
              </a:spcBef>
            </a:pPr>
            <a:r>
              <a:rPr lang="en-US" sz="2200" b="1" dirty="0" err="1">
                <a:latin typeface="Courier New" pitchFamily="49" charset="0"/>
              </a:rPr>
              <a:t>var</a:t>
            </a:r>
            <a:r>
              <a:rPr lang="en-US" sz="2200" b="1" dirty="0">
                <a:latin typeface="Courier New" pitchFamily="49" charset="0"/>
              </a:rPr>
              <a:t> y:integer;</a:t>
            </a:r>
          </a:p>
          <a:p>
            <a:pPr marL="342900" indent="-342900">
              <a:lnSpc>
                <a:spcPct val="90000"/>
              </a:lnSpc>
              <a:spcBef>
                <a:spcPct val="20000"/>
              </a:spcBef>
            </a:pPr>
            <a:r>
              <a:rPr lang="en-US" sz="2200" b="1" dirty="0">
                <a:latin typeface="Courier New" pitchFamily="49" charset="0"/>
              </a:rPr>
              <a:t>procedure A(</a:t>
            </a:r>
            <a:r>
              <a:rPr lang="en-US" sz="2200" b="1" dirty="0" err="1">
                <a:latin typeface="Courier New" pitchFamily="49" charset="0"/>
              </a:rPr>
              <a:t>var</a:t>
            </a:r>
            <a:r>
              <a:rPr lang="en-US" sz="2200" b="1" dirty="0">
                <a:latin typeface="Courier New" pitchFamily="49" charset="0"/>
              </a:rPr>
              <a:t> x:integer);</a:t>
            </a:r>
          </a:p>
          <a:p>
            <a:pPr marL="342900" indent="-342900">
              <a:lnSpc>
                <a:spcPct val="90000"/>
              </a:lnSpc>
              <a:spcBef>
                <a:spcPct val="20000"/>
              </a:spcBef>
            </a:pPr>
            <a:r>
              <a:rPr lang="en-US" sz="2200" b="1" dirty="0">
                <a:latin typeface="Courier New" pitchFamily="49" charset="0"/>
              </a:rPr>
              <a:t>	begin</a:t>
            </a:r>
          </a:p>
          <a:p>
            <a:pPr marL="342900" indent="-342900">
              <a:lnSpc>
                <a:spcPct val="90000"/>
              </a:lnSpc>
              <a:spcBef>
                <a:spcPct val="20000"/>
              </a:spcBef>
            </a:pPr>
            <a:r>
              <a:rPr lang="en-US" sz="2200" b="1" dirty="0">
                <a:latin typeface="Courier New" pitchFamily="49" charset="0"/>
              </a:rPr>
              <a:t>		write(x);</a:t>
            </a:r>
          </a:p>
          <a:p>
            <a:pPr marL="342900" indent="-342900">
              <a:lnSpc>
                <a:spcPct val="90000"/>
              </a:lnSpc>
              <a:spcBef>
                <a:spcPct val="20000"/>
              </a:spcBef>
            </a:pPr>
            <a:r>
              <a:rPr lang="en-US" sz="2200" b="1" dirty="0">
                <a:latin typeface="Courier New" pitchFamily="49" charset="0"/>
              </a:rPr>
              <a:t>		x := 1;</a:t>
            </a:r>
          </a:p>
          <a:p>
            <a:pPr marL="342900" indent="-342900">
              <a:lnSpc>
                <a:spcPct val="90000"/>
              </a:lnSpc>
              <a:spcBef>
                <a:spcPct val="20000"/>
              </a:spcBef>
            </a:pPr>
            <a:r>
              <a:rPr lang="en-US" sz="2200" b="1" dirty="0">
                <a:latin typeface="Courier New" pitchFamily="49" charset="0"/>
              </a:rPr>
              <a:t>		write(</a:t>
            </a:r>
            <a:r>
              <a:rPr lang="en-US" sz="2200" b="1" dirty="0" err="1">
                <a:latin typeface="Courier New" pitchFamily="49" charset="0"/>
              </a:rPr>
              <a:t>y+x</a:t>
            </a:r>
            <a:r>
              <a:rPr lang="en-US" sz="2200" b="1" dirty="0">
                <a:latin typeface="Courier New" pitchFamily="49" charset="0"/>
              </a:rPr>
              <a:t>);</a:t>
            </a:r>
          </a:p>
          <a:p>
            <a:pPr marL="342900" indent="-342900">
              <a:lnSpc>
                <a:spcPct val="90000"/>
              </a:lnSpc>
              <a:spcBef>
                <a:spcPct val="20000"/>
              </a:spcBef>
            </a:pPr>
            <a:r>
              <a:rPr lang="en-US" sz="2200" b="1" dirty="0">
                <a:latin typeface="Courier New" pitchFamily="49" charset="0"/>
              </a:rPr>
              <a:t>	end;</a:t>
            </a:r>
          </a:p>
          <a:p>
            <a:pPr marL="342900" indent="-342900">
              <a:lnSpc>
                <a:spcPct val="90000"/>
              </a:lnSpc>
              <a:spcBef>
                <a:spcPct val="20000"/>
              </a:spcBef>
            </a:pPr>
            <a:r>
              <a:rPr lang="en-US" sz="2200" b="1" dirty="0">
                <a:latin typeface="Courier New" pitchFamily="49" charset="0"/>
              </a:rPr>
              <a:t>begin</a:t>
            </a:r>
          </a:p>
          <a:p>
            <a:pPr marL="342900" indent="-342900">
              <a:lnSpc>
                <a:spcPct val="90000"/>
              </a:lnSpc>
              <a:spcBef>
                <a:spcPct val="20000"/>
              </a:spcBef>
            </a:pPr>
            <a:r>
              <a:rPr lang="en-US" sz="2200" b="1" dirty="0">
                <a:latin typeface="Courier New" pitchFamily="49" charset="0"/>
              </a:rPr>
              <a:t>	y := 5;</a:t>
            </a:r>
          </a:p>
          <a:p>
            <a:pPr marL="342900" indent="-342900">
              <a:lnSpc>
                <a:spcPct val="90000"/>
              </a:lnSpc>
              <a:spcBef>
                <a:spcPct val="20000"/>
              </a:spcBef>
            </a:pPr>
            <a:r>
              <a:rPr lang="en-US" sz="2200" b="1" dirty="0">
                <a:latin typeface="Courier New" pitchFamily="49" charset="0"/>
              </a:rPr>
              <a:t>	A(y);</a:t>
            </a:r>
          </a:p>
          <a:p>
            <a:pPr marL="342900" indent="-342900">
              <a:lnSpc>
                <a:spcPct val="90000"/>
              </a:lnSpc>
              <a:spcBef>
                <a:spcPct val="20000"/>
              </a:spcBef>
            </a:pPr>
            <a:r>
              <a:rPr lang="en-US" sz="2200" b="1" dirty="0">
                <a:latin typeface="Courier New" pitchFamily="49" charset="0"/>
              </a:rPr>
              <a:t>	write(y);</a:t>
            </a:r>
          </a:p>
          <a:p>
            <a:pPr marL="342900" indent="-342900">
              <a:lnSpc>
                <a:spcPct val="90000"/>
              </a:lnSpc>
              <a:spcBef>
                <a:spcPct val="20000"/>
              </a:spcBef>
            </a:pPr>
            <a:r>
              <a:rPr lang="en-US" sz="2200" b="1" dirty="0">
                <a:latin typeface="Courier New" pitchFamily="49" charset="0"/>
              </a:rPr>
              <a:t>end;</a:t>
            </a:r>
            <a:r>
              <a:rPr lang="en-US" sz="2000" b="1" dirty="0">
                <a:latin typeface="Courier New" pitchFamily="49" charset="0"/>
              </a:rPr>
              <a:t>	</a:t>
            </a:r>
          </a:p>
        </p:txBody>
      </p:sp>
      <p:sp>
        <p:nvSpPr>
          <p:cNvPr id="9" name="Başlık 1"/>
          <p:cNvSpPr>
            <a:spLocks noGrp="1"/>
          </p:cNvSpPr>
          <p:nvPr>
            <p:ph type="title"/>
          </p:nvPr>
        </p:nvSpPr>
        <p:spPr>
          <a:xfrm>
            <a:off x="612648" y="228600"/>
            <a:ext cx="8153400" cy="990600"/>
          </a:xfrm>
        </p:spPr>
        <p:txBody>
          <a:bodyPr>
            <a:noAutofit/>
          </a:bodyPr>
          <a:lstStyle/>
          <a:p>
            <a:r>
              <a:rPr lang="tr-TR" sz="3200" b="1" dirty="0"/>
              <a:t>8.2.6. </a:t>
            </a:r>
            <a:r>
              <a:rPr lang="tr-TR" sz="3200" b="1" dirty="0" err="1"/>
              <a:t>Pascal'da</a:t>
            </a:r>
            <a:r>
              <a:rPr lang="tr-TR" sz="3200" b="1" dirty="0"/>
              <a:t> Parametre Aktarımı</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92</a:t>
            </a:fld>
            <a:endParaRPr lang="tr-TR"/>
          </a:p>
        </p:txBody>
      </p:sp>
      <p:sp>
        <p:nvSpPr>
          <p:cNvPr id="6" name="5 İçerik Yer Tutucusu"/>
          <p:cNvSpPr>
            <a:spLocks noGrp="1"/>
          </p:cNvSpPr>
          <p:nvPr>
            <p:ph sz="quarter" idx="1"/>
          </p:nvPr>
        </p:nvSpPr>
        <p:spPr/>
        <p:txBody>
          <a:bodyPr>
            <a:normAutofit fontScale="92500" lnSpcReduction="10000"/>
          </a:bodyPr>
          <a:lstStyle/>
          <a:p>
            <a:pPr>
              <a:buNone/>
            </a:pPr>
            <a:r>
              <a:rPr lang="tr-TR" dirty="0" smtClean="0"/>
              <a:t>	Etmenler:</a:t>
            </a:r>
          </a:p>
          <a:p>
            <a:r>
              <a:rPr lang="tr-TR" dirty="0" smtClean="0"/>
              <a:t>1. Altprogramın parametre tipleri kontrol edilecek mi?</a:t>
            </a:r>
          </a:p>
          <a:p>
            <a:pPr lvl="1"/>
            <a:r>
              <a:rPr lang="tr-TR" dirty="0" smtClean="0"/>
              <a:t>Erken </a:t>
            </a:r>
            <a:r>
              <a:rPr lang="tr-TR" dirty="0" err="1" smtClean="0"/>
              <a:t>Pascal</a:t>
            </a:r>
            <a:r>
              <a:rPr lang="tr-TR" dirty="0" smtClean="0"/>
              <a:t> ve FORTRAN 77 kontrol etmez.</a:t>
            </a:r>
          </a:p>
          <a:p>
            <a:pPr lvl="1"/>
            <a:r>
              <a:rPr lang="tr-TR" dirty="0" smtClean="0"/>
              <a:t>Sonraki </a:t>
            </a:r>
            <a:r>
              <a:rPr lang="tr-TR" dirty="0" err="1" smtClean="0"/>
              <a:t>Pascal</a:t>
            </a:r>
            <a:r>
              <a:rPr lang="tr-TR" dirty="0" smtClean="0"/>
              <a:t> versiyonları ve FORTRAN 90 kontrol eder.</a:t>
            </a:r>
          </a:p>
          <a:p>
            <a:pPr lvl="1"/>
            <a:r>
              <a:rPr lang="tr-TR" dirty="0" smtClean="0"/>
              <a:t>Ada altprogramların parametre olarak geçilmesine izin vermez.</a:t>
            </a:r>
          </a:p>
          <a:p>
            <a:pPr lvl="1"/>
            <a:r>
              <a:rPr lang="tr-TR" dirty="0" smtClean="0"/>
              <a:t>Java metot isimlerinin parametre olarak geçilmesine izin vermez.</a:t>
            </a:r>
          </a:p>
          <a:p>
            <a:pPr lvl="1"/>
            <a:r>
              <a:rPr lang="tr-TR" dirty="0" smtClean="0"/>
              <a:t>C ve C++ parametre olarak fonksiyon geçer (fonksiyon göstericileri ile) ve parametrelerinin tipleri kontrol edilebilir.</a:t>
            </a:r>
            <a:endParaRPr lang="tr-TR"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93</a:t>
            </a:fld>
            <a:endParaRPr lang="tr-TR"/>
          </a:p>
        </p:txBody>
      </p:sp>
      <p:sp>
        <p:nvSpPr>
          <p:cNvPr id="6" name="5 İçerik Yer Tutucusu"/>
          <p:cNvSpPr>
            <a:spLocks noGrp="1"/>
          </p:cNvSpPr>
          <p:nvPr>
            <p:ph sz="quarter" idx="1"/>
          </p:nvPr>
        </p:nvSpPr>
        <p:spPr/>
        <p:txBody>
          <a:bodyPr>
            <a:normAutofit fontScale="77500" lnSpcReduction="20000"/>
          </a:bodyPr>
          <a:lstStyle/>
          <a:p>
            <a:pPr>
              <a:buNone/>
            </a:pPr>
            <a:r>
              <a:rPr lang="tr-TR" dirty="0" smtClean="0"/>
              <a:t>2. Parametre olarak geçilen bir altprogramın doğru referans çevresi</a:t>
            </a:r>
          </a:p>
          <a:p>
            <a:r>
              <a:rPr lang="tr-TR" dirty="0" smtClean="0"/>
              <a:t>(</a:t>
            </a:r>
            <a:r>
              <a:rPr lang="tr-TR" dirty="0" err="1" smtClean="0"/>
              <a:t>referencing</a:t>
            </a:r>
            <a:r>
              <a:rPr lang="tr-TR" dirty="0" smtClean="0"/>
              <a:t> </a:t>
            </a:r>
            <a:r>
              <a:rPr lang="tr-TR" dirty="0" err="1" smtClean="0"/>
              <a:t>environment</a:t>
            </a:r>
            <a:r>
              <a:rPr lang="tr-TR" dirty="0" smtClean="0"/>
              <a:t>)?</a:t>
            </a:r>
          </a:p>
          <a:p>
            <a:r>
              <a:rPr lang="tr-TR" dirty="0" smtClean="0"/>
              <a:t>Olasılıklar:</a:t>
            </a:r>
          </a:p>
          <a:p>
            <a:pPr lvl="1"/>
            <a:r>
              <a:rPr lang="tr-TR" dirty="0" smtClean="0"/>
              <a:t>a. Çağıran altprogramın referans çevresi:</a:t>
            </a:r>
          </a:p>
          <a:p>
            <a:pPr lvl="2"/>
            <a:r>
              <a:rPr lang="en-US" dirty="0" err="1" smtClean="0"/>
              <a:t>yüzeysel</a:t>
            </a:r>
            <a:r>
              <a:rPr lang="en-US" dirty="0" smtClean="0"/>
              <a:t> </a:t>
            </a:r>
            <a:r>
              <a:rPr lang="en-US" dirty="0" err="1" smtClean="0"/>
              <a:t>bağlama</a:t>
            </a:r>
            <a:r>
              <a:rPr lang="en-US" dirty="0" smtClean="0"/>
              <a:t> (shallow binding)</a:t>
            </a:r>
          </a:p>
          <a:p>
            <a:pPr lvl="1"/>
            <a:r>
              <a:rPr lang="tr-TR" dirty="0" smtClean="0"/>
              <a:t>b. Parametre olarak çağrılan altprogramın referans çevresi:</a:t>
            </a:r>
          </a:p>
          <a:p>
            <a:pPr lvl="2"/>
            <a:r>
              <a:rPr lang="nl-NL" dirty="0" smtClean="0"/>
              <a:t>derin bağlama (Deep binding)</a:t>
            </a:r>
          </a:p>
          <a:p>
            <a:pPr lvl="1"/>
            <a:r>
              <a:rPr lang="tr-TR" dirty="0" smtClean="0"/>
              <a:t>c. Çağıran altprogramın, çağrılan altprograma parametre olarak geçtiği referans çevresi</a:t>
            </a:r>
          </a:p>
          <a:p>
            <a:pPr lvl="2"/>
            <a:r>
              <a:rPr lang="tr-TR" dirty="0" smtClean="0"/>
              <a:t>Özel bağlama (Ad hoc </a:t>
            </a:r>
            <a:r>
              <a:rPr lang="tr-TR" dirty="0" err="1" smtClean="0"/>
              <a:t>binding</a:t>
            </a:r>
            <a:r>
              <a:rPr lang="tr-TR" dirty="0" smtClean="0"/>
              <a:t>) (Hiç kullanılmamış).</a:t>
            </a:r>
          </a:p>
          <a:p>
            <a:r>
              <a:rPr lang="tr-TR" dirty="0" smtClean="0"/>
              <a:t>Statik kapsamlı (</a:t>
            </a:r>
            <a:r>
              <a:rPr lang="tr-TR" dirty="0" err="1" smtClean="0"/>
              <a:t>static</a:t>
            </a:r>
            <a:r>
              <a:rPr lang="tr-TR" dirty="0" smtClean="0"/>
              <a:t>-</a:t>
            </a:r>
            <a:r>
              <a:rPr lang="tr-TR" dirty="0" err="1" smtClean="0"/>
              <a:t>scoped</a:t>
            </a:r>
            <a:r>
              <a:rPr lang="tr-TR" dirty="0" smtClean="0"/>
              <a:t>) diller için derin bağlama en doğalıdır.</a:t>
            </a:r>
          </a:p>
          <a:p>
            <a:r>
              <a:rPr lang="tr-TR" dirty="0" smtClean="0"/>
              <a:t>Dinamik kapsamlı (</a:t>
            </a:r>
            <a:r>
              <a:rPr lang="tr-TR" dirty="0" err="1" smtClean="0"/>
              <a:t>dynamic</a:t>
            </a:r>
            <a:r>
              <a:rPr lang="tr-TR" dirty="0" smtClean="0"/>
              <a:t>-</a:t>
            </a:r>
            <a:r>
              <a:rPr lang="tr-TR" dirty="0" err="1" smtClean="0"/>
              <a:t>scoped</a:t>
            </a:r>
            <a:r>
              <a:rPr lang="tr-TR" dirty="0" smtClean="0"/>
              <a:t>) diller için yüzeysel bağlama en doğalıdır.</a:t>
            </a:r>
            <a:endParaRPr lang="tr-T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Parametre olan altprogram isimleri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94</a:t>
            </a:fld>
            <a:endParaRPr lang="tr-TR"/>
          </a:p>
        </p:txBody>
      </p:sp>
      <p:sp>
        <p:nvSpPr>
          <p:cNvPr id="6" name="5 İçerik Yer Tutucusu"/>
          <p:cNvSpPr>
            <a:spLocks noGrp="1"/>
          </p:cNvSpPr>
          <p:nvPr>
            <p:ph sz="quarter" idx="1"/>
          </p:nvPr>
        </p:nvSpPr>
        <p:spPr>
          <a:xfrm>
            <a:off x="571472" y="5143512"/>
            <a:ext cx="8153400" cy="1309678"/>
          </a:xfrm>
        </p:spPr>
        <p:txBody>
          <a:bodyPr>
            <a:normAutofit fontScale="70000" lnSpcReduction="20000"/>
          </a:bodyPr>
          <a:lstStyle/>
          <a:p>
            <a:r>
              <a:rPr lang="tr-TR" dirty="0" smtClean="0">
                <a:latin typeface="Courier New" pitchFamily="49" charset="0"/>
                <a:cs typeface="Courier New" pitchFamily="49" charset="0"/>
              </a:rPr>
              <a:t>sub2 sub4</a:t>
            </a:r>
            <a:r>
              <a:rPr lang="tr-TR" b="1" dirty="0" smtClean="0"/>
              <a:t>'</a:t>
            </a:r>
            <a:r>
              <a:rPr lang="tr-TR" dirty="0" smtClean="0"/>
              <a:t>ün parametresi olarak çağırıldığında referans çevresi nedir?</a:t>
            </a:r>
          </a:p>
          <a:p>
            <a:pPr lvl="1"/>
            <a:r>
              <a:rPr lang="tr-TR" dirty="0" smtClean="0"/>
              <a:t>Yüzeysel bağlama (</a:t>
            </a:r>
            <a:r>
              <a:rPr lang="tr-TR" dirty="0" err="1" smtClean="0"/>
              <a:t>Shallow</a:t>
            </a:r>
            <a:r>
              <a:rPr lang="tr-TR" dirty="0" smtClean="0"/>
              <a:t> </a:t>
            </a:r>
            <a:r>
              <a:rPr lang="tr-TR" dirty="0" err="1" smtClean="0"/>
              <a:t>binding</a:t>
            </a:r>
            <a:r>
              <a:rPr lang="tr-TR" dirty="0" smtClean="0"/>
              <a:t>) =&gt; </a:t>
            </a:r>
            <a:r>
              <a:rPr lang="tr-TR" dirty="0" smtClean="0">
                <a:latin typeface="Courier New" pitchFamily="49" charset="0"/>
                <a:cs typeface="Courier New" pitchFamily="49" charset="0"/>
              </a:rPr>
              <a:t>sub2, sub4, sub3, sub1</a:t>
            </a:r>
          </a:p>
          <a:p>
            <a:pPr lvl="1"/>
            <a:r>
              <a:rPr lang="tr-TR" dirty="0" smtClean="0"/>
              <a:t>Derin bağlama (</a:t>
            </a:r>
            <a:r>
              <a:rPr lang="tr-TR" dirty="0" err="1" smtClean="0"/>
              <a:t>Deep</a:t>
            </a:r>
            <a:r>
              <a:rPr lang="tr-TR" dirty="0" smtClean="0"/>
              <a:t> </a:t>
            </a:r>
            <a:r>
              <a:rPr lang="tr-TR" dirty="0" err="1" smtClean="0"/>
              <a:t>binding</a:t>
            </a:r>
            <a:r>
              <a:rPr lang="tr-TR" dirty="0" smtClean="0"/>
              <a:t>) =&gt; </a:t>
            </a:r>
            <a:r>
              <a:rPr lang="tr-TR" dirty="0" smtClean="0">
                <a:latin typeface="Courier New" pitchFamily="49" charset="0"/>
                <a:cs typeface="Courier New" pitchFamily="49" charset="0"/>
              </a:rPr>
              <a:t>sub2, sub1</a:t>
            </a:r>
            <a:endParaRPr lang="tr-TR" dirty="0">
              <a:latin typeface="Courier New" pitchFamily="49" charset="0"/>
              <a:cs typeface="Courier New" pitchFamily="49" charset="0"/>
            </a:endParaRPr>
          </a:p>
        </p:txBody>
      </p:sp>
      <p:pic>
        <p:nvPicPr>
          <p:cNvPr id="49154" name="Picture 2"/>
          <p:cNvPicPr>
            <a:picLocks noChangeAspect="1" noChangeArrowheads="1"/>
          </p:cNvPicPr>
          <p:nvPr/>
        </p:nvPicPr>
        <p:blipFill>
          <a:blip r:embed="rId2"/>
          <a:srcRect/>
          <a:stretch>
            <a:fillRect/>
          </a:stretch>
        </p:blipFill>
        <p:spPr bwMode="auto">
          <a:xfrm>
            <a:off x="642910" y="1500174"/>
            <a:ext cx="5643602" cy="3437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333375"/>
            <a:ext cx="7772400" cy="1143000"/>
          </a:xfrm>
        </p:spPr>
        <p:txBody>
          <a:bodyPr/>
          <a:lstStyle/>
          <a:p>
            <a:pPr eaLnBrk="1" hangingPunct="1"/>
            <a:r>
              <a:rPr lang="tr-TR" altLang="zh-TW" dirty="0" smtClean="0"/>
              <a:t>Parametre olarak fonksiyonlar</a:t>
            </a:r>
            <a:endParaRPr lang="en-US" altLang="zh-TW" dirty="0" smtClean="0"/>
          </a:p>
        </p:txBody>
      </p:sp>
      <p:sp>
        <p:nvSpPr>
          <p:cNvPr id="28676" name="Text Box 3"/>
          <p:cNvSpPr txBox="1">
            <a:spLocks noChangeArrowheads="1"/>
          </p:cNvSpPr>
          <p:nvPr/>
        </p:nvSpPr>
        <p:spPr bwMode="auto">
          <a:xfrm>
            <a:off x="590550" y="1741507"/>
            <a:ext cx="3570208" cy="3416320"/>
          </a:xfrm>
          <a:prstGeom prst="rect">
            <a:avLst/>
          </a:prstGeom>
          <a:noFill/>
          <a:ln w="9525" algn="ctr">
            <a:noFill/>
            <a:miter lim="800000"/>
            <a:headEnd/>
            <a:tailEnd/>
          </a:ln>
        </p:spPr>
        <p:txBody>
          <a:bodyPr wrap="none">
            <a:spAutoFit/>
          </a:bodyPr>
          <a:lstStyle/>
          <a:p>
            <a:r>
              <a:rPr lang="en-US" altLang="zh-TW" b="1" dirty="0" err="1">
                <a:solidFill>
                  <a:srgbClr val="FFC000"/>
                </a:solidFill>
                <a:latin typeface="Arial" charset="0"/>
              </a:rPr>
              <a:t>int</a:t>
            </a:r>
            <a:r>
              <a:rPr lang="en-US" altLang="zh-TW" b="1" dirty="0">
                <a:solidFill>
                  <a:srgbClr val="FFC000"/>
                </a:solidFill>
                <a:latin typeface="Arial" charset="0"/>
              </a:rPr>
              <a:t> Plus (</a:t>
            </a:r>
            <a:r>
              <a:rPr lang="en-US" altLang="zh-TW" b="1" dirty="0" err="1">
                <a:solidFill>
                  <a:srgbClr val="FFC000"/>
                </a:solidFill>
                <a:latin typeface="Arial" charset="0"/>
              </a:rPr>
              <a:t>int</a:t>
            </a:r>
            <a:r>
              <a:rPr lang="en-US" altLang="zh-TW" b="1" dirty="0">
                <a:solidFill>
                  <a:srgbClr val="FFC000"/>
                </a:solidFill>
                <a:latin typeface="Arial" charset="0"/>
              </a:rPr>
              <a:t> num) {</a:t>
            </a:r>
          </a:p>
          <a:p>
            <a:r>
              <a:rPr lang="en-US" altLang="zh-TW" b="1" dirty="0">
                <a:solidFill>
                  <a:srgbClr val="FFC000"/>
                </a:solidFill>
                <a:latin typeface="Arial" charset="0"/>
              </a:rPr>
              <a:t>    return num + num ;</a:t>
            </a:r>
          </a:p>
          <a:p>
            <a:r>
              <a:rPr lang="en-US" altLang="zh-TW" b="1" dirty="0">
                <a:solidFill>
                  <a:srgbClr val="FFC000"/>
                </a:solidFill>
                <a:latin typeface="Arial" charset="0"/>
              </a:rPr>
              <a:t>}</a:t>
            </a:r>
          </a:p>
          <a:p>
            <a:endParaRPr lang="en-US" altLang="zh-TW" b="1" dirty="0">
              <a:solidFill>
                <a:srgbClr val="FFC000"/>
              </a:solidFill>
              <a:latin typeface="Arial" charset="0"/>
            </a:endParaRPr>
          </a:p>
          <a:p>
            <a:r>
              <a:rPr lang="en-US" altLang="zh-TW" b="1" dirty="0" err="1">
                <a:solidFill>
                  <a:srgbClr val="FFC000"/>
                </a:solidFill>
                <a:latin typeface="Arial" charset="0"/>
              </a:rPr>
              <a:t>int</a:t>
            </a:r>
            <a:r>
              <a:rPr lang="en-US" altLang="zh-TW" b="1" dirty="0">
                <a:solidFill>
                  <a:srgbClr val="FFC000"/>
                </a:solidFill>
                <a:latin typeface="Arial" charset="0"/>
              </a:rPr>
              <a:t> Square (</a:t>
            </a:r>
            <a:r>
              <a:rPr lang="en-US" altLang="zh-TW" b="1" dirty="0" err="1">
                <a:solidFill>
                  <a:srgbClr val="FFC000"/>
                </a:solidFill>
                <a:latin typeface="Arial" charset="0"/>
              </a:rPr>
              <a:t>int</a:t>
            </a:r>
            <a:r>
              <a:rPr lang="en-US" altLang="zh-TW" b="1" dirty="0">
                <a:solidFill>
                  <a:srgbClr val="FFC000"/>
                </a:solidFill>
                <a:latin typeface="Arial" charset="0"/>
              </a:rPr>
              <a:t> num) {</a:t>
            </a:r>
          </a:p>
          <a:p>
            <a:r>
              <a:rPr lang="en-US" altLang="zh-TW" b="1" dirty="0">
                <a:solidFill>
                  <a:srgbClr val="FFC000"/>
                </a:solidFill>
                <a:latin typeface="Arial" charset="0"/>
              </a:rPr>
              <a:t>    return num * </a:t>
            </a:r>
            <a:r>
              <a:rPr lang="en-US" altLang="zh-TW" b="1" dirty="0" err="1">
                <a:solidFill>
                  <a:srgbClr val="FFC000"/>
                </a:solidFill>
                <a:latin typeface="Arial" charset="0"/>
              </a:rPr>
              <a:t>num</a:t>
            </a:r>
            <a:r>
              <a:rPr lang="en-US" altLang="zh-TW" b="1" dirty="0">
                <a:solidFill>
                  <a:srgbClr val="FFC000"/>
                </a:solidFill>
                <a:latin typeface="Arial" charset="0"/>
              </a:rPr>
              <a:t>;</a:t>
            </a:r>
          </a:p>
          <a:p>
            <a:r>
              <a:rPr lang="en-US" altLang="zh-TW" b="1" dirty="0">
                <a:solidFill>
                  <a:srgbClr val="FFC000"/>
                </a:solidFill>
                <a:latin typeface="Arial" charset="0"/>
              </a:rPr>
              <a:t>}</a:t>
            </a:r>
          </a:p>
          <a:p>
            <a:endParaRPr lang="en-US" altLang="zh-TW" b="1" dirty="0">
              <a:solidFill>
                <a:srgbClr val="FFC000"/>
              </a:solidFill>
              <a:latin typeface="Arial" charset="0"/>
            </a:endParaRPr>
          </a:p>
          <a:p>
            <a:r>
              <a:rPr lang="en-US" altLang="zh-TW" b="1" dirty="0">
                <a:solidFill>
                  <a:srgbClr val="FFC000"/>
                </a:solidFill>
                <a:latin typeface="Arial" charset="0"/>
              </a:rPr>
              <a:t>void Execute(</a:t>
            </a:r>
            <a:r>
              <a:rPr lang="en-US" altLang="zh-TW" b="1" dirty="0" err="1">
                <a:solidFill>
                  <a:srgbClr val="FFC000"/>
                </a:solidFill>
                <a:latin typeface="Arial" charset="0"/>
              </a:rPr>
              <a:t>int</a:t>
            </a:r>
            <a:r>
              <a:rPr lang="en-US" altLang="zh-TW" b="1" dirty="0">
                <a:solidFill>
                  <a:srgbClr val="FFC000"/>
                </a:solidFill>
                <a:latin typeface="Arial" charset="0"/>
              </a:rPr>
              <a:t> seed, </a:t>
            </a:r>
          </a:p>
          <a:p>
            <a:r>
              <a:rPr lang="en-US" altLang="zh-TW" b="1" dirty="0">
                <a:solidFill>
                  <a:srgbClr val="FFC000"/>
                </a:solidFill>
                <a:latin typeface="Arial" charset="0"/>
              </a:rPr>
              <a:t>		</a:t>
            </a:r>
            <a:r>
              <a:rPr lang="en-US" altLang="zh-TW" b="1" dirty="0" err="1">
                <a:solidFill>
                  <a:srgbClr val="FFC000"/>
                </a:solidFill>
                <a:latin typeface="Arial" charset="0"/>
              </a:rPr>
              <a:t>int</a:t>
            </a:r>
            <a:r>
              <a:rPr lang="en-US" altLang="zh-TW" b="1" dirty="0">
                <a:solidFill>
                  <a:srgbClr val="FFC000"/>
                </a:solidFill>
                <a:latin typeface="Arial" charset="0"/>
              </a:rPr>
              <a:t> (*pF)(</a:t>
            </a:r>
            <a:r>
              <a:rPr lang="en-US" altLang="zh-TW" b="1" dirty="0" err="1">
                <a:solidFill>
                  <a:srgbClr val="FFC000"/>
                </a:solidFill>
                <a:latin typeface="Arial" charset="0"/>
              </a:rPr>
              <a:t>int</a:t>
            </a:r>
            <a:r>
              <a:rPr lang="en-US" altLang="zh-TW" b="1" dirty="0">
                <a:solidFill>
                  <a:srgbClr val="FFC000"/>
                </a:solidFill>
                <a:latin typeface="Arial" charset="0"/>
              </a:rPr>
              <a:t>)) {</a:t>
            </a:r>
          </a:p>
          <a:p>
            <a:r>
              <a:rPr lang="en-US" altLang="zh-TW" b="1" dirty="0">
                <a:solidFill>
                  <a:srgbClr val="FFC000"/>
                </a:solidFill>
                <a:latin typeface="Arial" charset="0"/>
              </a:rPr>
              <a:t>    return </a:t>
            </a:r>
            <a:r>
              <a:rPr lang="en-US" altLang="zh-TW" b="1" dirty="0">
                <a:solidFill>
                  <a:srgbClr val="00B050"/>
                </a:solidFill>
                <a:latin typeface="Arial" charset="0"/>
              </a:rPr>
              <a:t>pF(seed)</a:t>
            </a:r>
            <a:r>
              <a:rPr lang="en-US" altLang="zh-TW" b="1" dirty="0">
                <a:solidFill>
                  <a:srgbClr val="FFC000"/>
                </a:solidFill>
                <a:latin typeface="Arial" charset="0"/>
              </a:rPr>
              <a:t> ;</a:t>
            </a:r>
          </a:p>
          <a:p>
            <a:r>
              <a:rPr lang="en-US" altLang="zh-TW" b="1" dirty="0">
                <a:solidFill>
                  <a:srgbClr val="FFC000"/>
                </a:solidFill>
                <a:latin typeface="Arial" charset="0"/>
              </a:rPr>
              <a:t>}</a:t>
            </a:r>
          </a:p>
        </p:txBody>
      </p:sp>
      <p:sp>
        <p:nvSpPr>
          <p:cNvPr id="28677" name="Text Box 4"/>
          <p:cNvSpPr txBox="1">
            <a:spLocks noChangeArrowheads="1"/>
          </p:cNvSpPr>
          <p:nvPr/>
        </p:nvSpPr>
        <p:spPr bwMode="auto">
          <a:xfrm>
            <a:off x="4873625" y="1731982"/>
            <a:ext cx="2999539" cy="3416320"/>
          </a:xfrm>
          <a:prstGeom prst="rect">
            <a:avLst/>
          </a:prstGeom>
          <a:noFill/>
          <a:ln w="9525" algn="ctr">
            <a:noFill/>
            <a:miter lim="800000"/>
            <a:headEnd/>
            <a:tailEnd/>
          </a:ln>
        </p:spPr>
        <p:txBody>
          <a:bodyPr wrap="none">
            <a:spAutoFit/>
          </a:bodyPr>
          <a:lstStyle/>
          <a:p>
            <a:r>
              <a:rPr lang="en-US" altLang="zh-TW" b="1" dirty="0" err="1">
                <a:solidFill>
                  <a:srgbClr val="FF9900"/>
                </a:solidFill>
                <a:latin typeface="Arial" charset="0"/>
              </a:rPr>
              <a:t>int</a:t>
            </a:r>
            <a:r>
              <a:rPr lang="en-US" altLang="zh-TW" b="1" dirty="0">
                <a:solidFill>
                  <a:srgbClr val="FF9900"/>
                </a:solidFill>
                <a:latin typeface="Arial" charset="0"/>
              </a:rPr>
              <a:t> main( )  {</a:t>
            </a:r>
          </a:p>
          <a:p>
            <a:r>
              <a:rPr lang="en-US" altLang="zh-TW" b="1" dirty="0">
                <a:solidFill>
                  <a:srgbClr val="FF9900"/>
                </a:solidFill>
                <a:latin typeface="Arial" charset="0"/>
              </a:rPr>
              <a:t>   </a:t>
            </a:r>
            <a:r>
              <a:rPr lang="en-US" altLang="zh-TW" b="1" dirty="0" err="1">
                <a:solidFill>
                  <a:srgbClr val="FF9900"/>
                </a:solidFill>
                <a:latin typeface="Arial" charset="0"/>
              </a:rPr>
              <a:t>int</a:t>
            </a:r>
            <a:r>
              <a:rPr lang="en-US" altLang="zh-TW" b="1" dirty="0">
                <a:solidFill>
                  <a:srgbClr val="FF9900"/>
                </a:solidFill>
                <a:latin typeface="Arial" charset="0"/>
              </a:rPr>
              <a:t> Result ;</a:t>
            </a:r>
          </a:p>
          <a:p>
            <a:r>
              <a:rPr lang="en-US" altLang="zh-TW" b="1" dirty="0">
                <a:solidFill>
                  <a:srgbClr val="00B050"/>
                </a:solidFill>
                <a:latin typeface="Arial" charset="0"/>
              </a:rPr>
              <a:t>   </a:t>
            </a:r>
            <a:r>
              <a:rPr lang="en-US" altLang="zh-TW" b="1" dirty="0" err="1">
                <a:solidFill>
                  <a:srgbClr val="00B050"/>
                </a:solidFill>
                <a:latin typeface="Arial" charset="0"/>
              </a:rPr>
              <a:t>int</a:t>
            </a:r>
            <a:r>
              <a:rPr lang="en-US" altLang="zh-TW" b="1" dirty="0">
                <a:solidFill>
                  <a:srgbClr val="00B050"/>
                </a:solidFill>
                <a:latin typeface="Arial" charset="0"/>
              </a:rPr>
              <a:t> (*pF)(</a:t>
            </a:r>
            <a:r>
              <a:rPr lang="en-US" altLang="zh-TW" b="1" dirty="0" err="1">
                <a:solidFill>
                  <a:srgbClr val="00B050"/>
                </a:solidFill>
                <a:latin typeface="Arial" charset="0"/>
              </a:rPr>
              <a:t>int</a:t>
            </a:r>
            <a:r>
              <a:rPr lang="en-US" altLang="zh-TW" b="1" dirty="0">
                <a:solidFill>
                  <a:srgbClr val="00B050"/>
                </a:solidFill>
                <a:latin typeface="Arial" charset="0"/>
              </a:rPr>
              <a:t>) ;</a:t>
            </a:r>
          </a:p>
          <a:p>
            <a:endParaRPr lang="en-US" altLang="zh-TW" b="1" dirty="0">
              <a:solidFill>
                <a:srgbClr val="00B050"/>
              </a:solidFill>
              <a:latin typeface="Arial" charset="0"/>
            </a:endParaRPr>
          </a:p>
          <a:p>
            <a:r>
              <a:rPr lang="en-US" altLang="zh-TW" b="1" dirty="0">
                <a:solidFill>
                  <a:srgbClr val="00B050"/>
                </a:solidFill>
                <a:latin typeface="Arial" charset="0"/>
              </a:rPr>
              <a:t>   pF = Plus;   </a:t>
            </a:r>
          </a:p>
          <a:p>
            <a:r>
              <a:rPr lang="en-US" altLang="zh-TW" dirty="0">
                <a:solidFill>
                  <a:srgbClr val="FFFF00"/>
                </a:solidFill>
                <a:latin typeface="Arial" charset="0"/>
              </a:rPr>
              <a:t>   </a:t>
            </a:r>
            <a:r>
              <a:rPr lang="en-US" altLang="zh-TW" b="1" dirty="0">
                <a:solidFill>
                  <a:srgbClr val="FF9900"/>
                </a:solidFill>
                <a:latin typeface="Arial" charset="0"/>
              </a:rPr>
              <a:t>Result = Execute(3, pF);</a:t>
            </a:r>
          </a:p>
          <a:p>
            <a:r>
              <a:rPr lang="en-US" altLang="zh-TW" dirty="0">
                <a:solidFill>
                  <a:srgbClr val="FFFF00"/>
                </a:solidFill>
                <a:latin typeface="Arial" charset="0"/>
              </a:rPr>
              <a:t>   </a:t>
            </a:r>
            <a:r>
              <a:rPr lang="en-US" altLang="zh-TW" dirty="0">
                <a:latin typeface="Arial" charset="0"/>
              </a:rPr>
              <a:t>// </a:t>
            </a:r>
            <a:r>
              <a:rPr lang="tr-TR" altLang="zh-TW" dirty="0" smtClean="0">
                <a:latin typeface="Arial" charset="0"/>
              </a:rPr>
              <a:t>Sonuç</a:t>
            </a:r>
            <a:r>
              <a:rPr lang="en-US" altLang="zh-TW" dirty="0" smtClean="0">
                <a:latin typeface="Arial" charset="0"/>
              </a:rPr>
              <a:t> </a:t>
            </a:r>
            <a:r>
              <a:rPr lang="en-US" altLang="zh-TW" dirty="0">
                <a:latin typeface="Arial" charset="0"/>
              </a:rPr>
              <a:t>= 6</a:t>
            </a:r>
          </a:p>
          <a:p>
            <a:endParaRPr lang="en-US" altLang="zh-TW" dirty="0">
              <a:latin typeface="Arial" charset="0"/>
            </a:endParaRPr>
          </a:p>
          <a:p>
            <a:r>
              <a:rPr lang="en-US" altLang="zh-TW" dirty="0">
                <a:solidFill>
                  <a:srgbClr val="FFFF00"/>
                </a:solidFill>
                <a:latin typeface="Arial" charset="0"/>
              </a:rPr>
              <a:t>   </a:t>
            </a:r>
            <a:r>
              <a:rPr lang="en-US" altLang="zh-TW" b="1" dirty="0">
                <a:solidFill>
                  <a:srgbClr val="00B050"/>
                </a:solidFill>
                <a:latin typeface="Arial" charset="0"/>
              </a:rPr>
              <a:t>pF = Square;</a:t>
            </a:r>
          </a:p>
          <a:p>
            <a:r>
              <a:rPr lang="en-US" altLang="zh-TW" dirty="0">
                <a:solidFill>
                  <a:srgbClr val="FFFF00"/>
                </a:solidFill>
                <a:latin typeface="Arial" charset="0"/>
              </a:rPr>
              <a:t>   </a:t>
            </a:r>
            <a:r>
              <a:rPr lang="en-US" altLang="zh-TW" b="1" dirty="0">
                <a:solidFill>
                  <a:srgbClr val="FF9900"/>
                </a:solidFill>
                <a:latin typeface="Arial" charset="0"/>
              </a:rPr>
              <a:t>Result = Execute(3, pF);</a:t>
            </a:r>
          </a:p>
          <a:p>
            <a:r>
              <a:rPr lang="en-US" altLang="zh-TW" dirty="0">
                <a:solidFill>
                  <a:srgbClr val="FFFF00"/>
                </a:solidFill>
                <a:latin typeface="Arial" charset="0"/>
              </a:rPr>
              <a:t>   </a:t>
            </a:r>
            <a:r>
              <a:rPr lang="en-US" altLang="zh-TW" dirty="0">
                <a:latin typeface="Arial" charset="0"/>
              </a:rPr>
              <a:t>// </a:t>
            </a:r>
            <a:r>
              <a:rPr lang="tr-TR" altLang="zh-TW" dirty="0" smtClean="0">
                <a:latin typeface="Arial" charset="0"/>
              </a:rPr>
              <a:t>Sonuç</a:t>
            </a:r>
            <a:r>
              <a:rPr lang="en-US" altLang="zh-TW" dirty="0" smtClean="0">
                <a:latin typeface="Arial" charset="0"/>
              </a:rPr>
              <a:t> </a:t>
            </a:r>
            <a:r>
              <a:rPr lang="en-US" altLang="zh-TW" dirty="0">
                <a:latin typeface="Arial" charset="0"/>
              </a:rPr>
              <a:t>= 9</a:t>
            </a:r>
          </a:p>
          <a:p>
            <a:r>
              <a:rPr lang="en-US" altLang="zh-TW" b="1" dirty="0">
                <a:solidFill>
                  <a:srgbClr val="FF9900"/>
                </a:solidFill>
                <a:latin typeface="Arial" charset="0"/>
              </a:rPr>
              <a:t>}</a:t>
            </a: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95</a:t>
            </a:fld>
            <a:endParaRPr lang="tr-T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ltLang="zh-TW" dirty="0" smtClean="0"/>
              <a:t>Parametre olarak fonksiyonlar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96</a:t>
            </a:fld>
            <a:endParaRPr lang="tr-TR"/>
          </a:p>
        </p:txBody>
      </p:sp>
      <p:sp>
        <p:nvSpPr>
          <p:cNvPr id="7" name="Rectangle 3"/>
          <p:cNvSpPr txBox="1">
            <a:spLocks noChangeArrowheads="1"/>
          </p:cNvSpPr>
          <p:nvPr/>
        </p:nvSpPr>
        <p:spPr>
          <a:xfrm>
            <a:off x="3543300" y="1457348"/>
            <a:ext cx="5372100" cy="540065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Shallow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a:t>
            </a:r>
            <a:r>
              <a:rPr kumimoji="0" lang="en-US" altLang="ko-KR" sz="2400" b="0" i="1"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reference environment</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of the call statement is passed to the subprogram</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4</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Deep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environment of the definition of the passed subprogram</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1</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altLang="ko-KR" sz="2400" b="1" i="0" u="none" strike="noStrike" kern="1200" cap="none" spc="0" normalizeH="0" baseline="0" noProof="0" dirty="0" smtClean="0">
                <a:ln>
                  <a:noFill/>
                </a:ln>
                <a:solidFill>
                  <a:srgbClr val="FFFF00"/>
                </a:solidFill>
                <a:effectLst/>
                <a:uLnTx/>
                <a:uFillTx/>
                <a:latin typeface="Arial" pitchFamily="34" charset="0"/>
                <a:ea typeface="굴림" pitchFamily="50" charset="-127"/>
                <a:cs typeface="Arial" pitchFamily="34" charset="0"/>
              </a:rPr>
              <a:t>Ad Hoc Binding</a:t>
            </a: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 the environment of the call statement that passes the subprogram as an actual parameter</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2400" b="0" i="0" u="none"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		</a:t>
            </a:r>
            <a:r>
              <a:rPr kumimoji="0" lang="en-US" altLang="ko-KR" sz="2400" b="1" i="0" u="none" strike="noStrike" kern="1200" cap="none" spc="0" normalizeH="0" baseline="0" noProof="0" dirty="0" smtClean="0">
                <a:ln>
                  <a:noFill/>
                </a:ln>
                <a:solidFill>
                  <a:srgbClr val="FF0000"/>
                </a:solidFill>
                <a:effectLst/>
                <a:uLnTx/>
                <a:uFillTx/>
                <a:latin typeface="Arial" pitchFamily="34" charset="0"/>
                <a:ea typeface="굴림" pitchFamily="50" charset="-127"/>
                <a:cs typeface="Arial" pitchFamily="34" charset="0"/>
              </a:rPr>
              <a:t>X = 3</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Rectangle 4"/>
          <p:cNvSpPr>
            <a:spLocks noChangeArrowheads="1"/>
          </p:cNvSpPr>
          <p:nvPr/>
        </p:nvSpPr>
        <p:spPr bwMode="auto">
          <a:xfrm>
            <a:off x="342900" y="1571648"/>
            <a:ext cx="4000500" cy="5143500"/>
          </a:xfrm>
          <a:prstGeom prst="rect">
            <a:avLst/>
          </a:prstGeom>
          <a:noFill/>
          <a:ln w="9525">
            <a:noFill/>
            <a:miter lim="800000"/>
            <a:headEnd/>
            <a:tailEnd/>
          </a:ln>
          <a:effectLst/>
        </p:spPr>
        <p:txBody>
          <a:bodyPr/>
          <a:lstStyle/>
          <a:p>
            <a:pPr marL="342900" indent="-342900" algn="l" eaLnBrk="1" hangingPunct="1">
              <a:lnSpc>
                <a:spcPct val="90000"/>
              </a:lnSpc>
              <a:buClr>
                <a:srgbClr val="FFFF00"/>
              </a:buClr>
              <a:buSzPct val="70000"/>
              <a:buFont typeface="Wingdings" pitchFamily="2" charset="2"/>
              <a:buNone/>
            </a:pP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sub1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sub2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alert(x);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sub3 ()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3;</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sub4 (</a:t>
            </a:r>
            <a:r>
              <a:rPr lang="en-US" altLang="ko-KR" sz="2000" dirty="0">
                <a:solidFill>
                  <a:srgbClr val="FFFF00"/>
                </a:solidFill>
                <a:effectLst>
                  <a:outerShdw blurRad="38100" dist="38100" dir="2700000" algn="tl">
                    <a:srgbClr val="000000"/>
                  </a:outerShdw>
                </a:effectLst>
                <a:latin typeface="Arial" pitchFamily="34" charset="0"/>
                <a:ea typeface="굴림" pitchFamily="50" charset="-127"/>
                <a:cs typeface="Arial" pitchFamily="34" charset="0"/>
              </a:rPr>
              <a:t>sub2</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b="1"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function</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sub4 (</a:t>
            </a:r>
            <a:r>
              <a:rPr lang="en-US" altLang="ko-KR" sz="2000" dirty="0" err="1">
                <a:solidFill>
                  <a:srgbClr val="FFFF00"/>
                </a:solidFill>
                <a:effectLst>
                  <a:outerShdw blurRad="38100" dist="38100" dir="2700000" algn="tl">
                    <a:srgbClr val="000000"/>
                  </a:outerShdw>
                </a:effectLst>
                <a:latin typeface="Arial" pitchFamily="34" charset="0"/>
                <a:ea typeface="굴림" pitchFamily="50" charset="-127"/>
                <a:cs typeface="Arial" pitchFamily="34" charset="0"/>
              </a:rPr>
              <a:t>subx</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var</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4;</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r>
              <a:rPr lang="en-US" altLang="ko-KR" sz="2000" dirty="0" err="1">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subx</a:t>
            </a: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x = 1;</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	sub3 ();</a:t>
            </a:r>
          </a:p>
          <a:p>
            <a:pPr marL="342900" indent="-342900" algn="l" eaLnBrk="1" hangingPunct="1">
              <a:lnSpc>
                <a:spcPct val="90000"/>
              </a:lnSpc>
              <a:buClr>
                <a:srgbClr val="FFFF00"/>
              </a:buClr>
              <a:buSzPct val="70000"/>
              <a:buFont typeface="Wingdings" pitchFamily="2" charset="2"/>
              <a:buNone/>
            </a:pPr>
            <a:r>
              <a:rPr lang="en-US" altLang="ko-KR" sz="2000" dirty="0">
                <a:solidFill>
                  <a:srgbClr val="66FFFF"/>
                </a:solidFill>
                <a:effectLst>
                  <a:outerShdw blurRad="38100" dist="38100" dir="2700000" algn="tl">
                    <a:srgbClr val="000000"/>
                  </a:outerShdw>
                </a:effectLst>
                <a:latin typeface="Arial" pitchFamily="34" charset="0"/>
                <a:ea typeface="굴림" pitchFamily="50" charset="-127"/>
                <a:cs typeface="Arial" pitchFamily="34" charset="0"/>
              </a:rPr>
              <a:t>};</a:t>
            </a:r>
            <a:r>
              <a:rPr lang="en-US" altLang="ko-KR" sz="2000" dirty="0">
                <a:effectLst>
                  <a:outerShdw blurRad="38100" dist="38100" dir="2700000" algn="tl">
                    <a:srgbClr val="000000"/>
                  </a:outerShdw>
                </a:effectLst>
                <a:latin typeface="Arial" pitchFamily="34" charset="0"/>
                <a:ea typeface="굴림" pitchFamily="50" charset="-127"/>
                <a:cs typeface="Arial" pitchFamily="34" charset="0"/>
              </a:rPr>
              <a:t>  // JavaScript</a:t>
            </a:r>
          </a:p>
        </p:txBody>
      </p:sp>
      <p:sp>
        <p:nvSpPr>
          <p:cNvPr id="9" name="Line 7"/>
          <p:cNvSpPr>
            <a:spLocks noChangeShapeType="1"/>
          </p:cNvSpPr>
          <p:nvPr/>
        </p:nvSpPr>
        <p:spPr bwMode="auto">
          <a:xfrm>
            <a:off x="1943100" y="2600348"/>
            <a:ext cx="2400300" cy="342900"/>
          </a:xfrm>
          <a:prstGeom prst="line">
            <a:avLst/>
          </a:prstGeom>
          <a:noFill/>
          <a:ln w="28575">
            <a:solidFill>
              <a:srgbClr val="FF0000"/>
            </a:solidFill>
            <a:prstDash val="dash"/>
            <a:round/>
            <a:headEnd/>
            <a:tailEnd type="triangle" w="lg" len="lg"/>
          </a:ln>
          <a:effectLst/>
        </p:spPr>
        <p:txBody>
          <a:bodyPr wrap="none" anchor="ctr"/>
          <a:lstStyle/>
          <a:p>
            <a:endParaRPr lang="tr-TR"/>
          </a:p>
        </p:txBody>
      </p:sp>
      <p:sp>
        <p:nvSpPr>
          <p:cNvPr id="10" name="Oval 8"/>
          <p:cNvSpPr>
            <a:spLocks noChangeArrowheads="1"/>
          </p:cNvSpPr>
          <p:nvPr/>
        </p:nvSpPr>
        <p:spPr bwMode="auto">
          <a:xfrm>
            <a:off x="571500" y="6097611"/>
            <a:ext cx="114300" cy="112712"/>
          </a:xfrm>
          <a:prstGeom prst="ellipse">
            <a:avLst/>
          </a:prstGeom>
          <a:noFill/>
          <a:ln w="9525" algn="ctr">
            <a:noFill/>
            <a:round/>
            <a:headEnd/>
            <a:tailEnd/>
          </a:ln>
          <a:effectLst/>
        </p:spPr>
        <p:txBody>
          <a:bodyPr wrap="none" anchor="ctr"/>
          <a:lstStyle/>
          <a:p>
            <a:endParaRPr lang="tr-TR"/>
          </a:p>
        </p:txBody>
      </p:sp>
      <p:sp>
        <p:nvSpPr>
          <p:cNvPr id="11" name="Oval 9"/>
          <p:cNvSpPr>
            <a:spLocks noChangeArrowheads="1"/>
          </p:cNvSpPr>
          <p:nvPr/>
        </p:nvSpPr>
        <p:spPr bwMode="auto">
          <a:xfrm>
            <a:off x="601663" y="3075011"/>
            <a:ext cx="114300" cy="112712"/>
          </a:xfrm>
          <a:prstGeom prst="ellipse">
            <a:avLst/>
          </a:prstGeom>
          <a:noFill/>
          <a:ln w="9525" algn="ctr">
            <a:noFill/>
            <a:round/>
            <a:headEnd/>
            <a:tailEnd/>
          </a:ln>
          <a:effectLst/>
        </p:spPr>
        <p:txBody>
          <a:bodyPr wrap="none" anchor="ctr"/>
          <a:lstStyle/>
          <a:p>
            <a:endParaRPr lang="tr-TR"/>
          </a:p>
        </p:txBody>
      </p:sp>
      <p:sp>
        <p:nvSpPr>
          <p:cNvPr id="12" name="Oval 10"/>
          <p:cNvSpPr>
            <a:spLocks noChangeArrowheads="1"/>
          </p:cNvSpPr>
          <p:nvPr/>
        </p:nvSpPr>
        <p:spPr bwMode="auto">
          <a:xfrm>
            <a:off x="915988" y="3894161"/>
            <a:ext cx="114300" cy="112712"/>
          </a:xfrm>
          <a:prstGeom prst="ellipse">
            <a:avLst/>
          </a:prstGeom>
          <a:noFill/>
          <a:ln w="9525" algn="ctr">
            <a:noFill/>
            <a:round/>
            <a:headEnd/>
            <a:tailEnd/>
          </a:ln>
          <a:effectLst/>
        </p:spPr>
        <p:txBody>
          <a:bodyPr wrap="none" anchor="ctr"/>
          <a:lstStyle/>
          <a:p>
            <a:endParaRPr lang="tr-TR"/>
          </a:p>
        </p:txBody>
      </p:sp>
      <p:sp>
        <p:nvSpPr>
          <p:cNvPr id="13" name="Oval 11"/>
          <p:cNvSpPr>
            <a:spLocks noChangeArrowheads="1"/>
          </p:cNvSpPr>
          <p:nvPr/>
        </p:nvSpPr>
        <p:spPr bwMode="auto">
          <a:xfrm>
            <a:off x="620713" y="4446611"/>
            <a:ext cx="114300" cy="112712"/>
          </a:xfrm>
          <a:prstGeom prst="ellipse">
            <a:avLst/>
          </a:prstGeom>
          <a:noFill/>
          <a:ln w="9525" algn="ctr">
            <a:noFill/>
            <a:round/>
            <a:headEnd/>
            <a:tailEnd/>
          </a:ln>
          <a:effectLst/>
        </p:spPr>
        <p:txBody>
          <a:bodyPr wrap="none" anchor="ctr"/>
          <a:lstStyle/>
          <a:p>
            <a:endParaRPr lang="tr-TR"/>
          </a:p>
        </p:txBody>
      </p:sp>
      <p:sp>
        <p:nvSpPr>
          <p:cNvPr id="14" name="Oval 12"/>
          <p:cNvSpPr>
            <a:spLocks noChangeArrowheads="1"/>
          </p:cNvSpPr>
          <p:nvPr/>
        </p:nvSpPr>
        <p:spPr bwMode="auto">
          <a:xfrm>
            <a:off x="915988" y="5284811"/>
            <a:ext cx="114300" cy="112712"/>
          </a:xfrm>
          <a:prstGeom prst="ellipse">
            <a:avLst/>
          </a:prstGeom>
          <a:noFill/>
          <a:ln w="9525" algn="ctr">
            <a:noFill/>
            <a:round/>
            <a:headEnd/>
            <a:tailEnd/>
          </a:ln>
          <a:effectLst/>
        </p:spPr>
        <p:txBody>
          <a:bodyPr wrap="none" anchor="ctr"/>
          <a:lstStyle/>
          <a:p>
            <a:endParaRPr lang="tr-TR"/>
          </a:p>
        </p:txBody>
      </p:sp>
      <p:sp>
        <p:nvSpPr>
          <p:cNvPr id="15" name="Oval 13"/>
          <p:cNvSpPr>
            <a:spLocks noChangeArrowheads="1"/>
          </p:cNvSpPr>
          <p:nvPr/>
        </p:nvSpPr>
        <p:spPr bwMode="auto">
          <a:xfrm>
            <a:off x="687388" y="2246336"/>
            <a:ext cx="114300" cy="112712"/>
          </a:xfrm>
          <a:prstGeom prst="ellipse">
            <a:avLst/>
          </a:prstGeom>
          <a:noFill/>
          <a:ln w="9525" algn="ctr">
            <a:noFill/>
            <a:round/>
            <a:headEnd/>
            <a:tailEnd/>
          </a:ln>
          <a:effectLst/>
        </p:spPr>
        <p:txBody>
          <a:bodyPr wrap="none" anchor="ctr"/>
          <a:lstStyle/>
          <a:p>
            <a:endParaRPr lang="tr-TR"/>
          </a:p>
        </p:txBody>
      </p:sp>
      <p:cxnSp>
        <p:nvCxnSpPr>
          <p:cNvPr id="16" name="AutoShape 15"/>
          <p:cNvCxnSpPr>
            <a:cxnSpLocks noChangeShapeType="1"/>
            <a:stCxn id="10" idx="2"/>
            <a:endCxn id="11" idx="2"/>
          </p:cNvCxnSpPr>
          <p:nvPr/>
        </p:nvCxnSpPr>
        <p:spPr bwMode="auto">
          <a:xfrm rot="10800000" flipH="1">
            <a:off x="571500" y="3132161"/>
            <a:ext cx="30163" cy="3022600"/>
          </a:xfrm>
          <a:prstGeom prst="bentConnector3">
            <a:avLst>
              <a:gd name="adj1" fmla="val -1136843"/>
            </a:avLst>
          </a:prstGeom>
          <a:noFill/>
          <a:ln w="19050">
            <a:solidFill>
              <a:schemeClr val="tx1"/>
            </a:solidFill>
            <a:miter lim="800000"/>
            <a:headEnd/>
            <a:tailEnd type="triangle" w="med" len="med"/>
          </a:ln>
          <a:effectLst/>
        </p:spPr>
      </p:cxnSp>
      <p:cxnSp>
        <p:nvCxnSpPr>
          <p:cNvPr id="17" name="AutoShape 16"/>
          <p:cNvCxnSpPr>
            <a:cxnSpLocks noChangeShapeType="1"/>
            <a:stCxn id="12" idx="2"/>
            <a:endCxn id="13" idx="2"/>
          </p:cNvCxnSpPr>
          <p:nvPr/>
        </p:nvCxnSpPr>
        <p:spPr bwMode="auto">
          <a:xfrm rot="10800000" flipV="1">
            <a:off x="620713" y="3951311"/>
            <a:ext cx="295275" cy="552450"/>
          </a:xfrm>
          <a:prstGeom prst="bentConnector3">
            <a:avLst>
              <a:gd name="adj1" fmla="val 165051"/>
            </a:avLst>
          </a:prstGeom>
          <a:noFill/>
          <a:ln w="19050">
            <a:solidFill>
              <a:schemeClr val="tx1"/>
            </a:solidFill>
            <a:miter lim="800000"/>
            <a:headEnd/>
            <a:tailEnd type="triangle" w="med" len="med"/>
          </a:ln>
          <a:effectLst/>
        </p:spPr>
      </p:cxnSp>
      <p:cxnSp>
        <p:nvCxnSpPr>
          <p:cNvPr id="18" name="AutoShape 17"/>
          <p:cNvCxnSpPr>
            <a:cxnSpLocks noChangeShapeType="1"/>
            <a:stCxn id="14" idx="2"/>
            <a:endCxn id="15" idx="2"/>
          </p:cNvCxnSpPr>
          <p:nvPr/>
        </p:nvCxnSpPr>
        <p:spPr bwMode="auto">
          <a:xfrm rot="10800000">
            <a:off x="687388" y="2303486"/>
            <a:ext cx="228600" cy="3038475"/>
          </a:xfrm>
          <a:prstGeom prst="bentConnector3">
            <a:avLst>
              <a:gd name="adj1" fmla="val 250000"/>
            </a:avLst>
          </a:prstGeom>
          <a:noFill/>
          <a:ln w="19050">
            <a:solidFill>
              <a:schemeClr val="tx1"/>
            </a:solidFill>
            <a:miter lim="800000"/>
            <a:headEnd/>
            <a:tailEnd type="triangle" w="med" len="med"/>
          </a:ln>
          <a:effectLst/>
        </p:spPr>
      </p:cxnSp>
      <p:sp>
        <p:nvSpPr>
          <p:cNvPr id="19" name="Line 18"/>
          <p:cNvSpPr>
            <a:spLocks noChangeShapeType="1"/>
          </p:cNvSpPr>
          <p:nvPr/>
        </p:nvSpPr>
        <p:spPr bwMode="auto">
          <a:xfrm>
            <a:off x="1943100" y="2600348"/>
            <a:ext cx="2171700" cy="1846263"/>
          </a:xfrm>
          <a:prstGeom prst="line">
            <a:avLst/>
          </a:prstGeom>
          <a:noFill/>
          <a:ln w="28575">
            <a:solidFill>
              <a:srgbClr val="FF0000"/>
            </a:solidFill>
            <a:prstDash val="dash"/>
            <a:round/>
            <a:headEnd/>
            <a:tailEnd type="triangle" w="lg" len="lg"/>
          </a:ln>
          <a:effectLst/>
        </p:spPr>
        <p:txBody>
          <a:bodyPr wrap="none" anchor="ctr"/>
          <a:lstStyle/>
          <a:p>
            <a:endParaRPr lang="tr-TR"/>
          </a:p>
        </p:txBody>
      </p:sp>
      <p:sp>
        <p:nvSpPr>
          <p:cNvPr id="20" name="Line 19"/>
          <p:cNvSpPr>
            <a:spLocks noChangeShapeType="1"/>
          </p:cNvSpPr>
          <p:nvPr/>
        </p:nvSpPr>
        <p:spPr bwMode="auto">
          <a:xfrm>
            <a:off x="1943100" y="2600348"/>
            <a:ext cx="2171700" cy="3886200"/>
          </a:xfrm>
          <a:prstGeom prst="line">
            <a:avLst/>
          </a:prstGeom>
          <a:noFill/>
          <a:ln w="28575">
            <a:solidFill>
              <a:srgbClr val="FF0000"/>
            </a:solidFill>
            <a:prstDash val="dash"/>
            <a:round/>
            <a:headEnd/>
            <a:tailEnd type="triangle" w="lg" len="lg"/>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19" grpId="0" animBg="1"/>
      <p:bldP spid="2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8.3. Fazla yüklü altprogramlar</a:t>
            </a:r>
            <a:br>
              <a:rPr lang="tr-TR" dirty="0" smtClean="0"/>
            </a:br>
            <a:r>
              <a:rPr lang="tr-TR" dirty="0" err="1" smtClean="0"/>
              <a:t>Overloaded</a:t>
            </a:r>
            <a:r>
              <a:rPr lang="tr-TR" dirty="0" smtClean="0"/>
              <a:t> </a:t>
            </a:r>
            <a:r>
              <a:rPr lang="tr-TR" dirty="0" err="1" smtClean="0"/>
              <a:t>Subprograms</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97</a:t>
            </a:fld>
            <a:endParaRPr lang="tr-TR"/>
          </a:p>
        </p:txBody>
      </p:sp>
      <p:sp>
        <p:nvSpPr>
          <p:cNvPr id="6" name="5 İçerik Yer Tutucusu"/>
          <p:cNvSpPr>
            <a:spLocks noGrp="1"/>
          </p:cNvSpPr>
          <p:nvPr>
            <p:ph sz="quarter" idx="1"/>
          </p:nvPr>
        </p:nvSpPr>
        <p:spPr>
          <a:xfrm>
            <a:off x="612648" y="1600200"/>
            <a:ext cx="8153400" cy="4829196"/>
          </a:xfrm>
        </p:spPr>
        <p:txBody>
          <a:bodyPr>
            <a:normAutofit fontScale="70000" lnSpcReduction="20000"/>
          </a:bodyPr>
          <a:lstStyle/>
          <a:p>
            <a:r>
              <a:rPr lang="tr-TR" dirty="0" smtClean="0"/>
              <a:t>Aynı referans çevresinde başka bir altprogramla aynı isimde olan altprograma "Fazla yüklü altprogram" (</a:t>
            </a:r>
            <a:r>
              <a:rPr lang="tr-TR" dirty="0" err="1" smtClean="0"/>
              <a:t>overloaded</a:t>
            </a:r>
            <a:r>
              <a:rPr lang="tr-TR" dirty="0" smtClean="0"/>
              <a:t> </a:t>
            </a:r>
            <a:r>
              <a:rPr lang="tr-TR" dirty="0" err="1" smtClean="0"/>
              <a:t>subprogram</a:t>
            </a:r>
            <a:r>
              <a:rPr lang="tr-TR" dirty="0" smtClean="0"/>
              <a:t>) denir.</a:t>
            </a:r>
          </a:p>
          <a:p>
            <a:r>
              <a:rPr lang="tr-TR" dirty="0" smtClean="0"/>
              <a:t>C++, Java, C# ve Ada yerleşik fazla yüklü altprogramlara sahiptirler ve yazılımcılar isterlerse kendi fazla yüklü altprogramlarını yazabilirler.</a:t>
            </a:r>
          </a:p>
          <a:p>
            <a:r>
              <a:rPr lang="tr-TR" dirty="0" smtClean="0"/>
              <a:t>C++, Java ve C#'da parametrelerinin farklılığından hangi altprogramın kullanılacağına karar verilir.</a:t>
            </a:r>
          </a:p>
          <a:p>
            <a:r>
              <a:rPr lang="tr-TR" dirty="0" smtClean="0"/>
              <a:t>Ada'da altprogramın döneceği değer de seçimde rol oynayabilir. Ada karışık </a:t>
            </a:r>
            <a:r>
              <a:rPr lang="tr-TR" dirty="0" err="1" smtClean="0"/>
              <a:t>modlu</a:t>
            </a:r>
            <a:r>
              <a:rPr lang="tr-TR" dirty="0" smtClean="0"/>
              <a:t> ifadelere izin vermediğinden bu özellik faydalıdır.</a:t>
            </a:r>
          </a:p>
          <a:p>
            <a:r>
              <a:rPr lang="nn-NO" dirty="0" smtClean="0"/>
              <a:t>Örneğin iki parametreleri aynı ama "integer" ve "float" dönen iki fun</a:t>
            </a:r>
            <a:r>
              <a:rPr lang="tr-TR" dirty="0" smtClean="0"/>
              <a:t> fonksiyonu olsun.</a:t>
            </a:r>
          </a:p>
          <a:p>
            <a:pPr lvl="2">
              <a:buNone/>
            </a:pPr>
            <a:r>
              <a:rPr lang="tr-TR" dirty="0" smtClean="0">
                <a:latin typeface="Courier New" pitchFamily="49" charset="0"/>
                <a:cs typeface="Courier New" pitchFamily="49" charset="0"/>
              </a:rPr>
              <a:t>A, B : </a:t>
            </a:r>
            <a:r>
              <a:rPr lang="tr-TR" dirty="0" err="1" smtClean="0">
                <a:latin typeface="Courier New" pitchFamily="49" charset="0"/>
                <a:cs typeface="Courier New" pitchFamily="49" charset="0"/>
              </a:rPr>
              <a:t>Integer</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 . .</a:t>
            </a:r>
          </a:p>
          <a:p>
            <a:pPr lvl="2">
              <a:buNone/>
            </a:pPr>
            <a:r>
              <a:rPr lang="tr-TR" dirty="0" smtClean="0">
                <a:latin typeface="Courier New" pitchFamily="49" charset="0"/>
                <a:cs typeface="Courier New" pitchFamily="49" charset="0"/>
              </a:rPr>
              <a:t>A := B + </a:t>
            </a:r>
            <a:r>
              <a:rPr lang="tr-TR" dirty="0" err="1" smtClean="0">
                <a:latin typeface="Courier New" pitchFamily="49" charset="0"/>
                <a:cs typeface="Courier New" pitchFamily="49" charset="0"/>
              </a:rPr>
              <a:t>Fun</a:t>
            </a:r>
            <a:r>
              <a:rPr lang="tr-TR" dirty="0" smtClean="0">
                <a:latin typeface="Courier New" pitchFamily="49" charset="0"/>
                <a:cs typeface="Courier New" pitchFamily="49" charset="0"/>
              </a:rPr>
              <a:t>(7);</a:t>
            </a:r>
          </a:p>
          <a:p>
            <a:pPr>
              <a:buNone/>
            </a:pPr>
            <a:r>
              <a:rPr lang="tr-TR" dirty="0" smtClean="0"/>
              <a:t>	Bu durumda derleyici tam sayı dönen fonksiyonu kullanır.</a:t>
            </a:r>
            <a:endParaRPr lang="tr-T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8.4. Cinsine özgü (jenerik) altprogramlar (</a:t>
            </a:r>
            <a:r>
              <a:rPr lang="tr-TR" dirty="0" err="1" smtClean="0"/>
              <a:t>Generic</a:t>
            </a:r>
            <a:r>
              <a:rPr lang="tr-TR" dirty="0" smtClean="0"/>
              <a:t> </a:t>
            </a:r>
            <a:r>
              <a:rPr lang="tr-TR" dirty="0" err="1" smtClean="0"/>
              <a:t>Subprograms</a:t>
            </a:r>
            <a:r>
              <a:rPr lang="tr-TR" dirty="0" smtClean="0"/>
              <a:t>)</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98</a:t>
            </a:fld>
            <a:endParaRPr lang="tr-TR"/>
          </a:p>
        </p:txBody>
      </p:sp>
      <p:sp>
        <p:nvSpPr>
          <p:cNvPr id="6" name="5 İçerik Yer Tutucusu"/>
          <p:cNvSpPr>
            <a:spLocks noGrp="1"/>
          </p:cNvSpPr>
          <p:nvPr>
            <p:ph sz="quarter" idx="1"/>
          </p:nvPr>
        </p:nvSpPr>
        <p:spPr/>
        <p:txBody>
          <a:bodyPr>
            <a:normAutofit fontScale="92500" lnSpcReduction="10000"/>
          </a:bodyPr>
          <a:lstStyle/>
          <a:p>
            <a:r>
              <a:rPr lang="tr-TR" dirty="0" smtClean="0"/>
              <a:t>Farklı etkinleştirmelerde farklı tiplerde parametre alabilen altprogramlara cinsine özgü (</a:t>
            </a:r>
            <a:r>
              <a:rPr lang="tr-TR" dirty="0" err="1" smtClean="0"/>
              <a:t>generic</a:t>
            </a:r>
            <a:r>
              <a:rPr lang="tr-TR" dirty="0" smtClean="0"/>
              <a:t>) veya çok biçimli (</a:t>
            </a:r>
            <a:r>
              <a:rPr lang="tr-TR" dirty="0" err="1" smtClean="0"/>
              <a:t>polymorphic</a:t>
            </a:r>
            <a:r>
              <a:rPr lang="tr-TR" dirty="0" smtClean="0"/>
              <a:t>) altprogram denir. Fazla yüklü altprogramlar özel çok biçimlilik oluştururlar.</a:t>
            </a:r>
          </a:p>
          <a:p>
            <a:r>
              <a:rPr lang="tr-TR" dirty="0" smtClean="0"/>
              <a:t>Hazırlamış bir altprogramın değişik veri yapıları için kullanılması, farklı veri yapıları için farklı altprogramlar hazırlanmaması ana motivasyon kaynağıdır.</a:t>
            </a:r>
          </a:p>
          <a:p>
            <a:r>
              <a:rPr lang="tr-TR" dirty="0" smtClean="0"/>
              <a:t>Olası parametre tipleri bir tip ifadesinde tanımlanmış, cinsine özgü (</a:t>
            </a:r>
            <a:r>
              <a:rPr lang="tr-TR" dirty="0" err="1" smtClean="0"/>
              <a:t>generic</a:t>
            </a:r>
            <a:r>
              <a:rPr lang="tr-TR" dirty="0" smtClean="0"/>
              <a:t> </a:t>
            </a:r>
            <a:r>
              <a:rPr lang="tr-TR" dirty="0" err="1" smtClean="0"/>
              <a:t>parameter</a:t>
            </a:r>
            <a:r>
              <a:rPr lang="tr-TR" dirty="0" smtClean="0"/>
              <a:t>) parametre alan altprogramlara parametrik çok biçimliliği olan altprogram denir.</a:t>
            </a:r>
            <a:endParaRPr lang="tr-TR"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Parametrik çok biçimliliğe (</a:t>
            </a:r>
            <a:r>
              <a:rPr lang="tr-TR" dirty="0" err="1" smtClean="0"/>
              <a:t>parametric</a:t>
            </a:r>
            <a:r>
              <a:rPr lang="tr-TR" dirty="0" smtClean="0"/>
              <a:t> </a:t>
            </a:r>
            <a:r>
              <a:rPr lang="tr-TR" dirty="0" err="1" smtClean="0"/>
              <a:t>polymorphism</a:t>
            </a:r>
            <a:r>
              <a:rPr lang="tr-TR" dirty="0" smtClean="0"/>
              <a:t>) örnekler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99</a:t>
            </a:fld>
            <a:endParaRPr lang="tr-TR"/>
          </a:p>
        </p:txBody>
      </p:sp>
      <p:sp>
        <p:nvSpPr>
          <p:cNvPr id="6" name="5 İçerik Yer Tutucusu"/>
          <p:cNvSpPr>
            <a:spLocks noGrp="1"/>
          </p:cNvSpPr>
          <p:nvPr>
            <p:ph sz="quarter" idx="1"/>
          </p:nvPr>
        </p:nvSpPr>
        <p:spPr>
          <a:xfrm>
            <a:off x="285720" y="1600200"/>
            <a:ext cx="8715436" cy="4495800"/>
          </a:xfrm>
        </p:spPr>
        <p:txBody>
          <a:bodyPr>
            <a:normAutofit/>
          </a:bodyPr>
          <a:lstStyle/>
          <a:p>
            <a:pPr>
              <a:buNone/>
            </a:pPr>
            <a:r>
              <a:rPr lang="tr-TR" dirty="0" smtClean="0"/>
              <a:t>1. Ada</a:t>
            </a:r>
          </a:p>
          <a:p>
            <a:r>
              <a:rPr lang="tr-TR" dirty="0" smtClean="0"/>
              <a:t>Ada altprogramları ve paketlerinde tipler (</a:t>
            </a:r>
            <a:r>
              <a:rPr lang="tr-TR" dirty="0" err="1" smtClean="0"/>
              <a:t>Types</a:t>
            </a:r>
            <a:r>
              <a:rPr lang="tr-TR" dirty="0" smtClean="0"/>
              <a:t>), altsimge kapsamı (</a:t>
            </a:r>
            <a:r>
              <a:rPr lang="tr-TR" dirty="0" err="1" smtClean="0"/>
              <a:t>subscript</a:t>
            </a:r>
            <a:r>
              <a:rPr lang="tr-TR" dirty="0" smtClean="0"/>
              <a:t> </a:t>
            </a:r>
            <a:r>
              <a:rPr lang="tr-TR" dirty="0" err="1" smtClean="0"/>
              <a:t>range</a:t>
            </a:r>
            <a:r>
              <a:rPr lang="tr-TR" dirty="0" smtClean="0"/>
              <a:t>), sabit değerler gibi özellikleri cinsine özgü olabilir.</a:t>
            </a:r>
          </a:p>
          <a:p>
            <a:pPr lvl="2">
              <a:buFont typeface="Arial" pitchFamily="34" charset="0"/>
              <a:buNone/>
            </a:pPr>
            <a:r>
              <a:rPr lang="en-US" sz="1800" b="1" dirty="0" smtClean="0">
                <a:latin typeface="Courier New" pitchFamily="49" charset="0"/>
                <a:cs typeface="Courier New" pitchFamily="49" charset="0"/>
              </a:rPr>
              <a:t>generic</a:t>
            </a:r>
          </a:p>
          <a:p>
            <a:pPr lvl="3">
              <a:buFont typeface="Arial" pitchFamily="34" charset="0"/>
              <a:buNone/>
            </a:pPr>
            <a:r>
              <a:rPr lang="en-US" sz="1800" b="1" dirty="0" smtClean="0">
                <a:latin typeface="Courier New" pitchFamily="49" charset="0"/>
                <a:cs typeface="Courier New" pitchFamily="49" charset="0"/>
              </a:rPr>
              <a:t>type element is private;</a:t>
            </a:r>
          </a:p>
          <a:p>
            <a:pPr lvl="3">
              <a:buFont typeface="Arial" pitchFamily="34" charset="0"/>
              <a:buNone/>
            </a:pPr>
            <a:r>
              <a:rPr lang="en-US" sz="1800" b="1" dirty="0" smtClean="0">
                <a:latin typeface="Courier New" pitchFamily="49" charset="0"/>
                <a:cs typeface="Courier New" pitchFamily="49" charset="0"/>
              </a:rPr>
              <a:t>type vector is array (INTEGER range &lt;&gt;)</a:t>
            </a:r>
            <a:r>
              <a:rPr lang="tr-TR"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of element;</a:t>
            </a:r>
          </a:p>
          <a:p>
            <a:pPr lvl="3">
              <a:buFont typeface="Arial" pitchFamily="34" charset="0"/>
              <a:buNone/>
            </a:pPr>
            <a:r>
              <a:rPr lang="en-US" sz="1800" b="1" dirty="0" smtClean="0">
                <a:latin typeface="Courier New" pitchFamily="49" charset="0"/>
                <a:cs typeface="Courier New" pitchFamily="49" charset="0"/>
              </a:rPr>
              <a:t>procedure </a:t>
            </a:r>
            <a:r>
              <a:rPr lang="en-US" sz="1800" b="1" dirty="0" err="1" smtClean="0">
                <a:latin typeface="Courier New" pitchFamily="49" charset="0"/>
                <a:cs typeface="Courier New" pitchFamily="49" charset="0"/>
              </a:rPr>
              <a:t>Generic_Sort</a:t>
            </a:r>
            <a:r>
              <a:rPr lang="en-US" sz="1800" b="1" dirty="0" smtClean="0">
                <a:latin typeface="Courier New" pitchFamily="49" charset="0"/>
                <a:cs typeface="Courier New" pitchFamily="49" charset="0"/>
              </a:rPr>
              <a:t> (list: in out vector);</a:t>
            </a:r>
            <a:endParaRPr lang="en-US" sz="24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12109</TotalTime>
  <Words>9011</Words>
  <Application>Microsoft Office PowerPoint</Application>
  <PresentationFormat>Ekran Gösterisi (4:3)</PresentationFormat>
  <Paragraphs>1635</Paragraphs>
  <Slides>141</Slides>
  <Notes>9</Notes>
  <HiddenSlides>0</HiddenSlides>
  <MMClips>0</MMClips>
  <ScaleCrop>false</ScaleCrop>
  <HeadingPairs>
    <vt:vector size="8" baseType="variant">
      <vt:variant>
        <vt:lpstr>Kullanılan Yazı Tipleri</vt:lpstr>
      </vt:variant>
      <vt:variant>
        <vt:i4>18</vt:i4>
      </vt:variant>
      <vt:variant>
        <vt:lpstr>Tema</vt:lpstr>
      </vt:variant>
      <vt:variant>
        <vt:i4>1</vt:i4>
      </vt:variant>
      <vt:variant>
        <vt:lpstr>Eklenmiş OLE Hizmet Programları</vt:lpstr>
      </vt:variant>
      <vt:variant>
        <vt:i4>1</vt:i4>
      </vt:variant>
      <vt:variant>
        <vt:lpstr>Slayt Başlıkları</vt:lpstr>
      </vt:variant>
      <vt:variant>
        <vt:i4>141</vt:i4>
      </vt:variant>
    </vt:vector>
  </HeadingPairs>
  <TitlesOfParts>
    <vt:vector size="161" baseType="lpstr">
      <vt:lpstr>Arial Unicode MS</vt:lpstr>
      <vt:lpstr>ＭＳ Ｐゴシック</vt:lpstr>
      <vt:lpstr>Arial</vt:lpstr>
      <vt:lpstr>Calibri</vt:lpstr>
      <vt:lpstr>Courier New</vt:lpstr>
      <vt:lpstr>굴림</vt:lpstr>
      <vt:lpstr>Helvetica</vt:lpstr>
      <vt:lpstr>Lucida Console</vt:lpstr>
      <vt:lpstr>Lucida Sans Unicode</vt:lpstr>
      <vt:lpstr>Monaco</vt:lpstr>
      <vt:lpstr>新細明體</vt:lpstr>
      <vt:lpstr>Symbol</vt:lpstr>
      <vt:lpstr>Tahoma</vt:lpstr>
      <vt:lpstr>Times</vt:lpstr>
      <vt:lpstr>Times New Roman</vt:lpstr>
      <vt:lpstr>Verdana</vt:lpstr>
      <vt:lpstr>Wingdings</vt:lpstr>
      <vt:lpstr>Wingdings 2</vt:lpstr>
      <vt:lpstr>Medyan</vt:lpstr>
      <vt:lpstr>Bit Eşlem Resmi</vt:lpstr>
      <vt:lpstr>PowerPoint Sunusu</vt:lpstr>
      <vt:lpstr>BÖLÜM 8- Konular</vt:lpstr>
      <vt:lpstr>8.1. YAZILIM MÜHENDİSLİĞİ AÇISINDAN ALTPROGRAMLAR</vt:lpstr>
      <vt:lpstr>8.1. YAZILIM MÜHENDİSLİĞİ AÇISINDAN ALTPROGRAMLAR</vt:lpstr>
      <vt:lpstr>Altprogramların esasları</vt:lpstr>
      <vt:lpstr>Temel tanımlamalar</vt:lpstr>
      <vt:lpstr>Altprogramlarda tasarım hususları</vt:lpstr>
      <vt:lpstr>Lokal Referans Çevresi</vt:lpstr>
      <vt:lpstr>Örnek 1</vt:lpstr>
      <vt:lpstr>Örnek 1</vt:lpstr>
      <vt:lpstr>Lokal Referans Çevresi</vt:lpstr>
      <vt:lpstr>8.2.1. Altprogramların Bölümleri</vt:lpstr>
      <vt:lpstr>8.2.1.1. Altprogram Başlığı</vt:lpstr>
      <vt:lpstr>8.2.1.2. Yerel Tanımlamalar</vt:lpstr>
      <vt:lpstr>8.2.1.3. Deyimler</vt:lpstr>
      <vt:lpstr>8.2.2. Yordam ve Fonksiyonlar</vt:lpstr>
      <vt:lpstr>8.2.2. Yordam ve Fonksiyonlar</vt:lpstr>
      <vt:lpstr>8.2.3. Parametreler</vt:lpstr>
      <vt:lpstr>8.2.3.1. Yordam Çağırımı</vt:lpstr>
      <vt:lpstr>8.2.3.1. Yordam Çağırımı</vt:lpstr>
      <vt:lpstr>8.2.3.1. Yordam Çağırımı</vt:lpstr>
      <vt:lpstr>8.2.3.2. Gerçek/Resmi parametrelerin eşleşmesi:</vt:lpstr>
      <vt:lpstr>8.2.3.2. Gerçek/Resmi parametrelerin eşleşmesi:</vt:lpstr>
      <vt:lpstr>8.2.3.2. Gerçek/Resmi parametrelerin eşleşmesi:</vt:lpstr>
      <vt:lpstr>8.2.3.1.1. Konumsal Parametreler</vt:lpstr>
      <vt:lpstr>8.2.3.1.2. Anahtar Kelime Parametre Yöntemi</vt:lpstr>
      <vt:lpstr>8.2.3.1.2. Anahtar Kelime Parametre Yöntemi</vt:lpstr>
      <vt:lpstr>8.2.3.2. Fonksiyon Çağırımı</vt:lpstr>
      <vt:lpstr>8.2.3.2. Fonksiyon Çağırımı</vt:lpstr>
      <vt:lpstr>8.2.4. Parametre Aktarım Yöntemleri</vt:lpstr>
      <vt:lpstr>8.2.4. Parametre Aktarım Yöntemleri</vt:lpstr>
      <vt:lpstr>8.2.4. Parametre Aktarım Yöntemleri</vt:lpstr>
      <vt:lpstr>8.2.4. Parametre Aktarım Yöntemleri</vt:lpstr>
      <vt:lpstr>8.2.4. Parametre Aktarım Yöntemleri</vt:lpstr>
      <vt:lpstr>8.2.4. Parametre Aktarım Yöntemleri</vt:lpstr>
      <vt:lpstr>8.2.4. Parametre Aktarım Yöntemleri</vt:lpstr>
      <vt:lpstr>8.2.4.1. Değer ile Çağırma (Call by Value)</vt:lpstr>
      <vt:lpstr>8.2.4.1. Değer ile Çağırma (Call by Value)</vt:lpstr>
      <vt:lpstr>Değer ile Çağırma (Örnek)</vt:lpstr>
      <vt:lpstr>8.2.4.1. Değer ile Çağırma (Call by Value)</vt:lpstr>
      <vt:lpstr>8.2.4.1. Değer ile Çağırma (Call by Value)</vt:lpstr>
      <vt:lpstr>8.2.4.2. Sonuç ile Çağırma (Call by Result)</vt:lpstr>
      <vt:lpstr>8.2.4.2. Sonuç ile Çağırma (Call by Result)</vt:lpstr>
      <vt:lpstr>Sonuç ile Çağırma (Örnek)</vt:lpstr>
      <vt:lpstr>PowerPoint Sunusu</vt:lpstr>
      <vt:lpstr>PowerPoint Sunusu</vt:lpstr>
      <vt:lpstr>8.2.4.3. Değer ve Sonuç ile Çağırma (Call by Value Result)</vt:lpstr>
      <vt:lpstr>Değer ve Sonuç ile Çağırma (Örnek)</vt:lpstr>
      <vt:lpstr>PowerPoint Sunusu</vt:lpstr>
      <vt:lpstr>PowerPoint Sunusu</vt:lpstr>
      <vt:lpstr>8.2.4.4. Başvuru ile Çağırma (Call by Reference)</vt:lpstr>
      <vt:lpstr>8.2.4.4. Başvuru ile Çağırma (Call by Reference)</vt:lpstr>
      <vt:lpstr>Başvuru ile Çağırma (Örnek)</vt:lpstr>
      <vt:lpstr>PowerPoint Sunusu</vt:lpstr>
      <vt:lpstr>Değer modeli – başvuru modeli</vt:lpstr>
      <vt:lpstr>PowerPoint Sunusu</vt:lpstr>
      <vt:lpstr>PowerPoint Sunusu</vt:lpstr>
      <vt:lpstr>Başvuru ile çağırma-Değer sonuç ile çağırma</vt:lpstr>
      <vt:lpstr>8.2.4.4. Başvuru ile Çağırma (Call by Reference)</vt:lpstr>
      <vt:lpstr>8.2.4.5. İsim ile Çağırma (Call by Name)</vt:lpstr>
      <vt:lpstr>8.2.4.5. İsim ile Çağırma (Call by Name)</vt:lpstr>
      <vt:lpstr>PowerPoint Sunusu</vt:lpstr>
      <vt:lpstr>PowerPoint Sunusu</vt:lpstr>
      <vt:lpstr>PowerPoint Sunusu</vt:lpstr>
      <vt:lpstr>8.2.4.6. Çağırma Yöntemlerinin Karşılaştırılması</vt:lpstr>
      <vt:lpstr>PowerPoint Sunusu</vt:lpstr>
      <vt:lpstr>Parametre Geçirme Metotları (1)</vt:lpstr>
      <vt:lpstr>Parametre Geçirme Metotları (2)</vt:lpstr>
      <vt:lpstr>Parametre geçirmenin stack gerçekleştirmesi</vt:lpstr>
      <vt:lpstr>ÖRNEKLER</vt:lpstr>
      <vt:lpstr>Örnek:  Değer ile çağırma</vt:lpstr>
      <vt:lpstr>Örnek:  Başvuru ile çağırma</vt:lpstr>
      <vt:lpstr>Örnek:  isim ile çağırma</vt:lpstr>
      <vt:lpstr>ÖRNEKLER: Çağırma Yöntemleri</vt:lpstr>
      <vt:lpstr>ÖRNEKLER: Çağırma Yöntemleri</vt:lpstr>
      <vt:lpstr>ÖRNEKLER: Çağırma Yöntemleri</vt:lpstr>
      <vt:lpstr>ÖRNEKLER: Çağırma Yöntemleri</vt:lpstr>
      <vt:lpstr>Parametre olarak çok boyutlu diziler</vt:lpstr>
      <vt:lpstr>Parametre olarak çok boyutlu diziler</vt:lpstr>
      <vt:lpstr>PowerPoint Sunusu</vt:lpstr>
      <vt:lpstr>8.2.5. C'de Parametre Aktarımı</vt:lpstr>
      <vt:lpstr>8.2.5. C'de Parametre Aktarımı</vt:lpstr>
      <vt:lpstr>8.2.5. C'de Parametre Aktarımı</vt:lpstr>
      <vt:lpstr>8.2.5. C'de Parametre Aktarımı</vt:lpstr>
      <vt:lpstr>8.2.5. C'de Parametre Aktarımı</vt:lpstr>
      <vt:lpstr>8.2.5. C'de Parametre Aktarımı</vt:lpstr>
      <vt:lpstr>Parametre aktarım örnekleri</vt:lpstr>
      <vt:lpstr>Parametre aktarım örnekleri</vt:lpstr>
      <vt:lpstr>Çok boyutlu dizi parametresi</vt:lpstr>
      <vt:lpstr>8.2.6. Pascal'da Parametre Aktarımı</vt:lpstr>
      <vt:lpstr>8.2.6. Pascal'da Parametre Aktarımı</vt:lpstr>
      <vt:lpstr>Parametre olan altprogram isimleri</vt:lpstr>
      <vt:lpstr>Parametre olan altprogram isimleri</vt:lpstr>
      <vt:lpstr>Parametre olan altprogram isimleri</vt:lpstr>
      <vt:lpstr>Parametre olarak fonksiyonlar</vt:lpstr>
      <vt:lpstr>Parametre olarak fonksiyonlar</vt:lpstr>
      <vt:lpstr>8.3. Fazla yüklü altprogramlar Overloaded Subprograms</vt:lpstr>
      <vt:lpstr>8.4. Cinsine özgü (jenerik) altprogramlar (Generic Subprograms)</vt:lpstr>
      <vt:lpstr>Parametrik çok biçimliliğe (parametric polymorphism)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 (örnekler)</vt:lpstr>
      <vt:lpstr>Cinsine Özgü Altprogramlarda Tasarımla ilgili Etmenler</vt:lpstr>
      <vt:lpstr>Altprogramlarda Tasarımla ilgili etmenler</vt:lpstr>
      <vt:lpstr>8.5. Kullanıcı tanımlı fazla yüklü işleçler (overloaded operators)</vt:lpstr>
      <vt:lpstr>Kullanıcı tanımlı fazla yüklü işleçler</vt:lpstr>
      <vt:lpstr>8.6. Kapatmalar (closure)</vt:lpstr>
      <vt:lpstr>Fonksiyon argümanı ve kapatmalar</vt:lpstr>
      <vt:lpstr>Özet: Function Arguments</vt:lpstr>
      <vt:lpstr>Return Function as Result</vt:lpstr>
      <vt:lpstr>Example: Return fctn with private state</vt:lpstr>
      <vt:lpstr>Example: Return fctn with private state</vt:lpstr>
      <vt:lpstr>Function Results and Closures</vt:lpstr>
      <vt:lpstr>Function Results and Closures</vt:lpstr>
      <vt:lpstr>Kapatmalar (devam)</vt:lpstr>
      <vt:lpstr>Kapatmalar (devam)</vt:lpstr>
      <vt:lpstr>Kapatmalar (devam)</vt:lpstr>
      <vt:lpstr>8.7. Etkinlik Kayıtları</vt:lpstr>
      <vt:lpstr>8.7. Etkinlik Kayıtları</vt:lpstr>
      <vt:lpstr>8.7. Etkinlik Kayıtları</vt:lpstr>
      <vt:lpstr>8.7. Etkinlik Kayıtları</vt:lpstr>
      <vt:lpstr>8.8. Özyinelemeli Bir Altprogramın Çoklu Çağrımı</vt:lpstr>
      <vt:lpstr>8.8. Özyinelemeli Bir Altprogramın Çoklu Çağrımı</vt:lpstr>
      <vt:lpstr>8.8. Özyinelemeli Bir Altprogramın Çoklu Çağrımı</vt:lpstr>
      <vt:lpstr>8.9. Tip Kontrol Parametreleri (Type checking parameters)</vt:lpstr>
      <vt:lpstr>8.10. Eşyordamlar (Coroutines)</vt:lpstr>
      <vt:lpstr>Eşyordamlar (Coroutines)</vt:lpstr>
      <vt:lpstr>Eşyordamlar (Coroutines)</vt:lpstr>
      <vt:lpstr>Eşyordamlar (Coroutines)</vt:lpstr>
      <vt:lpstr>Ödev</vt:lpstr>
      <vt:lpstr>Özet</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yazılım böl başk</cp:lastModifiedBy>
  <cp:revision>309</cp:revision>
  <dcterms:created xsi:type="dcterms:W3CDTF">2011-09-15T11:21:30Z</dcterms:created>
  <dcterms:modified xsi:type="dcterms:W3CDTF">2021-01-06T07:04:19Z</dcterms:modified>
</cp:coreProperties>
</file>