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5" r:id="rId3"/>
    <p:sldId id="296" r:id="rId4"/>
    <p:sldId id="297" r:id="rId5"/>
    <p:sldId id="280" r:id="rId6"/>
    <p:sldId id="281" r:id="rId7"/>
    <p:sldId id="263" r:id="rId8"/>
    <p:sldId id="294" r:id="rId9"/>
    <p:sldId id="282" r:id="rId10"/>
    <p:sldId id="283" r:id="rId11"/>
    <p:sldId id="284" r:id="rId12"/>
    <p:sldId id="285" r:id="rId13"/>
    <p:sldId id="286" r:id="rId14"/>
    <p:sldId id="287" r:id="rId15"/>
    <p:sldId id="268" r:id="rId16"/>
    <p:sldId id="270" r:id="rId17"/>
    <p:sldId id="271" r:id="rId18"/>
    <p:sldId id="272" r:id="rId19"/>
    <p:sldId id="273" r:id="rId20"/>
    <p:sldId id="274" r:id="rId21"/>
    <p:sldId id="275" r:id="rId22"/>
    <p:sldId id="276" r:id="rId23"/>
    <p:sldId id="277" r:id="rId24"/>
    <p:sldId id="288" r:id="rId25"/>
    <p:sldId id="289" r:id="rId26"/>
    <p:sldId id="290" r:id="rId27"/>
    <p:sldId id="291" r:id="rId28"/>
    <p:sldId id="292" r:id="rId29"/>
    <p:sldId id="293" r:id="rId30"/>
    <p:sldId id="27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Orta Stil 4 - Vurgu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34" autoAdjust="0"/>
    <p:restoredTop sz="94660"/>
  </p:normalViewPr>
  <p:slideViewPr>
    <p:cSldViewPr snapToGrid="0">
      <p:cViewPr varScale="1">
        <p:scale>
          <a:sx n="115" d="100"/>
          <a:sy n="115" d="100"/>
        </p:scale>
        <p:origin x="7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D71C665E-B8AA-46E7-8930-AF603B0CF8F1}" type="datetimeFigureOut">
              <a:rPr lang="tr-TR" smtClean="0"/>
              <a:t>9.03.2023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5C38CC9-061C-4D86-B1ED-A7F7B5BD76A4}"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409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D71C665E-B8AA-46E7-8930-AF603B0CF8F1}" type="datetimeFigureOut">
              <a:rPr lang="tr-TR" smtClean="0"/>
              <a:t>9.03.2023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5C38CC9-061C-4D86-B1ED-A7F7B5BD76A4}" type="slidenum">
              <a:rPr lang="tr-TR" smtClean="0"/>
              <a:t>‹#›</a:t>
            </a:fld>
            <a:endParaRPr lang="tr-TR"/>
          </a:p>
        </p:txBody>
      </p:sp>
    </p:spTree>
    <p:extLst>
      <p:ext uri="{BB962C8B-B14F-4D97-AF65-F5344CB8AC3E}">
        <p14:creationId xmlns:p14="http://schemas.microsoft.com/office/powerpoint/2010/main" val="2837868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D71C665E-B8AA-46E7-8930-AF603B0CF8F1}" type="datetimeFigureOut">
              <a:rPr lang="tr-TR" smtClean="0"/>
              <a:t>9.03.2023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5C38CC9-061C-4D86-B1ED-A7F7B5BD76A4}" type="slidenum">
              <a:rPr lang="tr-TR" smtClean="0"/>
              <a:t>‹#›</a:t>
            </a:fld>
            <a:endParaRPr lang="tr-TR"/>
          </a:p>
        </p:txBody>
      </p:sp>
    </p:spTree>
    <p:extLst>
      <p:ext uri="{BB962C8B-B14F-4D97-AF65-F5344CB8AC3E}">
        <p14:creationId xmlns:p14="http://schemas.microsoft.com/office/powerpoint/2010/main" val="3795366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D71C665E-B8AA-46E7-8930-AF603B0CF8F1}" type="datetimeFigureOut">
              <a:rPr lang="tr-TR" smtClean="0"/>
              <a:t>9.03.2023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5C38CC9-061C-4D86-B1ED-A7F7B5BD76A4}" type="slidenum">
              <a:rPr lang="tr-TR" smtClean="0"/>
              <a:t>‹#›</a:t>
            </a:fld>
            <a:endParaRPr lang="tr-TR"/>
          </a:p>
        </p:txBody>
      </p:sp>
    </p:spTree>
    <p:extLst>
      <p:ext uri="{BB962C8B-B14F-4D97-AF65-F5344CB8AC3E}">
        <p14:creationId xmlns:p14="http://schemas.microsoft.com/office/powerpoint/2010/main" val="2234845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D71C665E-B8AA-46E7-8930-AF603B0CF8F1}" type="datetimeFigureOut">
              <a:rPr lang="tr-TR" smtClean="0"/>
              <a:t>9.03.2023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5C38CC9-061C-4D86-B1ED-A7F7B5BD76A4}"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5892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D71C665E-B8AA-46E7-8930-AF603B0CF8F1}" type="datetimeFigureOut">
              <a:rPr lang="tr-TR" smtClean="0"/>
              <a:t>9.03.2023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5C38CC9-061C-4D86-B1ED-A7F7B5BD76A4}" type="slidenum">
              <a:rPr lang="tr-TR" smtClean="0"/>
              <a:t>‹#›</a:t>
            </a:fld>
            <a:endParaRPr lang="tr-TR"/>
          </a:p>
        </p:txBody>
      </p:sp>
    </p:spTree>
    <p:extLst>
      <p:ext uri="{BB962C8B-B14F-4D97-AF65-F5344CB8AC3E}">
        <p14:creationId xmlns:p14="http://schemas.microsoft.com/office/powerpoint/2010/main" val="1314635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097280" y="2582334"/>
            <a:ext cx="4937760" cy="33782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217920" y="2582334"/>
            <a:ext cx="4937760" cy="33782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D71C665E-B8AA-46E7-8930-AF603B0CF8F1}" type="datetimeFigureOut">
              <a:rPr lang="tr-TR" smtClean="0"/>
              <a:t>9.03.2023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5C38CC9-061C-4D86-B1ED-A7F7B5BD76A4}" type="slidenum">
              <a:rPr lang="tr-TR" smtClean="0"/>
              <a:t>‹#›</a:t>
            </a:fld>
            <a:endParaRPr lang="tr-TR"/>
          </a:p>
        </p:txBody>
      </p:sp>
    </p:spTree>
    <p:extLst>
      <p:ext uri="{BB962C8B-B14F-4D97-AF65-F5344CB8AC3E}">
        <p14:creationId xmlns:p14="http://schemas.microsoft.com/office/powerpoint/2010/main" val="1690080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D71C665E-B8AA-46E7-8930-AF603B0CF8F1}" type="datetimeFigureOut">
              <a:rPr lang="tr-TR" smtClean="0"/>
              <a:t>9.03.2023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5C38CC9-061C-4D86-B1ED-A7F7B5BD76A4}" type="slidenum">
              <a:rPr lang="tr-TR" smtClean="0"/>
              <a:t>‹#›</a:t>
            </a:fld>
            <a:endParaRPr lang="tr-TR"/>
          </a:p>
        </p:txBody>
      </p:sp>
    </p:spTree>
    <p:extLst>
      <p:ext uri="{BB962C8B-B14F-4D97-AF65-F5344CB8AC3E}">
        <p14:creationId xmlns:p14="http://schemas.microsoft.com/office/powerpoint/2010/main" val="1947736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71C665E-B8AA-46E7-8930-AF603B0CF8F1}" type="datetimeFigureOut">
              <a:rPr lang="tr-TR" smtClean="0"/>
              <a:t>9.03.2023</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95C38CC9-061C-4D86-B1ED-A7F7B5BD76A4}" type="slidenum">
              <a:rPr lang="tr-TR" smtClean="0"/>
              <a:t>‹#›</a:t>
            </a:fld>
            <a:endParaRPr lang="tr-TR"/>
          </a:p>
        </p:txBody>
      </p:sp>
    </p:spTree>
    <p:extLst>
      <p:ext uri="{BB962C8B-B14F-4D97-AF65-F5344CB8AC3E}">
        <p14:creationId xmlns:p14="http://schemas.microsoft.com/office/powerpoint/2010/main" val="3328248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71C665E-B8AA-46E7-8930-AF603B0CF8F1}" type="datetimeFigureOut">
              <a:rPr lang="tr-TR" smtClean="0"/>
              <a:t>9.03.2023</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5C38CC9-061C-4D86-B1ED-A7F7B5BD76A4}" type="slidenum">
              <a:rPr lang="tr-TR" smtClean="0"/>
              <a:t>‹#›</a:t>
            </a:fld>
            <a:endParaRPr lang="tr-TR"/>
          </a:p>
        </p:txBody>
      </p:sp>
    </p:spTree>
    <p:extLst>
      <p:ext uri="{BB962C8B-B14F-4D97-AF65-F5344CB8AC3E}">
        <p14:creationId xmlns:p14="http://schemas.microsoft.com/office/powerpoint/2010/main" val="713962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D71C665E-B8AA-46E7-8930-AF603B0CF8F1}" type="datetimeFigureOut">
              <a:rPr lang="tr-TR" smtClean="0"/>
              <a:t>9.03.2023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5C38CC9-061C-4D86-B1ED-A7F7B5BD76A4}" type="slidenum">
              <a:rPr lang="tr-TR" smtClean="0"/>
              <a:t>‹#›</a:t>
            </a:fld>
            <a:endParaRPr lang="tr-TR"/>
          </a:p>
        </p:txBody>
      </p:sp>
    </p:spTree>
    <p:extLst>
      <p:ext uri="{BB962C8B-B14F-4D97-AF65-F5344CB8AC3E}">
        <p14:creationId xmlns:p14="http://schemas.microsoft.com/office/powerpoint/2010/main" val="3561214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71C665E-B8AA-46E7-8930-AF603B0CF8F1}" type="datetimeFigureOut">
              <a:rPr lang="tr-TR" smtClean="0"/>
              <a:t>9.03.2023</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5C38CC9-061C-4D86-B1ED-A7F7B5BD76A4}"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4955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normAutofit/>
          </a:bodyPr>
          <a:lstStyle/>
          <a:p>
            <a:r>
              <a:rPr lang="tr-TR" sz="7600" b="1" dirty="0" smtClean="0">
                <a:solidFill>
                  <a:srgbClr val="FFC000"/>
                </a:solidFill>
                <a:latin typeface="Times New Roman" panose="02020603050405020304" pitchFamily="18" charset="0"/>
                <a:cs typeface="Times New Roman" panose="02020603050405020304" pitchFamily="18" charset="0"/>
              </a:rPr>
              <a:t>Java Programlama Dili</a:t>
            </a:r>
            <a:endParaRPr lang="tr-TR" sz="7600" b="1" dirty="0">
              <a:solidFill>
                <a:srgbClr val="FFC000"/>
              </a:solidFill>
              <a:latin typeface="Times New Roman" panose="02020603050405020304" pitchFamily="18" charset="0"/>
              <a:cs typeface="Times New Roman" panose="02020603050405020304" pitchFamily="18" charset="0"/>
            </a:endParaRPr>
          </a:p>
        </p:txBody>
      </p:sp>
      <p:sp>
        <p:nvSpPr>
          <p:cNvPr id="3" name="Alt Başlık 2"/>
          <p:cNvSpPr>
            <a:spLocks noGrp="1"/>
          </p:cNvSpPr>
          <p:nvPr>
            <p:ph type="subTitle" idx="1"/>
          </p:nvPr>
        </p:nvSpPr>
        <p:spPr>
          <a:xfrm>
            <a:off x="1100051" y="4455620"/>
            <a:ext cx="10055629" cy="390700"/>
          </a:xfrm>
        </p:spPr>
        <p:txBody>
          <a:bodyPr>
            <a:normAutofit/>
          </a:bodyPr>
          <a:lstStyle/>
          <a:p>
            <a:pPr algn="ctr"/>
            <a:r>
              <a:rPr lang="tr-TR" sz="1800" dirty="0" smtClean="0">
                <a:latin typeface="Times New Roman" panose="02020603050405020304" pitchFamily="18" charset="0"/>
                <a:cs typeface="Times New Roman" panose="02020603050405020304" pitchFamily="18" charset="0"/>
              </a:rPr>
              <a:t>Arş. Gör. Canan koç</a:t>
            </a:r>
            <a:endParaRPr lang="tr-TR" sz="1800" dirty="0">
              <a:latin typeface="Times New Roman" panose="02020603050405020304" pitchFamily="18" charset="0"/>
              <a:cs typeface="Times New Roman" panose="02020603050405020304" pitchFamily="18" charset="0"/>
            </a:endParaRPr>
          </a:p>
        </p:txBody>
      </p:sp>
      <p:sp>
        <p:nvSpPr>
          <p:cNvPr id="4" name="Yuvarlatılmış Çapraz Köşeli Dikdörtgen 3"/>
          <p:cNvSpPr/>
          <p:nvPr/>
        </p:nvSpPr>
        <p:spPr>
          <a:xfrm rot="20806763">
            <a:off x="10243458" y="5215454"/>
            <a:ext cx="1580606" cy="692331"/>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400" b="1" dirty="0" smtClean="0">
                <a:latin typeface="Times New Roman" panose="02020603050405020304" pitchFamily="18" charset="0"/>
                <a:cs typeface="Times New Roman" panose="02020603050405020304" pitchFamily="18" charset="0"/>
              </a:rPr>
              <a:t>Bölüm - 1</a:t>
            </a:r>
            <a:endParaRPr lang="tr-TR"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5544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FFC000"/>
                </a:solidFill>
                <a:latin typeface="Times New Roman" panose="02020603050405020304" pitchFamily="18" charset="0"/>
                <a:cs typeface="Times New Roman" panose="02020603050405020304" pitchFamily="18" charset="0"/>
              </a:rPr>
              <a:t>İlk Program</a:t>
            </a:r>
            <a:endParaRPr lang="tr-TR" dirty="0"/>
          </a:p>
        </p:txBody>
      </p:sp>
      <p:sp>
        <p:nvSpPr>
          <p:cNvPr id="3" name="İçerik Yer Tutucusu 2"/>
          <p:cNvSpPr>
            <a:spLocks noGrp="1"/>
          </p:cNvSpPr>
          <p:nvPr>
            <p:ph idx="1"/>
          </p:nvPr>
        </p:nvSpPr>
        <p:spPr>
          <a:xfrm>
            <a:off x="1097280" y="1845734"/>
            <a:ext cx="10058400" cy="466392"/>
          </a:xfrm>
        </p:spPr>
        <p:txBody>
          <a:bodyPr/>
          <a:lstStyle/>
          <a:p>
            <a:pPr algn="just"/>
            <a:r>
              <a:rPr lang="tr-TR" dirty="0" smtClean="0">
                <a:solidFill>
                  <a:schemeClr val="tx1"/>
                </a:solidFill>
                <a:latin typeface="Times New Roman" panose="02020603050405020304" pitchFamily="18" charset="0"/>
                <a:cs typeface="Times New Roman" panose="02020603050405020304" pitchFamily="18" charset="0"/>
              </a:rPr>
              <a:t>Aşağıdaki şekilde sınıf ismi ve dosya isminin aynı olması gösterilmektedir.</a:t>
            </a:r>
            <a:endParaRPr lang="tr-TR" dirty="0">
              <a:solidFill>
                <a:schemeClr val="tx1"/>
              </a:solidFill>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2780" y="2312126"/>
            <a:ext cx="7451666" cy="3988216"/>
          </a:xfrm>
          <a:prstGeom prst="rect">
            <a:avLst/>
          </a:prstGeom>
        </p:spPr>
      </p:pic>
    </p:spTree>
    <p:extLst>
      <p:ext uri="{BB962C8B-B14F-4D97-AF65-F5344CB8AC3E}">
        <p14:creationId xmlns:p14="http://schemas.microsoft.com/office/powerpoint/2010/main" val="976066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97280" y="441477"/>
            <a:ext cx="10058400" cy="809897"/>
          </a:xfrm>
        </p:spPr>
        <p:txBody>
          <a:bodyPr/>
          <a:lstStyle/>
          <a:p>
            <a:r>
              <a:rPr lang="tr-TR" b="1" dirty="0" smtClean="0">
                <a:solidFill>
                  <a:srgbClr val="FFC000"/>
                </a:solidFill>
                <a:latin typeface="Times New Roman" panose="02020603050405020304" pitchFamily="18" charset="0"/>
                <a:cs typeface="Times New Roman" panose="02020603050405020304" pitchFamily="18" charset="0"/>
              </a:rPr>
              <a:t>Örnek - 1</a:t>
            </a:r>
            <a:endParaRPr lang="tr-TR" b="1" dirty="0">
              <a:solidFill>
                <a:srgbClr val="FFC000"/>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1097280" y="1251374"/>
            <a:ext cx="10058400" cy="374952"/>
          </a:xfrm>
        </p:spPr>
        <p:txBody>
          <a:bodyPr/>
          <a:lstStyle/>
          <a:p>
            <a:pPr algn="just"/>
            <a:r>
              <a:rPr lang="tr-TR" dirty="0" smtClean="0">
                <a:solidFill>
                  <a:schemeClr val="tx1"/>
                </a:solidFill>
                <a:latin typeface="Times New Roman" panose="02020603050405020304" pitchFamily="18" charset="0"/>
                <a:cs typeface="Times New Roman" panose="02020603050405020304" pitchFamily="18" charset="0"/>
              </a:rPr>
              <a:t>Merhaba Dünya’yı birkaç değişik şekilde yazdıralım.</a:t>
            </a:r>
            <a:endParaRPr lang="tr-TR" dirty="0">
              <a:solidFill>
                <a:schemeClr val="tx1"/>
              </a:solidFill>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0423" y="1754293"/>
            <a:ext cx="8490857" cy="4525142"/>
          </a:xfrm>
          <a:prstGeom prst="rect">
            <a:avLst/>
          </a:prstGeom>
        </p:spPr>
      </p:pic>
    </p:spTree>
    <p:extLst>
      <p:ext uri="{BB962C8B-B14F-4D97-AF65-F5344CB8AC3E}">
        <p14:creationId xmlns:p14="http://schemas.microsoft.com/office/powerpoint/2010/main" val="2008105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36468" y="679268"/>
            <a:ext cx="10058400" cy="888274"/>
          </a:xfrm>
        </p:spPr>
        <p:txBody>
          <a:bodyPr/>
          <a:lstStyle/>
          <a:p>
            <a:r>
              <a:rPr lang="tr-TR" b="1" dirty="0">
                <a:solidFill>
                  <a:srgbClr val="FFC000"/>
                </a:solidFill>
                <a:latin typeface="Times New Roman" panose="02020603050405020304" pitchFamily="18" charset="0"/>
                <a:cs typeface="Times New Roman" panose="02020603050405020304" pitchFamily="18" charset="0"/>
              </a:rPr>
              <a:t>Örnek - 1</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0363" y="1767886"/>
            <a:ext cx="8456413" cy="4500196"/>
          </a:xfrm>
        </p:spPr>
      </p:pic>
    </p:spTree>
    <p:extLst>
      <p:ext uri="{BB962C8B-B14F-4D97-AF65-F5344CB8AC3E}">
        <p14:creationId xmlns:p14="http://schemas.microsoft.com/office/powerpoint/2010/main" val="3301307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smtClean="0">
                <a:solidFill>
                  <a:srgbClr val="FFC000"/>
                </a:solidFill>
                <a:latin typeface="Times New Roman" panose="02020603050405020304" pitchFamily="18" charset="0"/>
                <a:cs typeface="Times New Roman" panose="02020603050405020304" pitchFamily="18" charset="0"/>
              </a:rPr>
              <a:t>String</a:t>
            </a:r>
            <a:r>
              <a:rPr lang="tr-TR" b="1" dirty="0" smtClean="0">
                <a:solidFill>
                  <a:srgbClr val="FFC000"/>
                </a:solidFill>
                <a:latin typeface="Times New Roman" panose="02020603050405020304" pitchFamily="18" charset="0"/>
                <a:cs typeface="Times New Roman" panose="02020603050405020304" pitchFamily="18" charset="0"/>
              </a:rPr>
              <a:t> ve + Operatörü</a:t>
            </a:r>
            <a:endParaRPr lang="tr-TR" b="1" dirty="0">
              <a:solidFill>
                <a:srgbClr val="FFC000"/>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1097280" y="1976363"/>
            <a:ext cx="10058400" cy="2007809"/>
          </a:xfrm>
        </p:spPr>
        <p:txBody>
          <a:bodyPr/>
          <a:lstStyle/>
          <a:p>
            <a:pPr algn="just">
              <a:buFont typeface="Courier New" panose="02070309020205020404" pitchFamily="49" charset="0"/>
              <a:buChar char="o"/>
            </a:pPr>
            <a:r>
              <a:rPr lang="tr-TR" dirty="0" smtClean="0">
                <a:solidFill>
                  <a:schemeClr val="tx1"/>
                </a:solidFill>
                <a:latin typeface="Times New Roman" panose="02020603050405020304" pitchFamily="18" charset="0"/>
                <a:cs typeface="Times New Roman" panose="02020603050405020304" pitchFamily="18" charset="0"/>
              </a:rPr>
              <a:t> </a:t>
            </a:r>
            <a:r>
              <a:rPr lang="tr-TR" dirty="0" err="1" smtClean="0">
                <a:solidFill>
                  <a:schemeClr val="tx1"/>
                </a:solidFill>
                <a:latin typeface="Times New Roman" panose="02020603050405020304" pitchFamily="18" charset="0"/>
                <a:cs typeface="Times New Roman" panose="02020603050405020304" pitchFamily="18" charset="0"/>
              </a:rPr>
              <a:t>String</a:t>
            </a:r>
            <a:r>
              <a:rPr lang="tr-TR" dirty="0" smtClean="0">
                <a:solidFill>
                  <a:schemeClr val="tx1"/>
                </a:solidFill>
                <a:latin typeface="Times New Roman" panose="02020603050405020304" pitchFamily="18" charset="0"/>
                <a:cs typeface="Times New Roman" panose="02020603050405020304" pitchFamily="18" charset="0"/>
              </a:rPr>
              <a:t> ile başlayan ve onu izleyen veri tipleri kendiliğinden </a:t>
            </a:r>
            <a:r>
              <a:rPr lang="tr-TR" dirty="0" err="1" smtClean="0">
                <a:solidFill>
                  <a:schemeClr val="tx1"/>
                </a:solidFill>
                <a:latin typeface="Times New Roman" panose="02020603050405020304" pitchFamily="18" charset="0"/>
                <a:cs typeface="Times New Roman" panose="02020603050405020304" pitchFamily="18" charset="0"/>
              </a:rPr>
              <a:t>String</a:t>
            </a:r>
            <a:r>
              <a:rPr lang="tr-TR" dirty="0" smtClean="0">
                <a:solidFill>
                  <a:schemeClr val="tx1"/>
                </a:solidFill>
                <a:latin typeface="Times New Roman" panose="02020603050405020304" pitchFamily="18" charset="0"/>
                <a:cs typeface="Times New Roman" panose="02020603050405020304" pitchFamily="18" charset="0"/>
              </a:rPr>
              <a:t> tipine dönüştürülür. </a:t>
            </a:r>
          </a:p>
          <a:p>
            <a:pPr algn="just">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a:t>
            </a:r>
            <a:r>
              <a:rPr lang="tr-TR" dirty="0" err="1" smtClean="0">
                <a:solidFill>
                  <a:schemeClr val="tx1"/>
                </a:solidFill>
                <a:latin typeface="Times New Roman" panose="02020603050405020304" pitchFamily="18" charset="0"/>
                <a:cs typeface="Times New Roman" panose="02020603050405020304" pitchFamily="18" charset="0"/>
              </a:rPr>
              <a:t>System.out.println</a:t>
            </a:r>
            <a:r>
              <a:rPr lang="tr-TR" dirty="0" smtClean="0">
                <a:solidFill>
                  <a:schemeClr val="tx1"/>
                </a:solidFill>
                <a:latin typeface="Times New Roman" panose="02020603050405020304" pitchFamily="18" charset="0"/>
                <a:cs typeface="Times New Roman" panose="02020603050405020304" pitchFamily="18" charset="0"/>
              </a:rPr>
              <a:t>(‘’15’’ + 15) ya da </a:t>
            </a:r>
            <a:r>
              <a:rPr lang="tr-TR" dirty="0" err="1" smtClean="0">
                <a:solidFill>
                  <a:schemeClr val="tx1"/>
                </a:solidFill>
                <a:latin typeface="Times New Roman" panose="02020603050405020304" pitchFamily="18" charset="0"/>
                <a:cs typeface="Times New Roman" panose="02020603050405020304" pitchFamily="18" charset="0"/>
              </a:rPr>
              <a:t>System.out.println</a:t>
            </a:r>
            <a:r>
              <a:rPr lang="tr-TR" dirty="0" smtClean="0">
                <a:solidFill>
                  <a:schemeClr val="tx1"/>
                </a:solidFill>
                <a:latin typeface="Times New Roman" panose="02020603050405020304" pitchFamily="18" charset="0"/>
                <a:cs typeface="Times New Roman" panose="02020603050405020304" pitchFamily="18" charset="0"/>
              </a:rPr>
              <a:t>(‘’Merhaba’’ + ‘’Java’’) da olduğu gibi söz </a:t>
            </a:r>
            <a:r>
              <a:rPr lang="tr-TR" dirty="0" err="1" smtClean="0">
                <a:solidFill>
                  <a:schemeClr val="tx1"/>
                </a:solidFill>
                <a:latin typeface="Times New Roman" panose="02020603050405020304" pitchFamily="18" charset="0"/>
                <a:cs typeface="Times New Roman" panose="02020603050405020304" pitchFamily="18" charset="0"/>
              </a:rPr>
              <a:t>diziminin</a:t>
            </a:r>
            <a:r>
              <a:rPr lang="tr-TR" dirty="0" smtClean="0">
                <a:solidFill>
                  <a:schemeClr val="tx1"/>
                </a:solidFill>
                <a:latin typeface="Times New Roman" panose="02020603050405020304" pitchFamily="18" charset="0"/>
                <a:cs typeface="Times New Roman" panose="02020603050405020304" pitchFamily="18" charset="0"/>
              </a:rPr>
              <a:t> çıktısı 1515 şeklinde olacaktır. </a:t>
            </a:r>
          </a:p>
          <a:p>
            <a:pPr algn="just">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a:t>
            </a:r>
            <a:r>
              <a:rPr lang="tr-TR" dirty="0" smtClean="0">
                <a:solidFill>
                  <a:schemeClr val="tx1"/>
                </a:solidFill>
                <a:latin typeface="Times New Roman" panose="02020603050405020304" pitchFamily="18" charset="0"/>
                <a:cs typeface="Times New Roman" panose="02020603050405020304" pitchFamily="18" charset="0"/>
              </a:rPr>
              <a:t>Normalde + bir aritmetik operatördür ve toplama işlemini gerçekleştirir. Ancak ‘’15’’ </a:t>
            </a:r>
            <a:r>
              <a:rPr lang="tr-TR" dirty="0" err="1" smtClean="0">
                <a:solidFill>
                  <a:schemeClr val="tx1"/>
                </a:solidFill>
                <a:latin typeface="Times New Roman" panose="02020603050405020304" pitchFamily="18" charset="0"/>
                <a:cs typeface="Times New Roman" panose="02020603050405020304" pitchFamily="18" charset="0"/>
              </a:rPr>
              <a:t>String</a:t>
            </a:r>
            <a:r>
              <a:rPr lang="tr-TR" dirty="0" smtClean="0">
                <a:solidFill>
                  <a:schemeClr val="tx1"/>
                </a:solidFill>
                <a:latin typeface="Times New Roman" panose="02020603050405020304" pitchFamily="18" charset="0"/>
                <a:cs typeface="Times New Roman" panose="02020603050405020304" pitchFamily="18" charset="0"/>
              </a:rPr>
              <a:t> tipi bir ifade olduğundan, + toplama işlemini yapmaz sadece rakamları yan yana getirir.</a:t>
            </a:r>
            <a:endParaRPr lang="tr-T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5156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rgbClr val="FFC000"/>
                </a:solidFill>
                <a:latin typeface="Times New Roman" panose="02020603050405020304" pitchFamily="18" charset="0"/>
                <a:cs typeface="Times New Roman" panose="02020603050405020304" pitchFamily="18" charset="0"/>
              </a:rPr>
              <a:t>String</a:t>
            </a:r>
            <a:r>
              <a:rPr lang="tr-TR" b="1" dirty="0">
                <a:solidFill>
                  <a:srgbClr val="FFC000"/>
                </a:solidFill>
                <a:latin typeface="Times New Roman" panose="02020603050405020304" pitchFamily="18" charset="0"/>
                <a:cs typeface="Times New Roman" panose="02020603050405020304" pitchFamily="18" charset="0"/>
              </a:rPr>
              <a:t> ve + Operatörü</a:t>
            </a:r>
            <a:endParaRPr lang="tr-TR" dirty="0"/>
          </a:p>
        </p:txBody>
      </p:sp>
      <p:sp>
        <p:nvSpPr>
          <p:cNvPr id="3" name="İçerik Yer Tutucusu 2"/>
          <p:cNvSpPr>
            <a:spLocks noGrp="1"/>
          </p:cNvSpPr>
          <p:nvPr>
            <p:ph idx="1"/>
          </p:nvPr>
        </p:nvSpPr>
        <p:spPr>
          <a:xfrm>
            <a:off x="1097280" y="2080866"/>
            <a:ext cx="10058400" cy="2491135"/>
          </a:xfrm>
        </p:spPr>
        <p:txBody>
          <a:bodyPr/>
          <a:lstStyle/>
          <a:p>
            <a:pPr algn="just">
              <a:buFont typeface="Courier New" panose="02070309020205020404" pitchFamily="49" charset="0"/>
              <a:buChar char="o"/>
            </a:pPr>
            <a:r>
              <a:rPr lang="tr-TR" dirty="0" smtClean="0">
                <a:solidFill>
                  <a:schemeClr val="tx1"/>
                </a:solidFill>
                <a:latin typeface="Times New Roman" panose="02020603050405020304" pitchFamily="18" charset="0"/>
                <a:cs typeface="Times New Roman" panose="02020603050405020304" pitchFamily="18" charset="0"/>
              </a:rPr>
              <a:t> </a:t>
            </a:r>
            <a:r>
              <a:rPr lang="tr-TR" dirty="0" err="1" smtClean="0">
                <a:solidFill>
                  <a:schemeClr val="tx1"/>
                </a:solidFill>
                <a:latin typeface="Times New Roman" panose="02020603050405020304" pitchFamily="18" charset="0"/>
                <a:cs typeface="Times New Roman" panose="02020603050405020304" pitchFamily="18" charset="0"/>
              </a:rPr>
              <a:t>System.out.print</a:t>
            </a:r>
            <a:r>
              <a:rPr lang="tr-TR" dirty="0" smtClean="0">
                <a:solidFill>
                  <a:schemeClr val="tx1"/>
                </a:solidFill>
                <a:latin typeface="Times New Roman" panose="02020603050405020304" pitchFamily="18" charset="0"/>
                <a:cs typeface="Times New Roman" panose="02020603050405020304" pitchFamily="18" charset="0"/>
              </a:rPr>
              <a:t>() Deyimi ekrana yazı yazmak için kullanılan ifadedir.</a:t>
            </a:r>
          </a:p>
          <a:p>
            <a:pPr algn="just">
              <a:buFont typeface="Courier New" panose="02070309020205020404" pitchFamily="49" charset="0"/>
              <a:buChar char="o"/>
            </a:pPr>
            <a:r>
              <a:rPr lang="tr-TR" dirty="0" smtClean="0">
                <a:solidFill>
                  <a:schemeClr val="tx1"/>
                </a:solidFill>
                <a:latin typeface="Times New Roman" panose="02020603050405020304" pitchFamily="18" charset="0"/>
                <a:cs typeface="Times New Roman" panose="02020603050405020304" pitchFamily="18" charset="0"/>
              </a:rPr>
              <a:t> </a:t>
            </a:r>
            <a:r>
              <a:rPr lang="tr-TR" dirty="0" err="1" smtClean="0">
                <a:solidFill>
                  <a:schemeClr val="tx1"/>
                </a:solidFill>
                <a:latin typeface="Times New Roman" panose="02020603050405020304" pitchFamily="18" charset="0"/>
                <a:cs typeface="Times New Roman" panose="02020603050405020304" pitchFamily="18" charset="0"/>
              </a:rPr>
              <a:t>System.out.print</a:t>
            </a:r>
            <a:r>
              <a:rPr lang="tr-TR" dirty="0" smtClean="0">
                <a:solidFill>
                  <a:schemeClr val="tx1"/>
                </a:solidFill>
                <a:latin typeface="Times New Roman" panose="02020603050405020304" pitchFamily="18" charset="0"/>
                <a:cs typeface="Times New Roman" panose="02020603050405020304" pitchFamily="18" charset="0"/>
              </a:rPr>
              <a:t>(); ,</a:t>
            </a:r>
            <a:r>
              <a:rPr lang="tr-TR" dirty="0">
                <a:solidFill>
                  <a:schemeClr val="tx1"/>
                </a:solidFill>
                <a:latin typeface="Times New Roman" panose="02020603050405020304" pitchFamily="18" charset="0"/>
                <a:cs typeface="Times New Roman" panose="02020603050405020304" pitchFamily="18" charset="0"/>
              </a:rPr>
              <a:t> </a:t>
            </a:r>
            <a:r>
              <a:rPr lang="tr-TR" dirty="0" err="1" smtClean="0">
                <a:solidFill>
                  <a:schemeClr val="tx1"/>
                </a:solidFill>
                <a:latin typeface="Times New Roman" panose="02020603050405020304" pitchFamily="18" charset="0"/>
                <a:cs typeface="Times New Roman" panose="02020603050405020304" pitchFamily="18" charset="0"/>
              </a:rPr>
              <a:t>System.out.println</a:t>
            </a:r>
            <a:r>
              <a:rPr lang="tr-TR" dirty="0" smtClean="0">
                <a:solidFill>
                  <a:schemeClr val="tx1"/>
                </a:solidFill>
                <a:latin typeface="Times New Roman" panose="02020603050405020304" pitchFamily="18" charset="0"/>
                <a:cs typeface="Times New Roman" panose="02020603050405020304" pitchFamily="18" charset="0"/>
              </a:rPr>
              <a:t>(); , </a:t>
            </a:r>
            <a:r>
              <a:rPr lang="tr-TR" dirty="0" err="1" smtClean="0">
                <a:solidFill>
                  <a:schemeClr val="tx1"/>
                </a:solidFill>
                <a:latin typeface="Times New Roman" panose="02020603050405020304" pitchFamily="18" charset="0"/>
                <a:cs typeface="Times New Roman" panose="02020603050405020304" pitchFamily="18" charset="0"/>
              </a:rPr>
              <a:t>System.out.printf</a:t>
            </a:r>
            <a:r>
              <a:rPr lang="tr-TR" dirty="0" smtClean="0">
                <a:solidFill>
                  <a:schemeClr val="tx1"/>
                </a:solidFill>
                <a:latin typeface="Times New Roman" panose="02020603050405020304" pitchFamily="18" charset="0"/>
                <a:cs typeface="Times New Roman" panose="02020603050405020304" pitchFamily="18" charset="0"/>
              </a:rPr>
              <a:t>(); gibi üç ayrı şekilde kullanılır.</a:t>
            </a:r>
          </a:p>
          <a:p>
            <a:pPr algn="just">
              <a:buFont typeface="Courier New" panose="02070309020205020404" pitchFamily="49" charset="0"/>
              <a:buChar char="o"/>
            </a:pPr>
            <a:r>
              <a:rPr lang="tr-TR" dirty="0" smtClean="0">
                <a:solidFill>
                  <a:schemeClr val="tx1"/>
                </a:solidFill>
                <a:latin typeface="Times New Roman" panose="02020603050405020304" pitchFamily="18" charset="0"/>
                <a:cs typeface="Times New Roman" panose="02020603050405020304" pitchFamily="18" charset="0"/>
              </a:rPr>
              <a:t> </a:t>
            </a:r>
            <a:r>
              <a:rPr lang="tr-TR" dirty="0" err="1" smtClean="0">
                <a:solidFill>
                  <a:schemeClr val="tx1"/>
                </a:solidFill>
                <a:latin typeface="Times New Roman" panose="02020603050405020304" pitchFamily="18" charset="0"/>
                <a:cs typeface="Times New Roman" panose="02020603050405020304" pitchFamily="18" charset="0"/>
              </a:rPr>
              <a:t>System.out.println</a:t>
            </a:r>
            <a:r>
              <a:rPr lang="tr-TR" dirty="0" smtClean="0">
                <a:solidFill>
                  <a:schemeClr val="tx1"/>
                </a:solidFill>
                <a:latin typeface="Times New Roman" panose="02020603050405020304" pitchFamily="18" charset="0"/>
                <a:cs typeface="Times New Roman" panose="02020603050405020304" pitchFamily="18" charset="0"/>
              </a:rPr>
              <a:t>(); ifadesi ekrana yazdırılanları satır atlatarak yazdırır. </a:t>
            </a:r>
          </a:p>
          <a:p>
            <a:pPr algn="just">
              <a:buFont typeface="Courier New" panose="02070309020205020404" pitchFamily="49" charset="0"/>
              <a:buChar char="o"/>
            </a:pPr>
            <a:r>
              <a:rPr lang="tr-TR" dirty="0" smtClean="0">
                <a:solidFill>
                  <a:schemeClr val="tx1"/>
                </a:solidFill>
                <a:latin typeface="Times New Roman" panose="02020603050405020304" pitchFamily="18" charset="0"/>
                <a:cs typeface="Times New Roman" panose="02020603050405020304" pitchFamily="18" charset="0"/>
              </a:rPr>
              <a:t> </a:t>
            </a:r>
            <a:r>
              <a:rPr lang="tr-TR" dirty="0" err="1" smtClean="0">
                <a:solidFill>
                  <a:schemeClr val="tx1"/>
                </a:solidFill>
                <a:latin typeface="Times New Roman" panose="02020603050405020304" pitchFamily="18" charset="0"/>
                <a:cs typeface="Times New Roman" panose="02020603050405020304" pitchFamily="18" charset="0"/>
              </a:rPr>
              <a:t>System.out.print</a:t>
            </a:r>
            <a:r>
              <a:rPr lang="tr-TR" dirty="0" smtClean="0">
                <a:solidFill>
                  <a:schemeClr val="tx1"/>
                </a:solidFill>
                <a:latin typeface="Times New Roman" panose="02020603050405020304" pitchFamily="18" charset="0"/>
                <a:cs typeface="Times New Roman" panose="02020603050405020304" pitchFamily="18" charset="0"/>
              </a:rPr>
              <a:t>(); ifadesi ekrana bitişik yazılar yazdırır.</a:t>
            </a:r>
          </a:p>
          <a:p>
            <a:pPr algn="just">
              <a:buFont typeface="Courier New" panose="02070309020205020404" pitchFamily="49" charset="0"/>
              <a:buChar char="o"/>
            </a:pPr>
            <a:r>
              <a:rPr lang="tr-TR" dirty="0" smtClean="0">
                <a:solidFill>
                  <a:schemeClr val="tx1"/>
                </a:solidFill>
                <a:latin typeface="Times New Roman" panose="02020603050405020304" pitchFamily="18" charset="0"/>
                <a:cs typeface="Times New Roman" panose="02020603050405020304" pitchFamily="18" charset="0"/>
              </a:rPr>
              <a:t> </a:t>
            </a:r>
            <a:r>
              <a:rPr lang="tr-TR" dirty="0" err="1" smtClean="0">
                <a:solidFill>
                  <a:schemeClr val="tx1"/>
                </a:solidFill>
                <a:latin typeface="Times New Roman" panose="02020603050405020304" pitchFamily="18" charset="0"/>
                <a:cs typeface="Times New Roman" panose="02020603050405020304" pitchFamily="18" charset="0"/>
              </a:rPr>
              <a:t>System.out.printf</a:t>
            </a:r>
            <a:r>
              <a:rPr lang="tr-TR" dirty="0" smtClean="0">
                <a:solidFill>
                  <a:schemeClr val="tx1"/>
                </a:solidFill>
                <a:latin typeface="Times New Roman" panose="02020603050405020304" pitchFamily="18" charset="0"/>
                <a:cs typeface="Times New Roman" panose="02020603050405020304" pitchFamily="18" charset="0"/>
              </a:rPr>
              <a:t>(çıkış formatı, çıktı alınacak ifade); kalıbına uygun çalışır.</a:t>
            </a:r>
            <a:endParaRPr lang="tr-T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438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solidFill>
                  <a:srgbClr val="FFC000"/>
                </a:solidFill>
                <a:latin typeface="Times New Roman" panose="02020603050405020304" pitchFamily="18" charset="0"/>
                <a:cs typeface="Times New Roman" panose="02020603050405020304" pitchFamily="18" charset="0"/>
              </a:rPr>
              <a:t>Java Yorum Satırı</a:t>
            </a:r>
            <a:endParaRPr lang="tr-TR" b="1" dirty="0">
              <a:solidFill>
                <a:srgbClr val="FFC000"/>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p:txBody>
          <a:bodyPr/>
          <a:lstStyle/>
          <a:p>
            <a:pPr algn="just">
              <a:buFont typeface="Courier New" panose="02070309020205020404" pitchFamily="49" charset="0"/>
              <a:buChar char="o"/>
            </a:pPr>
            <a:r>
              <a:rPr lang="tr-TR" dirty="0" smtClean="0">
                <a:latin typeface="Times New Roman" panose="02020603050405020304" pitchFamily="18" charset="0"/>
                <a:cs typeface="Times New Roman" panose="02020603050405020304" pitchFamily="18" charset="0"/>
              </a:rPr>
              <a:t> Java kaynak kodunun içerisine istediğiniz yorumları yazabilmeniz için belli yol izlemeniz gerekmektedir.</a:t>
            </a:r>
          </a:p>
          <a:p>
            <a:pPr algn="just">
              <a:buFont typeface="Courier New" panose="02070309020205020404" pitchFamily="49" charset="0"/>
              <a:buChar char="o"/>
            </a:pPr>
            <a:r>
              <a:rPr lang="tr-TR" dirty="0" smtClean="0">
                <a:latin typeface="Times New Roman" panose="02020603050405020304" pitchFamily="18" charset="0"/>
                <a:cs typeface="Times New Roman" panose="02020603050405020304" pitchFamily="18" charset="0"/>
              </a:rPr>
              <a:t> Java’da yorum satırlarını belirtme iki şekilde mümkün olur:</a:t>
            </a:r>
          </a:p>
          <a:p>
            <a:pPr marL="457200" indent="-457200" algn="just">
              <a:buFont typeface="+mj-lt"/>
              <a:buAutoNum type="arabicPeriod"/>
            </a:pPr>
            <a:r>
              <a:rPr lang="tr-TR" dirty="0" smtClean="0">
                <a:latin typeface="Times New Roman" panose="02020603050405020304" pitchFamily="18" charset="0"/>
                <a:cs typeface="Times New Roman" panose="02020603050405020304" pitchFamily="18" charset="0"/>
              </a:rPr>
              <a:t>/* yorum */ , </a:t>
            </a:r>
            <a:r>
              <a:rPr lang="tr-TR" dirty="0" err="1" smtClean="0">
                <a:latin typeface="Times New Roman" panose="02020603050405020304" pitchFamily="18" charset="0"/>
                <a:cs typeface="Times New Roman" panose="02020603050405020304" pitchFamily="18" charset="0"/>
              </a:rPr>
              <a:t>slash</a:t>
            </a:r>
            <a:r>
              <a:rPr lang="tr-TR" dirty="0" smtClean="0">
                <a:latin typeface="Times New Roman" panose="02020603050405020304" pitchFamily="18" charset="0"/>
                <a:cs typeface="Times New Roman" panose="02020603050405020304" pitchFamily="18" charset="0"/>
              </a:rPr>
              <a:t> – yıldızdan, diğer yıldız - </a:t>
            </a:r>
            <a:r>
              <a:rPr lang="tr-TR" dirty="0" err="1" smtClean="0">
                <a:latin typeface="Times New Roman" panose="02020603050405020304" pitchFamily="18" charset="0"/>
                <a:cs typeface="Times New Roman" panose="02020603050405020304" pitchFamily="18" charset="0"/>
              </a:rPr>
              <a:t>slash</a:t>
            </a:r>
            <a:r>
              <a:rPr lang="tr-TR" dirty="0" smtClean="0">
                <a:latin typeface="Times New Roman" panose="02020603050405020304" pitchFamily="18" charset="0"/>
                <a:cs typeface="Times New Roman" panose="02020603050405020304" pitchFamily="18" charset="0"/>
              </a:rPr>
              <a:t> arasına kadar istediğiniz yorumu yazabilirsiniz. Uzun satırlı yorumlarda bu yöntemi kullanabilirsiniz.</a:t>
            </a:r>
          </a:p>
          <a:p>
            <a:pPr marL="457200" indent="-457200" algn="just">
              <a:buFont typeface="+mj-lt"/>
              <a:buAutoNum type="arabicPeriod"/>
            </a:pPr>
            <a:r>
              <a:rPr lang="tr-TR" dirty="0" smtClean="0">
                <a:latin typeface="Times New Roman" panose="02020603050405020304" pitchFamily="18" charset="0"/>
                <a:cs typeface="Times New Roman" panose="02020603050405020304" pitchFamily="18" charset="0"/>
              </a:rPr>
              <a:t>// yorum , tek satırlık yorum yapmak için idealdir. Kısa yorumlarınız için bu yöntemi kullanabilirsiniz.</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7013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solidFill>
                  <a:srgbClr val="FFC000"/>
                </a:solidFill>
                <a:latin typeface="Times New Roman" panose="02020603050405020304" pitchFamily="18" charset="0"/>
                <a:cs typeface="Times New Roman" panose="02020603050405020304" pitchFamily="18" charset="0"/>
              </a:rPr>
              <a:t>Veri Tipleri</a:t>
            </a:r>
            <a:endParaRPr lang="tr-TR" b="1" dirty="0">
              <a:solidFill>
                <a:srgbClr val="FFC000"/>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p:txBody>
          <a:bodyPr/>
          <a:lstStyle/>
          <a:p>
            <a:pPr algn="just">
              <a:buFont typeface="Courier New" panose="02070309020205020404" pitchFamily="49" charset="0"/>
              <a:buChar char="o"/>
            </a:pPr>
            <a:r>
              <a:rPr lang="tr-TR" dirty="0" smtClean="0">
                <a:solidFill>
                  <a:schemeClr val="tx1"/>
                </a:solidFill>
                <a:latin typeface="Times New Roman" panose="02020603050405020304" pitchFamily="18" charset="0"/>
                <a:cs typeface="Times New Roman" panose="02020603050405020304" pitchFamily="18" charset="0"/>
              </a:rPr>
              <a:t> Java </a:t>
            </a:r>
            <a:r>
              <a:rPr lang="tr-TR" dirty="0">
                <a:solidFill>
                  <a:schemeClr val="tx1"/>
                </a:solidFill>
                <a:latin typeface="Times New Roman" panose="02020603050405020304" pitchFamily="18" charset="0"/>
                <a:cs typeface="Times New Roman" panose="02020603050405020304" pitchFamily="18" charset="0"/>
              </a:rPr>
              <a:t>dilinde </a:t>
            </a:r>
            <a:r>
              <a:rPr lang="tr-TR" dirty="0" smtClean="0">
                <a:solidFill>
                  <a:schemeClr val="tx1"/>
                </a:solidFill>
                <a:latin typeface="Times New Roman" panose="02020603050405020304" pitchFamily="18" charset="0"/>
                <a:cs typeface="Times New Roman" panose="02020603050405020304" pitchFamily="18" charset="0"/>
              </a:rPr>
              <a:t>kullanılan </a:t>
            </a:r>
            <a:r>
              <a:rPr lang="tr-TR" dirty="0">
                <a:solidFill>
                  <a:schemeClr val="tx1"/>
                </a:solidFill>
                <a:latin typeface="Times New Roman" panose="02020603050405020304" pitchFamily="18" charset="0"/>
                <a:cs typeface="Times New Roman" panose="02020603050405020304" pitchFamily="18" charset="0"/>
              </a:rPr>
              <a:t>veri tipleri, </a:t>
            </a:r>
            <a:r>
              <a:rPr lang="tr-TR" dirty="0" smtClean="0">
                <a:solidFill>
                  <a:schemeClr val="tx1"/>
                </a:solidFill>
                <a:latin typeface="Times New Roman" panose="02020603050405020304" pitchFamily="18" charset="0"/>
                <a:cs typeface="Times New Roman" panose="02020603050405020304" pitchFamily="18" charset="0"/>
              </a:rPr>
              <a:t>sözdiziminin </a:t>
            </a:r>
            <a:r>
              <a:rPr lang="tr-TR" dirty="0">
                <a:solidFill>
                  <a:schemeClr val="tx1"/>
                </a:solidFill>
                <a:latin typeface="Times New Roman" panose="02020603050405020304" pitchFamily="18" charset="0"/>
                <a:cs typeface="Times New Roman" panose="02020603050405020304" pitchFamily="18" charset="0"/>
              </a:rPr>
              <a:t>ve genel </a:t>
            </a:r>
            <a:r>
              <a:rPr lang="tr-TR" dirty="0" smtClean="0">
                <a:solidFill>
                  <a:schemeClr val="tx1"/>
                </a:solidFill>
                <a:latin typeface="Times New Roman" panose="02020603050405020304" pitchFamily="18" charset="0"/>
                <a:cs typeface="Times New Roman" panose="02020603050405020304" pitchFamily="18" charset="0"/>
              </a:rPr>
              <a:t>yapısının çoğunu aldığı C</a:t>
            </a:r>
            <a:r>
              <a:rPr lang="tr-TR" dirty="0">
                <a:solidFill>
                  <a:schemeClr val="tx1"/>
                </a:solidFill>
                <a:latin typeface="Times New Roman" panose="02020603050405020304" pitchFamily="18" charset="0"/>
                <a:cs typeface="Times New Roman" panose="02020603050405020304" pitchFamily="18" charset="0"/>
              </a:rPr>
              <a:t>++ dilinden gelir. C</a:t>
            </a:r>
            <a:r>
              <a:rPr lang="tr-TR" dirty="0" smtClean="0">
                <a:solidFill>
                  <a:schemeClr val="tx1"/>
                </a:solidFill>
                <a:latin typeface="Times New Roman" panose="02020603050405020304" pitchFamily="18" charset="0"/>
                <a:cs typeface="Times New Roman" panose="02020603050405020304" pitchFamily="18" charset="0"/>
              </a:rPr>
              <a:t>++’ta </a:t>
            </a:r>
            <a:r>
              <a:rPr lang="tr-TR" dirty="0">
                <a:solidFill>
                  <a:schemeClr val="tx1"/>
                </a:solidFill>
                <a:latin typeface="Times New Roman" panose="02020603050405020304" pitchFamily="18" charset="0"/>
                <a:cs typeface="Times New Roman" panose="02020603050405020304" pitchFamily="18" charset="0"/>
              </a:rPr>
              <a:t>ve </a:t>
            </a:r>
            <a:r>
              <a:rPr lang="tr-TR" dirty="0" smtClean="0">
                <a:solidFill>
                  <a:schemeClr val="tx1"/>
                </a:solidFill>
                <a:latin typeface="Times New Roman" panose="02020603050405020304" pitchFamily="18" charset="0"/>
                <a:cs typeface="Times New Roman" panose="02020603050405020304" pitchFamily="18" charset="0"/>
              </a:rPr>
              <a:t>dolayısıyla Java’da</a:t>
            </a:r>
            <a:r>
              <a:rPr lang="tr-TR" dirty="0">
                <a:solidFill>
                  <a:schemeClr val="tx1"/>
                </a:solidFill>
                <a:latin typeface="Times New Roman" panose="02020603050405020304" pitchFamily="18" charset="0"/>
                <a:cs typeface="Times New Roman" panose="02020603050405020304" pitchFamily="18" charset="0"/>
              </a:rPr>
              <a:t>, temel veri tipleri ve </a:t>
            </a:r>
            <a:r>
              <a:rPr lang="tr-TR" dirty="0" smtClean="0">
                <a:solidFill>
                  <a:schemeClr val="tx1"/>
                </a:solidFill>
                <a:latin typeface="Times New Roman" panose="02020603050405020304" pitchFamily="18" charset="0"/>
                <a:cs typeface="Times New Roman" panose="02020603050405020304" pitchFamily="18" charset="0"/>
              </a:rPr>
              <a:t>sınıflar </a:t>
            </a:r>
            <a:r>
              <a:rPr lang="tr-TR" dirty="0">
                <a:solidFill>
                  <a:schemeClr val="tx1"/>
                </a:solidFill>
                <a:latin typeface="Times New Roman" panose="02020603050405020304" pitchFamily="18" charset="0"/>
                <a:cs typeface="Times New Roman" panose="02020603050405020304" pitchFamily="18" charset="0"/>
              </a:rPr>
              <a:t>(referans/nesne veri tipleri) birbirinden </a:t>
            </a:r>
            <a:r>
              <a:rPr lang="tr-TR" dirty="0" smtClean="0">
                <a:solidFill>
                  <a:schemeClr val="tx1"/>
                </a:solidFill>
                <a:latin typeface="Times New Roman" panose="02020603050405020304" pitchFamily="18" charset="0"/>
                <a:cs typeface="Times New Roman" panose="02020603050405020304" pitchFamily="18" charset="0"/>
              </a:rPr>
              <a:t>ayrılmıştır</a:t>
            </a:r>
            <a:r>
              <a:rPr lang="tr-TR" dirty="0">
                <a:solidFill>
                  <a:schemeClr val="tx1"/>
                </a:solidFill>
                <a:latin typeface="Times New Roman" panose="02020603050405020304" pitchFamily="18" charset="0"/>
                <a:cs typeface="Times New Roman" panose="02020603050405020304" pitchFamily="18" charset="0"/>
              </a:rPr>
              <a:t>. </a:t>
            </a:r>
            <a:endParaRPr lang="tr-TR" dirty="0" smtClean="0">
              <a:solidFill>
                <a:schemeClr val="tx1"/>
              </a:solidFill>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a:t>
            </a:r>
            <a:r>
              <a:rPr lang="tr-TR" dirty="0" smtClean="0">
                <a:solidFill>
                  <a:schemeClr val="tx1"/>
                </a:solidFill>
                <a:latin typeface="Times New Roman" panose="02020603050405020304" pitchFamily="18" charset="0"/>
                <a:cs typeface="Times New Roman" panose="02020603050405020304" pitchFamily="18" charset="0"/>
              </a:rPr>
              <a:t>Temel </a:t>
            </a:r>
            <a:r>
              <a:rPr lang="tr-TR" dirty="0">
                <a:solidFill>
                  <a:schemeClr val="tx1"/>
                </a:solidFill>
                <a:latin typeface="Times New Roman" panose="02020603050405020304" pitchFamily="18" charset="0"/>
                <a:cs typeface="Times New Roman" panose="02020603050405020304" pitchFamily="18" charset="0"/>
              </a:rPr>
              <a:t>veri tipleri </a:t>
            </a:r>
            <a:r>
              <a:rPr lang="tr-TR" dirty="0" smtClean="0">
                <a:solidFill>
                  <a:schemeClr val="tx1"/>
                </a:solidFill>
                <a:latin typeface="Times New Roman" panose="02020603050405020304" pitchFamily="18" charset="0"/>
                <a:cs typeface="Times New Roman" panose="02020603050405020304" pitchFamily="18" charset="0"/>
              </a:rPr>
              <a:t>operatörler tarafından yönetilir</a:t>
            </a:r>
            <a:r>
              <a:rPr lang="tr-TR" dirty="0">
                <a:solidFill>
                  <a:schemeClr val="tx1"/>
                </a:solidFill>
                <a:latin typeface="Times New Roman" panose="02020603050405020304" pitchFamily="18" charset="0"/>
                <a:cs typeface="Times New Roman" panose="02020603050405020304" pitchFamily="18" charset="0"/>
              </a:rPr>
              <a:t>. </a:t>
            </a:r>
            <a:endParaRPr lang="tr-TR" dirty="0" smtClean="0">
              <a:solidFill>
                <a:schemeClr val="tx1"/>
              </a:solidFill>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a:t>
            </a:r>
            <a:r>
              <a:rPr lang="tr-TR" dirty="0" smtClean="0">
                <a:solidFill>
                  <a:schemeClr val="tx1"/>
                </a:solidFill>
                <a:latin typeface="Times New Roman" panose="02020603050405020304" pitchFamily="18" charset="0"/>
                <a:cs typeface="Times New Roman" panose="02020603050405020304" pitchFamily="18" charset="0"/>
              </a:rPr>
              <a:t>Nesneler </a:t>
            </a:r>
            <a:r>
              <a:rPr lang="tr-TR" dirty="0">
                <a:solidFill>
                  <a:schemeClr val="tx1"/>
                </a:solidFill>
                <a:latin typeface="Times New Roman" panose="02020603050405020304" pitchFamily="18" charset="0"/>
                <a:cs typeface="Times New Roman" panose="02020603050405020304" pitchFamily="18" charset="0"/>
              </a:rPr>
              <a:t>ise </a:t>
            </a:r>
            <a:r>
              <a:rPr lang="tr-TR" dirty="0" smtClean="0">
                <a:solidFill>
                  <a:schemeClr val="tx1"/>
                </a:solidFill>
                <a:latin typeface="Times New Roman" panose="02020603050405020304" pitchFamily="18" charset="0"/>
                <a:cs typeface="Times New Roman" panose="02020603050405020304" pitchFamily="18" charset="0"/>
              </a:rPr>
              <a:t>gönderilen </a:t>
            </a:r>
            <a:r>
              <a:rPr lang="tr-TR" dirty="0">
                <a:solidFill>
                  <a:schemeClr val="tx1"/>
                </a:solidFill>
                <a:latin typeface="Times New Roman" panose="02020603050405020304" pitchFamily="18" charset="0"/>
                <a:cs typeface="Times New Roman" panose="02020603050405020304" pitchFamily="18" charset="0"/>
              </a:rPr>
              <a:t>mesajlar </a:t>
            </a:r>
            <a:r>
              <a:rPr lang="tr-TR" dirty="0" smtClean="0">
                <a:solidFill>
                  <a:schemeClr val="tx1"/>
                </a:solidFill>
                <a:latin typeface="Times New Roman" panose="02020603050405020304" pitchFamily="18" charset="0"/>
                <a:cs typeface="Times New Roman" panose="02020603050405020304" pitchFamily="18" charset="0"/>
              </a:rPr>
              <a:t>tarafından yönetilir</a:t>
            </a:r>
            <a:r>
              <a:rPr lang="tr-TR" dirty="0">
                <a:solidFill>
                  <a:schemeClr val="tx1"/>
                </a:solidFill>
                <a:latin typeface="Times New Roman" panose="02020603050405020304" pitchFamily="18" charset="0"/>
                <a:cs typeface="Times New Roman" panose="02020603050405020304" pitchFamily="18" charset="0"/>
              </a:rPr>
              <a:t>. </a:t>
            </a:r>
            <a:endParaRPr lang="tr-TR" dirty="0" smtClean="0">
              <a:solidFill>
                <a:schemeClr val="tx1"/>
              </a:solidFill>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a:t>
            </a:r>
            <a:r>
              <a:rPr lang="tr-TR" dirty="0" smtClean="0">
                <a:solidFill>
                  <a:schemeClr val="tx1"/>
                </a:solidFill>
                <a:latin typeface="Times New Roman" panose="02020603050405020304" pitchFamily="18" charset="0"/>
                <a:cs typeface="Times New Roman" panose="02020603050405020304" pitchFamily="18" charset="0"/>
              </a:rPr>
              <a:t>Gerçi operatörlerden birkaçı </a:t>
            </a:r>
            <a:r>
              <a:rPr lang="tr-TR" dirty="0">
                <a:solidFill>
                  <a:schemeClr val="tx1"/>
                </a:solidFill>
                <a:latin typeface="Times New Roman" panose="02020603050405020304" pitchFamily="18" charset="0"/>
                <a:cs typeface="Times New Roman" panose="02020603050405020304" pitchFamily="18" charset="0"/>
              </a:rPr>
              <a:t>nesneleri de </a:t>
            </a:r>
            <a:r>
              <a:rPr lang="tr-TR" dirty="0" smtClean="0">
                <a:solidFill>
                  <a:schemeClr val="tx1"/>
                </a:solidFill>
                <a:latin typeface="Times New Roman" panose="02020603050405020304" pitchFamily="18" charset="0"/>
                <a:cs typeface="Times New Roman" panose="02020603050405020304" pitchFamily="18" charset="0"/>
              </a:rPr>
              <a:t>yönetir</a:t>
            </a:r>
            <a:r>
              <a:rPr lang="tr-TR" dirty="0">
                <a:solidFill>
                  <a:schemeClr val="tx1"/>
                </a:solidFill>
                <a:latin typeface="Times New Roman" panose="02020603050405020304" pitchFamily="18" charset="0"/>
                <a:cs typeface="Times New Roman" panose="02020603050405020304" pitchFamily="18" charset="0"/>
              </a:rPr>
              <a:t>. Temel veri tiplerinin nesne </a:t>
            </a:r>
            <a:r>
              <a:rPr lang="tr-TR" dirty="0" smtClean="0">
                <a:solidFill>
                  <a:schemeClr val="tx1"/>
                </a:solidFill>
                <a:latin typeface="Times New Roman" panose="02020603050405020304" pitchFamily="18" charset="0"/>
                <a:cs typeface="Times New Roman" panose="02020603050405020304" pitchFamily="18" charset="0"/>
              </a:rPr>
              <a:t>olmadığı ve </a:t>
            </a:r>
            <a:r>
              <a:rPr lang="tr-TR" dirty="0">
                <a:solidFill>
                  <a:schemeClr val="tx1"/>
                </a:solidFill>
                <a:latin typeface="Times New Roman" panose="02020603050405020304" pitchFamily="18" charset="0"/>
                <a:cs typeface="Times New Roman" panose="02020603050405020304" pitchFamily="18" charset="0"/>
              </a:rPr>
              <a:t>mesaj </a:t>
            </a:r>
            <a:r>
              <a:rPr lang="tr-TR" dirty="0" smtClean="0">
                <a:solidFill>
                  <a:schemeClr val="tx1"/>
                </a:solidFill>
                <a:latin typeface="Times New Roman" panose="02020603050405020304" pitchFamily="18" charset="0"/>
                <a:cs typeface="Times New Roman" panose="02020603050405020304" pitchFamily="18" charset="0"/>
              </a:rPr>
              <a:t>gönderemediği unutulmamalıdır</a:t>
            </a:r>
            <a:r>
              <a:rPr lang="tr-TR" dirty="0">
                <a:solidFill>
                  <a:schemeClr val="tx1"/>
                </a:solidFill>
                <a:latin typeface="Times New Roman" panose="02020603050405020304" pitchFamily="18" charset="0"/>
                <a:cs typeface="Times New Roman" panose="02020603050405020304" pitchFamily="18" charset="0"/>
              </a:rPr>
              <a:t>. Ancak, temel veri tipleri nesneler </a:t>
            </a:r>
            <a:r>
              <a:rPr lang="tr-TR" dirty="0" smtClean="0">
                <a:solidFill>
                  <a:schemeClr val="tx1"/>
                </a:solidFill>
                <a:latin typeface="Times New Roman" panose="02020603050405020304" pitchFamily="18" charset="0"/>
                <a:cs typeface="Times New Roman" panose="02020603050405020304" pitchFamily="18" charset="0"/>
              </a:rPr>
              <a:t>içinde </a:t>
            </a:r>
            <a:r>
              <a:rPr lang="tr-TR" dirty="0">
                <a:solidFill>
                  <a:schemeClr val="tx1"/>
                </a:solidFill>
                <a:latin typeface="Times New Roman" panose="02020603050405020304" pitchFamily="18" charset="0"/>
                <a:cs typeface="Times New Roman" panose="02020603050405020304" pitchFamily="18" charset="0"/>
              </a:rPr>
              <a:t>yer alabilir.</a:t>
            </a:r>
          </a:p>
        </p:txBody>
      </p:sp>
    </p:spTree>
    <p:extLst>
      <p:ext uri="{BB962C8B-B14F-4D97-AF65-F5344CB8AC3E}">
        <p14:creationId xmlns:p14="http://schemas.microsoft.com/office/powerpoint/2010/main" val="2023602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FFC000"/>
                </a:solidFill>
                <a:latin typeface="Times New Roman" panose="02020603050405020304" pitchFamily="18" charset="0"/>
                <a:cs typeface="Times New Roman" panose="02020603050405020304" pitchFamily="18" charset="0"/>
              </a:rPr>
              <a:t>Veri Tipleri</a:t>
            </a:r>
            <a:endParaRPr lang="tr-TR" dirty="0"/>
          </a:p>
        </p:txBody>
      </p:sp>
      <p:sp>
        <p:nvSpPr>
          <p:cNvPr id="3" name="İçerik Yer Tutucusu 2"/>
          <p:cNvSpPr>
            <a:spLocks noGrp="1"/>
          </p:cNvSpPr>
          <p:nvPr>
            <p:ph idx="1"/>
          </p:nvPr>
        </p:nvSpPr>
        <p:spPr>
          <a:xfrm>
            <a:off x="1097280" y="1845734"/>
            <a:ext cx="10058400" cy="348826"/>
          </a:xfrm>
        </p:spPr>
        <p:txBody>
          <a:bodyPr>
            <a:normAutofit lnSpcReduction="10000"/>
          </a:bodyPr>
          <a:lstStyle/>
          <a:p>
            <a:pPr>
              <a:buFont typeface="Courier New" panose="02070309020205020404" pitchFamily="49" charset="0"/>
              <a:buChar char="o"/>
            </a:pPr>
            <a:r>
              <a:rPr lang="tr-TR" dirty="0" smtClean="0">
                <a:solidFill>
                  <a:schemeClr val="tx1"/>
                </a:solidFill>
                <a:latin typeface="Times New Roman" panose="02020603050405020304" pitchFamily="18" charset="0"/>
                <a:cs typeface="Times New Roman" panose="02020603050405020304" pitchFamily="18" charset="0"/>
              </a:rPr>
              <a:t> Mantıksal Veri Tipi (</a:t>
            </a:r>
            <a:r>
              <a:rPr lang="tr-TR" dirty="0" err="1" smtClean="0">
                <a:solidFill>
                  <a:schemeClr val="tx1"/>
                </a:solidFill>
                <a:latin typeface="Times New Roman" panose="02020603050405020304" pitchFamily="18" charset="0"/>
                <a:cs typeface="Times New Roman" panose="02020603050405020304" pitchFamily="18" charset="0"/>
              </a:rPr>
              <a:t>boolean</a:t>
            </a:r>
            <a:r>
              <a:rPr lang="tr-TR" dirty="0" smtClean="0">
                <a:solidFill>
                  <a:schemeClr val="tx1"/>
                </a:solidFill>
                <a:latin typeface="Times New Roman" panose="02020603050405020304" pitchFamily="18" charset="0"/>
                <a:cs typeface="Times New Roman" panose="02020603050405020304" pitchFamily="18" charset="0"/>
              </a:rPr>
              <a:t>)</a:t>
            </a:r>
            <a:endParaRPr lang="tr-TR"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Tablo 3"/>
          <p:cNvGraphicFramePr>
            <a:graphicFrameLocks noGrp="1"/>
          </p:cNvGraphicFramePr>
          <p:nvPr>
            <p:extLst>
              <p:ext uri="{D42A27DB-BD31-4B8C-83A1-F6EECF244321}">
                <p14:modId xmlns:p14="http://schemas.microsoft.com/office/powerpoint/2010/main" val="85445574"/>
              </p:ext>
            </p:extLst>
          </p:nvPr>
        </p:nvGraphicFramePr>
        <p:xfrm>
          <a:off x="1788160" y="2450930"/>
          <a:ext cx="9001761" cy="370840"/>
        </p:xfrm>
        <a:graphic>
          <a:graphicData uri="http://schemas.openxmlformats.org/drawingml/2006/table">
            <a:tbl>
              <a:tblPr firstRow="1" bandRow="1">
                <a:tableStyleId>{8A107856-5554-42FB-B03E-39F5DBC370BA}</a:tableStyleId>
              </a:tblPr>
              <a:tblGrid>
                <a:gridCol w="3000587">
                  <a:extLst>
                    <a:ext uri="{9D8B030D-6E8A-4147-A177-3AD203B41FA5}">
                      <a16:colId xmlns:a16="http://schemas.microsoft.com/office/drawing/2014/main" val="469968202"/>
                    </a:ext>
                  </a:extLst>
                </a:gridCol>
                <a:gridCol w="3000587">
                  <a:extLst>
                    <a:ext uri="{9D8B030D-6E8A-4147-A177-3AD203B41FA5}">
                      <a16:colId xmlns:a16="http://schemas.microsoft.com/office/drawing/2014/main" val="2862458572"/>
                    </a:ext>
                  </a:extLst>
                </a:gridCol>
                <a:gridCol w="3000587">
                  <a:extLst>
                    <a:ext uri="{9D8B030D-6E8A-4147-A177-3AD203B41FA5}">
                      <a16:colId xmlns:a16="http://schemas.microsoft.com/office/drawing/2014/main" val="4183662125"/>
                    </a:ext>
                  </a:extLst>
                </a:gridCol>
              </a:tblGrid>
              <a:tr h="370840">
                <a:tc>
                  <a:txBody>
                    <a:bodyPr/>
                    <a:lstStyle/>
                    <a:p>
                      <a:pPr algn="ctr"/>
                      <a:r>
                        <a:rPr lang="tr-TR" b="0" dirty="0" err="1" smtClean="0">
                          <a:latin typeface="Times New Roman" panose="02020603050405020304" pitchFamily="18" charset="0"/>
                          <a:cs typeface="Times New Roman" panose="02020603050405020304" pitchFamily="18" charset="0"/>
                        </a:rPr>
                        <a:t>Boolean</a:t>
                      </a:r>
                      <a:endParaRPr lang="tr-TR"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tr-TR" b="0" dirty="0" smtClean="0">
                          <a:latin typeface="Times New Roman" panose="02020603050405020304" pitchFamily="18" charset="0"/>
                          <a:cs typeface="Times New Roman" panose="02020603050405020304" pitchFamily="18" charset="0"/>
                        </a:rPr>
                        <a:t>True (doğru) / </a:t>
                      </a:r>
                      <a:r>
                        <a:rPr lang="tr-TR" b="0" dirty="0" err="1" smtClean="0">
                          <a:latin typeface="Times New Roman" panose="02020603050405020304" pitchFamily="18" charset="0"/>
                          <a:cs typeface="Times New Roman" panose="02020603050405020304" pitchFamily="18" charset="0"/>
                        </a:rPr>
                        <a:t>false</a:t>
                      </a:r>
                      <a:r>
                        <a:rPr lang="tr-TR" b="0" baseline="0" dirty="0" smtClean="0">
                          <a:latin typeface="Times New Roman" panose="02020603050405020304" pitchFamily="18" charset="0"/>
                          <a:cs typeface="Times New Roman" panose="02020603050405020304" pitchFamily="18" charset="0"/>
                        </a:rPr>
                        <a:t> (yanlış)</a:t>
                      </a:r>
                      <a:endParaRPr lang="tr-TR"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tr-TR" b="0" dirty="0" smtClean="0">
                          <a:latin typeface="Times New Roman" panose="02020603050405020304" pitchFamily="18" charset="0"/>
                          <a:cs typeface="Times New Roman" panose="02020603050405020304" pitchFamily="18" charset="0"/>
                        </a:rPr>
                        <a:t>1 bit</a:t>
                      </a:r>
                      <a:endParaRPr lang="tr-TR"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52103615"/>
                  </a:ext>
                </a:extLst>
              </a:tr>
            </a:tbl>
          </a:graphicData>
        </a:graphic>
      </p:graphicFrame>
      <p:sp>
        <p:nvSpPr>
          <p:cNvPr id="5" name="İçerik Yer Tutucusu 2"/>
          <p:cNvSpPr txBox="1">
            <a:spLocks/>
          </p:cNvSpPr>
          <p:nvPr/>
        </p:nvSpPr>
        <p:spPr>
          <a:xfrm>
            <a:off x="1097280" y="3078140"/>
            <a:ext cx="10058400" cy="348826"/>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ourier New" panose="02070309020205020404" pitchFamily="49" charset="0"/>
              <a:buChar char="o"/>
            </a:pPr>
            <a:r>
              <a:rPr lang="tr-TR" dirty="0" smtClean="0">
                <a:solidFill>
                  <a:schemeClr val="tx1"/>
                </a:solidFill>
                <a:latin typeface="Times New Roman" panose="02020603050405020304" pitchFamily="18" charset="0"/>
                <a:cs typeface="Times New Roman" panose="02020603050405020304" pitchFamily="18" charset="0"/>
              </a:rPr>
              <a:t> Tamsayı Veri Tipi (</a:t>
            </a:r>
            <a:r>
              <a:rPr lang="tr-TR" dirty="0" err="1" smtClean="0">
                <a:solidFill>
                  <a:schemeClr val="tx1"/>
                </a:solidFill>
                <a:latin typeface="Times New Roman" panose="02020603050405020304" pitchFamily="18" charset="0"/>
                <a:cs typeface="Times New Roman" panose="02020603050405020304" pitchFamily="18" charset="0"/>
              </a:rPr>
              <a:t>integer</a:t>
            </a:r>
            <a:r>
              <a:rPr lang="tr-TR" dirty="0" smtClean="0">
                <a:solidFill>
                  <a:schemeClr val="tx1"/>
                </a:solidFill>
                <a:latin typeface="Times New Roman" panose="02020603050405020304" pitchFamily="18" charset="0"/>
                <a:cs typeface="Times New Roman" panose="02020603050405020304" pitchFamily="18" charset="0"/>
              </a:rPr>
              <a:t>)</a:t>
            </a:r>
            <a:endParaRPr lang="tr-TR" dirty="0">
              <a:solidFill>
                <a:schemeClr val="tx1"/>
              </a:solidFill>
              <a:latin typeface="Times New Roman" panose="02020603050405020304" pitchFamily="18" charset="0"/>
              <a:cs typeface="Times New Roman" panose="02020603050405020304" pitchFamily="18" charset="0"/>
            </a:endParaRPr>
          </a:p>
        </p:txBody>
      </p:sp>
      <p:graphicFrame>
        <p:nvGraphicFramePr>
          <p:cNvPr id="6" name="Tablo 5"/>
          <p:cNvGraphicFramePr>
            <a:graphicFrameLocks noGrp="1"/>
          </p:cNvGraphicFramePr>
          <p:nvPr>
            <p:extLst>
              <p:ext uri="{D42A27DB-BD31-4B8C-83A1-F6EECF244321}">
                <p14:modId xmlns:p14="http://schemas.microsoft.com/office/powerpoint/2010/main" val="2355595857"/>
              </p:ext>
            </p:extLst>
          </p:nvPr>
        </p:nvGraphicFramePr>
        <p:xfrm>
          <a:off x="499872" y="3683336"/>
          <a:ext cx="11253216" cy="2345946"/>
        </p:xfrm>
        <a:graphic>
          <a:graphicData uri="http://schemas.openxmlformats.org/drawingml/2006/table">
            <a:tbl>
              <a:tblPr firstRow="1" bandRow="1">
                <a:tableStyleId>{8A107856-5554-42FB-B03E-39F5DBC370BA}</a:tableStyleId>
              </a:tblPr>
              <a:tblGrid>
                <a:gridCol w="2813304">
                  <a:extLst>
                    <a:ext uri="{9D8B030D-6E8A-4147-A177-3AD203B41FA5}">
                      <a16:colId xmlns:a16="http://schemas.microsoft.com/office/drawing/2014/main" val="3506134430"/>
                    </a:ext>
                  </a:extLst>
                </a:gridCol>
                <a:gridCol w="2813304">
                  <a:extLst>
                    <a:ext uri="{9D8B030D-6E8A-4147-A177-3AD203B41FA5}">
                      <a16:colId xmlns:a16="http://schemas.microsoft.com/office/drawing/2014/main" val="3216665872"/>
                    </a:ext>
                  </a:extLst>
                </a:gridCol>
                <a:gridCol w="2813304">
                  <a:extLst>
                    <a:ext uri="{9D8B030D-6E8A-4147-A177-3AD203B41FA5}">
                      <a16:colId xmlns:a16="http://schemas.microsoft.com/office/drawing/2014/main" val="561950474"/>
                    </a:ext>
                  </a:extLst>
                </a:gridCol>
                <a:gridCol w="2813304">
                  <a:extLst>
                    <a:ext uri="{9D8B030D-6E8A-4147-A177-3AD203B41FA5}">
                      <a16:colId xmlns:a16="http://schemas.microsoft.com/office/drawing/2014/main" val="4113576675"/>
                    </a:ext>
                  </a:extLst>
                </a:gridCol>
              </a:tblGrid>
              <a:tr h="478898">
                <a:tc>
                  <a:txBody>
                    <a:bodyPr/>
                    <a:lstStyle/>
                    <a:p>
                      <a:pPr algn="ctr"/>
                      <a:r>
                        <a:rPr lang="tr-TR" sz="1400" b="0" dirty="0" err="1" smtClean="0">
                          <a:solidFill>
                            <a:schemeClr val="tx1"/>
                          </a:solidFill>
                          <a:latin typeface="Times New Roman" panose="02020603050405020304" pitchFamily="18" charset="0"/>
                          <a:cs typeface="Times New Roman" panose="02020603050405020304" pitchFamily="18" charset="0"/>
                        </a:rPr>
                        <a:t>Char</a:t>
                      </a:r>
                      <a:endParaRPr lang="tr-TR" sz="1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tr-TR" sz="1400" b="0" dirty="0" smtClean="0">
                          <a:solidFill>
                            <a:schemeClr val="tx1"/>
                          </a:solidFill>
                          <a:latin typeface="Times New Roman" panose="02020603050405020304" pitchFamily="18" charset="0"/>
                          <a:cs typeface="Times New Roman" panose="02020603050405020304" pitchFamily="18" charset="0"/>
                        </a:rPr>
                        <a:t>Unicode \n0000</a:t>
                      </a:r>
                      <a:endParaRPr lang="tr-TR" sz="1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tr-TR" sz="1400" b="0" dirty="0" smtClean="0">
                          <a:solidFill>
                            <a:schemeClr val="tx1"/>
                          </a:solidFill>
                          <a:latin typeface="Times New Roman" panose="02020603050405020304" pitchFamily="18" charset="0"/>
                          <a:cs typeface="Times New Roman" panose="02020603050405020304" pitchFamily="18" charset="0"/>
                        </a:rPr>
                        <a:t>16 bit</a:t>
                      </a:r>
                      <a:endParaRPr lang="tr-TR" sz="1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tr-TR" sz="1400" b="0" dirty="0" smtClean="0">
                          <a:solidFill>
                            <a:schemeClr val="tx1"/>
                          </a:solidFill>
                          <a:latin typeface="Times New Roman" panose="02020603050405020304" pitchFamily="18" charset="0"/>
                          <a:cs typeface="Times New Roman" panose="02020603050405020304" pitchFamily="18" charset="0"/>
                        </a:rPr>
                        <a:t>\n0000 ile \</a:t>
                      </a:r>
                      <a:r>
                        <a:rPr lang="tr-TR" sz="1400" b="0" dirty="0" err="1" smtClean="0">
                          <a:solidFill>
                            <a:schemeClr val="tx1"/>
                          </a:solidFill>
                          <a:latin typeface="Times New Roman" panose="02020603050405020304" pitchFamily="18" charset="0"/>
                          <a:cs typeface="Times New Roman" panose="02020603050405020304" pitchFamily="18" charset="0"/>
                        </a:rPr>
                        <a:t>uffff</a:t>
                      </a:r>
                      <a:r>
                        <a:rPr lang="tr-TR" sz="1400" b="0" dirty="0" smtClean="0">
                          <a:solidFill>
                            <a:schemeClr val="tx1"/>
                          </a:solidFill>
                          <a:latin typeface="Times New Roman" panose="02020603050405020304" pitchFamily="18" charset="0"/>
                          <a:cs typeface="Times New Roman" panose="02020603050405020304" pitchFamily="18" charset="0"/>
                        </a:rPr>
                        <a:t> arası</a:t>
                      </a:r>
                      <a:endParaRPr lang="tr-TR" sz="14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35951914"/>
                  </a:ext>
                </a:extLst>
              </a:tr>
              <a:tr h="478898">
                <a:tc>
                  <a:txBody>
                    <a:bodyPr/>
                    <a:lstStyle/>
                    <a:p>
                      <a:pPr algn="ctr"/>
                      <a:r>
                        <a:rPr lang="tr-TR" sz="1400" b="0" dirty="0" err="1" smtClean="0">
                          <a:solidFill>
                            <a:schemeClr val="tx1"/>
                          </a:solidFill>
                          <a:latin typeface="Times New Roman" panose="02020603050405020304" pitchFamily="18" charset="0"/>
                          <a:cs typeface="Times New Roman" panose="02020603050405020304" pitchFamily="18" charset="0"/>
                        </a:rPr>
                        <a:t>Byte</a:t>
                      </a:r>
                      <a:endParaRPr lang="tr-TR" sz="1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tr-TR" sz="1400" b="0" dirty="0" smtClean="0">
                          <a:solidFill>
                            <a:schemeClr val="tx1"/>
                          </a:solidFill>
                          <a:latin typeface="Times New Roman" panose="02020603050405020304" pitchFamily="18" charset="0"/>
                          <a:cs typeface="Times New Roman" panose="02020603050405020304" pitchFamily="18" charset="0"/>
                        </a:rPr>
                        <a:t>İşaretli tamsayı</a:t>
                      </a:r>
                      <a:endParaRPr lang="tr-TR" sz="1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tr-TR" sz="1400" b="0" dirty="0" smtClean="0">
                          <a:solidFill>
                            <a:schemeClr val="tx1"/>
                          </a:solidFill>
                          <a:latin typeface="Times New Roman" panose="02020603050405020304" pitchFamily="18" charset="0"/>
                          <a:cs typeface="Times New Roman" panose="02020603050405020304" pitchFamily="18" charset="0"/>
                        </a:rPr>
                        <a:t>8 bit</a:t>
                      </a:r>
                      <a:endParaRPr lang="tr-TR" sz="1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tr-TR" sz="1400" b="0" dirty="0" smtClean="0">
                          <a:solidFill>
                            <a:schemeClr val="tx1"/>
                          </a:solidFill>
                          <a:latin typeface="Times New Roman" panose="02020603050405020304" pitchFamily="18" charset="0"/>
                          <a:cs typeface="Times New Roman" panose="02020603050405020304" pitchFamily="18" charset="0"/>
                        </a:rPr>
                        <a:t>-128 ile 127 arası</a:t>
                      </a:r>
                      <a:endParaRPr lang="tr-TR" sz="14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95038968"/>
                  </a:ext>
                </a:extLst>
              </a:tr>
              <a:tr h="478898">
                <a:tc>
                  <a:txBody>
                    <a:bodyPr/>
                    <a:lstStyle/>
                    <a:p>
                      <a:pPr algn="ctr"/>
                      <a:r>
                        <a:rPr lang="tr-TR" sz="1400" b="0" dirty="0" smtClean="0">
                          <a:solidFill>
                            <a:schemeClr val="tx1"/>
                          </a:solidFill>
                          <a:latin typeface="Times New Roman" panose="02020603050405020304" pitchFamily="18" charset="0"/>
                          <a:cs typeface="Times New Roman" panose="02020603050405020304" pitchFamily="18" charset="0"/>
                        </a:rPr>
                        <a:t>Short</a:t>
                      </a:r>
                      <a:endParaRPr lang="tr-TR" sz="1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400" b="0" dirty="0" smtClean="0">
                          <a:solidFill>
                            <a:schemeClr val="tx1"/>
                          </a:solidFill>
                          <a:latin typeface="Times New Roman" panose="02020603050405020304" pitchFamily="18" charset="0"/>
                          <a:cs typeface="Times New Roman" panose="02020603050405020304" pitchFamily="18" charset="0"/>
                        </a:rPr>
                        <a:t>İşaretli tamsayı</a:t>
                      </a:r>
                    </a:p>
                  </a:txBody>
                  <a:tcPr/>
                </a:tc>
                <a:tc>
                  <a:txBody>
                    <a:bodyPr/>
                    <a:lstStyle/>
                    <a:p>
                      <a:pPr algn="ctr"/>
                      <a:r>
                        <a:rPr lang="tr-TR" sz="1400" b="0" dirty="0" smtClean="0">
                          <a:solidFill>
                            <a:schemeClr val="tx1"/>
                          </a:solidFill>
                          <a:latin typeface="Times New Roman" panose="02020603050405020304" pitchFamily="18" charset="0"/>
                          <a:cs typeface="Times New Roman" panose="02020603050405020304" pitchFamily="18" charset="0"/>
                        </a:rPr>
                        <a:t>16 bit</a:t>
                      </a:r>
                      <a:endParaRPr lang="tr-TR" sz="1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tr-TR" sz="1400" b="0" dirty="0" smtClean="0">
                          <a:solidFill>
                            <a:schemeClr val="tx1"/>
                          </a:solidFill>
                          <a:latin typeface="Times New Roman" panose="02020603050405020304" pitchFamily="18" charset="0"/>
                          <a:cs typeface="Times New Roman" panose="02020603050405020304" pitchFamily="18" charset="0"/>
                        </a:rPr>
                        <a:t>-32768 ile 32767 arası</a:t>
                      </a:r>
                      <a:endParaRPr lang="tr-TR" sz="14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09542591"/>
                  </a:ext>
                </a:extLst>
              </a:tr>
              <a:tr h="391092">
                <a:tc>
                  <a:txBody>
                    <a:bodyPr/>
                    <a:lstStyle/>
                    <a:p>
                      <a:pPr algn="ctr"/>
                      <a:r>
                        <a:rPr lang="tr-TR" sz="1400" b="0" dirty="0" err="1" smtClean="0">
                          <a:solidFill>
                            <a:schemeClr val="tx1"/>
                          </a:solidFill>
                          <a:latin typeface="Times New Roman" panose="02020603050405020304" pitchFamily="18" charset="0"/>
                          <a:cs typeface="Times New Roman" panose="02020603050405020304" pitchFamily="18" charset="0"/>
                        </a:rPr>
                        <a:t>Int</a:t>
                      </a:r>
                      <a:endParaRPr lang="tr-TR" sz="1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400" b="0" dirty="0" smtClean="0">
                          <a:solidFill>
                            <a:schemeClr val="tx1"/>
                          </a:solidFill>
                          <a:latin typeface="Times New Roman" panose="02020603050405020304" pitchFamily="18" charset="0"/>
                          <a:cs typeface="Times New Roman" panose="02020603050405020304" pitchFamily="18" charset="0"/>
                        </a:rPr>
                        <a:t>İşaretli tamsayı</a:t>
                      </a:r>
                    </a:p>
                  </a:txBody>
                  <a:tcPr/>
                </a:tc>
                <a:tc>
                  <a:txBody>
                    <a:bodyPr/>
                    <a:lstStyle/>
                    <a:p>
                      <a:pPr algn="ctr"/>
                      <a:r>
                        <a:rPr lang="tr-TR" sz="1400" b="0" dirty="0" smtClean="0">
                          <a:solidFill>
                            <a:schemeClr val="tx1"/>
                          </a:solidFill>
                          <a:latin typeface="Times New Roman" panose="02020603050405020304" pitchFamily="18" charset="0"/>
                          <a:cs typeface="Times New Roman" panose="02020603050405020304" pitchFamily="18" charset="0"/>
                        </a:rPr>
                        <a:t>32 bit</a:t>
                      </a:r>
                      <a:endParaRPr lang="tr-TR" sz="1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tr-TR" sz="1400" b="0" dirty="0" smtClean="0">
                          <a:solidFill>
                            <a:schemeClr val="tx1"/>
                          </a:solidFill>
                          <a:latin typeface="Times New Roman" panose="02020603050405020304" pitchFamily="18" charset="0"/>
                          <a:cs typeface="Times New Roman" panose="02020603050405020304" pitchFamily="18" charset="0"/>
                        </a:rPr>
                        <a:t>-2147483648 ile 2147483648 arası</a:t>
                      </a:r>
                      <a:endParaRPr lang="tr-TR" sz="14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40351928"/>
                  </a:ext>
                </a:extLst>
              </a:tr>
              <a:tr h="438912">
                <a:tc>
                  <a:txBody>
                    <a:bodyPr/>
                    <a:lstStyle/>
                    <a:p>
                      <a:pPr algn="ctr"/>
                      <a:r>
                        <a:rPr lang="tr-TR" sz="1400" b="0" dirty="0" smtClean="0">
                          <a:solidFill>
                            <a:schemeClr val="tx1"/>
                          </a:solidFill>
                          <a:latin typeface="Times New Roman" panose="02020603050405020304" pitchFamily="18" charset="0"/>
                          <a:cs typeface="Times New Roman" panose="02020603050405020304" pitchFamily="18" charset="0"/>
                        </a:rPr>
                        <a:t>Long </a:t>
                      </a:r>
                      <a:endParaRPr lang="tr-TR" sz="1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400" b="0" dirty="0" smtClean="0">
                          <a:solidFill>
                            <a:schemeClr val="tx1"/>
                          </a:solidFill>
                          <a:latin typeface="Times New Roman" panose="02020603050405020304" pitchFamily="18" charset="0"/>
                          <a:cs typeface="Times New Roman" panose="02020603050405020304" pitchFamily="18" charset="0"/>
                        </a:rPr>
                        <a:t>İşaretli tamsayı</a:t>
                      </a:r>
                    </a:p>
                  </a:txBody>
                  <a:tcPr/>
                </a:tc>
                <a:tc>
                  <a:txBody>
                    <a:bodyPr/>
                    <a:lstStyle/>
                    <a:p>
                      <a:pPr algn="ctr"/>
                      <a:r>
                        <a:rPr lang="tr-TR" sz="1400" b="0" dirty="0" smtClean="0">
                          <a:solidFill>
                            <a:schemeClr val="tx1"/>
                          </a:solidFill>
                          <a:latin typeface="Times New Roman" panose="02020603050405020304" pitchFamily="18" charset="0"/>
                          <a:cs typeface="Times New Roman" panose="02020603050405020304" pitchFamily="18" charset="0"/>
                        </a:rPr>
                        <a:t>64 bit</a:t>
                      </a:r>
                      <a:endParaRPr lang="tr-TR" sz="1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400" b="0" dirty="0" smtClean="0">
                          <a:solidFill>
                            <a:schemeClr val="tx1"/>
                          </a:solidFill>
                          <a:latin typeface="Times New Roman" panose="02020603050405020304" pitchFamily="18" charset="0"/>
                          <a:cs typeface="Times New Roman" panose="02020603050405020304" pitchFamily="18" charset="0"/>
                        </a:rPr>
                        <a:t>-9223372036854775808 ile 9223372036854775808</a:t>
                      </a:r>
                      <a:r>
                        <a:rPr lang="tr-TR" sz="1400" b="0" baseline="0" dirty="0" smtClean="0">
                          <a:solidFill>
                            <a:schemeClr val="tx1"/>
                          </a:solidFill>
                          <a:latin typeface="Times New Roman" panose="02020603050405020304" pitchFamily="18" charset="0"/>
                          <a:cs typeface="Times New Roman" panose="02020603050405020304" pitchFamily="18" charset="0"/>
                        </a:rPr>
                        <a:t> </a:t>
                      </a:r>
                      <a:r>
                        <a:rPr lang="tr-TR" sz="1400" b="0" dirty="0" smtClean="0">
                          <a:solidFill>
                            <a:schemeClr val="tx1"/>
                          </a:solidFill>
                          <a:latin typeface="Times New Roman" panose="02020603050405020304" pitchFamily="18" charset="0"/>
                          <a:cs typeface="Times New Roman" panose="02020603050405020304" pitchFamily="18" charset="0"/>
                        </a:rPr>
                        <a:t>arası</a:t>
                      </a:r>
                      <a:endParaRPr lang="tr-TR" sz="14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57684620"/>
                  </a:ext>
                </a:extLst>
              </a:tr>
            </a:tbl>
          </a:graphicData>
        </a:graphic>
      </p:graphicFrame>
    </p:spTree>
    <p:extLst>
      <p:ext uri="{BB962C8B-B14F-4D97-AF65-F5344CB8AC3E}">
        <p14:creationId xmlns:p14="http://schemas.microsoft.com/office/powerpoint/2010/main" val="3080360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FFC000"/>
                </a:solidFill>
                <a:latin typeface="Times New Roman" panose="02020603050405020304" pitchFamily="18" charset="0"/>
                <a:cs typeface="Times New Roman" panose="02020603050405020304" pitchFamily="18" charset="0"/>
              </a:rPr>
              <a:t>Veri Tipleri</a:t>
            </a:r>
            <a:endParaRPr lang="tr-TR" dirty="0"/>
          </a:p>
        </p:txBody>
      </p:sp>
      <p:sp>
        <p:nvSpPr>
          <p:cNvPr id="3" name="İçerik Yer Tutucusu 2"/>
          <p:cNvSpPr>
            <a:spLocks noGrp="1"/>
          </p:cNvSpPr>
          <p:nvPr>
            <p:ph idx="1"/>
          </p:nvPr>
        </p:nvSpPr>
        <p:spPr>
          <a:xfrm>
            <a:off x="1097280" y="1845734"/>
            <a:ext cx="10058400" cy="421978"/>
          </a:xfrm>
        </p:spPr>
        <p:txBody>
          <a:bodyPr/>
          <a:lstStyle/>
          <a:p>
            <a:pPr>
              <a:buFont typeface="Courier New" panose="02070309020205020404" pitchFamily="49" charset="0"/>
              <a:buChar char="o"/>
            </a:pPr>
            <a:r>
              <a:rPr lang="tr-TR" dirty="0" smtClean="0">
                <a:solidFill>
                  <a:schemeClr val="tx1"/>
                </a:solidFill>
                <a:latin typeface="Times New Roman" panose="02020603050405020304" pitchFamily="18" charset="0"/>
                <a:cs typeface="Times New Roman" panose="02020603050405020304" pitchFamily="18" charset="0"/>
              </a:rPr>
              <a:t> </a:t>
            </a:r>
            <a:r>
              <a:rPr lang="tr-TR" dirty="0" err="1" smtClean="0">
                <a:solidFill>
                  <a:schemeClr val="tx1"/>
                </a:solidFill>
                <a:latin typeface="Times New Roman" panose="02020603050405020304" pitchFamily="18" charset="0"/>
                <a:cs typeface="Times New Roman" panose="02020603050405020304" pitchFamily="18" charset="0"/>
              </a:rPr>
              <a:t>Gerçel</a:t>
            </a:r>
            <a:r>
              <a:rPr lang="tr-TR" dirty="0" smtClean="0">
                <a:solidFill>
                  <a:schemeClr val="tx1"/>
                </a:solidFill>
                <a:latin typeface="Times New Roman" panose="02020603050405020304" pitchFamily="18" charset="0"/>
                <a:cs typeface="Times New Roman" panose="02020603050405020304" pitchFamily="18" charset="0"/>
              </a:rPr>
              <a:t> Sayı Veri Tipi (</a:t>
            </a:r>
            <a:r>
              <a:rPr lang="tr-TR" dirty="0" err="1" smtClean="0">
                <a:solidFill>
                  <a:schemeClr val="tx1"/>
                </a:solidFill>
                <a:latin typeface="Times New Roman" panose="02020603050405020304" pitchFamily="18" charset="0"/>
                <a:cs typeface="Times New Roman" panose="02020603050405020304" pitchFamily="18" charset="0"/>
              </a:rPr>
              <a:t>float</a:t>
            </a:r>
            <a:r>
              <a:rPr lang="tr-TR" dirty="0" smtClean="0">
                <a:solidFill>
                  <a:schemeClr val="tx1"/>
                </a:solidFill>
                <a:latin typeface="Times New Roman" panose="02020603050405020304" pitchFamily="18" charset="0"/>
                <a:cs typeface="Times New Roman" panose="02020603050405020304" pitchFamily="18" charset="0"/>
              </a:rPr>
              <a:t>/</a:t>
            </a:r>
            <a:r>
              <a:rPr lang="tr-TR" dirty="0" err="1" smtClean="0">
                <a:solidFill>
                  <a:schemeClr val="tx1"/>
                </a:solidFill>
                <a:latin typeface="Times New Roman" panose="02020603050405020304" pitchFamily="18" charset="0"/>
                <a:cs typeface="Times New Roman" panose="02020603050405020304" pitchFamily="18" charset="0"/>
              </a:rPr>
              <a:t>double</a:t>
            </a:r>
            <a:r>
              <a:rPr lang="tr-TR" dirty="0" smtClean="0">
                <a:solidFill>
                  <a:schemeClr val="tx1"/>
                </a:solidFill>
                <a:latin typeface="Times New Roman" panose="02020603050405020304" pitchFamily="18" charset="0"/>
                <a:cs typeface="Times New Roman" panose="02020603050405020304" pitchFamily="18" charset="0"/>
              </a:rPr>
              <a:t>)</a:t>
            </a:r>
            <a:endParaRPr lang="tr-TR"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Tablo 3"/>
          <p:cNvGraphicFramePr>
            <a:graphicFrameLocks noGrp="1"/>
          </p:cNvGraphicFramePr>
          <p:nvPr>
            <p:extLst>
              <p:ext uri="{D42A27DB-BD31-4B8C-83A1-F6EECF244321}">
                <p14:modId xmlns:p14="http://schemas.microsoft.com/office/powerpoint/2010/main" val="2601004102"/>
              </p:ext>
            </p:extLst>
          </p:nvPr>
        </p:nvGraphicFramePr>
        <p:xfrm>
          <a:off x="1562608" y="3023954"/>
          <a:ext cx="9593072" cy="987214"/>
        </p:xfrm>
        <a:graphic>
          <a:graphicData uri="http://schemas.openxmlformats.org/drawingml/2006/table">
            <a:tbl>
              <a:tblPr firstRow="1" bandRow="1">
                <a:tableStyleId>{8A107856-5554-42FB-B03E-39F5DBC370BA}</a:tableStyleId>
              </a:tblPr>
              <a:tblGrid>
                <a:gridCol w="1278128">
                  <a:extLst>
                    <a:ext uri="{9D8B030D-6E8A-4147-A177-3AD203B41FA5}">
                      <a16:colId xmlns:a16="http://schemas.microsoft.com/office/drawing/2014/main" val="551566546"/>
                    </a:ext>
                  </a:extLst>
                </a:gridCol>
                <a:gridCol w="2560320">
                  <a:extLst>
                    <a:ext uri="{9D8B030D-6E8A-4147-A177-3AD203B41FA5}">
                      <a16:colId xmlns:a16="http://schemas.microsoft.com/office/drawing/2014/main" val="951549819"/>
                    </a:ext>
                  </a:extLst>
                </a:gridCol>
                <a:gridCol w="999744">
                  <a:extLst>
                    <a:ext uri="{9D8B030D-6E8A-4147-A177-3AD203B41FA5}">
                      <a16:colId xmlns:a16="http://schemas.microsoft.com/office/drawing/2014/main" val="3392245256"/>
                    </a:ext>
                  </a:extLst>
                </a:gridCol>
                <a:gridCol w="4754880">
                  <a:extLst>
                    <a:ext uri="{9D8B030D-6E8A-4147-A177-3AD203B41FA5}">
                      <a16:colId xmlns:a16="http://schemas.microsoft.com/office/drawing/2014/main" val="774314286"/>
                    </a:ext>
                  </a:extLst>
                </a:gridCol>
              </a:tblGrid>
              <a:tr h="493607">
                <a:tc>
                  <a:txBody>
                    <a:bodyPr/>
                    <a:lstStyle/>
                    <a:p>
                      <a:pPr algn="ctr"/>
                      <a:r>
                        <a:rPr lang="tr-TR" b="0" dirty="0" err="1" smtClean="0">
                          <a:solidFill>
                            <a:schemeClr val="tx1"/>
                          </a:solidFill>
                          <a:latin typeface="Times New Roman" panose="02020603050405020304" pitchFamily="18" charset="0"/>
                          <a:cs typeface="Times New Roman" panose="02020603050405020304" pitchFamily="18" charset="0"/>
                        </a:rPr>
                        <a:t>Float</a:t>
                      </a:r>
                      <a:endParaRPr lang="tr-TR"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tr-TR" b="0" dirty="0" smtClean="0">
                          <a:solidFill>
                            <a:schemeClr val="tx1"/>
                          </a:solidFill>
                          <a:latin typeface="Times New Roman" panose="02020603050405020304" pitchFamily="18" charset="0"/>
                          <a:cs typeface="Times New Roman" panose="02020603050405020304" pitchFamily="18" charset="0"/>
                        </a:rPr>
                        <a:t>IEEE 754 </a:t>
                      </a:r>
                      <a:r>
                        <a:rPr lang="tr-TR" b="0" dirty="0" err="1" smtClean="0">
                          <a:solidFill>
                            <a:schemeClr val="tx1"/>
                          </a:solidFill>
                          <a:latin typeface="Times New Roman" panose="02020603050405020304" pitchFamily="18" charset="0"/>
                          <a:cs typeface="Times New Roman" panose="02020603050405020304" pitchFamily="18" charset="0"/>
                        </a:rPr>
                        <a:t>floating</a:t>
                      </a:r>
                      <a:r>
                        <a:rPr lang="tr-TR" b="0" dirty="0" smtClean="0">
                          <a:solidFill>
                            <a:schemeClr val="tx1"/>
                          </a:solidFill>
                          <a:latin typeface="Times New Roman" panose="02020603050405020304" pitchFamily="18" charset="0"/>
                          <a:cs typeface="Times New Roman" panose="02020603050405020304" pitchFamily="18" charset="0"/>
                        </a:rPr>
                        <a:t> </a:t>
                      </a:r>
                      <a:r>
                        <a:rPr lang="tr-TR" b="0" dirty="0" err="1" smtClean="0">
                          <a:solidFill>
                            <a:schemeClr val="tx1"/>
                          </a:solidFill>
                          <a:latin typeface="Times New Roman" panose="02020603050405020304" pitchFamily="18" charset="0"/>
                          <a:cs typeface="Times New Roman" panose="02020603050405020304" pitchFamily="18" charset="0"/>
                        </a:rPr>
                        <a:t>point</a:t>
                      </a:r>
                      <a:endParaRPr lang="tr-TR"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tr-TR" b="0" dirty="0" smtClean="0">
                          <a:solidFill>
                            <a:schemeClr val="tx1"/>
                          </a:solidFill>
                          <a:latin typeface="Times New Roman" panose="02020603050405020304" pitchFamily="18" charset="0"/>
                          <a:cs typeface="Times New Roman" panose="02020603050405020304" pitchFamily="18" charset="0"/>
                        </a:rPr>
                        <a:t>32 bit</a:t>
                      </a:r>
                      <a:endParaRPr lang="tr-TR"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tr-TR" b="0" dirty="0" smtClean="0">
                          <a:solidFill>
                            <a:schemeClr val="tx1"/>
                          </a:solidFill>
                          <a:latin typeface="Times New Roman" panose="02020603050405020304" pitchFamily="18" charset="0"/>
                          <a:cs typeface="Times New Roman" panose="02020603050405020304" pitchFamily="18" charset="0"/>
                        </a:rPr>
                        <a:t>3.4028235E38 ile 1.4E-45 arası</a:t>
                      </a:r>
                      <a:endParaRPr lang="tr-TR"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4031489"/>
                  </a:ext>
                </a:extLst>
              </a:tr>
              <a:tr h="493607">
                <a:tc>
                  <a:txBody>
                    <a:bodyPr/>
                    <a:lstStyle/>
                    <a:p>
                      <a:pPr algn="ctr"/>
                      <a:r>
                        <a:rPr lang="tr-TR" b="0" dirty="0" err="1" smtClean="0">
                          <a:solidFill>
                            <a:schemeClr val="tx1"/>
                          </a:solidFill>
                          <a:latin typeface="Times New Roman" panose="02020603050405020304" pitchFamily="18" charset="0"/>
                          <a:cs typeface="Times New Roman" panose="02020603050405020304" pitchFamily="18" charset="0"/>
                        </a:rPr>
                        <a:t>double</a:t>
                      </a:r>
                      <a:endParaRPr lang="tr-TR"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b="0" dirty="0" smtClean="0">
                          <a:solidFill>
                            <a:schemeClr val="tx1"/>
                          </a:solidFill>
                          <a:latin typeface="Times New Roman" panose="02020603050405020304" pitchFamily="18" charset="0"/>
                          <a:cs typeface="Times New Roman" panose="02020603050405020304" pitchFamily="18" charset="0"/>
                        </a:rPr>
                        <a:t>IEEE 754 </a:t>
                      </a:r>
                      <a:r>
                        <a:rPr lang="tr-TR" b="0" dirty="0" err="1" smtClean="0">
                          <a:solidFill>
                            <a:schemeClr val="tx1"/>
                          </a:solidFill>
                          <a:latin typeface="Times New Roman" panose="02020603050405020304" pitchFamily="18" charset="0"/>
                          <a:cs typeface="Times New Roman" panose="02020603050405020304" pitchFamily="18" charset="0"/>
                        </a:rPr>
                        <a:t>floating</a:t>
                      </a:r>
                      <a:r>
                        <a:rPr lang="tr-TR" b="0" dirty="0" smtClean="0">
                          <a:solidFill>
                            <a:schemeClr val="tx1"/>
                          </a:solidFill>
                          <a:latin typeface="Times New Roman" panose="02020603050405020304" pitchFamily="18" charset="0"/>
                          <a:cs typeface="Times New Roman" panose="02020603050405020304" pitchFamily="18" charset="0"/>
                        </a:rPr>
                        <a:t> </a:t>
                      </a:r>
                      <a:r>
                        <a:rPr lang="tr-TR" b="0" dirty="0" err="1" smtClean="0">
                          <a:solidFill>
                            <a:schemeClr val="tx1"/>
                          </a:solidFill>
                          <a:latin typeface="Times New Roman" panose="02020603050405020304" pitchFamily="18" charset="0"/>
                          <a:cs typeface="Times New Roman" panose="02020603050405020304" pitchFamily="18" charset="0"/>
                        </a:rPr>
                        <a:t>point</a:t>
                      </a:r>
                      <a:endParaRPr lang="tr-TR" b="0" dirty="0" smtClean="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tr-TR" b="0" dirty="0" smtClean="0">
                          <a:solidFill>
                            <a:schemeClr val="tx1"/>
                          </a:solidFill>
                          <a:latin typeface="Times New Roman" panose="02020603050405020304" pitchFamily="18" charset="0"/>
                          <a:cs typeface="Times New Roman" panose="02020603050405020304" pitchFamily="18" charset="0"/>
                        </a:rPr>
                        <a:t>64 bit</a:t>
                      </a:r>
                      <a:endParaRPr lang="tr-TR"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tr-TR" b="0" dirty="0" smtClean="0">
                          <a:solidFill>
                            <a:schemeClr val="tx1"/>
                          </a:solidFill>
                          <a:latin typeface="Times New Roman" panose="02020603050405020304" pitchFamily="18" charset="0"/>
                          <a:cs typeface="Times New Roman" panose="02020603050405020304" pitchFamily="18" charset="0"/>
                        </a:rPr>
                        <a:t>1.7976931348623157E308 ile 4.9E-324 arası</a:t>
                      </a:r>
                      <a:endParaRPr lang="tr-TR"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33019020"/>
                  </a:ext>
                </a:extLst>
              </a:tr>
            </a:tbl>
          </a:graphicData>
        </a:graphic>
      </p:graphicFrame>
    </p:spTree>
    <p:extLst>
      <p:ext uri="{BB962C8B-B14F-4D97-AF65-F5344CB8AC3E}">
        <p14:creationId xmlns:p14="http://schemas.microsoft.com/office/powerpoint/2010/main" val="4282029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solidFill>
                  <a:srgbClr val="FFC000"/>
                </a:solidFill>
                <a:latin typeface="Times New Roman" panose="02020603050405020304" pitchFamily="18" charset="0"/>
                <a:cs typeface="Times New Roman" panose="02020603050405020304" pitchFamily="18" charset="0"/>
              </a:rPr>
              <a:t>Özel Karakterler</a:t>
            </a:r>
            <a:endParaRPr lang="tr-TR" b="1" dirty="0">
              <a:solidFill>
                <a:srgbClr val="FFC000"/>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1097280" y="1845734"/>
            <a:ext cx="10058400" cy="385402"/>
          </a:xfrm>
        </p:spPr>
        <p:txBody>
          <a:bodyPr/>
          <a:lstStyle/>
          <a:p>
            <a:r>
              <a:rPr lang="tr-TR" dirty="0" smtClean="0">
                <a:solidFill>
                  <a:schemeClr val="tx1"/>
                </a:solidFill>
                <a:latin typeface="Times New Roman" panose="02020603050405020304" pitchFamily="18" charset="0"/>
                <a:cs typeface="Times New Roman" panose="02020603050405020304" pitchFamily="18" charset="0"/>
              </a:rPr>
              <a:t>Genellikle ekrana yazdırılmayan ve özel işleve sahip olan karakterlerdir:</a:t>
            </a:r>
            <a:endParaRPr lang="tr-TR"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Tablo 3"/>
          <p:cNvGraphicFramePr>
            <a:graphicFrameLocks noGrp="1"/>
          </p:cNvGraphicFramePr>
          <p:nvPr>
            <p:extLst>
              <p:ext uri="{D42A27DB-BD31-4B8C-83A1-F6EECF244321}">
                <p14:modId xmlns:p14="http://schemas.microsoft.com/office/powerpoint/2010/main" val="2433441545"/>
              </p:ext>
            </p:extLst>
          </p:nvPr>
        </p:nvGraphicFramePr>
        <p:xfrm>
          <a:off x="2239264" y="2339510"/>
          <a:ext cx="7331456" cy="3708400"/>
        </p:xfrm>
        <a:graphic>
          <a:graphicData uri="http://schemas.openxmlformats.org/drawingml/2006/table">
            <a:tbl>
              <a:tblPr firstRow="1" bandRow="1">
                <a:tableStyleId>{8A107856-5554-42FB-B03E-39F5DBC370BA}</a:tableStyleId>
              </a:tblPr>
              <a:tblGrid>
                <a:gridCol w="2390055">
                  <a:extLst>
                    <a:ext uri="{9D8B030D-6E8A-4147-A177-3AD203B41FA5}">
                      <a16:colId xmlns:a16="http://schemas.microsoft.com/office/drawing/2014/main" val="891109773"/>
                    </a:ext>
                  </a:extLst>
                </a:gridCol>
                <a:gridCol w="4941401">
                  <a:extLst>
                    <a:ext uri="{9D8B030D-6E8A-4147-A177-3AD203B41FA5}">
                      <a16:colId xmlns:a16="http://schemas.microsoft.com/office/drawing/2014/main" val="3635323911"/>
                    </a:ext>
                  </a:extLst>
                </a:gridCol>
              </a:tblGrid>
              <a:tr h="370840">
                <a:tc>
                  <a:txBody>
                    <a:bodyPr/>
                    <a:lstStyle/>
                    <a:p>
                      <a:pPr algn="ctr"/>
                      <a:r>
                        <a:rPr lang="tr-TR" b="0" dirty="0" smtClean="0">
                          <a:solidFill>
                            <a:schemeClr val="tx1"/>
                          </a:solidFill>
                          <a:latin typeface="Times New Roman" panose="02020603050405020304" pitchFamily="18" charset="0"/>
                          <a:cs typeface="Times New Roman" panose="02020603050405020304" pitchFamily="18" charset="0"/>
                        </a:rPr>
                        <a:t>\b</a:t>
                      </a:r>
                      <a:endParaRPr lang="tr-TR"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tr-TR" b="0" dirty="0" smtClean="0">
                          <a:solidFill>
                            <a:schemeClr val="tx1"/>
                          </a:solidFill>
                          <a:latin typeface="Times New Roman" panose="02020603050405020304" pitchFamily="18" charset="0"/>
                          <a:cs typeface="Times New Roman" panose="02020603050405020304" pitchFamily="18" charset="0"/>
                        </a:rPr>
                        <a:t>Geri al</a:t>
                      </a:r>
                      <a:r>
                        <a:rPr lang="tr-TR" b="0" baseline="0" dirty="0" smtClean="0">
                          <a:solidFill>
                            <a:schemeClr val="tx1"/>
                          </a:solidFill>
                          <a:latin typeface="Times New Roman" panose="02020603050405020304" pitchFamily="18" charset="0"/>
                          <a:cs typeface="Times New Roman" panose="02020603050405020304" pitchFamily="18" charset="0"/>
                        </a:rPr>
                        <a:t> (</a:t>
                      </a:r>
                      <a:r>
                        <a:rPr lang="tr-TR" b="0" baseline="0" dirty="0" err="1" smtClean="0">
                          <a:solidFill>
                            <a:schemeClr val="tx1"/>
                          </a:solidFill>
                          <a:latin typeface="Times New Roman" panose="02020603050405020304" pitchFamily="18" charset="0"/>
                          <a:cs typeface="Times New Roman" panose="02020603050405020304" pitchFamily="18" charset="0"/>
                        </a:rPr>
                        <a:t>backspace</a:t>
                      </a:r>
                      <a:r>
                        <a:rPr lang="tr-TR" b="0" baseline="0" dirty="0" smtClean="0">
                          <a:solidFill>
                            <a:schemeClr val="tx1"/>
                          </a:solidFill>
                          <a:latin typeface="Times New Roman" panose="02020603050405020304" pitchFamily="18" charset="0"/>
                          <a:cs typeface="Times New Roman" panose="02020603050405020304" pitchFamily="18" charset="0"/>
                        </a:rPr>
                        <a:t>)</a:t>
                      </a:r>
                      <a:endParaRPr lang="tr-TR"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4957379"/>
                  </a:ext>
                </a:extLst>
              </a:tr>
              <a:tr h="370840">
                <a:tc>
                  <a:txBody>
                    <a:bodyPr/>
                    <a:lstStyle/>
                    <a:p>
                      <a:pPr algn="ctr"/>
                      <a:r>
                        <a:rPr lang="tr-TR" b="0" dirty="0" smtClean="0">
                          <a:solidFill>
                            <a:schemeClr val="tx1"/>
                          </a:solidFill>
                          <a:latin typeface="Times New Roman" panose="02020603050405020304" pitchFamily="18" charset="0"/>
                          <a:cs typeface="Times New Roman" panose="02020603050405020304" pitchFamily="18" charset="0"/>
                        </a:rPr>
                        <a:t>\t</a:t>
                      </a:r>
                      <a:endParaRPr lang="tr-TR"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tr-TR" b="0" dirty="0" smtClean="0">
                          <a:solidFill>
                            <a:schemeClr val="tx1"/>
                          </a:solidFill>
                          <a:latin typeface="Times New Roman" panose="02020603050405020304" pitchFamily="18" charset="0"/>
                          <a:cs typeface="Times New Roman" panose="02020603050405020304" pitchFamily="18" charset="0"/>
                        </a:rPr>
                        <a:t>Yatay sekme (</a:t>
                      </a:r>
                      <a:r>
                        <a:rPr lang="tr-TR" b="0" dirty="0" err="1" smtClean="0">
                          <a:solidFill>
                            <a:schemeClr val="tx1"/>
                          </a:solidFill>
                          <a:latin typeface="Times New Roman" panose="02020603050405020304" pitchFamily="18" charset="0"/>
                          <a:cs typeface="Times New Roman" panose="02020603050405020304" pitchFamily="18" charset="0"/>
                        </a:rPr>
                        <a:t>horizontal</a:t>
                      </a:r>
                      <a:r>
                        <a:rPr lang="tr-TR" b="0" dirty="0" smtClean="0">
                          <a:solidFill>
                            <a:schemeClr val="tx1"/>
                          </a:solidFill>
                          <a:latin typeface="Times New Roman" panose="02020603050405020304" pitchFamily="18" charset="0"/>
                          <a:cs typeface="Times New Roman" panose="02020603050405020304" pitchFamily="18" charset="0"/>
                        </a:rPr>
                        <a:t> </a:t>
                      </a:r>
                      <a:r>
                        <a:rPr lang="tr-TR" b="0" dirty="0" err="1" smtClean="0">
                          <a:solidFill>
                            <a:schemeClr val="tx1"/>
                          </a:solidFill>
                          <a:latin typeface="Times New Roman" panose="02020603050405020304" pitchFamily="18" charset="0"/>
                          <a:cs typeface="Times New Roman" panose="02020603050405020304" pitchFamily="18" charset="0"/>
                        </a:rPr>
                        <a:t>tab</a:t>
                      </a:r>
                      <a:r>
                        <a:rPr lang="tr-TR" b="0" dirty="0" smtClean="0">
                          <a:solidFill>
                            <a:schemeClr val="tx1"/>
                          </a:solidFill>
                          <a:latin typeface="Times New Roman" panose="02020603050405020304" pitchFamily="18" charset="0"/>
                          <a:cs typeface="Times New Roman" panose="02020603050405020304" pitchFamily="18" charset="0"/>
                        </a:rPr>
                        <a:t>)</a:t>
                      </a:r>
                      <a:endParaRPr lang="tr-TR"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81634179"/>
                  </a:ext>
                </a:extLst>
              </a:tr>
              <a:tr h="370840">
                <a:tc>
                  <a:txBody>
                    <a:bodyPr/>
                    <a:lstStyle/>
                    <a:p>
                      <a:pPr algn="ctr"/>
                      <a:r>
                        <a:rPr lang="tr-TR" b="0" dirty="0" smtClean="0">
                          <a:solidFill>
                            <a:schemeClr val="tx1"/>
                          </a:solidFill>
                          <a:latin typeface="Times New Roman" panose="02020603050405020304" pitchFamily="18" charset="0"/>
                          <a:cs typeface="Times New Roman" panose="02020603050405020304" pitchFamily="18" charset="0"/>
                        </a:rPr>
                        <a:t>\n</a:t>
                      </a:r>
                      <a:endParaRPr lang="tr-TR"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tr-TR" b="0" dirty="0" smtClean="0">
                          <a:solidFill>
                            <a:schemeClr val="tx1"/>
                          </a:solidFill>
                          <a:latin typeface="Times New Roman" panose="02020603050405020304" pitchFamily="18" charset="0"/>
                          <a:cs typeface="Times New Roman" panose="02020603050405020304" pitchFamily="18" charset="0"/>
                        </a:rPr>
                        <a:t>Yeni satıra geç (</a:t>
                      </a:r>
                      <a:r>
                        <a:rPr lang="tr-TR" b="0" dirty="0" err="1" smtClean="0">
                          <a:solidFill>
                            <a:schemeClr val="tx1"/>
                          </a:solidFill>
                          <a:latin typeface="Times New Roman" panose="02020603050405020304" pitchFamily="18" charset="0"/>
                          <a:cs typeface="Times New Roman" panose="02020603050405020304" pitchFamily="18" charset="0"/>
                        </a:rPr>
                        <a:t>newline</a:t>
                      </a:r>
                      <a:r>
                        <a:rPr lang="tr-TR" b="0" dirty="0" smtClean="0">
                          <a:solidFill>
                            <a:schemeClr val="tx1"/>
                          </a:solidFill>
                          <a:latin typeface="Times New Roman" panose="02020603050405020304" pitchFamily="18" charset="0"/>
                          <a:cs typeface="Times New Roman" panose="02020603050405020304" pitchFamily="18" charset="0"/>
                        </a:rPr>
                        <a:t>)</a:t>
                      </a:r>
                      <a:endParaRPr lang="tr-TR"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16095062"/>
                  </a:ext>
                </a:extLst>
              </a:tr>
              <a:tr h="370840">
                <a:tc>
                  <a:txBody>
                    <a:bodyPr/>
                    <a:lstStyle/>
                    <a:p>
                      <a:pPr algn="ctr"/>
                      <a:r>
                        <a:rPr lang="tr-TR" b="0" dirty="0" smtClean="0">
                          <a:solidFill>
                            <a:schemeClr val="tx1"/>
                          </a:solidFill>
                          <a:latin typeface="Times New Roman" panose="02020603050405020304" pitchFamily="18" charset="0"/>
                          <a:cs typeface="Times New Roman" panose="02020603050405020304" pitchFamily="18" charset="0"/>
                        </a:rPr>
                        <a:t>\r</a:t>
                      </a:r>
                      <a:endParaRPr lang="tr-TR"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tr-TR" b="0" dirty="0" smtClean="0">
                          <a:solidFill>
                            <a:schemeClr val="tx1"/>
                          </a:solidFill>
                          <a:latin typeface="Times New Roman" panose="02020603050405020304" pitchFamily="18" charset="0"/>
                          <a:cs typeface="Times New Roman" panose="02020603050405020304" pitchFamily="18" charset="0"/>
                        </a:rPr>
                        <a:t>Satır başı (</a:t>
                      </a:r>
                      <a:r>
                        <a:rPr lang="tr-TR" b="0" dirty="0" err="1" smtClean="0">
                          <a:solidFill>
                            <a:schemeClr val="tx1"/>
                          </a:solidFill>
                          <a:latin typeface="Times New Roman" panose="02020603050405020304" pitchFamily="18" charset="0"/>
                          <a:cs typeface="Times New Roman" panose="02020603050405020304" pitchFamily="18" charset="0"/>
                        </a:rPr>
                        <a:t>carriage</a:t>
                      </a:r>
                      <a:r>
                        <a:rPr lang="tr-TR" b="0" dirty="0" smtClean="0">
                          <a:solidFill>
                            <a:schemeClr val="tx1"/>
                          </a:solidFill>
                          <a:latin typeface="Times New Roman" panose="02020603050405020304" pitchFamily="18" charset="0"/>
                          <a:cs typeface="Times New Roman" panose="02020603050405020304" pitchFamily="18" charset="0"/>
                        </a:rPr>
                        <a:t> return)</a:t>
                      </a:r>
                      <a:endParaRPr lang="tr-TR"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34223040"/>
                  </a:ext>
                </a:extLst>
              </a:tr>
              <a:tr h="370840">
                <a:tc>
                  <a:txBody>
                    <a:bodyPr/>
                    <a:lstStyle/>
                    <a:p>
                      <a:pPr algn="ctr"/>
                      <a:r>
                        <a:rPr lang="tr-TR" b="0" dirty="0" smtClean="0">
                          <a:solidFill>
                            <a:schemeClr val="tx1"/>
                          </a:solidFill>
                          <a:latin typeface="Times New Roman" panose="02020603050405020304" pitchFamily="18" charset="0"/>
                          <a:cs typeface="Times New Roman" panose="02020603050405020304" pitchFamily="18" charset="0"/>
                        </a:rPr>
                        <a:t>\f</a:t>
                      </a:r>
                      <a:endParaRPr lang="tr-TR"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tr-TR" b="0" dirty="0" smtClean="0">
                          <a:solidFill>
                            <a:schemeClr val="tx1"/>
                          </a:solidFill>
                          <a:latin typeface="Times New Roman" panose="02020603050405020304" pitchFamily="18" charset="0"/>
                          <a:cs typeface="Times New Roman" panose="02020603050405020304" pitchFamily="18" charset="0"/>
                        </a:rPr>
                        <a:t>Form besleme (form </a:t>
                      </a:r>
                      <a:r>
                        <a:rPr lang="tr-TR" b="0" dirty="0" err="1" smtClean="0">
                          <a:solidFill>
                            <a:schemeClr val="tx1"/>
                          </a:solidFill>
                          <a:latin typeface="Times New Roman" panose="02020603050405020304" pitchFamily="18" charset="0"/>
                          <a:cs typeface="Times New Roman" panose="02020603050405020304" pitchFamily="18" charset="0"/>
                        </a:rPr>
                        <a:t>feed</a:t>
                      </a:r>
                      <a:r>
                        <a:rPr lang="tr-TR" b="0" dirty="0" smtClean="0">
                          <a:solidFill>
                            <a:schemeClr val="tx1"/>
                          </a:solidFill>
                          <a:latin typeface="Times New Roman" panose="02020603050405020304" pitchFamily="18" charset="0"/>
                          <a:cs typeface="Times New Roman" panose="02020603050405020304" pitchFamily="18" charset="0"/>
                        </a:rPr>
                        <a:t>)</a:t>
                      </a:r>
                      <a:endParaRPr lang="tr-TR"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17174203"/>
                  </a:ext>
                </a:extLst>
              </a:tr>
              <a:tr h="370840">
                <a:tc>
                  <a:txBody>
                    <a:bodyPr/>
                    <a:lstStyle/>
                    <a:p>
                      <a:pPr algn="ctr"/>
                      <a:r>
                        <a:rPr lang="tr-TR" b="0" dirty="0" smtClean="0">
                          <a:solidFill>
                            <a:schemeClr val="tx1"/>
                          </a:solidFill>
                          <a:latin typeface="Times New Roman" panose="02020603050405020304" pitchFamily="18" charset="0"/>
                          <a:cs typeface="Times New Roman" panose="02020603050405020304" pitchFamily="18" charset="0"/>
                        </a:rPr>
                        <a:t>\’</a:t>
                      </a:r>
                      <a:endParaRPr lang="tr-TR"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tr-TR" b="0" dirty="0" smtClean="0">
                          <a:solidFill>
                            <a:schemeClr val="tx1"/>
                          </a:solidFill>
                          <a:latin typeface="Times New Roman" panose="02020603050405020304" pitchFamily="18" charset="0"/>
                          <a:cs typeface="Times New Roman" panose="02020603050405020304" pitchFamily="18" charset="0"/>
                        </a:rPr>
                        <a:t>Tek tırnak</a:t>
                      </a:r>
                      <a:r>
                        <a:rPr lang="tr-TR" b="0" baseline="0" dirty="0" smtClean="0">
                          <a:solidFill>
                            <a:schemeClr val="tx1"/>
                          </a:solidFill>
                          <a:latin typeface="Times New Roman" panose="02020603050405020304" pitchFamily="18" charset="0"/>
                          <a:cs typeface="Times New Roman" panose="02020603050405020304" pitchFamily="18" charset="0"/>
                        </a:rPr>
                        <a:t> (</a:t>
                      </a:r>
                      <a:r>
                        <a:rPr lang="tr-TR" b="0" baseline="0" dirty="0" err="1" smtClean="0">
                          <a:solidFill>
                            <a:schemeClr val="tx1"/>
                          </a:solidFill>
                          <a:latin typeface="Times New Roman" panose="02020603050405020304" pitchFamily="18" charset="0"/>
                          <a:cs typeface="Times New Roman" panose="02020603050405020304" pitchFamily="18" charset="0"/>
                        </a:rPr>
                        <a:t>single</a:t>
                      </a:r>
                      <a:r>
                        <a:rPr lang="tr-TR" b="0" baseline="0" dirty="0" smtClean="0">
                          <a:solidFill>
                            <a:schemeClr val="tx1"/>
                          </a:solidFill>
                          <a:latin typeface="Times New Roman" panose="02020603050405020304" pitchFamily="18" charset="0"/>
                          <a:cs typeface="Times New Roman" panose="02020603050405020304" pitchFamily="18" charset="0"/>
                        </a:rPr>
                        <a:t> </a:t>
                      </a:r>
                      <a:r>
                        <a:rPr lang="tr-TR" b="0" baseline="0" dirty="0" err="1" smtClean="0">
                          <a:solidFill>
                            <a:schemeClr val="tx1"/>
                          </a:solidFill>
                          <a:latin typeface="Times New Roman" panose="02020603050405020304" pitchFamily="18" charset="0"/>
                          <a:cs typeface="Times New Roman" panose="02020603050405020304" pitchFamily="18" charset="0"/>
                        </a:rPr>
                        <a:t>quote</a:t>
                      </a:r>
                      <a:r>
                        <a:rPr lang="tr-TR" b="0" baseline="0" dirty="0" smtClean="0">
                          <a:solidFill>
                            <a:schemeClr val="tx1"/>
                          </a:solidFill>
                          <a:latin typeface="Times New Roman" panose="02020603050405020304" pitchFamily="18" charset="0"/>
                          <a:cs typeface="Times New Roman" panose="02020603050405020304" pitchFamily="18" charset="0"/>
                        </a:rPr>
                        <a:t>)</a:t>
                      </a:r>
                      <a:endParaRPr lang="tr-TR"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15440100"/>
                  </a:ext>
                </a:extLst>
              </a:tr>
              <a:tr h="370840">
                <a:tc>
                  <a:txBody>
                    <a:bodyPr/>
                    <a:lstStyle/>
                    <a:p>
                      <a:pPr algn="ctr"/>
                      <a:r>
                        <a:rPr lang="tr-TR" b="0" dirty="0" smtClean="0">
                          <a:solidFill>
                            <a:schemeClr val="tx1"/>
                          </a:solidFill>
                          <a:latin typeface="Times New Roman" panose="02020603050405020304" pitchFamily="18" charset="0"/>
                          <a:cs typeface="Times New Roman" panose="02020603050405020304" pitchFamily="18" charset="0"/>
                        </a:rPr>
                        <a:t>\’’</a:t>
                      </a:r>
                      <a:endParaRPr lang="tr-TR"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tr-TR" b="0" dirty="0" smtClean="0">
                          <a:solidFill>
                            <a:schemeClr val="tx1"/>
                          </a:solidFill>
                          <a:latin typeface="Times New Roman" panose="02020603050405020304" pitchFamily="18" charset="0"/>
                          <a:cs typeface="Times New Roman" panose="02020603050405020304" pitchFamily="18" charset="0"/>
                        </a:rPr>
                        <a:t>Çift tırnak (</a:t>
                      </a:r>
                      <a:r>
                        <a:rPr lang="tr-TR" b="0" dirty="0" err="1" smtClean="0">
                          <a:solidFill>
                            <a:schemeClr val="tx1"/>
                          </a:solidFill>
                          <a:latin typeface="Times New Roman" panose="02020603050405020304" pitchFamily="18" charset="0"/>
                          <a:cs typeface="Times New Roman" panose="02020603050405020304" pitchFamily="18" charset="0"/>
                        </a:rPr>
                        <a:t>double</a:t>
                      </a:r>
                      <a:r>
                        <a:rPr lang="tr-TR" b="0" dirty="0" smtClean="0">
                          <a:solidFill>
                            <a:schemeClr val="tx1"/>
                          </a:solidFill>
                          <a:latin typeface="Times New Roman" panose="02020603050405020304" pitchFamily="18" charset="0"/>
                          <a:cs typeface="Times New Roman" panose="02020603050405020304" pitchFamily="18" charset="0"/>
                        </a:rPr>
                        <a:t> </a:t>
                      </a:r>
                      <a:r>
                        <a:rPr lang="tr-TR" b="0" dirty="0" err="1" smtClean="0">
                          <a:solidFill>
                            <a:schemeClr val="tx1"/>
                          </a:solidFill>
                          <a:latin typeface="Times New Roman" panose="02020603050405020304" pitchFamily="18" charset="0"/>
                          <a:cs typeface="Times New Roman" panose="02020603050405020304" pitchFamily="18" charset="0"/>
                        </a:rPr>
                        <a:t>quote</a:t>
                      </a:r>
                      <a:r>
                        <a:rPr lang="tr-TR" b="0" dirty="0" smtClean="0">
                          <a:solidFill>
                            <a:schemeClr val="tx1"/>
                          </a:solidFill>
                          <a:latin typeface="Times New Roman" panose="02020603050405020304" pitchFamily="18" charset="0"/>
                          <a:cs typeface="Times New Roman" panose="02020603050405020304" pitchFamily="18" charset="0"/>
                        </a:rPr>
                        <a:t>)</a:t>
                      </a:r>
                      <a:endParaRPr lang="tr-TR"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1349275"/>
                  </a:ext>
                </a:extLst>
              </a:tr>
              <a:tr h="370840">
                <a:tc>
                  <a:txBody>
                    <a:bodyPr/>
                    <a:lstStyle/>
                    <a:p>
                      <a:pPr algn="ctr"/>
                      <a:r>
                        <a:rPr lang="tr-TR" b="0" dirty="0" smtClean="0">
                          <a:solidFill>
                            <a:schemeClr val="tx1"/>
                          </a:solidFill>
                          <a:latin typeface="Times New Roman" panose="02020603050405020304" pitchFamily="18" charset="0"/>
                          <a:cs typeface="Times New Roman" panose="02020603050405020304" pitchFamily="18" charset="0"/>
                        </a:rPr>
                        <a:t>\\</a:t>
                      </a:r>
                      <a:endParaRPr lang="tr-TR"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tr-TR" b="0" dirty="0" smtClean="0">
                          <a:solidFill>
                            <a:schemeClr val="tx1"/>
                          </a:solidFill>
                          <a:latin typeface="Times New Roman" panose="02020603050405020304" pitchFamily="18" charset="0"/>
                          <a:cs typeface="Times New Roman" panose="02020603050405020304" pitchFamily="18" charset="0"/>
                        </a:rPr>
                        <a:t>Ters bölü (</a:t>
                      </a:r>
                      <a:r>
                        <a:rPr lang="tr-TR" b="0" dirty="0" err="1" smtClean="0">
                          <a:solidFill>
                            <a:schemeClr val="tx1"/>
                          </a:solidFill>
                          <a:latin typeface="Times New Roman" panose="02020603050405020304" pitchFamily="18" charset="0"/>
                          <a:cs typeface="Times New Roman" panose="02020603050405020304" pitchFamily="18" charset="0"/>
                        </a:rPr>
                        <a:t>backslash</a:t>
                      </a:r>
                      <a:r>
                        <a:rPr lang="tr-TR" b="0" dirty="0" smtClean="0">
                          <a:solidFill>
                            <a:schemeClr val="tx1"/>
                          </a:solidFill>
                          <a:latin typeface="Times New Roman" panose="02020603050405020304" pitchFamily="18" charset="0"/>
                          <a:cs typeface="Times New Roman" panose="02020603050405020304" pitchFamily="18" charset="0"/>
                        </a:rPr>
                        <a:t>)</a:t>
                      </a:r>
                      <a:endParaRPr lang="tr-TR"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56482177"/>
                  </a:ext>
                </a:extLst>
              </a:tr>
              <a:tr h="370840">
                <a:tc>
                  <a:txBody>
                    <a:bodyPr/>
                    <a:lstStyle/>
                    <a:p>
                      <a:pPr algn="ctr"/>
                      <a:r>
                        <a:rPr lang="tr-TR" b="0" dirty="0" smtClean="0">
                          <a:solidFill>
                            <a:schemeClr val="tx1"/>
                          </a:solidFill>
                          <a:latin typeface="Times New Roman" panose="02020603050405020304" pitchFamily="18" charset="0"/>
                          <a:cs typeface="Times New Roman" panose="02020603050405020304" pitchFamily="18" charset="0"/>
                        </a:rPr>
                        <a:t>\</a:t>
                      </a:r>
                      <a:r>
                        <a:rPr lang="tr-TR" b="0" dirty="0" err="1" smtClean="0">
                          <a:solidFill>
                            <a:schemeClr val="tx1"/>
                          </a:solidFill>
                          <a:latin typeface="Times New Roman" panose="02020603050405020304" pitchFamily="18" charset="0"/>
                          <a:cs typeface="Times New Roman" panose="02020603050405020304" pitchFamily="18" charset="0"/>
                        </a:rPr>
                        <a:t>ooo</a:t>
                      </a:r>
                      <a:endParaRPr lang="tr-TR"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tr-TR" b="0" dirty="0" err="1" smtClean="0">
                          <a:solidFill>
                            <a:schemeClr val="tx1"/>
                          </a:solidFill>
                          <a:latin typeface="Times New Roman" panose="02020603050405020304" pitchFamily="18" charset="0"/>
                          <a:cs typeface="Times New Roman" panose="02020603050405020304" pitchFamily="18" charset="0"/>
                        </a:rPr>
                        <a:t>Octal</a:t>
                      </a:r>
                      <a:r>
                        <a:rPr lang="tr-TR" b="0" dirty="0" smtClean="0">
                          <a:solidFill>
                            <a:schemeClr val="tx1"/>
                          </a:solidFill>
                          <a:latin typeface="Times New Roman" panose="02020603050405020304" pitchFamily="18" charset="0"/>
                          <a:cs typeface="Times New Roman" panose="02020603050405020304" pitchFamily="18" charset="0"/>
                        </a:rPr>
                        <a:t> karakter/rakam</a:t>
                      </a:r>
                      <a:endParaRPr lang="tr-TR"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60682707"/>
                  </a:ext>
                </a:extLst>
              </a:tr>
              <a:tr h="370840">
                <a:tc>
                  <a:txBody>
                    <a:bodyPr/>
                    <a:lstStyle/>
                    <a:p>
                      <a:pPr algn="ctr"/>
                      <a:r>
                        <a:rPr lang="tr-TR" b="0" dirty="0" smtClean="0">
                          <a:solidFill>
                            <a:schemeClr val="tx1"/>
                          </a:solidFill>
                          <a:latin typeface="Times New Roman" panose="02020603050405020304" pitchFamily="18" charset="0"/>
                          <a:cs typeface="Times New Roman" panose="02020603050405020304" pitchFamily="18" charset="0"/>
                        </a:rPr>
                        <a:t>\</a:t>
                      </a:r>
                      <a:r>
                        <a:rPr lang="tr-TR" b="0" dirty="0" err="1" smtClean="0">
                          <a:solidFill>
                            <a:schemeClr val="tx1"/>
                          </a:solidFill>
                          <a:latin typeface="Times New Roman" panose="02020603050405020304" pitchFamily="18" charset="0"/>
                          <a:cs typeface="Times New Roman" panose="02020603050405020304" pitchFamily="18" charset="0"/>
                        </a:rPr>
                        <a:t>uxxxx</a:t>
                      </a:r>
                      <a:endParaRPr lang="tr-TR"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tr-TR" b="0" dirty="0" smtClean="0">
                          <a:solidFill>
                            <a:schemeClr val="tx1"/>
                          </a:solidFill>
                          <a:latin typeface="Times New Roman" panose="02020603050405020304" pitchFamily="18" charset="0"/>
                          <a:cs typeface="Times New Roman" panose="02020603050405020304" pitchFamily="18" charset="0"/>
                        </a:rPr>
                        <a:t>Unicode (</a:t>
                      </a:r>
                      <a:r>
                        <a:rPr lang="tr-TR" b="0" dirty="0" err="1" smtClean="0">
                          <a:solidFill>
                            <a:schemeClr val="tx1"/>
                          </a:solidFill>
                          <a:latin typeface="Times New Roman" panose="02020603050405020304" pitchFamily="18" charset="0"/>
                          <a:cs typeface="Times New Roman" panose="02020603050405020304" pitchFamily="18" charset="0"/>
                        </a:rPr>
                        <a:t>hexadecimal</a:t>
                      </a:r>
                      <a:r>
                        <a:rPr lang="tr-TR" b="0" dirty="0" smtClean="0">
                          <a:solidFill>
                            <a:schemeClr val="tx1"/>
                          </a:solidFill>
                          <a:latin typeface="Times New Roman" panose="02020603050405020304" pitchFamily="18" charset="0"/>
                          <a:cs typeface="Times New Roman" panose="02020603050405020304" pitchFamily="18" charset="0"/>
                        </a:rPr>
                        <a:t>) karakter/rakam</a:t>
                      </a:r>
                      <a:endParaRPr lang="tr-TR"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63082968"/>
                  </a:ext>
                </a:extLst>
              </a:tr>
            </a:tbl>
          </a:graphicData>
        </a:graphic>
      </p:graphicFrame>
    </p:spTree>
    <p:extLst>
      <p:ext uri="{BB962C8B-B14F-4D97-AF65-F5344CB8AC3E}">
        <p14:creationId xmlns:p14="http://schemas.microsoft.com/office/powerpoint/2010/main" val="974943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solidFill>
                  <a:srgbClr val="FFC000"/>
                </a:solidFill>
                <a:latin typeface="Times New Roman" panose="02020603050405020304" pitchFamily="18" charset="0"/>
                <a:ea typeface="Tahoma" panose="020B0604030504040204" pitchFamily="34" charset="0"/>
                <a:cs typeface="Times New Roman" panose="02020603050405020304" pitchFamily="18" charset="0"/>
              </a:rPr>
              <a:t>Java Kısa Tarihi</a:t>
            </a:r>
            <a:endParaRPr lang="tr-TR" b="1" dirty="0">
              <a:solidFill>
                <a:srgbClr val="FFC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İçerik Yer Tutucusu 2"/>
          <p:cNvSpPr>
            <a:spLocks noGrp="1"/>
          </p:cNvSpPr>
          <p:nvPr>
            <p:ph idx="1"/>
          </p:nvPr>
        </p:nvSpPr>
        <p:spPr>
          <a:xfrm>
            <a:off x="1097280" y="1845734"/>
            <a:ext cx="10058400" cy="4372186"/>
          </a:xfrm>
        </p:spPr>
        <p:txBody>
          <a:bodyPr/>
          <a:lstStyle/>
          <a:p>
            <a:pPr algn="just">
              <a:buFont typeface="Courier New" panose="02070309020205020404" pitchFamily="49" charset="0"/>
              <a:buChar char="o"/>
            </a:pPr>
            <a:r>
              <a:rPr lang="tr-TR" dirty="0" smtClean="0">
                <a:solidFill>
                  <a:schemeClr val="tx1"/>
                </a:solidFill>
                <a:latin typeface="Times New Roman" panose="02020603050405020304" pitchFamily="18" charset="0"/>
                <a:cs typeface="Times New Roman" panose="02020603050405020304" pitchFamily="18" charset="0"/>
              </a:rPr>
              <a:t> James </a:t>
            </a:r>
            <a:r>
              <a:rPr lang="tr-TR" dirty="0" err="1">
                <a:solidFill>
                  <a:schemeClr val="tx1"/>
                </a:solidFill>
                <a:latin typeface="Times New Roman" panose="02020603050405020304" pitchFamily="18" charset="0"/>
                <a:cs typeface="Times New Roman" panose="02020603050405020304" pitchFamily="18" charset="0"/>
              </a:rPr>
              <a:t>Gosling</a:t>
            </a:r>
            <a:r>
              <a:rPr lang="tr-TR" dirty="0">
                <a:solidFill>
                  <a:schemeClr val="tx1"/>
                </a:solidFill>
                <a:latin typeface="Times New Roman" panose="02020603050405020304" pitchFamily="18" charset="0"/>
                <a:cs typeface="Times New Roman" panose="02020603050405020304" pitchFamily="18" charset="0"/>
              </a:rPr>
              <a:t> ve ekip üyeleri projeye 90’ların başında başladı. </a:t>
            </a:r>
            <a:endParaRPr lang="tr-TR" dirty="0" smtClean="0">
              <a:solidFill>
                <a:schemeClr val="tx1"/>
              </a:solidFill>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tr-TR" dirty="0" smtClean="0">
                <a:solidFill>
                  <a:schemeClr val="tx1"/>
                </a:solidFill>
                <a:latin typeface="Times New Roman" panose="02020603050405020304" pitchFamily="18" charset="0"/>
                <a:cs typeface="Times New Roman" panose="02020603050405020304" pitchFamily="18" charset="0"/>
              </a:rPr>
              <a:t> Java</a:t>
            </a:r>
            <a:r>
              <a:rPr lang="tr-TR" dirty="0">
                <a:solidFill>
                  <a:schemeClr val="tx1"/>
                </a:solidFill>
                <a:latin typeface="Times New Roman" panose="02020603050405020304" pitchFamily="18" charset="0"/>
                <a:cs typeface="Times New Roman" panose="02020603050405020304" pitchFamily="18" charset="0"/>
              </a:rPr>
              <a:t>, önceden “</a:t>
            </a:r>
            <a:r>
              <a:rPr lang="tr-TR" dirty="0" err="1">
                <a:solidFill>
                  <a:schemeClr val="tx1"/>
                </a:solidFill>
                <a:latin typeface="Times New Roman" panose="02020603050405020304" pitchFamily="18" charset="0"/>
                <a:cs typeface="Times New Roman" panose="02020603050405020304" pitchFamily="18" charset="0"/>
              </a:rPr>
              <a:t>Oak</a:t>
            </a:r>
            <a:r>
              <a:rPr lang="tr-TR" dirty="0">
                <a:solidFill>
                  <a:schemeClr val="tx1"/>
                </a:solidFill>
                <a:latin typeface="Times New Roman" panose="02020603050405020304" pitchFamily="18" charset="0"/>
                <a:cs typeface="Times New Roman" panose="02020603050405020304" pitchFamily="18" charset="0"/>
              </a:rPr>
              <a:t>” yani meşe olarak adlandırılmıştır. Meşe olarak adlandırmasının sebebiyle ilgili çeşitli görüşler var bunlardan biri, gücü sembol etmesinden kaynaklanmasıydı bir diğeri ise, ofisin önünde duran meşe ağacından esinlenilmesidir. </a:t>
            </a:r>
            <a:endParaRPr lang="tr-TR" dirty="0" smtClean="0">
              <a:solidFill>
                <a:schemeClr val="tx1"/>
              </a:solidFill>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a:t>
            </a:r>
            <a:r>
              <a:rPr lang="tr-TR" dirty="0" smtClean="0">
                <a:solidFill>
                  <a:schemeClr val="tx1"/>
                </a:solidFill>
                <a:latin typeface="Times New Roman" panose="02020603050405020304" pitchFamily="18" charset="0"/>
                <a:cs typeface="Times New Roman" panose="02020603050405020304" pitchFamily="18" charset="0"/>
              </a:rPr>
              <a:t>1995’te </a:t>
            </a:r>
            <a:r>
              <a:rPr lang="tr-TR" dirty="0">
                <a:solidFill>
                  <a:schemeClr val="tx1"/>
                </a:solidFill>
                <a:latin typeface="Times New Roman" panose="02020603050405020304" pitchFamily="18" charset="0"/>
                <a:cs typeface="Times New Roman" panose="02020603050405020304" pitchFamily="18" charset="0"/>
              </a:rPr>
              <a:t>marka anlaşmazlığı nedeniyle “</a:t>
            </a:r>
            <a:r>
              <a:rPr lang="tr-TR" dirty="0" err="1">
                <a:solidFill>
                  <a:schemeClr val="tx1"/>
                </a:solidFill>
                <a:latin typeface="Times New Roman" panose="02020603050405020304" pitchFamily="18" charset="0"/>
                <a:cs typeface="Times New Roman" panose="02020603050405020304" pitchFamily="18" charset="0"/>
              </a:rPr>
              <a:t>Oak</a:t>
            </a:r>
            <a:r>
              <a:rPr lang="tr-TR" dirty="0">
                <a:solidFill>
                  <a:schemeClr val="tx1"/>
                </a:solidFill>
                <a:latin typeface="Times New Roman" panose="02020603050405020304" pitchFamily="18" charset="0"/>
                <a:cs typeface="Times New Roman" panose="02020603050405020304" pitchFamily="18" charset="0"/>
              </a:rPr>
              <a:t>” isminin değiştirilmesi gerekiyordu. Ekip, bir isim bulmak için toplantı yaptı. Toplantıdan sonra, proje için: Java, DNA, Silk gibi isimler belirlendi. İsimleri tek tek eledikten sonra Java ismi kararlaştırıldı. </a:t>
            </a:r>
            <a:endParaRPr lang="tr-TR" dirty="0" smtClean="0">
              <a:solidFill>
                <a:schemeClr val="tx1"/>
              </a:solidFill>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a:t>
            </a:r>
            <a:r>
              <a:rPr lang="tr-TR" dirty="0" smtClean="0">
                <a:solidFill>
                  <a:schemeClr val="tx1"/>
                </a:solidFill>
                <a:latin typeface="Times New Roman" panose="02020603050405020304" pitchFamily="18" charset="0"/>
                <a:cs typeface="Times New Roman" panose="02020603050405020304" pitchFamily="18" charset="0"/>
              </a:rPr>
              <a:t>Java </a:t>
            </a:r>
            <a:r>
              <a:rPr lang="tr-TR" dirty="0">
                <a:solidFill>
                  <a:schemeClr val="tx1"/>
                </a:solidFill>
                <a:latin typeface="Times New Roman" panose="02020603050405020304" pitchFamily="18" charset="0"/>
                <a:cs typeface="Times New Roman" panose="02020603050405020304" pitchFamily="18" charset="0"/>
              </a:rPr>
              <a:t>ismi, kahveden esinlenilerek verilmiştir. </a:t>
            </a:r>
            <a:endParaRPr lang="tr-TR" dirty="0" smtClean="0">
              <a:solidFill>
                <a:schemeClr val="tx1"/>
              </a:solidFill>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a:t>
            </a:r>
            <a:r>
              <a:rPr lang="tr-TR" dirty="0" smtClean="0">
                <a:solidFill>
                  <a:schemeClr val="tx1"/>
                </a:solidFill>
                <a:latin typeface="Times New Roman" panose="02020603050405020304" pitchFamily="18" charset="0"/>
                <a:cs typeface="Times New Roman" panose="02020603050405020304" pitchFamily="18" charset="0"/>
              </a:rPr>
              <a:t>1995’te </a:t>
            </a:r>
            <a:r>
              <a:rPr lang="tr-TR" dirty="0">
                <a:solidFill>
                  <a:schemeClr val="tx1"/>
                </a:solidFill>
                <a:latin typeface="Times New Roman" panose="02020603050405020304" pitchFamily="18" charset="0"/>
                <a:cs typeface="Times New Roman" panose="02020603050405020304" pitchFamily="18" charset="0"/>
              </a:rPr>
              <a:t>Time dergisi Java’yı 1995’in en iyi on ürününden biri olarak adlandırmıştır.</a:t>
            </a:r>
          </a:p>
        </p:txBody>
      </p:sp>
    </p:spTree>
    <p:extLst>
      <p:ext uri="{BB962C8B-B14F-4D97-AF65-F5344CB8AC3E}">
        <p14:creationId xmlns:p14="http://schemas.microsoft.com/office/powerpoint/2010/main" val="853538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solidFill>
                  <a:srgbClr val="FFC000"/>
                </a:solidFill>
                <a:latin typeface="Times New Roman" panose="02020603050405020304" pitchFamily="18" charset="0"/>
                <a:cs typeface="Times New Roman" panose="02020603050405020304" pitchFamily="18" charset="0"/>
              </a:rPr>
              <a:t>Ayrılmış Kelimeler</a:t>
            </a:r>
            <a:endParaRPr lang="tr-TR" b="1" dirty="0">
              <a:solidFill>
                <a:srgbClr val="FFC000"/>
              </a:solidFill>
              <a:latin typeface="Times New Roman" panose="02020603050405020304" pitchFamily="18" charset="0"/>
              <a:cs typeface="Times New Roman" panose="02020603050405020304" pitchFamily="18" charset="0"/>
            </a:endParaRPr>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2672022631"/>
              </p:ext>
            </p:extLst>
          </p:nvPr>
        </p:nvGraphicFramePr>
        <p:xfrm>
          <a:off x="1097280" y="2370519"/>
          <a:ext cx="10058400" cy="2966720"/>
        </p:xfrm>
        <a:graphic>
          <a:graphicData uri="http://schemas.openxmlformats.org/drawingml/2006/table">
            <a:tbl>
              <a:tblPr firstRow="1" bandRow="1">
                <a:tableStyleId>{8A107856-5554-42FB-B03E-39F5DBC370BA}</a:tableStyleId>
              </a:tblPr>
              <a:tblGrid>
                <a:gridCol w="1676400">
                  <a:extLst>
                    <a:ext uri="{9D8B030D-6E8A-4147-A177-3AD203B41FA5}">
                      <a16:colId xmlns:a16="http://schemas.microsoft.com/office/drawing/2014/main" val="2466621194"/>
                    </a:ext>
                  </a:extLst>
                </a:gridCol>
                <a:gridCol w="1676400">
                  <a:extLst>
                    <a:ext uri="{9D8B030D-6E8A-4147-A177-3AD203B41FA5}">
                      <a16:colId xmlns:a16="http://schemas.microsoft.com/office/drawing/2014/main" val="945451303"/>
                    </a:ext>
                  </a:extLst>
                </a:gridCol>
                <a:gridCol w="1676400">
                  <a:extLst>
                    <a:ext uri="{9D8B030D-6E8A-4147-A177-3AD203B41FA5}">
                      <a16:colId xmlns:a16="http://schemas.microsoft.com/office/drawing/2014/main" val="1804599056"/>
                    </a:ext>
                  </a:extLst>
                </a:gridCol>
                <a:gridCol w="1676400">
                  <a:extLst>
                    <a:ext uri="{9D8B030D-6E8A-4147-A177-3AD203B41FA5}">
                      <a16:colId xmlns:a16="http://schemas.microsoft.com/office/drawing/2014/main" val="12865104"/>
                    </a:ext>
                  </a:extLst>
                </a:gridCol>
                <a:gridCol w="1676400">
                  <a:extLst>
                    <a:ext uri="{9D8B030D-6E8A-4147-A177-3AD203B41FA5}">
                      <a16:colId xmlns:a16="http://schemas.microsoft.com/office/drawing/2014/main" val="3643455687"/>
                    </a:ext>
                  </a:extLst>
                </a:gridCol>
                <a:gridCol w="1676400">
                  <a:extLst>
                    <a:ext uri="{9D8B030D-6E8A-4147-A177-3AD203B41FA5}">
                      <a16:colId xmlns:a16="http://schemas.microsoft.com/office/drawing/2014/main" val="3276923479"/>
                    </a:ext>
                  </a:extLst>
                </a:gridCol>
              </a:tblGrid>
              <a:tr h="370840">
                <a:tc>
                  <a:txBody>
                    <a:bodyPr/>
                    <a:lstStyle/>
                    <a:p>
                      <a:pPr algn="ctr"/>
                      <a:r>
                        <a:rPr lang="tr-TR" b="0" dirty="0" smtClean="0">
                          <a:latin typeface="Times New Roman" panose="02020603050405020304" pitchFamily="18" charset="0"/>
                          <a:cs typeface="Times New Roman" panose="02020603050405020304" pitchFamily="18" charset="0"/>
                        </a:rPr>
                        <a:t>abstract</a:t>
                      </a:r>
                      <a:endParaRPr lang="tr-TR" b="0" dirty="0">
                        <a:latin typeface="Times New Roman" panose="02020603050405020304" pitchFamily="18" charset="0"/>
                        <a:cs typeface="Times New Roman" panose="02020603050405020304" pitchFamily="18" charset="0"/>
                      </a:endParaRPr>
                    </a:p>
                  </a:txBody>
                  <a:tcPr/>
                </a:tc>
                <a:tc>
                  <a:txBody>
                    <a:bodyPr/>
                    <a:lstStyle/>
                    <a:p>
                      <a:pPr algn="ctr"/>
                      <a:r>
                        <a:rPr lang="tr-TR" b="0" dirty="0" err="1" smtClean="0">
                          <a:latin typeface="Times New Roman" panose="02020603050405020304" pitchFamily="18" charset="0"/>
                          <a:cs typeface="Times New Roman" panose="02020603050405020304" pitchFamily="18" charset="0"/>
                        </a:rPr>
                        <a:t>boolean</a:t>
                      </a:r>
                      <a:endParaRPr lang="tr-TR" b="0" dirty="0">
                        <a:latin typeface="Times New Roman" panose="02020603050405020304" pitchFamily="18" charset="0"/>
                        <a:cs typeface="Times New Roman" panose="02020603050405020304" pitchFamily="18" charset="0"/>
                      </a:endParaRPr>
                    </a:p>
                  </a:txBody>
                  <a:tcPr/>
                </a:tc>
                <a:tc>
                  <a:txBody>
                    <a:bodyPr/>
                    <a:lstStyle/>
                    <a:p>
                      <a:pPr algn="ctr"/>
                      <a:r>
                        <a:rPr lang="tr-TR" b="0" dirty="0" smtClean="0">
                          <a:latin typeface="Times New Roman" panose="02020603050405020304" pitchFamily="18" charset="0"/>
                          <a:cs typeface="Times New Roman" panose="02020603050405020304" pitchFamily="18" charset="0"/>
                        </a:rPr>
                        <a:t>break</a:t>
                      </a:r>
                      <a:endParaRPr lang="tr-TR" b="0" dirty="0">
                        <a:latin typeface="Times New Roman" panose="02020603050405020304" pitchFamily="18" charset="0"/>
                        <a:cs typeface="Times New Roman" panose="02020603050405020304" pitchFamily="18" charset="0"/>
                      </a:endParaRPr>
                    </a:p>
                  </a:txBody>
                  <a:tcPr/>
                </a:tc>
                <a:tc>
                  <a:txBody>
                    <a:bodyPr/>
                    <a:lstStyle/>
                    <a:p>
                      <a:pPr algn="ctr"/>
                      <a:r>
                        <a:rPr lang="tr-TR" b="0" dirty="0" err="1" smtClean="0">
                          <a:latin typeface="Times New Roman" panose="02020603050405020304" pitchFamily="18" charset="0"/>
                          <a:cs typeface="Times New Roman" panose="02020603050405020304" pitchFamily="18" charset="0"/>
                        </a:rPr>
                        <a:t>byte</a:t>
                      </a:r>
                      <a:endParaRPr lang="tr-TR" b="0" dirty="0">
                        <a:latin typeface="Times New Roman" panose="02020603050405020304" pitchFamily="18" charset="0"/>
                        <a:cs typeface="Times New Roman" panose="02020603050405020304" pitchFamily="18" charset="0"/>
                      </a:endParaRPr>
                    </a:p>
                  </a:txBody>
                  <a:tcPr/>
                </a:tc>
                <a:tc>
                  <a:txBody>
                    <a:bodyPr/>
                    <a:lstStyle/>
                    <a:p>
                      <a:pPr algn="ctr"/>
                      <a:r>
                        <a:rPr lang="tr-TR" b="0" dirty="0" err="1" smtClean="0">
                          <a:latin typeface="Times New Roman" panose="02020603050405020304" pitchFamily="18" charset="0"/>
                          <a:cs typeface="Times New Roman" panose="02020603050405020304" pitchFamily="18" charset="0"/>
                        </a:rPr>
                        <a:t>case</a:t>
                      </a:r>
                      <a:endParaRPr lang="tr-TR" b="0" dirty="0">
                        <a:latin typeface="Times New Roman" panose="02020603050405020304" pitchFamily="18" charset="0"/>
                        <a:cs typeface="Times New Roman" panose="02020603050405020304" pitchFamily="18" charset="0"/>
                      </a:endParaRPr>
                    </a:p>
                  </a:txBody>
                  <a:tcPr/>
                </a:tc>
                <a:tc>
                  <a:txBody>
                    <a:bodyPr/>
                    <a:lstStyle/>
                    <a:p>
                      <a:pPr algn="ctr"/>
                      <a:r>
                        <a:rPr lang="tr-TR" b="0" dirty="0" err="1" smtClean="0">
                          <a:latin typeface="Times New Roman" panose="02020603050405020304" pitchFamily="18" charset="0"/>
                          <a:cs typeface="Times New Roman" panose="02020603050405020304" pitchFamily="18" charset="0"/>
                        </a:rPr>
                        <a:t>catch</a:t>
                      </a:r>
                      <a:endParaRPr lang="tr-TR"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37508981"/>
                  </a:ext>
                </a:extLst>
              </a:tr>
              <a:tr h="370840">
                <a:tc>
                  <a:txBody>
                    <a:bodyPr/>
                    <a:lstStyle/>
                    <a:p>
                      <a:pPr algn="ctr"/>
                      <a:r>
                        <a:rPr lang="tr-TR" b="0" dirty="0" err="1" smtClean="0">
                          <a:latin typeface="Times New Roman" panose="02020603050405020304" pitchFamily="18" charset="0"/>
                          <a:cs typeface="Times New Roman" panose="02020603050405020304" pitchFamily="18" charset="0"/>
                        </a:rPr>
                        <a:t>char</a:t>
                      </a:r>
                      <a:endParaRPr lang="tr-TR" b="0" dirty="0">
                        <a:latin typeface="Times New Roman" panose="02020603050405020304" pitchFamily="18" charset="0"/>
                        <a:cs typeface="Times New Roman" panose="02020603050405020304" pitchFamily="18" charset="0"/>
                      </a:endParaRPr>
                    </a:p>
                  </a:txBody>
                  <a:tcPr/>
                </a:tc>
                <a:tc>
                  <a:txBody>
                    <a:bodyPr/>
                    <a:lstStyle/>
                    <a:p>
                      <a:pPr algn="ctr"/>
                      <a:r>
                        <a:rPr lang="tr-TR" b="0" dirty="0" smtClean="0">
                          <a:latin typeface="Times New Roman" panose="02020603050405020304" pitchFamily="18" charset="0"/>
                          <a:cs typeface="Times New Roman" panose="02020603050405020304" pitchFamily="18" charset="0"/>
                        </a:rPr>
                        <a:t>class</a:t>
                      </a:r>
                      <a:endParaRPr lang="tr-TR" b="0" dirty="0">
                        <a:latin typeface="Times New Roman" panose="02020603050405020304" pitchFamily="18" charset="0"/>
                        <a:cs typeface="Times New Roman" panose="02020603050405020304" pitchFamily="18" charset="0"/>
                      </a:endParaRPr>
                    </a:p>
                  </a:txBody>
                  <a:tcPr/>
                </a:tc>
                <a:tc>
                  <a:txBody>
                    <a:bodyPr/>
                    <a:lstStyle/>
                    <a:p>
                      <a:pPr algn="ctr"/>
                      <a:r>
                        <a:rPr lang="tr-TR" b="0" dirty="0" err="1" smtClean="0">
                          <a:latin typeface="Times New Roman" panose="02020603050405020304" pitchFamily="18" charset="0"/>
                          <a:cs typeface="Times New Roman" panose="02020603050405020304" pitchFamily="18" charset="0"/>
                        </a:rPr>
                        <a:t>const</a:t>
                      </a:r>
                      <a:endParaRPr lang="tr-TR" b="0" dirty="0">
                        <a:latin typeface="Times New Roman" panose="02020603050405020304" pitchFamily="18" charset="0"/>
                        <a:cs typeface="Times New Roman" panose="02020603050405020304" pitchFamily="18" charset="0"/>
                      </a:endParaRPr>
                    </a:p>
                  </a:txBody>
                  <a:tcPr/>
                </a:tc>
                <a:tc>
                  <a:txBody>
                    <a:bodyPr/>
                    <a:lstStyle/>
                    <a:p>
                      <a:pPr algn="ctr"/>
                      <a:r>
                        <a:rPr lang="tr-TR" b="0" dirty="0" err="1" smtClean="0">
                          <a:latin typeface="Times New Roman" panose="02020603050405020304" pitchFamily="18" charset="0"/>
                          <a:cs typeface="Times New Roman" panose="02020603050405020304" pitchFamily="18" charset="0"/>
                        </a:rPr>
                        <a:t>continue</a:t>
                      </a:r>
                      <a:endParaRPr lang="tr-TR" b="0" dirty="0">
                        <a:latin typeface="Times New Roman" panose="02020603050405020304" pitchFamily="18" charset="0"/>
                        <a:cs typeface="Times New Roman" panose="02020603050405020304" pitchFamily="18" charset="0"/>
                      </a:endParaRPr>
                    </a:p>
                  </a:txBody>
                  <a:tcPr/>
                </a:tc>
                <a:tc>
                  <a:txBody>
                    <a:bodyPr/>
                    <a:lstStyle/>
                    <a:p>
                      <a:pPr algn="ctr"/>
                      <a:r>
                        <a:rPr lang="tr-TR" b="0" dirty="0" err="1" smtClean="0">
                          <a:latin typeface="Times New Roman" panose="02020603050405020304" pitchFamily="18" charset="0"/>
                          <a:cs typeface="Times New Roman" panose="02020603050405020304" pitchFamily="18" charset="0"/>
                        </a:rPr>
                        <a:t>default</a:t>
                      </a:r>
                      <a:endParaRPr lang="tr-TR" b="0" dirty="0">
                        <a:latin typeface="Times New Roman" panose="02020603050405020304" pitchFamily="18" charset="0"/>
                        <a:cs typeface="Times New Roman" panose="02020603050405020304" pitchFamily="18" charset="0"/>
                      </a:endParaRPr>
                    </a:p>
                  </a:txBody>
                  <a:tcPr/>
                </a:tc>
                <a:tc>
                  <a:txBody>
                    <a:bodyPr/>
                    <a:lstStyle/>
                    <a:p>
                      <a:pPr algn="ctr"/>
                      <a:r>
                        <a:rPr lang="tr-TR" b="0" dirty="0" smtClean="0">
                          <a:latin typeface="Times New Roman" panose="02020603050405020304" pitchFamily="18" charset="0"/>
                          <a:cs typeface="Times New Roman" panose="02020603050405020304" pitchFamily="18" charset="0"/>
                        </a:rPr>
                        <a:t>do</a:t>
                      </a:r>
                      <a:endParaRPr lang="tr-TR"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26297386"/>
                  </a:ext>
                </a:extLst>
              </a:tr>
              <a:tr h="370840">
                <a:tc>
                  <a:txBody>
                    <a:bodyPr/>
                    <a:lstStyle/>
                    <a:p>
                      <a:pPr algn="ctr"/>
                      <a:r>
                        <a:rPr lang="tr-TR" b="0" dirty="0" err="1" smtClean="0">
                          <a:latin typeface="Times New Roman" panose="02020603050405020304" pitchFamily="18" charset="0"/>
                          <a:cs typeface="Times New Roman" panose="02020603050405020304" pitchFamily="18" charset="0"/>
                        </a:rPr>
                        <a:t>double</a:t>
                      </a:r>
                      <a:endParaRPr lang="tr-TR" b="0" dirty="0">
                        <a:latin typeface="Times New Roman" panose="02020603050405020304" pitchFamily="18" charset="0"/>
                        <a:cs typeface="Times New Roman" panose="02020603050405020304" pitchFamily="18" charset="0"/>
                      </a:endParaRPr>
                    </a:p>
                  </a:txBody>
                  <a:tcPr/>
                </a:tc>
                <a:tc>
                  <a:txBody>
                    <a:bodyPr/>
                    <a:lstStyle/>
                    <a:p>
                      <a:pPr algn="ctr"/>
                      <a:r>
                        <a:rPr lang="tr-TR" b="0" dirty="0" smtClean="0">
                          <a:latin typeface="Times New Roman" panose="02020603050405020304" pitchFamily="18" charset="0"/>
                          <a:cs typeface="Times New Roman" panose="02020603050405020304" pitchFamily="18" charset="0"/>
                        </a:rPr>
                        <a:t>else</a:t>
                      </a:r>
                      <a:endParaRPr lang="tr-TR" b="0" dirty="0">
                        <a:latin typeface="Times New Roman" panose="02020603050405020304" pitchFamily="18" charset="0"/>
                        <a:cs typeface="Times New Roman" panose="02020603050405020304" pitchFamily="18" charset="0"/>
                      </a:endParaRPr>
                    </a:p>
                  </a:txBody>
                  <a:tcPr/>
                </a:tc>
                <a:tc>
                  <a:txBody>
                    <a:bodyPr/>
                    <a:lstStyle/>
                    <a:p>
                      <a:pPr algn="ctr"/>
                      <a:r>
                        <a:rPr lang="tr-TR" b="0" dirty="0" err="1" smtClean="0">
                          <a:latin typeface="Times New Roman" panose="02020603050405020304" pitchFamily="18" charset="0"/>
                          <a:cs typeface="Times New Roman" panose="02020603050405020304" pitchFamily="18" charset="0"/>
                        </a:rPr>
                        <a:t>extends</a:t>
                      </a:r>
                      <a:endParaRPr lang="tr-TR" b="0" dirty="0">
                        <a:latin typeface="Times New Roman" panose="02020603050405020304" pitchFamily="18" charset="0"/>
                        <a:cs typeface="Times New Roman" panose="02020603050405020304" pitchFamily="18" charset="0"/>
                      </a:endParaRPr>
                    </a:p>
                  </a:txBody>
                  <a:tcPr/>
                </a:tc>
                <a:tc>
                  <a:txBody>
                    <a:bodyPr/>
                    <a:lstStyle/>
                    <a:p>
                      <a:pPr algn="ctr"/>
                      <a:r>
                        <a:rPr lang="tr-TR" b="0" dirty="0" smtClean="0">
                          <a:latin typeface="Times New Roman" panose="02020603050405020304" pitchFamily="18" charset="0"/>
                          <a:cs typeface="Times New Roman" panose="02020603050405020304" pitchFamily="18" charset="0"/>
                        </a:rPr>
                        <a:t>final</a:t>
                      </a:r>
                      <a:endParaRPr lang="tr-TR" b="0" dirty="0">
                        <a:latin typeface="Times New Roman" panose="02020603050405020304" pitchFamily="18" charset="0"/>
                        <a:cs typeface="Times New Roman" panose="02020603050405020304" pitchFamily="18" charset="0"/>
                      </a:endParaRPr>
                    </a:p>
                  </a:txBody>
                  <a:tcPr/>
                </a:tc>
                <a:tc>
                  <a:txBody>
                    <a:bodyPr/>
                    <a:lstStyle/>
                    <a:p>
                      <a:pPr algn="ctr"/>
                      <a:r>
                        <a:rPr lang="tr-TR" b="0" dirty="0" err="1" smtClean="0">
                          <a:latin typeface="Times New Roman" panose="02020603050405020304" pitchFamily="18" charset="0"/>
                          <a:cs typeface="Times New Roman" panose="02020603050405020304" pitchFamily="18" charset="0"/>
                        </a:rPr>
                        <a:t>finally</a:t>
                      </a:r>
                      <a:endParaRPr lang="tr-TR" b="0" dirty="0">
                        <a:latin typeface="Times New Roman" panose="02020603050405020304" pitchFamily="18" charset="0"/>
                        <a:cs typeface="Times New Roman" panose="02020603050405020304" pitchFamily="18" charset="0"/>
                      </a:endParaRPr>
                    </a:p>
                  </a:txBody>
                  <a:tcPr/>
                </a:tc>
                <a:tc>
                  <a:txBody>
                    <a:bodyPr/>
                    <a:lstStyle/>
                    <a:p>
                      <a:pPr algn="ctr"/>
                      <a:r>
                        <a:rPr lang="tr-TR" b="0" dirty="0" err="1" smtClean="0">
                          <a:latin typeface="Times New Roman" panose="02020603050405020304" pitchFamily="18" charset="0"/>
                          <a:cs typeface="Times New Roman" panose="02020603050405020304" pitchFamily="18" charset="0"/>
                        </a:rPr>
                        <a:t>float</a:t>
                      </a:r>
                      <a:endParaRPr lang="tr-TR"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7508955"/>
                  </a:ext>
                </a:extLst>
              </a:tr>
              <a:tr h="370840">
                <a:tc>
                  <a:txBody>
                    <a:bodyPr/>
                    <a:lstStyle/>
                    <a:p>
                      <a:pPr algn="ctr"/>
                      <a:r>
                        <a:rPr lang="tr-TR" b="0" dirty="0" err="1" smtClean="0">
                          <a:latin typeface="Times New Roman" panose="02020603050405020304" pitchFamily="18" charset="0"/>
                          <a:cs typeface="Times New Roman" panose="02020603050405020304" pitchFamily="18" charset="0"/>
                        </a:rPr>
                        <a:t>for</a:t>
                      </a:r>
                      <a:endParaRPr lang="tr-TR" b="0" dirty="0">
                        <a:latin typeface="Times New Roman" panose="02020603050405020304" pitchFamily="18" charset="0"/>
                        <a:cs typeface="Times New Roman" panose="02020603050405020304" pitchFamily="18" charset="0"/>
                      </a:endParaRPr>
                    </a:p>
                  </a:txBody>
                  <a:tcPr/>
                </a:tc>
                <a:tc>
                  <a:txBody>
                    <a:bodyPr/>
                    <a:lstStyle/>
                    <a:p>
                      <a:pPr algn="ctr"/>
                      <a:r>
                        <a:rPr lang="tr-TR" b="0" dirty="0" err="1" smtClean="0">
                          <a:latin typeface="Times New Roman" panose="02020603050405020304" pitchFamily="18" charset="0"/>
                          <a:cs typeface="Times New Roman" panose="02020603050405020304" pitchFamily="18" charset="0"/>
                        </a:rPr>
                        <a:t>goto</a:t>
                      </a:r>
                      <a:endParaRPr lang="tr-TR" b="0" dirty="0">
                        <a:latin typeface="Times New Roman" panose="02020603050405020304" pitchFamily="18" charset="0"/>
                        <a:cs typeface="Times New Roman" panose="02020603050405020304" pitchFamily="18" charset="0"/>
                      </a:endParaRPr>
                    </a:p>
                  </a:txBody>
                  <a:tcPr/>
                </a:tc>
                <a:tc>
                  <a:txBody>
                    <a:bodyPr/>
                    <a:lstStyle/>
                    <a:p>
                      <a:pPr algn="ctr"/>
                      <a:r>
                        <a:rPr lang="tr-TR" b="0" dirty="0" err="1" smtClean="0">
                          <a:latin typeface="Times New Roman" panose="02020603050405020304" pitchFamily="18" charset="0"/>
                          <a:cs typeface="Times New Roman" panose="02020603050405020304" pitchFamily="18" charset="0"/>
                        </a:rPr>
                        <a:t>if</a:t>
                      </a:r>
                      <a:endParaRPr lang="tr-TR" b="0" dirty="0">
                        <a:latin typeface="Times New Roman" panose="02020603050405020304" pitchFamily="18" charset="0"/>
                        <a:cs typeface="Times New Roman" panose="02020603050405020304" pitchFamily="18" charset="0"/>
                      </a:endParaRPr>
                    </a:p>
                  </a:txBody>
                  <a:tcPr/>
                </a:tc>
                <a:tc>
                  <a:txBody>
                    <a:bodyPr/>
                    <a:lstStyle/>
                    <a:p>
                      <a:pPr algn="ctr"/>
                      <a:r>
                        <a:rPr lang="tr-TR" b="0" dirty="0" err="1" smtClean="0">
                          <a:latin typeface="Times New Roman" panose="02020603050405020304" pitchFamily="18" charset="0"/>
                          <a:cs typeface="Times New Roman" panose="02020603050405020304" pitchFamily="18" charset="0"/>
                        </a:rPr>
                        <a:t>implements</a:t>
                      </a:r>
                      <a:endParaRPr lang="tr-TR" b="0" dirty="0">
                        <a:latin typeface="Times New Roman" panose="02020603050405020304" pitchFamily="18" charset="0"/>
                        <a:cs typeface="Times New Roman" panose="02020603050405020304" pitchFamily="18" charset="0"/>
                      </a:endParaRPr>
                    </a:p>
                  </a:txBody>
                  <a:tcPr/>
                </a:tc>
                <a:tc>
                  <a:txBody>
                    <a:bodyPr/>
                    <a:lstStyle/>
                    <a:p>
                      <a:pPr algn="ctr"/>
                      <a:r>
                        <a:rPr lang="tr-TR" b="0" dirty="0" err="1" smtClean="0">
                          <a:latin typeface="Times New Roman" panose="02020603050405020304" pitchFamily="18" charset="0"/>
                          <a:cs typeface="Times New Roman" panose="02020603050405020304" pitchFamily="18" charset="0"/>
                        </a:rPr>
                        <a:t>import</a:t>
                      </a:r>
                      <a:endParaRPr lang="tr-TR" b="0" dirty="0">
                        <a:latin typeface="Times New Roman" panose="02020603050405020304" pitchFamily="18" charset="0"/>
                        <a:cs typeface="Times New Roman" panose="02020603050405020304" pitchFamily="18" charset="0"/>
                      </a:endParaRPr>
                    </a:p>
                  </a:txBody>
                  <a:tcPr/>
                </a:tc>
                <a:tc>
                  <a:txBody>
                    <a:bodyPr/>
                    <a:lstStyle/>
                    <a:p>
                      <a:pPr algn="ctr"/>
                      <a:r>
                        <a:rPr lang="tr-TR" b="0" dirty="0" err="1" smtClean="0">
                          <a:latin typeface="Times New Roman" panose="02020603050405020304" pitchFamily="18" charset="0"/>
                          <a:cs typeface="Times New Roman" panose="02020603050405020304" pitchFamily="18" charset="0"/>
                        </a:rPr>
                        <a:t>instanceof</a:t>
                      </a:r>
                      <a:endParaRPr lang="tr-TR"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44941747"/>
                  </a:ext>
                </a:extLst>
              </a:tr>
              <a:tr h="370840">
                <a:tc>
                  <a:txBody>
                    <a:bodyPr/>
                    <a:lstStyle/>
                    <a:p>
                      <a:pPr algn="ctr"/>
                      <a:r>
                        <a:rPr lang="tr-TR" b="0" dirty="0" err="1" smtClean="0">
                          <a:latin typeface="Times New Roman" panose="02020603050405020304" pitchFamily="18" charset="0"/>
                          <a:cs typeface="Times New Roman" panose="02020603050405020304" pitchFamily="18" charset="0"/>
                        </a:rPr>
                        <a:t>int</a:t>
                      </a:r>
                      <a:endParaRPr lang="tr-TR" b="0" dirty="0">
                        <a:latin typeface="Times New Roman" panose="02020603050405020304" pitchFamily="18" charset="0"/>
                        <a:cs typeface="Times New Roman" panose="02020603050405020304" pitchFamily="18" charset="0"/>
                      </a:endParaRPr>
                    </a:p>
                  </a:txBody>
                  <a:tcPr/>
                </a:tc>
                <a:tc>
                  <a:txBody>
                    <a:bodyPr/>
                    <a:lstStyle/>
                    <a:p>
                      <a:pPr algn="ctr"/>
                      <a:r>
                        <a:rPr lang="tr-TR" b="0" dirty="0" err="1" smtClean="0">
                          <a:latin typeface="Times New Roman" panose="02020603050405020304" pitchFamily="18" charset="0"/>
                          <a:cs typeface="Times New Roman" panose="02020603050405020304" pitchFamily="18" charset="0"/>
                        </a:rPr>
                        <a:t>interface</a:t>
                      </a:r>
                      <a:endParaRPr lang="tr-TR" b="0" dirty="0">
                        <a:latin typeface="Times New Roman" panose="02020603050405020304" pitchFamily="18" charset="0"/>
                        <a:cs typeface="Times New Roman" panose="02020603050405020304" pitchFamily="18" charset="0"/>
                      </a:endParaRPr>
                    </a:p>
                  </a:txBody>
                  <a:tcPr/>
                </a:tc>
                <a:tc>
                  <a:txBody>
                    <a:bodyPr/>
                    <a:lstStyle/>
                    <a:p>
                      <a:pPr algn="ctr"/>
                      <a:r>
                        <a:rPr lang="tr-TR" b="0" dirty="0" err="1" smtClean="0">
                          <a:latin typeface="Times New Roman" panose="02020603050405020304" pitchFamily="18" charset="0"/>
                          <a:cs typeface="Times New Roman" panose="02020603050405020304" pitchFamily="18" charset="0"/>
                        </a:rPr>
                        <a:t>long</a:t>
                      </a:r>
                      <a:endParaRPr lang="tr-TR" b="0" dirty="0">
                        <a:latin typeface="Times New Roman" panose="02020603050405020304" pitchFamily="18" charset="0"/>
                        <a:cs typeface="Times New Roman" panose="02020603050405020304" pitchFamily="18" charset="0"/>
                      </a:endParaRPr>
                    </a:p>
                  </a:txBody>
                  <a:tcPr/>
                </a:tc>
                <a:tc>
                  <a:txBody>
                    <a:bodyPr/>
                    <a:lstStyle/>
                    <a:p>
                      <a:pPr algn="ctr"/>
                      <a:r>
                        <a:rPr lang="tr-TR" b="0" dirty="0" err="1" smtClean="0">
                          <a:latin typeface="Times New Roman" panose="02020603050405020304" pitchFamily="18" charset="0"/>
                          <a:cs typeface="Times New Roman" panose="02020603050405020304" pitchFamily="18" charset="0"/>
                        </a:rPr>
                        <a:t>native</a:t>
                      </a:r>
                      <a:endParaRPr lang="tr-TR" b="0" dirty="0">
                        <a:latin typeface="Times New Roman" panose="02020603050405020304" pitchFamily="18" charset="0"/>
                        <a:cs typeface="Times New Roman" panose="02020603050405020304" pitchFamily="18" charset="0"/>
                      </a:endParaRPr>
                    </a:p>
                  </a:txBody>
                  <a:tcPr/>
                </a:tc>
                <a:tc>
                  <a:txBody>
                    <a:bodyPr/>
                    <a:lstStyle/>
                    <a:p>
                      <a:pPr algn="ctr"/>
                      <a:r>
                        <a:rPr lang="tr-TR" b="0" dirty="0" err="1" smtClean="0">
                          <a:latin typeface="Times New Roman" panose="02020603050405020304" pitchFamily="18" charset="0"/>
                          <a:cs typeface="Times New Roman" panose="02020603050405020304" pitchFamily="18" charset="0"/>
                        </a:rPr>
                        <a:t>new</a:t>
                      </a:r>
                      <a:endParaRPr lang="tr-TR" b="0" dirty="0">
                        <a:latin typeface="Times New Roman" panose="02020603050405020304" pitchFamily="18" charset="0"/>
                        <a:cs typeface="Times New Roman" panose="02020603050405020304" pitchFamily="18" charset="0"/>
                      </a:endParaRPr>
                    </a:p>
                  </a:txBody>
                  <a:tcPr/>
                </a:tc>
                <a:tc>
                  <a:txBody>
                    <a:bodyPr/>
                    <a:lstStyle/>
                    <a:p>
                      <a:pPr algn="ctr"/>
                      <a:r>
                        <a:rPr lang="tr-TR" b="0" dirty="0" err="1" smtClean="0">
                          <a:latin typeface="Times New Roman" panose="02020603050405020304" pitchFamily="18" charset="0"/>
                          <a:cs typeface="Times New Roman" panose="02020603050405020304" pitchFamily="18" charset="0"/>
                        </a:rPr>
                        <a:t>package</a:t>
                      </a:r>
                      <a:endParaRPr lang="tr-TR"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74459589"/>
                  </a:ext>
                </a:extLst>
              </a:tr>
              <a:tr h="370840">
                <a:tc>
                  <a:txBody>
                    <a:bodyPr/>
                    <a:lstStyle/>
                    <a:p>
                      <a:pPr algn="ctr"/>
                      <a:r>
                        <a:rPr lang="tr-TR" b="0" dirty="0" err="1" smtClean="0">
                          <a:latin typeface="Times New Roman" panose="02020603050405020304" pitchFamily="18" charset="0"/>
                          <a:cs typeface="Times New Roman" panose="02020603050405020304" pitchFamily="18" charset="0"/>
                        </a:rPr>
                        <a:t>private</a:t>
                      </a:r>
                      <a:endParaRPr lang="tr-TR" b="0" dirty="0">
                        <a:latin typeface="Times New Roman" panose="02020603050405020304" pitchFamily="18" charset="0"/>
                        <a:cs typeface="Times New Roman" panose="02020603050405020304" pitchFamily="18" charset="0"/>
                      </a:endParaRPr>
                    </a:p>
                  </a:txBody>
                  <a:tcPr/>
                </a:tc>
                <a:tc>
                  <a:txBody>
                    <a:bodyPr/>
                    <a:lstStyle/>
                    <a:p>
                      <a:pPr algn="ctr"/>
                      <a:r>
                        <a:rPr lang="tr-TR" b="0" dirty="0" err="1" smtClean="0">
                          <a:latin typeface="Times New Roman" panose="02020603050405020304" pitchFamily="18" charset="0"/>
                          <a:cs typeface="Times New Roman" panose="02020603050405020304" pitchFamily="18" charset="0"/>
                        </a:rPr>
                        <a:t>protected</a:t>
                      </a:r>
                      <a:endParaRPr lang="tr-TR" b="0" dirty="0" smtClean="0">
                        <a:latin typeface="Times New Roman" panose="02020603050405020304" pitchFamily="18" charset="0"/>
                        <a:cs typeface="Times New Roman" panose="02020603050405020304" pitchFamily="18" charset="0"/>
                      </a:endParaRPr>
                    </a:p>
                  </a:txBody>
                  <a:tcPr/>
                </a:tc>
                <a:tc>
                  <a:txBody>
                    <a:bodyPr/>
                    <a:lstStyle/>
                    <a:p>
                      <a:pPr algn="ctr"/>
                      <a:r>
                        <a:rPr lang="tr-TR" b="0" dirty="0" err="1" smtClean="0">
                          <a:latin typeface="Times New Roman" panose="02020603050405020304" pitchFamily="18" charset="0"/>
                          <a:cs typeface="Times New Roman" panose="02020603050405020304" pitchFamily="18" charset="0"/>
                        </a:rPr>
                        <a:t>public</a:t>
                      </a:r>
                      <a:endParaRPr lang="tr-TR" b="0" dirty="0">
                        <a:latin typeface="Times New Roman" panose="02020603050405020304" pitchFamily="18" charset="0"/>
                        <a:cs typeface="Times New Roman" panose="02020603050405020304" pitchFamily="18" charset="0"/>
                      </a:endParaRPr>
                    </a:p>
                  </a:txBody>
                  <a:tcPr/>
                </a:tc>
                <a:tc>
                  <a:txBody>
                    <a:bodyPr/>
                    <a:lstStyle/>
                    <a:p>
                      <a:pPr algn="ctr"/>
                      <a:r>
                        <a:rPr lang="tr-TR" b="0" dirty="0" smtClean="0">
                          <a:latin typeface="Times New Roman" panose="02020603050405020304" pitchFamily="18" charset="0"/>
                          <a:cs typeface="Times New Roman" panose="02020603050405020304" pitchFamily="18" charset="0"/>
                        </a:rPr>
                        <a:t>return</a:t>
                      </a:r>
                      <a:endParaRPr lang="tr-TR" b="0" dirty="0">
                        <a:latin typeface="Times New Roman" panose="02020603050405020304" pitchFamily="18" charset="0"/>
                        <a:cs typeface="Times New Roman" panose="02020603050405020304" pitchFamily="18" charset="0"/>
                      </a:endParaRPr>
                    </a:p>
                  </a:txBody>
                  <a:tcPr/>
                </a:tc>
                <a:tc>
                  <a:txBody>
                    <a:bodyPr/>
                    <a:lstStyle/>
                    <a:p>
                      <a:pPr algn="ctr"/>
                      <a:r>
                        <a:rPr lang="tr-TR" b="0" dirty="0" err="1" smtClean="0">
                          <a:latin typeface="Times New Roman" panose="02020603050405020304" pitchFamily="18" charset="0"/>
                          <a:cs typeface="Times New Roman" panose="02020603050405020304" pitchFamily="18" charset="0"/>
                        </a:rPr>
                        <a:t>short</a:t>
                      </a:r>
                      <a:endParaRPr lang="tr-TR" b="0" dirty="0">
                        <a:latin typeface="Times New Roman" panose="02020603050405020304" pitchFamily="18" charset="0"/>
                        <a:cs typeface="Times New Roman" panose="02020603050405020304" pitchFamily="18" charset="0"/>
                      </a:endParaRPr>
                    </a:p>
                  </a:txBody>
                  <a:tcPr/>
                </a:tc>
                <a:tc>
                  <a:txBody>
                    <a:bodyPr/>
                    <a:lstStyle/>
                    <a:p>
                      <a:pPr algn="ctr"/>
                      <a:r>
                        <a:rPr lang="tr-TR" b="0" dirty="0" err="1" smtClean="0">
                          <a:latin typeface="Times New Roman" panose="02020603050405020304" pitchFamily="18" charset="0"/>
                          <a:cs typeface="Times New Roman" panose="02020603050405020304" pitchFamily="18" charset="0"/>
                        </a:rPr>
                        <a:t>static</a:t>
                      </a:r>
                      <a:endParaRPr lang="tr-TR"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24957570"/>
                  </a:ext>
                </a:extLst>
              </a:tr>
              <a:tr h="370840">
                <a:tc>
                  <a:txBody>
                    <a:bodyPr/>
                    <a:lstStyle/>
                    <a:p>
                      <a:pPr algn="ctr"/>
                      <a:r>
                        <a:rPr lang="tr-TR" b="0" dirty="0" err="1" smtClean="0">
                          <a:latin typeface="Times New Roman" panose="02020603050405020304" pitchFamily="18" charset="0"/>
                          <a:cs typeface="Times New Roman" panose="02020603050405020304" pitchFamily="18" charset="0"/>
                        </a:rPr>
                        <a:t>super</a:t>
                      </a:r>
                      <a:endParaRPr lang="tr-TR" b="0" dirty="0">
                        <a:latin typeface="Times New Roman" panose="02020603050405020304" pitchFamily="18" charset="0"/>
                        <a:cs typeface="Times New Roman" panose="02020603050405020304" pitchFamily="18" charset="0"/>
                      </a:endParaRPr>
                    </a:p>
                  </a:txBody>
                  <a:tcPr/>
                </a:tc>
                <a:tc>
                  <a:txBody>
                    <a:bodyPr/>
                    <a:lstStyle/>
                    <a:p>
                      <a:pPr algn="ctr"/>
                      <a:r>
                        <a:rPr lang="tr-TR" b="0" dirty="0" smtClean="0">
                          <a:latin typeface="Times New Roman" panose="02020603050405020304" pitchFamily="18" charset="0"/>
                          <a:cs typeface="Times New Roman" panose="02020603050405020304" pitchFamily="18" charset="0"/>
                        </a:rPr>
                        <a:t>switch</a:t>
                      </a:r>
                      <a:endParaRPr lang="tr-TR" b="0" dirty="0">
                        <a:latin typeface="Times New Roman" panose="02020603050405020304" pitchFamily="18" charset="0"/>
                        <a:cs typeface="Times New Roman" panose="02020603050405020304" pitchFamily="18" charset="0"/>
                      </a:endParaRPr>
                    </a:p>
                  </a:txBody>
                  <a:tcPr/>
                </a:tc>
                <a:tc>
                  <a:txBody>
                    <a:bodyPr/>
                    <a:lstStyle/>
                    <a:p>
                      <a:pPr algn="ctr"/>
                      <a:r>
                        <a:rPr lang="tr-TR" b="0" dirty="0" err="1" smtClean="0">
                          <a:latin typeface="Times New Roman" panose="02020603050405020304" pitchFamily="18" charset="0"/>
                          <a:cs typeface="Times New Roman" panose="02020603050405020304" pitchFamily="18" charset="0"/>
                        </a:rPr>
                        <a:t>synchronized</a:t>
                      </a:r>
                      <a:endParaRPr lang="tr-TR" b="0" dirty="0">
                        <a:latin typeface="Times New Roman" panose="02020603050405020304" pitchFamily="18" charset="0"/>
                        <a:cs typeface="Times New Roman" panose="02020603050405020304" pitchFamily="18" charset="0"/>
                      </a:endParaRPr>
                    </a:p>
                  </a:txBody>
                  <a:tcPr/>
                </a:tc>
                <a:tc>
                  <a:txBody>
                    <a:bodyPr/>
                    <a:lstStyle/>
                    <a:p>
                      <a:pPr algn="ctr"/>
                      <a:r>
                        <a:rPr lang="tr-TR" b="0" dirty="0" err="1" smtClean="0">
                          <a:latin typeface="Times New Roman" panose="02020603050405020304" pitchFamily="18" charset="0"/>
                          <a:cs typeface="Times New Roman" panose="02020603050405020304" pitchFamily="18" charset="0"/>
                        </a:rPr>
                        <a:t>this</a:t>
                      </a:r>
                      <a:endParaRPr lang="tr-TR" b="0" dirty="0">
                        <a:latin typeface="Times New Roman" panose="02020603050405020304" pitchFamily="18" charset="0"/>
                        <a:cs typeface="Times New Roman" panose="02020603050405020304" pitchFamily="18" charset="0"/>
                      </a:endParaRPr>
                    </a:p>
                  </a:txBody>
                  <a:tcPr/>
                </a:tc>
                <a:tc>
                  <a:txBody>
                    <a:bodyPr/>
                    <a:lstStyle/>
                    <a:p>
                      <a:pPr algn="ctr"/>
                      <a:r>
                        <a:rPr lang="tr-TR" b="0" dirty="0" err="1" smtClean="0">
                          <a:latin typeface="Times New Roman" panose="02020603050405020304" pitchFamily="18" charset="0"/>
                          <a:cs typeface="Times New Roman" panose="02020603050405020304" pitchFamily="18" charset="0"/>
                        </a:rPr>
                        <a:t>throw</a:t>
                      </a:r>
                      <a:endParaRPr lang="tr-TR" b="0" dirty="0">
                        <a:latin typeface="Times New Roman" panose="02020603050405020304" pitchFamily="18" charset="0"/>
                        <a:cs typeface="Times New Roman" panose="02020603050405020304" pitchFamily="18" charset="0"/>
                      </a:endParaRPr>
                    </a:p>
                  </a:txBody>
                  <a:tcPr/>
                </a:tc>
                <a:tc>
                  <a:txBody>
                    <a:bodyPr/>
                    <a:lstStyle/>
                    <a:p>
                      <a:pPr algn="ctr"/>
                      <a:r>
                        <a:rPr lang="tr-TR" b="0" dirty="0" err="1" smtClean="0">
                          <a:latin typeface="Times New Roman" panose="02020603050405020304" pitchFamily="18" charset="0"/>
                          <a:cs typeface="Times New Roman" panose="02020603050405020304" pitchFamily="18" charset="0"/>
                        </a:rPr>
                        <a:t>throws</a:t>
                      </a:r>
                      <a:endParaRPr lang="tr-TR"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69398693"/>
                  </a:ext>
                </a:extLst>
              </a:tr>
              <a:tr h="370840">
                <a:tc>
                  <a:txBody>
                    <a:bodyPr/>
                    <a:lstStyle/>
                    <a:p>
                      <a:pPr algn="ctr"/>
                      <a:r>
                        <a:rPr lang="tr-TR" b="0" dirty="0" err="1" smtClean="0">
                          <a:latin typeface="Times New Roman" panose="02020603050405020304" pitchFamily="18" charset="0"/>
                          <a:cs typeface="Times New Roman" panose="02020603050405020304" pitchFamily="18" charset="0"/>
                        </a:rPr>
                        <a:t>transient</a:t>
                      </a:r>
                      <a:endParaRPr lang="tr-TR" b="0" dirty="0">
                        <a:latin typeface="Times New Roman" panose="02020603050405020304" pitchFamily="18" charset="0"/>
                        <a:cs typeface="Times New Roman" panose="02020603050405020304" pitchFamily="18" charset="0"/>
                      </a:endParaRPr>
                    </a:p>
                  </a:txBody>
                  <a:tcPr/>
                </a:tc>
                <a:tc>
                  <a:txBody>
                    <a:bodyPr/>
                    <a:lstStyle/>
                    <a:p>
                      <a:pPr algn="ctr"/>
                      <a:r>
                        <a:rPr lang="tr-TR" b="0" dirty="0" err="1" smtClean="0">
                          <a:latin typeface="Times New Roman" panose="02020603050405020304" pitchFamily="18" charset="0"/>
                          <a:cs typeface="Times New Roman" panose="02020603050405020304" pitchFamily="18" charset="0"/>
                        </a:rPr>
                        <a:t>try</a:t>
                      </a:r>
                      <a:endParaRPr lang="tr-TR" b="0" dirty="0">
                        <a:latin typeface="Times New Roman" panose="02020603050405020304" pitchFamily="18" charset="0"/>
                        <a:cs typeface="Times New Roman" panose="02020603050405020304" pitchFamily="18" charset="0"/>
                      </a:endParaRPr>
                    </a:p>
                  </a:txBody>
                  <a:tcPr/>
                </a:tc>
                <a:tc>
                  <a:txBody>
                    <a:bodyPr/>
                    <a:lstStyle/>
                    <a:p>
                      <a:pPr algn="ctr"/>
                      <a:r>
                        <a:rPr lang="tr-TR" b="0" dirty="0" err="1" smtClean="0">
                          <a:latin typeface="Times New Roman" panose="02020603050405020304" pitchFamily="18" charset="0"/>
                          <a:cs typeface="Times New Roman" panose="02020603050405020304" pitchFamily="18" charset="0"/>
                        </a:rPr>
                        <a:t>void</a:t>
                      </a:r>
                      <a:endParaRPr lang="tr-TR" b="0" dirty="0">
                        <a:latin typeface="Times New Roman" panose="02020603050405020304" pitchFamily="18" charset="0"/>
                        <a:cs typeface="Times New Roman" panose="02020603050405020304" pitchFamily="18" charset="0"/>
                      </a:endParaRPr>
                    </a:p>
                  </a:txBody>
                  <a:tcPr/>
                </a:tc>
                <a:tc>
                  <a:txBody>
                    <a:bodyPr/>
                    <a:lstStyle/>
                    <a:p>
                      <a:pPr algn="ctr"/>
                      <a:r>
                        <a:rPr lang="tr-TR" b="0" dirty="0" err="1" smtClean="0">
                          <a:latin typeface="Times New Roman" panose="02020603050405020304" pitchFamily="18" charset="0"/>
                          <a:cs typeface="Times New Roman" panose="02020603050405020304" pitchFamily="18" charset="0"/>
                        </a:rPr>
                        <a:t>volatile</a:t>
                      </a:r>
                      <a:endParaRPr lang="tr-TR" b="0" dirty="0">
                        <a:latin typeface="Times New Roman" panose="02020603050405020304" pitchFamily="18" charset="0"/>
                        <a:cs typeface="Times New Roman" panose="02020603050405020304" pitchFamily="18" charset="0"/>
                      </a:endParaRPr>
                    </a:p>
                  </a:txBody>
                  <a:tcPr/>
                </a:tc>
                <a:tc>
                  <a:txBody>
                    <a:bodyPr/>
                    <a:lstStyle/>
                    <a:p>
                      <a:pPr algn="ctr"/>
                      <a:r>
                        <a:rPr lang="tr-TR" b="0" dirty="0" err="1" smtClean="0">
                          <a:latin typeface="Times New Roman" panose="02020603050405020304" pitchFamily="18" charset="0"/>
                          <a:cs typeface="Times New Roman" panose="02020603050405020304" pitchFamily="18" charset="0"/>
                        </a:rPr>
                        <a:t>while</a:t>
                      </a:r>
                      <a:endParaRPr lang="tr-TR" b="0" dirty="0">
                        <a:latin typeface="Times New Roman" panose="02020603050405020304" pitchFamily="18" charset="0"/>
                        <a:cs typeface="Times New Roman" panose="02020603050405020304" pitchFamily="18" charset="0"/>
                      </a:endParaRPr>
                    </a:p>
                  </a:txBody>
                  <a:tcPr/>
                </a:tc>
                <a:tc>
                  <a:txBody>
                    <a:bodyPr/>
                    <a:lstStyle/>
                    <a:p>
                      <a:pPr algn="ctr"/>
                      <a:endParaRPr lang="tr-TR"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84284710"/>
                  </a:ext>
                </a:extLst>
              </a:tr>
            </a:tbl>
          </a:graphicData>
        </a:graphic>
      </p:graphicFrame>
    </p:spTree>
    <p:extLst>
      <p:ext uri="{BB962C8B-B14F-4D97-AF65-F5344CB8AC3E}">
        <p14:creationId xmlns:p14="http://schemas.microsoft.com/office/powerpoint/2010/main" val="1007561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solidFill>
                  <a:srgbClr val="FFC000"/>
                </a:solidFill>
                <a:latin typeface="Times New Roman" panose="02020603050405020304" pitchFamily="18" charset="0"/>
                <a:cs typeface="Times New Roman" panose="02020603050405020304" pitchFamily="18" charset="0"/>
              </a:rPr>
              <a:t>Operatörler</a:t>
            </a:r>
            <a:endParaRPr lang="tr-TR" b="1" dirty="0">
              <a:solidFill>
                <a:srgbClr val="FFC000"/>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341376" y="1845734"/>
            <a:ext cx="6339840" cy="4469722"/>
          </a:xfrm>
        </p:spPr>
        <p:txBody>
          <a:bodyPr>
            <a:noAutofit/>
          </a:bodyPr>
          <a:lstStyle/>
          <a:p>
            <a:pPr marL="0" indent="0">
              <a:buNone/>
            </a:pPr>
            <a:r>
              <a:rPr lang="tr-TR" sz="1600" dirty="0" smtClean="0">
                <a:solidFill>
                  <a:schemeClr val="tx1"/>
                </a:solidFill>
                <a:latin typeface="Times New Roman" panose="02020603050405020304" pitchFamily="18" charset="0"/>
                <a:cs typeface="Times New Roman" panose="02020603050405020304" pitchFamily="18" charset="0"/>
              </a:rPr>
              <a:t>Atama operatörü: =</a:t>
            </a:r>
          </a:p>
          <a:p>
            <a:pPr marL="0" indent="0">
              <a:buNone/>
            </a:pPr>
            <a:r>
              <a:rPr lang="tr-TR" sz="1600" dirty="0" smtClean="0">
                <a:solidFill>
                  <a:schemeClr val="tx1"/>
                </a:solidFill>
                <a:latin typeface="Times New Roman" panose="02020603050405020304" pitchFamily="18" charset="0"/>
                <a:cs typeface="Times New Roman" panose="02020603050405020304" pitchFamily="18" charset="0"/>
              </a:rPr>
              <a:t>Toplama operatörü: +</a:t>
            </a:r>
          </a:p>
          <a:p>
            <a:pPr marL="0" indent="0">
              <a:buNone/>
            </a:pPr>
            <a:r>
              <a:rPr lang="tr-TR" sz="1600" dirty="0" smtClean="0">
                <a:solidFill>
                  <a:schemeClr val="tx1"/>
                </a:solidFill>
                <a:latin typeface="Times New Roman" panose="02020603050405020304" pitchFamily="18" charset="0"/>
                <a:cs typeface="Times New Roman" panose="02020603050405020304" pitchFamily="18" charset="0"/>
              </a:rPr>
              <a:t>Çıkarma operatörü: -</a:t>
            </a:r>
          </a:p>
          <a:p>
            <a:pPr marL="0" indent="0">
              <a:buNone/>
            </a:pPr>
            <a:r>
              <a:rPr lang="tr-TR" sz="1600" dirty="0" smtClean="0">
                <a:solidFill>
                  <a:schemeClr val="tx1"/>
                </a:solidFill>
                <a:latin typeface="Times New Roman" panose="02020603050405020304" pitchFamily="18" charset="0"/>
                <a:cs typeface="Times New Roman" panose="02020603050405020304" pitchFamily="18" charset="0"/>
              </a:rPr>
              <a:t>Bölme operatörü: /</a:t>
            </a:r>
          </a:p>
          <a:p>
            <a:pPr marL="0" indent="0">
              <a:buNone/>
            </a:pPr>
            <a:r>
              <a:rPr lang="tr-TR" sz="1600" dirty="0" smtClean="0">
                <a:solidFill>
                  <a:schemeClr val="tx1"/>
                </a:solidFill>
                <a:latin typeface="Times New Roman" panose="02020603050405020304" pitchFamily="18" charset="0"/>
                <a:cs typeface="Times New Roman" panose="02020603050405020304" pitchFamily="18" charset="0"/>
              </a:rPr>
              <a:t>Çarpma operatörü: *</a:t>
            </a:r>
          </a:p>
          <a:p>
            <a:pPr marL="0" indent="0">
              <a:buNone/>
            </a:pPr>
            <a:r>
              <a:rPr lang="tr-TR" sz="1600" dirty="0" smtClean="0">
                <a:solidFill>
                  <a:schemeClr val="tx1"/>
                </a:solidFill>
                <a:latin typeface="Times New Roman" panose="02020603050405020304" pitchFamily="18" charset="0"/>
                <a:cs typeface="Times New Roman" panose="02020603050405020304" pitchFamily="18" charset="0"/>
              </a:rPr>
              <a:t>Mod operatörü: %</a:t>
            </a:r>
          </a:p>
          <a:p>
            <a:pPr marL="0" indent="0">
              <a:buNone/>
            </a:pPr>
            <a:r>
              <a:rPr lang="tr-TR" sz="1600" dirty="0" smtClean="0">
                <a:solidFill>
                  <a:schemeClr val="tx1"/>
                </a:solidFill>
                <a:latin typeface="Times New Roman" panose="02020603050405020304" pitchFamily="18" charset="0"/>
                <a:cs typeface="Times New Roman" panose="02020603050405020304" pitchFamily="18" charset="0"/>
              </a:rPr>
              <a:t>Aritmetik operatörler, aritmetik işlemler yapmak için kullanılır.</a:t>
            </a:r>
          </a:p>
          <a:p>
            <a:pPr marL="0" indent="0">
              <a:buNone/>
            </a:pPr>
            <a:r>
              <a:rPr lang="tr-TR" sz="1600" dirty="0" smtClean="0">
                <a:solidFill>
                  <a:schemeClr val="tx1"/>
                </a:solidFill>
                <a:latin typeface="Times New Roman" panose="02020603050405020304" pitchFamily="18" charset="0"/>
                <a:cs typeface="Times New Roman" panose="02020603050405020304" pitchFamily="18" charset="0"/>
              </a:rPr>
              <a:t>Değişken tanımlama işlemi ile aritmetik işlemler de tek bir ifade ile gerçekleştirilebilir.</a:t>
            </a:r>
          </a:p>
          <a:p>
            <a:pPr marL="0" indent="0">
              <a:buNone/>
            </a:pPr>
            <a:r>
              <a:rPr lang="tr-TR" sz="1600" dirty="0" smtClean="0">
                <a:solidFill>
                  <a:schemeClr val="tx1"/>
                </a:solidFill>
                <a:latin typeface="Times New Roman" panose="02020603050405020304" pitchFamily="18" charset="0"/>
                <a:cs typeface="Times New Roman" panose="02020603050405020304" pitchFamily="18" charset="0"/>
              </a:rPr>
              <a:t>Arttırma operatörü: ++</a:t>
            </a:r>
          </a:p>
          <a:p>
            <a:pPr marL="0" indent="0">
              <a:buNone/>
            </a:pPr>
            <a:r>
              <a:rPr lang="tr-TR" sz="1600" dirty="0" smtClean="0">
                <a:solidFill>
                  <a:schemeClr val="tx1"/>
                </a:solidFill>
                <a:latin typeface="Times New Roman" panose="02020603050405020304" pitchFamily="18" charset="0"/>
                <a:cs typeface="Times New Roman" panose="02020603050405020304" pitchFamily="18" charset="0"/>
              </a:rPr>
              <a:t>Azaltma operatörü: --</a:t>
            </a:r>
          </a:p>
          <a:p>
            <a:pPr marL="0" indent="0">
              <a:buNone/>
            </a:pPr>
            <a:r>
              <a:rPr lang="tr-TR" sz="1600" dirty="0" smtClean="0">
                <a:solidFill>
                  <a:schemeClr val="tx1"/>
                </a:solidFill>
                <a:latin typeface="Times New Roman" panose="02020603050405020304" pitchFamily="18" charset="0"/>
                <a:cs typeface="Times New Roman" panose="02020603050405020304" pitchFamily="18" charset="0"/>
              </a:rPr>
              <a:t>Arttırma operatörü, değeri 1 arttırır; azaltma operatörü, değeri 1 azaltır.</a:t>
            </a:r>
          </a:p>
        </p:txBody>
      </p:sp>
      <p:sp>
        <p:nvSpPr>
          <p:cNvPr id="4" name="İçerik Yer Tutucusu 2"/>
          <p:cNvSpPr txBox="1">
            <a:spLocks/>
          </p:cNvSpPr>
          <p:nvPr/>
        </p:nvSpPr>
        <p:spPr>
          <a:xfrm>
            <a:off x="6522720" y="1845734"/>
            <a:ext cx="5065776" cy="345778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tr-TR" sz="1800" dirty="0" err="1" smtClean="0">
                <a:solidFill>
                  <a:schemeClr val="tx1"/>
                </a:solidFill>
                <a:latin typeface="Times New Roman" panose="02020603050405020304" pitchFamily="18" charset="0"/>
                <a:cs typeface="Times New Roman" panose="02020603050405020304" pitchFamily="18" charset="0"/>
              </a:rPr>
              <a:t>Bitwise</a:t>
            </a:r>
            <a:r>
              <a:rPr lang="tr-TR" sz="1800" dirty="0" smtClean="0">
                <a:solidFill>
                  <a:schemeClr val="tx1"/>
                </a:solidFill>
                <a:latin typeface="Times New Roman" panose="02020603050405020304" pitchFamily="18" charset="0"/>
                <a:cs typeface="Times New Roman" panose="02020603050405020304" pitchFamily="18" charset="0"/>
              </a:rPr>
              <a:t> Operatörler</a:t>
            </a:r>
          </a:p>
          <a:p>
            <a:pPr marL="0" indent="0">
              <a:buNone/>
            </a:pPr>
            <a:r>
              <a:rPr lang="tr-TR" sz="1800" dirty="0" err="1" smtClean="0">
                <a:solidFill>
                  <a:schemeClr val="tx1"/>
                </a:solidFill>
                <a:latin typeface="Times New Roman" panose="02020603050405020304" pitchFamily="18" charset="0"/>
                <a:cs typeface="Times New Roman" panose="02020603050405020304" pitchFamily="18" charset="0"/>
              </a:rPr>
              <a:t>Bitwise</a:t>
            </a:r>
            <a:r>
              <a:rPr lang="tr-TR" sz="1800" dirty="0" smtClean="0">
                <a:solidFill>
                  <a:schemeClr val="tx1"/>
                </a:solidFill>
                <a:latin typeface="Times New Roman" panose="02020603050405020304" pitchFamily="18" charset="0"/>
                <a:cs typeface="Times New Roman" panose="02020603050405020304" pitchFamily="18" charset="0"/>
              </a:rPr>
              <a:t> operatörü: ~</a:t>
            </a:r>
          </a:p>
          <a:p>
            <a:pPr marL="0" indent="0">
              <a:buNone/>
            </a:pPr>
            <a:r>
              <a:rPr lang="tr-TR" sz="1800" dirty="0" err="1" smtClean="0">
                <a:solidFill>
                  <a:schemeClr val="tx1"/>
                </a:solidFill>
                <a:latin typeface="Times New Roman" panose="02020603050405020304" pitchFamily="18" charset="0"/>
                <a:cs typeface="Times New Roman" panose="02020603050405020304" pitchFamily="18" charset="0"/>
              </a:rPr>
              <a:t>Bitwise</a:t>
            </a:r>
            <a:r>
              <a:rPr lang="tr-TR" sz="1800" dirty="0" smtClean="0">
                <a:solidFill>
                  <a:schemeClr val="tx1"/>
                </a:solidFill>
                <a:latin typeface="Times New Roman" panose="02020603050405020304" pitchFamily="18" charset="0"/>
                <a:cs typeface="Times New Roman" panose="02020603050405020304" pitchFamily="18" charset="0"/>
              </a:rPr>
              <a:t> Ve operatörü: &amp;</a:t>
            </a:r>
          </a:p>
          <a:p>
            <a:pPr marL="0" indent="0">
              <a:buNone/>
            </a:pPr>
            <a:r>
              <a:rPr lang="tr-TR" sz="1800" dirty="0" err="1" smtClean="0">
                <a:solidFill>
                  <a:schemeClr val="tx1"/>
                </a:solidFill>
                <a:latin typeface="Times New Roman" panose="02020603050405020304" pitchFamily="18" charset="0"/>
                <a:cs typeface="Times New Roman" panose="02020603050405020304" pitchFamily="18" charset="0"/>
              </a:rPr>
              <a:t>Bitwise</a:t>
            </a:r>
            <a:r>
              <a:rPr lang="tr-TR" sz="1800" dirty="0" smtClean="0">
                <a:solidFill>
                  <a:schemeClr val="tx1"/>
                </a:solidFill>
                <a:latin typeface="Times New Roman" panose="02020603050405020304" pitchFamily="18" charset="0"/>
                <a:cs typeface="Times New Roman" panose="02020603050405020304" pitchFamily="18" charset="0"/>
              </a:rPr>
              <a:t> Veya operatörü: |</a:t>
            </a:r>
          </a:p>
          <a:p>
            <a:pPr marL="0" indent="0">
              <a:buNone/>
            </a:pPr>
            <a:r>
              <a:rPr lang="tr-TR" sz="1800" dirty="0" err="1" smtClean="0">
                <a:solidFill>
                  <a:schemeClr val="tx1"/>
                </a:solidFill>
                <a:latin typeface="Times New Roman" panose="02020603050405020304" pitchFamily="18" charset="0"/>
                <a:cs typeface="Times New Roman" panose="02020603050405020304" pitchFamily="18" charset="0"/>
              </a:rPr>
              <a:t>Bitwise</a:t>
            </a:r>
            <a:r>
              <a:rPr lang="tr-TR" sz="1800" dirty="0" smtClean="0">
                <a:solidFill>
                  <a:schemeClr val="tx1"/>
                </a:solidFill>
                <a:latin typeface="Times New Roman" panose="02020603050405020304" pitchFamily="18" charset="0"/>
                <a:cs typeface="Times New Roman" panose="02020603050405020304" pitchFamily="18" charset="0"/>
              </a:rPr>
              <a:t> Sadece Biri operatörü: ^</a:t>
            </a:r>
          </a:p>
          <a:p>
            <a:pPr marL="0" indent="0">
              <a:buNone/>
            </a:pPr>
            <a:r>
              <a:rPr lang="tr-TR" sz="1800" dirty="0" err="1" smtClean="0">
                <a:solidFill>
                  <a:schemeClr val="tx1"/>
                </a:solidFill>
                <a:latin typeface="Times New Roman" panose="02020603050405020304" pitchFamily="18" charset="0"/>
                <a:cs typeface="Times New Roman" panose="02020603050405020304" pitchFamily="18" charset="0"/>
              </a:rPr>
              <a:t>Bitwise</a:t>
            </a:r>
            <a:r>
              <a:rPr lang="tr-TR" sz="1800" dirty="0" smtClean="0">
                <a:solidFill>
                  <a:schemeClr val="tx1"/>
                </a:solidFill>
                <a:latin typeface="Times New Roman" panose="02020603050405020304" pitchFamily="18" charset="0"/>
                <a:cs typeface="Times New Roman" panose="02020603050405020304" pitchFamily="18" charset="0"/>
              </a:rPr>
              <a:t> Sola Kaydır operatörü: &lt;&lt;</a:t>
            </a:r>
          </a:p>
          <a:p>
            <a:pPr marL="0" indent="0">
              <a:buNone/>
            </a:pPr>
            <a:r>
              <a:rPr lang="tr-TR" sz="1800" dirty="0" err="1">
                <a:solidFill>
                  <a:schemeClr val="tx1"/>
                </a:solidFill>
                <a:latin typeface="Times New Roman" panose="02020603050405020304" pitchFamily="18" charset="0"/>
                <a:cs typeface="Times New Roman" panose="02020603050405020304" pitchFamily="18" charset="0"/>
              </a:rPr>
              <a:t>Bitwise</a:t>
            </a:r>
            <a:r>
              <a:rPr lang="tr-TR" sz="1800" dirty="0">
                <a:solidFill>
                  <a:schemeClr val="tx1"/>
                </a:solidFill>
                <a:latin typeface="Times New Roman" panose="02020603050405020304" pitchFamily="18" charset="0"/>
                <a:cs typeface="Times New Roman" panose="02020603050405020304" pitchFamily="18" charset="0"/>
              </a:rPr>
              <a:t> </a:t>
            </a:r>
            <a:r>
              <a:rPr lang="tr-TR" sz="1800" dirty="0" smtClean="0">
                <a:solidFill>
                  <a:schemeClr val="tx1"/>
                </a:solidFill>
                <a:latin typeface="Times New Roman" panose="02020603050405020304" pitchFamily="18" charset="0"/>
                <a:cs typeface="Times New Roman" panose="02020603050405020304" pitchFamily="18" charset="0"/>
              </a:rPr>
              <a:t>Sağa </a:t>
            </a:r>
            <a:r>
              <a:rPr lang="tr-TR" sz="1800" dirty="0">
                <a:solidFill>
                  <a:schemeClr val="tx1"/>
                </a:solidFill>
                <a:latin typeface="Times New Roman" panose="02020603050405020304" pitchFamily="18" charset="0"/>
                <a:cs typeface="Times New Roman" panose="02020603050405020304" pitchFamily="18" charset="0"/>
              </a:rPr>
              <a:t>Kaydır operatörü</a:t>
            </a:r>
            <a:r>
              <a:rPr lang="tr-TR" sz="1800" dirty="0" smtClean="0">
                <a:solidFill>
                  <a:schemeClr val="tx1"/>
                </a:solidFill>
                <a:latin typeface="Times New Roman" panose="02020603050405020304" pitchFamily="18" charset="0"/>
                <a:cs typeface="Times New Roman" panose="02020603050405020304" pitchFamily="18" charset="0"/>
              </a:rPr>
              <a:t>: &gt;&gt;</a:t>
            </a:r>
          </a:p>
          <a:p>
            <a:pPr marL="0" indent="0">
              <a:buNone/>
            </a:pPr>
            <a:r>
              <a:rPr lang="tr-TR" sz="1800" dirty="0" err="1">
                <a:solidFill>
                  <a:schemeClr val="tx1"/>
                </a:solidFill>
                <a:latin typeface="Times New Roman" panose="02020603050405020304" pitchFamily="18" charset="0"/>
                <a:cs typeface="Times New Roman" panose="02020603050405020304" pitchFamily="18" charset="0"/>
              </a:rPr>
              <a:t>Bitwise</a:t>
            </a:r>
            <a:r>
              <a:rPr lang="tr-TR" sz="1800" dirty="0">
                <a:solidFill>
                  <a:schemeClr val="tx1"/>
                </a:solidFill>
                <a:latin typeface="Times New Roman" panose="02020603050405020304" pitchFamily="18" charset="0"/>
                <a:cs typeface="Times New Roman" panose="02020603050405020304" pitchFamily="18" charset="0"/>
              </a:rPr>
              <a:t> Sola Kaydır </a:t>
            </a:r>
            <a:r>
              <a:rPr lang="tr-TR" sz="1800" dirty="0" smtClean="0">
                <a:solidFill>
                  <a:schemeClr val="tx1"/>
                </a:solidFill>
                <a:latin typeface="Times New Roman" panose="02020603050405020304" pitchFamily="18" charset="0"/>
                <a:cs typeface="Times New Roman" panose="02020603050405020304" pitchFamily="18" charset="0"/>
              </a:rPr>
              <a:t>ve Sola Ekle operatörü:</a:t>
            </a:r>
            <a:r>
              <a:rPr lang="tr-TR" sz="1800" dirty="0">
                <a:solidFill>
                  <a:schemeClr val="tx1"/>
                </a:solidFill>
                <a:latin typeface="Times New Roman" panose="02020603050405020304" pitchFamily="18" charset="0"/>
                <a:cs typeface="Times New Roman" panose="02020603050405020304" pitchFamily="18" charset="0"/>
              </a:rPr>
              <a:t> </a:t>
            </a:r>
            <a:r>
              <a:rPr lang="tr-TR" sz="1800" dirty="0" smtClean="0">
                <a:solidFill>
                  <a:schemeClr val="tx1"/>
                </a:solidFill>
                <a:latin typeface="Times New Roman" panose="02020603050405020304" pitchFamily="18" charset="0"/>
                <a:cs typeface="Times New Roman" panose="02020603050405020304" pitchFamily="18" charset="0"/>
              </a:rPr>
              <a:t>&gt;&gt;&gt;</a:t>
            </a:r>
          </a:p>
        </p:txBody>
      </p:sp>
    </p:spTree>
    <p:extLst>
      <p:ext uri="{BB962C8B-B14F-4D97-AF65-F5344CB8AC3E}">
        <p14:creationId xmlns:p14="http://schemas.microsoft.com/office/powerpoint/2010/main" val="1155512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FFC000"/>
                </a:solidFill>
                <a:latin typeface="Times New Roman" panose="02020603050405020304" pitchFamily="18" charset="0"/>
                <a:cs typeface="Times New Roman" panose="02020603050405020304" pitchFamily="18" charset="0"/>
              </a:rPr>
              <a:t>Operatörler</a:t>
            </a:r>
            <a:endParaRPr lang="tr-TR" dirty="0"/>
          </a:p>
        </p:txBody>
      </p:sp>
      <p:sp>
        <p:nvSpPr>
          <p:cNvPr id="3" name="İçerik Yer Tutucusu 2"/>
          <p:cNvSpPr>
            <a:spLocks noGrp="1"/>
          </p:cNvSpPr>
          <p:nvPr>
            <p:ph idx="1"/>
          </p:nvPr>
        </p:nvSpPr>
        <p:spPr>
          <a:xfrm>
            <a:off x="694944" y="1882310"/>
            <a:ext cx="5340096" cy="4023360"/>
          </a:xfrm>
        </p:spPr>
        <p:txBody>
          <a:bodyPr/>
          <a:lstStyle/>
          <a:p>
            <a:r>
              <a:rPr lang="tr-TR" dirty="0" smtClean="0">
                <a:latin typeface="Times New Roman" panose="02020603050405020304" pitchFamily="18" charset="0"/>
                <a:cs typeface="Times New Roman" panose="02020603050405020304" pitchFamily="18" charset="0"/>
              </a:rPr>
              <a:t>Karşılaştırma Operatörleri</a:t>
            </a:r>
          </a:p>
          <a:p>
            <a:r>
              <a:rPr lang="tr-TR" dirty="0" smtClean="0">
                <a:latin typeface="Times New Roman" panose="02020603050405020304" pitchFamily="18" charset="0"/>
                <a:cs typeface="Times New Roman" panose="02020603050405020304" pitchFamily="18" charset="0"/>
              </a:rPr>
              <a:t>Küçüktür operatörü: &lt;</a:t>
            </a:r>
          </a:p>
          <a:p>
            <a:r>
              <a:rPr lang="tr-TR" dirty="0" smtClean="0">
                <a:latin typeface="Times New Roman" panose="02020603050405020304" pitchFamily="18" charset="0"/>
                <a:cs typeface="Times New Roman" panose="02020603050405020304" pitchFamily="18" charset="0"/>
              </a:rPr>
              <a:t>Büyüktür operatörü: &gt;</a:t>
            </a:r>
          </a:p>
          <a:p>
            <a:r>
              <a:rPr lang="tr-TR" dirty="0" smtClean="0">
                <a:latin typeface="Times New Roman" panose="02020603050405020304" pitchFamily="18" charset="0"/>
                <a:cs typeface="Times New Roman" panose="02020603050405020304" pitchFamily="18" charset="0"/>
              </a:rPr>
              <a:t>Küçük-eşittir operatörü: &lt;=</a:t>
            </a:r>
          </a:p>
          <a:p>
            <a:r>
              <a:rPr lang="tr-TR" dirty="0" smtClean="0">
                <a:latin typeface="Times New Roman" panose="02020603050405020304" pitchFamily="18" charset="0"/>
                <a:cs typeface="Times New Roman" panose="02020603050405020304" pitchFamily="18" charset="0"/>
              </a:rPr>
              <a:t>Büyük-eşittir operatörü: &gt;=</a:t>
            </a:r>
          </a:p>
          <a:p>
            <a:r>
              <a:rPr lang="tr-TR" dirty="0" smtClean="0">
                <a:latin typeface="Times New Roman" panose="02020603050405020304" pitchFamily="18" charset="0"/>
                <a:cs typeface="Times New Roman" panose="02020603050405020304" pitchFamily="18" charset="0"/>
              </a:rPr>
              <a:t>Eşittir operatörü: ==</a:t>
            </a:r>
          </a:p>
          <a:p>
            <a:r>
              <a:rPr lang="tr-TR" dirty="0" smtClean="0">
                <a:latin typeface="Times New Roman" panose="02020603050405020304" pitchFamily="18" charset="0"/>
                <a:cs typeface="Times New Roman" panose="02020603050405020304" pitchFamily="18" charset="0"/>
              </a:rPr>
              <a:t>Eşit değildir operatörü: !=</a:t>
            </a:r>
          </a:p>
          <a:p>
            <a:r>
              <a:rPr lang="tr-TR" dirty="0" smtClean="0">
                <a:latin typeface="Times New Roman" panose="02020603050405020304" pitchFamily="18" charset="0"/>
                <a:cs typeface="Times New Roman" panose="02020603050405020304" pitchFamily="18" charset="0"/>
              </a:rPr>
              <a:t>Karşılaştırma operatörü: </a:t>
            </a:r>
            <a:r>
              <a:rPr lang="tr-TR" dirty="0" err="1" smtClean="0">
                <a:latin typeface="Times New Roman" panose="02020603050405020304" pitchFamily="18" charset="0"/>
                <a:cs typeface="Times New Roman" panose="02020603050405020304" pitchFamily="18" charset="0"/>
              </a:rPr>
              <a:t>instanceof</a:t>
            </a:r>
            <a:r>
              <a:rPr lang="tr-TR" dirty="0" smtClean="0">
                <a:latin typeface="Times New Roman" panose="02020603050405020304" pitchFamily="18" charset="0"/>
                <a:cs typeface="Times New Roman" panose="02020603050405020304" pitchFamily="18" charset="0"/>
              </a:rPr>
              <a:t>    //sınıflar için</a:t>
            </a:r>
            <a:endParaRPr lang="tr-TR" dirty="0">
              <a:latin typeface="Times New Roman" panose="02020603050405020304" pitchFamily="18" charset="0"/>
              <a:cs typeface="Times New Roman" panose="02020603050405020304" pitchFamily="18" charset="0"/>
            </a:endParaRPr>
          </a:p>
        </p:txBody>
      </p:sp>
      <p:sp>
        <p:nvSpPr>
          <p:cNvPr id="4" name="İçerik Yer Tutucusu 2"/>
          <p:cNvSpPr txBox="1">
            <a:spLocks/>
          </p:cNvSpPr>
          <p:nvPr/>
        </p:nvSpPr>
        <p:spPr>
          <a:xfrm>
            <a:off x="6126480" y="1882310"/>
            <a:ext cx="5462016"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tr-TR" dirty="0" smtClean="0">
                <a:latin typeface="Times New Roman" panose="02020603050405020304" pitchFamily="18" charset="0"/>
                <a:cs typeface="Times New Roman" panose="02020603050405020304" pitchFamily="18" charset="0"/>
              </a:rPr>
              <a:t>Mantıksal Operatörleri</a:t>
            </a:r>
          </a:p>
          <a:p>
            <a:r>
              <a:rPr lang="tr-TR" dirty="0" smtClean="0">
                <a:latin typeface="Times New Roman" panose="02020603050405020304" pitchFamily="18" charset="0"/>
                <a:cs typeface="Times New Roman" panose="02020603050405020304" pitchFamily="18" charset="0"/>
              </a:rPr>
              <a:t>Değil (NOT) operatörü: !</a:t>
            </a:r>
          </a:p>
          <a:p>
            <a:r>
              <a:rPr lang="tr-TR" dirty="0" smtClean="0">
                <a:latin typeface="Times New Roman" panose="02020603050405020304" pitchFamily="18" charset="0"/>
                <a:cs typeface="Times New Roman" panose="02020603050405020304" pitchFamily="18" charset="0"/>
              </a:rPr>
              <a:t>Ve (AND) operatörü: &amp;</a:t>
            </a:r>
          </a:p>
          <a:p>
            <a:r>
              <a:rPr lang="tr-TR" dirty="0" smtClean="0">
                <a:latin typeface="Times New Roman" panose="02020603050405020304" pitchFamily="18" charset="0"/>
                <a:cs typeface="Times New Roman" panose="02020603050405020304" pitchFamily="18" charset="0"/>
              </a:rPr>
              <a:t>Veya (OR) operatörü: |</a:t>
            </a:r>
          </a:p>
          <a:p>
            <a:r>
              <a:rPr lang="tr-TR" dirty="0" smtClean="0">
                <a:latin typeface="Times New Roman" panose="02020603050405020304" pitchFamily="18" charset="0"/>
                <a:cs typeface="Times New Roman" panose="02020603050405020304" pitchFamily="18" charset="0"/>
              </a:rPr>
              <a:t>Sadece Biri (XOR) operatörü: ^</a:t>
            </a:r>
          </a:p>
          <a:p>
            <a:r>
              <a:rPr lang="tr-TR" dirty="0" smtClean="0">
                <a:latin typeface="Times New Roman" panose="02020603050405020304" pitchFamily="18" charset="0"/>
                <a:cs typeface="Times New Roman" panose="02020603050405020304" pitchFamily="18" charset="0"/>
              </a:rPr>
              <a:t>Koşullu Ve (</a:t>
            </a:r>
            <a:r>
              <a:rPr lang="tr-TR" dirty="0" err="1" smtClean="0">
                <a:latin typeface="Times New Roman" panose="02020603050405020304" pitchFamily="18" charset="0"/>
                <a:cs typeface="Times New Roman" panose="02020603050405020304" pitchFamily="18" charset="0"/>
              </a:rPr>
              <a:t>Conditional</a:t>
            </a:r>
            <a:r>
              <a:rPr lang="tr-TR" dirty="0" smtClean="0">
                <a:latin typeface="Times New Roman" panose="02020603050405020304" pitchFamily="18" charset="0"/>
                <a:cs typeface="Times New Roman" panose="02020603050405020304" pitchFamily="18" charset="0"/>
              </a:rPr>
              <a:t> AND) operatörü: &amp;&amp;</a:t>
            </a:r>
          </a:p>
          <a:p>
            <a:r>
              <a:rPr lang="tr-TR" dirty="0" smtClean="0">
                <a:latin typeface="Times New Roman" panose="02020603050405020304" pitchFamily="18" charset="0"/>
                <a:cs typeface="Times New Roman" panose="02020603050405020304" pitchFamily="18" charset="0"/>
              </a:rPr>
              <a:t>Koşullu Veya </a:t>
            </a:r>
            <a:r>
              <a:rPr lang="tr-TR" dirty="0">
                <a:latin typeface="Times New Roman" panose="02020603050405020304" pitchFamily="18" charset="0"/>
                <a:cs typeface="Times New Roman" panose="02020603050405020304" pitchFamily="18" charset="0"/>
              </a:rPr>
              <a:t>(</a:t>
            </a:r>
            <a:r>
              <a:rPr lang="tr-TR" dirty="0" err="1">
                <a:latin typeface="Times New Roman" panose="02020603050405020304" pitchFamily="18" charset="0"/>
                <a:cs typeface="Times New Roman" panose="02020603050405020304" pitchFamily="18" charset="0"/>
              </a:rPr>
              <a:t>Conditional</a:t>
            </a:r>
            <a:r>
              <a:rPr lang="tr-TR" dirty="0">
                <a:latin typeface="Times New Roman" panose="02020603050405020304" pitchFamily="18" charset="0"/>
                <a:cs typeface="Times New Roman" panose="02020603050405020304" pitchFamily="18" charset="0"/>
              </a:rPr>
              <a:t> </a:t>
            </a:r>
            <a:r>
              <a:rPr lang="tr-TR" dirty="0" smtClean="0">
                <a:latin typeface="Times New Roman" panose="02020603050405020304" pitchFamily="18" charset="0"/>
                <a:cs typeface="Times New Roman" panose="02020603050405020304" pitchFamily="18" charset="0"/>
              </a:rPr>
              <a:t>OR) operatörü: ||</a:t>
            </a:r>
          </a:p>
          <a:p>
            <a:pPr>
              <a:buFont typeface="Courier New" panose="02070309020205020404" pitchFamily="49" charset="0"/>
              <a:buChar char="o"/>
            </a:pPr>
            <a:r>
              <a:rPr lang="tr-TR" dirty="0" smtClean="0">
                <a:latin typeface="Times New Roman" panose="02020603050405020304" pitchFamily="18" charset="0"/>
                <a:cs typeface="Times New Roman" panose="02020603050405020304" pitchFamily="18" charset="0"/>
              </a:rPr>
              <a:t> Mantıksal operatörler sadece mantıksal değerlere uygulanırlar.</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2924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solidFill>
                  <a:srgbClr val="FFC000"/>
                </a:solidFill>
                <a:latin typeface="Times New Roman" panose="02020603050405020304" pitchFamily="18" charset="0"/>
                <a:cs typeface="Times New Roman" panose="02020603050405020304" pitchFamily="18" charset="0"/>
              </a:rPr>
              <a:t>Operatörlerin Önceliği</a:t>
            </a:r>
            <a:endParaRPr lang="tr-TR" b="1" dirty="0">
              <a:solidFill>
                <a:srgbClr val="FFC000"/>
              </a:solidFill>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8547" y="2147692"/>
            <a:ext cx="8255866" cy="3667892"/>
          </a:xfrm>
        </p:spPr>
      </p:pic>
    </p:spTree>
    <p:extLst>
      <p:ext uri="{BB962C8B-B14F-4D97-AF65-F5344CB8AC3E}">
        <p14:creationId xmlns:p14="http://schemas.microsoft.com/office/powerpoint/2010/main" val="3322094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solidFill>
                  <a:srgbClr val="FFC000"/>
                </a:solidFill>
                <a:latin typeface="Times New Roman" panose="02020603050405020304" pitchFamily="18" charset="0"/>
                <a:cs typeface="Times New Roman" panose="02020603050405020304" pitchFamily="18" charset="0"/>
              </a:rPr>
              <a:t>Tip Dönüşümleri, </a:t>
            </a:r>
            <a:r>
              <a:rPr lang="tr-TR" b="1" dirty="0" err="1" smtClean="0">
                <a:solidFill>
                  <a:srgbClr val="FFC000"/>
                </a:solidFill>
                <a:latin typeface="Times New Roman" panose="02020603050405020304" pitchFamily="18" charset="0"/>
                <a:cs typeface="Times New Roman" panose="02020603050405020304" pitchFamily="18" charset="0"/>
              </a:rPr>
              <a:t>Casting</a:t>
            </a:r>
            <a:endParaRPr lang="tr-TR" b="1" dirty="0">
              <a:solidFill>
                <a:srgbClr val="FFC000"/>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p:txBody>
          <a:bodyPr/>
          <a:lstStyle/>
          <a:p>
            <a:pPr algn="just">
              <a:buFont typeface="Courier New" panose="02070309020205020404" pitchFamily="49" charset="0"/>
              <a:buChar char="o"/>
            </a:pPr>
            <a:r>
              <a:rPr lang="tr-TR" dirty="0" smtClean="0">
                <a:solidFill>
                  <a:schemeClr val="tx1"/>
                </a:solidFill>
                <a:latin typeface="Times New Roman" panose="02020603050405020304" pitchFamily="18" charset="0"/>
                <a:cs typeface="Times New Roman" panose="02020603050405020304" pitchFamily="18" charset="0"/>
              </a:rPr>
              <a:t> Java uygulamalarında kullanılan veri türleri arasında uyumsuzluk oluştuğunda boyutu küçük olan veri tipi otomatik olarak boyutu büyük veri tipine dönüştürülür. </a:t>
            </a:r>
          </a:p>
          <a:p>
            <a:pPr algn="just">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a:t>
            </a:r>
            <a:r>
              <a:rPr lang="tr-TR" dirty="0" smtClean="0">
                <a:solidFill>
                  <a:schemeClr val="tx1"/>
                </a:solidFill>
                <a:latin typeface="Times New Roman" panose="02020603050405020304" pitchFamily="18" charset="0"/>
                <a:cs typeface="Times New Roman" panose="02020603050405020304" pitchFamily="18" charset="0"/>
              </a:rPr>
              <a:t>Örneğin </a:t>
            </a:r>
            <a:r>
              <a:rPr lang="tr-TR" dirty="0" err="1" smtClean="0">
                <a:solidFill>
                  <a:schemeClr val="tx1"/>
                </a:solidFill>
                <a:latin typeface="Times New Roman" panose="02020603050405020304" pitchFamily="18" charset="0"/>
                <a:cs typeface="Times New Roman" panose="02020603050405020304" pitchFamily="18" charset="0"/>
              </a:rPr>
              <a:t>int</a:t>
            </a:r>
            <a:r>
              <a:rPr lang="tr-TR" dirty="0" smtClean="0">
                <a:solidFill>
                  <a:schemeClr val="tx1"/>
                </a:solidFill>
                <a:latin typeface="Times New Roman" panose="02020603050405020304" pitchFamily="18" charset="0"/>
                <a:cs typeface="Times New Roman" panose="02020603050405020304" pitchFamily="18" charset="0"/>
              </a:rPr>
              <a:t> veri tipinin </a:t>
            </a:r>
            <a:r>
              <a:rPr lang="tr-TR" dirty="0" err="1" smtClean="0">
                <a:solidFill>
                  <a:schemeClr val="tx1"/>
                </a:solidFill>
                <a:latin typeface="Times New Roman" panose="02020603050405020304" pitchFamily="18" charset="0"/>
                <a:cs typeface="Times New Roman" panose="02020603050405020304" pitchFamily="18" charset="0"/>
              </a:rPr>
              <a:t>long</a:t>
            </a:r>
            <a:r>
              <a:rPr lang="tr-TR" dirty="0" smtClean="0">
                <a:solidFill>
                  <a:schemeClr val="tx1"/>
                </a:solidFill>
                <a:latin typeface="Times New Roman" panose="02020603050405020304" pitchFamily="18" charset="0"/>
                <a:cs typeface="Times New Roman" panose="02020603050405020304" pitchFamily="18" charset="0"/>
              </a:rPr>
              <a:t> veri tipine dönüştürülmesi vb. Çünkü bu dönüşümler esnasında veri kaybı olmaz. Yani tamsayılar kendi aralarında, gerçek sayılar kendi aralarında küçük tipten büyüğüne otomatik dönüştürülürler. Ancak büyükten küçüğe böyle bir otomatik durum yoktur. Söz konusu durumda veri kayıpları ortaya çıkabilmektedir. </a:t>
            </a:r>
          </a:p>
          <a:p>
            <a:pPr algn="just">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a:t>
            </a:r>
            <a:r>
              <a:rPr lang="tr-TR" dirty="0" smtClean="0">
                <a:solidFill>
                  <a:schemeClr val="tx1"/>
                </a:solidFill>
                <a:latin typeface="Times New Roman" panose="02020603050405020304" pitchFamily="18" charset="0"/>
                <a:cs typeface="Times New Roman" panose="02020603050405020304" pitchFamily="18" charset="0"/>
              </a:rPr>
              <a:t>Aslında tip dönüşümleri genelde büyükten küçüğe uygulamalarda ve tamsayı-gerçek sayı dönüşüm uygulamalarında kullanılmaktadır diyebiliriz. </a:t>
            </a:r>
          </a:p>
          <a:p>
            <a:pPr algn="just">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a:t>
            </a:r>
            <a:r>
              <a:rPr lang="tr-TR" dirty="0" smtClean="0">
                <a:solidFill>
                  <a:schemeClr val="tx1"/>
                </a:solidFill>
                <a:latin typeface="Times New Roman" panose="02020603050405020304" pitchFamily="18" charset="0"/>
                <a:cs typeface="Times New Roman" panose="02020603050405020304" pitchFamily="18" charset="0"/>
              </a:rPr>
              <a:t>Bir tamsayı ve bir gerçek sayı arasında işlem yapılacak olursa tamsayı gerçek sayıya dönüştürülür.</a:t>
            </a:r>
          </a:p>
        </p:txBody>
      </p:sp>
    </p:spTree>
    <p:extLst>
      <p:ext uri="{BB962C8B-B14F-4D97-AF65-F5344CB8AC3E}">
        <p14:creationId xmlns:p14="http://schemas.microsoft.com/office/powerpoint/2010/main" val="3860984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97280" y="391886"/>
            <a:ext cx="10058400" cy="836023"/>
          </a:xfrm>
        </p:spPr>
        <p:txBody>
          <a:bodyPr/>
          <a:lstStyle/>
          <a:p>
            <a:r>
              <a:rPr lang="tr-TR" b="1" dirty="0" smtClean="0">
                <a:solidFill>
                  <a:srgbClr val="FFC000"/>
                </a:solidFill>
                <a:latin typeface="Times New Roman" panose="02020603050405020304" pitchFamily="18" charset="0"/>
                <a:cs typeface="Times New Roman" panose="02020603050405020304" pitchFamily="18" charset="0"/>
              </a:rPr>
              <a:t>Örnek - 2</a:t>
            </a:r>
            <a:endParaRPr lang="tr-TR" dirty="0"/>
          </a:p>
        </p:txBody>
      </p:sp>
      <p:sp>
        <p:nvSpPr>
          <p:cNvPr id="3" name="İçerik Yer Tutucusu 2"/>
          <p:cNvSpPr>
            <a:spLocks noGrp="1"/>
          </p:cNvSpPr>
          <p:nvPr>
            <p:ph idx="1"/>
          </p:nvPr>
        </p:nvSpPr>
        <p:spPr>
          <a:xfrm>
            <a:off x="1097280" y="1227909"/>
            <a:ext cx="10058400" cy="427203"/>
          </a:xfrm>
        </p:spPr>
        <p:txBody>
          <a:bodyPr/>
          <a:lstStyle/>
          <a:p>
            <a:r>
              <a:rPr lang="tr-TR" dirty="0" smtClean="0">
                <a:solidFill>
                  <a:schemeClr val="tx1"/>
                </a:solidFill>
                <a:latin typeface="Times New Roman" panose="02020603050405020304" pitchFamily="18" charset="0"/>
                <a:cs typeface="Times New Roman" panose="02020603050405020304" pitchFamily="18" charset="0"/>
              </a:rPr>
              <a:t>Sayısal tipler arası dönüşümleri inceleyelim.</a:t>
            </a:r>
            <a:endParaRPr lang="tr-TR" dirty="0">
              <a:solidFill>
                <a:schemeClr val="tx1"/>
              </a:solidFill>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178" y="1812567"/>
            <a:ext cx="8464731" cy="4492247"/>
          </a:xfrm>
          <a:prstGeom prst="rect">
            <a:avLst/>
          </a:prstGeom>
        </p:spPr>
      </p:pic>
    </p:spTree>
    <p:extLst>
      <p:ext uri="{BB962C8B-B14F-4D97-AF65-F5344CB8AC3E}">
        <p14:creationId xmlns:p14="http://schemas.microsoft.com/office/powerpoint/2010/main" val="1415901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97280" y="875211"/>
            <a:ext cx="10058400" cy="862149"/>
          </a:xfrm>
        </p:spPr>
        <p:txBody>
          <a:bodyPr/>
          <a:lstStyle/>
          <a:p>
            <a:r>
              <a:rPr lang="tr-TR" b="1" dirty="0">
                <a:solidFill>
                  <a:srgbClr val="FFC000"/>
                </a:solidFill>
                <a:latin typeface="Times New Roman" panose="02020603050405020304" pitchFamily="18" charset="0"/>
                <a:cs typeface="Times New Roman" panose="02020603050405020304" pitchFamily="18" charset="0"/>
              </a:rPr>
              <a:t>Örnek - 2</a:t>
            </a:r>
            <a:endParaRPr lang="tr-TR" dirty="0"/>
          </a:p>
        </p:txBody>
      </p:sp>
      <p:sp>
        <p:nvSpPr>
          <p:cNvPr id="3" name="İçerik Yer Tutucusu 2"/>
          <p:cNvSpPr>
            <a:spLocks noGrp="1"/>
          </p:cNvSpPr>
          <p:nvPr>
            <p:ph idx="1"/>
          </p:nvPr>
        </p:nvSpPr>
        <p:spPr/>
        <p:txBody>
          <a:bodyPr/>
          <a:lstStyle/>
          <a:p>
            <a:pPr algn="just">
              <a:buFont typeface="Courier New" panose="02070309020205020404" pitchFamily="49" charset="0"/>
              <a:buChar char="o"/>
            </a:pPr>
            <a:r>
              <a:rPr lang="tr-TR" dirty="0" smtClean="0">
                <a:solidFill>
                  <a:schemeClr val="tx1"/>
                </a:solidFill>
                <a:latin typeface="Times New Roman" panose="02020603050405020304" pitchFamily="18" charset="0"/>
                <a:cs typeface="Times New Roman" panose="02020603050405020304" pitchFamily="18" charset="0"/>
              </a:rPr>
              <a:t> </a:t>
            </a:r>
            <a:r>
              <a:rPr lang="tr-TR" dirty="0" smtClean="0">
                <a:solidFill>
                  <a:schemeClr val="tx1"/>
                </a:solidFill>
                <a:latin typeface="Times New Roman" panose="02020603050405020304" pitchFamily="18" charset="0"/>
                <a:cs typeface="Times New Roman" panose="02020603050405020304" pitchFamily="18" charset="0"/>
              </a:rPr>
              <a:t>int </a:t>
            </a:r>
            <a:r>
              <a:rPr lang="tr-TR" dirty="0" smtClean="0">
                <a:solidFill>
                  <a:schemeClr val="tx1"/>
                </a:solidFill>
                <a:latin typeface="Times New Roman" panose="02020603050405020304" pitchFamily="18" charset="0"/>
                <a:cs typeface="Times New Roman" panose="02020603050405020304" pitchFamily="18" charset="0"/>
              </a:rPr>
              <a:t>veri tipi </a:t>
            </a:r>
            <a:r>
              <a:rPr lang="tr-TR" dirty="0" smtClean="0">
                <a:solidFill>
                  <a:schemeClr val="tx1"/>
                </a:solidFill>
                <a:latin typeface="Times New Roman" panose="02020603050405020304" pitchFamily="18" charset="0"/>
                <a:cs typeface="Times New Roman" panose="02020603050405020304" pitchFamily="18" charset="0"/>
              </a:rPr>
              <a:t>ondalıklı – gerçek </a:t>
            </a:r>
            <a:r>
              <a:rPr lang="tr-TR" dirty="0" smtClean="0">
                <a:solidFill>
                  <a:schemeClr val="tx1"/>
                </a:solidFill>
                <a:latin typeface="Times New Roman" panose="02020603050405020304" pitchFamily="18" charset="0"/>
                <a:cs typeface="Times New Roman" panose="02020603050405020304" pitchFamily="18" charset="0"/>
              </a:rPr>
              <a:t>sayıları tutamadığından, </a:t>
            </a:r>
            <a:r>
              <a:rPr lang="tr-TR" dirty="0" err="1" smtClean="0">
                <a:solidFill>
                  <a:schemeClr val="tx1"/>
                </a:solidFill>
                <a:latin typeface="Times New Roman" panose="02020603050405020304" pitchFamily="18" charset="0"/>
                <a:cs typeface="Times New Roman" panose="02020603050405020304" pitchFamily="18" charset="0"/>
              </a:rPr>
              <a:t>floatSayi’nin</a:t>
            </a:r>
            <a:r>
              <a:rPr lang="tr-TR" dirty="0" smtClean="0">
                <a:solidFill>
                  <a:schemeClr val="tx1"/>
                </a:solidFill>
                <a:latin typeface="Times New Roman" panose="02020603050405020304" pitchFamily="18" charset="0"/>
                <a:cs typeface="Times New Roman" panose="02020603050405020304" pitchFamily="18" charset="0"/>
              </a:rPr>
              <a:t> virgülden sonraki bölümünü almadı. </a:t>
            </a:r>
          </a:p>
          <a:p>
            <a:pPr algn="just">
              <a:buFont typeface="Courier New" panose="02070309020205020404" pitchFamily="49" charset="0"/>
              <a:buChar char="o"/>
            </a:pPr>
            <a:r>
              <a:rPr lang="tr-TR" dirty="0" smtClean="0">
                <a:solidFill>
                  <a:schemeClr val="tx1"/>
                </a:solidFill>
                <a:latin typeface="Times New Roman" panose="02020603050405020304" pitchFamily="18" charset="0"/>
                <a:cs typeface="Times New Roman" panose="02020603050405020304" pitchFamily="18" charset="0"/>
              </a:rPr>
              <a:t> Aslında </a:t>
            </a:r>
            <a:r>
              <a:rPr lang="tr-TR" dirty="0" err="1" smtClean="0">
                <a:solidFill>
                  <a:schemeClr val="tx1"/>
                </a:solidFill>
                <a:latin typeface="Times New Roman" panose="02020603050405020304" pitchFamily="18" charset="0"/>
                <a:cs typeface="Times New Roman" panose="02020603050405020304" pitchFamily="18" charset="0"/>
              </a:rPr>
              <a:t>int</a:t>
            </a:r>
            <a:r>
              <a:rPr lang="tr-TR" dirty="0" smtClean="0">
                <a:solidFill>
                  <a:schemeClr val="tx1"/>
                </a:solidFill>
                <a:latin typeface="Times New Roman" panose="02020603050405020304" pitchFamily="18" charset="0"/>
                <a:cs typeface="Times New Roman" panose="02020603050405020304" pitchFamily="18" charset="0"/>
              </a:rPr>
              <a:t> veri tipinin virgülden sonraki kısmı almaması veri kaybı anlamı taşır. </a:t>
            </a:r>
          </a:p>
          <a:p>
            <a:pPr algn="just">
              <a:buFont typeface="Courier New" panose="02070309020205020404" pitchFamily="49" charset="0"/>
              <a:buChar char="o"/>
            </a:pPr>
            <a:r>
              <a:rPr lang="tr-TR" dirty="0" smtClean="0">
                <a:solidFill>
                  <a:schemeClr val="tx1"/>
                </a:solidFill>
                <a:latin typeface="Times New Roman" panose="02020603050405020304" pitchFamily="18" charset="0"/>
                <a:cs typeface="Times New Roman" panose="02020603050405020304" pitchFamily="18" charset="0"/>
              </a:rPr>
              <a:t> Önceliği matematiksel hesap olan projelerde bu tip dönüşümlere dikkat edilmesi gerekmektedir.</a:t>
            </a:r>
            <a:endParaRPr lang="tr-T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437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97280" y="770709"/>
            <a:ext cx="10058400" cy="966651"/>
          </a:xfrm>
        </p:spPr>
        <p:txBody>
          <a:bodyPr/>
          <a:lstStyle/>
          <a:p>
            <a:r>
              <a:rPr lang="tr-TR" b="1" dirty="0">
                <a:solidFill>
                  <a:srgbClr val="FFC000"/>
                </a:solidFill>
                <a:latin typeface="Times New Roman" panose="02020603050405020304" pitchFamily="18" charset="0"/>
                <a:cs typeface="Times New Roman" panose="02020603050405020304" pitchFamily="18" charset="0"/>
              </a:rPr>
              <a:t>Örnek - 2</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1838" y="1833200"/>
            <a:ext cx="8388448" cy="4451764"/>
          </a:xfrm>
        </p:spPr>
      </p:pic>
    </p:spTree>
    <p:extLst>
      <p:ext uri="{BB962C8B-B14F-4D97-AF65-F5344CB8AC3E}">
        <p14:creationId xmlns:p14="http://schemas.microsoft.com/office/powerpoint/2010/main" val="1469001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smtClean="0">
                <a:solidFill>
                  <a:srgbClr val="FFC000"/>
                </a:solidFill>
                <a:latin typeface="Times New Roman" panose="02020603050405020304" pitchFamily="18" charset="0"/>
                <a:cs typeface="Times New Roman" panose="02020603050405020304" pitchFamily="18" charset="0"/>
              </a:rPr>
              <a:t>Primitif Veri Tipleri ve Karakter Katarları Dönüşümleri</a:t>
            </a:r>
            <a:endParaRPr lang="tr-TR" b="1" dirty="0">
              <a:solidFill>
                <a:srgbClr val="FFC000"/>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1097280" y="1845734"/>
            <a:ext cx="10058400" cy="2334380"/>
          </a:xfrm>
        </p:spPr>
        <p:txBody>
          <a:bodyPr/>
          <a:lstStyle/>
          <a:p>
            <a:pPr algn="just">
              <a:buFont typeface="Courier New" panose="02070309020205020404" pitchFamily="49" charset="0"/>
              <a:buChar char="o"/>
            </a:pPr>
            <a:r>
              <a:rPr lang="tr-TR" dirty="0" smtClean="0">
                <a:solidFill>
                  <a:schemeClr val="tx1"/>
                </a:solidFill>
                <a:latin typeface="Times New Roman" panose="02020603050405020304" pitchFamily="18" charset="0"/>
                <a:cs typeface="Times New Roman" panose="02020603050405020304" pitchFamily="18" charset="0"/>
              </a:rPr>
              <a:t> </a:t>
            </a:r>
            <a:r>
              <a:rPr lang="tr-TR" dirty="0" err="1" smtClean="0">
                <a:solidFill>
                  <a:schemeClr val="tx1"/>
                </a:solidFill>
                <a:latin typeface="Times New Roman" panose="02020603050405020304" pitchFamily="18" charset="0"/>
                <a:cs typeface="Times New Roman" panose="02020603050405020304" pitchFamily="18" charset="0"/>
              </a:rPr>
              <a:t>String</a:t>
            </a:r>
            <a:r>
              <a:rPr lang="tr-TR" dirty="0" smtClean="0">
                <a:solidFill>
                  <a:schemeClr val="tx1"/>
                </a:solidFill>
                <a:latin typeface="Times New Roman" panose="02020603050405020304" pitchFamily="18" charset="0"/>
                <a:cs typeface="Times New Roman" panose="02020603050405020304" pitchFamily="18" charset="0"/>
              </a:rPr>
              <a:t> veri tiplerinin sayısal tiplere dönüşümü Programlama esnasında en çok karşılaşılan tip dönüşümleridir. Örnekler üzerinden inceleyelim. </a:t>
            </a:r>
            <a:r>
              <a:rPr lang="tr-TR" dirty="0" err="1" smtClean="0">
                <a:solidFill>
                  <a:schemeClr val="tx1"/>
                </a:solidFill>
                <a:latin typeface="Times New Roman" panose="02020603050405020304" pitchFamily="18" charset="0"/>
                <a:cs typeface="Times New Roman" panose="02020603050405020304" pitchFamily="18" charset="0"/>
              </a:rPr>
              <a:t>String</a:t>
            </a:r>
            <a:r>
              <a:rPr lang="tr-TR" dirty="0" smtClean="0">
                <a:solidFill>
                  <a:schemeClr val="tx1"/>
                </a:solidFill>
                <a:latin typeface="Times New Roman" panose="02020603050405020304" pitchFamily="18" charset="0"/>
                <a:cs typeface="Times New Roman" panose="02020603050405020304" pitchFamily="18" charset="0"/>
              </a:rPr>
              <a:t> veri tipinin sayısal veri tiplerine dönüştürülmesi için iki yöntem kullanabiliriz;</a:t>
            </a:r>
          </a:p>
          <a:p>
            <a:pPr algn="just">
              <a:buFont typeface="Courier New" panose="02070309020205020404" pitchFamily="49" charset="0"/>
              <a:buChar char="o"/>
            </a:pPr>
            <a:r>
              <a:rPr lang="tr-TR" dirty="0" smtClean="0">
                <a:solidFill>
                  <a:schemeClr val="tx1"/>
                </a:solidFill>
                <a:latin typeface="Times New Roman" panose="02020603050405020304" pitchFamily="18" charset="0"/>
                <a:cs typeface="Times New Roman" panose="02020603050405020304" pitchFamily="18" charset="0"/>
              </a:rPr>
              <a:t> …………..</a:t>
            </a:r>
            <a:r>
              <a:rPr lang="tr-TR" dirty="0" err="1" smtClean="0">
                <a:solidFill>
                  <a:schemeClr val="tx1"/>
                </a:solidFill>
                <a:latin typeface="Times New Roman" panose="02020603050405020304" pitchFamily="18" charset="0"/>
                <a:cs typeface="Times New Roman" panose="02020603050405020304" pitchFamily="18" charset="0"/>
              </a:rPr>
              <a:t>valueOf</a:t>
            </a:r>
            <a:r>
              <a:rPr lang="tr-TR" dirty="0" smtClean="0">
                <a:solidFill>
                  <a:schemeClr val="tx1"/>
                </a:solidFill>
                <a:latin typeface="Times New Roman" panose="02020603050405020304" pitchFamily="18" charset="0"/>
                <a:cs typeface="Times New Roman" panose="02020603050405020304" pitchFamily="18" charset="0"/>
              </a:rPr>
              <a:t>(</a:t>
            </a:r>
            <a:r>
              <a:rPr lang="tr-TR" dirty="0" err="1" smtClean="0">
                <a:solidFill>
                  <a:schemeClr val="tx1"/>
                </a:solidFill>
                <a:latin typeface="Times New Roman" panose="02020603050405020304" pitchFamily="18" charset="0"/>
                <a:cs typeface="Times New Roman" panose="02020603050405020304" pitchFamily="18" charset="0"/>
              </a:rPr>
              <a:t>String</a:t>
            </a:r>
            <a:r>
              <a:rPr lang="tr-TR" dirty="0" smtClean="0">
                <a:solidFill>
                  <a:schemeClr val="tx1"/>
                </a:solidFill>
                <a:latin typeface="Times New Roman" panose="02020603050405020304" pitchFamily="18" charset="0"/>
                <a:cs typeface="Times New Roman" panose="02020603050405020304" pitchFamily="18" charset="0"/>
              </a:rPr>
              <a:t>);</a:t>
            </a:r>
          </a:p>
          <a:p>
            <a:pPr algn="just">
              <a:buFont typeface="Courier New" panose="02070309020205020404" pitchFamily="49" charset="0"/>
              <a:buChar char="o"/>
            </a:pPr>
            <a:r>
              <a:rPr lang="tr-TR" dirty="0" smtClean="0">
                <a:solidFill>
                  <a:schemeClr val="tx1"/>
                </a:solidFill>
                <a:latin typeface="Times New Roman" panose="02020603050405020304" pitchFamily="18" charset="0"/>
                <a:cs typeface="Times New Roman" panose="02020603050405020304" pitchFamily="18" charset="0"/>
              </a:rPr>
              <a:t> …………..</a:t>
            </a:r>
            <a:r>
              <a:rPr lang="tr-TR" dirty="0" err="1" smtClean="0">
                <a:solidFill>
                  <a:schemeClr val="tx1"/>
                </a:solidFill>
                <a:latin typeface="Times New Roman" panose="02020603050405020304" pitchFamily="18" charset="0"/>
                <a:cs typeface="Times New Roman" panose="02020603050405020304" pitchFamily="18" charset="0"/>
              </a:rPr>
              <a:t>parse</a:t>
            </a:r>
            <a:r>
              <a:rPr lang="tr-TR" dirty="0" smtClean="0">
                <a:solidFill>
                  <a:schemeClr val="tx1"/>
                </a:solidFill>
                <a:latin typeface="Times New Roman" panose="02020603050405020304" pitchFamily="18" charset="0"/>
                <a:cs typeface="Times New Roman" panose="02020603050405020304" pitchFamily="18" charset="0"/>
              </a:rPr>
              <a:t>…(</a:t>
            </a:r>
            <a:r>
              <a:rPr lang="tr-TR" dirty="0" err="1" smtClean="0">
                <a:solidFill>
                  <a:schemeClr val="tx1"/>
                </a:solidFill>
                <a:latin typeface="Times New Roman" panose="02020603050405020304" pitchFamily="18" charset="0"/>
                <a:cs typeface="Times New Roman" panose="02020603050405020304" pitchFamily="18" charset="0"/>
              </a:rPr>
              <a:t>String</a:t>
            </a:r>
            <a:r>
              <a:rPr lang="tr-TR" dirty="0" smtClean="0">
                <a:solidFill>
                  <a:schemeClr val="tx1"/>
                </a:solidFill>
                <a:latin typeface="Times New Roman" panose="02020603050405020304" pitchFamily="18" charset="0"/>
                <a:cs typeface="Times New Roman" panose="02020603050405020304" pitchFamily="18" charset="0"/>
              </a:rPr>
              <a:t>);</a:t>
            </a:r>
          </a:p>
          <a:p>
            <a:pPr algn="just">
              <a:buFont typeface="Courier New" panose="02070309020205020404" pitchFamily="49" charset="0"/>
              <a:buChar char="o"/>
            </a:pPr>
            <a:r>
              <a:rPr lang="tr-TR" dirty="0" smtClean="0">
                <a:solidFill>
                  <a:schemeClr val="tx1"/>
                </a:solidFill>
                <a:latin typeface="Times New Roman" panose="02020603050405020304" pitchFamily="18" charset="0"/>
                <a:cs typeface="Times New Roman" panose="02020603050405020304" pitchFamily="18" charset="0"/>
              </a:rPr>
              <a:t> Noktalarla boş bırakılan alanlarda dönüştürülecek veri tiplerinin nitelikleri vurgulanacaktır.</a:t>
            </a:r>
            <a:endParaRPr lang="tr-T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28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97280" y="248194"/>
            <a:ext cx="10058400" cy="862149"/>
          </a:xfrm>
        </p:spPr>
        <p:txBody>
          <a:bodyPr/>
          <a:lstStyle/>
          <a:p>
            <a:r>
              <a:rPr lang="tr-TR" b="1" dirty="0" smtClean="0">
                <a:solidFill>
                  <a:srgbClr val="FFC000"/>
                </a:solidFill>
                <a:latin typeface="Times New Roman" panose="02020603050405020304" pitchFamily="18" charset="0"/>
                <a:cs typeface="Times New Roman" panose="02020603050405020304" pitchFamily="18" charset="0"/>
              </a:rPr>
              <a:t>Örnek - 3</a:t>
            </a:r>
            <a:endParaRPr lang="tr-TR" b="1" dirty="0">
              <a:solidFill>
                <a:srgbClr val="FFC000"/>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1097280" y="1218717"/>
            <a:ext cx="10058400" cy="401077"/>
          </a:xfrm>
        </p:spPr>
        <p:txBody>
          <a:bodyPr/>
          <a:lstStyle/>
          <a:p>
            <a:r>
              <a:rPr lang="tr-TR" dirty="0" err="1" smtClean="0">
                <a:solidFill>
                  <a:schemeClr val="tx1"/>
                </a:solidFill>
                <a:latin typeface="Times New Roman" panose="02020603050405020304" pitchFamily="18" charset="0"/>
                <a:cs typeface="Times New Roman" panose="02020603050405020304" pitchFamily="18" charset="0"/>
              </a:rPr>
              <a:t>String</a:t>
            </a:r>
            <a:r>
              <a:rPr lang="tr-TR" dirty="0" smtClean="0">
                <a:solidFill>
                  <a:schemeClr val="tx1"/>
                </a:solidFill>
                <a:latin typeface="Times New Roman" panose="02020603050405020304" pitchFamily="18" charset="0"/>
                <a:cs typeface="Times New Roman" panose="02020603050405020304" pitchFamily="18" charset="0"/>
              </a:rPr>
              <a:t> tipinin sayısal tiplere dönüşümünü inceleyelim.</a:t>
            </a:r>
            <a:endParaRPr lang="tr-TR" dirty="0">
              <a:solidFill>
                <a:schemeClr val="tx1"/>
              </a:solidFill>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4926" y="1826901"/>
            <a:ext cx="8321040" cy="4428156"/>
          </a:xfrm>
          <a:prstGeom prst="rect">
            <a:avLst/>
          </a:prstGeom>
        </p:spPr>
      </p:pic>
    </p:spTree>
    <p:extLst>
      <p:ext uri="{BB962C8B-B14F-4D97-AF65-F5344CB8AC3E}">
        <p14:creationId xmlns:p14="http://schemas.microsoft.com/office/powerpoint/2010/main" val="3425005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solidFill>
                  <a:srgbClr val="FFC000"/>
                </a:solidFill>
                <a:latin typeface="Times New Roman" panose="02020603050405020304" pitchFamily="18" charset="0"/>
                <a:cs typeface="Times New Roman" panose="02020603050405020304" pitchFamily="18" charset="0"/>
              </a:rPr>
              <a:t>Java Kullanıldığı Alanlar</a:t>
            </a:r>
            <a:endParaRPr lang="tr-TR" b="1" dirty="0">
              <a:solidFill>
                <a:srgbClr val="FFC000"/>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p:txBody>
          <a:bodyPr/>
          <a:lstStyle/>
          <a:p>
            <a:pPr fontAlgn="base">
              <a:buFont typeface="Courier New" panose="02070309020205020404" pitchFamily="49" charset="0"/>
              <a:buChar char="o"/>
            </a:pPr>
            <a:r>
              <a:rPr lang="tr-TR" dirty="0" smtClean="0">
                <a:solidFill>
                  <a:schemeClr val="tx1"/>
                </a:solidFill>
                <a:latin typeface="Times New Roman" panose="02020603050405020304" pitchFamily="18" charset="0"/>
                <a:cs typeface="Times New Roman" panose="02020603050405020304" pitchFamily="18" charset="0"/>
              </a:rPr>
              <a:t> Robotik </a:t>
            </a:r>
            <a:r>
              <a:rPr lang="tr-TR" dirty="0">
                <a:solidFill>
                  <a:schemeClr val="tx1"/>
                </a:solidFill>
                <a:latin typeface="Times New Roman" panose="02020603050405020304" pitchFamily="18" charset="0"/>
                <a:cs typeface="Times New Roman" panose="02020603050405020304" pitchFamily="18" charset="0"/>
              </a:rPr>
              <a:t>alan</a:t>
            </a:r>
          </a:p>
          <a:p>
            <a:pPr fontAlgn="base">
              <a:buFont typeface="Courier New" panose="02070309020205020404" pitchFamily="49" charset="0"/>
              <a:buChar char="o"/>
            </a:pPr>
            <a:r>
              <a:rPr lang="tr-TR" dirty="0" smtClean="0">
                <a:solidFill>
                  <a:schemeClr val="tx1"/>
                </a:solidFill>
                <a:latin typeface="Times New Roman" panose="02020603050405020304" pitchFamily="18" charset="0"/>
                <a:cs typeface="Times New Roman" panose="02020603050405020304" pitchFamily="18" charset="0"/>
              </a:rPr>
              <a:t> Web </a:t>
            </a:r>
            <a:r>
              <a:rPr lang="tr-TR" dirty="0">
                <a:solidFill>
                  <a:schemeClr val="tx1"/>
                </a:solidFill>
                <a:latin typeface="Times New Roman" panose="02020603050405020304" pitchFamily="18" charset="0"/>
                <a:cs typeface="Times New Roman" panose="02020603050405020304" pitchFamily="18" charset="0"/>
              </a:rPr>
              <a:t>tabanlı içerikler</a:t>
            </a:r>
          </a:p>
          <a:p>
            <a:pPr fontAlgn="base">
              <a:buFont typeface="Courier New" panose="02070309020205020404" pitchFamily="49" charset="0"/>
              <a:buChar char="o"/>
            </a:pPr>
            <a:r>
              <a:rPr lang="tr-TR" dirty="0" smtClean="0">
                <a:solidFill>
                  <a:schemeClr val="tx1"/>
                </a:solidFill>
                <a:latin typeface="Times New Roman" panose="02020603050405020304" pitchFamily="18" charset="0"/>
                <a:cs typeface="Times New Roman" panose="02020603050405020304" pitchFamily="18" charset="0"/>
              </a:rPr>
              <a:t> Mobil </a:t>
            </a:r>
            <a:r>
              <a:rPr lang="tr-TR" dirty="0">
                <a:solidFill>
                  <a:schemeClr val="tx1"/>
                </a:solidFill>
                <a:latin typeface="Times New Roman" panose="02020603050405020304" pitchFamily="18" charset="0"/>
                <a:cs typeface="Times New Roman" panose="02020603050405020304" pitchFamily="18" charset="0"/>
              </a:rPr>
              <a:t>ve gömülü uygulamalar</a:t>
            </a:r>
          </a:p>
          <a:p>
            <a:pPr fontAlgn="base">
              <a:buFont typeface="Courier New" panose="02070309020205020404" pitchFamily="49" charset="0"/>
              <a:buChar char="o"/>
            </a:pPr>
            <a:r>
              <a:rPr lang="tr-TR" dirty="0" smtClean="0">
                <a:solidFill>
                  <a:schemeClr val="tx1"/>
                </a:solidFill>
                <a:latin typeface="Times New Roman" panose="02020603050405020304" pitchFamily="18" charset="0"/>
                <a:cs typeface="Times New Roman" panose="02020603050405020304" pitchFamily="18" charset="0"/>
              </a:rPr>
              <a:t> Büyük </a:t>
            </a:r>
            <a:r>
              <a:rPr lang="tr-TR" dirty="0">
                <a:solidFill>
                  <a:schemeClr val="tx1"/>
                </a:solidFill>
                <a:latin typeface="Times New Roman" panose="02020603050405020304" pitchFamily="18" charset="0"/>
                <a:cs typeface="Times New Roman" panose="02020603050405020304" pitchFamily="18" charset="0"/>
              </a:rPr>
              <a:t>veri teknolojileri</a:t>
            </a:r>
          </a:p>
          <a:p>
            <a:pPr fontAlgn="base">
              <a:buFont typeface="Courier New" panose="02070309020205020404" pitchFamily="49" charset="0"/>
              <a:buChar char="o"/>
            </a:pPr>
            <a:r>
              <a:rPr lang="tr-TR" dirty="0" smtClean="0">
                <a:solidFill>
                  <a:schemeClr val="tx1"/>
                </a:solidFill>
                <a:latin typeface="Times New Roman" panose="02020603050405020304" pitchFamily="18" charset="0"/>
                <a:cs typeface="Times New Roman" panose="02020603050405020304" pitchFamily="18" charset="0"/>
              </a:rPr>
              <a:t> Yazılım </a:t>
            </a:r>
            <a:r>
              <a:rPr lang="tr-TR" dirty="0">
                <a:solidFill>
                  <a:schemeClr val="tx1"/>
                </a:solidFill>
                <a:latin typeface="Times New Roman" panose="02020603050405020304" pitchFamily="18" charset="0"/>
                <a:cs typeface="Times New Roman" panose="02020603050405020304" pitchFamily="18" charset="0"/>
              </a:rPr>
              <a:t>alanları</a:t>
            </a:r>
          </a:p>
          <a:p>
            <a:pPr fontAlgn="base">
              <a:buFont typeface="Courier New" panose="02070309020205020404" pitchFamily="49" charset="0"/>
              <a:buChar char="o"/>
            </a:pPr>
            <a:r>
              <a:rPr lang="tr-TR" dirty="0" smtClean="0">
                <a:solidFill>
                  <a:schemeClr val="tx1"/>
                </a:solidFill>
                <a:latin typeface="Times New Roman" panose="02020603050405020304" pitchFamily="18" charset="0"/>
                <a:cs typeface="Times New Roman" panose="02020603050405020304" pitchFamily="18" charset="0"/>
              </a:rPr>
              <a:t> Kurumsal </a:t>
            </a:r>
            <a:r>
              <a:rPr lang="tr-TR" dirty="0">
                <a:solidFill>
                  <a:schemeClr val="tx1"/>
                </a:solidFill>
                <a:latin typeface="Times New Roman" panose="02020603050405020304" pitchFamily="18" charset="0"/>
                <a:cs typeface="Times New Roman" panose="02020603050405020304" pitchFamily="18" charset="0"/>
              </a:rPr>
              <a:t>ve banka uygulamalarında</a:t>
            </a:r>
          </a:p>
          <a:p>
            <a:pPr fontAlgn="base">
              <a:buFont typeface="Courier New" panose="02070309020205020404" pitchFamily="49" charset="0"/>
              <a:buChar char="o"/>
            </a:pPr>
            <a:r>
              <a:rPr lang="tr-TR" dirty="0" smtClean="0">
                <a:solidFill>
                  <a:schemeClr val="tx1"/>
                </a:solidFill>
                <a:latin typeface="Times New Roman" panose="02020603050405020304" pitchFamily="18" charset="0"/>
                <a:cs typeface="Times New Roman" panose="02020603050405020304" pitchFamily="18" charset="0"/>
              </a:rPr>
              <a:t> Akıllı kartlar</a:t>
            </a:r>
            <a:endParaRPr lang="tr-T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13963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solidFill>
                  <a:srgbClr val="FFC000"/>
                </a:solidFill>
                <a:latin typeface="Times New Roman" panose="02020603050405020304" pitchFamily="18" charset="0"/>
                <a:cs typeface="Times New Roman" panose="02020603050405020304" pitchFamily="18" charset="0"/>
              </a:rPr>
              <a:t>Kaynak</a:t>
            </a:r>
            <a:endParaRPr lang="tr-TR" b="1" dirty="0">
              <a:solidFill>
                <a:srgbClr val="FFC000"/>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p:txBody>
          <a:bodyPr/>
          <a:lstStyle/>
          <a:p>
            <a:pPr marL="457200" indent="-457200">
              <a:buFont typeface="+mj-lt"/>
              <a:buAutoNum type="arabicPeriod"/>
            </a:pPr>
            <a:r>
              <a:rPr lang="tr-TR" dirty="0" smtClean="0">
                <a:solidFill>
                  <a:schemeClr val="tx1"/>
                </a:solidFill>
                <a:latin typeface="Times New Roman" panose="02020603050405020304" pitchFamily="18" charset="0"/>
                <a:cs typeface="Times New Roman" panose="02020603050405020304" pitchFamily="18" charset="0"/>
              </a:rPr>
              <a:t>Hilmi KUŞÇU Ders Notları</a:t>
            </a:r>
          </a:p>
          <a:p>
            <a:pPr marL="457200" indent="-457200">
              <a:buFont typeface="+mj-lt"/>
              <a:buAutoNum type="arabicPeriod"/>
            </a:pPr>
            <a:r>
              <a:rPr lang="tr-TR" dirty="0" smtClean="0">
                <a:solidFill>
                  <a:schemeClr val="tx1"/>
                </a:solidFill>
                <a:latin typeface="Times New Roman" panose="02020603050405020304" pitchFamily="18" charset="0"/>
                <a:cs typeface="Times New Roman" panose="02020603050405020304" pitchFamily="18" charset="0"/>
              </a:rPr>
              <a:t>Kim Korkar Java’dan? Alper AKALIN – 9. </a:t>
            </a:r>
            <a:r>
              <a:rPr lang="tr-TR" smtClean="0">
                <a:solidFill>
                  <a:schemeClr val="tx1"/>
                </a:solidFill>
                <a:latin typeface="Times New Roman" panose="02020603050405020304" pitchFamily="18" charset="0"/>
                <a:cs typeface="Times New Roman" panose="02020603050405020304" pitchFamily="18" charset="0"/>
              </a:rPr>
              <a:t>Baskı</a:t>
            </a:r>
            <a:endParaRPr lang="tr-TR"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68502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solidFill>
                  <a:srgbClr val="FFC000"/>
                </a:solidFill>
                <a:latin typeface="Times New Roman" panose="02020603050405020304" pitchFamily="18" charset="0"/>
                <a:cs typeface="Times New Roman" panose="02020603050405020304" pitchFamily="18" charset="0"/>
              </a:rPr>
              <a:t>Avantajlar</a:t>
            </a:r>
            <a:endParaRPr lang="tr-TR" b="1" dirty="0">
              <a:solidFill>
                <a:srgbClr val="FFC000"/>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p:txBody>
          <a:bodyPr/>
          <a:lstStyle/>
          <a:p>
            <a:pPr fontAlgn="base">
              <a:buFont typeface="Courier New" panose="02070309020205020404" pitchFamily="49" charset="0"/>
              <a:buChar char="o"/>
            </a:pPr>
            <a:r>
              <a:rPr lang="tr-TR" dirty="0" smtClean="0">
                <a:solidFill>
                  <a:schemeClr val="tx1"/>
                </a:solidFill>
                <a:latin typeface="Times New Roman" panose="02020603050405020304" pitchFamily="18" charset="0"/>
                <a:cs typeface="Times New Roman" panose="02020603050405020304" pitchFamily="18" charset="0"/>
              </a:rPr>
              <a:t> Basit </a:t>
            </a:r>
            <a:r>
              <a:rPr lang="tr-TR" dirty="0">
                <a:solidFill>
                  <a:schemeClr val="tx1"/>
                </a:solidFill>
                <a:latin typeface="Times New Roman" panose="02020603050405020304" pitchFamily="18" charset="0"/>
                <a:cs typeface="Times New Roman" panose="02020603050405020304" pitchFamily="18" charset="0"/>
              </a:rPr>
              <a:t>sözdizimi ve hafif bir öğrenme eğrisi olan yüksek seviyeli bir </a:t>
            </a:r>
            <a:r>
              <a:rPr lang="tr-TR" dirty="0" smtClean="0">
                <a:solidFill>
                  <a:schemeClr val="tx1"/>
                </a:solidFill>
                <a:latin typeface="Times New Roman" panose="02020603050405020304" pitchFamily="18" charset="0"/>
                <a:cs typeface="Times New Roman" panose="02020603050405020304" pitchFamily="18" charset="0"/>
              </a:rPr>
              <a:t>dildir.</a:t>
            </a:r>
            <a:endParaRPr lang="tr-TR" dirty="0">
              <a:solidFill>
                <a:schemeClr val="tx1"/>
              </a:solidFill>
              <a:latin typeface="Times New Roman" panose="02020603050405020304" pitchFamily="18" charset="0"/>
              <a:cs typeface="Times New Roman" panose="02020603050405020304" pitchFamily="18" charset="0"/>
            </a:endParaRPr>
          </a:p>
          <a:p>
            <a:pPr fontAlgn="base">
              <a:buFont typeface="Courier New" panose="02070309020205020404" pitchFamily="49" charset="0"/>
              <a:buChar char="o"/>
            </a:pPr>
            <a:r>
              <a:rPr lang="tr-TR" dirty="0" smtClean="0">
                <a:solidFill>
                  <a:schemeClr val="tx1"/>
                </a:solidFill>
                <a:latin typeface="Times New Roman" panose="02020603050405020304" pitchFamily="18" charset="0"/>
                <a:cs typeface="Times New Roman" panose="02020603050405020304" pitchFamily="18" charset="0"/>
              </a:rPr>
              <a:t> Windows</a:t>
            </a:r>
            <a:r>
              <a:rPr lang="tr-TR" dirty="0">
                <a:solidFill>
                  <a:schemeClr val="tx1"/>
                </a:solidFill>
                <a:latin typeface="Times New Roman" panose="02020603050405020304" pitchFamily="18" charset="0"/>
                <a:cs typeface="Times New Roman" panose="02020603050405020304" pitchFamily="18" charset="0"/>
              </a:rPr>
              <a:t>, Mac OS ve Linux dahil tüm önemli işletim sistemleri </a:t>
            </a:r>
            <a:r>
              <a:rPr lang="tr-TR" dirty="0" smtClean="0">
                <a:solidFill>
                  <a:schemeClr val="tx1"/>
                </a:solidFill>
                <a:latin typeface="Times New Roman" panose="02020603050405020304" pitchFamily="18" charset="0"/>
                <a:cs typeface="Times New Roman" panose="02020603050405020304" pitchFamily="18" charset="0"/>
              </a:rPr>
              <a:t>destekler.</a:t>
            </a:r>
            <a:endParaRPr lang="tr-TR" dirty="0">
              <a:solidFill>
                <a:schemeClr val="tx1"/>
              </a:solidFill>
              <a:latin typeface="Times New Roman" panose="02020603050405020304" pitchFamily="18" charset="0"/>
              <a:cs typeface="Times New Roman" panose="02020603050405020304" pitchFamily="18" charset="0"/>
            </a:endParaRPr>
          </a:p>
          <a:p>
            <a:pPr fontAlgn="base">
              <a:buFont typeface="Courier New" panose="02070309020205020404" pitchFamily="49" charset="0"/>
              <a:buChar char="o"/>
            </a:pPr>
            <a:r>
              <a:rPr lang="tr-TR" dirty="0" smtClean="0">
                <a:solidFill>
                  <a:schemeClr val="tx1"/>
                </a:solidFill>
                <a:latin typeface="Times New Roman" panose="02020603050405020304" pitchFamily="18" charset="0"/>
                <a:cs typeface="Times New Roman" panose="02020603050405020304" pitchFamily="18" charset="0"/>
              </a:rPr>
              <a:t> Java </a:t>
            </a:r>
            <a:r>
              <a:rPr lang="tr-TR" dirty="0">
                <a:solidFill>
                  <a:schemeClr val="tx1"/>
                </a:solidFill>
                <a:latin typeface="Times New Roman" panose="02020603050405020304" pitchFamily="18" charset="0"/>
                <a:cs typeface="Times New Roman" panose="02020603050405020304" pitchFamily="18" charset="0"/>
              </a:rPr>
              <a:t>nesne odaklı bir </a:t>
            </a:r>
            <a:r>
              <a:rPr lang="tr-TR" dirty="0" smtClean="0">
                <a:solidFill>
                  <a:schemeClr val="tx1"/>
                </a:solidFill>
                <a:latin typeface="Times New Roman" panose="02020603050405020304" pitchFamily="18" charset="0"/>
                <a:cs typeface="Times New Roman" panose="02020603050405020304" pitchFamily="18" charset="0"/>
              </a:rPr>
              <a:t>dildir.</a:t>
            </a:r>
            <a:endParaRPr lang="tr-TR" dirty="0">
              <a:solidFill>
                <a:schemeClr val="tx1"/>
              </a:solidFill>
              <a:latin typeface="Times New Roman" panose="02020603050405020304" pitchFamily="18" charset="0"/>
              <a:cs typeface="Times New Roman" panose="02020603050405020304" pitchFamily="18" charset="0"/>
            </a:endParaRPr>
          </a:p>
          <a:p>
            <a:pPr fontAlgn="base">
              <a:buFont typeface="Courier New" panose="02070309020205020404" pitchFamily="49" charset="0"/>
              <a:buChar char="o"/>
            </a:pPr>
            <a:r>
              <a:rPr lang="tr-TR" dirty="0" smtClean="0">
                <a:solidFill>
                  <a:schemeClr val="tx1"/>
                </a:solidFill>
                <a:latin typeface="Times New Roman" panose="02020603050405020304" pitchFamily="18" charset="0"/>
                <a:cs typeface="Times New Roman" panose="02020603050405020304" pitchFamily="18" charset="0"/>
              </a:rPr>
              <a:t> Java </a:t>
            </a:r>
            <a:r>
              <a:rPr lang="tr-TR" dirty="0">
                <a:solidFill>
                  <a:schemeClr val="tx1"/>
                </a:solidFill>
                <a:latin typeface="Times New Roman" panose="02020603050405020304" pitchFamily="18" charset="0"/>
                <a:cs typeface="Times New Roman" panose="02020603050405020304" pitchFamily="18" charset="0"/>
              </a:rPr>
              <a:t>öğrenmek için tonlarca çevrimiçi Java eğitim kursu </a:t>
            </a:r>
            <a:r>
              <a:rPr lang="tr-TR" dirty="0" smtClean="0">
                <a:solidFill>
                  <a:schemeClr val="tx1"/>
                </a:solidFill>
                <a:latin typeface="Times New Roman" panose="02020603050405020304" pitchFamily="18" charset="0"/>
                <a:cs typeface="Times New Roman" panose="02020603050405020304" pitchFamily="18" charset="0"/>
              </a:rPr>
              <a:t>bulunmaktadır.</a:t>
            </a:r>
            <a:endParaRPr lang="tr-TR" dirty="0">
              <a:solidFill>
                <a:schemeClr val="tx1"/>
              </a:solidFill>
              <a:latin typeface="Times New Roman" panose="02020603050405020304" pitchFamily="18" charset="0"/>
              <a:cs typeface="Times New Roman" panose="02020603050405020304" pitchFamily="18" charset="0"/>
            </a:endParaRPr>
          </a:p>
          <a:p>
            <a:pPr fontAlgn="base">
              <a:buFont typeface="Courier New" panose="02070309020205020404" pitchFamily="49" charset="0"/>
              <a:buChar char="o"/>
            </a:pPr>
            <a:r>
              <a:rPr lang="tr-TR" dirty="0" smtClean="0">
                <a:solidFill>
                  <a:schemeClr val="tx1"/>
                </a:solidFill>
                <a:latin typeface="Times New Roman" panose="02020603050405020304" pitchFamily="18" charset="0"/>
                <a:cs typeface="Times New Roman" panose="02020603050405020304" pitchFamily="18" charset="0"/>
              </a:rPr>
              <a:t> Java </a:t>
            </a:r>
            <a:r>
              <a:rPr lang="tr-TR" dirty="0">
                <a:solidFill>
                  <a:schemeClr val="tx1"/>
                </a:solidFill>
                <a:latin typeface="Times New Roman" panose="02020603050405020304" pitchFamily="18" charset="0"/>
                <a:cs typeface="Times New Roman" panose="02020603050405020304" pitchFamily="18" charset="0"/>
              </a:rPr>
              <a:t>veri ve programlamaları paylaşmak için entegre bir mekanizmaya </a:t>
            </a:r>
            <a:r>
              <a:rPr lang="tr-TR" dirty="0" smtClean="0">
                <a:solidFill>
                  <a:schemeClr val="tx1"/>
                </a:solidFill>
                <a:latin typeface="Times New Roman" panose="02020603050405020304" pitchFamily="18" charset="0"/>
                <a:cs typeface="Times New Roman" panose="02020603050405020304" pitchFamily="18" charset="0"/>
              </a:rPr>
              <a:t>sahiptir.</a:t>
            </a:r>
            <a:endParaRPr lang="tr-T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7689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solidFill>
                  <a:srgbClr val="FFC000"/>
                </a:solidFill>
                <a:latin typeface="Times New Roman" panose="02020603050405020304" pitchFamily="18" charset="0"/>
                <a:cs typeface="Times New Roman" panose="02020603050405020304" pitchFamily="18" charset="0"/>
              </a:rPr>
              <a:t>Java Temel Bilgiler</a:t>
            </a:r>
            <a:endParaRPr lang="tr-TR" b="1" dirty="0">
              <a:solidFill>
                <a:srgbClr val="FFC000"/>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1097280" y="1976363"/>
            <a:ext cx="10058400" cy="3444723"/>
          </a:xfrm>
        </p:spPr>
        <p:txBody>
          <a:bodyPr>
            <a:normAutofit/>
          </a:bodyPr>
          <a:lstStyle/>
          <a:p>
            <a:pPr algn="just">
              <a:buFont typeface="Courier New" panose="02070309020205020404" pitchFamily="49" charset="0"/>
              <a:buChar char="o"/>
            </a:pPr>
            <a:r>
              <a:rPr lang="tr-TR" sz="1800" b="1" dirty="0" smtClean="0">
                <a:solidFill>
                  <a:schemeClr val="tx1"/>
                </a:solidFill>
                <a:latin typeface="Times New Roman" panose="02020603050405020304" pitchFamily="18" charset="0"/>
                <a:cs typeface="Times New Roman" panose="02020603050405020304" pitchFamily="18" charset="0"/>
              </a:rPr>
              <a:t> Derleyici: </a:t>
            </a:r>
            <a:r>
              <a:rPr lang="tr-TR" sz="1800" dirty="0" smtClean="0">
                <a:solidFill>
                  <a:schemeClr val="tx1"/>
                </a:solidFill>
                <a:latin typeface="Times New Roman" panose="02020603050405020304" pitchFamily="18" charset="0"/>
                <a:cs typeface="Times New Roman" panose="02020603050405020304" pitchFamily="18" charset="0"/>
              </a:rPr>
              <a:t>Tüm kaynak kodun çalıştırılmadan önce makine koduna çevrilmesi işlemine derleme, bu işlemi yapan programa da derleyici  - </a:t>
            </a:r>
            <a:r>
              <a:rPr lang="tr-TR" sz="1800" dirty="0" err="1" smtClean="0">
                <a:solidFill>
                  <a:schemeClr val="tx1"/>
                </a:solidFill>
                <a:latin typeface="Times New Roman" panose="02020603050405020304" pitchFamily="18" charset="0"/>
                <a:cs typeface="Times New Roman" panose="02020603050405020304" pitchFamily="18" charset="0"/>
              </a:rPr>
              <a:t>compiler</a:t>
            </a:r>
            <a:r>
              <a:rPr lang="tr-TR" sz="1800" dirty="0" smtClean="0">
                <a:solidFill>
                  <a:schemeClr val="tx1"/>
                </a:solidFill>
                <a:latin typeface="Times New Roman" panose="02020603050405020304" pitchFamily="18" charset="0"/>
                <a:cs typeface="Times New Roman" panose="02020603050405020304" pitchFamily="18" charset="0"/>
              </a:rPr>
              <a:t> denir.</a:t>
            </a:r>
          </a:p>
          <a:p>
            <a:pPr algn="just">
              <a:buFont typeface="Courier New" panose="02070309020205020404" pitchFamily="49" charset="0"/>
              <a:buChar char="o"/>
            </a:pPr>
            <a:r>
              <a:rPr lang="tr-TR" sz="1800" dirty="0" smtClean="0">
                <a:solidFill>
                  <a:schemeClr val="tx1"/>
                </a:solidFill>
                <a:latin typeface="Times New Roman" panose="02020603050405020304" pitchFamily="18" charset="0"/>
                <a:cs typeface="Times New Roman" panose="02020603050405020304" pitchFamily="18" charset="0"/>
              </a:rPr>
              <a:t> </a:t>
            </a:r>
            <a:r>
              <a:rPr lang="tr-TR" sz="1800" b="1" dirty="0" smtClean="0">
                <a:solidFill>
                  <a:schemeClr val="tx1"/>
                </a:solidFill>
                <a:latin typeface="Times New Roman" panose="02020603050405020304" pitchFamily="18" charset="0"/>
                <a:cs typeface="Times New Roman" panose="02020603050405020304" pitchFamily="18" charset="0"/>
              </a:rPr>
              <a:t>Yorumlayıcı: </a:t>
            </a:r>
            <a:r>
              <a:rPr lang="tr-TR" sz="1800" dirty="0" smtClean="0">
                <a:solidFill>
                  <a:schemeClr val="tx1"/>
                </a:solidFill>
                <a:latin typeface="Times New Roman" panose="02020603050405020304" pitchFamily="18" charset="0"/>
                <a:cs typeface="Times New Roman" panose="02020603050405020304" pitchFamily="18" charset="0"/>
              </a:rPr>
              <a:t>Kaynak kodunun, makine koduna çevrilme ve çalıştırılma işleminin aynı anda olmasına yorumlama, bu işlemi yapan programa da yorumlayıcı – </a:t>
            </a:r>
            <a:r>
              <a:rPr lang="tr-TR" sz="1800" dirty="0" err="1" smtClean="0">
                <a:solidFill>
                  <a:schemeClr val="tx1"/>
                </a:solidFill>
                <a:latin typeface="Times New Roman" panose="02020603050405020304" pitchFamily="18" charset="0"/>
                <a:cs typeface="Times New Roman" panose="02020603050405020304" pitchFamily="18" charset="0"/>
              </a:rPr>
              <a:t>interpreter</a:t>
            </a:r>
            <a:r>
              <a:rPr lang="tr-TR" sz="1800" dirty="0" smtClean="0">
                <a:solidFill>
                  <a:schemeClr val="tx1"/>
                </a:solidFill>
                <a:latin typeface="Times New Roman" panose="02020603050405020304" pitchFamily="18" charset="0"/>
                <a:cs typeface="Times New Roman" panose="02020603050405020304" pitchFamily="18" charset="0"/>
              </a:rPr>
              <a:t> denir.</a:t>
            </a:r>
          </a:p>
          <a:p>
            <a:pPr algn="just">
              <a:buFont typeface="Courier New" panose="02070309020205020404" pitchFamily="49" charset="0"/>
              <a:buChar char="o"/>
            </a:pPr>
            <a:r>
              <a:rPr lang="tr-TR" sz="1800" dirty="0">
                <a:solidFill>
                  <a:schemeClr val="tx1"/>
                </a:solidFill>
                <a:latin typeface="Times New Roman" panose="02020603050405020304" pitchFamily="18" charset="0"/>
                <a:cs typeface="Times New Roman" panose="02020603050405020304" pitchFamily="18" charset="0"/>
              </a:rPr>
              <a:t> </a:t>
            </a:r>
            <a:r>
              <a:rPr lang="tr-TR" sz="1800" dirty="0" smtClean="0">
                <a:solidFill>
                  <a:schemeClr val="tx1"/>
                </a:solidFill>
                <a:latin typeface="Times New Roman" panose="02020603050405020304" pitchFamily="18" charset="0"/>
                <a:cs typeface="Times New Roman" panose="02020603050405020304" pitchFamily="18" charset="0"/>
              </a:rPr>
              <a:t>Java derleme ve yorumlama yöntemlerini bir arada kullanır. İlgili kaynak kod bir ara dile (</a:t>
            </a:r>
            <a:r>
              <a:rPr lang="tr-TR" sz="1800" dirty="0" err="1" smtClean="0">
                <a:solidFill>
                  <a:schemeClr val="tx1"/>
                </a:solidFill>
                <a:latin typeface="Times New Roman" panose="02020603050405020304" pitchFamily="18" charset="0"/>
                <a:cs typeface="Times New Roman" panose="02020603050405020304" pitchFamily="18" charset="0"/>
              </a:rPr>
              <a:t>bytecode</a:t>
            </a:r>
            <a:r>
              <a:rPr lang="tr-TR" sz="1800" dirty="0" smtClean="0">
                <a:solidFill>
                  <a:schemeClr val="tx1"/>
                </a:solidFill>
                <a:latin typeface="Times New Roman" panose="02020603050405020304" pitchFamily="18" charset="0"/>
                <a:cs typeface="Times New Roman" panose="02020603050405020304" pitchFamily="18" charset="0"/>
              </a:rPr>
              <a:t>) çevrilir yani derlenir, sonra bu arada kalmış kodlar çalışma zamanında çalıştırılır yani yorumlanır. Bu işlemleri Java için </a:t>
            </a:r>
            <a:r>
              <a:rPr lang="tr-TR" sz="1800" b="1" dirty="0" smtClean="0">
                <a:solidFill>
                  <a:schemeClr val="tx1"/>
                </a:solidFill>
                <a:latin typeface="Times New Roman" panose="02020603050405020304" pitchFamily="18" charset="0"/>
                <a:cs typeface="Times New Roman" panose="02020603050405020304" pitchFamily="18" charset="0"/>
              </a:rPr>
              <a:t>Java Sanal Makinesi JVM (Java Virtual Machine) </a:t>
            </a:r>
            <a:r>
              <a:rPr lang="tr-TR" sz="1800" dirty="0" smtClean="0">
                <a:solidFill>
                  <a:schemeClr val="tx1"/>
                </a:solidFill>
                <a:latin typeface="Times New Roman" panose="02020603050405020304" pitchFamily="18" charset="0"/>
                <a:cs typeface="Times New Roman" panose="02020603050405020304" pitchFamily="18" charset="0"/>
              </a:rPr>
              <a:t>yürütür.</a:t>
            </a:r>
          </a:p>
          <a:p>
            <a:pPr algn="just">
              <a:buFont typeface="Courier New" panose="02070309020205020404" pitchFamily="49" charset="0"/>
              <a:buChar char="o"/>
            </a:pPr>
            <a:r>
              <a:rPr lang="tr-TR" sz="1800" b="1" dirty="0">
                <a:solidFill>
                  <a:schemeClr val="tx1"/>
                </a:solidFill>
                <a:latin typeface="Times New Roman" panose="02020603050405020304" pitchFamily="18" charset="0"/>
                <a:cs typeface="Times New Roman" panose="02020603050405020304" pitchFamily="18" charset="0"/>
              </a:rPr>
              <a:t> </a:t>
            </a:r>
            <a:r>
              <a:rPr lang="tr-TR" sz="1800" b="1" dirty="0" smtClean="0">
                <a:solidFill>
                  <a:schemeClr val="tx1"/>
                </a:solidFill>
                <a:latin typeface="Times New Roman" panose="02020603050405020304" pitchFamily="18" charset="0"/>
                <a:cs typeface="Times New Roman" panose="02020603050405020304" pitchFamily="18" charset="0"/>
              </a:rPr>
              <a:t>Paket Kavramı: </a:t>
            </a:r>
            <a:r>
              <a:rPr lang="tr-TR" sz="1800" dirty="0" smtClean="0">
                <a:solidFill>
                  <a:schemeClr val="tx1"/>
                </a:solidFill>
                <a:latin typeface="Times New Roman" panose="02020603050405020304" pitchFamily="18" charset="0"/>
                <a:cs typeface="Times New Roman" panose="02020603050405020304" pitchFamily="18" charset="0"/>
              </a:rPr>
              <a:t>Bir uygulama geliştirirken yazılımlarda birçok sınıf kullanılır. Bu sınıfların kullanımlarını kolaylaştırmak, düzenli durmalarını sağlamak ve sınıf isimlerinin çakışmasını engellemek için paket (</a:t>
            </a:r>
            <a:r>
              <a:rPr lang="tr-TR" sz="1800" dirty="0" err="1" smtClean="0">
                <a:solidFill>
                  <a:schemeClr val="tx1"/>
                </a:solidFill>
                <a:latin typeface="Times New Roman" panose="02020603050405020304" pitchFamily="18" charset="0"/>
                <a:cs typeface="Times New Roman" panose="02020603050405020304" pitchFamily="18" charset="0"/>
              </a:rPr>
              <a:t>package</a:t>
            </a:r>
            <a:r>
              <a:rPr lang="tr-TR" sz="1800" dirty="0" smtClean="0">
                <a:solidFill>
                  <a:schemeClr val="tx1"/>
                </a:solidFill>
                <a:latin typeface="Times New Roman" panose="02020603050405020304" pitchFamily="18" charset="0"/>
                <a:cs typeface="Times New Roman" panose="02020603050405020304" pitchFamily="18" charset="0"/>
              </a:rPr>
              <a:t>) kavramı geliştirilmiştir.  Paket, birbirleri ile mantıksal olarak ilişkili sınıfların aynı klasör altında toplanmasıdır.</a:t>
            </a:r>
            <a:endParaRPr lang="tr-TR"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164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FFC000"/>
                </a:solidFill>
                <a:latin typeface="Times New Roman" panose="02020603050405020304" pitchFamily="18" charset="0"/>
                <a:cs typeface="Times New Roman" panose="02020603050405020304" pitchFamily="18" charset="0"/>
              </a:rPr>
              <a:t>Java Temel Bilgiler</a:t>
            </a:r>
            <a:endParaRPr lang="tr-TR" dirty="0"/>
          </a:p>
        </p:txBody>
      </p:sp>
      <p:sp>
        <p:nvSpPr>
          <p:cNvPr id="3" name="İçerik Yer Tutucusu 2"/>
          <p:cNvSpPr>
            <a:spLocks noGrp="1"/>
          </p:cNvSpPr>
          <p:nvPr>
            <p:ph idx="1"/>
          </p:nvPr>
        </p:nvSpPr>
        <p:spPr>
          <a:xfrm>
            <a:off x="1097280" y="1845733"/>
            <a:ext cx="10058400" cy="4319935"/>
          </a:xfrm>
        </p:spPr>
        <p:txBody>
          <a:bodyPr>
            <a:noAutofit/>
          </a:bodyPr>
          <a:lstStyle/>
          <a:p>
            <a:pPr algn="just">
              <a:buFont typeface="Courier New" panose="02070309020205020404" pitchFamily="49" charset="0"/>
              <a:buChar char="o"/>
            </a:pPr>
            <a:r>
              <a:rPr lang="tr-TR" sz="1600" dirty="0" smtClean="0">
                <a:solidFill>
                  <a:schemeClr val="tx1"/>
                </a:solidFill>
                <a:latin typeface="Times New Roman" panose="02020603050405020304" pitchFamily="18" charset="0"/>
                <a:cs typeface="Times New Roman" panose="02020603050405020304" pitchFamily="18" charset="0"/>
              </a:rPr>
              <a:t> </a:t>
            </a:r>
            <a:r>
              <a:rPr lang="tr-TR" sz="1600" b="1" dirty="0" smtClean="0">
                <a:solidFill>
                  <a:schemeClr val="tx1"/>
                </a:solidFill>
                <a:latin typeface="Times New Roman" panose="02020603050405020304" pitchFamily="18" charset="0"/>
                <a:cs typeface="Times New Roman" panose="02020603050405020304" pitchFamily="18" charset="0"/>
              </a:rPr>
              <a:t>Nesne Kavramı: </a:t>
            </a:r>
            <a:r>
              <a:rPr lang="tr-TR" sz="1600" dirty="0">
                <a:solidFill>
                  <a:schemeClr val="tx1"/>
                </a:solidFill>
                <a:latin typeface="Times New Roman" panose="02020603050405020304" pitchFamily="18" charset="0"/>
                <a:cs typeface="Times New Roman" panose="02020603050405020304" pitchFamily="18" charset="0"/>
              </a:rPr>
              <a:t>Y</a:t>
            </a:r>
            <a:r>
              <a:rPr lang="tr-TR" sz="1600" dirty="0" smtClean="0">
                <a:solidFill>
                  <a:schemeClr val="tx1"/>
                </a:solidFill>
                <a:latin typeface="Times New Roman" panose="02020603050405020304" pitchFamily="18" charset="0"/>
                <a:cs typeface="Times New Roman" panose="02020603050405020304" pitchFamily="18" charset="0"/>
              </a:rPr>
              <a:t>azılımsal nesneler çevremizdeki nesnelerin bilgisayarda modellenmesidir. Nesne (</a:t>
            </a:r>
            <a:r>
              <a:rPr lang="tr-TR" sz="1600" dirty="0" err="1" smtClean="0">
                <a:solidFill>
                  <a:schemeClr val="tx1"/>
                </a:solidFill>
                <a:latin typeface="Times New Roman" panose="02020603050405020304" pitchFamily="18" charset="0"/>
                <a:cs typeface="Times New Roman" panose="02020603050405020304" pitchFamily="18" charset="0"/>
              </a:rPr>
              <a:t>object</a:t>
            </a:r>
            <a:r>
              <a:rPr lang="tr-TR" sz="1600" dirty="0" smtClean="0">
                <a:solidFill>
                  <a:schemeClr val="tx1"/>
                </a:solidFill>
                <a:latin typeface="Times New Roman" panose="02020603050405020304" pitchFamily="18" charset="0"/>
                <a:cs typeface="Times New Roman" panose="02020603050405020304" pitchFamily="18" charset="0"/>
              </a:rPr>
              <a:t>) yapısal bir değişken kümesidir ve içerisinde kendisine ait değişkenleri ve kendi durumunu değiştirmek için kullanılan metotları vardır.</a:t>
            </a:r>
          </a:p>
          <a:p>
            <a:pPr algn="just">
              <a:buFont typeface="Courier New" panose="02070309020205020404" pitchFamily="49" charset="0"/>
              <a:buChar char="o"/>
            </a:pPr>
            <a:r>
              <a:rPr lang="tr-TR" sz="1600" dirty="0" smtClean="0">
                <a:solidFill>
                  <a:schemeClr val="tx1"/>
                </a:solidFill>
                <a:latin typeface="Times New Roman" panose="02020603050405020304" pitchFamily="18" charset="0"/>
                <a:cs typeface="Times New Roman" panose="02020603050405020304" pitchFamily="18" charset="0"/>
              </a:rPr>
              <a:t> </a:t>
            </a:r>
            <a:r>
              <a:rPr lang="tr-TR" sz="1600" b="1" dirty="0" smtClean="0">
                <a:solidFill>
                  <a:schemeClr val="tx1"/>
                </a:solidFill>
                <a:latin typeface="Times New Roman" panose="02020603050405020304" pitchFamily="18" charset="0"/>
                <a:cs typeface="Times New Roman" panose="02020603050405020304" pitchFamily="18" charset="0"/>
              </a:rPr>
              <a:t>Sınıf Kavramı: </a:t>
            </a:r>
            <a:r>
              <a:rPr lang="tr-TR" sz="1600" dirty="0">
                <a:solidFill>
                  <a:schemeClr val="tx1"/>
                </a:solidFill>
                <a:latin typeface="Times New Roman" panose="02020603050405020304" pitchFamily="18" charset="0"/>
                <a:cs typeface="Times New Roman" panose="02020603050405020304" pitchFamily="18" charset="0"/>
              </a:rPr>
              <a:t>N</a:t>
            </a:r>
            <a:r>
              <a:rPr lang="tr-TR" sz="1600" dirty="0" smtClean="0">
                <a:solidFill>
                  <a:schemeClr val="tx1"/>
                </a:solidFill>
                <a:latin typeface="Times New Roman" panose="02020603050405020304" pitchFamily="18" charset="0"/>
                <a:cs typeface="Times New Roman" panose="02020603050405020304" pitchFamily="18" charset="0"/>
              </a:rPr>
              <a:t>esneleri temsil etmek için yazılımda nesne sınıfları (class) oluşturulur. Sınıf (class) nesneler için ayrıntılı taslak – tasarım sunan, geliştirici tarafından tanımlanmış bir veri tipidir. Sınıfın içerisinde nesneye ait olan değişkenlerin ve metotların tanımlanması yapılır. Yani nesnelerin neler yapabilecekleri hangi işlemleri yapmaya yetkili oldukları belirlenir. Her nesne belirli bir sınıfa aittir ve belirli bir sınıftan oluşturulan tüm nesneler ortak özelliklere sahiptir.</a:t>
            </a:r>
          </a:p>
          <a:p>
            <a:pPr algn="just">
              <a:buFont typeface="Courier New" panose="02070309020205020404" pitchFamily="49" charset="0"/>
              <a:buChar char="o"/>
            </a:pPr>
            <a:r>
              <a:rPr lang="tr-TR" sz="1600" dirty="0">
                <a:solidFill>
                  <a:schemeClr val="tx1"/>
                </a:solidFill>
                <a:latin typeface="Times New Roman" panose="02020603050405020304" pitchFamily="18" charset="0"/>
                <a:cs typeface="Times New Roman" panose="02020603050405020304" pitchFamily="18" charset="0"/>
              </a:rPr>
              <a:t> </a:t>
            </a:r>
            <a:r>
              <a:rPr lang="tr-TR" sz="1600" b="1" dirty="0" smtClean="0">
                <a:solidFill>
                  <a:schemeClr val="tx1"/>
                </a:solidFill>
                <a:latin typeface="Times New Roman" panose="02020603050405020304" pitchFamily="18" charset="0"/>
                <a:cs typeface="Times New Roman" panose="02020603050405020304" pitchFamily="18" charset="0"/>
              </a:rPr>
              <a:t>Metot Kavramı: </a:t>
            </a:r>
            <a:r>
              <a:rPr lang="tr-TR" sz="1600" dirty="0">
                <a:solidFill>
                  <a:schemeClr val="tx1"/>
                </a:solidFill>
                <a:latin typeface="Times New Roman" panose="02020603050405020304" pitchFamily="18" charset="0"/>
                <a:cs typeface="Times New Roman" panose="02020603050405020304" pitchFamily="18" charset="0"/>
              </a:rPr>
              <a:t>Y</a:t>
            </a:r>
            <a:r>
              <a:rPr lang="tr-TR" sz="1600" dirty="0" smtClean="0">
                <a:solidFill>
                  <a:schemeClr val="tx1"/>
                </a:solidFill>
                <a:latin typeface="Times New Roman" panose="02020603050405020304" pitchFamily="18" charset="0"/>
                <a:cs typeface="Times New Roman" panose="02020603050405020304" pitchFamily="18" charset="0"/>
              </a:rPr>
              <a:t>azılımsal nesneler çevremizdeki nesnelerin özelliklerini değişkenlerde saklar, nesnelerin davranışlarını ise metotlar ile gerçekler. Yani nesnelerin özellik ve davranışlarını onlara ait metotlar oluşturarak belirleriz. Metotlar bildiğimiz fonksiyon ve prosedürlerdir. </a:t>
            </a:r>
          </a:p>
          <a:p>
            <a:pPr algn="just">
              <a:buFont typeface="Courier New" panose="02070309020205020404" pitchFamily="49" charset="0"/>
              <a:buChar char="o"/>
            </a:pPr>
            <a:r>
              <a:rPr lang="tr-TR" sz="1600" dirty="0">
                <a:solidFill>
                  <a:schemeClr val="tx1"/>
                </a:solidFill>
                <a:latin typeface="Times New Roman" panose="02020603050405020304" pitchFamily="18" charset="0"/>
                <a:cs typeface="Times New Roman" panose="02020603050405020304" pitchFamily="18" charset="0"/>
              </a:rPr>
              <a:t> </a:t>
            </a:r>
            <a:r>
              <a:rPr lang="tr-TR" sz="1600" b="1" dirty="0">
                <a:solidFill>
                  <a:schemeClr val="tx1"/>
                </a:solidFill>
                <a:latin typeface="Times New Roman" panose="02020603050405020304" pitchFamily="18" charset="0"/>
                <a:cs typeface="Times New Roman" panose="02020603050405020304" pitchFamily="18" charset="0"/>
              </a:rPr>
              <a:t>Main Metot Kavramı: </a:t>
            </a:r>
            <a:r>
              <a:rPr lang="tr-TR" sz="1600" dirty="0">
                <a:solidFill>
                  <a:schemeClr val="tx1"/>
                </a:solidFill>
                <a:latin typeface="Times New Roman" panose="02020603050405020304" pitchFamily="18" charset="0"/>
                <a:cs typeface="Times New Roman" panose="02020603050405020304" pitchFamily="18" charset="0"/>
              </a:rPr>
              <a:t>Java’daki her uygulama nerede olursa olsun bağlı bulunduğu main </a:t>
            </a:r>
            <a:r>
              <a:rPr lang="tr-TR" sz="1600" dirty="0" err="1">
                <a:solidFill>
                  <a:schemeClr val="tx1"/>
                </a:solidFill>
                <a:latin typeface="Times New Roman" panose="02020603050405020304" pitchFamily="18" charset="0"/>
                <a:cs typeface="Times New Roman" panose="02020603050405020304" pitchFamily="18" charset="0"/>
              </a:rPr>
              <a:t>metot’tan</a:t>
            </a:r>
            <a:r>
              <a:rPr lang="tr-TR" sz="1600" dirty="0">
                <a:solidFill>
                  <a:schemeClr val="tx1"/>
                </a:solidFill>
                <a:latin typeface="Times New Roman" panose="02020603050405020304" pitchFamily="18" charset="0"/>
                <a:cs typeface="Times New Roman" panose="02020603050405020304" pitchFamily="18" charset="0"/>
              </a:rPr>
              <a:t> çalışmaya başlar. Bu metot</a:t>
            </a:r>
          </a:p>
          <a:p>
            <a:pPr marL="0" indent="0" algn="just">
              <a:buNone/>
            </a:pP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public</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static</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void</a:t>
            </a:r>
            <a:r>
              <a:rPr lang="tr-TR" sz="1600" dirty="0">
                <a:solidFill>
                  <a:schemeClr val="tx1"/>
                </a:solidFill>
                <a:latin typeface="Times New Roman" panose="02020603050405020304" pitchFamily="18" charset="0"/>
                <a:cs typeface="Times New Roman" panose="02020603050405020304" pitchFamily="18" charset="0"/>
              </a:rPr>
              <a:t> main (</a:t>
            </a:r>
            <a:r>
              <a:rPr lang="tr-TR" sz="1600" dirty="0" err="1">
                <a:solidFill>
                  <a:schemeClr val="tx1"/>
                </a:solidFill>
                <a:latin typeface="Times New Roman" panose="02020603050405020304" pitchFamily="18" charset="0"/>
                <a:cs typeface="Times New Roman" panose="02020603050405020304" pitchFamily="18" charset="0"/>
              </a:rPr>
              <a:t>String</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args</a:t>
            </a:r>
            <a:r>
              <a:rPr lang="tr-TR" sz="1600" dirty="0">
                <a:solidFill>
                  <a:schemeClr val="tx1"/>
                </a:solidFill>
                <a:latin typeface="Times New Roman" panose="02020603050405020304" pitchFamily="18" charset="0"/>
                <a:cs typeface="Times New Roman" panose="02020603050405020304" pitchFamily="18" charset="0"/>
              </a:rPr>
              <a:t>) {}</a:t>
            </a:r>
          </a:p>
          <a:p>
            <a:pPr marL="0" indent="0" algn="just">
              <a:buNone/>
            </a:pPr>
            <a:r>
              <a:rPr lang="tr-TR" sz="1600" dirty="0">
                <a:solidFill>
                  <a:schemeClr val="tx1"/>
                </a:solidFill>
                <a:latin typeface="Times New Roman" panose="02020603050405020304" pitchFamily="18" charset="0"/>
                <a:cs typeface="Times New Roman" panose="02020603050405020304" pitchFamily="18" charset="0"/>
              </a:rPr>
              <a:t>metodudur</a:t>
            </a:r>
            <a:r>
              <a:rPr lang="tr-TR" sz="1600" dirty="0" smtClean="0">
                <a:solidFill>
                  <a:schemeClr val="tx1"/>
                </a:solidFill>
                <a:latin typeface="Times New Roman" panose="02020603050405020304" pitchFamily="18" charset="0"/>
                <a:cs typeface="Times New Roman" panose="02020603050405020304" pitchFamily="18" charset="0"/>
              </a:rPr>
              <a:t>.</a:t>
            </a:r>
            <a:endParaRPr lang="tr-TR"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57669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solidFill>
                  <a:srgbClr val="FFC000"/>
                </a:solidFill>
                <a:latin typeface="Times New Roman" panose="02020603050405020304" pitchFamily="18" charset="0"/>
                <a:cs typeface="Times New Roman" panose="02020603050405020304" pitchFamily="18" charset="0"/>
              </a:rPr>
              <a:t>Java’nın Yapısı</a:t>
            </a:r>
            <a:endParaRPr lang="tr-TR" b="1" dirty="0">
              <a:solidFill>
                <a:srgbClr val="FFC000"/>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p:txBody>
          <a:bodyPr/>
          <a:lstStyle/>
          <a:p>
            <a:pPr algn="just">
              <a:buFont typeface="Courier New" panose="02070309020205020404" pitchFamily="49" charset="0"/>
              <a:buChar char="o"/>
            </a:pPr>
            <a:r>
              <a:rPr lang="tr-TR" dirty="0" smtClean="0">
                <a:solidFill>
                  <a:schemeClr val="tx1"/>
                </a:solidFill>
                <a:latin typeface="Times New Roman" panose="02020603050405020304" pitchFamily="18" charset="0"/>
                <a:cs typeface="Times New Roman" panose="02020603050405020304" pitchFamily="18" charset="0"/>
              </a:rPr>
              <a:t> Nesne Yönelimlidir</a:t>
            </a:r>
          </a:p>
          <a:p>
            <a:pPr algn="just">
              <a:buFont typeface="Courier New" panose="02070309020205020404" pitchFamily="49" charset="0"/>
              <a:buChar char="o"/>
            </a:pPr>
            <a:r>
              <a:rPr lang="tr-TR" dirty="0" smtClean="0">
                <a:latin typeface="Times New Roman" panose="02020603050405020304" pitchFamily="18" charset="0"/>
                <a:cs typeface="Times New Roman" panose="02020603050405020304" pitchFamily="18" charset="0"/>
              </a:rPr>
              <a:t> Platform bağımsızdır(Mimari olarak nötrdür</a:t>
            </a:r>
            <a:r>
              <a:rPr lang="pt-BR" dirty="0" smtClean="0">
                <a:latin typeface="Times New Roman" panose="02020603050405020304" pitchFamily="18" charset="0"/>
                <a:cs typeface="Times New Roman" panose="02020603050405020304" pitchFamily="18" charset="0"/>
              </a:rPr>
              <a:t>)</a:t>
            </a:r>
            <a:endParaRPr lang="tr-TR" dirty="0" smtClean="0">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tr-TR" dirty="0" smtClean="0">
                <a:solidFill>
                  <a:schemeClr val="tx1"/>
                </a:solidFill>
                <a:latin typeface="Times New Roman" panose="02020603050405020304" pitchFamily="18" charset="0"/>
                <a:cs typeface="Times New Roman" panose="02020603050405020304" pitchFamily="18" charset="0"/>
              </a:rPr>
              <a:t> Taşınabilirdir</a:t>
            </a:r>
          </a:p>
          <a:p>
            <a:pPr algn="just">
              <a:buFont typeface="Courier New" panose="02070309020205020404" pitchFamily="49" charset="0"/>
              <a:buChar char="o"/>
            </a:pPr>
            <a:r>
              <a:rPr lang="tr-TR" dirty="0" smtClean="0">
                <a:solidFill>
                  <a:schemeClr val="tx1"/>
                </a:solidFill>
                <a:latin typeface="Times New Roman" panose="02020603050405020304" pitchFamily="18" charset="0"/>
                <a:cs typeface="Times New Roman" panose="02020603050405020304" pitchFamily="18" charset="0"/>
              </a:rPr>
              <a:t> Dağıtıktır</a:t>
            </a:r>
          </a:p>
          <a:p>
            <a:pPr algn="just">
              <a:buFont typeface="Courier New" panose="02070309020205020404" pitchFamily="49" charset="0"/>
              <a:buChar char="o"/>
            </a:pPr>
            <a:r>
              <a:rPr lang="tr-TR" dirty="0" smtClean="0">
                <a:solidFill>
                  <a:schemeClr val="tx1"/>
                </a:solidFill>
                <a:latin typeface="Times New Roman" panose="02020603050405020304" pitchFamily="18" charset="0"/>
                <a:cs typeface="Times New Roman" panose="02020603050405020304" pitchFamily="18" charset="0"/>
              </a:rPr>
              <a:t> Çok Kanallı ( Multi-</a:t>
            </a:r>
            <a:r>
              <a:rPr lang="tr-TR" dirty="0" err="1" smtClean="0">
                <a:solidFill>
                  <a:schemeClr val="tx1"/>
                </a:solidFill>
                <a:latin typeface="Times New Roman" panose="02020603050405020304" pitchFamily="18" charset="0"/>
                <a:cs typeface="Times New Roman" panose="02020603050405020304" pitchFamily="18" charset="0"/>
              </a:rPr>
              <a:t>Threaded</a:t>
            </a:r>
            <a:r>
              <a:rPr lang="tr-TR" dirty="0" smtClean="0">
                <a:solidFill>
                  <a:schemeClr val="tx1"/>
                </a:solidFill>
                <a:latin typeface="Times New Roman" panose="02020603050405020304" pitchFamily="18" charset="0"/>
                <a:cs typeface="Times New Roman" panose="02020603050405020304" pitchFamily="18" charset="0"/>
              </a:rPr>
              <a:t>) yapıdadır</a:t>
            </a:r>
          </a:p>
          <a:p>
            <a:pPr algn="just">
              <a:buFont typeface="Courier New" panose="02070309020205020404" pitchFamily="49" charset="0"/>
              <a:buChar char="o"/>
            </a:pPr>
            <a:r>
              <a:rPr lang="tr-TR" dirty="0" smtClean="0">
                <a:solidFill>
                  <a:schemeClr val="tx1"/>
                </a:solidFill>
                <a:latin typeface="Times New Roman" panose="02020603050405020304" pitchFamily="18" charset="0"/>
                <a:cs typeface="Times New Roman" panose="02020603050405020304" pitchFamily="18" charset="0"/>
              </a:rPr>
              <a:t> Sıkı kurallı (</a:t>
            </a:r>
            <a:r>
              <a:rPr lang="tr-TR" dirty="0" err="1" smtClean="0">
                <a:solidFill>
                  <a:schemeClr val="tx1"/>
                </a:solidFill>
                <a:latin typeface="Times New Roman" panose="02020603050405020304" pitchFamily="18" charset="0"/>
                <a:cs typeface="Times New Roman" panose="02020603050405020304" pitchFamily="18" charset="0"/>
              </a:rPr>
              <a:t>Strongly-Typed</a:t>
            </a:r>
            <a:r>
              <a:rPr lang="tr-TR" dirty="0" smtClean="0">
                <a:solidFill>
                  <a:schemeClr val="tx1"/>
                </a:solidFill>
                <a:latin typeface="Times New Roman" panose="02020603050405020304" pitchFamily="18" charset="0"/>
                <a:cs typeface="Times New Roman" panose="02020603050405020304" pitchFamily="18" charset="0"/>
              </a:rPr>
              <a:t>) bir dildir.</a:t>
            </a:r>
          </a:p>
          <a:p>
            <a:pPr algn="just">
              <a:buFont typeface="Courier New" panose="02070309020205020404" pitchFamily="49" charset="0"/>
              <a:buChar char="o"/>
            </a:pPr>
            <a:r>
              <a:rPr lang="tr-TR" dirty="0" smtClean="0">
                <a:solidFill>
                  <a:schemeClr val="tx1"/>
                </a:solidFill>
                <a:latin typeface="Times New Roman" panose="02020603050405020304" pitchFamily="18" charset="0"/>
                <a:cs typeface="Times New Roman" panose="02020603050405020304" pitchFamily="18" charset="0"/>
              </a:rPr>
              <a:t> Hafıza kullanımı</a:t>
            </a:r>
          </a:p>
          <a:p>
            <a:pPr algn="just">
              <a:buFont typeface="Courier New" panose="02070309020205020404" pitchFamily="49" charset="0"/>
              <a:buChar char="o"/>
            </a:pPr>
            <a:r>
              <a:rPr lang="tr-TR" dirty="0" smtClean="0">
                <a:solidFill>
                  <a:schemeClr val="tx1"/>
                </a:solidFill>
                <a:latin typeface="Times New Roman" panose="02020603050405020304" pitchFamily="18" charset="0"/>
                <a:cs typeface="Times New Roman" panose="02020603050405020304" pitchFamily="18" charset="0"/>
              </a:rPr>
              <a:t> Derlenir ve Yorumlanır</a:t>
            </a:r>
          </a:p>
          <a:p>
            <a:pPr algn="just">
              <a:buFont typeface="Courier New" panose="02070309020205020404" pitchFamily="49" charset="0"/>
              <a:buChar char="o"/>
            </a:pPr>
            <a:r>
              <a:rPr lang="tr-TR" dirty="0" smtClean="0">
                <a:solidFill>
                  <a:schemeClr val="tx1"/>
                </a:solidFill>
                <a:latin typeface="Times New Roman" panose="02020603050405020304" pitchFamily="18" charset="0"/>
                <a:cs typeface="Times New Roman" panose="02020603050405020304" pitchFamily="18" charset="0"/>
              </a:rPr>
              <a:t> Dinamiktir</a:t>
            </a:r>
            <a:endParaRPr lang="tr-T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1003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smtClean="0">
                <a:solidFill>
                  <a:srgbClr val="FFC000"/>
                </a:solidFill>
                <a:latin typeface="Times New Roman" panose="02020603050405020304" pitchFamily="18" charset="0"/>
                <a:cs typeface="Times New Roman" panose="02020603050405020304" pitchFamily="18" charset="0"/>
              </a:rPr>
              <a:t>Netbeans</a:t>
            </a:r>
            <a:endParaRPr lang="tr-TR" b="1" dirty="0">
              <a:solidFill>
                <a:srgbClr val="FFC000"/>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p:txBody>
          <a:bodyPr/>
          <a:lstStyle/>
          <a:p>
            <a:pPr>
              <a:buFont typeface="Courier New" panose="02070309020205020404" pitchFamily="49" charset="0"/>
              <a:buChar char="o"/>
            </a:pPr>
            <a:r>
              <a:rPr lang="tr-TR" dirty="0" smtClean="0">
                <a:solidFill>
                  <a:schemeClr val="tx1"/>
                </a:solidFill>
                <a:latin typeface="Times New Roman" panose="02020603050405020304" pitchFamily="18" charset="0"/>
                <a:cs typeface="Times New Roman" panose="02020603050405020304" pitchFamily="18" charset="0"/>
              </a:rPr>
              <a:t> Java uygulamalarını yapmak için </a:t>
            </a:r>
            <a:r>
              <a:rPr lang="tr-TR" dirty="0" err="1" smtClean="0">
                <a:solidFill>
                  <a:schemeClr val="tx1"/>
                </a:solidFill>
                <a:latin typeface="Times New Roman" panose="02020603050405020304" pitchFamily="18" charset="0"/>
                <a:cs typeface="Times New Roman" panose="02020603050405020304" pitchFamily="18" charset="0"/>
              </a:rPr>
              <a:t>Oracle</a:t>
            </a:r>
            <a:r>
              <a:rPr lang="tr-TR" dirty="0" smtClean="0">
                <a:solidFill>
                  <a:schemeClr val="tx1"/>
                </a:solidFill>
                <a:latin typeface="Times New Roman" panose="02020603050405020304" pitchFamily="18" charset="0"/>
                <a:cs typeface="Times New Roman" panose="02020603050405020304" pitchFamily="18" charset="0"/>
              </a:rPr>
              <a:t> </a:t>
            </a:r>
            <a:r>
              <a:rPr lang="tr-TR" dirty="0" err="1" smtClean="0">
                <a:solidFill>
                  <a:schemeClr val="tx1"/>
                </a:solidFill>
                <a:latin typeface="Times New Roman" panose="02020603050405020304" pitchFamily="18" charset="0"/>
                <a:cs typeface="Times New Roman" panose="02020603050405020304" pitchFamily="18" charset="0"/>
              </a:rPr>
              <a:t>Netbeans</a:t>
            </a:r>
            <a:r>
              <a:rPr lang="tr-TR" dirty="0" smtClean="0">
                <a:solidFill>
                  <a:schemeClr val="tx1"/>
                </a:solidFill>
                <a:latin typeface="Times New Roman" panose="02020603050405020304" pitchFamily="18" charset="0"/>
                <a:cs typeface="Times New Roman" panose="02020603050405020304" pitchFamily="18" charset="0"/>
              </a:rPr>
              <a:t> kullanacağız.</a:t>
            </a:r>
          </a:p>
          <a:p>
            <a:pPr>
              <a:buFont typeface="Courier New" panose="02070309020205020404" pitchFamily="49" charset="0"/>
              <a:buChar char="o"/>
            </a:pPr>
            <a:r>
              <a:rPr lang="tr-TR" dirty="0" smtClean="0">
                <a:solidFill>
                  <a:schemeClr val="tx1"/>
                </a:solidFill>
                <a:latin typeface="Times New Roman" panose="02020603050405020304" pitchFamily="18" charset="0"/>
                <a:cs typeface="Times New Roman" panose="02020603050405020304" pitchFamily="18" charset="0"/>
              </a:rPr>
              <a:t> Kurulum için aşağıdaki linki bakınız.</a:t>
            </a:r>
          </a:p>
          <a:p>
            <a:pPr marL="0" indent="0">
              <a:buNone/>
            </a:pPr>
            <a:r>
              <a:rPr lang="tr-TR" dirty="0">
                <a:solidFill>
                  <a:schemeClr val="tx1"/>
                </a:solidFill>
                <a:latin typeface="Times New Roman" panose="02020603050405020304" pitchFamily="18" charset="0"/>
                <a:cs typeface="Times New Roman" panose="02020603050405020304" pitchFamily="18" charset="0"/>
              </a:rPr>
              <a:t>https://</a:t>
            </a:r>
            <a:r>
              <a:rPr lang="tr-TR" dirty="0" smtClean="0">
                <a:solidFill>
                  <a:schemeClr val="tx1"/>
                </a:solidFill>
                <a:latin typeface="Times New Roman" panose="02020603050405020304" pitchFamily="18" charset="0"/>
                <a:cs typeface="Times New Roman" panose="02020603050405020304" pitchFamily="18" charset="0"/>
              </a:rPr>
              <a:t>www.youtube.com/watch?v=G2IaMReSBD0</a:t>
            </a:r>
            <a:endParaRPr lang="tr-T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0333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solidFill>
                  <a:srgbClr val="FFC000"/>
                </a:solidFill>
                <a:latin typeface="Times New Roman" panose="02020603050405020304" pitchFamily="18" charset="0"/>
                <a:cs typeface="Times New Roman" panose="02020603050405020304" pitchFamily="18" charset="0"/>
              </a:rPr>
              <a:t>İlk Program</a:t>
            </a:r>
            <a:endParaRPr lang="tr-TR" b="1" dirty="0">
              <a:solidFill>
                <a:srgbClr val="FFC000"/>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p:txBody>
          <a:bodyPr/>
          <a:lstStyle/>
          <a:p>
            <a:pPr algn="just">
              <a:buFont typeface="Courier New" panose="02070309020205020404" pitchFamily="49" charset="0"/>
              <a:buChar char="o"/>
            </a:pPr>
            <a:r>
              <a:rPr lang="tr-TR" dirty="0" smtClean="0">
                <a:solidFill>
                  <a:schemeClr val="tx1"/>
                </a:solidFill>
                <a:latin typeface="Times New Roman" panose="02020603050405020304" pitchFamily="18" charset="0"/>
                <a:cs typeface="Times New Roman" panose="02020603050405020304" pitchFamily="18" charset="0"/>
              </a:rPr>
              <a:t> Her Java programı ne kadar kısa ya da uzun olursa olsun bir class ‘’sınıf’’ içerisinde yer almalıdır. </a:t>
            </a:r>
          </a:p>
          <a:p>
            <a:pPr algn="just">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a:t>
            </a:r>
            <a:r>
              <a:rPr lang="tr-TR" dirty="0" smtClean="0">
                <a:solidFill>
                  <a:schemeClr val="tx1"/>
                </a:solidFill>
                <a:latin typeface="Times New Roman" panose="02020603050405020304" pitchFamily="18" charset="0"/>
                <a:cs typeface="Times New Roman" panose="02020603050405020304" pitchFamily="18" charset="0"/>
              </a:rPr>
              <a:t>Her Java programının mutlaka bir main() metodu vardır. Eğer Java programı birden fazla sınıftan oluşuyorsa; main() metodu bu sınıflardan hangisinde ise programın ana sınıfı o sınıftır. Ve program çalışmaya o sınıftan yani ana sınıftan başlar. </a:t>
            </a:r>
          </a:p>
          <a:p>
            <a:pPr algn="just">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a:t>
            </a:r>
            <a:r>
              <a:rPr lang="tr-TR" dirty="0" smtClean="0">
                <a:solidFill>
                  <a:schemeClr val="tx1"/>
                </a:solidFill>
                <a:latin typeface="Times New Roman" panose="02020603050405020304" pitchFamily="18" charset="0"/>
                <a:cs typeface="Times New Roman" panose="02020603050405020304" pitchFamily="18" charset="0"/>
              </a:rPr>
              <a:t>Herhangi bir Java programında Java uzantılı dosyaların ismi programın sınıf ismi ile aynı olmalıdır. </a:t>
            </a:r>
          </a:p>
          <a:p>
            <a:pPr algn="just">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a:t>
            </a:r>
            <a:r>
              <a:rPr lang="tr-TR" dirty="0" smtClean="0">
                <a:solidFill>
                  <a:schemeClr val="tx1"/>
                </a:solidFill>
                <a:latin typeface="Times New Roman" panose="02020603050405020304" pitchFamily="18" charset="0"/>
                <a:cs typeface="Times New Roman" panose="02020603050405020304" pitchFamily="18" charset="0"/>
              </a:rPr>
              <a:t>Java’da her bağımsız, anlamlı ifade – deyim ile biter. Program yazarken sınıflara, dosya isimlerine, değişkenlere anlamlı isimler verilmeli ve en azından birini büyük harfle başlatmalıyız. </a:t>
            </a:r>
            <a:endParaRPr lang="tr-T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0725596"/>
      </p:ext>
    </p:extLst>
  </p:cSld>
  <p:clrMapOvr>
    <a:masterClrMapping/>
  </p:clrMapOvr>
</p:sld>
</file>

<file path=ppt/theme/theme1.xml><?xml version="1.0" encoding="utf-8"?>
<a:theme xmlns:a="http://schemas.openxmlformats.org/drawingml/2006/main" name="Geçmişe bakış">
  <a:themeElements>
    <a:clrScheme name="Kırmızı Turuncu">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1750</TotalTime>
  <Words>1737</Words>
  <Application>Microsoft Office PowerPoint</Application>
  <PresentationFormat>Geniş ekran</PresentationFormat>
  <Paragraphs>245</Paragraphs>
  <Slides>30</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30</vt:i4>
      </vt:variant>
    </vt:vector>
  </HeadingPairs>
  <TitlesOfParts>
    <vt:vector size="36" baseType="lpstr">
      <vt:lpstr>Calibri</vt:lpstr>
      <vt:lpstr>Calibri Light</vt:lpstr>
      <vt:lpstr>Courier New</vt:lpstr>
      <vt:lpstr>Tahoma</vt:lpstr>
      <vt:lpstr>Times New Roman</vt:lpstr>
      <vt:lpstr>Geçmişe bakış</vt:lpstr>
      <vt:lpstr>Java Programlama Dili</vt:lpstr>
      <vt:lpstr>Java Kısa Tarihi</vt:lpstr>
      <vt:lpstr>Java Kullanıldığı Alanlar</vt:lpstr>
      <vt:lpstr>Avantajlar</vt:lpstr>
      <vt:lpstr>Java Temel Bilgiler</vt:lpstr>
      <vt:lpstr>Java Temel Bilgiler</vt:lpstr>
      <vt:lpstr>Java’nın Yapısı</vt:lpstr>
      <vt:lpstr>Netbeans</vt:lpstr>
      <vt:lpstr>İlk Program</vt:lpstr>
      <vt:lpstr>İlk Program</vt:lpstr>
      <vt:lpstr>Örnek - 1</vt:lpstr>
      <vt:lpstr>Örnek - 1</vt:lpstr>
      <vt:lpstr>String ve + Operatörü</vt:lpstr>
      <vt:lpstr>String ve + Operatörü</vt:lpstr>
      <vt:lpstr>Java Yorum Satırı</vt:lpstr>
      <vt:lpstr>Veri Tipleri</vt:lpstr>
      <vt:lpstr>Veri Tipleri</vt:lpstr>
      <vt:lpstr>Veri Tipleri</vt:lpstr>
      <vt:lpstr>Özel Karakterler</vt:lpstr>
      <vt:lpstr>Ayrılmış Kelimeler</vt:lpstr>
      <vt:lpstr>Operatörler</vt:lpstr>
      <vt:lpstr>Operatörler</vt:lpstr>
      <vt:lpstr>Operatörlerin Önceliği</vt:lpstr>
      <vt:lpstr>Tip Dönüşümleri, Casting</vt:lpstr>
      <vt:lpstr>Örnek - 2</vt:lpstr>
      <vt:lpstr>Örnek - 2</vt:lpstr>
      <vt:lpstr>Örnek - 2</vt:lpstr>
      <vt:lpstr>Primitif Veri Tipleri ve Karakter Katarları Dönüşümleri</vt:lpstr>
      <vt:lpstr>Örnek - 3</vt:lpstr>
      <vt:lpstr>Kaynak</vt:lpstr>
    </vt:vector>
  </TitlesOfParts>
  <Company>Silentall Unattended Installer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Kod</dc:title>
  <dc:creator>ronaldinho424</dc:creator>
  <cp:lastModifiedBy>ronaldinho424</cp:lastModifiedBy>
  <cp:revision>34</cp:revision>
  <dcterms:created xsi:type="dcterms:W3CDTF">2023-02-14T08:11:49Z</dcterms:created>
  <dcterms:modified xsi:type="dcterms:W3CDTF">2023-03-09T08:28:21Z</dcterms:modified>
</cp:coreProperties>
</file>