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32"/>
  </p:notesMasterIdLst>
  <p:sldIdLst>
    <p:sldId id="260" r:id="rId2"/>
    <p:sldId id="294"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0" r:id="rId20"/>
    <p:sldId id="281" r:id="rId21"/>
    <p:sldId id="282" r:id="rId22"/>
    <p:sldId id="283" r:id="rId23"/>
    <p:sldId id="284" r:id="rId24"/>
    <p:sldId id="285" r:id="rId25"/>
    <p:sldId id="286" r:id="rId26"/>
    <p:sldId id="287" r:id="rId27"/>
    <p:sldId id="288" r:id="rId28"/>
    <p:sldId id="289" r:id="rId29"/>
    <p:sldId id="292" r:id="rId30"/>
    <p:sldId id="29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85" d="100"/>
          <a:sy n="85" d="100"/>
        </p:scale>
        <p:origin x="13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535211267605633E-2"/>
          <c:y val="8.6956521739130432E-2"/>
          <c:w val="0.74471830985915488"/>
          <c:h val="0.75889328063241102"/>
        </c:manualLayout>
      </c:layout>
      <c:barChart>
        <c:barDir val="col"/>
        <c:grouping val="clustered"/>
        <c:varyColors val="0"/>
        <c:ser>
          <c:idx val="0"/>
          <c:order val="0"/>
          <c:tx>
            <c:v>Programcı*Ay</c:v>
          </c:tx>
          <c:spPr>
            <a:solidFill>
              <a:schemeClr val="accent1"/>
            </a:solidFill>
            <a:ln>
              <a:noFill/>
            </a:ln>
            <a:effectLst/>
          </c:spPr>
          <c:invertIfNegative val="0"/>
          <c:cat>
            <c:strRef>
              <c:f>Sekil2!$B$2:$C$2</c:f>
              <c:strCache>
                <c:ptCount val="2"/>
                <c:pt idx="0">
                  <c:v>Kalite Sistemsiz bir Proje</c:v>
                </c:pt>
                <c:pt idx="1">
                  <c:v>Kalite Sistemli bir Proje</c:v>
                </c:pt>
              </c:strCache>
            </c:strRef>
          </c:cat>
          <c:val>
            <c:numRef>
              <c:f>Sekil2!$B$3:$C$3</c:f>
              <c:numCache>
                <c:formatCode>General</c:formatCode>
                <c:ptCount val="2"/>
                <c:pt idx="0">
                  <c:v>15</c:v>
                </c:pt>
                <c:pt idx="1">
                  <c:v>6</c:v>
                </c:pt>
              </c:numCache>
            </c:numRef>
          </c:val>
          <c:extLst>
            <c:ext xmlns:c16="http://schemas.microsoft.com/office/drawing/2014/chart" uri="{C3380CC4-5D6E-409C-BE32-E72D297353CC}">
              <c16:uniqueId val="{00000000-BCA5-451E-A859-12F687E042C3}"/>
            </c:ext>
          </c:extLst>
        </c:ser>
        <c:ser>
          <c:idx val="1"/>
          <c:order val="1"/>
          <c:tx>
            <c:v>Masraf</c:v>
          </c:tx>
          <c:spPr>
            <a:solidFill>
              <a:schemeClr val="accent2"/>
            </a:solidFill>
            <a:ln>
              <a:noFill/>
            </a:ln>
            <a:effectLst/>
          </c:spPr>
          <c:invertIfNegative val="0"/>
          <c:cat>
            <c:strRef>
              <c:f>Sekil2!$B$2:$C$2</c:f>
              <c:strCache>
                <c:ptCount val="2"/>
                <c:pt idx="0">
                  <c:v>Kalite Sistemsiz bir Proje</c:v>
                </c:pt>
                <c:pt idx="1">
                  <c:v>Kalite Sistemli bir Proje</c:v>
                </c:pt>
              </c:strCache>
            </c:strRef>
          </c:cat>
          <c:val>
            <c:numRef>
              <c:f>Sekil2!$B$4:$C$4</c:f>
              <c:numCache>
                <c:formatCode>General</c:formatCode>
                <c:ptCount val="2"/>
                <c:pt idx="0">
                  <c:v>13</c:v>
                </c:pt>
                <c:pt idx="1">
                  <c:v>10</c:v>
                </c:pt>
              </c:numCache>
            </c:numRef>
          </c:val>
          <c:extLst>
            <c:ext xmlns:c16="http://schemas.microsoft.com/office/drawing/2014/chart" uri="{C3380CC4-5D6E-409C-BE32-E72D297353CC}">
              <c16:uniqueId val="{00000001-BCA5-451E-A859-12F687E042C3}"/>
            </c:ext>
          </c:extLst>
        </c:ser>
        <c:dLbls>
          <c:showLegendKey val="0"/>
          <c:showVal val="0"/>
          <c:showCatName val="0"/>
          <c:showSerName val="0"/>
          <c:showPercent val="0"/>
          <c:showBubbleSize val="0"/>
        </c:dLbls>
        <c:gapWidth val="219"/>
        <c:overlap val="-27"/>
        <c:axId val="318248816"/>
        <c:axId val="321242144"/>
      </c:barChart>
      <c:catAx>
        <c:axId val="31824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tr-TR"/>
          </a:p>
        </c:txPr>
        <c:crossAx val="321242144"/>
        <c:crosses val="autoZero"/>
        <c:auto val="1"/>
        <c:lblAlgn val="ctr"/>
        <c:lblOffset val="100"/>
        <c:tickLblSkip val="1"/>
        <c:tickMarkSkip val="1"/>
        <c:noMultiLvlLbl val="0"/>
      </c:catAx>
      <c:valAx>
        <c:axId val="32124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tr-TR"/>
          </a:p>
        </c:txPr>
        <c:crossAx val="318248816"/>
        <c:crosses val="autoZero"/>
        <c:crossBetween val="between"/>
      </c:valAx>
      <c:spPr>
        <a:noFill/>
        <a:ln w="28575">
          <a:solidFill>
            <a:schemeClr val="accent6">
              <a:lumMod val="60000"/>
              <a:lumOff val="40000"/>
            </a:schemeClr>
          </a:solidFill>
        </a:ln>
        <a:effectLst/>
      </c:spPr>
    </c:plotArea>
    <c:legend>
      <c:legendPos val="b"/>
      <c:layout>
        <c:manualLayout>
          <c:xMode val="edge"/>
          <c:yMode val="edge"/>
          <c:x val="0.83672211365232541"/>
          <c:y val="0.41174204205118337"/>
          <c:w val="0.14935108504719308"/>
          <c:h val="0.15651197416856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0.79975</cdr:x>
      <cdr:y>0.80325</cdr:y>
    </cdr:from>
    <cdr:to>
      <cdr:x>0.80805</cdr:x>
      <cdr:y>0.83915</cdr:y>
    </cdr:to>
    <cdr:sp macro="" textlink="">
      <cdr:nvSpPr>
        <cdr:cNvPr id="4097" name="Text Box 1"/>
        <cdr:cNvSpPr txBox="1">
          <a:spLocks xmlns:a="http://schemas.openxmlformats.org/drawingml/2006/main" noChangeArrowheads="1"/>
        </cdr:cNvSpPr>
      </cdr:nvSpPr>
      <cdr:spPr bwMode="auto">
        <a:xfrm xmlns:a="http://schemas.openxmlformats.org/drawingml/2006/main">
          <a:off x="7962068" y="3615077"/>
          <a:ext cx="82587" cy="161583"/>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tr-TR" sz="900" b="1" i="0" u="none" strike="noStrike" baseline="0">
              <a:solidFill>
                <a:schemeClr val="tx1"/>
              </a:solidFill>
              <a:latin typeface="Arial"/>
              <a:cs typeface="Arial"/>
            </a:rPr>
            <a:t>0</a:t>
          </a:r>
        </a:p>
      </cdr:txBody>
    </cdr:sp>
  </cdr:relSizeAnchor>
  <cdr:relSizeAnchor xmlns:cdr="http://schemas.openxmlformats.org/drawingml/2006/chartDrawing">
    <cdr:from>
      <cdr:x>0.79975</cdr:x>
      <cdr:y>0.593</cdr:y>
    </cdr:from>
    <cdr:to>
      <cdr:x>0.81449</cdr:x>
      <cdr:y>0.6289</cdr:y>
    </cdr:to>
    <cdr:sp macro="" textlink="">
      <cdr:nvSpPr>
        <cdr:cNvPr id="4098" name="Text Box 2"/>
        <cdr:cNvSpPr txBox="1">
          <a:spLocks xmlns:a="http://schemas.openxmlformats.org/drawingml/2006/main" noChangeArrowheads="1"/>
        </cdr:cNvSpPr>
      </cdr:nvSpPr>
      <cdr:spPr bwMode="auto">
        <a:xfrm xmlns:a="http://schemas.openxmlformats.org/drawingml/2006/main">
          <a:off x="7962068" y="2668834"/>
          <a:ext cx="146707" cy="161583"/>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tr-TR" sz="900" b="1" i="0" u="none" strike="noStrike" baseline="0">
              <a:solidFill>
                <a:schemeClr val="tx1"/>
              </a:solidFill>
              <a:latin typeface="Arial"/>
              <a:cs typeface="Arial"/>
            </a:rPr>
            <a:t>20</a:t>
          </a:r>
        </a:p>
      </cdr:txBody>
    </cdr:sp>
  </cdr:relSizeAnchor>
  <cdr:relSizeAnchor xmlns:cdr="http://schemas.openxmlformats.org/drawingml/2006/chartDrawing">
    <cdr:from>
      <cdr:x>0.799</cdr:x>
      <cdr:y>0.4275</cdr:y>
    </cdr:from>
    <cdr:to>
      <cdr:x>0.81374</cdr:x>
      <cdr:y>0.4634</cdr:y>
    </cdr:to>
    <cdr:sp macro="" textlink="">
      <cdr:nvSpPr>
        <cdr:cNvPr id="4099" name="Text Box 3"/>
        <cdr:cNvSpPr txBox="1">
          <a:spLocks xmlns:a="http://schemas.openxmlformats.org/drawingml/2006/main" noChangeArrowheads="1"/>
        </cdr:cNvSpPr>
      </cdr:nvSpPr>
      <cdr:spPr bwMode="auto">
        <a:xfrm xmlns:a="http://schemas.openxmlformats.org/drawingml/2006/main">
          <a:off x="7954601" y="1923991"/>
          <a:ext cx="146707" cy="161583"/>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tr-TR" sz="900" b="1" i="0" u="none" strike="noStrike" baseline="0">
              <a:solidFill>
                <a:schemeClr val="tx1"/>
              </a:solidFill>
              <a:latin typeface="Arial"/>
              <a:cs typeface="Arial"/>
            </a:rPr>
            <a:t>40</a:t>
          </a:r>
        </a:p>
      </cdr:txBody>
    </cdr:sp>
  </cdr:relSizeAnchor>
  <cdr:relSizeAnchor xmlns:cdr="http://schemas.openxmlformats.org/drawingml/2006/chartDrawing">
    <cdr:from>
      <cdr:x>0.79975</cdr:x>
      <cdr:y>0.2385</cdr:y>
    </cdr:from>
    <cdr:to>
      <cdr:x>0.81449</cdr:x>
      <cdr:y>0.2744</cdr:y>
    </cdr:to>
    <cdr:sp macro="" textlink="">
      <cdr:nvSpPr>
        <cdr:cNvPr id="4100" name="Text Box 4"/>
        <cdr:cNvSpPr txBox="1">
          <a:spLocks xmlns:a="http://schemas.openxmlformats.org/drawingml/2006/main" noChangeArrowheads="1"/>
        </cdr:cNvSpPr>
      </cdr:nvSpPr>
      <cdr:spPr bwMode="auto">
        <a:xfrm xmlns:a="http://schemas.openxmlformats.org/drawingml/2006/main">
          <a:off x="7962068" y="1073384"/>
          <a:ext cx="146707" cy="161583"/>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tr-TR" sz="900" b="1" i="0" u="none" strike="noStrike" baseline="0">
              <a:solidFill>
                <a:schemeClr val="tx1"/>
              </a:solidFill>
              <a:latin typeface="Arial"/>
              <a:cs typeface="Arial"/>
            </a:rPr>
            <a:t>60</a:t>
          </a:r>
        </a:p>
      </cdr:txBody>
    </cdr:sp>
  </cdr:relSizeAnchor>
  <cdr:relSizeAnchor xmlns:cdr="http://schemas.openxmlformats.org/drawingml/2006/chartDrawing">
    <cdr:from>
      <cdr:x>0.79975</cdr:x>
      <cdr:y>0.05925</cdr:y>
    </cdr:from>
    <cdr:to>
      <cdr:x>0.90063</cdr:x>
      <cdr:y>0.10541</cdr:y>
    </cdr:to>
    <cdr:sp macro="" textlink="">
      <cdr:nvSpPr>
        <cdr:cNvPr id="4101" name="Text Box 5"/>
        <cdr:cNvSpPr txBox="1">
          <a:spLocks xmlns:a="http://schemas.openxmlformats.org/drawingml/2006/main" noChangeArrowheads="1"/>
        </cdr:cNvSpPr>
      </cdr:nvSpPr>
      <cdr:spPr bwMode="auto">
        <a:xfrm xmlns:a="http://schemas.openxmlformats.org/drawingml/2006/main">
          <a:off x="7962068" y="266658"/>
          <a:ext cx="1004314" cy="20774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tr-TR" sz="1200" b="1" i="0" u="none" strike="noStrike" baseline="0" dirty="0">
              <a:solidFill>
                <a:schemeClr val="tx1"/>
              </a:solidFill>
              <a:latin typeface="Arial"/>
              <a:cs typeface="Arial"/>
            </a:rPr>
            <a:t>80 Bin Pound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12EB6-19BA-4BB5-89C4-DE7A80A84612}" type="datetimeFigureOut">
              <a:rPr lang="tr-TR" smtClean="0"/>
              <a:t>9.10.2023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2F9F1-FA42-42C7-99C4-0B16C1454589}" type="slidenum">
              <a:rPr lang="tr-TR" smtClean="0"/>
              <a:t>‹#›</a:t>
            </a:fld>
            <a:endParaRPr lang="tr-TR"/>
          </a:p>
        </p:txBody>
      </p:sp>
    </p:spTree>
    <p:extLst>
      <p:ext uri="{BB962C8B-B14F-4D97-AF65-F5344CB8AC3E}">
        <p14:creationId xmlns:p14="http://schemas.microsoft.com/office/powerpoint/2010/main" val="1172055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100F05D-0320-4C7A-B5A5-6C79DC6FB0B5}" type="slidenum">
              <a:rPr lang="tr-TR" smtClean="0"/>
              <a:t>1</a:t>
            </a:fld>
            <a:endParaRPr lang="tr-TR"/>
          </a:p>
        </p:txBody>
      </p:sp>
    </p:spTree>
    <p:extLst>
      <p:ext uri="{BB962C8B-B14F-4D97-AF65-F5344CB8AC3E}">
        <p14:creationId xmlns:p14="http://schemas.microsoft.com/office/powerpoint/2010/main" val="205247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r>
              <a:rPr lang="tr-TR"/>
              <a:t>Prof. Dr. Resul DAŞ'ın Ders Notlarıdır.</a:t>
            </a:r>
            <a:endParaRPr lang="en-US" dirty="0"/>
          </a:p>
        </p:txBody>
      </p:sp>
      <p:sp>
        <p:nvSpPr>
          <p:cNvPr id="5" name="Footer Placeholder 4"/>
          <p:cNvSpPr>
            <a:spLocks noGrp="1"/>
          </p:cNvSpPr>
          <p:nvPr>
            <p:ph type="ftr" sz="quarter" idx="11"/>
          </p:nvPr>
        </p:nvSpPr>
        <p:spPr/>
        <p:txBody>
          <a:bodyPr/>
          <a:lstStyle/>
          <a:p>
            <a:r>
              <a:rPr lang="en-US"/>
              <a:t>YMÜ228 Yazılım Tasarım ve Mimarisi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5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Prof. Dr. Resul DAŞ'ın Ders Notlarıdır.</a:t>
            </a:r>
            <a:endParaRPr lang="en-US" dirty="0"/>
          </a:p>
        </p:txBody>
      </p:sp>
      <p:sp>
        <p:nvSpPr>
          <p:cNvPr id="5" name="Footer Placeholder 4"/>
          <p:cNvSpPr>
            <a:spLocks noGrp="1"/>
          </p:cNvSpPr>
          <p:nvPr>
            <p:ph type="ftr" sz="quarter" idx="11"/>
          </p:nvPr>
        </p:nvSpPr>
        <p:spPr/>
        <p:txBody>
          <a:bodyPr/>
          <a:lstStyle/>
          <a:p>
            <a:r>
              <a:rPr lang="en-US"/>
              <a:t>YMÜ228 Yazılım Tasarım ve Mimarisi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027660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Prof. Dr. Resul DAŞ'ın Ders Notlarıdır.</a:t>
            </a:r>
            <a:endParaRPr lang="en-US" dirty="0"/>
          </a:p>
        </p:txBody>
      </p:sp>
      <p:sp>
        <p:nvSpPr>
          <p:cNvPr id="5" name="Footer Placeholder 4"/>
          <p:cNvSpPr>
            <a:spLocks noGrp="1"/>
          </p:cNvSpPr>
          <p:nvPr>
            <p:ph type="ftr" sz="quarter" idx="11"/>
          </p:nvPr>
        </p:nvSpPr>
        <p:spPr/>
        <p:txBody>
          <a:bodyPr/>
          <a:lstStyle/>
          <a:p>
            <a:r>
              <a:rPr lang="en-US"/>
              <a:t>YMÜ228 Yazılım Tasarım ve Mimarisi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506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Prof. Dr. Resul DAŞ'ın Ders Notlarıdır.</a:t>
            </a:r>
            <a:endParaRPr lang="en-US" dirty="0"/>
          </a:p>
        </p:txBody>
      </p:sp>
      <p:sp>
        <p:nvSpPr>
          <p:cNvPr id="5" name="Footer Placeholder 4"/>
          <p:cNvSpPr>
            <a:spLocks noGrp="1"/>
          </p:cNvSpPr>
          <p:nvPr>
            <p:ph type="ftr" sz="quarter" idx="11"/>
          </p:nvPr>
        </p:nvSpPr>
        <p:spPr/>
        <p:txBody>
          <a:bodyPr/>
          <a:lstStyle/>
          <a:p>
            <a:r>
              <a:rPr lang="en-US"/>
              <a:t>YMÜ228 Yazılım Tasarım ve Mimarisi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954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r>
              <a:rPr lang="tr-TR"/>
              <a:t>Prof. Dr. Resul DAŞ'ın Ders Notlarıdır.</a:t>
            </a:r>
            <a:endParaRPr lang="en-US" dirty="0"/>
          </a:p>
        </p:txBody>
      </p:sp>
      <p:sp>
        <p:nvSpPr>
          <p:cNvPr id="5" name="Footer Placeholder 4"/>
          <p:cNvSpPr>
            <a:spLocks noGrp="1"/>
          </p:cNvSpPr>
          <p:nvPr>
            <p:ph type="ftr" sz="quarter" idx="11"/>
          </p:nvPr>
        </p:nvSpPr>
        <p:spPr/>
        <p:txBody>
          <a:bodyPr/>
          <a:lstStyle/>
          <a:p>
            <a:r>
              <a:rPr lang="en-US"/>
              <a:t>YMÜ228 Yazılım Tasarım ve Mimarisi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42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r>
              <a:rPr lang="tr-TR"/>
              <a:t>Prof. Dr. Resul DAŞ'ın Ders Notlarıdır.</a:t>
            </a:r>
            <a:endParaRPr lang="en-US" dirty="0"/>
          </a:p>
        </p:txBody>
      </p:sp>
      <p:sp>
        <p:nvSpPr>
          <p:cNvPr id="6" name="Footer Placeholder 5"/>
          <p:cNvSpPr>
            <a:spLocks noGrp="1"/>
          </p:cNvSpPr>
          <p:nvPr>
            <p:ph type="ftr" sz="quarter" idx="11"/>
          </p:nvPr>
        </p:nvSpPr>
        <p:spPr/>
        <p:txBody>
          <a:bodyPr/>
          <a:lstStyle/>
          <a:p>
            <a:r>
              <a:rPr lang="en-US"/>
              <a:t>YMÜ228 Yazılım Tasarım ve Mimarisi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877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22960" y="2582334"/>
            <a:ext cx="370332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4663440" y="2582334"/>
            <a:ext cx="370332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r>
              <a:rPr lang="tr-TR"/>
              <a:t>Prof. Dr. Resul DAŞ'ın Ders Notlarıdır.</a:t>
            </a:r>
            <a:endParaRPr lang="en-US" dirty="0"/>
          </a:p>
        </p:txBody>
      </p:sp>
      <p:sp>
        <p:nvSpPr>
          <p:cNvPr id="8" name="Footer Placeholder 7"/>
          <p:cNvSpPr>
            <a:spLocks noGrp="1"/>
          </p:cNvSpPr>
          <p:nvPr>
            <p:ph type="ftr" sz="quarter" idx="11"/>
          </p:nvPr>
        </p:nvSpPr>
        <p:spPr/>
        <p:txBody>
          <a:bodyPr/>
          <a:lstStyle/>
          <a:p>
            <a:r>
              <a:rPr lang="en-US"/>
              <a:t>YMÜ228 Yazılım Tasarım ve Mimarisi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793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r>
              <a:rPr lang="tr-TR"/>
              <a:t>Prof. Dr. Resul DAŞ'ın Ders Notlarıdır.</a:t>
            </a:r>
            <a:endParaRPr lang="en-US" dirty="0"/>
          </a:p>
        </p:txBody>
      </p:sp>
      <p:sp>
        <p:nvSpPr>
          <p:cNvPr id="4" name="Footer Placeholder 3"/>
          <p:cNvSpPr>
            <a:spLocks noGrp="1"/>
          </p:cNvSpPr>
          <p:nvPr>
            <p:ph type="ftr" sz="quarter" idx="11"/>
          </p:nvPr>
        </p:nvSpPr>
        <p:spPr/>
        <p:txBody>
          <a:bodyPr/>
          <a:lstStyle/>
          <a:p>
            <a:r>
              <a:rPr lang="en-US"/>
              <a:t>YMÜ228 Yazılım Tasarım ve Mimarisi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104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tr-TR"/>
              <a:t>Prof. Dr. Resul DAŞ'ın Ders Notlarıdır.</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YMÜ228 Yazılım Tasarım ve Mimarisi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282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tr-TR"/>
              <a:t>Prof. Dr. Resul DAŞ'ın Ders Notlarıdır.</a:t>
            </a:r>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YMÜ228 Yazılım Tasarım ve Mimarisi</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135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r>
              <a:rPr lang="tr-TR"/>
              <a:t>Prof. Dr. Resul DAŞ'ın Ders Notlarıdır.</a:t>
            </a:r>
            <a:endParaRPr lang="en-US" dirty="0"/>
          </a:p>
        </p:txBody>
      </p:sp>
      <p:sp>
        <p:nvSpPr>
          <p:cNvPr id="6" name="Footer Placeholder 5"/>
          <p:cNvSpPr>
            <a:spLocks noGrp="1"/>
          </p:cNvSpPr>
          <p:nvPr>
            <p:ph type="ftr" sz="quarter" idx="11"/>
          </p:nvPr>
        </p:nvSpPr>
        <p:spPr/>
        <p:txBody>
          <a:bodyPr/>
          <a:lstStyle/>
          <a:p>
            <a:r>
              <a:rPr lang="en-US"/>
              <a:t>YMÜ228 Yazılım Tasarım ve Mimarisi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336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tr-TR"/>
              <a:t>Prof. Dr. Resul DAŞ'ın Ders Notlarıdır.</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YMÜ228 Yazılım Tasarım ve Mimarisi</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9705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iiscs.wssu.edu/drupal/node/3399" TargetMode="External"/><Relationship Id="rId3" Type="http://schemas.openxmlformats.org/officeDocument/2006/relationships/hyperlink" Target="http://www.akifsahman.com/?p=175" TargetMode="External"/><Relationship Id="rId7" Type="http://schemas.openxmlformats.org/officeDocument/2006/relationships/hyperlink" Target="http://ceng.gazi.edu.tr/~hkaracan/source/YPY_H3.pdf" TargetMode="External"/><Relationship Id="rId12" Type="http://schemas.openxmlformats.org/officeDocument/2006/relationships/hyperlink" Target="http://salyangoz.com.tr/blog/2013/11/23/digerleri/yazilim-gelistirme-surec-modelleri-3/" TargetMode="External"/><Relationship Id="rId2" Type="http://schemas.openxmlformats.org/officeDocument/2006/relationships/hyperlink" Target="http://blog.alisuleymantopuz.com/2014/08/30/yazilim-mimarisi-ve-tasarimi-nedir/" TargetMode="External"/><Relationship Id="rId1" Type="http://schemas.openxmlformats.org/officeDocument/2006/relationships/slideLayout" Target="../slideLayouts/slideLayout2.xml"/><Relationship Id="rId6" Type="http://schemas.openxmlformats.org/officeDocument/2006/relationships/hyperlink" Target="http://www.metinakbulut.com/YAZILIM-MIMARISI/" TargetMode="External"/><Relationship Id="rId11" Type="http://schemas.openxmlformats.org/officeDocument/2006/relationships/hyperlink" Target="http://sulc3.com/model.html" TargetMode="External"/><Relationship Id="rId5" Type="http://schemas.openxmlformats.org/officeDocument/2006/relationships/hyperlink" Target="http://info.psu.edu.sa/psu/cis/azarrad/se505.htm" TargetMode="External"/><Relationship Id="rId10" Type="http://schemas.openxmlformats.org/officeDocument/2006/relationships/hyperlink" Target="http://www.users.abo.fi/lpetre/SA10/" TargetMode="External"/><Relationship Id="rId4" Type="http://schemas.openxmlformats.org/officeDocument/2006/relationships/hyperlink" Target="https://ece.uwaterloo.ca/~se464/08ST/index.php?src=lecture" TargetMode="External"/><Relationship Id="rId9" Type="http://schemas.openxmlformats.org/officeDocument/2006/relationships/hyperlink" Target="http://www.cs.toronto.edu/~sme/CSC340F/slides/21-architectur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a:spLocks noGrp="1"/>
          </p:cNvSpPr>
          <p:nvPr>
            <p:ph type="subTitle" idx="1"/>
          </p:nvPr>
        </p:nvSpPr>
        <p:spPr>
          <a:xfrm>
            <a:off x="801290" y="4579208"/>
            <a:ext cx="7543800" cy="865637"/>
          </a:xfrm>
        </p:spPr>
        <p:txBody>
          <a:bodyPr>
            <a:normAutofit/>
          </a:body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Üyesi Fatih ÖZYURT</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Bölümü</a:t>
            </a:r>
          </a:p>
          <a:p>
            <a:endParaRPr lang="tr-TR" dirty="0">
              <a:effectLst>
                <a:outerShdw blurRad="38100" dist="38100" dir="2700000" algn="tl">
                  <a:srgbClr val="000000">
                    <a:alpha val="43137"/>
                  </a:srgbClr>
                </a:outerShdw>
              </a:effectLst>
            </a:endParaRPr>
          </a:p>
        </p:txBody>
      </p:sp>
      <p:sp>
        <p:nvSpPr>
          <p:cNvPr id="9" name="Slayt Numarası Yer Tutucusu 8"/>
          <p:cNvSpPr>
            <a:spLocks noGrp="1"/>
          </p:cNvSpPr>
          <p:nvPr>
            <p:ph type="sldNum" sz="quarter" idx="12"/>
          </p:nvPr>
        </p:nvSpPr>
        <p:spPr/>
        <p:txBody>
          <a:bodyPr/>
          <a:lstStyle/>
          <a:p>
            <a:fld id="{1449AE56-6C5E-4AE6-BD47-1CFD8EFBDD83}" type="slidenum">
              <a:rPr lang="tr-TR" smtClean="0"/>
              <a:pPr/>
              <a:t>1</a:t>
            </a:fld>
            <a:endParaRPr lang="tr-TR" dirty="0"/>
          </a:p>
        </p:txBody>
      </p:sp>
      <p:pic>
        <p:nvPicPr>
          <p:cNvPr id="10"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864" y="3877751"/>
            <a:ext cx="974761" cy="940357"/>
          </a:xfrm>
          <a:prstGeom prst="rect">
            <a:avLst/>
          </a:prstGeom>
        </p:spPr>
      </p:pic>
      <p:sp>
        <p:nvSpPr>
          <p:cNvPr id="11" name="TextBox 5"/>
          <p:cNvSpPr txBox="1"/>
          <p:nvPr/>
        </p:nvSpPr>
        <p:spPr>
          <a:xfrm rot="20853070">
            <a:off x="7791369" y="4142346"/>
            <a:ext cx="984277" cy="334707"/>
          </a:xfrm>
          <a:prstGeom prst="rect">
            <a:avLst/>
          </a:prstGeom>
          <a:noFill/>
        </p:spPr>
        <p:txBody>
          <a:bodyPr wrap="none" rtlCol="0">
            <a:spAutoFit/>
          </a:bodyPr>
          <a:lstStyle/>
          <a:p>
            <a:r>
              <a:rPr lang="tr-TR" sz="1575" b="1" dirty="0">
                <a:solidFill>
                  <a:schemeClr val="accent2"/>
                </a:solidFill>
              </a:rPr>
              <a:t>Bölüm-1</a:t>
            </a:r>
          </a:p>
        </p:txBody>
      </p:sp>
      <p:sp>
        <p:nvSpPr>
          <p:cNvPr id="12" name="Title 1"/>
          <p:cNvSpPr txBox="1">
            <a:spLocks/>
          </p:cNvSpPr>
          <p:nvPr/>
        </p:nvSpPr>
        <p:spPr>
          <a:xfrm>
            <a:off x="822960" y="758952"/>
            <a:ext cx="7543800" cy="3566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tr-TR" sz="3600" b="1" dirty="0">
                <a:solidFill>
                  <a:schemeClr val="accent2">
                    <a:lumMod val="50000"/>
                  </a:schemeClr>
                </a:solidFill>
              </a:rPr>
              <a:t>YMT 312- Yazılım Tasarım ve Mimarisi</a:t>
            </a:r>
            <a:br>
              <a:rPr lang="tr-TR" sz="4050" dirty="0">
                <a:solidFill>
                  <a:schemeClr val="accent2">
                    <a:lumMod val="50000"/>
                  </a:schemeClr>
                </a:solidFill>
              </a:rPr>
            </a:br>
            <a:r>
              <a:rPr lang="tr-TR" sz="4050" dirty="0">
                <a:solidFill>
                  <a:schemeClr val="accent2">
                    <a:lumMod val="50000"/>
                  </a:schemeClr>
                </a:solidFill>
              </a:rPr>
              <a:t> </a:t>
            </a:r>
            <a:r>
              <a:rPr lang="tr-TR" sz="3600" b="1" dirty="0">
                <a:solidFill>
                  <a:srgbClr val="0070C0"/>
                </a:solidFill>
              </a:rPr>
              <a:t>Yazılım Mühendisliği’ne Giriş</a:t>
            </a:r>
            <a:endParaRPr lang="tr-TR" sz="3600" dirty="0"/>
          </a:p>
        </p:txBody>
      </p:sp>
      <p:pic>
        <p:nvPicPr>
          <p:cNvPr id="16" name="Resim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290" y="181869"/>
            <a:ext cx="7620000" cy="2857500"/>
          </a:xfrm>
          <a:prstGeom prst="rect">
            <a:avLst/>
          </a:prstGeom>
        </p:spPr>
      </p:pic>
    </p:spTree>
    <p:extLst>
      <p:ext uri="{BB962C8B-B14F-4D97-AF65-F5344CB8AC3E}">
        <p14:creationId xmlns:p14="http://schemas.microsoft.com/office/powerpoint/2010/main" val="131489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979714"/>
            <a:ext cx="7543800" cy="757647"/>
          </a:xfrm>
        </p:spPr>
        <p:txBody>
          <a:bodyPr>
            <a:normAutofit fontScale="90000"/>
          </a:bodyPr>
          <a:lstStyle/>
          <a:p>
            <a:r>
              <a:rPr lang="tr-TR" sz="4400" b="1" dirty="0">
                <a:solidFill>
                  <a:srgbClr val="00B0F0"/>
                </a:solidFill>
                <a:latin typeface="Times New Roman" panose="02020603050405020304" pitchFamily="18" charset="0"/>
                <a:cs typeface="Times New Roman" panose="02020603050405020304" pitchFamily="18" charset="0"/>
              </a:rPr>
              <a:t>Yazılım Donanım Karşılaştırması</a:t>
            </a:r>
          </a:p>
        </p:txBody>
      </p:sp>
      <p:sp>
        <p:nvSpPr>
          <p:cNvPr id="3" name="İçerik Yer Tutucusu 2"/>
          <p:cNvSpPr>
            <a:spLocks noGrp="1"/>
          </p:cNvSpPr>
          <p:nvPr>
            <p:ph idx="1"/>
          </p:nvPr>
        </p:nvSpPr>
        <p:spPr>
          <a:xfrm>
            <a:off x="822959" y="2159242"/>
            <a:ext cx="7543801" cy="2543386"/>
          </a:xfrm>
        </p:spPr>
        <p:txBody>
          <a:bodyPr>
            <a:normAutofit/>
          </a:bodyPr>
          <a:lstStyle/>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eskimez.</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Oysa, her donanımın belli bir ömrü vardır. Ömrünü tamamlayan donanım yenisi ile değiştirilir.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Yazılımın eskimesi ortaya çıkabilecek yeni ihtiyaçları karşılayamaması, kullandığı teknolojinin eskimesi olarak tanımlanabilir.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Yeni gereksinimler yazılıma ekler yaparak yansıtılır. </a:t>
            </a:r>
          </a:p>
        </p:txBody>
      </p:sp>
      <p:sp>
        <p:nvSpPr>
          <p:cNvPr id="5" name="Slayt Numarası Yer Tutucusu 4"/>
          <p:cNvSpPr>
            <a:spLocks noGrp="1"/>
          </p:cNvSpPr>
          <p:nvPr>
            <p:ph type="sldNum" sz="quarter" idx="12"/>
          </p:nvPr>
        </p:nvSpPr>
        <p:spPr/>
        <p:txBody>
          <a:bodyPr/>
          <a:lstStyle/>
          <a:p>
            <a:fld id="{1449AE56-6C5E-4AE6-BD47-1CFD8EFBDD83}" type="slidenum">
              <a:rPr lang="tr-TR" smtClean="0"/>
              <a:t>10</a:t>
            </a:fld>
            <a:endParaRPr lang="tr-TR" dirty="0"/>
          </a:p>
        </p:txBody>
      </p:sp>
    </p:spTree>
    <p:extLst>
      <p:ext uri="{BB962C8B-B14F-4D97-AF65-F5344CB8AC3E}">
        <p14:creationId xmlns:p14="http://schemas.microsoft.com/office/powerpoint/2010/main" val="322386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757646"/>
            <a:ext cx="7586403" cy="979715"/>
          </a:xfrm>
        </p:spPr>
        <p:txBody>
          <a:bodyPr>
            <a:normAutofit fontScale="90000"/>
          </a:bodyPr>
          <a:lstStyle/>
          <a:p>
            <a:r>
              <a:rPr lang="tr-TR" sz="4400" b="1" dirty="0">
                <a:solidFill>
                  <a:srgbClr val="00B0F0"/>
                </a:solidFill>
                <a:latin typeface="Times New Roman" panose="02020603050405020304" pitchFamily="18" charset="0"/>
                <a:cs typeface="Times New Roman" panose="02020603050405020304" pitchFamily="18" charset="0"/>
              </a:rPr>
              <a:t>Yazılım Donanım Karşılaştırması</a:t>
            </a:r>
          </a:p>
        </p:txBody>
      </p:sp>
      <p:sp>
        <p:nvSpPr>
          <p:cNvPr id="3" name="İçerik Yer Tutucusu 2"/>
          <p:cNvSpPr>
            <a:spLocks noGrp="1"/>
          </p:cNvSpPr>
          <p:nvPr>
            <p:ph idx="1"/>
          </p:nvPr>
        </p:nvSpPr>
        <p:spPr>
          <a:xfrm>
            <a:off x="822959" y="1845734"/>
            <a:ext cx="7543801" cy="3157340"/>
          </a:xfrm>
        </p:spPr>
        <p:txBody>
          <a:bodyPr>
            <a:normAutofit/>
          </a:bodyPr>
          <a:lstStyle/>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en az donanım kadar önemlidir.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TARİHİN En Büyük 10 Yazılım Hatası ve Ölümler.!</a:t>
            </a:r>
            <a:endParaRPr lang="tr-TR" dirty="0">
              <a:solidFill>
                <a:schemeClr val="tx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Diyaliz makinelerinde kullanılan yazılımların 2000 yılı uyumsuzluğundan ötürü, bir çok diyaliz makinesi çalışamamış ve böbrek hastaları zor durumda kalmıştır.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Japonya’da telefon yazılımında ortaya çıkan bir yazılım hatası on binlerce abonenin saatlerce telefon konuşması yapamamasına neden olmuştur.</a:t>
            </a:r>
          </a:p>
        </p:txBody>
      </p:sp>
      <p:sp>
        <p:nvSpPr>
          <p:cNvPr id="5" name="Slayt Numarası Yer Tutucusu 4"/>
          <p:cNvSpPr>
            <a:spLocks noGrp="1"/>
          </p:cNvSpPr>
          <p:nvPr>
            <p:ph type="sldNum" sz="quarter" idx="12"/>
          </p:nvPr>
        </p:nvSpPr>
        <p:spPr/>
        <p:txBody>
          <a:bodyPr/>
          <a:lstStyle/>
          <a:p>
            <a:fld id="{1449AE56-6C5E-4AE6-BD47-1CFD8EFBDD83}" type="slidenum">
              <a:rPr lang="tr-TR" smtClean="0"/>
              <a:t>11</a:t>
            </a:fld>
            <a:endParaRPr lang="tr-TR" dirty="0"/>
          </a:p>
        </p:txBody>
      </p:sp>
    </p:spTree>
    <p:extLst>
      <p:ext uri="{BB962C8B-B14F-4D97-AF65-F5344CB8AC3E}">
        <p14:creationId xmlns:p14="http://schemas.microsoft.com/office/powerpoint/2010/main" val="405443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1005840"/>
            <a:ext cx="7543800" cy="731521"/>
          </a:xfrm>
        </p:spPr>
        <p:txBody>
          <a:bodyPr>
            <a:normAutofit fontScale="90000"/>
          </a:bodyPr>
          <a:lstStyle/>
          <a:p>
            <a:r>
              <a:rPr lang="tr-TR" sz="4400" b="1" dirty="0">
                <a:solidFill>
                  <a:srgbClr val="00B0F0"/>
                </a:solidFill>
                <a:latin typeface="Times New Roman" panose="02020603050405020304" pitchFamily="18" charset="0"/>
                <a:cs typeface="Times New Roman" panose="02020603050405020304" pitchFamily="18" charset="0"/>
              </a:rPr>
              <a:t>Yazılım Donanım Karşılaştırması</a:t>
            </a:r>
          </a:p>
        </p:txBody>
      </p:sp>
      <p:sp>
        <p:nvSpPr>
          <p:cNvPr id="3" name="İçerik Yer Tutucusu 2"/>
          <p:cNvSpPr>
            <a:spLocks noGrp="1"/>
          </p:cNvSpPr>
          <p:nvPr>
            <p:ph idx="1"/>
          </p:nvPr>
        </p:nvSpPr>
        <p:spPr>
          <a:xfrm>
            <a:off x="822959" y="2054740"/>
            <a:ext cx="7543801" cy="3327157"/>
          </a:xfrm>
        </p:spPr>
        <p:txBody>
          <a:bodyPr>
            <a:normAutofit/>
          </a:bodyPr>
          <a:lstStyle/>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kopyalama ve donanım kopyalama farklıdır.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Hata toleransı amacıyla, hayati olan bir donanımın sistemde bir kopyası daha bulundurulur ve s2istemde biri arızalandığında diğeri çalışmayı devralabilir.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Oysa, bir yazılımı sistemde iki ayrı bilgisayar üzerine kopyalamak oluşabilecek hatalara çözüm olmayacaktır. Belki, sisteme aynı işi yapan iki farklı eş yazılım yüklenmesi çözüm olabilir (kritik yazılım sistemleri-uçak </a:t>
            </a:r>
            <a:r>
              <a:rPr lang="tr-TR" altLang="tr-TR" dirty="0" err="1">
                <a:solidFill>
                  <a:schemeClr val="tx1"/>
                </a:solidFill>
                <a:latin typeface="Times New Roman" panose="02020603050405020304" pitchFamily="18" charset="0"/>
                <a:cs typeface="Times New Roman" panose="02020603050405020304" pitchFamily="18" charset="0"/>
              </a:rPr>
              <a:t>avionics</a:t>
            </a:r>
            <a:r>
              <a:rPr lang="tr-TR" altLang="tr-TR" dirty="0">
                <a:solidFill>
                  <a:schemeClr val="tx1"/>
                </a:solidFill>
                <a:latin typeface="Times New Roman" panose="02020603050405020304" pitchFamily="18" charset="0"/>
                <a:cs typeface="Times New Roman" panose="02020603050405020304" pitchFamily="18" charset="0"/>
              </a:rPr>
              <a:t>).</a:t>
            </a:r>
          </a:p>
        </p:txBody>
      </p:sp>
      <p:sp>
        <p:nvSpPr>
          <p:cNvPr id="5" name="Slayt Numarası Yer Tutucusu 4"/>
          <p:cNvSpPr>
            <a:spLocks noGrp="1"/>
          </p:cNvSpPr>
          <p:nvPr>
            <p:ph type="sldNum" sz="quarter" idx="12"/>
          </p:nvPr>
        </p:nvSpPr>
        <p:spPr/>
        <p:txBody>
          <a:bodyPr/>
          <a:lstStyle/>
          <a:p>
            <a:fld id="{1449AE56-6C5E-4AE6-BD47-1CFD8EFBDD83}" type="slidenum">
              <a:rPr lang="tr-TR" smtClean="0"/>
              <a:t>12</a:t>
            </a:fld>
            <a:endParaRPr lang="tr-TR" dirty="0"/>
          </a:p>
        </p:txBody>
      </p:sp>
    </p:spTree>
    <p:extLst>
      <p:ext uri="{BB962C8B-B14F-4D97-AF65-F5344CB8AC3E}">
        <p14:creationId xmlns:p14="http://schemas.microsoft.com/office/powerpoint/2010/main" val="249146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757646"/>
            <a:ext cx="7543800" cy="979715"/>
          </a:xfrm>
        </p:spPr>
        <p:txBody>
          <a:bodyPr/>
          <a:lstStyle/>
          <a:p>
            <a:r>
              <a:rPr lang="tr-TR" altLang="tr-TR" b="1" dirty="0">
                <a:solidFill>
                  <a:srgbClr val="00B0F0"/>
                </a:solidFill>
                <a:latin typeface="Times New Roman" panose="02020603050405020304" pitchFamily="18" charset="0"/>
                <a:cs typeface="Times New Roman" panose="02020603050405020304" pitchFamily="18" charset="0"/>
              </a:rPr>
              <a:t>Yazılım Üretim Ortamı</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3"/>
            <a:ext cx="7593528" cy="4359123"/>
          </a:xfrm>
        </p:spPr>
        <p:txBody>
          <a:bodyPr>
            <a:noAutofit/>
          </a:bodyPr>
          <a:lstStyle/>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Değişik yetenekte bir çok personel (analist, programcı, test uzmanı, vs.)</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Yazılım çıktısı ile ilgilenen kullanıcılar</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Yeniliğe tepki gösteren kullanıcılar ve yöneticiler ! </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Yeterince tanımlanmamış kullanıcı beklentileri</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Personel değişim oranının yüksekliği</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Yüksek eğitim maliyetleri</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Dışsal ve içsel kısıtlar (zaman, maliyet, işgücü, </a:t>
            </a:r>
            <a:r>
              <a:rPr lang="tr-TR" altLang="tr-TR" sz="1600" dirty="0" err="1">
                <a:solidFill>
                  <a:schemeClr val="tx1"/>
                </a:solidFill>
                <a:latin typeface="Times New Roman" panose="02020603050405020304" pitchFamily="18" charset="0"/>
                <a:cs typeface="Times New Roman" panose="02020603050405020304" pitchFamily="18" charset="0"/>
              </a:rPr>
              <a:t>vs</a:t>
            </a:r>
            <a:r>
              <a:rPr lang="tr-TR" altLang="tr-TR" sz="1600" dirty="0">
                <a:solidFill>
                  <a:schemeClr val="tx1"/>
                </a:solidFill>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Standart ve yöntem eksiklikleri</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Verimsiz kaynak kullanımı</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Mevcut yazılımlardaki kalitesizlik</a:t>
            </a:r>
          </a:p>
          <a:p>
            <a:pPr algn="just">
              <a:buFont typeface="Courier New" panose="02070309020205020404" pitchFamily="49" charset="0"/>
              <a:buChar char="o"/>
            </a:pPr>
            <a:r>
              <a:rPr lang="tr-TR" altLang="tr-TR" sz="1600" dirty="0">
                <a:solidFill>
                  <a:schemeClr val="tx1"/>
                </a:solidFill>
                <a:latin typeface="Times New Roman" panose="02020603050405020304" pitchFamily="18" charset="0"/>
                <a:cs typeface="Times New Roman" panose="02020603050405020304" pitchFamily="18" charset="0"/>
              </a:rPr>
              <a:t> Yüksek üretim maliyeti</a:t>
            </a:r>
          </a:p>
        </p:txBody>
      </p:sp>
      <p:sp>
        <p:nvSpPr>
          <p:cNvPr id="5" name="Slayt Numarası Yer Tutucusu 4"/>
          <p:cNvSpPr>
            <a:spLocks noGrp="1"/>
          </p:cNvSpPr>
          <p:nvPr>
            <p:ph type="sldNum" sz="quarter" idx="12"/>
          </p:nvPr>
        </p:nvSpPr>
        <p:spPr/>
        <p:txBody>
          <a:bodyPr/>
          <a:lstStyle/>
          <a:p>
            <a:fld id="{1449AE56-6C5E-4AE6-BD47-1CFD8EFBDD83}" type="slidenum">
              <a:rPr lang="tr-TR" smtClean="0"/>
              <a:t>13</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210" y="2791375"/>
            <a:ext cx="3440539" cy="2629711"/>
          </a:xfrm>
          <a:prstGeom prst="rect">
            <a:avLst/>
          </a:prstGeom>
        </p:spPr>
      </p:pic>
    </p:spTree>
    <p:extLst>
      <p:ext uri="{BB962C8B-B14F-4D97-AF65-F5344CB8AC3E}">
        <p14:creationId xmlns:p14="http://schemas.microsoft.com/office/powerpoint/2010/main" val="191247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62149"/>
            <a:ext cx="7543800" cy="875212"/>
          </a:xfrm>
        </p:spPr>
        <p:txBody>
          <a:bodyPr/>
          <a:lstStyle/>
          <a:p>
            <a:r>
              <a:rPr lang="tr-TR" altLang="tr-TR" b="1" dirty="0">
                <a:solidFill>
                  <a:srgbClr val="00B0F0"/>
                </a:solidFill>
                <a:latin typeface="Times New Roman" panose="02020603050405020304" pitchFamily="18" charset="0"/>
                <a:cs typeface="Times New Roman" panose="02020603050405020304" pitchFamily="18" charset="0"/>
              </a:rPr>
              <a:t>Yazılım Mühendisliği</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61" y="2241551"/>
            <a:ext cx="4950822" cy="2683146"/>
          </a:xfrm>
        </p:spPr>
        <p:txBody>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IEEE Tanımı (1993)</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“Yazılım Mühendisliği:  </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Sistemli, düzenli, ölçülebilir bir yaklaşımın yazılım geliştirmede, yazılımın </a:t>
            </a:r>
            <a:r>
              <a:rPr lang="tr-TR" dirty="0" err="1">
                <a:solidFill>
                  <a:schemeClr val="tx1"/>
                </a:solidFill>
                <a:latin typeface="Times New Roman" panose="02020603050405020304" pitchFamily="18" charset="0"/>
                <a:cs typeface="Times New Roman" panose="02020603050405020304" pitchFamily="18" charset="0"/>
              </a:rPr>
              <a:t>işlenilmesinde</a:t>
            </a:r>
            <a:r>
              <a:rPr lang="tr-TR" dirty="0">
                <a:solidFill>
                  <a:schemeClr val="tx1"/>
                </a:solidFill>
                <a:latin typeface="Times New Roman" panose="02020603050405020304" pitchFamily="18" charset="0"/>
                <a:cs typeface="Times New Roman" panose="02020603050405020304" pitchFamily="18" charset="0"/>
              </a:rPr>
              <a:t> ve bakımında uygulanmasıdır. </a:t>
            </a:r>
          </a:p>
          <a:p>
            <a:pPr marL="0" indent="0" algn="just">
              <a:buNone/>
            </a:pPr>
            <a:r>
              <a:rPr lang="tr-TR" dirty="0">
                <a:solidFill>
                  <a:schemeClr val="tx1"/>
                </a:solidFill>
                <a:latin typeface="Times New Roman" panose="02020603050405020304" pitchFamily="18" charset="0"/>
                <a:cs typeface="Times New Roman" panose="02020603050405020304" pitchFamily="18" charset="0"/>
              </a:rPr>
              <a:t>Diğer bir deyişle mühendisliğin yazılıma uygulanmasıdır.</a:t>
            </a:r>
          </a:p>
        </p:txBody>
      </p:sp>
      <p:sp>
        <p:nvSpPr>
          <p:cNvPr id="5" name="Slayt Numarası Yer Tutucusu 4"/>
          <p:cNvSpPr>
            <a:spLocks noGrp="1"/>
          </p:cNvSpPr>
          <p:nvPr>
            <p:ph type="sldNum" sz="quarter" idx="12"/>
          </p:nvPr>
        </p:nvSpPr>
        <p:spPr/>
        <p:txBody>
          <a:bodyPr/>
          <a:lstStyle/>
          <a:p>
            <a:fld id="{1449AE56-6C5E-4AE6-BD47-1CFD8EFBDD83}" type="slidenum">
              <a:rPr lang="tr-TR" smtClean="0"/>
              <a:t>14</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822" y="2639771"/>
            <a:ext cx="2683043" cy="2133020"/>
          </a:xfrm>
          <a:prstGeom prst="rect">
            <a:avLst/>
          </a:prstGeom>
        </p:spPr>
      </p:pic>
    </p:spTree>
    <p:extLst>
      <p:ext uri="{BB962C8B-B14F-4D97-AF65-F5344CB8AC3E}">
        <p14:creationId xmlns:p14="http://schemas.microsoft.com/office/powerpoint/2010/main" val="324264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62149"/>
            <a:ext cx="7543800" cy="875212"/>
          </a:xfrm>
        </p:spPr>
        <p:txBody>
          <a:bodyPr/>
          <a:lstStyle/>
          <a:p>
            <a:r>
              <a:rPr lang="tr-TR" altLang="tr-TR" b="1" dirty="0">
                <a:solidFill>
                  <a:srgbClr val="00B0F0"/>
                </a:solidFill>
                <a:latin typeface="Times New Roman" panose="02020603050405020304" pitchFamily="18" charset="0"/>
                <a:cs typeface="Times New Roman" panose="02020603050405020304" pitchFamily="18" charset="0"/>
              </a:rPr>
              <a:t>Yazılım Mühendisliği</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4"/>
            <a:ext cx="7543801" cy="2595637"/>
          </a:xfrm>
        </p:spPr>
        <p:txBody>
          <a:bodyPr>
            <a:normAutofit/>
          </a:bodyPr>
          <a:lstStyle/>
          <a:p>
            <a:pPr>
              <a:buFont typeface="Courier New" panose="02070309020205020404" pitchFamily="49" charset="0"/>
              <a:buChar char="o"/>
            </a:pPr>
            <a:r>
              <a:rPr lang="tr-TR" altLang="tr-TR" dirty="0">
                <a:latin typeface="Times New Roman" panose="02020603050405020304" pitchFamily="18" charset="0"/>
                <a:cs typeface="Times New Roman" panose="02020603050405020304" pitchFamily="18" charset="0"/>
              </a:rPr>
              <a:t> Yazılım üretiminin mühendislik yöntemleriyle yapılmasını öngören ve bu yönde; </a:t>
            </a:r>
          </a:p>
          <a:p>
            <a:pPr lvl="1">
              <a:buFont typeface="Courier New" panose="02070309020205020404" pitchFamily="49" charset="0"/>
              <a:buChar char="o"/>
            </a:pPr>
            <a:r>
              <a:rPr lang="tr-TR" altLang="tr-TR" sz="2000" dirty="0">
                <a:latin typeface="Times New Roman" panose="02020603050405020304" pitchFamily="18" charset="0"/>
                <a:cs typeface="Times New Roman" panose="02020603050405020304" pitchFamily="18" charset="0"/>
              </a:rPr>
              <a:t>yöntem, </a:t>
            </a:r>
          </a:p>
          <a:p>
            <a:pPr lvl="1">
              <a:buFont typeface="Courier New" panose="02070309020205020404" pitchFamily="49" charset="0"/>
              <a:buChar char="o"/>
            </a:pPr>
            <a:r>
              <a:rPr lang="tr-TR" altLang="tr-TR" sz="2000" dirty="0">
                <a:latin typeface="Times New Roman" panose="02020603050405020304" pitchFamily="18" charset="0"/>
                <a:cs typeface="Times New Roman" panose="02020603050405020304" pitchFamily="18" charset="0"/>
              </a:rPr>
              <a:t>araç </a:t>
            </a:r>
          </a:p>
          <a:p>
            <a:pPr lvl="1">
              <a:buFont typeface="Courier New" panose="02070309020205020404" pitchFamily="49" charset="0"/>
              <a:buChar char="o"/>
            </a:pPr>
            <a:r>
              <a:rPr lang="tr-TR" altLang="tr-TR" sz="2000" dirty="0">
                <a:latin typeface="Times New Roman" panose="02020603050405020304" pitchFamily="18" charset="0"/>
                <a:cs typeface="Times New Roman" panose="02020603050405020304" pitchFamily="18" charset="0"/>
              </a:rPr>
              <a:t>teknik ve </a:t>
            </a:r>
          </a:p>
          <a:p>
            <a:pPr lvl="1">
              <a:buFont typeface="Courier New" panose="02070309020205020404" pitchFamily="49" charset="0"/>
              <a:buChar char="o"/>
            </a:pPr>
            <a:r>
              <a:rPr lang="tr-TR" altLang="tr-TR" sz="2000" dirty="0">
                <a:latin typeface="Times New Roman" panose="02020603050405020304" pitchFamily="18" charset="0"/>
                <a:cs typeface="Times New Roman" panose="02020603050405020304" pitchFamily="18" charset="0"/>
              </a:rPr>
              <a:t>metodolojiler </a:t>
            </a:r>
          </a:p>
          <a:p>
            <a:pPr lvl="1">
              <a:buFont typeface="Courier New" panose="02070309020205020404" pitchFamily="49" charset="0"/>
              <a:buChar char="o"/>
            </a:pPr>
            <a:r>
              <a:rPr lang="tr-TR" altLang="tr-TR" sz="2000" dirty="0">
                <a:latin typeface="Times New Roman" panose="02020603050405020304" pitchFamily="18" charset="0"/>
                <a:cs typeface="Times New Roman" panose="02020603050405020304" pitchFamily="18" charset="0"/>
              </a:rPr>
              <a:t>üreten bir disiplindir.</a:t>
            </a:r>
          </a:p>
        </p:txBody>
      </p:sp>
      <p:sp>
        <p:nvSpPr>
          <p:cNvPr id="5" name="Slayt Numarası Yer Tutucusu 4"/>
          <p:cNvSpPr>
            <a:spLocks noGrp="1"/>
          </p:cNvSpPr>
          <p:nvPr>
            <p:ph type="sldNum" sz="quarter" idx="12"/>
          </p:nvPr>
        </p:nvSpPr>
        <p:spPr/>
        <p:txBody>
          <a:bodyPr/>
          <a:lstStyle/>
          <a:p>
            <a:fld id="{1449AE56-6C5E-4AE6-BD47-1CFD8EFBDD83}" type="slidenum">
              <a:rPr lang="tr-TR" smtClean="0"/>
              <a:t>15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908" y="2748840"/>
            <a:ext cx="3174128" cy="2364680"/>
          </a:xfrm>
          <a:prstGeom prst="rect">
            <a:avLst/>
          </a:prstGeom>
        </p:spPr>
      </p:pic>
    </p:spTree>
    <p:extLst>
      <p:ext uri="{BB962C8B-B14F-4D97-AF65-F5344CB8AC3E}">
        <p14:creationId xmlns:p14="http://schemas.microsoft.com/office/powerpoint/2010/main" val="384415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783771"/>
            <a:ext cx="7543800" cy="953590"/>
          </a:xfrm>
        </p:spPr>
        <p:txBody>
          <a:bodyPr/>
          <a:lstStyle/>
          <a:p>
            <a:r>
              <a:rPr lang="tr-TR" altLang="tr-TR" b="1" dirty="0">
                <a:solidFill>
                  <a:srgbClr val="00B0F0"/>
                </a:solidFill>
                <a:latin typeface="Times New Roman" panose="02020603050405020304" pitchFamily="18" charset="0"/>
                <a:cs typeface="Times New Roman" panose="02020603050405020304" pitchFamily="18" charset="0"/>
              </a:rPr>
              <a:t>Yazılım Mühendisliği</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2120054"/>
            <a:ext cx="7543801" cy="3144277"/>
          </a:xfrm>
        </p:spPr>
        <p:txBody>
          <a:bodyPr>
            <a:normAutofit/>
          </a:bodyPr>
          <a:lstStyle/>
          <a:p>
            <a:pPr>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mühendisliği bir yöntemler, teknikler ve araçlar kümesi olarak değerlendirilebilir.</a:t>
            </a:r>
          </a:p>
          <a:p>
            <a:pPr>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mühendisliğinin hedefi; yazılım üretimindeki karmaşıklıkları gidermektir.</a:t>
            </a:r>
          </a:p>
          <a:p>
            <a:pPr>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Geçmişte kullanılan iş akış şemaları gibi yöntemler günümüzde yetersiz kalmaktadır. </a:t>
            </a:r>
          </a:p>
          <a:p>
            <a:pPr>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Ayrıca, yazılım üretimi işi tek kişinin başarabileceği boyuttan çıkmış ve bir takım işi biçimine dönüşmüştür. </a:t>
            </a:r>
          </a:p>
        </p:txBody>
      </p:sp>
      <p:sp>
        <p:nvSpPr>
          <p:cNvPr id="5" name="Slayt Numarası Yer Tutucusu 4"/>
          <p:cNvSpPr>
            <a:spLocks noGrp="1"/>
          </p:cNvSpPr>
          <p:nvPr>
            <p:ph type="sldNum" sz="quarter" idx="12"/>
          </p:nvPr>
        </p:nvSpPr>
        <p:spPr/>
        <p:txBody>
          <a:bodyPr/>
          <a:lstStyle/>
          <a:p>
            <a:fld id="{1449AE56-6C5E-4AE6-BD47-1CFD8EFBDD83}" type="slidenum">
              <a:rPr lang="tr-TR" smtClean="0"/>
              <a:t>16</a:t>
            </a:fld>
            <a:endParaRPr lang="tr-TR" dirty="0"/>
          </a:p>
        </p:txBody>
      </p:sp>
    </p:spTree>
    <p:extLst>
      <p:ext uri="{BB962C8B-B14F-4D97-AF65-F5344CB8AC3E}">
        <p14:creationId xmlns:p14="http://schemas.microsoft.com/office/powerpoint/2010/main" val="209248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927463"/>
            <a:ext cx="7543800" cy="809898"/>
          </a:xfrm>
        </p:spPr>
        <p:txBody>
          <a:bodyPr/>
          <a:lstStyle/>
          <a:p>
            <a:r>
              <a:rPr lang="tr-TR" altLang="tr-TR" b="1" dirty="0">
                <a:solidFill>
                  <a:srgbClr val="00B0F0"/>
                </a:solidFill>
                <a:latin typeface="Times New Roman" panose="02020603050405020304" pitchFamily="18" charset="0"/>
                <a:cs typeface="Times New Roman" panose="02020603050405020304" pitchFamily="18" charset="0"/>
              </a:rPr>
              <a:t>Yazılım Mühendisi</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4"/>
            <a:ext cx="7543801" cy="3405535"/>
          </a:xfrm>
        </p:spPr>
        <p:txBody>
          <a:bodyPr>
            <a:noAutofit/>
          </a:bodyPr>
          <a:lstStyle/>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Mühendisliği İşini yapan kişidir.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Temel hedefi; üretimin en az maliyet ve en yüksek nitelikte yapılmasını sağlamaktır.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Programcı değildir. Ancak programcının tüm yeteneklerine sahiptir. </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Yazılımın daha çok mantıksal boyutuyla ilgilenir ve işi insanlarla ilişkiyi gerektirir.</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Sistem analisti de değildir. Farkı; analist sadece sistemin analiz aşaması ile ilgilenirken, yazılım mühendisi tüm aşamaların içindedir.</a:t>
            </a:r>
          </a:p>
        </p:txBody>
      </p:sp>
      <p:sp>
        <p:nvSpPr>
          <p:cNvPr id="5" name="Slayt Numarası Yer Tutucusu 4"/>
          <p:cNvSpPr>
            <a:spLocks noGrp="1"/>
          </p:cNvSpPr>
          <p:nvPr>
            <p:ph type="sldNum" sz="quarter" idx="12"/>
          </p:nvPr>
        </p:nvSpPr>
        <p:spPr/>
        <p:txBody>
          <a:bodyPr/>
          <a:lstStyle/>
          <a:p>
            <a:fld id="{1449AE56-6C5E-4AE6-BD47-1CFD8EFBDD83}" type="slidenum">
              <a:rPr lang="tr-TR" smtClean="0"/>
              <a:t>17</a:t>
            </a:fld>
            <a:endParaRPr lang="tr-TR" dirty="0"/>
          </a:p>
        </p:txBody>
      </p:sp>
    </p:spTree>
    <p:extLst>
      <p:ext uri="{BB962C8B-B14F-4D97-AF65-F5344CB8AC3E}">
        <p14:creationId xmlns:p14="http://schemas.microsoft.com/office/powerpoint/2010/main" val="357774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953589"/>
            <a:ext cx="7543800" cy="783772"/>
          </a:xfrm>
        </p:spPr>
        <p:txBody>
          <a:bodyPr/>
          <a:lstStyle/>
          <a:p>
            <a:r>
              <a:rPr lang="tr-TR" b="1" dirty="0">
                <a:solidFill>
                  <a:srgbClr val="00B0F0"/>
                </a:solidFill>
                <a:latin typeface="Times New Roman" panose="02020603050405020304" pitchFamily="18" charset="0"/>
                <a:cs typeface="Times New Roman" panose="02020603050405020304" pitchFamily="18" charset="0"/>
              </a:rPr>
              <a:t>Yazılım Hataları</a:t>
            </a:r>
          </a:p>
        </p:txBody>
      </p:sp>
      <p:sp>
        <p:nvSpPr>
          <p:cNvPr id="3" name="İçerik Yer Tutucusu 2"/>
          <p:cNvSpPr>
            <a:spLocks noGrp="1"/>
          </p:cNvSpPr>
          <p:nvPr>
            <p:ph idx="1"/>
          </p:nvPr>
        </p:nvSpPr>
        <p:spPr>
          <a:xfrm>
            <a:off x="822959" y="1845734"/>
            <a:ext cx="7586404" cy="2828325"/>
          </a:xfrm>
        </p:spPr>
        <p:txBody>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hataları, yazılım yaşam döngüsünde çok önemli yer tutan unsurlardan biridir.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geliştirme de karşılaşılan en sıkıcı durumdur.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Hatalar yüzünden yazılım maliyeti artmaktadır.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geliştirme sürecini uzatmaktadır.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Çözümü erken bulunmayan hatalar bazen uyulması gereken sistemi zor durumda bırakarak zamansal problemler oluşturmaktadır</a:t>
            </a:r>
          </a:p>
        </p:txBody>
      </p:sp>
      <p:sp>
        <p:nvSpPr>
          <p:cNvPr id="5" name="Slayt Numarası Yer Tutucusu 4"/>
          <p:cNvSpPr>
            <a:spLocks noGrp="1"/>
          </p:cNvSpPr>
          <p:nvPr>
            <p:ph type="sldNum" sz="quarter" idx="12"/>
          </p:nvPr>
        </p:nvSpPr>
        <p:spPr/>
        <p:txBody>
          <a:bodyPr/>
          <a:lstStyle/>
          <a:p>
            <a:fld id="{1449AE56-6C5E-4AE6-BD47-1CFD8EFBDD83}" type="slidenum">
              <a:rPr lang="tr-TR" smtClean="0"/>
              <a:t>18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50" y="4674059"/>
            <a:ext cx="4769893" cy="1643648"/>
          </a:xfrm>
          <a:prstGeom prst="rect">
            <a:avLst/>
          </a:prstGeom>
        </p:spPr>
      </p:pic>
    </p:spTree>
    <p:extLst>
      <p:ext uri="{BB962C8B-B14F-4D97-AF65-F5344CB8AC3E}">
        <p14:creationId xmlns:p14="http://schemas.microsoft.com/office/powerpoint/2010/main" val="184569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757646"/>
            <a:ext cx="7543800" cy="979715"/>
          </a:xfrm>
        </p:spPr>
        <p:txBody>
          <a:bodyPr>
            <a:normAutofit fontScale="90000"/>
          </a:bodyPr>
          <a:lstStyle/>
          <a:p>
            <a:r>
              <a:rPr lang="tr-TR" b="1" dirty="0">
                <a:solidFill>
                  <a:srgbClr val="00B0F0"/>
                </a:solidFill>
                <a:latin typeface="Times New Roman" panose="02020603050405020304" pitchFamily="18" charset="0"/>
                <a:cs typeface="Times New Roman" panose="02020603050405020304" pitchFamily="18" charset="0"/>
              </a:rPr>
              <a:t>Hataların “Yayılma” Özelliği</a:t>
            </a:r>
          </a:p>
        </p:txBody>
      </p:sp>
      <p:sp>
        <p:nvSpPr>
          <p:cNvPr id="3" name="İçerik Yer Tutucusu 2"/>
          <p:cNvSpPr>
            <a:spLocks noGrp="1"/>
          </p:cNvSpPr>
          <p:nvPr>
            <p:ph idx="1"/>
          </p:nvPr>
        </p:nvSpPr>
        <p:spPr>
          <a:xfrm>
            <a:off x="822959" y="1845734"/>
            <a:ext cx="7746275" cy="1371122"/>
          </a:xfrm>
        </p:spPr>
        <p:txBody>
          <a:bodyPr>
            <a:normAutofit/>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Yazılımda Hata Düzeltme Maliyetleri:</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Yazılım üretimindeki hatalar yayılma özelliği gösterir.</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Bu nedenle, hata düzeltme maliyetleri ilerleyen aşamalarda giderek artar.</a:t>
            </a:r>
          </a:p>
        </p:txBody>
      </p:sp>
      <p:sp>
        <p:nvSpPr>
          <p:cNvPr id="5" name="Slayt Numarası Yer Tutucusu 4"/>
          <p:cNvSpPr>
            <a:spLocks noGrp="1"/>
          </p:cNvSpPr>
          <p:nvPr>
            <p:ph type="sldNum" sz="quarter" idx="12"/>
          </p:nvPr>
        </p:nvSpPr>
        <p:spPr/>
        <p:txBody>
          <a:bodyPr/>
          <a:lstStyle/>
          <a:p>
            <a:fld id="{1449AE56-6C5E-4AE6-BD47-1CFD8EFBDD83}" type="slidenum">
              <a:rPr lang="tr-TR" smtClean="0"/>
              <a:t>19</a:t>
            </a:fld>
            <a:endParaRPr lang="tr-TR" dirty="0"/>
          </a:p>
        </p:txBody>
      </p:sp>
      <p:graphicFrame>
        <p:nvGraphicFramePr>
          <p:cNvPr id="6" name="Tablo 5"/>
          <p:cNvGraphicFramePr>
            <a:graphicFrameLocks noGrp="1"/>
          </p:cNvGraphicFramePr>
          <p:nvPr>
            <p:extLst>
              <p:ext uri="{D42A27DB-BD31-4B8C-83A1-F6EECF244321}">
                <p14:modId xmlns:p14="http://schemas.microsoft.com/office/powerpoint/2010/main" val="759396850"/>
              </p:ext>
            </p:extLst>
          </p:nvPr>
        </p:nvGraphicFramePr>
        <p:xfrm>
          <a:off x="395881" y="3345555"/>
          <a:ext cx="4189181" cy="2461596"/>
        </p:xfrm>
        <a:graphic>
          <a:graphicData uri="http://schemas.openxmlformats.org/drawingml/2006/table">
            <a:tbl>
              <a:tblPr firstRow="1" bandRow="1">
                <a:tableStyleId>{5940675A-B579-460E-94D1-54222C63F5DA}</a:tableStyleId>
              </a:tblPr>
              <a:tblGrid>
                <a:gridCol w="2427474">
                  <a:extLst>
                    <a:ext uri="{9D8B030D-6E8A-4147-A177-3AD203B41FA5}">
                      <a16:colId xmlns:a16="http://schemas.microsoft.com/office/drawing/2014/main" val="20000"/>
                    </a:ext>
                  </a:extLst>
                </a:gridCol>
                <a:gridCol w="1761707">
                  <a:extLst>
                    <a:ext uri="{9D8B030D-6E8A-4147-A177-3AD203B41FA5}">
                      <a16:colId xmlns:a16="http://schemas.microsoft.com/office/drawing/2014/main" val="20001"/>
                    </a:ext>
                  </a:extLst>
                </a:gridCol>
              </a:tblGrid>
              <a:tr h="410266">
                <a:tc>
                  <a:txBody>
                    <a:bodyPr/>
                    <a:lstStyle/>
                    <a:p>
                      <a:pPr marL="0" marR="0">
                        <a:lnSpc>
                          <a:spcPct val="107000"/>
                        </a:lnSpc>
                        <a:spcBef>
                          <a:spcPts val="0"/>
                        </a:spcBef>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Analiz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tc>
                  <a:txBody>
                    <a:bodyPr/>
                    <a:lstStyle/>
                    <a:p>
                      <a:pPr marL="0" marR="0" algn="ctr">
                        <a:lnSpc>
                          <a:spcPct val="107000"/>
                        </a:lnSpc>
                        <a:spcBef>
                          <a:spcPts val="0"/>
                        </a:spcBef>
                        <a:spcAft>
                          <a:spcPts val="800"/>
                        </a:spcAft>
                      </a:pPr>
                      <a:r>
                        <a:rPr lang="tr-TR" sz="1800" b="0" dirty="0">
                          <a:effectLst/>
                          <a:latin typeface="Times New Roman" panose="02020603050405020304" pitchFamily="18" charset="0"/>
                          <a:ea typeface="Calibri" panose="020F0502020204030204" pitchFamily="34" charset="0"/>
                          <a:cs typeface="Times New Roman" panose="02020603050405020304" pitchFamily="18" charset="0"/>
                        </a:rPr>
                        <a:t>1</a:t>
                      </a:r>
                      <a:endParaRPr lang="tr-TR"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410266">
                <a:tc>
                  <a:txBody>
                    <a:bodyPr/>
                    <a:lstStyle/>
                    <a:p>
                      <a:pPr marL="0" marR="0">
                        <a:lnSpc>
                          <a:spcPct val="107000"/>
                        </a:lnSpc>
                        <a:spcBef>
                          <a:spcPts val="0"/>
                        </a:spcBef>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Tasarım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tc>
                  <a:txBody>
                    <a:bodyPr/>
                    <a:lstStyle/>
                    <a:p>
                      <a:pPr marL="0" marR="0" algn="ctr">
                        <a:lnSpc>
                          <a:spcPct val="107000"/>
                        </a:lnSpc>
                        <a:spcBef>
                          <a:spcPts val="0"/>
                        </a:spcBef>
                        <a:spcAft>
                          <a:spcPts val="800"/>
                        </a:spcAft>
                      </a:pPr>
                      <a:r>
                        <a:rPr lang="tr-TR" sz="1800" b="0" dirty="0">
                          <a:effectLst/>
                          <a:latin typeface="Times New Roman" panose="02020603050405020304" pitchFamily="18" charset="0"/>
                          <a:ea typeface="Calibri" panose="020F0502020204030204" pitchFamily="34" charset="0"/>
                          <a:cs typeface="Times New Roman" panose="02020603050405020304" pitchFamily="18" charset="0"/>
                        </a:rPr>
                        <a:t>5</a:t>
                      </a:r>
                      <a:endParaRPr lang="tr-TR"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410266">
                <a:tc>
                  <a:txBody>
                    <a:bodyPr/>
                    <a:lstStyle/>
                    <a:p>
                      <a:pPr marL="0" marR="0">
                        <a:lnSpc>
                          <a:spcPct val="107000"/>
                        </a:lnSpc>
                        <a:spcBef>
                          <a:spcPts val="0"/>
                        </a:spcBef>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Kodlama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tc>
                  <a:txBody>
                    <a:bodyPr/>
                    <a:lstStyle/>
                    <a:p>
                      <a:pPr marL="0" marR="0" algn="ctr">
                        <a:lnSpc>
                          <a:spcPct val="107000"/>
                        </a:lnSpc>
                        <a:spcBef>
                          <a:spcPts val="0"/>
                        </a:spcBef>
                        <a:spcAft>
                          <a:spcPts val="800"/>
                        </a:spcAft>
                      </a:pPr>
                      <a:r>
                        <a:rPr lang="tr-TR" sz="1800" b="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tr-TR"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410266">
                <a:tc>
                  <a:txBody>
                    <a:bodyPr/>
                    <a:lstStyle/>
                    <a:p>
                      <a:pPr marL="0" marR="0">
                        <a:lnSpc>
                          <a:spcPct val="107000"/>
                        </a:lnSpc>
                        <a:spcBef>
                          <a:spcPts val="0"/>
                        </a:spcBef>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Test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tc>
                  <a:txBody>
                    <a:bodyPr/>
                    <a:lstStyle/>
                    <a:p>
                      <a:pPr marL="0" marR="0" algn="ctr">
                        <a:lnSpc>
                          <a:spcPct val="107000"/>
                        </a:lnSpc>
                        <a:spcBef>
                          <a:spcPts val="0"/>
                        </a:spcBef>
                        <a:spcAft>
                          <a:spcPts val="800"/>
                        </a:spcAft>
                      </a:pPr>
                      <a:r>
                        <a:rPr lang="tr-TR" sz="1800" b="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410266">
                <a:tc>
                  <a:txBody>
                    <a:bodyPr/>
                    <a:lstStyle/>
                    <a:p>
                      <a:pPr marL="0" marR="0">
                        <a:lnSpc>
                          <a:spcPct val="107000"/>
                        </a:lnSpc>
                        <a:spcBef>
                          <a:spcPts val="0"/>
                        </a:spcBef>
                        <a:spcAft>
                          <a:spcPts val="800"/>
                        </a:spcAft>
                      </a:pPr>
                      <a:r>
                        <a:rPr lang="tr-TR" sz="1800" b="1">
                          <a:effectLst/>
                          <a:latin typeface="Times New Roman" panose="02020603050405020304" pitchFamily="18" charset="0"/>
                          <a:ea typeface="Calibri" panose="020F0502020204030204" pitchFamily="34" charset="0"/>
                          <a:cs typeface="Times New Roman" panose="02020603050405020304" pitchFamily="18" charset="0"/>
                        </a:rPr>
                        <a:t>Kabul Testi</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tc>
                  <a:txBody>
                    <a:bodyPr/>
                    <a:lstStyle/>
                    <a:p>
                      <a:pPr marL="0" marR="0" algn="ctr">
                        <a:lnSpc>
                          <a:spcPct val="107000"/>
                        </a:lnSpc>
                        <a:spcBef>
                          <a:spcPts val="0"/>
                        </a:spcBef>
                        <a:spcAft>
                          <a:spcPts val="800"/>
                        </a:spcAft>
                      </a:pPr>
                      <a:r>
                        <a:rPr lang="tr-TR" sz="1800" b="0">
                          <a:effectLst/>
                          <a:latin typeface="Times New Roman" panose="02020603050405020304" pitchFamily="18" charset="0"/>
                          <a:ea typeface="Calibri" panose="020F0502020204030204" pitchFamily="34" charset="0"/>
                          <a:cs typeface="Times New Roman" panose="02020603050405020304" pitchFamily="18" charset="0"/>
                        </a:rPr>
                        <a:t>50</a:t>
                      </a:r>
                      <a:endParaRPr lang="tr-TR"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410266">
                <a:tc>
                  <a:txBody>
                    <a:bodyPr/>
                    <a:lstStyle/>
                    <a:p>
                      <a:pPr marL="0" marR="0">
                        <a:lnSpc>
                          <a:spcPct val="107000"/>
                        </a:lnSpc>
                        <a:spcBef>
                          <a:spcPts val="0"/>
                        </a:spcBef>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İşletim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tc>
                  <a:txBody>
                    <a:bodyPr/>
                    <a:lstStyle/>
                    <a:p>
                      <a:pPr marL="0" marR="0" algn="ctr">
                        <a:lnSpc>
                          <a:spcPct val="107000"/>
                        </a:lnSpc>
                        <a:spcBef>
                          <a:spcPts val="0"/>
                        </a:spcBef>
                        <a:spcAft>
                          <a:spcPts val="800"/>
                        </a:spcAft>
                      </a:pPr>
                      <a:r>
                        <a:rPr lang="tr-TR" sz="1800" b="0" dirty="0">
                          <a:effectLst/>
                          <a:latin typeface="Times New Roman" panose="02020603050405020304" pitchFamily="18" charset="0"/>
                          <a:ea typeface="Calibri" panose="020F0502020204030204" pitchFamily="34" charset="0"/>
                          <a:cs typeface="Times New Roman" panose="02020603050405020304" pitchFamily="18" charset="0"/>
                        </a:rPr>
                        <a:t>100</a:t>
                      </a:r>
                      <a:endParaRPr lang="tr-TR"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bl>
          </a:graphicData>
        </a:graphic>
      </p:graphicFrame>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161" y="3221933"/>
            <a:ext cx="3458091" cy="2708839"/>
          </a:xfrm>
          <a:prstGeom prst="rect">
            <a:avLst/>
          </a:prstGeom>
        </p:spPr>
      </p:pic>
    </p:spTree>
    <p:extLst>
      <p:ext uri="{BB962C8B-B14F-4D97-AF65-F5344CB8AC3E}">
        <p14:creationId xmlns:p14="http://schemas.microsoft.com/office/powerpoint/2010/main" val="18234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875017"/>
            <a:ext cx="8007532" cy="760049"/>
          </a:xfrm>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Ders Hakkında Temel Bilgilendirme </a:t>
            </a:r>
          </a:p>
        </p:txBody>
      </p:sp>
      <p:sp>
        <p:nvSpPr>
          <p:cNvPr id="3" name="İçerik Yer Tutucusu 2"/>
          <p:cNvSpPr>
            <a:spLocks noGrp="1"/>
          </p:cNvSpPr>
          <p:nvPr>
            <p:ph idx="1"/>
          </p:nvPr>
        </p:nvSpPr>
        <p:spPr>
          <a:xfrm>
            <a:off x="822959" y="2093928"/>
            <a:ext cx="7543801" cy="2334380"/>
          </a:xfrm>
        </p:spPr>
        <p:txBody>
          <a:bodyPr>
            <a:normAutofit/>
          </a:bodyPr>
          <a:lstStyle/>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Ders Sorumlusu : Dr. Fatih ÖZYURT</a:t>
            </a:r>
          </a:p>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Ders Lab. Yardımcısı : Arş. Gör. </a:t>
            </a:r>
            <a:r>
              <a:rPr lang="tr-TR">
                <a:solidFill>
                  <a:schemeClr val="tx1"/>
                </a:solidFill>
                <a:latin typeface="Times New Roman" panose="02020603050405020304" pitchFamily="18" charset="0"/>
                <a:cs typeface="Times New Roman" panose="02020603050405020304" pitchFamily="18" charset="0"/>
              </a:rPr>
              <a:t>Kübra Arslanoğlu</a:t>
            </a:r>
            <a:endParaRPr lang="tr-TR" dirty="0">
              <a:solidFill>
                <a:schemeClr val="tx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Ders Saatleri : 3 saat teori, 2 saat laboratuvar </a:t>
            </a:r>
          </a:p>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Dersler Amfi, uygulamalar ise laboratuvar ortamında yapılacaktır. </a:t>
            </a:r>
          </a:p>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Devam / Devamsızlık Durumu : Teori : %30 – Uygulama : %20 </a:t>
            </a:r>
          </a:p>
        </p:txBody>
      </p:sp>
      <p:sp>
        <p:nvSpPr>
          <p:cNvPr id="5" name="Slayt Numarası Yer Tutucusu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8220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1040836"/>
            <a:ext cx="7543800" cy="696525"/>
          </a:xfrm>
        </p:spPr>
        <p:txBody>
          <a:bodyPr>
            <a:normAutofit fontScale="90000"/>
          </a:bodyPr>
          <a:lstStyle/>
          <a:p>
            <a:r>
              <a:rPr lang="tr-TR" b="1" dirty="0">
                <a:solidFill>
                  <a:srgbClr val="00B0F0"/>
                </a:solidFill>
                <a:latin typeface="Times New Roman" panose="02020603050405020304" pitchFamily="18" charset="0"/>
                <a:cs typeface="Times New Roman" panose="02020603050405020304" pitchFamily="18" charset="0"/>
              </a:rPr>
              <a:t>Yazılım Maliyetleri</a:t>
            </a:r>
          </a:p>
        </p:txBody>
      </p:sp>
      <p:sp>
        <p:nvSpPr>
          <p:cNvPr id="3" name="İçerik Yer Tutucusu 2"/>
          <p:cNvSpPr>
            <a:spLocks noGrp="1"/>
          </p:cNvSpPr>
          <p:nvPr>
            <p:ph idx="1"/>
          </p:nvPr>
        </p:nvSpPr>
        <p:spPr>
          <a:xfrm>
            <a:off x="431075" y="2058278"/>
            <a:ext cx="8399415" cy="3258306"/>
          </a:xfrm>
        </p:spPr>
        <p:txBody>
          <a:bodyPr>
            <a:noAutofit/>
          </a:bodyPr>
          <a:lstStyle/>
          <a:p>
            <a:pPr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 Günümüzde yazılım maliyetlerindeki artışlar giderek artmaktadır. "Yazılımımızı alırsanız yanında donanımı ücretsiz olarak sağlayacağız" deyişi zaman içerisinde giderek doğrulanmaktadır. </a:t>
            </a:r>
          </a:p>
          <a:p>
            <a:pPr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 Örneğin, günümüzde bir kopyası yüz bin dolar dolayında satılan kurumsal kaynak planlama yazılımlarının bulunduğu gözlemlenmektedir. </a:t>
            </a:r>
          </a:p>
          <a:p>
            <a:pPr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 Öte yandan bir kişisel bilgisayar ise 1000 ABD dolarının altında satılmaktadır. </a:t>
            </a:r>
          </a:p>
          <a:p>
            <a:pPr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 Yazılımın kopyalanma maliyeti ile donanım kopyalama maliyetinin arasındaki farklılık dikkate alındığında, yazılım maliyetlerinin, donanım maliyetlerine oranla oldukça yüksek olduğu ortaya çıkar.</a:t>
            </a:r>
          </a:p>
        </p:txBody>
      </p:sp>
      <p:sp>
        <p:nvSpPr>
          <p:cNvPr id="5" name="Slayt Numarası Yer Tutucusu 4"/>
          <p:cNvSpPr>
            <a:spLocks noGrp="1"/>
          </p:cNvSpPr>
          <p:nvPr>
            <p:ph type="sldNum" sz="quarter" idx="12"/>
          </p:nvPr>
        </p:nvSpPr>
        <p:spPr/>
        <p:txBody>
          <a:bodyPr/>
          <a:lstStyle/>
          <a:p>
            <a:fld id="{1449AE56-6C5E-4AE6-BD47-1CFD8EFBDD83}" type="slidenum">
              <a:rPr lang="tr-TR" smtClean="0"/>
              <a:t>20</a:t>
            </a:fld>
            <a:endParaRPr lang="tr-TR" dirty="0"/>
          </a:p>
        </p:txBody>
      </p:sp>
    </p:spTree>
    <p:extLst>
      <p:ext uri="{BB962C8B-B14F-4D97-AF65-F5344CB8AC3E}">
        <p14:creationId xmlns:p14="http://schemas.microsoft.com/office/powerpoint/2010/main" val="74676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36023"/>
            <a:ext cx="7543800" cy="901338"/>
          </a:xfrm>
        </p:spPr>
        <p:txBody>
          <a:bodyPr>
            <a:normAutofit fontScale="90000"/>
          </a:bodyPr>
          <a:lstStyle/>
          <a:p>
            <a:r>
              <a:rPr lang="tr-TR" sz="4000" b="1" dirty="0">
                <a:solidFill>
                  <a:srgbClr val="00B0F0"/>
                </a:solidFill>
                <a:latin typeface="Times New Roman" panose="02020603050405020304" pitchFamily="18" charset="0"/>
                <a:cs typeface="Times New Roman" panose="02020603050405020304" pitchFamily="18" charset="0"/>
              </a:rPr>
              <a:t>Yazılım Sistemlerin Sınıflandırılması</a:t>
            </a:r>
          </a:p>
        </p:txBody>
      </p:sp>
      <p:sp>
        <p:nvSpPr>
          <p:cNvPr id="3" name="İçerik Yer Tutucusu 2"/>
          <p:cNvSpPr>
            <a:spLocks noGrp="1"/>
          </p:cNvSpPr>
          <p:nvPr>
            <p:ph idx="1"/>
          </p:nvPr>
        </p:nvSpPr>
        <p:spPr>
          <a:xfrm>
            <a:off x="600890" y="2838511"/>
            <a:ext cx="5055327" cy="1563672"/>
          </a:xfrm>
        </p:spPr>
        <p:txBody>
          <a:bodyPr/>
          <a:lstStyle/>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İşlevlerine göre sınıflandırma</a:t>
            </a:r>
          </a:p>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Zamana dayalı özelliklere göre sınıflandırma</a:t>
            </a:r>
          </a:p>
          <a:p>
            <a:pP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Boyuta göre sınıflandırma</a:t>
            </a:r>
          </a:p>
        </p:txBody>
      </p:sp>
      <p:sp>
        <p:nvSpPr>
          <p:cNvPr id="5" name="Slayt Numarası Yer Tutucusu 4"/>
          <p:cNvSpPr>
            <a:spLocks noGrp="1"/>
          </p:cNvSpPr>
          <p:nvPr>
            <p:ph type="sldNum" sz="quarter" idx="12"/>
          </p:nvPr>
        </p:nvSpPr>
        <p:spPr/>
        <p:txBody>
          <a:bodyPr/>
          <a:lstStyle/>
          <a:p>
            <a:fld id="{1449AE56-6C5E-4AE6-BD47-1CFD8EFBDD83}" type="slidenum">
              <a:rPr lang="tr-TR" smtClean="0"/>
              <a:t>21</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399" y="2575019"/>
            <a:ext cx="2439890" cy="2439890"/>
          </a:xfrm>
          <a:prstGeom prst="rect">
            <a:avLst/>
          </a:prstGeom>
        </p:spPr>
      </p:pic>
    </p:spTree>
    <p:extLst>
      <p:ext uri="{BB962C8B-B14F-4D97-AF65-F5344CB8AC3E}">
        <p14:creationId xmlns:p14="http://schemas.microsoft.com/office/powerpoint/2010/main" val="272137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718457"/>
            <a:ext cx="8125097" cy="966652"/>
          </a:xfrm>
        </p:spPr>
        <p:txBody>
          <a:bodyPr/>
          <a:lstStyle/>
          <a:p>
            <a:r>
              <a:rPr lang="tr-TR" b="1" dirty="0">
                <a:solidFill>
                  <a:srgbClr val="00B0F0"/>
                </a:solidFill>
                <a:latin typeface="Times New Roman" panose="02020603050405020304" pitchFamily="18" charset="0"/>
                <a:cs typeface="Times New Roman" panose="02020603050405020304" pitchFamily="18" charset="0"/>
              </a:rPr>
              <a:t>İşlevlerine Göre Sınıflandırma</a:t>
            </a:r>
          </a:p>
        </p:txBody>
      </p:sp>
      <p:sp>
        <p:nvSpPr>
          <p:cNvPr id="5" name="Slayt Numarası Yer Tutucusu 4"/>
          <p:cNvSpPr>
            <a:spLocks noGrp="1"/>
          </p:cNvSpPr>
          <p:nvPr>
            <p:ph type="sldNum" sz="quarter" idx="12"/>
          </p:nvPr>
        </p:nvSpPr>
        <p:spPr/>
        <p:txBody>
          <a:bodyPr/>
          <a:lstStyle/>
          <a:p>
            <a:fld id="{1449AE56-6C5E-4AE6-BD47-1CFD8EFBDD83}" type="slidenum">
              <a:rPr lang="tr-TR" smtClean="0"/>
              <a:t>22</a:t>
            </a:fld>
            <a:endParaRPr lang="tr-TR" dirty="0"/>
          </a:p>
        </p:txBody>
      </p:sp>
      <p:graphicFrame>
        <p:nvGraphicFramePr>
          <p:cNvPr id="3" name="Tablo 2"/>
          <p:cNvGraphicFramePr>
            <a:graphicFrameLocks noGrp="1"/>
          </p:cNvGraphicFramePr>
          <p:nvPr>
            <p:extLst>
              <p:ext uri="{D42A27DB-BD31-4B8C-83A1-F6EECF244321}">
                <p14:modId xmlns:p14="http://schemas.microsoft.com/office/powerpoint/2010/main" val="2378874935"/>
              </p:ext>
            </p:extLst>
          </p:nvPr>
        </p:nvGraphicFramePr>
        <p:xfrm>
          <a:off x="1224744" y="2246811"/>
          <a:ext cx="6769724" cy="2834641"/>
        </p:xfrm>
        <a:graphic>
          <a:graphicData uri="http://schemas.openxmlformats.org/drawingml/2006/table">
            <a:tbl>
              <a:tblPr firstRow="1" bandRow="1">
                <a:tableStyleId>{8A107856-5554-42FB-B03E-39F5DBC370BA}</a:tableStyleId>
              </a:tblPr>
              <a:tblGrid>
                <a:gridCol w="3384862">
                  <a:extLst>
                    <a:ext uri="{9D8B030D-6E8A-4147-A177-3AD203B41FA5}">
                      <a16:colId xmlns:a16="http://schemas.microsoft.com/office/drawing/2014/main" val="1727705595"/>
                    </a:ext>
                  </a:extLst>
                </a:gridCol>
                <a:gridCol w="3384862">
                  <a:extLst>
                    <a:ext uri="{9D8B030D-6E8A-4147-A177-3AD203B41FA5}">
                      <a16:colId xmlns:a16="http://schemas.microsoft.com/office/drawing/2014/main" val="634950554"/>
                    </a:ext>
                  </a:extLst>
                </a:gridCol>
              </a:tblGrid>
              <a:tr h="534997">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Hesaplama</a:t>
                      </a:r>
                    </a:p>
                  </a:txBody>
                  <a:tcPr anchor="ctr"/>
                </a:tc>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Mühendislik Çözümleme</a:t>
                      </a:r>
                    </a:p>
                  </a:txBody>
                  <a:tcPr anchor="ctr"/>
                </a:tc>
                <a:extLst>
                  <a:ext uri="{0D108BD9-81ED-4DB2-BD59-A6C34878D82A}">
                    <a16:rowId xmlns:a16="http://schemas.microsoft.com/office/drawing/2014/main" val="1919887993"/>
                  </a:ext>
                </a:extLst>
              </a:tr>
              <a:tr h="574911">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Veri</a:t>
                      </a:r>
                      <a:r>
                        <a:rPr lang="tr-TR" sz="2400" b="0" baseline="0" dirty="0">
                          <a:solidFill>
                            <a:schemeClr val="tx1"/>
                          </a:solidFill>
                          <a:latin typeface="Times New Roman" panose="02020603050405020304" pitchFamily="18" charset="0"/>
                          <a:cs typeface="Times New Roman" panose="02020603050405020304" pitchFamily="18" charset="0"/>
                        </a:rPr>
                        <a:t> İşleme</a:t>
                      </a:r>
                      <a:endParaRPr lang="tr-TR" sz="24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Bankacılık</a:t>
                      </a:r>
                    </a:p>
                  </a:txBody>
                  <a:tcPr anchor="ctr"/>
                </a:tc>
                <a:extLst>
                  <a:ext uri="{0D108BD9-81ED-4DB2-BD59-A6C34878D82A}">
                    <a16:rowId xmlns:a16="http://schemas.microsoft.com/office/drawing/2014/main" val="1202390640"/>
                  </a:ext>
                </a:extLst>
              </a:tr>
              <a:tr h="574911">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Süreç Temelli</a:t>
                      </a:r>
                    </a:p>
                  </a:txBody>
                  <a:tcPr anchor="ctr"/>
                </a:tc>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Gömülü</a:t>
                      </a:r>
                      <a:r>
                        <a:rPr lang="tr-TR" sz="2400" b="0" baseline="0" dirty="0">
                          <a:solidFill>
                            <a:schemeClr val="tx1"/>
                          </a:solidFill>
                          <a:latin typeface="Times New Roman" panose="02020603050405020304" pitchFamily="18" charset="0"/>
                          <a:cs typeface="Times New Roman" panose="02020603050405020304" pitchFamily="18" charset="0"/>
                        </a:rPr>
                        <a:t> Sistemler</a:t>
                      </a:r>
                      <a:endParaRPr lang="tr-TR" sz="2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46160136"/>
                  </a:ext>
                </a:extLst>
              </a:tr>
              <a:tr h="574911">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Kural Temelli</a:t>
                      </a:r>
                    </a:p>
                  </a:txBody>
                  <a:tcPr anchor="ctr"/>
                </a:tc>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Robotik, Yapay Zeka</a:t>
                      </a:r>
                    </a:p>
                  </a:txBody>
                  <a:tcPr anchor="ctr"/>
                </a:tc>
                <a:extLst>
                  <a:ext uri="{0D108BD9-81ED-4DB2-BD59-A6C34878D82A}">
                    <a16:rowId xmlns:a16="http://schemas.microsoft.com/office/drawing/2014/main" val="2549714245"/>
                  </a:ext>
                </a:extLst>
              </a:tr>
              <a:tr h="574911">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CAD</a:t>
                      </a:r>
                    </a:p>
                  </a:txBody>
                  <a:tcPr anchor="ctr"/>
                </a:tc>
                <a:tc>
                  <a:txBody>
                    <a:bodyPr/>
                    <a:lstStyle/>
                    <a:p>
                      <a:pPr algn="ctr"/>
                      <a:r>
                        <a:rPr lang="tr-TR" sz="2400" b="0" dirty="0">
                          <a:solidFill>
                            <a:schemeClr val="tx1"/>
                          </a:solidFill>
                          <a:latin typeface="Times New Roman" panose="02020603050405020304" pitchFamily="18" charset="0"/>
                          <a:cs typeface="Times New Roman" panose="02020603050405020304" pitchFamily="18" charset="0"/>
                        </a:rPr>
                        <a:t>Sinyal İşleme</a:t>
                      </a:r>
                    </a:p>
                  </a:txBody>
                  <a:tcPr anchor="ctr"/>
                </a:tc>
                <a:extLst>
                  <a:ext uri="{0D108BD9-81ED-4DB2-BD59-A6C34878D82A}">
                    <a16:rowId xmlns:a16="http://schemas.microsoft.com/office/drawing/2014/main" val="2341306767"/>
                  </a:ext>
                </a:extLst>
              </a:tr>
            </a:tbl>
          </a:graphicData>
        </a:graphic>
      </p:graphicFrame>
    </p:spTree>
    <p:extLst>
      <p:ext uri="{BB962C8B-B14F-4D97-AF65-F5344CB8AC3E}">
        <p14:creationId xmlns:p14="http://schemas.microsoft.com/office/powerpoint/2010/main" val="281601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197" y="849086"/>
            <a:ext cx="9258791" cy="805251"/>
          </a:xfrm>
        </p:spPr>
        <p:txBody>
          <a:bodyPr>
            <a:noAutofit/>
          </a:bodyPr>
          <a:lstStyle/>
          <a:p>
            <a:r>
              <a:rPr lang="tr-TR" sz="3600" b="1" dirty="0">
                <a:solidFill>
                  <a:srgbClr val="00B0F0"/>
                </a:solidFill>
                <a:latin typeface="Times New Roman" panose="02020603050405020304" pitchFamily="18" charset="0"/>
                <a:cs typeface="Times New Roman" panose="02020603050405020304" pitchFamily="18" charset="0"/>
              </a:rPr>
              <a:t>Zamana Dayalı Özelliklere Göre Sınıflandırma</a:t>
            </a:r>
          </a:p>
        </p:txBody>
      </p:sp>
      <p:sp>
        <p:nvSpPr>
          <p:cNvPr id="5" name="Slayt Numarası Yer Tutucusu 4"/>
          <p:cNvSpPr>
            <a:spLocks noGrp="1"/>
          </p:cNvSpPr>
          <p:nvPr>
            <p:ph type="sldNum" sz="quarter" idx="12"/>
          </p:nvPr>
        </p:nvSpPr>
        <p:spPr/>
        <p:txBody>
          <a:bodyPr/>
          <a:lstStyle/>
          <a:p>
            <a:fld id="{1449AE56-6C5E-4AE6-BD47-1CFD8EFBDD83}" type="slidenum">
              <a:rPr lang="tr-TR" smtClean="0"/>
              <a:t>23</a:t>
            </a:fld>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150" y="3938322"/>
            <a:ext cx="1998978" cy="1998978"/>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061" y="3994525"/>
            <a:ext cx="1886572" cy="1886572"/>
          </a:xfrm>
          <a:prstGeom prst="rect">
            <a:avLst/>
          </a:prstGeom>
        </p:spPr>
      </p:pic>
      <p:graphicFrame>
        <p:nvGraphicFramePr>
          <p:cNvPr id="9" name="Tablo 8"/>
          <p:cNvGraphicFramePr>
            <a:graphicFrameLocks noGrp="1"/>
          </p:cNvGraphicFramePr>
          <p:nvPr>
            <p:extLst>
              <p:ext uri="{D42A27DB-BD31-4B8C-83A1-F6EECF244321}">
                <p14:modId xmlns:p14="http://schemas.microsoft.com/office/powerpoint/2010/main" val="2991823375"/>
              </p:ext>
            </p:extLst>
          </p:nvPr>
        </p:nvGraphicFramePr>
        <p:xfrm>
          <a:off x="1445620" y="2314283"/>
          <a:ext cx="6196150" cy="1348398"/>
        </p:xfrm>
        <a:graphic>
          <a:graphicData uri="http://schemas.openxmlformats.org/drawingml/2006/table">
            <a:tbl>
              <a:tblPr firstRow="1" bandRow="1">
                <a:tableStyleId>{8A107856-5554-42FB-B03E-39F5DBC370BA}</a:tableStyleId>
              </a:tblPr>
              <a:tblGrid>
                <a:gridCol w="3098075">
                  <a:extLst>
                    <a:ext uri="{9D8B030D-6E8A-4147-A177-3AD203B41FA5}">
                      <a16:colId xmlns:a16="http://schemas.microsoft.com/office/drawing/2014/main" val="3939502018"/>
                    </a:ext>
                  </a:extLst>
                </a:gridCol>
                <a:gridCol w="3098075">
                  <a:extLst>
                    <a:ext uri="{9D8B030D-6E8A-4147-A177-3AD203B41FA5}">
                      <a16:colId xmlns:a16="http://schemas.microsoft.com/office/drawing/2014/main" val="1889114431"/>
                    </a:ext>
                  </a:extLst>
                </a:gridCol>
              </a:tblGrid>
              <a:tr h="674199">
                <a:tc>
                  <a:txBody>
                    <a:bodyPr/>
                    <a:lstStyle/>
                    <a:p>
                      <a:pPr algn="ctr"/>
                      <a:r>
                        <a:rPr lang="tr-TR" sz="2400" b="0" dirty="0">
                          <a:latin typeface="Times New Roman" panose="02020603050405020304" pitchFamily="18" charset="0"/>
                          <a:cs typeface="Times New Roman" panose="02020603050405020304" pitchFamily="18" charset="0"/>
                        </a:rPr>
                        <a:t>Toplu (Çevrim-Dışı)</a:t>
                      </a:r>
                    </a:p>
                  </a:txBody>
                  <a:tcPr anchor="ctr"/>
                </a:tc>
                <a:tc>
                  <a:txBody>
                    <a:bodyPr/>
                    <a:lstStyle/>
                    <a:p>
                      <a:pPr algn="ctr"/>
                      <a:r>
                        <a:rPr lang="tr-TR" sz="2400" b="0" dirty="0">
                          <a:latin typeface="Times New Roman" panose="02020603050405020304" pitchFamily="18" charset="0"/>
                          <a:cs typeface="Times New Roman" panose="02020603050405020304" pitchFamily="18" charset="0"/>
                        </a:rPr>
                        <a:t>Çevrim-İçi</a:t>
                      </a:r>
                    </a:p>
                  </a:txBody>
                  <a:tcPr anchor="ctr"/>
                </a:tc>
                <a:extLst>
                  <a:ext uri="{0D108BD9-81ED-4DB2-BD59-A6C34878D82A}">
                    <a16:rowId xmlns:a16="http://schemas.microsoft.com/office/drawing/2014/main" val="511476610"/>
                  </a:ext>
                </a:extLst>
              </a:tr>
              <a:tr h="674199">
                <a:tc>
                  <a:txBody>
                    <a:bodyPr/>
                    <a:lstStyle/>
                    <a:p>
                      <a:pPr algn="ctr"/>
                      <a:r>
                        <a:rPr lang="tr-TR" sz="2400" b="0" dirty="0">
                          <a:latin typeface="Times New Roman" panose="02020603050405020304" pitchFamily="18" charset="0"/>
                          <a:cs typeface="Times New Roman" panose="02020603050405020304" pitchFamily="18" charset="0"/>
                        </a:rPr>
                        <a:t>Gerçek Zamanlı</a:t>
                      </a:r>
                    </a:p>
                  </a:txBody>
                  <a:tcPr anchor="ctr"/>
                </a:tc>
                <a:tc>
                  <a:txBody>
                    <a:bodyPr/>
                    <a:lstStyle/>
                    <a:p>
                      <a:pPr algn="ctr"/>
                      <a:endParaRPr lang="tr-TR" sz="2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78578095"/>
                  </a:ext>
                </a:extLst>
              </a:tr>
            </a:tbl>
          </a:graphicData>
        </a:graphic>
      </p:graphicFrame>
    </p:spTree>
    <p:extLst>
      <p:ext uri="{BB962C8B-B14F-4D97-AF65-F5344CB8AC3E}">
        <p14:creationId xmlns:p14="http://schemas.microsoft.com/office/powerpoint/2010/main" val="2271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Boyuta Göre Sınıflandırma</a:t>
            </a:r>
          </a:p>
        </p:txBody>
      </p:sp>
      <p:sp>
        <p:nvSpPr>
          <p:cNvPr id="5" name="Slayt Numarası Yer Tutucusu 4"/>
          <p:cNvSpPr>
            <a:spLocks noGrp="1"/>
          </p:cNvSpPr>
          <p:nvPr>
            <p:ph type="sldNum" sz="quarter" idx="12"/>
          </p:nvPr>
        </p:nvSpPr>
        <p:spPr/>
        <p:txBody>
          <a:bodyPr/>
          <a:lstStyle/>
          <a:p>
            <a:fld id="{1449AE56-6C5E-4AE6-BD47-1CFD8EFBDD83}" type="slidenum">
              <a:rPr lang="tr-TR" smtClean="0"/>
              <a:t>24</a:t>
            </a:fld>
            <a:endParaRPr lang="tr-TR" dirty="0"/>
          </a:p>
        </p:txBody>
      </p:sp>
      <p:graphicFrame>
        <p:nvGraphicFramePr>
          <p:cNvPr id="3" name="Tablo 2"/>
          <p:cNvGraphicFramePr>
            <a:graphicFrameLocks noGrp="1"/>
          </p:cNvGraphicFramePr>
          <p:nvPr>
            <p:extLst>
              <p:ext uri="{D42A27DB-BD31-4B8C-83A1-F6EECF244321}">
                <p14:modId xmlns:p14="http://schemas.microsoft.com/office/powerpoint/2010/main" val="860947913"/>
              </p:ext>
            </p:extLst>
          </p:nvPr>
        </p:nvGraphicFramePr>
        <p:xfrm>
          <a:off x="1129020" y="2353180"/>
          <a:ext cx="6813196" cy="3159346"/>
        </p:xfrm>
        <a:graphic>
          <a:graphicData uri="http://schemas.openxmlformats.org/drawingml/2006/table">
            <a:tbl>
              <a:tblPr firstRow="1" bandRow="1">
                <a:tableStyleId>{8A107856-5554-42FB-B03E-39F5DBC370BA}</a:tableStyleId>
              </a:tblPr>
              <a:tblGrid>
                <a:gridCol w="3406598">
                  <a:extLst>
                    <a:ext uri="{9D8B030D-6E8A-4147-A177-3AD203B41FA5}">
                      <a16:colId xmlns:a16="http://schemas.microsoft.com/office/drawing/2014/main" val="2478542367"/>
                    </a:ext>
                  </a:extLst>
                </a:gridCol>
                <a:gridCol w="3406598">
                  <a:extLst>
                    <a:ext uri="{9D8B030D-6E8A-4147-A177-3AD203B41FA5}">
                      <a16:colId xmlns:a16="http://schemas.microsoft.com/office/drawing/2014/main" val="3813916606"/>
                    </a:ext>
                  </a:extLst>
                </a:gridCol>
              </a:tblGrid>
              <a:tr h="788272">
                <a:tc>
                  <a:txBody>
                    <a:bodyPr/>
                    <a:lstStyle/>
                    <a:p>
                      <a:pPr algn="ctr"/>
                      <a:r>
                        <a:rPr lang="tr-TR" sz="2000" b="0" dirty="0">
                          <a:latin typeface="Times New Roman" panose="02020603050405020304" pitchFamily="18" charset="0"/>
                          <a:cs typeface="Times New Roman" panose="02020603050405020304" pitchFamily="18" charset="0"/>
                        </a:rPr>
                        <a:t>Küçük (SS&lt;2000)</a:t>
                      </a:r>
                    </a:p>
                  </a:txBody>
                  <a:tcPr anchor="ctr"/>
                </a:tc>
                <a:tc>
                  <a:txBody>
                    <a:bodyPr/>
                    <a:lstStyle/>
                    <a:p>
                      <a:pPr algn="ctr"/>
                      <a:r>
                        <a:rPr lang="tr-TR" sz="2000" b="0" dirty="0">
                          <a:latin typeface="Times New Roman" panose="02020603050405020304" pitchFamily="18" charset="0"/>
                          <a:cs typeface="Times New Roman" panose="02020603050405020304" pitchFamily="18" charset="0"/>
                        </a:rPr>
                        <a:t>PC Oyunları</a:t>
                      </a:r>
                    </a:p>
                    <a:p>
                      <a:pPr algn="ctr"/>
                      <a:r>
                        <a:rPr lang="tr-TR" sz="2000" b="0" dirty="0">
                          <a:latin typeface="Times New Roman" panose="02020603050405020304" pitchFamily="18" charset="0"/>
                          <a:cs typeface="Times New Roman" panose="02020603050405020304" pitchFamily="18" charset="0"/>
                        </a:rPr>
                        <a:t>Öğrenci Projeleri</a:t>
                      </a:r>
                    </a:p>
                  </a:txBody>
                  <a:tcPr anchor="ctr"/>
                </a:tc>
                <a:extLst>
                  <a:ext uri="{0D108BD9-81ED-4DB2-BD59-A6C34878D82A}">
                    <a16:rowId xmlns:a16="http://schemas.microsoft.com/office/drawing/2014/main" val="1542668243"/>
                  </a:ext>
                </a:extLst>
              </a:tr>
              <a:tr h="788272">
                <a:tc>
                  <a:txBody>
                    <a:bodyPr/>
                    <a:lstStyle/>
                    <a:p>
                      <a:pPr algn="ctr"/>
                      <a:r>
                        <a:rPr lang="tr-TR" sz="2000" b="0" dirty="0">
                          <a:latin typeface="Times New Roman" panose="02020603050405020304" pitchFamily="18" charset="0"/>
                          <a:cs typeface="Times New Roman" panose="02020603050405020304" pitchFamily="18" charset="0"/>
                        </a:rPr>
                        <a:t>Orta (2000&lt;SS&lt;100,000)</a:t>
                      </a:r>
                    </a:p>
                  </a:txBody>
                  <a:tcPr anchor="ctr"/>
                </a:tc>
                <a:tc>
                  <a:txBody>
                    <a:bodyPr/>
                    <a:lstStyle/>
                    <a:p>
                      <a:pPr algn="ctr"/>
                      <a:r>
                        <a:rPr lang="tr-TR" sz="2000" b="0" dirty="0">
                          <a:latin typeface="Times New Roman" panose="02020603050405020304" pitchFamily="18" charset="0"/>
                          <a:cs typeface="Times New Roman" panose="02020603050405020304" pitchFamily="18" charset="0"/>
                        </a:rPr>
                        <a:t>CAD</a:t>
                      </a:r>
                    </a:p>
                    <a:p>
                      <a:pPr algn="ctr"/>
                      <a:r>
                        <a:rPr lang="tr-TR" sz="2000" b="0" dirty="0">
                          <a:latin typeface="Times New Roman" panose="02020603050405020304" pitchFamily="18" charset="0"/>
                          <a:cs typeface="Times New Roman" panose="02020603050405020304" pitchFamily="18" charset="0"/>
                        </a:rPr>
                        <a:t>BDE Yazılımları</a:t>
                      </a:r>
                    </a:p>
                  </a:txBody>
                  <a:tcPr anchor="ctr"/>
                </a:tc>
                <a:extLst>
                  <a:ext uri="{0D108BD9-81ED-4DB2-BD59-A6C34878D82A}">
                    <a16:rowId xmlns:a16="http://schemas.microsoft.com/office/drawing/2014/main" val="1426667824"/>
                  </a:ext>
                </a:extLst>
              </a:tr>
              <a:tr h="456698">
                <a:tc>
                  <a:txBody>
                    <a:bodyPr/>
                    <a:lstStyle/>
                    <a:p>
                      <a:pPr algn="ctr"/>
                      <a:r>
                        <a:rPr lang="tr-TR" sz="2000" b="0" dirty="0">
                          <a:latin typeface="Times New Roman" panose="02020603050405020304" pitchFamily="18" charset="0"/>
                          <a:cs typeface="Times New Roman" panose="02020603050405020304" pitchFamily="18" charset="0"/>
                        </a:rPr>
                        <a:t>Büyük (100,000&lt;1 Milyon)</a:t>
                      </a:r>
                    </a:p>
                  </a:txBody>
                  <a:tcPr anchor="ctr"/>
                </a:tc>
                <a:tc>
                  <a:txBody>
                    <a:bodyPr/>
                    <a:lstStyle/>
                    <a:p>
                      <a:pPr algn="ctr"/>
                      <a:r>
                        <a:rPr lang="tr-TR" sz="2000" b="0" dirty="0">
                          <a:latin typeface="Times New Roman" panose="02020603050405020304" pitchFamily="18" charset="0"/>
                          <a:cs typeface="Times New Roman" panose="02020603050405020304" pitchFamily="18" charset="0"/>
                        </a:rPr>
                        <a:t>İşletim Sistemleri</a:t>
                      </a:r>
                    </a:p>
                  </a:txBody>
                  <a:tcPr anchor="ctr"/>
                </a:tc>
                <a:extLst>
                  <a:ext uri="{0D108BD9-81ED-4DB2-BD59-A6C34878D82A}">
                    <a16:rowId xmlns:a16="http://schemas.microsoft.com/office/drawing/2014/main" val="3723257835"/>
                  </a:ext>
                </a:extLst>
              </a:tr>
              <a:tr h="1126104">
                <a:tc>
                  <a:txBody>
                    <a:bodyPr/>
                    <a:lstStyle/>
                    <a:p>
                      <a:pPr algn="ctr"/>
                      <a:r>
                        <a:rPr lang="tr-TR" sz="2000" b="0" dirty="0">
                          <a:latin typeface="Times New Roman" panose="02020603050405020304" pitchFamily="18" charset="0"/>
                          <a:cs typeface="Times New Roman" panose="02020603050405020304" pitchFamily="18" charset="0"/>
                        </a:rPr>
                        <a:t>Çok Büyük (SS&gt;1 Milyon)</a:t>
                      </a:r>
                    </a:p>
                  </a:txBody>
                  <a:tcPr anchor="ctr"/>
                </a:tc>
                <a:tc>
                  <a:txBody>
                    <a:bodyPr/>
                    <a:lstStyle/>
                    <a:p>
                      <a:pPr algn="ctr"/>
                      <a:r>
                        <a:rPr lang="tr-TR" sz="2000" b="0" dirty="0">
                          <a:latin typeface="Times New Roman" panose="02020603050405020304" pitchFamily="18" charset="0"/>
                          <a:cs typeface="Times New Roman" panose="02020603050405020304" pitchFamily="18" charset="0"/>
                        </a:rPr>
                        <a:t>Komuta Kontrol Sistemleri</a:t>
                      </a:r>
                    </a:p>
                    <a:p>
                      <a:pPr algn="ctr"/>
                      <a:r>
                        <a:rPr lang="tr-TR" sz="2000" b="0" dirty="0">
                          <a:latin typeface="Times New Roman" panose="02020603050405020304" pitchFamily="18" charset="0"/>
                          <a:cs typeface="Times New Roman" panose="02020603050405020304" pitchFamily="18" charset="0"/>
                        </a:rPr>
                        <a:t>Hava Tahmini Sistemleri</a:t>
                      </a:r>
                    </a:p>
                    <a:p>
                      <a:pPr algn="ctr"/>
                      <a:r>
                        <a:rPr lang="tr-TR" sz="2000" b="0" dirty="0">
                          <a:latin typeface="Times New Roman" panose="02020603050405020304" pitchFamily="18" charset="0"/>
                          <a:cs typeface="Times New Roman" panose="02020603050405020304" pitchFamily="18" charset="0"/>
                        </a:rPr>
                        <a:t>Yıldız Savaşları</a:t>
                      </a:r>
                      <a:r>
                        <a:rPr lang="tr-TR" sz="2000" b="0" baseline="0" dirty="0">
                          <a:latin typeface="Times New Roman" panose="02020603050405020304" pitchFamily="18" charset="0"/>
                          <a:cs typeface="Times New Roman" panose="02020603050405020304" pitchFamily="18" charset="0"/>
                        </a:rPr>
                        <a:t> Sistemleri</a:t>
                      </a:r>
                      <a:endParaRPr lang="tr-TR" sz="20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12644350"/>
                  </a:ext>
                </a:extLst>
              </a:tr>
            </a:tbl>
          </a:graphicData>
        </a:graphic>
      </p:graphicFrame>
    </p:spTree>
    <p:extLst>
      <p:ext uri="{BB962C8B-B14F-4D97-AF65-F5344CB8AC3E}">
        <p14:creationId xmlns:p14="http://schemas.microsoft.com/office/powerpoint/2010/main" val="868443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75211"/>
            <a:ext cx="7543800" cy="862150"/>
          </a:xfrm>
        </p:spPr>
        <p:txBody>
          <a:bodyPr/>
          <a:lstStyle/>
          <a:p>
            <a:r>
              <a:rPr lang="tr-TR" b="1" dirty="0">
                <a:solidFill>
                  <a:srgbClr val="00B0F0"/>
                </a:solidFill>
                <a:latin typeface="Times New Roman" panose="02020603050405020304" pitchFamily="18" charset="0"/>
                <a:cs typeface="Times New Roman" panose="02020603050405020304" pitchFamily="18" charset="0"/>
              </a:rPr>
              <a:t>Yazılımda Kalite </a:t>
            </a:r>
          </a:p>
        </p:txBody>
      </p:sp>
      <p:graphicFrame>
        <p:nvGraphicFramePr>
          <p:cNvPr id="6" name="İçerik Yer Tutucusu 5"/>
          <p:cNvGraphicFramePr>
            <a:graphicFrameLocks noGrp="1" noChangeAspect="1"/>
          </p:cNvGraphicFramePr>
          <p:nvPr>
            <p:ph idx="1"/>
          </p:nvPr>
        </p:nvGraphicFramePr>
        <p:xfrm>
          <a:off x="815009" y="2054916"/>
          <a:ext cx="7466772" cy="3375422"/>
        </p:xfrm>
        <a:graphic>
          <a:graphicData uri="http://schemas.openxmlformats.org/drawingml/2006/chart">
            <c:chart xmlns:c="http://schemas.openxmlformats.org/drawingml/2006/chart" xmlns:r="http://schemas.openxmlformats.org/officeDocument/2006/relationships" r:id="rId2"/>
          </a:graphicData>
        </a:graphic>
      </p:graphicFrame>
      <p:sp>
        <p:nvSpPr>
          <p:cNvPr id="5" name="Slayt Numarası Yer Tutucusu 4"/>
          <p:cNvSpPr>
            <a:spLocks noGrp="1"/>
          </p:cNvSpPr>
          <p:nvPr>
            <p:ph type="sldNum" sz="quarter" idx="12"/>
          </p:nvPr>
        </p:nvSpPr>
        <p:spPr/>
        <p:txBody>
          <a:bodyPr/>
          <a:lstStyle/>
          <a:p>
            <a:fld id="{1449AE56-6C5E-4AE6-BD47-1CFD8EFBDD83}" type="slidenum">
              <a:rPr lang="tr-TR" smtClean="0"/>
              <a:t>25</a:t>
            </a:fld>
            <a:endParaRPr lang="tr-TR" dirty="0"/>
          </a:p>
        </p:txBody>
      </p:sp>
    </p:spTree>
    <p:extLst>
      <p:ext uri="{BB962C8B-B14F-4D97-AF65-F5344CB8AC3E}">
        <p14:creationId xmlns:p14="http://schemas.microsoft.com/office/powerpoint/2010/main" val="4128574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25782"/>
            <a:ext cx="7543800" cy="911579"/>
          </a:xfrm>
        </p:spPr>
        <p:txBody>
          <a:bodyPr/>
          <a:lstStyle/>
          <a:p>
            <a:r>
              <a:rPr lang="tr-TR" b="1" dirty="0">
                <a:solidFill>
                  <a:srgbClr val="00B0F0"/>
                </a:solidFill>
                <a:latin typeface="Times New Roman" panose="02020603050405020304" pitchFamily="18" charset="0"/>
                <a:cs typeface="Times New Roman" panose="02020603050405020304" pitchFamily="18" charset="0"/>
              </a:rPr>
              <a:t>Yazılımda Kalite</a:t>
            </a:r>
          </a:p>
        </p:txBody>
      </p:sp>
      <p:sp>
        <p:nvSpPr>
          <p:cNvPr id="3" name="İçerik Yer Tutucusu 2"/>
          <p:cNvSpPr>
            <a:spLocks noGrp="1"/>
          </p:cNvSpPr>
          <p:nvPr>
            <p:ph idx="1"/>
          </p:nvPr>
        </p:nvSpPr>
        <p:spPr>
          <a:xfrm>
            <a:off x="613954" y="2420500"/>
            <a:ext cx="7543801" cy="2530323"/>
          </a:xfrm>
        </p:spPr>
        <p:txBody>
          <a:bodyPr>
            <a:normAutofit/>
          </a:bodyPr>
          <a:lstStyle/>
          <a:p>
            <a:pPr lvl="0"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Üretim Süreci Boyunca ara ürünlere ilişkin kalite standartlarının geliştirilmesi ve geliştirme işlemlerinin bu standartlara uygunluğunun denetlenmesidir.</a:t>
            </a:r>
          </a:p>
          <a:p>
            <a:pPr lvl="0"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kalite sağlama etkinlikleriyle;</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Yazılım maliyetleri düşürülür,</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Yazılım üretiminin yönetimi kolaylaşır,</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Belgeleme ve standart sorunları giderilir.</a:t>
            </a:r>
          </a:p>
        </p:txBody>
      </p:sp>
      <p:sp>
        <p:nvSpPr>
          <p:cNvPr id="5" name="Slayt Numarası Yer Tutucusu 4"/>
          <p:cNvSpPr>
            <a:spLocks noGrp="1"/>
          </p:cNvSpPr>
          <p:nvPr>
            <p:ph type="sldNum" sz="quarter" idx="12"/>
          </p:nvPr>
        </p:nvSpPr>
        <p:spPr/>
        <p:txBody>
          <a:bodyPr/>
          <a:lstStyle/>
          <a:p>
            <a:fld id="{1449AE56-6C5E-4AE6-BD47-1CFD8EFBDD83}" type="slidenum">
              <a:rPr lang="tr-TR" smtClean="0"/>
              <a:t>26</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882" y="3558903"/>
            <a:ext cx="3297129" cy="2075059"/>
          </a:xfrm>
          <a:prstGeom prst="rect">
            <a:avLst/>
          </a:prstGeom>
        </p:spPr>
      </p:pic>
    </p:spTree>
    <p:extLst>
      <p:ext uri="{BB962C8B-B14F-4D97-AF65-F5344CB8AC3E}">
        <p14:creationId xmlns:p14="http://schemas.microsoft.com/office/powerpoint/2010/main" val="125660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901337"/>
            <a:ext cx="7543800" cy="836024"/>
          </a:xfrm>
        </p:spPr>
        <p:txBody>
          <a:bodyPr/>
          <a:lstStyle/>
          <a:p>
            <a:r>
              <a:rPr lang="tr-TR" b="1" dirty="0">
                <a:solidFill>
                  <a:srgbClr val="00B0F0"/>
                </a:solidFill>
                <a:latin typeface="Times New Roman" panose="02020603050405020304" pitchFamily="18" charset="0"/>
                <a:cs typeface="Times New Roman" panose="02020603050405020304" pitchFamily="18" charset="0"/>
              </a:rPr>
              <a:t>Yazılımda Kalite</a:t>
            </a:r>
          </a:p>
        </p:txBody>
      </p:sp>
      <p:sp>
        <p:nvSpPr>
          <p:cNvPr id="5" name="Slayt Numarası Yer Tutucusu 4"/>
          <p:cNvSpPr>
            <a:spLocks noGrp="1"/>
          </p:cNvSpPr>
          <p:nvPr>
            <p:ph type="sldNum" sz="quarter" idx="12"/>
          </p:nvPr>
        </p:nvSpPr>
        <p:spPr/>
        <p:txBody>
          <a:bodyPr/>
          <a:lstStyle/>
          <a:p>
            <a:fld id="{1449AE56-6C5E-4AE6-BD47-1CFD8EFBDD83}" type="slidenum">
              <a:rPr lang="tr-TR" smtClean="0"/>
              <a:t>27</a:t>
            </a:fld>
            <a:endParaRPr lang="tr-TR" dirty="0"/>
          </a:p>
        </p:txBody>
      </p:sp>
      <p:graphicFrame>
        <p:nvGraphicFramePr>
          <p:cNvPr id="3" name="Tablo 2"/>
          <p:cNvGraphicFramePr>
            <a:graphicFrameLocks noGrp="1"/>
          </p:cNvGraphicFramePr>
          <p:nvPr>
            <p:extLst>
              <p:ext uri="{D42A27DB-BD31-4B8C-83A1-F6EECF244321}">
                <p14:modId xmlns:p14="http://schemas.microsoft.com/office/powerpoint/2010/main" val="1997933529"/>
              </p:ext>
            </p:extLst>
          </p:nvPr>
        </p:nvGraphicFramePr>
        <p:xfrm>
          <a:off x="522513" y="2037077"/>
          <a:ext cx="8164285" cy="3971836"/>
        </p:xfrm>
        <a:graphic>
          <a:graphicData uri="http://schemas.openxmlformats.org/drawingml/2006/table">
            <a:tbl>
              <a:tblPr firstRow="1" bandRow="1">
                <a:tableStyleId>{8A107856-5554-42FB-B03E-39F5DBC370BA}</a:tableStyleId>
              </a:tblPr>
              <a:tblGrid>
                <a:gridCol w="1632857">
                  <a:extLst>
                    <a:ext uri="{9D8B030D-6E8A-4147-A177-3AD203B41FA5}">
                      <a16:colId xmlns:a16="http://schemas.microsoft.com/office/drawing/2014/main" val="3679442407"/>
                    </a:ext>
                  </a:extLst>
                </a:gridCol>
                <a:gridCol w="1632857">
                  <a:extLst>
                    <a:ext uri="{9D8B030D-6E8A-4147-A177-3AD203B41FA5}">
                      <a16:colId xmlns:a16="http://schemas.microsoft.com/office/drawing/2014/main" val="3105589648"/>
                    </a:ext>
                  </a:extLst>
                </a:gridCol>
                <a:gridCol w="1632857">
                  <a:extLst>
                    <a:ext uri="{9D8B030D-6E8A-4147-A177-3AD203B41FA5}">
                      <a16:colId xmlns:a16="http://schemas.microsoft.com/office/drawing/2014/main" val="1168376737"/>
                    </a:ext>
                  </a:extLst>
                </a:gridCol>
                <a:gridCol w="1632857">
                  <a:extLst>
                    <a:ext uri="{9D8B030D-6E8A-4147-A177-3AD203B41FA5}">
                      <a16:colId xmlns:a16="http://schemas.microsoft.com/office/drawing/2014/main" val="1155002183"/>
                    </a:ext>
                  </a:extLst>
                </a:gridCol>
                <a:gridCol w="1632857">
                  <a:extLst>
                    <a:ext uri="{9D8B030D-6E8A-4147-A177-3AD203B41FA5}">
                      <a16:colId xmlns:a16="http://schemas.microsoft.com/office/drawing/2014/main" val="340128298"/>
                    </a:ext>
                  </a:extLst>
                </a:gridCol>
              </a:tblGrid>
              <a:tr h="1168187">
                <a:tc>
                  <a:txBody>
                    <a:bodyPr/>
                    <a:lstStyle/>
                    <a:p>
                      <a:pPr algn="ctr"/>
                      <a:r>
                        <a:rPr lang="tr-TR" sz="1600" dirty="0">
                          <a:latin typeface="Times New Roman" panose="02020603050405020304" pitchFamily="18" charset="0"/>
                          <a:cs typeface="Times New Roman" panose="02020603050405020304" pitchFamily="18" charset="0"/>
                        </a:rPr>
                        <a:t>Ekonomi</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Tamlık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Yeniden Kullanılabilirlik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Etkinlik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Bütünlük</a:t>
                      </a:r>
                    </a:p>
                  </a:txBody>
                  <a:tcPr anchor="ctr"/>
                </a:tc>
                <a:extLst>
                  <a:ext uri="{0D108BD9-81ED-4DB2-BD59-A6C34878D82A}">
                    <a16:rowId xmlns:a16="http://schemas.microsoft.com/office/drawing/2014/main" val="1913173269"/>
                  </a:ext>
                </a:extLst>
              </a:tr>
              <a:tr h="817731">
                <a:tc>
                  <a:txBody>
                    <a:bodyPr/>
                    <a:lstStyle/>
                    <a:p>
                      <a:pPr algn="ctr"/>
                      <a:r>
                        <a:rPr lang="tr-TR" sz="1600" dirty="0">
                          <a:latin typeface="Times New Roman" panose="02020603050405020304" pitchFamily="18" charset="0"/>
                          <a:cs typeface="Times New Roman" panose="02020603050405020304" pitchFamily="18" charset="0"/>
                        </a:rPr>
                        <a:t>Güvenirlik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Modülerlik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Belgeleme</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Kullanılabilirlik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Temizlik</a:t>
                      </a:r>
                    </a:p>
                  </a:txBody>
                  <a:tcPr anchor="ctr"/>
                </a:tc>
                <a:extLst>
                  <a:ext uri="{0D108BD9-81ED-4DB2-BD59-A6C34878D82A}">
                    <a16:rowId xmlns:a16="http://schemas.microsoft.com/office/drawing/2014/main" val="3178372188"/>
                  </a:ext>
                </a:extLst>
              </a:tr>
              <a:tr h="817731">
                <a:tc>
                  <a:txBody>
                    <a:bodyPr/>
                    <a:lstStyle/>
                    <a:p>
                      <a:pPr algn="ctr"/>
                      <a:r>
                        <a:rPr lang="tr-TR" sz="1600" dirty="0">
                          <a:latin typeface="Times New Roman" panose="02020603050405020304" pitchFamily="18" charset="0"/>
                          <a:cs typeface="Times New Roman" panose="02020603050405020304" pitchFamily="18" charset="0"/>
                        </a:rPr>
                        <a:t>Değiştirilebilirlik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Geçerlik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Esneklik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Genellik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Sınanabilirlik</a:t>
                      </a:r>
                    </a:p>
                  </a:txBody>
                  <a:tcPr anchor="ctr"/>
                </a:tc>
                <a:extLst>
                  <a:ext uri="{0D108BD9-81ED-4DB2-BD59-A6C34878D82A}">
                    <a16:rowId xmlns:a16="http://schemas.microsoft.com/office/drawing/2014/main" val="3267263084"/>
                  </a:ext>
                </a:extLst>
              </a:tr>
              <a:tr h="1168187">
                <a:tc>
                  <a:txBody>
                    <a:bodyPr/>
                    <a:lstStyle/>
                    <a:p>
                      <a:pPr algn="ctr"/>
                      <a:r>
                        <a:rPr lang="tr-TR" sz="1600" dirty="0">
                          <a:latin typeface="Times New Roman" panose="02020603050405020304" pitchFamily="18" charset="0"/>
                          <a:cs typeface="Times New Roman" panose="02020603050405020304" pitchFamily="18" charset="0"/>
                        </a:rPr>
                        <a:t>Taşınabilirlik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Bakılabilirlik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Anlaşılabilirlik</a:t>
                      </a:r>
                    </a:p>
                  </a:txBody>
                  <a:tcPr anchor="ctr"/>
                </a:tc>
                <a:tc>
                  <a:txBody>
                    <a:bodyPr/>
                    <a:lstStyle/>
                    <a:p>
                      <a:pPr algn="ctr"/>
                      <a:r>
                        <a:rPr lang="tr-TR" sz="1600" dirty="0">
                          <a:latin typeface="Times New Roman" panose="02020603050405020304" pitchFamily="18" charset="0"/>
                          <a:cs typeface="Times New Roman" panose="02020603050405020304" pitchFamily="18" charset="0"/>
                        </a:rPr>
                        <a:t>Birlikte Çalışabilirlik</a:t>
                      </a:r>
                    </a:p>
                  </a:txBody>
                  <a:tcPr anchor="ctr"/>
                </a:tc>
                <a:tc>
                  <a:txBody>
                    <a:bodyPr/>
                    <a:lstStyle/>
                    <a:p>
                      <a:pPr algn="ctr"/>
                      <a:endParaRPr lang="tr-T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3523109"/>
                  </a:ext>
                </a:extLst>
              </a:tr>
            </a:tbl>
          </a:graphicData>
        </a:graphic>
      </p:graphicFrame>
    </p:spTree>
    <p:extLst>
      <p:ext uri="{BB962C8B-B14F-4D97-AF65-F5344CB8AC3E}">
        <p14:creationId xmlns:p14="http://schemas.microsoft.com/office/powerpoint/2010/main" val="2685003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36023"/>
            <a:ext cx="7543800" cy="901338"/>
          </a:xfrm>
        </p:spPr>
        <p:txBody>
          <a:bodyPr/>
          <a:lstStyle/>
          <a:p>
            <a:r>
              <a:rPr lang="tr-TR" b="1" dirty="0">
                <a:solidFill>
                  <a:srgbClr val="00B0F0"/>
                </a:solidFill>
                <a:latin typeface="Times New Roman" panose="02020603050405020304" pitchFamily="18" charset="0"/>
                <a:cs typeface="Times New Roman" panose="02020603050405020304" pitchFamily="18" charset="0"/>
              </a:rPr>
              <a:t>Özet</a:t>
            </a:r>
          </a:p>
        </p:txBody>
      </p:sp>
      <p:sp>
        <p:nvSpPr>
          <p:cNvPr id="3" name="İçerik Yer Tutucusu 2"/>
          <p:cNvSpPr>
            <a:spLocks noGrp="1"/>
          </p:cNvSpPr>
          <p:nvPr>
            <p:ph idx="1"/>
          </p:nvPr>
        </p:nvSpPr>
        <p:spPr>
          <a:xfrm>
            <a:off x="615144" y="1827573"/>
            <a:ext cx="8097782" cy="4385249"/>
          </a:xfrm>
        </p:spPr>
        <p:txBody>
          <a:bodyPr>
            <a:noAutofit/>
          </a:bodyPr>
          <a:lstStyle/>
          <a:p>
            <a:pPr>
              <a:lnSpc>
                <a:spcPct val="120000"/>
              </a:lnSpc>
              <a:buFont typeface="Courier New" panose="02070309020205020404" pitchFamily="49" charset="0"/>
              <a:buChar char="o"/>
            </a:pPr>
            <a:r>
              <a:rPr lang="tr-TR" sz="1600" b="1" dirty="0">
                <a:solidFill>
                  <a:schemeClr val="tx1"/>
                </a:solidFill>
                <a:latin typeface="Times New Roman" panose="02020603050405020304" pitchFamily="18" charset="0"/>
                <a:cs typeface="Times New Roman" panose="02020603050405020304" pitchFamily="18" charset="0"/>
              </a:rPr>
              <a:t> Yazılım</a:t>
            </a:r>
            <a:r>
              <a:rPr lang="tr-TR" sz="1600" dirty="0">
                <a:solidFill>
                  <a:schemeClr val="tx1"/>
                </a:solidFill>
                <a:latin typeface="Times New Roman" panose="02020603050405020304" pitchFamily="18" charset="0"/>
                <a:cs typeface="Times New Roman" panose="02020603050405020304" pitchFamily="18" charset="0"/>
              </a:rPr>
              <a:t>= Mantık, veri, belge, insan ve program bileşenlerinin, belirli bir üretim amacına yönelik olarak bir araya getirilmesi, yönetilebilmesi için kullanılabilecek ve üretilen, yöntem, araç, bilgi ve belgelerin tümünü içerir.</a:t>
            </a:r>
          </a:p>
          <a:p>
            <a:pPr>
              <a:lnSpc>
                <a:spcPct val="120000"/>
              </a:lnSpc>
              <a:buFont typeface="Courier New" panose="02070309020205020404" pitchFamily="49" charset="0"/>
              <a:buChar char="o"/>
            </a:pPr>
            <a:r>
              <a:rPr lang="tr-TR" sz="1600" b="1" dirty="0">
                <a:solidFill>
                  <a:schemeClr val="tx1"/>
                </a:solidFill>
                <a:latin typeface="Times New Roman" panose="02020603050405020304" pitchFamily="18" charset="0"/>
                <a:cs typeface="Times New Roman" panose="02020603050405020304" pitchFamily="18" charset="0"/>
              </a:rPr>
              <a:t> Yazılım Mühendisliği</a:t>
            </a:r>
            <a:r>
              <a:rPr lang="tr-TR" sz="1600" dirty="0">
                <a:solidFill>
                  <a:schemeClr val="tx1"/>
                </a:solidFill>
                <a:latin typeface="Times New Roman" panose="02020603050405020304" pitchFamily="18" charset="0"/>
                <a:cs typeface="Times New Roman" panose="02020603050405020304" pitchFamily="18" charset="0"/>
              </a:rPr>
              <a:t>: Sistemli, düzenli, ölçülebilir bir yaklaşımın yazılım geliştirmede, yazılımın </a:t>
            </a:r>
            <a:r>
              <a:rPr lang="tr-TR" sz="1600" dirty="0" err="1">
                <a:solidFill>
                  <a:schemeClr val="tx1"/>
                </a:solidFill>
                <a:latin typeface="Times New Roman" panose="02020603050405020304" pitchFamily="18" charset="0"/>
                <a:cs typeface="Times New Roman" panose="02020603050405020304" pitchFamily="18" charset="0"/>
              </a:rPr>
              <a:t>işlenilmesinde</a:t>
            </a:r>
            <a:r>
              <a:rPr lang="tr-TR" sz="1600" dirty="0">
                <a:solidFill>
                  <a:schemeClr val="tx1"/>
                </a:solidFill>
                <a:latin typeface="Times New Roman" panose="02020603050405020304" pitchFamily="18" charset="0"/>
                <a:cs typeface="Times New Roman" panose="02020603050405020304" pitchFamily="18" charset="0"/>
              </a:rPr>
              <a:t> ve bakımında uygulanmasıdır. Diğer bir deyişle mühendisliğin yazılıma uygulanmasıdır.</a:t>
            </a:r>
            <a:endParaRPr lang="tr-TR" altLang="tr-TR" sz="16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Courier New" panose="02070309020205020404" pitchFamily="49" charset="0"/>
              <a:buChar char="o"/>
            </a:pPr>
            <a:r>
              <a:rPr lang="tr-TR" altLang="tr-TR" sz="1600" b="1" dirty="0">
                <a:solidFill>
                  <a:schemeClr val="tx1"/>
                </a:solidFill>
                <a:latin typeface="Times New Roman" panose="02020603050405020304" pitchFamily="18" charset="0"/>
                <a:cs typeface="Times New Roman" panose="02020603050405020304" pitchFamily="18" charset="0"/>
              </a:rPr>
              <a:t> Yazılım mühendisliğinin hedefi</a:t>
            </a:r>
            <a:r>
              <a:rPr lang="tr-TR" altLang="tr-TR" sz="1600" dirty="0">
                <a:solidFill>
                  <a:schemeClr val="tx1"/>
                </a:solidFill>
                <a:latin typeface="Times New Roman" panose="02020603050405020304" pitchFamily="18" charset="0"/>
                <a:cs typeface="Times New Roman" panose="02020603050405020304" pitchFamily="18" charset="0"/>
              </a:rPr>
              <a:t>; yazılım üretimindeki karmaşıklıkları gidermektir.</a:t>
            </a:r>
          </a:p>
          <a:p>
            <a:pPr lvl="0" algn="just">
              <a:lnSpc>
                <a:spcPct val="120000"/>
              </a:lnSpc>
              <a:buFont typeface="Courier New" panose="02070309020205020404" pitchFamily="49" charset="0"/>
              <a:buChar char="o"/>
            </a:pPr>
            <a:r>
              <a:rPr lang="tr-TR" sz="1600" b="1" dirty="0">
                <a:solidFill>
                  <a:schemeClr val="tx1"/>
                </a:solidFill>
                <a:latin typeface="Times New Roman" panose="02020603050405020304" pitchFamily="18" charset="0"/>
                <a:cs typeface="Times New Roman" panose="02020603050405020304" pitchFamily="18" charset="0"/>
              </a:rPr>
              <a:t> Yazılım kalite sağlama etkinlikleriyle;</a:t>
            </a:r>
          </a:p>
          <a:p>
            <a:pPr lvl="1" algn="just">
              <a:lnSpc>
                <a:spcPct val="120000"/>
              </a:lnSpc>
              <a:buFont typeface="Courier New" panose="02070309020205020404" pitchFamily="49" charset="0"/>
              <a:buChar char="o"/>
            </a:pPr>
            <a:r>
              <a:rPr lang="tr-TR" sz="1600" dirty="0">
                <a:solidFill>
                  <a:schemeClr val="tx1"/>
                </a:solidFill>
                <a:latin typeface="Times New Roman" panose="02020603050405020304" pitchFamily="18" charset="0"/>
                <a:cs typeface="Times New Roman" panose="02020603050405020304" pitchFamily="18" charset="0"/>
              </a:rPr>
              <a:t>Yazılım maliyetleri düşürülür,</a:t>
            </a:r>
          </a:p>
          <a:p>
            <a:pPr lvl="1" algn="just">
              <a:lnSpc>
                <a:spcPct val="120000"/>
              </a:lnSpc>
              <a:buFont typeface="Courier New" panose="02070309020205020404" pitchFamily="49" charset="0"/>
              <a:buChar char="o"/>
            </a:pPr>
            <a:r>
              <a:rPr lang="tr-TR" sz="1600" dirty="0">
                <a:solidFill>
                  <a:schemeClr val="tx1"/>
                </a:solidFill>
                <a:latin typeface="Times New Roman" panose="02020603050405020304" pitchFamily="18" charset="0"/>
                <a:cs typeface="Times New Roman" panose="02020603050405020304" pitchFamily="18" charset="0"/>
              </a:rPr>
              <a:t>Yazılım üretiminin yönetimi kolaylaşır,</a:t>
            </a:r>
          </a:p>
          <a:p>
            <a:pPr lvl="1" algn="just">
              <a:lnSpc>
                <a:spcPct val="120000"/>
              </a:lnSpc>
              <a:buFont typeface="Courier New" panose="02070309020205020404" pitchFamily="49" charset="0"/>
              <a:buChar char="o"/>
            </a:pPr>
            <a:r>
              <a:rPr lang="tr-TR" sz="1600" dirty="0">
                <a:solidFill>
                  <a:schemeClr val="tx1"/>
                </a:solidFill>
                <a:latin typeface="Times New Roman" panose="02020603050405020304" pitchFamily="18" charset="0"/>
                <a:cs typeface="Times New Roman" panose="02020603050405020304" pitchFamily="18" charset="0"/>
              </a:rPr>
              <a:t>Belgeleme ve standart sorunları giderilir.</a:t>
            </a:r>
          </a:p>
        </p:txBody>
      </p:sp>
      <p:sp>
        <p:nvSpPr>
          <p:cNvPr id="5" name="Slayt Numarası Yer Tutucusu 4"/>
          <p:cNvSpPr>
            <a:spLocks noGrp="1"/>
          </p:cNvSpPr>
          <p:nvPr>
            <p:ph type="sldNum" sz="quarter" idx="12"/>
          </p:nvPr>
        </p:nvSpPr>
        <p:spPr/>
        <p:txBody>
          <a:bodyPr/>
          <a:lstStyle/>
          <a:p>
            <a:fld id="{1449AE56-6C5E-4AE6-BD47-1CFD8EFBDD83}" type="slidenum">
              <a:rPr lang="tr-TR" smtClean="0"/>
              <a:t>28</a:t>
            </a:fld>
            <a:endParaRPr lang="tr-TR" dirty="0"/>
          </a:p>
        </p:txBody>
      </p:sp>
    </p:spTree>
    <p:extLst>
      <p:ext uri="{BB962C8B-B14F-4D97-AF65-F5344CB8AC3E}">
        <p14:creationId xmlns:p14="http://schemas.microsoft.com/office/powerpoint/2010/main" val="2180016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0100" y="849086"/>
            <a:ext cx="7543800" cy="832658"/>
          </a:xfrm>
        </p:spPr>
        <p:txBody>
          <a:bodyPr/>
          <a:lstStyle/>
          <a:p>
            <a:r>
              <a:rPr lang="tr-TR" b="1" dirty="0">
                <a:solidFill>
                  <a:srgbClr val="00B0F0"/>
                </a:solidFill>
                <a:latin typeface="Times New Roman" panose="02020603050405020304" pitchFamily="18" charset="0"/>
                <a:cs typeface="Times New Roman" panose="02020603050405020304" pitchFamily="18" charset="0"/>
              </a:rPr>
              <a:t>Kaynaklar</a:t>
            </a:r>
          </a:p>
        </p:txBody>
      </p:sp>
      <p:sp>
        <p:nvSpPr>
          <p:cNvPr id="3" name="İçerik Yer Tutucusu 2"/>
          <p:cNvSpPr>
            <a:spLocks noGrp="1"/>
          </p:cNvSpPr>
          <p:nvPr>
            <p:ph idx="1"/>
          </p:nvPr>
        </p:nvSpPr>
        <p:spPr>
          <a:xfrm>
            <a:off x="522663" y="4483127"/>
            <a:ext cx="7886700" cy="1830401"/>
          </a:xfrm>
        </p:spPr>
        <p:txBody>
          <a:bodyPr>
            <a:normAutofit fontScale="92500" lnSpcReduction="20000"/>
          </a:bodyPr>
          <a:lstStyle/>
          <a:p>
            <a:pPr>
              <a:lnSpc>
                <a:spcPct val="120000"/>
              </a:lnSpc>
              <a:spcBef>
                <a:spcPts val="225"/>
              </a:spcBef>
            </a:pPr>
            <a:r>
              <a:rPr lang="tr-TR" sz="1425" dirty="0">
                <a:solidFill>
                  <a:schemeClr val="tx1"/>
                </a:solidFill>
                <a:latin typeface="Times New Roman" panose="02020603050405020304" pitchFamily="18" charset="0"/>
                <a:cs typeface="Times New Roman" panose="02020603050405020304" pitchFamily="18" charset="0"/>
                <a:hlinkClick r:id="rId2"/>
              </a:rPr>
              <a:t>http://blog.alisuleymantopuz.com/2014/08/30/yazilim-mimarisi-ve-tasarimi-nedir/</a:t>
            </a:r>
            <a:r>
              <a:rPr lang="tr-TR" sz="1425" dirty="0">
                <a:solidFill>
                  <a:schemeClr val="tx1"/>
                </a:solidFill>
                <a:latin typeface="Times New Roman" panose="02020603050405020304" pitchFamily="18" charset="0"/>
                <a:cs typeface="Times New Roman" panose="02020603050405020304" pitchFamily="18" charset="0"/>
              </a:rPr>
              <a:t>     * </a:t>
            </a:r>
            <a:r>
              <a:rPr lang="tr-TR" sz="1425" dirty="0">
                <a:solidFill>
                  <a:schemeClr val="tx1"/>
                </a:solidFill>
                <a:latin typeface="Times New Roman" panose="02020603050405020304" pitchFamily="18" charset="0"/>
                <a:cs typeface="Times New Roman" panose="02020603050405020304" pitchFamily="18" charset="0"/>
                <a:hlinkClick r:id="rId3"/>
              </a:rPr>
              <a:t>http://www.akifsahman.com/?p=175</a:t>
            </a:r>
            <a:endParaRPr lang="tr-TR" sz="1425"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225"/>
              </a:spcBef>
            </a:pPr>
            <a:r>
              <a:rPr lang="tr-TR" sz="1425" dirty="0">
                <a:solidFill>
                  <a:schemeClr val="tx1"/>
                </a:solidFill>
                <a:latin typeface="Times New Roman" panose="02020603050405020304" pitchFamily="18" charset="0"/>
                <a:cs typeface="Times New Roman" panose="02020603050405020304" pitchFamily="18" charset="0"/>
                <a:hlinkClick r:id="rId4"/>
              </a:rPr>
              <a:t>https://ece.uwaterloo.ca/~se464/08ST/index.php?src=lecture</a:t>
            </a:r>
            <a:r>
              <a:rPr lang="tr-TR" sz="1425" dirty="0">
                <a:solidFill>
                  <a:schemeClr val="tx1"/>
                </a:solidFill>
                <a:latin typeface="Times New Roman" panose="02020603050405020304" pitchFamily="18" charset="0"/>
                <a:cs typeface="Times New Roman" panose="02020603050405020304" pitchFamily="18" charset="0"/>
              </a:rPr>
              <a:t>   * </a:t>
            </a:r>
            <a:r>
              <a:rPr lang="tr-TR" sz="1425" dirty="0">
                <a:solidFill>
                  <a:schemeClr val="tx1"/>
                </a:solidFill>
                <a:latin typeface="Times New Roman" panose="02020603050405020304" pitchFamily="18" charset="0"/>
                <a:cs typeface="Times New Roman" panose="02020603050405020304" pitchFamily="18" charset="0"/>
                <a:hlinkClick r:id="rId5"/>
              </a:rPr>
              <a:t>http://info.psu.edu.sa/psu/cis/azarrad/se505.htm</a:t>
            </a:r>
            <a:endParaRPr lang="tr-TR" sz="1425"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225"/>
              </a:spcBef>
            </a:pPr>
            <a:r>
              <a:rPr lang="tr-TR" sz="1425" dirty="0">
                <a:solidFill>
                  <a:schemeClr val="tx1"/>
                </a:solidFill>
                <a:latin typeface="Times New Roman" panose="02020603050405020304" pitchFamily="18" charset="0"/>
                <a:cs typeface="Times New Roman" panose="02020603050405020304" pitchFamily="18" charset="0"/>
                <a:hlinkClick r:id="rId6"/>
              </a:rPr>
              <a:t>http://www.metinakbulut.com/YAZILIM-MIMARISI/</a:t>
            </a:r>
            <a:r>
              <a:rPr lang="tr-TR" sz="1425" dirty="0">
                <a:solidFill>
                  <a:schemeClr val="tx1"/>
                </a:solidFill>
                <a:latin typeface="Times New Roman" panose="02020603050405020304" pitchFamily="18" charset="0"/>
                <a:cs typeface="Times New Roman" panose="02020603050405020304" pitchFamily="18" charset="0"/>
              </a:rPr>
              <a:t> * </a:t>
            </a:r>
            <a:r>
              <a:rPr lang="tr-TR" sz="1425" dirty="0">
                <a:solidFill>
                  <a:schemeClr val="tx1"/>
                </a:solidFill>
                <a:latin typeface="Times New Roman" panose="02020603050405020304" pitchFamily="18" charset="0"/>
                <a:cs typeface="Times New Roman" panose="02020603050405020304" pitchFamily="18" charset="0"/>
                <a:hlinkClick r:id="rId7"/>
              </a:rPr>
              <a:t>http://ceng.gazi.edu.tr/~hkaracan/source/YPY_H3.pdf</a:t>
            </a:r>
            <a:endParaRPr lang="tr-TR" sz="1425"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225"/>
              </a:spcBef>
            </a:pPr>
            <a:r>
              <a:rPr lang="tr-TR" sz="1425" dirty="0">
                <a:solidFill>
                  <a:schemeClr val="tx1"/>
                </a:solidFill>
                <a:latin typeface="Times New Roman" panose="02020603050405020304" pitchFamily="18" charset="0"/>
                <a:cs typeface="Times New Roman" panose="02020603050405020304" pitchFamily="18" charset="0"/>
                <a:hlinkClick r:id="rId8"/>
              </a:rPr>
              <a:t>http://iiscs.wssu.edu/drupal/node/3399</a:t>
            </a:r>
            <a:r>
              <a:rPr lang="tr-TR" sz="1425" dirty="0">
                <a:solidFill>
                  <a:schemeClr val="tx1"/>
                </a:solidFill>
                <a:latin typeface="Times New Roman" panose="02020603050405020304" pitchFamily="18" charset="0"/>
                <a:cs typeface="Times New Roman" panose="02020603050405020304" pitchFamily="18" charset="0"/>
              </a:rPr>
              <a:t> * </a:t>
            </a:r>
            <a:r>
              <a:rPr lang="tr-TR" sz="1425" dirty="0">
                <a:solidFill>
                  <a:schemeClr val="tx1"/>
                </a:solidFill>
                <a:latin typeface="Times New Roman" panose="02020603050405020304" pitchFamily="18" charset="0"/>
                <a:cs typeface="Times New Roman" panose="02020603050405020304" pitchFamily="18" charset="0"/>
                <a:hlinkClick r:id="rId9"/>
              </a:rPr>
              <a:t>http://www.cs.toronto.edu/~sme/CSC340F/slides/21-architecture.pdf</a:t>
            </a:r>
            <a:endParaRPr lang="tr-TR" sz="1425"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225"/>
              </a:spcBef>
            </a:pPr>
            <a:r>
              <a:rPr lang="tr-TR" sz="1425" dirty="0">
                <a:solidFill>
                  <a:schemeClr val="tx1"/>
                </a:solidFill>
                <a:latin typeface="Times New Roman" panose="02020603050405020304" pitchFamily="18" charset="0"/>
                <a:cs typeface="Times New Roman" panose="02020603050405020304" pitchFamily="18" charset="0"/>
                <a:hlinkClick r:id="rId10"/>
              </a:rPr>
              <a:t>http://www.users.abo.fi/lpetre/SA10/</a:t>
            </a:r>
            <a:r>
              <a:rPr lang="tr-TR" sz="1425" dirty="0">
                <a:solidFill>
                  <a:schemeClr val="tx1"/>
                </a:solidFill>
                <a:latin typeface="Times New Roman" panose="02020603050405020304" pitchFamily="18" charset="0"/>
                <a:cs typeface="Times New Roman" panose="02020603050405020304" pitchFamily="18" charset="0"/>
              </a:rPr>
              <a:t>   *</a:t>
            </a:r>
            <a:r>
              <a:rPr lang="tr-TR" sz="1425" dirty="0">
                <a:solidFill>
                  <a:schemeClr val="tx1"/>
                </a:solidFill>
                <a:latin typeface="Times New Roman" panose="02020603050405020304" pitchFamily="18" charset="0"/>
                <a:cs typeface="Times New Roman" panose="02020603050405020304" pitchFamily="18" charset="0"/>
                <a:hlinkClick r:id="rId11"/>
              </a:rPr>
              <a:t>http://sulc3.com/model.html</a:t>
            </a:r>
            <a:endParaRPr lang="tr-TR" sz="1425"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225"/>
              </a:spcBef>
            </a:pPr>
            <a:r>
              <a:rPr lang="tr-TR" sz="1425" dirty="0">
                <a:solidFill>
                  <a:schemeClr val="tx1"/>
                </a:solidFill>
                <a:latin typeface="Times New Roman" panose="02020603050405020304" pitchFamily="18" charset="0"/>
                <a:cs typeface="Times New Roman" panose="02020603050405020304" pitchFamily="18" charset="0"/>
                <a:hlinkClick r:id="rId12"/>
              </a:rPr>
              <a:t>http://salyangoz.com.tr/blog/2013/11/23/digerleri/yazilim-gelistirme-surec-modelleri-3/</a:t>
            </a:r>
            <a:endParaRPr lang="tr-TR" sz="1425"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1449AE56-6C5E-4AE6-BD47-1CFD8EFBDD83}" type="slidenum">
              <a:rPr lang="tr-TR" smtClean="0"/>
              <a:t>29</a:t>
            </a:fld>
            <a:endParaRPr lang="tr-TR" dirty="0"/>
          </a:p>
        </p:txBody>
      </p:sp>
      <p:sp>
        <p:nvSpPr>
          <p:cNvPr id="6" name="İçerik Yer Tutucusu 2"/>
          <p:cNvSpPr txBox="1">
            <a:spLocks/>
          </p:cNvSpPr>
          <p:nvPr/>
        </p:nvSpPr>
        <p:spPr>
          <a:xfrm>
            <a:off x="628650" y="1891480"/>
            <a:ext cx="7886700" cy="244538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225"/>
              </a:spcBef>
              <a:buClr>
                <a:srgbClr val="00B0F0"/>
              </a:buClr>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“Software Engineering</a:t>
            </a:r>
            <a:r>
              <a:rPr lang="tr-TR"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 Practitioner’s Approach”</a:t>
            </a:r>
            <a:r>
              <a:rPr lang="tr-TR" sz="1200" dirty="0">
                <a:latin typeface="Times New Roman" panose="02020603050405020304" pitchFamily="18" charset="0"/>
                <a:cs typeface="Times New Roman" panose="02020603050405020304" pitchFamily="18" charset="0"/>
              </a:rPr>
              <a:t> (7th. Ed.), </a:t>
            </a:r>
            <a:r>
              <a:rPr lang="tr-TR" sz="1200" dirty="0" err="1">
                <a:latin typeface="Times New Roman" panose="02020603050405020304" pitchFamily="18" charset="0"/>
                <a:cs typeface="Times New Roman" panose="02020603050405020304" pitchFamily="18" charset="0"/>
              </a:rPr>
              <a:t>Roger</a:t>
            </a:r>
            <a:r>
              <a:rPr lang="tr-TR" sz="1200" dirty="0">
                <a:latin typeface="Times New Roman" panose="02020603050405020304" pitchFamily="18" charset="0"/>
                <a:cs typeface="Times New Roman" panose="02020603050405020304" pitchFamily="18" charset="0"/>
              </a:rPr>
              <a:t> S. </a:t>
            </a:r>
            <a:r>
              <a:rPr lang="tr-TR" sz="1200" dirty="0" err="1">
                <a:latin typeface="Times New Roman" panose="02020603050405020304" pitchFamily="18" charset="0"/>
                <a:cs typeface="Times New Roman" panose="02020603050405020304" pitchFamily="18" charset="0"/>
              </a:rPr>
              <a:t>Pressman</a:t>
            </a:r>
            <a:r>
              <a:rPr lang="tr-TR" sz="1200" dirty="0">
                <a:latin typeface="Times New Roman" panose="02020603050405020304" pitchFamily="18" charset="0"/>
                <a:cs typeface="Times New Roman" panose="02020603050405020304" pitchFamily="18" charset="0"/>
              </a:rPr>
              <a:t>, 2013.</a:t>
            </a:r>
          </a:p>
          <a:p>
            <a:pPr>
              <a:lnSpc>
                <a:spcPct val="120000"/>
              </a:lnSpc>
              <a:spcBef>
                <a:spcPts val="225"/>
              </a:spcBef>
              <a:buClr>
                <a:srgbClr val="00B0F0"/>
              </a:buClr>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“Software Engineering” (8th. Ed.), Ian </a:t>
            </a:r>
            <a:r>
              <a:rPr lang="en-US" sz="1200" dirty="0" err="1">
                <a:latin typeface="Times New Roman" panose="02020603050405020304" pitchFamily="18" charset="0"/>
                <a:cs typeface="Times New Roman" panose="02020603050405020304" pitchFamily="18" charset="0"/>
              </a:rPr>
              <a:t>Sommerville</a:t>
            </a:r>
            <a:r>
              <a:rPr lang="en-US" sz="1200" dirty="0">
                <a:latin typeface="Times New Roman" panose="02020603050405020304" pitchFamily="18" charset="0"/>
                <a:cs typeface="Times New Roman" panose="02020603050405020304" pitchFamily="18" charset="0"/>
              </a:rPr>
              <a:t>, 2007.</a:t>
            </a:r>
            <a:endParaRPr lang="tr-TR" sz="1200" dirty="0">
              <a:latin typeface="Times New Roman" panose="02020603050405020304" pitchFamily="18" charset="0"/>
              <a:cs typeface="Times New Roman" panose="02020603050405020304" pitchFamily="18" charset="0"/>
            </a:endParaRPr>
          </a:p>
          <a:p>
            <a:pPr>
              <a:lnSpc>
                <a:spcPct val="120000"/>
              </a:lnSpc>
              <a:spcBef>
                <a:spcPts val="225"/>
              </a:spcBef>
              <a:buClr>
                <a:srgbClr val="00B0F0"/>
              </a:buClr>
              <a:buFont typeface="Courier New" panose="02070309020205020404" pitchFamily="49" charset="0"/>
              <a:buChar char="o"/>
            </a:pPr>
            <a:r>
              <a:rPr lang="en-US" sz="1200" i="1" dirty="0">
                <a:latin typeface="Times New Roman" panose="02020603050405020304" pitchFamily="18" charset="0"/>
                <a:cs typeface="Times New Roman" panose="02020603050405020304" pitchFamily="18" charset="0"/>
              </a:rPr>
              <a:t>“Guide to the Software Engineering Body of Knowledge”, 2004.</a:t>
            </a:r>
            <a:endParaRPr lang="tr-TR" sz="1200" i="1" dirty="0">
              <a:latin typeface="Times New Roman" panose="02020603050405020304" pitchFamily="18" charset="0"/>
              <a:cs typeface="Times New Roman" panose="02020603050405020304" pitchFamily="18" charset="0"/>
            </a:endParaRPr>
          </a:p>
          <a:p>
            <a:pPr>
              <a:lnSpc>
                <a:spcPct val="120000"/>
              </a:lnSpc>
              <a:spcBef>
                <a:spcPts val="225"/>
              </a:spcBef>
              <a:buClr>
                <a:srgbClr val="00B0F0"/>
              </a:buClr>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 </a:t>
            </a:r>
            <a:r>
              <a:rPr lang="tr-TR" sz="1200" dirty="0">
                <a:latin typeface="Times New Roman" panose="02020603050405020304" pitchFamily="18" charset="0"/>
                <a:cs typeface="Times New Roman" panose="02020603050405020304" pitchFamily="18" charset="0"/>
              </a:rPr>
              <a:t>Yazılım Mühendisliğine Giriş</a:t>
            </a:r>
            <a:r>
              <a:rPr lang="en-US" sz="1200" dirty="0">
                <a:latin typeface="Times New Roman" panose="02020603050405020304" pitchFamily="18" charset="0"/>
                <a:cs typeface="Times New Roman" panose="02020603050405020304" pitchFamily="18" charset="0"/>
              </a:rPr>
              <a:t>”</a:t>
            </a:r>
            <a:r>
              <a:rPr lang="tr-TR" sz="1200" dirty="0">
                <a:latin typeface="Times New Roman" panose="02020603050405020304" pitchFamily="18" charset="0"/>
                <a:cs typeface="Times New Roman" panose="02020603050405020304" pitchFamily="18" charset="0"/>
              </a:rPr>
              <a:t>, TBİL-211, Dr. Ali Arifoğlu.</a:t>
            </a:r>
          </a:p>
          <a:p>
            <a:pPr>
              <a:lnSpc>
                <a:spcPct val="120000"/>
              </a:lnSpc>
              <a:spcBef>
                <a:spcPts val="225"/>
              </a:spcBef>
              <a:buClr>
                <a:srgbClr val="00B0F0"/>
              </a:buClr>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a:t>
            </a:r>
            <a:r>
              <a:rPr lang="tr-TR" sz="1200" dirty="0">
                <a:latin typeface="Times New Roman" panose="02020603050405020304" pitchFamily="18" charset="0"/>
                <a:cs typeface="Times New Roman" panose="02020603050405020304" pitchFamily="18" charset="0"/>
              </a:rPr>
              <a:t>Yazılım Mühendisliği</a:t>
            </a:r>
            <a:r>
              <a:rPr lang="en-US" sz="1200" dirty="0">
                <a:latin typeface="Times New Roman" panose="02020603050405020304" pitchFamily="18" charset="0"/>
                <a:cs typeface="Times New Roman" panose="02020603050405020304" pitchFamily="18" charset="0"/>
              </a:rPr>
              <a:t>”</a:t>
            </a:r>
            <a:r>
              <a:rPr lang="tr-TR" sz="1200" dirty="0">
                <a:latin typeface="Times New Roman" panose="02020603050405020304" pitchFamily="18" charset="0"/>
                <a:cs typeface="Times New Roman" panose="02020603050405020304" pitchFamily="18" charset="0"/>
              </a:rPr>
              <a:t> (2. Basım), Dr. M. Erhan </a:t>
            </a:r>
            <a:r>
              <a:rPr lang="tr-TR" sz="1200" dirty="0" err="1">
                <a:latin typeface="Times New Roman" panose="02020603050405020304" pitchFamily="18" charset="0"/>
                <a:cs typeface="Times New Roman" panose="02020603050405020304" pitchFamily="18" charset="0"/>
              </a:rPr>
              <a:t>Sarıdoğan</a:t>
            </a:r>
            <a:r>
              <a:rPr lang="tr-TR" sz="1200" dirty="0">
                <a:latin typeface="Times New Roman" panose="02020603050405020304" pitchFamily="18" charset="0"/>
                <a:cs typeface="Times New Roman" panose="02020603050405020304" pitchFamily="18" charset="0"/>
              </a:rPr>
              <a:t>, 2008, İstanbul: Papatya Yayıncılık.</a:t>
            </a:r>
          </a:p>
          <a:p>
            <a:pPr>
              <a:lnSpc>
                <a:spcPct val="120000"/>
              </a:lnSpc>
              <a:spcBef>
                <a:spcPts val="225"/>
              </a:spcBef>
              <a:buClr>
                <a:srgbClr val="00B0F0"/>
              </a:buClr>
              <a:buFont typeface="Courier New" panose="02070309020205020404" pitchFamily="49" charset="0"/>
              <a:buChar char="o"/>
            </a:pPr>
            <a:r>
              <a:rPr lang="tr-TR" sz="1200" dirty="0" err="1">
                <a:latin typeface="Times New Roman" panose="02020603050405020304" pitchFamily="18" charset="0"/>
                <a:cs typeface="Times New Roman" panose="02020603050405020304" pitchFamily="18" charset="0"/>
              </a:rPr>
              <a:t>Kalıpsiz</a:t>
            </a:r>
            <a:r>
              <a:rPr lang="tr-TR" sz="1200" dirty="0">
                <a:latin typeface="Times New Roman" panose="02020603050405020304" pitchFamily="18" charset="0"/>
                <a:cs typeface="Times New Roman" panose="02020603050405020304" pitchFamily="18" charset="0"/>
              </a:rPr>
              <a:t>, O., Buharalı, A., Biricik, G. (2005). Bilgisayar Bilimlerinde Sistem Analizi ve Tasarımı Nesneye Yönelik Modelleme. İstanbul: Papatya Yayıncılık.</a:t>
            </a:r>
          </a:p>
          <a:p>
            <a:pPr>
              <a:lnSpc>
                <a:spcPct val="120000"/>
              </a:lnSpc>
              <a:spcBef>
                <a:spcPts val="225"/>
              </a:spcBef>
              <a:buClr>
                <a:srgbClr val="00B0F0"/>
              </a:buClr>
              <a:buFont typeface="Courier New" panose="02070309020205020404" pitchFamily="49" charset="0"/>
              <a:buChar char="o"/>
            </a:pPr>
            <a:r>
              <a:rPr lang="tr-TR" sz="1200" dirty="0" err="1">
                <a:latin typeface="Times New Roman" panose="02020603050405020304" pitchFamily="18" charset="0"/>
                <a:cs typeface="Times New Roman" panose="02020603050405020304" pitchFamily="18" charset="0"/>
              </a:rPr>
              <a:t>Buzluca</a:t>
            </a:r>
            <a:r>
              <a:rPr lang="tr-TR" sz="1200" dirty="0">
                <a:latin typeface="Times New Roman" panose="02020603050405020304" pitchFamily="18" charset="0"/>
                <a:cs typeface="Times New Roman" panose="02020603050405020304" pitchFamily="18" charset="0"/>
              </a:rPr>
              <a:t>, F. (2010) Yazılım Modelleme ve Tasarımı ders notları (http://www.buzluca.info/dersler.html)</a:t>
            </a:r>
          </a:p>
          <a:p>
            <a:pPr>
              <a:lnSpc>
                <a:spcPct val="120000"/>
              </a:lnSpc>
              <a:spcBef>
                <a:spcPts val="225"/>
              </a:spcBef>
              <a:buClr>
                <a:srgbClr val="00B0F0"/>
              </a:buClr>
              <a:buFont typeface="Courier New" panose="02070309020205020404" pitchFamily="49" charset="0"/>
              <a:buChar char="o"/>
            </a:pPr>
            <a:r>
              <a:rPr lang="tr-TR" sz="1200" dirty="0">
                <a:latin typeface="Times New Roman" panose="02020603050405020304" pitchFamily="18" charset="0"/>
                <a:cs typeface="Times New Roman" panose="02020603050405020304" pitchFamily="18" charset="0"/>
              </a:rPr>
              <a:t>Hacettepe Üniversitesi BBS-651, A. Tarhan, 2010.</a:t>
            </a:r>
          </a:p>
          <a:p>
            <a:pPr>
              <a:lnSpc>
                <a:spcPct val="120000"/>
              </a:lnSpc>
              <a:spcBef>
                <a:spcPts val="225"/>
              </a:spcBef>
              <a:buClr>
                <a:srgbClr val="00B0F0"/>
              </a:buClr>
              <a:buFont typeface="Courier New" panose="02070309020205020404" pitchFamily="49" charset="0"/>
              <a:buChar char="o"/>
            </a:pPr>
            <a:r>
              <a:rPr lang="tr-TR" sz="1200" dirty="0">
                <a:latin typeface="Times New Roman" panose="02020603050405020304" pitchFamily="18" charset="0"/>
                <a:cs typeface="Times New Roman" panose="02020603050405020304" pitchFamily="18" charset="0"/>
              </a:rPr>
              <a:t>Yazılım Proje Yönetimi, Yrd. Doç. Dr. Hacer KARACAN</a:t>
            </a:r>
          </a:p>
        </p:txBody>
      </p:sp>
    </p:spTree>
    <p:extLst>
      <p:ext uri="{BB962C8B-B14F-4D97-AF65-F5344CB8AC3E}">
        <p14:creationId xmlns:p14="http://schemas.microsoft.com/office/powerpoint/2010/main" val="360272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62149"/>
            <a:ext cx="7543800" cy="875212"/>
          </a:xfrm>
        </p:spPr>
        <p:txBody>
          <a:bodyPr/>
          <a:lstStyle/>
          <a:p>
            <a:r>
              <a:rPr lang="tr-TR" b="1" dirty="0">
                <a:solidFill>
                  <a:srgbClr val="00B0F0"/>
                </a:solidFill>
                <a:latin typeface="Times New Roman" panose="02020603050405020304" pitchFamily="18" charset="0"/>
                <a:cs typeface="Times New Roman" panose="02020603050405020304" pitchFamily="18" charset="0"/>
              </a:rPr>
              <a:t>Yazılım Nedir?</a:t>
            </a:r>
          </a:p>
        </p:txBody>
      </p:sp>
      <p:sp>
        <p:nvSpPr>
          <p:cNvPr id="3" name="İçerik Yer Tutucusu 2"/>
          <p:cNvSpPr>
            <a:spLocks noGrp="1"/>
          </p:cNvSpPr>
          <p:nvPr>
            <p:ph idx="1"/>
          </p:nvPr>
        </p:nvSpPr>
        <p:spPr>
          <a:xfrm>
            <a:off x="724465" y="3522681"/>
            <a:ext cx="7811590" cy="1650047"/>
          </a:xfrm>
        </p:spPr>
        <p:txBody>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Bileşenlerinin, belirli bir üretim amacına yönelik olarak bir araya getirilmesi, yönetilebilmesi için kullanılabilecek ve üretilen, yöntem, araç, bilgi ve belgelerin tümünü içerir.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en yalın biçimiyle, "</a:t>
            </a:r>
            <a:r>
              <a:rPr lang="tr-TR" b="1" dirty="0">
                <a:solidFill>
                  <a:schemeClr val="tx1"/>
                </a:solidFill>
                <a:latin typeface="Times New Roman" panose="02020603050405020304" pitchFamily="18" charset="0"/>
                <a:cs typeface="Times New Roman" panose="02020603050405020304" pitchFamily="18" charset="0"/>
              </a:rPr>
              <a:t>Bir sistemin donanım bileşenleri dışında kalan her şey</a:t>
            </a:r>
            <a:r>
              <a:rPr lang="tr-TR" dirty="0">
                <a:solidFill>
                  <a:schemeClr val="tx1"/>
                </a:solidFill>
                <a:latin typeface="Times New Roman" panose="02020603050405020304" pitchFamily="18" charset="0"/>
                <a:cs typeface="Times New Roman" panose="02020603050405020304" pitchFamily="18" charset="0"/>
              </a:rPr>
              <a:t>" olarak tanımlanabilir.</a:t>
            </a:r>
          </a:p>
        </p:txBody>
      </p:sp>
      <p:sp>
        <p:nvSpPr>
          <p:cNvPr id="4" name="Oval 3"/>
          <p:cNvSpPr/>
          <p:nvPr/>
        </p:nvSpPr>
        <p:spPr>
          <a:xfrm>
            <a:off x="870775" y="2248819"/>
            <a:ext cx="1025371" cy="7124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350" dirty="0"/>
              <a:t>Yazılım</a:t>
            </a:r>
          </a:p>
        </p:txBody>
      </p:sp>
      <p:sp>
        <p:nvSpPr>
          <p:cNvPr id="7" name="Oval 6"/>
          <p:cNvSpPr/>
          <p:nvPr/>
        </p:nvSpPr>
        <p:spPr>
          <a:xfrm>
            <a:off x="2250280" y="2302093"/>
            <a:ext cx="1000959" cy="59258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350" dirty="0"/>
              <a:t>Mantık</a:t>
            </a:r>
          </a:p>
        </p:txBody>
      </p:sp>
      <p:sp>
        <p:nvSpPr>
          <p:cNvPr id="8" name="Oval 7"/>
          <p:cNvSpPr/>
          <p:nvPr/>
        </p:nvSpPr>
        <p:spPr>
          <a:xfrm>
            <a:off x="3476508" y="2302092"/>
            <a:ext cx="910239" cy="592589"/>
          </a:xfrm>
          <a:prstGeom prst="ellipse">
            <a:avLst/>
          </a:prstGeom>
          <a:solidFill>
            <a:schemeClr val="tx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350" dirty="0">
                <a:solidFill>
                  <a:schemeClr val="bg1"/>
                </a:solidFill>
              </a:rPr>
              <a:t>Veri</a:t>
            </a:r>
          </a:p>
        </p:txBody>
      </p:sp>
      <p:sp>
        <p:nvSpPr>
          <p:cNvPr id="9" name="Oval 8"/>
          <p:cNvSpPr/>
          <p:nvPr/>
        </p:nvSpPr>
        <p:spPr>
          <a:xfrm>
            <a:off x="4702736" y="2302091"/>
            <a:ext cx="910239" cy="592589"/>
          </a:xfrm>
          <a:prstGeom prst="ellipse">
            <a:avLst/>
          </a:prstGeo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1350" dirty="0"/>
              <a:t>Belge</a:t>
            </a:r>
          </a:p>
        </p:txBody>
      </p:sp>
      <p:sp>
        <p:nvSpPr>
          <p:cNvPr id="10" name="Oval 9"/>
          <p:cNvSpPr/>
          <p:nvPr/>
        </p:nvSpPr>
        <p:spPr>
          <a:xfrm>
            <a:off x="5928965" y="2302090"/>
            <a:ext cx="910239" cy="592589"/>
          </a:xfrm>
          <a:prstGeom prst="ellipse">
            <a:avLst/>
          </a:prstGeom>
          <a:solidFill>
            <a:srgbClr val="C4442A"/>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1350" dirty="0"/>
              <a:t>İnsan</a:t>
            </a:r>
          </a:p>
        </p:txBody>
      </p:sp>
      <p:sp>
        <p:nvSpPr>
          <p:cNvPr id="11" name="Oval 10"/>
          <p:cNvSpPr/>
          <p:nvPr/>
        </p:nvSpPr>
        <p:spPr>
          <a:xfrm>
            <a:off x="7218167" y="2302090"/>
            <a:ext cx="1072533" cy="592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t>Program</a:t>
            </a:r>
          </a:p>
        </p:txBody>
      </p:sp>
      <p:sp>
        <p:nvSpPr>
          <p:cNvPr id="12" name="Eşittir 11"/>
          <p:cNvSpPr/>
          <p:nvPr/>
        </p:nvSpPr>
        <p:spPr>
          <a:xfrm>
            <a:off x="1954128" y="2536786"/>
            <a:ext cx="238171" cy="13649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solidFill>
                <a:schemeClr val="tx1"/>
              </a:solidFill>
            </a:endParaRPr>
          </a:p>
        </p:txBody>
      </p:sp>
      <p:sp>
        <p:nvSpPr>
          <p:cNvPr id="13" name="Artı 12"/>
          <p:cNvSpPr/>
          <p:nvPr/>
        </p:nvSpPr>
        <p:spPr>
          <a:xfrm>
            <a:off x="3298310" y="2509317"/>
            <a:ext cx="190425" cy="1914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4" name="Artı 13"/>
          <p:cNvSpPr/>
          <p:nvPr/>
        </p:nvSpPr>
        <p:spPr>
          <a:xfrm>
            <a:off x="4457146" y="2483093"/>
            <a:ext cx="173114" cy="1914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5" name="Artı 14"/>
          <p:cNvSpPr/>
          <p:nvPr/>
        </p:nvSpPr>
        <p:spPr>
          <a:xfrm>
            <a:off x="5685524" y="2509317"/>
            <a:ext cx="173114" cy="1914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6" name="Artı 15"/>
          <p:cNvSpPr/>
          <p:nvPr/>
        </p:nvSpPr>
        <p:spPr>
          <a:xfrm>
            <a:off x="6941091" y="2509317"/>
            <a:ext cx="173114" cy="1914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20" name="Slayt Numarası Yer Tutucusu 4"/>
          <p:cNvSpPr txBox="1">
            <a:spLocks/>
          </p:cNvSpPr>
          <p:nvPr/>
        </p:nvSpPr>
        <p:spPr>
          <a:xfrm>
            <a:off x="7438407"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3</a:t>
            </a:r>
          </a:p>
        </p:txBody>
      </p:sp>
    </p:spTree>
    <p:extLst>
      <p:ext uri="{BB962C8B-B14F-4D97-AF65-F5344CB8AC3E}">
        <p14:creationId xmlns:p14="http://schemas.microsoft.com/office/powerpoint/2010/main" val="3456074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6000"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Sorularınız?</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148" y="2241948"/>
            <a:ext cx="3017044" cy="3017044"/>
          </a:xfrm>
        </p:spPr>
      </p:pic>
      <p:sp>
        <p:nvSpPr>
          <p:cNvPr id="3" name="Slide Number Placeholder 2"/>
          <p:cNvSpPr>
            <a:spLocks noGrp="1"/>
          </p:cNvSpPr>
          <p:nvPr>
            <p:ph type="sldNum" sz="quarter" idx="12"/>
          </p:nvPr>
        </p:nvSpPr>
        <p:spPr/>
        <p:txBody>
          <a:bodyPr/>
          <a:lstStyle/>
          <a:p>
            <a:fld id="{519954A3-9DFD-4C44-94BA-B95130A3BA1C}" type="slidenum">
              <a:rPr lang="en-US" sz="1200" smtClean="0"/>
              <a:t>30</a:t>
            </a:fld>
            <a:endParaRPr lang="en-US" sz="1200" dirty="0"/>
          </a:p>
        </p:txBody>
      </p:sp>
    </p:spTree>
    <p:extLst>
      <p:ext uri="{BB962C8B-B14F-4D97-AF65-F5344CB8AC3E}">
        <p14:creationId xmlns:p14="http://schemas.microsoft.com/office/powerpoint/2010/main" val="324600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49086"/>
            <a:ext cx="7543800" cy="888275"/>
          </a:xfrm>
        </p:spPr>
        <p:txBody>
          <a:bodyPr/>
          <a:lstStyle/>
          <a:p>
            <a:r>
              <a:rPr lang="tr-TR" b="1" dirty="0">
                <a:solidFill>
                  <a:srgbClr val="00B0F0"/>
                </a:solidFill>
                <a:latin typeface="Times New Roman" panose="02020603050405020304" pitchFamily="18" charset="0"/>
                <a:cs typeface="Times New Roman" panose="02020603050405020304" pitchFamily="18" charset="0"/>
              </a:rPr>
              <a:t>Mantık (Algoritma)</a:t>
            </a:r>
          </a:p>
        </p:txBody>
      </p:sp>
      <p:sp>
        <p:nvSpPr>
          <p:cNvPr id="3" name="İçerik Yer Tutucusu 2"/>
          <p:cNvSpPr>
            <a:spLocks noGrp="1"/>
          </p:cNvSpPr>
          <p:nvPr>
            <p:ph idx="1"/>
          </p:nvPr>
        </p:nvSpPr>
        <p:spPr>
          <a:xfrm>
            <a:off x="822959" y="1845734"/>
            <a:ext cx="7543801" cy="2399695"/>
          </a:xfrm>
        </p:spPr>
        <p:txBody>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Mantık, bilginin yapısını incelerken, kesin sonuca ulaşmak için doğru ile yanlış arasındaki akıl yürütme ayrımı yapmaktır.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Bilgisayarlaştırılmak istenen işin mevcut mantığı yazılıma yansıtılmak durumundadır.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nedenle mantık (algoritma) bileşeni yazılımın en önemli bileşenlerinden biridir.</a:t>
            </a:r>
          </a:p>
        </p:txBody>
      </p:sp>
      <p:sp>
        <p:nvSpPr>
          <p:cNvPr id="5" name="Altbilgi Yer Tutucusu 4"/>
          <p:cNvSpPr>
            <a:spLocks noGrp="1"/>
          </p:cNvSpPr>
          <p:nvPr>
            <p:ph type="ftr" sz="quarter" idx="11"/>
          </p:nvPr>
        </p:nvSpPr>
        <p:spPr>
          <a:xfrm>
            <a:off x="3028950" y="5624513"/>
            <a:ext cx="3086100" cy="273844"/>
          </a:xfrm>
        </p:spPr>
        <p:txBody>
          <a:bodyPr/>
          <a:lstStyle/>
          <a:p>
            <a:r>
              <a:rPr lang="tr-TR" dirty="0"/>
              <a:t>YMÜ228 Yazılım Tasarım ve Mimarisi</a:t>
            </a:r>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4</a:t>
            </a:fld>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614" y="4245429"/>
            <a:ext cx="2426729" cy="1970549"/>
          </a:xfrm>
          <a:prstGeom prst="rect">
            <a:avLst/>
          </a:prstGeom>
        </p:spPr>
      </p:pic>
      <p:sp>
        <p:nvSpPr>
          <p:cNvPr id="10"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4</a:t>
            </a:r>
          </a:p>
        </p:txBody>
      </p:sp>
    </p:spTree>
    <p:extLst>
      <p:ext uri="{BB962C8B-B14F-4D97-AF65-F5344CB8AC3E}">
        <p14:creationId xmlns:p14="http://schemas.microsoft.com/office/powerpoint/2010/main" val="37297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796834"/>
            <a:ext cx="7543800" cy="940527"/>
          </a:xfrm>
        </p:spPr>
        <p:txBody>
          <a:bodyPr/>
          <a:lstStyle/>
          <a:p>
            <a:r>
              <a:rPr lang="tr-TR" b="1" dirty="0">
                <a:solidFill>
                  <a:srgbClr val="00B0F0"/>
                </a:solidFill>
                <a:latin typeface="Times New Roman" panose="02020603050405020304" pitchFamily="18" charset="0"/>
                <a:cs typeface="Times New Roman" panose="02020603050405020304" pitchFamily="18" charset="0"/>
              </a:rPr>
              <a:t>Veri (Bilgi)</a:t>
            </a:r>
          </a:p>
        </p:txBody>
      </p:sp>
      <p:sp>
        <p:nvSpPr>
          <p:cNvPr id="3" name="İçerik Yer Tutucusu 2"/>
          <p:cNvSpPr>
            <a:spLocks noGrp="1"/>
          </p:cNvSpPr>
          <p:nvPr>
            <p:ph idx="1"/>
          </p:nvPr>
        </p:nvSpPr>
        <p:spPr>
          <a:xfrm>
            <a:off x="822959" y="1845734"/>
            <a:ext cx="7543801" cy="1700315"/>
          </a:xfrm>
        </p:spPr>
        <p:txBody>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Veri (data), işlenmemiş bilgi veya bilginin ham halidir. Bilgi ise, en basit anlamda verinin işlenmiş şeklidir. Her tür yazılım mutlaka bir veri üzerinde çalışmak durumundadır. Veri dış ortamdan alınabileceği gibi, yazılım içerisinde de üretilebilir.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Yazılımın temel amacı “veri” </a:t>
            </a:r>
            <a:r>
              <a:rPr lang="tr-TR" dirty="0" err="1">
                <a:solidFill>
                  <a:schemeClr val="tx1"/>
                </a:solidFill>
                <a:latin typeface="Times New Roman" panose="02020603050405020304" pitchFamily="18" charset="0"/>
                <a:cs typeface="Times New Roman" panose="02020603050405020304" pitchFamily="18" charset="0"/>
              </a:rPr>
              <a:t>yi</a:t>
            </a:r>
            <a:r>
              <a:rPr lang="tr-TR" dirty="0">
                <a:solidFill>
                  <a:schemeClr val="tx1"/>
                </a:solidFill>
                <a:latin typeface="Times New Roman" panose="02020603050405020304" pitchFamily="18" charset="0"/>
                <a:cs typeface="Times New Roman" panose="02020603050405020304" pitchFamily="18" charset="0"/>
              </a:rPr>
              <a:t> “bilgi” ye dönüştürmektir.</a:t>
            </a:r>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5</a:t>
            </a:fld>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66" y="4562419"/>
            <a:ext cx="2446022" cy="1209789"/>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108" y="3546049"/>
            <a:ext cx="4736306" cy="2714625"/>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9394" y="4710113"/>
            <a:ext cx="914400" cy="914400"/>
          </a:xfrm>
          <a:prstGeom prst="rect">
            <a:avLst/>
          </a:prstGeom>
        </p:spPr>
      </p:pic>
      <p:sp>
        <p:nvSpPr>
          <p:cNvPr id="12"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5</a:t>
            </a:r>
          </a:p>
        </p:txBody>
      </p:sp>
    </p:spTree>
    <p:extLst>
      <p:ext uri="{BB962C8B-B14F-4D97-AF65-F5344CB8AC3E}">
        <p14:creationId xmlns:p14="http://schemas.microsoft.com/office/powerpoint/2010/main" val="311390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979714"/>
            <a:ext cx="7543800" cy="757647"/>
          </a:xfrm>
        </p:spPr>
        <p:txBody>
          <a:bodyPr/>
          <a:lstStyle/>
          <a:p>
            <a:r>
              <a:rPr lang="tr-TR" b="1" dirty="0">
                <a:solidFill>
                  <a:srgbClr val="00B0F0"/>
                </a:solidFill>
                <a:latin typeface="Times New Roman" panose="02020603050405020304" pitchFamily="18" charset="0"/>
                <a:cs typeface="Times New Roman" panose="02020603050405020304" pitchFamily="18" charset="0"/>
              </a:rPr>
              <a:t>Belge (Dokümanlar)</a:t>
            </a:r>
          </a:p>
        </p:txBody>
      </p:sp>
      <p:sp>
        <p:nvSpPr>
          <p:cNvPr id="3" name="İçerik Yer Tutucusu 2"/>
          <p:cNvSpPr>
            <a:spLocks noGrp="1"/>
          </p:cNvSpPr>
          <p:nvPr>
            <p:ph idx="1"/>
          </p:nvPr>
        </p:nvSpPr>
        <p:spPr>
          <a:xfrm>
            <a:off x="822959" y="1845734"/>
            <a:ext cx="7586404" cy="2038189"/>
          </a:xfrm>
        </p:spPr>
        <p:txBody>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üretimi bir mühendislik disiplini gerektirir. Mühendislik çalışmalarında izlenen yol ya da kullanılan yaklaşımlar yazılım üretimi için de geçerlidir. </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üretimi sırasında, birçok aşamada yapılan ara üretimlere ait bilgiler (planlama, analiz, tasarım, gerçekleştirim, vb. bilgileri) belli bir düzende belgelenmelidirler.</a:t>
            </a:r>
          </a:p>
        </p:txBody>
      </p:sp>
      <p:sp>
        <p:nvSpPr>
          <p:cNvPr id="5" name="Slayt Numarası Yer Tutucusu 4"/>
          <p:cNvSpPr>
            <a:spLocks noGrp="1"/>
          </p:cNvSpPr>
          <p:nvPr>
            <p:ph type="sldNum" sz="quarter" idx="12"/>
          </p:nvPr>
        </p:nvSpPr>
        <p:spPr/>
        <p:txBody>
          <a:bodyPr/>
          <a:lstStyle/>
          <a:p>
            <a:fld id="{1449AE56-6C5E-4AE6-BD47-1CFD8EFBDD83}" type="slidenum">
              <a:rPr lang="tr-TR" smtClean="0"/>
              <a:t>6</a:t>
            </a:fld>
            <a:endParaRPr lang="tr-TR" dirty="0"/>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884" y="3883924"/>
            <a:ext cx="4421876" cy="2310371"/>
          </a:xfrm>
          <a:prstGeom prst="rect">
            <a:avLst/>
          </a:prstGeom>
        </p:spPr>
      </p:pic>
      <p:pic>
        <p:nvPicPr>
          <p:cNvPr id="13" name="Resim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169" y="4124709"/>
            <a:ext cx="1828800" cy="1828800"/>
          </a:xfrm>
          <a:prstGeom prst="rect">
            <a:avLst/>
          </a:prstGeom>
        </p:spPr>
      </p:pic>
    </p:spTree>
    <p:extLst>
      <p:ext uri="{BB962C8B-B14F-4D97-AF65-F5344CB8AC3E}">
        <p14:creationId xmlns:p14="http://schemas.microsoft.com/office/powerpoint/2010/main" val="411427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88274"/>
            <a:ext cx="7543800" cy="849087"/>
          </a:xfrm>
        </p:spPr>
        <p:txBody>
          <a:bodyPr/>
          <a:lstStyle/>
          <a:p>
            <a:r>
              <a:rPr lang="tr-TR" b="1" dirty="0">
                <a:solidFill>
                  <a:srgbClr val="00B0F0"/>
                </a:solidFill>
                <a:latin typeface="Times New Roman" panose="02020603050405020304" pitchFamily="18" charset="0"/>
                <a:cs typeface="Times New Roman" panose="02020603050405020304" pitchFamily="18" charset="0"/>
              </a:rPr>
              <a:t>İnsan (Kullanıcı, geliştirici)</a:t>
            </a:r>
          </a:p>
        </p:txBody>
      </p:sp>
      <p:sp>
        <p:nvSpPr>
          <p:cNvPr id="3" name="İçerik Yer Tutucusu 2"/>
          <p:cNvSpPr>
            <a:spLocks noGrp="1"/>
          </p:cNvSpPr>
          <p:nvPr>
            <p:ph idx="1"/>
          </p:nvPr>
        </p:nvSpPr>
        <p:spPr>
          <a:xfrm>
            <a:off x="822959" y="1845734"/>
            <a:ext cx="7586404" cy="1733489"/>
          </a:xfrm>
        </p:spPr>
        <p:txBody>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İki boyutludur; yazılımı geliştirenler ve kullananlar.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Günümüzde artık tek kişi ile yazılım geliştirmekten söz edilmemektedir.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üretimi için bir takım oluşturulmakta ve takımın uyumlu çalışabilmesi için çeşitli yöntemler geliştirilmektedir.</a:t>
            </a:r>
          </a:p>
        </p:txBody>
      </p:sp>
      <p:sp>
        <p:nvSpPr>
          <p:cNvPr id="5" name="Slayt Numarası Yer Tutucusu 4"/>
          <p:cNvSpPr>
            <a:spLocks noGrp="1"/>
          </p:cNvSpPr>
          <p:nvPr>
            <p:ph type="sldNum" sz="quarter" idx="12"/>
          </p:nvPr>
        </p:nvSpPr>
        <p:spPr/>
        <p:txBody>
          <a:bodyPr/>
          <a:lstStyle/>
          <a:p>
            <a:fld id="{1449AE56-6C5E-4AE6-BD47-1CFD8EFBDD83}" type="slidenum">
              <a:rPr lang="tr-TR" smtClean="0"/>
              <a:t>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978" y="3579223"/>
            <a:ext cx="4106424" cy="2559285"/>
          </a:xfrm>
          <a:prstGeom prst="rect">
            <a:avLst/>
          </a:prstGeom>
        </p:spPr>
      </p:pic>
    </p:spTree>
    <p:extLst>
      <p:ext uri="{BB962C8B-B14F-4D97-AF65-F5344CB8AC3E}">
        <p14:creationId xmlns:p14="http://schemas.microsoft.com/office/powerpoint/2010/main" val="50003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836023"/>
            <a:ext cx="7543800" cy="901338"/>
          </a:xfrm>
        </p:spPr>
        <p:txBody>
          <a:bodyPr/>
          <a:lstStyle/>
          <a:p>
            <a:r>
              <a:rPr lang="tr-TR" b="1" dirty="0">
                <a:solidFill>
                  <a:srgbClr val="00B0F0"/>
                </a:solidFill>
                <a:latin typeface="Times New Roman" panose="02020603050405020304" pitchFamily="18" charset="0"/>
                <a:cs typeface="Times New Roman" panose="02020603050405020304" pitchFamily="18" charset="0"/>
              </a:rPr>
              <a:t>Program (Kod)</a:t>
            </a:r>
          </a:p>
        </p:txBody>
      </p:sp>
      <p:sp>
        <p:nvSpPr>
          <p:cNvPr id="3" name="İçerik Yer Tutucusu 2"/>
          <p:cNvSpPr>
            <a:spLocks noGrp="1"/>
          </p:cNvSpPr>
          <p:nvPr>
            <p:ph idx="1"/>
          </p:nvPr>
        </p:nvSpPr>
        <p:spPr>
          <a:xfrm>
            <a:off x="470263" y="2278175"/>
            <a:ext cx="5911479" cy="3273539"/>
          </a:xfrm>
        </p:spPr>
        <p:txBody>
          <a:bodyPr>
            <a:noAutofit/>
          </a:bodyPr>
          <a:lstStyle/>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Yazılımın ana çıktısı sonuçta bir bilgisayar programıdır.</a:t>
            </a:r>
          </a:p>
          <a:p>
            <a:pPr algn="just">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Program işletime alındıktan sonra bakım çalışmaları sürekli olarak gündeme gelir.</a:t>
            </a:r>
          </a:p>
          <a:p>
            <a:pPr algn="just">
              <a:buFont typeface="Courier New" panose="02070309020205020404" pitchFamily="49" charset="0"/>
              <a:buChar char="o"/>
            </a:pPr>
            <a:r>
              <a:rPr lang="tr-TR" b="1" dirty="0">
                <a:solidFill>
                  <a:schemeClr val="tx1"/>
                </a:solidFill>
                <a:latin typeface="Times New Roman" panose="02020603050405020304" pitchFamily="18" charset="0"/>
                <a:cs typeface="Times New Roman" panose="02020603050405020304" pitchFamily="18" charset="0"/>
              </a:rPr>
              <a:t> Bunun iki temel nedeni:</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Hiç bir program bütünüyle her olasılık göz önüne alınarak test edilemez.</a:t>
            </a:r>
          </a:p>
          <a:p>
            <a:pPr lvl="1" algn="just">
              <a:buFont typeface="Courier New" panose="02070309020205020404" pitchFamily="49" charset="0"/>
              <a:buChar char="o"/>
            </a:pPr>
            <a:r>
              <a:rPr lang="tr-TR" sz="2000" dirty="0">
                <a:solidFill>
                  <a:schemeClr val="tx1"/>
                </a:solidFill>
                <a:latin typeface="Times New Roman" panose="02020603050405020304" pitchFamily="18" charset="0"/>
                <a:cs typeface="Times New Roman" panose="02020603050405020304" pitchFamily="18" charset="0"/>
              </a:rPr>
              <a:t> İşletmeler doğaları gereği dinamik bir yapıya sahiptir ve zaman içerisinde sürekli olarak yeni istek ve gereksinimler ortaya çıkabilmektedir.</a:t>
            </a:r>
          </a:p>
        </p:txBody>
      </p:sp>
      <p:sp>
        <p:nvSpPr>
          <p:cNvPr id="5" name="Slayt Numarası Yer Tutucusu 4"/>
          <p:cNvSpPr>
            <a:spLocks noGrp="1"/>
          </p:cNvSpPr>
          <p:nvPr>
            <p:ph type="sldNum" sz="quarter" idx="12"/>
          </p:nvPr>
        </p:nvSpPr>
        <p:spPr/>
        <p:txBody>
          <a:bodyPr/>
          <a:lstStyle/>
          <a:p>
            <a:fld id="{1449AE56-6C5E-4AE6-BD47-1CFD8EFBDD83}" type="slidenum">
              <a:rPr lang="tr-TR" smtClean="0"/>
              <a:t>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398" y="2685687"/>
            <a:ext cx="2286000" cy="2100263"/>
          </a:xfrm>
          <a:prstGeom prst="rect">
            <a:avLst/>
          </a:prstGeom>
        </p:spPr>
      </p:pic>
    </p:spTree>
    <p:extLst>
      <p:ext uri="{BB962C8B-B14F-4D97-AF65-F5344CB8AC3E}">
        <p14:creationId xmlns:p14="http://schemas.microsoft.com/office/powerpoint/2010/main" val="315889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879480"/>
            <a:ext cx="7837714" cy="783669"/>
          </a:xfrm>
        </p:spPr>
        <p:txBody>
          <a:bodyPr>
            <a:normAutofit fontScale="90000"/>
          </a:bodyPr>
          <a:lstStyle/>
          <a:p>
            <a:r>
              <a:rPr lang="tr-TR" sz="4400" b="1" dirty="0">
                <a:solidFill>
                  <a:srgbClr val="00B0F0"/>
                </a:solidFill>
                <a:latin typeface="Times New Roman" panose="02020603050405020304" pitchFamily="18" charset="0"/>
                <a:cs typeface="Times New Roman" panose="02020603050405020304" pitchFamily="18" charset="0"/>
              </a:rPr>
              <a:t>Yazılım Donanım Karşılaştırması</a:t>
            </a:r>
          </a:p>
        </p:txBody>
      </p:sp>
      <p:sp>
        <p:nvSpPr>
          <p:cNvPr id="3" name="İçerik Yer Tutucusu 2"/>
          <p:cNvSpPr>
            <a:spLocks noGrp="1"/>
          </p:cNvSpPr>
          <p:nvPr>
            <p:ph idx="1"/>
          </p:nvPr>
        </p:nvSpPr>
        <p:spPr>
          <a:xfrm>
            <a:off x="822959" y="2209657"/>
            <a:ext cx="7471955" cy="1722263"/>
          </a:xfrm>
        </p:spPr>
        <p:txBody>
          <a:bodyPr>
            <a:normAutofit/>
          </a:bodyPr>
          <a:lstStyle/>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geliştirilir vs. donanım üretilir. (fabrika ortamında seri üretim)</a:t>
            </a:r>
          </a:p>
          <a:p>
            <a:pPr algn="just">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Donanım bileşenleri dışarıdan temin edilebilir, ancak yazılımı oluşturan parçalar için bu çoğu zaman mümkün değildir (günümüzde “yeniden kullanılabilir yazılım” %1-2).</a:t>
            </a:r>
          </a:p>
        </p:txBody>
      </p:sp>
      <p:sp>
        <p:nvSpPr>
          <p:cNvPr id="5" name="Slayt Numarası Yer Tutucusu 4"/>
          <p:cNvSpPr>
            <a:spLocks noGrp="1"/>
          </p:cNvSpPr>
          <p:nvPr>
            <p:ph type="sldNum" sz="quarter" idx="12"/>
          </p:nvPr>
        </p:nvSpPr>
        <p:spPr/>
        <p:txBody>
          <a:bodyPr/>
          <a:lstStyle/>
          <a:p>
            <a:fld id="{1449AE56-6C5E-4AE6-BD47-1CFD8EFBDD83}" type="slidenum">
              <a:rPr lang="tr-TR" smtClean="0"/>
              <a:t>9</a:t>
            </a:fld>
            <a:endParaRPr lang="tr-TR" dirty="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022" y="3931920"/>
            <a:ext cx="3216807" cy="2076994"/>
          </a:xfrm>
          <a:prstGeom prst="rect">
            <a:avLst/>
          </a:prstGeom>
        </p:spPr>
      </p:pic>
    </p:spTree>
    <p:extLst>
      <p:ext uri="{BB962C8B-B14F-4D97-AF65-F5344CB8AC3E}">
        <p14:creationId xmlns:p14="http://schemas.microsoft.com/office/powerpoint/2010/main" val="3691456315"/>
      </p:ext>
    </p:extLst>
  </p:cSld>
  <p:clrMapOvr>
    <a:masterClrMapping/>
  </p:clrMapOvr>
</p:sld>
</file>

<file path=ppt/theme/theme1.xml><?xml version="1.0" encoding="utf-8"?>
<a:theme xmlns:a="http://schemas.openxmlformats.org/drawingml/2006/main" name="Geçmişe bakış">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85B794-71C8-4414-A683-65552E16DEA6}">
  <we:reference id="wa104175800" version="1.0.0.0" store="en-US" storeType="OMEX"/>
  <we:alternateReferences>
    <we:reference id="WA104175800" version="1.0.0.0" store="WA1041758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15293</TotalTime>
  <Words>1709</Words>
  <Application>Microsoft Office PowerPoint</Application>
  <PresentationFormat>Ekran Gösterisi (4:3)</PresentationFormat>
  <Paragraphs>240</Paragraphs>
  <Slides>30</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Arial</vt:lpstr>
      <vt:lpstr>Calibri</vt:lpstr>
      <vt:lpstr>Calibri Light</vt:lpstr>
      <vt:lpstr>Courier New</vt:lpstr>
      <vt:lpstr>Times New Roman</vt:lpstr>
      <vt:lpstr>Geçmişe bakış</vt:lpstr>
      <vt:lpstr>PowerPoint Sunusu</vt:lpstr>
      <vt:lpstr>Ders Hakkında Temel Bilgilendirme </vt:lpstr>
      <vt:lpstr>Yazılım Nedir?</vt:lpstr>
      <vt:lpstr>Mantık (Algoritma)</vt:lpstr>
      <vt:lpstr>Veri (Bilgi)</vt:lpstr>
      <vt:lpstr>Belge (Dokümanlar)</vt:lpstr>
      <vt:lpstr>İnsan (Kullanıcı, geliştirici)</vt:lpstr>
      <vt:lpstr>Program (Kod)</vt:lpstr>
      <vt:lpstr>Yazılım Donanım Karşılaştırması</vt:lpstr>
      <vt:lpstr>Yazılım Donanım Karşılaştırması</vt:lpstr>
      <vt:lpstr>Yazılım Donanım Karşılaştırması</vt:lpstr>
      <vt:lpstr>Yazılım Donanım Karşılaştırması</vt:lpstr>
      <vt:lpstr>Yazılım Üretim Ortamı</vt:lpstr>
      <vt:lpstr>Yazılım Mühendisliği</vt:lpstr>
      <vt:lpstr>Yazılım Mühendisliği</vt:lpstr>
      <vt:lpstr>Yazılım Mühendisliği</vt:lpstr>
      <vt:lpstr>Yazılım Mühendisi</vt:lpstr>
      <vt:lpstr>Yazılım Hataları</vt:lpstr>
      <vt:lpstr>Hataların “Yayılma” Özelliği</vt:lpstr>
      <vt:lpstr>Yazılım Maliyetleri</vt:lpstr>
      <vt:lpstr>Yazılım Sistemlerin Sınıflandırılması</vt:lpstr>
      <vt:lpstr>İşlevlerine Göre Sınıflandırma</vt:lpstr>
      <vt:lpstr>Zamana Dayalı Özelliklere Göre Sınıflandırma</vt:lpstr>
      <vt:lpstr>Boyuta Göre Sınıflandırma</vt:lpstr>
      <vt:lpstr>Yazılımda Kalite </vt:lpstr>
      <vt:lpstr>Yazılımda Kalite</vt:lpstr>
      <vt:lpstr>Yazılımda Kalite</vt:lpstr>
      <vt:lpstr>Özet</vt:lpstr>
      <vt:lpstr>Kaynaklar</vt:lpstr>
      <vt:lpstr>Sorularınız?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YMT 412-Yazılım Kalite Ve Güvencesi  Test Stratejileri</dc:title>
  <dc:creator>Resul DAŞ</dc:creator>
  <cp:lastModifiedBy>fatih özyurt</cp:lastModifiedBy>
  <cp:revision>257</cp:revision>
  <dcterms:created xsi:type="dcterms:W3CDTF">2014-12-20T12:02:19Z</dcterms:created>
  <dcterms:modified xsi:type="dcterms:W3CDTF">2023-10-09T19:24:50Z</dcterms:modified>
</cp:coreProperties>
</file>