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8" r:id="rId1"/>
  </p:sldMasterIdLst>
  <p:notesMasterIdLst>
    <p:notesMasterId r:id="rId17"/>
  </p:notesMasterIdLst>
  <p:sldIdLst>
    <p:sldId id="310" r:id="rId2"/>
    <p:sldId id="341" r:id="rId3"/>
    <p:sldId id="342" r:id="rId4"/>
    <p:sldId id="352" r:id="rId5"/>
    <p:sldId id="353" r:id="rId6"/>
    <p:sldId id="343" r:id="rId7"/>
    <p:sldId id="344" r:id="rId8"/>
    <p:sldId id="345" r:id="rId9"/>
    <p:sldId id="346" r:id="rId10"/>
    <p:sldId id="347" r:id="rId11"/>
    <p:sldId id="348" r:id="rId12"/>
    <p:sldId id="349" r:id="rId13"/>
    <p:sldId id="350" r:id="rId14"/>
    <p:sldId id="351" r:id="rId15"/>
    <p:sldId id="340" r:id="rId1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9F5E"/>
    <a:srgbClr val="8ABC4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1590" y="10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01745-3E7D-415F-BEFD-EA86362BF18A}" type="datetimeFigureOut">
              <a:rPr lang="tr-TR" smtClean="0"/>
              <a:t>26.12.2023</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23C1B-140A-43EF-BA2E-81D885629E09}" type="slidenum">
              <a:rPr lang="tr-TR" smtClean="0"/>
              <a:pPr/>
              <a:t>‹#›</a:t>
            </a:fld>
            <a:r>
              <a:rPr lang="tr-TR" dirty="0"/>
              <a:t>/47</a:t>
            </a:r>
          </a:p>
        </p:txBody>
      </p:sp>
    </p:spTree>
    <p:extLst>
      <p:ext uri="{BB962C8B-B14F-4D97-AF65-F5344CB8AC3E}">
        <p14:creationId xmlns:p14="http://schemas.microsoft.com/office/powerpoint/2010/main" val="167633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8322F9F1-FA42-42C7-99C4-0B16C1454589}" type="slidenum">
              <a:rPr lang="tr-TR" smtClean="0"/>
              <a:t>1</a:t>
            </a:fld>
            <a:endParaRPr lang="tr-TR"/>
          </a:p>
        </p:txBody>
      </p:sp>
    </p:spTree>
    <p:extLst>
      <p:ext uri="{BB962C8B-B14F-4D97-AF65-F5344CB8AC3E}">
        <p14:creationId xmlns:p14="http://schemas.microsoft.com/office/powerpoint/2010/main" val="4034433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tıklatın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26.12.2023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33153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26.12.2023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02804681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26.12.2023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57262041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26.12.2023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413547780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2893BF7A-AB1D-4097-84D8-63EC7BEE27D3}" type="datetime1">
              <a:rPr lang="tr-TR" smtClean="0"/>
              <a:t>26.12.2023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84859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893BF7A-AB1D-4097-84D8-63EC7BEE27D3}" type="datetime1">
              <a:rPr lang="tr-TR" smtClean="0"/>
              <a:t>26.12.2023</a:t>
            </a:fld>
            <a:endParaRPr lang="tr-TR"/>
          </a:p>
        </p:txBody>
      </p:sp>
      <p:sp>
        <p:nvSpPr>
          <p:cNvPr id="6" name="Footer Placeholder 5"/>
          <p:cNvSpPr>
            <a:spLocks noGrp="1"/>
          </p:cNvSpPr>
          <p:nvPr>
            <p:ph type="ftr" sz="quarter" idx="11"/>
          </p:nvPr>
        </p:nvSpPr>
        <p:spPr/>
        <p:txBody>
          <a:bodyPr/>
          <a:lstStyle/>
          <a:p>
            <a:r>
              <a:rPr lang="tr-TR"/>
              <a:t>Doç.Dr.Resul DAŞ</a:t>
            </a: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2540860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822960" y="2582335"/>
            <a:ext cx="3703320" cy="32867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4663440" y="2582334"/>
            <a:ext cx="3703320" cy="32867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893BF7A-AB1D-4097-84D8-63EC7BEE27D3}" type="datetime1">
              <a:rPr lang="tr-TR" smtClean="0"/>
              <a:t>26.12.2023</a:t>
            </a:fld>
            <a:endParaRPr lang="tr-TR"/>
          </a:p>
        </p:txBody>
      </p:sp>
      <p:sp>
        <p:nvSpPr>
          <p:cNvPr id="8" name="Footer Placeholder 7"/>
          <p:cNvSpPr>
            <a:spLocks noGrp="1"/>
          </p:cNvSpPr>
          <p:nvPr>
            <p:ph type="ftr" sz="quarter" idx="11"/>
          </p:nvPr>
        </p:nvSpPr>
        <p:spPr/>
        <p:txBody>
          <a:bodyPr/>
          <a:lstStyle/>
          <a:p>
            <a:r>
              <a:rPr lang="tr-TR"/>
              <a:t>Doç.Dr.Resul DAŞ</a:t>
            </a: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351552520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2893BF7A-AB1D-4097-84D8-63EC7BEE27D3}" type="datetime1">
              <a:rPr lang="tr-TR" smtClean="0"/>
              <a:t>26.12.2023</a:t>
            </a:fld>
            <a:endParaRPr lang="tr-TR"/>
          </a:p>
        </p:txBody>
      </p:sp>
      <p:sp>
        <p:nvSpPr>
          <p:cNvPr id="4" name="Footer Placeholder 3"/>
          <p:cNvSpPr>
            <a:spLocks noGrp="1"/>
          </p:cNvSpPr>
          <p:nvPr>
            <p:ph type="ftr" sz="quarter" idx="11"/>
          </p:nvPr>
        </p:nvSpPr>
        <p:spPr/>
        <p:txBody>
          <a:bodyPr/>
          <a:lstStyle/>
          <a:p>
            <a:r>
              <a:rPr lang="tr-TR"/>
              <a:t>Doç.Dr.Resul DAŞ</a:t>
            </a:r>
          </a:p>
        </p:txBody>
      </p:sp>
      <p:sp>
        <p:nvSpPr>
          <p:cNvPr id="5" name="Slide Number Placeholder 4"/>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8677792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93BF7A-AB1D-4097-84D8-63EC7BEE27D3}" type="datetime1">
              <a:rPr lang="tr-TR" smtClean="0"/>
              <a:t>26.12.2023</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r>
              <a:rPr lang="tr-TR"/>
              <a:t>Doç.Dr.Resul DAŞ</a:t>
            </a: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9214761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tr-TR"/>
              <a:t>Asıl başlık stili için tıklatın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893BF7A-AB1D-4097-84D8-63EC7BEE27D3}" type="datetime1">
              <a:rPr lang="tr-TR" smtClean="0"/>
              <a:t>26.12.2023</a:t>
            </a:fld>
            <a:endParaRPr lang="tr-T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tr-TR"/>
              <a:t>Doç.Dr.Resul DAŞ</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046ED2-48BC-4D4D-A18C-EC6704D416AE}" type="slidenum">
              <a:rPr lang="tr-TR" smtClean="0"/>
              <a:t>‹#›</a:t>
            </a:fld>
            <a:endParaRPr lang="tr-TR"/>
          </a:p>
        </p:txBody>
      </p:sp>
    </p:spTree>
    <p:extLst>
      <p:ext uri="{BB962C8B-B14F-4D97-AF65-F5344CB8AC3E}">
        <p14:creationId xmlns:p14="http://schemas.microsoft.com/office/powerpoint/2010/main" val="186656110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2893BF7A-AB1D-4097-84D8-63EC7BEE27D3}" type="datetime1">
              <a:rPr lang="tr-TR" smtClean="0"/>
              <a:t>26.12.2023</a:t>
            </a:fld>
            <a:endParaRPr lang="tr-TR"/>
          </a:p>
        </p:txBody>
      </p:sp>
      <p:sp>
        <p:nvSpPr>
          <p:cNvPr id="6" name="Footer Placeholder 5"/>
          <p:cNvSpPr>
            <a:spLocks noGrp="1"/>
          </p:cNvSpPr>
          <p:nvPr>
            <p:ph type="ftr" sz="quarter" idx="11"/>
          </p:nvPr>
        </p:nvSpPr>
        <p:spPr/>
        <p:txBody>
          <a:bodyPr/>
          <a:lstStyle/>
          <a:p>
            <a:r>
              <a:rPr lang="tr-TR"/>
              <a:t>Doç.Dr.Resul DAŞ</a:t>
            </a: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97456792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893BF7A-AB1D-4097-84D8-63EC7BEE27D3}" type="datetime1">
              <a:rPr lang="tr-TR" smtClean="0"/>
              <a:t>26.12.2023</a:t>
            </a:fld>
            <a:endParaRPr lang="tr-T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tr-TR"/>
              <a:t>Doç.Dr.Resul DAŞ</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5046ED2-48BC-4D4D-A18C-EC6704D416AE}" type="slidenum">
              <a:rPr lang="tr-TR" smtClean="0"/>
              <a:t>‹#›</a:t>
            </a:fld>
            <a:endParaRPr lang="tr-T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700709"/>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939" y="3158223"/>
            <a:ext cx="8591497" cy="1144113"/>
          </a:xfrm>
        </p:spPr>
        <p:txBody>
          <a:bodyPr>
            <a:normAutofit/>
          </a:bodyPr>
          <a:lstStyle/>
          <a:p>
            <a:pPr algn="ctr"/>
            <a:r>
              <a:rPr lang="tr-TR" sz="4050" dirty="0">
                <a:solidFill>
                  <a:schemeClr val="accent2"/>
                </a:solidFill>
              </a:rPr>
              <a:t>Builder Pattern</a:t>
            </a:r>
          </a:p>
        </p:txBody>
      </p:sp>
      <p:sp>
        <p:nvSpPr>
          <p:cNvPr id="8" name="Slide Number Placeholder 7"/>
          <p:cNvSpPr>
            <a:spLocks noGrp="1"/>
          </p:cNvSpPr>
          <p:nvPr>
            <p:ph type="sldNum" sz="quarter" idx="12"/>
          </p:nvPr>
        </p:nvSpPr>
        <p:spPr/>
        <p:txBody>
          <a:bodyPr/>
          <a:lstStyle/>
          <a:p>
            <a:r>
              <a:rPr lang="tr-TR" sz="1200" dirty="0"/>
              <a:t>1</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7697" y="4154166"/>
            <a:ext cx="1454739" cy="1403395"/>
          </a:xfrm>
          <a:prstGeom prst="rect">
            <a:avLst/>
          </a:prstGeom>
        </p:spPr>
      </p:pic>
      <p:sp>
        <p:nvSpPr>
          <p:cNvPr id="6" name="TextBox 5"/>
          <p:cNvSpPr txBox="1"/>
          <p:nvPr/>
        </p:nvSpPr>
        <p:spPr>
          <a:xfrm rot="20853070">
            <a:off x="7532063" y="4566649"/>
            <a:ext cx="1263487" cy="415498"/>
          </a:xfrm>
          <a:prstGeom prst="rect">
            <a:avLst/>
          </a:prstGeom>
          <a:noFill/>
        </p:spPr>
        <p:txBody>
          <a:bodyPr wrap="none" rtlCol="0">
            <a:spAutoFit/>
          </a:bodyPr>
          <a:lstStyle/>
          <a:p>
            <a:r>
              <a:rPr lang="tr-TR" sz="2100" b="1" dirty="0">
                <a:solidFill>
                  <a:schemeClr val="accent2"/>
                </a:solidFill>
              </a:rPr>
              <a:t>Bölüm-10</a:t>
            </a:r>
          </a:p>
        </p:txBody>
      </p:sp>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 y="273734"/>
            <a:ext cx="7620000" cy="2857500"/>
          </a:xfrm>
          <a:prstGeom prst="rect">
            <a:avLst/>
          </a:prstGeom>
        </p:spPr>
      </p:pic>
      <p:sp>
        <p:nvSpPr>
          <p:cNvPr id="11" name="Subtitle 2"/>
          <p:cNvSpPr>
            <a:spLocks noGrp="1"/>
          </p:cNvSpPr>
          <p:nvPr/>
        </p:nvSpPr>
        <p:spPr>
          <a:xfrm>
            <a:off x="746760" y="4423046"/>
            <a:ext cx="7543800" cy="8656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lnSpc>
                <a:spcPct val="150000"/>
              </a:lnSpc>
            </a:pPr>
            <a:r>
              <a:rPr lang="tr-TR" sz="1600" b="1" cap="none">
                <a:solidFill>
                  <a:srgbClr val="C00000"/>
                </a:solidFill>
                <a:effectLst>
                  <a:outerShdw blurRad="38100" dist="38100" dir="2700000" algn="tl">
                    <a:srgbClr val="000000">
                      <a:alpha val="43137"/>
                    </a:srgbClr>
                  </a:outerShdw>
                </a:effectLst>
                <a:latin typeface="+mn-lt"/>
              </a:rPr>
              <a:t>Doç.Dr</a:t>
            </a:r>
            <a:r>
              <a:rPr lang="tr-TR" sz="1600" b="1" cap="none" dirty="0">
                <a:solidFill>
                  <a:srgbClr val="C00000"/>
                </a:solidFill>
                <a:effectLst>
                  <a:outerShdw blurRad="38100" dist="38100" dir="2700000" algn="tl">
                    <a:srgbClr val="000000">
                      <a:alpha val="43137"/>
                    </a:srgbClr>
                  </a:outerShdw>
                </a:effectLst>
                <a:latin typeface="+mn-lt"/>
              </a:rPr>
              <a:t>. Üyesi Fatih ÖZYURT</a:t>
            </a:r>
            <a:br>
              <a:rPr lang="tr-TR" sz="1350" b="1" cap="none" dirty="0">
                <a:solidFill>
                  <a:srgbClr val="C00000"/>
                </a:solidFill>
                <a:effectLst>
                  <a:outerShdw blurRad="38100" dist="38100" dir="2700000" algn="tl">
                    <a:srgbClr val="000000">
                      <a:alpha val="43137"/>
                    </a:srgbClr>
                  </a:outerShdw>
                </a:effectLst>
                <a:latin typeface="+mn-lt"/>
              </a:rPr>
            </a:br>
            <a:r>
              <a:rPr lang="tr-TR" sz="1350" cap="none" dirty="0">
                <a:solidFill>
                  <a:schemeClr val="bg2">
                    <a:lumMod val="10000"/>
                  </a:schemeClr>
                </a:solidFill>
                <a:effectLst>
                  <a:outerShdw blurRad="38100" dist="38100" dir="2700000" algn="tl">
                    <a:srgbClr val="000000">
                      <a:alpha val="43137"/>
                    </a:srgbClr>
                  </a:outerShdw>
                </a:effectLst>
                <a:latin typeface="+mn-lt"/>
              </a:rPr>
              <a:t>Fırat Üniversitesi Yazılım Mühendisliği Bölümü</a:t>
            </a:r>
          </a:p>
          <a:p>
            <a:endParaRPr lang="tr-T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44569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nvPr>
        </p:nvSpPr>
        <p:spPr/>
        <p:txBody>
          <a:bodyPr/>
          <a:lstStyle/>
          <a:p>
            <a:fld id="{E5046ED2-48BC-4D4D-A18C-EC6704D416AE}" type="slidenum">
              <a:rPr lang="tr-TR" smtClean="0"/>
              <a:t>10</a:t>
            </a:fld>
            <a:endParaRPr lang="tr-TR"/>
          </a:p>
        </p:txBody>
      </p:sp>
      <p:pic>
        <p:nvPicPr>
          <p:cNvPr id="6" name="İçerik Yer Tutucusu 5"/>
          <p:cNvPicPr>
            <a:picLocks noGrp="1" noChangeAspect="1"/>
          </p:cNvPicPr>
          <p:nvPr>
            <p:ph idx="1"/>
          </p:nvPr>
        </p:nvPicPr>
        <p:blipFill>
          <a:blip r:embed="rId2"/>
          <a:stretch>
            <a:fillRect/>
          </a:stretch>
        </p:blipFill>
        <p:spPr>
          <a:xfrm>
            <a:off x="1456089" y="229372"/>
            <a:ext cx="6234202" cy="6047642"/>
          </a:xfrm>
          <a:prstGeom prst="rect">
            <a:avLst/>
          </a:prstGeom>
        </p:spPr>
      </p:pic>
    </p:spTree>
    <p:extLst>
      <p:ext uri="{BB962C8B-B14F-4D97-AF65-F5344CB8AC3E}">
        <p14:creationId xmlns:p14="http://schemas.microsoft.com/office/powerpoint/2010/main" val="416963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nvPr>
        </p:nvSpPr>
        <p:spPr/>
        <p:txBody>
          <a:bodyPr/>
          <a:lstStyle/>
          <a:p>
            <a:fld id="{E5046ED2-48BC-4D4D-A18C-EC6704D416AE}" type="slidenum">
              <a:rPr lang="tr-TR" smtClean="0"/>
              <a:t>11</a:t>
            </a:fld>
            <a:endParaRPr lang="tr-TR"/>
          </a:p>
        </p:txBody>
      </p:sp>
      <p:pic>
        <p:nvPicPr>
          <p:cNvPr id="6" name="İçerik Yer Tutucusu 5"/>
          <p:cNvPicPr>
            <a:picLocks noGrp="1" noChangeAspect="1"/>
          </p:cNvPicPr>
          <p:nvPr>
            <p:ph idx="1"/>
          </p:nvPr>
        </p:nvPicPr>
        <p:blipFill>
          <a:blip r:embed="rId2"/>
          <a:stretch>
            <a:fillRect/>
          </a:stretch>
        </p:blipFill>
        <p:spPr>
          <a:xfrm>
            <a:off x="1467802" y="217715"/>
            <a:ext cx="6210776" cy="6085148"/>
          </a:xfrm>
          <a:prstGeom prst="rect">
            <a:avLst/>
          </a:prstGeom>
        </p:spPr>
      </p:pic>
    </p:spTree>
    <p:extLst>
      <p:ext uri="{BB962C8B-B14F-4D97-AF65-F5344CB8AC3E}">
        <p14:creationId xmlns:p14="http://schemas.microsoft.com/office/powerpoint/2010/main" val="3381551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nvPr>
        </p:nvSpPr>
        <p:spPr/>
        <p:txBody>
          <a:bodyPr/>
          <a:lstStyle/>
          <a:p>
            <a:fld id="{E5046ED2-48BC-4D4D-A18C-EC6704D416AE}" type="slidenum">
              <a:rPr lang="tr-TR" smtClean="0"/>
              <a:t>12</a:t>
            </a:fld>
            <a:endParaRPr lang="tr-TR"/>
          </a:p>
        </p:txBody>
      </p:sp>
      <p:pic>
        <p:nvPicPr>
          <p:cNvPr id="6" name="İçerik Yer Tutucusu 5"/>
          <p:cNvPicPr>
            <a:picLocks noGrp="1" noChangeAspect="1"/>
          </p:cNvPicPr>
          <p:nvPr>
            <p:ph idx="1"/>
          </p:nvPr>
        </p:nvPicPr>
        <p:blipFill>
          <a:blip r:embed="rId2"/>
          <a:stretch>
            <a:fillRect/>
          </a:stretch>
        </p:blipFill>
        <p:spPr>
          <a:xfrm>
            <a:off x="1503239" y="119063"/>
            <a:ext cx="6414114" cy="4022725"/>
          </a:xfrm>
          <a:prstGeom prst="rect">
            <a:avLst/>
          </a:prstGeom>
        </p:spPr>
      </p:pic>
      <p:pic>
        <p:nvPicPr>
          <p:cNvPr id="7" name="Resim 6"/>
          <p:cNvPicPr>
            <a:picLocks noChangeAspect="1"/>
          </p:cNvPicPr>
          <p:nvPr/>
        </p:nvPicPr>
        <p:blipFill>
          <a:blip r:embed="rId3"/>
          <a:stretch>
            <a:fillRect/>
          </a:stretch>
        </p:blipFill>
        <p:spPr>
          <a:xfrm>
            <a:off x="1503239" y="4319559"/>
            <a:ext cx="6414114" cy="1962455"/>
          </a:xfrm>
          <a:prstGeom prst="rect">
            <a:avLst/>
          </a:prstGeom>
        </p:spPr>
      </p:pic>
    </p:spTree>
    <p:extLst>
      <p:ext uri="{BB962C8B-B14F-4D97-AF65-F5344CB8AC3E}">
        <p14:creationId xmlns:p14="http://schemas.microsoft.com/office/powerpoint/2010/main" val="2732016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b="1" dirty="0">
                <a:solidFill>
                  <a:srgbClr val="00B0F0"/>
                </a:solidFill>
                <a:latin typeface="Times New Roman" panose="02020603050405020304" pitchFamily="18" charset="0"/>
                <a:cs typeface="Times New Roman" panose="02020603050405020304" pitchFamily="18" charset="0"/>
              </a:rPr>
              <a:t>Yapıcı (Builder Pattern) Tasarım Şablonu Ne Zaman Kullanılır?</a:t>
            </a:r>
            <a:endParaRPr lang="tr-TR" sz="4000"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Değişik parametreler kullanılarak karmaşık yapıda bir nesnenin oluşturulması gerektiğinde.</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Karmaşık yapıya sahip nesnenin oluşturulma sürecinin, sistemin diğer bölümlerinden bağımsız bir şekilde yapılması gerektiği durumlarda. </a:t>
            </a:r>
          </a:p>
        </p:txBody>
      </p:sp>
      <p:sp>
        <p:nvSpPr>
          <p:cNvPr id="5" name="Slayt Numarası Yer Tutucusu 4"/>
          <p:cNvSpPr>
            <a:spLocks noGrp="1"/>
          </p:cNvSpPr>
          <p:nvPr>
            <p:ph type="sldNum" sz="quarter" idx="12"/>
          </p:nvPr>
        </p:nvSpPr>
        <p:spPr/>
        <p:txBody>
          <a:bodyPr/>
          <a:lstStyle/>
          <a:p>
            <a:fld id="{E5046ED2-48BC-4D4D-A18C-EC6704D416AE}" type="slidenum">
              <a:rPr lang="tr-TR" smtClean="0"/>
              <a:t>13</a:t>
            </a:fld>
            <a:endParaRPr lang="tr-TR"/>
          </a:p>
        </p:txBody>
      </p:sp>
    </p:spTree>
    <p:extLst>
      <p:ext uri="{BB962C8B-B14F-4D97-AF65-F5344CB8AC3E}">
        <p14:creationId xmlns:p14="http://schemas.microsoft.com/office/powerpoint/2010/main" val="2583247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Kaynak</a:t>
            </a:r>
          </a:p>
        </p:txBody>
      </p:sp>
      <p:sp>
        <p:nvSpPr>
          <p:cNvPr id="3" name="İçerik Yer Tutucusu 2"/>
          <p:cNvSpPr>
            <a:spLocks noGrp="1"/>
          </p:cNvSpPr>
          <p:nvPr>
            <p:ph idx="1"/>
          </p:nvPr>
        </p:nvSpPr>
        <p:spPr/>
        <p:txBody>
          <a:bodyPr/>
          <a:lstStyle/>
          <a:p>
            <a:pPr marL="457200" indent="-457200">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Özcan acar Design pattern kitabı</a:t>
            </a:r>
          </a:p>
          <a:p>
            <a:pPr marL="457200" indent="-457200">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https://javabeginnerstutorial.com/</a:t>
            </a:r>
          </a:p>
          <a:p>
            <a:pPr marL="457200" indent="-457200">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Yusuf Yılmaz Ders notları</a:t>
            </a:r>
          </a:p>
        </p:txBody>
      </p:sp>
      <p:sp>
        <p:nvSpPr>
          <p:cNvPr id="5" name="Slayt Numarası Yer Tutucusu 4"/>
          <p:cNvSpPr>
            <a:spLocks noGrp="1"/>
          </p:cNvSpPr>
          <p:nvPr>
            <p:ph type="sldNum" sz="quarter" idx="12"/>
          </p:nvPr>
        </p:nvSpPr>
        <p:spPr/>
        <p:txBody>
          <a:bodyPr/>
          <a:lstStyle/>
          <a:p>
            <a:fld id="{E5046ED2-48BC-4D4D-A18C-EC6704D416AE}" type="slidenum">
              <a:rPr lang="tr-TR" smtClean="0"/>
              <a:t>14</a:t>
            </a:fld>
            <a:endParaRPr lang="tr-TR"/>
          </a:p>
        </p:txBody>
      </p:sp>
    </p:spTree>
    <p:extLst>
      <p:ext uri="{BB962C8B-B14F-4D97-AF65-F5344CB8AC3E}">
        <p14:creationId xmlns:p14="http://schemas.microsoft.com/office/powerpoint/2010/main" val="510486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Sorularınız</a:t>
            </a:r>
          </a:p>
        </p:txBody>
      </p:sp>
      <p:sp>
        <p:nvSpPr>
          <p:cNvPr id="5" name="Slayt Numarası Yer Tutucusu 4"/>
          <p:cNvSpPr>
            <a:spLocks noGrp="1"/>
          </p:cNvSpPr>
          <p:nvPr>
            <p:ph type="sldNum" sz="quarter" idx="12"/>
          </p:nvPr>
        </p:nvSpPr>
        <p:spPr/>
        <p:txBody>
          <a:bodyPr/>
          <a:lstStyle/>
          <a:p>
            <a:fld id="{E5046ED2-48BC-4D4D-A18C-EC6704D416AE}" type="slidenum">
              <a:rPr lang="tr-TR" smtClean="0"/>
              <a:t>15</a:t>
            </a:fld>
            <a:endParaRPr lang="tr-T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2972" y="2415034"/>
            <a:ext cx="3192697" cy="3192697"/>
          </a:xfrm>
          <a:prstGeom prst="rect">
            <a:avLst/>
          </a:prstGeom>
        </p:spPr>
      </p:pic>
    </p:spTree>
    <p:extLst>
      <p:ext uri="{BB962C8B-B14F-4D97-AF65-F5344CB8AC3E}">
        <p14:creationId xmlns:p14="http://schemas.microsoft.com/office/powerpoint/2010/main" val="150358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Yapıcı (Builder Pattern)</a:t>
            </a:r>
            <a:endParaRPr lang="tr-TR"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normAutofit/>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Yapıcı (</a:t>
            </a:r>
            <a:r>
              <a:rPr lang="tr-TR" dirty="0" err="1">
                <a:solidFill>
                  <a:schemeClr val="tx1"/>
                </a:solidFill>
                <a:latin typeface="Times New Roman" panose="02020603050405020304" pitchFamily="18" charset="0"/>
                <a:cs typeface="Times New Roman" panose="02020603050405020304" pitchFamily="18" charset="0"/>
              </a:rPr>
              <a:t>builder</a:t>
            </a:r>
            <a:r>
              <a:rPr lang="tr-TR" dirty="0">
                <a:solidFill>
                  <a:schemeClr val="tx1"/>
                </a:solidFill>
                <a:latin typeface="Times New Roman" panose="02020603050405020304" pitchFamily="18" charset="0"/>
                <a:cs typeface="Times New Roman" panose="02020603050405020304" pitchFamily="18" charset="0"/>
              </a:rPr>
              <a:t>) tasarım şablonu da soyut fabrika tasarım şablonunda olduğu gibi istenilen bir tipte nesne oluşturmak için kullanılan oluşturucu bir tasarım modelidir.</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İki tasarım şablonu arasındaki fark, yapıcı tasarım şablonunun karmaşık yapıdaki bir nesneyi değişik parçaları bir araya getirerek oluşturmasında yatmaktadır.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Birden fazla adım içeren nesne üretim sürecinde, değişik parçalar birleştirilir ve istenilen tipte nesne oluşturulur.</a:t>
            </a:r>
          </a:p>
        </p:txBody>
      </p:sp>
      <p:sp>
        <p:nvSpPr>
          <p:cNvPr id="5" name="Slayt Numarası Yer Tutucusu 4"/>
          <p:cNvSpPr>
            <a:spLocks noGrp="1"/>
          </p:cNvSpPr>
          <p:nvPr>
            <p:ph type="sldNum" sz="quarter" idx="12"/>
          </p:nvPr>
        </p:nvSpPr>
        <p:spPr/>
        <p:txBody>
          <a:bodyPr/>
          <a:lstStyle/>
          <a:p>
            <a:fld id="{E5046ED2-48BC-4D4D-A18C-EC6704D416AE}" type="slidenum">
              <a:rPr lang="tr-TR" smtClean="0"/>
              <a:t>2</a:t>
            </a:fld>
            <a:endParaRPr lang="tr-TR"/>
          </a:p>
        </p:txBody>
      </p:sp>
    </p:spTree>
    <p:extLst>
      <p:ext uri="{BB962C8B-B14F-4D97-AF65-F5344CB8AC3E}">
        <p14:creationId xmlns:p14="http://schemas.microsoft.com/office/powerpoint/2010/main" val="416235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Yapıcı (Builder Pattern)</a:t>
            </a:r>
            <a:endParaRPr lang="tr-TR" dirty="0"/>
          </a:p>
        </p:txBody>
      </p:sp>
      <p:sp>
        <p:nvSpPr>
          <p:cNvPr id="3" name="İçerik Yer Tutucusu 2"/>
          <p:cNvSpPr>
            <a:spLocks noGrp="1"/>
          </p:cNvSpPr>
          <p:nvPr>
            <p:ph idx="1"/>
          </p:nvPr>
        </p:nvSpPr>
        <p:spPr/>
        <p:txBody>
          <a:bodyPr/>
          <a:lstStyle/>
          <a:p>
            <a:pPr algn="just"/>
            <a:r>
              <a:rPr lang="tr-TR" dirty="0">
                <a:solidFill>
                  <a:schemeClr val="tx1"/>
                </a:solidFill>
                <a:latin typeface="Times New Roman" panose="02020603050405020304" pitchFamily="18" charset="0"/>
                <a:cs typeface="Times New Roman" panose="02020603050405020304" pitchFamily="18" charset="0"/>
              </a:rPr>
              <a:t>Builder deseni birden fazla parçadan oluşan kompleks yapıdaki bir nesnenin oluşturulmasını ve bu kompleks nesnenin oluşturulma safhalarını istemci modülünden tamamen gizlemek için kullanılır. Kompleks nesnenin yaratılması istemci modülünden tamamen yalıtıldığı için nesnenin yaratılması ile ilgili işlemler farklı versiyonlarda tamamen değiştirilebilir. Bu durum, istemci programın çalışmasını hiç bir şekilde etkilemeyecektir.</a:t>
            </a:r>
          </a:p>
        </p:txBody>
      </p:sp>
      <p:sp>
        <p:nvSpPr>
          <p:cNvPr id="5" name="Slayt Numarası Yer Tutucusu 4"/>
          <p:cNvSpPr>
            <a:spLocks noGrp="1"/>
          </p:cNvSpPr>
          <p:nvPr>
            <p:ph type="sldNum" sz="quarter" idx="12"/>
          </p:nvPr>
        </p:nvSpPr>
        <p:spPr/>
        <p:txBody>
          <a:bodyPr/>
          <a:lstStyle/>
          <a:p>
            <a:fld id="{E5046ED2-48BC-4D4D-A18C-EC6704D416AE}" type="slidenum">
              <a:rPr lang="tr-TR" smtClean="0"/>
              <a:t>3</a:t>
            </a:fld>
            <a:endParaRPr lang="tr-TR"/>
          </a:p>
        </p:txBody>
      </p:sp>
    </p:spTree>
    <p:extLst>
      <p:ext uri="{BB962C8B-B14F-4D97-AF65-F5344CB8AC3E}">
        <p14:creationId xmlns:p14="http://schemas.microsoft.com/office/powerpoint/2010/main" val="2700815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1D4366-21D8-4F49-9D8D-842E2F7EEC7A}"/>
              </a:ext>
            </a:extLst>
          </p:cNvPr>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Problem</a:t>
            </a:r>
          </a:p>
        </p:txBody>
      </p:sp>
      <p:sp>
        <p:nvSpPr>
          <p:cNvPr id="3" name="İçerik Yer Tutucusu 2">
            <a:extLst>
              <a:ext uri="{FF2B5EF4-FFF2-40B4-BE49-F238E27FC236}">
                <a16:creationId xmlns:a16="http://schemas.microsoft.com/office/drawing/2014/main" id="{D80833D6-9890-497C-AF5E-F449AD9E787B}"/>
              </a:ext>
            </a:extLst>
          </p:cNvPr>
          <p:cNvSpPr>
            <a:spLocks noGrp="1"/>
          </p:cNvSpPr>
          <p:nvPr>
            <p:ph idx="1"/>
          </p:nvPr>
        </p:nvSpPr>
        <p:spPr/>
        <p:txBody>
          <a:bodyPr/>
          <a:lstStyle/>
          <a:p>
            <a:r>
              <a:rPr lang="tr-TR" dirty="0"/>
              <a:t>Adım adım ve zahmetli bir şekilde oluşturulması gereken bir çok alan ve iç içe </a:t>
            </a:r>
            <a:r>
              <a:rPr lang="tr-TR" dirty="0" err="1"/>
              <a:t>gemiş</a:t>
            </a:r>
            <a:r>
              <a:rPr lang="tr-TR" dirty="0"/>
              <a:t> nesnelerden oluşan karmaşık bir nesne hayal edin. Bu tür başlatma kodları genellikle çok sayıda parametre bekleyen devasa bir kurucunun için gömülür. Hatta daha da kötüsü böyle bir kurucu olmadan istemci kodun içerisine dağılmış olur.</a:t>
            </a:r>
          </a:p>
          <a:p>
            <a:endParaRPr lang="tr-TR" dirty="0"/>
          </a:p>
        </p:txBody>
      </p:sp>
      <p:sp>
        <p:nvSpPr>
          <p:cNvPr id="4" name="Alt Bilgi Yer Tutucusu 3">
            <a:extLst>
              <a:ext uri="{FF2B5EF4-FFF2-40B4-BE49-F238E27FC236}">
                <a16:creationId xmlns:a16="http://schemas.microsoft.com/office/drawing/2014/main" id="{CE052BA6-90F3-4727-9946-E426FDCA185B}"/>
              </a:ext>
            </a:extLst>
          </p:cNvPr>
          <p:cNvSpPr>
            <a:spLocks noGrp="1"/>
          </p:cNvSpPr>
          <p:nvPr>
            <p:ph type="ftr" sz="quarter" idx="11"/>
          </p:nvPr>
        </p:nvSpPr>
        <p:spPr/>
        <p:txBody>
          <a:bodyPr/>
          <a:lstStyle/>
          <a:p>
            <a:r>
              <a:rPr lang="tr-TR"/>
              <a:t>Doç.Dr.Resul DAŞ</a:t>
            </a:r>
          </a:p>
        </p:txBody>
      </p:sp>
      <p:sp>
        <p:nvSpPr>
          <p:cNvPr id="5" name="Slayt Numarası Yer Tutucusu 4">
            <a:extLst>
              <a:ext uri="{FF2B5EF4-FFF2-40B4-BE49-F238E27FC236}">
                <a16:creationId xmlns:a16="http://schemas.microsoft.com/office/drawing/2014/main" id="{AAB9FA9B-405F-4BE3-B1ED-2146EB4F1C50}"/>
              </a:ext>
            </a:extLst>
          </p:cNvPr>
          <p:cNvSpPr>
            <a:spLocks noGrp="1"/>
          </p:cNvSpPr>
          <p:nvPr>
            <p:ph type="sldNum" sz="quarter" idx="12"/>
          </p:nvPr>
        </p:nvSpPr>
        <p:spPr/>
        <p:txBody>
          <a:bodyPr/>
          <a:lstStyle/>
          <a:p>
            <a:fld id="{E5046ED2-48BC-4D4D-A18C-EC6704D416AE}" type="slidenum">
              <a:rPr lang="tr-TR" smtClean="0"/>
              <a:t>4</a:t>
            </a:fld>
            <a:endParaRPr lang="tr-TR"/>
          </a:p>
        </p:txBody>
      </p:sp>
      <p:pic>
        <p:nvPicPr>
          <p:cNvPr id="7" name="Resim 6">
            <a:extLst>
              <a:ext uri="{FF2B5EF4-FFF2-40B4-BE49-F238E27FC236}">
                <a16:creationId xmlns:a16="http://schemas.microsoft.com/office/drawing/2014/main" id="{45E8F547-43C8-4187-A567-32C5778AB406}"/>
              </a:ext>
            </a:extLst>
          </p:cNvPr>
          <p:cNvPicPr>
            <a:picLocks noChangeAspect="1"/>
          </p:cNvPicPr>
          <p:nvPr/>
        </p:nvPicPr>
        <p:blipFill>
          <a:blip r:embed="rId2"/>
          <a:stretch>
            <a:fillRect/>
          </a:stretch>
        </p:blipFill>
        <p:spPr>
          <a:xfrm>
            <a:off x="1613118" y="3314601"/>
            <a:ext cx="5963482" cy="2849839"/>
          </a:xfrm>
          <a:prstGeom prst="rect">
            <a:avLst/>
          </a:prstGeom>
        </p:spPr>
      </p:pic>
    </p:spTree>
    <p:extLst>
      <p:ext uri="{BB962C8B-B14F-4D97-AF65-F5344CB8AC3E}">
        <p14:creationId xmlns:p14="http://schemas.microsoft.com/office/powerpoint/2010/main" val="565166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DDF0B0-FD71-4787-8136-50B1ABF4AC4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DAB0EDE-B7AC-4BEF-844B-BCDDD0F8647B}"/>
              </a:ext>
            </a:extLst>
          </p:cNvPr>
          <p:cNvSpPr>
            <a:spLocks noGrp="1"/>
          </p:cNvSpPr>
          <p:nvPr>
            <p:ph idx="1"/>
          </p:nvPr>
        </p:nvSpPr>
        <p:spPr/>
        <p:txBody>
          <a:bodyPr/>
          <a:lstStyle/>
          <a:p>
            <a:r>
              <a:rPr lang="tr-TR" dirty="0"/>
              <a:t>Bir başka yaklaşım House sınıfınız içerisinde bir ev nesnesini oluşturan tüm olası </a:t>
            </a:r>
            <a:r>
              <a:rPr lang="tr-TR" dirty="0" err="1"/>
              <a:t>paremetreleri</a:t>
            </a:r>
            <a:r>
              <a:rPr lang="tr-TR" dirty="0"/>
              <a:t> dikkate alan devasa bir kurucu oluşturarak alt sınıfların sayısını arttırmayı önlemektir. Bu yaklaşım alt sınıflar oluşturmayı engellese de bir başka problemi beraberinde getirir.</a:t>
            </a:r>
          </a:p>
        </p:txBody>
      </p:sp>
      <p:sp>
        <p:nvSpPr>
          <p:cNvPr id="4" name="Alt Bilgi Yer Tutucusu 3">
            <a:extLst>
              <a:ext uri="{FF2B5EF4-FFF2-40B4-BE49-F238E27FC236}">
                <a16:creationId xmlns:a16="http://schemas.microsoft.com/office/drawing/2014/main" id="{75CB7506-9152-4A5C-A14B-4AB53E659415}"/>
              </a:ext>
            </a:extLst>
          </p:cNvPr>
          <p:cNvSpPr>
            <a:spLocks noGrp="1"/>
          </p:cNvSpPr>
          <p:nvPr>
            <p:ph type="ftr" sz="quarter" idx="11"/>
          </p:nvPr>
        </p:nvSpPr>
        <p:spPr/>
        <p:txBody>
          <a:bodyPr/>
          <a:lstStyle/>
          <a:p>
            <a:r>
              <a:rPr lang="tr-TR"/>
              <a:t>Doç.Dr.Resul DAŞ</a:t>
            </a:r>
          </a:p>
        </p:txBody>
      </p:sp>
      <p:sp>
        <p:nvSpPr>
          <p:cNvPr id="5" name="Slayt Numarası Yer Tutucusu 4">
            <a:extLst>
              <a:ext uri="{FF2B5EF4-FFF2-40B4-BE49-F238E27FC236}">
                <a16:creationId xmlns:a16="http://schemas.microsoft.com/office/drawing/2014/main" id="{09DF9A0D-DFD7-4B99-97EA-F6DE46C45977}"/>
              </a:ext>
            </a:extLst>
          </p:cNvPr>
          <p:cNvSpPr>
            <a:spLocks noGrp="1"/>
          </p:cNvSpPr>
          <p:nvPr>
            <p:ph type="sldNum" sz="quarter" idx="12"/>
          </p:nvPr>
        </p:nvSpPr>
        <p:spPr/>
        <p:txBody>
          <a:bodyPr/>
          <a:lstStyle/>
          <a:p>
            <a:fld id="{E5046ED2-48BC-4D4D-A18C-EC6704D416AE}" type="slidenum">
              <a:rPr lang="tr-TR" smtClean="0"/>
              <a:t>5</a:t>
            </a:fld>
            <a:endParaRPr lang="tr-TR"/>
          </a:p>
        </p:txBody>
      </p:sp>
      <p:pic>
        <p:nvPicPr>
          <p:cNvPr id="8" name="Resim 7">
            <a:extLst>
              <a:ext uri="{FF2B5EF4-FFF2-40B4-BE49-F238E27FC236}">
                <a16:creationId xmlns:a16="http://schemas.microsoft.com/office/drawing/2014/main" id="{2005DBCB-2A4B-4328-91BF-59D81915AD78}"/>
              </a:ext>
            </a:extLst>
          </p:cNvPr>
          <p:cNvPicPr>
            <a:picLocks noChangeAspect="1"/>
          </p:cNvPicPr>
          <p:nvPr/>
        </p:nvPicPr>
        <p:blipFill>
          <a:blip r:embed="rId2"/>
          <a:stretch>
            <a:fillRect/>
          </a:stretch>
        </p:blipFill>
        <p:spPr>
          <a:xfrm>
            <a:off x="1665512" y="3107267"/>
            <a:ext cx="5858693" cy="3170524"/>
          </a:xfrm>
          <a:prstGeom prst="rect">
            <a:avLst/>
          </a:prstGeom>
        </p:spPr>
      </p:pic>
    </p:spTree>
    <p:extLst>
      <p:ext uri="{BB962C8B-B14F-4D97-AF65-F5344CB8AC3E}">
        <p14:creationId xmlns:p14="http://schemas.microsoft.com/office/powerpoint/2010/main" val="113938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nvPr>
        </p:nvSpPr>
        <p:spPr/>
        <p:txBody>
          <a:bodyPr/>
          <a:lstStyle/>
          <a:p>
            <a:fld id="{E5046ED2-48BC-4D4D-A18C-EC6704D416AE}" type="slidenum">
              <a:rPr lang="tr-TR" smtClean="0"/>
              <a:t>6</a:t>
            </a:fld>
            <a:endParaRPr lang="tr-TR"/>
          </a:p>
        </p:txBody>
      </p:sp>
      <p:pic>
        <p:nvPicPr>
          <p:cNvPr id="6" name="İçerik Yer Tutucusu 5"/>
          <p:cNvPicPr>
            <a:picLocks noGrp="1" noChangeAspect="1"/>
          </p:cNvPicPr>
          <p:nvPr>
            <p:ph idx="1"/>
          </p:nvPr>
        </p:nvPicPr>
        <p:blipFill>
          <a:blip r:embed="rId2"/>
          <a:stretch>
            <a:fillRect/>
          </a:stretch>
        </p:blipFill>
        <p:spPr>
          <a:xfrm>
            <a:off x="1933302" y="114735"/>
            <a:ext cx="5121378" cy="6181563"/>
          </a:xfrm>
          <a:prstGeom prst="rect">
            <a:avLst/>
          </a:prstGeom>
        </p:spPr>
      </p:pic>
    </p:spTree>
    <p:extLst>
      <p:ext uri="{BB962C8B-B14F-4D97-AF65-F5344CB8AC3E}">
        <p14:creationId xmlns:p14="http://schemas.microsoft.com/office/powerpoint/2010/main" val="161446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Yapıcı (Builder Pattern)</a:t>
            </a:r>
            <a:endParaRPr lang="tr-TR" dirty="0"/>
          </a:p>
        </p:txBody>
      </p:sp>
      <p:sp>
        <p:nvSpPr>
          <p:cNvPr id="3" name="İçerik Yer Tutucusu 2"/>
          <p:cNvSpPr>
            <a:spLocks noGrp="1"/>
          </p:cNvSpPr>
          <p:nvPr>
            <p:ph idx="1"/>
          </p:nvPr>
        </p:nvSpPr>
        <p:spPr/>
        <p:txBody>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b="1" dirty="0">
                <a:solidFill>
                  <a:schemeClr val="tx1"/>
                </a:solidFill>
                <a:latin typeface="Times New Roman" panose="02020603050405020304" pitchFamily="18" charset="0"/>
                <a:cs typeface="Times New Roman" panose="02020603050405020304" pitchFamily="18" charset="0"/>
              </a:rPr>
              <a:t>Builder: </a:t>
            </a:r>
            <a:r>
              <a:rPr lang="tr-TR" dirty="0">
                <a:solidFill>
                  <a:schemeClr val="tx1"/>
                </a:solidFill>
                <a:latin typeface="Times New Roman" panose="02020603050405020304" pitchFamily="18" charset="0"/>
                <a:cs typeface="Times New Roman" panose="02020603050405020304" pitchFamily="18" charset="0"/>
              </a:rPr>
              <a:t>Product nesnesinin oluşturulması için gerekli soyut arayüzü sunar.</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b="1" dirty="0" err="1">
                <a:solidFill>
                  <a:schemeClr val="tx1"/>
                </a:solidFill>
                <a:latin typeface="Times New Roman" panose="02020603050405020304" pitchFamily="18" charset="0"/>
                <a:cs typeface="Times New Roman" panose="02020603050405020304" pitchFamily="18" charset="0"/>
              </a:rPr>
              <a:t>ConcreteBuilder</a:t>
            </a:r>
            <a:r>
              <a:rPr lang="tr-TR" b="1" dirty="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Product nesnesini oluşturur. Product ile ilişkili temel özellikleri de uygular.</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b="1" dirty="0" err="1">
                <a:solidFill>
                  <a:schemeClr val="tx1"/>
                </a:solidFill>
                <a:latin typeface="Times New Roman" panose="02020603050405020304" pitchFamily="18" charset="0"/>
                <a:cs typeface="Times New Roman" panose="02020603050405020304" pitchFamily="18" charset="0"/>
              </a:rPr>
              <a:t>Director</a:t>
            </a:r>
            <a:r>
              <a:rPr lang="tr-TR" b="1" dirty="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Builder </a:t>
            </a:r>
            <a:r>
              <a:rPr lang="tr-TR" dirty="0" err="1">
                <a:solidFill>
                  <a:schemeClr val="tx1"/>
                </a:solidFill>
                <a:latin typeface="Times New Roman" panose="02020603050405020304" pitchFamily="18" charset="0"/>
                <a:cs typeface="Times New Roman" panose="02020603050405020304" pitchFamily="18" charset="0"/>
              </a:rPr>
              <a:t>arayüzünü</a:t>
            </a:r>
            <a:r>
              <a:rPr lang="tr-TR" dirty="0">
                <a:solidFill>
                  <a:schemeClr val="tx1"/>
                </a:solidFill>
                <a:latin typeface="Times New Roman" panose="02020603050405020304" pitchFamily="18" charset="0"/>
                <a:cs typeface="Times New Roman" panose="02020603050405020304" pitchFamily="18" charset="0"/>
              </a:rPr>
              <a:t> kullanarak nesne örneklemesini yapar.</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b="1" dirty="0">
                <a:solidFill>
                  <a:schemeClr val="tx1"/>
                </a:solidFill>
                <a:latin typeface="Times New Roman" panose="02020603050405020304" pitchFamily="18" charset="0"/>
                <a:cs typeface="Times New Roman" panose="02020603050405020304" pitchFamily="18" charset="0"/>
              </a:rPr>
              <a:t>Product: </a:t>
            </a:r>
            <a:r>
              <a:rPr lang="tr-TR" dirty="0">
                <a:solidFill>
                  <a:schemeClr val="tx1"/>
                </a:solidFill>
                <a:latin typeface="Times New Roman" panose="02020603050405020304" pitchFamily="18" charset="0"/>
                <a:cs typeface="Times New Roman" panose="02020603050405020304" pitchFamily="18" charset="0"/>
              </a:rPr>
              <a:t>Üretim sonucu ortaya çıkan nesneyi temsil eder. Dahili yapısı(örneğin temel özellikleri) </a:t>
            </a:r>
            <a:r>
              <a:rPr lang="tr-TR" dirty="0" err="1">
                <a:solidFill>
                  <a:schemeClr val="tx1"/>
                </a:solidFill>
                <a:latin typeface="Times New Roman" panose="02020603050405020304" pitchFamily="18" charset="0"/>
                <a:cs typeface="Times New Roman" panose="02020603050405020304" pitchFamily="18" charset="0"/>
              </a:rPr>
              <a:t>ConcreteBuilder</a:t>
            </a:r>
            <a:r>
              <a:rPr lang="tr-TR" dirty="0">
                <a:solidFill>
                  <a:schemeClr val="tx1"/>
                </a:solidFill>
                <a:latin typeface="Times New Roman" panose="02020603050405020304" pitchFamily="18" charset="0"/>
                <a:cs typeface="Times New Roman" panose="02020603050405020304" pitchFamily="18" charset="0"/>
              </a:rPr>
              <a:t> tarafından inşa edilir. </a:t>
            </a:r>
          </a:p>
        </p:txBody>
      </p:sp>
      <p:sp>
        <p:nvSpPr>
          <p:cNvPr id="5" name="Slayt Numarası Yer Tutucusu 4"/>
          <p:cNvSpPr>
            <a:spLocks noGrp="1"/>
          </p:cNvSpPr>
          <p:nvPr>
            <p:ph type="sldNum" sz="quarter" idx="12"/>
          </p:nvPr>
        </p:nvSpPr>
        <p:spPr/>
        <p:txBody>
          <a:bodyPr/>
          <a:lstStyle/>
          <a:p>
            <a:fld id="{E5046ED2-48BC-4D4D-A18C-EC6704D416AE}" type="slidenum">
              <a:rPr lang="tr-TR" smtClean="0"/>
              <a:t>7</a:t>
            </a:fld>
            <a:endParaRPr lang="tr-TR"/>
          </a:p>
        </p:txBody>
      </p:sp>
    </p:spTree>
    <p:extLst>
      <p:ext uri="{BB962C8B-B14F-4D97-AF65-F5344CB8AC3E}">
        <p14:creationId xmlns:p14="http://schemas.microsoft.com/office/powerpoint/2010/main" val="416988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Yapıcı (Builder Pattern)</a:t>
            </a:r>
            <a:endParaRPr lang="tr-TR" dirty="0"/>
          </a:p>
        </p:txBody>
      </p:sp>
      <p:sp>
        <p:nvSpPr>
          <p:cNvPr id="3" name="İçerik Yer Tutucusu 2"/>
          <p:cNvSpPr>
            <a:spLocks noGrp="1"/>
          </p:cNvSpPr>
          <p:nvPr>
            <p:ph idx="1"/>
          </p:nvPr>
        </p:nvSpPr>
        <p:spPr>
          <a:xfrm>
            <a:off x="822959" y="1845734"/>
            <a:ext cx="7543801" cy="753775"/>
          </a:xfrm>
        </p:spPr>
        <p:txBody>
          <a:bodyPr/>
          <a:lstStyle/>
          <a:p>
            <a:pPr algn="just"/>
            <a:r>
              <a:rPr lang="tr-TR" dirty="0">
                <a:solidFill>
                  <a:schemeClr val="tx1"/>
                </a:solidFill>
                <a:latin typeface="Times New Roman" panose="02020603050405020304" pitchFamily="18" charset="0"/>
                <a:cs typeface="Times New Roman" panose="02020603050405020304" pitchFamily="18" charset="0"/>
              </a:rPr>
              <a:t>Senaryo olarak da online bir eğitim platformunun ilk defa eğitim alacak olan öğrencilere ilk eğitimini yarı fiyatına verdiği düşünülsün.</a:t>
            </a:r>
          </a:p>
        </p:txBody>
      </p:sp>
      <p:sp>
        <p:nvSpPr>
          <p:cNvPr id="5" name="Slayt Numarası Yer Tutucusu 4"/>
          <p:cNvSpPr>
            <a:spLocks noGrp="1"/>
          </p:cNvSpPr>
          <p:nvPr>
            <p:ph type="sldNum" sz="quarter" idx="12"/>
          </p:nvPr>
        </p:nvSpPr>
        <p:spPr/>
        <p:txBody>
          <a:bodyPr/>
          <a:lstStyle/>
          <a:p>
            <a:fld id="{E5046ED2-48BC-4D4D-A18C-EC6704D416AE}" type="slidenum">
              <a:rPr lang="tr-TR" smtClean="0"/>
              <a:t>8</a:t>
            </a:fld>
            <a:endParaRPr lang="tr-TR"/>
          </a:p>
        </p:txBody>
      </p:sp>
      <p:pic>
        <p:nvPicPr>
          <p:cNvPr id="6" name="Resim 5"/>
          <p:cNvPicPr>
            <a:picLocks noChangeAspect="1"/>
          </p:cNvPicPr>
          <p:nvPr/>
        </p:nvPicPr>
        <p:blipFill>
          <a:blip r:embed="rId2"/>
          <a:stretch>
            <a:fillRect/>
          </a:stretch>
        </p:blipFill>
        <p:spPr>
          <a:xfrm>
            <a:off x="1051559" y="2882537"/>
            <a:ext cx="7086600" cy="2590800"/>
          </a:xfrm>
          <a:prstGeom prst="rect">
            <a:avLst/>
          </a:prstGeom>
        </p:spPr>
      </p:pic>
    </p:spTree>
    <p:extLst>
      <p:ext uri="{BB962C8B-B14F-4D97-AF65-F5344CB8AC3E}">
        <p14:creationId xmlns:p14="http://schemas.microsoft.com/office/powerpoint/2010/main" val="415649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Yapıcı (Builder Pattern)</a:t>
            </a:r>
            <a:endParaRPr lang="tr-TR" dirty="0"/>
          </a:p>
        </p:txBody>
      </p:sp>
      <p:sp>
        <p:nvSpPr>
          <p:cNvPr id="5" name="Slayt Numarası Yer Tutucusu 4"/>
          <p:cNvSpPr>
            <a:spLocks noGrp="1"/>
          </p:cNvSpPr>
          <p:nvPr>
            <p:ph type="sldNum" sz="quarter" idx="12"/>
          </p:nvPr>
        </p:nvSpPr>
        <p:spPr/>
        <p:txBody>
          <a:bodyPr/>
          <a:lstStyle/>
          <a:p>
            <a:fld id="{E5046ED2-48BC-4D4D-A18C-EC6704D416AE}" type="slidenum">
              <a:rPr lang="tr-TR" smtClean="0"/>
              <a:t>9</a:t>
            </a:fld>
            <a:endParaRPr lang="tr-TR"/>
          </a:p>
        </p:txBody>
      </p:sp>
      <p:pic>
        <p:nvPicPr>
          <p:cNvPr id="6" name="İçerik Yer Tutucusu 5"/>
          <p:cNvPicPr>
            <a:picLocks noGrp="1" noChangeAspect="1"/>
          </p:cNvPicPr>
          <p:nvPr>
            <p:ph idx="1"/>
          </p:nvPr>
        </p:nvPicPr>
        <p:blipFill>
          <a:blip r:embed="rId2"/>
          <a:stretch>
            <a:fillRect/>
          </a:stretch>
        </p:blipFill>
        <p:spPr>
          <a:xfrm>
            <a:off x="1217612" y="2433638"/>
            <a:ext cx="6753225" cy="2847975"/>
          </a:xfrm>
          <a:prstGeom prst="rect">
            <a:avLst/>
          </a:prstGeom>
        </p:spPr>
      </p:pic>
    </p:spTree>
    <p:extLst>
      <p:ext uri="{BB962C8B-B14F-4D97-AF65-F5344CB8AC3E}">
        <p14:creationId xmlns:p14="http://schemas.microsoft.com/office/powerpoint/2010/main" val="1481685619"/>
      </p:ext>
    </p:extLst>
  </p:cSld>
  <p:clrMapOvr>
    <a:masterClrMapping/>
  </p:clrMapOvr>
</p:sld>
</file>

<file path=ppt/theme/theme1.xml><?xml version="1.0" encoding="utf-8"?>
<a:theme xmlns:a="http://schemas.openxmlformats.org/drawingml/2006/main" name="Geçmişe bakış">
  <a:themeElements>
    <a:clrScheme name="Hava Akımı">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5174</TotalTime>
  <Words>416</Words>
  <Application>Microsoft Office PowerPoint</Application>
  <PresentationFormat>Ekran Gösterisi (4:3)</PresentationFormat>
  <Paragraphs>46</Paragraphs>
  <Slides>15</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Calibri</vt:lpstr>
      <vt:lpstr>Calibri Light</vt:lpstr>
      <vt:lpstr>Courier New</vt:lpstr>
      <vt:lpstr>Times New Roman</vt:lpstr>
      <vt:lpstr>Geçmişe bakış</vt:lpstr>
      <vt:lpstr>Builder Pattern</vt:lpstr>
      <vt:lpstr>Yapıcı (Builder Pattern)</vt:lpstr>
      <vt:lpstr>Yapıcı (Builder Pattern)</vt:lpstr>
      <vt:lpstr>Problem</vt:lpstr>
      <vt:lpstr>PowerPoint Sunusu</vt:lpstr>
      <vt:lpstr>PowerPoint Sunusu</vt:lpstr>
      <vt:lpstr>Yapıcı (Builder Pattern)</vt:lpstr>
      <vt:lpstr>Yapıcı (Builder Pattern)</vt:lpstr>
      <vt:lpstr>Yapıcı (Builder Pattern)</vt:lpstr>
      <vt:lpstr>PowerPoint Sunusu</vt:lpstr>
      <vt:lpstr>PowerPoint Sunusu</vt:lpstr>
      <vt:lpstr>PowerPoint Sunusu</vt:lpstr>
      <vt:lpstr>Yapıcı (Builder Pattern) Tasarım Şablonu Ne Zaman Kullanılır?</vt:lpstr>
      <vt:lpstr>Kaynak</vt:lpstr>
      <vt:lpstr>Sorularınız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Resul DAŞ</dc:creator>
  <cp:lastModifiedBy>fatih özyurt</cp:lastModifiedBy>
  <cp:revision>177</cp:revision>
  <dcterms:created xsi:type="dcterms:W3CDTF">2014-10-21T15:52:16Z</dcterms:created>
  <dcterms:modified xsi:type="dcterms:W3CDTF">2023-12-26T06:13:14Z</dcterms:modified>
</cp:coreProperties>
</file>