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8" r:id="rId1"/>
  </p:sldMasterIdLst>
  <p:notesMasterIdLst>
    <p:notesMasterId r:id="rId33"/>
  </p:notesMasterIdLst>
  <p:sldIdLst>
    <p:sldId id="310" r:id="rId2"/>
    <p:sldId id="311" r:id="rId3"/>
    <p:sldId id="312" r:id="rId4"/>
    <p:sldId id="313" r:id="rId5"/>
    <p:sldId id="314" r:id="rId6"/>
    <p:sldId id="315"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28" r:id="rId20"/>
    <p:sldId id="329" r:id="rId21"/>
    <p:sldId id="330" r:id="rId22"/>
    <p:sldId id="331" r:id="rId23"/>
    <p:sldId id="332" r:id="rId24"/>
    <p:sldId id="333" r:id="rId25"/>
    <p:sldId id="334" r:id="rId26"/>
    <p:sldId id="335" r:id="rId27"/>
    <p:sldId id="336" r:id="rId28"/>
    <p:sldId id="337" r:id="rId29"/>
    <p:sldId id="338" r:id="rId30"/>
    <p:sldId id="339" r:id="rId31"/>
    <p:sldId id="340" r:id="rId3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9F5E"/>
    <a:srgbClr val="8ABC4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Orta Stil 4 - Vurgu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Orta Stil 4 - Vurgu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1406" y="53"/>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01745-3E7D-415F-BEFD-EA86362BF18A}" type="datetimeFigureOut">
              <a:rPr lang="tr-TR" smtClean="0"/>
              <a:t>23.03.2023</a:t>
            </a:fld>
            <a:endParaRPr lang="tr-T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723C1B-140A-43EF-BA2E-81D885629E09}" type="slidenum">
              <a:rPr lang="tr-TR" smtClean="0"/>
              <a:pPr/>
              <a:t>‹#›</a:t>
            </a:fld>
            <a:r>
              <a:rPr lang="tr-TR" dirty="0"/>
              <a:t>/47</a:t>
            </a:r>
          </a:p>
        </p:txBody>
      </p:sp>
    </p:spTree>
    <p:extLst>
      <p:ext uri="{BB962C8B-B14F-4D97-AF65-F5344CB8AC3E}">
        <p14:creationId xmlns:p14="http://schemas.microsoft.com/office/powerpoint/2010/main" val="167633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8322F9F1-FA42-42C7-99C4-0B16C1454589}" type="slidenum">
              <a:rPr lang="tr-TR" smtClean="0"/>
              <a:t>1</a:t>
            </a:fld>
            <a:endParaRPr lang="tr-TR"/>
          </a:p>
        </p:txBody>
      </p:sp>
    </p:spTree>
    <p:extLst>
      <p:ext uri="{BB962C8B-B14F-4D97-AF65-F5344CB8AC3E}">
        <p14:creationId xmlns:p14="http://schemas.microsoft.com/office/powerpoint/2010/main" val="4034433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 için tıklatın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tıklatın</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23.03.2023</a:t>
            </a:fld>
            <a:endParaRPr lang="tr-TR"/>
          </a:p>
        </p:txBody>
      </p:sp>
      <p:sp>
        <p:nvSpPr>
          <p:cNvPr id="5" name="Footer Placeholder 4"/>
          <p:cNvSpPr>
            <a:spLocks noGrp="1"/>
          </p:cNvSpPr>
          <p:nvPr>
            <p:ph type="ftr" sz="quarter" idx="11"/>
          </p:nvPr>
        </p:nvSpPr>
        <p:spPr/>
        <p:txBody>
          <a:bodyPr/>
          <a:lstStyle/>
          <a:p>
            <a:r>
              <a:rPr lang="tr-TR"/>
              <a:t>Doç.Dr.Resul DAŞ</a:t>
            </a: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331533"/>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23.03.2023</a:t>
            </a:fld>
            <a:endParaRPr lang="tr-TR"/>
          </a:p>
        </p:txBody>
      </p:sp>
      <p:sp>
        <p:nvSpPr>
          <p:cNvPr id="5" name="Footer Placeholder 4"/>
          <p:cNvSpPr>
            <a:spLocks noGrp="1"/>
          </p:cNvSpPr>
          <p:nvPr>
            <p:ph type="ftr" sz="quarter" idx="11"/>
          </p:nvPr>
        </p:nvSpPr>
        <p:spPr/>
        <p:txBody>
          <a:bodyPr/>
          <a:lstStyle/>
          <a:p>
            <a:r>
              <a:rPr lang="tr-TR"/>
              <a:t>Doç.Dr.Resul DAŞ</a:t>
            </a: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02804681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23.03.2023</a:t>
            </a:fld>
            <a:endParaRPr lang="tr-TR"/>
          </a:p>
        </p:txBody>
      </p:sp>
      <p:sp>
        <p:nvSpPr>
          <p:cNvPr id="5" name="Footer Placeholder 4"/>
          <p:cNvSpPr>
            <a:spLocks noGrp="1"/>
          </p:cNvSpPr>
          <p:nvPr>
            <p:ph type="ftr" sz="quarter" idx="11"/>
          </p:nvPr>
        </p:nvSpPr>
        <p:spPr/>
        <p:txBody>
          <a:bodyPr/>
          <a:lstStyle/>
          <a:p>
            <a:r>
              <a:rPr lang="tr-TR"/>
              <a:t>Doç.Dr.Resul DAŞ</a:t>
            </a: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572620413"/>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23.03.2023</a:t>
            </a:fld>
            <a:endParaRPr lang="tr-TR"/>
          </a:p>
        </p:txBody>
      </p:sp>
      <p:sp>
        <p:nvSpPr>
          <p:cNvPr id="5" name="Footer Placeholder 4"/>
          <p:cNvSpPr>
            <a:spLocks noGrp="1"/>
          </p:cNvSpPr>
          <p:nvPr>
            <p:ph type="ftr" sz="quarter" idx="11"/>
          </p:nvPr>
        </p:nvSpPr>
        <p:spPr/>
        <p:txBody>
          <a:bodyPr/>
          <a:lstStyle/>
          <a:p>
            <a:r>
              <a:rPr lang="tr-TR"/>
              <a:t>Doç.Dr.Resul DAŞ</a:t>
            </a: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413547780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 için tıklatın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2893BF7A-AB1D-4097-84D8-63EC7BEE27D3}" type="datetime1">
              <a:rPr lang="tr-TR" smtClean="0"/>
              <a:t>23.03.2023</a:t>
            </a:fld>
            <a:endParaRPr lang="tr-TR"/>
          </a:p>
        </p:txBody>
      </p:sp>
      <p:sp>
        <p:nvSpPr>
          <p:cNvPr id="5" name="Footer Placeholder 4"/>
          <p:cNvSpPr>
            <a:spLocks noGrp="1"/>
          </p:cNvSpPr>
          <p:nvPr>
            <p:ph type="ftr" sz="quarter" idx="11"/>
          </p:nvPr>
        </p:nvSpPr>
        <p:spPr/>
        <p:txBody>
          <a:bodyPr/>
          <a:lstStyle/>
          <a:p>
            <a:r>
              <a:rPr lang="tr-TR"/>
              <a:t>Doç.Dr.Resul DAŞ</a:t>
            </a: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84859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tr-TR"/>
              <a:t>Asıl başlık stili için tıklatın</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893BF7A-AB1D-4097-84D8-63EC7BEE27D3}" type="datetime1">
              <a:rPr lang="tr-TR" smtClean="0"/>
              <a:t>23.03.2023</a:t>
            </a:fld>
            <a:endParaRPr lang="tr-TR"/>
          </a:p>
        </p:txBody>
      </p:sp>
      <p:sp>
        <p:nvSpPr>
          <p:cNvPr id="6" name="Footer Placeholder 5"/>
          <p:cNvSpPr>
            <a:spLocks noGrp="1"/>
          </p:cNvSpPr>
          <p:nvPr>
            <p:ph type="ftr" sz="quarter" idx="11"/>
          </p:nvPr>
        </p:nvSpPr>
        <p:spPr/>
        <p:txBody>
          <a:bodyPr/>
          <a:lstStyle/>
          <a:p>
            <a:r>
              <a:rPr lang="tr-TR"/>
              <a:t>Doç.Dr.Resul DAŞ</a:t>
            </a:r>
          </a:p>
        </p:txBody>
      </p:sp>
      <p:sp>
        <p:nvSpPr>
          <p:cNvPr id="7" name="Slide Number Placeholder 6"/>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22540860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822960" y="2582335"/>
            <a:ext cx="3703320" cy="328676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4663440" y="2582334"/>
            <a:ext cx="3703320" cy="328676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893BF7A-AB1D-4097-84D8-63EC7BEE27D3}" type="datetime1">
              <a:rPr lang="tr-TR" smtClean="0"/>
              <a:t>23.03.2023</a:t>
            </a:fld>
            <a:endParaRPr lang="tr-TR"/>
          </a:p>
        </p:txBody>
      </p:sp>
      <p:sp>
        <p:nvSpPr>
          <p:cNvPr id="8" name="Footer Placeholder 7"/>
          <p:cNvSpPr>
            <a:spLocks noGrp="1"/>
          </p:cNvSpPr>
          <p:nvPr>
            <p:ph type="ftr" sz="quarter" idx="11"/>
          </p:nvPr>
        </p:nvSpPr>
        <p:spPr/>
        <p:txBody>
          <a:bodyPr/>
          <a:lstStyle/>
          <a:p>
            <a:r>
              <a:rPr lang="tr-TR"/>
              <a:t>Doç.Dr.Resul DAŞ</a:t>
            </a:r>
          </a:p>
        </p:txBody>
      </p:sp>
      <p:sp>
        <p:nvSpPr>
          <p:cNvPr id="9" name="Slide Number Placeholder 8"/>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351552520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2893BF7A-AB1D-4097-84D8-63EC7BEE27D3}" type="datetime1">
              <a:rPr lang="tr-TR" smtClean="0"/>
              <a:t>23.03.2023</a:t>
            </a:fld>
            <a:endParaRPr lang="tr-TR"/>
          </a:p>
        </p:txBody>
      </p:sp>
      <p:sp>
        <p:nvSpPr>
          <p:cNvPr id="4" name="Footer Placeholder 3"/>
          <p:cNvSpPr>
            <a:spLocks noGrp="1"/>
          </p:cNvSpPr>
          <p:nvPr>
            <p:ph type="ftr" sz="quarter" idx="11"/>
          </p:nvPr>
        </p:nvSpPr>
        <p:spPr/>
        <p:txBody>
          <a:bodyPr/>
          <a:lstStyle/>
          <a:p>
            <a:r>
              <a:rPr lang="tr-TR"/>
              <a:t>Doç.Dr.Resul DAŞ</a:t>
            </a:r>
          </a:p>
        </p:txBody>
      </p:sp>
      <p:sp>
        <p:nvSpPr>
          <p:cNvPr id="5" name="Slide Number Placeholder 4"/>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286777929"/>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893BF7A-AB1D-4097-84D8-63EC7BEE27D3}" type="datetime1">
              <a:rPr lang="tr-TR" smtClean="0"/>
              <a:t>23.03.2023</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r>
              <a:rPr lang="tr-TR"/>
              <a:t>Doç.Dr.Resul DAŞ</a:t>
            </a:r>
          </a:p>
        </p:txBody>
      </p:sp>
      <p:sp>
        <p:nvSpPr>
          <p:cNvPr id="9" name="Slide Number Placeholder 8"/>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92147616"/>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tr-TR"/>
              <a:t>Asıl başlık stili için tıklatın</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893BF7A-AB1D-4097-84D8-63EC7BEE27D3}" type="datetime1">
              <a:rPr lang="tr-TR" smtClean="0"/>
              <a:t>23.03.2023</a:t>
            </a:fld>
            <a:endParaRPr lang="tr-T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tr-TR"/>
              <a:t>Doç.Dr.Resul DAŞ</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5046ED2-48BC-4D4D-A18C-EC6704D416AE}" type="slidenum">
              <a:rPr lang="tr-TR" smtClean="0"/>
              <a:t>‹#›</a:t>
            </a:fld>
            <a:endParaRPr lang="tr-TR"/>
          </a:p>
        </p:txBody>
      </p:sp>
    </p:spTree>
    <p:extLst>
      <p:ext uri="{BB962C8B-B14F-4D97-AF65-F5344CB8AC3E}">
        <p14:creationId xmlns:p14="http://schemas.microsoft.com/office/powerpoint/2010/main" val="1866561105"/>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2893BF7A-AB1D-4097-84D8-63EC7BEE27D3}" type="datetime1">
              <a:rPr lang="tr-TR" smtClean="0"/>
              <a:t>23.03.2023</a:t>
            </a:fld>
            <a:endParaRPr lang="tr-TR"/>
          </a:p>
        </p:txBody>
      </p:sp>
      <p:sp>
        <p:nvSpPr>
          <p:cNvPr id="6" name="Footer Placeholder 5"/>
          <p:cNvSpPr>
            <a:spLocks noGrp="1"/>
          </p:cNvSpPr>
          <p:nvPr>
            <p:ph type="ftr" sz="quarter" idx="11"/>
          </p:nvPr>
        </p:nvSpPr>
        <p:spPr/>
        <p:txBody>
          <a:bodyPr/>
          <a:lstStyle/>
          <a:p>
            <a:r>
              <a:rPr lang="tr-TR"/>
              <a:t>Doç.Dr.Resul DAŞ</a:t>
            </a:r>
          </a:p>
        </p:txBody>
      </p:sp>
      <p:sp>
        <p:nvSpPr>
          <p:cNvPr id="7" name="Slide Number Placeholder 6"/>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97456792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tr-TR"/>
              <a:t>Asıl başlık stili için tıklatın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2893BF7A-AB1D-4097-84D8-63EC7BEE27D3}" type="datetime1">
              <a:rPr lang="tr-TR" smtClean="0"/>
              <a:t>23.03.2023</a:t>
            </a:fld>
            <a:endParaRPr lang="tr-T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tr-TR"/>
              <a:t>Doç.Dr.Resul DAŞ</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5046ED2-48BC-4D4D-A18C-EC6704D416AE}" type="slidenum">
              <a:rPr lang="tr-TR" smtClean="0"/>
              <a:t>‹#›</a:t>
            </a:fld>
            <a:endParaRPr lang="tr-T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700709"/>
      </p:ext>
    </p:extLst>
  </p:cSld>
  <p:clrMap bg1="lt1" tx1="dk1" bg2="lt2" tx2="dk2" accent1="accent1" accent2="accent2" accent3="accent3" accent4="accent4" accent5="accent5" accent6="accent6" hlink="hlink" folHlink="folHlink"/>
  <p:sldLayoutIdLst>
    <p:sldLayoutId id="2147484229" r:id="rId1"/>
    <p:sldLayoutId id="2147484230" r:id="rId2"/>
    <p:sldLayoutId id="2147484231" r:id="rId3"/>
    <p:sldLayoutId id="2147484232" r:id="rId4"/>
    <p:sldLayoutId id="2147484233" r:id="rId5"/>
    <p:sldLayoutId id="2147484234" r:id="rId6"/>
    <p:sldLayoutId id="2147484235" r:id="rId7"/>
    <p:sldLayoutId id="2147484236" r:id="rId8"/>
    <p:sldLayoutId id="2147484237" r:id="rId9"/>
    <p:sldLayoutId id="2147484238" r:id="rId10"/>
    <p:sldLayoutId id="214748423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939" y="3158223"/>
            <a:ext cx="8591497" cy="1144113"/>
          </a:xfrm>
        </p:spPr>
        <p:txBody>
          <a:bodyPr>
            <a:normAutofit/>
          </a:bodyPr>
          <a:lstStyle/>
          <a:p>
            <a:pPr algn="ctr"/>
            <a:r>
              <a:rPr lang="tr-TR" sz="4050" dirty="0">
                <a:solidFill>
                  <a:schemeClr val="accent2">
                    <a:lumMod val="50000"/>
                  </a:schemeClr>
                </a:solidFill>
              </a:rPr>
              <a:t>YMÜ 228-Yazılım Tasarım Ve Mimarisi</a:t>
            </a:r>
            <a:br>
              <a:rPr lang="tr-TR" sz="4050" dirty="0">
                <a:solidFill>
                  <a:schemeClr val="accent2">
                    <a:lumMod val="50000"/>
                  </a:schemeClr>
                </a:solidFill>
              </a:rPr>
            </a:br>
            <a:r>
              <a:rPr lang="tr-TR" sz="4050" dirty="0">
                <a:solidFill>
                  <a:schemeClr val="accent2"/>
                </a:solidFill>
              </a:rPr>
              <a:t>Tasarımı Şablonu-NYP</a:t>
            </a:r>
          </a:p>
        </p:txBody>
      </p:sp>
      <p:sp>
        <p:nvSpPr>
          <p:cNvPr id="8" name="Slide Number Placeholder 7"/>
          <p:cNvSpPr>
            <a:spLocks noGrp="1"/>
          </p:cNvSpPr>
          <p:nvPr>
            <p:ph type="sldNum" sz="quarter" idx="12"/>
          </p:nvPr>
        </p:nvSpPr>
        <p:spPr/>
        <p:txBody>
          <a:bodyPr/>
          <a:lstStyle/>
          <a:p>
            <a:r>
              <a:rPr lang="tr-TR" sz="1200" dirty="0"/>
              <a:t>1</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07697" y="4154166"/>
            <a:ext cx="1454739" cy="1403395"/>
          </a:xfrm>
          <a:prstGeom prst="rect">
            <a:avLst/>
          </a:prstGeom>
        </p:spPr>
      </p:pic>
      <p:sp>
        <p:nvSpPr>
          <p:cNvPr id="6" name="TextBox 5"/>
          <p:cNvSpPr txBox="1"/>
          <p:nvPr/>
        </p:nvSpPr>
        <p:spPr>
          <a:xfrm rot="20853070">
            <a:off x="7600190" y="4566649"/>
            <a:ext cx="1127232" cy="415498"/>
          </a:xfrm>
          <a:prstGeom prst="rect">
            <a:avLst/>
          </a:prstGeom>
          <a:noFill/>
        </p:spPr>
        <p:txBody>
          <a:bodyPr wrap="none" rtlCol="0">
            <a:spAutoFit/>
          </a:bodyPr>
          <a:lstStyle/>
          <a:p>
            <a:r>
              <a:rPr lang="tr-TR" sz="2100" b="1" dirty="0">
                <a:solidFill>
                  <a:schemeClr val="accent2"/>
                </a:solidFill>
              </a:rPr>
              <a:t>Bölüm-3</a:t>
            </a:r>
          </a:p>
        </p:txBody>
      </p:sp>
      <p:pic>
        <p:nvPicPr>
          <p:cNvPr id="9" name="Resi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760" y="273734"/>
            <a:ext cx="7620000" cy="2857500"/>
          </a:xfrm>
          <a:prstGeom prst="rect">
            <a:avLst/>
          </a:prstGeom>
        </p:spPr>
      </p:pic>
      <p:sp>
        <p:nvSpPr>
          <p:cNvPr id="11" name="Subtitle 2"/>
          <p:cNvSpPr>
            <a:spLocks noGrp="1"/>
          </p:cNvSpPr>
          <p:nvPr/>
        </p:nvSpPr>
        <p:spPr>
          <a:xfrm>
            <a:off x="746760" y="4423046"/>
            <a:ext cx="7543800" cy="86563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lnSpc>
                <a:spcPct val="150000"/>
              </a:lnSpc>
            </a:pPr>
            <a:r>
              <a:rPr lang="tr-TR" sz="1600" b="1" cap="none" dirty="0">
                <a:solidFill>
                  <a:srgbClr val="C00000"/>
                </a:solidFill>
                <a:effectLst>
                  <a:outerShdw blurRad="38100" dist="38100" dir="2700000" algn="tl">
                    <a:srgbClr val="000000">
                      <a:alpha val="43137"/>
                    </a:srgbClr>
                  </a:outerShdw>
                </a:effectLst>
                <a:latin typeface="+mn-lt"/>
              </a:rPr>
              <a:t>Doç. Dr. Üyesi Fatih ÖZYURT</a:t>
            </a:r>
            <a:br>
              <a:rPr lang="tr-TR" sz="1350" b="1" cap="none" dirty="0">
                <a:solidFill>
                  <a:srgbClr val="C00000"/>
                </a:solidFill>
                <a:effectLst>
                  <a:outerShdw blurRad="38100" dist="38100" dir="2700000" algn="tl">
                    <a:srgbClr val="000000">
                      <a:alpha val="43137"/>
                    </a:srgbClr>
                  </a:outerShdw>
                </a:effectLst>
                <a:latin typeface="+mn-lt"/>
              </a:rPr>
            </a:br>
            <a:r>
              <a:rPr lang="tr-TR" sz="1350" cap="none" dirty="0">
                <a:solidFill>
                  <a:schemeClr val="bg2">
                    <a:lumMod val="10000"/>
                  </a:schemeClr>
                </a:solidFill>
                <a:effectLst>
                  <a:outerShdw blurRad="38100" dist="38100" dir="2700000" algn="tl">
                    <a:srgbClr val="000000">
                      <a:alpha val="43137"/>
                    </a:srgbClr>
                  </a:outerShdw>
                </a:effectLst>
                <a:latin typeface="+mn-lt"/>
              </a:rPr>
              <a:t>Fırat Üniversitesi Yazılım Mühendisliği Bölümü</a:t>
            </a:r>
          </a:p>
          <a:p>
            <a:endParaRPr lang="tr-T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44569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Tasarım Şablon Çeşitleri</a:t>
            </a:r>
          </a:p>
        </p:txBody>
      </p:sp>
      <p:sp>
        <p:nvSpPr>
          <p:cNvPr id="3" name="İçerik Yer Tutucusu 2"/>
          <p:cNvSpPr>
            <a:spLocks noGrp="1"/>
          </p:cNvSpPr>
          <p:nvPr>
            <p:ph idx="1"/>
          </p:nvPr>
        </p:nvSpPr>
        <p:spPr/>
        <p:txBody>
          <a:bodyPr/>
          <a:lstStyle/>
          <a:p>
            <a:r>
              <a:rPr lang="tr-TR" b="1" dirty="0">
                <a:solidFill>
                  <a:schemeClr val="tx1"/>
                </a:solidFill>
                <a:latin typeface="Times New Roman" panose="02020603050405020304" pitchFamily="18" charset="0"/>
                <a:cs typeface="Times New Roman" panose="02020603050405020304" pitchFamily="18" charset="0"/>
              </a:rPr>
              <a:t>Oluşturucu Tasarım Şablonları</a:t>
            </a:r>
          </a:p>
          <a:p>
            <a:pPr marL="457200" indent="-457200">
              <a:buClr>
                <a:srgbClr val="00B0F0"/>
              </a:buClr>
              <a:buFont typeface="+mj-lt"/>
              <a:buAutoNum type="arabicPeriod"/>
            </a:pPr>
            <a:r>
              <a:rPr lang="tr-TR" dirty="0" err="1">
                <a:solidFill>
                  <a:schemeClr val="tx1"/>
                </a:solidFill>
                <a:latin typeface="Times New Roman" panose="02020603050405020304" pitchFamily="18" charset="0"/>
                <a:cs typeface="Times New Roman" panose="02020603050405020304" pitchFamily="18" charset="0"/>
              </a:rPr>
              <a:t>Factory</a:t>
            </a:r>
            <a:endParaRPr lang="tr-TR" dirty="0">
              <a:solidFill>
                <a:schemeClr val="tx1"/>
              </a:solidFill>
              <a:latin typeface="Times New Roman" panose="02020603050405020304" pitchFamily="18" charset="0"/>
              <a:cs typeface="Times New Roman" panose="02020603050405020304" pitchFamily="18" charset="0"/>
            </a:endParaRPr>
          </a:p>
          <a:p>
            <a:pPr marL="457200" indent="-457200">
              <a:buClr>
                <a:srgbClr val="00B0F0"/>
              </a:buClr>
              <a:buFont typeface="+mj-lt"/>
              <a:buAutoNum type="arabicPeriod"/>
            </a:pPr>
            <a:r>
              <a:rPr lang="tr-TR" dirty="0" err="1">
                <a:solidFill>
                  <a:schemeClr val="tx1"/>
                </a:solidFill>
                <a:latin typeface="Times New Roman" panose="02020603050405020304" pitchFamily="18" charset="0"/>
                <a:cs typeface="Times New Roman" panose="02020603050405020304" pitchFamily="18" charset="0"/>
              </a:rPr>
              <a:t>Factory</a:t>
            </a:r>
            <a:r>
              <a:rPr lang="tr-TR" dirty="0">
                <a:solidFill>
                  <a:schemeClr val="tx1"/>
                </a:solidFill>
                <a:latin typeface="Times New Roman" panose="02020603050405020304" pitchFamily="18" charset="0"/>
                <a:cs typeface="Times New Roman" panose="02020603050405020304" pitchFamily="18" charset="0"/>
              </a:rPr>
              <a:t> Method</a:t>
            </a:r>
          </a:p>
          <a:p>
            <a:pPr marL="457200" indent="-457200">
              <a:buClr>
                <a:srgbClr val="00B0F0"/>
              </a:buClr>
              <a:buFont typeface="+mj-lt"/>
              <a:buAutoNum type="arabicPeriod"/>
            </a:pPr>
            <a:r>
              <a:rPr lang="tr-TR" dirty="0">
                <a:solidFill>
                  <a:schemeClr val="tx1"/>
                </a:solidFill>
                <a:latin typeface="Times New Roman" panose="02020603050405020304" pitchFamily="18" charset="0"/>
                <a:cs typeface="Times New Roman" panose="02020603050405020304" pitchFamily="18" charset="0"/>
              </a:rPr>
              <a:t>Abstract </a:t>
            </a:r>
            <a:r>
              <a:rPr lang="tr-TR" dirty="0" err="1">
                <a:solidFill>
                  <a:schemeClr val="tx1"/>
                </a:solidFill>
                <a:latin typeface="Times New Roman" panose="02020603050405020304" pitchFamily="18" charset="0"/>
                <a:cs typeface="Times New Roman" panose="02020603050405020304" pitchFamily="18" charset="0"/>
              </a:rPr>
              <a:t>Factory</a:t>
            </a:r>
            <a:endParaRPr lang="tr-TR" dirty="0">
              <a:solidFill>
                <a:schemeClr val="tx1"/>
              </a:solidFill>
              <a:latin typeface="Times New Roman" panose="02020603050405020304" pitchFamily="18" charset="0"/>
              <a:cs typeface="Times New Roman" panose="02020603050405020304" pitchFamily="18" charset="0"/>
            </a:endParaRPr>
          </a:p>
          <a:p>
            <a:pPr marL="457200" indent="-457200">
              <a:buClr>
                <a:srgbClr val="00B0F0"/>
              </a:buClr>
              <a:buFont typeface="+mj-lt"/>
              <a:buAutoNum type="arabicPeriod"/>
            </a:pPr>
            <a:r>
              <a:rPr lang="tr-TR" dirty="0" err="1">
                <a:solidFill>
                  <a:schemeClr val="tx1"/>
                </a:solidFill>
                <a:latin typeface="Times New Roman" panose="02020603050405020304" pitchFamily="18" charset="0"/>
                <a:cs typeface="Times New Roman" panose="02020603050405020304" pitchFamily="18" charset="0"/>
              </a:rPr>
              <a:t>Singleton</a:t>
            </a:r>
            <a:endParaRPr lang="tr-TR" dirty="0">
              <a:solidFill>
                <a:schemeClr val="tx1"/>
              </a:solidFill>
              <a:latin typeface="Times New Roman" panose="02020603050405020304" pitchFamily="18" charset="0"/>
              <a:cs typeface="Times New Roman" panose="02020603050405020304" pitchFamily="18" charset="0"/>
            </a:endParaRPr>
          </a:p>
          <a:p>
            <a:pPr marL="457200" indent="-457200">
              <a:buClr>
                <a:srgbClr val="00B0F0"/>
              </a:buClr>
              <a:buFont typeface="+mj-lt"/>
              <a:buAutoNum type="arabicPeriod"/>
            </a:pPr>
            <a:r>
              <a:rPr lang="tr-TR" dirty="0">
                <a:solidFill>
                  <a:schemeClr val="tx1"/>
                </a:solidFill>
                <a:latin typeface="Times New Roman" panose="02020603050405020304" pitchFamily="18" charset="0"/>
                <a:cs typeface="Times New Roman" panose="02020603050405020304" pitchFamily="18" charset="0"/>
              </a:rPr>
              <a:t>Builder</a:t>
            </a:r>
          </a:p>
          <a:p>
            <a:pPr marL="457200" indent="-457200">
              <a:buClr>
                <a:srgbClr val="00B0F0"/>
              </a:buClr>
              <a:buFont typeface="+mj-lt"/>
              <a:buAutoNum type="arabicPeriod"/>
            </a:pPr>
            <a:r>
              <a:rPr lang="tr-TR" dirty="0" err="1">
                <a:solidFill>
                  <a:schemeClr val="tx1"/>
                </a:solidFill>
                <a:latin typeface="Times New Roman" panose="02020603050405020304" pitchFamily="18" charset="0"/>
                <a:cs typeface="Times New Roman" panose="02020603050405020304" pitchFamily="18" charset="0"/>
              </a:rPr>
              <a:t>Prototype</a:t>
            </a:r>
            <a:endParaRPr lang="tr-TR" dirty="0">
              <a:solidFill>
                <a:schemeClr val="tx1"/>
              </a:solidFill>
              <a:latin typeface="Times New Roman" panose="02020603050405020304" pitchFamily="18" charset="0"/>
              <a:cs typeface="Times New Roman" panose="02020603050405020304" pitchFamily="18" charset="0"/>
            </a:endParaRPr>
          </a:p>
          <a:p>
            <a:pPr marL="457200" indent="-457200">
              <a:buClr>
                <a:srgbClr val="00B0F0"/>
              </a:buClr>
              <a:buFont typeface="+mj-lt"/>
              <a:buAutoNum type="arabicPeriod"/>
            </a:pPr>
            <a:r>
              <a:rPr lang="tr-TR" dirty="0">
                <a:solidFill>
                  <a:schemeClr val="tx1"/>
                </a:solidFill>
                <a:latin typeface="Times New Roman" panose="02020603050405020304" pitchFamily="18" charset="0"/>
                <a:cs typeface="Times New Roman" panose="02020603050405020304" pitchFamily="18" charset="0"/>
              </a:rPr>
              <a:t>Object </a:t>
            </a:r>
            <a:r>
              <a:rPr lang="tr-TR" dirty="0" err="1">
                <a:solidFill>
                  <a:schemeClr val="tx1"/>
                </a:solidFill>
                <a:latin typeface="Times New Roman" panose="02020603050405020304" pitchFamily="18" charset="0"/>
                <a:cs typeface="Times New Roman" panose="02020603050405020304" pitchFamily="18" charset="0"/>
              </a:rPr>
              <a:t>Pool</a:t>
            </a:r>
            <a:endParaRPr lang="tr-TR" dirty="0">
              <a:solidFill>
                <a:schemeClr val="tx1"/>
              </a:solidFill>
              <a:latin typeface="Times New Roman" panose="02020603050405020304" pitchFamily="18" charset="0"/>
              <a:cs typeface="Times New Roman" panose="02020603050405020304" pitchFamily="18" charset="0"/>
            </a:endParaRPr>
          </a:p>
        </p:txBody>
      </p:sp>
      <p:sp>
        <p:nvSpPr>
          <p:cNvPr id="5" name="Slayt Numarası Yer Tutucusu 4"/>
          <p:cNvSpPr>
            <a:spLocks noGrp="1"/>
          </p:cNvSpPr>
          <p:nvPr>
            <p:ph type="sldNum" sz="quarter" idx="12"/>
          </p:nvPr>
        </p:nvSpPr>
        <p:spPr/>
        <p:txBody>
          <a:bodyPr/>
          <a:lstStyle/>
          <a:p>
            <a:fld id="{E5046ED2-48BC-4D4D-A18C-EC6704D416AE}" type="slidenum">
              <a:rPr lang="tr-TR" smtClean="0"/>
              <a:t>10</a:t>
            </a:fld>
            <a:endParaRPr lang="tr-TR"/>
          </a:p>
        </p:txBody>
      </p:sp>
    </p:spTree>
    <p:extLst>
      <p:ext uri="{BB962C8B-B14F-4D97-AF65-F5344CB8AC3E}">
        <p14:creationId xmlns:p14="http://schemas.microsoft.com/office/powerpoint/2010/main" val="4253510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Tasarım Şablon Çeşitleri</a:t>
            </a:r>
            <a:endParaRPr lang="tr-TR" dirty="0"/>
          </a:p>
        </p:txBody>
      </p:sp>
      <p:sp>
        <p:nvSpPr>
          <p:cNvPr id="3" name="İçerik Yer Tutucusu 2"/>
          <p:cNvSpPr>
            <a:spLocks noGrp="1"/>
          </p:cNvSpPr>
          <p:nvPr>
            <p:ph idx="1"/>
          </p:nvPr>
        </p:nvSpPr>
        <p:spPr/>
        <p:txBody>
          <a:bodyPr/>
          <a:lstStyle/>
          <a:p>
            <a:r>
              <a:rPr lang="tr-TR" b="1" dirty="0">
                <a:solidFill>
                  <a:schemeClr val="tx1"/>
                </a:solidFill>
                <a:latin typeface="Times New Roman" panose="02020603050405020304" pitchFamily="18" charset="0"/>
                <a:cs typeface="Times New Roman" panose="02020603050405020304" pitchFamily="18" charset="0"/>
              </a:rPr>
              <a:t>Yapısal Tasarım Şablonları</a:t>
            </a:r>
          </a:p>
          <a:p>
            <a:pPr marL="457200" indent="-457200">
              <a:buClr>
                <a:srgbClr val="00B0F0"/>
              </a:buClr>
              <a:buFont typeface="+mj-lt"/>
              <a:buAutoNum type="arabicPeriod"/>
            </a:pPr>
            <a:r>
              <a:rPr lang="tr-TR" dirty="0">
                <a:solidFill>
                  <a:schemeClr val="tx1"/>
                </a:solidFill>
                <a:latin typeface="Times New Roman" panose="02020603050405020304" pitchFamily="18" charset="0"/>
                <a:cs typeface="Times New Roman" panose="02020603050405020304" pitchFamily="18" charset="0"/>
              </a:rPr>
              <a:t>Class </a:t>
            </a:r>
            <a:r>
              <a:rPr lang="tr-TR" dirty="0" err="1">
                <a:solidFill>
                  <a:schemeClr val="tx1"/>
                </a:solidFill>
                <a:latin typeface="Times New Roman" panose="02020603050405020304" pitchFamily="18" charset="0"/>
                <a:cs typeface="Times New Roman" panose="02020603050405020304" pitchFamily="18" charset="0"/>
              </a:rPr>
              <a:t>Adapter</a:t>
            </a:r>
            <a:endParaRPr lang="tr-TR" dirty="0">
              <a:solidFill>
                <a:schemeClr val="tx1"/>
              </a:solidFill>
              <a:latin typeface="Times New Roman" panose="02020603050405020304" pitchFamily="18" charset="0"/>
              <a:cs typeface="Times New Roman" panose="02020603050405020304" pitchFamily="18" charset="0"/>
            </a:endParaRPr>
          </a:p>
          <a:p>
            <a:pPr marL="457200" indent="-457200">
              <a:buClr>
                <a:srgbClr val="00B0F0"/>
              </a:buClr>
              <a:buFont typeface="+mj-lt"/>
              <a:buAutoNum type="arabicPeriod"/>
            </a:pPr>
            <a:r>
              <a:rPr lang="tr-TR" dirty="0">
                <a:solidFill>
                  <a:schemeClr val="tx1"/>
                </a:solidFill>
                <a:latin typeface="Times New Roman" panose="02020603050405020304" pitchFamily="18" charset="0"/>
                <a:cs typeface="Times New Roman" panose="02020603050405020304" pitchFamily="18" charset="0"/>
              </a:rPr>
              <a:t>Object </a:t>
            </a:r>
            <a:r>
              <a:rPr lang="tr-TR" dirty="0" err="1">
                <a:solidFill>
                  <a:schemeClr val="tx1"/>
                </a:solidFill>
                <a:latin typeface="Times New Roman" panose="02020603050405020304" pitchFamily="18" charset="0"/>
                <a:cs typeface="Times New Roman" panose="02020603050405020304" pitchFamily="18" charset="0"/>
              </a:rPr>
              <a:t>Adapter</a:t>
            </a:r>
            <a:endParaRPr lang="tr-TR" dirty="0">
              <a:solidFill>
                <a:schemeClr val="tx1"/>
              </a:solidFill>
              <a:latin typeface="Times New Roman" panose="02020603050405020304" pitchFamily="18" charset="0"/>
              <a:cs typeface="Times New Roman" panose="02020603050405020304" pitchFamily="18" charset="0"/>
            </a:endParaRPr>
          </a:p>
          <a:p>
            <a:pPr marL="457200" indent="-457200">
              <a:buClr>
                <a:srgbClr val="00B0F0"/>
              </a:buClr>
              <a:buFont typeface="+mj-lt"/>
              <a:buAutoNum type="arabicPeriod"/>
            </a:pPr>
            <a:r>
              <a:rPr lang="tr-TR" dirty="0">
                <a:solidFill>
                  <a:schemeClr val="tx1"/>
                </a:solidFill>
                <a:latin typeface="Times New Roman" panose="02020603050405020304" pitchFamily="18" charset="0"/>
                <a:cs typeface="Times New Roman" panose="02020603050405020304" pitchFamily="18" charset="0"/>
              </a:rPr>
              <a:t>Bridge</a:t>
            </a:r>
          </a:p>
          <a:p>
            <a:pPr marL="457200" indent="-457200">
              <a:buClr>
                <a:srgbClr val="00B0F0"/>
              </a:buClr>
              <a:buFont typeface="+mj-lt"/>
              <a:buAutoNum type="arabicPeriod"/>
            </a:pPr>
            <a:r>
              <a:rPr lang="tr-TR" dirty="0" err="1">
                <a:solidFill>
                  <a:schemeClr val="tx1"/>
                </a:solidFill>
                <a:latin typeface="Times New Roman" panose="02020603050405020304" pitchFamily="18" charset="0"/>
                <a:cs typeface="Times New Roman" panose="02020603050405020304" pitchFamily="18" charset="0"/>
              </a:rPr>
              <a:t>Facade</a:t>
            </a:r>
            <a:endParaRPr lang="tr-TR" dirty="0">
              <a:solidFill>
                <a:schemeClr val="tx1"/>
              </a:solidFill>
              <a:latin typeface="Times New Roman" panose="02020603050405020304" pitchFamily="18" charset="0"/>
              <a:cs typeface="Times New Roman" panose="02020603050405020304" pitchFamily="18" charset="0"/>
            </a:endParaRPr>
          </a:p>
          <a:p>
            <a:pPr marL="457200" indent="-457200">
              <a:buClr>
                <a:srgbClr val="00B0F0"/>
              </a:buClr>
              <a:buFont typeface="+mj-lt"/>
              <a:buAutoNum type="arabicPeriod"/>
            </a:pPr>
            <a:r>
              <a:rPr lang="tr-TR" dirty="0" err="1">
                <a:solidFill>
                  <a:schemeClr val="tx1"/>
                </a:solidFill>
                <a:latin typeface="Times New Roman" panose="02020603050405020304" pitchFamily="18" charset="0"/>
                <a:cs typeface="Times New Roman" panose="02020603050405020304" pitchFamily="18" charset="0"/>
              </a:rPr>
              <a:t>Composite</a:t>
            </a:r>
            <a:endParaRPr lang="tr-TR" dirty="0">
              <a:solidFill>
                <a:schemeClr val="tx1"/>
              </a:solidFill>
              <a:latin typeface="Times New Roman" panose="02020603050405020304" pitchFamily="18" charset="0"/>
              <a:cs typeface="Times New Roman" panose="02020603050405020304" pitchFamily="18" charset="0"/>
            </a:endParaRPr>
          </a:p>
          <a:p>
            <a:pPr marL="457200" indent="-457200">
              <a:buClr>
                <a:srgbClr val="00B0F0"/>
              </a:buClr>
              <a:buFont typeface="+mj-lt"/>
              <a:buAutoNum type="arabicPeriod"/>
            </a:pPr>
            <a:r>
              <a:rPr lang="tr-TR" dirty="0" err="1">
                <a:solidFill>
                  <a:schemeClr val="tx1"/>
                </a:solidFill>
                <a:latin typeface="Times New Roman" panose="02020603050405020304" pitchFamily="18" charset="0"/>
                <a:cs typeface="Times New Roman" panose="02020603050405020304" pitchFamily="18" charset="0"/>
              </a:rPr>
              <a:t>Decorator</a:t>
            </a:r>
            <a:endParaRPr lang="tr-TR" dirty="0">
              <a:solidFill>
                <a:schemeClr val="tx1"/>
              </a:solidFill>
              <a:latin typeface="Times New Roman" panose="02020603050405020304" pitchFamily="18" charset="0"/>
              <a:cs typeface="Times New Roman" panose="02020603050405020304" pitchFamily="18" charset="0"/>
            </a:endParaRPr>
          </a:p>
        </p:txBody>
      </p:sp>
      <p:sp>
        <p:nvSpPr>
          <p:cNvPr id="5" name="Slayt Numarası Yer Tutucusu 4"/>
          <p:cNvSpPr>
            <a:spLocks noGrp="1"/>
          </p:cNvSpPr>
          <p:nvPr>
            <p:ph type="sldNum" sz="quarter" idx="12"/>
          </p:nvPr>
        </p:nvSpPr>
        <p:spPr/>
        <p:txBody>
          <a:bodyPr/>
          <a:lstStyle/>
          <a:p>
            <a:fld id="{E5046ED2-48BC-4D4D-A18C-EC6704D416AE}" type="slidenum">
              <a:rPr lang="tr-TR" smtClean="0"/>
              <a:t>11</a:t>
            </a:fld>
            <a:endParaRPr lang="tr-TR"/>
          </a:p>
        </p:txBody>
      </p:sp>
    </p:spTree>
    <p:extLst>
      <p:ext uri="{BB962C8B-B14F-4D97-AF65-F5344CB8AC3E}">
        <p14:creationId xmlns:p14="http://schemas.microsoft.com/office/powerpoint/2010/main" val="1204687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400" b="1" dirty="0">
                <a:solidFill>
                  <a:srgbClr val="00B0F0"/>
                </a:solidFill>
                <a:latin typeface="Times New Roman" panose="02020603050405020304" pitchFamily="18" charset="0"/>
                <a:cs typeface="Times New Roman" panose="02020603050405020304" pitchFamily="18" charset="0"/>
              </a:rPr>
              <a:t>Davranışsal Tasarım Şablonları</a:t>
            </a:r>
          </a:p>
        </p:txBody>
      </p:sp>
      <p:sp>
        <p:nvSpPr>
          <p:cNvPr id="3" name="İçerik Yer Tutucusu 2"/>
          <p:cNvSpPr>
            <a:spLocks noGrp="1"/>
          </p:cNvSpPr>
          <p:nvPr>
            <p:ph idx="1"/>
          </p:nvPr>
        </p:nvSpPr>
        <p:spPr>
          <a:xfrm>
            <a:off x="822959" y="1845734"/>
            <a:ext cx="7543801" cy="4437500"/>
          </a:xfrm>
        </p:spPr>
        <p:txBody>
          <a:bodyPr>
            <a:noAutofit/>
          </a:bodyPr>
          <a:lstStyle/>
          <a:p>
            <a:pPr marL="457200" indent="-457200">
              <a:buClr>
                <a:srgbClr val="00B0F0"/>
              </a:buClr>
              <a:buFont typeface="+mj-lt"/>
              <a:buAutoNum type="arabicPeriod"/>
            </a:pPr>
            <a:r>
              <a:rPr lang="tr-TR" sz="1700" dirty="0" err="1">
                <a:solidFill>
                  <a:schemeClr val="tx1"/>
                </a:solidFill>
                <a:latin typeface="Times New Roman" panose="02020603050405020304" pitchFamily="18" charset="0"/>
                <a:cs typeface="Times New Roman" panose="02020603050405020304" pitchFamily="18" charset="0"/>
              </a:rPr>
              <a:t>Command</a:t>
            </a:r>
            <a:endParaRPr lang="tr-TR" sz="1700" dirty="0">
              <a:solidFill>
                <a:schemeClr val="tx1"/>
              </a:solidFill>
              <a:latin typeface="Times New Roman" panose="02020603050405020304" pitchFamily="18" charset="0"/>
              <a:cs typeface="Times New Roman" panose="02020603050405020304" pitchFamily="18" charset="0"/>
            </a:endParaRPr>
          </a:p>
          <a:p>
            <a:pPr marL="457200" indent="-457200">
              <a:buClr>
                <a:srgbClr val="00B0F0"/>
              </a:buClr>
              <a:buFont typeface="+mj-lt"/>
              <a:buAutoNum type="arabicPeriod"/>
            </a:pPr>
            <a:r>
              <a:rPr lang="tr-TR" sz="1700" dirty="0" err="1">
                <a:solidFill>
                  <a:schemeClr val="tx1"/>
                </a:solidFill>
                <a:latin typeface="Times New Roman" panose="02020603050405020304" pitchFamily="18" charset="0"/>
                <a:cs typeface="Times New Roman" panose="02020603050405020304" pitchFamily="18" charset="0"/>
              </a:rPr>
              <a:t>Iterator</a:t>
            </a:r>
            <a:endParaRPr lang="tr-TR" sz="1700" dirty="0">
              <a:solidFill>
                <a:schemeClr val="tx1"/>
              </a:solidFill>
              <a:latin typeface="Times New Roman" panose="02020603050405020304" pitchFamily="18" charset="0"/>
              <a:cs typeface="Times New Roman" panose="02020603050405020304" pitchFamily="18" charset="0"/>
            </a:endParaRPr>
          </a:p>
          <a:p>
            <a:pPr marL="457200" indent="-457200">
              <a:buClr>
                <a:srgbClr val="00B0F0"/>
              </a:buClr>
              <a:buFont typeface="+mj-lt"/>
              <a:buAutoNum type="arabicPeriod"/>
            </a:pPr>
            <a:r>
              <a:rPr lang="tr-TR" sz="1700" dirty="0" err="1">
                <a:solidFill>
                  <a:schemeClr val="tx1"/>
                </a:solidFill>
                <a:latin typeface="Times New Roman" panose="02020603050405020304" pitchFamily="18" charset="0"/>
                <a:cs typeface="Times New Roman" panose="02020603050405020304" pitchFamily="18" charset="0"/>
              </a:rPr>
              <a:t>Memento</a:t>
            </a:r>
            <a:endParaRPr lang="tr-TR" sz="1700" dirty="0">
              <a:solidFill>
                <a:schemeClr val="tx1"/>
              </a:solidFill>
              <a:latin typeface="Times New Roman" panose="02020603050405020304" pitchFamily="18" charset="0"/>
              <a:cs typeface="Times New Roman" panose="02020603050405020304" pitchFamily="18" charset="0"/>
            </a:endParaRPr>
          </a:p>
          <a:p>
            <a:pPr marL="457200" indent="-457200">
              <a:buClr>
                <a:srgbClr val="00B0F0"/>
              </a:buClr>
              <a:buFont typeface="+mj-lt"/>
              <a:buAutoNum type="arabicPeriod"/>
            </a:pPr>
            <a:r>
              <a:rPr lang="tr-TR" sz="1700" dirty="0" err="1">
                <a:solidFill>
                  <a:schemeClr val="tx1"/>
                </a:solidFill>
                <a:latin typeface="Times New Roman" panose="02020603050405020304" pitchFamily="18" charset="0"/>
                <a:cs typeface="Times New Roman" panose="02020603050405020304" pitchFamily="18" charset="0"/>
              </a:rPr>
              <a:t>State</a:t>
            </a:r>
            <a:endParaRPr lang="tr-TR" sz="1700" dirty="0">
              <a:solidFill>
                <a:schemeClr val="tx1"/>
              </a:solidFill>
              <a:latin typeface="Times New Roman" panose="02020603050405020304" pitchFamily="18" charset="0"/>
              <a:cs typeface="Times New Roman" panose="02020603050405020304" pitchFamily="18" charset="0"/>
            </a:endParaRPr>
          </a:p>
          <a:p>
            <a:pPr marL="457200" indent="-457200">
              <a:buClr>
                <a:srgbClr val="00B0F0"/>
              </a:buClr>
              <a:buFont typeface="+mj-lt"/>
              <a:buAutoNum type="arabicPeriod"/>
            </a:pPr>
            <a:r>
              <a:rPr lang="tr-TR" sz="1700" dirty="0">
                <a:solidFill>
                  <a:schemeClr val="tx1"/>
                </a:solidFill>
                <a:latin typeface="Times New Roman" panose="02020603050405020304" pitchFamily="18" charset="0"/>
                <a:cs typeface="Times New Roman" panose="02020603050405020304" pitchFamily="18" charset="0"/>
              </a:rPr>
              <a:t>Observer</a:t>
            </a:r>
          </a:p>
          <a:p>
            <a:pPr marL="457200" indent="-457200">
              <a:buClr>
                <a:srgbClr val="00B0F0"/>
              </a:buClr>
              <a:buFont typeface="+mj-lt"/>
              <a:buAutoNum type="arabicPeriod"/>
            </a:pPr>
            <a:r>
              <a:rPr lang="tr-TR" sz="1700" dirty="0" err="1">
                <a:solidFill>
                  <a:schemeClr val="tx1"/>
                </a:solidFill>
                <a:latin typeface="Times New Roman" panose="02020603050405020304" pitchFamily="18" charset="0"/>
                <a:cs typeface="Times New Roman" panose="02020603050405020304" pitchFamily="18" charset="0"/>
              </a:rPr>
              <a:t>Strategy</a:t>
            </a:r>
            <a:endParaRPr lang="tr-TR" sz="1700" dirty="0">
              <a:solidFill>
                <a:schemeClr val="tx1"/>
              </a:solidFill>
              <a:latin typeface="Times New Roman" panose="02020603050405020304" pitchFamily="18" charset="0"/>
              <a:cs typeface="Times New Roman" panose="02020603050405020304" pitchFamily="18" charset="0"/>
            </a:endParaRPr>
          </a:p>
          <a:p>
            <a:pPr marL="457200" indent="-457200">
              <a:buClr>
                <a:srgbClr val="00B0F0"/>
              </a:buClr>
              <a:buFont typeface="+mj-lt"/>
              <a:buAutoNum type="arabicPeriod"/>
            </a:pPr>
            <a:r>
              <a:rPr lang="tr-TR" sz="1700" dirty="0" err="1">
                <a:solidFill>
                  <a:schemeClr val="tx1"/>
                </a:solidFill>
                <a:latin typeface="Times New Roman" panose="02020603050405020304" pitchFamily="18" charset="0"/>
                <a:cs typeface="Times New Roman" panose="02020603050405020304" pitchFamily="18" charset="0"/>
              </a:rPr>
              <a:t>Chain</a:t>
            </a:r>
            <a:r>
              <a:rPr lang="tr-TR" sz="1700" dirty="0">
                <a:solidFill>
                  <a:schemeClr val="tx1"/>
                </a:solidFill>
                <a:latin typeface="Times New Roman" panose="02020603050405020304" pitchFamily="18" charset="0"/>
                <a:cs typeface="Times New Roman" panose="02020603050405020304" pitchFamily="18" charset="0"/>
              </a:rPr>
              <a:t> Of </a:t>
            </a:r>
            <a:r>
              <a:rPr lang="tr-TR" sz="1700" dirty="0" err="1">
                <a:solidFill>
                  <a:schemeClr val="tx1"/>
                </a:solidFill>
                <a:latin typeface="Times New Roman" panose="02020603050405020304" pitchFamily="18" charset="0"/>
                <a:cs typeface="Times New Roman" panose="02020603050405020304" pitchFamily="18" charset="0"/>
              </a:rPr>
              <a:t>Responsibility</a:t>
            </a:r>
            <a:endParaRPr lang="tr-TR" sz="1700" dirty="0">
              <a:solidFill>
                <a:schemeClr val="tx1"/>
              </a:solidFill>
              <a:latin typeface="Times New Roman" panose="02020603050405020304" pitchFamily="18" charset="0"/>
              <a:cs typeface="Times New Roman" panose="02020603050405020304" pitchFamily="18" charset="0"/>
            </a:endParaRPr>
          </a:p>
          <a:p>
            <a:pPr marL="457200" indent="-457200">
              <a:buClr>
                <a:srgbClr val="00B0F0"/>
              </a:buClr>
              <a:buFont typeface="+mj-lt"/>
              <a:buAutoNum type="arabicPeriod"/>
            </a:pPr>
            <a:r>
              <a:rPr lang="tr-TR" sz="1700" dirty="0" err="1">
                <a:solidFill>
                  <a:schemeClr val="tx1"/>
                </a:solidFill>
                <a:latin typeface="Times New Roman" panose="02020603050405020304" pitchFamily="18" charset="0"/>
                <a:cs typeface="Times New Roman" panose="02020603050405020304" pitchFamily="18" charset="0"/>
              </a:rPr>
              <a:t>Mediator</a:t>
            </a:r>
            <a:endParaRPr lang="tr-TR" sz="1700" dirty="0">
              <a:solidFill>
                <a:schemeClr val="tx1"/>
              </a:solidFill>
              <a:latin typeface="Times New Roman" panose="02020603050405020304" pitchFamily="18" charset="0"/>
              <a:cs typeface="Times New Roman" panose="02020603050405020304" pitchFamily="18" charset="0"/>
            </a:endParaRPr>
          </a:p>
          <a:p>
            <a:pPr marL="457200" indent="-457200">
              <a:buClr>
                <a:srgbClr val="00B0F0"/>
              </a:buClr>
              <a:buFont typeface="+mj-lt"/>
              <a:buAutoNum type="arabicPeriod"/>
            </a:pPr>
            <a:r>
              <a:rPr lang="tr-TR" sz="1700" dirty="0" err="1">
                <a:solidFill>
                  <a:schemeClr val="tx1"/>
                </a:solidFill>
                <a:latin typeface="Times New Roman" panose="02020603050405020304" pitchFamily="18" charset="0"/>
                <a:cs typeface="Times New Roman" panose="02020603050405020304" pitchFamily="18" charset="0"/>
              </a:rPr>
              <a:t>Visitor</a:t>
            </a:r>
            <a:endParaRPr lang="tr-TR" sz="1700" dirty="0">
              <a:solidFill>
                <a:schemeClr val="tx1"/>
              </a:solidFill>
              <a:latin typeface="Times New Roman" panose="02020603050405020304" pitchFamily="18" charset="0"/>
              <a:cs typeface="Times New Roman" panose="02020603050405020304" pitchFamily="18" charset="0"/>
            </a:endParaRPr>
          </a:p>
          <a:p>
            <a:pPr marL="457200" indent="-457200">
              <a:buClr>
                <a:srgbClr val="00B0F0"/>
              </a:buClr>
              <a:buFont typeface="+mj-lt"/>
              <a:buAutoNum type="arabicPeriod"/>
            </a:pPr>
            <a:r>
              <a:rPr lang="tr-TR" sz="1700" dirty="0">
                <a:solidFill>
                  <a:schemeClr val="tx1"/>
                </a:solidFill>
                <a:latin typeface="Times New Roman" panose="02020603050405020304" pitchFamily="18" charset="0"/>
                <a:cs typeface="Times New Roman" panose="02020603050405020304" pitchFamily="18" charset="0"/>
              </a:rPr>
              <a:t>Template Method</a:t>
            </a:r>
          </a:p>
          <a:p>
            <a:pPr marL="457200" indent="-457200">
              <a:buClr>
                <a:srgbClr val="00B0F0"/>
              </a:buClr>
              <a:buFont typeface="+mj-lt"/>
              <a:buAutoNum type="arabicPeriod"/>
            </a:pPr>
            <a:r>
              <a:rPr lang="tr-TR" sz="1700" dirty="0">
                <a:solidFill>
                  <a:schemeClr val="tx1"/>
                </a:solidFill>
                <a:latin typeface="Times New Roman" panose="02020603050405020304" pitchFamily="18" charset="0"/>
                <a:cs typeface="Times New Roman" panose="02020603050405020304" pitchFamily="18" charset="0"/>
              </a:rPr>
              <a:t>Interpreter</a:t>
            </a:r>
          </a:p>
        </p:txBody>
      </p:sp>
      <p:sp>
        <p:nvSpPr>
          <p:cNvPr id="5" name="Slayt Numarası Yer Tutucusu 4"/>
          <p:cNvSpPr>
            <a:spLocks noGrp="1"/>
          </p:cNvSpPr>
          <p:nvPr>
            <p:ph type="sldNum" sz="quarter" idx="12"/>
          </p:nvPr>
        </p:nvSpPr>
        <p:spPr/>
        <p:txBody>
          <a:bodyPr/>
          <a:lstStyle/>
          <a:p>
            <a:fld id="{E5046ED2-48BC-4D4D-A18C-EC6704D416AE}" type="slidenum">
              <a:rPr lang="tr-TR" smtClean="0"/>
              <a:t>12</a:t>
            </a:fld>
            <a:endParaRPr lang="tr-TR"/>
          </a:p>
        </p:txBody>
      </p:sp>
    </p:spTree>
    <p:extLst>
      <p:ext uri="{BB962C8B-B14F-4D97-AF65-F5344CB8AC3E}">
        <p14:creationId xmlns:p14="http://schemas.microsoft.com/office/powerpoint/2010/main" val="2116165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a:solidFill>
                  <a:srgbClr val="00B0F0"/>
                </a:solidFill>
                <a:latin typeface="Times New Roman" panose="02020603050405020304" pitchFamily="18" charset="0"/>
                <a:cs typeface="Times New Roman" panose="02020603050405020304" pitchFamily="18" charset="0"/>
              </a:rPr>
              <a:t>Nesneye Yönelik Programlama -</a:t>
            </a:r>
            <a:br>
              <a:rPr lang="tr-TR" b="1" dirty="0">
                <a:solidFill>
                  <a:srgbClr val="00B0F0"/>
                </a:solidFill>
                <a:latin typeface="Times New Roman" panose="02020603050405020304" pitchFamily="18" charset="0"/>
                <a:cs typeface="Times New Roman" panose="02020603050405020304" pitchFamily="18" charset="0"/>
              </a:rPr>
            </a:br>
            <a:r>
              <a:rPr lang="tr-TR" b="1" dirty="0">
                <a:solidFill>
                  <a:srgbClr val="00B0F0"/>
                </a:solidFill>
                <a:latin typeface="Times New Roman" panose="02020603050405020304" pitchFamily="18" charset="0"/>
                <a:cs typeface="Times New Roman" panose="02020603050405020304" pitchFamily="18" charset="0"/>
              </a:rPr>
              <a:t>Object </a:t>
            </a:r>
            <a:r>
              <a:rPr lang="tr-TR" b="1" dirty="0" err="1">
                <a:solidFill>
                  <a:srgbClr val="00B0F0"/>
                </a:solidFill>
                <a:latin typeface="Times New Roman" panose="02020603050405020304" pitchFamily="18" charset="0"/>
                <a:cs typeface="Times New Roman" panose="02020603050405020304" pitchFamily="18" charset="0"/>
              </a:rPr>
              <a:t>Oriented</a:t>
            </a:r>
            <a:r>
              <a:rPr lang="tr-TR" b="1" dirty="0">
                <a:solidFill>
                  <a:srgbClr val="00B0F0"/>
                </a:solidFill>
                <a:latin typeface="Times New Roman" panose="02020603050405020304" pitchFamily="18" charset="0"/>
                <a:cs typeface="Times New Roman" panose="02020603050405020304" pitchFamily="18" charset="0"/>
              </a:rPr>
              <a:t> Programming</a:t>
            </a:r>
          </a:p>
        </p:txBody>
      </p:sp>
      <p:sp>
        <p:nvSpPr>
          <p:cNvPr id="3" name="İçerik Yer Tutucusu 2"/>
          <p:cNvSpPr>
            <a:spLocks noGrp="1"/>
          </p:cNvSpPr>
          <p:nvPr>
            <p:ph idx="1"/>
          </p:nvPr>
        </p:nvSpPr>
        <p:spPr/>
        <p:txBody>
          <a:bodyPr/>
          <a:lstStyle/>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Geniş tabanlı uygulamalarda oluşan kodun mantıklı bir çerçevede organize edilebilmesi için sadece metotların kullanımı yeterli değildir.</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Kodsal</a:t>
            </a:r>
            <a:r>
              <a:rPr lang="tr-TR" dirty="0">
                <a:solidFill>
                  <a:schemeClr val="tx1"/>
                </a:solidFill>
                <a:latin typeface="Times New Roman" panose="02020603050405020304" pitchFamily="18" charset="0"/>
                <a:cs typeface="Times New Roman" panose="02020603050405020304" pitchFamily="18" charset="0"/>
              </a:rPr>
              <a:t> ilişkileri ifade etmek ve belli kalıplar oluşturabilmek için metotlar haricinde başka bir mekanizmaya daha ihtiyaç duymaktayız. Böyle bir mekanizmayı nesneye yönelik programlama (</a:t>
            </a:r>
            <a:r>
              <a:rPr lang="tr-TR" dirty="0" err="1">
                <a:solidFill>
                  <a:schemeClr val="tx1"/>
                </a:solidFill>
                <a:latin typeface="Times New Roman" panose="02020603050405020304" pitchFamily="18" charset="0"/>
                <a:cs typeface="Times New Roman" panose="02020603050405020304" pitchFamily="18" charset="0"/>
              </a:rPr>
              <a:t>object</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oriented</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programming</a:t>
            </a:r>
            <a:r>
              <a:rPr lang="tr-TR" dirty="0">
                <a:solidFill>
                  <a:schemeClr val="tx1"/>
                </a:solidFill>
                <a:latin typeface="Times New Roman" panose="02020603050405020304" pitchFamily="18" charset="0"/>
                <a:cs typeface="Times New Roman" panose="02020603050405020304" pitchFamily="18" charset="0"/>
              </a:rPr>
              <a:t>) tekniği sunmaktadır.</a:t>
            </a:r>
          </a:p>
        </p:txBody>
      </p:sp>
      <p:sp>
        <p:nvSpPr>
          <p:cNvPr id="5" name="Slayt Numarası Yer Tutucusu 4"/>
          <p:cNvSpPr>
            <a:spLocks noGrp="1"/>
          </p:cNvSpPr>
          <p:nvPr>
            <p:ph type="sldNum" sz="quarter" idx="12"/>
          </p:nvPr>
        </p:nvSpPr>
        <p:spPr/>
        <p:txBody>
          <a:bodyPr/>
          <a:lstStyle/>
          <a:p>
            <a:fld id="{E5046ED2-48BC-4D4D-A18C-EC6704D416AE}" type="slidenum">
              <a:rPr lang="tr-TR" smtClean="0"/>
              <a:t>13</a:t>
            </a:fld>
            <a:endParaRPr lang="tr-TR"/>
          </a:p>
        </p:txBody>
      </p:sp>
    </p:spTree>
    <p:extLst>
      <p:ext uri="{BB962C8B-B14F-4D97-AF65-F5344CB8AC3E}">
        <p14:creationId xmlns:p14="http://schemas.microsoft.com/office/powerpoint/2010/main" val="1279314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Örnek:</a:t>
            </a:r>
          </a:p>
        </p:txBody>
      </p:sp>
      <p:sp>
        <p:nvSpPr>
          <p:cNvPr id="3" name="İçerik Yer Tutucusu 2"/>
          <p:cNvSpPr>
            <a:spLocks noGrp="1"/>
          </p:cNvSpPr>
          <p:nvPr>
            <p:ph idx="1"/>
          </p:nvPr>
        </p:nvSpPr>
        <p:spPr/>
        <p:txBody>
          <a:bodyPr>
            <a:normAutofit lnSpcReduction="10000"/>
          </a:bodyPr>
          <a:lstStyle/>
          <a:p>
            <a:pPr algn="just"/>
            <a:r>
              <a:rPr lang="tr-TR" dirty="0">
                <a:solidFill>
                  <a:schemeClr val="tx1"/>
                </a:solidFill>
                <a:latin typeface="Times New Roman" panose="02020603050405020304" pitchFamily="18" charset="0"/>
                <a:cs typeface="Times New Roman" panose="02020603050405020304" pitchFamily="18" charset="0"/>
              </a:rPr>
              <a:t>Müşterimiz ürün satmak amacıyla bir e-satış sistemine ihtiyaç duymaktadır. Müşteri ile yaptığımız görüşmelerde aşağıdaki terimlerin kullanıldığını fark ettik:</a:t>
            </a:r>
          </a:p>
          <a:p>
            <a:pPr marL="457200" indent="-457200" algn="just">
              <a:buClr>
                <a:srgbClr val="00B0F0"/>
              </a:buClr>
              <a:buFont typeface="+mj-lt"/>
              <a:buAutoNum type="arabicPeriod"/>
            </a:pPr>
            <a:r>
              <a:rPr lang="tr-TR" dirty="0">
                <a:solidFill>
                  <a:schemeClr val="tx1"/>
                </a:solidFill>
                <a:latin typeface="Times New Roman" panose="02020603050405020304" pitchFamily="18" charset="0"/>
                <a:cs typeface="Times New Roman" panose="02020603050405020304" pitchFamily="18" charset="0"/>
              </a:rPr>
              <a:t>Müşteri</a:t>
            </a:r>
          </a:p>
          <a:p>
            <a:pPr marL="457200" indent="-457200" algn="just">
              <a:buClr>
                <a:srgbClr val="00B0F0"/>
              </a:buClr>
              <a:buFont typeface="+mj-lt"/>
              <a:buAutoNum type="arabicPeriod"/>
            </a:pPr>
            <a:r>
              <a:rPr lang="tr-TR" dirty="0">
                <a:solidFill>
                  <a:schemeClr val="tx1"/>
                </a:solidFill>
                <a:latin typeface="Times New Roman" panose="02020603050405020304" pitchFamily="18" charset="0"/>
                <a:cs typeface="Times New Roman" panose="02020603050405020304" pitchFamily="18" charset="0"/>
              </a:rPr>
              <a:t>Ürün</a:t>
            </a:r>
          </a:p>
          <a:p>
            <a:pPr marL="457200" indent="-457200" algn="just">
              <a:buClr>
                <a:srgbClr val="00B0F0"/>
              </a:buClr>
              <a:buFont typeface="+mj-lt"/>
              <a:buAutoNum type="arabicPeriod"/>
            </a:pPr>
            <a:r>
              <a:rPr lang="tr-TR" dirty="0">
                <a:solidFill>
                  <a:schemeClr val="tx1"/>
                </a:solidFill>
                <a:latin typeface="Times New Roman" panose="02020603050405020304" pitchFamily="18" charset="0"/>
                <a:cs typeface="Times New Roman" panose="02020603050405020304" pitchFamily="18" charset="0"/>
              </a:rPr>
              <a:t>Sipariş</a:t>
            </a:r>
          </a:p>
          <a:p>
            <a:pPr marL="457200" indent="-457200" algn="just">
              <a:buClr>
                <a:srgbClr val="00B0F0"/>
              </a:buClr>
              <a:buFont typeface="+mj-lt"/>
              <a:buAutoNum type="arabicPeriod"/>
            </a:pPr>
            <a:r>
              <a:rPr lang="tr-TR" dirty="0">
                <a:solidFill>
                  <a:schemeClr val="tx1"/>
                </a:solidFill>
                <a:latin typeface="Times New Roman" panose="02020603050405020304" pitchFamily="18" charset="0"/>
                <a:cs typeface="Times New Roman" panose="02020603050405020304" pitchFamily="18" charset="0"/>
              </a:rPr>
              <a:t>Sepet</a:t>
            </a:r>
          </a:p>
          <a:p>
            <a:pPr marL="457200" indent="-457200" algn="just">
              <a:buClr>
                <a:srgbClr val="00B0F0"/>
              </a:buClr>
              <a:buFont typeface="+mj-lt"/>
              <a:buAutoNum type="arabicPeriod"/>
            </a:pPr>
            <a:r>
              <a:rPr lang="tr-TR" dirty="0">
                <a:solidFill>
                  <a:schemeClr val="tx1"/>
                </a:solidFill>
                <a:latin typeface="Times New Roman" panose="02020603050405020304" pitchFamily="18" charset="0"/>
                <a:cs typeface="Times New Roman" panose="02020603050405020304" pitchFamily="18" charset="0"/>
              </a:rPr>
              <a:t>Ödeme</a:t>
            </a:r>
          </a:p>
          <a:p>
            <a:pPr marL="457200" indent="-457200" algn="just">
              <a:buClr>
                <a:srgbClr val="00B0F0"/>
              </a:buClr>
              <a:buFont typeface="+mj-lt"/>
              <a:buAutoNum type="arabicPeriod"/>
            </a:pPr>
            <a:r>
              <a:rPr lang="tr-TR" dirty="0">
                <a:solidFill>
                  <a:schemeClr val="tx1"/>
                </a:solidFill>
                <a:latin typeface="Times New Roman" panose="02020603050405020304" pitchFamily="18" charset="0"/>
                <a:cs typeface="Times New Roman" panose="02020603050405020304" pitchFamily="18" charset="0"/>
              </a:rPr>
              <a:t>İade</a:t>
            </a:r>
          </a:p>
          <a:p>
            <a:pPr marL="457200" indent="-457200" algn="just">
              <a:buClr>
                <a:srgbClr val="00B0F0"/>
              </a:buClr>
              <a:buFont typeface="+mj-lt"/>
              <a:buAutoNum type="arabicPeriod"/>
            </a:pPr>
            <a:r>
              <a:rPr lang="tr-TR" dirty="0">
                <a:solidFill>
                  <a:schemeClr val="tx1"/>
                </a:solidFill>
                <a:latin typeface="Times New Roman" panose="02020603050405020304" pitchFamily="18" charset="0"/>
                <a:cs typeface="Times New Roman" panose="02020603050405020304" pitchFamily="18" charset="0"/>
              </a:rPr>
              <a:t>Adres</a:t>
            </a:r>
          </a:p>
        </p:txBody>
      </p:sp>
      <p:sp>
        <p:nvSpPr>
          <p:cNvPr id="5" name="Slayt Numarası Yer Tutucusu 4"/>
          <p:cNvSpPr>
            <a:spLocks noGrp="1"/>
          </p:cNvSpPr>
          <p:nvPr>
            <p:ph type="sldNum" sz="quarter" idx="12"/>
          </p:nvPr>
        </p:nvSpPr>
        <p:spPr/>
        <p:txBody>
          <a:bodyPr/>
          <a:lstStyle/>
          <a:p>
            <a:fld id="{E5046ED2-48BC-4D4D-A18C-EC6704D416AE}" type="slidenum">
              <a:rPr lang="tr-TR" smtClean="0"/>
              <a:t>14</a:t>
            </a:fld>
            <a:endParaRPr lang="tr-TR"/>
          </a:p>
        </p:txBody>
      </p:sp>
    </p:spTree>
    <p:extLst>
      <p:ext uri="{BB962C8B-B14F-4D97-AF65-F5344CB8AC3E}">
        <p14:creationId xmlns:p14="http://schemas.microsoft.com/office/powerpoint/2010/main" val="1433478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72978" y="2002020"/>
            <a:ext cx="7966629" cy="982934"/>
          </a:xfrm>
        </p:spPr>
        <p:txBody>
          <a:bodyPr>
            <a:normAutofit/>
          </a:bodyPr>
          <a:lstStyle/>
          <a:p>
            <a:pPr algn="just"/>
            <a:r>
              <a:rPr lang="tr-TR" sz="1800" dirty="0">
                <a:solidFill>
                  <a:schemeClr val="tx1"/>
                </a:solidFill>
                <a:latin typeface="Times New Roman" panose="02020603050405020304" pitchFamily="18" charset="0"/>
                <a:cs typeface="Times New Roman" panose="02020603050405020304" pitchFamily="18" charset="0"/>
              </a:rPr>
              <a:t>Bir nesneyi nesne yapan bilgiler sınıf bünyesinde sınıf değişkenlerinde tutulmaktadır. Örneğin kod 1 de bir müşteriyi temsil etmek amacıyla İsim ve Soyad gibi değişkenler tanımlanmıştır. Bu sınıftan bir müşteri nesnesini şu şekilde oluşturabiliriz:</a:t>
            </a:r>
          </a:p>
        </p:txBody>
      </p:sp>
      <p:sp>
        <p:nvSpPr>
          <p:cNvPr id="5" name="Slayt Numarası Yer Tutucusu 4"/>
          <p:cNvSpPr>
            <a:spLocks noGrp="1"/>
          </p:cNvSpPr>
          <p:nvPr>
            <p:ph type="sldNum" sz="quarter" idx="12"/>
          </p:nvPr>
        </p:nvSpPr>
        <p:spPr/>
        <p:txBody>
          <a:bodyPr/>
          <a:lstStyle/>
          <a:p>
            <a:fld id="{E5046ED2-48BC-4D4D-A18C-EC6704D416AE}" type="slidenum">
              <a:rPr lang="tr-TR" smtClean="0"/>
              <a:t>15</a:t>
            </a:fld>
            <a:endParaRPr lang="tr-TR"/>
          </a:p>
        </p:txBody>
      </p:sp>
      <p:pic>
        <p:nvPicPr>
          <p:cNvPr id="6" name="Resim 5"/>
          <p:cNvPicPr>
            <a:picLocks noChangeAspect="1"/>
          </p:cNvPicPr>
          <p:nvPr/>
        </p:nvPicPr>
        <p:blipFill>
          <a:blip r:embed="rId2"/>
          <a:stretch>
            <a:fillRect/>
          </a:stretch>
        </p:blipFill>
        <p:spPr>
          <a:xfrm>
            <a:off x="682396" y="154170"/>
            <a:ext cx="7947797" cy="923925"/>
          </a:xfrm>
          <a:prstGeom prst="rect">
            <a:avLst/>
          </a:prstGeom>
        </p:spPr>
      </p:pic>
      <p:pic>
        <p:nvPicPr>
          <p:cNvPr id="7" name="Resim 6"/>
          <p:cNvPicPr>
            <a:picLocks noChangeAspect="1"/>
          </p:cNvPicPr>
          <p:nvPr/>
        </p:nvPicPr>
        <p:blipFill>
          <a:blip r:embed="rId3"/>
          <a:stretch>
            <a:fillRect/>
          </a:stretch>
        </p:blipFill>
        <p:spPr>
          <a:xfrm>
            <a:off x="682395" y="1078095"/>
            <a:ext cx="7947797" cy="809625"/>
          </a:xfrm>
          <a:prstGeom prst="rect">
            <a:avLst/>
          </a:prstGeom>
        </p:spPr>
      </p:pic>
      <p:pic>
        <p:nvPicPr>
          <p:cNvPr id="8" name="Resim 7"/>
          <p:cNvPicPr>
            <a:picLocks noChangeAspect="1"/>
          </p:cNvPicPr>
          <p:nvPr/>
        </p:nvPicPr>
        <p:blipFill>
          <a:blip r:embed="rId4"/>
          <a:stretch>
            <a:fillRect/>
          </a:stretch>
        </p:blipFill>
        <p:spPr>
          <a:xfrm>
            <a:off x="579306" y="2811645"/>
            <a:ext cx="8069718" cy="857250"/>
          </a:xfrm>
          <a:prstGeom prst="rect">
            <a:avLst/>
          </a:prstGeom>
        </p:spPr>
      </p:pic>
      <p:sp>
        <p:nvSpPr>
          <p:cNvPr id="9" name="İçerik Yer Tutucusu 2"/>
          <p:cNvSpPr txBox="1">
            <a:spLocks/>
          </p:cNvSpPr>
          <p:nvPr/>
        </p:nvSpPr>
        <p:spPr>
          <a:xfrm>
            <a:off x="579306" y="3720521"/>
            <a:ext cx="7966629" cy="122450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tr-TR" sz="1800" dirty="0">
                <a:latin typeface="Times New Roman" panose="02020603050405020304" pitchFamily="18" charset="0"/>
                <a:cs typeface="Times New Roman" panose="02020603050405020304" pitchFamily="18" charset="0"/>
              </a:rPr>
              <a:t>Sınıflar programcılar tarafından kullanılan dili genişletmek için oluşturulan veri tipleridir. Örneğin </a:t>
            </a:r>
            <a:r>
              <a:rPr lang="tr-TR" sz="1800" dirty="0" err="1">
                <a:latin typeface="Times New Roman" panose="02020603050405020304" pitchFamily="18" charset="0"/>
                <a:cs typeface="Times New Roman" panose="02020603050405020304" pitchFamily="18" charset="0"/>
              </a:rPr>
              <a:t>int</a:t>
            </a:r>
            <a:r>
              <a:rPr lang="tr-TR" sz="1800" dirty="0">
                <a:latin typeface="Times New Roman" panose="02020603050405020304" pitchFamily="18" charset="0"/>
                <a:cs typeface="Times New Roman" panose="02020603050405020304" pitchFamily="18" charset="0"/>
              </a:rPr>
              <a:t> ya da </a:t>
            </a:r>
            <a:r>
              <a:rPr lang="tr-TR" sz="1800" dirty="0" err="1">
                <a:latin typeface="Times New Roman" panose="02020603050405020304" pitchFamily="18" charset="0"/>
                <a:cs typeface="Times New Roman" panose="02020603050405020304" pitchFamily="18" charset="0"/>
              </a:rPr>
              <a:t>String</a:t>
            </a:r>
            <a:r>
              <a:rPr lang="tr-TR" sz="1800" dirty="0">
                <a:latin typeface="Times New Roman" panose="02020603050405020304" pitchFamily="18" charset="0"/>
                <a:cs typeface="Times New Roman" panose="02020603050405020304" pitchFamily="18" charset="0"/>
              </a:rPr>
              <a:t> nasıl bir veri tipi ise ve bir değişken tanımlamak için kullanılabiliyorsa, </a:t>
            </a:r>
            <a:r>
              <a:rPr lang="tr-TR" sz="1800" dirty="0" err="1">
                <a:latin typeface="Times New Roman" panose="02020603050405020304" pitchFamily="18" charset="0"/>
                <a:cs typeface="Times New Roman" panose="02020603050405020304" pitchFamily="18" charset="0"/>
              </a:rPr>
              <a:t>Musteri</a:t>
            </a:r>
            <a:r>
              <a:rPr lang="tr-TR" sz="1800" dirty="0">
                <a:latin typeface="Times New Roman" panose="02020603050405020304" pitchFamily="18" charset="0"/>
                <a:cs typeface="Times New Roman" panose="02020603050405020304" pitchFamily="18" charset="0"/>
              </a:rPr>
              <a:t> de bir veri tipidir ve müşteri nesnelerini temsil eden değişkenler tanımlamak için kullanılmaktadır.</a:t>
            </a:r>
          </a:p>
        </p:txBody>
      </p:sp>
      <p:pic>
        <p:nvPicPr>
          <p:cNvPr id="10" name="Resim 9"/>
          <p:cNvPicPr>
            <a:picLocks noChangeAspect="1"/>
          </p:cNvPicPr>
          <p:nvPr/>
        </p:nvPicPr>
        <p:blipFill>
          <a:blip r:embed="rId5"/>
          <a:stretch>
            <a:fillRect/>
          </a:stretch>
        </p:blipFill>
        <p:spPr>
          <a:xfrm>
            <a:off x="672978" y="4945027"/>
            <a:ext cx="7947797" cy="993237"/>
          </a:xfrm>
          <a:prstGeom prst="rect">
            <a:avLst/>
          </a:prstGeom>
        </p:spPr>
      </p:pic>
    </p:spTree>
    <p:extLst>
      <p:ext uri="{BB962C8B-B14F-4D97-AF65-F5344CB8AC3E}">
        <p14:creationId xmlns:p14="http://schemas.microsoft.com/office/powerpoint/2010/main" val="495199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01289" y="3413276"/>
            <a:ext cx="7543801" cy="2739329"/>
          </a:xfrm>
        </p:spPr>
        <p:txBody>
          <a:bodyPr/>
          <a:lstStyle/>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Sınıflar değişkenler haricinde metotlara sahip olabilirler. </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Bu metotlar sınıf değişkenlerine olan erişimi sağlamak ve sınıf değişkenlerinin sahip oldukları değerleri değiştirmek için kullanılabilirler. Bu metotlar bünyesinde ayrıca iş mantığı </a:t>
            </a:r>
            <a:r>
              <a:rPr lang="tr-TR" dirty="0" err="1">
                <a:solidFill>
                  <a:schemeClr val="tx1"/>
                </a:solidFill>
                <a:latin typeface="Times New Roman" panose="02020603050405020304" pitchFamily="18" charset="0"/>
                <a:cs typeface="Times New Roman" panose="02020603050405020304" pitchFamily="18" charset="0"/>
              </a:rPr>
              <a:t>implemente</a:t>
            </a:r>
            <a:r>
              <a:rPr lang="tr-TR" dirty="0">
                <a:solidFill>
                  <a:schemeClr val="tx1"/>
                </a:solidFill>
                <a:latin typeface="Times New Roman" panose="02020603050405020304" pitchFamily="18" charset="0"/>
                <a:cs typeface="Times New Roman" panose="02020603050405020304" pitchFamily="18" charset="0"/>
              </a:rPr>
              <a:t> edilir. </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Kod 4 de yer alan örnekte isim değişkenine olan erişim </a:t>
            </a:r>
            <a:r>
              <a:rPr lang="tr-TR" dirty="0" err="1">
                <a:solidFill>
                  <a:schemeClr val="tx1"/>
                </a:solidFill>
                <a:latin typeface="Times New Roman" panose="02020603050405020304" pitchFamily="18" charset="0"/>
                <a:cs typeface="Times New Roman" panose="02020603050405020304" pitchFamily="18" charset="0"/>
              </a:rPr>
              <a:t>getIsim</a:t>
            </a:r>
            <a:r>
              <a:rPr lang="tr-TR" dirty="0">
                <a:solidFill>
                  <a:schemeClr val="tx1"/>
                </a:solidFill>
                <a:latin typeface="Times New Roman" panose="02020603050405020304" pitchFamily="18" charset="0"/>
                <a:cs typeface="Times New Roman" panose="02020603050405020304" pitchFamily="18" charset="0"/>
              </a:rPr>
              <a:t>(), isim değişkeni üzerindeki değişiklikler </a:t>
            </a:r>
            <a:r>
              <a:rPr lang="tr-TR" dirty="0" err="1">
                <a:solidFill>
                  <a:schemeClr val="tx1"/>
                </a:solidFill>
                <a:latin typeface="Times New Roman" panose="02020603050405020304" pitchFamily="18" charset="0"/>
                <a:cs typeface="Times New Roman" panose="02020603050405020304" pitchFamily="18" charset="0"/>
              </a:rPr>
              <a:t>setIsim</a:t>
            </a:r>
            <a:r>
              <a:rPr lang="tr-TR" dirty="0">
                <a:solidFill>
                  <a:schemeClr val="tx1"/>
                </a:solidFill>
                <a:latin typeface="Times New Roman" panose="02020603050405020304" pitchFamily="18" charset="0"/>
                <a:cs typeface="Times New Roman" panose="02020603050405020304" pitchFamily="18" charset="0"/>
              </a:rPr>
              <a:t>() metodu aracılığı ile yapılmaktadır.</a:t>
            </a:r>
          </a:p>
        </p:txBody>
      </p:sp>
      <p:sp>
        <p:nvSpPr>
          <p:cNvPr id="5" name="Slayt Numarası Yer Tutucusu 4"/>
          <p:cNvSpPr>
            <a:spLocks noGrp="1"/>
          </p:cNvSpPr>
          <p:nvPr>
            <p:ph type="sldNum" sz="quarter" idx="12"/>
          </p:nvPr>
        </p:nvSpPr>
        <p:spPr/>
        <p:txBody>
          <a:bodyPr/>
          <a:lstStyle/>
          <a:p>
            <a:fld id="{E5046ED2-48BC-4D4D-A18C-EC6704D416AE}" type="slidenum">
              <a:rPr lang="tr-TR" smtClean="0"/>
              <a:t>16</a:t>
            </a:fld>
            <a:endParaRPr lang="tr-TR"/>
          </a:p>
        </p:txBody>
      </p:sp>
      <p:pic>
        <p:nvPicPr>
          <p:cNvPr id="6" name="Resim 5"/>
          <p:cNvPicPr>
            <a:picLocks noChangeAspect="1"/>
          </p:cNvPicPr>
          <p:nvPr/>
        </p:nvPicPr>
        <p:blipFill>
          <a:blip r:embed="rId2"/>
          <a:stretch>
            <a:fillRect/>
          </a:stretch>
        </p:blipFill>
        <p:spPr>
          <a:xfrm>
            <a:off x="865562" y="569154"/>
            <a:ext cx="7543801" cy="971550"/>
          </a:xfrm>
          <a:prstGeom prst="rect">
            <a:avLst/>
          </a:prstGeom>
        </p:spPr>
      </p:pic>
      <p:pic>
        <p:nvPicPr>
          <p:cNvPr id="7" name="Resim 6"/>
          <p:cNvPicPr>
            <a:picLocks noChangeAspect="1"/>
          </p:cNvPicPr>
          <p:nvPr/>
        </p:nvPicPr>
        <p:blipFill>
          <a:blip r:embed="rId3"/>
          <a:stretch>
            <a:fillRect/>
          </a:stretch>
        </p:blipFill>
        <p:spPr>
          <a:xfrm>
            <a:off x="865563" y="1580007"/>
            <a:ext cx="7543800" cy="1793966"/>
          </a:xfrm>
          <a:prstGeom prst="rect">
            <a:avLst/>
          </a:prstGeom>
        </p:spPr>
      </p:pic>
    </p:spTree>
    <p:extLst>
      <p:ext uri="{BB962C8B-B14F-4D97-AF65-F5344CB8AC3E}">
        <p14:creationId xmlns:p14="http://schemas.microsoft.com/office/powerpoint/2010/main" val="3476688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65562" y="3635346"/>
            <a:ext cx="7543801" cy="2478072"/>
          </a:xfrm>
        </p:spPr>
        <p:txBody>
          <a:bodyPr/>
          <a:lstStyle/>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Burada nesneye yönelik programlamanın temel bir prensibini görmekteyiz. </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Nesnelerin iç dünyalarını oluşturan sınıf değişkenlerine doğrudan erişim mümkün olmamalıdır. </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Aşağıdaki yapı nesneye yönelik programlamaya aykırı bir durumdur, çünkü sınıf değişkenleri </a:t>
            </a:r>
            <a:r>
              <a:rPr lang="tr-TR" dirty="0" err="1">
                <a:solidFill>
                  <a:schemeClr val="tx1"/>
                </a:solidFill>
                <a:latin typeface="Times New Roman" panose="02020603050405020304" pitchFamily="18" charset="0"/>
                <a:cs typeface="Times New Roman" panose="02020603050405020304" pitchFamily="18" charset="0"/>
              </a:rPr>
              <a:t>public</a:t>
            </a:r>
            <a:r>
              <a:rPr lang="tr-TR" dirty="0">
                <a:solidFill>
                  <a:schemeClr val="tx1"/>
                </a:solidFill>
                <a:latin typeface="Times New Roman" panose="02020603050405020304" pitchFamily="18" charset="0"/>
                <a:cs typeface="Times New Roman" panose="02020603050405020304" pitchFamily="18" charset="0"/>
              </a:rPr>
              <a:t> olarak tanımlanmıştır ve bu değişkenler doğrudan erişim ile değiştirilebilirler.</a:t>
            </a:r>
          </a:p>
        </p:txBody>
      </p:sp>
      <p:sp>
        <p:nvSpPr>
          <p:cNvPr id="5" name="Slayt Numarası Yer Tutucusu 4"/>
          <p:cNvSpPr>
            <a:spLocks noGrp="1"/>
          </p:cNvSpPr>
          <p:nvPr>
            <p:ph type="sldNum" sz="quarter" idx="12"/>
          </p:nvPr>
        </p:nvSpPr>
        <p:spPr/>
        <p:txBody>
          <a:bodyPr/>
          <a:lstStyle/>
          <a:p>
            <a:fld id="{E5046ED2-48BC-4D4D-A18C-EC6704D416AE}" type="slidenum">
              <a:rPr lang="tr-TR" smtClean="0"/>
              <a:t>17</a:t>
            </a:fld>
            <a:endParaRPr lang="tr-TR"/>
          </a:p>
        </p:txBody>
      </p:sp>
      <p:pic>
        <p:nvPicPr>
          <p:cNvPr id="6" name="Resim 5"/>
          <p:cNvPicPr>
            <a:picLocks noChangeAspect="1"/>
          </p:cNvPicPr>
          <p:nvPr/>
        </p:nvPicPr>
        <p:blipFill>
          <a:blip r:embed="rId2"/>
          <a:stretch>
            <a:fillRect/>
          </a:stretch>
        </p:blipFill>
        <p:spPr>
          <a:xfrm>
            <a:off x="865562" y="379307"/>
            <a:ext cx="7543801" cy="3138473"/>
          </a:xfrm>
          <a:prstGeom prst="rect">
            <a:avLst/>
          </a:prstGeom>
        </p:spPr>
      </p:pic>
    </p:spTree>
    <p:extLst>
      <p:ext uri="{BB962C8B-B14F-4D97-AF65-F5344CB8AC3E}">
        <p14:creationId xmlns:p14="http://schemas.microsoft.com/office/powerpoint/2010/main" val="2266605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22959" y="3099768"/>
            <a:ext cx="7543801" cy="1380792"/>
          </a:xfrm>
        </p:spPr>
        <p:txBody>
          <a:bodyPr/>
          <a:lstStyle/>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Nesneler iç dünyalarını yani sahip oldukları değişken değerlerini koruma hakkına sahiptirler. Bu değişkenlere olan erişim kontrollü bir şekilde yapılmalıdır. Kod 6 da bu erişimin sınıf metotları aracılığı ile nasıl yapıldığını görmekteyiz.</a:t>
            </a:r>
          </a:p>
        </p:txBody>
      </p:sp>
      <p:sp>
        <p:nvSpPr>
          <p:cNvPr id="5" name="Slayt Numarası Yer Tutucusu 4"/>
          <p:cNvSpPr>
            <a:spLocks noGrp="1"/>
          </p:cNvSpPr>
          <p:nvPr>
            <p:ph type="sldNum" sz="quarter" idx="12"/>
          </p:nvPr>
        </p:nvSpPr>
        <p:spPr/>
        <p:txBody>
          <a:bodyPr/>
          <a:lstStyle/>
          <a:p>
            <a:fld id="{E5046ED2-48BC-4D4D-A18C-EC6704D416AE}" type="slidenum">
              <a:rPr lang="tr-TR" smtClean="0"/>
              <a:t>18</a:t>
            </a:fld>
            <a:endParaRPr lang="tr-TR"/>
          </a:p>
        </p:txBody>
      </p:sp>
      <p:pic>
        <p:nvPicPr>
          <p:cNvPr id="6" name="Resim 5"/>
          <p:cNvPicPr>
            <a:picLocks noChangeAspect="1"/>
          </p:cNvPicPr>
          <p:nvPr/>
        </p:nvPicPr>
        <p:blipFill>
          <a:blip r:embed="rId2"/>
          <a:stretch>
            <a:fillRect/>
          </a:stretch>
        </p:blipFill>
        <p:spPr>
          <a:xfrm>
            <a:off x="822959" y="1151162"/>
            <a:ext cx="7651717" cy="1638300"/>
          </a:xfrm>
          <a:prstGeom prst="rect">
            <a:avLst/>
          </a:prstGeom>
        </p:spPr>
      </p:pic>
    </p:spTree>
    <p:extLst>
      <p:ext uri="{BB962C8B-B14F-4D97-AF65-F5344CB8AC3E}">
        <p14:creationId xmlns:p14="http://schemas.microsoft.com/office/powerpoint/2010/main" val="2161430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rgbClr val="00B0F0"/>
                </a:solidFill>
                <a:latin typeface="Times New Roman" panose="02020603050405020304" pitchFamily="18" charset="0"/>
                <a:cs typeface="Times New Roman" panose="02020603050405020304" pitchFamily="18" charset="0"/>
              </a:rPr>
              <a:t>Interface</a:t>
            </a:r>
            <a:r>
              <a:rPr lang="tr-TR" b="1" dirty="0">
                <a:solidFill>
                  <a:srgbClr val="00B0F0"/>
                </a:solidFill>
                <a:latin typeface="Times New Roman" panose="02020603050405020304" pitchFamily="18" charset="0"/>
                <a:cs typeface="Times New Roman" panose="02020603050405020304" pitchFamily="18" charset="0"/>
              </a:rPr>
              <a:t> Nedir?</a:t>
            </a:r>
          </a:p>
        </p:txBody>
      </p:sp>
      <p:sp>
        <p:nvSpPr>
          <p:cNvPr id="5" name="Slayt Numarası Yer Tutucusu 4"/>
          <p:cNvSpPr>
            <a:spLocks noGrp="1"/>
          </p:cNvSpPr>
          <p:nvPr>
            <p:ph type="sldNum" sz="quarter" idx="12"/>
          </p:nvPr>
        </p:nvSpPr>
        <p:spPr/>
        <p:txBody>
          <a:bodyPr/>
          <a:lstStyle/>
          <a:p>
            <a:fld id="{E5046ED2-48BC-4D4D-A18C-EC6704D416AE}" type="slidenum">
              <a:rPr lang="tr-TR" smtClean="0"/>
              <a:t>19</a:t>
            </a:fld>
            <a:endParaRPr lang="tr-TR"/>
          </a:p>
        </p:txBody>
      </p:sp>
      <p:pic>
        <p:nvPicPr>
          <p:cNvPr id="6" name="İçerik Yer Tutucusu 5"/>
          <p:cNvPicPr>
            <a:picLocks noGrp="1" noChangeAspect="1"/>
          </p:cNvPicPr>
          <p:nvPr>
            <p:ph idx="1"/>
          </p:nvPr>
        </p:nvPicPr>
        <p:blipFill>
          <a:blip r:embed="rId2"/>
          <a:stretch>
            <a:fillRect/>
          </a:stretch>
        </p:blipFill>
        <p:spPr>
          <a:xfrm>
            <a:off x="865563" y="1862289"/>
            <a:ext cx="7543800" cy="1064592"/>
          </a:xfrm>
          <a:prstGeom prst="rect">
            <a:avLst/>
          </a:prstGeom>
        </p:spPr>
      </p:pic>
      <p:pic>
        <p:nvPicPr>
          <p:cNvPr id="7" name="Resim 6"/>
          <p:cNvPicPr>
            <a:picLocks noChangeAspect="1"/>
          </p:cNvPicPr>
          <p:nvPr/>
        </p:nvPicPr>
        <p:blipFill>
          <a:blip r:embed="rId3"/>
          <a:stretch>
            <a:fillRect/>
          </a:stretch>
        </p:blipFill>
        <p:spPr>
          <a:xfrm>
            <a:off x="865563" y="2975840"/>
            <a:ext cx="7511053" cy="1619250"/>
          </a:xfrm>
          <a:prstGeom prst="rect">
            <a:avLst/>
          </a:prstGeom>
        </p:spPr>
      </p:pic>
      <p:pic>
        <p:nvPicPr>
          <p:cNvPr id="8" name="Resim 7"/>
          <p:cNvPicPr>
            <a:picLocks noChangeAspect="1"/>
          </p:cNvPicPr>
          <p:nvPr/>
        </p:nvPicPr>
        <p:blipFill>
          <a:blip r:embed="rId4"/>
          <a:stretch>
            <a:fillRect/>
          </a:stretch>
        </p:blipFill>
        <p:spPr>
          <a:xfrm>
            <a:off x="898310" y="4644049"/>
            <a:ext cx="7511051" cy="1528423"/>
          </a:xfrm>
          <a:prstGeom prst="rect">
            <a:avLst/>
          </a:prstGeom>
        </p:spPr>
      </p:pic>
    </p:spTree>
    <p:extLst>
      <p:ext uri="{BB962C8B-B14F-4D97-AF65-F5344CB8AC3E}">
        <p14:creationId xmlns:p14="http://schemas.microsoft.com/office/powerpoint/2010/main" val="2280272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Yazılım Tasarımının Önemi</a:t>
            </a:r>
          </a:p>
        </p:txBody>
      </p:sp>
      <p:sp>
        <p:nvSpPr>
          <p:cNvPr id="3" name="İçerik Yer Tutucusu 2"/>
          <p:cNvSpPr>
            <a:spLocks noGrp="1"/>
          </p:cNvSpPr>
          <p:nvPr>
            <p:ph idx="1"/>
          </p:nvPr>
        </p:nvSpPr>
        <p:spPr/>
        <p:txBody>
          <a:bodyPr/>
          <a:lstStyle/>
          <a:p>
            <a:pPr algn="just" fontAlgn="base">
              <a:lnSpc>
                <a:spcPct val="100000"/>
              </a:lnSpc>
              <a:spcBef>
                <a:spcPct val="20000"/>
              </a:spcBef>
              <a:spcAft>
                <a:spcPct val="0"/>
              </a:spcAft>
              <a:buClr>
                <a:srgbClr val="00B0F0"/>
              </a:buClr>
              <a:buSzPct val="80000"/>
              <a:buFont typeface="Courier New" panose="02070309020205020404" pitchFamily="49" charset="0"/>
              <a:buChar char="o"/>
            </a:pPr>
            <a:r>
              <a:rPr lang="tr-TR" altLang="tr-TR" dirty="0">
                <a:solidFill>
                  <a:schemeClr val="tx1"/>
                </a:solidFill>
                <a:latin typeface="Times New Roman" panose="02020603050405020304" pitchFamily="18" charset="0"/>
                <a:cs typeface="Times New Roman" panose="02020603050405020304" pitchFamily="18" charset="0"/>
              </a:rPr>
              <a:t> Tasarlanmış (</a:t>
            </a:r>
            <a:r>
              <a:rPr lang="tr-TR" altLang="tr-TR" dirty="0" err="1">
                <a:solidFill>
                  <a:schemeClr val="tx1"/>
                </a:solidFill>
                <a:latin typeface="Times New Roman" panose="02020603050405020304" pitchFamily="18" charset="0"/>
                <a:cs typeface="Times New Roman" panose="02020603050405020304" pitchFamily="18" charset="0"/>
              </a:rPr>
              <a:t>designed</a:t>
            </a:r>
            <a:r>
              <a:rPr lang="tr-TR" altLang="tr-TR" dirty="0">
                <a:solidFill>
                  <a:schemeClr val="tx1"/>
                </a:solidFill>
                <a:latin typeface="Times New Roman" panose="02020603050405020304" pitchFamily="18" charset="0"/>
                <a:cs typeface="Times New Roman" panose="02020603050405020304" pitchFamily="18" charset="0"/>
              </a:rPr>
              <a:t>) bir dünyada yaşıyoruz.</a:t>
            </a:r>
          </a:p>
          <a:p>
            <a:pPr algn="just" fontAlgn="base">
              <a:lnSpc>
                <a:spcPct val="100000"/>
              </a:lnSpc>
              <a:spcBef>
                <a:spcPct val="20000"/>
              </a:spcBef>
              <a:spcAft>
                <a:spcPct val="0"/>
              </a:spcAft>
              <a:buClr>
                <a:srgbClr val="00B0F0"/>
              </a:buClr>
              <a:buSzPct val="80000"/>
              <a:buFont typeface="Courier New" panose="02070309020205020404" pitchFamily="49" charset="0"/>
              <a:buChar char="o"/>
            </a:pPr>
            <a:endParaRPr lang="tr-TR" altLang="tr-TR" dirty="0">
              <a:solidFill>
                <a:schemeClr val="tx1"/>
              </a:solidFill>
              <a:latin typeface="Times New Roman" panose="02020603050405020304" pitchFamily="18" charset="0"/>
              <a:cs typeface="Times New Roman" panose="02020603050405020304" pitchFamily="18" charset="0"/>
            </a:endParaRPr>
          </a:p>
          <a:p>
            <a:pPr algn="just" fontAlgn="base">
              <a:lnSpc>
                <a:spcPct val="100000"/>
              </a:lnSpc>
              <a:spcBef>
                <a:spcPct val="20000"/>
              </a:spcBef>
              <a:spcAft>
                <a:spcPct val="0"/>
              </a:spcAft>
              <a:buClr>
                <a:srgbClr val="00B0F0"/>
              </a:buClr>
              <a:buSzPct val="80000"/>
              <a:buFont typeface="Courier New" panose="02070309020205020404" pitchFamily="49" charset="0"/>
              <a:buChar char="o"/>
            </a:pPr>
            <a:r>
              <a:rPr lang="tr-TR" altLang="tr-TR" dirty="0">
                <a:solidFill>
                  <a:schemeClr val="tx1"/>
                </a:solidFill>
                <a:latin typeface="Times New Roman" panose="02020603050405020304" pitchFamily="18" charset="0"/>
                <a:cs typeface="Times New Roman" panose="02020603050405020304" pitchFamily="18" charset="0"/>
              </a:rPr>
              <a:t> Tasarım ekonomik olarak öneme sahiptir ve yaşam kalitemizi doğrudan etkiler.</a:t>
            </a:r>
          </a:p>
          <a:p>
            <a:pPr algn="just" fontAlgn="base">
              <a:lnSpc>
                <a:spcPct val="100000"/>
              </a:lnSpc>
              <a:spcBef>
                <a:spcPct val="20000"/>
              </a:spcBef>
              <a:spcAft>
                <a:spcPct val="0"/>
              </a:spcAft>
              <a:buClr>
                <a:srgbClr val="00B0F0"/>
              </a:buClr>
              <a:buSzPct val="80000"/>
              <a:buFont typeface="Courier New" panose="02070309020205020404" pitchFamily="49" charset="0"/>
              <a:buChar char="o"/>
            </a:pPr>
            <a:endParaRPr lang="tr-TR" altLang="tr-TR" dirty="0">
              <a:solidFill>
                <a:schemeClr val="tx1"/>
              </a:solidFill>
              <a:latin typeface="Times New Roman" panose="02020603050405020304" pitchFamily="18" charset="0"/>
              <a:cs typeface="Times New Roman" panose="02020603050405020304" pitchFamily="18" charset="0"/>
            </a:endParaRPr>
          </a:p>
          <a:p>
            <a:pPr algn="just" fontAlgn="base">
              <a:lnSpc>
                <a:spcPct val="100000"/>
              </a:lnSpc>
              <a:spcBef>
                <a:spcPct val="20000"/>
              </a:spcBef>
              <a:spcAft>
                <a:spcPct val="0"/>
              </a:spcAft>
              <a:buClr>
                <a:srgbClr val="00B0F0"/>
              </a:buClr>
              <a:buSzPct val="80000"/>
              <a:buFont typeface="Courier New" panose="02070309020205020404" pitchFamily="49" charset="0"/>
              <a:buChar char="o"/>
            </a:pPr>
            <a:r>
              <a:rPr lang="tr-TR" altLang="tr-TR" dirty="0">
                <a:solidFill>
                  <a:schemeClr val="tx1"/>
                </a:solidFill>
                <a:latin typeface="Times New Roman" panose="02020603050405020304" pitchFamily="18" charset="0"/>
                <a:cs typeface="Times New Roman" panose="02020603050405020304" pitchFamily="18" charset="0"/>
              </a:rPr>
              <a:t> Yazılım son derece yaygın hale gelmektedir.</a:t>
            </a:r>
          </a:p>
          <a:p>
            <a:pPr algn="just" fontAlgn="base">
              <a:lnSpc>
                <a:spcPct val="100000"/>
              </a:lnSpc>
              <a:spcBef>
                <a:spcPct val="20000"/>
              </a:spcBef>
              <a:spcAft>
                <a:spcPct val="0"/>
              </a:spcAft>
              <a:buClr>
                <a:srgbClr val="00B0F0"/>
              </a:buClr>
              <a:buSzPct val="80000"/>
              <a:buFont typeface="Courier New" panose="02070309020205020404" pitchFamily="49" charset="0"/>
              <a:buChar char="o"/>
            </a:pPr>
            <a:endParaRPr lang="tr-TR" altLang="tr-TR" dirty="0">
              <a:solidFill>
                <a:schemeClr val="tx1"/>
              </a:solidFill>
              <a:latin typeface="Times New Roman" panose="02020603050405020304" pitchFamily="18" charset="0"/>
              <a:cs typeface="Times New Roman" panose="02020603050405020304" pitchFamily="18" charset="0"/>
            </a:endParaRPr>
          </a:p>
          <a:p>
            <a:pPr algn="just" fontAlgn="base">
              <a:lnSpc>
                <a:spcPct val="100000"/>
              </a:lnSpc>
              <a:spcBef>
                <a:spcPct val="20000"/>
              </a:spcBef>
              <a:spcAft>
                <a:spcPct val="0"/>
              </a:spcAft>
              <a:buClr>
                <a:srgbClr val="00B0F0"/>
              </a:buClr>
              <a:buSzPct val="80000"/>
              <a:buFont typeface="Courier New" panose="02070309020205020404" pitchFamily="49" charset="0"/>
              <a:buChar char="o"/>
            </a:pPr>
            <a:r>
              <a:rPr lang="tr-TR" altLang="tr-TR" dirty="0">
                <a:solidFill>
                  <a:schemeClr val="tx1"/>
                </a:solidFill>
                <a:latin typeface="Times New Roman" panose="02020603050405020304" pitchFamily="18" charset="0"/>
                <a:cs typeface="Times New Roman" panose="02020603050405020304" pitchFamily="18" charset="0"/>
              </a:rPr>
              <a:t> Yazılım tasarımının kalitesinin önemli sonuçları olmaktadır ve yazılım tasarımcıları bunların farkında olmalı, bunları ciddiye almalıdır.</a:t>
            </a:r>
          </a:p>
        </p:txBody>
      </p:sp>
      <p:sp>
        <p:nvSpPr>
          <p:cNvPr id="5" name="Slayt Numarası Yer Tutucusu 4"/>
          <p:cNvSpPr>
            <a:spLocks noGrp="1"/>
          </p:cNvSpPr>
          <p:nvPr>
            <p:ph type="sldNum" sz="quarter" idx="12"/>
          </p:nvPr>
        </p:nvSpPr>
        <p:spPr/>
        <p:txBody>
          <a:bodyPr/>
          <a:lstStyle/>
          <a:p>
            <a:fld id="{E5046ED2-48BC-4D4D-A18C-EC6704D416AE}" type="slidenum">
              <a:rPr lang="tr-TR" smtClean="0"/>
              <a:t>2</a:t>
            </a:fld>
            <a:endParaRPr lang="tr-TR"/>
          </a:p>
        </p:txBody>
      </p:sp>
    </p:spTree>
    <p:extLst>
      <p:ext uri="{BB962C8B-B14F-4D97-AF65-F5344CB8AC3E}">
        <p14:creationId xmlns:p14="http://schemas.microsoft.com/office/powerpoint/2010/main" val="3255519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rgbClr val="00B0F0"/>
                </a:solidFill>
                <a:latin typeface="Times New Roman" panose="02020603050405020304" pitchFamily="18" charset="0"/>
                <a:cs typeface="Times New Roman" panose="02020603050405020304" pitchFamily="18" charset="0"/>
              </a:rPr>
              <a:t>Interface</a:t>
            </a:r>
            <a:r>
              <a:rPr lang="tr-TR" b="1" dirty="0">
                <a:solidFill>
                  <a:srgbClr val="00B0F0"/>
                </a:solidFill>
                <a:latin typeface="Times New Roman" panose="02020603050405020304" pitchFamily="18" charset="0"/>
                <a:cs typeface="Times New Roman" panose="02020603050405020304" pitchFamily="18" charset="0"/>
              </a:rPr>
              <a:t> Nedir?</a:t>
            </a:r>
            <a:endParaRPr lang="tr-TR" dirty="0"/>
          </a:p>
        </p:txBody>
      </p:sp>
      <p:sp>
        <p:nvSpPr>
          <p:cNvPr id="3" name="İçerik Yer Tutucusu 2"/>
          <p:cNvSpPr>
            <a:spLocks noGrp="1"/>
          </p:cNvSpPr>
          <p:nvPr>
            <p:ph idx="1"/>
          </p:nvPr>
        </p:nvSpPr>
        <p:spPr>
          <a:xfrm>
            <a:off x="822959" y="1845734"/>
            <a:ext cx="7543801" cy="2791580"/>
          </a:xfrm>
        </p:spPr>
        <p:txBody>
          <a:bodyPr/>
          <a:lstStyle/>
          <a:p>
            <a:pPr marL="342900" indent="-342900" algn="just">
              <a:buClr>
                <a:srgbClr val="00B0F0"/>
              </a:buClr>
              <a:buFont typeface="+mj-lt"/>
              <a:buAutoNum type="arabicPeriod"/>
            </a:pPr>
            <a:r>
              <a:rPr lang="tr-TR" dirty="0">
                <a:solidFill>
                  <a:schemeClr val="tx1"/>
                </a:solidFill>
                <a:latin typeface="Times New Roman" panose="02020603050405020304" pitchFamily="18" charset="0"/>
                <a:cs typeface="Times New Roman" panose="02020603050405020304" pitchFamily="18" charset="0"/>
              </a:rPr>
              <a:t>Bir </a:t>
            </a:r>
            <a:r>
              <a:rPr lang="tr-TR" dirty="0" err="1">
                <a:solidFill>
                  <a:schemeClr val="tx1"/>
                </a:solidFill>
                <a:latin typeface="Times New Roman" panose="02020603050405020304" pitchFamily="18" charset="0"/>
                <a:cs typeface="Times New Roman" panose="02020603050405020304" pitchFamily="18" charset="0"/>
              </a:rPr>
              <a:t>interface</a:t>
            </a:r>
            <a:r>
              <a:rPr lang="tr-TR" dirty="0">
                <a:solidFill>
                  <a:schemeClr val="tx1"/>
                </a:solidFill>
                <a:latin typeface="Times New Roman" panose="02020603050405020304" pitchFamily="18" charset="0"/>
                <a:cs typeface="Times New Roman" panose="02020603050405020304" pitchFamily="18" charset="0"/>
              </a:rPr>
              <a:t> sadece dış dünyaya sunulacak hizmetleri tanımlar. </a:t>
            </a:r>
          </a:p>
          <a:p>
            <a:pPr marL="342900" indent="-342900" algn="just">
              <a:buClr>
                <a:srgbClr val="00B0F0"/>
              </a:buClr>
              <a:buFont typeface="+mj-lt"/>
              <a:buAutoNum type="arabicPeriod"/>
            </a:pPr>
            <a:r>
              <a:rPr lang="tr-TR" dirty="0">
                <a:solidFill>
                  <a:schemeClr val="tx1"/>
                </a:solidFill>
                <a:latin typeface="Times New Roman" panose="02020603050405020304" pitchFamily="18" charset="0"/>
                <a:cs typeface="Times New Roman" panose="02020603050405020304" pitchFamily="18" charset="0"/>
              </a:rPr>
              <a:t>Bu hizmetlerin nasıl yerine getirileceğine </a:t>
            </a:r>
            <a:r>
              <a:rPr lang="tr-TR" dirty="0" err="1">
                <a:solidFill>
                  <a:schemeClr val="tx1"/>
                </a:solidFill>
                <a:latin typeface="Times New Roman" panose="02020603050405020304" pitchFamily="18" charset="0"/>
                <a:cs typeface="Times New Roman" panose="02020603050405020304" pitchFamily="18" charset="0"/>
              </a:rPr>
              <a:t>interface</a:t>
            </a:r>
            <a:r>
              <a:rPr lang="tr-TR" dirty="0">
                <a:solidFill>
                  <a:schemeClr val="tx1"/>
                </a:solidFill>
                <a:latin typeface="Times New Roman" panose="02020603050405020304" pitchFamily="18" charset="0"/>
                <a:cs typeface="Times New Roman" panose="02020603050405020304" pitchFamily="18" charset="0"/>
              </a:rPr>
              <a:t> sınıfını </a:t>
            </a:r>
            <a:r>
              <a:rPr lang="tr-TR" dirty="0" err="1">
                <a:solidFill>
                  <a:schemeClr val="tx1"/>
                </a:solidFill>
                <a:latin typeface="Times New Roman" panose="02020603050405020304" pitchFamily="18" charset="0"/>
                <a:cs typeface="Times New Roman" panose="02020603050405020304" pitchFamily="18" charset="0"/>
              </a:rPr>
              <a:t>implemente</a:t>
            </a:r>
            <a:r>
              <a:rPr lang="tr-TR" dirty="0">
                <a:solidFill>
                  <a:schemeClr val="tx1"/>
                </a:solidFill>
                <a:latin typeface="Times New Roman" panose="02020603050405020304" pitchFamily="18" charset="0"/>
                <a:cs typeface="Times New Roman" panose="02020603050405020304" pitchFamily="18" charset="0"/>
              </a:rPr>
              <a:t> eden altsınıflar karar verir.</a:t>
            </a:r>
          </a:p>
          <a:p>
            <a:pPr marL="342900" indent="-342900" algn="just">
              <a:buClr>
                <a:srgbClr val="00B0F0"/>
              </a:buClr>
              <a:buFont typeface="+mj-lt"/>
              <a:buAutoNum type="arabicPeriod"/>
            </a:pPr>
            <a:r>
              <a:rPr lang="tr-TR" dirty="0" err="1">
                <a:solidFill>
                  <a:schemeClr val="tx1"/>
                </a:solidFill>
                <a:latin typeface="Times New Roman" panose="02020603050405020304" pitchFamily="18" charset="0"/>
                <a:cs typeface="Times New Roman" panose="02020603050405020304" pitchFamily="18" charset="0"/>
              </a:rPr>
              <a:t>Interface</a:t>
            </a:r>
            <a:r>
              <a:rPr lang="tr-TR" dirty="0">
                <a:solidFill>
                  <a:schemeClr val="tx1"/>
                </a:solidFill>
                <a:latin typeface="Times New Roman" panose="02020603050405020304" pitchFamily="18" charset="0"/>
                <a:cs typeface="Times New Roman" panose="02020603050405020304" pitchFamily="18" charset="0"/>
              </a:rPr>
              <a:t> kullanıcısı genelde hangi altsınıf üzerinden gereken hizmeti aldığını bilmez, bilmek zorunda değildir. </a:t>
            </a:r>
          </a:p>
          <a:p>
            <a:pPr marL="342900" indent="-342900" algn="just">
              <a:buClr>
                <a:srgbClr val="00B0F0"/>
              </a:buClr>
              <a:buFont typeface="+mj-lt"/>
              <a:buAutoNum type="arabicPeriod"/>
            </a:pPr>
            <a:r>
              <a:rPr lang="tr-TR" dirty="0">
                <a:solidFill>
                  <a:schemeClr val="tx1"/>
                </a:solidFill>
                <a:latin typeface="Times New Roman" panose="02020603050405020304" pitchFamily="18" charset="0"/>
                <a:cs typeface="Times New Roman" panose="02020603050405020304" pitchFamily="18" charset="0"/>
              </a:rPr>
              <a:t>Bu sayede „</a:t>
            </a:r>
            <a:r>
              <a:rPr lang="tr-TR" dirty="0" err="1">
                <a:solidFill>
                  <a:schemeClr val="tx1"/>
                </a:solidFill>
                <a:latin typeface="Times New Roman" panose="02020603050405020304" pitchFamily="18" charset="0"/>
                <a:cs typeface="Times New Roman" panose="02020603050405020304" pitchFamily="18" charset="0"/>
              </a:rPr>
              <a:t>loose</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coupling</a:t>
            </a:r>
            <a:r>
              <a:rPr lang="tr-TR" dirty="0">
                <a:solidFill>
                  <a:schemeClr val="tx1"/>
                </a:solidFill>
                <a:latin typeface="Times New Roman" panose="02020603050405020304" pitchFamily="18" charset="0"/>
                <a:cs typeface="Times New Roman" panose="02020603050405020304" pitchFamily="18" charset="0"/>
              </a:rPr>
              <a:t>“ olarak tabir edilen, servis sağlayıcı ve kullanıcı arasında gevşek bir bağımlılık oluşturulmuş olur.</a:t>
            </a:r>
          </a:p>
        </p:txBody>
      </p:sp>
      <p:sp>
        <p:nvSpPr>
          <p:cNvPr id="5" name="Slayt Numarası Yer Tutucusu 4"/>
          <p:cNvSpPr>
            <a:spLocks noGrp="1"/>
          </p:cNvSpPr>
          <p:nvPr>
            <p:ph type="sldNum" sz="quarter" idx="12"/>
          </p:nvPr>
        </p:nvSpPr>
        <p:spPr/>
        <p:txBody>
          <a:bodyPr/>
          <a:lstStyle/>
          <a:p>
            <a:fld id="{E5046ED2-48BC-4D4D-A18C-EC6704D416AE}" type="slidenum">
              <a:rPr lang="tr-TR" smtClean="0"/>
              <a:t>20</a:t>
            </a:fld>
            <a:endParaRPr lang="tr-TR"/>
          </a:p>
        </p:txBody>
      </p:sp>
    </p:spTree>
    <p:extLst>
      <p:ext uri="{BB962C8B-B14F-4D97-AF65-F5344CB8AC3E}">
        <p14:creationId xmlns:p14="http://schemas.microsoft.com/office/powerpoint/2010/main" val="3264457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Abstract Nedir?</a:t>
            </a:r>
          </a:p>
        </p:txBody>
      </p:sp>
      <p:sp>
        <p:nvSpPr>
          <p:cNvPr id="5" name="Slayt Numarası Yer Tutucusu 4"/>
          <p:cNvSpPr>
            <a:spLocks noGrp="1"/>
          </p:cNvSpPr>
          <p:nvPr>
            <p:ph type="sldNum" sz="quarter" idx="12"/>
          </p:nvPr>
        </p:nvSpPr>
        <p:spPr/>
        <p:txBody>
          <a:bodyPr/>
          <a:lstStyle/>
          <a:p>
            <a:fld id="{E5046ED2-48BC-4D4D-A18C-EC6704D416AE}" type="slidenum">
              <a:rPr lang="tr-TR" smtClean="0"/>
              <a:t>21</a:t>
            </a:fld>
            <a:endParaRPr lang="tr-TR"/>
          </a:p>
        </p:txBody>
      </p:sp>
      <p:pic>
        <p:nvPicPr>
          <p:cNvPr id="6" name="İçerik Yer Tutucusu 5"/>
          <p:cNvPicPr>
            <a:picLocks noGrp="1" noChangeAspect="1"/>
          </p:cNvPicPr>
          <p:nvPr>
            <p:ph idx="1"/>
          </p:nvPr>
        </p:nvPicPr>
        <p:blipFill>
          <a:blip r:embed="rId2"/>
          <a:stretch>
            <a:fillRect/>
          </a:stretch>
        </p:blipFill>
        <p:spPr>
          <a:xfrm>
            <a:off x="822960" y="1904393"/>
            <a:ext cx="7543800" cy="2194180"/>
          </a:xfrm>
          <a:prstGeom prst="rect">
            <a:avLst/>
          </a:prstGeom>
        </p:spPr>
      </p:pic>
      <p:pic>
        <p:nvPicPr>
          <p:cNvPr id="7" name="Resim 6"/>
          <p:cNvPicPr>
            <a:picLocks noChangeAspect="1"/>
          </p:cNvPicPr>
          <p:nvPr/>
        </p:nvPicPr>
        <p:blipFill>
          <a:blip r:embed="rId3"/>
          <a:stretch>
            <a:fillRect/>
          </a:stretch>
        </p:blipFill>
        <p:spPr>
          <a:xfrm>
            <a:off x="366949" y="4324540"/>
            <a:ext cx="8412481" cy="1714500"/>
          </a:xfrm>
          <a:prstGeom prst="rect">
            <a:avLst/>
          </a:prstGeom>
        </p:spPr>
      </p:pic>
    </p:spTree>
    <p:extLst>
      <p:ext uri="{BB962C8B-B14F-4D97-AF65-F5344CB8AC3E}">
        <p14:creationId xmlns:p14="http://schemas.microsoft.com/office/powerpoint/2010/main" val="855263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Abstract Nedir?</a:t>
            </a:r>
            <a:endParaRPr lang="tr-TR" dirty="0"/>
          </a:p>
        </p:txBody>
      </p:sp>
      <p:sp>
        <p:nvSpPr>
          <p:cNvPr id="3" name="İçerik Yer Tutucusu 2"/>
          <p:cNvSpPr>
            <a:spLocks noGrp="1"/>
          </p:cNvSpPr>
          <p:nvPr>
            <p:ph idx="1"/>
          </p:nvPr>
        </p:nvSpPr>
        <p:spPr>
          <a:xfrm>
            <a:off x="822959" y="1845734"/>
            <a:ext cx="7543801" cy="1837992"/>
          </a:xfrm>
        </p:spPr>
        <p:txBody>
          <a:bodyPr/>
          <a:lstStyle/>
          <a:p>
            <a:pPr marL="342900" indent="-342900" algn="just">
              <a:buClr>
                <a:srgbClr val="00B0F0"/>
              </a:buClr>
              <a:buFont typeface="+mj-lt"/>
              <a:buAutoNum type="arabicPeriod"/>
            </a:pPr>
            <a:r>
              <a:rPr lang="tr-TR" dirty="0" err="1">
                <a:solidFill>
                  <a:schemeClr val="tx1"/>
                </a:solidFill>
                <a:latin typeface="Times New Roman" panose="02020603050405020304" pitchFamily="18" charset="0"/>
                <a:cs typeface="Times New Roman" panose="02020603050405020304" pitchFamily="18" charset="0"/>
              </a:rPr>
              <a:t>BinekOto</a:t>
            </a:r>
            <a:r>
              <a:rPr lang="tr-TR" dirty="0">
                <a:solidFill>
                  <a:schemeClr val="tx1"/>
                </a:solidFill>
                <a:latin typeface="Times New Roman" panose="02020603050405020304" pitchFamily="18" charset="0"/>
                <a:cs typeface="Times New Roman" panose="02020603050405020304" pitchFamily="18" charset="0"/>
              </a:rPr>
              <a:t> sınıfında </a:t>
            </a:r>
            <a:r>
              <a:rPr lang="tr-TR" dirty="0" err="1">
                <a:solidFill>
                  <a:schemeClr val="tx1"/>
                </a:solidFill>
                <a:latin typeface="Times New Roman" panose="02020603050405020304" pitchFamily="18" charset="0"/>
                <a:cs typeface="Times New Roman" panose="02020603050405020304" pitchFamily="18" charset="0"/>
              </a:rPr>
              <a:t>getMarka</a:t>
            </a:r>
            <a:r>
              <a:rPr lang="tr-TR" dirty="0">
                <a:solidFill>
                  <a:schemeClr val="tx1"/>
                </a:solidFill>
                <a:latin typeface="Times New Roman" panose="02020603050405020304" pitchFamily="18" charset="0"/>
                <a:cs typeface="Times New Roman" panose="02020603050405020304" pitchFamily="18" charset="0"/>
              </a:rPr>
              <a:t>() soyut olarak tanımlandığı için altsınıflarda mutlaka </a:t>
            </a:r>
            <a:r>
              <a:rPr lang="tr-TR" dirty="0" err="1">
                <a:solidFill>
                  <a:schemeClr val="tx1"/>
                </a:solidFill>
                <a:latin typeface="Times New Roman" panose="02020603050405020304" pitchFamily="18" charset="0"/>
                <a:cs typeface="Times New Roman" panose="02020603050405020304" pitchFamily="18" charset="0"/>
              </a:rPr>
              <a:t>getMarka</a:t>
            </a:r>
            <a:r>
              <a:rPr lang="tr-TR" dirty="0">
                <a:solidFill>
                  <a:schemeClr val="tx1"/>
                </a:solidFill>
                <a:latin typeface="Times New Roman" panose="02020603050405020304" pitchFamily="18" charset="0"/>
                <a:cs typeface="Times New Roman" panose="02020603050405020304" pitchFamily="18" charset="0"/>
              </a:rPr>
              <a:t>() isminde </a:t>
            </a:r>
            <a:r>
              <a:rPr lang="tr-TR" dirty="0" err="1">
                <a:solidFill>
                  <a:schemeClr val="tx1"/>
                </a:solidFill>
                <a:latin typeface="Times New Roman" panose="02020603050405020304" pitchFamily="18" charset="0"/>
                <a:cs typeface="Times New Roman" panose="02020603050405020304" pitchFamily="18" charset="0"/>
              </a:rPr>
              <a:t>implementasyonu</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yapılmıış</a:t>
            </a:r>
            <a:r>
              <a:rPr lang="tr-TR" dirty="0">
                <a:solidFill>
                  <a:schemeClr val="tx1"/>
                </a:solidFill>
                <a:latin typeface="Times New Roman" panose="02020603050405020304" pitchFamily="18" charset="0"/>
                <a:cs typeface="Times New Roman" panose="02020603050405020304" pitchFamily="18" charset="0"/>
              </a:rPr>
              <a:t> bir metodun bulunması gerekmektedir.</a:t>
            </a:r>
          </a:p>
          <a:p>
            <a:pPr marL="342900" indent="-342900" algn="just">
              <a:buClr>
                <a:srgbClr val="00B0F0"/>
              </a:buClr>
              <a:buFont typeface="+mj-lt"/>
              <a:buAutoNum type="arabicPeriod"/>
            </a:pPr>
            <a:r>
              <a:rPr lang="tr-TR" dirty="0">
                <a:solidFill>
                  <a:schemeClr val="tx1"/>
                </a:solidFill>
                <a:latin typeface="Times New Roman" panose="02020603050405020304" pitchFamily="18" charset="0"/>
                <a:cs typeface="Times New Roman" panose="02020603050405020304" pitchFamily="18" charset="0"/>
              </a:rPr>
              <a:t>Zorunda olmadan </a:t>
            </a:r>
            <a:r>
              <a:rPr lang="tr-TR" dirty="0" err="1">
                <a:solidFill>
                  <a:schemeClr val="tx1"/>
                </a:solidFill>
                <a:latin typeface="Times New Roman" panose="02020603050405020304" pitchFamily="18" charset="0"/>
                <a:cs typeface="Times New Roman" panose="02020603050405020304" pitchFamily="18" charset="0"/>
              </a:rPr>
              <a:t>BinekOto</a:t>
            </a:r>
            <a:r>
              <a:rPr lang="tr-TR" dirty="0">
                <a:solidFill>
                  <a:schemeClr val="tx1"/>
                </a:solidFill>
                <a:latin typeface="Times New Roman" panose="02020603050405020304" pitchFamily="18" charset="0"/>
                <a:cs typeface="Times New Roman" panose="02020603050405020304" pitchFamily="18" charset="0"/>
              </a:rPr>
              <a:t> sınıfından </a:t>
            </a:r>
            <a:r>
              <a:rPr lang="tr-TR" dirty="0" err="1">
                <a:solidFill>
                  <a:schemeClr val="tx1"/>
                </a:solidFill>
                <a:latin typeface="Times New Roman" panose="02020603050405020304" pitchFamily="18" charset="0"/>
                <a:cs typeface="Times New Roman" panose="02020603050405020304" pitchFamily="18" charset="0"/>
              </a:rPr>
              <a:t>getUeretimYili</a:t>
            </a:r>
            <a:r>
              <a:rPr lang="tr-TR" dirty="0">
                <a:solidFill>
                  <a:schemeClr val="tx1"/>
                </a:solidFill>
                <a:latin typeface="Times New Roman" panose="02020603050405020304" pitchFamily="18" charset="0"/>
                <a:cs typeface="Times New Roman" panose="02020603050405020304" pitchFamily="18" charset="0"/>
              </a:rPr>
              <a:t>() metodunu kullanabilir.</a:t>
            </a:r>
          </a:p>
        </p:txBody>
      </p:sp>
      <p:sp>
        <p:nvSpPr>
          <p:cNvPr id="5" name="Slayt Numarası Yer Tutucusu 4"/>
          <p:cNvSpPr>
            <a:spLocks noGrp="1"/>
          </p:cNvSpPr>
          <p:nvPr>
            <p:ph type="sldNum" sz="quarter" idx="12"/>
          </p:nvPr>
        </p:nvSpPr>
        <p:spPr/>
        <p:txBody>
          <a:bodyPr/>
          <a:lstStyle/>
          <a:p>
            <a:fld id="{E5046ED2-48BC-4D4D-A18C-EC6704D416AE}" type="slidenum">
              <a:rPr lang="tr-TR" smtClean="0"/>
              <a:t>22</a:t>
            </a:fld>
            <a:endParaRPr lang="tr-TR"/>
          </a:p>
        </p:txBody>
      </p:sp>
    </p:spTree>
    <p:extLst>
      <p:ext uri="{BB962C8B-B14F-4D97-AF65-F5344CB8AC3E}">
        <p14:creationId xmlns:p14="http://schemas.microsoft.com/office/powerpoint/2010/main" val="319387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ayt Numarası Yer Tutucusu 4"/>
          <p:cNvSpPr>
            <a:spLocks noGrp="1"/>
          </p:cNvSpPr>
          <p:nvPr>
            <p:ph type="sldNum" sz="quarter" idx="12"/>
          </p:nvPr>
        </p:nvSpPr>
        <p:spPr/>
        <p:txBody>
          <a:bodyPr/>
          <a:lstStyle/>
          <a:p>
            <a:fld id="{E5046ED2-48BC-4D4D-A18C-EC6704D416AE}" type="slidenum">
              <a:rPr lang="tr-TR" smtClean="0"/>
              <a:t>23</a:t>
            </a:fld>
            <a:endParaRPr lang="tr-TR"/>
          </a:p>
        </p:txBody>
      </p:sp>
      <p:pic>
        <p:nvPicPr>
          <p:cNvPr id="6" name="İçerik Yer Tutucusu 5"/>
          <p:cNvPicPr>
            <a:picLocks noGrp="1" noChangeAspect="1"/>
          </p:cNvPicPr>
          <p:nvPr>
            <p:ph idx="1"/>
          </p:nvPr>
        </p:nvPicPr>
        <p:blipFill>
          <a:blip r:embed="rId2"/>
          <a:stretch>
            <a:fillRect/>
          </a:stretch>
        </p:blipFill>
        <p:spPr>
          <a:xfrm>
            <a:off x="282388" y="340447"/>
            <a:ext cx="8579224" cy="5490157"/>
          </a:xfrm>
          <a:prstGeom prst="rect">
            <a:avLst/>
          </a:prstGeom>
        </p:spPr>
      </p:pic>
    </p:spTree>
    <p:extLst>
      <p:ext uri="{BB962C8B-B14F-4D97-AF65-F5344CB8AC3E}">
        <p14:creationId xmlns:p14="http://schemas.microsoft.com/office/powerpoint/2010/main" val="2346648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65759" y="286604"/>
            <a:ext cx="8216537" cy="1450757"/>
          </a:xfrm>
        </p:spPr>
        <p:txBody>
          <a:bodyPr>
            <a:normAutofit/>
          </a:bodyPr>
          <a:lstStyle/>
          <a:p>
            <a:r>
              <a:rPr lang="tr-TR" sz="3600" b="1" dirty="0">
                <a:solidFill>
                  <a:srgbClr val="00B0F0"/>
                </a:solidFill>
                <a:latin typeface="Times New Roman" panose="02020603050405020304" pitchFamily="18" charset="0"/>
                <a:cs typeface="Times New Roman" panose="02020603050405020304" pitchFamily="18" charset="0"/>
              </a:rPr>
              <a:t>Neden Abstract ve </a:t>
            </a:r>
            <a:r>
              <a:rPr lang="tr-TR" sz="3600" b="1" dirty="0" err="1">
                <a:solidFill>
                  <a:srgbClr val="00B0F0"/>
                </a:solidFill>
                <a:latin typeface="Times New Roman" panose="02020603050405020304" pitchFamily="18" charset="0"/>
                <a:cs typeface="Times New Roman" panose="02020603050405020304" pitchFamily="18" charset="0"/>
              </a:rPr>
              <a:t>Interface</a:t>
            </a:r>
            <a:r>
              <a:rPr lang="tr-TR" sz="3600" b="1" dirty="0">
                <a:solidFill>
                  <a:srgbClr val="00B0F0"/>
                </a:solidFill>
                <a:latin typeface="Times New Roman" panose="02020603050405020304" pitchFamily="18" charset="0"/>
                <a:cs typeface="Times New Roman" panose="02020603050405020304" pitchFamily="18" charset="0"/>
              </a:rPr>
              <a:t> Sınıflar Yeterli Değildir?</a:t>
            </a:r>
          </a:p>
        </p:txBody>
      </p:sp>
      <p:sp>
        <p:nvSpPr>
          <p:cNvPr id="3" name="İçerik Yer Tutucusu 2"/>
          <p:cNvSpPr>
            <a:spLocks noGrp="1"/>
          </p:cNvSpPr>
          <p:nvPr>
            <p:ph idx="1"/>
          </p:nvPr>
        </p:nvSpPr>
        <p:spPr>
          <a:xfrm>
            <a:off x="365759" y="5279149"/>
            <a:ext cx="8569235" cy="1004086"/>
          </a:xfrm>
        </p:spPr>
        <p:txBody>
          <a:bodyPr/>
          <a:lstStyle/>
          <a:p>
            <a:pPr algn="just"/>
            <a:r>
              <a:rPr lang="tr-TR" dirty="0">
                <a:solidFill>
                  <a:schemeClr val="tx1"/>
                </a:solidFill>
                <a:latin typeface="Times New Roman" panose="02020603050405020304" pitchFamily="18" charset="0"/>
                <a:cs typeface="Times New Roman" panose="02020603050405020304" pitchFamily="18" charset="0"/>
              </a:rPr>
              <a:t>Printer isminde genel anlamda bir yazıcıyı modelleyen bir soyut sınıf oluşturuyoruz. Amacımız değişik tipteki yazıcılar için bir üst sınıf oluşturmak ve ortak olan özellikleri bu sınıfın bünyesinde toplamak.</a:t>
            </a:r>
          </a:p>
        </p:txBody>
      </p:sp>
      <p:sp>
        <p:nvSpPr>
          <p:cNvPr id="5" name="Slayt Numarası Yer Tutucusu 4"/>
          <p:cNvSpPr>
            <a:spLocks noGrp="1"/>
          </p:cNvSpPr>
          <p:nvPr>
            <p:ph type="sldNum" sz="quarter" idx="12"/>
          </p:nvPr>
        </p:nvSpPr>
        <p:spPr/>
        <p:txBody>
          <a:bodyPr/>
          <a:lstStyle/>
          <a:p>
            <a:fld id="{E5046ED2-48BC-4D4D-A18C-EC6704D416AE}" type="slidenum">
              <a:rPr lang="tr-TR" smtClean="0"/>
              <a:t>24</a:t>
            </a:fld>
            <a:endParaRPr lang="tr-TR"/>
          </a:p>
        </p:txBody>
      </p:sp>
      <p:pic>
        <p:nvPicPr>
          <p:cNvPr id="6" name="İçerik Yer Tutucusu 3"/>
          <p:cNvPicPr>
            <a:picLocks noChangeAspect="1"/>
          </p:cNvPicPr>
          <p:nvPr/>
        </p:nvPicPr>
        <p:blipFill>
          <a:blip r:embed="rId2"/>
          <a:stretch>
            <a:fillRect/>
          </a:stretch>
        </p:blipFill>
        <p:spPr>
          <a:xfrm>
            <a:off x="1723682" y="1900113"/>
            <a:ext cx="5460889" cy="3387277"/>
          </a:xfrm>
          <a:prstGeom prst="rect">
            <a:avLst/>
          </a:prstGeom>
        </p:spPr>
      </p:pic>
    </p:spTree>
    <p:extLst>
      <p:ext uri="{BB962C8B-B14F-4D97-AF65-F5344CB8AC3E}">
        <p14:creationId xmlns:p14="http://schemas.microsoft.com/office/powerpoint/2010/main" val="2905829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Devam..</a:t>
            </a:r>
          </a:p>
        </p:txBody>
      </p:sp>
      <p:sp>
        <p:nvSpPr>
          <p:cNvPr id="3" name="İçerik Yer Tutucusu 2"/>
          <p:cNvSpPr>
            <a:spLocks noGrp="1"/>
          </p:cNvSpPr>
          <p:nvPr>
            <p:ph idx="1"/>
          </p:nvPr>
        </p:nvSpPr>
        <p:spPr/>
        <p:txBody>
          <a:bodyPr/>
          <a:lstStyle/>
          <a:p>
            <a:pPr marL="457200" indent="-457200" algn="just">
              <a:buClr>
                <a:srgbClr val="00B0F0"/>
              </a:buClr>
              <a:buFont typeface="+mj-lt"/>
              <a:buAutoNum type="arabicPeriod"/>
            </a:pPr>
            <a:r>
              <a:rPr lang="tr-TR" dirty="0">
                <a:solidFill>
                  <a:schemeClr val="tx1"/>
                </a:solidFill>
                <a:latin typeface="Times New Roman" panose="02020603050405020304" pitchFamily="18" charset="0"/>
                <a:cs typeface="Times New Roman" panose="02020603050405020304" pitchFamily="18" charset="0"/>
              </a:rPr>
              <a:t>Yazılım yaparken amacımız, yazdığımız kodun ilerde bakımının kolay ve kolaylıkla değiştirilebilir ve genişletilebilir halde olmasını sağlamaktır. </a:t>
            </a:r>
          </a:p>
          <a:p>
            <a:pPr marL="457200" indent="-457200" algn="just">
              <a:buClr>
                <a:srgbClr val="00B0F0"/>
              </a:buClr>
              <a:buFont typeface="+mj-lt"/>
              <a:buAutoNum type="arabicPeriod"/>
            </a:pPr>
            <a:r>
              <a:rPr lang="tr-TR" dirty="0">
                <a:solidFill>
                  <a:schemeClr val="tx1"/>
                </a:solidFill>
                <a:latin typeface="Times New Roman" panose="02020603050405020304" pitchFamily="18" charset="0"/>
                <a:cs typeface="Times New Roman" panose="02020603050405020304" pitchFamily="18" charset="0"/>
              </a:rPr>
              <a:t>Zamanla değişik yapıda ve modelde yazıcı sistemlerinin piyasaya sürüleceği bir gerçektir. Peki yaptığımız model bu gelişmeleri bünyesine katabilecek yapıda mıdır?</a:t>
            </a:r>
          </a:p>
          <a:p>
            <a:pPr marL="457200" indent="-457200" algn="just">
              <a:buClr>
                <a:srgbClr val="00B0F0"/>
              </a:buClr>
              <a:buFont typeface="+mj-lt"/>
              <a:buAutoNum type="arabicPeriod"/>
            </a:pPr>
            <a:r>
              <a:rPr lang="tr-TR" dirty="0">
                <a:solidFill>
                  <a:schemeClr val="tx1"/>
                </a:solidFill>
                <a:latin typeface="Times New Roman" panose="02020603050405020304" pitchFamily="18" charset="0"/>
                <a:cs typeface="Times New Roman" panose="02020603050405020304" pitchFamily="18" charset="0"/>
              </a:rPr>
              <a:t>Modelimizde </a:t>
            </a:r>
            <a:r>
              <a:rPr lang="tr-TR" dirty="0" err="1">
                <a:solidFill>
                  <a:schemeClr val="tx1"/>
                </a:solidFill>
                <a:latin typeface="Times New Roman" panose="02020603050405020304" pitchFamily="18" charset="0"/>
                <a:cs typeface="Times New Roman" panose="02020603050405020304" pitchFamily="18" charset="0"/>
              </a:rPr>
              <a:t>MultiPrinter</a:t>
            </a:r>
            <a:r>
              <a:rPr lang="tr-TR" dirty="0">
                <a:solidFill>
                  <a:schemeClr val="tx1"/>
                </a:solidFill>
                <a:latin typeface="Times New Roman" panose="02020603050405020304" pitchFamily="18" charset="0"/>
                <a:cs typeface="Times New Roman" panose="02020603050405020304" pitchFamily="18" charset="0"/>
              </a:rPr>
              <a:t> isminde, faks gönderme fonksiyonuna sahip bir yazıcı bulunmaktadır.</a:t>
            </a:r>
          </a:p>
          <a:p>
            <a:pPr marL="457200" indent="-457200" algn="just">
              <a:buClr>
                <a:srgbClr val="00B0F0"/>
              </a:buClr>
              <a:buFont typeface="+mj-lt"/>
              <a:buAutoNum type="arabicPeriod"/>
            </a:pPr>
            <a:r>
              <a:rPr lang="tr-TR" dirty="0">
                <a:solidFill>
                  <a:schemeClr val="tx1"/>
                </a:solidFill>
                <a:latin typeface="Times New Roman" panose="02020603050405020304" pitchFamily="18" charset="0"/>
                <a:cs typeface="Times New Roman" panose="02020603050405020304" pitchFamily="18" charset="0"/>
              </a:rPr>
              <a:t>Faks gönderebilmek için </a:t>
            </a:r>
            <a:r>
              <a:rPr lang="tr-TR" dirty="0" err="1">
                <a:solidFill>
                  <a:schemeClr val="tx1"/>
                </a:solidFill>
                <a:latin typeface="Times New Roman" panose="02020603050405020304" pitchFamily="18" charset="0"/>
                <a:cs typeface="Times New Roman" panose="02020603050405020304" pitchFamily="18" charset="0"/>
              </a:rPr>
              <a:t>fax</a:t>
            </a:r>
            <a:r>
              <a:rPr lang="tr-TR" dirty="0">
                <a:solidFill>
                  <a:schemeClr val="tx1"/>
                </a:solidFill>
                <a:latin typeface="Times New Roman" panose="02020603050405020304" pitchFamily="18" charset="0"/>
                <a:cs typeface="Times New Roman" panose="02020603050405020304" pitchFamily="18" charset="0"/>
              </a:rPr>
              <a:t>() isminde bir metodun oluşturulması gerekiyor.</a:t>
            </a:r>
          </a:p>
        </p:txBody>
      </p:sp>
      <p:sp>
        <p:nvSpPr>
          <p:cNvPr id="5" name="Slayt Numarası Yer Tutucusu 4"/>
          <p:cNvSpPr>
            <a:spLocks noGrp="1"/>
          </p:cNvSpPr>
          <p:nvPr>
            <p:ph type="sldNum" sz="quarter" idx="12"/>
          </p:nvPr>
        </p:nvSpPr>
        <p:spPr/>
        <p:txBody>
          <a:bodyPr/>
          <a:lstStyle/>
          <a:p>
            <a:fld id="{E5046ED2-48BC-4D4D-A18C-EC6704D416AE}" type="slidenum">
              <a:rPr lang="tr-TR" smtClean="0"/>
              <a:t>25</a:t>
            </a:fld>
            <a:endParaRPr lang="tr-TR"/>
          </a:p>
        </p:txBody>
      </p:sp>
    </p:spTree>
    <p:extLst>
      <p:ext uri="{BB962C8B-B14F-4D97-AF65-F5344CB8AC3E}">
        <p14:creationId xmlns:p14="http://schemas.microsoft.com/office/powerpoint/2010/main" val="1256163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61859" y="4123510"/>
            <a:ext cx="8673737" cy="1885405"/>
          </a:xfrm>
        </p:spPr>
        <p:txBody>
          <a:bodyPr>
            <a:noAutofit/>
          </a:bodyPr>
          <a:lstStyle/>
          <a:p>
            <a:pPr algn="just">
              <a:buClr>
                <a:srgbClr val="00B0F0"/>
              </a:buClr>
              <a:buFont typeface="Courier New" panose="02070309020205020404" pitchFamily="49" charset="0"/>
              <a:buChar char="o"/>
            </a:pPr>
            <a:r>
              <a:rPr lang="tr-TR" sz="1800" dirty="0">
                <a:solidFill>
                  <a:schemeClr val="tx1"/>
                </a:solidFill>
                <a:latin typeface="Times New Roman" panose="02020603050405020304" pitchFamily="18" charset="0"/>
                <a:cs typeface="Times New Roman" panose="02020603050405020304" pitchFamily="18" charset="0"/>
              </a:rPr>
              <a:t> Altsınıflara tek tek </a:t>
            </a:r>
            <a:r>
              <a:rPr lang="tr-TR" sz="1800" dirty="0" err="1">
                <a:solidFill>
                  <a:schemeClr val="tx1"/>
                </a:solidFill>
                <a:latin typeface="Times New Roman" panose="02020603050405020304" pitchFamily="18" charset="0"/>
                <a:cs typeface="Times New Roman" panose="02020603050405020304" pitchFamily="18" charset="0"/>
              </a:rPr>
              <a:t>fax</a:t>
            </a:r>
            <a:r>
              <a:rPr lang="tr-TR" sz="1800" dirty="0">
                <a:solidFill>
                  <a:schemeClr val="tx1"/>
                </a:solidFill>
                <a:latin typeface="Times New Roman" panose="02020603050405020304" pitchFamily="18" charset="0"/>
                <a:cs typeface="Times New Roman" panose="02020603050405020304" pitchFamily="18" charset="0"/>
              </a:rPr>
              <a:t>() metodunu eklemek ve </a:t>
            </a:r>
            <a:r>
              <a:rPr lang="tr-TR" sz="1800" dirty="0" err="1">
                <a:solidFill>
                  <a:schemeClr val="tx1"/>
                </a:solidFill>
                <a:latin typeface="Times New Roman" panose="02020603050405020304" pitchFamily="18" charset="0"/>
                <a:cs typeface="Times New Roman" panose="02020603050405020304" pitchFamily="18" charset="0"/>
              </a:rPr>
              <a:t>implemente</a:t>
            </a:r>
            <a:r>
              <a:rPr lang="tr-TR" sz="1800" dirty="0">
                <a:solidFill>
                  <a:schemeClr val="tx1"/>
                </a:solidFill>
                <a:latin typeface="Times New Roman" panose="02020603050405020304" pitchFamily="18" charset="0"/>
                <a:cs typeface="Times New Roman" panose="02020603050405020304" pitchFamily="18" charset="0"/>
              </a:rPr>
              <a:t> etmek istemediğimiz için Printer sınıfına </a:t>
            </a:r>
            <a:r>
              <a:rPr lang="tr-TR" sz="1800" dirty="0" err="1">
                <a:solidFill>
                  <a:schemeClr val="tx1"/>
                </a:solidFill>
                <a:latin typeface="Times New Roman" panose="02020603050405020304" pitchFamily="18" charset="0"/>
                <a:cs typeface="Times New Roman" panose="02020603050405020304" pitchFamily="18" charset="0"/>
              </a:rPr>
              <a:t>fax</a:t>
            </a:r>
            <a:r>
              <a:rPr lang="tr-TR" sz="1800" dirty="0">
                <a:solidFill>
                  <a:schemeClr val="tx1"/>
                </a:solidFill>
                <a:latin typeface="Times New Roman" panose="02020603050405020304" pitchFamily="18" charset="0"/>
                <a:cs typeface="Times New Roman" panose="02020603050405020304" pitchFamily="18" charset="0"/>
              </a:rPr>
              <a:t>() isminde bir metot ekliyoruz. </a:t>
            </a:r>
            <a:r>
              <a:rPr lang="tr-TR" sz="1800" dirty="0" err="1">
                <a:solidFill>
                  <a:schemeClr val="tx1"/>
                </a:solidFill>
                <a:latin typeface="Times New Roman" panose="02020603050405020304" pitchFamily="18" charset="0"/>
                <a:cs typeface="Times New Roman" panose="02020603050405020304" pitchFamily="18" charset="0"/>
              </a:rPr>
              <a:t>İmplemente</a:t>
            </a:r>
            <a:r>
              <a:rPr lang="tr-TR" sz="1800" dirty="0">
                <a:solidFill>
                  <a:schemeClr val="tx1"/>
                </a:solidFill>
                <a:latin typeface="Times New Roman" panose="02020603050405020304" pitchFamily="18" charset="0"/>
                <a:cs typeface="Times New Roman" panose="02020603050405020304" pitchFamily="18" charset="0"/>
              </a:rPr>
              <a:t> </a:t>
            </a:r>
            <a:r>
              <a:rPr lang="tr-TR" sz="1800" dirty="0" err="1">
                <a:solidFill>
                  <a:schemeClr val="tx1"/>
                </a:solidFill>
                <a:latin typeface="Times New Roman" panose="02020603050405020304" pitchFamily="18" charset="0"/>
                <a:cs typeface="Times New Roman" panose="02020603050405020304" pitchFamily="18" charset="0"/>
              </a:rPr>
              <a:t>ettigimiz</a:t>
            </a:r>
            <a:r>
              <a:rPr lang="tr-TR" sz="1800" dirty="0">
                <a:solidFill>
                  <a:schemeClr val="tx1"/>
                </a:solidFill>
                <a:latin typeface="Times New Roman" panose="02020603050405020304" pitchFamily="18" charset="0"/>
                <a:cs typeface="Times New Roman" panose="02020603050405020304" pitchFamily="18" charset="0"/>
              </a:rPr>
              <a:t> </a:t>
            </a:r>
            <a:r>
              <a:rPr lang="tr-TR" sz="1800" dirty="0" err="1">
                <a:solidFill>
                  <a:schemeClr val="tx1"/>
                </a:solidFill>
                <a:latin typeface="Times New Roman" panose="02020603050405020304" pitchFamily="18" charset="0"/>
                <a:cs typeface="Times New Roman" panose="02020603050405020304" pitchFamily="18" charset="0"/>
              </a:rPr>
              <a:t>fax</a:t>
            </a:r>
            <a:r>
              <a:rPr lang="tr-TR" sz="1800" dirty="0">
                <a:solidFill>
                  <a:schemeClr val="tx1"/>
                </a:solidFill>
                <a:latin typeface="Times New Roman" panose="02020603050405020304" pitchFamily="18" charset="0"/>
                <a:cs typeface="Times New Roman" panose="02020603050405020304" pitchFamily="18" charset="0"/>
              </a:rPr>
              <a:t>() metodunu tüm altsınıflar kullanabilir.</a:t>
            </a:r>
          </a:p>
          <a:p>
            <a:pPr algn="just">
              <a:buClr>
                <a:srgbClr val="00B0F0"/>
              </a:buClr>
              <a:buFont typeface="Courier New" panose="02070309020205020404" pitchFamily="49" charset="0"/>
              <a:buChar char="o"/>
            </a:pPr>
            <a:r>
              <a:rPr lang="tr-TR" sz="1800" dirty="0">
                <a:solidFill>
                  <a:schemeClr val="tx1"/>
                </a:solidFill>
                <a:latin typeface="Times New Roman" panose="02020603050405020304" pitchFamily="18" charset="0"/>
                <a:cs typeface="Times New Roman" panose="02020603050405020304" pitchFamily="18" charset="0"/>
              </a:rPr>
              <a:t> Bu durumda faks gönderme özelliğine sahip olmayan </a:t>
            </a:r>
            <a:r>
              <a:rPr lang="tr-TR" sz="1800" dirty="0" err="1">
                <a:solidFill>
                  <a:schemeClr val="tx1"/>
                </a:solidFill>
                <a:latin typeface="Times New Roman" panose="02020603050405020304" pitchFamily="18" charset="0"/>
                <a:cs typeface="Times New Roman" panose="02020603050405020304" pitchFamily="18" charset="0"/>
              </a:rPr>
              <a:t>LaserPrinter</a:t>
            </a:r>
            <a:r>
              <a:rPr lang="tr-TR" sz="1800" dirty="0">
                <a:solidFill>
                  <a:schemeClr val="tx1"/>
                </a:solidFill>
                <a:latin typeface="Times New Roman" panose="02020603050405020304" pitchFamily="18" charset="0"/>
                <a:cs typeface="Times New Roman" panose="02020603050405020304" pitchFamily="18" charset="0"/>
              </a:rPr>
              <a:t> ya da</a:t>
            </a:r>
          </a:p>
          <a:p>
            <a:pPr algn="just">
              <a:buClr>
                <a:srgbClr val="00B0F0"/>
              </a:buClr>
              <a:buFont typeface="Courier New" panose="02070309020205020404" pitchFamily="49" charset="0"/>
              <a:buChar char="o"/>
            </a:pPr>
            <a:r>
              <a:rPr lang="tr-TR" sz="1800" dirty="0">
                <a:solidFill>
                  <a:schemeClr val="tx1"/>
                </a:solidFill>
                <a:latin typeface="Times New Roman" panose="02020603050405020304" pitchFamily="18" charset="0"/>
                <a:cs typeface="Times New Roman" panose="02020603050405020304" pitchFamily="18" charset="0"/>
              </a:rPr>
              <a:t> </a:t>
            </a:r>
            <a:r>
              <a:rPr lang="tr-TR" sz="1800" dirty="0" err="1">
                <a:solidFill>
                  <a:schemeClr val="tx1"/>
                </a:solidFill>
                <a:latin typeface="Times New Roman" panose="02020603050405020304" pitchFamily="18" charset="0"/>
                <a:cs typeface="Times New Roman" panose="02020603050405020304" pitchFamily="18" charset="0"/>
              </a:rPr>
              <a:t>MatrixPrinter</a:t>
            </a:r>
            <a:r>
              <a:rPr lang="tr-TR" sz="1800" dirty="0">
                <a:solidFill>
                  <a:schemeClr val="tx1"/>
                </a:solidFill>
                <a:latin typeface="Times New Roman" panose="02020603050405020304" pitchFamily="18" charset="0"/>
                <a:cs typeface="Times New Roman" panose="02020603050405020304" pitchFamily="18" charset="0"/>
              </a:rPr>
              <a:t> </a:t>
            </a:r>
            <a:r>
              <a:rPr lang="tr-TR" sz="1800" dirty="0" err="1">
                <a:solidFill>
                  <a:schemeClr val="tx1"/>
                </a:solidFill>
                <a:latin typeface="Times New Roman" panose="02020603050405020304" pitchFamily="18" charset="0"/>
                <a:cs typeface="Times New Roman" panose="02020603050405020304" pitchFamily="18" charset="0"/>
              </a:rPr>
              <a:t>fax</a:t>
            </a:r>
            <a:r>
              <a:rPr lang="tr-TR" sz="1800" dirty="0">
                <a:solidFill>
                  <a:schemeClr val="tx1"/>
                </a:solidFill>
                <a:latin typeface="Times New Roman" panose="02020603050405020304" pitchFamily="18" charset="0"/>
                <a:cs typeface="Times New Roman" panose="02020603050405020304" pitchFamily="18" charset="0"/>
              </a:rPr>
              <a:t>() gönderme metoduna sahip olarak, faks gönderme özelliğine kavuşuyorlar.</a:t>
            </a:r>
          </a:p>
        </p:txBody>
      </p:sp>
      <p:sp>
        <p:nvSpPr>
          <p:cNvPr id="5" name="Slayt Numarası Yer Tutucusu 4"/>
          <p:cNvSpPr>
            <a:spLocks noGrp="1"/>
          </p:cNvSpPr>
          <p:nvPr>
            <p:ph type="sldNum" sz="quarter" idx="12"/>
          </p:nvPr>
        </p:nvSpPr>
        <p:spPr/>
        <p:txBody>
          <a:bodyPr/>
          <a:lstStyle/>
          <a:p>
            <a:fld id="{E5046ED2-48BC-4D4D-A18C-EC6704D416AE}" type="slidenum">
              <a:rPr lang="tr-TR" smtClean="0"/>
              <a:t>26</a:t>
            </a:fld>
            <a:endParaRPr lang="tr-TR"/>
          </a:p>
        </p:txBody>
      </p:sp>
      <p:pic>
        <p:nvPicPr>
          <p:cNvPr id="6" name="İçerik Yer Tutucusu 1"/>
          <p:cNvPicPr>
            <a:picLocks noChangeAspect="1"/>
          </p:cNvPicPr>
          <p:nvPr/>
        </p:nvPicPr>
        <p:blipFill>
          <a:blip r:embed="rId2"/>
          <a:stretch>
            <a:fillRect/>
          </a:stretch>
        </p:blipFill>
        <p:spPr>
          <a:xfrm>
            <a:off x="1296125" y="178071"/>
            <a:ext cx="6554651" cy="3728613"/>
          </a:xfrm>
          <a:prstGeom prst="rect">
            <a:avLst/>
          </a:prstGeom>
        </p:spPr>
      </p:pic>
    </p:spTree>
    <p:extLst>
      <p:ext uri="{BB962C8B-B14F-4D97-AF65-F5344CB8AC3E}">
        <p14:creationId xmlns:p14="http://schemas.microsoft.com/office/powerpoint/2010/main" val="3815957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Devam..</a:t>
            </a:r>
            <a:endParaRPr lang="tr-TR" dirty="0"/>
          </a:p>
        </p:txBody>
      </p:sp>
      <p:sp>
        <p:nvSpPr>
          <p:cNvPr id="3" name="İçerik Yer Tutucusu 2"/>
          <p:cNvSpPr>
            <a:spLocks noGrp="1"/>
          </p:cNvSpPr>
          <p:nvPr>
            <p:ph idx="1"/>
          </p:nvPr>
        </p:nvSpPr>
        <p:spPr>
          <a:xfrm>
            <a:off x="427956" y="1791547"/>
            <a:ext cx="8376410" cy="1063606"/>
          </a:xfrm>
        </p:spPr>
        <p:txBody>
          <a:bodyPr>
            <a:normAutofit/>
          </a:bodyPr>
          <a:lstStyle/>
          <a:p>
            <a:r>
              <a:rPr lang="tr-TR" sz="1800" b="1" dirty="0">
                <a:solidFill>
                  <a:schemeClr val="tx1"/>
                </a:solidFill>
                <a:latin typeface="Times New Roman" panose="02020603050405020304" pitchFamily="18" charset="0"/>
                <a:cs typeface="Times New Roman" panose="02020603050405020304" pitchFamily="18" charset="0"/>
              </a:rPr>
              <a:t>ÇÖZÜM!!!!</a:t>
            </a:r>
          </a:p>
          <a:p>
            <a:r>
              <a:rPr lang="tr-TR" sz="1800" dirty="0">
                <a:solidFill>
                  <a:schemeClr val="tx1"/>
                </a:solidFill>
                <a:latin typeface="Times New Roman" panose="02020603050405020304" pitchFamily="18" charset="0"/>
                <a:cs typeface="Times New Roman" panose="02020603050405020304" pitchFamily="18" charset="0"/>
              </a:rPr>
              <a:t>Bu sorunu </a:t>
            </a:r>
            <a:r>
              <a:rPr lang="tr-TR" sz="1800" dirty="0" err="1">
                <a:solidFill>
                  <a:schemeClr val="tx1"/>
                </a:solidFill>
                <a:latin typeface="Times New Roman" panose="02020603050405020304" pitchFamily="18" charset="0"/>
                <a:cs typeface="Times New Roman" panose="02020603050405020304" pitchFamily="18" charset="0"/>
              </a:rPr>
              <a:t>fax</a:t>
            </a:r>
            <a:r>
              <a:rPr lang="tr-TR" sz="1800" dirty="0">
                <a:solidFill>
                  <a:schemeClr val="tx1"/>
                </a:solidFill>
                <a:latin typeface="Times New Roman" panose="02020603050405020304" pitchFamily="18" charset="0"/>
                <a:cs typeface="Times New Roman" panose="02020603050405020304" pitchFamily="18" charset="0"/>
              </a:rPr>
              <a:t>() metodunu altsınıflarda, yazıcının yapısına göre tekrar </a:t>
            </a:r>
            <a:r>
              <a:rPr lang="tr-TR" sz="1800" dirty="0" err="1">
                <a:solidFill>
                  <a:schemeClr val="tx1"/>
                </a:solidFill>
                <a:latin typeface="Times New Roman" panose="02020603050405020304" pitchFamily="18" charset="0"/>
                <a:cs typeface="Times New Roman" panose="02020603050405020304" pitchFamily="18" charset="0"/>
              </a:rPr>
              <a:t>implemente</a:t>
            </a:r>
            <a:r>
              <a:rPr lang="tr-TR" sz="1800" dirty="0">
                <a:solidFill>
                  <a:schemeClr val="tx1"/>
                </a:solidFill>
                <a:latin typeface="Times New Roman" panose="02020603050405020304" pitchFamily="18" charset="0"/>
                <a:cs typeface="Times New Roman" panose="02020603050405020304" pitchFamily="18" charset="0"/>
              </a:rPr>
              <a:t> ederek çözebiliriz:</a:t>
            </a:r>
          </a:p>
        </p:txBody>
      </p:sp>
      <p:sp>
        <p:nvSpPr>
          <p:cNvPr id="5" name="Slayt Numarası Yer Tutucusu 4"/>
          <p:cNvSpPr>
            <a:spLocks noGrp="1"/>
          </p:cNvSpPr>
          <p:nvPr>
            <p:ph type="sldNum" sz="quarter" idx="12"/>
          </p:nvPr>
        </p:nvSpPr>
        <p:spPr/>
        <p:txBody>
          <a:bodyPr/>
          <a:lstStyle/>
          <a:p>
            <a:fld id="{E5046ED2-48BC-4D4D-A18C-EC6704D416AE}" type="slidenum">
              <a:rPr lang="tr-TR" smtClean="0"/>
              <a:t>27</a:t>
            </a:fld>
            <a:endParaRPr lang="tr-TR"/>
          </a:p>
        </p:txBody>
      </p:sp>
      <p:pic>
        <p:nvPicPr>
          <p:cNvPr id="6" name="Resim 5"/>
          <p:cNvPicPr>
            <a:picLocks noChangeAspect="1"/>
          </p:cNvPicPr>
          <p:nvPr/>
        </p:nvPicPr>
        <p:blipFill>
          <a:blip r:embed="rId2"/>
          <a:stretch>
            <a:fillRect/>
          </a:stretch>
        </p:blipFill>
        <p:spPr>
          <a:xfrm>
            <a:off x="1323278" y="2852506"/>
            <a:ext cx="5058464" cy="1612955"/>
          </a:xfrm>
          <a:prstGeom prst="rect">
            <a:avLst/>
          </a:prstGeom>
        </p:spPr>
      </p:pic>
      <p:pic>
        <p:nvPicPr>
          <p:cNvPr id="7" name="Resim 6"/>
          <p:cNvPicPr>
            <a:picLocks noChangeAspect="1"/>
          </p:cNvPicPr>
          <p:nvPr/>
        </p:nvPicPr>
        <p:blipFill>
          <a:blip r:embed="rId3"/>
          <a:stretch>
            <a:fillRect/>
          </a:stretch>
        </p:blipFill>
        <p:spPr>
          <a:xfrm>
            <a:off x="1323278" y="4673678"/>
            <a:ext cx="5058464" cy="1577891"/>
          </a:xfrm>
          <a:prstGeom prst="rect">
            <a:avLst/>
          </a:prstGeom>
        </p:spPr>
      </p:pic>
      <p:sp>
        <p:nvSpPr>
          <p:cNvPr id="8" name="İçerik Yer Tutucusu 2"/>
          <p:cNvSpPr txBox="1">
            <a:spLocks/>
          </p:cNvSpPr>
          <p:nvPr/>
        </p:nvSpPr>
        <p:spPr>
          <a:xfrm>
            <a:off x="6381742" y="3943621"/>
            <a:ext cx="2609775" cy="108312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tr-TR" sz="1800" dirty="0">
                <a:solidFill>
                  <a:schemeClr val="tx1"/>
                </a:solidFill>
                <a:latin typeface="Times New Roman" panose="02020603050405020304" pitchFamily="18" charset="0"/>
                <a:cs typeface="Times New Roman" panose="02020603050405020304" pitchFamily="18" charset="0"/>
              </a:rPr>
              <a:t>Sadece </a:t>
            </a:r>
            <a:r>
              <a:rPr lang="tr-TR" sz="1800" dirty="0" err="1">
                <a:solidFill>
                  <a:schemeClr val="tx1"/>
                </a:solidFill>
                <a:latin typeface="Times New Roman" panose="02020603050405020304" pitchFamily="18" charset="0"/>
                <a:cs typeface="Times New Roman" panose="02020603050405020304" pitchFamily="18" charset="0"/>
              </a:rPr>
              <a:t>fax</a:t>
            </a:r>
            <a:r>
              <a:rPr lang="tr-TR" sz="1800" dirty="0">
                <a:solidFill>
                  <a:schemeClr val="tx1"/>
                </a:solidFill>
                <a:latin typeface="Times New Roman" panose="02020603050405020304" pitchFamily="18" charset="0"/>
                <a:cs typeface="Times New Roman" panose="02020603050405020304" pitchFamily="18" charset="0"/>
              </a:rPr>
              <a:t>() göndermek için her altsınıf içinde değişiklik yapmamız gerekecek!!!</a:t>
            </a:r>
          </a:p>
        </p:txBody>
      </p:sp>
    </p:spTree>
    <p:extLst>
      <p:ext uri="{BB962C8B-B14F-4D97-AF65-F5344CB8AC3E}">
        <p14:creationId xmlns:p14="http://schemas.microsoft.com/office/powerpoint/2010/main" val="1168456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22514" y="286604"/>
            <a:ext cx="8321040" cy="1450757"/>
          </a:xfrm>
        </p:spPr>
        <p:txBody>
          <a:bodyPr>
            <a:normAutofit/>
          </a:bodyPr>
          <a:lstStyle/>
          <a:p>
            <a:r>
              <a:rPr lang="tr-TR" sz="4400" b="1" dirty="0" err="1">
                <a:solidFill>
                  <a:srgbClr val="00B0F0"/>
                </a:solidFill>
                <a:latin typeface="Times New Roman" panose="02020603050405020304" pitchFamily="18" charset="0"/>
                <a:cs typeface="Times New Roman" panose="02020603050405020304" pitchFamily="18" charset="0"/>
              </a:rPr>
              <a:t>Interface</a:t>
            </a:r>
            <a:r>
              <a:rPr lang="tr-TR" sz="4400" b="1" dirty="0">
                <a:solidFill>
                  <a:srgbClr val="00B0F0"/>
                </a:solidFill>
                <a:latin typeface="Times New Roman" panose="02020603050405020304" pitchFamily="18" charset="0"/>
                <a:cs typeface="Times New Roman" panose="02020603050405020304" pitchFamily="18" charset="0"/>
              </a:rPr>
              <a:t> sınıf kullanarak çözebilir miyiz?</a:t>
            </a:r>
          </a:p>
        </p:txBody>
      </p:sp>
      <p:sp>
        <p:nvSpPr>
          <p:cNvPr id="3" name="İçerik Yer Tutucusu 2"/>
          <p:cNvSpPr>
            <a:spLocks noGrp="1"/>
          </p:cNvSpPr>
          <p:nvPr>
            <p:ph idx="1"/>
          </p:nvPr>
        </p:nvSpPr>
        <p:spPr>
          <a:xfrm>
            <a:off x="822959" y="1845734"/>
            <a:ext cx="7543801" cy="440266"/>
          </a:xfrm>
        </p:spPr>
        <p:txBody>
          <a:bodyPr/>
          <a:lstStyle/>
          <a:p>
            <a:r>
              <a:rPr lang="tr-TR" dirty="0">
                <a:solidFill>
                  <a:schemeClr val="tx1"/>
                </a:solidFill>
                <a:latin typeface="Times New Roman" panose="02020603050405020304" pitchFamily="18" charset="0"/>
                <a:cs typeface="Times New Roman" panose="02020603050405020304" pitchFamily="18" charset="0"/>
              </a:rPr>
              <a:t>Peki bu sorunu bir </a:t>
            </a:r>
            <a:r>
              <a:rPr lang="tr-TR" dirty="0" err="1">
                <a:solidFill>
                  <a:schemeClr val="tx1"/>
                </a:solidFill>
                <a:latin typeface="Times New Roman" panose="02020603050405020304" pitchFamily="18" charset="0"/>
                <a:cs typeface="Times New Roman" panose="02020603050405020304" pitchFamily="18" charset="0"/>
              </a:rPr>
              <a:t>interface</a:t>
            </a:r>
            <a:r>
              <a:rPr lang="tr-TR" dirty="0">
                <a:solidFill>
                  <a:schemeClr val="tx1"/>
                </a:solidFill>
                <a:latin typeface="Times New Roman" panose="02020603050405020304" pitchFamily="18" charset="0"/>
                <a:cs typeface="Times New Roman" panose="02020603050405020304" pitchFamily="18" charset="0"/>
              </a:rPr>
              <a:t> sınıf kullanarak çözebilir miyiz?</a:t>
            </a:r>
          </a:p>
        </p:txBody>
      </p:sp>
      <p:sp>
        <p:nvSpPr>
          <p:cNvPr id="5" name="Slayt Numarası Yer Tutucusu 4"/>
          <p:cNvSpPr>
            <a:spLocks noGrp="1"/>
          </p:cNvSpPr>
          <p:nvPr>
            <p:ph type="sldNum" sz="quarter" idx="12"/>
          </p:nvPr>
        </p:nvSpPr>
        <p:spPr/>
        <p:txBody>
          <a:bodyPr/>
          <a:lstStyle/>
          <a:p>
            <a:fld id="{E5046ED2-48BC-4D4D-A18C-EC6704D416AE}" type="slidenum">
              <a:rPr lang="tr-TR" smtClean="0"/>
              <a:t>28</a:t>
            </a:fld>
            <a:endParaRPr lang="tr-TR"/>
          </a:p>
        </p:txBody>
      </p:sp>
      <p:pic>
        <p:nvPicPr>
          <p:cNvPr id="6" name="Resim 5"/>
          <p:cNvPicPr>
            <a:picLocks noChangeAspect="1"/>
          </p:cNvPicPr>
          <p:nvPr/>
        </p:nvPicPr>
        <p:blipFill>
          <a:blip r:embed="rId2"/>
          <a:stretch>
            <a:fillRect/>
          </a:stretch>
        </p:blipFill>
        <p:spPr>
          <a:xfrm>
            <a:off x="1466441" y="2169498"/>
            <a:ext cx="5838825" cy="3994942"/>
          </a:xfrm>
          <a:prstGeom prst="rect">
            <a:avLst/>
          </a:prstGeom>
        </p:spPr>
      </p:pic>
    </p:spTree>
    <p:extLst>
      <p:ext uri="{BB962C8B-B14F-4D97-AF65-F5344CB8AC3E}">
        <p14:creationId xmlns:p14="http://schemas.microsoft.com/office/powerpoint/2010/main" val="3363669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65562" y="448008"/>
            <a:ext cx="7543801" cy="1119535"/>
          </a:xfrm>
        </p:spPr>
        <p:txBody>
          <a:bodyPr>
            <a:normAutofit/>
          </a:bodyPr>
          <a:lstStyle/>
          <a:p>
            <a:pPr algn="just"/>
            <a:r>
              <a:rPr lang="tr-TR" sz="1800" dirty="0" err="1">
                <a:solidFill>
                  <a:schemeClr val="tx1"/>
                </a:solidFill>
                <a:latin typeface="Times New Roman" panose="02020603050405020304" pitchFamily="18" charset="0"/>
                <a:cs typeface="Times New Roman" panose="02020603050405020304" pitchFamily="18" charset="0"/>
              </a:rPr>
              <a:t>Fax</a:t>
            </a:r>
            <a:r>
              <a:rPr lang="tr-TR" sz="1800" dirty="0">
                <a:solidFill>
                  <a:schemeClr val="tx1"/>
                </a:solidFill>
                <a:latin typeface="Times New Roman" panose="02020603050405020304" pitchFamily="18" charset="0"/>
                <a:cs typeface="Times New Roman" panose="02020603050405020304" pitchFamily="18" charset="0"/>
              </a:rPr>
              <a:t>() metodu sadece bazı yazıcılar tarafından desteklendiği için </a:t>
            </a:r>
            <a:r>
              <a:rPr lang="tr-TR" sz="1800" dirty="0" err="1">
                <a:solidFill>
                  <a:schemeClr val="tx1"/>
                </a:solidFill>
                <a:latin typeface="Times New Roman" panose="02020603050405020304" pitchFamily="18" charset="0"/>
                <a:cs typeface="Times New Roman" panose="02020603050405020304" pitchFamily="18" charset="0"/>
              </a:rPr>
              <a:t>Fax</a:t>
            </a:r>
            <a:r>
              <a:rPr lang="tr-TR" sz="1800" dirty="0">
                <a:solidFill>
                  <a:schemeClr val="tx1"/>
                </a:solidFill>
                <a:latin typeface="Times New Roman" panose="02020603050405020304" pitchFamily="18" charset="0"/>
                <a:cs typeface="Times New Roman" panose="02020603050405020304" pitchFamily="18" charset="0"/>
              </a:rPr>
              <a:t> isminde bir </a:t>
            </a:r>
            <a:r>
              <a:rPr lang="tr-TR" sz="1800" dirty="0" err="1">
                <a:solidFill>
                  <a:schemeClr val="tx1"/>
                </a:solidFill>
                <a:latin typeface="Times New Roman" panose="02020603050405020304" pitchFamily="18" charset="0"/>
                <a:cs typeface="Times New Roman" panose="02020603050405020304" pitchFamily="18" charset="0"/>
              </a:rPr>
              <a:t>interface</a:t>
            </a:r>
            <a:r>
              <a:rPr lang="tr-TR" sz="1800" dirty="0">
                <a:solidFill>
                  <a:schemeClr val="tx1"/>
                </a:solidFill>
                <a:latin typeface="Times New Roman" panose="02020603050405020304" pitchFamily="18" charset="0"/>
                <a:cs typeface="Times New Roman" panose="02020603050405020304" pitchFamily="18" charset="0"/>
              </a:rPr>
              <a:t> sınıfı oluşturarak, faks gönderebilecek yazıcıların bu sınıfı </a:t>
            </a:r>
            <a:r>
              <a:rPr lang="tr-TR" sz="1800" dirty="0" err="1">
                <a:solidFill>
                  <a:schemeClr val="tx1"/>
                </a:solidFill>
                <a:latin typeface="Times New Roman" panose="02020603050405020304" pitchFamily="18" charset="0"/>
                <a:cs typeface="Times New Roman" panose="02020603050405020304" pitchFamily="18" charset="0"/>
              </a:rPr>
              <a:t>implemente</a:t>
            </a:r>
            <a:r>
              <a:rPr lang="tr-TR" sz="1800" dirty="0">
                <a:solidFill>
                  <a:schemeClr val="tx1"/>
                </a:solidFill>
                <a:latin typeface="Times New Roman" panose="02020603050405020304" pitchFamily="18" charset="0"/>
                <a:cs typeface="Times New Roman" panose="02020603050405020304" pitchFamily="18" charset="0"/>
              </a:rPr>
              <a:t> etmesini sağlıyoruz. Böylece gerçekten faks gönderebilen yazıcılar bu özelliğe kavuşuyor.</a:t>
            </a:r>
          </a:p>
        </p:txBody>
      </p:sp>
      <p:sp>
        <p:nvSpPr>
          <p:cNvPr id="5" name="Slayt Numarası Yer Tutucusu 4"/>
          <p:cNvSpPr>
            <a:spLocks noGrp="1"/>
          </p:cNvSpPr>
          <p:nvPr>
            <p:ph type="sldNum" sz="quarter" idx="12"/>
          </p:nvPr>
        </p:nvSpPr>
        <p:spPr/>
        <p:txBody>
          <a:bodyPr/>
          <a:lstStyle/>
          <a:p>
            <a:fld id="{E5046ED2-48BC-4D4D-A18C-EC6704D416AE}" type="slidenum">
              <a:rPr lang="tr-TR" smtClean="0"/>
              <a:t>29</a:t>
            </a:fld>
            <a:endParaRPr lang="tr-TR"/>
          </a:p>
        </p:txBody>
      </p:sp>
      <p:pic>
        <p:nvPicPr>
          <p:cNvPr id="6" name="Resim 5"/>
          <p:cNvPicPr>
            <a:picLocks noChangeAspect="1"/>
          </p:cNvPicPr>
          <p:nvPr/>
        </p:nvPicPr>
        <p:blipFill>
          <a:blip r:embed="rId2"/>
          <a:stretch>
            <a:fillRect/>
          </a:stretch>
        </p:blipFill>
        <p:spPr>
          <a:xfrm>
            <a:off x="1108449" y="1807751"/>
            <a:ext cx="7058025" cy="1997937"/>
          </a:xfrm>
          <a:prstGeom prst="rect">
            <a:avLst/>
          </a:prstGeom>
        </p:spPr>
      </p:pic>
      <p:sp>
        <p:nvSpPr>
          <p:cNvPr id="7" name="İçerik Yer Tutucusu 2"/>
          <p:cNvSpPr txBox="1">
            <a:spLocks/>
          </p:cNvSpPr>
          <p:nvPr/>
        </p:nvSpPr>
        <p:spPr>
          <a:xfrm>
            <a:off x="865562" y="4221642"/>
            <a:ext cx="7543801" cy="91206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tr-TR" sz="1800" dirty="0">
                <a:solidFill>
                  <a:schemeClr val="tx1"/>
                </a:solidFill>
                <a:latin typeface="Times New Roman" panose="02020603050405020304" pitchFamily="18" charset="0"/>
                <a:cs typeface="Times New Roman" panose="02020603050405020304" pitchFamily="18" charset="0"/>
              </a:rPr>
              <a:t>Peki sizce bu iyi bir çözüm müdür? Bizi bekleyen sorunları kestirebiliyor musunuz? Faks gönderme işlemini değiştirmek zorunda kaldığımızı düşünelim, bu durumda sistemde ne gibi değişiklikler yapılması gerekiyor.</a:t>
            </a:r>
          </a:p>
        </p:txBody>
      </p:sp>
    </p:spTree>
    <p:extLst>
      <p:ext uri="{BB962C8B-B14F-4D97-AF65-F5344CB8AC3E}">
        <p14:creationId xmlns:p14="http://schemas.microsoft.com/office/powerpoint/2010/main" val="875365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Tasarım Şablonu</a:t>
            </a:r>
          </a:p>
        </p:txBody>
      </p:sp>
      <p:sp>
        <p:nvSpPr>
          <p:cNvPr id="3" name="İçerik Yer Tutucusu 2"/>
          <p:cNvSpPr>
            <a:spLocks noGrp="1"/>
          </p:cNvSpPr>
          <p:nvPr>
            <p:ph idx="1"/>
          </p:nvPr>
        </p:nvSpPr>
        <p:spPr/>
        <p:txBody>
          <a:bodyPr>
            <a:noAutofit/>
          </a:bodyPr>
          <a:lstStyle/>
          <a:p>
            <a:pPr algn="just" fontAlgn="base">
              <a:lnSpc>
                <a:spcPct val="100000"/>
              </a:lnSpc>
              <a:spcBef>
                <a:spcPct val="20000"/>
              </a:spcBef>
              <a:spcAft>
                <a:spcPct val="0"/>
              </a:spcAft>
              <a:buClr>
                <a:srgbClr val="00B0F0"/>
              </a:buClr>
              <a:buSzPct val="80000"/>
              <a:buFont typeface="Courier New" panose="02070309020205020404" pitchFamily="49" charset="0"/>
              <a:buChar char="o"/>
            </a:pPr>
            <a:r>
              <a:rPr lang="tr-TR" altLang="tr-TR" dirty="0">
                <a:solidFill>
                  <a:schemeClr val="tx1"/>
                </a:solidFill>
                <a:latin typeface="Times New Roman" panose="02020603050405020304" pitchFamily="18" charset="0"/>
                <a:cs typeface="Times New Roman" panose="02020603050405020304" pitchFamily="18" charset="0"/>
              </a:rPr>
              <a:t> Yazılım esnasında tekrar eden sorunları çözmek için kullanılan ve tekrar kullanılabilir yapıda kod yazılımını destekleyen, bir ya da birden fazla sınıftan oluşmuş modül ve program parçalarına tasarım şablonu (</a:t>
            </a:r>
            <a:r>
              <a:rPr lang="tr-TR" altLang="tr-TR" dirty="0" err="1">
                <a:solidFill>
                  <a:schemeClr val="tx1"/>
                </a:solidFill>
                <a:latin typeface="Times New Roman" panose="02020603050405020304" pitchFamily="18" charset="0"/>
                <a:cs typeface="Times New Roman" panose="02020603050405020304" pitchFamily="18" charset="0"/>
              </a:rPr>
              <a:t>design</a:t>
            </a:r>
            <a:r>
              <a:rPr lang="tr-TR" altLang="tr-TR" dirty="0">
                <a:solidFill>
                  <a:schemeClr val="tx1"/>
                </a:solidFill>
                <a:latin typeface="Times New Roman" panose="02020603050405020304" pitchFamily="18" charset="0"/>
                <a:cs typeface="Times New Roman" panose="02020603050405020304" pitchFamily="18" charset="0"/>
              </a:rPr>
              <a:t> pattern) ismi verilir.</a:t>
            </a:r>
          </a:p>
          <a:p>
            <a:pPr algn="just" fontAlgn="base">
              <a:lnSpc>
                <a:spcPct val="100000"/>
              </a:lnSpc>
              <a:spcBef>
                <a:spcPct val="20000"/>
              </a:spcBef>
              <a:spcAft>
                <a:spcPct val="0"/>
              </a:spcAft>
              <a:buClr>
                <a:srgbClr val="00B0F0"/>
              </a:buClr>
              <a:buSzPct val="80000"/>
              <a:buFont typeface="Courier New" panose="02070309020205020404" pitchFamily="49" charset="0"/>
              <a:buChar char="o"/>
            </a:pPr>
            <a:r>
              <a:rPr lang="tr-TR" altLang="tr-TR" dirty="0">
                <a:solidFill>
                  <a:schemeClr val="tx1"/>
                </a:solidFill>
                <a:latin typeface="Times New Roman" panose="02020603050405020304" pitchFamily="18" charset="0"/>
                <a:cs typeface="Times New Roman" panose="02020603050405020304" pitchFamily="18" charset="0"/>
              </a:rPr>
              <a:t> Tasarım şablonları aşağıda yer alan ortak özelliklere sahiptirler:</a:t>
            </a:r>
          </a:p>
          <a:p>
            <a:pPr marL="685800" lvl="1" indent="-342900" algn="just" fontAlgn="base">
              <a:lnSpc>
                <a:spcPct val="100000"/>
              </a:lnSpc>
              <a:spcBef>
                <a:spcPct val="20000"/>
              </a:spcBef>
              <a:spcAft>
                <a:spcPct val="0"/>
              </a:spcAft>
              <a:buClr>
                <a:srgbClr val="00B0F0"/>
              </a:buClr>
              <a:buSzPct val="70000"/>
              <a:buFont typeface="Courier New" panose="02070309020205020404" pitchFamily="49" charset="0"/>
              <a:buChar char="o"/>
            </a:pPr>
            <a:r>
              <a:rPr lang="tr-TR" altLang="tr-TR" sz="2000" dirty="0">
                <a:solidFill>
                  <a:schemeClr val="tx1"/>
                </a:solidFill>
                <a:latin typeface="Times New Roman" panose="02020603050405020304" pitchFamily="18" charset="0"/>
                <a:cs typeface="Times New Roman" panose="02020603050405020304" pitchFamily="18" charset="0"/>
              </a:rPr>
              <a:t>Edinilen tecrübeler sonunda ortaya çıkmışlardır</a:t>
            </a:r>
          </a:p>
          <a:p>
            <a:pPr marL="685800" lvl="1" indent="-342900" algn="just" fontAlgn="base">
              <a:lnSpc>
                <a:spcPct val="100000"/>
              </a:lnSpc>
              <a:spcBef>
                <a:spcPct val="20000"/>
              </a:spcBef>
              <a:spcAft>
                <a:spcPct val="0"/>
              </a:spcAft>
              <a:buClr>
                <a:srgbClr val="00B0F0"/>
              </a:buClr>
              <a:buSzPct val="70000"/>
              <a:buFont typeface="Courier New" panose="02070309020205020404" pitchFamily="49" charset="0"/>
              <a:buChar char="o"/>
            </a:pPr>
            <a:r>
              <a:rPr lang="tr-TR" altLang="tr-TR" sz="2000" dirty="0">
                <a:solidFill>
                  <a:schemeClr val="tx1"/>
                </a:solidFill>
                <a:latin typeface="Times New Roman" panose="02020603050405020304" pitchFamily="18" charset="0"/>
                <a:cs typeface="Times New Roman" panose="02020603050405020304" pitchFamily="18" charset="0"/>
              </a:rPr>
              <a:t>Tekerin tekrar icat edilmesini önlerler</a:t>
            </a:r>
          </a:p>
          <a:p>
            <a:pPr marL="685800" lvl="1" indent="-342900" algn="just" fontAlgn="base">
              <a:lnSpc>
                <a:spcPct val="100000"/>
              </a:lnSpc>
              <a:spcBef>
                <a:spcPct val="20000"/>
              </a:spcBef>
              <a:spcAft>
                <a:spcPct val="0"/>
              </a:spcAft>
              <a:buClr>
                <a:srgbClr val="00B0F0"/>
              </a:buClr>
              <a:buSzPct val="70000"/>
              <a:buFont typeface="Courier New" panose="02070309020205020404" pitchFamily="49" charset="0"/>
              <a:buChar char="o"/>
            </a:pPr>
            <a:r>
              <a:rPr lang="tr-TR" altLang="tr-TR" sz="2000" dirty="0">
                <a:solidFill>
                  <a:schemeClr val="tx1"/>
                </a:solidFill>
                <a:latin typeface="Times New Roman" panose="02020603050405020304" pitchFamily="18" charset="0"/>
                <a:cs typeface="Times New Roman" panose="02020603050405020304" pitchFamily="18" charset="0"/>
              </a:rPr>
              <a:t>Tekrar kullanılabilir kalıplardır.</a:t>
            </a:r>
          </a:p>
          <a:p>
            <a:pPr marL="685800" lvl="1" indent="-342900" algn="just" fontAlgn="base">
              <a:lnSpc>
                <a:spcPct val="100000"/>
              </a:lnSpc>
              <a:spcBef>
                <a:spcPct val="20000"/>
              </a:spcBef>
              <a:spcAft>
                <a:spcPct val="0"/>
              </a:spcAft>
              <a:buClr>
                <a:srgbClr val="00B0F0"/>
              </a:buClr>
              <a:buSzPct val="70000"/>
              <a:buFont typeface="Courier New" panose="02070309020205020404" pitchFamily="49" charset="0"/>
              <a:buChar char="o"/>
            </a:pPr>
            <a:r>
              <a:rPr lang="tr-TR" altLang="tr-TR" sz="2000" dirty="0">
                <a:solidFill>
                  <a:schemeClr val="tx1"/>
                </a:solidFill>
                <a:latin typeface="Times New Roman" panose="02020603050405020304" pitchFamily="18" charset="0"/>
                <a:cs typeface="Times New Roman" panose="02020603050405020304" pitchFamily="18" charset="0"/>
              </a:rPr>
              <a:t>Ortak kullanılarak daha büyük problemlerin çözülmesine katkı sağlarlar</a:t>
            </a:r>
          </a:p>
          <a:p>
            <a:pPr marL="685800" lvl="1" indent="-342900" algn="just" fontAlgn="base">
              <a:lnSpc>
                <a:spcPct val="100000"/>
              </a:lnSpc>
              <a:spcBef>
                <a:spcPct val="20000"/>
              </a:spcBef>
              <a:spcAft>
                <a:spcPct val="0"/>
              </a:spcAft>
              <a:buClr>
                <a:srgbClr val="00B0F0"/>
              </a:buClr>
              <a:buSzPct val="70000"/>
              <a:buFont typeface="Courier New" panose="02070309020205020404" pitchFamily="49" charset="0"/>
              <a:buChar char="o"/>
            </a:pPr>
            <a:r>
              <a:rPr lang="tr-TR" altLang="tr-TR" sz="2000" dirty="0">
                <a:solidFill>
                  <a:schemeClr val="tx1"/>
                </a:solidFill>
                <a:latin typeface="Times New Roman" panose="02020603050405020304" pitchFamily="18" charset="0"/>
                <a:cs typeface="Times New Roman" panose="02020603050405020304" pitchFamily="18" charset="0"/>
              </a:rPr>
              <a:t>Devamlı geliştirilerek, genel bir çözüm olmaları için çaba sarf edilir.</a:t>
            </a:r>
          </a:p>
        </p:txBody>
      </p:sp>
      <p:sp>
        <p:nvSpPr>
          <p:cNvPr id="5" name="Slayt Numarası Yer Tutucusu 4"/>
          <p:cNvSpPr>
            <a:spLocks noGrp="1"/>
          </p:cNvSpPr>
          <p:nvPr>
            <p:ph type="sldNum" sz="quarter" idx="12"/>
          </p:nvPr>
        </p:nvSpPr>
        <p:spPr/>
        <p:txBody>
          <a:bodyPr/>
          <a:lstStyle/>
          <a:p>
            <a:fld id="{E5046ED2-48BC-4D4D-A18C-EC6704D416AE}" type="slidenum">
              <a:rPr lang="tr-TR" smtClean="0"/>
              <a:t>3</a:t>
            </a:fld>
            <a:endParaRPr lang="tr-TR"/>
          </a:p>
        </p:txBody>
      </p:sp>
    </p:spTree>
    <p:extLst>
      <p:ext uri="{BB962C8B-B14F-4D97-AF65-F5344CB8AC3E}">
        <p14:creationId xmlns:p14="http://schemas.microsoft.com/office/powerpoint/2010/main" val="32780533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22959" y="1845734"/>
            <a:ext cx="7543801" cy="2817706"/>
          </a:xfrm>
        </p:spPr>
        <p:txBody>
          <a:bodyPr/>
          <a:lstStyle/>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Interface</a:t>
            </a:r>
            <a:r>
              <a:rPr lang="tr-TR" dirty="0">
                <a:solidFill>
                  <a:schemeClr val="tx1"/>
                </a:solidFill>
                <a:latin typeface="Times New Roman" panose="02020603050405020304" pitchFamily="18" charset="0"/>
                <a:cs typeface="Times New Roman" panose="02020603050405020304" pitchFamily="18" charset="0"/>
              </a:rPr>
              <a:t> sınıfı kullandığımız zaman karşılaştığımız ilk sorun, her altsınıfın </a:t>
            </a:r>
            <a:r>
              <a:rPr lang="tr-TR" dirty="0" err="1">
                <a:solidFill>
                  <a:schemeClr val="tx1"/>
                </a:solidFill>
                <a:latin typeface="Times New Roman" panose="02020603050405020304" pitchFamily="18" charset="0"/>
                <a:cs typeface="Times New Roman" panose="02020603050405020304" pitchFamily="18" charset="0"/>
              </a:rPr>
              <a:t>interface</a:t>
            </a:r>
            <a:r>
              <a:rPr lang="tr-TR" dirty="0">
                <a:solidFill>
                  <a:schemeClr val="tx1"/>
                </a:solidFill>
                <a:latin typeface="Times New Roman" panose="02020603050405020304" pitchFamily="18" charset="0"/>
                <a:cs typeface="Times New Roman" panose="02020603050405020304" pitchFamily="18" charset="0"/>
              </a:rPr>
              <a:t> sınıfında yer alan metotları </a:t>
            </a:r>
            <a:r>
              <a:rPr lang="tr-TR" dirty="0" err="1">
                <a:solidFill>
                  <a:schemeClr val="tx1"/>
                </a:solidFill>
                <a:latin typeface="Times New Roman" panose="02020603050405020304" pitchFamily="18" charset="0"/>
                <a:cs typeface="Times New Roman" panose="02020603050405020304" pitchFamily="18" charset="0"/>
              </a:rPr>
              <a:t>implemente</a:t>
            </a:r>
            <a:r>
              <a:rPr lang="tr-TR" dirty="0">
                <a:solidFill>
                  <a:schemeClr val="tx1"/>
                </a:solidFill>
                <a:latin typeface="Times New Roman" panose="02020603050405020304" pitchFamily="18" charset="0"/>
                <a:cs typeface="Times New Roman" panose="02020603050405020304" pitchFamily="18" charset="0"/>
              </a:rPr>
              <a:t> etmesi gerçeğidir. Elliye yakın altsınıfın bulunduğu bir sistem düşünün.</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Fax</a:t>
            </a:r>
            <a:r>
              <a:rPr lang="tr-TR" dirty="0">
                <a:solidFill>
                  <a:schemeClr val="tx1"/>
                </a:solidFill>
                <a:latin typeface="Times New Roman" panose="02020603050405020304" pitchFamily="18" charset="0"/>
                <a:cs typeface="Times New Roman" panose="02020603050405020304" pitchFamily="18" charset="0"/>
              </a:rPr>
              <a:t>() metodunu değiştirmek zorunda kaldığımızda, bu elli sınıfın </a:t>
            </a:r>
            <a:r>
              <a:rPr lang="tr-TR" dirty="0" err="1">
                <a:solidFill>
                  <a:schemeClr val="tx1"/>
                </a:solidFill>
                <a:latin typeface="Times New Roman" panose="02020603050405020304" pitchFamily="18" charset="0"/>
                <a:cs typeface="Times New Roman" panose="02020603050405020304" pitchFamily="18" charset="0"/>
              </a:rPr>
              <a:t>fax</a:t>
            </a:r>
            <a:r>
              <a:rPr lang="tr-TR" dirty="0">
                <a:solidFill>
                  <a:schemeClr val="tx1"/>
                </a:solidFill>
                <a:latin typeface="Times New Roman" panose="02020603050405020304" pitchFamily="18" charset="0"/>
                <a:cs typeface="Times New Roman" panose="02020603050405020304" pitchFamily="18" charset="0"/>
              </a:rPr>
              <a:t>() metodunu değiştirmek zorunda kalacağız.</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Gereksiz yere aynı kodu çoğaltıp, program içinde kullanmış oluyoruz. oluyoruz. Bu sistemin bakımını çok zorlaştırır ve mutlaka ve mutlaka sakınılması gereken bir durumdur!!!!</a:t>
            </a:r>
          </a:p>
        </p:txBody>
      </p:sp>
      <p:sp>
        <p:nvSpPr>
          <p:cNvPr id="5" name="Slayt Numarası Yer Tutucusu 4"/>
          <p:cNvSpPr>
            <a:spLocks noGrp="1"/>
          </p:cNvSpPr>
          <p:nvPr>
            <p:ph type="sldNum" sz="quarter" idx="12"/>
          </p:nvPr>
        </p:nvSpPr>
        <p:spPr/>
        <p:txBody>
          <a:bodyPr/>
          <a:lstStyle/>
          <a:p>
            <a:fld id="{E5046ED2-48BC-4D4D-A18C-EC6704D416AE}" type="slidenum">
              <a:rPr lang="tr-TR" smtClean="0"/>
              <a:t>30</a:t>
            </a:fld>
            <a:endParaRPr lang="tr-TR"/>
          </a:p>
        </p:txBody>
      </p:sp>
    </p:spTree>
    <p:extLst>
      <p:ext uri="{BB962C8B-B14F-4D97-AF65-F5344CB8AC3E}">
        <p14:creationId xmlns:p14="http://schemas.microsoft.com/office/powerpoint/2010/main" val="3409379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Sorularınız</a:t>
            </a:r>
          </a:p>
        </p:txBody>
      </p:sp>
      <p:sp>
        <p:nvSpPr>
          <p:cNvPr id="5" name="Slayt Numarası Yer Tutucusu 4"/>
          <p:cNvSpPr>
            <a:spLocks noGrp="1"/>
          </p:cNvSpPr>
          <p:nvPr>
            <p:ph type="sldNum" sz="quarter" idx="12"/>
          </p:nvPr>
        </p:nvSpPr>
        <p:spPr/>
        <p:txBody>
          <a:bodyPr/>
          <a:lstStyle/>
          <a:p>
            <a:fld id="{E5046ED2-48BC-4D4D-A18C-EC6704D416AE}" type="slidenum">
              <a:rPr lang="tr-TR" smtClean="0"/>
              <a:t>31</a:t>
            </a:fld>
            <a:endParaRPr lang="tr-T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2972" y="2415034"/>
            <a:ext cx="3192697" cy="3192697"/>
          </a:xfrm>
          <a:prstGeom prst="rect">
            <a:avLst/>
          </a:prstGeom>
        </p:spPr>
      </p:pic>
    </p:spTree>
    <p:extLst>
      <p:ext uri="{BB962C8B-B14F-4D97-AF65-F5344CB8AC3E}">
        <p14:creationId xmlns:p14="http://schemas.microsoft.com/office/powerpoint/2010/main" val="1503586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Tasarım Kavramları</a:t>
            </a:r>
          </a:p>
        </p:txBody>
      </p:sp>
      <p:sp>
        <p:nvSpPr>
          <p:cNvPr id="3" name="İçerik Yer Tutucusu 2"/>
          <p:cNvSpPr>
            <a:spLocks noGrp="1"/>
          </p:cNvSpPr>
          <p:nvPr>
            <p:ph idx="1"/>
          </p:nvPr>
        </p:nvSpPr>
        <p:spPr>
          <a:xfrm>
            <a:off x="822959" y="1845734"/>
            <a:ext cx="7811590" cy="2582575"/>
          </a:xfrm>
        </p:spPr>
        <p:txBody>
          <a:bodyPr>
            <a:normAutofit/>
          </a:bodyPr>
          <a:lstStyle/>
          <a:p>
            <a:pPr algn="just"/>
            <a:r>
              <a:rPr lang="tr-TR" b="1" dirty="0">
                <a:solidFill>
                  <a:schemeClr val="tx1"/>
                </a:solidFill>
                <a:latin typeface="Times New Roman" panose="02020603050405020304" pitchFamily="18" charset="0"/>
                <a:cs typeface="Times New Roman" panose="02020603050405020304" pitchFamily="18" charset="0"/>
              </a:rPr>
              <a:t>Soyutlama (</a:t>
            </a:r>
            <a:r>
              <a:rPr lang="tr-TR" b="1" dirty="0" err="1">
                <a:solidFill>
                  <a:schemeClr val="tx1"/>
                </a:solidFill>
                <a:latin typeface="Times New Roman" panose="02020603050405020304" pitchFamily="18" charset="0"/>
                <a:cs typeface="Times New Roman" panose="02020603050405020304" pitchFamily="18" charset="0"/>
              </a:rPr>
              <a:t>Abstraction</a:t>
            </a:r>
            <a:r>
              <a:rPr lang="tr-TR" b="1" dirty="0">
                <a:solidFill>
                  <a:schemeClr val="tx1"/>
                </a:solidFill>
                <a:latin typeface="Times New Roman" panose="02020603050405020304" pitchFamily="18" charset="0"/>
                <a:cs typeface="Times New Roman" panose="02020603050405020304" pitchFamily="18" charset="0"/>
              </a:rPr>
              <a:t>): </a:t>
            </a:r>
            <a:endParaRPr lang="tr-TR" altLang="tr-TR" b="1" dirty="0">
              <a:solidFill>
                <a:schemeClr val="tx1"/>
              </a:solidFill>
              <a:latin typeface="Times New Roman" panose="02020603050405020304" pitchFamily="18" charset="0"/>
              <a:cs typeface="Times New Roman" panose="02020603050405020304" pitchFamily="18" charset="0"/>
            </a:endParaRPr>
          </a:p>
          <a:p>
            <a:pPr algn="just" fontAlgn="base">
              <a:spcBef>
                <a:spcPct val="20000"/>
              </a:spcBef>
              <a:spcAft>
                <a:spcPct val="0"/>
              </a:spcAft>
              <a:buClr>
                <a:srgbClr val="00B0F0"/>
              </a:buClr>
              <a:buSzPct val="80000"/>
              <a:buFont typeface="Courier New" panose="02070309020205020404" pitchFamily="49" charset="0"/>
              <a:buChar char="o"/>
            </a:pPr>
            <a:r>
              <a:rPr lang="tr-TR" altLang="tr-TR" dirty="0">
                <a:solidFill>
                  <a:schemeClr val="tx1"/>
                </a:solidFill>
                <a:latin typeface="Times New Roman" panose="02020603050405020304" pitchFamily="18" charset="0"/>
                <a:cs typeface="Times New Roman" panose="02020603050405020304" pitchFamily="18" charset="0"/>
              </a:rPr>
              <a:t> Soyutlama (</a:t>
            </a:r>
            <a:r>
              <a:rPr lang="tr-TR" altLang="tr-TR" dirty="0" err="1">
                <a:solidFill>
                  <a:schemeClr val="tx1"/>
                </a:solidFill>
                <a:latin typeface="Times New Roman" panose="02020603050405020304" pitchFamily="18" charset="0"/>
                <a:cs typeface="Times New Roman" panose="02020603050405020304" pitchFamily="18" charset="0"/>
              </a:rPr>
              <a:t>abstraction</a:t>
            </a:r>
            <a:r>
              <a:rPr lang="tr-TR" altLang="tr-TR" dirty="0">
                <a:solidFill>
                  <a:schemeClr val="tx1"/>
                </a:solidFill>
                <a:latin typeface="Times New Roman" panose="02020603050405020304" pitchFamily="18" charset="0"/>
                <a:cs typeface="Times New Roman" panose="02020603050405020304" pitchFamily="18" charset="0"/>
              </a:rPr>
              <a:t>): Detayları gizleyerek yukarıdan bakabilme imkanı sağlanır. </a:t>
            </a:r>
          </a:p>
          <a:p>
            <a:pPr algn="just" fontAlgn="base">
              <a:spcBef>
                <a:spcPct val="20000"/>
              </a:spcBef>
              <a:spcAft>
                <a:spcPct val="0"/>
              </a:spcAft>
              <a:buClr>
                <a:srgbClr val="00B0F0"/>
              </a:buClr>
              <a:buSzPct val="80000"/>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Soyutlama kavramı veri, işlev ve yapısal açılar için geçerlidir. Örneğin bir kapı nesne olarak ele alındığında onun kulpu, rengi menteşeleri, malzemesi gibi detayları düşünmeden kapıyı bir ev mimarisi içinde değerlendirebiliriz.  Aksi taktirde diğer detaylara yoğunlaşan bir tasarımcı ‘oda’ düzeyinde görsel canlandırmalara hakim olamaz.</a:t>
            </a:r>
            <a:endParaRPr lang="tr-TR" altLang="tr-TR" dirty="0">
              <a:solidFill>
                <a:schemeClr val="tx1"/>
              </a:solidFill>
              <a:latin typeface="Times New Roman" panose="02020603050405020304" pitchFamily="18" charset="0"/>
              <a:cs typeface="Times New Roman" panose="02020603050405020304" pitchFamily="18" charset="0"/>
            </a:endParaRPr>
          </a:p>
        </p:txBody>
      </p:sp>
      <p:sp>
        <p:nvSpPr>
          <p:cNvPr id="5" name="Slayt Numarası Yer Tutucusu 4"/>
          <p:cNvSpPr>
            <a:spLocks noGrp="1"/>
          </p:cNvSpPr>
          <p:nvPr>
            <p:ph type="sldNum" sz="quarter" idx="12"/>
          </p:nvPr>
        </p:nvSpPr>
        <p:spPr/>
        <p:txBody>
          <a:bodyPr/>
          <a:lstStyle/>
          <a:p>
            <a:fld id="{E5046ED2-48BC-4D4D-A18C-EC6704D416AE}" type="slidenum">
              <a:rPr lang="tr-TR" smtClean="0"/>
              <a:t>4</a:t>
            </a:fld>
            <a:endParaRPr lang="tr-TR"/>
          </a:p>
        </p:txBody>
      </p:sp>
      <p:sp>
        <p:nvSpPr>
          <p:cNvPr id="6" name="Dikdörtgen 5"/>
          <p:cNvSpPr/>
          <p:nvPr/>
        </p:nvSpPr>
        <p:spPr>
          <a:xfrm>
            <a:off x="3796617" y="4536682"/>
            <a:ext cx="932137" cy="1315745"/>
          </a:xfrm>
          <a:prstGeom prst="rect">
            <a:avLst/>
          </a:prstGeom>
          <a:solidFill>
            <a:schemeClr val="bg2"/>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tr-TR" b="1" dirty="0">
                <a:solidFill>
                  <a:schemeClr val="tx1"/>
                </a:solidFill>
                <a:latin typeface="Times New Roman" panose="02020603050405020304" pitchFamily="18" charset="0"/>
                <a:cs typeface="Times New Roman" panose="02020603050405020304" pitchFamily="18" charset="0"/>
              </a:rPr>
              <a:t>KAPI</a:t>
            </a:r>
            <a:endParaRPr lang="tr-TR" sz="16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730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Tasarım Kavramları</a:t>
            </a:r>
            <a:endParaRPr lang="tr-TR" dirty="0"/>
          </a:p>
        </p:txBody>
      </p:sp>
      <p:sp>
        <p:nvSpPr>
          <p:cNvPr id="3" name="İçerik Yer Tutucusu 2"/>
          <p:cNvSpPr>
            <a:spLocks noGrp="1"/>
          </p:cNvSpPr>
          <p:nvPr>
            <p:ph idx="1"/>
          </p:nvPr>
        </p:nvSpPr>
        <p:spPr>
          <a:xfrm>
            <a:off x="801289" y="2007386"/>
            <a:ext cx="7543801" cy="1798803"/>
          </a:xfrm>
        </p:spPr>
        <p:txBody>
          <a:bodyPr>
            <a:noAutofit/>
          </a:bodyPr>
          <a:lstStyle/>
          <a:p>
            <a:pPr algn="just"/>
            <a:r>
              <a:rPr lang="tr-TR" dirty="0">
                <a:solidFill>
                  <a:schemeClr val="tx1"/>
                </a:solidFill>
                <a:latin typeface="Times New Roman" panose="02020603050405020304" pitchFamily="18" charset="0"/>
                <a:cs typeface="Times New Roman" panose="02020603050405020304" pitchFamily="18" charset="0"/>
              </a:rPr>
              <a:t>İyileştirme (Enhancement): </a:t>
            </a:r>
            <a:endParaRPr lang="tr-TR" altLang="tr-TR" dirty="0">
              <a:solidFill>
                <a:schemeClr val="tx1"/>
              </a:solidFill>
              <a:latin typeface="Times New Roman" panose="02020603050405020304" pitchFamily="18" charset="0"/>
              <a:cs typeface="Times New Roman" panose="02020603050405020304" pitchFamily="18" charset="0"/>
            </a:endParaRPr>
          </a:p>
          <a:p>
            <a:pPr algn="just" fontAlgn="base">
              <a:spcBef>
                <a:spcPct val="20000"/>
              </a:spcBef>
              <a:spcAft>
                <a:spcPct val="0"/>
              </a:spcAft>
              <a:buClr>
                <a:srgbClr val="00B0F0"/>
              </a:buClr>
              <a:buSzPct val="80000"/>
              <a:buFont typeface="Courier New" panose="02070309020205020404" pitchFamily="49" charset="0"/>
              <a:buChar char="o"/>
            </a:pPr>
            <a:r>
              <a:rPr lang="tr-TR" altLang="tr-TR" dirty="0">
                <a:solidFill>
                  <a:schemeClr val="tx1"/>
                </a:solidFill>
                <a:latin typeface="Times New Roman" panose="02020603050405020304" pitchFamily="18" charset="0"/>
                <a:cs typeface="Times New Roman" panose="02020603050405020304" pitchFamily="18" charset="0"/>
              </a:rPr>
              <a:t> İyileştirme (</a:t>
            </a:r>
            <a:r>
              <a:rPr lang="tr-TR" altLang="tr-TR" dirty="0" err="1">
                <a:solidFill>
                  <a:schemeClr val="tx1"/>
                </a:solidFill>
                <a:latin typeface="Times New Roman" panose="02020603050405020304" pitchFamily="18" charset="0"/>
                <a:cs typeface="Times New Roman" panose="02020603050405020304" pitchFamily="18" charset="0"/>
              </a:rPr>
              <a:t>enhancement</a:t>
            </a:r>
            <a:r>
              <a:rPr lang="tr-TR" altLang="tr-TR" dirty="0">
                <a:solidFill>
                  <a:schemeClr val="tx1"/>
                </a:solidFill>
                <a:latin typeface="Times New Roman" panose="02020603050405020304" pitchFamily="18" charset="0"/>
                <a:cs typeface="Times New Roman" panose="02020603050405020304" pitchFamily="18" charset="0"/>
              </a:rPr>
              <a:t>): Soyutlama düzeyinde irdeleme bittikten sonra, daha alt seviyelere inilerek tanımlamalarda ayrıntı, bazen de düzeltme yapılarak tasarımın daha kesinlik kazanması sağlanır.</a:t>
            </a:r>
          </a:p>
        </p:txBody>
      </p:sp>
      <p:sp>
        <p:nvSpPr>
          <p:cNvPr id="5" name="Slayt Numarası Yer Tutucusu 4"/>
          <p:cNvSpPr>
            <a:spLocks noGrp="1"/>
          </p:cNvSpPr>
          <p:nvPr>
            <p:ph type="sldNum" sz="quarter" idx="12"/>
          </p:nvPr>
        </p:nvSpPr>
        <p:spPr/>
        <p:txBody>
          <a:bodyPr/>
          <a:lstStyle/>
          <a:p>
            <a:fld id="{E5046ED2-48BC-4D4D-A18C-EC6704D416AE}" type="slidenum">
              <a:rPr lang="tr-TR" smtClean="0"/>
              <a:t>5</a:t>
            </a:fld>
            <a:endParaRPr lang="tr-TR"/>
          </a:p>
        </p:txBody>
      </p:sp>
      <p:sp>
        <p:nvSpPr>
          <p:cNvPr id="6" name="Dikdörtgen 5"/>
          <p:cNvSpPr/>
          <p:nvPr/>
        </p:nvSpPr>
        <p:spPr>
          <a:xfrm>
            <a:off x="3043647" y="3806189"/>
            <a:ext cx="1245113" cy="864551"/>
          </a:xfrm>
          <a:prstGeom prst="rect">
            <a:avLst/>
          </a:prstGeom>
          <a:solidFill>
            <a:schemeClr val="bg2"/>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1500" b="1" dirty="0">
                <a:solidFill>
                  <a:schemeClr val="tx1">
                    <a:lumMod val="95000"/>
                    <a:lumOff val="5000"/>
                  </a:schemeClr>
                </a:solidFill>
              </a:rPr>
              <a:t>Kulp</a:t>
            </a:r>
            <a:endParaRPr lang="tr-TR" sz="1350" b="1" dirty="0">
              <a:solidFill>
                <a:schemeClr val="tx1">
                  <a:lumMod val="95000"/>
                  <a:lumOff val="5000"/>
                </a:schemeClr>
              </a:solidFill>
            </a:endParaRPr>
          </a:p>
        </p:txBody>
      </p:sp>
      <p:sp>
        <p:nvSpPr>
          <p:cNvPr id="7" name="Dikdörtgen 6"/>
          <p:cNvSpPr/>
          <p:nvPr/>
        </p:nvSpPr>
        <p:spPr>
          <a:xfrm>
            <a:off x="4288760" y="3806189"/>
            <a:ext cx="1184577" cy="864551"/>
          </a:xfrm>
          <a:prstGeom prst="rect">
            <a:avLst/>
          </a:prstGeom>
          <a:solidFill>
            <a:schemeClr val="bg2"/>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1500" b="1" dirty="0">
                <a:solidFill>
                  <a:schemeClr val="tx1">
                    <a:lumMod val="95000"/>
                    <a:lumOff val="5000"/>
                  </a:schemeClr>
                </a:solidFill>
              </a:rPr>
              <a:t>Menteşe</a:t>
            </a:r>
            <a:endParaRPr lang="tr-TR" sz="1350" b="1" dirty="0">
              <a:solidFill>
                <a:schemeClr val="tx1">
                  <a:lumMod val="95000"/>
                  <a:lumOff val="5000"/>
                </a:schemeClr>
              </a:solidFill>
            </a:endParaRPr>
          </a:p>
        </p:txBody>
      </p:sp>
      <p:sp>
        <p:nvSpPr>
          <p:cNvPr id="8" name="Dikdörtgen 7"/>
          <p:cNvSpPr/>
          <p:nvPr/>
        </p:nvSpPr>
        <p:spPr>
          <a:xfrm>
            <a:off x="3043646" y="4719918"/>
            <a:ext cx="1245114" cy="875318"/>
          </a:xfrm>
          <a:prstGeom prst="rect">
            <a:avLst/>
          </a:prstGeom>
          <a:solidFill>
            <a:schemeClr val="bg2"/>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1500" b="1" dirty="0">
                <a:solidFill>
                  <a:schemeClr val="tx1">
                    <a:lumMod val="95000"/>
                    <a:lumOff val="5000"/>
                  </a:schemeClr>
                </a:solidFill>
              </a:rPr>
              <a:t>Renk</a:t>
            </a:r>
            <a:endParaRPr lang="tr-TR" sz="1350" b="1" dirty="0">
              <a:solidFill>
                <a:schemeClr val="tx1">
                  <a:lumMod val="95000"/>
                  <a:lumOff val="5000"/>
                </a:schemeClr>
              </a:solidFill>
            </a:endParaRPr>
          </a:p>
        </p:txBody>
      </p:sp>
      <p:sp>
        <p:nvSpPr>
          <p:cNvPr id="9" name="Dikdörtgen 8"/>
          <p:cNvSpPr/>
          <p:nvPr/>
        </p:nvSpPr>
        <p:spPr>
          <a:xfrm>
            <a:off x="4288760" y="4719917"/>
            <a:ext cx="1184577" cy="875318"/>
          </a:xfrm>
          <a:prstGeom prst="rect">
            <a:avLst/>
          </a:prstGeom>
          <a:solidFill>
            <a:schemeClr val="bg2"/>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1500" b="1" dirty="0">
                <a:solidFill>
                  <a:schemeClr val="tx1">
                    <a:lumMod val="95000"/>
                    <a:lumOff val="5000"/>
                  </a:schemeClr>
                </a:solidFill>
              </a:rPr>
              <a:t>Malzeme</a:t>
            </a:r>
            <a:endParaRPr lang="tr-TR" sz="1350" b="1" dirty="0">
              <a:solidFill>
                <a:schemeClr val="tx1">
                  <a:lumMod val="95000"/>
                  <a:lumOff val="5000"/>
                </a:schemeClr>
              </a:solidFill>
            </a:endParaRPr>
          </a:p>
        </p:txBody>
      </p:sp>
    </p:spTree>
    <p:extLst>
      <p:ext uri="{BB962C8B-B14F-4D97-AF65-F5344CB8AC3E}">
        <p14:creationId xmlns:p14="http://schemas.microsoft.com/office/powerpoint/2010/main" val="2307811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Tasarım Kavramları</a:t>
            </a:r>
            <a:endParaRPr lang="tr-TR" dirty="0"/>
          </a:p>
        </p:txBody>
      </p:sp>
      <p:sp>
        <p:nvSpPr>
          <p:cNvPr id="3" name="İçerik Yer Tutucusu 2"/>
          <p:cNvSpPr>
            <a:spLocks noGrp="1"/>
          </p:cNvSpPr>
          <p:nvPr>
            <p:ph idx="1"/>
          </p:nvPr>
        </p:nvSpPr>
        <p:spPr>
          <a:xfrm>
            <a:off x="822959" y="1845734"/>
            <a:ext cx="7543801" cy="1485295"/>
          </a:xfrm>
        </p:spPr>
        <p:txBody>
          <a:bodyPr>
            <a:normAutofit/>
          </a:bodyPr>
          <a:lstStyle/>
          <a:p>
            <a:r>
              <a:rPr lang="tr-TR" b="1" dirty="0">
                <a:solidFill>
                  <a:schemeClr val="tx1"/>
                </a:solidFill>
                <a:latin typeface="Times New Roman" panose="02020603050405020304" pitchFamily="18" charset="0"/>
                <a:cs typeface="Times New Roman" panose="02020603050405020304" pitchFamily="18" charset="0"/>
              </a:rPr>
              <a:t>Modülerlik (</a:t>
            </a:r>
            <a:r>
              <a:rPr lang="tr-TR" b="1" dirty="0" err="1">
                <a:solidFill>
                  <a:schemeClr val="tx1"/>
                </a:solidFill>
                <a:latin typeface="Times New Roman" panose="02020603050405020304" pitchFamily="18" charset="0"/>
                <a:cs typeface="Times New Roman" panose="02020603050405020304" pitchFamily="18" charset="0"/>
              </a:rPr>
              <a:t>Modularity</a:t>
            </a:r>
            <a:r>
              <a:rPr lang="tr-TR" b="1" dirty="0">
                <a:solidFill>
                  <a:schemeClr val="tx1"/>
                </a:solidFill>
                <a:latin typeface="Times New Roman" panose="02020603050405020304" pitchFamily="18" charset="0"/>
                <a:cs typeface="Times New Roman" panose="02020603050405020304" pitchFamily="18" charset="0"/>
              </a:rPr>
              <a:t>): </a:t>
            </a:r>
            <a:endParaRPr lang="tr-TR" altLang="tr-TR" b="1" dirty="0">
              <a:solidFill>
                <a:schemeClr val="tx1"/>
              </a:solidFill>
              <a:latin typeface="Times New Roman" panose="02020603050405020304" pitchFamily="18" charset="0"/>
              <a:cs typeface="Times New Roman" panose="02020603050405020304" pitchFamily="18" charset="0"/>
            </a:endParaRPr>
          </a:p>
          <a:p>
            <a:pPr algn="just" fontAlgn="base">
              <a:spcBef>
                <a:spcPct val="20000"/>
              </a:spcBef>
              <a:spcAft>
                <a:spcPct val="0"/>
              </a:spcAft>
              <a:buClr>
                <a:srgbClr val="00B0F0"/>
              </a:buClr>
              <a:buSzPct val="80000"/>
              <a:buFont typeface="Courier New" panose="02070309020205020404" pitchFamily="49" charset="0"/>
              <a:buChar char="o"/>
            </a:pPr>
            <a:r>
              <a:rPr lang="tr-TR" altLang="tr-TR" dirty="0">
                <a:solidFill>
                  <a:schemeClr val="tx1"/>
                </a:solidFill>
                <a:latin typeface="Times New Roman" panose="02020603050405020304" pitchFamily="18" charset="0"/>
                <a:cs typeface="Times New Roman" panose="02020603050405020304" pitchFamily="18" charset="0"/>
              </a:rPr>
              <a:t> Modülerlik (</a:t>
            </a:r>
            <a:r>
              <a:rPr lang="tr-TR" altLang="tr-TR" dirty="0" err="1">
                <a:solidFill>
                  <a:schemeClr val="tx1"/>
                </a:solidFill>
                <a:latin typeface="Times New Roman" panose="02020603050405020304" pitchFamily="18" charset="0"/>
                <a:cs typeface="Times New Roman" panose="02020603050405020304" pitchFamily="18" charset="0"/>
              </a:rPr>
              <a:t>modularity</a:t>
            </a:r>
            <a:r>
              <a:rPr lang="tr-TR" altLang="tr-TR" dirty="0">
                <a:solidFill>
                  <a:schemeClr val="tx1"/>
                </a:solidFill>
                <a:latin typeface="Times New Roman" panose="02020603050405020304" pitchFamily="18" charset="0"/>
                <a:cs typeface="Times New Roman" panose="02020603050405020304" pitchFamily="18" charset="0"/>
              </a:rPr>
              <a:t>): Sistemi istenen kalite faktörleri ışığında parçalara ayrıştırma sonucu elde edilir. Bir işlev için sistemin tümü değil, ayrılmış bir kısmı üzerinde çalışma yapabilme olanağı sağlar.</a:t>
            </a:r>
          </a:p>
        </p:txBody>
      </p:sp>
      <p:sp>
        <p:nvSpPr>
          <p:cNvPr id="5" name="Slayt Numarası Yer Tutucusu 4"/>
          <p:cNvSpPr>
            <a:spLocks noGrp="1"/>
          </p:cNvSpPr>
          <p:nvPr>
            <p:ph type="sldNum" sz="quarter" idx="12"/>
          </p:nvPr>
        </p:nvSpPr>
        <p:spPr/>
        <p:txBody>
          <a:bodyPr/>
          <a:lstStyle/>
          <a:p>
            <a:fld id="{E5046ED2-48BC-4D4D-A18C-EC6704D416AE}" type="slidenum">
              <a:rPr lang="tr-TR" smtClean="0"/>
              <a:t>6</a:t>
            </a:fld>
            <a:endParaRPr lang="tr-TR"/>
          </a:p>
        </p:txBody>
      </p:sp>
      <p:sp>
        <p:nvSpPr>
          <p:cNvPr id="6" name="Dikdörtgen 5"/>
          <p:cNvSpPr/>
          <p:nvPr/>
        </p:nvSpPr>
        <p:spPr>
          <a:xfrm>
            <a:off x="2321411" y="3624692"/>
            <a:ext cx="2167857" cy="1241426"/>
          </a:xfrm>
          <a:prstGeom prst="rect">
            <a:avLst/>
          </a:prstGeom>
          <a:solidFill>
            <a:schemeClr val="bg2"/>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1500" b="1" dirty="0">
                <a:solidFill>
                  <a:schemeClr val="tx1">
                    <a:lumMod val="95000"/>
                    <a:lumOff val="5000"/>
                  </a:schemeClr>
                </a:solidFill>
              </a:rPr>
              <a:t>Yuvarlak</a:t>
            </a:r>
            <a:br>
              <a:rPr lang="tr-TR" sz="1500" b="1" dirty="0">
                <a:solidFill>
                  <a:schemeClr val="tx1">
                    <a:lumMod val="95000"/>
                    <a:lumOff val="5000"/>
                  </a:schemeClr>
                </a:solidFill>
              </a:rPr>
            </a:br>
            <a:r>
              <a:rPr lang="tr-TR" sz="1500" b="1" dirty="0">
                <a:solidFill>
                  <a:schemeClr val="tx1">
                    <a:lumMod val="95000"/>
                    <a:lumOff val="5000"/>
                  </a:schemeClr>
                </a:solidFill>
              </a:rPr>
              <a:t>Köşeli</a:t>
            </a:r>
            <a:br>
              <a:rPr lang="tr-TR" sz="1500" b="1" dirty="0">
                <a:solidFill>
                  <a:schemeClr val="tx1">
                    <a:lumMod val="95000"/>
                    <a:lumOff val="5000"/>
                  </a:schemeClr>
                </a:solidFill>
              </a:rPr>
            </a:br>
            <a:r>
              <a:rPr lang="tr-TR" sz="1500" b="1" dirty="0">
                <a:solidFill>
                  <a:schemeClr val="tx1">
                    <a:lumMod val="95000"/>
                    <a:lumOff val="5000"/>
                  </a:schemeClr>
                </a:solidFill>
              </a:rPr>
              <a:t>Uzun</a:t>
            </a:r>
            <a:br>
              <a:rPr lang="tr-TR" sz="1500" b="1" dirty="0">
                <a:solidFill>
                  <a:schemeClr val="tx1">
                    <a:lumMod val="95000"/>
                    <a:lumOff val="5000"/>
                  </a:schemeClr>
                </a:solidFill>
              </a:rPr>
            </a:br>
            <a:r>
              <a:rPr lang="tr-TR" sz="1500" b="1" dirty="0">
                <a:solidFill>
                  <a:schemeClr val="tx1">
                    <a:lumMod val="95000"/>
                    <a:lumOff val="5000"/>
                  </a:schemeClr>
                </a:solidFill>
              </a:rPr>
              <a:t>Kısa</a:t>
            </a:r>
            <a:br>
              <a:rPr lang="tr-TR" sz="1500" b="1" dirty="0">
                <a:solidFill>
                  <a:schemeClr val="tx1">
                    <a:lumMod val="95000"/>
                    <a:lumOff val="5000"/>
                  </a:schemeClr>
                </a:solidFill>
              </a:rPr>
            </a:br>
            <a:r>
              <a:rPr lang="tr-TR" sz="1500" b="1" dirty="0">
                <a:solidFill>
                  <a:schemeClr val="tx1">
                    <a:lumMod val="95000"/>
                    <a:lumOff val="5000"/>
                  </a:schemeClr>
                </a:solidFill>
              </a:rPr>
              <a:t>…</a:t>
            </a:r>
            <a:endParaRPr lang="tr-TR" sz="1350" b="1" dirty="0">
              <a:solidFill>
                <a:schemeClr val="tx1">
                  <a:lumMod val="95000"/>
                  <a:lumOff val="5000"/>
                </a:schemeClr>
              </a:solidFill>
            </a:endParaRPr>
          </a:p>
        </p:txBody>
      </p:sp>
      <p:sp>
        <p:nvSpPr>
          <p:cNvPr id="7" name="Dikdörtgen 6"/>
          <p:cNvSpPr/>
          <p:nvPr/>
        </p:nvSpPr>
        <p:spPr>
          <a:xfrm>
            <a:off x="4489268" y="3624693"/>
            <a:ext cx="1963376" cy="1241425"/>
          </a:xfrm>
          <a:prstGeom prst="rect">
            <a:avLst/>
          </a:prstGeom>
          <a:solidFill>
            <a:schemeClr val="bg2"/>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1500" b="1" dirty="0">
                <a:solidFill>
                  <a:schemeClr val="tx1">
                    <a:lumMod val="95000"/>
                    <a:lumOff val="5000"/>
                  </a:schemeClr>
                </a:solidFill>
              </a:rPr>
              <a:t>Yay</a:t>
            </a:r>
            <a:br>
              <a:rPr lang="tr-TR" sz="1500" b="1" dirty="0">
                <a:solidFill>
                  <a:schemeClr val="tx1">
                    <a:lumMod val="95000"/>
                    <a:lumOff val="5000"/>
                  </a:schemeClr>
                </a:solidFill>
              </a:rPr>
            </a:br>
            <a:r>
              <a:rPr lang="tr-TR" sz="1500" b="1" dirty="0">
                <a:solidFill>
                  <a:schemeClr val="tx1">
                    <a:lumMod val="95000"/>
                    <a:lumOff val="5000"/>
                  </a:schemeClr>
                </a:solidFill>
              </a:rPr>
              <a:t>Dil</a:t>
            </a:r>
            <a:br>
              <a:rPr lang="tr-TR" sz="1500" b="1" dirty="0">
                <a:solidFill>
                  <a:schemeClr val="tx1">
                    <a:lumMod val="95000"/>
                    <a:lumOff val="5000"/>
                  </a:schemeClr>
                </a:solidFill>
              </a:rPr>
            </a:br>
            <a:r>
              <a:rPr lang="tr-TR" sz="1500" b="1" dirty="0">
                <a:solidFill>
                  <a:schemeClr val="tx1">
                    <a:lumMod val="95000"/>
                    <a:lumOff val="5000"/>
                  </a:schemeClr>
                </a:solidFill>
              </a:rPr>
              <a:t>Vidalar</a:t>
            </a:r>
            <a:br>
              <a:rPr lang="tr-TR" sz="1500" b="1" dirty="0">
                <a:solidFill>
                  <a:schemeClr val="tx1">
                    <a:lumMod val="95000"/>
                    <a:lumOff val="5000"/>
                  </a:schemeClr>
                </a:solidFill>
              </a:rPr>
            </a:br>
            <a:r>
              <a:rPr lang="tr-TR" sz="1500" b="1" dirty="0">
                <a:solidFill>
                  <a:schemeClr val="tx1">
                    <a:lumMod val="95000"/>
                    <a:lumOff val="5000"/>
                  </a:schemeClr>
                </a:solidFill>
              </a:rPr>
              <a:t>…</a:t>
            </a:r>
            <a:endParaRPr lang="tr-TR" sz="1350" b="1" dirty="0">
              <a:solidFill>
                <a:schemeClr val="tx1">
                  <a:lumMod val="95000"/>
                  <a:lumOff val="5000"/>
                </a:schemeClr>
              </a:solidFill>
            </a:endParaRPr>
          </a:p>
        </p:txBody>
      </p:sp>
      <p:sp>
        <p:nvSpPr>
          <p:cNvPr id="8" name="Dikdörtgen 7"/>
          <p:cNvSpPr/>
          <p:nvPr/>
        </p:nvSpPr>
        <p:spPr>
          <a:xfrm>
            <a:off x="2321411" y="4912952"/>
            <a:ext cx="2167857" cy="1052622"/>
          </a:xfrm>
          <a:prstGeom prst="rect">
            <a:avLst/>
          </a:prstGeom>
          <a:solidFill>
            <a:schemeClr val="bg2"/>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1500" b="1" dirty="0">
                <a:solidFill>
                  <a:schemeClr val="tx1">
                    <a:lumMod val="95000"/>
                    <a:lumOff val="5000"/>
                  </a:schemeClr>
                </a:solidFill>
              </a:rPr>
              <a:t>Ahşap</a:t>
            </a:r>
            <a:br>
              <a:rPr lang="tr-TR" sz="1500" b="1" dirty="0">
                <a:solidFill>
                  <a:schemeClr val="tx1">
                    <a:lumMod val="95000"/>
                    <a:lumOff val="5000"/>
                  </a:schemeClr>
                </a:solidFill>
              </a:rPr>
            </a:br>
            <a:r>
              <a:rPr lang="tr-TR" sz="1500" b="1" dirty="0">
                <a:solidFill>
                  <a:schemeClr val="tx1">
                    <a:lumMod val="95000"/>
                    <a:lumOff val="5000"/>
                  </a:schemeClr>
                </a:solidFill>
              </a:rPr>
              <a:t>Metal</a:t>
            </a:r>
            <a:br>
              <a:rPr lang="tr-TR" sz="1500" b="1" dirty="0">
                <a:solidFill>
                  <a:schemeClr val="tx1">
                    <a:lumMod val="95000"/>
                    <a:lumOff val="5000"/>
                  </a:schemeClr>
                </a:solidFill>
              </a:rPr>
            </a:br>
            <a:r>
              <a:rPr lang="tr-TR" sz="1500" b="1" dirty="0">
                <a:solidFill>
                  <a:schemeClr val="tx1">
                    <a:lumMod val="95000"/>
                    <a:lumOff val="5000"/>
                  </a:schemeClr>
                </a:solidFill>
              </a:rPr>
              <a:t>Cam</a:t>
            </a:r>
            <a:br>
              <a:rPr lang="tr-TR" sz="1500" b="1" dirty="0">
                <a:solidFill>
                  <a:schemeClr val="tx1">
                    <a:lumMod val="95000"/>
                    <a:lumOff val="5000"/>
                  </a:schemeClr>
                </a:solidFill>
              </a:rPr>
            </a:br>
            <a:r>
              <a:rPr lang="tr-TR" sz="1500" b="1" dirty="0">
                <a:solidFill>
                  <a:schemeClr val="tx1">
                    <a:lumMod val="95000"/>
                    <a:lumOff val="5000"/>
                  </a:schemeClr>
                </a:solidFill>
              </a:rPr>
              <a:t>…</a:t>
            </a:r>
            <a:endParaRPr lang="tr-TR" sz="1350" b="1" dirty="0">
              <a:solidFill>
                <a:schemeClr val="tx1">
                  <a:lumMod val="95000"/>
                  <a:lumOff val="5000"/>
                </a:schemeClr>
              </a:solidFill>
            </a:endParaRPr>
          </a:p>
        </p:txBody>
      </p:sp>
      <p:sp>
        <p:nvSpPr>
          <p:cNvPr id="9" name="Dikdörtgen 8"/>
          <p:cNvSpPr/>
          <p:nvPr/>
        </p:nvSpPr>
        <p:spPr>
          <a:xfrm>
            <a:off x="4489268" y="4916581"/>
            <a:ext cx="1963376" cy="1053552"/>
          </a:xfrm>
          <a:prstGeom prst="rect">
            <a:avLst/>
          </a:prstGeom>
          <a:solidFill>
            <a:schemeClr val="bg2"/>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1500" b="1" dirty="0">
                <a:solidFill>
                  <a:schemeClr val="tx1">
                    <a:lumMod val="95000"/>
                    <a:lumOff val="5000"/>
                  </a:schemeClr>
                </a:solidFill>
              </a:rPr>
              <a:t>Beyaz</a:t>
            </a:r>
            <a:br>
              <a:rPr lang="tr-TR" sz="1500" b="1" dirty="0">
                <a:solidFill>
                  <a:schemeClr val="tx1">
                    <a:lumMod val="95000"/>
                    <a:lumOff val="5000"/>
                  </a:schemeClr>
                </a:solidFill>
              </a:rPr>
            </a:br>
            <a:r>
              <a:rPr lang="tr-TR" sz="1500" b="1" dirty="0">
                <a:solidFill>
                  <a:schemeClr val="tx1">
                    <a:lumMod val="95000"/>
                    <a:lumOff val="5000"/>
                  </a:schemeClr>
                </a:solidFill>
              </a:rPr>
              <a:t>Metalik</a:t>
            </a:r>
            <a:br>
              <a:rPr lang="tr-TR" sz="1500" b="1" dirty="0">
                <a:solidFill>
                  <a:schemeClr val="tx1">
                    <a:lumMod val="95000"/>
                    <a:lumOff val="5000"/>
                  </a:schemeClr>
                </a:solidFill>
              </a:rPr>
            </a:br>
            <a:r>
              <a:rPr lang="tr-TR" sz="1500" b="1" dirty="0">
                <a:solidFill>
                  <a:schemeClr val="tx1">
                    <a:lumMod val="95000"/>
                    <a:lumOff val="5000"/>
                  </a:schemeClr>
                </a:solidFill>
              </a:rPr>
              <a:t>Kahverengi</a:t>
            </a:r>
            <a:br>
              <a:rPr lang="tr-TR" sz="1500" b="1" dirty="0">
                <a:solidFill>
                  <a:schemeClr val="tx1">
                    <a:lumMod val="95000"/>
                    <a:lumOff val="5000"/>
                  </a:schemeClr>
                </a:solidFill>
              </a:rPr>
            </a:br>
            <a:r>
              <a:rPr lang="tr-TR" sz="1500" b="1" dirty="0">
                <a:solidFill>
                  <a:schemeClr val="tx1">
                    <a:lumMod val="95000"/>
                    <a:lumOff val="5000"/>
                  </a:schemeClr>
                </a:solidFill>
              </a:rPr>
              <a:t>…</a:t>
            </a:r>
            <a:endParaRPr lang="tr-TR" sz="1350" b="1" dirty="0">
              <a:solidFill>
                <a:schemeClr val="tx1">
                  <a:lumMod val="95000"/>
                  <a:lumOff val="5000"/>
                </a:schemeClr>
              </a:solidFill>
            </a:endParaRPr>
          </a:p>
        </p:txBody>
      </p:sp>
    </p:spTree>
    <p:extLst>
      <p:ext uri="{BB962C8B-B14F-4D97-AF65-F5344CB8AC3E}">
        <p14:creationId xmlns:p14="http://schemas.microsoft.com/office/powerpoint/2010/main" val="2328113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Modülerlik</a:t>
            </a:r>
          </a:p>
        </p:txBody>
      </p:sp>
      <p:sp>
        <p:nvSpPr>
          <p:cNvPr id="3" name="İçerik Yer Tutucusu 2"/>
          <p:cNvSpPr>
            <a:spLocks noGrp="1"/>
          </p:cNvSpPr>
          <p:nvPr>
            <p:ph idx="1"/>
          </p:nvPr>
        </p:nvSpPr>
        <p:spPr>
          <a:xfrm>
            <a:off x="822959" y="1845734"/>
            <a:ext cx="7543801" cy="1837992"/>
          </a:xfrm>
        </p:spPr>
        <p:txBody>
          <a:bodyPr/>
          <a:lstStyle/>
          <a:p>
            <a:pPr algn="just" fontAlgn="base">
              <a:lnSpc>
                <a:spcPct val="100000"/>
              </a:lnSpc>
              <a:spcBef>
                <a:spcPct val="20000"/>
              </a:spcBef>
              <a:spcAft>
                <a:spcPct val="0"/>
              </a:spcAft>
              <a:buClr>
                <a:srgbClr val="00B0F0"/>
              </a:buClr>
              <a:buSzPct val="80000"/>
              <a:buFont typeface="Courier New" panose="02070309020205020404" pitchFamily="49" charset="0"/>
              <a:buChar char="o"/>
            </a:pPr>
            <a:r>
              <a:rPr lang="tr-TR" altLang="tr-TR" dirty="0">
                <a:solidFill>
                  <a:schemeClr val="tx1"/>
                </a:solidFill>
                <a:latin typeface="Times New Roman" panose="02020603050405020304" pitchFamily="18" charset="0"/>
                <a:cs typeface="Times New Roman" panose="02020603050405020304" pitchFamily="18" charset="0"/>
              </a:rPr>
              <a:t> Bütün karmaşıklığın tek bir modülde toplanması yerine, anlaşılabilir ve dolayısıyla projenin zihinsel kontrol altında tutulması için sistem bir çok modüle ayrılır. </a:t>
            </a:r>
          </a:p>
          <a:p>
            <a:pPr algn="just" fontAlgn="base">
              <a:lnSpc>
                <a:spcPct val="100000"/>
              </a:lnSpc>
              <a:spcBef>
                <a:spcPct val="20000"/>
              </a:spcBef>
              <a:spcAft>
                <a:spcPct val="0"/>
              </a:spcAft>
              <a:buClr>
                <a:srgbClr val="00B0F0"/>
              </a:buClr>
              <a:buSzPct val="80000"/>
              <a:buFont typeface="Courier New" panose="02070309020205020404" pitchFamily="49" charset="0"/>
              <a:buChar char="o"/>
            </a:pPr>
            <a:r>
              <a:rPr lang="tr-TR" altLang="tr-TR" dirty="0">
                <a:solidFill>
                  <a:schemeClr val="tx1"/>
                </a:solidFill>
                <a:latin typeface="Times New Roman" panose="02020603050405020304" pitchFamily="18" charset="0"/>
                <a:cs typeface="Times New Roman" panose="02020603050405020304" pitchFamily="18" charset="0"/>
              </a:rPr>
              <a:t> Modüller, isimleri olan tanımlanmış işlevleri bulunan ve hedef sistemi gerçekleştirmek üzere </a:t>
            </a:r>
            <a:r>
              <a:rPr lang="tr-TR" altLang="tr-TR" dirty="0" err="1">
                <a:solidFill>
                  <a:schemeClr val="tx1"/>
                </a:solidFill>
                <a:latin typeface="Times New Roman" panose="02020603050405020304" pitchFamily="18" charset="0"/>
                <a:cs typeface="Times New Roman" panose="02020603050405020304" pitchFamily="18" charset="0"/>
              </a:rPr>
              <a:t>tümleştirilen</a:t>
            </a:r>
            <a:r>
              <a:rPr lang="tr-TR" altLang="tr-TR" dirty="0">
                <a:solidFill>
                  <a:schemeClr val="tx1"/>
                </a:solidFill>
                <a:latin typeface="Times New Roman" panose="02020603050405020304" pitchFamily="18" charset="0"/>
                <a:cs typeface="Times New Roman" panose="02020603050405020304" pitchFamily="18" charset="0"/>
              </a:rPr>
              <a:t> birimlerdir.</a:t>
            </a:r>
          </a:p>
        </p:txBody>
      </p:sp>
      <p:sp>
        <p:nvSpPr>
          <p:cNvPr id="5" name="Slayt Numarası Yer Tutucusu 4"/>
          <p:cNvSpPr>
            <a:spLocks noGrp="1"/>
          </p:cNvSpPr>
          <p:nvPr>
            <p:ph type="sldNum" sz="quarter" idx="12"/>
          </p:nvPr>
        </p:nvSpPr>
        <p:spPr/>
        <p:txBody>
          <a:bodyPr/>
          <a:lstStyle/>
          <a:p>
            <a:fld id="{E5046ED2-48BC-4D4D-A18C-EC6704D416AE}" type="slidenum">
              <a:rPr lang="tr-TR" smtClean="0"/>
              <a:t>7</a:t>
            </a:fld>
            <a:endParaRPr lang="tr-T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3990" y="3683726"/>
            <a:ext cx="2438400" cy="2438400"/>
          </a:xfrm>
          <a:prstGeom prst="rect">
            <a:avLst/>
          </a:prstGeom>
        </p:spPr>
      </p:pic>
    </p:spTree>
    <p:extLst>
      <p:ext uri="{BB962C8B-B14F-4D97-AF65-F5344CB8AC3E}">
        <p14:creationId xmlns:p14="http://schemas.microsoft.com/office/powerpoint/2010/main" val="2158416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0080" y="286604"/>
            <a:ext cx="7726680" cy="1450757"/>
          </a:xfrm>
        </p:spPr>
        <p:txBody>
          <a:bodyPr>
            <a:normAutofit/>
          </a:bodyPr>
          <a:lstStyle/>
          <a:p>
            <a:r>
              <a:rPr lang="tr-TR" sz="4000" b="1" dirty="0">
                <a:solidFill>
                  <a:srgbClr val="00B0F0"/>
                </a:solidFill>
                <a:latin typeface="Times New Roman" panose="02020603050405020304" pitchFamily="18" charset="0"/>
                <a:cs typeface="Times New Roman" panose="02020603050405020304" pitchFamily="18" charset="0"/>
              </a:rPr>
              <a:t>Tasarım Şablonu Neden Kullanılır?</a:t>
            </a:r>
          </a:p>
        </p:txBody>
      </p:sp>
      <p:sp>
        <p:nvSpPr>
          <p:cNvPr id="3" name="İçerik Yer Tutucusu 2"/>
          <p:cNvSpPr>
            <a:spLocks noGrp="1"/>
          </p:cNvSpPr>
          <p:nvPr>
            <p:ph idx="1"/>
          </p:nvPr>
        </p:nvSpPr>
        <p:spPr>
          <a:xfrm>
            <a:off x="640081" y="1845734"/>
            <a:ext cx="7726680" cy="4023360"/>
          </a:xfrm>
        </p:spPr>
        <p:txBody>
          <a:bodyPr/>
          <a:lstStyle/>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Her tasarım şablonunun belirli bir ismi vardır ve bu isim kullanıldığı zaman hangi tasarım şablonundan bahsedildiği hemen anlaşılır. </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Yazılım ekibinin kullanacağı ortak bir kelime hazinesi oluşur. </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Programcılar takım içinde tasarım şablonlarının isimlerini kullanarak, hangi sorunlar üzerinde çalıştıklarını kolaylıkla anlatabilirler. </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Tasarım şablonlarını tanımayan programcılar için duydukları tasarım şablonlarını öğrenmeye yönlendirecek bir motivasyon kaynağı oluşturur. </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Nesneler seviyesinde sorunları çözmek her zaman kolay olmayabilir, lakin tasarım kalıpları seviyesinde düşünüldüğü zaman, problem çözüm işlemi kolaylaşır.</a:t>
            </a:r>
          </a:p>
        </p:txBody>
      </p:sp>
      <p:sp>
        <p:nvSpPr>
          <p:cNvPr id="5" name="Slayt Numarası Yer Tutucusu 4"/>
          <p:cNvSpPr>
            <a:spLocks noGrp="1"/>
          </p:cNvSpPr>
          <p:nvPr>
            <p:ph type="sldNum" sz="quarter" idx="12"/>
          </p:nvPr>
        </p:nvSpPr>
        <p:spPr/>
        <p:txBody>
          <a:bodyPr/>
          <a:lstStyle/>
          <a:p>
            <a:fld id="{E5046ED2-48BC-4D4D-A18C-EC6704D416AE}" type="slidenum">
              <a:rPr lang="tr-TR" smtClean="0"/>
              <a:t>8</a:t>
            </a:fld>
            <a:endParaRPr lang="tr-TR"/>
          </a:p>
        </p:txBody>
      </p:sp>
    </p:spTree>
    <p:extLst>
      <p:ext uri="{BB962C8B-B14F-4D97-AF65-F5344CB8AC3E}">
        <p14:creationId xmlns:p14="http://schemas.microsoft.com/office/powerpoint/2010/main" val="2532852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60" y="286604"/>
            <a:ext cx="7889966" cy="1450757"/>
          </a:xfrm>
        </p:spPr>
        <p:txBody>
          <a:bodyPr>
            <a:normAutofit/>
          </a:bodyPr>
          <a:lstStyle/>
          <a:p>
            <a:r>
              <a:rPr lang="tr-TR" sz="4200" b="1" dirty="0">
                <a:solidFill>
                  <a:srgbClr val="00B0F0"/>
                </a:solidFill>
                <a:latin typeface="Times New Roman" panose="02020603050405020304" pitchFamily="18" charset="0"/>
                <a:cs typeface="Times New Roman" panose="02020603050405020304" pitchFamily="18" charset="0"/>
              </a:rPr>
              <a:t>Tasarım Şablonu Nasıl Kullanılır?</a:t>
            </a:r>
            <a:endParaRPr lang="tr-TR" sz="4200" dirty="0"/>
          </a:p>
        </p:txBody>
      </p:sp>
      <p:sp>
        <p:nvSpPr>
          <p:cNvPr id="3" name="İçerik Yer Tutucusu 2"/>
          <p:cNvSpPr>
            <a:spLocks noGrp="1"/>
          </p:cNvSpPr>
          <p:nvPr>
            <p:ph idx="1"/>
          </p:nvPr>
        </p:nvSpPr>
        <p:spPr>
          <a:xfrm>
            <a:off x="822959" y="1845734"/>
            <a:ext cx="7586404" cy="2151500"/>
          </a:xfrm>
        </p:spPr>
        <p:txBody>
          <a:bodyPr/>
          <a:lstStyle/>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Eğer sürekli mevcut kodu değiştirerek, uygulamaya yeni özellikler kazandırmak zorundaysanız, belki bir tasarım şablonu kullanma vakti gelmiş olabilir.</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Tasarım şablonlarını uygulamak için mümkün olan her fırsatı değerlendirmek ya da fırsat aramak yerine, öncelikle tasarım şablonu uygulayışının ne kadar gerekli olduğu sorgulanmalıdır.</a:t>
            </a:r>
          </a:p>
        </p:txBody>
      </p:sp>
      <p:sp>
        <p:nvSpPr>
          <p:cNvPr id="5" name="Slayt Numarası Yer Tutucusu 4"/>
          <p:cNvSpPr>
            <a:spLocks noGrp="1"/>
          </p:cNvSpPr>
          <p:nvPr>
            <p:ph type="sldNum" sz="quarter" idx="12"/>
          </p:nvPr>
        </p:nvSpPr>
        <p:spPr/>
        <p:txBody>
          <a:bodyPr/>
          <a:lstStyle/>
          <a:p>
            <a:fld id="{E5046ED2-48BC-4D4D-A18C-EC6704D416AE}" type="slidenum">
              <a:rPr lang="tr-TR" smtClean="0"/>
              <a:t>9</a:t>
            </a:fld>
            <a:endParaRPr lang="tr-TR"/>
          </a:p>
        </p:txBody>
      </p:sp>
      <p:pic>
        <p:nvPicPr>
          <p:cNvPr id="6" name="Resim 5"/>
          <p:cNvPicPr>
            <a:picLocks noChangeAspect="1"/>
          </p:cNvPicPr>
          <p:nvPr/>
        </p:nvPicPr>
        <p:blipFill>
          <a:blip r:embed="rId2"/>
          <a:stretch>
            <a:fillRect/>
          </a:stretch>
        </p:blipFill>
        <p:spPr>
          <a:xfrm>
            <a:off x="6236521" y="3857414"/>
            <a:ext cx="2377646" cy="2208597"/>
          </a:xfrm>
          <a:prstGeom prst="rect">
            <a:avLst/>
          </a:prstGeom>
        </p:spPr>
      </p:pic>
    </p:spTree>
    <p:extLst>
      <p:ext uri="{BB962C8B-B14F-4D97-AF65-F5344CB8AC3E}">
        <p14:creationId xmlns:p14="http://schemas.microsoft.com/office/powerpoint/2010/main" val="933498515"/>
      </p:ext>
    </p:extLst>
  </p:cSld>
  <p:clrMapOvr>
    <a:masterClrMapping/>
  </p:clrMapOvr>
</p:sld>
</file>

<file path=ppt/theme/theme1.xml><?xml version="1.0" encoding="utf-8"?>
<a:theme xmlns:a="http://schemas.openxmlformats.org/drawingml/2006/main" name="Geçmişe bakış">
  <a:themeElements>
    <a:clrScheme name="Hava Akımı">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4956</TotalTime>
  <Words>1346</Words>
  <Application>Microsoft Office PowerPoint</Application>
  <PresentationFormat>Ekran Gösterisi (4:3)</PresentationFormat>
  <Paragraphs>164</Paragraphs>
  <Slides>31</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31</vt:i4>
      </vt:variant>
    </vt:vector>
  </HeadingPairs>
  <TitlesOfParts>
    <vt:vector size="36" baseType="lpstr">
      <vt:lpstr>Calibri</vt:lpstr>
      <vt:lpstr>Calibri Light</vt:lpstr>
      <vt:lpstr>Courier New</vt:lpstr>
      <vt:lpstr>Times New Roman</vt:lpstr>
      <vt:lpstr>Geçmişe bakış</vt:lpstr>
      <vt:lpstr>YMÜ 228-Yazılım Tasarım Ve Mimarisi Tasarımı Şablonu-NYP</vt:lpstr>
      <vt:lpstr>Yazılım Tasarımının Önemi</vt:lpstr>
      <vt:lpstr>Tasarım Şablonu</vt:lpstr>
      <vt:lpstr>Tasarım Kavramları</vt:lpstr>
      <vt:lpstr>Tasarım Kavramları</vt:lpstr>
      <vt:lpstr>Tasarım Kavramları</vt:lpstr>
      <vt:lpstr>Modülerlik</vt:lpstr>
      <vt:lpstr>Tasarım Şablonu Neden Kullanılır?</vt:lpstr>
      <vt:lpstr>Tasarım Şablonu Nasıl Kullanılır?</vt:lpstr>
      <vt:lpstr>Tasarım Şablon Çeşitleri</vt:lpstr>
      <vt:lpstr>Tasarım Şablon Çeşitleri</vt:lpstr>
      <vt:lpstr>Davranışsal Tasarım Şablonları</vt:lpstr>
      <vt:lpstr>Nesneye Yönelik Programlama - Object Oriented Programming</vt:lpstr>
      <vt:lpstr>Örnek:</vt:lpstr>
      <vt:lpstr>PowerPoint Sunusu</vt:lpstr>
      <vt:lpstr>PowerPoint Sunusu</vt:lpstr>
      <vt:lpstr>PowerPoint Sunusu</vt:lpstr>
      <vt:lpstr>PowerPoint Sunusu</vt:lpstr>
      <vt:lpstr>Interface Nedir?</vt:lpstr>
      <vt:lpstr>Interface Nedir?</vt:lpstr>
      <vt:lpstr>Abstract Nedir?</vt:lpstr>
      <vt:lpstr>Abstract Nedir?</vt:lpstr>
      <vt:lpstr>PowerPoint Sunusu</vt:lpstr>
      <vt:lpstr>Neden Abstract ve Interface Sınıflar Yeterli Değildir?</vt:lpstr>
      <vt:lpstr>Devam..</vt:lpstr>
      <vt:lpstr>PowerPoint Sunusu</vt:lpstr>
      <vt:lpstr>Devam..</vt:lpstr>
      <vt:lpstr>Interface sınıf kullanarak çözebilir miyiz?</vt:lpstr>
      <vt:lpstr>PowerPoint Sunusu</vt:lpstr>
      <vt:lpstr>PowerPoint Sunusu</vt:lpstr>
      <vt:lpstr>Sorularınız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Resul DAŞ</dc:creator>
  <cp:lastModifiedBy>fatih özyurt</cp:lastModifiedBy>
  <cp:revision>158</cp:revision>
  <dcterms:created xsi:type="dcterms:W3CDTF">2014-10-21T15:52:16Z</dcterms:created>
  <dcterms:modified xsi:type="dcterms:W3CDTF">2023-03-23T06:56:27Z</dcterms:modified>
</cp:coreProperties>
</file>