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8" r:id="rId1"/>
  </p:sldMasterIdLst>
  <p:notesMasterIdLst>
    <p:notesMasterId r:id="rId27"/>
  </p:notesMasterIdLst>
  <p:sldIdLst>
    <p:sldId id="310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40" r:id="rId2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9F5E"/>
    <a:srgbClr val="8ABC4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Orta Stil 4 - Vurgu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Orta Stil 4 - Vurg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01745-3E7D-415F-BEFD-EA86362BF18A}" type="datetimeFigureOut">
              <a:rPr lang="tr-TR" smtClean="0"/>
              <a:t>30.03.2023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23C1B-140A-43EF-BA2E-81D885629E09}" type="slidenum">
              <a:rPr lang="tr-TR" smtClean="0"/>
              <a:pPr/>
              <a:t>‹#›</a:t>
            </a:fld>
            <a:r>
              <a:rPr lang="tr-TR" dirty="0" smtClean="0"/>
              <a:t>/47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633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2F9F1-FA42-42C7-99C4-0B16C145458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443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30.03.2023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33153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30.03.2023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804681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30.03.2023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62041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30.03.2023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547780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30.03.2023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84859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30.03.2023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5408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30.03.2023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552520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30.03.2023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677792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30.03.2023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14761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893BF7A-AB1D-4097-84D8-63EC7BEE27D3}" type="datetime1">
              <a:rPr lang="tr-TR" smtClean="0"/>
              <a:t>30.03.2023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656110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30.03.2023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456792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93BF7A-AB1D-4097-84D8-63EC7BEE27D3}" type="datetime1">
              <a:rPr lang="tr-TR" smtClean="0"/>
              <a:t>30.03.2023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7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939" y="3158223"/>
            <a:ext cx="8591497" cy="1144113"/>
          </a:xfrm>
        </p:spPr>
        <p:txBody>
          <a:bodyPr>
            <a:normAutofit/>
          </a:bodyPr>
          <a:lstStyle/>
          <a:p>
            <a:pPr algn="ctr"/>
            <a:r>
              <a:rPr lang="en-US" sz="4050" dirty="0">
                <a:solidFill>
                  <a:schemeClr val="accent2"/>
                </a:solidFill>
              </a:rPr>
              <a:t>Unified Modeling Language</a:t>
            </a:r>
            <a:br>
              <a:rPr lang="en-US" sz="4050" dirty="0">
                <a:solidFill>
                  <a:schemeClr val="accent2"/>
                </a:solidFill>
              </a:rPr>
            </a:br>
            <a:r>
              <a:rPr lang="en-US" sz="4050" dirty="0">
                <a:solidFill>
                  <a:schemeClr val="accent2"/>
                </a:solidFill>
              </a:rPr>
              <a:t>(UML) </a:t>
            </a:r>
            <a:r>
              <a:rPr lang="en-US" sz="4050" dirty="0" err="1">
                <a:solidFill>
                  <a:schemeClr val="accent2"/>
                </a:solidFill>
              </a:rPr>
              <a:t>Giriş</a:t>
            </a:r>
            <a:r>
              <a:rPr lang="tr-TR" sz="4050" dirty="0">
                <a:solidFill>
                  <a:schemeClr val="accent2"/>
                </a:solidFill>
              </a:rPr>
              <a:t> &amp; Sınıf Diyagramları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z="1200" dirty="0" smtClean="0"/>
              <a:t>1</a:t>
            </a:r>
            <a:endParaRPr lang="tr-TR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697" y="4154166"/>
            <a:ext cx="1454739" cy="14033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853070">
            <a:off x="7600190" y="4566649"/>
            <a:ext cx="11272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100" b="1" dirty="0" smtClean="0">
                <a:solidFill>
                  <a:schemeClr val="accent2"/>
                </a:solidFill>
              </a:rPr>
              <a:t>Bölüm-4</a:t>
            </a:r>
            <a:endParaRPr lang="tr-TR" sz="2100" b="1" dirty="0">
              <a:solidFill>
                <a:schemeClr val="accent2"/>
              </a:solidFill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273734"/>
            <a:ext cx="7620000" cy="2857500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/>
        </p:nvSpPr>
        <p:spPr>
          <a:xfrm>
            <a:off x="746760" y="4423046"/>
            <a:ext cx="7543800" cy="8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tr-TR" sz="1600" b="1" cap="non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Doç. Dr</a:t>
            </a:r>
            <a:r>
              <a:rPr lang="tr-TR" sz="1600" b="1" cap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  <a:r>
              <a:rPr lang="tr-TR" sz="1600" b="1" cap="non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tr-TR" sz="1600" b="1" cap="non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Üyesi Fatih ÖZYURT</a:t>
            </a:r>
            <a:r>
              <a:rPr lang="tr-TR" sz="1350" b="1" cap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tr-TR" sz="1350" b="1" cap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tr-TR" sz="1350" cap="none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Fırat Üniversitesi Yazılım Mühendisliği </a:t>
            </a:r>
            <a:r>
              <a:rPr lang="tr-TR" sz="1350" cap="none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Bölümü</a:t>
            </a:r>
          </a:p>
          <a:p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456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Sınıf Diyagramları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Ancak sınıfın tek başına gösterimi bir şey ifade etmiyor. Bu sınıflar arasındaki bağlantıların gösterimi de önemli.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UML’de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ilişkilerin listesi şu şekilde:</a:t>
            </a:r>
          </a:p>
          <a:p>
            <a:pPr marL="457200" indent="-457200" algn="just">
              <a:buClr>
                <a:srgbClr val="00B0F0"/>
              </a:buClr>
              <a:buFont typeface="+mj-lt"/>
              <a:buAutoNum type="arabicPeriod"/>
            </a:pP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B0F0"/>
              </a:buClr>
              <a:buFont typeface="+mj-lt"/>
              <a:buAutoNum type="arabicPeriod"/>
            </a:pP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Realization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B0F0"/>
              </a:buClr>
              <a:buFont typeface="+mj-lt"/>
              <a:buAutoNum type="arabicPeriod"/>
            </a:pP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B0F0"/>
              </a:buClr>
              <a:buFont typeface="+mj-lt"/>
              <a:buAutoNum type="arabicPeriod"/>
            </a:pP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219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79" y="1984074"/>
            <a:ext cx="6868970" cy="4054705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r>
              <a:rPr lang="tr-TR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tr-TR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tr-TR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29465" y="2635572"/>
            <a:ext cx="3342207" cy="1432303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gösterim abstract sınıftan kalıtım alırken de aynı. Bu tür kalıtım ilişkisinde nesneler arasında “IS-A” ilişkisi bulunmaktadır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472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906972" cy="1450757"/>
          </a:xfrm>
        </p:spPr>
        <p:txBody>
          <a:bodyPr/>
          <a:lstStyle/>
          <a:p>
            <a:r>
              <a:rPr lang="tr-TR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Realization</a:t>
            </a:r>
            <a:r>
              <a:rPr lang="tr-TR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tr-TR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tr-TR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2959" y="1845734"/>
            <a:ext cx="7586404" cy="1052741"/>
          </a:xfrm>
        </p:spPr>
        <p:txBody>
          <a:bodyPr/>
          <a:lstStyle/>
          <a:p>
            <a:pPr algn="just"/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Arayüzler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ile sınıflar arasındaki ilişkiyi modellemek için kullanılır.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Dashed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kesikli) çizgi ile ifade edilir. Kalıtımdaki çizginin kesik kesik olan halidir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12</a:t>
            </a:fld>
            <a:endParaRPr lang="tr-TR"/>
          </a:p>
        </p:txBody>
      </p:sp>
      <p:pic>
        <p:nvPicPr>
          <p:cNvPr id="6" name="İçerik Yer Tutucusu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929" y="2725947"/>
            <a:ext cx="4378685" cy="347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18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Sınıf Diyagramları</a:t>
            </a:r>
            <a:endParaRPr lang="tr-TR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13</a:t>
            </a:fld>
            <a:endParaRPr lang="tr-TR"/>
          </a:p>
        </p:txBody>
      </p:sp>
      <p:pic>
        <p:nvPicPr>
          <p:cNvPr id="6" name="İçerik Yer Tutucus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898" y="2136423"/>
            <a:ext cx="4991100" cy="39243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998" y="3043662"/>
            <a:ext cx="34766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48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Sınıf Diyagramları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86729" y="2794639"/>
            <a:ext cx="4378569" cy="1121753"/>
          </a:xfrm>
        </p:spPr>
        <p:txBody>
          <a:bodyPr/>
          <a:lstStyle/>
          <a:p>
            <a:pPr algn="just"/>
            <a:r>
              <a:rPr lang="tr-TR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BirSinif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sınıfı, </a:t>
            </a:r>
            <a:r>
              <a:rPr lang="tr-TR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BirInterface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sınıfını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etmekte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BaskaBirSinif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sınıfını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genişletmektedir. 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14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090" y="1872987"/>
            <a:ext cx="3461987" cy="344342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9" y="5452037"/>
            <a:ext cx="6214547" cy="61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72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endParaRPr lang="tr-TR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01290" y="1939238"/>
            <a:ext cx="5047420" cy="2701773"/>
          </a:xfrm>
        </p:spPr>
        <p:txBody>
          <a:bodyPr/>
          <a:lstStyle/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patternlerde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karşımıza çıkmaktadır.</a:t>
            </a:r>
          </a:p>
          <a:p>
            <a:pPr algn="just"/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Associationlar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çeşide ayrılmaktadır. Bunlar;</a:t>
            </a:r>
          </a:p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Bi-directional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(tek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yönlü), </a:t>
            </a:r>
          </a:p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Uni-directional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(çift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yönlü), </a:t>
            </a:r>
          </a:p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Reflexive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Aggregation&amp;composition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15</a:t>
            </a:fld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6145235" y="5577953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Has-a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ilişkisi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kurar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678" y="2931007"/>
            <a:ext cx="3268771" cy="267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8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2959" y="1845734"/>
            <a:ext cx="7586404" cy="448892"/>
          </a:xfrm>
        </p:spPr>
        <p:txBody>
          <a:bodyPr/>
          <a:lstStyle/>
          <a:p>
            <a:r>
              <a:rPr lang="tr-TR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Bi-directional</a:t>
            </a:r>
            <a:r>
              <a:rPr lang="tr-TR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r>
              <a:rPr lang="tr-TR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(Tek Yönlü</a:t>
            </a:r>
            <a:r>
              <a:rPr lang="tr-TR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16</a:t>
            </a:fld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688021" y="4702192"/>
            <a:ext cx="79038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Burada 1 yerine 0..n şeklinde bir ifade de kullanılabilirdi. Üstteki ilişkide 1 yazdığı için,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sınıfı içerisinde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sınıfı tipinde bir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bulunacağını belirtiyor. Ancak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sınıfında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ilgili bir bilgi yer almıyor. Çünkü ilişki türü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bi-directional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(tek yönlü). 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87" y="2598437"/>
            <a:ext cx="8101223" cy="154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57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018900"/>
          </a:xfrm>
        </p:spPr>
        <p:txBody>
          <a:bodyPr/>
          <a:lstStyle/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İki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sınıf arasındaki ilişki modellenmiştir. </a:t>
            </a:r>
          </a:p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durumda </a:t>
            </a:r>
            <a:r>
              <a:rPr lang="tr-TR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BirSinif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BaskaBirSinif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sınıfını kullanmaktadır ve bunun tersi geçerli değildir. </a:t>
            </a:r>
          </a:p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Eğer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düz çizgi ok ihtiva etmemiş olsaydı, her iki sınıfın karşılıklı birbirlerini kullandıkları söylenebilirdi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17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61" y="4095895"/>
            <a:ext cx="5486883" cy="189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73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83398"/>
          </a:xfrm>
        </p:spPr>
        <p:txBody>
          <a:bodyPr/>
          <a:lstStyle/>
          <a:p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Uni-directional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(Çift Yönlü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18</a:t>
            </a:fld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822958" y="4692380"/>
            <a:ext cx="75438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Öğrenci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sıfır ya da sonsuz tane kursa kayıt olmuş olabilir,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kursa en az 1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yada sonsuz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öğrenci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kayıt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olmalı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8" y="2828113"/>
            <a:ext cx="7328407" cy="129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53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811202"/>
          </a:xfrm>
        </p:spPr>
        <p:txBody>
          <a:bodyPr/>
          <a:lstStyle/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Sınıflar arasındaki ilişkiyi daha net tanımlamak için aşağıda yer alan yapılar kullanılabilir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19</a:t>
            </a:fld>
            <a:endParaRPr lang="tr-TR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865563" y="4729008"/>
            <a:ext cx="7795358" cy="14129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4355331" y="3715573"/>
            <a:ext cx="46734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BirSinif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sınıfı bir </a:t>
            </a:r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BaskaBirSinif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nesnelerinden oluşan bir listeyi sınıf değişkeni olarak kullanmaktadır.  Hangi nesnenin kaç adet kullanıldığını UML diyagramında rakamlarla tanımlamak mümkündür. Yukarıdaki örnekte </a:t>
            </a:r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BirSinif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sıfır ya da birçok </a:t>
            </a:r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BaskaBirSinif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nesnesini kullanırken,  </a:t>
            </a:r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BaskaBirSinif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hiçbir </a:t>
            </a:r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BirSinif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nesnesini kullanmamaktadır.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96" y="2555814"/>
            <a:ext cx="4076700" cy="12287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06" y="4283624"/>
            <a:ext cx="38576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Nedir?</a:t>
            </a:r>
            <a:endParaRPr lang="tr-TR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Model, gerçek dünyadaki bir olayı veya sistemin soyutlanması, basitleştirilmesi ve kavramlaştırılmasıdır.</a:t>
            </a:r>
          </a:p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Model, olayı veya sistemi tanımlamaya başka bir deyişle bir örnek türetmeye yardımcı olur.</a:t>
            </a:r>
          </a:p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Modeller gerçek dünyadaki örneklerinin yerini alamazlar, ancak gerçek olay veya sistemin karmaşık yapısının anlaşılabilir parçalara indirgenmesinde yararlı olurlar.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4995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500651"/>
          </a:xfrm>
        </p:spPr>
        <p:txBody>
          <a:bodyPr/>
          <a:lstStyle/>
          <a:p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Reflexive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(Dönüşlü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20</a:t>
            </a:fld>
            <a:endParaRPr lang="tr-TR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865562" y="4637817"/>
            <a:ext cx="7847117" cy="12129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Reflexive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(dönüşlü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yani sınıfın kendisi ile yaptığı ilişkidir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patron bir eleman olmasına rağmen kendisi gibi eleman olan birden çok çalışandan sorumludur diyebiliriz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376" y="2454758"/>
            <a:ext cx="2669628" cy="195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37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044331" cy="1450757"/>
          </a:xfrm>
        </p:spPr>
        <p:txBody>
          <a:bodyPr>
            <a:normAutofit/>
          </a:bodyPr>
          <a:lstStyle/>
          <a:p>
            <a:r>
              <a:rPr lang="tr-TR" sz="4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tr-TR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4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4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r>
              <a:rPr lang="tr-TR" sz="4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tr-TR" sz="4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r>
              <a:rPr lang="tr-TR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2960" y="1845734"/>
            <a:ext cx="7423894" cy="431640"/>
          </a:xfrm>
        </p:spPr>
        <p:txBody>
          <a:bodyPr/>
          <a:lstStyle/>
          <a:p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endParaRPr lang="tr-T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21</a:t>
            </a:fld>
            <a:endParaRPr lang="tr-TR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822960" y="4864156"/>
            <a:ext cx="7717192" cy="10556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Tekerlek araba sınıfının bir parçasıdır. Ancak araba sınıfı yok olduğunda tekerlek yok olmak zorunda değildir. Aralarında zayıf bir parça ilişkisi vardır.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13" y="3001717"/>
            <a:ext cx="6529478" cy="132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02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tr-TR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66145"/>
          </a:xfrm>
        </p:spPr>
        <p:txBody>
          <a:bodyPr/>
          <a:lstStyle/>
          <a:p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endParaRPr lang="tr-T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22</a:t>
            </a:fld>
            <a:endParaRPr lang="tr-TR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865562" y="4970550"/>
            <a:ext cx="7543801" cy="9147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Kalp, insan sınıfının bir parçasıdır. İnsan sınıfı yok olduğunda kalpte yok olacaktır. İki sınıf arasında güçlü bir parça ilişkisi vardır.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ile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arasındaki fark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budur.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62" y="2886397"/>
            <a:ext cx="7230787" cy="142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73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tr-TR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23</a:t>
            </a:fld>
            <a:endParaRPr lang="tr-TR"/>
          </a:p>
        </p:txBody>
      </p:sp>
      <p:pic>
        <p:nvPicPr>
          <p:cNvPr id="6" name="İçerik Yer Tutucus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591" y="2349350"/>
            <a:ext cx="7162169" cy="355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50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Kaynak</a:t>
            </a:r>
            <a:endParaRPr lang="tr-TR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Özcan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acar Design pattern kitabı</a:t>
            </a: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://medium.com/@tugrulbayrak</a:t>
            </a: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://univera-ng.blogspot.com/2009/12/uml-ve-modelleme-bolum-4-class-snf.html</a:t>
            </a: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://is-sanalisti.blogspot.com/2013/07/use-case-analizi-1-use-case-diyagramlar.html</a:t>
            </a: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Özlem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AYDIN ders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notları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7423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Sorularınız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25</a:t>
            </a:fld>
            <a:endParaRPr lang="tr-TR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972" y="2415034"/>
            <a:ext cx="3192697" cy="31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8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Modelleme Nedir?</a:t>
            </a:r>
            <a:endParaRPr lang="tr-TR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Modelleme bir sistemi incelemek üzere o sistemin basit bir örneği yapılması anlamına gelir. Bu örnek gerçek sistemin yardımcısı ve basitleştirilmiş bir şeklidir.</a:t>
            </a:r>
          </a:p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Modelleme sistemlerin karmaşıklığını çözümlemede kullanılan en eski ve en etkin yöntemdir.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283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4937" y="234846"/>
            <a:ext cx="8114006" cy="1450757"/>
          </a:xfrm>
        </p:spPr>
        <p:txBody>
          <a:bodyPr>
            <a:normAutofit/>
          </a:bodyPr>
          <a:lstStyle/>
          <a:p>
            <a:r>
              <a:rPr lang="tr-TR" sz="4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Yazılımda Sistemin Modellenmesi</a:t>
            </a:r>
            <a:endParaRPr lang="tr-TR" sz="4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Yazılım projelerinde yer alan proje yöneticileri, müşteriler, analistler, tasarımcılar, programcılar, testçiler ve teknik yazarlardan her birinin eğitim düzeyleri ve alt yapıları farklıdır.</a:t>
            </a:r>
          </a:p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Eğer bir sistem, tüm proje ekibinin anlayabileceği ortak bir dille modellenirse, çok karmaşık anlatımlar basitleşebilir ve aralarındaki iletişim çeşitli diyagramlarla maksimum düzeyde tutulabilir.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011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20603" y="394977"/>
            <a:ext cx="8148512" cy="1450757"/>
          </a:xfrm>
        </p:spPr>
        <p:txBody>
          <a:bodyPr>
            <a:normAutofit/>
          </a:bodyPr>
          <a:lstStyle/>
          <a:p>
            <a:r>
              <a:rPr lang="tr-TR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Yazılımda Sistemin Modellenmesi</a:t>
            </a:r>
            <a:endParaRPr lang="tr-TR" sz="4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Yazılım sektöründe modelleme için geliştirilmiş çeşitli diller mevcuttur.</a:t>
            </a:r>
          </a:p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Nesneye yönelik sistemlerin analiz ve tasarımında standart olarak kullanılan modelleme dili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UML’dir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544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Nedir?</a:t>
            </a:r>
            <a:endParaRPr lang="tr-TR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UML, yazılımın modellenmesi ve planlanması için kullanılan standart bir dildir.</a:t>
            </a: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UML yazılım mühendisliğinde nesneye yönelik sistemleri modellemede kullanılan açık standart olmuş bir görsel modelleme dilidir.</a:t>
            </a: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Bir program ya da yazılım geliştirme dili değildir.</a:t>
            </a: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Yazılım geliştirmenin analizden bakıma kadar tüm aşamalarında ekipler ve bireyler arasındaki iletişimin düzgün yürütülmesi için kullanılmaktadır.</a:t>
            </a: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Yazılımın yaşam döngüsü içinde farklı görev gruplarının projeye ve sisteme farklı bakış açıları vardır. Bundan dolayı UML çeşitli bakış açılarını ifade eden diyagramlar içermektedir.</a:t>
            </a: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Çok zengin bir dil olmasından dolayı, Yazılım Mühendisliği’nin birçok yönden ihtiyaçlarını karşılamaktadır.</a:t>
            </a:r>
            <a:endParaRPr lang="tr-T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972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786202" cy="1450757"/>
          </a:xfrm>
        </p:spPr>
        <p:txBody>
          <a:bodyPr/>
          <a:lstStyle/>
          <a:p>
            <a:r>
              <a:rPr lang="tr-TR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UML’e</a:t>
            </a:r>
            <a:r>
              <a:rPr lang="tr-TR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Neden Gerek Vardır?</a:t>
            </a:r>
            <a:endParaRPr lang="tr-TR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Hataların kolaylıkla fark edilip en düşük seviyeye indirgenmesi. (Risk, zaman, maliyet)</a:t>
            </a:r>
          </a:p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Yazılım üretiminde başarı oranının düşük olması.</a:t>
            </a:r>
          </a:p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Yazılımda paylaşım önemlidir. Tüm ekibin aynı dili konuşabilmesi gerekmektedir.</a:t>
            </a:r>
          </a:p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Sistemin tamamını basit bir dille ve görsellikle görebilmek ve tasarlayabilmek gerekli.</a:t>
            </a:r>
          </a:p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Modellenmiş ve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dokümante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edilmiş bir yazılımın tanıtımının kolay olması.</a:t>
            </a:r>
          </a:p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Yazılım kalitesini arttırma.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517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8</a:t>
            </a:fld>
            <a:endParaRPr lang="tr-TR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245" y="1035381"/>
            <a:ext cx="8056399" cy="483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8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Sınıf Diyagramları</a:t>
            </a:r>
            <a:endParaRPr lang="tr-TR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9221" y="2308954"/>
            <a:ext cx="5813775" cy="1052742"/>
          </a:xfrm>
        </p:spPr>
        <p:txBody>
          <a:bodyPr>
            <a:normAutofit/>
          </a:bodyPr>
          <a:lstStyle/>
          <a:p>
            <a:pPr marL="0" lvl="0" indent="0" algn="just">
              <a:buClr>
                <a:srgbClr val="1CADE4"/>
              </a:buClr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dikdörtgeni 3 parçaya bölüyoruz. En üst bölüm sınıf adını, orta kısım özellik listesini (üye değişkenler) ve en son kısım, işlev listesini (üye fonksiyonlar) göstermektedir</a:t>
            </a: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9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782" y="1888897"/>
            <a:ext cx="2166978" cy="1892291"/>
          </a:xfrm>
          <a:prstGeom prst="rect">
            <a:avLst/>
          </a:prstGeom>
        </p:spPr>
      </p:pic>
      <p:sp>
        <p:nvSpPr>
          <p:cNvPr id="7" name="İçerik Yer Tutucusu 2"/>
          <p:cNvSpPr txBox="1">
            <a:spLocks/>
          </p:cNvSpPr>
          <p:nvPr/>
        </p:nvSpPr>
        <p:spPr>
          <a:xfrm>
            <a:off x="2710753" y="3977876"/>
            <a:ext cx="6206901" cy="228522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Sınıf 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diyagramını incelerken +, - işaretleri görülmektedir. </a:t>
            </a: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Sınıf 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diyagramında yer alan nitelik ve </a:t>
            </a:r>
            <a:r>
              <a:rPr lang="tr-T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isimlerinin önünde aşağıda sıralanan işaretler kullanılabilir.</a:t>
            </a: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(-); Nitelik yada </a:t>
            </a:r>
            <a:r>
              <a:rPr lang="tr-T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metota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sınıf dışında erişim engellenmiştir.</a:t>
            </a: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(#); Nitelik yada </a:t>
            </a:r>
            <a:r>
              <a:rPr lang="tr-T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metota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erişim sınırlandırılmıştır.</a:t>
            </a: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(+); Nitelik yada metot genel kullanıma açıktır</a:t>
            </a:r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" y="3558385"/>
            <a:ext cx="2655235" cy="27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35950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Hava Akımı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4997</TotalTime>
  <Words>906</Words>
  <Application>Microsoft Office PowerPoint</Application>
  <PresentationFormat>Ekran Gösterisi (4:3)</PresentationFormat>
  <Paragraphs>116</Paragraphs>
  <Slides>25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0" baseType="lpstr">
      <vt:lpstr>Calibri</vt:lpstr>
      <vt:lpstr>Calibri Light</vt:lpstr>
      <vt:lpstr>Courier New</vt:lpstr>
      <vt:lpstr>Times New Roman</vt:lpstr>
      <vt:lpstr>Geçmişe bakış</vt:lpstr>
      <vt:lpstr>Unified Modeling Language (UML) Giriş &amp; Sınıf Diyagramları</vt:lpstr>
      <vt:lpstr>Model Nedir?</vt:lpstr>
      <vt:lpstr>Modelleme Nedir?</vt:lpstr>
      <vt:lpstr>Yazılımda Sistemin Modellenmesi</vt:lpstr>
      <vt:lpstr>Yazılımda Sistemin Modellenmesi</vt:lpstr>
      <vt:lpstr>UML Nedir?</vt:lpstr>
      <vt:lpstr>UML’e Neden Gerek Vardır?</vt:lpstr>
      <vt:lpstr>PowerPoint Sunusu</vt:lpstr>
      <vt:lpstr>Sınıf Diyagramları</vt:lpstr>
      <vt:lpstr>Sınıf Diyagramları</vt:lpstr>
      <vt:lpstr>Generalization / Inheritance</vt:lpstr>
      <vt:lpstr>Realization / Implementation</vt:lpstr>
      <vt:lpstr>Sınıf Diyagramları</vt:lpstr>
      <vt:lpstr>Sınıf Diyagramları</vt:lpstr>
      <vt:lpstr>Association</vt:lpstr>
      <vt:lpstr>Association</vt:lpstr>
      <vt:lpstr>Association</vt:lpstr>
      <vt:lpstr>Association</vt:lpstr>
      <vt:lpstr>Association</vt:lpstr>
      <vt:lpstr>Association</vt:lpstr>
      <vt:lpstr>Dependency (Aggregation &amp; Composition)</vt:lpstr>
      <vt:lpstr>Dependency (Aggregation &amp; Composition)</vt:lpstr>
      <vt:lpstr>Dependency (Aggregation &amp; Composition)</vt:lpstr>
      <vt:lpstr>Kaynak</vt:lpstr>
      <vt:lpstr>Sorularınız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Resul DAŞ</dc:creator>
  <cp:lastModifiedBy>Fatih</cp:lastModifiedBy>
  <cp:revision>162</cp:revision>
  <dcterms:created xsi:type="dcterms:W3CDTF">2014-10-21T15:52:16Z</dcterms:created>
  <dcterms:modified xsi:type="dcterms:W3CDTF">2023-03-30T06:04:15Z</dcterms:modified>
</cp:coreProperties>
</file>