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8" r:id="rId1"/>
  </p:sldMasterIdLst>
  <p:notesMasterIdLst>
    <p:notesMasterId r:id="rId33"/>
  </p:notesMasterIdLst>
  <p:sldIdLst>
    <p:sldId id="310"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40"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F5E"/>
    <a:srgbClr val="8ABC49"/>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1464" y="84"/>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1745-3E7D-415F-BEFD-EA86362BF18A}" type="datetimeFigureOut">
              <a:rPr lang="tr-TR" smtClean="0"/>
              <a:t>7.11.2023</a:t>
            </a:fld>
            <a:endParaRPr lang="tr-T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723C1B-140A-43EF-BA2E-81D885629E09}" type="slidenum">
              <a:rPr lang="tr-TR" smtClean="0"/>
              <a:pPr/>
              <a:t>‹#›</a:t>
            </a:fld>
            <a:r>
              <a:rPr lang="tr-TR" dirty="0"/>
              <a:t>/47</a:t>
            </a:r>
          </a:p>
        </p:txBody>
      </p:sp>
    </p:spTree>
    <p:extLst>
      <p:ext uri="{BB962C8B-B14F-4D97-AF65-F5344CB8AC3E}">
        <p14:creationId xmlns:p14="http://schemas.microsoft.com/office/powerpoint/2010/main" val="167633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8322F9F1-FA42-42C7-99C4-0B16C1454589}" type="slidenum">
              <a:rPr lang="tr-TR" smtClean="0"/>
              <a:t>1</a:t>
            </a:fld>
            <a:endParaRPr lang="tr-TR"/>
          </a:p>
        </p:txBody>
      </p:sp>
    </p:spTree>
    <p:extLst>
      <p:ext uri="{BB962C8B-B14F-4D97-AF65-F5344CB8AC3E}">
        <p14:creationId xmlns:p14="http://schemas.microsoft.com/office/powerpoint/2010/main" val="403443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7.11.2023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33153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7.11.2023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02804681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7.11.2023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5726204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893BF7A-AB1D-4097-84D8-63EC7BEE27D3}" type="datetime1">
              <a:rPr lang="tr-TR" smtClean="0"/>
              <a:t>7.11.2023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413547780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2893BF7A-AB1D-4097-84D8-63EC7BEE27D3}" type="datetime1">
              <a:rPr lang="tr-TR" smtClean="0"/>
              <a:t>7.11.2023</a:t>
            </a:fld>
            <a:endParaRPr lang="tr-TR"/>
          </a:p>
        </p:txBody>
      </p:sp>
      <p:sp>
        <p:nvSpPr>
          <p:cNvPr id="5" name="Footer Placeholder 4"/>
          <p:cNvSpPr>
            <a:spLocks noGrp="1"/>
          </p:cNvSpPr>
          <p:nvPr>
            <p:ph type="ftr" sz="quarter" idx="11"/>
          </p:nvPr>
        </p:nvSpPr>
        <p:spPr/>
        <p:txBody>
          <a:bodyPr/>
          <a:lstStyle/>
          <a:p>
            <a:r>
              <a:rPr lang="tr-TR"/>
              <a:t>Doç.Dr.Resul DAŞ</a:t>
            </a:r>
          </a:p>
        </p:txBody>
      </p:sp>
      <p:sp>
        <p:nvSpPr>
          <p:cNvPr id="6" name="Slide Number Placeholder 5"/>
          <p:cNvSpPr>
            <a:spLocks noGrp="1"/>
          </p:cNvSpPr>
          <p:nvPr>
            <p:ph type="sldNum" sz="quarter" idx="12"/>
          </p:nvPr>
        </p:nvSpPr>
        <p:spPr/>
        <p:txBody>
          <a:bodyPr/>
          <a:lstStyle/>
          <a:p>
            <a:fld id="{E5046ED2-48BC-4D4D-A18C-EC6704D416AE}" type="slidenum">
              <a:rPr lang="tr-TR" smtClean="0"/>
              <a:t>‹#›</a:t>
            </a:fld>
            <a:endParaRPr lang="tr-T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84859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893BF7A-AB1D-4097-84D8-63EC7BEE27D3}" type="datetime1">
              <a:rPr lang="tr-TR" smtClean="0"/>
              <a:t>7.11.2023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254086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822960" y="2582335"/>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893BF7A-AB1D-4097-84D8-63EC7BEE27D3}" type="datetime1">
              <a:rPr lang="tr-TR" smtClean="0"/>
              <a:t>7.11.2023</a:t>
            </a:fld>
            <a:endParaRPr lang="tr-TR"/>
          </a:p>
        </p:txBody>
      </p:sp>
      <p:sp>
        <p:nvSpPr>
          <p:cNvPr id="8" name="Footer Placeholder 7"/>
          <p:cNvSpPr>
            <a:spLocks noGrp="1"/>
          </p:cNvSpPr>
          <p:nvPr>
            <p:ph type="ftr" sz="quarter" idx="11"/>
          </p:nvPr>
        </p:nvSpPr>
        <p:spPr/>
        <p:txBody>
          <a:body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35155252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893BF7A-AB1D-4097-84D8-63EC7BEE27D3}" type="datetime1">
              <a:rPr lang="tr-TR" smtClean="0"/>
              <a:t>7.11.2023</a:t>
            </a:fld>
            <a:endParaRPr lang="tr-TR"/>
          </a:p>
        </p:txBody>
      </p:sp>
      <p:sp>
        <p:nvSpPr>
          <p:cNvPr id="4" name="Footer Placeholder 3"/>
          <p:cNvSpPr>
            <a:spLocks noGrp="1"/>
          </p:cNvSpPr>
          <p:nvPr>
            <p:ph type="ftr" sz="quarter" idx="11"/>
          </p:nvPr>
        </p:nvSpPr>
        <p:spPr/>
        <p:txBody>
          <a:bodyPr/>
          <a:lstStyle/>
          <a:p>
            <a:r>
              <a:rPr lang="tr-TR"/>
              <a:t>Doç.Dr.Resul DAŞ</a:t>
            </a:r>
          </a:p>
        </p:txBody>
      </p:sp>
      <p:sp>
        <p:nvSpPr>
          <p:cNvPr id="5" name="Slide Number Placeholder 4"/>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286777929"/>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893BF7A-AB1D-4097-84D8-63EC7BEE27D3}" type="datetime1">
              <a:rPr lang="tr-TR" smtClean="0"/>
              <a:t>7.11.2023</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r>
              <a:rPr lang="tr-TR"/>
              <a:t>Doç.Dr.Resul DAŞ</a:t>
            </a:r>
          </a:p>
        </p:txBody>
      </p:sp>
      <p:sp>
        <p:nvSpPr>
          <p:cNvPr id="9" name="Slide Number Placeholder 8"/>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2921476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a:t>Asıl başlık stili için tıklatın</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893BF7A-AB1D-4097-84D8-63EC7BEE27D3}" type="datetime1">
              <a:rPr lang="tr-TR" smtClean="0"/>
              <a:t>7.11.2023</a:t>
            </a:fld>
            <a:endParaRPr lang="tr-T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tr-TR"/>
              <a:t>Doç.Dr.Resul DAŞ</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046ED2-48BC-4D4D-A18C-EC6704D416AE}" type="slidenum">
              <a:rPr lang="tr-TR" smtClean="0"/>
              <a:t>‹#›</a:t>
            </a:fld>
            <a:endParaRPr lang="tr-TR"/>
          </a:p>
        </p:txBody>
      </p:sp>
    </p:spTree>
    <p:extLst>
      <p:ext uri="{BB962C8B-B14F-4D97-AF65-F5344CB8AC3E}">
        <p14:creationId xmlns:p14="http://schemas.microsoft.com/office/powerpoint/2010/main" val="18665611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2893BF7A-AB1D-4097-84D8-63EC7BEE27D3}" type="datetime1">
              <a:rPr lang="tr-TR" smtClean="0"/>
              <a:t>7.11.2023</a:t>
            </a:fld>
            <a:endParaRPr lang="tr-TR"/>
          </a:p>
        </p:txBody>
      </p:sp>
      <p:sp>
        <p:nvSpPr>
          <p:cNvPr id="6" name="Footer Placeholder 5"/>
          <p:cNvSpPr>
            <a:spLocks noGrp="1"/>
          </p:cNvSpPr>
          <p:nvPr>
            <p:ph type="ftr" sz="quarter" idx="11"/>
          </p:nvPr>
        </p:nvSpPr>
        <p:spPr/>
        <p:txBody>
          <a:bodyPr/>
          <a:lstStyle/>
          <a:p>
            <a:r>
              <a:rPr lang="tr-TR"/>
              <a:t>Doç.Dr.Resul DAŞ</a:t>
            </a:r>
          </a:p>
        </p:txBody>
      </p:sp>
      <p:sp>
        <p:nvSpPr>
          <p:cNvPr id="7" name="Slide Number Placeholder 6"/>
          <p:cNvSpPr>
            <a:spLocks noGrp="1"/>
          </p:cNvSpPr>
          <p:nvPr>
            <p:ph type="sldNum" sz="quarter" idx="12"/>
          </p:nvPr>
        </p:nvSpPr>
        <p:spPr/>
        <p:txBody>
          <a:bodyPr/>
          <a:lstStyle/>
          <a:p>
            <a:fld id="{E5046ED2-48BC-4D4D-A18C-EC6704D416AE}" type="slidenum">
              <a:rPr lang="tr-TR" smtClean="0"/>
              <a:t>‹#›</a:t>
            </a:fld>
            <a:endParaRPr lang="tr-TR"/>
          </a:p>
        </p:txBody>
      </p:sp>
    </p:spTree>
    <p:extLst>
      <p:ext uri="{BB962C8B-B14F-4D97-AF65-F5344CB8AC3E}">
        <p14:creationId xmlns:p14="http://schemas.microsoft.com/office/powerpoint/2010/main" val="974567928"/>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893BF7A-AB1D-4097-84D8-63EC7BEE27D3}" type="datetime1">
              <a:rPr lang="tr-TR" smtClean="0"/>
              <a:t>7.11.2023</a:t>
            </a:fld>
            <a:endParaRPr lang="tr-T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tr-TR"/>
              <a:t>Doç.Dr.Resul DAŞ</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E5046ED2-48BC-4D4D-A18C-EC6704D416AE}" type="slidenum">
              <a:rPr lang="tr-TR" smtClean="0"/>
              <a:t>‹#›</a:t>
            </a:fld>
            <a:endParaRPr lang="tr-T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700709"/>
      </p:ext>
    </p:extLst>
  </p:cSld>
  <p:clrMap bg1="lt1" tx1="dk1" bg2="lt2" tx2="dk2" accent1="accent1" accent2="accent2" accent3="accent3" accent4="accent4" accent5="accent5" accent6="accent6" hlink="hlink" folHlink="folHlink"/>
  <p:sldLayoutIdLst>
    <p:sldLayoutId id="2147484229" r:id="rId1"/>
    <p:sldLayoutId id="2147484230" r:id="rId2"/>
    <p:sldLayoutId id="2147484231" r:id="rId3"/>
    <p:sldLayoutId id="2147484232" r:id="rId4"/>
    <p:sldLayoutId id="2147484233" r:id="rId5"/>
    <p:sldLayoutId id="2147484234" r:id="rId6"/>
    <p:sldLayoutId id="2147484235" r:id="rId7"/>
    <p:sldLayoutId id="2147484236" r:id="rId8"/>
    <p:sldLayoutId id="2147484237" r:id="rId9"/>
    <p:sldLayoutId id="2147484238" r:id="rId10"/>
    <p:sldLayoutId id="21474842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939" y="3158223"/>
            <a:ext cx="8591497" cy="1144113"/>
          </a:xfrm>
        </p:spPr>
        <p:txBody>
          <a:bodyPr>
            <a:normAutofit/>
          </a:bodyPr>
          <a:lstStyle/>
          <a:p>
            <a:pPr algn="ctr"/>
            <a:r>
              <a:rPr lang="tr-TR" sz="4050" dirty="0">
                <a:solidFill>
                  <a:schemeClr val="accent2"/>
                </a:solidFill>
              </a:rPr>
              <a:t>SOLID Prensipleri</a:t>
            </a:r>
          </a:p>
        </p:txBody>
      </p:sp>
      <p:sp>
        <p:nvSpPr>
          <p:cNvPr id="8" name="Slide Number Placeholder 7"/>
          <p:cNvSpPr>
            <a:spLocks noGrp="1"/>
          </p:cNvSpPr>
          <p:nvPr>
            <p:ph type="sldNum" sz="quarter" idx="12"/>
          </p:nvPr>
        </p:nvSpPr>
        <p:spPr/>
        <p:txBody>
          <a:bodyPr/>
          <a:lstStyle/>
          <a:p>
            <a:r>
              <a:rPr lang="tr-TR" sz="1200" dirty="0"/>
              <a:t>1</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697" y="4154166"/>
            <a:ext cx="1454739" cy="1403395"/>
          </a:xfrm>
          <a:prstGeom prst="rect">
            <a:avLst/>
          </a:prstGeom>
        </p:spPr>
      </p:pic>
      <p:sp>
        <p:nvSpPr>
          <p:cNvPr id="6" name="TextBox 5"/>
          <p:cNvSpPr txBox="1"/>
          <p:nvPr/>
        </p:nvSpPr>
        <p:spPr>
          <a:xfrm rot="20853070">
            <a:off x="7600190" y="4566649"/>
            <a:ext cx="1127232" cy="415498"/>
          </a:xfrm>
          <a:prstGeom prst="rect">
            <a:avLst/>
          </a:prstGeom>
          <a:noFill/>
        </p:spPr>
        <p:txBody>
          <a:bodyPr wrap="none" rtlCol="0">
            <a:spAutoFit/>
          </a:bodyPr>
          <a:lstStyle/>
          <a:p>
            <a:r>
              <a:rPr lang="tr-TR" sz="2100" b="1" dirty="0">
                <a:solidFill>
                  <a:schemeClr val="accent2"/>
                </a:solidFill>
              </a:rPr>
              <a:t>Bölüm-5</a:t>
            </a:r>
          </a:p>
        </p:txBody>
      </p:sp>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60" y="273734"/>
            <a:ext cx="7620000" cy="2857500"/>
          </a:xfrm>
          <a:prstGeom prst="rect">
            <a:avLst/>
          </a:prstGeom>
        </p:spPr>
      </p:pic>
      <p:sp>
        <p:nvSpPr>
          <p:cNvPr id="11" name="Subtitle 2"/>
          <p:cNvSpPr>
            <a:spLocks noGrp="1"/>
          </p:cNvSpPr>
          <p:nvPr/>
        </p:nvSpPr>
        <p:spPr>
          <a:xfrm>
            <a:off x="746760" y="4423046"/>
            <a:ext cx="7543800" cy="86563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lnSpc>
                <a:spcPct val="150000"/>
              </a:lnSpc>
            </a:pPr>
            <a:r>
              <a:rPr lang="tr-TR" sz="1600" b="1" cap="none" dirty="0">
                <a:solidFill>
                  <a:srgbClr val="C00000"/>
                </a:solidFill>
                <a:effectLst>
                  <a:outerShdw blurRad="38100" dist="38100" dir="2700000" algn="tl">
                    <a:srgbClr val="000000">
                      <a:alpha val="43137"/>
                    </a:srgbClr>
                  </a:outerShdw>
                </a:effectLst>
                <a:latin typeface="+mn-lt"/>
              </a:rPr>
              <a:t>Doç. Dr. Fatih ÖZYURT</a:t>
            </a:r>
            <a:br>
              <a:rPr lang="tr-TR" sz="1350" b="1" cap="none" dirty="0">
                <a:solidFill>
                  <a:srgbClr val="C00000"/>
                </a:solidFill>
                <a:effectLst>
                  <a:outerShdw blurRad="38100" dist="38100" dir="2700000" algn="tl">
                    <a:srgbClr val="000000">
                      <a:alpha val="43137"/>
                    </a:srgbClr>
                  </a:outerShdw>
                </a:effectLst>
                <a:latin typeface="+mn-lt"/>
              </a:rPr>
            </a:br>
            <a:r>
              <a:rPr lang="tr-TR" sz="1350" cap="none" dirty="0">
                <a:solidFill>
                  <a:schemeClr val="bg2">
                    <a:lumMod val="10000"/>
                  </a:schemeClr>
                </a:solidFill>
                <a:effectLst>
                  <a:outerShdw blurRad="38100" dist="38100" dir="2700000" algn="tl">
                    <a:srgbClr val="000000">
                      <a:alpha val="43137"/>
                    </a:srgbClr>
                  </a:outerShdw>
                </a:effectLst>
                <a:latin typeface="+mn-lt"/>
              </a:rPr>
              <a:t>Fırat Üniversitesi Yazılım Mühendisliği Bölümü</a:t>
            </a:r>
          </a:p>
          <a:p>
            <a:endParaRPr lang="tr-TR"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4456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S — </a:t>
            </a:r>
            <a:r>
              <a:rPr lang="tr-TR" sz="4000" b="1" dirty="0" err="1">
                <a:solidFill>
                  <a:srgbClr val="00B0F0"/>
                </a:solidFill>
                <a:latin typeface="Times New Roman" panose="02020603050405020304" pitchFamily="18" charset="0"/>
                <a:cs typeface="Times New Roman" panose="02020603050405020304" pitchFamily="18" charset="0"/>
              </a:rPr>
              <a:t>Single-responsibility</a:t>
            </a:r>
            <a:r>
              <a:rPr lang="tr-TR" sz="4000" b="1" dirty="0">
                <a:solidFill>
                  <a:srgbClr val="00B0F0"/>
                </a:solidFill>
                <a:latin typeface="Times New Roman" panose="02020603050405020304" pitchFamily="18" charset="0"/>
                <a:cs typeface="Times New Roman" panose="02020603050405020304" pitchFamily="18" charset="0"/>
              </a:rPr>
              <a:t> </a:t>
            </a:r>
            <a:r>
              <a:rPr lang="tr-TR" sz="4000" b="1" dirty="0" err="1">
                <a:solidFill>
                  <a:srgbClr val="00B0F0"/>
                </a:solidFill>
                <a:latin typeface="Times New Roman" panose="02020603050405020304" pitchFamily="18" charset="0"/>
                <a:cs typeface="Times New Roman" panose="02020603050405020304" pitchFamily="18" charset="0"/>
              </a:rPr>
              <a:t>principle</a:t>
            </a:r>
            <a:r>
              <a:rPr lang="tr-TR" sz="4000" b="1" dirty="0">
                <a:solidFill>
                  <a:srgbClr val="00B0F0"/>
                </a:solidFill>
                <a:latin typeface="Times New Roman" panose="02020603050405020304" pitchFamily="18" charset="0"/>
                <a:cs typeface="Times New Roman" panose="02020603050405020304" pitchFamily="18" charset="0"/>
              </a:rPr>
              <a:t> </a:t>
            </a:r>
            <a:br>
              <a:rPr lang="tr-TR" sz="4000" b="1" dirty="0">
                <a:solidFill>
                  <a:srgbClr val="00B0F0"/>
                </a:solidFill>
                <a:latin typeface="Times New Roman" panose="02020603050405020304" pitchFamily="18" charset="0"/>
                <a:cs typeface="Times New Roman" panose="02020603050405020304" pitchFamily="18" charset="0"/>
              </a:rPr>
            </a:br>
            <a:r>
              <a:rPr lang="tr-TR" sz="4000" b="1" dirty="0">
                <a:solidFill>
                  <a:srgbClr val="00B0F0"/>
                </a:solidFill>
                <a:latin typeface="Times New Roman" panose="02020603050405020304" pitchFamily="18" charset="0"/>
                <a:cs typeface="Times New Roman" panose="02020603050405020304" pitchFamily="18" charset="0"/>
              </a:rPr>
              <a:t>(Tek Sorumluluk Prensibi)</a:t>
            </a:r>
            <a:endParaRPr lang="tr-TR" sz="4000" dirty="0"/>
          </a:p>
        </p:txBody>
      </p:sp>
      <p:sp>
        <p:nvSpPr>
          <p:cNvPr id="3" name="İçerik Yer Tutucusu 2"/>
          <p:cNvSpPr>
            <a:spLocks noGrp="1"/>
          </p:cNvSpPr>
          <p:nvPr>
            <p:ph idx="1"/>
          </p:nvPr>
        </p:nvSpPr>
        <p:spPr>
          <a:xfrm>
            <a:off x="822960" y="1920947"/>
            <a:ext cx="7543801" cy="792963"/>
          </a:xfrm>
        </p:spPr>
        <p:txBody>
          <a:bodyPr/>
          <a:lstStyle/>
          <a:p>
            <a:r>
              <a:rPr lang="tr-TR" dirty="0">
                <a:solidFill>
                  <a:schemeClr val="tx1"/>
                </a:solidFill>
                <a:latin typeface="Times New Roman" panose="02020603050405020304" pitchFamily="18" charset="0"/>
                <a:cs typeface="Times New Roman" panose="02020603050405020304" pitchFamily="18" charset="0"/>
              </a:rPr>
              <a:t>Yukarıdaki UML diyagramını biraz daha düzenlersek aşağıdaki gibi bir yapı elde edilir.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10</a:t>
            </a:fld>
            <a:endParaRPr lang="tr-TR"/>
          </a:p>
        </p:txBody>
      </p:sp>
      <p:pic>
        <p:nvPicPr>
          <p:cNvPr id="6" name="Resim 5"/>
          <p:cNvPicPr>
            <a:picLocks noChangeAspect="1"/>
          </p:cNvPicPr>
          <p:nvPr/>
        </p:nvPicPr>
        <p:blipFill>
          <a:blip r:embed="rId2"/>
          <a:stretch>
            <a:fillRect/>
          </a:stretch>
        </p:blipFill>
        <p:spPr>
          <a:xfrm>
            <a:off x="1929172" y="2713910"/>
            <a:ext cx="5331376" cy="939800"/>
          </a:xfrm>
          <a:prstGeom prst="rect">
            <a:avLst/>
          </a:prstGeom>
        </p:spPr>
      </p:pic>
      <p:pic>
        <p:nvPicPr>
          <p:cNvPr id="7" name="Resim 6"/>
          <p:cNvPicPr>
            <a:picLocks noChangeAspect="1"/>
          </p:cNvPicPr>
          <p:nvPr/>
        </p:nvPicPr>
        <p:blipFill>
          <a:blip r:embed="rId3"/>
          <a:stretch>
            <a:fillRect/>
          </a:stretch>
        </p:blipFill>
        <p:spPr>
          <a:xfrm>
            <a:off x="1776847" y="3818225"/>
            <a:ext cx="5483701" cy="2336800"/>
          </a:xfrm>
          <a:prstGeom prst="rect">
            <a:avLst/>
          </a:prstGeom>
        </p:spPr>
      </p:pic>
    </p:spTree>
    <p:extLst>
      <p:ext uri="{BB962C8B-B14F-4D97-AF65-F5344CB8AC3E}">
        <p14:creationId xmlns:p14="http://schemas.microsoft.com/office/powerpoint/2010/main" val="3409298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Sınıflarımız/fonksiyonlarımız değişikliğe kapalı ancak yeni davranışların eklenmesine açık olmalıdır.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prensip; sürdürülebilir ve tekrar kullanılabilir yapıda kod yazmanın temelini oluşturur.</a:t>
            </a:r>
          </a:p>
          <a:p>
            <a:pPr marL="0" indent="0" algn="just">
              <a:buClr>
                <a:srgbClr val="00B0F0"/>
              </a:buClr>
              <a:buNone/>
            </a:pPr>
            <a:r>
              <a:rPr lang="tr-TR" b="1" dirty="0">
                <a:solidFill>
                  <a:schemeClr val="tx1"/>
                </a:solidFill>
                <a:latin typeface="Times New Roman" panose="02020603050405020304" pitchFamily="18" charset="0"/>
                <a:cs typeface="Times New Roman" panose="02020603050405020304" pitchFamily="18" charset="0"/>
              </a:rPr>
              <a:t>Robert C. Martin</a:t>
            </a:r>
          </a:p>
          <a:p>
            <a:pPr algn="just">
              <a:buClr>
                <a:srgbClr val="00B0F0"/>
              </a:buClr>
              <a:buFont typeface="Courier New" panose="02070309020205020404" pitchFamily="49" charset="0"/>
              <a:buChar char="o"/>
            </a:pPr>
            <a:r>
              <a:rPr lang="tr-TR" b="1" dirty="0">
                <a:solidFill>
                  <a:schemeClr val="tx1"/>
                </a:solidFill>
                <a:latin typeface="Times New Roman" panose="02020603050405020304" pitchFamily="18" charset="0"/>
                <a:cs typeface="Times New Roman" panose="02020603050405020304" pitchFamily="18" charset="0"/>
              </a:rPr>
              <a:t> Open </a:t>
            </a:r>
            <a:r>
              <a:rPr lang="tr-TR" dirty="0">
                <a:solidFill>
                  <a:schemeClr val="tx1"/>
                </a:solidFill>
                <a:latin typeface="Times New Roman" panose="02020603050405020304" pitchFamily="18" charset="0"/>
                <a:cs typeface="Times New Roman" panose="02020603050405020304" pitchFamily="18" charset="0"/>
              </a:rPr>
              <a:t>Sınıf için yeni davranışlar eklenebilmesini sağlar. Gereksinimler </a:t>
            </a:r>
            <a:r>
              <a:rPr lang="tr-TR" dirty="0" err="1">
                <a:solidFill>
                  <a:schemeClr val="tx1"/>
                </a:solidFill>
                <a:latin typeface="Times New Roman" panose="02020603050405020304" pitchFamily="18" charset="0"/>
                <a:cs typeface="Times New Roman" panose="02020603050405020304" pitchFamily="18" charset="0"/>
              </a:rPr>
              <a:t>değiştğinde</a:t>
            </a:r>
            <a:r>
              <a:rPr lang="tr-TR" dirty="0">
                <a:solidFill>
                  <a:schemeClr val="tx1"/>
                </a:solidFill>
                <a:latin typeface="Times New Roman" panose="02020603050405020304" pitchFamily="18" charset="0"/>
                <a:cs typeface="Times New Roman" panose="02020603050405020304" pitchFamily="18" charset="0"/>
              </a:rPr>
              <a:t>, yeni gereksinimlerin karşılanabilmesi için bir sınıfa yeni veya farklı davranışlar eklenebilir olmasıdır.</a:t>
            </a:r>
            <a:br>
              <a:rPr lang="tr-TR" dirty="0">
                <a:solidFill>
                  <a:schemeClr val="tx1"/>
                </a:solidFill>
                <a:latin typeface="Times New Roman" panose="02020603050405020304" pitchFamily="18" charset="0"/>
                <a:cs typeface="Times New Roman" panose="02020603050405020304" pitchFamily="18" charset="0"/>
              </a:rPr>
            </a:br>
            <a:r>
              <a:rPr lang="tr-TR" b="1" dirty="0" err="1">
                <a:solidFill>
                  <a:schemeClr val="tx1"/>
                </a:solidFill>
                <a:latin typeface="Times New Roman" panose="02020603050405020304" pitchFamily="18" charset="0"/>
                <a:cs typeface="Times New Roman" panose="02020603050405020304" pitchFamily="18" charset="0"/>
              </a:rPr>
              <a:t>Closed</a:t>
            </a:r>
            <a:r>
              <a:rPr lang="tr-TR" b="1" dirty="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Bir sınıf temel özelliklerinin değişimi ise mümkün olmamalıdır.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11</a:t>
            </a:fld>
            <a:endParaRPr lang="tr-TR"/>
          </a:p>
        </p:txBody>
      </p:sp>
    </p:spTree>
    <p:extLst>
      <p:ext uri="{BB962C8B-B14F-4D97-AF65-F5344CB8AC3E}">
        <p14:creationId xmlns:p14="http://schemas.microsoft.com/office/powerpoint/2010/main" val="315948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p:txBody>
          <a:bodyPr>
            <a:noAutofit/>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Geliştirdiğimiz yazılıma/sınıfa var olan kodu değiştirmeden, yeni kod yazılarak yeni özellikler eklenebilmelidir.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Yeni bir gereksinim geldiğinde mevcut kod üzerinde herhangi bir değişiklik yapıyorsanız, </a:t>
            </a:r>
            <a:r>
              <a:rPr lang="tr-TR" dirty="0" err="1">
                <a:solidFill>
                  <a:schemeClr val="tx1"/>
                </a:solidFill>
                <a:latin typeface="Times New Roman" panose="02020603050405020304" pitchFamily="18" charset="0"/>
                <a:cs typeface="Times New Roman" panose="02020603050405020304" pitchFamily="18" charset="0"/>
              </a:rPr>
              <a:t>open</a:t>
            </a:r>
            <a:r>
              <a:rPr lang="tr-TR" dirty="0">
                <a:solidFill>
                  <a:schemeClr val="tx1"/>
                </a:solidFill>
                <a:latin typeface="Times New Roman" panose="02020603050405020304" pitchFamily="18" charset="0"/>
                <a:cs typeface="Times New Roman" panose="02020603050405020304" pitchFamily="18" charset="0"/>
              </a:rPr>
              <a:t>/</a:t>
            </a:r>
            <a:r>
              <a:rPr lang="tr-TR" dirty="0" err="1">
                <a:solidFill>
                  <a:schemeClr val="tx1"/>
                </a:solidFill>
                <a:latin typeface="Times New Roman" panose="02020603050405020304" pitchFamily="18" charset="0"/>
                <a:cs typeface="Times New Roman" panose="02020603050405020304" pitchFamily="18" charset="0"/>
              </a:rPr>
              <a:t>closed</a:t>
            </a:r>
            <a:r>
              <a:rPr lang="tr-TR" dirty="0">
                <a:solidFill>
                  <a:schemeClr val="tx1"/>
                </a:solidFill>
                <a:latin typeface="Times New Roman" panose="02020603050405020304" pitchFamily="18" charset="0"/>
                <a:cs typeface="Times New Roman" panose="02020603050405020304" pitchFamily="18" charset="0"/>
              </a:rPr>
              <a:t> prensibine ters düşüp düşmediğinizi kontrol etmenizde yarar var.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Yazılımı geliştirirken gelecekte oluşabilecek özellikler ve geliştirmeleri her şeyiyle öngöremeyiz. O yüzden oluşabileceğini düşündüğümüz kodları da şimdiden geliştirmemeliyiz.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Yeni gelecek özellikler için var olan kodu değiştirmeden, var olan yapıyı bozmadan esnek bir geliştirme modeli uygulayarak, önü açık ve gelecekten gereksinimlere kolayca adapte olup, ayak uydurabilen bir model uygulamalıyız.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12</a:t>
            </a:fld>
            <a:endParaRPr lang="tr-TR"/>
          </a:p>
        </p:txBody>
      </p:sp>
    </p:spTree>
    <p:extLst>
      <p:ext uri="{BB962C8B-B14F-4D97-AF65-F5344CB8AC3E}">
        <p14:creationId xmlns:p14="http://schemas.microsoft.com/office/powerpoint/2010/main" val="216404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822959" y="1845734"/>
            <a:ext cx="7543801" cy="894694"/>
          </a:xfrm>
        </p:spPr>
        <p:txBody>
          <a:bodyPr>
            <a:normAutofit lnSpcReduction="10000"/>
          </a:bodyPr>
          <a:lstStyle/>
          <a:p>
            <a:pPr algn="just"/>
            <a:r>
              <a:rPr lang="tr-TR" dirty="0" err="1">
                <a:solidFill>
                  <a:schemeClr val="tx1"/>
                </a:solidFill>
                <a:latin typeface="Times New Roman" panose="02020603050405020304" pitchFamily="18" charset="0"/>
                <a:cs typeface="Times New Roman" panose="02020603050405020304" pitchFamily="18" charset="0"/>
              </a:rPr>
              <a:t>Single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Responsibility’e</a:t>
            </a:r>
            <a:r>
              <a:rPr lang="tr-TR" dirty="0">
                <a:solidFill>
                  <a:schemeClr val="tx1"/>
                </a:solidFill>
                <a:latin typeface="Times New Roman" panose="02020603050405020304" pitchFamily="18" charset="0"/>
                <a:cs typeface="Times New Roman" panose="02020603050405020304" pitchFamily="18" charset="0"/>
              </a:rPr>
              <a:t> sahip bir Alan hesaplayıcı program yazmaya başladığımızı varsayalım ancak sadece dikdörtgen hesabına ihtiyacımız </a:t>
            </a:r>
            <a:r>
              <a:rPr lang="tr-TR" dirty="0" err="1">
                <a:solidFill>
                  <a:schemeClr val="tx1"/>
                </a:solidFill>
                <a:latin typeface="Times New Roman" panose="02020603050405020304" pitchFamily="18" charset="0"/>
                <a:cs typeface="Times New Roman" panose="02020603050405020304" pitchFamily="18" charset="0"/>
              </a:rPr>
              <a:t>oldugunu</a:t>
            </a:r>
            <a:r>
              <a:rPr lang="tr-TR" dirty="0">
                <a:solidFill>
                  <a:schemeClr val="tx1"/>
                </a:solidFill>
                <a:latin typeface="Times New Roman" panose="02020603050405020304" pitchFamily="18" charset="0"/>
                <a:cs typeface="Times New Roman" panose="02020603050405020304" pitchFamily="18" charset="0"/>
              </a:rPr>
              <a:t> düşünelim.</a:t>
            </a:r>
          </a:p>
        </p:txBody>
      </p:sp>
      <p:sp>
        <p:nvSpPr>
          <p:cNvPr id="5" name="Slayt Numarası Yer Tutucusu 4"/>
          <p:cNvSpPr>
            <a:spLocks noGrp="1"/>
          </p:cNvSpPr>
          <p:nvPr>
            <p:ph type="sldNum" sz="quarter" idx="12"/>
          </p:nvPr>
        </p:nvSpPr>
        <p:spPr/>
        <p:txBody>
          <a:bodyPr/>
          <a:lstStyle/>
          <a:p>
            <a:fld id="{E5046ED2-48BC-4D4D-A18C-EC6704D416AE}" type="slidenum">
              <a:rPr lang="tr-TR" smtClean="0"/>
              <a:t>13</a:t>
            </a:fld>
            <a:endParaRPr lang="tr-TR"/>
          </a:p>
        </p:txBody>
      </p:sp>
      <p:pic>
        <p:nvPicPr>
          <p:cNvPr id="6" name="Resim 5"/>
          <p:cNvPicPr>
            <a:picLocks noChangeAspect="1"/>
          </p:cNvPicPr>
          <p:nvPr/>
        </p:nvPicPr>
        <p:blipFill>
          <a:blip r:embed="rId2"/>
          <a:stretch>
            <a:fillRect/>
          </a:stretch>
        </p:blipFill>
        <p:spPr>
          <a:xfrm>
            <a:off x="3148149" y="2716595"/>
            <a:ext cx="5591175" cy="1257300"/>
          </a:xfrm>
          <a:prstGeom prst="rect">
            <a:avLst/>
          </a:prstGeom>
        </p:spPr>
      </p:pic>
      <p:sp>
        <p:nvSpPr>
          <p:cNvPr id="7" name="İçerik Yer Tutucusu 2"/>
          <p:cNvSpPr txBox="1">
            <a:spLocks/>
          </p:cNvSpPr>
          <p:nvPr/>
        </p:nvSpPr>
        <p:spPr>
          <a:xfrm>
            <a:off x="130627" y="3031591"/>
            <a:ext cx="2873830" cy="1671038"/>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tr-TR" dirty="0" err="1">
                <a:solidFill>
                  <a:schemeClr val="tx1"/>
                </a:solidFill>
                <a:latin typeface="Times New Roman" panose="02020603050405020304" pitchFamily="18" charset="0"/>
                <a:cs typeface="Times New Roman" panose="02020603050405020304" pitchFamily="18" charset="0"/>
              </a:rPr>
              <a:t>Area</a:t>
            </a:r>
            <a:r>
              <a:rPr lang="tr-TR" dirty="0">
                <a:solidFill>
                  <a:schemeClr val="tx1"/>
                </a:solidFill>
                <a:latin typeface="Times New Roman" panose="02020603050405020304" pitchFamily="18" charset="0"/>
                <a:cs typeface="Times New Roman" panose="02020603050405020304" pitchFamily="18" charset="0"/>
              </a:rPr>
              <a:t> servisimiz dikdörtgen hesabını yapacak seviyede, ancak bizim ihtiyaçlarımız daire hesabının da yapılmasını da gerektirmeye başladı diyelim.</a:t>
            </a:r>
          </a:p>
        </p:txBody>
      </p:sp>
      <p:pic>
        <p:nvPicPr>
          <p:cNvPr id="8" name="Resim 7"/>
          <p:cNvPicPr>
            <a:picLocks noChangeAspect="1"/>
          </p:cNvPicPr>
          <p:nvPr/>
        </p:nvPicPr>
        <p:blipFill>
          <a:blip r:embed="rId3"/>
          <a:stretch>
            <a:fillRect/>
          </a:stretch>
        </p:blipFill>
        <p:spPr>
          <a:xfrm>
            <a:off x="3148148" y="3964797"/>
            <a:ext cx="5591175" cy="1819275"/>
          </a:xfrm>
          <a:prstGeom prst="rect">
            <a:avLst/>
          </a:prstGeom>
        </p:spPr>
      </p:pic>
    </p:spTree>
    <p:extLst>
      <p:ext uri="{BB962C8B-B14F-4D97-AF65-F5344CB8AC3E}">
        <p14:creationId xmlns:p14="http://schemas.microsoft.com/office/powerpoint/2010/main" val="121203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4258492" y="2033211"/>
            <a:ext cx="4715691" cy="988906"/>
          </a:xfrm>
        </p:spPr>
        <p:txBody>
          <a:bodyPr>
            <a:normAutofit/>
          </a:bodyPr>
          <a:lstStyle/>
          <a:p>
            <a:r>
              <a:rPr lang="tr-TR" dirty="0">
                <a:solidFill>
                  <a:schemeClr val="tx1"/>
                </a:solidFill>
                <a:latin typeface="Times New Roman" panose="02020603050405020304" pitchFamily="18" charset="0"/>
                <a:cs typeface="Times New Roman" panose="02020603050405020304" pitchFamily="18" charset="0"/>
              </a:rPr>
              <a:t>Daire alan hesabı yapabilmek için </a:t>
            </a:r>
            <a:r>
              <a:rPr lang="tr-TR" dirty="0" err="1">
                <a:solidFill>
                  <a:schemeClr val="tx1"/>
                </a:solidFill>
                <a:latin typeface="Times New Roman" panose="02020603050405020304" pitchFamily="18" charset="0"/>
                <a:cs typeface="Times New Roman" panose="02020603050405020304" pitchFamily="18" charset="0"/>
              </a:rPr>
              <a:t>AreaService’i</a:t>
            </a:r>
            <a:r>
              <a:rPr lang="tr-TR" dirty="0">
                <a:solidFill>
                  <a:schemeClr val="tx1"/>
                </a:solidFill>
                <a:latin typeface="Times New Roman" panose="02020603050405020304" pitchFamily="18" charset="0"/>
                <a:cs typeface="Times New Roman" panose="02020603050405020304" pitchFamily="18" charset="0"/>
              </a:rPr>
              <a:t> içindeki </a:t>
            </a:r>
            <a:r>
              <a:rPr lang="tr-TR" dirty="0" err="1">
                <a:solidFill>
                  <a:schemeClr val="tx1"/>
                </a:solidFill>
                <a:latin typeface="Times New Roman" panose="02020603050405020304" pitchFamily="18" charset="0"/>
                <a:cs typeface="Times New Roman" panose="02020603050405020304" pitchFamily="18" charset="0"/>
              </a:rPr>
              <a:t>calculateArea</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methodumuzda</a:t>
            </a:r>
            <a:r>
              <a:rPr lang="tr-TR" dirty="0">
                <a:solidFill>
                  <a:schemeClr val="tx1"/>
                </a:solidFill>
                <a:latin typeface="Times New Roman" panose="02020603050405020304" pitchFamily="18" charset="0"/>
                <a:cs typeface="Times New Roman" panose="02020603050405020304" pitchFamily="18" charset="0"/>
              </a:rPr>
              <a:t> değişiklik yapmamız gerekti.</a:t>
            </a:r>
          </a:p>
        </p:txBody>
      </p:sp>
      <p:sp>
        <p:nvSpPr>
          <p:cNvPr id="5" name="Slayt Numarası Yer Tutucusu 4"/>
          <p:cNvSpPr>
            <a:spLocks noGrp="1"/>
          </p:cNvSpPr>
          <p:nvPr>
            <p:ph type="sldNum" sz="quarter" idx="12"/>
          </p:nvPr>
        </p:nvSpPr>
        <p:spPr/>
        <p:txBody>
          <a:bodyPr/>
          <a:lstStyle/>
          <a:p>
            <a:fld id="{E5046ED2-48BC-4D4D-A18C-EC6704D416AE}" type="slidenum">
              <a:rPr lang="tr-TR" smtClean="0"/>
              <a:t>14</a:t>
            </a:fld>
            <a:endParaRPr lang="tr-TR"/>
          </a:p>
        </p:txBody>
      </p:sp>
      <p:pic>
        <p:nvPicPr>
          <p:cNvPr id="6" name="Resim 5"/>
          <p:cNvPicPr>
            <a:picLocks noChangeAspect="1"/>
          </p:cNvPicPr>
          <p:nvPr/>
        </p:nvPicPr>
        <p:blipFill>
          <a:blip r:embed="rId2"/>
          <a:stretch>
            <a:fillRect/>
          </a:stretch>
        </p:blipFill>
        <p:spPr>
          <a:xfrm>
            <a:off x="684303" y="2085461"/>
            <a:ext cx="3438525" cy="914400"/>
          </a:xfrm>
          <a:prstGeom prst="rect">
            <a:avLst/>
          </a:prstGeom>
        </p:spPr>
      </p:pic>
      <p:pic>
        <p:nvPicPr>
          <p:cNvPr id="7" name="Resim 6"/>
          <p:cNvPicPr>
            <a:picLocks noChangeAspect="1"/>
          </p:cNvPicPr>
          <p:nvPr/>
        </p:nvPicPr>
        <p:blipFill>
          <a:blip r:embed="rId3"/>
          <a:stretch>
            <a:fillRect/>
          </a:stretch>
        </p:blipFill>
        <p:spPr>
          <a:xfrm>
            <a:off x="684303" y="3239589"/>
            <a:ext cx="6210300" cy="3038475"/>
          </a:xfrm>
          <a:prstGeom prst="rect">
            <a:avLst/>
          </a:prstGeom>
        </p:spPr>
      </p:pic>
    </p:spTree>
    <p:extLst>
      <p:ext uri="{BB962C8B-B14F-4D97-AF65-F5344CB8AC3E}">
        <p14:creationId xmlns:p14="http://schemas.microsoft.com/office/powerpoint/2010/main" val="489778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822959" y="1845734"/>
            <a:ext cx="7543801" cy="2647889"/>
          </a:xfrm>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Yeni bir şekil eklemek istediğimizde </a:t>
            </a:r>
            <a:r>
              <a:rPr lang="tr-TR" b="1" dirty="0">
                <a:solidFill>
                  <a:schemeClr val="tx1"/>
                </a:solidFill>
                <a:latin typeface="Times New Roman" panose="02020603050405020304" pitchFamily="18" charset="0"/>
                <a:cs typeface="Times New Roman" panose="02020603050405020304" pitchFamily="18" charset="0"/>
              </a:rPr>
              <a:t>üçgen</a:t>
            </a:r>
            <a:r>
              <a:rPr lang="tr-TR" dirty="0">
                <a:solidFill>
                  <a:schemeClr val="tx1"/>
                </a:solidFill>
                <a:latin typeface="Times New Roman" panose="02020603050405020304" pitchFamily="18" charset="0"/>
                <a:cs typeface="Times New Roman" panose="02020603050405020304" pitchFamily="18" charset="0"/>
              </a:rPr>
              <a:t> gibi sürekli bu metot üzerinde değişiklikler yapacağız ve durum giderek kötüleşecek ve oluşan durum </a:t>
            </a:r>
            <a:r>
              <a:rPr lang="tr-TR" b="1" dirty="0" err="1">
                <a:solidFill>
                  <a:schemeClr val="tx1"/>
                </a:solidFill>
                <a:latin typeface="Times New Roman" panose="02020603050405020304" pitchFamily="18" charset="0"/>
                <a:cs typeface="Times New Roman" panose="02020603050405020304" pitchFamily="18" charset="0"/>
              </a:rPr>
              <a:t>open</a:t>
            </a:r>
            <a:r>
              <a:rPr lang="tr-TR" b="1" dirty="0">
                <a:solidFill>
                  <a:schemeClr val="tx1"/>
                </a:solidFill>
                <a:latin typeface="Times New Roman" panose="02020603050405020304" pitchFamily="18" charset="0"/>
                <a:cs typeface="Times New Roman" panose="02020603050405020304" pitchFamily="18" charset="0"/>
              </a:rPr>
              <a:t>/</a:t>
            </a:r>
            <a:r>
              <a:rPr lang="tr-TR" b="1" dirty="0" err="1">
                <a:solidFill>
                  <a:schemeClr val="tx1"/>
                </a:solidFill>
                <a:latin typeface="Times New Roman" panose="02020603050405020304" pitchFamily="18" charset="0"/>
                <a:cs typeface="Times New Roman" panose="02020603050405020304" pitchFamily="18" charset="0"/>
              </a:rPr>
              <a:t>closed</a:t>
            </a:r>
            <a:r>
              <a:rPr lang="tr-TR" dirty="0">
                <a:solidFill>
                  <a:schemeClr val="tx1"/>
                </a:solidFill>
                <a:latin typeface="Times New Roman" panose="02020603050405020304" pitchFamily="18" charset="0"/>
                <a:cs typeface="Times New Roman" panose="02020603050405020304" pitchFamily="18" charset="0"/>
              </a:rPr>
              <a:t> prensibine </a:t>
            </a:r>
            <a:r>
              <a:rPr lang="tr-TR" b="1" dirty="0">
                <a:solidFill>
                  <a:schemeClr val="tx1"/>
                </a:solidFill>
                <a:latin typeface="Times New Roman" panose="02020603050405020304" pitchFamily="18" charset="0"/>
                <a:cs typeface="Times New Roman" panose="02020603050405020304" pitchFamily="18" charset="0"/>
              </a:rPr>
              <a:t>uymadığımızı</a:t>
            </a:r>
            <a:r>
              <a:rPr lang="tr-TR" dirty="0">
                <a:solidFill>
                  <a:schemeClr val="tx1"/>
                </a:solidFill>
                <a:latin typeface="Times New Roman" panose="02020603050405020304" pitchFamily="18" charset="0"/>
                <a:cs typeface="Times New Roman" panose="02020603050405020304" pitchFamily="18" charset="0"/>
              </a:rPr>
              <a:t> gösteriyor. </a:t>
            </a:r>
          </a:p>
          <a:p>
            <a:pPr algn="just"/>
            <a:r>
              <a:rPr lang="tr-TR" dirty="0">
                <a:solidFill>
                  <a:schemeClr val="tx1"/>
                </a:solidFill>
                <a:latin typeface="Times New Roman" panose="02020603050405020304" pitchFamily="18" charset="0"/>
                <a:cs typeface="Times New Roman" panose="02020603050405020304" pitchFamily="18" charset="0"/>
              </a:rPr>
              <a:t>Bu durum için sınıfımız/metodumuz değişikliğe kapalı değil aksine değişiklik zorunlu hale gelmiştir. </a:t>
            </a:r>
          </a:p>
          <a:p>
            <a:pPr algn="just"/>
            <a:r>
              <a:rPr lang="tr-TR" dirty="0">
                <a:solidFill>
                  <a:schemeClr val="tx1"/>
                </a:solidFill>
                <a:latin typeface="Times New Roman" panose="02020603050405020304" pitchFamily="18" charset="0"/>
                <a:cs typeface="Times New Roman" panose="02020603050405020304" pitchFamily="18" charset="0"/>
              </a:rPr>
              <a:t>Genişleme ise seçenekler arasında değildir. Her yeni şekil eklenmesi için </a:t>
            </a:r>
            <a:r>
              <a:rPr lang="tr-TR" dirty="0" err="1">
                <a:solidFill>
                  <a:schemeClr val="tx1"/>
                </a:solidFill>
                <a:latin typeface="Times New Roman" panose="02020603050405020304" pitchFamily="18" charset="0"/>
                <a:cs typeface="Times New Roman" panose="02020603050405020304" pitchFamily="18" charset="0"/>
              </a:rPr>
              <a:t>AreaService</a:t>
            </a:r>
            <a:r>
              <a:rPr lang="tr-TR" dirty="0">
                <a:solidFill>
                  <a:schemeClr val="tx1"/>
                </a:solidFill>
                <a:latin typeface="Times New Roman" panose="02020603050405020304" pitchFamily="18" charset="0"/>
                <a:cs typeface="Times New Roman" panose="02020603050405020304" pitchFamily="18" charset="0"/>
              </a:rPr>
              <a:t> üzerinde </a:t>
            </a:r>
            <a:r>
              <a:rPr lang="tr-TR" b="1" dirty="0">
                <a:solidFill>
                  <a:schemeClr val="tx1"/>
                </a:solidFill>
                <a:latin typeface="Times New Roman" panose="02020603050405020304" pitchFamily="18" charset="0"/>
                <a:cs typeface="Times New Roman" panose="02020603050405020304" pitchFamily="18" charset="0"/>
              </a:rPr>
              <a:t>değişikliğe</a:t>
            </a:r>
            <a:r>
              <a:rPr lang="tr-TR" dirty="0">
                <a:solidFill>
                  <a:schemeClr val="tx1"/>
                </a:solidFill>
                <a:latin typeface="Times New Roman" panose="02020603050405020304" pitchFamily="18" charset="0"/>
                <a:cs typeface="Times New Roman" panose="02020603050405020304" pitchFamily="18" charset="0"/>
              </a:rPr>
              <a:t> gitmemiz gerekiyor.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15</a:t>
            </a:fld>
            <a:endParaRPr lang="tr-TR"/>
          </a:p>
        </p:txBody>
      </p:sp>
    </p:spTree>
    <p:extLst>
      <p:ext uri="{BB962C8B-B14F-4D97-AF65-F5344CB8AC3E}">
        <p14:creationId xmlns:p14="http://schemas.microsoft.com/office/powerpoint/2010/main" val="68201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822959" y="1845734"/>
            <a:ext cx="7543801" cy="1968620"/>
          </a:xfrm>
        </p:spPr>
        <p:txBody>
          <a:bodyPr/>
          <a:lstStyle/>
          <a:p>
            <a:pPr algn="just"/>
            <a:r>
              <a:rPr lang="tr-TR" dirty="0" err="1">
                <a:solidFill>
                  <a:schemeClr val="tx1"/>
                </a:solidFill>
                <a:latin typeface="Times New Roman" panose="02020603050405020304" pitchFamily="18" charset="0"/>
                <a:cs typeface="Times New Roman" panose="02020603050405020304" pitchFamily="18" charset="0"/>
              </a:rPr>
              <a:t>AreaService</a:t>
            </a:r>
            <a:r>
              <a:rPr lang="tr-TR" dirty="0">
                <a:solidFill>
                  <a:schemeClr val="tx1"/>
                </a:solidFill>
                <a:latin typeface="Times New Roman" panose="02020603050405020304" pitchFamily="18" charset="0"/>
                <a:cs typeface="Times New Roman" panose="02020603050405020304" pitchFamily="18" charset="0"/>
              </a:rPr>
              <a:t> tüm şekil tiplerinin alan hesabını yapmakla yükümlü ancak her alanın da kendine özgü bir hesaplama yöntemi mevcut, bu cümleden de anlaşılacağı üzere her şekil için farklı hesaplama yöntemi, her şekil için kendi içlerinde hesaplama gerekliliğini doğurmaktadır.</a:t>
            </a:r>
          </a:p>
          <a:p>
            <a:pPr algn="just"/>
            <a:r>
              <a:rPr lang="tr-TR" dirty="0">
                <a:solidFill>
                  <a:schemeClr val="tx1"/>
                </a:solidFill>
                <a:latin typeface="Times New Roman" panose="02020603050405020304" pitchFamily="18" charset="0"/>
                <a:cs typeface="Times New Roman" panose="02020603050405020304" pitchFamily="18" charset="0"/>
              </a:rPr>
              <a:t>Bunu çözmek için bir </a:t>
            </a:r>
            <a:r>
              <a:rPr lang="tr-TR" dirty="0" err="1">
                <a:solidFill>
                  <a:schemeClr val="tx1"/>
                </a:solidFill>
                <a:latin typeface="Times New Roman" panose="02020603050405020304" pitchFamily="18" charset="0"/>
                <a:cs typeface="Times New Roman" panose="02020603050405020304" pitchFamily="18" charset="0"/>
              </a:rPr>
              <a:t>Shape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interface’imiz</a:t>
            </a:r>
            <a:r>
              <a:rPr lang="tr-TR" dirty="0">
                <a:solidFill>
                  <a:schemeClr val="tx1"/>
                </a:solidFill>
                <a:latin typeface="Times New Roman" panose="02020603050405020304" pitchFamily="18" charset="0"/>
                <a:cs typeface="Times New Roman" panose="02020603050405020304" pitchFamily="18" charset="0"/>
              </a:rPr>
              <a:t> olsa ve her bir şekil için hesaplanmış </a:t>
            </a:r>
            <a:r>
              <a:rPr lang="tr-TR" dirty="0" err="1">
                <a:solidFill>
                  <a:schemeClr val="tx1"/>
                </a:solidFill>
                <a:latin typeface="Times New Roman" panose="02020603050405020304" pitchFamily="18" charset="0"/>
                <a:cs typeface="Times New Roman" panose="02020603050405020304" pitchFamily="18" charset="0"/>
              </a:rPr>
              <a:t>area’yı</a:t>
            </a:r>
            <a:r>
              <a:rPr lang="tr-TR" dirty="0">
                <a:solidFill>
                  <a:schemeClr val="tx1"/>
                </a:solidFill>
                <a:latin typeface="Times New Roman" panose="02020603050405020304" pitchFamily="18" charset="0"/>
                <a:cs typeface="Times New Roman" panose="02020603050405020304" pitchFamily="18" charset="0"/>
              </a:rPr>
              <a:t> dönse nasıl olur?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16</a:t>
            </a:fld>
            <a:endParaRPr lang="tr-TR"/>
          </a:p>
        </p:txBody>
      </p:sp>
      <p:pic>
        <p:nvPicPr>
          <p:cNvPr id="6" name="Resim 5"/>
          <p:cNvPicPr>
            <a:picLocks noChangeAspect="1"/>
          </p:cNvPicPr>
          <p:nvPr/>
        </p:nvPicPr>
        <p:blipFill>
          <a:blip r:embed="rId2"/>
          <a:stretch>
            <a:fillRect/>
          </a:stretch>
        </p:blipFill>
        <p:spPr>
          <a:xfrm>
            <a:off x="2023109" y="3922632"/>
            <a:ext cx="5143500" cy="809625"/>
          </a:xfrm>
          <a:prstGeom prst="rect">
            <a:avLst/>
          </a:prstGeom>
        </p:spPr>
      </p:pic>
      <p:sp>
        <p:nvSpPr>
          <p:cNvPr id="7" name="Dikdörtgen 6"/>
          <p:cNvSpPr/>
          <p:nvPr/>
        </p:nvSpPr>
        <p:spPr>
          <a:xfrm>
            <a:off x="780356" y="5026194"/>
            <a:ext cx="7586404" cy="646331"/>
          </a:xfrm>
          <a:prstGeom prst="rect">
            <a:avLst/>
          </a:prstGeom>
        </p:spPr>
        <p:txBody>
          <a:bodyPr wrap="square">
            <a:spAutoFit/>
          </a:bodyPr>
          <a:lstStyle/>
          <a:p>
            <a:pPr algn="just"/>
            <a:r>
              <a:rPr lang="tr-TR" dirty="0">
                <a:latin typeface="Times New Roman" panose="02020603050405020304" pitchFamily="18" charset="0"/>
                <a:ea typeface="Yu Gothic" panose="020B0400000000000000" pitchFamily="34" charset="-128"/>
                <a:cs typeface="Times New Roman" panose="02020603050405020304" pitchFamily="18" charset="0"/>
              </a:rPr>
              <a:t>Her şekil </a:t>
            </a:r>
            <a:r>
              <a:rPr lang="tr-TR" dirty="0" err="1">
                <a:latin typeface="Times New Roman" panose="02020603050405020304" pitchFamily="18" charset="0"/>
                <a:ea typeface="Yu Gothic" panose="020B0400000000000000" pitchFamily="34" charset="-128"/>
                <a:cs typeface="Times New Roman" panose="02020603050405020304" pitchFamily="18" charset="0"/>
              </a:rPr>
              <a:t>Shape</a:t>
            </a:r>
            <a:r>
              <a:rPr lang="tr-TR" dirty="0">
                <a:latin typeface="Times New Roman" panose="02020603050405020304" pitchFamily="18" charset="0"/>
                <a:ea typeface="Yu Gothic" panose="020B0400000000000000" pitchFamily="34" charset="-128"/>
                <a:cs typeface="Times New Roman" panose="02020603050405020304" pitchFamily="18" charset="0"/>
              </a:rPr>
              <a:t> üzerinden türetilmelidir. Burada açıkça görülmektedir ki; Şekillerden biri olan Dikdörtgen alan hesabını </a:t>
            </a:r>
            <a:r>
              <a:rPr lang="tr-TR" dirty="0" err="1">
                <a:latin typeface="Times New Roman" panose="02020603050405020304" pitchFamily="18" charset="0"/>
                <a:ea typeface="Yu Gothic" panose="020B0400000000000000" pitchFamily="34" charset="-128"/>
                <a:cs typeface="Times New Roman" panose="02020603050405020304" pitchFamily="18" charset="0"/>
              </a:rPr>
              <a:t>getArea</a:t>
            </a:r>
            <a:r>
              <a:rPr lang="tr-TR" dirty="0">
                <a:latin typeface="Times New Roman" panose="02020603050405020304" pitchFamily="18" charset="0"/>
                <a:ea typeface="Yu Gothic" panose="020B0400000000000000" pitchFamily="34" charset="-128"/>
                <a:cs typeface="Times New Roman" panose="02020603050405020304" pitchFamily="18" charset="0"/>
              </a:rPr>
              <a:t> metodumla öğrenebiliriz.</a:t>
            </a:r>
          </a:p>
        </p:txBody>
      </p:sp>
    </p:spTree>
    <p:extLst>
      <p:ext uri="{BB962C8B-B14F-4D97-AF65-F5344CB8AC3E}">
        <p14:creationId xmlns:p14="http://schemas.microsoft.com/office/powerpoint/2010/main" val="49122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2"/>
          <a:stretch>
            <a:fillRect/>
          </a:stretch>
        </p:blipFill>
        <p:spPr>
          <a:xfrm>
            <a:off x="207643" y="3336294"/>
            <a:ext cx="5605327" cy="1473741"/>
          </a:xfrm>
          <a:prstGeom prst="rect">
            <a:avLst/>
          </a:prstGeom>
        </p:spPr>
      </p:pic>
      <p:pic>
        <p:nvPicPr>
          <p:cNvPr id="6" name="Resim 5"/>
          <p:cNvPicPr>
            <a:picLocks noChangeAspect="1"/>
          </p:cNvPicPr>
          <p:nvPr/>
        </p:nvPicPr>
        <p:blipFill>
          <a:blip r:embed="rId3"/>
          <a:stretch>
            <a:fillRect/>
          </a:stretch>
        </p:blipFill>
        <p:spPr>
          <a:xfrm>
            <a:off x="233769" y="1754295"/>
            <a:ext cx="5605327" cy="1652634"/>
          </a:xfrm>
          <a:prstGeom prst="rect">
            <a:avLst/>
          </a:prstGeom>
        </p:spPr>
      </p:pic>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O — </a:t>
            </a:r>
            <a:r>
              <a:rPr lang="en-US" b="1" dirty="0">
                <a:solidFill>
                  <a:srgbClr val="00B0F0"/>
                </a:solidFill>
                <a:latin typeface="Times New Roman" panose="02020603050405020304" pitchFamily="18" charset="0"/>
                <a:cs typeface="Times New Roman" panose="02020603050405020304" pitchFamily="18" charset="0"/>
              </a:rPr>
              <a:t>Open/Closed Principle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Açık</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Kapalı</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Prensibi</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5943600" y="1845734"/>
            <a:ext cx="2423160" cy="4023360"/>
          </a:xfrm>
        </p:spPr>
        <p:txBody>
          <a:bodyPr>
            <a:noAutofit/>
          </a:bodyPr>
          <a:lstStyle/>
          <a:p>
            <a:r>
              <a:rPr lang="tr-TR" sz="1600" dirty="0">
                <a:solidFill>
                  <a:schemeClr val="tx1"/>
                </a:solidFill>
                <a:latin typeface="Times New Roman" panose="02020603050405020304" pitchFamily="18" charset="0"/>
                <a:cs typeface="Times New Roman" panose="02020603050405020304" pitchFamily="18" charset="0"/>
              </a:rPr>
              <a:t>Artık programımız Open/</a:t>
            </a:r>
            <a:r>
              <a:rPr lang="tr-TR" sz="1600" dirty="0" err="1">
                <a:solidFill>
                  <a:schemeClr val="tx1"/>
                </a:solidFill>
                <a:latin typeface="Times New Roman" panose="02020603050405020304" pitchFamily="18" charset="0"/>
                <a:cs typeface="Times New Roman" panose="02020603050405020304" pitchFamily="18" charset="0"/>
              </a:rPr>
              <a:t>Closed</a:t>
            </a:r>
            <a:r>
              <a:rPr lang="tr-TR" sz="1600" dirty="0">
                <a:solidFill>
                  <a:schemeClr val="tx1"/>
                </a:solidFill>
                <a:latin typeface="Times New Roman" panose="02020603050405020304" pitchFamily="18" charset="0"/>
                <a:cs typeface="Times New Roman" panose="02020603050405020304" pitchFamily="18" charset="0"/>
              </a:rPr>
              <a:t> prensibine uygun hale gelmiştir. </a:t>
            </a:r>
          </a:p>
          <a:p>
            <a:r>
              <a:rPr lang="tr-TR" sz="1600" dirty="0">
                <a:solidFill>
                  <a:schemeClr val="tx1"/>
                </a:solidFill>
                <a:latin typeface="Times New Roman" panose="02020603050405020304" pitchFamily="18" charset="0"/>
                <a:cs typeface="Times New Roman" panose="02020603050405020304" pitchFamily="18" charset="0"/>
              </a:rPr>
              <a:t>Herhangi bir yeni şekil alanı hesaplamamız gerektiğinde yapmamız gereken </a:t>
            </a:r>
            <a:r>
              <a:rPr lang="tr-TR" sz="1600" b="1" dirty="0" err="1">
                <a:solidFill>
                  <a:schemeClr val="tx1"/>
                </a:solidFill>
                <a:latin typeface="Times New Roman" panose="02020603050405020304" pitchFamily="18" charset="0"/>
                <a:cs typeface="Times New Roman" panose="02020603050405020304" pitchFamily="18" charset="0"/>
              </a:rPr>
              <a:t>AreaService</a:t>
            </a:r>
            <a:r>
              <a:rPr lang="tr-TR" sz="1600" dirty="0">
                <a:solidFill>
                  <a:schemeClr val="tx1"/>
                </a:solidFill>
                <a:latin typeface="Times New Roman" panose="02020603050405020304" pitchFamily="18" charset="0"/>
                <a:cs typeface="Times New Roman" panose="02020603050405020304" pitchFamily="18" charset="0"/>
              </a:rPr>
              <a:t> üzerinde değişiklik değil, ki değişikliğe kapalı olmalıyız. </a:t>
            </a:r>
          </a:p>
          <a:p>
            <a:r>
              <a:rPr lang="tr-TR" sz="1600" b="1" dirty="0" err="1">
                <a:solidFill>
                  <a:schemeClr val="tx1"/>
                </a:solidFill>
                <a:latin typeface="Times New Roman" panose="02020603050405020304" pitchFamily="18" charset="0"/>
                <a:cs typeface="Times New Roman" panose="02020603050405020304" pitchFamily="18" charset="0"/>
              </a:rPr>
              <a:t>Shape</a:t>
            </a:r>
            <a:r>
              <a:rPr lang="tr-TR" sz="1600" dirty="0">
                <a:solidFill>
                  <a:schemeClr val="tx1"/>
                </a:solidFill>
                <a:latin typeface="Times New Roman" panose="02020603050405020304" pitchFamily="18" charset="0"/>
                <a:cs typeface="Times New Roman" panose="02020603050405020304" pitchFamily="18" charset="0"/>
              </a:rPr>
              <a:t> nesnemizden yeni şekli türetmemiz ve alan hesabını kendi içinde yapmamızdır. Böylece genişlemeye açık oluyoruz ve hiç </a:t>
            </a:r>
            <a:r>
              <a:rPr lang="tr-TR" sz="1600" dirty="0" err="1">
                <a:solidFill>
                  <a:schemeClr val="tx1"/>
                </a:solidFill>
                <a:latin typeface="Times New Roman" panose="02020603050405020304" pitchFamily="18" charset="0"/>
                <a:cs typeface="Times New Roman" panose="02020603050405020304" pitchFamily="18" charset="0"/>
              </a:rPr>
              <a:t>bi</a:t>
            </a:r>
            <a:r>
              <a:rPr lang="tr-TR" sz="1600" dirty="0">
                <a:solidFill>
                  <a:schemeClr val="tx1"/>
                </a:solidFill>
                <a:latin typeface="Times New Roman" panose="02020603050405020304" pitchFamily="18" charset="0"/>
                <a:cs typeface="Times New Roman" panose="02020603050405020304" pitchFamily="18" charset="0"/>
              </a:rPr>
              <a:t> yerde </a:t>
            </a:r>
            <a:r>
              <a:rPr lang="tr-TR" sz="1600" dirty="0" err="1">
                <a:solidFill>
                  <a:schemeClr val="tx1"/>
                </a:solidFill>
                <a:latin typeface="Times New Roman" panose="02020603050405020304" pitchFamily="18" charset="0"/>
                <a:cs typeface="Times New Roman" panose="02020603050405020304" pitchFamily="18" charset="0"/>
              </a:rPr>
              <a:t>değişikllik</a:t>
            </a:r>
            <a:r>
              <a:rPr lang="tr-TR" sz="1600" dirty="0">
                <a:solidFill>
                  <a:schemeClr val="tx1"/>
                </a:solidFill>
                <a:latin typeface="Times New Roman" panose="02020603050405020304" pitchFamily="18" charset="0"/>
                <a:cs typeface="Times New Roman" panose="02020603050405020304" pitchFamily="18" charset="0"/>
              </a:rPr>
              <a:t> yapmamıza gerek kalmıyor.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17</a:t>
            </a:fld>
            <a:endParaRPr lang="tr-TR"/>
          </a:p>
        </p:txBody>
      </p:sp>
      <p:pic>
        <p:nvPicPr>
          <p:cNvPr id="8" name="Resim 7"/>
          <p:cNvPicPr>
            <a:picLocks noChangeAspect="1"/>
          </p:cNvPicPr>
          <p:nvPr/>
        </p:nvPicPr>
        <p:blipFill>
          <a:blip r:embed="rId4"/>
          <a:stretch>
            <a:fillRect/>
          </a:stretch>
        </p:blipFill>
        <p:spPr>
          <a:xfrm>
            <a:off x="233769" y="4810035"/>
            <a:ext cx="5579201" cy="1534704"/>
          </a:xfrm>
          <a:prstGeom prst="rect">
            <a:avLst/>
          </a:prstGeom>
        </p:spPr>
      </p:pic>
    </p:spTree>
    <p:extLst>
      <p:ext uri="{BB962C8B-B14F-4D97-AF65-F5344CB8AC3E}">
        <p14:creationId xmlns:p14="http://schemas.microsoft.com/office/powerpoint/2010/main" val="748422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L — </a:t>
            </a:r>
            <a:r>
              <a:rPr lang="en-US" b="1" dirty="0" err="1">
                <a:solidFill>
                  <a:srgbClr val="00B0F0"/>
                </a:solidFill>
                <a:latin typeface="Times New Roman" panose="02020603050405020304" pitchFamily="18" charset="0"/>
                <a:cs typeface="Times New Roman" panose="02020603050405020304" pitchFamily="18" charset="0"/>
              </a:rPr>
              <a:t>Liskov</a:t>
            </a:r>
            <a:r>
              <a:rPr lang="en-US" b="1" dirty="0">
                <a:solidFill>
                  <a:srgbClr val="00B0F0"/>
                </a:solidFill>
                <a:latin typeface="Times New Roman" panose="02020603050405020304" pitchFamily="18" charset="0"/>
                <a:cs typeface="Times New Roman" panose="02020603050405020304" pitchFamily="18" charset="0"/>
              </a:rPr>
              <a:t> Substitution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Yerine</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Geçebilme</a:t>
            </a:r>
            <a:r>
              <a:rPr lang="en-US" b="1" dirty="0">
                <a:solidFill>
                  <a:srgbClr val="00B0F0"/>
                </a:solidFill>
                <a:latin typeface="Times New Roman" panose="02020603050405020304" pitchFamily="18" charset="0"/>
                <a:cs typeface="Times New Roman" panose="02020603050405020304" pitchFamily="18" charset="0"/>
              </a:rPr>
              <a:t>)</a:t>
            </a:r>
            <a:endParaRPr lang="tr-TR"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Kodumuzda herhangi bir değişiklik yapmaya gerek kalmadan türetilmiş sınıfları (</a:t>
            </a:r>
            <a:r>
              <a:rPr lang="tr-TR" dirty="0" err="1">
                <a:solidFill>
                  <a:schemeClr val="tx1"/>
                </a:solidFill>
                <a:latin typeface="Times New Roman" panose="02020603050405020304" pitchFamily="18" charset="0"/>
                <a:cs typeface="Times New Roman" panose="02020603050405020304" pitchFamily="18" charset="0"/>
              </a:rPr>
              <a:t>sub</a:t>
            </a:r>
            <a:r>
              <a:rPr lang="tr-TR" dirty="0">
                <a:solidFill>
                  <a:schemeClr val="tx1"/>
                </a:solidFill>
                <a:latin typeface="Times New Roman" panose="02020603050405020304" pitchFamily="18" charset="0"/>
                <a:cs typeface="Times New Roman" panose="02020603050405020304" pitchFamily="18" charset="0"/>
              </a:rPr>
              <a:t> class) türedikleri ata sınıfın (</a:t>
            </a:r>
            <a:r>
              <a:rPr lang="tr-TR" dirty="0" err="1">
                <a:solidFill>
                  <a:schemeClr val="tx1"/>
                </a:solidFill>
                <a:latin typeface="Times New Roman" panose="02020603050405020304" pitchFamily="18" charset="0"/>
                <a:cs typeface="Times New Roman" panose="02020603050405020304" pitchFamily="18" charset="0"/>
              </a:rPr>
              <a:t>base</a:t>
            </a:r>
            <a:r>
              <a:rPr lang="tr-TR" dirty="0">
                <a:solidFill>
                  <a:schemeClr val="tx1"/>
                </a:solidFill>
                <a:latin typeface="Times New Roman" panose="02020603050405020304" pitchFamily="18" charset="0"/>
                <a:cs typeface="Times New Roman" panose="02020603050405020304" pitchFamily="18" charset="0"/>
              </a:rPr>
              <a:t> class) yerine kullanabilmeliyiz.</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“Alt seviye sınıflardan oluşan nesnelerin/sınıfların, ana(üst) sınıfın nesneleri ile yer değiştirdikleri zaman, aynı davranışı sergilemesi gerekmektedir. Türetilen sınıflar, türeyen sınıfların tüm özelliklerini kullanabilmelidir.”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Alt sınıflar, üst sınıflardan türediği için onların davranışlarını devralırlar. Eğer üst </a:t>
            </a:r>
            <a:r>
              <a:rPr lang="tr-TR" dirty="0" err="1">
                <a:solidFill>
                  <a:schemeClr val="tx1"/>
                </a:solidFill>
                <a:latin typeface="Times New Roman" panose="02020603050405020304" pitchFamily="18" charset="0"/>
                <a:cs typeface="Times New Roman" panose="02020603050405020304" pitchFamily="18" charset="0"/>
              </a:rPr>
              <a:t>sınflara</a:t>
            </a:r>
            <a:r>
              <a:rPr lang="tr-TR" dirty="0">
                <a:solidFill>
                  <a:schemeClr val="tx1"/>
                </a:solidFill>
                <a:latin typeface="Times New Roman" panose="02020603050405020304" pitchFamily="18" charset="0"/>
                <a:cs typeface="Times New Roman" panose="02020603050405020304" pitchFamily="18" charset="0"/>
              </a:rPr>
              <a:t> ait davranışları gerçekleştirmiyorlarsa davranışı yapan </a:t>
            </a:r>
            <a:r>
              <a:rPr lang="tr-TR" dirty="0" err="1">
                <a:solidFill>
                  <a:schemeClr val="tx1"/>
                </a:solidFill>
                <a:latin typeface="Times New Roman" panose="02020603050405020304" pitchFamily="18" charset="0"/>
                <a:cs typeface="Times New Roman" panose="02020603050405020304" pitchFamily="18" charset="0"/>
              </a:rPr>
              <a:t>metotu</a:t>
            </a:r>
            <a:r>
              <a:rPr lang="tr-TR" dirty="0">
                <a:solidFill>
                  <a:schemeClr val="tx1"/>
                </a:solidFill>
                <a:latin typeface="Times New Roman" panose="02020603050405020304" pitchFamily="18" charset="0"/>
                <a:cs typeface="Times New Roman" panose="02020603050405020304" pitchFamily="18" charset="0"/>
              </a:rPr>
              <a:t> muhtemelen boş bırakır ya da bir hata fırlatırız fakat bu işlemler kod kirliliğine ve gereksiz kod kalabalığına neden olmaktadır.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18</a:t>
            </a:fld>
            <a:endParaRPr lang="tr-TR"/>
          </a:p>
        </p:txBody>
      </p:sp>
    </p:spTree>
    <p:extLst>
      <p:ext uri="{BB962C8B-B14F-4D97-AF65-F5344CB8AC3E}">
        <p14:creationId xmlns:p14="http://schemas.microsoft.com/office/powerpoint/2010/main" val="2791658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L — </a:t>
            </a:r>
            <a:r>
              <a:rPr lang="en-US" b="1" dirty="0" err="1">
                <a:solidFill>
                  <a:srgbClr val="00B0F0"/>
                </a:solidFill>
                <a:latin typeface="Times New Roman" panose="02020603050405020304" pitchFamily="18" charset="0"/>
                <a:cs typeface="Times New Roman" panose="02020603050405020304" pitchFamily="18" charset="0"/>
              </a:rPr>
              <a:t>Liskov</a:t>
            </a:r>
            <a:r>
              <a:rPr lang="en-US" b="1" dirty="0">
                <a:solidFill>
                  <a:srgbClr val="00B0F0"/>
                </a:solidFill>
                <a:latin typeface="Times New Roman" panose="02020603050405020304" pitchFamily="18" charset="0"/>
                <a:cs typeface="Times New Roman" panose="02020603050405020304" pitchFamily="18" charset="0"/>
              </a:rPr>
              <a:t> Substitution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Yerine</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Geçebilme</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235130" y="1989424"/>
            <a:ext cx="3396344" cy="1903307"/>
          </a:xfrm>
        </p:spPr>
        <p:txBody>
          <a:bodyPr>
            <a:normAutofit/>
          </a:bodyPr>
          <a:lstStyle/>
          <a:p>
            <a:pPr algn="just"/>
            <a:r>
              <a:rPr lang="tr-TR" sz="1600" dirty="0">
                <a:solidFill>
                  <a:schemeClr val="tx1"/>
                </a:solidFill>
                <a:latin typeface="Times New Roman" panose="02020603050405020304" pitchFamily="18" charset="0"/>
                <a:cs typeface="Times New Roman" panose="02020603050405020304" pitchFamily="18" charset="0"/>
              </a:rPr>
              <a:t>Bunların yanı sıra projeye daha sonradan dahil olacak geliştiriciler için de sorun oluşturmaktadır. Geliştirici, sistemin sağlıklı yürüdüğünü düşünerek gerçekleştirilmeyen bir davranışı kullanmaya çalışabilir.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19</a:t>
            </a:fld>
            <a:endParaRPr lang="tr-TR"/>
          </a:p>
        </p:txBody>
      </p:sp>
      <p:pic>
        <p:nvPicPr>
          <p:cNvPr id="6" name="Resim 5"/>
          <p:cNvPicPr>
            <a:picLocks noChangeAspect="1"/>
          </p:cNvPicPr>
          <p:nvPr/>
        </p:nvPicPr>
        <p:blipFill>
          <a:blip r:embed="rId2"/>
          <a:stretch>
            <a:fillRect/>
          </a:stretch>
        </p:blipFill>
        <p:spPr>
          <a:xfrm>
            <a:off x="3958046" y="2086848"/>
            <a:ext cx="4649767" cy="3611765"/>
          </a:xfrm>
          <a:prstGeom prst="rect">
            <a:avLst/>
          </a:prstGeom>
        </p:spPr>
      </p:pic>
      <p:pic>
        <p:nvPicPr>
          <p:cNvPr id="7" name="Resim 6"/>
          <p:cNvPicPr>
            <a:picLocks noChangeAspect="1"/>
          </p:cNvPicPr>
          <p:nvPr/>
        </p:nvPicPr>
        <p:blipFill>
          <a:blip r:embed="rId3"/>
          <a:stretch>
            <a:fillRect/>
          </a:stretch>
        </p:blipFill>
        <p:spPr>
          <a:xfrm>
            <a:off x="1110344" y="3572234"/>
            <a:ext cx="1789611" cy="2506966"/>
          </a:xfrm>
          <a:prstGeom prst="rect">
            <a:avLst/>
          </a:prstGeom>
        </p:spPr>
      </p:pic>
    </p:spTree>
    <p:extLst>
      <p:ext uri="{BB962C8B-B14F-4D97-AF65-F5344CB8AC3E}">
        <p14:creationId xmlns:p14="http://schemas.microsoft.com/office/powerpoint/2010/main" val="341866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ISO 9126 Kalite Faktörleri</a:t>
            </a:r>
          </a:p>
        </p:txBody>
      </p:sp>
      <p:sp>
        <p:nvSpPr>
          <p:cNvPr id="5" name="Slayt Numarası Yer Tutucusu 4"/>
          <p:cNvSpPr>
            <a:spLocks noGrp="1"/>
          </p:cNvSpPr>
          <p:nvPr>
            <p:ph type="sldNum" sz="quarter" idx="12"/>
          </p:nvPr>
        </p:nvSpPr>
        <p:spPr/>
        <p:txBody>
          <a:bodyPr/>
          <a:lstStyle/>
          <a:p>
            <a:fld id="{E5046ED2-48BC-4D4D-A18C-EC6704D416AE}" type="slidenum">
              <a:rPr lang="tr-TR" smtClean="0"/>
              <a:t>2</a:t>
            </a:fld>
            <a:endParaRPr lang="tr-TR"/>
          </a:p>
        </p:txBody>
      </p:sp>
      <p:pic>
        <p:nvPicPr>
          <p:cNvPr id="6" name="İçerik Yer Tutucusu 5"/>
          <p:cNvPicPr>
            <a:picLocks noGrp="1" noChangeAspect="1"/>
          </p:cNvPicPr>
          <p:nvPr>
            <p:ph idx="1"/>
          </p:nvPr>
        </p:nvPicPr>
        <p:blipFill>
          <a:blip r:embed="rId2"/>
          <a:stretch>
            <a:fillRect/>
          </a:stretch>
        </p:blipFill>
        <p:spPr>
          <a:xfrm>
            <a:off x="318996" y="1994671"/>
            <a:ext cx="2828925" cy="695325"/>
          </a:xfrm>
          <a:prstGeom prst="rect">
            <a:avLst/>
          </a:prstGeom>
        </p:spPr>
      </p:pic>
      <p:pic>
        <p:nvPicPr>
          <p:cNvPr id="7" name="Resim 6"/>
          <p:cNvPicPr>
            <a:picLocks noChangeAspect="1"/>
          </p:cNvPicPr>
          <p:nvPr/>
        </p:nvPicPr>
        <p:blipFill>
          <a:blip r:embed="rId3"/>
          <a:stretch>
            <a:fillRect/>
          </a:stretch>
        </p:blipFill>
        <p:spPr>
          <a:xfrm>
            <a:off x="312385" y="2979687"/>
            <a:ext cx="2828925" cy="685800"/>
          </a:xfrm>
          <a:prstGeom prst="rect">
            <a:avLst/>
          </a:prstGeom>
        </p:spPr>
      </p:pic>
      <p:pic>
        <p:nvPicPr>
          <p:cNvPr id="8" name="Picture 6"/>
          <p:cNvPicPr>
            <a:picLocks noChangeAspect="1"/>
          </p:cNvPicPr>
          <p:nvPr/>
        </p:nvPicPr>
        <p:blipFill rotWithShape="1">
          <a:blip r:embed="rId4">
            <a:extLst>
              <a:ext uri="{28A0092B-C50C-407E-A947-70E740481C1C}">
                <a14:useLocalDpi xmlns:a14="http://schemas.microsoft.com/office/drawing/2010/main" val="0"/>
              </a:ext>
            </a:extLst>
          </a:blip>
          <a:srcRect t="51037"/>
          <a:stretch/>
        </p:blipFill>
        <p:spPr>
          <a:xfrm>
            <a:off x="3470853" y="1942421"/>
            <a:ext cx="5460273" cy="1969650"/>
          </a:xfrm>
          <a:prstGeom prst="rect">
            <a:avLst/>
          </a:prstGeom>
        </p:spPr>
      </p:pic>
      <p:pic>
        <p:nvPicPr>
          <p:cNvPr id="9" name="Resim 8"/>
          <p:cNvPicPr>
            <a:picLocks noChangeAspect="1"/>
          </p:cNvPicPr>
          <p:nvPr/>
        </p:nvPicPr>
        <p:blipFill>
          <a:blip r:embed="rId5"/>
          <a:stretch>
            <a:fillRect/>
          </a:stretch>
        </p:blipFill>
        <p:spPr>
          <a:xfrm>
            <a:off x="534455" y="4162079"/>
            <a:ext cx="8214543" cy="2109511"/>
          </a:xfrm>
          <a:prstGeom prst="rect">
            <a:avLst/>
          </a:prstGeom>
        </p:spPr>
      </p:pic>
    </p:spTree>
    <p:extLst>
      <p:ext uri="{BB962C8B-B14F-4D97-AF65-F5344CB8AC3E}">
        <p14:creationId xmlns:p14="http://schemas.microsoft.com/office/powerpoint/2010/main" val="379374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L — </a:t>
            </a:r>
            <a:r>
              <a:rPr lang="en-US" b="1" dirty="0" err="1">
                <a:solidFill>
                  <a:srgbClr val="00B0F0"/>
                </a:solidFill>
                <a:latin typeface="Times New Roman" panose="02020603050405020304" pitchFamily="18" charset="0"/>
                <a:cs typeface="Times New Roman" panose="02020603050405020304" pitchFamily="18" charset="0"/>
              </a:rPr>
              <a:t>Liskov</a:t>
            </a:r>
            <a:r>
              <a:rPr lang="en-US" b="1" dirty="0">
                <a:solidFill>
                  <a:srgbClr val="00B0F0"/>
                </a:solidFill>
                <a:latin typeface="Times New Roman" panose="02020603050405020304" pitchFamily="18" charset="0"/>
                <a:cs typeface="Times New Roman" panose="02020603050405020304" pitchFamily="18" charset="0"/>
              </a:rPr>
              <a:t> Substitution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Yerine</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Geçebilme</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822959" y="1845734"/>
            <a:ext cx="7543801" cy="1289352"/>
          </a:xfrm>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Koda baktığımız zaman </a:t>
            </a:r>
            <a:r>
              <a:rPr lang="tr-TR" dirty="0" err="1">
                <a:solidFill>
                  <a:schemeClr val="tx1"/>
                </a:solidFill>
                <a:latin typeface="Times New Roman" panose="02020603050405020304" pitchFamily="18" charset="0"/>
                <a:cs typeface="Times New Roman" panose="02020603050405020304" pitchFamily="18" charset="0"/>
              </a:rPr>
              <a:t>DatabaseLogger</a:t>
            </a:r>
            <a:r>
              <a:rPr lang="tr-TR" dirty="0">
                <a:solidFill>
                  <a:schemeClr val="tx1"/>
                </a:solidFill>
                <a:latin typeface="Times New Roman" panose="02020603050405020304" pitchFamily="18" charset="0"/>
                <a:cs typeface="Times New Roman" panose="02020603050405020304" pitchFamily="18" charset="0"/>
              </a:rPr>
              <a:t> sınıfımız, </a:t>
            </a:r>
            <a:r>
              <a:rPr lang="tr-TR" dirty="0" err="1">
                <a:solidFill>
                  <a:schemeClr val="tx1"/>
                </a:solidFill>
                <a:latin typeface="Times New Roman" panose="02020603050405020304" pitchFamily="18" charset="0"/>
                <a:cs typeface="Times New Roman" panose="02020603050405020304" pitchFamily="18" charset="0"/>
              </a:rPr>
              <a:t>Logger</a:t>
            </a:r>
            <a:r>
              <a:rPr lang="tr-TR" dirty="0">
                <a:solidFill>
                  <a:schemeClr val="tx1"/>
                </a:solidFill>
                <a:latin typeface="Times New Roman" panose="02020603050405020304" pitchFamily="18" charset="0"/>
                <a:cs typeface="Times New Roman" panose="02020603050405020304" pitchFamily="18" charset="0"/>
              </a:rPr>
              <a:t> adlı sınıftan türemektedir. Başlangıç aşaması için bir problem görünmezken ilerleyen zamanlarda veri tabanı değil de bir dosyaya kayıt işlemi alınacağı zaman aşağıdaki gibi bir görünüm meydana gelecektir.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20</a:t>
            </a:fld>
            <a:endParaRPr lang="tr-TR"/>
          </a:p>
        </p:txBody>
      </p:sp>
      <p:pic>
        <p:nvPicPr>
          <p:cNvPr id="6" name="Resim 5"/>
          <p:cNvPicPr>
            <a:picLocks noChangeAspect="1"/>
          </p:cNvPicPr>
          <p:nvPr/>
        </p:nvPicPr>
        <p:blipFill>
          <a:blip r:embed="rId2"/>
          <a:stretch>
            <a:fillRect/>
          </a:stretch>
        </p:blipFill>
        <p:spPr>
          <a:xfrm>
            <a:off x="317182" y="3135086"/>
            <a:ext cx="3876675" cy="2971800"/>
          </a:xfrm>
          <a:prstGeom prst="rect">
            <a:avLst/>
          </a:prstGeom>
        </p:spPr>
      </p:pic>
      <p:pic>
        <p:nvPicPr>
          <p:cNvPr id="7" name="Resim 6"/>
          <p:cNvPicPr>
            <a:picLocks noChangeAspect="1"/>
          </p:cNvPicPr>
          <p:nvPr/>
        </p:nvPicPr>
        <p:blipFill>
          <a:blip r:embed="rId3"/>
          <a:stretch>
            <a:fillRect/>
          </a:stretch>
        </p:blipFill>
        <p:spPr>
          <a:xfrm>
            <a:off x="4738551" y="3214772"/>
            <a:ext cx="3771901" cy="2892114"/>
          </a:xfrm>
          <a:prstGeom prst="rect">
            <a:avLst/>
          </a:prstGeom>
        </p:spPr>
      </p:pic>
    </p:spTree>
    <p:extLst>
      <p:ext uri="{BB962C8B-B14F-4D97-AF65-F5344CB8AC3E}">
        <p14:creationId xmlns:p14="http://schemas.microsoft.com/office/powerpoint/2010/main" val="41557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L — </a:t>
            </a:r>
            <a:r>
              <a:rPr lang="en-US" b="1" dirty="0" err="1">
                <a:solidFill>
                  <a:srgbClr val="00B0F0"/>
                </a:solidFill>
                <a:latin typeface="Times New Roman" panose="02020603050405020304" pitchFamily="18" charset="0"/>
                <a:cs typeface="Times New Roman" panose="02020603050405020304" pitchFamily="18" charset="0"/>
              </a:rPr>
              <a:t>Liskov</a:t>
            </a:r>
            <a:r>
              <a:rPr lang="en-US" b="1" dirty="0">
                <a:solidFill>
                  <a:srgbClr val="00B0F0"/>
                </a:solidFill>
                <a:latin typeface="Times New Roman" panose="02020603050405020304" pitchFamily="18" charset="0"/>
                <a:cs typeface="Times New Roman" panose="02020603050405020304" pitchFamily="18" charset="0"/>
              </a:rPr>
              <a:t> Substitution </a:t>
            </a:r>
            <a:br>
              <a:rPr lang="tr-TR" b="1" dirty="0">
                <a:solidFill>
                  <a:srgbClr val="00B0F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a:t>
            </a:r>
            <a:r>
              <a:rPr lang="en-US" b="1" dirty="0" err="1">
                <a:solidFill>
                  <a:srgbClr val="00B0F0"/>
                </a:solidFill>
                <a:latin typeface="Times New Roman" panose="02020603050405020304" pitchFamily="18" charset="0"/>
                <a:cs typeface="Times New Roman" panose="02020603050405020304" pitchFamily="18" charset="0"/>
              </a:rPr>
              <a:t>Yerine</a:t>
            </a:r>
            <a:r>
              <a:rPr lang="en-US" b="1" dirty="0">
                <a:solidFill>
                  <a:srgbClr val="00B0F0"/>
                </a:solidFill>
                <a:latin typeface="Times New Roman" panose="02020603050405020304" pitchFamily="18" charset="0"/>
                <a:cs typeface="Times New Roman" panose="02020603050405020304" pitchFamily="18" charset="0"/>
              </a:rPr>
              <a:t> </a:t>
            </a:r>
            <a:r>
              <a:rPr lang="en-US" b="1" dirty="0" err="1">
                <a:solidFill>
                  <a:srgbClr val="00B0F0"/>
                </a:solidFill>
                <a:latin typeface="Times New Roman" panose="02020603050405020304" pitchFamily="18" charset="0"/>
                <a:cs typeface="Times New Roman" panose="02020603050405020304" pitchFamily="18" charset="0"/>
              </a:rPr>
              <a:t>Geçebilme</a:t>
            </a:r>
            <a:r>
              <a:rPr lang="en-US" b="1" dirty="0">
                <a:solidFill>
                  <a:srgbClr val="00B0F0"/>
                </a:solidFill>
                <a:latin typeface="Times New Roman" panose="02020603050405020304" pitchFamily="18" charset="0"/>
                <a:cs typeface="Times New Roman" panose="02020603050405020304" pitchFamily="18" charset="0"/>
              </a:rPr>
              <a:t>)</a:t>
            </a:r>
            <a:endParaRPr lang="tr-TR" dirty="0"/>
          </a:p>
        </p:txBody>
      </p:sp>
      <p:sp>
        <p:nvSpPr>
          <p:cNvPr id="3" name="İçerik Yer Tutucusu 2"/>
          <p:cNvSpPr>
            <a:spLocks noGrp="1"/>
          </p:cNvSpPr>
          <p:nvPr>
            <p:ph idx="1"/>
          </p:nvPr>
        </p:nvSpPr>
        <p:spPr>
          <a:xfrm>
            <a:off x="274320" y="1845734"/>
            <a:ext cx="4010297" cy="1250164"/>
          </a:xfrm>
        </p:spPr>
        <p:txBody>
          <a:bodyPr>
            <a:normAutofit/>
          </a:bodyPr>
          <a:lstStyle/>
          <a:p>
            <a:pPr algn="just"/>
            <a:r>
              <a:rPr lang="tr-TR" sz="1600" dirty="0">
                <a:solidFill>
                  <a:schemeClr val="tx1"/>
                </a:solidFill>
                <a:latin typeface="Times New Roman" panose="02020603050405020304" pitchFamily="18" charset="0"/>
                <a:cs typeface="Times New Roman" panose="02020603050405020304" pitchFamily="18" charset="0"/>
              </a:rPr>
              <a:t>Bağlantı açma ve kapatma işlemleri veri tabanına aittir, bir dosyaya değil. Gereksiz hata fırlatmaları, kodun okunmasındaki zorluk, kod kalabalığı gibi birçok olaya neden olmaktadır. Burada bu işlemler bir ara sınıfa alınabilir.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21</a:t>
            </a:fld>
            <a:endParaRPr lang="tr-TR"/>
          </a:p>
        </p:txBody>
      </p:sp>
      <p:pic>
        <p:nvPicPr>
          <p:cNvPr id="6" name="Resim 5"/>
          <p:cNvPicPr>
            <a:picLocks noChangeAspect="1"/>
          </p:cNvPicPr>
          <p:nvPr/>
        </p:nvPicPr>
        <p:blipFill>
          <a:blip r:embed="rId2"/>
          <a:stretch>
            <a:fillRect/>
          </a:stretch>
        </p:blipFill>
        <p:spPr>
          <a:xfrm>
            <a:off x="822960" y="3067222"/>
            <a:ext cx="2808515" cy="3258586"/>
          </a:xfrm>
          <a:prstGeom prst="rect">
            <a:avLst/>
          </a:prstGeom>
        </p:spPr>
      </p:pic>
      <p:pic>
        <p:nvPicPr>
          <p:cNvPr id="7" name="Resim 6"/>
          <p:cNvPicPr>
            <a:picLocks noChangeAspect="1"/>
          </p:cNvPicPr>
          <p:nvPr/>
        </p:nvPicPr>
        <p:blipFill>
          <a:blip r:embed="rId3"/>
          <a:stretch>
            <a:fillRect/>
          </a:stretch>
        </p:blipFill>
        <p:spPr>
          <a:xfrm>
            <a:off x="4524105" y="1845733"/>
            <a:ext cx="4421097" cy="537934"/>
          </a:xfrm>
          <a:prstGeom prst="rect">
            <a:avLst/>
          </a:prstGeom>
        </p:spPr>
      </p:pic>
      <p:pic>
        <p:nvPicPr>
          <p:cNvPr id="8" name="Resim 7"/>
          <p:cNvPicPr>
            <a:picLocks noChangeAspect="1"/>
          </p:cNvPicPr>
          <p:nvPr/>
        </p:nvPicPr>
        <p:blipFill>
          <a:blip r:embed="rId4"/>
          <a:stretch>
            <a:fillRect/>
          </a:stretch>
        </p:blipFill>
        <p:spPr>
          <a:xfrm>
            <a:off x="4524104" y="2492039"/>
            <a:ext cx="4460039" cy="3729265"/>
          </a:xfrm>
          <a:prstGeom prst="rect">
            <a:avLst/>
          </a:prstGeom>
        </p:spPr>
      </p:pic>
    </p:spTree>
    <p:extLst>
      <p:ext uri="{BB962C8B-B14F-4D97-AF65-F5344CB8AC3E}">
        <p14:creationId xmlns:p14="http://schemas.microsoft.com/office/powerpoint/2010/main" val="1622596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b="1" dirty="0">
                <a:solidFill>
                  <a:srgbClr val="00B0F0"/>
                </a:solidFill>
                <a:latin typeface="Times New Roman" panose="02020603050405020304" pitchFamily="18" charset="0"/>
                <a:cs typeface="Times New Roman" panose="02020603050405020304" pitchFamily="18" charset="0"/>
              </a:rPr>
              <a:t>I— </a:t>
            </a:r>
            <a:r>
              <a:rPr lang="tr-TR" sz="3600" b="1" dirty="0" err="1">
                <a:solidFill>
                  <a:srgbClr val="00B0F0"/>
                </a:solidFill>
                <a:latin typeface="Times New Roman" panose="02020603050405020304" pitchFamily="18" charset="0"/>
                <a:cs typeface="Times New Roman" panose="02020603050405020304" pitchFamily="18" charset="0"/>
              </a:rPr>
              <a:t>Interface</a:t>
            </a:r>
            <a:r>
              <a:rPr lang="tr-TR" sz="3600" b="1" dirty="0">
                <a:solidFill>
                  <a:srgbClr val="00B0F0"/>
                </a:solidFill>
                <a:latin typeface="Times New Roman" panose="02020603050405020304" pitchFamily="18" charset="0"/>
                <a:cs typeface="Times New Roman" panose="02020603050405020304" pitchFamily="18" charset="0"/>
              </a:rPr>
              <a:t> </a:t>
            </a:r>
            <a:r>
              <a:rPr lang="tr-TR" sz="3600" b="1" dirty="0" err="1">
                <a:solidFill>
                  <a:srgbClr val="00B0F0"/>
                </a:solidFill>
                <a:latin typeface="Times New Roman" panose="02020603050405020304" pitchFamily="18" charset="0"/>
                <a:cs typeface="Times New Roman" panose="02020603050405020304" pitchFamily="18" charset="0"/>
              </a:rPr>
              <a:t>Segregation</a:t>
            </a:r>
            <a:r>
              <a:rPr lang="tr-TR" sz="3600" b="1" dirty="0">
                <a:solidFill>
                  <a:srgbClr val="00B0F0"/>
                </a:solidFill>
                <a:latin typeface="Times New Roman" panose="02020603050405020304" pitchFamily="18" charset="0"/>
                <a:cs typeface="Times New Roman" panose="02020603050405020304" pitchFamily="18" charset="0"/>
              </a:rPr>
              <a:t> </a:t>
            </a:r>
            <a:r>
              <a:rPr lang="tr-TR" sz="3600" b="1" dirty="0" err="1">
                <a:solidFill>
                  <a:srgbClr val="00B0F0"/>
                </a:solidFill>
                <a:latin typeface="Times New Roman" panose="02020603050405020304" pitchFamily="18" charset="0"/>
                <a:cs typeface="Times New Roman" panose="02020603050405020304" pitchFamily="18" charset="0"/>
              </a:rPr>
              <a:t>Principle</a:t>
            </a:r>
            <a:r>
              <a:rPr lang="tr-TR" sz="3600" b="1" dirty="0">
                <a:solidFill>
                  <a:srgbClr val="00B0F0"/>
                </a:solidFill>
                <a:latin typeface="Times New Roman" panose="02020603050405020304" pitchFamily="18" charset="0"/>
                <a:cs typeface="Times New Roman" panose="02020603050405020304" pitchFamily="18" charset="0"/>
              </a:rPr>
              <a:t> </a:t>
            </a:r>
            <a:br>
              <a:rPr lang="tr-TR" sz="3600" b="1" dirty="0">
                <a:solidFill>
                  <a:srgbClr val="00B0F0"/>
                </a:solidFill>
                <a:latin typeface="Times New Roman" panose="02020603050405020304" pitchFamily="18" charset="0"/>
                <a:cs typeface="Times New Roman" panose="02020603050405020304" pitchFamily="18" charset="0"/>
              </a:rPr>
            </a:br>
            <a:r>
              <a:rPr lang="tr-TR" sz="3600" b="1" dirty="0">
                <a:solidFill>
                  <a:srgbClr val="00B0F0"/>
                </a:solidFill>
                <a:latin typeface="Times New Roman" panose="02020603050405020304" pitchFamily="18" charset="0"/>
                <a:cs typeface="Times New Roman" panose="02020603050405020304" pitchFamily="18" charset="0"/>
              </a:rPr>
              <a:t>(</a:t>
            </a:r>
            <a:r>
              <a:rPr lang="tr-TR" sz="3600" b="1" dirty="0" err="1">
                <a:solidFill>
                  <a:srgbClr val="00B0F0"/>
                </a:solidFill>
                <a:latin typeface="Times New Roman" panose="02020603050405020304" pitchFamily="18" charset="0"/>
                <a:cs typeface="Times New Roman" panose="02020603050405020304" pitchFamily="18" charset="0"/>
              </a:rPr>
              <a:t>Arayüz</a:t>
            </a:r>
            <a:r>
              <a:rPr lang="tr-TR" sz="3600" b="1" dirty="0">
                <a:solidFill>
                  <a:srgbClr val="00B0F0"/>
                </a:solidFill>
                <a:latin typeface="Times New Roman" panose="02020603050405020304" pitchFamily="18" charset="0"/>
                <a:cs typeface="Times New Roman" panose="02020603050405020304" pitchFamily="18" charset="0"/>
              </a:rPr>
              <a:t> Ayrımı Prensibi)</a:t>
            </a:r>
          </a:p>
        </p:txBody>
      </p:sp>
      <p:sp>
        <p:nvSpPr>
          <p:cNvPr id="3" name="İçerik Yer Tutucusu 2"/>
          <p:cNvSpPr>
            <a:spLocks noGrp="1"/>
          </p:cNvSpPr>
          <p:nvPr>
            <p:ph idx="1"/>
          </p:nvPr>
        </p:nvSpPr>
        <p:spPr>
          <a:xfrm>
            <a:off x="822959" y="1845734"/>
            <a:ext cx="7543801" cy="2020872"/>
          </a:xfrm>
        </p:spPr>
        <p:txBody>
          <a:bodyPr>
            <a:normAutofit/>
          </a:bodyPr>
          <a:lstStyle/>
          <a:p>
            <a:pPr algn="just">
              <a:buClr>
                <a:srgbClr val="00B0F0"/>
              </a:buClr>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Sınıflar, kullanmadığı metotları içeren </a:t>
            </a:r>
            <a:r>
              <a:rPr lang="tr-TR" sz="1800" dirty="0" err="1">
                <a:solidFill>
                  <a:schemeClr val="tx1"/>
                </a:solidFill>
                <a:latin typeface="Times New Roman" panose="02020603050405020304" pitchFamily="18" charset="0"/>
                <a:cs typeface="Times New Roman" panose="02020603050405020304" pitchFamily="18" charset="0"/>
              </a:rPr>
              <a:t>arayüzleri</a:t>
            </a:r>
            <a:r>
              <a:rPr lang="tr-TR" sz="1800" dirty="0">
                <a:solidFill>
                  <a:schemeClr val="tx1"/>
                </a:solidFill>
                <a:latin typeface="Times New Roman" panose="02020603050405020304" pitchFamily="18" charset="0"/>
                <a:cs typeface="Times New Roman" panose="02020603050405020304" pitchFamily="18" charset="0"/>
              </a:rPr>
              <a:t> uygulamaya zorlanmamalıdır.</a:t>
            </a:r>
          </a:p>
          <a:p>
            <a:pPr algn="just">
              <a:buClr>
                <a:srgbClr val="00B0F0"/>
              </a:buClr>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Arayüzlerimizde</a:t>
            </a:r>
            <a:r>
              <a:rPr lang="tr-TR" sz="1800" dirty="0">
                <a:solidFill>
                  <a:schemeClr val="tx1"/>
                </a:solidFill>
                <a:latin typeface="Times New Roman" panose="02020603050405020304" pitchFamily="18" charset="0"/>
                <a:cs typeface="Times New Roman" panose="02020603050405020304" pitchFamily="18" charset="0"/>
              </a:rPr>
              <a:t> genel olarak birçok </a:t>
            </a:r>
            <a:r>
              <a:rPr lang="tr-TR" sz="1800" dirty="0" err="1">
                <a:solidFill>
                  <a:schemeClr val="tx1"/>
                </a:solidFill>
                <a:latin typeface="Times New Roman" panose="02020603050405020304" pitchFamily="18" charset="0"/>
                <a:cs typeface="Times New Roman" panose="02020603050405020304" pitchFamily="18" charset="0"/>
              </a:rPr>
              <a:t>operasyonel</a:t>
            </a:r>
            <a:r>
              <a:rPr lang="tr-TR" sz="1800" dirty="0">
                <a:solidFill>
                  <a:schemeClr val="tx1"/>
                </a:solidFill>
                <a:latin typeface="Times New Roman" panose="02020603050405020304" pitchFamily="18" charset="0"/>
                <a:cs typeface="Times New Roman" panose="02020603050405020304" pitchFamily="18" charset="0"/>
              </a:rPr>
              <a:t> işlem barındırabiliriz fakat bu arayüzü uygulayan sınıfların, bazılarını kullanmama durumu olabilmektedir.</a:t>
            </a:r>
          </a:p>
          <a:p>
            <a:pPr algn="just">
              <a:buClr>
                <a:srgbClr val="00B0F0"/>
              </a:buClr>
              <a:buFont typeface="Courier New" panose="02070309020205020404" pitchFamily="49" charset="0"/>
              <a:buChar char="o"/>
            </a:pPr>
            <a:r>
              <a:rPr lang="tr-TR" sz="1800" dirty="0">
                <a:solidFill>
                  <a:schemeClr val="tx1"/>
                </a:solidFill>
                <a:latin typeface="Times New Roman" panose="02020603050405020304" pitchFamily="18" charset="0"/>
                <a:cs typeface="Times New Roman" panose="02020603050405020304" pitchFamily="18" charset="0"/>
              </a:rPr>
              <a:t> Bir sınıf birden fazla arayüzü uygulaması özelliğiyle de birlikte bu prensip, bu tür durumlarda </a:t>
            </a:r>
            <a:r>
              <a:rPr lang="tr-TR" sz="1800" dirty="0" err="1">
                <a:solidFill>
                  <a:schemeClr val="tx1"/>
                </a:solidFill>
                <a:latin typeface="Times New Roman" panose="02020603050405020304" pitchFamily="18" charset="0"/>
                <a:cs typeface="Times New Roman" panose="02020603050405020304" pitchFamily="18" charset="0"/>
              </a:rPr>
              <a:t>arayüzlerin</a:t>
            </a:r>
            <a:r>
              <a:rPr lang="tr-TR" sz="1800" dirty="0">
                <a:solidFill>
                  <a:schemeClr val="tx1"/>
                </a:solidFill>
                <a:latin typeface="Times New Roman" panose="02020603050405020304" pitchFamily="18" charset="0"/>
                <a:cs typeface="Times New Roman" panose="02020603050405020304" pitchFamily="18" charset="0"/>
              </a:rPr>
              <a:t> ayrılmasını ve ihtiyaç halinde olanların kullanmasını söylemektedir.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22</a:t>
            </a:fld>
            <a:endParaRPr lang="tr-TR"/>
          </a:p>
        </p:txBody>
      </p:sp>
      <p:pic>
        <p:nvPicPr>
          <p:cNvPr id="6" name="Resim 5"/>
          <p:cNvPicPr>
            <a:picLocks noChangeAspect="1"/>
          </p:cNvPicPr>
          <p:nvPr/>
        </p:nvPicPr>
        <p:blipFill>
          <a:blip r:embed="rId2"/>
          <a:stretch>
            <a:fillRect/>
          </a:stretch>
        </p:blipFill>
        <p:spPr>
          <a:xfrm>
            <a:off x="2103799" y="3866606"/>
            <a:ext cx="4657725" cy="2381250"/>
          </a:xfrm>
          <a:prstGeom prst="rect">
            <a:avLst/>
          </a:prstGeom>
        </p:spPr>
      </p:pic>
    </p:spTree>
    <p:extLst>
      <p:ext uri="{BB962C8B-B14F-4D97-AF65-F5344CB8AC3E}">
        <p14:creationId xmlns:p14="http://schemas.microsoft.com/office/powerpoint/2010/main" val="2500955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2"/>
          <a:stretch>
            <a:fillRect/>
          </a:stretch>
        </p:blipFill>
        <p:spPr>
          <a:xfrm>
            <a:off x="313244" y="1810765"/>
            <a:ext cx="4902790" cy="4353675"/>
          </a:xfrm>
          <a:prstGeom prst="rect">
            <a:avLst/>
          </a:prstGeom>
        </p:spPr>
      </p:pic>
      <p:sp>
        <p:nvSpPr>
          <p:cNvPr id="2" name="Unvan 1"/>
          <p:cNvSpPr>
            <a:spLocks noGrp="1"/>
          </p:cNvSpPr>
          <p:nvPr>
            <p:ph type="title"/>
          </p:nvPr>
        </p:nvSpPr>
        <p:spPr>
          <a:xfrm>
            <a:off x="527125" y="286604"/>
            <a:ext cx="8185799" cy="1450757"/>
          </a:xfrm>
        </p:spPr>
        <p:txBody>
          <a:bodyPr>
            <a:normAutofit fontScale="90000"/>
          </a:bodyPr>
          <a:lstStyle/>
          <a:p>
            <a:r>
              <a:rPr lang="tr-TR" sz="4800" b="1" dirty="0">
                <a:solidFill>
                  <a:srgbClr val="00B0F0"/>
                </a:solidFill>
                <a:latin typeface="Times New Roman" panose="02020603050405020304" pitchFamily="18" charset="0"/>
                <a:cs typeface="Times New Roman" panose="02020603050405020304" pitchFamily="18" charset="0"/>
              </a:rPr>
              <a:t>I— </a:t>
            </a:r>
            <a:r>
              <a:rPr lang="tr-TR" sz="4800" b="1" dirty="0" err="1">
                <a:solidFill>
                  <a:srgbClr val="00B0F0"/>
                </a:solidFill>
                <a:latin typeface="Times New Roman" panose="02020603050405020304" pitchFamily="18" charset="0"/>
                <a:cs typeface="Times New Roman" panose="02020603050405020304" pitchFamily="18" charset="0"/>
              </a:rPr>
              <a:t>Interface</a:t>
            </a:r>
            <a:r>
              <a:rPr lang="tr-TR" sz="4800" b="1" dirty="0">
                <a:solidFill>
                  <a:srgbClr val="00B0F0"/>
                </a:solidFill>
                <a:latin typeface="Times New Roman" panose="02020603050405020304" pitchFamily="18" charset="0"/>
                <a:cs typeface="Times New Roman" panose="02020603050405020304" pitchFamily="18" charset="0"/>
              </a:rPr>
              <a:t> </a:t>
            </a:r>
            <a:r>
              <a:rPr lang="tr-TR" sz="4800" b="1" dirty="0" err="1">
                <a:solidFill>
                  <a:srgbClr val="00B0F0"/>
                </a:solidFill>
                <a:latin typeface="Times New Roman" panose="02020603050405020304" pitchFamily="18" charset="0"/>
                <a:cs typeface="Times New Roman" panose="02020603050405020304" pitchFamily="18" charset="0"/>
              </a:rPr>
              <a:t>Segregation</a:t>
            </a:r>
            <a:r>
              <a:rPr lang="tr-TR" sz="4800" b="1" dirty="0">
                <a:solidFill>
                  <a:srgbClr val="00B0F0"/>
                </a:solidFill>
                <a:latin typeface="Times New Roman" panose="02020603050405020304" pitchFamily="18" charset="0"/>
                <a:cs typeface="Times New Roman" panose="02020603050405020304" pitchFamily="18" charset="0"/>
              </a:rPr>
              <a:t> </a:t>
            </a:r>
            <a:r>
              <a:rPr lang="tr-TR" sz="4800" b="1" dirty="0" err="1">
                <a:solidFill>
                  <a:srgbClr val="00B0F0"/>
                </a:solidFill>
                <a:latin typeface="Times New Roman" panose="02020603050405020304" pitchFamily="18" charset="0"/>
                <a:cs typeface="Times New Roman" panose="02020603050405020304" pitchFamily="18" charset="0"/>
              </a:rPr>
              <a:t>Principle</a:t>
            </a:r>
            <a:r>
              <a:rPr lang="tr-TR" sz="4800" b="1" dirty="0">
                <a:solidFill>
                  <a:srgbClr val="00B0F0"/>
                </a:solidFill>
                <a:latin typeface="Times New Roman" panose="02020603050405020304" pitchFamily="18" charset="0"/>
                <a:cs typeface="Times New Roman" panose="02020603050405020304" pitchFamily="18" charset="0"/>
              </a:rPr>
              <a:t> </a:t>
            </a:r>
            <a:br>
              <a:rPr lang="tr-TR" sz="4800" b="1" dirty="0">
                <a:solidFill>
                  <a:srgbClr val="00B0F0"/>
                </a:solidFill>
                <a:latin typeface="Times New Roman" panose="02020603050405020304" pitchFamily="18" charset="0"/>
                <a:cs typeface="Times New Roman" panose="02020603050405020304" pitchFamily="18" charset="0"/>
              </a:rPr>
            </a:br>
            <a:r>
              <a:rPr lang="tr-TR" sz="4800" b="1" dirty="0">
                <a:solidFill>
                  <a:srgbClr val="00B0F0"/>
                </a:solidFill>
                <a:latin typeface="Times New Roman" panose="02020603050405020304" pitchFamily="18" charset="0"/>
                <a:cs typeface="Times New Roman" panose="02020603050405020304" pitchFamily="18" charset="0"/>
              </a:rPr>
              <a:t>(</a:t>
            </a:r>
            <a:r>
              <a:rPr lang="tr-TR" sz="4800" b="1" dirty="0" err="1">
                <a:solidFill>
                  <a:srgbClr val="00B0F0"/>
                </a:solidFill>
                <a:latin typeface="Times New Roman" panose="02020603050405020304" pitchFamily="18" charset="0"/>
                <a:cs typeface="Times New Roman" panose="02020603050405020304" pitchFamily="18" charset="0"/>
              </a:rPr>
              <a:t>Arayüz</a:t>
            </a:r>
            <a:r>
              <a:rPr lang="tr-TR" sz="4800" b="1" dirty="0">
                <a:solidFill>
                  <a:srgbClr val="00B0F0"/>
                </a:solidFill>
                <a:latin typeface="Times New Roman" panose="02020603050405020304" pitchFamily="18" charset="0"/>
                <a:cs typeface="Times New Roman" panose="02020603050405020304" pitchFamily="18" charset="0"/>
              </a:rPr>
              <a:t> Ayrımı Prensibi)</a:t>
            </a:r>
            <a:endParaRPr lang="tr-TR" dirty="0"/>
          </a:p>
        </p:txBody>
      </p:sp>
      <p:sp>
        <p:nvSpPr>
          <p:cNvPr id="3" name="İçerik Yer Tutucusu 2"/>
          <p:cNvSpPr>
            <a:spLocks noGrp="1"/>
          </p:cNvSpPr>
          <p:nvPr>
            <p:ph idx="1"/>
          </p:nvPr>
        </p:nvSpPr>
        <p:spPr>
          <a:xfrm>
            <a:off x="4794068" y="1845734"/>
            <a:ext cx="3918857" cy="4318706"/>
          </a:xfrm>
        </p:spPr>
        <p:txBody>
          <a:bodyPr>
            <a:normAutofit/>
          </a:bodyPr>
          <a:lstStyle/>
          <a:p>
            <a:pPr algn="just"/>
            <a:r>
              <a:rPr lang="tr-TR" sz="1800" dirty="0">
                <a:solidFill>
                  <a:schemeClr val="tx1"/>
                </a:solidFill>
                <a:latin typeface="Times New Roman" panose="02020603050405020304" pitchFamily="18" charset="0"/>
                <a:cs typeface="Times New Roman" panose="02020603050405020304" pitchFamily="18" charset="0"/>
              </a:rPr>
              <a:t>Yandaki kod incelendiğinde, şirket çalışanları </a:t>
            </a:r>
            <a:r>
              <a:rPr lang="tr-TR" sz="1800" dirty="0" err="1">
                <a:solidFill>
                  <a:schemeClr val="tx1"/>
                </a:solidFill>
                <a:latin typeface="Times New Roman" panose="02020603050405020304" pitchFamily="18" charset="0"/>
                <a:cs typeface="Times New Roman" panose="02020603050405020304" pitchFamily="18" charset="0"/>
              </a:rPr>
              <a:t>IWorker</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arayüzünü</a:t>
            </a:r>
            <a:r>
              <a:rPr lang="tr-TR" sz="1800" dirty="0">
                <a:solidFill>
                  <a:schemeClr val="tx1"/>
                </a:solidFill>
                <a:latin typeface="Times New Roman" panose="02020603050405020304" pitchFamily="18" charset="0"/>
                <a:cs typeface="Times New Roman" panose="02020603050405020304" pitchFamily="18" charset="0"/>
              </a:rPr>
              <a:t> uygulamaktadır; yemek yeme, ödeme alma, çalışma gibi davranışları gerçekleştirmektedir.  Fakat daha sonradan bazı işler robotlar tarafından yapılmaya başlandı ya da dış kaynaktan birileri(</a:t>
            </a:r>
            <a:r>
              <a:rPr lang="tr-TR" sz="1800" dirty="0" err="1">
                <a:solidFill>
                  <a:schemeClr val="tx1"/>
                </a:solidFill>
                <a:latin typeface="Times New Roman" panose="02020603050405020304" pitchFamily="18" charset="0"/>
                <a:cs typeface="Times New Roman" panose="02020603050405020304" pitchFamily="18" charset="0"/>
              </a:rPr>
              <a:t>outsource</a:t>
            </a:r>
            <a:r>
              <a:rPr lang="tr-TR" sz="1800" dirty="0">
                <a:solidFill>
                  <a:schemeClr val="tx1"/>
                </a:solidFill>
                <a:latin typeface="Times New Roman" panose="02020603050405020304" pitchFamily="18" charset="0"/>
                <a:cs typeface="Times New Roman" panose="02020603050405020304" pitchFamily="18" charset="0"/>
              </a:rPr>
              <a:t>) de çalışmaya başladı. Bu durumda bazı davranışlar gerçekleşmeyecektir. Örneğin robotların yemek yeme ya da ödeme alma davranışını gerçekleştirememesi gibi ya da dış kaynaktan gelenlere verilmeyen yemek imkanı. Bu gerçekleşmeyen davranışların içlerini ya boş bırakma ya da hata uyarı (</a:t>
            </a:r>
            <a:r>
              <a:rPr lang="tr-TR" sz="1800" dirty="0" err="1">
                <a:solidFill>
                  <a:schemeClr val="tx1"/>
                </a:solidFill>
                <a:latin typeface="Times New Roman" panose="02020603050405020304" pitchFamily="18" charset="0"/>
                <a:cs typeface="Times New Roman" panose="02020603050405020304" pitchFamily="18" charset="0"/>
              </a:rPr>
              <a:t>throws</a:t>
            </a:r>
            <a:r>
              <a:rPr lang="tr-TR" sz="1800" dirty="0">
                <a:solidFill>
                  <a:schemeClr val="tx1"/>
                </a:solidFill>
                <a:latin typeface="Times New Roman" panose="02020603050405020304" pitchFamily="18" charset="0"/>
                <a:cs typeface="Times New Roman" panose="02020603050405020304" pitchFamily="18" charset="0"/>
              </a:rPr>
              <a:t> </a:t>
            </a:r>
            <a:r>
              <a:rPr lang="tr-TR" sz="1800" dirty="0" err="1">
                <a:solidFill>
                  <a:schemeClr val="tx1"/>
                </a:solidFill>
                <a:latin typeface="Times New Roman" panose="02020603050405020304" pitchFamily="18" charset="0"/>
                <a:cs typeface="Times New Roman" panose="02020603050405020304" pitchFamily="18" charset="0"/>
              </a:rPr>
              <a:t>exception</a:t>
            </a:r>
            <a:r>
              <a:rPr lang="tr-TR" sz="1800" dirty="0">
                <a:solidFill>
                  <a:schemeClr val="tx1"/>
                </a:solidFill>
                <a:latin typeface="Times New Roman" panose="02020603050405020304" pitchFamily="18" charset="0"/>
                <a:cs typeface="Times New Roman" panose="02020603050405020304" pitchFamily="18" charset="0"/>
              </a:rPr>
              <a:t>) durumunda kalırız.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23</a:t>
            </a:fld>
            <a:endParaRPr lang="tr-TR"/>
          </a:p>
        </p:txBody>
      </p:sp>
    </p:spTree>
    <p:extLst>
      <p:ext uri="{BB962C8B-B14F-4D97-AF65-F5344CB8AC3E}">
        <p14:creationId xmlns:p14="http://schemas.microsoft.com/office/powerpoint/2010/main" val="2119443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9548" y="136046"/>
            <a:ext cx="8724452" cy="1450757"/>
          </a:xfrm>
        </p:spPr>
        <p:txBody>
          <a:bodyPr>
            <a:normAutofit fontScale="90000"/>
          </a:bodyPr>
          <a:lstStyle/>
          <a:p>
            <a:r>
              <a:rPr lang="tr-TR" sz="4800" b="1" dirty="0">
                <a:solidFill>
                  <a:srgbClr val="00B0F0"/>
                </a:solidFill>
                <a:latin typeface="Times New Roman" panose="02020603050405020304" pitchFamily="18" charset="0"/>
                <a:cs typeface="Times New Roman" panose="02020603050405020304" pitchFamily="18" charset="0"/>
              </a:rPr>
              <a:t>I— </a:t>
            </a:r>
            <a:r>
              <a:rPr lang="tr-TR" sz="4800" b="1" dirty="0" err="1">
                <a:solidFill>
                  <a:srgbClr val="00B0F0"/>
                </a:solidFill>
                <a:latin typeface="Times New Roman" panose="02020603050405020304" pitchFamily="18" charset="0"/>
                <a:cs typeface="Times New Roman" panose="02020603050405020304" pitchFamily="18" charset="0"/>
              </a:rPr>
              <a:t>Interface</a:t>
            </a:r>
            <a:r>
              <a:rPr lang="tr-TR" sz="4800" b="1" dirty="0">
                <a:solidFill>
                  <a:srgbClr val="00B0F0"/>
                </a:solidFill>
                <a:latin typeface="Times New Roman" panose="02020603050405020304" pitchFamily="18" charset="0"/>
                <a:cs typeface="Times New Roman" panose="02020603050405020304" pitchFamily="18" charset="0"/>
              </a:rPr>
              <a:t> </a:t>
            </a:r>
            <a:r>
              <a:rPr lang="tr-TR" sz="4800" b="1" dirty="0" err="1">
                <a:solidFill>
                  <a:srgbClr val="00B0F0"/>
                </a:solidFill>
                <a:latin typeface="Times New Roman" panose="02020603050405020304" pitchFamily="18" charset="0"/>
                <a:cs typeface="Times New Roman" panose="02020603050405020304" pitchFamily="18" charset="0"/>
              </a:rPr>
              <a:t>Segregation</a:t>
            </a:r>
            <a:r>
              <a:rPr lang="tr-TR" sz="4800" b="1" dirty="0">
                <a:solidFill>
                  <a:srgbClr val="00B0F0"/>
                </a:solidFill>
                <a:latin typeface="Times New Roman" panose="02020603050405020304" pitchFamily="18" charset="0"/>
                <a:cs typeface="Times New Roman" panose="02020603050405020304" pitchFamily="18" charset="0"/>
              </a:rPr>
              <a:t> </a:t>
            </a:r>
            <a:r>
              <a:rPr lang="tr-TR" sz="4800" b="1" dirty="0" err="1">
                <a:solidFill>
                  <a:srgbClr val="00B0F0"/>
                </a:solidFill>
                <a:latin typeface="Times New Roman" panose="02020603050405020304" pitchFamily="18" charset="0"/>
                <a:cs typeface="Times New Roman" panose="02020603050405020304" pitchFamily="18" charset="0"/>
              </a:rPr>
              <a:t>Principle</a:t>
            </a:r>
            <a:r>
              <a:rPr lang="tr-TR" sz="4800" b="1" dirty="0">
                <a:solidFill>
                  <a:srgbClr val="00B0F0"/>
                </a:solidFill>
                <a:latin typeface="Times New Roman" panose="02020603050405020304" pitchFamily="18" charset="0"/>
                <a:cs typeface="Times New Roman" panose="02020603050405020304" pitchFamily="18" charset="0"/>
              </a:rPr>
              <a:t> </a:t>
            </a:r>
            <a:br>
              <a:rPr lang="tr-TR" sz="4800" b="1" dirty="0">
                <a:solidFill>
                  <a:srgbClr val="00B0F0"/>
                </a:solidFill>
                <a:latin typeface="Times New Roman" panose="02020603050405020304" pitchFamily="18" charset="0"/>
                <a:cs typeface="Times New Roman" panose="02020603050405020304" pitchFamily="18" charset="0"/>
              </a:rPr>
            </a:br>
            <a:r>
              <a:rPr lang="tr-TR" sz="4800" b="1" dirty="0">
                <a:solidFill>
                  <a:srgbClr val="00B0F0"/>
                </a:solidFill>
                <a:latin typeface="Times New Roman" panose="02020603050405020304" pitchFamily="18" charset="0"/>
                <a:cs typeface="Times New Roman" panose="02020603050405020304" pitchFamily="18" charset="0"/>
              </a:rPr>
              <a:t>(</a:t>
            </a:r>
            <a:r>
              <a:rPr lang="tr-TR" sz="4800" b="1" dirty="0" err="1">
                <a:solidFill>
                  <a:srgbClr val="00B0F0"/>
                </a:solidFill>
                <a:latin typeface="Times New Roman" panose="02020603050405020304" pitchFamily="18" charset="0"/>
                <a:cs typeface="Times New Roman" panose="02020603050405020304" pitchFamily="18" charset="0"/>
              </a:rPr>
              <a:t>Arayüz</a:t>
            </a:r>
            <a:r>
              <a:rPr lang="tr-TR" sz="4800" b="1" dirty="0">
                <a:solidFill>
                  <a:srgbClr val="00B0F0"/>
                </a:solidFill>
                <a:latin typeface="Times New Roman" panose="02020603050405020304" pitchFamily="18" charset="0"/>
                <a:cs typeface="Times New Roman" panose="02020603050405020304" pitchFamily="18" charset="0"/>
              </a:rPr>
              <a:t> Ayrımı Prensibi)</a:t>
            </a:r>
            <a:endParaRPr lang="tr-TR" dirty="0"/>
          </a:p>
        </p:txBody>
      </p:sp>
      <p:sp>
        <p:nvSpPr>
          <p:cNvPr id="3" name="İçerik Yer Tutucusu 2"/>
          <p:cNvSpPr>
            <a:spLocks noGrp="1"/>
          </p:cNvSpPr>
          <p:nvPr>
            <p:ph idx="1"/>
          </p:nvPr>
        </p:nvSpPr>
        <p:spPr>
          <a:xfrm>
            <a:off x="822959" y="1845734"/>
            <a:ext cx="7543801" cy="1968620"/>
          </a:xfrm>
        </p:spPr>
        <p:txBody>
          <a:bodyPr>
            <a:normAutofit/>
          </a:bodyPr>
          <a:lstStyle/>
          <a:p>
            <a:pPr algn="just">
              <a:buClr>
                <a:srgbClr val="00B0F0"/>
              </a:buClr>
              <a:buFont typeface="Courier New" panose="02070309020205020404" pitchFamily="49" charset="0"/>
              <a:buChar char="o"/>
            </a:pPr>
            <a:r>
              <a:rPr lang="tr-TR" sz="1800" dirty="0">
                <a:solidFill>
                  <a:srgbClr val="24292E"/>
                </a:solidFill>
                <a:latin typeface="Times New Roman" panose="02020603050405020304" pitchFamily="18" charset="0"/>
                <a:cs typeface="Times New Roman" panose="02020603050405020304" pitchFamily="18" charset="0"/>
              </a:rPr>
              <a:t> Bu tür durumlarda bu prensip bizlere bu </a:t>
            </a:r>
            <a:r>
              <a:rPr lang="tr-TR" sz="1800" dirty="0" err="1">
                <a:solidFill>
                  <a:srgbClr val="24292E"/>
                </a:solidFill>
                <a:latin typeface="Times New Roman" panose="02020603050405020304" pitchFamily="18" charset="0"/>
                <a:cs typeface="Times New Roman" panose="02020603050405020304" pitchFamily="18" charset="0"/>
              </a:rPr>
              <a:t>arayüzlerin</a:t>
            </a:r>
            <a:r>
              <a:rPr lang="tr-TR" sz="1800" dirty="0">
                <a:solidFill>
                  <a:srgbClr val="24292E"/>
                </a:solidFill>
                <a:latin typeface="Times New Roman" panose="02020603050405020304" pitchFamily="18" charset="0"/>
                <a:cs typeface="Times New Roman" panose="02020603050405020304" pitchFamily="18" charset="0"/>
              </a:rPr>
              <a:t> ayrılmasını ve ihtiyaç halinde olanların kullanılmasını söylemektedir.</a:t>
            </a:r>
            <a:endParaRPr lang="tr-TR" sz="1800" dirty="0">
              <a:latin typeface="Times New Roman" panose="02020603050405020304" pitchFamily="18" charset="0"/>
              <a:cs typeface="Times New Roman" panose="02020603050405020304" pitchFamily="18" charset="0"/>
            </a:endParaRPr>
          </a:p>
          <a:p>
            <a:pPr algn="just">
              <a:buClr>
                <a:srgbClr val="00B0F0"/>
              </a:buClr>
              <a:buFont typeface="Courier New" panose="02070309020205020404" pitchFamily="49" charset="0"/>
              <a:buChar char="o"/>
            </a:pPr>
            <a:r>
              <a:rPr lang="tr-TR" sz="1800" dirty="0">
                <a:solidFill>
                  <a:srgbClr val="24292E"/>
                </a:solidFill>
                <a:latin typeface="Times New Roman" panose="02020603050405020304" pitchFamily="18" charset="0"/>
                <a:cs typeface="Times New Roman" panose="02020603050405020304" pitchFamily="18" charset="0"/>
              </a:rPr>
              <a:t> Önceki UML diyagramını biraz daha düzenlersek aşağıdaki gibi bir yapı elde edilir.</a:t>
            </a:r>
          </a:p>
          <a:p>
            <a:pPr algn="just">
              <a:buClr>
                <a:srgbClr val="00B0F0"/>
              </a:buClr>
              <a:buFont typeface="Courier New" panose="02070309020205020404" pitchFamily="49" charset="0"/>
              <a:buChar char="o"/>
            </a:pPr>
            <a:r>
              <a:rPr lang="tr-TR" sz="1800" dirty="0">
                <a:solidFill>
                  <a:srgbClr val="24292E"/>
                </a:solidFill>
                <a:latin typeface="Times New Roman" panose="02020603050405020304" pitchFamily="18" charset="0"/>
                <a:cs typeface="Times New Roman" panose="02020603050405020304" pitchFamily="18" charset="0"/>
              </a:rPr>
              <a:t> </a:t>
            </a:r>
            <a:r>
              <a:rPr lang="tr-TR" sz="1800" dirty="0" err="1">
                <a:solidFill>
                  <a:srgbClr val="24292E"/>
                </a:solidFill>
                <a:latin typeface="Times New Roman" panose="02020603050405020304" pitchFamily="18" charset="0"/>
                <a:cs typeface="Times New Roman" panose="02020603050405020304" pitchFamily="18" charset="0"/>
              </a:rPr>
              <a:t>work</a:t>
            </a:r>
            <a:r>
              <a:rPr lang="tr-TR" sz="1800" dirty="0">
                <a:solidFill>
                  <a:srgbClr val="24292E"/>
                </a:solidFill>
                <a:latin typeface="Times New Roman" panose="02020603050405020304" pitchFamily="18" charset="0"/>
                <a:cs typeface="Times New Roman" panose="02020603050405020304" pitchFamily="18" charset="0"/>
              </a:rPr>
              <a:t>() , pay() , </a:t>
            </a:r>
            <a:r>
              <a:rPr lang="tr-TR" sz="1800" dirty="0" err="1">
                <a:solidFill>
                  <a:srgbClr val="24292E"/>
                </a:solidFill>
                <a:latin typeface="Times New Roman" panose="02020603050405020304" pitchFamily="18" charset="0"/>
                <a:cs typeface="Times New Roman" panose="02020603050405020304" pitchFamily="18" charset="0"/>
              </a:rPr>
              <a:t>eat</a:t>
            </a:r>
            <a:r>
              <a:rPr lang="tr-TR" sz="1800" dirty="0">
                <a:solidFill>
                  <a:srgbClr val="24292E"/>
                </a:solidFill>
                <a:latin typeface="Times New Roman" panose="02020603050405020304" pitchFamily="18" charset="0"/>
                <a:cs typeface="Times New Roman" panose="02020603050405020304" pitchFamily="18" charset="0"/>
              </a:rPr>
              <a:t>() davranışları başka </a:t>
            </a:r>
            <a:r>
              <a:rPr lang="tr-TR" sz="1800" dirty="0" err="1">
                <a:solidFill>
                  <a:srgbClr val="24292E"/>
                </a:solidFill>
                <a:latin typeface="Times New Roman" panose="02020603050405020304" pitchFamily="18" charset="0"/>
                <a:cs typeface="Times New Roman" panose="02020603050405020304" pitchFamily="18" charset="0"/>
              </a:rPr>
              <a:t>arayüzlere</a:t>
            </a:r>
            <a:r>
              <a:rPr lang="tr-TR" sz="1800" dirty="0">
                <a:solidFill>
                  <a:srgbClr val="24292E"/>
                </a:solidFill>
                <a:latin typeface="Times New Roman" panose="02020603050405020304" pitchFamily="18" charset="0"/>
                <a:cs typeface="Times New Roman" panose="02020603050405020304" pitchFamily="18" charset="0"/>
              </a:rPr>
              <a:t> aktarıldı ve ihtiyaç halinde olanlar uygulandı.</a:t>
            </a:r>
            <a:endParaRPr lang="tr-TR" sz="1800" dirty="0">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24</a:t>
            </a:fld>
            <a:endParaRPr lang="tr-TR"/>
          </a:p>
        </p:txBody>
      </p:sp>
      <p:pic>
        <p:nvPicPr>
          <p:cNvPr id="6" name="Resim 5"/>
          <p:cNvPicPr>
            <a:picLocks noChangeAspect="1"/>
          </p:cNvPicPr>
          <p:nvPr/>
        </p:nvPicPr>
        <p:blipFill>
          <a:blip r:embed="rId2"/>
          <a:stretch>
            <a:fillRect/>
          </a:stretch>
        </p:blipFill>
        <p:spPr>
          <a:xfrm>
            <a:off x="2324098" y="3814354"/>
            <a:ext cx="4541521" cy="2465639"/>
          </a:xfrm>
          <a:prstGeom prst="rect">
            <a:avLst/>
          </a:prstGeom>
        </p:spPr>
      </p:pic>
    </p:spTree>
    <p:extLst>
      <p:ext uri="{BB962C8B-B14F-4D97-AF65-F5344CB8AC3E}">
        <p14:creationId xmlns:p14="http://schemas.microsoft.com/office/powerpoint/2010/main" val="170739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3638" y="286604"/>
            <a:ext cx="8173122" cy="1450757"/>
          </a:xfrm>
        </p:spPr>
        <p:txBody>
          <a:bodyPr>
            <a:normAutofit fontScale="90000"/>
          </a:bodyPr>
          <a:lstStyle/>
          <a:p>
            <a:r>
              <a:rPr lang="tr-TR" sz="4800" b="1" dirty="0">
                <a:solidFill>
                  <a:srgbClr val="00B0F0"/>
                </a:solidFill>
                <a:latin typeface="Times New Roman" panose="02020603050405020304" pitchFamily="18" charset="0"/>
                <a:cs typeface="Times New Roman" panose="02020603050405020304" pitchFamily="18" charset="0"/>
              </a:rPr>
              <a:t>I— </a:t>
            </a:r>
            <a:r>
              <a:rPr lang="tr-TR" sz="4800" b="1" dirty="0" err="1">
                <a:solidFill>
                  <a:srgbClr val="00B0F0"/>
                </a:solidFill>
                <a:latin typeface="Times New Roman" panose="02020603050405020304" pitchFamily="18" charset="0"/>
                <a:cs typeface="Times New Roman" panose="02020603050405020304" pitchFamily="18" charset="0"/>
              </a:rPr>
              <a:t>Interface</a:t>
            </a:r>
            <a:r>
              <a:rPr lang="tr-TR" sz="4800" b="1" dirty="0">
                <a:solidFill>
                  <a:srgbClr val="00B0F0"/>
                </a:solidFill>
                <a:latin typeface="Times New Roman" panose="02020603050405020304" pitchFamily="18" charset="0"/>
                <a:cs typeface="Times New Roman" panose="02020603050405020304" pitchFamily="18" charset="0"/>
              </a:rPr>
              <a:t> </a:t>
            </a:r>
            <a:r>
              <a:rPr lang="tr-TR" sz="4800" b="1" dirty="0" err="1">
                <a:solidFill>
                  <a:srgbClr val="00B0F0"/>
                </a:solidFill>
                <a:latin typeface="Times New Roman" panose="02020603050405020304" pitchFamily="18" charset="0"/>
                <a:cs typeface="Times New Roman" panose="02020603050405020304" pitchFamily="18" charset="0"/>
              </a:rPr>
              <a:t>Segregation</a:t>
            </a:r>
            <a:r>
              <a:rPr lang="tr-TR" sz="4800" b="1" dirty="0">
                <a:solidFill>
                  <a:srgbClr val="00B0F0"/>
                </a:solidFill>
                <a:latin typeface="Times New Roman" panose="02020603050405020304" pitchFamily="18" charset="0"/>
                <a:cs typeface="Times New Roman" panose="02020603050405020304" pitchFamily="18" charset="0"/>
              </a:rPr>
              <a:t> </a:t>
            </a:r>
            <a:r>
              <a:rPr lang="tr-TR" sz="4800" b="1" dirty="0" err="1">
                <a:solidFill>
                  <a:srgbClr val="00B0F0"/>
                </a:solidFill>
                <a:latin typeface="Times New Roman" panose="02020603050405020304" pitchFamily="18" charset="0"/>
                <a:cs typeface="Times New Roman" panose="02020603050405020304" pitchFamily="18" charset="0"/>
              </a:rPr>
              <a:t>Principle</a:t>
            </a:r>
            <a:r>
              <a:rPr lang="tr-TR" sz="4800" b="1" dirty="0">
                <a:solidFill>
                  <a:srgbClr val="00B0F0"/>
                </a:solidFill>
                <a:latin typeface="Times New Roman" panose="02020603050405020304" pitchFamily="18" charset="0"/>
                <a:cs typeface="Times New Roman" panose="02020603050405020304" pitchFamily="18" charset="0"/>
              </a:rPr>
              <a:t> </a:t>
            </a:r>
            <a:br>
              <a:rPr lang="tr-TR" sz="4800" b="1" dirty="0">
                <a:solidFill>
                  <a:srgbClr val="00B0F0"/>
                </a:solidFill>
                <a:latin typeface="Times New Roman" panose="02020603050405020304" pitchFamily="18" charset="0"/>
                <a:cs typeface="Times New Roman" panose="02020603050405020304" pitchFamily="18" charset="0"/>
              </a:rPr>
            </a:br>
            <a:r>
              <a:rPr lang="tr-TR" sz="4800" b="1" dirty="0">
                <a:solidFill>
                  <a:srgbClr val="00B0F0"/>
                </a:solidFill>
                <a:latin typeface="Times New Roman" panose="02020603050405020304" pitchFamily="18" charset="0"/>
                <a:cs typeface="Times New Roman" panose="02020603050405020304" pitchFamily="18" charset="0"/>
              </a:rPr>
              <a:t>(</a:t>
            </a:r>
            <a:r>
              <a:rPr lang="tr-TR" sz="4800" b="1" dirty="0" err="1">
                <a:solidFill>
                  <a:srgbClr val="00B0F0"/>
                </a:solidFill>
                <a:latin typeface="Times New Roman" panose="02020603050405020304" pitchFamily="18" charset="0"/>
                <a:cs typeface="Times New Roman" panose="02020603050405020304" pitchFamily="18" charset="0"/>
              </a:rPr>
              <a:t>Arayüz</a:t>
            </a:r>
            <a:r>
              <a:rPr lang="tr-TR" sz="4800" b="1" dirty="0">
                <a:solidFill>
                  <a:srgbClr val="00B0F0"/>
                </a:solidFill>
                <a:latin typeface="Times New Roman" panose="02020603050405020304" pitchFamily="18" charset="0"/>
                <a:cs typeface="Times New Roman" panose="02020603050405020304" pitchFamily="18" charset="0"/>
              </a:rPr>
              <a:t> Ayrımı Prensibi)</a:t>
            </a:r>
            <a:endParaRPr lang="tr-TR" dirty="0"/>
          </a:p>
        </p:txBody>
      </p:sp>
      <p:sp>
        <p:nvSpPr>
          <p:cNvPr id="5" name="Slayt Numarası Yer Tutucusu 4"/>
          <p:cNvSpPr>
            <a:spLocks noGrp="1"/>
          </p:cNvSpPr>
          <p:nvPr>
            <p:ph type="sldNum" sz="quarter" idx="12"/>
          </p:nvPr>
        </p:nvSpPr>
        <p:spPr/>
        <p:txBody>
          <a:bodyPr/>
          <a:lstStyle/>
          <a:p>
            <a:fld id="{E5046ED2-48BC-4D4D-A18C-EC6704D416AE}" type="slidenum">
              <a:rPr lang="tr-TR" smtClean="0"/>
              <a:t>25</a:t>
            </a:fld>
            <a:endParaRPr lang="tr-TR"/>
          </a:p>
        </p:txBody>
      </p:sp>
      <p:pic>
        <p:nvPicPr>
          <p:cNvPr id="6" name="İçerik Yer Tutucusu 5"/>
          <p:cNvPicPr>
            <a:picLocks noGrp="1" noChangeAspect="1"/>
          </p:cNvPicPr>
          <p:nvPr>
            <p:ph idx="1"/>
          </p:nvPr>
        </p:nvPicPr>
        <p:blipFill>
          <a:blip r:embed="rId2"/>
          <a:stretch>
            <a:fillRect/>
          </a:stretch>
        </p:blipFill>
        <p:spPr>
          <a:xfrm>
            <a:off x="310832" y="2065292"/>
            <a:ext cx="4543425" cy="3009900"/>
          </a:xfrm>
          <a:prstGeom prst="rect">
            <a:avLst/>
          </a:prstGeom>
        </p:spPr>
      </p:pic>
      <p:pic>
        <p:nvPicPr>
          <p:cNvPr id="7" name="Resim 6"/>
          <p:cNvPicPr>
            <a:picLocks noChangeAspect="1"/>
          </p:cNvPicPr>
          <p:nvPr/>
        </p:nvPicPr>
        <p:blipFill>
          <a:blip r:embed="rId3"/>
          <a:stretch>
            <a:fillRect/>
          </a:stretch>
        </p:blipFill>
        <p:spPr>
          <a:xfrm>
            <a:off x="4400700" y="1830159"/>
            <a:ext cx="4568458" cy="4305191"/>
          </a:xfrm>
          <a:prstGeom prst="rect">
            <a:avLst/>
          </a:prstGeom>
        </p:spPr>
      </p:pic>
    </p:spTree>
    <p:extLst>
      <p:ext uri="{BB962C8B-B14F-4D97-AF65-F5344CB8AC3E}">
        <p14:creationId xmlns:p14="http://schemas.microsoft.com/office/powerpoint/2010/main" val="351285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04949" y="286604"/>
            <a:ext cx="8739051" cy="1450757"/>
          </a:xfrm>
        </p:spPr>
        <p:txBody>
          <a:bodyPr>
            <a:noAutofit/>
          </a:bodyPr>
          <a:lstStyle/>
          <a:p>
            <a:r>
              <a:rPr lang="tr-TR" sz="3800" b="1" dirty="0">
                <a:solidFill>
                  <a:srgbClr val="00B0F0"/>
                </a:solidFill>
                <a:latin typeface="Times New Roman" panose="02020603050405020304" pitchFamily="18" charset="0"/>
                <a:cs typeface="Times New Roman" panose="02020603050405020304" pitchFamily="18" charset="0"/>
              </a:rPr>
              <a:t>D— </a:t>
            </a:r>
            <a:r>
              <a:rPr lang="tr-TR" sz="3800" b="1" dirty="0" err="1">
                <a:solidFill>
                  <a:srgbClr val="00B0F0"/>
                </a:solidFill>
                <a:latin typeface="Times New Roman" panose="02020603050405020304" pitchFamily="18" charset="0"/>
                <a:cs typeface="Times New Roman" panose="02020603050405020304" pitchFamily="18" charset="0"/>
              </a:rPr>
              <a:t>Dependency</a:t>
            </a:r>
            <a:r>
              <a:rPr lang="tr-TR" sz="3800" b="1" dirty="0">
                <a:solidFill>
                  <a:srgbClr val="00B0F0"/>
                </a:solidFill>
                <a:latin typeface="Times New Roman" panose="02020603050405020304" pitchFamily="18" charset="0"/>
                <a:cs typeface="Times New Roman" panose="02020603050405020304" pitchFamily="18" charset="0"/>
              </a:rPr>
              <a:t> </a:t>
            </a:r>
            <a:r>
              <a:rPr lang="tr-TR" sz="3800" b="1" dirty="0" err="1">
                <a:solidFill>
                  <a:srgbClr val="00B0F0"/>
                </a:solidFill>
                <a:latin typeface="Times New Roman" panose="02020603050405020304" pitchFamily="18" charset="0"/>
                <a:cs typeface="Times New Roman" panose="02020603050405020304" pitchFamily="18" charset="0"/>
              </a:rPr>
              <a:t>Inversion</a:t>
            </a:r>
            <a:r>
              <a:rPr lang="tr-TR" sz="3800" b="1" dirty="0">
                <a:solidFill>
                  <a:srgbClr val="00B0F0"/>
                </a:solidFill>
                <a:latin typeface="Times New Roman" panose="02020603050405020304" pitchFamily="18" charset="0"/>
                <a:cs typeface="Times New Roman" panose="02020603050405020304" pitchFamily="18" charset="0"/>
              </a:rPr>
              <a:t> </a:t>
            </a:r>
            <a:r>
              <a:rPr lang="tr-TR" sz="3800" b="1" dirty="0" err="1">
                <a:solidFill>
                  <a:srgbClr val="00B0F0"/>
                </a:solidFill>
                <a:latin typeface="Times New Roman" panose="02020603050405020304" pitchFamily="18" charset="0"/>
                <a:cs typeface="Times New Roman" panose="02020603050405020304" pitchFamily="18" charset="0"/>
              </a:rPr>
              <a:t>Principle</a:t>
            </a:r>
            <a:r>
              <a:rPr lang="tr-TR" sz="3800" b="1" dirty="0">
                <a:solidFill>
                  <a:srgbClr val="00B0F0"/>
                </a:solidFill>
                <a:latin typeface="Times New Roman" panose="02020603050405020304" pitchFamily="18" charset="0"/>
                <a:cs typeface="Times New Roman" panose="02020603050405020304" pitchFamily="18" charset="0"/>
              </a:rPr>
              <a:t> </a:t>
            </a:r>
            <a:br>
              <a:rPr lang="tr-TR" sz="3800" b="1" dirty="0">
                <a:solidFill>
                  <a:srgbClr val="00B0F0"/>
                </a:solidFill>
                <a:latin typeface="Times New Roman" panose="02020603050405020304" pitchFamily="18" charset="0"/>
                <a:cs typeface="Times New Roman" panose="02020603050405020304" pitchFamily="18" charset="0"/>
              </a:rPr>
            </a:br>
            <a:r>
              <a:rPr lang="tr-TR" sz="3800" b="1" dirty="0">
                <a:solidFill>
                  <a:srgbClr val="00B0F0"/>
                </a:solidFill>
                <a:latin typeface="Times New Roman" panose="02020603050405020304" pitchFamily="18" charset="0"/>
                <a:cs typeface="Times New Roman" panose="02020603050405020304" pitchFamily="18" charset="0"/>
              </a:rPr>
              <a:t>(Bağımlılıkların Tersine Çevrilmesi Prensibi)</a:t>
            </a:r>
          </a:p>
        </p:txBody>
      </p:sp>
      <p:sp>
        <p:nvSpPr>
          <p:cNvPr id="3" name="İçerik Yer Tutucusu 2"/>
          <p:cNvSpPr>
            <a:spLocks noGrp="1"/>
          </p:cNvSpPr>
          <p:nvPr>
            <p:ph idx="1"/>
          </p:nvPr>
        </p:nvSpPr>
        <p:spPr>
          <a:xfrm>
            <a:off x="822959" y="1845734"/>
            <a:ext cx="7543801" cy="1511420"/>
          </a:xfrm>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Yüksek seviye sınıflar, düşük seviye sınıflara bağlı olmamalıdır. Her ikisi de soyutlamalara bağlı olmalıdır.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Soyutlamalar, detaylara bağlı olmamalıdır. Detaylar, soyutlamalara bağlı olmalıdır.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26</a:t>
            </a:fld>
            <a:endParaRPr lang="tr-TR"/>
          </a:p>
        </p:txBody>
      </p:sp>
      <p:pic>
        <p:nvPicPr>
          <p:cNvPr id="7" name="Resim 6"/>
          <p:cNvPicPr>
            <a:picLocks noChangeAspect="1"/>
          </p:cNvPicPr>
          <p:nvPr/>
        </p:nvPicPr>
        <p:blipFill>
          <a:blip r:embed="rId2"/>
          <a:stretch>
            <a:fillRect/>
          </a:stretch>
        </p:blipFill>
        <p:spPr>
          <a:xfrm>
            <a:off x="1557944" y="4003629"/>
            <a:ext cx="5867400" cy="1019175"/>
          </a:xfrm>
          <a:prstGeom prst="rect">
            <a:avLst/>
          </a:prstGeom>
        </p:spPr>
      </p:pic>
    </p:spTree>
    <p:extLst>
      <p:ext uri="{BB962C8B-B14F-4D97-AF65-F5344CB8AC3E}">
        <p14:creationId xmlns:p14="http://schemas.microsoft.com/office/powerpoint/2010/main" val="942622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1886" y="286604"/>
            <a:ext cx="8229600" cy="1450757"/>
          </a:xfrm>
        </p:spPr>
        <p:txBody>
          <a:bodyPr>
            <a:noAutofit/>
          </a:bodyPr>
          <a:lstStyle/>
          <a:p>
            <a:r>
              <a:rPr lang="tr-TR" sz="3800" b="1" dirty="0">
                <a:solidFill>
                  <a:srgbClr val="00B0F0"/>
                </a:solidFill>
                <a:latin typeface="Times New Roman" panose="02020603050405020304" pitchFamily="18" charset="0"/>
                <a:cs typeface="Times New Roman" panose="02020603050405020304" pitchFamily="18" charset="0"/>
              </a:rPr>
              <a:t>D— </a:t>
            </a:r>
            <a:r>
              <a:rPr lang="tr-TR" sz="3800" b="1" dirty="0" err="1">
                <a:solidFill>
                  <a:srgbClr val="00B0F0"/>
                </a:solidFill>
                <a:latin typeface="Times New Roman" panose="02020603050405020304" pitchFamily="18" charset="0"/>
                <a:cs typeface="Times New Roman" panose="02020603050405020304" pitchFamily="18" charset="0"/>
              </a:rPr>
              <a:t>Dependency</a:t>
            </a:r>
            <a:r>
              <a:rPr lang="tr-TR" sz="3800" b="1" dirty="0">
                <a:solidFill>
                  <a:srgbClr val="00B0F0"/>
                </a:solidFill>
                <a:latin typeface="Times New Roman" panose="02020603050405020304" pitchFamily="18" charset="0"/>
                <a:cs typeface="Times New Roman" panose="02020603050405020304" pitchFamily="18" charset="0"/>
              </a:rPr>
              <a:t> </a:t>
            </a:r>
            <a:r>
              <a:rPr lang="tr-TR" sz="3800" b="1" dirty="0" err="1">
                <a:solidFill>
                  <a:srgbClr val="00B0F0"/>
                </a:solidFill>
                <a:latin typeface="Times New Roman" panose="02020603050405020304" pitchFamily="18" charset="0"/>
                <a:cs typeface="Times New Roman" panose="02020603050405020304" pitchFamily="18" charset="0"/>
              </a:rPr>
              <a:t>Inversion</a:t>
            </a:r>
            <a:r>
              <a:rPr lang="tr-TR" sz="3800" b="1" dirty="0">
                <a:solidFill>
                  <a:srgbClr val="00B0F0"/>
                </a:solidFill>
                <a:latin typeface="Times New Roman" panose="02020603050405020304" pitchFamily="18" charset="0"/>
                <a:cs typeface="Times New Roman" panose="02020603050405020304" pitchFamily="18" charset="0"/>
              </a:rPr>
              <a:t> </a:t>
            </a:r>
            <a:r>
              <a:rPr lang="tr-TR" sz="3800" b="1" dirty="0" err="1">
                <a:solidFill>
                  <a:srgbClr val="00B0F0"/>
                </a:solidFill>
                <a:latin typeface="Times New Roman" panose="02020603050405020304" pitchFamily="18" charset="0"/>
                <a:cs typeface="Times New Roman" panose="02020603050405020304" pitchFamily="18" charset="0"/>
              </a:rPr>
              <a:t>Principle</a:t>
            </a:r>
            <a:r>
              <a:rPr lang="tr-TR" sz="3800" b="1" dirty="0">
                <a:solidFill>
                  <a:srgbClr val="00B0F0"/>
                </a:solidFill>
                <a:latin typeface="Times New Roman" panose="02020603050405020304" pitchFamily="18" charset="0"/>
                <a:cs typeface="Times New Roman" panose="02020603050405020304" pitchFamily="18" charset="0"/>
              </a:rPr>
              <a:t> </a:t>
            </a:r>
            <a:br>
              <a:rPr lang="tr-TR" sz="3800" b="1" dirty="0">
                <a:solidFill>
                  <a:srgbClr val="00B0F0"/>
                </a:solidFill>
                <a:latin typeface="Times New Roman" panose="02020603050405020304" pitchFamily="18" charset="0"/>
                <a:cs typeface="Times New Roman" panose="02020603050405020304" pitchFamily="18" charset="0"/>
              </a:rPr>
            </a:br>
            <a:r>
              <a:rPr lang="tr-TR" sz="3800" b="1" dirty="0">
                <a:solidFill>
                  <a:srgbClr val="00B0F0"/>
                </a:solidFill>
                <a:latin typeface="Times New Roman" panose="02020603050405020304" pitchFamily="18" charset="0"/>
                <a:cs typeface="Times New Roman" panose="02020603050405020304" pitchFamily="18" charset="0"/>
              </a:rPr>
              <a:t>(Bağımlılıkların Tersine Çevrilmesi Prensibi)</a:t>
            </a:r>
            <a:endParaRPr lang="tr-TR" sz="3800" dirty="0"/>
          </a:p>
        </p:txBody>
      </p:sp>
      <p:sp>
        <p:nvSpPr>
          <p:cNvPr id="3" name="İçerik Yer Tutucusu 2"/>
          <p:cNvSpPr>
            <a:spLocks noGrp="1"/>
          </p:cNvSpPr>
          <p:nvPr>
            <p:ph idx="1"/>
          </p:nvPr>
        </p:nvSpPr>
        <p:spPr>
          <a:xfrm>
            <a:off x="822959" y="4484431"/>
            <a:ext cx="7543801" cy="1668175"/>
          </a:xfrm>
        </p:spPr>
        <p:txBody>
          <a:bodyPr>
            <a:normAutofit/>
          </a:bodyPr>
          <a:lstStyle/>
          <a:p>
            <a:pPr algn="just"/>
            <a:r>
              <a:rPr lang="tr-TR" sz="1800" dirty="0">
                <a:solidFill>
                  <a:schemeClr val="tx1"/>
                </a:solidFill>
                <a:latin typeface="Times New Roman" panose="02020603050405020304" pitchFamily="18" charset="0"/>
                <a:cs typeface="Times New Roman" panose="02020603050405020304" pitchFamily="18" charset="0"/>
              </a:rPr>
              <a:t>Yukarıdaki diyagram ve kod incelendiğinde </a:t>
            </a:r>
            <a:r>
              <a:rPr lang="tr-TR" sz="1800" dirty="0" err="1">
                <a:solidFill>
                  <a:schemeClr val="tx1"/>
                </a:solidFill>
                <a:latin typeface="Times New Roman" panose="02020603050405020304" pitchFamily="18" charset="0"/>
                <a:cs typeface="Times New Roman" panose="02020603050405020304" pitchFamily="18" charset="0"/>
              </a:rPr>
              <a:t>ExceptionReporter</a:t>
            </a:r>
            <a:r>
              <a:rPr lang="tr-TR" sz="1800" dirty="0">
                <a:solidFill>
                  <a:schemeClr val="tx1"/>
                </a:solidFill>
                <a:latin typeface="Times New Roman" panose="02020603050405020304" pitchFamily="18" charset="0"/>
                <a:cs typeface="Times New Roman" panose="02020603050405020304" pitchFamily="18" charset="0"/>
              </a:rPr>
              <a:t> sınıfının (yüksek seviyeli sınıf), </a:t>
            </a:r>
            <a:r>
              <a:rPr lang="tr-TR" sz="1800" dirty="0" err="1">
                <a:solidFill>
                  <a:schemeClr val="tx1"/>
                </a:solidFill>
                <a:latin typeface="Times New Roman" panose="02020603050405020304" pitchFamily="18" charset="0"/>
                <a:cs typeface="Times New Roman" panose="02020603050405020304" pitchFamily="18" charset="0"/>
              </a:rPr>
              <a:t>OracleDatabase</a:t>
            </a:r>
            <a:r>
              <a:rPr lang="tr-TR" sz="1800" dirty="0">
                <a:solidFill>
                  <a:schemeClr val="tx1"/>
                </a:solidFill>
                <a:latin typeface="Times New Roman" panose="02020603050405020304" pitchFamily="18" charset="0"/>
                <a:cs typeface="Times New Roman" panose="02020603050405020304" pitchFamily="18" charset="0"/>
              </a:rPr>
              <a:t> sınıfına (düşük seviyeli sınıf) direkt olarak bağımlı olduğu görülmektedir. İleride veri tabanı olarak </a:t>
            </a:r>
            <a:r>
              <a:rPr lang="tr-TR" sz="1800" dirty="0" err="1">
                <a:solidFill>
                  <a:schemeClr val="tx1"/>
                </a:solidFill>
                <a:latin typeface="Times New Roman" panose="02020603050405020304" pitchFamily="18" charset="0"/>
                <a:cs typeface="Times New Roman" panose="02020603050405020304" pitchFamily="18" charset="0"/>
              </a:rPr>
              <a:t>Oracle</a:t>
            </a:r>
            <a:r>
              <a:rPr lang="tr-TR" sz="1800" dirty="0">
                <a:solidFill>
                  <a:schemeClr val="tx1"/>
                </a:solidFill>
                <a:latin typeface="Times New Roman" panose="02020603050405020304" pitchFamily="18" charset="0"/>
                <a:cs typeface="Times New Roman" panose="02020603050405020304" pitchFamily="18" charset="0"/>
              </a:rPr>
              <a:t> değil de </a:t>
            </a:r>
            <a:r>
              <a:rPr lang="tr-TR" sz="1800" dirty="0" err="1">
                <a:solidFill>
                  <a:schemeClr val="tx1"/>
                </a:solidFill>
                <a:latin typeface="Times New Roman" panose="02020603050405020304" pitchFamily="18" charset="0"/>
                <a:cs typeface="Times New Roman" panose="02020603050405020304" pitchFamily="18" charset="0"/>
              </a:rPr>
              <a:t>MySQL</a:t>
            </a:r>
            <a:r>
              <a:rPr lang="tr-TR" sz="1800" dirty="0">
                <a:solidFill>
                  <a:schemeClr val="tx1"/>
                </a:solidFill>
                <a:latin typeface="Times New Roman" panose="02020603050405020304" pitchFamily="18" charset="0"/>
                <a:cs typeface="Times New Roman" panose="02020603050405020304" pitchFamily="18" charset="0"/>
              </a:rPr>
              <a:t> kullanmak istersek maalesef bu sınıfa müdahale etmek zorunda kalacağız. Bu istenmeyen bir davranıştır. Bunun çözümünü ise buradaki bağımlılıkları soyutlayarak sağlayacağız.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27</a:t>
            </a:fld>
            <a:endParaRPr lang="tr-TR"/>
          </a:p>
        </p:txBody>
      </p:sp>
      <p:pic>
        <p:nvPicPr>
          <p:cNvPr id="6" name="Resim 5"/>
          <p:cNvPicPr>
            <a:picLocks noChangeAspect="1"/>
          </p:cNvPicPr>
          <p:nvPr/>
        </p:nvPicPr>
        <p:blipFill>
          <a:blip r:embed="rId2"/>
          <a:stretch>
            <a:fillRect/>
          </a:stretch>
        </p:blipFill>
        <p:spPr>
          <a:xfrm>
            <a:off x="1996637" y="1822472"/>
            <a:ext cx="5428707" cy="2576848"/>
          </a:xfrm>
          <a:prstGeom prst="rect">
            <a:avLst/>
          </a:prstGeom>
        </p:spPr>
      </p:pic>
    </p:spTree>
    <p:extLst>
      <p:ext uri="{BB962C8B-B14F-4D97-AF65-F5344CB8AC3E}">
        <p14:creationId xmlns:p14="http://schemas.microsoft.com/office/powerpoint/2010/main" val="86539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1885" y="286604"/>
            <a:ext cx="8242663" cy="1450757"/>
          </a:xfrm>
        </p:spPr>
        <p:txBody>
          <a:bodyPr>
            <a:noAutofit/>
          </a:bodyPr>
          <a:lstStyle/>
          <a:p>
            <a:r>
              <a:rPr lang="tr-TR" sz="4000" b="1" dirty="0">
                <a:solidFill>
                  <a:srgbClr val="00B0F0"/>
                </a:solidFill>
                <a:latin typeface="Times New Roman" panose="02020603050405020304" pitchFamily="18" charset="0"/>
                <a:cs typeface="Times New Roman" panose="02020603050405020304" pitchFamily="18" charset="0"/>
              </a:rPr>
              <a:t>D— </a:t>
            </a:r>
            <a:r>
              <a:rPr lang="tr-TR" sz="4000" b="1" dirty="0" err="1">
                <a:solidFill>
                  <a:srgbClr val="00B0F0"/>
                </a:solidFill>
                <a:latin typeface="Times New Roman" panose="02020603050405020304" pitchFamily="18" charset="0"/>
                <a:cs typeface="Times New Roman" panose="02020603050405020304" pitchFamily="18" charset="0"/>
              </a:rPr>
              <a:t>Dependency</a:t>
            </a:r>
            <a:r>
              <a:rPr lang="tr-TR" sz="4000" b="1" dirty="0">
                <a:solidFill>
                  <a:srgbClr val="00B0F0"/>
                </a:solidFill>
                <a:latin typeface="Times New Roman" panose="02020603050405020304" pitchFamily="18" charset="0"/>
                <a:cs typeface="Times New Roman" panose="02020603050405020304" pitchFamily="18" charset="0"/>
              </a:rPr>
              <a:t> </a:t>
            </a:r>
            <a:r>
              <a:rPr lang="tr-TR" sz="4000" b="1" dirty="0" err="1">
                <a:solidFill>
                  <a:srgbClr val="00B0F0"/>
                </a:solidFill>
                <a:latin typeface="Times New Roman" panose="02020603050405020304" pitchFamily="18" charset="0"/>
                <a:cs typeface="Times New Roman" panose="02020603050405020304" pitchFamily="18" charset="0"/>
              </a:rPr>
              <a:t>Inversion</a:t>
            </a:r>
            <a:r>
              <a:rPr lang="tr-TR" sz="4000" b="1" dirty="0">
                <a:solidFill>
                  <a:srgbClr val="00B0F0"/>
                </a:solidFill>
                <a:latin typeface="Times New Roman" panose="02020603050405020304" pitchFamily="18" charset="0"/>
                <a:cs typeface="Times New Roman" panose="02020603050405020304" pitchFamily="18" charset="0"/>
              </a:rPr>
              <a:t> </a:t>
            </a:r>
            <a:r>
              <a:rPr lang="tr-TR" sz="4000" b="1" dirty="0" err="1">
                <a:solidFill>
                  <a:srgbClr val="00B0F0"/>
                </a:solidFill>
                <a:latin typeface="Times New Roman" panose="02020603050405020304" pitchFamily="18" charset="0"/>
                <a:cs typeface="Times New Roman" panose="02020603050405020304" pitchFamily="18" charset="0"/>
              </a:rPr>
              <a:t>Principle</a:t>
            </a:r>
            <a:r>
              <a:rPr lang="tr-TR" sz="4000" b="1" dirty="0">
                <a:solidFill>
                  <a:srgbClr val="00B0F0"/>
                </a:solidFill>
                <a:latin typeface="Times New Roman" panose="02020603050405020304" pitchFamily="18" charset="0"/>
                <a:cs typeface="Times New Roman" panose="02020603050405020304" pitchFamily="18" charset="0"/>
              </a:rPr>
              <a:t> </a:t>
            </a:r>
            <a:br>
              <a:rPr lang="tr-TR" sz="4000" b="1" dirty="0">
                <a:solidFill>
                  <a:srgbClr val="00B0F0"/>
                </a:solidFill>
                <a:latin typeface="Times New Roman" panose="02020603050405020304" pitchFamily="18" charset="0"/>
                <a:cs typeface="Times New Roman" panose="02020603050405020304" pitchFamily="18" charset="0"/>
              </a:rPr>
            </a:br>
            <a:r>
              <a:rPr lang="tr-TR" sz="4000" b="1" dirty="0">
                <a:solidFill>
                  <a:srgbClr val="00B0F0"/>
                </a:solidFill>
                <a:latin typeface="Times New Roman" panose="02020603050405020304" pitchFamily="18" charset="0"/>
                <a:cs typeface="Times New Roman" panose="02020603050405020304" pitchFamily="18" charset="0"/>
              </a:rPr>
              <a:t>(Bağımlılıkların Tersine Çevrilmesi Prensibi)</a:t>
            </a:r>
            <a:endParaRPr lang="tr-TR" sz="4000" dirty="0"/>
          </a:p>
        </p:txBody>
      </p:sp>
      <p:sp>
        <p:nvSpPr>
          <p:cNvPr id="3" name="İçerik Yer Tutucusu 2"/>
          <p:cNvSpPr>
            <a:spLocks noGrp="1"/>
          </p:cNvSpPr>
          <p:nvPr>
            <p:ph idx="1"/>
          </p:nvPr>
        </p:nvSpPr>
        <p:spPr>
          <a:xfrm>
            <a:off x="522515" y="3347962"/>
            <a:ext cx="3513910" cy="975843"/>
          </a:xfrm>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İlk baştaki UML diyagramını biraz daha düzenlersek yandaki gibi bir yapı elde edilir.</a:t>
            </a:r>
          </a:p>
        </p:txBody>
      </p:sp>
      <p:sp>
        <p:nvSpPr>
          <p:cNvPr id="5" name="Slayt Numarası Yer Tutucusu 4"/>
          <p:cNvSpPr>
            <a:spLocks noGrp="1"/>
          </p:cNvSpPr>
          <p:nvPr>
            <p:ph type="sldNum" sz="quarter" idx="12"/>
          </p:nvPr>
        </p:nvSpPr>
        <p:spPr/>
        <p:txBody>
          <a:bodyPr/>
          <a:lstStyle/>
          <a:p>
            <a:fld id="{E5046ED2-48BC-4D4D-A18C-EC6704D416AE}" type="slidenum">
              <a:rPr lang="tr-TR" smtClean="0"/>
              <a:t>28</a:t>
            </a:fld>
            <a:endParaRPr lang="tr-TR"/>
          </a:p>
        </p:txBody>
      </p:sp>
      <p:pic>
        <p:nvPicPr>
          <p:cNvPr id="6" name="Resim 5"/>
          <p:cNvPicPr>
            <a:picLocks noChangeAspect="1"/>
          </p:cNvPicPr>
          <p:nvPr/>
        </p:nvPicPr>
        <p:blipFill>
          <a:blip r:embed="rId2"/>
          <a:stretch>
            <a:fillRect/>
          </a:stretch>
        </p:blipFill>
        <p:spPr>
          <a:xfrm>
            <a:off x="4652009" y="2023148"/>
            <a:ext cx="3714750" cy="4210050"/>
          </a:xfrm>
          <a:prstGeom prst="rect">
            <a:avLst/>
          </a:prstGeom>
        </p:spPr>
      </p:pic>
    </p:spTree>
    <p:extLst>
      <p:ext uri="{BB962C8B-B14F-4D97-AF65-F5344CB8AC3E}">
        <p14:creationId xmlns:p14="http://schemas.microsoft.com/office/powerpoint/2010/main" val="284671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18457" y="286604"/>
            <a:ext cx="7648303" cy="1450757"/>
          </a:xfrm>
        </p:spPr>
        <p:txBody>
          <a:bodyPr>
            <a:noAutofit/>
          </a:bodyPr>
          <a:lstStyle/>
          <a:p>
            <a:r>
              <a:rPr lang="tr-TR" sz="3800" b="1" dirty="0">
                <a:solidFill>
                  <a:srgbClr val="00B0F0"/>
                </a:solidFill>
                <a:latin typeface="Times New Roman" panose="02020603050405020304" pitchFamily="18" charset="0"/>
                <a:cs typeface="Times New Roman" panose="02020603050405020304" pitchFamily="18" charset="0"/>
              </a:rPr>
              <a:t>D— </a:t>
            </a:r>
            <a:r>
              <a:rPr lang="tr-TR" sz="3800" b="1" dirty="0" err="1">
                <a:solidFill>
                  <a:srgbClr val="00B0F0"/>
                </a:solidFill>
                <a:latin typeface="Times New Roman" panose="02020603050405020304" pitchFamily="18" charset="0"/>
                <a:cs typeface="Times New Roman" panose="02020603050405020304" pitchFamily="18" charset="0"/>
              </a:rPr>
              <a:t>Dependency</a:t>
            </a:r>
            <a:r>
              <a:rPr lang="tr-TR" sz="3800" b="1" dirty="0">
                <a:solidFill>
                  <a:srgbClr val="00B0F0"/>
                </a:solidFill>
                <a:latin typeface="Times New Roman" panose="02020603050405020304" pitchFamily="18" charset="0"/>
                <a:cs typeface="Times New Roman" panose="02020603050405020304" pitchFamily="18" charset="0"/>
              </a:rPr>
              <a:t> </a:t>
            </a:r>
            <a:r>
              <a:rPr lang="tr-TR" sz="3800" b="1" dirty="0" err="1">
                <a:solidFill>
                  <a:srgbClr val="00B0F0"/>
                </a:solidFill>
                <a:latin typeface="Times New Roman" panose="02020603050405020304" pitchFamily="18" charset="0"/>
                <a:cs typeface="Times New Roman" panose="02020603050405020304" pitchFamily="18" charset="0"/>
              </a:rPr>
              <a:t>Inversion</a:t>
            </a:r>
            <a:r>
              <a:rPr lang="tr-TR" sz="3800" b="1" dirty="0">
                <a:solidFill>
                  <a:srgbClr val="00B0F0"/>
                </a:solidFill>
                <a:latin typeface="Times New Roman" panose="02020603050405020304" pitchFamily="18" charset="0"/>
                <a:cs typeface="Times New Roman" panose="02020603050405020304" pitchFamily="18" charset="0"/>
              </a:rPr>
              <a:t> </a:t>
            </a:r>
            <a:r>
              <a:rPr lang="tr-TR" sz="3800" b="1" dirty="0" err="1">
                <a:solidFill>
                  <a:srgbClr val="00B0F0"/>
                </a:solidFill>
                <a:latin typeface="Times New Roman" panose="02020603050405020304" pitchFamily="18" charset="0"/>
                <a:cs typeface="Times New Roman" panose="02020603050405020304" pitchFamily="18" charset="0"/>
              </a:rPr>
              <a:t>Principle</a:t>
            </a:r>
            <a:r>
              <a:rPr lang="tr-TR" sz="3800" b="1" dirty="0">
                <a:solidFill>
                  <a:srgbClr val="00B0F0"/>
                </a:solidFill>
                <a:latin typeface="Times New Roman" panose="02020603050405020304" pitchFamily="18" charset="0"/>
                <a:cs typeface="Times New Roman" panose="02020603050405020304" pitchFamily="18" charset="0"/>
              </a:rPr>
              <a:t> </a:t>
            </a:r>
            <a:br>
              <a:rPr lang="tr-TR" sz="3800" b="1" dirty="0">
                <a:solidFill>
                  <a:srgbClr val="00B0F0"/>
                </a:solidFill>
                <a:latin typeface="Times New Roman" panose="02020603050405020304" pitchFamily="18" charset="0"/>
                <a:cs typeface="Times New Roman" panose="02020603050405020304" pitchFamily="18" charset="0"/>
              </a:rPr>
            </a:br>
            <a:r>
              <a:rPr lang="tr-TR" sz="3800" b="1" dirty="0">
                <a:solidFill>
                  <a:srgbClr val="00B0F0"/>
                </a:solidFill>
                <a:latin typeface="Times New Roman" panose="02020603050405020304" pitchFamily="18" charset="0"/>
                <a:cs typeface="Times New Roman" panose="02020603050405020304" pitchFamily="18" charset="0"/>
              </a:rPr>
              <a:t>(Bağımlılıkların Tersine Çevrilmesi Prensibi)</a:t>
            </a:r>
            <a:endParaRPr lang="tr-TR" sz="3800" dirty="0"/>
          </a:p>
        </p:txBody>
      </p:sp>
      <p:sp>
        <p:nvSpPr>
          <p:cNvPr id="5" name="Slayt Numarası Yer Tutucusu 4"/>
          <p:cNvSpPr>
            <a:spLocks noGrp="1"/>
          </p:cNvSpPr>
          <p:nvPr>
            <p:ph type="sldNum" sz="quarter" idx="12"/>
          </p:nvPr>
        </p:nvSpPr>
        <p:spPr/>
        <p:txBody>
          <a:bodyPr/>
          <a:lstStyle/>
          <a:p>
            <a:fld id="{E5046ED2-48BC-4D4D-A18C-EC6704D416AE}" type="slidenum">
              <a:rPr lang="tr-TR" smtClean="0"/>
              <a:t>29</a:t>
            </a:fld>
            <a:endParaRPr lang="tr-TR"/>
          </a:p>
        </p:txBody>
      </p:sp>
      <p:pic>
        <p:nvPicPr>
          <p:cNvPr id="6" name="İçerik Yer Tutucusu 5"/>
          <p:cNvPicPr>
            <a:picLocks noGrp="1" noChangeAspect="1"/>
          </p:cNvPicPr>
          <p:nvPr>
            <p:ph idx="1"/>
          </p:nvPr>
        </p:nvPicPr>
        <p:blipFill>
          <a:blip r:embed="rId2"/>
          <a:stretch>
            <a:fillRect/>
          </a:stretch>
        </p:blipFill>
        <p:spPr>
          <a:xfrm>
            <a:off x="2429691" y="1846263"/>
            <a:ext cx="4534777" cy="4491794"/>
          </a:xfrm>
          <a:prstGeom prst="rect">
            <a:avLst/>
          </a:prstGeom>
        </p:spPr>
      </p:pic>
    </p:spTree>
    <p:extLst>
      <p:ext uri="{BB962C8B-B14F-4D97-AF65-F5344CB8AC3E}">
        <p14:creationId xmlns:p14="http://schemas.microsoft.com/office/powerpoint/2010/main" val="84695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Compatibility</a:t>
            </a:r>
          </a:p>
        </p:txBody>
      </p:sp>
      <p:sp>
        <p:nvSpPr>
          <p:cNvPr id="3" name="İçerik Yer Tutucusu 2"/>
          <p:cNvSpPr>
            <a:spLocks noGrp="1"/>
          </p:cNvSpPr>
          <p:nvPr>
            <p:ph idx="1"/>
          </p:nvPr>
        </p:nvSpPr>
        <p:spPr>
          <a:xfrm>
            <a:off x="822959" y="1845734"/>
            <a:ext cx="7543801" cy="3248780"/>
          </a:xfrm>
        </p:spPr>
        <p:txBody>
          <a:bodyPr/>
          <a:lstStyle/>
          <a:p>
            <a:pPr algn="just"/>
            <a:r>
              <a:rPr lang="tr-TR" dirty="0">
                <a:solidFill>
                  <a:schemeClr val="tx1"/>
                </a:solidFill>
                <a:latin typeface="Times New Roman" panose="02020603050405020304" pitchFamily="18" charset="0"/>
                <a:cs typeface="Times New Roman" panose="02020603050405020304" pitchFamily="18" charset="0"/>
              </a:rPr>
              <a:t>Bir ürün, sistem veya bileşenin aynı donanım veya yazılım ortamını paylaşırken diğer ürünler, sistemler veya bileşenlerle bilgi alışverişinde bulunma ve/veya gerekli işlevleri yerine getirme derecesi. Bu özellik aşağıdaki alt özelliklerden oluşur:</a:t>
            </a:r>
          </a:p>
          <a:p>
            <a:pPr algn="just"/>
            <a:r>
              <a:rPr lang="tr-TR" b="1" dirty="0">
                <a:solidFill>
                  <a:schemeClr val="tx1"/>
                </a:solidFill>
                <a:latin typeface="Times New Roman" panose="02020603050405020304" pitchFamily="18" charset="0"/>
                <a:cs typeface="Times New Roman" panose="02020603050405020304" pitchFamily="18" charset="0"/>
              </a:rPr>
              <a:t>Birlikte var olma -</a:t>
            </a:r>
            <a:r>
              <a:rPr lang="tr-TR" dirty="0">
                <a:solidFill>
                  <a:schemeClr val="tx1"/>
                </a:solidFill>
                <a:latin typeface="Times New Roman" panose="02020603050405020304" pitchFamily="18" charset="0"/>
                <a:cs typeface="Times New Roman" panose="02020603050405020304" pitchFamily="18" charset="0"/>
              </a:rPr>
              <a:t> Bir ürünün, diğer ürünler üzerinde zararlı bir etki yaratmadan ortak bir ortam ve kaynakları diğer ürünlerle paylaşırken gerekli işlevlerini verimli bir şekilde yerine getirebilme derecesi.</a:t>
            </a:r>
          </a:p>
          <a:p>
            <a:pPr algn="just"/>
            <a:r>
              <a:rPr lang="tr-TR" b="1" dirty="0">
                <a:solidFill>
                  <a:schemeClr val="tx1"/>
                </a:solidFill>
                <a:latin typeface="Times New Roman" panose="02020603050405020304" pitchFamily="18" charset="0"/>
                <a:cs typeface="Times New Roman" panose="02020603050405020304" pitchFamily="18" charset="0"/>
              </a:rPr>
              <a:t>Birlikte Çalışabilirlik -</a:t>
            </a:r>
            <a:r>
              <a:rPr lang="tr-TR" dirty="0">
                <a:solidFill>
                  <a:schemeClr val="tx1"/>
                </a:solidFill>
                <a:latin typeface="Times New Roman" panose="02020603050405020304" pitchFamily="18" charset="0"/>
                <a:cs typeface="Times New Roman" panose="02020603050405020304" pitchFamily="18" charset="0"/>
              </a:rPr>
              <a:t> İki veya daha fazla sistem, ürün veya bileşenin bilgi alışverişinde bulunabilme ve değiştirilen bilgileri kullanabilme derecesi.</a:t>
            </a:r>
          </a:p>
        </p:txBody>
      </p:sp>
      <p:sp>
        <p:nvSpPr>
          <p:cNvPr id="5" name="Slayt Numarası Yer Tutucusu 4"/>
          <p:cNvSpPr>
            <a:spLocks noGrp="1"/>
          </p:cNvSpPr>
          <p:nvPr>
            <p:ph type="sldNum" sz="quarter" idx="12"/>
          </p:nvPr>
        </p:nvSpPr>
        <p:spPr/>
        <p:txBody>
          <a:bodyPr/>
          <a:lstStyle/>
          <a:p>
            <a:fld id="{E5046ED2-48BC-4D4D-A18C-EC6704D416AE}" type="slidenum">
              <a:rPr lang="tr-TR" smtClean="0"/>
              <a:t>3</a:t>
            </a:fld>
            <a:endParaRPr lang="tr-TR"/>
          </a:p>
        </p:txBody>
      </p:sp>
    </p:spTree>
    <p:extLst>
      <p:ext uri="{BB962C8B-B14F-4D97-AF65-F5344CB8AC3E}">
        <p14:creationId xmlns:p14="http://schemas.microsoft.com/office/powerpoint/2010/main" val="1938782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Kaynak</a:t>
            </a:r>
          </a:p>
        </p:txBody>
      </p:sp>
      <p:sp>
        <p:nvSpPr>
          <p:cNvPr id="3" name="İçerik Yer Tutucusu 2"/>
          <p:cNvSpPr>
            <a:spLocks noGrp="1"/>
          </p:cNvSpPr>
          <p:nvPr>
            <p:ph idx="1"/>
          </p:nvPr>
        </p:nvSpPr>
        <p:spPr/>
        <p:txBody>
          <a:bodyPr/>
          <a:lstStyle/>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https://medium.com/@gokhana/solid-nedir-solid-yaz%C4%B1l%C4%B1m-prensipleri-nelerdir-40fb9450408e</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SOLID PRENSİPLERİ İLE BAKIM İÇİN YAZILIMI YENİDEN YAPILANDIRMA YÖNTEMİ, Osman Turan, YL tezi.</a:t>
            </a:r>
          </a:p>
          <a:p>
            <a:pPr marL="457200" indent="-457200">
              <a:buClr>
                <a:srgbClr val="00B0F0"/>
              </a:buClr>
              <a:buFont typeface="+mj-lt"/>
              <a:buAutoNum type="arabicPeriod"/>
            </a:pPr>
            <a:r>
              <a:rPr lang="tr-TR" dirty="0">
                <a:solidFill>
                  <a:schemeClr val="tx1"/>
                </a:solidFill>
                <a:latin typeface="Times New Roman" panose="02020603050405020304" pitchFamily="18" charset="0"/>
                <a:cs typeface="Times New Roman" panose="02020603050405020304" pitchFamily="18" charset="0"/>
              </a:rPr>
              <a:t>Yazılım Desenleri Türkçe ders notları, Yusuf YILMAZ</a:t>
            </a:r>
          </a:p>
        </p:txBody>
      </p:sp>
      <p:sp>
        <p:nvSpPr>
          <p:cNvPr id="5" name="Slayt Numarası Yer Tutucusu 4"/>
          <p:cNvSpPr>
            <a:spLocks noGrp="1"/>
          </p:cNvSpPr>
          <p:nvPr>
            <p:ph type="sldNum" sz="quarter" idx="12"/>
          </p:nvPr>
        </p:nvSpPr>
        <p:spPr/>
        <p:txBody>
          <a:bodyPr/>
          <a:lstStyle/>
          <a:p>
            <a:fld id="{E5046ED2-48BC-4D4D-A18C-EC6704D416AE}" type="slidenum">
              <a:rPr lang="tr-TR" smtClean="0"/>
              <a:t>30</a:t>
            </a:fld>
            <a:endParaRPr lang="tr-TR"/>
          </a:p>
        </p:txBody>
      </p:sp>
    </p:spTree>
    <p:extLst>
      <p:ext uri="{BB962C8B-B14F-4D97-AF65-F5344CB8AC3E}">
        <p14:creationId xmlns:p14="http://schemas.microsoft.com/office/powerpoint/2010/main" val="386755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Sorularınız</a:t>
            </a:r>
          </a:p>
        </p:txBody>
      </p:sp>
      <p:sp>
        <p:nvSpPr>
          <p:cNvPr id="5" name="Slayt Numarası Yer Tutucusu 4"/>
          <p:cNvSpPr>
            <a:spLocks noGrp="1"/>
          </p:cNvSpPr>
          <p:nvPr>
            <p:ph type="sldNum" sz="quarter" idx="12"/>
          </p:nvPr>
        </p:nvSpPr>
        <p:spPr/>
        <p:txBody>
          <a:bodyPr/>
          <a:lstStyle/>
          <a:p>
            <a:fld id="{E5046ED2-48BC-4D4D-A18C-EC6704D416AE}" type="slidenum">
              <a:rPr lang="tr-TR" smtClean="0"/>
              <a:t>31</a:t>
            </a:fld>
            <a:endParaRPr lang="tr-T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2972" y="2415034"/>
            <a:ext cx="3192697" cy="3192697"/>
          </a:xfrm>
          <a:prstGeom prst="rect">
            <a:avLst/>
          </a:prstGeom>
        </p:spPr>
      </p:pic>
    </p:spTree>
    <p:extLst>
      <p:ext uri="{BB962C8B-B14F-4D97-AF65-F5344CB8AC3E}">
        <p14:creationId xmlns:p14="http://schemas.microsoft.com/office/powerpoint/2010/main" val="150358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Security</a:t>
            </a:r>
          </a:p>
        </p:txBody>
      </p:sp>
      <p:sp>
        <p:nvSpPr>
          <p:cNvPr id="3" name="İçerik Yer Tutucusu 2"/>
          <p:cNvSpPr>
            <a:spLocks noGrp="1"/>
          </p:cNvSpPr>
          <p:nvPr>
            <p:ph idx="1"/>
          </p:nvPr>
        </p:nvSpPr>
        <p:spPr>
          <a:xfrm>
            <a:off x="822959" y="1845734"/>
            <a:ext cx="7543801" cy="4372186"/>
          </a:xfrm>
        </p:spPr>
        <p:txBody>
          <a:bodyPr>
            <a:noAutofit/>
          </a:bodyPr>
          <a:lstStyle/>
          <a:p>
            <a:pPr algn="just"/>
            <a:r>
              <a:rPr lang="tr-TR" sz="1800" dirty="0">
                <a:solidFill>
                  <a:schemeClr val="tx1"/>
                </a:solidFill>
                <a:latin typeface="Times New Roman" panose="02020603050405020304" pitchFamily="18" charset="0"/>
                <a:cs typeface="Times New Roman" panose="02020603050405020304" pitchFamily="18" charset="0"/>
              </a:rPr>
              <a:t>Bir ürün veya sistemin, kişilerin veya diğer ürünlerin veya sistemlerin, kendi türlerine ve yetki düzeylerine uygun veri erişim derecesine sahip olması için bilgi ve verileri koruma derecesi. Bu özellik aşağıdaki alt özelliklerden oluşur:</a:t>
            </a:r>
          </a:p>
          <a:p>
            <a:pPr algn="just"/>
            <a:r>
              <a:rPr lang="tr-TR" sz="1800" b="1" dirty="0">
                <a:solidFill>
                  <a:schemeClr val="tx1"/>
                </a:solidFill>
                <a:latin typeface="Times New Roman" panose="02020603050405020304" pitchFamily="18" charset="0"/>
                <a:cs typeface="Times New Roman" panose="02020603050405020304" pitchFamily="18" charset="0"/>
              </a:rPr>
              <a:t>Gizlilik -</a:t>
            </a:r>
            <a:r>
              <a:rPr lang="tr-TR" sz="1800" dirty="0">
                <a:solidFill>
                  <a:schemeClr val="tx1"/>
                </a:solidFill>
                <a:latin typeface="Times New Roman" panose="02020603050405020304" pitchFamily="18" charset="0"/>
                <a:cs typeface="Times New Roman" panose="02020603050405020304" pitchFamily="18" charset="0"/>
              </a:rPr>
              <a:t> Bir ürün veya sistemin, verilere yalnızca erişim yetkisi verilen kişiler tarafından erişilebilir olmasını sağlama derecesi.</a:t>
            </a:r>
          </a:p>
          <a:p>
            <a:pPr algn="just"/>
            <a:r>
              <a:rPr lang="tr-TR" sz="1800" b="1" dirty="0">
                <a:solidFill>
                  <a:schemeClr val="tx1"/>
                </a:solidFill>
                <a:latin typeface="Times New Roman" panose="02020603050405020304" pitchFamily="18" charset="0"/>
                <a:cs typeface="Times New Roman" panose="02020603050405020304" pitchFamily="18" charset="0"/>
              </a:rPr>
              <a:t>Bütünlük -</a:t>
            </a:r>
            <a:r>
              <a:rPr lang="tr-TR" sz="1800" dirty="0">
                <a:solidFill>
                  <a:schemeClr val="tx1"/>
                </a:solidFill>
                <a:latin typeface="Times New Roman" panose="02020603050405020304" pitchFamily="18" charset="0"/>
                <a:cs typeface="Times New Roman" panose="02020603050405020304" pitchFamily="18" charset="0"/>
              </a:rPr>
              <a:t> Bir sistem, ürün veya bileşenin bilgisayar programlarına veya verilerine yetkisiz erişimi veya bunların değiştirilmesini önleme derecesi.</a:t>
            </a:r>
          </a:p>
          <a:p>
            <a:pPr algn="just"/>
            <a:r>
              <a:rPr lang="tr-TR" sz="1800" b="1" dirty="0">
                <a:solidFill>
                  <a:schemeClr val="tx1"/>
                </a:solidFill>
                <a:latin typeface="Times New Roman" panose="02020603050405020304" pitchFamily="18" charset="0"/>
                <a:cs typeface="Times New Roman" panose="02020603050405020304" pitchFamily="18" charset="0"/>
              </a:rPr>
              <a:t>İnkar</a:t>
            </a:r>
            <a:r>
              <a:rPr lang="tr-TR" sz="1800" dirty="0">
                <a:solidFill>
                  <a:schemeClr val="tx1"/>
                </a:solidFill>
                <a:latin typeface="Times New Roman" panose="02020603050405020304" pitchFamily="18" charset="0"/>
                <a:cs typeface="Times New Roman" panose="02020603050405020304" pitchFamily="18" charset="0"/>
              </a:rPr>
              <a:t> edilemezlik - Olayların veya eylemlerin daha sonra inkar edilemeyecek şekilde gerçekleştiğinin kanıtlanma derecesi.</a:t>
            </a:r>
          </a:p>
          <a:p>
            <a:pPr algn="just"/>
            <a:r>
              <a:rPr lang="tr-TR" sz="1800" b="1" dirty="0">
                <a:solidFill>
                  <a:schemeClr val="tx1"/>
                </a:solidFill>
                <a:latin typeface="Times New Roman" panose="02020603050405020304" pitchFamily="18" charset="0"/>
                <a:cs typeface="Times New Roman" panose="02020603050405020304" pitchFamily="18" charset="0"/>
              </a:rPr>
              <a:t>Hesap Verebilirlik -</a:t>
            </a:r>
            <a:r>
              <a:rPr lang="tr-TR" sz="1800" dirty="0">
                <a:solidFill>
                  <a:schemeClr val="tx1"/>
                </a:solidFill>
                <a:latin typeface="Times New Roman" panose="02020603050405020304" pitchFamily="18" charset="0"/>
                <a:cs typeface="Times New Roman" panose="02020603050405020304" pitchFamily="18" charset="0"/>
              </a:rPr>
              <a:t> Bir varlığın eylemlerinin yalnızca varlığa göre izlenebilme derecesi.</a:t>
            </a:r>
          </a:p>
          <a:p>
            <a:pPr algn="just"/>
            <a:r>
              <a:rPr lang="tr-TR" sz="1800" b="1" dirty="0">
                <a:solidFill>
                  <a:schemeClr val="tx1"/>
                </a:solidFill>
                <a:latin typeface="Times New Roman" panose="02020603050405020304" pitchFamily="18" charset="0"/>
                <a:cs typeface="Times New Roman" panose="02020603050405020304" pitchFamily="18" charset="0"/>
              </a:rPr>
              <a:t>Orijinallik -</a:t>
            </a:r>
            <a:r>
              <a:rPr lang="tr-TR" sz="1800" dirty="0">
                <a:solidFill>
                  <a:schemeClr val="tx1"/>
                </a:solidFill>
                <a:latin typeface="Times New Roman" panose="02020603050405020304" pitchFamily="18" charset="0"/>
                <a:cs typeface="Times New Roman" panose="02020603050405020304" pitchFamily="18" charset="0"/>
              </a:rPr>
              <a:t> Bir öznenin veya kaynağın kimliğinin iddia edilen kişi olduğunun kanıtlanma derecesi.</a:t>
            </a:r>
          </a:p>
        </p:txBody>
      </p:sp>
      <p:sp>
        <p:nvSpPr>
          <p:cNvPr id="5" name="Slayt Numarası Yer Tutucusu 4"/>
          <p:cNvSpPr>
            <a:spLocks noGrp="1"/>
          </p:cNvSpPr>
          <p:nvPr>
            <p:ph type="sldNum" sz="quarter" idx="12"/>
          </p:nvPr>
        </p:nvSpPr>
        <p:spPr/>
        <p:txBody>
          <a:bodyPr/>
          <a:lstStyle/>
          <a:p>
            <a:fld id="{E5046ED2-48BC-4D4D-A18C-EC6704D416AE}" type="slidenum">
              <a:rPr lang="tr-TR" smtClean="0"/>
              <a:t>4</a:t>
            </a:fld>
            <a:endParaRPr lang="tr-TR"/>
          </a:p>
        </p:txBody>
      </p:sp>
    </p:spTree>
    <p:extLst>
      <p:ext uri="{BB962C8B-B14F-4D97-AF65-F5344CB8AC3E}">
        <p14:creationId xmlns:p14="http://schemas.microsoft.com/office/powerpoint/2010/main" val="304768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Prensipler</a:t>
            </a:r>
          </a:p>
        </p:txBody>
      </p:sp>
      <p:sp>
        <p:nvSpPr>
          <p:cNvPr id="3" name="İçerik Yer Tutucusu 2"/>
          <p:cNvSpPr>
            <a:spLocks noGrp="1"/>
          </p:cNvSpPr>
          <p:nvPr>
            <p:ph idx="1"/>
          </p:nvPr>
        </p:nvSpPr>
        <p:spPr/>
        <p:txBody>
          <a:bodyPr/>
          <a:lstStyle/>
          <a:p>
            <a:pPr marL="0" indent="0">
              <a:buNone/>
            </a:pPr>
            <a:r>
              <a:rPr lang="tr-TR" dirty="0">
                <a:solidFill>
                  <a:schemeClr val="tx1"/>
                </a:solidFill>
                <a:latin typeface="Times New Roman" panose="02020603050405020304" pitchFamily="18" charset="0"/>
                <a:cs typeface="Times New Roman" panose="02020603050405020304" pitchFamily="18" charset="0"/>
              </a:rPr>
              <a:t>SOLID yazılım prensipleri; </a:t>
            </a:r>
          </a:p>
          <a:p>
            <a:pPr>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geliştirilen yazılımın esnek, </a:t>
            </a:r>
          </a:p>
          <a:p>
            <a:pPr>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yeniden kullanılabilir, </a:t>
            </a:r>
          </a:p>
          <a:p>
            <a:pPr>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sürdürülebilir ve anlaşılır olmasını sağlayan, </a:t>
            </a:r>
          </a:p>
          <a:p>
            <a:pPr>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kod tekrarını önleyen prensipler bütünüdür. </a:t>
            </a:r>
          </a:p>
        </p:txBody>
      </p:sp>
      <p:sp>
        <p:nvSpPr>
          <p:cNvPr id="5" name="Slayt Numarası Yer Tutucusu 4"/>
          <p:cNvSpPr>
            <a:spLocks noGrp="1"/>
          </p:cNvSpPr>
          <p:nvPr>
            <p:ph type="sldNum" sz="quarter" idx="12"/>
          </p:nvPr>
        </p:nvSpPr>
        <p:spPr/>
        <p:txBody>
          <a:bodyPr/>
          <a:lstStyle/>
          <a:p>
            <a:fld id="{E5046ED2-48BC-4D4D-A18C-EC6704D416AE}" type="slidenum">
              <a:rPr lang="tr-TR" smtClean="0"/>
              <a:t>5</a:t>
            </a:fld>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4904" y="3683786"/>
            <a:ext cx="2320879" cy="2293681"/>
          </a:xfrm>
          <a:prstGeom prst="rect">
            <a:avLst/>
          </a:prstGeom>
        </p:spPr>
      </p:pic>
    </p:spTree>
    <p:extLst>
      <p:ext uri="{BB962C8B-B14F-4D97-AF65-F5344CB8AC3E}">
        <p14:creationId xmlns:p14="http://schemas.microsoft.com/office/powerpoint/2010/main" val="366782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Amaç</a:t>
            </a:r>
          </a:p>
        </p:txBody>
      </p:sp>
      <p:sp>
        <p:nvSpPr>
          <p:cNvPr id="3" name="İçerik Yer Tutucusu 2"/>
          <p:cNvSpPr>
            <a:spLocks noGrp="1"/>
          </p:cNvSpPr>
          <p:nvPr>
            <p:ph idx="1"/>
          </p:nvPr>
        </p:nvSpPr>
        <p:spPr/>
        <p:txBody>
          <a:bodyPr>
            <a:normAutofit/>
          </a:bodyPr>
          <a:lstStyle/>
          <a:p>
            <a:pPr marL="0" indent="0" algn="just">
              <a:buNone/>
            </a:pPr>
            <a:r>
              <a:rPr lang="tr-TR" dirty="0">
                <a:solidFill>
                  <a:schemeClr val="tx1"/>
                </a:solidFill>
                <a:latin typeface="Times New Roman" panose="02020603050405020304" pitchFamily="18" charset="0"/>
                <a:cs typeface="Times New Roman" panose="02020603050405020304" pitchFamily="18" charset="0"/>
              </a:rPr>
              <a:t>Kısaltması Michael </a:t>
            </a:r>
            <a:r>
              <a:rPr lang="tr-TR" dirty="0" err="1">
                <a:solidFill>
                  <a:schemeClr val="tx1"/>
                </a:solidFill>
                <a:latin typeface="Times New Roman" panose="02020603050405020304" pitchFamily="18" charset="0"/>
                <a:cs typeface="Times New Roman" panose="02020603050405020304" pitchFamily="18" charset="0"/>
              </a:rPr>
              <a:t>Feathers</a:t>
            </a:r>
            <a:r>
              <a:rPr lang="tr-TR" dirty="0">
                <a:solidFill>
                  <a:schemeClr val="tx1"/>
                </a:solidFill>
                <a:latin typeface="Times New Roman" panose="02020603050405020304" pitchFamily="18" charset="0"/>
                <a:cs typeface="Times New Roman" panose="02020603050405020304" pitchFamily="18" charset="0"/>
              </a:rPr>
              <a:t> tarafından tanımlanan bu prensiplerin amacı;</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Geliştirdiğimiz yazılımın gelecekte gereksinimlere kolayca adapte olması,</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Yeni özellikleri kodda bir değişikliğe gerek kalmadan kolayca eklenebilmesi,</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Yeni gereksinimlere karşın kodun üzerinde en az değişimi sağlaması,</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Kod üzerinde sürekli düzeltme hatta yeniden yazma gibi sorunların yol açtığı zaman kaybını da minimuma indirmektir.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Bu prensipler uygulanarak uygulamalarımızın büyürken, karmaşıklığın da büyümesinin önüne geçmiş oluruz. “</a:t>
            </a:r>
            <a:r>
              <a:rPr lang="tr-TR" b="1" dirty="0">
                <a:solidFill>
                  <a:schemeClr val="tx1"/>
                </a:solidFill>
                <a:latin typeface="Times New Roman" panose="02020603050405020304" pitchFamily="18" charset="0"/>
                <a:cs typeface="Times New Roman" panose="02020603050405020304" pitchFamily="18" charset="0"/>
              </a:rPr>
              <a:t>kaliteli kod</a:t>
            </a:r>
            <a:r>
              <a:rPr lang="tr-TR" dirty="0">
                <a:solidFill>
                  <a:schemeClr val="tx1"/>
                </a:solidFill>
                <a:latin typeface="Times New Roman" panose="02020603050405020304" pitchFamily="18" charset="0"/>
                <a:cs typeface="Times New Roman" panose="02020603050405020304" pitchFamily="18" charset="0"/>
              </a:rPr>
              <a:t>” yazmak için bu prensiplere uygun yazılım geliştirmeliyiz.</a:t>
            </a:r>
          </a:p>
        </p:txBody>
      </p:sp>
      <p:sp>
        <p:nvSpPr>
          <p:cNvPr id="5" name="Slayt Numarası Yer Tutucusu 4"/>
          <p:cNvSpPr>
            <a:spLocks noGrp="1"/>
          </p:cNvSpPr>
          <p:nvPr>
            <p:ph type="sldNum" sz="quarter" idx="12"/>
          </p:nvPr>
        </p:nvSpPr>
        <p:spPr/>
        <p:txBody>
          <a:bodyPr/>
          <a:lstStyle/>
          <a:p>
            <a:fld id="{E5046ED2-48BC-4D4D-A18C-EC6704D416AE}" type="slidenum">
              <a:rPr lang="tr-TR" smtClean="0"/>
              <a:t>6</a:t>
            </a:fld>
            <a:endParaRPr lang="tr-TR"/>
          </a:p>
        </p:txBody>
      </p:sp>
    </p:spTree>
    <p:extLst>
      <p:ext uri="{BB962C8B-B14F-4D97-AF65-F5344CB8AC3E}">
        <p14:creationId xmlns:p14="http://schemas.microsoft.com/office/powerpoint/2010/main" val="1840877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00B0F0"/>
                </a:solidFill>
                <a:latin typeface="Times New Roman" panose="02020603050405020304" pitchFamily="18" charset="0"/>
                <a:cs typeface="Times New Roman" panose="02020603050405020304" pitchFamily="18" charset="0"/>
              </a:rPr>
              <a:t>SOLID</a:t>
            </a:r>
          </a:p>
        </p:txBody>
      </p:sp>
      <p:sp>
        <p:nvSpPr>
          <p:cNvPr id="3" name="İçerik Yer Tutucusu 2"/>
          <p:cNvSpPr>
            <a:spLocks noGrp="1"/>
          </p:cNvSpPr>
          <p:nvPr>
            <p:ph idx="1"/>
          </p:nvPr>
        </p:nvSpPr>
        <p:spPr/>
        <p:txBody>
          <a:bodyPr/>
          <a:lstStyle/>
          <a:p>
            <a:r>
              <a:rPr lang="tr-TR" b="1" dirty="0">
                <a:solidFill>
                  <a:schemeClr val="tx1"/>
                </a:solidFill>
                <a:latin typeface="Times New Roman" panose="02020603050405020304" pitchFamily="18" charset="0"/>
                <a:cs typeface="Times New Roman" panose="02020603050405020304" pitchFamily="18" charset="0"/>
              </a:rPr>
              <a:t>S</a:t>
            </a:r>
            <a:r>
              <a:rPr lang="tr-TR" dirty="0">
                <a:solidFill>
                  <a:schemeClr val="tx1"/>
                </a:solidFill>
                <a:latin typeface="Times New Roman" panose="02020603050405020304" pitchFamily="18" charset="0"/>
                <a:cs typeface="Times New Roman" panose="02020603050405020304" pitchFamily="18" charset="0"/>
              </a:rPr>
              <a:t> — </a:t>
            </a:r>
            <a:r>
              <a:rPr lang="tr-TR" dirty="0" err="1">
                <a:solidFill>
                  <a:schemeClr val="tx1"/>
                </a:solidFill>
                <a:latin typeface="Times New Roman" panose="02020603050405020304" pitchFamily="18" charset="0"/>
                <a:cs typeface="Times New Roman" panose="02020603050405020304" pitchFamily="18" charset="0"/>
              </a:rPr>
              <a:t>Single-responsibility</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principle</a:t>
            </a:r>
            <a:endParaRPr lang="tr-TR" dirty="0">
              <a:solidFill>
                <a:schemeClr val="tx1"/>
              </a:solidFill>
              <a:latin typeface="Times New Roman" panose="02020603050405020304" pitchFamily="18" charset="0"/>
              <a:cs typeface="Times New Roman" panose="02020603050405020304" pitchFamily="18" charset="0"/>
            </a:endParaRPr>
          </a:p>
          <a:p>
            <a:r>
              <a:rPr lang="tr-TR" b="1" dirty="0">
                <a:solidFill>
                  <a:schemeClr val="tx1"/>
                </a:solidFill>
                <a:latin typeface="Times New Roman" panose="02020603050405020304" pitchFamily="18" charset="0"/>
                <a:cs typeface="Times New Roman" panose="02020603050405020304" pitchFamily="18" charset="0"/>
              </a:rPr>
              <a:t>O</a:t>
            </a:r>
            <a:r>
              <a:rPr lang="tr-TR" dirty="0">
                <a:solidFill>
                  <a:schemeClr val="tx1"/>
                </a:solidFill>
                <a:latin typeface="Times New Roman" panose="02020603050405020304" pitchFamily="18" charset="0"/>
                <a:cs typeface="Times New Roman" panose="02020603050405020304" pitchFamily="18" charset="0"/>
              </a:rPr>
              <a:t> —Open-</a:t>
            </a:r>
            <a:r>
              <a:rPr lang="tr-TR" dirty="0" err="1">
                <a:solidFill>
                  <a:schemeClr val="tx1"/>
                </a:solidFill>
                <a:latin typeface="Times New Roman" panose="02020603050405020304" pitchFamily="18" charset="0"/>
                <a:cs typeface="Times New Roman" panose="02020603050405020304" pitchFamily="18" charset="0"/>
              </a:rPr>
              <a:t>closed</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principle</a:t>
            </a:r>
            <a:endParaRPr lang="tr-TR" dirty="0">
              <a:solidFill>
                <a:schemeClr val="tx1"/>
              </a:solidFill>
              <a:latin typeface="Times New Roman" panose="02020603050405020304" pitchFamily="18" charset="0"/>
              <a:cs typeface="Times New Roman" panose="02020603050405020304" pitchFamily="18" charset="0"/>
            </a:endParaRPr>
          </a:p>
          <a:p>
            <a:r>
              <a:rPr lang="tr-TR" b="1" dirty="0">
                <a:solidFill>
                  <a:schemeClr val="tx1"/>
                </a:solidFill>
                <a:latin typeface="Times New Roman" panose="02020603050405020304" pitchFamily="18" charset="0"/>
                <a:cs typeface="Times New Roman" panose="02020603050405020304" pitchFamily="18" charset="0"/>
              </a:rPr>
              <a:t>L</a:t>
            </a:r>
            <a:r>
              <a:rPr lang="tr-TR" dirty="0">
                <a:solidFill>
                  <a:schemeClr val="tx1"/>
                </a:solidFill>
                <a:latin typeface="Times New Roman" panose="02020603050405020304" pitchFamily="18" charset="0"/>
                <a:cs typeface="Times New Roman" panose="02020603050405020304" pitchFamily="18" charset="0"/>
              </a:rPr>
              <a:t> — </a:t>
            </a:r>
            <a:r>
              <a:rPr lang="tr-TR" dirty="0" err="1">
                <a:solidFill>
                  <a:schemeClr val="tx1"/>
                </a:solidFill>
                <a:latin typeface="Times New Roman" panose="02020603050405020304" pitchFamily="18" charset="0"/>
                <a:cs typeface="Times New Roman" panose="02020603050405020304" pitchFamily="18" charset="0"/>
              </a:rPr>
              <a:t>Liskov</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substitution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principle</a:t>
            </a:r>
            <a:endParaRPr lang="tr-TR" dirty="0">
              <a:solidFill>
                <a:schemeClr val="tx1"/>
              </a:solidFill>
              <a:latin typeface="Times New Roman" panose="02020603050405020304" pitchFamily="18" charset="0"/>
              <a:cs typeface="Times New Roman" panose="02020603050405020304" pitchFamily="18" charset="0"/>
            </a:endParaRPr>
          </a:p>
          <a:p>
            <a:r>
              <a:rPr lang="tr-TR" b="1" dirty="0">
                <a:solidFill>
                  <a:schemeClr val="tx1"/>
                </a:solidFill>
                <a:latin typeface="Times New Roman" panose="02020603050405020304" pitchFamily="18" charset="0"/>
                <a:cs typeface="Times New Roman" panose="02020603050405020304" pitchFamily="18" charset="0"/>
              </a:rPr>
              <a:t>I</a:t>
            </a:r>
            <a:r>
              <a:rPr lang="tr-TR" dirty="0">
                <a:solidFill>
                  <a:schemeClr val="tx1"/>
                </a:solidFill>
                <a:latin typeface="Times New Roman" panose="02020603050405020304" pitchFamily="18" charset="0"/>
                <a:cs typeface="Times New Roman" panose="02020603050405020304" pitchFamily="18" charset="0"/>
              </a:rPr>
              <a:t> —  </a:t>
            </a:r>
            <a:r>
              <a:rPr lang="tr-TR" dirty="0" err="1">
                <a:solidFill>
                  <a:schemeClr val="tx1"/>
                </a:solidFill>
                <a:latin typeface="Times New Roman" panose="02020603050405020304" pitchFamily="18" charset="0"/>
                <a:cs typeface="Times New Roman" panose="02020603050405020304" pitchFamily="18" charset="0"/>
              </a:rPr>
              <a:t>Interface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segregation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principle</a:t>
            </a:r>
            <a:endParaRPr lang="tr-TR" dirty="0">
              <a:solidFill>
                <a:schemeClr val="tx1"/>
              </a:solidFill>
              <a:latin typeface="Times New Roman" panose="02020603050405020304" pitchFamily="18" charset="0"/>
              <a:cs typeface="Times New Roman" panose="02020603050405020304" pitchFamily="18" charset="0"/>
            </a:endParaRPr>
          </a:p>
          <a:p>
            <a:r>
              <a:rPr lang="tr-TR" b="1" dirty="0">
                <a:solidFill>
                  <a:schemeClr val="tx1"/>
                </a:solidFill>
                <a:latin typeface="Times New Roman" panose="02020603050405020304" pitchFamily="18" charset="0"/>
                <a:cs typeface="Times New Roman" panose="02020603050405020304" pitchFamily="18" charset="0"/>
              </a:rPr>
              <a:t>D</a:t>
            </a:r>
            <a:r>
              <a:rPr lang="tr-TR" dirty="0">
                <a:solidFill>
                  <a:schemeClr val="tx1"/>
                </a:solidFill>
                <a:latin typeface="Times New Roman" panose="02020603050405020304" pitchFamily="18" charset="0"/>
                <a:cs typeface="Times New Roman" panose="02020603050405020304" pitchFamily="18" charset="0"/>
              </a:rPr>
              <a:t> — </a:t>
            </a:r>
            <a:r>
              <a:rPr lang="tr-TR" dirty="0" err="1">
                <a:solidFill>
                  <a:schemeClr val="tx1"/>
                </a:solidFill>
                <a:latin typeface="Times New Roman" panose="02020603050405020304" pitchFamily="18" charset="0"/>
                <a:cs typeface="Times New Roman" panose="02020603050405020304" pitchFamily="18" charset="0"/>
              </a:rPr>
              <a:t>Dependency</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Inversion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Principle</a:t>
            </a:r>
            <a:endParaRPr lang="tr-TR" dirty="0">
              <a:solidFill>
                <a:schemeClr val="tx1"/>
              </a:solidFill>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7</a:t>
            </a:fld>
            <a:endParaRPr lang="tr-TR"/>
          </a:p>
        </p:txBody>
      </p:sp>
    </p:spTree>
    <p:extLst>
      <p:ext uri="{BB962C8B-B14F-4D97-AF65-F5344CB8AC3E}">
        <p14:creationId xmlns:p14="http://schemas.microsoft.com/office/powerpoint/2010/main" val="214466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S — </a:t>
            </a:r>
            <a:r>
              <a:rPr lang="tr-TR" sz="4000" b="1" dirty="0" err="1">
                <a:solidFill>
                  <a:srgbClr val="00B0F0"/>
                </a:solidFill>
                <a:latin typeface="Times New Roman" panose="02020603050405020304" pitchFamily="18" charset="0"/>
                <a:cs typeface="Times New Roman" panose="02020603050405020304" pitchFamily="18" charset="0"/>
              </a:rPr>
              <a:t>Single-responsibility</a:t>
            </a:r>
            <a:r>
              <a:rPr lang="tr-TR" sz="4000" b="1" dirty="0">
                <a:solidFill>
                  <a:srgbClr val="00B0F0"/>
                </a:solidFill>
                <a:latin typeface="Times New Roman" panose="02020603050405020304" pitchFamily="18" charset="0"/>
                <a:cs typeface="Times New Roman" panose="02020603050405020304" pitchFamily="18" charset="0"/>
              </a:rPr>
              <a:t> </a:t>
            </a:r>
            <a:r>
              <a:rPr lang="tr-TR" sz="4000" b="1" dirty="0" err="1">
                <a:solidFill>
                  <a:srgbClr val="00B0F0"/>
                </a:solidFill>
                <a:latin typeface="Times New Roman" panose="02020603050405020304" pitchFamily="18" charset="0"/>
                <a:cs typeface="Times New Roman" panose="02020603050405020304" pitchFamily="18" charset="0"/>
              </a:rPr>
              <a:t>principle</a:t>
            </a:r>
            <a:r>
              <a:rPr lang="tr-TR" sz="4000" b="1" dirty="0">
                <a:solidFill>
                  <a:srgbClr val="00B0F0"/>
                </a:solidFill>
                <a:latin typeface="Times New Roman" panose="02020603050405020304" pitchFamily="18" charset="0"/>
                <a:cs typeface="Times New Roman" panose="02020603050405020304" pitchFamily="18" charset="0"/>
              </a:rPr>
              <a:t> </a:t>
            </a:r>
            <a:br>
              <a:rPr lang="tr-TR" sz="4000" b="1" dirty="0">
                <a:solidFill>
                  <a:srgbClr val="00B0F0"/>
                </a:solidFill>
                <a:latin typeface="Times New Roman" panose="02020603050405020304" pitchFamily="18" charset="0"/>
                <a:cs typeface="Times New Roman" panose="02020603050405020304" pitchFamily="18" charset="0"/>
              </a:rPr>
            </a:br>
            <a:r>
              <a:rPr lang="tr-TR" sz="4000" b="1" dirty="0">
                <a:solidFill>
                  <a:srgbClr val="00B0F0"/>
                </a:solidFill>
                <a:latin typeface="Times New Roman" panose="02020603050405020304" pitchFamily="18" charset="0"/>
                <a:cs typeface="Times New Roman" panose="02020603050405020304" pitchFamily="18" charset="0"/>
              </a:rPr>
              <a:t>(Tek Sorumluluk Prensibi)</a:t>
            </a:r>
            <a:endParaRPr lang="tr-TR" sz="4000" dirty="0">
              <a:solidFill>
                <a:srgbClr val="00B0F0"/>
              </a:solidFill>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p:txBody>
          <a:bodyPr/>
          <a:lstStyle/>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Single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Responsibility</a:t>
            </a:r>
            <a:r>
              <a:rPr lang="tr-TR" dirty="0">
                <a:solidFill>
                  <a:schemeClr val="tx1"/>
                </a:solidFill>
                <a:latin typeface="Times New Roman" panose="02020603050405020304" pitchFamily="18" charset="0"/>
                <a:cs typeface="Times New Roman" panose="02020603050405020304" pitchFamily="18" charset="0"/>
              </a:rPr>
              <a:t>; Tek işi, tek sorumlulukta yapma sanatı…</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Her sınıf, metot, fonksiyon tek bir sorumluluğa sahip olmalıdır.</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Şayet bu kurala uymazsak ilerleyen süreçte bir değişikliğe gidildiğinde bunun etkisini birçok yerde görmüş oluruz.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Nedeni ise bir yapıya birden fazla sorumluluk yüklenmesinden dolayıdır. </a:t>
            </a:r>
          </a:p>
          <a:p>
            <a:pPr algn="just">
              <a:buClr>
                <a:srgbClr val="00B0F0"/>
              </a:buClr>
              <a:buFont typeface="Courier New" panose="02070309020205020404" pitchFamily="49" charset="0"/>
              <a:buChar char="o"/>
            </a:pPr>
            <a:r>
              <a:rPr lang="tr-TR" dirty="0">
                <a:solidFill>
                  <a:schemeClr val="tx1"/>
                </a:solidFill>
                <a:latin typeface="Times New Roman" panose="02020603050405020304" pitchFamily="18" charset="0"/>
                <a:cs typeface="Times New Roman" panose="02020603050405020304" pitchFamily="18" charset="0"/>
              </a:rPr>
              <a:t> Eğer değişikliklerden etkilenen yerler arasında sistemin birçok yerinde kullanılan bir yapımız da varsa maliyet gittikçe artacaktır.</a:t>
            </a:r>
          </a:p>
        </p:txBody>
      </p:sp>
      <p:sp>
        <p:nvSpPr>
          <p:cNvPr id="5" name="Slayt Numarası Yer Tutucusu 4"/>
          <p:cNvSpPr>
            <a:spLocks noGrp="1"/>
          </p:cNvSpPr>
          <p:nvPr>
            <p:ph type="sldNum" sz="quarter" idx="12"/>
          </p:nvPr>
        </p:nvSpPr>
        <p:spPr/>
        <p:txBody>
          <a:bodyPr/>
          <a:lstStyle/>
          <a:p>
            <a:fld id="{E5046ED2-48BC-4D4D-A18C-EC6704D416AE}" type="slidenum">
              <a:rPr lang="tr-TR" smtClean="0"/>
              <a:t>8</a:t>
            </a:fld>
            <a:endParaRPr lang="tr-TR"/>
          </a:p>
        </p:txBody>
      </p:sp>
    </p:spTree>
    <p:extLst>
      <p:ext uri="{BB962C8B-B14F-4D97-AF65-F5344CB8AC3E}">
        <p14:creationId xmlns:p14="http://schemas.microsoft.com/office/powerpoint/2010/main" val="360460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4000" b="1" dirty="0">
                <a:solidFill>
                  <a:srgbClr val="00B0F0"/>
                </a:solidFill>
                <a:latin typeface="Times New Roman" panose="02020603050405020304" pitchFamily="18" charset="0"/>
                <a:cs typeface="Times New Roman" panose="02020603050405020304" pitchFamily="18" charset="0"/>
              </a:rPr>
              <a:t>S — </a:t>
            </a:r>
            <a:r>
              <a:rPr lang="tr-TR" sz="4000" b="1" dirty="0" err="1">
                <a:solidFill>
                  <a:srgbClr val="00B0F0"/>
                </a:solidFill>
                <a:latin typeface="Times New Roman" panose="02020603050405020304" pitchFamily="18" charset="0"/>
                <a:cs typeface="Times New Roman" panose="02020603050405020304" pitchFamily="18" charset="0"/>
              </a:rPr>
              <a:t>Single-responsibility</a:t>
            </a:r>
            <a:r>
              <a:rPr lang="tr-TR" sz="4000" b="1" dirty="0">
                <a:solidFill>
                  <a:srgbClr val="00B0F0"/>
                </a:solidFill>
                <a:latin typeface="Times New Roman" panose="02020603050405020304" pitchFamily="18" charset="0"/>
                <a:cs typeface="Times New Roman" panose="02020603050405020304" pitchFamily="18" charset="0"/>
              </a:rPr>
              <a:t> </a:t>
            </a:r>
            <a:r>
              <a:rPr lang="tr-TR" sz="4000" b="1" dirty="0" err="1">
                <a:solidFill>
                  <a:srgbClr val="00B0F0"/>
                </a:solidFill>
                <a:latin typeface="Times New Roman" panose="02020603050405020304" pitchFamily="18" charset="0"/>
                <a:cs typeface="Times New Roman" panose="02020603050405020304" pitchFamily="18" charset="0"/>
              </a:rPr>
              <a:t>principle</a:t>
            </a:r>
            <a:r>
              <a:rPr lang="tr-TR" sz="4000" b="1" dirty="0">
                <a:solidFill>
                  <a:srgbClr val="00B0F0"/>
                </a:solidFill>
                <a:latin typeface="Times New Roman" panose="02020603050405020304" pitchFamily="18" charset="0"/>
                <a:cs typeface="Times New Roman" panose="02020603050405020304" pitchFamily="18" charset="0"/>
              </a:rPr>
              <a:t> </a:t>
            </a:r>
            <a:br>
              <a:rPr lang="tr-TR" sz="4000" b="1" dirty="0">
                <a:solidFill>
                  <a:srgbClr val="00B0F0"/>
                </a:solidFill>
                <a:latin typeface="Times New Roman" panose="02020603050405020304" pitchFamily="18" charset="0"/>
                <a:cs typeface="Times New Roman" panose="02020603050405020304" pitchFamily="18" charset="0"/>
              </a:rPr>
            </a:br>
            <a:r>
              <a:rPr lang="tr-TR" sz="4000" b="1" dirty="0">
                <a:solidFill>
                  <a:srgbClr val="00B0F0"/>
                </a:solidFill>
                <a:latin typeface="Times New Roman" panose="02020603050405020304" pitchFamily="18" charset="0"/>
                <a:cs typeface="Times New Roman" panose="02020603050405020304" pitchFamily="18" charset="0"/>
              </a:rPr>
              <a:t>(Tek Sorumluluk Prensibi)</a:t>
            </a:r>
            <a:endParaRPr lang="tr-TR" sz="4000" dirty="0"/>
          </a:p>
        </p:txBody>
      </p:sp>
      <p:sp>
        <p:nvSpPr>
          <p:cNvPr id="3" name="İçerik Yer Tutucusu 2"/>
          <p:cNvSpPr>
            <a:spLocks noGrp="1"/>
          </p:cNvSpPr>
          <p:nvPr>
            <p:ph idx="1"/>
          </p:nvPr>
        </p:nvSpPr>
        <p:spPr>
          <a:xfrm>
            <a:off x="966650" y="3883540"/>
            <a:ext cx="7543801" cy="2360506"/>
          </a:xfrm>
        </p:spPr>
        <p:txBody>
          <a:bodyPr>
            <a:normAutofit/>
          </a:bodyPr>
          <a:lstStyle/>
          <a:p>
            <a:pPr algn="just">
              <a:buClr>
                <a:srgbClr val="00B0F0"/>
              </a:buClr>
              <a:buFont typeface="Courier New" panose="02070309020205020404" pitchFamily="49" charset="0"/>
              <a:buChar char="o"/>
            </a:pPr>
            <a:r>
              <a:rPr lang="tr-TR" dirty="0">
                <a:solidFill>
                  <a:srgbClr val="24292E"/>
                </a:solidFill>
                <a:latin typeface="Times New Roman" panose="02020603050405020304" pitchFamily="18" charset="0"/>
                <a:cs typeface="Times New Roman" panose="02020603050405020304" pitchFamily="18" charset="0"/>
              </a:rPr>
              <a:t> Yukarıdaki diyagrama ve koda baktığımızda </a:t>
            </a:r>
            <a:r>
              <a:rPr lang="tr-TR" dirty="0" err="1">
                <a:solidFill>
                  <a:srgbClr val="24292E"/>
                </a:solidFill>
                <a:latin typeface="Times New Roman" panose="02020603050405020304" pitchFamily="18" charset="0"/>
                <a:cs typeface="Times New Roman" panose="02020603050405020304" pitchFamily="18" charset="0"/>
              </a:rPr>
              <a:t>Person</a:t>
            </a:r>
            <a:r>
              <a:rPr lang="tr-TR" dirty="0">
                <a:solidFill>
                  <a:srgbClr val="24292E"/>
                </a:solidFill>
                <a:latin typeface="Times New Roman" panose="02020603050405020304" pitchFamily="18" charset="0"/>
                <a:cs typeface="Times New Roman" panose="02020603050405020304" pitchFamily="18" charset="0"/>
              </a:rPr>
              <a:t> sınıfı içerisinde</a:t>
            </a:r>
          </a:p>
          <a:p>
            <a:pPr algn="just">
              <a:buClr>
                <a:srgbClr val="00B0F0"/>
              </a:buClr>
              <a:buFont typeface="Courier New" panose="02070309020205020404" pitchFamily="49" charset="0"/>
              <a:buChar char="o"/>
            </a:pPr>
            <a:r>
              <a:rPr lang="tr-TR" dirty="0">
                <a:solidFill>
                  <a:srgbClr val="24292E"/>
                </a:solidFill>
                <a:latin typeface="Times New Roman" panose="02020603050405020304" pitchFamily="18" charset="0"/>
                <a:cs typeface="Times New Roman" panose="02020603050405020304" pitchFamily="18" charset="0"/>
              </a:rPr>
              <a:t> </a:t>
            </a:r>
            <a:r>
              <a:rPr lang="tr-TR" dirty="0" err="1">
                <a:solidFill>
                  <a:srgbClr val="24292E"/>
                </a:solidFill>
                <a:latin typeface="Times New Roman" panose="02020603050405020304" pitchFamily="18" charset="0"/>
                <a:cs typeface="Times New Roman" panose="02020603050405020304" pitchFamily="18" charset="0"/>
              </a:rPr>
              <a:t>sendPasswordResetLink</a:t>
            </a:r>
            <a:r>
              <a:rPr lang="tr-TR" dirty="0">
                <a:solidFill>
                  <a:srgbClr val="24292E"/>
                </a:solidFill>
                <a:latin typeface="Times New Roman" panose="02020603050405020304" pitchFamily="18" charset="0"/>
                <a:cs typeface="Times New Roman" panose="02020603050405020304" pitchFamily="18" charset="0"/>
              </a:rPr>
              <a:t>() diye bir metot bulunmaktadır. Bu sınıfın asıl amacı kişilere ait bilgileri tutmaktır, şifre sıfırlama bağlantısı göndermek değil. </a:t>
            </a:r>
          </a:p>
          <a:p>
            <a:pPr algn="just">
              <a:buClr>
                <a:srgbClr val="00B0F0"/>
              </a:buClr>
              <a:buFont typeface="Courier New" panose="02070309020205020404" pitchFamily="49" charset="0"/>
              <a:buChar char="o"/>
            </a:pPr>
            <a:r>
              <a:rPr lang="tr-TR" dirty="0">
                <a:solidFill>
                  <a:srgbClr val="24292E"/>
                </a:solidFill>
                <a:latin typeface="Times New Roman" panose="02020603050405020304" pitchFamily="18" charset="0"/>
                <a:cs typeface="Times New Roman" panose="02020603050405020304" pitchFamily="18" charset="0"/>
              </a:rPr>
              <a:t> Birden fazla sorumluluk yüklendiği için olası bir mail gönderme değişikliğinde bu sınıf da etkilenecektir.</a:t>
            </a:r>
            <a:endParaRPr lang="tr-TR" dirty="0">
              <a:latin typeface="Times New Roman" panose="02020603050405020304" pitchFamily="18" charset="0"/>
              <a:cs typeface="Times New Roman" panose="02020603050405020304" pitchFamily="18" charset="0"/>
            </a:endParaRPr>
          </a:p>
        </p:txBody>
      </p:sp>
      <p:sp>
        <p:nvSpPr>
          <p:cNvPr id="5" name="Slayt Numarası Yer Tutucusu 4"/>
          <p:cNvSpPr>
            <a:spLocks noGrp="1"/>
          </p:cNvSpPr>
          <p:nvPr>
            <p:ph type="sldNum" sz="quarter" idx="12"/>
          </p:nvPr>
        </p:nvSpPr>
        <p:spPr/>
        <p:txBody>
          <a:bodyPr/>
          <a:lstStyle/>
          <a:p>
            <a:fld id="{E5046ED2-48BC-4D4D-A18C-EC6704D416AE}" type="slidenum">
              <a:rPr lang="tr-TR" smtClean="0"/>
              <a:t>9</a:t>
            </a:fld>
            <a:endParaRPr lang="tr-TR"/>
          </a:p>
        </p:txBody>
      </p:sp>
      <p:pic>
        <p:nvPicPr>
          <p:cNvPr id="6" name="İçerik Yer Tutucusu 4"/>
          <p:cNvPicPr>
            <a:picLocks noChangeAspect="1"/>
          </p:cNvPicPr>
          <p:nvPr/>
        </p:nvPicPr>
        <p:blipFill>
          <a:blip r:embed="rId2"/>
          <a:stretch>
            <a:fillRect/>
          </a:stretch>
        </p:blipFill>
        <p:spPr>
          <a:xfrm>
            <a:off x="1040340" y="1953101"/>
            <a:ext cx="2437200" cy="1536700"/>
          </a:xfrm>
          <a:prstGeom prst="rect">
            <a:avLst/>
          </a:prstGeom>
        </p:spPr>
      </p:pic>
      <p:pic>
        <p:nvPicPr>
          <p:cNvPr id="7" name="Resim 6"/>
          <p:cNvPicPr>
            <a:picLocks noChangeAspect="1"/>
          </p:cNvPicPr>
          <p:nvPr/>
        </p:nvPicPr>
        <p:blipFill>
          <a:blip r:embed="rId3"/>
          <a:stretch>
            <a:fillRect/>
          </a:stretch>
        </p:blipFill>
        <p:spPr>
          <a:xfrm>
            <a:off x="3965554" y="1991340"/>
            <a:ext cx="3706576" cy="1511300"/>
          </a:xfrm>
          <a:prstGeom prst="rect">
            <a:avLst/>
          </a:prstGeom>
        </p:spPr>
      </p:pic>
    </p:spTree>
    <p:extLst>
      <p:ext uri="{BB962C8B-B14F-4D97-AF65-F5344CB8AC3E}">
        <p14:creationId xmlns:p14="http://schemas.microsoft.com/office/powerpoint/2010/main" val="3490373521"/>
      </p:ext>
    </p:extLst>
  </p:cSld>
  <p:clrMapOvr>
    <a:masterClrMapping/>
  </p:clrMapOvr>
</p:sld>
</file>

<file path=ppt/theme/theme1.xml><?xml version="1.0" encoding="utf-8"?>
<a:theme xmlns:a="http://schemas.openxmlformats.org/drawingml/2006/main" name="Geçmişe bakış">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5046</TotalTime>
  <Words>1710</Words>
  <Application>Microsoft Office PowerPoint</Application>
  <PresentationFormat>Ekran Gösterisi (4:3)</PresentationFormat>
  <Paragraphs>139</Paragraphs>
  <Slides>31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Calibri</vt:lpstr>
      <vt:lpstr>Calibri Light</vt:lpstr>
      <vt:lpstr>Courier New</vt:lpstr>
      <vt:lpstr>Times New Roman</vt:lpstr>
      <vt:lpstr>Geçmişe bakış</vt:lpstr>
      <vt:lpstr>SOLID Prensipleri</vt:lpstr>
      <vt:lpstr>ISO 9126 Kalite Faktörleri</vt:lpstr>
      <vt:lpstr>Compatibility</vt:lpstr>
      <vt:lpstr>Security</vt:lpstr>
      <vt:lpstr>Prensipler</vt:lpstr>
      <vt:lpstr>Amaç</vt:lpstr>
      <vt:lpstr>SOLID</vt:lpstr>
      <vt:lpstr>S — Single-responsibility principle  (Tek Sorumluluk Prensibi)</vt:lpstr>
      <vt:lpstr>S — Single-responsibility principle  (Tek Sorumluluk Prensibi)</vt:lpstr>
      <vt:lpstr>S — Single-responsibility principle  (Tek Sorumluluk Prensibi)</vt:lpstr>
      <vt:lpstr>O — Open/Closed Principle  (Açık Kapalı Prensibi)</vt:lpstr>
      <vt:lpstr>O — Open/Closed Principle  (Açık Kapalı Prensibi)</vt:lpstr>
      <vt:lpstr>O — Open/Closed Principle  (Açık Kapalı Prensibi)</vt:lpstr>
      <vt:lpstr>O — Open/Closed Principle  (Açık Kapalı Prensibi)</vt:lpstr>
      <vt:lpstr>O — Open/Closed Principle  (Açık Kapalı Prensibi)</vt:lpstr>
      <vt:lpstr>O — Open/Closed Principle  (Açık Kapalı Prensibi)</vt:lpstr>
      <vt:lpstr>O — Open/Closed Principle  (Açık Kapalı Prensibi)</vt:lpstr>
      <vt:lpstr>L — Liskov Substitution  (Yerine Geçebilme)</vt:lpstr>
      <vt:lpstr>L — Liskov Substitution  (Yerine Geçebilme)</vt:lpstr>
      <vt:lpstr>L — Liskov Substitution  (Yerine Geçebilme)</vt:lpstr>
      <vt:lpstr>L — Liskov Substitution  (Yerine Geçebilme)</vt:lpstr>
      <vt:lpstr>I— Interface Segregation Principle  (Arayüz Ayrımı Prensibi)</vt:lpstr>
      <vt:lpstr>I— Interface Segregation Principle  (Arayüz Ayrımı Prensibi)</vt:lpstr>
      <vt:lpstr>I— Interface Segregation Principle  (Arayüz Ayrımı Prensibi)</vt:lpstr>
      <vt:lpstr>I— Interface Segregation Principle  (Arayüz Ayrımı Prensibi)</vt:lpstr>
      <vt:lpstr>D— Dependency Inversion Principle  (Bağımlılıkların Tersine Çevrilmesi Prensibi)</vt:lpstr>
      <vt:lpstr>D— Dependency Inversion Principle  (Bağımlılıkların Tersine Çevrilmesi Prensibi)</vt:lpstr>
      <vt:lpstr>D— Dependency Inversion Principle  (Bağımlılıkların Tersine Çevrilmesi Prensibi)</vt:lpstr>
      <vt:lpstr>D— Dependency Inversion Principle  (Bağımlılıkların Tersine Çevrilmesi Prensibi)</vt:lpstr>
      <vt:lpstr>Kaynak</vt:lpstr>
      <vt:lpstr>Sorularınız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Resul DAŞ</dc:creator>
  <cp:lastModifiedBy>fatih özyurt</cp:lastModifiedBy>
  <cp:revision>167</cp:revision>
  <dcterms:created xsi:type="dcterms:W3CDTF">2014-10-21T15:52:16Z</dcterms:created>
  <dcterms:modified xsi:type="dcterms:W3CDTF">2023-11-07T06:09:07Z</dcterms:modified>
</cp:coreProperties>
</file>