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8" r:id="rId1"/>
  </p:sldMasterIdLst>
  <p:notesMasterIdLst>
    <p:notesMasterId r:id="rId26"/>
  </p:notesMasterIdLst>
  <p:sldIdLst>
    <p:sldId id="310" r:id="rId2"/>
    <p:sldId id="344" r:id="rId3"/>
    <p:sldId id="345" r:id="rId4"/>
    <p:sldId id="346" r:id="rId5"/>
    <p:sldId id="347" r:id="rId6"/>
    <p:sldId id="364" r:id="rId7"/>
    <p:sldId id="365" r:id="rId8"/>
    <p:sldId id="366" r:id="rId9"/>
    <p:sldId id="367" r:id="rId10"/>
    <p:sldId id="368" r:id="rId11"/>
    <p:sldId id="354" r:id="rId12"/>
    <p:sldId id="355" r:id="rId13"/>
    <p:sldId id="356" r:id="rId14"/>
    <p:sldId id="357" r:id="rId15"/>
    <p:sldId id="358" r:id="rId16"/>
    <p:sldId id="359" r:id="rId17"/>
    <p:sldId id="371" r:id="rId18"/>
    <p:sldId id="372" r:id="rId19"/>
    <p:sldId id="373" r:id="rId20"/>
    <p:sldId id="374" r:id="rId21"/>
    <p:sldId id="361" r:id="rId22"/>
    <p:sldId id="362" r:id="rId23"/>
    <p:sldId id="363" r:id="rId24"/>
    <p:sldId id="340" r:id="rId2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9F5E"/>
    <a:srgbClr val="8ABC4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82" y="-317"/>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01745-3E7D-415F-BEFD-EA86362BF18A}" type="datetimeFigureOut">
              <a:rPr lang="tr-TR" smtClean="0"/>
              <a:t>13.11.2023</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23C1B-140A-43EF-BA2E-81D885629E09}" type="slidenum">
              <a:rPr lang="tr-TR" smtClean="0"/>
              <a:pPr/>
              <a:t>‹#›</a:t>
            </a:fld>
            <a:r>
              <a:rPr lang="tr-TR" dirty="0"/>
              <a:t>/47</a:t>
            </a:r>
          </a:p>
        </p:txBody>
      </p:sp>
    </p:spTree>
    <p:extLst>
      <p:ext uri="{BB962C8B-B14F-4D97-AF65-F5344CB8AC3E}">
        <p14:creationId xmlns:p14="http://schemas.microsoft.com/office/powerpoint/2010/main" val="167633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8322F9F1-FA42-42C7-99C4-0B16C1454589}" type="slidenum">
              <a:rPr lang="tr-TR" smtClean="0"/>
              <a:t>1</a:t>
            </a:fld>
            <a:endParaRPr lang="tr-TR"/>
          </a:p>
        </p:txBody>
      </p:sp>
    </p:spTree>
    <p:extLst>
      <p:ext uri="{BB962C8B-B14F-4D97-AF65-F5344CB8AC3E}">
        <p14:creationId xmlns:p14="http://schemas.microsoft.com/office/powerpoint/2010/main" val="4034433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 için tıklatın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13.11.2023</a:t>
            </a:fld>
            <a:endParaRPr lang="tr-TR"/>
          </a:p>
        </p:txBody>
      </p:sp>
      <p:sp>
        <p:nvSpPr>
          <p:cNvPr id="5" name="Footer Placeholder 4"/>
          <p:cNvSpPr>
            <a:spLocks noGrp="1"/>
          </p:cNvSpPr>
          <p:nvPr>
            <p:ph type="ftr" sz="quarter" idx="11"/>
          </p:nvPr>
        </p:nvSpPr>
        <p:spPr/>
        <p:txBody>
          <a:bodyPr/>
          <a:lstStyle/>
          <a:p>
            <a:r>
              <a:rPr lang="tr-TR"/>
              <a:t>Doç.Dr.Resul DAŞ</a:t>
            </a: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33153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13.11.2023</a:t>
            </a:fld>
            <a:endParaRPr lang="tr-TR"/>
          </a:p>
        </p:txBody>
      </p:sp>
      <p:sp>
        <p:nvSpPr>
          <p:cNvPr id="5" name="Footer Placeholder 4"/>
          <p:cNvSpPr>
            <a:spLocks noGrp="1"/>
          </p:cNvSpPr>
          <p:nvPr>
            <p:ph type="ftr" sz="quarter" idx="11"/>
          </p:nvPr>
        </p:nvSpPr>
        <p:spPr/>
        <p:txBody>
          <a:bodyPr/>
          <a:lstStyle/>
          <a:p>
            <a:r>
              <a:rPr lang="tr-TR"/>
              <a:t>Doç.Dr.Resul DAŞ</a:t>
            </a: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02804681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13.11.2023</a:t>
            </a:fld>
            <a:endParaRPr lang="tr-TR"/>
          </a:p>
        </p:txBody>
      </p:sp>
      <p:sp>
        <p:nvSpPr>
          <p:cNvPr id="5" name="Footer Placeholder 4"/>
          <p:cNvSpPr>
            <a:spLocks noGrp="1"/>
          </p:cNvSpPr>
          <p:nvPr>
            <p:ph type="ftr" sz="quarter" idx="11"/>
          </p:nvPr>
        </p:nvSpPr>
        <p:spPr/>
        <p:txBody>
          <a:bodyPr/>
          <a:lstStyle/>
          <a:p>
            <a:r>
              <a:rPr lang="tr-TR"/>
              <a:t>Doç.Dr.Resul DAŞ</a:t>
            </a: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57262041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13.11.2023</a:t>
            </a:fld>
            <a:endParaRPr lang="tr-TR"/>
          </a:p>
        </p:txBody>
      </p:sp>
      <p:sp>
        <p:nvSpPr>
          <p:cNvPr id="5" name="Footer Placeholder 4"/>
          <p:cNvSpPr>
            <a:spLocks noGrp="1"/>
          </p:cNvSpPr>
          <p:nvPr>
            <p:ph type="ftr" sz="quarter" idx="11"/>
          </p:nvPr>
        </p:nvSpPr>
        <p:spPr/>
        <p:txBody>
          <a:bodyPr/>
          <a:lstStyle/>
          <a:p>
            <a:r>
              <a:rPr lang="tr-TR"/>
              <a:t>Doç.Dr.Resul DAŞ</a:t>
            </a: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413547780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2893BF7A-AB1D-4097-84D8-63EC7BEE27D3}" type="datetime1">
              <a:rPr lang="tr-TR" smtClean="0"/>
              <a:t>13.11.2023</a:t>
            </a:fld>
            <a:endParaRPr lang="tr-TR"/>
          </a:p>
        </p:txBody>
      </p:sp>
      <p:sp>
        <p:nvSpPr>
          <p:cNvPr id="5" name="Footer Placeholder 4"/>
          <p:cNvSpPr>
            <a:spLocks noGrp="1"/>
          </p:cNvSpPr>
          <p:nvPr>
            <p:ph type="ftr" sz="quarter" idx="11"/>
          </p:nvPr>
        </p:nvSpPr>
        <p:spPr/>
        <p:txBody>
          <a:bodyPr/>
          <a:lstStyle/>
          <a:p>
            <a:r>
              <a:rPr lang="tr-TR"/>
              <a:t>Doç.Dr.Resul DAŞ</a:t>
            </a: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84859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893BF7A-AB1D-4097-84D8-63EC7BEE27D3}" type="datetime1">
              <a:rPr lang="tr-TR" smtClean="0"/>
              <a:t>13.11.2023</a:t>
            </a:fld>
            <a:endParaRPr lang="tr-TR"/>
          </a:p>
        </p:txBody>
      </p:sp>
      <p:sp>
        <p:nvSpPr>
          <p:cNvPr id="6" name="Footer Placeholder 5"/>
          <p:cNvSpPr>
            <a:spLocks noGrp="1"/>
          </p:cNvSpPr>
          <p:nvPr>
            <p:ph type="ftr" sz="quarter" idx="11"/>
          </p:nvPr>
        </p:nvSpPr>
        <p:spPr/>
        <p:txBody>
          <a:bodyPr/>
          <a:lstStyle/>
          <a:p>
            <a:r>
              <a:rPr lang="tr-TR"/>
              <a:t>Doç.Dr.Resul DAŞ</a:t>
            </a:r>
          </a:p>
        </p:txBody>
      </p:sp>
      <p:sp>
        <p:nvSpPr>
          <p:cNvPr id="7" name="Slide Number Placeholder 6"/>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22540860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822960" y="2582335"/>
            <a:ext cx="3703320" cy="32867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4663440" y="2582334"/>
            <a:ext cx="3703320" cy="32867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893BF7A-AB1D-4097-84D8-63EC7BEE27D3}" type="datetime1">
              <a:rPr lang="tr-TR" smtClean="0"/>
              <a:t>13.11.2023</a:t>
            </a:fld>
            <a:endParaRPr lang="tr-TR"/>
          </a:p>
        </p:txBody>
      </p:sp>
      <p:sp>
        <p:nvSpPr>
          <p:cNvPr id="8" name="Footer Placeholder 7"/>
          <p:cNvSpPr>
            <a:spLocks noGrp="1"/>
          </p:cNvSpPr>
          <p:nvPr>
            <p:ph type="ftr" sz="quarter" idx="11"/>
          </p:nvPr>
        </p:nvSpPr>
        <p:spPr/>
        <p:txBody>
          <a:bodyPr/>
          <a:lstStyle/>
          <a:p>
            <a:r>
              <a:rPr lang="tr-TR"/>
              <a:t>Doç.Dr.Resul DAŞ</a:t>
            </a:r>
          </a:p>
        </p:txBody>
      </p:sp>
      <p:sp>
        <p:nvSpPr>
          <p:cNvPr id="9" name="Slide Number Placeholder 8"/>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351552520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2893BF7A-AB1D-4097-84D8-63EC7BEE27D3}" type="datetime1">
              <a:rPr lang="tr-TR" smtClean="0"/>
              <a:t>13.11.2023</a:t>
            </a:fld>
            <a:endParaRPr lang="tr-TR"/>
          </a:p>
        </p:txBody>
      </p:sp>
      <p:sp>
        <p:nvSpPr>
          <p:cNvPr id="4" name="Footer Placeholder 3"/>
          <p:cNvSpPr>
            <a:spLocks noGrp="1"/>
          </p:cNvSpPr>
          <p:nvPr>
            <p:ph type="ftr" sz="quarter" idx="11"/>
          </p:nvPr>
        </p:nvSpPr>
        <p:spPr/>
        <p:txBody>
          <a:bodyPr/>
          <a:lstStyle/>
          <a:p>
            <a:r>
              <a:rPr lang="tr-TR"/>
              <a:t>Doç.Dr.Resul DAŞ</a:t>
            </a:r>
          </a:p>
        </p:txBody>
      </p:sp>
      <p:sp>
        <p:nvSpPr>
          <p:cNvPr id="5" name="Slide Number Placeholder 4"/>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28677792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93BF7A-AB1D-4097-84D8-63EC7BEE27D3}" type="datetime1">
              <a:rPr lang="tr-TR" smtClean="0"/>
              <a:t>13.11.2023</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r>
              <a:rPr lang="tr-TR"/>
              <a:t>Doç.Dr.Resul DAŞ</a:t>
            </a:r>
          </a:p>
        </p:txBody>
      </p:sp>
      <p:sp>
        <p:nvSpPr>
          <p:cNvPr id="9" name="Slide Number Placeholder 8"/>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9214761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tr-TR"/>
              <a:t>Asıl başlık stili için tıklatın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893BF7A-AB1D-4097-84D8-63EC7BEE27D3}" type="datetime1">
              <a:rPr lang="tr-TR" smtClean="0"/>
              <a:t>13.11.2023</a:t>
            </a:fld>
            <a:endParaRPr lang="tr-T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tr-TR"/>
              <a:t>Doç.Dr.Resul DAŞ</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046ED2-48BC-4D4D-A18C-EC6704D416AE}" type="slidenum">
              <a:rPr lang="tr-TR" smtClean="0"/>
              <a:t>‹#›</a:t>
            </a:fld>
            <a:endParaRPr lang="tr-TR"/>
          </a:p>
        </p:txBody>
      </p:sp>
    </p:spTree>
    <p:extLst>
      <p:ext uri="{BB962C8B-B14F-4D97-AF65-F5344CB8AC3E}">
        <p14:creationId xmlns:p14="http://schemas.microsoft.com/office/powerpoint/2010/main" val="186656110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2893BF7A-AB1D-4097-84D8-63EC7BEE27D3}" type="datetime1">
              <a:rPr lang="tr-TR" smtClean="0"/>
              <a:t>13.11.2023</a:t>
            </a:fld>
            <a:endParaRPr lang="tr-TR"/>
          </a:p>
        </p:txBody>
      </p:sp>
      <p:sp>
        <p:nvSpPr>
          <p:cNvPr id="6" name="Footer Placeholder 5"/>
          <p:cNvSpPr>
            <a:spLocks noGrp="1"/>
          </p:cNvSpPr>
          <p:nvPr>
            <p:ph type="ftr" sz="quarter" idx="11"/>
          </p:nvPr>
        </p:nvSpPr>
        <p:spPr/>
        <p:txBody>
          <a:bodyPr/>
          <a:lstStyle/>
          <a:p>
            <a:r>
              <a:rPr lang="tr-TR"/>
              <a:t>Doç.Dr.Resul DAŞ</a:t>
            </a:r>
          </a:p>
        </p:txBody>
      </p:sp>
      <p:sp>
        <p:nvSpPr>
          <p:cNvPr id="7" name="Slide Number Placeholder 6"/>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97456792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tr-TR"/>
              <a:t>Asıl başlık stili için tıklatın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893BF7A-AB1D-4097-84D8-63EC7BEE27D3}" type="datetime1">
              <a:rPr lang="tr-TR" smtClean="0"/>
              <a:t>13.11.2023</a:t>
            </a:fld>
            <a:endParaRPr lang="tr-T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tr-TR"/>
              <a:t>Doç.Dr.Resul DAŞ</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5046ED2-48BC-4D4D-A18C-EC6704D416AE}" type="slidenum">
              <a:rPr lang="tr-TR" smtClean="0"/>
              <a:t>‹#›</a:t>
            </a:fld>
            <a:endParaRPr lang="tr-T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700709"/>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939" y="3158223"/>
            <a:ext cx="8591497" cy="1144113"/>
          </a:xfrm>
        </p:spPr>
        <p:txBody>
          <a:bodyPr>
            <a:normAutofit/>
          </a:bodyPr>
          <a:lstStyle/>
          <a:p>
            <a:pPr algn="ctr"/>
            <a:r>
              <a:rPr lang="tr-TR" sz="4050" dirty="0" err="1">
                <a:solidFill>
                  <a:schemeClr val="accent2"/>
                </a:solidFill>
              </a:rPr>
              <a:t>Factory&amp;Singlethon</a:t>
            </a:r>
            <a:r>
              <a:rPr lang="tr-TR" sz="4050" dirty="0">
                <a:solidFill>
                  <a:schemeClr val="accent2"/>
                </a:solidFill>
              </a:rPr>
              <a:t> </a:t>
            </a:r>
            <a:r>
              <a:rPr lang="tr-TR" sz="4050" dirty="0" err="1">
                <a:solidFill>
                  <a:schemeClr val="accent2"/>
                </a:solidFill>
              </a:rPr>
              <a:t>Patterns</a:t>
            </a:r>
            <a:endParaRPr lang="tr-TR" sz="4050" dirty="0">
              <a:solidFill>
                <a:schemeClr val="accent2"/>
              </a:solidFill>
            </a:endParaRPr>
          </a:p>
        </p:txBody>
      </p:sp>
      <p:sp>
        <p:nvSpPr>
          <p:cNvPr id="8" name="Slide Number Placeholder 7"/>
          <p:cNvSpPr>
            <a:spLocks noGrp="1"/>
          </p:cNvSpPr>
          <p:nvPr>
            <p:ph type="sldNum" sz="quarter" idx="12"/>
          </p:nvPr>
        </p:nvSpPr>
        <p:spPr/>
        <p:txBody>
          <a:bodyPr/>
          <a:lstStyle/>
          <a:p>
            <a:r>
              <a:rPr lang="tr-TR" sz="1200" dirty="0"/>
              <a:t>1</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7697" y="4154166"/>
            <a:ext cx="1454739" cy="1403395"/>
          </a:xfrm>
          <a:prstGeom prst="rect">
            <a:avLst/>
          </a:prstGeom>
        </p:spPr>
      </p:pic>
      <p:sp>
        <p:nvSpPr>
          <p:cNvPr id="6" name="TextBox 5"/>
          <p:cNvSpPr txBox="1"/>
          <p:nvPr/>
        </p:nvSpPr>
        <p:spPr>
          <a:xfrm rot="20853070">
            <a:off x="7600190" y="4566649"/>
            <a:ext cx="1127232" cy="415498"/>
          </a:xfrm>
          <a:prstGeom prst="rect">
            <a:avLst/>
          </a:prstGeom>
          <a:noFill/>
        </p:spPr>
        <p:txBody>
          <a:bodyPr wrap="none" rtlCol="0">
            <a:spAutoFit/>
          </a:bodyPr>
          <a:lstStyle/>
          <a:p>
            <a:r>
              <a:rPr lang="tr-TR" sz="2100" b="1">
                <a:solidFill>
                  <a:schemeClr val="accent2"/>
                </a:solidFill>
              </a:rPr>
              <a:t>Bölüm-6</a:t>
            </a:r>
            <a:endParaRPr lang="tr-TR" sz="2100" b="1" dirty="0">
              <a:solidFill>
                <a:schemeClr val="accent2"/>
              </a:solidFill>
            </a:endParaRPr>
          </a:p>
        </p:txBody>
      </p:sp>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 y="273734"/>
            <a:ext cx="7620000" cy="2857500"/>
          </a:xfrm>
          <a:prstGeom prst="rect">
            <a:avLst/>
          </a:prstGeom>
        </p:spPr>
      </p:pic>
      <p:sp>
        <p:nvSpPr>
          <p:cNvPr id="11" name="Subtitle 2"/>
          <p:cNvSpPr>
            <a:spLocks noGrp="1"/>
          </p:cNvSpPr>
          <p:nvPr/>
        </p:nvSpPr>
        <p:spPr>
          <a:xfrm>
            <a:off x="746760" y="4423046"/>
            <a:ext cx="7543800" cy="8656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lnSpc>
                <a:spcPct val="150000"/>
              </a:lnSpc>
            </a:pPr>
            <a:r>
              <a:rPr lang="tr-TR" sz="1600" b="1" cap="none" dirty="0">
                <a:solidFill>
                  <a:srgbClr val="C00000"/>
                </a:solidFill>
                <a:effectLst>
                  <a:outerShdw blurRad="38100" dist="38100" dir="2700000" algn="tl">
                    <a:srgbClr val="000000">
                      <a:alpha val="43137"/>
                    </a:srgbClr>
                  </a:outerShdw>
                </a:effectLst>
                <a:latin typeface="+mn-lt"/>
              </a:rPr>
              <a:t>Doç. Dr. Üyesi Fatih ÖZYURT</a:t>
            </a:r>
            <a:br>
              <a:rPr lang="tr-TR" sz="1350" b="1" cap="none" dirty="0">
                <a:solidFill>
                  <a:srgbClr val="C00000"/>
                </a:solidFill>
                <a:effectLst>
                  <a:outerShdw blurRad="38100" dist="38100" dir="2700000" algn="tl">
                    <a:srgbClr val="000000">
                      <a:alpha val="43137"/>
                    </a:srgbClr>
                  </a:outerShdw>
                </a:effectLst>
                <a:latin typeface="+mn-lt"/>
              </a:rPr>
            </a:br>
            <a:r>
              <a:rPr lang="tr-TR" sz="1350" cap="none" dirty="0">
                <a:solidFill>
                  <a:schemeClr val="bg2">
                    <a:lumMod val="10000"/>
                  </a:schemeClr>
                </a:solidFill>
                <a:effectLst>
                  <a:outerShdw blurRad="38100" dist="38100" dir="2700000" algn="tl">
                    <a:srgbClr val="000000">
                      <a:alpha val="43137"/>
                    </a:srgbClr>
                  </a:outerShdw>
                </a:effectLst>
                <a:latin typeface="+mn-lt"/>
              </a:rPr>
              <a:t>Fırat Üniversitesi Yazılım Mühendisliği Bölümü</a:t>
            </a:r>
          </a:p>
          <a:p>
            <a:endParaRPr lang="tr-T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44569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D90E1F-1079-40CC-A561-6F8015E0099E}"/>
              </a:ext>
            </a:extLst>
          </p:cNvPr>
          <p:cNvSpPr>
            <a:spLocks noGrp="1"/>
          </p:cNvSpPr>
          <p:nvPr>
            <p:ph type="title"/>
          </p:nvPr>
        </p:nvSpPr>
        <p:spPr/>
        <p:txBody>
          <a:bodyPr/>
          <a:lstStyle/>
          <a:p>
            <a:r>
              <a:rPr lang="tr-TR" b="1" dirty="0" err="1">
                <a:solidFill>
                  <a:srgbClr val="00B0F0"/>
                </a:solidFill>
                <a:latin typeface="Times New Roman" panose="02020603050405020304" pitchFamily="18" charset="0"/>
                <a:cs typeface="Times New Roman" panose="02020603050405020304" pitchFamily="18" charset="0"/>
              </a:rPr>
              <a:t>Factory</a:t>
            </a:r>
            <a:endParaRPr lang="tr-TR" dirty="0"/>
          </a:p>
        </p:txBody>
      </p:sp>
      <p:sp>
        <p:nvSpPr>
          <p:cNvPr id="3" name="İçerik Yer Tutucusu 2">
            <a:extLst>
              <a:ext uri="{FF2B5EF4-FFF2-40B4-BE49-F238E27FC236}">
                <a16:creationId xmlns:a16="http://schemas.microsoft.com/office/drawing/2014/main" id="{28557E0F-3E66-4309-94A5-6475DC164F13}"/>
              </a:ext>
            </a:extLst>
          </p:cNvPr>
          <p:cNvSpPr>
            <a:spLocks noGrp="1"/>
          </p:cNvSpPr>
          <p:nvPr>
            <p:ph idx="1"/>
          </p:nvPr>
        </p:nvSpPr>
        <p:spPr/>
        <p:txBody>
          <a:bodyPr>
            <a:normAutofit fontScale="85000" lnSpcReduction="10000"/>
          </a:bodyPr>
          <a:lstStyle/>
          <a:p>
            <a:pPr algn="l"/>
            <a:r>
              <a:rPr lang="tr-TR" b="0" i="0" dirty="0">
                <a:solidFill>
                  <a:srgbClr val="374151"/>
                </a:solidFill>
                <a:effectLst/>
                <a:latin typeface="Söhne"/>
              </a:rPr>
              <a:t>Bu yaklaşımın sorunları şunlar olabilir:</a:t>
            </a:r>
          </a:p>
          <a:p>
            <a:pPr algn="l">
              <a:buFont typeface="+mj-lt"/>
              <a:buAutoNum type="arabicPeriod"/>
            </a:pPr>
            <a:r>
              <a:rPr lang="tr-TR" b="1" i="0" dirty="0">
                <a:solidFill>
                  <a:srgbClr val="374151"/>
                </a:solidFill>
                <a:effectLst/>
                <a:latin typeface="Söhne"/>
              </a:rPr>
              <a:t>Esneklik ve </a:t>
            </a:r>
            <a:r>
              <a:rPr lang="tr-TR" b="1" i="0" dirty="0" err="1">
                <a:solidFill>
                  <a:srgbClr val="374151"/>
                </a:solidFill>
                <a:effectLst/>
                <a:latin typeface="Söhne"/>
              </a:rPr>
              <a:t>Genişletilebilirlik</a:t>
            </a:r>
            <a:r>
              <a:rPr lang="tr-TR" b="1" i="0" dirty="0">
                <a:solidFill>
                  <a:srgbClr val="374151"/>
                </a:solidFill>
                <a:effectLst/>
                <a:latin typeface="Söhne"/>
              </a:rPr>
              <a:t> Sorunu:</a:t>
            </a:r>
            <a:r>
              <a:rPr lang="tr-TR" b="0" i="0" dirty="0">
                <a:solidFill>
                  <a:srgbClr val="374151"/>
                </a:solidFill>
                <a:effectLst/>
                <a:latin typeface="Söhne"/>
              </a:rPr>
              <a:t> Yeni bir kahve içeceği eklemek istediğinizde, istemci sınıfları güncellenmelidir. Bu durum, kodun genişletilebilir olmamasına ve yeni sınıflar eklenirken mevcut kodun değişmesine neden olabilir.</a:t>
            </a:r>
          </a:p>
          <a:p>
            <a:pPr algn="l">
              <a:buFont typeface="+mj-lt"/>
              <a:buAutoNum type="arabicPeriod"/>
            </a:pPr>
            <a:r>
              <a:rPr lang="tr-TR" b="1" i="0" dirty="0">
                <a:solidFill>
                  <a:srgbClr val="374151"/>
                </a:solidFill>
                <a:effectLst/>
                <a:latin typeface="Söhne"/>
              </a:rPr>
              <a:t>Kod Tekrarı:</a:t>
            </a:r>
            <a:r>
              <a:rPr lang="tr-TR" b="0" i="0" dirty="0">
                <a:solidFill>
                  <a:srgbClr val="374151"/>
                </a:solidFill>
                <a:effectLst/>
                <a:latin typeface="Söhne"/>
              </a:rPr>
              <a:t> İstemci sınıflar, her yeni içecek sınıfı için aynı nesne oluşturma mantığını tekrar etmek zorundadır. Bu durum, kod tekrarı ve bakım zorluklarına yol açabilir.</a:t>
            </a:r>
          </a:p>
          <a:p>
            <a:pPr algn="l">
              <a:buFont typeface="+mj-lt"/>
              <a:buAutoNum type="arabicPeriod"/>
            </a:pPr>
            <a:r>
              <a:rPr lang="tr-TR" b="1" i="0" dirty="0">
                <a:solidFill>
                  <a:srgbClr val="374151"/>
                </a:solidFill>
                <a:effectLst/>
                <a:latin typeface="Söhne"/>
              </a:rPr>
              <a:t>Kod Karmaşıklığı:</a:t>
            </a:r>
            <a:r>
              <a:rPr lang="tr-TR" b="0" i="0" dirty="0">
                <a:solidFill>
                  <a:srgbClr val="374151"/>
                </a:solidFill>
                <a:effectLst/>
                <a:latin typeface="Söhne"/>
              </a:rPr>
              <a:t> İstemci sınıfları, hangi sınıfın nesnesini oluşturacaklarını bilmek zorundadır. Bu durum, kodun karmaşıklığını artırabilir ve sınıf değişikliklerine karşı hassaslık yaratır.</a:t>
            </a:r>
          </a:p>
          <a:p>
            <a:pPr algn="l"/>
            <a:r>
              <a:rPr lang="tr-TR" b="0" i="0" dirty="0" err="1">
                <a:solidFill>
                  <a:srgbClr val="374151"/>
                </a:solidFill>
                <a:effectLst/>
                <a:latin typeface="Söhne"/>
              </a:rPr>
              <a:t>Factory</a:t>
            </a:r>
            <a:r>
              <a:rPr lang="tr-TR" b="0" i="0" dirty="0">
                <a:solidFill>
                  <a:srgbClr val="374151"/>
                </a:solidFill>
                <a:effectLst/>
                <a:latin typeface="Söhne"/>
              </a:rPr>
              <a:t> tasarım deseni kullanılarak bu sorunlar çözülebilir. </a:t>
            </a:r>
            <a:r>
              <a:rPr lang="tr-TR" b="0" i="0" dirty="0" err="1">
                <a:solidFill>
                  <a:srgbClr val="374151"/>
                </a:solidFill>
                <a:effectLst/>
                <a:latin typeface="Söhne"/>
              </a:rPr>
              <a:t>Factory</a:t>
            </a:r>
            <a:r>
              <a:rPr lang="tr-TR" b="0" i="0" dirty="0">
                <a:solidFill>
                  <a:srgbClr val="374151"/>
                </a:solidFill>
                <a:effectLst/>
                <a:latin typeface="Söhne"/>
              </a:rPr>
              <a:t> tasarım deseni, nesne oluşturma sürecini bir fabrika sınıfına devreder, böylece istemci sınıfların hangi nesneye ihtiyaç duyduğunu bilmelerine gerek kalmaz. Bu, kodun daha esnek, genişletilebilir ve bakımı daha kolay hale gelmesini sağlar.</a:t>
            </a:r>
          </a:p>
          <a:p>
            <a:endParaRPr lang="tr-TR" dirty="0"/>
          </a:p>
        </p:txBody>
      </p:sp>
      <p:sp>
        <p:nvSpPr>
          <p:cNvPr id="4" name="Alt Bilgi Yer Tutucusu 3">
            <a:extLst>
              <a:ext uri="{FF2B5EF4-FFF2-40B4-BE49-F238E27FC236}">
                <a16:creationId xmlns:a16="http://schemas.microsoft.com/office/drawing/2014/main" id="{CC5B3D20-EA7B-4D07-87D4-A8D4ACD4EDDC}"/>
              </a:ext>
            </a:extLst>
          </p:cNvPr>
          <p:cNvSpPr>
            <a:spLocks noGrp="1"/>
          </p:cNvSpPr>
          <p:nvPr>
            <p:ph type="ftr" sz="quarter" idx="11"/>
          </p:nvPr>
        </p:nvSpPr>
        <p:spPr/>
        <p:txBody>
          <a:bodyPr/>
          <a:lstStyle/>
          <a:p>
            <a:r>
              <a:rPr lang="tr-TR"/>
              <a:t>Doç.Dr.Resul DAŞ</a:t>
            </a:r>
          </a:p>
        </p:txBody>
      </p:sp>
      <p:sp>
        <p:nvSpPr>
          <p:cNvPr id="5" name="Slayt Numarası Yer Tutucusu 4">
            <a:extLst>
              <a:ext uri="{FF2B5EF4-FFF2-40B4-BE49-F238E27FC236}">
                <a16:creationId xmlns:a16="http://schemas.microsoft.com/office/drawing/2014/main" id="{8F64A8C6-26D8-41FF-8A50-740A04A1C4AD}"/>
              </a:ext>
            </a:extLst>
          </p:cNvPr>
          <p:cNvSpPr>
            <a:spLocks noGrp="1"/>
          </p:cNvSpPr>
          <p:nvPr>
            <p:ph type="sldNum" sz="quarter" idx="12"/>
          </p:nvPr>
        </p:nvSpPr>
        <p:spPr/>
        <p:txBody>
          <a:bodyPr/>
          <a:lstStyle/>
          <a:p>
            <a:fld id="{E5046ED2-48BC-4D4D-A18C-EC6704D416AE}" type="slidenum">
              <a:rPr lang="tr-TR" smtClean="0"/>
              <a:t>10</a:t>
            </a:fld>
            <a:endParaRPr lang="tr-TR"/>
          </a:p>
        </p:txBody>
      </p:sp>
    </p:spTree>
    <p:extLst>
      <p:ext uri="{BB962C8B-B14F-4D97-AF65-F5344CB8AC3E}">
        <p14:creationId xmlns:p14="http://schemas.microsoft.com/office/powerpoint/2010/main" val="1845715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00890" y="299667"/>
            <a:ext cx="8321041" cy="1450757"/>
          </a:xfrm>
        </p:spPr>
        <p:txBody>
          <a:bodyPr>
            <a:normAutofit/>
          </a:bodyPr>
          <a:lstStyle/>
          <a:p>
            <a:r>
              <a:rPr lang="tr-TR" sz="4400" b="1" dirty="0">
                <a:solidFill>
                  <a:srgbClr val="00B0F0"/>
                </a:solidFill>
                <a:latin typeface="Times New Roman" panose="02020603050405020304" pitchFamily="18" charset="0"/>
                <a:cs typeface="Times New Roman" panose="02020603050405020304" pitchFamily="18" charset="0"/>
              </a:rPr>
              <a:t>Fabrika Metodu (</a:t>
            </a:r>
            <a:r>
              <a:rPr lang="tr-TR" sz="4400" b="1" dirty="0" err="1">
                <a:solidFill>
                  <a:srgbClr val="00B0F0"/>
                </a:solidFill>
                <a:latin typeface="Times New Roman" panose="02020603050405020304" pitchFamily="18" charset="0"/>
                <a:cs typeface="Times New Roman" panose="02020603050405020304" pitchFamily="18" charset="0"/>
              </a:rPr>
              <a:t>Factory</a:t>
            </a:r>
            <a:r>
              <a:rPr lang="tr-TR" sz="4400" b="1" dirty="0">
                <a:solidFill>
                  <a:srgbClr val="00B0F0"/>
                </a:solidFill>
                <a:latin typeface="Times New Roman" panose="02020603050405020304" pitchFamily="18" charset="0"/>
                <a:cs typeface="Times New Roman" panose="02020603050405020304" pitchFamily="18" charset="0"/>
              </a:rPr>
              <a:t> Method) </a:t>
            </a:r>
          </a:p>
        </p:txBody>
      </p:sp>
      <p:sp>
        <p:nvSpPr>
          <p:cNvPr id="3" name="İçerik Yer Tutucusu 2"/>
          <p:cNvSpPr>
            <a:spLocks noGrp="1"/>
          </p:cNvSpPr>
          <p:nvPr>
            <p:ph idx="1"/>
          </p:nvPr>
        </p:nvSpPr>
        <p:spPr/>
        <p:txBody>
          <a:bodyPr/>
          <a:lstStyle/>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Bir projede çeşitli tiplerde dokümanların oluşturulması gerektiğini düşünelim.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Bu amaçla </a:t>
            </a:r>
            <a:r>
              <a:rPr lang="tr-TR" dirty="0" err="1">
                <a:solidFill>
                  <a:schemeClr val="tx1"/>
                </a:solidFill>
                <a:latin typeface="Times New Roman" panose="02020603050405020304" pitchFamily="18" charset="0"/>
                <a:cs typeface="Times New Roman" panose="02020603050405020304" pitchFamily="18" charset="0"/>
              </a:rPr>
              <a:t>Document</a:t>
            </a:r>
            <a:r>
              <a:rPr lang="tr-TR" dirty="0">
                <a:solidFill>
                  <a:schemeClr val="tx1"/>
                </a:solidFill>
                <a:latin typeface="Times New Roman" panose="02020603050405020304" pitchFamily="18" charset="0"/>
                <a:cs typeface="Times New Roman" panose="02020603050405020304" pitchFamily="18" charset="0"/>
              </a:rPr>
              <a:t> isminde bir </a:t>
            </a:r>
            <a:r>
              <a:rPr lang="tr-TR" dirty="0" err="1">
                <a:solidFill>
                  <a:schemeClr val="tx1"/>
                </a:solidFill>
                <a:latin typeface="Times New Roman" panose="02020603050405020304" pitchFamily="18" charset="0"/>
                <a:cs typeface="Times New Roman" panose="02020603050405020304" pitchFamily="18" charset="0"/>
              </a:rPr>
              <a:t>interface</a:t>
            </a:r>
            <a:r>
              <a:rPr lang="tr-TR" dirty="0">
                <a:solidFill>
                  <a:schemeClr val="tx1"/>
                </a:solidFill>
                <a:latin typeface="Times New Roman" panose="02020603050405020304" pitchFamily="18" charset="0"/>
                <a:cs typeface="Times New Roman" panose="02020603050405020304" pitchFamily="18" charset="0"/>
              </a:rPr>
              <a:t> tanımlıyoruz. Bu </a:t>
            </a:r>
            <a:r>
              <a:rPr lang="tr-TR" dirty="0" err="1">
                <a:solidFill>
                  <a:schemeClr val="tx1"/>
                </a:solidFill>
                <a:latin typeface="Times New Roman" panose="02020603050405020304" pitchFamily="18" charset="0"/>
                <a:cs typeface="Times New Roman" panose="02020603050405020304" pitchFamily="18" charset="0"/>
              </a:rPr>
              <a:t>interface</a:t>
            </a:r>
            <a:r>
              <a:rPr lang="tr-TR" dirty="0">
                <a:solidFill>
                  <a:schemeClr val="tx1"/>
                </a:solidFill>
                <a:latin typeface="Times New Roman" panose="02020603050405020304" pitchFamily="18" charset="0"/>
                <a:cs typeface="Times New Roman" panose="02020603050405020304" pitchFamily="18" charset="0"/>
              </a:rPr>
              <a:t> sınıfının </a:t>
            </a:r>
            <a:r>
              <a:rPr lang="tr-TR" dirty="0" err="1">
                <a:solidFill>
                  <a:schemeClr val="tx1"/>
                </a:solidFill>
                <a:latin typeface="Times New Roman" panose="02020603050405020304" pitchFamily="18" charset="0"/>
                <a:cs typeface="Times New Roman" panose="02020603050405020304" pitchFamily="18" charset="0"/>
              </a:rPr>
              <a:t>getDocumentType</a:t>
            </a:r>
            <a:r>
              <a:rPr lang="tr-TR" dirty="0">
                <a:solidFill>
                  <a:schemeClr val="tx1"/>
                </a:solidFill>
                <a:latin typeface="Times New Roman" panose="02020603050405020304" pitchFamily="18" charset="0"/>
                <a:cs typeface="Times New Roman" panose="02020603050405020304" pitchFamily="18" charset="0"/>
              </a:rPr>
              <a:t>() isminde bir metodu var.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Bu </a:t>
            </a:r>
            <a:r>
              <a:rPr lang="tr-TR" dirty="0" err="1">
                <a:solidFill>
                  <a:schemeClr val="tx1"/>
                </a:solidFill>
                <a:latin typeface="Times New Roman" panose="02020603050405020304" pitchFamily="18" charset="0"/>
                <a:cs typeface="Times New Roman" panose="02020603050405020304" pitchFamily="18" charset="0"/>
              </a:rPr>
              <a:t>interface</a:t>
            </a:r>
            <a:r>
              <a:rPr lang="tr-TR" dirty="0">
                <a:solidFill>
                  <a:schemeClr val="tx1"/>
                </a:solidFill>
                <a:latin typeface="Times New Roman" panose="02020603050405020304" pitchFamily="18" charset="0"/>
                <a:cs typeface="Times New Roman" panose="02020603050405020304" pitchFamily="18" charset="0"/>
              </a:rPr>
              <a:t> sınıfını </a:t>
            </a:r>
            <a:r>
              <a:rPr lang="tr-TR" dirty="0" err="1">
                <a:solidFill>
                  <a:schemeClr val="tx1"/>
                </a:solidFill>
                <a:latin typeface="Times New Roman" panose="02020603050405020304" pitchFamily="18" charset="0"/>
                <a:cs typeface="Times New Roman" panose="02020603050405020304" pitchFamily="18" charset="0"/>
              </a:rPr>
              <a:t>implemente</a:t>
            </a:r>
            <a:r>
              <a:rPr lang="tr-TR" dirty="0">
                <a:solidFill>
                  <a:schemeClr val="tx1"/>
                </a:solidFill>
                <a:latin typeface="Times New Roman" panose="02020603050405020304" pitchFamily="18" charset="0"/>
                <a:cs typeface="Times New Roman" panose="02020603050405020304" pitchFamily="18" charset="0"/>
              </a:rPr>
              <a:t> edecek olan altsınıfların </a:t>
            </a:r>
            <a:r>
              <a:rPr lang="tr-TR" dirty="0" err="1">
                <a:solidFill>
                  <a:schemeClr val="tx1"/>
                </a:solidFill>
                <a:latin typeface="Times New Roman" panose="02020603050405020304" pitchFamily="18" charset="0"/>
                <a:cs typeface="Times New Roman" panose="02020603050405020304" pitchFamily="18" charset="0"/>
              </a:rPr>
              <a:t>getDocumentType</a:t>
            </a:r>
            <a:r>
              <a:rPr lang="tr-TR" dirty="0">
                <a:solidFill>
                  <a:schemeClr val="tx1"/>
                </a:solidFill>
                <a:latin typeface="Times New Roman" panose="02020603050405020304" pitchFamily="18" charset="0"/>
                <a:cs typeface="Times New Roman" panose="02020603050405020304" pitchFamily="18" charset="0"/>
              </a:rPr>
              <a:t>() metoduna sahip olmaları gerekiyor.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İstenilen tipteki </a:t>
            </a:r>
            <a:r>
              <a:rPr lang="tr-TR" dirty="0" err="1">
                <a:solidFill>
                  <a:schemeClr val="tx1"/>
                </a:solidFill>
                <a:latin typeface="Times New Roman" panose="02020603050405020304" pitchFamily="18" charset="0"/>
                <a:cs typeface="Times New Roman" panose="02020603050405020304" pitchFamily="18" charset="0"/>
              </a:rPr>
              <a:t>dökümanların</a:t>
            </a:r>
            <a:r>
              <a:rPr lang="tr-TR" dirty="0">
                <a:solidFill>
                  <a:schemeClr val="tx1"/>
                </a:solidFill>
                <a:latin typeface="Times New Roman" panose="02020603050405020304" pitchFamily="18" charset="0"/>
                <a:cs typeface="Times New Roman" panose="02020603050405020304" pitchFamily="18" charset="0"/>
              </a:rPr>
              <a:t> oluşturulması görevi </a:t>
            </a:r>
            <a:r>
              <a:rPr lang="tr-TR" dirty="0" err="1">
                <a:solidFill>
                  <a:schemeClr val="tx1"/>
                </a:solidFill>
                <a:latin typeface="Times New Roman" panose="02020603050405020304" pitchFamily="18" charset="0"/>
                <a:cs typeface="Times New Roman" panose="02020603050405020304" pitchFamily="18" charset="0"/>
              </a:rPr>
              <a:t>DocumentFactory</a:t>
            </a:r>
            <a:r>
              <a:rPr lang="tr-TR" dirty="0">
                <a:solidFill>
                  <a:schemeClr val="tx1"/>
                </a:solidFill>
                <a:latin typeface="Times New Roman" panose="02020603050405020304" pitchFamily="18" charset="0"/>
                <a:cs typeface="Times New Roman" panose="02020603050405020304" pitchFamily="18" charset="0"/>
              </a:rPr>
              <a:t> ismini taşıyan sınıfa verilmiştir. </a:t>
            </a:r>
          </a:p>
        </p:txBody>
      </p:sp>
      <p:sp>
        <p:nvSpPr>
          <p:cNvPr id="5" name="Slayt Numarası Yer Tutucusu 4"/>
          <p:cNvSpPr>
            <a:spLocks noGrp="1"/>
          </p:cNvSpPr>
          <p:nvPr>
            <p:ph type="sldNum" sz="quarter" idx="12"/>
          </p:nvPr>
        </p:nvSpPr>
        <p:spPr/>
        <p:txBody>
          <a:bodyPr/>
          <a:lstStyle/>
          <a:p>
            <a:fld id="{E5046ED2-48BC-4D4D-A18C-EC6704D416AE}" type="slidenum">
              <a:rPr lang="tr-TR" smtClean="0"/>
              <a:t>11</a:t>
            </a:fld>
            <a:endParaRPr lang="tr-TR"/>
          </a:p>
        </p:txBody>
      </p:sp>
    </p:spTree>
    <p:extLst>
      <p:ext uri="{BB962C8B-B14F-4D97-AF65-F5344CB8AC3E}">
        <p14:creationId xmlns:p14="http://schemas.microsoft.com/office/powerpoint/2010/main" val="2026936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04201" y="234856"/>
            <a:ext cx="8600166" cy="1450757"/>
          </a:xfrm>
        </p:spPr>
        <p:txBody>
          <a:bodyPr>
            <a:normAutofit/>
          </a:bodyPr>
          <a:lstStyle/>
          <a:p>
            <a:r>
              <a:rPr lang="tr-TR" sz="4400" b="1" dirty="0">
                <a:solidFill>
                  <a:srgbClr val="00B0F0"/>
                </a:solidFill>
                <a:latin typeface="Times New Roman" panose="02020603050405020304" pitchFamily="18" charset="0"/>
                <a:cs typeface="Times New Roman" panose="02020603050405020304" pitchFamily="18" charset="0"/>
              </a:rPr>
              <a:t>Fabrika Metodu (</a:t>
            </a:r>
            <a:r>
              <a:rPr lang="tr-TR" sz="4400" b="1" dirty="0" err="1">
                <a:solidFill>
                  <a:srgbClr val="00B0F0"/>
                </a:solidFill>
                <a:latin typeface="Times New Roman" panose="02020603050405020304" pitchFamily="18" charset="0"/>
                <a:cs typeface="Times New Roman" panose="02020603050405020304" pitchFamily="18" charset="0"/>
              </a:rPr>
              <a:t>Factory</a:t>
            </a:r>
            <a:r>
              <a:rPr lang="tr-TR" sz="4400" b="1" dirty="0">
                <a:solidFill>
                  <a:srgbClr val="00B0F0"/>
                </a:solidFill>
                <a:latin typeface="Times New Roman" panose="02020603050405020304" pitchFamily="18" charset="0"/>
                <a:cs typeface="Times New Roman" panose="02020603050405020304" pitchFamily="18" charset="0"/>
              </a:rPr>
              <a:t> Method)</a:t>
            </a:r>
            <a:endParaRPr lang="tr-TR" sz="4400" dirty="0"/>
          </a:p>
        </p:txBody>
      </p:sp>
      <p:sp>
        <p:nvSpPr>
          <p:cNvPr id="3" name="İçerik Yer Tutucusu 2"/>
          <p:cNvSpPr>
            <a:spLocks noGrp="1"/>
          </p:cNvSpPr>
          <p:nvPr>
            <p:ph idx="1"/>
          </p:nvPr>
        </p:nvSpPr>
        <p:spPr>
          <a:xfrm>
            <a:off x="5185954" y="1845734"/>
            <a:ext cx="3618412" cy="4293810"/>
          </a:xfrm>
        </p:spPr>
        <p:txBody>
          <a:bodyPr>
            <a:normAutofit/>
          </a:bodyPr>
          <a:lstStyle/>
          <a:p>
            <a:pPr algn="just"/>
            <a:r>
              <a:rPr lang="tr-TR" sz="1800" dirty="0">
                <a:solidFill>
                  <a:schemeClr val="tx1"/>
                </a:solidFill>
                <a:latin typeface="Times New Roman" panose="02020603050405020304" pitchFamily="18" charset="0"/>
                <a:cs typeface="Times New Roman" panose="02020603050405020304" pitchFamily="18" charset="0"/>
              </a:rPr>
              <a:t>Application sınıfı istediği tipte bir dokümanın oluşturulması için </a:t>
            </a:r>
            <a:r>
              <a:rPr lang="tr-TR" sz="1800" i="1" dirty="0" err="1">
                <a:solidFill>
                  <a:schemeClr val="tx1"/>
                </a:solidFill>
                <a:latin typeface="Times New Roman" panose="02020603050405020304" pitchFamily="18" charset="0"/>
                <a:cs typeface="Times New Roman" panose="02020603050405020304" pitchFamily="18" charset="0"/>
              </a:rPr>
              <a:t>DocumentFactory</a:t>
            </a:r>
            <a:r>
              <a:rPr lang="tr-TR" sz="1800" dirty="0">
                <a:solidFill>
                  <a:schemeClr val="tx1"/>
                </a:solidFill>
                <a:latin typeface="Times New Roman" panose="02020603050405020304" pitchFamily="18" charset="0"/>
                <a:cs typeface="Times New Roman" panose="02020603050405020304" pitchFamily="18" charset="0"/>
              </a:rPr>
              <a:t> sınıfının </a:t>
            </a:r>
            <a:r>
              <a:rPr lang="tr-TR" sz="1800" i="1" dirty="0" err="1">
                <a:solidFill>
                  <a:schemeClr val="tx1"/>
                </a:solidFill>
                <a:latin typeface="Times New Roman" panose="02020603050405020304" pitchFamily="18" charset="0"/>
                <a:cs typeface="Times New Roman" panose="02020603050405020304" pitchFamily="18" charset="0"/>
              </a:rPr>
              <a:t>createDocument</a:t>
            </a:r>
            <a:r>
              <a:rPr lang="tr-TR" sz="1800" i="1" dirty="0">
                <a:solidFill>
                  <a:schemeClr val="tx1"/>
                </a:solidFill>
                <a:latin typeface="Times New Roman" panose="02020603050405020304" pitchFamily="18" charset="0"/>
                <a:cs typeface="Times New Roman" panose="02020603050405020304" pitchFamily="18" charset="0"/>
              </a:rPr>
              <a:t>(</a:t>
            </a:r>
            <a:r>
              <a:rPr lang="tr-TR" sz="1800" i="1" dirty="0" err="1">
                <a:solidFill>
                  <a:schemeClr val="tx1"/>
                </a:solidFill>
                <a:latin typeface="Times New Roman" panose="02020603050405020304" pitchFamily="18" charset="0"/>
                <a:cs typeface="Times New Roman" panose="02020603050405020304" pitchFamily="18" charset="0"/>
              </a:rPr>
              <a:t>String</a:t>
            </a:r>
            <a:r>
              <a:rPr lang="tr-TR" sz="1800" i="1" dirty="0">
                <a:solidFill>
                  <a:schemeClr val="tx1"/>
                </a:solidFill>
                <a:latin typeface="Times New Roman" panose="02020603050405020304" pitchFamily="18" charset="0"/>
                <a:cs typeface="Times New Roman" panose="02020603050405020304" pitchFamily="18" charset="0"/>
              </a:rPr>
              <a:t> </a:t>
            </a:r>
            <a:r>
              <a:rPr lang="tr-TR" sz="1800" i="1" dirty="0" err="1">
                <a:solidFill>
                  <a:schemeClr val="tx1"/>
                </a:solidFill>
                <a:latin typeface="Times New Roman" panose="02020603050405020304" pitchFamily="18" charset="0"/>
                <a:cs typeface="Times New Roman" panose="02020603050405020304" pitchFamily="18" charset="0"/>
              </a:rPr>
              <a:t>type</a:t>
            </a:r>
            <a:r>
              <a:rPr lang="tr-TR" sz="1800" i="1" dirty="0">
                <a:solidFill>
                  <a:schemeClr val="tx1"/>
                </a:solidFill>
                <a:latin typeface="Times New Roman" panose="02020603050405020304" pitchFamily="18" charset="0"/>
                <a:cs typeface="Times New Roman" panose="02020603050405020304" pitchFamily="18" charset="0"/>
              </a:rPr>
              <a:t>)</a:t>
            </a:r>
            <a:r>
              <a:rPr lang="tr-TR" sz="1800" dirty="0">
                <a:solidFill>
                  <a:schemeClr val="tx1"/>
                </a:solidFill>
                <a:latin typeface="Times New Roman" panose="02020603050405020304" pitchFamily="18" charset="0"/>
                <a:cs typeface="Times New Roman" panose="02020603050405020304" pitchFamily="18" charset="0"/>
              </a:rPr>
              <a:t> metodunu kullanıyor. </a:t>
            </a:r>
            <a:r>
              <a:rPr lang="tr-TR" sz="1800" i="1" dirty="0">
                <a:solidFill>
                  <a:schemeClr val="tx1"/>
                </a:solidFill>
                <a:latin typeface="Times New Roman" panose="02020603050405020304" pitchFamily="18" charset="0"/>
                <a:cs typeface="Times New Roman" panose="02020603050405020304" pitchFamily="18" charset="0"/>
              </a:rPr>
              <a:t>Application</a:t>
            </a:r>
            <a:r>
              <a:rPr lang="tr-TR" sz="1800" dirty="0">
                <a:solidFill>
                  <a:schemeClr val="tx1"/>
                </a:solidFill>
                <a:latin typeface="Times New Roman" panose="02020603050405020304" pitchFamily="18" charset="0"/>
                <a:cs typeface="Times New Roman" panose="02020603050405020304" pitchFamily="18" charset="0"/>
              </a:rPr>
              <a:t> sınıfının bilmesi gereken tek şey, </a:t>
            </a:r>
            <a:r>
              <a:rPr lang="tr-TR" sz="1800" i="1" dirty="0" err="1">
                <a:solidFill>
                  <a:schemeClr val="tx1"/>
                </a:solidFill>
                <a:latin typeface="Times New Roman" panose="02020603050405020304" pitchFamily="18" charset="0"/>
                <a:cs typeface="Times New Roman" panose="02020603050405020304" pitchFamily="18" charset="0"/>
              </a:rPr>
              <a:t>DocumentFactory</a:t>
            </a:r>
            <a:r>
              <a:rPr lang="tr-TR" sz="1800" dirty="0">
                <a:solidFill>
                  <a:schemeClr val="tx1"/>
                </a:solidFill>
                <a:latin typeface="Times New Roman" panose="02020603050405020304" pitchFamily="18" charset="0"/>
                <a:cs typeface="Times New Roman" panose="02020603050405020304" pitchFamily="18" charset="0"/>
              </a:rPr>
              <a:t> sınıfı tarafından oluşturulan </a:t>
            </a:r>
            <a:r>
              <a:rPr lang="tr-TR" sz="1800" dirty="0" err="1">
                <a:solidFill>
                  <a:schemeClr val="tx1"/>
                </a:solidFill>
                <a:latin typeface="Times New Roman" panose="02020603050405020304" pitchFamily="18" charset="0"/>
                <a:cs typeface="Times New Roman" panose="02020603050405020304" pitchFamily="18" charset="0"/>
              </a:rPr>
              <a:t>dökümanın</a:t>
            </a:r>
            <a:r>
              <a:rPr lang="tr-TR" sz="1800" dirty="0">
                <a:solidFill>
                  <a:schemeClr val="tx1"/>
                </a:solidFill>
                <a:latin typeface="Times New Roman" panose="02020603050405020304" pitchFamily="18" charset="0"/>
                <a:cs typeface="Times New Roman" panose="02020603050405020304" pitchFamily="18" charset="0"/>
              </a:rPr>
              <a:t> </a:t>
            </a:r>
            <a:r>
              <a:rPr lang="tr-TR" sz="1800" i="1" dirty="0" err="1">
                <a:solidFill>
                  <a:schemeClr val="tx1"/>
                </a:solidFill>
                <a:latin typeface="Times New Roman" panose="02020603050405020304" pitchFamily="18" charset="0"/>
                <a:cs typeface="Times New Roman" panose="02020603050405020304" pitchFamily="18" charset="0"/>
              </a:rPr>
              <a:t>Document</a:t>
            </a:r>
            <a:r>
              <a:rPr lang="tr-TR" sz="1800" dirty="0">
                <a:solidFill>
                  <a:schemeClr val="tx1"/>
                </a:solidFill>
                <a:latin typeface="Times New Roman" panose="02020603050405020304" pitchFamily="18" charset="0"/>
                <a:cs typeface="Times New Roman" panose="02020603050405020304" pitchFamily="18" charset="0"/>
              </a:rPr>
              <a:t> tipinde olmasıdır. </a:t>
            </a:r>
            <a:r>
              <a:rPr lang="tr-TR" sz="1800" i="1" dirty="0" err="1">
                <a:solidFill>
                  <a:schemeClr val="tx1"/>
                </a:solidFill>
                <a:latin typeface="Times New Roman" panose="02020603050405020304" pitchFamily="18" charset="0"/>
                <a:cs typeface="Times New Roman" panose="02020603050405020304" pitchFamily="18" charset="0"/>
              </a:rPr>
              <a:t>Document</a:t>
            </a:r>
            <a:r>
              <a:rPr lang="tr-TR" sz="1800" dirty="0">
                <a:solidFill>
                  <a:schemeClr val="tx1"/>
                </a:solidFill>
                <a:latin typeface="Times New Roman" panose="02020603050405020304" pitchFamily="18" charset="0"/>
                <a:cs typeface="Times New Roman" panose="02020603050405020304" pitchFamily="18" charset="0"/>
              </a:rPr>
              <a:t> bir </a:t>
            </a:r>
            <a:r>
              <a:rPr lang="tr-TR" sz="1800" dirty="0" err="1">
                <a:solidFill>
                  <a:schemeClr val="tx1"/>
                </a:solidFill>
                <a:latin typeface="Times New Roman" panose="02020603050405020304" pitchFamily="18" charset="0"/>
                <a:cs typeface="Times New Roman" panose="02020603050405020304" pitchFamily="18" charset="0"/>
              </a:rPr>
              <a:t>interface</a:t>
            </a:r>
            <a:r>
              <a:rPr lang="tr-TR" sz="1800" dirty="0">
                <a:solidFill>
                  <a:schemeClr val="tx1"/>
                </a:solidFill>
                <a:latin typeface="Times New Roman" panose="02020603050405020304" pitchFamily="18" charset="0"/>
                <a:cs typeface="Times New Roman" panose="02020603050405020304" pitchFamily="18" charset="0"/>
              </a:rPr>
              <a:t> olduğu için </a:t>
            </a:r>
            <a:r>
              <a:rPr lang="tr-TR" sz="1800" i="1" dirty="0" err="1">
                <a:solidFill>
                  <a:schemeClr val="tx1"/>
                </a:solidFill>
                <a:latin typeface="Times New Roman" panose="02020603050405020304" pitchFamily="18" charset="0"/>
                <a:cs typeface="Times New Roman" panose="02020603050405020304" pitchFamily="18" charset="0"/>
              </a:rPr>
              <a:t>DocumentFactory</a:t>
            </a:r>
            <a:r>
              <a:rPr lang="tr-TR" sz="1800" dirty="0">
                <a:solidFill>
                  <a:schemeClr val="tx1"/>
                </a:solidFill>
                <a:latin typeface="Times New Roman" panose="02020603050405020304" pitchFamily="18" charset="0"/>
                <a:cs typeface="Times New Roman" panose="02020603050405020304" pitchFamily="18" charset="0"/>
              </a:rPr>
              <a:t> tarafından oluşturulup, geri verilen tüm doküman nesnelerinde </a:t>
            </a:r>
            <a:r>
              <a:rPr lang="tr-TR" sz="1800" i="1" dirty="0" err="1">
                <a:solidFill>
                  <a:schemeClr val="tx1"/>
                </a:solidFill>
                <a:latin typeface="Times New Roman" panose="02020603050405020304" pitchFamily="18" charset="0"/>
                <a:cs typeface="Times New Roman" panose="02020603050405020304" pitchFamily="18" charset="0"/>
              </a:rPr>
              <a:t>Document</a:t>
            </a:r>
            <a:r>
              <a:rPr lang="tr-TR" sz="1800" i="1" dirty="0">
                <a:solidFill>
                  <a:schemeClr val="tx1"/>
                </a:solidFill>
                <a:latin typeface="Times New Roman" panose="02020603050405020304" pitchFamily="18" charset="0"/>
                <a:cs typeface="Times New Roman" panose="02020603050405020304" pitchFamily="18" charset="0"/>
              </a:rPr>
              <a:t> </a:t>
            </a:r>
            <a:r>
              <a:rPr lang="tr-TR" sz="1800" i="1" dirty="0" err="1">
                <a:solidFill>
                  <a:schemeClr val="tx1"/>
                </a:solidFill>
                <a:latin typeface="Times New Roman" panose="02020603050405020304" pitchFamily="18" charset="0"/>
                <a:cs typeface="Times New Roman" panose="02020603050405020304" pitchFamily="18" charset="0"/>
              </a:rPr>
              <a:t>interface</a:t>
            </a:r>
            <a:r>
              <a:rPr lang="tr-TR" sz="1800" i="1" dirty="0">
                <a:solidFill>
                  <a:schemeClr val="tx1"/>
                </a:solidFill>
                <a:latin typeface="Times New Roman" panose="02020603050405020304" pitchFamily="18" charset="0"/>
                <a:cs typeface="Times New Roman" panose="02020603050405020304" pitchFamily="18" charset="0"/>
              </a:rPr>
              <a:t> </a:t>
            </a:r>
            <a:r>
              <a:rPr lang="tr-TR" sz="1800" dirty="0">
                <a:solidFill>
                  <a:schemeClr val="tx1"/>
                </a:solidFill>
                <a:latin typeface="Times New Roman" panose="02020603050405020304" pitchFamily="18" charset="0"/>
                <a:cs typeface="Times New Roman" panose="02020603050405020304" pitchFamily="18" charset="0"/>
              </a:rPr>
              <a:t>sınıfında tanımlanmış olan metotlar olacaktır, çünkü bu nesneler </a:t>
            </a:r>
            <a:r>
              <a:rPr lang="tr-TR" sz="1800" i="1" dirty="0" err="1">
                <a:solidFill>
                  <a:schemeClr val="tx1"/>
                </a:solidFill>
                <a:latin typeface="Times New Roman" panose="02020603050405020304" pitchFamily="18" charset="0"/>
                <a:cs typeface="Times New Roman" panose="02020603050405020304" pitchFamily="18" charset="0"/>
              </a:rPr>
              <a:t>Document</a:t>
            </a:r>
            <a:r>
              <a:rPr lang="tr-TR" sz="1800" i="1" dirty="0">
                <a:solidFill>
                  <a:schemeClr val="tx1"/>
                </a:solidFill>
                <a:latin typeface="Times New Roman" panose="02020603050405020304" pitchFamily="18" charset="0"/>
                <a:cs typeface="Times New Roman" panose="02020603050405020304" pitchFamily="18" charset="0"/>
              </a:rPr>
              <a:t> </a:t>
            </a:r>
            <a:r>
              <a:rPr lang="tr-TR" sz="1800" i="1" dirty="0" err="1">
                <a:solidFill>
                  <a:schemeClr val="tx1"/>
                </a:solidFill>
                <a:latin typeface="Times New Roman" panose="02020603050405020304" pitchFamily="18" charset="0"/>
                <a:cs typeface="Times New Roman" panose="02020603050405020304" pitchFamily="18" charset="0"/>
              </a:rPr>
              <a:t>interface</a:t>
            </a:r>
            <a:r>
              <a:rPr lang="tr-TR" sz="1800" dirty="0">
                <a:solidFill>
                  <a:schemeClr val="tx1"/>
                </a:solidFill>
                <a:latin typeface="Times New Roman" panose="02020603050405020304" pitchFamily="18" charset="0"/>
                <a:cs typeface="Times New Roman" panose="02020603050405020304" pitchFamily="18" charset="0"/>
              </a:rPr>
              <a:t> sınıfını </a:t>
            </a:r>
            <a:r>
              <a:rPr lang="tr-TR" sz="1800" dirty="0" err="1">
                <a:solidFill>
                  <a:schemeClr val="tx1"/>
                </a:solidFill>
                <a:latin typeface="Times New Roman" panose="02020603050405020304" pitchFamily="18" charset="0"/>
                <a:cs typeface="Times New Roman" panose="02020603050405020304" pitchFamily="18" charset="0"/>
              </a:rPr>
              <a:t>implemente</a:t>
            </a:r>
            <a:r>
              <a:rPr lang="tr-TR" sz="1800" dirty="0">
                <a:solidFill>
                  <a:schemeClr val="tx1"/>
                </a:solidFill>
                <a:latin typeface="Times New Roman" panose="02020603050405020304" pitchFamily="18" charset="0"/>
                <a:cs typeface="Times New Roman" panose="02020603050405020304" pitchFamily="18" charset="0"/>
              </a:rPr>
              <a:t> etmektedirler.</a:t>
            </a:r>
          </a:p>
        </p:txBody>
      </p:sp>
      <p:sp>
        <p:nvSpPr>
          <p:cNvPr id="5" name="Slayt Numarası Yer Tutucusu 4"/>
          <p:cNvSpPr>
            <a:spLocks noGrp="1"/>
          </p:cNvSpPr>
          <p:nvPr>
            <p:ph type="sldNum" sz="quarter" idx="12"/>
          </p:nvPr>
        </p:nvSpPr>
        <p:spPr/>
        <p:txBody>
          <a:bodyPr/>
          <a:lstStyle/>
          <a:p>
            <a:fld id="{E5046ED2-48BC-4D4D-A18C-EC6704D416AE}" type="slidenum">
              <a:rPr lang="tr-TR" smtClean="0"/>
              <a:t>12</a:t>
            </a:fld>
            <a:endParaRPr lang="tr-TR"/>
          </a:p>
        </p:txBody>
      </p:sp>
      <p:pic>
        <p:nvPicPr>
          <p:cNvPr id="6" name="Resim 5"/>
          <p:cNvPicPr>
            <a:picLocks noChangeAspect="1"/>
          </p:cNvPicPr>
          <p:nvPr/>
        </p:nvPicPr>
        <p:blipFill>
          <a:blip r:embed="rId2"/>
          <a:stretch>
            <a:fillRect/>
          </a:stretch>
        </p:blipFill>
        <p:spPr>
          <a:xfrm>
            <a:off x="204201" y="1728394"/>
            <a:ext cx="4851125" cy="4528490"/>
          </a:xfrm>
          <a:prstGeom prst="rect">
            <a:avLst/>
          </a:prstGeom>
        </p:spPr>
      </p:pic>
    </p:spTree>
    <p:extLst>
      <p:ext uri="{BB962C8B-B14F-4D97-AF65-F5344CB8AC3E}">
        <p14:creationId xmlns:p14="http://schemas.microsoft.com/office/powerpoint/2010/main" val="1361958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2069" y="286604"/>
            <a:ext cx="8412480" cy="1450757"/>
          </a:xfrm>
        </p:spPr>
        <p:txBody>
          <a:bodyPr>
            <a:normAutofit/>
          </a:bodyPr>
          <a:lstStyle/>
          <a:p>
            <a:r>
              <a:rPr lang="tr-TR" sz="4400" b="1" dirty="0">
                <a:solidFill>
                  <a:srgbClr val="00B0F0"/>
                </a:solidFill>
                <a:latin typeface="Times New Roman" panose="02020603050405020304" pitchFamily="18" charset="0"/>
                <a:cs typeface="Times New Roman" panose="02020603050405020304" pitchFamily="18" charset="0"/>
              </a:rPr>
              <a:t>Fabrika Metodu (</a:t>
            </a:r>
            <a:r>
              <a:rPr lang="tr-TR" sz="4400" b="1" dirty="0" err="1">
                <a:solidFill>
                  <a:srgbClr val="00B0F0"/>
                </a:solidFill>
                <a:latin typeface="Times New Roman" panose="02020603050405020304" pitchFamily="18" charset="0"/>
                <a:cs typeface="Times New Roman" panose="02020603050405020304" pitchFamily="18" charset="0"/>
              </a:rPr>
              <a:t>Factory</a:t>
            </a:r>
            <a:r>
              <a:rPr lang="tr-TR" sz="4400" b="1" dirty="0">
                <a:solidFill>
                  <a:srgbClr val="00B0F0"/>
                </a:solidFill>
                <a:latin typeface="Times New Roman" panose="02020603050405020304" pitchFamily="18" charset="0"/>
                <a:cs typeface="Times New Roman" panose="02020603050405020304" pitchFamily="18" charset="0"/>
              </a:rPr>
              <a:t> Method)</a:t>
            </a:r>
            <a:endParaRPr lang="tr-TR" sz="4400" dirty="0"/>
          </a:p>
        </p:txBody>
      </p:sp>
      <p:sp>
        <p:nvSpPr>
          <p:cNvPr id="5" name="Slayt Numarası Yer Tutucusu 4"/>
          <p:cNvSpPr>
            <a:spLocks noGrp="1"/>
          </p:cNvSpPr>
          <p:nvPr>
            <p:ph type="sldNum" sz="quarter" idx="12"/>
          </p:nvPr>
        </p:nvSpPr>
        <p:spPr/>
        <p:txBody>
          <a:bodyPr/>
          <a:lstStyle/>
          <a:p>
            <a:fld id="{E5046ED2-48BC-4D4D-A18C-EC6704D416AE}" type="slidenum">
              <a:rPr lang="tr-TR" smtClean="0"/>
              <a:t>13</a:t>
            </a:fld>
            <a:endParaRPr lang="tr-TR"/>
          </a:p>
        </p:txBody>
      </p:sp>
      <p:pic>
        <p:nvPicPr>
          <p:cNvPr id="6" name="İçerik Yer Tutucusu 5"/>
          <p:cNvPicPr>
            <a:picLocks noGrp="1" noChangeAspect="1"/>
          </p:cNvPicPr>
          <p:nvPr>
            <p:ph idx="1"/>
          </p:nvPr>
        </p:nvPicPr>
        <p:blipFill>
          <a:blip r:embed="rId2"/>
          <a:stretch>
            <a:fillRect/>
          </a:stretch>
        </p:blipFill>
        <p:spPr>
          <a:xfrm>
            <a:off x="1398644" y="1900238"/>
            <a:ext cx="6610350" cy="2981325"/>
          </a:xfrm>
          <a:prstGeom prst="rect">
            <a:avLst/>
          </a:prstGeom>
        </p:spPr>
      </p:pic>
      <p:pic>
        <p:nvPicPr>
          <p:cNvPr id="7" name="Resim 6"/>
          <p:cNvPicPr>
            <a:picLocks noChangeAspect="1"/>
          </p:cNvPicPr>
          <p:nvPr/>
        </p:nvPicPr>
        <p:blipFill>
          <a:blip r:embed="rId3"/>
          <a:stretch>
            <a:fillRect/>
          </a:stretch>
        </p:blipFill>
        <p:spPr>
          <a:xfrm>
            <a:off x="1398644" y="5044440"/>
            <a:ext cx="6610350" cy="933450"/>
          </a:xfrm>
          <a:prstGeom prst="rect">
            <a:avLst/>
          </a:prstGeom>
        </p:spPr>
      </p:pic>
    </p:spTree>
    <p:extLst>
      <p:ext uri="{BB962C8B-B14F-4D97-AF65-F5344CB8AC3E}">
        <p14:creationId xmlns:p14="http://schemas.microsoft.com/office/powerpoint/2010/main" val="398883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48194" y="286604"/>
            <a:ext cx="8530046" cy="1450757"/>
          </a:xfrm>
        </p:spPr>
        <p:txBody>
          <a:bodyPr>
            <a:normAutofit/>
          </a:bodyPr>
          <a:lstStyle/>
          <a:p>
            <a:r>
              <a:rPr lang="tr-TR" sz="4400" b="1" dirty="0">
                <a:solidFill>
                  <a:srgbClr val="00B0F0"/>
                </a:solidFill>
                <a:latin typeface="Times New Roman" panose="02020603050405020304" pitchFamily="18" charset="0"/>
                <a:cs typeface="Times New Roman" panose="02020603050405020304" pitchFamily="18" charset="0"/>
              </a:rPr>
              <a:t>Fabrika Metodu (</a:t>
            </a:r>
            <a:r>
              <a:rPr lang="tr-TR" sz="4400" b="1" dirty="0" err="1">
                <a:solidFill>
                  <a:srgbClr val="00B0F0"/>
                </a:solidFill>
                <a:latin typeface="Times New Roman" panose="02020603050405020304" pitchFamily="18" charset="0"/>
                <a:cs typeface="Times New Roman" panose="02020603050405020304" pitchFamily="18" charset="0"/>
              </a:rPr>
              <a:t>Factory</a:t>
            </a:r>
            <a:r>
              <a:rPr lang="tr-TR" sz="4400" b="1" dirty="0">
                <a:solidFill>
                  <a:srgbClr val="00B0F0"/>
                </a:solidFill>
                <a:latin typeface="Times New Roman" panose="02020603050405020304" pitchFamily="18" charset="0"/>
                <a:cs typeface="Times New Roman" panose="02020603050405020304" pitchFamily="18" charset="0"/>
              </a:rPr>
              <a:t> Method)</a:t>
            </a:r>
            <a:endParaRPr lang="tr-TR" sz="4400" dirty="0"/>
          </a:p>
        </p:txBody>
      </p:sp>
      <p:sp>
        <p:nvSpPr>
          <p:cNvPr id="3" name="İçerik Yer Tutucusu 2"/>
          <p:cNvSpPr>
            <a:spLocks noGrp="1"/>
          </p:cNvSpPr>
          <p:nvPr>
            <p:ph idx="1"/>
          </p:nvPr>
        </p:nvSpPr>
        <p:spPr/>
        <p:txBody>
          <a:bodyPr>
            <a:normAutofit fontScale="92500" lnSpcReduction="20000"/>
          </a:bodyPr>
          <a:lstStyle/>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Application.main</a:t>
            </a:r>
            <a:r>
              <a:rPr lang="tr-TR" dirty="0">
                <a:solidFill>
                  <a:schemeClr val="tx1"/>
                </a:solidFill>
                <a:latin typeface="Times New Roman" panose="02020603050405020304" pitchFamily="18" charset="0"/>
                <a:cs typeface="Times New Roman" panose="02020603050405020304" pitchFamily="18" charset="0"/>
              </a:rPr>
              <a:t>() içinde önce </a:t>
            </a:r>
            <a:r>
              <a:rPr lang="tr-TR" dirty="0" err="1">
                <a:solidFill>
                  <a:schemeClr val="tx1"/>
                </a:solidFill>
                <a:latin typeface="Times New Roman" panose="02020603050405020304" pitchFamily="18" charset="0"/>
                <a:cs typeface="Times New Roman" panose="02020603050405020304" pitchFamily="18" charset="0"/>
              </a:rPr>
              <a:t>pdf</a:t>
            </a:r>
            <a:r>
              <a:rPr lang="tr-TR" dirty="0">
                <a:solidFill>
                  <a:schemeClr val="tx1"/>
                </a:solidFill>
                <a:latin typeface="Times New Roman" panose="02020603050405020304" pitchFamily="18" charset="0"/>
                <a:cs typeface="Times New Roman" panose="02020603050405020304" pitchFamily="18" charset="0"/>
              </a:rPr>
              <a:t> tipinde bir </a:t>
            </a:r>
            <a:r>
              <a:rPr lang="tr-TR" dirty="0" err="1">
                <a:solidFill>
                  <a:schemeClr val="tx1"/>
                </a:solidFill>
                <a:latin typeface="Times New Roman" panose="02020603050405020304" pitchFamily="18" charset="0"/>
                <a:cs typeface="Times New Roman" panose="02020603050405020304" pitchFamily="18" charset="0"/>
              </a:rPr>
              <a:t>döküman</a:t>
            </a:r>
            <a:r>
              <a:rPr lang="tr-TR" dirty="0">
                <a:solidFill>
                  <a:schemeClr val="tx1"/>
                </a:solidFill>
                <a:latin typeface="Times New Roman" panose="02020603050405020304" pitchFamily="18" charset="0"/>
                <a:cs typeface="Times New Roman" panose="02020603050405020304" pitchFamily="18" charset="0"/>
              </a:rPr>
              <a:t> nesnesi oluşturuyoruz. Burada dikkatimizi çeken husus, </a:t>
            </a:r>
            <a:r>
              <a:rPr lang="tr-TR" dirty="0" err="1">
                <a:solidFill>
                  <a:schemeClr val="tx1"/>
                </a:solidFill>
                <a:latin typeface="Times New Roman" panose="02020603050405020304" pitchFamily="18" charset="0"/>
                <a:cs typeface="Times New Roman" panose="02020603050405020304" pitchFamily="18" charset="0"/>
              </a:rPr>
              <a:t>createDocument</a:t>
            </a:r>
            <a:r>
              <a:rPr lang="tr-TR" dirty="0">
                <a:solidFill>
                  <a:schemeClr val="tx1"/>
                </a:solidFill>
                <a:latin typeface="Times New Roman" panose="02020603050405020304" pitchFamily="18" charset="0"/>
                <a:cs typeface="Times New Roman" panose="02020603050405020304" pitchFamily="18" charset="0"/>
              </a:rPr>
              <a:t>() metoduna verilen ve "PDF" değerini taşıyan parametredir.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Bu parametre yardımı ile </a:t>
            </a:r>
            <a:r>
              <a:rPr lang="tr-TR" dirty="0" err="1">
                <a:solidFill>
                  <a:schemeClr val="tx1"/>
                </a:solidFill>
                <a:latin typeface="Times New Roman" panose="02020603050405020304" pitchFamily="18" charset="0"/>
                <a:cs typeface="Times New Roman" panose="02020603050405020304" pitchFamily="18" charset="0"/>
              </a:rPr>
              <a:t>DocumentFactory</a:t>
            </a:r>
            <a:r>
              <a:rPr lang="tr-TR" dirty="0">
                <a:solidFill>
                  <a:schemeClr val="tx1"/>
                </a:solidFill>
                <a:latin typeface="Times New Roman" panose="02020603050405020304" pitchFamily="18" charset="0"/>
                <a:cs typeface="Times New Roman" panose="02020603050405020304" pitchFamily="18" charset="0"/>
              </a:rPr>
              <a:t> sınıfına hangi tipte bir </a:t>
            </a:r>
            <a:r>
              <a:rPr lang="tr-TR" dirty="0" err="1">
                <a:solidFill>
                  <a:schemeClr val="tx1"/>
                </a:solidFill>
                <a:latin typeface="Times New Roman" panose="02020603050405020304" pitchFamily="18" charset="0"/>
                <a:cs typeface="Times New Roman" panose="02020603050405020304" pitchFamily="18" charset="0"/>
              </a:rPr>
              <a:t>döküman</a:t>
            </a:r>
            <a:r>
              <a:rPr lang="tr-TR" dirty="0">
                <a:solidFill>
                  <a:schemeClr val="tx1"/>
                </a:solidFill>
                <a:latin typeface="Times New Roman" panose="02020603050405020304" pitchFamily="18" charset="0"/>
                <a:cs typeface="Times New Roman" panose="02020603050405020304" pitchFamily="18" charset="0"/>
              </a:rPr>
              <a:t> nesnesi oluşturması gerektiği bildirilmektedir.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Burada kullanıcı sınıfın (Application) "PDF" parametresi aracılığıyla </a:t>
            </a:r>
            <a:r>
              <a:rPr lang="tr-TR" dirty="0" err="1">
                <a:solidFill>
                  <a:schemeClr val="tx1"/>
                </a:solidFill>
                <a:latin typeface="Times New Roman" panose="02020603050405020304" pitchFamily="18" charset="0"/>
                <a:cs typeface="Times New Roman" panose="02020603050405020304" pitchFamily="18" charset="0"/>
              </a:rPr>
              <a:t>DokumentFactory</a:t>
            </a:r>
            <a:r>
              <a:rPr lang="tr-TR" dirty="0">
                <a:solidFill>
                  <a:schemeClr val="tx1"/>
                </a:solidFill>
                <a:latin typeface="Times New Roman" panose="02020603050405020304" pitchFamily="18" charset="0"/>
                <a:cs typeface="Times New Roman" panose="02020603050405020304" pitchFamily="18" charset="0"/>
              </a:rPr>
              <a:t> tarafından yönetilen </a:t>
            </a:r>
            <a:r>
              <a:rPr lang="tr-TR" dirty="0" err="1">
                <a:solidFill>
                  <a:schemeClr val="tx1"/>
                </a:solidFill>
                <a:latin typeface="Times New Roman" panose="02020603050405020304" pitchFamily="18" charset="0"/>
                <a:cs typeface="Times New Roman" panose="02020603050405020304" pitchFamily="18" charset="0"/>
              </a:rPr>
              <a:t>döküman</a:t>
            </a:r>
            <a:r>
              <a:rPr lang="tr-TR" dirty="0">
                <a:solidFill>
                  <a:schemeClr val="tx1"/>
                </a:solidFill>
                <a:latin typeface="Times New Roman" panose="02020603050405020304" pitchFamily="18" charset="0"/>
                <a:cs typeface="Times New Roman" panose="02020603050405020304" pitchFamily="18" charset="0"/>
              </a:rPr>
              <a:t> oluşum sürecini yönlendiriyor olması dikkat çekmektedir.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Application sınıfı somut altsınıfların yapısını ve nasıl oluşturulduklarını bilmek zorunda değildir.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Application sınıfı </a:t>
            </a:r>
            <a:r>
              <a:rPr lang="tr-TR" dirty="0" err="1">
                <a:solidFill>
                  <a:schemeClr val="tx1"/>
                </a:solidFill>
                <a:latin typeface="Times New Roman" panose="02020603050405020304" pitchFamily="18" charset="0"/>
                <a:cs typeface="Times New Roman" panose="02020603050405020304" pitchFamily="18" charset="0"/>
              </a:rPr>
              <a:t>String</a:t>
            </a:r>
            <a:r>
              <a:rPr lang="tr-TR" dirty="0">
                <a:solidFill>
                  <a:schemeClr val="tx1"/>
                </a:solidFill>
                <a:latin typeface="Times New Roman" panose="02020603050405020304" pitchFamily="18" charset="0"/>
                <a:cs typeface="Times New Roman" panose="02020603050405020304" pitchFamily="18" charset="0"/>
              </a:rPr>
              <a:t> veri tipindeki bir parametre ile hangi bir tip doküman istediğini ifade etmektedir. </a:t>
            </a:r>
            <a:r>
              <a:rPr lang="tr-TR" dirty="0" err="1">
                <a:solidFill>
                  <a:schemeClr val="tx1"/>
                </a:solidFill>
                <a:latin typeface="Times New Roman" panose="02020603050405020304" pitchFamily="18" charset="0"/>
                <a:cs typeface="Times New Roman" panose="02020603050405020304" pitchFamily="18" charset="0"/>
              </a:rPr>
              <a:t>DocumentFactory</a:t>
            </a:r>
            <a:r>
              <a:rPr lang="tr-TR" dirty="0">
                <a:solidFill>
                  <a:schemeClr val="tx1"/>
                </a:solidFill>
                <a:latin typeface="Times New Roman" panose="02020603050405020304" pitchFamily="18" charset="0"/>
                <a:cs typeface="Times New Roman" panose="02020603050405020304" pitchFamily="18" charset="0"/>
              </a:rPr>
              <a:t> sınıfı bu parametreyi değerlendirerek, gerekli somut sınıfı bulmakta ve </a:t>
            </a:r>
            <a:r>
              <a:rPr lang="tr-TR" dirty="0" err="1">
                <a:solidFill>
                  <a:schemeClr val="tx1"/>
                </a:solidFill>
                <a:latin typeface="Times New Roman" panose="02020603050405020304" pitchFamily="18" charset="0"/>
                <a:cs typeface="Times New Roman" panose="02020603050405020304" pitchFamily="18" charset="0"/>
              </a:rPr>
              <a:t>döküman</a:t>
            </a:r>
            <a:r>
              <a:rPr lang="tr-TR" dirty="0">
                <a:solidFill>
                  <a:schemeClr val="tx1"/>
                </a:solidFill>
                <a:latin typeface="Times New Roman" panose="02020603050405020304" pitchFamily="18" charset="0"/>
                <a:cs typeface="Times New Roman" panose="02020603050405020304" pitchFamily="18" charset="0"/>
              </a:rPr>
              <a:t> nesnesini oluşturmaktadır. </a:t>
            </a:r>
          </a:p>
        </p:txBody>
      </p:sp>
      <p:sp>
        <p:nvSpPr>
          <p:cNvPr id="5" name="Slayt Numarası Yer Tutucusu 4"/>
          <p:cNvSpPr>
            <a:spLocks noGrp="1"/>
          </p:cNvSpPr>
          <p:nvPr>
            <p:ph type="sldNum" sz="quarter" idx="12"/>
          </p:nvPr>
        </p:nvSpPr>
        <p:spPr/>
        <p:txBody>
          <a:bodyPr/>
          <a:lstStyle/>
          <a:p>
            <a:fld id="{E5046ED2-48BC-4D4D-A18C-EC6704D416AE}" type="slidenum">
              <a:rPr lang="tr-TR" smtClean="0"/>
              <a:t>14</a:t>
            </a:fld>
            <a:endParaRPr lang="tr-TR"/>
          </a:p>
        </p:txBody>
      </p:sp>
    </p:spTree>
    <p:extLst>
      <p:ext uri="{BB962C8B-B14F-4D97-AF65-F5344CB8AC3E}">
        <p14:creationId xmlns:p14="http://schemas.microsoft.com/office/powerpoint/2010/main" val="2825096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286604"/>
            <a:ext cx="7733211" cy="1450757"/>
          </a:xfrm>
        </p:spPr>
        <p:txBody>
          <a:bodyPr>
            <a:normAutofit/>
          </a:bodyPr>
          <a:lstStyle/>
          <a:p>
            <a:r>
              <a:rPr lang="tr-TR" sz="4000" b="1" dirty="0">
                <a:solidFill>
                  <a:srgbClr val="00B0F0"/>
                </a:solidFill>
                <a:latin typeface="Times New Roman" panose="02020603050405020304" pitchFamily="18" charset="0"/>
                <a:cs typeface="Times New Roman" panose="02020603050405020304" pitchFamily="18" charset="0"/>
              </a:rPr>
              <a:t>Fabrika metodu tasarım şablonu ne zaman kullanılır? </a:t>
            </a:r>
          </a:p>
        </p:txBody>
      </p:sp>
      <p:sp>
        <p:nvSpPr>
          <p:cNvPr id="3" name="İçerik Yer Tutucusu 2"/>
          <p:cNvSpPr>
            <a:spLocks noGrp="1"/>
          </p:cNvSpPr>
          <p:nvPr>
            <p:ph idx="1"/>
          </p:nvPr>
        </p:nvSpPr>
        <p:spPr/>
        <p:txBody>
          <a:bodyPr/>
          <a:lstStyle/>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Kullanıcı sınıf hangi altsınıfların kullanılması gerektiğini bilmiyorsa; Örneğin Application sınıfı </a:t>
            </a:r>
            <a:r>
              <a:rPr lang="tr-TR" dirty="0" err="1">
                <a:solidFill>
                  <a:schemeClr val="tx1"/>
                </a:solidFill>
                <a:latin typeface="Times New Roman" panose="02020603050405020304" pitchFamily="18" charset="0"/>
                <a:cs typeface="Times New Roman" panose="02020603050405020304" pitchFamily="18" charset="0"/>
              </a:rPr>
              <a:t>Pdf</a:t>
            </a:r>
            <a:r>
              <a:rPr lang="tr-TR" dirty="0">
                <a:solidFill>
                  <a:schemeClr val="tx1"/>
                </a:solidFill>
                <a:latin typeface="Times New Roman" panose="02020603050405020304" pitchFamily="18" charset="0"/>
                <a:cs typeface="Times New Roman" panose="02020603050405020304" pitchFamily="18" charset="0"/>
              </a:rPr>
              <a:t> ya da </a:t>
            </a:r>
            <a:r>
              <a:rPr lang="tr-TR" dirty="0" err="1">
                <a:solidFill>
                  <a:schemeClr val="tx1"/>
                </a:solidFill>
                <a:latin typeface="Times New Roman" panose="02020603050405020304" pitchFamily="18" charset="0"/>
                <a:cs typeface="Times New Roman" panose="02020603050405020304" pitchFamily="18" charset="0"/>
              </a:rPr>
              <a:t>Work</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döküman</a:t>
            </a:r>
            <a:r>
              <a:rPr lang="tr-TR" dirty="0">
                <a:solidFill>
                  <a:schemeClr val="tx1"/>
                </a:solidFill>
                <a:latin typeface="Times New Roman" panose="02020603050405020304" pitchFamily="18" charset="0"/>
                <a:cs typeface="Times New Roman" panose="02020603050405020304" pitchFamily="18" charset="0"/>
              </a:rPr>
              <a:t> tiplerini tanımıyor.</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Kullanıcı sınıf altsınıflardan nasıl nesne üretilmesi gerektiğini bilmiyorsa.</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Kullanıcı sınıf ihtiyaç duyulan nesnelerin oluşturulmasını altsınıflara delege etmek istiyorsa. </a:t>
            </a:r>
          </a:p>
        </p:txBody>
      </p:sp>
      <p:sp>
        <p:nvSpPr>
          <p:cNvPr id="5" name="Slayt Numarası Yer Tutucusu 4"/>
          <p:cNvSpPr>
            <a:spLocks noGrp="1"/>
          </p:cNvSpPr>
          <p:nvPr>
            <p:ph type="sldNum" sz="quarter" idx="12"/>
          </p:nvPr>
        </p:nvSpPr>
        <p:spPr/>
        <p:txBody>
          <a:bodyPr/>
          <a:lstStyle/>
          <a:p>
            <a:fld id="{E5046ED2-48BC-4D4D-A18C-EC6704D416AE}" type="slidenum">
              <a:rPr lang="tr-TR" smtClean="0"/>
              <a:t>15</a:t>
            </a:fld>
            <a:endParaRPr lang="tr-TR"/>
          </a:p>
        </p:txBody>
      </p:sp>
    </p:spTree>
    <p:extLst>
      <p:ext uri="{BB962C8B-B14F-4D97-AF65-F5344CB8AC3E}">
        <p14:creationId xmlns:p14="http://schemas.microsoft.com/office/powerpoint/2010/main" val="1293738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286605"/>
            <a:ext cx="7543800" cy="1254042"/>
          </a:xfrm>
        </p:spPr>
        <p:txBody>
          <a:bodyPr/>
          <a:lstStyle/>
          <a:p>
            <a:r>
              <a:rPr lang="tr-TR" b="1" dirty="0">
                <a:solidFill>
                  <a:srgbClr val="00B0F0"/>
                </a:solidFill>
                <a:latin typeface="Times New Roman" panose="02020603050405020304" pitchFamily="18" charset="0"/>
                <a:cs typeface="Times New Roman" panose="02020603050405020304" pitchFamily="18" charset="0"/>
              </a:rPr>
              <a:t>Tekillik (</a:t>
            </a:r>
            <a:r>
              <a:rPr lang="tr-TR" b="1" dirty="0" err="1">
                <a:solidFill>
                  <a:srgbClr val="00B0F0"/>
                </a:solidFill>
                <a:latin typeface="Times New Roman" panose="02020603050405020304" pitchFamily="18" charset="0"/>
                <a:cs typeface="Times New Roman" panose="02020603050405020304" pitchFamily="18" charset="0"/>
              </a:rPr>
              <a:t>Singlethon</a:t>
            </a:r>
            <a:r>
              <a:rPr lang="tr-TR" b="1" dirty="0">
                <a:solidFill>
                  <a:srgbClr val="00B0F0"/>
                </a:solidFill>
                <a:latin typeface="Times New Roman" panose="02020603050405020304" pitchFamily="18" charset="0"/>
                <a:cs typeface="Times New Roman" panose="02020603050405020304" pitchFamily="18" charset="0"/>
              </a:rPr>
              <a:t>) </a:t>
            </a:r>
            <a:endParaRPr lang="tr-TR" dirty="0">
              <a:solidFill>
                <a:srgbClr val="00B0F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00099" y="1691693"/>
            <a:ext cx="7543801" cy="4174066"/>
          </a:xfrm>
        </p:spPr>
        <p:txBody>
          <a:bodyPr>
            <a:normAutofit/>
          </a:bodyPr>
          <a:lstStyle/>
          <a:p>
            <a:pPr algn="just"/>
            <a:r>
              <a:rPr lang="tr-TR" sz="1100" b="0" i="0" dirty="0" err="1">
                <a:solidFill>
                  <a:srgbClr val="374151"/>
                </a:solidFill>
                <a:effectLst/>
                <a:latin typeface="Söhne"/>
              </a:rPr>
              <a:t>Singleton</a:t>
            </a:r>
            <a:r>
              <a:rPr lang="tr-TR" sz="1100" b="0" i="0" dirty="0">
                <a:solidFill>
                  <a:srgbClr val="374151"/>
                </a:solidFill>
                <a:effectLst/>
                <a:latin typeface="Söhne"/>
              </a:rPr>
              <a:t> tasarım deseni, bir sınıfın yalnızca bir örneğine sahip olmasını sağlayan bir </a:t>
            </a:r>
            <a:r>
              <a:rPr lang="tr-TR" sz="1100" b="0" i="0" dirty="0" err="1">
                <a:solidFill>
                  <a:srgbClr val="374151"/>
                </a:solidFill>
                <a:effectLst/>
                <a:latin typeface="Söhne"/>
              </a:rPr>
              <a:t>creational</a:t>
            </a:r>
            <a:r>
              <a:rPr lang="tr-TR" sz="1100" b="0" i="0" dirty="0">
                <a:solidFill>
                  <a:srgbClr val="374151"/>
                </a:solidFill>
                <a:effectLst/>
                <a:latin typeface="Söhne"/>
              </a:rPr>
              <a:t> (oluşturucu) tasarım desenidir. Bu desen, bir sınıfın tek bir örneğini paylaşmak ve bu örneğe global bir erişim noktası sağlamak için kullanılır. </a:t>
            </a:r>
            <a:r>
              <a:rPr lang="tr-TR" sz="1100" b="0" i="0" dirty="0" err="1">
                <a:solidFill>
                  <a:srgbClr val="374151"/>
                </a:solidFill>
                <a:effectLst/>
                <a:latin typeface="Söhne"/>
              </a:rPr>
              <a:t>Singleton</a:t>
            </a:r>
            <a:r>
              <a:rPr lang="tr-TR" sz="1100" b="0" i="0" dirty="0">
                <a:solidFill>
                  <a:srgbClr val="374151"/>
                </a:solidFill>
                <a:effectLst/>
                <a:latin typeface="Söhne"/>
              </a:rPr>
              <a:t> deseni genellikle bir kaynak yönetimi nesnesi, bir yapılandırma ayarları nesnesi veya bir </a:t>
            </a:r>
            <a:r>
              <a:rPr lang="tr-TR" sz="1100" b="0" i="0" dirty="0" err="1">
                <a:solidFill>
                  <a:srgbClr val="374151"/>
                </a:solidFill>
                <a:effectLst/>
                <a:latin typeface="Söhne"/>
              </a:rPr>
              <a:t>thread</a:t>
            </a:r>
            <a:r>
              <a:rPr lang="tr-TR" sz="1100" b="0" i="0" dirty="0">
                <a:solidFill>
                  <a:srgbClr val="374151"/>
                </a:solidFill>
                <a:effectLst/>
                <a:latin typeface="Söhne"/>
              </a:rPr>
              <a:t> havuzu gibi bir kaynağa tek bir noktadan erişilmesi gereken durumlarda kullanılır.</a:t>
            </a:r>
          </a:p>
          <a:p>
            <a:pPr algn="just"/>
            <a:endParaRPr lang="tr-TR" sz="1800" dirty="0">
              <a:solidFill>
                <a:schemeClr val="tx1"/>
              </a:solidFill>
              <a:latin typeface="Times New Roman" panose="02020603050405020304" pitchFamily="18" charset="0"/>
              <a:cs typeface="Times New Roman" panose="02020603050405020304" pitchFamily="18" charset="0"/>
            </a:endParaRPr>
          </a:p>
          <a:p>
            <a:pPr algn="just"/>
            <a:r>
              <a:rPr lang="tr-TR" sz="1800" dirty="0">
                <a:solidFill>
                  <a:schemeClr val="tx1"/>
                </a:solidFill>
                <a:latin typeface="Times New Roman" panose="02020603050405020304" pitchFamily="18" charset="0"/>
                <a:cs typeface="Times New Roman" panose="02020603050405020304" pitchFamily="18" charset="0"/>
              </a:rPr>
              <a:t>    </a:t>
            </a:r>
          </a:p>
        </p:txBody>
      </p:sp>
      <p:sp>
        <p:nvSpPr>
          <p:cNvPr id="5" name="Slayt Numarası Yer Tutucusu 4"/>
          <p:cNvSpPr>
            <a:spLocks noGrp="1"/>
          </p:cNvSpPr>
          <p:nvPr>
            <p:ph type="sldNum" sz="quarter" idx="12"/>
          </p:nvPr>
        </p:nvSpPr>
        <p:spPr/>
        <p:txBody>
          <a:bodyPr/>
          <a:lstStyle/>
          <a:p>
            <a:fld id="{E5046ED2-48BC-4D4D-A18C-EC6704D416AE}" type="slidenum">
              <a:rPr lang="tr-TR" smtClean="0"/>
              <a:t>16</a:t>
            </a:fld>
            <a:endParaRPr lang="tr-TR"/>
          </a:p>
        </p:txBody>
      </p:sp>
      <p:grpSp>
        <p:nvGrpSpPr>
          <p:cNvPr id="10" name="Grup 9">
            <a:extLst>
              <a:ext uri="{FF2B5EF4-FFF2-40B4-BE49-F238E27FC236}">
                <a16:creationId xmlns:a16="http://schemas.microsoft.com/office/drawing/2014/main" id="{C3170EB9-F9C8-421C-8679-0E4A8F233DA7}"/>
              </a:ext>
            </a:extLst>
          </p:cNvPr>
          <p:cNvGrpSpPr/>
          <p:nvPr/>
        </p:nvGrpSpPr>
        <p:grpSpPr>
          <a:xfrm>
            <a:off x="899159" y="2391786"/>
            <a:ext cx="6336000" cy="4068000"/>
            <a:chOff x="822959" y="1363765"/>
            <a:chExt cx="6503907" cy="4953429"/>
          </a:xfrm>
        </p:grpSpPr>
        <p:pic>
          <p:nvPicPr>
            <p:cNvPr id="7" name="Resim 6">
              <a:extLst>
                <a:ext uri="{FF2B5EF4-FFF2-40B4-BE49-F238E27FC236}">
                  <a16:creationId xmlns:a16="http://schemas.microsoft.com/office/drawing/2014/main" id="{CC777DC4-0597-4873-AB9D-30522F217842}"/>
                </a:ext>
              </a:extLst>
            </p:cNvPr>
            <p:cNvPicPr>
              <a:picLocks noChangeAspect="1"/>
            </p:cNvPicPr>
            <p:nvPr/>
          </p:nvPicPr>
          <p:blipFill>
            <a:blip r:embed="rId2"/>
            <a:stretch>
              <a:fillRect/>
            </a:stretch>
          </p:blipFill>
          <p:spPr>
            <a:xfrm>
              <a:off x="822959" y="1363765"/>
              <a:ext cx="5464013" cy="4953429"/>
            </a:xfrm>
            <a:prstGeom prst="rect">
              <a:avLst/>
            </a:prstGeom>
          </p:spPr>
        </p:pic>
        <p:pic>
          <p:nvPicPr>
            <p:cNvPr id="9" name="Resim 8">
              <a:extLst>
                <a:ext uri="{FF2B5EF4-FFF2-40B4-BE49-F238E27FC236}">
                  <a16:creationId xmlns:a16="http://schemas.microsoft.com/office/drawing/2014/main" id="{C5E94249-E8F6-44C3-9876-F677376B765F}"/>
                </a:ext>
              </a:extLst>
            </p:cNvPr>
            <p:cNvPicPr>
              <a:picLocks noChangeAspect="1"/>
            </p:cNvPicPr>
            <p:nvPr/>
          </p:nvPicPr>
          <p:blipFill>
            <a:blip r:embed="rId3"/>
            <a:stretch>
              <a:fillRect/>
            </a:stretch>
          </p:blipFill>
          <p:spPr>
            <a:xfrm>
              <a:off x="6282836" y="2195258"/>
              <a:ext cx="1044030" cy="1714649"/>
            </a:xfrm>
            <a:prstGeom prst="rect">
              <a:avLst/>
            </a:prstGeom>
          </p:spPr>
        </p:pic>
      </p:grpSp>
    </p:spTree>
    <p:extLst>
      <p:ext uri="{BB962C8B-B14F-4D97-AF65-F5344CB8AC3E}">
        <p14:creationId xmlns:p14="http://schemas.microsoft.com/office/powerpoint/2010/main" val="525675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Tekillik (</a:t>
            </a:r>
            <a:r>
              <a:rPr lang="tr-TR" b="1" dirty="0" err="1">
                <a:solidFill>
                  <a:srgbClr val="00B0F0"/>
                </a:solidFill>
                <a:latin typeface="Times New Roman" panose="02020603050405020304" pitchFamily="18" charset="0"/>
                <a:cs typeface="Times New Roman" panose="02020603050405020304" pitchFamily="18" charset="0"/>
              </a:rPr>
              <a:t>Singlethon</a:t>
            </a:r>
            <a:r>
              <a:rPr lang="tr-TR" b="1" dirty="0">
                <a:solidFill>
                  <a:srgbClr val="00B0F0"/>
                </a:solidFill>
                <a:latin typeface="Times New Roman" panose="02020603050405020304" pitchFamily="18" charset="0"/>
                <a:cs typeface="Times New Roman" panose="02020603050405020304" pitchFamily="18" charset="0"/>
              </a:rPr>
              <a:t>) </a:t>
            </a:r>
            <a:endParaRPr lang="tr-TR" dirty="0">
              <a:solidFill>
                <a:srgbClr val="00B0F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22959" y="1845734"/>
            <a:ext cx="7543801" cy="4174066"/>
          </a:xfrm>
        </p:spPr>
        <p:txBody>
          <a:bodyPr>
            <a:normAutofit fontScale="85000" lnSpcReduction="20000"/>
          </a:bodyPr>
          <a:lstStyle/>
          <a:p>
            <a:pPr algn="just"/>
            <a:r>
              <a:rPr lang="tr-TR" sz="1800" dirty="0">
                <a:solidFill>
                  <a:schemeClr val="tx1"/>
                </a:solidFill>
                <a:latin typeface="Times New Roman" panose="02020603050405020304" pitchFamily="18" charset="0"/>
                <a:cs typeface="Times New Roman" panose="02020603050405020304" pitchFamily="18" charset="0"/>
              </a:rPr>
              <a:t>Yukarıdaki örnekte </a:t>
            </a:r>
            <a:r>
              <a:rPr lang="tr-TR" sz="1800" dirty="0" err="1">
                <a:solidFill>
                  <a:schemeClr val="tx1"/>
                </a:solidFill>
                <a:latin typeface="Times New Roman" panose="02020603050405020304" pitchFamily="18" charset="0"/>
                <a:cs typeface="Times New Roman" panose="02020603050405020304" pitchFamily="18" charset="0"/>
              </a:rPr>
              <a:t>Singleton</a:t>
            </a:r>
            <a:r>
              <a:rPr lang="tr-TR" sz="1800" dirty="0">
                <a:solidFill>
                  <a:schemeClr val="tx1"/>
                </a:solidFill>
                <a:latin typeface="Times New Roman" panose="02020603050405020304" pitchFamily="18" charset="0"/>
                <a:cs typeface="Times New Roman" panose="02020603050405020304" pitchFamily="18" charset="0"/>
              </a:rPr>
              <a:t> sınıfı, kendi içinde bir örneği tutan bir </a:t>
            </a:r>
            <a:r>
              <a:rPr lang="tr-TR" sz="1800" dirty="0" err="1">
                <a:solidFill>
                  <a:schemeClr val="tx1"/>
                </a:solidFill>
                <a:latin typeface="Times New Roman" panose="02020603050405020304" pitchFamily="18" charset="0"/>
                <a:cs typeface="Times New Roman" panose="02020603050405020304" pitchFamily="18" charset="0"/>
              </a:rPr>
              <a:t>static</a:t>
            </a:r>
            <a:r>
              <a:rPr lang="tr-TR" sz="1800" dirty="0">
                <a:solidFill>
                  <a:schemeClr val="tx1"/>
                </a:solidFill>
                <a:latin typeface="Times New Roman" panose="02020603050405020304" pitchFamily="18" charset="0"/>
                <a:cs typeface="Times New Roman" panose="02020603050405020304" pitchFamily="18" charset="0"/>
              </a:rPr>
              <a:t> değişken (</a:t>
            </a:r>
            <a:r>
              <a:rPr lang="tr-TR" sz="1800" dirty="0" err="1">
                <a:solidFill>
                  <a:schemeClr val="tx1"/>
                </a:solidFill>
                <a:latin typeface="Times New Roman" panose="02020603050405020304" pitchFamily="18" charset="0"/>
                <a:cs typeface="Times New Roman" panose="02020603050405020304" pitchFamily="18" charset="0"/>
              </a:rPr>
              <a:t>instance</a:t>
            </a:r>
            <a:r>
              <a:rPr lang="tr-TR" sz="1800" dirty="0">
                <a:solidFill>
                  <a:schemeClr val="tx1"/>
                </a:solidFill>
                <a:latin typeface="Times New Roman" panose="02020603050405020304" pitchFamily="18" charset="0"/>
                <a:cs typeface="Times New Roman" panose="02020603050405020304" pitchFamily="18" charset="0"/>
              </a:rPr>
              <a:t>) içerir. </a:t>
            </a:r>
            <a:r>
              <a:rPr lang="tr-TR" sz="1800" dirty="0" err="1">
                <a:solidFill>
                  <a:schemeClr val="tx1"/>
                </a:solidFill>
                <a:latin typeface="Times New Roman" panose="02020603050405020304" pitchFamily="18" charset="0"/>
                <a:cs typeface="Times New Roman" panose="02020603050405020304" pitchFamily="18" charset="0"/>
              </a:rPr>
              <a:t>Constructor'ı</a:t>
            </a:r>
            <a:r>
              <a:rPr lang="tr-TR" sz="1800" dirty="0">
                <a:solidFill>
                  <a:schemeClr val="tx1"/>
                </a:solidFill>
                <a:latin typeface="Times New Roman" panose="02020603050405020304" pitchFamily="18" charset="0"/>
                <a:cs typeface="Times New Roman" panose="02020603050405020304" pitchFamily="18" charset="0"/>
              </a:rPr>
              <a:t> private olarak işaretlendiği için sınıfın dışından bu sınıfın yeni bir örneği oluşturulamaz. </a:t>
            </a:r>
            <a:r>
              <a:rPr lang="tr-TR" sz="1800" dirty="0" err="1">
                <a:solidFill>
                  <a:schemeClr val="tx1"/>
                </a:solidFill>
                <a:latin typeface="Times New Roman" panose="02020603050405020304" pitchFamily="18" charset="0"/>
                <a:cs typeface="Times New Roman" panose="02020603050405020304" pitchFamily="18" charset="0"/>
              </a:rPr>
              <a:t>getInstance</a:t>
            </a:r>
            <a:r>
              <a:rPr lang="tr-TR" sz="1800" dirty="0">
                <a:solidFill>
                  <a:schemeClr val="tx1"/>
                </a:solidFill>
                <a:latin typeface="Times New Roman" panose="02020603050405020304" pitchFamily="18" charset="0"/>
                <a:cs typeface="Times New Roman" panose="02020603050405020304" pitchFamily="18" charset="0"/>
              </a:rPr>
              <a:t> metodu, mevcut bir örnek varsa onu döndürür ve yoksa yeni bir örnek oluşturarak döndürür.</a:t>
            </a:r>
          </a:p>
          <a:p>
            <a:pPr algn="just"/>
            <a:r>
              <a:rPr lang="tr-TR" sz="1800" dirty="0" err="1">
                <a:solidFill>
                  <a:schemeClr val="tx1"/>
                </a:solidFill>
                <a:latin typeface="Times New Roman" panose="02020603050405020304" pitchFamily="18" charset="0"/>
                <a:cs typeface="Times New Roman" panose="02020603050405020304" pitchFamily="18" charset="0"/>
              </a:rPr>
              <a:t>Singleton</a:t>
            </a:r>
            <a:r>
              <a:rPr lang="tr-TR" sz="1800" dirty="0">
                <a:solidFill>
                  <a:schemeClr val="tx1"/>
                </a:solidFill>
                <a:latin typeface="Times New Roman" panose="02020603050405020304" pitchFamily="18" charset="0"/>
                <a:cs typeface="Times New Roman" panose="02020603050405020304" pitchFamily="18" charset="0"/>
              </a:rPr>
              <a:t> tasarım deseni genellikle şu durumlarda kullanılır:</a:t>
            </a:r>
          </a:p>
          <a:p>
            <a:pPr algn="just"/>
            <a:r>
              <a:rPr lang="tr-TR" sz="1800" b="1" dirty="0">
                <a:solidFill>
                  <a:schemeClr val="tx1"/>
                </a:solidFill>
                <a:latin typeface="Times New Roman" panose="02020603050405020304" pitchFamily="18" charset="0"/>
                <a:cs typeface="Times New Roman" panose="02020603050405020304" pitchFamily="18" charset="0"/>
              </a:rPr>
              <a:t>Kaynak Yönetimi:</a:t>
            </a:r>
          </a:p>
          <a:p>
            <a:pPr algn="just"/>
            <a:r>
              <a:rPr lang="tr-TR" sz="1800" dirty="0">
                <a:solidFill>
                  <a:schemeClr val="tx1"/>
                </a:solidFill>
                <a:latin typeface="Times New Roman" panose="02020603050405020304" pitchFamily="18" charset="0"/>
                <a:cs typeface="Times New Roman" panose="02020603050405020304" pitchFamily="18" charset="0"/>
              </a:rPr>
              <a:t>Bir kaynağa (örneğin, </a:t>
            </a:r>
            <a:r>
              <a:rPr lang="tr-TR" sz="1800" dirty="0" err="1">
                <a:solidFill>
                  <a:schemeClr val="tx1"/>
                </a:solidFill>
                <a:latin typeface="Times New Roman" panose="02020603050405020304" pitchFamily="18" charset="0"/>
                <a:cs typeface="Times New Roman" panose="02020603050405020304" pitchFamily="18" charset="0"/>
              </a:rPr>
              <a:t>veritabanı</a:t>
            </a:r>
            <a:r>
              <a:rPr lang="tr-TR" sz="1800" dirty="0">
                <a:solidFill>
                  <a:schemeClr val="tx1"/>
                </a:solidFill>
                <a:latin typeface="Times New Roman" panose="02020603050405020304" pitchFamily="18" charset="0"/>
                <a:cs typeface="Times New Roman" panose="02020603050405020304" pitchFamily="18" charset="0"/>
              </a:rPr>
              <a:t> bağlantısı veya dosya sistemi) tek bir noktadan erişmek istediğinizde.</a:t>
            </a:r>
          </a:p>
          <a:p>
            <a:pPr algn="just"/>
            <a:r>
              <a:rPr lang="tr-TR" sz="1800" b="1" dirty="0">
                <a:solidFill>
                  <a:schemeClr val="tx1"/>
                </a:solidFill>
                <a:latin typeface="Times New Roman" panose="02020603050405020304" pitchFamily="18" charset="0"/>
                <a:cs typeface="Times New Roman" panose="02020603050405020304" pitchFamily="18" charset="0"/>
              </a:rPr>
              <a:t>Konfigürasyon Ayarları:</a:t>
            </a:r>
          </a:p>
          <a:p>
            <a:pPr algn="just"/>
            <a:r>
              <a:rPr lang="tr-TR" sz="1800" dirty="0">
                <a:solidFill>
                  <a:schemeClr val="tx1"/>
                </a:solidFill>
                <a:latin typeface="Times New Roman" panose="02020603050405020304" pitchFamily="18" charset="0"/>
                <a:cs typeface="Times New Roman" panose="02020603050405020304" pitchFamily="18" charset="0"/>
              </a:rPr>
              <a:t>Uygulama ayarları gibi ortak bir konfigürasyon nesnesine global erişim sağlamak istediğinizde.</a:t>
            </a:r>
          </a:p>
          <a:p>
            <a:pPr algn="just"/>
            <a:r>
              <a:rPr lang="tr-TR" sz="1800" b="1" dirty="0">
                <a:solidFill>
                  <a:schemeClr val="tx1"/>
                </a:solidFill>
                <a:latin typeface="Times New Roman" panose="02020603050405020304" pitchFamily="18" charset="0"/>
                <a:cs typeface="Times New Roman" panose="02020603050405020304" pitchFamily="18" charset="0"/>
              </a:rPr>
              <a:t>Nesne Paylaşımı:</a:t>
            </a:r>
          </a:p>
          <a:p>
            <a:pPr algn="just"/>
            <a:r>
              <a:rPr lang="tr-TR" sz="1800" dirty="0">
                <a:solidFill>
                  <a:schemeClr val="tx1"/>
                </a:solidFill>
                <a:latin typeface="Times New Roman" panose="02020603050405020304" pitchFamily="18" charset="0"/>
                <a:cs typeface="Times New Roman" panose="02020603050405020304" pitchFamily="18" charset="0"/>
              </a:rPr>
              <a:t>Bir nesnenin sadece bir kez oluşturulmasını ve bu örneğin paylaşılmasını istediğinizde.</a:t>
            </a:r>
          </a:p>
          <a:p>
            <a:pPr algn="just"/>
            <a:r>
              <a:rPr lang="tr-TR" sz="1800" dirty="0" err="1">
                <a:solidFill>
                  <a:schemeClr val="tx1"/>
                </a:solidFill>
                <a:latin typeface="Times New Roman" panose="02020603050405020304" pitchFamily="18" charset="0"/>
                <a:cs typeface="Times New Roman" panose="02020603050405020304" pitchFamily="18" charset="0"/>
              </a:rPr>
              <a:t>Singleton</a:t>
            </a:r>
            <a:r>
              <a:rPr lang="tr-TR" sz="1800" dirty="0">
                <a:solidFill>
                  <a:schemeClr val="tx1"/>
                </a:solidFill>
                <a:latin typeface="Times New Roman" panose="02020603050405020304" pitchFamily="18" charset="0"/>
                <a:cs typeface="Times New Roman" panose="02020603050405020304" pitchFamily="18" charset="0"/>
              </a:rPr>
              <a:t> tasarım deseni, uygulama içinde tek bir noktadan erişilen ve tek bir örnek üzerinden paylaşılan kaynakları yönetmek için kullanıldığında faydalıdır. Ancak, gereksiz kullanımı, global durumları ve test zorluklarını beraberinde getirebilir, bu nedenle dikkatli bir şekilde kullanılmalıdır.</a:t>
            </a:r>
          </a:p>
          <a:p>
            <a:pPr algn="just"/>
            <a:endParaRPr lang="tr-TR" sz="1800" dirty="0">
              <a:solidFill>
                <a:schemeClr val="tx1"/>
              </a:solidFill>
              <a:latin typeface="Times New Roman" panose="02020603050405020304" pitchFamily="18" charset="0"/>
              <a:cs typeface="Times New Roman" panose="02020603050405020304" pitchFamily="18" charset="0"/>
            </a:endParaRPr>
          </a:p>
          <a:p>
            <a:pPr algn="just"/>
            <a:endParaRPr lang="tr-TR" sz="1800" dirty="0">
              <a:solidFill>
                <a:schemeClr val="tx1"/>
              </a:solidFill>
              <a:latin typeface="Times New Roman" panose="02020603050405020304" pitchFamily="18" charset="0"/>
              <a:cs typeface="Times New Roman" panose="02020603050405020304" pitchFamily="18" charset="0"/>
            </a:endParaRPr>
          </a:p>
          <a:p>
            <a:pPr algn="just"/>
            <a:endParaRPr lang="tr-TR" sz="1800" dirty="0">
              <a:solidFill>
                <a:schemeClr val="tx1"/>
              </a:solidFill>
              <a:latin typeface="Times New Roman" panose="02020603050405020304" pitchFamily="18" charset="0"/>
              <a:cs typeface="Times New Roman" panose="02020603050405020304" pitchFamily="18" charset="0"/>
            </a:endParaRPr>
          </a:p>
          <a:p>
            <a:pPr algn="just"/>
            <a:endParaRPr lang="tr-TR" sz="1800" dirty="0">
              <a:solidFill>
                <a:schemeClr val="tx1"/>
              </a:solidFill>
              <a:latin typeface="Times New Roman" panose="02020603050405020304" pitchFamily="18" charset="0"/>
              <a:cs typeface="Times New Roman" panose="02020603050405020304" pitchFamily="18" charset="0"/>
            </a:endParaRPr>
          </a:p>
          <a:p>
            <a:pPr algn="just"/>
            <a:endParaRPr lang="tr-TR" sz="1800" dirty="0">
              <a:solidFill>
                <a:schemeClr val="tx1"/>
              </a:solidFill>
              <a:latin typeface="Times New Roman" panose="02020603050405020304" pitchFamily="18" charset="0"/>
              <a:cs typeface="Times New Roman" panose="02020603050405020304" pitchFamily="18" charset="0"/>
            </a:endParaRPr>
          </a:p>
          <a:p>
            <a:pPr algn="just"/>
            <a:endParaRPr lang="tr-TR" sz="1800" dirty="0">
              <a:solidFill>
                <a:schemeClr val="tx1"/>
              </a:solidFill>
              <a:latin typeface="Times New Roman" panose="02020603050405020304" pitchFamily="18" charset="0"/>
              <a:cs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E5046ED2-48BC-4D4D-A18C-EC6704D416AE}" type="slidenum">
              <a:rPr lang="tr-TR" smtClean="0"/>
              <a:t>17</a:t>
            </a:fld>
            <a:endParaRPr lang="tr-TR"/>
          </a:p>
        </p:txBody>
      </p:sp>
    </p:spTree>
    <p:extLst>
      <p:ext uri="{BB962C8B-B14F-4D97-AF65-F5344CB8AC3E}">
        <p14:creationId xmlns:p14="http://schemas.microsoft.com/office/powerpoint/2010/main" val="230748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Tekillik (</a:t>
            </a:r>
            <a:r>
              <a:rPr lang="tr-TR" b="1" dirty="0" err="1">
                <a:solidFill>
                  <a:srgbClr val="00B0F0"/>
                </a:solidFill>
                <a:latin typeface="Times New Roman" panose="02020603050405020304" pitchFamily="18" charset="0"/>
                <a:cs typeface="Times New Roman" panose="02020603050405020304" pitchFamily="18" charset="0"/>
              </a:rPr>
              <a:t>Singlethon</a:t>
            </a:r>
            <a:r>
              <a:rPr lang="tr-TR" b="1" dirty="0">
                <a:solidFill>
                  <a:srgbClr val="00B0F0"/>
                </a:solidFill>
                <a:latin typeface="Times New Roman" panose="02020603050405020304" pitchFamily="18" charset="0"/>
                <a:cs typeface="Times New Roman" panose="02020603050405020304" pitchFamily="18" charset="0"/>
              </a:rPr>
              <a:t>) </a:t>
            </a:r>
            <a:endParaRPr lang="tr-TR" dirty="0">
              <a:solidFill>
                <a:srgbClr val="00B0F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22959" y="1845734"/>
            <a:ext cx="7543801" cy="4174066"/>
          </a:xfrm>
        </p:spPr>
        <p:txBody>
          <a:bodyPr>
            <a:normAutofit fontScale="92500" lnSpcReduction="20000"/>
          </a:bodyPr>
          <a:lstStyle/>
          <a:p>
            <a:pPr algn="just"/>
            <a:r>
              <a:rPr lang="tr-TR" sz="1800" dirty="0">
                <a:solidFill>
                  <a:schemeClr val="tx1"/>
                </a:solidFill>
                <a:latin typeface="Times New Roman" panose="02020603050405020304" pitchFamily="18" charset="0"/>
                <a:cs typeface="Times New Roman" panose="02020603050405020304" pitchFamily="18" charset="0"/>
              </a:rPr>
              <a:t>Eğer </a:t>
            </a:r>
            <a:r>
              <a:rPr lang="tr-TR" sz="1800" dirty="0" err="1">
                <a:solidFill>
                  <a:schemeClr val="tx1"/>
                </a:solidFill>
                <a:latin typeface="Times New Roman" panose="02020603050405020304" pitchFamily="18" charset="0"/>
                <a:cs typeface="Times New Roman" panose="02020603050405020304" pitchFamily="18" charset="0"/>
              </a:rPr>
              <a:t>Singleton</a:t>
            </a:r>
            <a:r>
              <a:rPr lang="tr-TR" sz="1800" dirty="0">
                <a:solidFill>
                  <a:schemeClr val="tx1"/>
                </a:solidFill>
                <a:latin typeface="Times New Roman" panose="02020603050405020304" pitchFamily="18" charset="0"/>
                <a:cs typeface="Times New Roman" panose="02020603050405020304" pitchFamily="18" charset="0"/>
              </a:rPr>
              <a:t> tasarım deseni olmasaydı, bir sınıfın birden fazla örneğine izin verilmiş olurdu ve bu durum bazı sorunlara yol açabilirdi. İşte bu durumun potansiyel sorunları ve örnek bir senaryo:</a:t>
            </a:r>
          </a:p>
          <a:p>
            <a:pPr algn="just"/>
            <a:r>
              <a:rPr lang="tr-TR" sz="1800" b="1" dirty="0">
                <a:solidFill>
                  <a:schemeClr val="tx1"/>
                </a:solidFill>
                <a:latin typeface="Times New Roman" panose="02020603050405020304" pitchFamily="18" charset="0"/>
                <a:cs typeface="Times New Roman" panose="02020603050405020304" pitchFamily="18" charset="0"/>
              </a:rPr>
              <a:t>Sorunlar:</a:t>
            </a:r>
          </a:p>
          <a:p>
            <a:pPr algn="just"/>
            <a:r>
              <a:rPr lang="tr-TR" sz="1800" b="1" dirty="0">
                <a:solidFill>
                  <a:schemeClr val="tx1"/>
                </a:solidFill>
                <a:latin typeface="Times New Roman" panose="02020603050405020304" pitchFamily="18" charset="0"/>
                <a:cs typeface="Times New Roman" panose="02020603050405020304" pitchFamily="18" charset="0"/>
              </a:rPr>
              <a:t>Birden Çok Örnek Oluşturma:</a:t>
            </a:r>
          </a:p>
          <a:p>
            <a:pPr algn="just"/>
            <a:r>
              <a:rPr lang="tr-TR" sz="1800" dirty="0" err="1">
                <a:solidFill>
                  <a:schemeClr val="tx1"/>
                </a:solidFill>
                <a:latin typeface="Times New Roman" panose="02020603050405020304" pitchFamily="18" charset="0"/>
                <a:cs typeface="Times New Roman" panose="02020603050405020304" pitchFamily="18" charset="0"/>
              </a:rPr>
              <a:t>Singleton</a:t>
            </a:r>
            <a:r>
              <a:rPr lang="tr-TR" sz="1800" dirty="0">
                <a:solidFill>
                  <a:schemeClr val="tx1"/>
                </a:solidFill>
                <a:latin typeface="Times New Roman" panose="02020603050405020304" pitchFamily="18" charset="0"/>
                <a:cs typeface="Times New Roman" panose="02020603050405020304" pitchFamily="18" charset="0"/>
              </a:rPr>
              <a:t> tasarım deseni olmadan, bir sınıftan istemci kodu tarafından istenilen sayıda örnek oluşturulabilirdi. Bu durum, bir kaynağın (örneğin, </a:t>
            </a:r>
            <a:r>
              <a:rPr lang="tr-TR" sz="1800" dirty="0" err="1">
                <a:solidFill>
                  <a:schemeClr val="tx1"/>
                </a:solidFill>
                <a:latin typeface="Times New Roman" panose="02020603050405020304" pitchFamily="18" charset="0"/>
                <a:cs typeface="Times New Roman" panose="02020603050405020304" pitchFamily="18" charset="0"/>
              </a:rPr>
              <a:t>veritabanı</a:t>
            </a:r>
            <a:r>
              <a:rPr lang="tr-TR" sz="1800" dirty="0">
                <a:solidFill>
                  <a:schemeClr val="tx1"/>
                </a:solidFill>
                <a:latin typeface="Times New Roman" panose="02020603050405020304" pitchFamily="18" charset="0"/>
                <a:cs typeface="Times New Roman" panose="02020603050405020304" pitchFamily="18" charset="0"/>
              </a:rPr>
              <a:t> bağlantısı) gereksiz yere çok sayıda kopyasının oluşturulmasına ve kaynakların etkin bir şekilde yönetilememesine neden olabilirdi.</a:t>
            </a:r>
          </a:p>
          <a:p>
            <a:pPr algn="just"/>
            <a:endParaRPr lang="tr-TR" sz="1800" dirty="0">
              <a:solidFill>
                <a:schemeClr val="tx1"/>
              </a:solidFill>
              <a:latin typeface="Times New Roman" panose="02020603050405020304" pitchFamily="18" charset="0"/>
              <a:cs typeface="Times New Roman" panose="02020603050405020304" pitchFamily="18" charset="0"/>
            </a:endParaRPr>
          </a:p>
          <a:p>
            <a:pPr algn="just"/>
            <a:r>
              <a:rPr lang="tr-TR" sz="1800" b="1" dirty="0">
                <a:solidFill>
                  <a:schemeClr val="tx1"/>
                </a:solidFill>
                <a:latin typeface="Times New Roman" panose="02020603050405020304" pitchFamily="18" charset="0"/>
                <a:cs typeface="Times New Roman" panose="02020603050405020304" pitchFamily="18" charset="0"/>
              </a:rPr>
              <a:t>Global Durum Sorunları:</a:t>
            </a:r>
          </a:p>
          <a:p>
            <a:pPr algn="just"/>
            <a:r>
              <a:rPr lang="tr-TR" sz="1800" dirty="0" err="1">
                <a:solidFill>
                  <a:schemeClr val="tx1"/>
                </a:solidFill>
                <a:latin typeface="Times New Roman" panose="02020603050405020304" pitchFamily="18" charset="0"/>
                <a:cs typeface="Times New Roman" panose="02020603050405020304" pitchFamily="18" charset="0"/>
              </a:rPr>
              <a:t>Singleton</a:t>
            </a:r>
            <a:r>
              <a:rPr lang="tr-TR" sz="1800" dirty="0">
                <a:solidFill>
                  <a:schemeClr val="tx1"/>
                </a:solidFill>
                <a:latin typeface="Times New Roman" panose="02020603050405020304" pitchFamily="18" charset="0"/>
                <a:cs typeface="Times New Roman" panose="02020603050405020304" pitchFamily="18" charset="0"/>
              </a:rPr>
              <a:t> tasarım deseni, global bir erişim noktası sağlayarak bir nesnenin tek bir örneğine erişim imkanı tanır. Bu olmadığında, kontrolsüz bir şekilde nesne oluşturma ve yönetme durumlarına yol açabilir, global durumları kontrol etmekte zorluklar yaşanabilirdi.</a:t>
            </a:r>
          </a:p>
        </p:txBody>
      </p:sp>
      <p:sp>
        <p:nvSpPr>
          <p:cNvPr id="5" name="Slayt Numarası Yer Tutucusu 4"/>
          <p:cNvSpPr>
            <a:spLocks noGrp="1"/>
          </p:cNvSpPr>
          <p:nvPr>
            <p:ph type="sldNum" sz="quarter" idx="12"/>
          </p:nvPr>
        </p:nvSpPr>
        <p:spPr/>
        <p:txBody>
          <a:bodyPr/>
          <a:lstStyle/>
          <a:p>
            <a:fld id="{E5046ED2-48BC-4D4D-A18C-EC6704D416AE}" type="slidenum">
              <a:rPr lang="tr-TR" smtClean="0"/>
              <a:t>18</a:t>
            </a:fld>
            <a:endParaRPr lang="tr-TR"/>
          </a:p>
        </p:txBody>
      </p:sp>
    </p:spTree>
    <p:extLst>
      <p:ext uri="{BB962C8B-B14F-4D97-AF65-F5344CB8AC3E}">
        <p14:creationId xmlns:p14="http://schemas.microsoft.com/office/powerpoint/2010/main" val="1332189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Tekillik (</a:t>
            </a:r>
            <a:r>
              <a:rPr lang="tr-TR" b="1" dirty="0" err="1">
                <a:solidFill>
                  <a:srgbClr val="00B0F0"/>
                </a:solidFill>
                <a:latin typeface="Times New Roman" panose="02020603050405020304" pitchFamily="18" charset="0"/>
                <a:cs typeface="Times New Roman" panose="02020603050405020304" pitchFamily="18" charset="0"/>
              </a:rPr>
              <a:t>Singlethon</a:t>
            </a:r>
            <a:r>
              <a:rPr lang="tr-TR" b="1" dirty="0">
                <a:solidFill>
                  <a:srgbClr val="00B0F0"/>
                </a:solidFill>
                <a:latin typeface="Times New Roman" panose="02020603050405020304" pitchFamily="18" charset="0"/>
                <a:cs typeface="Times New Roman" panose="02020603050405020304" pitchFamily="18" charset="0"/>
              </a:rPr>
              <a:t>) </a:t>
            </a:r>
            <a:endParaRPr lang="tr-TR" dirty="0">
              <a:solidFill>
                <a:srgbClr val="00B0F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22959" y="1845734"/>
            <a:ext cx="7543801" cy="4174066"/>
          </a:xfrm>
        </p:spPr>
        <p:txBody>
          <a:bodyPr>
            <a:normAutofit/>
          </a:bodyPr>
          <a:lstStyle/>
          <a:p>
            <a:pPr algn="l"/>
            <a:r>
              <a:rPr lang="tr-TR" sz="2400" b="1" i="0" dirty="0">
                <a:effectLst/>
                <a:latin typeface="Söhne"/>
              </a:rPr>
              <a:t>Senaryo</a:t>
            </a:r>
            <a:r>
              <a:rPr lang="tr-TR" sz="800" b="1" i="0" dirty="0">
                <a:effectLst/>
                <a:latin typeface="Söhne"/>
              </a:rPr>
              <a:t>:</a:t>
            </a:r>
          </a:p>
          <a:p>
            <a:pPr algn="l"/>
            <a:r>
              <a:rPr lang="tr-TR" sz="1400" b="0" i="0" dirty="0">
                <a:solidFill>
                  <a:srgbClr val="374151"/>
                </a:solidFill>
                <a:effectLst/>
                <a:latin typeface="Söhne"/>
              </a:rPr>
              <a:t>Örneğin, bir uygulama içinde tek bir </a:t>
            </a:r>
            <a:r>
              <a:rPr lang="tr-TR" sz="1400" b="0" i="0" dirty="0" err="1">
                <a:solidFill>
                  <a:srgbClr val="374151"/>
                </a:solidFill>
                <a:effectLst/>
                <a:latin typeface="Söhne"/>
              </a:rPr>
              <a:t>veritabanı</a:t>
            </a:r>
            <a:r>
              <a:rPr lang="tr-TR" sz="1400" b="0" i="0" dirty="0">
                <a:solidFill>
                  <a:srgbClr val="374151"/>
                </a:solidFill>
                <a:effectLst/>
                <a:latin typeface="Söhne"/>
              </a:rPr>
              <a:t> bağlantısı kullanmak istiyoruz. </a:t>
            </a:r>
            <a:r>
              <a:rPr lang="tr-TR" sz="1400" b="0" i="0" dirty="0" err="1">
                <a:solidFill>
                  <a:srgbClr val="374151"/>
                </a:solidFill>
                <a:effectLst/>
                <a:latin typeface="Söhne"/>
              </a:rPr>
              <a:t>Singleton</a:t>
            </a:r>
            <a:r>
              <a:rPr lang="tr-TR" sz="1400" b="0" i="0" dirty="0">
                <a:solidFill>
                  <a:srgbClr val="374151"/>
                </a:solidFill>
                <a:effectLst/>
                <a:latin typeface="Söhne"/>
              </a:rPr>
              <a:t> deseni kullanmadan, her seferinde yeni bir </a:t>
            </a:r>
            <a:r>
              <a:rPr lang="tr-TR" sz="1400" b="0" i="0" dirty="0" err="1">
                <a:solidFill>
                  <a:srgbClr val="374151"/>
                </a:solidFill>
                <a:effectLst/>
                <a:latin typeface="Söhne"/>
              </a:rPr>
              <a:t>veritabanı</a:t>
            </a:r>
            <a:r>
              <a:rPr lang="tr-TR" sz="1400" b="0" i="0" dirty="0">
                <a:solidFill>
                  <a:srgbClr val="374151"/>
                </a:solidFill>
                <a:effectLst/>
                <a:latin typeface="Söhne"/>
              </a:rPr>
              <a:t> bağlantısı oluşturan bir sınıfımız olduğunu düşünelim:</a:t>
            </a:r>
          </a:p>
          <a:p>
            <a:pPr algn="just"/>
            <a:endParaRPr lang="tr-TR" sz="1800" dirty="0">
              <a:solidFill>
                <a:schemeClr val="tx1"/>
              </a:solidFill>
              <a:latin typeface="Times New Roman" panose="02020603050405020304" pitchFamily="18" charset="0"/>
              <a:cs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E5046ED2-48BC-4D4D-A18C-EC6704D416AE}" type="slidenum">
              <a:rPr lang="tr-TR" smtClean="0"/>
              <a:t>19</a:t>
            </a:fld>
            <a:endParaRPr lang="tr-TR"/>
          </a:p>
        </p:txBody>
      </p:sp>
      <p:pic>
        <p:nvPicPr>
          <p:cNvPr id="6" name="Resim 5">
            <a:extLst>
              <a:ext uri="{FF2B5EF4-FFF2-40B4-BE49-F238E27FC236}">
                <a16:creationId xmlns:a16="http://schemas.microsoft.com/office/drawing/2014/main" id="{CA10AA9B-73AE-46DE-A49B-9DA199438375}"/>
              </a:ext>
            </a:extLst>
          </p:cNvPr>
          <p:cNvPicPr>
            <a:picLocks noChangeAspect="1"/>
          </p:cNvPicPr>
          <p:nvPr/>
        </p:nvPicPr>
        <p:blipFill>
          <a:blip r:embed="rId2"/>
          <a:stretch>
            <a:fillRect/>
          </a:stretch>
        </p:blipFill>
        <p:spPr>
          <a:xfrm>
            <a:off x="1478012" y="2948674"/>
            <a:ext cx="6187976" cy="3071126"/>
          </a:xfrm>
          <a:prstGeom prst="rect">
            <a:avLst/>
          </a:prstGeom>
        </p:spPr>
      </p:pic>
    </p:spTree>
    <p:extLst>
      <p:ext uri="{BB962C8B-B14F-4D97-AF65-F5344CB8AC3E}">
        <p14:creationId xmlns:p14="http://schemas.microsoft.com/office/powerpoint/2010/main" val="3681209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Fabrika (</a:t>
            </a:r>
            <a:r>
              <a:rPr lang="tr-TR" b="1" dirty="0" err="1">
                <a:solidFill>
                  <a:srgbClr val="00B0F0"/>
                </a:solidFill>
                <a:latin typeface="Times New Roman" panose="02020603050405020304" pitchFamily="18" charset="0"/>
                <a:cs typeface="Times New Roman" panose="02020603050405020304" pitchFamily="18" charset="0"/>
              </a:rPr>
              <a:t>Factory</a:t>
            </a:r>
            <a:r>
              <a:rPr lang="tr-TR" b="1" dirty="0">
                <a:solidFill>
                  <a:srgbClr val="00B0F0"/>
                </a:solidFill>
                <a:latin typeface="Times New Roman" panose="02020603050405020304" pitchFamily="18" charset="0"/>
                <a:cs typeface="Times New Roman" panose="02020603050405020304" pitchFamily="18" charset="0"/>
              </a:rPr>
              <a:t>)</a:t>
            </a:r>
            <a:endParaRPr lang="tr-TR" dirty="0">
              <a:solidFill>
                <a:srgbClr val="00B0F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Bir sınıftan yeni bir nesne oluşturulduğunda kullanıcı sınıf hangi </a:t>
            </a:r>
            <a:r>
              <a:rPr lang="tr-TR" dirty="0" err="1">
                <a:solidFill>
                  <a:schemeClr val="tx1"/>
                </a:solidFill>
                <a:latin typeface="Times New Roman" panose="02020603050405020304" pitchFamily="18" charset="0"/>
                <a:cs typeface="Times New Roman" panose="02020603050405020304" pitchFamily="18" charset="0"/>
              </a:rPr>
              <a:t>sınfı</a:t>
            </a:r>
            <a:r>
              <a:rPr lang="tr-TR" dirty="0">
                <a:solidFill>
                  <a:schemeClr val="tx1"/>
                </a:solidFill>
                <a:latin typeface="Times New Roman" panose="02020603050405020304" pitchFamily="18" charset="0"/>
                <a:cs typeface="Times New Roman" panose="02020603050405020304" pitchFamily="18" charset="0"/>
              </a:rPr>
              <a:t> kullandığını bilir ve nesne oluşturma sürecini yönetmiş olur.</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Bu bağımlılığı ortadan kaldırmak için fabrika tasarım şablonu</a:t>
            </a:r>
            <a:br>
              <a:rPr lang="tr-TR" dirty="0">
                <a:solidFill>
                  <a:schemeClr val="tx1"/>
                </a:solidFill>
                <a:latin typeface="Times New Roman" panose="02020603050405020304" pitchFamily="18" charset="0"/>
                <a:cs typeface="Times New Roman" panose="02020603050405020304" pitchFamily="18" charset="0"/>
              </a:rPr>
            </a:br>
            <a:r>
              <a:rPr lang="tr-TR" dirty="0">
                <a:solidFill>
                  <a:schemeClr val="tx1"/>
                </a:solidFill>
                <a:latin typeface="Times New Roman" panose="02020603050405020304" pitchFamily="18" charset="0"/>
                <a:cs typeface="Times New Roman" panose="02020603050405020304" pitchFamily="18" charset="0"/>
              </a:rPr>
              <a:t>kullanılabilir. Fabrika sınıfı kullanılan nesneyi oluşturmakla sorumludur.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Soyut sınıflar kullanıldığı taktirde, kullanıcı sınıf kendisine fabrika tarafından hangi </a:t>
            </a:r>
            <a:r>
              <a:rPr lang="tr-TR" dirty="0" err="1">
                <a:solidFill>
                  <a:schemeClr val="tx1"/>
                </a:solidFill>
                <a:latin typeface="Times New Roman" panose="02020603050405020304" pitchFamily="18" charset="0"/>
                <a:cs typeface="Times New Roman" panose="02020603050405020304" pitchFamily="18" charset="0"/>
              </a:rPr>
              <a:t>implementasyonunun</a:t>
            </a:r>
            <a:r>
              <a:rPr lang="tr-TR" dirty="0">
                <a:solidFill>
                  <a:schemeClr val="tx1"/>
                </a:solidFill>
                <a:latin typeface="Times New Roman" panose="02020603050405020304" pitchFamily="18" charset="0"/>
                <a:cs typeface="Times New Roman" panose="02020603050405020304" pitchFamily="18" charset="0"/>
              </a:rPr>
              <a:t> verildiğini bile bilmez.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Bu şekilde kullanıcı sınıfa değişik türde </a:t>
            </a:r>
            <a:r>
              <a:rPr lang="tr-TR" dirty="0" err="1">
                <a:solidFill>
                  <a:schemeClr val="tx1"/>
                </a:solidFill>
                <a:latin typeface="Times New Roman" panose="02020603050405020304" pitchFamily="18" charset="0"/>
                <a:cs typeface="Times New Roman" panose="02020603050405020304" pitchFamily="18" charset="0"/>
              </a:rPr>
              <a:t>implementasyonlar</a:t>
            </a:r>
            <a:r>
              <a:rPr lang="tr-TR" dirty="0">
                <a:solidFill>
                  <a:schemeClr val="tx1"/>
                </a:solidFill>
                <a:latin typeface="Times New Roman" panose="02020603050405020304" pitchFamily="18" charset="0"/>
                <a:cs typeface="Times New Roman" panose="02020603050405020304" pitchFamily="18" charset="0"/>
              </a:rPr>
              <a:t> verilerek, uygulamanın esnekliği artırılabilir.</a:t>
            </a:r>
          </a:p>
        </p:txBody>
      </p:sp>
      <p:sp>
        <p:nvSpPr>
          <p:cNvPr id="5" name="Slayt Numarası Yer Tutucusu 4"/>
          <p:cNvSpPr>
            <a:spLocks noGrp="1"/>
          </p:cNvSpPr>
          <p:nvPr>
            <p:ph type="sldNum" sz="quarter" idx="12"/>
          </p:nvPr>
        </p:nvSpPr>
        <p:spPr/>
        <p:txBody>
          <a:bodyPr/>
          <a:lstStyle/>
          <a:p>
            <a:fld id="{E5046ED2-48BC-4D4D-A18C-EC6704D416AE}" type="slidenum">
              <a:rPr lang="tr-TR" smtClean="0"/>
              <a:t>2</a:t>
            </a:fld>
            <a:endParaRPr lang="tr-TR"/>
          </a:p>
        </p:txBody>
      </p:sp>
    </p:spTree>
    <p:extLst>
      <p:ext uri="{BB962C8B-B14F-4D97-AF65-F5344CB8AC3E}">
        <p14:creationId xmlns:p14="http://schemas.microsoft.com/office/powerpoint/2010/main" val="1653192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Tekillik (</a:t>
            </a:r>
            <a:r>
              <a:rPr lang="tr-TR" b="1" dirty="0" err="1">
                <a:solidFill>
                  <a:srgbClr val="00B0F0"/>
                </a:solidFill>
                <a:latin typeface="Times New Roman" panose="02020603050405020304" pitchFamily="18" charset="0"/>
                <a:cs typeface="Times New Roman" panose="02020603050405020304" pitchFamily="18" charset="0"/>
              </a:rPr>
              <a:t>Singlethon</a:t>
            </a:r>
            <a:r>
              <a:rPr lang="tr-TR" b="1" dirty="0">
                <a:solidFill>
                  <a:srgbClr val="00B0F0"/>
                </a:solidFill>
                <a:latin typeface="Times New Roman" panose="02020603050405020304" pitchFamily="18" charset="0"/>
                <a:cs typeface="Times New Roman" panose="02020603050405020304" pitchFamily="18" charset="0"/>
              </a:rPr>
              <a:t>) </a:t>
            </a:r>
            <a:endParaRPr lang="tr-TR" dirty="0">
              <a:solidFill>
                <a:srgbClr val="00B0F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22959" y="1845734"/>
            <a:ext cx="7543801" cy="4174066"/>
          </a:xfrm>
        </p:spPr>
        <p:txBody>
          <a:bodyPr>
            <a:normAutofit/>
          </a:bodyPr>
          <a:lstStyle/>
          <a:p>
            <a:pPr algn="just"/>
            <a:r>
              <a:rPr lang="tr-TR" sz="1800" dirty="0">
                <a:solidFill>
                  <a:schemeClr val="tx1"/>
                </a:solidFill>
                <a:latin typeface="Times New Roman" panose="02020603050405020304" pitchFamily="18" charset="0"/>
                <a:cs typeface="Times New Roman" panose="02020603050405020304" pitchFamily="18" charset="0"/>
              </a:rPr>
              <a:t>Bu durumda, istemci kodu aynı </a:t>
            </a:r>
            <a:r>
              <a:rPr lang="tr-TR" sz="1800" dirty="0" err="1">
                <a:solidFill>
                  <a:schemeClr val="tx1"/>
                </a:solidFill>
                <a:latin typeface="Times New Roman" panose="02020603050405020304" pitchFamily="18" charset="0"/>
                <a:cs typeface="Times New Roman" panose="02020603050405020304" pitchFamily="18" charset="0"/>
              </a:rPr>
              <a:t>veritabanı</a:t>
            </a:r>
            <a:r>
              <a:rPr lang="tr-TR" sz="1800" dirty="0">
                <a:solidFill>
                  <a:schemeClr val="tx1"/>
                </a:solidFill>
                <a:latin typeface="Times New Roman" panose="02020603050405020304" pitchFamily="18" charset="0"/>
                <a:cs typeface="Times New Roman" panose="02020603050405020304" pitchFamily="18" charset="0"/>
              </a:rPr>
              <a:t> bağlantısına erişmek isterse, her seferinde yeni bir </a:t>
            </a:r>
            <a:r>
              <a:rPr lang="tr-TR" sz="1800" dirty="0" err="1">
                <a:solidFill>
                  <a:schemeClr val="tx1"/>
                </a:solidFill>
                <a:latin typeface="Times New Roman" panose="02020603050405020304" pitchFamily="18" charset="0"/>
                <a:cs typeface="Times New Roman" panose="02020603050405020304" pitchFamily="18" charset="0"/>
              </a:rPr>
              <a:t>DatabaseConnection</a:t>
            </a:r>
            <a:r>
              <a:rPr lang="tr-TR" sz="1800" dirty="0">
                <a:solidFill>
                  <a:schemeClr val="tx1"/>
                </a:solidFill>
                <a:latin typeface="Times New Roman" panose="02020603050405020304" pitchFamily="18" charset="0"/>
                <a:cs typeface="Times New Roman" panose="02020603050405020304" pitchFamily="18" charset="0"/>
              </a:rPr>
              <a:t> örneği oluşturarak farklı bağlantıları yönetmesi gerekir:</a:t>
            </a:r>
          </a:p>
          <a:p>
            <a:pPr algn="just"/>
            <a:endParaRPr lang="tr-TR" sz="1800" dirty="0">
              <a:solidFill>
                <a:schemeClr val="tx1"/>
              </a:solidFill>
              <a:latin typeface="Times New Roman" panose="02020603050405020304" pitchFamily="18" charset="0"/>
              <a:cs typeface="Times New Roman" panose="02020603050405020304" pitchFamily="18" charset="0"/>
            </a:endParaRPr>
          </a:p>
          <a:p>
            <a:pPr algn="just"/>
            <a:endParaRPr lang="tr-TR" sz="1800" dirty="0">
              <a:solidFill>
                <a:schemeClr val="tx1"/>
              </a:solidFill>
              <a:latin typeface="Times New Roman" panose="02020603050405020304" pitchFamily="18" charset="0"/>
              <a:cs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E5046ED2-48BC-4D4D-A18C-EC6704D416AE}" type="slidenum">
              <a:rPr lang="tr-TR" smtClean="0"/>
              <a:t>20</a:t>
            </a:fld>
            <a:endParaRPr lang="tr-TR"/>
          </a:p>
        </p:txBody>
      </p:sp>
      <p:grpSp>
        <p:nvGrpSpPr>
          <p:cNvPr id="10" name="Grup 9">
            <a:extLst>
              <a:ext uri="{FF2B5EF4-FFF2-40B4-BE49-F238E27FC236}">
                <a16:creationId xmlns:a16="http://schemas.microsoft.com/office/drawing/2014/main" id="{44634C5E-8CE2-40CA-9762-94A30D5B45A4}"/>
              </a:ext>
            </a:extLst>
          </p:cNvPr>
          <p:cNvGrpSpPr/>
          <p:nvPr/>
        </p:nvGrpSpPr>
        <p:grpSpPr>
          <a:xfrm>
            <a:off x="967473" y="2792623"/>
            <a:ext cx="7529213" cy="2461473"/>
            <a:chOff x="967473" y="2792623"/>
            <a:chExt cx="7529213" cy="2461473"/>
          </a:xfrm>
        </p:grpSpPr>
        <p:pic>
          <p:nvPicPr>
            <p:cNvPr id="7" name="Resim 6">
              <a:extLst>
                <a:ext uri="{FF2B5EF4-FFF2-40B4-BE49-F238E27FC236}">
                  <a16:creationId xmlns:a16="http://schemas.microsoft.com/office/drawing/2014/main" id="{2A1EEB60-6FA2-467D-8708-3B21EB73D442}"/>
                </a:ext>
              </a:extLst>
            </p:cNvPr>
            <p:cNvPicPr>
              <a:picLocks noChangeAspect="1"/>
            </p:cNvPicPr>
            <p:nvPr/>
          </p:nvPicPr>
          <p:blipFill>
            <a:blip r:embed="rId2"/>
            <a:stretch>
              <a:fillRect/>
            </a:stretch>
          </p:blipFill>
          <p:spPr>
            <a:xfrm>
              <a:off x="967473" y="2792623"/>
              <a:ext cx="6157494" cy="2461473"/>
            </a:xfrm>
            <a:prstGeom prst="rect">
              <a:avLst/>
            </a:prstGeom>
          </p:spPr>
        </p:pic>
        <p:pic>
          <p:nvPicPr>
            <p:cNvPr id="9" name="Resim 8">
              <a:extLst>
                <a:ext uri="{FF2B5EF4-FFF2-40B4-BE49-F238E27FC236}">
                  <a16:creationId xmlns:a16="http://schemas.microsoft.com/office/drawing/2014/main" id="{3C786162-4C38-455E-9057-407753788047}"/>
                </a:ext>
              </a:extLst>
            </p:cNvPr>
            <p:cNvPicPr>
              <a:picLocks noChangeAspect="1"/>
            </p:cNvPicPr>
            <p:nvPr/>
          </p:nvPicPr>
          <p:blipFill>
            <a:blip r:embed="rId3"/>
            <a:stretch>
              <a:fillRect/>
            </a:stretch>
          </p:blipFill>
          <p:spPr>
            <a:xfrm>
              <a:off x="7124967" y="3199337"/>
              <a:ext cx="1371719" cy="1767993"/>
            </a:xfrm>
            <a:prstGeom prst="rect">
              <a:avLst/>
            </a:prstGeom>
          </p:spPr>
        </p:pic>
      </p:grpSp>
      <p:sp>
        <p:nvSpPr>
          <p:cNvPr id="12" name="Metin kutusu 11">
            <a:extLst>
              <a:ext uri="{FF2B5EF4-FFF2-40B4-BE49-F238E27FC236}">
                <a16:creationId xmlns:a16="http://schemas.microsoft.com/office/drawing/2014/main" id="{D4BF6B66-76F5-4E7C-8CEB-607C2557A9A3}"/>
              </a:ext>
            </a:extLst>
          </p:cNvPr>
          <p:cNvSpPr txBox="1"/>
          <p:nvPr/>
        </p:nvSpPr>
        <p:spPr>
          <a:xfrm>
            <a:off x="822959" y="5204843"/>
            <a:ext cx="7795261" cy="923330"/>
          </a:xfrm>
          <a:prstGeom prst="rect">
            <a:avLst/>
          </a:prstGeom>
          <a:noFill/>
        </p:spPr>
        <p:txBody>
          <a:bodyPr wrap="square">
            <a:spAutoFit/>
          </a:bodyPr>
          <a:lstStyle/>
          <a:p>
            <a:r>
              <a:rPr lang="tr-TR" b="0" i="0" dirty="0">
                <a:solidFill>
                  <a:srgbClr val="374151"/>
                </a:solidFill>
                <a:effectLst/>
                <a:latin typeface="Söhne"/>
              </a:rPr>
              <a:t>Bu durum, aynı </a:t>
            </a:r>
            <a:r>
              <a:rPr lang="tr-TR" b="0" i="0" dirty="0" err="1">
                <a:solidFill>
                  <a:srgbClr val="374151"/>
                </a:solidFill>
                <a:effectLst/>
                <a:latin typeface="Söhne"/>
              </a:rPr>
              <a:t>veritabanı</a:t>
            </a:r>
            <a:r>
              <a:rPr lang="tr-TR" b="0" i="0" dirty="0">
                <a:solidFill>
                  <a:srgbClr val="374151"/>
                </a:solidFill>
                <a:effectLst/>
                <a:latin typeface="Söhne"/>
              </a:rPr>
              <a:t> bağlantısına erişim sağlamak </a:t>
            </a:r>
            <a:r>
              <a:rPr lang="tr-TR" b="1" i="0" dirty="0">
                <a:solidFill>
                  <a:srgbClr val="374151"/>
                </a:solidFill>
                <a:effectLst/>
                <a:latin typeface="Söhne"/>
              </a:rPr>
              <a:t>için gereksiz nesne oluşturma </a:t>
            </a:r>
            <a:r>
              <a:rPr lang="tr-TR" b="0" i="0" dirty="0">
                <a:solidFill>
                  <a:srgbClr val="374151"/>
                </a:solidFill>
                <a:effectLst/>
                <a:latin typeface="Söhne"/>
              </a:rPr>
              <a:t>ve yönetme sorunlarına yol açar. </a:t>
            </a:r>
            <a:r>
              <a:rPr lang="tr-TR" b="0" i="0" dirty="0" err="1">
                <a:solidFill>
                  <a:srgbClr val="374151"/>
                </a:solidFill>
                <a:effectLst/>
                <a:latin typeface="Söhne"/>
              </a:rPr>
              <a:t>Singleton</a:t>
            </a:r>
            <a:r>
              <a:rPr lang="tr-TR" b="0" i="0" dirty="0">
                <a:solidFill>
                  <a:srgbClr val="374151"/>
                </a:solidFill>
                <a:effectLst/>
                <a:latin typeface="Söhne"/>
              </a:rPr>
              <a:t> tasarım deseni, bu tür durumları kontrol altına alarak tek bir </a:t>
            </a:r>
            <a:r>
              <a:rPr lang="tr-TR" b="0" i="0" dirty="0" err="1">
                <a:solidFill>
                  <a:srgbClr val="374151"/>
                </a:solidFill>
                <a:effectLst/>
                <a:latin typeface="Söhne"/>
              </a:rPr>
              <a:t>veritabanı</a:t>
            </a:r>
            <a:r>
              <a:rPr lang="tr-TR" b="0" i="0" dirty="0">
                <a:solidFill>
                  <a:srgbClr val="374151"/>
                </a:solidFill>
                <a:effectLst/>
                <a:latin typeface="Söhne"/>
              </a:rPr>
              <a:t> bağlantısı sağlamaya olanak tanır.</a:t>
            </a:r>
            <a:endParaRPr lang="tr-TR" dirty="0"/>
          </a:p>
        </p:txBody>
      </p:sp>
    </p:spTree>
    <p:extLst>
      <p:ext uri="{BB962C8B-B14F-4D97-AF65-F5344CB8AC3E}">
        <p14:creationId xmlns:p14="http://schemas.microsoft.com/office/powerpoint/2010/main" val="2596396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286604"/>
            <a:ext cx="8007531" cy="1450757"/>
          </a:xfrm>
        </p:spPr>
        <p:txBody>
          <a:bodyPr>
            <a:normAutofit/>
          </a:bodyPr>
          <a:lstStyle/>
          <a:p>
            <a:r>
              <a:rPr lang="tr-TR" sz="4400" b="1" dirty="0" err="1">
                <a:solidFill>
                  <a:srgbClr val="00B0F0"/>
                </a:solidFill>
                <a:latin typeface="Times New Roman" panose="02020603050405020304" pitchFamily="18" charset="0"/>
                <a:cs typeface="Times New Roman" panose="02020603050405020304" pitchFamily="18" charset="0"/>
              </a:rPr>
              <a:t>Singlethon</a:t>
            </a:r>
            <a:r>
              <a:rPr lang="tr-TR" sz="4400" b="1" dirty="0">
                <a:solidFill>
                  <a:srgbClr val="00B0F0"/>
                </a:solidFill>
                <a:latin typeface="Times New Roman" panose="02020603050405020304" pitchFamily="18" charset="0"/>
                <a:cs typeface="Times New Roman" panose="02020603050405020304" pitchFamily="18" charset="0"/>
              </a:rPr>
              <a:t> Sınıfın Taşıması Gereken Özellikler </a:t>
            </a:r>
            <a:endParaRPr lang="tr-TR" sz="4400" dirty="0">
              <a:solidFill>
                <a:srgbClr val="00B0F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normAutofit/>
          </a:bodyPr>
          <a:lstStyle/>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Sınıf </a:t>
            </a:r>
            <a:r>
              <a:rPr lang="tr-TR" dirty="0" err="1">
                <a:solidFill>
                  <a:schemeClr val="tx1"/>
                </a:solidFill>
                <a:latin typeface="Times New Roman" panose="02020603050405020304" pitchFamily="18" charset="0"/>
                <a:cs typeface="Times New Roman" panose="02020603050405020304" pitchFamily="18" charset="0"/>
              </a:rPr>
              <a:t>konstruktörlerinin</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private</a:t>
            </a:r>
            <a:r>
              <a:rPr lang="tr-TR" dirty="0">
                <a:solidFill>
                  <a:schemeClr val="tx1"/>
                </a:solidFill>
                <a:latin typeface="Times New Roman" panose="02020603050405020304" pitchFamily="18" charset="0"/>
                <a:cs typeface="Times New Roman" panose="02020603050405020304" pitchFamily="18" charset="0"/>
              </a:rPr>
              <a:t> olması gerekiyor. </a:t>
            </a:r>
            <a:r>
              <a:rPr lang="tr-TR" dirty="0" err="1">
                <a:solidFill>
                  <a:schemeClr val="tx1"/>
                </a:solidFill>
                <a:latin typeface="Times New Roman" panose="02020603050405020304" pitchFamily="18" charset="0"/>
                <a:cs typeface="Times New Roman" panose="02020603050405020304" pitchFamily="18" charset="0"/>
              </a:rPr>
              <a:t>Konstrüktörleri</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private</a:t>
            </a:r>
            <a:r>
              <a:rPr lang="tr-TR" dirty="0">
                <a:solidFill>
                  <a:schemeClr val="tx1"/>
                </a:solidFill>
                <a:latin typeface="Times New Roman" panose="02020603050405020304" pitchFamily="18" charset="0"/>
                <a:cs typeface="Times New Roman" panose="02020603050405020304" pitchFamily="18" charset="0"/>
              </a:rPr>
              <a:t> olan bir sınıftan, başka bir sınıf </a:t>
            </a:r>
            <a:r>
              <a:rPr lang="tr-TR" dirty="0" err="1">
                <a:solidFill>
                  <a:schemeClr val="tx1"/>
                </a:solidFill>
                <a:latin typeface="Times New Roman" panose="02020603050405020304" pitchFamily="18" charset="0"/>
                <a:cs typeface="Times New Roman" panose="02020603050405020304" pitchFamily="18" charset="0"/>
              </a:rPr>
              <a:t>new</a:t>
            </a:r>
            <a:r>
              <a:rPr lang="tr-TR" dirty="0">
                <a:solidFill>
                  <a:schemeClr val="tx1"/>
                </a:solidFill>
                <a:latin typeface="Times New Roman" panose="02020603050405020304" pitchFamily="18" charset="0"/>
                <a:cs typeface="Times New Roman" panose="02020603050405020304" pitchFamily="18" charset="0"/>
              </a:rPr>
              <a:t> operatörü ile nesne oluşturamaz.</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Singleton</a:t>
            </a:r>
            <a:r>
              <a:rPr lang="tr-TR" dirty="0">
                <a:solidFill>
                  <a:schemeClr val="tx1"/>
                </a:solidFill>
                <a:latin typeface="Times New Roman" panose="02020603050405020304" pitchFamily="18" charset="0"/>
                <a:cs typeface="Times New Roman" panose="02020603050405020304" pitchFamily="18" charset="0"/>
              </a:rPr>
              <a:t> sınıfından sadece bir tane nesne oluşturulması gerektiği için oluşturulması gereken nesneyi sınıfın </a:t>
            </a:r>
            <a:r>
              <a:rPr lang="tr-TR" dirty="0" err="1">
                <a:solidFill>
                  <a:schemeClr val="tx1"/>
                </a:solidFill>
                <a:latin typeface="Times New Roman" panose="02020603050405020304" pitchFamily="18" charset="0"/>
                <a:cs typeface="Times New Roman" panose="02020603050405020304" pitchFamily="18" charset="0"/>
              </a:rPr>
              <a:t>static</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değiskeni</a:t>
            </a:r>
            <a:r>
              <a:rPr lang="tr-TR" dirty="0">
                <a:solidFill>
                  <a:schemeClr val="tx1"/>
                </a:solidFill>
                <a:latin typeface="Times New Roman" panose="02020603050405020304" pitchFamily="18" charset="0"/>
                <a:cs typeface="Times New Roman" panose="02020603050405020304" pitchFamily="18" charset="0"/>
              </a:rPr>
              <a:t> olarak tanımlamamız gerekiyor. Örnekte </a:t>
            </a:r>
            <a:r>
              <a:rPr lang="tr-TR" dirty="0" err="1">
                <a:solidFill>
                  <a:schemeClr val="tx1"/>
                </a:solidFill>
                <a:latin typeface="Times New Roman" panose="02020603050405020304" pitchFamily="18" charset="0"/>
                <a:cs typeface="Times New Roman" panose="02020603050405020304" pitchFamily="18" charset="0"/>
              </a:rPr>
              <a:t>private</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static</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Singleton</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instance</a:t>
            </a:r>
            <a:r>
              <a:rPr lang="tr-TR" dirty="0">
                <a:solidFill>
                  <a:schemeClr val="tx1"/>
                </a:solidFill>
                <a:latin typeface="Times New Roman" panose="02020603050405020304" pitchFamily="18" charset="0"/>
                <a:cs typeface="Times New Roman" panose="02020603050405020304" pitchFamily="18" charset="0"/>
              </a:rPr>
              <a:t> = </a:t>
            </a:r>
            <a:r>
              <a:rPr lang="tr-TR" dirty="0" err="1">
                <a:solidFill>
                  <a:schemeClr val="tx1"/>
                </a:solidFill>
                <a:latin typeface="Times New Roman" panose="02020603050405020304" pitchFamily="18" charset="0"/>
                <a:cs typeface="Times New Roman" panose="02020603050405020304" pitchFamily="18" charset="0"/>
              </a:rPr>
              <a:t>null</a:t>
            </a:r>
            <a:r>
              <a:rPr lang="tr-TR" dirty="0">
                <a:solidFill>
                  <a:schemeClr val="tx1"/>
                </a:solidFill>
                <a:latin typeface="Times New Roman" panose="02020603050405020304" pitchFamily="18" charset="0"/>
                <a:cs typeface="Times New Roman" panose="02020603050405020304" pitchFamily="18" charset="0"/>
              </a:rPr>
              <a:t>; şeklinde bu tanımlamayı yapıyoruz.</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Singleton</a:t>
            </a:r>
            <a:r>
              <a:rPr lang="tr-TR" dirty="0">
                <a:solidFill>
                  <a:schemeClr val="tx1"/>
                </a:solidFill>
                <a:latin typeface="Times New Roman" panose="02020603050405020304" pitchFamily="18" charset="0"/>
                <a:cs typeface="Times New Roman" panose="02020603050405020304" pitchFamily="18" charset="0"/>
              </a:rPr>
              <a:t> sınıfında </a:t>
            </a:r>
            <a:r>
              <a:rPr lang="tr-TR" dirty="0" err="1">
                <a:solidFill>
                  <a:schemeClr val="tx1"/>
                </a:solidFill>
                <a:latin typeface="Times New Roman" panose="02020603050405020304" pitchFamily="18" charset="0"/>
                <a:cs typeface="Times New Roman" panose="02020603050405020304" pitchFamily="18" charset="0"/>
              </a:rPr>
              <a:t>instance</a:t>
            </a:r>
            <a:r>
              <a:rPr lang="tr-TR" dirty="0">
                <a:solidFill>
                  <a:schemeClr val="tx1"/>
                </a:solidFill>
                <a:latin typeface="Times New Roman" panose="02020603050405020304" pitchFamily="18" charset="0"/>
                <a:cs typeface="Times New Roman" panose="02020603050405020304" pitchFamily="18" charset="0"/>
              </a:rPr>
              <a:t>() isminde </a:t>
            </a:r>
            <a:r>
              <a:rPr lang="tr-TR" dirty="0" err="1">
                <a:solidFill>
                  <a:schemeClr val="tx1"/>
                </a:solidFill>
                <a:latin typeface="Times New Roman" panose="02020603050405020304" pitchFamily="18" charset="0"/>
                <a:cs typeface="Times New Roman" panose="02020603050405020304" pitchFamily="18" charset="0"/>
              </a:rPr>
              <a:t>static</a:t>
            </a:r>
            <a:r>
              <a:rPr lang="tr-TR" dirty="0">
                <a:solidFill>
                  <a:schemeClr val="tx1"/>
                </a:solidFill>
                <a:latin typeface="Times New Roman" panose="02020603050405020304" pitchFamily="18" charset="0"/>
                <a:cs typeface="Times New Roman" panose="02020603050405020304" pitchFamily="18" charset="0"/>
              </a:rPr>
              <a:t> bir metodun olması ve bu metodun </a:t>
            </a:r>
            <a:r>
              <a:rPr lang="tr-TR" dirty="0" err="1">
                <a:solidFill>
                  <a:schemeClr val="tx1"/>
                </a:solidFill>
                <a:latin typeface="Times New Roman" panose="02020603050405020304" pitchFamily="18" charset="0"/>
                <a:cs typeface="Times New Roman" panose="02020603050405020304" pitchFamily="18" charset="0"/>
              </a:rPr>
              <a:t>static</a:t>
            </a:r>
            <a:r>
              <a:rPr lang="tr-TR" dirty="0">
                <a:solidFill>
                  <a:schemeClr val="tx1"/>
                </a:solidFill>
                <a:latin typeface="Times New Roman" panose="02020603050405020304" pitchFamily="18" charset="0"/>
                <a:cs typeface="Times New Roman" panose="02020603050405020304" pitchFamily="18" charset="0"/>
              </a:rPr>
              <a:t> olarak tanımlanmış nesneyi geri vermesi gerekiyor.</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instance</a:t>
            </a:r>
            <a:r>
              <a:rPr lang="tr-TR" dirty="0">
                <a:solidFill>
                  <a:schemeClr val="tx1"/>
                </a:solidFill>
                <a:latin typeface="Times New Roman" panose="02020603050405020304" pitchFamily="18" charset="0"/>
                <a:cs typeface="Times New Roman" panose="02020603050405020304" pitchFamily="18" charset="0"/>
              </a:rPr>
              <a:t>() metodu içinde sınıfın tek nesnesi olacak değişken oluşturulur.</a:t>
            </a:r>
          </a:p>
        </p:txBody>
      </p:sp>
      <p:sp>
        <p:nvSpPr>
          <p:cNvPr id="5" name="Slayt Numarası Yer Tutucusu 4"/>
          <p:cNvSpPr>
            <a:spLocks noGrp="1"/>
          </p:cNvSpPr>
          <p:nvPr>
            <p:ph type="sldNum" sz="quarter" idx="12"/>
          </p:nvPr>
        </p:nvSpPr>
        <p:spPr/>
        <p:txBody>
          <a:bodyPr/>
          <a:lstStyle/>
          <a:p>
            <a:fld id="{E5046ED2-48BC-4D4D-A18C-EC6704D416AE}" type="slidenum">
              <a:rPr lang="tr-TR" smtClean="0"/>
              <a:t>21</a:t>
            </a:fld>
            <a:endParaRPr lang="tr-TR"/>
          </a:p>
        </p:txBody>
      </p:sp>
    </p:spTree>
    <p:extLst>
      <p:ext uri="{BB962C8B-B14F-4D97-AF65-F5344CB8AC3E}">
        <p14:creationId xmlns:p14="http://schemas.microsoft.com/office/powerpoint/2010/main" val="701605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b="1" dirty="0">
                <a:solidFill>
                  <a:srgbClr val="00B0F0"/>
                </a:solidFill>
                <a:latin typeface="Times New Roman" panose="02020603050405020304" pitchFamily="18" charset="0"/>
                <a:cs typeface="Times New Roman" panose="02020603050405020304" pitchFamily="18" charset="0"/>
              </a:rPr>
              <a:t>Tekillik Tasarım Şablonu Ne Zaman Kullanılır? </a:t>
            </a:r>
          </a:p>
        </p:txBody>
      </p:sp>
      <p:sp>
        <p:nvSpPr>
          <p:cNvPr id="3" name="İçerik Yer Tutucusu 2"/>
          <p:cNvSpPr>
            <a:spLocks noGrp="1"/>
          </p:cNvSpPr>
          <p:nvPr>
            <p:ph idx="1"/>
          </p:nvPr>
        </p:nvSpPr>
        <p:spPr/>
        <p:txBody>
          <a:bodyPr/>
          <a:lstStyle/>
          <a:p>
            <a:pPr algn="just"/>
            <a:r>
              <a:rPr lang="tr-TR" dirty="0">
                <a:solidFill>
                  <a:schemeClr val="tx1"/>
                </a:solidFill>
                <a:latin typeface="Times New Roman" panose="02020603050405020304" pitchFamily="18" charset="0"/>
                <a:cs typeface="Times New Roman" panose="02020603050405020304" pitchFamily="18" charset="0"/>
              </a:rPr>
              <a:t>Sistem bünyesinde bir sınıftan sadece bir nesne oluşturulması bu nesnenin kullanılması gerektiği durumlarda </a:t>
            </a:r>
            <a:r>
              <a:rPr lang="tr-TR" dirty="0" err="1">
                <a:solidFill>
                  <a:schemeClr val="tx1"/>
                </a:solidFill>
                <a:latin typeface="Times New Roman" panose="02020603050405020304" pitchFamily="18" charset="0"/>
                <a:cs typeface="Times New Roman" panose="02020603050405020304" pitchFamily="18" charset="0"/>
              </a:rPr>
              <a:t>singleton</a:t>
            </a:r>
            <a:r>
              <a:rPr lang="tr-TR" dirty="0">
                <a:solidFill>
                  <a:schemeClr val="tx1"/>
                </a:solidFill>
                <a:latin typeface="Times New Roman" panose="02020603050405020304" pitchFamily="18" charset="0"/>
                <a:cs typeface="Times New Roman" panose="02020603050405020304" pitchFamily="18" charset="0"/>
              </a:rPr>
              <a:t> tasarım şablonu kullanılır. </a:t>
            </a:r>
          </a:p>
        </p:txBody>
      </p:sp>
      <p:sp>
        <p:nvSpPr>
          <p:cNvPr id="5" name="Slayt Numarası Yer Tutucusu 4"/>
          <p:cNvSpPr>
            <a:spLocks noGrp="1"/>
          </p:cNvSpPr>
          <p:nvPr>
            <p:ph type="sldNum" sz="quarter" idx="12"/>
          </p:nvPr>
        </p:nvSpPr>
        <p:spPr/>
        <p:txBody>
          <a:bodyPr/>
          <a:lstStyle/>
          <a:p>
            <a:fld id="{E5046ED2-48BC-4D4D-A18C-EC6704D416AE}" type="slidenum">
              <a:rPr lang="tr-TR" smtClean="0"/>
              <a:t>22</a:t>
            </a:fld>
            <a:endParaRPr lang="tr-TR"/>
          </a:p>
        </p:txBody>
      </p:sp>
    </p:spTree>
    <p:extLst>
      <p:ext uri="{BB962C8B-B14F-4D97-AF65-F5344CB8AC3E}">
        <p14:creationId xmlns:p14="http://schemas.microsoft.com/office/powerpoint/2010/main" val="4198134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Kaynak</a:t>
            </a:r>
          </a:p>
        </p:txBody>
      </p:sp>
      <p:sp>
        <p:nvSpPr>
          <p:cNvPr id="3" name="İçerik Yer Tutucusu 2"/>
          <p:cNvSpPr>
            <a:spLocks noGrp="1"/>
          </p:cNvSpPr>
          <p:nvPr>
            <p:ph idx="1"/>
          </p:nvPr>
        </p:nvSpPr>
        <p:spPr/>
        <p:txBody>
          <a:bodyPr/>
          <a:lstStyle/>
          <a:p>
            <a:pPr marL="457200" indent="-457200">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Özcan acar Design pattern kitabı</a:t>
            </a:r>
          </a:p>
          <a:p>
            <a:pPr marL="457200" indent="-457200">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https://javabeginnerstutorial.com/</a:t>
            </a:r>
          </a:p>
        </p:txBody>
      </p:sp>
      <p:sp>
        <p:nvSpPr>
          <p:cNvPr id="5" name="Slayt Numarası Yer Tutucusu 4"/>
          <p:cNvSpPr>
            <a:spLocks noGrp="1"/>
          </p:cNvSpPr>
          <p:nvPr>
            <p:ph type="sldNum" sz="quarter" idx="12"/>
          </p:nvPr>
        </p:nvSpPr>
        <p:spPr/>
        <p:txBody>
          <a:bodyPr/>
          <a:lstStyle/>
          <a:p>
            <a:fld id="{E5046ED2-48BC-4D4D-A18C-EC6704D416AE}" type="slidenum">
              <a:rPr lang="tr-TR" smtClean="0"/>
              <a:t>23</a:t>
            </a:fld>
            <a:endParaRPr lang="tr-TR"/>
          </a:p>
        </p:txBody>
      </p:sp>
    </p:spTree>
    <p:extLst>
      <p:ext uri="{BB962C8B-B14F-4D97-AF65-F5344CB8AC3E}">
        <p14:creationId xmlns:p14="http://schemas.microsoft.com/office/powerpoint/2010/main" val="1942336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Sorularınız</a:t>
            </a:r>
          </a:p>
        </p:txBody>
      </p:sp>
      <p:sp>
        <p:nvSpPr>
          <p:cNvPr id="5" name="Slayt Numarası Yer Tutucusu 4"/>
          <p:cNvSpPr>
            <a:spLocks noGrp="1"/>
          </p:cNvSpPr>
          <p:nvPr>
            <p:ph type="sldNum" sz="quarter" idx="12"/>
          </p:nvPr>
        </p:nvSpPr>
        <p:spPr/>
        <p:txBody>
          <a:bodyPr/>
          <a:lstStyle/>
          <a:p>
            <a:fld id="{E5046ED2-48BC-4D4D-A18C-EC6704D416AE}" type="slidenum">
              <a:rPr lang="tr-TR" smtClean="0"/>
              <a:t>24</a:t>
            </a:fld>
            <a:endParaRPr lang="tr-T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2972" y="2415034"/>
            <a:ext cx="3192697" cy="3192697"/>
          </a:xfrm>
          <a:prstGeom prst="rect">
            <a:avLst/>
          </a:prstGeom>
        </p:spPr>
      </p:pic>
    </p:spTree>
    <p:extLst>
      <p:ext uri="{BB962C8B-B14F-4D97-AF65-F5344CB8AC3E}">
        <p14:creationId xmlns:p14="http://schemas.microsoft.com/office/powerpoint/2010/main" val="150358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Fabrika (</a:t>
            </a:r>
            <a:r>
              <a:rPr lang="tr-TR" b="1" dirty="0" err="1">
                <a:solidFill>
                  <a:srgbClr val="00B0F0"/>
                </a:solidFill>
                <a:latin typeface="Times New Roman" panose="02020603050405020304" pitchFamily="18" charset="0"/>
                <a:cs typeface="Times New Roman" panose="02020603050405020304" pitchFamily="18" charset="0"/>
              </a:rPr>
              <a:t>Factory</a:t>
            </a:r>
            <a:r>
              <a:rPr lang="tr-TR" b="1" dirty="0">
                <a:solidFill>
                  <a:srgbClr val="00B0F0"/>
                </a:solidFill>
                <a:latin typeface="Times New Roman" panose="02020603050405020304" pitchFamily="18" charset="0"/>
                <a:cs typeface="Times New Roman" panose="02020603050405020304" pitchFamily="18" charset="0"/>
              </a:rPr>
              <a:t>)</a:t>
            </a:r>
            <a:endParaRPr lang="tr-TR" dirty="0"/>
          </a:p>
        </p:txBody>
      </p:sp>
      <p:sp>
        <p:nvSpPr>
          <p:cNvPr id="5" name="Slayt Numarası Yer Tutucusu 4"/>
          <p:cNvSpPr>
            <a:spLocks noGrp="1"/>
          </p:cNvSpPr>
          <p:nvPr>
            <p:ph type="sldNum" sz="quarter" idx="12"/>
          </p:nvPr>
        </p:nvSpPr>
        <p:spPr/>
        <p:txBody>
          <a:bodyPr/>
          <a:lstStyle/>
          <a:p>
            <a:fld id="{E5046ED2-48BC-4D4D-A18C-EC6704D416AE}" type="slidenum">
              <a:rPr lang="tr-TR" smtClean="0"/>
              <a:t>3</a:t>
            </a:fld>
            <a:endParaRPr lang="tr-TR"/>
          </a:p>
        </p:txBody>
      </p:sp>
      <p:sp>
        <p:nvSpPr>
          <p:cNvPr id="4" name="İçerik Yer Tutucusu 3">
            <a:extLst>
              <a:ext uri="{FF2B5EF4-FFF2-40B4-BE49-F238E27FC236}">
                <a16:creationId xmlns:a16="http://schemas.microsoft.com/office/drawing/2014/main" id="{C0B20FDF-7B36-4627-A22E-C743ED8DC265}"/>
              </a:ext>
            </a:extLst>
          </p:cNvPr>
          <p:cNvSpPr>
            <a:spLocks noGrp="1"/>
          </p:cNvSpPr>
          <p:nvPr>
            <p:ph idx="1"/>
          </p:nvPr>
        </p:nvSpPr>
        <p:spPr/>
        <p:txBody>
          <a:bodyPr/>
          <a:lstStyle/>
          <a:p>
            <a:r>
              <a:rPr lang="tr-TR" dirty="0" err="1"/>
              <a:t>Factory</a:t>
            </a:r>
            <a:r>
              <a:rPr lang="tr-TR" dirty="0"/>
              <a:t> tasarım deseni (</a:t>
            </a:r>
            <a:r>
              <a:rPr lang="tr-TR" dirty="0" err="1"/>
              <a:t>Factory</a:t>
            </a:r>
            <a:r>
              <a:rPr lang="tr-TR" dirty="0"/>
              <a:t> Design </a:t>
            </a:r>
            <a:r>
              <a:rPr lang="tr-TR" dirty="0" err="1"/>
              <a:t>Pattern</a:t>
            </a:r>
            <a:r>
              <a:rPr lang="tr-TR" dirty="0"/>
              <a:t>), </a:t>
            </a:r>
            <a:r>
              <a:rPr lang="tr-TR" b="1" dirty="0" err="1"/>
              <a:t>creational</a:t>
            </a:r>
            <a:r>
              <a:rPr lang="tr-TR" dirty="0"/>
              <a:t> (oluşturucu) tasarım desenlerinden biridir. Bu desenin ana amacı, nesne oluşturmayı merkezi bir noktaya taşımak ve istemcilerin </a:t>
            </a:r>
            <a:r>
              <a:rPr lang="tr-TR" b="1" dirty="0"/>
              <a:t>hangi sınıfın nesnesine ihtiyaç duyduğunu</a:t>
            </a:r>
            <a:r>
              <a:rPr lang="tr-TR" dirty="0"/>
              <a:t> belirlemek yerine, bir </a:t>
            </a:r>
            <a:r>
              <a:rPr lang="tr-TR" b="1" dirty="0"/>
              <a:t>fabrika sınıfına bu görevi </a:t>
            </a:r>
            <a:r>
              <a:rPr lang="tr-TR" dirty="0"/>
              <a:t>devretmektir. Böylece, nesne oluşturma işlemi değişikliklere karşı daha esnek ve genişletilebilir hale gelir.</a:t>
            </a:r>
          </a:p>
          <a:p>
            <a:r>
              <a:rPr lang="tr-TR" dirty="0" err="1"/>
              <a:t>Factory</a:t>
            </a:r>
            <a:r>
              <a:rPr lang="tr-TR" dirty="0"/>
              <a:t> tasarım desenini kullanmak için genellikle bir </a:t>
            </a:r>
            <a:r>
              <a:rPr lang="tr-TR" dirty="0" err="1"/>
              <a:t>arayüz</a:t>
            </a:r>
            <a:r>
              <a:rPr lang="tr-TR" dirty="0"/>
              <a:t> veya soyut sınıf tarafından tanımlanan bir sınıf hiyerarşisi kullanılır. Ardından, bu hiyerarşiye ait nesneleri üretecek bir fabrika sınıfı oluşturulur.</a:t>
            </a:r>
          </a:p>
        </p:txBody>
      </p:sp>
    </p:spTree>
    <p:extLst>
      <p:ext uri="{BB962C8B-B14F-4D97-AF65-F5344CB8AC3E}">
        <p14:creationId xmlns:p14="http://schemas.microsoft.com/office/powerpoint/2010/main" val="3404075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B0F0"/>
                </a:solidFill>
                <a:latin typeface="Times New Roman" panose="02020603050405020304" pitchFamily="18" charset="0"/>
                <a:cs typeface="Times New Roman" panose="02020603050405020304" pitchFamily="18" charset="0"/>
              </a:rPr>
              <a:t>Factory</a:t>
            </a:r>
            <a:endParaRPr lang="tr-TR" dirty="0">
              <a:solidFill>
                <a:srgbClr val="00B0F0"/>
              </a:solidFill>
              <a:latin typeface="Times New Roman" panose="02020603050405020304" pitchFamily="18" charset="0"/>
              <a:cs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E5046ED2-48BC-4D4D-A18C-EC6704D416AE}" type="slidenum">
              <a:rPr lang="tr-TR" smtClean="0"/>
              <a:t>4</a:t>
            </a:fld>
            <a:endParaRPr lang="tr-TR"/>
          </a:p>
        </p:txBody>
      </p:sp>
      <p:sp>
        <p:nvSpPr>
          <p:cNvPr id="4" name="İçerik Yer Tutucusu 3">
            <a:extLst>
              <a:ext uri="{FF2B5EF4-FFF2-40B4-BE49-F238E27FC236}">
                <a16:creationId xmlns:a16="http://schemas.microsoft.com/office/drawing/2014/main" id="{03EF154E-3BF7-4C79-896C-6C91571D9872}"/>
              </a:ext>
            </a:extLst>
          </p:cNvPr>
          <p:cNvSpPr>
            <a:spLocks noGrp="1"/>
          </p:cNvSpPr>
          <p:nvPr>
            <p:ph idx="1"/>
          </p:nvPr>
        </p:nvSpPr>
        <p:spPr/>
        <p:txBody>
          <a:bodyPr/>
          <a:lstStyle/>
          <a:p>
            <a:r>
              <a:rPr lang="tr-TR" b="1" i="0" dirty="0">
                <a:effectLst/>
                <a:latin typeface="Söhne"/>
              </a:rPr>
              <a:t>Soyut Sınıf veya </a:t>
            </a:r>
            <a:r>
              <a:rPr lang="tr-TR" b="1" i="0" dirty="0" err="1">
                <a:effectLst/>
                <a:latin typeface="Söhne"/>
              </a:rPr>
              <a:t>Arayüz</a:t>
            </a:r>
            <a:r>
              <a:rPr lang="tr-TR" b="1" i="0" dirty="0">
                <a:effectLst/>
                <a:latin typeface="Söhne"/>
              </a:rPr>
              <a:t> Tanımlama:</a:t>
            </a:r>
            <a:r>
              <a:rPr lang="tr-TR" b="0" i="0" dirty="0">
                <a:solidFill>
                  <a:srgbClr val="374151"/>
                </a:solidFill>
                <a:effectLst/>
                <a:latin typeface="Söhne"/>
              </a:rPr>
              <a:t> İlk adım, nesneler arasında bir soyutlama sağlamak için bir </a:t>
            </a:r>
            <a:r>
              <a:rPr lang="tr-TR" b="0" i="0" dirty="0" err="1">
                <a:solidFill>
                  <a:srgbClr val="374151"/>
                </a:solidFill>
                <a:effectLst/>
                <a:latin typeface="Söhne"/>
              </a:rPr>
              <a:t>arayüz</a:t>
            </a:r>
            <a:r>
              <a:rPr lang="tr-TR" b="0" i="0" dirty="0">
                <a:solidFill>
                  <a:srgbClr val="374151"/>
                </a:solidFill>
                <a:effectLst/>
                <a:latin typeface="Söhne"/>
              </a:rPr>
              <a:t> veya soyut sınıf oluşturmaktır.</a:t>
            </a:r>
          </a:p>
          <a:p>
            <a:endParaRPr lang="tr-TR" dirty="0">
              <a:solidFill>
                <a:srgbClr val="374151"/>
              </a:solidFill>
              <a:latin typeface="Söhne"/>
            </a:endParaRPr>
          </a:p>
          <a:p>
            <a:endParaRPr lang="tr-TR" dirty="0"/>
          </a:p>
        </p:txBody>
      </p:sp>
      <p:pic>
        <p:nvPicPr>
          <p:cNvPr id="8" name="Resim 7">
            <a:extLst>
              <a:ext uri="{FF2B5EF4-FFF2-40B4-BE49-F238E27FC236}">
                <a16:creationId xmlns:a16="http://schemas.microsoft.com/office/drawing/2014/main" id="{ABFC9E4D-24A7-4CF4-B199-BE24F93909C7}"/>
              </a:ext>
            </a:extLst>
          </p:cNvPr>
          <p:cNvPicPr>
            <a:picLocks noChangeAspect="1"/>
          </p:cNvPicPr>
          <p:nvPr/>
        </p:nvPicPr>
        <p:blipFill>
          <a:blip r:embed="rId2"/>
          <a:stretch>
            <a:fillRect/>
          </a:stretch>
        </p:blipFill>
        <p:spPr>
          <a:xfrm>
            <a:off x="943980" y="2889590"/>
            <a:ext cx="5265876" cy="967824"/>
          </a:xfrm>
          <a:prstGeom prst="rect">
            <a:avLst/>
          </a:prstGeom>
        </p:spPr>
      </p:pic>
    </p:spTree>
    <p:extLst>
      <p:ext uri="{BB962C8B-B14F-4D97-AF65-F5344CB8AC3E}">
        <p14:creationId xmlns:p14="http://schemas.microsoft.com/office/powerpoint/2010/main" val="3936961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94437"/>
            <a:ext cx="7543800" cy="1060605"/>
          </a:xfrm>
        </p:spPr>
        <p:txBody>
          <a:bodyPr>
            <a:normAutofit/>
          </a:bodyPr>
          <a:lstStyle/>
          <a:p>
            <a:r>
              <a:rPr lang="tr-TR" b="1" dirty="0" err="1">
                <a:solidFill>
                  <a:srgbClr val="00B0F0"/>
                </a:solidFill>
                <a:latin typeface="Times New Roman" panose="02020603050405020304" pitchFamily="18" charset="0"/>
                <a:cs typeface="Times New Roman" panose="02020603050405020304" pitchFamily="18" charset="0"/>
              </a:rPr>
              <a:t>Factory</a:t>
            </a:r>
            <a:endParaRPr lang="tr-TR" dirty="0">
              <a:solidFill>
                <a:srgbClr val="00B0F0"/>
              </a:solidFill>
              <a:latin typeface="Times New Roman" panose="02020603050405020304" pitchFamily="18" charset="0"/>
              <a:cs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E5046ED2-48BC-4D4D-A18C-EC6704D416AE}" type="slidenum">
              <a:rPr lang="tr-TR" smtClean="0"/>
              <a:t>5</a:t>
            </a:fld>
            <a:endParaRPr lang="tr-TR"/>
          </a:p>
        </p:txBody>
      </p:sp>
      <p:sp>
        <p:nvSpPr>
          <p:cNvPr id="7" name="İçerik Yer Tutucusu 6">
            <a:extLst>
              <a:ext uri="{FF2B5EF4-FFF2-40B4-BE49-F238E27FC236}">
                <a16:creationId xmlns:a16="http://schemas.microsoft.com/office/drawing/2014/main" id="{8D92C1D8-23BD-4607-8EE4-214952BBF478}"/>
              </a:ext>
            </a:extLst>
          </p:cNvPr>
          <p:cNvSpPr>
            <a:spLocks noGrp="1"/>
          </p:cNvSpPr>
          <p:nvPr>
            <p:ph idx="1"/>
          </p:nvPr>
        </p:nvSpPr>
        <p:spPr/>
        <p:txBody>
          <a:bodyPr>
            <a:normAutofit/>
          </a:bodyPr>
          <a:lstStyle/>
          <a:p>
            <a:r>
              <a:rPr lang="tr-TR" b="1" dirty="0"/>
              <a:t>Soyut Sınıfı veya </a:t>
            </a:r>
            <a:r>
              <a:rPr lang="tr-TR" b="1" dirty="0" err="1"/>
              <a:t>Arayüzü</a:t>
            </a:r>
            <a:r>
              <a:rPr lang="tr-TR" b="1" dirty="0"/>
              <a:t> Uygulayan Sınıfları Oluşturma:</a:t>
            </a:r>
          </a:p>
          <a:p>
            <a:r>
              <a:rPr lang="tr-TR" b="0" i="0" dirty="0">
                <a:solidFill>
                  <a:srgbClr val="374151"/>
                </a:solidFill>
                <a:effectLst/>
                <a:latin typeface="Söhne"/>
              </a:rPr>
              <a:t>Ardından, belirli nesneleri temsil eden sınıfları oluşturun ve soyut sınıfı veya </a:t>
            </a:r>
            <a:r>
              <a:rPr lang="tr-TR" b="0" i="0" dirty="0" err="1">
                <a:solidFill>
                  <a:srgbClr val="374151"/>
                </a:solidFill>
                <a:effectLst/>
                <a:latin typeface="Söhne"/>
              </a:rPr>
              <a:t>arayüzü</a:t>
            </a:r>
            <a:r>
              <a:rPr lang="tr-TR" b="0" i="0" dirty="0">
                <a:solidFill>
                  <a:srgbClr val="374151"/>
                </a:solidFill>
                <a:effectLst/>
                <a:latin typeface="Söhne"/>
              </a:rPr>
              <a:t> uygulayın.</a:t>
            </a:r>
            <a:endParaRPr lang="tr-TR" b="1" dirty="0"/>
          </a:p>
          <a:p>
            <a:endParaRPr lang="tr-TR" dirty="0"/>
          </a:p>
        </p:txBody>
      </p:sp>
      <p:pic>
        <p:nvPicPr>
          <p:cNvPr id="9" name="Resim 8">
            <a:extLst>
              <a:ext uri="{FF2B5EF4-FFF2-40B4-BE49-F238E27FC236}">
                <a16:creationId xmlns:a16="http://schemas.microsoft.com/office/drawing/2014/main" id="{DE8B9ED8-0942-4F6A-8AE4-EB8B1B52DFA5}"/>
              </a:ext>
            </a:extLst>
          </p:cNvPr>
          <p:cNvPicPr>
            <a:picLocks noChangeAspect="1"/>
          </p:cNvPicPr>
          <p:nvPr/>
        </p:nvPicPr>
        <p:blipFill>
          <a:blip r:embed="rId2"/>
          <a:stretch>
            <a:fillRect/>
          </a:stretch>
        </p:blipFill>
        <p:spPr>
          <a:xfrm>
            <a:off x="902039" y="2868705"/>
            <a:ext cx="5959356" cy="3453807"/>
          </a:xfrm>
          <a:prstGeom prst="rect">
            <a:avLst/>
          </a:prstGeom>
        </p:spPr>
      </p:pic>
    </p:spTree>
    <p:extLst>
      <p:ext uri="{BB962C8B-B14F-4D97-AF65-F5344CB8AC3E}">
        <p14:creationId xmlns:p14="http://schemas.microsoft.com/office/powerpoint/2010/main" val="31772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B0F0"/>
                </a:solidFill>
                <a:latin typeface="Times New Roman" panose="02020603050405020304" pitchFamily="18" charset="0"/>
                <a:cs typeface="Times New Roman" panose="02020603050405020304" pitchFamily="18" charset="0"/>
              </a:rPr>
              <a:t>Factory</a:t>
            </a:r>
            <a:endParaRPr lang="tr-TR" dirty="0">
              <a:solidFill>
                <a:srgbClr val="00B0F0"/>
              </a:solidFill>
              <a:latin typeface="Times New Roman" panose="02020603050405020304" pitchFamily="18" charset="0"/>
              <a:cs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E5046ED2-48BC-4D4D-A18C-EC6704D416AE}" type="slidenum">
              <a:rPr lang="tr-TR" smtClean="0"/>
              <a:t>6</a:t>
            </a:fld>
            <a:endParaRPr lang="tr-TR"/>
          </a:p>
        </p:txBody>
      </p:sp>
      <p:sp>
        <p:nvSpPr>
          <p:cNvPr id="7" name="İçerik Yer Tutucusu 6">
            <a:extLst>
              <a:ext uri="{FF2B5EF4-FFF2-40B4-BE49-F238E27FC236}">
                <a16:creationId xmlns:a16="http://schemas.microsoft.com/office/drawing/2014/main" id="{8D92C1D8-23BD-4607-8EE4-214952BBF478}"/>
              </a:ext>
            </a:extLst>
          </p:cNvPr>
          <p:cNvSpPr>
            <a:spLocks noGrp="1"/>
          </p:cNvSpPr>
          <p:nvPr>
            <p:ph idx="1"/>
          </p:nvPr>
        </p:nvSpPr>
        <p:spPr/>
        <p:txBody>
          <a:bodyPr/>
          <a:lstStyle/>
          <a:p>
            <a:r>
              <a:rPr lang="tr-TR" b="1" i="0" dirty="0">
                <a:effectLst/>
                <a:latin typeface="Söhne"/>
              </a:rPr>
              <a:t>Fabrika Sınıfını Oluşturma:</a:t>
            </a:r>
            <a:r>
              <a:rPr lang="tr-TR" b="0" i="0" dirty="0">
                <a:solidFill>
                  <a:srgbClr val="374151"/>
                </a:solidFill>
                <a:effectLst/>
                <a:latin typeface="Söhne"/>
              </a:rPr>
              <a:t> Nesnelerin üretimini merkezi bir yerde yönetecek bir fabrika sınıfı oluşturun.</a:t>
            </a:r>
            <a:endParaRPr lang="tr-TR" dirty="0"/>
          </a:p>
        </p:txBody>
      </p:sp>
      <p:pic>
        <p:nvPicPr>
          <p:cNvPr id="4" name="Resim 3">
            <a:extLst>
              <a:ext uri="{FF2B5EF4-FFF2-40B4-BE49-F238E27FC236}">
                <a16:creationId xmlns:a16="http://schemas.microsoft.com/office/drawing/2014/main" id="{AB84AEFD-997B-4FD6-A234-BE6AEB7AAB1B}"/>
              </a:ext>
            </a:extLst>
          </p:cNvPr>
          <p:cNvPicPr>
            <a:picLocks noChangeAspect="1"/>
          </p:cNvPicPr>
          <p:nvPr/>
        </p:nvPicPr>
        <p:blipFill>
          <a:blip r:embed="rId2"/>
          <a:stretch>
            <a:fillRect/>
          </a:stretch>
        </p:blipFill>
        <p:spPr>
          <a:xfrm>
            <a:off x="822959" y="2698029"/>
            <a:ext cx="5959356" cy="2842506"/>
          </a:xfrm>
          <a:prstGeom prst="rect">
            <a:avLst/>
          </a:prstGeom>
        </p:spPr>
      </p:pic>
    </p:spTree>
    <p:extLst>
      <p:ext uri="{BB962C8B-B14F-4D97-AF65-F5344CB8AC3E}">
        <p14:creationId xmlns:p14="http://schemas.microsoft.com/office/powerpoint/2010/main" val="372396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B0F0"/>
                </a:solidFill>
                <a:latin typeface="Times New Roman" panose="02020603050405020304" pitchFamily="18" charset="0"/>
                <a:cs typeface="Times New Roman" panose="02020603050405020304" pitchFamily="18" charset="0"/>
              </a:rPr>
              <a:t>Factory</a:t>
            </a:r>
            <a:endParaRPr lang="tr-TR" dirty="0">
              <a:solidFill>
                <a:srgbClr val="00B0F0"/>
              </a:solidFill>
              <a:latin typeface="Times New Roman" panose="02020603050405020304" pitchFamily="18" charset="0"/>
              <a:cs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E5046ED2-48BC-4D4D-A18C-EC6704D416AE}" type="slidenum">
              <a:rPr lang="tr-TR" smtClean="0"/>
              <a:t>7</a:t>
            </a:fld>
            <a:endParaRPr lang="tr-TR"/>
          </a:p>
        </p:txBody>
      </p:sp>
      <p:sp>
        <p:nvSpPr>
          <p:cNvPr id="7" name="İçerik Yer Tutucusu 6">
            <a:extLst>
              <a:ext uri="{FF2B5EF4-FFF2-40B4-BE49-F238E27FC236}">
                <a16:creationId xmlns:a16="http://schemas.microsoft.com/office/drawing/2014/main" id="{8D92C1D8-23BD-4607-8EE4-214952BBF478}"/>
              </a:ext>
            </a:extLst>
          </p:cNvPr>
          <p:cNvSpPr>
            <a:spLocks noGrp="1"/>
          </p:cNvSpPr>
          <p:nvPr>
            <p:ph idx="1"/>
          </p:nvPr>
        </p:nvSpPr>
        <p:spPr/>
        <p:txBody>
          <a:bodyPr/>
          <a:lstStyle/>
          <a:p>
            <a:r>
              <a:rPr lang="tr-TR" b="1" i="0" dirty="0">
                <a:effectLst/>
                <a:latin typeface="Söhne"/>
              </a:rPr>
              <a:t>Kullanım:</a:t>
            </a:r>
            <a:r>
              <a:rPr lang="tr-TR" b="0" i="0" dirty="0">
                <a:solidFill>
                  <a:srgbClr val="374151"/>
                </a:solidFill>
                <a:effectLst/>
                <a:latin typeface="Söhne"/>
              </a:rPr>
              <a:t> Son olarak, istemci sınıfların doğrudan nesne oluşturmak yerine fabrika sınıfını kullanmalarını sağlayın.</a:t>
            </a:r>
          </a:p>
          <a:p>
            <a:endParaRPr lang="tr-TR" dirty="0"/>
          </a:p>
        </p:txBody>
      </p:sp>
      <p:pic>
        <p:nvPicPr>
          <p:cNvPr id="4" name="Resim 3">
            <a:extLst>
              <a:ext uri="{FF2B5EF4-FFF2-40B4-BE49-F238E27FC236}">
                <a16:creationId xmlns:a16="http://schemas.microsoft.com/office/drawing/2014/main" id="{EDC85398-503B-4BAC-B009-9ECF7FD87361}"/>
              </a:ext>
            </a:extLst>
          </p:cNvPr>
          <p:cNvPicPr>
            <a:picLocks noChangeAspect="1"/>
          </p:cNvPicPr>
          <p:nvPr/>
        </p:nvPicPr>
        <p:blipFill>
          <a:blip r:embed="rId2"/>
          <a:stretch>
            <a:fillRect/>
          </a:stretch>
        </p:blipFill>
        <p:spPr>
          <a:xfrm>
            <a:off x="949133" y="2478242"/>
            <a:ext cx="5273497" cy="2118544"/>
          </a:xfrm>
          <a:prstGeom prst="rect">
            <a:avLst/>
          </a:prstGeom>
        </p:spPr>
      </p:pic>
      <p:sp>
        <p:nvSpPr>
          <p:cNvPr id="11" name="Metin kutusu 10">
            <a:extLst>
              <a:ext uri="{FF2B5EF4-FFF2-40B4-BE49-F238E27FC236}">
                <a16:creationId xmlns:a16="http://schemas.microsoft.com/office/drawing/2014/main" id="{DAC7774A-AF0E-4DF7-A44F-19C6E2A6396E}"/>
              </a:ext>
            </a:extLst>
          </p:cNvPr>
          <p:cNvSpPr txBox="1"/>
          <p:nvPr/>
        </p:nvSpPr>
        <p:spPr>
          <a:xfrm>
            <a:off x="618114" y="4655057"/>
            <a:ext cx="7953489" cy="1754326"/>
          </a:xfrm>
          <a:prstGeom prst="rect">
            <a:avLst/>
          </a:prstGeom>
          <a:noFill/>
        </p:spPr>
        <p:txBody>
          <a:bodyPr wrap="square">
            <a:spAutoFit/>
          </a:bodyPr>
          <a:lstStyle/>
          <a:p>
            <a:r>
              <a:rPr lang="tr-TR" dirty="0"/>
              <a:t>Bu örnekte, Product soyut sınıfını uygulayan iki farklı ürün sınıfı (ConcreteProduct1 ve ConcreteProduct2) bulunmaktadır. </a:t>
            </a:r>
            <a:r>
              <a:rPr lang="tr-TR" dirty="0" err="1"/>
              <a:t>ProductFactory</a:t>
            </a:r>
            <a:r>
              <a:rPr lang="tr-TR" dirty="0"/>
              <a:t> sınıfı, istemcilerin hangi ürünü oluşturmak istediğini belirlemek için kullanılır. İstemci sınıflar ise doğrudan ürün nesnelerini oluşturmak yerine </a:t>
            </a:r>
            <a:r>
              <a:rPr lang="tr-TR" dirty="0" err="1"/>
              <a:t>ProductFactory'i</a:t>
            </a:r>
            <a:r>
              <a:rPr lang="tr-TR" dirty="0"/>
              <a:t> kullanır. Bu sayede, istemcilerin oluşturulan nesnelerle ilgili bilgiye sahip olması gerekmez ve yeni ürün sınıfları eklemek veya mevcutları değiştirmek daha kolay hale gelir.</a:t>
            </a:r>
          </a:p>
        </p:txBody>
      </p:sp>
    </p:spTree>
    <p:extLst>
      <p:ext uri="{BB962C8B-B14F-4D97-AF65-F5344CB8AC3E}">
        <p14:creationId xmlns:p14="http://schemas.microsoft.com/office/powerpoint/2010/main" val="2112394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B0F0"/>
                </a:solidFill>
                <a:latin typeface="Times New Roman" panose="02020603050405020304" pitchFamily="18" charset="0"/>
                <a:cs typeface="Times New Roman" panose="02020603050405020304" pitchFamily="18" charset="0"/>
              </a:rPr>
              <a:t>Factory</a:t>
            </a:r>
            <a:endParaRPr lang="tr-TR" dirty="0">
              <a:solidFill>
                <a:srgbClr val="00B0F0"/>
              </a:solidFill>
              <a:latin typeface="Times New Roman" panose="02020603050405020304" pitchFamily="18" charset="0"/>
              <a:cs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E5046ED2-48BC-4D4D-A18C-EC6704D416AE}" type="slidenum">
              <a:rPr lang="tr-TR" smtClean="0"/>
              <a:t>8</a:t>
            </a:fld>
            <a:endParaRPr lang="tr-TR"/>
          </a:p>
        </p:txBody>
      </p:sp>
      <p:sp>
        <p:nvSpPr>
          <p:cNvPr id="7" name="İçerik Yer Tutucusu 6">
            <a:extLst>
              <a:ext uri="{FF2B5EF4-FFF2-40B4-BE49-F238E27FC236}">
                <a16:creationId xmlns:a16="http://schemas.microsoft.com/office/drawing/2014/main" id="{8D92C1D8-23BD-4607-8EE4-214952BBF478}"/>
              </a:ext>
            </a:extLst>
          </p:cNvPr>
          <p:cNvSpPr>
            <a:spLocks noGrp="1"/>
          </p:cNvSpPr>
          <p:nvPr>
            <p:ph idx="1"/>
          </p:nvPr>
        </p:nvSpPr>
        <p:spPr/>
        <p:txBody>
          <a:bodyPr/>
          <a:lstStyle/>
          <a:p>
            <a:r>
              <a:rPr lang="tr-TR" dirty="0" err="1"/>
              <a:t>Factory</a:t>
            </a:r>
            <a:r>
              <a:rPr lang="tr-TR" dirty="0"/>
              <a:t> tasarım deseni olmasaydı, nesne oluşturma işlemi genellikle doğrudan istemci sınıflar tarafından gerçekleştirilirdi. Bu durumda, istemci sınıflar, nesnelerin hangi sınıfa ait olduğunu bilir ve bu sınıfları doğrudan </a:t>
            </a:r>
            <a:r>
              <a:rPr lang="tr-TR" dirty="0" err="1"/>
              <a:t>instans</a:t>
            </a:r>
            <a:r>
              <a:rPr lang="tr-TR" dirty="0"/>
              <a:t> alarak kullanırlardı. Ancak, bu yaklaşımın bazı sorunları vardır ve </a:t>
            </a:r>
            <a:r>
              <a:rPr lang="tr-TR" dirty="0" err="1"/>
              <a:t>Factory</a:t>
            </a:r>
            <a:r>
              <a:rPr lang="tr-TR" dirty="0"/>
              <a:t> tasarım deseni bu sorunları çözmeye yardımcı olur.</a:t>
            </a:r>
          </a:p>
          <a:p>
            <a:endParaRPr lang="tr-TR" dirty="0"/>
          </a:p>
          <a:p>
            <a:r>
              <a:rPr lang="tr-TR" dirty="0" err="1"/>
              <a:t>Factory</a:t>
            </a:r>
            <a:r>
              <a:rPr lang="tr-TR" dirty="0"/>
              <a:t> tasarım deseni kullanılmadan önce bir örnek düşünelim. Örneğin, bir kahve dükkanını </a:t>
            </a:r>
            <a:r>
              <a:rPr lang="tr-TR" dirty="0" err="1"/>
              <a:t>simüle</a:t>
            </a:r>
            <a:r>
              <a:rPr lang="tr-TR" dirty="0"/>
              <a:t> eden bir program yazıyorsunuz ve farklı türlerde kahve içecekleri bulunuyor (örneğin, </a:t>
            </a:r>
            <a:r>
              <a:rPr lang="tr-TR" dirty="0" err="1"/>
              <a:t>Latte</a:t>
            </a:r>
            <a:r>
              <a:rPr lang="tr-TR" dirty="0"/>
              <a:t>, </a:t>
            </a:r>
            <a:r>
              <a:rPr lang="tr-TR" dirty="0" err="1"/>
              <a:t>Americano</a:t>
            </a:r>
            <a:r>
              <a:rPr lang="tr-TR" dirty="0"/>
              <a:t>, </a:t>
            </a:r>
            <a:r>
              <a:rPr lang="tr-TR" dirty="0" err="1"/>
              <a:t>Espresso</a:t>
            </a:r>
            <a:r>
              <a:rPr lang="tr-TR" dirty="0"/>
              <a:t>). İstemci sınıfında nesne oluşturma işlemi şu şekilde olabilir:</a:t>
            </a:r>
          </a:p>
        </p:txBody>
      </p:sp>
    </p:spTree>
    <p:extLst>
      <p:ext uri="{BB962C8B-B14F-4D97-AF65-F5344CB8AC3E}">
        <p14:creationId xmlns:p14="http://schemas.microsoft.com/office/powerpoint/2010/main" val="259042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B0F0"/>
                </a:solidFill>
                <a:latin typeface="Times New Roman" panose="02020603050405020304" pitchFamily="18" charset="0"/>
                <a:cs typeface="Times New Roman" panose="02020603050405020304" pitchFamily="18" charset="0"/>
              </a:rPr>
              <a:t>Factory</a:t>
            </a:r>
            <a:endParaRPr lang="tr-TR" dirty="0">
              <a:solidFill>
                <a:srgbClr val="00B0F0"/>
              </a:solidFill>
              <a:latin typeface="Times New Roman" panose="02020603050405020304" pitchFamily="18" charset="0"/>
              <a:cs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E5046ED2-48BC-4D4D-A18C-EC6704D416AE}" type="slidenum">
              <a:rPr lang="tr-TR" smtClean="0"/>
              <a:t>9</a:t>
            </a:fld>
            <a:endParaRPr lang="tr-TR"/>
          </a:p>
        </p:txBody>
      </p:sp>
      <p:sp>
        <p:nvSpPr>
          <p:cNvPr id="7" name="İçerik Yer Tutucusu 6">
            <a:extLst>
              <a:ext uri="{FF2B5EF4-FFF2-40B4-BE49-F238E27FC236}">
                <a16:creationId xmlns:a16="http://schemas.microsoft.com/office/drawing/2014/main" id="{8D92C1D8-23BD-4607-8EE4-214952BBF478}"/>
              </a:ext>
            </a:extLst>
          </p:cNvPr>
          <p:cNvSpPr>
            <a:spLocks noGrp="1"/>
          </p:cNvSpPr>
          <p:nvPr>
            <p:ph idx="1"/>
          </p:nvPr>
        </p:nvSpPr>
        <p:spPr/>
        <p:txBody>
          <a:bodyPr/>
          <a:lstStyle/>
          <a:p>
            <a:endParaRPr lang="tr-TR" dirty="0"/>
          </a:p>
        </p:txBody>
      </p:sp>
      <p:pic>
        <p:nvPicPr>
          <p:cNvPr id="4" name="Resim 3">
            <a:extLst>
              <a:ext uri="{FF2B5EF4-FFF2-40B4-BE49-F238E27FC236}">
                <a16:creationId xmlns:a16="http://schemas.microsoft.com/office/drawing/2014/main" id="{16D8826D-DC9F-4FAD-A24B-1D17315724BF}"/>
              </a:ext>
            </a:extLst>
          </p:cNvPr>
          <p:cNvPicPr>
            <a:picLocks noChangeAspect="1"/>
          </p:cNvPicPr>
          <p:nvPr/>
        </p:nvPicPr>
        <p:blipFill>
          <a:blip r:embed="rId2"/>
          <a:stretch>
            <a:fillRect/>
          </a:stretch>
        </p:blipFill>
        <p:spPr>
          <a:xfrm>
            <a:off x="1786648" y="2546751"/>
            <a:ext cx="5570703" cy="2804403"/>
          </a:xfrm>
          <a:prstGeom prst="rect">
            <a:avLst/>
          </a:prstGeom>
        </p:spPr>
      </p:pic>
    </p:spTree>
    <p:extLst>
      <p:ext uri="{BB962C8B-B14F-4D97-AF65-F5344CB8AC3E}">
        <p14:creationId xmlns:p14="http://schemas.microsoft.com/office/powerpoint/2010/main" val="4287550488"/>
      </p:ext>
    </p:extLst>
  </p:cSld>
  <p:clrMapOvr>
    <a:masterClrMapping/>
  </p:clrMapOvr>
</p:sld>
</file>

<file path=ppt/theme/theme1.xml><?xml version="1.0" encoding="utf-8"?>
<a:theme xmlns:a="http://schemas.openxmlformats.org/drawingml/2006/main" name="Geçmişe bakış">
  <a:themeElements>
    <a:clrScheme name="Hava Akımı">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5236</TotalTime>
  <Words>1488</Words>
  <Application>Microsoft Office PowerPoint</Application>
  <PresentationFormat>Ekran Gösterisi (4:3)</PresentationFormat>
  <Paragraphs>119</Paragraphs>
  <Slides>24</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24</vt:i4>
      </vt:variant>
    </vt:vector>
  </HeadingPairs>
  <TitlesOfParts>
    <vt:vector size="31" baseType="lpstr">
      <vt:lpstr>Arial</vt:lpstr>
      <vt:lpstr>Calibri</vt:lpstr>
      <vt:lpstr>Calibri Light</vt:lpstr>
      <vt:lpstr>Courier New</vt:lpstr>
      <vt:lpstr>Söhne</vt:lpstr>
      <vt:lpstr>Times New Roman</vt:lpstr>
      <vt:lpstr>Geçmişe bakış</vt:lpstr>
      <vt:lpstr>Factory&amp;Singlethon Patterns</vt:lpstr>
      <vt:lpstr>Fabrika (Factory)</vt:lpstr>
      <vt:lpstr>Fabrika (Factory)</vt:lpstr>
      <vt:lpstr>Factory</vt:lpstr>
      <vt:lpstr>Factory</vt:lpstr>
      <vt:lpstr>Factory</vt:lpstr>
      <vt:lpstr>Factory</vt:lpstr>
      <vt:lpstr>Factory</vt:lpstr>
      <vt:lpstr>Factory</vt:lpstr>
      <vt:lpstr>Factory</vt:lpstr>
      <vt:lpstr>Fabrika Metodu (Factory Method) </vt:lpstr>
      <vt:lpstr>Fabrika Metodu (Factory Method)</vt:lpstr>
      <vt:lpstr>Fabrika Metodu (Factory Method)</vt:lpstr>
      <vt:lpstr>Fabrika Metodu (Factory Method)</vt:lpstr>
      <vt:lpstr>Fabrika metodu tasarım şablonu ne zaman kullanılır? </vt:lpstr>
      <vt:lpstr>Tekillik (Singlethon) </vt:lpstr>
      <vt:lpstr>Tekillik (Singlethon) </vt:lpstr>
      <vt:lpstr>Tekillik (Singlethon) </vt:lpstr>
      <vt:lpstr>Tekillik (Singlethon) </vt:lpstr>
      <vt:lpstr>Tekillik (Singlethon) </vt:lpstr>
      <vt:lpstr>Singlethon Sınıfın Taşıması Gereken Özellikler </vt:lpstr>
      <vt:lpstr>Tekillik Tasarım Şablonu Ne Zaman Kullanılır? </vt:lpstr>
      <vt:lpstr>Kaynak</vt:lpstr>
      <vt:lpstr>Sorularınız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Resul DAŞ</dc:creator>
  <cp:lastModifiedBy>fatih özyurt</cp:lastModifiedBy>
  <cp:revision>177</cp:revision>
  <dcterms:created xsi:type="dcterms:W3CDTF">2014-10-21T15:52:16Z</dcterms:created>
  <dcterms:modified xsi:type="dcterms:W3CDTF">2023-11-13T13:50:24Z</dcterms:modified>
</cp:coreProperties>
</file>