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sldIdLst>
    <p:sldId id="256" r:id="rId2"/>
    <p:sldId id="257" r:id="rId3"/>
    <p:sldId id="258" r:id="rId4"/>
    <p:sldId id="259" r:id="rId5"/>
    <p:sldId id="277" r:id="rId6"/>
    <p:sldId id="278" r:id="rId7"/>
    <p:sldId id="279" r:id="rId8"/>
    <p:sldId id="280" r:id="rId9"/>
    <p:sldId id="383" r:id="rId10"/>
    <p:sldId id="384" r:id="rId11"/>
    <p:sldId id="385" r:id="rId12"/>
    <p:sldId id="281" r:id="rId13"/>
    <p:sldId id="386" r:id="rId14"/>
    <p:sldId id="348" r:id="rId15"/>
    <p:sldId id="349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3" r:id="rId55"/>
    <p:sldId id="324" r:id="rId56"/>
    <p:sldId id="325" r:id="rId57"/>
    <p:sldId id="326" r:id="rId58"/>
    <p:sldId id="327" r:id="rId59"/>
    <p:sldId id="336" r:id="rId60"/>
    <p:sldId id="328" r:id="rId61"/>
    <p:sldId id="329" r:id="rId62"/>
    <p:sldId id="330" r:id="rId63"/>
    <p:sldId id="331" r:id="rId64"/>
    <p:sldId id="332" r:id="rId65"/>
    <p:sldId id="333" r:id="rId66"/>
    <p:sldId id="394" r:id="rId67"/>
    <p:sldId id="334" r:id="rId68"/>
    <p:sldId id="335" r:id="rId69"/>
    <p:sldId id="260" r:id="rId70"/>
    <p:sldId id="387" r:id="rId71"/>
    <p:sldId id="388" r:id="rId72"/>
    <p:sldId id="389" r:id="rId73"/>
    <p:sldId id="390" r:id="rId74"/>
    <p:sldId id="391" r:id="rId75"/>
    <p:sldId id="392" r:id="rId76"/>
    <p:sldId id="393" r:id="rId77"/>
    <p:sldId id="360" r:id="rId78"/>
    <p:sldId id="261" r:id="rId79"/>
    <p:sldId id="272" r:id="rId80"/>
    <p:sldId id="273" r:id="rId81"/>
    <p:sldId id="274" r:id="rId82"/>
    <p:sldId id="275" r:id="rId83"/>
    <p:sldId id="276" r:id="rId84"/>
    <p:sldId id="262" r:id="rId85"/>
    <p:sldId id="263" r:id="rId86"/>
    <p:sldId id="264" r:id="rId87"/>
    <p:sldId id="265" r:id="rId88"/>
    <p:sldId id="266" r:id="rId89"/>
    <p:sldId id="267" r:id="rId90"/>
    <p:sldId id="268" r:id="rId91"/>
    <p:sldId id="269" r:id="rId92"/>
    <p:sldId id="270" r:id="rId93"/>
    <p:sldId id="347" r:id="rId94"/>
    <p:sldId id="337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379" r:id="rId122"/>
    <p:sldId id="380" r:id="rId123"/>
    <p:sldId id="381" r:id="rId124"/>
    <p:sldId id="382" r:id="rId125"/>
    <p:sldId id="271" r:id="rId12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Orta Stil 4 - Vurgu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17D49-23C9-4A79-8993-B18E1E1EF23A}" type="datetimeFigureOut">
              <a:rPr lang="tr-TR" smtClean="0"/>
              <a:t>10.10.2014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6BDAC-4692-4EBF-AFEA-50FB3A29F6C8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70EBC5-3870-4FC1-B4EF-F1136F2FBD5E}" type="slidenum">
              <a:rPr lang="en-GB"/>
              <a:pPr/>
              <a:t>8</a:t>
            </a:fld>
            <a:endParaRPr lang="en-GB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422400" y="754063"/>
            <a:ext cx="4068763" cy="3051175"/>
          </a:xfrm>
          <a:ln w="12700" cap="flat">
            <a:solidFill>
              <a:schemeClr val="tx1"/>
            </a:solidFill>
          </a:ln>
        </p:spPr>
      </p:sp>
      <p:sp>
        <p:nvSpPr>
          <p:cNvPr id="6861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8163"/>
            <a:ext cx="5029200" cy="38481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F50313-A740-4CD6-88E8-935FC856F2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F9E2BB-E79A-4D66-9E5C-C56F3913715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E9FB59-3B0E-4311-B642-A116D9171B4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C2C0EB-D932-4DD7-BD2E-28D3304E7D0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676546-0148-461A-887C-685ECC037A32}" type="slidenum">
              <a:rPr lang="en-US"/>
              <a:pPr/>
              <a:t>125</a:t>
            </a:fld>
            <a:endParaRPr lang="en-US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F1555A-F7E7-4C97-9499-84BD7EEC9542}" type="slidenum">
              <a:rPr lang="en-US">
                <a:latin typeface="Arial" pitchFamily="34" charset="0"/>
              </a:rPr>
              <a:pPr/>
              <a:t>14</a:t>
            </a:fld>
            <a:endParaRPr lang="th-TH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z="18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tr-T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579C62-1E03-4339-9C08-42C3417F757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The architecture of GA systems allow for a solution to be reached quicker since "better" solutions have a better chance of surviving and procreating, as opposed to randomly throwing out solutions and seeing which ones work. 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4FC118-91B5-4785-8360-FAD6EE16BE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0BF54E-81B7-48EA-AD60-5D516D15A72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A2BA05-5FE4-434D-A544-9437F304192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EECB35-B4CB-4569-9128-4AFD1A9286F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9DA139-272C-432A-BECC-4854DF650E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D32C60-B3D4-4684-BE92-798E375DC8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8A26-77A6-4024-9079-D37BA60CE744}" type="datetime1">
              <a:rPr lang="tr-TR" smtClean="0"/>
              <a:t>10.10.2014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4C7F-177E-4B15-B267-467BE3A59F04}" type="datetime1">
              <a:rPr lang="tr-TR" smtClean="0"/>
              <a:t>10.10.2014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007A-F955-4C96-A782-35767FE6C3B6}" type="datetime1">
              <a:rPr lang="tr-TR" smtClean="0"/>
              <a:t>10.10.2014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E8961-0C0C-41BB-A496-9AFC9F5AE8E2}" type="datetime1">
              <a:rPr lang="tr-TR" smtClean="0"/>
              <a:t>10.10.2014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87AE5-F563-494A-B990-FC7955D96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Başlık, Grafi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Grafik Yer Tutucusu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666A6-FAB3-4E27-BACD-D8A46A0481EA}" type="datetime1">
              <a:rPr lang="tr-TR" smtClean="0"/>
              <a:t>10.10.2014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BED75-530A-4BB5-A71E-79EAD7C6341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AF9A1-3CF5-4359-B639-98DF5E4057D8}" type="datetime1">
              <a:rPr lang="tr-TR" smtClean="0"/>
              <a:t>10.10.2014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25B6D-8F5A-475E-99DF-6FCC4A057A1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66BEE-D744-417F-9AA6-37A45EE91EA8}" type="datetime1">
              <a:rPr lang="tr-TR" smtClean="0"/>
              <a:t>10.10.2014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350A6-EB13-46AE-97B1-D4F76C19DDF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Başlık, İçerik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20EAB-26A4-4C9A-B713-D9CB865625B3}" type="datetime1">
              <a:rPr lang="tr-TR" smtClean="0"/>
              <a:t>10.10.2014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28B9E-FAD5-4A68-82F3-86FE1782976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/>
          </p:nvPr>
        </p:nvSpPr>
        <p:spPr>
          <a:xfrm>
            <a:off x="228600" y="457200"/>
            <a:ext cx="8229600" cy="5638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48204-1E1D-48B2-A08F-7694688B0870}" type="datetime1">
              <a:rPr lang="tr-TR" smtClean="0"/>
              <a:t>10.10.2014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2B612-C23B-459A-B1B0-DD75C24D6C7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Başlık, Metin ve Küçü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Küçük Resim Yer Tutucusu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7F22A-3DF7-4DFC-9B97-0A1C2A89453E}" type="datetime1">
              <a:rPr lang="tr-TR" smtClean="0"/>
              <a:t>10.10.2014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29E1D-F631-4878-AF61-5051C5F2FC2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5556-F528-4C42-B669-67FEA42303FE}" type="datetime1">
              <a:rPr lang="tr-TR" smtClean="0"/>
              <a:t>10.10.2014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7F91E-3958-4614-B552-C8B6C0223ECA}" type="datetime1">
              <a:rPr lang="tr-TR" smtClean="0"/>
              <a:t>10.10.2014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E5F9-B0D5-4FC4-9285-204DA07DB81B}" type="datetime1">
              <a:rPr lang="tr-TR" smtClean="0"/>
              <a:t>10.10.2014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49E5-77F8-4926-B975-AA85B4BE4F72}" type="datetime1">
              <a:rPr lang="tr-TR" smtClean="0"/>
              <a:t>10.10.2014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E90-F676-4DAD-B00F-9E5AA2ADB0FA}" type="datetime1">
              <a:rPr lang="tr-TR" smtClean="0"/>
              <a:t>10.10.2014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BFFC-535F-4CC4-9C82-86069C3F3A47}" type="datetime1">
              <a:rPr lang="tr-TR" smtClean="0"/>
              <a:t>10.10.2014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D846-87A4-40C1-9E2E-8E92621B0562}" type="datetime1">
              <a:rPr lang="tr-TR" smtClean="0"/>
              <a:t>10.10.2014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4B92-E637-45B1-9D80-FB9423D8B7F9}" type="datetime1">
              <a:rPr lang="tr-TR" smtClean="0"/>
              <a:t>10.10.2014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FBB9C-DE44-442E-AB6E-175CB0A58B94}" type="datetime1">
              <a:rPr lang="tr-TR" smtClean="0"/>
              <a:t>10.10.2014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al__ma_Sayfas_1.xls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al__ma_Sayfas_2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al__ma_Sayfas_3.xls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Microsoft_Office_Excel_97-2003__al__ma_Sayfas_4.xls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al__ma_Sayfas_5.xls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Microsoft_Office_Excel_97-2003__al__ma_Sayfas_7.xls"/><Relationship Id="rId4" Type="http://schemas.openxmlformats.org/officeDocument/2006/relationships/oleObject" Target="../embeddings/Microsoft_Office_Excel_97-2003__al__ma_Sayfas_6.xls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al__ma_Sayfas_8.xls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2.v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8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Optimization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-2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Lecture</a:t>
            </a:r>
            <a:r>
              <a:rPr lang="tr-TR" dirty="0" smtClean="0"/>
              <a:t> 2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691643-9D4A-4E9F-89E2-27FD6AEF62C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641350"/>
          </a:xfrm>
        </p:spPr>
        <p:txBody>
          <a:bodyPr/>
          <a:lstStyle/>
          <a:p>
            <a:pPr rtl="0" eaLnBrk="1" hangingPunct="1"/>
            <a:r>
              <a:rPr lang="en-US" sz="3600" smtClean="0"/>
              <a:t>The Metaphor (cont)</a:t>
            </a:r>
          </a:p>
        </p:txBody>
      </p:sp>
      <p:graphicFrame>
        <p:nvGraphicFramePr>
          <p:cNvPr id="15430" name="Group 70"/>
          <p:cNvGraphicFramePr>
            <a:graphicFrameLocks noGrp="1"/>
          </p:cNvGraphicFramePr>
          <p:nvPr>
            <p:ph type="tbl" idx="1"/>
          </p:nvPr>
        </p:nvGraphicFramePr>
        <p:xfrm>
          <a:off x="228600" y="1377950"/>
          <a:ext cx="8763000" cy="4498976"/>
        </p:xfrm>
        <a:graphic>
          <a:graphicData uri="http://schemas.openxmlformats.org/drawingml/2006/table">
            <a:tbl>
              <a:tblPr rtl="1"/>
              <a:tblGrid>
                <a:gridCol w="4381500"/>
                <a:gridCol w="4381500"/>
              </a:tblGrid>
              <a:tr h="80486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Nature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Genetic Algorithm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950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A population of organisms (species)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A set of feasible solutions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Selection, recombination and mutation in nature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 (Hebrew)" charset="-79"/>
                        </a:rPr>
                        <a:t>’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s evolutionary process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Stochastic operators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835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Evolution of populations to suit their 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Iteratively applying a set of stochastic operators on a set of feasible solutions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Solut</a:t>
            </a:r>
            <a:r>
              <a:rPr lang="tr-TR" dirty="0" smtClean="0"/>
              <a:t>i</a:t>
            </a:r>
            <a:r>
              <a:rPr lang="en-US" dirty="0" smtClean="0"/>
              <a:t>on </a:t>
            </a:r>
            <a:r>
              <a:rPr lang="en-US" dirty="0" smtClean="0"/>
              <a:t>cont..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There are many ways in which parents can trade genetic information to create an offspring, crossing over is just one way.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Solut</a:t>
            </a:r>
            <a:r>
              <a:rPr lang="tr-TR" dirty="0" smtClean="0"/>
              <a:t>i</a:t>
            </a:r>
            <a:r>
              <a:rPr lang="en-US" dirty="0" smtClean="0"/>
              <a:t>on </a:t>
            </a:r>
            <a:r>
              <a:rPr lang="en-US" dirty="0" smtClean="0"/>
              <a:t>cont..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Simulated Crossovers from Parent Chromosomes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2971800"/>
          <a:ext cx="716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0"/>
                <a:gridCol w="2387600"/>
                <a:gridCol w="238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Father Chromosome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Mother Chromosome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Offspring Chromosome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(13 | 5,7,3)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(1 | 28,15,3)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(13,28,15,3)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(9,13 | 5,2)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(14,9 | 2,4)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(9,13,2,4)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(13,5,7 |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(9,13,5 |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(13,5,7,2)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(14 | 9,2,4)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(9 | 13,5,2)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(14,13,5,2)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(13,5 | 7,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(9,13 | 5,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(13,5,5,2)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Solut</a:t>
            </a:r>
            <a:r>
              <a:rPr lang="tr-TR" dirty="0" smtClean="0"/>
              <a:t>i</a:t>
            </a:r>
            <a:r>
              <a:rPr lang="en-US" dirty="0" smtClean="0"/>
              <a:t>on </a:t>
            </a:r>
            <a:r>
              <a:rPr lang="en-US" dirty="0" smtClean="0"/>
              <a:t>cont..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Again we calculate fitness values for new generation of offsprings.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971800"/>
          <a:ext cx="7010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Offspring Chromosome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Fitness Value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(13,28,15,3)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|126-30|=96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(9,13,2,4)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|57-30|=27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(13,5,7,2)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|57-30|=22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(14,13,5,2)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|63-30|=33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(13,5,5,2)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|46-30|=16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Solut</a:t>
            </a:r>
            <a:r>
              <a:rPr lang="tr-TR" dirty="0" smtClean="0"/>
              <a:t>i</a:t>
            </a:r>
            <a:r>
              <a:rPr lang="en-US" dirty="0" smtClean="0"/>
              <a:t>on </a:t>
            </a:r>
            <a:r>
              <a:rPr lang="en-US" dirty="0" smtClean="0"/>
              <a:t>cont..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The average fitness value for the offspring chromosomes were 38.8, while the average fitness value for the parent chromosomes were 59.4.</a:t>
            </a:r>
          </a:p>
          <a:p>
            <a:pPr eaLnBrk="1" hangingPunct="1"/>
            <a:r>
              <a:rPr lang="en-US" smtClean="0"/>
              <a:t>Progressing at this rate, one chromosome should eventually reach a fitness level of 0 eventually, that is when a solution is found.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Maxone</a:t>
            </a:r>
            <a:endParaRPr lang="tr-TR" dirty="0" smtClean="0"/>
          </a:p>
          <a:p>
            <a:r>
              <a:rPr lang="tr-TR" dirty="0" err="1" smtClean="0"/>
              <a:t>Travelling</a:t>
            </a:r>
            <a:r>
              <a:rPr lang="tr-TR" dirty="0" smtClean="0"/>
              <a:t> </a:t>
            </a:r>
            <a:r>
              <a:rPr lang="tr-TR" dirty="0" err="1" smtClean="0"/>
              <a:t>Salesperson</a:t>
            </a:r>
            <a:endParaRPr lang="tr-TR" dirty="0" smtClean="0"/>
          </a:p>
          <a:p>
            <a:r>
              <a:rPr lang="en-US" dirty="0" smtClean="0"/>
              <a:t>D</a:t>
            </a:r>
            <a:r>
              <a:rPr lang="tr-TR" dirty="0" smtClean="0"/>
              <a:t>i</a:t>
            </a:r>
            <a:r>
              <a:rPr lang="en-US" dirty="0" err="1" smtClean="0"/>
              <a:t>ophant</a:t>
            </a:r>
            <a:r>
              <a:rPr lang="tr-TR" dirty="0" smtClean="0"/>
              <a:t>i</a:t>
            </a:r>
            <a:r>
              <a:rPr lang="en-US" dirty="0" smtClean="0"/>
              <a:t>ne </a:t>
            </a:r>
            <a:r>
              <a:rPr lang="en-US" dirty="0" err="1" smtClean="0"/>
              <a:t>Equat</a:t>
            </a:r>
            <a:r>
              <a:rPr lang="tr-TR" dirty="0" smtClean="0"/>
              <a:t>i</a:t>
            </a:r>
            <a:r>
              <a:rPr lang="en-US" dirty="0" smtClean="0"/>
              <a:t>on</a:t>
            </a:r>
            <a:endParaRPr lang="tr-TR" dirty="0" smtClean="0"/>
          </a:p>
          <a:p>
            <a:r>
              <a:rPr lang="tr-TR" b="1" dirty="0" err="1" smtClean="0"/>
              <a:t>Knapsack</a:t>
            </a:r>
            <a:endParaRPr lang="tr-TR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104</a:t>
            </a:fld>
            <a:endParaRPr lang="tr-TR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ar-SA" smtClean="0">
                <a:solidFill>
                  <a:srgbClr val="000000"/>
                </a:solidFill>
              </a:rPr>
              <a:t>Example: The Knapsack Problem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ar-SA" sz="2800" smtClean="0">
                <a:solidFill>
                  <a:srgbClr val="000000"/>
                </a:solidFill>
              </a:rPr>
              <a:t>You are going on an overnight hike and have a number of items that you could take along. Each item has a weight (in pounds) and a benefit or value to you on the hike(for measurements sake let’s say, in US dollars), and you can take one of each item at most. There is a capacity limit on the weight you can carry (constraint). This problem only illustrates one constraint, but in reality there could be many constraints including volume, time, etc.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ar-SA" sz="2400" b="1" smtClean="0">
                <a:solidFill>
                  <a:srgbClr val="000000"/>
                </a:solidFill>
                <a:latin typeface="Times New Roman" pitchFamily="18" charset="0"/>
              </a:rPr>
              <a:t>Item: 	1   2   3   4   5   6   7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ar-SA" sz="2400" b="1" smtClean="0">
                <a:solidFill>
                  <a:srgbClr val="000000"/>
                </a:solidFill>
                <a:latin typeface="Times New Roman" pitchFamily="18" charset="0"/>
              </a:rPr>
              <a:t>Benefit:	5   8   3   2   7   9   4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ar-SA" sz="2400" b="1" smtClean="0">
                <a:solidFill>
                  <a:srgbClr val="000000"/>
                </a:solidFill>
                <a:latin typeface="Times New Roman" pitchFamily="18" charset="0"/>
              </a:rPr>
              <a:t>Weight:	7   8   4 </a:t>
            </a:r>
            <a:r>
              <a:rPr lang="ar-JO" altLang="ar-SA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ar-SA" sz="2400" b="1" smtClean="0">
                <a:solidFill>
                  <a:srgbClr val="000000"/>
                </a:solidFill>
                <a:latin typeface="Times New Roman" pitchFamily="18" charset="0"/>
              </a:rPr>
              <a:t>10   4   6   4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ar-SA" sz="2400" b="1" smtClean="0">
                <a:solidFill>
                  <a:srgbClr val="000000"/>
                </a:solidFill>
                <a:latin typeface="Times New Roman" pitchFamily="18" charset="0"/>
              </a:rPr>
              <a:t>Knapsack holds a maximum of 22 pounds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ar-SA" sz="2400" b="1" smtClean="0">
                <a:solidFill>
                  <a:srgbClr val="000000"/>
                </a:solidFill>
                <a:latin typeface="Times New Roman" pitchFamily="18" charset="0"/>
              </a:rPr>
              <a:t>Fill it to get the maximum benefit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ar-SA" sz="2400" b="1" smtClean="0">
                <a:solidFill>
                  <a:srgbClr val="000000"/>
                </a:solidFill>
                <a:latin typeface="Times New Roman" pitchFamily="18" charset="0"/>
              </a:rPr>
              <a:t>Solutions take the form of a string of 1’s and 0’s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ar-SA" sz="2400" b="1" smtClean="0">
                <a:solidFill>
                  <a:srgbClr val="000000"/>
                </a:solidFill>
                <a:latin typeface="Times New Roman" pitchFamily="18" charset="0"/>
              </a:rPr>
              <a:t>Solutions: Also known as strings of genes called Chromosomes	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ar-SA" sz="2400" smtClean="0">
                <a:solidFill>
                  <a:srgbClr val="000000"/>
                </a:solidFill>
              </a:rPr>
              <a:t>1. 0101010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ar-SA" sz="2400" smtClean="0">
                <a:solidFill>
                  <a:srgbClr val="000000"/>
                </a:solidFill>
              </a:rPr>
              <a:t>2. 1100100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ar-SA" sz="2400" smtClean="0">
                <a:solidFill>
                  <a:srgbClr val="000000"/>
                </a:solidFill>
              </a:rPr>
              <a:t>3. 0100111</a:t>
            </a:r>
            <a:endParaRPr lang="en-US" altLang="ar-SA" sz="20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smtClean="0">
              <a:solidFill>
                <a:srgbClr val="000000"/>
              </a:solidFill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ar-SA" sz="3600" b="1" smtClean="0">
                <a:solidFill>
                  <a:srgbClr val="000000"/>
                </a:solidFill>
              </a:rPr>
              <a:t>GA Example: The Knapsack Problem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ar-SA" b="1" smtClean="0">
                <a:solidFill>
                  <a:srgbClr val="000000"/>
                </a:solidFill>
              </a:rPr>
              <a:t>Example: The Knapsack Problem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ar-SA" sz="2800" smtClean="0">
                <a:solidFill>
                  <a:srgbClr val="000000"/>
                </a:solidFill>
              </a:rPr>
              <a:t>We represent a solution as a string of seven 1s and 0s and the fitness function as the total benefit, which is the sum of the gene values in a string solution times their representative benefit coefficient.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ar-SA" sz="2800" smtClean="0">
                <a:solidFill>
                  <a:srgbClr val="000000"/>
                </a:solidFill>
              </a:rPr>
              <a:t>The method generates a set of random solutions (initial parents), uses total benefit as the fitness function and selects the parents randomly to create generations of offspring by crossover and mutation.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ar-SA" smtClean="0">
                <a:solidFill>
                  <a:srgbClr val="000000"/>
                </a:solidFill>
              </a:rPr>
              <a:t>Knapsack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ar-SA" smtClean="0">
                <a:solidFill>
                  <a:srgbClr val="000000"/>
                </a:solidFill>
              </a:rPr>
              <a:t>Typically, a string of 1s and 0s can represent a solution.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ar-SA" smtClean="0">
                <a:solidFill>
                  <a:srgbClr val="000000"/>
                </a:solidFill>
              </a:rPr>
              <a:t>Possible solutions generated by the system using </a:t>
            </a:r>
            <a:r>
              <a:rPr lang="en-US" altLang="ar-SA" i="1" smtClean="0">
                <a:solidFill>
                  <a:srgbClr val="000000"/>
                </a:solidFill>
              </a:rPr>
              <a:t>Reproduction, Crossover</a:t>
            </a:r>
            <a:r>
              <a:rPr lang="en-US" altLang="ar-SA" smtClean="0">
                <a:solidFill>
                  <a:srgbClr val="000000"/>
                </a:solidFill>
              </a:rPr>
              <a:t>, or </a:t>
            </a:r>
            <a:r>
              <a:rPr lang="en-US" altLang="ar-SA" i="1" smtClean="0">
                <a:solidFill>
                  <a:srgbClr val="000000"/>
                </a:solidFill>
              </a:rPr>
              <a:t>Mutations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ar-SA" smtClean="0">
                <a:solidFill>
                  <a:srgbClr val="000000"/>
                </a:solidFill>
              </a:rPr>
              <a:t>1. 0101010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ar-SA" smtClean="0">
                <a:solidFill>
                  <a:srgbClr val="000000"/>
                </a:solidFill>
              </a:rPr>
              <a:t>2. 1100100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ar-SA" smtClean="0">
                <a:solidFill>
                  <a:srgbClr val="000000"/>
                </a:solidFill>
              </a:rPr>
              <a:t>3. 0100111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ar-SA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Knapsack Example</a:t>
            </a:r>
            <a:br>
              <a:rPr lang="en-US" altLang="ar-SA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ar-SA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Solution 1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5486400"/>
            <a:ext cx="75438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ar-SA" sz="28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Benefit  8 + 2 + 9 = 19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ar-SA" sz="28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Weight  8 + 10 + 6 = 24</a:t>
            </a:r>
          </a:p>
        </p:txBody>
      </p:sp>
      <p:graphicFrame>
        <p:nvGraphicFramePr>
          <p:cNvPr id="38967" name="Group 55"/>
          <p:cNvGraphicFramePr>
            <a:graphicFrameLocks noGrp="1"/>
          </p:cNvGraphicFramePr>
          <p:nvPr>
            <p:ph type="chart" sz="half" idx="1"/>
          </p:nvPr>
        </p:nvGraphicFramePr>
        <p:xfrm>
          <a:off x="609600" y="2057400"/>
          <a:ext cx="7543800" cy="3276601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709738"/>
                <a:gridCol w="804862"/>
                <a:gridCol w="887413"/>
                <a:gridCol w="812800"/>
                <a:gridCol w="890587"/>
                <a:gridCol w="811213"/>
                <a:gridCol w="812800"/>
                <a:gridCol w="814387"/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Item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963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Solution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Benefit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Weight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BED75-530A-4BB5-A71E-79EAD7C63410}" type="slidenum">
              <a:rPr lang="ar-SA" smtClean="0"/>
              <a:pPr>
                <a:defRPr/>
              </a:pPr>
              <a:t>109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3B9BC3-66B3-4063-9678-DBC64A4BE4E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772400" cy="641350"/>
          </a:xfrm>
        </p:spPr>
        <p:txBody>
          <a:bodyPr/>
          <a:lstStyle/>
          <a:p>
            <a:pPr rtl="0" eaLnBrk="1" hangingPunct="1"/>
            <a:r>
              <a:rPr lang="en-US" sz="3600" smtClean="0"/>
              <a:t>The Metaphor (cont)</a:t>
            </a:r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685800" y="2362200"/>
            <a:ext cx="7924800" cy="265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pitchFamily="34" charset="0"/>
                <a:cs typeface="Arial" pitchFamily="34" charset="0"/>
              </a:rPr>
              <a:t>The computer model introduces simplifications (relative to the real biological mechanisms), </a:t>
            </a:r>
          </a:p>
          <a:p>
            <a:pPr rtl="0">
              <a:spcBef>
                <a:spcPct val="50000"/>
              </a:spcBef>
            </a:pPr>
            <a:r>
              <a:rPr lang="en-US" sz="2800" b="1">
                <a:latin typeface="Arial" pitchFamily="34" charset="0"/>
                <a:cs typeface="Arial" pitchFamily="34" charset="0"/>
              </a:rPr>
              <a:t>BUT</a:t>
            </a:r>
            <a:r>
              <a:rPr lang="en-US" sz="2800">
                <a:latin typeface="Arial" pitchFamily="34" charset="0"/>
                <a:cs typeface="Arial" pitchFamily="34" charset="0"/>
              </a:rPr>
              <a:t> 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pitchFamily="34" charset="0"/>
                <a:cs typeface="Arial" pitchFamily="34" charset="0"/>
              </a:rPr>
              <a:t>surprisingly complex and interesting structures have emerged out of evolutionary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ar-SA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Knapsack Example</a:t>
            </a:r>
            <a:br>
              <a:rPr lang="en-US" altLang="ar-SA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ar-SA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Solution 2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4953000"/>
            <a:ext cx="7543800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ar-SA" sz="28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Benefit 5 + 8 + 7 = 20</a:t>
            </a:r>
          </a:p>
          <a:p>
            <a:pPr eaLnBrk="1" hangingPunct="1">
              <a:defRPr/>
            </a:pPr>
            <a:r>
              <a:rPr lang="en-US" altLang="ar-SA" sz="28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Weight 7 + 8 + 4 = 19</a:t>
            </a:r>
          </a:p>
        </p:txBody>
      </p:sp>
      <p:graphicFrame>
        <p:nvGraphicFramePr>
          <p:cNvPr id="39992" name="Group 56"/>
          <p:cNvGraphicFramePr>
            <a:graphicFrameLocks noGrp="1"/>
          </p:cNvGraphicFramePr>
          <p:nvPr>
            <p:ph type="chart" sz="half" idx="1"/>
          </p:nvPr>
        </p:nvGraphicFramePr>
        <p:xfrm>
          <a:off x="685800" y="1981200"/>
          <a:ext cx="7620000" cy="273367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727200"/>
                <a:gridCol w="812800"/>
                <a:gridCol w="895350"/>
                <a:gridCol w="822325"/>
                <a:gridCol w="898525"/>
                <a:gridCol w="819150"/>
                <a:gridCol w="822325"/>
                <a:gridCol w="822325"/>
              </a:tblGrid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Item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889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Solution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Benefit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Weight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BED75-530A-4BB5-A71E-79EAD7C63410}" type="slidenum">
              <a:rPr lang="ar-SA" smtClean="0"/>
              <a:pPr>
                <a:defRPr/>
              </a:pPr>
              <a:t>110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ar-SA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Knapsack Example</a:t>
            </a:r>
            <a:br>
              <a:rPr lang="en-US" altLang="ar-SA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ar-SA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Solution 3</a:t>
            </a:r>
          </a:p>
        </p:txBody>
      </p:sp>
      <p:sp>
        <p:nvSpPr>
          <p:cNvPr id="40964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1066800" y="5334000"/>
            <a:ext cx="7010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ar-SA" sz="28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Benefit 8 + 7 + 9 + 4 = 28</a:t>
            </a:r>
          </a:p>
          <a:p>
            <a:pPr eaLnBrk="1" hangingPunct="1">
              <a:defRPr/>
            </a:pPr>
            <a:r>
              <a:rPr lang="en-US" altLang="ar-SA" sz="28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Weight 8 + 4 + 6 + 4 = 22</a:t>
            </a:r>
          </a:p>
        </p:txBody>
      </p:sp>
      <p:graphicFrame>
        <p:nvGraphicFramePr>
          <p:cNvPr id="41015" name="Group 1079"/>
          <p:cNvGraphicFramePr>
            <a:graphicFrameLocks noGrp="1"/>
          </p:cNvGraphicFramePr>
          <p:nvPr>
            <p:ph type="chart" sz="half" idx="1"/>
          </p:nvPr>
        </p:nvGraphicFramePr>
        <p:xfrm>
          <a:off x="685800" y="1981200"/>
          <a:ext cx="7543800" cy="30480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709738"/>
                <a:gridCol w="804862"/>
                <a:gridCol w="885825"/>
                <a:gridCol w="814388"/>
                <a:gridCol w="890587"/>
                <a:gridCol w="809625"/>
                <a:gridCol w="814388"/>
                <a:gridCol w="814387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Item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Solution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Benefit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Weight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</a:rPr>
                        <a:t>4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BED75-530A-4BB5-A71E-79EAD7C63410}" type="slidenum">
              <a:rPr lang="ar-SA" smtClean="0"/>
              <a:pPr>
                <a:defRPr/>
              </a:pPr>
              <a:t>111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ar-SA" smtClean="0">
                <a:solidFill>
                  <a:srgbClr val="000000"/>
                </a:solidFill>
              </a:rPr>
              <a:t>Knapsack 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ar-SA" sz="2800" smtClean="0">
                <a:solidFill>
                  <a:srgbClr val="000000"/>
                </a:solidFill>
              </a:rPr>
              <a:t>Solution 3 is clearly the best solution and has met our conditions, therefore, item number 2, 5, 6, and 7 will be taken on the hiking trip. We will be able to get the most benefit out of these items while still having weight equal to 22 pounds.</a:t>
            </a:r>
          </a:p>
          <a:p>
            <a:pPr eaLnBrk="1" hangingPunct="1">
              <a:defRPr/>
            </a:pPr>
            <a:r>
              <a:rPr lang="en-US" altLang="ar-SA" sz="2800" smtClean="0">
                <a:solidFill>
                  <a:srgbClr val="000000"/>
                </a:solidFill>
              </a:rPr>
              <a:t>This is a simple example illustrating a genetic algorithm approach.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112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ar-SA" smtClean="0">
                <a:solidFill>
                  <a:srgbClr val="000000"/>
                </a:solidFill>
              </a:rPr>
              <a:t>Knapsack Problem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To understand GA must work with the following problem: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i="1" smtClean="0">
                <a:solidFill>
                  <a:srgbClr val="000000"/>
                </a:solidFill>
                <a:effectLst/>
              </a:rPr>
              <a:t>(Knap Sack Problem)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Thief wants to steal gold store.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Thief has a bag(the bag can hold a specific weight).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Every piece of gold has a specific weight and price.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Thief wants to steal gold with high price but the weight must equal or less than the weight that bag can hold it.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If we gave every gold piece a specific number 1,2,3,…,n(suggest n=8 in this example).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smtClean="0">
              <a:solidFill>
                <a:srgbClr val="000000"/>
              </a:solidFill>
              <a:effectLst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400" smtClean="0">
              <a:solidFill>
                <a:srgbClr val="000000"/>
              </a:solidFill>
              <a:effectLst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400" smtClean="0">
              <a:solidFill>
                <a:srgbClr val="000000"/>
              </a:solidFill>
              <a:effectLst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smtClean="0">
              <a:solidFill>
                <a:srgbClr val="000000"/>
              </a:solidFill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857224" y="5429264"/>
          <a:ext cx="6858000" cy="796925"/>
        </p:xfrm>
        <a:graphic>
          <a:graphicData uri="http://schemas.openxmlformats.org/presentationml/2006/ole">
            <p:oleObj spid="_x0000_s13314" name="Worksheet" r:id="rId3" imgW="5496151" imgH="638416" progId="Excel.Sheet.8">
              <p:embed/>
            </p:oleObj>
          </a:graphicData>
        </a:graphic>
      </p:graphicFrame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425B6D-8F5A-475E-99DF-6FCC4A057A10}" type="slidenum">
              <a:rPr lang="ar-SA" smtClean="0"/>
              <a:pPr>
                <a:defRPr/>
              </a:pPr>
              <a:t>113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smtClean="0">
                <a:solidFill>
                  <a:srgbClr val="000000"/>
                </a:solidFill>
                <a:effectLst/>
              </a:rPr>
              <a:t>1-Encoding (</a:t>
            </a:r>
            <a:r>
              <a:rPr lang="en-US" sz="3200" b="1" i="1" smtClean="0">
                <a:solidFill>
                  <a:srgbClr val="000000"/>
                </a:solidFill>
                <a:effectLst/>
              </a:rPr>
              <a:t>representation</a:t>
            </a:r>
            <a:r>
              <a:rPr lang="en-US" sz="3200" b="1" smtClean="0">
                <a:solidFill>
                  <a:srgbClr val="000000"/>
                </a:solidFill>
                <a:effectLst/>
              </a:rPr>
              <a:t>)(gene,chromosome)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000000"/>
                </a:solidFill>
                <a:effectLst/>
              </a:rPr>
              <a:t>Chromosome could be: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Bit strings (101101010100).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Real numbers (43.1,45.2,66.3,11.0).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Permutation of elements (E11 E3 E7 … E1 E15).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Integer Numbers (11,12,54,98,625,1).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Any data structures.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In knap sack problem can represent any solution as chromosome by using bit string of length 8.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Ex:- 1 1 0 1 0 0 0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        8 7 6 5 4 3 2 1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1(gene):this piece taken, 0(gene):this piece untaken.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114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rgbClr val="000000"/>
                </a:solidFill>
                <a:effectLst/>
              </a:rPr>
              <a:t>2-Initialize population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66800" y="19812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b="1" smtClean="0">
                <a:solidFill>
                  <a:srgbClr val="000000"/>
                </a:solidFill>
                <a:effectLst/>
              </a:rPr>
              <a:t>Implementers specify population size 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smtClean="0">
                <a:solidFill>
                  <a:srgbClr val="000000"/>
                </a:solidFill>
                <a:effectLst/>
              </a:rPr>
              <a:t>To initialize population create chromosomes randomly and store them in list of length the population size.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smtClean="0">
                <a:solidFill>
                  <a:srgbClr val="000000"/>
                </a:solidFill>
                <a:effectLst/>
              </a:rPr>
              <a:t>In our problem lets take population size 6 chromosomes.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smtClean="0">
                <a:solidFill>
                  <a:srgbClr val="000000"/>
                </a:solidFill>
                <a:effectLst/>
              </a:rPr>
              <a:t>We can initialize population a following: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smtClean="0">
              <a:solidFill>
                <a:srgbClr val="000000"/>
              </a:solidFill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14282" y="4429132"/>
          <a:ext cx="3124200" cy="2255837"/>
        </p:xfrm>
        <a:graphic>
          <a:graphicData uri="http://schemas.openxmlformats.org/presentationml/2006/ole">
            <p:oleObj spid="_x0000_s14338" name="Worksheet" r:id="rId3" imgW="1114831" imgH="1324216" progId="Excel.Sheet.8">
              <p:embed/>
            </p:oleObj>
          </a:graphicData>
        </a:graphic>
      </p:graphicFrame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115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rgbClr val="000000"/>
                </a:solidFill>
                <a:effectLst/>
              </a:rPr>
              <a:t>3-Evaluation of population.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Giving every chromosome in population </a:t>
            </a:r>
            <a:r>
              <a:rPr lang="en-US" sz="2400" b="1" smtClean="0">
                <a:solidFill>
                  <a:srgbClr val="000000"/>
                </a:solidFill>
                <a:effectLst/>
              </a:rPr>
              <a:t>fitness value</a:t>
            </a:r>
            <a:r>
              <a:rPr lang="en-US" sz="2400" smtClean="0">
                <a:solidFill>
                  <a:srgbClr val="000000"/>
                </a:solidFill>
                <a:effectLst/>
              </a:rPr>
              <a:t> by using </a:t>
            </a:r>
            <a:r>
              <a:rPr lang="en-US" sz="2400" b="1" smtClean="0">
                <a:solidFill>
                  <a:srgbClr val="000000"/>
                </a:solidFill>
                <a:effectLst/>
              </a:rPr>
              <a:t>fitness function</a:t>
            </a:r>
            <a:r>
              <a:rPr lang="en-US" sz="2400" smtClean="0">
                <a:solidFill>
                  <a:srgbClr val="000000"/>
                </a:solidFill>
                <a:effectLst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smtClean="0">
                <a:solidFill>
                  <a:srgbClr val="000000"/>
                </a:solidFill>
                <a:effectLst/>
              </a:rPr>
              <a:t>Fitness functions</a:t>
            </a:r>
            <a:r>
              <a:rPr lang="en-US" sz="2400" smtClean="0">
                <a:solidFill>
                  <a:srgbClr val="000000"/>
                </a:solidFill>
                <a:effectLst/>
              </a:rPr>
              <a:t> will differ according to the problem and encoding technique.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smtClean="0">
                <a:solidFill>
                  <a:srgbClr val="000000"/>
                </a:solidFill>
                <a:effectLst/>
              </a:rPr>
              <a:t>Fitness function</a:t>
            </a:r>
            <a:r>
              <a:rPr lang="en-US" sz="2400" smtClean="0">
                <a:solidFill>
                  <a:srgbClr val="000000"/>
                </a:solidFill>
                <a:effectLst/>
              </a:rPr>
              <a:t> returns a single numerical(</a:t>
            </a:r>
            <a:r>
              <a:rPr lang="en-US" sz="2400" b="1" smtClean="0">
                <a:solidFill>
                  <a:srgbClr val="000000"/>
                </a:solidFill>
                <a:effectLst/>
              </a:rPr>
              <a:t>fitness</a:t>
            </a:r>
            <a:r>
              <a:rPr lang="en-US" sz="2400" smtClean="0">
                <a:solidFill>
                  <a:srgbClr val="000000"/>
                </a:solidFill>
                <a:effectLst/>
              </a:rPr>
              <a:t>) which reflex the </a:t>
            </a:r>
            <a:r>
              <a:rPr lang="en-US" sz="2400" b="1" smtClean="0">
                <a:solidFill>
                  <a:srgbClr val="000000"/>
                </a:solidFill>
                <a:effectLst/>
              </a:rPr>
              <a:t>utility</a:t>
            </a:r>
            <a:r>
              <a:rPr lang="en-US" sz="2400" smtClean="0">
                <a:solidFill>
                  <a:srgbClr val="000000"/>
                </a:solidFill>
                <a:effectLst/>
              </a:rPr>
              <a:t> or the </a:t>
            </a:r>
            <a:r>
              <a:rPr lang="en-US" sz="2400" b="1" smtClean="0">
                <a:solidFill>
                  <a:srgbClr val="000000"/>
                </a:solidFill>
                <a:effectLst/>
              </a:rPr>
              <a:t>ability</a:t>
            </a:r>
            <a:r>
              <a:rPr lang="en-US" sz="2400" smtClean="0">
                <a:solidFill>
                  <a:srgbClr val="000000"/>
                </a:solidFill>
                <a:effectLst/>
              </a:rPr>
              <a:t> of the individual which that chromosome represents.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Fitness function can calculate :  strength, weight, width, maximum load,cost,construction time or combination of all these.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Fitness value well be stored with chromosome.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09600" y="60960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solidFill>
                  <a:srgbClr val="000000"/>
                </a:solidFill>
              </a:rPr>
              <a:t>chromosome</a:t>
            </a:r>
          </a:p>
        </p:txBody>
      </p:sp>
      <p:sp>
        <p:nvSpPr>
          <p:cNvPr id="78853" name="Rectangle 6"/>
          <p:cNvSpPr>
            <a:spLocks noChangeArrowheads="1"/>
          </p:cNvSpPr>
          <p:nvPr/>
        </p:nvSpPr>
        <p:spPr bwMode="auto">
          <a:xfrm>
            <a:off x="2819400" y="6096000"/>
            <a:ext cx="2514600" cy="4572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b="0">
                <a:solidFill>
                  <a:srgbClr val="000000"/>
                </a:solidFill>
              </a:rPr>
              <a:t>Fitness function</a:t>
            </a:r>
          </a:p>
        </p:txBody>
      </p:sp>
      <p:sp>
        <p:nvSpPr>
          <p:cNvPr id="78854" name="Rectangle 7"/>
          <p:cNvSpPr>
            <a:spLocks noChangeArrowheads="1"/>
          </p:cNvSpPr>
          <p:nvPr/>
        </p:nvSpPr>
        <p:spPr bwMode="auto">
          <a:xfrm>
            <a:off x="5562600" y="6096000"/>
            <a:ext cx="185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solidFill>
                  <a:srgbClr val="000000"/>
                </a:solidFill>
              </a:rPr>
              <a:t>Fitness value </a:t>
            </a:r>
          </a:p>
        </p:txBody>
      </p:sp>
      <p:sp>
        <p:nvSpPr>
          <p:cNvPr id="78855" name="Line 8"/>
          <p:cNvSpPr>
            <a:spLocks noChangeShapeType="1"/>
          </p:cNvSpPr>
          <p:nvPr/>
        </p:nvSpPr>
        <p:spPr bwMode="auto">
          <a:xfrm>
            <a:off x="2438400" y="632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78856" name="Line 9"/>
          <p:cNvSpPr>
            <a:spLocks noChangeShapeType="1"/>
          </p:cNvSpPr>
          <p:nvPr/>
        </p:nvSpPr>
        <p:spPr bwMode="auto">
          <a:xfrm>
            <a:off x="5334000" y="632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78857" name="Line 11"/>
          <p:cNvSpPr>
            <a:spLocks noChangeShapeType="1"/>
          </p:cNvSpPr>
          <p:nvPr/>
        </p:nvSpPr>
        <p:spPr bwMode="auto">
          <a:xfrm>
            <a:off x="2286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116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310" y="452430"/>
            <a:ext cx="8843970" cy="1905000"/>
          </a:xfrm>
        </p:spPr>
        <p:txBody>
          <a:bodyPr>
            <a:normAutofit fontScale="90000"/>
          </a:bodyPr>
          <a:lstStyle/>
          <a:p>
            <a:pPr algn="l"/>
            <a: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  <a:t/>
            </a:r>
            <a:b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</a:br>
            <a: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  <a:t>-</a:t>
            </a:r>
            <a:b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</a:br>
            <a: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  <a:t/>
            </a:r>
            <a:b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</a:br>
            <a: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  <a:t/>
            </a:r>
            <a:b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</a:br>
            <a: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  <a:t/>
            </a:r>
            <a:b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</a:br>
            <a: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  <a:t/>
            </a:r>
            <a:b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</a:br>
            <a:r>
              <a:rPr lang="en-US" sz="2800" dirty="0" smtClean="0">
                <a:solidFill>
                  <a:srgbClr val="000000"/>
                </a:solidFill>
              </a:rPr>
              <a:t>In our example we will make fitness function as the sum of price of all gold pieces.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ar-JO" sz="2800" dirty="0" smtClean="0">
                <a:solidFill>
                  <a:srgbClr val="000000"/>
                </a:solidFill>
                <a:cs typeface="Tahoma" pitchFamily="34" charset="0"/>
              </a:rPr>
              <a:t>-</a:t>
            </a:r>
            <a:r>
              <a:rPr lang="en-US" sz="2800" dirty="0" smtClean="0">
                <a:solidFill>
                  <a:srgbClr val="000000"/>
                </a:solidFill>
              </a:rPr>
              <a:t>To complete our example must apply fitness function on all chromosomes.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  <a:t/>
            </a:r>
            <a:b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</a:br>
            <a: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  <a:t/>
            </a:r>
            <a:b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</a:br>
            <a: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  <a:t/>
            </a:r>
            <a:b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</a:br>
            <a: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  <a:t/>
            </a:r>
            <a:b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</a:br>
            <a: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  <a:t/>
            </a:r>
            <a:b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</a:br>
            <a: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  <a:t/>
            </a:r>
            <a:b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</a:br>
            <a: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  <a:t/>
            </a:r>
            <a:b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</a:br>
            <a: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  <a:t/>
            </a:r>
            <a:br>
              <a:rPr lang="ar-JO" sz="2800" dirty="0" smtClean="0">
                <a:solidFill>
                  <a:srgbClr val="000000"/>
                </a:solidFill>
                <a:effectLst/>
                <a:cs typeface="Tahoma" pitchFamily="34" charset="0"/>
              </a:rPr>
            </a:br>
            <a:endParaRPr lang="en-US" sz="240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eaLnBrk="1" hangingPunct="1">
              <a:defRPr/>
            </a:pPr>
            <a:endParaRPr lang="en-US" sz="2800" dirty="0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071670" y="2571744"/>
          <a:ext cx="3733800" cy="2608263"/>
        </p:xfrm>
        <a:graphic>
          <a:graphicData uri="http://schemas.openxmlformats.org/presentationml/2006/ole">
            <p:oleObj spid="_x0000_s15364" name="Worksheet" r:id="rId3" imgW="1895972" imgH="1324216" progId="Excel.Sheet.8">
              <p:embed/>
            </p:oleObj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071670" y="2071678"/>
            <a:ext cx="39290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  </a:t>
            </a:r>
            <a:r>
              <a:rPr lang="en-US">
                <a:solidFill>
                  <a:srgbClr val="000000"/>
                </a:solidFill>
              </a:rPr>
              <a:t>Chromosome	  fitness value</a:t>
            </a: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765175" y="5710238"/>
          <a:ext cx="7062788" cy="820737"/>
        </p:xfrm>
        <a:graphic>
          <a:graphicData uri="http://schemas.openxmlformats.org/presentationml/2006/ole">
            <p:oleObj spid="_x0000_s15365" name="Worksheet" r:id="rId4" imgW="5495988" imgH="638149" progId="Excel.Sheet.8">
              <p:embed/>
            </p:oleObj>
          </a:graphicData>
        </a:graphic>
      </p:graphicFrame>
      <p:sp>
        <p:nvSpPr>
          <p:cNvPr id="16" name="1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350A6-EB13-46AE-97B1-D4F76C19DDF3}" type="slidenum">
              <a:rPr lang="ar-SA" smtClean="0"/>
              <a:pPr>
                <a:defRPr/>
              </a:pPr>
              <a:t>117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6962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smtClean="0">
                <a:solidFill>
                  <a:srgbClr val="000000"/>
                </a:solidFill>
                <a:effectLst/>
              </a:rPr>
              <a:t>4-</a:t>
            </a:r>
            <a:r>
              <a:rPr lang="en-US" sz="2800" b="1" smtClean="0">
                <a:solidFill>
                  <a:srgbClr val="000000"/>
                </a:solidFill>
                <a:effectLst/>
              </a:rPr>
              <a:t>Selection of new parents(</a:t>
            </a:r>
            <a:r>
              <a:rPr lang="en-US" sz="2800" b="1" i="1" smtClean="0">
                <a:solidFill>
                  <a:srgbClr val="000000"/>
                </a:solidFill>
                <a:effectLst/>
              </a:rPr>
              <a:t>reproduction</a:t>
            </a:r>
            <a:r>
              <a:rPr lang="en-US" sz="2800" b="1" smtClean="0">
                <a:solidFill>
                  <a:srgbClr val="000000"/>
                </a:solidFill>
                <a:effectLst/>
              </a:rPr>
              <a:t>)</a:t>
            </a:r>
            <a:r>
              <a:rPr lang="en-US" sz="3200" b="1" smtClean="0">
                <a:solidFill>
                  <a:srgbClr val="000000"/>
                </a:solidFill>
                <a:effectLst/>
              </a:rPr>
              <a:t/>
            </a:r>
            <a:br>
              <a:rPr lang="en-US" sz="3200" b="1" smtClean="0">
                <a:solidFill>
                  <a:srgbClr val="000000"/>
                </a:solidFill>
                <a:effectLst/>
              </a:rPr>
            </a:br>
            <a:endParaRPr lang="en-US" sz="3200" b="1" smtClean="0">
              <a:solidFill>
                <a:srgbClr val="000000"/>
              </a:solidFill>
              <a:effectLst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000000"/>
                </a:solidFill>
                <a:effectLst/>
              </a:rPr>
              <a:t>Individuals are selected from population randomly or by using any selection method to improve the population itself.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000000"/>
                </a:solidFill>
                <a:effectLst/>
              </a:rPr>
              <a:t>Good individuals will probably be selected several times in a generation ,poor ones may not be at all.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  <a:effectLst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i="1" dirty="0" smtClean="0">
                <a:solidFill>
                  <a:srgbClr val="000000"/>
                </a:solidFill>
                <a:effectLst/>
              </a:rPr>
              <a:t>Methods of selection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 smtClean="0">
                <a:solidFill>
                  <a:srgbClr val="000000"/>
                </a:solidFill>
                <a:effectLst/>
              </a:rPr>
              <a:t>Random ,Best, Tournament, Roulette wheel, Truncation, Rank, Exponential, </a:t>
            </a:r>
            <a:r>
              <a:rPr lang="en-US" sz="2400" b="1" i="1" dirty="0" err="1" smtClean="0">
                <a:solidFill>
                  <a:srgbClr val="000000"/>
                </a:solidFill>
                <a:effectLst/>
              </a:rPr>
              <a:t>Boltzman</a:t>
            </a:r>
            <a:r>
              <a:rPr lang="en-US" sz="2400" b="1" i="1" dirty="0" smtClean="0">
                <a:solidFill>
                  <a:srgbClr val="000000"/>
                </a:solidFill>
                <a:effectLst/>
              </a:rPr>
              <a:t>, Steady state, Interactive and binary tournament selection.</a:t>
            </a:r>
            <a:endParaRPr lang="en-US" sz="2400" dirty="0" smtClean="0">
              <a:solidFill>
                <a:srgbClr val="000000"/>
              </a:solidFill>
              <a:effectLst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000000"/>
                </a:solidFill>
                <a:effectLst/>
              </a:rPr>
              <a:t>In our example  we will use </a:t>
            </a:r>
            <a:r>
              <a:rPr lang="en-US" sz="2400" b="1" dirty="0" smtClean="0">
                <a:solidFill>
                  <a:srgbClr val="000000"/>
                </a:solidFill>
                <a:effectLst/>
              </a:rPr>
              <a:t>Truncation</a:t>
            </a:r>
            <a:r>
              <a:rPr lang="en-US" sz="2400" dirty="0" smtClean="0">
                <a:solidFill>
                  <a:srgbClr val="000000"/>
                </a:solidFill>
                <a:effectLst/>
              </a:rPr>
              <a:t> selection with parameter 3.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000000"/>
                </a:solidFill>
                <a:effectLst/>
              </a:rPr>
              <a:t>search best 3 chromosomes and then select 6 chromosomes randomly from these three chromosomes and store them as new population to be used in the next step.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118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4648200" y="0"/>
          <a:ext cx="3276600" cy="2057400"/>
        </p:xfrm>
        <a:graphic>
          <a:graphicData uri="http://schemas.openxmlformats.org/presentationml/2006/ole">
            <p:oleObj spid="_x0000_s16386" name="Worksheet" r:id="rId3" imgW="1895972" imgH="1505432" progId="Excel.Sheet.8">
              <p:embed/>
            </p:oleObj>
          </a:graphicData>
        </a:graphic>
      </p:graphicFrame>
      <p:graphicFrame>
        <p:nvGraphicFramePr>
          <p:cNvPr id="6147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4724400" y="2547938"/>
          <a:ext cx="2776538" cy="1241425"/>
        </p:xfrm>
        <a:graphic>
          <a:graphicData uri="http://schemas.openxmlformats.org/presentationml/2006/ole">
            <p:oleObj spid="_x0000_s16387" name="Worksheet" r:id="rId4" imgW="1895972" imgH="848207" progId="Excel.Sheet.8">
              <p:embed/>
            </p:oleObj>
          </a:graphicData>
        </a:graphic>
      </p:graphicFrame>
      <p:sp>
        <p:nvSpPr>
          <p:cNvPr id="6149" name="Text Box 10"/>
          <p:cNvSpPr txBox="1">
            <a:spLocks noChangeArrowheads="1"/>
          </p:cNvSpPr>
          <p:nvPr/>
        </p:nvSpPr>
        <p:spPr bwMode="auto">
          <a:xfrm>
            <a:off x="2667000" y="2819400"/>
            <a:ext cx="1981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/>
              <a:t>Search best 3 chromosomes </a:t>
            </a:r>
          </a:p>
        </p:txBody>
      </p:sp>
      <p:graphicFrame>
        <p:nvGraphicFramePr>
          <p:cNvPr id="6148" name="Object 11"/>
          <p:cNvGraphicFramePr>
            <a:graphicFrameLocks noChangeAspect="1"/>
          </p:cNvGraphicFramePr>
          <p:nvPr>
            <p:ph sz="quarter" idx="3"/>
          </p:nvPr>
        </p:nvGraphicFramePr>
        <p:xfrm>
          <a:off x="4572000" y="4329113"/>
          <a:ext cx="2928938" cy="2398712"/>
        </p:xfrm>
        <a:graphic>
          <a:graphicData uri="http://schemas.openxmlformats.org/presentationml/2006/ole">
            <p:oleObj spid="_x0000_s16388" name="Worksheet" r:id="rId5" imgW="1895972" imgH="1552816" progId="Excel.Sheet.8">
              <p:embed/>
            </p:oleObj>
          </a:graphicData>
        </a:graphic>
      </p:graphicFrame>
      <p:sp>
        <p:nvSpPr>
          <p:cNvPr id="6150" name="Text Box 14"/>
          <p:cNvSpPr txBox="1">
            <a:spLocks noChangeArrowheads="1"/>
          </p:cNvSpPr>
          <p:nvPr/>
        </p:nvSpPr>
        <p:spPr bwMode="auto">
          <a:xfrm>
            <a:off x="2057400" y="5257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/>
              <a:t>New population</a:t>
            </a:r>
          </a:p>
        </p:txBody>
      </p:sp>
      <p:sp>
        <p:nvSpPr>
          <p:cNvPr id="6151" name="Text Box 16"/>
          <p:cNvSpPr txBox="1">
            <a:spLocks noChangeArrowheads="1"/>
          </p:cNvSpPr>
          <p:nvPr/>
        </p:nvSpPr>
        <p:spPr bwMode="auto">
          <a:xfrm>
            <a:off x="1905000" y="1066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/>
              <a:t>Old population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28B9E-FAD5-4A68-82F3-86FE17829760}" type="slidenum">
              <a:rPr lang="ar-SA" smtClean="0"/>
              <a:pPr>
                <a:defRPr/>
              </a:pPr>
              <a:t>119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SGA reproduction cycle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57224" y="2590800"/>
            <a:ext cx="7772400" cy="3752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0" hangingPunct="0">
              <a:spcBef>
                <a:spcPct val="20000"/>
              </a:spcBef>
              <a:buFontTx/>
              <a:buAutoNum type="arabicPeriod"/>
            </a:pPr>
            <a:r>
              <a:rPr lang="en-GB" sz="2400">
                <a:latin typeface="Arial" pitchFamily="34" charset="0"/>
              </a:rPr>
              <a:t>Select parents for the mating pool </a:t>
            </a:r>
          </a:p>
          <a:p>
            <a:pPr marL="457200" indent="-457200" eaLnBrk="0" hangingPunct="0">
              <a:spcBef>
                <a:spcPct val="20000"/>
              </a:spcBef>
            </a:pPr>
            <a:r>
              <a:rPr lang="en-GB" sz="2400">
                <a:latin typeface="Arial" pitchFamily="34" charset="0"/>
              </a:rPr>
              <a:t>	(size of mating pool = population size)</a:t>
            </a:r>
          </a:p>
          <a:p>
            <a:pPr marL="457200" indent="-457200" eaLnBrk="0" hangingPunct="0">
              <a:spcBef>
                <a:spcPct val="20000"/>
              </a:spcBef>
              <a:buFontTx/>
              <a:buAutoNum type="arabicPeriod" startAt="2"/>
            </a:pPr>
            <a:r>
              <a:rPr lang="en-GB" sz="2400">
                <a:latin typeface="Arial" pitchFamily="34" charset="0"/>
              </a:rPr>
              <a:t>Shuffle the mating pool</a:t>
            </a:r>
          </a:p>
          <a:p>
            <a:pPr marL="457200" indent="-457200" eaLnBrk="0" hangingPunct="0">
              <a:spcBef>
                <a:spcPct val="20000"/>
              </a:spcBef>
              <a:buFontTx/>
              <a:buAutoNum type="arabicPeriod" startAt="2"/>
            </a:pPr>
            <a:r>
              <a:rPr lang="en-GB" sz="2400">
                <a:latin typeface="Arial" pitchFamily="34" charset="0"/>
              </a:rPr>
              <a:t>For each consecutive pair apply crossover with probability p</a:t>
            </a:r>
            <a:r>
              <a:rPr lang="en-GB" sz="2400" baseline="-25000">
                <a:latin typeface="Arial" pitchFamily="34" charset="0"/>
              </a:rPr>
              <a:t>c</a:t>
            </a:r>
            <a:r>
              <a:rPr lang="en-GB" sz="2400">
                <a:latin typeface="Arial" pitchFamily="34" charset="0"/>
              </a:rPr>
              <a:t> , otherwise copy parents</a:t>
            </a:r>
          </a:p>
          <a:p>
            <a:pPr marL="457200" indent="-457200" eaLnBrk="0" hangingPunct="0">
              <a:spcBef>
                <a:spcPct val="20000"/>
              </a:spcBef>
              <a:buFontTx/>
              <a:buAutoNum type="arabicPeriod" startAt="2"/>
            </a:pPr>
            <a:r>
              <a:rPr lang="en-GB" sz="2400">
                <a:latin typeface="Arial" pitchFamily="34" charset="0"/>
              </a:rPr>
              <a:t>For each offspring apply mutation (bit-flip with probability p</a:t>
            </a:r>
            <a:r>
              <a:rPr lang="en-GB" sz="2400" baseline="-25000">
                <a:latin typeface="Arial" pitchFamily="34" charset="0"/>
              </a:rPr>
              <a:t>m</a:t>
            </a:r>
            <a:r>
              <a:rPr lang="en-US" sz="2400">
                <a:latin typeface="Arial" pitchFamily="34" charset="0"/>
              </a:rPr>
              <a:t> independently for each bit)</a:t>
            </a:r>
            <a:endParaRPr lang="en-GB" sz="2400">
              <a:latin typeface="Arial" pitchFamily="34" charset="0"/>
            </a:endParaRPr>
          </a:p>
          <a:p>
            <a:pPr marL="457200" indent="-457200" eaLnBrk="0" hangingPunct="0">
              <a:spcBef>
                <a:spcPct val="20000"/>
              </a:spcBef>
              <a:buFontTx/>
              <a:buAutoNum type="arabicPeriod" startAt="2"/>
            </a:pPr>
            <a:r>
              <a:rPr lang="en-GB" sz="2400">
                <a:latin typeface="Arial" pitchFamily="34" charset="0"/>
              </a:rPr>
              <a:t>Replace the whole population with the resulting offspring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7772400" cy="838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800" b="1" smtClean="0">
                <a:solidFill>
                  <a:srgbClr val="000000"/>
                </a:solidFill>
                <a:effectLst/>
              </a:rPr>
              <a:t>5-</a:t>
            </a:r>
            <a:r>
              <a:rPr lang="en-US" sz="2800" b="1" smtClean="0">
                <a:solidFill>
                  <a:srgbClr val="000000"/>
                </a:solidFill>
                <a:effectLst/>
              </a:rPr>
              <a:t>Crossover</a:t>
            </a:r>
            <a:r>
              <a:rPr lang="en-US" sz="4000" b="1" smtClean="0">
                <a:solidFill>
                  <a:srgbClr val="000000"/>
                </a:solidFill>
                <a:effectLst/>
              </a:rPr>
              <a:t/>
            </a:r>
            <a:br>
              <a:rPr lang="en-US" sz="4000" b="1" smtClean="0">
                <a:solidFill>
                  <a:srgbClr val="000000"/>
                </a:solidFill>
                <a:effectLst/>
              </a:rPr>
            </a:br>
            <a:endParaRPr lang="en-US" sz="4000" b="1" smtClean="0">
              <a:solidFill>
                <a:srgbClr val="000000"/>
              </a:solidFill>
              <a:effectLst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9248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Crossover is performed with probability </a:t>
            </a:r>
            <a:r>
              <a:rPr lang="en-US" sz="2400" b="1" i="1" smtClean="0">
                <a:solidFill>
                  <a:srgbClr val="000000"/>
                </a:solidFill>
                <a:effectLst/>
              </a:rPr>
              <a:t>Pcross</a:t>
            </a:r>
            <a:r>
              <a:rPr lang="en-US" sz="2400" smtClean="0">
                <a:solidFill>
                  <a:srgbClr val="000000"/>
                </a:solidFill>
                <a:effectLst/>
              </a:rPr>
              <a:t> (crossover probability or crossover rate ) between two selected individuals, called </a:t>
            </a:r>
            <a:r>
              <a:rPr lang="en-US" sz="2400" b="1" i="1" smtClean="0">
                <a:solidFill>
                  <a:srgbClr val="000000"/>
                </a:solidFill>
                <a:effectLst/>
              </a:rPr>
              <a:t>parents</a:t>
            </a:r>
            <a:r>
              <a:rPr lang="en-US" sz="2400" smtClean="0">
                <a:solidFill>
                  <a:srgbClr val="000000"/>
                </a:solidFill>
                <a:effectLst/>
              </a:rPr>
              <a:t>, by exchanging parts of their genes to form two new individuals called </a:t>
            </a:r>
            <a:r>
              <a:rPr lang="en-US" sz="2400" b="1" i="1" smtClean="0">
                <a:solidFill>
                  <a:srgbClr val="000000"/>
                </a:solidFill>
                <a:effectLst/>
              </a:rPr>
              <a:t>offsprings.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The simplest method know as </a:t>
            </a:r>
            <a:r>
              <a:rPr lang="en-US" sz="2400" b="1" i="1" smtClean="0">
                <a:solidFill>
                  <a:srgbClr val="000000"/>
                </a:solidFill>
                <a:effectLst/>
              </a:rPr>
              <a:t>single point crossover</a:t>
            </a:r>
            <a:r>
              <a:rPr lang="en-US" sz="2400" smtClean="0">
                <a:solidFill>
                  <a:srgbClr val="000000"/>
                </a:solidFill>
                <a:effectLst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Single point crossover take 2 individual and cut their chromosome strings at randomly chosen position, to produce 2 </a:t>
            </a:r>
            <a:r>
              <a:rPr lang="en-US" sz="2400" b="1" i="1" smtClean="0">
                <a:solidFill>
                  <a:srgbClr val="000000"/>
                </a:solidFill>
                <a:effectLst/>
              </a:rPr>
              <a:t>head</a:t>
            </a:r>
            <a:r>
              <a:rPr lang="en-US" sz="2400" smtClean="0">
                <a:solidFill>
                  <a:srgbClr val="000000"/>
                </a:solidFill>
                <a:effectLst/>
              </a:rPr>
              <a:t> segments and 2 </a:t>
            </a:r>
            <a:r>
              <a:rPr lang="en-US" sz="2400" b="1" i="1" smtClean="0">
                <a:solidFill>
                  <a:srgbClr val="000000"/>
                </a:solidFill>
                <a:effectLst/>
              </a:rPr>
              <a:t>tail</a:t>
            </a:r>
            <a:r>
              <a:rPr lang="en-US" sz="2400" smtClean="0">
                <a:solidFill>
                  <a:srgbClr val="000000"/>
                </a:solidFill>
                <a:effectLst/>
              </a:rPr>
              <a:t> segments .The tail segments are then swapped over to produce 2 new full length chromosomes.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i="1" smtClean="0">
                <a:solidFill>
                  <a:srgbClr val="000000"/>
                </a:solidFill>
                <a:effectLst/>
              </a:rPr>
              <a:t>Pcross</a:t>
            </a:r>
            <a:r>
              <a:rPr lang="en-US" sz="2400" smtClean="0">
                <a:solidFill>
                  <a:srgbClr val="000000"/>
                </a:solidFill>
                <a:effectLst/>
              </a:rPr>
              <a:t> (crossover probability or crossover rate ) is typically between 0.6 and 1.0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There is also</a:t>
            </a:r>
            <a:r>
              <a:rPr lang="en-US" sz="2400" b="1" smtClean="0">
                <a:solidFill>
                  <a:srgbClr val="000000"/>
                </a:solidFill>
                <a:effectLst/>
              </a:rPr>
              <a:t> Multi-Point, Uniform, Bit Simulated, Problem Centered</a:t>
            </a:r>
            <a:r>
              <a:rPr lang="en-US" sz="2400" smtClean="0">
                <a:solidFill>
                  <a:srgbClr val="000000"/>
                </a:solidFill>
                <a:effectLst/>
              </a:rPr>
              <a:t> and </a:t>
            </a:r>
            <a:r>
              <a:rPr lang="en-US" sz="2400" b="1" smtClean="0">
                <a:solidFill>
                  <a:srgbClr val="000000"/>
                </a:solidFill>
                <a:effectLst/>
              </a:rPr>
              <a:t>specialized crossover</a:t>
            </a:r>
            <a:r>
              <a:rPr lang="en-US" sz="2400" smtClean="0">
                <a:solidFill>
                  <a:srgbClr val="000000"/>
                </a:solidFill>
                <a:effectLst/>
              </a:rPr>
              <a:t> techniques.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5"/>
          <p:cNvGraphicFramePr>
            <a:graphicFrameLocks noChangeAspect="1"/>
          </p:cNvGraphicFramePr>
          <p:nvPr>
            <p:ph/>
          </p:nvPr>
        </p:nvGraphicFramePr>
        <p:xfrm>
          <a:off x="3276600" y="304800"/>
          <a:ext cx="3429000" cy="1981200"/>
        </p:xfrm>
        <a:graphic>
          <a:graphicData uri="http://schemas.openxmlformats.org/presentationml/2006/ole">
            <p:oleObj spid="_x0000_s17410" name="Worksheet" r:id="rId3" imgW="1895972" imgH="1552816" progId="Excel.Sheet.8">
              <p:embed/>
            </p:oleObj>
          </a:graphicData>
        </a:graphic>
      </p:graphicFrame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533400" y="381000"/>
            <a:ext cx="25146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solidFill>
                  <a:srgbClr val="000000"/>
                </a:solidFill>
              </a:rPr>
              <a:t>we will do it just for first two parents.</a:t>
            </a:r>
          </a:p>
          <a:p>
            <a:pPr eaLnBrk="0" hangingPunct="0">
              <a:spcBef>
                <a:spcPct val="50000"/>
              </a:spcBef>
            </a:pPr>
            <a:r>
              <a:rPr lang="en-US" b="0">
                <a:solidFill>
                  <a:srgbClr val="000000"/>
                </a:solidFill>
              </a:rPr>
              <a:t>Pcross=0.6</a:t>
            </a:r>
          </a:p>
        </p:txBody>
      </p:sp>
      <p:sp>
        <p:nvSpPr>
          <p:cNvPr id="7172" name="Rectangle 8"/>
          <p:cNvSpPr>
            <a:spLocks noChangeArrowheads="1"/>
          </p:cNvSpPr>
          <p:nvPr/>
        </p:nvSpPr>
        <p:spPr bwMode="auto">
          <a:xfrm>
            <a:off x="685800" y="2514600"/>
            <a:ext cx="76200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0">
                <a:solidFill>
                  <a:srgbClr val="000000"/>
                </a:solidFill>
              </a:rPr>
              <a:t>Select two parent(1,2)</a:t>
            </a:r>
          </a:p>
          <a:p>
            <a:r>
              <a:rPr lang="en-US" sz="2800" b="0">
                <a:solidFill>
                  <a:srgbClr val="000000"/>
                </a:solidFill>
              </a:rPr>
              <a:t>Generate random number between 0.0-1.0(0.3)</a:t>
            </a:r>
          </a:p>
          <a:p>
            <a:r>
              <a:rPr lang="en-US" sz="2800" b="0">
                <a:solidFill>
                  <a:srgbClr val="000000"/>
                </a:solidFill>
              </a:rPr>
              <a:t>	0.3&lt;=0.6(yes) apply crossover</a:t>
            </a:r>
          </a:p>
          <a:p>
            <a:r>
              <a:rPr lang="en-US" sz="2800" b="0">
                <a:solidFill>
                  <a:srgbClr val="000000"/>
                </a:solidFill>
              </a:rPr>
              <a:t>generate random number between 1-8(3)</a:t>
            </a:r>
          </a:p>
          <a:p>
            <a:r>
              <a:rPr lang="en-US" sz="2800" b="0">
                <a:solidFill>
                  <a:srgbClr val="000000"/>
                </a:solidFill>
              </a:rPr>
              <a:t>old	0 1 0 1 0 </a:t>
            </a:r>
            <a:r>
              <a:rPr lang="en-US" sz="2800">
                <a:solidFill>
                  <a:srgbClr val="000000"/>
                </a:solidFill>
              </a:rPr>
              <a:t>1 0 1</a:t>
            </a:r>
            <a:r>
              <a:rPr lang="en-US" sz="2800" b="0">
                <a:solidFill>
                  <a:srgbClr val="000000"/>
                </a:solidFill>
              </a:rPr>
              <a:t>	0 0 0 0 1 </a:t>
            </a:r>
            <a:r>
              <a:rPr lang="en-US" sz="2800">
                <a:solidFill>
                  <a:srgbClr val="000000"/>
                </a:solidFill>
              </a:rPr>
              <a:t>1 1 1</a:t>
            </a:r>
          </a:p>
          <a:p>
            <a:r>
              <a:rPr lang="en-US" sz="2800" b="0">
                <a:solidFill>
                  <a:srgbClr val="000000"/>
                </a:solidFill>
              </a:rPr>
              <a:t>new 	0 1 0 1 0 </a:t>
            </a:r>
            <a:r>
              <a:rPr lang="en-US" sz="2800">
                <a:solidFill>
                  <a:srgbClr val="000000"/>
                </a:solidFill>
              </a:rPr>
              <a:t>1 1 1</a:t>
            </a:r>
            <a:r>
              <a:rPr lang="en-US" sz="2800" b="0">
                <a:solidFill>
                  <a:srgbClr val="000000"/>
                </a:solidFill>
              </a:rPr>
              <a:t>	0 0 0 0 1 </a:t>
            </a:r>
            <a:r>
              <a:rPr lang="en-US" sz="2800">
                <a:solidFill>
                  <a:srgbClr val="000000"/>
                </a:solidFill>
              </a:rPr>
              <a:t>1 0 1 swap tails</a:t>
            </a:r>
          </a:p>
          <a:p>
            <a:r>
              <a:rPr lang="en-US" sz="2800" b="0">
                <a:solidFill>
                  <a:srgbClr val="000000"/>
                </a:solidFill>
              </a:rPr>
              <a:t>Do this for each pair in population</a:t>
            </a:r>
            <a:r>
              <a:rPr lang="en-US" b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2B612-C23B-459A-B1B0-DD75C24D6C77}" type="slidenum">
              <a:rPr lang="ar-SA" smtClean="0"/>
              <a:pPr>
                <a:defRPr/>
              </a:pPr>
              <a:t>121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000000"/>
                </a:solidFill>
                <a:effectLst/>
              </a:rPr>
              <a:t>6-Mutation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Applied to each child individually after crossover 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It alters some of genes in chromosome with small probability 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Must specify </a:t>
            </a:r>
            <a:r>
              <a:rPr lang="en-US" sz="2400" b="1" smtClean="0">
                <a:solidFill>
                  <a:srgbClr val="000000"/>
                </a:solidFill>
                <a:effectLst/>
              </a:rPr>
              <a:t>Pmut</a:t>
            </a:r>
            <a:r>
              <a:rPr lang="en-US" sz="2400" smtClean="0">
                <a:solidFill>
                  <a:srgbClr val="000000"/>
                </a:solidFill>
                <a:effectLst/>
              </a:rPr>
              <a:t>(mutation probability that is relatively small) therefore a few number of chromosomes will be mutated.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In our example: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suppose </a:t>
            </a:r>
            <a:r>
              <a:rPr lang="en-US" sz="2400" b="1" smtClean="0">
                <a:solidFill>
                  <a:srgbClr val="000000"/>
                </a:solidFill>
                <a:effectLst/>
              </a:rPr>
              <a:t>Pmut</a:t>
            </a:r>
            <a:r>
              <a:rPr lang="en-US" sz="2400" smtClean="0">
                <a:solidFill>
                  <a:srgbClr val="000000"/>
                </a:solidFill>
                <a:effectLst/>
              </a:rPr>
              <a:t> =0.2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generate number between 0-1 (0.01)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	0.01&lt;=0.2(yes) apply mutation.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Generate number between 1-8(6)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	0 1 </a:t>
            </a:r>
            <a:r>
              <a:rPr lang="en-US" sz="2400" b="1" smtClean="0">
                <a:solidFill>
                  <a:srgbClr val="000000"/>
                </a:solidFill>
                <a:effectLst/>
              </a:rPr>
              <a:t>0</a:t>
            </a:r>
            <a:r>
              <a:rPr lang="en-US" sz="2400" smtClean="0">
                <a:solidFill>
                  <a:srgbClr val="000000"/>
                </a:solidFill>
                <a:effectLst/>
              </a:rPr>
              <a:t> 1 0 1 0 1 =&gt; 0 1 </a:t>
            </a:r>
            <a:r>
              <a:rPr lang="en-US" sz="2400" b="1" smtClean="0">
                <a:solidFill>
                  <a:srgbClr val="000000"/>
                </a:solidFill>
                <a:effectLst/>
              </a:rPr>
              <a:t>1</a:t>
            </a:r>
            <a:r>
              <a:rPr lang="en-US" sz="2400" smtClean="0">
                <a:solidFill>
                  <a:srgbClr val="000000"/>
                </a:solidFill>
                <a:effectLst/>
              </a:rPr>
              <a:t> 1 0 1 0 1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smtClean="0">
                <a:solidFill>
                  <a:srgbClr val="000000"/>
                </a:solidFill>
                <a:effectLst/>
              </a:rPr>
              <a:t>Do this for each chromosome in population.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990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4000" smtClean="0">
                <a:solidFill>
                  <a:srgbClr val="000000"/>
                </a:solidFill>
              </a:rPr>
              <a:t>Termination Criteria</a:t>
            </a:r>
            <a:endParaRPr lang="en-US" sz="4000" smtClean="0">
              <a:solidFill>
                <a:srgbClr val="000000"/>
              </a:solidFill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696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800" b="1" smtClean="0">
                <a:solidFill>
                  <a:srgbClr val="000000"/>
                </a:solidFill>
                <a:effectLst/>
              </a:rPr>
              <a:t>There exist three termination condition type: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800" b="1" smtClean="0">
                <a:solidFill>
                  <a:srgbClr val="000000"/>
                </a:solidFill>
                <a:effectLst/>
              </a:rPr>
              <a:t>1-</a:t>
            </a:r>
            <a:r>
              <a:rPr lang="en-US" altLang="en-US" sz="2800" b="1" i="1" smtClean="0">
                <a:solidFill>
                  <a:srgbClr val="000000"/>
                </a:solidFill>
                <a:effectLst/>
              </a:rPr>
              <a:t>Time</a:t>
            </a:r>
            <a:r>
              <a:rPr lang="en-US" altLang="en-US" sz="2800" b="1" smtClean="0">
                <a:solidFill>
                  <a:srgbClr val="000000"/>
                </a:solidFill>
                <a:effectLst/>
              </a:rPr>
              <a:t>:in seconds, </a:t>
            </a:r>
            <a:r>
              <a:rPr lang="en-US" altLang="en-US" sz="2800" smtClean="0">
                <a:solidFill>
                  <a:srgbClr val="000000"/>
                </a:solidFill>
                <a:effectLst/>
              </a:rPr>
              <a:t>in minutes and may be in  hours according to the problem that you have it.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800" b="1" smtClean="0">
                <a:solidFill>
                  <a:srgbClr val="000000"/>
                </a:solidFill>
                <a:effectLst/>
              </a:rPr>
              <a:t>2-</a:t>
            </a:r>
            <a:r>
              <a:rPr lang="en-US" altLang="en-US" sz="2800" b="1" i="1" smtClean="0">
                <a:solidFill>
                  <a:srgbClr val="000000"/>
                </a:solidFill>
                <a:effectLst/>
              </a:rPr>
              <a:t>Number of generations</a:t>
            </a:r>
            <a:r>
              <a:rPr lang="en-US" altLang="en-US" sz="2800" b="1" smtClean="0">
                <a:solidFill>
                  <a:srgbClr val="000000"/>
                </a:solidFill>
                <a:effectLst/>
              </a:rPr>
              <a:t>: </a:t>
            </a:r>
            <a:r>
              <a:rPr lang="en-US" altLang="en-US" sz="2800" smtClean="0">
                <a:solidFill>
                  <a:srgbClr val="000000"/>
                </a:solidFill>
                <a:effectLst/>
              </a:rPr>
              <a:t>in hundreds, in thousands may be in millions according to the problem you have it.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800" b="1" smtClean="0">
                <a:solidFill>
                  <a:srgbClr val="000000"/>
                </a:solidFill>
                <a:effectLst/>
              </a:rPr>
              <a:t>3-</a:t>
            </a:r>
            <a:r>
              <a:rPr lang="en-US" altLang="en-US" sz="2800" b="1" i="1" smtClean="0">
                <a:solidFill>
                  <a:srgbClr val="000000"/>
                </a:solidFill>
                <a:effectLst/>
              </a:rPr>
              <a:t>convergence</a:t>
            </a:r>
            <a:r>
              <a:rPr lang="en-US" altLang="en-US" sz="2800" b="1" smtClean="0">
                <a:solidFill>
                  <a:srgbClr val="000000"/>
                </a:solidFill>
                <a:effectLst/>
              </a:rPr>
              <a:t>: </a:t>
            </a:r>
            <a:r>
              <a:rPr lang="en-US" altLang="en-US" sz="2800" smtClean="0">
                <a:solidFill>
                  <a:srgbClr val="000000"/>
                </a:solidFill>
                <a:effectLst/>
              </a:rPr>
              <a:t>when 95% of populations have the same fitness value we can say the convergence started to appear and the user can stop its genetic program to take the result.</a:t>
            </a:r>
            <a:endParaRPr lang="en-US" sz="2800" smtClean="0">
              <a:solidFill>
                <a:srgbClr val="000000"/>
              </a:solidFill>
              <a:effectLst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smtClean="0">
              <a:solidFill>
                <a:srgbClr val="000000"/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ar-SA" smtClean="0">
                <a:solidFill>
                  <a:srgbClr val="000000"/>
                </a:solidFill>
              </a:rPr>
              <a:t>The Knapsack Problem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200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ar-SA" sz="2800" smtClean="0">
                <a:solidFill>
                  <a:srgbClr val="000000"/>
                </a:solidFill>
              </a:rPr>
              <a:t>The knapsack problem, though simple, has many important applications including determining what items to take on a space ship mission.</a:t>
            </a:r>
          </a:p>
        </p:txBody>
      </p:sp>
      <p:pic>
        <p:nvPicPr>
          <p:cNvPr id="83972" name="Picture 5" descr="j0144747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038600" y="1828800"/>
            <a:ext cx="4876800" cy="4267200"/>
          </a:xfr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29E1D-F631-4878-AF61-5051C5F2FC2E}" type="slidenum">
              <a:rPr lang="ar-SA" smtClean="0"/>
              <a:pPr>
                <a:defRPr/>
              </a:pPr>
              <a:t>124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31" tIns="44422" rIns="90431" bIns="44422" anchor="b"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31" tIns="44422" rIns="90431" bIns="44422"/>
          <a:lstStyle/>
          <a:p>
            <a:pPr eaLnBrk="1" hangingPunct="1">
              <a:buFontTx/>
              <a:buNone/>
            </a:pPr>
            <a:r>
              <a:rPr lang="en-US" dirty="0" smtClean="0"/>
              <a:t>Given an exponential problem to solve, ...</a:t>
            </a:r>
          </a:p>
          <a:p>
            <a:pPr lvl="1" eaLnBrk="1" hangingPunct="1"/>
            <a:r>
              <a:rPr lang="en-US" dirty="0" smtClean="0"/>
              <a:t>Encoding technique       </a:t>
            </a:r>
            <a:r>
              <a:rPr lang="en-US" sz="2000" dirty="0" smtClean="0"/>
              <a:t>(</a:t>
            </a:r>
            <a:r>
              <a:rPr lang="en-US" sz="2000" i="1" dirty="0" smtClean="0"/>
              <a:t>gene, chromosome</a:t>
            </a:r>
            <a:r>
              <a:rPr lang="en-US" sz="2000" dirty="0" smtClean="0"/>
              <a:t>)</a:t>
            </a:r>
            <a:endParaRPr lang="en-US" sz="2200" dirty="0" smtClean="0"/>
          </a:p>
          <a:p>
            <a:pPr lvl="1" eaLnBrk="1" hangingPunct="1"/>
            <a:r>
              <a:rPr lang="en-US" dirty="0" smtClean="0"/>
              <a:t>Initialization procedure                </a:t>
            </a:r>
            <a:r>
              <a:rPr lang="en-US" sz="2000" i="1" dirty="0" smtClean="0"/>
              <a:t>(creation)</a:t>
            </a:r>
            <a:endParaRPr lang="en-US" dirty="0" smtClean="0"/>
          </a:p>
          <a:p>
            <a:pPr lvl="1" eaLnBrk="1" hangingPunct="1"/>
            <a:r>
              <a:rPr lang="en-US" dirty="0" smtClean="0"/>
              <a:t>Evaluation function                 </a:t>
            </a:r>
            <a:r>
              <a:rPr lang="en-US" sz="2000" i="1" dirty="0" smtClean="0"/>
              <a:t>(environment)</a:t>
            </a:r>
          </a:p>
          <a:p>
            <a:pPr lvl="1" eaLnBrk="1" hangingPunct="1"/>
            <a:r>
              <a:rPr lang="en-US" dirty="0" smtClean="0"/>
              <a:t>Selection of parents               </a:t>
            </a:r>
            <a:r>
              <a:rPr lang="en-US" sz="2000" i="1" dirty="0" smtClean="0"/>
              <a:t>(reproduction)</a:t>
            </a:r>
            <a:endParaRPr lang="en-US" dirty="0" smtClean="0"/>
          </a:p>
          <a:p>
            <a:pPr lvl="1" eaLnBrk="1" hangingPunct="1"/>
            <a:r>
              <a:rPr lang="en-US" dirty="0" smtClean="0"/>
              <a:t>Genetic operators    </a:t>
            </a:r>
            <a:r>
              <a:rPr lang="en-US" sz="2000" i="1" dirty="0" smtClean="0"/>
              <a:t>(mutation, recombination)</a:t>
            </a:r>
          </a:p>
          <a:p>
            <a:pPr lvl="1" eaLnBrk="1" hangingPunct="1"/>
            <a:r>
              <a:rPr lang="en-US" dirty="0" smtClean="0"/>
              <a:t>Parameter settings             </a:t>
            </a:r>
            <a:r>
              <a:rPr lang="en-US" sz="2000" i="1" dirty="0" smtClean="0"/>
              <a:t>(practice and art)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sz="22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125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4 Slayt Numarası Yer Tutucusu"/>
          <p:cNvSpPr>
            <a:spLocks noGrp="1"/>
          </p:cNvSpPr>
          <p:nvPr>
            <p:ph type="sldNum" sz="quarter" idx="12"/>
          </p:nvPr>
        </p:nvSpPr>
        <p:spPr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pPr>
              <a:defRPr/>
            </a:pPr>
            <a:fld id="{D8063F9A-C7B9-4F42-ADBB-1356CDCC1FF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772400" cy="641350"/>
          </a:xfrm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pPr rtl="0" eaLnBrk="1" hangingPunct="1"/>
            <a:r>
              <a:rPr lang="en-US" sz="3600" smtClean="0"/>
              <a:t>The Evolutionary Cycle</a:t>
            </a:r>
          </a:p>
        </p:txBody>
      </p:sp>
      <p:sp>
        <p:nvSpPr>
          <p:cNvPr id="15365" name="AutoShape 3"/>
          <p:cNvSpPr>
            <a:spLocks noChangeArrowheads="1"/>
          </p:cNvSpPr>
          <p:nvPr/>
        </p:nvSpPr>
        <p:spPr bwMode="auto">
          <a:xfrm>
            <a:off x="1517650" y="1911350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 anchor="ctr"/>
          <a:lstStyle/>
          <a:p>
            <a:pPr algn="l" rtl="0" eaLnBrk="0" hangingPunct="0"/>
            <a:r>
              <a:rPr lang="en-US" sz="2800">
                <a:latin typeface="Arial" pitchFamily="34" charset="0"/>
              </a:rPr>
              <a:t>selection</a:t>
            </a:r>
          </a:p>
        </p:txBody>
      </p:sp>
      <p:sp>
        <p:nvSpPr>
          <p:cNvPr id="15366" name="AutoShape 4"/>
          <p:cNvSpPr>
            <a:spLocks noChangeArrowheads="1"/>
          </p:cNvSpPr>
          <p:nvPr/>
        </p:nvSpPr>
        <p:spPr bwMode="auto">
          <a:xfrm>
            <a:off x="1517650" y="3359150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 anchor="ctr"/>
          <a:lstStyle/>
          <a:p>
            <a:pPr algn="l" rtl="0" eaLnBrk="0" hangingPunct="0"/>
            <a:r>
              <a:rPr lang="en-US" sz="2800">
                <a:latin typeface="Arial" pitchFamily="34" charset="0"/>
              </a:rPr>
              <a:t>population</a:t>
            </a:r>
          </a:p>
        </p:txBody>
      </p:sp>
      <p:sp>
        <p:nvSpPr>
          <p:cNvPr id="15367" name="AutoShape 5"/>
          <p:cNvSpPr>
            <a:spLocks noChangeArrowheads="1"/>
          </p:cNvSpPr>
          <p:nvPr/>
        </p:nvSpPr>
        <p:spPr bwMode="auto">
          <a:xfrm>
            <a:off x="6242050" y="3344863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 anchor="ctr"/>
          <a:lstStyle/>
          <a:p>
            <a:pPr algn="l" rtl="0" eaLnBrk="0" hangingPunct="0"/>
            <a:r>
              <a:rPr lang="en-US" sz="2800">
                <a:latin typeface="Arial" pitchFamily="34" charset="0"/>
              </a:rPr>
              <a:t>evaluation</a:t>
            </a:r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6242050" y="1911350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 anchor="ctr"/>
          <a:lstStyle/>
          <a:p>
            <a:pPr algn="l" rtl="0" eaLnBrk="0" hangingPunct="0"/>
            <a:r>
              <a:rPr lang="en-US" sz="2800">
                <a:latin typeface="Arial" pitchFamily="34" charset="0"/>
              </a:rPr>
              <a:t>modification</a:t>
            </a:r>
          </a:p>
        </p:txBody>
      </p:sp>
      <p:sp>
        <p:nvSpPr>
          <p:cNvPr id="15369" name="AutoShape 7"/>
          <p:cNvSpPr>
            <a:spLocks noChangeArrowheads="1"/>
          </p:cNvSpPr>
          <p:nvPr/>
        </p:nvSpPr>
        <p:spPr bwMode="auto">
          <a:xfrm>
            <a:off x="6248400" y="5105400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3803650" y="2209800"/>
            <a:ext cx="242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5371" name="Line 9"/>
          <p:cNvSpPr>
            <a:spLocks noChangeShapeType="1"/>
          </p:cNvSpPr>
          <p:nvPr/>
        </p:nvSpPr>
        <p:spPr bwMode="auto">
          <a:xfrm>
            <a:off x="2501900" y="252095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>
            <a:off x="7385050" y="3962400"/>
            <a:ext cx="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6684963" y="5191125"/>
            <a:ext cx="13303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sz="2800">
                <a:latin typeface="Arial" pitchFamily="34" charset="0"/>
              </a:rPr>
              <a:t>discard</a:t>
            </a:r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 flipH="1">
            <a:off x="3790950" y="3657600"/>
            <a:ext cx="2451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>
            <a:off x="7378700" y="252095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7467600" y="4114800"/>
            <a:ext cx="12827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i="1"/>
              <a:t> deleted </a:t>
            </a:r>
          </a:p>
          <a:p>
            <a:pPr algn="l" rtl="0" eaLnBrk="0" hangingPunct="0"/>
            <a:r>
              <a:rPr lang="en-US" i="1"/>
              <a:t>members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4413250" y="1738313"/>
            <a:ext cx="1095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i="1"/>
              <a:t>parents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7451725" y="2500313"/>
            <a:ext cx="1281113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i="1"/>
              <a:t>modified</a:t>
            </a:r>
          </a:p>
          <a:p>
            <a:pPr algn="l" rtl="0" eaLnBrk="0" hangingPunct="0"/>
            <a:r>
              <a:rPr lang="en-US" i="1"/>
              <a:t>offspring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3708400" y="3719513"/>
            <a:ext cx="2540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i="1"/>
              <a:t>evaluated offspring</a:t>
            </a:r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H="1">
            <a:off x="152400" y="3657600"/>
            <a:ext cx="137795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5381" name="Text Box 22"/>
          <p:cNvSpPr txBox="1">
            <a:spLocks noChangeArrowheads="1"/>
          </p:cNvSpPr>
          <p:nvPr/>
        </p:nvSpPr>
        <p:spPr bwMode="auto">
          <a:xfrm>
            <a:off x="0" y="3276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initiate &amp;</a:t>
            </a:r>
          </a:p>
        </p:txBody>
      </p:sp>
      <p:sp>
        <p:nvSpPr>
          <p:cNvPr id="15382" name="Text Box 23"/>
          <p:cNvSpPr txBox="1">
            <a:spLocks noChangeArrowheads="1"/>
          </p:cNvSpPr>
          <p:nvPr/>
        </p:nvSpPr>
        <p:spPr bwMode="auto">
          <a:xfrm>
            <a:off x="0" y="3657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i="1"/>
              <a:t> evaluate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1" hangingPunct="1"/>
            <a:r>
              <a:rPr lang="en-US" sz="4000" b="1" smtClean="0"/>
              <a:t>Genetic Algorithm (GA)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004175" cy="2797175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GA</a:t>
            </a:r>
          </a:p>
          <a:p>
            <a:pPr eaLnBrk="1" hangingPunct="1">
              <a:buFontTx/>
              <a:buNone/>
            </a:pPr>
            <a:r>
              <a:rPr lang="en-US" smtClean="0"/>
              <a:t>— Individuals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1258888" y="3141663"/>
            <a:ext cx="360362" cy="358775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1547813" y="3644900"/>
            <a:ext cx="360362" cy="358775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1042988" y="3716338"/>
            <a:ext cx="360362" cy="358775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611188" y="3500438"/>
            <a:ext cx="360362" cy="358775"/>
          </a:xfrm>
          <a:prstGeom prst="smileyFace">
            <a:avLst>
              <a:gd name="adj" fmla="val -4653"/>
            </a:avLst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1258888" y="3932238"/>
            <a:ext cx="360362" cy="358775"/>
          </a:xfrm>
          <a:prstGeom prst="smileyFace">
            <a:avLst>
              <a:gd name="adj" fmla="val -4653"/>
            </a:avLst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755650" y="4149725"/>
            <a:ext cx="360363" cy="358775"/>
          </a:xfrm>
          <a:prstGeom prst="smileyFace">
            <a:avLst>
              <a:gd name="adj" fmla="val -4653"/>
            </a:avLst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1547813" y="4292600"/>
            <a:ext cx="360362" cy="358775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500063" y="5561013"/>
            <a:ext cx="10414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Tahoma" pitchFamily="34" charset="0"/>
                <a:cs typeface="Tahoma" pitchFamily="34" charset="0"/>
              </a:rPr>
              <a:t>random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325438" y="2779713"/>
            <a:ext cx="1943100" cy="2305050"/>
          </a:xfrm>
          <a:prstGeom prst="ellips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flipV="1">
            <a:off x="827088" y="4581525"/>
            <a:ext cx="215900" cy="1008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endParaRPr lang="tr-TR"/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2293938" y="5202238"/>
            <a:ext cx="13811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Tahoma" pitchFamily="34" charset="0"/>
                <a:cs typeface="Tahoma" pitchFamily="34" charset="0"/>
              </a:rPr>
              <a:t>generation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 flipH="1" flipV="1">
            <a:off x="2195513" y="4508500"/>
            <a:ext cx="431800" cy="649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3419475" y="3933825"/>
            <a:ext cx="2097088" cy="396875"/>
          </a:xfrm>
          <a:prstGeom prst="rect">
            <a:avLst/>
          </a:prstGeom>
          <a:solidFill>
            <a:schemeClr val="folHlink"/>
          </a:solidFill>
          <a:ln w="38100" algn="ctr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Tahoma" pitchFamily="34" charset="0"/>
                <a:cs typeface="Tahoma" pitchFamily="34" charset="0"/>
              </a:rPr>
              <a:t>Genetic Operator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3348038" y="2565400"/>
            <a:ext cx="1995487" cy="396875"/>
          </a:xfrm>
          <a:prstGeom prst="rect">
            <a:avLst/>
          </a:prstGeom>
          <a:solidFill>
            <a:schemeClr val="folHlink"/>
          </a:solidFill>
          <a:ln w="38100" algn="ctr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Tahoma" pitchFamily="34" charset="0"/>
                <a:cs typeface="Tahoma" pitchFamily="34" charset="0"/>
              </a:rPr>
              <a:t>Fitness Function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 flipH="1">
            <a:off x="1619250" y="2781300"/>
            <a:ext cx="1584325" cy="503238"/>
          </a:xfrm>
          <a:prstGeom prst="line">
            <a:avLst/>
          </a:prstGeom>
          <a:noFill/>
          <a:ln w="38100" cap="rnd">
            <a:solidFill>
              <a:srgbClr val="336600"/>
            </a:solidFill>
            <a:prstDash val="sysDot"/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endParaRPr lang="tr-TR"/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 flipH="1">
            <a:off x="1835150" y="2997200"/>
            <a:ext cx="1584325" cy="503238"/>
          </a:xfrm>
          <a:prstGeom prst="line">
            <a:avLst/>
          </a:prstGeom>
          <a:noFill/>
          <a:ln w="38100" cap="rnd">
            <a:solidFill>
              <a:srgbClr val="336600"/>
            </a:solidFill>
            <a:prstDash val="sysDot"/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endParaRPr lang="tr-TR"/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 flipH="1">
            <a:off x="2051050" y="3213100"/>
            <a:ext cx="1584325" cy="503238"/>
          </a:xfrm>
          <a:prstGeom prst="line">
            <a:avLst/>
          </a:prstGeom>
          <a:noFill/>
          <a:ln w="38100" cap="rnd">
            <a:solidFill>
              <a:srgbClr val="336600"/>
            </a:solidFill>
            <a:prstDash val="sysDot"/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endParaRPr lang="tr-TR"/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7380288" y="3644900"/>
            <a:ext cx="360362" cy="358775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2411413" y="3933825"/>
            <a:ext cx="865187" cy="503238"/>
          </a:xfrm>
          <a:prstGeom prst="rightArrow">
            <a:avLst>
              <a:gd name="adj1" fmla="val 50000"/>
              <a:gd name="adj2" fmla="val 42981"/>
            </a:avLst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143" name="AutoShape 23"/>
          <p:cNvSpPr>
            <a:spLocks noChangeArrowheads="1"/>
          </p:cNvSpPr>
          <p:nvPr/>
        </p:nvSpPr>
        <p:spPr bwMode="auto">
          <a:xfrm>
            <a:off x="2555875" y="3789363"/>
            <a:ext cx="360363" cy="358775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5144" name="AutoShape 24"/>
          <p:cNvSpPr>
            <a:spLocks noChangeArrowheads="1"/>
          </p:cNvSpPr>
          <p:nvPr/>
        </p:nvSpPr>
        <p:spPr bwMode="auto">
          <a:xfrm>
            <a:off x="5795963" y="3860800"/>
            <a:ext cx="865187" cy="503238"/>
          </a:xfrm>
          <a:prstGeom prst="rightArrow">
            <a:avLst>
              <a:gd name="adj1" fmla="val 50000"/>
              <a:gd name="adj2" fmla="val 42981"/>
            </a:avLst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145" name="AutoShape 25"/>
          <p:cNvSpPr>
            <a:spLocks noChangeArrowheads="1"/>
          </p:cNvSpPr>
          <p:nvPr/>
        </p:nvSpPr>
        <p:spPr bwMode="auto">
          <a:xfrm>
            <a:off x="5940425" y="3716338"/>
            <a:ext cx="360363" cy="358775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5146" name="AutoShape 26"/>
          <p:cNvSpPr>
            <a:spLocks noChangeArrowheads="1"/>
          </p:cNvSpPr>
          <p:nvPr/>
        </p:nvSpPr>
        <p:spPr bwMode="auto">
          <a:xfrm>
            <a:off x="7885113" y="3860800"/>
            <a:ext cx="360362" cy="358775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5147" name="AutoShape 27"/>
          <p:cNvSpPr>
            <a:spLocks noChangeArrowheads="1"/>
          </p:cNvSpPr>
          <p:nvPr/>
        </p:nvSpPr>
        <p:spPr bwMode="auto">
          <a:xfrm>
            <a:off x="7235825" y="4149725"/>
            <a:ext cx="360363" cy="358775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5148" name="AutoShape 28"/>
          <p:cNvSpPr>
            <a:spLocks noChangeArrowheads="1"/>
          </p:cNvSpPr>
          <p:nvPr/>
        </p:nvSpPr>
        <p:spPr bwMode="auto">
          <a:xfrm>
            <a:off x="4284663" y="5229225"/>
            <a:ext cx="360362" cy="358775"/>
          </a:xfrm>
          <a:prstGeom prst="smileyFace">
            <a:avLst>
              <a:gd name="adj" fmla="val -4653"/>
            </a:avLst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5149" name="AutoShape 29"/>
          <p:cNvSpPr>
            <a:spLocks noChangeArrowheads="1"/>
          </p:cNvSpPr>
          <p:nvPr/>
        </p:nvSpPr>
        <p:spPr bwMode="auto">
          <a:xfrm>
            <a:off x="7596188" y="4581525"/>
            <a:ext cx="360362" cy="358775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5150" name="AutoShape 30"/>
          <p:cNvSpPr>
            <a:spLocks noChangeArrowheads="1"/>
          </p:cNvSpPr>
          <p:nvPr/>
        </p:nvSpPr>
        <p:spPr bwMode="auto">
          <a:xfrm>
            <a:off x="7812088" y="3284538"/>
            <a:ext cx="360362" cy="358775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5151" name="AutoShape 31"/>
          <p:cNvSpPr>
            <a:spLocks noChangeArrowheads="1"/>
          </p:cNvSpPr>
          <p:nvPr/>
        </p:nvSpPr>
        <p:spPr bwMode="auto">
          <a:xfrm>
            <a:off x="6877050" y="3500438"/>
            <a:ext cx="360363" cy="358775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5152" name="Oval 32"/>
          <p:cNvSpPr>
            <a:spLocks noChangeArrowheads="1"/>
          </p:cNvSpPr>
          <p:nvPr/>
        </p:nvSpPr>
        <p:spPr bwMode="auto">
          <a:xfrm>
            <a:off x="6659563" y="2852738"/>
            <a:ext cx="1943100" cy="2305050"/>
          </a:xfrm>
          <a:prstGeom prst="ellips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7092950" y="5661025"/>
            <a:ext cx="1381125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Tahoma" pitchFamily="34" charset="0"/>
                <a:cs typeface="Tahoma" pitchFamily="34" charset="0"/>
              </a:rPr>
              <a:t>new</a:t>
            </a:r>
          </a:p>
          <a:p>
            <a:pPr algn="ctr"/>
            <a:r>
              <a:rPr lang="en-US" sz="2000">
                <a:latin typeface="Tahoma" pitchFamily="34" charset="0"/>
                <a:cs typeface="Tahoma" pitchFamily="34" charset="0"/>
              </a:rPr>
              <a:t>generation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54" name="Line 34"/>
          <p:cNvSpPr>
            <a:spLocks noChangeShapeType="1"/>
          </p:cNvSpPr>
          <p:nvPr/>
        </p:nvSpPr>
        <p:spPr bwMode="auto">
          <a:xfrm flipH="1" flipV="1">
            <a:off x="6994525" y="4967288"/>
            <a:ext cx="431800" cy="649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5155" name="Line 35"/>
          <p:cNvSpPr>
            <a:spLocks noChangeShapeType="1"/>
          </p:cNvSpPr>
          <p:nvPr/>
        </p:nvSpPr>
        <p:spPr bwMode="auto">
          <a:xfrm>
            <a:off x="4140200" y="4365625"/>
            <a:ext cx="144463" cy="143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endParaRPr lang="tr-TR"/>
          </a:p>
        </p:txBody>
      </p:sp>
      <p:sp>
        <p:nvSpPr>
          <p:cNvPr id="5156" name="Freeform 36"/>
          <p:cNvSpPr>
            <a:spLocks/>
          </p:cNvSpPr>
          <p:nvPr/>
        </p:nvSpPr>
        <p:spPr bwMode="auto">
          <a:xfrm>
            <a:off x="1908175" y="1978025"/>
            <a:ext cx="5256213" cy="946150"/>
          </a:xfrm>
          <a:custGeom>
            <a:avLst/>
            <a:gdLst>
              <a:gd name="T0" fmla="*/ 3311 w 3311"/>
              <a:gd name="T1" fmla="*/ 596 h 596"/>
              <a:gd name="T2" fmla="*/ 2086 w 3311"/>
              <a:gd name="T3" fmla="*/ 7 h 596"/>
              <a:gd name="T4" fmla="*/ 0 w 3311"/>
              <a:gd name="T5" fmla="*/ 551 h 596"/>
              <a:gd name="T6" fmla="*/ 0 60000 65536"/>
              <a:gd name="T7" fmla="*/ 0 60000 65536"/>
              <a:gd name="T8" fmla="*/ 0 60000 65536"/>
              <a:gd name="T9" fmla="*/ 0 w 3311"/>
              <a:gd name="T10" fmla="*/ 0 h 596"/>
              <a:gd name="T11" fmla="*/ 3311 w 3311"/>
              <a:gd name="T12" fmla="*/ 596 h 5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11" h="596">
                <a:moveTo>
                  <a:pt x="3311" y="596"/>
                </a:moveTo>
                <a:cubicBezTo>
                  <a:pt x="2974" y="305"/>
                  <a:pt x="2638" y="14"/>
                  <a:pt x="2086" y="7"/>
                </a:cubicBezTo>
                <a:cubicBezTo>
                  <a:pt x="1534" y="0"/>
                  <a:pt x="767" y="275"/>
                  <a:pt x="0" y="551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endParaRPr lang="tr-TR"/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3076575" y="1196975"/>
            <a:ext cx="3800475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Tahoma" pitchFamily="34" charset="0"/>
                <a:cs typeface="Tahoma" pitchFamily="34" charset="0"/>
              </a:rPr>
              <a:t>next generation, replace all idv, </a:t>
            </a:r>
          </a:p>
          <a:p>
            <a:pPr algn="ctr"/>
            <a:r>
              <a:rPr lang="en-US" sz="2000">
                <a:latin typeface="Tahoma" pitchFamily="34" charset="0"/>
                <a:cs typeface="Tahoma" pitchFamily="34" charset="0"/>
              </a:rPr>
              <a:t>do it again and again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3786188" y="5867400"/>
            <a:ext cx="100171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Tahoma" pitchFamily="34" charset="0"/>
                <a:cs typeface="Tahoma" pitchFamily="34" charset="0"/>
              </a:rPr>
              <a:t>bad idv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7358063" y="1125538"/>
            <a:ext cx="1174750" cy="13112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 algn="ctr"/>
            <a:r>
              <a:rPr lang="en-US" sz="2000">
                <a:latin typeface="Tahoma" pitchFamily="34" charset="0"/>
                <a:cs typeface="Tahoma" pitchFamily="34" charset="0"/>
              </a:rPr>
              <a:t>pick the best</a:t>
            </a:r>
          </a:p>
          <a:p>
            <a:pPr algn="ctr"/>
            <a:r>
              <a:rPr lang="en-US" sz="2000">
                <a:latin typeface="Tahoma" pitchFamily="34" charset="0"/>
                <a:cs typeface="Tahoma" pitchFamily="34" charset="0"/>
              </a:rPr>
              <a:t> idv to use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60" name="Line 40"/>
          <p:cNvSpPr>
            <a:spLocks noChangeShapeType="1"/>
          </p:cNvSpPr>
          <p:nvPr/>
        </p:nvSpPr>
        <p:spPr bwMode="auto">
          <a:xfrm flipV="1">
            <a:off x="8101013" y="1052513"/>
            <a:ext cx="647700" cy="201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endParaRPr lang="tr-TR"/>
          </a:p>
        </p:txBody>
      </p:sp>
      <p:sp>
        <p:nvSpPr>
          <p:cNvPr id="5161" name="AutoShape 41"/>
          <p:cNvSpPr>
            <a:spLocks noChangeArrowheads="1"/>
          </p:cNvSpPr>
          <p:nvPr/>
        </p:nvSpPr>
        <p:spPr bwMode="auto">
          <a:xfrm>
            <a:off x="8532813" y="549275"/>
            <a:ext cx="431800" cy="43180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5162" name="AutoShape 42"/>
          <p:cNvSpPr>
            <a:spLocks noChangeArrowheads="1"/>
          </p:cNvSpPr>
          <p:nvPr/>
        </p:nvSpPr>
        <p:spPr bwMode="auto">
          <a:xfrm>
            <a:off x="8856663" y="549275"/>
            <a:ext cx="287337" cy="215900"/>
          </a:xfrm>
          <a:custGeom>
            <a:avLst/>
            <a:gdLst>
              <a:gd name="T0" fmla="*/ 144467 w 21600"/>
              <a:gd name="T1" fmla="*/ 21860 h 21600"/>
              <a:gd name="T2" fmla="*/ 38950 w 21600"/>
              <a:gd name="T3" fmla="*/ 107950 h 21600"/>
              <a:gd name="T4" fmla="*/ 144467 w 21600"/>
              <a:gd name="T5" fmla="*/ 215900 h 21600"/>
              <a:gd name="T6" fmla="*/ 248387 w 21600"/>
              <a:gd name="T7" fmla="*/ 1079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43" name="4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900" decel="100000" fill="hold"/>
                                        <p:tgtEl>
                                          <p:spTgt spid="5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900" decel="100000" fill="hold"/>
                                        <p:tgtEl>
                                          <p:spTgt spid="5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 tmFilter="0,0; .5, 1; 1, 1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 tmFilter="0,0; .5, 1; 1, 1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900" decel="100000" fill="hold"/>
                                        <p:tgtEl>
                                          <p:spTgt spid="5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1" grpId="0"/>
      <p:bldP spid="5132" grpId="0" animBg="1"/>
      <p:bldP spid="5133" grpId="0" animBg="1"/>
      <p:bldP spid="5134" grpId="0"/>
      <p:bldP spid="5135" grpId="0" animBg="1"/>
      <p:bldP spid="5136" grpId="0" animBg="1"/>
      <p:bldP spid="5137" grpId="0" animBg="1"/>
      <p:bldP spid="5138" grpId="0" animBg="1"/>
      <p:bldP spid="5139" grpId="0" animBg="1"/>
      <p:bldP spid="5140" grpId="0" animBg="1"/>
      <p:bldP spid="5141" grpId="0" animBg="1"/>
      <p:bldP spid="5142" grpId="0" animBg="1"/>
      <p:bldP spid="5143" grpId="0" animBg="1"/>
      <p:bldP spid="5144" grpId="0" animBg="1"/>
      <p:bldP spid="5145" grpId="0" animBg="1"/>
      <p:bldP spid="5146" grpId="0" animBg="1"/>
      <p:bldP spid="5147" grpId="0" animBg="1"/>
      <p:bldP spid="5148" grpId="0" animBg="1"/>
      <p:bldP spid="5149" grpId="0" animBg="1"/>
      <p:bldP spid="5150" grpId="0" animBg="1"/>
      <p:bldP spid="5151" grpId="0" animBg="1"/>
      <p:bldP spid="5152" grpId="0" animBg="1"/>
      <p:bldP spid="5152" grpId="1" animBg="1"/>
      <p:bldP spid="5153" grpId="0"/>
      <p:bldP spid="5154" grpId="0" animBg="1"/>
      <p:bldP spid="5155" grpId="0" animBg="1"/>
      <p:bldP spid="5156" grpId="0" animBg="1"/>
      <p:bldP spid="5157" grpId="0"/>
      <p:bldP spid="5158" grpId="0"/>
      <p:bldP spid="5159" grpId="0"/>
      <p:bldP spid="5160" grpId="0" animBg="1"/>
      <p:bldP spid="5161" grpId="0" animBg="1"/>
      <p:bldP spid="51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A_general_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420712"/>
            <a:ext cx="8905875" cy="643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924800" cy="787400"/>
          </a:xfrm>
        </p:spPr>
        <p:txBody>
          <a:bodyPr/>
          <a:lstStyle/>
          <a:p>
            <a:pPr eaLnBrk="1" hangingPunct="1"/>
            <a:r>
              <a:rPr lang="en-US" smtClean="0"/>
              <a:t>SGA operators: 1-point crossover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62" y="1785926"/>
            <a:ext cx="7772400" cy="1498600"/>
          </a:xfrm>
        </p:spPr>
        <p:txBody>
          <a:bodyPr>
            <a:noAutofit/>
          </a:bodyPr>
          <a:lstStyle/>
          <a:p>
            <a:pPr eaLnBrk="1" hangingPunct="1"/>
            <a:r>
              <a:rPr lang="en-GB" sz="2400" dirty="0" smtClean="0"/>
              <a:t>Choose a random point on the two parents</a:t>
            </a:r>
          </a:p>
          <a:p>
            <a:pPr eaLnBrk="1" hangingPunct="1"/>
            <a:r>
              <a:rPr lang="en-GB" sz="2400" dirty="0" smtClean="0"/>
              <a:t>Split parents at this crossover point</a:t>
            </a:r>
          </a:p>
          <a:p>
            <a:pPr eaLnBrk="1" hangingPunct="1"/>
            <a:r>
              <a:rPr lang="en-GB" sz="2400" dirty="0" smtClean="0"/>
              <a:t>Create children by exchanging tails</a:t>
            </a:r>
          </a:p>
          <a:p>
            <a:pPr eaLnBrk="1" hangingPunct="1"/>
            <a:r>
              <a:rPr lang="en-GB" sz="2400" dirty="0" smtClean="0"/>
              <a:t>P</a:t>
            </a:r>
            <a:r>
              <a:rPr lang="en-GB" sz="2400" baseline="-25000" dirty="0" smtClean="0"/>
              <a:t>c </a:t>
            </a:r>
            <a:r>
              <a:rPr lang="en-GB" sz="2400" dirty="0" smtClean="0"/>
              <a:t>typically in range (0.6, 0.9)</a:t>
            </a:r>
            <a:endParaRPr lang="en-GB" sz="2400" baseline="-25000" dirty="0" smtClean="0"/>
          </a:p>
        </p:txBody>
      </p:sp>
      <p:pic>
        <p:nvPicPr>
          <p:cNvPr id="14340" name="Picture 4" descr="C:\Book\Slides\Illustrations\03-GA\GA-1pt-xov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581400"/>
            <a:ext cx="5448300" cy="26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19150"/>
            <a:ext cx="7391400" cy="5429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SGA operators: mutation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928802"/>
            <a:ext cx="7493000" cy="1143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Alter each gene independently with a probability </a:t>
            </a:r>
            <a:r>
              <a:rPr lang="en-GB" sz="2800" i="1" dirty="0" smtClean="0"/>
              <a:t>p</a:t>
            </a:r>
            <a:r>
              <a:rPr lang="en-GB" sz="2800" i="1" baseline="-25000" dirty="0" smtClean="0"/>
              <a:t>m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i="1" dirty="0" smtClean="0"/>
              <a:t>p</a:t>
            </a:r>
            <a:r>
              <a:rPr lang="en-GB" sz="2800" i="1" baseline="-25000" dirty="0" smtClean="0"/>
              <a:t>m </a:t>
            </a:r>
            <a:r>
              <a:rPr lang="en-GB" sz="2800" dirty="0" smtClean="0"/>
              <a:t>is called the mutation rate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Typically </a:t>
            </a:r>
            <a:r>
              <a:rPr lang="en-US" sz="2400" dirty="0" smtClean="0"/>
              <a:t>between </a:t>
            </a:r>
            <a:r>
              <a:rPr lang="en-GB" sz="2400" dirty="0" smtClean="0"/>
              <a:t>1/pop_size</a:t>
            </a:r>
            <a:r>
              <a:rPr lang="en-US" sz="2400" dirty="0" smtClean="0"/>
              <a:t> and</a:t>
            </a:r>
            <a:r>
              <a:rPr lang="en-GB" sz="2400" dirty="0" smtClean="0"/>
              <a:t> 1/</a:t>
            </a:r>
            <a:r>
              <a:rPr lang="en-US" sz="2400" dirty="0" smtClean="0"/>
              <a:t> </a:t>
            </a:r>
            <a:r>
              <a:rPr lang="en-US" sz="2400" dirty="0" err="1" smtClean="0"/>
              <a:t>chromosome_length</a:t>
            </a:r>
            <a:endParaRPr lang="en-GB" sz="2400" dirty="0" smtClean="0"/>
          </a:p>
        </p:txBody>
      </p:sp>
      <p:pic>
        <p:nvPicPr>
          <p:cNvPr id="15364" name="Picture 4" descr="C:\Book\Slides\Illustrations\03-GA\GA-mut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962400"/>
            <a:ext cx="6972300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0"/>
            <a:ext cx="7391400" cy="2743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Main</a:t>
            </a:r>
            <a:r>
              <a:rPr lang="en-GB" sz="2400" dirty="0" smtClean="0"/>
              <a:t> idea: </a:t>
            </a:r>
            <a:r>
              <a:rPr lang="en-US" sz="2400" dirty="0" smtClean="0"/>
              <a:t>better individuals get higher chance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Chances </a:t>
            </a:r>
            <a:r>
              <a:rPr lang="en-GB" dirty="0" smtClean="0"/>
              <a:t>proportional </a:t>
            </a:r>
            <a:r>
              <a:rPr lang="en-US" dirty="0" smtClean="0"/>
              <a:t>to fitness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Implementation: roulette wheel technique</a:t>
            </a:r>
          </a:p>
          <a:p>
            <a:pPr lvl="4" eaLnBrk="1" hangingPunct="1">
              <a:lnSpc>
                <a:spcPct val="90000"/>
              </a:lnSpc>
            </a:pPr>
            <a:r>
              <a:rPr lang="en-GB" sz="2400" dirty="0" smtClean="0"/>
              <a:t>Assign to each individual a part of the roulette wheel</a:t>
            </a:r>
          </a:p>
          <a:p>
            <a:pPr lvl="4" eaLnBrk="1" hangingPunct="1">
              <a:lnSpc>
                <a:spcPct val="90000"/>
              </a:lnSpc>
            </a:pPr>
            <a:r>
              <a:rPr lang="en-GB" sz="2400" dirty="0" smtClean="0"/>
              <a:t> Spin the wheel n times to select n individuals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162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SGA operators: Selection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096000" y="4648200"/>
            <a:ext cx="2001838" cy="1492250"/>
            <a:chOff x="3883" y="2736"/>
            <a:chExt cx="1261" cy="940"/>
          </a:xfrm>
        </p:grpSpPr>
        <p:sp>
          <p:nvSpPr>
            <p:cNvPr id="16400" name="Rectangle 5"/>
            <p:cNvSpPr>
              <a:spLocks noChangeArrowheads="1"/>
            </p:cNvSpPr>
            <p:nvPr/>
          </p:nvSpPr>
          <p:spPr bwMode="auto">
            <a:xfrm>
              <a:off x="3888" y="2736"/>
              <a:ext cx="125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400">
                  <a:latin typeface="Arial" pitchFamily="34" charset="0"/>
                </a:rPr>
                <a:t>fitness(A) = 3</a:t>
              </a:r>
              <a:endParaRPr lang="en-US" sz="2400"/>
            </a:p>
          </p:txBody>
        </p:sp>
        <p:sp>
          <p:nvSpPr>
            <p:cNvPr id="16401" name="Rectangle 6"/>
            <p:cNvSpPr>
              <a:spLocks noChangeArrowheads="1"/>
            </p:cNvSpPr>
            <p:nvPr/>
          </p:nvSpPr>
          <p:spPr bwMode="auto">
            <a:xfrm>
              <a:off x="3888" y="3063"/>
              <a:ext cx="125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400">
                  <a:latin typeface="Arial" pitchFamily="34" charset="0"/>
                </a:rPr>
                <a:t>fitness(B) = 1</a:t>
              </a:r>
              <a:endParaRPr lang="en-US" sz="2400"/>
            </a:p>
          </p:txBody>
        </p:sp>
        <p:sp>
          <p:nvSpPr>
            <p:cNvPr id="16402" name="Rectangle 7"/>
            <p:cNvSpPr>
              <a:spLocks noChangeArrowheads="1"/>
            </p:cNvSpPr>
            <p:nvPr/>
          </p:nvSpPr>
          <p:spPr bwMode="auto">
            <a:xfrm>
              <a:off x="3883" y="3390"/>
              <a:ext cx="126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400">
                  <a:latin typeface="Arial" pitchFamily="34" charset="0"/>
                </a:rPr>
                <a:t>fitness(C) = 2</a:t>
              </a:r>
              <a:endParaRPr lang="en-US" sz="2400"/>
            </a:p>
          </p:txBody>
        </p:sp>
      </p:grpSp>
      <p:sp>
        <p:nvSpPr>
          <p:cNvPr id="16389" name="Line 8"/>
          <p:cNvSpPr>
            <a:spLocks noChangeShapeType="1"/>
          </p:cNvSpPr>
          <p:nvPr/>
        </p:nvSpPr>
        <p:spPr bwMode="auto">
          <a:xfrm rot="10785853">
            <a:off x="4495800" y="5181600"/>
            <a:ext cx="77152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990600" y="3962400"/>
            <a:ext cx="2919413" cy="2705100"/>
            <a:chOff x="3092" y="2152"/>
            <a:chExt cx="1983" cy="1896"/>
          </a:xfrm>
        </p:grpSpPr>
        <p:sp>
          <p:nvSpPr>
            <p:cNvPr id="16391" name="Oval 10"/>
            <p:cNvSpPr>
              <a:spLocks noChangeArrowheads="1"/>
            </p:cNvSpPr>
            <p:nvPr/>
          </p:nvSpPr>
          <p:spPr bwMode="auto">
            <a:xfrm>
              <a:off x="3092" y="2152"/>
              <a:ext cx="1983" cy="186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320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6392" name="Rectangle 11"/>
            <p:cNvSpPr>
              <a:spLocks noChangeArrowheads="1"/>
            </p:cNvSpPr>
            <p:nvPr/>
          </p:nvSpPr>
          <p:spPr bwMode="auto">
            <a:xfrm>
              <a:off x="3464" y="2738"/>
              <a:ext cx="330" cy="4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600">
                  <a:latin typeface="Arial" pitchFamily="34" charset="0"/>
                </a:rPr>
                <a:t>A</a:t>
              </a:r>
            </a:p>
          </p:txBody>
        </p:sp>
        <p:sp>
          <p:nvSpPr>
            <p:cNvPr id="16393" name="Rectangle 12"/>
            <p:cNvSpPr>
              <a:spLocks noChangeArrowheads="1"/>
            </p:cNvSpPr>
            <p:nvPr/>
          </p:nvSpPr>
          <p:spPr bwMode="auto">
            <a:xfrm>
              <a:off x="4494" y="2782"/>
              <a:ext cx="347" cy="4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600">
                  <a:latin typeface="Arial" pitchFamily="34" charset="0"/>
                </a:rPr>
                <a:t>C</a:t>
              </a:r>
            </a:p>
          </p:txBody>
        </p:sp>
        <p:sp>
          <p:nvSpPr>
            <p:cNvPr id="16394" name="Rectangle 13"/>
            <p:cNvSpPr>
              <a:spLocks noChangeArrowheads="1"/>
            </p:cNvSpPr>
            <p:nvPr/>
          </p:nvSpPr>
          <p:spPr bwMode="auto">
            <a:xfrm>
              <a:off x="3976" y="2333"/>
              <a:ext cx="826" cy="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1/6 = 17%</a:t>
              </a:r>
            </a:p>
          </p:txBody>
        </p:sp>
        <p:sp>
          <p:nvSpPr>
            <p:cNvPr id="16395" name="Rectangle 14"/>
            <p:cNvSpPr>
              <a:spLocks noChangeArrowheads="1"/>
            </p:cNvSpPr>
            <p:nvPr/>
          </p:nvSpPr>
          <p:spPr bwMode="auto">
            <a:xfrm>
              <a:off x="3164" y="3215"/>
              <a:ext cx="826" cy="2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3/6 = 50%</a:t>
              </a:r>
            </a:p>
          </p:txBody>
        </p:sp>
        <p:sp>
          <p:nvSpPr>
            <p:cNvPr id="16396" name="Rectangle 15"/>
            <p:cNvSpPr>
              <a:spLocks noChangeArrowheads="1"/>
            </p:cNvSpPr>
            <p:nvPr/>
          </p:nvSpPr>
          <p:spPr bwMode="auto">
            <a:xfrm>
              <a:off x="4040" y="2594"/>
              <a:ext cx="330" cy="4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600">
                  <a:latin typeface="Arial" pitchFamily="34" charset="0"/>
                </a:rPr>
                <a:t>B</a:t>
              </a:r>
            </a:p>
          </p:txBody>
        </p:sp>
        <p:sp>
          <p:nvSpPr>
            <p:cNvPr id="16397" name="Rectangle 16"/>
            <p:cNvSpPr>
              <a:spLocks noChangeArrowheads="1"/>
            </p:cNvSpPr>
            <p:nvPr/>
          </p:nvSpPr>
          <p:spPr bwMode="auto">
            <a:xfrm>
              <a:off x="4141" y="3211"/>
              <a:ext cx="826" cy="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2/6 = 33%</a:t>
              </a:r>
            </a:p>
          </p:txBody>
        </p:sp>
        <p:sp>
          <p:nvSpPr>
            <p:cNvPr id="16398" name="Line 17"/>
            <p:cNvSpPr>
              <a:spLocks noChangeShapeType="1"/>
            </p:cNvSpPr>
            <p:nvPr/>
          </p:nvSpPr>
          <p:spPr bwMode="auto">
            <a:xfrm flipV="1">
              <a:off x="4068" y="2427"/>
              <a:ext cx="718" cy="7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399" name="Line 18"/>
            <p:cNvSpPr>
              <a:spLocks noChangeShapeType="1"/>
            </p:cNvSpPr>
            <p:nvPr/>
          </p:nvSpPr>
          <p:spPr bwMode="auto">
            <a:xfrm>
              <a:off x="4072" y="2152"/>
              <a:ext cx="0" cy="18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2" name="2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An example after Goldberg ‘89 (1)</a:t>
            </a:r>
            <a:endParaRPr lang="en-GB" sz="4000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problem: max x</a:t>
            </a:r>
            <a:r>
              <a:rPr lang="en-US" baseline="30000" dirty="0" smtClean="0"/>
              <a:t>2</a:t>
            </a:r>
            <a:r>
              <a:rPr lang="en-US" dirty="0" smtClean="0"/>
              <a:t> over {0,1,…,31}</a:t>
            </a:r>
          </a:p>
          <a:p>
            <a:pPr eaLnBrk="1" hangingPunct="1"/>
            <a:r>
              <a:rPr lang="en-US" dirty="0" smtClean="0"/>
              <a:t>GA approach:</a:t>
            </a:r>
          </a:p>
          <a:p>
            <a:pPr lvl="1" eaLnBrk="1" hangingPunct="1"/>
            <a:r>
              <a:rPr lang="en-US" dirty="0" smtClean="0"/>
              <a:t>Representation: binary code, e.g. 01101 </a:t>
            </a:r>
            <a:r>
              <a:rPr lang="en-US" dirty="0" smtClean="0">
                <a:sym typeface="Symbol" pitchFamily="18" charset="2"/>
              </a:rPr>
              <a:t> </a:t>
            </a:r>
            <a:r>
              <a:rPr lang="en-US" dirty="0" smtClean="0"/>
              <a:t>13</a:t>
            </a:r>
          </a:p>
          <a:p>
            <a:pPr lvl="1" eaLnBrk="1" hangingPunct="1"/>
            <a:r>
              <a:rPr lang="en-US" dirty="0" smtClean="0"/>
              <a:t>Population size: 4</a:t>
            </a:r>
          </a:p>
          <a:p>
            <a:pPr lvl="1" eaLnBrk="1" hangingPunct="1"/>
            <a:r>
              <a:rPr lang="en-US" dirty="0" smtClean="0"/>
              <a:t>1-point </a:t>
            </a:r>
            <a:r>
              <a:rPr lang="en-US" dirty="0" err="1" smtClean="0"/>
              <a:t>xover</a:t>
            </a:r>
            <a:r>
              <a:rPr lang="en-US" dirty="0" smtClean="0"/>
              <a:t>, bitwise mutation </a:t>
            </a:r>
          </a:p>
          <a:p>
            <a:pPr lvl="1" eaLnBrk="1" hangingPunct="1"/>
            <a:r>
              <a:rPr lang="en-US" dirty="0" smtClean="0"/>
              <a:t>Roulette wheel selection</a:t>
            </a:r>
          </a:p>
          <a:p>
            <a:pPr lvl="1" eaLnBrk="1" hangingPunct="1"/>
            <a:r>
              <a:rPr lang="en-US" dirty="0" smtClean="0"/>
              <a:t>Random </a:t>
            </a:r>
            <a:r>
              <a:rPr lang="en-US" dirty="0" err="1" smtClean="0"/>
              <a:t>initialisation</a:t>
            </a:r>
            <a:endParaRPr lang="en-US" dirty="0" smtClean="0"/>
          </a:p>
          <a:p>
            <a:pPr eaLnBrk="1" hangingPunct="1"/>
            <a:r>
              <a:rPr lang="en-US" dirty="0" smtClean="0"/>
              <a:t>We show one generational cycle done by hand </a:t>
            </a:r>
            <a:endParaRPr lang="en-GB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chemeClr val="accent2"/>
                </a:solidFill>
              </a:rPr>
              <a:t>III. What is a Metaheruistic Method?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mtClean="0"/>
              <a:t>Meta : in an upper level</a:t>
            </a:r>
          </a:p>
          <a:p>
            <a:pPr eaLnBrk="1" hangingPunct="1"/>
            <a:r>
              <a:rPr lang="en-US" altLang="zh-TW" smtClean="0"/>
              <a:t>Heuristic : to find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755650" y="2492375"/>
            <a:ext cx="7848600" cy="22828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/>
              <a:t>A metaheuristic is formally defined as an iterative generation process which guides a subordinate heuristic by combining intelligently different concepts for </a:t>
            </a:r>
            <a:r>
              <a:rPr lang="en-US" altLang="zh-TW">
                <a:solidFill>
                  <a:srgbClr val="FF0000"/>
                </a:solidFill>
              </a:rPr>
              <a:t>exploring</a:t>
            </a:r>
            <a:r>
              <a:rPr lang="en-US" altLang="zh-TW"/>
              <a:t> and </a:t>
            </a:r>
            <a:r>
              <a:rPr lang="en-US" altLang="zh-TW">
                <a:solidFill>
                  <a:srgbClr val="FF0000"/>
                </a:solidFill>
              </a:rPr>
              <a:t>exploiting</a:t>
            </a:r>
            <a:r>
              <a:rPr lang="en-US" altLang="zh-TW"/>
              <a:t> the search space, learning strategies are used to structure information in order to find efficiently near-optimal solutions. [Osman and Laporte 1996].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83820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90600"/>
            <a:ext cx="7467600" cy="400050"/>
          </a:xfrm>
        </p:spPr>
        <p:txBody>
          <a:bodyPr>
            <a:noAutofit/>
          </a:bodyPr>
          <a:lstStyle/>
          <a:p>
            <a:r>
              <a:rPr lang="en-US" dirty="0" smtClean="0"/>
              <a:t>x2 example: selection</a:t>
            </a: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4800600" y="4572000"/>
            <a:ext cx="1066800" cy="10668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82391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38200"/>
            <a:ext cx="7467600" cy="533400"/>
          </a:xfrm>
        </p:spPr>
        <p:txBody>
          <a:bodyPr>
            <a:noAutofit/>
          </a:bodyPr>
          <a:lstStyle/>
          <a:p>
            <a:r>
              <a:rPr lang="en-US" dirty="0" smtClean="0"/>
              <a:t>X2 example: crossover</a:t>
            </a:r>
          </a:p>
        </p:txBody>
      </p:sp>
      <p:sp>
        <p:nvSpPr>
          <p:cNvPr id="19460" name="Rectangle 8"/>
          <p:cNvSpPr>
            <a:spLocks noChangeArrowheads="1"/>
          </p:cNvSpPr>
          <p:nvPr/>
        </p:nvSpPr>
        <p:spPr bwMode="auto">
          <a:xfrm>
            <a:off x="7543800" y="4572000"/>
            <a:ext cx="1295400" cy="12192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438400"/>
            <a:ext cx="74009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X</a:t>
            </a:r>
            <a:r>
              <a:rPr lang="en-GB" baseline="30000" dirty="0" smtClean="0"/>
              <a:t>2</a:t>
            </a:r>
            <a:r>
              <a:rPr lang="en-GB" dirty="0" smtClean="0"/>
              <a:t> example: mutation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7010400" y="4648200"/>
            <a:ext cx="1219200" cy="11430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0485" name="Rectangle 9"/>
          <p:cNvSpPr>
            <a:spLocks noChangeArrowheads="1"/>
          </p:cNvSpPr>
          <p:nvPr/>
        </p:nvSpPr>
        <p:spPr bwMode="auto">
          <a:xfrm>
            <a:off x="4114800" y="3200400"/>
            <a:ext cx="304800" cy="381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4648200" y="4267200"/>
            <a:ext cx="304800" cy="381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simple GA</a:t>
            </a:r>
            <a:endParaRPr lang="en-GB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382000" cy="4800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smtClean="0"/>
              <a:t>Has been subject of many (early) studies</a:t>
            </a:r>
          </a:p>
          <a:p>
            <a:pPr lvl="1" eaLnBrk="1" hangingPunct="1"/>
            <a:r>
              <a:rPr lang="en-GB" smtClean="0"/>
              <a:t>still often used as benchmark for novel GAs</a:t>
            </a:r>
          </a:p>
          <a:p>
            <a:pPr eaLnBrk="1" hangingPunct="1"/>
            <a:r>
              <a:rPr lang="en-GB" smtClean="0"/>
              <a:t>Shows many shortcomings, e.g.</a:t>
            </a:r>
          </a:p>
          <a:p>
            <a:pPr lvl="1" eaLnBrk="1" hangingPunct="1"/>
            <a:r>
              <a:rPr lang="en-GB" smtClean="0"/>
              <a:t>Representation is too restrictive</a:t>
            </a:r>
          </a:p>
          <a:p>
            <a:pPr lvl="1" eaLnBrk="1" hangingPunct="1"/>
            <a:r>
              <a:rPr lang="en-GB" smtClean="0"/>
              <a:t>Mutation &amp; crossovers only applicable for bit-string &amp; integer representations</a:t>
            </a:r>
          </a:p>
          <a:p>
            <a:pPr lvl="1" eaLnBrk="1" hangingPunct="1"/>
            <a:r>
              <a:rPr lang="en-GB" smtClean="0"/>
              <a:t>Selection mechanism sensitive for converging populations with close fitness values</a:t>
            </a:r>
          </a:p>
          <a:p>
            <a:pPr lvl="1" eaLnBrk="1" hangingPunct="1"/>
            <a:r>
              <a:rPr lang="en-GB" smtClean="0"/>
              <a:t>Generational population model </a:t>
            </a:r>
            <a:r>
              <a:rPr lang="en-US" smtClean="0"/>
              <a:t>(step 5 in SGA repr. cycle) </a:t>
            </a:r>
            <a:r>
              <a:rPr lang="en-GB" smtClean="0"/>
              <a:t>can be improved with explicit survivor selection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Alternative Crossover Operators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GB" sz="2400" smtClean="0"/>
              <a:t>Performance with 1 Point Crossover depends on the order that variables occur in the representation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mtClean="0"/>
              <a:t>more likely to keep together genes that are near each other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mtClean="0"/>
              <a:t>Can never keep together genes from opposite ends of string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mtClean="0"/>
              <a:t>This is known as </a:t>
            </a:r>
            <a:r>
              <a:rPr lang="en-GB" i="1" smtClean="0"/>
              <a:t>Positional Bias</a:t>
            </a:r>
            <a:endParaRPr lang="en-GB" smtClean="0"/>
          </a:p>
          <a:p>
            <a:pPr lvl="1" eaLnBrk="1" hangingPunct="1">
              <a:lnSpc>
                <a:spcPct val="110000"/>
              </a:lnSpc>
            </a:pPr>
            <a:r>
              <a:rPr lang="en-GB" smtClean="0"/>
              <a:t>Can be exploited if we know about the structure of our problem, but this is not usually the case</a:t>
            </a:r>
          </a:p>
          <a:p>
            <a:pPr eaLnBrk="1" hangingPunct="1"/>
            <a:endParaRPr lang="en-GB" sz="240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0"/>
            <a:ext cx="7162800" cy="6731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n-point crossover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848600" cy="1828800"/>
          </a:xfrm>
        </p:spPr>
        <p:txBody>
          <a:bodyPr/>
          <a:lstStyle/>
          <a:p>
            <a:pPr eaLnBrk="1" hangingPunct="1"/>
            <a:r>
              <a:rPr lang="en-GB" sz="2400" dirty="0" smtClean="0"/>
              <a:t>Choose n random crossover points</a:t>
            </a:r>
          </a:p>
          <a:p>
            <a:pPr eaLnBrk="1" hangingPunct="1"/>
            <a:r>
              <a:rPr lang="en-GB" sz="2400" dirty="0" smtClean="0"/>
              <a:t>Split along those points</a:t>
            </a:r>
          </a:p>
          <a:p>
            <a:pPr eaLnBrk="1" hangingPunct="1"/>
            <a:r>
              <a:rPr lang="en-GB" sz="2400" dirty="0" smtClean="0"/>
              <a:t>Glue parts, alternating between parents</a:t>
            </a:r>
          </a:p>
          <a:p>
            <a:pPr eaLnBrk="1" hangingPunct="1"/>
            <a:r>
              <a:rPr lang="en-GB" sz="2400" dirty="0" smtClean="0"/>
              <a:t>Generalisation of 1 point (still some positional bias)</a:t>
            </a:r>
          </a:p>
        </p:txBody>
      </p:sp>
      <p:pic>
        <p:nvPicPr>
          <p:cNvPr id="23556" name="Picture 4" descr="C:\Book\Slides\Illustrations\03-GA\GA-npt-xov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733800"/>
            <a:ext cx="5549900" cy="26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6477000" cy="723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Uniform crossover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1498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Assign 'heads' to one parent, 'tails' to the other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Flip a coin for each gene of the first child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Make an inverse copy of the gene for the second child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Inheritance is independent of position</a:t>
            </a:r>
          </a:p>
        </p:txBody>
      </p:sp>
      <p:pic>
        <p:nvPicPr>
          <p:cNvPr id="24580" name="Picture 4" descr="C:\Book\Slides\Illustrations\03-GA\GA-unif-xov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810000"/>
            <a:ext cx="6108700" cy="286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Crossover OR mutation?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93100" cy="3352800"/>
          </a:xfrm>
        </p:spPr>
        <p:txBody>
          <a:bodyPr/>
          <a:lstStyle/>
          <a:p>
            <a:pPr eaLnBrk="1" hangingPunct="1"/>
            <a:r>
              <a:rPr lang="en-US" sz="2400" smtClean="0"/>
              <a:t>Decade long debate: which one is better / necessary / main-background 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Answer (at least, rather wide agreement):</a:t>
            </a:r>
          </a:p>
          <a:p>
            <a:pPr lvl="1" eaLnBrk="1" hangingPunct="1"/>
            <a:r>
              <a:rPr lang="en-US" sz="2000" smtClean="0"/>
              <a:t>it depends on the problem, but</a:t>
            </a:r>
          </a:p>
          <a:p>
            <a:pPr lvl="1" eaLnBrk="1" hangingPunct="1"/>
            <a:r>
              <a:rPr lang="en-US" sz="2000" smtClean="0"/>
              <a:t>in general, it is good to have both</a:t>
            </a:r>
          </a:p>
          <a:p>
            <a:pPr lvl="1" eaLnBrk="1" hangingPunct="1"/>
            <a:r>
              <a:rPr lang="en-US" sz="2000" smtClean="0"/>
              <a:t>both have another role</a:t>
            </a:r>
          </a:p>
          <a:p>
            <a:pPr lvl="1" eaLnBrk="1" hangingPunct="1"/>
            <a:r>
              <a:rPr lang="en-US" sz="2000" smtClean="0"/>
              <a:t>mutation-only-EA is possible, xover-only-EA would not work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762000" y="1955800"/>
            <a:ext cx="8216900" cy="46736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GB" sz="2400" smtClean="0"/>
              <a:t>Exploration: Discovering promising areas in the search space, i.e. gaining information on the problem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GB" sz="2400" smtClean="0"/>
              <a:t>Exploitation: Optimising within a promising area, i.e. using information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2400" smtClean="0"/>
              <a:t>There is co-operation AND competition between them</a:t>
            </a:r>
          </a:p>
          <a:p>
            <a:pPr marL="0" indent="0" eaLnBrk="1" hangingPunct="1">
              <a:lnSpc>
                <a:spcPct val="130000"/>
              </a:lnSpc>
            </a:pPr>
            <a:r>
              <a:rPr lang="en-GB" sz="2400" smtClean="0"/>
              <a:t> Crossover is explorative, it makes a </a:t>
            </a:r>
            <a:r>
              <a:rPr lang="en-GB" sz="2400" i="1" smtClean="0"/>
              <a:t>big</a:t>
            </a:r>
            <a:r>
              <a:rPr lang="en-GB" sz="2400" smtClean="0"/>
              <a:t> jump to an area somewhere “in between” two (parent) areas</a:t>
            </a:r>
          </a:p>
          <a:p>
            <a:pPr marL="0" indent="0" eaLnBrk="1" hangingPunct="1">
              <a:lnSpc>
                <a:spcPct val="130000"/>
              </a:lnSpc>
            </a:pPr>
            <a:r>
              <a:rPr lang="en-GB" sz="2400" smtClean="0"/>
              <a:t> Mutation is exploitative, it creates random </a:t>
            </a:r>
            <a:r>
              <a:rPr lang="en-GB" sz="2400" i="1" smtClean="0"/>
              <a:t>small</a:t>
            </a:r>
            <a:r>
              <a:rPr lang="en-GB" sz="2400" smtClean="0"/>
              <a:t> diversions, thereby staying near (in the area of ) the parent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7772400" cy="457200"/>
          </a:xfrm>
          <a:noFill/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GB" smtClean="0"/>
              <a:t>Crossover OR mutation? (cont’d)</a:t>
            </a:r>
            <a:endParaRPr lang="en-US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143000" y="2209800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sz="2400" smtClean="0"/>
              <a:t>Only crossover can combine information from two parents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smtClean="0"/>
              <a:t>Only mutation can introduce new information (alleles)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smtClean="0"/>
              <a:t>Crossover does not change the allele frequencies of the population (thought experiment: 50% 0’s on first bit in the population, ?% after performing </a:t>
            </a:r>
            <a:r>
              <a:rPr lang="en-GB" sz="2400" i="1" smtClean="0"/>
              <a:t>n</a:t>
            </a:r>
            <a:r>
              <a:rPr lang="en-GB" sz="2400" smtClean="0"/>
              <a:t> crossovers)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smtClean="0"/>
              <a:t>To hit the optimum you often need a ‘lucky’ mutation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GB" smtClean="0"/>
              <a:t>Crossover OR mutation? (cont’d)</a:t>
            </a:r>
            <a:endParaRPr lang="en-US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6911975" cy="12239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4000" smtClean="0"/>
              <a:t>Fundamental Properties of Metaheuristics </a:t>
            </a:r>
            <a:r>
              <a:rPr lang="en-US" altLang="zh-TW" sz="2400" smtClean="0"/>
              <a:t>[Blum and Roli 2003]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7772400" cy="43957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Metaheuristics are strategies that “guide” the search process.</a:t>
            </a:r>
          </a:p>
          <a:p>
            <a:pPr eaLnBrk="1" hangingPunct="1"/>
            <a:r>
              <a:rPr lang="en-US" altLang="zh-TW" sz="2800" smtClean="0"/>
              <a:t>The goal is to efficiently explore the search space in order to find (near-)optimal solutions.</a:t>
            </a:r>
          </a:p>
          <a:p>
            <a:pPr eaLnBrk="1" hangingPunct="1"/>
            <a:r>
              <a:rPr lang="en-US" altLang="zh-TW" sz="2800" smtClean="0"/>
              <a:t>Techniques which constitute metaheuristic algorithms range from simple local search procedures to complex learning processes.</a:t>
            </a:r>
          </a:p>
          <a:p>
            <a:pPr eaLnBrk="1" hangingPunct="1"/>
            <a:r>
              <a:rPr lang="en-US" altLang="zh-TW" sz="2800" smtClean="0"/>
              <a:t>Metaheuristic algorithms are approximate and usually non-deterministic.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Other representations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8001000" cy="4724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sz="2400" smtClean="0"/>
              <a:t>Gray coding of integers</a:t>
            </a:r>
            <a:r>
              <a:rPr lang="en-US" sz="2400" smtClean="0"/>
              <a:t> (still binary chromosomes)</a:t>
            </a:r>
            <a:endParaRPr lang="en-GB" sz="2400" smtClean="0"/>
          </a:p>
          <a:p>
            <a:pPr lvl="1" eaLnBrk="1" hangingPunct="1">
              <a:lnSpc>
                <a:spcPct val="120000"/>
              </a:lnSpc>
            </a:pPr>
            <a:r>
              <a:rPr lang="en-GB" sz="2000" smtClean="0"/>
              <a:t>Gray coding is a mapping that means that small changes in the genotype cause small changes in the phenotype (unlike binary coding). “Smoother” genotype-phenotype mapping makes life easier for the GA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GB" sz="2400" smtClean="0"/>
              <a:t>Nowadays it is generally accepted that it is better to encode numerical variables directly as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smtClean="0"/>
              <a:t>Integers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smtClean="0"/>
              <a:t>Floating point </a:t>
            </a:r>
            <a:r>
              <a:rPr lang="en-US" sz="2400" smtClean="0"/>
              <a:t>variables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Integer representations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8001000" cy="4191000"/>
          </a:xfrm>
        </p:spPr>
        <p:txBody>
          <a:bodyPr/>
          <a:lstStyle/>
          <a:p>
            <a:pPr eaLnBrk="1" hangingPunct="1"/>
            <a:r>
              <a:rPr lang="en-GB" sz="2400" smtClean="0"/>
              <a:t>Some problems naturally have integer variables, e.g. image processing parameters </a:t>
            </a:r>
          </a:p>
          <a:p>
            <a:pPr eaLnBrk="1" hangingPunct="1"/>
            <a:r>
              <a:rPr lang="en-US" sz="2400" smtClean="0"/>
              <a:t>Others</a:t>
            </a:r>
            <a:r>
              <a:rPr lang="en-GB" sz="2400" smtClean="0"/>
              <a:t> take </a:t>
            </a:r>
            <a:r>
              <a:rPr lang="en-GB" sz="2400" i="1" smtClean="0"/>
              <a:t>categorical</a:t>
            </a:r>
            <a:r>
              <a:rPr lang="en-GB" sz="2400" smtClean="0"/>
              <a:t> values from a fixed set e.g. {blue,</a:t>
            </a:r>
            <a:r>
              <a:rPr lang="en-US" sz="2400" smtClean="0"/>
              <a:t> </a:t>
            </a:r>
            <a:r>
              <a:rPr lang="en-GB" sz="2400" smtClean="0"/>
              <a:t>green,</a:t>
            </a:r>
            <a:r>
              <a:rPr lang="en-US" sz="2400" smtClean="0"/>
              <a:t> </a:t>
            </a:r>
            <a:r>
              <a:rPr lang="en-GB" sz="2400" smtClean="0"/>
              <a:t>yellow, pink}</a:t>
            </a:r>
          </a:p>
          <a:p>
            <a:pPr eaLnBrk="1" hangingPunct="1"/>
            <a:r>
              <a:rPr lang="en-GB" sz="2400" smtClean="0"/>
              <a:t>N-point / uniform crossover operators work</a:t>
            </a:r>
          </a:p>
          <a:p>
            <a:pPr eaLnBrk="1" hangingPunct="1"/>
            <a:r>
              <a:rPr lang="en-GB" sz="2400" smtClean="0"/>
              <a:t>Extend bit-flipping mutation to make</a:t>
            </a:r>
          </a:p>
          <a:p>
            <a:pPr lvl="1" eaLnBrk="1" hangingPunct="1"/>
            <a:r>
              <a:rPr lang="en-GB" sz="2000" smtClean="0"/>
              <a:t>“creep” i.e. more likely to move to similar value</a:t>
            </a:r>
          </a:p>
          <a:p>
            <a:pPr lvl="1" eaLnBrk="1" hangingPunct="1"/>
            <a:r>
              <a:rPr lang="en-GB" sz="2000" smtClean="0"/>
              <a:t>Random choice (esp. categorical variables)</a:t>
            </a:r>
          </a:p>
          <a:p>
            <a:pPr lvl="1" eaLnBrk="1" hangingPunct="1"/>
            <a:r>
              <a:rPr lang="en-GB" sz="2000" smtClean="0"/>
              <a:t>For ordinal problems, it is hard to know correct range for creep, so often  use two mutation operators in tandem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7772400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Real valued problems</a:t>
            </a:r>
            <a:endParaRPr lang="en-GB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Many problems occur as real valued problems, e.g. continuous parameter optimisation </a:t>
            </a:r>
            <a:r>
              <a:rPr lang="en-US" sz="2400" i="1" smtClean="0"/>
              <a:t>f : </a:t>
            </a:r>
            <a:r>
              <a:rPr lang="en-GB" sz="2400" i="1" smtClean="0">
                <a:sym typeface="Symbol" pitchFamily="18" charset="2"/>
              </a:rPr>
              <a:t></a:t>
            </a:r>
            <a:r>
              <a:rPr lang="en-US" sz="2400" i="1" smtClean="0">
                <a:sym typeface="Bookshelf Symbol 5" pitchFamily="2" charset="2"/>
              </a:rPr>
              <a:t> </a:t>
            </a:r>
            <a:r>
              <a:rPr lang="en-US" sz="2400" i="1" baseline="30000" smtClean="0">
                <a:sym typeface="Bookshelf Symbol 5" pitchFamily="2" charset="2"/>
              </a:rPr>
              <a:t>n</a:t>
            </a:r>
            <a:r>
              <a:rPr lang="en-GB" sz="2400" i="1" smtClean="0">
                <a:sym typeface="Bookshelf Symbol 5" pitchFamily="2" charset="2"/>
              </a:rPr>
              <a:t> </a:t>
            </a:r>
            <a:r>
              <a:rPr lang="en-US" sz="2400" i="1" smtClean="0">
                <a:sym typeface="Wingdings" pitchFamily="2" charset="2"/>
              </a:rPr>
              <a:t> </a:t>
            </a:r>
            <a:r>
              <a:rPr lang="en-GB" sz="2400" i="1" smtClean="0">
                <a:sym typeface="Symbol" pitchFamily="18" charset="2"/>
              </a:rPr>
              <a:t></a:t>
            </a:r>
            <a:endParaRPr lang="en-US" sz="2400" i="1" smtClean="0"/>
          </a:p>
          <a:p>
            <a:pPr eaLnBrk="1" hangingPunct="1"/>
            <a:r>
              <a:rPr lang="en-US" sz="2400" smtClean="0"/>
              <a:t>Illustration: Ackley’s function (often used in EC)</a:t>
            </a:r>
          </a:p>
          <a:p>
            <a:pPr eaLnBrk="1" hangingPunct="1">
              <a:buFont typeface="Wingdings" pitchFamily="2" charset="2"/>
              <a:buNone/>
            </a:pPr>
            <a:endParaRPr lang="en-GB" sz="2400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/>
          <a:srcRect l="6165" t="1559" b="92"/>
          <a:stretch>
            <a:fillRect/>
          </a:stretch>
        </p:blipFill>
        <p:spPr bwMode="auto">
          <a:xfrm>
            <a:off x="5410200" y="3581400"/>
            <a:ext cx="3154363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66800" y="3733800"/>
            <a:ext cx="3581400" cy="1995488"/>
            <a:chOff x="3504" y="1920"/>
            <a:chExt cx="2256" cy="1257"/>
          </a:xfrm>
        </p:grpSpPr>
        <p:pic>
          <p:nvPicPr>
            <p:cNvPr id="30726" name="Picture 6"/>
            <p:cNvPicPr>
              <a:picLocks noChangeAspect="1" noChangeArrowheads="1"/>
            </p:cNvPicPr>
            <p:nvPr/>
          </p:nvPicPr>
          <p:blipFill>
            <a:blip r:embed="rId3"/>
            <a:srcRect b="3236"/>
            <a:stretch>
              <a:fillRect/>
            </a:stretch>
          </p:blipFill>
          <p:spPr bwMode="auto">
            <a:xfrm>
              <a:off x="3504" y="1920"/>
              <a:ext cx="2160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7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00" y="2448"/>
              <a:ext cx="216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8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48" y="3024"/>
              <a:ext cx="1824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772400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Mapping real values on bit strings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1873250"/>
            <a:ext cx="8183562" cy="48323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z </a:t>
            </a:r>
            <a:r>
              <a:rPr lang="en-GB" sz="2400" smtClean="0">
                <a:sym typeface="Symbol" pitchFamily="18" charset="2"/>
              </a:rPr>
              <a:t> </a:t>
            </a:r>
            <a:r>
              <a:rPr lang="en-US" sz="2400" smtClean="0"/>
              <a:t>[x,y] </a:t>
            </a:r>
            <a:r>
              <a:rPr lang="en-US" sz="2400" b="1" smtClean="0">
                <a:sym typeface="Symbol" pitchFamily="18" charset="2"/>
              </a:rPr>
              <a:t></a:t>
            </a:r>
            <a:r>
              <a:rPr lang="en-GB" sz="2400" smtClean="0"/>
              <a:t> </a:t>
            </a:r>
            <a:r>
              <a:rPr lang="en-GB" sz="2400" i="1" smtClean="0">
                <a:sym typeface="Symbol" pitchFamily="18" charset="2"/>
              </a:rPr>
              <a:t></a:t>
            </a:r>
            <a:r>
              <a:rPr lang="en-GB" sz="1800" i="1" smtClean="0">
                <a:sym typeface="Symbol" pitchFamily="18" charset="2"/>
              </a:rPr>
              <a:t> </a:t>
            </a:r>
            <a:r>
              <a:rPr lang="en-US" sz="2400" smtClean="0">
                <a:sym typeface="Bookshelf Symbol 5" pitchFamily="2" charset="2"/>
              </a:rPr>
              <a:t>represented by {a</a:t>
            </a:r>
            <a:r>
              <a:rPr lang="en-US" sz="2400" baseline="-25000" smtClean="0">
                <a:sym typeface="Bookshelf Symbol 5" pitchFamily="2" charset="2"/>
              </a:rPr>
              <a:t>1</a:t>
            </a:r>
            <a:r>
              <a:rPr lang="en-US" sz="2400" smtClean="0">
                <a:sym typeface="Bookshelf Symbol 5" pitchFamily="2" charset="2"/>
              </a:rPr>
              <a:t>,…,a</a:t>
            </a:r>
            <a:r>
              <a:rPr lang="en-US" sz="2400" baseline="-25000" smtClean="0">
                <a:sym typeface="Bookshelf Symbol 5" pitchFamily="2" charset="2"/>
              </a:rPr>
              <a:t>L</a:t>
            </a:r>
            <a:r>
              <a:rPr lang="en-US" sz="2400" smtClean="0">
                <a:sym typeface="Bookshelf Symbol 5" pitchFamily="2" charset="2"/>
              </a:rPr>
              <a:t>} </a:t>
            </a:r>
            <a:r>
              <a:rPr lang="en-GB" sz="2400" smtClean="0">
                <a:sym typeface="Symbol" pitchFamily="18" charset="2"/>
              </a:rPr>
              <a:t>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smtClean="0"/>
              <a:t>{0,1}</a:t>
            </a:r>
            <a:r>
              <a:rPr lang="en-US" sz="2400" baseline="30000" smtClean="0"/>
              <a:t>L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aseline="30000" smtClean="0"/>
          </a:p>
          <a:p>
            <a:pPr eaLnBrk="1" hangingPunct="1">
              <a:buFontTx/>
              <a:buChar char="•"/>
            </a:pPr>
            <a:r>
              <a:rPr lang="en-US" sz="2400" smtClean="0"/>
              <a:t>[x,y] </a:t>
            </a:r>
            <a:r>
              <a:rPr lang="en-US" sz="2400" smtClean="0">
                <a:sym typeface="Symbol" pitchFamily="18" charset="2"/>
              </a:rPr>
              <a:t> </a:t>
            </a:r>
            <a:r>
              <a:rPr lang="en-US" sz="2400" smtClean="0"/>
              <a:t>{0,1}</a:t>
            </a:r>
            <a:r>
              <a:rPr lang="en-US" sz="2400" baseline="30000" smtClean="0"/>
              <a:t>L </a:t>
            </a:r>
            <a:r>
              <a:rPr lang="en-US" sz="2400" smtClean="0">
                <a:sym typeface="Bookshelf Symbol 5" pitchFamily="2" charset="2"/>
              </a:rPr>
              <a:t>must be invertible (one phenotype per genotype)</a:t>
            </a:r>
          </a:p>
          <a:p>
            <a:pPr eaLnBrk="1" hangingPunct="1">
              <a:buFontTx/>
              <a:buChar char="•"/>
            </a:pPr>
            <a:r>
              <a:rPr lang="en-US" sz="2400" smtClean="0">
                <a:sym typeface="Symbol" pitchFamily="18" charset="2"/>
              </a:rPr>
              <a:t>: </a:t>
            </a:r>
            <a:r>
              <a:rPr lang="en-US" sz="2400" smtClean="0"/>
              <a:t>{0,1}</a:t>
            </a:r>
            <a:r>
              <a:rPr lang="en-US" sz="2400" baseline="30000" smtClean="0"/>
              <a:t>L </a:t>
            </a:r>
            <a:r>
              <a:rPr lang="en-US" sz="2400" smtClean="0">
                <a:sym typeface="Symbol" pitchFamily="18" charset="2"/>
              </a:rPr>
              <a:t> </a:t>
            </a:r>
            <a:r>
              <a:rPr lang="en-US" sz="2400" smtClean="0"/>
              <a:t>[x,y] </a:t>
            </a:r>
            <a:r>
              <a:rPr lang="en-US" sz="2400" smtClean="0">
                <a:sym typeface="Bookshelf Symbol 5" pitchFamily="2" charset="2"/>
              </a:rPr>
              <a:t>defines the representation </a:t>
            </a:r>
          </a:p>
          <a:p>
            <a:pPr eaLnBrk="1" hangingPunct="1">
              <a:buFontTx/>
              <a:buChar char="•"/>
            </a:pPr>
            <a:endParaRPr lang="en-US" sz="2400" smtClean="0">
              <a:sym typeface="Bookshelf Symbol 5" pitchFamily="2" charset="2"/>
            </a:endParaRPr>
          </a:p>
          <a:p>
            <a:pPr eaLnBrk="1" hangingPunct="1">
              <a:buFontTx/>
              <a:buChar char="•"/>
            </a:pPr>
            <a:endParaRPr lang="en-US" sz="2400" smtClean="0">
              <a:sym typeface="Bookshelf Symbol 5" pitchFamily="2" charset="2"/>
            </a:endParaRPr>
          </a:p>
          <a:p>
            <a:pPr eaLnBrk="1" hangingPunct="1">
              <a:buFontTx/>
              <a:buChar char="•"/>
            </a:pPr>
            <a:endParaRPr lang="en-US" sz="2400" smtClean="0">
              <a:sym typeface="Bookshelf Symbol 5" pitchFamily="2" charset="2"/>
            </a:endParaRPr>
          </a:p>
          <a:p>
            <a:pPr eaLnBrk="1" hangingPunct="1"/>
            <a:r>
              <a:rPr lang="en-US" sz="2400" smtClean="0"/>
              <a:t>Only 2</a:t>
            </a:r>
            <a:r>
              <a:rPr lang="en-US" sz="2400" baseline="30000" smtClean="0"/>
              <a:t>L</a:t>
            </a:r>
            <a:r>
              <a:rPr lang="en-US" sz="2400" smtClean="0"/>
              <a:t> values out of infinite are represented</a:t>
            </a:r>
          </a:p>
          <a:p>
            <a:pPr eaLnBrk="1" hangingPunct="1"/>
            <a:r>
              <a:rPr lang="en-US" sz="2400" smtClean="0"/>
              <a:t>L determines possible maximum precision of solution</a:t>
            </a:r>
          </a:p>
          <a:p>
            <a:pPr eaLnBrk="1" hangingPunct="1"/>
            <a:r>
              <a:rPr lang="en-US" sz="2400" smtClean="0"/>
              <a:t>High precision </a:t>
            </a:r>
            <a:r>
              <a:rPr lang="en-US" sz="2400" smtClean="0">
                <a:sym typeface="Wingdings" pitchFamily="2" charset="2"/>
              </a:rPr>
              <a:t> long chromosomes (slow evolution)</a:t>
            </a:r>
            <a:endParaRPr lang="en-GB" sz="2400" smtClean="0">
              <a:sym typeface="Wingdings" pitchFamily="2" charset="2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295400" y="3962400"/>
          <a:ext cx="6457950" cy="1036638"/>
        </p:xfrm>
        <a:graphic>
          <a:graphicData uri="http://schemas.openxmlformats.org/presentationml/2006/ole">
            <p:oleObj spid="_x0000_s2050" name="Equation" r:id="rId3" imgW="2768400" imgH="444240" progId="Equation.3">
              <p:embed/>
            </p:oleObj>
          </a:graphicData>
        </a:graphic>
      </p:graphicFrame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GB" smtClean="0"/>
              <a:t>Floating point mutations 1</a:t>
            </a: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914400" y="20574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GB" sz="2400" dirty="0">
                <a:latin typeface="Arial" pitchFamily="34" charset="0"/>
              </a:rPr>
              <a:t>General scheme of floating point mutations 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GB" sz="2400" dirty="0">
              <a:latin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GB" sz="2400" dirty="0">
              <a:latin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GB" sz="2400" dirty="0">
              <a:latin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GB" dirty="0">
                <a:latin typeface="Arial" pitchFamily="34" charset="0"/>
              </a:rPr>
              <a:t>Uniform mutation: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GB" sz="2400" dirty="0">
              <a:latin typeface="Arial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GB" sz="2400" dirty="0">
                <a:latin typeface="Arial" pitchFamily="34" charset="0"/>
              </a:rPr>
              <a:t>Analogous to bit-flipping (binary) or random resetting (integers)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66900" y="2868613"/>
            <a:ext cx="4495800" cy="1066800"/>
            <a:chOff x="1104" y="1135"/>
            <a:chExt cx="2832" cy="672"/>
          </a:xfrm>
        </p:grpSpPr>
        <p:graphicFrame>
          <p:nvGraphicFramePr>
            <p:cNvPr id="2051" name="Object 5"/>
            <p:cNvGraphicFramePr>
              <a:graphicFrameLocks noChangeAspect="1"/>
            </p:cNvGraphicFramePr>
            <p:nvPr/>
          </p:nvGraphicFramePr>
          <p:xfrm>
            <a:off x="1104" y="1135"/>
            <a:ext cx="2832" cy="363"/>
          </p:xfrm>
          <a:graphic>
            <a:graphicData uri="http://schemas.openxmlformats.org/presentationml/2006/ole">
              <p:oleObj spid="_x0000_s3075" name="Equation" r:id="rId3" imgW="1968480" imgH="253800" progId="Equation.3">
                <p:embed/>
              </p:oleObj>
            </a:graphicData>
          </a:graphic>
        </p:graphicFrame>
        <p:graphicFrame>
          <p:nvGraphicFramePr>
            <p:cNvPr id="2052" name="Object 6"/>
            <p:cNvGraphicFramePr>
              <a:graphicFrameLocks noChangeAspect="1"/>
            </p:cNvGraphicFramePr>
            <p:nvPr/>
          </p:nvGraphicFramePr>
          <p:xfrm>
            <a:off x="1104" y="1488"/>
            <a:ext cx="1488" cy="319"/>
          </p:xfrm>
          <a:graphic>
            <a:graphicData uri="http://schemas.openxmlformats.org/presentationml/2006/ole">
              <p:oleObj spid="_x0000_s3076" name="Equation" r:id="rId4" imgW="1066680" imgH="228600" progId="Equation.3">
                <p:embed/>
              </p:oleObj>
            </a:graphicData>
          </a:graphic>
        </p:graphicFrame>
      </p:grp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1447800" y="4572008"/>
          <a:ext cx="6442075" cy="530225"/>
        </p:xfrm>
        <a:graphic>
          <a:graphicData uri="http://schemas.openxmlformats.org/presentationml/2006/ole">
            <p:oleObj spid="_x0000_s3074" name="Equation" r:id="rId5" imgW="2768400" imgH="228600" progId="Equation.3">
              <p:embed/>
            </p:oleObj>
          </a:graphicData>
        </a:graphic>
      </p:graphicFrame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Floating point mutations 2</a:t>
            </a:r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smtClean="0"/>
              <a:t>Non-uniform mutations:</a:t>
            </a:r>
          </a:p>
          <a:p>
            <a:pPr lvl="1" eaLnBrk="1" hangingPunct="1"/>
            <a:r>
              <a:rPr lang="en-GB" smtClean="0"/>
              <a:t>Many methods proposed,such as time-varying range of change etc.</a:t>
            </a:r>
          </a:p>
          <a:p>
            <a:pPr lvl="1" eaLnBrk="1" hangingPunct="1"/>
            <a:r>
              <a:rPr lang="en-GB" smtClean="0"/>
              <a:t>Most schemes are probabilistic but usually only make a small change to value</a:t>
            </a:r>
          </a:p>
          <a:p>
            <a:pPr lvl="1" eaLnBrk="1" hangingPunct="1"/>
            <a:r>
              <a:rPr lang="en-GB" smtClean="0"/>
              <a:t>Most common method is to add random deviate to each variable separately, taken from N(0, </a:t>
            </a:r>
            <a:r>
              <a:rPr lang="en-GB" smtClean="0">
                <a:sym typeface="Symbol" pitchFamily="18" charset="2"/>
              </a:rPr>
              <a:t></a:t>
            </a:r>
            <a:r>
              <a:rPr lang="en-GB" smtClean="0"/>
              <a:t>) Gaussian distribution and then curtail to range</a:t>
            </a:r>
          </a:p>
          <a:p>
            <a:pPr lvl="1" eaLnBrk="1" hangingPunct="1"/>
            <a:r>
              <a:rPr lang="en-GB" smtClean="0"/>
              <a:t>Standard deviation </a:t>
            </a:r>
            <a:r>
              <a:rPr lang="en-GB" smtClean="0">
                <a:sym typeface="Symbol" pitchFamily="18" charset="2"/>
              </a:rPr>
              <a:t> controls </a:t>
            </a:r>
            <a:r>
              <a:rPr lang="en-US" smtClean="0">
                <a:sym typeface="Symbol" pitchFamily="18" charset="2"/>
              </a:rPr>
              <a:t>amount</a:t>
            </a:r>
            <a:r>
              <a:rPr lang="en-GB" smtClean="0">
                <a:sym typeface="Symbol" pitchFamily="18" charset="2"/>
              </a:rPr>
              <a:t> of change (2/3 of deviations will lie in range (-</a:t>
            </a:r>
            <a:r>
              <a:rPr lang="en-GB" smtClean="0"/>
              <a:t> </a:t>
            </a:r>
            <a:r>
              <a:rPr lang="en-GB" smtClean="0">
                <a:sym typeface="Symbol" pitchFamily="18" charset="2"/>
              </a:rPr>
              <a:t> to +</a:t>
            </a:r>
            <a:r>
              <a:rPr lang="en-GB" smtClean="0"/>
              <a:t> </a:t>
            </a:r>
            <a:r>
              <a:rPr lang="en-GB" smtClean="0">
                <a:sym typeface="Symbol" pitchFamily="18" charset="2"/>
              </a:rPr>
              <a:t>)</a:t>
            </a:r>
            <a:endParaRPr lang="en-GB" i="1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8686800" cy="685800"/>
          </a:xfrm>
        </p:spPr>
        <p:txBody>
          <a:bodyPr/>
          <a:lstStyle/>
          <a:p>
            <a:pPr eaLnBrk="1" hangingPunct="1"/>
            <a:r>
              <a:rPr lang="en-GB" sz="3200" smtClean="0"/>
              <a:t>Crossover operators for real valued GAs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77200" cy="457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Discrete: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each allele value in offspring </a:t>
            </a:r>
            <a:r>
              <a:rPr lang="en-GB" i="1" smtClean="0"/>
              <a:t>z</a:t>
            </a:r>
            <a:r>
              <a:rPr lang="en-GB" smtClean="0"/>
              <a:t> comes from one of its parents </a:t>
            </a:r>
            <a:r>
              <a:rPr lang="en-GB" i="1" smtClean="0"/>
              <a:t>(x,y) </a:t>
            </a:r>
            <a:r>
              <a:rPr lang="en-GB" smtClean="0"/>
              <a:t>with equal probability: </a:t>
            </a:r>
            <a:r>
              <a:rPr lang="en-GB" i="1" smtClean="0"/>
              <a:t>z</a:t>
            </a:r>
            <a:r>
              <a:rPr lang="en-GB" i="1" baseline="-25000" smtClean="0"/>
              <a:t>i</a:t>
            </a:r>
            <a:r>
              <a:rPr lang="en-GB" i="1" smtClean="0"/>
              <a:t>  = x</a:t>
            </a:r>
            <a:r>
              <a:rPr lang="en-GB" i="1" baseline="-25000" smtClean="0"/>
              <a:t>i</a:t>
            </a:r>
            <a:r>
              <a:rPr lang="en-GB" i="1" smtClean="0"/>
              <a:t> </a:t>
            </a:r>
            <a:r>
              <a:rPr lang="en-GB" smtClean="0"/>
              <a:t>or </a:t>
            </a:r>
            <a:r>
              <a:rPr lang="en-GB" i="1" smtClean="0"/>
              <a:t>y</a:t>
            </a:r>
            <a:r>
              <a:rPr lang="en-GB" i="1" baseline="-25000" smtClean="0"/>
              <a:t>i</a:t>
            </a:r>
            <a:endParaRPr lang="en-GB" smtClean="0"/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 Could use n-point or uniform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Intermediate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exploits idea of creating children “between” parents (hence a.k.a. </a:t>
            </a:r>
            <a:r>
              <a:rPr lang="en-GB" i="1" smtClean="0"/>
              <a:t>arithmetic </a:t>
            </a:r>
            <a:r>
              <a:rPr lang="en-GB" smtClean="0"/>
              <a:t>recombination)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i="1" smtClean="0"/>
              <a:t>z</a:t>
            </a:r>
            <a:r>
              <a:rPr lang="en-GB" sz="2800" i="1" baseline="-25000" smtClean="0"/>
              <a:t>i</a:t>
            </a:r>
            <a:r>
              <a:rPr lang="en-GB" sz="2800" i="1" smtClean="0"/>
              <a:t> = </a:t>
            </a:r>
            <a:r>
              <a:rPr lang="en-GB" sz="2800" i="1" smtClean="0">
                <a:sym typeface="Symbol" pitchFamily="18" charset="2"/>
              </a:rPr>
              <a:t> x</a:t>
            </a:r>
            <a:r>
              <a:rPr lang="en-GB" sz="2800" i="1" baseline="-25000" smtClean="0">
                <a:sym typeface="Symbol" pitchFamily="18" charset="2"/>
              </a:rPr>
              <a:t>i </a:t>
            </a:r>
            <a:r>
              <a:rPr lang="en-GB" sz="2800" i="1" smtClean="0">
                <a:sym typeface="Symbol" pitchFamily="18" charset="2"/>
              </a:rPr>
              <a:t> + </a:t>
            </a:r>
            <a:r>
              <a:rPr lang="en-GB" sz="2800" smtClean="0">
                <a:sym typeface="Symbol" pitchFamily="18" charset="2"/>
              </a:rPr>
              <a:t>(1 - </a:t>
            </a:r>
            <a:r>
              <a:rPr lang="en-GB" sz="2800" i="1" smtClean="0">
                <a:sym typeface="Symbol" pitchFamily="18" charset="2"/>
              </a:rPr>
              <a:t>) y</a:t>
            </a:r>
            <a:r>
              <a:rPr lang="en-GB" sz="2800" i="1" baseline="-25000" smtClean="0">
                <a:sym typeface="Symbol" pitchFamily="18" charset="2"/>
              </a:rPr>
              <a:t>i</a:t>
            </a:r>
            <a:r>
              <a:rPr lang="en-GB" sz="2800" smtClean="0">
                <a:sym typeface="Symbol" pitchFamily="18" charset="2"/>
              </a:rPr>
              <a:t>    where </a:t>
            </a:r>
            <a:r>
              <a:rPr lang="en-GB" sz="2800" i="1" smtClean="0">
                <a:sym typeface="Symbol" pitchFamily="18" charset="2"/>
              </a:rPr>
              <a:t> : </a:t>
            </a:r>
            <a:r>
              <a:rPr lang="en-GB" sz="2800" smtClean="0">
                <a:sym typeface="Symbol" pitchFamily="18" charset="2"/>
              </a:rPr>
              <a:t>0  </a:t>
            </a:r>
            <a:r>
              <a:rPr lang="en-GB" sz="2800" i="1" smtClean="0">
                <a:sym typeface="Symbol" pitchFamily="18" charset="2"/>
              </a:rPr>
              <a:t>  </a:t>
            </a:r>
            <a:r>
              <a:rPr lang="en-GB" sz="2800" smtClean="0">
                <a:sym typeface="Symbol" pitchFamily="18" charset="2"/>
              </a:rPr>
              <a:t></a:t>
            </a:r>
            <a:r>
              <a:rPr lang="en-GB" sz="2800" i="1" smtClean="0">
                <a:sym typeface="Symbol" pitchFamily="18" charset="2"/>
              </a:rPr>
              <a:t> </a:t>
            </a:r>
            <a:r>
              <a:rPr lang="en-GB" sz="2800" smtClean="0">
                <a:sym typeface="Symbol" pitchFamily="18" charset="2"/>
              </a:rPr>
              <a:t>1.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800" smtClean="0">
                <a:sym typeface="Symbol" pitchFamily="18" charset="2"/>
              </a:rPr>
              <a:t> </a:t>
            </a:r>
            <a:r>
              <a:rPr lang="en-GB" smtClean="0">
                <a:sym typeface="Bookshelf Symbol 1" pitchFamily="34" charset="2"/>
              </a:rPr>
              <a:t>The parameter </a:t>
            </a:r>
            <a:r>
              <a:rPr lang="en-GB" sz="2800" i="1" smtClean="0">
                <a:sym typeface="Symbol" pitchFamily="18" charset="2"/>
              </a:rPr>
              <a:t></a:t>
            </a:r>
            <a:r>
              <a:rPr lang="en-GB" smtClean="0">
                <a:sym typeface="Bookshelf Symbol 1" pitchFamily="34" charset="2"/>
              </a:rPr>
              <a:t> can be: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smtClean="0">
                <a:sym typeface="Bookshelf Symbol 1" pitchFamily="34" charset="2"/>
              </a:rPr>
              <a:t>constant: uniform arithmetical crossover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smtClean="0">
                <a:sym typeface="Bookshelf Symbol 1" pitchFamily="34" charset="2"/>
              </a:rPr>
              <a:t>variable (e.g. depend on the age of the population)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smtClean="0">
                <a:sym typeface="Bookshelf Symbol 1" pitchFamily="34" charset="2"/>
              </a:rPr>
              <a:t>picked at random every time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772400" cy="990600"/>
          </a:xfrm>
        </p:spPr>
        <p:txBody>
          <a:bodyPr/>
          <a:lstStyle/>
          <a:p>
            <a:pPr eaLnBrk="1" hangingPunct="1"/>
            <a:r>
              <a:rPr lang="en-GB" smtClean="0">
                <a:sym typeface="Bookshelf Symbol 1" pitchFamily="34" charset="2"/>
              </a:rPr>
              <a:t>Single arithmetic crossover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8077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Tx/>
              <a:buChar char="•"/>
            </a:pPr>
            <a:r>
              <a:rPr lang="en-GB" sz="2400">
                <a:latin typeface="Arial" pitchFamily="34" charset="0"/>
              </a:rPr>
              <a:t>Parents: </a:t>
            </a:r>
            <a:r>
              <a:rPr lang="en-GB" sz="2400" b="1">
                <a:latin typeface="Arial" pitchFamily="34" charset="0"/>
                <a:sym typeface="Symbol" pitchFamily="18" charset="2"/>
              </a:rPr>
              <a:t></a:t>
            </a:r>
            <a:r>
              <a:rPr lang="en-GB" sz="2400">
                <a:latin typeface="Arial" pitchFamily="34" charset="0"/>
              </a:rPr>
              <a:t>x</a:t>
            </a:r>
            <a:r>
              <a:rPr lang="en-GB" sz="2400" baseline="-25000">
                <a:latin typeface="Arial" pitchFamily="34" charset="0"/>
              </a:rPr>
              <a:t>1</a:t>
            </a:r>
            <a:r>
              <a:rPr lang="en-GB" sz="2400">
                <a:latin typeface="Arial" pitchFamily="34" charset="0"/>
              </a:rPr>
              <a:t>,…,x</a:t>
            </a:r>
            <a:r>
              <a:rPr lang="en-GB" sz="2400" baseline="-25000">
                <a:latin typeface="Arial" pitchFamily="34" charset="0"/>
              </a:rPr>
              <a:t>n</a:t>
            </a:r>
            <a:r>
              <a:rPr lang="en-GB" sz="2400">
                <a:latin typeface="Arial" pitchFamily="34" charset="0"/>
              </a:rPr>
              <a:t> </a:t>
            </a:r>
            <a:r>
              <a:rPr lang="en-GB" sz="2400" b="1">
                <a:latin typeface="Arial" pitchFamily="34" charset="0"/>
                <a:sym typeface="Symbol" pitchFamily="18" charset="2"/>
              </a:rPr>
              <a:t></a:t>
            </a:r>
            <a:r>
              <a:rPr lang="en-GB" sz="2400" b="1">
                <a:latin typeface="Arial" pitchFamily="34" charset="0"/>
              </a:rPr>
              <a:t> </a:t>
            </a:r>
            <a:r>
              <a:rPr lang="en-GB" sz="2400">
                <a:latin typeface="Arial" pitchFamily="34" charset="0"/>
              </a:rPr>
              <a:t>and </a:t>
            </a:r>
            <a:r>
              <a:rPr lang="en-GB" sz="2400" b="1">
                <a:latin typeface="Arial" pitchFamily="34" charset="0"/>
                <a:sym typeface="Symbol" pitchFamily="18" charset="2"/>
              </a:rPr>
              <a:t></a:t>
            </a:r>
            <a:r>
              <a:rPr lang="en-GB" sz="2400">
                <a:latin typeface="Arial" pitchFamily="34" charset="0"/>
              </a:rPr>
              <a:t>y</a:t>
            </a:r>
            <a:r>
              <a:rPr lang="en-GB" sz="2400" baseline="-25000">
                <a:latin typeface="Arial" pitchFamily="34" charset="0"/>
              </a:rPr>
              <a:t>1</a:t>
            </a:r>
            <a:r>
              <a:rPr lang="en-GB" sz="2400">
                <a:latin typeface="Arial" pitchFamily="34" charset="0"/>
              </a:rPr>
              <a:t>,…,y</a:t>
            </a:r>
            <a:r>
              <a:rPr lang="en-GB" sz="2400" baseline="-25000">
                <a:latin typeface="Arial" pitchFamily="34" charset="0"/>
              </a:rPr>
              <a:t>n</a:t>
            </a:r>
            <a:r>
              <a:rPr lang="en-GB" sz="2400" b="1">
                <a:latin typeface="Arial" pitchFamily="34" charset="0"/>
                <a:sym typeface="Symbol" pitchFamily="18" charset="2"/>
              </a:rPr>
              <a:t></a:t>
            </a:r>
          </a:p>
          <a:p>
            <a:pPr marL="457200" indent="-457200" eaLnBrk="0" hangingPunct="0">
              <a:buFontTx/>
              <a:buChar char="•"/>
            </a:pPr>
            <a:r>
              <a:rPr lang="en-US" sz="2400">
                <a:latin typeface="Arial" pitchFamily="34" charset="0"/>
                <a:sym typeface="Symbol" pitchFamily="18" charset="2"/>
              </a:rPr>
              <a:t>Pick</a:t>
            </a:r>
            <a:r>
              <a:rPr lang="en-GB" sz="2400">
                <a:latin typeface="Arial" pitchFamily="34" charset="0"/>
                <a:sym typeface="Symbol" pitchFamily="18" charset="2"/>
              </a:rPr>
              <a:t> a single gene (</a:t>
            </a:r>
            <a:r>
              <a:rPr lang="en-GB" sz="2400" i="1">
                <a:latin typeface="Arial" pitchFamily="34" charset="0"/>
                <a:sym typeface="Symbol" pitchFamily="18" charset="2"/>
              </a:rPr>
              <a:t>k</a:t>
            </a:r>
            <a:r>
              <a:rPr lang="en-GB" sz="2400">
                <a:latin typeface="Arial" pitchFamily="34" charset="0"/>
                <a:sym typeface="Symbol" pitchFamily="18" charset="2"/>
              </a:rPr>
              <a:t>) at random, </a:t>
            </a:r>
          </a:p>
          <a:p>
            <a:pPr marL="457200" indent="-457200" eaLnBrk="0" hangingPunct="0">
              <a:buFontTx/>
              <a:buChar char="•"/>
            </a:pPr>
            <a:r>
              <a:rPr lang="en-GB" sz="2400">
                <a:latin typeface="Arial" pitchFamily="34" charset="0"/>
              </a:rPr>
              <a:t>child</a:t>
            </a:r>
            <a:r>
              <a:rPr lang="en-GB" sz="2400" baseline="-25000">
                <a:latin typeface="Arial" pitchFamily="34" charset="0"/>
              </a:rPr>
              <a:t>1 </a:t>
            </a:r>
            <a:r>
              <a:rPr lang="en-GB" sz="2400">
                <a:latin typeface="Arial" pitchFamily="34" charset="0"/>
                <a:sym typeface="Bookshelf Symbol 1" pitchFamily="34" charset="2"/>
              </a:rPr>
              <a:t>is:</a:t>
            </a:r>
          </a:p>
          <a:p>
            <a:pPr marL="457200" indent="-457200" eaLnBrk="0" hangingPunct="0">
              <a:buFontTx/>
              <a:buChar char="•"/>
            </a:pPr>
            <a:endParaRPr lang="en-GB" sz="2400">
              <a:latin typeface="Arial" pitchFamily="34" charset="0"/>
              <a:sym typeface="Bookshelf Symbol 1" pitchFamily="34" charset="2"/>
            </a:endParaRPr>
          </a:p>
          <a:p>
            <a:pPr marL="457200" indent="-457200" eaLnBrk="0" hangingPunct="0">
              <a:buFontTx/>
              <a:buChar char="•"/>
            </a:pPr>
            <a:r>
              <a:rPr lang="en-GB" sz="2400">
                <a:latin typeface="Arial" pitchFamily="34" charset="0"/>
                <a:sym typeface="Bookshelf Symbol 1" pitchFamily="34" charset="2"/>
              </a:rPr>
              <a:t>reverse for other child. e.g. with </a:t>
            </a:r>
            <a:r>
              <a:rPr lang="en-GB" sz="2400">
                <a:latin typeface="Arial" pitchFamily="34" charset="0"/>
                <a:sym typeface="Symbol" pitchFamily="18" charset="2"/>
              </a:rPr>
              <a:t> = 0.5</a:t>
            </a:r>
            <a:endParaRPr lang="en-GB" sz="2400">
              <a:latin typeface="Arial" pitchFamily="34" charset="0"/>
              <a:sym typeface="Bookshelf Symbol 1" pitchFamily="34" charset="2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590800" y="2743200"/>
          <a:ext cx="6076950" cy="715963"/>
        </p:xfrm>
        <a:graphic>
          <a:graphicData uri="http://schemas.openxmlformats.org/presentationml/2006/ole">
            <p:oleObj spid="_x0000_s4098" name="Equation" r:id="rId3" imgW="2145960" imgH="253800" progId="Equation.3">
              <p:embed/>
            </p:oleObj>
          </a:graphicData>
        </a:graphic>
      </p:graphicFrame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349750"/>
            <a:ext cx="8305800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ym typeface="Bookshelf Symbol 1" pitchFamily="34" charset="2"/>
              </a:rPr>
              <a:t>Simple arithmetic crossover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762000" y="2209800"/>
            <a:ext cx="81534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Tx/>
              <a:buChar char="•"/>
            </a:pPr>
            <a:r>
              <a:rPr lang="en-GB" sz="2400">
                <a:latin typeface="Arial" pitchFamily="34" charset="0"/>
              </a:rPr>
              <a:t>Parents: </a:t>
            </a:r>
            <a:r>
              <a:rPr lang="en-GB" sz="2400" b="1">
                <a:latin typeface="Arial" pitchFamily="34" charset="0"/>
                <a:sym typeface="Symbol" pitchFamily="18" charset="2"/>
              </a:rPr>
              <a:t></a:t>
            </a:r>
            <a:r>
              <a:rPr lang="en-GB" sz="2400">
                <a:latin typeface="Arial" pitchFamily="34" charset="0"/>
              </a:rPr>
              <a:t>x</a:t>
            </a:r>
            <a:r>
              <a:rPr lang="en-GB" sz="2400" baseline="-25000">
                <a:latin typeface="Arial" pitchFamily="34" charset="0"/>
              </a:rPr>
              <a:t>1</a:t>
            </a:r>
            <a:r>
              <a:rPr lang="en-GB" sz="2400">
                <a:latin typeface="Arial" pitchFamily="34" charset="0"/>
              </a:rPr>
              <a:t>,…,x</a:t>
            </a:r>
            <a:r>
              <a:rPr lang="en-GB" sz="2400" baseline="-25000">
                <a:latin typeface="Arial" pitchFamily="34" charset="0"/>
              </a:rPr>
              <a:t>n</a:t>
            </a:r>
            <a:r>
              <a:rPr lang="en-GB" sz="2400">
                <a:latin typeface="Arial" pitchFamily="34" charset="0"/>
              </a:rPr>
              <a:t> </a:t>
            </a:r>
            <a:r>
              <a:rPr lang="en-GB" sz="2400" b="1">
                <a:latin typeface="Arial" pitchFamily="34" charset="0"/>
                <a:sym typeface="Symbol" pitchFamily="18" charset="2"/>
              </a:rPr>
              <a:t></a:t>
            </a:r>
            <a:r>
              <a:rPr lang="en-GB" sz="2400" b="1">
                <a:latin typeface="Arial" pitchFamily="34" charset="0"/>
              </a:rPr>
              <a:t> </a:t>
            </a:r>
            <a:r>
              <a:rPr lang="en-GB" sz="2400">
                <a:latin typeface="Arial" pitchFamily="34" charset="0"/>
              </a:rPr>
              <a:t>and </a:t>
            </a:r>
            <a:r>
              <a:rPr lang="en-GB" sz="2400" b="1">
                <a:latin typeface="Arial" pitchFamily="34" charset="0"/>
                <a:sym typeface="Symbol" pitchFamily="18" charset="2"/>
              </a:rPr>
              <a:t></a:t>
            </a:r>
            <a:r>
              <a:rPr lang="en-GB" sz="2400">
                <a:latin typeface="Arial" pitchFamily="34" charset="0"/>
              </a:rPr>
              <a:t>y</a:t>
            </a:r>
            <a:r>
              <a:rPr lang="en-GB" sz="2400" baseline="-25000">
                <a:latin typeface="Arial" pitchFamily="34" charset="0"/>
              </a:rPr>
              <a:t>1</a:t>
            </a:r>
            <a:r>
              <a:rPr lang="en-GB" sz="2400">
                <a:latin typeface="Arial" pitchFamily="34" charset="0"/>
              </a:rPr>
              <a:t>,…,y</a:t>
            </a:r>
            <a:r>
              <a:rPr lang="en-GB" sz="2400" baseline="-25000">
                <a:latin typeface="Arial" pitchFamily="34" charset="0"/>
              </a:rPr>
              <a:t>n</a:t>
            </a:r>
            <a:r>
              <a:rPr lang="en-GB" sz="2400" b="1">
                <a:latin typeface="Arial" pitchFamily="34" charset="0"/>
                <a:sym typeface="Symbol" pitchFamily="18" charset="2"/>
              </a:rPr>
              <a:t></a:t>
            </a:r>
          </a:p>
          <a:p>
            <a:pPr marL="457200" indent="-457200" eaLnBrk="0" hangingPunct="0">
              <a:buFontTx/>
              <a:buChar char="•"/>
            </a:pPr>
            <a:r>
              <a:rPr lang="en-GB" sz="2400">
                <a:latin typeface="Arial" pitchFamily="34" charset="0"/>
                <a:sym typeface="Symbol" pitchFamily="18" charset="2"/>
              </a:rPr>
              <a:t>Pick random gene </a:t>
            </a:r>
            <a:r>
              <a:rPr lang="en-GB" sz="2400" i="1">
                <a:latin typeface="Arial" pitchFamily="34" charset="0"/>
                <a:sym typeface="Symbol" pitchFamily="18" charset="2"/>
              </a:rPr>
              <a:t>(k)</a:t>
            </a:r>
            <a:r>
              <a:rPr lang="en-GB" sz="2400">
                <a:latin typeface="Arial" pitchFamily="34" charset="0"/>
                <a:sym typeface="Symbol" pitchFamily="18" charset="2"/>
              </a:rPr>
              <a:t> after this point mix values</a:t>
            </a:r>
            <a:endParaRPr lang="en-GB" sz="2400" i="1">
              <a:latin typeface="Arial" pitchFamily="34" charset="0"/>
            </a:endParaRPr>
          </a:p>
          <a:p>
            <a:pPr marL="457200" indent="-457200" eaLnBrk="0" hangingPunct="0">
              <a:buFontTx/>
              <a:buChar char="•"/>
            </a:pPr>
            <a:r>
              <a:rPr lang="en-GB" sz="2400">
                <a:latin typeface="Arial" pitchFamily="34" charset="0"/>
              </a:rPr>
              <a:t>child</a:t>
            </a:r>
            <a:r>
              <a:rPr lang="en-GB" sz="2400" baseline="-25000">
                <a:latin typeface="Arial" pitchFamily="34" charset="0"/>
              </a:rPr>
              <a:t>1 </a:t>
            </a:r>
            <a:r>
              <a:rPr lang="en-GB" sz="2400">
                <a:latin typeface="Arial" pitchFamily="34" charset="0"/>
                <a:sym typeface="Bookshelf Symbol 1" pitchFamily="34" charset="2"/>
              </a:rPr>
              <a:t>is:</a:t>
            </a:r>
          </a:p>
          <a:p>
            <a:pPr marL="457200" indent="-457200" eaLnBrk="0" hangingPunct="0">
              <a:buFontTx/>
              <a:buChar char="•"/>
            </a:pPr>
            <a:endParaRPr lang="en-GB" sz="2400">
              <a:latin typeface="Arial" pitchFamily="34" charset="0"/>
              <a:sym typeface="Bookshelf Symbol 1" pitchFamily="34" charset="2"/>
            </a:endParaRPr>
          </a:p>
          <a:p>
            <a:pPr marL="457200" indent="-457200" eaLnBrk="0" hangingPunct="0">
              <a:buFontTx/>
              <a:buChar char="•"/>
            </a:pPr>
            <a:endParaRPr lang="en-GB" sz="2400">
              <a:latin typeface="Arial" pitchFamily="34" charset="0"/>
              <a:sym typeface="Bookshelf Symbol 1" pitchFamily="34" charset="2"/>
            </a:endParaRPr>
          </a:p>
          <a:p>
            <a:pPr marL="457200" indent="-457200" eaLnBrk="0" hangingPunct="0">
              <a:buFontTx/>
              <a:buChar char="•"/>
            </a:pPr>
            <a:r>
              <a:rPr lang="en-GB" sz="2400">
                <a:latin typeface="Arial" pitchFamily="34" charset="0"/>
                <a:sym typeface="Bookshelf Symbol 1" pitchFamily="34" charset="2"/>
              </a:rPr>
              <a:t>reverse for other child. e.g. with </a:t>
            </a:r>
            <a:r>
              <a:rPr lang="en-GB" sz="2400">
                <a:latin typeface="Arial" pitchFamily="34" charset="0"/>
                <a:sym typeface="Symbol" pitchFamily="18" charset="2"/>
              </a:rPr>
              <a:t> = 0.5</a:t>
            </a:r>
            <a:endParaRPr lang="en-GB" sz="2400">
              <a:latin typeface="Arial" pitchFamily="34" charset="0"/>
              <a:sym typeface="Bookshelf Symbol 1" pitchFamily="34" charset="2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066800" y="3303588"/>
          <a:ext cx="8077200" cy="757237"/>
        </p:xfrm>
        <a:graphic>
          <a:graphicData uri="http://schemas.openxmlformats.org/presentationml/2006/ole">
            <p:oleObj spid="_x0000_s5122" name="Equation" r:id="rId3" imgW="3771720" imgH="355320" progId="Equation.3">
              <p:embed/>
            </p:oleObj>
          </a:graphicData>
        </a:graphic>
      </p:graphicFrame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4572000"/>
            <a:ext cx="73818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838200" y="1905000"/>
            <a:ext cx="80010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Tx/>
              <a:buChar char="•"/>
            </a:pPr>
            <a:r>
              <a:rPr lang="en-GB" sz="2400">
                <a:latin typeface="Arial" pitchFamily="34" charset="0"/>
              </a:rPr>
              <a:t>Most commonly used</a:t>
            </a:r>
          </a:p>
          <a:p>
            <a:pPr marL="457200" indent="-457200" eaLnBrk="0" hangingPunct="0">
              <a:buFontTx/>
              <a:buChar char="•"/>
            </a:pPr>
            <a:r>
              <a:rPr lang="en-GB" sz="2400">
                <a:latin typeface="Arial" pitchFamily="34" charset="0"/>
              </a:rPr>
              <a:t>Parents: </a:t>
            </a:r>
            <a:r>
              <a:rPr lang="en-GB" sz="2400" b="1">
                <a:latin typeface="Arial" pitchFamily="34" charset="0"/>
                <a:sym typeface="Symbol" pitchFamily="18" charset="2"/>
              </a:rPr>
              <a:t></a:t>
            </a:r>
            <a:r>
              <a:rPr lang="en-GB" sz="2400">
                <a:latin typeface="Arial" pitchFamily="34" charset="0"/>
              </a:rPr>
              <a:t>x</a:t>
            </a:r>
            <a:r>
              <a:rPr lang="en-GB" sz="2400" baseline="-25000">
                <a:latin typeface="Arial" pitchFamily="34" charset="0"/>
              </a:rPr>
              <a:t>1</a:t>
            </a:r>
            <a:r>
              <a:rPr lang="en-GB" sz="2400">
                <a:latin typeface="Arial" pitchFamily="34" charset="0"/>
              </a:rPr>
              <a:t>,…,x</a:t>
            </a:r>
            <a:r>
              <a:rPr lang="en-GB" sz="2400" baseline="-25000">
                <a:latin typeface="Arial" pitchFamily="34" charset="0"/>
              </a:rPr>
              <a:t>n</a:t>
            </a:r>
            <a:r>
              <a:rPr lang="en-GB" sz="2400">
                <a:latin typeface="Arial" pitchFamily="34" charset="0"/>
              </a:rPr>
              <a:t> </a:t>
            </a:r>
            <a:r>
              <a:rPr lang="en-GB" sz="2400" b="1">
                <a:latin typeface="Arial" pitchFamily="34" charset="0"/>
                <a:sym typeface="Symbol" pitchFamily="18" charset="2"/>
              </a:rPr>
              <a:t></a:t>
            </a:r>
            <a:r>
              <a:rPr lang="en-GB" sz="2400" b="1">
                <a:latin typeface="Arial" pitchFamily="34" charset="0"/>
              </a:rPr>
              <a:t> </a:t>
            </a:r>
            <a:r>
              <a:rPr lang="en-GB" sz="2400">
                <a:latin typeface="Arial" pitchFamily="34" charset="0"/>
              </a:rPr>
              <a:t>and </a:t>
            </a:r>
            <a:r>
              <a:rPr lang="en-GB" sz="2400" b="1">
                <a:latin typeface="Arial" pitchFamily="34" charset="0"/>
                <a:sym typeface="Symbol" pitchFamily="18" charset="2"/>
              </a:rPr>
              <a:t></a:t>
            </a:r>
            <a:r>
              <a:rPr lang="en-GB" sz="2400">
                <a:latin typeface="Arial" pitchFamily="34" charset="0"/>
              </a:rPr>
              <a:t>y</a:t>
            </a:r>
            <a:r>
              <a:rPr lang="en-GB" sz="2400" baseline="-25000">
                <a:latin typeface="Arial" pitchFamily="34" charset="0"/>
              </a:rPr>
              <a:t>1</a:t>
            </a:r>
            <a:r>
              <a:rPr lang="en-GB" sz="2400">
                <a:latin typeface="Arial" pitchFamily="34" charset="0"/>
              </a:rPr>
              <a:t>,…,y</a:t>
            </a:r>
            <a:r>
              <a:rPr lang="en-GB" sz="2400" baseline="-25000">
                <a:latin typeface="Arial" pitchFamily="34" charset="0"/>
              </a:rPr>
              <a:t>n</a:t>
            </a:r>
            <a:r>
              <a:rPr lang="en-GB" sz="2400" b="1">
                <a:latin typeface="Arial" pitchFamily="34" charset="0"/>
                <a:sym typeface="Symbol" pitchFamily="18" charset="2"/>
              </a:rPr>
              <a:t></a:t>
            </a:r>
            <a:endParaRPr lang="en-GB" sz="2400" b="1">
              <a:latin typeface="Arial" pitchFamily="34" charset="0"/>
            </a:endParaRPr>
          </a:p>
          <a:p>
            <a:pPr marL="457200" indent="-457200" eaLnBrk="0" hangingPunct="0">
              <a:buFontTx/>
              <a:buChar char="•"/>
            </a:pPr>
            <a:r>
              <a:rPr lang="en-GB" sz="2400">
                <a:latin typeface="Arial" pitchFamily="34" charset="0"/>
              </a:rPr>
              <a:t>child</a:t>
            </a:r>
            <a:r>
              <a:rPr lang="en-GB" sz="2400" baseline="-25000">
                <a:latin typeface="Arial" pitchFamily="34" charset="0"/>
              </a:rPr>
              <a:t>1 </a:t>
            </a:r>
            <a:r>
              <a:rPr lang="en-GB" sz="2400">
                <a:latin typeface="Arial" pitchFamily="34" charset="0"/>
                <a:sym typeface="Bookshelf Symbol 1" pitchFamily="34" charset="2"/>
              </a:rPr>
              <a:t>is:</a:t>
            </a:r>
          </a:p>
          <a:p>
            <a:pPr marL="457200" indent="-457200" eaLnBrk="0" hangingPunct="0">
              <a:buFontTx/>
              <a:buChar char="•"/>
            </a:pPr>
            <a:endParaRPr lang="en-GB" sz="2400">
              <a:latin typeface="Arial" pitchFamily="34" charset="0"/>
              <a:sym typeface="Bookshelf Symbol 1" pitchFamily="34" charset="2"/>
            </a:endParaRPr>
          </a:p>
          <a:p>
            <a:pPr marL="457200" indent="-457200" eaLnBrk="0" hangingPunct="0">
              <a:buFontTx/>
              <a:buChar char="•"/>
            </a:pPr>
            <a:endParaRPr lang="en-GB" sz="2400">
              <a:latin typeface="Arial" pitchFamily="34" charset="0"/>
              <a:sym typeface="Bookshelf Symbol 1" pitchFamily="34" charset="2"/>
            </a:endParaRPr>
          </a:p>
          <a:p>
            <a:pPr marL="457200" indent="-457200" eaLnBrk="0" hangingPunct="0">
              <a:buFontTx/>
              <a:buChar char="•"/>
            </a:pPr>
            <a:r>
              <a:rPr lang="en-GB" sz="2400">
                <a:latin typeface="Arial" pitchFamily="34" charset="0"/>
                <a:sym typeface="Bookshelf Symbol 1" pitchFamily="34" charset="2"/>
              </a:rPr>
              <a:t>reverse for other child. e.g. with </a:t>
            </a:r>
            <a:r>
              <a:rPr lang="en-GB" sz="2400">
                <a:latin typeface="Arial" pitchFamily="34" charset="0"/>
                <a:sym typeface="Symbol" pitchFamily="18" charset="2"/>
              </a:rPr>
              <a:t> = 0.5</a:t>
            </a:r>
            <a:endParaRPr lang="en-GB" sz="2400">
              <a:latin typeface="Arial" pitchFamily="34" charset="0"/>
              <a:sym typeface="Bookshelf Symbol 1" pitchFamily="34" charset="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ym typeface="Bookshelf Symbol 1" pitchFamily="34" charset="2"/>
              </a:rPr>
              <a:t>Whole arithmetic crossover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868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GB" sz="2000">
              <a:latin typeface="Arial" pitchFamily="34" charset="0"/>
            </a:endParaRP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2971800" y="3192463"/>
          <a:ext cx="2667000" cy="565150"/>
        </p:xfrm>
        <a:graphic>
          <a:graphicData uri="http://schemas.openxmlformats.org/presentationml/2006/ole">
            <p:oleObj spid="_x0000_s6146" name="Equation" r:id="rId3" imgW="952200" imgH="203040" progId="Equation.3">
              <p:embed/>
            </p:oleObj>
          </a:graphicData>
        </a:graphic>
      </p:graphicFrame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4495800"/>
            <a:ext cx="81153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7196137" cy="935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3600" smtClean="0"/>
              <a:t>Fundamental Properties of Metaheuristics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8" y="1484313"/>
            <a:ext cx="7772400" cy="50403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They may incorporate mechanisms to avoid getting trapped in confined areas of the search space.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The basic concepts of metaheuristics permit an abstract level description.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Metaheuristics are not problem-specific.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Metaheuristics may make use of domain-specific knowledge in the form of heuristics that are controlled by the upper level strategy.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Today’s more advanced metaheuristics use search experience (embodied in some form of memory) to guide the search.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Permutation Representations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4191000"/>
          </a:xfrm>
        </p:spPr>
        <p:txBody>
          <a:bodyPr/>
          <a:lstStyle/>
          <a:p>
            <a:pPr marL="457200" indent="-457200" eaLnBrk="1" hangingPunct="1"/>
            <a:r>
              <a:rPr lang="en-GB" sz="2400" smtClean="0"/>
              <a:t>Ordering/sequencing problems form a special type</a:t>
            </a:r>
          </a:p>
          <a:p>
            <a:pPr marL="457200" indent="-457200" eaLnBrk="1" hangingPunct="1"/>
            <a:r>
              <a:rPr lang="en-GB" sz="2400" smtClean="0"/>
              <a:t>Task is (or can be solved by) arranging some object</a:t>
            </a:r>
            <a:r>
              <a:rPr lang="en-US" sz="2400" smtClean="0"/>
              <a:t>s </a:t>
            </a:r>
            <a:r>
              <a:rPr lang="en-GB" sz="2400" smtClean="0"/>
              <a:t>in a certain order </a:t>
            </a:r>
          </a:p>
          <a:p>
            <a:pPr marL="838200" lvl="1" indent="-381000" eaLnBrk="1" hangingPunct="1"/>
            <a:r>
              <a:rPr lang="en-GB" sz="2000" smtClean="0"/>
              <a:t>Example: sort algorithm: important thing is which elements occur before others (</a:t>
            </a:r>
            <a:r>
              <a:rPr lang="en-GB" sz="2000" u="sng" smtClean="0"/>
              <a:t>order</a:t>
            </a:r>
            <a:r>
              <a:rPr lang="en-GB" sz="2000" smtClean="0"/>
              <a:t>)</a:t>
            </a:r>
          </a:p>
          <a:p>
            <a:pPr marL="838200" lvl="1" indent="-381000" eaLnBrk="1" hangingPunct="1"/>
            <a:r>
              <a:rPr lang="en-GB" sz="2000" smtClean="0"/>
              <a:t>Example: Travelling Salesman Problem (TSP) : important thing is which elements occur next to each other (</a:t>
            </a:r>
            <a:r>
              <a:rPr lang="en-GB" sz="2000" u="sng" smtClean="0"/>
              <a:t>adjacenc</a:t>
            </a:r>
            <a:r>
              <a:rPr lang="en-GB" sz="2000" smtClean="0"/>
              <a:t>y)</a:t>
            </a:r>
          </a:p>
          <a:p>
            <a:pPr marL="457200" indent="-457200" eaLnBrk="1" hangingPunct="1"/>
            <a:r>
              <a:rPr lang="en-US" sz="2400" smtClean="0"/>
              <a:t>These problems are generally expressed as a permutation:</a:t>
            </a:r>
          </a:p>
          <a:p>
            <a:pPr marL="838200" lvl="1" indent="-381000" eaLnBrk="1" hangingPunct="1">
              <a:lnSpc>
                <a:spcPct val="110000"/>
              </a:lnSpc>
            </a:pPr>
            <a:r>
              <a:rPr lang="en-US" sz="2000" smtClean="0"/>
              <a:t>if there are </a:t>
            </a:r>
            <a:r>
              <a:rPr lang="en-US" sz="2000" i="1" smtClean="0"/>
              <a:t>n </a:t>
            </a:r>
            <a:r>
              <a:rPr lang="en-US" sz="2000" smtClean="0"/>
              <a:t>variables then the representation is as a list of </a:t>
            </a:r>
            <a:r>
              <a:rPr lang="en-US" sz="2000" i="1" smtClean="0"/>
              <a:t>n</a:t>
            </a:r>
            <a:r>
              <a:rPr lang="en-US" sz="2000" smtClean="0"/>
              <a:t> integers, each of which occurs exactly once</a:t>
            </a:r>
            <a:endParaRPr lang="en-GB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981200"/>
            <a:ext cx="39576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458200" cy="609600"/>
          </a:xfrm>
        </p:spPr>
        <p:txBody>
          <a:bodyPr/>
          <a:lstStyle/>
          <a:p>
            <a:pPr eaLnBrk="1" hangingPunct="1"/>
            <a:r>
              <a:rPr lang="en-GB" sz="3200" smtClean="0"/>
              <a:t>Permutation </a:t>
            </a:r>
            <a:r>
              <a:rPr lang="en-US" sz="3200" smtClean="0"/>
              <a:t>representation: TSP example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596" y="1571612"/>
            <a:ext cx="4786346" cy="4724400"/>
          </a:xfrm>
        </p:spPr>
        <p:txBody>
          <a:bodyPr>
            <a:noAutofit/>
          </a:bodyPr>
          <a:lstStyle/>
          <a:p>
            <a:pPr eaLnBrk="1" hangingPunct="1"/>
            <a:r>
              <a:rPr lang="en-GB" sz="2400" dirty="0" smtClean="0"/>
              <a:t>Problem:</a:t>
            </a:r>
          </a:p>
          <a:p>
            <a:pPr lvl="1" eaLnBrk="1" hangingPunct="1">
              <a:buFontTx/>
              <a:buChar char="•"/>
            </a:pPr>
            <a:r>
              <a:rPr lang="en-GB" sz="2400" dirty="0" smtClean="0"/>
              <a:t>Given n cities</a:t>
            </a:r>
          </a:p>
          <a:p>
            <a:pPr lvl="1" eaLnBrk="1" hangingPunct="1">
              <a:buFontTx/>
              <a:buChar char="•"/>
            </a:pPr>
            <a:r>
              <a:rPr lang="en-GB" sz="2400" dirty="0" smtClean="0"/>
              <a:t>Find a complete tour with minimal length</a:t>
            </a:r>
          </a:p>
          <a:p>
            <a:pPr eaLnBrk="1" hangingPunct="1"/>
            <a:r>
              <a:rPr lang="en-GB" sz="2400" dirty="0" smtClean="0"/>
              <a:t>Encoding:</a:t>
            </a:r>
          </a:p>
          <a:p>
            <a:pPr lvl="1" eaLnBrk="1" hangingPunct="1">
              <a:buFontTx/>
              <a:buChar char="•"/>
            </a:pPr>
            <a:r>
              <a:rPr lang="en-GB" sz="2400" dirty="0" smtClean="0"/>
              <a:t>Label the cities 1, 2, … , </a:t>
            </a:r>
            <a:r>
              <a:rPr lang="en-GB" sz="2400" i="1" dirty="0" smtClean="0"/>
              <a:t>n</a:t>
            </a:r>
            <a:endParaRPr lang="en-GB" sz="2400" dirty="0" smtClean="0"/>
          </a:p>
          <a:p>
            <a:pPr lvl="1" eaLnBrk="1" hangingPunct="1">
              <a:buFontTx/>
              <a:buChar char="•"/>
            </a:pPr>
            <a:r>
              <a:rPr lang="en-GB" sz="2400" dirty="0" smtClean="0"/>
              <a:t>One complete tour is one permutation (e.g. for n =4 [1,2,3,4], [3,4,2,1] are OK)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Search space is BIG: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	for 30 cities there are 30! </a:t>
            </a:r>
            <a:r>
              <a:rPr lang="en-US" sz="2400" dirty="0" smtClean="0">
                <a:sym typeface="Symbol" pitchFamily="18" charset="2"/>
              </a:rPr>
              <a:t> 10</a:t>
            </a:r>
            <a:r>
              <a:rPr lang="en-US" sz="2400" b="1" baseline="30000" dirty="0" smtClean="0">
                <a:sym typeface="Symbol" pitchFamily="18" charset="2"/>
              </a:rPr>
              <a:t>32</a:t>
            </a:r>
            <a:r>
              <a:rPr lang="en-US" sz="2400" dirty="0" smtClean="0">
                <a:sym typeface="Symbol" pitchFamily="18" charset="2"/>
              </a:rPr>
              <a:t> possible tours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8153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Mutation operators for permutations</a:t>
            </a:r>
            <a:endParaRPr lang="en-US" smtClean="0"/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724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smtClean="0"/>
              <a:t>Normal mutation operators lead to inadmissible solutions</a:t>
            </a:r>
          </a:p>
          <a:p>
            <a:pPr lvl="1" eaLnBrk="1" hangingPunct="1"/>
            <a:r>
              <a:rPr lang="en-GB" smtClean="0"/>
              <a:t>e.g. bit-wise mutation : let gene </a:t>
            </a:r>
            <a:r>
              <a:rPr lang="en-GB" i="1" smtClean="0"/>
              <a:t>i </a:t>
            </a:r>
            <a:r>
              <a:rPr lang="en-GB" smtClean="0"/>
              <a:t> have value </a:t>
            </a:r>
            <a:r>
              <a:rPr lang="en-GB" i="1" smtClean="0"/>
              <a:t>j</a:t>
            </a:r>
          </a:p>
          <a:p>
            <a:pPr lvl="1" eaLnBrk="1" hangingPunct="1"/>
            <a:r>
              <a:rPr lang="en-GB" smtClean="0"/>
              <a:t>changing to some other value </a:t>
            </a:r>
            <a:r>
              <a:rPr lang="en-GB" i="1" smtClean="0"/>
              <a:t>k  </a:t>
            </a:r>
            <a:r>
              <a:rPr lang="en-GB" smtClean="0"/>
              <a:t>would mean that</a:t>
            </a:r>
            <a:r>
              <a:rPr lang="en-GB" i="1" smtClean="0"/>
              <a:t> k </a:t>
            </a:r>
            <a:r>
              <a:rPr lang="en-GB" smtClean="0"/>
              <a:t>occurred twice and</a:t>
            </a:r>
            <a:r>
              <a:rPr lang="en-GB" i="1" smtClean="0"/>
              <a:t> j </a:t>
            </a:r>
            <a:r>
              <a:rPr lang="en-GB" smtClean="0"/>
              <a:t>no longer occurred </a:t>
            </a:r>
          </a:p>
          <a:p>
            <a:pPr eaLnBrk="1" hangingPunct="1"/>
            <a:r>
              <a:rPr lang="en-GB" smtClean="0"/>
              <a:t>Therefore must change at least two values</a:t>
            </a:r>
          </a:p>
          <a:p>
            <a:pPr eaLnBrk="1" hangingPunct="1"/>
            <a:r>
              <a:rPr lang="en-GB" smtClean="0"/>
              <a:t>Mutation parameter now reflects the probability that some operator is applied once to the whole string, rather than individually in each position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Insert Mutation for permutations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Pick two allele values at random</a:t>
            </a:r>
          </a:p>
          <a:p>
            <a:pPr eaLnBrk="1" hangingPunct="1"/>
            <a:r>
              <a:rPr lang="en-GB" smtClean="0"/>
              <a:t>Move the second to follow the first,  shifting the rest along to accommodate</a:t>
            </a:r>
          </a:p>
          <a:p>
            <a:pPr eaLnBrk="1" hangingPunct="1"/>
            <a:r>
              <a:rPr lang="en-GB" smtClean="0"/>
              <a:t>Note that this preserves most of the order and the adjacency information</a:t>
            </a:r>
          </a:p>
          <a:p>
            <a:pPr eaLnBrk="1" hangingPunct="1"/>
            <a:endParaRPr lang="en-GB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953000"/>
            <a:ext cx="8001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Swap mutation for permutations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Pick two alleles at random and swap their positions</a:t>
            </a:r>
          </a:p>
          <a:p>
            <a:pPr eaLnBrk="1" hangingPunct="1"/>
            <a:r>
              <a:rPr lang="en-GB" smtClean="0"/>
              <a:t>Preserves most of adjacency information (4 links broken), disrupts order more</a:t>
            </a:r>
          </a:p>
          <a:p>
            <a:pPr eaLnBrk="1" hangingPunct="1">
              <a:buFont typeface="Wingdings" pitchFamily="2" charset="2"/>
              <a:buNone/>
            </a:pPr>
            <a:endParaRPr lang="en-GB" smtClean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724400"/>
            <a:ext cx="80486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8305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Inversion mutation for permutations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Pick two alleles at random and then invert the substring between them.</a:t>
            </a:r>
          </a:p>
          <a:p>
            <a:pPr eaLnBrk="1" hangingPunct="1"/>
            <a:r>
              <a:rPr lang="en-GB" smtClean="0"/>
              <a:t>Preserves most adjacency information (only breaks two links) but disruptive of order information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953000"/>
            <a:ext cx="79629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8305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Scramble mutation for permutations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Pick a subset of genes at random</a:t>
            </a:r>
          </a:p>
          <a:p>
            <a:pPr eaLnBrk="1" hangingPunct="1"/>
            <a:r>
              <a:rPr lang="en-GB" smtClean="0"/>
              <a:t>Randomly rearrange the alleles in those positions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>
              <a:buFont typeface="Wingdings" pitchFamily="2" charset="2"/>
              <a:buNone/>
            </a:pPr>
            <a:r>
              <a:rPr lang="en-GB" smtClean="0"/>
              <a:t>(note subset does not have to be contiguous)</a:t>
            </a:r>
          </a:p>
          <a:p>
            <a:pPr eaLnBrk="1" hangingPunct="1">
              <a:buFont typeface="Wingdings" pitchFamily="2" charset="2"/>
              <a:buNone/>
            </a:pPr>
            <a:endParaRPr lang="en-GB" smtClean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038600"/>
            <a:ext cx="80105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01000" cy="480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sz="2400" smtClean="0"/>
              <a:t>“</a:t>
            </a:r>
            <a:r>
              <a:rPr lang="en-US" smtClean="0"/>
              <a:t>N</a:t>
            </a:r>
            <a:r>
              <a:rPr lang="en-GB" smtClean="0"/>
              <a:t>ormal” crossover operators will often lead to inadmissible solutions</a:t>
            </a:r>
          </a:p>
          <a:p>
            <a:pPr eaLnBrk="1" hangingPunct="1">
              <a:buFont typeface="Wingdings" pitchFamily="2" charset="2"/>
              <a:buNone/>
            </a:pPr>
            <a:endParaRPr lang="en-GB" sz="2400" smtClean="0"/>
          </a:p>
          <a:p>
            <a:pPr eaLnBrk="1" hangingPunct="1">
              <a:buFont typeface="Wingdings" pitchFamily="2" charset="2"/>
              <a:buNone/>
            </a:pPr>
            <a:endParaRPr lang="en-GB" sz="2400" smtClean="0"/>
          </a:p>
          <a:p>
            <a:pPr eaLnBrk="1" hangingPunct="1">
              <a:buFont typeface="Wingdings" pitchFamily="2" charset="2"/>
              <a:buNone/>
            </a:pPr>
            <a:endParaRPr lang="en-GB" sz="2400" smtClean="0"/>
          </a:p>
          <a:p>
            <a:pPr eaLnBrk="1" hangingPunct="1">
              <a:buFont typeface="Wingdings" pitchFamily="2" charset="2"/>
              <a:buNone/>
            </a:pPr>
            <a:endParaRPr lang="en-GB" sz="2400" smtClean="0"/>
          </a:p>
          <a:p>
            <a:pPr eaLnBrk="1" hangingPunct="1">
              <a:buFont typeface="Wingdings" pitchFamily="2" charset="2"/>
              <a:buNone/>
            </a:pPr>
            <a:endParaRPr lang="en-GB" sz="2400" smtClean="0"/>
          </a:p>
          <a:p>
            <a:pPr eaLnBrk="1" hangingPunct="1"/>
            <a:r>
              <a:rPr lang="en-US" smtClean="0"/>
              <a:t>M</a:t>
            </a:r>
            <a:r>
              <a:rPr lang="en-GB" smtClean="0"/>
              <a:t>any specialised operators have been devised which focus on  combining order or adjacency information from the two parents</a:t>
            </a:r>
            <a:endParaRPr lang="en-GB" sz="2400" smtClean="0">
              <a:solidFill>
                <a:schemeClr val="hlink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001000" cy="685800"/>
          </a:xfrm>
          <a:noFill/>
        </p:spPr>
        <p:txBody>
          <a:bodyPr anchor="ctr"/>
          <a:lstStyle/>
          <a:p>
            <a:pPr eaLnBrk="1" hangingPunct="1"/>
            <a:r>
              <a:rPr lang="en-GB" sz="3200" smtClean="0"/>
              <a:t>Crossover operators for permutations</a:t>
            </a:r>
            <a:endParaRPr lang="en-US" sz="32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3276600"/>
            <a:ext cx="4778375" cy="1524000"/>
            <a:chOff x="1296" y="3216"/>
            <a:chExt cx="3010" cy="960"/>
          </a:xfrm>
        </p:grpSpPr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1296" y="3312"/>
              <a:ext cx="85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1 2 3 4 5</a:t>
              </a:r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1296" y="3696"/>
              <a:ext cx="85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5 4 3 2 1</a:t>
              </a:r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3456" y="3312"/>
              <a:ext cx="85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1 2 3 2 1</a:t>
              </a:r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3456" y="3744"/>
              <a:ext cx="85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/>
                <a:t>5 4 3 4 5</a:t>
              </a:r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>
              <a:off x="1776" y="3216"/>
              <a:ext cx="0" cy="96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>
              <a:off x="2400" y="3696"/>
              <a:ext cx="86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91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Order 1 crossover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01000" cy="480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sz="2400" dirty="0" smtClean="0"/>
              <a:t>Idea is to preserve relative order that elements occur</a:t>
            </a:r>
          </a:p>
          <a:p>
            <a:pPr eaLnBrk="1" hangingPunct="1"/>
            <a:r>
              <a:rPr lang="en-GB" sz="2400" dirty="0" smtClean="0"/>
              <a:t>Informal procedure:</a:t>
            </a:r>
          </a:p>
          <a:p>
            <a:pPr lvl="1" eaLnBrk="1" hangingPunct="1">
              <a:buFontTx/>
              <a:buNone/>
            </a:pPr>
            <a:r>
              <a:rPr lang="en-GB" dirty="0" smtClean="0"/>
              <a:t>1. Choose an arbitrary part from the first parent</a:t>
            </a:r>
          </a:p>
          <a:p>
            <a:pPr lvl="1" eaLnBrk="1" hangingPunct="1">
              <a:buFontTx/>
              <a:buNone/>
            </a:pPr>
            <a:r>
              <a:rPr lang="en-GB" dirty="0" smtClean="0"/>
              <a:t>2. Copy this part to the first child</a:t>
            </a:r>
          </a:p>
          <a:p>
            <a:pPr lvl="1" eaLnBrk="1" hangingPunct="1">
              <a:buFontTx/>
              <a:buNone/>
            </a:pPr>
            <a:r>
              <a:rPr lang="en-GB" dirty="0" smtClean="0"/>
              <a:t>3. Copy the numbers that are not in the first part, to the first child:</a:t>
            </a:r>
          </a:p>
          <a:p>
            <a:pPr lvl="2" eaLnBrk="1" hangingPunct="1"/>
            <a:r>
              <a:rPr lang="en-GB" sz="2400" dirty="0" smtClean="0"/>
              <a:t>starting right from cut point of the copied part, </a:t>
            </a:r>
          </a:p>
          <a:p>
            <a:pPr lvl="2" eaLnBrk="1" hangingPunct="1"/>
            <a:r>
              <a:rPr lang="en-GB" sz="2400" dirty="0" smtClean="0"/>
              <a:t>using the </a:t>
            </a:r>
            <a:r>
              <a:rPr lang="en-GB" sz="2400" b="1" dirty="0" smtClean="0"/>
              <a:t>order</a:t>
            </a:r>
            <a:r>
              <a:rPr lang="en-GB" sz="2400" dirty="0" smtClean="0"/>
              <a:t> of the second parent </a:t>
            </a:r>
          </a:p>
          <a:p>
            <a:pPr lvl="2" eaLnBrk="1" hangingPunct="1"/>
            <a:r>
              <a:rPr lang="en-GB" sz="2400" dirty="0" smtClean="0"/>
              <a:t>and wrapping around at the end</a:t>
            </a:r>
          </a:p>
          <a:p>
            <a:pPr lvl="1" eaLnBrk="1" hangingPunct="1">
              <a:buFontTx/>
              <a:buNone/>
            </a:pPr>
            <a:r>
              <a:rPr lang="en-GB" dirty="0" smtClean="0"/>
              <a:t>4. Analogous for the second child, with parent roles reversed</a:t>
            </a:r>
            <a:endParaRPr lang="en-GB" sz="20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Order 1 crossover example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Copy randomly selected set from first parent</a:t>
            </a:r>
          </a:p>
          <a:p>
            <a:pPr eaLnBrk="1" hangingPunct="1"/>
            <a:endParaRPr lang="en-GB" sz="2400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z="2400" smtClean="0"/>
              <a:t>Copy rest from second parent in order 1,9,3,8,2</a:t>
            </a:r>
          </a:p>
        </p:txBody>
      </p:sp>
      <p:pic>
        <p:nvPicPr>
          <p:cNvPr id="4301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2595563"/>
            <a:ext cx="72771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5029200"/>
            <a:ext cx="72580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76300"/>
            <a:ext cx="7772400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G</a:t>
            </a:r>
            <a:r>
              <a:rPr lang="tr-TR" sz="4000" dirty="0" err="1" smtClean="0"/>
              <a:t>enetic</a:t>
            </a:r>
            <a:r>
              <a:rPr lang="tr-TR" sz="4000" dirty="0" smtClean="0"/>
              <a:t> </a:t>
            </a:r>
            <a:r>
              <a:rPr lang="tr-TR" sz="4000" dirty="0" err="1" smtClean="0"/>
              <a:t>Algorithms</a:t>
            </a:r>
            <a:r>
              <a:rPr lang="tr-TR" sz="4000" dirty="0" smtClean="0"/>
              <a:t> (G</a:t>
            </a:r>
            <a:r>
              <a:rPr lang="en-US" sz="4000" dirty="0" smtClean="0"/>
              <a:t>A</a:t>
            </a:r>
            <a:r>
              <a:rPr lang="tr-TR" sz="4000" dirty="0" smtClean="0"/>
              <a:t>)</a:t>
            </a:r>
            <a:r>
              <a:rPr lang="en-US" sz="4000" dirty="0" smtClean="0"/>
              <a:t> </a:t>
            </a:r>
            <a:r>
              <a:rPr lang="en-US" sz="4000" dirty="0" smtClean="0"/>
              <a:t>Quick Overview</a:t>
            </a:r>
            <a:endParaRPr lang="nl-NL" sz="40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362200"/>
            <a:ext cx="7924800" cy="4191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Developed: USA in the 1970’s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Early names: J. Holland, K. DeJong, D. Goldberg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Typically applied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discrete optimization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Attributed features: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 too fast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good heuristic for combinatorial problems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Special Features: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Traditionally emphasizes combining information from good parents (crossover)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many variants, e.g., reproduction models, operators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305800" cy="4953000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GB" sz="2000" smtClean="0"/>
              <a:t>Informal procedure for parents P1 and P2:</a:t>
            </a:r>
            <a:endParaRPr lang="en-GB" sz="2000" b="1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z="2000" smtClean="0"/>
              <a:t>Choose random segment and copy it from P1 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z="2000" smtClean="0"/>
              <a:t>Starting from the first crossover point look for elements in that segment of P2 that have not been copied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z="2000" smtClean="0"/>
              <a:t>For each of these </a:t>
            </a:r>
            <a:r>
              <a:rPr lang="en-GB" sz="2000" i="1" smtClean="0"/>
              <a:t>i</a:t>
            </a:r>
            <a:r>
              <a:rPr lang="en-GB" sz="2000" smtClean="0"/>
              <a:t> look in the offspring to see what element </a:t>
            </a:r>
            <a:r>
              <a:rPr lang="en-GB" sz="2000" i="1" smtClean="0"/>
              <a:t>j</a:t>
            </a:r>
            <a:r>
              <a:rPr lang="en-GB" sz="2000" smtClean="0"/>
              <a:t> has been copied in its place from P1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z="2000" smtClean="0"/>
              <a:t>Place </a:t>
            </a:r>
            <a:r>
              <a:rPr lang="en-GB" sz="2000" i="1" smtClean="0"/>
              <a:t>i</a:t>
            </a:r>
            <a:r>
              <a:rPr lang="en-GB" sz="2000" smtClean="0"/>
              <a:t> into the position occupied </a:t>
            </a:r>
            <a:r>
              <a:rPr lang="en-GB" sz="2000" i="1" smtClean="0"/>
              <a:t>j</a:t>
            </a:r>
            <a:r>
              <a:rPr lang="en-GB" sz="2000" smtClean="0"/>
              <a:t> in P2, since we know that we will not be putting </a:t>
            </a:r>
            <a:r>
              <a:rPr lang="en-GB" sz="2000" i="1" smtClean="0"/>
              <a:t>j</a:t>
            </a:r>
            <a:r>
              <a:rPr lang="en-GB" sz="2000" smtClean="0"/>
              <a:t> there (as is already in offspring)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z="2000" smtClean="0"/>
              <a:t>If the place occupied by </a:t>
            </a:r>
            <a:r>
              <a:rPr lang="en-GB" sz="2000" i="1" smtClean="0"/>
              <a:t>j</a:t>
            </a:r>
            <a:r>
              <a:rPr lang="en-GB" sz="2000" smtClean="0"/>
              <a:t> in P2 has already been filled in the offspring </a:t>
            </a:r>
            <a:r>
              <a:rPr lang="en-GB" sz="2000" i="1" smtClean="0"/>
              <a:t>k</a:t>
            </a:r>
            <a:r>
              <a:rPr lang="en-GB" sz="2000" smtClean="0"/>
              <a:t>, put </a:t>
            </a:r>
            <a:r>
              <a:rPr lang="en-GB" sz="2000" i="1" smtClean="0"/>
              <a:t>i</a:t>
            </a:r>
            <a:r>
              <a:rPr lang="en-GB" sz="2000" smtClean="0"/>
              <a:t> in the position occupied by </a:t>
            </a:r>
            <a:r>
              <a:rPr lang="en-GB" sz="2000" i="1" smtClean="0"/>
              <a:t>k</a:t>
            </a:r>
            <a:r>
              <a:rPr lang="en-GB" sz="2000" smtClean="0"/>
              <a:t> in P2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GB" sz="2000" smtClean="0"/>
              <a:t>Having dealt with the elements from the crossover segment, the rest of the offspring can be filled from P2. </a:t>
            </a:r>
            <a:endParaRPr lang="en-US" sz="2000" smtClean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GB" sz="2000" smtClean="0"/>
              <a:t>Second child is created analogously</a:t>
            </a:r>
            <a:endParaRPr lang="en-US" sz="200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7772400" cy="685800"/>
          </a:xfrm>
          <a:noFill/>
        </p:spPr>
        <p:txBody>
          <a:bodyPr anchor="ctr"/>
          <a:lstStyle/>
          <a:p>
            <a:pPr eaLnBrk="1" hangingPunct="1"/>
            <a:r>
              <a:rPr lang="en-US" sz="3200" smtClean="0"/>
              <a:t>Partially Mapped Crossover (PMX)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PMX  example</a:t>
            </a:r>
          </a:p>
        </p:txBody>
      </p:sp>
      <p:sp>
        <p:nvSpPr>
          <p:cNvPr id="4505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800600"/>
          </a:xfrm>
        </p:spPr>
        <p:txBody>
          <a:bodyPr/>
          <a:lstStyle/>
          <a:p>
            <a:pPr eaLnBrk="1" hangingPunct="1"/>
            <a:r>
              <a:rPr lang="en-GB" sz="2000" smtClean="0"/>
              <a:t>Step 1</a:t>
            </a:r>
          </a:p>
          <a:p>
            <a:pPr eaLnBrk="1" hangingPunct="1"/>
            <a:endParaRPr lang="en-GB" sz="2000" smtClean="0"/>
          </a:p>
          <a:p>
            <a:pPr eaLnBrk="1" hangingPunct="1"/>
            <a:endParaRPr lang="en-GB" sz="2000" smtClean="0"/>
          </a:p>
          <a:p>
            <a:pPr eaLnBrk="1" hangingPunct="1"/>
            <a:endParaRPr lang="en-GB" sz="2000" smtClean="0"/>
          </a:p>
          <a:p>
            <a:pPr eaLnBrk="1" hangingPunct="1"/>
            <a:r>
              <a:rPr lang="en-GB" sz="2000" smtClean="0"/>
              <a:t>Step 2</a:t>
            </a:r>
          </a:p>
          <a:p>
            <a:pPr eaLnBrk="1" hangingPunct="1"/>
            <a:endParaRPr lang="en-GB" sz="2000" smtClean="0"/>
          </a:p>
          <a:p>
            <a:pPr eaLnBrk="1" hangingPunct="1"/>
            <a:endParaRPr lang="en-GB" sz="2000" smtClean="0"/>
          </a:p>
          <a:p>
            <a:pPr eaLnBrk="1" hangingPunct="1"/>
            <a:endParaRPr lang="en-GB" sz="2000" smtClean="0"/>
          </a:p>
          <a:p>
            <a:pPr eaLnBrk="1" hangingPunct="1"/>
            <a:endParaRPr lang="en-GB" sz="2000" smtClean="0"/>
          </a:p>
          <a:p>
            <a:pPr eaLnBrk="1" hangingPunct="1"/>
            <a:r>
              <a:rPr lang="en-GB" sz="2000" smtClean="0"/>
              <a:t>Step 3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209800" y="2000240"/>
            <a:ext cx="6524625" cy="4648200"/>
            <a:chOff x="1392" y="1296"/>
            <a:chExt cx="4110" cy="2928"/>
          </a:xfrm>
        </p:grpSpPr>
        <p:pic>
          <p:nvPicPr>
            <p:cNvPr id="45061" name="Picture 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92" y="1296"/>
              <a:ext cx="409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2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92" y="2256"/>
              <a:ext cx="4110" cy="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3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92" y="3360"/>
              <a:ext cx="4110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064" name="Line 15"/>
            <p:cNvSpPr>
              <a:spLocks noChangeShapeType="1"/>
            </p:cNvSpPr>
            <p:nvPr/>
          </p:nvSpPr>
          <p:spPr bwMode="auto">
            <a:xfrm flipV="1">
              <a:off x="1968" y="2400"/>
              <a:ext cx="0" cy="52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5065" name="Line 20"/>
            <p:cNvSpPr>
              <a:spLocks noChangeShapeType="1"/>
            </p:cNvSpPr>
            <p:nvPr/>
          </p:nvSpPr>
          <p:spPr bwMode="auto">
            <a:xfrm>
              <a:off x="1968" y="2400"/>
              <a:ext cx="768" cy="52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sysDot"/>
              <a:miter lim="800000"/>
              <a:headEnd/>
              <a:tailEnd type="arrow" w="med" len="med"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5066" name="Line 21"/>
            <p:cNvSpPr>
              <a:spLocks noChangeShapeType="1"/>
            </p:cNvSpPr>
            <p:nvPr/>
          </p:nvSpPr>
          <p:spPr bwMode="auto">
            <a:xfrm flipV="1">
              <a:off x="2112" y="2400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5067" name="Line 23"/>
            <p:cNvSpPr>
              <a:spLocks noChangeShapeType="1"/>
            </p:cNvSpPr>
            <p:nvPr/>
          </p:nvSpPr>
          <p:spPr bwMode="auto">
            <a:xfrm>
              <a:off x="2112" y="2400"/>
              <a:ext cx="288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5068" name="Line 24"/>
            <p:cNvSpPr>
              <a:spLocks noChangeShapeType="1"/>
            </p:cNvSpPr>
            <p:nvPr/>
          </p:nvSpPr>
          <p:spPr bwMode="auto">
            <a:xfrm flipV="1">
              <a:off x="2400" y="2400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5069" name="Line 26"/>
            <p:cNvSpPr>
              <a:spLocks noChangeShapeType="1"/>
            </p:cNvSpPr>
            <p:nvPr/>
          </p:nvSpPr>
          <p:spPr bwMode="auto">
            <a:xfrm flipH="1">
              <a:off x="1824" y="2400"/>
              <a:ext cx="576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 type="arrow" w="med" len="med"/>
            </a:ln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Cycle crossover</a:t>
            </a:r>
            <a:endParaRPr 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714488"/>
            <a:ext cx="8763000" cy="5029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400" b="1" dirty="0" smtClean="0"/>
              <a:t>Basic idea</a:t>
            </a:r>
            <a:r>
              <a:rPr lang="en-GB" sz="2400" dirty="0" smtClean="0"/>
              <a:t>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/>
              <a:t>Each allele comes from one parent </a:t>
            </a:r>
            <a:r>
              <a:rPr lang="en-GB" sz="2400" i="1" dirty="0" smtClean="0"/>
              <a:t>together with its position</a:t>
            </a:r>
            <a:r>
              <a:rPr lang="en-GB" sz="2400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dirty="0" smtClean="0"/>
              <a:t>Informal procedure:</a:t>
            </a:r>
            <a:endParaRPr lang="en-GB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/>
              <a:t>1. Make a cycle of alleles from P1 in the following way. </a:t>
            </a:r>
          </a:p>
          <a:p>
            <a:pPr lvl="1" eaLnBrk="1" hangingPunct="1">
              <a:buFontTx/>
              <a:buNone/>
            </a:pPr>
            <a:r>
              <a:rPr lang="en-GB" sz="2000" dirty="0" smtClean="0"/>
              <a:t>(a) Start with the first allele of P1. </a:t>
            </a:r>
          </a:p>
          <a:p>
            <a:pPr lvl="1" eaLnBrk="1" hangingPunct="1">
              <a:buFontTx/>
              <a:buNone/>
            </a:pPr>
            <a:r>
              <a:rPr lang="en-GB" sz="2000" dirty="0" smtClean="0"/>
              <a:t>(b) Look at the allele at the </a:t>
            </a:r>
            <a:r>
              <a:rPr lang="en-GB" sz="2000" i="1" dirty="0" smtClean="0"/>
              <a:t>same position</a:t>
            </a:r>
            <a:r>
              <a:rPr lang="en-GB" sz="2000" dirty="0" smtClean="0"/>
              <a:t> in P2.</a:t>
            </a:r>
          </a:p>
          <a:p>
            <a:pPr lvl="1" eaLnBrk="1" hangingPunct="1">
              <a:buFontTx/>
              <a:buNone/>
            </a:pPr>
            <a:r>
              <a:rPr lang="en-GB" sz="2000" dirty="0" smtClean="0"/>
              <a:t>(c) Go to the position with the </a:t>
            </a:r>
            <a:r>
              <a:rPr lang="en-GB" sz="2000" i="1" dirty="0" smtClean="0"/>
              <a:t>same allele</a:t>
            </a:r>
            <a:r>
              <a:rPr lang="en-GB" sz="2000" dirty="0" smtClean="0"/>
              <a:t> in P1. </a:t>
            </a:r>
          </a:p>
          <a:p>
            <a:pPr lvl="1" eaLnBrk="1" hangingPunct="1">
              <a:buFontTx/>
              <a:buNone/>
            </a:pPr>
            <a:r>
              <a:rPr lang="en-GB" sz="2000" dirty="0" smtClean="0"/>
              <a:t>(d) Add this allele to the cycle.</a:t>
            </a:r>
          </a:p>
          <a:p>
            <a:pPr lvl="1" eaLnBrk="1" hangingPunct="1">
              <a:buFontTx/>
              <a:buNone/>
            </a:pPr>
            <a:r>
              <a:rPr lang="en-GB" sz="2000" dirty="0" smtClean="0"/>
              <a:t>(e) Repeat step b through d until you arrive at the first allele of P1.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/>
              <a:t>2. Put the alleles of the cycle in the first child on the positions they have in the first parent.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/>
              <a:t>3. Take next cycle from second parent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Cycle crossover example</a:t>
            </a:r>
            <a:endParaRPr lang="en-US" smtClean="0"/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724400"/>
          </a:xfrm>
        </p:spPr>
        <p:txBody>
          <a:bodyPr/>
          <a:lstStyle/>
          <a:p>
            <a:pPr eaLnBrk="1" hangingPunct="1"/>
            <a:r>
              <a:rPr lang="en-GB" sz="2400" smtClean="0"/>
              <a:t>Step 1: identify cycles</a:t>
            </a:r>
          </a:p>
          <a:p>
            <a:pPr eaLnBrk="1" hangingPunct="1"/>
            <a:endParaRPr lang="en-GB" sz="2400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z="2400" smtClean="0"/>
              <a:t>Step 2: copy alternate cycles into offspring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090613" y="2757488"/>
            <a:ext cx="6962775" cy="3509962"/>
            <a:chOff x="687" y="1737"/>
            <a:chExt cx="4386" cy="2211"/>
          </a:xfrm>
        </p:grpSpPr>
        <p:pic>
          <p:nvPicPr>
            <p:cNvPr id="47109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7" y="1737"/>
              <a:ext cx="4386" cy="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10" name="Picture 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8" y="3120"/>
              <a:ext cx="4140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11" name="Rectangle 11"/>
            <p:cNvSpPr>
              <a:spLocks noChangeArrowheads="1"/>
            </p:cNvSpPr>
            <p:nvPr/>
          </p:nvSpPr>
          <p:spPr bwMode="auto">
            <a:xfrm>
              <a:off x="4412" y="1762"/>
              <a:ext cx="144" cy="144"/>
            </a:xfrm>
            <a:prstGeom prst="rect">
              <a:avLst/>
            </a:prstGeom>
            <a:solidFill>
              <a:srgbClr val="EF9C77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12" name="Rectangle 12"/>
            <p:cNvSpPr>
              <a:spLocks noChangeArrowheads="1"/>
            </p:cNvSpPr>
            <p:nvPr/>
          </p:nvSpPr>
          <p:spPr bwMode="auto">
            <a:xfrm>
              <a:off x="4410" y="2378"/>
              <a:ext cx="144" cy="144"/>
            </a:xfrm>
            <a:prstGeom prst="rect">
              <a:avLst/>
            </a:prstGeom>
            <a:solidFill>
              <a:srgbClr val="EF9C77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13" name="Rectangle 13"/>
            <p:cNvSpPr>
              <a:spLocks noChangeArrowheads="1"/>
            </p:cNvSpPr>
            <p:nvPr/>
          </p:nvSpPr>
          <p:spPr bwMode="auto">
            <a:xfrm>
              <a:off x="1556" y="3146"/>
              <a:ext cx="144" cy="144"/>
            </a:xfrm>
            <a:prstGeom prst="rect">
              <a:avLst/>
            </a:prstGeom>
            <a:solidFill>
              <a:srgbClr val="EF9C77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14" name="Rectangle 14"/>
            <p:cNvSpPr>
              <a:spLocks noChangeArrowheads="1"/>
            </p:cNvSpPr>
            <p:nvPr/>
          </p:nvSpPr>
          <p:spPr bwMode="auto">
            <a:xfrm>
              <a:off x="4236" y="3142"/>
              <a:ext cx="144" cy="144"/>
            </a:xfrm>
            <a:prstGeom prst="rect">
              <a:avLst/>
            </a:prstGeom>
            <a:solidFill>
              <a:srgbClr val="EF9C77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15" name="Rectangle 15"/>
            <p:cNvSpPr>
              <a:spLocks noChangeArrowheads="1"/>
            </p:cNvSpPr>
            <p:nvPr/>
          </p:nvSpPr>
          <p:spPr bwMode="auto">
            <a:xfrm>
              <a:off x="1556" y="3770"/>
              <a:ext cx="144" cy="144"/>
            </a:xfrm>
            <a:prstGeom prst="rect">
              <a:avLst/>
            </a:prstGeom>
            <a:solidFill>
              <a:srgbClr val="EF9C77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16" name="Rectangle 16"/>
            <p:cNvSpPr>
              <a:spLocks noChangeArrowheads="1"/>
            </p:cNvSpPr>
            <p:nvPr/>
          </p:nvSpPr>
          <p:spPr bwMode="auto">
            <a:xfrm>
              <a:off x="4236" y="3770"/>
              <a:ext cx="144" cy="144"/>
            </a:xfrm>
            <a:prstGeom prst="rect">
              <a:avLst/>
            </a:prstGeom>
            <a:solidFill>
              <a:srgbClr val="EF9C77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3" name="1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Multiparent recombination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905000"/>
            <a:ext cx="8026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Recall that we are not constricted by the practicalities of nature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Noting that mutation uses 1 parent, and “traditional” crossover 2, the extension to </a:t>
            </a:r>
            <a:r>
              <a:rPr lang="en-GB" sz="2400" i="1" dirty="0" smtClean="0"/>
              <a:t>a</a:t>
            </a:r>
            <a:r>
              <a:rPr lang="en-GB" sz="2400" dirty="0" smtClean="0"/>
              <a:t>&gt;2 is natural to examine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Been around since 1960s, still rare but studies indicate useful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 Three main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Based on allele frequencies, e.g., p-sexual voting generalising uniform crossover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Based on segmentation and recombination of the parents,</a:t>
            </a:r>
            <a:r>
              <a:rPr lang="en-US" sz="2000" dirty="0" smtClean="0"/>
              <a:t> </a:t>
            </a:r>
            <a:r>
              <a:rPr lang="en-GB" sz="2000" dirty="0" smtClean="0"/>
              <a:t>e.g., diagonal crossover generalising n-point crossover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Based on numerical operations on real-valued alleles, e.g.,  </a:t>
            </a:r>
            <a:r>
              <a:rPr lang="en-GB" sz="2000" dirty="0" err="1" smtClean="0"/>
              <a:t>center</a:t>
            </a:r>
            <a:r>
              <a:rPr lang="en-GB" sz="2000" dirty="0" smtClean="0"/>
              <a:t> of mass crossover, generalising arithmetic recombination operators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Population Models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6863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smtClean="0"/>
              <a:t>SGA uses a Generational model:</a:t>
            </a:r>
          </a:p>
          <a:p>
            <a:pPr lvl="1" eaLnBrk="1" hangingPunct="1"/>
            <a:r>
              <a:rPr lang="en-GB" smtClean="0"/>
              <a:t>each individual survives for exactly one generation</a:t>
            </a:r>
          </a:p>
          <a:p>
            <a:pPr lvl="1" eaLnBrk="1" hangingPunct="1"/>
            <a:r>
              <a:rPr lang="en-GB" smtClean="0"/>
              <a:t>the entire set of  parents is replaced by the offspring</a:t>
            </a:r>
          </a:p>
          <a:p>
            <a:pPr eaLnBrk="1" hangingPunct="1"/>
            <a:r>
              <a:rPr lang="en-GB" smtClean="0"/>
              <a:t>At the other end of the scale are Steady-State models:</a:t>
            </a:r>
          </a:p>
          <a:p>
            <a:pPr lvl="1" eaLnBrk="1" hangingPunct="1"/>
            <a:r>
              <a:rPr lang="en-GB" smtClean="0"/>
              <a:t> one offspring is generated per generation,</a:t>
            </a:r>
          </a:p>
          <a:p>
            <a:pPr lvl="1" eaLnBrk="1" hangingPunct="1"/>
            <a:r>
              <a:rPr lang="en-GB" smtClean="0"/>
              <a:t> one member of population replaced,</a:t>
            </a:r>
          </a:p>
          <a:p>
            <a:pPr eaLnBrk="1" hangingPunct="1"/>
            <a:r>
              <a:rPr lang="en-GB" smtClean="0"/>
              <a:t>Generation Gap </a:t>
            </a:r>
          </a:p>
          <a:p>
            <a:pPr lvl="1" eaLnBrk="1" hangingPunct="1"/>
            <a:r>
              <a:rPr lang="en-GB" smtClean="0"/>
              <a:t> the proportion of the population replaced</a:t>
            </a:r>
          </a:p>
          <a:p>
            <a:pPr lvl="1" eaLnBrk="1" hangingPunct="1"/>
            <a:r>
              <a:rPr lang="en-GB" smtClean="0"/>
              <a:t>1.0 for GGA,  1/</a:t>
            </a:r>
            <a:r>
              <a:rPr lang="en-US" smtClean="0"/>
              <a:t>pop_size</a:t>
            </a:r>
            <a:r>
              <a:rPr lang="en-GB" smtClean="0">
                <a:sym typeface="Symbol" pitchFamily="18" charset="2"/>
              </a:rPr>
              <a:t> for SSGA</a:t>
            </a:r>
            <a:endParaRPr lang="en-GB" smtClean="0">
              <a:solidFill>
                <a:srgbClr val="FF3300"/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Fitness Based Competition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smtClean="0"/>
              <a:t>Selection can occur in two places:</a:t>
            </a:r>
          </a:p>
          <a:p>
            <a:pPr lvl="1" eaLnBrk="1" hangingPunct="1"/>
            <a:r>
              <a:rPr lang="en-GB" smtClean="0"/>
              <a:t>Selection from current generation to take part in mating (parent selection) </a:t>
            </a:r>
          </a:p>
          <a:p>
            <a:pPr lvl="1" eaLnBrk="1" hangingPunct="1"/>
            <a:r>
              <a:rPr lang="en-GB" smtClean="0"/>
              <a:t>Selection from parents + offspring to go into next generation (survivor selection)</a:t>
            </a:r>
          </a:p>
          <a:p>
            <a:pPr eaLnBrk="1" hangingPunct="1"/>
            <a:r>
              <a:rPr lang="en-GB" smtClean="0"/>
              <a:t>Selection operators work on whole individual</a:t>
            </a:r>
          </a:p>
          <a:p>
            <a:pPr lvl="1" eaLnBrk="1" hangingPunct="1"/>
            <a:r>
              <a:rPr lang="en-GB" smtClean="0"/>
              <a:t>i.e. they are representation-independent</a:t>
            </a:r>
          </a:p>
          <a:p>
            <a:pPr eaLnBrk="1" hangingPunct="1"/>
            <a:r>
              <a:rPr lang="en-GB" smtClean="0"/>
              <a:t>Distinction between</a:t>
            </a:r>
            <a:r>
              <a:rPr lang="en-US" smtClean="0"/>
              <a:t> selection</a:t>
            </a:r>
            <a:endParaRPr lang="en-GB" smtClean="0"/>
          </a:p>
          <a:p>
            <a:pPr lvl="1" eaLnBrk="1" hangingPunct="1"/>
            <a:r>
              <a:rPr lang="en-GB" smtClean="0"/>
              <a:t>operator</a:t>
            </a:r>
            <a:r>
              <a:rPr lang="en-US" smtClean="0"/>
              <a:t>s</a:t>
            </a:r>
            <a:r>
              <a:rPr lang="en-GB" smtClean="0"/>
              <a:t>: define selection probabilities  </a:t>
            </a:r>
          </a:p>
          <a:p>
            <a:pPr lvl="1" eaLnBrk="1" hangingPunct="1"/>
            <a:r>
              <a:rPr lang="en-GB" smtClean="0"/>
              <a:t>algorithms: define how probabilities are implemented 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Implementation example: SGA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42984"/>
            <a:ext cx="8001000" cy="47752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Expected number of copies of an individual </a:t>
            </a:r>
            <a:r>
              <a:rPr lang="en-GB" i="1" dirty="0" err="1" smtClean="0"/>
              <a:t>i</a:t>
            </a:r>
            <a:r>
              <a:rPr lang="en-GB" dirty="0" smtClean="0"/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dirty="0" smtClean="0"/>
              <a:t> 			 </a:t>
            </a:r>
            <a:r>
              <a:rPr lang="en-GB" i="1" dirty="0" smtClean="0"/>
              <a:t>E( </a:t>
            </a:r>
            <a:r>
              <a:rPr lang="en-GB" i="1" dirty="0" err="1" smtClean="0"/>
              <a:t>n</a:t>
            </a:r>
            <a:r>
              <a:rPr lang="en-GB" i="1" baseline="-25000" dirty="0" err="1" smtClean="0"/>
              <a:t>i</a:t>
            </a:r>
            <a:r>
              <a:rPr lang="en-GB" i="1" baseline="-25000" dirty="0" smtClean="0"/>
              <a:t> </a:t>
            </a:r>
            <a:r>
              <a:rPr lang="en-GB" i="1" dirty="0" smtClean="0"/>
              <a:t>) = </a:t>
            </a:r>
            <a:r>
              <a:rPr lang="en-GB" i="1" dirty="0" smtClean="0">
                <a:sym typeface="Symbol" pitchFamily="18" charset="2"/>
              </a:rPr>
              <a:t> </a:t>
            </a:r>
            <a:r>
              <a:rPr lang="en-GB" sz="2000" dirty="0" smtClean="0">
                <a:cs typeface="Arial" pitchFamily="34" charset="0"/>
                <a:sym typeface="Symbol" pitchFamily="18" charset="2"/>
              </a:rPr>
              <a:t>•</a:t>
            </a:r>
            <a:r>
              <a:rPr lang="en-GB" i="1" dirty="0" smtClean="0">
                <a:sym typeface="Symbol" pitchFamily="18" charset="2"/>
              </a:rPr>
              <a:t> f(</a:t>
            </a:r>
            <a:r>
              <a:rPr lang="en-GB" i="1" dirty="0" err="1" smtClean="0">
                <a:sym typeface="Symbol" pitchFamily="18" charset="2"/>
              </a:rPr>
              <a:t>i</a:t>
            </a:r>
            <a:r>
              <a:rPr lang="en-GB" i="1" dirty="0" smtClean="0">
                <a:sym typeface="Symbol" pitchFamily="18" charset="2"/>
              </a:rPr>
              <a:t>)/ </a:t>
            </a:r>
            <a:r>
              <a:rPr lang="en-US" sz="2400" b="1" i="1" dirty="0" smtClean="0">
                <a:sym typeface="Symbol" pitchFamily="18" charset="2"/>
              </a:rPr>
              <a:t></a:t>
            </a:r>
            <a:r>
              <a:rPr lang="en-US" sz="2400" i="1" dirty="0" smtClean="0">
                <a:sym typeface="Symbol" pitchFamily="18" charset="2"/>
              </a:rPr>
              <a:t>f</a:t>
            </a:r>
            <a:r>
              <a:rPr lang="en-US" sz="2400" b="1" i="1" dirty="0" smtClean="0">
                <a:sym typeface="Symbol" pitchFamily="18" charset="2"/>
              </a:rPr>
              <a:t></a:t>
            </a:r>
            <a:r>
              <a:rPr lang="en-US" sz="2400" dirty="0" smtClean="0">
                <a:sym typeface="Symbol" pitchFamily="18" charset="2"/>
              </a:rPr>
              <a:t> </a:t>
            </a:r>
            <a:endParaRPr lang="en-US" i="1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ym typeface="Symbol" pitchFamily="18" charset="2"/>
              </a:rPr>
              <a:t>(</a:t>
            </a:r>
            <a:r>
              <a:rPr lang="en-GB" sz="2400" i="1" dirty="0" smtClean="0">
                <a:sym typeface="Symbol" pitchFamily="18" charset="2"/>
              </a:rPr>
              <a:t></a:t>
            </a:r>
            <a:r>
              <a:rPr lang="en-US" sz="2400" dirty="0" smtClean="0">
                <a:sym typeface="Symbol" pitchFamily="18" charset="2"/>
              </a:rPr>
              <a:t> = </a:t>
            </a:r>
            <a:r>
              <a:rPr lang="en-US" sz="2400" dirty="0" err="1" smtClean="0">
                <a:sym typeface="Symbol" pitchFamily="18" charset="2"/>
              </a:rPr>
              <a:t>pop.size</a:t>
            </a:r>
            <a:r>
              <a:rPr lang="en-US" sz="2400" dirty="0" smtClean="0">
                <a:sym typeface="Symbol" pitchFamily="18" charset="2"/>
              </a:rPr>
              <a:t>, f(</a:t>
            </a:r>
            <a:r>
              <a:rPr lang="en-US" sz="2400" dirty="0" err="1" smtClean="0">
                <a:sym typeface="Symbol" pitchFamily="18" charset="2"/>
              </a:rPr>
              <a:t>i</a:t>
            </a:r>
            <a:r>
              <a:rPr lang="en-US" sz="2400" dirty="0" smtClean="0">
                <a:sym typeface="Symbol" pitchFamily="18" charset="2"/>
              </a:rPr>
              <a:t>) = fitness of </a:t>
            </a:r>
            <a:r>
              <a:rPr lang="en-US" sz="2400" dirty="0" err="1" smtClean="0">
                <a:sym typeface="Symbol" pitchFamily="18" charset="2"/>
              </a:rPr>
              <a:t>i</a:t>
            </a:r>
            <a:r>
              <a:rPr lang="en-US" sz="2400" dirty="0" smtClean="0">
                <a:sym typeface="Symbol" pitchFamily="18" charset="2"/>
              </a:rPr>
              <a:t>, </a:t>
            </a:r>
            <a:r>
              <a:rPr lang="en-US" sz="2400" b="1" dirty="0" smtClean="0">
                <a:sym typeface="Symbol" pitchFamily="18" charset="2"/>
              </a:rPr>
              <a:t></a:t>
            </a:r>
            <a:r>
              <a:rPr lang="en-US" sz="2400" dirty="0" smtClean="0">
                <a:sym typeface="Symbol" pitchFamily="18" charset="2"/>
              </a:rPr>
              <a:t>f</a:t>
            </a:r>
            <a:r>
              <a:rPr lang="en-US" sz="2400" b="1" dirty="0" smtClean="0">
                <a:sym typeface="Symbol" pitchFamily="18" charset="2"/>
              </a:rPr>
              <a:t></a:t>
            </a:r>
            <a:r>
              <a:rPr lang="en-US" sz="2400" dirty="0" smtClean="0">
                <a:sym typeface="Symbol" pitchFamily="18" charset="2"/>
              </a:rPr>
              <a:t> avg. fitness in pop.)</a:t>
            </a:r>
            <a:endParaRPr lang="en-GB" sz="2400" dirty="0" smtClean="0"/>
          </a:p>
          <a:p>
            <a:pPr eaLnBrk="1" hangingPunct="1"/>
            <a:r>
              <a:rPr lang="en-GB" dirty="0" smtClean="0"/>
              <a:t>Roulette wheel algorithm:</a:t>
            </a:r>
          </a:p>
          <a:p>
            <a:pPr lvl="1" eaLnBrk="1" hangingPunct="1"/>
            <a:r>
              <a:rPr lang="en-GB" dirty="0" smtClean="0"/>
              <a:t>Given a probability distribution, spin a 1-armed wheel </a:t>
            </a:r>
            <a:r>
              <a:rPr lang="en-GB" i="1" dirty="0" smtClean="0"/>
              <a:t>n</a:t>
            </a:r>
            <a:r>
              <a:rPr lang="en-GB" dirty="0" smtClean="0"/>
              <a:t> times to make </a:t>
            </a:r>
            <a:r>
              <a:rPr lang="en-GB" i="1" dirty="0" smtClean="0"/>
              <a:t>n</a:t>
            </a:r>
            <a:r>
              <a:rPr lang="en-GB" dirty="0" smtClean="0"/>
              <a:t> selections</a:t>
            </a:r>
          </a:p>
          <a:p>
            <a:pPr lvl="1" eaLnBrk="1" hangingPunct="1"/>
            <a:r>
              <a:rPr lang="en-GB" dirty="0" smtClean="0"/>
              <a:t>No guarantees on actual value of </a:t>
            </a:r>
            <a:r>
              <a:rPr lang="en-GB" i="1" dirty="0" err="1" smtClean="0"/>
              <a:t>n</a:t>
            </a:r>
            <a:r>
              <a:rPr lang="en-GB" i="1" baseline="-25000" dirty="0" err="1" smtClean="0"/>
              <a:t>i</a:t>
            </a:r>
            <a:r>
              <a:rPr lang="en-GB" i="1" baseline="-25000" dirty="0" smtClean="0"/>
              <a:t> </a:t>
            </a:r>
            <a:endParaRPr lang="en-GB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57</a:t>
            </a:fld>
            <a:endParaRPr lang="tr-T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7" y="3857628"/>
            <a:ext cx="2963853" cy="27275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7879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smtClean="0"/>
              <a:t>Problems include</a:t>
            </a:r>
          </a:p>
          <a:p>
            <a:pPr lvl="1" eaLnBrk="1" hangingPunct="1"/>
            <a:r>
              <a:rPr lang="en-GB" smtClean="0"/>
              <a:t>One highly fit member can rapidly take over if rest of population is much less fit: Premature Convergence</a:t>
            </a:r>
          </a:p>
          <a:p>
            <a:pPr lvl="1" eaLnBrk="1" hangingPunct="1"/>
            <a:r>
              <a:rPr lang="en-GB" smtClean="0"/>
              <a:t>At end of runs when fitnesses are similar, lose selection pressure </a:t>
            </a:r>
          </a:p>
          <a:p>
            <a:pPr lvl="1" eaLnBrk="1" hangingPunct="1"/>
            <a:r>
              <a:rPr lang="en-GB" smtClean="0"/>
              <a:t>Highly susceptible to function transposition</a:t>
            </a:r>
          </a:p>
          <a:p>
            <a:pPr eaLnBrk="1" hangingPunct="1"/>
            <a:r>
              <a:rPr lang="en-GB" smtClean="0"/>
              <a:t>Scaling can fix last two problems</a:t>
            </a:r>
          </a:p>
          <a:p>
            <a:pPr lvl="1" eaLnBrk="1" hangingPunct="1"/>
            <a:r>
              <a:rPr lang="en-GB" smtClean="0"/>
              <a:t>Windowing: </a:t>
            </a:r>
            <a:r>
              <a:rPr lang="en-GB" i="1" smtClean="0"/>
              <a:t>f’(i) = f(i) - </a:t>
            </a:r>
            <a:r>
              <a:rPr lang="en-GB" i="1" smtClean="0">
                <a:sym typeface="Symbol" pitchFamily="18" charset="2"/>
              </a:rPr>
              <a:t> </a:t>
            </a:r>
            <a:r>
              <a:rPr lang="en-GB" i="1" baseline="30000" smtClean="0">
                <a:sym typeface="Symbol" pitchFamily="18" charset="2"/>
              </a:rPr>
              <a:t>t </a:t>
            </a:r>
            <a:r>
              <a:rPr lang="en-GB" i="1" smtClean="0">
                <a:sym typeface="Symbol" pitchFamily="18" charset="2"/>
              </a:rPr>
              <a:t> </a:t>
            </a:r>
          </a:p>
          <a:p>
            <a:pPr lvl="2" eaLnBrk="1" hangingPunct="1"/>
            <a:r>
              <a:rPr lang="en-GB" smtClean="0">
                <a:sym typeface="Symbol" pitchFamily="18" charset="2"/>
              </a:rPr>
              <a:t>where</a:t>
            </a:r>
            <a:r>
              <a:rPr lang="en-GB" i="1" smtClean="0">
                <a:sym typeface="Symbol" pitchFamily="18" charset="2"/>
              </a:rPr>
              <a:t>  </a:t>
            </a:r>
            <a:r>
              <a:rPr lang="en-GB" smtClean="0">
                <a:sym typeface="Symbol" pitchFamily="18" charset="2"/>
              </a:rPr>
              <a:t>is worst fitness in this 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GB" smtClean="0">
                <a:sym typeface="Symbol" pitchFamily="18" charset="2"/>
              </a:rPr>
              <a:t>last n</a:t>
            </a:r>
            <a:r>
              <a:rPr lang="en-US" smtClean="0">
                <a:sym typeface="Symbol" pitchFamily="18" charset="2"/>
              </a:rPr>
              <a:t>)</a:t>
            </a:r>
            <a:r>
              <a:rPr lang="en-GB" smtClean="0">
                <a:sym typeface="Symbol" pitchFamily="18" charset="2"/>
              </a:rPr>
              <a:t> generations</a:t>
            </a:r>
          </a:p>
          <a:p>
            <a:pPr lvl="1" eaLnBrk="1" hangingPunct="1"/>
            <a:r>
              <a:rPr lang="en-GB" smtClean="0">
                <a:sym typeface="Symbol" pitchFamily="18" charset="2"/>
              </a:rPr>
              <a:t>Sigma Scaling: </a:t>
            </a:r>
            <a:r>
              <a:rPr lang="en-GB" i="1" smtClean="0">
                <a:sym typeface="Symbol" pitchFamily="18" charset="2"/>
              </a:rPr>
              <a:t>f’(i) = max</a:t>
            </a:r>
            <a:r>
              <a:rPr lang="en-GB" smtClean="0">
                <a:sym typeface="Symbol" pitchFamily="18" charset="2"/>
              </a:rPr>
              <a:t>(</a:t>
            </a:r>
            <a:r>
              <a:rPr lang="en-GB" i="1" smtClean="0">
                <a:sym typeface="Symbol" pitchFamily="18" charset="2"/>
              </a:rPr>
              <a:t> f(</a:t>
            </a:r>
            <a:r>
              <a:rPr lang="en-US" i="1" smtClean="0">
                <a:sym typeface="Symbol" pitchFamily="18" charset="2"/>
              </a:rPr>
              <a:t>i</a:t>
            </a:r>
            <a:r>
              <a:rPr lang="en-GB" i="1" smtClean="0">
                <a:sym typeface="Symbol" pitchFamily="18" charset="2"/>
              </a:rPr>
              <a:t>) – </a:t>
            </a:r>
            <a:r>
              <a:rPr lang="en-GB" smtClean="0">
                <a:sym typeface="Symbol" pitchFamily="18" charset="2"/>
              </a:rPr>
              <a:t>(</a:t>
            </a:r>
            <a:r>
              <a:rPr lang="en-GB" i="1" smtClean="0">
                <a:sym typeface="Symbol" pitchFamily="18" charset="2"/>
              </a:rPr>
              <a:t>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GB" i="1" smtClean="0">
                <a:sym typeface="Symbol" pitchFamily="18" charset="2"/>
              </a:rPr>
              <a:t>f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GB" i="1" smtClean="0">
                <a:sym typeface="Symbol" pitchFamily="18" charset="2"/>
              </a:rPr>
              <a:t> - c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GB" sz="1800" smtClean="0">
                <a:cs typeface="Arial" pitchFamily="34" charset="0"/>
                <a:sym typeface="Symbol" pitchFamily="18" charset="2"/>
              </a:rPr>
              <a:t>•</a:t>
            </a:r>
            <a:r>
              <a:rPr lang="en-GB" i="1" smtClean="0">
                <a:sym typeface="Symbol" pitchFamily="18" charset="2"/>
              </a:rPr>
              <a:t> </a:t>
            </a:r>
            <a:r>
              <a:rPr lang="en-GB" i="1" baseline="-25000" smtClean="0">
                <a:sym typeface="Symbol" pitchFamily="18" charset="2"/>
              </a:rPr>
              <a:t>f </a:t>
            </a:r>
            <a:r>
              <a:rPr lang="en-GB" smtClean="0">
                <a:sym typeface="Symbol" pitchFamily="18" charset="2"/>
              </a:rPr>
              <a:t>)</a:t>
            </a:r>
            <a:r>
              <a:rPr lang="en-GB" i="1" smtClean="0">
                <a:sym typeface="Symbol" pitchFamily="18" charset="2"/>
              </a:rPr>
              <a:t>, 0.0</a:t>
            </a:r>
            <a:r>
              <a:rPr lang="en-GB" smtClean="0">
                <a:sym typeface="Symbol" pitchFamily="18" charset="2"/>
              </a:rPr>
              <a:t>)</a:t>
            </a:r>
          </a:p>
          <a:p>
            <a:pPr lvl="2" eaLnBrk="1" hangingPunct="1"/>
            <a:r>
              <a:rPr lang="en-GB" smtClean="0">
                <a:sym typeface="Symbol" pitchFamily="18" charset="2"/>
              </a:rPr>
              <a:t>where </a:t>
            </a:r>
            <a:r>
              <a:rPr lang="en-GB" i="1" smtClean="0">
                <a:sym typeface="Symbol" pitchFamily="18" charset="2"/>
              </a:rPr>
              <a:t>c</a:t>
            </a:r>
            <a:r>
              <a:rPr lang="en-GB" smtClean="0">
                <a:sym typeface="Symbol" pitchFamily="18" charset="2"/>
              </a:rPr>
              <a:t> is a constant, usually 2.0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518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Fitness-Proportionate Selection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Select</a:t>
            </a:r>
            <a:r>
              <a:rPr lang="tr-TR" dirty="0" smtClean="0"/>
              <a:t>i</a:t>
            </a:r>
            <a:r>
              <a:rPr lang="en-US" dirty="0" smtClean="0"/>
              <a:t>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/>
              <a:t>Surv</a:t>
            </a:r>
            <a:r>
              <a:rPr lang="tr-TR" sz="2400" dirty="0" smtClean="0"/>
              <a:t>i</a:t>
            </a:r>
            <a:r>
              <a:rPr lang="en-US" sz="2400" dirty="0" err="1" smtClean="0"/>
              <a:t>val</a:t>
            </a:r>
            <a:r>
              <a:rPr lang="en-US" sz="2400" dirty="0" smtClean="0"/>
              <a:t> </a:t>
            </a:r>
            <a:r>
              <a:rPr lang="en-US" sz="2400" dirty="0" smtClean="0"/>
              <a:t>of </a:t>
            </a:r>
            <a:r>
              <a:rPr lang="tr-TR" sz="2400" dirty="0" smtClean="0"/>
              <a:t>t</a:t>
            </a:r>
            <a:r>
              <a:rPr lang="en-US" sz="2400" dirty="0" smtClean="0"/>
              <a:t>he </a:t>
            </a:r>
            <a:r>
              <a:rPr lang="en-US" sz="2400" dirty="0" smtClean="0"/>
              <a:t>Strongest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14400" y="533400"/>
            <a:ext cx="8915400" cy="114300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sz="4000" spc="-10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534" name="Line 3"/>
          <p:cNvSpPr>
            <a:spLocks noChangeShapeType="1"/>
          </p:cNvSpPr>
          <p:nvPr/>
        </p:nvSpPr>
        <p:spPr bwMode="auto">
          <a:xfrm>
            <a:off x="609600" y="4114800"/>
            <a:ext cx="7924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524000" y="2895600"/>
            <a:ext cx="685800" cy="685800"/>
          </a:xfrm>
          <a:prstGeom prst="ellips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0.93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590800" y="2895600"/>
            <a:ext cx="685800" cy="685800"/>
          </a:xfrm>
          <a:prstGeom prst="ellips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0.51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733800" y="2895600"/>
            <a:ext cx="685800" cy="685800"/>
          </a:xfrm>
          <a:prstGeom prst="ellips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0.72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876800" y="2895600"/>
            <a:ext cx="685800" cy="685800"/>
          </a:xfrm>
          <a:prstGeom prst="ellips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0.31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096000" y="2895600"/>
            <a:ext cx="685800" cy="685800"/>
          </a:xfrm>
          <a:prstGeom prst="ellips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0.12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239000" y="2895600"/>
            <a:ext cx="685800" cy="685800"/>
          </a:xfrm>
          <a:prstGeom prst="ellips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0.64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33400" y="1981200"/>
            <a:ext cx="2625725" cy="396875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Previous generation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57200" y="4327525"/>
            <a:ext cx="2103438" cy="396875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Next generation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3200400" y="4648200"/>
            <a:ext cx="685800" cy="685800"/>
          </a:xfrm>
          <a:prstGeom prst="ellips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0.93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4343400" y="4648200"/>
            <a:ext cx="685800" cy="685800"/>
          </a:xfrm>
          <a:prstGeom prst="ellips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0.72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5562600" y="4648200"/>
            <a:ext cx="685800" cy="685800"/>
          </a:xfrm>
          <a:prstGeom prst="ellips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0.64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981200" y="3657600"/>
            <a:ext cx="1143000" cy="114300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rot="418668">
            <a:off x="4179888" y="3657600"/>
            <a:ext cx="533400" cy="85090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496318" flipH="1">
            <a:off x="6405563" y="3586163"/>
            <a:ext cx="1066800" cy="1219200"/>
          </a:xfrm>
          <a:prstGeom prst="line">
            <a:avLst/>
          </a:prstGeom>
          <a:noFill/>
          <a:ln w="28575" cap="sq">
            <a:solidFill>
              <a:schemeClr val="hlink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1" name="Freeform 52"/>
          <p:cNvSpPr>
            <a:spLocks/>
          </p:cNvSpPr>
          <p:nvPr/>
        </p:nvSpPr>
        <p:spPr bwMode="auto">
          <a:xfrm rot="-885034">
            <a:off x="4784725" y="3124200"/>
            <a:ext cx="930275" cy="427038"/>
          </a:xfrm>
          <a:custGeom>
            <a:avLst/>
            <a:gdLst>
              <a:gd name="T0" fmla="*/ 1476811344 w 586"/>
              <a:gd name="T1" fmla="*/ 0 h 269"/>
              <a:gd name="T2" fmla="*/ 327620275 w 586"/>
              <a:gd name="T3" fmla="*/ 504031810 h 269"/>
              <a:gd name="T4" fmla="*/ 20161248 w 586"/>
              <a:gd name="T5" fmla="*/ 672883193 h 269"/>
              <a:gd name="T6" fmla="*/ 0 60000 65536"/>
              <a:gd name="T7" fmla="*/ 0 60000 65536"/>
              <a:gd name="T8" fmla="*/ 0 60000 65536"/>
              <a:gd name="T9" fmla="*/ 0 w 586"/>
              <a:gd name="T10" fmla="*/ 0 h 269"/>
              <a:gd name="T11" fmla="*/ 586 w 586"/>
              <a:gd name="T12" fmla="*/ 269 h 2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6" h="269">
                <a:moveTo>
                  <a:pt x="586" y="0"/>
                </a:moveTo>
                <a:cubicBezTo>
                  <a:pt x="342" y="86"/>
                  <a:pt x="399" y="58"/>
                  <a:pt x="130" y="200"/>
                </a:cubicBezTo>
                <a:cubicBezTo>
                  <a:pt x="0" y="269"/>
                  <a:pt x="64" y="267"/>
                  <a:pt x="8" y="267"/>
                </a:cubicBezTo>
              </a:path>
            </a:pathLst>
          </a:custGeom>
          <a:noFill/>
          <a:ln w="50800" cap="sq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alibri" pitchFamily="34" charset="0"/>
            </a:endParaRPr>
          </a:p>
        </p:txBody>
      </p:sp>
      <p:sp>
        <p:nvSpPr>
          <p:cNvPr id="22" name="Freeform 53"/>
          <p:cNvSpPr>
            <a:spLocks/>
          </p:cNvSpPr>
          <p:nvPr/>
        </p:nvSpPr>
        <p:spPr bwMode="auto">
          <a:xfrm rot="-6837804">
            <a:off x="4783931" y="3088482"/>
            <a:ext cx="1006475" cy="427038"/>
          </a:xfrm>
          <a:custGeom>
            <a:avLst/>
            <a:gdLst>
              <a:gd name="T0" fmla="*/ 1728654872 w 586"/>
              <a:gd name="T1" fmla="*/ 0 h 269"/>
              <a:gd name="T2" fmla="*/ 383489251 w 586"/>
              <a:gd name="T3" fmla="*/ 504031810 h 269"/>
              <a:gd name="T4" fmla="*/ 23598916 w 586"/>
              <a:gd name="T5" fmla="*/ 672883193 h 269"/>
              <a:gd name="T6" fmla="*/ 0 60000 65536"/>
              <a:gd name="T7" fmla="*/ 0 60000 65536"/>
              <a:gd name="T8" fmla="*/ 0 60000 65536"/>
              <a:gd name="T9" fmla="*/ 0 w 586"/>
              <a:gd name="T10" fmla="*/ 0 h 269"/>
              <a:gd name="T11" fmla="*/ 586 w 586"/>
              <a:gd name="T12" fmla="*/ 269 h 2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6" h="269">
                <a:moveTo>
                  <a:pt x="586" y="0"/>
                </a:moveTo>
                <a:cubicBezTo>
                  <a:pt x="342" y="86"/>
                  <a:pt x="399" y="58"/>
                  <a:pt x="130" y="200"/>
                </a:cubicBezTo>
                <a:cubicBezTo>
                  <a:pt x="0" y="269"/>
                  <a:pt x="64" y="267"/>
                  <a:pt x="8" y="267"/>
                </a:cubicBezTo>
              </a:path>
            </a:pathLst>
          </a:custGeom>
          <a:noFill/>
          <a:ln w="50800" cap="sq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alibri" pitchFamily="34" charset="0"/>
            </a:endParaRPr>
          </a:p>
        </p:txBody>
      </p:sp>
      <p:sp>
        <p:nvSpPr>
          <p:cNvPr id="23" name="Freeform 54"/>
          <p:cNvSpPr>
            <a:spLocks/>
          </p:cNvSpPr>
          <p:nvPr/>
        </p:nvSpPr>
        <p:spPr bwMode="auto">
          <a:xfrm rot="-885034">
            <a:off x="2498725" y="3048000"/>
            <a:ext cx="930275" cy="427038"/>
          </a:xfrm>
          <a:custGeom>
            <a:avLst/>
            <a:gdLst>
              <a:gd name="T0" fmla="*/ 1476811344 w 586"/>
              <a:gd name="T1" fmla="*/ 0 h 269"/>
              <a:gd name="T2" fmla="*/ 327620275 w 586"/>
              <a:gd name="T3" fmla="*/ 504031810 h 269"/>
              <a:gd name="T4" fmla="*/ 20161248 w 586"/>
              <a:gd name="T5" fmla="*/ 672883193 h 269"/>
              <a:gd name="T6" fmla="*/ 0 60000 65536"/>
              <a:gd name="T7" fmla="*/ 0 60000 65536"/>
              <a:gd name="T8" fmla="*/ 0 60000 65536"/>
              <a:gd name="T9" fmla="*/ 0 w 586"/>
              <a:gd name="T10" fmla="*/ 0 h 269"/>
              <a:gd name="T11" fmla="*/ 586 w 586"/>
              <a:gd name="T12" fmla="*/ 269 h 2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6" h="269">
                <a:moveTo>
                  <a:pt x="586" y="0"/>
                </a:moveTo>
                <a:cubicBezTo>
                  <a:pt x="342" y="86"/>
                  <a:pt x="399" y="58"/>
                  <a:pt x="130" y="200"/>
                </a:cubicBezTo>
                <a:cubicBezTo>
                  <a:pt x="0" y="269"/>
                  <a:pt x="64" y="267"/>
                  <a:pt x="8" y="267"/>
                </a:cubicBezTo>
              </a:path>
            </a:pathLst>
          </a:custGeom>
          <a:noFill/>
          <a:ln w="50800" cap="sq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alibri" pitchFamily="34" charset="0"/>
            </a:endParaRPr>
          </a:p>
        </p:txBody>
      </p:sp>
      <p:sp>
        <p:nvSpPr>
          <p:cNvPr id="24" name="Freeform 55"/>
          <p:cNvSpPr>
            <a:spLocks/>
          </p:cNvSpPr>
          <p:nvPr/>
        </p:nvSpPr>
        <p:spPr bwMode="auto">
          <a:xfrm rot="-6837804">
            <a:off x="2483644" y="3017044"/>
            <a:ext cx="1006475" cy="427037"/>
          </a:xfrm>
          <a:custGeom>
            <a:avLst/>
            <a:gdLst>
              <a:gd name="T0" fmla="*/ 1728654872 w 586"/>
              <a:gd name="T1" fmla="*/ 0 h 269"/>
              <a:gd name="T2" fmla="*/ 383489251 w 586"/>
              <a:gd name="T3" fmla="*/ 504030630 h 269"/>
              <a:gd name="T4" fmla="*/ 23598916 w 586"/>
              <a:gd name="T5" fmla="*/ 672880030 h 269"/>
              <a:gd name="T6" fmla="*/ 0 60000 65536"/>
              <a:gd name="T7" fmla="*/ 0 60000 65536"/>
              <a:gd name="T8" fmla="*/ 0 60000 65536"/>
              <a:gd name="T9" fmla="*/ 0 w 586"/>
              <a:gd name="T10" fmla="*/ 0 h 269"/>
              <a:gd name="T11" fmla="*/ 586 w 586"/>
              <a:gd name="T12" fmla="*/ 269 h 2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6" h="269">
                <a:moveTo>
                  <a:pt x="586" y="0"/>
                </a:moveTo>
                <a:cubicBezTo>
                  <a:pt x="342" y="86"/>
                  <a:pt x="399" y="58"/>
                  <a:pt x="130" y="200"/>
                </a:cubicBezTo>
                <a:cubicBezTo>
                  <a:pt x="0" y="269"/>
                  <a:pt x="64" y="267"/>
                  <a:pt x="8" y="267"/>
                </a:cubicBezTo>
              </a:path>
            </a:pathLst>
          </a:custGeom>
          <a:noFill/>
          <a:ln w="50800" cap="sq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alibri" pitchFamily="34" charset="0"/>
            </a:endParaRPr>
          </a:p>
        </p:txBody>
      </p:sp>
      <p:sp>
        <p:nvSpPr>
          <p:cNvPr id="25" name="Freeform 56"/>
          <p:cNvSpPr>
            <a:spLocks/>
          </p:cNvSpPr>
          <p:nvPr/>
        </p:nvSpPr>
        <p:spPr bwMode="auto">
          <a:xfrm rot="-6837804">
            <a:off x="5958681" y="3032919"/>
            <a:ext cx="1006475" cy="427038"/>
          </a:xfrm>
          <a:custGeom>
            <a:avLst/>
            <a:gdLst>
              <a:gd name="T0" fmla="*/ 1728654872 w 586"/>
              <a:gd name="T1" fmla="*/ 0 h 269"/>
              <a:gd name="T2" fmla="*/ 383489251 w 586"/>
              <a:gd name="T3" fmla="*/ 504031810 h 269"/>
              <a:gd name="T4" fmla="*/ 23598916 w 586"/>
              <a:gd name="T5" fmla="*/ 672883193 h 269"/>
              <a:gd name="T6" fmla="*/ 0 60000 65536"/>
              <a:gd name="T7" fmla="*/ 0 60000 65536"/>
              <a:gd name="T8" fmla="*/ 0 60000 65536"/>
              <a:gd name="T9" fmla="*/ 0 w 586"/>
              <a:gd name="T10" fmla="*/ 0 h 269"/>
              <a:gd name="T11" fmla="*/ 586 w 586"/>
              <a:gd name="T12" fmla="*/ 269 h 2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6" h="269">
                <a:moveTo>
                  <a:pt x="586" y="0"/>
                </a:moveTo>
                <a:cubicBezTo>
                  <a:pt x="342" y="86"/>
                  <a:pt x="399" y="58"/>
                  <a:pt x="130" y="200"/>
                </a:cubicBezTo>
                <a:cubicBezTo>
                  <a:pt x="0" y="269"/>
                  <a:pt x="64" y="267"/>
                  <a:pt x="8" y="267"/>
                </a:cubicBezTo>
              </a:path>
            </a:pathLst>
          </a:custGeom>
          <a:noFill/>
          <a:ln w="50800" cap="sq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alibri" pitchFamily="34" charset="0"/>
            </a:endParaRPr>
          </a:p>
        </p:txBody>
      </p:sp>
      <p:sp>
        <p:nvSpPr>
          <p:cNvPr id="26" name="Freeform 57"/>
          <p:cNvSpPr>
            <a:spLocks/>
          </p:cNvSpPr>
          <p:nvPr/>
        </p:nvSpPr>
        <p:spPr bwMode="auto">
          <a:xfrm rot="-885034">
            <a:off x="6019800" y="3048000"/>
            <a:ext cx="930275" cy="427038"/>
          </a:xfrm>
          <a:custGeom>
            <a:avLst/>
            <a:gdLst>
              <a:gd name="T0" fmla="*/ 1476811344 w 586"/>
              <a:gd name="T1" fmla="*/ 0 h 269"/>
              <a:gd name="T2" fmla="*/ 327620275 w 586"/>
              <a:gd name="T3" fmla="*/ 504031810 h 269"/>
              <a:gd name="T4" fmla="*/ 20161248 w 586"/>
              <a:gd name="T5" fmla="*/ 672883193 h 269"/>
              <a:gd name="T6" fmla="*/ 0 60000 65536"/>
              <a:gd name="T7" fmla="*/ 0 60000 65536"/>
              <a:gd name="T8" fmla="*/ 0 60000 65536"/>
              <a:gd name="T9" fmla="*/ 0 w 586"/>
              <a:gd name="T10" fmla="*/ 0 h 269"/>
              <a:gd name="T11" fmla="*/ 586 w 586"/>
              <a:gd name="T12" fmla="*/ 269 h 2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6" h="269">
                <a:moveTo>
                  <a:pt x="586" y="0"/>
                </a:moveTo>
                <a:cubicBezTo>
                  <a:pt x="342" y="86"/>
                  <a:pt x="399" y="58"/>
                  <a:pt x="130" y="200"/>
                </a:cubicBezTo>
                <a:cubicBezTo>
                  <a:pt x="0" y="269"/>
                  <a:pt x="64" y="267"/>
                  <a:pt x="8" y="267"/>
                </a:cubicBezTo>
              </a:path>
            </a:pathLst>
          </a:custGeom>
          <a:noFill/>
          <a:ln w="50800" cap="sq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alibri" pitchFamily="34" charset="0"/>
            </a:endParaRPr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 animBg="1" autoUpdateAnimBg="0"/>
      <p:bldP spid="17" grpId="0" animBg="1" autoUpdateAnimBg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Genetic algorithms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90725"/>
            <a:ext cx="7543800" cy="3819525"/>
          </a:xfrm>
        </p:spPr>
        <p:txBody>
          <a:bodyPr/>
          <a:lstStyle/>
          <a:p>
            <a:pPr eaLnBrk="1" hangingPunct="1"/>
            <a:r>
              <a:rPr lang="en-GB" smtClean="0"/>
              <a:t>Holland’s original GA is now known as the simple genetic algorithm (SGA)</a:t>
            </a:r>
          </a:p>
          <a:p>
            <a:pPr eaLnBrk="1" hangingPunct="1"/>
            <a:r>
              <a:rPr lang="en-GB" smtClean="0"/>
              <a:t>Other GAs use different:</a:t>
            </a:r>
          </a:p>
          <a:p>
            <a:pPr lvl="1" eaLnBrk="1" hangingPunct="1"/>
            <a:r>
              <a:rPr lang="en-GB" smtClean="0"/>
              <a:t>Representations</a:t>
            </a:r>
          </a:p>
          <a:p>
            <a:pPr lvl="1" eaLnBrk="1" hangingPunct="1"/>
            <a:r>
              <a:rPr lang="en-GB" smtClean="0"/>
              <a:t>Mutations</a:t>
            </a:r>
          </a:p>
          <a:p>
            <a:pPr lvl="1" eaLnBrk="1" hangingPunct="1"/>
            <a:r>
              <a:rPr lang="en-GB" smtClean="0"/>
              <a:t>Crossovers</a:t>
            </a:r>
          </a:p>
          <a:p>
            <a:pPr lvl="1" eaLnBrk="1" hangingPunct="1"/>
            <a:r>
              <a:rPr lang="en-GB" smtClean="0"/>
              <a:t>Selection mechanisms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Function transposition for FPS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5650" y="2178050"/>
            <a:ext cx="51435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Rank – Based Selection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smtClean="0"/>
              <a:t>Attempt to remove problems of FPS by basing selection probabilities on </a:t>
            </a:r>
            <a:r>
              <a:rPr lang="en-GB" i="1" smtClean="0"/>
              <a:t>relative</a:t>
            </a:r>
            <a:r>
              <a:rPr lang="en-GB" smtClean="0"/>
              <a:t> rather than </a:t>
            </a:r>
            <a:r>
              <a:rPr lang="en-GB" i="1" smtClean="0"/>
              <a:t>absolute</a:t>
            </a:r>
            <a:r>
              <a:rPr lang="en-GB" smtClean="0"/>
              <a:t> fitness</a:t>
            </a:r>
          </a:p>
          <a:p>
            <a:pPr eaLnBrk="1" hangingPunct="1"/>
            <a:r>
              <a:rPr lang="en-GB" smtClean="0"/>
              <a:t>Rank population according to fitness and then base selection probabilities on rank where fittest has rank </a:t>
            </a:r>
            <a:r>
              <a:rPr lang="en-GB" i="1" smtClean="0">
                <a:sym typeface="Symbol" pitchFamily="18" charset="2"/>
              </a:rPr>
              <a:t> </a:t>
            </a:r>
            <a:r>
              <a:rPr lang="en-GB" smtClean="0">
                <a:sym typeface="Symbol" pitchFamily="18" charset="2"/>
              </a:rPr>
              <a:t>and worst rank 1</a:t>
            </a:r>
            <a:endParaRPr lang="en-GB" smtClean="0"/>
          </a:p>
          <a:p>
            <a:pPr eaLnBrk="1" hangingPunct="1"/>
            <a:r>
              <a:rPr lang="en-GB" smtClean="0"/>
              <a:t>This imposes a sorting overhead on the algorithm, but this is usually negligible compared to the </a:t>
            </a:r>
            <a:r>
              <a:rPr lang="en-US" smtClean="0"/>
              <a:t>fitness </a:t>
            </a:r>
            <a:r>
              <a:rPr lang="en-GB" smtClean="0"/>
              <a:t>evaluation time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Linear Ranking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2971800"/>
            <a:ext cx="8242300" cy="1676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Parameterised by factor </a:t>
            </a:r>
            <a:r>
              <a:rPr lang="en-GB" sz="2400" i="1" smtClean="0"/>
              <a:t>s: </a:t>
            </a:r>
            <a:r>
              <a:rPr lang="en-GB" sz="2400" smtClean="0"/>
              <a:t>1.0 &lt; </a:t>
            </a:r>
            <a:r>
              <a:rPr lang="en-GB" sz="2400" i="1" smtClean="0"/>
              <a:t>s</a:t>
            </a:r>
            <a:r>
              <a:rPr lang="en-GB" sz="2400" smtClean="0"/>
              <a:t> </a:t>
            </a:r>
            <a:r>
              <a:rPr lang="en-GB" sz="2400" smtClean="0">
                <a:sym typeface="Symbol" pitchFamily="18" charset="2"/>
              </a:rPr>
              <a:t> 2.0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measures advantage of best individual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in GGA this is the number of children allotted to it</a:t>
            </a:r>
            <a:r>
              <a:rPr lang="en-GB" sz="20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Simple 3 member example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4100" y="1897063"/>
            <a:ext cx="44196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9513" y="5011738"/>
            <a:ext cx="71151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Exponential Ranking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454400"/>
            <a:ext cx="8001000" cy="2641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smtClean="0"/>
              <a:t>Linear Ranking is limited to selection pressure</a:t>
            </a:r>
          </a:p>
          <a:p>
            <a:pPr eaLnBrk="1" hangingPunct="1"/>
            <a:r>
              <a:rPr lang="en-GB" smtClean="0"/>
              <a:t>Exponential Ranking can allocate more than 2 copies to fittest individual</a:t>
            </a:r>
          </a:p>
          <a:p>
            <a:pPr eaLnBrk="1" hangingPunct="1"/>
            <a:r>
              <a:rPr lang="en-GB" smtClean="0"/>
              <a:t>Normalise constant factor </a:t>
            </a:r>
            <a:r>
              <a:rPr lang="en-GB" i="1" smtClean="0"/>
              <a:t>c</a:t>
            </a:r>
            <a:r>
              <a:rPr lang="en-GB" smtClean="0"/>
              <a:t> according to population size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4250" y="1960563"/>
            <a:ext cx="3733800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Tournament Selection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smtClean="0"/>
              <a:t>All methods above rely on global population statistics</a:t>
            </a:r>
          </a:p>
          <a:p>
            <a:pPr lvl="1" eaLnBrk="1" hangingPunct="1"/>
            <a:r>
              <a:rPr lang="en-GB" smtClean="0"/>
              <a:t>Could be a bottleneck esp. on parallel machines</a:t>
            </a:r>
          </a:p>
          <a:p>
            <a:pPr lvl="1" eaLnBrk="1" hangingPunct="1"/>
            <a:r>
              <a:rPr lang="en-GB" smtClean="0"/>
              <a:t>Relies on presence of external fitness function which might not exist: e.g. evolving game players</a:t>
            </a:r>
          </a:p>
          <a:p>
            <a:pPr eaLnBrk="1" hangingPunct="1"/>
            <a:r>
              <a:rPr lang="en-GB" smtClean="0"/>
              <a:t> Informal Procedure:</a:t>
            </a:r>
          </a:p>
          <a:p>
            <a:pPr lvl="1" eaLnBrk="1" hangingPunct="1"/>
            <a:r>
              <a:rPr lang="en-US" smtClean="0"/>
              <a:t>P</a:t>
            </a:r>
            <a:r>
              <a:rPr lang="en-GB" smtClean="0"/>
              <a:t>ick </a:t>
            </a:r>
            <a:r>
              <a:rPr lang="en-GB" i="1" smtClean="0"/>
              <a:t>k</a:t>
            </a:r>
            <a:r>
              <a:rPr lang="en-GB" smtClean="0"/>
              <a:t> members  at random then select the best of these</a:t>
            </a:r>
          </a:p>
          <a:p>
            <a:pPr lvl="1" eaLnBrk="1" hangingPunct="1"/>
            <a:r>
              <a:rPr lang="en-GB" smtClean="0"/>
              <a:t>Repeat to select more </a:t>
            </a:r>
            <a:r>
              <a:rPr lang="en-US" smtClean="0"/>
              <a:t>individual</a:t>
            </a:r>
            <a:r>
              <a:rPr lang="en-GB" smtClean="0"/>
              <a:t>s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64</a:t>
            </a:fld>
            <a:endParaRPr lang="tr-TR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143108" y="5929330"/>
            <a:ext cx="4894263" cy="749300"/>
            <a:chOff x="1324" y="3243"/>
            <a:chExt cx="3083" cy="472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324" y="3243"/>
              <a:ext cx="3083" cy="472"/>
              <a:chOff x="1324" y="3243"/>
              <a:chExt cx="3083" cy="472"/>
            </a:xfrm>
          </p:grpSpPr>
          <p:pic>
            <p:nvPicPr>
              <p:cNvPr id="8" name="Picture 5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324" y="3280"/>
                <a:ext cx="123" cy="12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grpSp>
            <p:nvGrpSpPr>
              <p:cNvPr id="9" name="Group 6"/>
              <p:cNvGrpSpPr>
                <a:grpSpLocks/>
              </p:cNvGrpSpPr>
              <p:nvPr/>
            </p:nvGrpSpPr>
            <p:grpSpPr bwMode="auto">
              <a:xfrm>
                <a:off x="1324" y="3243"/>
                <a:ext cx="3083" cy="472"/>
                <a:chOff x="1324" y="3243"/>
                <a:chExt cx="3083" cy="472"/>
              </a:xfrm>
            </p:grpSpPr>
            <p:pic>
              <p:nvPicPr>
                <p:cNvPr id="10" name="Picture 7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678" y="3372"/>
                  <a:ext cx="78" cy="7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11" name="Picture 8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600" y="3249"/>
                  <a:ext cx="78" cy="7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12" name="Picture 9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802" y="3243"/>
                  <a:ext cx="90" cy="9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13" name="Picture 10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47" y="3372"/>
                  <a:ext cx="120" cy="114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14" name="Picture 11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1695" y="3560"/>
                  <a:ext cx="78" cy="7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15" name="Picture 12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1830" y="3403"/>
                  <a:ext cx="72" cy="7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16" name="Picture 13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1528" y="3583"/>
                  <a:ext cx="90" cy="9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17" name="Picture 14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1477" y="3282"/>
                  <a:ext cx="90" cy="9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18" name="Picture 15"/>
                <p:cNvPicPr>
                  <a:picLocks noChangeAspect="1" noChangeArrowheads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1584" y="3478"/>
                  <a:ext cx="72" cy="7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19" name="Picture 16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1736" y="3460"/>
                  <a:ext cx="90" cy="9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20" name="Picture 17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1434" y="3507"/>
                  <a:ext cx="90" cy="9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sp>
              <p:nvSpPr>
                <p:cNvPr id="21" name="Line 18"/>
                <p:cNvSpPr>
                  <a:spLocks noChangeShapeType="1"/>
                </p:cNvSpPr>
                <p:nvPr/>
              </p:nvSpPr>
              <p:spPr bwMode="auto">
                <a:xfrm>
                  <a:off x="2065" y="3507"/>
                  <a:ext cx="635" cy="1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2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145" y="3265"/>
                  <a:ext cx="366" cy="20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lnSpc>
                      <a:spcPct val="86000"/>
                    </a:lnSpc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GB" sz="1800" b="1">
                      <a:solidFill>
                        <a:srgbClr val="000000"/>
                      </a:solidFill>
                      <a:latin typeface="Arial" pitchFamily="34" charset="0"/>
                    </a:rPr>
                    <a:t>q=6</a:t>
                  </a:r>
                </a:p>
              </p:txBody>
            </p:sp>
            <p:pic>
              <p:nvPicPr>
                <p:cNvPr id="23" name="Picture 20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2881" y="3370"/>
                  <a:ext cx="90" cy="9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24" name="Picture 21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2932" y="3507"/>
                  <a:ext cx="78" cy="7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25" name="Picture 22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3061" y="3361"/>
                  <a:ext cx="120" cy="114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26" name="Picture 23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061" y="3593"/>
                  <a:ext cx="90" cy="9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27" name="Picture 24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2842" y="3597"/>
                  <a:ext cx="90" cy="9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28" name="Picture 25"/>
                <p:cNvPicPr>
                  <a:picLocks noChangeAspect="1" noChangeArrowheads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3151" y="3475"/>
                  <a:ext cx="72" cy="7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sp>
              <p:nvSpPr>
                <p:cNvPr id="29" name="Line 26"/>
                <p:cNvSpPr>
                  <a:spLocks noChangeShapeType="1"/>
                </p:cNvSpPr>
                <p:nvPr/>
              </p:nvSpPr>
              <p:spPr bwMode="auto">
                <a:xfrm>
                  <a:off x="3426" y="3507"/>
                  <a:ext cx="635" cy="1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pic>
              <p:nvPicPr>
                <p:cNvPr id="30" name="Picture 27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4287" y="3364"/>
                  <a:ext cx="120" cy="114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31" name="Picture 28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4317" y="3538"/>
                  <a:ext cx="90" cy="9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32" name="Picture 29"/>
                <p:cNvPicPr>
                  <a:picLocks noChangeAspect="1"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1324" y="3429"/>
                  <a:ext cx="110" cy="11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  <p:pic>
              <p:nvPicPr>
                <p:cNvPr id="33" name="Picture 30"/>
                <p:cNvPicPr>
                  <a:picLocks noChangeAspect="1" noChangeArrowheads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1371" y="3609"/>
                  <a:ext cx="106" cy="10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</p:pic>
          </p:grpSp>
        </p:grpSp>
        <p:sp>
          <p:nvSpPr>
            <p:cNvPr id="7" name="Text Box 31"/>
            <p:cNvSpPr txBox="1">
              <a:spLocks noChangeArrowheads="1"/>
            </p:cNvSpPr>
            <p:nvPr/>
          </p:nvSpPr>
          <p:spPr bwMode="auto">
            <a:xfrm>
              <a:off x="3375" y="3277"/>
              <a:ext cx="682" cy="20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8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  <a:latin typeface="Arial" pitchFamily="34" charset="0"/>
                </a:rPr>
                <a:t>selection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Tournament Selection 2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14488"/>
            <a:ext cx="8001000" cy="47752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20000"/>
              </a:lnSpc>
            </a:pPr>
            <a:r>
              <a:rPr lang="en-GB" dirty="0" smtClean="0"/>
              <a:t>Probability of selecting </a:t>
            </a:r>
            <a:r>
              <a:rPr lang="en-US" i="1" dirty="0" err="1" smtClean="0"/>
              <a:t>i</a:t>
            </a:r>
            <a:r>
              <a:rPr lang="en-GB" dirty="0" smtClean="0"/>
              <a:t>  will depend on: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Rank of </a:t>
            </a:r>
            <a:r>
              <a:rPr lang="en-GB" i="1" dirty="0" err="1" smtClean="0"/>
              <a:t>i</a:t>
            </a:r>
            <a:endParaRPr lang="en-GB" dirty="0" smtClean="0"/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Size of sample </a:t>
            </a:r>
            <a:r>
              <a:rPr lang="en-GB" i="1" dirty="0" smtClean="0"/>
              <a:t>k </a:t>
            </a:r>
          </a:p>
          <a:p>
            <a:pPr lvl="2" eaLnBrk="1" hangingPunct="1">
              <a:lnSpc>
                <a:spcPct val="90000"/>
              </a:lnSpc>
            </a:pPr>
            <a:r>
              <a:rPr lang="en-GB" dirty="0" smtClean="0"/>
              <a:t> higher</a:t>
            </a:r>
            <a:r>
              <a:rPr lang="en-GB" i="1" dirty="0" smtClean="0"/>
              <a:t> k </a:t>
            </a:r>
            <a:r>
              <a:rPr lang="en-GB" dirty="0" smtClean="0"/>
              <a:t>increases selection pressure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Whether contestants are picked with replacement</a:t>
            </a:r>
          </a:p>
          <a:p>
            <a:pPr lvl="2" eaLnBrk="1" hangingPunct="1">
              <a:lnSpc>
                <a:spcPct val="90000"/>
              </a:lnSpc>
            </a:pPr>
            <a:r>
              <a:rPr lang="en-GB" dirty="0" smtClean="0"/>
              <a:t>Picking without replacement increases selection pressure</a:t>
            </a:r>
          </a:p>
          <a:p>
            <a:pPr lvl="1" eaLnBrk="1" hangingPunct="1"/>
            <a:r>
              <a:rPr lang="en-GB" dirty="0" smtClean="0"/>
              <a:t>Whether fittest contestant always wins (deterministic) or this happens with probability </a:t>
            </a:r>
            <a:r>
              <a:rPr lang="en-GB" i="1" dirty="0" smtClean="0"/>
              <a:t>p</a:t>
            </a:r>
          </a:p>
          <a:p>
            <a:pPr eaLnBrk="1" hangingPunct="1">
              <a:lnSpc>
                <a:spcPct val="130000"/>
              </a:lnSpc>
            </a:pPr>
            <a:r>
              <a:rPr lang="en-GB" sz="2400" dirty="0" smtClean="0"/>
              <a:t>For </a:t>
            </a:r>
            <a:r>
              <a:rPr lang="en-GB" sz="2400" i="1" dirty="0" smtClean="0"/>
              <a:t>k</a:t>
            </a:r>
            <a:r>
              <a:rPr lang="en-GB" sz="2400" dirty="0" smtClean="0"/>
              <a:t> = 2, time for fittest individual to take over population is the same as linear ranking with </a:t>
            </a:r>
            <a:r>
              <a:rPr lang="en-GB" sz="2400" i="1" dirty="0" smtClean="0"/>
              <a:t>s = </a:t>
            </a:r>
            <a:r>
              <a:rPr lang="en-GB" sz="2400" dirty="0" smtClean="0"/>
              <a:t>2 </a:t>
            </a:r>
            <a:r>
              <a:rPr lang="en-GB" sz="2000" dirty="0" smtClean="0">
                <a:cs typeface="Arial" pitchFamily="34" charset="0"/>
                <a:sym typeface="Symbol" pitchFamily="18" charset="2"/>
              </a:rPr>
              <a:t>•</a:t>
            </a:r>
            <a:r>
              <a:rPr lang="en-GB" i="1" dirty="0" smtClean="0">
                <a:sym typeface="Symbol" pitchFamily="18" charset="2"/>
              </a:rPr>
              <a:t> </a:t>
            </a:r>
            <a:r>
              <a:rPr lang="en-GB" sz="2400" i="1" dirty="0" smtClean="0"/>
              <a:t>p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Tournament Selection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66</a:t>
            </a:fld>
            <a:endParaRPr lang="tr-TR"/>
          </a:p>
        </p:txBody>
      </p:sp>
      <p:pic>
        <p:nvPicPr>
          <p:cNvPr id="5" name="Picture 4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68488" y="1612919"/>
            <a:ext cx="5407025" cy="4530725"/>
          </a:xfrm>
          <a:noFill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Survivor Selection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GB" smtClean="0"/>
              <a:t>Most of methods above used for parent selection</a:t>
            </a:r>
          </a:p>
          <a:p>
            <a:pPr eaLnBrk="1" hangingPunct="1"/>
            <a:r>
              <a:rPr lang="en-GB" smtClean="0"/>
              <a:t>Survivor selection can be divided into two approaches:</a:t>
            </a:r>
          </a:p>
          <a:p>
            <a:pPr lvl="1" eaLnBrk="1" hangingPunct="1"/>
            <a:r>
              <a:rPr lang="en-GB" smtClean="0"/>
              <a:t>Age-Based Selection</a:t>
            </a:r>
          </a:p>
          <a:p>
            <a:pPr lvl="2" eaLnBrk="1" hangingPunct="1"/>
            <a:r>
              <a:rPr lang="en-GB" smtClean="0"/>
              <a:t>e.g. SGA</a:t>
            </a:r>
          </a:p>
          <a:p>
            <a:pPr lvl="2" eaLnBrk="1" hangingPunct="1"/>
            <a:r>
              <a:rPr lang="en-GB" smtClean="0"/>
              <a:t>In SSGA can implement as “delete-random” (not recommended) or as first-in-first-out (a.k.a. delete-oldest) </a:t>
            </a:r>
          </a:p>
          <a:p>
            <a:pPr lvl="1" eaLnBrk="1" hangingPunct="1"/>
            <a:r>
              <a:rPr lang="en-GB" smtClean="0"/>
              <a:t>Fitness-Based Selection</a:t>
            </a:r>
          </a:p>
          <a:p>
            <a:pPr lvl="2" eaLnBrk="1" hangingPunct="1"/>
            <a:r>
              <a:rPr lang="en-GB" smtClean="0"/>
              <a:t>Using one of the methods above or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Two Special Cases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001000" cy="46609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smtClean="0"/>
              <a:t>Elitism</a:t>
            </a:r>
          </a:p>
          <a:p>
            <a:pPr lvl="1" eaLnBrk="1" hangingPunct="1"/>
            <a:r>
              <a:rPr lang="en-GB" smtClean="0"/>
              <a:t>Widely used in both population models (GGA, SSGA)</a:t>
            </a:r>
          </a:p>
          <a:p>
            <a:pPr lvl="1" eaLnBrk="1" hangingPunct="1"/>
            <a:r>
              <a:rPr lang="en-GB" smtClean="0"/>
              <a:t>Always keep at least one copy of the fittest solution so far</a:t>
            </a:r>
          </a:p>
          <a:p>
            <a:pPr eaLnBrk="1" hangingPunct="1"/>
            <a:r>
              <a:rPr lang="en-GB" smtClean="0"/>
              <a:t>GENITOR: a</a:t>
            </a:r>
            <a:r>
              <a:rPr lang="en-US" smtClean="0"/>
              <a:t>.</a:t>
            </a:r>
            <a:r>
              <a:rPr lang="en-GB" smtClean="0"/>
              <a:t>k</a:t>
            </a:r>
            <a:r>
              <a:rPr lang="en-US" smtClean="0"/>
              <a:t>.</a:t>
            </a:r>
            <a:r>
              <a:rPr lang="en-GB" smtClean="0"/>
              <a:t>a</a:t>
            </a:r>
            <a:r>
              <a:rPr lang="en-US" smtClean="0"/>
              <a:t>.</a:t>
            </a:r>
            <a:r>
              <a:rPr lang="en-GB" smtClean="0"/>
              <a:t> “delete-worst”</a:t>
            </a:r>
          </a:p>
          <a:p>
            <a:pPr lvl="1" eaLnBrk="1" hangingPunct="1"/>
            <a:r>
              <a:rPr lang="en-GB" smtClean="0"/>
              <a:t>From Whitley’s original Steady-State algorithm (he also used linear ranki</a:t>
            </a:r>
            <a:r>
              <a:rPr lang="en-US" smtClean="0"/>
              <a:t>n</a:t>
            </a:r>
            <a:r>
              <a:rPr lang="en-GB" smtClean="0"/>
              <a:t>g for parent selection)</a:t>
            </a:r>
          </a:p>
          <a:p>
            <a:pPr lvl="1" eaLnBrk="1" hangingPunct="1"/>
            <a:r>
              <a:rPr lang="en-GB" smtClean="0"/>
              <a:t>Rapid takeover : use with large populations or “no duplicates” policy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Maxone</a:t>
            </a:r>
            <a:endParaRPr lang="tr-TR" b="1" dirty="0" smtClean="0"/>
          </a:p>
          <a:p>
            <a:r>
              <a:rPr lang="tr-TR" dirty="0" err="1" smtClean="0"/>
              <a:t>Travelling</a:t>
            </a:r>
            <a:r>
              <a:rPr lang="tr-TR" dirty="0" smtClean="0"/>
              <a:t> </a:t>
            </a:r>
            <a:r>
              <a:rPr lang="tr-TR" dirty="0" err="1" smtClean="0"/>
              <a:t>Salesperson</a:t>
            </a:r>
            <a:endParaRPr lang="tr-TR" dirty="0" smtClean="0"/>
          </a:p>
          <a:p>
            <a:r>
              <a:rPr lang="en-US" dirty="0" smtClean="0"/>
              <a:t>D</a:t>
            </a:r>
            <a:r>
              <a:rPr lang="tr-TR" dirty="0" smtClean="0"/>
              <a:t>i</a:t>
            </a:r>
            <a:r>
              <a:rPr lang="en-US" dirty="0" err="1" smtClean="0"/>
              <a:t>ophant</a:t>
            </a:r>
            <a:r>
              <a:rPr lang="tr-TR" dirty="0" smtClean="0"/>
              <a:t>i</a:t>
            </a:r>
            <a:r>
              <a:rPr lang="en-US" dirty="0" smtClean="0"/>
              <a:t>ne </a:t>
            </a:r>
            <a:r>
              <a:rPr lang="en-US" dirty="0" err="1" smtClean="0"/>
              <a:t>Equat</a:t>
            </a:r>
            <a:r>
              <a:rPr lang="tr-TR" dirty="0" smtClean="0"/>
              <a:t>i</a:t>
            </a:r>
            <a:r>
              <a:rPr lang="en-US" dirty="0" smtClean="0"/>
              <a:t>on</a:t>
            </a:r>
            <a:endParaRPr lang="tr-TR" dirty="0" smtClean="0"/>
          </a:p>
          <a:p>
            <a:r>
              <a:rPr lang="tr-TR" dirty="0" err="1" smtClean="0"/>
              <a:t>Knapsack</a:t>
            </a:r>
            <a:endParaRPr lang="tr-TR" dirty="0" smtClean="0"/>
          </a:p>
          <a:p>
            <a:r>
              <a:rPr lang="tr-TR" dirty="0" err="1" smtClean="0"/>
              <a:t>Arithmetic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69</a:t>
            </a:fld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SGA technical summary tableau</a:t>
            </a:r>
          </a:p>
        </p:txBody>
      </p:sp>
      <p:graphicFrame>
        <p:nvGraphicFramePr>
          <p:cNvPr id="111643" name="Group 2075"/>
          <p:cNvGraphicFramePr>
            <a:graphicFrameLocks noGrp="1"/>
          </p:cNvGraphicFramePr>
          <p:nvPr>
            <p:ph type="tbl" idx="1"/>
          </p:nvPr>
        </p:nvGraphicFramePr>
        <p:xfrm>
          <a:off x="714348" y="2362200"/>
          <a:ext cx="8001000" cy="3934460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Representation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Binary strings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Recombination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N-point or uniform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Mutation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Bitwise bit-flipping with fixed 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Parent selection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Fitness-Proportionate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Survivor selection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All children replace parents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Speciality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Emphasis on crossover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587AE5-F563-494A-B990-FC7955D96FB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01BB7-F306-4EE4-B98D-1D5669D66B38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0713"/>
            <a:ext cx="7486650" cy="641350"/>
          </a:xfrm>
        </p:spPr>
        <p:txBody>
          <a:bodyPr/>
          <a:lstStyle/>
          <a:p>
            <a:pPr rtl="0" eaLnBrk="1" hangingPunct="1"/>
            <a:r>
              <a:rPr lang="en-US" sz="3600" smtClean="0"/>
              <a:t>Example (selection1)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endParaRPr lang="en-US"/>
          </a:p>
        </p:txBody>
      </p:sp>
      <p:sp>
        <p:nvSpPr>
          <p:cNvPr id="1031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Text Box 5"/>
          <p:cNvSpPr txBox="1">
            <a:spLocks noChangeArrowheads="1"/>
          </p:cNvSpPr>
          <p:nvPr/>
        </p:nvSpPr>
        <p:spPr bwMode="auto">
          <a:xfrm>
            <a:off x="304800" y="1752600"/>
            <a:ext cx="8686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Next we apply fitness proportionate selection with the roulette wheel method:</a:t>
            </a:r>
          </a:p>
        </p:txBody>
      </p:sp>
      <p:sp>
        <p:nvSpPr>
          <p:cNvPr id="1033" name="Line 7"/>
          <p:cNvSpPr>
            <a:spLocks noChangeShapeType="1"/>
          </p:cNvSpPr>
          <p:nvPr/>
        </p:nvSpPr>
        <p:spPr bwMode="auto">
          <a:xfrm>
            <a:off x="5943600" y="3505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>
              <a:solidFill>
                <a:srgbClr val="7030A0"/>
              </a:solidFill>
            </a:endParaRPr>
          </a:p>
        </p:txBody>
      </p:sp>
      <p:sp>
        <p:nvSpPr>
          <p:cNvPr id="1034" name="Text Box 12"/>
          <p:cNvSpPr txBox="1">
            <a:spLocks noChangeArrowheads="1"/>
          </p:cNvSpPr>
          <p:nvPr/>
        </p:nvSpPr>
        <p:spPr bwMode="auto">
          <a:xfrm>
            <a:off x="5562600" y="36576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endParaRPr kumimoji="1" lang="en-US">
              <a:solidFill>
                <a:srgbClr val="7030A0"/>
              </a:solidFill>
            </a:endParaRPr>
          </a:p>
        </p:txBody>
      </p:sp>
      <p:sp>
        <p:nvSpPr>
          <p:cNvPr id="1035" name="Oval 6"/>
          <p:cNvSpPr>
            <a:spLocks noChangeArrowheads="1"/>
          </p:cNvSpPr>
          <p:nvPr/>
        </p:nvSpPr>
        <p:spPr bwMode="auto">
          <a:xfrm>
            <a:off x="4800600" y="3505200"/>
            <a:ext cx="2362200" cy="2438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eaLnBrk="0" hangingPunct="0"/>
            <a:endParaRPr kumimoji="1" lang="en-US">
              <a:solidFill>
                <a:srgbClr val="7030A0"/>
              </a:solidFill>
            </a:endParaRPr>
          </a:p>
        </p:txBody>
      </p:sp>
      <p:sp>
        <p:nvSpPr>
          <p:cNvPr id="1036" name="Line 8"/>
          <p:cNvSpPr>
            <a:spLocks noChangeShapeType="1"/>
          </p:cNvSpPr>
          <p:nvPr/>
        </p:nvSpPr>
        <p:spPr bwMode="auto">
          <a:xfrm flipV="1">
            <a:off x="5943600" y="3581400"/>
            <a:ext cx="457200" cy="1066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tr-TR">
              <a:solidFill>
                <a:srgbClr val="7030A0"/>
              </a:solidFill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5943600" y="3962400"/>
            <a:ext cx="990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tr-TR">
              <a:solidFill>
                <a:srgbClr val="7030A0"/>
              </a:solidFill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>
            <a:off x="5943600" y="4648200"/>
            <a:ext cx="685800" cy="1066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tr-TR">
              <a:solidFill>
                <a:srgbClr val="7030A0"/>
              </a:solidFill>
            </a:endParaRPr>
          </a:p>
        </p:txBody>
      </p:sp>
      <p:sp>
        <p:nvSpPr>
          <p:cNvPr id="1039" name="Line 11"/>
          <p:cNvSpPr>
            <a:spLocks noChangeShapeType="1"/>
          </p:cNvSpPr>
          <p:nvPr/>
        </p:nvSpPr>
        <p:spPr bwMode="auto">
          <a:xfrm flipH="1" flipV="1">
            <a:off x="5257800" y="3810000"/>
            <a:ext cx="685800" cy="838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tr-TR">
              <a:solidFill>
                <a:srgbClr val="7030A0"/>
              </a:solidFill>
            </a:endParaRPr>
          </a:p>
        </p:txBody>
      </p:sp>
      <p:sp>
        <p:nvSpPr>
          <p:cNvPr id="1040" name="Text Box 13"/>
          <p:cNvSpPr txBox="1">
            <a:spLocks noChangeArrowheads="1"/>
          </p:cNvSpPr>
          <p:nvPr/>
        </p:nvSpPr>
        <p:spPr bwMode="auto">
          <a:xfrm>
            <a:off x="6324600" y="373380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kumimoji="1" lang="en-US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041" name="Text Box 14"/>
          <p:cNvSpPr txBox="1">
            <a:spLocks noChangeArrowheads="1"/>
          </p:cNvSpPr>
          <p:nvPr/>
        </p:nvSpPr>
        <p:spPr bwMode="auto">
          <a:xfrm>
            <a:off x="5715000" y="365760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kumimoji="1" lang="en-US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042" name="Text Box 15"/>
          <p:cNvSpPr txBox="1">
            <a:spLocks noChangeArrowheads="1"/>
          </p:cNvSpPr>
          <p:nvPr/>
        </p:nvSpPr>
        <p:spPr bwMode="auto">
          <a:xfrm>
            <a:off x="5257800" y="396240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kumimoji="1" lang="en-US">
                <a:solidFill>
                  <a:srgbClr val="7030A0"/>
                </a:solidFill>
              </a:rPr>
              <a:t>n</a:t>
            </a:r>
          </a:p>
        </p:txBody>
      </p:sp>
      <p:sp>
        <p:nvSpPr>
          <p:cNvPr id="1043" name="Text Box 16"/>
          <p:cNvSpPr txBox="1">
            <a:spLocks noChangeArrowheads="1"/>
          </p:cNvSpPr>
          <p:nvPr/>
        </p:nvSpPr>
        <p:spPr bwMode="auto">
          <a:xfrm>
            <a:off x="6553200" y="457200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kumimoji="1" lang="en-US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1044" name="Line 18"/>
          <p:cNvSpPr>
            <a:spLocks noChangeShapeType="1"/>
          </p:cNvSpPr>
          <p:nvPr/>
        </p:nvSpPr>
        <p:spPr bwMode="auto">
          <a:xfrm flipH="1">
            <a:off x="6705600" y="3886200"/>
            <a:ext cx="8382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>
              <a:solidFill>
                <a:srgbClr val="7030A0"/>
              </a:solidFill>
            </a:endParaRPr>
          </a:p>
        </p:txBody>
      </p:sp>
      <p:sp>
        <p:nvSpPr>
          <p:cNvPr id="1045" name="Text Box 19"/>
          <p:cNvSpPr txBox="1">
            <a:spLocks noChangeArrowheads="1"/>
          </p:cNvSpPr>
          <p:nvPr/>
        </p:nvSpPr>
        <p:spPr bwMode="auto">
          <a:xfrm>
            <a:off x="7543800" y="3654425"/>
            <a:ext cx="13716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kumimoji="1" lang="en-US" sz="1600"/>
              <a:t>Area is Proportional to fitness value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267200" y="2362199"/>
            <a:ext cx="3810000" cy="784225"/>
            <a:chOff x="144" y="1872"/>
            <a:chExt cx="2400" cy="494"/>
          </a:xfrm>
        </p:grpSpPr>
        <p:sp>
          <p:nvSpPr>
            <p:cNvPr id="1052" name="Text Box 20"/>
            <p:cNvSpPr txBox="1">
              <a:spLocks noChangeArrowheads="1"/>
            </p:cNvSpPr>
            <p:nvPr/>
          </p:nvSpPr>
          <p:spPr bwMode="auto">
            <a:xfrm>
              <a:off x="144" y="1872"/>
              <a:ext cx="2400" cy="49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Individual </a:t>
              </a:r>
              <a:r>
                <a:rPr lang="en-US" i="1" dirty="0" err="1">
                  <a:solidFill>
                    <a:srgbClr val="7030A0"/>
                  </a:solidFill>
                  <a:cs typeface="Times New Roman" pitchFamily="18" charset="0"/>
                </a:rPr>
                <a:t>i</a:t>
              </a:r>
              <a:r>
                <a:rPr lang="en-US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 will have a </a:t>
              </a:r>
            </a:p>
            <a:p>
              <a:pPr algn="l" rtl="0">
                <a:spcBef>
                  <a:spcPct val="50000"/>
                </a:spcBef>
              </a:pPr>
              <a:r>
                <a:rPr lang="en-US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probability to be chosen </a:t>
              </a:r>
            </a:p>
          </p:txBody>
        </p:sp>
        <p:graphicFrame>
          <p:nvGraphicFramePr>
            <p:cNvPr id="1026" name="Object 0"/>
            <p:cNvGraphicFramePr>
              <a:graphicFrameLocks noChangeAspect="1"/>
            </p:cNvGraphicFramePr>
            <p:nvPr/>
          </p:nvGraphicFramePr>
          <p:xfrm>
            <a:off x="2112" y="1872"/>
            <a:ext cx="320" cy="336"/>
          </p:xfrm>
          <a:graphic>
            <a:graphicData uri="http://schemas.openxmlformats.org/presentationml/2006/ole">
              <p:oleObj spid="_x0000_s18434" name="Equation" r:id="rId3" imgW="507960" imgH="533160" progId="Equation.3">
                <p:embed/>
              </p:oleObj>
            </a:graphicData>
          </a:graphic>
        </p:graphicFrame>
      </p:grpSp>
      <p:sp>
        <p:nvSpPr>
          <p:cNvPr id="1047" name="Line 29"/>
          <p:cNvSpPr>
            <a:spLocks noChangeShapeType="1"/>
          </p:cNvSpPr>
          <p:nvPr/>
        </p:nvSpPr>
        <p:spPr bwMode="auto">
          <a:xfrm flipH="1">
            <a:off x="5562600" y="4648200"/>
            <a:ext cx="381000" cy="1143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tr-TR">
              <a:solidFill>
                <a:srgbClr val="7030A0"/>
              </a:solidFill>
            </a:endParaRPr>
          </a:p>
        </p:txBody>
      </p:sp>
      <p:sp>
        <p:nvSpPr>
          <p:cNvPr id="1048" name="Rectangle 32"/>
          <p:cNvSpPr>
            <a:spLocks noChangeArrowheads="1"/>
          </p:cNvSpPr>
          <p:nvPr/>
        </p:nvSpPr>
        <p:spPr bwMode="auto">
          <a:xfrm>
            <a:off x="5867400" y="5334000"/>
            <a:ext cx="304800" cy="228600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049" name="Line 34"/>
          <p:cNvSpPr>
            <a:spLocks noChangeShapeType="1"/>
          </p:cNvSpPr>
          <p:nvPr/>
        </p:nvSpPr>
        <p:spPr bwMode="auto">
          <a:xfrm flipH="1" flipV="1">
            <a:off x="4953000" y="4114800"/>
            <a:ext cx="990600" cy="5334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endParaRPr lang="tr-TR">
              <a:solidFill>
                <a:srgbClr val="7030A0"/>
              </a:solidFill>
            </a:endParaRPr>
          </a:p>
        </p:txBody>
      </p:sp>
      <p:sp>
        <p:nvSpPr>
          <p:cNvPr id="1050" name="Text Box 36"/>
          <p:cNvSpPr txBox="1">
            <a:spLocks noChangeArrowheads="1"/>
          </p:cNvSpPr>
          <p:nvPr/>
        </p:nvSpPr>
        <p:spPr bwMode="auto">
          <a:xfrm>
            <a:off x="381000" y="34290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51" name="Text Box 37"/>
          <p:cNvSpPr txBox="1">
            <a:spLocks noChangeArrowheads="1"/>
          </p:cNvSpPr>
          <p:nvPr/>
        </p:nvSpPr>
        <p:spPr bwMode="auto">
          <a:xfrm>
            <a:off x="395288" y="3429000"/>
            <a:ext cx="44958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pitchFamily="34" charset="0"/>
                <a:cs typeface="Arial" pitchFamily="34" charset="0"/>
              </a:rPr>
              <a:t>We repeat the extraction as many times as the number of individuals we need to have the same parent population size      (6 in our case)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AC83D-0E14-4965-9273-DFFCAC84CD1E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9275"/>
            <a:ext cx="7772400" cy="641350"/>
          </a:xfrm>
        </p:spPr>
        <p:txBody>
          <a:bodyPr/>
          <a:lstStyle/>
          <a:p>
            <a:pPr rtl="0" eaLnBrk="1" hangingPunct="1"/>
            <a:r>
              <a:rPr lang="en-US" sz="3600" smtClean="0"/>
              <a:t>Example (selection2)</a:t>
            </a: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7848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pitchFamily="34" charset="0"/>
                <a:cs typeface="Arial" pitchFamily="34" charset="0"/>
              </a:rPr>
              <a:t>Suppose that, after performing selection, we get the following population: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` = 1111010101	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)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` = 1110110101	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)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` = 1110111101	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5</a:t>
            </a:r>
            <a:r>
              <a:rPr lang="en-US">
                <a:cs typeface="Times New Roman" pitchFamily="18" charset="0"/>
              </a:rPr>
              <a:t>)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` = 0111000101 	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)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5</a:t>
            </a:r>
            <a:r>
              <a:rPr lang="en-US">
                <a:cs typeface="Times New Roman" pitchFamily="18" charset="0"/>
              </a:rPr>
              <a:t>` = 0100010011 	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)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6</a:t>
            </a:r>
            <a:r>
              <a:rPr lang="en-US">
                <a:cs typeface="Times New Roman" pitchFamily="18" charset="0"/>
              </a:rPr>
              <a:t>` = 1110111101 	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5</a:t>
            </a:r>
            <a:r>
              <a:rPr lang="en-US">
                <a:cs typeface="Times New Roman" pitchFamily="18" charset="0"/>
              </a:rPr>
              <a:t>)</a:t>
            </a:r>
          </a:p>
          <a:p>
            <a:pPr algn="l" rtl="0">
              <a:spcBef>
                <a:spcPct val="50000"/>
              </a:spcBef>
            </a:pPr>
            <a:endParaRPr lang="en-US" sz="28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7B1FF5-244F-42CC-A973-E3C81A569086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489825" cy="641350"/>
          </a:xfrm>
        </p:spPr>
        <p:txBody>
          <a:bodyPr/>
          <a:lstStyle/>
          <a:p>
            <a:pPr rtl="0" eaLnBrk="1" hangingPunct="1"/>
            <a:r>
              <a:rPr lang="en-US" sz="3600" smtClean="0"/>
              <a:t>Example (crossover1)</a:t>
            </a:r>
          </a:p>
        </p:txBody>
      </p:sp>
      <p:sp>
        <p:nvSpPr>
          <p:cNvPr id="21509" name="Text Box 1027"/>
          <p:cNvSpPr txBox="1">
            <a:spLocks noChangeArrowheads="1"/>
          </p:cNvSpPr>
          <p:nvPr/>
        </p:nvSpPr>
        <p:spPr bwMode="auto">
          <a:xfrm>
            <a:off x="685800" y="1609725"/>
            <a:ext cx="784860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pitchFamily="34" charset="0"/>
                <a:cs typeface="Arial" pitchFamily="34" charset="0"/>
              </a:rPr>
              <a:t>Next we mate strings for crossover. For each couple we decide according to crossover probability (for instance 0.6) whether to actually perform crossover or not</a:t>
            </a: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pitchFamily="34" charset="0"/>
                <a:cs typeface="Arial" pitchFamily="34" charset="0"/>
              </a:rPr>
              <a:t>Suppose that we decide to actually perform crossover only for couples (</a:t>
            </a:r>
            <a:r>
              <a:rPr lang="en-US" i="1">
                <a:latin typeface="Arial" pitchFamily="34" charset="0"/>
                <a:cs typeface="Arial" pitchFamily="34" charset="0"/>
              </a:rPr>
              <a:t>s</a:t>
            </a:r>
            <a:r>
              <a:rPr lang="en-US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>
                <a:latin typeface="Arial" pitchFamily="34" charset="0"/>
                <a:cs typeface="Arial" pitchFamily="34" charset="0"/>
              </a:rPr>
              <a:t>`, </a:t>
            </a:r>
            <a:r>
              <a:rPr lang="en-US" i="1">
                <a:latin typeface="Arial" pitchFamily="34" charset="0"/>
                <a:cs typeface="Arial" pitchFamily="34" charset="0"/>
              </a:rPr>
              <a:t>s</a:t>
            </a:r>
            <a:r>
              <a:rPr lang="en-US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>
                <a:latin typeface="Arial" pitchFamily="34" charset="0"/>
                <a:cs typeface="Arial" pitchFamily="34" charset="0"/>
              </a:rPr>
              <a:t>`) and </a:t>
            </a:r>
            <a:r>
              <a:rPr lang="en-US" sz="2800">
                <a:latin typeface="Arial" pitchFamily="34" charset="0"/>
                <a:cs typeface="Arial" pitchFamily="34" charset="0"/>
              </a:rPr>
              <a:t>(</a:t>
            </a:r>
            <a:r>
              <a:rPr lang="en-US" i="1">
                <a:latin typeface="Arial" pitchFamily="34" charset="0"/>
                <a:cs typeface="Arial" pitchFamily="34" charset="0"/>
              </a:rPr>
              <a:t>s</a:t>
            </a:r>
            <a:r>
              <a:rPr lang="en-US" baseline="-25000">
                <a:latin typeface="Arial" pitchFamily="34" charset="0"/>
                <a:cs typeface="Arial" pitchFamily="34" charset="0"/>
              </a:rPr>
              <a:t>5</a:t>
            </a:r>
            <a:r>
              <a:rPr lang="en-US">
                <a:latin typeface="Arial" pitchFamily="34" charset="0"/>
                <a:cs typeface="Arial" pitchFamily="34" charset="0"/>
              </a:rPr>
              <a:t>`, </a:t>
            </a:r>
            <a:r>
              <a:rPr lang="en-US" i="1">
                <a:latin typeface="Arial" pitchFamily="34" charset="0"/>
                <a:cs typeface="Arial" pitchFamily="34" charset="0"/>
              </a:rPr>
              <a:t>s</a:t>
            </a:r>
            <a:r>
              <a:rPr lang="en-US" baseline="-25000">
                <a:latin typeface="Arial" pitchFamily="34" charset="0"/>
                <a:cs typeface="Arial" pitchFamily="34" charset="0"/>
              </a:rPr>
              <a:t>6</a:t>
            </a:r>
            <a:r>
              <a:rPr lang="en-US">
                <a:latin typeface="Arial" pitchFamily="34" charset="0"/>
                <a:cs typeface="Arial" pitchFamily="34" charset="0"/>
              </a:rPr>
              <a:t>`).</a:t>
            </a:r>
            <a:r>
              <a:rPr lang="en-US" sz="2800">
                <a:latin typeface="Arial" pitchFamily="34" charset="0"/>
                <a:cs typeface="Arial" pitchFamily="34" charset="0"/>
              </a:rPr>
              <a:t> For each couple, we randomly extract a crossover point, for instance 2 for the first and 5 for the second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0341A-174F-4C4F-A496-8AA7EE6BA5AF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60425"/>
            <a:ext cx="7772400" cy="641350"/>
          </a:xfrm>
        </p:spPr>
        <p:txBody>
          <a:bodyPr/>
          <a:lstStyle/>
          <a:p>
            <a:pPr rtl="0" eaLnBrk="1" hangingPunct="1"/>
            <a:r>
              <a:rPr lang="en-US" sz="3600" smtClean="0"/>
              <a:t>Example (crossover2)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09600" y="1765300"/>
            <a:ext cx="7156450" cy="2994025"/>
            <a:chOff x="384" y="1056"/>
            <a:chExt cx="4508" cy="1886"/>
          </a:xfrm>
        </p:grpSpPr>
        <p:sp>
          <p:nvSpPr>
            <p:cNvPr id="22534" name="Text Box 4"/>
            <p:cNvSpPr txBox="1">
              <a:spLocks noChangeArrowheads="1"/>
            </p:cNvSpPr>
            <p:nvPr/>
          </p:nvSpPr>
          <p:spPr bwMode="auto">
            <a:xfrm>
              <a:off x="432" y="1392"/>
              <a:ext cx="1536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i="1" dirty="0">
                  <a:cs typeface="Times New Roman" pitchFamily="18" charset="0"/>
                </a:rPr>
                <a:t>s</a:t>
              </a:r>
              <a:r>
                <a:rPr lang="en-US" baseline="-25000" dirty="0">
                  <a:cs typeface="Times New Roman" pitchFamily="18" charset="0"/>
                </a:rPr>
                <a:t>1</a:t>
              </a:r>
              <a:r>
                <a:rPr lang="en-US" dirty="0">
                  <a:cs typeface="Times New Roman" pitchFamily="18" charset="0"/>
                </a:rPr>
                <a:t>` = 11</a:t>
              </a:r>
              <a:r>
                <a:rPr lang="en-US" dirty="0">
                  <a:solidFill>
                    <a:srgbClr val="7030A0"/>
                  </a:solidFill>
                  <a:cs typeface="Times New Roman" pitchFamily="18" charset="0"/>
                </a:rPr>
                <a:t>11010101</a:t>
              </a:r>
              <a:r>
                <a:rPr lang="en-US" dirty="0">
                  <a:cs typeface="Times New Roman" pitchFamily="18" charset="0"/>
                </a:rPr>
                <a:t> </a:t>
              </a:r>
              <a:endParaRPr lang="tr-TR" dirty="0" smtClean="0">
                <a:cs typeface="Times New Roman" pitchFamily="18" charset="0"/>
              </a:endParaRPr>
            </a:p>
            <a:p>
              <a:pPr algn="l" rtl="0">
                <a:spcBef>
                  <a:spcPct val="50000"/>
                </a:spcBef>
              </a:pPr>
              <a:r>
                <a:rPr lang="en-US" i="1" dirty="0" smtClean="0">
                  <a:cs typeface="Times New Roman" pitchFamily="18" charset="0"/>
                </a:rPr>
                <a:t>s</a:t>
              </a:r>
              <a:r>
                <a:rPr lang="en-US" baseline="-25000" dirty="0" smtClean="0">
                  <a:cs typeface="Times New Roman" pitchFamily="18" charset="0"/>
                </a:rPr>
                <a:t>2</a:t>
              </a:r>
              <a:r>
                <a:rPr lang="en-US" dirty="0">
                  <a:cs typeface="Times New Roman" pitchFamily="18" charset="0"/>
                </a:rPr>
                <a:t>` = 11</a:t>
              </a:r>
              <a:r>
                <a:rPr lang="en-US" dirty="0">
                  <a:solidFill>
                    <a:schemeClr val="hlink"/>
                  </a:solidFill>
                  <a:cs typeface="Times New Roman" pitchFamily="18" charset="0"/>
                </a:rPr>
                <a:t>10110101</a:t>
              </a:r>
              <a:r>
                <a:rPr lang="en-US" dirty="0">
                  <a:cs typeface="Times New Roman" pitchFamily="18" charset="0"/>
                </a:rPr>
                <a:t> </a:t>
              </a:r>
            </a:p>
          </p:txBody>
        </p:sp>
        <p:sp>
          <p:nvSpPr>
            <p:cNvPr id="22535" name="Text Box 5"/>
            <p:cNvSpPr txBox="1">
              <a:spLocks noChangeArrowheads="1"/>
            </p:cNvSpPr>
            <p:nvPr/>
          </p:nvSpPr>
          <p:spPr bwMode="auto">
            <a:xfrm>
              <a:off x="3312" y="1392"/>
              <a:ext cx="1488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i="1" dirty="0">
                  <a:cs typeface="Times New Roman" pitchFamily="18" charset="0"/>
                </a:rPr>
                <a:t>s</a:t>
              </a:r>
              <a:r>
                <a:rPr lang="en-US" baseline="-25000" dirty="0">
                  <a:cs typeface="Times New Roman" pitchFamily="18" charset="0"/>
                </a:rPr>
                <a:t>5</a:t>
              </a:r>
              <a:r>
                <a:rPr lang="en-US" dirty="0">
                  <a:cs typeface="Times New Roman" pitchFamily="18" charset="0"/>
                </a:rPr>
                <a:t>` = 01000</a:t>
              </a:r>
              <a:r>
                <a:rPr lang="en-US" dirty="0">
                  <a:solidFill>
                    <a:srgbClr val="7030A0"/>
                  </a:solidFill>
                  <a:cs typeface="Times New Roman" pitchFamily="18" charset="0"/>
                </a:rPr>
                <a:t>10011 </a:t>
              </a:r>
              <a:endParaRPr lang="tr-TR" dirty="0" smtClean="0">
                <a:solidFill>
                  <a:srgbClr val="7030A0"/>
                </a:solidFill>
                <a:cs typeface="Times New Roman" pitchFamily="18" charset="0"/>
              </a:endParaRPr>
            </a:p>
            <a:p>
              <a:pPr algn="l" rtl="0">
                <a:spcBef>
                  <a:spcPct val="50000"/>
                </a:spcBef>
              </a:pPr>
              <a:r>
                <a:rPr lang="en-US" i="1" dirty="0" smtClean="0">
                  <a:cs typeface="Times New Roman" pitchFamily="18" charset="0"/>
                </a:rPr>
                <a:t>s</a:t>
              </a:r>
              <a:r>
                <a:rPr lang="en-US" baseline="-25000" dirty="0" smtClean="0">
                  <a:cs typeface="Times New Roman" pitchFamily="18" charset="0"/>
                </a:rPr>
                <a:t>6</a:t>
              </a:r>
              <a:r>
                <a:rPr lang="en-US" dirty="0">
                  <a:cs typeface="Times New Roman" pitchFamily="18" charset="0"/>
                </a:rPr>
                <a:t>` = 11101</a:t>
              </a:r>
              <a:r>
                <a:rPr lang="en-US" dirty="0">
                  <a:solidFill>
                    <a:schemeClr val="hlink"/>
                  </a:solidFill>
                  <a:cs typeface="Times New Roman" pitchFamily="18" charset="0"/>
                </a:rPr>
                <a:t>11101</a:t>
              </a:r>
            </a:p>
          </p:txBody>
        </p:sp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432" y="1056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2537" name="Text Box 8"/>
            <p:cNvSpPr txBox="1">
              <a:spLocks noChangeArrowheads="1"/>
            </p:cNvSpPr>
            <p:nvPr/>
          </p:nvSpPr>
          <p:spPr bwMode="auto">
            <a:xfrm>
              <a:off x="384" y="1056"/>
              <a:ext cx="2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800">
                  <a:latin typeface="Arial" pitchFamily="34" charset="0"/>
                  <a:cs typeface="Arial" pitchFamily="34" charset="0"/>
                </a:rPr>
                <a:t>Before crossover:</a:t>
              </a:r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384" y="2064"/>
              <a:ext cx="18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800">
                  <a:latin typeface="Arial" pitchFamily="34" charset="0"/>
                  <a:cs typeface="Arial" pitchFamily="34" charset="0"/>
                </a:rPr>
                <a:t>After crossover:</a:t>
              </a:r>
            </a:p>
          </p:txBody>
        </p:sp>
        <p:sp>
          <p:nvSpPr>
            <p:cNvPr id="22539" name="Text Box 12"/>
            <p:cNvSpPr txBox="1">
              <a:spLocks noChangeArrowheads="1"/>
            </p:cNvSpPr>
            <p:nvPr/>
          </p:nvSpPr>
          <p:spPr bwMode="auto">
            <a:xfrm>
              <a:off x="384" y="2448"/>
              <a:ext cx="1680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i="1" dirty="0">
                  <a:cs typeface="Times New Roman" pitchFamily="18" charset="0"/>
                </a:rPr>
                <a:t>s</a:t>
              </a:r>
              <a:r>
                <a:rPr lang="en-US" baseline="-25000" dirty="0">
                  <a:cs typeface="Times New Roman" pitchFamily="18" charset="0"/>
                </a:rPr>
                <a:t>1</a:t>
              </a:r>
              <a:r>
                <a:rPr lang="en-US" dirty="0">
                  <a:cs typeface="Times New Roman" pitchFamily="18" charset="0"/>
                </a:rPr>
                <a:t>`` = 11</a:t>
              </a:r>
              <a:r>
                <a:rPr lang="en-US" dirty="0">
                  <a:solidFill>
                    <a:schemeClr val="hlink"/>
                  </a:solidFill>
                  <a:cs typeface="Times New Roman" pitchFamily="18" charset="0"/>
                </a:rPr>
                <a:t>10110101</a:t>
              </a:r>
              <a:r>
                <a:rPr lang="en-US" dirty="0">
                  <a:cs typeface="Times New Roman" pitchFamily="18" charset="0"/>
                </a:rPr>
                <a:t> </a:t>
              </a:r>
              <a:endParaRPr lang="tr-TR" dirty="0" smtClean="0">
                <a:cs typeface="Times New Roman" pitchFamily="18" charset="0"/>
              </a:endParaRPr>
            </a:p>
            <a:p>
              <a:pPr algn="l" rtl="0">
                <a:spcBef>
                  <a:spcPct val="50000"/>
                </a:spcBef>
              </a:pPr>
              <a:r>
                <a:rPr lang="en-US" i="1" dirty="0" smtClean="0">
                  <a:cs typeface="Times New Roman" pitchFamily="18" charset="0"/>
                </a:rPr>
                <a:t>s</a:t>
              </a:r>
              <a:r>
                <a:rPr lang="en-US" baseline="-25000" dirty="0" smtClean="0">
                  <a:cs typeface="Times New Roman" pitchFamily="18" charset="0"/>
                </a:rPr>
                <a:t>2</a:t>
              </a:r>
              <a:r>
                <a:rPr lang="en-US" dirty="0">
                  <a:cs typeface="Times New Roman" pitchFamily="18" charset="0"/>
                </a:rPr>
                <a:t>`` = 11</a:t>
              </a:r>
              <a:r>
                <a:rPr lang="en-US" dirty="0">
                  <a:solidFill>
                    <a:srgbClr val="7030A0"/>
                  </a:solidFill>
                  <a:cs typeface="Times New Roman" pitchFamily="18" charset="0"/>
                </a:rPr>
                <a:t>11010101</a:t>
              </a:r>
              <a:r>
                <a:rPr lang="en-US" dirty="0">
                  <a:cs typeface="Times New Roman" pitchFamily="18" charset="0"/>
                </a:rPr>
                <a:t> </a:t>
              </a:r>
            </a:p>
          </p:txBody>
        </p:sp>
        <p:sp>
          <p:nvSpPr>
            <p:cNvPr id="22540" name="Text Box 13"/>
            <p:cNvSpPr txBox="1">
              <a:spLocks noChangeArrowheads="1"/>
            </p:cNvSpPr>
            <p:nvPr/>
          </p:nvSpPr>
          <p:spPr bwMode="auto">
            <a:xfrm>
              <a:off x="3264" y="2448"/>
              <a:ext cx="1628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i="1" dirty="0">
                  <a:cs typeface="Times New Roman" pitchFamily="18" charset="0"/>
                </a:rPr>
                <a:t>s</a:t>
              </a:r>
              <a:r>
                <a:rPr lang="en-US" baseline="-25000" dirty="0">
                  <a:cs typeface="Times New Roman" pitchFamily="18" charset="0"/>
                </a:rPr>
                <a:t>5</a:t>
              </a:r>
              <a:r>
                <a:rPr lang="en-US" dirty="0">
                  <a:cs typeface="Times New Roman" pitchFamily="18" charset="0"/>
                </a:rPr>
                <a:t>`` = 01000</a:t>
              </a:r>
              <a:r>
                <a:rPr lang="en-US" dirty="0">
                  <a:solidFill>
                    <a:schemeClr val="hlink"/>
                  </a:solidFill>
                  <a:cs typeface="Times New Roman" pitchFamily="18" charset="0"/>
                </a:rPr>
                <a:t>11101</a:t>
              </a:r>
              <a:r>
                <a:rPr lang="en-US" dirty="0">
                  <a:cs typeface="Times New Roman" pitchFamily="18" charset="0"/>
                </a:rPr>
                <a:t> </a:t>
              </a:r>
              <a:endParaRPr lang="tr-TR" dirty="0" smtClean="0">
                <a:cs typeface="Times New Roman" pitchFamily="18" charset="0"/>
              </a:endParaRPr>
            </a:p>
            <a:p>
              <a:pPr algn="l" rtl="0">
                <a:spcBef>
                  <a:spcPct val="50000"/>
                </a:spcBef>
              </a:pPr>
              <a:r>
                <a:rPr lang="en-US" i="1" dirty="0" smtClean="0">
                  <a:cs typeface="Times New Roman" pitchFamily="18" charset="0"/>
                </a:rPr>
                <a:t>s</a:t>
              </a:r>
              <a:r>
                <a:rPr lang="en-US" baseline="-25000" dirty="0" smtClean="0">
                  <a:cs typeface="Times New Roman" pitchFamily="18" charset="0"/>
                </a:rPr>
                <a:t>6</a:t>
              </a:r>
              <a:r>
                <a:rPr lang="en-US" dirty="0">
                  <a:cs typeface="Times New Roman" pitchFamily="18" charset="0"/>
                </a:rPr>
                <a:t>`` = 11101</a:t>
              </a:r>
              <a:r>
                <a:rPr lang="en-US" dirty="0">
                  <a:solidFill>
                    <a:srgbClr val="7030A0"/>
                  </a:solidFill>
                  <a:cs typeface="Times New Roman" pitchFamily="18" charset="0"/>
                </a:rPr>
                <a:t>10011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D3E18-922F-478C-9F26-46FAC24C6681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7772400" cy="641350"/>
          </a:xfrm>
        </p:spPr>
        <p:txBody>
          <a:bodyPr/>
          <a:lstStyle/>
          <a:p>
            <a:pPr rtl="0" eaLnBrk="1" hangingPunct="1"/>
            <a:r>
              <a:rPr lang="en-US" sz="3600" smtClean="0"/>
              <a:t>Example (mutation1)</a:t>
            </a:r>
          </a:p>
        </p:txBody>
      </p:sp>
      <p:sp>
        <p:nvSpPr>
          <p:cNvPr id="23557" name="Text Box 1027"/>
          <p:cNvSpPr txBox="1">
            <a:spLocks noChangeArrowheads="1"/>
          </p:cNvSpPr>
          <p:nvPr/>
        </p:nvSpPr>
        <p:spPr bwMode="auto">
          <a:xfrm>
            <a:off x="457200" y="1090613"/>
            <a:ext cx="8305800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The final step is to apply random mutation: for each bit that we are to copy to the new population we allow a small probability of error (for instance 0.1)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Before applying mutation: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		 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`` = 11101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0101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 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`` = 1111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1010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 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`` = 11101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11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1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 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`` = 0111000101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 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5</a:t>
            </a:r>
            <a:r>
              <a:rPr lang="en-US">
                <a:cs typeface="Times New Roman" pitchFamily="18" charset="0"/>
              </a:rPr>
              <a:t>`` = 0100011101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	 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6</a:t>
            </a:r>
            <a:r>
              <a:rPr lang="en-US">
                <a:cs typeface="Times New Roman" pitchFamily="18" charset="0"/>
              </a:rPr>
              <a:t>`` = 11101100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1	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A8888-8CE6-4479-90D9-EA3FC668E25F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9275"/>
            <a:ext cx="6172200" cy="641350"/>
          </a:xfrm>
        </p:spPr>
        <p:txBody>
          <a:bodyPr/>
          <a:lstStyle/>
          <a:p>
            <a:pPr algn="l" rtl="0" eaLnBrk="1" hangingPunct="1"/>
            <a:r>
              <a:rPr lang="en-US" sz="3600" smtClean="0"/>
              <a:t>Example (mutation2)</a:t>
            </a: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9248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After applying mutation: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``` = 11101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0101	</a:t>
            </a:r>
            <a:r>
              <a:rPr lang="en-US" i="1">
                <a:cs typeface="Times New Roman" pitchFamily="18" charset="0"/>
              </a:rPr>
              <a:t>f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``` ) = 6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``` = 1111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1010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0	</a:t>
            </a:r>
            <a:r>
              <a:rPr lang="en-US" i="1">
                <a:cs typeface="Times New Roman" pitchFamily="18" charset="0"/>
              </a:rPr>
              <a:t>f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``` ) = 7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``` = 11101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11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1</a:t>
            </a:r>
            <a:r>
              <a:rPr lang="en-US">
                <a:cs typeface="Times New Roman" pitchFamily="18" charset="0"/>
              </a:rPr>
              <a:t>1	</a:t>
            </a:r>
            <a:r>
              <a:rPr lang="en-US" i="1">
                <a:cs typeface="Times New Roman" pitchFamily="18" charset="0"/>
              </a:rPr>
              <a:t>f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3</a:t>
            </a:r>
            <a:r>
              <a:rPr lang="en-US">
                <a:cs typeface="Times New Roman" pitchFamily="18" charset="0"/>
              </a:rPr>
              <a:t>``` ) = 8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``` = 0111000101	</a:t>
            </a:r>
            <a:r>
              <a:rPr lang="en-US" i="1">
                <a:cs typeface="Times New Roman" pitchFamily="18" charset="0"/>
              </a:rPr>
              <a:t>f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4</a:t>
            </a:r>
            <a:r>
              <a:rPr lang="en-US">
                <a:cs typeface="Times New Roman" pitchFamily="18" charset="0"/>
              </a:rPr>
              <a:t>``` ) = 5 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5</a:t>
            </a:r>
            <a:r>
              <a:rPr lang="en-US">
                <a:cs typeface="Times New Roman" pitchFamily="18" charset="0"/>
              </a:rPr>
              <a:t>``` = 0100011101	</a:t>
            </a:r>
            <a:r>
              <a:rPr lang="en-US" i="1">
                <a:cs typeface="Times New Roman" pitchFamily="18" charset="0"/>
              </a:rPr>
              <a:t>f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5</a:t>
            </a:r>
            <a:r>
              <a:rPr lang="en-US">
                <a:cs typeface="Times New Roman" pitchFamily="18" charset="0"/>
              </a:rPr>
              <a:t>``` ) = 5 	</a:t>
            </a:r>
          </a:p>
          <a:p>
            <a:pPr algn="l" rtl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	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6</a:t>
            </a:r>
            <a:r>
              <a:rPr lang="en-US">
                <a:cs typeface="Times New Roman" pitchFamily="18" charset="0"/>
              </a:rPr>
              <a:t>``` = 11101100</a:t>
            </a:r>
            <a:r>
              <a:rPr lang="en-US">
                <a:solidFill>
                  <a:schemeClr val="hlink"/>
                </a:solidFill>
                <a:cs typeface="Times New Roman" pitchFamily="18" charset="0"/>
              </a:rPr>
              <a:t>0</a:t>
            </a:r>
            <a:r>
              <a:rPr lang="en-US">
                <a:cs typeface="Times New Roman" pitchFamily="18" charset="0"/>
              </a:rPr>
              <a:t>1	</a:t>
            </a:r>
            <a:r>
              <a:rPr lang="en-US" i="1">
                <a:cs typeface="Times New Roman" pitchFamily="18" charset="0"/>
              </a:rPr>
              <a:t>f</a:t>
            </a:r>
            <a:r>
              <a:rPr lang="en-US">
                <a:cs typeface="Times New Roman" pitchFamily="18" charset="0"/>
              </a:rPr>
              <a:t> (</a:t>
            </a:r>
            <a:r>
              <a:rPr lang="en-US" i="1">
                <a:cs typeface="Times New Roman" pitchFamily="18" charset="0"/>
              </a:rPr>
              <a:t>s</a:t>
            </a:r>
            <a:r>
              <a:rPr lang="en-US" baseline="-25000">
                <a:cs typeface="Times New Roman" pitchFamily="18" charset="0"/>
              </a:rPr>
              <a:t>6</a:t>
            </a:r>
            <a:r>
              <a:rPr lang="en-US">
                <a:cs typeface="Times New Roman" pitchFamily="18" charset="0"/>
              </a:rPr>
              <a:t>``` ) = 6 	</a:t>
            </a:r>
            <a:endParaRPr lang="en-US" sz="2800">
              <a:latin typeface="Arial" pitchFamily="34" charset="0"/>
              <a:cs typeface="Arial" pitchFamily="34" charset="0"/>
            </a:endParaRPr>
          </a:p>
          <a:p>
            <a:pPr algn="l" rtl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CD7B3-4753-46B4-A9E9-B69ED61DB1B8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860425"/>
            <a:ext cx="6550025" cy="641350"/>
          </a:xfrm>
        </p:spPr>
        <p:txBody>
          <a:bodyPr/>
          <a:lstStyle/>
          <a:p>
            <a:pPr rtl="0" eaLnBrk="1" hangingPunct="1"/>
            <a:r>
              <a:rPr lang="en-US" sz="3600" smtClean="0"/>
              <a:t>Example (end)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7491413" cy="265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800">
                <a:latin typeface="Arial" pitchFamily="34" charset="0"/>
                <a:cs typeface="Arial" pitchFamily="34" charset="0"/>
              </a:rPr>
              <a:t>In one generation, the total population fitness changed from 34 to 37, thus improved by ~9%</a:t>
            </a:r>
          </a:p>
          <a:p>
            <a:pPr algn="l" rtl="0">
              <a:spcBef>
                <a:spcPct val="50000"/>
              </a:spcBef>
            </a:pPr>
            <a:endParaRPr lang="en-US" sz="2800">
              <a:latin typeface="Arial" pitchFamily="34" charset="0"/>
              <a:cs typeface="Arial" pitchFamily="34" charset="0"/>
            </a:endParaRPr>
          </a:p>
          <a:p>
            <a:pPr algn="l" rtl="0">
              <a:spcBef>
                <a:spcPct val="50000"/>
              </a:spcBef>
            </a:pPr>
            <a:r>
              <a:rPr lang="en-US" sz="2800">
                <a:latin typeface="Arial" pitchFamily="34" charset="0"/>
                <a:cs typeface="Arial" pitchFamily="34" charset="0"/>
              </a:rPr>
              <a:t>At this point, we go through the same process all over again, until a stopping criterion is met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Maxone</a:t>
            </a:r>
            <a:endParaRPr lang="tr-TR" dirty="0" smtClean="0"/>
          </a:p>
          <a:p>
            <a:r>
              <a:rPr lang="tr-TR" b="1" dirty="0" err="1" smtClean="0"/>
              <a:t>Travelling</a:t>
            </a:r>
            <a:r>
              <a:rPr lang="tr-TR" b="1" dirty="0" smtClean="0"/>
              <a:t> </a:t>
            </a:r>
            <a:r>
              <a:rPr lang="tr-TR" b="1" dirty="0" err="1" smtClean="0"/>
              <a:t>Salesperson</a:t>
            </a:r>
            <a:endParaRPr lang="tr-TR" b="1" dirty="0" smtClean="0"/>
          </a:p>
          <a:p>
            <a:r>
              <a:rPr lang="en-US" dirty="0" smtClean="0"/>
              <a:t>D</a:t>
            </a:r>
            <a:r>
              <a:rPr lang="tr-TR" dirty="0" smtClean="0"/>
              <a:t>i</a:t>
            </a:r>
            <a:r>
              <a:rPr lang="en-US" dirty="0" err="1" smtClean="0"/>
              <a:t>ophant</a:t>
            </a:r>
            <a:r>
              <a:rPr lang="tr-TR" dirty="0" smtClean="0"/>
              <a:t>i</a:t>
            </a:r>
            <a:r>
              <a:rPr lang="en-US" dirty="0" smtClean="0"/>
              <a:t>ne </a:t>
            </a:r>
            <a:r>
              <a:rPr lang="en-US" dirty="0" err="1" smtClean="0"/>
              <a:t>Equat</a:t>
            </a:r>
            <a:r>
              <a:rPr lang="tr-TR" dirty="0" smtClean="0"/>
              <a:t>i</a:t>
            </a:r>
            <a:r>
              <a:rPr lang="en-US" dirty="0" smtClean="0"/>
              <a:t>on</a:t>
            </a:r>
            <a:endParaRPr lang="tr-TR" dirty="0" smtClean="0"/>
          </a:p>
          <a:p>
            <a:r>
              <a:rPr lang="tr-TR" dirty="0" err="1" smtClean="0"/>
              <a:t>Knapsack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77</a:t>
            </a:fld>
            <a:endParaRPr lang="tr-TR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8"/>
          <p:cNvGraphicFramePr>
            <a:graphicFrameLocks noChangeAspect="1"/>
          </p:cNvGraphicFramePr>
          <p:nvPr>
            <p:ph sz="half" idx="2"/>
          </p:nvPr>
        </p:nvGraphicFramePr>
        <p:xfrm>
          <a:off x="5486400" y="3124184"/>
          <a:ext cx="2122488" cy="1366838"/>
        </p:xfrm>
        <a:graphic>
          <a:graphicData uri="http://schemas.openxmlformats.org/presentationml/2006/ole">
            <p:oleObj spid="_x0000_s1026" name="Clip" r:id="rId3" imgW="2122920" imgH="1367280" progId="MS_ClipArt_Gallery.2">
              <p:embed/>
            </p:oleObj>
          </a:graphicData>
        </a:graphic>
      </p:graphicFrame>
      <p:graphicFrame>
        <p:nvGraphicFramePr>
          <p:cNvPr id="1027" name="Object 32"/>
          <p:cNvGraphicFramePr>
            <a:graphicFrameLocks noChangeAspect="1"/>
          </p:cNvGraphicFramePr>
          <p:nvPr/>
        </p:nvGraphicFramePr>
        <p:xfrm>
          <a:off x="5486400" y="1142984"/>
          <a:ext cx="2122488" cy="1366838"/>
        </p:xfrm>
        <a:graphic>
          <a:graphicData uri="http://schemas.openxmlformats.org/presentationml/2006/ole">
            <p:oleObj spid="_x0000_s1027" name="Clip" r:id="rId4" imgW="2122920" imgH="1367280" progId="MS_ClipArt_Gallery.2">
              <p:embed/>
            </p:oleObj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Traveling Salesperson Problem</a:t>
            </a:r>
          </a:p>
        </p:txBody>
      </p:sp>
      <p:graphicFrame>
        <p:nvGraphicFramePr>
          <p:cNvPr id="1028" name="Object 41"/>
          <p:cNvGraphicFramePr>
            <a:graphicFrameLocks noChangeAspect="1"/>
          </p:cNvGraphicFramePr>
          <p:nvPr>
            <p:ph sz="half" idx="1"/>
          </p:nvPr>
        </p:nvGraphicFramePr>
        <p:xfrm>
          <a:off x="1357313" y="2290746"/>
          <a:ext cx="2122487" cy="1366837"/>
        </p:xfrm>
        <a:graphic>
          <a:graphicData uri="http://schemas.openxmlformats.org/presentationml/2006/ole">
            <p:oleObj spid="_x0000_s1028" name="Clip" r:id="rId5" imgW="2122920" imgH="1367280" progId="MS_ClipArt_Gallery.2">
              <p:embed/>
            </p:oleObj>
          </a:graphicData>
        </a:graphic>
      </p:graphicFrame>
      <p:sp>
        <p:nvSpPr>
          <p:cNvPr id="1030" name="Oval 4"/>
          <p:cNvSpPr>
            <a:spLocks noChangeArrowheads="1"/>
          </p:cNvSpPr>
          <p:nvPr/>
        </p:nvSpPr>
        <p:spPr bwMode="auto">
          <a:xfrm>
            <a:off x="2590800" y="2819384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031" name="Oval 5"/>
          <p:cNvSpPr>
            <a:spLocks noChangeArrowheads="1"/>
          </p:cNvSpPr>
          <p:nvPr/>
        </p:nvSpPr>
        <p:spPr bwMode="auto">
          <a:xfrm>
            <a:off x="1143000" y="2819384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032" name="Oval 7"/>
          <p:cNvSpPr>
            <a:spLocks noChangeArrowheads="1"/>
          </p:cNvSpPr>
          <p:nvPr/>
        </p:nvSpPr>
        <p:spPr bwMode="auto">
          <a:xfrm>
            <a:off x="1066800" y="2209784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7162800" y="1985947"/>
            <a:ext cx="76200" cy="76200"/>
          </a:xfrm>
          <a:prstGeom prst="ellipse">
            <a:avLst/>
          </a:prstGeom>
          <a:solidFill>
            <a:srgbClr val="66FF99"/>
          </a:solidFill>
          <a:ln w="9525">
            <a:solidFill>
              <a:srgbClr val="66FF99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5715000" y="1985947"/>
            <a:ext cx="76200" cy="76200"/>
          </a:xfrm>
          <a:prstGeom prst="ellipse">
            <a:avLst/>
          </a:prstGeom>
          <a:solidFill>
            <a:srgbClr val="66FF99"/>
          </a:solidFill>
          <a:ln w="9525">
            <a:solidFill>
              <a:srgbClr val="66FF99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035" name="Oval 11"/>
          <p:cNvSpPr>
            <a:spLocks noChangeArrowheads="1"/>
          </p:cNvSpPr>
          <p:nvPr/>
        </p:nvSpPr>
        <p:spPr bwMode="auto">
          <a:xfrm>
            <a:off x="7315200" y="1604947"/>
            <a:ext cx="76200" cy="76200"/>
          </a:xfrm>
          <a:prstGeom prst="ellipse">
            <a:avLst/>
          </a:prstGeom>
          <a:solidFill>
            <a:srgbClr val="66FF99"/>
          </a:solidFill>
          <a:ln w="9525">
            <a:solidFill>
              <a:srgbClr val="66FF99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036" name="Oval 12"/>
          <p:cNvSpPr>
            <a:spLocks noChangeArrowheads="1"/>
          </p:cNvSpPr>
          <p:nvPr/>
        </p:nvSpPr>
        <p:spPr bwMode="auto">
          <a:xfrm>
            <a:off x="5638800" y="1376347"/>
            <a:ext cx="76200" cy="76200"/>
          </a:xfrm>
          <a:prstGeom prst="ellipse">
            <a:avLst/>
          </a:prstGeom>
          <a:solidFill>
            <a:srgbClr val="66FF99"/>
          </a:solidFill>
          <a:ln w="9525">
            <a:solidFill>
              <a:srgbClr val="66FF99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037" name="Oval 14"/>
          <p:cNvSpPr>
            <a:spLocks noChangeArrowheads="1"/>
          </p:cNvSpPr>
          <p:nvPr/>
        </p:nvSpPr>
        <p:spPr bwMode="auto">
          <a:xfrm>
            <a:off x="7162800" y="4038584"/>
            <a:ext cx="76200" cy="76200"/>
          </a:xfrm>
          <a:prstGeom prst="ellipse">
            <a:avLst/>
          </a:prstGeom>
          <a:solidFill>
            <a:srgbClr val="66FF99"/>
          </a:solidFill>
          <a:ln w="9525">
            <a:solidFill>
              <a:srgbClr val="66FF99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038" name="Oval 15"/>
          <p:cNvSpPr>
            <a:spLocks noChangeArrowheads="1"/>
          </p:cNvSpPr>
          <p:nvPr/>
        </p:nvSpPr>
        <p:spPr bwMode="auto">
          <a:xfrm>
            <a:off x="5715000" y="4038584"/>
            <a:ext cx="76200" cy="76200"/>
          </a:xfrm>
          <a:prstGeom prst="ellipse">
            <a:avLst/>
          </a:prstGeom>
          <a:solidFill>
            <a:srgbClr val="66FF99"/>
          </a:solidFill>
          <a:ln w="9525">
            <a:solidFill>
              <a:srgbClr val="66FF99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039" name="Oval 16"/>
          <p:cNvSpPr>
            <a:spLocks noChangeArrowheads="1"/>
          </p:cNvSpPr>
          <p:nvPr/>
        </p:nvSpPr>
        <p:spPr bwMode="auto">
          <a:xfrm>
            <a:off x="7315200" y="3657584"/>
            <a:ext cx="76200" cy="76200"/>
          </a:xfrm>
          <a:prstGeom prst="ellipse">
            <a:avLst/>
          </a:prstGeom>
          <a:solidFill>
            <a:srgbClr val="66FF99"/>
          </a:solidFill>
          <a:ln w="9525">
            <a:solidFill>
              <a:srgbClr val="66FF99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040" name="Oval 17"/>
          <p:cNvSpPr>
            <a:spLocks noChangeArrowheads="1"/>
          </p:cNvSpPr>
          <p:nvPr/>
        </p:nvSpPr>
        <p:spPr bwMode="auto">
          <a:xfrm>
            <a:off x="5638800" y="3428984"/>
            <a:ext cx="76200" cy="76200"/>
          </a:xfrm>
          <a:prstGeom prst="ellipse">
            <a:avLst/>
          </a:prstGeom>
          <a:solidFill>
            <a:srgbClr val="66FF99"/>
          </a:solidFill>
          <a:ln w="9525">
            <a:solidFill>
              <a:srgbClr val="66FF99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041" name="Line 18"/>
          <p:cNvSpPr>
            <a:spLocks noChangeShapeType="1"/>
          </p:cNvSpPr>
          <p:nvPr/>
        </p:nvSpPr>
        <p:spPr bwMode="auto">
          <a:xfrm flipV="1">
            <a:off x="7239000" y="1828784"/>
            <a:ext cx="76200" cy="152400"/>
          </a:xfrm>
          <a:prstGeom prst="line">
            <a:avLst/>
          </a:prstGeom>
          <a:noFill/>
          <a:ln w="9525">
            <a:solidFill>
              <a:srgbClr val="66FF99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042" name="Line 19"/>
          <p:cNvSpPr>
            <a:spLocks noChangeShapeType="1"/>
          </p:cNvSpPr>
          <p:nvPr/>
        </p:nvSpPr>
        <p:spPr bwMode="auto">
          <a:xfrm>
            <a:off x="5638800" y="1452547"/>
            <a:ext cx="76200" cy="528637"/>
          </a:xfrm>
          <a:prstGeom prst="line">
            <a:avLst/>
          </a:prstGeom>
          <a:noFill/>
          <a:ln w="9525">
            <a:solidFill>
              <a:srgbClr val="66FF99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043" name="Line 21"/>
          <p:cNvSpPr>
            <a:spLocks noChangeShapeType="1"/>
          </p:cNvSpPr>
          <p:nvPr/>
        </p:nvSpPr>
        <p:spPr bwMode="auto">
          <a:xfrm flipH="1" flipV="1">
            <a:off x="5715000" y="1452547"/>
            <a:ext cx="1447800" cy="533400"/>
          </a:xfrm>
          <a:prstGeom prst="line">
            <a:avLst/>
          </a:prstGeom>
          <a:noFill/>
          <a:ln w="9525">
            <a:solidFill>
              <a:srgbClr val="66FF99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044" name="Line 22"/>
          <p:cNvSpPr>
            <a:spLocks noChangeShapeType="1"/>
          </p:cNvSpPr>
          <p:nvPr/>
        </p:nvSpPr>
        <p:spPr bwMode="auto">
          <a:xfrm flipH="1">
            <a:off x="7239000" y="1681147"/>
            <a:ext cx="76200" cy="304800"/>
          </a:xfrm>
          <a:prstGeom prst="line">
            <a:avLst/>
          </a:prstGeom>
          <a:noFill/>
          <a:ln w="9525">
            <a:solidFill>
              <a:srgbClr val="66FF99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045" name="Line 23"/>
          <p:cNvSpPr>
            <a:spLocks noChangeShapeType="1"/>
          </p:cNvSpPr>
          <p:nvPr/>
        </p:nvSpPr>
        <p:spPr bwMode="auto">
          <a:xfrm flipV="1">
            <a:off x="7239000" y="3733784"/>
            <a:ext cx="76200" cy="304800"/>
          </a:xfrm>
          <a:prstGeom prst="line">
            <a:avLst/>
          </a:prstGeom>
          <a:noFill/>
          <a:ln w="9525">
            <a:solidFill>
              <a:srgbClr val="66FF99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046" name="Line 25"/>
          <p:cNvSpPr>
            <a:spLocks noChangeShapeType="1"/>
          </p:cNvSpPr>
          <p:nvPr/>
        </p:nvSpPr>
        <p:spPr bwMode="auto">
          <a:xfrm>
            <a:off x="5659438" y="3495659"/>
            <a:ext cx="76200" cy="533400"/>
          </a:xfrm>
          <a:prstGeom prst="line">
            <a:avLst/>
          </a:prstGeom>
          <a:noFill/>
          <a:ln w="9525">
            <a:solidFill>
              <a:srgbClr val="66FF99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047" name="Line 26"/>
          <p:cNvSpPr>
            <a:spLocks noChangeShapeType="1"/>
          </p:cNvSpPr>
          <p:nvPr/>
        </p:nvSpPr>
        <p:spPr bwMode="auto">
          <a:xfrm>
            <a:off x="5791200" y="4038584"/>
            <a:ext cx="1371600" cy="76200"/>
          </a:xfrm>
          <a:prstGeom prst="line">
            <a:avLst/>
          </a:prstGeom>
          <a:noFill/>
          <a:ln w="9525">
            <a:solidFill>
              <a:srgbClr val="66FF99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048" name="AutoShape 27"/>
          <p:cNvSpPr>
            <a:spLocks noChangeArrowheads="1"/>
          </p:cNvSpPr>
          <p:nvPr/>
        </p:nvSpPr>
        <p:spPr bwMode="auto">
          <a:xfrm rot="-1458147">
            <a:off x="3900488" y="1824022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049" name="AutoShape 28"/>
          <p:cNvSpPr>
            <a:spLocks noChangeArrowheads="1"/>
          </p:cNvSpPr>
          <p:nvPr/>
        </p:nvSpPr>
        <p:spPr bwMode="auto">
          <a:xfrm rot="1281251">
            <a:off x="3900488" y="2709847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 rot="2837435">
            <a:off x="3810000" y="1600184"/>
            <a:ext cx="1066800" cy="1066800"/>
            <a:chOff x="1829" y="3024"/>
            <a:chExt cx="672" cy="672"/>
          </a:xfrm>
        </p:grpSpPr>
        <p:sp>
          <p:nvSpPr>
            <p:cNvPr id="1057" name="Line 30"/>
            <p:cNvSpPr>
              <a:spLocks noChangeShapeType="1"/>
            </p:cNvSpPr>
            <p:nvPr/>
          </p:nvSpPr>
          <p:spPr bwMode="auto">
            <a:xfrm>
              <a:off x="2160" y="3024"/>
              <a:ext cx="0" cy="6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8" name="Line 31"/>
            <p:cNvSpPr>
              <a:spLocks noChangeShapeType="1"/>
            </p:cNvSpPr>
            <p:nvPr/>
          </p:nvSpPr>
          <p:spPr bwMode="auto">
            <a:xfrm rot="-5400000">
              <a:off x="2164" y="3027"/>
              <a:ext cx="1" cy="6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051" name="Oval 36"/>
          <p:cNvSpPr>
            <a:spLocks noChangeArrowheads="1"/>
          </p:cNvSpPr>
          <p:nvPr/>
        </p:nvSpPr>
        <p:spPr bwMode="auto">
          <a:xfrm>
            <a:off x="1600200" y="3200384"/>
            <a:ext cx="76200" cy="76200"/>
          </a:xfrm>
          <a:prstGeom prst="ellipse">
            <a:avLst/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052" name="Oval 37"/>
          <p:cNvSpPr>
            <a:spLocks noChangeArrowheads="1"/>
          </p:cNvSpPr>
          <p:nvPr/>
        </p:nvSpPr>
        <p:spPr bwMode="auto">
          <a:xfrm>
            <a:off x="1600200" y="2666984"/>
            <a:ext cx="76200" cy="76200"/>
          </a:xfrm>
          <a:prstGeom prst="ellipse">
            <a:avLst/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053" name="Oval 38"/>
          <p:cNvSpPr>
            <a:spLocks noChangeArrowheads="1"/>
          </p:cNvSpPr>
          <p:nvPr/>
        </p:nvSpPr>
        <p:spPr bwMode="auto">
          <a:xfrm>
            <a:off x="3124200" y="2895584"/>
            <a:ext cx="76200" cy="76200"/>
          </a:xfrm>
          <a:prstGeom prst="ellipse">
            <a:avLst/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054" name="Oval 39"/>
          <p:cNvSpPr>
            <a:spLocks noChangeArrowheads="1"/>
          </p:cNvSpPr>
          <p:nvPr/>
        </p:nvSpPr>
        <p:spPr bwMode="auto">
          <a:xfrm>
            <a:off x="2971800" y="3276584"/>
            <a:ext cx="76200" cy="76200"/>
          </a:xfrm>
          <a:prstGeom prst="ellipse">
            <a:avLst/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endParaRPr lang="tr-TR"/>
          </a:p>
        </p:txBody>
      </p:sp>
      <p:sp>
        <p:nvSpPr>
          <p:cNvPr id="1055" name="Line 45"/>
          <p:cNvSpPr>
            <a:spLocks noChangeShapeType="1"/>
          </p:cNvSpPr>
          <p:nvPr/>
        </p:nvSpPr>
        <p:spPr bwMode="auto">
          <a:xfrm flipH="1" flipV="1">
            <a:off x="5638800" y="3428984"/>
            <a:ext cx="1676400" cy="228600"/>
          </a:xfrm>
          <a:prstGeom prst="line">
            <a:avLst/>
          </a:prstGeom>
          <a:noFill/>
          <a:ln w="9525">
            <a:solidFill>
              <a:srgbClr val="66FF99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tr-TR"/>
          </a:p>
        </p:txBody>
      </p:sp>
      <p:sp>
        <p:nvSpPr>
          <p:cNvPr id="1056" name="Line 50"/>
          <p:cNvSpPr>
            <a:spLocks noChangeShapeType="1"/>
          </p:cNvSpPr>
          <p:nvPr/>
        </p:nvSpPr>
        <p:spPr bwMode="auto">
          <a:xfrm flipV="1">
            <a:off x="5791200" y="1676384"/>
            <a:ext cx="1600200" cy="304800"/>
          </a:xfrm>
          <a:prstGeom prst="line">
            <a:avLst/>
          </a:prstGeom>
          <a:noFill/>
          <a:ln w="9525">
            <a:solidFill>
              <a:srgbClr val="66FF99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tr-TR"/>
          </a:p>
        </p:txBody>
      </p:sp>
      <p:sp>
        <p:nvSpPr>
          <p:cNvPr id="35" name="3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78</a:t>
            </a:fld>
            <a:endParaRPr lang="tr-TR"/>
          </a:p>
        </p:txBody>
      </p:sp>
      <p:sp>
        <p:nvSpPr>
          <p:cNvPr id="36" name="35 Dikdörtgen"/>
          <p:cNvSpPr/>
          <p:nvPr/>
        </p:nvSpPr>
        <p:spPr>
          <a:xfrm>
            <a:off x="428596" y="4857760"/>
            <a:ext cx="82153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sz="2800" dirty="0" smtClean="0"/>
              <a:t>Find a tour of a given set of cities so </a:t>
            </a:r>
            <a:r>
              <a:rPr lang="en-US" sz="2800" dirty="0" smtClean="0"/>
              <a:t>that</a:t>
            </a:r>
            <a:r>
              <a:rPr lang="tr-TR" sz="28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each </a:t>
            </a:r>
            <a:r>
              <a:rPr lang="en-US" sz="2800" dirty="0" smtClean="0"/>
              <a:t>city is visited only </a:t>
            </a:r>
            <a:r>
              <a:rPr lang="en-US" sz="2800" dirty="0" smtClean="0"/>
              <a:t>once</a:t>
            </a:r>
            <a:r>
              <a:rPr lang="tr-TR" sz="28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 smtClean="0"/>
              <a:t>total distance traveled is minimized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5BFC06-ED7A-4DE3-A005-F4BDD9467419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00042"/>
            <a:ext cx="7507288" cy="68262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200" b="1" dirty="0" smtClean="0"/>
              <a:t>Encoding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Represent every city with an integer 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Consider 6 Indian cities –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/>
              <a:t>    Mumbai,  Nagpur , Calcutta, Delhi, Bangalore and </a:t>
            </a:r>
            <a:r>
              <a:rPr lang="en-US" sz="2600" dirty="0" err="1" smtClean="0"/>
              <a:t>Pune</a:t>
            </a:r>
            <a:r>
              <a:rPr lang="en-US" sz="2600" dirty="0" smtClean="0"/>
              <a:t> assign a number to each.</a:t>
            </a:r>
          </a:p>
          <a:p>
            <a:pPr eaLnBrk="1" hangingPunct="1">
              <a:lnSpc>
                <a:spcPct val="80000"/>
              </a:lnSpc>
            </a:pPr>
            <a:endParaRPr lang="es-ES_tradnl" sz="2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sz="2600" dirty="0" smtClean="0"/>
              <a:t>			</a:t>
            </a:r>
            <a:r>
              <a:rPr lang="es-ES_tradnl" sz="2600" dirty="0" smtClean="0">
                <a:solidFill>
                  <a:schemeClr val="tx2"/>
                </a:solidFill>
              </a:rPr>
              <a:t>Mumbai             </a:t>
            </a:r>
            <a:r>
              <a:rPr lang="es-ES_tradnl" sz="2600" dirty="0" smtClean="0">
                <a:solidFill>
                  <a:schemeClr val="tx2"/>
                </a:solidFill>
              </a:rPr>
              <a:t>1</a:t>
            </a:r>
            <a:endParaRPr lang="es-ES_tradnl" sz="26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sz="2600" dirty="0" smtClean="0">
                <a:solidFill>
                  <a:schemeClr val="tx2"/>
                </a:solidFill>
              </a:rPr>
              <a:t>			</a:t>
            </a:r>
            <a:r>
              <a:rPr lang="es-ES_tradnl" sz="2600" dirty="0" err="1" smtClean="0">
                <a:solidFill>
                  <a:schemeClr val="tx2"/>
                </a:solidFill>
              </a:rPr>
              <a:t>Nagpur</a:t>
            </a:r>
            <a:r>
              <a:rPr lang="es-ES_tradnl" sz="2600" dirty="0" smtClean="0">
                <a:solidFill>
                  <a:schemeClr val="tx2"/>
                </a:solidFill>
              </a:rPr>
              <a:t>              </a:t>
            </a:r>
            <a:r>
              <a:rPr lang="tr-TR" sz="2600" dirty="0" smtClean="0">
                <a:solidFill>
                  <a:schemeClr val="tx2"/>
                </a:solidFill>
              </a:rPr>
              <a:t> </a:t>
            </a:r>
            <a:r>
              <a:rPr lang="es-ES_tradnl" sz="2600" dirty="0" smtClean="0">
                <a:solidFill>
                  <a:schemeClr val="tx2"/>
                </a:solidFill>
              </a:rPr>
              <a:t>2</a:t>
            </a:r>
            <a:endParaRPr lang="es-ES_tradnl" sz="26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sz="2600" dirty="0" smtClean="0">
                <a:solidFill>
                  <a:schemeClr val="tx2"/>
                </a:solidFill>
              </a:rPr>
              <a:t>			</a:t>
            </a:r>
            <a:r>
              <a:rPr lang="es-ES_tradnl" sz="2600" dirty="0" err="1" smtClean="0">
                <a:solidFill>
                  <a:schemeClr val="tx2"/>
                </a:solidFill>
              </a:rPr>
              <a:t>Calcutta</a:t>
            </a:r>
            <a:r>
              <a:rPr lang="es-ES_tradnl" sz="2600" dirty="0" smtClean="0">
                <a:solidFill>
                  <a:schemeClr val="tx2"/>
                </a:solidFill>
              </a:rPr>
              <a:t>             </a:t>
            </a:r>
            <a:r>
              <a:rPr lang="tr-TR" sz="2600" dirty="0" smtClean="0">
                <a:solidFill>
                  <a:schemeClr val="tx2"/>
                </a:solidFill>
              </a:rPr>
              <a:t> </a:t>
            </a:r>
            <a:r>
              <a:rPr lang="es-ES_tradnl" sz="2600" dirty="0" smtClean="0">
                <a:solidFill>
                  <a:schemeClr val="tx2"/>
                </a:solidFill>
              </a:rPr>
              <a:t>3</a:t>
            </a:r>
            <a:endParaRPr lang="es-ES_tradnl" sz="26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sz="2600" dirty="0" smtClean="0">
                <a:solidFill>
                  <a:schemeClr val="tx2"/>
                </a:solidFill>
              </a:rPr>
              <a:t>			Delhi                 </a:t>
            </a:r>
            <a:r>
              <a:rPr lang="tr-TR" sz="2600" dirty="0" smtClean="0">
                <a:solidFill>
                  <a:schemeClr val="tx2"/>
                </a:solidFill>
              </a:rPr>
              <a:t>  </a:t>
            </a:r>
            <a:r>
              <a:rPr lang="es-ES_tradnl" sz="2600" dirty="0" smtClean="0">
                <a:solidFill>
                  <a:schemeClr val="tx2"/>
                </a:solidFill>
              </a:rPr>
              <a:t>4</a:t>
            </a:r>
            <a:endParaRPr lang="es-ES_tradnl" sz="26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_tradnl" sz="2600" dirty="0" smtClean="0">
                <a:solidFill>
                  <a:schemeClr val="tx2"/>
                </a:solidFill>
              </a:rPr>
              <a:t>			Bangalore          </a:t>
            </a:r>
            <a:r>
              <a:rPr lang="es-ES_tradnl" sz="2600" dirty="0" smtClean="0">
                <a:solidFill>
                  <a:schemeClr val="tx2"/>
                </a:solidFill>
              </a:rPr>
              <a:t>5</a:t>
            </a:r>
            <a:endParaRPr lang="en-US" sz="26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			</a:t>
            </a:r>
            <a:r>
              <a:rPr lang="en-US" sz="2600" dirty="0" err="1" smtClean="0">
                <a:solidFill>
                  <a:schemeClr val="tx2"/>
                </a:solidFill>
              </a:rPr>
              <a:t>Pune</a:t>
            </a:r>
            <a:r>
              <a:rPr lang="en-US" sz="2600" dirty="0" smtClean="0">
                <a:solidFill>
                  <a:schemeClr val="tx2"/>
                </a:solidFill>
              </a:rPr>
              <a:t>		</a:t>
            </a:r>
            <a:r>
              <a:rPr lang="es-ES_tradnl" sz="2600" dirty="0" smtClean="0">
                <a:solidFill>
                  <a:schemeClr val="tx2"/>
                </a:solidFill>
              </a:rPr>
              <a:t>    </a:t>
            </a:r>
            <a:r>
              <a:rPr lang="es-ES_tradnl" sz="2600" dirty="0" smtClean="0">
                <a:solidFill>
                  <a:schemeClr val="tx2"/>
                </a:solidFill>
              </a:rPr>
              <a:t>6</a:t>
            </a:r>
            <a:endParaRPr lang="en-US" sz="26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>
            <a:off x="3895720" y="5643578"/>
            <a:ext cx="381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0966" name="Line 5"/>
          <p:cNvSpPr>
            <a:spLocks noChangeShapeType="1"/>
          </p:cNvSpPr>
          <p:nvPr/>
        </p:nvSpPr>
        <p:spPr bwMode="auto">
          <a:xfrm>
            <a:off x="3895720" y="4071942"/>
            <a:ext cx="381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3895720" y="4529142"/>
            <a:ext cx="381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>
            <a:off x="3895720" y="4910142"/>
            <a:ext cx="381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>
            <a:off x="3895720" y="5286388"/>
            <a:ext cx="381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0970" name="Line 4"/>
          <p:cNvSpPr>
            <a:spLocks noChangeShapeType="1"/>
          </p:cNvSpPr>
          <p:nvPr/>
        </p:nvSpPr>
        <p:spPr bwMode="auto">
          <a:xfrm>
            <a:off x="3857620" y="6072206"/>
            <a:ext cx="381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14400" y="2578100"/>
            <a:ext cx="8020050" cy="3673475"/>
            <a:chOff x="84" y="920"/>
            <a:chExt cx="5676" cy="2762"/>
          </a:xfrm>
        </p:grpSpPr>
        <p:sp>
          <p:nvSpPr>
            <p:cNvPr id="12292" name="Line 2"/>
            <p:cNvSpPr>
              <a:spLocks noChangeShapeType="1"/>
            </p:cNvSpPr>
            <p:nvPr/>
          </p:nvSpPr>
          <p:spPr bwMode="auto">
            <a:xfrm rot="-5400000">
              <a:off x="2876" y="932"/>
              <a:ext cx="8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3" name="Text Box 3"/>
            <p:cNvSpPr txBox="1">
              <a:spLocks noChangeArrowheads="1"/>
            </p:cNvSpPr>
            <p:nvPr/>
          </p:nvSpPr>
          <p:spPr bwMode="auto">
            <a:xfrm>
              <a:off x="3535" y="928"/>
              <a:ext cx="2225" cy="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Arial" pitchFamily="34" charset="0"/>
                </a:rPr>
                <a:t>Genotype space = {0,1}</a:t>
              </a:r>
              <a:r>
                <a:rPr lang="en-US" sz="2400" baseline="30000">
                  <a:latin typeface="Arial" pitchFamily="34" charset="0"/>
                </a:rPr>
                <a:t>L</a:t>
              </a:r>
            </a:p>
          </p:txBody>
        </p:sp>
        <p:sp>
          <p:nvSpPr>
            <p:cNvPr id="12294" name="AutoShape 4"/>
            <p:cNvSpPr>
              <a:spLocks noChangeArrowheads="1"/>
            </p:cNvSpPr>
            <p:nvPr/>
          </p:nvSpPr>
          <p:spPr bwMode="auto">
            <a:xfrm>
              <a:off x="3870" y="1421"/>
              <a:ext cx="1773" cy="1765"/>
            </a:xfrm>
            <a:prstGeom prst="cube">
              <a:avLst>
                <a:gd name="adj" fmla="val 25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295" name="Text Box 5"/>
            <p:cNvSpPr txBox="1">
              <a:spLocks noChangeArrowheads="1"/>
            </p:cNvSpPr>
            <p:nvPr/>
          </p:nvSpPr>
          <p:spPr bwMode="auto">
            <a:xfrm>
              <a:off x="236" y="920"/>
              <a:ext cx="1798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pitchFamily="34" charset="0"/>
                </a:rPr>
                <a:t>Phenotype space</a:t>
              </a:r>
            </a:p>
          </p:txBody>
        </p:sp>
        <p:sp>
          <p:nvSpPr>
            <p:cNvPr id="12296" name="Freeform 6"/>
            <p:cNvSpPr>
              <a:spLocks/>
            </p:cNvSpPr>
            <p:nvPr/>
          </p:nvSpPr>
          <p:spPr bwMode="auto">
            <a:xfrm>
              <a:off x="84" y="1480"/>
              <a:ext cx="2080" cy="1800"/>
            </a:xfrm>
            <a:custGeom>
              <a:avLst/>
              <a:gdLst>
                <a:gd name="T0" fmla="*/ 360 w 2080"/>
                <a:gd name="T1" fmla="*/ 696 h 1800"/>
                <a:gd name="T2" fmla="*/ 232 w 2080"/>
                <a:gd name="T3" fmla="*/ 424 h 1800"/>
                <a:gd name="T4" fmla="*/ 496 w 2080"/>
                <a:gd name="T5" fmla="*/ 96 h 1800"/>
                <a:gd name="T6" fmla="*/ 1040 w 2080"/>
                <a:gd name="T7" fmla="*/ 208 h 1800"/>
                <a:gd name="T8" fmla="*/ 1568 w 2080"/>
                <a:gd name="T9" fmla="*/ 0 h 1800"/>
                <a:gd name="T10" fmla="*/ 1808 w 2080"/>
                <a:gd name="T11" fmla="*/ 536 h 1800"/>
                <a:gd name="T12" fmla="*/ 1768 w 2080"/>
                <a:gd name="T13" fmla="*/ 960 h 1800"/>
                <a:gd name="T14" fmla="*/ 2048 w 2080"/>
                <a:gd name="T15" fmla="*/ 1176 h 1800"/>
                <a:gd name="T16" fmla="*/ 2080 w 2080"/>
                <a:gd name="T17" fmla="*/ 1688 h 1800"/>
                <a:gd name="T18" fmla="*/ 1528 w 2080"/>
                <a:gd name="T19" fmla="*/ 1752 h 1800"/>
                <a:gd name="T20" fmla="*/ 1176 w 2080"/>
                <a:gd name="T21" fmla="*/ 1440 h 1800"/>
                <a:gd name="T22" fmla="*/ 896 w 2080"/>
                <a:gd name="T23" fmla="*/ 1800 h 1800"/>
                <a:gd name="T24" fmla="*/ 320 w 2080"/>
                <a:gd name="T25" fmla="*/ 1520 h 1800"/>
                <a:gd name="T26" fmla="*/ 0 w 2080"/>
                <a:gd name="T27" fmla="*/ 1344 h 1800"/>
                <a:gd name="T28" fmla="*/ 312 w 2080"/>
                <a:gd name="T29" fmla="*/ 992 h 1800"/>
                <a:gd name="T30" fmla="*/ 208 w 2080"/>
                <a:gd name="T31" fmla="*/ 672 h 1800"/>
                <a:gd name="T32" fmla="*/ 360 w 2080"/>
                <a:gd name="T33" fmla="*/ 696 h 18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80"/>
                <a:gd name="T52" fmla="*/ 0 h 1800"/>
                <a:gd name="T53" fmla="*/ 2080 w 2080"/>
                <a:gd name="T54" fmla="*/ 1800 h 180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80" h="1800">
                  <a:moveTo>
                    <a:pt x="360" y="696"/>
                  </a:moveTo>
                  <a:lnTo>
                    <a:pt x="232" y="424"/>
                  </a:lnTo>
                  <a:lnTo>
                    <a:pt x="496" y="96"/>
                  </a:lnTo>
                  <a:lnTo>
                    <a:pt x="1040" y="208"/>
                  </a:lnTo>
                  <a:lnTo>
                    <a:pt x="1568" y="0"/>
                  </a:lnTo>
                  <a:lnTo>
                    <a:pt x="1808" y="536"/>
                  </a:lnTo>
                  <a:lnTo>
                    <a:pt x="1768" y="960"/>
                  </a:lnTo>
                  <a:lnTo>
                    <a:pt x="2048" y="1176"/>
                  </a:lnTo>
                  <a:lnTo>
                    <a:pt x="2080" y="1688"/>
                  </a:lnTo>
                  <a:lnTo>
                    <a:pt x="1528" y="1752"/>
                  </a:lnTo>
                  <a:lnTo>
                    <a:pt x="1176" y="1440"/>
                  </a:lnTo>
                  <a:lnTo>
                    <a:pt x="896" y="1800"/>
                  </a:lnTo>
                  <a:lnTo>
                    <a:pt x="320" y="1520"/>
                  </a:lnTo>
                  <a:lnTo>
                    <a:pt x="0" y="1344"/>
                  </a:lnTo>
                  <a:lnTo>
                    <a:pt x="312" y="992"/>
                  </a:lnTo>
                  <a:lnTo>
                    <a:pt x="208" y="672"/>
                  </a:lnTo>
                  <a:lnTo>
                    <a:pt x="360" y="69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2116" y="1312"/>
              <a:ext cx="1655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pitchFamily="34" charset="0"/>
                </a:rPr>
                <a:t>Encoding </a:t>
              </a:r>
            </a:p>
            <a:p>
              <a:r>
                <a:rPr lang="en-US" sz="2400">
                  <a:latin typeface="Arial" pitchFamily="34" charset="0"/>
                </a:rPr>
                <a:t>(representation)</a:t>
              </a:r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 rot="-5400000">
              <a:off x="2968" y="2212"/>
              <a:ext cx="0" cy="1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299" name="Text Box 9"/>
            <p:cNvSpPr txBox="1">
              <a:spLocks noChangeArrowheads="1"/>
            </p:cNvSpPr>
            <p:nvPr/>
          </p:nvSpPr>
          <p:spPr bwMode="auto">
            <a:xfrm>
              <a:off x="2188" y="3064"/>
              <a:ext cx="2411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pitchFamily="34" charset="0"/>
                </a:rPr>
                <a:t>Decoding</a:t>
              </a:r>
            </a:p>
            <a:p>
              <a:r>
                <a:rPr lang="en-US" sz="2400">
                  <a:latin typeface="Arial" pitchFamily="34" charset="0"/>
                </a:rPr>
                <a:t>(inverse representation)</a:t>
              </a:r>
            </a:p>
          </p:txBody>
        </p:sp>
        <p:sp>
          <p:nvSpPr>
            <p:cNvPr id="12300" name="Text Box 10"/>
            <p:cNvSpPr txBox="1">
              <a:spLocks noChangeArrowheads="1"/>
            </p:cNvSpPr>
            <p:nvPr/>
          </p:nvSpPr>
          <p:spPr bwMode="auto">
            <a:xfrm>
              <a:off x="4022" y="2777"/>
              <a:ext cx="1219" cy="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pitchFamily="34" charset="0"/>
                </a:rPr>
                <a:t>011101001</a:t>
              </a:r>
            </a:p>
          </p:txBody>
        </p:sp>
        <p:sp>
          <p:nvSpPr>
            <p:cNvPr id="12301" name="Text Box 11"/>
            <p:cNvSpPr txBox="1">
              <a:spLocks noChangeArrowheads="1"/>
            </p:cNvSpPr>
            <p:nvPr/>
          </p:nvSpPr>
          <p:spPr bwMode="auto">
            <a:xfrm>
              <a:off x="3886" y="2393"/>
              <a:ext cx="1219" cy="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pitchFamily="34" charset="0"/>
                </a:rPr>
                <a:t>010001001</a:t>
              </a:r>
            </a:p>
          </p:txBody>
        </p:sp>
        <p:sp>
          <p:nvSpPr>
            <p:cNvPr id="12302" name="Text Box 12"/>
            <p:cNvSpPr txBox="1">
              <a:spLocks noChangeArrowheads="1"/>
            </p:cNvSpPr>
            <p:nvPr/>
          </p:nvSpPr>
          <p:spPr bwMode="auto">
            <a:xfrm>
              <a:off x="4342" y="2013"/>
              <a:ext cx="1099" cy="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pitchFamily="34" charset="0"/>
                </a:rPr>
                <a:t>10010010</a:t>
              </a:r>
            </a:p>
          </p:txBody>
        </p:sp>
        <p:sp>
          <p:nvSpPr>
            <p:cNvPr id="12303" name="Text Box 13"/>
            <p:cNvSpPr txBox="1">
              <a:spLocks noChangeArrowheads="1"/>
            </p:cNvSpPr>
            <p:nvPr/>
          </p:nvSpPr>
          <p:spPr bwMode="auto">
            <a:xfrm>
              <a:off x="4254" y="1577"/>
              <a:ext cx="1099" cy="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pitchFamily="34" charset="0"/>
                </a:rPr>
                <a:t>10010001</a:t>
              </a:r>
            </a:p>
          </p:txBody>
        </p:sp>
      </p:grpSp>
      <p:sp>
        <p:nvSpPr>
          <p:cNvPr id="12291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458200" cy="1143000"/>
          </a:xfrm>
          <a:noFill/>
        </p:spPr>
        <p:txBody>
          <a:bodyPr anchor="ctr"/>
          <a:lstStyle/>
          <a:p>
            <a:pPr eaLnBrk="1" hangingPunct="1"/>
            <a:r>
              <a:rPr lang="en-US" smtClean="0"/>
              <a:t>Representation</a:t>
            </a:r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7E91C4-3B58-4455-BFC2-D50CAB2C2DA0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4200" b="1" smtClean="0"/>
              <a:t>Encoding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eaLnBrk="1" hangingPunct="1"/>
            <a:endParaRPr lang="en-US" sz="2600" dirty="0" smtClean="0"/>
          </a:p>
          <a:p>
            <a:pPr eaLnBrk="1" hangingPunct="1"/>
            <a:r>
              <a:rPr lang="en-US" sz="2600" dirty="0" smtClean="0"/>
              <a:t>Thus a path would be represented as a </a:t>
            </a:r>
            <a:r>
              <a:rPr lang="en-US" sz="2600" dirty="0" smtClean="0">
                <a:solidFill>
                  <a:schemeClr val="hlink"/>
                </a:solidFill>
              </a:rPr>
              <a:t>sequence</a:t>
            </a:r>
            <a:r>
              <a:rPr lang="en-US" sz="2600" dirty="0" smtClean="0"/>
              <a:t> of integers from 1 to 6.</a:t>
            </a:r>
          </a:p>
          <a:p>
            <a:pPr eaLnBrk="1" hangingPunct="1">
              <a:buFont typeface="Wingdings" pitchFamily="2" charset="2"/>
              <a:buNone/>
            </a:pPr>
            <a:endParaRPr lang="en-US" sz="2600" dirty="0" smtClean="0"/>
          </a:p>
          <a:p>
            <a:pPr eaLnBrk="1" hangingPunct="1"/>
            <a:r>
              <a:rPr lang="en-US" sz="2600" dirty="0" smtClean="0"/>
              <a:t>The </a:t>
            </a:r>
            <a:r>
              <a:rPr lang="en-US" sz="2600" dirty="0" smtClean="0"/>
              <a:t>path </a:t>
            </a:r>
            <a:r>
              <a:rPr lang="en-US" sz="2600" dirty="0" smtClean="0">
                <a:solidFill>
                  <a:schemeClr val="hlink"/>
                </a:solidFill>
              </a:rPr>
              <a:t>[1 2 3 4 5 6]</a:t>
            </a:r>
            <a:r>
              <a:rPr lang="en-US" sz="2600" dirty="0" smtClean="0"/>
              <a:t> represents a path from</a:t>
            </a:r>
          </a:p>
          <a:p>
            <a:pPr eaLnBrk="1" hangingPunct="1">
              <a:buFont typeface="Wingdings" pitchFamily="2" charset="2"/>
              <a:buNone/>
            </a:pPr>
            <a:endParaRPr lang="en-US" sz="26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600" dirty="0" smtClean="0"/>
              <a:t>  </a:t>
            </a:r>
            <a:r>
              <a:rPr lang="en-US" sz="2800" dirty="0" smtClean="0"/>
              <a:t>  </a:t>
            </a:r>
            <a:r>
              <a:rPr lang="en-US" sz="2400" dirty="0" smtClean="0"/>
              <a:t>Mumbai to Nagpur - Nagpur to Calcutta - Calcutta to Delhi - Delhi to Bangalore - Bangalore  to  </a:t>
            </a:r>
            <a:r>
              <a:rPr lang="en-US" sz="2400" dirty="0" err="1" smtClean="0"/>
              <a:t>Pune</a:t>
            </a:r>
            <a:r>
              <a:rPr lang="en-US" sz="2400" dirty="0" smtClean="0"/>
              <a:t> and </a:t>
            </a:r>
            <a:r>
              <a:rPr lang="tr-TR" sz="2400" dirty="0" smtClean="0"/>
              <a:t>P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smtClean="0"/>
              <a:t>to Mumbai. 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5" name="4 Dikdörtgen"/>
          <p:cNvSpPr/>
          <p:nvPr/>
        </p:nvSpPr>
        <p:spPr>
          <a:xfrm>
            <a:off x="3428992" y="5500702"/>
            <a:ext cx="178595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s-ES_tradnl" sz="1600" dirty="0" smtClean="0">
                <a:solidFill>
                  <a:schemeClr val="tx2"/>
                </a:solidFill>
              </a:rPr>
              <a:t>Mumbai             </a:t>
            </a:r>
            <a:r>
              <a:rPr lang="es-ES_tradnl" sz="1600" dirty="0" smtClean="0">
                <a:solidFill>
                  <a:schemeClr val="tx2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s-ES_tradnl" sz="1600" dirty="0" err="1" smtClean="0">
                <a:solidFill>
                  <a:schemeClr val="tx2"/>
                </a:solidFill>
              </a:rPr>
              <a:t>Nagpur</a:t>
            </a:r>
            <a:r>
              <a:rPr lang="es-ES_tradnl" sz="1600" dirty="0" smtClean="0">
                <a:solidFill>
                  <a:schemeClr val="tx2"/>
                </a:solidFill>
              </a:rPr>
              <a:t>              </a:t>
            </a:r>
            <a:r>
              <a:rPr lang="tr-TR" sz="1600" dirty="0" smtClean="0">
                <a:solidFill>
                  <a:schemeClr val="tx2"/>
                </a:solidFill>
              </a:rPr>
              <a:t> </a:t>
            </a:r>
            <a:r>
              <a:rPr lang="es-ES_tradnl" sz="1600" dirty="0" smtClean="0">
                <a:solidFill>
                  <a:schemeClr val="tx2"/>
                </a:solidFill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s-ES_tradnl" sz="1600" dirty="0" err="1" smtClean="0">
                <a:solidFill>
                  <a:schemeClr val="tx2"/>
                </a:solidFill>
              </a:rPr>
              <a:t>Calcutta</a:t>
            </a:r>
            <a:r>
              <a:rPr lang="es-ES_tradnl" sz="1600" dirty="0" smtClean="0">
                <a:solidFill>
                  <a:schemeClr val="tx2"/>
                </a:solidFill>
              </a:rPr>
              <a:t>             </a:t>
            </a:r>
            <a:r>
              <a:rPr lang="tr-TR" sz="1600" dirty="0" smtClean="0">
                <a:solidFill>
                  <a:schemeClr val="tx2"/>
                </a:solidFill>
              </a:rPr>
              <a:t> </a:t>
            </a:r>
            <a:r>
              <a:rPr lang="es-ES_tradnl" sz="1600" dirty="0" smtClean="0">
                <a:solidFill>
                  <a:schemeClr val="tx2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s-ES_tradnl" sz="1600" dirty="0" smtClean="0">
                <a:solidFill>
                  <a:schemeClr val="tx2"/>
                </a:solidFill>
              </a:rPr>
              <a:t>Delhi                 </a:t>
            </a:r>
            <a:r>
              <a:rPr lang="tr-TR" sz="1600" dirty="0" smtClean="0">
                <a:solidFill>
                  <a:schemeClr val="tx2"/>
                </a:solidFill>
              </a:rPr>
              <a:t>  </a:t>
            </a:r>
            <a:r>
              <a:rPr lang="es-ES_tradnl" sz="1600" dirty="0" smtClean="0">
                <a:solidFill>
                  <a:schemeClr val="tx2"/>
                </a:solidFill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sz="1600" dirty="0" err="1" smtClean="0">
                <a:solidFill>
                  <a:schemeClr val="tx2"/>
                </a:solidFill>
              </a:rPr>
              <a:t>Pune</a:t>
            </a:r>
            <a:r>
              <a:rPr lang="en-US" sz="1600" dirty="0" smtClean="0">
                <a:solidFill>
                  <a:schemeClr val="tx2"/>
                </a:solidFill>
              </a:rPr>
              <a:t>	</a:t>
            </a:r>
            <a:r>
              <a:rPr lang="tr-TR" sz="1600" dirty="0" smtClean="0">
                <a:solidFill>
                  <a:schemeClr val="tx2"/>
                </a:solidFill>
              </a:rPr>
              <a:t>    </a:t>
            </a:r>
            <a:r>
              <a:rPr lang="es-ES_tradnl" sz="1600" dirty="0" smtClean="0">
                <a:solidFill>
                  <a:schemeClr val="tx2"/>
                </a:solidFill>
              </a:rPr>
              <a:t>    </a:t>
            </a:r>
            <a:r>
              <a:rPr lang="es-ES_tradnl" sz="1600" dirty="0" smtClean="0">
                <a:solidFill>
                  <a:schemeClr val="tx2"/>
                </a:solidFill>
              </a:rPr>
              <a:t>6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z="4200" b="1" smtClean="0"/>
              <a:t>Fitness Function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30725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r>
              <a:rPr lang="en-US" sz="2600" smtClean="0"/>
              <a:t>The fitness function will be the </a:t>
            </a:r>
            <a:r>
              <a:rPr lang="en-US" sz="2600" smtClean="0">
                <a:solidFill>
                  <a:schemeClr val="hlink"/>
                </a:solidFill>
              </a:rPr>
              <a:t>total cost of the tour</a:t>
            </a:r>
            <a:r>
              <a:rPr lang="en-US" sz="2600" smtClean="0"/>
              <a:t> represented by each chromosome.</a:t>
            </a:r>
          </a:p>
          <a:p>
            <a:pPr eaLnBrk="1" hangingPunct="1">
              <a:buFont typeface="Wingdings" pitchFamily="2" charset="2"/>
              <a:buNone/>
            </a:pPr>
            <a:endParaRPr lang="en-US" sz="2600" smtClean="0"/>
          </a:p>
          <a:p>
            <a:pPr eaLnBrk="1" hangingPunct="1"/>
            <a:r>
              <a:rPr lang="en-US" sz="2600" smtClean="0"/>
              <a:t>This can be calculated as the </a:t>
            </a:r>
            <a:r>
              <a:rPr lang="en-US" sz="2600" smtClean="0">
                <a:solidFill>
                  <a:schemeClr val="hlink"/>
                </a:solidFill>
              </a:rPr>
              <a:t>sum of the distances</a:t>
            </a:r>
            <a:r>
              <a:rPr lang="en-US" sz="2600" smtClean="0"/>
              <a:t> traversed in each travel segment. </a:t>
            </a:r>
          </a:p>
          <a:p>
            <a:pPr eaLnBrk="1" hangingPunct="1">
              <a:buFont typeface="Wingdings" pitchFamily="2" charset="2"/>
              <a:buNone/>
            </a:pPr>
            <a:endParaRPr lang="en-US" sz="2600" smtClean="0"/>
          </a:p>
          <a:p>
            <a:pPr eaLnBrk="1" hangingPunct="1">
              <a:buFont typeface="Wingdings" pitchFamily="2" charset="2"/>
              <a:buNone/>
            </a:pPr>
            <a:r>
              <a:rPr lang="en-US" sz="3000" b="1" smtClean="0">
                <a:solidFill>
                  <a:schemeClr val="hlink"/>
                </a:solidFill>
              </a:rPr>
              <a:t>   </a:t>
            </a:r>
            <a:r>
              <a:rPr lang="en-US" sz="3000" i="1" smtClean="0"/>
              <a:t>The </a:t>
            </a:r>
            <a:r>
              <a:rPr lang="en-US" sz="3000" i="1" smtClean="0">
                <a:solidFill>
                  <a:schemeClr val="hlink"/>
                </a:solidFill>
              </a:rPr>
              <a:t>Lesser The Sum, The Fitter The Solution</a:t>
            </a:r>
            <a:r>
              <a:rPr lang="en-US" sz="3000" i="1" smtClean="0"/>
              <a:t> Represented By That Chromosome.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81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Placeholder 3"/>
          <p:cNvGraphicFramePr>
            <a:graphicFrameLocks noGrp="1"/>
          </p:cNvGraphicFramePr>
          <p:nvPr>
            <p:ph type="tbl" idx="1"/>
          </p:nvPr>
        </p:nvGraphicFramePr>
        <p:xfrm>
          <a:off x="857224" y="2017713"/>
          <a:ext cx="7772401" cy="2595565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37079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863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1987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1407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998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163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863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1124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1049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620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1987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1124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1461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1881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1844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1407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1461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2061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1437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998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1049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1881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2061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841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163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620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1844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1437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841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14" marB="45714"/>
                </a:tc>
              </a:tr>
            </a:tbl>
          </a:graphicData>
        </a:graphic>
      </p:graphicFrame>
      <p:sp>
        <p:nvSpPr>
          <p:cNvPr id="4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800" b="1" u="sng" smtClean="0"/>
              <a:t>Distance/Cost Matrix For TSP</a:t>
            </a:r>
            <a:br>
              <a:rPr lang="en-US" sz="3800" b="1" u="sng" smtClean="0"/>
            </a:br>
            <a:endParaRPr lang="en-US" sz="3800" b="1" u="sng" smtClean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587AE5-F563-494A-B990-FC7955D96FB5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14400"/>
          </a:xfrm>
        </p:spPr>
        <p:txBody>
          <a:bodyPr/>
          <a:lstStyle/>
          <a:p>
            <a:pPr algn="ctr" eaLnBrk="1" hangingPunct="1"/>
            <a:r>
              <a:rPr lang="en-US" sz="4200" b="1" u="sng" smtClean="0"/>
              <a:t>Fitness Function</a:t>
            </a:r>
            <a:r>
              <a:rPr lang="en-US" smtClean="0"/>
              <a:t> (contd.)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So, for a chromosome [4 1 3 2 5 6 ], the total cost of travel or fitness will be calculated as shown below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Fitness </a:t>
            </a:r>
            <a:r>
              <a:rPr lang="en-US" sz="2600" i="1" dirty="0" smtClean="0"/>
              <a:t>  = 1407 + 1987 + 1124 + 1049 + 841 </a:t>
            </a:r>
            <a:endParaRPr lang="en-US" sz="2600" b="1" i="1" u="sng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 smtClean="0"/>
              <a:t>		    </a:t>
            </a:r>
            <a:r>
              <a:rPr lang="tr-TR" sz="2600" dirty="0" smtClean="0"/>
              <a:t>    </a:t>
            </a:r>
            <a:r>
              <a:rPr lang="en-US" sz="2600" i="1" dirty="0" smtClean="0"/>
              <a:t>= </a:t>
            </a:r>
            <a:r>
              <a:rPr lang="en-US" sz="2600" dirty="0" smtClean="0"/>
              <a:t> </a:t>
            </a:r>
            <a:r>
              <a:rPr lang="en-US" sz="2600" dirty="0" smtClean="0"/>
              <a:t>6408 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kms</a:t>
            </a:r>
            <a:r>
              <a:rPr lang="en-US" sz="2600" i="1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Since our objective is to </a:t>
            </a:r>
            <a:r>
              <a:rPr lang="en-US" sz="2600" dirty="0" smtClean="0">
                <a:solidFill>
                  <a:schemeClr val="hlink"/>
                </a:solidFill>
              </a:rPr>
              <a:t>Minimize</a:t>
            </a:r>
            <a:r>
              <a:rPr lang="en-US" sz="2600" dirty="0" smtClean="0"/>
              <a:t> the distance, the lesser the total distance, the fitter the solution.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83</a:t>
            </a:fld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 Population for TSP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431925" y="2251075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(5,3,4,6,2)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260725" y="2251075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(2,4,6,3,5)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105400" y="2251075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(4,3,6,5,2)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431925" y="29718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(2,3,4,6,5)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3260725" y="29718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(4,3,6,2,5)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5105400" y="29718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(3,4,5,2,6)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431925" y="36576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(3,5,4,6,2)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260725" y="36576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(4,5,3,6,2)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5105400" y="36576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(5,4,2,3,6)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1431925" y="43434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(4,6,3,2,5)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3260725" y="43434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(3,4,2,6,5)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5105400" y="43434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(3,6,5,1,4)</a:t>
            </a:r>
          </a:p>
        </p:txBody>
      </p:sp>
      <p:sp>
        <p:nvSpPr>
          <p:cNvPr id="15" name="1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 Parents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431925" y="2251075"/>
            <a:ext cx="1463675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(5,3,4,6,2)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260725" y="2251075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(2,4,6,3,5)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105400" y="2251075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(4,3,6,5,2)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431925" y="29718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(2,3,4,6,5)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260725" y="29718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(4,3,6,2,5)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5105400" y="29718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(3,4,5,2,6)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431925" y="36576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(3,5,4,6,2)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3260725" y="36576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(4,5,3,6,2)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105400" y="36576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(5,4,2,3,6)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431925" y="43434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(4,6,3,2,5)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3260725" y="4343400"/>
            <a:ext cx="1463675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(3,4,2,6,5)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5105400" y="43434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(3,6,5,1,4)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2193925" y="5375275"/>
            <a:ext cx="346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Try to pick the better ones.</a:t>
            </a:r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Off-Spring – 1 point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431925" y="2251075"/>
            <a:ext cx="1463675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(5,3,4,6,2)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260725" y="2251075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(2,4,6,3,5)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5105400" y="2251075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(4,3,6,5,2)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431925" y="29718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(2,3,4,6,5)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260725" y="29718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(4,3,6,2,5)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5105400" y="29718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(3,4,5,2,6)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431925" y="36576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(3,5,4,6,2)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3260725" y="36576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(4,5,3,6,2)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5105400" y="36576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(5,4,2,3,6)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431925" y="43434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(4,6,3,2,5)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3260725" y="4343400"/>
            <a:ext cx="1463675" cy="46672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(3,4,2,6,5)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5105400" y="43434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(3,6,5,1,4)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2362200" y="5410200"/>
            <a:ext cx="1492250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3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4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5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6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2057400" y="2743200"/>
            <a:ext cx="9144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tr-TR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H="1">
            <a:off x="3124200" y="4800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362200" y="5410200"/>
            <a:ext cx="1492250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3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4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5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6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More Offspring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431925" y="2251075"/>
            <a:ext cx="1463675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(5,3,4,6,2)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260725" y="2251075"/>
            <a:ext cx="1463675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(2,4,6,3,5)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105400" y="2251075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(4,3,6,5,2)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431925" y="29718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(2,3,4,6,5)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3260725" y="29718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(4,3,6,2,5)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105400" y="29718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(3,4,5,2,6)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1431925" y="36576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(3,5,4,6,2)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3260725" y="36576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(4,5,3,6,2)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5105400" y="3657600"/>
            <a:ext cx="1463675" cy="46672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(5,4,2,3,6)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1431925" y="43434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(4,6,3,2,5)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3260725" y="4343400"/>
            <a:ext cx="1463675" cy="46672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(3,4,2,6,5)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5105400" y="43434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(3,6,5,1,4)</a:t>
            </a: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2057400" y="2743200"/>
            <a:ext cx="9144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tr-TR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H="1">
            <a:off x="3124200" y="4800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tr-TR"/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4191000" y="5410200"/>
            <a:ext cx="1492250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5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4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6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3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3962400" y="2743200"/>
            <a:ext cx="762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tr-TR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 flipH="1">
            <a:off x="4953000" y="4114800"/>
            <a:ext cx="838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tr-TR"/>
          </a:p>
        </p:txBody>
      </p:sp>
      <p:sp>
        <p:nvSpPr>
          <p:cNvPr id="21" name="2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362200" y="5410200"/>
            <a:ext cx="1492250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3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4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5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6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191000" y="5410200"/>
            <a:ext cx="1492250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5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4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6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3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Mutate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431925" y="2251075"/>
            <a:ext cx="1463675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(5,3,4,6,2)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260725" y="2251075"/>
            <a:ext cx="1463675" cy="46672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(2,4,6,3,5)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105400" y="2251075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(4,3,6,5,2)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431925" y="29718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(2,3,4,6,5)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3260725" y="2971800"/>
            <a:ext cx="146367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FF00FF"/>
                </a:solidFill>
                <a:latin typeface="Times New Roman" pitchFamily="18" charset="0"/>
              </a:rPr>
              <a:t>(4,3,6,2,5)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105400" y="29718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(3,4,5,2,6)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1431925" y="36576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(3,5,4,6,2)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3260725" y="36576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(4,5,3,6,2)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5105400" y="3657600"/>
            <a:ext cx="1463675" cy="46672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(5,4,2,3,6)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1431925" y="43434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(4,6,3,2,5)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3260725" y="4343400"/>
            <a:ext cx="1463675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(3,4,2,6,5)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5105400" y="43434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(3,6,5,1,4)</a:t>
            </a:r>
          </a:p>
        </p:txBody>
      </p:sp>
      <p:sp>
        <p:nvSpPr>
          <p:cNvPr id="17" name="1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Mutate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431925" y="2251075"/>
            <a:ext cx="1463675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(5,3,4,6,2)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260725" y="2251075"/>
            <a:ext cx="1463675" cy="46672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(2,4,6,3,5)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5105400" y="2251075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(4,3,6,5,2)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431925" y="29718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(2,3,4,6,5)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260725" y="2971800"/>
            <a:ext cx="146367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FF00FF"/>
                </a:solidFill>
                <a:latin typeface="Times New Roman" pitchFamily="18" charset="0"/>
              </a:rPr>
              <a:t>(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sz="2400" b="1">
                <a:solidFill>
                  <a:srgbClr val="FF00FF"/>
                </a:solidFill>
                <a:latin typeface="Times New Roman" pitchFamily="18" charset="0"/>
              </a:rPr>
              <a:t>,3,6,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4</a:t>
            </a:r>
            <a:r>
              <a:rPr lang="en-US" sz="2400" b="1">
                <a:solidFill>
                  <a:srgbClr val="FF00FF"/>
                </a:solidFill>
                <a:latin typeface="Times New Roman" pitchFamily="18" charset="0"/>
              </a:rPr>
              <a:t>,5)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5105400" y="29718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(3,4,5,2,6)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431925" y="36576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(3,5,4,6,2)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3260725" y="36576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(4,5,3,6,2)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5105400" y="3657600"/>
            <a:ext cx="1463675" cy="46672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(5,4,2,3,6)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1431925" y="43434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(4,6,3,2,5)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3260725" y="4343400"/>
            <a:ext cx="1463675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(3,4,2,6,5)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5105400" y="43434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(3,6,5,1,4)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2362200" y="5410200"/>
            <a:ext cx="1492250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3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4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5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6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4191000" y="5410200"/>
            <a:ext cx="1492250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5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4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6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3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7" name="1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B058-FC61-4C90-8543-E9EC168D678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641350"/>
          </a:xfrm>
        </p:spPr>
        <p:txBody>
          <a:bodyPr/>
          <a:lstStyle/>
          <a:p>
            <a:pPr eaLnBrk="1" hangingPunct="1"/>
            <a:r>
              <a:rPr lang="en-US" sz="3600" smtClean="0"/>
              <a:t>The Metaphor</a:t>
            </a:r>
          </a:p>
        </p:txBody>
      </p:sp>
      <p:graphicFrame>
        <p:nvGraphicFramePr>
          <p:cNvPr id="14483" name="Group 147"/>
          <p:cNvGraphicFramePr>
            <a:graphicFrameLocks noGrp="1"/>
          </p:cNvGraphicFramePr>
          <p:nvPr/>
        </p:nvGraphicFramePr>
        <p:xfrm>
          <a:off x="228600" y="1647825"/>
          <a:ext cx="8686800" cy="3942080"/>
        </p:xfrm>
        <a:graphic>
          <a:graphicData uri="http://schemas.openxmlformats.org/drawingml/2006/table">
            <a:tbl>
              <a:tblPr rtl="1"/>
              <a:tblGrid>
                <a:gridCol w="4343400"/>
                <a:gridCol w="43434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Nature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Genetic Algorithm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Optimization 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Individuals living in that 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Feasible solutions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Individual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 (Hebrew)" charset="-79"/>
                        </a:rPr>
                        <a:t>’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s degree of adaptation to its surrounding 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 (Hebrew)" charset="-79"/>
                        </a:rPr>
                        <a:t>Solutions quality (fitness function)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Eliminate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431925" y="2251075"/>
            <a:ext cx="1463675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(5,3,4,6,2)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260725" y="2251075"/>
            <a:ext cx="1463675" cy="46672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(2,4,6,3,5)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5105400" y="2251075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(4,3,6,5,2)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431925" y="29718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(2,3,4,6,5)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260725" y="2971800"/>
            <a:ext cx="146367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FF00FF"/>
                </a:solidFill>
                <a:latin typeface="Times New Roman" pitchFamily="18" charset="0"/>
              </a:rPr>
              <a:t>(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sz="2400" b="1">
                <a:solidFill>
                  <a:srgbClr val="FF00FF"/>
                </a:solidFill>
                <a:latin typeface="Times New Roman" pitchFamily="18" charset="0"/>
              </a:rPr>
              <a:t>,3,6,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4</a:t>
            </a:r>
            <a:r>
              <a:rPr lang="en-US" sz="2400" b="1">
                <a:solidFill>
                  <a:srgbClr val="FF00FF"/>
                </a:solidFill>
                <a:latin typeface="Times New Roman" pitchFamily="18" charset="0"/>
              </a:rPr>
              <a:t>,5)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5105400" y="29718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(3,4,5,2,6)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1431925" y="36576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(3,5,4,6,2)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3260725" y="36576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(4,5,3,6,2)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5105400" y="3657600"/>
            <a:ext cx="1463675" cy="46672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(5,4,2,3,6)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431925" y="43434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(4,6,3,2,5)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3260725" y="4343400"/>
            <a:ext cx="1463675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(3,4,2,6,5)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5105400" y="43434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(3,6,5,1,4)</a:t>
            </a:r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1295400" y="2895600"/>
            <a:ext cx="1752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tr-TR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 flipV="1">
            <a:off x="1295400" y="2895600"/>
            <a:ext cx="1752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tr-TR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4953000" y="2209800"/>
            <a:ext cx="1752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tr-TR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 flipV="1">
            <a:off x="4953000" y="2209800"/>
            <a:ext cx="1752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endParaRPr lang="tr-TR"/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1981200" y="6019800"/>
            <a:ext cx="3948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Tend to kill off the worst ones.</a:t>
            </a:r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2362200" y="5410200"/>
            <a:ext cx="1492250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3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4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5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6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4191000" y="5410200"/>
            <a:ext cx="1492250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5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4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6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3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Integrate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431925" y="2251075"/>
            <a:ext cx="1463675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(5,3,4,6,2)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260725" y="2251075"/>
            <a:ext cx="1463675" cy="46672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(2,4,6,3,5)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260725" y="2971800"/>
            <a:ext cx="146367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FF00FF"/>
                </a:solidFill>
                <a:latin typeface="Times New Roman" pitchFamily="18" charset="0"/>
              </a:rPr>
              <a:t>(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sz="2400" b="1">
                <a:solidFill>
                  <a:srgbClr val="FF00FF"/>
                </a:solidFill>
                <a:latin typeface="Times New Roman" pitchFamily="18" charset="0"/>
              </a:rPr>
              <a:t>,3,6,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4</a:t>
            </a:r>
            <a:r>
              <a:rPr lang="en-US" sz="2400" b="1">
                <a:solidFill>
                  <a:srgbClr val="FF00FF"/>
                </a:solidFill>
                <a:latin typeface="Times New Roman" pitchFamily="18" charset="0"/>
              </a:rPr>
              <a:t>,5)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(3,4,5,2,6)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1431925" y="36576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(3,5,4,6,2)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260725" y="36576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(4,5,3,6,2)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5105400" y="3657600"/>
            <a:ext cx="1463675" cy="466725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(5,4,2,3,6)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1431925" y="43434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(4,6,3,2,5)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3260725" y="4343400"/>
            <a:ext cx="1463675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(3,4,2,6,5)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5105400" y="43434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(3,6,5,1,4)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1431925" y="2971800"/>
            <a:ext cx="1492250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3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4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5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6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105400" y="2209800"/>
            <a:ext cx="1492250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5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33CC33"/>
                </a:solidFill>
                <a:latin typeface="Times New Roman" pitchFamily="18" charset="0"/>
              </a:rPr>
              <a:t>4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6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3</a:t>
            </a:r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5" name="1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Restart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431925" y="2251075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(5,3,4,6,2)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260725" y="2251075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(2,4,6,3,5)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260725" y="29718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(2,3,6,4,5)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(3,4,5,2,6)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431925" y="36576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(3,5,4,6,2)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3260725" y="36576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(4,5,3,6,2)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5105400" y="36576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(5,4,2,3,6)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1431925" y="43434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(4,6,3,2,5)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3260725" y="43434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(3,4,2,6,5)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5105400" y="43434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(3,6,5,1,4)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1447800" y="2971800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(3,4,5,6,2)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5105400" y="2251075"/>
            <a:ext cx="14636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(5,4,2,6,3)</a:t>
            </a:r>
          </a:p>
        </p:txBody>
      </p:sp>
      <p:sp>
        <p:nvSpPr>
          <p:cNvPr id="15" name="1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Maxone</a:t>
            </a:r>
            <a:endParaRPr lang="tr-TR" dirty="0" smtClean="0"/>
          </a:p>
          <a:p>
            <a:r>
              <a:rPr lang="tr-TR" dirty="0" err="1" smtClean="0"/>
              <a:t>Travelling</a:t>
            </a:r>
            <a:r>
              <a:rPr lang="tr-TR" dirty="0" smtClean="0"/>
              <a:t> </a:t>
            </a:r>
            <a:r>
              <a:rPr lang="tr-TR" dirty="0" err="1" smtClean="0"/>
              <a:t>Salesperson</a:t>
            </a:r>
            <a:endParaRPr lang="tr-TR" dirty="0" smtClean="0"/>
          </a:p>
          <a:p>
            <a:r>
              <a:rPr lang="en-US" b="1" dirty="0" smtClean="0"/>
              <a:t>D</a:t>
            </a:r>
            <a:r>
              <a:rPr lang="tr-TR" b="1" dirty="0" smtClean="0"/>
              <a:t>i</a:t>
            </a:r>
            <a:r>
              <a:rPr lang="en-US" b="1" dirty="0" err="1" smtClean="0"/>
              <a:t>ophant</a:t>
            </a:r>
            <a:r>
              <a:rPr lang="tr-TR" b="1" dirty="0" smtClean="0"/>
              <a:t>i</a:t>
            </a:r>
            <a:r>
              <a:rPr lang="en-US" b="1" dirty="0" smtClean="0"/>
              <a:t>ne </a:t>
            </a:r>
            <a:r>
              <a:rPr lang="en-US" b="1" dirty="0" err="1" smtClean="0"/>
              <a:t>Equat</a:t>
            </a:r>
            <a:r>
              <a:rPr lang="tr-TR" b="1" dirty="0" smtClean="0"/>
              <a:t>i</a:t>
            </a:r>
            <a:r>
              <a:rPr lang="en-US" b="1" dirty="0" smtClean="0"/>
              <a:t>on</a:t>
            </a:r>
            <a:endParaRPr lang="tr-TR" b="1" dirty="0" smtClean="0"/>
          </a:p>
          <a:p>
            <a:r>
              <a:rPr lang="tr-TR" dirty="0" err="1" smtClean="0"/>
              <a:t>Knapsack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93</a:t>
            </a:fld>
            <a:endParaRPr lang="tr-TR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</a:t>
            </a:r>
            <a:r>
              <a:rPr lang="tr-TR" dirty="0" smtClean="0"/>
              <a:t>i</a:t>
            </a:r>
            <a:r>
              <a:rPr lang="en-US" dirty="0" err="1" smtClean="0"/>
              <a:t>ophant</a:t>
            </a:r>
            <a:r>
              <a:rPr lang="tr-TR" dirty="0" smtClean="0"/>
              <a:t>i</a:t>
            </a:r>
            <a:r>
              <a:rPr lang="en-US" dirty="0" smtClean="0"/>
              <a:t>ne </a:t>
            </a:r>
            <a:r>
              <a:rPr lang="en-US" dirty="0" err="1" smtClean="0"/>
              <a:t>Equat</a:t>
            </a:r>
            <a:r>
              <a:rPr lang="tr-TR" dirty="0" smtClean="0"/>
              <a:t>i</a:t>
            </a:r>
            <a:r>
              <a:rPr lang="en-US" dirty="0" smtClean="0"/>
              <a:t>on</a:t>
            </a:r>
            <a:endParaRPr lang="en-US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Diophantine (only integer solutions) equation: a+2b+3c+4d=30, where a, b, c, d are positive integers.</a:t>
            </a:r>
          </a:p>
          <a:p>
            <a:pPr eaLnBrk="1" hangingPunct="1"/>
            <a:r>
              <a:rPr lang="en-US" smtClean="0"/>
              <a:t>Using a genetic algorithm to solve above equation.</a:t>
            </a:r>
          </a:p>
          <a:p>
            <a:pPr eaLnBrk="1" hangingPunct="1"/>
            <a:r>
              <a:rPr lang="en-US" smtClean="0"/>
              <a:t>why not just use a brute force method ?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Solut</a:t>
            </a:r>
            <a:r>
              <a:rPr lang="tr-TR" dirty="0" smtClean="0"/>
              <a:t>i</a:t>
            </a:r>
            <a:r>
              <a:rPr lang="en-US" dirty="0" smtClean="0"/>
              <a:t>on</a:t>
            </a:r>
            <a:endParaRPr lang="en-US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First choose 5 random initial solution sets, with constraints 1 =&lt; a, b, c, d =&lt; 30.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29718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Chromosome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(a, b, c, 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(1,28,15,3)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(14,9,2,4)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(13,5,7,3)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(23,8,16,19)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(9,13,5,2)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Solut</a:t>
            </a:r>
            <a:r>
              <a:rPr lang="tr-TR" dirty="0" smtClean="0"/>
              <a:t>i</a:t>
            </a:r>
            <a:r>
              <a:rPr lang="en-US" dirty="0" smtClean="0"/>
              <a:t>on </a:t>
            </a:r>
            <a:r>
              <a:rPr lang="en-US" dirty="0" smtClean="0"/>
              <a:t>cont..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Then calculate the fitness values for above solution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27432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Chromosome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Fitness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|114-30|=84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|54-30|=24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|56-30|=26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|163-30|=133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|58-30|=28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Solut</a:t>
            </a:r>
            <a:r>
              <a:rPr lang="tr-TR" dirty="0" smtClean="0"/>
              <a:t>i</a:t>
            </a:r>
            <a:r>
              <a:rPr lang="en-US" dirty="0" smtClean="0"/>
              <a:t>on </a:t>
            </a:r>
            <a:r>
              <a:rPr lang="en-US" dirty="0" smtClean="0"/>
              <a:t>cont..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Calculate the likelihood.</a:t>
            </a:r>
          </a:p>
          <a:p>
            <a:pPr eaLnBrk="1" hangingPunct="1"/>
            <a:r>
              <a:rPr lang="en-US" smtClean="0"/>
              <a:t>Fitness values that are lower are closer to the desired answer.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400" y="3581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Chromosome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Likelihood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(1/84)/0.135266 = 8.80%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(1/24)/0.135266 = 30.8%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(1/26)/0.135266 = 28.4%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(1/133)/0.135266 = 5.56%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(1/28)/0.135266 = 26.4%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Solut</a:t>
            </a:r>
            <a:r>
              <a:rPr lang="tr-TR" dirty="0" smtClean="0"/>
              <a:t>i</a:t>
            </a:r>
            <a:r>
              <a:rPr lang="en-US" dirty="0" smtClean="0"/>
              <a:t>on </a:t>
            </a:r>
            <a:r>
              <a:rPr lang="en-US" dirty="0" smtClean="0"/>
              <a:t>cont..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Select parents according to likelihoods calculated above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3276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Solut</a:t>
            </a:r>
            <a:r>
              <a:rPr lang="tr-TR" dirty="0" smtClean="0"/>
              <a:t>i</a:t>
            </a:r>
            <a:r>
              <a:rPr lang="en-US" dirty="0" smtClean="0"/>
              <a:t>on </a:t>
            </a:r>
            <a:r>
              <a:rPr lang="en-US" dirty="0" smtClean="0"/>
              <a:t>cont..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The offspring of each of these parents contains the genetic information of both father and mother.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3200400"/>
          <a:ext cx="6781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752600"/>
                <a:gridCol w="335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Offspring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| b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,c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,d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| b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,c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,d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,b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,c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,d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 or a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,b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,c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,d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,b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| c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,d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US" baseline="-25000"/>
                        <a:t>2</a:t>
                      </a:r>
                      <a:r>
                        <a:rPr lang="en-US"/>
                        <a:t>,b</a:t>
                      </a:r>
                      <a:r>
                        <a:rPr lang="en-US" baseline="-25000"/>
                        <a:t>2</a:t>
                      </a:r>
                      <a:r>
                        <a:rPr lang="en-US"/>
                        <a:t> | c</a:t>
                      </a:r>
                      <a:r>
                        <a:rPr lang="en-US" baseline="-25000"/>
                        <a:t>2</a:t>
                      </a:r>
                      <a:r>
                        <a:rPr lang="en-US"/>
                        <a:t>,d</a:t>
                      </a:r>
                      <a:r>
                        <a:rPr lang="en-US" baseline="-25000"/>
                        <a:t>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US" baseline="-25000"/>
                        <a:t>1</a:t>
                      </a:r>
                      <a:r>
                        <a:rPr lang="en-US"/>
                        <a:t>,b</a:t>
                      </a:r>
                      <a:r>
                        <a:rPr lang="en-US" baseline="-25000"/>
                        <a:t>1</a:t>
                      </a:r>
                      <a:r>
                        <a:rPr lang="en-US"/>
                        <a:t>,c</a:t>
                      </a:r>
                      <a:r>
                        <a:rPr lang="en-US" baseline="-25000"/>
                        <a:t>2</a:t>
                      </a:r>
                      <a:r>
                        <a:rPr lang="en-US"/>
                        <a:t>,d</a:t>
                      </a:r>
                      <a:r>
                        <a:rPr lang="en-US" baseline="-25000"/>
                        <a:t>2</a:t>
                      </a:r>
                      <a:r>
                        <a:rPr lang="en-US"/>
                        <a:t> or a</a:t>
                      </a:r>
                      <a:r>
                        <a:rPr lang="en-US" baseline="-25000"/>
                        <a:t>2</a:t>
                      </a:r>
                      <a:r>
                        <a:rPr lang="en-US"/>
                        <a:t>,b</a:t>
                      </a:r>
                      <a:r>
                        <a:rPr lang="en-US" baseline="-25000"/>
                        <a:t>2</a:t>
                      </a:r>
                      <a:r>
                        <a:rPr lang="en-US"/>
                        <a:t>,c</a:t>
                      </a:r>
                      <a:r>
                        <a:rPr lang="en-US" baseline="-25000"/>
                        <a:t>1</a:t>
                      </a:r>
                      <a:r>
                        <a:rPr lang="en-US"/>
                        <a:t>,d</a:t>
                      </a:r>
                      <a:r>
                        <a:rPr lang="en-US" baseline="-25000"/>
                        <a:t>1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US" baseline="-25000"/>
                        <a:t>1</a:t>
                      </a:r>
                      <a:r>
                        <a:rPr lang="en-US"/>
                        <a:t>,b</a:t>
                      </a:r>
                      <a:r>
                        <a:rPr lang="en-US" baseline="-25000"/>
                        <a:t>1</a:t>
                      </a:r>
                      <a:r>
                        <a:rPr lang="en-US"/>
                        <a:t>,c</a:t>
                      </a:r>
                      <a:r>
                        <a:rPr lang="en-US" baseline="-25000"/>
                        <a:t>1</a:t>
                      </a:r>
                      <a:r>
                        <a:rPr lang="en-US"/>
                        <a:t> | d</a:t>
                      </a:r>
                      <a:r>
                        <a:rPr lang="en-US" baseline="-25000"/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US" baseline="-25000"/>
                        <a:t>2</a:t>
                      </a:r>
                      <a:r>
                        <a:rPr lang="en-US"/>
                        <a:t>,b</a:t>
                      </a:r>
                      <a:r>
                        <a:rPr lang="en-US" baseline="-25000"/>
                        <a:t>2</a:t>
                      </a:r>
                      <a:r>
                        <a:rPr lang="en-US"/>
                        <a:t>,c</a:t>
                      </a:r>
                      <a:r>
                        <a:rPr lang="en-US" baseline="-25000"/>
                        <a:t>2</a:t>
                      </a:r>
                      <a:r>
                        <a:rPr lang="en-US"/>
                        <a:t> | d</a:t>
                      </a:r>
                      <a:r>
                        <a:rPr lang="en-US" baseline="-25000"/>
                        <a:t>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,b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,c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,d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or a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,b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,c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,d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6152</Words>
  <PresentationFormat>Ekran Gösterisi (4:3)</PresentationFormat>
  <Paragraphs>1250</Paragraphs>
  <Slides>125</Slides>
  <Notes>14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4</vt:i4>
      </vt:variant>
      <vt:variant>
        <vt:lpstr>Slayt Başlıkları</vt:lpstr>
      </vt:variant>
      <vt:variant>
        <vt:i4>125</vt:i4>
      </vt:variant>
    </vt:vector>
  </HeadingPairs>
  <TitlesOfParts>
    <vt:vector size="130" baseType="lpstr">
      <vt:lpstr>Ofis Teması</vt:lpstr>
      <vt:lpstr>Microsoft Clip Gallery</vt:lpstr>
      <vt:lpstr>Microsoft Equation 3.0</vt:lpstr>
      <vt:lpstr>Microsoft Excel Worksheet</vt:lpstr>
      <vt:lpstr>Microsoft Office Excel 97-2003 Çalışma Sayfası</vt:lpstr>
      <vt:lpstr>Optimization Methods-2</vt:lpstr>
      <vt:lpstr>III. What is a Metaheruistic Method?</vt:lpstr>
      <vt:lpstr>Fundamental Properties of Metaheuristics [Blum and Roli 2003]</vt:lpstr>
      <vt:lpstr>Fundamental Properties of Metaheuristics (cont.)</vt:lpstr>
      <vt:lpstr>Genetic Algorithms (GA) Quick Overview</vt:lpstr>
      <vt:lpstr>Genetic algorithms</vt:lpstr>
      <vt:lpstr>SGA technical summary tableau</vt:lpstr>
      <vt:lpstr>Representation</vt:lpstr>
      <vt:lpstr>The Metaphor</vt:lpstr>
      <vt:lpstr>The Metaphor (cont)</vt:lpstr>
      <vt:lpstr>The Metaphor (cont)</vt:lpstr>
      <vt:lpstr>SGA reproduction cycle</vt:lpstr>
      <vt:lpstr>The Evolutionary Cycle</vt:lpstr>
      <vt:lpstr>Genetic Algorithm (GA)</vt:lpstr>
      <vt:lpstr>Slayt 15</vt:lpstr>
      <vt:lpstr>SGA operators: 1-point crossover</vt:lpstr>
      <vt:lpstr>SGA operators: mutation</vt:lpstr>
      <vt:lpstr>SGA operators: Selection</vt:lpstr>
      <vt:lpstr>An example after Goldberg ‘89 (1)</vt:lpstr>
      <vt:lpstr>x2 example: selection</vt:lpstr>
      <vt:lpstr>X2 example: crossover</vt:lpstr>
      <vt:lpstr>X2 example: mutation</vt:lpstr>
      <vt:lpstr>The simple GA</vt:lpstr>
      <vt:lpstr>Alternative Crossover Operators</vt:lpstr>
      <vt:lpstr>n-point crossover</vt:lpstr>
      <vt:lpstr>Uniform crossover</vt:lpstr>
      <vt:lpstr>Crossover OR mutation?</vt:lpstr>
      <vt:lpstr>Crossover OR mutation? (cont’d)</vt:lpstr>
      <vt:lpstr>Crossover OR mutation? (cont’d)</vt:lpstr>
      <vt:lpstr>Other representations</vt:lpstr>
      <vt:lpstr>Integer representations</vt:lpstr>
      <vt:lpstr>Real valued problems</vt:lpstr>
      <vt:lpstr>Mapping real values on bit strings</vt:lpstr>
      <vt:lpstr>Floating point mutations 1</vt:lpstr>
      <vt:lpstr>Floating point mutations 2</vt:lpstr>
      <vt:lpstr>Crossover operators for real valued GAs</vt:lpstr>
      <vt:lpstr>Single arithmetic crossover</vt:lpstr>
      <vt:lpstr>Simple arithmetic crossover</vt:lpstr>
      <vt:lpstr>Whole arithmetic crossover</vt:lpstr>
      <vt:lpstr>Permutation Representations</vt:lpstr>
      <vt:lpstr>Permutation representation: TSP example</vt:lpstr>
      <vt:lpstr>Mutation operators for permutations</vt:lpstr>
      <vt:lpstr>Insert Mutation for permutations</vt:lpstr>
      <vt:lpstr>Swap mutation for permutations</vt:lpstr>
      <vt:lpstr>Inversion mutation for permutations</vt:lpstr>
      <vt:lpstr>Scramble mutation for permutations</vt:lpstr>
      <vt:lpstr>Crossover operators for permutations</vt:lpstr>
      <vt:lpstr>Order 1 crossover</vt:lpstr>
      <vt:lpstr>Order 1 crossover example</vt:lpstr>
      <vt:lpstr>Partially Mapped Crossover (PMX)</vt:lpstr>
      <vt:lpstr>PMX  example</vt:lpstr>
      <vt:lpstr>Cycle crossover</vt:lpstr>
      <vt:lpstr>Cycle crossover example</vt:lpstr>
      <vt:lpstr>Multiparent recombination</vt:lpstr>
      <vt:lpstr>Population Models</vt:lpstr>
      <vt:lpstr>Fitness Based Competition</vt:lpstr>
      <vt:lpstr>Implementation example: SGA</vt:lpstr>
      <vt:lpstr>Fitness-Proportionate Selection</vt:lpstr>
      <vt:lpstr>Selection  Survival of the Strongest </vt:lpstr>
      <vt:lpstr>Function transposition for FPS</vt:lpstr>
      <vt:lpstr>Rank – Based Selection</vt:lpstr>
      <vt:lpstr>Linear Ranking</vt:lpstr>
      <vt:lpstr>Exponential Ranking</vt:lpstr>
      <vt:lpstr>Tournament Selection</vt:lpstr>
      <vt:lpstr>Tournament Selection 2</vt:lpstr>
      <vt:lpstr>Tournament Selection</vt:lpstr>
      <vt:lpstr>Survivor Selection</vt:lpstr>
      <vt:lpstr>Two Special Cases</vt:lpstr>
      <vt:lpstr>Examples</vt:lpstr>
      <vt:lpstr>Example (selection1)</vt:lpstr>
      <vt:lpstr>Example (selection2)</vt:lpstr>
      <vt:lpstr>Example (crossover1)</vt:lpstr>
      <vt:lpstr>Example (crossover2)</vt:lpstr>
      <vt:lpstr>Example (mutation1)</vt:lpstr>
      <vt:lpstr>Example (mutation2)</vt:lpstr>
      <vt:lpstr>Example (end)</vt:lpstr>
      <vt:lpstr>Examples</vt:lpstr>
      <vt:lpstr>Traveling Salesperson Problem</vt:lpstr>
      <vt:lpstr>Encoding</vt:lpstr>
      <vt:lpstr>Encoding</vt:lpstr>
      <vt:lpstr>Fitness Function</vt:lpstr>
      <vt:lpstr>Distance/Cost Matrix For TSP </vt:lpstr>
      <vt:lpstr>Fitness Function (contd.)</vt:lpstr>
      <vt:lpstr>Initial Population for TSP</vt:lpstr>
      <vt:lpstr>Select Parents</vt:lpstr>
      <vt:lpstr>Create Off-Spring – 1 point</vt:lpstr>
      <vt:lpstr>Create More Offspring</vt:lpstr>
      <vt:lpstr>Mutate</vt:lpstr>
      <vt:lpstr>Mutate</vt:lpstr>
      <vt:lpstr>Eliminate</vt:lpstr>
      <vt:lpstr>Integrate</vt:lpstr>
      <vt:lpstr>Restart</vt:lpstr>
      <vt:lpstr>Examples</vt:lpstr>
      <vt:lpstr>Diophantine Equation</vt:lpstr>
      <vt:lpstr>Solution</vt:lpstr>
      <vt:lpstr>Solution cont..</vt:lpstr>
      <vt:lpstr>Solution cont..</vt:lpstr>
      <vt:lpstr>Solution cont..</vt:lpstr>
      <vt:lpstr>Solution cont..</vt:lpstr>
      <vt:lpstr>Solution cont..</vt:lpstr>
      <vt:lpstr>Solution cont..</vt:lpstr>
      <vt:lpstr>Solution cont..</vt:lpstr>
      <vt:lpstr>Solution cont..</vt:lpstr>
      <vt:lpstr>Examples</vt:lpstr>
      <vt:lpstr>Example: The Knapsack Problem</vt:lpstr>
      <vt:lpstr>GA Example: The Knapsack Problem</vt:lpstr>
      <vt:lpstr>Example: The Knapsack Problem</vt:lpstr>
      <vt:lpstr>Knapsack Example</vt:lpstr>
      <vt:lpstr>Knapsack Example Solution 1</vt:lpstr>
      <vt:lpstr>Knapsack Example Solution 2</vt:lpstr>
      <vt:lpstr>Knapsack Example Solution 3</vt:lpstr>
      <vt:lpstr>Knapsack Example</vt:lpstr>
      <vt:lpstr>Knapsack Problem</vt:lpstr>
      <vt:lpstr>1-Encoding (representation)(gene,chromosome)</vt:lpstr>
      <vt:lpstr>2-Initialize population</vt:lpstr>
      <vt:lpstr>3-Evaluation of population.</vt:lpstr>
      <vt:lpstr> -     In our example we will make fitness function as the sum of price of all gold pieces. -To complete our example must apply fitness function on all chromosomes.         </vt:lpstr>
      <vt:lpstr>4-Selection of new parents(reproduction) </vt:lpstr>
      <vt:lpstr>Slayt 119</vt:lpstr>
      <vt:lpstr>5-Crossover </vt:lpstr>
      <vt:lpstr>Slayt 121</vt:lpstr>
      <vt:lpstr>Slayt 122</vt:lpstr>
      <vt:lpstr>Termination Criteria</vt:lpstr>
      <vt:lpstr>The Knapsack Problem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Methods-2</dc:title>
  <cp:lastModifiedBy>Y&amp;B</cp:lastModifiedBy>
  <cp:revision>19</cp:revision>
  <dcterms:modified xsi:type="dcterms:W3CDTF">2014-10-10T05:29:12Z</dcterms:modified>
</cp:coreProperties>
</file>