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60" r:id="rId6"/>
    <p:sldId id="259" r:id="rId7"/>
    <p:sldId id="265" r:id="rId8"/>
    <p:sldId id="266" r:id="rId9"/>
    <p:sldId id="267" r:id="rId10"/>
    <p:sldId id="268" r:id="rId11"/>
    <p:sldId id="261" r:id="rId12"/>
    <p:sldId id="262" r:id="rId13"/>
    <p:sldId id="257" r:id="rId14"/>
    <p:sldId id="269" r:id="rId15"/>
    <p:sldId id="270" r:id="rId16"/>
    <p:sldId id="271" r:id="rId17"/>
    <p:sldId id="272" r:id="rId18"/>
    <p:sldId id="273" r:id="rId19"/>
    <p:sldId id="276" r:id="rId20"/>
    <p:sldId id="274" r:id="rId21"/>
    <p:sldId id="275" r:id="rId22"/>
    <p:sldId id="277" r:id="rId23"/>
    <p:sldId id="278" r:id="rId24"/>
    <p:sldId id="281" r:id="rId25"/>
    <p:sldId id="282" r:id="rId26"/>
    <p:sldId id="283" r:id="rId27"/>
    <p:sldId id="284" r:id="rId28"/>
    <p:sldId id="286" r:id="rId29"/>
    <p:sldId id="285" r:id="rId30"/>
    <p:sldId id="287" r:id="rId31"/>
    <p:sldId id="279" r:id="rId32"/>
    <p:sldId id="288" r:id="rId33"/>
    <p:sldId id="289" r:id="rId34"/>
    <p:sldId id="290" r:id="rId35"/>
    <p:sldId id="28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672EEC-F776-4C55-979E-ACB7F92081C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BA56352-F83C-4426-951B-DBD0B636D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0458466-0BF8-475F-A03D-9908394D0742}"/>
              </a:ext>
            </a:extLst>
          </p:cNvPr>
          <p:cNvSpPr>
            <a:spLocks noGrp="1"/>
          </p:cNvSpPr>
          <p:nvPr>
            <p:ph type="dt" sz="half" idx="10"/>
          </p:nvPr>
        </p:nvSpPr>
        <p:spPr/>
        <p:txBody>
          <a:bodyPr/>
          <a:lstStyle/>
          <a:p>
            <a:fld id="{96B6EC91-A6C9-4B99-813B-86C921F8261D}" type="datetimeFigureOut">
              <a:rPr lang="tr-TR" smtClean="0"/>
              <a:t>7.06.2024</a:t>
            </a:fld>
            <a:endParaRPr lang="tr-TR"/>
          </a:p>
        </p:txBody>
      </p:sp>
      <p:sp>
        <p:nvSpPr>
          <p:cNvPr id="5" name="Alt Bilgi Yer Tutucusu 4">
            <a:extLst>
              <a:ext uri="{FF2B5EF4-FFF2-40B4-BE49-F238E27FC236}">
                <a16:creationId xmlns:a16="http://schemas.microsoft.com/office/drawing/2014/main" id="{0C88A87D-DF47-4B1B-8396-45FA95AC2B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5A8B57-BCD2-4C16-880B-701B538ADE84}"/>
              </a:ext>
            </a:extLst>
          </p:cNvPr>
          <p:cNvSpPr>
            <a:spLocks noGrp="1"/>
          </p:cNvSpPr>
          <p:nvPr>
            <p:ph type="sldNum" sz="quarter" idx="12"/>
          </p:nvPr>
        </p:nvSpPr>
        <p:spPr/>
        <p:txBody>
          <a:bodyPr/>
          <a:lstStyle/>
          <a:p>
            <a:fld id="{91EF7AD0-77F8-42CA-89F5-3C46EDABA745}" type="slidenum">
              <a:rPr lang="tr-TR" smtClean="0"/>
              <a:t>‹#›</a:t>
            </a:fld>
            <a:endParaRPr lang="tr-TR"/>
          </a:p>
        </p:txBody>
      </p:sp>
    </p:spTree>
    <p:extLst>
      <p:ext uri="{BB962C8B-B14F-4D97-AF65-F5344CB8AC3E}">
        <p14:creationId xmlns:p14="http://schemas.microsoft.com/office/powerpoint/2010/main" val="222458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D16373-B055-4841-9F47-D87DFB84F86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3CCD7F4-364C-4B12-9E89-0EC93090746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F333AD8-09C7-483C-8E53-9092D0D21052}"/>
              </a:ext>
            </a:extLst>
          </p:cNvPr>
          <p:cNvSpPr>
            <a:spLocks noGrp="1"/>
          </p:cNvSpPr>
          <p:nvPr>
            <p:ph type="dt" sz="half" idx="10"/>
          </p:nvPr>
        </p:nvSpPr>
        <p:spPr/>
        <p:txBody>
          <a:bodyPr/>
          <a:lstStyle/>
          <a:p>
            <a:fld id="{96B6EC91-A6C9-4B99-813B-86C921F8261D}" type="datetimeFigureOut">
              <a:rPr lang="tr-TR" smtClean="0"/>
              <a:t>7.06.2024</a:t>
            </a:fld>
            <a:endParaRPr lang="tr-TR"/>
          </a:p>
        </p:txBody>
      </p:sp>
      <p:sp>
        <p:nvSpPr>
          <p:cNvPr id="5" name="Alt Bilgi Yer Tutucusu 4">
            <a:extLst>
              <a:ext uri="{FF2B5EF4-FFF2-40B4-BE49-F238E27FC236}">
                <a16:creationId xmlns:a16="http://schemas.microsoft.com/office/drawing/2014/main" id="{C903475E-FA22-4D5A-A9C3-4C65990FE6D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28AA69-BF88-4C8C-B0D5-D2850D79D7C0}"/>
              </a:ext>
            </a:extLst>
          </p:cNvPr>
          <p:cNvSpPr>
            <a:spLocks noGrp="1"/>
          </p:cNvSpPr>
          <p:nvPr>
            <p:ph type="sldNum" sz="quarter" idx="12"/>
          </p:nvPr>
        </p:nvSpPr>
        <p:spPr/>
        <p:txBody>
          <a:bodyPr/>
          <a:lstStyle/>
          <a:p>
            <a:fld id="{91EF7AD0-77F8-42CA-89F5-3C46EDABA745}" type="slidenum">
              <a:rPr lang="tr-TR" smtClean="0"/>
              <a:t>‹#›</a:t>
            </a:fld>
            <a:endParaRPr lang="tr-TR"/>
          </a:p>
        </p:txBody>
      </p:sp>
    </p:spTree>
    <p:extLst>
      <p:ext uri="{BB962C8B-B14F-4D97-AF65-F5344CB8AC3E}">
        <p14:creationId xmlns:p14="http://schemas.microsoft.com/office/powerpoint/2010/main" val="56062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73DE4B4-2AE2-4F86-AEBE-F3CBDBFBCE0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6E817E6-A0DB-47CB-912C-83BDC2B482B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09B8CF6-7ABD-423D-B30D-A0B7075CCCAE}"/>
              </a:ext>
            </a:extLst>
          </p:cNvPr>
          <p:cNvSpPr>
            <a:spLocks noGrp="1"/>
          </p:cNvSpPr>
          <p:nvPr>
            <p:ph type="dt" sz="half" idx="10"/>
          </p:nvPr>
        </p:nvSpPr>
        <p:spPr/>
        <p:txBody>
          <a:bodyPr/>
          <a:lstStyle/>
          <a:p>
            <a:fld id="{96B6EC91-A6C9-4B99-813B-86C921F8261D}" type="datetimeFigureOut">
              <a:rPr lang="tr-TR" smtClean="0"/>
              <a:t>7.06.2024</a:t>
            </a:fld>
            <a:endParaRPr lang="tr-TR"/>
          </a:p>
        </p:txBody>
      </p:sp>
      <p:sp>
        <p:nvSpPr>
          <p:cNvPr id="5" name="Alt Bilgi Yer Tutucusu 4">
            <a:extLst>
              <a:ext uri="{FF2B5EF4-FFF2-40B4-BE49-F238E27FC236}">
                <a16:creationId xmlns:a16="http://schemas.microsoft.com/office/drawing/2014/main" id="{5258AED9-156C-41AB-A697-D287297389B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1627B11-48C3-4B72-82B3-D779E2E215B3}"/>
              </a:ext>
            </a:extLst>
          </p:cNvPr>
          <p:cNvSpPr>
            <a:spLocks noGrp="1"/>
          </p:cNvSpPr>
          <p:nvPr>
            <p:ph type="sldNum" sz="quarter" idx="12"/>
          </p:nvPr>
        </p:nvSpPr>
        <p:spPr/>
        <p:txBody>
          <a:bodyPr/>
          <a:lstStyle/>
          <a:p>
            <a:fld id="{91EF7AD0-77F8-42CA-89F5-3C46EDABA745}" type="slidenum">
              <a:rPr lang="tr-TR" smtClean="0"/>
              <a:t>‹#›</a:t>
            </a:fld>
            <a:endParaRPr lang="tr-TR"/>
          </a:p>
        </p:txBody>
      </p:sp>
    </p:spTree>
    <p:extLst>
      <p:ext uri="{BB962C8B-B14F-4D97-AF65-F5344CB8AC3E}">
        <p14:creationId xmlns:p14="http://schemas.microsoft.com/office/powerpoint/2010/main" val="28750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46016E-FD07-4CE8-8E39-3072CC30FAF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DA35996-E636-48B4-8CF4-3D621F2460A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EFF8631-9917-43FA-85F8-E75AA43D1FD4}"/>
              </a:ext>
            </a:extLst>
          </p:cNvPr>
          <p:cNvSpPr>
            <a:spLocks noGrp="1"/>
          </p:cNvSpPr>
          <p:nvPr>
            <p:ph type="dt" sz="half" idx="10"/>
          </p:nvPr>
        </p:nvSpPr>
        <p:spPr/>
        <p:txBody>
          <a:bodyPr/>
          <a:lstStyle/>
          <a:p>
            <a:fld id="{96B6EC91-A6C9-4B99-813B-86C921F8261D}" type="datetimeFigureOut">
              <a:rPr lang="tr-TR" smtClean="0"/>
              <a:t>7.06.2024</a:t>
            </a:fld>
            <a:endParaRPr lang="tr-TR"/>
          </a:p>
        </p:txBody>
      </p:sp>
      <p:sp>
        <p:nvSpPr>
          <p:cNvPr id="5" name="Alt Bilgi Yer Tutucusu 4">
            <a:extLst>
              <a:ext uri="{FF2B5EF4-FFF2-40B4-BE49-F238E27FC236}">
                <a16:creationId xmlns:a16="http://schemas.microsoft.com/office/drawing/2014/main" id="{A142541C-5B2E-46C5-A358-A3DEE7305EC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3A121EC-146C-41A3-9F27-AD0C60C0BF6F}"/>
              </a:ext>
            </a:extLst>
          </p:cNvPr>
          <p:cNvSpPr>
            <a:spLocks noGrp="1"/>
          </p:cNvSpPr>
          <p:nvPr>
            <p:ph type="sldNum" sz="quarter" idx="12"/>
          </p:nvPr>
        </p:nvSpPr>
        <p:spPr/>
        <p:txBody>
          <a:bodyPr/>
          <a:lstStyle/>
          <a:p>
            <a:fld id="{91EF7AD0-77F8-42CA-89F5-3C46EDABA745}" type="slidenum">
              <a:rPr lang="tr-TR" smtClean="0"/>
              <a:t>‹#›</a:t>
            </a:fld>
            <a:endParaRPr lang="tr-TR"/>
          </a:p>
        </p:txBody>
      </p:sp>
    </p:spTree>
    <p:extLst>
      <p:ext uri="{BB962C8B-B14F-4D97-AF65-F5344CB8AC3E}">
        <p14:creationId xmlns:p14="http://schemas.microsoft.com/office/powerpoint/2010/main" val="27885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27C6B1-ADBE-48EB-8EC2-66E49ED7656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82968D7-FFDB-46C8-BC0A-67EC6B1741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F40412B-000B-44CC-A044-E6F6B37C8BBA}"/>
              </a:ext>
            </a:extLst>
          </p:cNvPr>
          <p:cNvSpPr>
            <a:spLocks noGrp="1"/>
          </p:cNvSpPr>
          <p:nvPr>
            <p:ph type="dt" sz="half" idx="10"/>
          </p:nvPr>
        </p:nvSpPr>
        <p:spPr/>
        <p:txBody>
          <a:bodyPr/>
          <a:lstStyle/>
          <a:p>
            <a:fld id="{96B6EC91-A6C9-4B99-813B-86C921F8261D}" type="datetimeFigureOut">
              <a:rPr lang="tr-TR" smtClean="0"/>
              <a:t>7.06.2024</a:t>
            </a:fld>
            <a:endParaRPr lang="tr-TR"/>
          </a:p>
        </p:txBody>
      </p:sp>
      <p:sp>
        <p:nvSpPr>
          <p:cNvPr id="5" name="Alt Bilgi Yer Tutucusu 4">
            <a:extLst>
              <a:ext uri="{FF2B5EF4-FFF2-40B4-BE49-F238E27FC236}">
                <a16:creationId xmlns:a16="http://schemas.microsoft.com/office/drawing/2014/main" id="{204C7082-71A8-45E4-A7FA-806A3D7B93D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2570AE9-7911-46DC-BD9F-72CE7B48C4FA}"/>
              </a:ext>
            </a:extLst>
          </p:cNvPr>
          <p:cNvSpPr>
            <a:spLocks noGrp="1"/>
          </p:cNvSpPr>
          <p:nvPr>
            <p:ph type="sldNum" sz="quarter" idx="12"/>
          </p:nvPr>
        </p:nvSpPr>
        <p:spPr/>
        <p:txBody>
          <a:bodyPr/>
          <a:lstStyle/>
          <a:p>
            <a:fld id="{91EF7AD0-77F8-42CA-89F5-3C46EDABA745}" type="slidenum">
              <a:rPr lang="tr-TR" smtClean="0"/>
              <a:t>‹#›</a:t>
            </a:fld>
            <a:endParaRPr lang="tr-TR"/>
          </a:p>
        </p:txBody>
      </p:sp>
    </p:spTree>
    <p:extLst>
      <p:ext uri="{BB962C8B-B14F-4D97-AF65-F5344CB8AC3E}">
        <p14:creationId xmlns:p14="http://schemas.microsoft.com/office/powerpoint/2010/main" val="414971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A278AD-46E4-485B-801F-E32D5C932D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C5E6561-D9B3-4B9E-8989-62BD9A4AFAA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252258F-3270-4A6A-8A7D-97C6DD2323F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443BB9B-1C8E-4ECE-8162-28EBD83AD159}"/>
              </a:ext>
            </a:extLst>
          </p:cNvPr>
          <p:cNvSpPr>
            <a:spLocks noGrp="1"/>
          </p:cNvSpPr>
          <p:nvPr>
            <p:ph type="dt" sz="half" idx="10"/>
          </p:nvPr>
        </p:nvSpPr>
        <p:spPr/>
        <p:txBody>
          <a:bodyPr/>
          <a:lstStyle/>
          <a:p>
            <a:fld id="{96B6EC91-A6C9-4B99-813B-86C921F8261D}" type="datetimeFigureOut">
              <a:rPr lang="tr-TR" smtClean="0"/>
              <a:t>7.06.2024</a:t>
            </a:fld>
            <a:endParaRPr lang="tr-TR"/>
          </a:p>
        </p:txBody>
      </p:sp>
      <p:sp>
        <p:nvSpPr>
          <p:cNvPr id="6" name="Alt Bilgi Yer Tutucusu 5">
            <a:extLst>
              <a:ext uri="{FF2B5EF4-FFF2-40B4-BE49-F238E27FC236}">
                <a16:creationId xmlns:a16="http://schemas.microsoft.com/office/drawing/2014/main" id="{3E652F32-C2C5-49FD-9EBB-79D2B96131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7474B43-014F-4859-AFB2-DB82359BDC3D}"/>
              </a:ext>
            </a:extLst>
          </p:cNvPr>
          <p:cNvSpPr>
            <a:spLocks noGrp="1"/>
          </p:cNvSpPr>
          <p:nvPr>
            <p:ph type="sldNum" sz="quarter" idx="12"/>
          </p:nvPr>
        </p:nvSpPr>
        <p:spPr/>
        <p:txBody>
          <a:bodyPr/>
          <a:lstStyle/>
          <a:p>
            <a:fld id="{91EF7AD0-77F8-42CA-89F5-3C46EDABA745}" type="slidenum">
              <a:rPr lang="tr-TR" smtClean="0"/>
              <a:t>‹#›</a:t>
            </a:fld>
            <a:endParaRPr lang="tr-TR"/>
          </a:p>
        </p:txBody>
      </p:sp>
    </p:spTree>
    <p:extLst>
      <p:ext uri="{BB962C8B-B14F-4D97-AF65-F5344CB8AC3E}">
        <p14:creationId xmlns:p14="http://schemas.microsoft.com/office/powerpoint/2010/main" val="220558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C07004-92A0-43F5-AB01-4ED6ADDF96C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52DD4AD-A898-41DC-B381-E7AA927A18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1706073-8190-4DD9-BF66-00DE2C842A4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058CD9F-996E-4A43-B925-1D6945791A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9B69403-4B92-4C7D-B285-B60DC8D9C3D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E2AEB73-B38C-4198-809B-F9114FB252E0}"/>
              </a:ext>
            </a:extLst>
          </p:cNvPr>
          <p:cNvSpPr>
            <a:spLocks noGrp="1"/>
          </p:cNvSpPr>
          <p:nvPr>
            <p:ph type="dt" sz="half" idx="10"/>
          </p:nvPr>
        </p:nvSpPr>
        <p:spPr/>
        <p:txBody>
          <a:bodyPr/>
          <a:lstStyle/>
          <a:p>
            <a:fld id="{96B6EC91-A6C9-4B99-813B-86C921F8261D}" type="datetimeFigureOut">
              <a:rPr lang="tr-TR" smtClean="0"/>
              <a:t>7.06.2024</a:t>
            </a:fld>
            <a:endParaRPr lang="tr-TR"/>
          </a:p>
        </p:txBody>
      </p:sp>
      <p:sp>
        <p:nvSpPr>
          <p:cNvPr id="8" name="Alt Bilgi Yer Tutucusu 7">
            <a:extLst>
              <a:ext uri="{FF2B5EF4-FFF2-40B4-BE49-F238E27FC236}">
                <a16:creationId xmlns:a16="http://schemas.microsoft.com/office/drawing/2014/main" id="{0CE96CBF-E289-4723-AF77-2067A99D813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55FE85D-C08F-473C-8625-5B440EE29AD3}"/>
              </a:ext>
            </a:extLst>
          </p:cNvPr>
          <p:cNvSpPr>
            <a:spLocks noGrp="1"/>
          </p:cNvSpPr>
          <p:nvPr>
            <p:ph type="sldNum" sz="quarter" idx="12"/>
          </p:nvPr>
        </p:nvSpPr>
        <p:spPr/>
        <p:txBody>
          <a:bodyPr/>
          <a:lstStyle/>
          <a:p>
            <a:fld id="{91EF7AD0-77F8-42CA-89F5-3C46EDABA745}" type="slidenum">
              <a:rPr lang="tr-TR" smtClean="0"/>
              <a:t>‹#›</a:t>
            </a:fld>
            <a:endParaRPr lang="tr-TR"/>
          </a:p>
        </p:txBody>
      </p:sp>
    </p:spTree>
    <p:extLst>
      <p:ext uri="{BB962C8B-B14F-4D97-AF65-F5344CB8AC3E}">
        <p14:creationId xmlns:p14="http://schemas.microsoft.com/office/powerpoint/2010/main" val="204464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FE949-D05D-433C-A364-F94B0C8D0C9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3301668-95B1-4D1C-A8FD-E7E2FEFE7FBA}"/>
              </a:ext>
            </a:extLst>
          </p:cNvPr>
          <p:cNvSpPr>
            <a:spLocks noGrp="1"/>
          </p:cNvSpPr>
          <p:nvPr>
            <p:ph type="dt" sz="half" idx="10"/>
          </p:nvPr>
        </p:nvSpPr>
        <p:spPr/>
        <p:txBody>
          <a:bodyPr/>
          <a:lstStyle/>
          <a:p>
            <a:fld id="{96B6EC91-A6C9-4B99-813B-86C921F8261D}" type="datetimeFigureOut">
              <a:rPr lang="tr-TR" smtClean="0"/>
              <a:t>7.06.2024</a:t>
            </a:fld>
            <a:endParaRPr lang="tr-TR"/>
          </a:p>
        </p:txBody>
      </p:sp>
      <p:sp>
        <p:nvSpPr>
          <p:cNvPr id="4" name="Alt Bilgi Yer Tutucusu 3">
            <a:extLst>
              <a:ext uri="{FF2B5EF4-FFF2-40B4-BE49-F238E27FC236}">
                <a16:creationId xmlns:a16="http://schemas.microsoft.com/office/drawing/2014/main" id="{CFAB0CCD-2693-4456-B50A-3670BF28755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7F0D14C-CCDE-4969-9441-2075754126B4}"/>
              </a:ext>
            </a:extLst>
          </p:cNvPr>
          <p:cNvSpPr>
            <a:spLocks noGrp="1"/>
          </p:cNvSpPr>
          <p:nvPr>
            <p:ph type="sldNum" sz="quarter" idx="12"/>
          </p:nvPr>
        </p:nvSpPr>
        <p:spPr/>
        <p:txBody>
          <a:bodyPr/>
          <a:lstStyle/>
          <a:p>
            <a:fld id="{91EF7AD0-77F8-42CA-89F5-3C46EDABA745}" type="slidenum">
              <a:rPr lang="tr-TR" smtClean="0"/>
              <a:t>‹#›</a:t>
            </a:fld>
            <a:endParaRPr lang="tr-TR"/>
          </a:p>
        </p:txBody>
      </p:sp>
    </p:spTree>
    <p:extLst>
      <p:ext uri="{BB962C8B-B14F-4D97-AF65-F5344CB8AC3E}">
        <p14:creationId xmlns:p14="http://schemas.microsoft.com/office/powerpoint/2010/main" val="276710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F787175-C011-456C-9882-9FF50C4AF258}"/>
              </a:ext>
            </a:extLst>
          </p:cNvPr>
          <p:cNvSpPr>
            <a:spLocks noGrp="1"/>
          </p:cNvSpPr>
          <p:nvPr>
            <p:ph type="dt" sz="half" idx="10"/>
          </p:nvPr>
        </p:nvSpPr>
        <p:spPr/>
        <p:txBody>
          <a:bodyPr/>
          <a:lstStyle/>
          <a:p>
            <a:fld id="{96B6EC91-A6C9-4B99-813B-86C921F8261D}" type="datetimeFigureOut">
              <a:rPr lang="tr-TR" smtClean="0"/>
              <a:t>7.06.2024</a:t>
            </a:fld>
            <a:endParaRPr lang="tr-TR"/>
          </a:p>
        </p:txBody>
      </p:sp>
      <p:sp>
        <p:nvSpPr>
          <p:cNvPr id="3" name="Alt Bilgi Yer Tutucusu 2">
            <a:extLst>
              <a:ext uri="{FF2B5EF4-FFF2-40B4-BE49-F238E27FC236}">
                <a16:creationId xmlns:a16="http://schemas.microsoft.com/office/drawing/2014/main" id="{1E00A5C5-BA4D-4306-8B02-C8191C6487F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247A0BB-0D86-41B6-B2DE-12DC699D979A}"/>
              </a:ext>
            </a:extLst>
          </p:cNvPr>
          <p:cNvSpPr>
            <a:spLocks noGrp="1"/>
          </p:cNvSpPr>
          <p:nvPr>
            <p:ph type="sldNum" sz="quarter" idx="12"/>
          </p:nvPr>
        </p:nvSpPr>
        <p:spPr/>
        <p:txBody>
          <a:bodyPr/>
          <a:lstStyle/>
          <a:p>
            <a:fld id="{91EF7AD0-77F8-42CA-89F5-3C46EDABA745}" type="slidenum">
              <a:rPr lang="tr-TR" smtClean="0"/>
              <a:t>‹#›</a:t>
            </a:fld>
            <a:endParaRPr lang="tr-TR"/>
          </a:p>
        </p:txBody>
      </p:sp>
    </p:spTree>
    <p:extLst>
      <p:ext uri="{BB962C8B-B14F-4D97-AF65-F5344CB8AC3E}">
        <p14:creationId xmlns:p14="http://schemas.microsoft.com/office/powerpoint/2010/main" val="389983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052A09-B871-4545-8314-58EFFE1FE23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5FBA60F-3770-4189-A8D3-B56DAD365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9DF7E81-44EA-4B5F-ACEC-1570A4DEC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E12F9C8-E3F5-4145-8768-4AE0DCDE6DA9}"/>
              </a:ext>
            </a:extLst>
          </p:cNvPr>
          <p:cNvSpPr>
            <a:spLocks noGrp="1"/>
          </p:cNvSpPr>
          <p:nvPr>
            <p:ph type="dt" sz="half" idx="10"/>
          </p:nvPr>
        </p:nvSpPr>
        <p:spPr/>
        <p:txBody>
          <a:bodyPr/>
          <a:lstStyle/>
          <a:p>
            <a:fld id="{96B6EC91-A6C9-4B99-813B-86C921F8261D}" type="datetimeFigureOut">
              <a:rPr lang="tr-TR" smtClean="0"/>
              <a:t>7.06.2024</a:t>
            </a:fld>
            <a:endParaRPr lang="tr-TR"/>
          </a:p>
        </p:txBody>
      </p:sp>
      <p:sp>
        <p:nvSpPr>
          <p:cNvPr id="6" name="Alt Bilgi Yer Tutucusu 5">
            <a:extLst>
              <a:ext uri="{FF2B5EF4-FFF2-40B4-BE49-F238E27FC236}">
                <a16:creationId xmlns:a16="http://schemas.microsoft.com/office/drawing/2014/main" id="{118ACDF0-4E0C-473D-A932-FE58181073B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2D0143F-45CF-4BDF-9F68-487F0A329B9B}"/>
              </a:ext>
            </a:extLst>
          </p:cNvPr>
          <p:cNvSpPr>
            <a:spLocks noGrp="1"/>
          </p:cNvSpPr>
          <p:nvPr>
            <p:ph type="sldNum" sz="quarter" idx="12"/>
          </p:nvPr>
        </p:nvSpPr>
        <p:spPr/>
        <p:txBody>
          <a:bodyPr/>
          <a:lstStyle/>
          <a:p>
            <a:fld id="{91EF7AD0-77F8-42CA-89F5-3C46EDABA745}" type="slidenum">
              <a:rPr lang="tr-TR" smtClean="0"/>
              <a:t>‹#›</a:t>
            </a:fld>
            <a:endParaRPr lang="tr-TR"/>
          </a:p>
        </p:txBody>
      </p:sp>
    </p:spTree>
    <p:extLst>
      <p:ext uri="{BB962C8B-B14F-4D97-AF65-F5344CB8AC3E}">
        <p14:creationId xmlns:p14="http://schemas.microsoft.com/office/powerpoint/2010/main" val="340361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E124B2-1525-446D-A8F1-C999326F826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F4AB09A-36A2-4B68-903C-949D0DBF2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757C0A8-5217-4480-93F4-721AE56F1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92249A4-611C-48B4-8AD1-D3B6758B7A8D}"/>
              </a:ext>
            </a:extLst>
          </p:cNvPr>
          <p:cNvSpPr>
            <a:spLocks noGrp="1"/>
          </p:cNvSpPr>
          <p:nvPr>
            <p:ph type="dt" sz="half" idx="10"/>
          </p:nvPr>
        </p:nvSpPr>
        <p:spPr/>
        <p:txBody>
          <a:bodyPr/>
          <a:lstStyle/>
          <a:p>
            <a:fld id="{96B6EC91-A6C9-4B99-813B-86C921F8261D}" type="datetimeFigureOut">
              <a:rPr lang="tr-TR" smtClean="0"/>
              <a:t>7.06.2024</a:t>
            </a:fld>
            <a:endParaRPr lang="tr-TR"/>
          </a:p>
        </p:txBody>
      </p:sp>
      <p:sp>
        <p:nvSpPr>
          <p:cNvPr id="6" name="Alt Bilgi Yer Tutucusu 5">
            <a:extLst>
              <a:ext uri="{FF2B5EF4-FFF2-40B4-BE49-F238E27FC236}">
                <a16:creationId xmlns:a16="http://schemas.microsoft.com/office/drawing/2014/main" id="{87338518-6F49-42C9-9483-1774A82235D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4263E2B-ED1C-4D08-ADE4-6091D60ABE6D}"/>
              </a:ext>
            </a:extLst>
          </p:cNvPr>
          <p:cNvSpPr>
            <a:spLocks noGrp="1"/>
          </p:cNvSpPr>
          <p:nvPr>
            <p:ph type="sldNum" sz="quarter" idx="12"/>
          </p:nvPr>
        </p:nvSpPr>
        <p:spPr/>
        <p:txBody>
          <a:bodyPr/>
          <a:lstStyle/>
          <a:p>
            <a:fld id="{91EF7AD0-77F8-42CA-89F5-3C46EDABA745}" type="slidenum">
              <a:rPr lang="tr-TR" smtClean="0"/>
              <a:t>‹#›</a:t>
            </a:fld>
            <a:endParaRPr lang="tr-TR"/>
          </a:p>
        </p:txBody>
      </p:sp>
    </p:spTree>
    <p:extLst>
      <p:ext uri="{BB962C8B-B14F-4D97-AF65-F5344CB8AC3E}">
        <p14:creationId xmlns:p14="http://schemas.microsoft.com/office/powerpoint/2010/main" val="977819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E9B012B-D58D-41DD-AD1D-A93DDE312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B0F7897-D42B-40F3-AAEB-18BF9BE60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F9CF776-9B47-438E-B426-87E89C910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6EC91-A6C9-4B99-813B-86C921F8261D}" type="datetimeFigureOut">
              <a:rPr lang="tr-TR" smtClean="0"/>
              <a:t>7.06.2024</a:t>
            </a:fld>
            <a:endParaRPr lang="tr-TR"/>
          </a:p>
        </p:txBody>
      </p:sp>
      <p:sp>
        <p:nvSpPr>
          <p:cNvPr id="5" name="Alt Bilgi Yer Tutucusu 4">
            <a:extLst>
              <a:ext uri="{FF2B5EF4-FFF2-40B4-BE49-F238E27FC236}">
                <a16:creationId xmlns:a16="http://schemas.microsoft.com/office/drawing/2014/main" id="{01048082-77B9-4F65-A547-7CE407A949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F5EE3BF-3507-45A6-9372-37C4B3838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F7AD0-77F8-42CA-89F5-3C46EDABA745}" type="slidenum">
              <a:rPr lang="tr-TR" smtClean="0"/>
              <a:t>‹#›</a:t>
            </a:fld>
            <a:endParaRPr lang="tr-TR"/>
          </a:p>
        </p:txBody>
      </p:sp>
    </p:spTree>
    <p:extLst>
      <p:ext uri="{BB962C8B-B14F-4D97-AF65-F5344CB8AC3E}">
        <p14:creationId xmlns:p14="http://schemas.microsoft.com/office/powerpoint/2010/main" val="414039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jpe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jpeg"/><Relationship Id="rId4" Type="http://schemas.openxmlformats.org/officeDocument/2006/relationships/image" Target="../media/image45.png"/><Relationship Id="rId9" Type="http://schemas.openxmlformats.org/officeDocument/2006/relationships/image" Target="../media/image5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1B2B90-5695-463F-A752-854D4BC75345}"/>
              </a:ext>
            </a:extLst>
          </p:cNvPr>
          <p:cNvSpPr>
            <a:spLocks noGrp="1"/>
          </p:cNvSpPr>
          <p:nvPr>
            <p:ph type="ctrTitle"/>
          </p:nvPr>
        </p:nvSpPr>
        <p:spPr/>
        <p:txBody>
          <a:bodyPr/>
          <a:lstStyle/>
          <a:p>
            <a:r>
              <a:rPr lang="tr-TR" b="1" dirty="0"/>
              <a:t>Derin Öğrenme</a:t>
            </a:r>
          </a:p>
        </p:txBody>
      </p:sp>
      <p:sp>
        <p:nvSpPr>
          <p:cNvPr id="3" name="Alt Başlık 2">
            <a:extLst>
              <a:ext uri="{FF2B5EF4-FFF2-40B4-BE49-F238E27FC236}">
                <a16:creationId xmlns:a16="http://schemas.microsoft.com/office/drawing/2014/main" id="{3508AE24-1EC2-4B21-BB47-4796549208EC}"/>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230413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EBC273-77C0-41BC-9434-6F042A48AF51}"/>
              </a:ext>
            </a:extLst>
          </p:cNvPr>
          <p:cNvSpPr>
            <a:spLocks noGrp="1"/>
          </p:cNvSpPr>
          <p:nvPr>
            <p:ph type="title"/>
          </p:nvPr>
        </p:nvSpPr>
        <p:spPr>
          <a:xfrm>
            <a:off x="838200" y="365126"/>
            <a:ext cx="10515600" cy="1125008"/>
          </a:xfrm>
        </p:spPr>
        <p:txBody>
          <a:bodyPr/>
          <a:lstStyle/>
          <a:p>
            <a:r>
              <a:rPr lang="tr-TR" b="1" dirty="0"/>
              <a:t>Derin Öğrenmenin Gelişimi</a:t>
            </a:r>
          </a:p>
        </p:txBody>
      </p:sp>
      <p:pic>
        <p:nvPicPr>
          <p:cNvPr id="8194" name="Picture 2" descr="ImageNet">
            <a:extLst>
              <a:ext uri="{FF2B5EF4-FFF2-40B4-BE49-F238E27FC236}">
                <a16:creationId xmlns:a16="http://schemas.microsoft.com/office/drawing/2014/main" id="{E592E0D6-1946-4409-8C42-0D815EADF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0" y="1580092"/>
            <a:ext cx="6501347" cy="338137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AD5598DB-FF18-411A-B87B-631BD4024C7D}"/>
              </a:ext>
            </a:extLst>
          </p:cNvPr>
          <p:cNvSpPr txBox="1"/>
          <p:nvPr/>
        </p:nvSpPr>
        <p:spPr>
          <a:xfrm>
            <a:off x="7949233" y="2393616"/>
            <a:ext cx="3640666" cy="1754326"/>
          </a:xfrm>
          <a:prstGeom prst="rect">
            <a:avLst/>
          </a:prstGeom>
          <a:noFill/>
        </p:spPr>
        <p:txBody>
          <a:bodyPr wrap="square" rtlCol="0">
            <a:spAutoFit/>
          </a:bodyPr>
          <a:lstStyle/>
          <a:p>
            <a:pPr algn="just"/>
            <a:r>
              <a:rPr lang="tr-TR" dirty="0" err="1"/>
              <a:t>AlexNet</a:t>
            </a:r>
            <a:r>
              <a:rPr lang="tr-TR" dirty="0"/>
              <a:t> 8 katmanlı bir mimari kullanırken 2016 yılında geliştirilen model (GoogLeNet-v4) 152 katman kullanmaktadır. </a:t>
            </a:r>
          </a:p>
          <a:p>
            <a:pPr algn="just"/>
            <a:endParaRPr lang="tr-TR" dirty="0"/>
          </a:p>
          <a:p>
            <a:pPr lvl="1"/>
            <a:endParaRPr lang="tr-TR" dirty="0"/>
          </a:p>
        </p:txBody>
      </p:sp>
      <p:sp>
        <p:nvSpPr>
          <p:cNvPr id="11" name="Metin kutusu 10">
            <a:extLst>
              <a:ext uri="{FF2B5EF4-FFF2-40B4-BE49-F238E27FC236}">
                <a16:creationId xmlns:a16="http://schemas.microsoft.com/office/drawing/2014/main" id="{677D6534-36A6-4275-8C11-37D116CF1B2B}"/>
              </a:ext>
            </a:extLst>
          </p:cNvPr>
          <p:cNvSpPr txBox="1"/>
          <p:nvPr/>
        </p:nvSpPr>
        <p:spPr>
          <a:xfrm>
            <a:off x="1549401" y="5477934"/>
            <a:ext cx="5060406" cy="923330"/>
          </a:xfrm>
          <a:prstGeom prst="rect">
            <a:avLst/>
          </a:prstGeom>
          <a:noFill/>
        </p:spPr>
        <p:txBody>
          <a:bodyPr wrap="square" rtlCol="0">
            <a:spAutoFit/>
          </a:bodyPr>
          <a:lstStyle/>
          <a:p>
            <a:pPr algn="just"/>
            <a:r>
              <a:rPr lang="tr-TR" dirty="0"/>
              <a:t>Görsellerin tanınmasındaki hata oranı %26’dan %16 seviyesine düşürülüyor ve bu başarı bir önceki modelden 60 kat daha hızlı şekilde elde ediliyor. </a:t>
            </a:r>
          </a:p>
        </p:txBody>
      </p:sp>
      <p:cxnSp>
        <p:nvCxnSpPr>
          <p:cNvPr id="13" name="Düz Bağlayıcı 12">
            <a:extLst>
              <a:ext uri="{FF2B5EF4-FFF2-40B4-BE49-F238E27FC236}">
                <a16:creationId xmlns:a16="http://schemas.microsoft.com/office/drawing/2014/main" id="{2DEE13B3-6B76-44C9-98E4-C9F387A41658}"/>
              </a:ext>
            </a:extLst>
          </p:cNvPr>
          <p:cNvCxnSpPr>
            <a:cxnSpLocks/>
          </p:cNvCxnSpPr>
          <p:nvPr/>
        </p:nvCxnSpPr>
        <p:spPr>
          <a:xfrm>
            <a:off x="1634067" y="4842934"/>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Düz Bağlayıcı 14">
            <a:extLst>
              <a:ext uri="{FF2B5EF4-FFF2-40B4-BE49-F238E27FC236}">
                <a16:creationId xmlns:a16="http://schemas.microsoft.com/office/drawing/2014/main" id="{2B8BE4E7-3D23-4DAC-AFC6-493EF05A52C9}"/>
              </a:ext>
            </a:extLst>
          </p:cNvPr>
          <p:cNvCxnSpPr/>
          <p:nvPr/>
        </p:nvCxnSpPr>
        <p:spPr>
          <a:xfrm>
            <a:off x="2362200" y="4842934"/>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Düz Bağlayıcı 16">
            <a:extLst>
              <a:ext uri="{FF2B5EF4-FFF2-40B4-BE49-F238E27FC236}">
                <a16:creationId xmlns:a16="http://schemas.microsoft.com/office/drawing/2014/main" id="{F3A037B8-151B-405C-8ABC-337AB78370C8}"/>
              </a:ext>
            </a:extLst>
          </p:cNvPr>
          <p:cNvCxnSpPr/>
          <p:nvPr/>
        </p:nvCxnSpPr>
        <p:spPr>
          <a:xfrm>
            <a:off x="1642533" y="5147734"/>
            <a:ext cx="7196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Düz Ok Bağlayıcısı 18">
            <a:extLst>
              <a:ext uri="{FF2B5EF4-FFF2-40B4-BE49-F238E27FC236}">
                <a16:creationId xmlns:a16="http://schemas.microsoft.com/office/drawing/2014/main" id="{2091358F-D111-46E9-87C7-83423C62F97A}"/>
              </a:ext>
            </a:extLst>
          </p:cNvPr>
          <p:cNvCxnSpPr/>
          <p:nvPr/>
        </p:nvCxnSpPr>
        <p:spPr>
          <a:xfrm>
            <a:off x="2002366" y="5147734"/>
            <a:ext cx="292101" cy="313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90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A4D4B1-EB1F-46E4-B877-2CB33364C720}"/>
              </a:ext>
            </a:extLst>
          </p:cNvPr>
          <p:cNvSpPr>
            <a:spLocks noGrp="1"/>
          </p:cNvSpPr>
          <p:nvPr>
            <p:ph type="title"/>
          </p:nvPr>
        </p:nvSpPr>
        <p:spPr/>
        <p:txBody>
          <a:bodyPr/>
          <a:lstStyle/>
          <a:p>
            <a:r>
              <a:rPr lang="tr-TR" b="1" dirty="0"/>
              <a:t>Derin Öğrenmenin Avantajları</a:t>
            </a:r>
          </a:p>
        </p:txBody>
      </p:sp>
      <p:sp>
        <p:nvSpPr>
          <p:cNvPr id="3" name="İçerik Yer Tutucusu 2">
            <a:extLst>
              <a:ext uri="{FF2B5EF4-FFF2-40B4-BE49-F238E27FC236}">
                <a16:creationId xmlns:a16="http://schemas.microsoft.com/office/drawing/2014/main" id="{2B90A8CA-761C-4BBB-A614-A100791635ED}"/>
              </a:ext>
            </a:extLst>
          </p:cNvPr>
          <p:cNvSpPr>
            <a:spLocks noGrp="1"/>
          </p:cNvSpPr>
          <p:nvPr>
            <p:ph idx="1"/>
          </p:nvPr>
        </p:nvSpPr>
        <p:spPr/>
        <p:txBody>
          <a:bodyPr>
            <a:normAutofit fontScale="92500" lnSpcReduction="20000"/>
          </a:bodyPr>
          <a:lstStyle/>
          <a:p>
            <a:pPr algn="just"/>
            <a:r>
              <a:rPr lang="tr-TR" dirty="0"/>
              <a:t>Çok fazla öznitelik ile tanımlanabilecek verilerde ‘</a:t>
            </a:r>
            <a:r>
              <a:rPr lang="tr-TR" dirty="0" err="1"/>
              <a:t>feature</a:t>
            </a:r>
            <a:r>
              <a:rPr lang="tr-TR" dirty="0"/>
              <a:t> </a:t>
            </a:r>
            <a:r>
              <a:rPr lang="tr-TR" dirty="0" err="1"/>
              <a:t>extraction</a:t>
            </a:r>
            <a:r>
              <a:rPr lang="tr-TR" dirty="0"/>
              <a:t>’ sürecinin maliyetini kaldırır. (Verinin konusuna göre ilgili alanda uzman birilerince öznitelikler belirlenir ve bu süreç bir maliyet gerektirir)</a:t>
            </a:r>
          </a:p>
          <a:p>
            <a:pPr algn="just"/>
            <a:r>
              <a:rPr lang="tr-TR" dirty="0"/>
              <a:t>Verilerin insan hassasiyetinden daha detaylı olabilecek şekilde taranması ve öngörülemeyen özelliklerin tespitiyle birlikte daha başarılı örüntüler bulabilir.</a:t>
            </a:r>
          </a:p>
          <a:p>
            <a:pPr algn="just"/>
            <a:r>
              <a:rPr lang="tr-TR" dirty="0"/>
              <a:t>Büyük ölçekli verilerde aşırı öğrenme/ezberleme problemine karşı geleneksel makine öğrenmesi yöntemlerinden daha dayanıklıdır.</a:t>
            </a:r>
          </a:p>
          <a:p>
            <a:pPr algn="just"/>
            <a:r>
              <a:rPr lang="tr-TR" dirty="0"/>
              <a:t>Veri içerisindeki doğal varyasyonlara karşı duyarlıdır. Gürültülü veya sapmış verilerin tespiti için ekstra süreç maliyetinden kurtarır.</a:t>
            </a:r>
          </a:p>
          <a:p>
            <a:pPr algn="just"/>
            <a:r>
              <a:rPr lang="tr-TR" dirty="0"/>
              <a:t>Oluşturulan modeller farklı girdi kümelerinde veya farklı problemlerde tekrar kullanılabilir. </a:t>
            </a:r>
          </a:p>
        </p:txBody>
      </p:sp>
    </p:spTree>
    <p:extLst>
      <p:ext uri="{BB962C8B-B14F-4D97-AF65-F5344CB8AC3E}">
        <p14:creationId xmlns:p14="http://schemas.microsoft.com/office/powerpoint/2010/main" val="40452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86F5C3-E60B-426C-A322-D4906468474B}"/>
              </a:ext>
            </a:extLst>
          </p:cNvPr>
          <p:cNvSpPr>
            <a:spLocks noGrp="1"/>
          </p:cNvSpPr>
          <p:nvPr>
            <p:ph type="title"/>
          </p:nvPr>
        </p:nvSpPr>
        <p:spPr/>
        <p:txBody>
          <a:bodyPr/>
          <a:lstStyle/>
          <a:p>
            <a:r>
              <a:rPr lang="tr-TR" b="1" dirty="0"/>
              <a:t>Derin Öğrenmenin Dezavantajları</a:t>
            </a:r>
          </a:p>
        </p:txBody>
      </p:sp>
      <p:sp>
        <p:nvSpPr>
          <p:cNvPr id="3" name="İçerik Yer Tutucusu 2">
            <a:extLst>
              <a:ext uri="{FF2B5EF4-FFF2-40B4-BE49-F238E27FC236}">
                <a16:creationId xmlns:a16="http://schemas.microsoft.com/office/drawing/2014/main" id="{301D8B17-64B7-45E7-979A-109D0AF97F97}"/>
              </a:ext>
            </a:extLst>
          </p:cNvPr>
          <p:cNvSpPr>
            <a:spLocks noGrp="1"/>
          </p:cNvSpPr>
          <p:nvPr>
            <p:ph idx="1"/>
          </p:nvPr>
        </p:nvSpPr>
        <p:spPr/>
        <p:txBody>
          <a:bodyPr/>
          <a:lstStyle/>
          <a:p>
            <a:pPr algn="just"/>
            <a:r>
              <a:rPr lang="tr-TR" dirty="0"/>
              <a:t>Yüksek hesaplama gücü ve çoğunlukla paralel çalışma performansı yüksek olan donanımlara ihtiyaç duyar. (GPU)</a:t>
            </a:r>
          </a:p>
          <a:p>
            <a:pPr algn="just"/>
            <a:r>
              <a:rPr lang="tr-TR" dirty="0"/>
              <a:t>Algoritmanın çalışma yapısından ve çoğunlukla büyük ölçekli girdi </a:t>
            </a:r>
            <a:r>
              <a:rPr lang="tr-TR" dirty="0" smtClean="0"/>
              <a:t>kümeleri </a:t>
            </a:r>
            <a:r>
              <a:rPr lang="tr-TR" dirty="0"/>
              <a:t>kullanılmasından ötürü çıktı üretmesi uzun sürebilir. </a:t>
            </a:r>
          </a:p>
          <a:p>
            <a:pPr algn="just"/>
            <a:r>
              <a:rPr lang="tr-TR" dirty="0"/>
              <a:t>Eğitim yöntemi veya algoritma topolojisi belirlenirken önemli parametrelerin (</a:t>
            </a:r>
            <a:r>
              <a:rPr lang="tr-TR" dirty="0" err="1"/>
              <a:t>loss</a:t>
            </a:r>
            <a:r>
              <a:rPr lang="tr-TR" dirty="0"/>
              <a:t> fonksiyonu, </a:t>
            </a:r>
            <a:r>
              <a:rPr lang="tr-TR" dirty="0" err="1"/>
              <a:t>epoch</a:t>
            </a:r>
            <a:r>
              <a:rPr lang="tr-TR" dirty="0"/>
              <a:t> sayısı, aktivasyon fonksiyonu) kullanımına dair standartlar yoktur. Bu parametreler problem tipine ve girdi verisinin tipine göre değiştirilerek başarımı arttırılabilir. (Bu süreçte teknik tecrübesi yüksek olmayan kişiler için ideal değerleri bulmak deneme/yanılma süreçleriyle birlikte maliyet gerektirir.)</a:t>
            </a:r>
          </a:p>
        </p:txBody>
      </p:sp>
    </p:spTree>
    <p:extLst>
      <p:ext uri="{BB962C8B-B14F-4D97-AF65-F5344CB8AC3E}">
        <p14:creationId xmlns:p14="http://schemas.microsoft.com/office/powerpoint/2010/main" val="954268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F906F-3E48-4072-96D6-063A698A8318}"/>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000" b="1" kern="1200" dirty="0" err="1">
                <a:solidFill>
                  <a:schemeClr val="tx1"/>
                </a:solidFill>
                <a:latin typeface="+mj-lt"/>
                <a:ea typeface="+mj-ea"/>
                <a:cs typeface="+mj-cs"/>
              </a:rPr>
              <a:t>Derin</a:t>
            </a:r>
            <a:r>
              <a:rPr lang="en-US" sz="5000" b="1" kern="1200" dirty="0">
                <a:solidFill>
                  <a:schemeClr val="tx1"/>
                </a:solidFill>
                <a:latin typeface="+mj-lt"/>
                <a:ea typeface="+mj-ea"/>
                <a:cs typeface="+mj-cs"/>
              </a:rPr>
              <a:t> </a:t>
            </a:r>
            <a:r>
              <a:rPr lang="en-US" sz="5000" b="1" kern="1200" dirty="0" err="1">
                <a:solidFill>
                  <a:schemeClr val="tx1"/>
                </a:solidFill>
                <a:latin typeface="+mj-lt"/>
                <a:ea typeface="+mj-ea"/>
                <a:cs typeface="+mj-cs"/>
              </a:rPr>
              <a:t>Öğrenme</a:t>
            </a:r>
            <a:r>
              <a:rPr lang="en-US" sz="5000" b="1" kern="1200" dirty="0">
                <a:solidFill>
                  <a:schemeClr val="tx1"/>
                </a:solidFill>
                <a:latin typeface="+mj-lt"/>
                <a:ea typeface="+mj-ea"/>
                <a:cs typeface="+mj-cs"/>
              </a:rPr>
              <a:t> </a:t>
            </a:r>
            <a:r>
              <a:rPr lang="en-US" sz="5000" b="1" kern="1200" dirty="0" err="1">
                <a:solidFill>
                  <a:schemeClr val="tx1"/>
                </a:solidFill>
                <a:latin typeface="+mj-lt"/>
                <a:ea typeface="+mj-ea"/>
                <a:cs typeface="+mj-cs"/>
              </a:rPr>
              <a:t>Mimarisi</a:t>
            </a:r>
            <a:r>
              <a:rPr lang="tr-TR" sz="5000" b="1" kern="1200" dirty="0">
                <a:solidFill>
                  <a:schemeClr val="tx1"/>
                </a:solidFill>
                <a:latin typeface="+mj-lt"/>
                <a:ea typeface="+mj-ea"/>
                <a:cs typeface="+mj-cs"/>
              </a:rPr>
              <a:t> – Sinir Ağları</a:t>
            </a:r>
            <a:endParaRPr lang="en-US" sz="5000" b="1" kern="1200" dirty="0">
              <a:solidFill>
                <a:schemeClr val="tx1"/>
              </a:solidFill>
              <a:latin typeface="+mj-lt"/>
              <a:ea typeface="+mj-ea"/>
              <a:cs typeface="+mj-cs"/>
            </a:endParaRPr>
          </a:p>
        </p:txBody>
      </p:sp>
      <p:pic>
        <p:nvPicPr>
          <p:cNvPr id="5" name="Resim 4">
            <a:extLst>
              <a:ext uri="{FF2B5EF4-FFF2-40B4-BE49-F238E27FC236}">
                <a16:creationId xmlns:a16="http://schemas.microsoft.com/office/drawing/2014/main" id="{76E610A2-B327-4939-A51C-44AC805C84CD}"/>
              </a:ext>
            </a:extLst>
          </p:cNvPr>
          <p:cNvPicPr>
            <a:picLocks noChangeAspect="1"/>
          </p:cNvPicPr>
          <p:nvPr/>
        </p:nvPicPr>
        <p:blipFill>
          <a:blip r:embed="rId2"/>
          <a:stretch>
            <a:fillRect/>
          </a:stretch>
        </p:blipFill>
        <p:spPr>
          <a:xfrm>
            <a:off x="973870" y="1474334"/>
            <a:ext cx="9549993" cy="4440746"/>
          </a:xfrm>
          <a:prstGeom prst="rect">
            <a:avLst/>
          </a:prstGeom>
        </p:spPr>
      </p:pic>
      <p:sp>
        <p:nvSpPr>
          <p:cNvPr id="6" name="Metin kutusu 5">
            <a:extLst>
              <a:ext uri="{FF2B5EF4-FFF2-40B4-BE49-F238E27FC236}">
                <a16:creationId xmlns:a16="http://schemas.microsoft.com/office/drawing/2014/main" id="{55BD1810-F44D-4A1A-9B71-D22A1A80623D}"/>
              </a:ext>
            </a:extLst>
          </p:cNvPr>
          <p:cNvSpPr txBox="1"/>
          <p:nvPr/>
        </p:nvSpPr>
        <p:spPr>
          <a:xfrm>
            <a:off x="1663699" y="6062134"/>
            <a:ext cx="8170333" cy="369332"/>
          </a:xfrm>
          <a:prstGeom prst="rect">
            <a:avLst/>
          </a:prstGeom>
          <a:noFill/>
        </p:spPr>
        <p:txBody>
          <a:bodyPr wrap="square" rtlCol="0">
            <a:spAutoFit/>
          </a:bodyPr>
          <a:lstStyle/>
          <a:p>
            <a:pPr algn="ctr"/>
            <a:r>
              <a:rPr lang="tr-TR" dirty="0"/>
              <a:t>Gerçek nöronlar ile bilgisayar sistemlerinde kullanılan yapay nöron </a:t>
            </a:r>
            <a:r>
              <a:rPr lang="tr-TR" dirty="0" smtClean="0"/>
              <a:t>yapıları</a:t>
            </a:r>
            <a:endParaRPr lang="tr-TR" dirty="0"/>
          </a:p>
        </p:txBody>
      </p:sp>
    </p:spTree>
    <p:extLst>
      <p:ext uri="{BB962C8B-B14F-4D97-AF65-F5344CB8AC3E}">
        <p14:creationId xmlns:p14="http://schemas.microsoft.com/office/powerpoint/2010/main" val="132475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81E84D-B8DB-47BF-816D-1B95B9FD93C2}"/>
              </a:ext>
            </a:extLst>
          </p:cNvPr>
          <p:cNvSpPr>
            <a:spLocks noGrp="1"/>
          </p:cNvSpPr>
          <p:nvPr>
            <p:ph type="title"/>
          </p:nvPr>
        </p:nvSpPr>
        <p:spPr>
          <a:xfrm>
            <a:off x="838200" y="365125"/>
            <a:ext cx="10515600" cy="930275"/>
          </a:xfrm>
        </p:spPr>
        <p:txBody>
          <a:bodyPr/>
          <a:lstStyle/>
          <a:p>
            <a:r>
              <a:rPr lang="tr-TR" b="1" dirty="0"/>
              <a:t>Ağırlık Değerleri (w)</a:t>
            </a:r>
          </a:p>
        </p:txBody>
      </p:sp>
      <p:sp>
        <p:nvSpPr>
          <p:cNvPr id="3" name="İçerik Yer Tutucusu 2">
            <a:extLst>
              <a:ext uri="{FF2B5EF4-FFF2-40B4-BE49-F238E27FC236}">
                <a16:creationId xmlns:a16="http://schemas.microsoft.com/office/drawing/2014/main" id="{AE592234-17A4-42B2-9ADA-3B8FAD675AA5}"/>
              </a:ext>
            </a:extLst>
          </p:cNvPr>
          <p:cNvSpPr>
            <a:spLocks noGrp="1"/>
          </p:cNvSpPr>
          <p:nvPr>
            <p:ph idx="1"/>
          </p:nvPr>
        </p:nvSpPr>
        <p:spPr>
          <a:xfrm>
            <a:off x="838200" y="1540933"/>
            <a:ext cx="6570133" cy="4636030"/>
          </a:xfrm>
        </p:spPr>
        <p:txBody>
          <a:bodyPr/>
          <a:lstStyle/>
          <a:p>
            <a:pPr algn="just"/>
            <a:r>
              <a:rPr lang="tr-TR" dirty="0"/>
              <a:t>Nörona gelen girdiler bir ağırlık değeri ile çarpılır. Rastgele başlatılan bu ağırlıklar, modelin eğitimi süresince güncellenir. Böylece sinir ağının eğitim sürecinde, hangi girdilerin daha önemli olduğu adım adım netleştirilir.</a:t>
            </a:r>
          </a:p>
          <a:p>
            <a:pPr algn="just"/>
            <a:r>
              <a:rPr lang="tr-TR" dirty="0"/>
              <a:t>Daha önemli olduğu düşünülen girdiler daha yüksek ağırlık değeri alırlar. Önemsiz olduğu düşünülen girdilerde w değeri sıfıra yaklaşır.</a:t>
            </a:r>
          </a:p>
        </p:txBody>
      </p:sp>
      <p:pic>
        <p:nvPicPr>
          <p:cNvPr id="4" name="Resim 3">
            <a:extLst>
              <a:ext uri="{FF2B5EF4-FFF2-40B4-BE49-F238E27FC236}">
                <a16:creationId xmlns:a16="http://schemas.microsoft.com/office/drawing/2014/main" id="{60B21100-4C8C-4CE8-A1ED-4103000094BA}"/>
              </a:ext>
            </a:extLst>
          </p:cNvPr>
          <p:cNvPicPr>
            <a:picLocks noChangeAspect="1"/>
          </p:cNvPicPr>
          <p:nvPr/>
        </p:nvPicPr>
        <p:blipFill>
          <a:blip r:embed="rId2"/>
          <a:stretch>
            <a:fillRect/>
          </a:stretch>
        </p:blipFill>
        <p:spPr>
          <a:xfrm>
            <a:off x="7527395" y="2281767"/>
            <a:ext cx="4181475" cy="2971800"/>
          </a:xfrm>
          <a:prstGeom prst="rect">
            <a:avLst/>
          </a:prstGeom>
        </p:spPr>
      </p:pic>
    </p:spTree>
    <p:extLst>
      <p:ext uri="{BB962C8B-B14F-4D97-AF65-F5344CB8AC3E}">
        <p14:creationId xmlns:p14="http://schemas.microsoft.com/office/powerpoint/2010/main" val="302041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81E84D-B8DB-47BF-816D-1B95B9FD93C2}"/>
              </a:ext>
            </a:extLst>
          </p:cNvPr>
          <p:cNvSpPr>
            <a:spLocks noGrp="1"/>
          </p:cNvSpPr>
          <p:nvPr>
            <p:ph type="title"/>
          </p:nvPr>
        </p:nvSpPr>
        <p:spPr>
          <a:xfrm>
            <a:off x="838200" y="365125"/>
            <a:ext cx="10515600" cy="930275"/>
          </a:xfrm>
        </p:spPr>
        <p:txBody>
          <a:bodyPr/>
          <a:lstStyle/>
          <a:p>
            <a:r>
              <a:rPr lang="tr-TR" b="1" dirty="0"/>
              <a:t>Sapma - </a:t>
            </a:r>
            <a:r>
              <a:rPr lang="tr-TR" b="1" dirty="0" err="1"/>
              <a:t>Bias</a:t>
            </a:r>
            <a:r>
              <a:rPr lang="tr-TR" b="1" dirty="0"/>
              <a:t> (b)</a:t>
            </a:r>
          </a:p>
        </p:txBody>
      </p:sp>
      <p:sp>
        <p:nvSpPr>
          <p:cNvPr id="3" name="İçerik Yer Tutucusu 2">
            <a:extLst>
              <a:ext uri="{FF2B5EF4-FFF2-40B4-BE49-F238E27FC236}">
                <a16:creationId xmlns:a16="http://schemas.microsoft.com/office/drawing/2014/main" id="{AE592234-17A4-42B2-9ADA-3B8FAD675AA5}"/>
              </a:ext>
            </a:extLst>
          </p:cNvPr>
          <p:cNvSpPr>
            <a:spLocks noGrp="1"/>
          </p:cNvSpPr>
          <p:nvPr>
            <p:ph idx="1"/>
          </p:nvPr>
        </p:nvSpPr>
        <p:spPr>
          <a:xfrm>
            <a:off x="838200" y="1540933"/>
            <a:ext cx="6570133" cy="4636030"/>
          </a:xfrm>
        </p:spPr>
        <p:txBody>
          <a:bodyPr/>
          <a:lstStyle/>
          <a:p>
            <a:pPr algn="just"/>
            <a:r>
              <a:rPr lang="tr-TR" dirty="0"/>
              <a:t>Girdiye uygulanan </a:t>
            </a:r>
            <a:r>
              <a:rPr lang="tr-TR" dirty="0" err="1"/>
              <a:t>ağırlıklandırma</a:t>
            </a:r>
            <a:r>
              <a:rPr lang="tr-TR" dirty="0"/>
              <a:t> işleminden sonra ek olarak uygulanan doğrusal bileşene sapma denilmektedir. </a:t>
            </a:r>
          </a:p>
          <a:p>
            <a:pPr algn="just"/>
            <a:r>
              <a:rPr lang="tr-TR" dirty="0"/>
              <a:t>Sapma değeri, giriş olarak tanımlanan ve </a:t>
            </a:r>
            <a:r>
              <a:rPr lang="tr-TR" dirty="0" err="1"/>
              <a:t>ağırlıklandırılmış</a:t>
            </a:r>
            <a:r>
              <a:rPr lang="tr-TR" dirty="0"/>
              <a:t> girdinin aralık değerinde oynama imkanı veren bir parametredir.</a:t>
            </a:r>
          </a:p>
          <a:p>
            <a:pPr algn="just"/>
            <a:r>
              <a:rPr lang="tr-TR" dirty="0"/>
              <a:t>Sapma değeri eklendikten sonra giriş değerimiz aşağıdaki formatla y çıkışına dönüşür. </a:t>
            </a:r>
          </a:p>
          <a:p>
            <a:pPr marL="457200" lvl="1" indent="0" algn="just">
              <a:buNone/>
            </a:pPr>
            <a:endParaRPr lang="tr-TR" dirty="0"/>
          </a:p>
        </p:txBody>
      </p:sp>
      <p:pic>
        <p:nvPicPr>
          <p:cNvPr id="4" name="Resim 3">
            <a:extLst>
              <a:ext uri="{FF2B5EF4-FFF2-40B4-BE49-F238E27FC236}">
                <a16:creationId xmlns:a16="http://schemas.microsoft.com/office/drawing/2014/main" id="{60B21100-4C8C-4CE8-A1ED-4103000094BA}"/>
              </a:ext>
            </a:extLst>
          </p:cNvPr>
          <p:cNvPicPr>
            <a:picLocks noChangeAspect="1"/>
          </p:cNvPicPr>
          <p:nvPr/>
        </p:nvPicPr>
        <p:blipFill>
          <a:blip r:embed="rId2"/>
          <a:stretch>
            <a:fillRect/>
          </a:stretch>
        </p:blipFill>
        <p:spPr>
          <a:xfrm>
            <a:off x="7527395" y="2281767"/>
            <a:ext cx="4181475" cy="2971800"/>
          </a:xfrm>
          <a:prstGeom prst="rect">
            <a:avLst/>
          </a:prstGeom>
        </p:spPr>
      </p:pic>
      <p:pic>
        <p:nvPicPr>
          <p:cNvPr id="5" name="Resim 4">
            <a:extLst>
              <a:ext uri="{FF2B5EF4-FFF2-40B4-BE49-F238E27FC236}">
                <a16:creationId xmlns:a16="http://schemas.microsoft.com/office/drawing/2014/main" id="{8C777D74-7A64-4AEC-9AA6-A06BF796193D}"/>
              </a:ext>
            </a:extLst>
          </p:cNvPr>
          <p:cNvPicPr>
            <a:picLocks noChangeAspect="1"/>
          </p:cNvPicPr>
          <p:nvPr/>
        </p:nvPicPr>
        <p:blipFill>
          <a:blip r:embed="rId3"/>
          <a:stretch>
            <a:fillRect/>
          </a:stretch>
        </p:blipFill>
        <p:spPr>
          <a:xfrm>
            <a:off x="2573867" y="5317067"/>
            <a:ext cx="4081993" cy="1436581"/>
          </a:xfrm>
          <a:prstGeom prst="rect">
            <a:avLst/>
          </a:prstGeom>
        </p:spPr>
      </p:pic>
    </p:spTree>
    <p:extLst>
      <p:ext uri="{BB962C8B-B14F-4D97-AF65-F5344CB8AC3E}">
        <p14:creationId xmlns:p14="http://schemas.microsoft.com/office/powerpoint/2010/main" val="3190306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81E84D-B8DB-47BF-816D-1B95B9FD93C2}"/>
              </a:ext>
            </a:extLst>
          </p:cNvPr>
          <p:cNvSpPr>
            <a:spLocks noGrp="1"/>
          </p:cNvSpPr>
          <p:nvPr>
            <p:ph type="title"/>
          </p:nvPr>
        </p:nvSpPr>
        <p:spPr>
          <a:xfrm>
            <a:off x="838200" y="365125"/>
            <a:ext cx="10515600" cy="930275"/>
          </a:xfrm>
        </p:spPr>
        <p:txBody>
          <a:bodyPr/>
          <a:lstStyle/>
          <a:p>
            <a:r>
              <a:rPr lang="tr-TR" b="1" dirty="0"/>
              <a:t>Sapma - </a:t>
            </a:r>
            <a:r>
              <a:rPr lang="tr-TR" b="1" dirty="0" err="1"/>
              <a:t>Bias</a:t>
            </a:r>
            <a:r>
              <a:rPr lang="tr-TR" b="1" dirty="0"/>
              <a:t> (b)</a:t>
            </a:r>
          </a:p>
        </p:txBody>
      </p:sp>
      <p:sp>
        <p:nvSpPr>
          <p:cNvPr id="3" name="İçerik Yer Tutucusu 2">
            <a:extLst>
              <a:ext uri="{FF2B5EF4-FFF2-40B4-BE49-F238E27FC236}">
                <a16:creationId xmlns:a16="http://schemas.microsoft.com/office/drawing/2014/main" id="{AE592234-17A4-42B2-9ADA-3B8FAD675AA5}"/>
              </a:ext>
            </a:extLst>
          </p:cNvPr>
          <p:cNvSpPr>
            <a:spLocks noGrp="1"/>
          </p:cNvSpPr>
          <p:nvPr>
            <p:ph idx="1"/>
          </p:nvPr>
        </p:nvSpPr>
        <p:spPr>
          <a:xfrm>
            <a:off x="838200" y="1540933"/>
            <a:ext cx="6570133" cy="3886200"/>
          </a:xfrm>
        </p:spPr>
        <p:txBody>
          <a:bodyPr/>
          <a:lstStyle/>
          <a:p>
            <a:pPr algn="just"/>
            <a:r>
              <a:rPr lang="tr-TR" dirty="0"/>
              <a:t>Neden bir sapma parametresine ihtiyaç duyulur?</a:t>
            </a:r>
          </a:p>
          <a:p>
            <a:pPr lvl="1" algn="just"/>
            <a:r>
              <a:rPr lang="tr-TR" dirty="0"/>
              <a:t>Modelin eğitiminde her girdinin önem derecesi farklıdır. Bu nedenle </a:t>
            </a:r>
            <a:r>
              <a:rPr lang="tr-TR" dirty="0" err="1"/>
              <a:t>ağırlıklandırma</a:t>
            </a:r>
            <a:r>
              <a:rPr lang="tr-TR" dirty="0"/>
              <a:t> katsayısı (w) kullanılmıştır. Fakat bu katsayı çarpım şeklinde kullanıldığı için x değerine bağlıdır. Bazı problemlerde tüm girdilerin belirli bir eşiğin üzerinde değerlendirilmesi beklenir. Bu durumda sıfır veya sıfıra yakın olan x değerlerini bu eşiğe getirmek için bir sabit değişkene ihtiyaç duyulur. </a:t>
            </a:r>
          </a:p>
          <a:p>
            <a:pPr marL="457200" lvl="1" indent="0" algn="just">
              <a:buNone/>
            </a:pPr>
            <a:endParaRPr lang="tr-TR" dirty="0"/>
          </a:p>
        </p:txBody>
      </p:sp>
      <p:pic>
        <p:nvPicPr>
          <p:cNvPr id="4" name="Resim 3">
            <a:extLst>
              <a:ext uri="{FF2B5EF4-FFF2-40B4-BE49-F238E27FC236}">
                <a16:creationId xmlns:a16="http://schemas.microsoft.com/office/drawing/2014/main" id="{60B21100-4C8C-4CE8-A1ED-4103000094BA}"/>
              </a:ext>
            </a:extLst>
          </p:cNvPr>
          <p:cNvPicPr>
            <a:picLocks noChangeAspect="1"/>
          </p:cNvPicPr>
          <p:nvPr/>
        </p:nvPicPr>
        <p:blipFill>
          <a:blip r:embed="rId2"/>
          <a:stretch>
            <a:fillRect/>
          </a:stretch>
        </p:blipFill>
        <p:spPr>
          <a:xfrm>
            <a:off x="7544328" y="2061633"/>
            <a:ext cx="4181475" cy="2971800"/>
          </a:xfrm>
          <a:prstGeom prst="rect">
            <a:avLst/>
          </a:prstGeom>
        </p:spPr>
      </p:pic>
      <p:sp>
        <p:nvSpPr>
          <p:cNvPr id="6" name="Metin kutusu 5">
            <a:extLst>
              <a:ext uri="{FF2B5EF4-FFF2-40B4-BE49-F238E27FC236}">
                <a16:creationId xmlns:a16="http://schemas.microsoft.com/office/drawing/2014/main" id="{D530E1D4-9240-4FEC-BE8F-C61AB17ADF27}"/>
              </a:ext>
            </a:extLst>
          </p:cNvPr>
          <p:cNvSpPr txBox="1"/>
          <p:nvPr/>
        </p:nvSpPr>
        <p:spPr>
          <a:xfrm>
            <a:off x="1027006" y="5672666"/>
            <a:ext cx="6192520" cy="646331"/>
          </a:xfrm>
          <a:prstGeom prst="rect">
            <a:avLst/>
          </a:prstGeom>
          <a:noFill/>
          <a:ln w="28575">
            <a:solidFill>
              <a:srgbClr val="FF0000"/>
            </a:solidFill>
          </a:ln>
        </p:spPr>
        <p:txBody>
          <a:bodyPr wrap="square" rtlCol="0">
            <a:spAutoFit/>
          </a:bodyPr>
          <a:lstStyle/>
          <a:p>
            <a:r>
              <a:rPr lang="tr-TR" dirty="0"/>
              <a:t>Model geliştiren kişinin yapması gereken, </a:t>
            </a:r>
            <a:r>
              <a:rPr lang="tr-TR" b="1" dirty="0"/>
              <a:t>eğitimi en iyi seviyeye getirecek </a:t>
            </a:r>
            <a:r>
              <a:rPr lang="tr-TR" b="1" dirty="0">
                <a:solidFill>
                  <a:srgbClr val="FF0000"/>
                </a:solidFill>
              </a:rPr>
              <a:t>w</a:t>
            </a:r>
            <a:r>
              <a:rPr lang="tr-TR" b="1" dirty="0"/>
              <a:t> ve </a:t>
            </a:r>
            <a:r>
              <a:rPr lang="tr-TR" b="1" dirty="0">
                <a:solidFill>
                  <a:srgbClr val="FF0000"/>
                </a:solidFill>
              </a:rPr>
              <a:t>b</a:t>
            </a:r>
            <a:r>
              <a:rPr lang="tr-TR" b="1" dirty="0"/>
              <a:t> değerlerini belirlemektir.</a:t>
            </a:r>
          </a:p>
        </p:txBody>
      </p:sp>
    </p:spTree>
    <p:extLst>
      <p:ext uri="{BB962C8B-B14F-4D97-AF65-F5344CB8AC3E}">
        <p14:creationId xmlns:p14="http://schemas.microsoft.com/office/powerpoint/2010/main" val="2962551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BF0A91-B4FD-43FB-AF41-C9372311A728}"/>
              </a:ext>
            </a:extLst>
          </p:cNvPr>
          <p:cNvSpPr>
            <a:spLocks noGrp="1"/>
          </p:cNvSpPr>
          <p:nvPr>
            <p:ph type="title"/>
          </p:nvPr>
        </p:nvSpPr>
        <p:spPr>
          <a:xfrm>
            <a:off x="838200" y="365126"/>
            <a:ext cx="10515600" cy="1150408"/>
          </a:xfrm>
        </p:spPr>
        <p:txBody>
          <a:bodyPr/>
          <a:lstStyle/>
          <a:p>
            <a:r>
              <a:rPr lang="tr-TR" b="1" dirty="0"/>
              <a:t>Aktivasyon Fonksiyonları</a:t>
            </a:r>
          </a:p>
        </p:txBody>
      </p:sp>
      <p:sp>
        <p:nvSpPr>
          <p:cNvPr id="3" name="İçerik Yer Tutucusu 2">
            <a:extLst>
              <a:ext uri="{FF2B5EF4-FFF2-40B4-BE49-F238E27FC236}">
                <a16:creationId xmlns:a16="http://schemas.microsoft.com/office/drawing/2014/main" id="{8694854A-FFB7-4BF3-9892-FC19E4264137}"/>
              </a:ext>
            </a:extLst>
          </p:cNvPr>
          <p:cNvSpPr>
            <a:spLocks noGrp="1"/>
          </p:cNvSpPr>
          <p:nvPr>
            <p:ph idx="1"/>
          </p:nvPr>
        </p:nvSpPr>
        <p:spPr/>
        <p:txBody>
          <a:bodyPr/>
          <a:lstStyle/>
          <a:p>
            <a:pPr marL="0" indent="0" algn="just">
              <a:buNone/>
            </a:pPr>
            <a:r>
              <a:rPr lang="tr-TR" dirty="0"/>
              <a:t>Giriş sinyallerini çıkış sinyallerine çevirirken şu aşamaya kadar yaptığımız işlemlerde doğrusal fonksiyonlar (tek dereceli </a:t>
            </a:r>
            <a:r>
              <a:rPr lang="tr-TR" dirty="0" err="1"/>
              <a:t>polinomlar</a:t>
            </a:r>
            <a:r>
              <a:rPr lang="tr-TR" dirty="0"/>
              <a:t>) kullanılmaktadır. </a:t>
            </a:r>
          </a:p>
          <a:p>
            <a:pPr marL="0" indent="0" algn="just">
              <a:buNone/>
            </a:pPr>
            <a:r>
              <a:rPr lang="tr-TR" dirty="0"/>
              <a:t>Fakat biz sinir ağının doğrusal olmayan daha karmaşık (görüntü, video, ses, </a:t>
            </a:r>
            <a:r>
              <a:rPr lang="tr-TR" dirty="0" err="1"/>
              <a:t>text</a:t>
            </a:r>
            <a:r>
              <a:rPr lang="tr-TR" dirty="0"/>
              <a:t> vb.) problemler için de kullanılmasını isteriz. Bu nedenle doğrusal </a:t>
            </a:r>
            <a:r>
              <a:rPr lang="tr-TR" u="sng" dirty="0" err="1">
                <a:solidFill>
                  <a:srgbClr val="FF0000"/>
                </a:solidFill>
              </a:rPr>
              <a:t>xw+b</a:t>
            </a:r>
            <a:r>
              <a:rPr lang="tr-TR" dirty="0">
                <a:solidFill>
                  <a:srgbClr val="FF0000"/>
                </a:solidFill>
              </a:rPr>
              <a:t> </a:t>
            </a:r>
            <a:r>
              <a:rPr lang="tr-TR" dirty="0"/>
              <a:t>bileşeni doğrusal olmayan bir </a:t>
            </a:r>
            <a:r>
              <a:rPr lang="tr-TR" b="1" dirty="0">
                <a:solidFill>
                  <a:schemeClr val="accent6"/>
                </a:solidFill>
              </a:rPr>
              <a:t>f()</a:t>
            </a:r>
            <a:r>
              <a:rPr lang="tr-TR" dirty="0"/>
              <a:t> aktivasyon fonksiyonuna tabi tutularak </a:t>
            </a:r>
            <a:r>
              <a:rPr lang="tr-TR" b="1" dirty="0">
                <a:solidFill>
                  <a:schemeClr val="accent6"/>
                </a:solidFill>
              </a:rPr>
              <a:t>f(</a:t>
            </a:r>
            <a:r>
              <a:rPr lang="tr-TR" dirty="0" err="1">
                <a:solidFill>
                  <a:srgbClr val="FF0000"/>
                </a:solidFill>
              </a:rPr>
              <a:t>xw+b</a:t>
            </a:r>
            <a:r>
              <a:rPr lang="tr-TR" b="1" dirty="0">
                <a:solidFill>
                  <a:schemeClr val="accent6"/>
                </a:solidFill>
              </a:rPr>
              <a:t>)</a:t>
            </a:r>
            <a:r>
              <a:rPr lang="tr-TR" dirty="0"/>
              <a:t> şeklinde çıktılar üretecek hale getirilir.</a:t>
            </a:r>
          </a:p>
        </p:txBody>
      </p:sp>
    </p:spTree>
    <p:extLst>
      <p:ext uri="{BB962C8B-B14F-4D97-AF65-F5344CB8AC3E}">
        <p14:creationId xmlns:p14="http://schemas.microsoft.com/office/powerpoint/2010/main" val="246214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895345-A905-4383-8728-E6E5AD906B54}"/>
              </a:ext>
            </a:extLst>
          </p:cNvPr>
          <p:cNvSpPr>
            <a:spLocks noGrp="1"/>
          </p:cNvSpPr>
          <p:nvPr>
            <p:ph type="title"/>
          </p:nvPr>
        </p:nvSpPr>
        <p:spPr>
          <a:xfrm>
            <a:off x="838200" y="365126"/>
            <a:ext cx="10515600" cy="1175808"/>
          </a:xfrm>
        </p:spPr>
        <p:txBody>
          <a:bodyPr/>
          <a:lstStyle/>
          <a:p>
            <a:r>
              <a:rPr lang="tr-TR" b="1" dirty="0"/>
              <a:t>Aktivasyon Fonksiyonları</a:t>
            </a:r>
          </a:p>
        </p:txBody>
      </p:sp>
      <p:sp>
        <p:nvSpPr>
          <p:cNvPr id="3" name="İçerik Yer Tutucusu 2">
            <a:extLst>
              <a:ext uri="{FF2B5EF4-FFF2-40B4-BE49-F238E27FC236}">
                <a16:creationId xmlns:a16="http://schemas.microsoft.com/office/drawing/2014/main" id="{EBA1164F-AA3E-4037-A234-29FE93AA907E}"/>
              </a:ext>
            </a:extLst>
          </p:cNvPr>
          <p:cNvSpPr>
            <a:spLocks noGrp="1"/>
          </p:cNvSpPr>
          <p:nvPr>
            <p:ph idx="1"/>
          </p:nvPr>
        </p:nvSpPr>
        <p:spPr>
          <a:xfrm>
            <a:off x="838200" y="1676400"/>
            <a:ext cx="10515600" cy="4500563"/>
          </a:xfrm>
        </p:spPr>
        <p:txBody>
          <a:bodyPr/>
          <a:lstStyle/>
          <a:p>
            <a:pPr marL="0" indent="0">
              <a:buNone/>
            </a:pPr>
            <a:r>
              <a:rPr lang="tr-TR" dirty="0"/>
              <a:t>Aktivasyon fonksiyonu kullanmazsak ne olur?</a:t>
            </a:r>
          </a:p>
          <a:p>
            <a:pPr marL="457200" lvl="1" indent="0">
              <a:buNone/>
            </a:pPr>
            <a:r>
              <a:rPr lang="tr-TR" dirty="0"/>
              <a:t>Aktivasyon fonksiyonu kullanılmayan bir sinir ağı sınırlı öğrenme gücüne sahip bir </a:t>
            </a:r>
            <a:r>
              <a:rPr lang="tr-TR" b="1" dirty="0"/>
              <a:t>lineer regresyon </a:t>
            </a:r>
            <a:r>
              <a:rPr lang="tr-TR" dirty="0"/>
              <a:t>gibi davranacaktır.</a:t>
            </a:r>
          </a:p>
          <a:p>
            <a:pPr marL="0" indent="0">
              <a:buNone/>
            </a:pPr>
            <a:endParaRPr lang="tr-TR" sz="2400" dirty="0"/>
          </a:p>
          <a:p>
            <a:pPr marL="0" indent="0">
              <a:buNone/>
            </a:pPr>
            <a:r>
              <a:rPr lang="tr-TR" sz="2400" dirty="0"/>
              <a:t>En yaygın kullanılan aktivasyon fonksiyonları:</a:t>
            </a:r>
          </a:p>
          <a:p>
            <a:r>
              <a:rPr lang="tr-TR" sz="2400" b="1" dirty="0" err="1">
                <a:solidFill>
                  <a:schemeClr val="accent6"/>
                </a:solidFill>
              </a:rPr>
              <a:t>ReLu</a:t>
            </a:r>
            <a:endParaRPr lang="tr-TR" sz="2400" b="1" dirty="0">
              <a:solidFill>
                <a:schemeClr val="accent6"/>
              </a:solidFill>
            </a:endParaRPr>
          </a:p>
          <a:p>
            <a:r>
              <a:rPr lang="tr-TR" sz="2400" b="1" dirty="0" err="1">
                <a:solidFill>
                  <a:schemeClr val="accent6"/>
                </a:solidFill>
              </a:rPr>
              <a:t>Softmax</a:t>
            </a:r>
            <a:endParaRPr lang="tr-TR" sz="2400" b="1" dirty="0">
              <a:solidFill>
                <a:schemeClr val="accent6"/>
              </a:solidFill>
            </a:endParaRPr>
          </a:p>
          <a:p>
            <a:r>
              <a:rPr lang="tr-TR" sz="2400" b="1" dirty="0">
                <a:solidFill>
                  <a:schemeClr val="accent6"/>
                </a:solidFill>
              </a:rPr>
              <a:t>Sigmoid</a:t>
            </a:r>
          </a:p>
          <a:p>
            <a:r>
              <a:rPr lang="tr-TR" sz="2400" dirty="0"/>
              <a:t>Lineer</a:t>
            </a:r>
          </a:p>
          <a:p>
            <a:r>
              <a:rPr lang="tr-TR" sz="2400" dirty="0"/>
              <a:t>Step</a:t>
            </a:r>
          </a:p>
        </p:txBody>
      </p:sp>
      <p:pic>
        <p:nvPicPr>
          <p:cNvPr id="4" name="Resim 3">
            <a:extLst>
              <a:ext uri="{FF2B5EF4-FFF2-40B4-BE49-F238E27FC236}">
                <a16:creationId xmlns:a16="http://schemas.microsoft.com/office/drawing/2014/main" id="{71D03198-6AA2-4249-8399-80CF960124E2}"/>
              </a:ext>
            </a:extLst>
          </p:cNvPr>
          <p:cNvPicPr>
            <a:picLocks noChangeAspect="1"/>
          </p:cNvPicPr>
          <p:nvPr/>
        </p:nvPicPr>
        <p:blipFill>
          <a:blip r:embed="rId2"/>
          <a:stretch>
            <a:fillRect/>
          </a:stretch>
        </p:blipFill>
        <p:spPr>
          <a:xfrm>
            <a:off x="6671733" y="2984500"/>
            <a:ext cx="4767792" cy="3124200"/>
          </a:xfrm>
          <a:prstGeom prst="rect">
            <a:avLst/>
          </a:prstGeom>
        </p:spPr>
      </p:pic>
    </p:spTree>
    <p:extLst>
      <p:ext uri="{BB962C8B-B14F-4D97-AF65-F5344CB8AC3E}">
        <p14:creationId xmlns:p14="http://schemas.microsoft.com/office/powerpoint/2010/main" val="342238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E4AAFA-EC20-4B7F-AA8C-8966C388B68E}"/>
              </a:ext>
            </a:extLst>
          </p:cNvPr>
          <p:cNvSpPr>
            <a:spLocks noGrp="1"/>
          </p:cNvSpPr>
          <p:nvPr>
            <p:ph type="title"/>
          </p:nvPr>
        </p:nvSpPr>
        <p:spPr/>
        <p:txBody>
          <a:bodyPr/>
          <a:lstStyle/>
          <a:p>
            <a:r>
              <a:rPr lang="tr-TR" b="1" dirty="0"/>
              <a:t>Sigmoid</a:t>
            </a:r>
          </a:p>
        </p:txBody>
      </p:sp>
      <p:sp>
        <p:nvSpPr>
          <p:cNvPr id="3" name="İçerik Yer Tutucusu 2">
            <a:extLst>
              <a:ext uri="{FF2B5EF4-FFF2-40B4-BE49-F238E27FC236}">
                <a16:creationId xmlns:a16="http://schemas.microsoft.com/office/drawing/2014/main" id="{315C223E-11FE-401E-956A-543F291A6033}"/>
              </a:ext>
            </a:extLst>
          </p:cNvPr>
          <p:cNvSpPr>
            <a:spLocks noGrp="1"/>
          </p:cNvSpPr>
          <p:nvPr>
            <p:ph idx="1"/>
          </p:nvPr>
        </p:nvSpPr>
        <p:spPr>
          <a:xfrm>
            <a:off x="4767308" y="1838324"/>
            <a:ext cx="6886206" cy="4571354"/>
          </a:xfrm>
        </p:spPr>
        <p:txBody>
          <a:bodyPr/>
          <a:lstStyle/>
          <a:p>
            <a:pPr marL="0" indent="0" algn="just">
              <a:buNone/>
            </a:pPr>
            <a:r>
              <a:rPr lang="tr-TR" sz="2400" dirty="0"/>
              <a:t>0 ile 1 aralığında daha düzgün bir değer aralığı oluşturur. </a:t>
            </a:r>
          </a:p>
          <a:p>
            <a:pPr marL="0" indent="0" algn="just">
              <a:buNone/>
            </a:pPr>
            <a:r>
              <a:rPr lang="tr-TR" sz="2400" dirty="0"/>
              <a:t>Girdi değerlerindeki küçük değişimlerin (x değerindeki değişiklikler) çıktı değerlerine yansıması grafikteki gibidir. Bu yansımayı incelersek,  x ekseninde uçlara doğru gittikçe y eksenindeki etkinin oldukça azaldığı görülür. Bu durumun neticesi olarak:</a:t>
            </a:r>
          </a:p>
          <a:p>
            <a:pPr marL="0" indent="0" algn="just">
              <a:buNone/>
            </a:pPr>
            <a:r>
              <a:rPr lang="tr-TR" sz="2400" dirty="0" smtClean="0"/>
              <a:t>Bu </a:t>
            </a:r>
            <a:r>
              <a:rPr lang="tr-TR" sz="2400" dirty="0"/>
              <a:t>bölgelerde türev değerleri çok küçük olur ve 0'a yakınsar. Buna </a:t>
            </a:r>
            <a:r>
              <a:rPr lang="tr-TR" sz="2400" b="1" dirty="0" err="1"/>
              <a:t>gradyanların</a:t>
            </a:r>
            <a:r>
              <a:rPr lang="tr-TR" sz="2400" b="1" dirty="0"/>
              <a:t> ölmesi/kaybolması (</a:t>
            </a:r>
            <a:r>
              <a:rPr lang="tr-TR" sz="2400" b="1" dirty="0" err="1"/>
              <a:t>vanishing</a:t>
            </a:r>
            <a:r>
              <a:rPr lang="tr-TR" sz="2400" b="1" dirty="0"/>
              <a:t> </a:t>
            </a:r>
            <a:r>
              <a:rPr lang="tr-TR" sz="2400" b="1" dirty="0" err="1"/>
              <a:t>gradient</a:t>
            </a:r>
            <a:r>
              <a:rPr lang="tr-TR" sz="2400" b="1" dirty="0"/>
              <a:t>)</a:t>
            </a:r>
            <a:r>
              <a:rPr lang="tr-TR" sz="2400" dirty="0"/>
              <a:t> denir ve öğrenme olayı minimum düzeyde gerçekleşir.</a:t>
            </a:r>
          </a:p>
          <a:p>
            <a:pPr marL="0" indent="0">
              <a:buNone/>
            </a:pPr>
            <a:endParaRPr lang="tr-TR" dirty="0"/>
          </a:p>
        </p:txBody>
      </p:sp>
      <p:pic>
        <p:nvPicPr>
          <p:cNvPr id="4" name="Resim 3">
            <a:extLst>
              <a:ext uri="{FF2B5EF4-FFF2-40B4-BE49-F238E27FC236}">
                <a16:creationId xmlns:a16="http://schemas.microsoft.com/office/drawing/2014/main" id="{C9E3781E-4957-423C-BFFE-A301814AA007}"/>
              </a:ext>
            </a:extLst>
          </p:cNvPr>
          <p:cNvPicPr>
            <a:picLocks noChangeAspect="1"/>
          </p:cNvPicPr>
          <p:nvPr/>
        </p:nvPicPr>
        <p:blipFill>
          <a:blip r:embed="rId2"/>
          <a:stretch>
            <a:fillRect/>
          </a:stretch>
        </p:blipFill>
        <p:spPr>
          <a:xfrm>
            <a:off x="435977" y="1764506"/>
            <a:ext cx="3933825" cy="2724150"/>
          </a:xfrm>
          <a:prstGeom prst="rect">
            <a:avLst/>
          </a:prstGeom>
        </p:spPr>
      </p:pic>
      <p:pic>
        <p:nvPicPr>
          <p:cNvPr id="5" name="Resim 4">
            <a:extLst>
              <a:ext uri="{FF2B5EF4-FFF2-40B4-BE49-F238E27FC236}">
                <a16:creationId xmlns:a16="http://schemas.microsoft.com/office/drawing/2014/main" id="{B825BEAA-CD7F-481F-910B-02E9ACB8DCAC}"/>
              </a:ext>
            </a:extLst>
          </p:cNvPr>
          <p:cNvPicPr>
            <a:picLocks noChangeAspect="1"/>
          </p:cNvPicPr>
          <p:nvPr/>
        </p:nvPicPr>
        <p:blipFill>
          <a:blip r:embed="rId3"/>
          <a:stretch>
            <a:fillRect/>
          </a:stretch>
        </p:blipFill>
        <p:spPr>
          <a:xfrm>
            <a:off x="1183689" y="5019028"/>
            <a:ext cx="2438400" cy="495300"/>
          </a:xfrm>
          <a:prstGeom prst="rect">
            <a:avLst/>
          </a:prstGeom>
        </p:spPr>
      </p:pic>
    </p:spTree>
    <p:extLst>
      <p:ext uri="{BB962C8B-B14F-4D97-AF65-F5344CB8AC3E}">
        <p14:creationId xmlns:p14="http://schemas.microsoft.com/office/powerpoint/2010/main" val="63260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B79EC-E76B-4E20-93A4-9CE43790A12D}"/>
              </a:ext>
            </a:extLst>
          </p:cNvPr>
          <p:cNvSpPr>
            <a:spLocks noGrp="1"/>
          </p:cNvSpPr>
          <p:nvPr>
            <p:ph type="title"/>
          </p:nvPr>
        </p:nvSpPr>
        <p:spPr/>
        <p:txBody>
          <a:bodyPr/>
          <a:lstStyle/>
          <a:p>
            <a:r>
              <a:rPr lang="tr-TR" b="1" dirty="0"/>
              <a:t>Tanım</a:t>
            </a:r>
          </a:p>
        </p:txBody>
      </p:sp>
      <p:sp>
        <p:nvSpPr>
          <p:cNvPr id="3" name="İçerik Yer Tutucusu 2">
            <a:extLst>
              <a:ext uri="{FF2B5EF4-FFF2-40B4-BE49-F238E27FC236}">
                <a16:creationId xmlns:a16="http://schemas.microsoft.com/office/drawing/2014/main" id="{3FA554BC-A4D1-4E91-B1BC-0F89BA789FC2}"/>
              </a:ext>
            </a:extLst>
          </p:cNvPr>
          <p:cNvSpPr>
            <a:spLocks noGrp="1"/>
          </p:cNvSpPr>
          <p:nvPr>
            <p:ph idx="1"/>
          </p:nvPr>
        </p:nvSpPr>
        <p:spPr>
          <a:xfrm>
            <a:off x="4741333" y="1690688"/>
            <a:ext cx="7078134" cy="2255308"/>
          </a:xfrm>
        </p:spPr>
        <p:txBody>
          <a:bodyPr/>
          <a:lstStyle/>
          <a:p>
            <a:pPr marL="0" indent="0" algn="just">
              <a:buNone/>
            </a:pPr>
            <a:r>
              <a:rPr lang="tr-TR" dirty="0"/>
              <a:t>Derin Öğrenme, Yapay Sinir Ağlarına dayanan ve girdi kümesinde insani tanımlamalara ihtiyaç duymadan öğrenme işlemini gerçekleştiren bir Makine Öğrenmesi tekniğidir. </a:t>
            </a:r>
          </a:p>
        </p:txBody>
      </p:sp>
      <p:pic>
        <p:nvPicPr>
          <p:cNvPr id="1026" name="Picture 2" descr="Deep Learning Diyagram">
            <a:extLst>
              <a:ext uri="{FF2B5EF4-FFF2-40B4-BE49-F238E27FC236}">
                <a16:creationId xmlns:a16="http://schemas.microsoft.com/office/drawing/2014/main" id="{DFAAC892-41A1-430B-9F1D-BCDB0C757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6" y="1800225"/>
            <a:ext cx="4291541" cy="3738888"/>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2">
            <a:extLst>
              <a:ext uri="{FF2B5EF4-FFF2-40B4-BE49-F238E27FC236}">
                <a16:creationId xmlns:a16="http://schemas.microsoft.com/office/drawing/2014/main" id="{50DFD4A1-4292-47CF-AF03-1B03B3C2D3BA}"/>
              </a:ext>
            </a:extLst>
          </p:cNvPr>
          <p:cNvSpPr txBox="1">
            <a:spLocks/>
          </p:cNvSpPr>
          <p:nvPr/>
        </p:nvSpPr>
        <p:spPr>
          <a:xfrm>
            <a:off x="4741333" y="3945996"/>
            <a:ext cx="7078133" cy="2099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tr-TR" dirty="0"/>
              <a:t>Derin Öğrenme ifadesi terim olarak ilk kez 1986’da Rina </a:t>
            </a:r>
            <a:r>
              <a:rPr lang="tr-TR" dirty="0" err="1"/>
              <a:t>Dechter</a:t>
            </a:r>
            <a:r>
              <a:rPr lang="tr-TR" dirty="0"/>
              <a:t> tarafından yayınlanan bir makalede kullanılmıştır. Bu kavram, insan beyninin işlevini taklit eden Yapay Sinir Ağları (YSA/ANN) oluşturma fikriyle gelişmiştir. </a:t>
            </a:r>
          </a:p>
        </p:txBody>
      </p:sp>
    </p:spTree>
    <p:extLst>
      <p:ext uri="{BB962C8B-B14F-4D97-AF65-F5344CB8AC3E}">
        <p14:creationId xmlns:p14="http://schemas.microsoft.com/office/powerpoint/2010/main" val="24464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ED9C45-9213-4A40-9613-AEEDF2742235}"/>
              </a:ext>
            </a:extLst>
          </p:cNvPr>
          <p:cNvSpPr>
            <a:spLocks noGrp="1"/>
          </p:cNvSpPr>
          <p:nvPr>
            <p:ph type="title"/>
          </p:nvPr>
        </p:nvSpPr>
        <p:spPr/>
        <p:txBody>
          <a:bodyPr/>
          <a:lstStyle/>
          <a:p>
            <a:r>
              <a:rPr lang="tr-TR" b="1" dirty="0" err="1"/>
              <a:t>ReLu</a:t>
            </a:r>
            <a:endParaRPr lang="tr-TR" b="1" dirty="0"/>
          </a:p>
        </p:txBody>
      </p:sp>
      <p:pic>
        <p:nvPicPr>
          <p:cNvPr id="4" name="İçerik Yer Tutucusu 3">
            <a:extLst>
              <a:ext uri="{FF2B5EF4-FFF2-40B4-BE49-F238E27FC236}">
                <a16:creationId xmlns:a16="http://schemas.microsoft.com/office/drawing/2014/main" id="{B5879975-FFD4-4D26-A642-8529BA0EEC88}"/>
              </a:ext>
            </a:extLst>
          </p:cNvPr>
          <p:cNvPicPr>
            <a:picLocks noGrp="1" noChangeAspect="1"/>
          </p:cNvPicPr>
          <p:nvPr>
            <p:ph idx="1"/>
          </p:nvPr>
        </p:nvPicPr>
        <p:blipFill>
          <a:blip r:embed="rId2"/>
          <a:stretch>
            <a:fillRect/>
          </a:stretch>
        </p:blipFill>
        <p:spPr>
          <a:xfrm>
            <a:off x="323072" y="1690688"/>
            <a:ext cx="4333875" cy="3028950"/>
          </a:xfrm>
          <a:prstGeom prst="rect">
            <a:avLst/>
          </a:prstGeom>
        </p:spPr>
      </p:pic>
      <p:sp>
        <p:nvSpPr>
          <p:cNvPr id="5" name="İçerik Yer Tutucusu 2">
            <a:extLst>
              <a:ext uri="{FF2B5EF4-FFF2-40B4-BE49-F238E27FC236}">
                <a16:creationId xmlns:a16="http://schemas.microsoft.com/office/drawing/2014/main" id="{A1C8CAD8-869E-4CF4-B563-4882495E1A36}"/>
              </a:ext>
            </a:extLst>
          </p:cNvPr>
          <p:cNvSpPr txBox="1">
            <a:spLocks/>
          </p:cNvSpPr>
          <p:nvPr/>
        </p:nvSpPr>
        <p:spPr>
          <a:xfrm>
            <a:off x="4905522" y="1690688"/>
            <a:ext cx="6886206" cy="45713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tr-TR" sz="2400" dirty="0"/>
              <a:t>Son zamanlar en sık kullanılan aktivasyon fonksiyonu olarak öne çıkmaktadır.</a:t>
            </a:r>
          </a:p>
          <a:p>
            <a:pPr marL="0" indent="0" algn="just">
              <a:buFont typeface="Arial" panose="020B0604020202020204" pitchFamily="34" charset="0"/>
              <a:buNone/>
            </a:pPr>
            <a:r>
              <a:rPr lang="tr-TR" sz="2400" dirty="0"/>
              <a:t>X değeri sıfırdan büyükken çıktı olarak kendisini (x), sıfırdan küçük olduğunda da çıktı olarak sıfır (0) üreten bir fonksiyondur.</a:t>
            </a:r>
          </a:p>
          <a:p>
            <a:pPr marL="0" indent="0" algn="just">
              <a:buFont typeface="Arial" panose="020B0604020202020204" pitchFamily="34" charset="0"/>
              <a:buNone/>
            </a:pPr>
            <a:r>
              <a:rPr lang="tr-TR" sz="2400" dirty="0" err="1">
                <a:solidFill>
                  <a:srgbClr val="3C3D3C"/>
                </a:solidFill>
                <a:latin typeface="Calibri" panose="020F0502020204030204" pitchFamily="34" charset="0"/>
                <a:cs typeface="Calibri" panose="020F0502020204030204" pitchFamily="34" charset="0"/>
              </a:rPr>
              <a:t>ReLu</a:t>
            </a:r>
            <a:r>
              <a:rPr lang="tr-TR" sz="2400" dirty="0">
                <a:solidFill>
                  <a:srgbClr val="3C3D3C"/>
                </a:solidFill>
                <a:latin typeface="Calibri" panose="020F0502020204030204" pitchFamily="34" charset="0"/>
                <a:cs typeface="Calibri" panose="020F0502020204030204" pitchFamily="34" charset="0"/>
              </a:rPr>
              <a:t> aktivasyonu fonksiyonun en önemli faydası 0’dan büyük tüm girdiler için ağın daha hızlı eğitilmesini sağlayan sabit bir türev değerine sahip olmasıdır. </a:t>
            </a:r>
          </a:p>
          <a:p>
            <a:pPr marL="0" indent="0" algn="just">
              <a:buFont typeface="Arial" panose="020B0604020202020204" pitchFamily="34" charset="0"/>
              <a:buNone/>
            </a:pPr>
            <a:r>
              <a:rPr lang="tr-TR" sz="2400" dirty="0">
                <a:solidFill>
                  <a:srgbClr val="3C3D3C"/>
                </a:solidFill>
                <a:latin typeface="Calibri" panose="020F0502020204030204" pitchFamily="34" charset="0"/>
                <a:cs typeface="Calibri" panose="020F0502020204030204" pitchFamily="34" charset="0"/>
              </a:rPr>
              <a:t>x</a:t>
            </a:r>
            <a:r>
              <a:rPr lang="tr-TR" sz="2400" dirty="0" smtClean="0">
                <a:solidFill>
                  <a:srgbClr val="3C3D3C"/>
                </a:solidFill>
                <a:latin typeface="Calibri" panose="020F0502020204030204" pitchFamily="34" charset="0"/>
                <a:cs typeface="Calibri" panose="020F0502020204030204" pitchFamily="34" charset="0"/>
              </a:rPr>
              <a:t> </a:t>
            </a:r>
            <a:r>
              <a:rPr lang="tr-TR" sz="2400" dirty="0">
                <a:solidFill>
                  <a:srgbClr val="3C3D3C"/>
                </a:solidFill>
                <a:latin typeface="Calibri" panose="020F0502020204030204" pitchFamily="34" charset="0"/>
                <a:cs typeface="Calibri" panose="020F0502020204030204" pitchFamily="34" charset="0"/>
              </a:rPr>
              <a:t>değeri pozitif ise türevi sabit y, negatif ise 0 olacağı için tüm x değerleri için eğitim sürecinde hesaplama maliyetinden kurtarır.</a:t>
            </a:r>
          </a:p>
          <a:p>
            <a:pPr marL="0" indent="0" algn="just">
              <a:buFont typeface="Arial" panose="020B0604020202020204" pitchFamily="34" charset="0"/>
              <a:buNone/>
            </a:pPr>
            <a:r>
              <a:rPr lang="tr-TR" sz="2400" dirty="0">
                <a:solidFill>
                  <a:srgbClr val="3C3D3C"/>
                </a:solidFill>
                <a:latin typeface="Calibri" panose="020F0502020204030204" pitchFamily="34" charset="0"/>
                <a:cs typeface="Calibri" panose="020F0502020204030204" pitchFamily="34" charset="0"/>
              </a:rPr>
              <a:t>(x = 0 olduğunda da türevin 0 olması bazı problemlerde 0 girdileri için eğitim yapılacağı anlamına gelir. Bu nedenle özelleştirilmiş –sızma- </a:t>
            </a:r>
            <a:r>
              <a:rPr lang="tr-TR" sz="2400" dirty="0" err="1">
                <a:solidFill>
                  <a:srgbClr val="3C3D3C"/>
                </a:solidFill>
                <a:latin typeface="Calibri" panose="020F0502020204030204" pitchFamily="34" charset="0"/>
                <a:cs typeface="Calibri" panose="020F0502020204030204" pitchFamily="34" charset="0"/>
              </a:rPr>
              <a:t>ReLu</a:t>
            </a:r>
            <a:r>
              <a:rPr lang="tr-TR" sz="2400" dirty="0">
                <a:solidFill>
                  <a:srgbClr val="3C3D3C"/>
                </a:solidFill>
                <a:latin typeface="Calibri" panose="020F0502020204030204" pitchFamily="34" charset="0"/>
                <a:cs typeface="Calibri" panose="020F0502020204030204" pitchFamily="34" charset="0"/>
              </a:rPr>
              <a:t> fonksiyonları kullanılmaktadır.)</a:t>
            </a:r>
            <a:endParaRPr lang="tr-TR" dirty="0">
              <a:latin typeface="Calibri" panose="020F0502020204030204" pitchFamily="34" charset="0"/>
              <a:cs typeface="Calibri" panose="020F0502020204030204" pitchFamily="34" charset="0"/>
            </a:endParaRPr>
          </a:p>
        </p:txBody>
      </p:sp>
      <p:pic>
        <p:nvPicPr>
          <p:cNvPr id="6" name="Resim 5">
            <a:extLst>
              <a:ext uri="{FF2B5EF4-FFF2-40B4-BE49-F238E27FC236}">
                <a16:creationId xmlns:a16="http://schemas.microsoft.com/office/drawing/2014/main" id="{06B44E0F-6A20-4D4D-A2E6-536743892D36}"/>
              </a:ext>
            </a:extLst>
          </p:cNvPr>
          <p:cNvPicPr>
            <a:picLocks noChangeAspect="1"/>
          </p:cNvPicPr>
          <p:nvPr/>
        </p:nvPicPr>
        <p:blipFill>
          <a:blip r:embed="rId3"/>
          <a:stretch>
            <a:fillRect/>
          </a:stretch>
        </p:blipFill>
        <p:spPr>
          <a:xfrm>
            <a:off x="1758056" y="4954942"/>
            <a:ext cx="1733550" cy="552450"/>
          </a:xfrm>
          <a:prstGeom prst="rect">
            <a:avLst/>
          </a:prstGeom>
        </p:spPr>
      </p:pic>
    </p:spTree>
    <p:extLst>
      <p:ext uri="{BB962C8B-B14F-4D97-AF65-F5344CB8AC3E}">
        <p14:creationId xmlns:p14="http://schemas.microsoft.com/office/powerpoint/2010/main" val="3425327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94FB8A-1F6B-47A2-B48E-2A83D51627B5}"/>
              </a:ext>
            </a:extLst>
          </p:cNvPr>
          <p:cNvSpPr>
            <a:spLocks noGrp="1"/>
          </p:cNvSpPr>
          <p:nvPr>
            <p:ph type="title"/>
          </p:nvPr>
        </p:nvSpPr>
        <p:spPr>
          <a:xfrm>
            <a:off x="838200" y="365126"/>
            <a:ext cx="10515600" cy="1126324"/>
          </a:xfrm>
        </p:spPr>
        <p:txBody>
          <a:bodyPr/>
          <a:lstStyle/>
          <a:p>
            <a:r>
              <a:rPr lang="tr-TR" b="1" dirty="0" err="1"/>
              <a:t>Softmax</a:t>
            </a:r>
            <a:endParaRPr lang="tr-TR" b="1" dirty="0"/>
          </a:p>
        </p:txBody>
      </p:sp>
      <p:sp>
        <p:nvSpPr>
          <p:cNvPr id="3" name="İçerik Yer Tutucusu 2">
            <a:extLst>
              <a:ext uri="{FF2B5EF4-FFF2-40B4-BE49-F238E27FC236}">
                <a16:creationId xmlns:a16="http://schemas.microsoft.com/office/drawing/2014/main" id="{2FF803D9-518B-41B8-A27E-89CF12016941}"/>
              </a:ext>
            </a:extLst>
          </p:cNvPr>
          <p:cNvSpPr>
            <a:spLocks noGrp="1"/>
          </p:cNvSpPr>
          <p:nvPr>
            <p:ph idx="1"/>
          </p:nvPr>
        </p:nvSpPr>
        <p:spPr>
          <a:xfrm>
            <a:off x="838200" y="1642369"/>
            <a:ext cx="10515600" cy="4534594"/>
          </a:xfrm>
        </p:spPr>
        <p:txBody>
          <a:bodyPr/>
          <a:lstStyle/>
          <a:p>
            <a:pPr marL="0" indent="0" algn="just">
              <a:buNone/>
            </a:pPr>
            <a:r>
              <a:rPr lang="tr-TR" dirty="0"/>
              <a:t>Sigmoid fonksiyonuna çok benzer bir yapıya sahiptir. Özellikle sınıflandırma problemlerinin çıktı katmanında kullanıldığında oldukça iyi bir performans sergiler. </a:t>
            </a:r>
            <a:r>
              <a:rPr lang="tr-TR" b="1" dirty="0"/>
              <a:t>Sigmoid ile en önemli farkı çıktıların 1’e kadar olan toplamlarının </a:t>
            </a:r>
            <a:r>
              <a:rPr lang="tr-TR" b="1" dirty="0" err="1"/>
              <a:t>normalize</a:t>
            </a:r>
            <a:r>
              <a:rPr lang="tr-TR" b="1" dirty="0"/>
              <a:t> edilmesidir. İki çıkışlı sistemlerde sigmoid ile benzer çalışır fakat ikiden çok çıktısı olan bir problemde sınıflandırma kullanıyorsak </a:t>
            </a:r>
            <a:r>
              <a:rPr lang="tr-TR" b="1" dirty="0" err="1"/>
              <a:t>softmax</a:t>
            </a:r>
            <a:r>
              <a:rPr lang="tr-TR" b="1" dirty="0"/>
              <a:t> fonksiyonu ile her sınıfa ait olma olasılığı daha başarılı hesaplanır. </a:t>
            </a:r>
          </a:p>
          <a:p>
            <a:pPr marL="0" indent="0" algn="just">
              <a:buNone/>
            </a:pPr>
            <a:r>
              <a:rPr lang="tr-TR" dirty="0"/>
              <a:t>Girdinin belirli sınıfa ait olma olasılığı 0 ile 1 aralığında değerler üretilerek belirlenir. Yani </a:t>
            </a:r>
            <a:r>
              <a:rPr lang="tr-TR" dirty="0" err="1"/>
              <a:t>olasılıksal</a:t>
            </a:r>
            <a:r>
              <a:rPr lang="tr-TR" dirty="0"/>
              <a:t> bir yorumlama gerçekleştirir.</a:t>
            </a:r>
          </a:p>
        </p:txBody>
      </p:sp>
    </p:spTree>
    <p:extLst>
      <p:ext uri="{BB962C8B-B14F-4D97-AF65-F5344CB8AC3E}">
        <p14:creationId xmlns:p14="http://schemas.microsoft.com/office/powerpoint/2010/main" val="322627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ABCA6-49B4-42DE-9FA8-C4B42D447BFD}"/>
              </a:ext>
            </a:extLst>
          </p:cNvPr>
          <p:cNvSpPr>
            <a:spLocks noGrp="1"/>
          </p:cNvSpPr>
          <p:nvPr>
            <p:ph type="title"/>
          </p:nvPr>
        </p:nvSpPr>
        <p:spPr/>
        <p:txBody>
          <a:bodyPr/>
          <a:lstStyle/>
          <a:p>
            <a:r>
              <a:rPr lang="tr-TR" b="1" dirty="0"/>
              <a:t>Derin Öğrenme Mimarileri </a:t>
            </a:r>
          </a:p>
        </p:txBody>
      </p:sp>
      <p:sp>
        <p:nvSpPr>
          <p:cNvPr id="3" name="İçerik Yer Tutucusu 2">
            <a:extLst>
              <a:ext uri="{FF2B5EF4-FFF2-40B4-BE49-F238E27FC236}">
                <a16:creationId xmlns:a16="http://schemas.microsoft.com/office/drawing/2014/main" id="{2F05FFC2-946F-4EC7-8E4E-AEB40D8D4E04}"/>
              </a:ext>
            </a:extLst>
          </p:cNvPr>
          <p:cNvSpPr>
            <a:spLocks noGrp="1"/>
          </p:cNvSpPr>
          <p:nvPr>
            <p:ph idx="1"/>
          </p:nvPr>
        </p:nvSpPr>
        <p:spPr>
          <a:xfrm>
            <a:off x="838200" y="1690688"/>
            <a:ext cx="10515600" cy="4949809"/>
          </a:xfrm>
        </p:spPr>
        <p:txBody>
          <a:bodyPr>
            <a:normAutofit/>
          </a:bodyPr>
          <a:lstStyle/>
          <a:p>
            <a:pPr marL="0" indent="0">
              <a:buNone/>
            </a:pPr>
            <a:r>
              <a:rPr lang="tr-TR" b="1" dirty="0">
                <a:solidFill>
                  <a:srgbClr val="0070C0"/>
                </a:solidFill>
              </a:rPr>
              <a:t>CNN (</a:t>
            </a:r>
            <a:r>
              <a:rPr lang="tr-TR" b="1" dirty="0" err="1">
                <a:solidFill>
                  <a:srgbClr val="0070C0"/>
                </a:solidFill>
              </a:rPr>
              <a:t>Convolutional</a:t>
            </a:r>
            <a:r>
              <a:rPr lang="tr-TR" b="1" dirty="0">
                <a:solidFill>
                  <a:srgbClr val="0070C0"/>
                </a:solidFill>
              </a:rPr>
              <a:t> </a:t>
            </a:r>
            <a:r>
              <a:rPr lang="tr-TR" b="1" dirty="0" err="1">
                <a:solidFill>
                  <a:srgbClr val="0070C0"/>
                </a:solidFill>
              </a:rPr>
              <a:t>Neural</a:t>
            </a:r>
            <a:r>
              <a:rPr lang="tr-TR" b="1" dirty="0">
                <a:solidFill>
                  <a:srgbClr val="0070C0"/>
                </a:solidFill>
              </a:rPr>
              <a:t> Networks / </a:t>
            </a:r>
            <a:r>
              <a:rPr lang="tr-TR" b="1" dirty="0" err="1">
                <a:solidFill>
                  <a:srgbClr val="0070C0"/>
                </a:solidFill>
              </a:rPr>
              <a:t>Evrişimli</a:t>
            </a:r>
            <a:r>
              <a:rPr lang="tr-TR" b="1" dirty="0">
                <a:solidFill>
                  <a:srgbClr val="0070C0"/>
                </a:solidFill>
              </a:rPr>
              <a:t> Sinir Ağları): </a:t>
            </a:r>
          </a:p>
          <a:p>
            <a:pPr marL="457200" lvl="1" indent="0">
              <a:buNone/>
            </a:pPr>
            <a:r>
              <a:rPr lang="tr-TR" dirty="0"/>
              <a:t>Nesne tanıma ve takip etme, medikal veri analizi, kanser tespiti, yüz tespiti vb. </a:t>
            </a:r>
          </a:p>
          <a:p>
            <a:pPr marL="0" indent="0">
              <a:buNone/>
            </a:pPr>
            <a:r>
              <a:rPr lang="tr-TR" b="1" dirty="0">
                <a:solidFill>
                  <a:schemeClr val="accent6"/>
                </a:solidFill>
              </a:rPr>
              <a:t>LSTM (</a:t>
            </a:r>
            <a:r>
              <a:rPr lang="tr-TR" b="1" dirty="0" err="1">
                <a:solidFill>
                  <a:schemeClr val="accent6"/>
                </a:solidFill>
              </a:rPr>
              <a:t>Long</a:t>
            </a:r>
            <a:r>
              <a:rPr lang="tr-TR" b="1" dirty="0">
                <a:solidFill>
                  <a:schemeClr val="accent6"/>
                </a:solidFill>
              </a:rPr>
              <a:t> </a:t>
            </a:r>
            <a:r>
              <a:rPr lang="tr-TR" b="1" dirty="0" err="1">
                <a:solidFill>
                  <a:schemeClr val="accent6"/>
                </a:solidFill>
              </a:rPr>
              <a:t>Short</a:t>
            </a:r>
            <a:r>
              <a:rPr lang="tr-TR" b="1" dirty="0">
                <a:solidFill>
                  <a:schemeClr val="accent6"/>
                </a:solidFill>
              </a:rPr>
              <a:t> </a:t>
            </a:r>
            <a:r>
              <a:rPr lang="tr-TR" b="1" dirty="0" err="1">
                <a:solidFill>
                  <a:schemeClr val="accent6"/>
                </a:solidFill>
              </a:rPr>
              <a:t>Term</a:t>
            </a:r>
            <a:r>
              <a:rPr lang="tr-TR" b="1" dirty="0">
                <a:solidFill>
                  <a:schemeClr val="accent6"/>
                </a:solidFill>
              </a:rPr>
              <a:t> Memory / Uzun-Kısa Süreli Bellek): </a:t>
            </a:r>
          </a:p>
          <a:p>
            <a:pPr marL="457200" lvl="1" indent="0">
              <a:buNone/>
            </a:pPr>
            <a:r>
              <a:rPr lang="tr-TR" dirty="0"/>
              <a:t>Doğal dil işleme, çeviri, </a:t>
            </a:r>
            <a:r>
              <a:rPr lang="tr-TR" dirty="0" err="1"/>
              <a:t>chatbot</a:t>
            </a:r>
            <a:r>
              <a:rPr lang="tr-TR" dirty="0"/>
              <a:t>, finans uygulamaları vb. </a:t>
            </a:r>
          </a:p>
          <a:p>
            <a:pPr marL="0" indent="0">
              <a:buNone/>
            </a:pPr>
            <a:r>
              <a:rPr lang="tr-TR" b="1" dirty="0">
                <a:solidFill>
                  <a:srgbClr val="C00000"/>
                </a:solidFill>
              </a:rPr>
              <a:t>GAN (</a:t>
            </a:r>
            <a:r>
              <a:rPr lang="tr-TR" b="1" dirty="0" err="1">
                <a:solidFill>
                  <a:srgbClr val="C00000"/>
                </a:solidFill>
              </a:rPr>
              <a:t>Generative</a:t>
            </a:r>
            <a:r>
              <a:rPr lang="tr-TR" b="1" dirty="0">
                <a:solidFill>
                  <a:srgbClr val="C00000"/>
                </a:solidFill>
              </a:rPr>
              <a:t> </a:t>
            </a:r>
            <a:r>
              <a:rPr lang="tr-TR" b="1" dirty="0" err="1">
                <a:solidFill>
                  <a:srgbClr val="C00000"/>
                </a:solidFill>
              </a:rPr>
              <a:t>Adversarial</a:t>
            </a:r>
            <a:r>
              <a:rPr lang="tr-TR" b="1" dirty="0">
                <a:solidFill>
                  <a:srgbClr val="C00000"/>
                </a:solidFill>
              </a:rPr>
              <a:t> Networks / Çekişmeli Üretici Ağlar): </a:t>
            </a:r>
          </a:p>
          <a:p>
            <a:pPr marL="457200" lvl="1" indent="0">
              <a:buNone/>
            </a:pPr>
            <a:r>
              <a:rPr lang="tr-TR" dirty="0"/>
              <a:t>Sentetik veri üretme, sahte yüz üretme, stil transferi vb. </a:t>
            </a:r>
          </a:p>
          <a:p>
            <a:pPr marL="0" indent="0">
              <a:buNone/>
            </a:pPr>
            <a:r>
              <a:rPr lang="tr-TR" b="1" dirty="0">
                <a:solidFill>
                  <a:srgbClr val="002060"/>
                </a:solidFill>
              </a:rPr>
              <a:t>RL (</a:t>
            </a:r>
            <a:r>
              <a:rPr lang="tr-TR" b="1" dirty="0" err="1">
                <a:solidFill>
                  <a:srgbClr val="002060"/>
                </a:solidFill>
              </a:rPr>
              <a:t>Reinforcement</a:t>
            </a:r>
            <a:r>
              <a:rPr lang="tr-TR" b="1" dirty="0">
                <a:solidFill>
                  <a:srgbClr val="002060"/>
                </a:solidFill>
              </a:rPr>
              <a:t> Learning / Pekiştirmeli Öğrenme): </a:t>
            </a:r>
          </a:p>
          <a:p>
            <a:pPr marL="457200" lvl="1" indent="0">
              <a:buNone/>
            </a:pPr>
            <a:r>
              <a:rPr lang="tr-TR" dirty="0"/>
              <a:t>Kendi kendine ve az veriyle öğrenen yapay zeka sistemleri vb.</a:t>
            </a:r>
          </a:p>
          <a:p>
            <a:pPr marL="0" indent="0">
              <a:buNone/>
            </a:pPr>
            <a:endParaRPr lang="tr-TR" dirty="0"/>
          </a:p>
          <a:p>
            <a:pPr marL="0" indent="0">
              <a:buNone/>
            </a:pPr>
            <a:endParaRPr lang="tr-TR" dirty="0"/>
          </a:p>
        </p:txBody>
      </p:sp>
      <p:sp>
        <p:nvSpPr>
          <p:cNvPr id="4" name="Akış Çizelgesi: Bağlayıcı 3">
            <a:extLst>
              <a:ext uri="{FF2B5EF4-FFF2-40B4-BE49-F238E27FC236}">
                <a16:creationId xmlns:a16="http://schemas.microsoft.com/office/drawing/2014/main" id="{F5FC0AC0-9646-4798-ACE5-A2E16E7089E2}"/>
              </a:ext>
            </a:extLst>
          </p:cNvPr>
          <p:cNvSpPr/>
          <p:nvPr/>
        </p:nvSpPr>
        <p:spPr>
          <a:xfrm>
            <a:off x="5646204" y="5513034"/>
            <a:ext cx="115410" cy="14204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5" name="Akış Çizelgesi: Bağlayıcı 4">
            <a:extLst>
              <a:ext uri="{FF2B5EF4-FFF2-40B4-BE49-F238E27FC236}">
                <a16:creationId xmlns:a16="http://schemas.microsoft.com/office/drawing/2014/main" id="{B032D94D-CC44-4FBC-A1E3-FAB95F7459DD}"/>
              </a:ext>
            </a:extLst>
          </p:cNvPr>
          <p:cNvSpPr/>
          <p:nvPr/>
        </p:nvSpPr>
        <p:spPr>
          <a:xfrm>
            <a:off x="5644725" y="5818573"/>
            <a:ext cx="115410" cy="14204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6" name="Akış Çizelgesi: Bağlayıcı 5">
            <a:extLst>
              <a:ext uri="{FF2B5EF4-FFF2-40B4-BE49-F238E27FC236}">
                <a16:creationId xmlns:a16="http://schemas.microsoft.com/office/drawing/2014/main" id="{25575B6F-0A96-4251-8DBA-6C883224A005}"/>
              </a:ext>
            </a:extLst>
          </p:cNvPr>
          <p:cNvSpPr/>
          <p:nvPr/>
        </p:nvSpPr>
        <p:spPr>
          <a:xfrm>
            <a:off x="5646204" y="6094522"/>
            <a:ext cx="115410" cy="14204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917580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A2B56F-6BF2-4507-B7C0-B33E34B50A59}"/>
              </a:ext>
            </a:extLst>
          </p:cNvPr>
          <p:cNvSpPr>
            <a:spLocks noGrp="1"/>
          </p:cNvSpPr>
          <p:nvPr>
            <p:ph type="title"/>
          </p:nvPr>
        </p:nvSpPr>
        <p:spPr>
          <a:xfrm>
            <a:off x="838200" y="365125"/>
            <a:ext cx="10515600" cy="1081935"/>
          </a:xfrm>
        </p:spPr>
        <p:txBody>
          <a:bodyPr/>
          <a:lstStyle/>
          <a:p>
            <a:r>
              <a:rPr lang="tr-TR" b="1" dirty="0"/>
              <a:t>CNN</a:t>
            </a:r>
          </a:p>
        </p:txBody>
      </p:sp>
      <p:sp>
        <p:nvSpPr>
          <p:cNvPr id="3" name="İçerik Yer Tutucusu 2">
            <a:extLst>
              <a:ext uri="{FF2B5EF4-FFF2-40B4-BE49-F238E27FC236}">
                <a16:creationId xmlns:a16="http://schemas.microsoft.com/office/drawing/2014/main" id="{D690925B-4864-4E31-8689-A22E7B33DC09}"/>
              </a:ext>
            </a:extLst>
          </p:cNvPr>
          <p:cNvSpPr>
            <a:spLocks noGrp="1"/>
          </p:cNvSpPr>
          <p:nvPr>
            <p:ph idx="1"/>
          </p:nvPr>
        </p:nvSpPr>
        <p:spPr>
          <a:xfrm>
            <a:off x="838200" y="1358283"/>
            <a:ext cx="10515600" cy="4818680"/>
          </a:xfrm>
        </p:spPr>
        <p:txBody>
          <a:bodyPr/>
          <a:lstStyle/>
          <a:p>
            <a:pPr marL="0" indent="0" algn="just">
              <a:buNone/>
            </a:pPr>
            <a:r>
              <a:rPr lang="tr-TR" dirty="0"/>
              <a:t>CNN genellikle görsel sınıflandırma/tanıma problemlerinde ve görüntü işleme problemlerinde kullanılmaktadır. Farklı problem tiplerinde de kullanılmasına rağmen </a:t>
            </a:r>
            <a:r>
              <a:rPr lang="tr-TR" dirty="0" err="1"/>
              <a:t>ImageNet</a:t>
            </a:r>
            <a:r>
              <a:rPr lang="tr-TR" dirty="0"/>
              <a:t> yarışmasında nesne tespiti için gösterilen başarı, mimariyi çoğunlukla görsel derin öğrenme problemlerinde popüler hale getirmiştir. </a:t>
            </a:r>
          </a:p>
          <a:p>
            <a:pPr marL="0" indent="0" algn="just">
              <a:buNone/>
            </a:pPr>
            <a:r>
              <a:rPr lang="tr-TR" dirty="0"/>
              <a:t>Girdi kümesindeki görüntünün özelliklerini (</a:t>
            </a:r>
            <a:r>
              <a:rPr lang="tr-TR" dirty="0" err="1"/>
              <a:t>features</a:t>
            </a:r>
            <a:r>
              <a:rPr lang="tr-TR" dirty="0"/>
              <a:t>) iç katmanlarda tespit etmeye odaklanır. Temel prensibi, girdiyi bir bütün olarak almak yerine parçalar halinde incelemek ve özellikleri parçalar halinde tanımlamaktır. Böylece girdinin daha önemli bölümleri tespit edilmiş olur. </a:t>
            </a:r>
          </a:p>
        </p:txBody>
      </p:sp>
    </p:spTree>
    <p:extLst>
      <p:ext uri="{BB962C8B-B14F-4D97-AF65-F5344CB8AC3E}">
        <p14:creationId xmlns:p14="http://schemas.microsoft.com/office/powerpoint/2010/main" val="3338759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E18A6F-ADC1-4ECF-80F4-9F60B5A1A07D}"/>
              </a:ext>
            </a:extLst>
          </p:cNvPr>
          <p:cNvSpPr>
            <a:spLocks noGrp="1"/>
          </p:cNvSpPr>
          <p:nvPr>
            <p:ph type="title"/>
          </p:nvPr>
        </p:nvSpPr>
        <p:spPr>
          <a:xfrm>
            <a:off x="838200" y="365126"/>
            <a:ext cx="10515600" cy="996950"/>
          </a:xfrm>
        </p:spPr>
        <p:txBody>
          <a:bodyPr/>
          <a:lstStyle/>
          <a:p>
            <a:r>
              <a:rPr lang="tr-TR" b="1" dirty="0"/>
              <a:t>CNN – Örnek  </a:t>
            </a:r>
          </a:p>
        </p:txBody>
      </p:sp>
      <p:pic>
        <p:nvPicPr>
          <p:cNvPr id="2050" name="Picture 2" descr="Mitsubishi, Bombardier'in Uçak Üretimi Bölümünü Satın Alıyor | Havayolu 101">
            <a:extLst>
              <a:ext uri="{FF2B5EF4-FFF2-40B4-BE49-F238E27FC236}">
                <a16:creationId xmlns:a16="http://schemas.microsoft.com/office/drawing/2014/main" id="{5298AAB9-4386-4FD3-B0ED-56E04F76B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43765"/>
            <a:ext cx="5999163" cy="4007482"/>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C39893B7-1AA3-4A62-8D03-C3A029B1A233}"/>
              </a:ext>
            </a:extLst>
          </p:cNvPr>
          <p:cNvSpPr txBox="1"/>
          <p:nvPr/>
        </p:nvSpPr>
        <p:spPr>
          <a:xfrm>
            <a:off x="762787" y="1287157"/>
            <a:ext cx="10973586" cy="461665"/>
          </a:xfrm>
          <a:prstGeom prst="rect">
            <a:avLst/>
          </a:prstGeom>
          <a:noFill/>
        </p:spPr>
        <p:txBody>
          <a:bodyPr wrap="square" rtlCol="0">
            <a:spAutoFit/>
          </a:bodyPr>
          <a:lstStyle/>
          <a:p>
            <a:r>
              <a:rPr lang="tr-TR" sz="2400" dirty="0"/>
              <a:t>Aşağıdaki görselde bir uçak olduğunu anlamak için seçilen bölmelerin katkısı eşit midir?</a:t>
            </a:r>
          </a:p>
        </p:txBody>
      </p:sp>
      <p:graphicFrame>
        <p:nvGraphicFramePr>
          <p:cNvPr id="5" name="Tablo 5">
            <a:extLst>
              <a:ext uri="{FF2B5EF4-FFF2-40B4-BE49-F238E27FC236}">
                <a16:creationId xmlns:a16="http://schemas.microsoft.com/office/drawing/2014/main" id="{B86A9AB2-C78A-4910-B58B-B9E0EE550728}"/>
              </a:ext>
            </a:extLst>
          </p:cNvPr>
          <p:cNvGraphicFramePr>
            <a:graphicFrameLocks noGrp="1"/>
          </p:cNvGraphicFramePr>
          <p:nvPr>
            <p:extLst>
              <p:ext uri="{D42A27DB-BD31-4B8C-83A1-F6EECF244321}">
                <p14:modId xmlns:p14="http://schemas.microsoft.com/office/powerpoint/2010/main" val="2984140860"/>
              </p:ext>
            </p:extLst>
          </p:nvPr>
        </p:nvGraphicFramePr>
        <p:xfrm>
          <a:off x="838200" y="2143765"/>
          <a:ext cx="5989048" cy="4007480"/>
        </p:xfrm>
        <a:graphic>
          <a:graphicData uri="http://schemas.openxmlformats.org/drawingml/2006/table">
            <a:tbl>
              <a:tblPr firstRow="1" bandRow="1">
                <a:tableStyleId>{5940675A-B579-460E-94D1-54222C63F5DA}</a:tableStyleId>
              </a:tblPr>
              <a:tblGrid>
                <a:gridCol w="748631">
                  <a:extLst>
                    <a:ext uri="{9D8B030D-6E8A-4147-A177-3AD203B41FA5}">
                      <a16:colId xmlns:a16="http://schemas.microsoft.com/office/drawing/2014/main" val="672617751"/>
                    </a:ext>
                  </a:extLst>
                </a:gridCol>
                <a:gridCol w="748631">
                  <a:extLst>
                    <a:ext uri="{9D8B030D-6E8A-4147-A177-3AD203B41FA5}">
                      <a16:colId xmlns:a16="http://schemas.microsoft.com/office/drawing/2014/main" val="3810915363"/>
                    </a:ext>
                  </a:extLst>
                </a:gridCol>
                <a:gridCol w="748631">
                  <a:extLst>
                    <a:ext uri="{9D8B030D-6E8A-4147-A177-3AD203B41FA5}">
                      <a16:colId xmlns:a16="http://schemas.microsoft.com/office/drawing/2014/main" val="867489463"/>
                    </a:ext>
                  </a:extLst>
                </a:gridCol>
                <a:gridCol w="748631">
                  <a:extLst>
                    <a:ext uri="{9D8B030D-6E8A-4147-A177-3AD203B41FA5}">
                      <a16:colId xmlns:a16="http://schemas.microsoft.com/office/drawing/2014/main" val="2696027822"/>
                    </a:ext>
                  </a:extLst>
                </a:gridCol>
                <a:gridCol w="748631">
                  <a:extLst>
                    <a:ext uri="{9D8B030D-6E8A-4147-A177-3AD203B41FA5}">
                      <a16:colId xmlns:a16="http://schemas.microsoft.com/office/drawing/2014/main" val="2837114156"/>
                    </a:ext>
                  </a:extLst>
                </a:gridCol>
                <a:gridCol w="748631">
                  <a:extLst>
                    <a:ext uri="{9D8B030D-6E8A-4147-A177-3AD203B41FA5}">
                      <a16:colId xmlns:a16="http://schemas.microsoft.com/office/drawing/2014/main" val="3295343244"/>
                    </a:ext>
                  </a:extLst>
                </a:gridCol>
                <a:gridCol w="748631">
                  <a:extLst>
                    <a:ext uri="{9D8B030D-6E8A-4147-A177-3AD203B41FA5}">
                      <a16:colId xmlns:a16="http://schemas.microsoft.com/office/drawing/2014/main" val="406938788"/>
                    </a:ext>
                  </a:extLst>
                </a:gridCol>
                <a:gridCol w="748631">
                  <a:extLst>
                    <a:ext uri="{9D8B030D-6E8A-4147-A177-3AD203B41FA5}">
                      <a16:colId xmlns:a16="http://schemas.microsoft.com/office/drawing/2014/main" val="713280407"/>
                    </a:ext>
                  </a:extLst>
                </a:gridCol>
              </a:tblGrid>
              <a:tr h="500935">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2243504261"/>
                  </a:ext>
                </a:extLst>
              </a:tr>
              <a:tr h="500935">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962413341"/>
                  </a:ext>
                </a:extLst>
              </a:tr>
              <a:tr h="500935">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661024473"/>
                  </a:ext>
                </a:extLst>
              </a:tr>
              <a:tr h="500935">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4044324248"/>
                  </a:ext>
                </a:extLst>
              </a:tr>
              <a:tr h="500935">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097116153"/>
                  </a:ext>
                </a:extLst>
              </a:tr>
              <a:tr h="500935">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dirty="0"/>
                    </a:p>
                  </a:txBody>
                  <a:tcPr/>
                </a:tc>
                <a:tc>
                  <a:txBody>
                    <a:bodyPr/>
                    <a:lstStyle/>
                    <a:p>
                      <a:endParaRPr lang="tr-TR"/>
                    </a:p>
                  </a:txBody>
                  <a:tcPr/>
                </a:tc>
                <a:extLst>
                  <a:ext uri="{0D108BD9-81ED-4DB2-BD59-A6C34878D82A}">
                    <a16:rowId xmlns:a16="http://schemas.microsoft.com/office/drawing/2014/main" val="1966988008"/>
                  </a:ext>
                </a:extLst>
              </a:tr>
              <a:tr h="500935">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3407257249"/>
                  </a:ext>
                </a:extLst>
              </a:tr>
              <a:tr h="500935">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5169034"/>
                  </a:ext>
                </a:extLst>
              </a:tr>
            </a:tbl>
          </a:graphicData>
        </a:graphic>
      </p:graphicFrame>
      <p:pic>
        <p:nvPicPr>
          <p:cNvPr id="6" name="Resim 5">
            <a:extLst>
              <a:ext uri="{FF2B5EF4-FFF2-40B4-BE49-F238E27FC236}">
                <a16:creationId xmlns:a16="http://schemas.microsoft.com/office/drawing/2014/main" id="{92703798-0EAB-40E0-8C48-0DEB23DD3453}"/>
              </a:ext>
            </a:extLst>
          </p:cNvPr>
          <p:cNvPicPr>
            <a:picLocks noChangeAspect="1"/>
          </p:cNvPicPr>
          <p:nvPr/>
        </p:nvPicPr>
        <p:blipFill>
          <a:blip r:embed="rId3"/>
          <a:stretch>
            <a:fillRect/>
          </a:stretch>
        </p:blipFill>
        <p:spPr>
          <a:xfrm>
            <a:off x="8314417" y="2057654"/>
            <a:ext cx="990600" cy="628650"/>
          </a:xfrm>
          <a:prstGeom prst="rect">
            <a:avLst/>
          </a:prstGeom>
        </p:spPr>
      </p:pic>
      <p:pic>
        <p:nvPicPr>
          <p:cNvPr id="7" name="Resim 6">
            <a:extLst>
              <a:ext uri="{FF2B5EF4-FFF2-40B4-BE49-F238E27FC236}">
                <a16:creationId xmlns:a16="http://schemas.microsoft.com/office/drawing/2014/main" id="{A664317A-E15E-40EC-847F-5C29F4599C4E}"/>
              </a:ext>
            </a:extLst>
          </p:cNvPr>
          <p:cNvPicPr>
            <a:picLocks noChangeAspect="1"/>
          </p:cNvPicPr>
          <p:nvPr/>
        </p:nvPicPr>
        <p:blipFill>
          <a:blip r:embed="rId4"/>
          <a:stretch>
            <a:fillRect/>
          </a:stretch>
        </p:blipFill>
        <p:spPr>
          <a:xfrm>
            <a:off x="8852957" y="2952752"/>
            <a:ext cx="952500" cy="638175"/>
          </a:xfrm>
          <a:prstGeom prst="rect">
            <a:avLst/>
          </a:prstGeom>
        </p:spPr>
      </p:pic>
      <p:pic>
        <p:nvPicPr>
          <p:cNvPr id="8" name="Resim 7">
            <a:extLst>
              <a:ext uri="{FF2B5EF4-FFF2-40B4-BE49-F238E27FC236}">
                <a16:creationId xmlns:a16="http://schemas.microsoft.com/office/drawing/2014/main" id="{6FFFA39D-8B08-4E31-949A-3BCE04345368}"/>
              </a:ext>
            </a:extLst>
          </p:cNvPr>
          <p:cNvPicPr>
            <a:picLocks noChangeAspect="1"/>
          </p:cNvPicPr>
          <p:nvPr/>
        </p:nvPicPr>
        <p:blipFill>
          <a:blip r:embed="rId5"/>
          <a:stretch>
            <a:fillRect/>
          </a:stretch>
        </p:blipFill>
        <p:spPr>
          <a:xfrm>
            <a:off x="8341218" y="4792580"/>
            <a:ext cx="962025" cy="657225"/>
          </a:xfrm>
          <a:prstGeom prst="rect">
            <a:avLst/>
          </a:prstGeom>
        </p:spPr>
      </p:pic>
      <p:pic>
        <p:nvPicPr>
          <p:cNvPr id="9" name="Resim 8">
            <a:extLst>
              <a:ext uri="{FF2B5EF4-FFF2-40B4-BE49-F238E27FC236}">
                <a16:creationId xmlns:a16="http://schemas.microsoft.com/office/drawing/2014/main" id="{25F734DC-C2E7-45F8-90A8-137BD8499E45}"/>
              </a:ext>
            </a:extLst>
          </p:cNvPr>
          <p:cNvPicPr>
            <a:picLocks noChangeAspect="1"/>
          </p:cNvPicPr>
          <p:nvPr/>
        </p:nvPicPr>
        <p:blipFill>
          <a:blip r:embed="rId6"/>
          <a:stretch>
            <a:fillRect/>
          </a:stretch>
        </p:blipFill>
        <p:spPr>
          <a:xfrm>
            <a:off x="8727211" y="3905013"/>
            <a:ext cx="962025" cy="638175"/>
          </a:xfrm>
          <a:prstGeom prst="rect">
            <a:avLst/>
          </a:prstGeom>
        </p:spPr>
      </p:pic>
      <p:pic>
        <p:nvPicPr>
          <p:cNvPr id="10" name="Resim 9">
            <a:extLst>
              <a:ext uri="{FF2B5EF4-FFF2-40B4-BE49-F238E27FC236}">
                <a16:creationId xmlns:a16="http://schemas.microsoft.com/office/drawing/2014/main" id="{45D9C5FA-3AE0-45D4-80A1-76A4FEE6C16A}"/>
              </a:ext>
            </a:extLst>
          </p:cNvPr>
          <p:cNvPicPr>
            <a:picLocks noChangeAspect="1"/>
          </p:cNvPicPr>
          <p:nvPr/>
        </p:nvPicPr>
        <p:blipFill>
          <a:blip r:embed="rId7"/>
          <a:stretch>
            <a:fillRect/>
          </a:stretch>
        </p:blipFill>
        <p:spPr>
          <a:xfrm>
            <a:off x="7879255" y="5752937"/>
            <a:ext cx="923925" cy="647700"/>
          </a:xfrm>
          <a:prstGeom prst="rect">
            <a:avLst/>
          </a:prstGeom>
        </p:spPr>
      </p:pic>
      <p:cxnSp>
        <p:nvCxnSpPr>
          <p:cNvPr id="12" name="Düz Ok Bağlayıcısı 11">
            <a:extLst>
              <a:ext uri="{FF2B5EF4-FFF2-40B4-BE49-F238E27FC236}">
                <a16:creationId xmlns:a16="http://schemas.microsoft.com/office/drawing/2014/main" id="{EABF31BB-E339-47A9-BCCF-79F4209DA85C}"/>
              </a:ext>
            </a:extLst>
          </p:cNvPr>
          <p:cNvCxnSpPr>
            <a:cxnSpLocks/>
          </p:cNvCxnSpPr>
          <p:nvPr/>
        </p:nvCxnSpPr>
        <p:spPr>
          <a:xfrm flipV="1">
            <a:off x="6542202" y="2263737"/>
            <a:ext cx="1615228" cy="952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a:extLst>
              <a:ext uri="{FF2B5EF4-FFF2-40B4-BE49-F238E27FC236}">
                <a16:creationId xmlns:a16="http://schemas.microsoft.com/office/drawing/2014/main" id="{A651B890-9829-4E70-B613-19C35693962C}"/>
              </a:ext>
            </a:extLst>
          </p:cNvPr>
          <p:cNvCxnSpPr>
            <a:endCxn id="7" idx="1"/>
          </p:cNvCxnSpPr>
          <p:nvPr/>
        </p:nvCxnSpPr>
        <p:spPr>
          <a:xfrm flipV="1">
            <a:off x="5719762" y="3271840"/>
            <a:ext cx="3133195" cy="60257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a16="http://schemas.microsoft.com/office/drawing/2014/main" id="{407DD1B2-1376-4F8D-AA52-CE494C19ABE3}"/>
              </a:ext>
            </a:extLst>
          </p:cNvPr>
          <p:cNvCxnSpPr>
            <a:cxnSpLocks/>
          </p:cNvCxnSpPr>
          <p:nvPr/>
        </p:nvCxnSpPr>
        <p:spPr>
          <a:xfrm>
            <a:off x="4147794" y="4462587"/>
            <a:ext cx="4009636" cy="53990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Düz Ok Bağlayıcısı 18">
            <a:extLst>
              <a:ext uri="{FF2B5EF4-FFF2-40B4-BE49-F238E27FC236}">
                <a16:creationId xmlns:a16="http://schemas.microsoft.com/office/drawing/2014/main" id="{06D266B2-70EB-4FD8-B442-45312BDFE6E5}"/>
              </a:ext>
            </a:extLst>
          </p:cNvPr>
          <p:cNvCxnSpPr/>
          <p:nvPr/>
        </p:nvCxnSpPr>
        <p:spPr>
          <a:xfrm>
            <a:off x="4913951" y="4005263"/>
            <a:ext cx="3725322" cy="14224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a:extLst>
              <a:ext uri="{FF2B5EF4-FFF2-40B4-BE49-F238E27FC236}">
                <a16:creationId xmlns:a16="http://schemas.microsoft.com/office/drawing/2014/main" id="{BAC992CD-8D8A-4661-81B0-7F0AE71F276C}"/>
              </a:ext>
            </a:extLst>
          </p:cNvPr>
          <p:cNvCxnSpPr>
            <a:endCxn id="10" idx="1"/>
          </p:cNvCxnSpPr>
          <p:nvPr/>
        </p:nvCxnSpPr>
        <p:spPr>
          <a:xfrm>
            <a:off x="5134870" y="4937815"/>
            <a:ext cx="2744385" cy="113897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97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EE280C-4EA6-41BF-939D-70D7BF3137BB}"/>
              </a:ext>
            </a:extLst>
          </p:cNvPr>
          <p:cNvSpPr>
            <a:spLocks noGrp="1"/>
          </p:cNvSpPr>
          <p:nvPr>
            <p:ph type="title"/>
          </p:nvPr>
        </p:nvSpPr>
        <p:spPr>
          <a:xfrm>
            <a:off x="838200" y="365126"/>
            <a:ext cx="10515600" cy="916920"/>
          </a:xfrm>
        </p:spPr>
        <p:txBody>
          <a:bodyPr/>
          <a:lstStyle/>
          <a:p>
            <a:r>
              <a:rPr lang="tr-TR" b="1" dirty="0"/>
              <a:t>CNN Mimarisi</a:t>
            </a:r>
          </a:p>
        </p:txBody>
      </p:sp>
      <p:sp>
        <p:nvSpPr>
          <p:cNvPr id="3" name="İçerik Yer Tutucusu 2">
            <a:extLst>
              <a:ext uri="{FF2B5EF4-FFF2-40B4-BE49-F238E27FC236}">
                <a16:creationId xmlns:a16="http://schemas.microsoft.com/office/drawing/2014/main" id="{F644096E-56AD-4E1C-B964-10EA54DD1694}"/>
              </a:ext>
            </a:extLst>
          </p:cNvPr>
          <p:cNvSpPr>
            <a:spLocks noGrp="1"/>
          </p:cNvSpPr>
          <p:nvPr>
            <p:ph idx="1"/>
          </p:nvPr>
        </p:nvSpPr>
        <p:spPr>
          <a:xfrm>
            <a:off x="838199" y="4048927"/>
            <a:ext cx="11162123" cy="2662958"/>
          </a:xfrm>
        </p:spPr>
        <p:txBody>
          <a:bodyPr>
            <a:normAutofit fontScale="92500"/>
          </a:bodyPr>
          <a:lstStyle/>
          <a:p>
            <a:pPr marL="0" indent="0" algn="just">
              <a:buNone/>
            </a:pPr>
            <a:r>
              <a:rPr lang="tr-TR" dirty="0" smtClean="0"/>
              <a:t>CNN </a:t>
            </a:r>
            <a:r>
              <a:rPr lang="tr-TR" dirty="0"/>
              <a:t>mimarisi farklı katmanlardan oluşur. Bu katmanlarda girdinin başarılı şekilde işlenebilmesi için çeşitli işlemler yapılır ve çeşitli çıktı değerleri için tahminler üretilir. Bu katmanlar :</a:t>
            </a:r>
          </a:p>
          <a:p>
            <a:pPr marL="0" indent="0" algn="just">
              <a:buNone/>
            </a:pPr>
            <a:r>
              <a:rPr lang="tr-TR" b="1" dirty="0" err="1"/>
              <a:t>Convolutional</a:t>
            </a:r>
            <a:r>
              <a:rPr lang="tr-TR" b="1" dirty="0"/>
              <a:t> </a:t>
            </a:r>
            <a:r>
              <a:rPr lang="tr-TR" b="1" dirty="0" err="1"/>
              <a:t>Layer</a:t>
            </a:r>
            <a:r>
              <a:rPr lang="tr-TR" dirty="0"/>
              <a:t> — Özellikleri saptamak için </a:t>
            </a:r>
            <a:r>
              <a:rPr lang="tr-TR" dirty="0" smtClean="0"/>
              <a:t>kullanılır</a:t>
            </a:r>
            <a:endParaRPr lang="tr-TR" dirty="0"/>
          </a:p>
          <a:p>
            <a:pPr marL="0" indent="0" algn="just">
              <a:buNone/>
            </a:pPr>
            <a:r>
              <a:rPr lang="tr-TR" b="1" dirty="0" err="1"/>
              <a:t>Pooling</a:t>
            </a:r>
            <a:r>
              <a:rPr lang="tr-TR" b="1" dirty="0"/>
              <a:t> (</a:t>
            </a:r>
            <a:r>
              <a:rPr lang="tr-TR" b="1" dirty="0" err="1"/>
              <a:t>Downsampling</a:t>
            </a:r>
            <a:r>
              <a:rPr lang="tr-TR" b="1" dirty="0"/>
              <a:t>) </a:t>
            </a:r>
            <a:r>
              <a:rPr lang="tr-TR" b="1" dirty="0" err="1"/>
              <a:t>Layer</a:t>
            </a:r>
            <a:r>
              <a:rPr lang="tr-TR" b="1" dirty="0"/>
              <a:t> </a:t>
            </a:r>
            <a:r>
              <a:rPr lang="tr-TR" dirty="0"/>
              <a:t>— Ağırlık sayısını azaltır ve uygunluğu kontrol </a:t>
            </a:r>
            <a:r>
              <a:rPr lang="tr-TR" dirty="0" smtClean="0"/>
              <a:t>eder</a:t>
            </a:r>
            <a:endParaRPr lang="tr-TR" dirty="0"/>
          </a:p>
          <a:p>
            <a:pPr marL="0" indent="0" algn="just">
              <a:buNone/>
            </a:pPr>
            <a:r>
              <a:rPr lang="tr-TR" b="1" dirty="0" err="1"/>
              <a:t>Fully-Connected</a:t>
            </a:r>
            <a:r>
              <a:rPr lang="tr-TR" b="1" dirty="0"/>
              <a:t> </a:t>
            </a:r>
            <a:r>
              <a:rPr lang="tr-TR" b="1" dirty="0" err="1"/>
              <a:t>Layer</a:t>
            </a:r>
            <a:r>
              <a:rPr lang="tr-TR" dirty="0"/>
              <a:t> — Sınıflamada kullanılan Standart Sinir Ağını barındırır</a:t>
            </a:r>
          </a:p>
          <a:p>
            <a:pPr marL="0" indent="0">
              <a:buNone/>
            </a:pPr>
            <a:endParaRPr lang="tr-TR" dirty="0"/>
          </a:p>
          <a:p>
            <a:pPr marL="0" indent="0">
              <a:buNone/>
            </a:pPr>
            <a:endParaRPr lang="tr-TR" dirty="0"/>
          </a:p>
        </p:txBody>
      </p:sp>
      <p:pic>
        <p:nvPicPr>
          <p:cNvPr id="3074" name="Picture 2" descr="cnn-mimarisi-nedir">
            <a:extLst>
              <a:ext uri="{FF2B5EF4-FFF2-40B4-BE49-F238E27FC236}">
                <a16:creationId xmlns:a16="http://schemas.microsoft.com/office/drawing/2014/main" id="{8D020030-D01F-46F6-942F-FE291E60A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460688"/>
            <a:ext cx="975360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52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3C317D-BDAC-449F-ADAA-C2103BFEF2C9}"/>
              </a:ext>
            </a:extLst>
          </p:cNvPr>
          <p:cNvSpPr>
            <a:spLocks noGrp="1"/>
          </p:cNvSpPr>
          <p:nvPr>
            <p:ph type="title"/>
          </p:nvPr>
        </p:nvSpPr>
        <p:spPr/>
        <p:txBody>
          <a:bodyPr/>
          <a:lstStyle/>
          <a:p>
            <a:r>
              <a:rPr lang="tr-TR" b="1" dirty="0"/>
              <a:t>CNN – </a:t>
            </a:r>
            <a:r>
              <a:rPr lang="tr-TR" b="1" dirty="0" err="1"/>
              <a:t>Convolutional</a:t>
            </a:r>
            <a:r>
              <a:rPr lang="tr-TR" b="1" dirty="0"/>
              <a:t> </a:t>
            </a:r>
            <a:r>
              <a:rPr lang="tr-TR" b="1" dirty="0" err="1"/>
              <a:t>Layer</a:t>
            </a:r>
            <a:endParaRPr lang="tr-TR" b="1" dirty="0"/>
          </a:p>
        </p:txBody>
      </p:sp>
      <p:sp>
        <p:nvSpPr>
          <p:cNvPr id="3" name="İçerik Yer Tutucusu 2">
            <a:extLst>
              <a:ext uri="{FF2B5EF4-FFF2-40B4-BE49-F238E27FC236}">
                <a16:creationId xmlns:a16="http://schemas.microsoft.com/office/drawing/2014/main" id="{5D65D35E-8A3E-42EA-82B9-D0BBCB5E304B}"/>
              </a:ext>
            </a:extLst>
          </p:cNvPr>
          <p:cNvSpPr>
            <a:spLocks noGrp="1"/>
          </p:cNvSpPr>
          <p:nvPr>
            <p:ph idx="1"/>
          </p:nvPr>
        </p:nvSpPr>
        <p:spPr>
          <a:xfrm>
            <a:off x="838200" y="1825625"/>
            <a:ext cx="10515600" cy="2124206"/>
          </a:xfrm>
        </p:spPr>
        <p:txBody>
          <a:bodyPr/>
          <a:lstStyle/>
          <a:p>
            <a:pPr marL="0" indent="0" algn="just">
              <a:buNone/>
            </a:pPr>
            <a:r>
              <a:rPr lang="tr-TR" dirty="0"/>
              <a:t>Bu katman CNN’nin en önemli yapı taşıdır. Girdinin özelliklerini algılamaktan sorumludur. Bu katman, görüntüdeki düşük ve yüksek seviyeli özellikleri çıkarmak için resme bazı fitreler uygular. (Bu filtre kenarları algılayacak bir filtre olabilir.) Bu filtreler genellikle çok boyutludur ve piksel değerleri içerirler. Örneğin;</a:t>
            </a:r>
          </a:p>
          <a:p>
            <a:pPr marL="0" indent="0" algn="just">
              <a:buNone/>
            </a:pPr>
            <a:endParaRPr lang="tr-TR" dirty="0"/>
          </a:p>
        </p:txBody>
      </p:sp>
      <p:pic>
        <p:nvPicPr>
          <p:cNvPr id="4102" name="Picture 6">
            <a:extLst>
              <a:ext uri="{FF2B5EF4-FFF2-40B4-BE49-F238E27FC236}">
                <a16:creationId xmlns:a16="http://schemas.microsoft.com/office/drawing/2014/main" id="{7241ADE9-5D9C-435D-A832-3DF3AB67B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557" y="4252257"/>
            <a:ext cx="2240316" cy="203322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639B5C3D-EAB1-49D5-A699-22B5049E2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855" y="5210290"/>
            <a:ext cx="1257431" cy="1075195"/>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9D882718-ED52-4CB1-B73B-1B16439574B1}"/>
              </a:ext>
            </a:extLst>
          </p:cNvPr>
          <p:cNvSpPr txBox="1"/>
          <p:nvPr/>
        </p:nvSpPr>
        <p:spPr>
          <a:xfrm>
            <a:off x="1221215" y="6403245"/>
            <a:ext cx="2240316" cy="369332"/>
          </a:xfrm>
          <a:prstGeom prst="rect">
            <a:avLst/>
          </a:prstGeom>
          <a:noFill/>
        </p:spPr>
        <p:txBody>
          <a:bodyPr wrap="square" rtlCol="0">
            <a:spAutoFit/>
          </a:bodyPr>
          <a:lstStyle/>
          <a:p>
            <a:r>
              <a:rPr lang="tr-TR" dirty="0"/>
              <a:t>Örnek Görüntü</a:t>
            </a:r>
          </a:p>
        </p:txBody>
      </p:sp>
      <p:sp>
        <p:nvSpPr>
          <p:cNvPr id="10" name="Metin kutusu 9">
            <a:extLst>
              <a:ext uri="{FF2B5EF4-FFF2-40B4-BE49-F238E27FC236}">
                <a16:creationId xmlns:a16="http://schemas.microsoft.com/office/drawing/2014/main" id="{3A89D4DC-7414-4998-9C62-75F874A12814}"/>
              </a:ext>
            </a:extLst>
          </p:cNvPr>
          <p:cNvSpPr txBox="1"/>
          <p:nvPr/>
        </p:nvSpPr>
        <p:spPr>
          <a:xfrm>
            <a:off x="4343940" y="6419654"/>
            <a:ext cx="1189594" cy="369332"/>
          </a:xfrm>
          <a:prstGeom prst="rect">
            <a:avLst/>
          </a:prstGeom>
          <a:noFill/>
        </p:spPr>
        <p:txBody>
          <a:bodyPr wrap="square" rtlCol="0">
            <a:spAutoFit/>
          </a:bodyPr>
          <a:lstStyle/>
          <a:p>
            <a:r>
              <a:rPr lang="tr-TR" dirty="0"/>
              <a:t>Filtre</a:t>
            </a:r>
          </a:p>
        </p:txBody>
      </p:sp>
      <p:sp>
        <p:nvSpPr>
          <p:cNvPr id="6" name="Metin kutusu 5">
            <a:extLst>
              <a:ext uri="{FF2B5EF4-FFF2-40B4-BE49-F238E27FC236}">
                <a16:creationId xmlns:a16="http://schemas.microsoft.com/office/drawing/2014/main" id="{84D759C1-9EE4-4DA5-A375-19483B66DE67}"/>
              </a:ext>
            </a:extLst>
          </p:cNvPr>
          <p:cNvSpPr txBox="1"/>
          <p:nvPr/>
        </p:nvSpPr>
        <p:spPr>
          <a:xfrm>
            <a:off x="6694282" y="5017929"/>
            <a:ext cx="4864230" cy="1015663"/>
          </a:xfrm>
          <a:prstGeom prst="rect">
            <a:avLst/>
          </a:prstGeom>
          <a:noFill/>
        </p:spPr>
        <p:txBody>
          <a:bodyPr wrap="square" rtlCol="0">
            <a:spAutoFit/>
          </a:bodyPr>
          <a:lstStyle/>
          <a:p>
            <a:r>
              <a:rPr lang="tr-TR" sz="2000" dirty="0"/>
              <a:t>Görselin 5×5 boyutunda ve 1 ve 0 ‘</a:t>
            </a:r>
            <a:r>
              <a:rPr lang="tr-TR" sz="2000" dirty="0" err="1"/>
              <a:t>lardan</a:t>
            </a:r>
            <a:r>
              <a:rPr lang="tr-TR" sz="2000" dirty="0"/>
              <a:t> oluşan bir resim olduğunu varsayalım. Filtremizi 3×3 boyutunda oluşturalım. </a:t>
            </a:r>
          </a:p>
        </p:txBody>
      </p:sp>
      <p:sp>
        <p:nvSpPr>
          <p:cNvPr id="7" name="Ok: Sağ 6">
            <a:extLst>
              <a:ext uri="{FF2B5EF4-FFF2-40B4-BE49-F238E27FC236}">
                <a16:creationId xmlns:a16="http://schemas.microsoft.com/office/drawing/2014/main" id="{B1A22CDE-0F6D-4DCA-ABA8-79ECCE62AC0A}"/>
              </a:ext>
            </a:extLst>
          </p:cNvPr>
          <p:cNvSpPr/>
          <p:nvPr/>
        </p:nvSpPr>
        <p:spPr>
          <a:xfrm>
            <a:off x="5760723" y="5524107"/>
            <a:ext cx="670554" cy="31108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43645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8A5CE-CC1A-4DCF-B766-72A113D8EE91}"/>
              </a:ext>
            </a:extLst>
          </p:cNvPr>
          <p:cNvSpPr>
            <a:spLocks noGrp="1"/>
          </p:cNvSpPr>
          <p:nvPr>
            <p:ph type="title"/>
          </p:nvPr>
        </p:nvSpPr>
        <p:spPr>
          <a:xfrm>
            <a:off x="838200" y="365126"/>
            <a:ext cx="10515600" cy="964054"/>
          </a:xfrm>
        </p:spPr>
        <p:txBody>
          <a:bodyPr/>
          <a:lstStyle/>
          <a:p>
            <a:r>
              <a:rPr lang="tr-TR" b="1" dirty="0"/>
              <a:t>CNN – </a:t>
            </a:r>
            <a:r>
              <a:rPr lang="tr-TR" b="1" dirty="0" err="1"/>
              <a:t>Convolutional</a:t>
            </a:r>
            <a:r>
              <a:rPr lang="tr-TR" b="1" dirty="0"/>
              <a:t> </a:t>
            </a:r>
            <a:r>
              <a:rPr lang="tr-TR" b="1" dirty="0" err="1"/>
              <a:t>Layer</a:t>
            </a:r>
            <a:endParaRPr lang="tr-TR" b="1" dirty="0"/>
          </a:p>
        </p:txBody>
      </p:sp>
      <p:pic>
        <p:nvPicPr>
          <p:cNvPr id="5124" name="Picture 4" descr="Convolutional Neural Network GIFs - Get the best GIF on GIPHY">
            <a:extLst>
              <a:ext uri="{FF2B5EF4-FFF2-40B4-BE49-F238E27FC236}">
                <a16:creationId xmlns:a16="http://schemas.microsoft.com/office/drawing/2014/main" id="{C5FD79FC-C151-469B-9725-CDD5F1B6975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0448" y="1674499"/>
            <a:ext cx="3168357" cy="2313021"/>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a:extLst>
              <a:ext uri="{FF2B5EF4-FFF2-40B4-BE49-F238E27FC236}">
                <a16:creationId xmlns:a16="http://schemas.microsoft.com/office/drawing/2014/main" id="{9BC04F10-A1FC-422A-9FCD-6A342EF832C7}"/>
              </a:ext>
            </a:extLst>
          </p:cNvPr>
          <p:cNvPicPr>
            <a:picLocks noChangeAspect="1"/>
          </p:cNvPicPr>
          <p:nvPr/>
        </p:nvPicPr>
        <p:blipFill>
          <a:blip r:embed="rId3"/>
          <a:stretch>
            <a:fillRect/>
          </a:stretch>
        </p:blipFill>
        <p:spPr>
          <a:xfrm>
            <a:off x="4763967" y="1961379"/>
            <a:ext cx="2852890" cy="2086255"/>
          </a:xfrm>
          <a:prstGeom prst="rect">
            <a:avLst/>
          </a:prstGeom>
        </p:spPr>
      </p:pic>
      <p:pic>
        <p:nvPicPr>
          <p:cNvPr id="5" name="Resim 4">
            <a:extLst>
              <a:ext uri="{FF2B5EF4-FFF2-40B4-BE49-F238E27FC236}">
                <a16:creationId xmlns:a16="http://schemas.microsoft.com/office/drawing/2014/main" id="{E361E469-DC65-4C7D-8751-336C4E786B7B}"/>
              </a:ext>
            </a:extLst>
          </p:cNvPr>
          <p:cNvPicPr>
            <a:picLocks noChangeAspect="1"/>
          </p:cNvPicPr>
          <p:nvPr/>
        </p:nvPicPr>
        <p:blipFill>
          <a:blip r:embed="rId4"/>
          <a:stretch>
            <a:fillRect/>
          </a:stretch>
        </p:blipFill>
        <p:spPr>
          <a:xfrm>
            <a:off x="8648569" y="1961379"/>
            <a:ext cx="2705231" cy="1969598"/>
          </a:xfrm>
          <a:prstGeom prst="rect">
            <a:avLst/>
          </a:prstGeom>
        </p:spPr>
      </p:pic>
      <p:sp>
        <p:nvSpPr>
          <p:cNvPr id="9" name="Ok: Sağ 8">
            <a:extLst>
              <a:ext uri="{FF2B5EF4-FFF2-40B4-BE49-F238E27FC236}">
                <a16:creationId xmlns:a16="http://schemas.microsoft.com/office/drawing/2014/main" id="{C9C8D77E-C303-437C-84AC-147F84153EE1}"/>
              </a:ext>
            </a:extLst>
          </p:cNvPr>
          <p:cNvSpPr/>
          <p:nvPr/>
        </p:nvSpPr>
        <p:spPr>
          <a:xfrm>
            <a:off x="3891639" y="2635093"/>
            <a:ext cx="670554" cy="31108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k: Sağ 9">
            <a:extLst>
              <a:ext uri="{FF2B5EF4-FFF2-40B4-BE49-F238E27FC236}">
                <a16:creationId xmlns:a16="http://schemas.microsoft.com/office/drawing/2014/main" id="{BF0148A5-59BB-47CF-901B-7C3D01F0B61E}"/>
              </a:ext>
            </a:extLst>
          </p:cNvPr>
          <p:cNvSpPr/>
          <p:nvPr/>
        </p:nvSpPr>
        <p:spPr>
          <a:xfrm>
            <a:off x="7832349" y="2635092"/>
            <a:ext cx="670554" cy="31108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k: Sağ 10">
            <a:extLst>
              <a:ext uri="{FF2B5EF4-FFF2-40B4-BE49-F238E27FC236}">
                <a16:creationId xmlns:a16="http://schemas.microsoft.com/office/drawing/2014/main" id="{02FCDAC5-9965-4F19-A6E4-CB8A13238E60}"/>
              </a:ext>
            </a:extLst>
          </p:cNvPr>
          <p:cNvSpPr/>
          <p:nvPr/>
        </p:nvSpPr>
        <p:spPr>
          <a:xfrm rot="10800000">
            <a:off x="9084741" y="5419083"/>
            <a:ext cx="670554" cy="31108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k: Sağ 11">
            <a:extLst>
              <a:ext uri="{FF2B5EF4-FFF2-40B4-BE49-F238E27FC236}">
                <a16:creationId xmlns:a16="http://schemas.microsoft.com/office/drawing/2014/main" id="{C0A69C5F-4328-40FC-9189-8E6673BF189F}"/>
              </a:ext>
            </a:extLst>
          </p:cNvPr>
          <p:cNvSpPr/>
          <p:nvPr/>
        </p:nvSpPr>
        <p:spPr>
          <a:xfrm rot="5400000">
            <a:off x="10444823" y="4561749"/>
            <a:ext cx="740782" cy="31108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Akış Çizelgesi: Bağlayıcı 12">
            <a:extLst>
              <a:ext uri="{FF2B5EF4-FFF2-40B4-BE49-F238E27FC236}">
                <a16:creationId xmlns:a16="http://schemas.microsoft.com/office/drawing/2014/main" id="{F14A53D2-34A3-4A20-9076-DA908F585D03}"/>
              </a:ext>
            </a:extLst>
          </p:cNvPr>
          <p:cNvSpPr/>
          <p:nvPr/>
        </p:nvSpPr>
        <p:spPr>
          <a:xfrm>
            <a:off x="10648913" y="5503606"/>
            <a:ext cx="115410" cy="14204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14" name="Akış Çizelgesi: Bağlayıcı 13">
            <a:extLst>
              <a:ext uri="{FF2B5EF4-FFF2-40B4-BE49-F238E27FC236}">
                <a16:creationId xmlns:a16="http://schemas.microsoft.com/office/drawing/2014/main" id="{45D75461-2A5A-445C-83E2-94D97F37AAD4}"/>
              </a:ext>
            </a:extLst>
          </p:cNvPr>
          <p:cNvSpPr/>
          <p:nvPr/>
        </p:nvSpPr>
        <p:spPr>
          <a:xfrm>
            <a:off x="10948295" y="5503605"/>
            <a:ext cx="115410" cy="14204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15" name="Akış Çizelgesi: Bağlayıcı 14">
            <a:extLst>
              <a:ext uri="{FF2B5EF4-FFF2-40B4-BE49-F238E27FC236}">
                <a16:creationId xmlns:a16="http://schemas.microsoft.com/office/drawing/2014/main" id="{9C1836A7-DD23-4982-BD3B-F82B7CAD14E6}"/>
              </a:ext>
            </a:extLst>
          </p:cNvPr>
          <p:cNvSpPr/>
          <p:nvPr/>
        </p:nvSpPr>
        <p:spPr>
          <a:xfrm>
            <a:off x="10351795" y="5503606"/>
            <a:ext cx="115410" cy="14204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16" name="Akış Çizelgesi: Bağlayıcı 15">
            <a:extLst>
              <a:ext uri="{FF2B5EF4-FFF2-40B4-BE49-F238E27FC236}">
                <a16:creationId xmlns:a16="http://schemas.microsoft.com/office/drawing/2014/main" id="{E23DA302-C393-42FB-94B7-AE0EEEDBC5BF}"/>
              </a:ext>
            </a:extLst>
          </p:cNvPr>
          <p:cNvSpPr/>
          <p:nvPr/>
        </p:nvSpPr>
        <p:spPr>
          <a:xfrm>
            <a:off x="8006007" y="5503606"/>
            <a:ext cx="115410" cy="14204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17" name="Akış Çizelgesi: Bağlayıcı 16">
            <a:extLst>
              <a:ext uri="{FF2B5EF4-FFF2-40B4-BE49-F238E27FC236}">
                <a16:creationId xmlns:a16="http://schemas.microsoft.com/office/drawing/2014/main" id="{D69E3EB1-E3E5-4640-AE5F-204DC75A8AB6}"/>
              </a:ext>
            </a:extLst>
          </p:cNvPr>
          <p:cNvSpPr/>
          <p:nvPr/>
        </p:nvSpPr>
        <p:spPr>
          <a:xfrm>
            <a:off x="8305389" y="5503605"/>
            <a:ext cx="115410" cy="14204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18" name="Akış Çizelgesi: Bağlayıcı 17">
            <a:extLst>
              <a:ext uri="{FF2B5EF4-FFF2-40B4-BE49-F238E27FC236}">
                <a16:creationId xmlns:a16="http://schemas.microsoft.com/office/drawing/2014/main" id="{FF5E4D8B-BC08-4A9C-B28F-E51BC8AB207A}"/>
              </a:ext>
            </a:extLst>
          </p:cNvPr>
          <p:cNvSpPr/>
          <p:nvPr/>
        </p:nvSpPr>
        <p:spPr>
          <a:xfrm>
            <a:off x="7708889" y="5503606"/>
            <a:ext cx="115410" cy="14204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94054FC6-23B8-48A2-9480-4B12A536370E}"/>
              </a:ext>
            </a:extLst>
          </p:cNvPr>
          <p:cNvPicPr>
            <a:picLocks noChangeAspect="1"/>
          </p:cNvPicPr>
          <p:nvPr/>
        </p:nvPicPr>
        <p:blipFill rotWithShape="1">
          <a:blip r:embed="rId5"/>
          <a:srcRect r="1020" b="24565"/>
          <a:stretch/>
        </p:blipFill>
        <p:spPr>
          <a:xfrm>
            <a:off x="2990019" y="4514681"/>
            <a:ext cx="3222472" cy="1808803"/>
          </a:xfrm>
          <a:prstGeom prst="rect">
            <a:avLst/>
          </a:prstGeom>
        </p:spPr>
      </p:pic>
      <p:sp>
        <p:nvSpPr>
          <p:cNvPr id="20" name="Ok: Sağ 19">
            <a:extLst>
              <a:ext uri="{FF2B5EF4-FFF2-40B4-BE49-F238E27FC236}">
                <a16:creationId xmlns:a16="http://schemas.microsoft.com/office/drawing/2014/main" id="{F73C9D50-8399-4DDA-8CC8-880EEF8BD71C}"/>
              </a:ext>
            </a:extLst>
          </p:cNvPr>
          <p:cNvSpPr/>
          <p:nvPr/>
        </p:nvSpPr>
        <p:spPr>
          <a:xfrm rot="10800000">
            <a:off x="6556673" y="5419082"/>
            <a:ext cx="670554" cy="31108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 name="Düz Ok Bağlayıcısı 7">
            <a:extLst>
              <a:ext uri="{FF2B5EF4-FFF2-40B4-BE49-F238E27FC236}">
                <a16:creationId xmlns:a16="http://schemas.microsoft.com/office/drawing/2014/main" id="{F0B19094-62C7-4F44-8B1A-E38682A20D54}"/>
              </a:ext>
            </a:extLst>
          </p:cNvPr>
          <p:cNvCxnSpPr/>
          <p:nvPr/>
        </p:nvCxnSpPr>
        <p:spPr>
          <a:xfrm>
            <a:off x="6190412" y="6014301"/>
            <a:ext cx="794850" cy="43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Metin kutusu 18">
            <a:extLst>
              <a:ext uri="{FF2B5EF4-FFF2-40B4-BE49-F238E27FC236}">
                <a16:creationId xmlns:a16="http://schemas.microsoft.com/office/drawing/2014/main" id="{CB99BEEA-AE96-41D3-9DEF-C232D93A5D5A}"/>
              </a:ext>
            </a:extLst>
          </p:cNvPr>
          <p:cNvSpPr txBox="1"/>
          <p:nvPr/>
        </p:nvSpPr>
        <p:spPr>
          <a:xfrm>
            <a:off x="7227228" y="6323484"/>
            <a:ext cx="2705230" cy="369332"/>
          </a:xfrm>
          <a:prstGeom prst="rect">
            <a:avLst/>
          </a:prstGeom>
          <a:noFill/>
        </p:spPr>
        <p:txBody>
          <a:bodyPr wrap="square" rtlCol="0">
            <a:spAutoFit/>
          </a:bodyPr>
          <a:lstStyle/>
          <a:p>
            <a:r>
              <a:rPr lang="tr-TR" b="1" u="sng" dirty="0"/>
              <a:t>Çıktı Matrisi </a:t>
            </a:r>
            <a:r>
              <a:rPr lang="tr-TR" dirty="0"/>
              <a:t>oluşturuldu</a:t>
            </a:r>
          </a:p>
        </p:txBody>
      </p:sp>
      <p:sp>
        <p:nvSpPr>
          <p:cNvPr id="22" name="Dikdörtgen 21">
            <a:extLst>
              <a:ext uri="{FF2B5EF4-FFF2-40B4-BE49-F238E27FC236}">
                <a16:creationId xmlns:a16="http://schemas.microsoft.com/office/drawing/2014/main" id="{7224CCB3-2F86-413D-99FA-610C38661ABF}"/>
              </a:ext>
            </a:extLst>
          </p:cNvPr>
          <p:cNvSpPr/>
          <p:nvPr/>
        </p:nvSpPr>
        <p:spPr>
          <a:xfrm>
            <a:off x="923827" y="1961379"/>
            <a:ext cx="301658" cy="282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Dikdörtgen 26">
            <a:extLst>
              <a:ext uri="{FF2B5EF4-FFF2-40B4-BE49-F238E27FC236}">
                <a16:creationId xmlns:a16="http://schemas.microsoft.com/office/drawing/2014/main" id="{4CF9B82A-5F0C-4270-93E4-3AB4757686F0}"/>
              </a:ext>
            </a:extLst>
          </p:cNvPr>
          <p:cNvSpPr/>
          <p:nvPr/>
        </p:nvSpPr>
        <p:spPr>
          <a:xfrm>
            <a:off x="1512555" y="1961379"/>
            <a:ext cx="301658" cy="282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Dikdörtgen 27">
            <a:extLst>
              <a:ext uri="{FF2B5EF4-FFF2-40B4-BE49-F238E27FC236}">
                <a16:creationId xmlns:a16="http://schemas.microsoft.com/office/drawing/2014/main" id="{A3E02EB6-CA4B-4922-9E4C-32BD74FFB55E}"/>
              </a:ext>
            </a:extLst>
          </p:cNvPr>
          <p:cNvSpPr/>
          <p:nvPr/>
        </p:nvSpPr>
        <p:spPr>
          <a:xfrm>
            <a:off x="1512555" y="2548809"/>
            <a:ext cx="301658" cy="282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Dikdörtgen 28">
            <a:extLst>
              <a:ext uri="{FF2B5EF4-FFF2-40B4-BE49-F238E27FC236}">
                <a16:creationId xmlns:a16="http://schemas.microsoft.com/office/drawing/2014/main" id="{6EE5DDB7-73DD-4B88-B40E-65358589E6DF}"/>
              </a:ext>
            </a:extLst>
          </p:cNvPr>
          <p:cNvSpPr/>
          <p:nvPr/>
        </p:nvSpPr>
        <p:spPr>
          <a:xfrm>
            <a:off x="1205735" y="2243579"/>
            <a:ext cx="301658" cy="282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Dikdörtgen 29">
            <a:extLst>
              <a:ext uri="{FF2B5EF4-FFF2-40B4-BE49-F238E27FC236}">
                <a16:creationId xmlns:a16="http://schemas.microsoft.com/office/drawing/2014/main" id="{8E17F92C-1D6C-4526-97F3-E8355E54836C}"/>
              </a:ext>
            </a:extLst>
          </p:cNvPr>
          <p:cNvSpPr/>
          <p:nvPr/>
        </p:nvSpPr>
        <p:spPr>
          <a:xfrm>
            <a:off x="5111778" y="2043804"/>
            <a:ext cx="313661" cy="30925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Dikdörtgen 30">
            <a:extLst>
              <a:ext uri="{FF2B5EF4-FFF2-40B4-BE49-F238E27FC236}">
                <a16:creationId xmlns:a16="http://schemas.microsoft.com/office/drawing/2014/main" id="{3FB20197-AA28-4156-B240-433001A90101}"/>
              </a:ext>
            </a:extLst>
          </p:cNvPr>
          <p:cNvSpPr/>
          <p:nvPr/>
        </p:nvSpPr>
        <p:spPr>
          <a:xfrm>
            <a:off x="5414274" y="2312479"/>
            <a:ext cx="313661" cy="30925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Dikdörtgen 31">
            <a:extLst>
              <a:ext uri="{FF2B5EF4-FFF2-40B4-BE49-F238E27FC236}">
                <a16:creationId xmlns:a16="http://schemas.microsoft.com/office/drawing/2014/main" id="{A26A0E25-CF3C-4AF0-BEC3-BFEEFE299698}"/>
              </a:ext>
            </a:extLst>
          </p:cNvPr>
          <p:cNvSpPr/>
          <p:nvPr/>
        </p:nvSpPr>
        <p:spPr>
          <a:xfrm>
            <a:off x="5716770" y="2612679"/>
            <a:ext cx="313661" cy="30925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29546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F7193D-2A60-4D72-8358-576BEA2C83F3}"/>
              </a:ext>
            </a:extLst>
          </p:cNvPr>
          <p:cNvSpPr>
            <a:spLocks noGrp="1"/>
          </p:cNvSpPr>
          <p:nvPr>
            <p:ph type="title"/>
          </p:nvPr>
        </p:nvSpPr>
        <p:spPr>
          <a:xfrm>
            <a:off x="838200" y="365126"/>
            <a:ext cx="10515600" cy="1190298"/>
          </a:xfrm>
        </p:spPr>
        <p:txBody>
          <a:bodyPr/>
          <a:lstStyle/>
          <a:p>
            <a:r>
              <a:rPr lang="tr-TR" b="1" dirty="0"/>
              <a:t>CNN – </a:t>
            </a:r>
            <a:r>
              <a:rPr lang="tr-TR" b="1" dirty="0" err="1"/>
              <a:t>Convolutional</a:t>
            </a:r>
            <a:r>
              <a:rPr lang="tr-TR" b="1" dirty="0"/>
              <a:t> </a:t>
            </a:r>
            <a:r>
              <a:rPr lang="tr-TR" b="1" dirty="0" err="1"/>
              <a:t>Layer</a:t>
            </a:r>
            <a:endParaRPr lang="tr-TR" b="1" dirty="0"/>
          </a:p>
        </p:txBody>
      </p:sp>
      <p:sp>
        <p:nvSpPr>
          <p:cNvPr id="3" name="İçerik Yer Tutucusu 2">
            <a:extLst>
              <a:ext uri="{FF2B5EF4-FFF2-40B4-BE49-F238E27FC236}">
                <a16:creationId xmlns:a16="http://schemas.microsoft.com/office/drawing/2014/main" id="{55BBBD3A-5BD0-4535-957A-80B52105EF32}"/>
              </a:ext>
            </a:extLst>
          </p:cNvPr>
          <p:cNvSpPr>
            <a:spLocks noGrp="1"/>
          </p:cNvSpPr>
          <p:nvPr>
            <p:ph idx="1"/>
          </p:nvPr>
        </p:nvSpPr>
        <p:spPr>
          <a:xfrm>
            <a:off x="838200" y="1677971"/>
            <a:ext cx="10605940" cy="4498992"/>
          </a:xfrm>
        </p:spPr>
        <p:txBody>
          <a:bodyPr>
            <a:normAutofit fontScale="92500" lnSpcReduction="20000"/>
          </a:bodyPr>
          <a:lstStyle/>
          <a:p>
            <a:pPr marL="0" indent="0" algn="just">
              <a:buNone/>
            </a:pPr>
            <a:r>
              <a:rPr lang="tr-TR" b="1" dirty="0"/>
              <a:t>Çıktı matrisine </a:t>
            </a:r>
            <a:r>
              <a:rPr lang="tr-TR" dirty="0"/>
              <a:t>genellikle </a:t>
            </a:r>
            <a:r>
              <a:rPr lang="tr-TR" b="1" dirty="0" err="1"/>
              <a:t>Feature</a:t>
            </a:r>
            <a:r>
              <a:rPr lang="tr-TR" b="1" dirty="0"/>
              <a:t> </a:t>
            </a:r>
            <a:r>
              <a:rPr lang="tr-TR" b="1" dirty="0" err="1"/>
              <a:t>Map</a:t>
            </a:r>
            <a:r>
              <a:rPr lang="tr-TR" b="1" dirty="0"/>
              <a:t> </a:t>
            </a:r>
            <a:r>
              <a:rPr lang="tr-TR" dirty="0"/>
              <a:t>denir. Filtre tarafından temsil edilen özellikte görüntünün bulunduğu yeri gösterir. Kısacası, filtreyi görüntü üzerinden hareket ettirerek ve basit matris çarpımını kullanarak, özelliklerimizi tespit ediyoruz.</a:t>
            </a:r>
          </a:p>
          <a:p>
            <a:pPr marL="0" indent="0" algn="just">
              <a:buNone/>
            </a:pPr>
            <a:r>
              <a:rPr lang="tr-TR" dirty="0"/>
              <a:t/>
            </a:r>
            <a:br>
              <a:rPr lang="tr-TR" dirty="0"/>
            </a:br>
            <a:r>
              <a:rPr lang="tr-TR" dirty="0"/>
              <a:t>Birden çok özelliği tespit etmek için birden fazla filtre kullanılabilir. </a:t>
            </a:r>
            <a:r>
              <a:rPr lang="tr-TR" u="sng" dirty="0"/>
              <a:t>Yani bir CNN ağında çoğunlukla birden fazla </a:t>
            </a:r>
            <a:r>
              <a:rPr lang="tr-TR" u="sng" dirty="0" err="1"/>
              <a:t>konvolüsyonel</a:t>
            </a:r>
            <a:r>
              <a:rPr lang="tr-TR" u="sng" dirty="0"/>
              <a:t> (</a:t>
            </a:r>
            <a:r>
              <a:rPr lang="tr-TR" u="sng" dirty="0" err="1"/>
              <a:t>Convolutional</a:t>
            </a:r>
            <a:r>
              <a:rPr lang="tr-TR" u="sng" dirty="0"/>
              <a:t>) katman bulunur.</a:t>
            </a:r>
          </a:p>
          <a:p>
            <a:pPr marL="0" indent="0" algn="just">
              <a:buNone/>
            </a:pPr>
            <a:endParaRPr lang="tr-TR" dirty="0"/>
          </a:p>
          <a:p>
            <a:pPr marL="0" indent="0" algn="just">
              <a:buNone/>
            </a:pPr>
            <a:r>
              <a:rPr lang="tr-TR" dirty="0"/>
              <a:t>CNN algoritmalarında öğrenilen parametreler filtrelerdeki değerlerdir. Model sürekli olarak bu değerleri günceller ve özellikleri daha da iyi tespit etmeye başlar. Bunun dışında özelleşmiş ve bilinen bazı filtrelerle görseller keskinleştirilebilir, </a:t>
            </a:r>
            <a:r>
              <a:rPr lang="tr-TR" dirty="0" err="1"/>
              <a:t>blur</a:t>
            </a:r>
            <a:r>
              <a:rPr lang="tr-TR" dirty="0"/>
              <a:t> eklenebilir, kenar tespiti yapılabilir. </a:t>
            </a:r>
          </a:p>
        </p:txBody>
      </p:sp>
    </p:spTree>
    <p:extLst>
      <p:ext uri="{BB962C8B-B14F-4D97-AF65-F5344CB8AC3E}">
        <p14:creationId xmlns:p14="http://schemas.microsoft.com/office/powerpoint/2010/main" val="918867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1AD213-3D5E-42FC-9BD5-8A873E54AD85}"/>
              </a:ext>
            </a:extLst>
          </p:cNvPr>
          <p:cNvSpPr>
            <a:spLocks noGrp="1"/>
          </p:cNvSpPr>
          <p:nvPr>
            <p:ph type="title"/>
          </p:nvPr>
        </p:nvSpPr>
        <p:spPr/>
        <p:txBody>
          <a:bodyPr/>
          <a:lstStyle/>
          <a:p>
            <a:r>
              <a:rPr lang="tr-TR" b="1" dirty="0"/>
              <a:t>CNN – </a:t>
            </a:r>
            <a:r>
              <a:rPr lang="tr-TR" b="1" dirty="0" err="1"/>
              <a:t>Pooling</a:t>
            </a:r>
            <a:r>
              <a:rPr lang="tr-TR" b="1" dirty="0"/>
              <a:t> </a:t>
            </a:r>
            <a:r>
              <a:rPr lang="tr-TR" b="1" dirty="0" err="1"/>
              <a:t>Layer</a:t>
            </a:r>
            <a:endParaRPr lang="tr-TR" b="1" dirty="0"/>
          </a:p>
        </p:txBody>
      </p:sp>
      <p:sp>
        <p:nvSpPr>
          <p:cNvPr id="7" name="İçerik Yer Tutucusu 2">
            <a:extLst>
              <a:ext uri="{FF2B5EF4-FFF2-40B4-BE49-F238E27FC236}">
                <a16:creationId xmlns:a16="http://schemas.microsoft.com/office/drawing/2014/main" id="{CE940B3A-6723-4981-88D9-0187670D369A}"/>
              </a:ext>
            </a:extLst>
          </p:cNvPr>
          <p:cNvSpPr>
            <a:spLocks noGrp="1"/>
          </p:cNvSpPr>
          <p:nvPr>
            <p:ph idx="1"/>
          </p:nvPr>
        </p:nvSpPr>
        <p:spPr>
          <a:xfrm>
            <a:off x="6221691" y="1690688"/>
            <a:ext cx="5526464" cy="4498992"/>
          </a:xfrm>
        </p:spPr>
        <p:txBody>
          <a:bodyPr>
            <a:normAutofit lnSpcReduction="10000"/>
          </a:bodyPr>
          <a:lstStyle/>
          <a:p>
            <a:pPr algn="just"/>
            <a:r>
              <a:rPr lang="tr-TR" dirty="0" err="1"/>
              <a:t>Konvolüsyon</a:t>
            </a:r>
            <a:r>
              <a:rPr lang="tr-TR" dirty="0"/>
              <a:t> katmanı gibi </a:t>
            </a:r>
            <a:r>
              <a:rPr lang="tr-TR" dirty="0" err="1"/>
              <a:t>pooling</a:t>
            </a:r>
            <a:r>
              <a:rPr lang="tr-TR" dirty="0"/>
              <a:t> katmanı da </a:t>
            </a:r>
            <a:r>
              <a:rPr lang="tr-TR" dirty="0" err="1"/>
              <a:t>boyutsallığı</a:t>
            </a:r>
            <a:r>
              <a:rPr lang="tr-TR" dirty="0"/>
              <a:t> azaltma amacındadır. Bu sayede hem gereken işlem gücü azalır hem de yakalanan gereksiz özellikler yok sayılarak daha önemli özelliklere odaklanılır.</a:t>
            </a:r>
          </a:p>
          <a:p>
            <a:pPr algn="just"/>
            <a:r>
              <a:rPr lang="tr-TR" dirty="0"/>
              <a:t>CNN modellerinde genellikle kullanılan iki farklı </a:t>
            </a:r>
            <a:r>
              <a:rPr lang="tr-TR" dirty="0" err="1"/>
              <a:t>pooling</a:t>
            </a:r>
            <a:r>
              <a:rPr lang="tr-TR" dirty="0"/>
              <a:t> tekniği vardır. Bunlardan biri </a:t>
            </a:r>
            <a:r>
              <a:rPr lang="tr-TR" dirty="0" err="1"/>
              <a:t>Max</a:t>
            </a:r>
            <a:r>
              <a:rPr lang="tr-TR" dirty="0"/>
              <a:t> (Maksimum) diğeri de </a:t>
            </a:r>
            <a:r>
              <a:rPr lang="tr-TR" dirty="0" err="1"/>
              <a:t>Average</a:t>
            </a:r>
            <a:r>
              <a:rPr lang="tr-TR" dirty="0"/>
              <a:t> (Ortalama) </a:t>
            </a:r>
            <a:r>
              <a:rPr lang="tr-TR" dirty="0" err="1"/>
              <a:t>pooling’tir</a:t>
            </a:r>
            <a:r>
              <a:rPr lang="tr-TR" dirty="0"/>
              <a:t>.</a:t>
            </a:r>
          </a:p>
        </p:txBody>
      </p:sp>
      <p:pic>
        <p:nvPicPr>
          <p:cNvPr id="6154" name="Picture 10" descr="cnn-pooling-nedir">
            <a:extLst>
              <a:ext uri="{FF2B5EF4-FFF2-40B4-BE49-F238E27FC236}">
                <a16:creationId xmlns:a16="http://schemas.microsoft.com/office/drawing/2014/main" id="{A8F9588A-ED26-4CE9-BC64-3F92E9866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23" y="1601625"/>
            <a:ext cx="492442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2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B79EC-E76B-4E20-93A4-9CE43790A12D}"/>
              </a:ext>
            </a:extLst>
          </p:cNvPr>
          <p:cNvSpPr>
            <a:spLocks noGrp="1"/>
          </p:cNvSpPr>
          <p:nvPr>
            <p:ph type="title"/>
          </p:nvPr>
        </p:nvSpPr>
        <p:spPr>
          <a:xfrm>
            <a:off x="838200" y="365126"/>
            <a:ext cx="10515600" cy="982908"/>
          </a:xfrm>
        </p:spPr>
        <p:txBody>
          <a:bodyPr/>
          <a:lstStyle/>
          <a:p>
            <a:r>
              <a:rPr lang="tr-TR" b="1" dirty="0"/>
              <a:t>Sinir Ağları ve Derin Öğrenme</a:t>
            </a:r>
          </a:p>
        </p:txBody>
      </p:sp>
      <p:sp>
        <p:nvSpPr>
          <p:cNvPr id="3" name="İçerik Yer Tutucusu 2">
            <a:extLst>
              <a:ext uri="{FF2B5EF4-FFF2-40B4-BE49-F238E27FC236}">
                <a16:creationId xmlns:a16="http://schemas.microsoft.com/office/drawing/2014/main" id="{3FA554BC-A4D1-4E91-B1BC-0F89BA789FC2}"/>
              </a:ext>
            </a:extLst>
          </p:cNvPr>
          <p:cNvSpPr>
            <a:spLocks noGrp="1"/>
          </p:cNvSpPr>
          <p:nvPr>
            <p:ph idx="1"/>
          </p:nvPr>
        </p:nvSpPr>
        <p:spPr>
          <a:xfrm>
            <a:off x="838200" y="1589088"/>
            <a:ext cx="10701456" cy="1738312"/>
          </a:xfrm>
        </p:spPr>
        <p:txBody>
          <a:bodyPr>
            <a:normAutofit fontScale="92500" lnSpcReduction="20000"/>
          </a:bodyPr>
          <a:lstStyle/>
          <a:p>
            <a:pPr marL="0" indent="0">
              <a:buNone/>
            </a:pPr>
            <a:r>
              <a:rPr lang="tr-TR" dirty="0"/>
              <a:t>Temelde bir sinir ağının 3 katmanı bulunur. </a:t>
            </a:r>
          </a:p>
          <a:p>
            <a:pPr lvl="1"/>
            <a:r>
              <a:rPr lang="tr-TR" dirty="0"/>
              <a:t>Girdi katmanı</a:t>
            </a:r>
          </a:p>
          <a:p>
            <a:pPr lvl="1"/>
            <a:r>
              <a:rPr lang="tr-TR" dirty="0"/>
              <a:t>Gizli katman</a:t>
            </a:r>
          </a:p>
          <a:p>
            <a:pPr lvl="1"/>
            <a:r>
              <a:rPr lang="tr-TR" dirty="0"/>
              <a:t>Çıktı katmanı</a:t>
            </a:r>
          </a:p>
          <a:p>
            <a:pPr marL="0" indent="0">
              <a:buNone/>
            </a:pPr>
            <a:r>
              <a:rPr lang="tr-TR" dirty="0"/>
              <a:t>Derin öğrenme ağlarında ise </a:t>
            </a:r>
            <a:r>
              <a:rPr lang="tr-TR" b="1" dirty="0">
                <a:solidFill>
                  <a:srgbClr val="FF0000"/>
                </a:solidFill>
              </a:rPr>
              <a:t>birden fazla </a:t>
            </a:r>
            <a:r>
              <a:rPr lang="tr-TR" dirty="0"/>
              <a:t>gizli katman bulunur. </a:t>
            </a:r>
          </a:p>
          <a:p>
            <a:pPr marL="0" indent="0">
              <a:buNone/>
            </a:pPr>
            <a:endParaRPr lang="tr-TR" dirty="0"/>
          </a:p>
        </p:txBody>
      </p:sp>
      <p:pic>
        <p:nvPicPr>
          <p:cNvPr id="3076" name="Picture 4" descr="MNIST vs MNIST — how I was able to speed up my Deep Learning">
            <a:extLst>
              <a:ext uri="{FF2B5EF4-FFF2-40B4-BE49-F238E27FC236}">
                <a16:creationId xmlns:a16="http://schemas.microsoft.com/office/drawing/2014/main" id="{76651632-CC27-4C9B-9C9B-A45E95EC5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791" y="3651779"/>
            <a:ext cx="7030418" cy="263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42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598FE2-C0B4-4858-94A0-26190E4C867C}"/>
              </a:ext>
            </a:extLst>
          </p:cNvPr>
          <p:cNvSpPr>
            <a:spLocks noGrp="1"/>
          </p:cNvSpPr>
          <p:nvPr>
            <p:ph type="title"/>
          </p:nvPr>
        </p:nvSpPr>
        <p:spPr/>
        <p:txBody>
          <a:bodyPr/>
          <a:lstStyle/>
          <a:p>
            <a:r>
              <a:rPr lang="tr-TR" b="1" dirty="0"/>
              <a:t>CNN - </a:t>
            </a:r>
            <a:r>
              <a:rPr lang="tr-TR" b="1" dirty="0" err="1"/>
              <a:t>Fully</a:t>
            </a:r>
            <a:r>
              <a:rPr lang="tr-TR" b="1" dirty="0"/>
              <a:t> </a:t>
            </a:r>
            <a:r>
              <a:rPr lang="tr-TR" b="1" dirty="0" err="1"/>
              <a:t>Connected</a:t>
            </a:r>
            <a:r>
              <a:rPr lang="tr-TR" b="1" dirty="0"/>
              <a:t> </a:t>
            </a:r>
            <a:r>
              <a:rPr lang="tr-TR" b="1" dirty="0" err="1"/>
              <a:t>Layer</a:t>
            </a:r>
            <a:endParaRPr lang="tr-TR" b="1" dirty="0"/>
          </a:p>
        </p:txBody>
      </p:sp>
      <p:sp>
        <p:nvSpPr>
          <p:cNvPr id="3" name="İçerik Yer Tutucusu 2">
            <a:extLst>
              <a:ext uri="{FF2B5EF4-FFF2-40B4-BE49-F238E27FC236}">
                <a16:creationId xmlns:a16="http://schemas.microsoft.com/office/drawing/2014/main" id="{0661C1D4-FD18-45B9-9B71-56B314FA904D}"/>
              </a:ext>
            </a:extLst>
          </p:cNvPr>
          <p:cNvSpPr>
            <a:spLocks noGrp="1"/>
          </p:cNvSpPr>
          <p:nvPr>
            <p:ph idx="1"/>
          </p:nvPr>
        </p:nvSpPr>
        <p:spPr>
          <a:xfrm>
            <a:off x="838200" y="1593131"/>
            <a:ext cx="10515600" cy="2092750"/>
          </a:xfrm>
        </p:spPr>
        <p:txBody>
          <a:bodyPr/>
          <a:lstStyle/>
          <a:p>
            <a:pPr marL="0" indent="0" algn="just">
              <a:buNone/>
            </a:pPr>
            <a:r>
              <a:rPr lang="tr-TR" sz="2400" dirty="0" err="1"/>
              <a:t>Fully</a:t>
            </a:r>
            <a:r>
              <a:rPr lang="tr-TR" sz="2400" dirty="0"/>
              <a:t> </a:t>
            </a:r>
            <a:r>
              <a:rPr lang="tr-TR" sz="2400" dirty="0" err="1"/>
              <a:t>Connected</a:t>
            </a:r>
            <a:r>
              <a:rPr lang="tr-TR" sz="2400" dirty="0"/>
              <a:t> katmanında birkaç kez </a:t>
            </a:r>
            <a:r>
              <a:rPr lang="tr-TR" sz="2400" dirty="0" err="1"/>
              <a:t>konvolüsyonel</a:t>
            </a:r>
            <a:r>
              <a:rPr lang="tr-TR" sz="2400" dirty="0"/>
              <a:t> katmandan ve </a:t>
            </a:r>
            <a:r>
              <a:rPr lang="tr-TR" sz="2400" dirty="0" err="1"/>
              <a:t>pooling</a:t>
            </a:r>
            <a:r>
              <a:rPr lang="tr-TR" sz="2400" dirty="0"/>
              <a:t> katmanından geçen görsel (matris halinde) sinir ağına girdi olacak formata (çoğunlukla vektör şeklinde) gelmiştir. Bu aşamadan sonra daha önceki bölümde yapısını gördüğümüz sinir ağlarının eğitimi ve tahmin üretme aşaması başlar.</a:t>
            </a:r>
          </a:p>
          <a:p>
            <a:pPr marL="0" indent="0" algn="just">
              <a:buNone/>
            </a:pPr>
            <a:endParaRPr lang="tr-TR" dirty="0"/>
          </a:p>
        </p:txBody>
      </p:sp>
      <p:pic>
        <p:nvPicPr>
          <p:cNvPr id="7170" name="Picture 2">
            <a:extLst>
              <a:ext uri="{FF2B5EF4-FFF2-40B4-BE49-F238E27FC236}">
                <a16:creationId xmlns:a16="http://schemas.microsoft.com/office/drawing/2014/main" id="{22033EA7-B0F2-42CD-82E3-3D6EDA25A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23" y="3972383"/>
            <a:ext cx="10391775" cy="217170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D2328AD3-4B9D-4222-8DD1-7696F0E44398}"/>
              </a:ext>
            </a:extLst>
          </p:cNvPr>
          <p:cNvSpPr txBox="1"/>
          <p:nvPr/>
        </p:nvSpPr>
        <p:spPr>
          <a:xfrm>
            <a:off x="4559430" y="6245919"/>
            <a:ext cx="2658359" cy="369332"/>
          </a:xfrm>
          <a:prstGeom prst="rect">
            <a:avLst/>
          </a:prstGeom>
          <a:noFill/>
        </p:spPr>
        <p:txBody>
          <a:bodyPr wrap="square" rtlCol="0">
            <a:spAutoFit/>
          </a:bodyPr>
          <a:lstStyle/>
          <a:p>
            <a:r>
              <a:rPr lang="tr-TR" dirty="0"/>
              <a:t>8 katmanlı </a:t>
            </a:r>
            <a:r>
              <a:rPr lang="tr-TR" dirty="0" err="1"/>
              <a:t>LeNet</a:t>
            </a:r>
            <a:r>
              <a:rPr lang="tr-TR" dirty="0"/>
              <a:t> mimarisi </a:t>
            </a:r>
          </a:p>
        </p:txBody>
      </p:sp>
      <p:sp>
        <p:nvSpPr>
          <p:cNvPr id="5" name="Sol Ayraç 4">
            <a:extLst>
              <a:ext uri="{FF2B5EF4-FFF2-40B4-BE49-F238E27FC236}">
                <a16:creationId xmlns:a16="http://schemas.microsoft.com/office/drawing/2014/main" id="{2FC3EAAB-4D7B-42AE-B53D-245651A00EC1}"/>
              </a:ext>
            </a:extLst>
          </p:cNvPr>
          <p:cNvSpPr/>
          <p:nvPr/>
        </p:nvSpPr>
        <p:spPr>
          <a:xfrm rot="5400000">
            <a:off x="5692494" y="2094602"/>
            <a:ext cx="411083" cy="4242061"/>
          </a:xfrm>
          <a:prstGeom prst="leftBrace">
            <a:avLst>
              <a:gd name="adj1" fmla="val 8333"/>
              <a:gd name="adj2" fmla="val 517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 name="Metin kutusu 6">
            <a:extLst>
              <a:ext uri="{FF2B5EF4-FFF2-40B4-BE49-F238E27FC236}">
                <a16:creationId xmlns:a16="http://schemas.microsoft.com/office/drawing/2014/main" id="{63655155-3ADE-461C-B63E-FBC4A01B0BC0}"/>
              </a:ext>
            </a:extLst>
          </p:cNvPr>
          <p:cNvSpPr txBox="1"/>
          <p:nvPr/>
        </p:nvSpPr>
        <p:spPr>
          <a:xfrm>
            <a:off x="5058264" y="3640759"/>
            <a:ext cx="1660690" cy="369332"/>
          </a:xfrm>
          <a:prstGeom prst="rect">
            <a:avLst/>
          </a:prstGeom>
          <a:noFill/>
        </p:spPr>
        <p:txBody>
          <a:bodyPr wrap="square" rtlCol="0">
            <a:spAutoFit/>
          </a:bodyPr>
          <a:lstStyle/>
          <a:p>
            <a:r>
              <a:rPr lang="tr-TR" dirty="0" err="1"/>
              <a:t>Konvolüsyonlar</a:t>
            </a:r>
            <a:endParaRPr lang="tr-TR" dirty="0"/>
          </a:p>
        </p:txBody>
      </p:sp>
      <p:sp>
        <p:nvSpPr>
          <p:cNvPr id="9" name="Sol Ayraç 8">
            <a:extLst>
              <a:ext uri="{FF2B5EF4-FFF2-40B4-BE49-F238E27FC236}">
                <a16:creationId xmlns:a16="http://schemas.microsoft.com/office/drawing/2014/main" id="{298C3125-47C3-4E72-8E04-8206F0AFC854}"/>
              </a:ext>
            </a:extLst>
          </p:cNvPr>
          <p:cNvSpPr/>
          <p:nvPr/>
        </p:nvSpPr>
        <p:spPr>
          <a:xfrm rot="5400000">
            <a:off x="9498566" y="2924094"/>
            <a:ext cx="411083" cy="2213726"/>
          </a:xfrm>
          <a:prstGeom prst="leftBrace">
            <a:avLst>
              <a:gd name="adj1" fmla="val 8333"/>
              <a:gd name="adj2" fmla="val 517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0" name="Metin kutusu 9">
            <a:extLst>
              <a:ext uri="{FF2B5EF4-FFF2-40B4-BE49-F238E27FC236}">
                <a16:creationId xmlns:a16="http://schemas.microsoft.com/office/drawing/2014/main" id="{45A19F51-B2A3-4641-A57B-E232381FADCF}"/>
              </a:ext>
            </a:extLst>
          </p:cNvPr>
          <p:cNvSpPr txBox="1"/>
          <p:nvPr/>
        </p:nvSpPr>
        <p:spPr>
          <a:xfrm>
            <a:off x="8597244" y="3429000"/>
            <a:ext cx="2391269" cy="369332"/>
          </a:xfrm>
          <a:prstGeom prst="rect">
            <a:avLst/>
          </a:prstGeom>
          <a:noFill/>
        </p:spPr>
        <p:txBody>
          <a:bodyPr wrap="square" rtlCol="0">
            <a:spAutoFit/>
          </a:bodyPr>
          <a:lstStyle/>
          <a:p>
            <a:r>
              <a:rPr lang="tr-TR" dirty="0" err="1"/>
              <a:t>Fully</a:t>
            </a:r>
            <a:r>
              <a:rPr lang="tr-TR" dirty="0"/>
              <a:t> </a:t>
            </a:r>
            <a:r>
              <a:rPr lang="tr-TR" dirty="0" err="1"/>
              <a:t>Connected</a:t>
            </a:r>
            <a:r>
              <a:rPr lang="tr-TR" dirty="0"/>
              <a:t> </a:t>
            </a:r>
            <a:r>
              <a:rPr lang="tr-TR" dirty="0" err="1"/>
              <a:t>Layer</a:t>
            </a:r>
            <a:endParaRPr lang="tr-TR" dirty="0"/>
          </a:p>
        </p:txBody>
      </p:sp>
    </p:spTree>
    <p:extLst>
      <p:ext uri="{BB962C8B-B14F-4D97-AF65-F5344CB8AC3E}">
        <p14:creationId xmlns:p14="http://schemas.microsoft.com/office/powerpoint/2010/main" val="287123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4F8E58-0595-4D92-9F85-E5065694303D}"/>
              </a:ext>
            </a:extLst>
          </p:cNvPr>
          <p:cNvSpPr>
            <a:spLocks noGrp="1"/>
          </p:cNvSpPr>
          <p:nvPr>
            <p:ph type="title"/>
          </p:nvPr>
        </p:nvSpPr>
        <p:spPr/>
        <p:txBody>
          <a:bodyPr/>
          <a:lstStyle/>
          <a:p>
            <a:r>
              <a:rPr lang="tr-TR" b="1" dirty="0"/>
              <a:t>RNN</a:t>
            </a:r>
          </a:p>
        </p:txBody>
      </p:sp>
      <p:sp>
        <p:nvSpPr>
          <p:cNvPr id="3" name="İçerik Yer Tutucusu 2">
            <a:extLst>
              <a:ext uri="{FF2B5EF4-FFF2-40B4-BE49-F238E27FC236}">
                <a16:creationId xmlns:a16="http://schemas.microsoft.com/office/drawing/2014/main" id="{E5B9D4AB-D71E-4A27-B957-201E90594614}"/>
              </a:ext>
            </a:extLst>
          </p:cNvPr>
          <p:cNvSpPr>
            <a:spLocks noGrp="1"/>
          </p:cNvSpPr>
          <p:nvPr>
            <p:ph idx="1"/>
          </p:nvPr>
        </p:nvSpPr>
        <p:spPr>
          <a:xfrm>
            <a:off x="838200" y="1555423"/>
            <a:ext cx="10515600" cy="3365369"/>
          </a:xfrm>
        </p:spPr>
        <p:txBody>
          <a:bodyPr/>
          <a:lstStyle/>
          <a:p>
            <a:pPr marL="0" indent="0" algn="just">
              <a:buNone/>
            </a:pPr>
            <a:r>
              <a:rPr lang="tr-TR" dirty="0" err="1"/>
              <a:t>Türkçe’ye</a:t>
            </a:r>
            <a:r>
              <a:rPr lang="tr-TR" dirty="0"/>
              <a:t> Yinelenen Sinir Ağları olarak çevrilen yöntemde adından anlaşılacağı üzere tekrarlı bazı işlemler yapılmaktadır. </a:t>
            </a:r>
            <a:r>
              <a:rPr lang="tr-TR" dirty="0">
                <a:solidFill>
                  <a:srgbClr val="FF0000"/>
                </a:solidFill>
              </a:rPr>
              <a:t>Neden tekrar?</a:t>
            </a:r>
          </a:p>
          <a:p>
            <a:pPr marL="457200" lvl="1" indent="0" algn="just">
              <a:buNone/>
            </a:pPr>
            <a:r>
              <a:rPr lang="tr-TR" dirty="0"/>
              <a:t>- Normal sinir ağlarıyla işlem yaparken verilerin sırası önemsenmiyor. Hangi </a:t>
            </a:r>
            <a:r>
              <a:rPr lang="tr-TR" dirty="0" err="1"/>
              <a:t>inputun</a:t>
            </a:r>
            <a:r>
              <a:rPr lang="tr-TR" dirty="0"/>
              <a:t> diğerinden önce veya sonra geldiğini tutan bir yapısı yok. Fakat bazı problemlerde </a:t>
            </a:r>
            <a:r>
              <a:rPr lang="tr-TR" dirty="0" err="1"/>
              <a:t>inputların</a:t>
            </a:r>
            <a:r>
              <a:rPr lang="tr-TR" dirty="0"/>
              <a:t> sırası önemli olabilir. (Mesela </a:t>
            </a:r>
            <a:r>
              <a:rPr lang="tr-TR" dirty="0" err="1"/>
              <a:t>input</a:t>
            </a:r>
            <a:r>
              <a:rPr lang="tr-TR" dirty="0"/>
              <a:t> </a:t>
            </a:r>
            <a:r>
              <a:rPr lang="tr-TR" dirty="0" err="1"/>
              <a:t>text</a:t>
            </a:r>
            <a:r>
              <a:rPr lang="tr-TR" dirty="0"/>
              <a:t> halindeyse, bir kelimenin cümledeki yeri, hangi kelimeden önce veya sonra geldiği vb.) </a:t>
            </a:r>
          </a:p>
          <a:p>
            <a:pPr marL="457200" lvl="1" indent="0" algn="just">
              <a:buNone/>
            </a:pPr>
            <a:r>
              <a:rPr lang="tr-TR" dirty="0"/>
              <a:t>Bu gibi durumlar için sinir ağında bir hafıza oluşturmak ve sinir ağının daha önce aldığı </a:t>
            </a:r>
            <a:r>
              <a:rPr lang="tr-TR" dirty="0" err="1"/>
              <a:t>input</a:t>
            </a:r>
            <a:r>
              <a:rPr lang="tr-TR" dirty="0"/>
              <a:t> değerleri için ürettiği çıktıları tutmak öğrenme başarısını arttıracaktır.</a:t>
            </a:r>
          </a:p>
        </p:txBody>
      </p:sp>
      <p:pic>
        <p:nvPicPr>
          <p:cNvPr id="4" name="Resim 3">
            <a:extLst>
              <a:ext uri="{FF2B5EF4-FFF2-40B4-BE49-F238E27FC236}">
                <a16:creationId xmlns:a16="http://schemas.microsoft.com/office/drawing/2014/main" id="{664343E3-4F4B-44CA-9B03-60CD6B5CF43F}"/>
              </a:ext>
            </a:extLst>
          </p:cNvPr>
          <p:cNvPicPr>
            <a:picLocks noChangeAspect="1"/>
          </p:cNvPicPr>
          <p:nvPr/>
        </p:nvPicPr>
        <p:blipFill>
          <a:blip r:embed="rId2"/>
          <a:stretch>
            <a:fillRect/>
          </a:stretch>
        </p:blipFill>
        <p:spPr>
          <a:xfrm>
            <a:off x="3544479" y="4819693"/>
            <a:ext cx="5527250" cy="1788785"/>
          </a:xfrm>
          <a:prstGeom prst="rect">
            <a:avLst/>
          </a:prstGeom>
        </p:spPr>
      </p:pic>
    </p:spTree>
    <p:extLst>
      <p:ext uri="{BB962C8B-B14F-4D97-AF65-F5344CB8AC3E}">
        <p14:creationId xmlns:p14="http://schemas.microsoft.com/office/powerpoint/2010/main" val="3892747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A9ED50-1C9B-4DC2-AB29-D7FC8B4DC0BD}"/>
              </a:ext>
            </a:extLst>
          </p:cNvPr>
          <p:cNvSpPr>
            <a:spLocks noGrp="1"/>
          </p:cNvSpPr>
          <p:nvPr>
            <p:ph type="title"/>
          </p:nvPr>
        </p:nvSpPr>
        <p:spPr>
          <a:xfrm>
            <a:off x="838200" y="365126"/>
            <a:ext cx="10515600" cy="964054"/>
          </a:xfrm>
        </p:spPr>
        <p:txBody>
          <a:bodyPr/>
          <a:lstStyle/>
          <a:p>
            <a:r>
              <a:rPr lang="tr-TR" b="1" dirty="0"/>
              <a:t>Sinir ağının </a:t>
            </a:r>
            <a:r>
              <a:rPr lang="tr-TR" b="1" dirty="0" err="1"/>
              <a:t>RNN’e</a:t>
            </a:r>
            <a:r>
              <a:rPr lang="tr-TR" b="1" dirty="0"/>
              <a:t> dönüşümü</a:t>
            </a:r>
          </a:p>
        </p:txBody>
      </p:sp>
      <p:pic>
        <p:nvPicPr>
          <p:cNvPr id="5" name="Resim 4">
            <a:extLst>
              <a:ext uri="{FF2B5EF4-FFF2-40B4-BE49-F238E27FC236}">
                <a16:creationId xmlns:a16="http://schemas.microsoft.com/office/drawing/2014/main" id="{20A94E63-BF02-46E5-8C71-07A9C2FE687F}"/>
              </a:ext>
            </a:extLst>
          </p:cNvPr>
          <p:cNvPicPr>
            <a:picLocks noChangeAspect="1"/>
          </p:cNvPicPr>
          <p:nvPr/>
        </p:nvPicPr>
        <p:blipFill>
          <a:blip r:embed="rId2"/>
          <a:stretch>
            <a:fillRect/>
          </a:stretch>
        </p:blipFill>
        <p:spPr>
          <a:xfrm>
            <a:off x="904972" y="1450948"/>
            <a:ext cx="2300175" cy="1348813"/>
          </a:xfrm>
          <a:prstGeom prst="rect">
            <a:avLst/>
          </a:prstGeom>
        </p:spPr>
      </p:pic>
      <p:pic>
        <p:nvPicPr>
          <p:cNvPr id="6" name="Resim 5">
            <a:extLst>
              <a:ext uri="{FF2B5EF4-FFF2-40B4-BE49-F238E27FC236}">
                <a16:creationId xmlns:a16="http://schemas.microsoft.com/office/drawing/2014/main" id="{105AFEB3-3AD1-4378-9D18-AAB230821DB6}"/>
              </a:ext>
            </a:extLst>
          </p:cNvPr>
          <p:cNvPicPr>
            <a:picLocks noChangeAspect="1"/>
          </p:cNvPicPr>
          <p:nvPr/>
        </p:nvPicPr>
        <p:blipFill>
          <a:blip r:embed="rId3"/>
          <a:stretch>
            <a:fillRect/>
          </a:stretch>
        </p:blipFill>
        <p:spPr>
          <a:xfrm>
            <a:off x="4685122" y="1645659"/>
            <a:ext cx="3449718" cy="959389"/>
          </a:xfrm>
          <a:prstGeom prst="rect">
            <a:avLst/>
          </a:prstGeom>
        </p:spPr>
      </p:pic>
      <p:sp>
        <p:nvSpPr>
          <p:cNvPr id="7" name="Metin kutusu 6">
            <a:extLst>
              <a:ext uri="{FF2B5EF4-FFF2-40B4-BE49-F238E27FC236}">
                <a16:creationId xmlns:a16="http://schemas.microsoft.com/office/drawing/2014/main" id="{4F78B1A0-C9C8-42D0-BECC-B111D11289AB}"/>
              </a:ext>
            </a:extLst>
          </p:cNvPr>
          <p:cNvSpPr txBox="1"/>
          <p:nvPr/>
        </p:nvSpPr>
        <p:spPr>
          <a:xfrm>
            <a:off x="1027522" y="3128919"/>
            <a:ext cx="2300175" cy="369332"/>
          </a:xfrm>
          <a:prstGeom prst="rect">
            <a:avLst/>
          </a:prstGeom>
          <a:noFill/>
        </p:spPr>
        <p:txBody>
          <a:bodyPr wrap="square" rtlCol="0">
            <a:spAutoFit/>
          </a:bodyPr>
          <a:lstStyle/>
          <a:p>
            <a:r>
              <a:rPr lang="tr-TR" dirty="0"/>
              <a:t>Standart sinir ağı</a:t>
            </a:r>
          </a:p>
        </p:txBody>
      </p:sp>
      <p:cxnSp>
        <p:nvCxnSpPr>
          <p:cNvPr id="9" name="Düz Ok Bağlayıcısı 8">
            <a:extLst>
              <a:ext uri="{FF2B5EF4-FFF2-40B4-BE49-F238E27FC236}">
                <a16:creationId xmlns:a16="http://schemas.microsoft.com/office/drawing/2014/main" id="{554D3D55-CE3F-4133-9484-2417D2E6241C}"/>
              </a:ext>
            </a:extLst>
          </p:cNvPr>
          <p:cNvCxnSpPr/>
          <p:nvPr/>
        </p:nvCxnSpPr>
        <p:spPr>
          <a:xfrm>
            <a:off x="3327697" y="2168165"/>
            <a:ext cx="1197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etin kutusu 10">
            <a:extLst>
              <a:ext uri="{FF2B5EF4-FFF2-40B4-BE49-F238E27FC236}">
                <a16:creationId xmlns:a16="http://schemas.microsoft.com/office/drawing/2014/main" id="{D618DEF3-8E30-4877-8FC5-68E6669A898C}"/>
              </a:ext>
            </a:extLst>
          </p:cNvPr>
          <p:cNvSpPr txBox="1"/>
          <p:nvPr/>
        </p:nvSpPr>
        <p:spPr>
          <a:xfrm>
            <a:off x="4685122" y="3129699"/>
            <a:ext cx="3449718" cy="369332"/>
          </a:xfrm>
          <a:prstGeom prst="rect">
            <a:avLst/>
          </a:prstGeom>
          <a:noFill/>
        </p:spPr>
        <p:txBody>
          <a:bodyPr wrap="square" rtlCol="0">
            <a:spAutoFit/>
          </a:bodyPr>
          <a:lstStyle/>
          <a:p>
            <a:r>
              <a:rPr lang="tr-TR" dirty="0"/>
              <a:t>Sinir ağının sıkıştırılmış görünümü</a:t>
            </a:r>
          </a:p>
        </p:txBody>
      </p:sp>
      <p:cxnSp>
        <p:nvCxnSpPr>
          <p:cNvPr id="12" name="Düz Ok Bağlayıcısı 11">
            <a:extLst>
              <a:ext uri="{FF2B5EF4-FFF2-40B4-BE49-F238E27FC236}">
                <a16:creationId xmlns:a16="http://schemas.microsoft.com/office/drawing/2014/main" id="{F8C68700-016E-4A38-A8F2-BC0CFDAE4B5F}"/>
              </a:ext>
            </a:extLst>
          </p:cNvPr>
          <p:cNvCxnSpPr/>
          <p:nvPr/>
        </p:nvCxnSpPr>
        <p:spPr>
          <a:xfrm>
            <a:off x="8438597" y="2177592"/>
            <a:ext cx="1197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Resim 12">
            <a:extLst>
              <a:ext uri="{FF2B5EF4-FFF2-40B4-BE49-F238E27FC236}">
                <a16:creationId xmlns:a16="http://schemas.microsoft.com/office/drawing/2014/main" id="{BFBF67CE-D8CF-4521-B929-F32DF344AF38}"/>
              </a:ext>
            </a:extLst>
          </p:cNvPr>
          <p:cNvPicPr>
            <a:picLocks noChangeAspect="1"/>
          </p:cNvPicPr>
          <p:nvPr/>
        </p:nvPicPr>
        <p:blipFill>
          <a:blip r:embed="rId4"/>
          <a:stretch>
            <a:fillRect/>
          </a:stretch>
        </p:blipFill>
        <p:spPr>
          <a:xfrm>
            <a:off x="10007378" y="517701"/>
            <a:ext cx="1157100" cy="2620645"/>
          </a:xfrm>
          <a:prstGeom prst="rect">
            <a:avLst/>
          </a:prstGeom>
        </p:spPr>
      </p:pic>
      <p:sp>
        <p:nvSpPr>
          <p:cNvPr id="14" name="Metin kutusu 13">
            <a:extLst>
              <a:ext uri="{FF2B5EF4-FFF2-40B4-BE49-F238E27FC236}">
                <a16:creationId xmlns:a16="http://schemas.microsoft.com/office/drawing/2014/main" id="{97C07D97-A441-4B50-B739-126ADE621B8C}"/>
              </a:ext>
            </a:extLst>
          </p:cNvPr>
          <p:cNvSpPr txBox="1"/>
          <p:nvPr/>
        </p:nvSpPr>
        <p:spPr>
          <a:xfrm>
            <a:off x="9492265" y="3128919"/>
            <a:ext cx="2527463" cy="369332"/>
          </a:xfrm>
          <a:prstGeom prst="rect">
            <a:avLst/>
          </a:prstGeom>
          <a:noFill/>
        </p:spPr>
        <p:txBody>
          <a:bodyPr wrap="square" rtlCol="0">
            <a:spAutoFit/>
          </a:bodyPr>
          <a:lstStyle/>
          <a:p>
            <a:r>
              <a:rPr lang="tr-TR" dirty="0"/>
              <a:t>Ağın dikey görünümü</a:t>
            </a:r>
          </a:p>
        </p:txBody>
      </p:sp>
      <p:cxnSp>
        <p:nvCxnSpPr>
          <p:cNvPr id="15" name="Düz Ok Bağlayıcısı 14">
            <a:extLst>
              <a:ext uri="{FF2B5EF4-FFF2-40B4-BE49-F238E27FC236}">
                <a16:creationId xmlns:a16="http://schemas.microsoft.com/office/drawing/2014/main" id="{38129FC2-806E-454C-B81F-8344B4AC8C69}"/>
              </a:ext>
            </a:extLst>
          </p:cNvPr>
          <p:cNvCxnSpPr>
            <a:cxnSpLocks/>
          </p:cNvCxnSpPr>
          <p:nvPr/>
        </p:nvCxnSpPr>
        <p:spPr>
          <a:xfrm flipH="1">
            <a:off x="9635766" y="3725159"/>
            <a:ext cx="906580" cy="1101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Resim 17">
            <a:extLst>
              <a:ext uri="{FF2B5EF4-FFF2-40B4-BE49-F238E27FC236}">
                <a16:creationId xmlns:a16="http://schemas.microsoft.com/office/drawing/2014/main" id="{BF3014D7-2847-425D-9AE4-FF871D277AF0}"/>
              </a:ext>
            </a:extLst>
          </p:cNvPr>
          <p:cNvPicPr>
            <a:picLocks noChangeAspect="1"/>
          </p:cNvPicPr>
          <p:nvPr/>
        </p:nvPicPr>
        <p:blipFill>
          <a:blip r:embed="rId5"/>
          <a:stretch>
            <a:fillRect/>
          </a:stretch>
        </p:blipFill>
        <p:spPr>
          <a:xfrm>
            <a:off x="8567933" y="3901394"/>
            <a:ext cx="1000272" cy="2105836"/>
          </a:xfrm>
          <a:prstGeom prst="rect">
            <a:avLst/>
          </a:prstGeom>
        </p:spPr>
      </p:pic>
      <p:sp>
        <p:nvSpPr>
          <p:cNvPr id="19" name="Metin kutusu 18">
            <a:extLst>
              <a:ext uri="{FF2B5EF4-FFF2-40B4-BE49-F238E27FC236}">
                <a16:creationId xmlns:a16="http://schemas.microsoft.com/office/drawing/2014/main" id="{A54919AD-F419-4F4C-B063-111CFF52A88B}"/>
              </a:ext>
            </a:extLst>
          </p:cNvPr>
          <p:cNvSpPr txBox="1"/>
          <p:nvPr/>
        </p:nvSpPr>
        <p:spPr>
          <a:xfrm>
            <a:off x="7841328" y="5878634"/>
            <a:ext cx="2701018" cy="923330"/>
          </a:xfrm>
          <a:prstGeom prst="rect">
            <a:avLst/>
          </a:prstGeom>
          <a:noFill/>
        </p:spPr>
        <p:txBody>
          <a:bodyPr wrap="square" rtlCol="0">
            <a:spAutoFit/>
          </a:bodyPr>
          <a:lstStyle/>
          <a:p>
            <a:r>
              <a:rPr lang="tr-TR" dirty="0"/>
              <a:t>Sinir ağına hafıza görevi üstlenecek döngü eklendi ve RNN formatına geldi </a:t>
            </a:r>
          </a:p>
        </p:txBody>
      </p:sp>
      <p:cxnSp>
        <p:nvCxnSpPr>
          <p:cNvPr id="21" name="Düz Ok Bağlayıcısı 20">
            <a:extLst>
              <a:ext uri="{FF2B5EF4-FFF2-40B4-BE49-F238E27FC236}">
                <a16:creationId xmlns:a16="http://schemas.microsoft.com/office/drawing/2014/main" id="{9E1AC5B8-A7CF-4A54-ABBD-A7919C0FD927}"/>
              </a:ext>
            </a:extLst>
          </p:cNvPr>
          <p:cNvCxnSpPr>
            <a:cxnSpLocks/>
          </p:cNvCxnSpPr>
          <p:nvPr/>
        </p:nvCxnSpPr>
        <p:spPr>
          <a:xfrm flipH="1">
            <a:off x="5335571" y="5033913"/>
            <a:ext cx="2505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Resim 21">
            <a:extLst>
              <a:ext uri="{FF2B5EF4-FFF2-40B4-BE49-F238E27FC236}">
                <a16:creationId xmlns:a16="http://schemas.microsoft.com/office/drawing/2014/main" id="{72109DCA-D8A4-43F4-A497-9213CF90C80F}"/>
              </a:ext>
            </a:extLst>
          </p:cNvPr>
          <p:cNvPicPr>
            <a:picLocks noChangeAspect="1"/>
          </p:cNvPicPr>
          <p:nvPr/>
        </p:nvPicPr>
        <p:blipFill>
          <a:blip r:embed="rId6"/>
          <a:stretch>
            <a:fillRect/>
          </a:stretch>
        </p:blipFill>
        <p:spPr>
          <a:xfrm>
            <a:off x="3091959" y="3827409"/>
            <a:ext cx="1668643" cy="2353534"/>
          </a:xfrm>
          <a:prstGeom prst="rect">
            <a:avLst/>
          </a:prstGeom>
        </p:spPr>
      </p:pic>
      <p:sp>
        <p:nvSpPr>
          <p:cNvPr id="23" name="Metin kutusu 22">
            <a:extLst>
              <a:ext uri="{FF2B5EF4-FFF2-40B4-BE49-F238E27FC236}">
                <a16:creationId xmlns:a16="http://schemas.microsoft.com/office/drawing/2014/main" id="{D8561121-154A-4E8B-B78D-5B6A465105BB}"/>
              </a:ext>
            </a:extLst>
          </p:cNvPr>
          <p:cNvSpPr txBox="1"/>
          <p:nvPr/>
        </p:nvSpPr>
        <p:spPr>
          <a:xfrm>
            <a:off x="2187019" y="6067840"/>
            <a:ext cx="4266726" cy="646331"/>
          </a:xfrm>
          <a:prstGeom prst="rect">
            <a:avLst/>
          </a:prstGeom>
          <a:noFill/>
        </p:spPr>
        <p:txBody>
          <a:bodyPr wrap="square" rtlCol="0">
            <a:spAutoFit/>
          </a:bodyPr>
          <a:lstStyle/>
          <a:p>
            <a:r>
              <a:rPr lang="tr-TR" dirty="0"/>
              <a:t>A katmanı kendini besleyen ve bu değerler doğrultusunda çıktı üreten katman</a:t>
            </a:r>
          </a:p>
        </p:txBody>
      </p:sp>
      <p:sp>
        <p:nvSpPr>
          <p:cNvPr id="26" name="Metin kutusu 25">
            <a:extLst>
              <a:ext uri="{FF2B5EF4-FFF2-40B4-BE49-F238E27FC236}">
                <a16:creationId xmlns:a16="http://schemas.microsoft.com/office/drawing/2014/main" id="{39DB27EE-4D7B-490E-A69E-E052748A5978}"/>
              </a:ext>
            </a:extLst>
          </p:cNvPr>
          <p:cNvSpPr txBox="1"/>
          <p:nvPr/>
        </p:nvSpPr>
        <p:spPr>
          <a:xfrm>
            <a:off x="2903461" y="1144123"/>
            <a:ext cx="301686" cy="369332"/>
          </a:xfrm>
          <a:prstGeom prst="rect">
            <a:avLst/>
          </a:prstGeom>
          <a:noFill/>
        </p:spPr>
        <p:txBody>
          <a:bodyPr wrap="none" rtlCol="0">
            <a:spAutoFit/>
          </a:bodyPr>
          <a:lstStyle/>
          <a:p>
            <a:r>
              <a:rPr lang="tr-TR" b="1" dirty="0"/>
              <a:t>1</a:t>
            </a:r>
          </a:p>
        </p:txBody>
      </p:sp>
      <p:sp>
        <p:nvSpPr>
          <p:cNvPr id="27" name="Metin kutusu 26">
            <a:extLst>
              <a:ext uri="{FF2B5EF4-FFF2-40B4-BE49-F238E27FC236}">
                <a16:creationId xmlns:a16="http://schemas.microsoft.com/office/drawing/2014/main" id="{AE9EA669-80DF-4E65-8FC6-A049EA27C457}"/>
              </a:ext>
            </a:extLst>
          </p:cNvPr>
          <p:cNvSpPr txBox="1"/>
          <p:nvPr/>
        </p:nvSpPr>
        <p:spPr>
          <a:xfrm>
            <a:off x="6437606" y="1118088"/>
            <a:ext cx="301686" cy="369332"/>
          </a:xfrm>
          <a:prstGeom prst="rect">
            <a:avLst/>
          </a:prstGeom>
          <a:noFill/>
        </p:spPr>
        <p:txBody>
          <a:bodyPr wrap="none" rtlCol="0">
            <a:spAutoFit/>
          </a:bodyPr>
          <a:lstStyle/>
          <a:p>
            <a:r>
              <a:rPr lang="tr-TR" b="1" dirty="0"/>
              <a:t>2</a:t>
            </a:r>
          </a:p>
        </p:txBody>
      </p:sp>
      <p:sp>
        <p:nvSpPr>
          <p:cNvPr id="28" name="Metin kutusu 27">
            <a:extLst>
              <a:ext uri="{FF2B5EF4-FFF2-40B4-BE49-F238E27FC236}">
                <a16:creationId xmlns:a16="http://schemas.microsoft.com/office/drawing/2014/main" id="{4919E561-9D74-453B-91C7-5E3FD0A9A897}"/>
              </a:ext>
            </a:extLst>
          </p:cNvPr>
          <p:cNvSpPr txBox="1"/>
          <p:nvPr/>
        </p:nvSpPr>
        <p:spPr>
          <a:xfrm>
            <a:off x="11297618" y="1155019"/>
            <a:ext cx="301686" cy="369332"/>
          </a:xfrm>
          <a:prstGeom prst="rect">
            <a:avLst/>
          </a:prstGeom>
          <a:noFill/>
        </p:spPr>
        <p:txBody>
          <a:bodyPr wrap="none" rtlCol="0">
            <a:spAutoFit/>
          </a:bodyPr>
          <a:lstStyle/>
          <a:p>
            <a:r>
              <a:rPr lang="tr-TR" b="1" dirty="0"/>
              <a:t>3</a:t>
            </a:r>
          </a:p>
        </p:txBody>
      </p:sp>
      <p:sp>
        <p:nvSpPr>
          <p:cNvPr id="29" name="Metin kutusu 28">
            <a:extLst>
              <a:ext uri="{FF2B5EF4-FFF2-40B4-BE49-F238E27FC236}">
                <a16:creationId xmlns:a16="http://schemas.microsoft.com/office/drawing/2014/main" id="{CF4D9680-C463-451B-8411-462926C839DB}"/>
              </a:ext>
            </a:extLst>
          </p:cNvPr>
          <p:cNvSpPr txBox="1"/>
          <p:nvPr/>
        </p:nvSpPr>
        <p:spPr>
          <a:xfrm>
            <a:off x="10276435" y="4902276"/>
            <a:ext cx="301686" cy="369332"/>
          </a:xfrm>
          <a:prstGeom prst="rect">
            <a:avLst/>
          </a:prstGeom>
          <a:noFill/>
        </p:spPr>
        <p:txBody>
          <a:bodyPr wrap="none" rtlCol="0">
            <a:spAutoFit/>
          </a:bodyPr>
          <a:lstStyle/>
          <a:p>
            <a:r>
              <a:rPr lang="tr-TR" b="1" dirty="0"/>
              <a:t>4</a:t>
            </a:r>
          </a:p>
        </p:txBody>
      </p:sp>
      <p:sp>
        <p:nvSpPr>
          <p:cNvPr id="30" name="Metin kutusu 29">
            <a:extLst>
              <a:ext uri="{FF2B5EF4-FFF2-40B4-BE49-F238E27FC236}">
                <a16:creationId xmlns:a16="http://schemas.microsoft.com/office/drawing/2014/main" id="{A68058ED-D3DA-49F9-A705-92D0AC07E72B}"/>
              </a:ext>
            </a:extLst>
          </p:cNvPr>
          <p:cNvSpPr txBox="1"/>
          <p:nvPr/>
        </p:nvSpPr>
        <p:spPr>
          <a:xfrm>
            <a:off x="4746400" y="4079625"/>
            <a:ext cx="301686" cy="369332"/>
          </a:xfrm>
          <a:prstGeom prst="rect">
            <a:avLst/>
          </a:prstGeom>
          <a:noFill/>
        </p:spPr>
        <p:txBody>
          <a:bodyPr wrap="none" rtlCol="0">
            <a:spAutoFit/>
          </a:bodyPr>
          <a:lstStyle/>
          <a:p>
            <a:r>
              <a:rPr lang="tr-TR" b="1" dirty="0"/>
              <a:t>5</a:t>
            </a:r>
          </a:p>
        </p:txBody>
      </p:sp>
    </p:spTree>
    <p:extLst>
      <p:ext uri="{BB962C8B-B14F-4D97-AF65-F5344CB8AC3E}">
        <p14:creationId xmlns:p14="http://schemas.microsoft.com/office/powerpoint/2010/main" val="3053402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DA00D2-2262-475B-9FCD-2DAE8310CDE4}"/>
              </a:ext>
            </a:extLst>
          </p:cNvPr>
          <p:cNvSpPr>
            <a:spLocks noGrp="1"/>
          </p:cNvSpPr>
          <p:nvPr>
            <p:ph type="title"/>
          </p:nvPr>
        </p:nvSpPr>
        <p:spPr>
          <a:xfrm>
            <a:off x="838200" y="365126"/>
            <a:ext cx="10515600" cy="1048896"/>
          </a:xfrm>
        </p:spPr>
        <p:txBody>
          <a:bodyPr/>
          <a:lstStyle/>
          <a:p>
            <a:r>
              <a:rPr lang="tr-TR" b="1" dirty="0"/>
              <a:t>RNN ile Duygu Analizi Mimarisi</a:t>
            </a:r>
          </a:p>
        </p:txBody>
      </p:sp>
      <p:pic>
        <p:nvPicPr>
          <p:cNvPr id="4" name="Resim 3">
            <a:extLst>
              <a:ext uri="{FF2B5EF4-FFF2-40B4-BE49-F238E27FC236}">
                <a16:creationId xmlns:a16="http://schemas.microsoft.com/office/drawing/2014/main" id="{93FEBC51-862A-45FA-A146-8F0E20626004}"/>
              </a:ext>
            </a:extLst>
          </p:cNvPr>
          <p:cNvPicPr>
            <a:picLocks noChangeAspect="1"/>
          </p:cNvPicPr>
          <p:nvPr/>
        </p:nvPicPr>
        <p:blipFill>
          <a:blip r:embed="rId2"/>
          <a:stretch>
            <a:fillRect/>
          </a:stretch>
        </p:blipFill>
        <p:spPr>
          <a:xfrm>
            <a:off x="686998" y="1414022"/>
            <a:ext cx="6819880" cy="3374794"/>
          </a:xfrm>
          <a:prstGeom prst="rect">
            <a:avLst/>
          </a:prstGeom>
        </p:spPr>
      </p:pic>
      <p:sp>
        <p:nvSpPr>
          <p:cNvPr id="5" name="Metin kutusu 4">
            <a:extLst>
              <a:ext uri="{FF2B5EF4-FFF2-40B4-BE49-F238E27FC236}">
                <a16:creationId xmlns:a16="http://schemas.microsoft.com/office/drawing/2014/main" id="{FBCD5120-654E-485D-B778-C836C647A987}"/>
              </a:ext>
            </a:extLst>
          </p:cNvPr>
          <p:cNvSpPr txBox="1"/>
          <p:nvPr/>
        </p:nvSpPr>
        <p:spPr>
          <a:xfrm>
            <a:off x="838199" y="5090474"/>
            <a:ext cx="3507557" cy="1477328"/>
          </a:xfrm>
          <a:prstGeom prst="rect">
            <a:avLst/>
          </a:prstGeom>
          <a:noFill/>
        </p:spPr>
        <p:txBody>
          <a:bodyPr wrap="square" rtlCol="0">
            <a:spAutoFit/>
          </a:bodyPr>
          <a:lstStyle/>
          <a:p>
            <a:r>
              <a:rPr lang="tr-TR" dirty="0"/>
              <a:t>h = </a:t>
            </a:r>
            <a:r>
              <a:rPr lang="tr-TR" dirty="0" err="1"/>
              <a:t>hidden</a:t>
            </a:r>
            <a:r>
              <a:rPr lang="tr-TR" dirty="0"/>
              <a:t> </a:t>
            </a:r>
            <a:r>
              <a:rPr lang="tr-TR" dirty="0" err="1"/>
              <a:t>state</a:t>
            </a:r>
            <a:r>
              <a:rPr lang="tr-TR" dirty="0"/>
              <a:t> (RNN hafızası)</a:t>
            </a:r>
          </a:p>
          <a:p>
            <a:r>
              <a:rPr lang="tr-TR" dirty="0"/>
              <a:t>w= </a:t>
            </a:r>
            <a:r>
              <a:rPr lang="tr-TR" dirty="0" err="1"/>
              <a:t>ağırlıklandırma</a:t>
            </a:r>
            <a:endParaRPr lang="tr-TR" dirty="0"/>
          </a:p>
          <a:p>
            <a:r>
              <a:rPr lang="tr-TR" dirty="0"/>
              <a:t>x = girdiler</a:t>
            </a:r>
          </a:p>
          <a:p>
            <a:r>
              <a:rPr lang="tr-TR" dirty="0"/>
              <a:t>f = w parametreli yinelenen sinir ağı</a:t>
            </a:r>
            <a:br>
              <a:rPr lang="tr-TR" dirty="0"/>
            </a:br>
            <a:r>
              <a:rPr lang="tr-TR" dirty="0"/>
              <a:t>      fonksiyonu</a:t>
            </a:r>
          </a:p>
        </p:txBody>
      </p:sp>
      <p:sp>
        <p:nvSpPr>
          <p:cNvPr id="6" name="Metin kutusu 5">
            <a:extLst>
              <a:ext uri="{FF2B5EF4-FFF2-40B4-BE49-F238E27FC236}">
                <a16:creationId xmlns:a16="http://schemas.microsoft.com/office/drawing/2014/main" id="{2E75B62F-3047-4572-90D8-8C91F82C3999}"/>
              </a:ext>
            </a:extLst>
          </p:cNvPr>
          <p:cNvSpPr txBox="1"/>
          <p:nvPr/>
        </p:nvSpPr>
        <p:spPr>
          <a:xfrm>
            <a:off x="7846246" y="1582340"/>
            <a:ext cx="4111286" cy="5078313"/>
          </a:xfrm>
          <a:prstGeom prst="rect">
            <a:avLst/>
          </a:prstGeom>
          <a:noFill/>
        </p:spPr>
        <p:txBody>
          <a:bodyPr wrap="square" rtlCol="0">
            <a:spAutoFit/>
          </a:bodyPr>
          <a:lstStyle/>
          <a:p>
            <a:pPr algn="just"/>
            <a:r>
              <a:rPr lang="tr-TR" dirty="0"/>
              <a:t>Her yeni adımda bir önceki girdiden üretilen ‘</a:t>
            </a:r>
            <a:r>
              <a:rPr lang="tr-TR" dirty="0" err="1"/>
              <a:t>hidden</a:t>
            </a:r>
            <a:r>
              <a:rPr lang="tr-TR" dirty="0"/>
              <a:t> </a:t>
            </a:r>
            <a:r>
              <a:rPr lang="tr-TR" dirty="0" err="1"/>
              <a:t>state</a:t>
            </a:r>
            <a:r>
              <a:rPr lang="tr-TR" dirty="0"/>
              <a:t>’  girdi olarak kullanılır ve güncellenerek son basamağa kadar ilerlenir. </a:t>
            </a:r>
          </a:p>
          <a:p>
            <a:pPr algn="just"/>
            <a:endParaRPr lang="tr-TR" dirty="0"/>
          </a:p>
          <a:p>
            <a:pPr algn="just"/>
            <a:r>
              <a:rPr lang="tr-TR" dirty="0"/>
              <a:t>Yandaki görsel, bir yazının olumlu veya olumsuz olduğunu tahmin eden RNN modeli için kullanılabilir. Yazıyı bir bütün olarak değerlendirip tahmin üretmek için en son üretilen ‘</a:t>
            </a:r>
            <a:r>
              <a:rPr lang="tr-TR" dirty="0" err="1"/>
              <a:t>hidden</a:t>
            </a:r>
            <a:r>
              <a:rPr lang="tr-TR" dirty="0"/>
              <a:t> </a:t>
            </a:r>
            <a:r>
              <a:rPr lang="tr-TR" dirty="0" err="1"/>
              <a:t>state</a:t>
            </a:r>
            <a:r>
              <a:rPr lang="tr-TR" dirty="0"/>
              <a:t>’ kullanılır. Bu katman, daha önceki bütün gizli katmanların özeti niteliğindedir. </a:t>
            </a:r>
          </a:p>
          <a:p>
            <a:pPr algn="just"/>
            <a:r>
              <a:rPr lang="tr-TR" dirty="0"/>
              <a:t>Girdileri kelime olarak düşünürsek :</a:t>
            </a:r>
          </a:p>
          <a:p>
            <a:pPr marL="285750" indent="-285750" algn="just">
              <a:buFontTx/>
              <a:buChar char="-"/>
            </a:pPr>
            <a:r>
              <a:rPr lang="tr-TR" dirty="0"/>
              <a:t>İlk adımda 1. kelimeye göre,</a:t>
            </a:r>
          </a:p>
          <a:p>
            <a:pPr marL="285750" indent="-285750" algn="just">
              <a:buFontTx/>
              <a:buChar char="-"/>
            </a:pPr>
            <a:r>
              <a:rPr lang="tr-TR" dirty="0"/>
              <a:t>İkinci adımda 1 ve 2. kelimeye göre,</a:t>
            </a:r>
          </a:p>
          <a:p>
            <a:pPr marL="285750" indent="-285750" algn="just">
              <a:buFontTx/>
              <a:buChar char="-"/>
            </a:pPr>
            <a:r>
              <a:rPr lang="tr-TR" dirty="0"/>
              <a:t>Üçüncü adımda 1,2 ve 3. kelime,</a:t>
            </a:r>
          </a:p>
          <a:p>
            <a:pPr marL="285750" indent="-285750" algn="just">
              <a:buFontTx/>
              <a:buChar char="-"/>
            </a:pPr>
            <a:r>
              <a:rPr lang="tr-TR" dirty="0"/>
              <a:t>Son adımda bütün kelimelerin toplamına göre tahmin üretilir.</a:t>
            </a:r>
          </a:p>
        </p:txBody>
      </p:sp>
    </p:spTree>
    <p:extLst>
      <p:ext uri="{BB962C8B-B14F-4D97-AF65-F5344CB8AC3E}">
        <p14:creationId xmlns:p14="http://schemas.microsoft.com/office/powerpoint/2010/main" val="3117965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96E133-9A47-4018-9327-5BCB7FFC8020}"/>
              </a:ext>
            </a:extLst>
          </p:cNvPr>
          <p:cNvSpPr>
            <a:spLocks noGrp="1"/>
          </p:cNvSpPr>
          <p:nvPr>
            <p:ph type="title"/>
          </p:nvPr>
        </p:nvSpPr>
        <p:spPr>
          <a:xfrm>
            <a:off x="838200" y="365125"/>
            <a:ext cx="10515600" cy="1086603"/>
          </a:xfrm>
        </p:spPr>
        <p:txBody>
          <a:bodyPr/>
          <a:lstStyle/>
          <a:p>
            <a:r>
              <a:rPr lang="tr-TR" b="1" dirty="0"/>
              <a:t>RNN – Avantajları ve Dezavantajları</a:t>
            </a:r>
          </a:p>
        </p:txBody>
      </p:sp>
      <p:sp>
        <p:nvSpPr>
          <p:cNvPr id="3" name="İçerik Yer Tutucusu 2">
            <a:extLst>
              <a:ext uri="{FF2B5EF4-FFF2-40B4-BE49-F238E27FC236}">
                <a16:creationId xmlns:a16="http://schemas.microsoft.com/office/drawing/2014/main" id="{BB133357-B341-498E-80DD-0C964CDDAB7D}"/>
              </a:ext>
            </a:extLst>
          </p:cNvPr>
          <p:cNvSpPr>
            <a:spLocks noGrp="1"/>
          </p:cNvSpPr>
          <p:nvPr>
            <p:ph idx="1"/>
          </p:nvPr>
        </p:nvSpPr>
        <p:spPr>
          <a:xfrm>
            <a:off x="838200" y="1451728"/>
            <a:ext cx="10515600" cy="4725235"/>
          </a:xfrm>
        </p:spPr>
        <p:txBody>
          <a:bodyPr>
            <a:normAutofit lnSpcReduction="10000"/>
          </a:bodyPr>
          <a:lstStyle/>
          <a:p>
            <a:pPr algn="just"/>
            <a:r>
              <a:rPr lang="tr-TR" sz="2400" dirty="0"/>
              <a:t>Bir önceki örnek ile ilişki kurar. Bu sayede girdiler unutulmadan ilerlenir.</a:t>
            </a:r>
          </a:p>
          <a:p>
            <a:pPr algn="just"/>
            <a:r>
              <a:rPr lang="tr-TR" sz="2400" dirty="0"/>
              <a:t>Özellikle metin ve ses gibi girdiler arasında bağlantı olan veri tiplerinde başarılı çalışır. Girdisi kendi içinde ilişkili olan verilerin analizi için iyi bir yöntemdir.</a:t>
            </a:r>
          </a:p>
          <a:p>
            <a:pPr algn="just"/>
            <a:r>
              <a:rPr lang="tr-TR" sz="2400" dirty="0"/>
              <a:t>Her adımda bir önceki adımın çıktısıyla yeni bir </a:t>
            </a:r>
            <a:r>
              <a:rPr lang="tr-TR" sz="2400" dirty="0" err="1"/>
              <a:t>input</a:t>
            </a:r>
            <a:r>
              <a:rPr lang="tr-TR" sz="2400" dirty="0"/>
              <a:t> </a:t>
            </a:r>
            <a:r>
              <a:rPr lang="tr-TR" sz="2400" b="1" dirty="0"/>
              <a:t>f</a:t>
            </a:r>
            <a:r>
              <a:rPr lang="tr-TR" sz="2400" dirty="0"/>
              <a:t> fonksiyonuna giriyor ve </a:t>
            </a:r>
            <a:r>
              <a:rPr lang="tr-TR" sz="2400" b="1" dirty="0"/>
              <a:t>w</a:t>
            </a:r>
            <a:r>
              <a:rPr lang="tr-TR" sz="2400" dirty="0"/>
              <a:t> ağırlık sabitiyle çarpılıyor. Peki çok fazla </a:t>
            </a:r>
            <a:r>
              <a:rPr lang="tr-TR" sz="2400" dirty="0" err="1"/>
              <a:t>input</a:t>
            </a:r>
            <a:r>
              <a:rPr lang="tr-TR" sz="2400" dirty="0"/>
              <a:t> varsa?</a:t>
            </a:r>
          </a:p>
          <a:p>
            <a:pPr lvl="1" algn="just"/>
            <a:r>
              <a:rPr lang="tr-TR" sz="2000" dirty="0"/>
              <a:t>İlk adımlarda f fonksiyonundan üretilen değer büyük olursa (1’e yakın), her adımda tekrar tekrar ağırlık sabitiyle çarpılacağı için sonuçta elde edilen değerler çok büyük olabilir. Aktivasyon fonksiyonlarında genellikle final değerlerini 0-1 aralığına indirgeyerek karar verdiğimizi düşünürsek, bu işlemlerde sonuç sürekli 1’e yakın bir yerlerde olacak ve f fonksiyonun ürettiği değerler önemsizleşecektir. (</a:t>
            </a:r>
            <a:r>
              <a:rPr lang="tr-TR" sz="2000" dirty="0" err="1">
                <a:solidFill>
                  <a:srgbClr val="FF0000"/>
                </a:solidFill>
              </a:rPr>
              <a:t>Exploding</a:t>
            </a:r>
            <a:r>
              <a:rPr lang="tr-TR" sz="2000" dirty="0">
                <a:solidFill>
                  <a:srgbClr val="FF0000"/>
                </a:solidFill>
              </a:rPr>
              <a:t> </a:t>
            </a:r>
            <a:r>
              <a:rPr lang="tr-TR" sz="2000" dirty="0" err="1">
                <a:solidFill>
                  <a:srgbClr val="FF0000"/>
                </a:solidFill>
              </a:rPr>
              <a:t>Gradient</a:t>
            </a:r>
            <a:r>
              <a:rPr lang="tr-TR" sz="2000" dirty="0">
                <a:solidFill>
                  <a:srgbClr val="FF0000"/>
                </a:solidFill>
              </a:rPr>
              <a:t> sorunu </a:t>
            </a:r>
            <a:r>
              <a:rPr lang="tr-TR" sz="2000" dirty="0"/>
              <a:t>/ w parametresinin sonucu şişirmesi)</a:t>
            </a:r>
          </a:p>
          <a:p>
            <a:pPr lvl="1" algn="just"/>
            <a:r>
              <a:rPr lang="tr-TR" sz="2000" dirty="0"/>
              <a:t>Aynı şekilde f fonksiyonu ilk adımlarda 0’a yakın bir değer ürettiyse, sona doğru oldukça küçük bir değer elde etmemiz kaçınılmazdır. Aynı şekilde ağın geri beslenmeli öğrenme durumunda da her adımda sonuç 0’a daha çok yaklaşır. Böylece karar aşamasında sonuç sürekli 0’a yakın olacak ve f fonksiyonunun ürettiği değerler önemsizleşecektir. (</a:t>
            </a:r>
            <a:r>
              <a:rPr lang="tr-TR" sz="2000" dirty="0" err="1">
                <a:solidFill>
                  <a:srgbClr val="FF0000"/>
                </a:solidFill>
              </a:rPr>
              <a:t>Vanishing</a:t>
            </a:r>
            <a:r>
              <a:rPr lang="tr-TR" sz="2000" dirty="0">
                <a:solidFill>
                  <a:srgbClr val="FF0000"/>
                </a:solidFill>
              </a:rPr>
              <a:t> </a:t>
            </a:r>
            <a:r>
              <a:rPr lang="tr-TR" sz="2000" dirty="0" err="1">
                <a:solidFill>
                  <a:srgbClr val="FF0000"/>
                </a:solidFill>
              </a:rPr>
              <a:t>Gradient</a:t>
            </a:r>
            <a:r>
              <a:rPr lang="tr-TR" sz="2000" dirty="0">
                <a:solidFill>
                  <a:srgbClr val="FF0000"/>
                </a:solidFill>
              </a:rPr>
              <a:t> sorunu </a:t>
            </a:r>
            <a:r>
              <a:rPr lang="tr-TR" sz="2000" dirty="0"/>
              <a:t>/ w parametresinin sonucu küçültmesi)</a:t>
            </a:r>
          </a:p>
        </p:txBody>
      </p:sp>
    </p:spTree>
    <p:extLst>
      <p:ext uri="{BB962C8B-B14F-4D97-AF65-F5344CB8AC3E}">
        <p14:creationId xmlns:p14="http://schemas.microsoft.com/office/powerpoint/2010/main" val="1279031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3965B-B301-492F-8BBC-57F9C609E040}"/>
              </a:ext>
            </a:extLst>
          </p:cNvPr>
          <p:cNvSpPr>
            <a:spLocks noGrp="1"/>
          </p:cNvSpPr>
          <p:nvPr>
            <p:ph type="title"/>
          </p:nvPr>
        </p:nvSpPr>
        <p:spPr/>
        <p:txBody>
          <a:bodyPr/>
          <a:lstStyle/>
          <a:p>
            <a:r>
              <a:rPr lang="tr-TR" b="1" dirty="0"/>
              <a:t>LSTM (</a:t>
            </a:r>
            <a:r>
              <a:rPr lang="tr-TR" b="1" dirty="0" err="1"/>
              <a:t>Long</a:t>
            </a:r>
            <a:r>
              <a:rPr lang="tr-TR" b="1" dirty="0"/>
              <a:t> </a:t>
            </a:r>
            <a:r>
              <a:rPr lang="tr-TR" b="1" dirty="0" err="1"/>
              <a:t>Short-Term</a:t>
            </a:r>
            <a:r>
              <a:rPr lang="tr-TR" b="1" dirty="0"/>
              <a:t> Memory )</a:t>
            </a:r>
          </a:p>
        </p:txBody>
      </p:sp>
      <p:sp>
        <p:nvSpPr>
          <p:cNvPr id="3" name="İçerik Yer Tutucusu 2">
            <a:extLst>
              <a:ext uri="{FF2B5EF4-FFF2-40B4-BE49-F238E27FC236}">
                <a16:creationId xmlns:a16="http://schemas.microsoft.com/office/drawing/2014/main" id="{ADE2DE12-F96F-4DB2-B06D-75A6619DAE37}"/>
              </a:ext>
            </a:extLst>
          </p:cNvPr>
          <p:cNvSpPr>
            <a:spLocks noGrp="1"/>
          </p:cNvSpPr>
          <p:nvPr>
            <p:ph idx="1"/>
          </p:nvPr>
        </p:nvSpPr>
        <p:spPr>
          <a:xfrm>
            <a:off x="838200" y="1536569"/>
            <a:ext cx="10515600" cy="3016577"/>
          </a:xfrm>
        </p:spPr>
        <p:txBody>
          <a:bodyPr>
            <a:normAutofit fontScale="92500"/>
          </a:bodyPr>
          <a:lstStyle/>
          <a:p>
            <a:pPr marL="0" indent="0" algn="just">
              <a:buNone/>
            </a:pPr>
            <a:r>
              <a:rPr lang="tr-TR" dirty="0"/>
              <a:t>Özelleştirilmiş bir RNN versiyonudur. </a:t>
            </a:r>
          </a:p>
          <a:p>
            <a:pPr marL="0" indent="0" algn="just">
              <a:buNone/>
            </a:pPr>
            <a:r>
              <a:rPr lang="tr-TR" dirty="0"/>
              <a:t>RNN yapısının çözüm üretemediği </a:t>
            </a:r>
            <a:r>
              <a:rPr lang="tr-TR" dirty="0" err="1"/>
              <a:t>Exploding</a:t>
            </a:r>
            <a:r>
              <a:rPr lang="tr-TR" dirty="0"/>
              <a:t> </a:t>
            </a:r>
            <a:r>
              <a:rPr lang="tr-TR" dirty="0" err="1"/>
              <a:t>Gradient</a:t>
            </a:r>
            <a:r>
              <a:rPr lang="tr-TR" dirty="0"/>
              <a:t> ve </a:t>
            </a:r>
            <a:r>
              <a:rPr lang="tr-TR" dirty="0" err="1"/>
              <a:t>Vanishing</a:t>
            </a:r>
            <a:r>
              <a:rPr lang="tr-TR" dirty="0"/>
              <a:t> </a:t>
            </a:r>
            <a:r>
              <a:rPr lang="tr-TR" dirty="0" err="1"/>
              <a:t>Gradient</a:t>
            </a:r>
            <a:r>
              <a:rPr lang="tr-TR" dirty="0"/>
              <a:t> sorunlarına çözüm üretecek şekilde tasarlanmıştır (tam anlamıyla çözemese bile sorunu küçültür). </a:t>
            </a:r>
          </a:p>
          <a:p>
            <a:pPr marL="0" indent="0" algn="just">
              <a:buNone/>
            </a:pPr>
            <a:r>
              <a:rPr lang="tr-TR" dirty="0"/>
              <a:t>Standart RNN yapısından farklı olarak bir önceki durumu tamamen hatırlamaz. Bu aşamada çeşitli kapılar sayesinde gelen </a:t>
            </a:r>
            <a:r>
              <a:rPr lang="tr-TR" dirty="0" err="1"/>
              <a:t>inputun</a:t>
            </a:r>
            <a:r>
              <a:rPr lang="tr-TR" dirty="0"/>
              <a:t> önemi ölçülür, ne oranda hafızada tutulacağına bu işlemlerden sonra karar verilir. </a:t>
            </a:r>
          </a:p>
        </p:txBody>
      </p:sp>
      <p:pic>
        <p:nvPicPr>
          <p:cNvPr id="4" name="Resim 3">
            <a:extLst>
              <a:ext uri="{FF2B5EF4-FFF2-40B4-BE49-F238E27FC236}">
                <a16:creationId xmlns:a16="http://schemas.microsoft.com/office/drawing/2014/main" id="{1D8107F6-4A9F-430A-AC84-7F3295A633D9}"/>
              </a:ext>
            </a:extLst>
          </p:cNvPr>
          <p:cNvPicPr>
            <a:picLocks noChangeAspect="1"/>
          </p:cNvPicPr>
          <p:nvPr/>
        </p:nvPicPr>
        <p:blipFill>
          <a:blip r:embed="rId2"/>
          <a:stretch>
            <a:fillRect/>
          </a:stretch>
        </p:blipFill>
        <p:spPr>
          <a:xfrm>
            <a:off x="2288559" y="4346565"/>
            <a:ext cx="7016311" cy="2428704"/>
          </a:xfrm>
          <a:prstGeom prst="rect">
            <a:avLst/>
          </a:prstGeom>
        </p:spPr>
      </p:pic>
    </p:spTree>
    <p:extLst>
      <p:ext uri="{BB962C8B-B14F-4D97-AF65-F5344CB8AC3E}">
        <p14:creationId xmlns:p14="http://schemas.microsoft.com/office/powerpoint/2010/main" val="3042200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74E3AE-5E1E-40FA-9475-9DDCB4908C7E}"/>
              </a:ext>
            </a:extLst>
          </p:cNvPr>
          <p:cNvSpPr>
            <a:spLocks noGrp="1"/>
          </p:cNvSpPr>
          <p:nvPr>
            <p:ph type="title"/>
          </p:nvPr>
        </p:nvSpPr>
        <p:spPr>
          <a:xfrm>
            <a:off x="838200" y="365126"/>
            <a:ext cx="10515600" cy="1124310"/>
          </a:xfrm>
        </p:spPr>
        <p:txBody>
          <a:bodyPr/>
          <a:lstStyle/>
          <a:p>
            <a:r>
              <a:rPr lang="tr-TR" b="1" dirty="0"/>
              <a:t>LSTM – İç Mimarisi </a:t>
            </a:r>
          </a:p>
        </p:txBody>
      </p:sp>
      <p:sp>
        <p:nvSpPr>
          <p:cNvPr id="3" name="İçerik Yer Tutucusu 2">
            <a:extLst>
              <a:ext uri="{FF2B5EF4-FFF2-40B4-BE49-F238E27FC236}">
                <a16:creationId xmlns:a16="http://schemas.microsoft.com/office/drawing/2014/main" id="{D75DCAA6-B022-4001-A877-FF257CE30112}"/>
              </a:ext>
            </a:extLst>
          </p:cNvPr>
          <p:cNvSpPr>
            <a:spLocks noGrp="1"/>
          </p:cNvSpPr>
          <p:nvPr>
            <p:ph idx="1"/>
          </p:nvPr>
        </p:nvSpPr>
        <p:spPr>
          <a:xfrm>
            <a:off x="838199" y="1489436"/>
            <a:ext cx="5967953" cy="4687527"/>
          </a:xfrm>
        </p:spPr>
        <p:txBody>
          <a:bodyPr>
            <a:normAutofit/>
          </a:bodyPr>
          <a:lstStyle/>
          <a:p>
            <a:pPr marL="0" indent="0" algn="just">
              <a:buNone/>
            </a:pPr>
            <a:r>
              <a:rPr lang="tr-TR" b="1" dirty="0" err="1"/>
              <a:t>Forgot</a:t>
            </a:r>
            <a:r>
              <a:rPr lang="tr-TR" b="1" dirty="0"/>
              <a:t> </a:t>
            </a:r>
            <a:r>
              <a:rPr lang="tr-TR" b="1" dirty="0" err="1"/>
              <a:t>Gate</a:t>
            </a:r>
            <a:r>
              <a:rPr lang="tr-TR" b="1" dirty="0"/>
              <a:t> (Unutma kapısı)</a:t>
            </a:r>
          </a:p>
          <a:p>
            <a:pPr algn="just"/>
            <a:r>
              <a:rPr lang="tr-TR" dirty="0"/>
              <a:t>Hangi bilginin tutulacağı veya unutulacağına karar verir. </a:t>
            </a:r>
          </a:p>
          <a:p>
            <a:pPr algn="just"/>
            <a:r>
              <a:rPr lang="tr-TR" dirty="0"/>
              <a:t>Bir önceki gizli katmandan gelen bilgiler ve güncel bilgiler Sigmoid Fonksiyonundan geçer. 0'a ne kadar yakınsa o kadar unutulacak, 1'e ne kadar yakınsa o kadar tutulacak demektir.</a:t>
            </a:r>
          </a:p>
          <a:p>
            <a:pPr marL="0" indent="0" algn="just">
              <a:buNone/>
            </a:pPr>
            <a:endParaRPr lang="tr-TR" dirty="0"/>
          </a:p>
        </p:txBody>
      </p:sp>
      <p:pic>
        <p:nvPicPr>
          <p:cNvPr id="4" name="Resim 3">
            <a:extLst>
              <a:ext uri="{FF2B5EF4-FFF2-40B4-BE49-F238E27FC236}">
                <a16:creationId xmlns:a16="http://schemas.microsoft.com/office/drawing/2014/main" id="{981B3ABF-4A5D-4051-A652-0A33A0ACE1E1}"/>
              </a:ext>
            </a:extLst>
          </p:cNvPr>
          <p:cNvPicPr>
            <a:picLocks noChangeAspect="1"/>
          </p:cNvPicPr>
          <p:nvPr/>
        </p:nvPicPr>
        <p:blipFill>
          <a:blip r:embed="rId2"/>
          <a:stretch>
            <a:fillRect/>
          </a:stretch>
        </p:blipFill>
        <p:spPr>
          <a:xfrm>
            <a:off x="7271480" y="1819376"/>
            <a:ext cx="4606047" cy="3016576"/>
          </a:xfrm>
          <a:prstGeom prst="rect">
            <a:avLst/>
          </a:prstGeom>
        </p:spPr>
      </p:pic>
    </p:spTree>
    <p:extLst>
      <p:ext uri="{BB962C8B-B14F-4D97-AF65-F5344CB8AC3E}">
        <p14:creationId xmlns:p14="http://schemas.microsoft.com/office/powerpoint/2010/main" val="1317054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FE149-08ED-4406-93D4-F59034A33FCC}"/>
              </a:ext>
            </a:extLst>
          </p:cNvPr>
          <p:cNvSpPr>
            <a:spLocks noGrp="1"/>
          </p:cNvSpPr>
          <p:nvPr>
            <p:ph type="title"/>
          </p:nvPr>
        </p:nvSpPr>
        <p:spPr>
          <a:xfrm>
            <a:off x="838200" y="365125"/>
            <a:ext cx="10515600" cy="973481"/>
          </a:xfrm>
        </p:spPr>
        <p:txBody>
          <a:bodyPr/>
          <a:lstStyle/>
          <a:p>
            <a:r>
              <a:rPr lang="tr-TR" b="1" dirty="0"/>
              <a:t>LSTM – İç Mimarisi </a:t>
            </a:r>
          </a:p>
        </p:txBody>
      </p:sp>
      <p:pic>
        <p:nvPicPr>
          <p:cNvPr id="4" name="Resim 3">
            <a:extLst>
              <a:ext uri="{FF2B5EF4-FFF2-40B4-BE49-F238E27FC236}">
                <a16:creationId xmlns:a16="http://schemas.microsoft.com/office/drawing/2014/main" id="{5880ADF6-F9AA-4960-94E4-C4882BB636B2}"/>
              </a:ext>
            </a:extLst>
          </p:cNvPr>
          <p:cNvPicPr>
            <a:picLocks noChangeAspect="1"/>
          </p:cNvPicPr>
          <p:nvPr/>
        </p:nvPicPr>
        <p:blipFill>
          <a:blip r:embed="rId2"/>
          <a:stretch>
            <a:fillRect/>
          </a:stretch>
        </p:blipFill>
        <p:spPr>
          <a:xfrm>
            <a:off x="7528793" y="1423448"/>
            <a:ext cx="4456013" cy="2979311"/>
          </a:xfrm>
          <a:prstGeom prst="rect">
            <a:avLst/>
          </a:prstGeom>
        </p:spPr>
      </p:pic>
      <p:sp>
        <p:nvSpPr>
          <p:cNvPr id="5" name="İçerik Yer Tutucusu 2">
            <a:extLst>
              <a:ext uri="{FF2B5EF4-FFF2-40B4-BE49-F238E27FC236}">
                <a16:creationId xmlns:a16="http://schemas.microsoft.com/office/drawing/2014/main" id="{C12127ED-AFBA-452E-88FE-9C3386133D1F}"/>
              </a:ext>
            </a:extLst>
          </p:cNvPr>
          <p:cNvSpPr>
            <a:spLocks noGrp="1"/>
          </p:cNvSpPr>
          <p:nvPr>
            <p:ph idx="1"/>
          </p:nvPr>
        </p:nvSpPr>
        <p:spPr>
          <a:xfrm>
            <a:off x="838199" y="1489436"/>
            <a:ext cx="5967953" cy="4687527"/>
          </a:xfrm>
        </p:spPr>
        <p:txBody>
          <a:bodyPr>
            <a:normAutofit/>
          </a:bodyPr>
          <a:lstStyle/>
          <a:p>
            <a:pPr marL="0" indent="0" algn="just">
              <a:buNone/>
            </a:pPr>
            <a:r>
              <a:rPr lang="tr-TR" b="1" dirty="0"/>
              <a:t>Input </a:t>
            </a:r>
            <a:r>
              <a:rPr lang="tr-TR" b="1" dirty="0" err="1"/>
              <a:t>Gate</a:t>
            </a:r>
            <a:r>
              <a:rPr lang="tr-TR" b="1" dirty="0"/>
              <a:t> (Girdi kapısı)</a:t>
            </a:r>
          </a:p>
          <a:p>
            <a:pPr algn="just"/>
            <a:r>
              <a:rPr lang="tr-TR" dirty="0"/>
              <a:t>Cell </a:t>
            </a:r>
            <a:r>
              <a:rPr lang="tr-TR" dirty="0" err="1"/>
              <a:t>State’i</a:t>
            </a:r>
            <a:r>
              <a:rPr lang="tr-TR" dirty="0"/>
              <a:t> güncellemek için kullanılır. Öncelikle </a:t>
            </a:r>
            <a:r>
              <a:rPr lang="tr-TR" dirty="0" err="1"/>
              <a:t>Forget</a:t>
            </a:r>
            <a:r>
              <a:rPr lang="tr-TR" dirty="0"/>
              <a:t> </a:t>
            </a:r>
            <a:r>
              <a:rPr lang="tr-TR" dirty="0" err="1"/>
              <a:t>Gate’de</a:t>
            </a:r>
            <a:r>
              <a:rPr lang="tr-TR" dirty="0"/>
              <a:t> (Unutma Kapısı) olduğu gibi Sigmoid fonksiyonu uygulanır, hangi bilginin tutulacağına karar verilir. Daha sonra ağı düzenlemek için </a:t>
            </a:r>
            <a:r>
              <a:rPr lang="tr-TR" dirty="0" err="1"/>
              <a:t>Tanh</a:t>
            </a:r>
            <a:r>
              <a:rPr lang="tr-TR" dirty="0"/>
              <a:t> fonksiyonu yardımıyla -1,1 arasına indirgenir ve çıkan iki sonuç çarpılır.</a:t>
            </a:r>
          </a:p>
        </p:txBody>
      </p:sp>
    </p:spTree>
    <p:extLst>
      <p:ext uri="{BB962C8B-B14F-4D97-AF65-F5344CB8AC3E}">
        <p14:creationId xmlns:p14="http://schemas.microsoft.com/office/powerpoint/2010/main" val="1641473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FE149-08ED-4406-93D4-F59034A33FCC}"/>
              </a:ext>
            </a:extLst>
          </p:cNvPr>
          <p:cNvSpPr>
            <a:spLocks noGrp="1"/>
          </p:cNvSpPr>
          <p:nvPr>
            <p:ph type="title"/>
          </p:nvPr>
        </p:nvSpPr>
        <p:spPr>
          <a:xfrm>
            <a:off x="838200" y="365125"/>
            <a:ext cx="10515600" cy="973481"/>
          </a:xfrm>
        </p:spPr>
        <p:txBody>
          <a:bodyPr/>
          <a:lstStyle/>
          <a:p>
            <a:r>
              <a:rPr lang="tr-TR" b="1" dirty="0"/>
              <a:t>LSTM – İç Mimarisi </a:t>
            </a:r>
          </a:p>
        </p:txBody>
      </p:sp>
      <p:sp>
        <p:nvSpPr>
          <p:cNvPr id="5" name="İçerik Yer Tutucusu 2">
            <a:extLst>
              <a:ext uri="{FF2B5EF4-FFF2-40B4-BE49-F238E27FC236}">
                <a16:creationId xmlns:a16="http://schemas.microsoft.com/office/drawing/2014/main" id="{C12127ED-AFBA-452E-88FE-9C3386133D1F}"/>
              </a:ext>
            </a:extLst>
          </p:cNvPr>
          <p:cNvSpPr>
            <a:spLocks noGrp="1"/>
          </p:cNvSpPr>
          <p:nvPr>
            <p:ph idx="1"/>
          </p:nvPr>
        </p:nvSpPr>
        <p:spPr>
          <a:xfrm>
            <a:off x="838199" y="1489436"/>
            <a:ext cx="5967953" cy="4687527"/>
          </a:xfrm>
        </p:spPr>
        <p:txBody>
          <a:bodyPr>
            <a:normAutofit/>
          </a:bodyPr>
          <a:lstStyle/>
          <a:p>
            <a:pPr marL="0" indent="0" algn="just">
              <a:buNone/>
            </a:pPr>
            <a:r>
              <a:rPr lang="tr-TR" b="1" dirty="0"/>
              <a:t>Cell </a:t>
            </a:r>
            <a:r>
              <a:rPr lang="tr-TR" b="1" dirty="0" err="1"/>
              <a:t>State</a:t>
            </a:r>
            <a:r>
              <a:rPr lang="tr-TR" b="1" dirty="0"/>
              <a:t> </a:t>
            </a:r>
          </a:p>
          <a:p>
            <a:pPr algn="just"/>
            <a:r>
              <a:rPr lang="tr-TR" dirty="0"/>
              <a:t>Cell </a:t>
            </a:r>
            <a:r>
              <a:rPr lang="tr-TR" dirty="0" err="1"/>
              <a:t>State’in</a:t>
            </a:r>
            <a:r>
              <a:rPr lang="tr-TR" dirty="0"/>
              <a:t> hücre içerisindeki en önemli görevi bilgiyi taşımaktır. Taşınması gereken verileri alır ve hücre sonuna, oradan da diğer hücrelere taşır.</a:t>
            </a:r>
          </a:p>
          <a:p>
            <a:pPr algn="just"/>
            <a:r>
              <a:rPr lang="tr-TR" dirty="0"/>
              <a:t>Yani ağ üzerinde veri akışını Cell </a:t>
            </a:r>
            <a:r>
              <a:rPr lang="tr-TR" dirty="0" err="1"/>
              <a:t>State</a:t>
            </a:r>
            <a:r>
              <a:rPr lang="tr-TR" dirty="0"/>
              <a:t> sağlar. İlk olarak </a:t>
            </a:r>
            <a:r>
              <a:rPr lang="tr-TR" dirty="0" err="1"/>
              <a:t>Forget</a:t>
            </a:r>
            <a:r>
              <a:rPr lang="tr-TR" dirty="0"/>
              <a:t> </a:t>
            </a:r>
            <a:r>
              <a:rPr lang="tr-TR" dirty="0" err="1"/>
              <a:t>Gate’den</a:t>
            </a:r>
            <a:r>
              <a:rPr lang="tr-TR" dirty="0"/>
              <a:t> gelen sonuç ile bir önceki katmanın sonucu çarpılır. Daha sonra Input </a:t>
            </a:r>
            <a:r>
              <a:rPr lang="tr-TR" dirty="0" err="1"/>
              <a:t>Gate’den</a:t>
            </a:r>
            <a:r>
              <a:rPr lang="tr-TR" dirty="0"/>
              <a:t>  gelen değer ile toplanır.</a:t>
            </a:r>
          </a:p>
        </p:txBody>
      </p:sp>
      <p:pic>
        <p:nvPicPr>
          <p:cNvPr id="3" name="Resim 2">
            <a:extLst>
              <a:ext uri="{FF2B5EF4-FFF2-40B4-BE49-F238E27FC236}">
                <a16:creationId xmlns:a16="http://schemas.microsoft.com/office/drawing/2014/main" id="{A8294DB9-0EF7-4BE2-90BF-5F6903EB4488}"/>
              </a:ext>
            </a:extLst>
          </p:cNvPr>
          <p:cNvPicPr>
            <a:picLocks noChangeAspect="1"/>
          </p:cNvPicPr>
          <p:nvPr/>
        </p:nvPicPr>
        <p:blipFill>
          <a:blip r:embed="rId2"/>
          <a:stretch>
            <a:fillRect/>
          </a:stretch>
        </p:blipFill>
        <p:spPr>
          <a:xfrm>
            <a:off x="7046683" y="1724025"/>
            <a:ext cx="4848225" cy="3409950"/>
          </a:xfrm>
          <a:prstGeom prst="rect">
            <a:avLst/>
          </a:prstGeom>
        </p:spPr>
      </p:pic>
    </p:spTree>
    <p:extLst>
      <p:ext uri="{BB962C8B-B14F-4D97-AF65-F5344CB8AC3E}">
        <p14:creationId xmlns:p14="http://schemas.microsoft.com/office/powerpoint/2010/main" val="2808957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6DA641-8218-4C83-9385-9A74A8217D64}"/>
              </a:ext>
            </a:extLst>
          </p:cNvPr>
          <p:cNvSpPr>
            <a:spLocks noGrp="1"/>
          </p:cNvSpPr>
          <p:nvPr>
            <p:ph type="title"/>
          </p:nvPr>
        </p:nvSpPr>
        <p:spPr>
          <a:xfrm>
            <a:off x="838200" y="365126"/>
            <a:ext cx="10515600" cy="1237432"/>
          </a:xfrm>
        </p:spPr>
        <p:txBody>
          <a:bodyPr/>
          <a:lstStyle/>
          <a:p>
            <a:r>
              <a:rPr lang="tr-TR" b="1" dirty="0"/>
              <a:t>LSTM – İç Mimarisi </a:t>
            </a:r>
          </a:p>
        </p:txBody>
      </p:sp>
      <p:pic>
        <p:nvPicPr>
          <p:cNvPr id="4" name="Resim 3">
            <a:extLst>
              <a:ext uri="{FF2B5EF4-FFF2-40B4-BE49-F238E27FC236}">
                <a16:creationId xmlns:a16="http://schemas.microsoft.com/office/drawing/2014/main" id="{B053AA10-A32D-40D1-BD9E-983DCBEB819B}"/>
              </a:ext>
            </a:extLst>
          </p:cNvPr>
          <p:cNvPicPr>
            <a:picLocks noChangeAspect="1"/>
          </p:cNvPicPr>
          <p:nvPr/>
        </p:nvPicPr>
        <p:blipFill>
          <a:blip r:embed="rId2"/>
          <a:stretch>
            <a:fillRect/>
          </a:stretch>
        </p:blipFill>
        <p:spPr>
          <a:xfrm>
            <a:off x="7734773" y="2075935"/>
            <a:ext cx="3962271" cy="2706130"/>
          </a:xfrm>
          <a:prstGeom prst="rect">
            <a:avLst/>
          </a:prstGeom>
        </p:spPr>
      </p:pic>
      <p:sp>
        <p:nvSpPr>
          <p:cNvPr id="5" name="İçerik Yer Tutucusu 2">
            <a:extLst>
              <a:ext uri="{FF2B5EF4-FFF2-40B4-BE49-F238E27FC236}">
                <a16:creationId xmlns:a16="http://schemas.microsoft.com/office/drawing/2014/main" id="{1D11482D-4192-417B-B6AE-FC6280F553BC}"/>
              </a:ext>
            </a:extLst>
          </p:cNvPr>
          <p:cNvSpPr>
            <a:spLocks noGrp="1"/>
          </p:cNvSpPr>
          <p:nvPr>
            <p:ph idx="1"/>
          </p:nvPr>
        </p:nvSpPr>
        <p:spPr>
          <a:xfrm>
            <a:off x="838199" y="1489436"/>
            <a:ext cx="6241331" cy="4687527"/>
          </a:xfrm>
        </p:spPr>
        <p:txBody>
          <a:bodyPr>
            <a:normAutofit/>
          </a:bodyPr>
          <a:lstStyle/>
          <a:p>
            <a:pPr marL="0" indent="0" algn="just">
              <a:buNone/>
            </a:pPr>
            <a:r>
              <a:rPr lang="tr-TR" b="1" dirty="0"/>
              <a:t>Output </a:t>
            </a:r>
            <a:r>
              <a:rPr lang="tr-TR" b="1" dirty="0" err="1"/>
              <a:t>Gate</a:t>
            </a:r>
            <a:r>
              <a:rPr lang="tr-TR" b="1" dirty="0"/>
              <a:t> (Çıktı kapısı)</a:t>
            </a:r>
          </a:p>
          <a:p>
            <a:pPr algn="just"/>
            <a:r>
              <a:rPr lang="tr-TR" dirty="0"/>
              <a:t>Bir sonraki katmana gönderilecek değere karar verir. Bu değer, tahmin için kullanılır. Öncelikle bir önceki değer ile şu anki girdi Sigmoid fonksiyonundan geçer. Cell </a:t>
            </a:r>
            <a:r>
              <a:rPr lang="tr-TR" dirty="0" err="1"/>
              <a:t>State’den</a:t>
            </a:r>
            <a:r>
              <a:rPr lang="tr-TR" dirty="0"/>
              <a:t> gelen değer </a:t>
            </a:r>
            <a:r>
              <a:rPr lang="tr-TR" dirty="0" err="1"/>
              <a:t>Tanh</a:t>
            </a:r>
            <a:r>
              <a:rPr lang="tr-TR" dirty="0"/>
              <a:t> fonksiyonundan geçtikten sonra iki değer çarpılır ve bir sonraki katmana “bir önceki değer” olarak gider. </a:t>
            </a:r>
          </a:p>
        </p:txBody>
      </p:sp>
    </p:spTree>
    <p:extLst>
      <p:ext uri="{BB962C8B-B14F-4D97-AF65-F5344CB8AC3E}">
        <p14:creationId xmlns:p14="http://schemas.microsoft.com/office/powerpoint/2010/main" val="247128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BCBB2691-89D3-4AE7-8263-AD5D625A6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82" y="611514"/>
            <a:ext cx="9579170" cy="4686706"/>
          </a:xfrm>
          <a:prstGeom prst="rect">
            <a:avLst/>
          </a:prstGeom>
        </p:spPr>
      </p:pic>
      <p:cxnSp>
        <p:nvCxnSpPr>
          <p:cNvPr id="10" name="Düz Ok Bağlayıcısı 9">
            <a:extLst>
              <a:ext uri="{FF2B5EF4-FFF2-40B4-BE49-F238E27FC236}">
                <a16:creationId xmlns:a16="http://schemas.microsoft.com/office/drawing/2014/main" id="{EA9A8301-4F50-49DA-BEBF-4CB09437DB7E}"/>
              </a:ext>
            </a:extLst>
          </p:cNvPr>
          <p:cNvCxnSpPr>
            <a:cxnSpLocks/>
          </p:cNvCxnSpPr>
          <p:nvPr/>
        </p:nvCxnSpPr>
        <p:spPr>
          <a:xfrm>
            <a:off x="5647267" y="5579533"/>
            <a:ext cx="2540000"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F006E9ED-C499-4BE1-A762-DC5BAC6007B1}"/>
              </a:ext>
            </a:extLst>
          </p:cNvPr>
          <p:cNvCxnSpPr>
            <a:cxnSpLocks/>
          </p:cNvCxnSpPr>
          <p:nvPr/>
        </p:nvCxnSpPr>
        <p:spPr>
          <a:xfrm>
            <a:off x="1557867" y="5554131"/>
            <a:ext cx="1007533"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Düz Bağlayıcı 15">
            <a:extLst>
              <a:ext uri="{FF2B5EF4-FFF2-40B4-BE49-F238E27FC236}">
                <a16:creationId xmlns:a16="http://schemas.microsoft.com/office/drawing/2014/main" id="{6BA3D8B0-5383-4BEB-8637-BC4F984178BB}"/>
              </a:ext>
            </a:extLst>
          </p:cNvPr>
          <p:cNvCxnSpPr/>
          <p:nvPr/>
        </p:nvCxnSpPr>
        <p:spPr>
          <a:xfrm>
            <a:off x="5647267" y="5274732"/>
            <a:ext cx="0" cy="287867"/>
          </a:xfrm>
          <a:prstGeom prst="line">
            <a:avLst/>
          </a:prstGeom>
          <a:ln>
            <a:prstDash val="lgDashDotDot"/>
          </a:ln>
        </p:spPr>
        <p:style>
          <a:lnRef idx="1">
            <a:schemeClr val="dk1"/>
          </a:lnRef>
          <a:fillRef idx="0">
            <a:schemeClr val="dk1"/>
          </a:fillRef>
          <a:effectRef idx="0">
            <a:schemeClr val="dk1"/>
          </a:effectRef>
          <a:fontRef idx="minor">
            <a:schemeClr val="tx1"/>
          </a:fontRef>
        </p:style>
      </p:cxnSp>
      <p:cxnSp>
        <p:nvCxnSpPr>
          <p:cNvPr id="18" name="Düz Bağlayıcı 17">
            <a:extLst>
              <a:ext uri="{FF2B5EF4-FFF2-40B4-BE49-F238E27FC236}">
                <a16:creationId xmlns:a16="http://schemas.microsoft.com/office/drawing/2014/main" id="{6D1CB185-EA5B-4105-A239-E2280071E03B}"/>
              </a:ext>
            </a:extLst>
          </p:cNvPr>
          <p:cNvCxnSpPr/>
          <p:nvPr/>
        </p:nvCxnSpPr>
        <p:spPr>
          <a:xfrm>
            <a:off x="8128000" y="5266264"/>
            <a:ext cx="0" cy="287867"/>
          </a:xfrm>
          <a:prstGeom prst="line">
            <a:avLst/>
          </a:prstGeom>
          <a:ln>
            <a:prstDash val="lgDashDotDot"/>
          </a:ln>
        </p:spPr>
        <p:style>
          <a:lnRef idx="1">
            <a:schemeClr val="dk1"/>
          </a:lnRef>
          <a:fillRef idx="0">
            <a:schemeClr val="dk1"/>
          </a:fillRef>
          <a:effectRef idx="0">
            <a:schemeClr val="dk1"/>
          </a:effectRef>
          <a:fontRef idx="minor">
            <a:schemeClr val="tx1"/>
          </a:fontRef>
        </p:style>
      </p:cxnSp>
      <p:cxnSp>
        <p:nvCxnSpPr>
          <p:cNvPr id="19" name="Düz Bağlayıcı 18">
            <a:extLst>
              <a:ext uri="{FF2B5EF4-FFF2-40B4-BE49-F238E27FC236}">
                <a16:creationId xmlns:a16="http://schemas.microsoft.com/office/drawing/2014/main" id="{81D23802-01CE-408C-BF2B-8D334E780E23}"/>
              </a:ext>
            </a:extLst>
          </p:cNvPr>
          <p:cNvCxnSpPr/>
          <p:nvPr/>
        </p:nvCxnSpPr>
        <p:spPr>
          <a:xfrm>
            <a:off x="1684867" y="5154286"/>
            <a:ext cx="0" cy="287867"/>
          </a:xfrm>
          <a:prstGeom prst="line">
            <a:avLst/>
          </a:prstGeom>
          <a:ln>
            <a:prstDash val="lgDashDotDot"/>
          </a:ln>
        </p:spPr>
        <p:style>
          <a:lnRef idx="1">
            <a:schemeClr val="dk1"/>
          </a:lnRef>
          <a:fillRef idx="0">
            <a:schemeClr val="dk1"/>
          </a:fillRef>
          <a:effectRef idx="0">
            <a:schemeClr val="dk1"/>
          </a:effectRef>
          <a:fontRef idx="minor">
            <a:schemeClr val="tx1"/>
          </a:fontRef>
        </p:style>
      </p:cxnSp>
      <p:cxnSp>
        <p:nvCxnSpPr>
          <p:cNvPr id="20" name="Düz Bağlayıcı 19">
            <a:extLst>
              <a:ext uri="{FF2B5EF4-FFF2-40B4-BE49-F238E27FC236}">
                <a16:creationId xmlns:a16="http://schemas.microsoft.com/office/drawing/2014/main" id="{497B5010-DA06-40D6-B1C1-E0D78476C274}"/>
              </a:ext>
            </a:extLst>
          </p:cNvPr>
          <p:cNvCxnSpPr/>
          <p:nvPr/>
        </p:nvCxnSpPr>
        <p:spPr>
          <a:xfrm>
            <a:off x="2455334" y="5122330"/>
            <a:ext cx="0" cy="287867"/>
          </a:xfrm>
          <a:prstGeom prst="line">
            <a:avLst/>
          </a:prstGeom>
          <a:ln>
            <a:prstDash val="lgDashDotDot"/>
          </a:ln>
        </p:spPr>
        <p:style>
          <a:lnRef idx="1">
            <a:schemeClr val="dk1"/>
          </a:lnRef>
          <a:fillRef idx="0">
            <a:schemeClr val="dk1"/>
          </a:fillRef>
          <a:effectRef idx="0">
            <a:schemeClr val="dk1"/>
          </a:effectRef>
          <a:fontRef idx="minor">
            <a:schemeClr val="tx1"/>
          </a:fontRef>
        </p:style>
      </p:cxnSp>
      <p:sp>
        <p:nvSpPr>
          <p:cNvPr id="22" name="Metin kutusu 21">
            <a:extLst>
              <a:ext uri="{FF2B5EF4-FFF2-40B4-BE49-F238E27FC236}">
                <a16:creationId xmlns:a16="http://schemas.microsoft.com/office/drawing/2014/main" id="{6C3F36A7-B6CE-4F42-9C5C-07CA3605B6BE}"/>
              </a:ext>
            </a:extLst>
          </p:cNvPr>
          <p:cNvSpPr txBox="1"/>
          <p:nvPr/>
        </p:nvSpPr>
        <p:spPr>
          <a:xfrm>
            <a:off x="4724400" y="5892800"/>
            <a:ext cx="4986863" cy="646331"/>
          </a:xfrm>
          <a:prstGeom prst="rect">
            <a:avLst/>
          </a:prstGeom>
          <a:noFill/>
          <a:ln w="38100">
            <a:solidFill>
              <a:schemeClr val="accent6">
                <a:lumMod val="60000"/>
                <a:lumOff val="40000"/>
              </a:schemeClr>
            </a:solidFill>
          </a:ln>
        </p:spPr>
        <p:txBody>
          <a:bodyPr wrap="square" rtlCol="0">
            <a:spAutoFit/>
          </a:bodyPr>
          <a:lstStyle/>
          <a:p>
            <a:r>
              <a:rPr lang="tr-TR" dirty="0"/>
              <a:t>Derin öğrenme, ismini bu şekilde katmanların artmasıyla oluşan </a:t>
            </a:r>
            <a:r>
              <a:rPr lang="tr-TR" dirty="0" err="1"/>
              <a:t>algoritmik</a:t>
            </a:r>
            <a:r>
              <a:rPr lang="tr-TR" dirty="0"/>
              <a:t> derinlikten almaktadır.</a:t>
            </a:r>
          </a:p>
        </p:txBody>
      </p:sp>
    </p:spTree>
    <p:extLst>
      <p:ext uri="{BB962C8B-B14F-4D97-AF65-F5344CB8AC3E}">
        <p14:creationId xmlns:p14="http://schemas.microsoft.com/office/powerpoint/2010/main" val="579022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B2B89A-E84C-47EA-B414-DA0037937B16}"/>
              </a:ext>
            </a:extLst>
          </p:cNvPr>
          <p:cNvSpPr>
            <a:spLocks noGrp="1"/>
          </p:cNvSpPr>
          <p:nvPr>
            <p:ph type="title"/>
          </p:nvPr>
        </p:nvSpPr>
        <p:spPr>
          <a:xfrm>
            <a:off x="838200" y="365126"/>
            <a:ext cx="10515600" cy="1039468"/>
          </a:xfrm>
        </p:spPr>
        <p:txBody>
          <a:bodyPr/>
          <a:lstStyle/>
          <a:p>
            <a:r>
              <a:rPr lang="tr-TR" b="1" dirty="0"/>
              <a:t>LSTM - Özet </a:t>
            </a:r>
          </a:p>
        </p:txBody>
      </p:sp>
      <p:sp>
        <p:nvSpPr>
          <p:cNvPr id="3" name="İçerik Yer Tutucusu 2">
            <a:extLst>
              <a:ext uri="{FF2B5EF4-FFF2-40B4-BE49-F238E27FC236}">
                <a16:creationId xmlns:a16="http://schemas.microsoft.com/office/drawing/2014/main" id="{9EA3A44B-6C08-4E01-BAC2-4A162D1AD33D}"/>
              </a:ext>
            </a:extLst>
          </p:cNvPr>
          <p:cNvSpPr>
            <a:spLocks noGrp="1"/>
          </p:cNvSpPr>
          <p:nvPr>
            <p:ph idx="1"/>
          </p:nvPr>
        </p:nvSpPr>
        <p:spPr>
          <a:xfrm>
            <a:off x="838200" y="1640264"/>
            <a:ext cx="10515600" cy="4536699"/>
          </a:xfrm>
        </p:spPr>
        <p:txBody>
          <a:bodyPr>
            <a:normAutofit fontScale="92500" lnSpcReduction="10000"/>
          </a:bodyPr>
          <a:lstStyle/>
          <a:p>
            <a:pPr algn="just"/>
            <a:r>
              <a:rPr lang="tr-TR" dirty="0"/>
              <a:t>Standart RNN ile kıyaslandığında genellikle daha yüksek başarı gösterir. Fakat iç kapılar ve </a:t>
            </a:r>
            <a:r>
              <a:rPr lang="tr-TR" dirty="0" err="1"/>
              <a:t>cell</a:t>
            </a:r>
            <a:r>
              <a:rPr lang="tr-TR" dirty="0"/>
              <a:t> </a:t>
            </a:r>
            <a:r>
              <a:rPr lang="tr-TR" dirty="0" err="1"/>
              <a:t>state</a:t>
            </a:r>
            <a:r>
              <a:rPr lang="tr-TR" dirty="0"/>
              <a:t> için yapılan işlemler nedeniyle hesaplama maliyeti ve donanım kullanımı ciddi oranda artar.</a:t>
            </a:r>
          </a:p>
          <a:p>
            <a:pPr algn="just"/>
            <a:r>
              <a:rPr lang="tr-TR" dirty="0"/>
              <a:t>Verinin içeriğine göre, geçmiş katmanlarda unutulmasına karar verilen bir kısım ilerleyen aşamada daha önemli bir hale gelecekse LSTM kullanmak dezavantajlı olabilir. Bu gibi problemlere çözüm olarak geliştirilmiş LSTM mimarileri (</a:t>
            </a:r>
            <a:r>
              <a:rPr lang="tr-TR" dirty="0" err="1"/>
              <a:t>Bi</a:t>
            </a:r>
            <a:r>
              <a:rPr lang="tr-TR" dirty="0"/>
              <a:t>-LSTM vb.) kullanılmaktadır.</a:t>
            </a:r>
          </a:p>
          <a:p>
            <a:pPr algn="just"/>
            <a:r>
              <a:rPr lang="tr-TR" dirty="0"/>
              <a:t>Mimarisi yapısı gereği ezberlemeye meyillidir, bu nedenle </a:t>
            </a:r>
            <a:r>
              <a:rPr lang="tr-TR" dirty="0" err="1"/>
              <a:t>drop-out</a:t>
            </a:r>
            <a:r>
              <a:rPr lang="tr-TR" dirty="0"/>
              <a:t> algoritmalarından yardım almak gerekebilir. (Data içerisinde tekrar eden veriler varsa belirli bir tekrar sayısından sonra veriyi hesaplamaya katmama işlemi yapılır – bir metin içerisinde sık tekrarlanan kelimeler olabilir bu kelimeleri 5 defadan fazla </a:t>
            </a:r>
            <a:r>
              <a:rPr lang="tr-TR" dirty="0" err="1"/>
              <a:t>input</a:t>
            </a:r>
            <a:r>
              <a:rPr lang="tr-TR" dirty="0"/>
              <a:t> olarak kabul etmemek gibi)</a:t>
            </a:r>
          </a:p>
        </p:txBody>
      </p:sp>
    </p:spTree>
    <p:extLst>
      <p:ext uri="{BB962C8B-B14F-4D97-AF65-F5344CB8AC3E}">
        <p14:creationId xmlns:p14="http://schemas.microsoft.com/office/powerpoint/2010/main" val="1450997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5FCE38-A750-4422-9C42-4E877ED49677}"/>
              </a:ext>
            </a:extLst>
          </p:cNvPr>
          <p:cNvSpPr>
            <a:spLocks noGrp="1"/>
          </p:cNvSpPr>
          <p:nvPr>
            <p:ph type="title"/>
          </p:nvPr>
        </p:nvSpPr>
        <p:spPr>
          <a:xfrm>
            <a:off x="838200" y="365126"/>
            <a:ext cx="10515600" cy="939892"/>
          </a:xfrm>
        </p:spPr>
        <p:txBody>
          <a:bodyPr/>
          <a:lstStyle/>
          <a:p>
            <a:r>
              <a:rPr lang="tr-TR" b="1"/>
              <a:t>Diğer </a:t>
            </a:r>
            <a:r>
              <a:rPr lang="tr-TR" b="1" smtClean="0"/>
              <a:t>Popüler </a:t>
            </a:r>
            <a:r>
              <a:rPr lang="tr-TR" b="1" dirty="0"/>
              <a:t>Derin Öğrenme Modelleri</a:t>
            </a:r>
          </a:p>
        </p:txBody>
      </p:sp>
      <p:sp>
        <p:nvSpPr>
          <p:cNvPr id="3" name="İçerik Yer Tutucusu 2">
            <a:extLst>
              <a:ext uri="{FF2B5EF4-FFF2-40B4-BE49-F238E27FC236}">
                <a16:creationId xmlns:a16="http://schemas.microsoft.com/office/drawing/2014/main" id="{B71887AC-5DE5-48E0-9DEB-BA0D16A9DEB0}"/>
              </a:ext>
            </a:extLst>
          </p:cNvPr>
          <p:cNvSpPr>
            <a:spLocks noGrp="1"/>
          </p:cNvSpPr>
          <p:nvPr>
            <p:ph idx="1"/>
          </p:nvPr>
        </p:nvSpPr>
        <p:spPr>
          <a:xfrm>
            <a:off x="838200" y="1544715"/>
            <a:ext cx="10515600" cy="4632248"/>
          </a:xfrm>
        </p:spPr>
        <p:txBody>
          <a:bodyPr>
            <a:normAutofit/>
          </a:bodyPr>
          <a:lstStyle/>
          <a:p>
            <a:r>
              <a:rPr lang="tr-TR" dirty="0" err="1"/>
              <a:t>Generative</a:t>
            </a:r>
            <a:r>
              <a:rPr lang="tr-TR" dirty="0"/>
              <a:t> </a:t>
            </a:r>
            <a:r>
              <a:rPr lang="tr-TR" dirty="0" err="1"/>
              <a:t>Adversarial</a:t>
            </a:r>
            <a:r>
              <a:rPr lang="tr-TR" dirty="0"/>
              <a:t> Networks (GAN)</a:t>
            </a:r>
          </a:p>
          <a:p>
            <a:r>
              <a:rPr lang="tr-TR" dirty="0" err="1"/>
              <a:t>Radial</a:t>
            </a:r>
            <a:r>
              <a:rPr lang="tr-TR" dirty="0"/>
              <a:t> </a:t>
            </a:r>
            <a:r>
              <a:rPr lang="tr-TR" dirty="0" err="1"/>
              <a:t>Basis</a:t>
            </a:r>
            <a:r>
              <a:rPr lang="tr-TR" dirty="0"/>
              <a:t> Function Networks (RBFN)</a:t>
            </a:r>
          </a:p>
          <a:p>
            <a:r>
              <a:rPr lang="tr-TR" dirty="0" err="1"/>
              <a:t>Multilayer</a:t>
            </a:r>
            <a:r>
              <a:rPr lang="tr-TR" dirty="0"/>
              <a:t> </a:t>
            </a:r>
            <a:r>
              <a:rPr lang="tr-TR" dirty="0" err="1"/>
              <a:t>Perceptrons</a:t>
            </a:r>
            <a:r>
              <a:rPr lang="tr-TR" dirty="0"/>
              <a:t> (MLP)</a:t>
            </a:r>
          </a:p>
          <a:p>
            <a:r>
              <a:rPr lang="tr-TR" dirty="0"/>
              <a:t>Self </a:t>
            </a:r>
            <a:r>
              <a:rPr lang="tr-TR" dirty="0" err="1"/>
              <a:t>Organizing</a:t>
            </a:r>
            <a:r>
              <a:rPr lang="tr-TR" dirty="0"/>
              <a:t> </a:t>
            </a:r>
            <a:r>
              <a:rPr lang="tr-TR" dirty="0" err="1"/>
              <a:t>Maps</a:t>
            </a:r>
            <a:r>
              <a:rPr lang="tr-TR" dirty="0"/>
              <a:t> (SOM)</a:t>
            </a:r>
          </a:p>
          <a:p>
            <a:r>
              <a:rPr lang="tr-TR" dirty="0" err="1"/>
              <a:t>Deep</a:t>
            </a:r>
            <a:r>
              <a:rPr lang="tr-TR" dirty="0"/>
              <a:t> </a:t>
            </a:r>
            <a:r>
              <a:rPr lang="tr-TR" dirty="0" err="1"/>
              <a:t>Belief</a:t>
            </a:r>
            <a:r>
              <a:rPr lang="tr-TR" dirty="0"/>
              <a:t> Networks (DBN)</a:t>
            </a:r>
          </a:p>
          <a:p>
            <a:r>
              <a:rPr lang="tr-TR" dirty="0" err="1"/>
              <a:t>Restricted</a:t>
            </a:r>
            <a:r>
              <a:rPr lang="tr-TR" dirty="0"/>
              <a:t> Boltzmann </a:t>
            </a:r>
            <a:r>
              <a:rPr lang="tr-TR" dirty="0" err="1"/>
              <a:t>Machines</a:t>
            </a:r>
            <a:r>
              <a:rPr lang="tr-TR" dirty="0"/>
              <a:t>( RBM)</a:t>
            </a:r>
          </a:p>
          <a:p>
            <a:r>
              <a:rPr lang="tr-TR" dirty="0" err="1"/>
              <a:t>Autoencoders</a:t>
            </a:r>
            <a:endParaRPr lang="tr-TR" dirty="0"/>
          </a:p>
          <a:p>
            <a:r>
              <a:rPr lang="tr-TR" dirty="0" err="1"/>
              <a:t>Transformers</a:t>
            </a:r>
            <a:r>
              <a:rPr lang="tr-TR" dirty="0"/>
              <a:t> </a:t>
            </a:r>
          </a:p>
          <a:p>
            <a:r>
              <a:rPr lang="tr-TR" dirty="0"/>
              <a:t>… </a:t>
            </a:r>
          </a:p>
        </p:txBody>
      </p:sp>
    </p:spTree>
    <p:extLst>
      <p:ext uri="{BB962C8B-B14F-4D97-AF65-F5344CB8AC3E}">
        <p14:creationId xmlns:p14="http://schemas.microsoft.com/office/powerpoint/2010/main" val="2217988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3CC8E0-AD5C-4457-BBDD-D0EF0B715616}"/>
              </a:ext>
            </a:extLst>
          </p:cNvPr>
          <p:cNvSpPr>
            <a:spLocks noGrp="1"/>
          </p:cNvSpPr>
          <p:nvPr>
            <p:ph type="title"/>
          </p:nvPr>
        </p:nvSpPr>
        <p:spPr>
          <a:xfrm>
            <a:off x="838200" y="365126"/>
            <a:ext cx="10515600" cy="833360"/>
          </a:xfrm>
        </p:spPr>
        <p:txBody>
          <a:bodyPr>
            <a:normAutofit/>
          </a:bodyPr>
          <a:lstStyle/>
          <a:p>
            <a:r>
              <a:rPr lang="tr-TR" b="1" dirty="0"/>
              <a:t>Popüler Derin Öğrenme Geliştirme Platformları</a:t>
            </a:r>
          </a:p>
        </p:txBody>
      </p:sp>
      <p:pic>
        <p:nvPicPr>
          <p:cNvPr id="8194" name="Picture 2" descr="top-deep-learning-framework">
            <a:extLst>
              <a:ext uri="{FF2B5EF4-FFF2-40B4-BE49-F238E27FC236}">
                <a16:creationId xmlns:a16="http://schemas.microsoft.com/office/drawing/2014/main" id="{13D0F2FC-D814-4B00-9456-97D7F6CD6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120" y="1641712"/>
            <a:ext cx="2379863" cy="198321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ytorch-top-deep-learning-framework">
            <a:extLst>
              <a:ext uri="{FF2B5EF4-FFF2-40B4-BE49-F238E27FC236}">
                <a16:creationId xmlns:a16="http://schemas.microsoft.com/office/drawing/2014/main" id="{5B0EC4C4-F3B7-42C1-8F07-E7809571E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884" y="2300139"/>
            <a:ext cx="3762375" cy="102838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keras-top-deep-learning-framework">
            <a:extLst>
              <a:ext uri="{FF2B5EF4-FFF2-40B4-BE49-F238E27FC236}">
                <a16:creationId xmlns:a16="http://schemas.microsoft.com/office/drawing/2014/main" id="{BFB0A725-1765-4822-98E8-962C29C3B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3160" y="2300139"/>
            <a:ext cx="3532613" cy="1028383"/>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caffe-top-deep-learning-framework">
            <a:extLst>
              <a:ext uri="{FF2B5EF4-FFF2-40B4-BE49-F238E27FC236}">
                <a16:creationId xmlns:a16="http://schemas.microsoft.com/office/drawing/2014/main" id="{D7260F3D-0019-4116-A94F-64DB92BB6B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072052"/>
            <a:ext cx="1285875" cy="551498"/>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a:extLst>
              <a:ext uri="{FF2B5EF4-FFF2-40B4-BE49-F238E27FC236}">
                <a16:creationId xmlns:a16="http://schemas.microsoft.com/office/drawing/2014/main" id="{C0B20BD6-07E4-44D0-93B6-D8E9FDED31FE}"/>
              </a:ext>
            </a:extLst>
          </p:cNvPr>
          <p:cNvPicPr>
            <a:picLocks noChangeAspect="1"/>
          </p:cNvPicPr>
          <p:nvPr/>
        </p:nvPicPr>
        <p:blipFill>
          <a:blip r:embed="rId6"/>
          <a:stretch>
            <a:fillRect/>
          </a:stretch>
        </p:blipFill>
        <p:spPr>
          <a:xfrm>
            <a:off x="2671070" y="5046601"/>
            <a:ext cx="1162050" cy="676275"/>
          </a:xfrm>
          <a:prstGeom prst="rect">
            <a:avLst/>
          </a:prstGeom>
        </p:spPr>
      </p:pic>
      <p:pic>
        <p:nvPicPr>
          <p:cNvPr id="5" name="Resim 4">
            <a:extLst>
              <a:ext uri="{FF2B5EF4-FFF2-40B4-BE49-F238E27FC236}">
                <a16:creationId xmlns:a16="http://schemas.microsoft.com/office/drawing/2014/main" id="{5FFFE7DE-7697-40EF-9207-08DFFB092493}"/>
              </a:ext>
            </a:extLst>
          </p:cNvPr>
          <p:cNvPicPr>
            <a:picLocks noChangeAspect="1"/>
          </p:cNvPicPr>
          <p:nvPr/>
        </p:nvPicPr>
        <p:blipFill>
          <a:blip r:embed="rId7"/>
          <a:stretch>
            <a:fillRect/>
          </a:stretch>
        </p:blipFill>
        <p:spPr>
          <a:xfrm>
            <a:off x="4750780" y="5039172"/>
            <a:ext cx="1385887" cy="683704"/>
          </a:xfrm>
          <a:prstGeom prst="rect">
            <a:avLst/>
          </a:prstGeom>
        </p:spPr>
      </p:pic>
      <p:pic>
        <p:nvPicPr>
          <p:cNvPr id="6" name="Resim 5">
            <a:extLst>
              <a:ext uri="{FF2B5EF4-FFF2-40B4-BE49-F238E27FC236}">
                <a16:creationId xmlns:a16="http://schemas.microsoft.com/office/drawing/2014/main" id="{23D45FAB-0439-41FA-A992-E05F62128AF7}"/>
              </a:ext>
            </a:extLst>
          </p:cNvPr>
          <p:cNvPicPr>
            <a:picLocks noChangeAspect="1"/>
          </p:cNvPicPr>
          <p:nvPr/>
        </p:nvPicPr>
        <p:blipFill>
          <a:blip r:embed="rId8"/>
          <a:stretch>
            <a:fillRect/>
          </a:stretch>
        </p:blipFill>
        <p:spPr>
          <a:xfrm>
            <a:off x="7054327" y="5072052"/>
            <a:ext cx="2088357" cy="650824"/>
          </a:xfrm>
          <a:prstGeom prst="rect">
            <a:avLst/>
          </a:prstGeom>
        </p:spPr>
      </p:pic>
      <p:pic>
        <p:nvPicPr>
          <p:cNvPr id="7" name="Resim 6">
            <a:extLst>
              <a:ext uri="{FF2B5EF4-FFF2-40B4-BE49-F238E27FC236}">
                <a16:creationId xmlns:a16="http://schemas.microsoft.com/office/drawing/2014/main" id="{D821E86D-9577-432C-A868-7EBF1E548549}"/>
              </a:ext>
            </a:extLst>
          </p:cNvPr>
          <p:cNvPicPr>
            <a:picLocks noChangeAspect="1"/>
          </p:cNvPicPr>
          <p:nvPr/>
        </p:nvPicPr>
        <p:blipFill>
          <a:blip r:embed="rId9"/>
          <a:stretch>
            <a:fillRect/>
          </a:stretch>
        </p:blipFill>
        <p:spPr>
          <a:xfrm>
            <a:off x="9772650" y="4914299"/>
            <a:ext cx="1962150" cy="933450"/>
          </a:xfrm>
          <a:prstGeom prst="rect">
            <a:avLst/>
          </a:prstGeom>
        </p:spPr>
      </p:pic>
    </p:spTree>
    <p:extLst>
      <p:ext uri="{BB962C8B-B14F-4D97-AF65-F5344CB8AC3E}">
        <p14:creationId xmlns:p14="http://schemas.microsoft.com/office/powerpoint/2010/main" val="1970340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2417B1-8380-498F-9465-02A385B9F7B5}"/>
              </a:ext>
            </a:extLst>
          </p:cNvPr>
          <p:cNvSpPr>
            <a:spLocks noGrp="1"/>
          </p:cNvSpPr>
          <p:nvPr>
            <p:ph type="title"/>
          </p:nvPr>
        </p:nvSpPr>
        <p:spPr>
          <a:xfrm>
            <a:off x="838200" y="365125"/>
            <a:ext cx="10515600" cy="1046425"/>
          </a:xfrm>
        </p:spPr>
        <p:txBody>
          <a:bodyPr/>
          <a:lstStyle/>
          <a:p>
            <a:r>
              <a:rPr lang="tr-TR" b="1" dirty="0"/>
              <a:t>Kaynaklar</a:t>
            </a:r>
          </a:p>
        </p:txBody>
      </p:sp>
      <p:sp>
        <p:nvSpPr>
          <p:cNvPr id="3" name="İçerik Yer Tutucusu 2">
            <a:extLst>
              <a:ext uri="{FF2B5EF4-FFF2-40B4-BE49-F238E27FC236}">
                <a16:creationId xmlns:a16="http://schemas.microsoft.com/office/drawing/2014/main" id="{1E202AD4-E3D8-4134-A0F1-65CD77D8D574}"/>
              </a:ext>
            </a:extLst>
          </p:cNvPr>
          <p:cNvSpPr>
            <a:spLocks noGrp="1"/>
          </p:cNvSpPr>
          <p:nvPr>
            <p:ph idx="1"/>
          </p:nvPr>
        </p:nvSpPr>
        <p:spPr>
          <a:xfrm>
            <a:off x="838200" y="1509204"/>
            <a:ext cx="10515600" cy="4667759"/>
          </a:xfrm>
        </p:spPr>
        <p:txBody>
          <a:bodyPr>
            <a:normAutofit fontScale="92500" lnSpcReduction="10000"/>
          </a:bodyPr>
          <a:lstStyle/>
          <a:p>
            <a:r>
              <a:rPr lang="en-US" dirty="0"/>
              <a:t>Deep Learning (Adaptive Computation and Machine Learning series)</a:t>
            </a:r>
            <a:endParaRPr lang="tr-TR" dirty="0"/>
          </a:p>
          <a:p>
            <a:pPr marL="457200" lvl="1" indent="0">
              <a:buNone/>
            </a:pPr>
            <a:r>
              <a:rPr lang="tr-TR" dirty="0" err="1"/>
              <a:t>Ian</a:t>
            </a:r>
            <a:r>
              <a:rPr lang="tr-TR" dirty="0"/>
              <a:t> </a:t>
            </a:r>
            <a:r>
              <a:rPr lang="tr-TR" dirty="0" err="1"/>
              <a:t>Goodfellow</a:t>
            </a:r>
            <a:endParaRPr lang="tr-TR" b="1" dirty="0"/>
          </a:p>
          <a:p>
            <a:r>
              <a:rPr lang="tr-TR" dirty="0"/>
              <a:t>https://stanford.edu/~shervine/l/tr/teaching/cs-229/cheatsheet-deep-learning</a:t>
            </a:r>
          </a:p>
          <a:p>
            <a:r>
              <a:rPr lang="tr-TR" dirty="0"/>
              <a:t>http://introtodeeplearning.com/</a:t>
            </a:r>
          </a:p>
          <a:p>
            <a:r>
              <a:rPr lang="tr-TR" dirty="0"/>
              <a:t>Derin Öğrenme </a:t>
            </a:r>
          </a:p>
          <a:p>
            <a:pPr marL="457200" lvl="1" indent="0">
              <a:buNone/>
            </a:pPr>
            <a:r>
              <a:rPr lang="tr-TR" dirty="0"/>
              <a:t>Yılmaz Atınç, Umut Kaya</a:t>
            </a:r>
          </a:p>
          <a:p>
            <a:r>
              <a:rPr lang="tr-TR" dirty="0"/>
              <a:t>https://uzay00.github.io/kahve/calistay/sunumlar/ayyuce.pdf</a:t>
            </a:r>
          </a:p>
          <a:p>
            <a:pPr marL="457200" lvl="1" indent="0">
              <a:buNone/>
            </a:pPr>
            <a:r>
              <a:rPr lang="tr-TR" dirty="0"/>
              <a:t>Ayyüce </a:t>
            </a:r>
            <a:r>
              <a:rPr lang="tr-TR" dirty="0" err="1"/>
              <a:t>Kızrak</a:t>
            </a:r>
            <a:endParaRPr lang="tr-TR" dirty="0"/>
          </a:p>
          <a:p>
            <a:r>
              <a:rPr lang="tr-TR" dirty="0"/>
              <a:t>https://www.udemy.com/course/dogal-dil-isleme/ </a:t>
            </a:r>
          </a:p>
          <a:p>
            <a:pPr marL="457200" lvl="1" indent="0">
              <a:buNone/>
            </a:pPr>
            <a:r>
              <a:rPr lang="tr-TR" dirty="0"/>
              <a:t>İbrahim Cebeci</a:t>
            </a:r>
          </a:p>
        </p:txBody>
      </p:sp>
    </p:spTree>
    <p:extLst>
      <p:ext uri="{BB962C8B-B14F-4D97-AF65-F5344CB8AC3E}">
        <p14:creationId xmlns:p14="http://schemas.microsoft.com/office/powerpoint/2010/main" val="189765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D176B7-09E9-4B0D-A027-D2110239ECFD}"/>
              </a:ext>
            </a:extLst>
          </p:cNvPr>
          <p:cNvSpPr>
            <a:spLocks noGrp="1"/>
          </p:cNvSpPr>
          <p:nvPr>
            <p:ph type="title"/>
          </p:nvPr>
        </p:nvSpPr>
        <p:spPr/>
        <p:txBody>
          <a:bodyPr/>
          <a:lstStyle/>
          <a:p>
            <a:r>
              <a:rPr lang="tr-TR" b="1" dirty="0"/>
              <a:t>Makine Öğrenmesi ile Derin Öğrenme Farkı</a:t>
            </a:r>
          </a:p>
        </p:txBody>
      </p:sp>
      <p:sp>
        <p:nvSpPr>
          <p:cNvPr id="3" name="İçerik Yer Tutucusu 2">
            <a:extLst>
              <a:ext uri="{FF2B5EF4-FFF2-40B4-BE49-F238E27FC236}">
                <a16:creationId xmlns:a16="http://schemas.microsoft.com/office/drawing/2014/main" id="{B7C10DAF-159B-4B1A-82A7-63DD71ED324A}"/>
              </a:ext>
            </a:extLst>
          </p:cNvPr>
          <p:cNvSpPr>
            <a:spLocks noGrp="1"/>
          </p:cNvSpPr>
          <p:nvPr>
            <p:ph idx="1"/>
          </p:nvPr>
        </p:nvSpPr>
        <p:spPr/>
        <p:txBody>
          <a:bodyPr/>
          <a:lstStyle/>
          <a:p>
            <a:pPr algn="just"/>
            <a:r>
              <a:rPr lang="tr-TR" dirty="0"/>
              <a:t>Makine öğrenmesinde bilgisayarlara mümkün oldukça temizlenmiş ve öznitelikleri belirlenmiş yani düzenli veriler sunarız. Sonrasında çalışan algoritmalar bu verideki özelliklerin her birinin ne kadar önemli olduğunu, birbiri ile ilişkilerini ve sonuca etki oranlarını hesaplar. Böylece yeni bir veri geldiğinde, tahmin üretmek için hangi özelliklere odaklanacağını kestirmiş olur. </a:t>
            </a:r>
          </a:p>
          <a:p>
            <a:pPr algn="just"/>
            <a:r>
              <a:rPr lang="tr-TR" dirty="0"/>
              <a:t>Derin öğrenme modellerinde ise veriye ait tanımlayıcı özellikler (öznitelikler, gürültüler vb.) algoritmanın kendisi tarafından belirlenir (sinir ağının gizli katmanlarında). Bu farklılıklar çözeceğimiz probleme göre oldukça avantajlı olabilir.</a:t>
            </a:r>
          </a:p>
        </p:txBody>
      </p:sp>
    </p:spTree>
    <p:extLst>
      <p:ext uri="{BB962C8B-B14F-4D97-AF65-F5344CB8AC3E}">
        <p14:creationId xmlns:p14="http://schemas.microsoft.com/office/powerpoint/2010/main" val="490467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7C0487-5D62-4AF4-833D-FF28AC0A43AD}"/>
              </a:ext>
            </a:extLst>
          </p:cNvPr>
          <p:cNvSpPr>
            <a:spLocks noGrp="1"/>
          </p:cNvSpPr>
          <p:nvPr>
            <p:ph type="title"/>
          </p:nvPr>
        </p:nvSpPr>
        <p:spPr/>
        <p:txBody>
          <a:bodyPr/>
          <a:lstStyle/>
          <a:p>
            <a:r>
              <a:rPr lang="tr-TR" b="1" dirty="0"/>
              <a:t>Makine Öğrenmesi ile Derin Öğrenme Farkı</a:t>
            </a:r>
          </a:p>
        </p:txBody>
      </p:sp>
      <p:pic>
        <p:nvPicPr>
          <p:cNvPr id="2050" name="Picture 2" descr="Difference between Machine Learning and Deep Learning">
            <a:extLst>
              <a:ext uri="{FF2B5EF4-FFF2-40B4-BE49-F238E27FC236}">
                <a16:creationId xmlns:a16="http://schemas.microsoft.com/office/drawing/2014/main" id="{2C2E5E97-D6B9-46D0-9395-7A0D306BB7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8177" y="2798762"/>
            <a:ext cx="8474156" cy="3852333"/>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a:extLst>
              <a:ext uri="{FF2B5EF4-FFF2-40B4-BE49-F238E27FC236}">
                <a16:creationId xmlns:a16="http://schemas.microsoft.com/office/drawing/2014/main" id="{2F7741B3-CBD1-46D3-9D4E-BCFC9877E51C}"/>
              </a:ext>
            </a:extLst>
          </p:cNvPr>
          <p:cNvSpPr txBox="1">
            <a:spLocks/>
          </p:cNvSpPr>
          <p:nvPr/>
        </p:nvSpPr>
        <p:spPr>
          <a:xfrm>
            <a:off x="838200" y="1473199"/>
            <a:ext cx="10760723" cy="1227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t>Derin Öğrenmeyi bildiğimiz Makine Öğrenmesi yöntemlerinden ayıran en temel özellik : </a:t>
            </a:r>
          </a:p>
          <a:p>
            <a:pPr marL="0" indent="0">
              <a:buFont typeface="Arial" panose="020B0604020202020204" pitchFamily="34" charset="0"/>
              <a:buNone/>
            </a:pPr>
            <a:r>
              <a:rPr lang="tr-TR" sz="2000" dirty="0"/>
              <a:t>- Girdi kümesi üzerinde manuel olarak tanımlanan </a:t>
            </a:r>
            <a:r>
              <a:rPr lang="tr-TR" sz="2000" dirty="0" err="1">
                <a:solidFill>
                  <a:srgbClr val="FF0000"/>
                </a:solidFill>
              </a:rPr>
              <a:t>Feature</a:t>
            </a:r>
            <a:r>
              <a:rPr lang="tr-TR" sz="2000" dirty="0">
                <a:solidFill>
                  <a:srgbClr val="FF0000"/>
                </a:solidFill>
              </a:rPr>
              <a:t> </a:t>
            </a:r>
            <a:r>
              <a:rPr lang="tr-TR" sz="2000" dirty="0" err="1">
                <a:solidFill>
                  <a:srgbClr val="FF0000"/>
                </a:solidFill>
              </a:rPr>
              <a:t>Extraction</a:t>
            </a:r>
            <a:r>
              <a:rPr lang="tr-TR" sz="2000" dirty="0">
                <a:solidFill>
                  <a:srgbClr val="FF0000"/>
                </a:solidFill>
              </a:rPr>
              <a:t>/</a:t>
            </a:r>
            <a:r>
              <a:rPr lang="tr-TR" sz="2000" dirty="0" err="1">
                <a:solidFill>
                  <a:srgbClr val="FF0000"/>
                </a:solidFill>
              </a:rPr>
              <a:t>Selection</a:t>
            </a:r>
            <a:r>
              <a:rPr lang="tr-TR" sz="2000" dirty="0">
                <a:solidFill>
                  <a:srgbClr val="FF0000"/>
                </a:solidFill>
              </a:rPr>
              <a:t> </a:t>
            </a:r>
            <a:r>
              <a:rPr lang="tr-TR" sz="2000" dirty="0"/>
              <a:t>(özniteliklerin çıkarımı) işleminin gizli katmanda otomatik olarak yapılmasıdır.</a:t>
            </a:r>
          </a:p>
        </p:txBody>
      </p:sp>
    </p:spTree>
    <p:extLst>
      <p:ext uri="{BB962C8B-B14F-4D97-AF65-F5344CB8AC3E}">
        <p14:creationId xmlns:p14="http://schemas.microsoft.com/office/powerpoint/2010/main" val="401598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CB46CF-7670-4C97-9E06-37C1895C778A}"/>
              </a:ext>
            </a:extLst>
          </p:cNvPr>
          <p:cNvSpPr>
            <a:spLocks noGrp="1"/>
          </p:cNvSpPr>
          <p:nvPr>
            <p:ph type="title"/>
          </p:nvPr>
        </p:nvSpPr>
        <p:spPr/>
        <p:txBody>
          <a:bodyPr/>
          <a:lstStyle/>
          <a:p>
            <a:r>
              <a:rPr lang="tr-TR" b="1" dirty="0"/>
              <a:t>Makine Öğrenmesi ile Derin Öğrenme Farkı</a:t>
            </a:r>
          </a:p>
        </p:txBody>
      </p:sp>
      <p:sp>
        <p:nvSpPr>
          <p:cNvPr id="3" name="İçerik Yer Tutucusu 2">
            <a:extLst>
              <a:ext uri="{FF2B5EF4-FFF2-40B4-BE49-F238E27FC236}">
                <a16:creationId xmlns:a16="http://schemas.microsoft.com/office/drawing/2014/main" id="{321908F2-A8EB-4450-91B8-C5A2244FC49E}"/>
              </a:ext>
            </a:extLst>
          </p:cNvPr>
          <p:cNvSpPr>
            <a:spLocks noGrp="1"/>
          </p:cNvSpPr>
          <p:nvPr>
            <p:ph idx="1"/>
          </p:nvPr>
        </p:nvSpPr>
        <p:spPr>
          <a:xfrm>
            <a:off x="6271682" y="1825624"/>
            <a:ext cx="5207145" cy="4473575"/>
          </a:xfrm>
        </p:spPr>
        <p:txBody>
          <a:bodyPr>
            <a:normAutofit/>
          </a:bodyPr>
          <a:lstStyle/>
          <a:p>
            <a:pPr algn="just"/>
            <a:r>
              <a:rPr lang="tr-TR" dirty="0"/>
              <a:t>Grafikten görüleceği gibi veri miktarı arttıkça derin öğrenme performansı geleneksel makine öğrenmesi yöntemlerinden daha başarılı hale geliyor.</a:t>
            </a:r>
          </a:p>
          <a:p>
            <a:pPr marL="0" indent="0">
              <a:buNone/>
            </a:pPr>
            <a:endParaRPr lang="tr-TR" dirty="0"/>
          </a:p>
        </p:txBody>
      </p:sp>
      <p:pic>
        <p:nvPicPr>
          <p:cNvPr id="6146" name="Picture 2" descr="What is Deep Learning? - PyImageSearch">
            <a:extLst>
              <a:ext uri="{FF2B5EF4-FFF2-40B4-BE49-F238E27FC236}">
                <a16:creationId xmlns:a16="http://schemas.microsoft.com/office/drawing/2014/main" id="{5E094B92-4D4A-4134-BC60-F13C23969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815" y="1825624"/>
            <a:ext cx="5082117" cy="3739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05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6F0DBC-F2C5-4DB4-92C0-DD6CB7F208F8}"/>
              </a:ext>
            </a:extLst>
          </p:cNvPr>
          <p:cNvSpPr>
            <a:spLocks noGrp="1"/>
          </p:cNvSpPr>
          <p:nvPr>
            <p:ph type="title"/>
          </p:nvPr>
        </p:nvSpPr>
        <p:spPr>
          <a:xfrm>
            <a:off x="838200" y="365126"/>
            <a:ext cx="10515600" cy="1150408"/>
          </a:xfrm>
        </p:spPr>
        <p:txBody>
          <a:bodyPr/>
          <a:lstStyle/>
          <a:p>
            <a:r>
              <a:rPr lang="tr-TR" b="1" dirty="0"/>
              <a:t>Derin Öğrenmenin Gelişimi</a:t>
            </a:r>
          </a:p>
        </p:txBody>
      </p:sp>
      <p:sp>
        <p:nvSpPr>
          <p:cNvPr id="3" name="İçerik Yer Tutucusu 2">
            <a:extLst>
              <a:ext uri="{FF2B5EF4-FFF2-40B4-BE49-F238E27FC236}">
                <a16:creationId xmlns:a16="http://schemas.microsoft.com/office/drawing/2014/main" id="{CD430EFD-858F-4855-A9A4-6D6B21837054}"/>
              </a:ext>
            </a:extLst>
          </p:cNvPr>
          <p:cNvSpPr>
            <a:spLocks noGrp="1"/>
          </p:cNvSpPr>
          <p:nvPr>
            <p:ph idx="1"/>
          </p:nvPr>
        </p:nvSpPr>
        <p:spPr>
          <a:xfrm>
            <a:off x="5571066" y="1752600"/>
            <a:ext cx="6155267" cy="4424363"/>
          </a:xfrm>
        </p:spPr>
        <p:txBody>
          <a:bodyPr>
            <a:normAutofit/>
          </a:bodyPr>
          <a:lstStyle/>
          <a:p>
            <a:pPr marL="0" indent="0" algn="just">
              <a:buNone/>
            </a:pPr>
            <a:r>
              <a:rPr lang="tr-TR" dirty="0"/>
              <a:t>Özellikle 2000’li yıllardan sonra gelişen donanım (GPU-CPU) kabiliyetleri ve biriken büyük veri, derin öğrenme fikrini uygulanabilir hale getirmiştir. </a:t>
            </a:r>
          </a:p>
          <a:p>
            <a:pPr marL="0" indent="0" algn="just">
              <a:buNone/>
            </a:pPr>
            <a:r>
              <a:rPr lang="tr-TR" dirty="0"/>
              <a:t>Daha önceki yıllarda derin öğrenme için gereken hesaplama kabiliyetine sahip bilgisayarlar bulmak neredeyse imkansızdı.</a:t>
            </a:r>
          </a:p>
          <a:p>
            <a:pPr marL="0" indent="0" algn="just">
              <a:buNone/>
            </a:pPr>
            <a:r>
              <a:rPr lang="tr-TR" dirty="0"/>
              <a:t>Aynı şekilde daha önceki yıllarda veriye ulaşmak ve depolamak oldukça maliyetli.  </a:t>
            </a:r>
          </a:p>
        </p:txBody>
      </p:sp>
      <p:pic>
        <p:nvPicPr>
          <p:cNvPr id="7170" name="Picture 2" descr="Gradient Descent in deep learning: a mountain perspective | by Fabio  Moretti | Quantyca | Medium">
            <a:extLst>
              <a:ext uri="{FF2B5EF4-FFF2-40B4-BE49-F238E27FC236}">
                <a16:creationId xmlns:a16="http://schemas.microsoft.com/office/drawing/2014/main" id="{92DF28CA-C1EF-466D-A164-020520A62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17" y="1871662"/>
            <a:ext cx="4857750"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6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733F07-7144-44C7-8076-A96A459AB98E}"/>
              </a:ext>
            </a:extLst>
          </p:cNvPr>
          <p:cNvSpPr>
            <a:spLocks noGrp="1"/>
          </p:cNvSpPr>
          <p:nvPr>
            <p:ph type="title"/>
          </p:nvPr>
        </p:nvSpPr>
        <p:spPr>
          <a:xfrm>
            <a:off x="838200" y="365125"/>
            <a:ext cx="10515600" cy="1133475"/>
          </a:xfrm>
        </p:spPr>
        <p:txBody>
          <a:bodyPr/>
          <a:lstStyle/>
          <a:p>
            <a:r>
              <a:rPr lang="tr-TR" b="1" dirty="0"/>
              <a:t>Derin Öğrenmenin Gelişimi</a:t>
            </a:r>
          </a:p>
        </p:txBody>
      </p:sp>
      <p:sp>
        <p:nvSpPr>
          <p:cNvPr id="3" name="İçerik Yer Tutucusu 2">
            <a:extLst>
              <a:ext uri="{FF2B5EF4-FFF2-40B4-BE49-F238E27FC236}">
                <a16:creationId xmlns:a16="http://schemas.microsoft.com/office/drawing/2014/main" id="{3B08730B-C6D7-4CBB-A365-6FA8E603D199}"/>
              </a:ext>
            </a:extLst>
          </p:cNvPr>
          <p:cNvSpPr>
            <a:spLocks noGrp="1"/>
          </p:cNvSpPr>
          <p:nvPr>
            <p:ph idx="1"/>
          </p:nvPr>
        </p:nvSpPr>
        <p:spPr>
          <a:xfrm>
            <a:off x="838200" y="1625600"/>
            <a:ext cx="10515600" cy="4551363"/>
          </a:xfrm>
        </p:spPr>
        <p:txBody>
          <a:bodyPr/>
          <a:lstStyle/>
          <a:p>
            <a:pPr marL="0" indent="0" algn="just">
              <a:buNone/>
            </a:pPr>
            <a:r>
              <a:rPr lang="tr-TR" dirty="0" err="1"/>
              <a:t>ImageNet</a:t>
            </a:r>
            <a:r>
              <a:rPr lang="tr-TR" dirty="0"/>
              <a:t> projesi kapsamında düzenli olarak görsel nesne tanıma algoritmaları kullanan projeler oluşturulur ve en iyi algoritmaları seçmek için yarışmalar düzenlenir. </a:t>
            </a:r>
          </a:p>
          <a:p>
            <a:pPr marL="0" indent="0" algn="just">
              <a:buNone/>
            </a:pPr>
            <a:r>
              <a:rPr lang="tr-TR" dirty="0"/>
              <a:t>Özellikle 2012 yılında </a:t>
            </a:r>
            <a:r>
              <a:rPr lang="tr-TR" dirty="0" err="1"/>
              <a:t>AlexNet</a:t>
            </a:r>
            <a:r>
              <a:rPr lang="tr-TR" dirty="0"/>
              <a:t> adlı çalışma bu yarışmaya damga vuracak bir başarı elde etmiş ve yöntem olarak derin öğrenme mimarisini (CNN) kullanmıştır.  </a:t>
            </a:r>
          </a:p>
          <a:p>
            <a:pPr marL="0" indent="0" algn="just">
              <a:buNone/>
            </a:pPr>
            <a:r>
              <a:rPr lang="tr-TR" dirty="0"/>
              <a:t>Bu çalışmayla birlikte derin öğrenme kullanımı hızla artmıştır. Sonraki yıllarda aynı yarışmanın kazananları sürekli derin öğrenme yöntemleri kullanan projeler olmuştur. Kazanan projelerde kullanılan katman sayısı (</a:t>
            </a:r>
            <a:r>
              <a:rPr lang="tr-TR" dirty="0" err="1"/>
              <a:t>algoritmik</a:t>
            </a:r>
            <a:r>
              <a:rPr lang="tr-TR" dirty="0"/>
              <a:t> derinlik) da genellikle yıllara paralel olarak artmaktadır.</a:t>
            </a:r>
          </a:p>
        </p:txBody>
      </p:sp>
    </p:spTree>
    <p:extLst>
      <p:ext uri="{BB962C8B-B14F-4D97-AF65-F5344CB8AC3E}">
        <p14:creationId xmlns:p14="http://schemas.microsoft.com/office/powerpoint/2010/main" val="380582229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2901</TotalTime>
  <Words>2530</Words>
  <Application>Microsoft Office PowerPoint</Application>
  <PresentationFormat>Geniş ekran</PresentationFormat>
  <Paragraphs>196</Paragraphs>
  <Slides>43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43</vt:i4>
      </vt:variant>
    </vt:vector>
  </HeadingPairs>
  <TitlesOfParts>
    <vt:vector size="47" baseType="lpstr">
      <vt:lpstr>Arial</vt:lpstr>
      <vt:lpstr>Calibri</vt:lpstr>
      <vt:lpstr>Calibri Light</vt:lpstr>
      <vt:lpstr>Office Teması</vt:lpstr>
      <vt:lpstr>Derin Öğrenme</vt:lpstr>
      <vt:lpstr>Tanım</vt:lpstr>
      <vt:lpstr>Sinir Ağları ve Derin Öğrenme</vt:lpstr>
      <vt:lpstr>PowerPoint Sunusu</vt:lpstr>
      <vt:lpstr>Makine Öğrenmesi ile Derin Öğrenme Farkı</vt:lpstr>
      <vt:lpstr>Makine Öğrenmesi ile Derin Öğrenme Farkı</vt:lpstr>
      <vt:lpstr>Makine Öğrenmesi ile Derin Öğrenme Farkı</vt:lpstr>
      <vt:lpstr>Derin Öğrenmenin Gelişimi</vt:lpstr>
      <vt:lpstr>Derin Öğrenmenin Gelişimi</vt:lpstr>
      <vt:lpstr>Derin Öğrenmenin Gelişimi</vt:lpstr>
      <vt:lpstr>Derin Öğrenmenin Avantajları</vt:lpstr>
      <vt:lpstr>Derin Öğrenmenin Dezavantajları</vt:lpstr>
      <vt:lpstr>Derin Öğrenme Mimarisi – Sinir Ağları</vt:lpstr>
      <vt:lpstr>Ağırlık Değerleri (w)</vt:lpstr>
      <vt:lpstr>Sapma - Bias (b)</vt:lpstr>
      <vt:lpstr>Sapma - Bias (b)</vt:lpstr>
      <vt:lpstr>Aktivasyon Fonksiyonları</vt:lpstr>
      <vt:lpstr>Aktivasyon Fonksiyonları</vt:lpstr>
      <vt:lpstr>Sigmoid</vt:lpstr>
      <vt:lpstr>ReLu</vt:lpstr>
      <vt:lpstr>Softmax</vt:lpstr>
      <vt:lpstr>Derin Öğrenme Mimarileri </vt:lpstr>
      <vt:lpstr>CNN</vt:lpstr>
      <vt:lpstr>CNN – Örnek  </vt:lpstr>
      <vt:lpstr>CNN Mimarisi</vt:lpstr>
      <vt:lpstr>CNN – Convolutional Layer</vt:lpstr>
      <vt:lpstr>CNN – Convolutional Layer</vt:lpstr>
      <vt:lpstr>CNN – Convolutional Layer</vt:lpstr>
      <vt:lpstr>CNN – Pooling Layer</vt:lpstr>
      <vt:lpstr>CNN - Fully Connected Layer</vt:lpstr>
      <vt:lpstr>RNN</vt:lpstr>
      <vt:lpstr>Sinir ağının RNN’e dönüşümü</vt:lpstr>
      <vt:lpstr>RNN ile Duygu Analizi Mimarisi</vt:lpstr>
      <vt:lpstr>RNN – Avantajları ve Dezavantajları</vt:lpstr>
      <vt:lpstr>LSTM (Long Short-Term Memory )</vt:lpstr>
      <vt:lpstr>LSTM – İç Mimarisi </vt:lpstr>
      <vt:lpstr>LSTM – İç Mimarisi </vt:lpstr>
      <vt:lpstr>LSTM – İç Mimarisi </vt:lpstr>
      <vt:lpstr>LSTM – İç Mimarisi </vt:lpstr>
      <vt:lpstr>LSTM - Özet </vt:lpstr>
      <vt:lpstr>Diğer Popüler Derin Öğrenme Modelleri</vt:lpstr>
      <vt:lpstr>Popüler Derin Öğrenme Geliştirme Platformları</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Derin Öğrenme</dc:title>
  <dc:creator>Fan</dc:creator>
  <cp:lastModifiedBy>Esra</cp:lastModifiedBy>
  <cp:revision>78</cp:revision>
  <dcterms:created xsi:type="dcterms:W3CDTF">2021-05-01T21:32:07Z</dcterms:created>
  <dcterms:modified xsi:type="dcterms:W3CDTF">2024-06-07T06:05:22Z</dcterms:modified>
</cp:coreProperties>
</file>