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3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2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9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1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8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0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9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7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98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30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FA2E-9A64-4B6A-918C-3CACB718FBED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DAC5-1589-4D7F-BF18-EE2F429BA0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53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Sayısal Yöntemler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1. </a:t>
            </a:r>
            <a:r>
              <a:rPr lang="tr-TR" smtClean="0"/>
              <a:t>Hafta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2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0" y="306757"/>
            <a:ext cx="11176576" cy="59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0" y="439846"/>
            <a:ext cx="11548665" cy="54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3" y="470835"/>
            <a:ext cx="11907161" cy="58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0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" y="494654"/>
            <a:ext cx="12045883" cy="51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0" y="291100"/>
            <a:ext cx="10871939" cy="61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5" y="153897"/>
            <a:ext cx="11769914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Sayısal Yöntemler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1</a:t>
            </a:r>
            <a:r>
              <a:rPr lang="tr-TR" dirty="0" smtClean="0"/>
              <a:t>. Bu </a:t>
            </a:r>
            <a:r>
              <a:rPr lang="tr-TR" dirty="0"/>
              <a:t>yöntemler analitik olarak çözümü olmayan ya da çok zor olan birçok</a:t>
            </a:r>
          </a:p>
          <a:p>
            <a:pPr marL="0" indent="0">
              <a:buNone/>
            </a:pPr>
            <a:r>
              <a:rPr lang="tr-TR" dirty="0"/>
              <a:t>mühendislik probleminin çözümünün </a:t>
            </a:r>
            <a:r>
              <a:rPr lang="tr-TR" b="1" dirty="0"/>
              <a:t>hızlı </a:t>
            </a:r>
            <a:r>
              <a:rPr lang="tr-TR" dirty="0"/>
              <a:t>ve </a:t>
            </a:r>
            <a:r>
              <a:rPr lang="tr-TR" b="1" dirty="0"/>
              <a:t>hassas </a:t>
            </a:r>
            <a:r>
              <a:rPr lang="tr-TR" dirty="0"/>
              <a:t>bir şekilde elde edilmesini</a:t>
            </a:r>
          </a:p>
          <a:p>
            <a:pPr marL="0" indent="0">
              <a:buNone/>
            </a:pPr>
            <a:r>
              <a:rPr lang="tr-TR" dirty="0"/>
              <a:t>sağlar.</a:t>
            </a:r>
          </a:p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. Bilgisayarda </a:t>
            </a:r>
            <a:r>
              <a:rPr lang="tr-TR" dirty="0"/>
              <a:t>kullanılan mühendislik hazır programlarının çoğu sayısal yöntemleri</a:t>
            </a:r>
          </a:p>
          <a:p>
            <a:pPr marL="0" indent="0">
              <a:buNone/>
            </a:pPr>
            <a:r>
              <a:rPr lang="tr-TR" dirty="0"/>
              <a:t>kullanır. Bu yazılımları verimli olarak kullanmak için </a:t>
            </a:r>
            <a:r>
              <a:rPr lang="tr-TR" b="1" dirty="0"/>
              <a:t>sayısal yöntemlerin</a:t>
            </a:r>
          </a:p>
          <a:p>
            <a:pPr marL="0" indent="0">
              <a:buNone/>
            </a:pPr>
            <a:r>
              <a:rPr lang="tr-TR" b="1" dirty="0"/>
              <a:t>temelini </a:t>
            </a:r>
            <a:r>
              <a:rPr lang="tr-TR" dirty="0"/>
              <a:t>ve </a:t>
            </a:r>
            <a:r>
              <a:rPr lang="tr-TR" b="1" dirty="0"/>
              <a:t>problemin çözüm şeklini </a:t>
            </a:r>
            <a:r>
              <a:rPr lang="tr-TR" dirty="0"/>
              <a:t>bilmemiz gerekir.</a:t>
            </a:r>
          </a:p>
          <a:p>
            <a:pPr marL="0" indent="0">
              <a:buNone/>
            </a:pPr>
            <a:r>
              <a:rPr lang="tr-TR" dirty="0"/>
              <a:t>Bu sayede, problemin çözümü için yöntemin ihtiyaç duyduğu girdiler kolayca elde</a:t>
            </a:r>
          </a:p>
          <a:p>
            <a:pPr marL="0" indent="0">
              <a:buNone/>
            </a:pPr>
            <a:r>
              <a:rPr lang="tr-TR" dirty="0"/>
              <a:t>edilir, oluşacak hata ve zaman kayıpları engellenir ve elde edilen çözümler</a:t>
            </a:r>
          </a:p>
          <a:p>
            <a:pPr marL="0" indent="0">
              <a:buNone/>
            </a:pPr>
            <a:r>
              <a:rPr lang="tr-TR" dirty="0"/>
              <a:t>kolayca yorumlanır.</a:t>
            </a:r>
          </a:p>
        </p:txBody>
      </p:sp>
    </p:spTree>
    <p:extLst>
      <p:ext uri="{BB962C8B-B14F-4D97-AF65-F5344CB8AC3E}">
        <p14:creationId xmlns:p14="http://schemas.microsoft.com/office/powerpoint/2010/main" val="47955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Neden Sayısal Yöntemler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3</a:t>
            </a:r>
            <a:r>
              <a:rPr lang="tr-TR" dirty="0" smtClean="0"/>
              <a:t>. Mühendislik </a:t>
            </a:r>
            <a:r>
              <a:rPr lang="tr-TR" dirty="0"/>
              <a:t>hayatımızda her problemi çözmek için hazır yazılım bulmak mümkün</a:t>
            </a:r>
          </a:p>
          <a:p>
            <a:pPr marL="0" indent="0">
              <a:buNone/>
            </a:pPr>
            <a:r>
              <a:rPr lang="tr-TR" dirty="0"/>
              <a:t>olmayabilir. Ya da hazır programı satın almak ekonomik olmayabilir. Hazır program</a:t>
            </a:r>
          </a:p>
          <a:p>
            <a:pPr marL="0" indent="0">
              <a:buNone/>
            </a:pPr>
            <a:r>
              <a:rPr lang="tr-TR" dirty="0"/>
              <a:t>yerine </a:t>
            </a:r>
            <a:r>
              <a:rPr lang="tr-TR" b="1" i="1" dirty="0"/>
              <a:t>sayısal yöntemi </a:t>
            </a:r>
            <a:r>
              <a:rPr lang="tr-TR" dirty="0"/>
              <a:t>ve herhangi bir </a:t>
            </a:r>
            <a:r>
              <a:rPr lang="tr-TR" b="1" i="1" dirty="0"/>
              <a:t>bilgisayar dilini </a:t>
            </a:r>
            <a:r>
              <a:rPr lang="tr-TR" dirty="0"/>
              <a:t>bilmek mühendisin bir</a:t>
            </a:r>
          </a:p>
          <a:p>
            <a:pPr marL="0" indent="0">
              <a:buNone/>
            </a:pPr>
            <a:r>
              <a:rPr lang="tr-TR" dirty="0"/>
              <a:t>çok problemi kolayca çözmesini sağlayacaktır.</a:t>
            </a:r>
          </a:p>
          <a:p>
            <a:pPr marL="0" indent="0">
              <a:buNone/>
            </a:pPr>
            <a:r>
              <a:rPr lang="tr-TR" dirty="0"/>
              <a:t>4</a:t>
            </a:r>
            <a:r>
              <a:rPr lang="tr-TR" dirty="0" smtClean="0"/>
              <a:t>. Daha </a:t>
            </a:r>
            <a:r>
              <a:rPr lang="tr-TR" dirty="0"/>
              <a:t>ileri aşamalarda iyi bir programlama bilen mühendis sayısal yöntemleri</a:t>
            </a:r>
          </a:p>
          <a:p>
            <a:pPr marL="0" indent="0">
              <a:buNone/>
            </a:pPr>
            <a:r>
              <a:rPr lang="tr-TR" dirty="0"/>
              <a:t>kullanarak, mühendislik problemlerinin çözümünde kullanılabilecek </a:t>
            </a:r>
            <a:r>
              <a:rPr lang="tr-TR" b="1" dirty="0"/>
              <a:t>programları</a:t>
            </a:r>
          </a:p>
          <a:p>
            <a:pPr marL="0" indent="0">
              <a:buNone/>
            </a:pPr>
            <a:r>
              <a:rPr lang="tr-TR" b="1" dirty="0"/>
              <a:t>kendisi yazabilir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5</a:t>
            </a:r>
            <a:r>
              <a:rPr lang="tr-TR" dirty="0" smtClean="0"/>
              <a:t>. Sayısal </a:t>
            </a:r>
            <a:r>
              <a:rPr lang="tr-TR" dirty="0"/>
              <a:t>yöntemler bir mühendisin matematik anlayışını ve problem çözme</a:t>
            </a:r>
          </a:p>
          <a:p>
            <a:pPr marL="0" indent="0">
              <a:buNone/>
            </a:pPr>
            <a:r>
              <a:rPr lang="tr-TR" dirty="0"/>
              <a:t>yeteneğini güçlendirir. Karşılaştığı problemlere doğru bir yaklaşım ve çözüm</a:t>
            </a:r>
          </a:p>
          <a:p>
            <a:pPr marL="0" indent="0">
              <a:buNone/>
            </a:pPr>
            <a:r>
              <a:rPr lang="tr-TR" dirty="0"/>
              <a:t>getirebilme kabiliyetini artırır.</a:t>
            </a:r>
          </a:p>
        </p:txBody>
      </p:sp>
    </p:spTree>
    <p:extLst>
      <p:ext uri="{BB962C8B-B14F-4D97-AF65-F5344CB8AC3E}">
        <p14:creationId xmlns:p14="http://schemas.microsoft.com/office/powerpoint/2010/main" val="260400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543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/>
              <a:t>-Bihter </a:t>
            </a:r>
            <a:r>
              <a:rPr lang="tr-TR" dirty="0" err="1" smtClean="0"/>
              <a:t>Daş</a:t>
            </a:r>
            <a:r>
              <a:rPr lang="tr-TR" dirty="0" smtClean="0"/>
              <a:t>, Sayısal Çözümleme Ders Notları, Fırat Üniversitesi</a:t>
            </a:r>
          </a:p>
          <a:p>
            <a:pPr marL="0" indent="0">
              <a:buNone/>
            </a:pPr>
            <a:r>
              <a:rPr lang="tr-TR" dirty="0" smtClean="0"/>
              <a:t>-Steven </a:t>
            </a:r>
            <a:r>
              <a:rPr lang="tr-TR" dirty="0"/>
              <a:t>C. </a:t>
            </a:r>
            <a:r>
              <a:rPr lang="tr-TR" dirty="0" err="1"/>
              <a:t>Chapra</a:t>
            </a:r>
            <a:r>
              <a:rPr lang="tr-TR" dirty="0"/>
              <a:t>, </a:t>
            </a:r>
            <a:r>
              <a:rPr lang="tr-TR" dirty="0" err="1"/>
              <a:t>Raymond</a:t>
            </a:r>
            <a:r>
              <a:rPr lang="tr-TR" dirty="0"/>
              <a:t> P. </a:t>
            </a:r>
            <a:r>
              <a:rPr lang="tr-TR" dirty="0" err="1"/>
              <a:t>Canale</a:t>
            </a:r>
            <a:r>
              <a:rPr lang="tr-TR" dirty="0"/>
              <a:t> (Çev. H. </a:t>
            </a:r>
            <a:r>
              <a:rPr lang="tr-TR" dirty="0" err="1"/>
              <a:t>Heperkan</a:t>
            </a:r>
            <a:r>
              <a:rPr lang="tr-TR" dirty="0"/>
              <a:t> ve U. Kesgin), “Yazılım ve </a:t>
            </a:r>
            <a:r>
              <a:rPr lang="tr-TR" dirty="0" smtClean="0"/>
              <a:t>Programlama Uygulamalarıyla </a:t>
            </a:r>
            <a:r>
              <a:rPr lang="tr-TR" dirty="0"/>
              <a:t>Mühendisler İçin Sayısal Yöntemler”, Literatür Yayıncılık.</a:t>
            </a:r>
          </a:p>
          <a:p>
            <a:pPr marL="0" indent="0">
              <a:buNone/>
            </a:pPr>
            <a:r>
              <a:rPr lang="tr-TR" dirty="0" smtClean="0"/>
              <a:t>-Nurhan </a:t>
            </a:r>
            <a:r>
              <a:rPr lang="tr-TR" dirty="0"/>
              <a:t>Karaboğa, "Sayısal yöntemler ve </a:t>
            </a:r>
            <a:r>
              <a:rPr lang="tr-TR" dirty="0" err="1"/>
              <a:t>Matlab</a:t>
            </a:r>
            <a:r>
              <a:rPr lang="tr-TR" dirty="0"/>
              <a:t> Uygulamaları, Nobel Akademik </a:t>
            </a:r>
            <a:r>
              <a:rPr lang="tr-TR" dirty="0" smtClean="0"/>
              <a:t>Yayıncılık.</a:t>
            </a:r>
          </a:p>
          <a:p>
            <a:pPr marL="0" indent="0">
              <a:buNone/>
            </a:pPr>
            <a:r>
              <a:rPr lang="tr-TR" dirty="0"/>
              <a:t>-</a:t>
            </a:r>
            <a:r>
              <a:rPr lang="tr-TR" dirty="0" smtClean="0"/>
              <a:t>Serhat </a:t>
            </a:r>
            <a:r>
              <a:rPr lang="tr-TR" dirty="0"/>
              <a:t>YILMAZ, “Bilgisayar İle Sayısal Çözümleme”, Kocaeli </a:t>
            </a:r>
            <a:r>
              <a:rPr lang="tr-TR" dirty="0" err="1"/>
              <a:t>Üniv</a:t>
            </a:r>
            <a:r>
              <a:rPr lang="tr-TR" dirty="0"/>
              <a:t>. Yayınları, No:168, Kocaeli, 2005.</a:t>
            </a:r>
          </a:p>
          <a:p>
            <a:pPr marL="0" indent="0">
              <a:buNone/>
            </a:pPr>
            <a:r>
              <a:rPr lang="tr-TR" dirty="0" smtClean="0"/>
              <a:t>-İlyas </a:t>
            </a:r>
            <a:r>
              <a:rPr lang="tr-TR" dirty="0"/>
              <a:t>ÇANKAYA, Devrim AKGÜN, Sezgin KAÇAR “Mühendislik Uygulamaları İçin MATLAB</a:t>
            </a:r>
            <a:r>
              <a:rPr lang="tr-TR" dirty="0" smtClean="0"/>
              <a:t>”, Seçkin Yayıncılık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-İrfan </a:t>
            </a:r>
            <a:r>
              <a:rPr lang="tr-TR" dirty="0"/>
              <a:t>Karagöz, “Sayısal Analiz ve Mühendislik Uygulamaları”, </a:t>
            </a:r>
            <a:r>
              <a:rPr lang="tr-TR" dirty="0" err="1"/>
              <a:t>VİPAŞYayınevi</a:t>
            </a:r>
            <a:r>
              <a:rPr lang="tr-TR" dirty="0"/>
              <a:t>, 2001.</a:t>
            </a:r>
          </a:p>
          <a:p>
            <a:pPr marL="0" indent="0">
              <a:buNone/>
            </a:pPr>
            <a:r>
              <a:rPr lang="tr-TR" dirty="0" smtClean="0"/>
              <a:t>-Cüneyt </a:t>
            </a:r>
            <a:r>
              <a:rPr lang="tr-TR" dirty="0"/>
              <a:t>Bayılmış, Sayısal Analiz Ders Notları, Sakarya Üniversitesi</a:t>
            </a:r>
          </a:p>
          <a:p>
            <a:pPr marL="0" indent="0">
              <a:buNone/>
            </a:pPr>
            <a:r>
              <a:rPr lang="tr-TR" dirty="0" smtClean="0"/>
              <a:t>-Mehmet </a:t>
            </a:r>
            <a:r>
              <a:rPr lang="tr-TR" dirty="0"/>
              <a:t>Yıldırım, “Sayısal Analiz Ders Notları”, Kocaeli Üniversitesi</a:t>
            </a:r>
          </a:p>
          <a:p>
            <a:pPr marL="0" indent="0">
              <a:buNone/>
            </a:pPr>
            <a:r>
              <a:rPr lang="tr-TR" dirty="0" smtClean="0"/>
              <a:t>-Adnan </a:t>
            </a:r>
            <a:r>
              <a:rPr lang="tr-TR" dirty="0"/>
              <a:t>SONDAŞ, “Sayısal Analiz Ders Notları”, Kocaeli Üniversitesi</a:t>
            </a:r>
          </a:p>
          <a:p>
            <a:pPr marL="0" indent="0">
              <a:buNone/>
            </a:pPr>
            <a:r>
              <a:rPr lang="tr-TR" dirty="0" smtClean="0"/>
              <a:t>-Abdülkadir </a:t>
            </a:r>
            <a:r>
              <a:rPr lang="tr-TR" dirty="0" err="1"/>
              <a:t>Şengür</a:t>
            </a:r>
            <a:r>
              <a:rPr lang="tr-TR" dirty="0"/>
              <a:t>, “ Sayısal Analiz Ders Notları”, Fırat Üniversitesi.</a:t>
            </a:r>
          </a:p>
          <a:p>
            <a:pPr marL="0" indent="0">
              <a:buNone/>
            </a:pPr>
            <a:r>
              <a:rPr lang="tr-TR" dirty="0" smtClean="0"/>
              <a:t>-</a:t>
            </a:r>
            <a:r>
              <a:rPr lang="tr-TR" dirty="0" err="1" smtClean="0"/>
              <a:t>Asaf</a:t>
            </a:r>
            <a:r>
              <a:rPr lang="tr-TR" dirty="0" smtClean="0"/>
              <a:t> Varol</a:t>
            </a:r>
            <a:r>
              <a:rPr lang="tr-TR" dirty="0"/>
              <a:t>, “ Sayısal Analiz Ders Notları”, Maltepe Üniversitesi.</a:t>
            </a:r>
          </a:p>
          <a:p>
            <a:pPr marL="0" indent="0">
              <a:buNone/>
            </a:pPr>
            <a:r>
              <a:rPr lang="tr-TR" dirty="0" smtClean="0"/>
              <a:t>-Zekeriya </a:t>
            </a:r>
            <a:r>
              <a:rPr lang="tr-TR" dirty="0"/>
              <a:t>Girgin, “ Sayısal Analiz Ders Notları”, Pamukkale Üniversitesi.</a:t>
            </a:r>
          </a:p>
        </p:txBody>
      </p:sp>
    </p:spTree>
    <p:extLst>
      <p:ext uri="{BB962C8B-B14F-4D97-AF65-F5344CB8AC3E}">
        <p14:creationId xmlns:p14="http://schemas.microsoft.com/office/powerpoint/2010/main" val="45383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12806" y="1698298"/>
            <a:ext cx="110531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u="none" strike="noStrike" baseline="0" dirty="0" smtClean="0">
                <a:solidFill>
                  <a:srgbClr val="000000"/>
                </a:solidFill>
                <a:latin typeface="Rockwell"/>
              </a:rPr>
              <a:t>Sayısal Analiz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Rockwell"/>
              </a:rPr>
              <a:t>Nümerik </a:t>
            </a:r>
            <a:r>
              <a:rPr lang="tr-TR" dirty="0">
                <a:solidFill>
                  <a:srgbClr val="000000"/>
                </a:solidFill>
                <a:latin typeface="Rockwell"/>
              </a:rPr>
              <a:t>Analiz (</a:t>
            </a:r>
            <a:r>
              <a:rPr lang="tr-TR" dirty="0" err="1">
                <a:solidFill>
                  <a:srgbClr val="000000"/>
                </a:solidFill>
                <a:latin typeface="Rockwell"/>
              </a:rPr>
              <a:t>Numerical</a:t>
            </a:r>
            <a:r>
              <a:rPr lang="tr-TR" dirty="0">
                <a:solidFill>
                  <a:srgbClr val="000000"/>
                </a:solidFill>
                <a:latin typeface="Rockwell"/>
              </a:rPr>
              <a:t>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Rockwell"/>
              </a:rPr>
              <a:t>Sayısal </a:t>
            </a:r>
            <a:r>
              <a:rPr lang="tr-TR" dirty="0">
                <a:solidFill>
                  <a:srgbClr val="000000"/>
                </a:solidFill>
                <a:latin typeface="Rockwell"/>
              </a:rPr>
              <a:t>Çözümleme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0000"/>
                </a:solidFill>
                <a:latin typeface="Rockwell"/>
              </a:rPr>
              <a:t>Mühendislikte </a:t>
            </a:r>
            <a:r>
              <a:rPr lang="tr-TR" dirty="0">
                <a:solidFill>
                  <a:srgbClr val="000000"/>
                </a:solidFill>
                <a:latin typeface="Rockwell"/>
              </a:rPr>
              <a:t>Sayısal Yöntemler olarak ta bilinir.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2000" b="0" i="0" u="none" strike="noStrike" baseline="0" dirty="0" smtClean="0">
                <a:solidFill>
                  <a:srgbClr val="000000"/>
                </a:solidFill>
                <a:latin typeface="Rockwell"/>
              </a:rPr>
              <a:t>Genel olarak sayısal analiz</a:t>
            </a:r>
            <a:r>
              <a:rPr lang="tr-TR" sz="2000" b="0" i="0" u="none" strike="noStrike" baseline="0" dirty="0" smtClean="0">
                <a:solidFill>
                  <a:srgbClr val="000000"/>
                </a:solidFill>
                <a:latin typeface="Rockwell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FF0000"/>
                </a:solidFill>
                <a:latin typeface="Rockwell"/>
              </a:rPr>
              <a:t>Verilen </a:t>
            </a:r>
            <a:r>
              <a:rPr lang="tr-TR" dirty="0">
                <a:solidFill>
                  <a:srgbClr val="FF0000"/>
                </a:solidFill>
                <a:latin typeface="Rockwell"/>
              </a:rPr>
              <a:t>sayısal bilgilerden ve matematik modelden hareketle </a:t>
            </a:r>
            <a:r>
              <a:rPr lang="tr-TR" dirty="0">
                <a:solidFill>
                  <a:srgbClr val="0000FF"/>
                </a:solidFill>
                <a:latin typeface="Rockwell"/>
              </a:rPr>
              <a:t>aranan sayısal neticelerin</a:t>
            </a:r>
          </a:p>
          <a:p>
            <a:r>
              <a:rPr lang="tr-TR" dirty="0">
                <a:solidFill>
                  <a:srgbClr val="0000FF"/>
                </a:solidFill>
                <a:latin typeface="Rockwell"/>
              </a:rPr>
              <a:t>hesaplanmasına ait </a:t>
            </a:r>
            <a:r>
              <a:rPr lang="tr-TR" b="1" dirty="0">
                <a:solidFill>
                  <a:srgbClr val="000000"/>
                </a:solidFill>
                <a:latin typeface="Rockwell-Bold"/>
              </a:rPr>
              <a:t>yöntemleri inceleyen ve geli</a:t>
            </a:r>
            <a:r>
              <a:rPr lang="tr-TR" b="1" dirty="0">
                <a:solidFill>
                  <a:srgbClr val="000000"/>
                </a:solidFill>
                <a:latin typeface="Cambria-Bold"/>
              </a:rPr>
              <a:t>ş</a:t>
            </a:r>
            <a:r>
              <a:rPr lang="tr-TR" b="1" dirty="0">
                <a:solidFill>
                  <a:srgbClr val="000000"/>
                </a:solidFill>
                <a:latin typeface="Rockwell-Bold"/>
              </a:rPr>
              <a:t>tiren bilim dalı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ş</a:t>
            </a:r>
            <a:r>
              <a:rPr lang="tr-TR" dirty="0">
                <a:solidFill>
                  <a:srgbClr val="000000"/>
                </a:solidFill>
                <a:latin typeface="Rockwell"/>
              </a:rPr>
              <a:t>eklinde ifade</a:t>
            </a:r>
          </a:p>
          <a:p>
            <a:r>
              <a:rPr lang="tr-TR" dirty="0">
                <a:solidFill>
                  <a:srgbClr val="000000"/>
                </a:solidFill>
                <a:latin typeface="Rockwell"/>
              </a:rPr>
              <a:t>edilebilir.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38" y="4628838"/>
            <a:ext cx="4691251" cy="112200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195119" y="5523470"/>
            <a:ext cx="2879124" cy="302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Sayısal Analiz İşleyişi Şeması</a:t>
            </a:r>
            <a:endParaRPr lang="tr-TR" dirty="0"/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dirty="0" smtClean="0">
                <a:latin typeface="Rockwell-Condensed"/>
              </a:rPr>
              <a:t>Sayısal Analiz Nedir</a:t>
            </a:r>
            <a:r>
              <a:rPr lang="tr-TR" dirty="0">
                <a:latin typeface="Rockwell-Condensed"/>
              </a:rPr>
              <a:t>?</a:t>
            </a:r>
            <a:endParaRPr lang="tr-TR" dirty="0">
              <a:latin typeface="Rockwell-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611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Sayısal </a:t>
            </a:r>
            <a:r>
              <a:rPr lang="tr-TR" dirty="0"/>
              <a:t>analizde hesap yönteminin algoritmasını oluşturmak, program yazmada</a:t>
            </a:r>
          </a:p>
          <a:p>
            <a:pPr marL="0" indent="0">
              <a:buNone/>
            </a:pPr>
            <a:r>
              <a:rPr lang="tr-TR" dirty="0"/>
              <a:t>büyük kolaylık sağlar.</a:t>
            </a:r>
          </a:p>
          <a:p>
            <a:r>
              <a:rPr lang="tr-TR" b="1" dirty="0" smtClean="0"/>
              <a:t>Algoritma</a:t>
            </a:r>
            <a:r>
              <a:rPr lang="tr-TR" b="1" dirty="0"/>
              <a:t>, </a:t>
            </a:r>
            <a:r>
              <a:rPr lang="tr-TR" dirty="0"/>
              <a:t>hesap yönteminde sonuca ulaşmak için izlenmesi ve yapılması</a:t>
            </a:r>
          </a:p>
          <a:p>
            <a:pPr marL="0" indent="0">
              <a:buNone/>
            </a:pPr>
            <a:r>
              <a:rPr lang="tr-TR" dirty="0"/>
              <a:t>gereken işlemlerin adım adım sıralanmasıdır.</a:t>
            </a:r>
          </a:p>
          <a:p>
            <a:r>
              <a:rPr lang="tr-TR" dirty="0" smtClean="0"/>
              <a:t>Sayısal </a:t>
            </a:r>
            <a:r>
              <a:rPr lang="tr-TR" dirty="0"/>
              <a:t>yöntemlerde uygulanacak algoritmalar farklıdır. </a:t>
            </a:r>
            <a:r>
              <a:rPr lang="tr-TR" dirty="0">
                <a:solidFill>
                  <a:srgbClr val="FF0000"/>
                </a:solidFill>
              </a:rPr>
              <a:t>Aynı problemin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çözümünde birden fazla yöntem ve algoritmanın uygulanması mümkün olabilir.</a:t>
            </a:r>
          </a:p>
          <a:p>
            <a:r>
              <a:rPr lang="tr-TR" dirty="0" smtClean="0"/>
              <a:t>Bu </a:t>
            </a:r>
            <a:r>
              <a:rPr lang="tr-TR" dirty="0"/>
              <a:t>algoritmalar içinden en uygununun seçilmesi ise sayısal yöntemlerin</a:t>
            </a:r>
          </a:p>
          <a:p>
            <a:pPr marL="0" indent="0">
              <a:buNone/>
            </a:pPr>
            <a:r>
              <a:rPr lang="tr-TR" dirty="0"/>
              <a:t>amaçlarından biridir. </a:t>
            </a:r>
            <a:r>
              <a:rPr lang="tr-TR" dirty="0">
                <a:solidFill>
                  <a:srgbClr val="FF0000"/>
                </a:solidFill>
              </a:rPr>
              <a:t>Bu seçimde en çok kullanılabilecek kriterler</a:t>
            </a:r>
            <a:r>
              <a:rPr lang="tr-TR" dirty="0"/>
              <a:t>;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algoritmanın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hızı ve sonuçların hassaslığıdır.</a:t>
            </a:r>
          </a:p>
        </p:txBody>
      </p:sp>
    </p:spTree>
    <p:extLst>
      <p:ext uri="{BB962C8B-B14F-4D97-AF65-F5344CB8AC3E}">
        <p14:creationId xmlns:p14="http://schemas.microsoft.com/office/powerpoint/2010/main" val="216165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Mühendislik Problemlerinin Çözümü</a:t>
            </a:r>
            <a:br>
              <a:rPr lang="tr-TR" b="1" dirty="0"/>
            </a:br>
            <a:r>
              <a:rPr lang="tr-TR" b="1" dirty="0"/>
              <a:t>ve Sayısal Analiz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Mühendisin </a:t>
            </a:r>
            <a:r>
              <a:rPr lang="tr-TR" dirty="0"/>
              <a:t>temel çalışma alanları fiziksel sistemlerdir. Bir problemin çözümü </a:t>
            </a:r>
            <a:r>
              <a:rPr lang="tr-TR" dirty="0" smtClean="0"/>
              <a:t>için problemin </a:t>
            </a:r>
            <a:r>
              <a:rPr lang="tr-TR" dirty="0"/>
              <a:t>ait olduğu fiziksel olayın veya sistemin matematik modelini </a:t>
            </a:r>
            <a:r>
              <a:rPr lang="tr-TR" dirty="0" smtClean="0"/>
              <a:t>oluşturup çözmek </a:t>
            </a:r>
            <a:r>
              <a:rPr lang="tr-TR" dirty="0"/>
              <a:t>ve sonuçları değerlendirerek yorumlamak gerekir</a:t>
            </a:r>
            <a:r>
              <a:rPr lang="tr-TR" dirty="0" smtClean="0"/>
              <a:t>.</a:t>
            </a:r>
          </a:p>
          <a:p>
            <a:r>
              <a:rPr lang="tr-TR" dirty="0"/>
              <a:t>Problemin bu tür bir yaklaşımla çözümünde izlenmesi gereken başlıca adımlar </a:t>
            </a:r>
            <a:r>
              <a:rPr lang="tr-TR" dirty="0" smtClean="0"/>
              <a:t>şu şekilde </a:t>
            </a:r>
            <a:r>
              <a:rPr lang="tr-TR" dirty="0"/>
              <a:t>sıralanabilir</a:t>
            </a:r>
            <a:r>
              <a:rPr lang="tr-TR" dirty="0" smtClean="0"/>
              <a:t>:</a:t>
            </a:r>
          </a:p>
          <a:p>
            <a:pPr marL="457200" lvl="1" indent="0">
              <a:buNone/>
            </a:pPr>
            <a:r>
              <a:rPr lang="tr-TR" dirty="0"/>
              <a:t>a) Problemin Tanımı</a:t>
            </a:r>
          </a:p>
          <a:p>
            <a:pPr marL="457200" lvl="1" indent="0">
              <a:buNone/>
            </a:pPr>
            <a:r>
              <a:rPr lang="tr-TR" dirty="0"/>
              <a:t>b) Fiziksel Modelin Oluşturulması</a:t>
            </a:r>
          </a:p>
          <a:p>
            <a:pPr marL="457200" lvl="1" indent="0">
              <a:buNone/>
            </a:pPr>
            <a:r>
              <a:rPr lang="tr-TR" dirty="0"/>
              <a:t>c) Matematik Modelin Oluşturulması</a:t>
            </a:r>
          </a:p>
          <a:p>
            <a:pPr marL="457200" lvl="1" indent="0">
              <a:buNone/>
            </a:pPr>
            <a:r>
              <a:rPr lang="tr-TR" dirty="0"/>
              <a:t>d) Çözümün Varlığı ve Analizi</a:t>
            </a:r>
          </a:p>
          <a:p>
            <a:pPr marL="457200" lvl="1" indent="0">
              <a:buNone/>
            </a:pPr>
            <a:r>
              <a:rPr lang="tr-TR" dirty="0"/>
              <a:t>e) Uygun </a:t>
            </a:r>
            <a:r>
              <a:rPr lang="tr-TR" dirty="0" smtClean="0"/>
              <a:t>Bir Yöntemle </a:t>
            </a:r>
            <a:r>
              <a:rPr lang="tr-TR" dirty="0"/>
              <a:t>Matematik Modelin Çözümü</a:t>
            </a:r>
          </a:p>
          <a:p>
            <a:pPr marL="457200" lvl="1" indent="0">
              <a:buNone/>
            </a:pPr>
            <a:r>
              <a:rPr lang="tr-TR" dirty="0"/>
              <a:t>f) Hata Analizi</a:t>
            </a:r>
          </a:p>
        </p:txBody>
      </p:sp>
    </p:spTree>
    <p:extLst>
      <p:ext uri="{BB962C8B-B14F-4D97-AF65-F5344CB8AC3E}">
        <p14:creationId xmlns:p14="http://schemas.microsoft.com/office/powerpoint/2010/main" val="13350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" y="674042"/>
            <a:ext cx="12081780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" y="802838"/>
            <a:ext cx="11953492" cy="51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3" y="801535"/>
            <a:ext cx="11508288" cy="52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2" y="461049"/>
            <a:ext cx="10940376" cy="58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3" y="251924"/>
            <a:ext cx="11400601" cy="63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570</Words>
  <Application>Microsoft Office PowerPoint</Application>
  <PresentationFormat>Geniş ekran</PresentationFormat>
  <Paragraphs>64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Cambria-Bold</vt:lpstr>
      <vt:lpstr>Rockwell</vt:lpstr>
      <vt:lpstr>Rockwell-Bold</vt:lpstr>
      <vt:lpstr>Rockwell-Condensed</vt:lpstr>
      <vt:lpstr>Office Teması</vt:lpstr>
      <vt:lpstr>Sayısal Yöntemler</vt:lpstr>
      <vt:lpstr>Sayısal Analiz Nedir?</vt:lpstr>
      <vt:lpstr>PowerPoint Sunusu</vt:lpstr>
      <vt:lpstr>Mühendislik Problemlerinin Çözümü ve 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Neden Sayısal Yöntemler</vt:lpstr>
      <vt:lpstr>Neden Sayısal Yöntemler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Yöntemler</dc:title>
  <dc:creator>bilalalatas@yahoo.com</dc:creator>
  <cp:lastModifiedBy>bilalalatas@yahoo.com</cp:lastModifiedBy>
  <cp:revision>14</cp:revision>
  <dcterms:created xsi:type="dcterms:W3CDTF">2024-10-25T06:29:05Z</dcterms:created>
  <dcterms:modified xsi:type="dcterms:W3CDTF">2024-10-25T06:57:53Z</dcterms:modified>
</cp:coreProperties>
</file>