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0" r:id="rId7"/>
    <p:sldId id="291" r:id="rId8"/>
    <p:sldId id="292" r:id="rId9"/>
    <p:sldId id="261" r:id="rId10"/>
    <p:sldId id="264" r:id="rId11"/>
    <p:sldId id="262" r:id="rId12"/>
    <p:sldId id="263" r:id="rId13"/>
    <p:sldId id="288" r:id="rId14"/>
    <p:sldId id="265" r:id="rId15"/>
    <p:sldId id="289" r:id="rId16"/>
    <p:sldId id="266" r:id="rId17"/>
    <p:sldId id="267" r:id="rId18"/>
    <p:sldId id="268" r:id="rId19"/>
    <p:sldId id="269" r:id="rId20"/>
    <p:sldId id="270" r:id="rId21"/>
    <p:sldId id="293" r:id="rId22"/>
    <p:sldId id="294" r:id="rId23"/>
    <p:sldId id="271" r:id="rId24"/>
    <p:sldId id="272" r:id="rId25"/>
    <p:sldId id="273" r:id="rId26"/>
    <p:sldId id="274" r:id="rId27"/>
    <p:sldId id="275" r:id="rId28"/>
    <p:sldId id="276" r:id="rId29"/>
    <p:sldId id="287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77" r:id="rId39"/>
    <p:sldId id="278" r:id="rId4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2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109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06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392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83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72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274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8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32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902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351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7EC1-F3B8-470E-9B04-EDCA8872B41D}" type="datetimeFigureOut">
              <a:rPr lang="tr-TR" smtClean="0"/>
              <a:t>31.10.2024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277B-DB14-4940-8AF7-AA4C73F1D17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94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Sayısal Yöntemler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3. 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805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AÇIK YÖNTEMLER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38200" y="1483705"/>
            <a:ext cx="1052056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yöntemler;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Kökün (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x) sadece bir tek baş­langıç değerine gerek duyulan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veya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Kökü kıskaca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almayan iki başlangıç değeri gerektiren </a:t>
            </a:r>
            <a:endParaRPr lang="tr-TR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formüllere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dayanırlar.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Böylece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yöntemler hesaplama sürecinde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bazen ıraksar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yani gerçek kökten uzaklaşırlar. </a:t>
            </a:r>
            <a:endParaRPr lang="tr-TR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Ancak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açık yöntemler yakın­sadıkları zaman genellikle kapalı yöntemlerinden daha hızlı yakınsarlar. 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Yöntemler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</a:rPr>
              <a:t>Newton-</a:t>
            </a:r>
            <a:r>
              <a:rPr lang="tr-TR" b="1" dirty="0" err="1" smtClean="0">
                <a:solidFill>
                  <a:srgbClr val="FF0000"/>
                </a:solidFill>
              </a:rPr>
              <a:t>Raphson</a:t>
            </a:r>
            <a:r>
              <a:rPr lang="tr-TR" b="1" dirty="0" smtClean="0">
                <a:solidFill>
                  <a:srgbClr val="FF0000"/>
                </a:solidFill>
              </a:rPr>
              <a:t> yöntemi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</a:rPr>
              <a:t>Sekant yöntemi</a:t>
            </a:r>
            <a:endParaRPr lang="fi-FI" b="1" dirty="0" smtClean="0">
              <a:solidFill>
                <a:srgbClr val="FF000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</a:rPr>
              <a:t>Sabit noktalı </a:t>
            </a:r>
            <a:r>
              <a:rPr lang="tr-TR" b="1" dirty="0" err="1" smtClean="0">
                <a:solidFill>
                  <a:srgbClr val="FF0000"/>
                </a:solidFill>
              </a:rPr>
              <a:t>iterasyon</a:t>
            </a:r>
            <a:endParaRPr lang="tr-TR" b="1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9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7" y="1060246"/>
            <a:ext cx="11500719" cy="49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8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Grafik Yöntemi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95536" y="1300529"/>
            <a:ext cx="109582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Bu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yöntem ilkel olmasına rağmen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fonksiyonun davranışını ve köklerinin yerlerini kabaca belirlemekte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kullanılabilir.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En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basit hali ile verilen fonksiyonu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f(x)=0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haline getirdikten </a:t>
            </a:r>
            <a:r>
              <a:rPr lang="tr-TR" sz="2000" b="1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sonra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b="1" i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değerlerine karşılık gelen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fonksiyon değerleri istenen aralıkta çizilir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Fonksiyonu sıfır (0) yapan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değerleri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bu fonksiyonun </a:t>
            </a:r>
            <a:r>
              <a:rPr lang="tr-TR" sz="2000" b="1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kökleridir. 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Eğer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bulunan değerden daha hassas bir sonuca gereksinim varsa, grafiğin sınırları daraltılarak tekrar çizilebilir. 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Grafik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normal matematik derslerinde öğrenildiği gibi çizileceği gibi eğer istenirse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MATLAB programı yardımı ile de çizilebilir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.</a:t>
            </a:r>
            <a:endParaRPr lang="tr-T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320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7459362" cy="4351338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>
                <a:latin typeface="Times New Roman"/>
                <a:ea typeface="Calibri"/>
                <a:cs typeface="Times New Roman"/>
              </a:rPr>
              <a:t>Fonksiyonun grafiğini çizmek, köklerin nerede olabileceğini ve bazı kök bulma yöntemlerinin nerede başarısız olabileceğini de gösterebilir:</a:t>
            </a:r>
          </a:p>
          <a:p>
            <a:endParaRPr lang="tr-TR" dirty="0"/>
          </a:p>
          <a:p>
            <a:pPr lvl="1"/>
            <a:r>
              <a:rPr lang="tr-TR" dirty="0" smtClean="0"/>
              <a:t>(a) Aynı </a:t>
            </a:r>
            <a:r>
              <a:rPr lang="tr-TR" dirty="0"/>
              <a:t>işaret, kök </a:t>
            </a:r>
            <a:r>
              <a:rPr lang="tr-TR" dirty="0" smtClean="0"/>
              <a:t>yok</a:t>
            </a:r>
          </a:p>
          <a:p>
            <a:pPr lvl="1"/>
            <a:r>
              <a:rPr lang="tr-TR" dirty="0" smtClean="0"/>
              <a:t>(b) Farklı </a:t>
            </a:r>
            <a:r>
              <a:rPr lang="tr-TR" dirty="0"/>
              <a:t>işaret, tek </a:t>
            </a:r>
            <a:r>
              <a:rPr lang="tr-TR" dirty="0" smtClean="0"/>
              <a:t>kök</a:t>
            </a:r>
          </a:p>
          <a:p>
            <a:pPr lvl="1"/>
            <a:r>
              <a:rPr lang="tr-TR" dirty="0" smtClean="0"/>
              <a:t>(c) Aynı </a:t>
            </a:r>
            <a:r>
              <a:rPr lang="tr-TR" dirty="0"/>
              <a:t>işaret, iki </a:t>
            </a:r>
            <a:r>
              <a:rPr lang="tr-TR" dirty="0" smtClean="0"/>
              <a:t>kök</a:t>
            </a:r>
          </a:p>
          <a:p>
            <a:pPr lvl="1"/>
            <a:r>
              <a:rPr lang="tr-TR" dirty="0" smtClean="0"/>
              <a:t>(d) Farklı </a:t>
            </a:r>
            <a:r>
              <a:rPr lang="tr-TR" dirty="0"/>
              <a:t>işaret, üç kök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266" y="204977"/>
            <a:ext cx="2280534" cy="65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9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Grafik teknikler kesin olmadıkları için tek başlarına sınırlı pratik değere sahiptirler. </a:t>
            </a:r>
            <a:endParaRPr lang="tr-TR" dirty="0" smtClean="0"/>
          </a:p>
          <a:p>
            <a:r>
              <a:rPr lang="tr-TR" dirty="0" smtClean="0"/>
              <a:t>Bununla </a:t>
            </a:r>
            <a:r>
              <a:rPr lang="tr-TR" dirty="0"/>
              <a:t>birlikte, köklerin kaba tahminlerini elde etmek için grafik yöntemlerden yararlanılabilir.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tahminler sayısal yöntemler için başlangıç tahminleri olarak kullanılabilir</a:t>
            </a:r>
            <a:r>
              <a:rPr lang="tr-TR" dirty="0" smtClean="0"/>
              <a:t>. </a:t>
            </a:r>
          </a:p>
          <a:p>
            <a:r>
              <a:rPr lang="tr-TR" dirty="0" smtClean="0"/>
              <a:t>Grafiksel </a:t>
            </a:r>
            <a:r>
              <a:rPr lang="tr-TR" dirty="0"/>
              <a:t>yorumlar, fonksiyonların özelliklerini anlamak ve sayısal yöntemlerin tuzaklarını öngörmek için önemli araçlardır.</a:t>
            </a:r>
          </a:p>
          <a:p>
            <a:pPr lvl="1"/>
            <a:r>
              <a:rPr lang="tr-TR" dirty="0" smtClean="0"/>
              <a:t>Sayısal </a:t>
            </a:r>
            <a:r>
              <a:rPr lang="tr-TR" dirty="0"/>
              <a:t>yöntemlerin davranışlarının görsel olarak saptanmasında faydalıdır.</a:t>
            </a:r>
          </a:p>
          <a:p>
            <a:pPr lvl="1"/>
            <a:r>
              <a:rPr lang="tr-TR" dirty="0" smtClean="0"/>
              <a:t>Sayısal </a:t>
            </a:r>
            <a:r>
              <a:rPr lang="tr-TR" dirty="0"/>
              <a:t>analiz ile denklem köklerini hızlı ve kolay bulmayı sağlayan bir yöntemdir.</a:t>
            </a:r>
          </a:p>
          <a:p>
            <a:pPr lvl="1"/>
            <a:r>
              <a:rPr lang="tr-TR" dirty="0" smtClean="0"/>
              <a:t>Karmaşık </a:t>
            </a:r>
            <a:r>
              <a:rPr lang="tr-TR" dirty="0"/>
              <a:t>denklem/problemlerin yaklaşık (kabaca) çözümlenmesini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324966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7311081" cy="4351338"/>
          </a:xfrm>
        </p:spPr>
        <p:txBody>
          <a:bodyPr/>
          <a:lstStyle/>
          <a:p>
            <a:r>
              <a:rPr lang="tr-TR" dirty="0"/>
              <a:t>Bazı zor durumlar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(a) Fonksiyon </a:t>
            </a:r>
            <a:r>
              <a:rPr lang="tr-TR" dirty="0"/>
              <a:t>x eksenine teğet olduğunda ortaya çıkan çoklu kökler. Bu durumda, uç noktalar zıt işaretli olmasına rağmen, aralık için çift sayıda eksen kesişimi vardır. </a:t>
            </a:r>
            <a:endParaRPr lang="tr-TR" dirty="0" smtClean="0"/>
          </a:p>
          <a:p>
            <a:pPr lvl="1"/>
            <a:r>
              <a:rPr lang="tr-TR" dirty="0" smtClean="0"/>
              <a:t>(b) Uç </a:t>
            </a:r>
            <a:r>
              <a:rPr lang="tr-TR" dirty="0"/>
              <a:t>noktalarının zıt işaretli olduğu süreksiz fonksiyon çift sayıda kök içerir. 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/>
              <a:t>durumlar için kökleri belirlemek için özel stratejiler gereklidir.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807" y="0"/>
            <a:ext cx="27051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1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Grafiksel yöntemlerin dezavantajları</a:t>
            </a:r>
          </a:p>
          <a:p>
            <a:pPr lvl="1"/>
            <a:r>
              <a:rPr lang="tr-TR" dirty="0" smtClean="0"/>
              <a:t>Hassas </a:t>
            </a:r>
            <a:r>
              <a:rPr lang="tr-TR" dirty="0"/>
              <a:t>çözüm elde edilemez. Bu yüzden grafik yöntemlerin pratikte değeri</a:t>
            </a:r>
          </a:p>
          <a:p>
            <a:pPr lvl="1"/>
            <a:r>
              <a:rPr lang="tr-TR" dirty="0"/>
              <a:t>sınırlıdır.</a:t>
            </a:r>
          </a:p>
          <a:p>
            <a:pPr lvl="1"/>
            <a:r>
              <a:rPr lang="tr-TR" dirty="0" smtClean="0"/>
              <a:t>Bilgisayar </a:t>
            </a:r>
            <a:r>
              <a:rPr lang="tr-TR" dirty="0"/>
              <a:t>kullanmadan grafik çizmek uzun zaman alır.</a:t>
            </a:r>
          </a:p>
          <a:p>
            <a:pPr lvl="1"/>
            <a:r>
              <a:rPr lang="tr-TR" dirty="0" smtClean="0"/>
              <a:t>Çoğunlukla </a:t>
            </a:r>
            <a:r>
              <a:rPr lang="tr-TR" dirty="0"/>
              <a:t>3 ya da daha düşük bilinmeyenli denklem çözümü için uygundur.</a:t>
            </a:r>
          </a:p>
        </p:txBody>
      </p:sp>
    </p:spTree>
    <p:extLst>
      <p:ext uri="{BB962C8B-B14F-4D97-AF65-F5344CB8AC3E}">
        <p14:creationId xmlns:p14="http://schemas.microsoft.com/office/powerpoint/2010/main" val="306508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8" y="1975433"/>
            <a:ext cx="11526143" cy="41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30" y="699877"/>
            <a:ext cx="11745466" cy="49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58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31" y="145712"/>
            <a:ext cx="8561983" cy="65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6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LİNEER OLMAYAN (NONLİNEER)</a:t>
            </a:r>
            <a:br>
              <a:rPr lang="tr-TR" dirty="0"/>
            </a:br>
            <a:r>
              <a:rPr lang="tr-TR" dirty="0"/>
              <a:t>DENKLEMLERİN 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KAPALI YÖNTEMLER:</a:t>
            </a:r>
          </a:p>
          <a:p>
            <a:pPr lvl="1"/>
            <a:r>
              <a:rPr lang="tr-TR" dirty="0" smtClean="0"/>
              <a:t>Grafik </a:t>
            </a:r>
            <a:r>
              <a:rPr lang="tr-TR" dirty="0"/>
              <a:t>yöntemi</a:t>
            </a:r>
          </a:p>
          <a:p>
            <a:pPr lvl="1"/>
            <a:r>
              <a:rPr lang="fi-FI" dirty="0" smtClean="0"/>
              <a:t>Bisection </a:t>
            </a:r>
            <a:r>
              <a:rPr lang="fi-FI" dirty="0" smtClean="0"/>
              <a:t>(</a:t>
            </a:r>
            <a:r>
              <a:rPr lang="tr-TR" dirty="0" smtClean="0"/>
              <a:t>İ</a:t>
            </a:r>
            <a:r>
              <a:rPr lang="fi-FI" dirty="0" smtClean="0"/>
              <a:t>kiye </a:t>
            </a:r>
            <a:r>
              <a:rPr lang="fi-FI" dirty="0"/>
              <a:t>bölme yöntemi)</a:t>
            </a:r>
          </a:p>
          <a:p>
            <a:pPr lvl="1"/>
            <a:r>
              <a:rPr lang="tr-TR" dirty="0" err="1" smtClean="0"/>
              <a:t>Regula</a:t>
            </a:r>
            <a:r>
              <a:rPr lang="tr-TR" dirty="0" smtClean="0"/>
              <a:t> </a:t>
            </a:r>
            <a:r>
              <a:rPr lang="tr-TR" dirty="0" err="1"/>
              <a:t>Falsi</a:t>
            </a:r>
            <a:r>
              <a:rPr lang="tr-TR" dirty="0"/>
              <a:t> yöntemi (Yer değiştirme yöntemi)</a:t>
            </a:r>
          </a:p>
          <a:p>
            <a:r>
              <a:rPr lang="tr-TR" dirty="0"/>
              <a:t>AÇIK YÖNTEMLER:</a:t>
            </a:r>
          </a:p>
          <a:p>
            <a:pPr lvl="1"/>
            <a:r>
              <a:rPr lang="tr-TR" dirty="0" err="1" smtClean="0"/>
              <a:t>Fixed</a:t>
            </a:r>
            <a:r>
              <a:rPr lang="tr-TR" dirty="0" smtClean="0"/>
              <a:t> </a:t>
            </a:r>
            <a:r>
              <a:rPr lang="tr-TR" dirty="0"/>
              <a:t>Point </a:t>
            </a:r>
            <a:r>
              <a:rPr lang="tr-TR" dirty="0" err="1"/>
              <a:t>Iteration</a:t>
            </a:r>
            <a:r>
              <a:rPr lang="tr-TR" dirty="0"/>
              <a:t> yöntemi (Sabit nokta </a:t>
            </a:r>
            <a:r>
              <a:rPr lang="tr-TR" dirty="0" err="1"/>
              <a:t>iterasyon</a:t>
            </a:r>
            <a:r>
              <a:rPr lang="tr-TR" dirty="0"/>
              <a:t> yöntemi)</a:t>
            </a:r>
          </a:p>
          <a:p>
            <a:pPr lvl="1"/>
            <a:r>
              <a:rPr lang="tr-TR" dirty="0" smtClean="0"/>
              <a:t>Newton </a:t>
            </a:r>
            <a:r>
              <a:rPr lang="tr-TR" dirty="0" err="1"/>
              <a:t>Rapson</a:t>
            </a:r>
            <a:r>
              <a:rPr lang="tr-TR" dirty="0"/>
              <a:t> yöntemi</a:t>
            </a:r>
          </a:p>
          <a:p>
            <a:pPr lvl="1"/>
            <a:r>
              <a:rPr lang="tr-TR" dirty="0" err="1" smtClean="0"/>
              <a:t>Secant</a:t>
            </a:r>
            <a:r>
              <a:rPr lang="tr-TR" dirty="0" smtClean="0"/>
              <a:t> </a:t>
            </a:r>
            <a:r>
              <a:rPr lang="tr-TR" dirty="0"/>
              <a:t>yöntemi</a:t>
            </a:r>
          </a:p>
        </p:txBody>
      </p:sp>
    </p:spTree>
    <p:extLst>
      <p:ext uri="{BB962C8B-B14F-4D97-AF65-F5344CB8AC3E}">
        <p14:creationId xmlns:p14="http://schemas.microsoft.com/office/powerpoint/2010/main" val="164699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52" y="477044"/>
            <a:ext cx="8820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25752" y="1340768"/>
            <a:ext cx="3009900" cy="933450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" t="5151" r="8100" b="1355"/>
          <a:stretch/>
        </p:blipFill>
        <p:spPr bwMode="auto">
          <a:xfrm>
            <a:off x="4420283" y="1124744"/>
            <a:ext cx="5220000" cy="309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Resim 6"/>
          <p:cNvPicPr/>
          <p:nvPr/>
        </p:nvPicPr>
        <p:blipFill>
          <a:blip r:embed="rId5"/>
          <a:stretch>
            <a:fillRect/>
          </a:stretch>
        </p:blipFill>
        <p:spPr>
          <a:xfrm>
            <a:off x="5572275" y="4293096"/>
            <a:ext cx="3996000" cy="2160000"/>
          </a:xfrm>
          <a:prstGeom prst="rect">
            <a:avLst/>
          </a:prstGeom>
        </p:spPr>
      </p:pic>
      <p:pic>
        <p:nvPicPr>
          <p:cNvPr id="8" name="Resim 7"/>
          <p:cNvPicPr/>
          <p:nvPr/>
        </p:nvPicPr>
        <p:blipFill rotWithShape="1">
          <a:blip r:embed="rId6"/>
          <a:srcRect l="2624" t="2608" r="3346" b="5184"/>
          <a:stretch/>
        </p:blipFill>
        <p:spPr bwMode="auto">
          <a:xfrm>
            <a:off x="3604943" y="4363824"/>
            <a:ext cx="1630680" cy="216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13" y="2924945"/>
            <a:ext cx="343280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1125752" y="3933056"/>
            <a:ext cx="20609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NOT: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Fonksiyonun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sıfır değerini aldıktan sonra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işaret değiştirdiğine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dikkat edin</a:t>
            </a:r>
          </a:p>
        </p:txBody>
      </p:sp>
    </p:spTree>
    <p:extLst>
      <p:ext uri="{BB962C8B-B14F-4D97-AF65-F5344CB8AC3E}">
        <p14:creationId xmlns:p14="http://schemas.microsoft.com/office/powerpoint/2010/main" val="372840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oyun oynayalım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 ile 100 arasında bir sayı düşünüyorum. </a:t>
            </a:r>
            <a:endParaRPr lang="tr-TR" dirty="0" smtClean="0"/>
          </a:p>
          <a:p>
            <a:pPr lvl="1"/>
            <a:r>
              <a:rPr lang="tr-TR" dirty="0" smtClean="0"/>
              <a:t>Her </a:t>
            </a:r>
            <a:r>
              <a:rPr lang="tr-TR" dirty="0"/>
              <a:t>tahmininiz için size yüksek mi yoksa düşük mü olduğunuzu söyleyeceğim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Sayımı </a:t>
            </a:r>
            <a:r>
              <a:rPr lang="tr-TR" dirty="0"/>
              <a:t>belirlemek için gereken minimum tahmin sayısı nedir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Hileli </a:t>
            </a:r>
            <a:r>
              <a:rPr lang="tr-TR" dirty="0"/>
              <a:t>soru! Bir. İlk denemede doğru tahmin ederseniz yine de numaramı bulmuş olursunuz</a:t>
            </a:r>
            <a:r>
              <a:rPr lang="tr-TR" dirty="0" smtClean="0"/>
              <a:t>.</a:t>
            </a:r>
          </a:p>
          <a:p>
            <a:r>
              <a:rPr lang="tr-TR" dirty="0" smtClean="0"/>
              <a:t>Numaramı </a:t>
            </a:r>
            <a:r>
              <a:rPr lang="tr-TR" dirty="0"/>
              <a:t>bulmanızı garanti eden minimum tahmin sayısı nedir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Minimum </a:t>
            </a:r>
            <a:r>
              <a:rPr lang="tr-TR" dirty="0"/>
              <a:t>sayı 7'dir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Nasıl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81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Şimdi gerçekten </a:t>
            </a:r>
            <a:r>
              <a:rPr lang="tr-TR" dirty="0" smtClean="0"/>
              <a:t>oynayalım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Yaptığınız her tahmin için size yüksek mi yoksa düşük mü olduğunu söyleyeceğim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İlk </a:t>
            </a:r>
            <a:r>
              <a:rPr lang="tr-TR" dirty="0"/>
              <a:t>tahmininiz “50” olmalıdır çünkü bu, olası sayıların yarısını hemen ortadan kaldırmamızı sağlar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Yüksek </a:t>
            </a:r>
            <a:r>
              <a:rPr lang="tr-TR" dirty="0"/>
              <a:t>ya da düşük tahmininize bağlı olarak, olası cevapları daha da yarıya indirmek için yine orta noktayı seçmelisiniz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tr-TR" dirty="0"/>
              <a:t>prosedürü 7 tahmin için tekrarladıktan sonra, son cevap hariç hepsini elemiş oluruz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tr-TR" dirty="0"/>
              <a:t>süreç yavaştır, ancak yakınsama sağlayacağından emin olabilirsiniz.</a:t>
            </a:r>
          </a:p>
        </p:txBody>
      </p:sp>
    </p:spTree>
    <p:extLst>
      <p:ext uri="{BB962C8B-B14F-4D97-AF65-F5344CB8AC3E}">
        <p14:creationId xmlns:p14="http://schemas.microsoft.com/office/powerpoint/2010/main" val="4138340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İKİYE BÖLME YÖNTEMİ (</a:t>
            </a:r>
            <a:r>
              <a:rPr lang="tr-TR" dirty="0" err="1" smtClean="0"/>
              <a:t>Bisection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593124" y="1279145"/>
            <a:ext cx="10743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Lineer olmayan ve analitik çözümü olmayan bir bilinmeyenli denklemlerin köklerini bulmada kullanılan kapalı yöntemlerden biridir.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Denklemi sıfır yapan x değerleri denklemin kökleridir.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Verilen bir </a:t>
            </a:r>
            <a:r>
              <a:rPr lang="tr-TR" sz="20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i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f(x)=0 </a:t>
            </a:r>
            <a:r>
              <a:rPr lang="tr-TR" sz="2000" b="1" i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denklemi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[</a:t>
            </a:r>
            <a:r>
              <a:rPr lang="tr-TR" sz="2000" b="1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]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aralığında tanımlı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sürekli olsun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tr-TR" sz="2000" b="1" i="1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b="1" i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değerlerinin verilen fonksiyonda yazılması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ile elde edilen 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f(</a:t>
            </a:r>
            <a:r>
              <a:rPr lang="tr-TR" sz="2000" b="1" i="1" dirty="0" err="1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f(</a:t>
            </a:r>
            <a:r>
              <a:rPr lang="tr-TR" sz="2000" b="1" i="1" dirty="0" err="1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ters işaretli ise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yani </a:t>
            </a:r>
            <a:r>
              <a:rPr lang="tr-TR" sz="2000" b="1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f(</a:t>
            </a:r>
            <a:r>
              <a:rPr lang="tr-TR" sz="2000" b="1" i="1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r>
              <a:rPr lang="tr-TR" sz="2000" b="1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f(</a:t>
            </a:r>
            <a:r>
              <a:rPr lang="tr-TR" sz="2000" b="1" i="1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b="1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&lt; 0 ise fonksiyonun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[</a:t>
            </a:r>
            <a:r>
              <a:rPr lang="tr-TR" sz="2000" b="1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] aralığında </a:t>
            </a:r>
            <a:r>
              <a:rPr lang="tr-TR" sz="2000" b="1" i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i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eksenini </a:t>
            </a:r>
            <a:r>
              <a:rPr lang="tr-TR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kesen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en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az bir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kökü vardır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5356653" y="4281397"/>
            <a:ext cx="60671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Yarıya Bölme Yöntemi</a:t>
            </a:r>
            <a:r>
              <a:rPr lang="tr-TR" sz="20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kökün bulunduğu aralığı adım adım daraltarak (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aralığı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artarda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ikiye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bölerek)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gerçek</a:t>
            </a:r>
            <a:r>
              <a:rPr lang="tr-TR" sz="20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kök değerine yaklaşma esasına dayanır. 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653739" y="5808062"/>
            <a:ext cx="4206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600" b="1"/>
              <a:t>x</a:t>
            </a:r>
            <a:r>
              <a:rPr lang="tr-TR" altLang="tr-TR" sz="1600" b="1" baseline="-25000"/>
              <a:t>ü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1015314" y="5750912"/>
            <a:ext cx="323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015314" y="4023712"/>
            <a:ext cx="1588" cy="2830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464577" y="5762024"/>
            <a:ext cx="0" cy="247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752164" y="4619024"/>
            <a:ext cx="0" cy="1114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67664" y="3972912"/>
            <a:ext cx="29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600" b="1"/>
              <a:t>y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464577" y="5363562"/>
            <a:ext cx="447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600" b="1"/>
              <a:t>x</a:t>
            </a:r>
            <a:r>
              <a:rPr lang="tr-TR" altLang="tr-TR" sz="1600" b="1" baseline="-25000"/>
              <a:t>a</a:t>
            </a: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 rot="398340">
            <a:off x="1112152" y="4334862"/>
            <a:ext cx="2651125" cy="2344737"/>
          </a:xfrm>
          <a:custGeom>
            <a:avLst/>
            <a:gdLst>
              <a:gd name="T0" fmla="*/ 0 w 899"/>
              <a:gd name="T1" fmla="*/ 2147483646 h 934"/>
              <a:gd name="T2" fmla="*/ 2147483646 w 899"/>
              <a:gd name="T3" fmla="*/ 2147483646 h 934"/>
              <a:gd name="T4" fmla="*/ 2147483646 w 899"/>
              <a:gd name="T5" fmla="*/ 2147483646 h 934"/>
              <a:gd name="T6" fmla="*/ 2147483646 w 899"/>
              <a:gd name="T7" fmla="*/ 2147483646 h 934"/>
              <a:gd name="T8" fmla="*/ 2147483646 w 899"/>
              <a:gd name="T9" fmla="*/ 2147483646 h 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99" h="934">
                <a:moveTo>
                  <a:pt x="0" y="934"/>
                </a:moveTo>
                <a:cubicBezTo>
                  <a:pt x="36" y="849"/>
                  <a:pt x="72" y="764"/>
                  <a:pt x="159" y="685"/>
                </a:cubicBezTo>
                <a:cubicBezTo>
                  <a:pt x="246" y="606"/>
                  <a:pt x="409" y="560"/>
                  <a:pt x="522" y="458"/>
                </a:cubicBezTo>
                <a:cubicBezTo>
                  <a:pt x="635" y="356"/>
                  <a:pt x="779" y="144"/>
                  <a:pt x="839" y="72"/>
                </a:cubicBezTo>
                <a:cubicBezTo>
                  <a:pt x="899" y="0"/>
                  <a:pt x="891" y="13"/>
                  <a:pt x="884" y="27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2010677" y="5687412"/>
            <a:ext cx="98425" cy="1000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413777" y="5660424"/>
            <a:ext cx="100012" cy="1016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701364" y="5695349"/>
            <a:ext cx="98425" cy="1016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861452" y="5809649"/>
            <a:ext cx="647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400" b="1"/>
              <a:t>kök</a:t>
            </a:r>
            <a:endParaRPr lang="tr-TR" altLang="tr-TR" sz="1400" b="1" baseline="-25000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423427" y="4946049"/>
            <a:ext cx="8366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600" b="1"/>
              <a:t>y=f(x)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49052" y="5711224"/>
            <a:ext cx="2984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1600" b="1"/>
              <a:t>x</a:t>
            </a:r>
          </a:p>
        </p:txBody>
      </p:sp>
      <p:graphicFrame>
        <p:nvGraphicFramePr>
          <p:cNvPr id="21" name="Object 2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69887977"/>
              </p:ext>
            </p:extLst>
          </p:nvPr>
        </p:nvGraphicFramePr>
        <p:xfrm>
          <a:off x="2215464" y="411896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enklem" r:id="rId3" imgW="114151" imgH="215619" progId="Equation.3">
                  <p:embed/>
                </p:oleObj>
              </mc:Choice>
              <mc:Fallback>
                <p:oleObj name="Denklem" r:id="rId3" imgW="114151" imgH="215619" progId="Equation.3">
                  <p:embed/>
                  <p:pic>
                    <p:nvPicPr>
                      <p:cNvPr id="3278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464" y="4118962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1020077" y="6025549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1020077" y="4622199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407302" y="5846162"/>
            <a:ext cx="623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b="1">
                <a:solidFill>
                  <a:srgbClr val="FF3300"/>
                </a:solidFill>
              </a:rPr>
              <a:t>f(x</a:t>
            </a:r>
            <a:r>
              <a:rPr lang="tr-TR" altLang="tr-TR" sz="1800" b="1" baseline="-25000">
                <a:solidFill>
                  <a:srgbClr val="FF3300"/>
                </a:solidFill>
              </a:rPr>
              <a:t>a</a:t>
            </a:r>
            <a:r>
              <a:rPr lang="tr-TR" altLang="tr-TR" sz="1800" b="1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43814" y="4441224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1800" b="1">
                <a:solidFill>
                  <a:srgbClr val="FF3300"/>
                </a:solidFill>
              </a:rPr>
              <a:t>f(x</a:t>
            </a:r>
            <a:r>
              <a:rPr lang="tr-TR" altLang="tr-TR" sz="1800" b="1" baseline="-25000">
                <a:solidFill>
                  <a:srgbClr val="FF3300"/>
                </a:solidFill>
              </a:rPr>
              <a:t>ü</a:t>
            </a:r>
            <a:r>
              <a:rPr lang="tr-TR" altLang="tr-TR" sz="1800" b="1">
                <a:solidFill>
                  <a:srgbClr val="FF33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3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1042988" y="1016000"/>
            <a:ext cx="4176712" cy="3313113"/>
            <a:chOff x="748" y="2636"/>
            <a:chExt cx="1724" cy="1316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064" y="3474"/>
              <a:ext cx="192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800" b="1"/>
                <a:t>x</a:t>
              </a:r>
              <a:r>
                <a:rPr lang="tr-TR" altLang="tr-TR" sz="1800" b="1" baseline="-25000"/>
                <a:t>ü</a:t>
              </a: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861" y="3448"/>
              <a:ext cx="14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861" y="2659"/>
              <a:ext cx="1" cy="1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1066" y="3453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2109" y="2931"/>
              <a:ext cx="0" cy="5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Text Box 12"/>
            <p:cNvSpPr txBox="1">
              <a:spLocks noChangeArrowheads="1"/>
            </p:cNvSpPr>
            <p:nvPr/>
          </p:nvSpPr>
          <p:spPr bwMode="auto">
            <a:xfrm>
              <a:off x="748" y="2636"/>
              <a:ext cx="136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800" b="1"/>
                <a:t>y</a:t>
              </a: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066" y="3271"/>
              <a:ext cx="204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800" b="1"/>
                <a:t>x</a:t>
              </a:r>
              <a:r>
                <a:rPr lang="tr-TR" altLang="tr-TR" sz="1800" b="1" baseline="-25000"/>
                <a:t>a</a:t>
              </a:r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 rot="398340">
              <a:off x="905" y="2801"/>
              <a:ext cx="1209" cy="1071"/>
            </a:xfrm>
            <a:custGeom>
              <a:avLst/>
              <a:gdLst>
                <a:gd name="T0" fmla="*/ 0 w 899"/>
                <a:gd name="T1" fmla="*/ 2793 h 934"/>
                <a:gd name="T2" fmla="*/ 1700 w 899"/>
                <a:gd name="T3" fmla="*/ 2046 h 934"/>
                <a:gd name="T4" fmla="*/ 5586 w 899"/>
                <a:gd name="T5" fmla="*/ 1368 h 934"/>
                <a:gd name="T6" fmla="*/ 8973 w 899"/>
                <a:gd name="T7" fmla="*/ 216 h 934"/>
                <a:gd name="T8" fmla="*/ 9457 w 899"/>
                <a:gd name="T9" fmla="*/ 81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1315" y="3419"/>
              <a:ext cx="45" cy="4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37" name="Oval 16"/>
            <p:cNvSpPr>
              <a:spLocks noChangeArrowheads="1"/>
            </p:cNvSpPr>
            <p:nvPr/>
          </p:nvSpPr>
          <p:spPr bwMode="auto">
            <a:xfrm>
              <a:off x="1587" y="3429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1043" y="340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2086" y="342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1554" y="3475"/>
              <a:ext cx="192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800" b="1"/>
                <a:t>x</a:t>
              </a:r>
              <a:r>
                <a:rPr lang="tr-TR" altLang="tr-TR" sz="1800" b="1" baseline="-25000"/>
                <a:t>o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1247" y="3475"/>
              <a:ext cx="295" cy="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 dirty="0"/>
                <a:t>kök</a:t>
              </a:r>
              <a:endParaRPr lang="tr-TR" altLang="tr-TR" sz="1600" b="1" baseline="-25000" dirty="0"/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1565" y="2908"/>
              <a:ext cx="381" cy="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800" b="1"/>
                <a:t>y=f(x</a:t>
              </a:r>
              <a:r>
                <a:rPr lang="tr-TR" altLang="tr-TR" sz="1600" b="1"/>
                <a:t>)</a:t>
              </a: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1610" y="3339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2336" y="3430"/>
              <a:ext cx="136" cy="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x</a:t>
              </a:r>
            </a:p>
          </p:txBody>
        </p:sp>
      </p:grp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5327649" y="1196975"/>
            <a:ext cx="4909923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tr-TR" alt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f(x) = 0</a:t>
            </a:r>
            <a:r>
              <a:rPr lang="tr-TR" altLang="tr-TR" sz="2400" dirty="0"/>
              <a:t> ’ı sağlayan kökün içinde bulunduğu aralığın </a:t>
            </a:r>
            <a:r>
              <a:rPr lang="tr-TR" altLang="tr-TR" sz="2400" b="1" i="1" dirty="0">
                <a:solidFill>
                  <a:srgbClr val="000066"/>
                </a:solidFill>
              </a:rPr>
              <a:t>alt</a:t>
            </a:r>
            <a:r>
              <a:rPr lang="tr-TR" altLang="tr-TR" sz="2400" b="1" dirty="0">
                <a:solidFill>
                  <a:srgbClr val="000066"/>
                </a:solidFill>
              </a:rPr>
              <a:t> </a:t>
            </a:r>
            <a:r>
              <a:rPr lang="tr-TR" altLang="tr-TR" sz="2400" dirty="0"/>
              <a:t>ve </a:t>
            </a:r>
            <a:r>
              <a:rPr lang="tr-TR" altLang="tr-TR" sz="2400" b="1" i="1" dirty="0">
                <a:solidFill>
                  <a:srgbClr val="000066"/>
                </a:solidFill>
              </a:rPr>
              <a:t>üst değeri</a:t>
            </a:r>
            <a:r>
              <a:rPr lang="tr-TR" altLang="tr-TR" sz="2400" dirty="0"/>
              <a:t> biliniyorsa bu iki değerin </a:t>
            </a:r>
            <a:r>
              <a:rPr lang="tr-TR" alt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orta noktası</a:t>
            </a:r>
            <a:r>
              <a:rPr lang="tr-TR" altLang="tr-TR" sz="2400" dirty="0"/>
              <a:t> için </a:t>
            </a:r>
            <a:r>
              <a:rPr lang="tr-TR" altLang="tr-TR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değeri</a:t>
            </a:r>
            <a:r>
              <a:rPr lang="tr-TR" altLang="tr-TR" sz="2400" dirty="0"/>
              <a:t> bulunabilir.</a:t>
            </a:r>
            <a:r>
              <a:rPr lang="tr-TR" altLang="tr-TR" sz="2200" dirty="0"/>
              <a:t> </a:t>
            </a:r>
          </a:p>
        </p:txBody>
      </p:sp>
      <p:graphicFrame>
        <p:nvGraphicFramePr>
          <p:cNvPr id="46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2419350" y="37544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Denklem" r:id="rId3" imgW="114151" imgH="215619" progId="Equation.3">
                  <p:embed/>
                </p:oleObj>
              </mc:Choice>
              <mc:Fallback>
                <p:oleObj name="Denklem" r:id="rId3" imgW="114151" imgH="215619" progId="Equation.3">
                  <p:embed/>
                  <p:pic>
                    <p:nvPicPr>
                      <p:cNvPr id="3482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37544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87165"/>
              </p:ext>
            </p:extLst>
          </p:nvPr>
        </p:nvGraphicFramePr>
        <p:xfrm>
          <a:off x="2826051" y="4730703"/>
          <a:ext cx="233997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Denklem" r:id="rId5" imgW="774364" imgH="393529" progId="Equation.3">
                  <p:embed/>
                </p:oleObj>
              </mc:Choice>
              <mc:Fallback>
                <p:oleObj name="Denklem" r:id="rId5" imgW="774364" imgH="393529" progId="Equation.3">
                  <p:embed/>
                  <p:pic>
                    <p:nvPicPr>
                      <p:cNvPr id="1239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051" y="4730703"/>
                        <a:ext cx="2339975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9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27088" y="728663"/>
            <a:ext cx="10961258" cy="574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İşlem adımları</a:t>
            </a:r>
          </a:p>
          <a:p>
            <a:pPr eaLnBrk="1" hangingPunct="1">
              <a:defRPr/>
            </a:pPr>
            <a:endParaRPr lang="tr-TR" altLang="tr-TR" sz="24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Wingdings" panose="05000000000000000000" pitchFamily="2" charset="2"/>
            </a:endParaRPr>
          </a:p>
          <a:p>
            <a:pPr eaLnBrk="1" hangingPunct="1">
              <a:buFontTx/>
              <a:buAutoNum type="arabicParenR"/>
              <a:defRPr/>
            </a:pPr>
            <a:r>
              <a:rPr lang="tr-TR" altLang="tr-TR" sz="2400" dirty="0" smtClean="0">
                <a:sym typeface="Wingdings" panose="05000000000000000000" pitchFamily="2" charset="2"/>
              </a:rPr>
              <a:t>Kökün bulunduğu aralık için </a:t>
            </a:r>
            <a:r>
              <a:rPr lang="tr-TR" alt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x</a:t>
            </a:r>
            <a:r>
              <a:rPr lang="tr-TR" altLang="tr-TR" sz="24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a</a:t>
            </a:r>
            <a:r>
              <a:rPr lang="tr-TR" altLang="tr-TR" sz="2400" dirty="0" smtClean="0">
                <a:sym typeface="Wingdings" panose="05000000000000000000" pitchFamily="2" charset="2"/>
              </a:rPr>
              <a:t> ve </a:t>
            </a:r>
            <a:r>
              <a:rPr lang="tr-TR" alt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x</a:t>
            </a:r>
            <a:r>
              <a:rPr lang="tr-TR" altLang="tr-TR" sz="24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ü</a:t>
            </a:r>
            <a:r>
              <a:rPr lang="tr-TR" altLang="tr-TR" sz="2400" baseline="-25000" dirty="0" smtClean="0">
                <a:sym typeface="Wingdings" panose="05000000000000000000" pitchFamily="2" charset="2"/>
              </a:rPr>
              <a:t> </a:t>
            </a:r>
            <a:r>
              <a:rPr lang="tr-TR" altLang="tr-TR" sz="2400" dirty="0" smtClean="0">
                <a:sym typeface="Wingdings" panose="05000000000000000000" pitchFamily="2" charset="2"/>
              </a:rPr>
              <a:t>değerleri tahmin edilir ve 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</a:t>
            </a:r>
            <a:r>
              <a:rPr lang="tr-TR" alt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xa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).f(</a:t>
            </a:r>
            <a:r>
              <a:rPr lang="tr-TR" alt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xü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&lt; 0</a:t>
            </a:r>
            <a:r>
              <a:rPr lang="tr-TR" altLang="tr-TR" sz="2400" dirty="0" smtClean="0"/>
              <a:t> şartı aranır.</a:t>
            </a:r>
          </a:p>
          <a:p>
            <a:pPr eaLnBrk="1" hangingPunct="1">
              <a:buFontTx/>
              <a:buAutoNum type="arabicParenR"/>
              <a:defRPr/>
            </a:pPr>
            <a:endParaRPr lang="tr-TR" altLang="tr-TR" sz="2400" dirty="0" smtClean="0"/>
          </a:p>
          <a:p>
            <a:pPr eaLnBrk="1" hangingPunct="1">
              <a:buFontTx/>
              <a:buAutoNum type="arabicParenR"/>
              <a:defRPr/>
            </a:pPr>
            <a:r>
              <a:rPr lang="tr-TR" altLang="tr-TR" sz="2400" dirty="0" smtClean="0"/>
              <a:t>Üst ve alt değerlerle 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orta değer</a:t>
            </a:r>
            <a:r>
              <a:rPr lang="tr-TR" altLang="tr-TR" sz="2400" dirty="0" smtClean="0"/>
              <a:t> (</a:t>
            </a:r>
            <a:r>
              <a:rPr lang="tr-TR" altLang="tr-TR" sz="2400" dirty="0" err="1" smtClean="0"/>
              <a:t>x</a:t>
            </a:r>
            <a:r>
              <a:rPr lang="tr-TR" altLang="tr-TR" sz="2400" baseline="-25000" dirty="0" err="1" smtClean="0"/>
              <a:t>o</a:t>
            </a:r>
            <a:r>
              <a:rPr lang="tr-TR" altLang="tr-TR" sz="2400" dirty="0" smtClean="0"/>
              <a:t>) hesaplanır.</a:t>
            </a:r>
          </a:p>
          <a:p>
            <a:pPr eaLnBrk="1" hangingPunct="1">
              <a:buFontTx/>
              <a:buAutoNum type="arabicParenR"/>
              <a:defRPr/>
            </a:pPr>
            <a:endParaRPr lang="tr-TR" altLang="tr-TR" sz="2400" dirty="0" smtClean="0"/>
          </a:p>
          <a:p>
            <a:pPr eaLnBrk="1" hangingPunct="1">
              <a:buFontTx/>
              <a:buAutoNum type="arabicParenR"/>
              <a:defRPr/>
            </a:pPr>
            <a:endParaRPr lang="tr-TR" altLang="tr-TR" sz="2400" dirty="0" smtClean="0"/>
          </a:p>
          <a:p>
            <a:pPr eaLnBrk="1" hangingPunct="1">
              <a:buFontTx/>
              <a:buAutoNum type="arabicParenR"/>
              <a:defRPr/>
            </a:pPr>
            <a:endParaRPr lang="tr-TR" altLang="tr-TR" sz="2400" dirty="0" smtClean="0"/>
          </a:p>
          <a:p>
            <a:pPr eaLnBrk="1" hangingPunct="1">
              <a:buFontTx/>
              <a:buAutoNum type="arabicParenR"/>
              <a:defRPr/>
            </a:pPr>
            <a:r>
              <a:rPr lang="tr-TR" altLang="tr-TR" sz="2400" dirty="0" smtClean="0"/>
              <a:t>f(</a:t>
            </a:r>
            <a:r>
              <a:rPr lang="tr-TR" altLang="tr-TR" sz="2400" dirty="0" err="1" smtClean="0"/>
              <a:t>x</a:t>
            </a:r>
            <a:r>
              <a:rPr lang="tr-TR" altLang="tr-TR" sz="2400" baseline="-25000" dirty="0" err="1" smtClean="0"/>
              <a:t>o</a:t>
            </a:r>
            <a:r>
              <a:rPr lang="tr-TR" altLang="tr-TR" sz="2400" dirty="0" smtClean="0"/>
              <a:t>) değeri hesaplanır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tr-TR" altLang="tr-TR" sz="2400" dirty="0" smtClean="0"/>
              <a:t>Eğer 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</a:t>
            </a:r>
            <a:r>
              <a:rPr lang="tr-TR" alt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4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=0</a:t>
            </a:r>
            <a:r>
              <a:rPr lang="tr-TR" altLang="tr-TR" sz="2400" dirty="0" smtClean="0"/>
              <a:t> ise </a:t>
            </a:r>
            <a:r>
              <a:rPr lang="tr-TR" altLang="tr-TR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kök</a:t>
            </a:r>
            <a:r>
              <a:rPr lang="tr-TR" altLang="tr-TR" sz="2400" dirty="0" smtClean="0"/>
              <a:t> </a:t>
            </a:r>
            <a:r>
              <a:rPr lang="tr-TR" alt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4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tr-TR" altLang="tr-TR" sz="2400" dirty="0" err="1" smtClean="0"/>
              <a:t>’dır</a:t>
            </a:r>
            <a:r>
              <a:rPr lang="tr-TR" altLang="tr-TR" sz="2400" dirty="0" smtClean="0"/>
              <a:t>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tr-TR" altLang="tr-TR" sz="2400" dirty="0" smtClean="0"/>
              <a:t>Eğer 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</a:t>
            </a:r>
            <a:r>
              <a:rPr lang="tr-TR" alt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4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≠ 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tr-TR" altLang="tr-TR" sz="2400" dirty="0" smtClean="0"/>
              <a:t> ise </a:t>
            </a:r>
            <a:r>
              <a:rPr lang="tr-TR" altLang="tr-TR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işleme devam</a:t>
            </a:r>
            <a:r>
              <a:rPr lang="tr-TR" altLang="tr-TR" sz="2400" dirty="0" smtClean="0"/>
              <a:t> edilir</a:t>
            </a:r>
          </a:p>
          <a:p>
            <a:pPr eaLnBrk="1" hangingPunct="1">
              <a:buFontTx/>
              <a:buAutoNum type="arabicParenR"/>
              <a:defRPr/>
            </a:pPr>
            <a:endParaRPr lang="tr-TR" altLang="tr-TR" sz="2400" dirty="0" smtClean="0"/>
          </a:p>
          <a:p>
            <a:pPr eaLnBrk="1" hangingPunct="1">
              <a:defRPr/>
            </a:pPr>
            <a:r>
              <a:rPr lang="tr-TR" altLang="tr-TR" sz="2400" dirty="0" smtClean="0"/>
              <a:t>4) f(</a:t>
            </a:r>
            <a:r>
              <a:rPr lang="tr-TR" altLang="tr-TR" sz="2400" dirty="0" err="1" smtClean="0"/>
              <a:t>x</a:t>
            </a:r>
            <a:r>
              <a:rPr lang="tr-TR" altLang="tr-TR" sz="2400" baseline="-25000" dirty="0" err="1" smtClean="0"/>
              <a:t>a</a:t>
            </a:r>
            <a:r>
              <a:rPr lang="tr-TR" altLang="tr-TR" sz="2400" dirty="0" smtClean="0"/>
              <a:t>) hesaplanır</a:t>
            </a:r>
          </a:p>
          <a:p>
            <a:pPr lvl="1" eaLnBrk="1" hangingPunct="1">
              <a:defRPr/>
            </a:pPr>
            <a:endParaRPr lang="tr-TR" altLang="tr-TR" sz="2200" dirty="0" smtClean="0"/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553549366"/>
              </p:ext>
            </p:extLst>
          </p:nvPr>
        </p:nvGraphicFramePr>
        <p:xfrm>
          <a:off x="3497263" y="3008999"/>
          <a:ext cx="176371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Denklem" r:id="rId3" imgW="774364" imgH="393529" progId="Equation.3">
                  <p:embed/>
                </p:oleObj>
              </mc:Choice>
              <mc:Fallback>
                <p:oleObj name="Denklem" r:id="rId3" imgW="774364" imgH="393529" progId="Equation.3">
                  <p:embed/>
                  <p:pic>
                    <p:nvPicPr>
                      <p:cNvPr id="1259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3008999"/>
                        <a:ext cx="1763712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7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549643" y="728663"/>
            <a:ext cx="3967162" cy="2952750"/>
            <a:chOff x="676" y="1933"/>
            <a:chExt cx="2045" cy="1588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2233" y="2658"/>
              <a:ext cx="229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x</a:t>
              </a:r>
              <a:r>
                <a:rPr lang="tr-TR" altLang="tr-TR" sz="1600" b="1" baseline="-25000"/>
                <a:t>ü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792" y="262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93" y="1979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975" y="263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290" y="2273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676" y="1933"/>
              <a:ext cx="163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y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930" y="2455"/>
              <a:ext cx="244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x</a:t>
              </a:r>
              <a:r>
                <a:rPr lang="tr-TR" altLang="tr-TR" sz="1600" b="1" baseline="-25000"/>
                <a:t>a</a:t>
              </a: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 rot="398340">
              <a:off x="862" y="2115"/>
              <a:ext cx="1447" cy="1274"/>
            </a:xfrm>
            <a:custGeom>
              <a:avLst/>
              <a:gdLst>
                <a:gd name="T0" fmla="*/ 0 w 899"/>
                <a:gd name="T1" fmla="*/ 11195 h 934"/>
                <a:gd name="T2" fmla="*/ 7161 w 899"/>
                <a:gd name="T3" fmla="*/ 8207 h 934"/>
                <a:gd name="T4" fmla="*/ 23506 w 899"/>
                <a:gd name="T5" fmla="*/ 5496 h 934"/>
                <a:gd name="T6" fmla="*/ 37788 w 899"/>
                <a:gd name="T7" fmla="*/ 865 h 934"/>
                <a:gd name="T8" fmla="*/ 39822 w 899"/>
                <a:gd name="T9" fmla="*/ 322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1859" y="2591"/>
              <a:ext cx="54" cy="5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1536" y="2581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952" y="2591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2268" y="2591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493" y="2455"/>
              <a:ext cx="230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x</a:t>
              </a:r>
              <a:r>
                <a:rPr lang="tr-TR" altLang="tr-TR" sz="1600" b="1" baseline="-25000"/>
                <a:t>o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777" y="2658"/>
              <a:ext cx="354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kök</a:t>
              </a:r>
              <a:endParaRPr lang="tr-TR" altLang="tr-TR" sz="1600" b="1" baseline="-25000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565" y="2614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558" y="2605"/>
              <a:ext cx="163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x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975" y="3113"/>
              <a:ext cx="227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f(x</a:t>
              </a:r>
              <a:r>
                <a:rPr lang="tr-TR" altLang="tr-TR" sz="1600" b="1" baseline="-25000"/>
                <a:t>a</a:t>
              </a:r>
              <a:r>
                <a:rPr lang="tr-TR" altLang="tr-TR" sz="1600" b="1"/>
                <a:t>)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109" y="2137"/>
              <a:ext cx="227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f(x</a:t>
              </a:r>
              <a:r>
                <a:rPr lang="tr-TR" altLang="tr-TR" sz="1600" b="1" baseline="-25000"/>
                <a:t>ü</a:t>
              </a:r>
              <a:r>
                <a:rPr lang="tr-TR" altLang="tr-TR" sz="1600" b="1"/>
                <a:t>)</a:t>
              </a:r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6514718" y="3897313"/>
            <a:ext cx="3995737" cy="2771775"/>
            <a:chOff x="3175" y="1706"/>
            <a:chExt cx="2064" cy="1565"/>
          </a:xfrm>
        </p:grpSpPr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4751" y="2703"/>
              <a:ext cx="22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x</a:t>
              </a:r>
              <a:r>
                <a:rPr lang="tr-TR" altLang="tr-TR" sz="1600" b="1" baseline="-25000"/>
                <a:t>ü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310" y="2672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310" y="1733"/>
              <a:ext cx="1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556" y="2678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4804" y="2057"/>
              <a:ext cx="0" cy="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3175" y="1706"/>
              <a:ext cx="163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y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556" y="2461"/>
              <a:ext cx="244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x</a:t>
              </a:r>
              <a:r>
                <a:rPr lang="tr-TR" altLang="tr-TR" sz="1600" b="1" baseline="-25000"/>
                <a:t>a</a:t>
              </a: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 rot="398340">
              <a:off x="3363" y="1902"/>
              <a:ext cx="1447" cy="1274"/>
            </a:xfrm>
            <a:custGeom>
              <a:avLst/>
              <a:gdLst>
                <a:gd name="T0" fmla="*/ 0 w 899"/>
                <a:gd name="T1" fmla="*/ 11195 h 934"/>
                <a:gd name="T2" fmla="*/ 7161 w 899"/>
                <a:gd name="T3" fmla="*/ 8207 h 934"/>
                <a:gd name="T4" fmla="*/ 23506 w 899"/>
                <a:gd name="T5" fmla="*/ 5496 h 934"/>
                <a:gd name="T6" fmla="*/ 37788 w 899"/>
                <a:gd name="T7" fmla="*/ 865 h 934"/>
                <a:gd name="T8" fmla="*/ 39822 w 899"/>
                <a:gd name="T9" fmla="*/ 322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3854" y="2637"/>
              <a:ext cx="54" cy="5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4179" y="2649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3528" y="2649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777" y="2642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4140" y="2704"/>
              <a:ext cx="2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x</a:t>
              </a:r>
              <a:r>
                <a:rPr lang="tr-TR" altLang="tr-TR" sz="1600" b="1" baseline="-25000"/>
                <a:t>o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3772" y="2704"/>
              <a:ext cx="354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kök</a:t>
              </a:r>
              <a:endParaRPr lang="tr-TR" altLang="tr-TR" sz="1600" b="1" baseline="-25000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4207" y="254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5076" y="2650"/>
              <a:ext cx="163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x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3515" y="2840"/>
              <a:ext cx="22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f(x</a:t>
              </a:r>
              <a:r>
                <a:rPr lang="tr-TR" altLang="tr-TR" sz="1600" b="1" baseline="-25000"/>
                <a:t>a</a:t>
              </a:r>
              <a:r>
                <a:rPr lang="tr-TR" altLang="tr-TR" sz="1600" b="1"/>
                <a:t>)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4626" y="1933"/>
              <a:ext cx="22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tr-TR" altLang="tr-TR" sz="1600" b="1"/>
                <a:t>f(x</a:t>
              </a:r>
              <a:r>
                <a:rPr lang="tr-TR" altLang="tr-TR" sz="1600" b="1" baseline="-25000"/>
                <a:t>ü</a:t>
              </a:r>
              <a:r>
                <a:rPr lang="tr-TR" altLang="tr-TR" sz="1600" b="1"/>
                <a:t>)</a:t>
              </a:r>
            </a:p>
          </p:txBody>
        </p:sp>
      </p:grpSp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576263" y="593725"/>
            <a:ext cx="5715369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 startAt="5"/>
              <a:defRPr/>
            </a:pPr>
            <a:r>
              <a:rPr lang="tr-TR" altLang="tr-TR" sz="2200" dirty="0" smtClean="0"/>
              <a:t>a)</a:t>
            </a:r>
          </a:p>
          <a:p>
            <a:pPr eaLnBrk="1" hangingPunct="1">
              <a:defRPr/>
            </a:pPr>
            <a:r>
              <a:rPr lang="tr-TR" altLang="tr-TR" sz="2200" dirty="0" smtClean="0"/>
              <a:t>	</a:t>
            </a:r>
            <a:r>
              <a:rPr lang="tr-TR" alt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</a:t>
            </a:r>
            <a:r>
              <a:rPr lang="tr-TR" altLang="tr-TR" sz="2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2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tr-TR" alt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).f(</a:t>
            </a:r>
            <a:r>
              <a:rPr lang="tr-TR" altLang="tr-TR" sz="2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2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tr-TR" alt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&gt; 0</a:t>
            </a:r>
            <a:r>
              <a:rPr lang="tr-TR" altLang="tr-TR" sz="2200" dirty="0" smtClean="0"/>
              <a:t> ise </a:t>
            </a:r>
          </a:p>
          <a:p>
            <a:pPr eaLnBrk="1" hangingPunct="1">
              <a:defRPr/>
            </a:pPr>
            <a:r>
              <a:rPr lang="tr-TR" altLang="tr-TR" sz="2200" dirty="0" smtClean="0"/>
              <a:t>    </a:t>
            </a:r>
            <a:r>
              <a:rPr lang="tr-TR" altLang="tr-TR" sz="2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2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tr-TR" alt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tr-TR" sz="2200" dirty="0" smtClean="0"/>
              <a:t>yerine </a:t>
            </a:r>
            <a:r>
              <a:rPr lang="tr-TR" altLang="tr-TR" sz="2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2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tr-TR" altLang="tr-TR" sz="2200" dirty="0" smtClean="0"/>
              <a:t> yazılarak işleme devam edilir</a:t>
            </a:r>
          </a:p>
          <a:p>
            <a:pPr eaLnBrk="1" hangingPunct="1">
              <a:buFontTx/>
              <a:buAutoNum type="alphaLcParenR"/>
              <a:defRPr/>
            </a:pPr>
            <a:endParaRPr lang="tr-TR" altLang="tr-TR" sz="2200" dirty="0" smtClean="0"/>
          </a:p>
          <a:p>
            <a:pPr eaLnBrk="1" hangingPunct="1">
              <a:buFontTx/>
              <a:buAutoNum type="alphaLcParenR"/>
              <a:defRPr/>
            </a:pPr>
            <a:endParaRPr lang="tr-TR" altLang="tr-TR" dirty="0" smtClean="0"/>
          </a:p>
          <a:p>
            <a:pPr eaLnBrk="1" hangingPunct="1">
              <a:buFontTx/>
              <a:buAutoNum type="alphaLcParenR"/>
              <a:defRPr/>
            </a:pPr>
            <a:endParaRPr lang="tr-TR" altLang="tr-TR" dirty="0" smtClean="0"/>
          </a:p>
          <a:p>
            <a:pPr eaLnBrk="1" hangingPunct="1">
              <a:buFontTx/>
              <a:buAutoNum type="alphaLcParenR"/>
              <a:defRPr/>
            </a:pPr>
            <a:endParaRPr lang="tr-TR" altLang="tr-TR" dirty="0" smtClean="0"/>
          </a:p>
          <a:p>
            <a:pPr eaLnBrk="1" hangingPunct="1">
              <a:buFontTx/>
              <a:buAutoNum type="alphaLcParenR"/>
              <a:defRPr/>
            </a:pPr>
            <a:endParaRPr lang="tr-TR" altLang="tr-TR" dirty="0" smtClean="0"/>
          </a:p>
          <a:p>
            <a:pPr eaLnBrk="1" hangingPunct="1">
              <a:buFontTx/>
              <a:buAutoNum type="alphaLcParenR"/>
              <a:defRPr/>
            </a:pPr>
            <a:endParaRPr lang="tr-TR" altLang="tr-TR" dirty="0" smtClean="0"/>
          </a:p>
          <a:p>
            <a:pPr eaLnBrk="1" hangingPunct="1">
              <a:buFontTx/>
              <a:buAutoNum type="alphaLcParenR"/>
              <a:defRPr/>
            </a:pPr>
            <a:endParaRPr lang="tr-TR" altLang="tr-TR" dirty="0" smtClean="0"/>
          </a:p>
          <a:p>
            <a:pPr eaLnBrk="1" hangingPunct="1">
              <a:defRPr/>
            </a:pPr>
            <a:r>
              <a:rPr lang="tr-TR" altLang="tr-TR" dirty="0" smtClean="0"/>
              <a:t>     </a:t>
            </a:r>
            <a:r>
              <a:rPr lang="tr-TR" altLang="tr-TR" sz="2200" dirty="0" smtClean="0"/>
              <a:t>b) </a:t>
            </a:r>
          </a:p>
          <a:p>
            <a:pPr eaLnBrk="1" hangingPunct="1">
              <a:defRPr/>
            </a:pPr>
            <a:r>
              <a:rPr lang="tr-TR" altLang="tr-TR" sz="2200" dirty="0" smtClean="0"/>
              <a:t>	</a:t>
            </a:r>
            <a:r>
              <a:rPr lang="tr-TR" alt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</a:t>
            </a:r>
            <a:r>
              <a:rPr lang="tr-TR" altLang="tr-TR" sz="2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2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tr-TR" alt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).f(</a:t>
            </a:r>
            <a:r>
              <a:rPr lang="tr-TR" altLang="tr-TR" sz="2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2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tr-TR" alt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&lt; 0</a:t>
            </a:r>
            <a:r>
              <a:rPr lang="tr-TR" altLang="tr-TR" sz="2200" dirty="0" smtClean="0"/>
              <a:t> ise</a:t>
            </a:r>
          </a:p>
          <a:p>
            <a:pPr eaLnBrk="1" hangingPunct="1">
              <a:defRPr/>
            </a:pPr>
            <a:r>
              <a:rPr lang="tr-TR" altLang="tr-TR" sz="2200" dirty="0" smtClean="0"/>
              <a:t>    </a:t>
            </a:r>
            <a:r>
              <a:rPr lang="tr-TR" altLang="tr-TR" sz="2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2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ü</a:t>
            </a:r>
            <a:r>
              <a:rPr lang="tr-TR" altLang="tr-TR" sz="2200" dirty="0" smtClean="0"/>
              <a:t> yerine </a:t>
            </a:r>
            <a:r>
              <a:rPr lang="tr-TR" altLang="tr-TR" sz="22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tr-TR" altLang="tr-TR" sz="22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tr-TR" alt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altLang="tr-TR" sz="2200" dirty="0" smtClean="0"/>
              <a:t>yazılarak işleme devam edilir.</a:t>
            </a:r>
            <a:r>
              <a:rPr lang="tr-TR" altLang="tr-T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89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92163" y="728663"/>
            <a:ext cx="59769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İşleme son verme</a:t>
            </a:r>
          </a:p>
          <a:p>
            <a:pPr algn="l" eaLnBrk="1" hangingPunct="1">
              <a:lnSpc>
                <a:spcPct val="80000"/>
              </a:lnSpc>
              <a:defRPr/>
            </a:pPr>
            <a:endParaRPr lang="tr-TR" altLang="tr-TR" sz="24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532885745"/>
              </p:ext>
            </p:extLst>
          </p:nvPr>
        </p:nvGraphicFramePr>
        <p:xfrm>
          <a:off x="1692275" y="3592513"/>
          <a:ext cx="57594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Denklem" r:id="rId3" imgW="2920680" imgH="482400" progId="Equation.3">
                  <p:embed/>
                </p:oleObj>
              </mc:Choice>
              <mc:Fallback>
                <p:oleObj name="Denklem" r:id="rId3" imgW="2920680" imgH="482400" progId="Equation.3">
                  <p:embed/>
                  <p:pic>
                    <p:nvPicPr>
                      <p:cNvPr id="1300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92513"/>
                        <a:ext cx="5759450" cy="9509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55763" y="1557338"/>
            <a:ext cx="7846583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tr-TR" alt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tr-TR" alt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alt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tr-TR" alt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)=0</a:t>
            </a:r>
            <a:r>
              <a:rPr lang="tr-TR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olunca </a:t>
            </a:r>
            <a:r>
              <a:rPr lang="tr-TR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işleme son </a:t>
            </a:r>
            <a:r>
              <a:rPr lang="tr-TR" alt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verilir.</a:t>
            </a:r>
            <a:endParaRPr lang="tr-TR" alt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tr-TR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Kök </a:t>
            </a:r>
            <a:r>
              <a:rPr lang="tr-TR" alt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tr-TR" alt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tr-TR" alt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’dır</a:t>
            </a:r>
            <a:r>
              <a:rPr lang="tr-TR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42988" y="1665288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400" b="1">
                <a:cs typeface="Arial" panose="020B0604020202020204" pitchFamily="34" charset="0"/>
              </a:rPr>
              <a:t>1)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042988" y="2725738"/>
            <a:ext cx="61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tr-TR" altLang="tr-TR" sz="2400" b="1">
                <a:cs typeface="Arial" panose="020B0604020202020204" pitchFamily="34" charset="0"/>
              </a:rPr>
              <a:t>2)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727200" y="2762250"/>
            <a:ext cx="45370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| </a:t>
            </a:r>
            <a:r>
              <a:rPr lang="tr-TR" alt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E</a:t>
            </a:r>
            <a:r>
              <a:rPr lang="tr-TR" altLang="tr-TR" sz="24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b</a:t>
            </a:r>
            <a:r>
              <a:rPr lang="tr-TR" altLang="tr-TR" sz="2400" b="1" baseline="-25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tr-T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|&lt; </a:t>
            </a:r>
            <a:r>
              <a:rPr lang="el-GR" alt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ε</a:t>
            </a:r>
            <a:r>
              <a:rPr lang="tr-TR" altLang="tr-TR" sz="2400" b="1" baseline="-25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k</a:t>
            </a:r>
            <a:r>
              <a:rPr lang="tr-TR" altLang="tr-TR" sz="24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    </a:t>
            </a:r>
            <a:r>
              <a:rPr lang="tr-TR" altLang="tr-TR" sz="2400" dirty="0" smtClean="0">
                <a:cs typeface="Arial" panose="020B0604020202020204" pitchFamily="34" charset="0"/>
              </a:rPr>
              <a:t>ise işleme son verilir</a:t>
            </a:r>
            <a:r>
              <a:rPr lang="tr-TR" altLang="tr-TR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85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692150702"/>
              </p:ext>
            </p:extLst>
          </p:nvPr>
        </p:nvGraphicFramePr>
        <p:xfrm>
          <a:off x="1000125" y="922338"/>
          <a:ext cx="10040938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3" imgW="5698346" imgH="3316413" progId="Word.Document.8">
                  <p:embed/>
                </p:oleObj>
              </mc:Choice>
              <mc:Fallback>
                <p:oleObj name="Document" r:id="rId3" imgW="5698346" imgH="3316413" progId="Word.Document.8">
                  <p:embed/>
                  <p:pic>
                    <p:nvPicPr>
                      <p:cNvPr id="430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922338"/>
                        <a:ext cx="10040938" cy="5842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47535" y="315099"/>
            <a:ext cx="56388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tr-TR" altLang="tr-TR" sz="3500" b="1" i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anose="05000000000000000000" pitchFamily="2" charset="2"/>
              </a:rPr>
              <a:t>İkiye Bölme Yöntemi Özet Adımlar</a:t>
            </a:r>
          </a:p>
        </p:txBody>
      </p:sp>
    </p:spTree>
    <p:extLst>
      <p:ext uri="{BB962C8B-B14F-4D97-AF65-F5344CB8AC3E}">
        <p14:creationId xmlns:p14="http://schemas.microsoft.com/office/powerpoint/2010/main" val="1918267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x-engineer.org/wp-content/uploads/2016/11/The-Bisection-Method-Explained-as-a-Logic-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62" y="176814"/>
            <a:ext cx="4237253" cy="653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45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55029" y="765279"/>
            <a:ext cx="1157541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Mühendislik alanında karşılaşılan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denklemlerden biri de lineer olmayan denklem veya denklem sistemleridir.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b="1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İki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veya daha yüksek dereceden </a:t>
            </a:r>
            <a:r>
              <a:rPr lang="tr-TR" sz="2000" b="1" dirty="0" err="1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polinomlar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veya </a:t>
            </a:r>
            <a:r>
              <a:rPr lang="tr-T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trigonometrik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logaritmik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,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üstel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gibi lineer olmayan terimler içeren denklemler </a:t>
            </a:r>
            <a:r>
              <a:rPr lang="tr-TR" sz="2000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lineer olmayan</a:t>
            </a:r>
            <a:r>
              <a:rPr lang="tr-TR" sz="2000" i="1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veya </a:t>
            </a:r>
            <a:r>
              <a:rPr lang="tr-TR" sz="2000" b="1" i="1" dirty="0" err="1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nonlineer</a:t>
            </a:r>
            <a:r>
              <a:rPr lang="tr-TR" sz="2000" i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denklemlerdir.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Grafiği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çizildiğinde bir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eğri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elde edilen bu tip denklemler lineer terimler de içerebilir. Örneğin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;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Genelde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nonlineer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denklemler 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tr-TR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)=0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kapalı formunda yazılır. Karşılaşılan denklemlerin çoğu tek değişkenli olmakla beraber çok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değişkenli de olabilir 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tr-TR" sz="20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tr-TR" sz="20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tr-TR" sz="20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tr-TR" sz="2000" b="1" dirty="0">
              <a:solidFill>
                <a:srgbClr val="0000FF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17" y="3873168"/>
            <a:ext cx="3706689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37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385539" y="404665"/>
            <a:ext cx="10371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</a:p>
          <a:p>
            <a:pPr lvl="0" algn="just"/>
            <a:r>
              <a:rPr lang="tr-TR" sz="2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’nın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’nün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olduğu tahmin edilen</a:t>
            </a:r>
            <a:r>
              <a:rPr lang="tr-T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f(x)=x</a:t>
            </a:r>
            <a:r>
              <a:rPr lang="tr-TR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–6x</a:t>
            </a:r>
            <a:r>
              <a:rPr lang="tr-TR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+13.5x-9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fonksiyonunu 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kökünü </a:t>
            </a:r>
            <a:r>
              <a:rPr lang="el-G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=0.001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hassasiyetle 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ikiye </a:t>
            </a:r>
            <a:r>
              <a:rPr lang="tr-TR" sz="2400" b="1" dirty="0">
                <a:latin typeface="Times New Roman" pitchFamily="18" charset="0"/>
                <a:cs typeface="Times New Roman" pitchFamily="18" charset="0"/>
              </a:rPr>
              <a:t>bölme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yöntemiyle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bulunuz. 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t="3798" r="7058"/>
          <a:stretch/>
        </p:blipFill>
        <p:spPr bwMode="auto">
          <a:xfrm>
            <a:off x="1170175" y="2626321"/>
            <a:ext cx="4127784" cy="279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877673" y="2399251"/>
            <a:ext cx="3844740" cy="2602217"/>
            <a:chOff x="3287" y="1379"/>
            <a:chExt cx="1868" cy="1348"/>
          </a:xfrm>
        </p:grpSpPr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287" y="2128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288" y="141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3315" y="1379"/>
              <a:ext cx="16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y</a:t>
              </a:r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430" y="2160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0.5</a:t>
              </a:r>
              <a:endParaRPr lang="tr-TR" sz="1600" b="1" baseline="-2500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auto">
            <a:xfrm rot="398340">
              <a:off x="3328" y="1537"/>
              <a:ext cx="1268" cy="1083"/>
            </a:xfrm>
            <a:custGeom>
              <a:avLst/>
              <a:gdLst>
                <a:gd name="T0" fmla="*/ 0 w 899"/>
                <a:gd name="T1" fmla="*/ 1256 h 934"/>
                <a:gd name="T2" fmla="*/ 316 w 899"/>
                <a:gd name="T3" fmla="*/ 921 h 934"/>
                <a:gd name="T4" fmla="*/ 1038 w 899"/>
                <a:gd name="T5" fmla="*/ 616 h 934"/>
                <a:gd name="T6" fmla="*/ 1669 w 899"/>
                <a:gd name="T7" fmla="*/ 96 h 934"/>
                <a:gd name="T8" fmla="*/ 1759 w 899"/>
                <a:gd name="T9" fmla="*/ 36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4079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1.5</a:t>
              </a:r>
              <a:endParaRPr lang="tr-TR" sz="1600" b="1" baseline="-250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3719" y="2523"/>
              <a:ext cx="35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kök</a:t>
              </a:r>
              <a:endParaRPr lang="tr-TR" sz="1600" b="1" baseline="-25000"/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5053" y="2106"/>
              <a:ext cx="102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x</a:t>
              </a: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3515" y="209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3787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4445" y="208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725" y="2157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1.0</a:t>
              </a:r>
              <a:endParaRPr lang="tr-TR" sz="1600" b="1" baseline="-25000"/>
            </a:p>
          </p:txBody>
        </p: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4150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4374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2.0</a:t>
              </a:r>
              <a:endParaRPr lang="tr-TR" sz="1600" b="1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1816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25" y="921296"/>
            <a:ext cx="83534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103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59" y="907064"/>
            <a:ext cx="83343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3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87" y="874240"/>
            <a:ext cx="82867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187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06" y="809368"/>
            <a:ext cx="8277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650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61" y="725702"/>
            <a:ext cx="83439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050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230" y="1364029"/>
            <a:ext cx="784887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77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85540" y="404665"/>
            <a:ext cx="107170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</a:p>
          <a:p>
            <a:pPr lvl="0" algn="just"/>
            <a:r>
              <a:rPr lang="tr-TR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’nın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’nün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olduğu tahmin edilen</a:t>
            </a:r>
            <a:r>
              <a:rPr lang="tr-TR" sz="22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f(x)=x</a:t>
            </a:r>
            <a:r>
              <a:rPr lang="tr-TR" sz="22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–5sin(2x)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fonksiyonunu 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kökünü </a:t>
            </a:r>
            <a:r>
              <a:rPr lang="el-G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=0.0001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hassasiyetle </a:t>
            </a:r>
            <a:r>
              <a:rPr lang="tr-TR" sz="2200" b="1" dirty="0" smtClean="0">
                <a:latin typeface="Times New Roman" pitchFamily="18" charset="0"/>
                <a:cs typeface="Times New Roman" pitchFamily="18" charset="0"/>
              </a:rPr>
              <a:t>ikiye </a:t>
            </a:r>
            <a:r>
              <a:rPr lang="tr-TR" sz="2200" b="1" dirty="0">
                <a:latin typeface="Times New Roman" pitchFamily="18" charset="0"/>
                <a:cs typeface="Times New Roman" pitchFamily="18" charset="0"/>
              </a:rPr>
              <a:t>bölme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yöntemiyle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bulunuz. </a:t>
            </a:r>
            <a:endParaRPr lang="el-GR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6" y="1916832"/>
            <a:ext cx="934663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002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62" y="342073"/>
            <a:ext cx="9611623" cy="61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16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99" y="484123"/>
            <a:ext cx="10703035" cy="60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5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90" y="1026388"/>
            <a:ext cx="11588373" cy="4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76339" y="1027906"/>
            <a:ext cx="106721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Lineer olmayan bir denklemin çözümü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köklerinin bulunması veya bir başka ifadeyle denklemi sağlayan</a:t>
            </a:r>
            <a:r>
              <a:rPr lang="tr-T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tr-TR" sz="2000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değerinin veya değerlerinin bulunması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işlemidir. 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v"/>
            </a:pPr>
            <a:endParaRPr lang="tr-TR" sz="14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Lineer denklem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sistemlerinin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tek çözümü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söz konusu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iken, </a:t>
            </a:r>
            <a:r>
              <a:rPr lang="tr-TR" sz="2000" b="1" dirty="0" err="1" smtClean="0">
                <a:latin typeface="Times New Roman"/>
                <a:ea typeface="Calibri"/>
                <a:cs typeface="Times New Roman"/>
              </a:rPr>
              <a:t>Nonlineer</a:t>
            </a: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denklemlerin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birden fazla kökleri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katlı kökleri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veya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karmaşık kökleri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olabilir.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v"/>
            </a:pPr>
            <a:endParaRPr lang="tr-TR" sz="14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Lineer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olmayan denklem veya denklem takımlarının çözümü (köklerinin bulunması) için </a:t>
            </a:r>
            <a:r>
              <a:rPr lang="tr-TR" sz="2000" b="1" u="sng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çoğu zaman analitik yöntem mevcut değildir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Analitik çözümü olmayan denklemlerin çözümünde sayısal analiz kullanılır. Sayısal analiz ise yaklaşık sonuç üretir. Yani sonuçlarda belirli bir hata vardır.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v"/>
            </a:pPr>
            <a:endParaRPr lang="tr-TR" sz="14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Lineer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olmayan denklemlerin çözümünde kullanılan yöntemler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KAPALI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ve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AÇIK Yöntemler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olmak üzere iki gruba ayrılır.</a:t>
            </a:r>
            <a:endParaRPr lang="tr-T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1765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Kök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Kök, 𝑓(𝑥)=0 biçimindeki bir denklemin çözümüdür</a:t>
            </a:r>
            <a:r>
              <a:rPr lang="tr-TR" dirty="0" smtClean="0"/>
              <a:t>.</a:t>
            </a:r>
          </a:p>
          <a:p>
            <a:r>
              <a:rPr lang="tr-TR" dirty="0" smtClean="0"/>
              <a:t>𝑓</a:t>
            </a:r>
            <a:r>
              <a:rPr lang="tr-TR" dirty="0"/>
              <a:t>(𝑥) fonksiyonunun biçimi basit bir doğrusal denklem veya transandantal bir denklem olabilir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Bu sınırlayıcı görünebilir. Ancak, 𝑓(𝑥)=𝑔(𝑥) şeklindeki denklemleri gerçekleştirmek için ℎ(𝑥)=𝑓(𝑥)-𝑔(𝑥)=0 şeklinde yeniden yazılabilir</a:t>
            </a:r>
            <a:r>
              <a:rPr lang="tr-TR" dirty="0" smtClean="0"/>
              <a:t>.</a:t>
            </a:r>
          </a:p>
          <a:p>
            <a:r>
              <a:rPr lang="tr-TR" dirty="0"/>
              <a:t>Bu da cevap arayabileceğimiz soruların önünü açmaktadır.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2652583" y="3142905"/>
                <a:ext cx="68991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tr-TR" dirty="0" smtClean="0"/>
                  <a:t>Ör</a:t>
                </a:r>
                <a:r>
                  <a:rPr lang="en-US" dirty="0" smtClean="0"/>
                  <a:t>. 1</a:t>
                </a:r>
                <a:r>
                  <a:rPr lang="tr-TR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1"/>
                <a:r>
                  <a:rPr lang="tr-TR" dirty="0" smtClean="0"/>
                  <a:t>Ör</a:t>
                </a:r>
                <a:r>
                  <a:rPr lang="en-US" dirty="0" smtClean="0"/>
                  <a:t>. 2</a:t>
                </a:r>
                <a:r>
                  <a:rPr lang="tr-TR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83" y="3142905"/>
                <a:ext cx="6899189" cy="646331"/>
              </a:xfrm>
              <a:prstGeom prst="rect">
                <a:avLst/>
              </a:prstGeom>
              <a:blipFill>
                <a:blip r:embed="rId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5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 kökü nasıl görür?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Bir bilgisayarın bir fonksiyonu tam olarak sıfır olarak değerlendirmesi pek olası değildir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Genellikle </a:t>
            </a:r>
            <a:r>
              <a:rPr lang="tr-TR" dirty="0"/>
              <a:t>kayan nokta sorunları nedeniyle</a:t>
            </a:r>
            <a:r>
              <a:rPr lang="tr-TR" dirty="0" smtClean="0"/>
              <a:t>.</a:t>
            </a:r>
          </a:p>
          <a:p>
            <a:r>
              <a:rPr lang="tr-TR" dirty="0" smtClean="0"/>
              <a:t>Peki </a:t>
            </a:r>
            <a:r>
              <a:rPr lang="tr-TR" dirty="0"/>
              <a:t>bir bilgisayardan 𝑓(𝑥)=0 iken 𝑥 değerini bulmasını nasıl bekleyebiliriz</a:t>
            </a:r>
            <a:r>
              <a:rPr lang="tr-TR" dirty="0" smtClean="0"/>
              <a:t>?</a:t>
            </a:r>
          </a:p>
          <a:p>
            <a:r>
              <a:rPr lang="tr-TR" dirty="0" smtClean="0"/>
              <a:t>Tipik </a:t>
            </a:r>
            <a:r>
              <a:rPr lang="tr-TR" dirty="0"/>
              <a:t>olarak, ne kesin bir cevaba ihtiyacımız vardır ne de bir bilgisayardan bunu sağlamasını bekleriz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Yapabilecekleri </a:t>
            </a:r>
            <a:r>
              <a:rPr lang="tr-TR" dirty="0"/>
              <a:t>en iyi şey, bir kökün var olduğu bir aralık sağlamaktır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 </a:t>
            </a:r>
            <a:r>
              <a:rPr lang="tr-TR" dirty="0"/>
              <a:t>aralıkta bir kökün var olup olmadığını, aralığın uç noktalarındaki fonksiyonun işaretine bakarak belirlemek çok kolaydır.</a:t>
            </a:r>
          </a:p>
        </p:txBody>
      </p:sp>
    </p:spTree>
    <p:extLst>
      <p:ext uri="{BB962C8B-B14F-4D97-AF65-F5344CB8AC3E}">
        <p14:creationId xmlns:p14="http://schemas.microsoft.com/office/powerpoint/2010/main" val="32515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Kökleri niçin isteriz?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İnsanlar antik çağlardan beri denklemlerin köklerini aramışlardır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Onları </a:t>
            </a:r>
            <a:r>
              <a:rPr lang="tr-TR" dirty="0"/>
              <a:t>bizim yazdığımız şekilde yazmadılar. </a:t>
            </a:r>
            <a:endParaRPr lang="tr-TR" dirty="0" smtClean="0"/>
          </a:p>
          <a:p>
            <a:pPr lvl="1"/>
            <a:r>
              <a:rPr lang="tr-TR" dirty="0" smtClean="0"/>
              <a:t>Bunları </a:t>
            </a:r>
            <a:r>
              <a:rPr lang="tr-TR" dirty="0"/>
              <a:t>genellikle kelime problemleri olarak yazmışlardır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Modern </a:t>
            </a:r>
            <a:r>
              <a:rPr lang="tr-TR" dirty="0"/>
              <a:t>matematik jargonunda bunlar genellikle basit doğrusal denklemlerdir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Örneğin </a:t>
            </a:r>
            <a:r>
              <a:rPr lang="tr-TR" dirty="0" err="1"/>
              <a:t>Rhind</a:t>
            </a:r>
            <a:r>
              <a:rPr lang="tr-TR" dirty="0"/>
              <a:t> </a:t>
            </a:r>
            <a:r>
              <a:rPr lang="tr-TR" dirty="0" err="1"/>
              <a:t>Papirüsü'ne</a:t>
            </a:r>
            <a:r>
              <a:rPr lang="tr-TR" dirty="0"/>
              <a:t> bakınız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Bugün </a:t>
            </a:r>
            <a:r>
              <a:rPr lang="tr-TR" dirty="0"/>
              <a:t>bile sık sık verilen bir denklemin köklerini bulmak isteriz.</a:t>
            </a:r>
          </a:p>
        </p:txBody>
      </p:sp>
    </p:spTree>
    <p:extLst>
      <p:ext uri="{BB962C8B-B14F-4D97-AF65-F5344CB8AC3E}">
        <p14:creationId xmlns:p14="http://schemas.microsoft.com/office/powerpoint/2010/main" val="272869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KAPALI YÖNTEMLER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63242" y="1436455"/>
            <a:ext cx="108655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Fonksiyonların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kökleri civarında işaret değiştirmeleri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gerçeğinden yararlanan yöntemlerdir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Kökün ilk tahmini için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iki adet değer kullanıldığı için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bu tekniklere kapalı yöntemler denir.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Adından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da anlaşılacağı gibi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ilk tahmin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değerler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kökü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kıskaca almalı veya kökün farklı yanlarında olmalıdırlar. </a:t>
            </a:r>
            <a:endParaRPr lang="tr-T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yöntemler,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ilk tahminler arasında kalan aralığın küçültülmesi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böylelikle doğru yanıta ulaşılması için farklı stratejiler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kullanırlar.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Bu Yöntemler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</a:rPr>
              <a:t>Grafik </a:t>
            </a:r>
            <a:r>
              <a:rPr lang="tr-TR" b="1" dirty="0">
                <a:solidFill>
                  <a:srgbClr val="FF0000"/>
                </a:solidFill>
              </a:rPr>
              <a:t>yöntemi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i-FI" b="1" dirty="0" smtClean="0">
                <a:solidFill>
                  <a:srgbClr val="FF0000"/>
                </a:solidFill>
              </a:rPr>
              <a:t>Bisection (</a:t>
            </a:r>
            <a:r>
              <a:rPr lang="tr-TR" b="1" dirty="0" smtClean="0">
                <a:solidFill>
                  <a:srgbClr val="FF0000"/>
                </a:solidFill>
              </a:rPr>
              <a:t>İ</a:t>
            </a:r>
            <a:r>
              <a:rPr lang="fi-FI" b="1" dirty="0" smtClean="0">
                <a:solidFill>
                  <a:srgbClr val="FF0000"/>
                </a:solidFill>
              </a:rPr>
              <a:t>kiye </a:t>
            </a:r>
            <a:r>
              <a:rPr lang="fi-FI" b="1" dirty="0">
                <a:solidFill>
                  <a:srgbClr val="FF0000"/>
                </a:solidFill>
              </a:rPr>
              <a:t>bölme yöntemi)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FF0000"/>
                </a:solidFill>
              </a:rPr>
              <a:t>Yer </a:t>
            </a:r>
            <a:r>
              <a:rPr lang="tr-TR" b="1" dirty="0">
                <a:solidFill>
                  <a:srgbClr val="FF0000"/>
                </a:solidFill>
              </a:rPr>
              <a:t>değiştirme yöntemi (</a:t>
            </a:r>
            <a:r>
              <a:rPr lang="tr-TR" b="1" dirty="0" err="1">
                <a:solidFill>
                  <a:srgbClr val="FF0000"/>
                </a:solidFill>
              </a:rPr>
              <a:t>Regula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Falsi</a:t>
            </a:r>
            <a:r>
              <a:rPr lang="tr-TR" b="1" dirty="0">
                <a:solidFill>
                  <a:srgbClr val="FF0000"/>
                </a:solidFill>
              </a:rPr>
              <a:t> yöntemi)</a:t>
            </a:r>
          </a:p>
          <a:p>
            <a:pPr lvl="2"/>
            <a:endParaRPr lang="tr-T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1387</Words>
  <Application>Microsoft Office PowerPoint</Application>
  <PresentationFormat>Geniş ekran</PresentationFormat>
  <Paragraphs>203</Paragraphs>
  <Slides>39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Wingdings</vt:lpstr>
      <vt:lpstr>Office Teması</vt:lpstr>
      <vt:lpstr>Denklem</vt:lpstr>
      <vt:lpstr>Document</vt:lpstr>
      <vt:lpstr>Sayısal Yöntemler</vt:lpstr>
      <vt:lpstr>LİNEER OLMAYAN (NONLİNEER) DENKLEMLERİN ÇÖZÜMÜ</vt:lpstr>
      <vt:lpstr>PowerPoint Sunusu</vt:lpstr>
      <vt:lpstr>PowerPoint Sunusu</vt:lpstr>
      <vt:lpstr>PowerPoint Sunusu</vt:lpstr>
      <vt:lpstr>Kök Nedir?</vt:lpstr>
      <vt:lpstr>Bilgisayar kökü nasıl görür?</vt:lpstr>
      <vt:lpstr>Kökleri niçin isteriz?</vt:lpstr>
      <vt:lpstr>KAPALI YÖNTEMLER</vt:lpstr>
      <vt:lpstr>AÇIK YÖNTEMLER</vt:lpstr>
      <vt:lpstr>PowerPoint Sunusu</vt:lpstr>
      <vt:lpstr>Grafik Yöntemi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Bir oyun oynayalım</vt:lpstr>
      <vt:lpstr>Şimdi gerçekten oynayalım</vt:lpstr>
      <vt:lpstr>İKİYE BÖLME YÖNTEMİ (Bisection Method)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Yöntemler</dc:title>
  <dc:creator>bilalalatas@yahoo.com</dc:creator>
  <cp:lastModifiedBy>bilalalatas@yahoo.com</cp:lastModifiedBy>
  <cp:revision>58</cp:revision>
  <dcterms:created xsi:type="dcterms:W3CDTF">2024-10-30T07:28:46Z</dcterms:created>
  <dcterms:modified xsi:type="dcterms:W3CDTF">2024-10-31T12:23:04Z</dcterms:modified>
</cp:coreProperties>
</file>