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19B-8FC8-4364-912D-777BCB6DE83E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937-0CE2-4750-B2DB-FFD842842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516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19B-8FC8-4364-912D-777BCB6DE83E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937-0CE2-4750-B2DB-FFD842842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5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19B-8FC8-4364-912D-777BCB6DE83E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937-0CE2-4750-B2DB-FFD842842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085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19B-8FC8-4364-912D-777BCB6DE83E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937-0CE2-4750-B2DB-FFD842842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14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19B-8FC8-4364-912D-777BCB6DE83E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937-0CE2-4750-B2DB-FFD842842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596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19B-8FC8-4364-912D-777BCB6DE83E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937-0CE2-4750-B2DB-FFD842842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49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19B-8FC8-4364-912D-777BCB6DE83E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937-0CE2-4750-B2DB-FFD842842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777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19B-8FC8-4364-912D-777BCB6DE83E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937-0CE2-4750-B2DB-FFD842842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00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19B-8FC8-4364-912D-777BCB6DE83E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937-0CE2-4750-B2DB-FFD842842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08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19B-8FC8-4364-912D-777BCB6DE83E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937-0CE2-4750-B2DB-FFD842842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7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B19B-8FC8-4364-912D-777BCB6DE83E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B937-0CE2-4750-B2DB-FFD842842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724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B19B-8FC8-4364-912D-777BCB6DE83E}" type="datetimeFigureOut">
              <a:rPr lang="tr-TR" smtClean="0"/>
              <a:t>8.11.2024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7B937-0CE2-4750-B2DB-FFD842842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08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Sayısal Yöntemler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4. 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130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535709" y="836713"/>
            <a:ext cx="99215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  <a:endParaRPr lang="tr-TR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tr-TR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tr-TR" sz="2000" dirty="0">
                <a:solidFill>
                  <a:srgbClr val="0000FF"/>
                </a:solidFill>
                <a:latin typeface="Times New Roman"/>
                <a:ea typeface="Times New Roman"/>
              </a:rPr>
              <a:t>f(x)=x</a:t>
            </a:r>
            <a:r>
              <a:rPr lang="tr-TR" sz="2000" baseline="30000" dirty="0">
                <a:solidFill>
                  <a:srgbClr val="0000FF"/>
                </a:solidFill>
                <a:latin typeface="Times New Roman"/>
                <a:ea typeface="Times New Roman"/>
              </a:rPr>
              <a:t>3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Times New Roman"/>
              </a:rPr>
              <a:t>–5sin(2x)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fonksiyonunu  kökünü;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a=1.2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, ve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b=2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alarak </a:t>
            </a:r>
            <a:r>
              <a:rPr lang="el-G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=0.0001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hassasiyetle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Yer Değiştirme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yöntemiyle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bulunuz. </a:t>
            </a:r>
            <a:endParaRPr lang="el-GR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6561414" y="3147395"/>
            <a:ext cx="3844740" cy="2602217"/>
            <a:chOff x="3287" y="1379"/>
            <a:chExt cx="1868" cy="1348"/>
          </a:xfrm>
        </p:grpSpPr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87" y="2128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288" y="1412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315" y="1379"/>
              <a:ext cx="16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 dirty="0"/>
                <a:t>y</a:t>
              </a: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3430" y="2160"/>
              <a:ext cx="24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0.5</a:t>
              </a:r>
              <a:endParaRPr lang="tr-TR" sz="1600" b="1" baseline="-25000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 rot="398340">
              <a:off x="3328" y="1537"/>
              <a:ext cx="1268" cy="1083"/>
            </a:xfrm>
            <a:custGeom>
              <a:avLst/>
              <a:gdLst>
                <a:gd name="T0" fmla="*/ 0 w 899"/>
                <a:gd name="T1" fmla="*/ 1256 h 934"/>
                <a:gd name="T2" fmla="*/ 316 w 899"/>
                <a:gd name="T3" fmla="*/ 921 h 934"/>
                <a:gd name="T4" fmla="*/ 1038 w 899"/>
                <a:gd name="T5" fmla="*/ 616 h 934"/>
                <a:gd name="T6" fmla="*/ 1669 w 899"/>
                <a:gd name="T7" fmla="*/ 96 h 934"/>
                <a:gd name="T8" fmla="*/ 1759 w 899"/>
                <a:gd name="T9" fmla="*/ 36 h 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9" h="934">
                  <a:moveTo>
                    <a:pt x="0" y="934"/>
                  </a:moveTo>
                  <a:cubicBezTo>
                    <a:pt x="36" y="849"/>
                    <a:pt x="72" y="764"/>
                    <a:pt x="159" y="685"/>
                  </a:cubicBezTo>
                  <a:cubicBezTo>
                    <a:pt x="246" y="606"/>
                    <a:pt x="409" y="560"/>
                    <a:pt x="522" y="458"/>
                  </a:cubicBezTo>
                  <a:cubicBezTo>
                    <a:pt x="635" y="356"/>
                    <a:pt x="779" y="144"/>
                    <a:pt x="839" y="72"/>
                  </a:cubicBezTo>
                  <a:cubicBezTo>
                    <a:pt x="899" y="0"/>
                    <a:pt x="891" y="13"/>
                    <a:pt x="884" y="27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4079" y="2160"/>
              <a:ext cx="230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1.5</a:t>
              </a:r>
              <a:endParaRPr lang="tr-TR" sz="1600" b="1" baseline="-25000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3719" y="2523"/>
              <a:ext cx="35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kök</a:t>
              </a:r>
              <a:endParaRPr lang="tr-TR" sz="1600" b="1" baseline="-25000"/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5053" y="2106"/>
              <a:ext cx="102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 dirty="0"/>
                <a:t>x</a:t>
              </a:r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>
              <a:off x="3515" y="2097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3787" y="2092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>
              <a:off x="4445" y="2087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3725" y="2157"/>
              <a:ext cx="24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 dirty="0"/>
                <a:t>1.0</a:t>
              </a:r>
              <a:endParaRPr lang="tr-TR" sz="1600" b="1" baseline="-25000" dirty="0"/>
            </a:p>
          </p:txBody>
        </p:sp>
        <p:sp>
          <p:nvSpPr>
            <p:cNvPr id="23" name="Line 40"/>
            <p:cNvSpPr>
              <a:spLocks noChangeShapeType="1"/>
            </p:cNvSpPr>
            <p:nvPr/>
          </p:nvSpPr>
          <p:spPr bwMode="auto">
            <a:xfrm>
              <a:off x="4150" y="2092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Text Box 41"/>
            <p:cNvSpPr txBox="1">
              <a:spLocks noChangeArrowheads="1"/>
            </p:cNvSpPr>
            <p:nvPr/>
          </p:nvSpPr>
          <p:spPr bwMode="auto">
            <a:xfrm>
              <a:off x="4374" y="2160"/>
              <a:ext cx="230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2.0</a:t>
              </a:r>
              <a:endParaRPr lang="tr-TR" sz="1600" b="1" baseline="-25000"/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" t="3963" r="6435"/>
          <a:stretch/>
        </p:blipFill>
        <p:spPr bwMode="auto">
          <a:xfrm>
            <a:off x="873323" y="2948976"/>
            <a:ext cx="4968814" cy="326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21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5" y="374218"/>
            <a:ext cx="9735127" cy="637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48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14" y="221285"/>
            <a:ext cx="9268114" cy="663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83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3" y="1292347"/>
            <a:ext cx="11867596" cy="330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98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82" y="209116"/>
            <a:ext cx="8602664" cy="65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2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19" y="274782"/>
            <a:ext cx="9808153" cy="62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7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600363" y="620689"/>
            <a:ext cx="1124989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4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sz="2400" b="1" dirty="0" err="1"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sz="2400" b="1" dirty="0"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r>
              <a:rPr lang="tr-TR" sz="1400" dirty="0"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endParaRPr lang="tr-TR" sz="9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400" dirty="0">
                <a:latin typeface="Times New Roman" pitchFamily="18" charset="0"/>
                <a:ea typeface="Calibri"/>
                <a:cs typeface="Times New Roman" pitchFamily="18" charset="0"/>
              </a:rPr>
              <a:t>Bu yöntemde </a:t>
            </a:r>
            <a:r>
              <a:rPr lang="tr-T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 (x</a:t>
            </a:r>
            <a:r>
              <a:rPr lang="tr-T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tr-TR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kapalı formunda 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verilen </a:t>
            </a:r>
            <a:r>
              <a:rPr lang="tr-TR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nonlineer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bir fonksiyonda </a:t>
            </a:r>
            <a:r>
              <a:rPr lang="tr-T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herhangi 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bir şekilde yalnız bırakılarak diğer terimler sağ tarafa atıldığında fonksiyon 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 = g (x)  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şekline 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gelmiş 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olur.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tr-TR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Denklemin 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sağ tarafında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yerine tahmini bir değer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konulduğunda 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hesaplanacak yeni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değeri </a:t>
            </a:r>
          </a:p>
          <a:p>
            <a:pPr algn="just"/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                        </a:t>
            </a:r>
            <a:r>
              <a:rPr lang="tr-T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= g (x</a:t>
            </a:r>
            <a:r>
              <a:rPr lang="tr-TR" sz="24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61950" algn="just"/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kök 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değerine daha yakın olabileceği düşüncesi basit </a:t>
            </a:r>
            <a:r>
              <a:rPr lang="tr-TR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iterasyon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yönteminin esasını teşkil eder. </a:t>
            </a:r>
            <a:endParaRPr lang="tr-TR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algn="just"/>
            <a:endParaRPr lang="tr-TR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algn="just">
              <a:buFont typeface="Wingdings" pitchFamily="2" charset="2"/>
              <a:buChar char="Ø"/>
            </a:pP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Dolayısıyla </a:t>
            </a:r>
            <a:r>
              <a:rPr lang="tr-TR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iteratif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bir yöntem olan basit </a:t>
            </a:r>
            <a:r>
              <a:rPr lang="tr-TR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iterasyona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tahmini bir değer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tr-TR" sz="24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ile </a:t>
            </a:r>
            <a:r>
              <a:rPr lang="tr-T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başlanır. </a:t>
            </a:r>
            <a:endParaRPr lang="tr-TR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algn="just">
              <a:buFont typeface="Wingdings" pitchFamily="2" charset="2"/>
              <a:buChar char="Ø"/>
            </a:pPr>
            <a:endParaRPr lang="tr-TR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algn="just">
              <a:buFont typeface="Wingdings" pitchFamily="2" charset="2"/>
              <a:buChar char="Ø"/>
            </a:pPr>
            <a:r>
              <a:rPr lang="tr-T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Ardışık </a:t>
            </a:r>
            <a:r>
              <a:rPr lang="tr-T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yerine koymalarla 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kök değerine belirli bir tolerans dâhilinde yaklaşılır</a:t>
            </a:r>
            <a:r>
              <a:rPr lang="tr-TR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tr-TR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847528" y="33056"/>
            <a:ext cx="2455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 smtClean="0">
                <a:solidFill>
                  <a:schemeClr val="accent2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AÇIK </a:t>
            </a:r>
            <a:r>
              <a:rPr lang="tr-TR" sz="2400" b="1" dirty="0">
                <a:solidFill>
                  <a:schemeClr val="accent2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Yöntemler</a:t>
            </a:r>
            <a:endParaRPr lang="tr-T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2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69042" y="146168"/>
            <a:ext cx="46257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sz="28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sz="28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9" y="998007"/>
            <a:ext cx="10215417" cy="48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50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1828733" y="626082"/>
            <a:ext cx="489686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sz="20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sz="2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r>
              <a:rPr lang="tr-TR" sz="2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r>
              <a:rPr lang="tr-TR" sz="2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için Yakınsama Şartı</a:t>
            </a:r>
            <a:endParaRPr lang="tr-TR" sz="20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17237" y="1124745"/>
            <a:ext cx="10326254" cy="365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r-TR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İterasyonun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gerçek bağıl yüzde hatası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bir önceki </a:t>
            </a:r>
            <a:r>
              <a:rPr lang="tr-T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iterasyondaki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hatayla orantılıdır.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Doğrusal yakınsama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adı verilen bu özellik basit </a:t>
            </a:r>
            <a:r>
              <a:rPr lang="tr-T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iterasyonun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bir karakteristiğidir. 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Yakınsamayı incelemek için iki eğrili grafik yöntemden yararlanılır.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 yöntemde,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fonksiyon iki ayrı bileşene ayrılır. 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 iki fonksiyonun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grafiksel olarak kesim noktası </a:t>
            </a:r>
            <a:r>
              <a:rPr lang="tr-T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kökü vermektedir</a:t>
            </a:r>
            <a:r>
              <a:rPr lang="tr-TR" sz="2200" dirty="0">
                <a:solidFill>
                  <a:srgbClr val="000000"/>
                </a:solidFill>
                <a:latin typeface="Arial" charset="0"/>
              </a:rPr>
              <a:t>. </a:t>
            </a:r>
          </a:p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tr-TR" sz="2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12689" y="4530509"/>
            <a:ext cx="3960813" cy="1212056"/>
          </a:xfrm>
          <a:prstGeom prst="rect">
            <a:avLst/>
          </a:prstGeom>
          <a:solidFill>
            <a:schemeClr val="bg1">
              <a:alpha val="14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tr-TR" sz="2000" kern="0" dirty="0">
                <a:solidFill>
                  <a:srgbClr val="000000"/>
                </a:solidFill>
                <a:latin typeface="Arial" charset="0"/>
              </a:rPr>
              <a:t>f</a:t>
            </a:r>
            <a:r>
              <a:rPr lang="tr-TR" sz="2000" kern="0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tr-TR" sz="2000" kern="0" dirty="0">
                <a:solidFill>
                  <a:srgbClr val="000000"/>
                </a:solidFill>
                <a:latin typeface="Arial" charset="0"/>
              </a:rPr>
              <a:t>(x) = f</a:t>
            </a:r>
            <a:r>
              <a:rPr lang="tr-TR" sz="2000" kern="0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tr-TR" sz="2000" kern="0" dirty="0">
                <a:solidFill>
                  <a:srgbClr val="000000"/>
                </a:solidFill>
                <a:latin typeface="Arial" charset="0"/>
              </a:rPr>
              <a:t>(x)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endParaRPr lang="tr-TR" sz="2000" kern="0" dirty="0">
              <a:solidFill>
                <a:srgbClr val="000000"/>
              </a:solidFill>
              <a:latin typeface="Arial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tr-TR" sz="2000" kern="0" dirty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tr-TR" sz="2000" kern="0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tr-TR" sz="2000" kern="0" dirty="0">
                <a:solidFill>
                  <a:srgbClr val="000000"/>
                </a:solidFill>
                <a:latin typeface="Arial" charset="0"/>
              </a:rPr>
              <a:t>= f</a:t>
            </a:r>
            <a:r>
              <a:rPr lang="tr-TR" sz="2000" kern="0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tr-TR" sz="2000" kern="0" dirty="0">
                <a:solidFill>
                  <a:srgbClr val="000000"/>
                </a:solidFill>
                <a:latin typeface="Arial" charset="0"/>
              </a:rPr>
              <a:t>(x)   , y</a:t>
            </a:r>
            <a:r>
              <a:rPr lang="tr-TR" sz="2000" kern="0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tr-TR" sz="2000" kern="0" dirty="0">
                <a:solidFill>
                  <a:srgbClr val="000000"/>
                </a:solidFill>
                <a:latin typeface="Arial" charset="0"/>
              </a:rPr>
              <a:t>= f</a:t>
            </a:r>
            <a:r>
              <a:rPr lang="tr-TR" sz="2000" kern="0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tr-TR" sz="2000" kern="0" dirty="0">
                <a:solidFill>
                  <a:srgbClr val="000000"/>
                </a:solidFill>
                <a:latin typeface="Arial" charset="0"/>
              </a:rPr>
              <a:t>(x) = g(x) 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996752" y="35332"/>
            <a:ext cx="3448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dirty="0"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sz="2400" b="1" dirty="0" err="1"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sz="2400" b="1" dirty="0"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3680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237673" y="548680"/>
            <a:ext cx="8962783" cy="64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tr-TR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ÖRNEK   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tr-TR" sz="20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–x = 0   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 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 e</a:t>
            </a:r>
            <a:r>
              <a:rPr lang="tr-TR" sz="20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tr-TR" sz="20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x    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 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tr-TR" sz="200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e</a:t>
            </a:r>
            <a:r>
              <a:rPr lang="tr-TR" sz="2000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237673" y="1242294"/>
            <a:ext cx="88907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tr-T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tr-T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fonksiyonun </a:t>
            </a:r>
            <a:r>
              <a:rPr lang="tr-T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kökleri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grafik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yöntemle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iki </a:t>
            </a:r>
            <a:r>
              <a:rPr lang="tr-TR" sz="20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şekilde bulunabilir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28600" indent="1333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AutoNum type="alphaLcParenR"/>
            </a:pP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 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ekseni kestiği yerdeki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kök</a:t>
            </a:r>
          </a:p>
          <a:p>
            <a:pPr marL="228600" indent="1333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AutoNum type="alphaLcParenR"/>
            </a:pP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Bileşen fonksiyonları 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kesiştiği yerdeki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kök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12" y="2780929"/>
            <a:ext cx="76390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ikdörtgen 8"/>
          <p:cNvSpPr/>
          <p:nvPr/>
        </p:nvSpPr>
        <p:spPr>
          <a:xfrm>
            <a:off x="1996752" y="35332"/>
            <a:ext cx="3991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sz="2800" b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sz="2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endParaRPr lang="tr-T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0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LİNEER OLMAYAN (NONLİNEER)</a:t>
            </a:r>
            <a:br>
              <a:rPr lang="tr-TR" dirty="0"/>
            </a:br>
            <a:r>
              <a:rPr lang="tr-TR" dirty="0"/>
              <a:t>DENKLEMLERİN ÇÖZÜMÜ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KAPALI YÖNTEMLER:</a:t>
            </a:r>
          </a:p>
          <a:p>
            <a:pPr lvl="1"/>
            <a:r>
              <a:rPr lang="tr-TR" dirty="0" smtClean="0">
                <a:solidFill>
                  <a:schemeClr val="bg1">
                    <a:lumMod val="65000"/>
                  </a:schemeClr>
                </a:solidFill>
              </a:rPr>
              <a:t>Grafik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</a:rPr>
              <a:t>yöntemi</a:t>
            </a:r>
          </a:p>
          <a:p>
            <a:pPr lvl="1"/>
            <a:r>
              <a:rPr lang="fi-FI" dirty="0" smtClean="0">
                <a:solidFill>
                  <a:schemeClr val="bg1">
                    <a:lumMod val="65000"/>
                  </a:schemeClr>
                </a:solidFill>
              </a:rPr>
              <a:t>Bisection (</a:t>
            </a:r>
            <a:r>
              <a:rPr lang="tr-TR" dirty="0" smtClean="0">
                <a:solidFill>
                  <a:schemeClr val="bg1">
                    <a:lumMod val="65000"/>
                  </a:schemeClr>
                </a:solidFill>
              </a:rPr>
              <a:t>İ</a:t>
            </a:r>
            <a:r>
              <a:rPr lang="fi-FI" dirty="0" smtClean="0">
                <a:solidFill>
                  <a:schemeClr val="bg1">
                    <a:lumMod val="65000"/>
                  </a:schemeClr>
                </a:solidFill>
              </a:rPr>
              <a:t>kiye </a:t>
            </a:r>
            <a:r>
              <a:rPr lang="fi-FI" dirty="0">
                <a:solidFill>
                  <a:schemeClr val="bg1">
                    <a:lumMod val="65000"/>
                  </a:schemeClr>
                </a:solidFill>
              </a:rPr>
              <a:t>bölme yöntemi)</a:t>
            </a:r>
          </a:p>
          <a:p>
            <a:pPr lvl="1"/>
            <a:r>
              <a:rPr lang="tr-TR" dirty="0" err="1" smtClean="0"/>
              <a:t>Regula</a:t>
            </a:r>
            <a:r>
              <a:rPr lang="tr-TR" dirty="0" smtClean="0"/>
              <a:t> </a:t>
            </a:r>
            <a:r>
              <a:rPr lang="tr-TR" dirty="0" err="1"/>
              <a:t>Falsi</a:t>
            </a:r>
            <a:r>
              <a:rPr lang="tr-TR" dirty="0"/>
              <a:t> yöntemi (Yer değiştirme yöntemi)</a:t>
            </a:r>
          </a:p>
          <a:p>
            <a:r>
              <a:rPr lang="tr-TR" dirty="0">
                <a:solidFill>
                  <a:srgbClr val="FF0000"/>
                </a:solidFill>
              </a:rPr>
              <a:t>AÇIK YÖNTEMLER:</a:t>
            </a:r>
          </a:p>
          <a:p>
            <a:pPr lvl="1"/>
            <a:r>
              <a:rPr lang="tr-TR" dirty="0" err="1" smtClean="0"/>
              <a:t>Fixed</a:t>
            </a:r>
            <a:r>
              <a:rPr lang="tr-TR" dirty="0" smtClean="0"/>
              <a:t> </a:t>
            </a:r>
            <a:r>
              <a:rPr lang="tr-TR" dirty="0"/>
              <a:t>Point </a:t>
            </a:r>
            <a:r>
              <a:rPr lang="tr-TR" dirty="0" err="1"/>
              <a:t>Iteration</a:t>
            </a:r>
            <a:r>
              <a:rPr lang="tr-TR" dirty="0"/>
              <a:t> yöntemi (Sabit nokta </a:t>
            </a:r>
            <a:r>
              <a:rPr lang="tr-TR" dirty="0" err="1"/>
              <a:t>iterasyon</a:t>
            </a:r>
            <a:r>
              <a:rPr lang="tr-TR" dirty="0"/>
              <a:t> yöntemi)</a:t>
            </a:r>
          </a:p>
          <a:p>
            <a:pPr lvl="1"/>
            <a:r>
              <a:rPr lang="tr-TR" dirty="0" smtClean="0"/>
              <a:t>Newton </a:t>
            </a:r>
            <a:r>
              <a:rPr lang="tr-TR" dirty="0" err="1"/>
              <a:t>Rapson</a:t>
            </a:r>
            <a:r>
              <a:rPr lang="tr-TR" dirty="0"/>
              <a:t> yöntemi</a:t>
            </a:r>
          </a:p>
          <a:p>
            <a:pPr lvl="1"/>
            <a:r>
              <a:rPr lang="tr-TR" dirty="0" err="1" smtClean="0"/>
              <a:t>Secant</a:t>
            </a:r>
            <a:r>
              <a:rPr lang="tr-TR" dirty="0" smtClean="0"/>
              <a:t> </a:t>
            </a:r>
            <a:r>
              <a:rPr lang="tr-TR" dirty="0"/>
              <a:t>yöntemi</a:t>
            </a:r>
          </a:p>
        </p:txBody>
      </p:sp>
    </p:spTree>
    <p:extLst>
      <p:ext uri="{BB962C8B-B14F-4D97-AF65-F5344CB8AC3E}">
        <p14:creationId xmlns:p14="http://schemas.microsoft.com/office/powerpoint/2010/main" val="1318117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548680"/>
            <a:ext cx="79724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1991544" y="3933056"/>
            <a:ext cx="3960440" cy="2088232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tr-TR" sz="2000" kern="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Yakınsama ve ıraksama şartı </a:t>
            </a: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tr-TR" sz="2000" kern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x     </a:t>
            </a: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</a:t>
            </a: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tr-TR" sz="2000" kern="0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'</a:t>
            </a:r>
            <a:r>
              <a:rPr lang="tr-TR" sz="2000" kern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1 (Eğim)</a:t>
            </a: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tr-TR" sz="2000" kern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g(x) </a:t>
            </a: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tr-TR" sz="20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tr-TR" sz="20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tr-TR" sz="2000" kern="0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'</a:t>
            </a:r>
            <a:r>
              <a:rPr lang="tr-TR" sz="20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tr-TR" sz="2000" kern="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20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tr-TR" sz="20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tr-TR" sz="20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 1</a:t>
            </a: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ise </a:t>
            </a:r>
            <a:r>
              <a:rPr lang="tr-TR" sz="20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yakınsak </a:t>
            </a:r>
          </a:p>
          <a:p>
            <a:pPr marL="22860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</a:t>
            </a:r>
            <a:r>
              <a:rPr lang="tr-TR" sz="20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tr-TR" sz="20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tr-TR" sz="2000" kern="0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tr-TR" sz="20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tr-TR" sz="2000" kern="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20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tr-TR" sz="20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tr-TR" sz="20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&gt; 1</a:t>
            </a: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ise </a:t>
            </a:r>
            <a:r>
              <a:rPr lang="tr-TR" sz="2000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ıraksak</a:t>
            </a:r>
          </a:p>
        </p:txBody>
      </p:sp>
      <p:sp>
        <p:nvSpPr>
          <p:cNvPr id="9" name="Rectangle 54"/>
          <p:cNvSpPr>
            <a:spLocks noChangeArrowheads="1"/>
          </p:cNvSpPr>
          <p:nvPr/>
        </p:nvSpPr>
        <p:spPr bwMode="auto">
          <a:xfrm>
            <a:off x="6430838" y="4365105"/>
            <a:ext cx="3996630" cy="201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tr-TR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Burada     </a:t>
            </a:r>
            <a:r>
              <a:rPr lang="tr-TR" sz="20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tr-TR" sz="20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tr-TR" sz="2000" kern="0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'</a:t>
            </a:r>
            <a:r>
              <a:rPr lang="tr-TR" sz="20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tr-TR" sz="2000" kern="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20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tr-TR" sz="20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&lt;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tr-TR" sz="2000" kern="0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'</a:t>
            </a:r>
            <a:r>
              <a:rPr lang="tr-TR" sz="2000" kern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tr-TR" dirty="0">
                <a:latin typeface="Times New Roman" pitchFamily="18" charset="0"/>
                <a:cs typeface="Times New Roman" pitchFamily="18" charset="0"/>
              </a:rPr>
              <a:t>olması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halinde yakınsama olmaktadır. 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996752" y="35332"/>
            <a:ext cx="263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b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63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5" y="438149"/>
            <a:ext cx="10566400" cy="619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1996752" y="35332"/>
            <a:ext cx="263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b="1" dirty="0" err="1"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5384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1996752" y="35332"/>
            <a:ext cx="263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b="1" dirty="0" err="1"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2" y="627731"/>
            <a:ext cx="11328975" cy="54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683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1996752" y="35332"/>
            <a:ext cx="263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b="1" dirty="0" err="1"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6" y="720726"/>
            <a:ext cx="10584872" cy="584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172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5" y="665018"/>
            <a:ext cx="11650749" cy="536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1996752" y="35332"/>
            <a:ext cx="263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b="1" dirty="0" err="1"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8271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19" y="0"/>
            <a:ext cx="907732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60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-23813"/>
            <a:ext cx="8877300" cy="69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46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1775520" y="17667"/>
            <a:ext cx="4236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Yöntemi</a:t>
            </a:r>
          </a:p>
        </p:txBody>
      </p:sp>
      <p:sp>
        <p:nvSpPr>
          <p:cNvPr id="8" name="Dikdörtgen 7"/>
          <p:cNvSpPr/>
          <p:nvPr/>
        </p:nvSpPr>
        <p:spPr>
          <a:xfrm>
            <a:off x="360218" y="548681"/>
            <a:ext cx="106680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İşlem adımları açısından basit </a:t>
            </a:r>
            <a:r>
              <a:rPr lang="tr-TR" sz="2000" dirty="0" err="1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iterasyon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 yöntemi gibidir.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Ancak </a:t>
            </a:r>
            <a:r>
              <a:rPr lang="tr-TR" sz="2000" b="1" dirty="0" err="1">
                <a:latin typeface="Times New Roman"/>
                <a:ea typeface="Calibri"/>
                <a:cs typeface="Times New Roman"/>
              </a:rPr>
              <a:t>iterasyon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 formülü farklı olup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verilen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fonksiyonun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türevi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de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kullanır. </a:t>
            </a:r>
            <a:endParaRPr lang="tr-TR" sz="20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tr-TR" sz="16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tr-TR" sz="2000" dirty="0">
                <a:latin typeface="Times New Roman"/>
                <a:ea typeface="Calibri"/>
                <a:cs typeface="Times New Roman"/>
              </a:rPr>
              <a:t>Yöntem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,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seçilen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noktada 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teğetin eğiminden yararlanarak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köke yakın bir başka noktanın bulunması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esasına dayanır. 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tr-TR" sz="16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b="1" dirty="0">
                <a:latin typeface="Times New Roman"/>
                <a:ea typeface="Calibri"/>
                <a:cs typeface="Times New Roman"/>
              </a:rPr>
              <a:t>Kök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civarında seçilen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bir </a:t>
            </a:r>
            <a:r>
              <a:rPr lang="tr-TR" sz="2000" b="1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tr-TR" sz="2000" b="1" i="1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0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noktasındaki fonksiyonun teğetinin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b="1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eksenini kestiği </a:t>
            </a:r>
            <a:r>
              <a:rPr lang="tr-TR" sz="2000" b="1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tr-TR" sz="2000" b="1" i="1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1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noktası şeklin geometrisinden</a:t>
            </a:r>
            <a:endParaRPr lang="tr-TR" sz="2000" dirty="0">
              <a:ea typeface="Calibri"/>
              <a:cs typeface="Times New Roman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249555"/>
            <a:ext cx="4600627" cy="335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291" y="3177158"/>
            <a:ext cx="3190875" cy="647700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036" y="4005065"/>
            <a:ext cx="1704975" cy="638175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541" y="4745245"/>
            <a:ext cx="1695450" cy="657225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7" name="Dikdörtgen 36"/>
          <p:cNvSpPr/>
          <p:nvPr/>
        </p:nvSpPr>
        <p:spPr>
          <a:xfrm>
            <a:off x="5220084" y="4925847"/>
            <a:ext cx="2704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30000"/>
              </a:spcBef>
            </a:pPr>
            <a:r>
              <a:rPr lang="tr-TR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Bir sonraki adımdaki </a:t>
            </a:r>
            <a:r>
              <a:rPr lang="tr-TR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değer  </a:t>
            </a:r>
            <a:r>
              <a:rPr lang="tr-TR" sz="1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16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r-TR" dirty="0"/>
          </a:p>
        </p:txBody>
      </p:sp>
      <p:sp>
        <p:nvSpPr>
          <p:cNvPr id="43" name="Dikdörtgen 42"/>
          <p:cNvSpPr/>
          <p:nvPr/>
        </p:nvSpPr>
        <p:spPr>
          <a:xfrm>
            <a:off x="5311091" y="5749062"/>
            <a:ext cx="1149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30000"/>
              </a:spcBef>
            </a:pPr>
            <a:r>
              <a:rPr lang="tr-TR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Genel İfade</a:t>
            </a:r>
            <a:endParaRPr lang="tr-TR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35" y="5561152"/>
            <a:ext cx="19050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900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Dikdörtgen 1"/>
              <p:cNvSpPr/>
              <p:nvPr/>
            </p:nvSpPr>
            <p:spPr>
              <a:xfrm>
                <a:off x="591127" y="548680"/>
                <a:ext cx="10529455" cy="427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tr-TR" sz="2000" b="1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Newton-</a:t>
                </a:r>
                <a:r>
                  <a:rPr lang="tr-TR" sz="2000" b="1" dirty="0" err="1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Raphson</a:t>
                </a:r>
                <a:r>
                  <a:rPr lang="tr-TR" sz="2000" b="1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tr-TR" sz="2000" b="1" dirty="0">
                    <a:solidFill>
                      <a:schemeClr val="accent2"/>
                    </a:solidFill>
                    <a:latin typeface="Times New Roman"/>
                    <a:ea typeface="Calibri"/>
                    <a:cs typeface="Times New Roman"/>
                  </a:rPr>
                  <a:t>yönteme </a:t>
                </a:r>
                <a:r>
                  <a:rPr lang="tr-TR" sz="2000" b="1" dirty="0">
                    <a:solidFill>
                      <a:schemeClr val="accent2"/>
                    </a:solidFill>
                    <a:latin typeface="Times New Roman"/>
                    <a:ea typeface="Calibri"/>
                    <a:cs typeface="Times New Roman"/>
                  </a:rPr>
                  <a:t>ait işlem adımları </a:t>
                </a:r>
                <a:r>
                  <a:rPr lang="tr-TR" sz="2000" dirty="0">
                    <a:latin typeface="Times New Roman"/>
                    <a:ea typeface="Calibri"/>
                    <a:cs typeface="Times New Roman"/>
                  </a:rPr>
                  <a:t>şöyle sıralanabilir. </a:t>
                </a:r>
                <a:endParaRPr lang="tr-TR" sz="2000" dirty="0">
                  <a:latin typeface="Times New Roman"/>
                  <a:ea typeface="Calibri"/>
                  <a:cs typeface="Times New Roman"/>
                </a:endParaRPr>
              </a:p>
              <a:p>
                <a:pPr algn="just"/>
                <a:endParaRPr lang="tr-TR" sz="1600" dirty="0">
                  <a:latin typeface="Times New Roman"/>
                  <a:ea typeface="Calibri"/>
                  <a:cs typeface="Times New Roman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tr-TR" sz="2000" b="1" dirty="0">
                    <a:solidFill>
                      <a:schemeClr val="accent2"/>
                    </a:solidFill>
                    <a:latin typeface="Times New Roman"/>
                    <a:ea typeface="Calibri"/>
                    <a:cs typeface="Times New Roman"/>
                  </a:rPr>
                  <a:t>1-</a:t>
                </a:r>
                <a:r>
                  <a:rPr lang="tr-TR" sz="2000" b="1" dirty="0">
                    <a:solidFill>
                      <a:schemeClr val="accent2"/>
                    </a:solidFill>
                    <a:latin typeface="Times New Roman"/>
                    <a:ea typeface="Calibri"/>
                    <a:cs typeface="Times New Roman"/>
                  </a:rPr>
                  <a:t>) </a:t>
                </a:r>
                <a:r>
                  <a:rPr lang="tr-TR" sz="2000" b="1" dirty="0">
                    <a:solidFill>
                      <a:schemeClr val="accent2"/>
                    </a:solidFill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tr-TR" sz="2000" dirty="0">
                    <a:latin typeface="Times New Roman"/>
                    <a:ea typeface="Calibri"/>
                    <a:cs typeface="Times New Roman"/>
                  </a:rPr>
                  <a:t>Verilen </a:t>
                </a:r>
                <a:r>
                  <a:rPr lang="tr-TR" sz="2000" i="1" dirty="0">
                    <a:solidFill>
                      <a:srgbClr val="0000FF"/>
                    </a:solidFill>
                    <a:latin typeface="Times New Roman"/>
                    <a:ea typeface="Calibri"/>
                    <a:cs typeface="Times New Roman"/>
                  </a:rPr>
                  <a:t>f(x)=0  </a:t>
                </a:r>
                <a:r>
                  <a:rPr lang="tr-TR" sz="2000" dirty="0">
                    <a:latin typeface="Times New Roman"/>
                    <a:ea typeface="Calibri"/>
                    <a:cs typeface="Times New Roman"/>
                  </a:rPr>
                  <a:t>fonksiyonun </a:t>
                </a:r>
                <a:r>
                  <a:rPr lang="tr-TR" sz="2000" dirty="0">
                    <a:solidFill>
                      <a:srgbClr val="FF0000"/>
                    </a:solidFill>
                    <a:latin typeface="Times New Roman"/>
                    <a:ea typeface="Calibri"/>
                    <a:cs typeface="Times New Roman"/>
                  </a:rPr>
                  <a:t>türevi alınır</a:t>
                </a:r>
                <a:r>
                  <a:rPr lang="tr-TR" sz="2000" dirty="0">
                    <a:solidFill>
                      <a:srgbClr val="FF0000"/>
                    </a:solidFill>
                    <a:latin typeface="Times New Roman"/>
                    <a:ea typeface="Calibri"/>
                    <a:cs typeface="Times New Roman"/>
                  </a:rPr>
                  <a:t>.</a:t>
                </a:r>
              </a:p>
              <a:p>
                <a:pPr algn="just"/>
                <a:endParaRPr lang="tr-TR" sz="1600" dirty="0">
                  <a:latin typeface="Times New Roman"/>
                  <a:ea typeface="Calibri"/>
                  <a:cs typeface="Times New Roman"/>
                </a:endParaRPr>
              </a:p>
              <a:p>
                <a:pPr marL="361950" indent="-361950" algn="just">
                  <a:lnSpc>
                    <a:spcPct val="150000"/>
                  </a:lnSpc>
                </a:pPr>
                <a:r>
                  <a:rPr lang="tr-TR" sz="2000" b="1" dirty="0">
                    <a:solidFill>
                      <a:schemeClr val="accent2"/>
                    </a:solidFill>
                    <a:latin typeface="Times New Roman"/>
                    <a:ea typeface="Calibri"/>
                    <a:cs typeface="Times New Roman"/>
                  </a:rPr>
                  <a:t>2-) </a:t>
                </a:r>
                <a:r>
                  <a:rPr lang="tr-TR" sz="2000" dirty="0" err="1">
                    <a:latin typeface="Times New Roman"/>
                    <a:ea typeface="Calibri"/>
                    <a:cs typeface="Times New Roman"/>
                  </a:rPr>
                  <a:t>İterasyona</a:t>
                </a:r>
                <a:r>
                  <a:rPr lang="tr-TR" sz="2000" dirty="0">
                    <a:latin typeface="Times New Roman"/>
                    <a:ea typeface="Calibri"/>
                    <a:cs typeface="Times New Roman"/>
                  </a:rPr>
                  <a:t> başlamak için </a:t>
                </a:r>
                <a:r>
                  <a:rPr lang="tr-TR" sz="2000" dirty="0">
                    <a:solidFill>
                      <a:srgbClr val="0000FF"/>
                    </a:solidFill>
                    <a:latin typeface="Times New Roman"/>
                    <a:ea typeface="Calibri"/>
                    <a:cs typeface="Times New Roman"/>
                  </a:rPr>
                  <a:t>tahmini bir başlangıç değeri </a:t>
                </a:r>
                <a:r>
                  <a:rPr lang="tr-TR" sz="2000" dirty="0">
                    <a:latin typeface="Times New Roman"/>
                    <a:ea typeface="Calibri"/>
                    <a:cs typeface="Times New Roman"/>
                  </a:rPr>
                  <a:t>(</a:t>
                </a:r>
                <a:r>
                  <a:rPr lang="tr-TR" sz="2000" b="1" i="1" dirty="0">
                    <a:solidFill>
                      <a:srgbClr val="FF0000"/>
                    </a:solidFill>
                    <a:latin typeface="Times New Roman"/>
                    <a:ea typeface="Calibri"/>
                    <a:cs typeface="Times New Roman"/>
                  </a:rPr>
                  <a:t>x</a:t>
                </a:r>
                <a:r>
                  <a:rPr lang="tr-TR" sz="2000" b="1" i="1" baseline="-25000" dirty="0">
                    <a:solidFill>
                      <a:srgbClr val="FF0000"/>
                    </a:solidFill>
                    <a:latin typeface="Times New Roman"/>
                    <a:ea typeface="Calibri"/>
                    <a:cs typeface="Times New Roman"/>
                  </a:rPr>
                  <a:t>0</a:t>
                </a:r>
                <a:r>
                  <a:rPr lang="tr-TR" sz="2000" dirty="0">
                    <a:latin typeface="Times New Roman"/>
                    <a:ea typeface="Calibri"/>
                    <a:cs typeface="Times New Roman"/>
                  </a:rPr>
                  <a:t>) alınır. </a:t>
                </a:r>
                <a:r>
                  <a:rPr lang="tr-TR" sz="2000" dirty="0">
                    <a:solidFill>
                      <a:srgbClr val="0000FF"/>
                    </a:solidFill>
                    <a:latin typeface="Times New Roman"/>
                    <a:ea typeface="Calibri"/>
                    <a:cs typeface="Times New Roman"/>
                  </a:rPr>
                  <a:t>Genel </a:t>
                </a:r>
                <a:r>
                  <a:rPr lang="tr-TR" sz="2000" dirty="0" err="1">
                    <a:solidFill>
                      <a:srgbClr val="0000FF"/>
                    </a:solidFill>
                    <a:latin typeface="Times New Roman"/>
                    <a:ea typeface="Calibri"/>
                    <a:cs typeface="Times New Roman"/>
                  </a:rPr>
                  <a:t>iterasyon</a:t>
                </a:r>
                <a:r>
                  <a:rPr lang="tr-TR" sz="2000" dirty="0">
                    <a:solidFill>
                      <a:srgbClr val="0000FF"/>
                    </a:solidFill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tr-TR" sz="2000" dirty="0">
                    <a:solidFill>
                      <a:srgbClr val="0000FF"/>
                    </a:solidFill>
                    <a:latin typeface="Times New Roman"/>
                    <a:ea typeface="Calibri"/>
                    <a:cs typeface="Times New Roman"/>
                  </a:rPr>
                  <a:t>denklemi  kullanılarak</a:t>
                </a:r>
                <a:r>
                  <a:rPr lang="tr-TR" sz="2000" dirty="0">
                    <a:latin typeface="Times New Roman"/>
                    <a:ea typeface="Calibri"/>
                    <a:cs typeface="Times New Roman"/>
                  </a:rPr>
                  <a:t> yeni </a:t>
                </a:r>
                <a:r>
                  <a:rPr lang="tr-TR" sz="2000" b="1" i="1" dirty="0">
                    <a:solidFill>
                      <a:srgbClr val="FF0000"/>
                    </a:solidFill>
                    <a:latin typeface="Times New Roman"/>
                    <a:ea typeface="Calibri"/>
                    <a:cs typeface="Times New Roman"/>
                  </a:rPr>
                  <a:t>x </a:t>
                </a:r>
                <a:r>
                  <a:rPr lang="tr-TR" sz="2000" dirty="0">
                    <a:latin typeface="Times New Roman"/>
                    <a:ea typeface="Calibri"/>
                    <a:cs typeface="Times New Roman"/>
                  </a:rPr>
                  <a:t>değerleri bulunur.</a:t>
                </a:r>
              </a:p>
              <a:p>
                <a:pPr marL="361950" indent="-361950" algn="just"/>
                <a:endParaRPr lang="tr-TR" sz="1400" dirty="0">
                  <a:latin typeface="Times New Roman"/>
                  <a:ea typeface="Calibri"/>
                  <a:cs typeface="Times New Roman"/>
                </a:endParaRPr>
              </a:p>
              <a:p>
                <a:pPr marL="361950" indent="-361950" algn="just">
                  <a:lnSpc>
                    <a:spcPct val="150000"/>
                  </a:lnSpc>
                </a:pPr>
                <a:r>
                  <a:rPr lang="tr-TR" sz="2000" b="1" dirty="0">
                    <a:solidFill>
                      <a:schemeClr val="accent2"/>
                    </a:solidFill>
                    <a:latin typeface="Times New Roman"/>
                    <a:ea typeface="Calibri"/>
                    <a:cs typeface="Times New Roman"/>
                  </a:rPr>
                  <a:t>3-)  </a:t>
                </a:r>
                <a:r>
                  <a:rPr lang="tr-TR" sz="2000" dirty="0" err="1">
                    <a:latin typeface="Times New Roman"/>
                    <a:ea typeface="Calibri"/>
                    <a:cs typeface="Times New Roman"/>
                  </a:rPr>
                  <a:t>İterasyona</a:t>
                </a:r>
                <a:r>
                  <a:rPr lang="tr-TR" sz="2000" dirty="0">
                    <a:latin typeface="Times New Roman"/>
                    <a:ea typeface="Calibri"/>
                    <a:cs typeface="Times New Roman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tr-TR" sz="20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tr-TR" sz="20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</a:rPr>
                          <m:t>𝑬</m:t>
                        </m:r>
                        <m:r>
                          <a:rPr lang="tr-TR" sz="2000" b="1" i="1" baseline="-25000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</a:rPr>
                          <m:t>𝒃</m:t>
                        </m:r>
                      </m:e>
                    </m:d>
                    <m:r>
                      <a:rPr lang="tr-TR" sz="2000" i="1">
                        <a:latin typeface="Cambria Math"/>
                        <a:cs typeface="Times New Roman"/>
                        <a:sym typeface="Symbol"/>
                      </a:rPr>
                      <m:t> </m:t>
                    </m:r>
                    <m:r>
                      <a:rPr lang="tr-TR" sz="2000" i="1">
                        <a:solidFill>
                          <a:srgbClr val="0000FF"/>
                        </a:solidFill>
                        <a:latin typeface="Cambria Math"/>
                        <a:cs typeface="Times New Roman"/>
                        <a:sym typeface="Symbol"/>
                      </a:rPr>
                      <m:t>Ɛ</m:t>
                    </m:r>
                  </m:oMath>
                </a14:m>
                <a:r>
                  <a:rPr lang="tr-TR" sz="2000" dirty="0">
                    <a:latin typeface="Times New Roman"/>
                    <a:ea typeface="Calibri"/>
                    <a:cs typeface="Times New Roman"/>
                  </a:rPr>
                  <a:t>  oluncaya kadar devam edilir.</a:t>
                </a:r>
              </a:p>
              <a:p>
                <a:pPr marL="361950" indent="-361950" algn="just"/>
                <a:endParaRPr lang="tr-TR" sz="1600" dirty="0">
                  <a:latin typeface="Times New Roman"/>
                  <a:ea typeface="Calibri"/>
                  <a:cs typeface="Times New Roman"/>
                </a:endParaRPr>
              </a:p>
              <a:p>
                <a:pPr marL="361950" indent="-361950" algn="just">
                  <a:lnSpc>
                    <a:spcPct val="150000"/>
                  </a:lnSpc>
                </a:pPr>
                <a:r>
                  <a:rPr lang="tr-TR" sz="2000" b="1" dirty="0">
                    <a:solidFill>
                      <a:srgbClr val="FF0000"/>
                    </a:solidFill>
                    <a:latin typeface="Times New Roman"/>
                    <a:ea typeface="Calibri"/>
                    <a:cs typeface="Times New Roman"/>
                  </a:rPr>
                  <a:t>4-) </a:t>
                </a:r>
                <a:r>
                  <a:rPr lang="tr-TR" sz="2000" dirty="0">
                    <a:latin typeface="Times New Roman"/>
                    <a:ea typeface="Calibri"/>
                    <a:cs typeface="Times New Roman"/>
                  </a:rPr>
                  <a:t>Tolerans değeri sağlanıyorsa aranan kök değeri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tr-TR" sz="2000" i="1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tr-TR" sz="2000" i="1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</a:rPr>
                          <m:t>𝑘</m:t>
                        </m:r>
                        <m:r>
                          <a:rPr lang="tr-TR" sz="2000" i="1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</a:rPr>
                          <m:t>+1</m:t>
                        </m:r>
                      </m:sub>
                    </m:sSub>
                  </m:oMath>
                </a14:m>
                <a:r>
                  <a:rPr lang="tr-TR" sz="2000" dirty="0">
                    <a:latin typeface="Times New Roman"/>
                    <a:ea typeface="Calibri"/>
                    <a:cs typeface="Times New Roman"/>
                  </a:rPr>
                  <a:t> dir.</a:t>
                </a:r>
                <a:endParaRPr lang="tr-TR" sz="2000" dirty="0">
                  <a:latin typeface="Times New Roman"/>
                  <a:ea typeface="Calibri"/>
                  <a:cs typeface="Times New Roman"/>
                </a:endParaRPr>
              </a:p>
              <a:p>
                <a:pPr algn="just">
                  <a:lnSpc>
                    <a:spcPct val="150000"/>
                  </a:lnSpc>
                </a:pPr>
                <a:endParaRPr lang="tr-TR" sz="2000" dirty="0"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27" y="548680"/>
                <a:ext cx="10529455" cy="4278094"/>
              </a:xfrm>
              <a:prstGeom prst="rect">
                <a:avLst/>
              </a:prstGeom>
              <a:blipFill>
                <a:blip r:embed="rId2"/>
                <a:stretch>
                  <a:fillRect l="-637" r="-57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ikdörtgen 7"/>
          <p:cNvSpPr/>
          <p:nvPr/>
        </p:nvSpPr>
        <p:spPr>
          <a:xfrm>
            <a:off x="1775520" y="17667"/>
            <a:ext cx="4236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Yöntemi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653325" y="4849196"/>
            <a:ext cx="81887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Genelde Newton-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yöntemi hızlı sonuç verir.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tr-TR" sz="20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tr-TR" sz="2000" dirty="0">
                <a:latin typeface="Times New Roman"/>
                <a:ea typeface="Calibri"/>
                <a:cs typeface="Times New Roman"/>
              </a:rPr>
              <a:t>Ancak bu yönteminde yetersiz kaldığı veya sonuç veremediği bazı durumlar vardır.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784497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6" y="1071210"/>
            <a:ext cx="10850429" cy="49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1775520" y="17667"/>
            <a:ext cx="4236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Yöntemi</a:t>
            </a:r>
          </a:p>
        </p:txBody>
      </p:sp>
    </p:spTree>
    <p:extLst>
      <p:ext uri="{BB962C8B-B14F-4D97-AF65-F5344CB8AC3E}">
        <p14:creationId xmlns:p14="http://schemas.microsoft.com/office/powerpoint/2010/main" val="80836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41745" y="382012"/>
            <a:ext cx="10668000" cy="53245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sz="20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Yer </a:t>
            </a:r>
            <a:r>
              <a:rPr lang="tr-TR" sz="20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Değiştirme (</a:t>
            </a:r>
            <a:r>
              <a:rPr lang="tr-TR" sz="2000" b="1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Regula-Falsi</a:t>
            </a:r>
            <a:r>
              <a:rPr lang="tr-TR" sz="20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)  Yöntemi </a:t>
            </a:r>
          </a:p>
          <a:p>
            <a:pPr algn="just">
              <a:spcAft>
                <a:spcPts val="0"/>
              </a:spcAft>
            </a:pPr>
            <a:r>
              <a:rPr lang="tr-TR" sz="1200" dirty="0"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endParaRPr lang="tr-TR" sz="8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Bazı problemlerin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Yarıya Bölme yöntemiyle çözümü çok uzun sürer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Çözümü hızlandırmak için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Yer Değiştirme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yöntemi kullanılabilir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16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Bu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yöntemin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Yarıya Bölme yönteminden tek farkı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  <a:ea typeface="Calibri"/>
                <a:cs typeface="Times New Roman" pitchFamily="18" charset="0"/>
              </a:rPr>
              <a:t>orta değerin hesaplanmasındadır. </a:t>
            </a:r>
            <a:endParaRPr lang="tr-TR" sz="2000" b="1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1600" b="1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değerleri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için  </a:t>
            </a:r>
            <a:r>
              <a:rPr lang="tr-TR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 (x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fonksiyonunun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değerleri </a:t>
            </a:r>
            <a:r>
              <a:rPr lang="tr-TR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f(a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f(b)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ters işaretli ise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f(a</a:t>
            </a:r>
            <a:r>
              <a:rPr lang="tr-TR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f(b) &lt; 0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) bu aralıkta bir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kök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vardır.</a:t>
            </a: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1400" b="1" dirty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 yöntemde 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tr-TR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b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aralığında;  </a:t>
            </a:r>
            <a:r>
              <a:rPr lang="tr-T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fonksiyon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uygun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bir doğru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ile 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yer değiştirilerek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kök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aranır.</a:t>
            </a:r>
            <a:endParaRPr lang="tr-TR" sz="2000" b="1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16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( </a:t>
            </a:r>
            <a:r>
              <a:rPr lang="tr-TR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f(a</a:t>
            </a:r>
            <a:r>
              <a:rPr lang="tr-TR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ve 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( </a:t>
            </a:r>
            <a:r>
              <a:rPr lang="tr-TR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f(b</a:t>
            </a:r>
            <a:r>
              <a:rPr lang="tr-TR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tr-TR" sz="2000" b="1" dirty="0">
                <a:latin typeface="Times New Roman" pitchFamily="18" charset="0"/>
                <a:ea typeface="Calibri"/>
                <a:cs typeface="Times New Roman" pitchFamily="18" charset="0"/>
              </a:rPr>
              <a:t>noktaları arasında çizilen doğrunun </a:t>
            </a:r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eksenini kesim noktası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 olarak alınır ki bu genelde kök değerine daha 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yakındır.</a:t>
            </a:r>
          </a:p>
        </p:txBody>
      </p:sp>
    </p:spTree>
    <p:extLst>
      <p:ext uri="{BB962C8B-B14F-4D97-AF65-F5344CB8AC3E}">
        <p14:creationId xmlns:p14="http://schemas.microsoft.com/office/powerpoint/2010/main" val="1488645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25" y="692697"/>
            <a:ext cx="10028413" cy="80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8" y="1700807"/>
            <a:ext cx="9468860" cy="463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ikdörtgen 8"/>
          <p:cNvSpPr/>
          <p:nvPr/>
        </p:nvSpPr>
        <p:spPr>
          <a:xfrm>
            <a:off x="1775520" y="17667"/>
            <a:ext cx="4236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Yöntemi</a:t>
            </a:r>
          </a:p>
        </p:txBody>
      </p:sp>
    </p:spTree>
    <p:extLst>
      <p:ext uri="{BB962C8B-B14F-4D97-AF65-F5344CB8AC3E}">
        <p14:creationId xmlns:p14="http://schemas.microsoft.com/office/powerpoint/2010/main" val="3682074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415635" y="520513"/>
            <a:ext cx="115085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indent="-9906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tr-TR" sz="20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f(x)= x</a:t>
            </a:r>
            <a:r>
              <a:rPr lang="tr-TR" sz="2000" b="1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–2x–5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fonksiyonun kökünü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başlangıç koşulunu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tr-TR" sz="20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=2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alarak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sz="2000" b="1" dirty="0" err="1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yöntemiyle </a:t>
            </a:r>
            <a:r>
              <a:rPr lang="el-G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=0.00001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tolerans değeriyle çözünüz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l-G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87" y="1956523"/>
            <a:ext cx="10402421" cy="40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ikdörtgen 9"/>
          <p:cNvSpPr/>
          <p:nvPr/>
        </p:nvSpPr>
        <p:spPr>
          <a:xfrm>
            <a:off x="1775520" y="17667"/>
            <a:ext cx="4236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Yöntemi</a:t>
            </a:r>
          </a:p>
        </p:txBody>
      </p:sp>
    </p:spTree>
    <p:extLst>
      <p:ext uri="{BB962C8B-B14F-4D97-AF65-F5344CB8AC3E}">
        <p14:creationId xmlns:p14="http://schemas.microsoft.com/office/powerpoint/2010/main" val="695608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304799" y="520513"/>
            <a:ext cx="112406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indent="-9906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tr-TR" sz="20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f(x)= x</a:t>
            </a:r>
            <a:r>
              <a:rPr lang="tr-TR" sz="2000" b="1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–2x–5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fonksiyonun kökünü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başlangıç koşulunu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tr-TR" sz="20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=2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alarak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sz="2000" b="1" dirty="0" err="1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yöntemiyle </a:t>
            </a:r>
            <a:r>
              <a:rPr lang="el-G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=0.00001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tolerans değeriyle çözünüz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l-G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36" y="1461516"/>
            <a:ext cx="10228534" cy="505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ikdörtgen 9"/>
          <p:cNvSpPr/>
          <p:nvPr/>
        </p:nvSpPr>
        <p:spPr>
          <a:xfrm>
            <a:off x="1775520" y="17667"/>
            <a:ext cx="4236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Yöntemi</a:t>
            </a:r>
          </a:p>
        </p:txBody>
      </p:sp>
    </p:spTree>
    <p:extLst>
      <p:ext uri="{BB962C8B-B14F-4D97-AF65-F5344CB8AC3E}">
        <p14:creationId xmlns:p14="http://schemas.microsoft.com/office/powerpoint/2010/main" val="3309315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809625"/>
            <a:ext cx="111156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39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96" y="1519237"/>
            <a:ext cx="11076403" cy="39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79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Secant</a:t>
            </a:r>
            <a:r>
              <a:rPr lang="tr-TR" dirty="0" smtClean="0"/>
              <a:t> Yöntemi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1601" y="1825625"/>
            <a:ext cx="7823200" cy="4351338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tr-TR" i="1" dirty="0"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i="1" dirty="0" err="1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yönteminin uygulanması sırasında türev alınmasında </a:t>
            </a:r>
            <a:r>
              <a:rPr lang="tr-T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zorluklarla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karşılanabilir. </a:t>
            </a:r>
          </a:p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tr-TR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Polinomlar</a:t>
            </a:r>
            <a:r>
              <a:rPr lang="tr-T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ve bir çok başka fonksiyonlar için bu sorun olmasa da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b="1" dirty="0">
                <a:latin typeface="Times New Roman" pitchFamily="18" charset="0"/>
                <a:cs typeface="Times New Roman" pitchFamily="18" charset="0"/>
              </a:rPr>
              <a:t>Türevlerinin hesaplanması </a:t>
            </a:r>
            <a:r>
              <a:rPr lang="tr-T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son derece zor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veya </a:t>
            </a:r>
            <a:r>
              <a:rPr lang="tr-TR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zaman alıcı olan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belirli fonksiyonlar vardır.</a:t>
            </a:r>
          </a:p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tr-TR" b="1" dirty="0">
                <a:latin typeface="Times New Roman" pitchFamily="18" charset="0"/>
                <a:cs typeface="Times New Roman" pitchFamily="18" charset="0"/>
              </a:rPr>
              <a:t>Böyle durumlarda türev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Geriye Sonlu Farklar</a:t>
            </a:r>
            <a:r>
              <a:rPr lang="tr-T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yaklaşımı ile bulunur.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1920731"/>
            <a:ext cx="39147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802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Dikdörtgen 4"/>
              <p:cNvSpPr/>
              <p:nvPr/>
            </p:nvSpPr>
            <p:spPr>
              <a:xfrm>
                <a:off x="108615" y="567530"/>
                <a:ext cx="1181553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tr-T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tr-TR" sz="2000" u="sng" dirty="0" smtClean="0">
                    <a:latin typeface="Times New Roman"/>
                    <a:ea typeface="Calibri"/>
                  </a:rPr>
                  <a:t>Taylor Serisi Açılımı kullanılarak</a:t>
                </a:r>
                <a:r>
                  <a:rPr lang="tr-TR" sz="2000" dirty="0">
                    <a:solidFill>
                      <a:srgbClr val="0000FF"/>
                    </a:solidFill>
                    <a:latin typeface="Times New Roman"/>
                    <a:ea typeface="Calibri"/>
                  </a:rPr>
                  <a:t> </a:t>
                </a:r>
                <a:r>
                  <a:rPr lang="tr-TR" sz="2000" dirty="0">
                    <a:latin typeface="Times New Roman"/>
                    <a:ea typeface="Calibri"/>
                  </a:rPr>
                  <a:t>herhangi bir </a:t>
                </a:r>
                <a14:m>
                  <m:oMath xmlns:m="http://schemas.openxmlformats.org/officeDocument/2006/math">
                    <m:r>
                      <a:rPr lang="tr-TR" sz="20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𝑓</m:t>
                    </m:r>
                    <m:r>
                      <a:rPr lang="tr-TR" sz="20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(</m:t>
                    </m:r>
                    <m:r>
                      <a:rPr lang="tr-TR" sz="20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tr-TR" sz="20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)=0</m:t>
                    </m:r>
                    <m:r>
                      <a:rPr lang="tr-TR" sz="2000">
                        <a:effectLst/>
                        <a:latin typeface="Cambria Math"/>
                        <a:ea typeface="Calibri"/>
                        <a:cs typeface="Times New Roman"/>
                      </a:rPr>
                      <m:t> </m:t>
                    </m:r>
                  </m:oMath>
                </a14:m>
                <a:r>
                  <a:rPr lang="tr-TR" sz="2000" b="1" dirty="0">
                    <a:effectLst/>
                    <a:latin typeface="Times New Roman"/>
                    <a:ea typeface="Calibri"/>
                  </a:rPr>
                  <a:t>fonksiyonun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tr-TR" sz="20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𝒙</m:t>
                        </m:r>
                      </m:e>
                      <m:sub>
                        <m:r>
                          <a:rPr lang="tr-TR" sz="20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𝒌</m:t>
                        </m:r>
                        <m:r>
                          <a:rPr lang="tr-TR" sz="20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r>
                          <a:rPr lang="tr-TR" sz="20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tr-TR" sz="2000" b="1" dirty="0">
                    <a:effectLst/>
                    <a:latin typeface="Times New Roman"/>
                    <a:ea typeface="Times New Roman"/>
                  </a:rPr>
                  <a:t> noktasındaki </a:t>
                </a:r>
                <a:r>
                  <a:rPr lang="tr-TR" sz="2000" b="1" dirty="0" smtClean="0">
                    <a:effectLst/>
                    <a:latin typeface="Times New Roman"/>
                    <a:ea typeface="Times New Roman"/>
                  </a:rPr>
                  <a:t>değeri </a:t>
                </a:r>
                <a:r>
                  <a:rPr lang="tr-TR" sz="2000" i="1" dirty="0" smtClean="0">
                    <a:effectLst/>
                    <a:latin typeface="Times New Roman"/>
                    <a:ea typeface="Times New Roman"/>
                  </a:rPr>
                  <a:t>f(x</a:t>
                </a:r>
                <a:r>
                  <a:rPr lang="tr-TR" sz="2000" i="1" baseline="-25000" dirty="0" smtClean="0">
                    <a:effectLst/>
                    <a:latin typeface="Times New Roman"/>
                    <a:ea typeface="Times New Roman"/>
                  </a:rPr>
                  <a:t>k+1</a:t>
                </a:r>
                <a:r>
                  <a:rPr lang="tr-TR" sz="2000" i="1" dirty="0" smtClean="0">
                    <a:effectLst/>
                    <a:latin typeface="Times New Roman"/>
                    <a:ea typeface="Times New Roman"/>
                  </a:rPr>
                  <a:t>)</a:t>
                </a:r>
                <a:r>
                  <a:rPr lang="tr-TR" sz="2000" b="1" dirty="0" smtClean="0">
                    <a:effectLst/>
                    <a:latin typeface="Times New Roman"/>
                    <a:ea typeface="Times New Roman"/>
                  </a:rPr>
                  <a:t>;</a:t>
                </a:r>
                <a:r>
                  <a:rPr lang="tr-TR" sz="2000" dirty="0" smtClean="0">
                    <a:effectLst/>
                    <a:latin typeface="Times New Roman"/>
                    <a:ea typeface="Times New Roman"/>
                  </a:rPr>
                  <a:t>  </a:t>
                </a:r>
                <a:r>
                  <a:rPr lang="tr-TR" sz="2000" dirty="0">
                    <a:solidFill>
                      <a:srgbClr val="0000FF"/>
                    </a:solidFill>
                    <a:effectLst/>
                    <a:latin typeface="Times New Roman"/>
                    <a:ea typeface="Times New Roman"/>
                  </a:rPr>
                  <a:t>fonksiyonun</a:t>
                </a:r>
                <a:r>
                  <a:rPr lang="tr-TR" sz="2000" dirty="0">
                    <a:effectLst/>
                    <a:latin typeface="Times New Roman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tr-TR" sz="20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tr-TR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tr-TR" sz="2000" dirty="0">
                    <a:solidFill>
                      <a:srgbClr val="FF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tr-TR" sz="2000" dirty="0">
                    <a:solidFill>
                      <a:srgbClr val="0000FF"/>
                    </a:solidFill>
                    <a:effectLst/>
                    <a:latin typeface="Times New Roman"/>
                    <a:ea typeface="Times New Roman"/>
                  </a:rPr>
                  <a:t>noktasındaki kendi değeri</a:t>
                </a:r>
                <a:r>
                  <a:rPr lang="tr-TR" sz="2000" dirty="0">
                    <a:effectLst/>
                    <a:latin typeface="Times New Roman"/>
                    <a:ea typeface="Times New Roman"/>
                  </a:rPr>
                  <a:t> ve </a:t>
                </a:r>
                <a:r>
                  <a:rPr lang="tr-TR" sz="2000" dirty="0">
                    <a:solidFill>
                      <a:srgbClr val="FF0000"/>
                    </a:solidFill>
                    <a:effectLst/>
                    <a:latin typeface="Times New Roman"/>
                    <a:ea typeface="Times New Roman"/>
                  </a:rPr>
                  <a:t>farklı derecedeki türevlerinin değerleri</a:t>
                </a:r>
                <a:r>
                  <a:rPr lang="tr-TR" sz="2000" dirty="0">
                    <a:effectLst/>
                    <a:latin typeface="Times New Roman"/>
                    <a:ea typeface="Times New Roman"/>
                  </a:rPr>
                  <a:t> cinsinden ifade edilebilir</a:t>
                </a:r>
                <a:endParaRPr lang="tr-TR" sz="2000" dirty="0"/>
              </a:p>
            </p:txBody>
          </p:sp>
        </mc:Choice>
        <mc:Fallback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5" y="567530"/>
                <a:ext cx="11815530" cy="1015663"/>
              </a:xfrm>
              <a:prstGeom prst="rect">
                <a:avLst/>
              </a:prstGeom>
              <a:blipFill>
                <a:blip r:embed="rId2"/>
                <a:stretch>
                  <a:fillRect l="-464" r="-516" b="-41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44" y="1583193"/>
            <a:ext cx="8972074" cy="5051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1403809" y="102995"/>
            <a:ext cx="5100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SONLU FARKLAR KAVRAMI</a:t>
            </a:r>
            <a:endParaRPr lang="tr-TR" sz="28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6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76498" y="1085161"/>
            <a:ext cx="9890846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tr-TR" sz="2400" dirty="0" smtClean="0">
                <a:latin typeface="Times New Roman"/>
                <a:ea typeface="Calibri"/>
              </a:rPr>
              <a:t>Burada </a:t>
            </a:r>
          </a:p>
          <a:p>
            <a:pPr algn="just">
              <a:lnSpc>
                <a:spcPct val="150000"/>
              </a:lnSpc>
            </a:pPr>
            <a:r>
              <a:rPr lang="tr-TR" sz="2400" i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Δf</a:t>
            </a:r>
            <a:r>
              <a:rPr lang="tr-TR" sz="2400" i="1" baseline="-25000" dirty="0" err="1" smtClean="0">
                <a:solidFill>
                  <a:srgbClr val="FF0000"/>
                </a:solidFill>
                <a:latin typeface="Times New Roman"/>
                <a:ea typeface="Calibri"/>
              </a:rPr>
              <a:t>k</a:t>
            </a:r>
            <a:r>
              <a:rPr lang="tr-TR" sz="2400" dirty="0" smtClean="0">
                <a:solidFill>
                  <a:srgbClr val="FF0000"/>
                </a:solidFill>
                <a:latin typeface="Times New Roman"/>
                <a:ea typeface="Calibri"/>
              </a:rPr>
              <a:t> :</a:t>
            </a:r>
            <a:r>
              <a:rPr lang="tr-TR" sz="2400" dirty="0" smtClean="0">
                <a:latin typeface="Times New Roman"/>
                <a:ea typeface="Calibri"/>
              </a:rPr>
              <a:t> Birinci</a:t>
            </a:r>
            <a:r>
              <a:rPr lang="tr-TR" sz="2400" dirty="0" smtClean="0">
                <a:solidFill>
                  <a:srgbClr val="0000FF"/>
                </a:solidFill>
                <a:latin typeface="Times New Roman"/>
                <a:ea typeface="Calibri"/>
              </a:rPr>
              <a:t> </a:t>
            </a:r>
            <a:r>
              <a:rPr lang="tr-TR" sz="2400" b="1" dirty="0" smtClean="0">
                <a:solidFill>
                  <a:srgbClr val="0000FF"/>
                </a:solidFill>
                <a:latin typeface="Times New Roman"/>
                <a:ea typeface="Calibri"/>
              </a:rPr>
              <a:t>İleriye Sonlu Fark</a:t>
            </a:r>
            <a:r>
              <a:rPr lang="tr-TR" sz="2400" dirty="0" smtClean="0">
                <a:solidFill>
                  <a:srgbClr val="0000FF"/>
                </a:solidFill>
                <a:latin typeface="Times New Roman"/>
                <a:ea typeface="Calibri"/>
              </a:rPr>
              <a:t> </a:t>
            </a:r>
            <a:r>
              <a:rPr lang="tr-TR" sz="2400" dirty="0" smtClean="0">
                <a:latin typeface="Times New Roman"/>
                <a:ea typeface="Calibri"/>
              </a:rPr>
              <a:t>adını </a:t>
            </a:r>
            <a:r>
              <a:rPr lang="tr-TR" sz="2400" dirty="0">
                <a:latin typeface="Times New Roman"/>
                <a:ea typeface="Calibri"/>
              </a:rPr>
              <a:t>alır ve </a:t>
            </a:r>
            <a:endParaRPr lang="tr-TR" sz="2400" dirty="0" smtClean="0">
              <a:latin typeface="Times New Roman"/>
              <a:ea typeface="Calibri"/>
            </a:endParaRPr>
          </a:p>
          <a:p>
            <a:pPr algn="just">
              <a:lnSpc>
                <a:spcPct val="150000"/>
              </a:lnSpc>
            </a:pPr>
            <a:r>
              <a:rPr lang="tr-TR" sz="2400" i="1" dirty="0" smtClean="0">
                <a:solidFill>
                  <a:srgbClr val="FF0000"/>
                </a:solidFill>
                <a:latin typeface="Times New Roman"/>
                <a:ea typeface="Calibri"/>
              </a:rPr>
              <a:t>  h</a:t>
            </a:r>
            <a:r>
              <a:rPr lang="tr-TR" sz="2400" dirty="0" smtClean="0">
                <a:latin typeface="Times New Roman"/>
                <a:ea typeface="Calibri"/>
              </a:rPr>
              <a:t> : </a:t>
            </a:r>
            <a:r>
              <a:rPr lang="tr-TR" sz="2400" dirty="0" smtClean="0">
                <a:solidFill>
                  <a:srgbClr val="0000FF"/>
                </a:solidFill>
                <a:latin typeface="Times New Roman"/>
                <a:ea typeface="Calibri"/>
              </a:rPr>
              <a:t>Adım büyüklüğü</a:t>
            </a:r>
            <a:r>
              <a:rPr lang="tr-TR" sz="2400" dirty="0">
                <a:latin typeface="Times New Roman"/>
                <a:ea typeface="Calibri"/>
              </a:rPr>
              <a:t>, yani yaklaştırmanın yapıldığı aralığın uzunluğu </a:t>
            </a:r>
            <a:endParaRPr lang="tr-TR" sz="2400" dirty="0" smtClean="0">
              <a:latin typeface="Times New Roman"/>
              <a:ea typeface="Calibri"/>
            </a:endParaRPr>
          </a:p>
          <a:p>
            <a:pPr algn="just"/>
            <a:endParaRPr lang="tr-TR" sz="1600" dirty="0">
              <a:latin typeface="Times New Roman"/>
              <a:ea typeface="Calibri"/>
            </a:endParaRPr>
          </a:p>
          <a:p>
            <a:pPr algn="just"/>
            <a:r>
              <a:rPr lang="tr-TR" sz="2400" dirty="0" smtClean="0">
                <a:latin typeface="Times New Roman"/>
                <a:ea typeface="Calibri"/>
              </a:rPr>
              <a:t>Terim </a:t>
            </a:r>
            <a:r>
              <a:rPr lang="tr-TR" sz="2400" dirty="0">
                <a:latin typeface="Times New Roman"/>
                <a:ea typeface="Calibri"/>
              </a:rPr>
              <a:t>“ </a:t>
            </a:r>
            <a:r>
              <a:rPr lang="tr-TR" sz="2400" i="1" dirty="0" smtClean="0">
                <a:solidFill>
                  <a:srgbClr val="FF0000"/>
                </a:solidFill>
                <a:latin typeface="Times New Roman"/>
                <a:ea typeface="Calibri"/>
              </a:rPr>
              <a:t>İleriye Sonlu Fark</a:t>
            </a:r>
            <a:r>
              <a:rPr lang="tr-TR" sz="2400" i="1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tr-TR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  </a:t>
            </a:r>
            <a:r>
              <a:rPr lang="tr-TR" sz="2400" dirty="0">
                <a:latin typeface="Times New Roman"/>
                <a:ea typeface="Calibri"/>
              </a:rPr>
              <a:t>olarak ifade edilmiştir </a:t>
            </a:r>
            <a:r>
              <a:rPr lang="tr-TR" sz="2400" dirty="0">
                <a:solidFill>
                  <a:srgbClr val="FF0000"/>
                </a:solidFill>
                <a:latin typeface="Times New Roman"/>
                <a:ea typeface="Calibri"/>
              </a:rPr>
              <a:t>çünkü</a:t>
            </a:r>
            <a:r>
              <a:rPr lang="tr-TR" sz="2400" dirty="0">
                <a:latin typeface="Times New Roman"/>
                <a:ea typeface="Calibri"/>
              </a:rPr>
              <a:t> </a:t>
            </a:r>
            <a:r>
              <a:rPr lang="tr-TR" sz="2400" b="1" dirty="0">
                <a:latin typeface="Times New Roman"/>
                <a:ea typeface="Calibri"/>
              </a:rPr>
              <a:t>türevi tahmin etmek için</a:t>
            </a:r>
            <a:r>
              <a:rPr lang="tr-TR" sz="2400" dirty="0">
                <a:latin typeface="Times New Roman"/>
                <a:ea typeface="Calibri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Times New Roman"/>
                <a:ea typeface="Calibri"/>
              </a:rPr>
              <a:t> </a:t>
            </a:r>
            <a:r>
              <a:rPr lang="tr-TR" sz="2800" dirty="0" err="1" smtClean="0">
                <a:solidFill>
                  <a:srgbClr val="0000FF"/>
                </a:solidFill>
                <a:latin typeface="Times New Roman"/>
                <a:ea typeface="Calibri"/>
              </a:rPr>
              <a:t>x</a:t>
            </a:r>
            <a:r>
              <a:rPr lang="tr-TR" sz="2800" i="1" baseline="-25000" dirty="0" err="1" smtClean="0">
                <a:solidFill>
                  <a:srgbClr val="0000FF"/>
                </a:solidFill>
                <a:latin typeface="Times New Roman"/>
                <a:ea typeface="Calibri"/>
              </a:rPr>
              <a:t>k</a:t>
            </a:r>
            <a:r>
              <a:rPr lang="tr-TR" sz="2800" dirty="0" smtClean="0">
                <a:solidFill>
                  <a:srgbClr val="FF0000"/>
                </a:solidFill>
                <a:latin typeface="Times New Roman"/>
                <a:ea typeface="Calibri"/>
              </a:rPr>
              <a:t>   </a:t>
            </a:r>
            <a:r>
              <a:rPr lang="tr-TR" sz="2400" dirty="0" smtClean="0">
                <a:latin typeface="Times New Roman"/>
                <a:ea typeface="Calibri"/>
              </a:rPr>
              <a:t>ve   </a:t>
            </a:r>
            <a:r>
              <a:rPr lang="tr-TR" sz="2800" dirty="0" smtClean="0">
                <a:solidFill>
                  <a:srgbClr val="0000FF"/>
                </a:solidFill>
                <a:latin typeface="Times New Roman"/>
                <a:ea typeface="Calibri"/>
              </a:rPr>
              <a:t>x</a:t>
            </a:r>
            <a:r>
              <a:rPr lang="tr-TR" sz="2800" i="1" baseline="-25000" dirty="0" smtClean="0">
                <a:solidFill>
                  <a:srgbClr val="0000FF"/>
                </a:solidFill>
                <a:latin typeface="Times New Roman"/>
                <a:ea typeface="Calibri"/>
              </a:rPr>
              <a:t>k+1</a:t>
            </a:r>
            <a:r>
              <a:rPr lang="tr-TR" sz="2400" dirty="0" smtClean="0">
                <a:latin typeface="Times New Roman"/>
                <a:ea typeface="Calibri"/>
              </a:rPr>
              <a:t>’deki </a:t>
            </a:r>
            <a:r>
              <a:rPr lang="tr-TR" sz="2400" dirty="0">
                <a:latin typeface="Times New Roman"/>
                <a:ea typeface="Calibri"/>
              </a:rPr>
              <a:t>verileri kullanmaktadır. </a:t>
            </a:r>
            <a:endParaRPr lang="tr-TR" sz="2400" dirty="0"/>
          </a:p>
        </p:txBody>
      </p:sp>
      <p:sp>
        <p:nvSpPr>
          <p:cNvPr id="5" name="Dikdörtgen 4"/>
          <p:cNvSpPr/>
          <p:nvPr/>
        </p:nvSpPr>
        <p:spPr>
          <a:xfrm>
            <a:off x="710244" y="3749457"/>
            <a:ext cx="10455564" cy="310854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§"/>
            </a:pPr>
            <a:r>
              <a:rPr lang="tr-TR" sz="2400" b="1" dirty="0" smtClean="0">
                <a:latin typeface="Times New Roman"/>
                <a:ea typeface="Calibri"/>
                <a:cs typeface="Times New Roman"/>
              </a:rPr>
              <a:t>İleriye Sonlu </a:t>
            </a:r>
            <a:r>
              <a:rPr lang="tr-TR" sz="2400" b="1" dirty="0">
                <a:latin typeface="Times New Roman"/>
                <a:ea typeface="Calibri"/>
                <a:cs typeface="Times New Roman"/>
              </a:rPr>
              <a:t>Fark</a:t>
            </a:r>
            <a:r>
              <a:rPr lang="tr-TR" sz="2400" dirty="0">
                <a:latin typeface="Times New Roman"/>
                <a:ea typeface="Calibri"/>
                <a:cs typeface="Times New Roman"/>
              </a:rPr>
              <a:t>, </a:t>
            </a:r>
            <a:r>
              <a:rPr lang="tr-TR" sz="24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türevleri sayısal biçimde yaklaşık olarak ifade etmek için </a:t>
            </a:r>
            <a:r>
              <a:rPr lang="tr-TR" sz="24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Taylor serisinden geliştirilebilecek formüllerden </a:t>
            </a:r>
            <a:r>
              <a:rPr lang="tr-TR" sz="2400" u="sng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sadece birisidir</a:t>
            </a:r>
            <a:r>
              <a:rPr lang="tr-TR" sz="2400" dirty="0">
                <a:latin typeface="Times New Roman"/>
                <a:ea typeface="Calibri"/>
                <a:cs typeface="Times New Roman"/>
              </a:rPr>
              <a:t>. </a:t>
            </a:r>
            <a:endParaRPr lang="tr-TR" sz="2400" dirty="0" smtClean="0">
              <a:latin typeface="Times New Roman"/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tr-TR" sz="16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§"/>
            </a:pPr>
            <a:r>
              <a:rPr lang="tr-TR" sz="2400" dirty="0" smtClean="0">
                <a:latin typeface="Times New Roman"/>
                <a:ea typeface="Calibri"/>
                <a:cs typeface="Times New Roman"/>
              </a:rPr>
              <a:t>Denklem </a:t>
            </a:r>
            <a:r>
              <a:rPr lang="tr-TR" sz="2400" dirty="0">
                <a:latin typeface="Times New Roman"/>
                <a:ea typeface="Calibri"/>
                <a:cs typeface="Times New Roman"/>
              </a:rPr>
              <a:t>(1) eşitliğinin çıkarılmasına </a:t>
            </a:r>
            <a:r>
              <a:rPr lang="tr-TR" sz="2400" dirty="0" smtClean="0">
                <a:latin typeface="Times New Roman"/>
                <a:ea typeface="Calibri"/>
                <a:cs typeface="Times New Roman"/>
              </a:rPr>
              <a:t>benzer </a:t>
            </a:r>
            <a:r>
              <a:rPr lang="tr-TR" sz="2400" dirty="0">
                <a:latin typeface="Times New Roman"/>
                <a:ea typeface="Calibri"/>
                <a:cs typeface="Times New Roman"/>
              </a:rPr>
              <a:t>şekilde birinci türevi yaklaşık olarak ifade edebilmek için </a:t>
            </a:r>
            <a:r>
              <a:rPr lang="tr-TR" sz="2400" i="1" dirty="0" smtClean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Geriye Sonlu </a:t>
            </a:r>
            <a:r>
              <a:rPr lang="tr-TR" sz="2400" i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Farklar </a:t>
            </a:r>
            <a:r>
              <a:rPr lang="tr-TR" sz="2400" dirty="0">
                <a:latin typeface="Times New Roman"/>
                <a:ea typeface="Calibri"/>
                <a:cs typeface="Times New Roman"/>
              </a:rPr>
              <a:t>ve </a:t>
            </a:r>
            <a:r>
              <a:rPr lang="tr-TR" sz="2400" i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Merkezi </a:t>
            </a:r>
            <a:r>
              <a:rPr lang="tr-TR" sz="2400" i="1" dirty="0" smtClean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Sonlu Farklar</a:t>
            </a:r>
            <a:r>
              <a:rPr lang="tr-TR" sz="24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400" dirty="0">
                <a:latin typeface="Times New Roman"/>
                <a:ea typeface="Calibri"/>
                <a:cs typeface="Times New Roman"/>
              </a:rPr>
              <a:t>geliştirilebilir.</a:t>
            </a:r>
            <a:endParaRPr lang="tr-TR" sz="2400" dirty="0">
              <a:ea typeface="Calibri"/>
              <a:cs typeface="Times New Roma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98" y="177298"/>
            <a:ext cx="10567134" cy="103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972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52" y="332434"/>
            <a:ext cx="31623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Resim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97748" y="2457405"/>
            <a:ext cx="2549525" cy="1979930"/>
          </a:xfrm>
          <a:prstGeom prst="rect">
            <a:avLst/>
          </a:prstGeom>
        </p:spPr>
      </p:pic>
      <p:pic>
        <p:nvPicPr>
          <p:cNvPr id="7" name="Resim 6"/>
          <p:cNvPicPr/>
          <p:nvPr/>
        </p:nvPicPr>
        <p:blipFill>
          <a:blip r:embed="rId4"/>
          <a:stretch>
            <a:fillRect/>
          </a:stretch>
        </p:blipFill>
        <p:spPr>
          <a:xfrm>
            <a:off x="1801941" y="332434"/>
            <a:ext cx="2545080" cy="1979930"/>
          </a:xfrm>
          <a:prstGeom prst="rect">
            <a:avLst/>
          </a:prstGeom>
        </p:spPr>
      </p:pic>
      <p:pic>
        <p:nvPicPr>
          <p:cNvPr id="8" name="Resim 7"/>
          <p:cNvPicPr/>
          <p:nvPr/>
        </p:nvPicPr>
        <p:blipFill>
          <a:blip r:embed="rId5"/>
          <a:stretch>
            <a:fillRect/>
          </a:stretch>
        </p:blipFill>
        <p:spPr>
          <a:xfrm>
            <a:off x="1809814" y="4545637"/>
            <a:ext cx="2525395" cy="1979930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4" y="1032671"/>
            <a:ext cx="6511004" cy="80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54" y="2915280"/>
            <a:ext cx="6672371" cy="82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951" y="5105390"/>
            <a:ext cx="7065913" cy="79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883" y="508901"/>
            <a:ext cx="39147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061817" y="508926"/>
            <a:ext cx="84963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pic>
        <p:nvPicPr>
          <p:cNvPr id="6" name="Resim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8280" y="1182299"/>
            <a:ext cx="3111500" cy="9794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7" name="Resim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549" y="3041243"/>
            <a:ext cx="2424112" cy="9477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8" name="Resim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49813" y="4243840"/>
            <a:ext cx="3992563" cy="9842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9" name="Freeform 35"/>
          <p:cNvSpPr>
            <a:spLocks/>
          </p:cNvSpPr>
          <p:nvPr/>
        </p:nvSpPr>
        <p:spPr bwMode="auto">
          <a:xfrm rot="20623420">
            <a:off x="9129476" y="2225468"/>
            <a:ext cx="689818" cy="1172537"/>
          </a:xfrm>
          <a:custGeom>
            <a:avLst/>
            <a:gdLst>
              <a:gd name="T0" fmla="*/ 420 w 420"/>
              <a:gd name="T1" fmla="*/ 0 h 578"/>
              <a:gd name="T2" fmla="*/ 352 w 420"/>
              <a:gd name="T3" fmla="*/ 363 h 578"/>
              <a:gd name="T4" fmla="*/ 57 w 420"/>
              <a:gd name="T5" fmla="*/ 544 h 578"/>
              <a:gd name="T6" fmla="*/ 12 w 420"/>
              <a:gd name="T7" fmla="*/ 56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0" h="578">
                <a:moveTo>
                  <a:pt x="420" y="0"/>
                </a:moveTo>
                <a:cubicBezTo>
                  <a:pt x="416" y="136"/>
                  <a:pt x="412" y="272"/>
                  <a:pt x="352" y="363"/>
                </a:cubicBezTo>
                <a:cubicBezTo>
                  <a:pt x="292" y="454"/>
                  <a:pt x="114" y="510"/>
                  <a:pt x="57" y="544"/>
                </a:cubicBezTo>
                <a:cubicBezTo>
                  <a:pt x="0" y="578"/>
                  <a:pt x="6" y="572"/>
                  <a:pt x="12" y="567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r-TR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857780" y="905851"/>
            <a:ext cx="2087562" cy="1465486"/>
          </a:xfrm>
          <a:prstGeom prst="ellipse">
            <a:avLst/>
          </a:prstGeom>
          <a:solidFill>
            <a:srgbClr val="BBE0E3">
              <a:alpha val="13000"/>
            </a:srgbClr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6058125" y="514137"/>
            <a:ext cx="4499992" cy="39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Geriye Sonlu farklar yaklaşımıyla :</a:t>
            </a: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5696870" y="2525125"/>
            <a:ext cx="4248472" cy="39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iterasyon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denklemi</a:t>
            </a:r>
          </a:p>
        </p:txBody>
      </p:sp>
      <p:sp>
        <p:nvSpPr>
          <p:cNvPr id="13" name="Freeform 39"/>
          <p:cNvSpPr>
            <a:spLocks/>
          </p:cNvSpPr>
          <p:nvPr/>
        </p:nvSpPr>
        <p:spPr bwMode="auto">
          <a:xfrm rot="891061">
            <a:off x="7417869" y="4000683"/>
            <a:ext cx="755650" cy="649287"/>
          </a:xfrm>
          <a:custGeom>
            <a:avLst/>
            <a:gdLst>
              <a:gd name="T0" fmla="*/ 420 w 420"/>
              <a:gd name="T1" fmla="*/ 0 h 578"/>
              <a:gd name="T2" fmla="*/ 352 w 420"/>
              <a:gd name="T3" fmla="*/ 363 h 578"/>
              <a:gd name="T4" fmla="*/ 57 w 420"/>
              <a:gd name="T5" fmla="*/ 544 h 578"/>
              <a:gd name="T6" fmla="*/ 12 w 420"/>
              <a:gd name="T7" fmla="*/ 56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0" h="578">
                <a:moveTo>
                  <a:pt x="420" y="0"/>
                </a:moveTo>
                <a:cubicBezTo>
                  <a:pt x="416" y="136"/>
                  <a:pt x="412" y="272"/>
                  <a:pt x="352" y="363"/>
                </a:cubicBezTo>
                <a:cubicBezTo>
                  <a:pt x="292" y="454"/>
                  <a:pt x="114" y="510"/>
                  <a:pt x="57" y="544"/>
                </a:cubicBezTo>
                <a:cubicBezTo>
                  <a:pt x="0" y="578"/>
                  <a:pt x="6" y="572"/>
                  <a:pt x="12" y="567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r-TR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1705232" y="5333437"/>
            <a:ext cx="8318561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Bu yöntemde hesaplamalara başlamak için 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 tane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ilk tahmine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ihtiyaç duyulur. Fakat tahminler arasında 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f(x)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işaret değiştirmek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zorunda değildir</a:t>
            </a:r>
            <a:endParaRPr kumimoji="0" lang="tr-TR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014" y="1842187"/>
            <a:ext cx="3619131" cy="378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415636" y="827748"/>
            <a:ext cx="11120581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Fonksiyonun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f(a)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ile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f(b)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Arial" charset="0"/>
              </a:rPr>
              <a:t>arasında kalan yayı </a:t>
            </a:r>
            <a:r>
              <a:rPr lang="tr-TR" sz="2000" b="1" dirty="0">
                <a:solidFill>
                  <a:srgbClr val="000000"/>
                </a:solidFill>
                <a:latin typeface="Arial" charset="0"/>
              </a:rPr>
              <a:t>doğru halinde getirildiğinde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 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eksenini kesen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noktası 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kök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değerine daha yakındır.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2159854" y="5630140"/>
            <a:ext cx="819411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30000"/>
              </a:spcBef>
              <a:spcAft>
                <a:spcPct val="0"/>
              </a:spcAft>
            </a:pP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ile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aynı tarafta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(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f(a) </a:t>
            </a:r>
            <a:r>
              <a:rPr 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  <a:sym typeface="Symbol" pitchFamily="18" charset="2"/>
              </a:rPr>
              <a:t>·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f(c) &gt; 0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)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ise  </a:t>
            </a:r>
            <a:r>
              <a:rPr lang="tr-TR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kök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 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ile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arasında aranır.</a:t>
            </a:r>
          </a:p>
        </p:txBody>
      </p:sp>
      <p:sp>
        <p:nvSpPr>
          <p:cNvPr id="8" name="Rectangle 88"/>
          <p:cNvSpPr>
            <a:spLocks noChangeArrowheads="1"/>
          </p:cNvSpPr>
          <p:nvPr/>
        </p:nvSpPr>
        <p:spPr bwMode="auto">
          <a:xfrm>
            <a:off x="2219472" y="3053931"/>
            <a:ext cx="2064149" cy="52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ct val="30000"/>
              </a:spcBef>
              <a:spcAft>
                <a:spcPct val="0"/>
              </a:spcAft>
            </a:pPr>
            <a:r>
              <a:rPr lang="tr-TR" sz="24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f(a) </a:t>
            </a:r>
            <a:r>
              <a:rPr lang="en-US" sz="24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  <a:sym typeface="Symbol" pitchFamily="18" charset="2"/>
              </a:rPr>
              <a:t>·</a:t>
            </a:r>
            <a:r>
              <a:rPr lang="tr-TR" sz="24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f(c) &gt; 0</a:t>
            </a:r>
          </a:p>
        </p:txBody>
      </p:sp>
    </p:spTree>
    <p:extLst>
      <p:ext uri="{BB962C8B-B14F-4D97-AF65-F5344CB8AC3E}">
        <p14:creationId xmlns:p14="http://schemas.microsoft.com/office/powerpoint/2010/main" val="3464452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1775521" y="17667"/>
            <a:ext cx="2982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Sekant </a:t>
            </a:r>
            <a:r>
              <a:rPr lang="tr-TR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Yöntemi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55" y="861803"/>
            <a:ext cx="9269125" cy="532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792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1775521" y="17667"/>
            <a:ext cx="2982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Sekant Yöntemi</a:t>
            </a:r>
            <a:endParaRPr lang="tr-TR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602442"/>
            <a:ext cx="9067255" cy="590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4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66737"/>
            <a:ext cx="106680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171575"/>
            <a:ext cx="98869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8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17237" y="827748"/>
            <a:ext cx="11009746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Fonksiyonun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f(a)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ile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f(b)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Arial" charset="0"/>
              </a:rPr>
              <a:t>arasında kalan yayı </a:t>
            </a:r>
            <a:r>
              <a:rPr lang="tr-TR" sz="2000" b="1" dirty="0">
                <a:solidFill>
                  <a:srgbClr val="000000"/>
                </a:solidFill>
                <a:latin typeface="Arial" charset="0"/>
              </a:rPr>
              <a:t>doğru halinde getirildiğinde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 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eksenini kesen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  noktası 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kök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değerine daha yakındır.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2159854" y="5630141"/>
            <a:ext cx="807594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30000"/>
              </a:spcBef>
              <a:spcAft>
                <a:spcPct val="0"/>
              </a:spcAft>
            </a:pP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ile </a:t>
            </a:r>
            <a:r>
              <a:rPr lang="tr-TR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aynı tarafta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(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f(a) </a:t>
            </a:r>
            <a:r>
              <a:rPr 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  <a:sym typeface="Symbol" pitchFamily="18" charset="2"/>
              </a:rPr>
              <a:t>·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f(c) &lt; 0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)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ise  </a:t>
            </a:r>
            <a:r>
              <a:rPr lang="tr-TR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kök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  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ile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  arasında 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aranır.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81" y="1553349"/>
            <a:ext cx="3682828" cy="386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172285" y="2870785"/>
            <a:ext cx="1955264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base">
              <a:spcBef>
                <a:spcPct val="30000"/>
              </a:spcBef>
              <a:spcAft>
                <a:spcPct val="0"/>
              </a:spcAft>
            </a:pPr>
            <a:r>
              <a:rPr lang="tr-TR" sz="24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f(a) </a:t>
            </a:r>
            <a:r>
              <a:rPr lang="en-US" sz="24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  <a:sym typeface="Symbol" pitchFamily="18" charset="2"/>
              </a:rPr>
              <a:t>·</a:t>
            </a:r>
            <a:r>
              <a:rPr lang="tr-TR" sz="24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f(c) &lt; 0</a:t>
            </a:r>
          </a:p>
        </p:txBody>
      </p:sp>
    </p:spTree>
    <p:extLst>
      <p:ext uri="{BB962C8B-B14F-4D97-AF65-F5344CB8AC3E}">
        <p14:creationId xmlns:p14="http://schemas.microsoft.com/office/powerpoint/2010/main" val="419145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/>
        </p:nvSpPr>
        <p:spPr>
          <a:xfrm>
            <a:off x="8131348" y="62495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48"/>
          <p:cNvSpPr txBox="1">
            <a:spLocks noChangeArrowheads="1"/>
          </p:cNvSpPr>
          <p:nvPr/>
        </p:nvSpPr>
        <p:spPr bwMode="auto">
          <a:xfrm>
            <a:off x="1927052" y="243297"/>
            <a:ext cx="34197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tr-TR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cs typeface="Times New Roman" pitchFamily="18" charset="0"/>
              </a:rPr>
              <a:t>c</a:t>
            </a:r>
            <a:r>
              <a:rPr lang="tr-TR" sz="2400" u="sng" dirty="0">
                <a:solidFill>
                  <a:srgbClr val="FF0000"/>
                </a:solidFill>
                <a:latin typeface="Bell MT" pitchFamily="18" charset="0"/>
                <a:cs typeface="Times New Roman" pitchFamily="18" charset="0"/>
              </a:rPr>
              <a:t> </a:t>
            </a:r>
            <a:r>
              <a:rPr lang="tr-TR" sz="2400" u="sng" dirty="0" smtClean="0">
                <a:solidFill>
                  <a:srgbClr val="FF0000"/>
                </a:solidFill>
                <a:latin typeface="Bell MT" pitchFamily="18" charset="0"/>
                <a:cs typeface="Times New Roman" pitchFamily="18" charset="0"/>
              </a:rPr>
              <a:t> Noktasının Hesabı</a:t>
            </a:r>
            <a:endParaRPr lang="tr-TR" sz="2400" u="sng" dirty="0">
              <a:solidFill>
                <a:srgbClr val="FF0000"/>
              </a:solidFill>
              <a:latin typeface="Bell MT" pitchFamily="18" charset="0"/>
              <a:cs typeface="Times New Roman" pitchFamily="18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5462181" y="920986"/>
            <a:ext cx="4572000" cy="113184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tr-TR" sz="2400" dirty="0">
                <a:solidFill>
                  <a:srgbClr val="000000"/>
                </a:solidFill>
                <a:latin typeface="Arial" charset="0"/>
              </a:rPr>
              <a:t>a, c,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f(a) </a:t>
            </a:r>
            <a:r>
              <a:rPr lang="tr-TR" sz="2400" dirty="0">
                <a:solidFill>
                  <a:srgbClr val="000000"/>
                </a:solidFill>
                <a:latin typeface="Arial" charset="0"/>
              </a:rPr>
              <a:t> üçgeni ile b, c,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f(b)</a:t>
            </a:r>
            <a:r>
              <a:rPr lang="tr-TR" sz="2400" dirty="0">
                <a:solidFill>
                  <a:srgbClr val="000000"/>
                </a:solidFill>
                <a:latin typeface="Arial" charset="0"/>
              </a:rPr>
              <a:t> üçgeni</a:t>
            </a:r>
            <a:r>
              <a:rPr lang="tr-TR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benzer</a:t>
            </a:r>
            <a:r>
              <a:rPr lang="tr-TR" sz="2400" dirty="0">
                <a:solidFill>
                  <a:srgbClr val="000000"/>
                </a:solidFill>
                <a:latin typeface="Arial" charset="0"/>
              </a:rPr>
              <a:t>dir. </a:t>
            </a:r>
          </a:p>
        </p:txBody>
      </p:sp>
      <p:pic>
        <p:nvPicPr>
          <p:cNvPr id="8" name="Resim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124" y="2433154"/>
            <a:ext cx="2700338" cy="981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9" name="Resim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24" y="3729298"/>
            <a:ext cx="1798638" cy="874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" name="Resim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132" y="4979876"/>
            <a:ext cx="2433638" cy="8747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63" y="1065001"/>
            <a:ext cx="32575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71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512493" y="648617"/>
            <a:ext cx="10674605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sz="2000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Yöntemin uygulanmasında </a:t>
            </a:r>
            <a:r>
              <a:rPr lang="tr-TR" sz="20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izlenecek yol aşağıdaki gibi özetlenebilir.</a:t>
            </a:r>
            <a:endParaRPr lang="tr-TR" sz="2000" b="1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15636" y="1512711"/>
            <a:ext cx="11425382" cy="485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Tx/>
              <a:buAutoNum type="arabicParenR"/>
              <a:defRPr/>
            </a:pPr>
            <a:r>
              <a:rPr lang="tr-TR" sz="2200" dirty="0" smtClean="0">
                <a:latin typeface="Bell MT" pitchFamily="18" charset="0"/>
                <a:sym typeface="Wingdings" pitchFamily="2" charset="2"/>
              </a:rPr>
              <a:t>Kökün </a:t>
            </a:r>
            <a:r>
              <a:rPr lang="tr-TR" sz="2200" dirty="0">
                <a:latin typeface="Bell MT" pitchFamily="18" charset="0"/>
                <a:sym typeface="Wingdings" pitchFamily="2" charset="2"/>
              </a:rPr>
              <a:t>bulunduğu aralık </a:t>
            </a:r>
            <a:r>
              <a:rPr lang="tr-TR" sz="2200" dirty="0" smtClean="0">
                <a:latin typeface="Bell MT" pitchFamily="18" charset="0"/>
                <a:sym typeface="Wingdings" pitchFamily="2" charset="2"/>
              </a:rPr>
              <a:t>için </a:t>
            </a:r>
            <a:r>
              <a:rPr lang="tr-TR" sz="2200" b="1" dirty="0" smtClean="0">
                <a:latin typeface="Bell MT" pitchFamily="18" charset="0"/>
                <a:sym typeface="Wingdings" pitchFamily="2" charset="2"/>
              </a:rPr>
              <a:t>alt</a:t>
            </a:r>
            <a:r>
              <a:rPr lang="tr-TR" sz="2200" dirty="0" smtClean="0">
                <a:latin typeface="Bell MT" pitchFamily="18" charset="0"/>
                <a:sym typeface="Wingdings" pitchFamily="2" charset="2"/>
              </a:rPr>
              <a:t> (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sym typeface="Wingdings" pitchFamily="2" charset="2"/>
              </a:rPr>
              <a:t>a</a:t>
            </a:r>
            <a:r>
              <a:rPr lang="tr-TR" sz="2200" dirty="0" smtClean="0">
                <a:latin typeface="Bell MT" pitchFamily="18" charset="0"/>
                <a:sym typeface="Wingdings" pitchFamily="2" charset="2"/>
              </a:rPr>
              <a:t>) ve </a:t>
            </a:r>
            <a:r>
              <a:rPr lang="tr-TR" sz="2200" b="1" dirty="0" smtClean="0">
                <a:latin typeface="Bell MT" pitchFamily="18" charset="0"/>
                <a:sym typeface="Wingdings" pitchFamily="2" charset="2"/>
              </a:rPr>
              <a:t>üst</a:t>
            </a:r>
            <a:r>
              <a:rPr lang="tr-TR" sz="2200" dirty="0" smtClean="0">
                <a:latin typeface="Bell MT" pitchFamily="18" charset="0"/>
                <a:sym typeface="Wingdings" pitchFamily="2" charset="2"/>
              </a:rPr>
              <a:t> (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sym typeface="Wingdings" pitchFamily="2" charset="2"/>
              </a:rPr>
              <a:t>b</a:t>
            </a:r>
            <a:r>
              <a:rPr lang="tr-TR" sz="2200" b="1" dirty="0" smtClean="0">
                <a:latin typeface="Bell MT" pitchFamily="18" charset="0"/>
                <a:sym typeface="Wingdings" pitchFamily="2" charset="2"/>
              </a:rPr>
              <a:t>)</a:t>
            </a:r>
            <a:r>
              <a:rPr lang="tr-TR" sz="2200" b="1" dirty="0" smtClean="0">
                <a:solidFill>
                  <a:srgbClr val="FF3300"/>
                </a:solidFill>
                <a:latin typeface="Bell MT" pitchFamily="18" charset="0"/>
                <a:sym typeface="Wingdings" pitchFamily="2" charset="2"/>
              </a:rPr>
              <a:t> </a:t>
            </a:r>
            <a:r>
              <a:rPr lang="tr-TR" sz="2200" baseline="-25000" dirty="0" smtClean="0">
                <a:latin typeface="Bell MT" pitchFamily="18" charset="0"/>
                <a:sym typeface="Wingdings" pitchFamily="2" charset="2"/>
              </a:rPr>
              <a:t> </a:t>
            </a:r>
            <a:r>
              <a:rPr lang="tr-TR" sz="2200" dirty="0" smtClean="0">
                <a:latin typeface="Bell MT" pitchFamily="18" charset="0"/>
                <a:sym typeface="Wingdings" pitchFamily="2" charset="2"/>
              </a:rPr>
              <a:t>değerler </a:t>
            </a:r>
            <a:r>
              <a:rPr lang="tr-TR" sz="2200" dirty="0">
                <a:latin typeface="Bell MT" pitchFamily="18" charset="0"/>
                <a:sym typeface="Wingdings" pitchFamily="2" charset="2"/>
              </a:rPr>
              <a:t>tahmin edilir ve 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f(a). f(b) </a:t>
            </a:r>
            <a:r>
              <a:rPr lang="tr-T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&lt; 0</a:t>
            </a:r>
            <a:r>
              <a:rPr lang="tr-T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</a:t>
            </a:r>
            <a:r>
              <a:rPr lang="tr-TR" sz="2200" dirty="0">
                <a:latin typeface="Bell MT" pitchFamily="18" charset="0"/>
              </a:rPr>
              <a:t>şartı aranır.</a:t>
            </a:r>
          </a:p>
          <a:p>
            <a:pPr marL="342900" indent="-342900" algn="just">
              <a:buFontTx/>
              <a:buAutoNum type="arabicParenR"/>
              <a:defRPr/>
            </a:pPr>
            <a:endParaRPr lang="tr-TR" sz="2200" dirty="0"/>
          </a:p>
          <a:p>
            <a:pPr marL="342900" indent="-342900" algn="just">
              <a:buFontTx/>
              <a:buAutoNum type="arabicParenR"/>
              <a:defRPr/>
            </a:pPr>
            <a:r>
              <a:rPr lang="tr-TR" sz="2200" dirty="0" smtClean="0">
                <a:latin typeface="Bell MT" pitchFamily="18" charset="0"/>
              </a:rPr>
              <a:t>  </a:t>
            </a:r>
            <a:r>
              <a:rPr lang="tr-TR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c</a:t>
            </a:r>
            <a:r>
              <a:rPr lang="tr-TR" sz="2200" dirty="0" smtClean="0">
                <a:latin typeface="Bell MT" pitchFamily="18" charset="0"/>
              </a:rPr>
              <a:t> değeri hesaplanır</a:t>
            </a:r>
            <a:r>
              <a:rPr lang="tr-TR" sz="2200" dirty="0">
                <a:latin typeface="Bell MT" pitchFamily="18" charset="0"/>
              </a:rPr>
              <a:t>.</a:t>
            </a:r>
          </a:p>
          <a:p>
            <a:pPr marL="342900" indent="-342900" algn="just">
              <a:buFontTx/>
              <a:buAutoNum type="arabicParenR"/>
              <a:defRPr/>
            </a:pPr>
            <a:endParaRPr lang="tr-TR" sz="2200" dirty="0">
              <a:latin typeface="Bell MT" pitchFamily="18" charset="0"/>
            </a:endParaRPr>
          </a:p>
          <a:p>
            <a:pPr marL="342900" indent="-342900" algn="just">
              <a:buFontTx/>
              <a:buAutoNum type="arabicParenR"/>
              <a:defRPr/>
            </a:pPr>
            <a:r>
              <a:rPr lang="tr-TR" sz="2200" dirty="0" smtClean="0">
                <a:latin typeface="Bell MT" pitchFamily="18" charset="0"/>
              </a:rPr>
              <a:t> </a:t>
            </a:r>
            <a:r>
              <a:rPr lang="tr-TR" sz="2200" b="1" dirty="0" smtClean="0">
                <a:latin typeface="Bell MT" pitchFamily="18" charset="0"/>
              </a:rPr>
              <a:t>f(c)</a:t>
            </a:r>
            <a:r>
              <a:rPr lang="tr-TR" sz="2200" dirty="0" smtClean="0">
                <a:latin typeface="Bell MT" pitchFamily="18" charset="0"/>
              </a:rPr>
              <a:t> </a:t>
            </a:r>
            <a:r>
              <a:rPr lang="tr-TR" sz="2200" dirty="0">
                <a:latin typeface="Bell MT" pitchFamily="18" charset="0"/>
              </a:rPr>
              <a:t>değeri hesaplanır</a:t>
            </a:r>
          </a:p>
          <a:p>
            <a:pPr marL="800100" lvl="1" indent="-342900" algn="just">
              <a:lnSpc>
                <a:spcPct val="120000"/>
              </a:lnSpc>
              <a:defRPr/>
            </a:pPr>
            <a:r>
              <a:rPr lang="tr-TR" sz="2200" dirty="0">
                <a:latin typeface="Bell MT" pitchFamily="18" charset="0"/>
              </a:rPr>
              <a:t>Eğer 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f(c) </a:t>
            </a:r>
            <a:r>
              <a:rPr lang="tr-T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=0</a:t>
            </a:r>
            <a:r>
              <a:rPr lang="tr-TR" sz="2200" dirty="0">
                <a:latin typeface="Bell MT" pitchFamily="18" charset="0"/>
              </a:rPr>
              <a:t> ise </a:t>
            </a:r>
            <a:r>
              <a:rPr lang="tr-TR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kök</a:t>
            </a:r>
            <a:r>
              <a:rPr lang="tr-TR" sz="2200" dirty="0">
                <a:latin typeface="Bell MT" pitchFamily="18" charset="0"/>
              </a:rPr>
              <a:t> 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c </a:t>
            </a:r>
            <a:r>
              <a:rPr lang="tr-TR" sz="2200" dirty="0" smtClean="0">
                <a:latin typeface="Bell MT" pitchFamily="18" charset="0"/>
              </a:rPr>
              <a:t>’</a:t>
            </a:r>
            <a:r>
              <a:rPr lang="tr-TR" sz="2200" dirty="0" err="1" smtClean="0">
                <a:latin typeface="Bell MT" pitchFamily="18" charset="0"/>
              </a:rPr>
              <a:t>dir</a:t>
            </a:r>
            <a:r>
              <a:rPr lang="tr-TR" sz="2200" dirty="0">
                <a:latin typeface="Bell MT" pitchFamily="18" charset="0"/>
              </a:rPr>
              <a:t>.</a:t>
            </a:r>
          </a:p>
          <a:p>
            <a:pPr marL="800100" lvl="1" indent="-342900" algn="just">
              <a:lnSpc>
                <a:spcPct val="120000"/>
              </a:lnSpc>
              <a:defRPr/>
            </a:pPr>
            <a:r>
              <a:rPr lang="tr-TR" sz="2200" dirty="0">
                <a:latin typeface="Bell MT" pitchFamily="18" charset="0"/>
              </a:rPr>
              <a:t>Eğer 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f(c) </a:t>
            </a:r>
            <a:r>
              <a:rPr lang="tr-T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≠ </a:t>
            </a:r>
            <a:r>
              <a:rPr lang="tr-T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0</a:t>
            </a:r>
            <a:r>
              <a:rPr lang="tr-TR" sz="2200" dirty="0">
                <a:latin typeface="Bell MT" pitchFamily="18" charset="0"/>
              </a:rPr>
              <a:t> ise </a:t>
            </a:r>
            <a:r>
              <a:rPr lang="tr-TR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işleme devam</a:t>
            </a:r>
            <a:r>
              <a:rPr lang="tr-TR" sz="2200" dirty="0">
                <a:latin typeface="Bell MT" pitchFamily="18" charset="0"/>
              </a:rPr>
              <a:t> edilir</a:t>
            </a:r>
          </a:p>
          <a:p>
            <a:pPr marL="342900" indent="-342900" algn="just">
              <a:buFontTx/>
              <a:buAutoNum type="arabicParenR"/>
              <a:defRPr/>
            </a:pPr>
            <a:endParaRPr lang="tr-TR" sz="2200" dirty="0">
              <a:latin typeface="Bell MT" pitchFamily="18" charset="0"/>
            </a:endParaRPr>
          </a:p>
          <a:p>
            <a:pPr marL="342900" lvl="0" indent="-3429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tr-TR" sz="2200" dirty="0" smtClean="0">
                <a:latin typeface="Bell MT" pitchFamily="18" charset="0"/>
              </a:rPr>
              <a:t> </a:t>
            </a:r>
            <a:r>
              <a:rPr lang="tr-TR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f(a</a:t>
            </a:r>
            <a:r>
              <a:rPr lang="tr-T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) </a:t>
            </a:r>
            <a:r>
              <a:rPr 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tr-T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f(c) &gt; 0 ise </a:t>
            </a:r>
            <a:r>
              <a:rPr lang="tr-TR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  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a </a:t>
            </a:r>
            <a:r>
              <a:rPr lang="tr-T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= c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2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     </a:t>
            </a:r>
            <a:r>
              <a:rPr lang="tr-TR" sz="22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 </a:t>
            </a:r>
            <a:r>
              <a:rPr lang="tr-TR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f(a</a:t>
            </a:r>
            <a:r>
              <a:rPr lang="tr-T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) </a:t>
            </a:r>
            <a:r>
              <a:rPr 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tr-T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f(c) &lt; 0 ise  </a:t>
            </a:r>
            <a:r>
              <a:rPr lang="tr-TR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 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b </a:t>
            </a:r>
            <a:r>
              <a:rPr lang="tr-T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= c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2200" dirty="0">
                <a:solidFill>
                  <a:srgbClr val="FF3300"/>
                </a:solidFill>
                <a:latin typeface="Bell MT" pitchFamily="18" charset="0"/>
                <a:cs typeface="Times New Roman" pitchFamily="18" charset="0"/>
              </a:rPr>
              <a:t>	</a:t>
            </a:r>
            <a:r>
              <a:rPr lang="tr-TR" sz="2000" b="1" dirty="0">
                <a:latin typeface="Bell MT" pitchFamily="18" charset="0"/>
                <a:cs typeface="Times New Roman" pitchFamily="18" charset="0"/>
              </a:rPr>
              <a:t>alınarak 1. basamağa geri dönülür. </a:t>
            </a:r>
          </a:p>
        </p:txBody>
      </p:sp>
    </p:spTree>
    <p:extLst>
      <p:ext uri="{BB962C8B-B14F-4D97-AF65-F5344CB8AC3E}">
        <p14:creationId xmlns:p14="http://schemas.microsoft.com/office/powerpoint/2010/main" val="317955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514763" y="1583786"/>
            <a:ext cx="8445277" cy="495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tr-TR" sz="2400" dirty="0" smtClean="0">
                <a:solidFill>
                  <a:srgbClr val="0000FF"/>
                </a:solidFill>
                <a:latin typeface="Bell MT" pitchFamily="18" charset="0"/>
                <a:cs typeface="Times New Roman" pitchFamily="18" charset="0"/>
              </a:rPr>
              <a:t>Yer Değiştirme  </a:t>
            </a:r>
            <a:r>
              <a:rPr lang="tr-TR" sz="2400" dirty="0">
                <a:solidFill>
                  <a:srgbClr val="0000FF"/>
                </a:solidFill>
                <a:latin typeface="Bell MT" pitchFamily="18" charset="0"/>
                <a:cs typeface="Times New Roman" pitchFamily="18" charset="0"/>
              </a:rPr>
              <a:t>yönteminde </a:t>
            </a:r>
            <a:r>
              <a:rPr lang="tr-TR" sz="2400" dirty="0" err="1">
                <a:solidFill>
                  <a:srgbClr val="0000FF"/>
                </a:solidFill>
                <a:latin typeface="Bell MT" pitchFamily="18" charset="0"/>
                <a:cs typeface="Times New Roman" pitchFamily="18" charset="0"/>
              </a:rPr>
              <a:t>iterasyona</a:t>
            </a:r>
            <a:r>
              <a:rPr lang="tr-TR" sz="2400" dirty="0">
                <a:solidFill>
                  <a:srgbClr val="0000FF"/>
                </a:solidFill>
                <a:latin typeface="Bell MT" pitchFamily="18" charset="0"/>
                <a:cs typeface="Times New Roman" pitchFamily="18" charset="0"/>
              </a:rPr>
              <a:t> iki şekilde son verilir. </a:t>
            </a:r>
          </a:p>
        </p:txBody>
      </p:sp>
      <p:pic>
        <p:nvPicPr>
          <p:cNvPr id="6" name="Resim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2983" y="4351842"/>
            <a:ext cx="6182320" cy="1022728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  <a:effectLst/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828801" y="2449399"/>
            <a:ext cx="8020334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tr-TR" sz="2400" b="1" dirty="0" smtClean="0">
                <a:latin typeface="Bell MT" pitchFamily="18" charset="0"/>
              </a:rPr>
              <a:t>1)  </a:t>
            </a:r>
            <a:r>
              <a:rPr 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f(c)=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0</a:t>
            </a:r>
            <a:r>
              <a:rPr lang="tr-TR" sz="2400" dirty="0">
                <a:latin typeface="Bell MT" pitchFamily="18" charset="0"/>
              </a:rPr>
              <a:t>    olunca işleme son </a:t>
            </a:r>
            <a:r>
              <a:rPr lang="tr-TR" sz="2400" dirty="0" smtClean="0">
                <a:latin typeface="Bell MT" pitchFamily="18" charset="0"/>
              </a:rPr>
              <a:t>verilir .   Kök </a:t>
            </a:r>
            <a:r>
              <a:rPr 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c </a:t>
            </a:r>
            <a:r>
              <a:rPr lang="tr-TR" sz="2400" dirty="0" smtClean="0">
                <a:latin typeface="Bell MT" pitchFamily="18" charset="0"/>
              </a:rPr>
              <a:t>’</a:t>
            </a:r>
            <a:r>
              <a:rPr lang="tr-TR" sz="2400" dirty="0" err="1" smtClean="0">
                <a:latin typeface="Bell MT" pitchFamily="18" charset="0"/>
              </a:rPr>
              <a:t>dir</a:t>
            </a:r>
            <a:r>
              <a:rPr lang="tr-TR" sz="2400" dirty="0" smtClean="0">
                <a:latin typeface="Bell MT" pitchFamily="18" charset="0"/>
              </a:rPr>
              <a:t>.</a:t>
            </a:r>
          </a:p>
          <a:p>
            <a:pPr marL="342900" lvl="0" indent="-342900">
              <a:spcBef>
                <a:spcPct val="30000"/>
              </a:spcBef>
              <a:defRPr/>
            </a:pPr>
            <a:r>
              <a:rPr lang="tr-TR" sz="2400" b="1" dirty="0">
                <a:latin typeface="Bell MT" pitchFamily="18" charset="0"/>
                <a:cs typeface="Arial" charset="0"/>
              </a:rPr>
              <a:t>2) </a:t>
            </a:r>
            <a:r>
              <a:rPr lang="tr-TR" sz="2400" b="1" dirty="0" smtClean="0">
                <a:latin typeface="Bell MT" pitchFamily="18" charset="0"/>
                <a:cs typeface="Arial" charset="0"/>
              </a:rPr>
              <a:t> </a:t>
            </a:r>
            <a:r>
              <a:rPr lang="tr-TR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| </a:t>
            </a:r>
            <a:r>
              <a:rPr lang="tr-TR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E</a:t>
            </a:r>
            <a:r>
              <a:rPr lang="tr-TR" sz="24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b</a:t>
            </a:r>
            <a:r>
              <a:rPr lang="tr-TR" sz="24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 </a:t>
            </a:r>
            <a:r>
              <a:rPr lang="tr-T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|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&lt; </a:t>
            </a:r>
            <a:r>
              <a:rPr lang="el-G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ε</a:t>
            </a:r>
            <a:r>
              <a:rPr lang="tr-TR" sz="2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    </a:t>
            </a:r>
            <a:r>
              <a:rPr lang="tr-TR" sz="2400" dirty="0">
                <a:solidFill>
                  <a:prstClr val="black"/>
                </a:solidFill>
                <a:latin typeface="Bell MT" pitchFamily="18" charset="0"/>
                <a:cs typeface="Arial" charset="0"/>
              </a:rPr>
              <a:t>ise işleme son verilir</a:t>
            </a:r>
            <a:r>
              <a:rPr lang="tr-TR" sz="2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.</a:t>
            </a:r>
            <a:endParaRPr lang="tr-TR" sz="2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ell MT" pitchFamily="18" charset="0"/>
            </a:endParaRPr>
          </a:p>
          <a:p>
            <a:pPr>
              <a:lnSpc>
                <a:spcPct val="130000"/>
              </a:lnSpc>
              <a:defRPr/>
            </a:pPr>
            <a:endParaRPr lang="tr-TR" sz="2400" dirty="0">
              <a:latin typeface="Bell MT" pitchFamily="18" charset="0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3339566" y="3654311"/>
            <a:ext cx="45370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30000"/>
              </a:spcBef>
              <a:defRPr/>
            </a:pPr>
            <a:endParaRPr lang="tr-TR" sz="2800" dirty="0">
              <a:effectLst>
                <a:outerShdw blurRad="38100" dist="38100" dir="2700000" algn="tl">
                  <a:srgbClr val="C0C0C0"/>
                </a:outerShdw>
              </a:effectLst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9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26473" y="901700"/>
            <a:ext cx="11545454" cy="1037936"/>
          </a:xfrm>
          <a:prstGeom prst="rect">
            <a:avLst/>
          </a:prstGeom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Bununla birlikte; Yanlış pozisyon metodunda özel durumlar vardır, </a:t>
            </a:r>
            <a:endParaRPr lang="tr-T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Bisection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Metot’undan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daha iyi tahmin edilemez (sonuç vermez).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7280" y="2186998"/>
            <a:ext cx="7088188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2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892</Words>
  <Application>Microsoft Office PowerPoint</Application>
  <PresentationFormat>Geniş ekran</PresentationFormat>
  <Paragraphs>140</Paragraphs>
  <Slides>43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43</vt:i4>
      </vt:variant>
    </vt:vector>
  </HeadingPairs>
  <TitlesOfParts>
    <vt:vector size="52" baseType="lpstr">
      <vt:lpstr>Arial</vt:lpstr>
      <vt:lpstr>Bell MT</vt:lpstr>
      <vt:lpstr>Calibri</vt:lpstr>
      <vt:lpstr>Calibri Light</vt:lpstr>
      <vt:lpstr>Cambria Math</vt:lpstr>
      <vt:lpstr>Symbol</vt:lpstr>
      <vt:lpstr>Times New Roman</vt:lpstr>
      <vt:lpstr>Wingdings</vt:lpstr>
      <vt:lpstr>Office Teması</vt:lpstr>
      <vt:lpstr>Sayısal Yöntemler</vt:lpstr>
      <vt:lpstr>LİNEER OLMAYAN (NONLİNEER) DENKLEMLERİN ÇÖZÜMÜ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Secant Yöntemi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Yöntemler</dc:title>
  <dc:creator>weka</dc:creator>
  <cp:lastModifiedBy>weka</cp:lastModifiedBy>
  <cp:revision>53</cp:revision>
  <dcterms:created xsi:type="dcterms:W3CDTF">2024-11-08T05:51:38Z</dcterms:created>
  <dcterms:modified xsi:type="dcterms:W3CDTF">2024-11-08T07:16:03Z</dcterms:modified>
</cp:coreProperties>
</file>