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0" r:id="rId5"/>
    <p:sldId id="257"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81" r:id="rId22"/>
    <p:sldId id="282" r:id="rId23"/>
    <p:sldId id="283" r:id="rId24"/>
    <p:sldId id="284" r:id="rId25"/>
    <p:sldId id="285" r:id="rId26"/>
    <p:sldId id="275" r:id="rId27"/>
    <p:sldId id="276" r:id="rId28"/>
    <p:sldId id="277" r:id="rId29"/>
    <p:sldId id="278"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5B57EB0C-D875-4B0F-B6D5-426BFA935F27}" type="datetimeFigureOut">
              <a:rPr lang="tr-TR" smtClean="0"/>
              <a:t>20.11.2024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186679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B57EB0C-D875-4B0F-B6D5-426BFA935F27}" type="datetimeFigureOut">
              <a:rPr lang="tr-TR" smtClean="0"/>
              <a:t>20.11.2024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245162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B57EB0C-D875-4B0F-B6D5-426BFA935F27}" type="datetimeFigureOut">
              <a:rPr lang="tr-TR" smtClean="0"/>
              <a:t>20.11.2024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1433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B57EB0C-D875-4B0F-B6D5-426BFA935F27}" type="datetimeFigureOut">
              <a:rPr lang="tr-TR" smtClean="0"/>
              <a:t>20.11.2024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290380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5B57EB0C-D875-4B0F-B6D5-426BFA935F27}" type="datetimeFigureOut">
              <a:rPr lang="tr-TR" smtClean="0"/>
              <a:t>20.11.2024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40994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B57EB0C-D875-4B0F-B6D5-426BFA935F27}" type="datetimeFigureOut">
              <a:rPr lang="tr-TR" smtClean="0"/>
              <a:t>20.11.2024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204501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B57EB0C-D875-4B0F-B6D5-426BFA935F27}" type="datetimeFigureOut">
              <a:rPr lang="tr-TR" smtClean="0"/>
              <a:t>20.11.2024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13767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B57EB0C-D875-4B0F-B6D5-426BFA935F27}" type="datetimeFigureOut">
              <a:rPr lang="tr-TR" smtClean="0"/>
              <a:t>20.11.2024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107594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B57EB0C-D875-4B0F-B6D5-426BFA935F27}" type="datetimeFigureOut">
              <a:rPr lang="tr-TR" smtClean="0"/>
              <a:t>20.11.2024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208898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B57EB0C-D875-4B0F-B6D5-426BFA935F27}" type="datetimeFigureOut">
              <a:rPr lang="tr-TR" smtClean="0"/>
              <a:t>20.11.2024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400600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B57EB0C-D875-4B0F-B6D5-426BFA935F27}" type="datetimeFigureOut">
              <a:rPr lang="tr-TR" smtClean="0"/>
              <a:t>20.11.2024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74AED31-4C7A-4DAA-B5BA-8A3D7EBD926B}" type="slidenum">
              <a:rPr lang="tr-TR" smtClean="0"/>
              <a:t>‹#›</a:t>
            </a:fld>
            <a:endParaRPr lang="tr-TR"/>
          </a:p>
        </p:txBody>
      </p:sp>
    </p:spTree>
    <p:extLst>
      <p:ext uri="{BB962C8B-B14F-4D97-AF65-F5344CB8AC3E}">
        <p14:creationId xmlns:p14="http://schemas.microsoft.com/office/powerpoint/2010/main" val="330154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EB0C-D875-4B0F-B6D5-426BFA935F27}" type="datetimeFigureOut">
              <a:rPr lang="tr-TR" smtClean="0"/>
              <a:t>20.11.2024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AED31-4C7A-4DAA-B5BA-8A3D7EBD926B}" type="slidenum">
              <a:rPr lang="tr-TR" smtClean="0"/>
              <a:t>‹#›</a:t>
            </a:fld>
            <a:endParaRPr lang="tr-TR"/>
          </a:p>
        </p:txBody>
      </p:sp>
    </p:spTree>
    <p:extLst>
      <p:ext uri="{BB962C8B-B14F-4D97-AF65-F5344CB8AC3E}">
        <p14:creationId xmlns:p14="http://schemas.microsoft.com/office/powerpoint/2010/main" val="3449812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Sayısal Yöntemler</a:t>
            </a:r>
            <a:endParaRPr lang="tr-TR" dirty="0"/>
          </a:p>
        </p:txBody>
      </p:sp>
      <p:sp>
        <p:nvSpPr>
          <p:cNvPr id="3" name="Alt Başlık 2"/>
          <p:cNvSpPr>
            <a:spLocks noGrp="1"/>
          </p:cNvSpPr>
          <p:nvPr>
            <p:ph type="subTitle" idx="1"/>
          </p:nvPr>
        </p:nvSpPr>
        <p:spPr/>
        <p:txBody>
          <a:bodyPr/>
          <a:lstStyle/>
          <a:p>
            <a:r>
              <a:rPr lang="tr-TR" smtClean="0"/>
              <a:t>5. </a:t>
            </a:r>
            <a:r>
              <a:rPr lang="tr-TR" dirty="0" smtClean="0"/>
              <a:t>Hafta</a:t>
            </a:r>
          </a:p>
        </p:txBody>
      </p:sp>
    </p:spTree>
    <p:extLst>
      <p:ext uri="{BB962C8B-B14F-4D97-AF65-F5344CB8AC3E}">
        <p14:creationId xmlns:p14="http://schemas.microsoft.com/office/powerpoint/2010/main" val="423828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06627" y="1060949"/>
            <a:ext cx="11290182" cy="4432703"/>
          </a:xfrm>
          <a:prstGeom prst="rect">
            <a:avLst/>
          </a:prstGeom>
        </p:spPr>
      </p:pic>
    </p:spTree>
    <p:extLst>
      <p:ext uri="{BB962C8B-B14F-4D97-AF65-F5344CB8AC3E}">
        <p14:creationId xmlns:p14="http://schemas.microsoft.com/office/powerpoint/2010/main" val="311269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937904" y="386554"/>
            <a:ext cx="10387063" cy="6049066"/>
          </a:xfrm>
          <a:prstGeom prst="rect">
            <a:avLst/>
          </a:prstGeom>
        </p:spPr>
      </p:pic>
    </p:spTree>
    <p:extLst>
      <p:ext uri="{BB962C8B-B14F-4D97-AF65-F5344CB8AC3E}">
        <p14:creationId xmlns:p14="http://schemas.microsoft.com/office/powerpoint/2010/main" val="253564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Gauss </a:t>
            </a:r>
            <a:r>
              <a:rPr lang="tr-TR" dirty="0" err="1" smtClean="0"/>
              <a:t>Elimination</a:t>
            </a:r>
            <a:r>
              <a:rPr lang="tr-TR" dirty="0" smtClean="0"/>
              <a:t> Metodu</a:t>
            </a:r>
            <a:endParaRPr lang="tr-TR" dirty="0"/>
          </a:p>
        </p:txBody>
      </p:sp>
      <p:sp>
        <p:nvSpPr>
          <p:cNvPr id="3" name="İçerik Yer Tutucusu 2"/>
          <p:cNvSpPr>
            <a:spLocks noGrp="1"/>
          </p:cNvSpPr>
          <p:nvPr>
            <p:ph idx="1"/>
          </p:nvPr>
        </p:nvSpPr>
        <p:spPr/>
        <p:txBody>
          <a:bodyPr>
            <a:normAutofit fontScale="77500" lnSpcReduction="20000"/>
          </a:bodyPr>
          <a:lstStyle/>
          <a:p>
            <a:pPr marL="342900" indent="-342900" algn="just">
              <a:lnSpc>
                <a:spcPct val="150000"/>
              </a:lnSpc>
              <a:spcAft>
                <a:spcPts val="0"/>
              </a:spcAft>
              <a:buFont typeface="Wingdings" pitchFamily="2" charset="2"/>
              <a:buChar char="Ø"/>
            </a:pPr>
            <a:r>
              <a:rPr lang="tr-TR" dirty="0" smtClean="0">
                <a:latin typeface="Times New Roman"/>
                <a:ea typeface="Calibri"/>
                <a:cs typeface="Times New Roman"/>
              </a:rPr>
              <a:t>Verilen denklem sistemlerinde denklem sayısı=bilinmeyen sayısı şeklinde olmalıdır.</a:t>
            </a:r>
          </a:p>
          <a:p>
            <a:pPr marL="342900" indent="-342900" algn="just">
              <a:lnSpc>
                <a:spcPct val="150000"/>
              </a:lnSpc>
              <a:spcAft>
                <a:spcPts val="0"/>
              </a:spcAft>
              <a:buFont typeface="Wingdings" pitchFamily="2" charset="2"/>
              <a:buChar char="Ø"/>
            </a:pPr>
            <a:r>
              <a:rPr lang="tr-TR" dirty="0" smtClean="0">
                <a:latin typeface="Times New Roman"/>
                <a:ea typeface="Calibri"/>
                <a:cs typeface="Times New Roman"/>
              </a:rPr>
              <a:t>Bu </a:t>
            </a:r>
            <a:r>
              <a:rPr lang="tr-TR" dirty="0">
                <a:latin typeface="Times New Roman"/>
                <a:ea typeface="Calibri"/>
                <a:cs typeface="Times New Roman"/>
              </a:rPr>
              <a:t>yöntem, </a:t>
            </a:r>
            <a:r>
              <a:rPr lang="tr-TR" b="1" dirty="0">
                <a:latin typeface="Times New Roman"/>
                <a:ea typeface="Calibri"/>
                <a:cs typeface="Times New Roman"/>
              </a:rPr>
              <a:t>katsayıları simetrik olmayan</a:t>
            </a:r>
            <a:r>
              <a:rPr lang="tr-TR" dirty="0">
                <a:latin typeface="Times New Roman"/>
                <a:ea typeface="Calibri"/>
                <a:cs typeface="Times New Roman"/>
              </a:rPr>
              <a:t>, </a:t>
            </a:r>
            <a:r>
              <a:rPr lang="tr-TR" b="1" dirty="0">
                <a:solidFill>
                  <a:srgbClr val="0000FF"/>
                </a:solidFill>
                <a:latin typeface="Times New Roman"/>
                <a:ea typeface="Calibri"/>
                <a:cs typeface="Times New Roman"/>
              </a:rPr>
              <a:t>içindeki sıfır sayısı nispeten az olan matris çözümünde </a:t>
            </a:r>
            <a:r>
              <a:rPr lang="tr-TR" dirty="0">
                <a:latin typeface="Times New Roman"/>
                <a:ea typeface="Calibri"/>
                <a:cs typeface="Times New Roman"/>
              </a:rPr>
              <a:t>daha verimli olarak kullanılır.</a:t>
            </a:r>
          </a:p>
          <a:p>
            <a:pPr marL="342900" indent="-342900" algn="just">
              <a:lnSpc>
                <a:spcPct val="150000"/>
              </a:lnSpc>
              <a:spcAft>
                <a:spcPts val="0"/>
              </a:spcAft>
              <a:buFont typeface="Wingdings" pitchFamily="2" charset="2"/>
              <a:buChar char="Ø"/>
            </a:pPr>
            <a:r>
              <a:rPr lang="tr-TR" dirty="0" smtClean="0">
                <a:latin typeface="Times New Roman"/>
                <a:ea typeface="Calibri"/>
                <a:cs typeface="Times New Roman"/>
              </a:rPr>
              <a:t>Matrislerin; üst ve alt üçgen ile köşegen gösterimleri temel alınarak sistemler çözülür.</a:t>
            </a:r>
            <a:endParaRPr lang="tr-TR" dirty="0">
              <a:latin typeface="Times New Roman"/>
              <a:ea typeface="Calibri"/>
              <a:cs typeface="Times New Roman"/>
            </a:endParaRPr>
          </a:p>
          <a:p>
            <a:pPr marL="355600" indent="-355600" algn="just">
              <a:lnSpc>
                <a:spcPct val="150000"/>
              </a:lnSpc>
              <a:spcAft>
                <a:spcPts val="0"/>
              </a:spcAft>
              <a:buFont typeface="Wingdings" pitchFamily="2" charset="2"/>
              <a:buChar char="Ø"/>
            </a:pPr>
            <a:r>
              <a:rPr lang="tr-TR" dirty="0">
                <a:latin typeface="Times New Roman"/>
                <a:ea typeface="Calibri"/>
                <a:cs typeface="Times New Roman"/>
              </a:rPr>
              <a:t>Değişkenlerin yok edilmesi ilkesine dayandırılan Gauss Eliminasyon yöntemi iki aşamadan oluşur. </a:t>
            </a:r>
          </a:p>
          <a:p>
            <a:pPr algn="just">
              <a:lnSpc>
                <a:spcPct val="150000"/>
              </a:lnSpc>
              <a:spcAft>
                <a:spcPts val="0"/>
              </a:spcAft>
              <a:tabLst>
                <a:tab pos="1079500" algn="l"/>
              </a:tabLst>
            </a:pPr>
            <a:r>
              <a:rPr lang="tr-TR" dirty="0">
                <a:latin typeface="Times New Roman"/>
                <a:ea typeface="Calibri"/>
                <a:cs typeface="Times New Roman"/>
              </a:rPr>
              <a:t>   	</a:t>
            </a:r>
            <a:r>
              <a:rPr lang="tr-TR" dirty="0">
                <a:solidFill>
                  <a:srgbClr val="FF0000"/>
                </a:solidFill>
                <a:latin typeface="Times New Roman"/>
                <a:ea typeface="Calibri"/>
                <a:cs typeface="Times New Roman"/>
              </a:rPr>
              <a:t>Birinci aşama</a:t>
            </a:r>
            <a:r>
              <a:rPr lang="tr-TR" dirty="0">
                <a:latin typeface="Times New Roman"/>
                <a:ea typeface="Calibri"/>
                <a:cs typeface="Times New Roman"/>
              </a:rPr>
              <a:t>   </a:t>
            </a:r>
            <a:r>
              <a:rPr lang="tr-TR" b="1" dirty="0">
                <a:latin typeface="Times New Roman"/>
                <a:ea typeface="Calibri"/>
                <a:cs typeface="Times New Roman"/>
              </a:rPr>
              <a:t>katsayılar matrisi üst </a:t>
            </a:r>
            <a:r>
              <a:rPr lang="tr-TR" b="1" dirty="0" err="1">
                <a:latin typeface="Times New Roman"/>
                <a:ea typeface="Calibri"/>
                <a:cs typeface="Times New Roman"/>
              </a:rPr>
              <a:t>üçgensel</a:t>
            </a:r>
            <a:r>
              <a:rPr lang="tr-TR" b="1" dirty="0">
                <a:latin typeface="Times New Roman"/>
                <a:ea typeface="Calibri"/>
                <a:cs typeface="Times New Roman"/>
              </a:rPr>
              <a:t> hale getirilir.</a:t>
            </a:r>
          </a:p>
          <a:p>
            <a:pPr algn="just">
              <a:lnSpc>
                <a:spcPct val="150000"/>
              </a:lnSpc>
              <a:spcAft>
                <a:spcPts val="0"/>
              </a:spcAft>
              <a:tabLst>
                <a:tab pos="1079500" algn="l"/>
              </a:tabLst>
            </a:pPr>
            <a:r>
              <a:rPr lang="tr-TR" dirty="0">
                <a:latin typeface="Times New Roman"/>
                <a:ea typeface="Calibri"/>
                <a:cs typeface="Times New Roman"/>
              </a:rPr>
              <a:t>   	</a:t>
            </a:r>
            <a:r>
              <a:rPr lang="tr-TR" dirty="0">
                <a:solidFill>
                  <a:srgbClr val="0000FF"/>
                </a:solidFill>
                <a:latin typeface="Times New Roman"/>
                <a:ea typeface="Calibri"/>
                <a:cs typeface="Times New Roman"/>
              </a:rPr>
              <a:t>İkinci aşamada</a:t>
            </a:r>
            <a:r>
              <a:rPr lang="tr-TR" dirty="0">
                <a:latin typeface="Times New Roman"/>
                <a:ea typeface="Calibri"/>
                <a:cs typeface="Times New Roman"/>
              </a:rPr>
              <a:t> ise </a:t>
            </a:r>
            <a:r>
              <a:rPr lang="tr-TR" b="1" dirty="0">
                <a:latin typeface="Times New Roman"/>
                <a:ea typeface="Calibri"/>
                <a:cs typeface="Times New Roman"/>
              </a:rPr>
              <a:t>çözüm vektörü hesaplanır</a:t>
            </a:r>
            <a:r>
              <a:rPr lang="tr-TR" dirty="0">
                <a:latin typeface="Times New Roman"/>
                <a:ea typeface="Calibri"/>
                <a:cs typeface="Times New Roman"/>
              </a:rPr>
              <a:t>.</a:t>
            </a:r>
            <a:endParaRPr lang="tr-TR" dirty="0">
              <a:ea typeface="Calibri"/>
              <a:cs typeface="Times New Roman"/>
            </a:endParaRPr>
          </a:p>
          <a:p>
            <a:endParaRPr lang="tr-TR" dirty="0"/>
          </a:p>
        </p:txBody>
      </p:sp>
      <p:pic>
        <p:nvPicPr>
          <p:cNvPr id="4" name="Resim 3"/>
          <p:cNvPicPr>
            <a:picLocks noChangeAspect="1"/>
          </p:cNvPicPr>
          <p:nvPr/>
        </p:nvPicPr>
        <p:blipFill>
          <a:blip r:embed="rId2"/>
          <a:stretch>
            <a:fillRect/>
          </a:stretch>
        </p:blipFill>
        <p:spPr>
          <a:xfrm>
            <a:off x="7549978" y="321875"/>
            <a:ext cx="3355452" cy="1589549"/>
          </a:xfrm>
          <a:prstGeom prst="rect">
            <a:avLst/>
          </a:prstGeom>
        </p:spPr>
      </p:pic>
    </p:spTree>
    <p:extLst>
      <p:ext uri="{BB962C8B-B14F-4D97-AF65-F5344CB8AC3E}">
        <p14:creationId xmlns:p14="http://schemas.microsoft.com/office/powerpoint/2010/main" val="317914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266567" y="264981"/>
            <a:ext cx="7993663" cy="6093599"/>
          </a:xfrm>
          <a:prstGeom prst="rect">
            <a:avLst/>
          </a:prstGeom>
        </p:spPr>
      </p:pic>
    </p:spTree>
    <p:extLst>
      <p:ext uri="{BB962C8B-B14F-4D97-AF65-F5344CB8AC3E}">
        <p14:creationId xmlns:p14="http://schemas.microsoft.com/office/powerpoint/2010/main" val="378429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775520" y="548680"/>
            <a:ext cx="8496944" cy="2492990"/>
          </a:xfrm>
          <a:prstGeom prst="rect">
            <a:avLst/>
          </a:prstGeom>
        </p:spPr>
        <p:txBody>
          <a:bodyPr wrap="square">
            <a:spAutoFit/>
          </a:bodyPr>
          <a:lstStyle/>
          <a:p>
            <a:pPr algn="just">
              <a:lnSpc>
                <a:spcPct val="150000"/>
              </a:lnSpc>
            </a:pPr>
            <a:r>
              <a:rPr lang="tr-TR" sz="2200" dirty="0">
                <a:solidFill>
                  <a:srgbClr val="FF0000"/>
                </a:solidFill>
                <a:latin typeface="Times New Roman"/>
                <a:ea typeface="Calibri"/>
                <a:cs typeface="Times New Roman"/>
              </a:rPr>
              <a:t>BİRİNCİ AŞAMA</a:t>
            </a:r>
            <a:r>
              <a:rPr lang="tr-TR" sz="2200" dirty="0">
                <a:latin typeface="Times New Roman"/>
                <a:ea typeface="Calibri"/>
                <a:cs typeface="Times New Roman"/>
              </a:rPr>
              <a:t>   </a:t>
            </a:r>
            <a:r>
              <a:rPr lang="tr-TR" sz="2200" b="1" dirty="0">
                <a:latin typeface="Times New Roman"/>
                <a:ea typeface="Calibri"/>
                <a:cs typeface="Times New Roman"/>
              </a:rPr>
              <a:t>katsayılar matrisi üst </a:t>
            </a:r>
            <a:r>
              <a:rPr lang="tr-TR" sz="2200" b="1" dirty="0" err="1">
                <a:latin typeface="Times New Roman"/>
                <a:ea typeface="Calibri"/>
                <a:cs typeface="Times New Roman"/>
              </a:rPr>
              <a:t>üçgensel</a:t>
            </a:r>
            <a:r>
              <a:rPr lang="tr-TR" sz="2200" b="1" dirty="0">
                <a:latin typeface="Times New Roman"/>
                <a:ea typeface="Calibri"/>
                <a:cs typeface="Times New Roman"/>
              </a:rPr>
              <a:t> hale getirilir.</a:t>
            </a:r>
          </a:p>
          <a:p>
            <a:pPr algn="just"/>
            <a:endParaRPr lang="tr-TR" sz="1000" b="1" dirty="0">
              <a:latin typeface="Times New Roman"/>
              <a:ea typeface="Calibri"/>
              <a:cs typeface="Times New Roman"/>
            </a:endParaRPr>
          </a:p>
          <a:p>
            <a:pPr marL="514350" indent="-514350" algn="just">
              <a:lnSpc>
                <a:spcPct val="150000"/>
              </a:lnSpc>
              <a:buClr>
                <a:srgbClr val="0000FF"/>
              </a:buClr>
              <a:buFont typeface="+mj-lt"/>
              <a:buAutoNum type="romanUcPeriod"/>
              <a:tabLst>
                <a:tab pos="1079500" algn="l"/>
              </a:tabLst>
            </a:pPr>
            <a:r>
              <a:rPr lang="tr-TR" sz="2200" dirty="0">
                <a:latin typeface="Times New Roman"/>
                <a:ea typeface="Calibri"/>
              </a:rPr>
              <a:t>A matrisine B matrisi ilave edilerek genişletilir. </a:t>
            </a:r>
          </a:p>
          <a:p>
            <a:pPr marL="514350" indent="-514350" algn="just">
              <a:buClr>
                <a:srgbClr val="0000FF"/>
              </a:buClr>
              <a:buFont typeface="+mj-lt"/>
              <a:buAutoNum type="romanUcPeriod"/>
              <a:tabLst>
                <a:tab pos="1079500" algn="l"/>
              </a:tabLst>
            </a:pPr>
            <a:endParaRPr lang="tr-TR" sz="1400" dirty="0">
              <a:latin typeface="Times New Roman"/>
              <a:ea typeface="Calibri"/>
            </a:endParaRPr>
          </a:p>
          <a:p>
            <a:pPr marL="514350" indent="-514350" algn="just">
              <a:lnSpc>
                <a:spcPct val="150000"/>
              </a:lnSpc>
              <a:buClr>
                <a:srgbClr val="0000FF"/>
              </a:buClr>
              <a:buFont typeface="+mj-lt"/>
              <a:buAutoNum type="romanUcPeriod"/>
              <a:tabLst>
                <a:tab pos="1079500" algn="l"/>
              </a:tabLst>
            </a:pPr>
            <a:r>
              <a:rPr lang="tr-TR" sz="2200" dirty="0">
                <a:latin typeface="Times New Roman"/>
                <a:ea typeface="Calibri"/>
              </a:rPr>
              <a:t>Elde edilen yeni (genişletilmiş) matrisin alt üçgeni </a:t>
            </a:r>
            <a:r>
              <a:rPr lang="tr-TR" sz="2200" i="1" dirty="0">
                <a:solidFill>
                  <a:srgbClr val="FF0000"/>
                </a:solidFill>
                <a:latin typeface="Times New Roman"/>
                <a:ea typeface="Calibri"/>
              </a:rPr>
              <a:t>Satır-Sütun İşlemleri</a:t>
            </a:r>
            <a:r>
              <a:rPr lang="tr-TR" sz="2200" dirty="0">
                <a:solidFill>
                  <a:srgbClr val="FF0000"/>
                </a:solidFill>
                <a:latin typeface="Times New Roman"/>
                <a:ea typeface="Calibri"/>
              </a:rPr>
              <a:t> </a:t>
            </a:r>
            <a:r>
              <a:rPr lang="tr-TR" sz="2200" dirty="0">
                <a:latin typeface="Times New Roman"/>
                <a:ea typeface="Calibri"/>
              </a:rPr>
              <a:t>kullanılarak yani </a:t>
            </a:r>
            <a:r>
              <a:rPr lang="tr-TR" sz="2200" i="1" dirty="0">
                <a:solidFill>
                  <a:srgbClr val="0000FF"/>
                </a:solidFill>
                <a:latin typeface="Times New Roman"/>
                <a:ea typeface="Calibri"/>
              </a:rPr>
              <a:t>İleriye Doğru Eleme</a:t>
            </a:r>
            <a:r>
              <a:rPr lang="tr-TR" sz="2200" dirty="0">
                <a:solidFill>
                  <a:srgbClr val="0000FF"/>
                </a:solidFill>
                <a:latin typeface="Times New Roman"/>
                <a:ea typeface="Calibri"/>
              </a:rPr>
              <a:t> </a:t>
            </a:r>
            <a:r>
              <a:rPr lang="tr-TR" sz="2200" dirty="0">
                <a:latin typeface="Times New Roman"/>
                <a:ea typeface="Calibri"/>
              </a:rPr>
              <a:t>ile sıfır yapılır.</a:t>
            </a:r>
            <a:endParaRPr lang="tr-TR" sz="2200" dirty="0">
              <a:ea typeface="Calibri"/>
              <a:cs typeface="Times New Roman"/>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3356993"/>
            <a:ext cx="5492278" cy="260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483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775520" y="620689"/>
            <a:ext cx="8492356" cy="1615827"/>
          </a:xfrm>
          <a:prstGeom prst="rect">
            <a:avLst/>
          </a:prstGeom>
        </p:spPr>
        <p:txBody>
          <a:bodyPr wrap="square">
            <a:spAutoFit/>
          </a:bodyPr>
          <a:lstStyle/>
          <a:p>
            <a:pPr algn="just">
              <a:lnSpc>
                <a:spcPct val="150000"/>
              </a:lnSpc>
            </a:pPr>
            <a:r>
              <a:rPr lang="tr-TR" sz="2200" dirty="0">
                <a:solidFill>
                  <a:srgbClr val="FF0000"/>
                </a:solidFill>
                <a:latin typeface="Times New Roman"/>
                <a:ea typeface="Calibri"/>
                <a:cs typeface="Times New Roman"/>
              </a:rPr>
              <a:t>İKİNCİ AŞAMADA : </a:t>
            </a:r>
            <a:r>
              <a:rPr lang="tr-TR" sz="2200" b="1" dirty="0">
                <a:latin typeface="Times New Roman"/>
                <a:ea typeface="Calibri"/>
                <a:cs typeface="Times New Roman"/>
              </a:rPr>
              <a:t>çözüm vektörü hesaplanır</a:t>
            </a:r>
            <a:r>
              <a:rPr lang="tr-TR" sz="2200" dirty="0">
                <a:latin typeface="Times New Roman"/>
                <a:ea typeface="Calibri"/>
                <a:cs typeface="Times New Roman"/>
              </a:rPr>
              <a:t>.</a:t>
            </a:r>
          </a:p>
          <a:p>
            <a:pPr algn="just">
              <a:lnSpc>
                <a:spcPct val="150000"/>
              </a:lnSpc>
            </a:pPr>
            <a:r>
              <a:rPr lang="tr-TR" sz="2200" i="1" dirty="0">
                <a:solidFill>
                  <a:srgbClr val="0000FF"/>
                </a:solidFill>
                <a:latin typeface="Times New Roman"/>
                <a:ea typeface="Calibri"/>
              </a:rPr>
              <a:t>Geriye Doğru Yerine Koyma </a:t>
            </a:r>
            <a:r>
              <a:rPr lang="tr-TR" sz="2200" dirty="0">
                <a:latin typeface="Times New Roman"/>
                <a:ea typeface="Calibri"/>
              </a:rPr>
              <a:t> ile bilinmeyen değişkeler sondan geriye doğru bulunur.</a:t>
            </a:r>
            <a:endParaRPr lang="tr-TR" sz="2200" dirty="0">
              <a:ea typeface="Calibri"/>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860" y="2236515"/>
            <a:ext cx="4128761" cy="18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08515"/>
            <a:ext cx="4239837" cy="1692000"/>
          </a:xfrm>
          <a:prstGeom prst="rect">
            <a:avLst/>
          </a:prstGeom>
          <a:noFill/>
          <a:ln w="9525">
            <a:solidFill>
              <a:srgbClr val="66FF66"/>
            </a:solidFill>
            <a:miter lim="800000"/>
            <a:headEnd/>
            <a:tailEnd/>
          </a:ln>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360" y="4332188"/>
            <a:ext cx="8334384" cy="18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175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392090"/>
            <a:ext cx="83629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13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847725"/>
            <a:ext cx="832485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612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681039"/>
            <a:ext cx="8334375"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367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800100"/>
            <a:ext cx="83343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84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Lineer (Doğrusal) Denklemlerin Çözümü</a:t>
            </a:r>
            <a:endParaRPr lang="tr-TR" dirty="0"/>
          </a:p>
        </p:txBody>
      </p:sp>
      <p:sp>
        <p:nvSpPr>
          <p:cNvPr id="3" name="İçerik Yer Tutucusu 2"/>
          <p:cNvSpPr>
            <a:spLocks noGrp="1"/>
          </p:cNvSpPr>
          <p:nvPr>
            <p:ph idx="1"/>
          </p:nvPr>
        </p:nvSpPr>
        <p:spPr/>
        <p:txBody>
          <a:bodyPr/>
          <a:lstStyle/>
          <a:p>
            <a:r>
              <a:rPr lang="tr-TR" dirty="0" smtClean="0"/>
              <a:t>Sayısal çözümlemede çok karşılaşılan doğrusal eşitliklerin çözümü için farklı sayısal çözümleme teknikleri geliştirilmiştir.</a:t>
            </a:r>
          </a:p>
          <a:p>
            <a:r>
              <a:rPr lang="tr-TR" dirty="0" smtClean="0"/>
              <a:t>Doğrusal eşitliklerde karşılaşılan değişken sayısı bir olabildiği gibi </a:t>
            </a:r>
            <a:r>
              <a:rPr lang="pt-BR" dirty="0" smtClean="0"/>
              <a:t>birden çok fazla da olabilir.</a:t>
            </a:r>
          </a:p>
          <a:p>
            <a:r>
              <a:rPr lang="sv-SE" dirty="0" smtClean="0"/>
              <a:t>Doğrusal denklemlerin çözümünde kullanılan yöntemlerde</a:t>
            </a:r>
            <a:r>
              <a:rPr lang="tr-TR" dirty="0" smtClean="0"/>
              <a:t> genellikle değişken sayısının denklem sayısına eşit olma kuralı aranır.</a:t>
            </a:r>
          </a:p>
          <a:p>
            <a:endParaRPr lang="tr-TR" dirty="0"/>
          </a:p>
        </p:txBody>
      </p:sp>
    </p:spTree>
    <p:extLst>
      <p:ext uri="{BB962C8B-B14F-4D97-AF65-F5344CB8AC3E}">
        <p14:creationId xmlns:p14="http://schemas.microsoft.com/office/powerpoint/2010/main" val="46466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Resim 3"/>
          <p:cNvPicPr>
            <a:picLocks noChangeAspect="1"/>
          </p:cNvPicPr>
          <p:nvPr/>
        </p:nvPicPr>
        <p:blipFill>
          <a:blip r:embed="rId2"/>
          <a:stretch>
            <a:fillRect/>
          </a:stretch>
        </p:blipFill>
        <p:spPr>
          <a:xfrm>
            <a:off x="609600" y="1837038"/>
            <a:ext cx="10972800" cy="3962400"/>
          </a:xfrm>
          <a:prstGeom prst="rect">
            <a:avLst/>
          </a:prstGeom>
        </p:spPr>
      </p:pic>
    </p:spTree>
    <p:extLst>
      <p:ext uri="{BB962C8B-B14F-4D97-AF65-F5344CB8AC3E}">
        <p14:creationId xmlns:p14="http://schemas.microsoft.com/office/powerpoint/2010/main" val="258120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68057" y="676596"/>
            <a:ext cx="11831877" cy="5757927"/>
          </a:xfrm>
          <a:prstGeom prst="rect">
            <a:avLst/>
          </a:prstGeom>
        </p:spPr>
      </p:pic>
    </p:spTree>
    <p:extLst>
      <p:ext uri="{BB962C8B-B14F-4D97-AF65-F5344CB8AC3E}">
        <p14:creationId xmlns:p14="http://schemas.microsoft.com/office/powerpoint/2010/main" val="3133752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35705" y="978716"/>
            <a:ext cx="11466643" cy="4482970"/>
          </a:xfrm>
          <a:prstGeom prst="rect">
            <a:avLst/>
          </a:prstGeom>
        </p:spPr>
      </p:pic>
    </p:spTree>
    <p:extLst>
      <p:ext uri="{BB962C8B-B14F-4D97-AF65-F5344CB8AC3E}">
        <p14:creationId xmlns:p14="http://schemas.microsoft.com/office/powerpoint/2010/main" val="47581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Gauss Jordan Yöntemi</a:t>
            </a:r>
            <a:endParaRPr lang="tr-TR" dirty="0"/>
          </a:p>
        </p:txBody>
      </p:sp>
      <p:pic>
        <p:nvPicPr>
          <p:cNvPr id="4" name="İçerik Yer Tutucusu 3"/>
          <p:cNvPicPr>
            <a:picLocks noGrp="1" noChangeAspect="1"/>
          </p:cNvPicPr>
          <p:nvPr>
            <p:ph idx="1"/>
          </p:nvPr>
        </p:nvPicPr>
        <p:blipFill>
          <a:blip r:embed="rId2"/>
          <a:stretch>
            <a:fillRect/>
          </a:stretch>
        </p:blipFill>
        <p:spPr>
          <a:xfrm>
            <a:off x="838200" y="2475733"/>
            <a:ext cx="10515600" cy="3051122"/>
          </a:xfrm>
          <a:prstGeom prst="rect">
            <a:avLst/>
          </a:prstGeom>
        </p:spPr>
      </p:pic>
    </p:spTree>
    <p:extLst>
      <p:ext uri="{BB962C8B-B14F-4D97-AF65-F5344CB8AC3E}">
        <p14:creationId xmlns:p14="http://schemas.microsoft.com/office/powerpoint/2010/main" val="3045814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31406" y="740210"/>
            <a:ext cx="11405273" cy="5172733"/>
          </a:xfrm>
          <a:prstGeom prst="rect">
            <a:avLst/>
          </a:prstGeom>
        </p:spPr>
      </p:pic>
    </p:spTree>
    <p:extLst>
      <p:ext uri="{BB962C8B-B14F-4D97-AF65-F5344CB8AC3E}">
        <p14:creationId xmlns:p14="http://schemas.microsoft.com/office/powerpoint/2010/main" val="127231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04381" y="540185"/>
            <a:ext cx="10584662" cy="5525193"/>
          </a:xfrm>
          <a:prstGeom prst="rect">
            <a:avLst/>
          </a:prstGeom>
        </p:spPr>
      </p:pic>
    </p:spTree>
    <p:extLst>
      <p:ext uri="{BB962C8B-B14F-4D97-AF65-F5344CB8AC3E}">
        <p14:creationId xmlns:p14="http://schemas.microsoft.com/office/powerpoint/2010/main" val="11705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842984" y="404705"/>
            <a:ext cx="8424936" cy="6324808"/>
          </a:xfrm>
          <a:prstGeom prst="rect">
            <a:avLst/>
          </a:prstGeom>
        </p:spPr>
        <p:txBody>
          <a:bodyPr wrap="square">
            <a:spAutoFit/>
          </a:bodyPr>
          <a:lstStyle/>
          <a:p>
            <a:pPr algn="just">
              <a:lnSpc>
                <a:spcPct val="150000"/>
              </a:lnSpc>
            </a:pPr>
            <a:r>
              <a:rPr lang="tr-TR" sz="2000" dirty="0">
                <a:solidFill>
                  <a:srgbClr val="FF0000"/>
                </a:solidFill>
                <a:latin typeface="Times New Roman"/>
                <a:ea typeface="Calibri"/>
                <a:cs typeface="Times New Roman"/>
              </a:rPr>
              <a:t>Basit Gauss eliminasyon yöntemi için </a:t>
            </a:r>
            <a:r>
              <a:rPr lang="tr-TR" sz="2000" dirty="0">
                <a:latin typeface="Times New Roman"/>
                <a:ea typeface="Calibri"/>
                <a:cs typeface="Times New Roman"/>
              </a:rPr>
              <a:t>genel bir </a:t>
            </a:r>
            <a:r>
              <a:rPr lang="tr-TR" sz="2000" dirty="0">
                <a:solidFill>
                  <a:srgbClr val="0000FF"/>
                </a:solidFill>
                <a:latin typeface="Times New Roman"/>
                <a:ea typeface="Calibri"/>
                <a:cs typeface="Times New Roman"/>
              </a:rPr>
              <a:t>bilgisayar programı yazmadan önce </a:t>
            </a:r>
            <a:r>
              <a:rPr lang="tr-TR" sz="2000" dirty="0">
                <a:latin typeface="Times New Roman"/>
                <a:ea typeface="Calibri"/>
                <a:cs typeface="Times New Roman"/>
              </a:rPr>
              <a:t>araştırılması gereken </a:t>
            </a:r>
            <a:r>
              <a:rPr lang="tr-TR" sz="2000" b="1" dirty="0">
                <a:latin typeface="Times New Roman"/>
                <a:ea typeface="Calibri"/>
                <a:cs typeface="Times New Roman"/>
              </a:rPr>
              <a:t>bazı tuzak noktalar vardır.</a:t>
            </a:r>
            <a:r>
              <a:rPr lang="tr-TR" sz="2000" dirty="0">
                <a:latin typeface="Times New Roman"/>
                <a:ea typeface="Calibri"/>
                <a:cs typeface="Times New Roman"/>
              </a:rPr>
              <a:t> Bunlar</a:t>
            </a:r>
          </a:p>
          <a:p>
            <a:pPr algn="just"/>
            <a:endParaRPr lang="tr-TR" dirty="0">
              <a:latin typeface="Times New Roman"/>
              <a:ea typeface="Calibri"/>
              <a:cs typeface="Times New Roman"/>
            </a:endParaRPr>
          </a:p>
          <a:p>
            <a:pPr marL="342900" indent="-342900" algn="just">
              <a:lnSpc>
                <a:spcPct val="150000"/>
              </a:lnSpc>
              <a:buFont typeface="Wingdings"/>
              <a:buChar char=""/>
            </a:pPr>
            <a:r>
              <a:rPr lang="tr-TR" sz="2000" dirty="0">
                <a:latin typeface="Times New Roman" pitchFamily="18" charset="0"/>
                <a:ea typeface="Calibri"/>
                <a:cs typeface="Times New Roman" pitchFamily="18" charset="0"/>
              </a:rPr>
              <a:t>Hem </a:t>
            </a:r>
            <a:r>
              <a:rPr lang="tr-TR" sz="2000" dirty="0">
                <a:solidFill>
                  <a:srgbClr val="0000FF"/>
                </a:solidFill>
                <a:latin typeface="Times New Roman" pitchFamily="18" charset="0"/>
                <a:ea typeface="Calibri"/>
                <a:cs typeface="Times New Roman" pitchFamily="18" charset="0"/>
              </a:rPr>
              <a:t>İleriye Doğru Eleme</a:t>
            </a:r>
            <a:r>
              <a:rPr lang="tr-TR" sz="2000" dirty="0">
                <a:latin typeface="Times New Roman" pitchFamily="18" charset="0"/>
                <a:ea typeface="Calibri"/>
                <a:cs typeface="Times New Roman" pitchFamily="18" charset="0"/>
              </a:rPr>
              <a:t> hem de </a:t>
            </a:r>
            <a:r>
              <a:rPr lang="tr-TR" sz="2000" dirty="0">
                <a:solidFill>
                  <a:srgbClr val="FF0000"/>
                </a:solidFill>
                <a:latin typeface="Times New Roman" pitchFamily="18" charset="0"/>
                <a:ea typeface="Calibri"/>
                <a:cs typeface="Times New Roman" pitchFamily="18" charset="0"/>
              </a:rPr>
              <a:t>Geriye Doğru Yerine </a:t>
            </a:r>
            <a:r>
              <a:rPr lang="tr-TR" sz="2000" dirty="0">
                <a:latin typeface="Times New Roman" pitchFamily="18" charset="0"/>
                <a:ea typeface="Calibri"/>
                <a:cs typeface="Times New Roman" pitchFamily="18" charset="0"/>
              </a:rPr>
              <a:t>koyma aşamalarında </a:t>
            </a:r>
            <a:r>
              <a:rPr lang="tr-TR" sz="2000" b="1" dirty="0">
                <a:latin typeface="Times New Roman" pitchFamily="18" charset="0"/>
                <a:ea typeface="Calibri"/>
                <a:cs typeface="Times New Roman" pitchFamily="18" charset="0"/>
              </a:rPr>
              <a:t>sıfıra bölme olasılığıdır.</a:t>
            </a:r>
            <a:r>
              <a:rPr lang="tr-TR" sz="2000" dirty="0">
                <a:latin typeface="Times New Roman" pitchFamily="18" charset="0"/>
                <a:ea typeface="Calibri"/>
                <a:cs typeface="Times New Roman" pitchFamily="18" charset="0"/>
              </a:rPr>
              <a:t> A matrisinin katsayılarından birinin sıfıra yakın olması durumunda da sorun ortaya çıkar. Bu sorunları kısmen çözebilmek için </a:t>
            </a:r>
            <a:r>
              <a:rPr lang="tr-TR" sz="2000" dirty="0" err="1">
                <a:latin typeface="Times New Roman" pitchFamily="18" charset="0"/>
                <a:ea typeface="Calibri"/>
                <a:cs typeface="Times New Roman" pitchFamily="18" charset="0"/>
              </a:rPr>
              <a:t>pivotlama</a:t>
            </a:r>
            <a:r>
              <a:rPr lang="tr-TR" sz="2000" dirty="0">
                <a:latin typeface="Times New Roman" pitchFamily="18" charset="0"/>
                <a:ea typeface="Calibri"/>
                <a:cs typeface="Times New Roman" pitchFamily="18" charset="0"/>
              </a:rPr>
              <a:t> tekniği geliştirilmiştir.</a:t>
            </a:r>
          </a:p>
          <a:p>
            <a:pPr marL="342900" indent="-342900" algn="just">
              <a:lnSpc>
                <a:spcPct val="150000"/>
              </a:lnSpc>
              <a:buFont typeface="Wingdings"/>
              <a:buChar char=""/>
            </a:pPr>
            <a:endParaRPr lang="tr-TR" sz="2000" dirty="0">
              <a:latin typeface="Times New Roman" pitchFamily="18" charset="0"/>
              <a:ea typeface="Calibri"/>
              <a:cs typeface="Times New Roman" pitchFamily="18" charset="0"/>
            </a:endParaRPr>
          </a:p>
          <a:p>
            <a:pPr marL="342900" indent="-342900" algn="just">
              <a:lnSpc>
                <a:spcPct val="150000"/>
              </a:lnSpc>
              <a:buFont typeface="Wingdings"/>
              <a:buChar char=""/>
            </a:pPr>
            <a:r>
              <a:rPr lang="tr-TR" sz="2000" dirty="0">
                <a:latin typeface="Times New Roman"/>
                <a:ea typeface="Calibri"/>
                <a:cs typeface="Times New Roman"/>
              </a:rPr>
              <a:t>Özellikle büyük sayıda denklem çözüleceği zaman yuvarlama hataları (daha sonraki hesaplama adımlarında) büyük önem kazanır. Genel olarak 100 adımlık işlemlerdeki yuvarlama hataları önem kazanmaya başlar. Hesaplama sonunda elde edilen değerleri </a:t>
            </a:r>
            <a:r>
              <a:rPr lang="tr-TR" sz="2000" dirty="0" err="1">
                <a:latin typeface="Times New Roman"/>
                <a:ea typeface="Calibri"/>
                <a:cs typeface="Times New Roman"/>
              </a:rPr>
              <a:t>Ax</a:t>
            </a:r>
            <a:r>
              <a:rPr lang="tr-TR" sz="2000" dirty="0">
                <a:latin typeface="Times New Roman"/>
                <a:ea typeface="Calibri"/>
                <a:cs typeface="Times New Roman"/>
              </a:rPr>
              <a:t>=B lineer eşitliğinde yerlerine koyarak bariz bir hatanın oluşup oluşmadığı kontrol edilebilir.</a:t>
            </a:r>
            <a:endParaRPr lang="tr-TR" sz="2000" dirty="0">
              <a:ea typeface="Calibri"/>
              <a:cs typeface="Times New Roman"/>
            </a:endParaRPr>
          </a:p>
          <a:p>
            <a:pPr algn="just">
              <a:lnSpc>
                <a:spcPct val="150000"/>
              </a:lnSpc>
            </a:pPr>
            <a:endParaRPr lang="tr-TR" dirty="0">
              <a:latin typeface="Times New Roman"/>
              <a:ea typeface="Calibri"/>
              <a:cs typeface="Times New Roman"/>
            </a:endParaRPr>
          </a:p>
        </p:txBody>
      </p:sp>
    </p:spTree>
    <p:extLst>
      <p:ext uri="{BB962C8B-B14F-4D97-AF65-F5344CB8AC3E}">
        <p14:creationId xmlns:p14="http://schemas.microsoft.com/office/powerpoint/2010/main" val="110052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47528" y="282131"/>
            <a:ext cx="8424936" cy="6047809"/>
          </a:xfrm>
          <a:prstGeom prst="rect">
            <a:avLst/>
          </a:prstGeom>
        </p:spPr>
        <p:txBody>
          <a:bodyPr wrap="square">
            <a:spAutoFit/>
          </a:bodyPr>
          <a:lstStyle/>
          <a:p>
            <a:pPr algn="just">
              <a:lnSpc>
                <a:spcPct val="150000"/>
              </a:lnSpc>
            </a:pPr>
            <a:r>
              <a:rPr lang="tr-TR" b="1" dirty="0">
                <a:latin typeface="Times New Roman"/>
                <a:ea typeface="Calibri"/>
                <a:cs typeface="Times New Roman"/>
              </a:rPr>
              <a:t>Eliminasyon yöntemlerinin tuzaklarını gidermek için</a:t>
            </a:r>
            <a:endParaRPr lang="tr-TR" dirty="0">
              <a:ea typeface="Calibri"/>
              <a:cs typeface="Times New Roman"/>
            </a:endParaRPr>
          </a:p>
          <a:p>
            <a:pPr marL="342900" indent="-342900" algn="just">
              <a:buFont typeface="Wingdings"/>
              <a:buChar char=""/>
            </a:pPr>
            <a:r>
              <a:rPr lang="tr-TR" sz="2000" dirty="0">
                <a:latin typeface="Times New Roman"/>
                <a:ea typeface="Calibri"/>
                <a:cs typeface="Times New Roman"/>
              </a:rPr>
              <a:t>Hesaplamalarda daha fazla anlamlı basamak kullanarak sayıların duyarlılıklarını artırmak</a:t>
            </a:r>
            <a:endParaRPr lang="tr-TR" sz="2000" dirty="0">
              <a:ea typeface="Calibri"/>
              <a:cs typeface="Times New Roman"/>
            </a:endParaRPr>
          </a:p>
          <a:p>
            <a:pPr marL="213360" indent="-195580" algn="just"/>
            <a:r>
              <a:rPr lang="tr-TR" sz="2000" dirty="0">
                <a:latin typeface="Times New Roman"/>
                <a:ea typeface="Calibri"/>
                <a:cs typeface="Times New Roman"/>
              </a:rPr>
              <a:t> </a:t>
            </a:r>
            <a:endParaRPr lang="tr-TR" sz="1200" dirty="0">
              <a:ea typeface="Calibri"/>
              <a:cs typeface="Times New Roman"/>
            </a:endParaRPr>
          </a:p>
          <a:p>
            <a:pPr marL="342900" indent="-342900" algn="just">
              <a:lnSpc>
                <a:spcPct val="150000"/>
              </a:lnSpc>
              <a:buFont typeface="Wingdings"/>
              <a:buChar char=""/>
            </a:pPr>
            <a:r>
              <a:rPr lang="tr-TR" sz="2000" dirty="0">
                <a:latin typeface="Times New Roman"/>
                <a:ea typeface="Calibri"/>
                <a:cs typeface="Times New Roman"/>
              </a:rPr>
              <a:t>Gauss eliminasyon yönteminde ileri doğru hesaplamalarda paydaya getirilen (pivot) sayı sıfır olduğunda sorun çıkar. Eğer pivot eleman sıfır olmayıp sıfıra yakın bir sayı olsa dahi sorun ortadan kalkmış olmaz. Pivot elemanının altındaki sütunun en büyük katsayısını belirlemek bir avantaj sağlar. Satırların yeri, en büyük eleman pivot elemanı olacak şekilde değiştirilebilir. Bu işleme 'kısmi </a:t>
            </a:r>
            <a:r>
              <a:rPr lang="tr-TR" sz="2000" dirty="0" err="1">
                <a:latin typeface="Times New Roman"/>
                <a:ea typeface="Calibri"/>
                <a:cs typeface="Times New Roman"/>
              </a:rPr>
              <a:t>pivotlama</a:t>
            </a:r>
            <a:r>
              <a:rPr lang="tr-TR" sz="2000" dirty="0">
                <a:latin typeface="Times New Roman"/>
                <a:ea typeface="Calibri"/>
                <a:cs typeface="Times New Roman"/>
              </a:rPr>
              <a:t>' adı verilir. Eğer sütunlarla birlikte satırlarda en büyük eleman için taranırsa ve sonra yer değiştirilirse bu sürece 'tam </a:t>
            </a:r>
            <a:r>
              <a:rPr lang="tr-TR" sz="2000" dirty="0" err="1">
                <a:latin typeface="Times New Roman"/>
                <a:ea typeface="Calibri"/>
                <a:cs typeface="Times New Roman"/>
              </a:rPr>
              <a:t>pivotlama</a:t>
            </a:r>
            <a:r>
              <a:rPr lang="tr-TR" sz="2000" dirty="0">
                <a:latin typeface="Times New Roman"/>
                <a:ea typeface="Calibri"/>
                <a:cs typeface="Times New Roman"/>
              </a:rPr>
              <a:t>' adı verilir. Tam </a:t>
            </a:r>
            <a:r>
              <a:rPr lang="tr-TR" sz="2000" dirty="0" err="1">
                <a:latin typeface="Times New Roman"/>
                <a:ea typeface="Calibri"/>
                <a:cs typeface="Times New Roman"/>
              </a:rPr>
              <a:t>pivotlama</a:t>
            </a:r>
            <a:r>
              <a:rPr lang="tr-TR" sz="2000" dirty="0">
                <a:latin typeface="Times New Roman"/>
                <a:ea typeface="Calibri"/>
                <a:cs typeface="Times New Roman"/>
              </a:rPr>
              <a:t> ortaya çıkan karışıklıklar nedeni ile sık kullanılmaz. Sıfıra bölmeyi önlemenin yanında, </a:t>
            </a:r>
            <a:r>
              <a:rPr lang="tr-TR" sz="2000" dirty="0" err="1">
                <a:latin typeface="Times New Roman"/>
                <a:ea typeface="Calibri"/>
                <a:cs typeface="Times New Roman"/>
              </a:rPr>
              <a:t>pivotlama</a:t>
            </a:r>
            <a:r>
              <a:rPr lang="tr-TR" sz="2000" dirty="0">
                <a:latin typeface="Times New Roman"/>
                <a:ea typeface="Calibri"/>
                <a:cs typeface="Times New Roman"/>
              </a:rPr>
              <a:t> aynı zamanda yuvarlama hatalarını da en aza indirir</a:t>
            </a:r>
            <a:r>
              <a:rPr lang="tr-TR" dirty="0">
                <a:latin typeface="Times New Roman"/>
                <a:ea typeface="Calibri"/>
                <a:cs typeface="Times New Roman"/>
              </a:rPr>
              <a:t>. </a:t>
            </a:r>
            <a:endParaRPr lang="tr-TR" dirty="0">
              <a:ea typeface="Calibri"/>
              <a:cs typeface="Times New Roman"/>
            </a:endParaRPr>
          </a:p>
        </p:txBody>
      </p:sp>
    </p:spTree>
    <p:extLst>
      <p:ext uri="{BB962C8B-B14F-4D97-AF65-F5344CB8AC3E}">
        <p14:creationId xmlns:p14="http://schemas.microsoft.com/office/powerpoint/2010/main" val="527455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124745"/>
            <a:ext cx="78486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726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536170"/>
            <a:ext cx="7247904" cy="5985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02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3" y="1690688"/>
            <a:ext cx="9892076" cy="323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59" y="5433156"/>
            <a:ext cx="10315414" cy="70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nvan 1"/>
          <p:cNvSpPr>
            <a:spLocks noGrp="1"/>
          </p:cNvSpPr>
          <p:nvPr>
            <p:ph type="title"/>
          </p:nvPr>
        </p:nvSpPr>
        <p:spPr>
          <a:xfrm>
            <a:off x="838200" y="365125"/>
            <a:ext cx="10515600" cy="1325563"/>
          </a:xfrm>
        </p:spPr>
        <p:txBody>
          <a:bodyPr>
            <a:normAutofit/>
          </a:bodyPr>
          <a:lstStyle/>
          <a:p>
            <a:r>
              <a:rPr lang="tr-TR" dirty="0" smtClean="0"/>
              <a:t>Lineer (Doğrusal) Denklemlerin Çözümü</a:t>
            </a:r>
            <a:endParaRPr lang="tr-TR" dirty="0"/>
          </a:p>
        </p:txBody>
      </p:sp>
    </p:spTree>
    <p:extLst>
      <p:ext uri="{BB962C8B-B14F-4D97-AF65-F5344CB8AC3E}">
        <p14:creationId xmlns:p14="http://schemas.microsoft.com/office/powerpoint/2010/main" val="176351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66" y="621943"/>
            <a:ext cx="10097915" cy="2225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28" y="4011462"/>
            <a:ext cx="10074728" cy="190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ikdörtgen 5"/>
          <p:cNvSpPr/>
          <p:nvPr/>
        </p:nvSpPr>
        <p:spPr>
          <a:xfrm>
            <a:off x="840259" y="3105835"/>
            <a:ext cx="10107827" cy="369332"/>
          </a:xfrm>
          <a:prstGeom prst="rect">
            <a:avLst/>
          </a:prstGeom>
        </p:spPr>
        <p:txBody>
          <a:bodyPr wrap="square">
            <a:spAutoFit/>
          </a:bodyPr>
          <a:lstStyle/>
          <a:p>
            <a:r>
              <a:rPr lang="tr-TR" dirty="0" smtClean="0">
                <a:solidFill>
                  <a:schemeClr val="accent6">
                    <a:lumMod val="75000"/>
                  </a:schemeClr>
                </a:solidFill>
              </a:rPr>
              <a:t>Direkt yöntemlerde, sistem, kolay bir şekilde çözülebilecek eşdeğer denklem sistemine dönüştürülür.</a:t>
            </a:r>
          </a:p>
        </p:txBody>
      </p:sp>
    </p:spTree>
    <p:extLst>
      <p:ext uri="{BB962C8B-B14F-4D97-AF65-F5344CB8AC3E}">
        <p14:creationId xmlns:p14="http://schemas.microsoft.com/office/powerpoint/2010/main" val="290314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smtClean="0"/>
              <a:t>Cramer</a:t>
            </a:r>
            <a:r>
              <a:rPr lang="tr-TR" dirty="0" smtClean="0"/>
              <a:t> Yöntemi</a:t>
            </a:r>
            <a:endParaRPr lang="tr-TR" dirty="0"/>
          </a:p>
        </p:txBody>
      </p:sp>
      <p:sp>
        <p:nvSpPr>
          <p:cNvPr id="3" name="İçerik Yer Tutucusu 2"/>
          <p:cNvSpPr>
            <a:spLocks noGrp="1"/>
          </p:cNvSpPr>
          <p:nvPr>
            <p:ph idx="1"/>
          </p:nvPr>
        </p:nvSpPr>
        <p:spPr/>
        <p:txBody>
          <a:bodyPr/>
          <a:lstStyle/>
          <a:p>
            <a:r>
              <a:rPr lang="tr-TR" dirty="0"/>
              <a:t>Fiziksel uygulamalarda doğrusal denklem takımının çözümü önemlidir.</a:t>
            </a:r>
          </a:p>
          <a:p>
            <a:r>
              <a:rPr lang="tr-TR" dirty="0" err="1" smtClean="0"/>
              <a:t>Cramer</a:t>
            </a:r>
            <a:r>
              <a:rPr lang="tr-TR" dirty="0" smtClean="0"/>
              <a:t> </a:t>
            </a:r>
            <a:r>
              <a:rPr lang="tr-TR" dirty="0"/>
              <a:t>yöntemi, denklem sistemlerinin çözümü için </a:t>
            </a:r>
            <a:r>
              <a:rPr lang="tr-TR" dirty="0" smtClean="0"/>
              <a:t>determinant değerlerini </a:t>
            </a:r>
            <a:r>
              <a:rPr lang="tr-TR" dirty="0"/>
              <a:t>kullanmaktadır.</a:t>
            </a:r>
          </a:p>
          <a:p>
            <a:r>
              <a:rPr lang="tr-TR" dirty="0" smtClean="0"/>
              <a:t>Birbirlerinden </a:t>
            </a:r>
            <a:r>
              <a:rPr lang="tr-TR" dirty="0"/>
              <a:t>doğrusal olarak bağımsız n bilinmeyenli n </a:t>
            </a:r>
            <a:r>
              <a:rPr lang="tr-TR" dirty="0" smtClean="0"/>
              <a:t>denklem aşağıdaki </a:t>
            </a:r>
            <a:r>
              <a:rPr lang="tr-TR" dirty="0"/>
              <a:t>gibi yazılır:</a:t>
            </a:r>
            <a:endParaRPr lang="tr-TR" dirty="0" smtClean="0"/>
          </a:p>
        </p:txBody>
      </p:sp>
      <p:pic>
        <p:nvPicPr>
          <p:cNvPr id="4" name="Resim 3"/>
          <p:cNvPicPr>
            <a:picLocks noChangeAspect="1"/>
          </p:cNvPicPr>
          <p:nvPr/>
        </p:nvPicPr>
        <p:blipFill>
          <a:blip r:embed="rId2"/>
          <a:stretch>
            <a:fillRect/>
          </a:stretch>
        </p:blipFill>
        <p:spPr>
          <a:xfrm>
            <a:off x="3729973" y="4518134"/>
            <a:ext cx="4129644" cy="1504370"/>
          </a:xfrm>
          <a:prstGeom prst="rect">
            <a:avLst/>
          </a:prstGeom>
        </p:spPr>
      </p:pic>
    </p:spTree>
    <p:extLst>
      <p:ext uri="{BB962C8B-B14F-4D97-AF65-F5344CB8AC3E}">
        <p14:creationId xmlns:p14="http://schemas.microsoft.com/office/powerpoint/2010/main" val="7164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798925" y="1832257"/>
            <a:ext cx="10720671" cy="4280443"/>
          </a:xfrm>
          <a:prstGeom prst="rect">
            <a:avLst/>
          </a:prstGeom>
        </p:spPr>
      </p:pic>
      <p:sp>
        <p:nvSpPr>
          <p:cNvPr id="6" name="Unvan 1"/>
          <p:cNvSpPr>
            <a:spLocks noGrp="1"/>
          </p:cNvSpPr>
          <p:nvPr>
            <p:ph type="title"/>
          </p:nvPr>
        </p:nvSpPr>
        <p:spPr>
          <a:xfrm>
            <a:off x="838200" y="365125"/>
            <a:ext cx="10515600" cy="1325563"/>
          </a:xfrm>
        </p:spPr>
        <p:txBody>
          <a:bodyPr>
            <a:normAutofit/>
          </a:bodyPr>
          <a:lstStyle/>
          <a:p>
            <a:r>
              <a:rPr lang="tr-TR" dirty="0" err="1" smtClean="0"/>
              <a:t>Cramer</a:t>
            </a:r>
            <a:r>
              <a:rPr lang="tr-TR" dirty="0" smtClean="0"/>
              <a:t> Yöntemi</a:t>
            </a:r>
            <a:endParaRPr lang="tr-TR" dirty="0"/>
          </a:p>
        </p:txBody>
      </p:sp>
    </p:spTree>
    <p:extLst>
      <p:ext uri="{BB962C8B-B14F-4D97-AF65-F5344CB8AC3E}">
        <p14:creationId xmlns:p14="http://schemas.microsoft.com/office/powerpoint/2010/main" val="103465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316123" y="482944"/>
            <a:ext cx="8785526" cy="5701964"/>
          </a:xfrm>
          <a:prstGeom prst="rect">
            <a:avLst/>
          </a:prstGeom>
        </p:spPr>
      </p:pic>
    </p:spTree>
    <p:extLst>
      <p:ext uri="{BB962C8B-B14F-4D97-AF65-F5344CB8AC3E}">
        <p14:creationId xmlns:p14="http://schemas.microsoft.com/office/powerpoint/2010/main" val="408330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04708" y="687597"/>
            <a:ext cx="11802618" cy="5577277"/>
          </a:xfrm>
          <a:prstGeom prst="rect">
            <a:avLst/>
          </a:prstGeom>
        </p:spPr>
      </p:pic>
    </p:spTree>
    <p:extLst>
      <p:ext uri="{BB962C8B-B14F-4D97-AF65-F5344CB8AC3E}">
        <p14:creationId xmlns:p14="http://schemas.microsoft.com/office/powerpoint/2010/main" val="197296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252537" y="942975"/>
            <a:ext cx="9686925" cy="4972050"/>
          </a:xfrm>
          <a:prstGeom prst="rect">
            <a:avLst/>
          </a:prstGeom>
        </p:spPr>
      </p:pic>
    </p:spTree>
    <p:extLst>
      <p:ext uri="{BB962C8B-B14F-4D97-AF65-F5344CB8AC3E}">
        <p14:creationId xmlns:p14="http://schemas.microsoft.com/office/powerpoint/2010/main" val="229141335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344</Words>
  <Application>Microsoft Office PowerPoint</Application>
  <PresentationFormat>Geniş ekran</PresentationFormat>
  <Paragraphs>37</Paragraphs>
  <Slides>29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Calibri</vt:lpstr>
      <vt:lpstr>Calibri Light</vt:lpstr>
      <vt:lpstr>Times New Roman</vt:lpstr>
      <vt:lpstr>Wingdings</vt:lpstr>
      <vt:lpstr>Office Teması</vt:lpstr>
      <vt:lpstr>Sayısal Yöntemler</vt:lpstr>
      <vt:lpstr>Lineer (Doğrusal) Denklemlerin Çözümü</vt:lpstr>
      <vt:lpstr>Lineer (Doğrusal) Denklemlerin Çözümü</vt:lpstr>
      <vt:lpstr>PowerPoint Sunusu</vt:lpstr>
      <vt:lpstr>Cramer Yöntemi</vt:lpstr>
      <vt:lpstr>Cramer Yöntemi</vt:lpstr>
      <vt:lpstr>PowerPoint Sunusu</vt:lpstr>
      <vt:lpstr>PowerPoint Sunusu</vt:lpstr>
      <vt:lpstr>PowerPoint Sunusu</vt:lpstr>
      <vt:lpstr>PowerPoint Sunusu</vt:lpstr>
      <vt:lpstr>PowerPoint Sunusu</vt:lpstr>
      <vt:lpstr>Gauss Elimination Metodu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Gauss Jordan Yöntemi</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Yöntemler</dc:title>
  <dc:creator>bilalalatas@yahoo.com</dc:creator>
  <cp:lastModifiedBy>bilalalatas@yahoo.com</cp:lastModifiedBy>
  <cp:revision>28</cp:revision>
  <dcterms:created xsi:type="dcterms:W3CDTF">2024-11-20T12:01:27Z</dcterms:created>
  <dcterms:modified xsi:type="dcterms:W3CDTF">2024-11-20T13:22:23Z</dcterms:modified>
</cp:coreProperties>
</file>