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11"/>
  </p:notesMasterIdLst>
  <p:sldIdLst>
    <p:sldId id="256" r:id="rId2"/>
    <p:sldId id="259" r:id="rId3"/>
    <p:sldId id="267" r:id="rId4"/>
    <p:sldId id="268" r:id="rId5"/>
    <p:sldId id="269" r:id="rId6"/>
    <p:sldId id="270" r:id="rId7"/>
    <p:sldId id="272" r:id="rId8"/>
    <p:sldId id="271"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0ED"/>
    <a:srgbClr val="BAE18F"/>
    <a:srgbClr val="76B531"/>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43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F76D4-AF49-46D4-B1D2-BB36B2694F26}" type="datetimeFigureOut">
              <a:rPr lang="en-US" smtClean="0"/>
              <a:t>1/2/2022</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597E3A-AF9B-4DF7-8BC3-E4208E8D08DC}" type="slidenum">
              <a:rPr lang="en-US" smtClean="0"/>
              <a:t>‹#›</a:t>
            </a:fld>
            <a:endParaRPr lang="en-US"/>
          </a:p>
        </p:txBody>
      </p:sp>
    </p:spTree>
    <p:extLst>
      <p:ext uri="{BB962C8B-B14F-4D97-AF65-F5344CB8AC3E}">
        <p14:creationId xmlns:p14="http://schemas.microsoft.com/office/powerpoint/2010/main" val="2872043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C6C2FD9-27B1-49EC-8B71-A9F10FA9FB2B}" type="datetime1">
              <a:rPr lang="en-US" smtClean="0"/>
              <a:t>1/2/2022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6818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794A1B0B-50D6-4488-AC4F-6388F37DEC34}" type="datetime1">
              <a:rPr lang="en-US" smtClean="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44271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94A1B0B-50D6-4488-AC4F-6388F37DEC34}" type="datetime1">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52570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smtClean="0"/>
              <a:t>Asıl başlık stili için tıklatın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94A1B0B-50D6-4488-AC4F-6388F37DEC34}" type="datetime1">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5578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794A1B0B-50D6-4488-AC4F-6388F37DEC34}" type="datetime1">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4194824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4A1B0B-50D6-4488-AC4F-6388F37DEC34}" type="datetime1">
              <a:rPr lang="en-US" smtClean="0"/>
              <a:t>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374073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4A1B0B-50D6-4488-AC4F-6388F37DEC34}" type="datetime1">
              <a:rPr lang="en-US" smtClean="0"/>
              <a:t>1/2/2022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75713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0C2DAFF-FEA9-415A-9E4A-3BA9F8922EF0}" type="datetime1">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0493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DDD7254-4517-42F8-8746-297A91288744}" type="datetime1">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0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6CF16FF8-AAF6-4AE8-9468-10BD881F2875}" type="datetime1">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9982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ED96D91A-83DB-4EC7-8E31-D7585D16AFC9}" type="datetime1">
              <a:rPr lang="en-US" smtClean="0"/>
              <a:t>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6949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C187FF58-FAD7-4039-8C95-E167A5D49958}" type="datetime1">
              <a:rPr lang="en-US" smtClean="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316355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76E357E7-65F5-4D96-9C5B-E0839CF5AFC8}" type="datetime1">
              <a:rPr lang="en-US" smtClean="0"/>
              <a:t>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62969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6EF33BDA-E6CC-437B-B727-94D9B9772D5D}" type="datetime1">
              <a:rPr lang="en-US" smtClean="0"/>
              <a:t>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297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FCCAC-1A11-4ED5-A50C-73941B0364EE}" type="datetime1">
              <a:rPr lang="en-US" smtClean="0"/>
              <a:t>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678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C89AE2F-03A8-4C79-83F1-162844ECF600}" type="datetime1">
              <a:rPr lang="en-US" smtClean="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64229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smtClean="0"/>
              <a:t>Resim eklemek için simgeyi tıklatın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04F38D7E-11AF-4CC5-8F2E-2090327B93EB}" type="datetime1">
              <a:rPr lang="en-US" smtClean="0"/>
              <a:t>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1664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94A1B0B-50D6-4488-AC4F-6388F37DEC34}" type="datetime1">
              <a:rPr lang="en-US" smtClean="0"/>
              <a:t>1/2/2022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967134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1154954" y="665018"/>
            <a:ext cx="9952927" cy="1444337"/>
          </a:xfrm>
        </p:spPr>
        <p:txBody>
          <a:bodyPr/>
          <a:lstStyle/>
          <a:p>
            <a:pPr algn="ctr"/>
            <a:r>
              <a:rPr lang="tr-TR" sz="4000" dirty="0" smtClean="0"/>
              <a:t/>
            </a:r>
            <a:br>
              <a:rPr lang="tr-TR" sz="4000" dirty="0" smtClean="0"/>
            </a:br>
            <a:r>
              <a:rPr lang="tr-TR" sz="4000" dirty="0"/>
              <a:t/>
            </a:r>
            <a:br>
              <a:rPr lang="tr-TR" sz="4000" dirty="0"/>
            </a:br>
            <a:r>
              <a:rPr lang="tr-TR" sz="4000" dirty="0" smtClean="0"/>
              <a:t/>
            </a:r>
            <a:br>
              <a:rPr lang="tr-TR" sz="4000" dirty="0" smtClean="0"/>
            </a:br>
            <a:r>
              <a:rPr lang="tr-TR" sz="4000" dirty="0"/>
              <a:t/>
            </a:r>
            <a:br>
              <a:rPr lang="tr-TR" sz="4000" dirty="0"/>
            </a:br>
            <a:r>
              <a:rPr lang="tr-TR" sz="4000" dirty="0" smtClean="0"/>
              <a:t/>
            </a:r>
            <a:br>
              <a:rPr lang="tr-TR" sz="4000" dirty="0" smtClean="0"/>
            </a:br>
            <a:r>
              <a:rPr lang="tr-TR" sz="4000" dirty="0" smtClean="0"/>
              <a:t/>
            </a:r>
            <a:br>
              <a:rPr lang="tr-TR" sz="4000" dirty="0" smtClean="0"/>
            </a:br>
            <a:r>
              <a:rPr lang="tr-TR" sz="4000" dirty="0"/>
              <a:t/>
            </a:r>
            <a:br>
              <a:rPr lang="tr-TR" sz="4000" dirty="0"/>
            </a:br>
            <a:r>
              <a:rPr lang="tr-TR" sz="2800" dirty="0" smtClean="0"/>
              <a:t>T.C. FIRAT ÜNİVERSİTESİ MÜHENDİSLİK FAKÜLTESİ </a:t>
            </a:r>
            <a:br>
              <a:rPr lang="tr-TR" sz="2800" dirty="0" smtClean="0"/>
            </a:br>
            <a:r>
              <a:rPr lang="tr-TR" sz="2800" dirty="0" smtClean="0"/>
              <a:t>YAZILIM MÜHENDİSLİĞİ </a:t>
            </a:r>
            <a:br>
              <a:rPr lang="tr-TR" sz="2800" dirty="0" smtClean="0"/>
            </a:br>
            <a:r>
              <a:rPr lang="tr-TR" sz="2800" dirty="0" smtClean="0"/>
              <a:t>BİTİRME ÖDEVİ SUNUMU</a:t>
            </a:r>
            <a:endParaRPr lang="en-US" sz="2800" dirty="0"/>
          </a:p>
        </p:txBody>
      </p:sp>
      <p:sp>
        <p:nvSpPr>
          <p:cNvPr id="5" name="Metin kutusu 4"/>
          <p:cNvSpPr txBox="1"/>
          <p:nvPr/>
        </p:nvSpPr>
        <p:spPr>
          <a:xfrm>
            <a:off x="1154950" y="3944849"/>
            <a:ext cx="9952927" cy="646331"/>
          </a:xfrm>
          <a:prstGeom prst="rect">
            <a:avLst/>
          </a:prstGeom>
          <a:noFill/>
        </p:spPr>
        <p:txBody>
          <a:bodyPr wrap="square" rtlCol="0">
            <a:spAutoFit/>
          </a:bodyPr>
          <a:lstStyle/>
          <a:p>
            <a:pPr algn="ctr"/>
            <a:r>
              <a:rPr lang="tr-TR" dirty="0" smtClean="0">
                <a:solidFill>
                  <a:srgbClr val="92D050"/>
                </a:solidFill>
              </a:rPr>
              <a:t>Sunum Yapan</a:t>
            </a:r>
          </a:p>
          <a:p>
            <a:pPr algn="ctr"/>
            <a:r>
              <a:rPr lang="tr-TR" dirty="0" smtClean="0">
                <a:solidFill>
                  <a:srgbClr val="FFC000"/>
                </a:solidFill>
              </a:rPr>
              <a:t>192900000 – Ali VELİ</a:t>
            </a:r>
            <a:endParaRPr lang="en-US" dirty="0">
              <a:solidFill>
                <a:srgbClr val="FFC000"/>
              </a:solidFill>
            </a:endParaRPr>
          </a:p>
        </p:txBody>
      </p:sp>
      <p:sp>
        <p:nvSpPr>
          <p:cNvPr id="6" name="Metin kutusu 5"/>
          <p:cNvSpPr txBox="1"/>
          <p:nvPr/>
        </p:nvSpPr>
        <p:spPr>
          <a:xfrm>
            <a:off x="1154953" y="5769048"/>
            <a:ext cx="9952927" cy="369332"/>
          </a:xfrm>
          <a:prstGeom prst="rect">
            <a:avLst/>
          </a:prstGeom>
          <a:noFill/>
        </p:spPr>
        <p:txBody>
          <a:bodyPr wrap="square" rtlCol="0">
            <a:spAutoFit/>
          </a:bodyPr>
          <a:lstStyle/>
          <a:p>
            <a:pPr algn="ctr"/>
            <a:r>
              <a:rPr lang="tr-TR" dirty="0" smtClean="0">
                <a:solidFill>
                  <a:schemeClr val="bg1">
                    <a:lumMod val="85000"/>
                  </a:schemeClr>
                </a:solidFill>
              </a:rPr>
              <a:t>2021-2022 </a:t>
            </a:r>
            <a:r>
              <a:rPr lang="tr-TR" dirty="0" smtClean="0">
                <a:solidFill>
                  <a:schemeClr val="bg1">
                    <a:lumMod val="85000"/>
                  </a:schemeClr>
                </a:solidFill>
              </a:rPr>
              <a:t>Güz Dönemi</a:t>
            </a:r>
            <a:endParaRPr lang="en-US" dirty="0">
              <a:solidFill>
                <a:schemeClr val="bg1">
                  <a:lumMod val="85000"/>
                </a:schemeClr>
              </a:solidFill>
            </a:endParaRPr>
          </a:p>
        </p:txBody>
      </p:sp>
      <p:sp>
        <p:nvSpPr>
          <p:cNvPr id="7" name="Metin kutusu 6"/>
          <p:cNvSpPr txBox="1"/>
          <p:nvPr/>
        </p:nvSpPr>
        <p:spPr>
          <a:xfrm>
            <a:off x="1154950" y="4591180"/>
            <a:ext cx="9952927" cy="646331"/>
          </a:xfrm>
          <a:prstGeom prst="rect">
            <a:avLst/>
          </a:prstGeom>
          <a:noFill/>
        </p:spPr>
        <p:txBody>
          <a:bodyPr wrap="square" rtlCol="0">
            <a:spAutoFit/>
          </a:bodyPr>
          <a:lstStyle/>
          <a:p>
            <a:pPr algn="ctr"/>
            <a:r>
              <a:rPr lang="tr-TR" dirty="0" smtClean="0">
                <a:solidFill>
                  <a:srgbClr val="92D050"/>
                </a:solidFill>
              </a:rPr>
              <a:t>Danışman</a:t>
            </a:r>
            <a:endParaRPr lang="tr-TR" dirty="0" smtClean="0">
              <a:solidFill>
                <a:srgbClr val="92D050"/>
              </a:solidFill>
            </a:endParaRPr>
          </a:p>
          <a:p>
            <a:pPr algn="ctr"/>
            <a:r>
              <a:rPr lang="tr-TR" dirty="0" smtClean="0">
                <a:solidFill>
                  <a:srgbClr val="FFC000"/>
                </a:solidFill>
              </a:rPr>
              <a:t>Dr. </a:t>
            </a:r>
            <a:r>
              <a:rPr lang="tr-TR" dirty="0" err="1" smtClean="0">
                <a:solidFill>
                  <a:srgbClr val="FFC000"/>
                </a:solidFill>
              </a:rPr>
              <a:t>Öğr</a:t>
            </a:r>
            <a:r>
              <a:rPr lang="tr-TR" dirty="0" smtClean="0">
                <a:solidFill>
                  <a:srgbClr val="FFC000"/>
                </a:solidFill>
              </a:rPr>
              <a:t>. Üyesi Özgür KARADUMAN</a:t>
            </a:r>
            <a:endParaRPr lang="en-US" dirty="0">
              <a:solidFill>
                <a:srgbClr val="FFC000"/>
              </a:solidFill>
            </a:endParaRPr>
          </a:p>
        </p:txBody>
      </p:sp>
      <p:sp>
        <p:nvSpPr>
          <p:cNvPr id="9" name="Metin kutusu 8"/>
          <p:cNvSpPr txBox="1"/>
          <p:nvPr/>
        </p:nvSpPr>
        <p:spPr>
          <a:xfrm>
            <a:off x="1154950" y="2438168"/>
            <a:ext cx="9952927" cy="646331"/>
          </a:xfrm>
          <a:prstGeom prst="rect">
            <a:avLst/>
          </a:prstGeom>
          <a:noFill/>
        </p:spPr>
        <p:txBody>
          <a:bodyPr wrap="square" rtlCol="0">
            <a:spAutoFit/>
          </a:bodyPr>
          <a:lstStyle/>
          <a:p>
            <a:pPr algn="ctr"/>
            <a:r>
              <a:rPr lang="tr-TR" dirty="0" smtClean="0">
                <a:solidFill>
                  <a:srgbClr val="92D050"/>
                </a:solidFill>
              </a:rPr>
              <a:t>Bitirme Ödevi Başlığı</a:t>
            </a:r>
            <a:endParaRPr lang="tr-TR" dirty="0" smtClean="0">
              <a:solidFill>
                <a:srgbClr val="92D050"/>
              </a:solidFill>
            </a:endParaRPr>
          </a:p>
          <a:p>
            <a:pPr algn="ctr"/>
            <a:r>
              <a:rPr lang="tr-TR" dirty="0" smtClean="0">
                <a:solidFill>
                  <a:srgbClr val="FFC000"/>
                </a:solidFill>
              </a:rPr>
              <a:t>Blok Zinciri Temelli Bilgi Güvenliği için Yeni Bir Mutabakat Algoritması Geliştirilmesi</a:t>
            </a:r>
            <a:endParaRPr lang="en-US" dirty="0">
              <a:solidFill>
                <a:srgbClr val="FFC000"/>
              </a:solidFill>
            </a:endParaRPr>
          </a:p>
        </p:txBody>
      </p:sp>
    </p:spTree>
    <p:extLst>
      <p:ext uri="{BB962C8B-B14F-4D97-AF65-F5344CB8AC3E}">
        <p14:creationId xmlns:p14="http://schemas.microsoft.com/office/powerpoint/2010/main" val="3706237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9546" y="535514"/>
            <a:ext cx="5360146" cy="578640"/>
          </a:xfrm>
        </p:spPr>
        <p:txBody>
          <a:bodyPr/>
          <a:lstStyle/>
          <a:p>
            <a:r>
              <a:rPr lang="tr-TR" sz="1400" i="1" dirty="0">
                <a:solidFill>
                  <a:schemeClr val="bg1">
                    <a:lumMod val="85000"/>
                  </a:schemeClr>
                </a:solidFill>
              </a:rPr>
              <a:t>T.C. FIRAT ÜNİVERSİTESİ MÜHENDİSLİK </a:t>
            </a:r>
            <a:r>
              <a:rPr lang="tr-TR" sz="1400" i="1" dirty="0" smtClean="0">
                <a:solidFill>
                  <a:schemeClr val="bg1">
                    <a:lumMod val="85000"/>
                  </a:schemeClr>
                </a:solidFill>
              </a:rPr>
              <a:t>FAKÜLTESİ </a:t>
            </a:r>
            <a:br>
              <a:rPr lang="tr-TR" sz="1400" i="1" dirty="0" smtClean="0">
                <a:solidFill>
                  <a:schemeClr val="bg1">
                    <a:lumMod val="85000"/>
                  </a:schemeClr>
                </a:solidFill>
              </a:rPr>
            </a:br>
            <a:r>
              <a:rPr lang="tr-TR" sz="1400" i="1" dirty="0" smtClean="0">
                <a:solidFill>
                  <a:schemeClr val="bg1">
                    <a:lumMod val="85000"/>
                  </a:schemeClr>
                </a:solidFill>
              </a:rPr>
              <a:t>YAZILIM MÜHENDİSLİĞİ </a:t>
            </a:r>
            <a:r>
              <a:rPr lang="tr-TR" sz="1400" i="1" dirty="0" smtClean="0">
                <a:solidFill>
                  <a:schemeClr val="bg1">
                    <a:lumMod val="85000"/>
                  </a:schemeClr>
                </a:solidFill>
              </a:rPr>
              <a:t>BİTİRME ÖDEVİ </a:t>
            </a:r>
            <a:r>
              <a:rPr lang="tr-TR" sz="1400" i="1" dirty="0" smtClean="0">
                <a:solidFill>
                  <a:schemeClr val="bg1">
                    <a:lumMod val="85000"/>
                  </a:schemeClr>
                </a:solidFill>
              </a:rPr>
              <a:t>SUNUMU</a:t>
            </a:r>
            <a:r>
              <a:rPr lang="tr-TR" sz="1000" dirty="0" smtClean="0"/>
              <a:t/>
            </a:r>
            <a:br>
              <a:rPr lang="tr-TR" sz="1000" dirty="0" smtClean="0"/>
            </a:br>
            <a:endParaRPr lang="en-US" sz="1000" dirty="0"/>
          </a:p>
        </p:txBody>
      </p:sp>
      <p:sp>
        <p:nvSpPr>
          <p:cNvPr id="3" name="İçerik Yer Tutucusu 2"/>
          <p:cNvSpPr>
            <a:spLocks noGrp="1"/>
          </p:cNvSpPr>
          <p:nvPr>
            <p:ph idx="1"/>
          </p:nvPr>
        </p:nvSpPr>
        <p:spPr/>
        <p:txBody>
          <a:bodyPr/>
          <a:lstStyle/>
          <a:p>
            <a:pPr algn="just"/>
            <a:r>
              <a:rPr lang="tr-TR" dirty="0" smtClean="0">
                <a:latin typeface="Calibri" panose="020F0502020204030204" pitchFamily="34" charset="0"/>
                <a:cs typeface="Calibri" panose="020F0502020204030204" pitchFamily="34" charset="0"/>
              </a:rPr>
              <a:t>Projenin amacı bir cümle ile belirtilmelidir. Bu cümle yapılması istenen işi, kullanılan metodu genel olarak belirten kapsamlı uzun bir cümle olabilir.</a:t>
            </a:r>
            <a:endParaRPr lang="tr-TR" dirty="0" smtClean="0">
              <a:latin typeface="Calibri" panose="020F0502020204030204" pitchFamily="34" charset="0"/>
              <a:cs typeface="Calibri" panose="020F0502020204030204" pitchFamily="34" charset="0"/>
            </a:endParaRPr>
          </a:p>
          <a:p>
            <a:pPr algn="just"/>
            <a:endParaRPr lang="tr-TR" dirty="0" smtClean="0">
              <a:latin typeface="Calibri" panose="020F0502020204030204" pitchFamily="34" charset="0"/>
              <a:cs typeface="Calibri" panose="020F0502020204030204" pitchFamily="34" charset="0"/>
            </a:endParaRPr>
          </a:p>
          <a:p>
            <a:endParaRPr lang="tr-TR" dirty="0">
              <a:latin typeface="Calibri" panose="020F0502020204030204" pitchFamily="34" charset="0"/>
              <a:cs typeface="Calibri" panose="020F0502020204030204" pitchFamily="34" charset="0"/>
            </a:endParaRPr>
          </a:p>
          <a:p>
            <a:pPr algn="just"/>
            <a:r>
              <a:rPr lang="tr-TR" dirty="0" smtClean="0">
                <a:latin typeface="Calibri" panose="020F0502020204030204" pitchFamily="34" charset="0"/>
                <a:cs typeface="Calibri" panose="020F0502020204030204" pitchFamily="34" charset="0"/>
              </a:rPr>
              <a:t>Not: Slaytlar istenildiği gibi görsel öğe eklenebilir. Tüm sunumun renk ve nesne düzenlemesi yeniden yapılabilir. Bu şablon, sunumda izlenmesi gereken yöntem için, genel çerçeve için bir </a:t>
            </a:r>
            <a:r>
              <a:rPr lang="tr-TR" dirty="0" err="1" smtClean="0">
                <a:latin typeface="Calibri" panose="020F0502020204030204" pitchFamily="34" charset="0"/>
                <a:cs typeface="Calibri" panose="020F0502020204030204" pitchFamily="34" charset="0"/>
              </a:rPr>
              <a:t>template</a:t>
            </a:r>
            <a:r>
              <a:rPr lang="tr-TR" dirty="0" smtClean="0">
                <a:latin typeface="Calibri" panose="020F0502020204030204" pitchFamily="34" charset="0"/>
                <a:cs typeface="Calibri" panose="020F0502020204030204" pitchFamily="34" charset="0"/>
              </a:rPr>
              <a:t> sunmaktadır. </a:t>
            </a:r>
            <a:endParaRPr lang="en-US" dirty="0">
              <a:latin typeface="Calibri" panose="020F0502020204030204" pitchFamily="34" charset="0"/>
              <a:cs typeface="Calibri" panose="020F0502020204030204" pitchFamily="34" charset="0"/>
            </a:endParaRPr>
          </a:p>
          <a:p>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z="1400" smtClean="0"/>
              <a:pPr/>
              <a:t>2</a:t>
            </a:fld>
            <a:endParaRPr lang="en-US" sz="1400" dirty="0"/>
          </a:p>
        </p:txBody>
      </p:sp>
      <p:sp>
        <p:nvSpPr>
          <p:cNvPr id="5" name="Unvan 1"/>
          <p:cNvSpPr txBox="1">
            <a:spLocks/>
          </p:cNvSpPr>
          <p:nvPr/>
        </p:nvSpPr>
        <p:spPr bwMode="gray">
          <a:xfrm>
            <a:off x="500327" y="1187289"/>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600" b="1" dirty="0" smtClean="0">
                <a:solidFill>
                  <a:schemeClr val="accent4">
                    <a:lumMod val="60000"/>
                    <a:lumOff val="40000"/>
                  </a:schemeClr>
                </a:solidFill>
                <a:latin typeface="Calibri" panose="020F0502020204030204" pitchFamily="34" charset="0"/>
                <a:cs typeface="Calibri" panose="020F0502020204030204" pitchFamily="34" charset="0"/>
              </a:rPr>
              <a:t>GİRİŞ (INTRODUCTION)</a:t>
            </a:r>
            <a:endParaRPr lang="en-US" sz="1600" dirty="0">
              <a:solidFill>
                <a:schemeClr val="accent4">
                  <a:lumMod val="60000"/>
                  <a:lumOff val="40000"/>
                </a:schemeClr>
              </a:solidFill>
              <a:latin typeface="Calibri" panose="020F0502020204030204" pitchFamily="34" charset="0"/>
              <a:cs typeface="Calibri" panose="020F0502020204030204" pitchFamily="34" charset="0"/>
            </a:endParaRPr>
          </a:p>
        </p:txBody>
      </p:sp>
      <p:cxnSp>
        <p:nvCxnSpPr>
          <p:cNvPr id="7" name="Düz Bağlayıcı 6"/>
          <p:cNvCxnSpPr/>
          <p:nvPr/>
        </p:nvCxnSpPr>
        <p:spPr>
          <a:xfrm flipH="1">
            <a:off x="479546" y="1534484"/>
            <a:ext cx="11168664" cy="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Unvan 1"/>
          <p:cNvSpPr txBox="1">
            <a:spLocks/>
          </p:cNvSpPr>
          <p:nvPr/>
        </p:nvSpPr>
        <p:spPr bwMode="gray">
          <a:xfrm>
            <a:off x="436251" y="1475063"/>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Projenin Amacı (</a:t>
            </a:r>
            <a:r>
              <a:rPr lang="tr-TR" sz="1600" i="1" dirty="0" err="1" smtClean="0">
                <a:solidFill>
                  <a:schemeClr val="accent4">
                    <a:lumMod val="20000"/>
                    <a:lumOff val="80000"/>
                  </a:schemeClr>
                </a:solidFill>
                <a:latin typeface="Calibri" panose="020F0502020204030204" pitchFamily="34" charset="0"/>
                <a:cs typeface="Calibri" panose="020F0502020204030204" pitchFamily="34" charset="0"/>
              </a:rPr>
              <a:t>Aim</a:t>
            </a: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 of </a:t>
            </a:r>
            <a:r>
              <a:rPr lang="tr-TR" sz="1600" i="1" dirty="0" err="1" smtClean="0">
                <a:solidFill>
                  <a:schemeClr val="accent4">
                    <a:lumMod val="20000"/>
                    <a:lumOff val="80000"/>
                  </a:schemeClr>
                </a:solidFill>
                <a:latin typeface="Calibri" panose="020F0502020204030204" pitchFamily="34" charset="0"/>
                <a:cs typeface="Calibri" panose="020F0502020204030204" pitchFamily="34" charset="0"/>
              </a:rPr>
              <a:t>The</a:t>
            </a: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 </a:t>
            </a:r>
            <a:r>
              <a:rPr lang="tr-TR" sz="1600" i="1" dirty="0" err="1" smtClean="0">
                <a:solidFill>
                  <a:schemeClr val="accent4">
                    <a:lumMod val="20000"/>
                    <a:lumOff val="80000"/>
                  </a:schemeClr>
                </a:solidFill>
                <a:latin typeface="Calibri" panose="020F0502020204030204" pitchFamily="34" charset="0"/>
                <a:cs typeface="Calibri" panose="020F0502020204030204" pitchFamily="34" charset="0"/>
              </a:rPr>
              <a:t>Study</a:t>
            </a: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a:t>
            </a:r>
            <a:endParaRPr lang="en-US" sz="1600" i="1" dirty="0">
              <a:solidFill>
                <a:schemeClr val="accent4">
                  <a:lumMod val="20000"/>
                  <a:lumOff val="80000"/>
                </a:schemeClr>
              </a:solidFill>
              <a:latin typeface="Calibri" panose="020F0502020204030204" pitchFamily="34" charset="0"/>
              <a:cs typeface="Calibri" panose="020F0502020204030204" pitchFamily="34" charset="0"/>
            </a:endParaRPr>
          </a:p>
        </p:txBody>
      </p:sp>
      <p:sp>
        <p:nvSpPr>
          <p:cNvPr id="9" name="Unvan 1"/>
          <p:cNvSpPr txBox="1">
            <a:spLocks/>
          </p:cNvSpPr>
          <p:nvPr/>
        </p:nvSpPr>
        <p:spPr bwMode="gray">
          <a:xfrm>
            <a:off x="7907638" y="564844"/>
            <a:ext cx="2524968" cy="39793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200" i="1" dirty="0" smtClean="0">
                <a:solidFill>
                  <a:schemeClr val="bg1">
                    <a:lumMod val="95000"/>
                  </a:schemeClr>
                </a:solidFill>
              </a:rPr>
              <a:t>Ali VELİ</a:t>
            </a:r>
            <a:r>
              <a:rPr lang="tr-TR" sz="1000" dirty="0" smtClean="0">
                <a:solidFill>
                  <a:schemeClr val="bg1">
                    <a:lumMod val="95000"/>
                  </a:schemeClr>
                </a:solidFill>
              </a:rPr>
              <a:t/>
            </a:r>
            <a:br>
              <a:rPr lang="tr-TR" sz="1000" dirty="0" smtClean="0">
                <a:solidFill>
                  <a:schemeClr val="bg1">
                    <a:lumMod val="95000"/>
                  </a:schemeClr>
                </a:solidFill>
              </a:rPr>
            </a:br>
            <a:endParaRPr lang="en-US" sz="1000" dirty="0">
              <a:solidFill>
                <a:schemeClr val="bg1">
                  <a:lumMod val="95000"/>
                </a:schemeClr>
              </a:solidFill>
            </a:endParaRPr>
          </a:p>
        </p:txBody>
      </p:sp>
    </p:spTree>
    <p:extLst>
      <p:ext uri="{BB962C8B-B14F-4D97-AF65-F5344CB8AC3E}">
        <p14:creationId xmlns:p14="http://schemas.microsoft.com/office/powerpoint/2010/main" val="3034354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9546" y="535514"/>
            <a:ext cx="5360146" cy="578640"/>
          </a:xfrm>
        </p:spPr>
        <p:txBody>
          <a:bodyPr/>
          <a:lstStyle/>
          <a:p>
            <a:r>
              <a:rPr lang="tr-TR" sz="1400" i="1" dirty="0">
                <a:solidFill>
                  <a:schemeClr val="bg1">
                    <a:lumMod val="85000"/>
                  </a:schemeClr>
                </a:solidFill>
              </a:rPr>
              <a:t>T.C. FIRAT ÜNİVERSİTESİ MÜHENDİSLİK </a:t>
            </a:r>
            <a:r>
              <a:rPr lang="tr-TR" sz="1400" i="1" dirty="0" smtClean="0">
                <a:solidFill>
                  <a:schemeClr val="bg1">
                    <a:lumMod val="85000"/>
                  </a:schemeClr>
                </a:solidFill>
              </a:rPr>
              <a:t>FAKÜLTESİ </a:t>
            </a:r>
            <a:br>
              <a:rPr lang="tr-TR" sz="1400" i="1" dirty="0" smtClean="0">
                <a:solidFill>
                  <a:schemeClr val="bg1">
                    <a:lumMod val="85000"/>
                  </a:schemeClr>
                </a:solidFill>
              </a:rPr>
            </a:br>
            <a:r>
              <a:rPr lang="tr-TR" sz="1400" i="1" dirty="0" smtClean="0">
                <a:solidFill>
                  <a:schemeClr val="bg1">
                    <a:lumMod val="85000"/>
                  </a:schemeClr>
                </a:solidFill>
              </a:rPr>
              <a:t>YAZILIM MÜHENDİSLİĞİ </a:t>
            </a:r>
            <a:r>
              <a:rPr lang="tr-TR" sz="1400" i="1" dirty="0" smtClean="0">
                <a:solidFill>
                  <a:schemeClr val="bg1">
                    <a:lumMod val="85000"/>
                  </a:schemeClr>
                </a:solidFill>
              </a:rPr>
              <a:t>BİTİRME ÖDEVİ </a:t>
            </a:r>
            <a:r>
              <a:rPr lang="tr-TR" sz="1400" i="1" dirty="0" smtClean="0">
                <a:solidFill>
                  <a:schemeClr val="bg1">
                    <a:lumMod val="85000"/>
                  </a:schemeClr>
                </a:solidFill>
              </a:rPr>
              <a:t>SUNUMU</a:t>
            </a:r>
            <a:r>
              <a:rPr lang="tr-TR" sz="1000" dirty="0" smtClean="0"/>
              <a:t/>
            </a:r>
            <a:br>
              <a:rPr lang="tr-TR" sz="1000" dirty="0" smtClean="0"/>
            </a:br>
            <a:endParaRPr lang="en-US" sz="1000" dirty="0"/>
          </a:p>
        </p:txBody>
      </p:sp>
      <p:sp>
        <p:nvSpPr>
          <p:cNvPr id="3" name="İçerik Yer Tutucusu 2"/>
          <p:cNvSpPr>
            <a:spLocks noGrp="1"/>
          </p:cNvSpPr>
          <p:nvPr>
            <p:ph idx="1"/>
          </p:nvPr>
        </p:nvSpPr>
        <p:spPr/>
        <p:txBody>
          <a:bodyPr>
            <a:normAutofit/>
          </a:bodyPr>
          <a:lstStyle/>
          <a:p>
            <a:pPr algn="just"/>
            <a:r>
              <a:rPr lang="tr-TR" dirty="0" smtClean="0">
                <a:latin typeface="Calibri" panose="020F0502020204030204" pitchFamily="34" charset="0"/>
                <a:cs typeface="Calibri" panose="020F0502020204030204" pitchFamily="34" charset="0"/>
              </a:rPr>
              <a:t>Bu bölümde projenin önemi anlatılmalıdır. Bu bölümü okuyan kişi bu çalışmanın önemli ve gerekli olduğuna ikna olmalıdır. Örneğin veri güvenliği ile ilgili bir çalışma ise, veri güvenliğinin önemi bir takım istatistiksel verilerle vurgulanıp siber savaşların gitgide önemli olduğu ve ülkelerin stratejik yaklaşımlarına dahil olduğu ile ilgili bilgiler verilebilir (referanslarla </a:t>
            </a:r>
            <a:r>
              <a:rPr lang="tr-TR" dirty="0">
                <a:latin typeface="Calibri" panose="020F0502020204030204" pitchFamily="34" charset="0"/>
                <a:cs typeface="Calibri" panose="020F0502020204030204" pitchFamily="34" charset="0"/>
              </a:rPr>
              <a:t>b</a:t>
            </a:r>
            <a:r>
              <a:rPr lang="tr-TR" dirty="0" smtClean="0">
                <a:latin typeface="Calibri" panose="020F0502020204030204" pitchFamily="34" charset="0"/>
                <a:cs typeface="Calibri" panose="020F0502020204030204" pitchFamily="34" charset="0"/>
              </a:rPr>
              <a:t>eraber). Akıllı araçların minimum kaza yapması ile ilgili bir risk analizi yapılacaksa, kaza istatistikleri verilerek bu çalışmanın önemi vurgulanabilir.</a:t>
            </a:r>
          </a:p>
          <a:p>
            <a:pPr algn="just"/>
            <a:r>
              <a:rPr lang="tr-TR" dirty="0" smtClean="0">
                <a:latin typeface="Calibri" panose="020F0502020204030204" pitchFamily="34" charset="0"/>
                <a:cs typeface="Calibri" panose="020F0502020204030204" pitchFamily="34" charset="0"/>
              </a:rPr>
              <a:t>Amaç ile motivasyon birbirine karıştırılmamalıdır. Amaçta, bu çalışmada «şu </a:t>
            </a:r>
            <a:r>
              <a:rPr lang="tr-TR" dirty="0" err="1" smtClean="0">
                <a:latin typeface="Calibri" panose="020F0502020204030204" pitchFamily="34" charset="0"/>
                <a:cs typeface="Calibri" panose="020F0502020204030204" pitchFamily="34" charset="0"/>
              </a:rPr>
              <a:t>şu</a:t>
            </a:r>
            <a:r>
              <a:rPr lang="tr-TR" dirty="0" smtClean="0">
                <a:latin typeface="Calibri" panose="020F0502020204030204" pitchFamily="34" charset="0"/>
                <a:cs typeface="Calibri" panose="020F0502020204030204" pitchFamily="34" charset="0"/>
              </a:rPr>
              <a:t> yöntemi kullanarak şunu elde etmek için şunu yaptık» gibi bir ifade kullanılırken, motivasyonda ise bu çalışmanın niçin yapıldığı ve niçin ihtiyaç duyulduğu ile ilgili bir paragraf yer almalıdır.</a:t>
            </a:r>
            <a:endParaRPr lang="tr-TR" dirty="0" smtClean="0">
              <a:latin typeface="Calibri" panose="020F0502020204030204" pitchFamily="34" charset="0"/>
              <a:cs typeface="Calibri" panose="020F0502020204030204" pitchFamily="34" charset="0"/>
            </a:endParaRPr>
          </a:p>
          <a:p>
            <a:pPr algn="just"/>
            <a:endParaRPr lang="tr-TR" dirty="0" smtClean="0">
              <a:latin typeface="Calibri" panose="020F0502020204030204" pitchFamily="34" charset="0"/>
              <a:cs typeface="Calibri" panose="020F0502020204030204" pitchFamily="34" charset="0"/>
            </a:endParaRPr>
          </a:p>
          <a:p>
            <a:endParaRPr lang="tr-TR" dirty="0">
              <a:latin typeface="Calibri" panose="020F0502020204030204" pitchFamily="34" charset="0"/>
              <a:cs typeface="Calibri" panose="020F0502020204030204" pitchFamily="34" charset="0"/>
            </a:endParaRPr>
          </a:p>
          <a:p>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z="1400" smtClean="0"/>
              <a:pPr/>
              <a:t>3</a:t>
            </a:fld>
            <a:endParaRPr lang="en-US" sz="1400" dirty="0"/>
          </a:p>
        </p:txBody>
      </p:sp>
      <p:sp>
        <p:nvSpPr>
          <p:cNvPr id="5" name="Unvan 1"/>
          <p:cNvSpPr txBox="1">
            <a:spLocks/>
          </p:cNvSpPr>
          <p:nvPr/>
        </p:nvSpPr>
        <p:spPr bwMode="gray">
          <a:xfrm>
            <a:off x="500327" y="1187289"/>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600" b="1" dirty="0" smtClean="0">
                <a:solidFill>
                  <a:schemeClr val="accent4">
                    <a:lumMod val="60000"/>
                    <a:lumOff val="40000"/>
                  </a:schemeClr>
                </a:solidFill>
                <a:latin typeface="Calibri" panose="020F0502020204030204" pitchFamily="34" charset="0"/>
                <a:cs typeface="Calibri" panose="020F0502020204030204" pitchFamily="34" charset="0"/>
              </a:rPr>
              <a:t>GİRİŞ</a:t>
            </a:r>
            <a:endParaRPr lang="en-US" sz="1600" dirty="0">
              <a:solidFill>
                <a:schemeClr val="accent4">
                  <a:lumMod val="60000"/>
                  <a:lumOff val="40000"/>
                </a:schemeClr>
              </a:solidFill>
              <a:latin typeface="Calibri" panose="020F0502020204030204" pitchFamily="34" charset="0"/>
              <a:cs typeface="Calibri" panose="020F0502020204030204" pitchFamily="34" charset="0"/>
            </a:endParaRPr>
          </a:p>
        </p:txBody>
      </p:sp>
      <p:cxnSp>
        <p:nvCxnSpPr>
          <p:cNvPr id="7" name="Düz Bağlayıcı 6"/>
          <p:cNvCxnSpPr/>
          <p:nvPr/>
        </p:nvCxnSpPr>
        <p:spPr>
          <a:xfrm flipH="1">
            <a:off x="479546" y="1534484"/>
            <a:ext cx="11168664" cy="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Unvan 1"/>
          <p:cNvSpPr txBox="1">
            <a:spLocks/>
          </p:cNvSpPr>
          <p:nvPr/>
        </p:nvSpPr>
        <p:spPr bwMode="gray">
          <a:xfrm>
            <a:off x="436251" y="1475063"/>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Motivasyon (</a:t>
            </a:r>
            <a:r>
              <a:rPr lang="tr-TR" sz="1600" i="1" dirty="0" err="1" smtClean="0">
                <a:solidFill>
                  <a:schemeClr val="accent4">
                    <a:lumMod val="20000"/>
                    <a:lumOff val="80000"/>
                  </a:schemeClr>
                </a:solidFill>
                <a:latin typeface="Calibri" panose="020F0502020204030204" pitchFamily="34" charset="0"/>
                <a:cs typeface="Calibri" panose="020F0502020204030204" pitchFamily="34" charset="0"/>
              </a:rPr>
              <a:t>Motivation</a:t>
            </a: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a:t>
            </a:r>
            <a:endParaRPr lang="en-US" sz="1600" i="1" dirty="0">
              <a:solidFill>
                <a:schemeClr val="accent4">
                  <a:lumMod val="20000"/>
                  <a:lumOff val="80000"/>
                </a:schemeClr>
              </a:solidFill>
              <a:latin typeface="Calibri" panose="020F0502020204030204" pitchFamily="34" charset="0"/>
              <a:cs typeface="Calibri" panose="020F0502020204030204" pitchFamily="34" charset="0"/>
            </a:endParaRPr>
          </a:p>
        </p:txBody>
      </p:sp>
      <p:sp>
        <p:nvSpPr>
          <p:cNvPr id="9" name="Unvan 1"/>
          <p:cNvSpPr txBox="1">
            <a:spLocks/>
          </p:cNvSpPr>
          <p:nvPr/>
        </p:nvSpPr>
        <p:spPr bwMode="gray">
          <a:xfrm>
            <a:off x="7907638" y="564844"/>
            <a:ext cx="2524968" cy="39793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200" i="1" dirty="0" smtClean="0">
                <a:solidFill>
                  <a:schemeClr val="bg1">
                    <a:lumMod val="95000"/>
                  </a:schemeClr>
                </a:solidFill>
              </a:rPr>
              <a:t>Ali VELİ</a:t>
            </a:r>
            <a:r>
              <a:rPr lang="tr-TR" sz="1000" dirty="0" smtClean="0">
                <a:solidFill>
                  <a:schemeClr val="bg1">
                    <a:lumMod val="95000"/>
                  </a:schemeClr>
                </a:solidFill>
              </a:rPr>
              <a:t/>
            </a:r>
            <a:br>
              <a:rPr lang="tr-TR" sz="1000" dirty="0" smtClean="0">
                <a:solidFill>
                  <a:schemeClr val="bg1">
                    <a:lumMod val="95000"/>
                  </a:schemeClr>
                </a:solidFill>
              </a:rPr>
            </a:br>
            <a:endParaRPr lang="en-US" sz="1000" dirty="0">
              <a:solidFill>
                <a:schemeClr val="bg1">
                  <a:lumMod val="95000"/>
                </a:schemeClr>
              </a:solidFill>
            </a:endParaRPr>
          </a:p>
        </p:txBody>
      </p:sp>
    </p:spTree>
    <p:extLst>
      <p:ext uri="{BB962C8B-B14F-4D97-AF65-F5344CB8AC3E}">
        <p14:creationId xmlns:p14="http://schemas.microsoft.com/office/powerpoint/2010/main" val="4409195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9546" y="535514"/>
            <a:ext cx="5360146" cy="578640"/>
          </a:xfrm>
        </p:spPr>
        <p:txBody>
          <a:bodyPr/>
          <a:lstStyle/>
          <a:p>
            <a:r>
              <a:rPr lang="tr-TR" sz="1400" i="1" dirty="0">
                <a:solidFill>
                  <a:schemeClr val="bg1">
                    <a:lumMod val="85000"/>
                  </a:schemeClr>
                </a:solidFill>
              </a:rPr>
              <a:t>T.C. FIRAT ÜNİVERSİTESİ MÜHENDİSLİK </a:t>
            </a:r>
            <a:r>
              <a:rPr lang="tr-TR" sz="1400" i="1" dirty="0" smtClean="0">
                <a:solidFill>
                  <a:schemeClr val="bg1">
                    <a:lumMod val="85000"/>
                  </a:schemeClr>
                </a:solidFill>
              </a:rPr>
              <a:t>FAKÜLTESİ </a:t>
            </a:r>
            <a:br>
              <a:rPr lang="tr-TR" sz="1400" i="1" dirty="0" smtClean="0">
                <a:solidFill>
                  <a:schemeClr val="bg1">
                    <a:lumMod val="85000"/>
                  </a:schemeClr>
                </a:solidFill>
              </a:rPr>
            </a:br>
            <a:r>
              <a:rPr lang="tr-TR" sz="1400" i="1" dirty="0" smtClean="0">
                <a:solidFill>
                  <a:schemeClr val="bg1">
                    <a:lumMod val="85000"/>
                  </a:schemeClr>
                </a:solidFill>
              </a:rPr>
              <a:t>YAZILIM MÜHENDİSLİĞİ </a:t>
            </a:r>
            <a:r>
              <a:rPr lang="tr-TR" sz="1400" i="1" dirty="0" smtClean="0">
                <a:solidFill>
                  <a:schemeClr val="bg1">
                    <a:lumMod val="85000"/>
                  </a:schemeClr>
                </a:solidFill>
              </a:rPr>
              <a:t>BİTİRME ÖDEVİ </a:t>
            </a:r>
            <a:r>
              <a:rPr lang="tr-TR" sz="1400" i="1" dirty="0" smtClean="0">
                <a:solidFill>
                  <a:schemeClr val="bg1">
                    <a:lumMod val="85000"/>
                  </a:schemeClr>
                </a:solidFill>
              </a:rPr>
              <a:t>SUNUMU</a:t>
            </a:r>
            <a:r>
              <a:rPr lang="tr-TR" sz="1000" dirty="0" smtClean="0"/>
              <a:t/>
            </a:r>
            <a:br>
              <a:rPr lang="tr-TR" sz="1000" dirty="0" smtClean="0"/>
            </a:br>
            <a:endParaRPr lang="en-US" sz="1000" dirty="0"/>
          </a:p>
        </p:txBody>
      </p:sp>
      <p:sp>
        <p:nvSpPr>
          <p:cNvPr id="3" name="İçerik Yer Tutucusu 2"/>
          <p:cNvSpPr>
            <a:spLocks noGrp="1"/>
          </p:cNvSpPr>
          <p:nvPr>
            <p:ph idx="1"/>
          </p:nvPr>
        </p:nvSpPr>
        <p:spPr/>
        <p:txBody>
          <a:bodyPr>
            <a:normAutofit/>
          </a:bodyPr>
          <a:lstStyle/>
          <a:p>
            <a:pPr algn="just"/>
            <a:r>
              <a:rPr lang="tr-TR" dirty="0" smtClean="0">
                <a:latin typeface="Calibri" panose="020F0502020204030204" pitchFamily="34" charset="0"/>
                <a:cs typeface="Calibri" panose="020F0502020204030204" pitchFamily="34" charset="0"/>
              </a:rPr>
              <a:t>İlk kısımda belirttiğimiz amaca ulaşmak için teknik olarak hangi problemi çözmeliyiz. Hangi problemi çözersek amacımıza ulaşırız sorusuna cevap verilmesi gereken bir bölümdür. </a:t>
            </a:r>
          </a:p>
          <a:p>
            <a:pPr algn="just"/>
            <a:r>
              <a:rPr lang="tr-TR" dirty="0" smtClean="0">
                <a:latin typeface="Calibri" panose="020F0502020204030204" pitchFamily="34" charset="0"/>
                <a:cs typeface="Calibri" panose="020F0502020204030204" pitchFamily="34" charset="0"/>
              </a:rPr>
              <a:t>Örneğin amaç covid-19 için çekilmiş tomografi görüntülerinden(CT) hastalık teşhisi ise problem tanımı, görüntülerin (</a:t>
            </a:r>
            <a:r>
              <a:rPr lang="tr-TR" dirty="0" err="1" smtClean="0">
                <a:latin typeface="Calibri" panose="020F0502020204030204" pitchFamily="34" charset="0"/>
                <a:cs typeface="Calibri" panose="020F0502020204030204" pitchFamily="34" charset="0"/>
              </a:rPr>
              <a:t>dataset</a:t>
            </a:r>
            <a:r>
              <a:rPr lang="tr-TR" dirty="0" smtClean="0">
                <a:latin typeface="Calibri" panose="020F0502020204030204" pitchFamily="34" charset="0"/>
                <a:cs typeface="Calibri" panose="020F0502020204030204" pitchFamily="34" charset="0"/>
              </a:rPr>
              <a:t>) ön işlemeden geçirilerek öğrenilmiş bir model elde etmek ve sınıflandırma yapmak, teknik problem olarak tanımlanabilir. Sonuç olarak </a:t>
            </a:r>
            <a:r>
              <a:rPr lang="tr-TR" dirty="0">
                <a:latin typeface="Calibri" panose="020F0502020204030204" pitchFamily="34" charset="0"/>
                <a:cs typeface="Calibri" panose="020F0502020204030204" pitchFamily="34" charset="0"/>
              </a:rPr>
              <a:t>b</a:t>
            </a:r>
            <a:r>
              <a:rPr lang="tr-TR" dirty="0" smtClean="0">
                <a:latin typeface="Calibri" panose="020F0502020204030204" pitchFamily="34" charset="0"/>
                <a:cs typeface="Calibri" panose="020F0502020204030204" pitchFamily="34" charset="0"/>
              </a:rPr>
              <a:t>unlar gerçekleştirilirse daha önce belirtilen amaca ulaşılabilecektir.</a:t>
            </a:r>
            <a:endParaRPr lang="tr-TR" dirty="0">
              <a:latin typeface="Calibri" panose="020F0502020204030204" pitchFamily="34" charset="0"/>
              <a:cs typeface="Calibri" panose="020F0502020204030204" pitchFamily="34" charset="0"/>
            </a:endParaRPr>
          </a:p>
          <a:p>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z="1400" smtClean="0"/>
              <a:pPr/>
              <a:t>4</a:t>
            </a:fld>
            <a:endParaRPr lang="en-US" sz="1400" dirty="0"/>
          </a:p>
        </p:txBody>
      </p:sp>
      <p:sp>
        <p:nvSpPr>
          <p:cNvPr id="5" name="Unvan 1"/>
          <p:cNvSpPr txBox="1">
            <a:spLocks/>
          </p:cNvSpPr>
          <p:nvPr/>
        </p:nvSpPr>
        <p:spPr bwMode="gray">
          <a:xfrm>
            <a:off x="500327" y="1187289"/>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600" b="1" dirty="0" smtClean="0">
                <a:solidFill>
                  <a:schemeClr val="accent4">
                    <a:lumMod val="60000"/>
                    <a:lumOff val="40000"/>
                  </a:schemeClr>
                </a:solidFill>
                <a:latin typeface="Calibri" panose="020F0502020204030204" pitchFamily="34" charset="0"/>
                <a:cs typeface="Calibri" panose="020F0502020204030204" pitchFamily="34" charset="0"/>
              </a:rPr>
              <a:t>GİRİŞ</a:t>
            </a:r>
            <a:endParaRPr lang="en-US" sz="1600" dirty="0">
              <a:solidFill>
                <a:schemeClr val="accent4">
                  <a:lumMod val="60000"/>
                  <a:lumOff val="40000"/>
                </a:schemeClr>
              </a:solidFill>
              <a:latin typeface="Calibri" panose="020F0502020204030204" pitchFamily="34" charset="0"/>
              <a:cs typeface="Calibri" panose="020F0502020204030204" pitchFamily="34" charset="0"/>
            </a:endParaRPr>
          </a:p>
        </p:txBody>
      </p:sp>
      <p:cxnSp>
        <p:nvCxnSpPr>
          <p:cNvPr id="7" name="Düz Bağlayıcı 6"/>
          <p:cNvCxnSpPr/>
          <p:nvPr/>
        </p:nvCxnSpPr>
        <p:spPr>
          <a:xfrm flipH="1">
            <a:off x="479546" y="1534484"/>
            <a:ext cx="11168664" cy="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Unvan 1"/>
          <p:cNvSpPr txBox="1">
            <a:spLocks/>
          </p:cNvSpPr>
          <p:nvPr/>
        </p:nvSpPr>
        <p:spPr bwMode="gray">
          <a:xfrm>
            <a:off x="436251" y="1475063"/>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Problem Tanımı (Problem Statement)</a:t>
            </a:r>
            <a:endParaRPr lang="en-US" sz="1600" i="1" dirty="0">
              <a:solidFill>
                <a:schemeClr val="accent4">
                  <a:lumMod val="20000"/>
                  <a:lumOff val="80000"/>
                </a:schemeClr>
              </a:solidFill>
              <a:latin typeface="Calibri" panose="020F0502020204030204" pitchFamily="34" charset="0"/>
              <a:cs typeface="Calibri" panose="020F0502020204030204" pitchFamily="34" charset="0"/>
            </a:endParaRPr>
          </a:p>
        </p:txBody>
      </p:sp>
      <p:sp>
        <p:nvSpPr>
          <p:cNvPr id="9" name="Unvan 1"/>
          <p:cNvSpPr txBox="1">
            <a:spLocks/>
          </p:cNvSpPr>
          <p:nvPr/>
        </p:nvSpPr>
        <p:spPr bwMode="gray">
          <a:xfrm>
            <a:off x="7907638" y="564844"/>
            <a:ext cx="2524968" cy="39793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200" i="1" dirty="0" smtClean="0">
                <a:solidFill>
                  <a:schemeClr val="bg1">
                    <a:lumMod val="95000"/>
                  </a:schemeClr>
                </a:solidFill>
              </a:rPr>
              <a:t>Ali VELİ</a:t>
            </a:r>
            <a:r>
              <a:rPr lang="tr-TR" sz="1000" dirty="0" smtClean="0">
                <a:solidFill>
                  <a:schemeClr val="bg1">
                    <a:lumMod val="95000"/>
                  </a:schemeClr>
                </a:solidFill>
              </a:rPr>
              <a:t/>
            </a:r>
            <a:br>
              <a:rPr lang="tr-TR" sz="1000" dirty="0" smtClean="0">
                <a:solidFill>
                  <a:schemeClr val="bg1">
                    <a:lumMod val="95000"/>
                  </a:schemeClr>
                </a:solidFill>
              </a:rPr>
            </a:br>
            <a:endParaRPr lang="en-US" sz="1000" dirty="0">
              <a:solidFill>
                <a:schemeClr val="bg1">
                  <a:lumMod val="95000"/>
                </a:schemeClr>
              </a:solidFill>
            </a:endParaRPr>
          </a:p>
        </p:txBody>
      </p:sp>
    </p:spTree>
    <p:extLst>
      <p:ext uri="{BB962C8B-B14F-4D97-AF65-F5344CB8AC3E}">
        <p14:creationId xmlns:p14="http://schemas.microsoft.com/office/powerpoint/2010/main" val="1218582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9546" y="535514"/>
            <a:ext cx="5360146" cy="578640"/>
          </a:xfrm>
        </p:spPr>
        <p:txBody>
          <a:bodyPr/>
          <a:lstStyle/>
          <a:p>
            <a:r>
              <a:rPr lang="tr-TR" sz="1400" i="1" dirty="0">
                <a:solidFill>
                  <a:schemeClr val="bg1">
                    <a:lumMod val="85000"/>
                  </a:schemeClr>
                </a:solidFill>
              </a:rPr>
              <a:t>T.C. FIRAT ÜNİVERSİTESİ MÜHENDİSLİK </a:t>
            </a:r>
            <a:r>
              <a:rPr lang="tr-TR" sz="1400" i="1" dirty="0" smtClean="0">
                <a:solidFill>
                  <a:schemeClr val="bg1">
                    <a:lumMod val="85000"/>
                  </a:schemeClr>
                </a:solidFill>
              </a:rPr>
              <a:t>FAKÜLTESİ </a:t>
            </a:r>
            <a:br>
              <a:rPr lang="tr-TR" sz="1400" i="1" dirty="0" smtClean="0">
                <a:solidFill>
                  <a:schemeClr val="bg1">
                    <a:lumMod val="85000"/>
                  </a:schemeClr>
                </a:solidFill>
              </a:rPr>
            </a:br>
            <a:r>
              <a:rPr lang="tr-TR" sz="1400" i="1" dirty="0" smtClean="0">
                <a:solidFill>
                  <a:schemeClr val="bg1">
                    <a:lumMod val="85000"/>
                  </a:schemeClr>
                </a:solidFill>
              </a:rPr>
              <a:t>YAZILIM MÜHENDİSLİĞİ </a:t>
            </a:r>
            <a:r>
              <a:rPr lang="tr-TR" sz="1400" i="1" dirty="0" smtClean="0">
                <a:solidFill>
                  <a:schemeClr val="bg1">
                    <a:lumMod val="85000"/>
                  </a:schemeClr>
                </a:solidFill>
              </a:rPr>
              <a:t>BİTİRME ÖDEVİ </a:t>
            </a:r>
            <a:r>
              <a:rPr lang="tr-TR" sz="1400" i="1" dirty="0" smtClean="0">
                <a:solidFill>
                  <a:schemeClr val="bg1">
                    <a:lumMod val="85000"/>
                  </a:schemeClr>
                </a:solidFill>
              </a:rPr>
              <a:t>SUNUMU</a:t>
            </a:r>
            <a:r>
              <a:rPr lang="tr-TR" sz="1000" dirty="0" smtClean="0"/>
              <a:t/>
            </a:r>
            <a:br>
              <a:rPr lang="tr-TR" sz="1000" dirty="0" smtClean="0"/>
            </a:br>
            <a:endParaRPr lang="en-US" sz="1000" dirty="0"/>
          </a:p>
        </p:txBody>
      </p:sp>
      <p:sp>
        <p:nvSpPr>
          <p:cNvPr id="3" name="İçerik Yer Tutucusu 2"/>
          <p:cNvSpPr>
            <a:spLocks noGrp="1"/>
          </p:cNvSpPr>
          <p:nvPr>
            <p:ph idx="1"/>
          </p:nvPr>
        </p:nvSpPr>
        <p:spPr/>
        <p:txBody>
          <a:bodyPr>
            <a:normAutofit/>
          </a:bodyPr>
          <a:lstStyle/>
          <a:p>
            <a:pPr algn="just"/>
            <a:r>
              <a:rPr lang="tr-TR" dirty="0" smtClean="0">
                <a:latin typeface="Calibri" panose="020F0502020204030204" pitchFamily="34" charset="0"/>
                <a:cs typeface="Calibri" panose="020F0502020204030204" pitchFamily="34" charset="0"/>
              </a:rPr>
              <a:t>Bu bölümde, problem tanımında belirtilen problemi çözmek için hangi metot ya da metotları uygulamak gerekir, hangi yol izlenmeli sorusuna cevap verilmelidir.</a:t>
            </a:r>
          </a:p>
          <a:p>
            <a:pPr algn="just"/>
            <a:r>
              <a:rPr lang="tr-TR" dirty="0" smtClean="0">
                <a:latin typeface="Calibri" panose="020F0502020204030204" pitchFamily="34" charset="0"/>
                <a:cs typeface="Calibri" panose="020F0502020204030204" pitchFamily="34" charset="0"/>
              </a:rPr>
              <a:t>Örneğin covid-19 tespiti ile devam edecek olursak. Öncelikle bir </a:t>
            </a:r>
            <a:r>
              <a:rPr lang="tr-TR" dirty="0" err="1" smtClean="0">
                <a:latin typeface="Calibri" panose="020F0502020204030204" pitchFamily="34" charset="0"/>
                <a:cs typeface="Calibri" panose="020F0502020204030204" pitchFamily="34" charset="0"/>
              </a:rPr>
              <a:t>dataset</a:t>
            </a:r>
            <a:r>
              <a:rPr lang="tr-TR" dirty="0" smtClean="0">
                <a:latin typeface="Calibri" panose="020F0502020204030204" pitchFamily="34" charset="0"/>
                <a:cs typeface="Calibri" panose="020F0502020204030204" pitchFamily="34" charset="0"/>
              </a:rPr>
              <a:t> elde edilip, örneğin </a:t>
            </a:r>
            <a:r>
              <a:rPr lang="tr-TR" dirty="0" err="1" smtClean="0">
                <a:latin typeface="Calibri" panose="020F0502020204030204" pitchFamily="34" charset="0"/>
                <a:cs typeface="Calibri" panose="020F0502020204030204" pitchFamily="34" charset="0"/>
              </a:rPr>
              <a:t>covidli</a:t>
            </a:r>
            <a:r>
              <a:rPr lang="tr-TR" dirty="0" smtClean="0">
                <a:latin typeface="Calibri" panose="020F0502020204030204" pitchFamily="34" charset="0"/>
                <a:cs typeface="Calibri" panose="020F0502020204030204" pitchFamily="34" charset="0"/>
              </a:rPr>
              <a:t> bölgenin </a:t>
            </a:r>
            <a:r>
              <a:rPr lang="tr-TR" dirty="0" err="1" smtClean="0">
                <a:latin typeface="Calibri" panose="020F0502020204030204" pitchFamily="34" charset="0"/>
                <a:cs typeface="Calibri" panose="020F0502020204030204" pitchFamily="34" charset="0"/>
              </a:rPr>
              <a:t>segmentasyona</a:t>
            </a:r>
            <a:r>
              <a:rPr lang="tr-TR" dirty="0" smtClean="0">
                <a:latin typeface="Calibri" panose="020F0502020204030204" pitchFamily="34" charset="0"/>
                <a:cs typeface="Calibri" panose="020F0502020204030204" pitchFamily="34" charset="0"/>
              </a:rPr>
              <a:t> tabi tutulması gibi </a:t>
            </a:r>
            <a:r>
              <a:rPr lang="tr-TR" dirty="0" err="1" smtClean="0">
                <a:latin typeface="Calibri" panose="020F0502020204030204" pitchFamily="34" charset="0"/>
                <a:cs typeface="Calibri" panose="020F0502020204030204" pitchFamily="34" charset="0"/>
              </a:rPr>
              <a:t>image</a:t>
            </a:r>
            <a:r>
              <a:rPr lang="tr-TR" dirty="0" smtClean="0">
                <a:latin typeface="Calibri" panose="020F0502020204030204" pitchFamily="34" charset="0"/>
                <a:cs typeface="Calibri" panose="020F0502020204030204" pitchFamily="34" charset="0"/>
              </a:rPr>
              <a:t> </a:t>
            </a:r>
            <a:r>
              <a:rPr lang="tr-TR" dirty="0" err="1" smtClean="0">
                <a:latin typeface="Calibri" panose="020F0502020204030204" pitchFamily="34" charset="0"/>
                <a:cs typeface="Calibri" panose="020F0502020204030204" pitchFamily="34" charset="0"/>
              </a:rPr>
              <a:t>processing</a:t>
            </a:r>
            <a:r>
              <a:rPr lang="tr-TR" dirty="0" smtClean="0">
                <a:latin typeface="Calibri" panose="020F0502020204030204" pitchFamily="34" charset="0"/>
                <a:cs typeface="Calibri" panose="020F0502020204030204" pitchFamily="34" charset="0"/>
              </a:rPr>
              <a:t> yöntemlerine başvurulup ön </a:t>
            </a:r>
            <a:r>
              <a:rPr lang="tr-TR" dirty="0">
                <a:latin typeface="Calibri" panose="020F0502020204030204" pitchFamily="34" charset="0"/>
                <a:cs typeface="Calibri" panose="020F0502020204030204" pitchFamily="34" charset="0"/>
              </a:rPr>
              <a:t>işlemeden </a:t>
            </a:r>
            <a:r>
              <a:rPr lang="tr-TR" dirty="0" smtClean="0">
                <a:latin typeface="Calibri" panose="020F0502020204030204" pitchFamily="34" charset="0"/>
                <a:cs typeface="Calibri" panose="020F0502020204030204" pitchFamily="34" charset="0"/>
              </a:rPr>
              <a:t>geçirilmesi, ardından bir derin öğrenme ağı ile örneğin CNN ağları ile eğitilmesi gibi daha somut ve yöntemleri metotları açıkça belirtilecek bir plandan bahsedilmelidir.</a:t>
            </a:r>
            <a:endParaRPr lang="tr-TR" dirty="0">
              <a:latin typeface="Calibri" panose="020F0502020204030204" pitchFamily="34" charset="0"/>
              <a:cs typeface="Calibri" panose="020F0502020204030204" pitchFamily="34" charset="0"/>
            </a:endParaRPr>
          </a:p>
          <a:p>
            <a:r>
              <a:rPr lang="tr-TR" dirty="0" smtClean="0"/>
              <a:t>NOT: Bu adımlar proje öneri formunda da yer almaktaydı. Burada bu sunumda artık gerçekleştirdiğiniz projeyi anlatacağınızı unutmayınız.</a:t>
            </a: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z="1400" smtClean="0"/>
              <a:pPr/>
              <a:t>5</a:t>
            </a:fld>
            <a:endParaRPr lang="en-US" sz="1400" dirty="0"/>
          </a:p>
        </p:txBody>
      </p:sp>
      <p:sp>
        <p:nvSpPr>
          <p:cNvPr id="5" name="Unvan 1"/>
          <p:cNvSpPr txBox="1">
            <a:spLocks/>
          </p:cNvSpPr>
          <p:nvPr/>
        </p:nvSpPr>
        <p:spPr bwMode="gray">
          <a:xfrm>
            <a:off x="500327" y="1187289"/>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600" b="1" dirty="0" smtClean="0">
                <a:solidFill>
                  <a:schemeClr val="accent4">
                    <a:lumMod val="60000"/>
                    <a:lumOff val="40000"/>
                  </a:schemeClr>
                </a:solidFill>
                <a:latin typeface="Calibri" panose="020F0502020204030204" pitchFamily="34" charset="0"/>
                <a:cs typeface="Calibri" panose="020F0502020204030204" pitchFamily="34" charset="0"/>
              </a:rPr>
              <a:t>GİRİŞ</a:t>
            </a:r>
            <a:endParaRPr lang="en-US" sz="1600" dirty="0">
              <a:solidFill>
                <a:schemeClr val="accent4">
                  <a:lumMod val="60000"/>
                  <a:lumOff val="40000"/>
                </a:schemeClr>
              </a:solidFill>
              <a:latin typeface="Calibri" panose="020F0502020204030204" pitchFamily="34" charset="0"/>
              <a:cs typeface="Calibri" panose="020F0502020204030204" pitchFamily="34" charset="0"/>
            </a:endParaRPr>
          </a:p>
        </p:txBody>
      </p:sp>
      <p:cxnSp>
        <p:nvCxnSpPr>
          <p:cNvPr id="7" name="Düz Bağlayıcı 6"/>
          <p:cNvCxnSpPr/>
          <p:nvPr/>
        </p:nvCxnSpPr>
        <p:spPr>
          <a:xfrm flipH="1">
            <a:off x="479546" y="1534484"/>
            <a:ext cx="11168664" cy="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Unvan 1"/>
          <p:cNvSpPr txBox="1">
            <a:spLocks/>
          </p:cNvSpPr>
          <p:nvPr/>
        </p:nvSpPr>
        <p:spPr bwMode="gray">
          <a:xfrm>
            <a:off x="436251" y="1475063"/>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600" i="1" dirty="0">
                <a:solidFill>
                  <a:schemeClr val="accent4">
                    <a:lumMod val="20000"/>
                    <a:lumOff val="80000"/>
                  </a:schemeClr>
                </a:solidFill>
                <a:latin typeface="Calibri" panose="020F0502020204030204" pitchFamily="34" charset="0"/>
                <a:cs typeface="Calibri" panose="020F0502020204030204" pitchFamily="34" charset="0"/>
              </a:rPr>
              <a:t>Ö</a:t>
            </a: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nerilen Yöntem (</a:t>
            </a:r>
            <a:r>
              <a:rPr lang="tr-TR" sz="1600" i="1" dirty="0" err="1" smtClean="0">
                <a:solidFill>
                  <a:schemeClr val="accent4">
                    <a:lumMod val="20000"/>
                    <a:lumOff val="80000"/>
                  </a:schemeClr>
                </a:solidFill>
                <a:latin typeface="Calibri" panose="020F0502020204030204" pitchFamily="34" charset="0"/>
                <a:cs typeface="Calibri" panose="020F0502020204030204" pitchFamily="34" charset="0"/>
              </a:rPr>
              <a:t>Proposed</a:t>
            </a: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 </a:t>
            </a:r>
            <a:r>
              <a:rPr lang="tr-TR" sz="1600" i="1" dirty="0" err="1" smtClean="0">
                <a:solidFill>
                  <a:schemeClr val="accent4">
                    <a:lumMod val="20000"/>
                    <a:lumOff val="80000"/>
                  </a:schemeClr>
                </a:solidFill>
                <a:latin typeface="Calibri" panose="020F0502020204030204" pitchFamily="34" charset="0"/>
                <a:cs typeface="Calibri" panose="020F0502020204030204" pitchFamily="34" charset="0"/>
              </a:rPr>
              <a:t>Approach</a:t>
            </a: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a:t>
            </a:r>
            <a:endParaRPr lang="en-US" sz="1600" i="1" dirty="0">
              <a:solidFill>
                <a:schemeClr val="accent4">
                  <a:lumMod val="20000"/>
                  <a:lumOff val="80000"/>
                </a:schemeClr>
              </a:solidFill>
              <a:latin typeface="Calibri" panose="020F0502020204030204" pitchFamily="34" charset="0"/>
              <a:cs typeface="Calibri" panose="020F0502020204030204" pitchFamily="34" charset="0"/>
            </a:endParaRPr>
          </a:p>
        </p:txBody>
      </p:sp>
      <p:sp>
        <p:nvSpPr>
          <p:cNvPr id="9" name="Unvan 1"/>
          <p:cNvSpPr txBox="1">
            <a:spLocks/>
          </p:cNvSpPr>
          <p:nvPr/>
        </p:nvSpPr>
        <p:spPr bwMode="gray">
          <a:xfrm>
            <a:off x="7907638" y="564844"/>
            <a:ext cx="2524968" cy="39793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200" i="1" dirty="0" smtClean="0">
                <a:solidFill>
                  <a:schemeClr val="bg1">
                    <a:lumMod val="95000"/>
                  </a:schemeClr>
                </a:solidFill>
              </a:rPr>
              <a:t>Ali VELİ</a:t>
            </a:r>
            <a:r>
              <a:rPr lang="tr-TR" sz="1000" dirty="0" smtClean="0">
                <a:solidFill>
                  <a:schemeClr val="bg1">
                    <a:lumMod val="95000"/>
                  </a:schemeClr>
                </a:solidFill>
              </a:rPr>
              <a:t/>
            </a:r>
            <a:br>
              <a:rPr lang="tr-TR" sz="1000" dirty="0" smtClean="0">
                <a:solidFill>
                  <a:schemeClr val="bg1">
                    <a:lumMod val="95000"/>
                  </a:schemeClr>
                </a:solidFill>
              </a:rPr>
            </a:br>
            <a:endParaRPr lang="en-US" sz="1000" dirty="0">
              <a:solidFill>
                <a:schemeClr val="bg1">
                  <a:lumMod val="95000"/>
                </a:schemeClr>
              </a:solidFill>
            </a:endParaRPr>
          </a:p>
        </p:txBody>
      </p:sp>
    </p:spTree>
    <p:extLst>
      <p:ext uri="{BB962C8B-B14F-4D97-AF65-F5344CB8AC3E}">
        <p14:creationId xmlns:p14="http://schemas.microsoft.com/office/powerpoint/2010/main" val="541245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9546" y="535514"/>
            <a:ext cx="5360146" cy="578640"/>
          </a:xfrm>
        </p:spPr>
        <p:txBody>
          <a:bodyPr/>
          <a:lstStyle/>
          <a:p>
            <a:r>
              <a:rPr lang="tr-TR" sz="1400" i="1" dirty="0">
                <a:solidFill>
                  <a:schemeClr val="bg1">
                    <a:lumMod val="85000"/>
                  </a:schemeClr>
                </a:solidFill>
              </a:rPr>
              <a:t>T.C. FIRAT ÜNİVERSİTESİ MÜHENDİSLİK </a:t>
            </a:r>
            <a:r>
              <a:rPr lang="tr-TR" sz="1400" i="1" dirty="0" smtClean="0">
                <a:solidFill>
                  <a:schemeClr val="bg1">
                    <a:lumMod val="85000"/>
                  </a:schemeClr>
                </a:solidFill>
              </a:rPr>
              <a:t>FAKÜLTESİ </a:t>
            </a:r>
            <a:br>
              <a:rPr lang="tr-TR" sz="1400" i="1" dirty="0" smtClean="0">
                <a:solidFill>
                  <a:schemeClr val="bg1">
                    <a:lumMod val="85000"/>
                  </a:schemeClr>
                </a:solidFill>
              </a:rPr>
            </a:br>
            <a:r>
              <a:rPr lang="tr-TR" sz="1400" i="1" dirty="0" smtClean="0">
                <a:solidFill>
                  <a:schemeClr val="bg1">
                    <a:lumMod val="85000"/>
                  </a:schemeClr>
                </a:solidFill>
              </a:rPr>
              <a:t>YAZILIM MÜHENDİSLİĞİ </a:t>
            </a:r>
            <a:r>
              <a:rPr lang="tr-TR" sz="1400" i="1" dirty="0" smtClean="0">
                <a:solidFill>
                  <a:schemeClr val="bg1">
                    <a:lumMod val="85000"/>
                  </a:schemeClr>
                </a:solidFill>
              </a:rPr>
              <a:t>BİTİRME ÖDEVİ </a:t>
            </a:r>
            <a:r>
              <a:rPr lang="tr-TR" sz="1400" i="1" dirty="0" smtClean="0">
                <a:solidFill>
                  <a:schemeClr val="bg1">
                    <a:lumMod val="85000"/>
                  </a:schemeClr>
                </a:solidFill>
              </a:rPr>
              <a:t>SUNUMU</a:t>
            </a:r>
            <a:r>
              <a:rPr lang="tr-TR" sz="1000" dirty="0" smtClean="0"/>
              <a:t/>
            </a:r>
            <a:br>
              <a:rPr lang="tr-TR" sz="1000" dirty="0" smtClean="0"/>
            </a:br>
            <a:endParaRPr lang="en-US" sz="1000" dirty="0"/>
          </a:p>
        </p:txBody>
      </p:sp>
      <p:sp>
        <p:nvSpPr>
          <p:cNvPr id="3" name="İçerik Yer Tutucusu 2"/>
          <p:cNvSpPr>
            <a:spLocks noGrp="1"/>
          </p:cNvSpPr>
          <p:nvPr>
            <p:ph idx="1"/>
          </p:nvPr>
        </p:nvSpPr>
        <p:spPr/>
        <p:txBody>
          <a:bodyPr>
            <a:normAutofit/>
          </a:bodyPr>
          <a:lstStyle/>
          <a:p>
            <a:pPr algn="just"/>
            <a:r>
              <a:rPr lang="tr-TR" dirty="0" smtClean="0">
                <a:latin typeface="Calibri" panose="020F0502020204030204" pitchFamily="34" charset="0"/>
                <a:cs typeface="Calibri" panose="020F0502020204030204" pitchFamily="34" charset="0"/>
              </a:rPr>
              <a:t>Bu bölümde, yaptığınız çalışmanın akademik olarak (varsa) bilime katkısı veya ana özellikleri, nitelikleri vurgulanmalıdır.</a:t>
            </a:r>
          </a:p>
          <a:p>
            <a:pPr algn="just"/>
            <a:r>
              <a:rPr lang="tr-TR" dirty="0" smtClean="0">
                <a:latin typeface="Calibri" panose="020F0502020204030204" pitchFamily="34" charset="0"/>
                <a:cs typeface="Calibri" panose="020F0502020204030204" pitchFamily="34" charset="0"/>
              </a:rPr>
              <a:t>Önerilen yöntemdeki metotları, algoritmaları, yazılım dilini, platformunu, tekniği niçin tercih ettiniz? Bunların avantajları nelerdi? Kısıtlamalar (</a:t>
            </a:r>
            <a:r>
              <a:rPr lang="tr-TR" dirty="0" err="1" smtClean="0">
                <a:latin typeface="Calibri" panose="020F0502020204030204" pitchFamily="34" charset="0"/>
                <a:cs typeface="Calibri" panose="020F0502020204030204" pitchFamily="34" charset="0"/>
              </a:rPr>
              <a:t>constrains</a:t>
            </a:r>
            <a:r>
              <a:rPr lang="tr-TR" dirty="0" smtClean="0">
                <a:latin typeface="Calibri" panose="020F0502020204030204" pitchFamily="34" charset="0"/>
                <a:cs typeface="Calibri" panose="020F0502020204030204" pitchFamily="34" charset="0"/>
              </a:rPr>
              <a:t>) var mıydı? Varsa nelerdi ve bu yöntemi tercih etmenize teknik olarak mecbur bırakan durum(</a:t>
            </a:r>
            <a:r>
              <a:rPr lang="tr-TR" dirty="0" err="1" smtClean="0">
                <a:latin typeface="Calibri" panose="020F0502020204030204" pitchFamily="34" charset="0"/>
                <a:cs typeface="Calibri" panose="020F0502020204030204" pitchFamily="34" charset="0"/>
              </a:rPr>
              <a:t>lar</a:t>
            </a:r>
            <a:r>
              <a:rPr lang="tr-TR" dirty="0" smtClean="0">
                <a:latin typeface="Calibri" panose="020F0502020204030204" pitchFamily="34" charset="0"/>
                <a:cs typeface="Calibri" panose="020F0502020204030204" pitchFamily="34" charset="0"/>
              </a:rPr>
              <a:t>) varsa belirtilmeli. Ya da bu yol/yöntem tercih edildiğinde zaman maliyeti kaynak maliyeti açısından ne gibi avantajları olmuştur? Eğer yeni bir yöntemse özellikleri, katkısı ve avantajları nelerdir ?</a:t>
            </a:r>
            <a:endParaRPr lang="tr-TR" dirty="0">
              <a:latin typeface="Calibri" panose="020F0502020204030204" pitchFamily="34" charset="0"/>
              <a:cs typeface="Calibri" panose="020F0502020204030204" pitchFamily="34" charset="0"/>
            </a:endParaRPr>
          </a:p>
        </p:txBody>
      </p:sp>
      <p:sp>
        <p:nvSpPr>
          <p:cNvPr id="4" name="Slayt Numarası Yer Tutucusu 3"/>
          <p:cNvSpPr>
            <a:spLocks noGrp="1"/>
          </p:cNvSpPr>
          <p:nvPr>
            <p:ph type="sldNum" sz="quarter" idx="12"/>
          </p:nvPr>
        </p:nvSpPr>
        <p:spPr/>
        <p:txBody>
          <a:bodyPr/>
          <a:lstStyle/>
          <a:p>
            <a:fld id="{D57F1E4F-1CFF-5643-939E-217C01CDF565}" type="slidenum">
              <a:rPr lang="en-US" sz="1400" smtClean="0"/>
              <a:pPr/>
              <a:t>6</a:t>
            </a:fld>
            <a:endParaRPr lang="en-US" sz="1400" dirty="0"/>
          </a:p>
        </p:txBody>
      </p:sp>
      <p:sp>
        <p:nvSpPr>
          <p:cNvPr id="5" name="Unvan 1"/>
          <p:cNvSpPr txBox="1">
            <a:spLocks/>
          </p:cNvSpPr>
          <p:nvPr/>
        </p:nvSpPr>
        <p:spPr bwMode="gray">
          <a:xfrm>
            <a:off x="500327" y="1187289"/>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600" b="1" dirty="0" smtClean="0">
                <a:solidFill>
                  <a:schemeClr val="accent4">
                    <a:lumMod val="60000"/>
                    <a:lumOff val="40000"/>
                  </a:schemeClr>
                </a:solidFill>
                <a:latin typeface="Calibri" panose="020F0502020204030204" pitchFamily="34" charset="0"/>
                <a:cs typeface="Calibri" panose="020F0502020204030204" pitchFamily="34" charset="0"/>
              </a:rPr>
              <a:t>GİRİŞ</a:t>
            </a:r>
            <a:endParaRPr lang="en-US" sz="1600" dirty="0">
              <a:solidFill>
                <a:schemeClr val="accent4">
                  <a:lumMod val="60000"/>
                  <a:lumOff val="40000"/>
                </a:schemeClr>
              </a:solidFill>
              <a:latin typeface="Calibri" panose="020F0502020204030204" pitchFamily="34" charset="0"/>
              <a:cs typeface="Calibri" panose="020F0502020204030204" pitchFamily="34" charset="0"/>
            </a:endParaRPr>
          </a:p>
        </p:txBody>
      </p:sp>
      <p:cxnSp>
        <p:nvCxnSpPr>
          <p:cNvPr id="7" name="Düz Bağlayıcı 6"/>
          <p:cNvCxnSpPr/>
          <p:nvPr/>
        </p:nvCxnSpPr>
        <p:spPr>
          <a:xfrm flipH="1">
            <a:off x="479546" y="1534484"/>
            <a:ext cx="11168664" cy="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Unvan 1"/>
          <p:cNvSpPr txBox="1">
            <a:spLocks/>
          </p:cNvSpPr>
          <p:nvPr/>
        </p:nvSpPr>
        <p:spPr bwMode="gray">
          <a:xfrm>
            <a:off x="436251" y="1475063"/>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Çalışmanın Katkısı ve Nitelikleri </a:t>
            </a: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a:t>
            </a:r>
            <a:r>
              <a:rPr lang="tr-TR" sz="1600" i="1" dirty="0" err="1" smtClean="0">
                <a:solidFill>
                  <a:schemeClr val="accent4">
                    <a:lumMod val="20000"/>
                    <a:lumOff val="80000"/>
                  </a:schemeClr>
                </a:solidFill>
                <a:latin typeface="Calibri" panose="020F0502020204030204" pitchFamily="34" charset="0"/>
                <a:cs typeface="Calibri" panose="020F0502020204030204" pitchFamily="34" charset="0"/>
              </a:rPr>
              <a:t>Contribution</a:t>
            </a:r>
            <a:r>
              <a:rPr lang="tr-TR" sz="1600" i="1" dirty="0">
                <a:solidFill>
                  <a:schemeClr val="accent4">
                    <a:lumMod val="20000"/>
                    <a:lumOff val="80000"/>
                  </a:schemeClr>
                </a:solidFill>
                <a:latin typeface="Calibri" panose="020F0502020204030204" pitchFamily="34" charset="0"/>
                <a:cs typeface="Calibri" panose="020F0502020204030204" pitchFamily="34" charset="0"/>
              </a:rPr>
              <a:t> </a:t>
            </a: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and </a:t>
            </a:r>
            <a:r>
              <a:rPr lang="tr-TR" sz="1600" i="1" dirty="0" err="1">
                <a:solidFill>
                  <a:schemeClr val="accent4">
                    <a:lumMod val="20000"/>
                    <a:lumOff val="80000"/>
                  </a:schemeClr>
                </a:solidFill>
                <a:latin typeface="Calibri" panose="020F0502020204030204" pitchFamily="34" charset="0"/>
                <a:cs typeface="Calibri" panose="020F0502020204030204" pitchFamily="34" charset="0"/>
              </a:rPr>
              <a:t>Q</a:t>
            </a:r>
            <a:r>
              <a:rPr lang="tr-TR" sz="1600" i="1" dirty="0" err="1" smtClean="0">
                <a:solidFill>
                  <a:schemeClr val="accent4">
                    <a:lumMod val="20000"/>
                    <a:lumOff val="80000"/>
                  </a:schemeClr>
                </a:solidFill>
                <a:latin typeface="Calibri" panose="020F0502020204030204" pitchFamily="34" charset="0"/>
                <a:cs typeface="Calibri" panose="020F0502020204030204" pitchFamily="34" charset="0"/>
              </a:rPr>
              <a:t>ualifications</a:t>
            </a:r>
            <a:r>
              <a:rPr lang="tr-TR" sz="1600" i="1" dirty="0">
                <a:solidFill>
                  <a:schemeClr val="accent4">
                    <a:lumMod val="20000"/>
                    <a:lumOff val="80000"/>
                  </a:schemeClr>
                </a:solidFill>
                <a:latin typeface="Calibri" panose="020F0502020204030204" pitchFamily="34" charset="0"/>
                <a:cs typeface="Calibri" panose="020F0502020204030204" pitchFamily="34" charset="0"/>
              </a:rPr>
              <a:t>)</a:t>
            </a:r>
            <a:endParaRPr lang="en-US" sz="1600" i="1" dirty="0">
              <a:solidFill>
                <a:schemeClr val="accent4">
                  <a:lumMod val="20000"/>
                  <a:lumOff val="80000"/>
                </a:schemeClr>
              </a:solidFill>
              <a:latin typeface="Calibri" panose="020F0502020204030204" pitchFamily="34" charset="0"/>
              <a:cs typeface="Calibri" panose="020F0502020204030204" pitchFamily="34" charset="0"/>
            </a:endParaRPr>
          </a:p>
        </p:txBody>
      </p:sp>
      <p:sp>
        <p:nvSpPr>
          <p:cNvPr id="9" name="Unvan 1"/>
          <p:cNvSpPr txBox="1">
            <a:spLocks/>
          </p:cNvSpPr>
          <p:nvPr/>
        </p:nvSpPr>
        <p:spPr bwMode="gray">
          <a:xfrm>
            <a:off x="7907638" y="564844"/>
            <a:ext cx="2524968" cy="39793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200" i="1" dirty="0" smtClean="0">
                <a:solidFill>
                  <a:schemeClr val="bg1">
                    <a:lumMod val="95000"/>
                  </a:schemeClr>
                </a:solidFill>
              </a:rPr>
              <a:t>Ali VELİ</a:t>
            </a:r>
            <a:r>
              <a:rPr lang="tr-TR" sz="1000" dirty="0" smtClean="0">
                <a:solidFill>
                  <a:schemeClr val="bg1">
                    <a:lumMod val="95000"/>
                  </a:schemeClr>
                </a:solidFill>
              </a:rPr>
              <a:t/>
            </a:r>
            <a:br>
              <a:rPr lang="tr-TR" sz="1000" dirty="0" smtClean="0">
                <a:solidFill>
                  <a:schemeClr val="bg1">
                    <a:lumMod val="95000"/>
                  </a:schemeClr>
                </a:solidFill>
              </a:rPr>
            </a:br>
            <a:endParaRPr lang="en-US" sz="1000" dirty="0">
              <a:solidFill>
                <a:schemeClr val="bg1">
                  <a:lumMod val="95000"/>
                </a:schemeClr>
              </a:solidFill>
            </a:endParaRPr>
          </a:p>
        </p:txBody>
      </p:sp>
    </p:spTree>
    <p:extLst>
      <p:ext uri="{BB962C8B-B14F-4D97-AF65-F5344CB8AC3E}">
        <p14:creationId xmlns:p14="http://schemas.microsoft.com/office/powerpoint/2010/main" val="3148167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9546" y="535514"/>
            <a:ext cx="5360146" cy="578640"/>
          </a:xfrm>
        </p:spPr>
        <p:txBody>
          <a:bodyPr/>
          <a:lstStyle/>
          <a:p>
            <a:r>
              <a:rPr lang="tr-TR" sz="1400" i="1" dirty="0">
                <a:solidFill>
                  <a:schemeClr val="bg1">
                    <a:lumMod val="85000"/>
                  </a:schemeClr>
                </a:solidFill>
              </a:rPr>
              <a:t>T.C. FIRAT ÜNİVERSİTESİ MÜHENDİSLİK </a:t>
            </a:r>
            <a:r>
              <a:rPr lang="tr-TR" sz="1400" i="1" dirty="0" smtClean="0">
                <a:solidFill>
                  <a:schemeClr val="bg1">
                    <a:lumMod val="85000"/>
                  </a:schemeClr>
                </a:solidFill>
              </a:rPr>
              <a:t>FAKÜLTESİ </a:t>
            </a:r>
            <a:br>
              <a:rPr lang="tr-TR" sz="1400" i="1" dirty="0" smtClean="0">
                <a:solidFill>
                  <a:schemeClr val="bg1">
                    <a:lumMod val="85000"/>
                  </a:schemeClr>
                </a:solidFill>
              </a:rPr>
            </a:br>
            <a:r>
              <a:rPr lang="tr-TR" sz="1400" i="1" dirty="0" smtClean="0">
                <a:solidFill>
                  <a:schemeClr val="bg1">
                    <a:lumMod val="85000"/>
                  </a:schemeClr>
                </a:solidFill>
              </a:rPr>
              <a:t>YAZILIM MÜHENDİSLİĞİ </a:t>
            </a:r>
            <a:r>
              <a:rPr lang="tr-TR" sz="1400" i="1" dirty="0" smtClean="0">
                <a:solidFill>
                  <a:schemeClr val="bg1">
                    <a:lumMod val="85000"/>
                  </a:schemeClr>
                </a:solidFill>
              </a:rPr>
              <a:t>BİTİRME ÖDEVİ </a:t>
            </a:r>
            <a:r>
              <a:rPr lang="tr-TR" sz="1400" i="1" dirty="0" smtClean="0">
                <a:solidFill>
                  <a:schemeClr val="bg1">
                    <a:lumMod val="85000"/>
                  </a:schemeClr>
                </a:solidFill>
              </a:rPr>
              <a:t>SUNUMU</a:t>
            </a:r>
            <a:r>
              <a:rPr lang="tr-TR" sz="1000" dirty="0" smtClean="0"/>
              <a:t/>
            </a:r>
            <a:br>
              <a:rPr lang="tr-TR" sz="1000" dirty="0" smtClean="0"/>
            </a:br>
            <a:endParaRPr lang="en-US" sz="1000" dirty="0"/>
          </a:p>
        </p:txBody>
      </p:sp>
      <p:sp>
        <p:nvSpPr>
          <p:cNvPr id="3" name="İçerik Yer Tutucusu 2"/>
          <p:cNvSpPr>
            <a:spLocks noGrp="1"/>
          </p:cNvSpPr>
          <p:nvPr>
            <p:ph idx="1"/>
          </p:nvPr>
        </p:nvSpPr>
        <p:spPr/>
        <p:txBody>
          <a:bodyPr>
            <a:normAutofit lnSpcReduction="10000"/>
          </a:bodyPr>
          <a:lstStyle/>
          <a:p>
            <a:pPr algn="just"/>
            <a:r>
              <a:rPr lang="tr-TR" dirty="0" smtClean="0">
                <a:latin typeface="Calibri" panose="020F0502020204030204" pitchFamily="34" charset="0"/>
                <a:cs typeface="Calibri" panose="020F0502020204030204" pitchFamily="34" charset="0"/>
              </a:rPr>
              <a:t>Bu bölümde, çalışmanın genel olarak nasıl işlediği ile ilgili bir blok şema çizilerek belirtilmelidir.</a:t>
            </a:r>
          </a:p>
          <a:p>
            <a:pPr algn="just"/>
            <a:r>
              <a:rPr lang="tr-TR" dirty="0" smtClean="0">
                <a:latin typeface="Calibri" panose="020F0502020204030204" pitchFamily="34" charset="0"/>
                <a:cs typeface="Calibri" panose="020F0502020204030204" pitchFamily="34" charset="0"/>
              </a:rPr>
              <a:t>Bu bölüm slayt sayıları da çoğaltılarak yazılım mimarisi, varsa </a:t>
            </a:r>
            <a:r>
              <a:rPr lang="tr-TR" dirty="0" err="1" smtClean="0">
                <a:latin typeface="Calibri" panose="020F0502020204030204" pitchFamily="34" charset="0"/>
                <a:cs typeface="Calibri" panose="020F0502020204030204" pitchFamily="34" charset="0"/>
              </a:rPr>
              <a:t>veritabanı</a:t>
            </a:r>
            <a:r>
              <a:rPr lang="tr-TR" dirty="0" smtClean="0">
                <a:latin typeface="Calibri" panose="020F0502020204030204" pitchFamily="34" charset="0"/>
                <a:cs typeface="Calibri" panose="020F0502020204030204" pitchFamily="34" charset="0"/>
              </a:rPr>
              <a:t> yapısı, ana modüller şemalar çizilerek şekille belirtilmelidir (</a:t>
            </a:r>
            <a:r>
              <a:rPr lang="tr-TR" dirty="0" err="1" smtClean="0">
                <a:latin typeface="Calibri" panose="020F0502020204030204" pitchFamily="34" charset="0"/>
                <a:cs typeface="Calibri" panose="020F0502020204030204" pitchFamily="34" charset="0"/>
              </a:rPr>
              <a:t>sketching</a:t>
            </a:r>
            <a:r>
              <a:rPr lang="tr-TR" dirty="0" smtClean="0">
                <a:latin typeface="Calibri" panose="020F0502020204030204" pitchFamily="34" charset="0"/>
                <a:cs typeface="Calibri" panose="020F0502020204030204" pitchFamily="34" charset="0"/>
              </a:rPr>
              <a:t>). Şemaya bakıldığında sisteminizin modülleri/bölümleri/</a:t>
            </a:r>
            <a:r>
              <a:rPr lang="tr-TR" dirty="0" err="1" smtClean="0">
                <a:latin typeface="Calibri" panose="020F0502020204030204" pitchFamily="34" charset="0"/>
                <a:cs typeface="Calibri" panose="020F0502020204030204" pitchFamily="34" charset="0"/>
              </a:rPr>
              <a:t>altbirimleri</a:t>
            </a:r>
            <a:r>
              <a:rPr lang="tr-TR" dirty="0">
                <a:latin typeface="Calibri" panose="020F0502020204030204" pitchFamily="34" charset="0"/>
                <a:cs typeface="Calibri" panose="020F0502020204030204" pitchFamily="34" charset="0"/>
              </a:rPr>
              <a:t> </a:t>
            </a:r>
            <a:r>
              <a:rPr lang="tr-TR" dirty="0" smtClean="0">
                <a:latin typeface="Calibri" panose="020F0502020204030204" pitchFamily="34" charset="0"/>
                <a:cs typeface="Calibri" panose="020F0502020204030204" pitchFamily="34" charset="0"/>
              </a:rPr>
              <a:t>temiz bir şekilde belirgin olmalı ve temel işleyişi kolaylıkla anlaşılmalıdır.</a:t>
            </a:r>
          </a:p>
          <a:p>
            <a:pPr algn="just"/>
            <a:r>
              <a:rPr lang="tr-TR" dirty="0" smtClean="0">
                <a:latin typeface="Calibri" panose="020F0502020204030204" pitchFamily="34" charset="0"/>
                <a:cs typeface="Calibri" panose="020F0502020204030204" pitchFamily="34" charset="0"/>
              </a:rPr>
              <a:t>Ayrıca her bir modülde nasıl bir mimari ya da yazlım aracı/donanım aracı </a:t>
            </a:r>
            <a:r>
              <a:rPr lang="tr-TR" dirty="0" err="1" smtClean="0">
                <a:latin typeface="Calibri" panose="020F0502020204030204" pitchFamily="34" charset="0"/>
                <a:cs typeface="Calibri" panose="020F0502020204030204" pitchFamily="34" charset="0"/>
              </a:rPr>
              <a:t>vs</a:t>
            </a:r>
            <a:r>
              <a:rPr lang="tr-TR" dirty="0" smtClean="0">
                <a:latin typeface="Calibri" panose="020F0502020204030204" pitchFamily="34" charset="0"/>
                <a:cs typeface="Calibri" panose="020F0502020204030204" pitchFamily="34" charset="0"/>
              </a:rPr>
              <a:t> kullanıldığı da farklı slaytlarda anlatılabilir. </a:t>
            </a:r>
            <a:r>
              <a:rPr lang="tr-TR" dirty="0" smtClean="0">
                <a:latin typeface="Calibri" panose="020F0502020204030204" pitchFamily="34" charset="0"/>
                <a:cs typeface="Calibri" panose="020F0502020204030204" pitchFamily="34" charset="0"/>
              </a:rPr>
              <a:t>Tüm bunlar kodlara girilmeden yapılmalıdır.</a:t>
            </a:r>
          </a:p>
          <a:p>
            <a:pPr algn="just"/>
            <a:r>
              <a:rPr lang="tr-TR" dirty="0" smtClean="0">
                <a:latin typeface="Calibri" panose="020F0502020204030204" pitchFamily="34" charset="0"/>
                <a:cs typeface="Calibri" panose="020F0502020204030204" pitchFamily="34" charset="0"/>
              </a:rPr>
              <a:t>Eğer gerekli görülürse standart literatür bilgileri vermekten kaçınılarak kullanılan bir yapının (yazılım teknolojisi, donanım teknolojisi, </a:t>
            </a:r>
            <a:r>
              <a:rPr lang="tr-TR" dirty="0" err="1" smtClean="0">
                <a:latin typeface="Calibri" panose="020F0502020204030204" pitchFamily="34" charset="0"/>
                <a:cs typeface="Calibri" panose="020F0502020204030204" pitchFamily="34" charset="0"/>
              </a:rPr>
              <a:t>vs</a:t>
            </a:r>
            <a:r>
              <a:rPr lang="tr-TR" dirty="0" smtClean="0">
                <a:latin typeface="Calibri" panose="020F0502020204030204" pitchFamily="34" charset="0"/>
                <a:cs typeface="Calibri" panose="020F0502020204030204" pitchFamily="34" charset="0"/>
              </a:rPr>
              <a:t>) özelliklerinden ayrı </a:t>
            </a:r>
            <a:r>
              <a:rPr lang="tr-TR" dirty="0">
                <a:latin typeface="Calibri" panose="020F0502020204030204" pitchFamily="34" charset="0"/>
                <a:cs typeface="Calibri" panose="020F0502020204030204" pitchFamily="34" charset="0"/>
              </a:rPr>
              <a:t>slaytlarda </a:t>
            </a:r>
            <a:r>
              <a:rPr lang="tr-TR" dirty="0" smtClean="0">
                <a:latin typeface="Calibri" panose="020F0502020204030204" pitchFamily="34" charset="0"/>
                <a:cs typeface="Calibri" panose="020F0502020204030204" pitchFamily="34" charset="0"/>
              </a:rPr>
              <a:t>bahsedilebilir.</a:t>
            </a:r>
            <a:endParaRPr lang="tr-TR" dirty="0" smtClean="0">
              <a:latin typeface="Calibri" panose="020F0502020204030204" pitchFamily="34" charset="0"/>
              <a:cs typeface="Calibri" panose="020F0502020204030204" pitchFamily="34" charset="0"/>
            </a:endParaRPr>
          </a:p>
        </p:txBody>
      </p:sp>
      <p:sp>
        <p:nvSpPr>
          <p:cNvPr id="4" name="Slayt Numarası Yer Tutucusu 3"/>
          <p:cNvSpPr>
            <a:spLocks noGrp="1"/>
          </p:cNvSpPr>
          <p:nvPr>
            <p:ph type="sldNum" sz="quarter" idx="12"/>
          </p:nvPr>
        </p:nvSpPr>
        <p:spPr/>
        <p:txBody>
          <a:bodyPr/>
          <a:lstStyle/>
          <a:p>
            <a:fld id="{D57F1E4F-1CFF-5643-939E-217C01CDF565}" type="slidenum">
              <a:rPr lang="en-US" sz="1400" smtClean="0"/>
              <a:pPr/>
              <a:t>7</a:t>
            </a:fld>
            <a:endParaRPr lang="en-US" sz="1400" dirty="0"/>
          </a:p>
        </p:txBody>
      </p:sp>
      <p:sp>
        <p:nvSpPr>
          <p:cNvPr id="5" name="Unvan 1"/>
          <p:cNvSpPr txBox="1">
            <a:spLocks/>
          </p:cNvSpPr>
          <p:nvPr/>
        </p:nvSpPr>
        <p:spPr bwMode="gray">
          <a:xfrm>
            <a:off x="500327" y="1187289"/>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600" b="1" dirty="0" smtClean="0">
                <a:solidFill>
                  <a:schemeClr val="accent4">
                    <a:lumMod val="60000"/>
                    <a:lumOff val="40000"/>
                  </a:schemeClr>
                </a:solidFill>
                <a:latin typeface="Calibri" panose="020F0502020204030204" pitchFamily="34" charset="0"/>
                <a:cs typeface="Calibri" panose="020F0502020204030204" pitchFamily="34" charset="0"/>
              </a:rPr>
              <a:t>TEORİ</a:t>
            </a:r>
            <a:endParaRPr lang="en-US" sz="1600" dirty="0">
              <a:solidFill>
                <a:schemeClr val="accent4">
                  <a:lumMod val="60000"/>
                  <a:lumOff val="40000"/>
                </a:schemeClr>
              </a:solidFill>
              <a:latin typeface="Calibri" panose="020F0502020204030204" pitchFamily="34" charset="0"/>
              <a:cs typeface="Calibri" panose="020F0502020204030204" pitchFamily="34" charset="0"/>
            </a:endParaRPr>
          </a:p>
        </p:txBody>
      </p:sp>
      <p:cxnSp>
        <p:nvCxnSpPr>
          <p:cNvPr id="7" name="Düz Bağlayıcı 6"/>
          <p:cNvCxnSpPr/>
          <p:nvPr/>
        </p:nvCxnSpPr>
        <p:spPr>
          <a:xfrm flipH="1">
            <a:off x="479546" y="1534484"/>
            <a:ext cx="11168664" cy="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Unvan 1"/>
          <p:cNvSpPr txBox="1">
            <a:spLocks/>
          </p:cNvSpPr>
          <p:nvPr/>
        </p:nvSpPr>
        <p:spPr bwMode="gray">
          <a:xfrm>
            <a:off x="436251" y="1475063"/>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Çalışmanın Sistem Blok Şeması, Yazılım Mimarisi </a:t>
            </a: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a:t>
            </a:r>
            <a:r>
              <a:rPr lang="tr-TR" sz="1600" i="1" dirty="0" err="1" smtClean="0">
                <a:solidFill>
                  <a:schemeClr val="accent4">
                    <a:lumMod val="20000"/>
                    <a:lumOff val="80000"/>
                  </a:schemeClr>
                </a:solidFill>
                <a:latin typeface="Calibri" panose="020F0502020204030204" pitchFamily="34" charset="0"/>
                <a:cs typeface="Calibri" panose="020F0502020204030204" pitchFamily="34" charset="0"/>
              </a:rPr>
              <a:t>System</a:t>
            </a: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 </a:t>
            </a:r>
            <a:r>
              <a:rPr lang="tr-TR" sz="1600" i="1" dirty="0" err="1" smtClean="0">
                <a:solidFill>
                  <a:schemeClr val="accent4">
                    <a:lumMod val="20000"/>
                    <a:lumOff val="80000"/>
                  </a:schemeClr>
                </a:solidFill>
                <a:latin typeface="Calibri" panose="020F0502020204030204" pitchFamily="34" charset="0"/>
                <a:cs typeface="Calibri" panose="020F0502020204030204" pitchFamily="34" charset="0"/>
              </a:rPr>
              <a:t>Block</a:t>
            </a:r>
            <a:r>
              <a:rPr lang="tr-TR" sz="1600" i="1" dirty="0">
                <a:solidFill>
                  <a:schemeClr val="accent4">
                    <a:lumMod val="20000"/>
                    <a:lumOff val="80000"/>
                  </a:schemeClr>
                </a:solidFill>
                <a:latin typeface="Calibri" panose="020F0502020204030204" pitchFamily="34" charset="0"/>
                <a:cs typeface="Calibri" panose="020F0502020204030204" pitchFamily="34" charset="0"/>
              </a:rPr>
              <a:t> </a:t>
            </a:r>
            <a:r>
              <a:rPr lang="tr-TR" sz="1600" i="1" dirty="0" err="1" smtClean="0">
                <a:solidFill>
                  <a:schemeClr val="accent4">
                    <a:lumMod val="20000"/>
                    <a:lumOff val="80000"/>
                  </a:schemeClr>
                </a:solidFill>
                <a:latin typeface="Calibri" panose="020F0502020204030204" pitchFamily="34" charset="0"/>
                <a:cs typeface="Calibri" panose="020F0502020204030204" pitchFamily="34" charset="0"/>
              </a:rPr>
              <a:t>Diagram</a:t>
            </a: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 Software </a:t>
            </a:r>
            <a:r>
              <a:rPr lang="tr-TR" sz="1600" i="1" dirty="0">
                <a:solidFill>
                  <a:schemeClr val="accent4">
                    <a:lumMod val="20000"/>
                    <a:lumOff val="80000"/>
                  </a:schemeClr>
                </a:solidFill>
                <a:latin typeface="Calibri" panose="020F0502020204030204" pitchFamily="34" charset="0"/>
                <a:cs typeface="Calibri" panose="020F0502020204030204" pitchFamily="34" charset="0"/>
              </a:rPr>
              <a:t>Architecture </a:t>
            </a: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a:t>
            </a:r>
            <a:endParaRPr lang="en-US" sz="1600" i="1" dirty="0">
              <a:solidFill>
                <a:schemeClr val="accent4">
                  <a:lumMod val="20000"/>
                  <a:lumOff val="80000"/>
                </a:schemeClr>
              </a:solidFill>
              <a:latin typeface="Calibri" panose="020F0502020204030204" pitchFamily="34" charset="0"/>
              <a:cs typeface="Calibri" panose="020F0502020204030204" pitchFamily="34" charset="0"/>
            </a:endParaRPr>
          </a:p>
        </p:txBody>
      </p:sp>
      <p:sp>
        <p:nvSpPr>
          <p:cNvPr id="9" name="Unvan 1"/>
          <p:cNvSpPr txBox="1">
            <a:spLocks/>
          </p:cNvSpPr>
          <p:nvPr/>
        </p:nvSpPr>
        <p:spPr bwMode="gray">
          <a:xfrm>
            <a:off x="7907638" y="564844"/>
            <a:ext cx="2524968" cy="39793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200" i="1" dirty="0" smtClean="0">
                <a:solidFill>
                  <a:schemeClr val="bg1">
                    <a:lumMod val="95000"/>
                  </a:schemeClr>
                </a:solidFill>
              </a:rPr>
              <a:t>Ali VELİ</a:t>
            </a:r>
            <a:r>
              <a:rPr lang="tr-TR" sz="1000" dirty="0" smtClean="0">
                <a:solidFill>
                  <a:schemeClr val="bg1">
                    <a:lumMod val="95000"/>
                  </a:schemeClr>
                </a:solidFill>
              </a:rPr>
              <a:t/>
            </a:r>
            <a:br>
              <a:rPr lang="tr-TR" sz="1000" dirty="0" smtClean="0">
                <a:solidFill>
                  <a:schemeClr val="bg1">
                    <a:lumMod val="95000"/>
                  </a:schemeClr>
                </a:solidFill>
              </a:rPr>
            </a:br>
            <a:endParaRPr lang="en-US" sz="1000" dirty="0">
              <a:solidFill>
                <a:schemeClr val="bg1">
                  <a:lumMod val="95000"/>
                </a:schemeClr>
              </a:solidFill>
            </a:endParaRPr>
          </a:p>
        </p:txBody>
      </p:sp>
    </p:spTree>
    <p:extLst>
      <p:ext uri="{BB962C8B-B14F-4D97-AF65-F5344CB8AC3E}">
        <p14:creationId xmlns:p14="http://schemas.microsoft.com/office/powerpoint/2010/main" val="2289505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9546" y="535514"/>
            <a:ext cx="5360146" cy="578640"/>
          </a:xfrm>
        </p:spPr>
        <p:txBody>
          <a:bodyPr/>
          <a:lstStyle/>
          <a:p>
            <a:r>
              <a:rPr lang="tr-TR" sz="1400" i="1" dirty="0">
                <a:solidFill>
                  <a:schemeClr val="bg1">
                    <a:lumMod val="85000"/>
                  </a:schemeClr>
                </a:solidFill>
              </a:rPr>
              <a:t>T.C. FIRAT ÜNİVERSİTESİ MÜHENDİSLİK </a:t>
            </a:r>
            <a:r>
              <a:rPr lang="tr-TR" sz="1400" i="1" dirty="0" smtClean="0">
                <a:solidFill>
                  <a:schemeClr val="bg1">
                    <a:lumMod val="85000"/>
                  </a:schemeClr>
                </a:solidFill>
              </a:rPr>
              <a:t>FAKÜLTESİ </a:t>
            </a:r>
            <a:br>
              <a:rPr lang="tr-TR" sz="1400" i="1" dirty="0" smtClean="0">
                <a:solidFill>
                  <a:schemeClr val="bg1">
                    <a:lumMod val="85000"/>
                  </a:schemeClr>
                </a:solidFill>
              </a:rPr>
            </a:br>
            <a:r>
              <a:rPr lang="tr-TR" sz="1400" i="1" dirty="0" smtClean="0">
                <a:solidFill>
                  <a:schemeClr val="bg1">
                    <a:lumMod val="85000"/>
                  </a:schemeClr>
                </a:solidFill>
              </a:rPr>
              <a:t>YAZILIM MÜHENDİSLİĞİ </a:t>
            </a:r>
            <a:r>
              <a:rPr lang="tr-TR" sz="1400" i="1" dirty="0" smtClean="0">
                <a:solidFill>
                  <a:schemeClr val="bg1">
                    <a:lumMod val="85000"/>
                  </a:schemeClr>
                </a:solidFill>
              </a:rPr>
              <a:t>BİTİRME ÖDEVİ </a:t>
            </a:r>
            <a:r>
              <a:rPr lang="tr-TR" sz="1400" i="1" dirty="0" smtClean="0">
                <a:solidFill>
                  <a:schemeClr val="bg1">
                    <a:lumMod val="85000"/>
                  </a:schemeClr>
                </a:solidFill>
              </a:rPr>
              <a:t>SUNUMU</a:t>
            </a:r>
            <a:r>
              <a:rPr lang="tr-TR" sz="1000" dirty="0" smtClean="0"/>
              <a:t/>
            </a:r>
            <a:br>
              <a:rPr lang="tr-TR" sz="1000" dirty="0" smtClean="0"/>
            </a:br>
            <a:endParaRPr lang="en-US" sz="1000" dirty="0"/>
          </a:p>
        </p:txBody>
      </p:sp>
      <p:sp>
        <p:nvSpPr>
          <p:cNvPr id="3" name="İçerik Yer Tutucusu 2"/>
          <p:cNvSpPr>
            <a:spLocks noGrp="1"/>
          </p:cNvSpPr>
          <p:nvPr>
            <p:ph idx="1"/>
          </p:nvPr>
        </p:nvSpPr>
        <p:spPr/>
        <p:txBody>
          <a:bodyPr>
            <a:normAutofit/>
          </a:bodyPr>
          <a:lstStyle/>
          <a:p>
            <a:pPr algn="just"/>
            <a:r>
              <a:rPr lang="tr-TR" dirty="0" smtClean="0">
                <a:latin typeface="Calibri" panose="020F0502020204030204" pitchFamily="34" charset="0"/>
                <a:cs typeface="Calibri" panose="020F0502020204030204" pitchFamily="34" charset="0"/>
              </a:rPr>
              <a:t>Bu bölümde, çalışmada yapılan uygulama varsa uygulamanın, eğer bilimsel bir çalışmaysa deneysel sonuçlar, bulgular </a:t>
            </a:r>
            <a:r>
              <a:rPr lang="tr-TR" dirty="0" err="1" smtClean="0">
                <a:latin typeface="Calibri" panose="020F0502020204030204" pitchFamily="34" charset="0"/>
                <a:cs typeface="Calibri" panose="020F0502020204030204" pitchFamily="34" charset="0"/>
              </a:rPr>
              <a:t>vs</a:t>
            </a:r>
            <a:r>
              <a:rPr lang="tr-TR" dirty="0" smtClean="0">
                <a:latin typeface="Calibri" panose="020F0502020204030204" pitchFamily="34" charset="0"/>
                <a:cs typeface="Calibri" panose="020F0502020204030204" pitchFamily="34" charset="0"/>
              </a:rPr>
              <a:t> verilmelidir.</a:t>
            </a:r>
          </a:p>
          <a:p>
            <a:pPr algn="just"/>
            <a:r>
              <a:rPr lang="tr-TR" dirty="0" smtClean="0">
                <a:latin typeface="Calibri" panose="020F0502020204030204" pitchFamily="34" charset="0"/>
                <a:cs typeface="Calibri" panose="020F0502020204030204" pitchFamily="34" charset="0"/>
              </a:rPr>
              <a:t>Bir uygulama yapıldığı düşünülürse bu bölümde uygulamanın ekran görüntüleri, çalışma biçimi, hangi ekran görüntüsünün hangi modül ile ilgili olduğu belirtilmeli ve gerekirse kod bloklarını o modül ile ilişkilendirerek anlatılabilmelidir.</a:t>
            </a:r>
          </a:p>
          <a:p>
            <a:pPr algn="just"/>
            <a:r>
              <a:rPr lang="tr-TR" dirty="0" smtClean="0">
                <a:latin typeface="Calibri" panose="020F0502020204030204" pitchFamily="34" charset="0"/>
                <a:cs typeface="Calibri" panose="020F0502020204030204" pitchFamily="34" charset="0"/>
              </a:rPr>
              <a:t>Bu bölüm makul ölçüde genişletilebilir, slayt sayıları arttırılabilir. Gerekli görülen alt başlıklar geliştirilebilir. </a:t>
            </a:r>
          </a:p>
          <a:p>
            <a:pPr algn="just"/>
            <a:r>
              <a:rPr lang="tr-TR" dirty="0" smtClean="0">
                <a:latin typeface="Calibri" panose="020F0502020204030204" pitchFamily="34" charset="0"/>
                <a:cs typeface="Calibri" panose="020F0502020204030204" pitchFamily="34" charset="0"/>
              </a:rPr>
              <a:t>Tüm slaytlarda dengeli biçimde görsel öğeler kullanılabilir.</a:t>
            </a:r>
          </a:p>
        </p:txBody>
      </p:sp>
      <p:sp>
        <p:nvSpPr>
          <p:cNvPr id="4" name="Slayt Numarası Yer Tutucusu 3"/>
          <p:cNvSpPr>
            <a:spLocks noGrp="1"/>
          </p:cNvSpPr>
          <p:nvPr>
            <p:ph type="sldNum" sz="quarter" idx="12"/>
          </p:nvPr>
        </p:nvSpPr>
        <p:spPr/>
        <p:txBody>
          <a:bodyPr/>
          <a:lstStyle/>
          <a:p>
            <a:fld id="{D57F1E4F-1CFF-5643-939E-217C01CDF565}" type="slidenum">
              <a:rPr lang="en-US" sz="1400" smtClean="0"/>
              <a:pPr/>
              <a:t>8</a:t>
            </a:fld>
            <a:endParaRPr lang="en-US" sz="1400" dirty="0"/>
          </a:p>
        </p:txBody>
      </p:sp>
      <p:sp>
        <p:nvSpPr>
          <p:cNvPr id="5" name="Unvan 1"/>
          <p:cNvSpPr txBox="1">
            <a:spLocks/>
          </p:cNvSpPr>
          <p:nvPr/>
        </p:nvSpPr>
        <p:spPr bwMode="gray">
          <a:xfrm>
            <a:off x="500327" y="1187289"/>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sz="1600" b="1" dirty="0" smtClean="0">
                <a:solidFill>
                  <a:schemeClr val="accent4">
                    <a:lumMod val="60000"/>
                    <a:lumOff val="40000"/>
                  </a:schemeClr>
                </a:solidFill>
                <a:latin typeface="Calibri" panose="020F0502020204030204" pitchFamily="34" charset="0"/>
                <a:cs typeface="Calibri" panose="020F0502020204030204" pitchFamily="34" charset="0"/>
              </a:rPr>
              <a:t>UYGULAMA VE DENEYSEL SONUÇLAR (APPLICATION and EXPERIMENTAL RESULTS)</a:t>
            </a:r>
            <a:endParaRPr lang="en-US" sz="1600" dirty="0">
              <a:solidFill>
                <a:schemeClr val="accent4">
                  <a:lumMod val="60000"/>
                  <a:lumOff val="40000"/>
                </a:schemeClr>
              </a:solidFill>
              <a:latin typeface="Calibri" panose="020F0502020204030204" pitchFamily="34" charset="0"/>
              <a:cs typeface="Calibri" panose="020F0502020204030204" pitchFamily="34" charset="0"/>
            </a:endParaRPr>
          </a:p>
        </p:txBody>
      </p:sp>
      <p:cxnSp>
        <p:nvCxnSpPr>
          <p:cNvPr id="7" name="Düz Bağlayıcı 6"/>
          <p:cNvCxnSpPr/>
          <p:nvPr/>
        </p:nvCxnSpPr>
        <p:spPr>
          <a:xfrm flipH="1">
            <a:off x="479546" y="1534484"/>
            <a:ext cx="11168664" cy="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Unvan 1"/>
          <p:cNvSpPr txBox="1">
            <a:spLocks/>
          </p:cNvSpPr>
          <p:nvPr/>
        </p:nvSpPr>
        <p:spPr bwMode="gray">
          <a:xfrm>
            <a:off x="436251" y="1475063"/>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600" i="1" dirty="0" smtClean="0">
                <a:solidFill>
                  <a:schemeClr val="accent4">
                    <a:lumMod val="20000"/>
                    <a:lumOff val="80000"/>
                  </a:schemeClr>
                </a:solidFill>
                <a:latin typeface="Calibri" panose="020F0502020204030204" pitchFamily="34" charset="0"/>
                <a:cs typeface="Calibri" panose="020F0502020204030204" pitchFamily="34" charset="0"/>
              </a:rPr>
              <a:t>Uygulamanın </a:t>
            </a:r>
            <a:r>
              <a:rPr lang="tr-TR" sz="1600" i="1" dirty="0">
                <a:solidFill>
                  <a:schemeClr val="accent4">
                    <a:lumMod val="20000"/>
                    <a:lumOff val="80000"/>
                  </a:schemeClr>
                </a:solidFill>
                <a:latin typeface="Calibri" panose="020F0502020204030204" pitchFamily="34" charset="0"/>
                <a:cs typeface="Calibri" panose="020F0502020204030204" pitchFamily="34" charset="0"/>
              </a:rPr>
              <a:t>Tanıtımı (</a:t>
            </a:r>
            <a:r>
              <a:rPr lang="en-US" sz="1600" i="1" dirty="0">
                <a:solidFill>
                  <a:schemeClr val="accent4">
                    <a:lumMod val="20000"/>
                    <a:lumOff val="80000"/>
                  </a:schemeClr>
                </a:solidFill>
                <a:latin typeface="Calibri" panose="020F0502020204030204" pitchFamily="34" charset="0"/>
                <a:cs typeface="Calibri" panose="020F0502020204030204" pitchFamily="34" charset="0"/>
              </a:rPr>
              <a:t>Introduction of the Application</a:t>
            </a:r>
            <a:r>
              <a:rPr lang="tr-TR" sz="1600" i="1" dirty="0">
                <a:solidFill>
                  <a:schemeClr val="accent4">
                    <a:lumMod val="20000"/>
                    <a:lumOff val="80000"/>
                  </a:schemeClr>
                </a:solidFill>
                <a:latin typeface="Calibri" panose="020F0502020204030204" pitchFamily="34" charset="0"/>
                <a:cs typeface="Calibri" panose="020F0502020204030204" pitchFamily="34" charset="0"/>
              </a:rPr>
              <a:t>)</a:t>
            </a:r>
            <a:endParaRPr lang="en-US" sz="1600" i="1" dirty="0">
              <a:solidFill>
                <a:schemeClr val="accent4">
                  <a:lumMod val="20000"/>
                  <a:lumOff val="80000"/>
                </a:schemeClr>
              </a:solidFill>
              <a:latin typeface="Calibri" panose="020F0502020204030204" pitchFamily="34" charset="0"/>
              <a:cs typeface="Calibri" panose="020F0502020204030204" pitchFamily="34" charset="0"/>
            </a:endParaRPr>
          </a:p>
        </p:txBody>
      </p:sp>
      <p:sp>
        <p:nvSpPr>
          <p:cNvPr id="9" name="Unvan 1"/>
          <p:cNvSpPr txBox="1">
            <a:spLocks/>
          </p:cNvSpPr>
          <p:nvPr/>
        </p:nvSpPr>
        <p:spPr bwMode="gray">
          <a:xfrm>
            <a:off x="7907638" y="564844"/>
            <a:ext cx="2524968" cy="39793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200" i="1" dirty="0" smtClean="0">
                <a:solidFill>
                  <a:schemeClr val="bg1">
                    <a:lumMod val="95000"/>
                  </a:schemeClr>
                </a:solidFill>
              </a:rPr>
              <a:t>Ali VELİ</a:t>
            </a:r>
            <a:r>
              <a:rPr lang="tr-TR" sz="1000" dirty="0" smtClean="0">
                <a:solidFill>
                  <a:schemeClr val="bg1">
                    <a:lumMod val="95000"/>
                  </a:schemeClr>
                </a:solidFill>
              </a:rPr>
              <a:t/>
            </a:r>
            <a:br>
              <a:rPr lang="tr-TR" sz="1000" dirty="0" smtClean="0">
                <a:solidFill>
                  <a:schemeClr val="bg1">
                    <a:lumMod val="95000"/>
                  </a:schemeClr>
                </a:solidFill>
              </a:rPr>
            </a:br>
            <a:endParaRPr lang="en-US" sz="1000" dirty="0">
              <a:solidFill>
                <a:schemeClr val="bg1">
                  <a:lumMod val="95000"/>
                </a:schemeClr>
              </a:solidFill>
            </a:endParaRPr>
          </a:p>
        </p:txBody>
      </p:sp>
    </p:spTree>
    <p:extLst>
      <p:ext uri="{BB962C8B-B14F-4D97-AF65-F5344CB8AC3E}">
        <p14:creationId xmlns:p14="http://schemas.microsoft.com/office/powerpoint/2010/main" val="28001318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9546" y="535514"/>
            <a:ext cx="5360146" cy="578640"/>
          </a:xfrm>
        </p:spPr>
        <p:txBody>
          <a:bodyPr/>
          <a:lstStyle/>
          <a:p>
            <a:r>
              <a:rPr lang="tr-TR" sz="1400" i="1" dirty="0">
                <a:solidFill>
                  <a:schemeClr val="bg1">
                    <a:lumMod val="85000"/>
                  </a:schemeClr>
                </a:solidFill>
              </a:rPr>
              <a:t>T.C. FIRAT ÜNİVERSİTESİ MÜHENDİSLİK </a:t>
            </a:r>
            <a:r>
              <a:rPr lang="tr-TR" sz="1400" i="1" dirty="0" smtClean="0">
                <a:solidFill>
                  <a:schemeClr val="bg1">
                    <a:lumMod val="85000"/>
                  </a:schemeClr>
                </a:solidFill>
              </a:rPr>
              <a:t>FAKÜLTESİ </a:t>
            </a:r>
            <a:br>
              <a:rPr lang="tr-TR" sz="1400" i="1" dirty="0" smtClean="0">
                <a:solidFill>
                  <a:schemeClr val="bg1">
                    <a:lumMod val="85000"/>
                  </a:schemeClr>
                </a:solidFill>
              </a:rPr>
            </a:br>
            <a:r>
              <a:rPr lang="tr-TR" sz="1400" i="1" dirty="0" smtClean="0">
                <a:solidFill>
                  <a:schemeClr val="bg1">
                    <a:lumMod val="85000"/>
                  </a:schemeClr>
                </a:solidFill>
              </a:rPr>
              <a:t>YAZILIM MÜHENDİSLİĞİ </a:t>
            </a:r>
            <a:r>
              <a:rPr lang="tr-TR" sz="1400" i="1" dirty="0">
                <a:solidFill>
                  <a:schemeClr val="bg1">
                    <a:lumMod val="85000"/>
                  </a:schemeClr>
                </a:solidFill>
              </a:rPr>
              <a:t>BİTİRME ÖDEVİ SUNUMU</a:t>
            </a:r>
            <a:r>
              <a:rPr lang="tr-TR" sz="1000" dirty="0" smtClean="0"/>
              <a:t/>
            </a:r>
            <a:br>
              <a:rPr lang="tr-TR" sz="1000" dirty="0" smtClean="0"/>
            </a:br>
            <a:endParaRPr lang="en-US" sz="1000" dirty="0"/>
          </a:p>
        </p:txBody>
      </p:sp>
      <p:sp>
        <p:nvSpPr>
          <p:cNvPr id="3" name="İçerik Yer Tutucusu 2"/>
          <p:cNvSpPr>
            <a:spLocks noGrp="1"/>
          </p:cNvSpPr>
          <p:nvPr>
            <p:ph idx="1"/>
          </p:nvPr>
        </p:nvSpPr>
        <p:spPr/>
        <p:txBody>
          <a:bodyPr/>
          <a:lstStyle/>
          <a:p>
            <a:pPr algn="just"/>
            <a:r>
              <a:rPr lang="tr-TR" dirty="0" smtClean="0"/>
              <a:t>Teşekkür kısmı. </a:t>
            </a:r>
          </a:p>
          <a:p>
            <a:pPr algn="just"/>
            <a:r>
              <a:rPr lang="tr-TR" dirty="0" smtClean="0"/>
              <a:t>Kime ve nereye teşekkür etmek istenirse kısaca yazılabilir.</a:t>
            </a:r>
          </a:p>
          <a:p>
            <a:pPr algn="just"/>
            <a:endParaRPr lang="tr-TR" dirty="0"/>
          </a:p>
          <a:p>
            <a:pPr algn="just"/>
            <a:endParaRPr lang="tr-TR" dirty="0" smtClean="0"/>
          </a:p>
          <a:p>
            <a:pPr algn="just"/>
            <a:endParaRPr lang="tr-TR" b="1" dirty="0" smtClean="0"/>
          </a:p>
          <a:p>
            <a:pPr algn="just"/>
            <a:endParaRPr lang="tr-TR" b="1" dirty="0"/>
          </a:p>
          <a:p>
            <a:pPr algn="just"/>
            <a:r>
              <a:rPr lang="tr-TR" b="1" dirty="0" smtClean="0"/>
              <a:t>Hatırlatma: </a:t>
            </a:r>
            <a:r>
              <a:rPr lang="tr-TR" dirty="0" smtClean="0"/>
              <a:t>Toplam slayt sayısı en az </a:t>
            </a:r>
            <a:r>
              <a:rPr lang="tr-TR" dirty="0" smtClean="0"/>
              <a:t>25 </a:t>
            </a:r>
            <a:r>
              <a:rPr lang="tr-TR" dirty="0" smtClean="0"/>
              <a:t>en fazla </a:t>
            </a:r>
            <a:r>
              <a:rPr lang="tr-TR" dirty="0" smtClean="0"/>
              <a:t>50 </a:t>
            </a:r>
            <a:r>
              <a:rPr lang="tr-TR" dirty="0" smtClean="0"/>
              <a:t>olmalıdır. </a:t>
            </a:r>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z="1400" smtClean="0"/>
              <a:pPr/>
              <a:t>9</a:t>
            </a:fld>
            <a:endParaRPr lang="en-US" sz="1400" dirty="0"/>
          </a:p>
        </p:txBody>
      </p:sp>
      <p:sp>
        <p:nvSpPr>
          <p:cNvPr id="5" name="Unvan 1"/>
          <p:cNvSpPr txBox="1">
            <a:spLocks/>
          </p:cNvSpPr>
          <p:nvPr/>
        </p:nvSpPr>
        <p:spPr bwMode="gray">
          <a:xfrm>
            <a:off x="500327" y="1187289"/>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1600" dirty="0">
              <a:solidFill>
                <a:schemeClr val="accent4">
                  <a:lumMod val="60000"/>
                  <a:lumOff val="40000"/>
                </a:schemeClr>
              </a:solidFill>
              <a:latin typeface="Calibri" panose="020F0502020204030204" pitchFamily="34" charset="0"/>
              <a:cs typeface="Calibri" panose="020F0502020204030204" pitchFamily="34" charset="0"/>
            </a:endParaRPr>
          </a:p>
        </p:txBody>
      </p:sp>
      <p:cxnSp>
        <p:nvCxnSpPr>
          <p:cNvPr id="7" name="Düz Bağlayıcı 6"/>
          <p:cNvCxnSpPr/>
          <p:nvPr/>
        </p:nvCxnSpPr>
        <p:spPr>
          <a:xfrm flipH="1">
            <a:off x="479546" y="1534484"/>
            <a:ext cx="11168664" cy="0"/>
          </a:xfrm>
          <a:prstGeom prst="line">
            <a:avLst/>
          </a:prstGeom>
          <a:ln>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8" name="Unvan 1"/>
          <p:cNvSpPr txBox="1">
            <a:spLocks/>
          </p:cNvSpPr>
          <p:nvPr/>
        </p:nvSpPr>
        <p:spPr bwMode="gray">
          <a:xfrm>
            <a:off x="436251" y="1475063"/>
            <a:ext cx="11255254" cy="4203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endParaRPr lang="en-US" sz="1600" i="1" dirty="0">
              <a:solidFill>
                <a:schemeClr val="accent4">
                  <a:lumMod val="20000"/>
                  <a:lumOff val="80000"/>
                </a:schemeClr>
              </a:solidFill>
              <a:latin typeface="Calibri" panose="020F0502020204030204" pitchFamily="34" charset="0"/>
              <a:cs typeface="Calibri" panose="020F0502020204030204" pitchFamily="34" charset="0"/>
            </a:endParaRPr>
          </a:p>
        </p:txBody>
      </p:sp>
      <p:sp>
        <p:nvSpPr>
          <p:cNvPr id="9" name="Unvan 1"/>
          <p:cNvSpPr txBox="1">
            <a:spLocks/>
          </p:cNvSpPr>
          <p:nvPr/>
        </p:nvSpPr>
        <p:spPr bwMode="gray">
          <a:xfrm>
            <a:off x="7907638" y="564844"/>
            <a:ext cx="2524968" cy="39793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1200" i="1" dirty="0" smtClean="0">
                <a:solidFill>
                  <a:schemeClr val="bg1">
                    <a:lumMod val="95000"/>
                  </a:schemeClr>
                </a:solidFill>
              </a:rPr>
              <a:t>Ali VELİ</a:t>
            </a:r>
            <a:r>
              <a:rPr lang="tr-TR" sz="1000" dirty="0" smtClean="0">
                <a:solidFill>
                  <a:schemeClr val="bg1">
                    <a:lumMod val="95000"/>
                  </a:schemeClr>
                </a:solidFill>
              </a:rPr>
              <a:t/>
            </a:r>
            <a:br>
              <a:rPr lang="tr-TR" sz="1000" dirty="0" smtClean="0">
                <a:solidFill>
                  <a:schemeClr val="bg1">
                    <a:lumMod val="95000"/>
                  </a:schemeClr>
                </a:solidFill>
              </a:rPr>
            </a:br>
            <a:endParaRPr lang="en-US" sz="1000" dirty="0">
              <a:solidFill>
                <a:schemeClr val="bg1">
                  <a:lumMod val="95000"/>
                </a:schemeClr>
              </a:solidFill>
            </a:endParaRPr>
          </a:p>
        </p:txBody>
      </p:sp>
    </p:spTree>
    <p:extLst>
      <p:ext uri="{BB962C8B-B14F-4D97-AF65-F5344CB8AC3E}">
        <p14:creationId xmlns:p14="http://schemas.microsoft.com/office/powerpoint/2010/main" val="2128145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245</TotalTime>
  <Words>813</Words>
  <Application>Microsoft Office PowerPoint</Application>
  <PresentationFormat>Geniş ekran</PresentationFormat>
  <Paragraphs>75</Paragraphs>
  <Slides>9</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9</vt:i4>
      </vt:variant>
    </vt:vector>
  </HeadingPairs>
  <TitlesOfParts>
    <vt:vector size="14" baseType="lpstr">
      <vt:lpstr>Arial</vt:lpstr>
      <vt:lpstr>Calibri</vt:lpstr>
      <vt:lpstr>Century Gothic</vt:lpstr>
      <vt:lpstr>Wingdings 3</vt:lpstr>
      <vt:lpstr>İyon Toplantı Odası</vt:lpstr>
      <vt:lpstr>       T.C. FIRAT ÜNİVERSİTESİ MÜHENDİSLİK FAKÜLTESİ  YAZILIM MÜHENDİSLİĞİ  BİTİRME ÖDEVİ SUNUMU</vt:lpstr>
      <vt:lpstr>T.C. FIRAT ÜNİVERSİTESİ MÜHENDİSLİK FAKÜLTESİ  YAZILIM MÜHENDİSLİĞİ BİTİRME ÖDEVİ SUNUMU </vt:lpstr>
      <vt:lpstr>T.C. FIRAT ÜNİVERSİTESİ MÜHENDİSLİK FAKÜLTESİ  YAZILIM MÜHENDİSLİĞİ BİTİRME ÖDEVİ SUNUMU </vt:lpstr>
      <vt:lpstr>T.C. FIRAT ÜNİVERSİTESİ MÜHENDİSLİK FAKÜLTESİ  YAZILIM MÜHENDİSLİĞİ BİTİRME ÖDEVİ SUNUMU </vt:lpstr>
      <vt:lpstr>T.C. FIRAT ÜNİVERSİTESİ MÜHENDİSLİK FAKÜLTESİ  YAZILIM MÜHENDİSLİĞİ BİTİRME ÖDEVİ SUNUMU </vt:lpstr>
      <vt:lpstr>T.C. FIRAT ÜNİVERSİTESİ MÜHENDİSLİK FAKÜLTESİ  YAZILIM MÜHENDİSLİĞİ BİTİRME ÖDEVİ SUNUMU </vt:lpstr>
      <vt:lpstr>T.C. FIRAT ÜNİVERSİTESİ MÜHENDİSLİK FAKÜLTESİ  YAZILIM MÜHENDİSLİĞİ BİTİRME ÖDEVİ SUNUMU </vt:lpstr>
      <vt:lpstr>T.C. FIRAT ÜNİVERSİTESİ MÜHENDİSLİK FAKÜLTESİ  YAZILIM MÜHENDİSLİĞİ BİTİRME ÖDEVİ SUNUMU </vt:lpstr>
      <vt:lpstr>T.C. FIRAT ÜNİVERSİTESİ MÜHENDİSLİK FAKÜLTESİ  YAZILIM MÜHENDİSLİĞİ BİTİRME ÖDEVİ SUNUMU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 FIRAT ÜNİVERSİTESİ MÜHENDİSLİK FAKÜLTESİ YAZILIM MÜHENDİSLİĞİ  MESLEKİ UYGULAMA SUNUMU</dc:title>
  <dc:creator>özgür karaduman</dc:creator>
  <cp:lastModifiedBy>özgür karaduman</cp:lastModifiedBy>
  <cp:revision>41</cp:revision>
  <dcterms:created xsi:type="dcterms:W3CDTF">2021-12-30T13:05:48Z</dcterms:created>
  <dcterms:modified xsi:type="dcterms:W3CDTF">2022-01-02T22:26:25Z</dcterms:modified>
</cp:coreProperties>
</file>