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93" r:id="rId4"/>
    <p:sldId id="282" r:id="rId5"/>
    <p:sldId id="283" r:id="rId6"/>
    <p:sldId id="284" r:id="rId7"/>
    <p:sldId id="260" r:id="rId8"/>
    <p:sldId id="262" r:id="rId9"/>
    <p:sldId id="261" r:id="rId10"/>
    <p:sldId id="263" r:id="rId11"/>
    <p:sldId id="264" r:id="rId12"/>
    <p:sldId id="265" r:id="rId13"/>
    <p:sldId id="258"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AA70F276-1833-4A75-9C1D-A56E2295A68D}" type="datetimeFigureOut">
              <a:rPr lang="en-US" smtClean="0"/>
              <a:t>10/8/2024</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13606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AA70F276-1833-4A75-9C1D-A56E2295A68D}" type="datetimeFigureOut">
              <a:rPr lang="en-US" smtClean="0"/>
              <a:t>10/8/2024</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447808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AA70F276-1833-4A75-9C1D-A56E2295A68D}" type="datetimeFigureOut">
              <a:rPr lang="en-US" smtClean="0"/>
              <a:t>10/8/2024</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897347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AA70F276-1833-4A75-9C1D-A56E2295A68D}" type="datetimeFigureOut">
              <a:rPr lang="en-US" smtClean="0"/>
              <a:t>10/8/2024</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419753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AA70F276-1833-4A75-9C1D-A56E2295A68D}" type="datetimeFigureOut">
              <a:rPr lang="en-US" smtClean="0"/>
              <a:t>10/8/2024</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66164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AA70F276-1833-4A75-9C1D-A56E2295A68D}" type="datetimeFigureOut">
              <a:rPr lang="en-US" smtClean="0"/>
              <a:t>10/8/2024</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755972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A70F276-1833-4A75-9C1D-A56E2295A68D}" type="datetimeFigureOut">
              <a:rPr lang="en-US" smtClean="0"/>
              <a:t>10/8/2024</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390399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AA70F276-1833-4A75-9C1D-A56E2295A68D}" type="datetimeFigureOut">
              <a:rPr lang="en-US" smtClean="0"/>
              <a:t>10/8/2024</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769107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A70F276-1833-4A75-9C1D-A56E2295A68D}" type="datetimeFigureOut">
              <a:rPr lang="en-US" smtClean="0"/>
              <a:t>10/8/2024</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213567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AA70F276-1833-4A75-9C1D-A56E2295A68D}" type="datetimeFigureOut">
              <a:rPr lang="en-US" smtClean="0"/>
              <a:t>10/8/2024</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155281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AA70F276-1833-4A75-9C1D-A56E2295A68D}" type="datetimeFigureOut">
              <a:rPr lang="en-US" smtClean="0"/>
              <a:t>10/8/2024</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349151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AA70F276-1833-4A75-9C1D-A56E2295A68D}" type="datetimeFigureOut">
              <a:rPr lang="en-US" smtClean="0"/>
              <a:pPr/>
              <a:t>10/8/2024</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2749563233"/>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27" r:id="rId5"/>
    <p:sldLayoutId id="2147483732" r:id="rId6"/>
    <p:sldLayoutId id="2147483728" r:id="rId7"/>
    <p:sldLayoutId id="2147483729" r:id="rId8"/>
    <p:sldLayoutId id="2147483730" r:id="rId9"/>
    <p:sldLayoutId id="2147483731" r:id="rId10"/>
    <p:sldLayoutId id="2147483733" r:id="rId11"/>
  </p:sldLayoutIdLst>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CDB231FF-BC3E-6656-EA8C-E624C5C740DD}"/>
              </a:ext>
            </a:extLst>
          </p:cNvPr>
          <p:cNvSpPr>
            <a:spLocks noGrp="1"/>
          </p:cNvSpPr>
          <p:nvPr>
            <p:ph type="ctrTitle"/>
          </p:nvPr>
        </p:nvSpPr>
        <p:spPr>
          <a:xfrm>
            <a:off x="838200" y="1122363"/>
            <a:ext cx="6858000" cy="2387600"/>
          </a:xfrm>
        </p:spPr>
        <p:txBody>
          <a:bodyPr>
            <a:normAutofit/>
          </a:bodyPr>
          <a:lstStyle/>
          <a:p>
            <a:pPr algn="l"/>
            <a:r>
              <a:rPr lang="tr-TR">
                <a:gradFill flip="none" rotWithShape="1">
                  <a:gsLst>
                    <a:gs pos="0">
                      <a:schemeClr val="accent5">
                        <a:alpha val="70000"/>
                      </a:schemeClr>
                    </a:gs>
                    <a:gs pos="100000">
                      <a:schemeClr val="accent1">
                        <a:alpha val="70000"/>
                      </a:schemeClr>
                    </a:gs>
                  </a:gsLst>
                  <a:lin ang="0" scaled="1"/>
                  <a:tileRect/>
                </a:gradFill>
              </a:rPr>
              <a:t>UYGULAMALI SİNİR AĞLARI</a:t>
            </a:r>
          </a:p>
        </p:txBody>
      </p:sp>
      <p:sp>
        <p:nvSpPr>
          <p:cNvPr id="3" name="Alt Başlık 2">
            <a:extLst>
              <a:ext uri="{FF2B5EF4-FFF2-40B4-BE49-F238E27FC236}">
                <a16:creationId xmlns:a16="http://schemas.microsoft.com/office/drawing/2014/main" id="{6661F668-8E05-3ED0-8D8E-BB2E5A6EA45C}"/>
              </a:ext>
            </a:extLst>
          </p:cNvPr>
          <p:cNvSpPr>
            <a:spLocks noGrp="1"/>
          </p:cNvSpPr>
          <p:nvPr>
            <p:ph type="subTitle" idx="1"/>
          </p:nvPr>
        </p:nvSpPr>
        <p:spPr>
          <a:xfrm>
            <a:off x="838200" y="3602038"/>
            <a:ext cx="6858000" cy="1655762"/>
          </a:xfrm>
        </p:spPr>
        <p:txBody>
          <a:bodyPr>
            <a:normAutofit/>
          </a:bodyPr>
          <a:lstStyle/>
          <a:p>
            <a:pPr algn="l"/>
            <a:r>
              <a:rPr lang="tr-TR" sz="2200" dirty="0">
                <a:solidFill>
                  <a:schemeClr val="tx2">
                    <a:alpha val="60000"/>
                  </a:schemeClr>
                </a:solidFill>
              </a:rPr>
              <a:t>HAFTA 1</a:t>
            </a:r>
          </a:p>
        </p:txBody>
      </p:sp>
      <p:pic>
        <p:nvPicPr>
          <p:cNvPr id="14" name="Picture 3">
            <a:extLst>
              <a:ext uri="{FF2B5EF4-FFF2-40B4-BE49-F238E27FC236}">
                <a16:creationId xmlns:a16="http://schemas.microsoft.com/office/drawing/2014/main" id="{B1B91197-4401-8FB6-69FD-3971C97AF3F6}"/>
              </a:ext>
            </a:extLst>
          </p:cNvPr>
          <p:cNvPicPr>
            <a:picLocks noChangeAspect="1"/>
          </p:cNvPicPr>
          <p:nvPr/>
        </p:nvPicPr>
        <p:blipFill rotWithShape="1">
          <a:blip r:embed="rId2">
            <a:alphaModFix/>
          </a:blip>
          <a:srcRect l="24553" r="35142" b="-2"/>
          <a:stretch/>
        </p:blipFill>
        <p:spPr>
          <a:xfrm>
            <a:off x="8069579" y="10"/>
            <a:ext cx="4110228" cy="6857989"/>
          </a:xfrm>
          <a:prstGeom prst="rect">
            <a:avLst/>
          </a:prstGeom>
        </p:spPr>
      </p:pic>
      <p:sp>
        <p:nvSpPr>
          <p:cNvPr id="7" name="Metin kutusu 6">
            <a:extLst>
              <a:ext uri="{FF2B5EF4-FFF2-40B4-BE49-F238E27FC236}">
                <a16:creationId xmlns:a16="http://schemas.microsoft.com/office/drawing/2014/main" id="{C220D9C3-7076-4C12-B1FB-2B82E71A3039}"/>
              </a:ext>
            </a:extLst>
          </p:cNvPr>
          <p:cNvSpPr txBox="1"/>
          <p:nvPr/>
        </p:nvSpPr>
        <p:spPr>
          <a:xfrm>
            <a:off x="753533" y="5001181"/>
            <a:ext cx="6096000" cy="369332"/>
          </a:xfrm>
          <a:prstGeom prst="rect">
            <a:avLst/>
          </a:prstGeom>
          <a:noFill/>
        </p:spPr>
        <p:txBody>
          <a:bodyPr wrap="square">
            <a:spAutoFit/>
          </a:bodyPr>
          <a:lstStyle/>
          <a:p>
            <a:pPr algn="l"/>
            <a:r>
              <a:rPr lang="tr-TR" sz="1800" dirty="0">
                <a:solidFill>
                  <a:schemeClr val="tx2">
                    <a:alpha val="60000"/>
                  </a:schemeClr>
                </a:solidFill>
              </a:rPr>
              <a:t>Doç. Dr. Fatih ÖZYURT</a:t>
            </a:r>
          </a:p>
        </p:txBody>
      </p:sp>
    </p:spTree>
    <p:extLst>
      <p:ext uri="{BB962C8B-B14F-4D97-AF65-F5344CB8AC3E}">
        <p14:creationId xmlns:p14="http://schemas.microsoft.com/office/powerpoint/2010/main" val="1920533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22A72B0-628B-B4EE-0C8B-1F2D6589C751}"/>
              </a:ext>
            </a:extLst>
          </p:cNvPr>
          <p:cNvSpPr>
            <a:spLocks noGrp="1"/>
          </p:cNvSpPr>
          <p:nvPr>
            <p:ph type="title"/>
          </p:nvPr>
        </p:nvSpPr>
        <p:spPr>
          <a:xfrm>
            <a:off x="838200" y="857251"/>
            <a:ext cx="6156051" cy="1020187"/>
          </a:xfrm>
        </p:spPr>
        <p:txBody>
          <a:bodyPr anchor="b">
            <a:normAutofit/>
          </a:bodyPr>
          <a:lstStyle/>
          <a:p>
            <a:r>
              <a:rPr lang="tr-TR" sz="4400" dirty="0">
                <a:gradFill flip="none" rotWithShape="1">
                  <a:gsLst>
                    <a:gs pos="0">
                      <a:schemeClr val="accent5">
                        <a:alpha val="70000"/>
                      </a:schemeClr>
                    </a:gs>
                    <a:gs pos="100000">
                      <a:schemeClr val="accent1">
                        <a:alpha val="70000"/>
                      </a:schemeClr>
                    </a:gs>
                  </a:gsLst>
                  <a:lin ang="0" scaled="1"/>
                  <a:tileRect/>
                </a:gradFill>
              </a:rPr>
              <a:t>Yapay Sinir Ağları</a:t>
            </a:r>
          </a:p>
        </p:txBody>
      </p:sp>
      <p:sp>
        <p:nvSpPr>
          <p:cNvPr id="11" name="Content Placeholder 10">
            <a:extLst>
              <a:ext uri="{FF2B5EF4-FFF2-40B4-BE49-F238E27FC236}">
                <a16:creationId xmlns:a16="http://schemas.microsoft.com/office/drawing/2014/main" id="{6E0168DF-3374-9789-391D-C9D7BA3DF083}"/>
              </a:ext>
            </a:extLst>
          </p:cNvPr>
          <p:cNvSpPr>
            <a:spLocks noGrp="1"/>
          </p:cNvSpPr>
          <p:nvPr>
            <p:ph idx="1"/>
          </p:nvPr>
        </p:nvSpPr>
        <p:spPr>
          <a:xfrm>
            <a:off x="838199" y="2305455"/>
            <a:ext cx="6156052" cy="3871507"/>
          </a:xfrm>
        </p:spPr>
        <p:txBody>
          <a:bodyPr>
            <a:normAutofit/>
          </a:bodyPr>
          <a:lstStyle/>
          <a:p>
            <a:pPr algn="just"/>
            <a:r>
              <a:rPr lang="en-US" sz="1600" b="1" dirty="0">
                <a:solidFill>
                  <a:schemeClr val="tx2">
                    <a:alpha val="60000"/>
                  </a:schemeClr>
                </a:solidFill>
              </a:rPr>
              <a:t>1. </a:t>
            </a:r>
            <a:r>
              <a:rPr lang="en-US" sz="1600" b="1" dirty="0" err="1">
                <a:solidFill>
                  <a:schemeClr val="tx2">
                    <a:alpha val="60000"/>
                  </a:schemeClr>
                </a:solidFill>
              </a:rPr>
              <a:t>Dentritler</a:t>
            </a:r>
            <a:r>
              <a:rPr lang="en-US" sz="1600" b="1" dirty="0">
                <a:solidFill>
                  <a:schemeClr val="tx2">
                    <a:alpha val="60000"/>
                  </a:schemeClr>
                </a:solidFill>
              </a:rPr>
              <a:t> (Dendrites):</a:t>
            </a:r>
          </a:p>
          <a:p>
            <a:pPr algn="just"/>
            <a:r>
              <a:rPr lang="en-US" sz="1600" b="1" dirty="0" err="1">
                <a:solidFill>
                  <a:schemeClr val="tx2">
                    <a:alpha val="60000"/>
                  </a:schemeClr>
                </a:solidFill>
              </a:rPr>
              <a:t>Biyolojik</a:t>
            </a:r>
            <a:r>
              <a:rPr lang="en-US" sz="1600" b="1" dirty="0">
                <a:solidFill>
                  <a:schemeClr val="tx2">
                    <a:alpha val="60000"/>
                  </a:schemeClr>
                </a:solidFill>
              </a:rPr>
              <a:t> </a:t>
            </a:r>
            <a:r>
              <a:rPr lang="en-US" sz="1600" b="1" dirty="0" err="1">
                <a:solidFill>
                  <a:schemeClr val="tx2">
                    <a:alpha val="60000"/>
                  </a:schemeClr>
                </a:solidFill>
              </a:rPr>
              <a:t>Nöron</a:t>
            </a:r>
            <a:r>
              <a:rPr lang="en-US" sz="1600" b="1" dirty="0">
                <a:solidFill>
                  <a:schemeClr val="tx2">
                    <a:alpha val="60000"/>
                  </a:schemeClr>
                </a:solidFill>
              </a:rPr>
              <a:t>: </a:t>
            </a:r>
            <a:r>
              <a:rPr lang="en-US" sz="1600" dirty="0" err="1">
                <a:solidFill>
                  <a:schemeClr val="tx2">
                    <a:alpha val="60000"/>
                  </a:schemeClr>
                </a:solidFill>
              </a:rPr>
              <a:t>Dentritler</a:t>
            </a:r>
            <a:r>
              <a:rPr lang="en-US" sz="1600" dirty="0">
                <a:solidFill>
                  <a:schemeClr val="tx2">
                    <a:alpha val="60000"/>
                  </a:schemeClr>
                </a:solidFill>
              </a:rPr>
              <a:t>, </a:t>
            </a:r>
            <a:r>
              <a:rPr lang="en-US" sz="1600" dirty="0" err="1">
                <a:solidFill>
                  <a:schemeClr val="tx2">
                    <a:alpha val="60000"/>
                  </a:schemeClr>
                </a:solidFill>
              </a:rPr>
              <a:t>biyolojik</a:t>
            </a:r>
            <a:r>
              <a:rPr lang="en-US" sz="1600" dirty="0">
                <a:solidFill>
                  <a:schemeClr val="tx2">
                    <a:alpha val="60000"/>
                  </a:schemeClr>
                </a:solidFill>
              </a:rPr>
              <a:t> </a:t>
            </a:r>
            <a:r>
              <a:rPr lang="en-US" sz="1600" dirty="0" err="1">
                <a:solidFill>
                  <a:schemeClr val="tx2">
                    <a:alpha val="60000"/>
                  </a:schemeClr>
                </a:solidFill>
              </a:rPr>
              <a:t>nöronun</a:t>
            </a:r>
            <a:r>
              <a:rPr lang="en-US" sz="1600" dirty="0">
                <a:solidFill>
                  <a:schemeClr val="tx2">
                    <a:alpha val="60000"/>
                  </a:schemeClr>
                </a:solidFill>
              </a:rPr>
              <a:t> </a:t>
            </a:r>
            <a:r>
              <a:rPr lang="en-US" sz="1600" dirty="0" err="1">
                <a:solidFill>
                  <a:schemeClr val="tx2">
                    <a:alpha val="60000"/>
                  </a:schemeClr>
                </a:solidFill>
              </a:rPr>
              <a:t>girdi</a:t>
            </a:r>
            <a:r>
              <a:rPr lang="en-US" sz="1600" dirty="0">
                <a:solidFill>
                  <a:schemeClr val="tx2">
                    <a:alpha val="60000"/>
                  </a:schemeClr>
                </a:solidFill>
              </a:rPr>
              <a:t> </a:t>
            </a:r>
            <a:r>
              <a:rPr lang="en-US" sz="1600" dirty="0" err="1">
                <a:solidFill>
                  <a:schemeClr val="tx2">
                    <a:alpha val="60000"/>
                  </a:schemeClr>
                </a:solidFill>
              </a:rPr>
              <a:t>alıcılarıdır</a:t>
            </a:r>
            <a:r>
              <a:rPr lang="en-US" sz="1600" dirty="0">
                <a:solidFill>
                  <a:schemeClr val="tx2">
                    <a:alpha val="60000"/>
                  </a:schemeClr>
                </a:solidFill>
              </a:rPr>
              <a:t>. </a:t>
            </a:r>
            <a:r>
              <a:rPr lang="en-US" sz="1600" dirty="0" err="1">
                <a:solidFill>
                  <a:schemeClr val="tx2">
                    <a:alpha val="60000"/>
                  </a:schemeClr>
                </a:solidFill>
              </a:rPr>
              <a:t>Çevresinden</a:t>
            </a:r>
            <a:r>
              <a:rPr lang="en-US" sz="1600" dirty="0">
                <a:solidFill>
                  <a:schemeClr val="tx2">
                    <a:alpha val="60000"/>
                  </a:schemeClr>
                </a:solidFill>
              </a:rPr>
              <a:t> </a:t>
            </a:r>
            <a:r>
              <a:rPr lang="en-US" sz="1600" dirty="0" err="1">
                <a:solidFill>
                  <a:schemeClr val="tx2">
                    <a:alpha val="60000"/>
                  </a:schemeClr>
                </a:solidFill>
              </a:rPr>
              <a:t>gelen</a:t>
            </a:r>
            <a:r>
              <a:rPr lang="en-US" sz="1600" dirty="0">
                <a:solidFill>
                  <a:schemeClr val="tx2">
                    <a:alpha val="60000"/>
                  </a:schemeClr>
                </a:solidFill>
              </a:rPr>
              <a:t> </a:t>
            </a:r>
            <a:r>
              <a:rPr lang="en-US" sz="1600" dirty="0" err="1">
                <a:solidFill>
                  <a:schemeClr val="tx2">
                    <a:alpha val="60000"/>
                  </a:schemeClr>
                </a:solidFill>
              </a:rPr>
              <a:t>sinirsel</a:t>
            </a:r>
            <a:r>
              <a:rPr lang="en-US" sz="1600" dirty="0">
                <a:solidFill>
                  <a:schemeClr val="tx2">
                    <a:alpha val="60000"/>
                  </a:schemeClr>
                </a:solidFill>
              </a:rPr>
              <a:t> </a:t>
            </a:r>
            <a:r>
              <a:rPr lang="en-US" sz="1600" dirty="0" err="1">
                <a:solidFill>
                  <a:schemeClr val="tx2">
                    <a:alpha val="60000"/>
                  </a:schemeClr>
                </a:solidFill>
              </a:rPr>
              <a:t>sinyalleri</a:t>
            </a:r>
            <a:r>
              <a:rPr lang="en-US" sz="1600" dirty="0">
                <a:solidFill>
                  <a:schemeClr val="tx2">
                    <a:alpha val="60000"/>
                  </a:schemeClr>
                </a:solidFill>
              </a:rPr>
              <a:t> </a:t>
            </a:r>
            <a:r>
              <a:rPr lang="en-US" sz="1600" dirty="0" err="1">
                <a:solidFill>
                  <a:schemeClr val="tx2">
                    <a:alpha val="60000"/>
                  </a:schemeClr>
                </a:solidFill>
              </a:rPr>
              <a:t>alır</a:t>
            </a:r>
            <a:r>
              <a:rPr lang="en-US" sz="1600" dirty="0">
                <a:solidFill>
                  <a:schemeClr val="tx2">
                    <a:alpha val="60000"/>
                  </a:schemeClr>
                </a:solidFill>
              </a:rPr>
              <a:t> ve </a:t>
            </a:r>
            <a:r>
              <a:rPr lang="en-US" sz="1600" dirty="0" err="1">
                <a:solidFill>
                  <a:schemeClr val="tx2">
                    <a:alpha val="60000"/>
                  </a:schemeClr>
                </a:solidFill>
              </a:rPr>
              <a:t>bu</a:t>
            </a:r>
            <a:r>
              <a:rPr lang="en-US" sz="1600" dirty="0">
                <a:solidFill>
                  <a:schemeClr val="tx2">
                    <a:alpha val="60000"/>
                  </a:schemeClr>
                </a:solidFill>
              </a:rPr>
              <a:t> </a:t>
            </a:r>
            <a:r>
              <a:rPr lang="en-US" sz="1600" dirty="0" err="1">
                <a:solidFill>
                  <a:schemeClr val="tx2">
                    <a:alpha val="60000"/>
                  </a:schemeClr>
                </a:solidFill>
              </a:rPr>
              <a:t>sinyalleri</a:t>
            </a:r>
            <a:r>
              <a:rPr lang="en-US" sz="1600" dirty="0">
                <a:solidFill>
                  <a:schemeClr val="tx2">
                    <a:alpha val="60000"/>
                  </a:schemeClr>
                </a:solidFill>
              </a:rPr>
              <a:t> </a:t>
            </a:r>
            <a:r>
              <a:rPr lang="en-US" sz="1600" dirty="0" err="1">
                <a:solidFill>
                  <a:schemeClr val="tx2">
                    <a:alpha val="60000"/>
                  </a:schemeClr>
                </a:solidFill>
              </a:rPr>
              <a:t>nöronun</a:t>
            </a:r>
            <a:r>
              <a:rPr lang="en-US" sz="1600" dirty="0">
                <a:solidFill>
                  <a:schemeClr val="tx2">
                    <a:alpha val="60000"/>
                  </a:schemeClr>
                </a:solidFill>
              </a:rPr>
              <a:t> </a:t>
            </a:r>
            <a:r>
              <a:rPr lang="en-US" sz="1600" dirty="0" err="1">
                <a:solidFill>
                  <a:schemeClr val="tx2">
                    <a:alpha val="60000"/>
                  </a:schemeClr>
                </a:solidFill>
              </a:rPr>
              <a:t>hücresel</a:t>
            </a:r>
            <a:r>
              <a:rPr lang="en-US" sz="1600" dirty="0">
                <a:solidFill>
                  <a:schemeClr val="tx2">
                    <a:alpha val="60000"/>
                  </a:schemeClr>
                </a:solidFill>
              </a:rPr>
              <a:t> </a:t>
            </a:r>
            <a:r>
              <a:rPr lang="en-US" sz="1600" dirty="0" err="1">
                <a:solidFill>
                  <a:schemeClr val="tx2">
                    <a:alpha val="60000"/>
                  </a:schemeClr>
                </a:solidFill>
              </a:rPr>
              <a:t>gövdesine</a:t>
            </a:r>
            <a:r>
              <a:rPr lang="en-US" sz="1600" dirty="0">
                <a:solidFill>
                  <a:schemeClr val="tx2">
                    <a:alpha val="60000"/>
                  </a:schemeClr>
                </a:solidFill>
              </a:rPr>
              <a:t> </a:t>
            </a:r>
            <a:r>
              <a:rPr lang="en-US" sz="1600" dirty="0" err="1">
                <a:solidFill>
                  <a:schemeClr val="tx2">
                    <a:alpha val="60000"/>
                  </a:schemeClr>
                </a:solidFill>
              </a:rPr>
              <a:t>ileterek</a:t>
            </a:r>
            <a:r>
              <a:rPr lang="en-US" sz="1600" dirty="0">
                <a:solidFill>
                  <a:schemeClr val="tx2">
                    <a:alpha val="60000"/>
                  </a:schemeClr>
                </a:solidFill>
              </a:rPr>
              <a:t> </a:t>
            </a:r>
            <a:r>
              <a:rPr lang="en-US" sz="1600" dirty="0" err="1">
                <a:solidFill>
                  <a:schemeClr val="tx2">
                    <a:alpha val="60000"/>
                  </a:schemeClr>
                </a:solidFill>
              </a:rPr>
              <a:t>nöronun</a:t>
            </a:r>
            <a:r>
              <a:rPr lang="en-US" sz="1600" dirty="0">
                <a:solidFill>
                  <a:schemeClr val="tx2">
                    <a:alpha val="60000"/>
                  </a:schemeClr>
                </a:solidFill>
              </a:rPr>
              <a:t> </a:t>
            </a:r>
            <a:r>
              <a:rPr lang="en-US" sz="1600" dirty="0" err="1">
                <a:solidFill>
                  <a:schemeClr val="tx2">
                    <a:alpha val="60000"/>
                  </a:schemeClr>
                </a:solidFill>
              </a:rPr>
              <a:t>bilgi</a:t>
            </a:r>
            <a:r>
              <a:rPr lang="en-US" sz="1600" dirty="0">
                <a:solidFill>
                  <a:schemeClr val="tx2">
                    <a:alpha val="60000"/>
                  </a:schemeClr>
                </a:solidFill>
              </a:rPr>
              <a:t> işleme </a:t>
            </a:r>
            <a:r>
              <a:rPr lang="en-US" sz="1600" dirty="0" err="1">
                <a:solidFill>
                  <a:schemeClr val="tx2">
                    <a:alpha val="60000"/>
                  </a:schemeClr>
                </a:solidFill>
              </a:rPr>
              <a:t>sürecine</a:t>
            </a:r>
            <a:r>
              <a:rPr lang="en-US" sz="1600" dirty="0">
                <a:solidFill>
                  <a:schemeClr val="tx2">
                    <a:alpha val="60000"/>
                  </a:schemeClr>
                </a:solidFill>
              </a:rPr>
              <a:t> </a:t>
            </a:r>
            <a:r>
              <a:rPr lang="en-US" sz="1600" dirty="0" err="1">
                <a:solidFill>
                  <a:schemeClr val="tx2">
                    <a:alpha val="60000"/>
                  </a:schemeClr>
                </a:solidFill>
              </a:rPr>
              <a:t>başlatır</a:t>
            </a:r>
            <a:r>
              <a:rPr lang="en-US" sz="1600" dirty="0">
                <a:solidFill>
                  <a:schemeClr val="tx2">
                    <a:alpha val="60000"/>
                  </a:schemeClr>
                </a:solidFill>
              </a:rPr>
              <a:t>.</a:t>
            </a:r>
          </a:p>
          <a:p>
            <a:pPr algn="just"/>
            <a:r>
              <a:rPr lang="en-US" sz="1600" b="1" dirty="0" err="1">
                <a:solidFill>
                  <a:schemeClr val="tx2">
                    <a:alpha val="60000"/>
                  </a:schemeClr>
                </a:solidFill>
              </a:rPr>
              <a:t>Yapay</a:t>
            </a:r>
            <a:r>
              <a:rPr lang="en-US" sz="1600" b="1" dirty="0">
                <a:solidFill>
                  <a:schemeClr val="tx2">
                    <a:alpha val="60000"/>
                  </a:schemeClr>
                </a:solidFill>
              </a:rPr>
              <a:t> </a:t>
            </a:r>
            <a:r>
              <a:rPr lang="en-US" sz="1600" b="1" dirty="0" err="1">
                <a:solidFill>
                  <a:schemeClr val="tx2">
                    <a:alpha val="60000"/>
                  </a:schemeClr>
                </a:solidFill>
              </a:rPr>
              <a:t>Sinir</a:t>
            </a:r>
            <a:r>
              <a:rPr lang="en-US" sz="1600" b="1" dirty="0">
                <a:solidFill>
                  <a:schemeClr val="tx2">
                    <a:alpha val="60000"/>
                  </a:schemeClr>
                </a:solidFill>
              </a:rPr>
              <a:t> </a:t>
            </a:r>
            <a:r>
              <a:rPr lang="en-US" sz="1600" b="1" dirty="0" err="1">
                <a:solidFill>
                  <a:schemeClr val="tx2">
                    <a:alpha val="60000"/>
                  </a:schemeClr>
                </a:solidFill>
              </a:rPr>
              <a:t>Ağı</a:t>
            </a:r>
            <a:r>
              <a:rPr lang="en-US" sz="1600" b="1" dirty="0">
                <a:solidFill>
                  <a:schemeClr val="tx2">
                    <a:alpha val="60000"/>
                  </a:schemeClr>
                </a:solidFill>
              </a:rPr>
              <a:t>: </a:t>
            </a:r>
            <a:r>
              <a:rPr lang="en-US" sz="1600" dirty="0" err="1">
                <a:solidFill>
                  <a:schemeClr val="tx2">
                    <a:alpha val="60000"/>
                  </a:schemeClr>
                </a:solidFill>
              </a:rPr>
              <a:t>Dentritlerin</a:t>
            </a:r>
            <a:r>
              <a:rPr lang="en-US" sz="1600" dirty="0">
                <a:solidFill>
                  <a:schemeClr val="tx2">
                    <a:alpha val="60000"/>
                  </a:schemeClr>
                </a:solidFill>
              </a:rPr>
              <a:t> </a:t>
            </a:r>
            <a:r>
              <a:rPr lang="en-US" sz="1600" dirty="0" err="1">
                <a:solidFill>
                  <a:schemeClr val="tx2">
                    <a:alpha val="60000"/>
                  </a:schemeClr>
                </a:solidFill>
              </a:rPr>
              <a:t>yapay</a:t>
            </a:r>
            <a:r>
              <a:rPr lang="en-US" sz="1600" dirty="0">
                <a:solidFill>
                  <a:schemeClr val="tx2">
                    <a:alpha val="60000"/>
                  </a:schemeClr>
                </a:solidFill>
              </a:rPr>
              <a:t> </a:t>
            </a:r>
            <a:r>
              <a:rPr lang="en-US" sz="1600" dirty="0" err="1">
                <a:solidFill>
                  <a:schemeClr val="tx2">
                    <a:alpha val="60000"/>
                  </a:schemeClr>
                </a:solidFill>
              </a:rPr>
              <a:t>karşılığı</a:t>
            </a:r>
            <a:r>
              <a:rPr lang="en-US" sz="1600" dirty="0">
                <a:solidFill>
                  <a:schemeClr val="tx2">
                    <a:alpha val="60000"/>
                  </a:schemeClr>
                </a:solidFill>
              </a:rPr>
              <a:t>, </a:t>
            </a:r>
            <a:r>
              <a:rPr lang="en-US" sz="1600" dirty="0" err="1">
                <a:solidFill>
                  <a:schemeClr val="tx2">
                    <a:alpha val="60000"/>
                  </a:schemeClr>
                </a:solidFill>
              </a:rPr>
              <a:t>yapay</a:t>
            </a:r>
            <a:r>
              <a:rPr lang="en-US" sz="1600" dirty="0">
                <a:solidFill>
                  <a:schemeClr val="tx2">
                    <a:alpha val="60000"/>
                  </a:schemeClr>
                </a:solidFill>
              </a:rPr>
              <a:t> </a:t>
            </a:r>
            <a:r>
              <a:rPr lang="en-US" sz="1600" dirty="0" err="1">
                <a:solidFill>
                  <a:schemeClr val="tx2">
                    <a:alpha val="60000"/>
                  </a:schemeClr>
                </a:solidFill>
              </a:rPr>
              <a:t>sinir</a:t>
            </a:r>
            <a:r>
              <a:rPr lang="en-US" sz="1600" dirty="0">
                <a:solidFill>
                  <a:schemeClr val="tx2">
                    <a:alpha val="60000"/>
                  </a:schemeClr>
                </a:solidFill>
              </a:rPr>
              <a:t> </a:t>
            </a:r>
            <a:r>
              <a:rPr lang="en-US" sz="1600" dirty="0" err="1">
                <a:solidFill>
                  <a:schemeClr val="tx2">
                    <a:alpha val="60000"/>
                  </a:schemeClr>
                </a:solidFill>
              </a:rPr>
              <a:t>ağındaki</a:t>
            </a:r>
            <a:r>
              <a:rPr lang="en-US" sz="1600" dirty="0">
                <a:solidFill>
                  <a:schemeClr val="tx2">
                    <a:alpha val="60000"/>
                  </a:schemeClr>
                </a:solidFill>
              </a:rPr>
              <a:t> </a:t>
            </a:r>
            <a:r>
              <a:rPr lang="en-US" sz="1600" dirty="0" err="1">
                <a:solidFill>
                  <a:schemeClr val="tx2">
                    <a:alpha val="60000"/>
                  </a:schemeClr>
                </a:solidFill>
              </a:rPr>
              <a:t>girdi</a:t>
            </a:r>
            <a:r>
              <a:rPr lang="en-US" sz="1600" dirty="0">
                <a:solidFill>
                  <a:schemeClr val="tx2">
                    <a:alpha val="60000"/>
                  </a:schemeClr>
                </a:solidFill>
              </a:rPr>
              <a:t> </a:t>
            </a:r>
            <a:r>
              <a:rPr lang="en-US" sz="1600" dirty="0" err="1">
                <a:solidFill>
                  <a:schemeClr val="tx2">
                    <a:alpha val="60000"/>
                  </a:schemeClr>
                </a:solidFill>
              </a:rPr>
              <a:t>katmanını</a:t>
            </a:r>
            <a:r>
              <a:rPr lang="en-US" sz="1600" dirty="0">
                <a:solidFill>
                  <a:schemeClr val="tx2">
                    <a:alpha val="60000"/>
                  </a:schemeClr>
                </a:solidFill>
              </a:rPr>
              <a:t> </a:t>
            </a:r>
            <a:r>
              <a:rPr lang="en-US" sz="1600" dirty="0" err="1">
                <a:solidFill>
                  <a:schemeClr val="tx2">
                    <a:alpha val="60000"/>
                  </a:schemeClr>
                </a:solidFill>
              </a:rPr>
              <a:t>temsil</a:t>
            </a:r>
            <a:r>
              <a:rPr lang="en-US" sz="1600" dirty="0">
                <a:solidFill>
                  <a:schemeClr val="tx2">
                    <a:alpha val="60000"/>
                  </a:schemeClr>
                </a:solidFill>
              </a:rPr>
              <a:t> </a:t>
            </a:r>
            <a:r>
              <a:rPr lang="en-US" sz="1600" dirty="0" err="1">
                <a:solidFill>
                  <a:schemeClr val="tx2">
                    <a:alpha val="60000"/>
                  </a:schemeClr>
                </a:solidFill>
              </a:rPr>
              <a:t>eder</a:t>
            </a:r>
            <a:r>
              <a:rPr lang="en-US" sz="1600" dirty="0">
                <a:solidFill>
                  <a:schemeClr val="tx2">
                    <a:alpha val="60000"/>
                  </a:schemeClr>
                </a:solidFill>
              </a:rPr>
              <a:t>. Bu </a:t>
            </a:r>
            <a:r>
              <a:rPr lang="en-US" sz="1600" dirty="0" err="1">
                <a:solidFill>
                  <a:schemeClr val="tx2">
                    <a:alpha val="60000"/>
                  </a:schemeClr>
                </a:solidFill>
              </a:rPr>
              <a:t>katman</a:t>
            </a:r>
            <a:r>
              <a:rPr lang="en-US" sz="1600" dirty="0">
                <a:solidFill>
                  <a:schemeClr val="tx2">
                    <a:alpha val="60000"/>
                  </a:schemeClr>
                </a:solidFill>
              </a:rPr>
              <a:t>, </a:t>
            </a:r>
            <a:r>
              <a:rPr lang="en-US" sz="1600" dirty="0" err="1">
                <a:solidFill>
                  <a:schemeClr val="tx2">
                    <a:alpha val="60000"/>
                  </a:schemeClr>
                </a:solidFill>
              </a:rPr>
              <a:t>modelin</a:t>
            </a:r>
            <a:r>
              <a:rPr lang="en-US" sz="1600" dirty="0">
                <a:solidFill>
                  <a:schemeClr val="tx2">
                    <a:alpha val="60000"/>
                  </a:schemeClr>
                </a:solidFill>
              </a:rPr>
              <a:t> </a:t>
            </a:r>
            <a:r>
              <a:rPr lang="en-US" sz="1600" dirty="0" err="1">
                <a:solidFill>
                  <a:schemeClr val="tx2">
                    <a:alpha val="60000"/>
                  </a:schemeClr>
                </a:solidFill>
              </a:rPr>
              <a:t>dış</a:t>
            </a:r>
            <a:r>
              <a:rPr lang="en-US" sz="1600" dirty="0">
                <a:solidFill>
                  <a:schemeClr val="tx2">
                    <a:alpha val="60000"/>
                  </a:schemeClr>
                </a:solidFill>
              </a:rPr>
              <a:t> </a:t>
            </a:r>
            <a:r>
              <a:rPr lang="en-US" sz="1600" dirty="0" err="1">
                <a:solidFill>
                  <a:schemeClr val="tx2">
                    <a:alpha val="60000"/>
                  </a:schemeClr>
                </a:solidFill>
              </a:rPr>
              <a:t>dünyadan</a:t>
            </a:r>
            <a:r>
              <a:rPr lang="en-US" sz="1600" dirty="0">
                <a:solidFill>
                  <a:schemeClr val="tx2">
                    <a:alpha val="60000"/>
                  </a:schemeClr>
                </a:solidFill>
              </a:rPr>
              <a:t> </a:t>
            </a:r>
            <a:r>
              <a:rPr lang="en-US" sz="1600" dirty="0" err="1">
                <a:solidFill>
                  <a:schemeClr val="tx2">
                    <a:alpha val="60000"/>
                  </a:schemeClr>
                </a:solidFill>
              </a:rPr>
              <a:t>gelen</a:t>
            </a:r>
            <a:r>
              <a:rPr lang="en-US" sz="1600" dirty="0">
                <a:solidFill>
                  <a:schemeClr val="tx2">
                    <a:alpha val="60000"/>
                  </a:schemeClr>
                </a:solidFill>
              </a:rPr>
              <a:t> </a:t>
            </a:r>
            <a:r>
              <a:rPr lang="en-US" sz="1600" dirty="0" err="1">
                <a:solidFill>
                  <a:schemeClr val="tx2">
                    <a:alpha val="60000"/>
                  </a:schemeClr>
                </a:solidFill>
              </a:rPr>
              <a:t>verileri</a:t>
            </a:r>
            <a:r>
              <a:rPr lang="en-US" sz="1600" dirty="0">
                <a:solidFill>
                  <a:schemeClr val="tx2">
                    <a:alpha val="60000"/>
                  </a:schemeClr>
                </a:solidFill>
              </a:rPr>
              <a:t> (</a:t>
            </a:r>
            <a:r>
              <a:rPr lang="en-US" sz="1600" dirty="0" err="1">
                <a:solidFill>
                  <a:schemeClr val="tx2">
                    <a:alpha val="60000"/>
                  </a:schemeClr>
                </a:solidFill>
              </a:rPr>
              <a:t>örneğin</a:t>
            </a:r>
            <a:r>
              <a:rPr lang="en-US" sz="1600" dirty="0">
                <a:solidFill>
                  <a:schemeClr val="tx2">
                    <a:alpha val="60000"/>
                  </a:schemeClr>
                </a:solidFill>
              </a:rPr>
              <a:t> </a:t>
            </a:r>
            <a:r>
              <a:rPr lang="en-US" sz="1600" dirty="0" err="1">
                <a:solidFill>
                  <a:schemeClr val="tx2">
                    <a:alpha val="60000"/>
                  </a:schemeClr>
                </a:solidFill>
              </a:rPr>
              <a:t>piksel</a:t>
            </a:r>
            <a:r>
              <a:rPr lang="en-US" sz="1600" dirty="0">
                <a:solidFill>
                  <a:schemeClr val="tx2">
                    <a:alpha val="60000"/>
                  </a:schemeClr>
                </a:solidFill>
              </a:rPr>
              <a:t> </a:t>
            </a:r>
            <a:r>
              <a:rPr lang="en-US" sz="1600" dirty="0" err="1">
                <a:solidFill>
                  <a:schemeClr val="tx2">
                    <a:alpha val="60000"/>
                  </a:schemeClr>
                </a:solidFill>
              </a:rPr>
              <a:t>değerleri</a:t>
            </a:r>
            <a:r>
              <a:rPr lang="en-US" sz="1600" dirty="0">
                <a:solidFill>
                  <a:schemeClr val="tx2">
                    <a:alpha val="60000"/>
                  </a:schemeClr>
                </a:solidFill>
              </a:rPr>
              <a:t>, </a:t>
            </a:r>
            <a:r>
              <a:rPr lang="en-US" sz="1600" dirty="0" err="1">
                <a:solidFill>
                  <a:schemeClr val="tx2">
                    <a:alpha val="60000"/>
                  </a:schemeClr>
                </a:solidFill>
              </a:rPr>
              <a:t>metin</a:t>
            </a:r>
            <a:r>
              <a:rPr lang="en-US" sz="1600" dirty="0">
                <a:solidFill>
                  <a:schemeClr val="tx2">
                    <a:alpha val="60000"/>
                  </a:schemeClr>
                </a:solidFill>
              </a:rPr>
              <a:t> </a:t>
            </a:r>
            <a:r>
              <a:rPr lang="en-US" sz="1600" dirty="0" err="1">
                <a:solidFill>
                  <a:schemeClr val="tx2">
                    <a:alpha val="60000"/>
                  </a:schemeClr>
                </a:solidFill>
              </a:rPr>
              <a:t>karakterleri</a:t>
            </a:r>
            <a:r>
              <a:rPr lang="en-US" sz="1600" dirty="0">
                <a:solidFill>
                  <a:schemeClr val="tx2">
                    <a:alpha val="60000"/>
                  </a:schemeClr>
                </a:solidFill>
              </a:rPr>
              <a:t>) </a:t>
            </a:r>
            <a:r>
              <a:rPr lang="en-US" sz="1600" dirty="0" err="1">
                <a:solidFill>
                  <a:schemeClr val="tx2">
                    <a:alpha val="60000"/>
                  </a:schemeClr>
                </a:solidFill>
              </a:rPr>
              <a:t>kabul</a:t>
            </a:r>
            <a:r>
              <a:rPr lang="en-US" sz="1600" dirty="0">
                <a:solidFill>
                  <a:schemeClr val="tx2">
                    <a:alpha val="60000"/>
                  </a:schemeClr>
                </a:solidFill>
              </a:rPr>
              <a:t> </a:t>
            </a:r>
            <a:r>
              <a:rPr lang="en-US" sz="1600" dirty="0" err="1">
                <a:solidFill>
                  <a:schemeClr val="tx2">
                    <a:alpha val="60000"/>
                  </a:schemeClr>
                </a:solidFill>
              </a:rPr>
              <a:t>eder</a:t>
            </a:r>
            <a:r>
              <a:rPr lang="en-US" sz="1600" dirty="0">
                <a:solidFill>
                  <a:schemeClr val="tx2">
                    <a:alpha val="60000"/>
                  </a:schemeClr>
                </a:solidFill>
              </a:rPr>
              <a:t>. Her </a:t>
            </a:r>
            <a:r>
              <a:rPr lang="en-US" sz="1600" dirty="0" err="1">
                <a:solidFill>
                  <a:schemeClr val="tx2">
                    <a:alpha val="60000"/>
                  </a:schemeClr>
                </a:solidFill>
              </a:rPr>
              <a:t>girdi</a:t>
            </a:r>
            <a:r>
              <a:rPr lang="en-US" sz="1600" dirty="0">
                <a:solidFill>
                  <a:schemeClr val="tx2">
                    <a:alpha val="60000"/>
                  </a:schemeClr>
                </a:solidFill>
              </a:rPr>
              <a:t> </a:t>
            </a:r>
            <a:r>
              <a:rPr lang="en-US" sz="1600" dirty="0" err="1">
                <a:solidFill>
                  <a:schemeClr val="tx2">
                    <a:alpha val="60000"/>
                  </a:schemeClr>
                </a:solidFill>
              </a:rPr>
              <a:t>birimi</a:t>
            </a:r>
            <a:r>
              <a:rPr lang="en-US" sz="1600" dirty="0">
                <a:solidFill>
                  <a:schemeClr val="tx2">
                    <a:alpha val="60000"/>
                  </a:schemeClr>
                </a:solidFill>
              </a:rPr>
              <a:t> </a:t>
            </a:r>
            <a:r>
              <a:rPr lang="en-US" sz="1600" dirty="0" err="1">
                <a:solidFill>
                  <a:schemeClr val="tx2">
                    <a:alpha val="60000"/>
                  </a:schemeClr>
                </a:solidFill>
              </a:rPr>
              <a:t>bir</a:t>
            </a:r>
            <a:r>
              <a:rPr lang="en-US" sz="1600" dirty="0">
                <a:solidFill>
                  <a:schemeClr val="tx2">
                    <a:alpha val="60000"/>
                  </a:schemeClr>
                </a:solidFill>
              </a:rPr>
              <a:t> </a:t>
            </a:r>
            <a:r>
              <a:rPr lang="en-US" sz="1600" dirty="0" err="1">
                <a:solidFill>
                  <a:schemeClr val="tx2">
                    <a:alpha val="60000"/>
                  </a:schemeClr>
                </a:solidFill>
              </a:rPr>
              <a:t>dentrite</a:t>
            </a:r>
            <a:r>
              <a:rPr lang="en-US" sz="1600" dirty="0">
                <a:solidFill>
                  <a:schemeClr val="tx2">
                    <a:alpha val="60000"/>
                  </a:schemeClr>
                </a:solidFill>
              </a:rPr>
              <a:t> </a:t>
            </a:r>
            <a:r>
              <a:rPr lang="en-US" sz="1600" dirty="0" err="1">
                <a:solidFill>
                  <a:schemeClr val="tx2">
                    <a:alpha val="60000"/>
                  </a:schemeClr>
                </a:solidFill>
              </a:rPr>
              <a:t>karşılık</a:t>
            </a:r>
            <a:r>
              <a:rPr lang="en-US" sz="1600" dirty="0">
                <a:solidFill>
                  <a:schemeClr val="tx2">
                    <a:alpha val="60000"/>
                  </a:schemeClr>
                </a:solidFill>
              </a:rPr>
              <a:t> </a:t>
            </a:r>
            <a:r>
              <a:rPr lang="en-US" sz="1600" dirty="0" err="1">
                <a:solidFill>
                  <a:schemeClr val="tx2">
                    <a:alpha val="60000"/>
                  </a:schemeClr>
                </a:solidFill>
              </a:rPr>
              <a:t>gelir</a:t>
            </a:r>
            <a:r>
              <a:rPr lang="en-US" sz="1600" dirty="0">
                <a:solidFill>
                  <a:schemeClr val="tx2">
                    <a:alpha val="60000"/>
                  </a:schemeClr>
                </a:solidFill>
              </a:rPr>
              <a:t> ve </a:t>
            </a:r>
            <a:r>
              <a:rPr lang="en-US" sz="1600" dirty="0" err="1">
                <a:solidFill>
                  <a:schemeClr val="tx2">
                    <a:alpha val="60000"/>
                  </a:schemeClr>
                </a:solidFill>
              </a:rPr>
              <a:t>bu</a:t>
            </a:r>
            <a:r>
              <a:rPr lang="en-US" sz="1600" dirty="0">
                <a:solidFill>
                  <a:schemeClr val="tx2">
                    <a:alpha val="60000"/>
                  </a:schemeClr>
                </a:solidFill>
              </a:rPr>
              <a:t> </a:t>
            </a:r>
            <a:r>
              <a:rPr lang="en-US" sz="1600" dirty="0" err="1">
                <a:solidFill>
                  <a:schemeClr val="tx2">
                    <a:alpha val="60000"/>
                  </a:schemeClr>
                </a:solidFill>
              </a:rPr>
              <a:t>birimler</a:t>
            </a:r>
            <a:r>
              <a:rPr lang="en-US" sz="1600" dirty="0">
                <a:solidFill>
                  <a:schemeClr val="tx2">
                    <a:alpha val="60000"/>
                  </a:schemeClr>
                </a:solidFill>
              </a:rPr>
              <a:t> </a:t>
            </a:r>
            <a:r>
              <a:rPr lang="en-US" sz="1600" dirty="0" err="1">
                <a:solidFill>
                  <a:schemeClr val="tx2">
                    <a:alpha val="60000"/>
                  </a:schemeClr>
                </a:solidFill>
              </a:rPr>
              <a:t>girdileri</a:t>
            </a:r>
            <a:r>
              <a:rPr lang="en-US" sz="1600" dirty="0">
                <a:solidFill>
                  <a:schemeClr val="tx2">
                    <a:alpha val="60000"/>
                  </a:schemeClr>
                </a:solidFill>
              </a:rPr>
              <a:t> </a:t>
            </a:r>
            <a:r>
              <a:rPr lang="en-US" sz="1600" dirty="0" err="1">
                <a:solidFill>
                  <a:schemeClr val="tx2">
                    <a:alpha val="60000"/>
                  </a:schemeClr>
                </a:solidFill>
              </a:rPr>
              <a:t>işlemek</a:t>
            </a:r>
            <a:r>
              <a:rPr lang="en-US" sz="1600" dirty="0">
                <a:solidFill>
                  <a:schemeClr val="tx2">
                    <a:alpha val="60000"/>
                  </a:schemeClr>
                </a:solidFill>
              </a:rPr>
              <a:t> </a:t>
            </a:r>
            <a:r>
              <a:rPr lang="en-US" sz="1600" dirty="0" err="1">
                <a:solidFill>
                  <a:schemeClr val="tx2">
                    <a:alpha val="60000"/>
                  </a:schemeClr>
                </a:solidFill>
              </a:rPr>
              <a:t>için</a:t>
            </a:r>
            <a:r>
              <a:rPr lang="en-US" sz="1600" dirty="0">
                <a:solidFill>
                  <a:schemeClr val="tx2">
                    <a:alpha val="60000"/>
                  </a:schemeClr>
                </a:solidFill>
              </a:rPr>
              <a:t> </a:t>
            </a:r>
            <a:r>
              <a:rPr lang="en-US" sz="1600" dirty="0" err="1">
                <a:solidFill>
                  <a:schemeClr val="tx2">
                    <a:alpha val="60000"/>
                  </a:schemeClr>
                </a:solidFill>
              </a:rPr>
              <a:t>kullanılır</a:t>
            </a:r>
            <a:r>
              <a:rPr lang="en-US" sz="1600" dirty="0">
                <a:solidFill>
                  <a:schemeClr val="tx2">
                    <a:alpha val="60000"/>
                  </a:schemeClr>
                </a:solidFill>
              </a:rPr>
              <a:t>.</a:t>
            </a:r>
          </a:p>
        </p:txBody>
      </p:sp>
      <p:pic>
        <p:nvPicPr>
          <p:cNvPr id="5" name="İçerik Yer Tutucusu 4" descr="çizim içeren bir resim&#10;&#10;Açıklama otomatik olarak oluşturuldu">
            <a:extLst>
              <a:ext uri="{FF2B5EF4-FFF2-40B4-BE49-F238E27FC236}">
                <a16:creationId xmlns:a16="http://schemas.microsoft.com/office/drawing/2014/main" id="{5E30BF02-7826-9740-520E-D105295B93CB}"/>
              </a:ext>
            </a:extLst>
          </p:cNvPr>
          <p:cNvPicPr>
            <a:picLocks noChangeAspect="1"/>
          </p:cNvPicPr>
          <p:nvPr/>
        </p:nvPicPr>
        <p:blipFill rotWithShape="1">
          <a:blip r:embed="rId2">
            <a:alphaModFix amt="90000"/>
            <a:extLst>
              <a:ext uri="{28A0092B-C50C-407E-A947-70E740481C1C}">
                <a14:useLocalDpi xmlns:a14="http://schemas.microsoft.com/office/drawing/2010/main" val="0"/>
              </a:ext>
            </a:extLst>
          </a:blip>
          <a:srcRect t="17148" r="-2" b="13613"/>
          <a:stretch/>
        </p:blipFill>
        <p:spPr>
          <a:xfrm>
            <a:off x="7573571" y="486561"/>
            <a:ext cx="4129072" cy="2858871"/>
          </a:xfrm>
          <a:prstGeom prst="rect">
            <a:avLst/>
          </a:prstGeom>
        </p:spPr>
      </p:pic>
      <p:pic>
        <p:nvPicPr>
          <p:cNvPr id="7" name="Resim 6" descr="metin, diyagram, ekran görüntüsü, çizgi içeren bir resim&#10;&#10;Açıklama otomatik olarak oluşturuldu">
            <a:extLst>
              <a:ext uri="{FF2B5EF4-FFF2-40B4-BE49-F238E27FC236}">
                <a16:creationId xmlns:a16="http://schemas.microsoft.com/office/drawing/2014/main" id="{BCA2AD9A-1692-D22D-5E55-C0097538E57E}"/>
              </a:ext>
            </a:extLst>
          </p:cNvPr>
          <p:cNvPicPr>
            <a:picLocks noChangeAspect="1"/>
          </p:cNvPicPr>
          <p:nvPr/>
        </p:nvPicPr>
        <p:blipFill rotWithShape="1">
          <a:blip r:embed="rId3">
            <a:alphaModFix amt="90000"/>
            <a:extLst>
              <a:ext uri="{28A0092B-C50C-407E-A947-70E740481C1C}">
                <a14:useLocalDpi xmlns:a14="http://schemas.microsoft.com/office/drawing/2010/main" val="0"/>
              </a:ext>
            </a:extLst>
          </a:blip>
          <a:srcRect t="11441" r="-2" b="2010"/>
          <a:stretch/>
        </p:blipFill>
        <p:spPr>
          <a:xfrm>
            <a:off x="7573581" y="3507004"/>
            <a:ext cx="4129061" cy="2858871"/>
          </a:xfrm>
          <a:prstGeom prst="rect">
            <a:avLst/>
          </a:prstGeom>
        </p:spPr>
      </p:pic>
    </p:spTree>
    <p:extLst>
      <p:ext uri="{BB962C8B-B14F-4D97-AF65-F5344CB8AC3E}">
        <p14:creationId xmlns:p14="http://schemas.microsoft.com/office/powerpoint/2010/main" val="4028941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22A72B0-628B-B4EE-0C8B-1F2D6589C751}"/>
              </a:ext>
            </a:extLst>
          </p:cNvPr>
          <p:cNvSpPr>
            <a:spLocks noGrp="1"/>
          </p:cNvSpPr>
          <p:nvPr>
            <p:ph type="title"/>
          </p:nvPr>
        </p:nvSpPr>
        <p:spPr>
          <a:xfrm>
            <a:off x="838200" y="857251"/>
            <a:ext cx="6156051" cy="1020187"/>
          </a:xfrm>
        </p:spPr>
        <p:txBody>
          <a:bodyPr anchor="b">
            <a:normAutofit/>
          </a:bodyPr>
          <a:lstStyle/>
          <a:p>
            <a:r>
              <a:rPr lang="tr-TR" sz="4400" dirty="0">
                <a:gradFill flip="none" rotWithShape="1">
                  <a:gsLst>
                    <a:gs pos="0">
                      <a:schemeClr val="accent5">
                        <a:alpha val="70000"/>
                      </a:schemeClr>
                    </a:gs>
                    <a:gs pos="100000">
                      <a:schemeClr val="accent1">
                        <a:alpha val="70000"/>
                      </a:schemeClr>
                    </a:gs>
                  </a:gsLst>
                  <a:lin ang="0" scaled="1"/>
                  <a:tileRect/>
                </a:gradFill>
              </a:rPr>
              <a:t>Yapay Sinir Ağları</a:t>
            </a:r>
          </a:p>
        </p:txBody>
      </p:sp>
      <p:sp>
        <p:nvSpPr>
          <p:cNvPr id="11" name="Content Placeholder 10">
            <a:extLst>
              <a:ext uri="{FF2B5EF4-FFF2-40B4-BE49-F238E27FC236}">
                <a16:creationId xmlns:a16="http://schemas.microsoft.com/office/drawing/2014/main" id="{6E0168DF-3374-9789-391D-C9D7BA3DF083}"/>
              </a:ext>
            </a:extLst>
          </p:cNvPr>
          <p:cNvSpPr>
            <a:spLocks noGrp="1"/>
          </p:cNvSpPr>
          <p:nvPr>
            <p:ph idx="1"/>
          </p:nvPr>
        </p:nvSpPr>
        <p:spPr>
          <a:xfrm>
            <a:off x="838199" y="2305455"/>
            <a:ext cx="6156052" cy="3871507"/>
          </a:xfrm>
        </p:spPr>
        <p:txBody>
          <a:bodyPr>
            <a:normAutofit/>
          </a:bodyPr>
          <a:lstStyle/>
          <a:p>
            <a:pPr algn="just"/>
            <a:r>
              <a:rPr lang="en-US" sz="1600" b="1" dirty="0">
                <a:solidFill>
                  <a:schemeClr val="tx2">
                    <a:alpha val="60000"/>
                  </a:schemeClr>
                </a:solidFill>
              </a:rPr>
              <a:t>2. </a:t>
            </a:r>
            <a:r>
              <a:rPr lang="en-US" sz="1600" b="1" dirty="0" err="1">
                <a:solidFill>
                  <a:schemeClr val="tx2">
                    <a:alpha val="60000"/>
                  </a:schemeClr>
                </a:solidFill>
              </a:rPr>
              <a:t>Hücresel</a:t>
            </a:r>
            <a:r>
              <a:rPr lang="en-US" sz="1600" b="1" dirty="0">
                <a:solidFill>
                  <a:schemeClr val="tx2">
                    <a:alpha val="60000"/>
                  </a:schemeClr>
                </a:solidFill>
              </a:rPr>
              <a:t> </a:t>
            </a:r>
            <a:r>
              <a:rPr lang="en-US" sz="1600" b="1" dirty="0" err="1">
                <a:solidFill>
                  <a:schemeClr val="tx2">
                    <a:alpha val="60000"/>
                  </a:schemeClr>
                </a:solidFill>
              </a:rPr>
              <a:t>Gövde</a:t>
            </a:r>
            <a:r>
              <a:rPr lang="en-US" sz="1600" b="1" dirty="0">
                <a:solidFill>
                  <a:schemeClr val="tx2">
                    <a:alpha val="60000"/>
                  </a:schemeClr>
                </a:solidFill>
              </a:rPr>
              <a:t> (Cell Body):</a:t>
            </a:r>
          </a:p>
          <a:p>
            <a:pPr algn="just"/>
            <a:endParaRPr lang="en-US" sz="1600" b="1" dirty="0">
              <a:solidFill>
                <a:schemeClr val="tx2">
                  <a:alpha val="60000"/>
                </a:schemeClr>
              </a:solidFill>
            </a:endParaRPr>
          </a:p>
          <a:p>
            <a:pPr algn="just"/>
            <a:r>
              <a:rPr lang="en-US" sz="1600" b="1" dirty="0" err="1">
                <a:solidFill>
                  <a:schemeClr val="tx2">
                    <a:alpha val="60000"/>
                  </a:schemeClr>
                </a:solidFill>
              </a:rPr>
              <a:t>Biyolojik</a:t>
            </a:r>
            <a:r>
              <a:rPr lang="en-US" sz="1600" b="1" dirty="0">
                <a:solidFill>
                  <a:schemeClr val="tx2">
                    <a:alpha val="60000"/>
                  </a:schemeClr>
                </a:solidFill>
              </a:rPr>
              <a:t> </a:t>
            </a:r>
            <a:r>
              <a:rPr lang="en-US" sz="1600" b="1" dirty="0" err="1">
                <a:solidFill>
                  <a:schemeClr val="tx2">
                    <a:alpha val="60000"/>
                  </a:schemeClr>
                </a:solidFill>
              </a:rPr>
              <a:t>Nöron</a:t>
            </a:r>
            <a:r>
              <a:rPr lang="en-US" sz="1600" dirty="0">
                <a:solidFill>
                  <a:schemeClr val="tx2">
                    <a:alpha val="60000"/>
                  </a:schemeClr>
                </a:solidFill>
              </a:rPr>
              <a:t>: </a:t>
            </a:r>
            <a:r>
              <a:rPr lang="en-US" sz="1600" dirty="0" err="1">
                <a:solidFill>
                  <a:schemeClr val="tx2">
                    <a:alpha val="60000"/>
                  </a:schemeClr>
                </a:solidFill>
              </a:rPr>
              <a:t>Hücresel</a:t>
            </a:r>
            <a:r>
              <a:rPr lang="en-US" sz="1600" dirty="0">
                <a:solidFill>
                  <a:schemeClr val="tx2">
                    <a:alpha val="60000"/>
                  </a:schemeClr>
                </a:solidFill>
              </a:rPr>
              <a:t> </a:t>
            </a:r>
            <a:r>
              <a:rPr lang="en-US" sz="1600" dirty="0" err="1">
                <a:solidFill>
                  <a:schemeClr val="tx2">
                    <a:alpha val="60000"/>
                  </a:schemeClr>
                </a:solidFill>
              </a:rPr>
              <a:t>gövde</a:t>
            </a:r>
            <a:r>
              <a:rPr lang="en-US" sz="1600" dirty="0">
                <a:solidFill>
                  <a:schemeClr val="tx2">
                    <a:alpha val="60000"/>
                  </a:schemeClr>
                </a:solidFill>
              </a:rPr>
              <a:t>, </a:t>
            </a:r>
            <a:r>
              <a:rPr lang="en-US" sz="1600" dirty="0" err="1">
                <a:solidFill>
                  <a:schemeClr val="tx2">
                    <a:alpha val="60000"/>
                  </a:schemeClr>
                </a:solidFill>
              </a:rPr>
              <a:t>dentritlerden</a:t>
            </a:r>
            <a:r>
              <a:rPr lang="en-US" sz="1600" dirty="0">
                <a:solidFill>
                  <a:schemeClr val="tx2">
                    <a:alpha val="60000"/>
                  </a:schemeClr>
                </a:solidFill>
              </a:rPr>
              <a:t> </a:t>
            </a:r>
            <a:r>
              <a:rPr lang="en-US" sz="1600" dirty="0" err="1">
                <a:solidFill>
                  <a:schemeClr val="tx2">
                    <a:alpha val="60000"/>
                  </a:schemeClr>
                </a:solidFill>
              </a:rPr>
              <a:t>gelen</a:t>
            </a:r>
            <a:r>
              <a:rPr lang="en-US" sz="1600" dirty="0">
                <a:solidFill>
                  <a:schemeClr val="tx2">
                    <a:alpha val="60000"/>
                  </a:schemeClr>
                </a:solidFill>
              </a:rPr>
              <a:t> </a:t>
            </a:r>
            <a:r>
              <a:rPr lang="en-US" sz="1600" dirty="0" err="1">
                <a:solidFill>
                  <a:schemeClr val="tx2">
                    <a:alpha val="60000"/>
                  </a:schemeClr>
                </a:solidFill>
              </a:rPr>
              <a:t>sinirsel</a:t>
            </a:r>
            <a:r>
              <a:rPr lang="en-US" sz="1600" dirty="0">
                <a:solidFill>
                  <a:schemeClr val="tx2">
                    <a:alpha val="60000"/>
                  </a:schemeClr>
                </a:solidFill>
              </a:rPr>
              <a:t> </a:t>
            </a:r>
            <a:r>
              <a:rPr lang="en-US" sz="1600" dirty="0" err="1">
                <a:solidFill>
                  <a:schemeClr val="tx2">
                    <a:alpha val="60000"/>
                  </a:schemeClr>
                </a:solidFill>
              </a:rPr>
              <a:t>sinyalleri</a:t>
            </a:r>
            <a:r>
              <a:rPr lang="en-US" sz="1600" dirty="0">
                <a:solidFill>
                  <a:schemeClr val="tx2">
                    <a:alpha val="60000"/>
                  </a:schemeClr>
                </a:solidFill>
              </a:rPr>
              <a:t> </a:t>
            </a:r>
            <a:r>
              <a:rPr lang="en-US" sz="1600" dirty="0" err="1">
                <a:solidFill>
                  <a:schemeClr val="tx2">
                    <a:alpha val="60000"/>
                  </a:schemeClr>
                </a:solidFill>
              </a:rPr>
              <a:t>toplar</a:t>
            </a:r>
            <a:r>
              <a:rPr lang="en-US" sz="1600" dirty="0">
                <a:solidFill>
                  <a:schemeClr val="tx2">
                    <a:alpha val="60000"/>
                  </a:schemeClr>
                </a:solidFill>
              </a:rPr>
              <a:t> ve </a:t>
            </a:r>
            <a:r>
              <a:rPr lang="en-US" sz="1600" dirty="0" err="1">
                <a:solidFill>
                  <a:schemeClr val="tx2">
                    <a:alpha val="60000"/>
                  </a:schemeClr>
                </a:solidFill>
              </a:rPr>
              <a:t>bu</a:t>
            </a:r>
            <a:r>
              <a:rPr lang="en-US" sz="1600" dirty="0">
                <a:solidFill>
                  <a:schemeClr val="tx2">
                    <a:alpha val="60000"/>
                  </a:schemeClr>
                </a:solidFill>
              </a:rPr>
              <a:t> </a:t>
            </a:r>
            <a:r>
              <a:rPr lang="en-US" sz="1600" dirty="0" err="1">
                <a:solidFill>
                  <a:schemeClr val="tx2">
                    <a:alpha val="60000"/>
                  </a:schemeClr>
                </a:solidFill>
              </a:rPr>
              <a:t>sinyalleri</a:t>
            </a:r>
            <a:r>
              <a:rPr lang="en-US" sz="1600" dirty="0">
                <a:solidFill>
                  <a:schemeClr val="tx2">
                    <a:alpha val="60000"/>
                  </a:schemeClr>
                </a:solidFill>
              </a:rPr>
              <a:t> </a:t>
            </a:r>
            <a:r>
              <a:rPr lang="en-US" sz="1600" dirty="0" err="1">
                <a:solidFill>
                  <a:schemeClr val="tx2">
                    <a:alpha val="60000"/>
                  </a:schemeClr>
                </a:solidFill>
              </a:rPr>
              <a:t>birleştirerek</a:t>
            </a:r>
            <a:r>
              <a:rPr lang="en-US" sz="1600" dirty="0">
                <a:solidFill>
                  <a:schemeClr val="tx2">
                    <a:alpha val="60000"/>
                  </a:schemeClr>
                </a:solidFill>
              </a:rPr>
              <a:t> </a:t>
            </a:r>
            <a:r>
              <a:rPr lang="en-US" sz="1600" dirty="0" err="1">
                <a:solidFill>
                  <a:schemeClr val="tx2">
                    <a:alpha val="60000"/>
                  </a:schemeClr>
                </a:solidFill>
              </a:rPr>
              <a:t>bir</a:t>
            </a:r>
            <a:r>
              <a:rPr lang="en-US" sz="1600" dirty="0">
                <a:solidFill>
                  <a:schemeClr val="tx2">
                    <a:alpha val="60000"/>
                  </a:schemeClr>
                </a:solidFill>
              </a:rPr>
              <a:t> </a:t>
            </a:r>
            <a:r>
              <a:rPr lang="en-US" sz="1600" dirty="0" err="1">
                <a:solidFill>
                  <a:schemeClr val="tx2">
                    <a:alpha val="60000"/>
                  </a:schemeClr>
                </a:solidFill>
              </a:rPr>
              <a:t>eşik</a:t>
            </a:r>
            <a:r>
              <a:rPr lang="en-US" sz="1600" dirty="0">
                <a:solidFill>
                  <a:schemeClr val="tx2">
                    <a:alpha val="60000"/>
                  </a:schemeClr>
                </a:solidFill>
              </a:rPr>
              <a:t> </a:t>
            </a:r>
            <a:r>
              <a:rPr lang="en-US" sz="1600" dirty="0" err="1">
                <a:solidFill>
                  <a:schemeClr val="tx2">
                    <a:alpha val="60000"/>
                  </a:schemeClr>
                </a:solidFill>
              </a:rPr>
              <a:t>değerini</a:t>
            </a:r>
            <a:r>
              <a:rPr lang="en-US" sz="1600" dirty="0">
                <a:solidFill>
                  <a:schemeClr val="tx2">
                    <a:alpha val="60000"/>
                  </a:schemeClr>
                </a:solidFill>
              </a:rPr>
              <a:t> </a:t>
            </a:r>
            <a:r>
              <a:rPr lang="en-US" sz="1600" dirty="0" err="1">
                <a:solidFill>
                  <a:schemeClr val="tx2">
                    <a:alpha val="60000"/>
                  </a:schemeClr>
                </a:solidFill>
              </a:rPr>
              <a:t>aşan</a:t>
            </a:r>
            <a:r>
              <a:rPr lang="en-US" sz="1600" dirty="0">
                <a:solidFill>
                  <a:schemeClr val="tx2">
                    <a:alpha val="60000"/>
                  </a:schemeClr>
                </a:solidFill>
              </a:rPr>
              <a:t> </a:t>
            </a:r>
            <a:r>
              <a:rPr lang="en-US" sz="1600" dirty="0" err="1">
                <a:solidFill>
                  <a:schemeClr val="tx2">
                    <a:alpha val="60000"/>
                  </a:schemeClr>
                </a:solidFill>
              </a:rPr>
              <a:t>sinyalleri</a:t>
            </a:r>
            <a:r>
              <a:rPr lang="en-US" sz="1600" dirty="0">
                <a:solidFill>
                  <a:schemeClr val="tx2">
                    <a:alpha val="60000"/>
                  </a:schemeClr>
                </a:solidFill>
              </a:rPr>
              <a:t> </a:t>
            </a:r>
            <a:r>
              <a:rPr lang="en-US" sz="1600" dirty="0" err="1">
                <a:solidFill>
                  <a:schemeClr val="tx2">
                    <a:alpha val="60000"/>
                  </a:schemeClr>
                </a:solidFill>
              </a:rPr>
              <a:t>ileterek</a:t>
            </a:r>
            <a:r>
              <a:rPr lang="en-US" sz="1600" dirty="0">
                <a:solidFill>
                  <a:schemeClr val="tx2">
                    <a:alpha val="60000"/>
                  </a:schemeClr>
                </a:solidFill>
              </a:rPr>
              <a:t> </a:t>
            </a:r>
            <a:r>
              <a:rPr lang="en-US" sz="1600" dirty="0" err="1">
                <a:solidFill>
                  <a:schemeClr val="tx2">
                    <a:alpha val="60000"/>
                  </a:schemeClr>
                </a:solidFill>
              </a:rPr>
              <a:t>nöronun</a:t>
            </a:r>
            <a:r>
              <a:rPr lang="en-US" sz="1600" dirty="0">
                <a:solidFill>
                  <a:schemeClr val="tx2">
                    <a:alpha val="60000"/>
                  </a:schemeClr>
                </a:solidFill>
              </a:rPr>
              <a:t> </a:t>
            </a:r>
            <a:r>
              <a:rPr lang="en-US" sz="1600" dirty="0" err="1">
                <a:solidFill>
                  <a:schemeClr val="tx2">
                    <a:alpha val="60000"/>
                  </a:schemeClr>
                </a:solidFill>
              </a:rPr>
              <a:t>çıkışını</a:t>
            </a:r>
            <a:r>
              <a:rPr lang="en-US" sz="1600" dirty="0">
                <a:solidFill>
                  <a:schemeClr val="tx2">
                    <a:alpha val="60000"/>
                  </a:schemeClr>
                </a:solidFill>
              </a:rPr>
              <a:t> </a:t>
            </a:r>
            <a:r>
              <a:rPr lang="en-US" sz="1600" dirty="0" err="1">
                <a:solidFill>
                  <a:schemeClr val="tx2">
                    <a:alpha val="60000"/>
                  </a:schemeClr>
                </a:solidFill>
              </a:rPr>
              <a:t>belirler</a:t>
            </a:r>
            <a:r>
              <a:rPr lang="en-US" sz="1600" dirty="0">
                <a:solidFill>
                  <a:schemeClr val="tx2">
                    <a:alpha val="60000"/>
                  </a:schemeClr>
                </a:solidFill>
              </a:rPr>
              <a:t>.</a:t>
            </a:r>
          </a:p>
          <a:p>
            <a:pPr algn="just"/>
            <a:r>
              <a:rPr lang="en-US" sz="1600" b="1" dirty="0" err="1">
                <a:solidFill>
                  <a:schemeClr val="tx2">
                    <a:alpha val="60000"/>
                  </a:schemeClr>
                </a:solidFill>
              </a:rPr>
              <a:t>Yapay</a:t>
            </a:r>
            <a:r>
              <a:rPr lang="en-US" sz="1600" b="1" dirty="0">
                <a:solidFill>
                  <a:schemeClr val="tx2">
                    <a:alpha val="60000"/>
                  </a:schemeClr>
                </a:solidFill>
              </a:rPr>
              <a:t> </a:t>
            </a:r>
            <a:r>
              <a:rPr lang="en-US" sz="1600" b="1" dirty="0" err="1">
                <a:solidFill>
                  <a:schemeClr val="tx2">
                    <a:alpha val="60000"/>
                  </a:schemeClr>
                </a:solidFill>
              </a:rPr>
              <a:t>Sinir</a:t>
            </a:r>
            <a:r>
              <a:rPr lang="en-US" sz="1600" b="1" dirty="0">
                <a:solidFill>
                  <a:schemeClr val="tx2">
                    <a:alpha val="60000"/>
                  </a:schemeClr>
                </a:solidFill>
              </a:rPr>
              <a:t> </a:t>
            </a:r>
            <a:r>
              <a:rPr lang="en-US" sz="1600" b="1" dirty="0" err="1">
                <a:solidFill>
                  <a:schemeClr val="tx2">
                    <a:alpha val="60000"/>
                  </a:schemeClr>
                </a:solidFill>
              </a:rPr>
              <a:t>Ağı</a:t>
            </a:r>
            <a:r>
              <a:rPr lang="en-US" sz="1600" b="1" dirty="0">
                <a:solidFill>
                  <a:schemeClr val="tx2">
                    <a:alpha val="60000"/>
                  </a:schemeClr>
                </a:solidFill>
              </a:rPr>
              <a:t>: </a:t>
            </a:r>
            <a:r>
              <a:rPr lang="en-US" sz="1600" dirty="0" err="1">
                <a:solidFill>
                  <a:schemeClr val="tx2">
                    <a:alpha val="60000"/>
                  </a:schemeClr>
                </a:solidFill>
              </a:rPr>
              <a:t>Yapay</a:t>
            </a:r>
            <a:r>
              <a:rPr lang="en-US" sz="1600" dirty="0">
                <a:solidFill>
                  <a:schemeClr val="tx2">
                    <a:alpha val="60000"/>
                  </a:schemeClr>
                </a:solidFill>
              </a:rPr>
              <a:t> </a:t>
            </a:r>
            <a:r>
              <a:rPr lang="en-US" sz="1600" dirty="0" err="1">
                <a:solidFill>
                  <a:schemeClr val="tx2">
                    <a:alpha val="60000"/>
                  </a:schemeClr>
                </a:solidFill>
              </a:rPr>
              <a:t>sinir</a:t>
            </a:r>
            <a:r>
              <a:rPr lang="en-US" sz="1600" dirty="0">
                <a:solidFill>
                  <a:schemeClr val="tx2">
                    <a:alpha val="60000"/>
                  </a:schemeClr>
                </a:solidFill>
              </a:rPr>
              <a:t> </a:t>
            </a:r>
            <a:r>
              <a:rPr lang="en-US" sz="1600" dirty="0" err="1">
                <a:solidFill>
                  <a:schemeClr val="tx2">
                    <a:alpha val="60000"/>
                  </a:schemeClr>
                </a:solidFill>
              </a:rPr>
              <a:t>ağının</a:t>
            </a:r>
            <a:r>
              <a:rPr lang="en-US" sz="1600" dirty="0">
                <a:solidFill>
                  <a:schemeClr val="tx2">
                    <a:alpha val="60000"/>
                  </a:schemeClr>
                </a:solidFill>
              </a:rPr>
              <a:t> </a:t>
            </a:r>
            <a:r>
              <a:rPr lang="en-US" sz="1600" dirty="0" err="1">
                <a:solidFill>
                  <a:schemeClr val="tx2">
                    <a:alpha val="60000"/>
                  </a:schemeClr>
                </a:solidFill>
              </a:rPr>
              <a:t>hücresel</a:t>
            </a:r>
            <a:r>
              <a:rPr lang="en-US" sz="1600" dirty="0">
                <a:solidFill>
                  <a:schemeClr val="tx2">
                    <a:alpha val="60000"/>
                  </a:schemeClr>
                </a:solidFill>
              </a:rPr>
              <a:t> </a:t>
            </a:r>
            <a:r>
              <a:rPr lang="en-US" sz="1600" dirty="0" err="1">
                <a:solidFill>
                  <a:schemeClr val="tx2">
                    <a:alpha val="60000"/>
                  </a:schemeClr>
                </a:solidFill>
              </a:rPr>
              <a:t>gövdesi</a:t>
            </a:r>
            <a:r>
              <a:rPr lang="en-US" sz="1600" dirty="0">
                <a:solidFill>
                  <a:schemeClr val="tx2">
                    <a:alpha val="60000"/>
                  </a:schemeClr>
                </a:solidFill>
              </a:rPr>
              <a:t>, </a:t>
            </a:r>
            <a:r>
              <a:rPr lang="en-US" sz="1600" dirty="0" err="1">
                <a:solidFill>
                  <a:schemeClr val="tx2">
                    <a:alpha val="60000"/>
                  </a:schemeClr>
                </a:solidFill>
              </a:rPr>
              <a:t>yapay</a:t>
            </a:r>
            <a:r>
              <a:rPr lang="en-US" sz="1600" dirty="0">
                <a:solidFill>
                  <a:schemeClr val="tx2">
                    <a:alpha val="60000"/>
                  </a:schemeClr>
                </a:solidFill>
              </a:rPr>
              <a:t> </a:t>
            </a:r>
            <a:r>
              <a:rPr lang="en-US" sz="1600" dirty="0" err="1">
                <a:solidFill>
                  <a:schemeClr val="tx2">
                    <a:alpha val="60000"/>
                  </a:schemeClr>
                </a:solidFill>
              </a:rPr>
              <a:t>nöronun</a:t>
            </a:r>
            <a:r>
              <a:rPr lang="en-US" sz="1600" dirty="0">
                <a:solidFill>
                  <a:schemeClr val="tx2">
                    <a:alpha val="60000"/>
                  </a:schemeClr>
                </a:solidFill>
              </a:rPr>
              <a:t> </a:t>
            </a:r>
            <a:r>
              <a:rPr lang="en-US" sz="1600" dirty="0" err="1">
                <a:solidFill>
                  <a:schemeClr val="tx2">
                    <a:alpha val="60000"/>
                  </a:schemeClr>
                </a:solidFill>
              </a:rPr>
              <a:t>iç</a:t>
            </a:r>
            <a:r>
              <a:rPr lang="en-US" sz="1600" dirty="0">
                <a:solidFill>
                  <a:schemeClr val="tx2">
                    <a:alpha val="60000"/>
                  </a:schemeClr>
                </a:solidFill>
              </a:rPr>
              <a:t> işleme </a:t>
            </a:r>
            <a:r>
              <a:rPr lang="en-US" sz="1600" dirty="0" err="1">
                <a:solidFill>
                  <a:schemeClr val="tx2">
                    <a:alpha val="60000"/>
                  </a:schemeClr>
                </a:solidFill>
              </a:rPr>
              <a:t>adımını</a:t>
            </a:r>
            <a:r>
              <a:rPr lang="en-US" sz="1600" dirty="0">
                <a:solidFill>
                  <a:schemeClr val="tx2">
                    <a:alpha val="60000"/>
                  </a:schemeClr>
                </a:solidFill>
              </a:rPr>
              <a:t> </a:t>
            </a:r>
            <a:r>
              <a:rPr lang="en-US" sz="1600" dirty="0" err="1">
                <a:solidFill>
                  <a:schemeClr val="tx2">
                    <a:alpha val="60000"/>
                  </a:schemeClr>
                </a:solidFill>
              </a:rPr>
              <a:t>temsil</a:t>
            </a:r>
            <a:r>
              <a:rPr lang="en-US" sz="1600" dirty="0">
                <a:solidFill>
                  <a:schemeClr val="tx2">
                    <a:alpha val="60000"/>
                  </a:schemeClr>
                </a:solidFill>
              </a:rPr>
              <a:t> </a:t>
            </a:r>
            <a:r>
              <a:rPr lang="en-US" sz="1600" dirty="0" err="1">
                <a:solidFill>
                  <a:schemeClr val="tx2">
                    <a:alpha val="60000"/>
                  </a:schemeClr>
                </a:solidFill>
              </a:rPr>
              <a:t>eder</a:t>
            </a:r>
            <a:r>
              <a:rPr lang="en-US" sz="1600" dirty="0">
                <a:solidFill>
                  <a:schemeClr val="tx2">
                    <a:alpha val="60000"/>
                  </a:schemeClr>
                </a:solidFill>
              </a:rPr>
              <a:t>. Bu </a:t>
            </a:r>
            <a:r>
              <a:rPr lang="en-US" sz="1600" dirty="0" err="1">
                <a:solidFill>
                  <a:schemeClr val="tx2">
                    <a:alpha val="60000"/>
                  </a:schemeClr>
                </a:solidFill>
              </a:rPr>
              <a:t>adımda</a:t>
            </a:r>
            <a:r>
              <a:rPr lang="en-US" sz="1600" dirty="0">
                <a:solidFill>
                  <a:schemeClr val="tx2">
                    <a:alpha val="60000"/>
                  </a:schemeClr>
                </a:solidFill>
              </a:rPr>
              <a:t>, </a:t>
            </a:r>
            <a:r>
              <a:rPr lang="en-US" sz="1600" dirty="0" err="1">
                <a:solidFill>
                  <a:schemeClr val="tx2">
                    <a:alpha val="60000"/>
                  </a:schemeClr>
                </a:solidFill>
              </a:rPr>
              <a:t>dentritlerden</a:t>
            </a:r>
            <a:r>
              <a:rPr lang="en-US" sz="1600" dirty="0">
                <a:solidFill>
                  <a:schemeClr val="tx2">
                    <a:alpha val="60000"/>
                  </a:schemeClr>
                </a:solidFill>
              </a:rPr>
              <a:t> </a:t>
            </a:r>
            <a:r>
              <a:rPr lang="en-US" sz="1600" dirty="0" err="1">
                <a:solidFill>
                  <a:schemeClr val="tx2">
                    <a:alpha val="60000"/>
                  </a:schemeClr>
                </a:solidFill>
              </a:rPr>
              <a:t>gelen</a:t>
            </a:r>
            <a:r>
              <a:rPr lang="en-US" sz="1600" dirty="0">
                <a:solidFill>
                  <a:schemeClr val="tx2">
                    <a:alpha val="60000"/>
                  </a:schemeClr>
                </a:solidFill>
              </a:rPr>
              <a:t> </a:t>
            </a:r>
            <a:r>
              <a:rPr lang="en-US" sz="1600" dirty="0" err="1">
                <a:solidFill>
                  <a:schemeClr val="tx2">
                    <a:alpha val="60000"/>
                  </a:schemeClr>
                </a:solidFill>
              </a:rPr>
              <a:t>girdiler</a:t>
            </a:r>
            <a:r>
              <a:rPr lang="en-US" sz="1600" dirty="0">
                <a:solidFill>
                  <a:schemeClr val="tx2">
                    <a:alpha val="60000"/>
                  </a:schemeClr>
                </a:solidFill>
              </a:rPr>
              <a:t> </a:t>
            </a:r>
            <a:r>
              <a:rPr lang="en-US" sz="1600" dirty="0" err="1">
                <a:solidFill>
                  <a:schemeClr val="tx2">
                    <a:alpha val="60000"/>
                  </a:schemeClr>
                </a:solidFill>
              </a:rPr>
              <a:t>ağırlıklarla</a:t>
            </a:r>
            <a:r>
              <a:rPr lang="en-US" sz="1600" dirty="0">
                <a:solidFill>
                  <a:schemeClr val="tx2">
                    <a:alpha val="60000"/>
                  </a:schemeClr>
                </a:solidFill>
              </a:rPr>
              <a:t> </a:t>
            </a:r>
            <a:r>
              <a:rPr lang="en-US" sz="1600" dirty="0" err="1">
                <a:solidFill>
                  <a:schemeClr val="tx2">
                    <a:alpha val="60000"/>
                  </a:schemeClr>
                </a:solidFill>
              </a:rPr>
              <a:t>çarpılır</a:t>
            </a:r>
            <a:r>
              <a:rPr lang="en-US" sz="1600" dirty="0">
                <a:solidFill>
                  <a:schemeClr val="tx2">
                    <a:alpha val="60000"/>
                  </a:schemeClr>
                </a:solidFill>
              </a:rPr>
              <a:t>, </a:t>
            </a:r>
            <a:r>
              <a:rPr lang="en-US" sz="1600" dirty="0" err="1">
                <a:solidFill>
                  <a:schemeClr val="tx2">
                    <a:alpha val="60000"/>
                  </a:schemeClr>
                </a:solidFill>
              </a:rPr>
              <a:t>toplanır</a:t>
            </a:r>
            <a:r>
              <a:rPr lang="en-US" sz="1600" dirty="0">
                <a:solidFill>
                  <a:schemeClr val="tx2">
                    <a:alpha val="60000"/>
                  </a:schemeClr>
                </a:solidFill>
              </a:rPr>
              <a:t> ve </a:t>
            </a:r>
            <a:r>
              <a:rPr lang="en-US" sz="1600" dirty="0" err="1">
                <a:solidFill>
                  <a:schemeClr val="tx2">
                    <a:alpha val="60000"/>
                  </a:schemeClr>
                </a:solidFill>
              </a:rPr>
              <a:t>bir</a:t>
            </a:r>
            <a:r>
              <a:rPr lang="en-US" sz="1600" dirty="0">
                <a:solidFill>
                  <a:schemeClr val="tx2">
                    <a:alpha val="60000"/>
                  </a:schemeClr>
                </a:solidFill>
              </a:rPr>
              <a:t> </a:t>
            </a:r>
            <a:r>
              <a:rPr lang="en-US" sz="1600" dirty="0" err="1">
                <a:solidFill>
                  <a:schemeClr val="tx2">
                    <a:alpha val="60000"/>
                  </a:schemeClr>
                </a:solidFill>
              </a:rPr>
              <a:t>aktivasyon</a:t>
            </a:r>
            <a:r>
              <a:rPr lang="en-US" sz="1600" dirty="0">
                <a:solidFill>
                  <a:schemeClr val="tx2">
                    <a:alpha val="60000"/>
                  </a:schemeClr>
                </a:solidFill>
              </a:rPr>
              <a:t> </a:t>
            </a:r>
            <a:r>
              <a:rPr lang="en-US" sz="1600" dirty="0" err="1">
                <a:solidFill>
                  <a:schemeClr val="tx2">
                    <a:alpha val="60000"/>
                  </a:schemeClr>
                </a:solidFill>
              </a:rPr>
              <a:t>fonksiyonuna</a:t>
            </a:r>
            <a:r>
              <a:rPr lang="en-US" sz="1600" dirty="0">
                <a:solidFill>
                  <a:schemeClr val="tx2">
                    <a:alpha val="60000"/>
                  </a:schemeClr>
                </a:solidFill>
              </a:rPr>
              <a:t> </a:t>
            </a:r>
            <a:r>
              <a:rPr lang="en-US" sz="1600" dirty="0" err="1">
                <a:solidFill>
                  <a:schemeClr val="tx2">
                    <a:alpha val="60000"/>
                  </a:schemeClr>
                </a:solidFill>
              </a:rPr>
              <a:t>geçirilir</a:t>
            </a:r>
            <a:r>
              <a:rPr lang="en-US" sz="1600" dirty="0">
                <a:solidFill>
                  <a:schemeClr val="tx2">
                    <a:alpha val="60000"/>
                  </a:schemeClr>
                </a:solidFill>
              </a:rPr>
              <a:t>. </a:t>
            </a:r>
            <a:r>
              <a:rPr lang="en-US" sz="1600" dirty="0" err="1">
                <a:solidFill>
                  <a:schemeClr val="tx2">
                    <a:alpha val="60000"/>
                  </a:schemeClr>
                </a:solidFill>
              </a:rPr>
              <a:t>Sonuç</a:t>
            </a:r>
            <a:r>
              <a:rPr lang="en-US" sz="1600" dirty="0">
                <a:solidFill>
                  <a:schemeClr val="tx2">
                    <a:alpha val="60000"/>
                  </a:schemeClr>
                </a:solidFill>
              </a:rPr>
              <a:t>, </a:t>
            </a:r>
            <a:r>
              <a:rPr lang="en-US" sz="1600" dirty="0" err="1">
                <a:solidFill>
                  <a:schemeClr val="tx2">
                    <a:alpha val="60000"/>
                  </a:schemeClr>
                </a:solidFill>
              </a:rPr>
              <a:t>nöronun</a:t>
            </a:r>
            <a:r>
              <a:rPr lang="en-US" sz="1600" dirty="0">
                <a:solidFill>
                  <a:schemeClr val="tx2">
                    <a:alpha val="60000"/>
                  </a:schemeClr>
                </a:solidFill>
              </a:rPr>
              <a:t> </a:t>
            </a:r>
            <a:r>
              <a:rPr lang="en-US" sz="1600" dirty="0" err="1">
                <a:solidFill>
                  <a:schemeClr val="tx2">
                    <a:alpha val="60000"/>
                  </a:schemeClr>
                </a:solidFill>
              </a:rPr>
              <a:t>aktivasyonunu</a:t>
            </a:r>
            <a:r>
              <a:rPr lang="en-US" sz="1600" dirty="0">
                <a:solidFill>
                  <a:schemeClr val="tx2">
                    <a:alpha val="60000"/>
                  </a:schemeClr>
                </a:solidFill>
              </a:rPr>
              <a:t> </a:t>
            </a:r>
            <a:r>
              <a:rPr lang="en-US" sz="1600" dirty="0" err="1">
                <a:solidFill>
                  <a:schemeClr val="tx2">
                    <a:alpha val="60000"/>
                  </a:schemeClr>
                </a:solidFill>
              </a:rPr>
              <a:t>belirler</a:t>
            </a:r>
            <a:r>
              <a:rPr lang="en-US" sz="1600" dirty="0">
                <a:solidFill>
                  <a:schemeClr val="tx2">
                    <a:alpha val="60000"/>
                  </a:schemeClr>
                </a:solidFill>
              </a:rPr>
              <a:t> ve </a:t>
            </a:r>
            <a:r>
              <a:rPr lang="en-US" sz="1600" dirty="0" err="1">
                <a:solidFill>
                  <a:schemeClr val="tx2">
                    <a:alpha val="60000"/>
                  </a:schemeClr>
                </a:solidFill>
              </a:rPr>
              <a:t>bu</a:t>
            </a:r>
            <a:r>
              <a:rPr lang="en-US" sz="1600" dirty="0">
                <a:solidFill>
                  <a:schemeClr val="tx2">
                    <a:alpha val="60000"/>
                  </a:schemeClr>
                </a:solidFill>
              </a:rPr>
              <a:t> </a:t>
            </a:r>
            <a:r>
              <a:rPr lang="en-US" sz="1600" dirty="0" err="1">
                <a:solidFill>
                  <a:schemeClr val="tx2">
                    <a:alpha val="60000"/>
                  </a:schemeClr>
                </a:solidFill>
              </a:rPr>
              <a:t>aktivasyon</a:t>
            </a:r>
            <a:r>
              <a:rPr lang="en-US" sz="1600" dirty="0">
                <a:solidFill>
                  <a:schemeClr val="tx2">
                    <a:alpha val="60000"/>
                  </a:schemeClr>
                </a:solidFill>
              </a:rPr>
              <a:t>, </a:t>
            </a:r>
            <a:r>
              <a:rPr lang="en-US" sz="1600" dirty="0" err="1">
                <a:solidFill>
                  <a:schemeClr val="tx2">
                    <a:alpha val="60000"/>
                  </a:schemeClr>
                </a:solidFill>
              </a:rPr>
              <a:t>eşik</a:t>
            </a:r>
            <a:r>
              <a:rPr lang="en-US" sz="1600" dirty="0">
                <a:solidFill>
                  <a:schemeClr val="tx2">
                    <a:alpha val="60000"/>
                  </a:schemeClr>
                </a:solidFill>
              </a:rPr>
              <a:t> </a:t>
            </a:r>
            <a:r>
              <a:rPr lang="en-US" sz="1600" dirty="0" err="1">
                <a:solidFill>
                  <a:schemeClr val="tx2">
                    <a:alpha val="60000"/>
                  </a:schemeClr>
                </a:solidFill>
              </a:rPr>
              <a:t>değerini</a:t>
            </a:r>
            <a:r>
              <a:rPr lang="en-US" sz="1600" dirty="0">
                <a:solidFill>
                  <a:schemeClr val="tx2">
                    <a:alpha val="60000"/>
                  </a:schemeClr>
                </a:solidFill>
              </a:rPr>
              <a:t> </a:t>
            </a:r>
            <a:r>
              <a:rPr lang="en-US" sz="1600" dirty="0" err="1">
                <a:solidFill>
                  <a:schemeClr val="tx2">
                    <a:alpha val="60000"/>
                  </a:schemeClr>
                </a:solidFill>
              </a:rPr>
              <a:t>aşan</a:t>
            </a:r>
            <a:r>
              <a:rPr lang="en-US" sz="1600" dirty="0">
                <a:solidFill>
                  <a:schemeClr val="tx2">
                    <a:alpha val="60000"/>
                  </a:schemeClr>
                </a:solidFill>
              </a:rPr>
              <a:t> </a:t>
            </a:r>
            <a:r>
              <a:rPr lang="en-US" sz="1600" dirty="0" err="1">
                <a:solidFill>
                  <a:schemeClr val="tx2">
                    <a:alpha val="60000"/>
                  </a:schemeClr>
                </a:solidFill>
              </a:rPr>
              <a:t>sinyali</a:t>
            </a:r>
            <a:r>
              <a:rPr lang="en-US" sz="1600" dirty="0">
                <a:solidFill>
                  <a:schemeClr val="tx2">
                    <a:alpha val="60000"/>
                  </a:schemeClr>
                </a:solidFill>
              </a:rPr>
              <a:t> </a:t>
            </a:r>
            <a:r>
              <a:rPr lang="en-US" sz="1600" dirty="0" err="1">
                <a:solidFill>
                  <a:schemeClr val="tx2">
                    <a:alpha val="60000"/>
                  </a:schemeClr>
                </a:solidFill>
              </a:rPr>
              <a:t>belirler</a:t>
            </a:r>
            <a:r>
              <a:rPr lang="en-US" sz="1600" dirty="0">
                <a:solidFill>
                  <a:schemeClr val="tx2">
                    <a:alpha val="60000"/>
                  </a:schemeClr>
                </a:solidFill>
              </a:rPr>
              <a:t>.</a:t>
            </a:r>
          </a:p>
        </p:txBody>
      </p:sp>
      <p:pic>
        <p:nvPicPr>
          <p:cNvPr id="5" name="İçerik Yer Tutucusu 4" descr="çizim içeren bir resim&#10;&#10;Açıklama otomatik olarak oluşturuldu">
            <a:extLst>
              <a:ext uri="{FF2B5EF4-FFF2-40B4-BE49-F238E27FC236}">
                <a16:creationId xmlns:a16="http://schemas.microsoft.com/office/drawing/2014/main" id="{5E30BF02-7826-9740-520E-D105295B93CB}"/>
              </a:ext>
            </a:extLst>
          </p:cNvPr>
          <p:cNvPicPr>
            <a:picLocks noChangeAspect="1"/>
          </p:cNvPicPr>
          <p:nvPr/>
        </p:nvPicPr>
        <p:blipFill rotWithShape="1">
          <a:blip r:embed="rId2">
            <a:alphaModFix amt="90000"/>
            <a:extLst>
              <a:ext uri="{28A0092B-C50C-407E-A947-70E740481C1C}">
                <a14:useLocalDpi xmlns:a14="http://schemas.microsoft.com/office/drawing/2010/main" val="0"/>
              </a:ext>
            </a:extLst>
          </a:blip>
          <a:srcRect t="17148" r="-2" b="13613"/>
          <a:stretch/>
        </p:blipFill>
        <p:spPr>
          <a:xfrm>
            <a:off x="7573571" y="486561"/>
            <a:ext cx="4129072" cy="2858871"/>
          </a:xfrm>
          <a:prstGeom prst="rect">
            <a:avLst/>
          </a:prstGeom>
        </p:spPr>
      </p:pic>
      <p:pic>
        <p:nvPicPr>
          <p:cNvPr id="7" name="Resim 6" descr="metin, diyagram, ekran görüntüsü, çizgi içeren bir resim&#10;&#10;Açıklama otomatik olarak oluşturuldu">
            <a:extLst>
              <a:ext uri="{FF2B5EF4-FFF2-40B4-BE49-F238E27FC236}">
                <a16:creationId xmlns:a16="http://schemas.microsoft.com/office/drawing/2014/main" id="{BCA2AD9A-1692-D22D-5E55-C0097538E57E}"/>
              </a:ext>
            </a:extLst>
          </p:cNvPr>
          <p:cNvPicPr>
            <a:picLocks noChangeAspect="1"/>
          </p:cNvPicPr>
          <p:nvPr/>
        </p:nvPicPr>
        <p:blipFill rotWithShape="1">
          <a:blip r:embed="rId3">
            <a:alphaModFix amt="90000"/>
            <a:extLst>
              <a:ext uri="{28A0092B-C50C-407E-A947-70E740481C1C}">
                <a14:useLocalDpi xmlns:a14="http://schemas.microsoft.com/office/drawing/2010/main" val="0"/>
              </a:ext>
            </a:extLst>
          </a:blip>
          <a:srcRect t="11441" r="-2" b="2010"/>
          <a:stretch/>
        </p:blipFill>
        <p:spPr>
          <a:xfrm>
            <a:off x="7573581" y="3507004"/>
            <a:ext cx="4129061" cy="2858871"/>
          </a:xfrm>
          <a:prstGeom prst="rect">
            <a:avLst/>
          </a:prstGeom>
        </p:spPr>
      </p:pic>
    </p:spTree>
    <p:extLst>
      <p:ext uri="{BB962C8B-B14F-4D97-AF65-F5344CB8AC3E}">
        <p14:creationId xmlns:p14="http://schemas.microsoft.com/office/powerpoint/2010/main" val="201860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22A72B0-628B-B4EE-0C8B-1F2D6589C751}"/>
              </a:ext>
            </a:extLst>
          </p:cNvPr>
          <p:cNvSpPr>
            <a:spLocks noGrp="1"/>
          </p:cNvSpPr>
          <p:nvPr>
            <p:ph type="title"/>
          </p:nvPr>
        </p:nvSpPr>
        <p:spPr>
          <a:xfrm>
            <a:off x="838200" y="857251"/>
            <a:ext cx="6156051" cy="1020187"/>
          </a:xfrm>
        </p:spPr>
        <p:txBody>
          <a:bodyPr anchor="b">
            <a:normAutofit/>
          </a:bodyPr>
          <a:lstStyle/>
          <a:p>
            <a:r>
              <a:rPr lang="tr-TR" sz="4400" dirty="0">
                <a:gradFill flip="none" rotWithShape="1">
                  <a:gsLst>
                    <a:gs pos="0">
                      <a:schemeClr val="accent5">
                        <a:alpha val="70000"/>
                      </a:schemeClr>
                    </a:gs>
                    <a:gs pos="100000">
                      <a:schemeClr val="accent1">
                        <a:alpha val="70000"/>
                      </a:schemeClr>
                    </a:gs>
                  </a:gsLst>
                  <a:lin ang="0" scaled="1"/>
                  <a:tileRect/>
                </a:gradFill>
              </a:rPr>
              <a:t>Yapay Sinir Ağları</a:t>
            </a:r>
          </a:p>
        </p:txBody>
      </p:sp>
      <p:sp>
        <p:nvSpPr>
          <p:cNvPr id="11" name="Content Placeholder 10">
            <a:extLst>
              <a:ext uri="{FF2B5EF4-FFF2-40B4-BE49-F238E27FC236}">
                <a16:creationId xmlns:a16="http://schemas.microsoft.com/office/drawing/2014/main" id="{6E0168DF-3374-9789-391D-C9D7BA3DF083}"/>
              </a:ext>
            </a:extLst>
          </p:cNvPr>
          <p:cNvSpPr>
            <a:spLocks noGrp="1"/>
          </p:cNvSpPr>
          <p:nvPr>
            <p:ph idx="1"/>
          </p:nvPr>
        </p:nvSpPr>
        <p:spPr>
          <a:xfrm>
            <a:off x="838199" y="2305455"/>
            <a:ext cx="6156052" cy="3871507"/>
          </a:xfrm>
        </p:spPr>
        <p:txBody>
          <a:bodyPr>
            <a:normAutofit/>
          </a:bodyPr>
          <a:lstStyle/>
          <a:p>
            <a:pPr algn="just"/>
            <a:r>
              <a:rPr lang="en-US" sz="1600" b="1" dirty="0">
                <a:solidFill>
                  <a:schemeClr val="tx2">
                    <a:alpha val="60000"/>
                  </a:schemeClr>
                </a:solidFill>
              </a:rPr>
              <a:t>3. </a:t>
            </a:r>
            <a:r>
              <a:rPr lang="en-US" sz="1600" b="1" dirty="0" err="1">
                <a:solidFill>
                  <a:schemeClr val="tx2">
                    <a:alpha val="60000"/>
                  </a:schemeClr>
                </a:solidFill>
              </a:rPr>
              <a:t>Akson</a:t>
            </a:r>
            <a:r>
              <a:rPr lang="en-US" sz="1600" b="1" dirty="0">
                <a:solidFill>
                  <a:schemeClr val="tx2">
                    <a:alpha val="60000"/>
                  </a:schemeClr>
                </a:solidFill>
              </a:rPr>
              <a:t> (Axon):</a:t>
            </a:r>
          </a:p>
          <a:p>
            <a:pPr algn="just"/>
            <a:endParaRPr lang="en-US" sz="1600" b="1" dirty="0">
              <a:solidFill>
                <a:schemeClr val="tx2">
                  <a:alpha val="60000"/>
                </a:schemeClr>
              </a:solidFill>
            </a:endParaRPr>
          </a:p>
          <a:p>
            <a:pPr algn="just"/>
            <a:r>
              <a:rPr lang="en-US" sz="1600" b="1" dirty="0" err="1">
                <a:solidFill>
                  <a:schemeClr val="tx2">
                    <a:alpha val="60000"/>
                  </a:schemeClr>
                </a:solidFill>
              </a:rPr>
              <a:t>Biyolojik</a:t>
            </a:r>
            <a:r>
              <a:rPr lang="en-US" sz="1600" b="1" dirty="0">
                <a:solidFill>
                  <a:schemeClr val="tx2">
                    <a:alpha val="60000"/>
                  </a:schemeClr>
                </a:solidFill>
              </a:rPr>
              <a:t> </a:t>
            </a:r>
            <a:r>
              <a:rPr lang="en-US" sz="1600" b="1" dirty="0" err="1">
                <a:solidFill>
                  <a:schemeClr val="tx2">
                    <a:alpha val="60000"/>
                  </a:schemeClr>
                </a:solidFill>
              </a:rPr>
              <a:t>Nöron</a:t>
            </a:r>
            <a:r>
              <a:rPr lang="en-US" sz="1600" b="1" dirty="0">
                <a:solidFill>
                  <a:schemeClr val="tx2">
                    <a:alpha val="60000"/>
                  </a:schemeClr>
                </a:solidFill>
              </a:rPr>
              <a:t>: </a:t>
            </a:r>
            <a:r>
              <a:rPr lang="en-US" sz="1600" dirty="0" err="1">
                <a:solidFill>
                  <a:schemeClr val="tx2">
                    <a:alpha val="60000"/>
                  </a:schemeClr>
                </a:solidFill>
              </a:rPr>
              <a:t>Akson</a:t>
            </a:r>
            <a:r>
              <a:rPr lang="en-US" sz="1600" dirty="0">
                <a:solidFill>
                  <a:schemeClr val="tx2">
                    <a:alpha val="60000"/>
                  </a:schemeClr>
                </a:solidFill>
              </a:rPr>
              <a:t>, </a:t>
            </a:r>
            <a:r>
              <a:rPr lang="en-US" sz="1600" dirty="0" err="1">
                <a:solidFill>
                  <a:schemeClr val="tx2">
                    <a:alpha val="60000"/>
                  </a:schemeClr>
                </a:solidFill>
              </a:rPr>
              <a:t>nöronun</a:t>
            </a:r>
            <a:r>
              <a:rPr lang="en-US" sz="1600" dirty="0">
                <a:solidFill>
                  <a:schemeClr val="tx2">
                    <a:alpha val="60000"/>
                  </a:schemeClr>
                </a:solidFill>
              </a:rPr>
              <a:t> </a:t>
            </a:r>
            <a:r>
              <a:rPr lang="en-US" sz="1600" dirty="0" err="1">
                <a:solidFill>
                  <a:schemeClr val="tx2">
                    <a:alpha val="60000"/>
                  </a:schemeClr>
                </a:solidFill>
              </a:rPr>
              <a:t>bilgiyi</a:t>
            </a:r>
            <a:r>
              <a:rPr lang="en-US" sz="1600" dirty="0">
                <a:solidFill>
                  <a:schemeClr val="tx2">
                    <a:alpha val="60000"/>
                  </a:schemeClr>
                </a:solidFill>
              </a:rPr>
              <a:t> </a:t>
            </a:r>
            <a:r>
              <a:rPr lang="en-US" sz="1600" dirty="0" err="1">
                <a:solidFill>
                  <a:schemeClr val="tx2">
                    <a:alpha val="60000"/>
                  </a:schemeClr>
                </a:solidFill>
              </a:rPr>
              <a:t>ilettiği</a:t>
            </a:r>
            <a:r>
              <a:rPr lang="en-US" sz="1600" dirty="0">
                <a:solidFill>
                  <a:schemeClr val="tx2">
                    <a:alpha val="60000"/>
                  </a:schemeClr>
                </a:solidFill>
              </a:rPr>
              <a:t> </a:t>
            </a:r>
            <a:r>
              <a:rPr lang="en-US" sz="1600" dirty="0" err="1">
                <a:solidFill>
                  <a:schemeClr val="tx2">
                    <a:alpha val="60000"/>
                  </a:schemeClr>
                </a:solidFill>
              </a:rPr>
              <a:t>uzun</a:t>
            </a:r>
            <a:r>
              <a:rPr lang="en-US" sz="1600" dirty="0">
                <a:solidFill>
                  <a:schemeClr val="tx2">
                    <a:alpha val="60000"/>
                  </a:schemeClr>
                </a:solidFill>
              </a:rPr>
              <a:t> </a:t>
            </a:r>
            <a:r>
              <a:rPr lang="en-US" sz="1600" dirty="0" err="1">
                <a:solidFill>
                  <a:schemeClr val="tx2">
                    <a:alpha val="60000"/>
                  </a:schemeClr>
                </a:solidFill>
              </a:rPr>
              <a:t>bir</a:t>
            </a:r>
            <a:r>
              <a:rPr lang="en-US" sz="1600" dirty="0">
                <a:solidFill>
                  <a:schemeClr val="tx2">
                    <a:alpha val="60000"/>
                  </a:schemeClr>
                </a:solidFill>
              </a:rPr>
              <a:t> </a:t>
            </a:r>
            <a:r>
              <a:rPr lang="en-US" sz="1600" dirty="0" err="1">
                <a:solidFill>
                  <a:schemeClr val="tx2">
                    <a:alpha val="60000"/>
                  </a:schemeClr>
                </a:solidFill>
              </a:rPr>
              <a:t>uzantıdır</a:t>
            </a:r>
            <a:r>
              <a:rPr lang="en-US" sz="1600" dirty="0">
                <a:solidFill>
                  <a:schemeClr val="tx2">
                    <a:alpha val="60000"/>
                  </a:schemeClr>
                </a:solidFill>
              </a:rPr>
              <a:t>. </a:t>
            </a:r>
            <a:r>
              <a:rPr lang="en-US" sz="1600" dirty="0" err="1">
                <a:solidFill>
                  <a:schemeClr val="tx2">
                    <a:alpha val="60000"/>
                  </a:schemeClr>
                </a:solidFill>
              </a:rPr>
              <a:t>Sinirsel</a:t>
            </a:r>
            <a:r>
              <a:rPr lang="en-US" sz="1600" dirty="0">
                <a:solidFill>
                  <a:schemeClr val="tx2">
                    <a:alpha val="60000"/>
                  </a:schemeClr>
                </a:solidFill>
              </a:rPr>
              <a:t> </a:t>
            </a:r>
            <a:r>
              <a:rPr lang="en-US" sz="1600" dirty="0" err="1">
                <a:solidFill>
                  <a:schemeClr val="tx2">
                    <a:alpha val="60000"/>
                  </a:schemeClr>
                </a:solidFill>
              </a:rPr>
              <a:t>sinyalleri</a:t>
            </a:r>
            <a:r>
              <a:rPr lang="en-US" sz="1600" dirty="0">
                <a:solidFill>
                  <a:schemeClr val="tx2">
                    <a:alpha val="60000"/>
                  </a:schemeClr>
                </a:solidFill>
              </a:rPr>
              <a:t> </a:t>
            </a:r>
            <a:r>
              <a:rPr lang="en-US" sz="1600" dirty="0" err="1">
                <a:solidFill>
                  <a:schemeClr val="tx2">
                    <a:alpha val="60000"/>
                  </a:schemeClr>
                </a:solidFill>
              </a:rPr>
              <a:t>diğer</a:t>
            </a:r>
            <a:r>
              <a:rPr lang="en-US" sz="1600" dirty="0">
                <a:solidFill>
                  <a:schemeClr val="tx2">
                    <a:alpha val="60000"/>
                  </a:schemeClr>
                </a:solidFill>
              </a:rPr>
              <a:t> </a:t>
            </a:r>
            <a:r>
              <a:rPr lang="en-US" sz="1600" dirty="0" err="1">
                <a:solidFill>
                  <a:schemeClr val="tx2">
                    <a:alpha val="60000"/>
                  </a:schemeClr>
                </a:solidFill>
              </a:rPr>
              <a:t>nöronlara</a:t>
            </a:r>
            <a:r>
              <a:rPr lang="en-US" sz="1600" dirty="0">
                <a:solidFill>
                  <a:schemeClr val="tx2">
                    <a:alpha val="60000"/>
                  </a:schemeClr>
                </a:solidFill>
              </a:rPr>
              <a:t> </a:t>
            </a:r>
            <a:r>
              <a:rPr lang="en-US" sz="1600" dirty="0" err="1">
                <a:solidFill>
                  <a:schemeClr val="tx2">
                    <a:alpha val="60000"/>
                  </a:schemeClr>
                </a:solidFill>
              </a:rPr>
              <a:t>veya</a:t>
            </a:r>
            <a:r>
              <a:rPr lang="en-US" sz="1600" dirty="0">
                <a:solidFill>
                  <a:schemeClr val="tx2">
                    <a:alpha val="60000"/>
                  </a:schemeClr>
                </a:solidFill>
              </a:rPr>
              <a:t> </a:t>
            </a:r>
            <a:r>
              <a:rPr lang="en-US" sz="1600" dirty="0" err="1">
                <a:solidFill>
                  <a:schemeClr val="tx2">
                    <a:alpha val="60000"/>
                  </a:schemeClr>
                </a:solidFill>
              </a:rPr>
              <a:t>hedef</a:t>
            </a:r>
            <a:r>
              <a:rPr lang="en-US" sz="1600" dirty="0">
                <a:solidFill>
                  <a:schemeClr val="tx2">
                    <a:alpha val="60000"/>
                  </a:schemeClr>
                </a:solidFill>
              </a:rPr>
              <a:t> </a:t>
            </a:r>
            <a:r>
              <a:rPr lang="en-US" sz="1600" dirty="0" err="1">
                <a:solidFill>
                  <a:schemeClr val="tx2">
                    <a:alpha val="60000"/>
                  </a:schemeClr>
                </a:solidFill>
              </a:rPr>
              <a:t>hücrelere</a:t>
            </a:r>
            <a:r>
              <a:rPr lang="en-US" sz="1600" dirty="0">
                <a:solidFill>
                  <a:schemeClr val="tx2">
                    <a:alpha val="60000"/>
                  </a:schemeClr>
                </a:solidFill>
              </a:rPr>
              <a:t> </a:t>
            </a:r>
            <a:r>
              <a:rPr lang="en-US" sz="1600" dirty="0" err="1">
                <a:solidFill>
                  <a:schemeClr val="tx2">
                    <a:alpha val="60000"/>
                  </a:schemeClr>
                </a:solidFill>
              </a:rPr>
              <a:t>iletir</a:t>
            </a:r>
            <a:r>
              <a:rPr lang="en-US" sz="1600" dirty="0">
                <a:solidFill>
                  <a:schemeClr val="tx2">
                    <a:alpha val="60000"/>
                  </a:schemeClr>
                </a:solidFill>
              </a:rPr>
              <a:t>.</a:t>
            </a:r>
          </a:p>
          <a:p>
            <a:pPr algn="just"/>
            <a:r>
              <a:rPr lang="en-US" sz="1600" b="1" dirty="0" err="1">
                <a:solidFill>
                  <a:schemeClr val="tx2">
                    <a:alpha val="60000"/>
                  </a:schemeClr>
                </a:solidFill>
              </a:rPr>
              <a:t>Yapay</a:t>
            </a:r>
            <a:r>
              <a:rPr lang="en-US" sz="1600" b="1" dirty="0">
                <a:solidFill>
                  <a:schemeClr val="tx2">
                    <a:alpha val="60000"/>
                  </a:schemeClr>
                </a:solidFill>
              </a:rPr>
              <a:t> </a:t>
            </a:r>
            <a:r>
              <a:rPr lang="en-US" sz="1600" b="1" dirty="0" err="1">
                <a:solidFill>
                  <a:schemeClr val="tx2">
                    <a:alpha val="60000"/>
                  </a:schemeClr>
                </a:solidFill>
              </a:rPr>
              <a:t>Sinir</a:t>
            </a:r>
            <a:r>
              <a:rPr lang="en-US" sz="1600" b="1" dirty="0">
                <a:solidFill>
                  <a:schemeClr val="tx2">
                    <a:alpha val="60000"/>
                  </a:schemeClr>
                </a:solidFill>
              </a:rPr>
              <a:t> </a:t>
            </a:r>
            <a:r>
              <a:rPr lang="en-US" sz="1600" b="1" dirty="0" err="1">
                <a:solidFill>
                  <a:schemeClr val="tx2">
                    <a:alpha val="60000"/>
                  </a:schemeClr>
                </a:solidFill>
              </a:rPr>
              <a:t>Ağı</a:t>
            </a:r>
            <a:r>
              <a:rPr lang="en-US" sz="1600" b="1" dirty="0">
                <a:solidFill>
                  <a:schemeClr val="tx2">
                    <a:alpha val="60000"/>
                  </a:schemeClr>
                </a:solidFill>
              </a:rPr>
              <a:t>: </a:t>
            </a:r>
            <a:r>
              <a:rPr lang="en-US" sz="1600" dirty="0" err="1">
                <a:solidFill>
                  <a:schemeClr val="tx2">
                    <a:alpha val="60000"/>
                  </a:schemeClr>
                </a:solidFill>
              </a:rPr>
              <a:t>Aksonun</a:t>
            </a:r>
            <a:r>
              <a:rPr lang="en-US" sz="1600" dirty="0">
                <a:solidFill>
                  <a:schemeClr val="tx2">
                    <a:alpha val="60000"/>
                  </a:schemeClr>
                </a:solidFill>
              </a:rPr>
              <a:t> </a:t>
            </a:r>
            <a:r>
              <a:rPr lang="en-US" sz="1600" dirty="0" err="1">
                <a:solidFill>
                  <a:schemeClr val="tx2">
                    <a:alpha val="60000"/>
                  </a:schemeClr>
                </a:solidFill>
              </a:rPr>
              <a:t>yapay</a:t>
            </a:r>
            <a:r>
              <a:rPr lang="en-US" sz="1600" dirty="0">
                <a:solidFill>
                  <a:schemeClr val="tx2">
                    <a:alpha val="60000"/>
                  </a:schemeClr>
                </a:solidFill>
              </a:rPr>
              <a:t> </a:t>
            </a:r>
            <a:r>
              <a:rPr lang="en-US" sz="1600" dirty="0" err="1">
                <a:solidFill>
                  <a:schemeClr val="tx2">
                    <a:alpha val="60000"/>
                  </a:schemeClr>
                </a:solidFill>
              </a:rPr>
              <a:t>karşılığı</a:t>
            </a:r>
            <a:r>
              <a:rPr lang="en-US" sz="1600" dirty="0">
                <a:solidFill>
                  <a:schemeClr val="tx2">
                    <a:alpha val="60000"/>
                  </a:schemeClr>
                </a:solidFill>
              </a:rPr>
              <a:t>, </a:t>
            </a:r>
            <a:r>
              <a:rPr lang="en-US" sz="1600" dirty="0" err="1">
                <a:solidFill>
                  <a:schemeClr val="tx2">
                    <a:alpha val="60000"/>
                  </a:schemeClr>
                </a:solidFill>
              </a:rPr>
              <a:t>yapay</a:t>
            </a:r>
            <a:r>
              <a:rPr lang="en-US" sz="1600" dirty="0">
                <a:solidFill>
                  <a:schemeClr val="tx2">
                    <a:alpha val="60000"/>
                  </a:schemeClr>
                </a:solidFill>
              </a:rPr>
              <a:t> </a:t>
            </a:r>
            <a:r>
              <a:rPr lang="en-US" sz="1600" dirty="0" err="1">
                <a:solidFill>
                  <a:schemeClr val="tx2">
                    <a:alpha val="60000"/>
                  </a:schemeClr>
                </a:solidFill>
              </a:rPr>
              <a:t>sinir</a:t>
            </a:r>
            <a:r>
              <a:rPr lang="en-US" sz="1600" dirty="0">
                <a:solidFill>
                  <a:schemeClr val="tx2">
                    <a:alpha val="60000"/>
                  </a:schemeClr>
                </a:solidFill>
              </a:rPr>
              <a:t> </a:t>
            </a:r>
            <a:r>
              <a:rPr lang="en-US" sz="1600" dirty="0" err="1">
                <a:solidFill>
                  <a:schemeClr val="tx2">
                    <a:alpha val="60000"/>
                  </a:schemeClr>
                </a:solidFill>
              </a:rPr>
              <a:t>ağının</a:t>
            </a:r>
            <a:r>
              <a:rPr lang="en-US" sz="1600" dirty="0">
                <a:solidFill>
                  <a:schemeClr val="tx2">
                    <a:alpha val="60000"/>
                  </a:schemeClr>
                </a:solidFill>
              </a:rPr>
              <a:t> </a:t>
            </a:r>
            <a:r>
              <a:rPr lang="en-US" sz="1600" dirty="0" err="1">
                <a:solidFill>
                  <a:schemeClr val="tx2">
                    <a:alpha val="60000"/>
                  </a:schemeClr>
                </a:solidFill>
              </a:rPr>
              <a:t>çıkış</a:t>
            </a:r>
            <a:r>
              <a:rPr lang="en-US" sz="1600" dirty="0">
                <a:solidFill>
                  <a:schemeClr val="tx2">
                    <a:alpha val="60000"/>
                  </a:schemeClr>
                </a:solidFill>
              </a:rPr>
              <a:t> </a:t>
            </a:r>
            <a:r>
              <a:rPr lang="en-US" sz="1600" dirty="0" err="1">
                <a:solidFill>
                  <a:schemeClr val="tx2">
                    <a:alpha val="60000"/>
                  </a:schemeClr>
                </a:solidFill>
              </a:rPr>
              <a:t>katmanını</a:t>
            </a:r>
            <a:r>
              <a:rPr lang="en-US" sz="1600" dirty="0">
                <a:solidFill>
                  <a:schemeClr val="tx2">
                    <a:alpha val="60000"/>
                  </a:schemeClr>
                </a:solidFill>
              </a:rPr>
              <a:t> </a:t>
            </a:r>
            <a:r>
              <a:rPr lang="en-US" sz="1600" dirty="0" err="1">
                <a:solidFill>
                  <a:schemeClr val="tx2">
                    <a:alpha val="60000"/>
                  </a:schemeClr>
                </a:solidFill>
              </a:rPr>
              <a:t>temsil</a:t>
            </a:r>
            <a:r>
              <a:rPr lang="en-US" sz="1600" dirty="0">
                <a:solidFill>
                  <a:schemeClr val="tx2">
                    <a:alpha val="60000"/>
                  </a:schemeClr>
                </a:solidFill>
              </a:rPr>
              <a:t> </a:t>
            </a:r>
            <a:r>
              <a:rPr lang="en-US" sz="1600" dirty="0" err="1">
                <a:solidFill>
                  <a:schemeClr val="tx2">
                    <a:alpha val="60000"/>
                  </a:schemeClr>
                </a:solidFill>
              </a:rPr>
              <a:t>eder</a:t>
            </a:r>
            <a:r>
              <a:rPr lang="en-US" sz="1600" dirty="0">
                <a:solidFill>
                  <a:schemeClr val="tx2">
                    <a:alpha val="60000"/>
                  </a:schemeClr>
                </a:solidFill>
              </a:rPr>
              <a:t>. Bu </a:t>
            </a:r>
            <a:r>
              <a:rPr lang="en-US" sz="1600" dirty="0" err="1">
                <a:solidFill>
                  <a:schemeClr val="tx2">
                    <a:alpha val="60000"/>
                  </a:schemeClr>
                </a:solidFill>
              </a:rPr>
              <a:t>katman</a:t>
            </a:r>
            <a:r>
              <a:rPr lang="en-US" sz="1600" dirty="0">
                <a:solidFill>
                  <a:schemeClr val="tx2">
                    <a:alpha val="60000"/>
                  </a:schemeClr>
                </a:solidFill>
              </a:rPr>
              <a:t>, </a:t>
            </a:r>
            <a:r>
              <a:rPr lang="en-US" sz="1600" dirty="0" err="1">
                <a:solidFill>
                  <a:schemeClr val="tx2">
                    <a:alpha val="60000"/>
                  </a:schemeClr>
                </a:solidFill>
              </a:rPr>
              <a:t>modelin</a:t>
            </a:r>
            <a:r>
              <a:rPr lang="en-US" sz="1600" dirty="0">
                <a:solidFill>
                  <a:schemeClr val="tx2">
                    <a:alpha val="60000"/>
                  </a:schemeClr>
                </a:solidFill>
              </a:rPr>
              <a:t> </a:t>
            </a:r>
            <a:r>
              <a:rPr lang="en-US" sz="1600" dirty="0" err="1">
                <a:solidFill>
                  <a:schemeClr val="tx2">
                    <a:alpha val="60000"/>
                  </a:schemeClr>
                </a:solidFill>
              </a:rPr>
              <a:t>sonucunu</a:t>
            </a:r>
            <a:r>
              <a:rPr lang="en-US" sz="1600" dirty="0">
                <a:solidFill>
                  <a:schemeClr val="tx2">
                    <a:alpha val="60000"/>
                  </a:schemeClr>
                </a:solidFill>
              </a:rPr>
              <a:t> </a:t>
            </a:r>
            <a:r>
              <a:rPr lang="en-US" sz="1600" dirty="0" err="1">
                <a:solidFill>
                  <a:schemeClr val="tx2">
                    <a:alpha val="60000"/>
                  </a:schemeClr>
                </a:solidFill>
              </a:rPr>
              <a:t>üretir</a:t>
            </a:r>
            <a:r>
              <a:rPr lang="en-US" sz="1600" dirty="0">
                <a:solidFill>
                  <a:schemeClr val="tx2">
                    <a:alpha val="60000"/>
                  </a:schemeClr>
                </a:solidFill>
              </a:rPr>
              <a:t>. </a:t>
            </a:r>
            <a:r>
              <a:rPr lang="en-US" sz="1600" dirty="0" err="1">
                <a:solidFill>
                  <a:schemeClr val="tx2">
                    <a:alpha val="60000"/>
                  </a:schemeClr>
                </a:solidFill>
              </a:rPr>
              <a:t>Aktivasyon</a:t>
            </a:r>
            <a:r>
              <a:rPr lang="en-US" sz="1600" dirty="0">
                <a:solidFill>
                  <a:schemeClr val="tx2">
                    <a:alpha val="60000"/>
                  </a:schemeClr>
                </a:solidFill>
              </a:rPr>
              <a:t> </a:t>
            </a:r>
            <a:r>
              <a:rPr lang="en-US" sz="1600" dirty="0" err="1">
                <a:solidFill>
                  <a:schemeClr val="tx2">
                    <a:alpha val="60000"/>
                  </a:schemeClr>
                </a:solidFill>
              </a:rPr>
              <a:t>fonksiyonu</a:t>
            </a:r>
            <a:r>
              <a:rPr lang="en-US" sz="1600" dirty="0">
                <a:solidFill>
                  <a:schemeClr val="tx2">
                    <a:alpha val="60000"/>
                  </a:schemeClr>
                </a:solidFill>
              </a:rPr>
              <a:t> </a:t>
            </a:r>
            <a:r>
              <a:rPr lang="en-US" sz="1600" dirty="0" err="1">
                <a:solidFill>
                  <a:schemeClr val="tx2">
                    <a:alpha val="60000"/>
                  </a:schemeClr>
                </a:solidFill>
              </a:rPr>
              <a:t>sonuçları</a:t>
            </a:r>
            <a:r>
              <a:rPr lang="en-US" sz="1600" dirty="0">
                <a:solidFill>
                  <a:schemeClr val="tx2">
                    <a:alpha val="60000"/>
                  </a:schemeClr>
                </a:solidFill>
              </a:rPr>
              <a:t> </a:t>
            </a:r>
            <a:r>
              <a:rPr lang="en-US" sz="1600" dirty="0" err="1">
                <a:solidFill>
                  <a:schemeClr val="tx2">
                    <a:alpha val="60000"/>
                  </a:schemeClr>
                </a:solidFill>
              </a:rPr>
              <a:t>çıkış</a:t>
            </a:r>
            <a:r>
              <a:rPr lang="en-US" sz="1600" dirty="0">
                <a:solidFill>
                  <a:schemeClr val="tx2">
                    <a:alpha val="60000"/>
                  </a:schemeClr>
                </a:solidFill>
              </a:rPr>
              <a:t> </a:t>
            </a:r>
            <a:r>
              <a:rPr lang="en-US" sz="1600" dirty="0" err="1">
                <a:solidFill>
                  <a:schemeClr val="tx2">
                    <a:alpha val="60000"/>
                  </a:schemeClr>
                </a:solidFill>
              </a:rPr>
              <a:t>olarak</a:t>
            </a:r>
            <a:r>
              <a:rPr lang="en-US" sz="1600" dirty="0">
                <a:solidFill>
                  <a:schemeClr val="tx2">
                    <a:alpha val="60000"/>
                  </a:schemeClr>
                </a:solidFill>
              </a:rPr>
              <a:t> </a:t>
            </a:r>
            <a:r>
              <a:rPr lang="en-US" sz="1600" dirty="0" err="1">
                <a:solidFill>
                  <a:schemeClr val="tx2">
                    <a:alpha val="60000"/>
                  </a:schemeClr>
                </a:solidFill>
              </a:rPr>
              <a:t>sunar</a:t>
            </a:r>
            <a:r>
              <a:rPr lang="en-US" sz="1600" dirty="0">
                <a:solidFill>
                  <a:schemeClr val="tx2">
                    <a:alpha val="60000"/>
                  </a:schemeClr>
                </a:solidFill>
              </a:rPr>
              <a:t> ve </a:t>
            </a:r>
            <a:r>
              <a:rPr lang="en-US" sz="1600" dirty="0" err="1">
                <a:solidFill>
                  <a:schemeClr val="tx2">
                    <a:alpha val="60000"/>
                  </a:schemeClr>
                </a:solidFill>
              </a:rPr>
              <a:t>bu</a:t>
            </a:r>
            <a:r>
              <a:rPr lang="en-US" sz="1600" dirty="0">
                <a:solidFill>
                  <a:schemeClr val="tx2">
                    <a:alpha val="60000"/>
                  </a:schemeClr>
                </a:solidFill>
              </a:rPr>
              <a:t> </a:t>
            </a:r>
            <a:r>
              <a:rPr lang="en-US" sz="1600" dirty="0" err="1">
                <a:solidFill>
                  <a:schemeClr val="tx2">
                    <a:alpha val="60000"/>
                  </a:schemeClr>
                </a:solidFill>
              </a:rPr>
              <a:t>çıkışlar</a:t>
            </a:r>
            <a:r>
              <a:rPr lang="en-US" sz="1600" dirty="0">
                <a:solidFill>
                  <a:schemeClr val="tx2">
                    <a:alpha val="60000"/>
                  </a:schemeClr>
                </a:solidFill>
              </a:rPr>
              <a:t> </a:t>
            </a:r>
            <a:r>
              <a:rPr lang="en-US" sz="1600" dirty="0" err="1">
                <a:solidFill>
                  <a:schemeClr val="tx2">
                    <a:alpha val="60000"/>
                  </a:schemeClr>
                </a:solidFill>
              </a:rPr>
              <a:t>genellikle</a:t>
            </a:r>
            <a:r>
              <a:rPr lang="en-US" sz="1600" dirty="0">
                <a:solidFill>
                  <a:schemeClr val="tx2">
                    <a:alpha val="60000"/>
                  </a:schemeClr>
                </a:solidFill>
              </a:rPr>
              <a:t> problem </a:t>
            </a:r>
            <a:r>
              <a:rPr lang="en-US" sz="1600" dirty="0" err="1">
                <a:solidFill>
                  <a:schemeClr val="tx2">
                    <a:alpha val="60000"/>
                  </a:schemeClr>
                </a:solidFill>
              </a:rPr>
              <a:t>türüne</a:t>
            </a:r>
            <a:r>
              <a:rPr lang="en-US" sz="1600" dirty="0">
                <a:solidFill>
                  <a:schemeClr val="tx2">
                    <a:alpha val="60000"/>
                  </a:schemeClr>
                </a:solidFill>
              </a:rPr>
              <a:t> </a:t>
            </a:r>
            <a:r>
              <a:rPr lang="en-US" sz="1600" dirty="0" err="1">
                <a:solidFill>
                  <a:schemeClr val="tx2">
                    <a:alpha val="60000"/>
                  </a:schemeClr>
                </a:solidFill>
              </a:rPr>
              <a:t>bağlı</a:t>
            </a:r>
            <a:r>
              <a:rPr lang="en-US" sz="1600" dirty="0">
                <a:solidFill>
                  <a:schemeClr val="tx2">
                    <a:alpha val="60000"/>
                  </a:schemeClr>
                </a:solidFill>
              </a:rPr>
              <a:t> </a:t>
            </a:r>
            <a:r>
              <a:rPr lang="en-US" sz="1600" dirty="0" err="1">
                <a:solidFill>
                  <a:schemeClr val="tx2">
                    <a:alpha val="60000"/>
                  </a:schemeClr>
                </a:solidFill>
              </a:rPr>
              <a:t>olarak</a:t>
            </a:r>
            <a:r>
              <a:rPr lang="en-US" sz="1600" dirty="0">
                <a:solidFill>
                  <a:schemeClr val="tx2">
                    <a:alpha val="60000"/>
                  </a:schemeClr>
                </a:solidFill>
              </a:rPr>
              <a:t> </a:t>
            </a:r>
            <a:r>
              <a:rPr lang="en-US" sz="1600" dirty="0" err="1">
                <a:solidFill>
                  <a:schemeClr val="tx2">
                    <a:alpha val="60000"/>
                  </a:schemeClr>
                </a:solidFill>
              </a:rPr>
              <a:t>yorumlanır</a:t>
            </a:r>
            <a:r>
              <a:rPr lang="en-US" sz="1600" dirty="0">
                <a:solidFill>
                  <a:schemeClr val="tx2">
                    <a:alpha val="60000"/>
                  </a:schemeClr>
                </a:solidFill>
              </a:rPr>
              <a:t>.</a:t>
            </a:r>
          </a:p>
        </p:txBody>
      </p:sp>
      <p:pic>
        <p:nvPicPr>
          <p:cNvPr id="5" name="İçerik Yer Tutucusu 4" descr="çizim içeren bir resim&#10;&#10;Açıklama otomatik olarak oluşturuldu">
            <a:extLst>
              <a:ext uri="{FF2B5EF4-FFF2-40B4-BE49-F238E27FC236}">
                <a16:creationId xmlns:a16="http://schemas.microsoft.com/office/drawing/2014/main" id="{5E30BF02-7826-9740-520E-D105295B93CB}"/>
              </a:ext>
            </a:extLst>
          </p:cNvPr>
          <p:cNvPicPr>
            <a:picLocks noChangeAspect="1"/>
          </p:cNvPicPr>
          <p:nvPr/>
        </p:nvPicPr>
        <p:blipFill rotWithShape="1">
          <a:blip r:embed="rId2">
            <a:alphaModFix amt="90000"/>
            <a:extLst>
              <a:ext uri="{28A0092B-C50C-407E-A947-70E740481C1C}">
                <a14:useLocalDpi xmlns:a14="http://schemas.microsoft.com/office/drawing/2010/main" val="0"/>
              </a:ext>
            </a:extLst>
          </a:blip>
          <a:srcRect t="17148" r="-2" b="13613"/>
          <a:stretch/>
        </p:blipFill>
        <p:spPr>
          <a:xfrm>
            <a:off x="7573571" y="486561"/>
            <a:ext cx="4129072" cy="2858871"/>
          </a:xfrm>
          <a:prstGeom prst="rect">
            <a:avLst/>
          </a:prstGeom>
        </p:spPr>
      </p:pic>
      <p:pic>
        <p:nvPicPr>
          <p:cNvPr id="7" name="Resim 6" descr="metin, diyagram, ekran görüntüsü, çizgi içeren bir resim&#10;&#10;Açıklama otomatik olarak oluşturuldu">
            <a:extLst>
              <a:ext uri="{FF2B5EF4-FFF2-40B4-BE49-F238E27FC236}">
                <a16:creationId xmlns:a16="http://schemas.microsoft.com/office/drawing/2014/main" id="{BCA2AD9A-1692-D22D-5E55-C0097538E57E}"/>
              </a:ext>
            </a:extLst>
          </p:cNvPr>
          <p:cNvPicPr>
            <a:picLocks noChangeAspect="1"/>
          </p:cNvPicPr>
          <p:nvPr/>
        </p:nvPicPr>
        <p:blipFill rotWithShape="1">
          <a:blip r:embed="rId3">
            <a:alphaModFix amt="90000"/>
            <a:extLst>
              <a:ext uri="{28A0092B-C50C-407E-A947-70E740481C1C}">
                <a14:useLocalDpi xmlns:a14="http://schemas.microsoft.com/office/drawing/2010/main" val="0"/>
              </a:ext>
            </a:extLst>
          </a:blip>
          <a:srcRect t="11441" r="-2" b="2010"/>
          <a:stretch/>
        </p:blipFill>
        <p:spPr>
          <a:xfrm>
            <a:off x="7573581" y="3507004"/>
            <a:ext cx="4129061" cy="2858871"/>
          </a:xfrm>
          <a:prstGeom prst="rect">
            <a:avLst/>
          </a:prstGeom>
        </p:spPr>
      </p:pic>
    </p:spTree>
    <p:extLst>
      <p:ext uri="{BB962C8B-B14F-4D97-AF65-F5344CB8AC3E}">
        <p14:creationId xmlns:p14="http://schemas.microsoft.com/office/powerpoint/2010/main" val="2355073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429772-D118-EFFF-1C4B-C8E4366ABAC7}"/>
              </a:ext>
            </a:extLst>
          </p:cNvPr>
          <p:cNvSpPr>
            <a:spLocks noGrp="1"/>
          </p:cNvSpPr>
          <p:nvPr>
            <p:ph type="title"/>
          </p:nvPr>
        </p:nvSpPr>
        <p:spPr/>
        <p:txBody>
          <a:bodyPr/>
          <a:lstStyle/>
          <a:p>
            <a:r>
              <a:rPr lang="tr-TR" dirty="0"/>
              <a:t>ÖRNEK (EV FİYAT TAHMİNİ)</a:t>
            </a:r>
          </a:p>
        </p:txBody>
      </p:sp>
      <p:pic>
        <p:nvPicPr>
          <p:cNvPr id="9" name="İçerik Yer Tutucusu 8" descr="metin, diyagram, ekran görüntüsü, çizgi içeren bir resim&#10;&#10;Açıklama otomatik olarak oluşturuldu">
            <a:extLst>
              <a:ext uri="{FF2B5EF4-FFF2-40B4-BE49-F238E27FC236}">
                <a16:creationId xmlns:a16="http://schemas.microsoft.com/office/drawing/2014/main" id="{9F0A25B7-C4B1-1513-FA21-4940C75D2B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1733" y="1835968"/>
            <a:ext cx="9948533" cy="3892202"/>
          </a:xfrm>
        </p:spPr>
      </p:pic>
    </p:spTree>
    <p:extLst>
      <p:ext uri="{BB962C8B-B14F-4D97-AF65-F5344CB8AC3E}">
        <p14:creationId xmlns:p14="http://schemas.microsoft.com/office/powerpoint/2010/main" val="2546375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AB7C8E8-CA4D-EB9D-2903-D0FB1E7F80EA}"/>
              </a:ext>
            </a:extLst>
          </p:cNvPr>
          <p:cNvSpPr>
            <a:spLocks noGrp="1"/>
          </p:cNvSpPr>
          <p:nvPr>
            <p:ph type="title"/>
          </p:nvPr>
        </p:nvSpPr>
        <p:spPr/>
        <p:txBody>
          <a:bodyPr>
            <a:normAutofit/>
          </a:bodyPr>
          <a:lstStyle/>
          <a:p>
            <a:r>
              <a:rPr lang="tr-TR" dirty="0"/>
              <a:t>Derin Öğrenme Mimarileri</a:t>
            </a:r>
          </a:p>
        </p:txBody>
      </p:sp>
      <p:sp>
        <p:nvSpPr>
          <p:cNvPr id="3" name="İçerik Yer Tutucusu 2">
            <a:extLst>
              <a:ext uri="{FF2B5EF4-FFF2-40B4-BE49-F238E27FC236}">
                <a16:creationId xmlns:a16="http://schemas.microsoft.com/office/drawing/2014/main" id="{351C912B-2129-8F46-2338-D8CFA5F4017C}"/>
              </a:ext>
            </a:extLst>
          </p:cNvPr>
          <p:cNvSpPr>
            <a:spLocks noGrp="1"/>
          </p:cNvSpPr>
          <p:nvPr>
            <p:ph idx="1"/>
          </p:nvPr>
        </p:nvSpPr>
        <p:spPr/>
        <p:txBody>
          <a:bodyPr/>
          <a:lstStyle/>
          <a:p>
            <a:r>
              <a:rPr lang="tr-TR" dirty="0"/>
              <a:t>Çekişmeli Üretici Ağlar (GAN)</a:t>
            </a:r>
          </a:p>
          <a:p>
            <a:r>
              <a:rPr lang="tr-TR" dirty="0"/>
              <a:t>Tekrarlayan Sinir Ağları (RNN)</a:t>
            </a:r>
          </a:p>
          <a:p>
            <a:r>
              <a:rPr lang="tr-TR" dirty="0"/>
              <a:t>Doğal Dil İşleme (NLP)</a:t>
            </a:r>
          </a:p>
          <a:p>
            <a:r>
              <a:rPr lang="tr-TR" dirty="0" err="1"/>
              <a:t>Evrişimli</a:t>
            </a:r>
            <a:r>
              <a:rPr lang="tr-TR" dirty="0"/>
              <a:t> Sinir Ağları (CNN)</a:t>
            </a:r>
          </a:p>
          <a:p>
            <a:endParaRPr lang="tr-TR" dirty="0"/>
          </a:p>
          <a:p>
            <a:endParaRPr lang="tr-TR" dirty="0"/>
          </a:p>
        </p:txBody>
      </p:sp>
    </p:spTree>
    <p:extLst>
      <p:ext uri="{BB962C8B-B14F-4D97-AF65-F5344CB8AC3E}">
        <p14:creationId xmlns:p14="http://schemas.microsoft.com/office/powerpoint/2010/main" val="3676379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44307FD-E750-268E-DEAC-B7474FB0EC90}"/>
              </a:ext>
            </a:extLst>
          </p:cNvPr>
          <p:cNvSpPr>
            <a:spLocks noGrp="1"/>
          </p:cNvSpPr>
          <p:nvPr>
            <p:ph type="title"/>
          </p:nvPr>
        </p:nvSpPr>
        <p:spPr/>
        <p:txBody>
          <a:bodyPr/>
          <a:lstStyle/>
          <a:p>
            <a:r>
              <a:rPr lang="tr-TR" dirty="0"/>
              <a:t>GAN</a:t>
            </a:r>
          </a:p>
        </p:txBody>
      </p:sp>
      <p:sp>
        <p:nvSpPr>
          <p:cNvPr id="3" name="İçerik Yer Tutucusu 2">
            <a:extLst>
              <a:ext uri="{FF2B5EF4-FFF2-40B4-BE49-F238E27FC236}">
                <a16:creationId xmlns:a16="http://schemas.microsoft.com/office/drawing/2014/main" id="{DC7E6006-27C2-F89A-F10D-23BD46FC84C4}"/>
              </a:ext>
            </a:extLst>
          </p:cNvPr>
          <p:cNvSpPr>
            <a:spLocks noGrp="1"/>
          </p:cNvSpPr>
          <p:nvPr>
            <p:ph idx="1"/>
          </p:nvPr>
        </p:nvSpPr>
        <p:spPr/>
        <p:txBody>
          <a:bodyPr>
            <a:normAutofit fontScale="92500" lnSpcReduction="10000"/>
          </a:bodyPr>
          <a:lstStyle/>
          <a:p>
            <a:pPr algn="just"/>
            <a:r>
              <a:rPr lang="tr-TR" sz="2000" dirty="0"/>
              <a:t>GAN (</a:t>
            </a:r>
            <a:r>
              <a:rPr lang="tr-TR" sz="2000" dirty="0" err="1"/>
              <a:t>Generative</a:t>
            </a:r>
            <a:r>
              <a:rPr lang="tr-TR" sz="2000" dirty="0"/>
              <a:t> </a:t>
            </a:r>
            <a:r>
              <a:rPr lang="tr-TR" sz="2000" dirty="0" err="1"/>
              <a:t>Adversarial</a:t>
            </a:r>
            <a:r>
              <a:rPr lang="tr-TR" sz="2000" dirty="0"/>
              <a:t> Network – Çekişmeli Üretici Ağlar) temelde bir yapay zeka modelidir ve yaratıcı veri üretimi için kullanılır.</a:t>
            </a:r>
          </a:p>
          <a:p>
            <a:pPr algn="just"/>
            <a:r>
              <a:rPr lang="tr-TR" sz="2000" dirty="0"/>
              <a:t>GAN, Üretici Ağ (</a:t>
            </a:r>
            <a:r>
              <a:rPr lang="tr-TR" sz="2000" dirty="0" err="1"/>
              <a:t>Generator</a:t>
            </a:r>
            <a:r>
              <a:rPr lang="tr-TR" sz="2000" dirty="0"/>
              <a:t>) ve Ayırt Edici Ağ (</a:t>
            </a:r>
            <a:r>
              <a:rPr lang="tr-TR" sz="2000" dirty="0" err="1"/>
              <a:t>Discriminator</a:t>
            </a:r>
            <a:r>
              <a:rPr lang="tr-TR" sz="2000" dirty="0"/>
              <a:t>) iki ana bileşenin bir araya geldiği bir yapay sinir ağı türüdür. </a:t>
            </a:r>
          </a:p>
          <a:p>
            <a:pPr algn="just"/>
            <a:r>
              <a:rPr lang="tr-TR" sz="2000" b="1" u="sng" dirty="0"/>
              <a:t>1. Üretici Ağ (</a:t>
            </a:r>
            <a:r>
              <a:rPr lang="tr-TR" sz="2000" b="1" u="sng" dirty="0" err="1"/>
              <a:t>Generator</a:t>
            </a:r>
            <a:r>
              <a:rPr lang="tr-TR" sz="2000" b="1" u="sng" dirty="0"/>
              <a:t>): </a:t>
            </a:r>
            <a:r>
              <a:rPr lang="tr-TR" sz="2000" dirty="0"/>
              <a:t>Bu ağın görevi rastgele gürültüden (genellikle rastgele sayılardan oluşan bir vektör) gerçekçi veriler üretmektir. Örneğin, bir GAN, insan yüzleri, resimler veya metin gibi verileri oluşturabilir. Üretici ağ, başlangıçta rastgele veri üretir ve zaman içinde bu veriyi iyileştirmek için öğrenir</a:t>
            </a:r>
            <a:r>
              <a:rPr lang="tr-TR" dirty="0"/>
              <a:t>.</a:t>
            </a:r>
          </a:p>
          <a:p>
            <a:pPr algn="just"/>
            <a:r>
              <a:rPr lang="tr-TR" sz="2200" b="1" u="sng" dirty="0"/>
              <a:t>2. Ayırt Edici Ağ (</a:t>
            </a:r>
            <a:r>
              <a:rPr lang="tr-TR" sz="2200" b="1" u="sng" dirty="0" err="1"/>
              <a:t>Discriminator</a:t>
            </a:r>
            <a:r>
              <a:rPr lang="tr-TR" sz="2200" b="1" u="sng" dirty="0"/>
              <a:t>): </a:t>
            </a:r>
            <a:r>
              <a:rPr lang="tr-TR" sz="2200" dirty="0"/>
              <a:t>Bu ağın görevi, üretici ağ tarafından oluşturulan veriyi gerçek veriden ayırt etmektir. Ayırt edici ağ, gerçek veri örnekleri ile üretici ağın oluşturduğu veri örnekleri arasındaki farkları belirlemek için eğitilir.</a:t>
            </a:r>
          </a:p>
          <a:p>
            <a:pPr algn="just"/>
            <a:endParaRPr lang="tr-TR" dirty="0"/>
          </a:p>
        </p:txBody>
      </p:sp>
    </p:spTree>
    <p:extLst>
      <p:ext uri="{BB962C8B-B14F-4D97-AF65-F5344CB8AC3E}">
        <p14:creationId xmlns:p14="http://schemas.microsoft.com/office/powerpoint/2010/main" val="3134970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37BF20A-457E-1A15-FAA5-B7AB8BF47146}"/>
              </a:ext>
            </a:extLst>
          </p:cNvPr>
          <p:cNvSpPr>
            <a:spLocks noGrp="1"/>
          </p:cNvSpPr>
          <p:nvPr>
            <p:ph type="title"/>
          </p:nvPr>
        </p:nvSpPr>
        <p:spPr/>
        <p:txBody>
          <a:bodyPr/>
          <a:lstStyle/>
          <a:p>
            <a:r>
              <a:rPr lang="tr-TR" dirty="0"/>
              <a:t>GAN	</a:t>
            </a:r>
          </a:p>
        </p:txBody>
      </p:sp>
      <p:sp>
        <p:nvSpPr>
          <p:cNvPr id="3" name="İçerik Yer Tutucusu 2">
            <a:extLst>
              <a:ext uri="{FF2B5EF4-FFF2-40B4-BE49-F238E27FC236}">
                <a16:creationId xmlns:a16="http://schemas.microsoft.com/office/drawing/2014/main" id="{A31A1689-F9C1-5EA0-F848-DA753323BAE6}"/>
              </a:ext>
            </a:extLst>
          </p:cNvPr>
          <p:cNvSpPr>
            <a:spLocks noGrp="1"/>
          </p:cNvSpPr>
          <p:nvPr>
            <p:ph idx="1"/>
          </p:nvPr>
        </p:nvSpPr>
        <p:spPr/>
        <p:txBody>
          <a:bodyPr>
            <a:normAutofit/>
          </a:bodyPr>
          <a:lstStyle/>
          <a:p>
            <a:endParaRPr lang="tr-TR" sz="1800" dirty="0"/>
          </a:p>
          <a:p>
            <a:r>
              <a:rPr lang="tr-TR" sz="1800" dirty="0"/>
              <a:t>GAN, bu iki ağın karşı karşıya gelmesiyle çalışır. Üretici ağ, daha gerçekçi veriler üretebilmek için sürekli olarak kendini geliştirmeye çalışırken, ayırt edici ağ, gerçek veriyi ve sahte veriyi birbirinden ayırt edebilme yeteneğini geliştirmeye çalışır.</a:t>
            </a:r>
          </a:p>
          <a:p>
            <a:r>
              <a:rPr lang="tr-TR" sz="1800" dirty="0"/>
              <a:t>Eğitim süreci boyunca, üretici ağ ve ayırt edici ağ birbirleriyle rekabet ederler. Bu rekabet sonucunda üretici ağ, daha gerçekçi veriler üretebilme yeteneğini geliştirirken, ayırt edici ağ da sahte verileri daha iyi tanıyabilme yeteneğini artırır.</a:t>
            </a:r>
          </a:p>
          <a:p>
            <a:r>
              <a:rPr lang="tr-TR" sz="1800" dirty="0"/>
              <a:t> İdeal olarak, bu rekabet sonucunda üretici ağ, gerçek veriye çok benzeyen veriler üretebilir hale gelir.</a:t>
            </a:r>
          </a:p>
        </p:txBody>
      </p:sp>
    </p:spTree>
    <p:extLst>
      <p:ext uri="{BB962C8B-B14F-4D97-AF65-F5344CB8AC3E}">
        <p14:creationId xmlns:p14="http://schemas.microsoft.com/office/powerpoint/2010/main" val="2343452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6D5BB06-A57C-4F7E-95AC-5799EF688665}"/>
              </a:ext>
            </a:extLst>
          </p:cNvPr>
          <p:cNvSpPr>
            <a:spLocks noGrp="1"/>
          </p:cNvSpPr>
          <p:nvPr>
            <p:ph type="title"/>
          </p:nvPr>
        </p:nvSpPr>
        <p:spPr/>
        <p:txBody>
          <a:bodyPr/>
          <a:lstStyle/>
          <a:p>
            <a:r>
              <a:rPr lang="tr-TR" dirty="0"/>
              <a:t>RNN</a:t>
            </a:r>
          </a:p>
        </p:txBody>
      </p:sp>
      <p:sp>
        <p:nvSpPr>
          <p:cNvPr id="3" name="İçerik Yer Tutucusu 2">
            <a:extLst>
              <a:ext uri="{FF2B5EF4-FFF2-40B4-BE49-F238E27FC236}">
                <a16:creationId xmlns:a16="http://schemas.microsoft.com/office/drawing/2014/main" id="{E53F85EA-C644-2123-41ED-F29B51F76817}"/>
              </a:ext>
            </a:extLst>
          </p:cNvPr>
          <p:cNvSpPr>
            <a:spLocks noGrp="1"/>
          </p:cNvSpPr>
          <p:nvPr>
            <p:ph idx="1"/>
          </p:nvPr>
        </p:nvSpPr>
        <p:spPr/>
        <p:txBody>
          <a:bodyPr>
            <a:normAutofit/>
          </a:bodyPr>
          <a:lstStyle/>
          <a:p>
            <a:r>
              <a:rPr lang="tr-TR" sz="2000" dirty="0"/>
              <a:t>RNN, sıralı veri türlerini, özellikle zaman serileri, doğal dil metinleri ve ses verileri gibi verileri işlemek için kullanılan bir yapay sinir ağı türüdür. </a:t>
            </a:r>
            <a:r>
              <a:rPr lang="tr-TR" sz="2000" dirty="0" err="1"/>
              <a:t>RNN'lerin</a:t>
            </a:r>
            <a:r>
              <a:rPr lang="tr-TR" sz="2000" dirty="0"/>
              <a:t> temel özelliği, geçmiş zaman adımlarından gelen bilgileri mevcut zaman adımında kullanabilme yeteneğidir</a:t>
            </a:r>
          </a:p>
          <a:p>
            <a:r>
              <a:rPr lang="tr-TR" sz="2000" dirty="0" err="1"/>
              <a:t>RNN’ler</a:t>
            </a:r>
            <a:r>
              <a:rPr lang="tr-TR" sz="2000" dirty="0"/>
              <a:t>, üç temel bileşenden oluşur;</a:t>
            </a:r>
          </a:p>
          <a:p>
            <a:pPr lvl="1"/>
            <a:r>
              <a:rPr lang="tr-TR" sz="1600" dirty="0"/>
              <a:t> 1. Gizli Durum (</a:t>
            </a:r>
            <a:r>
              <a:rPr lang="tr-TR" sz="1600" dirty="0" err="1"/>
              <a:t>Hidden</a:t>
            </a:r>
            <a:r>
              <a:rPr lang="tr-TR" sz="1600" dirty="0"/>
              <a:t> </a:t>
            </a:r>
            <a:r>
              <a:rPr lang="tr-TR" sz="1600" dirty="0" err="1"/>
              <a:t>State</a:t>
            </a:r>
            <a:r>
              <a:rPr lang="tr-TR" sz="1600" dirty="0"/>
              <a:t>)</a:t>
            </a:r>
          </a:p>
          <a:p>
            <a:pPr lvl="1"/>
            <a:r>
              <a:rPr lang="tr-TR" sz="1600" dirty="0"/>
              <a:t>2.  Girdi (</a:t>
            </a:r>
            <a:r>
              <a:rPr lang="tr-TR" sz="1600" dirty="0" err="1"/>
              <a:t>Input</a:t>
            </a:r>
            <a:r>
              <a:rPr lang="tr-TR" sz="1600" dirty="0"/>
              <a:t>) </a:t>
            </a:r>
          </a:p>
          <a:p>
            <a:pPr lvl="1"/>
            <a:r>
              <a:rPr lang="tr-TR" sz="1600" dirty="0"/>
              <a:t>3. Çıktı (</a:t>
            </a:r>
            <a:r>
              <a:rPr lang="tr-TR" sz="1600" dirty="0" err="1"/>
              <a:t>Output</a:t>
            </a:r>
            <a:r>
              <a:rPr lang="tr-TR" sz="1600" dirty="0"/>
              <a:t>)</a:t>
            </a:r>
          </a:p>
          <a:p>
            <a:endParaRPr lang="tr-TR" sz="2000" dirty="0"/>
          </a:p>
        </p:txBody>
      </p:sp>
    </p:spTree>
    <p:extLst>
      <p:ext uri="{BB962C8B-B14F-4D97-AF65-F5344CB8AC3E}">
        <p14:creationId xmlns:p14="http://schemas.microsoft.com/office/powerpoint/2010/main" val="1892986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6D8C51-502A-CCE6-9FF1-DBBA6AE4D64B}"/>
              </a:ext>
            </a:extLst>
          </p:cNvPr>
          <p:cNvSpPr>
            <a:spLocks noGrp="1"/>
          </p:cNvSpPr>
          <p:nvPr>
            <p:ph type="title"/>
          </p:nvPr>
        </p:nvSpPr>
        <p:spPr/>
        <p:txBody>
          <a:bodyPr/>
          <a:lstStyle/>
          <a:p>
            <a:r>
              <a:rPr lang="tr-TR" dirty="0"/>
              <a:t>RNN</a:t>
            </a:r>
          </a:p>
        </p:txBody>
      </p:sp>
      <p:sp>
        <p:nvSpPr>
          <p:cNvPr id="3" name="İçerik Yer Tutucusu 2">
            <a:extLst>
              <a:ext uri="{FF2B5EF4-FFF2-40B4-BE49-F238E27FC236}">
                <a16:creationId xmlns:a16="http://schemas.microsoft.com/office/drawing/2014/main" id="{1500BF02-D963-C319-CC98-4C509D650612}"/>
              </a:ext>
            </a:extLst>
          </p:cNvPr>
          <p:cNvSpPr>
            <a:spLocks noGrp="1"/>
          </p:cNvSpPr>
          <p:nvPr>
            <p:ph idx="1"/>
          </p:nvPr>
        </p:nvSpPr>
        <p:spPr/>
        <p:txBody>
          <a:bodyPr>
            <a:normAutofit/>
          </a:bodyPr>
          <a:lstStyle/>
          <a:p>
            <a:r>
              <a:rPr lang="tr-TR" sz="2000" b="1" dirty="0"/>
              <a:t>Gizli Durum (</a:t>
            </a:r>
            <a:r>
              <a:rPr lang="tr-TR" sz="2000" b="1" dirty="0" err="1"/>
              <a:t>Hidden</a:t>
            </a:r>
            <a:r>
              <a:rPr lang="tr-TR" sz="2000" b="1" dirty="0"/>
              <a:t> </a:t>
            </a:r>
            <a:r>
              <a:rPr lang="tr-TR" sz="2000" b="1" dirty="0" err="1"/>
              <a:t>State</a:t>
            </a:r>
            <a:r>
              <a:rPr lang="tr-TR" sz="2000" b="1" dirty="0"/>
              <a:t>): </a:t>
            </a:r>
            <a:r>
              <a:rPr lang="tr-TR" sz="2000" dirty="0"/>
              <a:t>Her zaman adımında, ağın içinde bir gizli durum vardır. Bu durum, ağın geçmiş zaman adımlarından gelen bilgileri sakladığı ve gelecekteki tahminler için kullanıldığı yerdir.</a:t>
            </a:r>
          </a:p>
          <a:p>
            <a:r>
              <a:rPr lang="tr-TR" sz="2000" b="1" dirty="0"/>
              <a:t>Girdi (</a:t>
            </a:r>
            <a:r>
              <a:rPr lang="tr-TR" sz="2000" b="1" dirty="0" err="1"/>
              <a:t>Input</a:t>
            </a:r>
            <a:r>
              <a:rPr lang="tr-TR" sz="2000" b="1" dirty="0"/>
              <a:t>): </a:t>
            </a:r>
            <a:r>
              <a:rPr lang="tr-TR" sz="2000" dirty="0"/>
              <a:t>Her zaman adımında, </a:t>
            </a:r>
            <a:r>
              <a:rPr lang="tr-TR" sz="2000" dirty="0" err="1"/>
              <a:t>RNN'e</a:t>
            </a:r>
            <a:r>
              <a:rPr lang="tr-TR" sz="2000" dirty="0"/>
              <a:t> bir girdi verilir. Bu girdi, veri serisinin mevcut zaman adımındaki özellikleri veya sembolleri olabilir.</a:t>
            </a:r>
          </a:p>
          <a:p>
            <a:r>
              <a:rPr lang="tr-TR" sz="2000" b="1" dirty="0"/>
              <a:t>Çıkış (</a:t>
            </a:r>
            <a:r>
              <a:rPr lang="tr-TR" sz="2000" b="1" dirty="0" err="1"/>
              <a:t>Output</a:t>
            </a:r>
            <a:r>
              <a:rPr lang="tr-TR" sz="2000" b="1" dirty="0"/>
              <a:t>): </a:t>
            </a:r>
            <a:r>
              <a:rPr lang="tr-TR" sz="2000" dirty="0"/>
              <a:t>Her zaman adımında, RNN bir çıkış üretir. Bu çıkış, veri serisinin gelecekteki özellikleri veya tahminleri olabilir</a:t>
            </a:r>
            <a:r>
              <a:rPr lang="tr-TR" sz="1800" dirty="0"/>
              <a:t>.</a:t>
            </a:r>
          </a:p>
        </p:txBody>
      </p:sp>
    </p:spTree>
    <p:extLst>
      <p:ext uri="{BB962C8B-B14F-4D97-AF65-F5344CB8AC3E}">
        <p14:creationId xmlns:p14="http://schemas.microsoft.com/office/powerpoint/2010/main" val="1530350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6D8C51-502A-CCE6-9FF1-DBBA6AE4D64B}"/>
              </a:ext>
            </a:extLst>
          </p:cNvPr>
          <p:cNvSpPr>
            <a:spLocks noGrp="1"/>
          </p:cNvSpPr>
          <p:nvPr>
            <p:ph type="title"/>
          </p:nvPr>
        </p:nvSpPr>
        <p:spPr/>
        <p:txBody>
          <a:bodyPr/>
          <a:lstStyle/>
          <a:p>
            <a:r>
              <a:rPr lang="tr-TR" dirty="0"/>
              <a:t>RNN</a:t>
            </a:r>
          </a:p>
        </p:txBody>
      </p:sp>
      <p:sp>
        <p:nvSpPr>
          <p:cNvPr id="3" name="İçerik Yer Tutucusu 2">
            <a:extLst>
              <a:ext uri="{FF2B5EF4-FFF2-40B4-BE49-F238E27FC236}">
                <a16:creationId xmlns:a16="http://schemas.microsoft.com/office/drawing/2014/main" id="{1500BF02-D963-C319-CC98-4C509D650612}"/>
              </a:ext>
            </a:extLst>
          </p:cNvPr>
          <p:cNvSpPr>
            <a:spLocks noGrp="1"/>
          </p:cNvSpPr>
          <p:nvPr>
            <p:ph idx="1"/>
          </p:nvPr>
        </p:nvSpPr>
        <p:spPr/>
        <p:txBody>
          <a:bodyPr>
            <a:normAutofit/>
          </a:bodyPr>
          <a:lstStyle/>
          <a:p>
            <a:r>
              <a:rPr lang="tr-TR" sz="2000" dirty="0" err="1"/>
              <a:t>RNN'ler</a:t>
            </a:r>
            <a:r>
              <a:rPr lang="tr-TR" sz="2000" dirty="0"/>
              <a:t>, geçmiş zaman adımlarından gelen bilgileri içererek sıralı verilerdeki bağlantıları modelleyebilir. Bu, doğal dil işleme için özellikle önemlidir, çünkü bir kelimenin anlamı genellikle önceki kelimelerle bağlantılıdır.</a:t>
            </a:r>
          </a:p>
          <a:p>
            <a:r>
              <a:rPr lang="tr-TR" sz="2000" dirty="0"/>
              <a:t>Ancak </a:t>
            </a:r>
            <a:r>
              <a:rPr lang="tr-TR" sz="2000" dirty="0" err="1"/>
              <a:t>RNN'lerin</a:t>
            </a:r>
            <a:r>
              <a:rPr lang="tr-TR" sz="2000" dirty="0"/>
              <a:t> bazı sınırlamaları vardır, özellikle uzun bağımlılıkları etkili bir şekilde modelleyememeleri ve eğitim sırasında karşılaşılan zorluklar. Bu nedenle, daha gelişmiş RNN türleri, özellikle LSTM (</a:t>
            </a:r>
            <a:r>
              <a:rPr lang="tr-TR" sz="2000" dirty="0" err="1"/>
              <a:t>Long</a:t>
            </a:r>
            <a:r>
              <a:rPr lang="tr-TR" sz="2000" dirty="0"/>
              <a:t> </a:t>
            </a:r>
            <a:r>
              <a:rPr lang="tr-TR" sz="2000" dirty="0" err="1"/>
              <a:t>Short-Term</a:t>
            </a:r>
            <a:r>
              <a:rPr lang="tr-TR" sz="2000" dirty="0"/>
              <a:t> Memory) ve GRU (</a:t>
            </a:r>
            <a:r>
              <a:rPr lang="tr-TR" sz="2000" dirty="0" err="1"/>
              <a:t>Gated</a:t>
            </a:r>
            <a:r>
              <a:rPr lang="tr-TR" sz="2000" dirty="0"/>
              <a:t> </a:t>
            </a:r>
            <a:r>
              <a:rPr lang="tr-TR" sz="2000" dirty="0" err="1"/>
              <a:t>Recurrent</a:t>
            </a:r>
            <a:r>
              <a:rPr lang="tr-TR" sz="2000" dirty="0"/>
              <a:t> </a:t>
            </a:r>
            <a:r>
              <a:rPr lang="tr-TR" sz="2000" dirty="0" err="1"/>
              <a:t>Unit</a:t>
            </a:r>
            <a:r>
              <a:rPr lang="tr-TR" sz="2000" dirty="0"/>
              <a:t>), bu sınırlamaları aşmak için geliştirilmiştir.</a:t>
            </a:r>
          </a:p>
          <a:p>
            <a:r>
              <a:rPr lang="tr-TR" sz="2000" dirty="0" err="1"/>
              <a:t>RNN'ler</a:t>
            </a:r>
            <a:r>
              <a:rPr lang="tr-TR" sz="2000" dirty="0"/>
              <a:t>, doğal dil işleme, zaman serisi analizi, metin üretimi ve daha birçok alanda kullanılırlar. Ayrıca, RNN temelini oluşturan yapılar, daha karmaşık sıralı veri işleme problemlerini çözmek için büyük bir öneme sahiptir.</a:t>
            </a:r>
          </a:p>
        </p:txBody>
      </p:sp>
    </p:spTree>
    <p:extLst>
      <p:ext uri="{BB962C8B-B14F-4D97-AF65-F5344CB8AC3E}">
        <p14:creationId xmlns:p14="http://schemas.microsoft.com/office/powerpoint/2010/main" val="2265140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28">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ame 30">
            <a:extLst>
              <a:ext uri="{FF2B5EF4-FFF2-40B4-BE49-F238E27FC236}">
                <a16:creationId xmlns:a16="http://schemas.microsoft.com/office/drawing/2014/main" id="{19F9CD66-32FC-448F-B4C5-67D17508A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E9A90968-1495-4286-F933-CC8296F44A0E}"/>
              </a:ext>
            </a:extLst>
          </p:cNvPr>
          <p:cNvSpPr>
            <a:spLocks noGrp="1"/>
          </p:cNvSpPr>
          <p:nvPr>
            <p:ph type="title"/>
          </p:nvPr>
        </p:nvSpPr>
        <p:spPr>
          <a:xfrm>
            <a:off x="838199" y="857251"/>
            <a:ext cx="4581525" cy="2076450"/>
          </a:xfrm>
        </p:spPr>
        <p:txBody>
          <a:bodyPr anchor="b">
            <a:normAutofit/>
          </a:bodyPr>
          <a:lstStyle/>
          <a:p>
            <a:r>
              <a:rPr lang="tr-TR" sz="4400">
                <a:gradFill flip="none" rotWithShape="1">
                  <a:gsLst>
                    <a:gs pos="0">
                      <a:schemeClr val="accent5">
                        <a:alpha val="70000"/>
                      </a:schemeClr>
                    </a:gs>
                    <a:gs pos="100000">
                      <a:schemeClr val="accent1">
                        <a:alpha val="70000"/>
                      </a:schemeClr>
                    </a:gs>
                  </a:gsLst>
                  <a:lin ang="0" scaled="1"/>
                  <a:tileRect/>
                </a:gradFill>
              </a:rPr>
              <a:t>DERS İÇERİĞİ</a:t>
            </a:r>
            <a:endParaRPr lang="tr-TR" sz="4400" dirty="0">
              <a:gradFill flip="none" rotWithShape="1">
                <a:gsLst>
                  <a:gs pos="0">
                    <a:schemeClr val="accent5">
                      <a:alpha val="70000"/>
                    </a:schemeClr>
                  </a:gs>
                  <a:gs pos="100000">
                    <a:schemeClr val="accent1">
                      <a:alpha val="70000"/>
                    </a:schemeClr>
                  </a:gs>
                </a:gsLst>
                <a:lin ang="0" scaled="1"/>
                <a:tileRect/>
              </a:gradFill>
            </a:endParaRPr>
          </a:p>
        </p:txBody>
      </p:sp>
      <p:sp>
        <p:nvSpPr>
          <p:cNvPr id="3" name="İçerik Yer Tutucusu 2">
            <a:extLst>
              <a:ext uri="{FF2B5EF4-FFF2-40B4-BE49-F238E27FC236}">
                <a16:creationId xmlns:a16="http://schemas.microsoft.com/office/drawing/2014/main" id="{9CA675BD-A45E-4F99-CD4A-F8B779C88E41}"/>
              </a:ext>
            </a:extLst>
          </p:cNvPr>
          <p:cNvSpPr>
            <a:spLocks noGrp="1"/>
          </p:cNvSpPr>
          <p:nvPr>
            <p:ph idx="1"/>
          </p:nvPr>
        </p:nvSpPr>
        <p:spPr>
          <a:xfrm>
            <a:off x="838199" y="3190875"/>
            <a:ext cx="4581526" cy="2986087"/>
          </a:xfrm>
        </p:spPr>
        <p:txBody>
          <a:bodyPr>
            <a:normAutofit/>
          </a:bodyPr>
          <a:lstStyle/>
          <a:p>
            <a:r>
              <a:rPr lang="tr-TR" sz="1800" dirty="0" err="1">
                <a:solidFill>
                  <a:schemeClr val="tx2">
                    <a:alpha val="60000"/>
                  </a:schemeClr>
                </a:solidFill>
              </a:rPr>
              <a:t>Perceptron</a:t>
            </a:r>
            <a:r>
              <a:rPr lang="tr-TR" sz="1800" dirty="0">
                <a:solidFill>
                  <a:schemeClr val="tx2">
                    <a:alpha val="60000"/>
                  </a:schemeClr>
                </a:solidFill>
              </a:rPr>
              <a:t> Model</a:t>
            </a:r>
          </a:p>
          <a:p>
            <a:r>
              <a:rPr lang="tr-TR" sz="1800" dirty="0">
                <a:solidFill>
                  <a:schemeClr val="tx2">
                    <a:alpha val="60000"/>
                  </a:schemeClr>
                </a:solidFill>
              </a:rPr>
              <a:t>Yapay Sinir Ağı</a:t>
            </a:r>
          </a:p>
          <a:p>
            <a:r>
              <a:rPr lang="tr-TR" sz="1800" dirty="0">
                <a:solidFill>
                  <a:schemeClr val="tx2">
                    <a:alpha val="60000"/>
                  </a:schemeClr>
                </a:solidFill>
              </a:rPr>
              <a:t>Derin Öğrenme Mimariler</a:t>
            </a:r>
          </a:p>
          <a:p>
            <a:pPr marL="228600" indent="0">
              <a:buNone/>
            </a:pPr>
            <a:endParaRPr lang="tr-TR" sz="1800" dirty="0">
              <a:solidFill>
                <a:schemeClr val="tx2">
                  <a:alpha val="60000"/>
                </a:schemeClr>
              </a:solidFill>
            </a:endParaRPr>
          </a:p>
          <a:p>
            <a:endParaRPr lang="tr-TR" sz="1800" dirty="0">
              <a:solidFill>
                <a:schemeClr val="tx2">
                  <a:alpha val="60000"/>
                </a:schemeClr>
              </a:solidFill>
            </a:endParaRPr>
          </a:p>
        </p:txBody>
      </p:sp>
      <p:pic>
        <p:nvPicPr>
          <p:cNvPr id="24" name="Picture 4" descr="Kaba kağıt Ampul ampul">
            <a:extLst>
              <a:ext uri="{FF2B5EF4-FFF2-40B4-BE49-F238E27FC236}">
                <a16:creationId xmlns:a16="http://schemas.microsoft.com/office/drawing/2014/main" id="{A601269F-BA93-3256-D960-007B32A4E608}"/>
              </a:ext>
            </a:extLst>
          </p:cNvPr>
          <p:cNvPicPr>
            <a:picLocks noChangeAspect="1"/>
          </p:cNvPicPr>
          <p:nvPr/>
        </p:nvPicPr>
        <p:blipFill rotWithShape="1">
          <a:blip r:embed="rId2"/>
          <a:srcRect l="12170" r="24196" b="2"/>
          <a:stretch/>
        </p:blipFill>
        <p:spPr>
          <a:xfrm>
            <a:off x="6096000" y="488577"/>
            <a:ext cx="5606425" cy="5880845"/>
          </a:xfrm>
          <a:prstGeom prst="rect">
            <a:avLst/>
          </a:prstGeom>
        </p:spPr>
      </p:pic>
    </p:spTree>
    <p:extLst>
      <p:ext uri="{BB962C8B-B14F-4D97-AF65-F5344CB8AC3E}">
        <p14:creationId xmlns:p14="http://schemas.microsoft.com/office/powerpoint/2010/main" val="1733753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EEC0FE1-667F-6650-B796-046441B7838E}"/>
              </a:ext>
            </a:extLst>
          </p:cNvPr>
          <p:cNvSpPr>
            <a:spLocks noGrp="1"/>
          </p:cNvSpPr>
          <p:nvPr>
            <p:ph type="title"/>
          </p:nvPr>
        </p:nvSpPr>
        <p:spPr/>
        <p:txBody>
          <a:bodyPr/>
          <a:lstStyle/>
          <a:p>
            <a:r>
              <a:rPr lang="tr-TR" dirty="0"/>
              <a:t>NLP	</a:t>
            </a:r>
          </a:p>
        </p:txBody>
      </p:sp>
      <p:sp>
        <p:nvSpPr>
          <p:cNvPr id="3" name="İçerik Yer Tutucusu 2">
            <a:extLst>
              <a:ext uri="{FF2B5EF4-FFF2-40B4-BE49-F238E27FC236}">
                <a16:creationId xmlns:a16="http://schemas.microsoft.com/office/drawing/2014/main" id="{BE8E4A42-BCCB-69A2-620F-4B468E8CF9DF}"/>
              </a:ext>
            </a:extLst>
          </p:cNvPr>
          <p:cNvSpPr>
            <a:spLocks noGrp="1"/>
          </p:cNvSpPr>
          <p:nvPr>
            <p:ph idx="1"/>
          </p:nvPr>
        </p:nvSpPr>
        <p:spPr/>
        <p:txBody>
          <a:bodyPr>
            <a:normAutofit/>
          </a:bodyPr>
          <a:lstStyle/>
          <a:p>
            <a:r>
              <a:rPr lang="tr-TR" sz="2000" dirty="0"/>
              <a:t>Doğal Dil İşleme, bilgisayarların insanların kullandığı doğal dili anlayabilmesi ve işleyebilmesi için kullanılan bir alanıdır. Bu, metin verileri ile çalışmanın ötesine geçerek, konuşma tanıma ve metin üretme gibi dil temelli görevleri de içerir.</a:t>
            </a:r>
          </a:p>
          <a:p>
            <a:r>
              <a:rPr lang="tr-TR" sz="2000" dirty="0"/>
              <a:t> NLP, birçok pratik uygulama alanına sahiptir ve günlük yaşantımızda sıkça karşılaştığımız teknolojilere katkıda bulunur.</a:t>
            </a:r>
          </a:p>
          <a:p>
            <a:r>
              <a:rPr lang="tr-TR" sz="2000" dirty="0"/>
              <a:t>NLP; Metin Sınıflandırma, Duygu Analizi, Metin Üretme, Çeviri, Konuşma Tanıma, Dil Modelleme gibi işlevlere sahip bir teknolojidir. </a:t>
            </a:r>
          </a:p>
          <a:p>
            <a:endParaRPr lang="tr-TR" sz="2000" dirty="0"/>
          </a:p>
        </p:txBody>
      </p:sp>
    </p:spTree>
    <p:extLst>
      <p:ext uri="{BB962C8B-B14F-4D97-AF65-F5344CB8AC3E}">
        <p14:creationId xmlns:p14="http://schemas.microsoft.com/office/powerpoint/2010/main" val="3283679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007D019-DEB1-E906-AE2A-FB6A2F8166AA}"/>
              </a:ext>
            </a:extLst>
          </p:cNvPr>
          <p:cNvSpPr>
            <a:spLocks noGrp="1"/>
          </p:cNvSpPr>
          <p:nvPr>
            <p:ph type="title"/>
          </p:nvPr>
        </p:nvSpPr>
        <p:spPr/>
        <p:txBody>
          <a:bodyPr/>
          <a:lstStyle/>
          <a:p>
            <a:r>
              <a:rPr lang="tr-TR" dirty="0"/>
              <a:t>NLP	</a:t>
            </a:r>
          </a:p>
        </p:txBody>
      </p:sp>
      <p:sp>
        <p:nvSpPr>
          <p:cNvPr id="3" name="İçerik Yer Tutucusu 2">
            <a:extLst>
              <a:ext uri="{FF2B5EF4-FFF2-40B4-BE49-F238E27FC236}">
                <a16:creationId xmlns:a16="http://schemas.microsoft.com/office/drawing/2014/main" id="{33DA38DF-0DF9-9E83-A90A-26109A65F31B}"/>
              </a:ext>
            </a:extLst>
          </p:cNvPr>
          <p:cNvSpPr>
            <a:spLocks noGrp="1"/>
          </p:cNvSpPr>
          <p:nvPr>
            <p:ph idx="1"/>
          </p:nvPr>
        </p:nvSpPr>
        <p:spPr/>
        <p:txBody>
          <a:bodyPr>
            <a:normAutofit lnSpcReduction="10000"/>
          </a:bodyPr>
          <a:lstStyle/>
          <a:p>
            <a:r>
              <a:rPr lang="tr-TR" sz="2200" dirty="0" err="1"/>
              <a:t>NLP'nin</a:t>
            </a:r>
            <a:r>
              <a:rPr lang="tr-TR" sz="2200" dirty="0"/>
              <a:t> uygulama alanları oldukça geniştir ve şunları içerebilir:</a:t>
            </a:r>
          </a:p>
          <a:p>
            <a:pPr lvl="2" algn="just"/>
            <a:r>
              <a:rPr lang="tr-TR" dirty="0"/>
              <a:t>Otomatik çeviri (Google </a:t>
            </a:r>
            <a:r>
              <a:rPr lang="tr-TR" dirty="0" err="1"/>
              <a:t>Translate</a:t>
            </a:r>
            <a:r>
              <a:rPr lang="tr-TR" dirty="0"/>
              <a:t>).</a:t>
            </a:r>
          </a:p>
          <a:p>
            <a:pPr lvl="2" algn="just"/>
            <a:r>
              <a:rPr lang="tr-TR" dirty="0"/>
              <a:t>Konuşma tanıma sistemleri (Siri veya Google Asistan).</a:t>
            </a:r>
          </a:p>
          <a:p>
            <a:pPr lvl="2" algn="just"/>
            <a:r>
              <a:rPr lang="tr-TR" dirty="0"/>
              <a:t>Metin tabanlı duygu analizi ve sosyal medya izleme.</a:t>
            </a:r>
          </a:p>
          <a:p>
            <a:pPr lvl="2" algn="just"/>
            <a:r>
              <a:rPr lang="tr-TR" dirty="0"/>
              <a:t>Metin madenciliği ve bilgi çıkarma.</a:t>
            </a:r>
          </a:p>
          <a:p>
            <a:pPr lvl="2" algn="just"/>
            <a:r>
              <a:rPr lang="tr-TR" dirty="0"/>
              <a:t>Metin tabanlı özetleme ve belge analizi.</a:t>
            </a:r>
          </a:p>
          <a:p>
            <a:pPr lvl="2" algn="just"/>
            <a:r>
              <a:rPr lang="tr-TR" dirty="0"/>
              <a:t>Doğal dil tabanlı sorgulama ve veri tabanı araması.</a:t>
            </a:r>
          </a:p>
          <a:p>
            <a:pPr lvl="2" algn="just"/>
            <a:r>
              <a:rPr lang="tr-TR" dirty="0"/>
              <a:t>Metin tabanlı otomatik cevap verme (müşteri destek botları).</a:t>
            </a:r>
          </a:p>
          <a:p>
            <a:pPr algn="just"/>
            <a:r>
              <a:rPr lang="tr-TR" sz="2000" dirty="0"/>
              <a:t>NLP, dilin karmaşıklığını ve çeşitliliğini ele alırken büyük öneme sahiptir ve insan-bilgisayar etkileşimini önemli ölçüde geliştiren bir alan olarak öne çıkar.</a:t>
            </a:r>
          </a:p>
        </p:txBody>
      </p:sp>
    </p:spTree>
    <p:extLst>
      <p:ext uri="{BB962C8B-B14F-4D97-AF65-F5344CB8AC3E}">
        <p14:creationId xmlns:p14="http://schemas.microsoft.com/office/powerpoint/2010/main" val="40274994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960DE9B-4B07-7C30-FD0A-CF2E6A9B0178}"/>
              </a:ext>
            </a:extLst>
          </p:cNvPr>
          <p:cNvSpPr>
            <a:spLocks noGrp="1"/>
          </p:cNvSpPr>
          <p:nvPr>
            <p:ph type="title"/>
          </p:nvPr>
        </p:nvSpPr>
        <p:spPr/>
        <p:txBody>
          <a:bodyPr/>
          <a:lstStyle/>
          <a:p>
            <a:r>
              <a:rPr lang="tr-TR" dirty="0"/>
              <a:t>CNN</a:t>
            </a:r>
          </a:p>
        </p:txBody>
      </p:sp>
      <p:sp>
        <p:nvSpPr>
          <p:cNvPr id="3" name="İçerik Yer Tutucusu 2">
            <a:extLst>
              <a:ext uri="{FF2B5EF4-FFF2-40B4-BE49-F238E27FC236}">
                <a16:creationId xmlns:a16="http://schemas.microsoft.com/office/drawing/2014/main" id="{E1518D8C-14B2-E5F0-ADF3-9BF2D15D7694}"/>
              </a:ext>
            </a:extLst>
          </p:cNvPr>
          <p:cNvSpPr>
            <a:spLocks noGrp="1"/>
          </p:cNvSpPr>
          <p:nvPr>
            <p:ph idx="1"/>
          </p:nvPr>
        </p:nvSpPr>
        <p:spPr/>
        <p:txBody>
          <a:bodyPr/>
          <a:lstStyle/>
          <a:p>
            <a:r>
              <a:rPr lang="tr-TR" sz="2000" dirty="0"/>
              <a:t>CNN, özellikle görüntü tanıma ve işleme görevleri için tasarlanmış bir yapay sinir ağı türüdür. İsmi "</a:t>
            </a:r>
            <a:r>
              <a:rPr lang="tr-TR" sz="2000" dirty="0" err="1"/>
              <a:t>evrişim</a:t>
            </a:r>
            <a:r>
              <a:rPr lang="tr-TR" sz="2000" dirty="0"/>
              <a:t>" adını alan matematiksel işleme dayanır ve bu işlem, özellik çıkarma ve kalıpları tanıma konularında son derece etkilidir.</a:t>
            </a:r>
          </a:p>
          <a:p>
            <a:r>
              <a:rPr lang="tr-TR" sz="2000" dirty="0"/>
              <a:t>CNN'lerin temel bileşenleri şunlardır:</a:t>
            </a:r>
          </a:p>
          <a:p>
            <a:r>
              <a:rPr lang="tr-TR" sz="2000" dirty="0"/>
              <a:t>1. </a:t>
            </a:r>
            <a:r>
              <a:rPr lang="tr-TR" sz="2000" dirty="0" err="1"/>
              <a:t>Evrişim</a:t>
            </a:r>
            <a:r>
              <a:rPr lang="tr-TR" sz="2000" dirty="0"/>
              <a:t> Katmanları (</a:t>
            </a:r>
            <a:r>
              <a:rPr lang="tr-TR" sz="2000" dirty="0" err="1"/>
              <a:t>Convolutional</a:t>
            </a:r>
            <a:r>
              <a:rPr lang="tr-TR" sz="2000" dirty="0"/>
              <a:t> </a:t>
            </a:r>
            <a:r>
              <a:rPr lang="tr-TR" sz="2000" dirty="0" err="1"/>
              <a:t>Layers</a:t>
            </a:r>
            <a:r>
              <a:rPr lang="tr-TR" sz="2000" dirty="0"/>
              <a:t>)</a:t>
            </a:r>
          </a:p>
          <a:p>
            <a:r>
              <a:rPr lang="tr-TR" sz="2000" dirty="0"/>
              <a:t>2. Ağırlık Paylaşımı (</a:t>
            </a:r>
            <a:r>
              <a:rPr lang="tr-TR" sz="2000" dirty="0" err="1"/>
              <a:t>Weight</a:t>
            </a:r>
            <a:r>
              <a:rPr lang="tr-TR" sz="2000" dirty="0"/>
              <a:t> </a:t>
            </a:r>
            <a:r>
              <a:rPr lang="tr-TR" sz="2000" dirty="0" err="1"/>
              <a:t>Sharing</a:t>
            </a:r>
            <a:r>
              <a:rPr lang="tr-TR" sz="2000" dirty="0"/>
              <a:t>)</a:t>
            </a:r>
          </a:p>
          <a:p>
            <a:r>
              <a:rPr lang="tr-TR" sz="2000" dirty="0"/>
              <a:t>3. Havuzlama (</a:t>
            </a:r>
            <a:r>
              <a:rPr lang="tr-TR" sz="2000" dirty="0" err="1"/>
              <a:t>Pooling</a:t>
            </a:r>
            <a:r>
              <a:rPr lang="tr-TR" sz="2000" dirty="0"/>
              <a:t>) </a:t>
            </a:r>
          </a:p>
          <a:p>
            <a:r>
              <a:rPr lang="tr-TR" sz="2000" dirty="0"/>
              <a:t>4. Tam Bağlı Katmanları (</a:t>
            </a:r>
            <a:r>
              <a:rPr lang="tr-TR" sz="2000" dirty="0" err="1"/>
              <a:t>Fully</a:t>
            </a:r>
            <a:r>
              <a:rPr lang="tr-TR" sz="2000" dirty="0"/>
              <a:t> </a:t>
            </a:r>
            <a:r>
              <a:rPr lang="tr-TR" sz="2000" dirty="0" err="1"/>
              <a:t>Connected</a:t>
            </a:r>
            <a:r>
              <a:rPr lang="tr-TR" sz="2000" dirty="0"/>
              <a:t> </a:t>
            </a:r>
            <a:r>
              <a:rPr lang="tr-TR" sz="2000" dirty="0" err="1"/>
              <a:t>Layers</a:t>
            </a:r>
            <a:r>
              <a:rPr lang="tr-TR" sz="2000" dirty="0"/>
              <a:t>)</a:t>
            </a:r>
          </a:p>
        </p:txBody>
      </p:sp>
    </p:spTree>
    <p:extLst>
      <p:ext uri="{BB962C8B-B14F-4D97-AF65-F5344CB8AC3E}">
        <p14:creationId xmlns:p14="http://schemas.microsoft.com/office/powerpoint/2010/main" val="12259924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960DE9B-4B07-7C30-FD0A-CF2E6A9B0178}"/>
              </a:ext>
            </a:extLst>
          </p:cNvPr>
          <p:cNvSpPr>
            <a:spLocks noGrp="1"/>
          </p:cNvSpPr>
          <p:nvPr>
            <p:ph type="title"/>
          </p:nvPr>
        </p:nvSpPr>
        <p:spPr/>
        <p:txBody>
          <a:bodyPr/>
          <a:lstStyle/>
          <a:p>
            <a:r>
              <a:rPr lang="tr-TR" dirty="0"/>
              <a:t>CNN</a:t>
            </a:r>
          </a:p>
        </p:txBody>
      </p:sp>
      <p:sp>
        <p:nvSpPr>
          <p:cNvPr id="3" name="İçerik Yer Tutucusu 2">
            <a:extLst>
              <a:ext uri="{FF2B5EF4-FFF2-40B4-BE49-F238E27FC236}">
                <a16:creationId xmlns:a16="http://schemas.microsoft.com/office/drawing/2014/main" id="{E1518D8C-14B2-E5F0-ADF3-9BF2D15D7694}"/>
              </a:ext>
            </a:extLst>
          </p:cNvPr>
          <p:cNvSpPr>
            <a:spLocks noGrp="1"/>
          </p:cNvSpPr>
          <p:nvPr>
            <p:ph idx="1"/>
          </p:nvPr>
        </p:nvSpPr>
        <p:spPr/>
        <p:txBody>
          <a:bodyPr>
            <a:normAutofit fontScale="92500" lnSpcReduction="10000"/>
          </a:bodyPr>
          <a:lstStyle/>
          <a:p>
            <a:r>
              <a:rPr lang="tr-TR" sz="1800" b="1" dirty="0" err="1"/>
              <a:t>Evrişim</a:t>
            </a:r>
            <a:r>
              <a:rPr lang="tr-TR" sz="1800" b="1" dirty="0"/>
              <a:t> Katmanı (</a:t>
            </a:r>
            <a:r>
              <a:rPr lang="tr-TR" sz="1800" b="1" dirty="0" err="1"/>
              <a:t>Convolutional</a:t>
            </a:r>
            <a:r>
              <a:rPr lang="tr-TR" sz="1800" b="1" dirty="0"/>
              <a:t> </a:t>
            </a:r>
            <a:r>
              <a:rPr lang="tr-TR" sz="1800" b="1" dirty="0" err="1"/>
              <a:t>Layers</a:t>
            </a:r>
            <a:r>
              <a:rPr lang="tr-TR" sz="1800" b="1" dirty="0"/>
              <a:t>): </a:t>
            </a:r>
            <a:r>
              <a:rPr lang="tr-TR" sz="1800" dirty="0" err="1"/>
              <a:t>Evrişim</a:t>
            </a:r>
            <a:r>
              <a:rPr lang="tr-TR" sz="1800" dirty="0"/>
              <a:t> katmanı, görüntü üzerinde belirli özellikleri (örneğin kenarlar, şekiller veya dokular) tanıyan filtreleri kullanır. Bu filtreler, görüntünün farklı bölgelerini gezerek özellikleri çıkarır ve daha sonra bu özellikleri yüksek seviyeli özelliklere dönüştürmek için kullanılır.</a:t>
            </a:r>
          </a:p>
          <a:p>
            <a:r>
              <a:rPr lang="tr-TR" sz="1800" b="1" dirty="0"/>
              <a:t>Ağırlık Paylaşımı (</a:t>
            </a:r>
            <a:r>
              <a:rPr lang="tr-TR" sz="1800" b="1" dirty="0" err="1"/>
              <a:t>Weight</a:t>
            </a:r>
            <a:r>
              <a:rPr lang="tr-TR" sz="1800" b="1" dirty="0"/>
              <a:t> </a:t>
            </a:r>
            <a:r>
              <a:rPr lang="tr-TR" sz="1800" b="1" dirty="0" err="1"/>
              <a:t>Sharing</a:t>
            </a:r>
            <a:r>
              <a:rPr lang="tr-TR" sz="1800" b="1" dirty="0"/>
              <a:t>): </a:t>
            </a:r>
            <a:r>
              <a:rPr lang="tr-TR" sz="1800" dirty="0"/>
              <a:t>CNN'lerde ağırlık paylaşımı kullanılır. Bu, aynı filtrelerin farklı bölgelerde aynı işlemi uyguladığı anlamına gelir. Bu, modelin görüntünün her yerinde aynı türdeki özellikleri tanıyabilmesini sağlar.</a:t>
            </a:r>
          </a:p>
          <a:p>
            <a:r>
              <a:rPr lang="tr-TR" sz="1800" b="1" dirty="0"/>
              <a:t>Havuzlama (</a:t>
            </a:r>
            <a:r>
              <a:rPr lang="tr-TR" sz="1800" b="1" dirty="0" err="1"/>
              <a:t>Pooling</a:t>
            </a:r>
            <a:r>
              <a:rPr lang="tr-TR" sz="1800" b="1" dirty="0"/>
              <a:t>): </a:t>
            </a:r>
            <a:r>
              <a:rPr lang="tr-TR" sz="1800" dirty="0"/>
              <a:t>Havuzlama</a:t>
            </a:r>
            <a:r>
              <a:rPr lang="tr-TR" sz="1800" b="1" dirty="0"/>
              <a:t> </a:t>
            </a:r>
            <a:r>
              <a:rPr lang="tr-TR" sz="1800" dirty="0"/>
              <a:t>katmanları, </a:t>
            </a:r>
            <a:r>
              <a:rPr lang="tr-TR" sz="1800" dirty="0" err="1"/>
              <a:t>evrişim</a:t>
            </a:r>
            <a:r>
              <a:rPr lang="tr-TR" sz="1800" dirty="0"/>
              <a:t> sonuçlarını küçültmek ve önemli özellikleri vurgulamak için kullanılır. </a:t>
            </a:r>
            <a:r>
              <a:rPr lang="tr-TR" sz="1800" dirty="0" err="1"/>
              <a:t>Max-pooling</a:t>
            </a:r>
            <a:r>
              <a:rPr lang="tr-TR" sz="1800" dirty="0"/>
              <a:t> ve </a:t>
            </a:r>
            <a:r>
              <a:rPr lang="tr-TR" sz="1800" dirty="0" err="1"/>
              <a:t>average-pooling</a:t>
            </a:r>
            <a:r>
              <a:rPr lang="tr-TR" sz="1800" dirty="0"/>
              <a:t> gibi teknikler kullanılarak bu küçültme işlemi gerçekleştirilir.</a:t>
            </a:r>
          </a:p>
          <a:p>
            <a:r>
              <a:rPr lang="tr-TR" sz="1800" b="1" dirty="0"/>
              <a:t>Tam Bağlantı Katmanları (</a:t>
            </a:r>
            <a:r>
              <a:rPr lang="tr-TR" sz="1800" b="1" dirty="0" err="1"/>
              <a:t>Fully</a:t>
            </a:r>
            <a:r>
              <a:rPr lang="tr-TR" sz="1800" b="1" dirty="0"/>
              <a:t> </a:t>
            </a:r>
            <a:r>
              <a:rPr lang="tr-TR" sz="1800" b="1" dirty="0" err="1"/>
              <a:t>Connected</a:t>
            </a:r>
            <a:r>
              <a:rPr lang="tr-TR" sz="1800" b="1" dirty="0"/>
              <a:t> </a:t>
            </a:r>
            <a:r>
              <a:rPr lang="tr-TR" sz="1800" b="1" dirty="0" err="1"/>
              <a:t>Layers</a:t>
            </a:r>
            <a:r>
              <a:rPr lang="tr-TR" sz="1800" b="1" dirty="0"/>
              <a:t>): </a:t>
            </a:r>
            <a:r>
              <a:rPr lang="tr-TR" sz="1800" dirty="0"/>
              <a:t>CNN'nin sonunda, tam bağlantı katmanları bulunur. Bu katmanlar, ağın çıktılarını belirli sınıflara atamak veya görüntüyü tanımlamak için kullanılır. Özellikler bu katmanlarda işlenir ve sınıflandırma sonuçları üretilir.</a:t>
            </a:r>
          </a:p>
        </p:txBody>
      </p:sp>
    </p:spTree>
    <p:extLst>
      <p:ext uri="{BB962C8B-B14F-4D97-AF65-F5344CB8AC3E}">
        <p14:creationId xmlns:p14="http://schemas.microsoft.com/office/powerpoint/2010/main" val="4056164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960DE9B-4B07-7C30-FD0A-CF2E6A9B0178}"/>
              </a:ext>
            </a:extLst>
          </p:cNvPr>
          <p:cNvSpPr>
            <a:spLocks noGrp="1"/>
          </p:cNvSpPr>
          <p:nvPr>
            <p:ph type="title"/>
          </p:nvPr>
        </p:nvSpPr>
        <p:spPr/>
        <p:txBody>
          <a:bodyPr/>
          <a:lstStyle/>
          <a:p>
            <a:r>
              <a:rPr lang="tr-TR" dirty="0"/>
              <a:t>CNN</a:t>
            </a:r>
          </a:p>
        </p:txBody>
      </p:sp>
      <p:pic>
        <p:nvPicPr>
          <p:cNvPr id="5" name="İçerik Yer Tutucusu 4" descr="metin, diyagram, ekran görüntüsü, çizgi içeren bir resim&#10;&#10;Açıklama otomatik olarak oluşturuldu">
            <a:extLst>
              <a:ext uri="{FF2B5EF4-FFF2-40B4-BE49-F238E27FC236}">
                <a16:creationId xmlns:a16="http://schemas.microsoft.com/office/drawing/2014/main" id="{8A3BE1E2-B2CD-6B51-CB89-B462D1A02D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6774" y="2006600"/>
            <a:ext cx="9826692" cy="4034175"/>
          </a:xfrm>
        </p:spPr>
      </p:pic>
    </p:spTree>
    <p:extLst>
      <p:ext uri="{BB962C8B-B14F-4D97-AF65-F5344CB8AC3E}">
        <p14:creationId xmlns:p14="http://schemas.microsoft.com/office/powerpoint/2010/main" val="16009206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14A3F0B-296F-19AF-3841-B98FE6264CDA}"/>
              </a:ext>
            </a:extLst>
          </p:cNvPr>
          <p:cNvSpPr>
            <a:spLocks noGrp="1"/>
          </p:cNvSpPr>
          <p:nvPr>
            <p:ph type="title"/>
          </p:nvPr>
        </p:nvSpPr>
        <p:spPr/>
        <p:txBody>
          <a:bodyPr/>
          <a:lstStyle/>
          <a:p>
            <a:r>
              <a:rPr lang="tr-TR" dirty="0"/>
              <a:t>Örnek Problem</a:t>
            </a:r>
          </a:p>
        </p:txBody>
      </p:sp>
      <p:sp>
        <p:nvSpPr>
          <p:cNvPr id="3" name="İçerik Yer Tutucusu 2">
            <a:extLst>
              <a:ext uri="{FF2B5EF4-FFF2-40B4-BE49-F238E27FC236}">
                <a16:creationId xmlns:a16="http://schemas.microsoft.com/office/drawing/2014/main" id="{78654D0A-D74D-4247-8FAB-BD02B510EA16}"/>
              </a:ext>
            </a:extLst>
          </p:cNvPr>
          <p:cNvSpPr>
            <a:spLocks noGrp="1"/>
          </p:cNvSpPr>
          <p:nvPr>
            <p:ph idx="1"/>
          </p:nvPr>
        </p:nvSpPr>
        <p:spPr/>
        <p:txBody>
          <a:bodyPr>
            <a:normAutofit/>
          </a:bodyPr>
          <a:lstStyle/>
          <a:p>
            <a:pPr algn="l"/>
            <a:r>
              <a:rPr lang="tr-TR" sz="2000" dirty="0"/>
              <a:t>CNN yapısının kullanıldığı problemlere bir örnek olarak, el yazısı rakam tanıma problemine odaklanalım:</a:t>
            </a:r>
          </a:p>
          <a:p>
            <a:pPr algn="l"/>
            <a:r>
              <a:rPr lang="tr-TR" sz="2000" b="1" dirty="0"/>
              <a:t>Problem: El Yazısı Rakam Tanıma</a:t>
            </a:r>
          </a:p>
          <a:p>
            <a:pPr algn="l"/>
            <a:r>
              <a:rPr lang="tr-TR" sz="2000" b="1" dirty="0"/>
              <a:t>Sorun: </a:t>
            </a:r>
            <a:r>
              <a:rPr lang="tr-TR" sz="2000" dirty="0"/>
              <a:t>Elimizde el yazısı ile yazılmış rakamları içeren bir görüntü veri kümesi var MNIST veri kümesi) ve her bir görüntü, 0'dan 9'a kadar olan bir rakamı temsil ediyor. Bu rakamların makine tarafından otomatik olarak tanınması beklenmektedir. </a:t>
            </a:r>
          </a:p>
          <a:p>
            <a:pPr algn="l"/>
            <a:r>
              <a:rPr lang="tr-TR" sz="2000" b="1" dirty="0"/>
              <a:t>Çözüm</a:t>
            </a:r>
            <a:r>
              <a:rPr lang="tr-TR" sz="2000" dirty="0"/>
              <a:t> : Bu rakamları tanımak için bir yapay sinir ağı oluşturularak bilgisayar tarafından el yazısının otomatik olarak tanınması sağlanabilir.</a:t>
            </a:r>
          </a:p>
          <a:p>
            <a:pPr algn="l"/>
            <a:endParaRPr lang="tr-TR" dirty="0"/>
          </a:p>
        </p:txBody>
      </p:sp>
    </p:spTree>
    <p:extLst>
      <p:ext uri="{BB962C8B-B14F-4D97-AF65-F5344CB8AC3E}">
        <p14:creationId xmlns:p14="http://schemas.microsoft.com/office/powerpoint/2010/main" val="11184502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14A3F0B-296F-19AF-3841-B98FE6264CDA}"/>
              </a:ext>
            </a:extLst>
          </p:cNvPr>
          <p:cNvSpPr>
            <a:spLocks noGrp="1"/>
          </p:cNvSpPr>
          <p:nvPr>
            <p:ph type="title"/>
          </p:nvPr>
        </p:nvSpPr>
        <p:spPr/>
        <p:txBody>
          <a:bodyPr/>
          <a:lstStyle/>
          <a:p>
            <a:r>
              <a:rPr lang="tr-TR" dirty="0"/>
              <a:t>Örnek Problem</a:t>
            </a:r>
          </a:p>
        </p:txBody>
      </p:sp>
      <p:sp>
        <p:nvSpPr>
          <p:cNvPr id="3" name="İçerik Yer Tutucusu 2">
            <a:extLst>
              <a:ext uri="{FF2B5EF4-FFF2-40B4-BE49-F238E27FC236}">
                <a16:creationId xmlns:a16="http://schemas.microsoft.com/office/drawing/2014/main" id="{78654D0A-D74D-4247-8FAB-BD02B510EA16}"/>
              </a:ext>
            </a:extLst>
          </p:cNvPr>
          <p:cNvSpPr>
            <a:spLocks noGrp="1"/>
          </p:cNvSpPr>
          <p:nvPr>
            <p:ph idx="1"/>
          </p:nvPr>
        </p:nvSpPr>
        <p:spPr/>
        <p:txBody>
          <a:bodyPr>
            <a:normAutofit lnSpcReduction="10000"/>
          </a:bodyPr>
          <a:lstStyle/>
          <a:p>
            <a:pPr algn="l"/>
            <a:r>
              <a:rPr lang="tr-TR" sz="1900" b="1" dirty="0"/>
              <a:t>Çözüm Adımları:</a:t>
            </a:r>
          </a:p>
          <a:p>
            <a:pPr algn="l"/>
            <a:r>
              <a:rPr lang="tr-TR" sz="1900" dirty="0"/>
              <a:t>Veri Hazırlığı: İlk adım, el yazısı rakam görüntülerini ve bunların karşılık gelen etiketlerini (hangi rakam olduğunu belirten etiketler) hazırlamaktır.</a:t>
            </a:r>
          </a:p>
          <a:p>
            <a:pPr algn="l"/>
            <a:r>
              <a:rPr lang="tr-TR" sz="1900" b="1" dirty="0"/>
              <a:t>Veri Hazırlığı: </a:t>
            </a:r>
            <a:r>
              <a:rPr lang="tr-TR" sz="2000" dirty="0"/>
              <a:t>MNIST gibi bir veri kümesi kullanılır. Bu veri kümesi, binlerce el yazısı rakam görüntüsünden ve her bir görüntünün doğru etiketlerinden oluşur. Görüntüler genellikle siyah-beyazdır (</a:t>
            </a:r>
            <a:r>
              <a:rPr lang="tr-TR" sz="2000" dirty="0" err="1"/>
              <a:t>grayscale</a:t>
            </a:r>
            <a:r>
              <a:rPr lang="tr-TR" sz="2000" dirty="0"/>
              <a:t>) ve aynı boyuttadır (örneğin, 28x28 piksel).</a:t>
            </a:r>
          </a:p>
          <a:p>
            <a:pPr algn="l"/>
            <a:r>
              <a:rPr lang="tr-TR" sz="2000" b="1" dirty="0" err="1"/>
              <a:t>Evrişim</a:t>
            </a:r>
            <a:r>
              <a:rPr lang="tr-TR" sz="2000" b="1" dirty="0"/>
              <a:t> Katmanı (</a:t>
            </a:r>
            <a:r>
              <a:rPr lang="tr-TR" sz="2000" b="1" dirty="0" err="1"/>
              <a:t>Convolutional</a:t>
            </a:r>
            <a:r>
              <a:rPr lang="tr-TR" sz="2000" b="1" dirty="0"/>
              <a:t> </a:t>
            </a:r>
            <a:r>
              <a:rPr lang="tr-TR" sz="2000" b="1" dirty="0" err="1"/>
              <a:t>Layers</a:t>
            </a:r>
            <a:r>
              <a:rPr lang="tr-TR" sz="2000" b="1" dirty="0"/>
              <a:t>): </a:t>
            </a:r>
            <a:r>
              <a:rPr lang="tr-TR" sz="2000" dirty="0"/>
              <a:t>İlk </a:t>
            </a:r>
            <a:r>
              <a:rPr lang="tr-TR" sz="2000" dirty="0" err="1"/>
              <a:t>evrişim</a:t>
            </a:r>
            <a:r>
              <a:rPr lang="tr-TR" sz="2000" dirty="0"/>
              <a:t> katmanı, görüntünün üzerinden belirli filtreleri (örneğin, 3x3 boyutunda) kaydırarak geçer. Her kaydırma işlemi, belirli bir bölgeyi tarar ve bu bölgedeki özellikleri (örneğin, dikey kenarlar) çıkarır. Birden fazla </a:t>
            </a:r>
            <a:r>
              <a:rPr lang="tr-TR" sz="2000" dirty="0" err="1"/>
              <a:t>evrişim</a:t>
            </a:r>
            <a:r>
              <a:rPr lang="tr-TR" sz="2000" dirty="0"/>
              <a:t> katmanı kullanılabilir. İlk katmanlar daha basit özellikleri tanırken sonraki katmanlar daha karmaşık özellikleri algılar.</a:t>
            </a:r>
          </a:p>
        </p:txBody>
      </p:sp>
    </p:spTree>
    <p:extLst>
      <p:ext uri="{BB962C8B-B14F-4D97-AF65-F5344CB8AC3E}">
        <p14:creationId xmlns:p14="http://schemas.microsoft.com/office/powerpoint/2010/main" val="39039840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1894C0A-DC86-364B-594A-4E1776D590D9}"/>
              </a:ext>
            </a:extLst>
          </p:cNvPr>
          <p:cNvSpPr>
            <a:spLocks noGrp="1"/>
          </p:cNvSpPr>
          <p:nvPr>
            <p:ph type="title"/>
          </p:nvPr>
        </p:nvSpPr>
        <p:spPr/>
        <p:txBody>
          <a:bodyPr/>
          <a:lstStyle/>
          <a:p>
            <a:r>
              <a:rPr lang="tr-TR" dirty="0"/>
              <a:t>Örnek Problem</a:t>
            </a:r>
          </a:p>
        </p:txBody>
      </p:sp>
      <p:sp>
        <p:nvSpPr>
          <p:cNvPr id="3" name="İçerik Yer Tutucusu 2">
            <a:extLst>
              <a:ext uri="{FF2B5EF4-FFF2-40B4-BE49-F238E27FC236}">
                <a16:creationId xmlns:a16="http://schemas.microsoft.com/office/drawing/2014/main" id="{D81E033B-F697-A525-9A30-6DE2157C9BC7}"/>
              </a:ext>
            </a:extLst>
          </p:cNvPr>
          <p:cNvSpPr>
            <a:spLocks noGrp="1"/>
          </p:cNvSpPr>
          <p:nvPr>
            <p:ph idx="1"/>
          </p:nvPr>
        </p:nvSpPr>
        <p:spPr/>
        <p:txBody>
          <a:bodyPr>
            <a:normAutofit/>
          </a:bodyPr>
          <a:lstStyle/>
          <a:p>
            <a:r>
              <a:rPr lang="tr-TR" sz="2000" b="1" dirty="0"/>
              <a:t>Havuzlama (</a:t>
            </a:r>
            <a:r>
              <a:rPr lang="tr-TR" sz="2000" b="1" dirty="0" err="1"/>
              <a:t>Pooling</a:t>
            </a:r>
            <a:r>
              <a:rPr lang="tr-TR" sz="2000" b="1" dirty="0"/>
              <a:t>) Katmanı: </a:t>
            </a:r>
            <a:r>
              <a:rPr lang="tr-TR" sz="2000" dirty="0" err="1"/>
              <a:t>Altörneklem</a:t>
            </a:r>
            <a:r>
              <a:rPr lang="tr-TR" sz="2000" dirty="0"/>
              <a:t> katmanları, </a:t>
            </a:r>
            <a:r>
              <a:rPr lang="tr-TR" sz="2000" dirty="0" err="1"/>
              <a:t>evrişim</a:t>
            </a:r>
            <a:r>
              <a:rPr lang="tr-TR" sz="2000" dirty="0"/>
              <a:t> sonuçlarını küçültmek ve önemli özellikleri korumak için kullanılır. Örneğin, 2x2 boyutundaki bir </a:t>
            </a:r>
            <a:r>
              <a:rPr lang="tr-TR" sz="2000" dirty="0" err="1"/>
              <a:t>max-pooling</a:t>
            </a:r>
            <a:r>
              <a:rPr lang="tr-TR" sz="2000" dirty="0"/>
              <a:t> işlemi, her 2x2 piksel bloğundan en büyük pikseli seçer ve görüntünün boyutunu yarıya indirir.</a:t>
            </a:r>
          </a:p>
          <a:p>
            <a:r>
              <a:rPr lang="tr-TR" sz="2000" b="1" dirty="0"/>
              <a:t>Tam Bağlantı Katman (</a:t>
            </a:r>
            <a:r>
              <a:rPr lang="tr-TR" sz="2000" b="1" dirty="0" err="1"/>
              <a:t>Fully</a:t>
            </a:r>
            <a:r>
              <a:rPr lang="tr-TR" sz="2000" b="1" dirty="0"/>
              <a:t> </a:t>
            </a:r>
            <a:r>
              <a:rPr lang="tr-TR" sz="2000" b="1" dirty="0" err="1"/>
              <a:t>Connected</a:t>
            </a:r>
            <a:r>
              <a:rPr lang="tr-TR" sz="2000" b="1" dirty="0"/>
              <a:t> </a:t>
            </a:r>
            <a:r>
              <a:rPr lang="tr-TR" sz="2000" b="1" dirty="0" err="1"/>
              <a:t>Layers</a:t>
            </a:r>
            <a:r>
              <a:rPr lang="tr-TR" sz="2000" b="1" dirty="0"/>
              <a:t>):</a:t>
            </a:r>
            <a:r>
              <a:rPr lang="tr-TR" sz="2000" dirty="0"/>
              <a:t>Tam bağlantı katmanları, özellik haritalarından türetilen özellikleri kullanarak görüntüyü bir sınıfa (örneğin, 0-9 rakamlarından birine) atar. Bu katmanlar, önceki katmanlardan gelen bilgileri bir araya getirir ve sınıflandırma sonuçlarını üretir.</a:t>
            </a:r>
          </a:p>
        </p:txBody>
      </p:sp>
    </p:spTree>
    <p:extLst>
      <p:ext uri="{BB962C8B-B14F-4D97-AF65-F5344CB8AC3E}">
        <p14:creationId xmlns:p14="http://schemas.microsoft.com/office/powerpoint/2010/main" val="32018373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77C1979-D391-A0B0-00C6-70FBC3D04835}"/>
              </a:ext>
            </a:extLst>
          </p:cNvPr>
          <p:cNvSpPr>
            <a:spLocks noGrp="1"/>
          </p:cNvSpPr>
          <p:nvPr>
            <p:ph type="title"/>
          </p:nvPr>
        </p:nvSpPr>
        <p:spPr/>
        <p:txBody>
          <a:bodyPr/>
          <a:lstStyle/>
          <a:p>
            <a:r>
              <a:rPr lang="tr-TR" dirty="0"/>
              <a:t>Örnek Problem</a:t>
            </a:r>
          </a:p>
        </p:txBody>
      </p:sp>
      <p:sp>
        <p:nvSpPr>
          <p:cNvPr id="3" name="İçerik Yer Tutucusu 2">
            <a:extLst>
              <a:ext uri="{FF2B5EF4-FFF2-40B4-BE49-F238E27FC236}">
                <a16:creationId xmlns:a16="http://schemas.microsoft.com/office/drawing/2014/main" id="{AEF2D7AA-7996-9A95-A1DF-00CA02C3CB3A}"/>
              </a:ext>
            </a:extLst>
          </p:cNvPr>
          <p:cNvSpPr>
            <a:spLocks noGrp="1"/>
          </p:cNvSpPr>
          <p:nvPr>
            <p:ph idx="1"/>
          </p:nvPr>
        </p:nvSpPr>
        <p:spPr/>
        <p:txBody>
          <a:bodyPr>
            <a:normAutofit/>
          </a:bodyPr>
          <a:lstStyle/>
          <a:p>
            <a:pPr algn="just"/>
            <a:r>
              <a:rPr lang="tr-TR" sz="2000" b="1" dirty="0"/>
              <a:t>Eğitim ve Geriye Yayılım (</a:t>
            </a:r>
            <a:r>
              <a:rPr lang="tr-TR" sz="2000" b="1" dirty="0" err="1"/>
              <a:t>Backpropagation</a:t>
            </a:r>
            <a:r>
              <a:rPr lang="tr-TR" sz="2000" b="1" dirty="0"/>
              <a:t>):</a:t>
            </a:r>
          </a:p>
          <a:p>
            <a:pPr algn="just"/>
            <a:r>
              <a:rPr lang="tr-TR" sz="2000" dirty="0"/>
              <a:t>Ağ, eğitim verileri kullanılarak eğitilir. Eğitim verileri, el yazısı rakam görüntüleri ve karşılık gelen doğru etiketlerden oluşur.</a:t>
            </a:r>
          </a:p>
          <a:p>
            <a:pPr algn="just"/>
            <a:r>
              <a:rPr lang="tr-TR" sz="2000" dirty="0"/>
              <a:t>Eğitim süreci, ağı tahminlerini gerçek etiketlerle karşılaştırarak başlar. Bu karşılaştırma sonucu bir hata (kayıp) hesaplanır.</a:t>
            </a:r>
          </a:p>
          <a:p>
            <a:pPr algn="just"/>
            <a:r>
              <a:rPr lang="tr-TR" sz="2000" dirty="0"/>
              <a:t>Geriye yayılım algoritması kullanılarak bu hata ağın katmanlarına geri yayılır. Her katman, hata azaltmak için ağırlıklarını ve parametrelerini günceller.</a:t>
            </a:r>
          </a:p>
          <a:p>
            <a:pPr algn="just"/>
            <a:r>
              <a:rPr lang="tr-TR" sz="2000" dirty="0"/>
              <a:t>Bu süreç, ağın doğru tahminler yapabilmesi için ağırlıkların ayarlandığı bir öğrenme sürecini temsil eder.</a:t>
            </a:r>
          </a:p>
        </p:txBody>
      </p:sp>
    </p:spTree>
    <p:extLst>
      <p:ext uri="{BB962C8B-B14F-4D97-AF65-F5344CB8AC3E}">
        <p14:creationId xmlns:p14="http://schemas.microsoft.com/office/powerpoint/2010/main" val="10415436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77C1979-D391-A0B0-00C6-70FBC3D04835}"/>
              </a:ext>
            </a:extLst>
          </p:cNvPr>
          <p:cNvSpPr>
            <a:spLocks noGrp="1"/>
          </p:cNvSpPr>
          <p:nvPr>
            <p:ph type="title"/>
          </p:nvPr>
        </p:nvSpPr>
        <p:spPr/>
        <p:txBody>
          <a:bodyPr/>
          <a:lstStyle/>
          <a:p>
            <a:r>
              <a:rPr lang="tr-TR" dirty="0"/>
              <a:t>Örnek Problem</a:t>
            </a:r>
          </a:p>
        </p:txBody>
      </p:sp>
      <p:sp>
        <p:nvSpPr>
          <p:cNvPr id="3" name="İçerik Yer Tutucusu 2">
            <a:extLst>
              <a:ext uri="{FF2B5EF4-FFF2-40B4-BE49-F238E27FC236}">
                <a16:creationId xmlns:a16="http://schemas.microsoft.com/office/drawing/2014/main" id="{AEF2D7AA-7996-9A95-A1DF-00CA02C3CB3A}"/>
              </a:ext>
            </a:extLst>
          </p:cNvPr>
          <p:cNvSpPr>
            <a:spLocks noGrp="1"/>
          </p:cNvSpPr>
          <p:nvPr>
            <p:ph idx="1"/>
          </p:nvPr>
        </p:nvSpPr>
        <p:spPr/>
        <p:txBody>
          <a:bodyPr>
            <a:normAutofit/>
          </a:bodyPr>
          <a:lstStyle/>
          <a:p>
            <a:pPr algn="just"/>
            <a:r>
              <a:rPr lang="tr-TR" sz="2000" b="1" dirty="0"/>
              <a:t>Sonuç:</a:t>
            </a:r>
          </a:p>
          <a:p>
            <a:pPr algn="just"/>
            <a:r>
              <a:rPr lang="tr-TR" sz="2000" dirty="0"/>
              <a:t>Eğitildikten sonra, CNN yeni el yazısı rakamları tanıyabilir. Yeni bir görüntü verildiğinde, ağ, görüntüdeki özellikleri algılayarak ve önceki öğrenilen bilgilere dayanarak hangi rakam olduğunu tahmin edebilir.</a:t>
            </a:r>
          </a:p>
          <a:p>
            <a:pPr algn="just"/>
            <a:r>
              <a:rPr lang="tr-TR" sz="2000" dirty="0"/>
              <a:t>Bu adımlar, el yazısı rakam tanıma problemine özgüdür, ancak CNN'ler farklı görevler için benzer adımları izler. CNN, özellikle görüntü işleme problemleri için etkili bir derin öğrenme modelidir.</a:t>
            </a:r>
          </a:p>
        </p:txBody>
      </p:sp>
    </p:spTree>
    <p:extLst>
      <p:ext uri="{BB962C8B-B14F-4D97-AF65-F5344CB8AC3E}">
        <p14:creationId xmlns:p14="http://schemas.microsoft.com/office/powerpoint/2010/main" val="2124438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3114A0D-73A5-F8E7-E618-3A4FE41F55FB}"/>
              </a:ext>
            </a:extLst>
          </p:cNvPr>
          <p:cNvSpPr>
            <a:spLocks noGrp="1"/>
          </p:cNvSpPr>
          <p:nvPr>
            <p:ph type="title"/>
          </p:nvPr>
        </p:nvSpPr>
        <p:spPr/>
        <p:txBody>
          <a:bodyPr/>
          <a:lstStyle/>
          <a:p>
            <a:r>
              <a:rPr lang="tr-TR" dirty="0"/>
              <a:t>Tarihçe</a:t>
            </a:r>
          </a:p>
        </p:txBody>
      </p:sp>
      <p:sp>
        <p:nvSpPr>
          <p:cNvPr id="5" name="Yuvarlatılmış Dikdörtgen 4">
            <a:extLst>
              <a:ext uri="{FF2B5EF4-FFF2-40B4-BE49-F238E27FC236}">
                <a16:creationId xmlns:a16="http://schemas.microsoft.com/office/drawing/2014/main" id="{CB25E7A4-C3F8-A647-B147-7EBD25608A12}"/>
              </a:ext>
            </a:extLst>
          </p:cNvPr>
          <p:cNvSpPr/>
          <p:nvPr/>
        </p:nvSpPr>
        <p:spPr>
          <a:xfrm>
            <a:off x="740884" y="1870615"/>
            <a:ext cx="2592623" cy="19649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t>1950'ler: Sinir ağlarının ilk temelleri, biyolojik nöronların matematiksel olarak modellenmesiyle atıldı. </a:t>
            </a:r>
            <a:r>
              <a:rPr lang="tr-TR" sz="1400" dirty="0" err="1"/>
              <a:t>McCulloch-Pitts</a:t>
            </a:r>
            <a:r>
              <a:rPr lang="tr-TR" sz="1400" dirty="0"/>
              <a:t> Nöron Modeli, ilk yapay nöron modeli olarak ortaya çıktı.</a:t>
            </a:r>
          </a:p>
        </p:txBody>
      </p:sp>
      <p:sp>
        <p:nvSpPr>
          <p:cNvPr id="6" name="Yuvarlatılmış Dikdörtgen 5">
            <a:extLst>
              <a:ext uri="{FF2B5EF4-FFF2-40B4-BE49-F238E27FC236}">
                <a16:creationId xmlns:a16="http://schemas.microsoft.com/office/drawing/2014/main" id="{15AF6A92-7A50-9841-92B0-1100B8469683}"/>
              </a:ext>
            </a:extLst>
          </p:cNvPr>
          <p:cNvSpPr/>
          <p:nvPr/>
        </p:nvSpPr>
        <p:spPr>
          <a:xfrm>
            <a:off x="2615654" y="4035133"/>
            <a:ext cx="2697126" cy="20068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t>1958: </a:t>
            </a:r>
            <a:r>
              <a:rPr lang="tr-TR" sz="1400" dirty="0" err="1"/>
              <a:t>Perceptron</a:t>
            </a:r>
            <a:r>
              <a:rPr lang="tr-TR" sz="1400" dirty="0"/>
              <a:t> algoritması, Frank </a:t>
            </a:r>
            <a:r>
              <a:rPr lang="tr-TR" sz="1400" dirty="0" err="1"/>
              <a:t>Rosenblatt</a:t>
            </a:r>
            <a:r>
              <a:rPr lang="tr-TR" sz="1400" dirty="0"/>
              <a:t> tarafından geliştirildi. Bu, basit doğrusal sınıflandırma yapabilen bir modeldi.</a:t>
            </a:r>
          </a:p>
        </p:txBody>
      </p:sp>
      <p:sp>
        <p:nvSpPr>
          <p:cNvPr id="7" name="Yuvarlatılmış Dikdörtgen 6">
            <a:extLst>
              <a:ext uri="{FF2B5EF4-FFF2-40B4-BE49-F238E27FC236}">
                <a16:creationId xmlns:a16="http://schemas.microsoft.com/office/drawing/2014/main" id="{546A3B22-37BE-5F40-B661-0F0C83F74090}"/>
              </a:ext>
            </a:extLst>
          </p:cNvPr>
          <p:cNvSpPr/>
          <p:nvPr/>
        </p:nvSpPr>
        <p:spPr>
          <a:xfrm>
            <a:off x="4492970" y="1870615"/>
            <a:ext cx="2590802" cy="19661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t>1969: </a:t>
            </a:r>
            <a:r>
              <a:rPr lang="tr-TR" sz="1400" dirty="0" err="1"/>
              <a:t>Minsky</a:t>
            </a:r>
            <a:r>
              <a:rPr lang="tr-TR" sz="1400" dirty="0"/>
              <a:t> ve </a:t>
            </a:r>
            <a:r>
              <a:rPr lang="tr-TR" sz="1400" dirty="0" err="1"/>
              <a:t>Papert</a:t>
            </a:r>
            <a:r>
              <a:rPr lang="tr-TR" sz="1400" dirty="0"/>
              <a:t>, </a:t>
            </a:r>
            <a:r>
              <a:rPr lang="tr-TR" sz="1400" dirty="0" err="1"/>
              <a:t>Perceptron'un</a:t>
            </a:r>
            <a:r>
              <a:rPr lang="tr-TR" sz="1400" dirty="0"/>
              <a:t> doğrusal olarak ayrılabilir olmayan problemleri çözemeyeceğini gösterdi ve bu durum, sinir ağlarına olan ilgiyi bir süre azalttı.</a:t>
            </a:r>
          </a:p>
        </p:txBody>
      </p:sp>
      <p:sp>
        <p:nvSpPr>
          <p:cNvPr id="8" name="Yuvarlatılmış Dikdörtgen 7">
            <a:extLst>
              <a:ext uri="{FF2B5EF4-FFF2-40B4-BE49-F238E27FC236}">
                <a16:creationId xmlns:a16="http://schemas.microsoft.com/office/drawing/2014/main" id="{3B0C188E-BE43-D641-959B-83CBF3A5F801}"/>
              </a:ext>
            </a:extLst>
          </p:cNvPr>
          <p:cNvSpPr/>
          <p:nvPr/>
        </p:nvSpPr>
        <p:spPr>
          <a:xfrm>
            <a:off x="6597740" y="4035133"/>
            <a:ext cx="2523111" cy="20068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t>1980'ler: Çok katmanlı sinir ağlarının ve geri yayılım (</a:t>
            </a:r>
            <a:r>
              <a:rPr lang="tr-TR" sz="1400" dirty="0" err="1"/>
              <a:t>backpropagation</a:t>
            </a:r>
            <a:r>
              <a:rPr lang="tr-TR" sz="1400" dirty="0"/>
              <a:t>) algoritmasının geliştirilmesi ile sinir ağlarına olan ilgi yeniden arttı.</a:t>
            </a:r>
          </a:p>
        </p:txBody>
      </p:sp>
      <p:sp>
        <p:nvSpPr>
          <p:cNvPr id="9" name="Yuvarlatılmış Dikdörtgen 8">
            <a:extLst>
              <a:ext uri="{FF2B5EF4-FFF2-40B4-BE49-F238E27FC236}">
                <a16:creationId xmlns:a16="http://schemas.microsoft.com/office/drawing/2014/main" id="{77F74912-6F6B-ED4A-B7D9-7D4FBC7FC559}"/>
              </a:ext>
            </a:extLst>
          </p:cNvPr>
          <p:cNvSpPr/>
          <p:nvPr/>
        </p:nvSpPr>
        <p:spPr>
          <a:xfrm>
            <a:off x="8576842" y="1869477"/>
            <a:ext cx="2874274" cy="19661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t>2000'ler: Derin öğrenme (</a:t>
            </a:r>
            <a:r>
              <a:rPr lang="tr-TR" sz="1400" dirty="0" err="1"/>
              <a:t>Deep</a:t>
            </a:r>
            <a:r>
              <a:rPr lang="tr-TR" sz="1400" dirty="0"/>
              <a:t> Learning) kavramı ortaya çıktı. Büyük veri setleri ve güçlü </a:t>
            </a:r>
            <a:r>
              <a:rPr lang="tr-TR" sz="1400" dirty="0" err="1"/>
              <a:t>GPU'ların</a:t>
            </a:r>
            <a:r>
              <a:rPr lang="tr-TR" sz="1400" dirty="0"/>
              <a:t> kullanılmasıyla sinir ağları, özellikle görüntü, ses ve metin işleme gibi alanlarda büyük başarılar elde etmeye başladı.</a:t>
            </a:r>
          </a:p>
        </p:txBody>
      </p:sp>
    </p:spTree>
    <p:extLst>
      <p:ext uri="{BB962C8B-B14F-4D97-AF65-F5344CB8AC3E}">
        <p14:creationId xmlns:p14="http://schemas.microsoft.com/office/powerpoint/2010/main" val="685765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FD17145-DCCD-228A-89B6-E28EF5371149}"/>
              </a:ext>
            </a:extLst>
          </p:cNvPr>
          <p:cNvSpPr>
            <a:spLocks noGrp="1"/>
          </p:cNvSpPr>
          <p:nvPr>
            <p:ph type="title"/>
          </p:nvPr>
        </p:nvSpPr>
        <p:spPr/>
        <p:txBody>
          <a:bodyPr>
            <a:normAutofit fontScale="90000"/>
          </a:bodyPr>
          <a:lstStyle/>
          <a:p>
            <a:r>
              <a:rPr lang="tr-TR" dirty="0"/>
              <a:t>PERCEPTRON ve TEMEL BİLEŞENLERİ</a:t>
            </a:r>
          </a:p>
        </p:txBody>
      </p:sp>
      <p:sp>
        <p:nvSpPr>
          <p:cNvPr id="3" name="İçerik Yer Tutucusu 2">
            <a:extLst>
              <a:ext uri="{FF2B5EF4-FFF2-40B4-BE49-F238E27FC236}">
                <a16:creationId xmlns:a16="http://schemas.microsoft.com/office/drawing/2014/main" id="{93C52FBC-813C-13C3-0230-B2923F52167C}"/>
              </a:ext>
            </a:extLst>
          </p:cNvPr>
          <p:cNvSpPr>
            <a:spLocks noGrp="1"/>
          </p:cNvSpPr>
          <p:nvPr>
            <p:ph idx="1"/>
          </p:nvPr>
        </p:nvSpPr>
        <p:spPr/>
        <p:txBody>
          <a:bodyPr>
            <a:normAutofit fontScale="92500" lnSpcReduction="20000"/>
          </a:bodyPr>
          <a:lstStyle/>
          <a:p>
            <a:r>
              <a:rPr lang="tr-TR" sz="2000" dirty="0" err="1"/>
              <a:t>Perceptron</a:t>
            </a:r>
            <a:r>
              <a:rPr lang="tr-TR" sz="2000" dirty="0"/>
              <a:t>, yapay sinir ağlarının temel bir bileşeni olan basit bir sinir hücresi veya yapay nöron türüdür. 1957 yılında Cornell Üniversitesi'nde Frank </a:t>
            </a:r>
            <a:r>
              <a:rPr lang="tr-TR" sz="2000" dirty="0" err="1"/>
              <a:t>Rosenblatt</a:t>
            </a:r>
            <a:r>
              <a:rPr lang="tr-TR" sz="2000" dirty="0"/>
              <a:t> tarafından geliştirilmiştir.</a:t>
            </a:r>
          </a:p>
          <a:p>
            <a:r>
              <a:rPr lang="tr-TR" sz="2000" dirty="0"/>
              <a:t> </a:t>
            </a:r>
            <a:r>
              <a:rPr lang="tr-TR" sz="2000" dirty="0" err="1"/>
              <a:t>Perceptron</a:t>
            </a:r>
            <a:r>
              <a:rPr lang="tr-TR" sz="2000" dirty="0"/>
              <a:t>, temelde iki sınıfı (genellikle "0" ve "1" veya "negatif" ve "pozitif") ayırmak veya iki sınıfı ayıran bir karar sınırı oluşturmak için kullanılır. </a:t>
            </a:r>
            <a:r>
              <a:rPr lang="tr-TR" sz="2000" dirty="0" err="1"/>
              <a:t>Perceptron’un</a:t>
            </a:r>
            <a:r>
              <a:rPr lang="tr-TR" sz="2000" dirty="0"/>
              <a:t> 5 temel bileşeni bulunmaktadır.</a:t>
            </a:r>
          </a:p>
          <a:p>
            <a:r>
              <a:rPr lang="tr-TR" sz="2000" dirty="0"/>
              <a:t>1. Girdiler (</a:t>
            </a:r>
            <a:r>
              <a:rPr lang="tr-TR" sz="2000" dirty="0" err="1"/>
              <a:t>Inputs</a:t>
            </a:r>
            <a:r>
              <a:rPr lang="tr-TR" sz="2000" dirty="0"/>
              <a:t>)</a:t>
            </a:r>
          </a:p>
          <a:p>
            <a:r>
              <a:rPr lang="tr-TR" sz="2000" dirty="0"/>
              <a:t>2.Ağırlıklar (</a:t>
            </a:r>
            <a:r>
              <a:rPr lang="tr-TR" sz="2000" dirty="0" err="1"/>
              <a:t>Weights</a:t>
            </a:r>
            <a:r>
              <a:rPr lang="tr-TR" sz="2000" dirty="0"/>
              <a:t>)</a:t>
            </a:r>
          </a:p>
          <a:p>
            <a:r>
              <a:rPr lang="tr-TR" sz="2000" dirty="0"/>
              <a:t>3.Toplam Fonksiyonu (</a:t>
            </a:r>
            <a:r>
              <a:rPr lang="tr-TR" sz="2000" dirty="0" err="1"/>
              <a:t>Summation</a:t>
            </a:r>
            <a:r>
              <a:rPr lang="tr-TR" sz="2000" dirty="0"/>
              <a:t> </a:t>
            </a:r>
            <a:r>
              <a:rPr lang="tr-TR" sz="2000" dirty="0" err="1"/>
              <a:t>Function</a:t>
            </a:r>
            <a:r>
              <a:rPr lang="tr-TR" sz="2000" dirty="0"/>
              <a:t>)</a:t>
            </a:r>
          </a:p>
          <a:p>
            <a:r>
              <a:rPr lang="tr-TR" sz="2000" dirty="0"/>
              <a:t>4. Eşik (</a:t>
            </a:r>
            <a:r>
              <a:rPr lang="tr-TR" sz="2000" dirty="0" err="1"/>
              <a:t>Treshold</a:t>
            </a:r>
            <a:r>
              <a:rPr lang="tr-TR" sz="2000" dirty="0"/>
              <a:t>)</a:t>
            </a:r>
          </a:p>
          <a:p>
            <a:r>
              <a:rPr lang="tr-TR" sz="2000" dirty="0"/>
              <a:t>5. Aktivasyon Fonksiyonu (</a:t>
            </a:r>
            <a:r>
              <a:rPr lang="tr-TR" sz="2000" dirty="0" err="1"/>
              <a:t>Activation</a:t>
            </a:r>
            <a:r>
              <a:rPr lang="tr-TR" sz="2000" dirty="0"/>
              <a:t> </a:t>
            </a:r>
            <a:r>
              <a:rPr lang="tr-TR" sz="2000" dirty="0" err="1"/>
              <a:t>Function</a:t>
            </a:r>
            <a:r>
              <a:rPr lang="tr-TR" sz="2000" dirty="0"/>
              <a:t>)</a:t>
            </a:r>
          </a:p>
          <a:p>
            <a:endParaRPr lang="tr-TR" sz="2000" dirty="0"/>
          </a:p>
          <a:p>
            <a:endParaRPr lang="tr-TR" sz="2000" dirty="0"/>
          </a:p>
        </p:txBody>
      </p:sp>
    </p:spTree>
    <p:extLst>
      <p:ext uri="{BB962C8B-B14F-4D97-AF65-F5344CB8AC3E}">
        <p14:creationId xmlns:p14="http://schemas.microsoft.com/office/powerpoint/2010/main" val="2042471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FD17145-DCCD-228A-89B6-E28EF5371149}"/>
              </a:ext>
            </a:extLst>
          </p:cNvPr>
          <p:cNvSpPr>
            <a:spLocks noGrp="1"/>
          </p:cNvSpPr>
          <p:nvPr>
            <p:ph type="title"/>
          </p:nvPr>
        </p:nvSpPr>
        <p:spPr/>
        <p:txBody>
          <a:bodyPr>
            <a:normAutofit fontScale="90000"/>
          </a:bodyPr>
          <a:lstStyle/>
          <a:p>
            <a:r>
              <a:rPr lang="tr-TR" dirty="0"/>
              <a:t>PERCEPTRON ve TEMEL BİLEŞENLERİ</a:t>
            </a:r>
          </a:p>
        </p:txBody>
      </p:sp>
      <p:sp>
        <p:nvSpPr>
          <p:cNvPr id="3" name="İçerik Yer Tutucusu 2">
            <a:extLst>
              <a:ext uri="{FF2B5EF4-FFF2-40B4-BE49-F238E27FC236}">
                <a16:creationId xmlns:a16="http://schemas.microsoft.com/office/drawing/2014/main" id="{93C52FBC-813C-13C3-0230-B2923F52167C}"/>
              </a:ext>
            </a:extLst>
          </p:cNvPr>
          <p:cNvSpPr>
            <a:spLocks noGrp="1"/>
          </p:cNvSpPr>
          <p:nvPr>
            <p:ph idx="1"/>
          </p:nvPr>
        </p:nvSpPr>
        <p:spPr/>
        <p:txBody>
          <a:bodyPr>
            <a:normAutofit fontScale="92500" lnSpcReduction="10000"/>
          </a:bodyPr>
          <a:lstStyle/>
          <a:p>
            <a:r>
              <a:rPr lang="tr-TR" sz="2000" b="1" dirty="0"/>
              <a:t>1. Girdiler</a:t>
            </a:r>
            <a:r>
              <a:rPr lang="tr-TR" sz="2000" dirty="0"/>
              <a:t>: </a:t>
            </a:r>
            <a:r>
              <a:rPr lang="tr-TR" sz="2000" dirty="0" err="1"/>
              <a:t>Perceptron'a</a:t>
            </a:r>
            <a:r>
              <a:rPr lang="tr-TR" sz="2000" dirty="0"/>
              <a:t> gelen veriler, bir dizi giriş olarak kabul edilir. Bu girişler genellikle sayısal değerlerdir ve modele dış dünyadan bilgi sağlar.</a:t>
            </a:r>
          </a:p>
          <a:p>
            <a:r>
              <a:rPr lang="tr-TR" sz="2000" b="1" dirty="0"/>
              <a:t>2. Ağırlıklar</a:t>
            </a:r>
            <a:r>
              <a:rPr lang="tr-TR" sz="2000" dirty="0"/>
              <a:t>: : Her girişe bir ağırlık atanır. Bu ağırlıklar, girişlerin önem derecesini yansıtır. Ağırlıklar, modelin öğrenme sürecinde güncellenir ve girişlerle çarpılır.</a:t>
            </a:r>
          </a:p>
          <a:p>
            <a:r>
              <a:rPr lang="tr-TR" sz="2000" b="1" dirty="0"/>
              <a:t>3. Toplam Fonksiyonu: </a:t>
            </a:r>
            <a:r>
              <a:rPr lang="tr-TR" sz="2000" dirty="0"/>
              <a:t>Girişler, ilgili ağırlıklarıyla çarpılır ve sonuçlar toplanır. Bu, bir ağırlıklı toplamı temsil eder.</a:t>
            </a:r>
          </a:p>
          <a:p>
            <a:r>
              <a:rPr lang="tr-TR" sz="2000" b="1" dirty="0"/>
              <a:t>4. Eşik</a:t>
            </a:r>
            <a:r>
              <a:rPr lang="tr-TR" sz="2000" dirty="0"/>
              <a:t>: Toplama işleminin sonucu, bir eşik değeriyle karşılaştırılır. Eşik değeri, </a:t>
            </a:r>
            <a:r>
              <a:rPr lang="tr-TR" sz="2000" dirty="0" err="1"/>
              <a:t>perceptron'un</a:t>
            </a:r>
            <a:r>
              <a:rPr lang="tr-TR" sz="2000" dirty="0"/>
              <a:t> çıktısını belirleyen bir sınırlayıcı eşik olarak kullanılır.</a:t>
            </a:r>
          </a:p>
          <a:p>
            <a:r>
              <a:rPr lang="tr-TR" sz="2000" b="1" dirty="0"/>
              <a:t>5. Eşik Fonksiyonu: </a:t>
            </a:r>
            <a:r>
              <a:rPr lang="tr-TR" sz="2000" dirty="0"/>
              <a:t>Toplama işlemi sonucu, eşik değeri ile karşılaştırılır ve belirli bir eşik değerini aşan sonuçlara "1" (aktif) ve aşmayanlara "0" (pasif) gibi çıkış değerleri atanır. Bu, </a:t>
            </a:r>
            <a:r>
              <a:rPr lang="tr-TR" sz="2000" dirty="0" err="1"/>
              <a:t>perceptron'un</a:t>
            </a:r>
            <a:r>
              <a:rPr lang="tr-TR" sz="2000" dirty="0"/>
              <a:t> son çıktısını oluşturur ve temelde bir karar verme işlemini gerçekleştirir.</a:t>
            </a:r>
          </a:p>
          <a:p>
            <a:endParaRPr lang="tr-TR" sz="2000" dirty="0"/>
          </a:p>
          <a:p>
            <a:endParaRPr lang="tr-TR" sz="2000" dirty="0"/>
          </a:p>
        </p:txBody>
      </p:sp>
    </p:spTree>
    <p:extLst>
      <p:ext uri="{BB962C8B-B14F-4D97-AF65-F5344CB8AC3E}">
        <p14:creationId xmlns:p14="http://schemas.microsoft.com/office/powerpoint/2010/main" val="2585929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FD17145-DCCD-228A-89B6-E28EF5371149}"/>
              </a:ext>
            </a:extLst>
          </p:cNvPr>
          <p:cNvSpPr>
            <a:spLocks noGrp="1"/>
          </p:cNvSpPr>
          <p:nvPr>
            <p:ph type="title"/>
          </p:nvPr>
        </p:nvSpPr>
        <p:spPr/>
        <p:txBody>
          <a:bodyPr>
            <a:normAutofit fontScale="90000"/>
          </a:bodyPr>
          <a:lstStyle/>
          <a:p>
            <a:r>
              <a:rPr lang="tr-TR" dirty="0"/>
              <a:t>PERCEPTRON ve TEMEL BİLEŞENLERİ</a:t>
            </a:r>
          </a:p>
        </p:txBody>
      </p:sp>
      <p:sp>
        <p:nvSpPr>
          <p:cNvPr id="3" name="İçerik Yer Tutucusu 2">
            <a:extLst>
              <a:ext uri="{FF2B5EF4-FFF2-40B4-BE49-F238E27FC236}">
                <a16:creationId xmlns:a16="http://schemas.microsoft.com/office/drawing/2014/main" id="{93C52FBC-813C-13C3-0230-B2923F52167C}"/>
              </a:ext>
            </a:extLst>
          </p:cNvPr>
          <p:cNvSpPr>
            <a:spLocks noGrp="1"/>
          </p:cNvSpPr>
          <p:nvPr>
            <p:ph idx="1"/>
          </p:nvPr>
        </p:nvSpPr>
        <p:spPr/>
        <p:txBody>
          <a:bodyPr>
            <a:normAutofit/>
          </a:bodyPr>
          <a:lstStyle/>
          <a:p>
            <a:endParaRPr lang="tr-TR" sz="2000" dirty="0"/>
          </a:p>
          <a:p>
            <a:endParaRPr lang="tr-TR" sz="2000" dirty="0"/>
          </a:p>
          <a:p>
            <a:r>
              <a:rPr lang="tr-TR" sz="2000" dirty="0" err="1"/>
              <a:t>Perceptron</a:t>
            </a:r>
            <a:r>
              <a:rPr lang="tr-TR" sz="2000" dirty="0"/>
              <a:t>, basit karar sınıflandırma görevleri için kullanışlıdır, ancak tek katmanlıdır ve daha karmaşık işlevler için yetersiz olabilir. Daha büyük ve çok katmanlı sinir ağları, derin öğrenme uygulamalarında daha etkili sonuçlar elde etmek için </a:t>
            </a:r>
            <a:r>
              <a:rPr lang="tr-TR" sz="2000" dirty="0" err="1"/>
              <a:t>perceptronların</a:t>
            </a:r>
            <a:r>
              <a:rPr lang="tr-TR" sz="2000" dirty="0"/>
              <a:t> özelliklerini daha karmaşık şekillerde birleştirir.</a:t>
            </a:r>
          </a:p>
        </p:txBody>
      </p:sp>
    </p:spTree>
    <p:extLst>
      <p:ext uri="{BB962C8B-B14F-4D97-AF65-F5344CB8AC3E}">
        <p14:creationId xmlns:p14="http://schemas.microsoft.com/office/powerpoint/2010/main" val="2946651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F3BC9AB-9988-7E92-86F4-A5DE5DA7BA5A}"/>
              </a:ext>
            </a:extLst>
          </p:cNvPr>
          <p:cNvSpPr>
            <a:spLocks noGrp="1"/>
          </p:cNvSpPr>
          <p:nvPr>
            <p:ph type="title"/>
          </p:nvPr>
        </p:nvSpPr>
        <p:spPr/>
        <p:txBody>
          <a:bodyPr/>
          <a:lstStyle/>
          <a:p>
            <a:r>
              <a:rPr lang="tr-TR" dirty="0"/>
              <a:t>Yapay Sinir Ağları</a:t>
            </a:r>
          </a:p>
        </p:txBody>
      </p:sp>
      <p:sp>
        <p:nvSpPr>
          <p:cNvPr id="3" name="İçerik Yer Tutucusu 2">
            <a:extLst>
              <a:ext uri="{FF2B5EF4-FFF2-40B4-BE49-F238E27FC236}">
                <a16:creationId xmlns:a16="http://schemas.microsoft.com/office/drawing/2014/main" id="{863BF0B0-A758-AB49-601C-F7442FAD7853}"/>
              </a:ext>
            </a:extLst>
          </p:cNvPr>
          <p:cNvSpPr>
            <a:spLocks noGrp="1"/>
          </p:cNvSpPr>
          <p:nvPr>
            <p:ph idx="1"/>
          </p:nvPr>
        </p:nvSpPr>
        <p:spPr/>
        <p:txBody>
          <a:bodyPr>
            <a:normAutofit/>
          </a:bodyPr>
          <a:lstStyle/>
          <a:p>
            <a:pPr algn="just"/>
            <a:r>
              <a:rPr lang="tr-TR" sz="2000" dirty="0"/>
              <a:t>Yapay Sinir Ağı (YSA), insan beyninin sinir hücrelerinin işleyişini taklit eden ve bilgi işleme görevlerini gerçekleştiren bir matematiksel modeldir. Yapay sinir ağları, büyük miktarda veriyi analiz etmek, karmaşık desenleri tanımak ve öğrenmek için kullanılır.</a:t>
            </a:r>
          </a:p>
          <a:p>
            <a:pPr algn="just"/>
            <a:r>
              <a:rPr lang="tr-TR" sz="2000" dirty="0"/>
              <a:t>Yapay sinir ağları, birçok yapay sinir hücresi (nöron) adı verilen basit işlem birimlerinden oluşur.</a:t>
            </a:r>
          </a:p>
          <a:p>
            <a:pPr algn="just"/>
            <a:r>
              <a:rPr lang="tr-TR" sz="2000" dirty="0"/>
              <a:t>Bu nöronlar, girdi verilerini alır, bu veriler üzerinde matematiksel işlemler gerçekleştirir ve sonuçları diğer nöronlara ileterek bir çıktı üretirler.</a:t>
            </a:r>
          </a:p>
        </p:txBody>
      </p:sp>
    </p:spTree>
    <p:extLst>
      <p:ext uri="{BB962C8B-B14F-4D97-AF65-F5344CB8AC3E}">
        <p14:creationId xmlns:p14="http://schemas.microsoft.com/office/powerpoint/2010/main" val="184852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328C782-6718-FBE4-882A-2881EBC5EFA9}"/>
              </a:ext>
            </a:extLst>
          </p:cNvPr>
          <p:cNvSpPr>
            <a:spLocks noGrp="1"/>
          </p:cNvSpPr>
          <p:nvPr>
            <p:ph type="title"/>
          </p:nvPr>
        </p:nvSpPr>
        <p:spPr>
          <a:xfrm>
            <a:off x="838200" y="312821"/>
            <a:ext cx="5914937" cy="1032712"/>
          </a:xfrm>
        </p:spPr>
        <p:txBody>
          <a:bodyPr anchor="b">
            <a:normAutofit/>
          </a:bodyPr>
          <a:lstStyle/>
          <a:p>
            <a:r>
              <a:rPr lang="tr-TR" sz="4400" dirty="0">
                <a:gradFill flip="none" rotWithShape="1">
                  <a:gsLst>
                    <a:gs pos="0">
                      <a:schemeClr val="accent5">
                        <a:alpha val="70000"/>
                      </a:schemeClr>
                    </a:gs>
                    <a:gs pos="100000">
                      <a:schemeClr val="accent1">
                        <a:alpha val="70000"/>
                      </a:schemeClr>
                    </a:gs>
                  </a:gsLst>
                  <a:lin ang="0" scaled="1"/>
                  <a:tileRect/>
                </a:gradFill>
              </a:rPr>
              <a:t>Yapay Sinir Ağları</a:t>
            </a:r>
          </a:p>
        </p:txBody>
      </p:sp>
      <p:sp>
        <p:nvSpPr>
          <p:cNvPr id="3" name="İçerik Yer Tutucusu 2">
            <a:extLst>
              <a:ext uri="{FF2B5EF4-FFF2-40B4-BE49-F238E27FC236}">
                <a16:creationId xmlns:a16="http://schemas.microsoft.com/office/drawing/2014/main" id="{1B6755E0-EC92-9125-409F-B677CF30AC4A}"/>
              </a:ext>
            </a:extLst>
          </p:cNvPr>
          <p:cNvSpPr>
            <a:spLocks noGrp="1"/>
          </p:cNvSpPr>
          <p:nvPr>
            <p:ph idx="1"/>
          </p:nvPr>
        </p:nvSpPr>
        <p:spPr>
          <a:xfrm>
            <a:off x="838200" y="1658355"/>
            <a:ext cx="5914938" cy="4518608"/>
          </a:xfrm>
        </p:spPr>
        <p:txBody>
          <a:bodyPr>
            <a:normAutofit/>
          </a:bodyPr>
          <a:lstStyle/>
          <a:p>
            <a:pPr algn="just">
              <a:lnSpc>
                <a:spcPct val="100000"/>
              </a:lnSpc>
            </a:pPr>
            <a:r>
              <a:rPr lang="tr-TR" sz="1800" dirty="0">
                <a:solidFill>
                  <a:schemeClr val="tx2">
                    <a:alpha val="60000"/>
                  </a:schemeClr>
                </a:solidFill>
              </a:rPr>
              <a:t>Yapay Sinir Ağları, insan beyninin işleyişinden ilham alarak geliştirilmiş, öğrenme süreçlerinin matematiksel olarak modellenmesi uğraşı sonucunda ortaya çıkmış bir yapay zeka alanıdır.</a:t>
            </a:r>
          </a:p>
          <a:p>
            <a:pPr algn="just">
              <a:lnSpc>
                <a:spcPct val="100000"/>
              </a:lnSpc>
            </a:pPr>
            <a:r>
              <a:rPr lang="tr-TR" sz="1800" dirty="0">
                <a:solidFill>
                  <a:schemeClr val="tx2">
                    <a:alpha val="60000"/>
                  </a:schemeClr>
                </a:solidFill>
              </a:rPr>
              <a:t>Bu nedenle, yapay sinir ağlarının temelini oluşturan çalışmalar, ilk olarak insan beynindeki biyolojik üniteler olan nöronların modellenmesi ve bu matematiksel modelin bilgisayar sistemlerine uygulanması ile başlamıştır.</a:t>
            </a:r>
          </a:p>
          <a:p>
            <a:pPr algn="just">
              <a:lnSpc>
                <a:spcPct val="100000"/>
              </a:lnSpc>
            </a:pPr>
            <a:r>
              <a:rPr lang="tr-TR" sz="1800" dirty="0">
                <a:solidFill>
                  <a:schemeClr val="tx2">
                    <a:alpha val="60000"/>
                  </a:schemeClr>
                </a:solidFill>
              </a:rPr>
              <a:t>İnsan beynindeki nöronlar, bilgi işleme ve iletişimde temel görevleri üstlenirler. Bu doğal işleyişten ilham alarak yapay sinir ağları, yapay nöronlar adı verilen matematiksel işlem birimlerini kullanarak bilgisayar sistemlerinde karmaşık görevleri gerçekleştirmek amacıyla tasarlanmıştır. </a:t>
            </a:r>
          </a:p>
        </p:txBody>
      </p:sp>
      <p:pic>
        <p:nvPicPr>
          <p:cNvPr id="5" name="Picture 4" descr="bir kişinin 3B sanatı">
            <a:extLst>
              <a:ext uri="{FF2B5EF4-FFF2-40B4-BE49-F238E27FC236}">
                <a16:creationId xmlns:a16="http://schemas.microsoft.com/office/drawing/2014/main" id="{E22898D5-869B-DFAF-06C8-895D019D2858}"/>
              </a:ext>
            </a:extLst>
          </p:cNvPr>
          <p:cNvPicPr>
            <a:picLocks noChangeAspect="1"/>
          </p:cNvPicPr>
          <p:nvPr/>
        </p:nvPicPr>
        <p:blipFill rotWithShape="1">
          <a:blip r:embed="rId2"/>
          <a:srcRect l="1000" r="26785"/>
          <a:stretch/>
        </p:blipFill>
        <p:spPr>
          <a:xfrm>
            <a:off x="7236476" y="1"/>
            <a:ext cx="4952475" cy="6858000"/>
          </a:xfrm>
          <a:prstGeom prst="rect">
            <a:avLst/>
          </a:prstGeom>
        </p:spPr>
      </p:pic>
    </p:spTree>
    <p:extLst>
      <p:ext uri="{BB962C8B-B14F-4D97-AF65-F5344CB8AC3E}">
        <p14:creationId xmlns:p14="http://schemas.microsoft.com/office/powerpoint/2010/main" val="4279653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ame 11">
            <a:extLst>
              <a:ext uri="{FF2B5EF4-FFF2-40B4-BE49-F238E27FC236}">
                <a16:creationId xmlns:a16="http://schemas.microsoft.com/office/drawing/2014/main" id="{19F9CD66-32FC-448F-B4C5-67D17508A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67CD68B-D169-E134-BB55-6D37E2FA5637}"/>
              </a:ext>
            </a:extLst>
          </p:cNvPr>
          <p:cNvSpPr>
            <a:spLocks noGrp="1"/>
          </p:cNvSpPr>
          <p:nvPr>
            <p:ph type="title"/>
          </p:nvPr>
        </p:nvSpPr>
        <p:spPr>
          <a:xfrm>
            <a:off x="838199" y="857251"/>
            <a:ext cx="4581525" cy="2076450"/>
          </a:xfrm>
        </p:spPr>
        <p:txBody>
          <a:bodyPr anchor="b">
            <a:normAutofit/>
          </a:bodyPr>
          <a:lstStyle/>
          <a:p>
            <a:r>
              <a:rPr lang="tr-TR" sz="4400">
                <a:gradFill flip="none" rotWithShape="1">
                  <a:gsLst>
                    <a:gs pos="0">
                      <a:schemeClr val="accent5">
                        <a:alpha val="70000"/>
                      </a:schemeClr>
                    </a:gs>
                    <a:gs pos="100000">
                      <a:schemeClr val="accent1">
                        <a:alpha val="70000"/>
                      </a:schemeClr>
                    </a:gs>
                  </a:gsLst>
                  <a:lin ang="0" scaled="1"/>
                  <a:tileRect/>
                </a:gradFill>
              </a:rPr>
              <a:t>Yapay Sinir Ağları</a:t>
            </a:r>
          </a:p>
        </p:txBody>
      </p:sp>
      <p:sp>
        <p:nvSpPr>
          <p:cNvPr id="3" name="İçerik Yer Tutucusu 2">
            <a:extLst>
              <a:ext uri="{FF2B5EF4-FFF2-40B4-BE49-F238E27FC236}">
                <a16:creationId xmlns:a16="http://schemas.microsoft.com/office/drawing/2014/main" id="{9EC34D9C-4C26-F756-2C29-FBA28261EB78}"/>
              </a:ext>
            </a:extLst>
          </p:cNvPr>
          <p:cNvSpPr>
            <a:spLocks noGrp="1"/>
          </p:cNvSpPr>
          <p:nvPr>
            <p:ph idx="1"/>
          </p:nvPr>
        </p:nvSpPr>
        <p:spPr>
          <a:xfrm>
            <a:off x="838199" y="3190875"/>
            <a:ext cx="4581526" cy="2986087"/>
          </a:xfrm>
        </p:spPr>
        <p:txBody>
          <a:bodyPr>
            <a:normAutofit/>
          </a:bodyPr>
          <a:lstStyle/>
          <a:p>
            <a:r>
              <a:rPr lang="tr-TR" sz="1800" dirty="0">
                <a:solidFill>
                  <a:schemeClr val="tx2">
                    <a:alpha val="60000"/>
                  </a:schemeClr>
                </a:solidFill>
              </a:rPr>
              <a:t>Sinir ağlarının temel yapısı 3 bileşenden oluşur; </a:t>
            </a:r>
          </a:p>
          <a:p>
            <a:pPr lvl="1"/>
            <a:r>
              <a:rPr lang="tr-TR" sz="1800" dirty="0">
                <a:solidFill>
                  <a:schemeClr val="tx2">
                    <a:alpha val="60000"/>
                  </a:schemeClr>
                </a:solidFill>
              </a:rPr>
              <a:t>1. Girdi Katmanı</a:t>
            </a:r>
          </a:p>
          <a:p>
            <a:pPr lvl="1"/>
            <a:r>
              <a:rPr lang="tr-TR" sz="1800" dirty="0">
                <a:solidFill>
                  <a:schemeClr val="tx2">
                    <a:alpha val="60000"/>
                  </a:schemeClr>
                </a:solidFill>
              </a:rPr>
              <a:t>2. Ara Katmanlar</a:t>
            </a:r>
          </a:p>
          <a:p>
            <a:pPr lvl="1"/>
            <a:r>
              <a:rPr lang="tr-TR" sz="1800" dirty="0">
                <a:solidFill>
                  <a:schemeClr val="tx2">
                    <a:alpha val="60000"/>
                  </a:schemeClr>
                </a:solidFill>
              </a:rPr>
              <a:t>3. Çıktı Katmanı</a:t>
            </a:r>
          </a:p>
          <a:p>
            <a:pPr lvl="1"/>
            <a:r>
              <a:rPr lang="tr-TR" sz="1800" dirty="0">
                <a:solidFill>
                  <a:schemeClr val="tx2">
                    <a:alpha val="60000"/>
                  </a:schemeClr>
                </a:solidFill>
              </a:rPr>
              <a:t>Bu katmanlar insan beynindeki nöron yapısından esinlenilerek oluşturulmuş katmanlardır.</a:t>
            </a:r>
          </a:p>
          <a:p>
            <a:endParaRPr lang="tr-TR" sz="1800" dirty="0">
              <a:solidFill>
                <a:schemeClr val="tx2">
                  <a:alpha val="60000"/>
                </a:schemeClr>
              </a:solidFill>
            </a:endParaRPr>
          </a:p>
        </p:txBody>
      </p:sp>
      <p:pic>
        <p:nvPicPr>
          <p:cNvPr id="5" name="Resim 4" descr="ekran görüntüsü, daire, metin, tasarım içeren bir resim&#10;&#10;Açıklama otomatik olarak oluşturuldu">
            <a:extLst>
              <a:ext uri="{FF2B5EF4-FFF2-40B4-BE49-F238E27FC236}">
                <a16:creationId xmlns:a16="http://schemas.microsoft.com/office/drawing/2014/main" id="{EB5E71DE-E53B-BCF9-821A-10795E765BB6}"/>
              </a:ext>
            </a:extLst>
          </p:cNvPr>
          <p:cNvPicPr>
            <a:picLocks noChangeAspect="1"/>
          </p:cNvPicPr>
          <p:nvPr/>
        </p:nvPicPr>
        <p:blipFill>
          <a:blip r:embed="rId2">
            <a:alphaModFix amt="90000"/>
            <a:extLst>
              <a:ext uri="{28A0092B-C50C-407E-A947-70E740481C1C}">
                <a14:useLocalDpi xmlns:a14="http://schemas.microsoft.com/office/drawing/2010/main" val="0"/>
              </a:ext>
            </a:extLst>
          </a:blip>
          <a:stretch>
            <a:fillRect/>
          </a:stretch>
        </p:blipFill>
        <p:spPr>
          <a:xfrm>
            <a:off x="6330893" y="1713597"/>
            <a:ext cx="5022907" cy="3403018"/>
          </a:xfrm>
          <a:prstGeom prst="rect">
            <a:avLst/>
          </a:prstGeom>
        </p:spPr>
      </p:pic>
    </p:spTree>
    <p:extLst>
      <p:ext uri="{BB962C8B-B14F-4D97-AF65-F5344CB8AC3E}">
        <p14:creationId xmlns:p14="http://schemas.microsoft.com/office/powerpoint/2010/main" val="1426508026"/>
      </p:ext>
    </p:extLst>
  </p:cSld>
  <p:clrMapOvr>
    <a:masterClrMapping/>
  </p:clrMapOvr>
</p:sld>
</file>

<file path=ppt/theme/theme1.xml><?xml version="1.0" encoding="utf-8"?>
<a:theme xmlns:a="http://schemas.openxmlformats.org/drawingml/2006/main" name="LuminousVTI">
  <a:themeElements>
    <a:clrScheme name="AnalogousFromLightSeedRightStep">
      <a:dk1>
        <a:srgbClr val="000000"/>
      </a:dk1>
      <a:lt1>
        <a:srgbClr val="FFFFFF"/>
      </a:lt1>
      <a:dk2>
        <a:srgbClr val="412A24"/>
      </a:dk2>
      <a:lt2>
        <a:srgbClr val="E2E7E8"/>
      </a:lt2>
      <a:accent1>
        <a:srgbClr val="C1988D"/>
      </a:accent1>
      <a:accent2>
        <a:srgbClr val="B6A17C"/>
      </a:accent2>
      <a:accent3>
        <a:srgbClr val="A4A67E"/>
      </a:accent3>
      <a:accent4>
        <a:srgbClr val="91A974"/>
      </a:accent4>
      <a:accent5>
        <a:srgbClr val="86AB81"/>
      </a:accent5>
      <a:accent6>
        <a:srgbClr val="77AF88"/>
      </a:accent6>
      <a:hlink>
        <a:srgbClr val="5B8B97"/>
      </a:hlink>
      <a:folHlink>
        <a:srgbClr val="7F7F7F"/>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docProps/app.xml><?xml version="1.0" encoding="utf-8"?>
<Properties xmlns="http://schemas.openxmlformats.org/officeDocument/2006/extended-properties" xmlns:vt="http://schemas.openxmlformats.org/officeDocument/2006/docPropsVTypes">
  <TotalTime>960</TotalTime>
  <Words>2324</Words>
  <Application>Microsoft Office PowerPoint</Application>
  <PresentationFormat>Geniş ekran</PresentationFormat>
  <Paragraphs>139</Paragraphs>
  <Slides>29</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29</vt:i4>
      </vt:variant>
    </vt:vector>
  </HeadingPairs>
  <TitlesOfParts>
    <vt:vector size="34" baseType="lpstr">
      <vt:lpstr>Arial</vt:lpstr>
      <vt:lpstr>Avenir Next LT Pro</vt:lpstr>
      <vt:lpstr>Sabon Next LT</vt:lpstr>
      <vt:lpstr>Wingdings</vt:lpstr>
      <vt:lpstr>LuminousVTI</vt:lpstr>
      <vt:lpstr>UYGULAMALI SİNİR AĞLARI</vt:lpstr>
      <vt:lpstr>DERS İÇERİĞİ</vt:lpstr>
      <vt:lpstr>Tarihçe</vt:lpstr>
      <vt:lpstr>PERCEPTRON ve TEMEL BİLEŞENLERİ</vt:lpstr>
      <vt:lpstr>PERCEPTRON ve TEMEL BİLEŞENLERİ</vt:lpstr>
      <vt:lpstr>PERCEPTRON ve TEMEL BİLEŞENLERİ</vt:lpstr>
      <vt:lpstr>Yapay Sinir Ağları</vt:lpstr>
      <vt:lpstr>Yapay Sinir Ağları</vt:lpstr>
      <vt:lpstr>Yapay Sinir Ağları</vt:lpstr>
      <vt:lpstr>Yapay Sinir Ağları</vt:lpstr>
      <vt:lpstr>Yapay Sinir Ağları</vt:lpstr>
      <vt:lpstr>Yapay Sinir Ağları</vt:lpstr>
      <vt:lpstr>ÖRNEK (EV FİYAT TAHMİNİ)</vt:lpstr>
      <vt:lpstr>Derin Öğrenme Mimarileri</vt:lpstr>
      <vt:lpstr>GAN</vt:lpstr>
      <vt:lpstr>GAN </vt:lpstr>
      <vt:lpstr>RNN</vt:lpstr>
      <vt:lpstr>RNN</vt:lpstr>
      <vt:lpstr>RNN</vt:lpstr>
      <vt:lpstr>NLP </vt:lpstr>
      <vt:lpstr>NLP </vt:lpstr>
      <vt:lpstr>CNN</vt:lpstr>
      <vt:lpstr>CNN</vt:lpstr>
      <vt:lpstr>CNN</vt:lpstr>
      <vt:lpstr>Örnek Problem</vt:lpstr>
      <vt:lpstr>Örnek Problem</vt:lpstr>
      <vt:lpstr>Örnek Problem</vt:lpstr>
      <vt:lpstr>Örnek Problem</vt:lpstr>
      <vt:lpstr>Örnek Problem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UYGULAMALI SİNİR AĞLARI</dc:title>
  <dc:creator>Esra Yüzgeç</dc:creator>
  <cp:lastModifiedBy>fatih özyurt</cp:lastModifiedBy>
  <cp:revision>10</cp:revision>
  <dcterms:created xsi:type="dcterms:W3CDTF">2023-09-05T10:22:59Z</dcterms:created>
  <dcterms:modified xsi:type="dcterms:W3CDTF">2024-10-08T06:06:02Z</dcterms:modified>
</cp:coreProperties>
</file>