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60" r:id="rId5"/>
    <p:sldId id="284"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81"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11/5/2024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360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11/5/2024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4780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11/5/2024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9734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11/5/2024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1975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11/5/2024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616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11/5/2024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5597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11/5/2024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9039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11/5/2024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910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11/5/2024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1356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11/5/2024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5528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11/5/2024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4915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11/5/2024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74956323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DB231FF-BC3E-6656-EA8C-E624C5C740DD}"/>
              </a:ext>
            </a:extLst>
          </p:cNvPr>
          <p:cNvSpPr>
            <a:spLocks noGrp="1"/>
          </p:cNvSpPr>
          <p:nvPr>
            <p:ph type="ctrTitle"/>
          </p:nvPr>
        </p:nvSpPr>
        <p:spPr>
          <a:xfrm>
            <a:off x="838200" y="1122363"/>
            <a:ext cx="6858000" cy="2387600"/>
          </a:xfrm>
        </p:spPr>
        <p:txBody>
          <a:bodyPr>
            <a:normAutofit/>
          </a:bodyPr>
          <a:lstStyle/>
          <a:p>
            <a:pPr algn="l"/>
            <a:r>
              <a:rPr lang="tr-TR" dirty="0">
                <a:gradFill flip="none" rotWithShape="1">
                  <a:gsLst>
                    <a:gs pos="0">
                      <a:schemeClr val="accent5">
                        <a:alpha val="70000"/>
                      </a:schemeClr>
                    </a:gs>
                    <a:gs pos="100000">
                      <a:schemeClr val="accent1">
                        <a:alpha val="70000"/>
                      </a:schemeClr>
                    </a:gs>
                  </a:gsLst>
                  <a:lin ang="0" scaled="1"/>
                  <a:tileRect/>
                </a:gradFill>
              </a:rPr>
              <a:t>UYGULAMALI SİNİR AĞLARI</a:t>
            </a:r>
          </a:p>
        </p:txBody>
      </p:sp>
      <p:sp>
        <p:nvSpPr>
          <p:cNvPr id="3" name="Alt Başlık 2">
            <a:extLst>
              <a:ext uri="{FF2B5EF4-FFF2-40B4-BE49-F238E27FC236}">
                <a16:creationId xmlns:a16="http://schemas.microsoft.com/office/drawing/2014/main" id="{6661F668-8E05-3ED0-8D8E-BB2E5A6EA45C}"/>
              </a:ext>
            </a:extLst>
          </p:cNvPr>
          <p:cNvSpPr>
            <a:spLocks noGrp="1"/>
          </p:cNvSpPr>
          <p:nvPr>
            <p:ph type="subTitle" idx="1"/>
          </p:nvPr>
        </p:nvSpPr>
        <p:spPr>
          <a:xfrm>
            <a:off x="838200" y="3602037"/>
            <a:ext cx="6858000" cy="2133599"/>
          </a:xfrm>
        </p:spPr>
        <p:txBody>
          <a:bodyPr>
            <a:normAutofit/>
          </a:bodyPr>
          <a:lstStyle/>
          <a:p>
            <a:pPr algn="l"/>
            <a:r>
              <a:rPr lang="tr-TR" sz="2200" dirty="0">
                <a:solidFill>
                  <a:schemeClr val="tx2">
                    <a:alpha val="60000"/>
                  </a:schemeClr>
                </a:solidFill>
              </a:rPr>
              <a:t>HAFTA 2</a:t>
            </a:r>
          </a:p>
          <a:p>
            <a:pPr algn="l"/>
            <a:endParaRPr lang="tr-TR" sz="2200" dirty="0">
              <a:solidFill>
                <a:schemeClr val="tx2">
                  <a:alpha val="60000"/>
                </a:schemeClr>
              </a:solidFill>
            </a:endParaRPr>
          </a:p>
          <a:p>
            <a:pPr algn="l"/>
            <a:endParaRPr lang="tr-TR" sz="2200" dirty="0">
              <a:solidFill>
                <a:schemeClr val="tx2">
                  <a:alpha val="60000"/>
                </a:schemeClr>
              </a:solidFill>
            </a:endParaRPr>
          </a:p>
          <a:p>
            <a:pPr algn="l"/>
            <a:r>
              <a:rPr lang="tr-TR" sz="2200" dirty="0">
                <a:solidFill>
                  <a:schemeClr val="tx2">
                    <a:alpha val="60000"/>
                  </a:schemeClr>
                </a:solidFill>
              </a:rPr>
              <a:t>Doç. Dr. Fatih ÖZYURT</a:t>
            </a:r>
          </a:p>
          <a:p>
            <a:pPr algn="l"/>
            <a:endParaRPr lang="tr-TR" sz="2200" dirty="0">
              <a:solidFill>
                <a:schemeClr val="tx2">
                  <a:alpha val="60000"/>
                </a:schemeClr>
              </a:solidFill>
            </a:endParaRPr>
          </a:p>
        </p:txBody>
      </p:sp>
      <p:pic>
        <p:nvPicPr>
          <p:cNvPr id="14" name="Picture 3">
            <a:extLst>
              <a:ext uri="{FF2B5EF4-FFF2-40B4-BE49-F238E27FC236}">
                <a16:creationId xmlns:a16="http://schemas.microsoft.com/office/drawing/2014/main" id="{B1B91197-4401-8FB6-69FD-3971C97AF3F6}"/>
              </a:ext>
            </a:extLst>
          </p:cNvPr>
          <p:cNvPicPr>
            <a:picLocks noChangeAspect="1"/>
          </p:cNvPicPr>
          <p:nvPr/>
        </p:nvPicPr>
        <p:blipFill rotWithShape="1">
          <a:blip r:embed="rId2">
            <a:alphaModFix/>
          </a:blip>
          <a:srcRect l="24553" r="35142" b="-2"/>
          <a:stretch/>
        </p:blipFill>
        <p:spPr>
          <a:xfrm>
            <a:off x="8069579" y="10"/>
            <a:ext cx="4110228" cy="6857989"/>
          </a:xfrm>
          <a:prstGeom prst="rect">
            <a:avLst/>
          </a:prstGeom>
        </p:spPr>
      </p:pic>
    </p:spTree>
    <p:extLst>
      <p:ext uri="{BB962C8B-B14F-4D97-AF65-F5344CB8AC3E}">
        <p14:creationId xmlns:p14="http://schemas.microsoft.com/office/powerpoint/2010/main" val="192053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ED83E67-F086-D2D9-C27B-D3CFC82B79E6}"/>
              </a:ext>
            </a:extLst>
          </p:cNvPr>
          <p:cNvSpPr>
            <a:spLocks noGrp="1"/>
          </p:cNvSpPr>
          <p:nvPr>
            <p:ph type="title"/>
          </p:nvPr>
        </p:nvSpPr>
        <p:spPr>
          <a:xfrm>
            <a:off x="905410" y="477873"/>
            <a:ext cx="4714864" cy="1759489"/>
          </a:xfrm>
        </p:spPr>
        <p:txBody>
          <a:bodyPr anchor="b">
            <a:normAutofit fontScale="90000"/>
          </a:bodyPr>
          <a:lstStyle/>
          <a:p>
            <a:r>
              <a:rPr lang="tr-TR" sz="4400" dirty="0">
                <a:gradFill flip="none" rotWithShape="1">
                  <a:gsLst>
                    <a:gs pos="0">
                      <a:schemeClr val="accent5">
                        <a:alpha val="70000"/>
                      </a:schemeClr>
                    </a:gs>
                    <a:gs pos="100000">
                      <a:schemeClr val="accent1">
                        <a:alpha val="70000"/>
                      </a:schemeClr>
                    </a:gs>
                  </a:gsLst>
                  <a:lin ang="0" scaled="1"/>
                  <a:tileRect/>
                </a:gradFill>
              </a:rPr>
              <a:t>LINEER REGRESYON ALGORİTMASI</a:t>
            </a:r>
          </a:p>
        </p:txBody>
      </p:sp>
      <p:sp>
        <p:nvSpPr>
          <p:cNvPr id="3" name="İçerik Yer Tutucusu 2">
            <a:extLst>
              <a:ext uri="{FF2B5EF4-FFF2-40B4-BE49-F238E27FC236}">
                <a16:creationId xmlns:a16="http://schemas.microsoft.com/office/drawing/2014/main" id="{88941F01-4AAD-4CC9-9253-31B132E74909}"/>
              </a:ext>
            </a:extLst>
          </p:cNvPr>
          <p:cNvSpPr>
            <a:spLocks noGrp="1"/>
          </p:cNvSpPr>
          <p:nvPr>
            <p:ph idx="1"/>
          </p:nvPr>
        </p:nvSpPr>
        <p:spPr>
          <a:xfrm>
            <a:off x="838200" y="2383277"/>
            <a:ext cx="4881664" cy="3793685"/>
          </a:xfrm>
        </p:spPr>
        <p:txBody>
          <a:bodyPr>
            <a:normAutofit fontScale="92500" lnSpcReduction="20000"/>
          </a:bodyPr>
          <a:lstStyle/>
          <a:p>
            <a:pPr algn="just">
              <a:lnSpc>
                <a:spcPct val="100000"/>
              </a:lnSpc>
            </a:pPr>
            <a:r>
              <a:rPr lang="tr-TR" sz="1600" dirty="0"/>
              <a:t>Regresyon algoritması, diğer bütün algoritmalarda olduğu gibi, mevcut veriler ve çıktılarına bakarak, olabilecek en optimum genel (ilkel) çizgiyi belirler. </a:t>
            </a:r>
          </a:p>
          <a:p>
            <a:pPr algn="just">
              <a:lnSpc>
                <a:spcPct val="100000"/>
              </a:lnSpc>
            </a:pPr>
            <a:r>
              <a:rPr lang="tr-TR" sz="1600" dirty="0"/>
              <a:t>Bu çizgi, aslında lineer regresyon modelinin kendisidir. Bu modele dayanarak, yeni gelen veri veya verilerin değeri tahmin edilir. </a:t>
            </a:r>
          </a:p>
          <a:p>
            <a:pPr algn="just">
              <a:lnSpc>
                <a:spcPct val="100000"/>
              </a:lnSpc>
            </a:pPr>
            <a:r>
              <a:rPr lang="tr-TR" sz="1600" dirty="0"/>
              <a:t>Regresyonun Çoklu doğrusal regresyon ve Polinom regresyon gibi tipleri vardır. Çoklu doğrusal regresyonda bağımsız değişken sayısı veya özellik birden fazladır. Bunun çıktısı olan bağımlı değişken bir tanedir. </a:t>
            </a:r>
            <a:r>
              <a:rPr lang="tr-TR" sz="1600" b="1" dirty="0"/>
              <a:t>Örneğin</a:t>
            </a:r>
            <a:r>
              <a:rPr lang="tr-TR" sz="1600" dirty="0"/>
              <a:t> geçmiş ayların satışlarına göre önümüzdeki ayların satışını tahmin etmek bir bağımsız değişkenli (özellikli) lineer regresyondur, ancak fiyat, mevsim gibi özellikleri de ekleyerek tahmin yapmak istersek bu çoklu </a:t>
            </a:r>
            <a:r>
              <a:rPr lang="tr-TR" sz="1600" dirty="0" err="1"/>
              <a:t>linear</a:t>
            </a:r>
            <a:r>
              <a:rPr lang="tr-TR" sz="1600" dirty="0"/>
              <a:t> regresyon problemine girer</a:t>
            </a:r>
            <a:endParaRPr lang="tr-TR" sz="2400" dirty="0">
              <a:solidFill>
                <a:schemeClr val="tx2">
                  <a:alpha val="60000"/>
                </a:schemeClr>
              </a:solidFill>
            </a:endParaRPr>
          </a:p>
        </p:txBody>
      </p:sp>
      <p:pic>
        <p:nvPicPr>
          <p:cNvPr id="4" name="Resim 3">
            <a:extLst>
              <a:ext uri="{FF2B5EF4-FFF2-40B4-BE49-F238E27FC236}">
                <a16:creationId xmlns:a16="http://schemas.microsoft.com/office/drawing/2014/main" id="{1450D1CE-CA64-2E17-397E-EB1CD69279C1}"/>
              </a:ext>
            </a:extLst>
          </p:cNvPr>
          <p:cNvPicPr>
            <a:picLocks noChangeAspect="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6039374" y="1167990"/>
            <a:ext cx="5663269" cy="4516457"/>
          </a:xfrm>
          <a:prstGeom prst="rect">
            <a:avLst/>
          </a:prstGeom>
          <a:noFill/>
        </p:spPr>
      </p:pic>
    </p:spTree>
    <p:extLst>
      <p:ext uri="{BB962C8B-B14F-4D97-AF65-F5344CB8AC3E}">
        <p14:creationId xmlns:p14="http://schemas.microsoft.com/office/powerpoint/2010/main" val="1488345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E26BA00-E6DB-53FD-1C7C-81DE5007892B}"/>
              </a:ext>
            </a:extLst>
          </p:cNvPr>
          <p:cNvSpPr>
            <a:spLocks noGrp="1"/>
          </p:cNvSpPr>
          <p:nvPr>
            <p:ph type="title"/>
          </p:nvPr>
        </p:nvSpPr>
        <p:spPr>
          <a:xfrm>
            <a:off x="838201" y="857251"/>
            <a:ext cx="6822439" cy="585469"/>
          </a:xfrm>
        </p:spPr>
        <p:txBody>
          <a:bodyPr anchor="b">
            <a:normAutofit fontScale="90000"/>
          </a:bodyPr>
          <a:lstStyle/>
          <a:p>
            <a:r>
              <a:rPr lang="tr-TR" sz="4400" dirty="0">
                <a:gradFill flip="none" rotWithShape="1">
                  <a:gsLst>
                    <a:gs pos="0">
                      <a:schemeClr val="accent5">
                        <a:alpha val="70000"/>
                      </a:schemeClr>
                    </a:gs>
                    <a:gs pos="100000">
                      <a:schemeClr val="accent1">
                        <a:alpha val="70000"/>
                      </a:schemeClr>
                    </a:gs>
                  </a:gsLst>
                  <a:lin ang="0" scaled="1"/>
                  <a:tileRect/>
                </a:gradFill>
              </a:rPr>
              <a:t>POLİNOM REGRESYON</a:t>
            </a:r>
          </a:p>
        </p:txBody>
      </p:sp>
      <p:sp>
        <p:nvSpPr>
          <p:cNvPr id="3" name="İçerik Yer Tutucusu 2">
            <a:extLst>
              <a:ext uri="{FF2B5EF4-FFF2-40B4-BE49-F238E27FC236}">
                <a16:creationId xmlns:a16="http://schemas.microsoft.com/office/drawing/2014/main" id="{6647456F-BE78-748F-B9AB-93BCD57BE8E3}"/>
              </a:ext>
            </a:extLst>
          </p:cNvPr>
          <p:cNvSpPr>
            <a:spLocks noGrp="1"/>
          </p:cNvSpPr>
          <p:nvPr>
            <p:ph idx="1"/>
          </p:nvPr>
        </p:nvSpPr>
        <p:spPr>
          <a:xfrm>
            <a:off x="838200" y="1930401"/>
            <a:ext cx="4638040" cy="4246562"/>
          </a:xfrm>
        </p:spPr>
        <p:txBody>
          <a:bodyPr>
            <a:normAutofit/>
          </a:bodyPr>
          <a:lstStyle/>
          <a:p>
            <a:pPr algn="just">
              <a:lnSpc>
                <a:spcPct val="100000"/>
              </a:lnSpc>
            </a:pPr>
            <a:r>
              <a:rPr lang="tr-TR" sz="2000" dirty="0">
                <a:solidFill>
                  <a:schemeClr val="tx2">
                    <a:alpha val="60000"/>
                  </a:schemeClr>
                </a:solidFill>
              </a:rPr>
              <a:t>Polinom regresyonda bağımsız değişken ile bağımlı değişken arasında lineer değil eğrisel bir ilişki vardır. Veri dağılımına göre bazen düz bir çizgi yerine, eğrisel (polinom) çizgiler daha isabetli modellemeler oluştururlar.</a:t>
            </a:r>
          </a:p>
          <a:p>
            <a:pPr algn="just">
              <a:lnSpc>
                <a:spcPct val="100000"/>
              </a:lnSpc>
            </a:pPr>
            <a:r>
              <a:rPr lang="tr-TR" sz="2000" dirty="0">
                <a:solidFill>
                  <a:schemeClr val="tx2">
                    <a:alpha val="60000"/>
                  </a:schemeClr>
                </a:solidFill>
              </a:rPr>
              <a:t>Veri dağılımına göre polinomları oluşturan fonksiyonların güçleri artabilir. Örneğin yandaki eğri 2. Dereceden bir polinom iken aşağıdaki eğri 3. Dereceden bir polinomu temsil eder. </a:t>
            </a:r>
          </a:p>
        </p:txBody>
      </p:sp>
      <p:pic>
        <p:nvPicPr>
          <p:cNvPr id="5" name="Resim 4" descr="diyagram, metin, çizgi, öykü gelişim çizgisi; kumpas; grafiğini çıkarma içeren bir resim&#10;&#10;Açıklama otomatik olarak oluşturuldu">
            <a:extLst>
              <a:ext uri="{FF2B5EF4-FFF2-40B4-BE49-F238E27FC236}">
                <a16:creationId xmlns:a16="http://schemas.microsoft.com/office/drawing/2014/main" id="{C6B473FE-47C6-2AEE-22C7-7FB22AB35DDB}"/>
              </a:ext>
            </a:extLst>
          </p:cNvPr>
          <p:cNvPicPr>
            <a:picLocks noChangeAspect="1"/>
          </p:cNvPicPr>
          <p:nvPr/>
        </p:nvPicPr>
        <p:blipFill>
          <a:blip r:embed="rId2">
            <a:alphaModFix amt="90000"/>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6039374" y="2321881"/>
            <a:ext cx="5663269" cy="2208674"/>
          </a:xfrm>
          <a:prstGeom prst="rect">
            <a:avLst/>
          </a:prstGeom>
        </p:spPr>
      </p:pic>
    </p:spTree>
    <p:extLst>
      <p:ext uri="{BB962C8B-B14F-4D97-AF65-F5344CB8AC3E}">
        <p14:creationId xmlns:p14="http://schemas.microsoft.com/office/powerpoint/2010/main" val="392718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B307B00-5981-C1F1-D9B8-7D9F54C683A8}"/>
              </a:ext>
            </a:extLst>
          </p:cNvPr>
          <p:cNvSpPr>
            <a:spLocks noGrp="1"/>
          </p:cNvSpPr>
          <p:nvPr>
            <p:ph type="title"/>
          </p:nvPr>
        </p:nvSpPr>
        <p:spPr>
          <a:xfrm>
            <a:off x="838201" y="857251"/>
            <a:ext cx="5803759" cy="1132323"/>
          </a:xfrm>
        </p:spPr>
        <p:txBody>
          <a:bodyPr anchor="b">
            <a:normAutofit/>
          </a:bodyPr>
          <a:lstStyle/>
          <a:p>
            <a:r>
              <a:rPr lang="tr-TR" sz="4400" dirty="0">
                <a:gradFill flip="none" rotWithShape="1">
                  <a:gsLst>
                    <a:gs pos="0">
                      <a:schemeClr val="accent5">
                        <a:alpha val="70000"/>
                      </a:schemeClr>
                    </a:gs>
                    <a:gs pos="100000">
                      <a:schemeClr val="accent1">
                        <a:alpha val="70000"/>
                      </a:schemeClr>
                    </a:gs>
                  </a:gsLst>
                  <a:lin ang="0" scaled="1"/>
                  <a:tileRect/>
                </a:gradFill>
              </a:rPr>
              <a:t>KARAR AĞAÇLARI</a:t>
            </a:r>
          </a:p>
        </p:txBody>
      </p:sp>
      <p:sp>
        <p:nvSpPr>
          <p:cNvPr id="3" name="İçerik Yer Tutucusu 2">
            <a:extLst>
              <a:ext uri="{FF2B5EF4-FFF2-40B4-BE49-F238E27FC236}">
                <a16:creationId xmlns:a16="http://schemas.microsoft.com/office/drawing/2014/main" id="{D6BB5084-671C-5607-6442-821EDCFCD7AA}"/>
              </a:ext>
            </a:extLst>
          </p:cNvPr>
          <p:cNvSpPr>
            <a:spLocks noGrp="1"/>
          </p:cNvSpPr>
          <p:nvPr>
            <p:ph idx="1"/>
          </p:nvPr>
        </p:nvSpPr>
        <p:spPr>
          <a:xfrm>
            <a:off x="838200" y="2461847"/>
            <a:ext cx="4841240" cy="3430953"/>
          </a:xfrm>
        </p:spPr>
        <p:txBody>
          <a:bodyPr>
            <a:normAutofit lnSpcReduction="10000"/>
          </a:bodyPr>
          <a:lstStyle/>
          <a:p>
            <a:pPr algn="just">
              <a:lnSpc>
                <a:spcPct val="100000"/>
              </a:lnSpc>
            </a:pPr>
            <a:r>
              <a:rPr lang="tr-TR" sz="1800" dirty="0">
                <a:solidFill>
                  <a:schemeClr val="tx2">
                    <a:alpha val="60000"/>
                  </a:schemeClr>
                </a:solidFill>
              </a:rPr>
              <a:t>Hem regresyon hem de sınıflandırma için kullanılan bu algoritmada, değişik koşullara göre üretilen çıktılar üzerinden ilerleme sağlanır. Daha fazla bölünemeyen (bilgi döndürmeyen) en son çıktı cevabı oluşturur. </a:t>
            </a:r>
          </a:p>
          <a:p>
            <a:pPr algn="just">
              <a:lnSpc>
                <a:spcPct val="100000"/>
              </a:lnSpc>
            </a:pPr>
            <a:r>
              <a:rPr lang="tr-TR" sz="1800" dirty="0">
                <a:solidFill>
                  <a:schemeClr val="tx2">
                    <a:alpha val="60000"/>
                  </a:schemeClr>
                </a:solidFill>
              </a:rPr>
              <a:t>Bu algoritmada bir kök üzerinden ayrışan, ağaç yapısına benzeyen bir yapı vardır. Her bir düğüm farklı olumlu veya olumsuz bir çıktı oluşturur. En son kısımda nihai çıktıların olduğu yaprak denilen son çıktılar bulunur. Bu yapısıyla biraz kural tabanlı sistemlere benzerler.</a:t>
            </a:r>
          </a:p>
        </p:txBody>
      </p:sp>
      <p:pic>
        <p:nvPicPr>
          <p:cNvPr id="5" name="Resim 4">
            <a:extLst>
              <a:ext uri="{FF2B5EF4-FFF2-40B4-BE49-F238E27FC236}">
                <a16:creationId xmlns:a16="http://schemas.microsoft.com/office/drawing/2014/main" id="{BCEC2142-48BA-2862-6533-0A2E21CF1ED7}"/>
              </a:ext>
            </a:extLst>
          </p:cNvPr>
          <p:cNvPicPr>
            <a:picLocks noChangeAspect="1"/>
          </p:cNvPicPr>
          <p:nvPr/>
        </p:nvPicPr>
        <p:blipFill>
          <a:blip r:embed="rId2">
            <a:alphaModFix amt="90000"/>
            <a:extLst>
              <a:ext uri="{28A0092B-C50C-407E-A947-70E740481C1C}">
                <a14:useLocalDpi xmlns:a14="http://schemas.microsoft.com/office/drawing/2010/main" val="0"/>
              </a:ext>
            </a:extLst>
          </a:blip>
          <a:stretch>
            <a:fillRect/>
          </a:stretch>
        </p:blipFill>
        <p:spPr>
          <a:xfrm>
            <a:off x="6039374" y="2059955"/>
            <a:ext cx="5663269" cy="2732527"/>
          </a:xfrm>
          <a:prstGeom prst="rect">
            <a:avLst/>
          </a:prstGeom>
        </p:spPr>
      </p:pic>
    </p:spTree>
    <p:extLst>
      <p:ext uri="{BB962C8B-B14F-4D97-AF65-F5344CB8AC3E}">
        <p14:creationId xmlns:p14="http://schemas.microsoft.com/office/powerpoint/2010/main" val="1303601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B307B00-5981-C1F1-D9B8-7D9F54C683A8}"/>
              </a:ext>
            </a:extLst>
          </p:cNvPr>
          <p:cNvSpPr>
            <a:spLocks noGrp="1"/>
          </p:cNvSpPr>
          <p:nvPr>
            <p:ph type="title"/>
          </p:nvPr>
        </p:nvSpPr>
        <p:spPr>
          <a:xfrm>
            <a:off x="838200" y="276226"/>
            <a:ext cx="10864443" cy="818530"/>
          </a:xfrm>
        </p:spPr>
        <p:txBody>
          <a:bodyPr anchor="b">
            <a:normAutofit/>
          </a:bodyPr>
          <a:lstStyle/>
          <a:p>
            <a:r>
              <a:rPr lang="tr-TR" sz="2800" dirty="0"/>
              <a:t>DESTEK VEKTÖR MAKİNELERİ (SUPPORT VECTOR MACHINES)</a:t>
            </a:r>
            <a:endParaRPr lang="tr-TR" sz="7200" dirty="0">
              <a:gradFill flip="none" rotWithShape="1">
                <a:gsLst>
                  <a:gs pos="0">
                    <a:schemeClr val="accent5">
                      <a:alpha val="70000"/>
                    </a:schemeClr>
                  </a:gs>
                  <a:gs pos="100000">
                    <a:schemeClr val="accent1">
                      <a:alpha val="70000"/>
                    </a:schemeClr>
                  </a:gs>
                </a:gsLst>
                <a:lin ang="0" scaled="1"/>
                <a:tileRect/>
              </a:gradFill>
            </a:endParaRPr>
          </a:p>
        </p:txBody>
      </p:sp>
      <p:sp>
        <p:nvSpPr>
          <p:cNvPr id="3" name="İçerik Yer Tutucusu 2">
            <a:extLst>
              <a:ext uri="{FF2B5EF4-FFF2-40B4-BE49-F238E27FC236}">
                <a16:creationId xmlns:a16="http://schemas.microsoft.com/office/drawing/2014/main" id="{D6BB5084-671C-5607-6442-821EDCFCD7AA}"/>
              </a:ext>
            </a:extLst>
          </p:cNvPr>
          <p:cNvSpPr>
            <a:spLocks noGrp="1"/>
          </p:cNvSpPr>
          <p:nvPr>
            <p:ph idx="1"/>
          </p:nvPr>
        </p:nvSpPr>
        <p:spPr>
          <a:xfrm>
            <a:off x="838200" y="2461847"/>
            <a:ext cx="4841240" cy="4020233"/>
          </a:xfrm>
        </p:spPr>
        <p:txBody>
          <a:bodyPr>
            <a:normAutofit lnSpcReduction="10000"/>
          </a:bodyPr>
          <a:lstStyle/>
          <a:p>
            <a:pPr algn="just">
              <a:lnSpc>
                <a:spcPct val="100000"/>
              </a:lnSpc>
            </a:pPr>
            <a:r>
              <a:rPr lang="tr-TR" sz="1600" dirty="0"/>
              <a:t>Destek Vektör Makineleri aynen karar ağaçları gibi hem regresyon hem de sınıflandırma için kullanılan bir algoritmadır.</a:t>
            </a:r>
          </a:p>
          <a:p>
            <a:pPr algn="just">
              <a:lnSpc>
                <a:spcPct val="100000"/>
              </a:lnSpc>
            </a:pPr>
            <a:r>
              <a:rPr lang="tr-TR" sz="1600" dirty="0"/>
              <a:t> Verideki Destek noktalarına göre işlem yapılan bu algoritma regresyon için kullanıldığında karar sınırlarının aralığını minimum tutarak alabileceği maksimum veriyi kapsamayı hedefler. </a:t>
            </a:r>
          </a:p>
          <a:p>
            <a:pPr algn="just">
              <a:lnSpc>
                <a:spcPct val="100000"/>
              </a:lnSpc>
            </a:pPr>
            <a:r>
              <a:rPr lang="tr-TR" sz="1600" b="1" dirty="0"/>
              <a:t>Karar sınırları ile belirlenen bu alanın ortası regresyon çizgisini belirler. </a:t>
            </a:r>
          </a:p>
          <a:p>
            <a:pPr algn="just">
              <a:lnSpc>
                <a:spcPct val="100000"/>
              </a:lnSpc>
            </a:pPr>
            <a:r>
              <a:rPr lang="tr-TR" sz="1600" dirty="0"/>
              <a:t>Destek vektör makineleri algoritması sınıflandırma için kullanıldığında, olabilecek en fazla aralığı temsil eden destek verileri (destek vektörleri) tespit edilir, bu aralığı her iki destek noktasına göre eşit bölen çizgi sınıflandırmayı oluşturur</a:t>
            </a:r>
            <a:endParaRPr lang="tr-TR" dirty="0">
              <a:solidFill>
                <a:schemeClr val="tx2">
                  <a:alpha val="60000"/>
                </a:schemeClr>
              </a:solidFill>
            </a:endParaRPr>
          </a:p>
        </p:txBody>
      </p:sp>
      <p:pic>
        <p:nvPicPr>
          <p:cNvPr id="6" name="Resim 5">
            <a:extLst>
              <a:ext uri="{FF2B5EF4-FFF2-40B4-BE49-F238E27FC236}">
                <a16:creationId xmlns:a16="http://schemas.microsoft.com/office/drawing/2014/main" id="{1C63FBDD-D017-3DDD-C450-CBF295CB1DC2}"/>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6094476" y="2947589"/>
            <a:ext cx="6035563" cy="2057578"/>
          </a:xfrm>
          <a:prstGeom prst="rect">
            <a:avLst/>
          </a:prstGeom>
        </p:spPr>
      </p:pic>
    </p:spTree>
    <p:extLst>
      <p:ext uri="{BB962C8B-B14F-4D97-AF65-F5344CB8AC3E}">
        <p14:creationId xmlns:p14="http://schemas.microsoft.com/office/powerpoint/2010/main" val="17459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6BF2F-55AA-BB8B-5510-D7BD7B1B089A}"/>
              </a:ext>
            </a:extLst>
          </p:cNvPr>
          <p:cNvSpPr>
            <a:spLocks noGrp="1"/>
          </p:cNvSpPr>
          <p:nvPr>
            <p:ph type="title"/>
          </p:nvPr>
        </p:nvSpPr>
        <p:spPr>
          <a:xfrm>
            <a:off x="838201" y="857251"/>
            <a:ext cx="4362973" cy="2076450"/>
          </a:xfrm>
        </p:spPr>
        <p:txBody>
          <a:bodyPr anchor="b">
            <a:normAutofit/>
          </a:bodyPr>
          <a:lstStyle/>
          <a:p>
            <a:r>
              <a:rPr lang="tr-TR" sz="4400">
                <a:gradFill flip="none" rotWithShape="1">
                  <a:gsLst>
                    <a:gs pos="0">
                      <a:schemeClr val="accent5">
                        <a:alpha val="70000"/>
                      </a:schemeClr>
                    </a:gs>
                    <a:gs pos="100000">
                      <a:schemeClr val="accent1">
                        <a:alpha val="70000"/>
                      </a:schemeClr>
                    </a:gs>
                  </a:gsLst>
                  <a:lin ang="0" scaled="1"/>
                  <a:tileRect/>
                </a:gradFill>
              </a:rPr>
              <a:t>LOJİSTİK REGRESYON</a:t>
            </a:r>
          </a:p>
        </p:txBody>
      </p:sp>
      <p:sp>
        <p:nvSpPr>
          <p:cNvPr id="3" name="İçerik Yer Tutucusu 2">
            <a:extLst>
              <a:ext uri="{FF2B5EF4-FFF2-40B4-BE49-F238E27FC236}">
                <a16:creationId xmlns:a16="http://schemas.microsoft.com/office/drawing/2014/main" id="{CE7FE5FB-77D5-30F3-FE37-DFC3D211CA12}"/>
              </a:ext>
            </a:extLst>
          </p:cNvPr>
          <p:cNvSpPr>
            <a:spLocks noGrp="1"/>
          </p:cNvSpPr>
          <p:nvPr>
            <p:ph idx="1"/>
          </p:nvPr>
        </p:nvSpPr>
        <p:spPr>
          <a:xfrm>
            <a:off x="838200" y="3190875"/>
            <a:ext cx="4362974" cy="2986087"/>
          </a:xfrm>
        </p:spPr>
        <p:txBody>
          <a:bodyPr>
            <a:normAutofit/>
          </a:bodyPr>
          <a:lstStyle/>
          <a:p>
            <a:pPr>
              <a:lnSpc>
                <a:spcPct val="100000"/>
              </a:lnSpc>
            </a:pPr>
            <a:r>
              <a:rPr lang="tr-TR" sz="1400">
                <a:solidFill>
                  <a:schemeClr val="tx2">
                    <a:alpha val="60000"/>
                  </a:schemeClr>
                </a:solidFill>
              </a:rPr>
              <a:t>Adında her ne kadar Regresyon ifadesi olsa da Lojistik regresyon sınıflandırma için kullanılır. İki farklı sınıfı ayıran bu algoritmadaki regresyon ifadesi, sürekliliği belirtmek için kullanılır. Lojistik regresyon algoritması matematikteki sigmoid fonksiyonuna dayanır. S şekline benzer, sürekli bir çizgi oluşturabilen bu fonksiyon, iki sınıfı tek bir formülle ayırabilme özelliğine sahiptir.</a:t>
            </a:r>
          </a:p>
          <a:p>
            <a:pPr>
              <a:lnSpc>
                <a:spcPct val="100000"/>
              </a:lnSpc>
            </a:pPr>
            <a:r>
              <a:rPr lang="tr-TR" sz="1400">
                <a:solidFill>
                  <a:schemeClr val="tx2">
                    <a:alpha val="60000"/>
                  </a:schemeClr>
                </a:solidFill>
              </a:rPr>
              <a:t>Lojistik regresyonun bir özelliği de olasılık yüzdelik değerleri de döndürebilmesidir.</a:t>
            </a:r>
          </a:p>
          <a:p>
            <a:pPr>
              <a:lnSpc>
                <a:spcPct val="100000"/>
              </a:lnSpc>
            </a:pPr>
            <a:endParaRPr lang="tr-TR" sz="1400">
              <a:solidFill>
                <a:schemeClr val="tx2">
                  <a:alpha val="60000"/>
                </a:schemeClr>
              </a:solidFill>
            </a:endParaRPr>
          </a:p>
        </p:txBody>
      </p:sp>
      <p:pic>
        <p:nvPicPr>
          <p:cNvPr id="5" name="Resim 4" descr="metin, diyagram, çizgi, yazı tipi içeren bir resim&#10;&#10;Açıklama otomatik olarak oluşturuldu">
            <a:extLst>
              <a:ext uri="{FF2B5EF4-FFF2-40B4-BE49-F238E27FC236}">
                <a16:creationId xmlns:a16="http://schemas.microsoft.com/office/drawing/2014/main" id="{DBF92C20-8A3D-1AE0-C458-A45EA71FE676}"/>
              </a:ext>
            </a:extLst>
          </p:cNvPr>
          <p:cNvPicPr>
            <a:picLocks noChangeAspect="1"/>
          </p:cNvPicPr>
          <p:nvPr/>
        </p:nvPicPr>
        <p:blipFill>
          <a:blip r:embed="rId2">
            <a:alphaModFix amt="90000"/>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6039374" y="1225327"/>
            <a:ext cx="5663269" cy="4401782"/>
          </a:xfrm>
          <a:prstGeom prst="rect">
            <a:avLst/>
          </a:prstGeom>
        </p:spPr>
      </p:pic>
    </p:spTree>
    <p:extLst>
      <p:ext uri="{BB962C8B-B14F-4D97-AF65-F5344CB8AC3E}">
        <p14:creationId xmlns:p14="http://schemas.microsoft.com/office/powerpoint/2010/main" val="1433381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7E4416-C8F7-3E4D-F3A1-2B9223A9421C}"/>
              </a:ext>
            </a:extLst>
          </p:cNvPr>
          <p:cNvSpPr>
            <a:spLocks noGrp="1"/>
          </p:cNvSpPr>
          <p:nvPr>
            <p:ph type="title"/>
          </p:nvPr>
        </p:nvSpPr>
        <p:spPr/>
        <p:txBody>
          <a:bodyPr>
            <a:noAutofit/>
          </a:bodyPr>
          <a:lstStyle/>
          <a:p>
            <a:r>
              <a:rPr lang="tr-TR" sz="4400" dirty="0"/>
              <a:t>EN YAKIN KOMŞULAR ALGORİTMASI</a:t>
            </a:r>
          </a:p>
        </p:txBody>
      </p:sp>
      <p:sp>
        <p:nvSpPr>
          <p:cNvPr id="3" name="İçerik Yer Tutucusu 2">
            <a:extLst>
              <a:ext uri="{FF2B5EF4-FFF2-40B4-BE49-F238E27FC236}">
                <a16:creationId xmlns:a16="http://schemas.microsoft.com/office/drawing/2014/main" id="{21A97E47-2375-EE8A-B646-21E4D1B22382}"/>
              </a:ext>
            </a:extLst>
          </p:cNvPr>
          <p:cNvSpPr>
            <a:spLocks noGrp="1"/>
          </p:cNvSpPr>
          <p:nvPr>
            <p:ph idx="1"/>
          </p:nvPr>
        </p:nvSpPr>
        <p:spPr/>
        <p:txBody>
          <a:bodyPr>
            <a:normAutofit fontScale="77500" lnSpcReduction="20000"/>
          </a:bodyPr>
          <a:lstStyle/>
          <a:p>
            <a:r>
              <a:rPr lang="tr-TR" dirty="0"/>
              <a:t>Başına bir de “K” harfi alan bu algoritmanın İngilizce karşılığı “k-</a:t>
            </a:r>
            <a:r>
              <a:rPr lang="tr-TR" dirty="0" err="1"/>
              <a:t>Nearest</a:t>
            </a:r>
            <a:r>
              <a:rPr lang="tr-TR" dirty="0"/>
              <a:t> </a:t>
            </a:r>
            <a:r>
              <a:rPr lang="tr-TR" dirty="0" err="1"/>
              <a:t>Neighbors</a:t>
            </a:r>
            <a:r>
              <a:rPr lang="tr-TR" dirty="0"/>
              <a:t>” </a:t>
            </a:r>
            <a:r>
              <a:rPr lang="tr-TR" dirty="0" err="1"/>
              <a:t>dır</a:t>
            </a:r>
            <a:r>
              <a:rPr lang="tr-TR" dirty="0"/>
              <a:t> ve kısaca KNN algoritması olarak adlandırılır. KNN sınıflandırma sorunlarını çözmek için kullanılan bir algoritmadır. KNN algoritması oldukça basittir. </a:t>
            </a:r>
          </a:p>
          <a:p>
            <a:r>
              <a:rPr lang="tr-TR" dirty="0"/>
              <a:t>Buna göre, sınıflandırmak istediğimiz verinin, elimizdeki gerçek verilere (eğitim verisi) olan mesafesine bakılır. En yakın olan belirli sayıdaki mevcut verinin sayısına göre hangi sınıfa ait olduğuna karar verilir. Kaç yakın verinin alınacağını K parametresi belirler. </a:t>
            </a:r>
          </a:p>
          <a:p>
            <a:r>
              <a:rPr lang="tr-TR" dirty="0"/>
              <a:t>Algoritmadaki K parametresi bunu belirtir. Örneğin K parametresi 3 olarak belirlenirse, yeni verinin sınıfı, kendisine en yakın 3 mevcut veri noktasının sayıca fazla olan sınıfına dahil edilerek belirlenir. Buna göre en yakınındaki iki veya üç noktaya sahip olan sınıfa dahil olur.</a:t>
            </a:r>
          </a:p>
        </p:txBody>
      </p:sp>
    </p:spTree>
    <p:extLst>
      <p:ext uri="{BB962C8B-B14F-4D97-AF65-F5344CB8AC3E}">
        <p14:creationId xmlns:p14="http://schemas.microsoft.com/office/powerpoint/2010/main" val="3014570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FC511A-F872-A0E4-D6D9-71FC37E022DD}"/>
              </a:ext>
            </a:extLst>
          </p:cNvPr>
          <p:cNvSpPr>
            <a:spLocks noGrp="1"/>
          </p:cNvSpPr>
          <p:nvPr>
            <p:ph type="title"/>
          </p:nvPr>
        </p:nvSpPr>
        <p:spPr/>
        <p:txBody>
          <a:bodyPr>
            <a:noAutofit/>
          </a:bodyPr>
          <a:lstStyle/>
          <a:p>
            <a:r>
              <a:rPr lang="tr-TR" sz="3600" dirty="0"/>
              <a:t>EN YAKIN KOMŞULAR ALGORİTMASI-ÖRNEK</a:t>
            </a:r>
          </a:p>
        </p:txBody>
      </p:sp>
      <p:pic>
        <p:nvPicPr>
          <p:cNvPr id="5" name="İçerik Yer Tutucusu 4">
            <a:extLst>
              <a:ext uri="{FF2B5EF4-FFF2-40B4-BE49-F238E27FC236}">
                <a16:creationId xmlns:a16="http://schemas.microsoft.com/office/drawing/2014/main" id="{C88A8822-CBFA-0DCB-238B-DDB1270AD8C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2969819" y="2470826"/>
            <a:ext cx="5648451" cy="3083668"/>
          </a:xfrm>
        </p:spPr>
      </p:pic>
    </p:spTree>
    <p:extLst>
      <p:ext uri="{BB962C8B-B14F-4D97-AF65-F5344CB8AC3E}">
        <p14:creationId xmlns:p14="http://schemas.microsoft.com/office/powerpoint/2010/main" val="2387768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FC511A-F872-A0E4-D6D9-71FC37E022DD}"/>
              </a:ext>
            </a:extLst>
          </p:cNvPr>
          <p:cNvSpPr>
            <a:spLocks noGrp="1"/>
          </p:cNvSpPr>
          <p:nvPr>
            <p:ph type="title"/>
          </p:nvPr>
        </p:nvSpPr>
        <p:spPr/>
        <p:txBody>
          <a:bodyPr>
            <a:noAutofit/>
          </a:bodyPr>
          <a:lstStyle/>
          <a:p>
            <a:r>
              <a:rPr lang="tr-TR" sz="3600" dirty="0"/>
              <a:t>EN YAKIN KOMŞULAR ALGORİTMASI-ÖRNEK</a:t>
            </a:r>
          </a:p>
        </p:txBody>
      </p:sp>
      <p:pic>
        <p:nvPicPr>
          <p:cNvPr id="7" name="İçerik Yer Tutucusu 6">
            <a:extLst>
              <a:ext uri="{FF2B5EF4-FFF2-40B4-BE49-F238E27FC236}">
                <a16:creationId xmlns:a16="http://schemas.microsoft.com/office/drawing/2014/main" id="{30B91046-0807-344B-2929-2E0F59883047}"/>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t="4737"/>
          <a:stretch/>
        </p:blipFill>
        <p:spPr>
          <a:xfrm>
            <a:off x="3409117" y="2468674"/>
            <a:ext cx="4548109" cy="3013424"/>
          </a:xfrm>
        </p:spPr>
      </p:pic>
    </p:spTree>
    <p:extLst>
      <p:ext uri="{BB962C8B-B14F-4D97-AF65-F5344CB8AC3E}">
        <p14:creationId xmlns:p14="http://schemas.microsoft.com/office/powerpoint/2010/main" val="3978263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749023-C44D-D1BC-5B3A-D3AAEB08ADFC}"/>
              </a:ext>
            </a:extLst>
          </p:cNvPr>
          <p:cNvSpPr>
            <a:spLocks noGrp="1"/>
          </p:cNvSpPr>
          <p:nvPr>
            <p:ph type="title"/>
          </p:nvPr>
        </p:nvSpPr>
        <p:spPr/>
        <p:txBody>
          <a:bodyPr/>
          <a:lstStyle/>
          <a:p>
            <a:r>
              <a:rPr lang="tr-TR" dirty="0"/>
              <a:t>NAIVE BAYES ALGORİTMASI</a:t>
            </a:r>
          </a:p>
        </p:txBody>
      </p:sp>
      <p:sp>
        <p:nvSpPr>
          <p:cNvPr id="3" name="İçerik Yer Tutucusu 2">
            <a:extLst>
              <a:ext uri="{FF2B5EF4-FFF2-40B4-BE49-F238E27FC236}">
                <a16:creationId xmlns:a16="http://schemas.microsoft.com/office/drawing/2014/main" id="{30E94F0D-5806-3826-B0C0-FF6B3A52AF83}"/>
              </a:ext>
            </a:extLst>
          </p:cNvPr>
          <p:cNvSpPr>
            <a:spLocks noGrp="1"/>
          </p:cNvSpPr>
          <p:nvPr>
            <p:ph idx="1"/>
          </p:nvPr>
        </p:nvSpPr>
        <p:spPr/>
        <p:txBody>
          <a:bodyPr/>
          <a:lstStyle/>
          <a:p>
            <a:r>
              <a:rPr lang="tr-TR" dirty="0"/>
              <a:t>Sınıflandırma için kullanılan bu algoritma teoremi oluşturan matematikçinin adıyla anılmaktadır. Bu algoritma olasılık hesaplamasına ve teoremine dayanır. Buna göre </a:t>
            </a:r>
            <a:r>
              <a:rPr lang="tr-TR" dirty="0" err="1"/>
              <a:t>A’nin</a:t>
            </a:r>
            <a:r>
              <a:rPr lang="tr-TR" dirty="0"/>
              <a:t> B’ye göre olma olasılığı ile B’nin A’ya göre olma olasılığı arasında matematiksel bir bağlantı vardır ve bu formüle edilebilir. Bu formül şu şekildedir: </a:t>
            </a:r>
          </a:p>
          <a:p>
            <a:endParaRPr lang="tr-TR" dirty="0"/>
          </a:p>
        </p:txBody>
      </p:sp>
      <p:pic>
        <p:nvPicPr>
          <p:cNvPr id="5" name="Resim 4">
            <a:extLst>
              <a:ext uri="{FF2B5EF4-FFF2-40B4-BE49-F238E27FC236}">
                <a16:creationId xmlns:a16="http://schemas.microsoft.com/office/drawing/2014/main" id="{7333D906-F07E-0FD6-3360-D51EA07ECA40}"/>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5845967" y="4846156"/>
            <a:ext cx="4215474" cy="1202952"/>
          </a:xfrm>
          <a:prstGeom prst="rect">
            <a:avLst/>
          </a:prstGeom>
        </p:spPr>
      </p:pic>
    </p:spTree>
    <p:extLst>
      <p:ext uri="{BB962C8B-B14F-4D97-AF65-F5344CB8AC3E}">
        <p14:creationId xmlns:p14="http://schemas.microsoft.com/office/powerpoint/2010/main" val="1455749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8BF3F9-9505-9362-1720-4D0DDDA4D72B}"/>
              </a:ext>
            </a:extLst>
          </p:cNvPr>
          <p:cNvSpPr>
            <a:spLocks noGrp="1"/>
          </p:cNvSpPr>
          <p:nvPr>
            <p:ph type="title"/>
          </p:nvPr>
        </p:nvSpPr>
        <p:spPr/>
        <p:txBody>
          <a:bodyPr/>
          <a:lstStyle/>
          <a:p>
            <a:r>
              <a:rPr lang="tr-TR" dirty="0"/>
              <a:t>NAIVE BAYES ALGORİTMASI</a:t>
            </a:r>
          </a:p>
        </p:txBody>
      </p:sp>
      <p:sp>
        <p:nvSpPr>
          <p:cNvPr id="3" name="İçerik Yer Tutucusu 2">
            <a:extLst>
              <a:ext uri="{FF2B5EF4-FFF2-40B4-BE49-F238E27FC236}">
                <a16:creationId xmlns:a16="http://schemas.microsoft.com/office/drawing/2014/main" id="{EA9AD732-62AC-3699-1667-36AE127AD18B}"/>
              </a:ext>
            </a:extLst>
          </p:cNvPr>
          <p:cNvSpPr>
            <a:spLocks noGrp="1"/>
          </p:cNvSpPr>
          <p:nvPr>
            <p:ph idx="1"/>
          </p:nvPr>
        </p:nvSpPr>
        <p:spPr/>
        <p:txBody>
          <a:bodyPr/>
          <a:lstStyle/>
          <a:p>
            <a:pPr algn="l">
              <a:buFont typeface="Arial" panose="020B0604020202020204" pitchFamily="34" charset="0"/>
              <a:buChar char="•"/>
            </a:pPr>
            <a:r>
              <a:rPr lang="tr-TR" b="0" i="1" dirty="0">
                <a:solidFill>
                  <a:srgbClr val="374151"/>
                </a:solidFill>
                <a:effectLst/>
                <a:latin typeface="KaTeX_Math"/>
              </a:rPr>
              <a:t>P</a:t>
            </a:r>
            <a:r>
              <a:rPr lang="tr-TR" b="0" i="0" dirty="0">
                <a:solidFill>
                  <a:srgbClr val="374151"/>
                </a:solidFill>
                <a:effectLst/>
                <a:latin typeface="KaTeX_Main"/>
              </a:rPr>
              <a:t>(</a:t>
            </a:r>
            <a:r>
              <a:rPr lang="tr-TR" b="0" i="1" dirty="0">
                <a:solidFill>
                  <a:srgbClr val="374151"/>
                </a:solidFill>
                <a:effectLst/>
                <a:latin typeface="KaTeX_Math"/>
              </a:rPr>
              <a:t>A</a:t>
            </a:r>
            <a:r>
              <a:rPr lang="tr-TR" b="0" i="0" dirty="0">
                <a:solidFill>
                  <a:srgbClr val="374151"/>
                </a:solidFill>
                <a:effectLst/>
                <a:latin typeface="KaTeX_Main"/>
              </a:rPr>
              <a:t>∣</a:t>
            </a:r>
            <a:r>
              <a:rPr lang="tr-TR" b="0" i="1" dirty="0">
                <a:solidFill>
                  <a:srgbClr val="374151"/>
                </a:solidFill>
                <a:effectLst/>
                <a:latin typeface="KaTeX_Math"/>
              </a:rPr>
              <a:t>B</a:t>
            </a:r>
            <a:r>
              <a:rPr lang="tr-TR" b="0" i="0" dirty="0">
                <a:solidFill>
                  <a:srgbClr val="374151"/>
                </a:solidFill>
                <a:effectLst/>
                <a:latin typeface="KaTeX_Main"/>
              </a:rPr>
              <a:t>)</a:t>
            </a:r>
            <a:r>
              <a:rPr lang="tr-TR" b="0" i="0" dirty="0">
                <a:solidFill>
                  <a:srgbClr val="374151"/>
                </a:solidFill>
                <a:effectLst/>
                <a:latin typeface="Söhne"/>
              </a:rPr>
              <a:t>: B olayının gerçekleştiği durumda A olayının gerçekleşme olasılığı.</a:t>
            </a:r>
          </a:p>
          <a:p>
            <a:pPr algn="l">
              <a:buFont typeface="Arial" panose="020B0604020202020204" pitchFamily="34" charset="0"/>
              <a:buChar char="•"/>
            </a:pPr>
            <a:r>
              <a:rPr lang="tr-TR" b="0" i="1" dirty="0">
                <a:solidFill>
                  <a:srgbClr val="374151"/>
                </a:solidFill>
                <a:effectLst/>
                <a:latin typeface="KaTeX_Math"/>
              </a:rPr>
              <a:t>P</a:t>
            </a:r>
            <a:r>
              <a:rPr lang="tr-TR" b="0" i="0" dirty="0">
                <a:solidFill>
                  <a:srgbClr val="374151"/>
                </a:solidFill>
                <a:effectLst/>
                <a:latin typeface="KaTeX_Main"/>
              </a:rPr>
              <a:t>(</a:t>
            </a:r>
            <a:r>
              <a:rPr lang="tr-TR" b="0" i="1" dirty="0">
                <a:solidFill>
                  <a:srgbClr val="374151"/>
                </a:solidFill>
                <a:effectLst/>
                <a:latin typeface="KaTeX_Math"/>
              </a:rPr>
              <a:t>B</a:t>
            </a:r>
            <a:r>
              <a:rPr lang="tr-TR" b="0" i="0" dirty="0">
                <a:solidFill>
                  <a:srgbClr val="374151"/>
                </a:solidFill>
                <a:effectLst/>
                <a:latin typeface="KaTeX_Main"/>
              </a:rPr>
              <a:t>∣</a:t>
            </a:r>
            <a:r>
              <a:rPr lang="tr-TR" b="0" i="1" dirty="0">
                <a:solidFill>
                  <a:srgbClr val="374151"/>
                </a:solidFill>
                <a:effectLst/>
                <a:latin typeface="KaTeX_Math"/>
              </a:rPr>
              <a:t>A</a:t>
            </a:r>
            <a:r>
              <a:rPr lang="tr-TR" b="0" i="0" dirty="0">
                <a:solidFill>
                  <a:srgbClr val="374151"/>
                </a:solidFill>
                <a:effectLst/>
                <a:latin typeface="KaTeX_Main"/>
              </a:rPr>
              <a:t>)</a:t>
            </a:r>
            <a:r>
              <a:rPr lang="tr-TR" b="0" i="0" dirty="0">
                <a:solidFill>
                  <a:srgbClr val="374151"/>
                </a:solidFill>
                <a:effectLst/>
                <a:latin typeface="Söhne"/>
              </a:rPr>
              <a:t>: A olayının gerçekleştiği durumda B olayının gerçekleşme olasılığı.</a:t>
            </a:r>
          </a:p>
          <a:p>
            <a:pPr algn="l">
              <a:buFont typeface="Arial" panose="020B0604020202020204" pitchFamily="34" charset="0"/>
              <a:buChar char="•"/>
            </a:pPr>
            <a:r>
              <a:rPr lang="tr-TR" b="0" i="1" dirty="0">
                <a:solidFill>
                  <a:srgbClr val="374151"/>
                </a:solidFill>
                <a:effectLst/>
                <a:latin typeface="KaTeX_Math"/>
              </a:rPr>
              <a:t>P</a:t>
            </a:r>
            <a:r>
              <a:rPr lang="tr-TR" b="0" i="0" dirty="0">
                <a:solidFill>
                  <a:srgbClr val="374151"/>
                </a:solidFill>
                <a:effectLst/>
                <a:latin typeface="KaTeX_Main"/>
              </a:rPr>
              <a:t>(</a:t>
            </a:r>
            <a:r>
              <a:rPr lang="tr-TR" b="0" i="1" dirty="0">
                <a:solidFill>
                  <a:srgbClr val="374151"/>
                </a:solidFill>
                <a:effectLst/>
                <a:latin typeface="KaTeX_Math"/>
              </a:rPr>
              <a:t>A</a:t>
            </a:r>
            <a:r>
              <a:rPr lang="tr-TR" b="0" i="0" dirty="0">
                <a:solidFill>
                  <a:srgbClr val="374151"/>
                </a:solidFill>
                <a:effectLst/>
                <a:latin typeface="KaTeX_Main"/>
              </a:rPr>
              <a:t>)</a:t>
            </a:r>
            <a:r>
              <a:rPr lang="tr-TR" b="0" i="0" dirty="0">
                <a:solidFill>
                  <a:srgbClr val="374151"/>
                </a:solidFill>
                <a:effectLst/>
                <a:latin typeface="Söhne"/>
              </a:rPr>
              <a:t> ve </a:t>
            </a:r>
            <a:r>
              <a:rPr lang="tr-TR" b="0" i="1" dirty="0">
                <a:solidFill>
                  <a:srgbClr val="374151"/>
                </a:solidFill>
                <a:effectLst/>
                <a:latin typeface="KaTeX_Math"/>
              </a:rPr>
              <a:t>P</a:t>
            </a:r>
            <a:r>
              <a:rPr lang="tr-TR" b="0" i="0" dirty="0">
                <a:solidFill>
                  <a:srgbClr val="374151"/>
                </a:solidFill>
                <a:effectLst/>
                <a:latin typeface="KaTeX_Main"/>
              </a:rPr>
              <a:t>(</a:t>
            </a:r>
            <a:r>
              <a:rPr lang="tr-TR" b="0" i="1" dirty="0">
                <a:solidFill>
                  <a:srgbClr val="374151"/>
                </a:solidFill>
                <a:effectLst/>
                <a:latin typeface="KaTeX_Math"/>
              </a:rPr>
              <a:t>B</a:t>
            </a:r>
            <a:r>
              <a:rPr lang="tr-TR" b="0" i="0" dirty="0">
                <a:solidFill>
                  <a:srgbClr val="374151"/>
                </a:solidFill>
                <a:effectLst/>
                <a:latin typeface="KaTeX_Main"/>
              </a:rPr>
              <a:t>)</a:t>
            </a:r>
            <a:r>
              <a:rPr lang="tr-TR" b="0" i="0" dirty="0">
                <a:solidFill>
                  <a:srgbClr val="374151"/>
                </a:solidFill>
                <a:effectLst/>
                <a:latin typeface="Söhne"/>
              </a:rPr>
              <a:t>: Sırasıyla A ve B olaylarının bağımsız olarak gerçekleşme olasılıklarını ifade eder.</a:t>
            </a:r>
          </a:p>
          <a:p>
            <a:pPr algn="l">
              <a:buFont typeface="Arial" panose="020B0604020202020204" pitchFamily="34" charset="0"/>
              <a:buChar char="•"/>
            </a:pPr>
            <a:endParaRPr lang="tr-TR" b="0" i="0" dirty="0">
              <a:solidFill>
                <a:srgbClr val="374151"/>
              </a:solidFill>
              <a:effectLst/>
              <a:latin typeface="Söhne"/>
            </a:endParaRPr>
          </a:p>
          <a:p>
            <a:endParaRPr lang="tr-TR" dirty="0"/>
          </a:p>
        </p:txBody>
      </p:sp>
    </p:spTree>
    <p:extLst>
      <p:ext uri="{BB962C8B-B14F-4D97-AF65-F5344CB8AC3E}">
        <p14:creationId xmlns:p14="http://schemas.microsoft.com/office/powerpoint/2010/main" val="2801675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B7AD15-F749-CD6D-1A90-2467176C7513}"/>
              </a:ext>
            </a:extLst>
          </p:cNvPr>
          <p:cNvSpPr>
            <a:spLocks noGrp="1"/>
          </p:cNvSpPr>
          <p:nvPr>
            <p:ph type="title"/>
          </p:nvPr>
        </p:nvSpPr>
        <p:spPr>
          <a:xfrm>
            <a:off x="838200" y="126845"/>
            <a:ext cx="10515600" cy="1325563"/>
          </a:xfrm>
        </p:spPr>
        <p:txBody>
          <a:bodyPr>
            <a:normAutofit fontScale="90000"/>
          </a:bodyPr>
          <a:lstStyle/>
          <a:p>
            <a:r>
              <a:rPr lang="tr-TR" dirty="0"/>
              <a:t>YAPAY ZEKA - MAKİNE ÖĞRENİMİ</a:t>
            </a:r>
          </a:p>
        </p:txBody>
      </p:sp>
      <p:sp>
        <p:nvSpPr>
          <p:cNvPr id="3" name="İçerik Yer Tutucusu 2">
            <a:extLst>
              <a:ext uri="{FF2B5EF4-FFF2-40B4-BE49-F238E27FC236}">
                <a16:creationId xmlns:a16="http://schemas.microsoft.com/office/drawing/2014/main" id="{3E41F3BB-1290-8980-350C-83B3F4A71144}"/>
              </a:ext>
            </a:extLst>
          </p:cNvPr>
          <p:cNvSpPr>
            <a:spLocks noGrp="1"/>
          </p:cNvSpPr>
          <p:nvPr>
            <p:ph idx="1"/>
          </p:nvPr>
        </p:nvSpPr>
        <p:spPr>
          <a:xfrm>
            <a:off x="236672" y="1054250"/>
            <a:ext cx="5615489" cy="5583218"/>
          </a:xfrm>
        </p:spPr>
        <p:txBody>
          <a:bodyPr>
            <a:normAutofit fontScale="92500"/>
          </a:bodyPr>
          <a:lstStyle/>
          <a:p>
            <a:pPr algn="just"/>
            <a:r>
              <a:rPr lang="tr-TR" sz="1800" dirty="0"/>
              <a:t>Yapay Zeka (</a:t>
            </a:r>
            <a:r>
              <a:rPr lang="tr-TR" sz="1800" dirty="0" err="1"/>
              <a:t>Artificial</a:t>
            </a:r>
            <a:r>
              <a:rPr lang="tr-TR" sz="1800" dirty="0"/>
              <a:t> </a:t>
            </a:r>
            <a:r>
              <a:rPr lang="tr-TR" sz="1800" dirty="0" err="1"/>
              <a:t>Intelligence</a:t>
            </a:r>
            <a:r>
              <a:rPr lang="tr-TR" sz="1800" dirty="0"/>
              <a:t>) kavramı, aslında fikir olarak oldukça eskiye dayanan bir kavramdır ve bu kavramın tanım ve terim olarak ortaya konulması bilgisayar bilimleri alanındaki bir avuç öncü bilim insanının bilgisayarların “düşünme” eylemini yapıp yapamayacağını net olarak sormaya başladığı 1950'lerde doğmuştur.</a:t>
            </a:r>
          </a:p>
          <a:p>
            <a:pPr algn="just"/>
            <a:r>
              <a:rPr lang="tr-TR" sz="1800" dirty="0"/>
              <a:t>Son yıllarda veriyle çalışma yeni algoritma ve tekniklerin devreye girmesiyle ivme kazanmıştır. Belirli matematiksel algoritmalarla mevcut veriden, insan müdahalesi olmadan öğrenen yapılar geliştirilebilmektedir. Diğer bir ifadeyle makineler, veriden kendi başına öğrenebilmektedir. Özellikle 80’li yıllardan itibaren kullanılmaya başlayan bu algoritma ve teknikler, 2010’lu yıllarda derin öğrenme algoritmalarının devreye girmesiyle başka bir evreye geçmiş, günümüz Yapay Zekasının altyapıları oluşturulmuştur.</a:t>
            </a:r>
          </a:p>
        </p:txBody>
      </p:sp>
      <p:pic>
        <p:nvPicPr>
          <p:cNvPr id="4" name="İçerik Yer Tutucusu 4">
            <a:extLst>
              <a:ext uri="{FF2B5EF4-FFF2-40B4-BE49-F238E27FC236}">
                <a16:creationId xmlns:a16="http://schemas.microsoft.com/office/drawing/2014/main" id="{BB7E87B0-D30A-4CB1-8AED-601A1BAA16A9}"/>
              </a:ext>
            </a:extLst>
          </p:cNvPr>
          <p:cNvPicPr>
            <a:picLocks noChangeAspect="1"/>
          </p:cNvPicPr>
          <p:nvPr/>
        </p:nvPicPr>
        <p:blipFill rotWithShape="1">
          <a:blip r:embed="rId2"/>
          <a:srcRect t="1697"/>
          <a:stretch/>
        </p:blipFill>
        <p:spPr>
          <a:xfrm>
            <a:off x="5852161" y="1054250"/>
            <a:ext cx="5733826" cy="3646842"/>
          </a:xfrm>
          <a:prstGeom prst="rect">
            <a:avLst/>
          </a:prstGeom>
        </p:spPr>
      </p:pic>
      <p:sp>
        <p:nvSpPr>
          <p:cNvPr id="6" name="Metin kutusu 5">
            <a:extLst>
              <a:ext uri="{FF2B5EF4-FFF2-40B4-BE49-F238E27FC236}">
                <a16:creationId xmlns:a16="http://schemas.microsoft.com/office/drawing/2014/main" id="{F654B8DD-A4BF-4283-BD3B-F95D76DA5951}"/>
              </a:ext>
            </a:extLst>
          </p:cNvPr>
          <p:cNvSpPr txBox="1"/>
          <p:nvPr/>
        </p:nvSpPr>
        <p:spPr>
          <a:xfrm>
            <a:off x="5852161" y="4889833"/>
            <a:ext cx="5733826" cy="1477328"/>
          </a:xfrm>
          <a:prstGeom prst="rect">
            <a:avLst/>
          </a:prstGeom>
          <a:noFill/>
        </p:spPr>
        <p:txBody>
          <a:bodyPr wrap="square">
            <a:spAutoFit/>
          </a:bodyPr>
          <a:lstStyle/>
          <a:p>
            <a:pPr marL="285750" indent="-285750" algn="just">
              <a:buFont typeface="Wingdings" panose="05000000000000000000" pitchFamily="2" charset="2"/>
              <a:buChar char="§"/>
            </a:pPr>
            <a:r>
              <a:rPr lang="tr-TR" dirty="0">
                <a:solidFill>
                  <a:schemeClr val="tx2">
                    <a:alpha val="70000"/>
                  </a:schemeClr>
                </a:solidFill>
              </a:rPr>
              <a:t>Günümüz Makine öğrenimi ve Yapay Zeka teknikleri pek çok disiplin ve teknolojiyi içinde barındırır. Pek çok kaynağa göre veri biliminin alanlarından biri olarak incelenir ancak, kendi başlarına da bağımsız birer alandırlar. </a:t>
            </a:r>
          </a:p>
        </p:txBody>
      </p:sp>
    </p:spTree>
    <p:extLst>
      <p:ext uri="{BB962C8B-B14F-4D97-AF65-F5344CB8AC3E}">
        <p14:creationId xmlns:p14="http://schemas.microsoft.com/office/powerpoint/2010/main" val="690488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AC4059-57CC-CC59-75E2-C86AA4F53A22}"/>
              </a:ext>
            </a:extLst>
          </p:cNvPr>
          <p:cNvSpPr>
            <a:spLocks noGrp="1"/>
          </p:cNvSpPr>
          <p:nvPr>
            <p:ph type="title"/>
          </p:nvPr>
        </p:nvSpPr>
        <p:spPr/>
        <p:txBody>
          <a:bodyPr>
            <a:normAutofit fontScale="90000"/>
          </a:bodyPr>
          <a:lstStyle/>
          <a:p>
            <a:r>
              <a:rPr lang="tr-TR" dirty="0" err="1"/>
              <a:t>Naive</a:t>
            </a:r>
            <a:r>
              <a:rPr lang="tr-TR" dirty="0"/>
              <a:t> </a:t>
            </a:r>
            <a:r>
              <a:rPr lang="tr-TR" dirty="0" err="1"/>
              <a:t>Bayes</a:t>
            </a:r>
            <a:r>
              <a:rPr lang="tr-TR" dirty="0"/>
              <a:t> Algoritmasının İşleyişi</a:t>
            </a:r>
            <a:br>
              <a:rPr lang="tr-TR" dirty="0"/>
            </a:br>
            <a:endParaRPr lang="tr-TR" dirty="0"/>
          </a:p>
        </p:txBody>
      </p:sp>
      <p:sp>
        <p:nvSpPr>
          <p:cNvPr id="3" name="İçerik Yer Tutucusu 2">
            <a:extLst>
              <a:ext uri="{FF2B5EF4-FFF2-40B4-BE49-F238E27FC236}">
                <a16:creationId xmlns:a16="http://schemas.microsoft.com/office/drawing/2014/main" id="{F5A7222A-3E2B-97DA-B786-9F9CFF5CA0B4}"/>
              </a:ext>
            </a:extLst>
          </p:cNvPr>
          <p:cNvSpPr>
            <a:spLocks noGrp="1"/>
          </p:cNvSpPr>
          <p:nvPr>
            <p:ph idx="1"/>
          </p:nvPr>
        </p:nvSpPr>
        <p:spPr/>
        <p:txBody>
          <a:bodyPr>
            <a:normAutofit fontScale="77500" lnSpcReduction="20000"/>
          </a:bodyPr>
          <a:lstStyle/>
          <a:p>
            <a:pPr algn="just"/>
            <a:r>
              <a:rPr lang="tr-TR" b="1" dirty="0"/>
              <a:t>Eğitim Aşaması (Training): </a:t>
            </a:r>
            <a:r>
              <a:rPr lang="tr-TR" dirty="0" err="1"/>
              <a:t>Naive</a:t>
            </a:r>
            <a:r>
              <a:rPr lang="tr-TR" dirty="0"/>
              <a:t> </a:t>
            </a:r>
            <a:r>
              <a:rPr lang="tr-TR" dirty="0" err="1"/>
              <a:t>Bayes</a:t>
            </a:r>
            <a:r>
              <a:rPr lang="tr-TR" dirty="0"/>
              <a:t>, bir öğrenme aşaması geçirir. Bu aşamada, elimizdeki veri setinden öğrenir. Örneğin, bir e-postanın spam olup olmadığını belirlemek istiyorsak, spam ve spam olmayan e-postalardan oluşan bir veri seti kullanırız.</a:t>
            </a:r>
          </a:p>
          <a:p>
            <a:pPr algn="just"/>
            <a:r>
              <a:rPr lang="tr-TR" b="1" dirty="0"/>
              <a:t>Özellik Bağımsızlığı (</a:t>
            </a:r>
            <a:r>
              <a:rPr lang="tr-TR" b="1" dirty="0" err="1"/>
              <a:t>Naivite</a:t>
            </a:r>
            <a:r>
              <a:rPr lang="tr-TR" b="1" dirty="0"/>
              <a:t>): </a:t>
            </a:r>
            <a:r>
              <a:rPr lang="tr-TR" dirty="0" err="1"/>
              <a:t>Naive</a:t>
            </a:r>
            <a:r>
              <a:rPr lang="tr-TR" dirty="0"/>
              <a:t> </a:t>
            </a:r>
            <a:r>
              <a:rPr lang="tr-TR" dirty="0" err="1"/>
              <a:t>Bayes</a:t>
            </a:r>
            <a:r>
              <a:rPr lang="tr-TR" dirty="0"/>
              <a:t>, özellikler arasındaki bağımsızlığı varsayar. Yani, bir özelliğin değeri diğer özelliklerin değerini etkilemez. Bu varsayım "</a:t>
            </a:r>
            <a:r>
              <a:rPr lang="tr-TR" dirty="0" err="1"/>
              <a:t>naivite</a:t>
            </a:r>
            <a:r>
              <a:rPr lang="tr-TR" dirty="0"/>
              <a:t>" olarak adlandırılır ve gerçek dünyada her zaman geçerli olmayabilir.</a:t>
            </a:r>
          </a:p>
          <a:p>
            <a:pPr algn="just"/>
            <a:r>
              <a:rPr lang="tr-TR" dirty="0"/>
              <a:t>Bir örnek sınıflandırılmak </a:t>
            </a:r>
            <a:r>
              <a:rPr lang="tr-TR" dirty="0" err="1"/>
              <a:t>istendiğ</a:t>
            </a:r>
            <a:r>
              <a:rPr lang="tr-TR" b="1" dirty="0" err="1"/>
              <a:t>Sınıflandırma</a:t>
            </a:r>
            <a:r>
              <a:rPr lang="tr-TR" b="1" dirty="0"/>
              <a:t> Aşaması (</a:t>
            </a:r>
            <a:r>
              <a:rPr lang="tr-TR" b="1" dirty="0" err="1"/>
              <a:t>Classification</a:t>
            </a:r>
            <a:r>
              <a:rPr lang="tr-TR" b="1" dirty="0"/>
              <a:t>): </a:t>
            </a:r>
            <a:r>
              <a:rPr lang="tr-TR" dirty="0"/>
              <a:t>inde, </a:t>
            </a:r>
            <a:r>
              <a:rPr lang="tr-TR" dirty="0" err="1"/>
              <a:t>Naive</a:t>
            </a:r>
            <a:r>
              <a:rPr lang="tr-TR" dirty="0"/>
              <a:t> </a:t>
            </a:r>
            <a:r>
              <a:rPr lang="tr-TR" dirty="0" err="1"/>
              <a:t>Bayes</a:t>
            </a:r>
            <a:r>
              <a:rPr lang="tr-TR" dirty="0"/>
              <a:t> </a:t>
            </a:r>
            <a:r>
              <a:rPr lang="tr-TR" dirty="0" err="1"/>
              <a:t>Bayes</a:t>
            </a:r>
            <a:r>
              <a:rPr lang="tr-TR" dirty="0"/>
              <a:t> </a:t>
            </a:r>
            <a:r>
              <a:rPr lang="tr-TR" dirty="0" err="1"/>
              <a:t>Teoremi'ni</a:t>
            </a:r>
            <a:r>
              <a:rPr lang="tr-TR" dirty="0"/>
              <a:t> kullanır. Her bir sınıfın olasılığını hesaplar ve en yüksek olasılığa sahip olan sınıfı tahmin eder.</a:t>
            </a:r>
          </a:p>
        </p:txBody>
      </p:sp>
    </p:spTree>
    <p:extLst>
      <p:ext uri="{BB962C8B-B14F-4D97-AF65-F5344CB8AC3E}">
        <p14:creationId xmlns:p14="http://schemas.microsoft.com/office/powerpoint/2010/main" val="3280852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AC4059-57CC-CC59-75E2-C86AA4F53A22}"/>
              </a:ext>
            </a:extLst>
          </p:cNvPr>
          <p:cNvSpPr>
            <a:spLocks noGrp="1"/>
          </p:cNvSpPr>
          <p:nvPr>
            <p:ph type="title"/>
          </p:nvPr>
        </p:nvSpPr>
        <p:spPr>
          <a:xfrm>
            <a:off x="838200" y="1097597"/>
            <a:ext cx="10515600" cy="995363"/>
          </a:xfrm>
        </p:spPr>
        <p:txBody>
          <a:bodyPr>
            <a:noAutofit/>
          </a:bodyPr>
          <a:lstStyle/>
          <a:p>
            <a:r>
              <a:rPr lang="tr-TR" sz="4400" dirty="0" err="1"/>
              <a:t>Naive</a:t>
            </a:r>
            <a:r>
              <a:rPr lang="tr-TR" sz="4400" dirty="0"/>
              <a:t> </a:t>
            </a:r>
            <a:r>
              <a:rPr lang="tr-TR" sz="4400" dirty="0" err="1"/>
              <a:t>Bayes</a:t>
            </a:r>
            <a:r>
              <a:rPr lang="tr-TR" sz="4400" dirty="0"/>
              <a:t> Algoritmasının Avantaj ve Dezavantajları</a:t>
            </a:r>
            <a:br>
              <a:rPr lang="tr-TR" sz="4400" dirty="0"/>
            </a:br>
            <a:endParaRPr lang="tr-TR" sz="4400" dirty="0"/>
          </a:p>
        </p:txBody>
      </p:sp>
      <p:sp>
        <p:nvSpPr>
          <p:cNvPr id="3" name="İçerik Yer Tutucusu 2">
            <a:extLst>
              <a:ext uri="{FF2B5EF4-FFF2-40B4-BE49-F238E27FC236}">
                <a16:creationId xmlns:a16="http://schemas.microsoft.com/office/drawing/2014/main" id="{F5A7222A-3E2B-97DA-B786-9F9CFF5CA0B4}"/>
              </a:ext>
            </a:extLst>
          </p:cNvPr>
          <p:cNvSpPr>
            <a:spLocks noGrp="1"/>
          </p:cNvSpPr>
          <p:nvPr>
            <p:ph idx="1"/>
          </p:nvPr>
        </p:nvSpPr>
        <p:spPr/>
        <p:txBody>
          <a:bodyPr>
            <a:normAutofit/>
          </a:bodyPr>
          <a:lstStyle/>
          <a:p>
            <a:pPr algn="just"/>
            <a:r>
              <a:rPr lang="tr-TR" b="1" dirty="0"/>
              <a:t>Avantajlar: </a:t>
            </a:r>
            <a:r>
              <a:rPr lang="tr-TR" dirty="0"/>
              <a:t>Hızlı, basit, düşük veri gereksinimi.</a:t>
            </a:r>
          </a:p>
          <a:p>
            <a:pPr algn="just"/>
            <a:r>
              <a:rPr lang="tr-TR" b="1" dirty="0"/>
              <a:t>Dezavantajlar: </a:t>
            </a:r>
            <a:r>
              <a:rPr lang="tr-TR" dirty="0"/>
              <a:t>Bağımsızlık varsayımı gerçek dünyada her zaman geçerli olmayabilir.</a:t>
            </a:r>
          </a:p>
          <a:p>
            <a:pPr algn="just"/>
            <a:r>
              <a:rPr lang="tr-TR" dirty="0" err="1"/>
              <a:t>Naive</a:t>
            </a:r>
            <a:r>
              <a:rPr lang="tr-TR" dirty="0"/>
              <a:t> </a:t>
            </a:r>
            <a:r>
              <a:rPr lang="tr-TR" dirty="0" err="1"/>
              <a:t>Bayes</a:t>
            </a:r>
            <a:r>
              <a:rPr lang="tr-TR" dirty="0"/>
              <a:t>, özellikle basit ve hızlı sınıflandırma problemlerinde tercih edilen bir algoritmadır. Ancak, bağımsızlık varsayımının gerçek dünyada tam olarak geçerli olmaması durumunda performansı düşebilir.</a:t>
            </a:r>
          </a:p>
        </p:txBody>
      </p:sp>
    </p:spTree>
    <p:extLst>
      <p:ext uri="{BB962C8B-B14F-4D97-AF65-F5344CB8AC3E}">
        <p14:creationId xmlns:p14="http://schemas.microsoft.com/office/powerpoint/2010/main" val="86148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0536577-C45C-243C-FE0B-570C4C4F03A3}"/>
              </a:ext>
            </a:extLst>
          </p:cNvPr>
          <p:cNvSpPr>
            <a:spLocks noGrp="1"/>
          </p:cNvSpPr>
          <p:nvPr>
            <p:ph type="title"/>
          </p:nvPr>
        </p:nvSpPr>
        <p:spPr>
          <a:xfrm>
            <a:off x="747766" y="314703"/>
            <a:ext cx="11129386" cy="991646"/>
          </a:xfrm>
        </p:spPr>
        <p:txBody>
          <a:bodyPr anchor="b">
            <a:normAutofit fontScale="90000"/>
          </a:bodyPr>
          <a:lstStyle/>
          <a:p>
            <a:r>
              <a:rPr lang="tr-TR" sz="3400" dirty="0">
                <a:gradFill flip="none" rotWithShape="1">
                  <a:gsLst>
                    <a:gs pos="0">
                      <a:schemeClr val="accent5">
                        <a:alpha val="70000"/>
                      </a:schemeClr>
                    </a:gs>
                    <a:gs pos="100000">
                      <a:schemeClr val="accent1">
                        <a:alpha val="70000"/>
                      </a:schemeClr>
                    </a:gs>
                  </a:gsLst>
                  <a:lin ang="0" scaled="1"/>
                  <a:tileRect/>
                </a:gradFill>
              </a:rPr>
              <a:t>GÜNÜMÜZ YAPAY ZEKA TEKNOLOJİ VE DİSİPLİNLERİ (Tekrar)</a:t>
            </a:r>
          </a:p>
        </p:txBody>
      </p:sp>
      <p:sp>
        <p:nvSpPr>
          <p:cNvPr id="3" name="İçerik Yer Tutucusu 2">
            <a:extLst>
              <a:ext uri="{FF2B5EF4-FFF2-40B4-BE49-F238E27FC236}">
                <a16:creationId xmlns:a16="http://schemas.microsoft.com/office/drawing/2014/main" id="{9E66DCEB-C2BD-F53E-424A-A88A98C40AB6}"/>
              </a:ext>
            </a:extLst>
          </p:cNvPr>
          <p:cNvSpPr>
            <a:spLocks noGrp="1"/>
          </p:cNvSpPr>
          <p:nvPr>
            <p:ph idx="1"/>
          </p:nvPr>
        </p:nvSpPr>
        <p:spPr>
          <a:xfrm>
            <a:off x="838200" y="1621053"/>
            <a:ext cx="5100376" cy="4555910"/>
          </a:xfrm>
        </p:spPr>
        <p:txBody>
          <a:bodyPr>
            <a:normAutofit lnSpcReduction="10000"/>
          </a:bodyPr>
          <a:lstStyle/>
          <a:p>
            <a:pPr algn="just">
              <a:lnSpc>
                <a:spcPct val="100000"/>
              </a:lnSpc>
            </a:pPr>
            <a:r>
              <a:rPr lang="tr-TR" sz="1400" dirty="0">
                <a:solidFill>
                  <a:schemeClr val="tx2">
                    <a:alpha val="60000"/>
                  </a:schemeClr>
                </a:solidFill>
              </a:rPr>
              <a:t>Geleneksel makine öğreniminin çözemediği, özellikle yapılandırılmamış veriye dayalı problemleri çözebilirler. Örneğin Yapay Sinir Ağları algoritmasına dayalı Bilgisayar Görmesi (</a:t>
            </a:r>
            <a:r>
              <a:rPr lang="tr-TR" sz="1400" dirty="0" err="1">
                <a:solidFill>
                  <a:schemeClr val="tx2">
                    <a:alpha val="60000"/>
                  </a:schemeClr>
                </a:solidFill>
              </a:rPr>
              <a:t>Computer</a:t>
            </a:r>
            <a:r>
              <a:rPr lang="tr-TR" sz="1400" dirty="0">
                <a:solidFill>
                  <a:schemeClr val="tx2">
                    <a:alpha val="60000"/>
                  </a:schemeClr>
                </a:solidFill>
              </a:rPr>
              <a:t> </a:t>
            </a:r>
            <a:r>
              <a:rPr lang="tr-TR" sz="1400" dirty="0" err="1">
                <a:solidFill>
                  <a:schemeClr val="tx2">
                    <a:alpha val="60000"/>
                  </a:schemeClr>
                </a:solidFill>
              </a:rPr>
              <a:t>Visison</a:t>
            </a:r>
            <a:r>
              <a:rPr lang="tr-TR" sz="1400" dirty="0">
                <a:solidFill>
                  <a:schemeClr val="tx2">
                    <a:alpha val="60000"/>
                  </a:schemeClr>
                </a:solidFill>
              </a:rPr>
              <a:t>) alanı, geleneksel Makine Öğrenimine göre açık ara farkla isabetli modeller oluşturabilmektedir. </a:t>
            </a:r>
          </a:p>
          <a:p>
            <a:pPr algn="just">
              <a:lnSpc>
                <a:spcPct val="100000"/>
              </a:lnSpc>
            </a:pPr>
            <a:r>
              <a:rPr lang="tr-TR" sz="1400" dirty="0">
                <a:solidFill>
                  <a:schemeClr val="tx2">
                    <a:alpha val="60000"/>
                  </a:schemeClr>
                </a:solidFill>
              </a:rPr>
              <a:t>Bilgisayar görmesi alanında geleneksel Makine Öğrenimi algoritmaları yetersizdir, bir nesneyi tanımlayamazlar. Ancak Yapay Sinir Ağları günümüzde bir nesneyi insan görüşünden daha isabetli bir şekilde tanımlayabilmektedir (görebilmektedir).</a:t>
            </a:r>
          </a:p>
          <a:p>
            <a:pPr algn="just">
              <a:lnSpc>
                <a:spcPct val="100000"/>
              </a:lnSpc>
            </a:pPr>
            <a:r>
              <a:rPr lang="tr-TR" sz="1400" dirty="0">
                <a:solidFill>
                  <a:schemeClr val="tx2">
                    <a:alpha val="60000"/>
                  </a:schemeClr>
                </a:solidFill>
              </a:rPr>
              <a:t> Bu tip örnekleri farklı alanlar için de çoğaltmak mümkündür. Örneğin Doğal Dil İşleme alanı (NLP - Natural Language </a:t>
            </a:r>
            <a:r>
              <a:rPr lang="tr-TR" sz="1400" dirty="0" err="1">
                <a:solidFill>
                  <a:schemeClr val="tx2">
                    <a:alpha val="60000"/>
                  </a:schemeClr>
                </a:solidFill>
              </a:rPr>
              <a:t>Processing</a:t>
            </a:r>
            <a:r>
              <a:rPr lang="tr-TR" sz="1400" dirty="0">
                <a:solidFill>
                  <a:schemeClr val="tx2">
                    <a:alpha val="60000"/>
                  </a:schemeClr>
                </a:solidFill>
              </a:rPr>
              <a:t>). Burada da özellikle Yapay Sinir Ağları algoritmalarının kullanılmasından sonra çok isabetli ve şaşırtıcı sonuçlar alınmıştır.</a:t>
            </a:r>
          </a:p>
          <a:p>
            <a:pPr algn="just">
              <a:lnSpc>
                <a:spcPct val="100000"/>
              </a:lnSpc>
            </a:pPr>
            <a:r>
              <a:rPr lang="tr-TR" sz="1400" dirty="0">
                <a:solidFill>
                  <a:schemeClr val="tx2">
                    <a:alpha val="60000"/>
                  </a:schemeClr>
                </a:solidFill>
              </a:rPr>
              <a:t> Günümüzde daha pek çok alanda Derin Öğrenme ve Yapay Sinir Ağları kullanılmakta ve bu algoritma ve mimariler günümüz “Yapay Zeka” uygulamalarının altyapısını oluşturmaktadır</a:t>
            </a:r>
          </a:p>
        </p:txBody>
      </p:sp>
      <p:pic>
        <p:nvPicPr>
          <p:cNvPr id="8" name="Resim 7">
            <a:extLst>
              <a:ext uri="{FF2B5EF4-FFF2-40B4-BE49-F238E27FC236}">
                <a16:creationId xmlns:a16="http://schemas.microsoft.com/office/drawing/2014/main" id="{A7E197D3-03F7-50EA-855E-C3E0E476E0AB}"/>
              </a:ext>
            </a:extLst>
          </p:cNvPr>
          <p:cNvPicPr>
            <a:picLocks noChangeAspect="1"/>
          </p:cNvPicPr>
          <p:nvPr/>
        </p:nvPicPr>
        <p:blipFill>
          <a:blip r:embed="rId2">
            <a:alphaModFix amt="90000"/>
            <a:extLst>
              <a:ext uri="{28A0092B-C50C-407E-A947-70E740481C1C}">
                <a14:useLocalDpi xmlns:a14="http://schemas.microsoft.com/office/drawing/2010/main" val="0"/>
              </a:ext>
            </a:extLst>
          </a:blip>
          <a:stretch>
            <a:fillRect/>
          </a:stretch>
        </p:blipFill>
        <p:spPr>
          <a:xfrm>
            <a:off x="6096000" y="1623833"/>
            <a:ext cx="5663269" cy="3610333"/>
          </a:xfrm>
          <a:prstGeom prst="rect">
            <a:avLst/>
          </a:prstGeom>
        </p:spPr>
      </p:pic>
    </p:spTree>
    <p:extLst>
      <p:ext uri="{BB962C8B-B14F-4D97-AF65-F5344CB8AC3E}">
        <p14:creationId xmlns:p14="http://schemas.microsoft.com/office/powerpoint/2010/main" val="157547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B7AD15-F749-CD6D-1A90-2467176C7513}"/>
              </a:ext>
            </a:extLst>
          </p:cNvPr>
          <p:cNvSpPr>
            <a:spLocks noGrp="1"/>
          </p:cNvSpPr>
          <p:nvPr>
            <p:ph type="title"/>
          </p:nvPr>
        </p:nvSpPr>
        <p:spPr/>
        <p:txBody>
          <a:bodyPr>
            <a:normAutofit fontScale="90000"/>
          </a:bodyPr>
          <a:lstStyle/>
          <a:p>
            <a:r>
              <a:rPr lang="tr-TR" dirty="0"/>
              <a:t>YAPAY ZEKA - MAKİNE ÖĞRENİMİ</a:t>
            </a:r>
          </a:p>
        </p:txBody>
      </p:sp>
      <p:sp>
        <p:nvSpPr>
          <p:cNvPr id="3" name="İçerik Yer Tutucusu 2">
            <a:extLst>
              <a:ext uri="{FF2B5EF4-FFF2-40B4-BE49-F238E27FC236}">
                <a16:creationId xmlns:a16="http://schemas.microsoft.com/office/drawing/2014/main" id="{3E41F3BB-1290-8980-350C-83B3F4A71144}"/>
              </a:ext>
            </a:extLst>
          </p:cNvPr>
          <p:cNvSpPr>
            <a:spLocks noGrp="1"/>
          </p:cNvSpPr>
          <p:nvPr>
            <p:ph idx="1"/>
          </p:nvPr>
        </p:nvSpPr>
        <p:spPr/>
        <p:txBody>
          <a:bodyPr>
            <a:normAutofit fontScale="70000" lnSpcReduction="20000"/>
          </a:bodyPr>
          <a:lstStyle/>
          <a:p>
            <a:pPr algn="just"/>
            <a:r>
              <a:rPr lang="tr-TR" dirty="0"/>
              <a:t>Makine Öğrenimi – Yapay Zeka Alt Disiplin ve teknolojilerine şöyle bakacak olursak:</a:t>
            </a:r>
          </a:p>
          <a:p>
            <a:pPr algn="just">
              <a:buClr>
                <a:schemeClr val="tx2">
                  <a:lumMod val="75000"/>
                  <a:lumOff val="25000"/>
                </a:schemeClr>
              </a:buClr>
              <a:buSzPct val="91000"/>
              <a:buFont typeface="Arial" panose="020B0604020202020204" pitchFamily="34" charset="0"/>
              <a:buChar char="•"/>
            </a:pPr>
            <a:r>
              <a:rPr lang="tr-TR" dirty="0"/>
              <a:t>Matematik</a:t>
            </a:r>
          </a:p>
          <a:p>
            <a:pPr algn="just">
              <a:buClr>
                <a:schemeClr val="tx2">
                  <a:lumMod val="75000"/>
                  <a:lumOff val="25000"/>
                </a:schemeClr>
              </a:buClr>
              <a:buSzPct val="91000"/>
              <a:buFont typeface="Arial" panose="020B0604020202020204" pitchFamily="34" charset="0"/>
              <a:buChar char="•"/>
            </a:pPr>
            <a:r>
              <a:rPr lang="tr-TR" dirty="0"/>
              <a:t>İstatistik </a:t>
            </a:r>
          </a:p>
          <a:p>
            <a:pPr algn="just">
              <a:buClr>
                <a:schemeClr val="tx2">
                  <a:lumMod val="75000"/>
                  <a:lumOff val="25000"/>
                </a:schemeClr>
              </a:buClr>
              <a:buSzPct val="91000"/>
              <a:buFont typeface="Arial" panose="020B0604020202020204" pitchFamily="34" charset="0"/>
              <a:buChar char="•"/>
            </a:pPr>
            <a:r>
              <a:rPr lang="tr-TR" dirty="0"/>
              <a:t>Veri – Veri Bilimi pek çok konusu </a:t>
            </a:r>
          </a:p>
          <a:p>
            <a:pPr algn="just">
              <a:buClr>
                <a:schemeClr val="tx2">
                  <a:lumMod val="75000"/>
                  <a:lumOff val="25000"/>
                </a:schemeClr>
              </a:buClr>
              <a:buSzPct val="91000"/>
              <a:buFont typeface="Arial" panose="020B0604020202020204" pitchFamily="34" charset="0"/>
              <a:buChar char="•"/>
            </a:pPr>
            <a:r>
              <a:rPr lang="tr-TR" dirty="0"/>
              <a:t>Programlama</a:t>
            </a:r>
          </a:p>
          <a:p>
            <a:pPr algn="just"/>
            <a:r>
              <a:rPr lang="tr-TR" dirty="0"/>
              <a:t>Makine Öğrenimi ve Yapay Zeka bütün bu teknoloji ve disiplinlerden oluşur, ancak hiç biri tek başına onu oluşturmaz. Makine Öğrenimi ve Yapay Zekada, veri biliminin diğer alanlarından farklı bir şekilde yoğun olarak programlama ve kodlama teknikleri kullanılır. Özellikle Yapay Zeka konuları, derin öğrenme algoritmalarının ihtiyaç duyduğu çok fazla hesaplatma işlemi yaparlar. Hacimli hesaplatmalar yapabilmemizi sağlayan altyapılar da, programlama sayesinde kurgulanabilir.</a:t>
            </a:r>
          </a:p>
        </p:txBody>
      </p:sp>
    </p:spTree>
    <p:extLst>
      <p:ext uri="{BB962C8B-B14F-4D97-AF65-F5344CB8AC3E}">
        <p14:creationId xmlns:p14="http://schemas.microsoft.com/office/powerpoint/2010/main" val="420933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0EE9C8E-B52E-6B0D-8869-240C7042740B}"/>
              </a:ext>
            </a:extLst>
          </p:cNvPr>
          <p:cNvSpPr>
            <a:spLocks noGrp="1"/>
          </p:cNvSpPr>
          <p:nvPr>
            <p:ph type="title"/>
          </p:nvPr>
        </p:nvSpPr>
        <p:spPr>
          <a:xfrm>
            <a:off x="838201" y="857251"/>
            <a:ext cx="9797715" cy="827170"/>
          </a:xfrm>
        </p:spPr>
        <p:txBody>
          <a:bodyPr anchor="b">
            <a:normAutofit/>
          </a:bodyPr>
          <a:lstStyle/>
          <a:p>
            <a:r>
              <a:rPr lang="tr-TR" sz="4400" dirty="0">
                <a:gradFill flip="none" rotWithShape="1">
                  <a:gsLst>
                    <a:gs pos="0">
                      <a:schemeClr val="accent5">
                        <a:alpha val="70000"/>
                      </a:schemeClr>
                    </a:gs>
                    <a:gs pos="100000">
                      <a:schemeClr val="accent1">
                        <a:alpha val="70000"/>
                      </a:schemeClr>
                    </a:gs>
                  </a:gsLst>
                  <a:lin ang="0" scaled="1"/>
                  <a:tileRect/>
                </a:gradFill>
              </a:rPr>
              <a:t>YAPAY ZEKA - MAKİNE ÖĞRENİMİ</a:t>
            </a:r>
          </a:p>
        </p:txBody>
      </p:sp>
      <p:sp>
        <p:nvSpPr>
          <p:cNvPr id="3" name="İçerik Yer Tutucusu 2">
            <a:extLst>
              <a:ext uri="{FF2B5EF4-FFF2-40B4-BE49-F238E27FC236}">
                <a16:creationId xmlns:a16="http://schemas.microsoft.com/office/drawing/2014/main" id="{2B889CFA-834E-3845-A0D0-6DF87944ECE8}"/>
              </a:ext>
            </a:extLst>
          </p:cNvPr>
          <p:cNvSpPr>
            <a:spLocks noGrp="1"/>
          </p:cNvSpPr>
          <p:nvPr>
            <p:ph idx="1"/>
          </p:nvPr>
        </p:nvSpPr>
        <p:spPr>
          <a:xfrm>
            <a:off x="838199" y="2438401"/>
            <a:ext cx="4714865" cy="3738562"/>
          </a:xfrm>
        </p:spPr>
        <p:txBody>
          <a:bodyPr>
            <a:normAutofit/>
          </a:bodyPr>
          <a:lstStyle/>
          <a:p>
            <a:pPr algn="just">
              <a:lnSpc>
                <a:spcPct val="100000"/>
              </a:lnSpc>
            </a:pPr>
            <a:r>
              <a:rPr lang="tr-TR" sz="1800" dirty="0">
                <a:solidFill>
                  <a:schemeClr val="tx2">
                    <a:alpha val="60000"/>
                  </a:schemeClr>
                </a:solidFill>
              </a:rPr>
              <a:t>Yapay Zeka – Derin Öğrenme konularının son yıllardaki yükselişinin en temel sebeplerinden biri de hesaplatma (Computing) gücümüzün her geçen gün daha da artmasıdır. Diğer bir sebebi de verinin her geçen gün daha da büyümesidir. Özetle söylemek gerekirse, Yapay zekanın son yıllardaki yükselişi, büyük verinin oluşması ve bu veriyi işleyebilecek işlem gücüne (programlama ve programlama altyapıları) sahip olmamız ile mümkün olmuştur.</a:t>
            </a:r>
          </a:p>
          <a:p>
            <a:pPr>
              <a:lnSpc>
                <a:spcPct val="100000"/>
              </a:lnSpc>
            </a:pPr>
            <a:endParaRPr lang="tr-TR" sz="1800" dirty="0">
              <a:solidFill>
                <a:schemeClr val="tx2">
                  <a:alpha val="60000"/>
                </a:schemeClr>
              </a:solidFill>
            </a:endParaRPr>
          </a:p>
        </p:txBody>
      </p:sp>
      <p:pic>
        <p:nvPicPr>
          <p:cNvPr id="5" name="Resim 4" descr="diyagram, daire içeren bir resim&#10;&#10;Açıklama otomatik olarak oluşturuldu">
            <a:extLst>
              <a:ext uri="{FF2B5EF4-FFF2-40B4-BE49-F238E27FC236}">
                <a16:creationId xmlns:a16="http://schemas.microsoft.com/office/drawing/2014/main" id="{E6A6D539-902C-C2CA-02E4-DE650142559C}"/>
              </a:ext>
            </a:extLst>
          </p:cNvPr>
          <p:cNvPicPr>
            <a:picLocks noChangeAspect="1"/>
          </p:cNvPicPr>
          <p:nvPr/>
        </p:nvPicPr>
        <p:blipFill>
          <a:blip r:embed="rId2">
            <a:alphaModFix amt="90000"/>
            <a:extLst>
              <a:ext uri="{28A0092B-C50C-407E-A947-70E740481C1C}">
                <a14:useLocalDpi xmlns:a14="http://schemas.microsoft.com/office/drawing/2010/main" val="0"/>
              </a:ext>
            </a:extLst>
          </a:blip>
          <a:stretch>
            <a:fillRect/>
          </a:stretch>
        </p:blipFill>
        <p:spPr>
          <a:xfrm>
            <a:off x="6096000" y="2438401"/>
            <a:ext cx="5663269" cy="2987374"/>
          </a:xfrm>
          <a:prstGeom prst="rect">
            <a:avLst/>
          </a:prstGeom>
        </p:spPr>
      </p:pic>
    </p:spTree>
    <p:extLst>
      <p:ext uri="{BB962C8B-B14F-4D97-AF65-F5344CB8AC3E}">
        <p14:creationId xmlns:p14="http://schemas.microsoft.com/office/powerpoint/2010/main" val="2306335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568D7E-7C51-1926-FDD5-FECCC3DAE59C}"/>
              </a:ext>
            </a:extLst>
          </p:cNvPr>
          <p:cNvSpPr>
            <a:spLocks noGrp="1"/>
          </p:cNvSpPr>
          <p:nvPr>
            <p:ph type="title"/>
          </p:nvPr>
        </p:nvSpPr>
        <p:spPr>
          <a:xfrm>
            <a:off x="174238" y="1925659"/>
            <a:ext cx="5632315" cy="3006682"/>
          </a:xfrm>
        </p:spPr>
        <p:txBody>
          <a:bodyPr vert="horz" lIns="91440" tIns="45720" rIns="91440" bIns="45720" rtlCol="0" anchor="b">
            <a:normAutofit fontScale="90000"/>
          </a:bodyPr>
          <a:lstStyle/>
          <a:p>
            <a:pPr algn="ctr"/>
            <a:r>
              <a:rPr lang="en-US" sz="5400" dirty="0" err="1">
                <a:solidFill>
                  <a:schemeClr val="accent2"/>
                </a:solidFill>
              </a:rPr>
              <a:t>Makine</a:t>
            </a:r>
            <a:r>
              <a:rPr lang="en-US" sz="5400" dirty="0">
                <a:solidFill>
                  <a:schemeClr val="accent2"/>
                </a:solidFill>
              </a:rPr>
              <a:t> </a:t>
            </a:r>
            <a:r>
              <a:rPr lang="en-US" sz="5400" dirty="0" err="1">
                <a:solidFill>
                  <a:schemeClr val="accent2"/>
                </a:solidFill>
              </a:rPr>
              <a:t>Öğrenmes</a:t>
            </a:r>
            <a:r>
              <a:rPr lang="tr-TR" sz="5400" dirty="0">
                <a:solidFill>
                  <a:schemeClr val="accent2"/>
                </a:solidFill>
              </a:rPr>
              <a:t>i</a:t>
            </a:r>
            <a:br>
              <a:rPr lang="tr-TR" sz="5400" dirty="0">
                <a:solidFill>
                  <a:schemeClr val="accent2"/>
                </a:solidFill>
              </a:rPr>
            </a:br>
            <a:r>
              <a:rPr lang="tr-TR" sz="5400" dirty="0">
                <a:solidFill>
                  <a:schemeClr val="accent2"/>
                </a:solidFill>
              </a:rPr>
              <a:t>Derin Öğrenme</a:t>
            </a:r>
            <a:br>
              <a:rPr lang="tr-TR" sz="5400" dirty="0">
                <a:solidFill>
                  <a:schemeClr val="accent2"/>
                </a:solidFill>
              </a:rPr>
            </a:br>
            <a:r>
              <a:rPr lang="tr-TR" sz="5400" dirty="0">
                <a:solidFill>
                  <a:schemeClr val="accent2"/>
                </a:solidFill>
              </a:rPr>
              <a:t>  ve</a:t>
            </a:r>
            <a:br>
              <a:rPr lang="tr-TR" sz="5400" dirty="0">
                <a:solidFill>
                  <a:schemeClr val="accent2"/>
                </a:solidFill>
              </a:rPr>
            </a:br>
            <a:r>
              <a:rPr lang="tr-TR" sz="5400" dirty="0">
                <a:solidFill>
                  <a:schemeClr val="accent2"/>
                </a:solidFill>
              </a:rPr>
              <a:t>Yapay Zeka</a:t>
            </a:r>
            <a:endParaRPr lang="en-US" sz="5400" dirty="0">
              <a:solidFill>
                <a:schemeClr val="accent2"/>
              </a:solidFill>
            </a:endParaRPr>
          </a:p>
        </p:txBody>
      </p:sp>
      <p:pic>
        <p:nvPicPr>
          <p:cNvPr id="5" name="İçerik Yer Tutucusu 4">
            <a:extLst>
              <a:ext uri="{FF2B5EF4-FFF2-40B4-BE49-F238E27FC236}">
                <a16:creationId xmlns:a16="http://schemas.microsoft.com/office/drawing/2014/main" id="{BE96F2A2-9A5E-C862-C8CE-84B744906BDD}"/>
              </a:ext>
            </a:extLst>
          </p:cNvPr>
          <p:cNvPicPr>
            <a:picLocks noGrp="1" noChangeAspect="1"/>
          </p:cNvPicPr>
          <p:nvPr>
            <p:ph idx="1"/>
          </p:nvPr>
        </p:nvPicPr>
        <p:blipFill>
          <a:blip r:embed="rId2">
            <a:alphaModFix amt="80000"/>
          </a:blip>
          <a:stretch>
            <a:fillRect/>
          </a:stretch>
        </p:blipFill>
        <p:spPr>
          <a:xfrm>
            <a:off x="5590395" y="376517"/>
            <a:ext cx="6427367" cy="6013525"/>
          </a:xfrm>
          <a:prstGeom prst="rect">
            <a:avLst/>
          </a:prstGeom>
        </p:spPr>
      </p:pic>
    </p:spTree>
    <p:extLst>
      <p:ext uri="{BB962C8B-B14F-4D97-AF65-F5344CB8AC3E}">
        <p14:creationId xmlns:p14="http://schemas.microsoft.com/office/powerpoint/2010/main" val="207063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6BA639-7B4B-D435-F3F1-A799EEF0EE03}"/>
              </a:ext>
            </a:extLst>
          </p:cNvPr>
          <p:cNvSpPr>
            <a:spLocks noGrp="1"/>
          </p:cNvSpPr>
          <p:nvPr>
            <p:ph type="title"/>
          </p:nvPr>
        </p:nvSpPr>
        <p:spPr>
          <a:xfrm>
            <a:off x="838200" y="681037"/>
            <a:ext cx="10515600" cy="1027447"/>
          </a:xfrm>
        </p:spPr>
        <p:txBody>
          <a:bodyPr>
            <a:noAutofit/>
          </a:bodyPr>
          <a:lstStyle/>
          <a:p>
            <a:r>
              <a:rPr lang="tr-TR" sz="3200" dirty="0"/>
              <a:t>MAKİNE ÖĞRENİMİ TİPLERİ VE ALGORİTMALARI</a:t>
            </a:r>
          </a:p>
        </p:txBody>
      </p:sp>
      <p:sp>
        <p:nvSpPr>
          <p:cNvPr id="3" name="İçerik Yer Tutucusu 2">
            <a:extLst>
              <a:ext uri="{FF2B5EF4-FFF2-40B4-BE49-F238E27FC236}">
                <a16:creationId xmlns:a16="http://schemas.microsoft.com/office/drawing/2014/main" id="{BA2444A1-9501-B7C0-35A5-4A476BB800FE}"/>
              </a:ext>
            </a:extLst>
          </p:cNvPr>
          <p:cNvSpPr>
            <a:spLocks noGrp="1"/>
          </p:cNvSpPr>
          <p:nvPr>
            <p:ph idx="1"/>
          </p:nvPr>
        </p:nvSpPr>
        <p:spPr>
          <a:xfrm>
            <a:off x="838200" y="1965158"/>
            <a:ext cx="10515600" cy="4211805"/>
          </a:xfrm>
        </p:spPr>
        <p:txBody>
          <a:bodyPr>
            <a:normAutofit fontScale="62500" lnSpcReduction="20000"/>
          </a:bodyPr>
          <a:lstStyle/>
          <a:p>
            <a:pPr algn="just"/>
            <a:r>
              <a:rPr lang="tr-TR" dirty="0"/>
              <a:t>Makine Öğrenimindeki “Makine” ifadesi soyut olarak bir bilgisayarı temsil eder. Diğer bir ifadeyle işlem yapabilen donanımları. Bu paralel çalışan pek çok sunucu bilgisayardan oluşabileceği gibi, bir ufak gömülü işlemci de olabilir. </a:t>
            </a:r>
          </a:p>
          <a:p>
            <a:pPr algn="just"/>
            <a:r>
              <a:rPr lang="tr-TR" dirty="0"/>
              <a:t>Yukarıda da belirtildiği gibi, makine öğrenimi, makinelerin verilerden kendi başlarına öğrenebilmelerini ifade eder. Aslında buradaki “Öğrenme”, mevcut veriden belirli bir “örüntü” oluşturmasıdır. Mevcut verideki ilişkileri, etkileşimleri modelleyebilmesidir. Bu örüntü veya model sayesinde yeni gelecek veriyle tahminlerde bulunabilir. Yeni veriye ait tahminlerini bu modele göre yapabilir.</a:t>
            </a:r>
          </a:p>
          <a:p>
            <a:pPr algn="just"/>
            <a:r>
              <a:rPr lang="tr-TR" dirty="0"/>
              <a:t>Makinelerin öğrenme tiplerine yakından bakacak olursak, temel olarak 3 başlık altında toplanırlar:</a:t>
            </a:r>
          </a:p>
          <a:p>
            <a:pPr algn="just">
              <a:buClr>
                <a:schemeClr val="tx2">
                  <a:lumMod val="75000"/>
                  <a:lumOff val="25000"/>
                </a:schemeClr>
              </a:buClr>
              <a:buSzPct val="95000"/>
              <a:buFont typeface="Arial" panose="020B0604020202020204" pitchFamily="34" charset="0"/>
              <a:buChar char="•"/>
            </a:pPr>
            <a:r>
              <a:rPr lang="tr-TR" dirty="0"/>
              <a:t>Denetimli Öğrenme </a:t>
            </a:r>
          </a:p>
          <a:p>
            <a:pPr algn="just">
              <a:buClr>
                <a:schemeClr val="tx2">
                  <a:lumMod val="75000"/>
                  <a:lumOff val="25000"/>
                </a:schemeClr>
              </a:buClr>
              <a:buSzPct val="95000"/>
              <a:buFont typeface="Arial" panose="020B0604020202020204" pitchFamily="34" charset="0"/>
              <a:buChar char="•"/>
            </a:pPr>
            <a:r>
              <a:rPr lang="tr-TR" dirty="0"/>
              <a:t>Denetimsiz Öğrenme</a:t>
            </a:r>
          </a:p>
          <a:p>
            <a:pPr algn="just">
              <a:buClr>
                <a:schemeClr val="tx2">
                  <a:lumMod val="75000"/>
                  <a:lumOff val="25000"/>
                </a:schemeClr>
              </a:buClr>
              <a:buSzPct val="95000"/>
              <a:buFont typeface="Arial" panose="020B0604020202020204" pitchFamily="34" charset="0"/>
              <a:buChar char="•"/>
            </a:pPr>
            <a:r>
              <a:rPr lang="tr-TR" dirty="0"/>
              <a:t>Pekiştirmeli Öğrenme </a:t>
            </a:r>
          </a:p>
        </p:txBody>
      </p:sp>
    </p:spTree>
    <p:extLst>
      <p:ext uri="{BB962C8B-B14F-4D97-AF65-F5344CB8AC3E}">
        <p14:creationId xmlns:p14="http://schemas.microsoft.com/office/powerpoint/2010/main" val="1338814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D646F18-BE54-222C-6BFD-AF2A9BBCC7C9}"/>
              </a:ext>
            </a:extLst>
          </p:cNvPr>
          <p:cNvSpPr>
            <a:spLocks noGrp="1"/>
          </p:cNvSpPr>
          <p:nvPr>
            <p:ph type="title"/>
          </p:nvPr>
        </p:nvSpPr>
        <p:spPr>
          <a:xfrm>
            <a:off x="838201" y="857251"/>
            <a:ext cx="10583778" cy="506328"/>
          </a:xfrm>
        </p:spPr>
        <p:txBody>
          <a:bodyPr anchor="b">
            <a:normAutofit fontScale="90000"/>
          </a:bodyPr>
          <a:lstStyle/>
          <a:p>
            <a:r>
              <a:rPr lang="tr-TR" sz="3400" dirty="0">
                <a:gradFill flip="none" rotWithShape="1">
                  <a:gsLst>
                    <a:gs pos="0">
                      <a:schemeClr val="accent5">
                        <a:alpha val="70000"/>
                      </a:schemeClr>
                    </a:gs>
                    <a:gs pos="100000">
                      <a:schemeClr val="accent1">
                        <a:alpha val="70000"/>
                      </a:schemeClr>
                    </a:gs>
                  </a:gsLst>
                  <a:lin ang="0" scaled="1"/>
                  <a:tileRect/>
                </a:gradFill>
              </a:rPr>
              <a:t>MAKİNE ÖĞRENİMİ TİPLERİ VE ALGORİTMALARI</a:t>
            </a:r>
          </a:p>
        </p:txBody>
      </p:sp>
      <p:sp>
        <p:nvSpPr>
          <p:cNvPr id="3" name="İçerik Yer Tutucusu 2">
            <a:extLst>
              <a:ext uri="{FF2B5EF4-FFF2-40B4-BE49-F238E27FC236}">
                <a16:creationId xmlns:a16="http://schemas.microsoft.com/office/drawing/2014/main" id="{495D3463-A8C8-9931-CDC7-DD148F4C4395}"/>
              </a:ext>
            </a:extLst>
          </p:cNvPr>
          <p:cNvSpPr>
            <a:spLocks noGrp="1"/>
          </p:cNvSpPr>
          <p:nvPr>
            <p:ph idx="1"/>
          </p:nvPr>
        </p:nvSpPr>
        <p:spPr>
          <a:xfrm>
            <a:off x="766010" y="2053389"/>
            <a:ext cx="4608095" cy="3682415"/>
          </a:xfrm>
        </p:spPr>
        <p:txBody>
          <a:bodyPr>
            <a:normAutofit/>
          </a:bodyPr>
          <a:lstStyle/>
          <a:p>
            <a:pPr algn="just">
              <a:lnSpc>
                <a:spcPct val="100000"/>
              </a:lnSpc>
            </a:pPr>
            <a:r>
              <a:rPr lang="tr-TR" sz="1400" b="1" dirty="0">
                <a:solidFill>
                  <a:schemeClr val="tx2">
                    <a:alpha val="60000"/>
                  </a:schemeClr>
                </a:solidFill>
              </a:rPr>
              <a:t>Denetimli öğrenmede</a:t>
            </a:r>
            <a:r>
              <a:rPr lang="tr-TR" sz="1400" dirty="0">
                <a:solidFill>
                  <a:schemeClr val="tx2">
                    <a:alpha val="60000"/>
                  </a:schemeClr>
                </a:solidFill>
              </a:rPr>
              <a:t>, elimizde eğitim için bir veri seti mevcuttur. Bu veri setinde girdiler (sorular) ve çıktılar(cevaplar) biliniyordur ve makine bu girdi ve çıktılara göre bir model oluşturur.</a:t>
            </a:r>
          </a:p>
          <a:p>
            <a:pPr algn="just">
              <a:lnSpc>
                <a:spcPct val="100000"/>
              </a:lnSpc>
            </a:pPr>
            <a:r>
              <a:rPr lang="tr-TR" sz="1400" b="1" dirty="0">
                <a:solidFill>
                  <a:schemeClr val="tx2">
                    <a:alpha val="60000"/>
                  </a:schemeClr>
                </a:solidFill>
              </a:rPr>
              <a:t>Denetimsiz öğrenmede</a:t>
            </a:r>
            <a:r>
              <a:rPr lang="tr-TR" sz="1400" dirty="0">
                <a:solidFill>
                  <a:schemeClr val="tx2">
                    <a:alpha val="60000"/>
                  </a:schemeClr>
                </a:solidFill>
              </a:rPr>
              <a:t>, elimizde herhangi bir veri seti bulunmaz, girdiler-çıktılar veya sorular-cevapları hakkında bir fikrimiz yoktur, makine mevcut veriye bakarak bir sonuç üretir.</a:t>
            </a:r>
          </a:p>
          <a:p>
            <a:pPr algn="just">
              <a:lnSpc>
                <a:spcPct val="100000"/>
              </a:lnSpc>
            </a:pPr>
            <a:r>
              <a:rPr lang="tr-TR" sz="1400" dirty="0">
                <a:solidFill>
                  <a:schemeClr val="tx2">
                    <a:alpha val="60000"/>
                  </a:schemeClr>
                </a:solidFill>
              </a:rPr>
              <a:t> </a:t>
            </a:r>
            <a:r>
              <a:rPr lang="tr-TR" sz="1400" b="1" dirty="0">
                <a:solidFill>
                  <a:schemeClr val="tx2">
                    <a:alpha val="60000"/>
                  </a:schemeClr>
                </a:solidFill>
              </a:rPr>
              <a:t>Pekiştirmeli öğrenme </a:t>
            </a:r>
            <a:r>
              <a:rPr lang="tr-TR" sz="1400" dirty="0">
                <a:solidFill>
                  <a:schemeClr val="tx2">
                    <a:alpha val="60000"/>
                  </a:schemeClr>
                </a:solidFill>
              </a:rPr>
              <a:t>ise, etki-tepki, ödül-ceza mantığına dayanır, belirli eylemlere verilen cevaplara dayanarak bir model oluşturur.</a:t>
            </a:r>
          </a:p>
          <a:p>
            <a:pPr algn="just">
              <a:lnSpc>
                <a:spcPct val="100000"/>
              </a:lnSpc>
            </a:pPr>
            <a:endParaRPr lang="tr-TR" sz="1400" dirty="0">
              <a:solidFill>
                <a:schemeClr val="tx2">
                  <a:alpha val="60000"/>
                </a:schemeClr>
              </a:solidFill>
            </a:endParaRPr>
          </a:p>
        </p:txBody>
      </p:sp>
      <p:pic>
        <p:nvPicPr>
          <p:cNvPr id="5" name="Resim 4" descr="metin, ekran görüntüsü, yazı tipi, dikdörtgen içeren bir resim&#10;&#10;Açıklama otomatik olarak oluşturuldu">
            <a:extLst>
              <a:ext uri="{FF2B5EF4-FFF2-40B4-BE49-F238E27FC236}">
                <a16:creationId xmlns:a16="http://schemas.microsoft.com/office/drawing/2014/main" id="{9B944E99-F094-5731-3425-A27C443550AC}"/>
              </a:ext>
            </a:extLst>
          </p:cNvPr>
          <p:cNvPicPr>
            <a:picLocks noChangeAspect="1"/>
          </p:cNvPicPr>
          <p:nvPr/>
        </p:nvPicPr>
        <p:blipFill>
          <a:blip r:embed="rId2">
            <a:alphaModFix amt="90000"/>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6039374" y="2130970"/>
            <a:ext cx="5663269" cy="2590497"/>
          </a:xfrm>
          <a:prstGeom prst="rect">
            <a:avLst/>
          </a:prstGeom>
        </p:spPr>
      </p:pic>
    </p:spTree>
    <p:extLst>
      <p:ext uri="{BB962C8B-B14F-4D97-AF65-F5344CB8AC3E}">
        <p14:creationId xmlns:p14="http://schemas.microsoft.com/office/powerpoint/2010/main" val="335743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D646F18-BE54-222C-6BFD-AF2A9BBCC7C9}"/>
              </a:ext>
            </a:extLst>
          </p:cNvPr>
          <p:cNvSpPr>
            <a:spLocks noGrp="1"/>
          </p:cNvSpPr>
          <p:nvPr>
            <p:ph type="title"/>
          </p:nvPr>
        </p:nvSpPr>
        <p:spPr>
          <a:xfrm>
            <a:off x="838201" y="857251"/>
            <a:ext cx="10583778" cy="506328"/>
          </a:xfrm>
        </p:spPr>
        <p:txBody>
          <a:bodyPr anchor="b">
            <a:normAutofit fontScale="90000"/>
          </a:bodyPr>
          <a:lstStyle/>
          <a:p>
            <a:r>
              <a:rPr lang="tr-TR" sz="3400" dirty="0">
                <a:gradFill flip="none" rotWithShape="1">
                  <a:gsLst>
                    <a:gs pos="0">
                      <a:schemeClr val="accent5">
                        <a:alpha val="70000"/>
                      </a:schemeClr>
                    </a:gs>
                    <a:gs pos="100000">
                      <a:schemeClr val="accent1">
                        <a:alpha val="70000"/>
                      </a:schemeClr>
                    </a:gs>
                  </a:gsLst>
                  <a:lin ang="0" scaled="1"/>
                  <a:tileRect/>
                </a:gradFill>
              </a:rPr>
              <a:t>MAKİNE ÖĞRENİMİ TİPLERİ VE ALGORİTMALARI</a:t>
            </a:r>
          </a:p>
        </p:txBody>
      </p:sp>
      <p:sp>
        <p:nvSpPr>
          <p:cNvPr id="3" name="İçerik Yer Tutucusu 2">
            <a:extLst>
              <a:ext uri="{FF2B5EF4-FFF2-40B4-BE49-F238E27FC236}">
                <a16:creationId xmlns:a16="http://schemas.microsoft.com/office/drawing/2014/main" id="{495D3463-A8C8-9931-CDC7-DD148F4C4395}"/>
              </a:ext>
            </a:extLst>
          </p:cNvPr>
          <p:cNvSpPr>
            <a:spLocks noGrp="1"/>
          </p:cNvSpPr>
          <p:nvPr>
            <p:ph idx="1"/>
          </p:nvPr>
        </p:nvSpPr>
        <p:spPr>
          <a:xfrm>
            <a:off x="766010" y="2053389"/>
            <a:ext cx="4608095" cy="3682415"/>
          </a:xfrm>
        </p:spPr>
        <p:txBody>
          <a:bodyPr>
            <a:normAutofit/>
          </a:bodyPr>
          <a:lstStyle/>
          <a:p>
            <a:pPr algn="just">
              <a:lnSpc>
                <a:spcPct val="100000"/>
              </a:lnSpc>
            </a:pPr>
            <a:r>
              <a:rPr lang="tr-TR" sz="1400" dirty="0"/>
              <a:t>Denetimli öğrenme (</a:t>
            </a:r>
            <a:r>
              <a:rPr lang="tr-TR" sz="1400" dirty="0" err="1"/>
              <a:t>supervised</a:t>
            </a:r>
            <a:r>
              <a:rPr lang="tr-TR" sz="1400" dirty="0"/>
              <a:t> </a:t>
            </a:r>
            <a:r>
              <a:rPr lang="tr-TR" sz="1400" dirty="0" err="1"/>
              <a:t>learning</a:t>
            </a:r>
            <a:r>
              <a:rPr lang="tr-TR" sz="1400" dirty="0"/>
              <a:t>) temel iki soruna çözüm bulmaya çalışır; bunlardan biri sınıflandırma diğeri de Regresyon sorunlarıdır.</a:t>
            </a:r>
          </a:p>
          <a:p>
            <a:pPr algn="just">
              <a:lnSpc>
                <a:spcPct val="100000"/>
              </a:lnSpc>
            </a:pPr>
            <a:r>
              <a:rPr lang="tr-TR" sz="1400" dirty="0"/>
              <a:t>Sınıflandırma, herhangi bir verinin hangi sınıfa ait olduğu ile ilgilidir. Regresyonda, verinin değeri ile ilgilidir. Başka bir anlatımla, sınıflandırma problemleri kategori belirtirken, Regresyon problemleri değer belirtir. </a:t>
            </a:r>
          </a:p>
          <a:p>
            <a:pPr algn="just">
              <a:lnSpc>
                <a:spcPct val="100000"/>
              </a:lnSpc>
            </a:pPr>
            <a:r>
              <a:rPr lang="tr-TR" sz="1400" dirty="0"/>
              <a:t>Her bir sorun için bir takım matematiksel algoritmalar kullanılır. Bu algoritmalar ve eldeki eğitim verisiyle, makine bir model oluşturur. </a:t>
            </a:r>
          </a:p>
          <a:p>
            <a:pPr algn="just">
              <a:lnSpc>
                <a:spcPct val="100000"/>
              </a:lnSpc>
            </a:pPr>
            <a:r>
              <a:rPr lang="tr-TR" sz="1400" dirty="0"/>
              <a:t>Yeni gelecek soru(n)</a:t>
            </a:r>
            <a:r>
              <a:rPr lang="tr-TR" sz="1400" dirty="0" err="1"/>
              <a:t>ların</a:t>
            </a:r>
            <a:r>
              <a:rPr lang="tr-TR" sz="1400" dirty="0"/>
              <a:t> cevapları bu modele dayanarak “tahmin” edilir. Bazı algoritmalar hem regresyon hem de sınıflandırma problemleri için kullanılır</a:t>
            </a:r>
            <a:endParaRPr lang="tr-TR" sz="2000" dirty="0">
              <a:solidFill>
                <a:schemeClr val="tx2">
                  <a:alpha val="60000"/>
                </a:schemeClr>
              </a:solidFill>
            </a:endParaRPr>
          </a:p>
        </p:txBody>
      </p:sp>
      <p:pic>
        <p:nvPicPr>
          <p:cNvPr id="6" name="Resim 5">
            <a:extLst>
              <a:ext uri="{FF2B5EF4-FFF2-40B4-BE49-F238E27FC236}">
                <a16:creationId xmlns:a16="http://schemas.microsoft.com/office/drawing/2014/main" id="{E1AB9F0C-03D9-EAA7-C5B2-371EE800202D}"/>
              </a:ext>
            </a:extLst>
          </p:cNvPr>
          <p:cNvPicPr>
            <a:picLocks noChangeAspect="1"/>
          </p:cNvPicPr>
          <p:nvPr/>
        </p:nvPicPr>
        <p:blipFill>
          <a:blip r:embed="rId2">
            <a:alphaModFix/>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6817897" y="2139648"/>
            <a:ext cx="4535434" cy="3861101"/>
          </a:xfrm>
          <a:prstGeom prst="rect">
            <a:avLst/>
          </a:prstGeom>
        </p:spPr>
      </p:pic>
    </p:spTree>
    <p:extLst>
      <p:ext uri="{BB962C8B-B14F-4D97-AF65-F5344CB8AC3E}">
        <p14:creationId xmlns:p14="http://schemas.microsoft.com/office/powerpoint/2010/main" val="352626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ED83E67-F086-D2D9-C27B-D3CFC82B79E6}"/>
              </a:ext>
            </a:extLst>
          </p:cNvPr>
          <p:cNvSpPr>
            <a:spLocks noGrp="1"/>
          </p:cNvSpPr>
          <p:nvPr>
            <p:ph type="title"/>
          </p:nvPr>
        </p:nvSpPr>
        <p:spPr>
          <a:xfrm>
            <a:off x="905410" y="477873"/>
            <a:ext cx="4714864" cy="1759489"/>
          </a:xfrm>
        </p:spPr>
        <p:txBody>
          <a:bodyPr anchor="b">
            <a:normAutofit fontScale="90000"/>
          </a:bodyPr>
          <a:lstStyle/>
          <a:p>
            <a:r>
              <a:rPr lang="tr-TR" sz="4400" dirty="0">
                <a:gradFill flip="none" rotWithShape="1">
                  <a:gsLst>
                    <a:gs pos="0">
                      <a:schemeClr val="accent5">
                        <a:alpha val="70000"/>
                      </a:schemeClr>
                    </a:gs>
                    <a:gs pos="100000">
                      <a:schemeClr val="accent1">
                        <a:alpha val="70000"/>
                      </a:schemeClr>
                    </a:gs>
                  </a:gsLst>
                  <a:lin ang="0" scaled="1"/>
                  <a:tileRect/>
                </a:gradFill>
              </a:rPr>
              <a:t>LINEER REGRESYON ALGORİTMASI</a:t>
            </a:r>
          </a:p>
        </p:txBody>
      </p:sp>
      <p:sp>
        <p:nvSpPr>
          <p:cNvPr id="3" name="İçerik Yer Tutucusu 2">
            <a:extLst>
              <a:ext uri="{FF2B5EF4-FFF2-40B4-BE49-F238E27FC236}">
                <a16:creationId xmlns:a16="http://schemas.microsoft.com/office/drawing/2014/main" id="{88941F01-4AAD-4CC9-9253-31B132E74909}"/>
              </a:ext>
            </a:extLst>
          </p:cNvPr>
          <p:cNvSpPr>
            <a:spLocks noGrp="1"/>
          </p:cNvSpPr>
          <p:nvPr>
            <p:ph idx="1"/>
          </p:nvPr>
        </p:nvSpPr>
        <p:spPr>
          <a:xfrm>
            <a:off x="838200" y="2383277"/>
            <a:ext cx="4881664" cy="3793685"/>
          </a:xfrm>
        </p:spPr>
        <p:txBody>
          <a:bodyPr>
            <a:normAutofit lnSpcReduction="10000"/>
          </a:bodyPr>
          <a:lstStyle/>
          <a:p>
            <a:pPr algn="just">
              <a:lnSpc>
                <a:spcPct val="100000"/>
              </a:lnSpc>
            </a:pPr>
            <a:r>
              <a:rPr lang="tr-TR" sz="1800" dirty="0">
                <a:solidFill>
                  <a:schemeClr val="tx2">
                    <a:alpha val="60000"/>
                  </a:schemeClr>
                </a:solidFill>
              </a:rPr>
              <a:t>Makine öğrenimi regresyon problemlerinde en yaygın kullanılan algoritmadır. </a:t>
            </a:r>
          </a:p>
          <a:p>
            <a:pPr algn="just">
              <a:lnSpc>
                <a:spcPct val="100000"/>
              </a:lnSpc>
            </a:pPr>
            <a:r>
              <a:rPr lang="tr-TR" sz="1800" dirty="0">
                <a:solidFill>
                  <a:schemeClr val="tx2">
                    <a:alpha val="60000"/>
                  </a:schemeClr>
                </a:solidFill>
              </a:rPr>
              <a:t>Bağımsız değişkenler (özellikler) ile bağımlı değişken arasındaki ilişkiyi tanımlar. Farklı regresyon algoritmaları vardır. </a:t>
            </a:r>
          </a:p>
          <a:p>
            <a:pPr algn="just">
              <a:lnSpc>
                <a:spcPct val="100000"/>
              </a:lnSpc>
            </a:pPr>
            <a:r>
              <a:rPr lang="tr-TR" sz="1800" dirty="0">
                <a:solidFill>
                  <a:schemeClr val="tx2">
                    <a:alpha val="60000"/>
                  </a:schemeClr>
                </a:solidFill>
              </a:rPr>
              <a:t>Lineer regresyon bağımlı ve bağımsız değişkenler arasındaki doğrusal ilişkiyi modeller.</a:t>
            </a:r>
          </a:p>
          <a:p>
            <a:pPr algn="just">
              <a:lnSpc>
                <a:spcPct val="100000"/>
              </a:lnSpc>
            </a:pPr>
            <a:r>
              <a:rPr lang="tr-TR" sz="1800" dirty="0">
                <a:solidFill>
                  <a:schemeClr val="tx2">
                    <a:alpha val="60000"/>
                  </a:schemeClr>
                </a:solidFill>
              </a:rPr>
              <a:t> Veri dağılımının, bu şekilde bir eğilim göstermesi, lineer regresyon modelinin doğruluğunu arttırır. </a:t>
            </a:r>
          </a:p>
        </p:txBody>
      </p:sp>
      <p:pic>
        <p:nvPicPr>
          <p:cNvPr id="4" name="Resim 3">
            <a:extLst>
              <a:ext uri="{FF2B5EF4-FFF2-40B4-BE49-F238E27FC236}">
                <a16:creationId xmlns:a16="http://schemas.microsoft.com/office/drawing/2014/main" id="{1450D1CE-CA64-2E17-397E-EB1CD69279C1}"/>
              </a:ext>
            </a:extLst>
          </p:cNvPr>
          <p:cNvPicPr>
            <a:picLocks noChangeAspect="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6039374" y="1167990"/>
            <a:ext cx="5663269" cy="4516457"/>
          </a:xfrm>
          <a:prstGeom prst="rect">
            <a:avLst/>
          </a:prstGeom>
          <a:noFill/>
        </p:spPr>
      </p:pic>
    </p:spTree>
    <p:extLst>
      <p:ext uri="{BB962C8B-B14F-4D97-AF65-F5344CB8AC3E}">
        <p14:creationId xmlns:p14="http://schemas.microsoft.com/office/powerpoint/2010/main" val="3594077307"/>
      </p:ext>
    </p:extLst>
  </p:cSld>
  <p:clrMapOvr>
    <a:masterClrMapping/>
  </p:clrMapOvr>
</p:sld>
</file>

<file path=ppt/theme/theme1.xml><?xml version="1.0" encoding="utf-8"?>
<a:theme xmlns:a="http://schemas.openxmlformats.org/drawingml/2006/main" name="LuminousVTI">
  <a:themeElements>
    <a:clrScheme name="AnalogousFromLightSeedRightStep">
      <a:dk1>
        <a:srgbClr val="000000"/>
      </a:dk1>
      <a:lt1>
        <a:srgbClr val="FFFFFF"/>
      </a:lt1>
      <a:dk2>
        <a:srgbClr val="412A24"/>
      </a:dk2>
      <a:lt2>
        <a:srgbClr val="E2E7E8"/>
      </a:lt2>
      <a:accent1>
        <a:srgbClr val="C1988D"/>
      </a:accent1>
      <a:accent2>
        <a:srgbClr val="B6A17C"/>
      </a:accent2>
      <a:accent3>
        <a:srgbClr val="A4A67E"/>
      </a:accent3>
      <a:accent4>
        <a:srgbClr val="91A974"/>
      </a:accent4>
      <a:accent5>
        <a:srgbClr val="86AB81"/>
      </a:accent5>
      <a:accent6>
        <a:srgbClr val="77AF88"/>
      </a:accent6>
      <a:hlink>
        <a:srgbClr val="5B8B97"/>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2768</TotalTime>
  <Words>1689</Words>
  <Application>Microsoft Office PowerPoint</Application>
  <PresentationFormat>Geniş ekran</PresentationFormat>
  <Paragraphs>83</Paragraphs>
  <Slides>22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22</vt:i4>
      </vt:variant>
    </vt:vector>
  </HeadingPairs>
  <TitlesOfParts>
    <vt:vector size="30" baseType="lpstr">
      <vt:lpstr>Arial</vt:lpstr>
      <vt:lpstr>Avenir Next LT Pro</vt:lpstr>
      <vt:lpstr>KaTeX_Main</vt:lpstr>
      <vt:lpstr>KaTeX_Math</vt:lpstr>
      <vt:lpstr>Sabon Next LT</vt:lpstr>
      <vt:lpstr>Söhne</vt:lpstr>
      <vt:lpstr>Wingdings</vt:lpstr>
      <vt:lpstr>LuminousVTI</vt:lpstr>
      <vt:lpstr>UYGULAMALI SİNİR AĞLARI</vt:lpstr>
      <vt:lpstr>YAPAY ZEKA - MAKİNE ÖĞRENİMİ</vt:lpstr>
      <vt:lpstr>YAPAY ZEKA - MAKİNE ÖĞRENİMİ</vt:lpstr>
      <vt:lpstr>YAPAY ZEKA - MAKİNE ÖĞRENİMİ</vt:lpstr>
      <vt:lpstr>Makine Öğrenmesi Derin Öğrenme   ve Yapay Zeka</vt:lpstr>
      <vt:lpstr>MAKİNE ÖĞRENİMİ TİPLERİ VE ALGORİTMALARI</vt:lpstr>
      <vt:lpstr>MAKİNE ÖĞRENİMİ TİPLERİ VE ALGORİTMALARI</vt:lpstr>
      <vt:lpstr>MAKİNE ÖĞRENİMİ TİPLERİ VE ALGORİTMALARI</vt:lpstr>
      <vt:lpstr>LINEER REGRESYON ALGORİTMASI</vt:lpstr>
      <vt:lpstr>LINEER REGRESYON ALGORİTMASI</vt:lpstr>
      <vt:lpstr>POLİNOM REGRESYON</vt:lpstr>
      <vt:lpstr>KARAR AĞAÇLARI</vt:lpstr>
      <vt:lpstr>DESTEK VEKTÖR MAKİNELERİ (SUPPORT VECTOR MACHINES)</vt:lpstr>
      <vt:lpstr>LOJİSTİK REGRESYON</vt:lpstr>
      <vt:lpstr>EN YAKIN KOMŞULAR ALGORİTMASI</vt:lpstr>
      <vt:lpstr>EN YAKIN KOMŞULAR ALGORİTMASI-ÖRNEK</vt:lpstr>
      <vt:lpstr>EN YAKIN KOMŞULAR ALGORİTMASI-ÖRNEK</vt:lpstr>
      <vt:lpstr>NAIVE BAYES ALGORİTMASI</vt:lpstr>
      <vt:lpstr>NAIVE BAYES ALGORİTMASI</vt:lpstr>
      <vt:lpstr>Naive Bayes Algoritmasının İşleyişi </vt:lpstr>
      <vt:lpstr>Naive Bayes Algoritmasının Avantaj ve Dezavantajları </vt:lpstr>
      <vt:lpstr>GÜNÜMÜZ YAPAY ZEKA TEKNOLOJİ VE DİSİPLİNLERİ (Tekrar)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UYGULAMALI SİNİR AĞLARI</dc:title>
  <dc:creator>Esra Yüzgeç</dc:creator>
  <cp:lastModifiedBy>fatih özyurt</cp:lastModifiedBy>
  <cp:revision>47</cp:revision>
  <dcterms:created xsi:type="dcterms:W3CDTF">2023-09-05T10:22:59Z</dcterms:created>
  <dcterms:modified xsi:type="dcterms:W3CDTF">2024-11-05T06:11:40Z</dcterms:modified>
</cp:coreProperties>
</file>