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75" r:id="rId3"/>
    <p:sldId id="277" r:id="rId4"/>
    <p:sldId id="278" r:id="rId5"/>
    <p:sldId id="279" r:id="rId6"/>
    <p:sldId id="280" r:id="rId7"/>
    <p:sldId id="281" r:id="rId8"/>
    <p:sldId id="282" r:id="rId9"/>
    <p:sldId id="285" r:id="rId10"/>
    <p:sldId id="287" r:id="rId11"/>
    <p:sldId id="283" r:id="rId12"/>
    <p:sldId id="284" r:id="rId13"/>
    <p:sldId id="286" r:id="rId14"/>
    <p:sldId id="288" r:id="rId15"/>
    <p:sldId id="289" r:id="rId16"/>
    <p:sldId id="290" r:id="rId17"/>
    <p:sldId id="291" r:id="rId18"/>
    <p:sldId id="292"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5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11/11/2024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360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11/11/2024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4780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11/11/2024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9734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11/11/2024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1975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11/11/2024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6164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11/11/2024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5597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11/11/2024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90399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11/11/2024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910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11/11/2024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1356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11/11/2024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5528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11/11/2024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4915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11/11/2024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74956323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DB231FF-BC3E-6656-EA8C-E624C5C740DD}"/>
              </a:ext>
            </a:extLst>
          </p:cNvPr>
          <p:cNvSpPr>
            <a:spLocks noGrp="1"/>
          </p:cNvSpPr>
          <p:nvPr>
            <p:ph type="ctrTitle"/>
          </p:nvPr>
        </p:nvSpPr>
        <p:spPr>
          <a:xfrm>
            <a:off x="838200" y="1122363"/>
            <a:ext cx="6858000" cy="2387600"/>
          </a:xfrm>
        </p:spPr>
        <p:txBody>
          <a:bodyPr>
            <a:normAutofit/>
          </a:bodyPr>
          <a:lstStyle/>
          <a:p>
            <a:pPr algn="l"/>
            <a:r>
              <a:rPr lang="tr-TR" dirty="0">
                <a:gradFill flip="none" rotWithShape="1">
                  <a:gsLst>
                    <a:gs pos="0">
                      <a:schemeClr val="accent5">
                        <a:alpha val="70000"/>
                      </a:schemeClr>
                    </a:gs>
                    <a:gs pos="100000">
                      <a:schemeClr val="accent1">
                        <a:alpha val="70000"/>
                      </a:schemeClr>
                    </a:gs>
                  </a:gsLst>
                  <a:lin ang="0" scaled="1"/>
                  <a:tileRect/>
                </a:gradFill>
              </a:rPr>
              <a:t>UYGULAMALI SİNİR AĞLARI</a:t>
            </a:r>
          </a:p>
        </p:txBody>
      </p:sp>
      <p:sp>
        <p:nvSpPr>
          <p:cNvPr id="3" name="Alt Başlık 2">
            <a:extLst>
              <a:ext uri="{FF2B5EF4-FFF2-40B4-BE49-F238E27FC236}">
                <a16:creationId xmlns:a16="http://schemas.microsoft.com/office/drawing/2014/main" id="{6661F668-8E05-3ED0-8D8E-BB2E5A6EA45C}"/>
              </a:ext>
            </a:extLst>
          </p:cNvPr>
          <p:cNvSpPr>
            <a:spLocks noGrp="1"/>
          </p:cNvSpPr>
          <p:nvPr>
            <p:ph type="subTitle" idx="1"/>
          </p:nvPr>
        </p:nvSpPr>
        <p:spPr>
          <a:xfrm>
            <a:off x="838200" y="3602037"/>
            <a:ext cx="6858000" cy="2133599"/>
          </a:xfrm>
        </p:spPr>
        <p:txBody>
          <a:bodyPr>
            <a:normAutofit/>
          </a:bodyPr>
          <a:lstStyle/>
          <a:p>
            <a:pPr algn="l"/>
            <a:endParaRPr lang="tr-TR" sz="2200" dirty="0">
              <a:solidFill>
                <a:schemeClr val="tx2">
                  <a:alpha val="60000"/>
                </a:schemeClr>
              </a:solidFill>
            </a:endParaRPr>
          </a:p>
          <a:p>
            <a:pPr algn="l"/>
            <a:endParaRPr lang="tr-TR" sz="2200" dirty="0">
              <a:solidFill>
                <a:schemeClr val="tx2">
                  <a:alpha val="60000"/>
                </a:schemeClr>
              </a:solidFill>
            </a:endParaRPr>
          </a:p>
          <a:p>
            <a:pPr algn="l"/>
            <a:r>
              <a:rPr lang="tr-TR" sz="2200" dirty="0">
                <a:solidFill>
                  <a:schemeClr val="tx2">
                    <a:alpha val="60000"/>
                  </a:schemeClr>
                </a:solidFill>
              </a:rPr>
              <a:t>Doç. Dr. Fatih ÖZYURT</a:t>
            </a:r>
          </a:p>
          <a:p>
            <a:pPr algn="l"/>
            <a:endParaRPr lang="tr-TR" sz="2200" dirty="0">
              <a:solidFill>
                <a:schemeClr val="tx2">
                  <a:alpha val="60000"/>
                </a:schemeClr>
              </a:solidFill>
            </a:endParaRPr>
          </a:p>
        </p:txBody>
      </p:sp>
      <p:pic>
        <p:nvPicPr>
          <p:cNvPr id="14" name="Picture 3">
            <a:extLst>
              <a:ext uri="{FF2B5EF4-FFF2-40B4-BE49-F238E27FC236}">
                <a16:creationId xmlns:a16="http://schemas.microsoft.com/office/drawing/2014/main" id="{B1B91197-4401-8FB6-69FD-3971C97AF3F6}"/>
              </a:ext>
            </a:extLst>
          </p:cNvPr>
          <p:cNvPicPr>
            <a:picLocks noChangeAspect="1"/>
          </p:cNvPicPr>
          <p:nvPr/>
        </p:nvPicPr>
        <p:blipFill rotWithShape="1">
          <a:blip r:embed="rId2">
            <a:alphaModFix/>
          </a:blip>
          <a:srcRect l="24553" r="35142" b="-2"/>
          <a:stretch/>
        </p:blipFill>
        <p:spPr>
          <a:xfrm>
            <a:off x="8069579" y="10"/>
            <a:ext cx="4110228" cy="6857989"/>
          </a:xfrm>
          <a:prstGeom prst="rect">
            <a:avLst/>
          </a:prstGeom>
        </p:spPr>
      </p:pic>
    </p:spTree>
    <p:extLst>
      <p:ext uri="{BB962C8B-B14F-4D97-AF65-F5344CB8AC3E}">
        <p14:creationId xmlns:p14="http://schemas.microsoft.com/office/powerpoint/2010/main" val="1920533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5DB66E-6018-F197-4232-32E211C11E8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9D30351-6447-EAF6-24BF-073397ED95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66D4E396-E09D-49F2-7E89-B57DD0673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110C354-1FCE-EBD3-42A9-6F5807C53E06}"/>
              </a:ext>
            </a:extLst>
          </p:cNvPr>
          <p:cNvSpPr>
            <a:spLocks noGrp="1"/>
          </p:cNvSpPr>
          <p:nvPr>
            <p:ph type="title"/>
          </p:nvPr>
        </p:nvSpPr>
        <p:spPr>
          <a:xfrm>
            <a:off x="838199" y="857251"/>
            <a:ext cx="4436445" cy="1652586"/>
          </a:xfrm>
        </p:spPr>
        <p:txBody>
          <a:bodyPr anchor="b">
            <a:normAutofit/>
          </a:bodyPr>
          <a:lstStyle/>
          <a:p>
            <a:r>
              <a:rPr lang="tr-TR" sz="4400" dirty="0">
                <a:gradFill flip="none" rotWithShape="1">
                  <a:gsLst>
                    <a:gs pos="0">
                      <a:schemeClr val="accent5">
                        <a:alpha val="70000"/>
                      </a:schemeClr>
                    </a:gs>
                    <a:gs pos="100000">
                      <a:schemeClr val="accent1">
                        <a:alpha val="70000"/>
                      </a:schemeClr>
                    </a:gs>
                  </a:gsLst>
                  <a:lin ang="0" scaled="1"/>
                  <a:tileRect/>
                </a:gradFill>
              </a:rPr>
              <a:t>Q- LEARNING – Q TABLOSU</a:t>
            </a:r>
          </a:p>
        </p:txBody>
      </p:sp>
      <p:sp>
        <p:nvSpPr>
          <p:cNvPr id="3" name="İçerik Yer Tutucusu 2">
            <a:extLst>
              <a:ext uri="{FF2B5EF4-FFF2-40B4-BE49-F238E27FC236}">
                <a16:creationId xmlns:a16="http://schemas.microsoft.com/office/drawing/2014/main" id="{5596ABDE-B50B-9115-C6AC-8E25890ED6FA}"/>
              </a:ext>
            </a:extLst>
          </p:cNvPr>
          <p:cNvSpPr>
            <a:spLocks noGrp="1"/>
          </p:cNvSpPr>
          <p:nvPr>
            <p:ph idx="1"/>
          </p:nvPr>
        </p:nvSpPr>
        <p:spPr>
          <a:xfrm>
            <a:off x="838199" y="2924355"/>
            <a:ext cx="4581526" cy="3252607"/>
          </a:xfrm>
        </p:spPr>
        <p:txBody>
          <a:bodyPr>
            <a:normAutofit lnSpcReduction="10000"/>
          </a:bodyPr>
          <a:lstStyle/>
          <a:p>
            <a:pPr algn="just">
              <a:lnSpc>
                <a:spcPct val="100000"/>
              </a:lnSpc>
            </a:pPr>
            <a:r>
              <a:rPr lang="tr-TR" sz="1600" dirty="0">
                <a:solidFill>
                  <a:schemeClr val="tx2">
                    <a:alpha val="60000"/>
                  </a:schemeClr>
                </a:solidFill>
              </a:rPr>
              <a:t>Q-Tablomuz başlangıçta ajanımızın hiçbir tecrübesi olmadığı için sıfırlarla doludur ve bu yüzden ajanımız ilk seçimlerinde rastgele hareket edecektir.</a:t>
            </a:r>
          </a:p>
          <a:p>
            <a:pPr algn="just">
              <a:lnSpc>
                <a:spcPct val="100000"/>
              </a:lnSpc>
            </a:pPr>
            <a:r>
              <a:rPr lang="tr-TR" sz="1600" dirty="0">
                <a:solidFill>
                  <a:schemeClr val="tx2">
                    <a:alpha val="60000"/>
                  </a:schemeClr>
                </a:solidFill>
              </a:rPr>
              <a:t> Bu rastgelelik ajanın ilk ödülü bulmasına kadar sürecektir. </a:t>
            </a:r>
          </a:p>
          <a:p>
            <a:pPr algn="just">
              <a:lnSpc>
                <a:spcPct val="100000"/>
              </a:lnSpc>
            </a:pPr>
            <a:r>
              <a:rPr lang="tr-TR" sz="1600" dirty="0">
                <a:solidFill>
                  <a:schemeClr val="tx2">
                    <a:alpha val="60000"/>
                  </a:schemeClr>
                </a:solidFill>
              </a:rPr>
              <a:t>Ajan ödülün olduğu bir yere geldiği anda ödüle gelmeden önceki yerini bilir ve bu yerin değerini kendi tecrübelerini biriktirdiği Q-Tablosuna yazar. Bu yazma işleminin belirli </a:t>
            </a:r>
            <a:r>
              <a:rPr lang="tr-TR" sz="1600" b="1" dirty="0">
                <a:solidFill>
                  <a:schemeClr val="tx2">
                    <a:alpha val="60000"/>
                  </a:schemeClr>
                </a:solidFill>
              </a:rPr>
              <a:t>bir algoritması </a:t>
            </a:r>
            <a:r>
              <a:rPr lang="tr-TR" sz="1600" dirty="0">
                <a:solidFill>
                  <a:schemeClr val="tx2">
                    <a:alpha val="60000"/>
                  </a:schemeClr>
                </a:solidFill>
              </a:rPr>
              <a:t>bulunmaktadır.</a:t>
            </a:r>
          </a:p>
        </p:txBody>
      </p:sp>
      <p:pic>
        <p:nvPicPr>
          <p:cNvPr id="5" name="Resim 4">
            <a:extLst>
              <a:ext uri="{FF2B5EF4-FFF2-40B4-BE49-F238E27FC236}">
                <a16:creationId xmlns:a16="http://schemas.microsoft.com/office/drawing/2014/main" id="{A661C795-9A07-1BBD-FC97-365320386FE8}"/>
              </a:ext>
            </a:extLst>
          </p:cNvPr>
          <p:cNvPicPr>
            <a:picLocks noChangeAspect="1"/>
          </p:cNvPicPr>
          <p:nvPr/>
        </p:nvPicPr>
        <p:blipFill>
          <a:blip r:embed="rId2">
            <a:alphaModFix amt="90000"/>
          </a:blip>
          <a:stretch>
            <a:fillRect/>
          </a:stretch>
        </p:blipFill>
        <p:spPr>
          <a:xfrm>
            <a:off x="6408533" y="1919597"/>
            <a:ext cx="4730860" cy="3808342"/>
          </a:xfrm>
          <a:prstGeom prst="rect">
            <a:avLst/>
          </a:prstGeom>
        </p:spPr>
      </p:pic>
    </p:spTree>
    <p:extLst>
      <p:ext uri="{BB962C8B-B14F-4D97-AF65-F5344CB8AC3E}">
        <p14:creationId xmlns:p14="http://schemas.microsoft.com/office/powerpoint/2010/main" val="2079699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2799EF-3296-BF2A-8EDF-CAAF1F02559B}"/>
              </a:ext>
            </a:extLst>
          </p:cNvPr>
          <p:cNvSpPr>
            <a:spLocks noGrp="1"/>
          </p:cNvSpPr>
          <p:nvPr>
            <p:ph type="title"/>
          </p:nvPr>
        </p:nvSpPr>
        <p:spPr/>
        <p:txBody>
          <a:bodyPr/>
          <a:lstStyle/>
          <a:p>
            <a:r>
              <a:rPr lang="tr-TR" dirty="0"/>
              <a:t>Q- LEARNING ALGORİTMASI</a:t>
            </a:r>
          </a:p>
        </p:txBody>
      </p:sp>
      <p:sp>
        <p:nvSpPr>
          <p:cNvPr id="3" name="İçerik Yer Tutucusu 2">
            <a:extLst>
              <a:ext uri="{FF2B5EF4-FFF2-40B4-BE49-F238E27FC236}">
                <a16:creationId xmlns:a16="http://schemas.microsoft.com/office/drawing/2014/main" id="{A25F67E9-9001-5AAC-31E2-9E2F790C3BD7}"/>
              </a:ext>
            </a:extLst>
          </p:cNvPr>
          <p:cNvSpPr>
            <a:spLocks noGrp="1"/>
          </p:cNvSpPr>
          <p:nvPr>
            <p:ph idx="1"/>
          </p:nvPr>
        </p:nvSpPr>
        <p:spPr/>
        <p:txBody>
          <a:bodyPr>
            <a:normAutofit/>
          </a:bodyPr>
          <a:lstStyle/>
          <a:p>
            <a:pPr algn="just"/>
            <a:r>
              <a:rPr lang="tr-TR" sz="2000" dirty="0"/>
              <a:t>Q-</a:t>
            </a:r>
            <a:r>
              <a:rPr lang="tr-TR" sz="2000" dirty="0" err="1"/>
              <a:t>learning</a:t>
            </a:r>
            <a:r>
              <a:rPr lang="tr-TR" sz="2000" dirty="0"/>
              <a:t>, "Q-değeri" adı verilen bir değer fonksiyonuna dayanır. Q-değeri, her bir durum-eylem çiftinin (</a:t>
            </a:r>
            <a:r>
              <a:rPr lang="tr-TR" sz="2000" dirty="0" err="1"/>
              <a:t>state-action</a:t>
            </a:r>
            <a:r>
              <a:rPr lang="tr-TR" sz="2000" dirty="0"/>
              <a:t> </a:t>
            </a:r>
            <a:r>
              <a:rPr lang="tr-TR" sz="2000" dirty="0" err="1"/>
              <a:t>pair</a:t>
            </a:r>
            <a:r>
              <a:rPr lang="tr-TR" sz="2000" dirty="0"/>
              <a:t>) ne kadar ödül getirebileceğini tahmin eder. Ajan, her durumda olası eylemler arasından en yüksek Q-değerine sahip olan eylemi seçmeye çalışır. Bu seçimler, çevreden aldığı ödüllerle sürekli güncellenen Q-değerleri aracılığıyla iyileştirilir.</a:t>
            </a:r>
          </a:p>
          <a:p>
            <a:pPr algn="just"/>
            <a:r>
              <a:rPr lang="tr-TR" sz="2000" dirty="0"/>
              <a:t>Q-</a:t>
            </a:r>
            <a:r>
              <a:rPr lang="tr-TR" sz="2000" dirty="0" err="1"/>
              <a:t>learning</a:t>
            </a:r>
            <a:r>
              <a:rPr lang="tr-TR" sz="2000" dirty="0"/>
              <a:t> algoritması, Q-değerlerini güncellemek için şu formülü kullanır: </a:t>
            </a:r>
          </a:p>
          <a:p>
            <a:pPr algn="just"/>
            <a:endParaRPr lang="tr-TR" sz="2000" dirty="0"/>
          </a:p>
          <a:p>
            <a:pPr algn="just"/>
            <a:endParaRPr lang="tr-TR" sz="2000" dirty="0"/>
          </a:p>
          <a:p>
            <a:pPr algn="just"/>
            <a:endParaRPr lang="tr-TR" sz="2000" dirty="0"/>
          </a:p>
        </p:txBody>
      </p:sp>
      <p:pic>
        <p:nvPicPr>
          <p:cNvPr id="5" name="Resim 4">
            <a:extLst>
              <a:ext uri="{FF2B5EF4-FFF2-40B4-BE49-F238E27FC236}">
                <a16:creationId xmlns:a16="http://schemas.microsoft.com/office/drawing/2014/main" id="{081D6533-88F1-705D-DD5F-9B1857FB7707}"/>
              </a:ext>
            </a:extLst>
          </p:cNvPr>
          <p:cNvPicPr>
            <a:picLocks noChangeAspect="1"/>
          </p:cNvPicPr>
          <p:nvPr/>
        </p:nvPicPr>
        <p:blipFill>
          <a:blip r:embed="rId2"/>
          <a:stretch>
            <a:fillRect/>
          </a:stretch>
        </p:blipFill>
        <p:spPr>
          <a:xfrm>
            <a:off x="2978649" y="4449002"/>
            <a:ext cx="4930567" cy="571550"/>
          </a:xfrm>
          <a:prstGeom prst="rect">
            <a:avLst/>
          </a:prstGeom>
        </p:spPr>
      </p:pic>
    </p:spTree>
    <p:extLst>
      <p:ext uri="{BB962C8B-B14F-4D97-AF65-F5344CB8AC3E}">
        <p14:creationId xmlns:p14="http://schemas.microsoft.com/office/powerpoint/2010/main" val="819505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A39471-D749-29E7-795D-C69BB74D7083}"/>
              </a:ext>
            </a:extLst>
          </p:cNvPr>
          <p:cNvSpPr>
            <a:spLocks noGrp="1"/>
          </p:cNvSpPr>
          <p:nvPr>
            <p:ph type="title"/>
          </p:nvPr>
        </p:nvSpPr>
        <p:spPr/>
        <p:txBody>
          <a:bodyPr/>
          <a:lstStyle/>
          <a:p>
            <a:r>
              <a:rPr lang="tr-TR" dirty="0"/>
              <a:t>Q-LEARNINNNG</a:t>
            </a:r>
          </a:p>
        </p:txBody>
      </p:sp>
      <p:sp>
        <p:nvSpPr>
          <p:cNvPr id="3" name="İçerik Yer Tutucusu 2">
            <a:extLst>
              <a:ext uri="{FF2B5EF4-FFF2-40B4-BE49-F238E27FC236}">
                <a16:creationId xmlns:a16="http://schemas.microsoft.com/office/drawing/2014/main" id="{94AA7B34-7DB8-390C-6DE0-31C2170C3853}"/>
              </a:ext>
            </a:extLst>
          </p:cNvPr>
          <p:cNvSpPr>
            <a:spLocks noGrp="1"/>
          </p:cNvSpPr>
          <p:nvPr>
            <p:ph idx="1"/>
          </p:nvPr>
        </p:nvSpPr>
        <p:spPr>
          <a:xfrm>
            <a:off x="838200" y="1780623"/>
            <a:ext cx="10515600" cy="3998306"/>
          </a:xfrm>
        </p:spPr>
        <p:txBody>
          <a:bodyPr/>
          <a:lstStyle/>
          <a:p>
            <a:r>
              <a:rPr lang="tr-TR" dirty="0"/>
              <a:t>Yukarıdaki formülde verilen ifadeler;</a:t>
            </a:r>
          </a:p>
          <a:p>
            <a:endParaRPr lang="tr-TR" dirty="0"/>
          </a:p>
          <a:p>
            <a:pPr marL="228600" indent="0">
              <a:buNone/>
            </a:pPr>
            <a:endParaRPr lang="tr-TR" dirty="0"/>
          </a:p>
          <a:p>
            <a:endParaRPr lang="tr-TR" dirty="0"/>
          </a:p>
        </p:txBody>
      </p:sp>
      <p:pic>
        <p:nvPicPr>
          <p:cNvPr id="6" name="Resim 5">
            <a:extLst>
              <a:ext uri="{FF2B5EF4-FFF2-40B4-BE49-F238E27FC236}">
                <a16:creationId xmlns:a16="http://schemas.microsoft.com/office/drawing/2014/main" id="{EB17E077-B61E-AB0F-D74F-95A712EED0FE}"/>
              </a:ext>
            </a:extLst>
          </p:cNvPr>
          <p:cNvPicPr>
            <a:picLocks noChangeAspect="1"/>
          </p:cNvPicPr>
          <p:nvPr/>
        </p:nvPicPr>
        <p:blipFill>
          <a:blip r:embed="rId2"/>
          <a:stretch>
            <a:fillRect/>
          </a:stretch>
        </p:blipFill>
        <p:spPr>
          <a:xfrm>
            <a:off x="1181429" y="2373538"/>
            <a:ext cx="6782388" cy="2110923"/>
          </a:xfrm>
          <a:prstGeom prst="rect">
            <a:avLst/>
          </a:prstGeom>
        </p:spPr>
      </p:pic>
      <p:pic>
        <p:nvPicPr>
          <p:cNvPr id="5" name="Resim 4">
            <a:extLst>
              <a:ext uri="{FF2B5EF4-FFF2-40B4-BE49-F238E27FC236}">
                <a16:creationId xmlns:a16="http://schemas.microsoft.com/office/drawing/2014/main" id="{410B15B4-D1B1-4B05-9904-C3D9397D1575}"/>
              </a:ext>
            </a:extLst>
          </p:cNvPr>
          <p:cNvPicPr>
            <a:picLocks noChangeAspect="1"/>
          </p:cNvPicPr>
          <p:nvPr/>
        </p:nvPicPr>
        <p:blipFill>
          <a:blip r:embed="rId3"/>
          <a:stretch>
            <a:fillRect/>
          </a:stretch>
        </p:blipFill>
        <p:spPr>
          <a:xfrm>
            <a:off x="1181429" y="4344511"/>
            <a:ext cx="8907118" cy="1832452"/>
          </a:xfrm>
          <a:prstGeom prst="rect">
            <a:avLst/>
          </a:prstGeom>
        </p:spPr>
      </p:pic>
    </p:spTree>
    <p:extLst>
      <p:ext uri="{BB962C8B-B14F-4D97-AF65-F5344CB8AC3E}">
        <p14:creationId xmlns:p14="http://schemas.microsoft.com/office/powerpoint/2010/main" val="37506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Frame 2058">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97CFAD8-8F4F-7B01-88F0-6E35053C51D0}"/>
              </a:ext>
            </a:extLst>
          </p:cNvPr>
          <p:cNvSpPr>
            <a:spLocks noGrp="1"/>
          </p:cNvSpPr>
          <p:nvPr>
            <p:ph type="title"/>
          </p:nvPr>
        </p:nvSpPr>
        <p:spPr>
          <a:xfrm>
            <a:off x="634701" y="857251"/>
            <a:ext cx="5461299" cy="734881"/>
          </a:xfrm>
        </p:spPr>
        <p:txBody>
          <a:bodyPr anchor="b">
            <a:normAutofit/>
          </a:bodyPr>
          <a:lstStyle/>
          <a:p>
            <a:r>
              <a:rPr lang="tr-TR" sz="4000" dirty="0">
                <a:gradFill flip="none" rotWithShape="1">
                  <a:gsLst>
                    <a:gs pos="0">
                      <a:schemeClr val="accent5">
                        <a:alpha val="70000"/>
                      </a:schemeClr>
                    </a:gs>
                    <a:gs pos="100000">
                      <a:schemeClr val="accent1">
                        <a:alpha val="70000"/>
                      </a:schemeClr>
                    </a:gs>
                  </a:gsLst>
                  <a:lin ang="0" scaled="1"/>
                  <a:tileRect/>
                </a:gradFill>
              </a:rPr>
              <a:t>Q-LEARNING ÖRNEK</a:t>
            </a:r>
          </a:p>
        </p:txBody>
      </p:sp>
      <p:sp>
        <p:nvSpPr>
          <p:cNvPr id="2054" name="Content Placeholder 2053">
            <a:extLst>
              <a:ext uri="{FF2B5EF4-FFF2-40B4-BE49-F238E27FC236}">
                <a16:creationId xmlns:a16="http://schemas.microsoft.com/office/drawing/2014/main" id="{0389C4D8-0CB7-A35F-55CE-E3060C6B04A4}"/>
              </a:ext>
            </a:extLst>
          </p:cNvPr>
          <p:cNvSpPr>
            <a:spLocks noGrp="1"/>
          </p:cNvSpPr>
          <p:nvPr>
            <p:ph idx="1"/>
          </p:nvPr>
        </p:nvSpPr>
        <p:spPr>
          <a:xfrm>
            <a:off x="838199" y="1742739"/>
            <a:ext cx="4581526" cy="4434223"/>
          </a:xfrm>
        </p:spPr>
        <p:txBody>
          <a:bodyPr>
            <a:normAutofit fontScale="92500" lnSpcReduction="20000"/>
          </a:bodyPr>
          <a:lstStyle/>
          <a:p>
            <a:pPr algn="just"/>
            <a:r>
              <a:rPr lang="tr-TR" sz="1800" noProof="0" dirty="0">
                <a:solidFill>
                  <a:schemeClr val="tx2">
                    <a:alpha val="60000"/>
                  </a:schemeClr>
                </a:solidFill>
              </a:rPr>
              <a:t>Yukarıdaki modelde 3 numaralı düğüm gitmek istediğimiz </a:t>
            </a:r>
            <a:r>
              <a:rPr lang="tr-TR" sz="1800" b="1" noProof="0" dirty="0">
                <a:solidFill>
                  <a:schemeClr val="tx2">
                    <a:alpha val="60000"/>
                  </a:schemeClr>
                </a:solidFill>
              </a:rPr>
              <a:t>hedef</a:t>
            </a:r>
            <a:r>
              <a:rPr lang="tr-TR" sz="1800" noProof="0" dirty="0">
                <a:solidFill>
                  <a:schemeClr val="tx2">
                    <a:alpha val="60000"/>
                  </a:schemeClr>
                </a:solidFill>
              </a:rPr>
              <a:t> düğümdür. Öncelikle bu düğüm modeline göre bir ödül tablosu hazırlamamız gerekmektedir.</a:t>
            </a:r>
          </a:p>
          <a:p>
            <a:pPr algn="just"/>
            <a:r>
              <a:rPr lang="tr-TR" sz="1800" noProof="0" dirty="0">
                <a:solidFill>
                  <a:schemeClr val="tx2">
                    <a:alpha val="60000"/>
                  </a:schemeClr>
                </a:solidFill>
              </a:rPr>
              <a:t> </a:t>
            </a:r>
            <a:r>
              <a:rPr lang="tr-TR" sz="1800" b="1" noProof="0" dirty="0">
                <a:solidFill>
                  <a:schemeClr val="tx2">
                    <a:alpha val="60000"/>
                  </a:schemeClr>
                </a:solidFill>
              </a:rPr>
              <a:t>3 numara hedef düğüm olduğu için en büyük ödül o düğüme verilmelidir</a:t>
            </a:r>
            <a:r>
              <a:rPr lang="tr-TR" sz="1800" noProof="0" dirty="0">
                <a:solidFill>
                  <a:schemeClr val="tx2">
                    <a:alpha val="60000"/>
                  </a:schemeClr>
                </a:solidFill>
              </a:rPr>
              <a:t>. </a:t>
            </a:r>
          </a:p>
          <a:p>
            <a:pPr algn="just"/>
            <a:r>
              <a:rPr lang="tr-TR" sz="1800" noProof="0" dirty="0">
                <a:solidFill>
                  <a:schemeClr val="tx2">
                    <a:alpha val="60000"/>
                  </a:schemeClr>
                </a:solidFill>
              </a:rPr>
              <a:t>Diğer düğümler ise birbirinden farksız olduğu için ödülsüz olarak belirlenebilir. </a:t>
            </a:r>
          </a:p>
          <a:p>
            <a:pPr algn="just"/>
            <a:r>
              <a:rPr lang="tr-TR" sz="1800" noProof="0" dirty="0">
                <a:solidFill>
                  <a:schemeClr val="tx2">
                    <a:alpha val="60000"/>
                  </a:schemeClr>
                </a:solidFill>
              </a:rPr>
              <a:t>Gidilmeyen düğümler ya </a:t>
            </a:r>
            <a:r>
              <a:rPr lang="tr-TR" sz="1800" b="1" noProof="0" dirty="0">
                <a:solidFill>
                  <a:schemeClr val="tx2">
                    <a:alpha val="60000"/>
                  </a:schemeClr>
                </a:solidFill>
              </a:rPr>
              <a:t>da gitmesini istemediğimiz düğümler ise negatif </a:t>
            </a:r>
            <a:r>
              <a:rPr lang="tr-TR" sz="1800" noProof="0" dirty="0">
                <a:solidFill>
                  <a:schemeClr val="tx2">
                    <a:alpha val="60000"/>
                  </a:schemeClr>
                </a:solidFill>
              </a:rPr>
              <a:t>belirlenir. </a:t>
            </a:r>
          </a:p>
          <a:p>
            <a:pPr algn="just"/>
            <a:r>
              <a:rPr lang="tr-TR" sz="1800" noProof="0" dirty="0">
                <a:solidFill>
                  <a:schemeClr val="tx2">
                    <a:alpha val="60000"/>
                  </a:schemeClr>
                </a:solidFill>
              </a:rPr>
              <a:t>Bu örneğimizde gitmesini istemediğimiz yer yok ama gidilemeyen yer vardır (0'dan 3'e gibi).</a:t>
            </a:r>
          </a:p>
        </p:txBody>
      </p:sp>
      <p:pic>
        <p:nvPicPr>
          <p:cNvPr id="2050" name="Picture 2">
            <a:extLst>
              <a:ext uri="{FF2B5EF4-FFF2-40B4-BE49-F238E27FC236}">
                <a16:creationId xmlns:a16="http://schemas.microsoft.com/office/drawing/2014/main" id="{09E39A8F-DFF6-ECB6-7088-462144B66A3B}"/>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6377351" y="857251"/>
            <a:ext cx="4929990" cy="5115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360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ame 3080">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49C7FAC-29BD-4CB4-ADEB-F0DD5662D8DB}"/>
              </a:ext>
            </a:extLst>
          </p:cNvPr>
          <p:cNvSpPr>
            <a:spLocks noGrp="1"/>
          </p:cNvSpPr>
          <p:nvPr>
            <p:ph type="title"/>
          </p:nvPr>
        </p:nvSpPr>
        <p:spPr>
          <a:xfrm>
            <a:off x="838199" y="857251"/>
            <a:ext cx="5605733" cy="2076450"/>
          </a:xfrm>
        </p:spPr>
        <p:txBody>
          <a:bodyPr anchor="b">
            <a:normAutofit/>
          </a:bodyPr>
          <a:lstStyle/>
          <a:p>
            <a:r>
              <a:rPr lang="tr-TR" sz="4400" dirty="0">
                <a:gradFill flip="none" rotWithShape="1">
                  <a:gsLst>
                    <a:gs pos="0">
                      <a:schemeClr val="accent5">
                        <a:alpha val="70000"/>
                      </a:schemeClr>
                    </a:gs>
                    <a:gs pos="100000">
                      <a:schemeClr val="accent1">
                        <a:alpha val="70000"/>
                      </a:schemeClr>
                    </a:gs>
                  </a:gsLst>
                  <a:lin ang="0" scaled="1"/>
                  <a:tileRect/>
                </a:gradFill>
              </a:rPr>
              <a:t>ÖDÜL TABLOSUNUN OLUŞTURULMASI</a:t>
            </a:r>
          </a:p>
        </p:txBody>
      </p:sp>
      <p:sp>
        <p:nvSpPr>
          <p:cNvPr id="3" name="İçerik Yer Tutucusu 2">
            <a:extLst>
              <a:ext uri="{FF2B5EF4-FFF2-40B4-BE49-F238E27FC236}">
                <a16:creationId xmlns:a16="http://schemas.microsoft.com/office/drawing/2014/main" id="{8CA7361E-D0E7-60DD-CC1B-5F3749FE4C8B}"/>
              </a:ext>
            </a:extLst>
          </p:cNvPr>
          <p:cNvSpPr>
            <a:spLocks noGrp="1"/>
          </p:cNvSpPr>
          <p:nvPr>
            <p:ph idx="1"/>
          </p:nvPr>
        </p:nvSpPr>
        <p:spPr>
          <a:xfrm>
            <a:off x="838198" y="3190875"/>
            <a:ext cx="5257801" cy="2986087"/>
          </a:xfrm>
        </p:spPr>
        <p:txBody>
          <a:bodyPr>
            <a:normAutofit/>
          </a:bodyPr>
          <a:lstStyle/>
          <a:p>
            <a:pPr algn="just"/>
            <a:r>
              <a:rPr lang="tr-TR" sz="1800" dirty="0">
                <a:solidFill>
                  <a:schemeClr val="tx2">
                    <a:alpha val="60000"/>
                  </a:schemeClr>
                </a:solidFill>
              </a:rPr>
              <a:t>Oluşturulan ödül tablosunda düğümlerin kendilerine dönme değerleri ve birbiri arasında yol bulunmayan düğüm değerleri negatif   (-1) olarak belirlenir.</a:t>
            </a:r>
          </a:p>
          <a:p>
            <a:pPr algn="just"/>
            <a:r>
              <a:rPr lang="tr-TR" sz="1800" dirty="0">
                <a:solidFill>
                  <a:schemeClr val="tx2">
                    <a:alpha val="60000"/>
                  </a:schemeClr>
                </a:solidFill>
              </a:rPr>
              <a:t>3 düğümüne giden tek yol olan 2-&gt;3 yolu ise en büyük ödül değerine (100) sahip olarak belirlenmiştir. Diğer yollar sıfır (0) olarak belirlendiğinde ödül tablosu yandaki gibi ortaya çıkmaktadır. </a:t>
            </a:r>
          </a:p>
        </p:txBody>
      </p:sp>
      <p:pic>
        <p:nvPicPr>
          <p:cNvPr id="3074" name="Picture 2">
            <a:extLst>
              <a:ext uri="{FF2B5EF4-FFF2-40B4-BE49-F238E27FC236}">
                <a16:creationId xmlns:a16="http://schemas.microsoft.com/office/drawing/2014/main" id="{C15A5B8E-6CDF-4A95-FDE9-8E9EB0C6F182}"/>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7064140" y="1945433"/>
            <a:ext cx="3701627" cy="3399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01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Frame 4106">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CA70672-A422-35AA-DAB0-81E7B8CA39DD}"/>
              </a:ext>
            </a:extLst>
          </p:cNvPr>
          <p:cNvSpPr>
            <a:spLocks noGrp="1"/>
          </p:cNvSpPr>
          <p:nvPr>
            <p:ph type="title"/>
          </p:nvPr>
        </p:nvSpPr>
        <p:spPr>
          <a:xfrm>
            <a:off x="838199" y="857251"/>
            <a:ext cx="4581525" cy="2076450"/>
          </a:xfrm>
        </p:spPr>
        <p:txBody>
          <a:bodyPr anchor="b">
            <a:normAutofit/>
          </a:bodyPr>
          <a:lstStyle/>
          <a:p>
            <a:r>
              <a:rPr lang="tr-TR" sz="4100">
                <a:gradFill flip="none" rotWithShape="1">
                  <a:gsLst>
                    <a:gs pos="0">
                      <a:schemeClr val="accent5">
                        <a:alpha val="70000"/>
                      </a:schemeClr>
                    </a:gs>
                    <a:gs pos="100000">
                      <a:schemeClr val="accent1">
                        <a:alpha val="70000"/>
                      </a:schemeClr>
                    </a:gs>
                  </a:gsLst>
                  <a:lin ang="0" scaled="1"/>
                  <a:tileRect/>
                </a:gradFill>
              </a:rPr>
              <a:t>Q-TABLOSU’NUN OLUŞTURULMASI</a:t>
            </a:r>
          </a:p>
        </p:txBody>
      </p:sp>
      <p:sp>
        <p:nvSpPr>
          <p:cNvPr id="4102" name="Content Placeholder 4101">
            <a:extLst>
              <a:ext uri="{FF2B5EF4-FFF2-40B4-BE49-F238E27FC236}">
                <a16:creationId xmlns:a16="http://schemas.microsoft.com/office/drawing/2014/main" id="{8459B804-F8DA-2CC9-77B2-81508BEB5393}"/>
              </a:ext>
            </a:extLst>
          </p:cNvPr>
          <p:cNvSpPr>
            <a:spLocks noGrp="1"/>
          </p:cNvSpPr>
          <p:nvPr>
            <p:ph idx="1"/>
          </p:nvPr>
        </p:nvSpPr>
        <p:spPr>
          <a:xfrm>
            <a:off x="838199" y="3190875"/>
            <a:ext cx="4581526" cy="2986087"/>
          </a:xfrm>
        </p:spPr>
        <p:txBody>
          <a:bodyPr>
            <a:normAutofit/>
          </a:bodyPr>
          <a:lstStyle/>
          <a:p>
            <a:r>
              <a:rPr lang="tr-TR" sz="1800" dirty="0">
                <a:solidFill>
                  <a:schemeClr val="tx2">
                    <a:alpha val="60000"/>
                  </a:schemeClr>
                </a:solidFill>
              </a:rPr>
              <a:t>Ödül tablosunun oluşturulmasının ardından algoritma henüz bir tecrübeye sahip olmadığı için 0’lar ile doldurulan Q tablosu oluşturulur. </a:t>
            </a:r>
          </a:p>
          <a:p>
            <a:r>
              <a:rPr lang="tr-TR" sz="1800" dirty="0">
                <a:solidFill>
                  <a:schemeClr val="tx2">
                    <a:alpha val="60000"/>
                  </a:schemeClr>
                </a:solidFill>
              </a:rPr>
              <a:t>Ajan bu tabloda rastgele bir düğüme yerleştirilir.</a:t>
            </a:r>
          </a:p>
          <a:p>
            <a:endParaRPr lang="tr-TR" sz="1800" dirty="0">
              <a:solidFill>
                <a:schemeClr val="tx2">
                  <a:alpha val="60000"/>
                </a:schemeClr>
              </a:solidFill>
            </a:endParaRPr>
          </a:p>
          <a:p>
            <a:endParaRPr lang="en-US" sz="1800" dirty="0">
              <a:solidFill>
                <a:schemeClr val="tx2">
                  <a:alpha val="60000"/>
                </a:schemeClr>
              </a:solidFill>
            </a:endParaRPr>
          </a:p>
        </p:txBody>
      </p:sp>
      <p:pic>
        <p:nvPicPr>
          <p:cNvPr id="4098" name="Picture 2">
            <a:extLst>
              <a:ext uri="{FF2B5EF4-FFF2-40B4-BE49-F238E27FC236}">
                <a16:creationId xmlns:a16="http://schemas.microsoft.com/office/drawing/2014/main" id="{8A3EFF0C-636F-BC48-6C96-9433C09D1C95}"/>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6330893" y="1118044"/>
            <a:ext cx="5022907" cy="459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568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75E98C-7C25-ED26-E3EE-7AD3EA75A94B}"/>
            </a:ext>
          </a:extLst>
        </p:cNvPr>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1EA44806-06E8-7C11-CDEC-2D9E1AF11F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Frame 4106">
            <a:extLst>
              <a:ext uri="{FF2B5EF4-FFF2-40B4-BE49-F238E27FC236}">
                <a16:creationId xmlns:a16="http://schemas.microsoft.com/office/drawing/2014/main" id="{7E112809-18DB-5484-7778-7DEF1CDB1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D713CC3-52F8-790A-AAE4-BF41D778D5C7}"/>
              </a:ext>
            </a:extLst>
          </p:cNvPr>
          <p:cNvSpPr>
            <a:spLocks noGrp="1"/>
          </p:cNvSpPr>
          <p:nvPr>
            <p:ph type="title"/>
          </p:nvPr>
        </p:nvSpPr>
        <p:spPr>
          <a:xfrm>
            <a:off x="838199" y="857251"/>
            <a:ext cx="4581525" cy="2076450"/>
          </a:xfrm>
        </p:spPr>
        <p:txBody>
          <a:bodyPr anchor="b">
            <a:normAutofit/>
          </a:bodyPr>
          <a:lstStyle/>
          <a:p>
            <a:r>
              <a:rPr lang="tr-TR" sz="4100" dirty="0">
                <a:gradFill flip="none" rotWithShape="1">
                  <a:gsLst>
                    <a:gs pos="0">
                      <a:schemeClr val="accent5">
                        <a:alpha val="70000"/>
                      </a:schemeClr>
                    </a:gs>
                    <a:gs pos="100000">
                      <a:schemeClr val="accent1">
                        <a:alpha val="70000"/>
                      </a:schemeClr>
                    </a:gs>
                  </a:gsLst>
                  <a:lin ang="0" scaled="1"/>
                  <a:tileRect/>
                </a:gradFill>
              </a:rPr>
              <a:t>PROBLEM ÇÖZÜMÜ</a:t>
            </a:r>
          </a:p>
        </p:txBody>
      </p:sp>
      <p:sp>
        <p:nvSpPr>
          <p:cNvPr id="4102" name="Content Placeholder 4101">
            <a:extLst>
              <a:ext uri="{FF2B5EF4-FFF2-40B4-BE49-F238E27FC236}">
                <a16:creationId xmlns:a16="http://schemas.microsoft.com/office/drawing/2014/main" id="{7507CD39-480B-DDFF-0271-2FB49D8063FB}"/>
              </a:ext>
            </a:extLst>
          </p:cNvPr>
          <p:cNvSpPr>
            <a:spLocks noGrp="1"/>
          </p:cNvSpPr>
          <p:nvPr>
            <p:ph idx="1"/>
          </p:nvPr>
        </p:nvSpPr>
        <p:spPr>
          <a:xfrm>
            <a:off x="838199" y="3190875"/>
            <a:ext cx="6091990" cy="2986087"/>
          </a:xfrm>
        </p:spPr>
        <p:txBody>
          <a:bodyPr>
            <a:normAutofit lnSpcReduction="10000"/>
          </a:bodyPr>
          <a:lstStyle/>
          <a:p>
            <a:pPr algn="just"/>
            <a:r>
              <a:rPr lang="tr-TR" sz="1800" b="1" noProof="0" dirty="0">
                <a:solidFill>
                  <a:schemeClr val="tx2">
                    <a:alpha val="60000"/>
                  </a:schemeClr>
                </a:solidFill>
              </a:rPr>
              <a:t>1. Adımda </a:t>
            </a:r>
            <a:r>
              <a:rPr lang="tr-TR" sz="1800" noProof="0" dirty="0">
                <a:solidFill>
                  <a:schemeClr val="tx2">
                    <a:alpha val="60000"/>
                  </a:schemeClr>
                </a:solidFill>
              </a:rPr>
              <a:t>ajanın 0-0 düğüme yerleştirildiği var sayılırsa gidilebilecek iki düğüm olduğu görülür (1. veya 2. düğüm)</a:t>
            </a:r>
          </a:p>
          <a:p>
            <a:pPr algn="just"/>
            <a:r>
              <a:rPr lang="tr-TR" sz="1800" noProof="0" dirty="0">
                <a:solidFill>
                  <a:schemeClr val="tx2">
                    <a:alpha val="60000"/>
                  </a:schemeClr>
                </a:solidFill>
              </a:rPr>
              <a:t>Q-Tablosunda gideceği iki düğümün de değeri sıfırdır bu yüzden rastgele bir seçim yapar (2. düğümü seçtiğini varsayalım) ve bu seçimini değerlendirmeye başlar. </a:t>
            </a:r>
          </a:p>
          <a:p>
            <a:pPr algn="just"/>
            <a:r>
              <a:rPr lang="tr-TR" sz="1800" dirty="0">
                <a:solidFill>
                  <a:schemeClr val="tx2">
                    <a:alpha val="60000"/>
                  </a:schemeClr>
                </a:solidFill>
              </a:rPr>
              <a:t>Not:  Not: Gamma değerini 0.8, öğrenme değerini de 0.7 varsayılmaktadır. </a:t>
            </a:r>
            <a:endParaRPr lang="tr-TR" sz="1800" noProof="0" dirty="0">
              <a:solidFill>
                <a:schemeClr val="tx2">
                  <a:alpha val="60000"/>
                </a:schemeClr>
              </a:solidFill>
            </a:endParaRPr>
          </a:p>
        </p:txBody>
      </p:sp>
      <p:pic>
        <p:nvPicPr>
          <p:cNvPr id="4098" name="Picture 2">
            <a:extLst>
              <a:ext uri="{FF2B5EF4-FFF2-40B4-BE49-F238E27FC236}">
                <a16:creationId xmlns:a16="http://schemas.microsoft.com/office/drawing/2014/main" id="{F8E06676-3D09-7726-E78F-9483167EE932}"/>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7725417" y="1849564"/>
            <a:ext cx="3187002" cy="291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448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28C409-B595-4FB7-7199-DA1A99AA8AD5}"/>
            </a:ext>
          </a:extLst>
        </p:cNvPr>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4BE7D435-BCCC-BE41-7659-96E20683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Frame 4106">
            <a:extLst>
              <a:ext uri="{FF2B5EF4-FFF2-40B4-BE49-F238E27FC236}">
                <a16:creationId xmlns:a16="http://schemas.microsoft.com/office/drawing/2014/main" id="{F9FFA8EF-D533-133A-CA34-5632E1AC5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8286FEE-E915-CDAE-AC64-F9ED747C2119}"/>
              </a:ext>
            </a:extLst>
          </p:cNvPr>
          <p:cNvSpPr>
            <a:spLocks noGrp="1"/>
          </p:cNvSpPr>
          <p:nvPr>
            <p:ph type="title"/>
          </p:nvPr>
        </p:nvSpPr>
        <p:spPr>
          <a:xfrm>
            <a:off x="838199" y="857251"/>
            <a:ext cx="4581525" cy="2076450"/>
          </a:xfrm>
        </p:spPr>
        <p:txBody>
          <a:bodyPr anchor="b">
            <a:normAutofit/>
          </a:bodyPr>
          <a:lstStyle/>
          <a:p>
            <a:r>
              <a:rPr lang="tr-TR" sz="4100" dirty="0">
                <a:gradFill flip="none" rotWithShape="1">
                  <a:gsLst>
                    <a:gs pos="0">
                      <a:schemeClr val="accent5">
                        <a:alpha val="70000"/>
                      </a:schemeClr>
                    </a:gs>
                    <a:gs pos="100000">
                      <a:schemeClr val="accent1">
                        <a:alpha val="70000"/>
                      </a:schemeClr>
                    </a:gs>
                  </a:gsLst>
                  <a:lin ang="0" scaled="1"/>
                  <a:tileRect/>
                </a:gradFill>
              </a:rPr>
              <a:t>PROBLEM ÇÖZÜMÜ</a:t>
            </a:r>
          </a:p>
        </p:txBody>
      </p:sp>
      <p:sp>
        <p:nvSpPr>
          <p:cNvPr id="4102" name="Content Placeholder 4101">
            <a:extLst>
              <a:ext uri="{FF2B5EF4-FFF2-40B4-BE49-F238E27FC236}">
                <a16:creationId xmlns:a16="http://schemas.microsoft.com/office/drawing/2014/main" id="{1ACE87A4-8E74-9819-C061-8262F5DC391E}"/>
              </a:ext>
            </a:extLst>
          </p:cNvPr>
          <p:cNvSpPr>
            <a:spLocks noGrp="1"/>
          </p:cNvSpPr>
          <p:nvPr>
            <p:ph idx="1"/>
          </p:nvPr>
        </p:nvSpPr>
        <p:spPr>
          <a:xfrm>
            <a:off x="838199" y="3190875"/>
            <a:ext cx="6091990" cy="2986087"/>
          </a:xfrm>
        </p:spPr>
        <p:txBody>
          <a:bodyPr>
            <a:normAutofit fontScale="92500" lnSpcReduction="10000"/>
          </a:bodyPr>
          <a:lstStyle/>
          <a:p>
            <a:pPr algn="just"/>
            <a:r>
              <a:rPr lang="tr-TR" sz="1800" noProof="0" dirty="0">
                <a:solidFill>
                  <a:schemeClr val="tx2">
                    <a:alpha val="60000"/>
                  </a:schemeClr>
                </a:solidFill>
              </a:rPr>
              <a:t>Q-Learning algoritmamıza göre ilk seçimimizin değerlendirmesini yapalım (Değerlendirme formülü değerler aracılığı ile yerine yazılır.):</a:t>
            </a:r>
          </a:p>
          <a:p>
            <a:pPr algn="just"/>
            <a:endParaRPr lang="tr-TR" sz="1800" noProof="0" dirty="0">
              <a:solidFill>
                <a:schemeClr val="tx2">
                  <a:alpha val="60000"/>
                </a:schemeClr>
              </a:solidFill>
            </a:endParaRPr>
          </a:p>
          <a:p>
            <a:pPr algn="just"/>
            <a:endParaRPr lang="tr-TR" sz="1800" noProof="0" dirty="0">
              <a:solidFill>
                <a:schemeClr val="tx2">
                  <a:alpha val="60000"/>
                </a:schemeClr>
              </a:solidFill>
            </a:endParaRPr>
          </a:p>
          <a:p>
            <a:pPr algn="just"/>
            <a:endParaRPr lang="tr-TR" sz="1800" noProof="0" dirty="0">
              <a:solidFill>
                <a:schemeClr val="tx2">
                  <a:alpha val="60000"/>
                </a:schemeClr>
              </a:solidFill>
            </a:endParaRPr>
          </a:p>
          <a:p>
            <a:pPr algn="just"/>
            <a:endParaRPr lang="tr-TR" sz="1200" b="0" i="0" dirty="0">
              <a:solidFill>
                <a:srgbClr val="242424"/>
              </a:solidFill>
              <a:effectLst/>
              <a:latin typeface="source-serif-pro"/>
            </a:endParaRPr>
          </a:p>
          <a:p>
            <a:pPr algn="just"/>
            <a:r>
              <a:rPr lang="tr-TR" sz="1800" dirty="0">
                <a:solidFill>
                  <a:schemeClr val="tx2">
                    <a:alpha val="60000"/>
                  </a:schemeClr>
                </a:solidFill>
              </a:rPr>
              <a:t>İlk durumda ajan ödül olan bir yere gitmediğinden Q-Tablosundaki değer sıfır kalmıştır</a:t>
            </a:r>
            <a:r>
              <a:rPr lang="tr-TR" sz="1200" b="1" i="0" dirty="0">
                <a:solidFill>
                  <a:srgbClr val="242424"/>
                </a:solidFill>
                <a:effectLst/>
                <a:latin typeface="source-serif-pro"/>
              </a:rPr>
              <a:t>.</a:t>
            </a:r>
            <a:endParaRPr lang="tr-TR" sz="1800" b="1" noProof="0" dirty="0">
              <a:solidFill>
                <a:schemeClr val="tx2">
                  <a:alpha val="60000"/>
                </a:schemeClr>
              </a:solidFill>
            </a:endParaRPr>
          </a:p>
        </p:txBody>
      </p:sp>
      <p:pic>
        <p:nvPicPr>
          <p:cNvPr id="4098" name="Picture 2">
            <a:extLst>
              <a:ext uri="{FF2B5EF4-FFF2-40B4-BE49-F238E27FC236}">
                <a16:creationId xmlns:a16="http://schemas.microsoft.com/office/drawing/2014/main" id="{64986FC6-24CA-CC30-08A8-6955C9B4F8DA}"/>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7725417" y="1849564"/>
            <a:ext cx="3187002" cy="2914941"/>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a:extLst>
              <a:ext uri="{FF2B5EF4-FFF2-40B4-BE49-F238E27FC236}">
                <a16:creationId xmlns:a16="http://schemas.microsoft.com/office/drawing/2014/main" id="{B3374C09-1283-0F6A-E09A-3D0B131226EE}"/>
              </a:ext>
            </a:extLst>
          </p:cNvPr>
          <p:cNvPicPr>
            <a:picLocks noChangeAspect="1"/>
          </p:cNvPicPr>
          <p:nvPr/>
        </p:nvPicPr>
        <p:blipFill>
          <a:blip r:embed="rId3"/>
          <a:stretch>
            <a:fillRect/>
          </a:stretch>
        </p:blipFill>
        <p:spPr>
          <a:xfrm>
            <a:off x="1453635" y="4166283"/>
            <a:ext cx="3825572" cy="1196444"/>
          </a:xfrm>
          <a:prstGeom prst="rect">
            <a:avLst/>
          </a:prstGeom>
        </p:spPr>
      </p:pic>
    </p:spTree>
    <p:extLst>
      <p:ext uri="{BB962C8B-B14F-4D97-AF65-F5344CB8AC3E}">
        <p14:creationId xmlns:p14="http://schemas.microsoft.com/office/powerpoint/2010/main" val="1973200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0D6092-0966-4E1F-E81B-F0FFFF350205}"/>
            </a:ext>
          </a:extLst>
        </p:cNvPr>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7C8CD260-2080-0017-F486-276D41A83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Frame 4106">
            <a:extLst>
              <a:ext uri="{FF2B5EF4-FFF2-40B4-BE49-F238E27FC236}">
                <a16:creationId xmlns:a16="http://schemas.microsoft.com/office/drawing/2014/main" id="{660E5C7E-CBB6-F5F9-B868-B4177E7BA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A2155B8-6D6E-92FD-31CB-D45C505B5264}"/>
              </a:ext>
            </a:extLst>
          </p:cNvPr>
          <p:cNvSpPr>
            <a:spLocks noGrp="1"/>
          </p:cNvSpPr>
          <p:nvPr>
            <p:ph type="title"/>
          </p:nvPr>
        </p:nvSpPr>
        <p:spPr>
          <a:xfrm>
            <a:off x="838199" y="857251"/>
            <a:ext cx="4581525" cy="1183305"/>
          </a:xfrm>
        </p:spPr>
        <p:txBody>
          <a:bodyPr anchor="b">
            <a:normAutofit fontScale="90000"/>
          </a:bodyPr>
          <a:lstStyle/>
          <a:p>
            <a:r>
              <a:rPr lang="tr-TR" sz="4100" dirty="0">
                <a:gradFill flip="none" rotWithShape="1">
                  <a:gsLst>
                    <a:gs pos="0">
                      <a:schemeClr val="accent5">
                        <a:alpha val="70000"/>
                      </a:schemeClr>
                    </a:gs>
                    <a:gs pos="100000">
                      <a:schemeClr val="accent1">
                        <a:alpha val="70000"/>
                      </a:schemeClr>
                    </a:gs>
                  </a:gsLst>
                  <a:lin ang="0" scaled="1"/>
                  <a:tileRect/>
                </a:gradFill>
              </a:rPr>
              <a:t>PROBLEM ÇÖZÜMÜ</a:t>
            </a:r>
          </a:p>
        </p:txBody>
      </p:sp>
      <p:sp>
        <p:nvSpPr>
          <p:cNvPr id="4102" name="Content Placeholder 4101">
            <a:extLst>
              <a:ext uri="{FF2B5EF4-FFF2-40B4-BE49-F238E27FC236}">
                <a16:creationId xmlns:a16="http://schemas.microsoft.com/office/drawing/2014/main" id="{257E7454-DA05-1B79-B3FC-8605CDC40E34}"/>
              </a:ext>
            </a:extLst>
          </p:cNvPr>
          <p:cNvSpPr>
            <a:spLocks noGrp="1"/>
          </p:cNvSpPr>
          <p:nvPr>
            <p:ph idx="1"/>
          </p:nvPr>
        </p:nvSpPr>
        <p:spPr>
          <a:xfrm>
            <a:off x="838198" y="2252313"/>
            <a:ext cx="6804805" cy="3924650"/>
          </a:xfrm>
        </p:spPr>
        <p:txBody>
          <a:bodyPr>
            <a:normAutofit fontScale="92500" lnSpcReduction="10000"/>
          </a:bodyPr>
          <a:lstStyle/>
          <a:p>
            <a:pPr algn="just"/>
            <a:r>
              <a:rPr lang="tr-TR" sz="1600" noProof="0" dirty="0">
                <a:solidFill>
                  <a:schemeClr val="tx2">
                    <a:alpha val="60000"/>
                  </a:schemeClr>
                </a:solidFill>
              </a:rPr>
              <a:t>İkinci aşamada ajan artık 2 düğümünden devam edecektir. Gideceği üç yol bulunmaktadır (0. düğüm, 1. düğüm ve 3. düğüm). Ajan Q-Tablosuna tekrar bakar ve üç düğümün de Q değerinin sıfır olduğunu görür ve </a:t>
            </a:r>
            <a:r>
              <a:rPr lang="tr-TR" sz="1600" b="1" noProof="0" dirty="0">
                <a:solidFill>
                  <a:schemeClr val="tx2">
                    <a:alpha val="60000"/>
                  </a:schemeClr>
                </a:solidFill>
              </a:rPr>
              <a:t>rastgele seçim </a:t>
            </a:r>
            <a:r>
              <a:rPr lang="tr-TR" sz="1600" noProof="0" dirty="0">
                <a:solidFill>
                  <a:schemeClr val="tx2">
                    <a:alpha val="60000"/>
                  </a:schemeClr>
                </a:solidFill>
              </a:rPr>
              <a:t>yapar. Bu seçiminde 3 düğümünü seçtiğini varsayalım ve seçtiği düğüme göre Q-Learning algoritmamızı uygulayalım.</a:t>
            </a:r>
          </a:p>
          <a:p>
            <a:pPr algn="just"/>
            <a:endParaRPr lang="tr-TR" sz="1800" noProof="0" dirty="0">
              <a:solidFill>
                <a:schemeClr val="tx2">
                  <a:alpha val="60000"/>
                </a:schemeClr>
              </a:solidFill>
            </a:endParaRPr>
          </a:p>
          <a:p>
            <a:pPr algn="just"/>
            <a:endParaRPr lang="tr-TR" sz="1800" noProof="0" dirty="0">
              <a:solidFill>
                <a:schemeClr val="tx2">
                  <a:alpha val="60000"/>
                </a:schemeClr>
              </a:solidFill>
            </a:endParaRPr>
          </a:p>
          <a:p>
            <a:pPr algn="just"/>
            <a:endParaRPr lang="tr-TR" sz="1200" b="0" i="0" dirty="0">
              <a:solidFill>
                <a:srgbClr val="242424"/>
              </a:solidFill>
              <a:effectLst/>
              <a:latin typeface="source-serif-pro"/>
            </a:endParaRPr>
          </a:p>
          <a:p>
            <a:pPr algn="just"/>
            <a:endParaRPr lang="tr-TR" sz="1400" dirty="0">
              <a:solidFill>
                <a:schemeClr val="tx2">
                  <a:alpha val="60000"/>
                </a:schemeClr>
              </a:solidFill>
            </a:endParaRPr>
          </a:p>
          <a:p>
            <a:pPr algn="just"/>
            <a:r>
              <a:rPr lang="tr-TR" sz="1400" dirty="0">
                <a:solidFill>
                  <a:schemeClr val="tx2">
                    <a:alpha val="60000"/>
                  </a:schemeClr>
                </a:solidFill>
              </a:rPr>
              <a:t>2. düğümden 3. düğüme geçmenin ödülü olduğu için Q-değerimizde bir değişme olmuştur ve tecrübe kazanmışızdır yani Q-Tablomuz değişmiştir. </a:t>
            </a:r>
            <a:r>
              <a:rPr lang="tr-TR" sz="1400" b="1" dirty="0">
                <a:solidFill>
                  <a:schemeClr val="tx2">
                    <a:alpha val="60000"/>
                  </a:schemeClr>
                </a:solidFill>
              </a:rPr>
              <a:t>Bu işlemler tekrar ettikçe Q-Tablomuz şekillenecek ve ajanımız direkt olarak hedef düğüme doğru hareket etmeye başlayacaktır.</a:t>
            </a:r>
          </a:p>
          <a:p>
            <a:pPr algn="just"/>
            <a:endParaRPr lang="tr-TR" sz="1400" dirty="0">
              <a:solidFill>
                <a:schemeClr val="tx2">
                  <a:alpha val="60000"/>
                </a:schemeClr>
              </a:solidFill>
            </a:endParaRPr>
          </a:p>
          <a:p>
            <a:pPr algn="just"/>
            <a:endParaRPr lang="tr-TR" sz="1400" dirty="0">
              <a:solidFill>
                <a:schemeClr val="tx2">
                  <a:alpha val="60000"/>
                </a:schemeClr>
              </a:solidFill>
            </a:endParaRPr>
          </a:p>
        </p:txBody>
      </p:sp>
      <p:pic>
        <p:nvPicPr>
          <p:cNvPr id="4" name="Resim 3">
            <a:extLst>
              <a:ext uri="{FF2B5EF4-FFF2-40B4-BE49-F238E27FC236}">
                <a16:creationId xmlns:a16="http://schemas.microsoft.com/office/drawing/2014/main" id="{7DA68C88-6546-765E-0FE7-BD724463A813}"/>
              </a:ext>
            </a:extLst>
          </p:cNvPr>
          <p:cNvPicPr>
            <a:picLocks noChangeAspect="1"/>
          </p:cNvPicPr>
          <p:nvPr/>
        </p:nvPicPr>
        <p:blipFill>
          <a:blip r:embed="rId2"/>
          <a:stretch>
            <a:fillRect/>
          </a:stretch>
        </p:blipFill>
        <p:spPr>
          <a:xfrm>
            <a:off x="2515064" y="3686679"/>
            <a:ext cx="3580936" cy="1312504"/>
          </a:xfrm>
          <a:prstGeom prst="rect">
            <a:avLst/>
          </a:prstGeom>
        </p:spPr>
      </p:pic>
      <p:pic>
        <p:nvPicPr>
          <p:cNvPr id="6148" name="Picture 4">
            <a:extLst>
              <a:ext uri="{FF2B5EF4-FFF2-40B4-BE49-F238E27FC236}">
                <a16:creationId xmlns:a16="http://schemas.microsoft.com/office/drawing/2014/main" id="{97BAAF86-640F-4FD2-4CA6-3AC8A78E5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762" y="2357437"/>
            <a:ext cx="23431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66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4C2151-5ADC-BD53-B575-F411D911B145}"/>
              </a:ext>
            </a:extLst>
          </p:cNvPr>
          <p:cNvSpPr>
            <a:spLocks noGrp="1"/>
          </p:cNvSpPr>
          <p:nvPr>
            <p:ph type="title"/>
          </p:nvPr>
        </p:nvSpPr>
        <p:spPr/>
        <p:txBody>
          <a:bodyPr>
            <a:noAutofit/>
          </a:bodyPr>
          <a:lstStyle/>
          <a:p>
            <a:r>
              <a:rPr lang="tr-TR" sz="4400" dirty="0"/>
              <a:t>K-MEANS KÜMELEME ALGORİTMASI</a:t>
            </a:r>
          </a:p>
        </p:txBody>
      </p:sp>
      <p:sp>
        <p:nvSpPr>
          <p:cNvPr id="3" name="İçerik Yer Tutucusu 2">
            <a:extLst>
              <a:ext uri="{FF2B5EF4-FFF2-40B4-BE49-F238E27FC236}">
                <a16:creationId xmlns:a16="http://schemas.microsoft.com/office/drawing/2014/main" id="{563931E9-A2F7-D123-6F66-C3310D3ED3BF}"/>
              </a:ext>
            </a:extLst>
          </p:cNvPr>
          <p:cNvSpPr>
            <a:spLocks noGrp="1"/>
          </p:cNvSpPr>
          <p:nvPr>
            <p:ph idx="1"/>
          </p:nvPr>
        </p:nvSpPr>
        <p:spPr/>
        <p:txBody>
          <a:bodyPr>
            <a:normAutofit fontScale="77500" lnSpcReduction="20000"/>
          </a:bodyPr>
          <a:lstStyle/>
          <a:p>
            <a:pPr algn="just"/>
            <a:r>
              <a:rPr lang="tr-TR" dirty="0"/>
              <a:t>Kümeleme algoritmaları şu ana kadar gördüğümüz algoritmalardan kategorik olarak farklıdır. Bu algoritmalar denetimsiz öğrenme kategorisine girer. </a:t>
            </a:r>
          </a:p>
          <a:p>
            <a:pPr algn="just"/>
            <a:r>
              <a:rPr lang="tr-TR" dirty="0"/>
              <a:t>Denetimsiz öğrenmede, eğitim amaçlı herhangi bir veri seti bulunmaz. </a:t>
            </a:r>
          </a:p>
          <a:p>
            <a:pPr algn="just"/>
            <a:r>
              <a:rPr lang="tr-TR" dirty="0"/>
              <a:t>Verinin dağılımına göre, kümelenme alanları tespit edilir. Örneğin müşteri davranışları analizinde, herhangi bir konudaki eğilimlerin belirlenmesinde bu algoritmalar kullanılır. Konu hakkında önceden herhangi bir bilgimiz yoktur. Verinin kümelenmesine göre fikir sahibi olmaya çalışırız.</a:t>
            </a:r>
          </a:p>
          <a:p>
            <a:pPr algn="just"/>
            <a:r>
              <a:rPr lang="tr-TR" dirty="0"/>
              <a:t> Kümelemede en yaygın kullanılan algoritma K-</a:t>
            </a:r>
            <a:r>
              <a:rPr lang="tr-TR" dirty="0" err="1"/>
              <a:t>Means</a:t>
            </a:r>
            <a:r>
              <a:rPr lang="tr-TR" dirty="0"/>
              <a:t> algoritmasıdır. Algoritmanın yapısı son derece basittir.</a:t>
            </a:r>
          </a:p>
        </p:txBody>
      </p:sp>
    </p:spTree>
    <p:extLst>
      <p:ext uri="{BB962C8B-B14F-4D97-AF65-F5344CB8AC3E}">
        <p14:creationId xmlns:p14="http://schemas.microsoft.com/office/powerpoint/2010/main" val="178632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4C2151-5ADC-BD53-B575-F411D911B145}"/>
              </a:ext>
            </a:extLst>
          </p:cNvPr>
          <p:cNvSpPr>
            <a:spLocks noGrp="1"/>
          </p:cNvSpPr>
          <p:nvPr>
            <p:ph type="title"/>
          </p:nvPr>
        </p:nvSpPr>
        <p:spPr/>
        <p:txBody>
          <a:bodyPr>
            <a:noAutofit/>
          </a:bodyPr>
          <a:lstStyle/>
          <a:p>
            <a:r>
              <a:rPr lang="tr-TR" sz="4400" dirty="0"/>
              <a:t>K-MEANS KÜMELEME ALGORİTMASI</a:t>
            </a:r>
          </a:p>
        </p:txBody>
      </p:sp>
      <p:sp>
        <p:nvSpPr>
          <p:cNvPr id="3" name="İçerik Yer Tutucusu 2">
            <a:extLst>
              <a:ext uri="{FF2B5EF4-FFF2-40B4-BE49-F238E27FC236}">
                <a16:creationId xmlns:a16="http://schemas.microsoft.com/office/drawing/2014/main" id="{563931E9-A2F7-D123-6F66-C3310D3ED3BF}"/>
              </a:ext>
            </a:extLst>
          </p:cNvPr>
          <p:cNvSpPr>
            <a:spLocks noGrp="1"/>
          </p:cNvSpPr>
          <p:nvPr>
            <p:ph idx="1"/>
          </p:nvPr>
        </p:nvSpPr>
        <p:spPr/>
        <p:txBody>
          <a:bodyPr>
            <a:normAutofit fontScale="70000" lnSpcReduction="20000"/>
          </a:bodyPr>
          <a:lstStyle/>
          <a:p>
            <a:pPr algn="just"/>
            <a:r>
              <a:rPr lang="tr-TR" dirty="0"/>
              <a:t>Bu algoritmaya göre öncelikle verilerimizin kaç kümeye ayrılacağına karar verilir. Bu sayı algoritmanın başındaki “</a:t>
            </a:r>
            <a:r>
              <a:rPr lang="tr-TR" b="1" dirty="0"/>
              <a:t>K” </a:t>
            </a:r>
            <a:r>
              <a:rPr lang="tr-TR" dirty="0"/>
              <a:t>ifadesini temsil eder. Genelde 2-3 veya 4 kümeleme oluşturulur. </a:t>
            </a:r>
          </a:p>
          <a:p>
            <a:pPr algn="just"/>
            <a:r>
              <a:rPr lang="tr-TR" dirty="0"/>
              <a:t>Daha sonra kaç küme oluşturacaksak o küme sayısı kadar noktayı verilerimiz içinde rastgele konumlandırırız.</a:t>
            </a:r>
          </a:p>
          <a:p>
            <a:pPr algn="just"/>
            <a:r>
              <a:rPr lang="tr-TR" dirty="0"/>
              <a:t> Bir sonraki adımda bu noktalara en yakın veriler tespit edilir ve ilk kümeleme oluşturulur. </a:t>
            </a:r>
          </a:p>
          <a:p>
            <a:pPr algn="just"/>
            <a:r>
              <a:rPr lang="tr-TR" dirty="0"/>
              <a:t>Mevcut kümelemeye göre noktalarımızın yeni yerleri, kümelerin ağırlık merkezleri olarak tespit edilir. </a:t>
            </a:r>
          </a:p>
          <a:p>
            <a:pPr algn="just"/>
            <a:r>
              <a:rPr lang="tr-TR" dirty="0"/>
              <a:t>Noktaların bu yeni konumuna göre tekrar en yakın veriler tespit edilir ve bu işlem artık noktalarımızın yerleri değişmeyecek veya çok az değişecek tekrara ulaşıncaya kadar devam eder. </a:t>
            </a:r>
          </a:p>
        </p:txBody>
      </p:sp>
    </p:spTree>
    <p:extLst>
      <p:ext uri="{BB962C8B-B14F-4D97-AF65-F5344CB8AC3E}">
        <p14:creationId xmlns:p14="http://schemas.microsoft.com/office/powerpoint/2010/main" val="3504657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0EA2B86-BF53-A436-BCBF-931751BA2048}"/>
              </a:ext>
            </a:extLst>
          </p:cNvPr>
          <p:cNvSpPr>
            <a:spLocks noGrp="1"/>
          </p:cNvSpPr>
          <p:nvPr>
            <p:ph type="title"/>
          </p:nvPr>
        </p:nvSpPr>
        <p:spPr>
          <a:xfrm>
            <a:off x="838201" y="857251"/>
            <a:ext cx="4362973" cy="2076450"/>
          </a:xfrm>
        </p:spPr>
        <p:txBody>
          <a:bodyPr anchor="b">
            <a:normAutofit/>
          </a:bodyPr>
          <a:lstStyle/>
          <a:p>
            <a:r>
              <a:rPr lang="tr-TR" sz="4400" dirty="0">
                <a:gradFill flip="none" rotWithShape="1">
                  <a:gsLst>
                    <a:gs pos="0">
                      <a:schemeClr val="accent5">
                        <a:alpha val="70000"/>
                      </a:schemeClr>
                    </a:gs>
                    <a:gs pos="100000">
                      <a:schemeClr val="accent1">
                        <a:alpha val="70000"/>
                      </a:schemeClr>
                    </a:gs>
                  </a:gsLst>
                  <a:lin ang="0" scaled="1"/>
                  <a:tileRect/>
                </a:gradFill>
              </a:rPr>
              <a:t>K-MEANS KÜMELEME ALGORİTMASI</a:t>
            </a:r>
          </a:p>
        </p:txBody>
      </p:sp>
      <p:sp>
        <p:nvSpPr>
          <p:cNvPr id="3" name="İçerik Yer Tutucusu 2">
            <a:extLst>
              <a:ext uri="{FF2B5EF4-FFF2-40B4-BE49-F238E27FC236}">
                <a16:creationId xmlns:a16="http://schemas.microsoft.com/office/drawing/2014/main" id="{D4FC7745-C794-127F-7ED3-29AFD36989E3}"/>
              </a:ext>
            </a:extLst>
          </p:cNvPr>
          <p:cNvSpPr>
            <a:spLocks noGrp="1"/>
          </p:cNvSpPr>
          <p:nvPr>
            <p:ph idx="1"/>
          </p:nvPr>
        </p:nvSpPr>
        <p:spPr>
          <a:xfrm>
            <a:off x="838200" y="3190875"/>
            <a:ext cx="4362974" cy="2986087"/>
          </a:xfrm>
        </p:spPr>
        <p:txBody>
          <a:bodyPr>
            <a:normAutofit/>
          </a:bodyPr>
          <a:lstStyle/>
          <a:p>
            <a:pPr algn="just"/>
            <a:r>
              <a:rPr lang="tr-TR" sz="1900" dirty="0">
                <a:solidFill>
                  <a:schemeClr val="tx2">
                    <a:alpha val="60000"/>
                  </a:schemeClr>
                </a:solidFill>
              </a:rPr>
              <a:t>Böylece belirlediğimiz kümeleme sayısına göre veriler en doğru şekilde bir kümeye dahil edilir ve kümeler oluşturulmuş olur. Küme noktaları ve veriler arasındaki hesaplamalar genelde Öklid-Pisagor teoremlerine dayalı mesafe hesaplamalarıyla pek çok tekrarla yapılır.</a:t>
            </a:r>
          </a:p>
          <a:p>
            <a:endParaRPr lang="tr-TR" sz="1900" dirty="0">
              <a:solidFill>
                <a:schemeClr val="tx2">
                  <a:alpha val="60000"/>
                </a:schemeClr>
              </a:solidFill>
            </a:endParaRPr>
          </a:p>
        </p:txBody>
      </p:sp>
      <p:pic>
        <p:nvPicPr>
          <p:cNvPr id="5" name="Resim 4" descr="metin, ekran görüntüsü, diyagram, renklilik içeren bir resim&#10;&#10;Açıklama otomatik olarak oluşturuldu">
            <a:extLst>
              <a:ext uri="{FF2B5EF4-FFF2-40B4-BE49-F238E27FC236}">
                <a16:creationId xmlns:a16="http://schemas.microsoft.com/office/drawing/2014/main" id="{70883411-DA9E-5B05-67A2-C5246FC16E33}"/>
              </a:ext>
            </a:extLst>
          </p:cNvPr>
          <p:cNvPicPr>
            <a:picLocks noChangeAspect="1"/>
          </p:cNvPicPr>
          <p:nvPr/>
        </p:nvPicPr>
        <p:blipFill>
          <a:blip r:embed="rId2">
            <a:alphaModFix amt="90000"/>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6039374" y="1330809"/>
            <a:ext cx="5663269" cy="4190818"/>
          </a:xfrm>
          <a:prstGeom prst="rect">
            <a:avLst/>
          </a:prstGeom>
        </p:spPr>
      </p:pic>
    </p:spTree>
    <p:extLst>
      <p:ext uri="{BB962C8B-B14F-4D97-AF65-F5344CB8AC3E}">
        <p14:creationId xmlns:p14="http://schemas.microsoft.com/office/powerpoint/2010/main" val="239464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69E9D2-F593-75FA-F960-4FA41B470535}"/>
              </a:ext>
            </a:extLst>
          </p:cNvPr>
          <p:cNvSpPr>
            <a:spLocks noGrp="1"/>
          </p:cNvSpPr>
          <p:nvPr>
            <p:ph type="title"/>
          </p:nvPr>
        </p:nvSpPr>
        <p:spPr/>
        <p:txBody>
          <a:bodyPr>
            <a:normAutofit fontScale="90000"/>
          </a:bodyPr>
          <a:lstStyle/>
          <a:p>
            <a:r>
              <a:rPr lang="tr-TR" sz="5400" dirty="0">
                <a:gradFill flip="none" rotWithShape="1">
                  <a:gsLst>
                    <a:gs pos="0">
                      <a:schemeClr val="accent5">
                        <a:alpha val="70000"/>
                      </a:schemeClr>
                    </a:gs>
                    <a:gs pos="100000">
                      <a:schemeClr val="accent1">
                        <a:alpha val="70000"/>
                      </a:schemeClr>
                    </a:gs>
                  </a:gsLst>
                  <a:lin ang="0" scaled="1"/>
                  <a:tileRect/>
                </a:gradFill>
              </a:rPr>
              <a:t>K-MEANS KULLANIM ALANLARI</a:t>
            </a:r>
            <a:endParaRPr lang="tr-TR" dirty="0"/>
          </a:p>
        </p:txBody>
      </p:sp>
      <p:sp>
        <p:nvSpPr>
          <p:cNvPr id="3" name="İçerik Yer Tutucusu 2">
            <a:extLst>
              <a:ext uri="{FF2B5EF4-FFF2-40B4-BE49-F238E27FC236}">
                <a16:creationId xmlns:a16="http://schemas.microsoft.com/office/drawing/2014/main" id="{FB07E4FC-7414-88F5-6ED8-9460BA5AE131}"/>
              </a:ext>
            </a:extLst>
          </p:cNvPr>
          <p:cNvSpPr>
            <a:spLocks noGrp="1"/>
          </p:cNvSpPr>
          <p:nvPr>
            <p:ph idx="1"/>
          </p:nvPr>
        </p:nvSpPr>
        <p:spPr/>
        <p:txBody>
          <a:bodyPr>
            <a:normAutofit fontScale="55000" lnSpcReduction="20000"/>
          </a:bodyPr>
          <a:lstStyle/>
          <a:p>
            <a:pPr marL="228600" indent="0">
              <a:buNone/>
            </a:pPr>
            <a:r>
              <a:rPr lang="tr-TR" dirty="0"/>
              <a:t>Bu algoritma, özellikle veriyi önceden etiketlemeye gerek kalmadan anlamlı gruplar oluşturabilmesi sayesinde birçok alanda tercih edilmektedir. Müşteri segmentasyonu, belge kümeleme, biyolojik veri analizi ve görüntü işleme gibi farklı disiplinlerde kullanılan K-</a:t>
            </a:r>
            <a:r>
              <a:rPr lang="tr-TR" dirty="0" err="1"/>
              <a:t>means</a:t>
            </a:r>
            <a:r>
              <a:rPr lang="tr-TR" dirty="0"/>
              <a:t> algoritması, veri analizi ve modelleme süreçlerinde önemli bir rol oynar. </a:t>
            </a:r>
            <a:endParaRPr lang="tr-TR" b="1" dirty="0"/>
          </a:p>
          <a:p>
            <a:r>
              <a:rPr lang="tr-TR" b="1" dirty="0"/>
              <a:t>1. Müşteri Segmentasyonu</a:t>
            </a:r>
            <a:endParaRPr lang="tr-TR" dirty="0"/>
          </a:p>
          <a:p>
            <a:pPr>
              <a:buFont typeface="Arial" panose="020B0604020202020204" pitchFamily="34" charset="0"/>
              <a:buChar char="•"/>
            </a:pPr>
            <a:r>
              <a:rPr lang="tr-TR" dirty="0"/>
              <a:t>Müşterileri benzer alışveriş alışkanlıklarına göre gruplandırarak pazarlama stratejilerini iyileştirmek için kullanılır.</a:t>
            </a:r>
          </a:p>
          <a:p>
            <a:r>
              <a:rPr lang="tr-TR" b="1" dirty="0"/>
              <a:t>2. Belge Kümeleme</a:t>
            </a:r>
            <a:endParaRPr lang="tr-TR" dirty="0"/>
          </a:p>
          <a:p>
            <a:pPr>
              <a:buFont typeface="Arial" panose="020B0604020202020204" pitchFamily="34" charset="0"/>
              <a:buChar char="•"/>
            </a:pPr>
            <a:r>
              <a:rPr lang="tr-TR" dirty="0"/>
              <a:t>Büyük veri kümelerindeki belgeleri benzer içeriklere göre gruplamak için kullanılır. Örneğin, haber makalelerini konularına göre gruplama.</a:t>
            </a:r>
          </a:p>
          <a:p>
            <a:r>
              <a:rPr lang="tr-TR" b="1" dirty="0"/>
              <a:t>3. Biyolojik Veri Analizi</a:t>
            </a:r>
            <a:endParaRPr lang="tr-TR" dirty="0"/>
          </a:p>
          <a:p>
            <a:pPr>
              <a:buFont typeface="Arial" panose="020B0604020202020204" pitchFamily="34" charset="0"/>
              <a:buChar char="•"/>
            </a:pPr>
            <a:r>
              <a:rPr lang="tr-TR" dirty="0"/>
              <a:t>Genetik veri analizinde benzer genetik yapıya sahip grupları bulmak veya hücre tiplerini kümeler halinde sınıflandırmak amacıyla uygulanır.</a:t>
            </a:r>
          </a:p>
          <a:p>
            <a:r>
              <a:rPr lang="tr-TR" b="1" dirty="0"/>
              <a:t>4. Görüntü İşleme</a:t>
            </a:r>
            <a:endParaRPr lang="tr-TR" dirty="0"/>
          </a:p>
          <a:p>
            <a:pPr>
              <a:buFont typeface="Arial" panose="020B0604020202020204" pitchFamily="34" charset="0"/>
              <a:buChar char="•"/>
            </a:pPr>
            <a:r>
              <a:rPr lang="tr-TR" dirty="0"/>
              <a:t>Görüntülerde benzer özelliklere sahip bölgeleri gruplamak için kullanılır. Örneğin, bir resmi segmentlere ayırarak renklere göre bölme işlemi.</a:t>
            </a:r>
          </a:p>
          <a:p>
            <a:endParaRPr lang="tr-TR" dirty="0"/>
          </a:p>
        </p:txBody>
      </p:sp>
    </p:spTree>
    <p:extLst>
      <p:ext uri="{BB962C8B-B14F-4D97-AF65-F5344CB8AC3E}">
        <p14:creationId xmlns:p14="http://schemas.microsoft.com/office/powerpoint/2010/main" val="2658569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178137-8C74-D202-17C4-A3CD38DABA88}"/>
              </a:ext>
            </a:extLst>
          </p:cNvPr>
          <p:cNvSpPr>
            <a:spLocks noGrp="1"/>
          </p:cNvSpPr>
          <p:nvPr>
            <p:ph type="title"/>
          </p:nvPr>
        </p:nvSpPr>
        <p:spPr/>
        <p:txBody>
          <a:bodyPr>
            <a:normAutofit fontScale="90000"/>
          </a:bodyPr>
          <a:lstStyle/>
          <a:p>
            <a:r>
              <a:rPr lang="tr-TR" dirty="0"/>
              <a:t>K-MEANS ALGORİTMASININ DEZAVANTAJLARI</a:t>
            </a:r>
          </a:p>
        </p:txBody>
      </p:sp>
      <p:sp>
        <p:nvSpPr>
          <p:cNvPr id="3" name="İçerik Yer Tutucusu 2">
            <a:extLst>
              <a:ext uri="{FF2B5EF4-FFF2-40B4-BE49-F238E27FC236}">
                <a16:creationId xmlns:a16="http://schemas.microsoft.com/office/drawing/2014/main" id="{AC66822D-E5D0-56D9-93E2-445EC6E4DC3F}"/>
              </a:ext>
            </a:extLst>
          </p:cNvPr>
          <p:cNvSpPr>
            <a:spLocks noGrp="1"/>
          </p:cNvSpPr>
          <p:nvPr>
            <p:ph idx="1"/>
          </p:nvPr>
        </p:nvSpPr>
        <p:spPr/>
        <p:txBody>
          <a:bodyPr>
            <a:normAutofit fontScale="77500" lnSpcReduction="20000"/>
          </a:bodyPr>
          <a:lstStyle/>
          <a:p>
            <a:r>
              <a:rPr lang="tr-TR" b="1" dirty="0"/>
              <a:t>1. Küme Sayısının Önceden Belirlenmesi Gerekir</a:t>
            </a:r>
            <a:endParaRPr lang="tr-TR" dirty="0"/>
          </a:p>
          <a:p>
            <a:pPr>
              <a:buFont typeface="Arial" panose="020B0604020202020204" pitchFamily="34" charset="0"/>
              <a:buChar char="•"/>
            </a:pPr>
            <a:r>
              <a:rPr lang="tr-TR" dirty="0"/>
              <a:t>K değeri (küme sayısı) algoritmanın çalışması için en baştan belirlenmelidir. Yanlış küme sayısı, hatalı sonuçlara yol açabilir.</a:t>
            </a:r>
          </a:p>
          <a:p>
            <a:r>
              <a:rPr lang="tr-TR" b="1" dirty="0"/>
              <a:t>2. Başlangıç Merkezlerine Duyarlılık</a:t>
            </a:r>
            <a:endParaRPr lang="tr-TR" dirty="0"/>
          </a:p>
          <a:p>
            <a:pPr>
              <a:buFont typeface="Arial" panose="020B0604020202020204" pitchFamily="34" charset="0"/>
              <a:buChar char="•"/>
            </a:pPr>
            <a:r>
              <a:rPr lang="tr-TR" dirty="0"/>
              <a:t>Algoritmanın sonuçları, başlangıçta seçilen küme merkezlerine bağlı olarak değişir. Farklı başlangıç noktaları, farklı kümeler ortaya çıkarabilir.</a:t>
            </a:r>
          </a:p>
          <a:p>
            <a:r>
              <a:rPr lang="tr-TR" b="1" dirty="0"/>
              <a:t>3. Küresel ve Eş Boyutlu Kümelere Dayalı Varsayım</a:t>
            </a:r>
            <a:endParaRPr lang="tr-TR" dirty="0"/>
          </a:p>
          <a:p>
            <a:pPr>
              <a:buFont typeface="Arial" panose="020B0604020202020204" pitchFamily="34" charset="0"/>
              <a:buChar char="•"/>
            </a:pPr>
            <a:r>
              <a:rPr lang="tr-TR" dirty="0"/>
              <a:t>K-</a:t>
            </a:r>
            <a:r>
              <a:rPr lang="tr-TR" dirty="0" err="1"/>
              <a:t>means</a:t>
            </a:r>
            <a:r>
              <a:rPr lang="tr-TR" dirty="0"/>
              <a:t>, kümelerin küresel ve birbirine benzer boyutlarda olmasını varsayar. Ancak, gerçek veride kümeler farklı boyut ve şekillerde olabilir, bu da algoritmanın doğruluğunu etkiler.</a:t>
            </a:r>
          </a:p>
          <a:p>
            <a:endParaRPr lang="tr-TR" dirty="0"/>
          </a:p>
        </p:txBody>
      </p:sp>
    </p:spTree>
    <p:extLst>
      <p:ext uri="{BB962C8B-B14F-4D97-AF65-F5344CB8AC3E}">
        <p14:creationId xmlns:p14="http://schemas.microsoft.com/office/powerpoint/2010/main" val="1048303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ame 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9524929-325F-4CC4-89F2-74EDDDC6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A01A3C5-DDEA-4FB8-B9F0-A1D2A061C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51FC7BE-4DC6-4061-98EB-C48DCFFF6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3D4CA8B8-30A6-49D9-99C0-3ADAF9741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656" y="1297020"/>
            <a:ext cx="5589934" cy="5737916"/>
          </a:xfrm>
          <a:prstGeom prst="ellipse">
            <a:avLst/>
          </a:prstGeom>
          <a:gradFill>
            <a:gsLst>
              <a:gs pos="0">
                <a:schemeClr val="accent1">
                  <a:alpha val="3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22809AF-EB43-4FA3-93FF-87D535C71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ame 22">
            <a:extLst>
              <a:ext uri="{FF2B5EF4-FFF2-40B4-BE49-F238E27FC236}">
                <a16:creationId xmlns:a16="http://schemas.microsoft.com/office/drawing/2014/main" id="{61478748-3624-4238-BC0F-73EE151C5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Başlık 3">
            <a:extLst>
              <a:ext uri="{FF2B5EF4-FFF2-40B4-BE49-F238E27FC236}">
                <a16:creationId xmlns:a16="http://schemas.microsoft.com/office/drawing/2014/main" id="{5CAD9711-BD6E-2A31-2883-7B3170068F90}"/>
              </a:ext>
            </a:extLst>
          </p:cNvPr>
          <p:cNvSpPr>
            <a:spLocks noGrp="1"/>
          </p:cNvSpPr>
          <p:nvPr>
            <p:ph type="title"/>
          </p:nvPr>
        </p:nvSpPr>
        <p:spPr>
          <a:xfrm>
            <a:off x="914400" y="1122363"/>
            <a:ext cx="10287000" cy="2387600"/>
          </a:xfrm>
        </p:spPr>
        <p:txBody>
          <a:bodyPr vert="horz" lIns="91440" tIns="45720" rIns="91440" bIns="45720" rtlCol="0" anchor="b">
            <a:normAutofit/>
          </a:bodyPr>
          <a:lstStyle/>
          <a:p>
            <a:pPr algn="ctr"/>
            <a:r>
              <a:rPr lang="en-US" sz="5400" dirty="0">
                <a:solidFill>
                  <a:srgbClr val="FFFFFF"/>
                </a:solidFill>
              </a:rPr>
              <a:t>Q- LEARN</a:t>
            </a:r>
            <a:r>
              <a:rPr lang="tr-TR" sz="5400" dirty="0">
                <a:solidFill>
                  <a:srgbClr val="FFFFFF"/>
                </a:solidFill>
              </a:rPr>
              <a:t>I</a:t>
            </a:r>
            <a:r>
              <a:rPr lang="en-US" sz="5400" dirty="0">
                <a:solidFill>
                  <a:srgbClr val="FFFFFF"/>
                </a:solidFill>
              </a:rPr>
              <a:t>NG ALGORİTMASI</a:t>
            </a:r>
          </a:p>
        </p:txBody>
      </p:sp>
    </p:spTree>
    <p:extLst>
      <p:ext uri="{BB962C8B-B14F-4D97-AF65-F5344CB8AC3E}">
        <p14:creationId xmlns:p14="http://schemas.microsoft.com/office/powerpoint/2010/main" val="709945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ame 28">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A2E38B5-6E69-B08C-9F84-98CFE7CAB711}"/>
              </a:ext>
            </a:extLst>
          </p:cNvPr>
          <p:cNvSpPr>
            <a:spLocks noGrp="1"/>
          </p:cNvSpPr>
          <p:nvPr>
            <p:ph type="title"/>
          </p:nvPr>
        </p:nvSpPr>
        <p:spPr>
          <a:xfrm>
            <a:off x="838200" y="857251"/>
            <a:ext cx="5890590" cy="2076450"/>
          </a:xfrm>
        </p:spPr>
        <p:txBody>
          <a:bodyPr anchor="b">
            <a:normAutofit/>
          </a:bodyPr>
          <a:lstStyle/>
          <a:p>
            <a:r>
              <a:rPr lang="tr-TR" sz="4400">
                <a:gradFill flip="none" rotWithShape="1">
                  <a:gsLst>
                    <a:gs pos="0">
                      <a:schemeClr val="accent5">
                        <a:alpha val="70000"/>
                      </a:schemeClr>
                    </a:gs>
                    <a:gs pos="100000">
                      <a:schemeClr val="accent1">
                        <a:alpha val="70000"/>
                      </a:schemeClr>
                    </a:gs>
                  </a:gsLst>
                  <a:lin ang="0" scaled="1"/>
                  <a:tileRect/>
                </a:gradFill>
              </a:rPr>
              <a:t>Q - LEARNING</a:t>
            </a:r>
          </a:p>
        </p:txBody>
      </p:sp>
      <p:sp>
        <p:nvSpPr>
          <p:cNvPr id="3" name="İçerik Yer Tutucusu 2">
            <a:extLst>
              <a:ext uri="{FF2B5EF4-FFF2-40B4-BE49-F238E27FC236}">
                <a16:creationId xmlns:a16="http://schemas.microsoft.com/office/drawing/2014/main" id="{A662DC45-6771-4FDF-44D2-B9A0BC6C943F}"/>
              </a:ext>
            </a:extLst>
          </p:cNvPr>
          <p:cNvSpPr>
            <a:spLocks noGrp="1"/>
          </p:cNvSpPr>
          <p:nvPr>
            <p:ph idx="1"/>
          </p:nvPr>
        </p:nvSpPr>
        <p:spPr>
          <a:xfrm>
            <a:off x="838199" y="3190875"/>
            <a:ext cx="5890591" cy="2986087"/>
          </a:xfrm>
        </p:spPr>
        <p:txBody>
          <a:bodyPr>
            <a:normAutofit/>
          </a:bodyPr>
          <a:lstStyle/>
          <a:p>
            <a:pPr algn="just">
              <a:lnSpc>
                <a:spcPct val="100000"/>
              </a:lnSpc>
            </a:pPr>
            <a:r>
              <a:rPr lang="tr-TR" sz="1800" dirty="0">
                <a:solidFill>
                  <a:schemeClr val="tx2">
                    <a:alpha val="60000"/>
                  </a:schemeClr>
                </a:solidFill>
              </a:rPr>
              <a:t>Q-</a:t>
            </a:r>
            <a:r>
              <a:rPr lang="tr-TR" sz="1800" dirty="0" err="1">
                <a:solidFill>
                  <a:schemeClr val="tx2">
                    <a:alpha val="60000"/>
                  </a:schemeClr>
                </a:solidFill>
              </a:rPr>
              <a:t>learning</a:t>
            </a:r>
            <a:r>
              <a:rPr lang="tr-TR" sz="1800" dirty="0">
                <a:solidFill>
                  <a:schemeClr val="tx2">
                    <a:alpha val="60000"/>
                  </a:schemeClr>
                </a:solidFill>
              </a:rPr>
              <a:t>, pekiştirmeli öğrenme (</a:t>
            </a:r>
            <a:r>
              <a:rPr lang="tr-TR" sz="1800" dirty="0" err="1">
                <a:solidFill>
                  <a:schemeClr val="tx2">
                    <a:alpha val="60000"/>
                  </a:schemeClr>
                </a:solidFill>
              </a:rPr>
              <a:t>reinforcement</a:t>
            </a:r>
            <a:r>
              <a:rPr lang="tr-TR" sz="1800" dirty="0">
                <a:solidFill>
                  <a:schemeClr val="tx2">
                    <a:alpha val="60000"/>
                  </a:schemeClr>
                </a:solidFill>
              </a:rPr>
              <a:t> </a:t>
            </a:r>
            <a:r>
              <a:rPr lang="tr-TR" sz="1800" dirty="0" err="1">
                <a:solidFill>
                  <a:schemeClr val="tx2">
                    <a:alpha val="60000"/>
                  </a:schemeClr>
                </a:solidFill>
              </a:rPr>
              <a:t>learning</a:t>
            </a:r>
            <a:r>
              <a:rPr lang="tr-TR" sz="1800" dirty="0">
                <a:solidFill>
                  <a:schemeClr val="tx2">
                    <a:alpha val="60000"/>
                  </a:schemeClr>
                </a:solidFill>
              </a:rPr>
              <a:t>) alanında kullanılan bir algoritmadır. </a:t>
            </a:r>
          </a:p>
          <a:p>
            <a:pPr algn="just">
              <a:lnSpc>
                <a:spcPct val="100000"/>
              </a:lnSpc>
            </a:pPr>
            <a:r>
              <a:rPr lang="tr-TR" sz="1800" dirty="0">
                <a:solidFill>
                  <a:schemeClr val="tx2">
                    <a:alpha val="60000"/>
                  </a:schemeClr>
                </a:solidFill>
              </a:rPr>
              <a:t>Bu algoritma, bir </a:t>
            </a:r>
            <a:r>
              <a:rPr lang="tr-TR" sz="1800" b="1" dirty="0">
                <a:solidFill>
                  <a:schemeClr val="tx2">
                    <a:alpha val="60000"/>
                  </a:schemeClr>
                </a:solidFill>
              </a:rPr>
              <a:t>ajan (karar verici) </a:t>
            </a:r>
            <a:r>
              <a:rPr lang="tr-TR" sz="1800" dirty="0">
                <a:solidFill>
                  <a:schemeClr val="tx2">
                    <a:alpha val="60000"/>
                  </a:schemeClr>
                </a:solidFill>
              </a:rPr>
              <a:t>ile çevresi arasındaki etkileşimden öğrenmeyi amaçlar.</a:t>
            </a:r>
          </a:p>
          <a:p>
            <a:pPr algn="just">
              <a:lnSpc>
                <a:spcPct val="100000"/>
              </a:lnSpc>
            </a:pPr>
            <a:r>
              <a:rPr lang="tr-TR" sz="1800" dirty="0">
                <a:solidFill>
                  <a:schemeClr val="tx2">
                    <a:alpha val="60000"/>
                  </a:schemeClr>
                </a:solidFill>
              </a:rPr>
              <a:t> Ajan, çeşitli durumlarda farklı eylemler yaparak ödül veya ceza alır ve bu geri bildirimlere göre davranışını geliştirir. Q-</a:t>
            </a:r>
            <a:r>
              <a:rPr lang="tr-TR" sz="1800" dirty="0" err="1">
                <a:solidFill>
                  <a:schemeClr val="tx2">
                    <a:alpha val="60000"/>
                  </a:schemeClr>
                </a:solidFill>
              </a:rPr>
              <a:t>learning</a:t>
            </a:r>
            <a:r>
              <a:rPr lang="tr-TR" sz="1800" dirty="0">
                <a:solidFill>
                  <a:schemeClr val="tx2">
                    <a:alpha val="60000"/>
                  </a:schemeClr>
                </a:solidFill>
              </a:rPr>
              <a:t>, ajan için </a:t>
            </a:r>
            <a:r>
              <a:rPr lang="tr-TR" sz="1800" b="1" dirty="0">
                <a:solidFill>
                  <a:schemeClr val="tx2">
                    <a:alpha val="60000"/>
                  </a:schemeClr>
                </a:solidFill>
              </a:rPr>
              <a:t>en iyi eylem stratejisini (</a:t>
            </a:r>
            <a:r>
              <a:rPr lang="tr-TR" sz="1800" b="1" dirty="0" err="1">
                <a:solidFill>
                  <a:schemeClr val="tx2">
                    <a:alpha val="60000"/>
                  </a:schemeClr>
                </a:solidFill>
              </a:rPr>
              <a:t>policy</a:t>
            </a:r>
            <a:r>
              <a:rPr lang="tr-TR" sz="1800" b="1" dirty="0">
                <a:solidFill>
                  <a:schemeClr val="tx2">
                    <a:alpha val="60000"/>
                  </a:schemeClr>
                </a:solidFill>
              </a:rPr>
              <a:t>) </a:t>
            </a:r>
            <a:r>
              <a:rPr lang="tr-TR" sz="1800" dirty="0">
                <a:solidFill>
                  <a:schemeClr val="tx2">
                    <a:alpha val="60000"/>
                  </a:schemeClr>
                </a:solidFill>
              </a:rPr>
              <a:t>öğrenmeyi hedefler ve gelecekteki ödülleri maksimize etmeye çalışır.</a:t>
            </a:r>
          </a:p>
        </p:txBody>
      </p:sp>
      <p:pic>
        <p:nvPicPr>
          <p:cNvPr id="7" name="Resim 6" descr="taslak, beyaz, tasarım, çizim içeren bir resim&#10;&#10;Açıklama otomatik olarak oluşturuldu">
            <a:extLst>
              <a:ext uri="{FF2B5EF4-FFF2-40B4-BE49-F238E27FC236}">
                <a16:creationId xmlns:a16="http://schemas.microsoft.com/office/drawing/2014/main" id="{55330DC0-6017-404B-F521-4649974C8B25}"/>
              </a:ext>
            </a:extLst>
          </p:cNvPr>
          <p:cNvPicPr>
            <a:picLocks noChangeAspect="1"/>
          </p:cNvPicPr>
          <p:nvPr/>
        </p:nvPicPr>
        <p:blipFill>
          <a:blip r:embed="rId2"/>
          <a:srcRect l="31289" r="22957" b="1"/>
          <a:stretch/>
        </p:blipFill>
        <p:spPr>
          <a:xfrm>
            <a:off x="7236477" y="488577"/>
            <a:ext cx="4465948" cy="5880845"/>
          </a:xfrm>
          <a:prstGeom prst="rect">
            <a:avLst/>
          </a:prstGeom>
        </p:spPr>
      </p:pic>
    </p:spTree>
    <p:extLst>
      <p:ext uri="{BB962C8B-B14F-4D97-AF65-F5344CB8AC3E}">
        <p14:creationId xmlns:p14="http://schemas.microsoft.com/office/powerpoint/2010/main" val="863127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1FABC4E-C427-DA7F-29C3-EB3B7AAF22CE}"/>
              </a:ext>
            </a:extLst>
          </p:cNvPr>
          <p:cNvSpPr>
            <a:spLocks noGrp="1"/>
          </p:cNvSpPr>
          <p:nvPr>
            <p:ph type="title"/>
          </p:nvPr>
        </p:nvSpPr>
        <p:spPr>
          <a:xfrm>
            <a:off x="838199" y="857251"/>
            <a:ext cx="4436445" cy="1652586"/>
          </a:xfrm>
        </p:spPr>
        <p:txBody>
          <a:bodyPr anchor="b">
            <a:normAutofit/>
          </a:bodyPr>
          <a:lstStyle/>
          <a:p>
            <a:r>
              <a:rPr lang="tr-TR" sz="4400" dirty="0">
                <a:gradFill flip="none" rotWithShape="1">
                  <a:gsLst>
                    <a:gs pos="0">
                      <a:schemeClr val="accent5">
                        <a:alpha val="70000"/>
                      </a:schemeClr>
                    </a:gs>
                    <a:gs pos="100000">
                      <a:schemeClr val="accent1">
                        <a:alpha val="70000"/>
                      </a:schemeClr>
                    </a:gs>
                  </a:gsLst>
                  <a:lin ang="0" scaled="1"/>
                  <a:tileRect/>
                </a:gradFill>
              </a:rPr>
              <a:t>Q- LEARNING – Q TABLOSU</a:t>
            </a:r>
          </a:p>
        </p:txBody>
      </p:sp>
      <p:sp>
        <p:nvSpPr>
          <p:cNvPr id="3" name="İçerik Yer Tutucusu 2">
            <a:extLst>
              <a:ext uri="{FF2B5EF4-FFF2-40B4-BE49-F238E27FC236}">
                <a16:creationId xmlns:a16="http://schemas.microsoft.com/office/drawing/2014/main" id="{B777E871-FB26-7F7D-6FA5-69C79D7AD096}"/>
              </a:ext>
            </a:extLst>
          </p:cNvPr>
          <p:cNvSpPr>
            <a:spLocks noGrp="1"/>
          </p:cNvSpPr>
          <p:nvPr>
            <p:ph idx="1"/>
          </p:nvPr>
        </p:nvSpPr>
        <p:spPr>
          <a:xfrm>
            <a:off x="838199" y="2924355"/>
            <a:ext cx="4581526" cy="3252607"/>
          </a:xfrm>
        </p:spPr>
        <p:txBody>
          <a:bodyPr>
            <a:normAutofit/>
          </a:bodyPr>
          <a:lstStyle/>
          <a:p>
            <a:pPr algn="just">
              <a:lnSpc>
                <a:spcPct val="100000"/>
              </a:lnSpc>
            </a:pPr>
            <a:r>
              <a:rPr lang="tr-TR" sz="1300" dirty="0">
                <a:solidFill>
                  <a:schemeClr val="tx2">
                    <a:alpha val="60000"/>
                  </a:schemeClr>
                </a:solidFill>
              </a:rPr>
              <a:t>Algoritmadaki temel amaç bir sonraki hareketleri inceleyip yapacağı hareketlere göre kazanacağı ödülü görmek ve bu ödülü </a:t>
            </a:r>
            <a:r>
              <a:rPr lang="tr-TR" sz="1300" b="1" dirty="0">
                <a:solidFill>
                  <a:schemeClr val="tx2">
                    <a:alpha val="60000"/>
                  </a:schemeClr>
                </a:solidFill>
                <a:effectLst/>
                <a:latin typeface="source-serif-pro"/>
              </a:rPr>
              <a:t>en </a:t>
            </a:r>
            <a:r>
              <a:rPr lang="tr-TR" sz="1300" b="1" dirty="0" err="1">
                <a:solidFill>
                  <a:schemeClr val="tx2">
                    <a:alpha val="60000"/>
                  </a:schemeClr>
                </a:solidFill>
                <a:effectLst/>
                <a:latin typeface="source-serif-pro"/>
              </a:rPr>
              <a:t>çoklayıp</a:t>
            </a:r>
            <a:r>
              <a:rPr lang="tr-TR" sz="1300" b="1" dirty="0">
                <a:solidFill>
                  <a:schemeClr val="tx2">
                    <a:alpha val="60000"/>
                  </a:schemeClr>
                </a:solidFill>
                <a:effectLst/>
                <a:latin typeface="source-serif-pro"/>
              </a:rPr>
              <a:t> (</a:t>
            </a:r>
            <a:r>
              <a:rPr lang="tr-TR" sz="1300" b="1" dirty="0" err="1">
                <a:solidFill>
                  <a:schemeClr val="tx2">
                    <a:alpha val="60000"/>
                  </a:schemeClr>
                </a:solidFill>
                <a:effectLst/>
                <a:latin typeface="source-serif-pro"/>
              </a:rPr>
              <a:t>maximize</a:t>
            </a:r>
            <a:r>
              <a:rPr lang="tr-TR" sz="1300" b="1" dirty="0">
                <a:solidFill>
                  <a:schemeClr val="tx2">
                    <a:alpha val="60000"/>
                  </a:schemeClr>
                </a:solidFill>
                <a:effectLst/>
                <a:latin typeface="source-serif-pro"/>
              </a:rPr>
              <a:t>)</a:t>
            </a:r>
            <a:r>
              <a:rPr lang="tr-TR" sz="1300" dirty="0">
                <a:solidFill>
                  <a:schemeClr val="tx2">
                    <a:alpha val="60000"/>
                  </a:schemeClr>
                </a:solidFill>
              </a:rPr>
              <a:t> buna göre hareket etmektir.</a:t>
            </a:r>
          </a:p>
          <a:p>
            <a:pPr algn="just">
              <a:lnSpc>
                <a:spcPct val="100000"/>
              </a:lnSpc>
            </a:pPr>
            <a:r>
              <a:rPr lang="tr-TR" sz="1300" dirty="0">
                <a:solidFill>
                  <a:schemeClr val="tx2">
                    <a:alpha val="60000"/>
                  </a:schemeClr>
                </a:solidFill>
              </a:rPr>
              <a:t>Ajanın ödül haritası, gitmesini istediğimiz ya da istemediğimiz yerler daha önceden bizim tarafımızdan belirlenir ve bu değerler ödül tablosuna (</a:t>
            </a:r>
            <a:r>
              <a:rPr lang="tr-TR" sz="1300" dirty="0" err="1">
                <a:solidFill>
                  <a:schemeClr val="tx2">
                    <a:alpha val="60000"/>
                  </a:schemeClr>
                </a:solidFill>
              </a:rPr>
              <a:t>Reward</a:t>
            </a:r>
            <a:r>
              <a:rPr lang="tr-TR" sz="1300" dirty="0">
                <a:solidFill>
                  <a:schemeClr val="tx2">
                    <a:alpha val="60000"/>
                  </a:schemeClr>
                </a:solidFill>
              </a:rPr>
              <a:t> </a:t>
            </a:r>
            <a:r>
              <a:rPr lang="tr-TR" sz="1300" dirty="0" err="1">
                <a:solidFill>
                  <a:schemeClr val="tx2">
                    <a:alpha val="60000"/>
                  </a:schemeClr>
                </a:solidFill>
              </a:rPr>
              <a:t>Table</a:t>
            </a:r>
            <a:r>
              <a:rPr lang="tr-TR" sz="1300" dirty="0">
                <a:solidFill>
                  <a:schemeClr val="tx2">
                    <a:alpha val="60000"/>
                  </a:schemeClr>
                </a:solidFill>
              </a:rPr>
              <a:t>) yazılır. Ajanın tecrübeleri bu ödül tablosuna göre şekillenecektir.</a:t>
            </a:r>
          </a:p>
          <a:p>
            <a:pPr algn="just">
              <a:lnSpc>
                <a:spcPct val="100000"/>
              </a:lnSpc>
            </a:pPr>
            <a:r>
              <a:rPr lang="tr-TR" sz="1300" dirty="0">
                <a:solidFill>
                  <a:schemeClr val="tx2">
                    <a:alpha val="60000"/>
                  </a:schemeClr>
                </a:solidFill>
              </a:rPr>
              <a:t>Ajan ödüle giderken her iterasyonda edindiği tecrübeleri gidebildiği yerleri seçerken en </a:t>
            </a:r>
            <a:r>
              <a:rPr lang="tr-TR" sz="1300" dirty="0" err="1">
                <a:solidFill>
                  <a:schemeClr val="tx2">
                    <a:alpha val="60000"/>
                  </a:schemeClr>
                </a:solidFill>
              </a:rPr>
              <a:t>çoklamak</a:t>
            </a:r>
            <a:r>
              <a:rPr lang="tr-TR" sz="1300" dirty="0">
                <a:solidFill>
                  <a:schemeClr val="tx2">
                    <a:alpha val="60000"/>
                  </a:schemeClr>
                </a:solidFill>
              </a:rPr>
              <a:t> için kullanır. Bu tecrübeleri ise Q-Tablosu (Q-</a:t>
            </a:r>
            <a:r>
              <a:rPr lang="tr-TR" sz="1300" dirty="0" err="1">
                <a:solidFill>
                  <a:schemeClr val="tx2">
                    <a:alpha val="60000"/>
                  </a:schemeClr>
                </a:solidFill>
              </a:rPr>
              <a:t>Table</a:t>
            </a:r>
            <a:r>
              <a:rPr lang="tr-TR" sz="1300" dirty="0">
                <a:solidFill>
                  <a:schemeClr val="tx2">
                    <a:alpha val="60000"/>
                  </a:schemeClr>
                </a:solidFill>
              </a:rPr>
              <a:t>) adı verdiğimiz bir tabloda tutar.</a:t>
            </a:r>
          </a:p>
        </p:txBody>
      </p:sp>
      <p:pic>
        <p:nvPicPr>
          <p:cNvPr id="5" name="Resim 4">
            <a:extLst>
              <a:ext uri="{FF2B5EF4-FFF2-40B4-BE49-F238E27FC236}">
                <a16:creationId xmlns:a16="http://schemas.microsoft.com/office/drawing/2014/main" id="{6CF37C36-3BC1-57D4-8F46-3E06CA8B146D}"/>
              </a:ext>
            </a:extLst>
          </p:cNvPr>
          <p:cNvPicPr>
            <a:picLocks noChangeAspect="1"/>
          </p:cNvPicPr>
          <p:nvPr/>
        </p:nvPicPr>
        <p:blipFill>
          <a:blip r:embed="rId2">
            <a:alphaModFix amt="90000"/>
          </a:blip>
          <a:stretch>
            <a:fillRect/>
          </a:stretch>
        </p:blipFill>
        <p:spPr>
          <a:xfrm>
            <a:off x="6408533" y="1919597"/>
            <a:ext cx="4730860" cy="3808342"/>
          </a:xfrm>
          <a:prstGeom prst="rect">
            <a:avLst/>
          </a:prstGeom>
        </p:spPr>
      </p:pic>
    </p:spTree>
    <p:extLst>
      <p:ext uri="{BB962C8B-B14F-4D97-AF65-F5344CB8AC3E}">
        <p14:creationId xmlns:p14="http://schemas.microsoft.com/office/powerpoint/2010/main" val="3812398273"/>
      </p:ext>
    </p:extLst>
  </p:cSld>
  <p:clrMapOvr>
    <a:masterClrMapping/>
  </p:clrMapOvr>
</p:sld>
</file>

<file path=ppt/theme/theme1.xml><?xml version="1.0" encoding="utf-8"?>
<a:theme xmlns:a="http://schemas.openxmlformats.org/drawingml/2006/main" name="LuminousVTI">
  <a:themeElements>
    <a:clrScheme name="AnalogousFromLightSeedRightStep">
      <a:dk1>
        <a:srgbClr val="000000"/>
      </a:dk1>
      <a:lt1>
        <a:srgbClr val="FFFFFF"/>
      </a:lt1>
      <a:dk2>
        <a:srgbClr val="412A24"/>
      </a:dk2>
      <a:lt2>
        <a:srgbClr val="E2E7E8"/>
      </a:lt2>
      <a:accent1>
        <a:srgbClr val="C1988D"/>
      </a:accent1>
      <a:accent2>
        <a:srgbClr val="B6A17C"/>
      </a:accent2>
      <a:accent3>
        <a:srgbClr val="A4A67E"/>
      </a:accent3>
      <a:accent4>
        <a:srgbClr val="91A974"/>
      </a:accent4>
      <a:accent5>
        <a:srgbClr val="86AB81"/>
      </a:accent5>
      <a:accent6>
        <a:srgbClr val="77AF88"/>
      </a:accent6>
      <a:hlink>
        <a:srgbClr val="5B8B97"/>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2828</TotalTime>
  <Words>1134</Words>
  <Application>Microsoft Office PowerPoint</Application>
  <PresentationFormat>Geniş ekran</PresentationFormat>
  <Paragraphs>84</Paragraphs>
  <Slides>18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18</vt:i4>
      </vt:variant>
    </vt:vector>
  </HeadingPairs>
  <TitlesOfParts>
    <vt:vector size="24" baseType="lpstr">
      <vt:lpstr>Arial</vt:lpstr>
      <vt:lpstr>Avenir Next LT Pro</vt:lpstr>
      <vt:lpstr>Sabon Next LT</vt:lpstr>
      <vt:lpstr>source-serif-pro</vt:lpstr>
      <vt:lpstr>Wingdings</vt:lpstr>
      <vt:lpstr>LuminousVTI</vt:lpstr>
      <vt:lpstr>UYGULAMALI SİNİR AĞLARI</vt:lpstr>
      <vt:lpstr>K-MEANS KÜMELEME ALGORİTMASI</vt:lpstr>
      <vt:lpstr>K-MEANS KÜMELEME ALGORİTMASI</vt:lpstr>
      <vt:lpstr>K-MEANS KÜMELEME ALGORİTMASI</vt:lpstr>
      <vt:lpstr>K-MEANS KULLANIM ALANLARI</vt:lpstr>
      <vt:lpstr>K-MEANS ALGORİTMASININ DEZAVANTAJLARI</vt:lpstr>
      <vt:lpstr>Q- LEARNING ALGORİTMASI</vt:lpstr>
      <vt:lpstr>Q - LEARNING</vt:lpstr>
      <vt:lpstr>Q- LEARNING – Q TABLOSU</vt:lpstr>
      <vt:lpstr>Q- LEARNING – Q TABLOSU</vt:lpstr>
      <vt:lpstr>Q- LEARNING ALGORİTMASI</vt:lpstr>
      <vt:lpstr>Q-LEARNINNNG</vt:lpstr>
      <vt:lpstr>Q-LEARNING ÖRNEK</vt:lpstr>
      <vt:lpstr>ÖDÜL TABLOSUNUN OLUŞTURULMASI</vt:lpstr>
      <vt:lpstr>Q-TABLOSU’NUN OLUŞTURULMASI</vt:lpstr>
      <vt:lpstr>PROBLEM ÇÖZÜMÜ</vt:lpstr>
      <vt:lpstr>PROBLEM ÇÖZÜMÜ</vt:lpstr>
      <vt:lpstr>PROBLEM ÇÖZÜMÜ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UYGULAMALI SİNİR AĞLARI</dc:title>
  <dc:creator>Esra Yüzgeç</dc:creator>
  <cp:lastModifiedBy>fatih özyurt</cp:lastModifiedBy>
  <cp:revision>50</cp:revision>
  <dcterms:created xsi:type="dcterms:W3CDTF">2023-09-05T10:22:59Z</dcterms:created>
  <dcterms:modified xsi:type="dcterms:W3CDTF">2024-11-11T14:51:14Z</dcterms:modified>
</cp:coreProperties>
</file>