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426" r:id="rId4"/>
    <p:sldId id="427" r:id="rId5"/>
    <p:sldId id="428" r:id="rId6"/>
    <p:sldId id="430" r:id="rId7"/>
    <p:sldId id="429" r:id="rId8"/>
    <p:sldId id="431" r:id="rId9"/>
    <p:sldId id="440" r:id="rId10"/>
    <p:sldId id="432" r:id="rId11"/>
    <p:sldId id="433" r:id="rId12"/>
    <p:sldId id="261" r:id="rId13"/>
    <p:sldId id="434" r:id="rId14"/>
    <p:sldId id="263" r:id="rId15"/>
    <p:sldId id="264" r:id="rId16"/>
    <p:sldId id="435" r:id="rId17"/>
    <p:sldId id="278" r:id="rId18"/>
    <p:sldId id="279" r:id="rId19"/>
    <p:sldId id="280" r:id="rId20"/>
    <p:sldId id="281" r:id="rId21"/>
    <p:sldId id="283" r:id="rId22"/>
    <p:sldId id="284" r:id="rId23"/>
    <p:sldId id="441"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6" d="100"/>
          <a:sy n="56"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12/2/2024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360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12/2/2024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4780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12/2/2024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9734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12/2/2024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1975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12/2/2024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616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12/2/2024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5597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12/2/2024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90399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12/2/2024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910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12/2/2024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1356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12/2/2024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5528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12/2/2024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4915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12/2/2024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74956323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DB231FF-BC3E-6656-EA8C-E624C5C740DD}"/>
              </a:ext>
            </a:extLst>
          </p:cNvPr>
          <p:cNvSpPr>
            <a:spLocks noGrp="1"/>
          </p:cNvSpPr>
          <p:nvPr>
            <p:ph type="ctrTitle"/>
          </p:nvPr>
        </p:nvSpPr>
        <p:spPr>
          <a:xfrm>
            <a:off x="838200" y="1122363"/>
            <a:ext cx="6858000" cy="2387600"/>
          </a:xfrm>
        </p:spPr>
        <p:txBody>
          <a:bodyPr>
            <a:normAutofit/>
          </a:bodyPr>
          <a:lstStyle/>
          <a:p>
            <a:pPr algn="l"/>
            <a:r>
              <a:rPr lang="tr-TR">
                <a:gradFill flip="none" rotWithShape="1">
                  <a:gsLst>
                    <a:gs pos="0">
                      <a:schemeClr val="accent5">
                        <a:alpha val="70000"/>
                      </a:schemeClr>
                    </a:gs>
                    <a:gs pos="100000">
                      <a:schemeClr val="accent1">
                        <a:alpha val="70000"/>
                      </a:schemeClr>
                    </a:gs>
                  </a:gsLst>
                  <a:lin ang="0" scaled="1"/>
                  <a:tileRect/>
                </a:gradFill>
              </a:rPr>
              <a:t>UYGULAMALI SİNİR AĞLARI</a:t>
            </a:r>
          </a:p>
        </p:txBody>
      </p:sp>
      <p:sp>
        <p:nvSpPr>
          <p:cNvPr id="3" name="Alt Başlık 2">
            <a:extLst>
              <a:ext uri="{FF2B5EF4-FFF2-40B4-BE49-F238E27FC236}">
                <a16:creationId xmlns:a16="http://schemas.microsoft.com/office/drawing/2014/main" id="{6661F668-8E05-3ED0-8D8E-BB2E5A6EA45C}"/>
              </a:ext>
            </a:extLst>
          </p:cNvPr>
          <p:cNvSpPr>
            <a:spLocks noGrp="1"/>
          </p:cNvSpPr>
          <p:nvPr>
            <p:ph type="subTitle" idx="1"/>
          </p:nvPr>
        </p:nvSpPr>
        <p:spPr>
          <a:xfrm>
            <a:off x="838200" y="3602037"/>
            <a:ext cx="6858000" cy="2133599"/>
          </a:xfrm>
        </p:spPr>
        <p:txBody>
          <a:bodyPr>
            <a:normAutofit/>
          </a:bodyPr>
          <a:lstStyle/>
          <a:p>
            <a:pPr algn="l"/>
            <a:r>
              <a:rPr lang="tr-TR" sz="2200">
                <a:solidFill>
                  <a:schemeClr val="tx2">
                    <a:alpha val="60000"/>
                  </a:schemeClr>
                </a:solidFill>
              </a:rPr>
              <a:t>HAFTA </a:t>
            </a:r>
            <a:r>
              <a:rPr lang="tr-TR" sz="2200" smtClean="0">
                <a:solidFill>
                  <a:schemeClr val="tx2">
                    <a:alpha val="60000"/>
                  </a:schemeClr>
                </a:solidFill>
              </a:rPr>
              <a:t>5</a:t>
            </a:r>
          </a:p>
          <a:p>
            <a:pPr algn="l"/>
            <a:endParaRPr lang="tr-TR" sz="2200" dirty="0">
              <a:solidFill>
                <a:schemeClr val="tx2">
                  <a:alpha val="60000"/>
                </a:schemeClr>
              </a:solidFill>
            </a:endParaRPr>
          </a:p>
          <a:p>
            <a:pPr algn="l"/>
            <a:endParaRPr lang="tr-TR" sz="2200" dirty="0">
              <a:solidFill>
                <a:schemeClr val="tx2">
                  <a:alpha val="60000"/>
                </a:schemeClr>
              </a:solidFill>
            </a:endParaRPr>
          </a:p>
          <a:p>
            <a:pPr algn="l"/>
            <a:r>
              <a:rPr lang="tr-TR" sz="2200" dirty="0">
                <a:solidFill>
                  <a:schemeClr val="tx2">
                    <a:alpha val="60000"/>
                  </a:schemeClr>
                </a:solidFill>
              </a:rPr>
              <a:t>Doç. Dr. Fatih ÖZYURT</a:t>
            </a:r>
          </a:p>
          <a:p>
            <a:pPr algn="l"/>
            <a:endParaRPr lang="tr-TR" sz="2200" dirty="0">
              <a:solidFill>
                <a:schemeClr val="tx2">
                  <a:alpha val="60000"/>
                </a:schemeClr>
              </a:solidFill>
            </a:endParaRPr>
          </a:p>
        </p:txBody>
      </p:sp>
      <p:pic>
        <p:nvPicPr>
          <p:cNvPr id="14" name="Picture 3">
            <a:extLst>
              <a:ext uri="{FF2B5EF4-FFF2-40B4-BE49-F238E27FC236}">
                <a16:creationId xmlns:a16="http://schemas.microsoft.com/office/drawing/2014/main" id="{B1B91197-4401-8FB6-69FD-3971C97AF3F6}"/>
              </a:ext>
            </a:extLst>
          </p:cNvPr>
          <p:cNvPicPr>
            <a:picLocks noChangeAspect="1"/>
          </p:cNvPicPr>
          <p:nvPr/>
        </p:nvPicPr>
        <p:blipFill rotWithShape="1">
          <a:blip r:embed="rId2">
            <a:alphaModFix/>
          </a:blip>
          <a:srcRect l="24553" r="35142" b="-2"/>
          <a:stretch/>
        </p:blipFill>
        <p:spPr>
          <a:xfrm>
            <a:off x="8069579" y="10"/>
            <a:ext cx="4110228" cy="6857989"/>
          </a:xfrm>
          <a:prstGeom prst="rect">
            <a:avLst/>
          </a:prstGeom>
        </p:spPr>
      </p:pic>
    </p:spTree>
    <p:extLst>
      <p:ext uri="{BB962C8B-B14F-4D97-AF65-F5344CB8AC3E}">
        <p14:creationId xmlns:p14="http://schemas.microsoft.com/office/powerpoint/2010/main" val="1920533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F302176B-0E47-46AC-8F43-DAB4B8A37D06}" type="slidenum">
              <a:rPr lang="tr-TR" smtClean="0"/>
              <a:pPr/>
              <a:t>10</a:t>
            </a:fld>
            <a:r>
              <a:rPr lang="tr-TR" dirty="0"/>
              <a:t>/74</a:t>
            </a:r>
          </a:p>
          <a:p>
            <a:endParaRPr lang="tr-TR" dirty="0"/>
          </a:p>
        </p:txBody>
      </p:sp>
      <p:sp>
        <p:nvSpPr>
          <p:cNvPr id="5" name="Dikdörtgen 4"/>
          <p:cNvSpPr/>
          <p:nvPr/>
        </p:nvSpPr>
        <p:spPr>
          <a:xfrm>
            <a:off x="1775520" y="260648"/>
            <a:ext cx="6301680" cy="369332"/>
          </a:xfrm>
          <a:prstGeom prst="rect">
            <a:avLst/>
          </a:prstGeom>
        </p:spPr>
        <p:txBody>
          <a:bodyPr wrap="square">
            <a:spAutoFit/>
          </a:bodyPr>
          <a:lstStyle/>
          <a:p>
            <a:pPr>
              <a:spcBef>
                <a:spcPts val="1200"/>
              </a:spcBef>
              <a:spcAft>
                <a:spcPts val="300"/>
              </a:spcAft>
            </a:pPr>
            <a:r>
              <a:rPr lang="tr-TR" b="1" dirty="0">
                <a:solidFill>
                  <a:srgbClr val="FF0000"/>
                </a:solidFill>
                <a:latin typeface="+mj-lt"/>
                <a:ea typeface="Times New Roman" panose="02020603050405020304" pitchFamily="18" charset="0"/>
                <a:cs typeface="Times New Roman" panose="02020603050405020304" pitchFamily="18" charset="0"/>
              </a:rPr>
              <a:t>Düzleştirilmiş Doğrusal Birim</a:t>
            </a:r>
            <a:endParaRPr lang="tr-TR" sz="2000" b="1" dirty="0">
              <a:solidFill>
                <a:srgbClr val="FF0000"/>
              </a:solidFill>
              <a:latin typeface="+mj-lt"/>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Dikdörtgen 5"/>
              <p:cNvSpPr/>
              <p:nvPr/>
            </p:nvSpPr>
            <p:spPr>
              <a:xfrm>
                <a:off x="1703512" y="836712"/>
                <a:ext cx="8784976" cy="1818190"/>
              </a:xfrm>
              <a:prstGeom prst="rect">
                <a:avLst/>
              </a:prstGeom>
            </p:spPr>
            <p:txBody>
              <a:bodyPr wrap="square">
                <a:spAutoFit/>
              </a:bodyPr>
              <a:lstStyle/>
              <a:p>
                <a:pPr indent="180340" algn="just"/>
                <a:r>
                  <a:rPr lang="tr-TR" dirty="0">
                    <a:latin typeface="+mj-lt"/>
                    <a:ea typeface="Times New Roman" panose="02020603050405020304" pitchFamily="18" charset="0"/>
                  </a:rPr>
                  <a:t>Derin öğrenmenin popüler olmasıyla birlikte DDB fonksiyonu, şu anda dünyada en çok kullanılan aktivasyon fonksiyonlarından biridir. Hemen hemen tüm evrişimsel sinir ağlarında veya derin öğrenmede kullanılmaktadır. Matematiksel gösterimi aşağıdaki gibidir. </a:t>
                </a:r>
              </a:p>
              <a:p>
                <a:pPr indent="180340" algn="just"/>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ea typeface="Times New Roman" panose="02020603050405020304" pitchFamily="18" charset="0"/>
                        </a:rPr>
                        <m:t>𝑓</m:t>
                      </m:r>
                      <m:d>
                        <m:dPr>
                          <m:ctrlPr>
                            <a:rPr lang="tr-TR" i="1">
                              <a:latin typeface="Cambria Math" panose="02040503050406030204" pitchFamily="18" charset="0"/>
                              <a:ea typeface="Times New Roman" panose="02020603050405020304" pitchFamily="18" charset="0"/>
                            </a:rPr>
                          </m:ctrlPr>
                        </m:dPr>
                        <m:e>
                          <m:r>
                            <a:rPr lang="tr-TR" i="1">
                              <a:latin typeface="Cambria Math" panose="02040503050406030204" pitchFamily="18" charset="0"/>
                              <a:ea typeface="Times New Roman" panose="02020603050405020304" pitchFamily="18" charset="0"/>
                            </a:rPr>
                            <m:t>𝑥</m:t>
                          </m:r>
                        </m:e>
                      </m:d>
                      <m:r>
                        <a:rPr lang="tr-TR" i="1">
                          <a:latin typeface="Cambria Math" panose="02040503050406030204" pitchFamily="18" charset="0"/>
                          <a:ea typeface="Times New Roman" panose="02020603050405020304" pitchFamily="18" charset="0"/>
                        </a:rPr>
                        <m:t>=</m:t>
                      </m:r>
                      <m:d>
                        <m:dPr>
                          <m:begChr m:val="{"/>
                          <m:endChr m:val=""/>
                          <m:ctrlPr>
                            <a:rPr lang="tr-TR" i="1">
                              <a:latin typeface="Cambria Math" panose="02040503050406030204" pitchFamily="18" charset="0"/>
                              <a:ea typeface="Times New Roman" panose="02020603050405020304" pitchFamily="18" charset="0"/>
                            </a:rPr>
                          </m:ctrlPr>
                        </m:dPr>
                        <m:e>
                          <m:eqArr>
                            <m:eqArrPr>
                              <m:ctrlPr>
                                <a:rPr lang="tr-TR" i="1">
                                  <a:latin typeface="Cambria Math" panose="02040503050406030204" pitchFamily="18" charset="0"/>
                                  <a:ea typeface="Times New Roman" panose="02020603050405020304" pitchFamily="18" charset="0"/>
                                </a:rPr>
                              </m:ctrlPr>
                            </m:eqArrPr>
                            <m:e>
                              <m:r>
                                <a:rPr lang="tr-TR" i="1">
                                  <a:latin typeface="Cambria Math" panose="02040503050406030204" pitchFamily="18" charset="0"/>
                                  <a:ea typeface="Times New Roman" panose="02020603050405020304" pitchFamily="18" charset="0"/>
                                </a:rPr>
                                <m:t>0,  &amp;</m:t>
                              </m:r>
                              <m:r>
                                <a:rPr lang="tr-TR" i="1">
                                  <a:latin typeface="Cambria Math" panose="02040503050406030204" pitchFamily="18" charset="0"/>
                                  <a:ea typeface="Times New Roman" panose="02020603050405020304" pitchFamily="18" charset="0"/>
                                </a:rPr>
                                <m:t>𝑥</m:t>
                              </m:r>
                              <m:r>
                                <a:rPr lang="tr-TR" i="1">
                                  <a:latin typeface="Cambria Math" panose="02040503050406030204" pitchFamily="18" charset="0"/>
                                  <a:ea typeface="Times New Roman" panose="02020603050405020304" pitchFamily="18" charset="0"/>
                                </a:rPr>
                                <m:t>&lt;0</m:t>
                              </m:r>
                            </m:e>
                            <m:e>
                              <m:r>
                                <a:rPr lang="tr-TR" i="1">
                                  <a:latin typeface="Cambria Math" panose="02040503050406030204" pitchFamily="18" charset="0"/>
                                  <a:ea typeface="Times New Roman" panose="02020603050405020304" pitchFamily="18" charset="0"/>
                                </a:rPr>
                                <m:t>𝑥</m:t>
                              </m:r>
                              <m:r>
                                <a:rPr lang="tr-TR" i="1">
                                  <a:latin typeface="Cambria Math" panose="02040503050406030204" pitchFamily="18" charset="0"/>
                                  <a:ea typeface="Times New Roman" panose="02020603050405020304" pitchFamily="18" charset="0"/>
                                </a:rPr>
                                <m:t>,  &amp;</m:t>
                              </m:r>
                              <m:r>
                                <a:rPr lang="tr-TR" i="1">
                                  <a:latin typeface="Cambria Math" panose="02040503050406030204" pitchFamily="18" charset="0"/>
                                  <a:ea typeface="Times New Roman" panose="02020603050405020304" pitchFamily="18" charset="0"/>
                                </a:rPr>
                                <m:t>𝑥</m:t>
                              </m:r>
                              <m:r>
                                <a:rPr lang="tr-TR" i="1">
                                  <a:latin typeface="Cambria Math" panose="02040503050406030204" pitchFamily="18" charset="0"/>
                                  <a:ea typeface="Times New Roman" panose="02020603050405020304" pitchFamily="18" charset="0"/>
                                </a:rPr>
                                <m:t>≥0</m:t>
                              </m:r>
                            </m:e>
                          </m:eqArr>
                        </m:e>
                      </m:d>
                    </m:oMath>
                  </m:oMathPara>
                </a14:m>
                <a:endParaRPr lang="tr-TR" dirty="0">
                  <a:latin typeface="+mj-lt"/>
                  <a:ea typeface="Times New Roman" panose="02020603050405020304" pitchFamily="18" charset="0"/>
                </a:endParaRPr>
              </a:p>
            </p:txBody>
          </p:sp>
        </mc:Choice>
        <mc:Fallback xmlns="">
          <p:sp>
            <p:nvSpPr>
              <p:cNvPr id="6" name="Dikdörtgen 5"/>
              <p:cNvSpPr>
                <a:spLocks noRot="1" noChangeAspect="1" noMove="1" noResize="1" noEditPoints="1" noAdjustHandles="1" noChangeArrowheads="1" noChangeShapeType="1" noTextEdit="1"/>
              </p:cNvSpPr>
              <p:nvPr/>
            </p:nvSpPr>
            <p:spPr>
              <a:xfrm>
                <a:off x="1703512" y="836712"/>
                <a:ext cx="8784976" cy="1818190"/>
              </a:xfrm>
              <a:prstGeom prst="rect">
                <a:avLst/>
              </a:prstGeom>
              <a:blipFill>
                <a:blip r:embed="rId2"/>
                <a:stretch>
                  <a:fillRect l="-555" t="-1672" r="-555"/>
                </a:stretch>
              </a:blipFill>
            </p:spPr>
            <p:txBody>
              <a:bodyPr/>
              <a:lstStyle/>
              <a:p>
                <a:r>
                  <a:rPr lang="tr-TR">
                    <a:noFill/>
                  </a:rPr>
                  <a:t> </a:t>
                </a:r>
              </a:p>
            </p:txBody>
          </p:sp>
        </mc:Fallback>
      </mc:AlternateContent>
      <p:sp>
        <p:nvSpPr>
          <p:cNvPr id="7" name="Dikdörtgen 6"/>
          <p:cNvSpPr/>
          <p:nvPr/>
        </p:nvSpPr>
        <p:spPr>
          <a:xfrm>
            <a:off x="1775520" y="2389338"/>
            <a:ext cx="8712968" cy="1477328"/>
          </a:xfrm>
          <a:prstGeom prst="rect">
            <a:avLst/>
          </a:prstGeom>
        </p:spPr>
        <p:txBody>
          <a:bodyPr wrap="square">
            <a:spAutoFit/>
          </a:bodyPr>
          <a:lstStyle/>
          <a:p>
            <a:pPr algn="just"/>
            <a:r>
              <a:rPr lang="tr-TR" dirty="0">
                <a:latin typeface="+mj-lt"/>
                <a:ea typeface="Times New Roman" panose="02020603050405020304" pitchFamily="18" charset="0"/>
              </a:rPr>
              <a:t>DDB katmanı evrişim katmanlarından sonra gelmekte ve kullanılan ağı doğrusal olmayan bir yapıya çevirmektedir. DDB aktivasyon fonksiyonu daha önce kullanılan </a:t>
            </a:r>
            <a:r>
              <a:rPr lang="tr-TR" dirty="0" err="1">
                <a:latin typeface="+mj-lt"/>
                <a:ea typeface="Times New Roman" panose="02020603050405020304" pitchFamily="18" charset="0"/>
              </a:rPr>
              <a:t>tanh</a:t>
            </a:r>
            <a:r>
              <a:rPr lang="tr-TR" dirty="0">
                <a:latin typeface="+mj-lt"/>
                <a:ea typeface="Times New Roman" panose="02020603050405020304" pitchFamily="18" charset="0"/>
              </a:rPr>
              <a:t> ve sigmoid aktivasyon fonksiyonlarından </a:t>
            </a:r>
            <a:r>
              <a:rPr lang="tr-TR" dirty="0">
                <a:solidFill>
                  <a:srgbClr val="FF0000"/>
                </a:solidFill>
                <a:latin typeface="+mj-lt"/>
                <a:ea typeface="Times New Roman" panose="02020603050405020304" pitchFamily="18" charset="0"/>
              </a:rPr>
              <a:t>daha hızlı </a:t>
            </a:r>
            <a:r>
              <a:rPr lang="tr-TR" dirty="0">
                <a:latin typeface="+mj-lt"/>
                <a:ea typeface="Times New Roman" panose="02020603050405020304" pitchFamily="18" charset="0"/>
              </a:rPr>
              <a:t>olduğu için tercih edilmektedirler. DDB, her piksel başına uygulanmaktadır ve özellik haritasındaki tüm </a:t>
            </a:r>
            <a:r>
              <a:rPr lang="tr-TR" dirty="0">
                <a:solidFill>
                  <a:srgbClr val="FF0000"/>
                </a:solidFill>
                <a:latin typeface="+mj-lt"/>
                <a:ea typeface="Times New Roman" panose="02020603050405020304" pitchFamily="18" charset="0"/>
              </a:rPr>
              <a:t>negatif piksel değerlerini sıfır </a:t>
            </a:r>
            <a:r>
              <a:rPr lang="tr-TR" dirty="0">
                <a:latin typeface="+mj-lt"/>
                <a:ea typeface="Times New Roman" panose="02020603050405020304" pitchFamily="18" charset="0"/>
              </a:rPr>
              <a:t>olarak değiştirir. </a:t>
            </a:r>
            <a:endParaRPr lang="tr-TR" dirty="0">
              <a:latin typeface="+mj-lt"/>
            </a:endParaRPr>
          </a:p>
        </p:txBody>
      </p:sp>
      <p:pic>
        <p:nvPicPr>
          <p:cNvPr id="8" name="Resim 7"/>
          <p:cNvPicPr/>
          <p:nvPr/>
        </p:nvPicPr>
        <p:blipFill>
          <a:blip r:embed="rId3">
            <a:extLst>
              <a:ext uri="{28A0092B-C50C-407E-A947-70E740481C1C}">
                <a14:useLocalDpi xmlns:a14="http://schemas.microsoft.com/office/drawing/2010/main" val="0"/>
              </a:ext>
            </a:extLst>
          </a:blip>
          <a:stretch>
            <a:fillRect/>
          </a:stretch>
        </p:blipFill>
        <p:spPr>
          <a:xfrm>
            <a:off x="2279576" y="4250535"/>
            <a:ext cx="7632848" cy="1793081"/>
          </a:xfrm>
          <a:prstGeom prst="rect">
            <a:avLst/>
          </a:prstGeom>
        </p:spPr>
      </p:pic>
      <p:sp>
        <p:nvSpPr>
          <p:cNvPr id="9" name="Dikdörtgen 8"/>
          <p:cNvSpPr/>
          <p:nvPr/>
        </p:nvSpPr>
        <p:spPr>
          <a:xfrm>
            <a:off x="2135560" y="6043616"/>
            <a:ext cx="7704856" cy="464871"/>
          </a:xfrm>
          <a:prstGeom prst="rect">
            <a:avLst/>
          </a:prstGeom>
        </p:spPr>
        <p:txBody>
          <a:bodyPr wrap="square">
            <a:spAutoFit/>
          </a:bodyPr>
          <a:lstStyle/>
          <a:p>
            <a:pPr marL="270510" algn="ctr">
              <a:lnSpc>
                <a:spcPct val="150000"/>
              </a:lnSpc>
            </a:pPr>
            <a:r>
              <a:rPr lang="tr-TR" dirty="0">
                <a:latin typeface="+mj-lt"/>
                <a:ea typeface="Times New Roman" panose="02020603050405020304" pitchFamily="18" charset="0"/>
              </a:rPr>
              <a:t>Özellik haritasından sonra uygulanan DDB fonksiyonu</a:t>
            </a:r>
          </a:p>
        </p:txBody>
      </p:sp>
    </p:spTree>
    <p:extLst>
      <p:ext uri="{BB962C8B-B14F-4D97-AF65-F5344CB8AC3E}">
        <p14:creationId xmlns:p14="http://schemas.microsoft.com/office/powerpoint/2010/main" val="246879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a:xfrm>
            <a:off x="8292568" y="6371853"/>
            <a:ext cx="2133600" cy="365125"/>
          </a:xfrm>
        </p:spPr>
        <p:txBody>
          <a:bodyPr/>
          <a:lstStyle/>
          <a:p>
            <a:fld id="{F302176B-0E47-46AC-8F43-DAB4B8A37D06}" type="slidenum">
              <a:rPr lang="tr-TR" smtClean="0"/>
              <a:pPr/>
              <a:t>11</a:t>
            </a:fld>
            <a:r>
              <a:rPr lang="tr-TR" dirty="0"/>
              <a:t>/74</a:t>
            </a:r>
          </a:p>
          <a:p>
            <a:endParaRPr lang="tr-TR" dirty="0"/>
          </a:p>
        </p:txBody>
      </p:sp>
      <p:sp>
        <p:nvSpPr>
          <p:cNvPr id="5" name="Dikdörtgen 4"/>
          <p:cNvSpPr/>
          <p:nvPr/>
        </p:nvSpPr>
        <p:spPr>
          <a:xfrm>
            <a:off x="1703513" y="260648"/>
            <a:ext cx="2324675" cy="369332"/>
          </a:xfrm>
          <a:prstGeom prst="rect">
            <a:avLst/>
          </a:prstGeom>
        </p:spPr>
        <p:txBody>
          <a:bodyPr wrap="none">
            <a:spAutoFit/>
          </a:bodyPr>
          <a:lstStyle/>
          <a:p>
            <a:pPr>
              <a:spcBef>
                <a:spcPts val="1200"/>
              </a:spcBef>
              <a:spcAft>
                <a:spcPts val="300"/>
              </a:spcAft>
            </a:pPr>
            <a:r>
              <a:rPr lang="tr-TR" b="1" dirty="0">
                <a:solidFill>
                  <a:srgbClr val="FF0000"/>
                </a:solidFill>
                <a:latin typeface="+mj-lt"/>
                <a:ea typeface="Times New Roman" panose="02020603050405020304" pitchFamily="18" charset="0"/>
                <a:cs typeface="Times New Roman" panose="02020603050405020304" pitchFamily="18" charset="0"/>
              </a:rPr>
              <a:t>Havuzlama Katmanı</a:t>
            </a:r>
            <a:endParaRPr lang="tr-TR" sz="2000" b="1" dirty="0">
              <a:solidFill>
                <a:srgbClr val="FF0000"/>
              </a:solidFill>
              <a:latin typeface="+mj-lt"/>
              <a:ea typeface="Times New Roman" panose="02020603050405020304" pitchFamily="18" charset="0"/>
              <a:cs typeface="Times New Roman" panose="02020603050405020304" pitchFamily="18" charset="0"/>
            </a:endParaRPr>
          </a:p>
        </p:txBody>
      </p:sp>
      <p:sp>
        <p:nvSpPr>
          <p:cNvPr id="6" name="Dikdörtgen 5"/>
          <p:cNvSpPr/>
          <p:nvPr/>
        </p:nvSpPr>
        <p:spPr>
          <a:xfrm>
            <a:off x="430306" y="662297"/>
            <a:ext cx="11196918" cy="1292085"/>
          </a:xfrm>
          <a:prstGeom prst="rect">
            <a:avLst/>
          </a:prstGeom>
        </p:spPr>
        <p:txBody>
          <a:bodyPr wrap="square">
            <a:spAutoFit/>
          </a:bodyPr>
          <a:lstStyle/>
          <a:p>
            <a:pPr algn="just">
              <a:lnSpc>
                <a:spcPct val="150000"/>
              </a:lnSpc>
            </a:pPr>
            <a:r>
              <a:rPr lang="tr-TR" dirty="0">
                <a:solidFill>
                  <a:srgbClr val="FF0000"/>
                </a:solidFill>
                <a:ea typeface="Times New Roman" panose="02020603050405020304" pitchFamily="18" charset="0"/>
              </a:rPr>
              <a:t>DDB katmanından sonra </a:t>
            </a:r>
            <a:r>
              <a:rPr lang="tr-TR" dirty="0">
                <a:ea typeface="Times New Roman" panose="02020603050405020304" pitchFamily="18" charset="0"/>
              </a:rPr>
              <a:t>ESA mimarisine konulmaktadır. Havuzlama katmanı, </a:t>
            </a:r>
            <a:r>
              <a:rPr lang="tr-TR" dirty="0">
                <a:solidFill>
                  <a:srgbClr val="FF0000"/>
                </a:solidFill>
                <a:ea typeface="Times New Roman" panose="02020603050405020304" pitchFamily="18" charset="0"/>
              </a:rPr>
              <a:t>ağdaki hesaplamaların sayısını ve hesaplama miktarını azaltmak ve dolayısıyla aşırı öğrenmeyi (ezberleme) kontrol etmek için temsili mekânsal boyutunu kademeli olarak azaltmaktadır. </a:t>
            </a:r>
            <a:endParaRPr lang="tr-TR" dirty="0">
              <a:solidFill>
                <a:srgbClr val="FF0000"/>
              </a:solidFill>
            </a:endParaRPr>
          </a:p>
        </p:txBody>
      </p:sp>
      <p:sp>
        <p:nvSpPr>
          <p:cNvPr id="7" name="Dikdörtgen 6"/>
          <p:cNvSpPr/>
          <p:nvPr/>
        </p:nvSpPr>
        <p:spPr>
          <a:xfrm>
            <a:off x="430305" y="1985667"/>
            <a:ext cx="11268635" cy="1338828"/>
          </a:xfrm>
          <a:prstGeom prst="rect">
            <a:avLst/>
          </a:prstGeom>
        </p:spPr>
        <p:txBody>
          <a:bodyPr wrap="square">
            <a:spAutoFit/>
          </a:bodyPr>
          <a:lstStyle/>
          <a:p>
            <a:pPr indent="180340" algn="just">
              <a:lnSpc>
                <a:spcPct val="150000"/>
              </a:lnSpc>
            </a:pPr>
            <a:r>
              <a:rPr lang="tr-TR" dirty="0">
                <a:ea typeface="Times New Roman" panose="02020603050405020304" pitchFamily="18" charset="0"/>
              </a:rPr>
              <a:t>ESA çalışmalarında, havuzlama katmanının hiç görülemeyeceği gibi </a:t>
            </a:r>
            <a:r>
              <a:rPr lang="tr-TR" dirty="0">
                <a:solidFill>
                  <a:srgbClr val="FF0000"/>
                </a:solidFill>
                <a:ea typeface="Times New Roman" panose="02020603050405020304" pitchFamily="18" charset="0"/>
              </a:rPr>
              <a:t>maksimum</a:t>
            </a:r>
            <a:r>
              <a:rPr lang="tr-TR" dirty="0">
                <a:ea typeface="Times New Roman" panose="02020603050405020304" pitchFamily="18" charset="0"/>
              </a:rPr>
              <a:t> havuzlama ve </a:t>
            </a:r>
            <a:r>
              <a:rPr lang="tr-TR" dirty="0">
                <a:solidFill>
                  <a:srgbClr val="FF0000"/>
                </a:solidFill>
                <a:ea typeface="Times New Roman" panose="02020603050405020304" pitchFamily="18" charset="0"/>
              </a:rPr>
              <a:t>ortalama</a:t>
            </a:r>
            <a:r>
              <a:rPr lang="tr-TR" dirty="0">
                <a:ea typeface="Times New Roman" panose="02020603050405020304" pitchFamily="18" charset="0"/>
              </a:rPr>
              <a:t> havuzlama şeklinde de görülmesi mümkündür. Şekil 2.8 de maksimum havuzlama ve ortalama havuzlamanın gösterimi mevcuttur.</a:t>
            </a:r>
          </a:p>
        </p:txBody>
      </p:sp>
      <p:pic>
        <p:nvPicPr>
          <p:cNvPr id="8" name="Resim 7"/>
          <p:cNvPicPr/>
          <p:nvPr/>
        </p:nvPicPr>
        <p:blipFill>
          <a:blip r:embed="rId2">
            <a:extLst>
              <a:ext uri="{28A0092B-C50C-407E-A947-70E740481C1C}">
                <a14:useLocalDpi xmlns:a14="http://schemas.microsoft.com/office/drawing/2010/main" val="0"/>
              </a:ext>
            </a:extLst>
          </a:blip>
          <a:stretch>
            <a:fillRect/>
          </a:stretch>
        </p:blipFill>
        <p:spPr>
          <a:xfrm>
            <a:off x="1952514" y="3324495"/>
            <a:ext cx="8064896" cy="3105150"/>
          </a:xfrm>
          <a:prstGeom prst="rect">
            <a:avLst/>
          </a:prstGeom>
        </p:spPr>
      </p:pic>
      <p:sp>
        <p:nvSpPr>
          <p:cNvPr id="9" name="Dikdörtgen 8"/>
          <p:cNvSpPr/>
          <p:nvPr/>
        </p:nvSpPr>
        <p:spPr>
          <a:xfrm>
            <a:off x="1880506" y="6413600"/>
            <a:ext cx="8136904" cy="464871"/>
          </a:xfrm>
          <a:prstGeom prst="rect">
            <a:avLst/>
          </a:prstGeom>
        </p:spPr>
        <p:txBody>
          <a:bodyPr wrap="square">
            <a:spAutoFit/>
          </a:bodyPr>
          <a:lstStyle/>
          <a:p>
            <a:pPr marL="270510" algn="ctr">
              <a:lnSpc>
                <a:spcPct val="150000"/>
              </a:lnSpc>
            </a:pPr>
            <a:r>
              <a:rPr lang="tr-TR" dirty="0">
                <a:latin typeface="+mj-lt"/>
                <a:ea typeface="Times New Roman" panose="02020603050405020304" pitchFamily="18" charset="0"/>
              </a:rPr>
              <a:t>Bir ve iki adım ilerleme ile maksimum havuzlama işleminin gösterimi</a:t>
            </a:r>
          </a:p>
        </p:txBody>
      </p:sp>
    </p:spTree>
    <p:extLst>
      <p:ext uri="{BB962C8B-B14F-4D97-AF65-F5344CB8AC3E}">
        <p14:creationId xmlns:p14="http://schemas.microsoft.com/office/powerpoint/2010/main" val="321916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2768DCD-B824-413A-B330-8D57ADB372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ame 30">
            <a:extLst>
              <a:ext uri="{FF2B5EF4-FFF2-40B4-BE49-F238E27FC236}">
                <a16:creationId xmlns:a16="http://schemas.microsoft.com/office/drawing/2014/main" id="{19F9CD66-32FC-448F-B4C5-67D17508A2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0E984C0-7CAD-E464-D187-5659BBFA2379}"/>
              </a:ext>
            </a:extLst>
          </p:cNvPr>
          <p:cNvSpPr>
            <a:spLocks noGrp="1"/>
          </p:cNvSpPr>
          <p:nvPr>
            <p:ph type="title"/>
          </p:nvPr>
        </p:nvSpPr>
        <p:spPr>
          <a:xfrm>
            <a:off x="945058" y="550122"/>
            <a:ext cx="6554625" cy="1214740"/>
          </a:xfrm>
        </p:spPr>
        <p:txBody>
          <a:bodyPr anchor="b">
            <a:normAutofit fontScale="90000"/>
          </a:bodyPr>
          <a:lstStyle/>
          <a:p>
            <a:r>
              <a:rPr lang="tr-TR" sz="4400" dirty="0" err="1">
                <a:gradFill flip="none" rotWithShape="1">
                  <a:gsLst>
                    <a:gs pos="0">
                      <a:schemeClr val="accent5">
                        <a:alpha val="70000"/>
                      </a:schemeClr>
                    </a:gs>
                    <a:gs pos="100000">
                      <a:schemeClr val="accent1">
                        <a:alpha val="70000"/>
                      </a:schemeClr>
                    </a:gs>
                  </a:gsLst>
                  <a:lin ang="0" scaled="1"/>
                  <a:tileRect/>
                </a:gradFill>
              </a:rPr>
              <a:t>Evrişimsel</a:t>
            </a:r>
            <a:r>
              <a:rPr lang="tr-TR" sz="4400" dirty="0">
                <a:gradFill flip="none" rotWithShape="1">
                  <a:gsLst>
                    <a:gs pos="0">
                      <a:schemeClr val="accent5">
                        <a:alpha val="70000"/>
                      </a:schemeClr>
                    </a:gs>
                    <a:gs pos="100000">
                      <a:schemeClr val="accent1">
                        <a:alpha val="70000"/>
                      </a:schemeClr>
                    </a:gs>
                  </a:gsLst>
                  <a:lin ang="0" scaled="1"/>
                  <a:tileRect/>
                </a:gradFill>
              </a:rPr>
              <a:t> Sinir Ağı (Havuzlama Katmanı)</a:t>
            </a:r>
          </a:p>
        </p:txBody>
      </p:sp>
      <p:sp>
        <p:nvSpPr>
          <p:cNvPr id="3" name="İçerik Yer Tutucusu 2">
            <a:extLst>
              <a:ext uri="{FF2B5EF4-FFF2-40B4-BE49-F238E27FC236}">
                <a16:creationId xmlns:a16="http://schemas.microsoft.com/office/drawing/2014/main" id="{6AFEB7C3-D998-07D7-6275-C7B04F2CF40F}"/>
              </a:ext>
            </a:extLst>
          </p:cNvPr>
          <p:cNvSpPr>
            <a:spLocks noGrp="1"/>
          </p:cNvSpPr>
          <p:nvPr>
            <p:ph idx="1"/>
          </p:nvPr>
        </p:nvSpPr>
        <p:spPr>
          <a:xfrm>
            <a:off x="657738" y="1838529"/>
            <a:ext cx="6962261" cy="4338434"/>
          </a:xfrm>
        </p:spPr>
        <p:txBody>
          <a:bodyPr>
            <a:normAutofit lnSpcReduction="10000"/>
          </a:bodyPr>
          <a:lstStyle/>
          <a:p>
            <a:pPr algn="just">
              <a:lnSpc>
                <a:spcPct val="100000"/>
              </a:lnSpc>
            </a:pPr>
            <a:r>
              <a:rPr lang="tr-TR" sz="1400" dirty="0">
                <a:solidFill>
                  <a:schemeClr val="tx2">
                    <a:alpha val="60000"/>
                  </a:schemeClr>
                </a:solidFill>
              </a:rPr>
              <a:t>Havuzlama katmanı, özellik haritalarını küçültmek ve önemli bilgileri özetlemek için kullanılan bir tür katmandır. Genellikle, en büyük değeri seçen "</a:t>
            </a:r>
            <a:r>
              <a:rPr lang="tr-TR" sz="1400" dirty="0" err="1">
                <a:solidFill>
                  <a:schemeClr val="tx2">
                    <a:alpha val="60000"/>
                  </a:schemeClr>
                </a:solidFill>
              </a:rPr>
              <a:t>max-pooling</a:t>
            </a:r>
            <a:r>
              <a:rPr lang="tr-TR" sz="1400" dirty="0">
                <a:solidFill>
                  <a:schemeClr val="tx2">
                    <a:alpha val="60000"/>
                  </a:schemeClr>
                </a:solidFill>
              </a:rPr>
              <a:t>" veya bir bölgenin ortalama değerini hesaplayan "</a:t>
            </a:r>
            <a:r>
              <a:rPr lang="tr-TR" sz="1400" dirty="0" err="1">
                <a:solidFill>
                  <a:schemeClr val="tx2">
                    <a:alpha val="60000"/>
                  </a:schemeClr>
                </a:solidFill>
              </a:rPr>
              <a:t>average-pooling</a:t>
            </a:r>
            <a:r>
              <a:rPr lang="tr-TR" sz="1400" dirty="0">
                <a:solidFill>
                  <a:schemeClr val="tx2">
                    <a:alpha val="60000"/>
                  </a:schemeClr>
                </a:solidFill>
              </a:rPr>
              <a:t>" gibi işlemlerle çalışır. </a:t>
            </a:r>
          </a:p>
          <a:p>
            <a:pPr algn="just">
              <a:lnSpc>
                <a:spcPct val="100000"/>
              </a:lnSpc>
            </a:pPr>
            <a:r>
              <a:rPr lang="tr-TR" sz="1400" dirty="0">
                <a:solidFill>
                  <a:schemeClr val="tx2">
                    <a:alpha val="60000"/>
                  </a:schemeClr>
                </a:solidFill>
              </a:rPr>
              <a:t>Havuzlama katmanının temel özellikleri arasında; Bilgi Kompresyonu, Özelliklerin Özetlenmesi, Çevresel Değişikliklere Karşı Direnç sıralanabilir.</a:t>
            </a:r>
          </a:p>
          <a:p>
            <a:pPr algn="just">
              <a:lnSpc>
                <a:spcPct val="100000"/>
              </a:lnSpc>
            </a:pPr>
            <a:r>
              <a:rPr lang="tr-TR" sz="1400" b="1" dirty="0">
                <a:solidFill>
                  <a:schemeClr val="tx2">
                    <a:alpha val="60000"/>
                  </a:schemeClr>
                </a:solidFill>
              </a:rPr>
              <a:t>1. Bilgi Kompresyonu: </a:t>
            </a:r>
            <a:r>
              <a:rPr lang="tr-TR" sz="1400" dirty="0">
                <a:solidFill>
                  <a:schemeClr val="tx2">
                    <a:alpha val="60000"/>
                  </a:schemeClr>
                </a:solidFill>
              </a:rPr>
              <a:t>Görüntü üzerindeki özellik haritaları genellikle büyük boyutlarda olabilir. Havuzlama katmanı, bu özellik haritalarının boyutunu küçülterek veri boyutunu azaltır. Bu, daha hızlı hesaplamalar yapmayı ve ağın daha öğrenilebilir hale gelmesini sağlar.</a:t>
            </a:r>
          </a:p>
          <a:p>
            <a:pPr algn="just">
              <a:lnSpc>
                <a:spcPct val="100000"/>
              </a:lnSpc>
            </a:pPr>
            <a:r>
              <a:rPr lang="tr-TR" sz="1400" b="1" dirty="0">
                <a:solidFill>
                  <a:schemeClr val="tx2">
                    <a:alpha val="60000"/>
                  </a:schemeClr>
                </a:solidFill>
              </a:rPr>
              <a:t>2. Özelliklerin Özetlenmesi: </a:t>
            </a:r>
            <a:r>
              <a:rPr lang="tr-TR" sz="1400" dirty="0">
                <a:solidFill>
                  <a:schemeClr val="tx2">
                    <a:alpha val="60000"/>
                  </a:schemeClr>
                </a:solidFill>
              </a:rPr>
              <a:t>Havuzlama işlemi, özellik haritalarındaki en belirgin özellikleri korurken diğer gereksiz bilgileri atar. Örneğin, bir köpek resmi üzerindeki çeşitli köpek yüzlerini algılayan bir </a:t>
            </a:r>
            <a:r>
              <a:rPr lang="tr-TR" sz="1400" dirty="0" err="1">
                <a:solidFill>
                  <a:schemeClr val="tx2">
                    <a:alpha val="60000"/>
                  </a:schemeClr>
                </a:solidFill>
              </a:rPr>
              <a:t>evrişim</a:t>
            </a:r>
            <a:r>
              <a:rPr lang="tr-TR" sz="1400" dirty="0">
                <a:solidFill>
                  <a:schemeClr val="tx2">
                    <a:alpha val="60000"/>
                  </a:schemeClr>
                </a:solidFill>
              </a:rPr>
              <a:t> katmanı sonrasında, </a:t>
            </a:r>
            <a:r>
              <a:rPr lang="tr-TR" sz="1400" dirty="0" err="1">
                <a:solidFill>
                  <a:schemeClr val="tx2">
                    <a:alpha val="60000"/>
                  </a:schemeClr>
                </a:solidFill>
              </a:rPr>
              <a:t>max-pooling</a:t>
            </a:r>
            <a:r>
              <a:rPr lang="tr-TR" sz="1400" dirty="0">
                <a:solidFill>
                  <a:schemeClr val="tx2">
                    <a:alpha val="60000"/>
                  </a:schemeClr>
                </a:solidFill>
              </a:rPr>
              <a:t> ile en belirgin köpek yüzünü seçebiliriz.</a:t>
            </a:r>
          </a:p>
          <a:p>
            <a:pPr algn="just">
              <a:lnSpc>
                <a:spcPct val="100000"/>
              </a:lnSpc>
            </a:pPr>
            <a:r>
              <a:rPr lang="tr-TR" sz="1400" b="1" dirty="0">
                <a:solidFill>
                  <a:schemeClr val="tx2">
                    <a:alpha val="60000"/>
                  </a:schemeClr>
                </a:solidFill>
              </a:rPr>
              <a:t>3. Çevresel Değişikliklere Karşı Direnç: </a:t>
            </a:r>
            <a:r>
              <a:rPr lang="tr-TR" sz="1400" dirty="0">
                <a:solidFill>
                  <a:schemeClr val="tx2">
                    <a:alpha val="60000"/>
                  </a:schemeClr>
                </a:solidFill>
              </a:rPr>
              <a:t>Havuzlama, görüntüdeki küçük yer değiştirmeler veya ölçek değişiklikleri karşısında modelin daha kararlı ve sağlam olmasını sağlar. Özelliklerin özetlenmesi ve önemli özelliklerin korunması, bu tür değişikliklere karşı direnç kazandırır.</a:t>
            </a:r>
          </a:p>
        </p:txBody>
      </p:sp>
      <p:pic>
        <p:nvPicPr>
          <p:cNvPr id="24" name="Picture 4" descr="Renkli evler">
            <a:extLst>
              <a:ext uri="{FF2B5EF4-FFF2-40B4-BE49-F238E27FC236}">
                <a16:creationId xmlns:a16="http://schemas.microsoft.com/office/drawing/2014/main" id="{18061091-98C9-DDED-6E54-F92071F747E1}"/>
              </a:ext>
            </a:extLst>
          </p:cNvPr>
          <p:cNvPicPr>
            <a:picLocks noChangeAspect="1"/>
          </p:cNvPicPr>
          <p:nvPr/>
        </p:nvPicPr>
        <p:blipFill rotWithShape="1">
          <a:blip r:embed="rId2"/>
          <a:srcRect l="14910" r="19786"/>
          <a:stretch/>
        </p:blipFill>
        <p:spPr>
          <a:xfrm>
            <a:off x="7796463" y="488577"/>
            <a:ext cx="3905962" cy="5880845"/>
          </a:xfrm>
          <a:prstGeom prst="rect">
            <a:avLst/>
          </a:prstGeom>
        </p:spPr>
      </p:pic>
    </p:spTree>
    <p:extLst>
      <p:ext uri="{BB962C8B-B14F-4D97-AF65-F5344CB8AC3E}">
        <p14:creationId xmlns:p14="http://schemas.microsoft.com/office/powerpoint/2010/main" val="394938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a:xfrm>
            <a:off x="8189490" y="6339755"/>
            <a:ext cx="2133600" cy="365125"/>
          </a:xfrm>
        </p:spPr>
        <p:txBody>
          <a:bodyPr/>
          <a:lstStyle/>
          <a:p>
            <a:fld id="{F302176B-0E47-46AC-8F43-DAB4B8A37D06}" type="slidenum">
              <a:rPr lang="tr-TR" smtClean="0"/>
              <a:pPr/>
              <a:t>13</a:t>
            </a:fld>
            <a:r>
              <a:rPr lang="tr-TR" dirty="0"/>
              <a:t>/74</a:t>
            </a:r>
          </a:p>
          <a:p>
            <a:endParaRPr lang="tr-TR" dirty="0"/>
          </a:p>
        </p:txBody>
      </p:sp>
      <p:sp>
        <p:nvSpPr>
          <p:cNvPr id="5" name="Dikdörtgen 4"/>
          <p:cNvSpPr/>
          <p:nvPr/>
        </p:nvSpPr>
        <p:spPr>
          <a:xfrm>
            <a:off x="1631505" y="188640"/>
            <a:ext cx="2753639" cy="369332"/>
          </a:xfrm>
          <a:prstGeom prst="rect">
            <a:avLst/>
          </a:prstGeom>
        </p:spPr>
        <p:txBody>
          <a:bodyPr wrap="none">
            <a:spAutoFit/>
          </a:bodyPr>
          <a:lstStyle/>
          <a:p>
            <a:pPr>
              <a:spcBef>
                <a:spcPts val="1200"/>
              </a:spcBef>
              <a:spcAft>
                <a:spcPts val="300"/>
              </a:spcAft>
            </a:pPr>
            <a:r>
              <a:rPr lang="tr-TR" b="1" dirty="0">
                <a:solidFill>
                  <a:srgbClr val="FF0000"/>
                </a:solidFill>
                <a:ea typeface="Times New Roman" panose="02020603050405020304" pitchFamily="18" charset="0"/>
                <a:cs typeface="Times New Roman" panose="02020603050405020304" pitchFamily="18" charset="0"/>
              </a:rPr>
              <a:t>Tam Bağlantılı Katmanı</a:t>
            </a:r>
            <a:endParaRPr lang="tr-TR" sz="2000" b="1" dirty="0">
              <a:solidFill>
                <a:srgbClr val="FF0000"/>
              </a:solidFill>
              <a:ea typeface="Times New Roman" panose="02020603050405020304" pitchFamily="18" charset="0"/>
              <a:cs typeface="Times New Roman" panose="02020603050405020304" pitchFamily="18" charset="0"/>
            </a:endParaRPr>
          </a:p>
        </p:txBody>
      </p:sp>
      <p:sp>
        <p:nvSpPr>
          <p:cNvPr id="6" name="Dikdörtgen 5"/>
          <p:cNvSpPr/>
          <p:nvPr/>
        </p:nvSpPr>
        <p:spPr>
          <a:xfrm>
            <a:off x="439271" y="556857"/>
            <a:ext cx="11277600" cy="1528111"/>
          </a:xfrm>
          <a:prstGeom prst="rect">
            <a:avLst/>
          </a:prstGeom>
        </p:spPr>
        <p:txBody>
          <a:bodyPr wrap="square">
            <a:spAutoFit/>
          </a:bodyPr>
          <a:lstStyle/>
          <a:p>
            <a:pPr indent="180340" algn="just">
              <a:lnSpc>
                <a:spcPct val="150000"/>
              </a:lnSpc>
            </a:pPr>
            <a:r>
              <a:rPr lang="tr-TR" sz="1600" dirty="0">
                <a:ea typeface="Times New Roman" panose="02020603050405020304" pitchFamily="18" charset="0"/>
              </a:rPr>
              <a:t>Evrişim katmanları, DDB katmanı ve havuzlama katmanlarından sonra sınıflandırma katmanından ise önce gelmektedir. YSA gibi çalışmaktadır. Bu katman, ESA mimarisinde bulunan diğer katmanlara bağlıdır. Bundan dolayı bu katmana tam bağlantılı katman denilmektedir. Tam bağlantılı katmandaki matris boyutu sınıflandırma işleminden önce sınıflandırıcıya girdi olarak verilmektedir.</a:t>
            </a:r>
          </a:p>
        </p:txBody>
      </p:sp>
      <p:sp>
        <p:nvSpPr>
          <p:cNvPr id="7" name="Dikdörtgen 6"/>
          <p:cNvSpPr/>
          <p:nvPr/>
        </p:nvSpPr>
        <p:spPr>
          <a:xfrm>
            <a:off x="1628623" y="2081158"/>
            <a:ext cx="4660378" cy="369332"/>
          </a:xfrm>
          <a:prstGeom prst="rect">
            <a:avLst/>
          </a:prstGeom>
        </p:spPr>
        <p:txBody>
          <a:bodyPr wrap="none">
            <a:spAutoFit/>
          </a:bodyPr>
          <a:lstStyle/>
          <a:p>
            <a:pPr>
              <a:spcBef>
                <a:spcPts val="1200"/>
              </a:spcBef>
              <a:spcAft>
                <a:spcPts val="300"/>
              </a:spcAft>
            </a:pPr>
            <a:r>
              <a:rPr lang="tr-TR" b="1" dirty="0" err="1">
                <a:solidFill>
                  <a:srgbClr val="FF0000"/>
                </a:solidFill>
                <a:ea typeface="Times New Roman" panose="02020603050405020304" pitchFamily="18" charset="0"/>
                <a:cs typeface="Times New Roman" panose="02020603050405020304" pitchFamily="18" charset="0"/>
              </a:rPr>
              <a:t>Drop-Out</a:t>
            </a:r>
            <a:r>
              <a:rPr lang="tr-TR" b="1" dirty="0">
                <a:solidFill>
                  <a:srgbClr val="FF0000"/>
                </a:solidFill>
                <a:ea typeface="Times New Roman" panose="02020603050405020304" pitchFamily="18" charset="0"/>
                <a:cs typeface="Times New Roman" panose="02020603050405020304" pitchFamily="18" charset="0"/>
              </a:rPr>
              <a:t> Katmanı (Genelleme Katmanı)</a:t>
            </a:r>
            <a:endParaRPr lang="tr-TR" sz="2000" b="1" dirty="0">
              <a:solidFill>
                <a:srgbClr val="FF0000"/>
              </a:solidFill>
              <a:ea typeface="Times New Roman" panose="02020603050405020304" pitchFamily="18" charset="0"/>
              <a:cs typeface="Times New Roman" panose="02020603050405020304" pitchFamily="18" charset="0"/>
            </a:endParaRPr>
          </a:p>
        </p:txBody>
      </p:sp>
      <p:sp>
        <p:nvSpPr>
          <p:cNvPr id="8" name="Dikdörtgen 7"/>
          <p:cNvSpPr/>
          <p:nvPr/>
        </p:nvSpPr>
        <p:spPr>
          <a:xfrm>
            <a:off x="439271" y="2324562"/>
            <a:ext cx="11277600" cy="1528111"/>
          </a:xfrm>
          <a:prstGeom prst="rect">
            <a:avLst/>
          </a:prstGeom>
        </p:spPr>
        <p:txBody>
          <a:bodyPr wrap="square">
            <a:spAutoFit/>
          </a:bodyPr>
          <a:lstStyle/>
          <a:p>
            <a:pPr indent="180340" algn="just">
              <a:lnSpc>
                <a:spcPct val="150000"/>
              </a:lnSpc>
            </a:pPr>
            <a:r>
              <a:rPr lang="tr-TR" sz="1600" dirty="0">
                <a:ea typeface="Times New Roman" panose="02020603050405020304" pitchFamily="18" charset="0"/>
              </a:rPr>
              <a:t>Temel olarak eğitim sırasında bir katman üzerindeki nöronların belirli bir kısmı devre dışı bırakılır. Bu durum eğitim sırasında gerekli olan genelleştirme durumunu iyileştirmektedir. Böylelikle farklı nöronlar ile aynı kavram öğrenilmeye çalışılır. Drop-Out, tam bağlı katmanlar üzerinde kullanılacağı gibi maksimum havuz katmanlarından sonra da kullanılması mümkündür.</a:t>
            </a:r>
            <a:r>
              <a:rPr lang="tr-TR" sz="1600" b="1" dirty="0">
                <a:ea typeface="Times New Roman" panose="02020603050405020304" pitchFamily="18" charset="0"/>
                <a:cs typeface="Times New Roman" panose="02020603050405020304" pitchFamily="18" charset="0"/>
              </a:rPr>
              <a:t> </a:t>
            </a:r>
            <a:r>
              <a:rPr lang="tr-TR" sz="1600" dirty="0">
                <a:ea typeface="Times New Roman" panose="02020603050405020304" pitchFamily="18" charset="0"/>
              </a:rPr>
              <a:t>Şekil 2.9’da ağın orijinal yapısı ve Drop-Out katmanından sonraki durumu gösterilmiştir.</a:t>
            </a:r>
          </a:p>
        </p:txBody>
      </p:sp>
      <p:pic>
        <p:nvPicPr>
          <p:cNvPr id="9" name="Resim 8"/>
          <p:cNvPicPr/>
          <p:nvPr/>
        </p:nvPicPr>
        <p:blipFill>
          <a:blip r:embed="rId2">
            <a:extLst>
              <a:ext uri="{28A0092B-C50C-407E-A947-70E740481C1C}">
                <a14:useLocalDpi xmlns:a14="http://schemas.microsoft.com/office/drawing/2010/main" val="0"/>
              </a:ext>
            </a:extLst>
          </a:blip>
          <a:stretch>
            <a:fillRect/>
          </a:stretch>
        </p:blipFill>
        <p:spPr>
          <a:xfrm>
            <a:off x="2495600" y="3950707"/>
            <a:ext cx="7344816" cy="2211070"/>
          </a:xfrm>
          <a:prstGeom prst="rect">
            <a:avLst/>
          </a:prstGeom>
        </p:spPr>
      </p:pic>
      <p:sp>
        <p:nvSpPr>
          <p:cNvPr id="10" name="Dikdörtgen 9"/>
          <p:cNvSpPr/>
          <p:nvPr/>
        </p:nvSpPr>
        <p:spPr>
          <a:xfrm>
            <a:off x="1815895" y="6259811"/>
            <a:ext cx="8704227" cy="423449"/>
          </a:xfrm>
          <a:prstGeom prst="rect">
            <a:avLst/>
          </a:prstGeom>
        </p:spPr>
        <p:txBody>
          <a:bodyPr wrap="square">
            <a:spAutoFit/>
          </a:bodyPr>
          <a:lstStyle/>
          <a:p>
            <a:pPr marL="270510" algn="ctr">
              <a:lnSpc>
                <a:spcPct val="150000"/>
              </a:lnSpc>
            </a:pPr>
            <a:r>
              <a:rPr lang="tr-TR" sz="1600" dirty="0">
                <a:latin typeface="+mj-lt"/>
                <a:ea typeface="Times New Roman" panose="02020603050405020304" pitchFamily="18" charset="0"/>
              </a:rPr>
              <a:t>Ağın orijinal yapısı ve Drop-Out katmanından sonraki durumu</a:t>
            </a:r>
          </a:p>
        </p:txBody>
      </p:sp>
    </p:spTree>
    <p:extLst>
      <p:ext uri="{BB962C8B-B14F-4D97-AF65-F5344CB8AC3E}">
        <p14:creationId xmlns:p14="http://schemas.microsoft.com/office/powerpoint/2010/main" val="2997039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19F9CD66-32FC-448F-B4C5-67D17508A2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EBA9A52-4589-3340-7FB0-0EB090A34A14}"/>
              </a:ext>
            </a:extLst>
          </p:cNvPr>
          <p:cNvSpPr>
            <a:spLocks noGrp="1"/>
          </p:cNvSpPr>
          <p:nvPr>
            <p:ph type="title"/>
          </p:nvPr>
        </p:nvSpPr>
        <p:spPr>
          <a:xfrm>
            <a:off x="838199" y="857251"/>
            <a:ext cx="9726039" cy="845089"/>
          </a:xfrm>
        </p:spPr>
        <p:txBody>
          <a:bodyPr anchor="b">
            <a:normAutofit fontScale="90000"/>
          </a:bodyPr>
          <a:lstStyle/>
          <a:p>
            <a:r>
              <a:rPr lang="tr-TR" sz="4400" dirty="0" err="1">
                <a:gradFill flip="none" rotWithShape="1">
                  <a:gsLst>
                    <a:gs pos="0">
                      <a:schemeClr val="accent5">
                        <a:alpha val="70000"/>
                      </a:schemeClr>
                    </a:gs>
                    <a:gs pos="100000">
                      <a:schemeClr val="accent1">
                        <a:alpha val="70000"/>
                      </a:schemeClr>
                    </a:gs>
                  </a:gsLst>
                  <a:lin ang="0" scaled="1"/>
                  <a:tileRect/>
                </a:gradFill>
              </a:rPr>
              <a:t>Evrişimsel</a:t>
            </a:r>
            <a:r>
              <a:rPr lang="tr-TR" sz="4400" dirty="0">
                <a:gradFill flip="none" rotWithShape="1">
                  <a:gsLst>
                    <a:gs pos="0">
                      <a:schemeClr val="accent5">
                        <a:alpha val="70000"/>
                      </a:schemeClr>
                    </a:gs>
                    <a:gs pos="100000">
                      <a:schemeClr val="accent1">
                        <a:alpha val="70000"/>
                      </a:schemeClr>
                    </a:gs>
                  </a:gsLst>
                  <a:lin ang="0" scaled="1"/>
                  <a:tileRect/>
                </a:gradFill>
              </a:rPr>
              <a:t> Sinir Ağı (Tam Bağlı Katman)</a:t>
            </a:r>
          </a:p>
        </p:txBody>
      </p:sp>
      <p:sp>
        <p:nvSpPr>
          <p:cNvPr id="3" name="İçerik Yer Tutucusu 2">
            <a:extLst>
              <a:ext uri="{FF2B5EF4-FFF2-40B4-BE49-F238E27FC236}">
                <a16:creationId xmlns:a16="http://schemas.microsoft.com/office/drawing/2014/main" id="{F1136E13-9B0F-EE8B-0B75-014FB6BDE6BF}"/>
              </a:ext>
            </a:extLst>
          </p:cNvPr>
          <p:cNvSpPr>
            <a:spLocks noGrp="1"/>
          </p:cNvSpPr>
          <p:nvPr>
            <p:ph idx="1"/>
          </p:nvPr>
        </p:nvSpPr>
        <p:spPr>
          <a:xfrm>
            <a:off x="838199" y="1702341"/>
            <a:ext cx="6613188" cy="4474622"/>
          </a:xfrm>
        </p:spPr>
        <p:txBody>
          <a:bodyPr>
            <a:normAutofit/>
          </a:bodyPr>
          <a:lstStyle/>
          <a:p>
            <a:pPr algn="just"/>
            <a:r>
              <a:rPr lang="tr-TR" sz="1700" dirty="0">
                <a:solidFill>
                  <a:schemeClr val="tx2">
                    <a:alpha val="60000"/>
                  </a:schemeClr>
                </a:solidFill>
              </a:rPr>
              <a:t>Tam bağlantılı katmanlar, bir yapay sinir ağı (</a:t>
            </a:r>
            <a:r>
              <a:rPr lang="tr-TR" sz="1700" dirty="0" err="1">
                <a:solidFill>
                  <a:schemeClr val="tx2">
                    <a:alpha val="60000"/>
                  </a:schemeClr>
                </a:solidFill>
              </a:rPr>
              <a:t>neural</a:t>
            </a:r>
            <a:r>
              <a:rPr lang="tr-TR" sz="1700" dirty="0">
                <a:solidFill>
                  <a:schemeClr val="tx2">
                    <a:alpha val="60000"/>
                  </a:schemeClr>
                </a:solidFill>
              </a:rPr>
              <a:t> network) içindeki geleneksel katmanlardır. Bu katmanlar, özellik haritalarının veya özellik vektörlerinin (genellikle düzleştirilmiş) girdi olarak kullanıldığı ve çıkışın bir sınıf tahmini veya çıkış vektörü olduğu katmanlardır. Temel amaçları, verilen özellikler üzerinde sınıflandırma veya regresyon gibi görevler gerçekleştirmektir. </a:t>
            </a:r>
          </a:p>
          <a:p>
            <a:pPr algn="just"/>
            <a:r>
              <a:rPr lang="tr-TR" sz="1700" dirty="0">
                <a:solidFill>
                  <a:schemeClr val="tx2">
                    <a:alpha val="60000"/>
                  </a:schemeClr>
                </a:solidFill>
              </a:rPr>
              <a:t>Tam Bağlı Katmanın temel işlevleri olarak Düzleştirme (</a:t>
            </a:r>
            <a:r>
              <a:rPr lang="tr-TR" sz="1700" dirty="0" err="1">
                <a:solidFill>
                  <a:schemeClr val="tx2">
                    <a:alpha val="60000"/>
                  </a:schemeClr>
                </a:solidFill>
              </a:rPr>
              <a:t>Flattening</a:t>
            </a:r>
            <a:r>
              <a:rPr lang="tr-TR" sz="1700" dirty="0">
                <a:solidFill>
                  <a:schemeClr val="tx2">
                    <a:alpha val="60000"/>
                  </a:schemeClr>
                </a:solidFill>
              </a:rPr>
              <a:t>), Özellik Kombinasyonu, Öğrenme ve Tahmin, Çıkış Sınıflandırması ve Regresyon, Aktivasyon Fonksiyonları sıralanabilir.</a:t>
            </a:r>
          </a:p>
        </p:txBody>
      </p:sp>
      <p:pic>
        <p:nvPicPr>
          <p:cNvPr id="7" name="Graphic 6" descr="Bağlı değil">
            <a:extLst>
              <a:ext uri="{FF2B5EF4-FFF2-40B4-BE49-F238E27FC236}">
                <a16:creationId xmlns:a16="http://schemas.microsoft.com/office/drawing/2014/main" id="{BBDF8AD2-4F0B-E959-160F-FB0A2E85E250}"/>
              </a:ext>
            </a:extLst>
          </p:cNvPr>
          <p:cNvPicPr>
            <a:picLocks noChangeAspect="1"/>
          </p:cNvPicPr>
          <p:nvPr/>
        </p:nvPicPr>
        <p:blipFill>
          <a:blip r:embed="rId2">
            <a:alphaModFix amt="90000"/>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685453" y="1594826"/>
            <a:ext cx="3668348" cy="3668348"/>
          </a:xfrm>
          <a:prstGeom prst="rect">
            <a:avLst/>
          </a:prstGeom>
        </p:spPr>
      </p:pic>
    </p:spTree>
    <p:extLst>
      <p:ext uri="{BB962C8B-B14F-4D97-AF65-F5344CB8AC3E}">
        <p14:creationId xmlns:p14="http://schemas.microsoft.com/office/powerpoint/2010/main" val="402233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FB0A30-54DE-B7C3-2C38-D9A0506A9EED}"/>
              </a:ext>
            </a:extLst>
          </p:cNvPr>
          <p:cNvSpPr>
            <a:spLocks noGrp="1"/>
          </p:cNvSpPr>
          <p:nvPr>
            <p:ph type="title"/>
          </p:nvPr>
        </p:nvSpPr>
        <p:spPr/>
        <p:txBody>
          <a:bodyPr>
            <a:normAutofit fontScale="90000"/>
          </a:bodyPr>
          <a:lstStyle/>
          <a:p>
            <a:r>
              <a:rPr lang="tr-TR" dirty="0" err="1"/>
              <a:t>Evrişimsel</a:t>
            </a:r>
            <a:r>
              <a:rPr lang="tr-TR" dirty="0"/>
              <a:t> Sinir Ağı (Tam Bağlı Katman)</a:t>
            </a:r>
          </a:p>
        </p:txBody>
      </p:sp>
      <p:sp>
        <p:nvSpPr>
          <p:cNvPr id="3" name="İçerik Yer Tutucusu 2">
            <a:extLst>
              <a:ext uri="{FF2B5EF4-FFF2-40B4-BE49-F238E27FC236}">
                <a16:creationId xmlns:a16="http://schemas.microsoft.com/office/drawing/2014/main" id="{2341E6B1-B77A-A0CA-3BD8-0AC090D5F21B}"/>
              </a:ext>
            </a:extLst>
          </p:cNvPr>
          <p:cNvSpPr>
            <a:spLocks noGrp="1"/>
          </p:cNvSpPr>
          <p:nvPr>
            <p:ph idx="1"/>
          </p:nvPr>
        </p:nvSpPr>
        <p:spPr/>
        <p:txBody>
          <a:bodyPr>
            <a:normAutofit fontScale="62500" lnSpcReduction="20000"/>
          </a:bodyPr>
          <a:lstStyle/>
          <a:p>
            <a:r>
              <a:rPr lang="tr-TR" b="1" dirty="0"/>
              <a:t>1. Düzleştirme (</a:t>
            </a:r>
            <a:r>
              <a:rPr lang="tr-TR" b="1" dirty="0" err="1"/>
              <a:t>Flattening</a:t>
            </a:r>
            <a:r>
              <a:rPr lang="tr-TR" b="1" dirty="0"/>
              <a:t>): </a:t>
            </a:r>
            <a:r>
              <a:rPr lang="tr-TR" dirty="0"/>
              <a:t>Özellik haritaları veya vektörler, tam bağlantılı katmanlara girmeden önce genellikle düzleştirilir. </a:t>
            </a:r>
            <a:r>
              <a:rPr lang="tr-TR" i="1" u="sng" dirty="0"/>
              <a:t>Bu, özellikleri tek boyutlu bir vektör haline getirir ve ağın girişi olarak kullanılır.</a:t>
            </a:r>
            <a:r>
              <a:rPr lang="tr-TR" dirty="0"/>
              <a:t> Özellik haritalarının boyutları, bu katmanın giriş boyutunu belirler.</a:t>
            </a:r>
          </a:p>
          <a:p>
            <a:endParaRPr lang="tr-TR" dirty="0"/>
          </a:p>
          <a:p>
            <a:r>
              <a:rPr lang="tr-TR" b="1" dirty="0"/>
              <a:t>2. Özelliklerin Kombinasyonu: </a:t>
            </a:r>
            <a:r>
              <a:rPr lang="tr-TR" dirty="0"/>
              <a:t>Tam bağlantılı katmanlar, girişteki her özelliği tüm bağlantılarını her çıktıya bağlar</a:t>
            </a:r>
            <a:r>
              <a:rPr lang="tr-TR" i="1" u="sng" dirty="0"/>
              <a:t>. Yani her nöron, her özelliğin bir ağırlıkla çarpılıp toplanması sonucu hesaplanan bir çıktı üretir</a:t>
            </a:r>
            <a:r>
              <a:rPr lang="tr-TR" dirty="0"/>
              <a:t>. Bu, özelliklerin kombinasyonunu ve öğrenilmiş ağırlıkları kullanarak daha yüksek seviyeli </a:t>
            </a:r>
            <a:r>
              <a:rPr lang="tr-TR" dirty="0" err="1"/>
              <a:t>temsillemelerin</a:t>
            </a:r>
            <a:r>
              <a:rPr lang="tr-TR" dirty="0"/>
              <a:t> oluşturulmasını sağlar.</a:t>
            </a:r>
          </a:p>
          <a:p>
            <a:endParaRPr lang="tr-TR" dirty="0"/>
          </a:p>
          <a:p>
            <a:r>
              <a:rPr lang="tr-TR" b="1" dirty="0"/>
              <a:t>3. Öğrenme ve Tahmin: </a:t>
            </a:r>
            <a:r>
              <a:rPr lang="tr-TR" dirty="0"/>
              <a:t>Tam bağlantılı katmanlar, özelliklerin karmaşık ilişkilerini öğrenmek ve verileri sınıflandırmak veya tahmin etmek için kullanılır. </a:t>
            </a:r>
            <a:r>
              <a:rPr lang="tr-TR" i="1" u="sng" dirty="0"/>
              <a:t>Bu katmanlar, gelen verilerin özelliklerini kullanarak, eğitim verilerine uygun bir şekilde öğrenilmiş ağırlıkları ve </a:t>
            </a:r>
            <a:r>
              <a:rPr lang="tr-TR" i="1" u="sng" dirty="0" err="1"/>
              <a:t>biasları</a:t>
            </a:r>
            <a:r>
              <a:rPr lang="tr-TR" i="1" u="sng" dirty="0"/>
              <a:t> kullanarak tahminlerde bulunur.</a:t>
            </a:r>
          </a:p>
        </p:txBody>
      </p:sp>
    </p:spTree>
    <p:extLst>
      <p:ext uri="{BB962C8B-B14F-4D97-AF65-F5344CB8AC3E}">
        <p14:creationId xmlns:p14="http://schemas.microsoft.com/office/powerpoint/2010/main" val="135102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BB164B0A-02B0-48F7-956F-C59C054DBB74}" type="slidenum">
              <a:rPr lang="tr-TR" smtClean="0"/>
              <a:pPr/>
              <a:t>16</a:t>
            </a:fld>
            <a:r>
              <a:rPr lang="tr-TR" dirty="0"/>
              <a:t>/74</a:t>
            </a:r>
          </a:p>
          <a:p>
            <a:endParaRPr lang="tr-TR" dirty="0"/>
          </a:p>
        </p:txBody>
      </p:sp>
      <p:sp>
        <p:nvSpPr>
          <p:cNvPr id="5" name="Dikdörtgen 4"/>
          <p:cNvSpPr/>
          <p:nvPr/>
        </p:nvSpPr>
        <p:spPr>
          <a:xfrm>
            <a:off x="1730697" y="659011"/>
            <a:ext cx="2590774" cy="369332"/>
          </a:xfrm>
          <a:prstGeom prst="rect">
            <a:avLst/>
          </a:prstGeom>
        </p:spPr>
        <p:txBody>
          <a:bodyPr wrap="none">
            <a:spAutoFit/>
          </a:bodyPr>
          <a:lstStyle/>
          <a:p>
            <a:pPr>
              <a:spcBef>
                <a:spcPts val="1200"/>
              </a:spcBef>
              <a:spcAft>
                <a:spcPts val="300"/>
              </a:spcAft>
            </a:pPr>
            <a:r>
              <a:rPr lang="tr-TR" b="1" dirty="0">
                <a:solidFill>
                  <a:srgbClr val="FF0000"/>
                </a:solidFill>
                <a:latin typeface="+mj-lt"/>
                <a:ea typeface="Times New Roman" panose="02020603050405020304" pitchFamily="18" charset="0"/>
                <a:cs typeface="Times New Roman" panose="02020603050405020304" pitchFamily="18" charset="0"/>
              </a:rPr>
              <a:t>Sınıflandırma Katmanı</a:t>
            </a:r>
            <a:endParaRPr lang="tr-TR" sz="2000" b="1" dirty="0">
              <a:latin typeface="+mj-lt"/>
              <a:ea typeface="Times New Roman" panose="02020603050405020304" pitchFamily="18" charset="0"/>
              <a:cs typeface="Times New Roman" panose="02020603050405020304" pitchFamily="18" charset="0"/>
            </a:endParaRPr>
          </a:p>
        </p:txBody>
      </p:sp>
      <p:sp>
        <p:nvSpPr>
          <p:cNvPr id="6" name="Dikdörtgen 5"/>
          <p:cNvSpPr/>
          <p:nvPr/>
        </p:nvSpPr>
        <p:spPr>
          <a:xfrm>
            <a:off x="439271" y="1028343"/>
            <a:ext cx="10914529" cy="2958823"/>
          </a:xfrm>
          <a:prstGeom prst="rect">
            <a:avLst/>
          </a:prstGeom>
        </p:spPr>
        <p:txBody>
          <a:bodyPr wrap="square">
            <a:spAutoFit/>
          </a:bodyPr>
          <a:lstStyle/>
          <a:p>
            <a:pPr algn="just">
              <a:lnSpc>
                <a:spcPct val="150000"/>
              </a:lnSpc>
            </a:pPr>
            <a:r>
              <a:rPr lang="tr-TR" dirty="0">
                <a:latin typeface="+mj-lt"/>
                <a:ea typeface="Times New Roman" panose="02020603050405020304" pitchFamily="18" charset="0"/>
              </a:rPr>
              <a:t>Bu katman, ESA mimarisinin </a:t>
            </a:r>
            <a:r>
              <a:rPr lang="tr-TR" dirty="0">
                <a:solidFill>
                  <a:srgbClr val="FF0000"/>
                </a:solidFill>
                <a:latin typeface="+mj-lt"/>
                <a:ea typeface="Times New Roman" panose="02020603050405020304" pitchFamily="18" charset="0"/>
              </a:rPr>
              <a:t>verimliliğini</a:t>
            </a:r>
            <a:r>
              <a:rPr lang="tr-TR" dirty="0">
                <a:latin typeface="+mj-lt"/>
                <a:ea typeface="Times New Roman" panose="02020603050405020304" pitchFamily="18" charset="0"/>
              </a:rPr>
              <a:t> ölçen son katmandır. Tam bağlantılı katmandan sonra gelmektedir. Bu katmanın çıkış değeri, sınıflandırması yapılacak nesne sayısına eşittir. Örnek vermek gerekirse </a:t>
            </a:r>
            <a:r>
              <a:rPr lang="tr-TR" dirty="0">
                <a:solidFill>
                  <a:srgbClr val="FF0000"/>
                </a:solidFill>
                <a:latin typeface="+mj-lt"/>
                <a:ea typeface="Times New Roman" panose="02020603050405020304" pitchFamily="18" charset="0"/>
              </a:rPr>
              <a:t>iyi huylu ve kötü huylu </a:t>
            </a:r>
            <a:r>
              <a:rPr lang="tr-TR" dirty="0">
                <a:latin typeface="+mj-lt"/>
                <a:ea typeface="Times New Roman" panose="02020603050405020304" pitchFamily="18" charset="0"/>
              </a:rPr>
              <a:t>karaciğer imgelerini sınıflandıracak bir çalışmada sınıflandırma katmanının çıkış değeri 2 olmalıdır. ESA mimarisinde </a:t>
            </a:r>
            <a:r>
              <a:rPr lang="tr-TR" dirty="0" err="1">
                <a:latin typeface="+mj-lt"/>
                <a:ea typeface="Times New Roman" panose="02020603050405020304" pitchFamily="18" charset="0"/>
              </a:rPr>
              <a:t>Alexneti</a:t>
            </a:r>
            <a:r>
              <a:rPr lang="tr-TR" dirty="0">
                <a:latin typeface="+mj-lt"/>
                <a:ea typeface="Times New Roman" panose="02020603050405020304" pitchFamily="18" charset="0"/>
              </a:rPr>
              <a:t> kullandığımızda </a:t>
            </a:r>
            <a:r>
              <a:rPr lang="tr-TR" dirty="0">
                <a:solidFill>
                  <a:srgbClr val="FF0000"/>
                </a:solidFill>
                <a:latin typeface="+mj-lt"/>
                <a:ea typeface="Times New Roman" panose="02020603050405020304" pitchFamily="18" charset="0"/>
              </a:rPr>
              <a:t>4096x2</a:t>
            </a:r>
            <a:r>
              <a:rPr lang="tr-TR" dirty="0">
                <a:latin typeface="+mj-lt"/>
                <a:ea typeface="Times New Roman" panose="02020603050405020304" pitchFamily="18" charset="0"/>
              </a:rPr>
              <a:t> ağırlık matrisi elde edilmektedir. ESA mimarisinde </a:t>
            </a:r>
            <a:r>
              <a:rPr lang="tr-TR" dirty="0" err="1">
                <a:latin typeface="+mj-lt"/>
                <a:ea typeface="Times New Roman" panose="02020603050405020304" pitchFamily="18" charset="0"/>
              </a:rPr>
              <a:t>softmax</a:t>
            </a:r>
            <a:r>
              <a:rPr lang="tr-TR" dirty="0">
                <a:latin typeface="+mj-lt"/>
                <a:ea typeface="Times New Roman" panose="02020603050405020304" pitchFamily="18" charset="0"/>
              </a:rPr>
              <a:t> sınıflandırıcısı tercih edilmektedir. Softmax, çıkışın sınıflara ait olma olasılığının dağılımını vermektedir. </a:t>
            </a:r>
            <a:r>
              <a:rPr lang="tr-TR" dirty="0" err="1">
                <a:latin typeface="+mj-lt"/>
                <a:ea typeface="Times New Roman" panose="02020603050405020304" pitchFamily="18" charset="0"/>
              </a:rPr>
              <a:t>Dolayısıylar</a:t>
            </a:r>
            <a:r>
              <a:rPr lang="tr-TR" dirty="0">
                <a:latin typeface="+mj-lt"/>
                <a:ea typeface="Times New Roman" panose="02020603050405020304" pitchFamily="18" charset="0"/>
              </a:rPr>
              <a:t> 0-1 arasında değer üretmektedir. </a:t>
            </a:r>
            <a:r>
              <a:rPr lang="tr-TR" dirty="0">
                <a:solidFill>
                  <a:srgbClr val="FF0000"/>
                </a:solidFill>
                <a:latin typeface="+mj-lt"/>
                <a:ea typeface="Times New Roman" panose="02020603050405020304" pitchFamily="18" charset="0"/>
              </a:rPr>
              <a:t>Üretilen değerin 1’e yakın olması ağın tahmin ettiği nesnenin doğru olma olasılığını arttırmaktadır</a:t>
            </a:r>
            <a:r>
              <a:rPr lang="tr-TR" dirty="0">
                <a:latin typeface="+mj-lt"/>
                <a:ea typeface="Times New Roman" panose="02020603050405020304" pitchFamily="18" charset="0"/>
              </a:rPr>
              <a:t>.</a:t>
            </a:r>
            <a:endParaRPr lang="tr-TR" dirty="0">
              <a:latin typeface="+mj-lt"/>
            </a:endParaRPr>
          </a:p>
        </p:txBody>
      </p:sp>
    </p:spTree>
    <p:extLst>
      <p:ext uri="{BB962C8B-B14F-4D97-AF65-F5344CB8AC3E}">
        <p14:creationId xmlns:p14="http://schemas.microsoft.com/office/powerpoint/2010/main" val="2264166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768DCD-B824-413A-B330-8D57ADB372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ame 15">
            <a:extLst>
              <a:ext uri="{FF2B5EF4-FFF2-40B4-BE49-F238E27FC236}">
                <a16:creationId xmlns:a16="http://schemas.microsoft.com/office/drawing/2014/main" id="{19F9CD66-32FC-448F-B4C5-67D17508A2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C312B91-E234-449D-F23B-6360989E22EC}"/>
              </a:ext>
            </a:extLst>
          </p:cNvPr>
          <p:cNvSpPr>
            <a:spLocks noGrp="1"/>
          </p:cNvSpPr>
          <p:nvPr>
            <p:ph type="title"/>
          </p:nvPr>
        </p:nvSpPr>
        <p:spPr>
          <a:xfrm>
            <a:off x="838199" y="857251"/>
            <a:ext cx="4581525" cy="1088281"/>
          </a:xfrm>
        </p:spPr>
        <p:txBody>
          <a:bodyPr anchor="b">
            <a:normAutofit/>
          </a:bodyPr>
          <a:lstStyle/>
          <a:p>
            <a:r>
              <a:rPr lang="tr-TR" sz="4400" dirty="0">
                <a:gradFill flip="none" rotWithShape="1">
                  <a:gsLst>
                    <a:gs pos="0">
                      <a:schemeClr val="accent5">
                        <a:alpha val="70000"/>
                      </a:schemeClr>
                    </a:gs>
                    <a:gs pos="100000">
                      <a:schemeClr val="accent1">
                        <a:alpha val="70000"/>
                      </a:schemeClr>
                    </a:gs>
                  </a:gsLst>
                  <a:lin ang="0" scaled="1"/>
                  <a:tileRect/>
                </a:gradFill>
              </a:rPr>
              <a:t>Nesne Algılama</a:t>
            </a:r>
          </a:p>
        </p:txBody>
      </p:sp>
      <p:sp>
        <p:nvSpPr>
          <p:cNvPr id="3" name="İçerik Yer Tutucusu 2">
            <a:extLst>
              <a:ext uri="{FF2B5EF4-FFF2-40B4-BE49-F238E27FC236}">
                <a16:creationId xmlns:a16="http://schemas.microsoft.com/office/drawing/2014/main" id="{CCD0E13A-F7B8-7BBD-1F73-E07A568B6EDA}"/>
              </a:ext>
            </a:extLst>
          </p:cNvPr>
          <p:cNvSpPr>
            <a:spLocks noGrp="1"/>
          </p:cNvSpPr>
          <p:nvPr>
            <p:ph idx="1"/>
          </p:nvPr>
        </p:nvSpPr>
        <p:spPr>
          <a:xfrm>
            <a:off x="838199" y="2198451"/>
            <a:ext cx="4581526" cy="3978511"/>
          </a:xfrm>
        </p:spPr>
        <p:txBody>
          <a:bodyPr>
            <a:normAutofit lnSpcReduction="10000"/>
          </a:bodyPr>
          <a:lstStyle/>
          <a:p>
            <a:pPr algn="just">
              <a:lnSpc>
                <a:spcPct val="100000"/>
              </a:lnSpc>
            </a:pPr>
            <a:r>
              <a:rPr lang="tr-TR" sz="1600" dirty="0">
                <a:solidFill>
                  <a:schemeClr val="tx2">
                    <a:alpha val="60000"/>
                  </a:schemeClr>
                </a:solidFill>
              </a:rPr>
              <a:t>Nesne algılama, yapay zeka alanında önemli bir görevdir ve bir görüntü veya video içinde bulunan nesneleri tanımlama ve sınıflandırma sürecidir. Bu, bilgisayarların çevresel bilgileri anlamasına, nesneleri tanımasına ve insanlar gibi dünyayı algılamasına yardımcı olan kritik bir yetenektir. Nesne algılama, otonom araçlar, güvenlik sistemleri, sağlık hizmetleri ve daha birçok uygulama alanında kullanılır.</a:t>
            </a:r>
          </a:p>
          <a:p>
            <a:pPr algn="just">
              <a:lnSpc>
                <a:spcPct val="100000"/>
              </a:lnSpc>
            </a:pPr>
            <a:r>
              <a:rPr lang="tr-TR" sz="1600" i="1" u="sng" dirty="0">
                <a:solidFill>
                  <a:schemeClr val="tx2">
                    <a:alpha val="60000"/>
                  </a:schemeClr>
                </a:solidFill>
              </a:rPr>
              <a:t>Çerçeve Temelli Nesne Algılama, Video Temelli Nesne Algılama, Tek Nesne Algılama, Çoklu Nesne Algılama, Nesne Takibi olmak üzere farklı şekillerde nesne algılama işlemleri bulunmaktadır. </a:t>
            </a:r>
          </a:p>
          <a:p>
            <a:pPr algn="just">
              <a:lnSpc>
                <a:spcPct val="100000"/>
              </a:lnSpc>
            </a:pPr>
            <a:endParaRPr lang="tr-TR" sz="1600" i="1" u="sng" dirty="0">
              <a:solidFill>
                <a:schemeClr val="tx2">
                  <a:alpha val="60000"/>
                </a:schemeClr>
              </a:solidFill>
            </a:endParaRPr>
          </a:p>
        </p:txBody>
      </p:sp>
      <p:pic>
        <p:nvPicPr>
          <p:cNvPr id="5" name="Picture 4" descr="3B kutu iskeletleri">
            <a:extLst>
              <a:ext uri="{FF2B5EF4-FFF2-40B4-BE49-F238E27FC236}">
                <a16:creationId xmlns:a16="http://schemas.microsoft.com/office/drawing/2014/main" id="{071B08C6-F2D0-10F7-2F81-D884C240443E}"/>
              </a:ext>
            </a:extLst>
          </p:cNvPr>
          <p:cNvPicPr>
            <a:picLocks noChangeAspect="1"/>
          </p:cNvPicPr>
          <p:nvPr/>
        </p:nvPicPr>
        <p:blipFill rotWithShape="1">
          <a:blip r:embed="rId2"/>
          <a:srcRect l="18182" r="18184" b="2"/>
          <a:stretch/>
        </p:blipFill>
        <p:spPr>
          <a:xfrm>
            <a:off x="6096000" y="488577"/>
            <a:ext cx="5606425" cy="5880845"/>
          </a:xfrm>
          <a:prstGeom prst="rect">
            <a:avLst/>
          </a:prstGeom>
        </p:spPr>
      </p:pic>
    </p:spTree>
    <p:extLst>
      <p:ext uri="{BB962C8B-B14F-4D97-AF65-F5344CB8AC3E}">
        <p14:creationId xmlns:p14="http://schemas.microsoft.com/office/powerpoint/2010/main" val="814820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DB30ED-7D0B-3068-31FA-8A94A72DA34F}"/>
              </a:ext>
            </a:extLst>
          </p:cNvPr>
          <p:cNvSpPr>
            <a:spLocks noGrp="1"/>
          </p:cNvSpPr>
          <p:nvPr>
            <p:ph type="title"/>
          </p:nvPr>
        </p:nvSpPr>
        <p:spPr/>
        <p:txBody>
          <a:bodyPr/>
          <a:lstStyle/>
          <a:p>
            <a:r>
              <a:rPr lang="tr-TR" sz="5400" dirty="0">
                <a:gradFill flip="none" rotWithShape="1">
                  <a:gsLst>
                    <a:gs pos="0">
                      <a:schemeClr val="accent5">
                        <a:alpha val="70000"/>
                      </a:schemeClr>
                    </a:gs>
                    <a:gs pos="100000">
                      <a:schemeClr val="accent1">
                        <a:alpha val="70000"/>
                      </a:schemeClr>
                    </a:gs>
                  </a:gsLst>
                  <a:lin ang="0" scaled="1"/>
                  <a:tileRect/>
                </a:gradFill>
              </a:rPr>
              <a:t>Nesne Algılama Türleri</a:t>
            </a:r>
            <a:endParaRPr lang="tr-TR" dirty="0"/>
          </a:p>
        </p:txBody>
      </p:sp>
      <p:sp>
        <p:nvSpPr>
          <p:cNvPr id="3" name="İçerik Yer Tutucusu 2">
            <a:extLst>
              <a:ext uri="{FF2B5EF4-FFF2-40B4-BE49-F238E27FC236}">
                <a16:creationId xmlns:a16="http://schemas.microsoft.com/office/drawing/2014/main" id="{19BC7645-26D0-648D-D1EE-43EF97F831CF}"/>
              </a:ext>
            </a:extLst>
          </p:cNvPr>
          <p:cNvSpPr>
            <a:spLocks noGrp="1"/>
          </p:cNvSpPr>
          <p:nvPr>
            <p:ph idx="1"/>
          </p:nvPr>
        </p:nvSpPr>
        <p:spPr/>
        <p:txBody>
          <a:bodyPr>
            <a:normAutofit fontScale="92500" lnSpcReduction="10000"/>
          </a:bodyPr>
          <a:lstStyle/>
          <a:p>
            <a:pPr algn="just"/>
            <a:r>
              <a:rPr lang="tr-TR" sz="1800" b="1"/>
              <a:t>1. Çerçeve Temelli (Frame-based) Nesne Algılama: </a:t>
            </a:r>
            <a:r>
              <a:rPr lang="tr-TR" sz="1800"/>
              <a:t>Bu tür nesne algılama, bir tek görüntü veya video çerçevesi üzerinde nesneleri tespit etmeye odaklanır. Genellikle her bir çerçeve bağımsız olarak işlenir ve nesnelerin konumları, sınıfları ve sıklıkla sınırlayıcı kutular (bounding box) ile temsil edilir.</a:t>
            </a:r>
          </a:p>
          <a:p>
            <a:pPr algn="just"/>
            <a:r>
              <a:rPr lang="tr-TR" sz="1800" b="1"/>
              <a:t>2. Video Temelli Nesne Algılama:</a:t>
            </a:r>
            <a:r>
              <a:rPr lang="tr-TR" sz="1800"/>
              <a:t> Bu türde, nesne algılama bir video akışı üzerinde gerçekleştirilir. Görüntülerin ardışık çerçeveleri arasındaki hareketi ve sürekli nesne takibini içerebilir. Bu, nesnelerin zamansal davranışını anlamak için kullanılır.</a:t>
            </a:r>
          </a:p>
          <a:p>
            <a:pPr algn="just"/>
            <a:r>
              <a:rPr lang="tr-TR" sz="1800" b="1"/>
              <a:t>3. Tek Nesne Algılama (Single Object Detection): </a:t>
            </a:r>
            <a:r>
              <a:rPr lang="tr-TR" sz="1800"/>
              <a:t>Bu yaklaşım, bir çerçeve veya video içindeki yalnızca bir nesneyi algılamaya odaklanır. Nesnenin sınıfı ve konumu belirlenir.</a:t>
            </a:r>
          </a:p>
          <a:p>
            <a:pPr algn="just"/>
            <a:r>
              <a:rPr lang="tr-TR" sz="1800" b="1"/>
              <a:t>4. Çoklu Nesne Algılama (Multiple Object Detection):</a:t>
            </a:r>
            <a:r>
              <a:rPr lang="tr-TR" sz="1800"/>
              <a:t> Bu tür nesne algılama, birden fazla nesneyi aynı anda tespit etmeyi hedefler. Görüntüdeki farklı nesnelerin sınıflandırılması ve sınırlayıcı kutular ile işaretlenmesi gerekebilir.</a:t>
            </a:r>
          </a:p>
          <a:p>
            <a:pPr algn="just"/>
            <a:r>
              <a:rPr lang="tr-TR" sz="1800" b="1"/>
              <a:t>5. Nesne Takibi (Object Tracking): </a:t>
            </a:r>
            <a:r>
              <a:rPr lang="tr-TR" sz="1800"/>
              <a:t>Nesne takibi, nesnelerin hareketini bir çerçeveden diğerine izleme sürecidir. Bir nesnenin hareketini ve pozisyonunu sürdürmek için kullanılır.</a:t>
            </a:r>
            <a:endParaRPr lang="tr-TR" sz="1800" dirty="0"/>
          </a:p>
        </p:txBody>
      </p:sp>
    </p:spTree>
    <p:extLst>
      <p:ext uri="{BB962C8B-B14F-4D97-AF65-F5344CB8AC3E}">
        <p14:creationId xmlns:p14="http://schemas.microsoft.com/office/powerpoint/2010/main" val="839938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EED768A-862A-BD7C-E408-015CB057EE84}"/>
              </a:ext>
            </a:extLst>
          </p:cNvPr>
          <p:cNvSpPr>
            <a:spLocks noGrp="1"/>
          </p:cNvSpPr>
          <p:nvPr>
            <p:ph type="title"/>
          </p:nvPr>
        </p:nvSpPr>
        <p:spPr>
          <a:xfrm>
            <a:off x="224455" y="186953"/>
            <a:ext cx="7012020" cy="988169"/>
          </a:xfrm>
        </p:spPr>
        <p:txBody>
          <a:bodyPr anchor="b">
            <a:normAutofit/>
          </a:bodyPr>
          <a:lstStyle/>
          <a:p>
            <a:r>
              <a:rPr lang="tr-TR" sz="4400" dirty="0">
                <a:gradFill flip="none" rotWithShape="1">
                  <a:gsLst>
                    <a:gs pos="0">
                      <a:schemeClr val="accent5">
                        <a:alpha val="70000"/>
                      </a:schemeClr>
                    </a:gs>
                    <a:gs pos="100000">
                      <a:schemeClr val="accent1">
                        <a:alpha val="70000"/>
                      </a:schemeClr>
                    </a:gs>
                  </a:gsLst>
                  <a:lin ang="0" scaled="1"/>
                  <a:tileRect/>
                </a:gradFill>
              </a:rPr>
              <a:t>Nesne Algılama Teknikleri</a:t>
            </a:r>
          </a:p>
        </p:txBody>
      </p:sp>
      <p:sp>
        <p:nvSpPr>
          <p:cNvPr id="3" name="İçerik Yer Tutucusu 2">
            <a:extLst>
              <a:ext uri="{FF2B5EF4-FFF2-40B4-BE49-F238E27FC236}">
                <a16:creationId xmlns:a16="http://schemas.microsoft.com/office/drawing/2014/main" id="{A361A112-517B-8DBF-5560-B0E6298CD4B6}"/>
              </a:ext>
            </a:extLst>
          </p:cNvPr>
          <p:cNvSpPr>
            <a:spLocks noGrp="1"/>
          </p:cNvSpPr>
          <p:nvPr>
            <p:ph idx="1"/>
          </p:nvPr>
        </p:nvSpPr>
        <p:spPr>
          <a:xfrm>
            <a:off x="224455" y="1459352"/>
            <a:ext cx="6312532" cy="5048452"/>
          </a:xfrm>
        </p:spPr>
        <p:txBody>
          <a:bodyPr>
            <a:normAutofit/>
          </a:bodyPr>
          <a:lstStyle/>
          <a:p>
            <a:pPr algn="just">
              <a:lnSpc>
                <a:spcPct val="100000"/>
              </a:lnSpc>
            </a:pPr>
            <a:r>
              <a:rPr lang="tr-TR" sz="1600" b="1" dirty="0" err="1">
                <a:solidFill>
                  <a:schemeClr val="tx2">
                    <a:alpha val="60000"/>
                  </a:schemeClr>
                </a:solidFill>
              </a:rPr>
              <a:t>Evrişimli</a:t>
            </a:r>
            <a:r>
              <a:rPr lang="tr-TR" sz="1600" b="1" dirty="0">
                <a:solidFill>
                  <a:schemeClr val="tx2">
                    <a:alpha val="60000"/>
                  </a:schemeClr>
                </a:solidFill>
              </a:rPr>
              <a:t> Sinir Ağları (CNN): </a:t>
            </a:r>
            <a:r>
              <a:rPr lang="tr-TR" sz="1600" dirty="0">
                <a:solidFill>
                  <a:schemeClr val="tx2">
                    <a:alpha val="60000"/>
                  </a:schemeClr>
                </a:solidFill>
              </a:rPr>
              <a:t>Görüntü işleme ve nesne algılama alanında CNN'ler büyük bir etki yaratmıştır. CNN'ler, özellik çıkarma ve nesne tespiti için oldukça etkili bir yöntemdir.</a:t>
            </a:r>
          </a:p>
          <a:p>
            <a:pPr algn="just">
              <a:lnSpc>
                <a:spcPct val="100000"/>
              </a:lnSpc>
            </a:pPr>
            <a:r>
              <a:rPr lang="tr-TR" sz="1600" b="1" dirty="0">
                <a:solidFill>
                  <a:schemeClr val="tx2">
                    <a:alpha val="60000"/>
                  </a:schemeClr>
                </a:solidFill>
              </a:rPr>
              <a:t>YOLO (</a:t>
            </a:r>
            <a:r>
              <a:rPr lang="tr-TR" sz="1600" b="1" dirty="0" err="1">
                <a:solidFill>
                  <a:schemeClr val="tx2">
                    <a:alpha val="60000"/>
                  </a:schemeClr>
                </a:solidFill>
              </a:rPr>
              <a:t>You</a:t>
            </a:r>
            <a:r>
              <a:rPr lang="tr-TR" sz="1600" b="1" dirty="0">
                <a:solidFill>
                  <a:schemeClr val="tx2">
                    <a:alpha val="60000"/>
                  </a:schemeClr>
                </a:solidFill>
              </a:rPr>
              <a:t> </a:t>
            </a:r>
            <a:r>
              <a:rPr lang="tr-TR" sz="1600" b="1" dirty="0" err="1">
                <a:solidFill>
                  <a:schemeClr val="tx2">
                    <a:alpha val="60000"/>
                  </a:schemeClr>
                </a:solidFill>
              </a:rPr>
              <a:t>Only</a:t>
            </a:r>
            <a:r>
              <a:rPr lang="tr-TR" sz="1600" b="1" dirty="0">
                <a:solidFill>
                  <a:schemeClr val="tx2">
                    <a:alpha val="60000"/>
                  </a:schemeClr>
                </a:solidFill>
              </a:rPr>
              <a:t> </a:t>
            </a:r>
            <a:r>
              <a:rPr lang="tr-TR" sz="1600" b="1" dirty="0" err="1">
                <a:solidFill>
                  <a:schemeClr val="tx2">
                    <a:alpha val="60000"/>
                  </a:schemeClr>
                </a:solidFill>
              </a:rPr>
              <a:t>Look</a:t>
            </a:r>
            <a:r>
              <a:rPr lang="tr-TR" sz="1600" b="1" dirty="0">
                <a:solidFill>
                  <a:schemeClr val="tx2">
                    <a:alpha val="60000"/>
                  </a:schemeClr>
                </a:solidFill>
              </a:rPr>
              <a:t> </a:t>
            </a:r>
            <a:r>
              <a:rPr lang="tr-TR" sz="1600" b="1" dirty="0" err="1">
                <a:solidFill>
                  <a:schemeClr val="tx2">
                    <a:alpha val="60000"/>
                  </a:schemeClr>
                </a:solidFill>
              </a:rPr>
              <a:t>Once</a:t>
            </a:r>
            <a:r>
              <a:rPr lang="tr-TR" sz="1600" b="1" dirty="0">
                <a:solidFill>
                  <a:schemeClr val="tx2">
                    <a:alpha val="60000"/>
                  </a:schemeClr>
                </a:solidFill>
              </a:rPr>
              <a:t>): </a:t>
            </a:r>
            <a:r>
              <a:rPr lang="tr-TR" sz="1600" dirty="0">
                <a:solidFill>
                  <a:schemeClr val="tx2">
                    <a:alpha val="60000"/>
                  </a:schemeClr>
                </a:solidFill>
              </a:rPr>
              <a:t>YOLO, çoklu nesne algılama için popüler bir algoritmadır ve gerçek zamanlı nesne algılamayı destekler. Ağ, bir çerçevedeki nesneleri birkaç bölgeye böler ve her bölgeyi aynı anda sınıflandırır.</a:t>
            </a:r>
          </a:p>
          <a:p>
            <a:pPr algn="just">
              <a:lnSpc>
                <a:spcPct val="100000"/>
              </a:lnSpc>
            </a:pPr>
            <a:r>
              <a:rPr lang="tr-TR" sz="1600" b="1" dirty="0">
                <a:solidFill>
                  <a:schemeClr val="tx2">
                    <a:alpha val="60000"/>
                  </a:schemeClr>
                </a:solidFill>
              </a:rPr>
              <a:t>R-CNN Ailesi (</a:t>
            </a:r>
            <a:r>
              <a:rPr lang="tr-TR" sz="1600" b="1" dirty="0" err="1">
                <a:solidFill>
                  <a:schemeClr val="tx2">
                    <a:alpha val="60000"/>
                  </a:schemeClr>
                </a:solidFill>
              </a:rPr>
              <a:t>Region-based</a:t>
            </a:r>
            <a:r>
              <a:rPr lang="tr-TR" sz="1600" b="1" dirty="0">
                <a:solidFill>
                  <a:schemeClr val="tx2">
                    <a:alpha val="60000"/>
                  </a:schemeClr>
                </a:solidFill>
              </a:rPr>
              <a:t> </a:t>
            </a:r>
            <a:r>
              <a:rPr lang="tr-TR" sz="1600" b="1" dirty="0" err="1">
                <a:solidFill>
                  <a:schemeClr val="tx2">
                    <a:alpha val="60000"/>
                  </a:schemeClr>
                </a:solidFill>
              </a:rPr>
              <a:t>Convolutional</a:t>
            </a:r>
            <a:r>
              <a:rPr lang="tr-TR" sz="1600" b="1" dirty="0">
                <a:solidFill>
                  <a:schemeClr val="tx2">
                    <a:alpha val="60000"/>
                  </a:schemeClr>
                </a:solidFill>
              </a:rPr>
              <a:t> </a:t>
            </a:r>
            <a:r>
              <a:rPr lang="tr-TR" sz="1600" b="1" dirty="0" err="1">
                <a:solidFill>
                  <a:schemeClr val="tx2">
                    <a:alpha val="60000"/>
                  </a:schemeClr>
                </a:solidFill>
              </a:rPr>
              <a:t>Neural</a:t>
            </a:r>
            <a:r>
              <a:rPr lang="tr-TR" sz="1600" b="1" dirty="0">
                <a:solidFill>
                  <a:schemeClr val="tx2">
                    <a:alpha val="60000"/>
                  </a:schemeClr>
                </a:solidFill>
              </a:rPr>
              <a:t> Networks): </a:t>
            </a:r>
            <a:r>
              <a:rPr lang="tr-TR" sz="1600" dirty="0">
                <a:solidFill>
                  <a:schemeClr val="tx2">
                    <a:alpha val="60000"/>
                  </a:schemeClr>
                </a:solidFill>
              </a:rPr>
              <a:t>R-CNN, </a:t>
            </a:r>
            <a:r>
              <a:rPr lang="tr-TR" sz="1600" dirty="0" err="1">
                <a:solidFill>
                  <a:schemeClr val="tx2">
                    <a:alpha val="60000"/>
                  </a:schemeClr>
                </a:solidFill>
              </a:rPr>
              <a:t>Fast</a:t>
            </a:r>
            <a:r>
              <a:rPr lang="tr-TR" sz="1600" dirty="0">
                <a:solidFill>
                  <a:schemeClr val="tx2">
                    <a:alpha val="60000"/>
                  </a:schemeClr>
                </a:solidFill>
              </a:rPr>
              <a:t> R-CNN, </a:t>
            </a:r>
            <a:r>
              <a:rPr lang="tr-TR" sz="1600" dirty="0" err="1">
                <a:solidFill>
                  <a:schemeClr val="tx2">
                    <a:alpha val="60000"/>
                  </a:schemeClr>
                </a:solidFill>
              </a:rPr>
              <a:t>Faster</a:t>
            </a:r>
            <a:r>
              <a:rPr lang="tr-TR" sz="1600" dirty="0">
                <a:solidFill>
                  <a:schemeClr val="tx2">
                    <a:alpha val="60000"/>
                  </a:schemeClr>
                </a:solidFill>
              </a:rPr>
              <a:t> R-CNN ve Mask R-CNN gibi teknikler, nesne algılama performansını artırmak için kullanılır. Bu yaklaşımlar, bölge önerisi ve daha iyi özellik çıkarma teknikleri içerir.</a:t>
            </a:r>
          </a:p>
          <a:p>
            <a:pPr algn="just">
              <a:lnSpc>
                <a:spcPct val="100000"/>
              </a:lnSpc>
            </a:pPr>
            <a:r>
              <a:rPr lang="tr-TR" sz="1600" dirty="0">
                <a:solidFill>
                  <a:schemeClr val="tx2">
                    <a:alpha val="60000"/>
                  </a:schemeClr>
                </a:solidFill>
              </a:rPr>
              <a:t>Nesne algılama, yapay zeka ve görüntü işleme alanlarında sürekli olarak gelişen bir konu olup birçok uygulama için kritik öneme sahiptir. Bu teknoloji sayesinde otomasyon, güvenlik, sağlık, otonom araçlar ve daha birçok alanda yenilikler ve gelişmeler mümkün olmaktadır.</a:t>
            </a:r>
          </a:p>
        </p:txBody>
      </p:sp>
      <p:pic>
        <p:nvPicPr>
          <p:cNvPr id="5" name="Picture 4" descr="İnsan beyni sinir hücreleri">
            <a:extLst>
              <a:ext uri="{FF2B5EF4-FFF2-40B4-BE49-F238E27FC236}">
                <a16:creationId xmlns:a16="http://schemas.microsoft.com/office/drawing/2014/main" id="{EAB27810-A4F6-C812-8421-65B0878388C9}"/>
              </a:ext>
            </a:extLst>
          </p:cNvPr>
          <p:cNvPicPr>
            <a:picLocks noChangeAspect="1"/>
          </p:cNvPicPr>
          <p:nvPr/>
        </p:nvPicPr>
        <p:blipFill rotWithShape="1">
          <a:blip r:embed="rId2"/>
          <a:srcRect l="11937" r="33902"/>
          <a:stretch/>
        </p:blipFill>
        <p:spPr>
          <a:xfrm>
            <a:off x="7236476" y="1"/>
            <a:ext cx="4952475" cy="6858000"/>
          </a:xfrm>
          <a:prstGeom prst="rect">
            <a:avLst/>
          </a:prstGeom>
        </p:spPr>
      </p:pic>
    </p:spTree>
    <p:extLst>
      <p:ext uri="{BB962C8B-B14F-4D97-AF65-F5344CB8AC3E}">
        <p14:creationId xmlns:p14="http://schemas.microsoft.com/office/powerpoint/2010/main" val="138537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6B85E0A-A63A-A758-60F6-2153774CDF62}"/>
              </a:ext>
            </a:extLst>
          </p:cNvPr>
          <p:cNvSpPr>
            <a:spLocks noGrp="1"/>
          </p:cNvSpPr>
          <p:nvPr>
            <p:ph type="title"/>
          </p:nvPr>
        </p:nvSpPr>
        <p:spPr>
          <a:xfrm>
            <a:off x="838200" y="302775"/>
            <a:ext cx="5914937" cy="1535753"/>
          </a:xfrm>
        </p:spPr>
        <p:txBody>
          <a:bodyPr anchor="b">
            <a:normAutofit/>
          </a:bodyPr>
          <a:lstStyle/>
          <a:p>
            <a:r>
              <a:rPr lang="tr-TR" sz="4400" dirty="0" err="1">
                <a:gradFill flip="none" rotWithShape="1">
                  <a:gsLst>
                    <a:gs pos="0">
                      <a:schemeClr val="accent5">
                        <a:alpha val="70000"/>
                      </a:schemeClr>
                    </a:gs>
                    <a:gs pos="100000">
                      <a:schemeClr val="accent1">
                        <a:alpha val="70000"/>
                      </a:schemeClr>
                    </a:gs>
                  </a:gsLst>
                  <a:lin ang="0" scaled="1"/>
                  <a:tileRect/>
                </a:gradFill>
              </a:rPr>
              <a:t>Evrişimsel</a:t>
            </a:r>
            <a:r>
              <a:rPr lang="tr-TR" sz="4400" dirty="0">
                <a:gradFill flip="none" rotWithShape="1">
                  <a:gsLst>
                    <a:gs pos="0">
                      <a:schemeClr val="accent5">
                        <a:alpha val="70000"/>
                      </a:schemeClr>
                    </a:gs>
                    <a:gs pos="100000">
                      <a:schemeClr val="accent1">
                        <a:alpha val="70000"/>
                      </a:schemeClr>
                    </a:gs>
                  </a:gsLst>
                  <a:lin ang="0" scaled="1"/>
                  <a:tileRect/>
                </a:gradFill>
              </a:rPr>
              <a:t> Sinir Ağları (CNN)</a:t>
            </a:r>
          </a:p>
        </p:txBody>
      </p:sp>
      <p:sp>
        <p:nvSpPr>
          <p:cNvPr id="3" name="İçerik Yer Tutucusu 2">
            <a:extLst>
              <a:ext uri="{FF2B5EF4-FFF2-40B4-BE49-F238E27FC236}">
                <a16:creationId xmlns:a16="http://schemas.microsoft.com/office/drawing/2014/main" id="{2D855AB5-340D-6AB6-B56C-2DFD5DACB785}"/>
              </a:ext>
            </a:extLst>
          </p:cNvPr>
          <p:cNvSpPr>
            <a:spLocks noGrp="1"/>
          </p:cNvSpPr>
          <p:nvPr>
            <p:ph idx="1"/>
          </p:nvPr>
        </p:nvSpPr>
        <p:spPr>
          <a:xfrm>
            <a:off x="838200" y="1838529"/>
            <a:ext cx="5914938" cy="4338434"/>
          </a:xfrm>
        </p:spPr>
        <p:txBody>
          <a:bodyPr>
            <a:normAutofit/>
          </a:bodyPr>
          <a:lstStyle/>
          <a:p>
            <a:pPr algn="just">
              <a:lnSpc>
                <a:spcPct val="100000"/>
              </a:lnSpc>
            </a:pPr>
            <a:r>
              <a:rPr lang="tr-TR" sz="1800" dirty="0">
                <a:solidFill>
                  <a:schemeClr val="tx2">
                    <a:alpha val="60000"/>
                  </a:schemeClr>
                </a:solidFill>
              </a:rPr>
              <a:t> </a:t>
            </a:r>
            <a:r>
              <a:rPr lang="tr-TR" sz="1800" dirty="0" err="1">
                <a:solidFill>
                  <a:schemeClr val="tx2">
                    <a:alpha val="60000"/>
                  </a:schemeClr>
                </a:solidFill>
              </a:rPr>
              <a:t>Evrişimli</a:t>
            </a:r>
            <a:r>
              <a:rPr lang="tr-TR" sz="1800" dirty="0">
                <a:solidFill>
                  <a:schemeClr val="tx2">
                    <a:alpha val="60000"/>
                  </a:schemeClr>
                </a:solidFill>
              </a:rPr>
              <a:t> sinir ağları (</a:t>
            </a:r>
            <a:r>
              <a:rPr lang="tr-TR" sz="1800" dirty="0" err="1">
                <a:solidFill>
                  <a:schemeClr val="tx2">
                    <a:alpha val="60000"/>
                  </a:schemeClr>
                </a:solidFill>
              </a:rPr>
              <a:t>Convolutional</a:t>
            </a:r>
            <a:r>
              <a:rPr lang="tr-TR" sz="1800" dirty="0">
                <a:solidFill>
                  <a:schemeClr val="tx2">
                    <a:alpha val="60000"/>
                  </a:schemeClr>
                </a:solidFill>
              </a:rPr>
              <a:t> </a:t>
            </a:r>
            <a:r>
              <a:rPr lang="tr-TR" sz="1800" dirty="0" err="1">
                <a:solidFill>
                  <a:schemeClr val="tx2">
                    <a:alpha val="60000"/>
                  </a:schemeClr>
                </a:solidFill>
              </a:rPr>
              <a:t>Neural</a:t>
            </a:r>
            <a:r>
              <a:rPr lang="tr-TR" sz="1800" dirty="0">
                <a:solidFill>
                  <a:schemeClr val="tx2">
                    <a:alpha val="60000"/>
                  </a:schemeClr>
                </a:solidFill>
              </a:rPr>
              <a:t> Networks veya </a:t>
            </a:r>
            <a:r>
              <a:rPr lang="tr-TR" sz="1800" dirty="0" err="1">
                <a:solidFill>
                  <a:schemeClr val="tx2">
                    <a:alpha val="60000"/>
                  </a:schemeClr>
                </a:solidFill>
              </a:rPr>
              <a:t>CNNs</a:t>
            </a:r>
            <a:r>
              <a:rPr lang="tr-TR" sz="1800" dirty="0">
                <a:solidFill>
                  <a:schemeClr val="tx2">
                    <a:alpha val="60000"/>
                  </a:schemeClr>
                </a:solidFill>
              </a:rPr>
              <a:t>), özellikle görüntü işleme görevlerinde kullanılan bir tür yapay sinir ağıdır. CNN'ler, görüntülerdeki özellikleri algılamak ve sınıflandırmak için optimize edilmiştir. CNN'lerin temel katmanları;</a:t>
            </a:r>
          </a:p>
          <a:p>
            <a:pPr algn="just">
              <a:lnSpc>
                <a:spcPct val="100000"/>
              </a:lnSpc>
            </a:pPr>
            <a:r>
              <a:rPr lang="tr-TR" sz="1800" dirty="0">
                <a:solidFill>
                  <a:schemeClr val="tx2">
                    <a:alpha val="60000"/>
                  </a:schemeClr>
                </a:solidFill>
              </a:rPr>
              <a:t>1. </a:t>
            </a:r>
            <a:r>
              <a:rPr lang="tr-TR" sz="1800" dirty="0" err="1">
                <a:solidFill>
                  <a:schemeClr val="tx2">
                    <a:alpha val="60000"/>
                  </a:schemeClr>
                </a:solidFill>
              </a:rPr>
              <a:t>Evrişim</a:t>
            </a:r>
            <a:r>
              <a:rPr lang="tr-TR" sz="1800" dirty="0">
                <a:solidFill>
                  <a:schemeClr val="tx2">
                    <a:alpha val="60000"/>
                  </a:schemeClr>
                </a:solidFill>
              </a:rPr>
              <a:t> Katmanı (</a:t>
            </a:r>
            <a:r>
              <a:rPr lang="tr-TR" sz="1800" dirty="0" err="1">
                <a:solidFill>
                  <a:schemeClr val="tx2">
                    <a:alpha val="60000"/>
                  </a:schemeClr>
                </a:solidFill>
              </a:rPr>
              <a:t>Convolutional</a:t>
            </a:r>
            <a:r>
              <a:rPr lang="tr-TR" sz="1800" dirty="0">
                <a:solidFill>
                  <a:schemeClr val="tx2">
                    <a:alpha val="60000"/>
                  </a:schemeClr>
                </a:solidFill>
              </a:rPr>
              <a:t> </a:t>
            </a:r>
            <a:r>
              <a:rPr lang="tr-TR" sz="1800" dirty="0" err="1">
                <a:solidFill>
                  <a:schemeClr val="tx2">
                    <a:alpha val="60000"/>
                  </a:schemeClr>
                </a:solidFill>
              </a:rPr>
              <a:t>Layer</a:t>
            </a:r>
            <a:r>
              <a:rPr lang="tr-TR" sz="1800" dirty="0">
                <a:solidFill>
                  <a:schemeClr val="tx2">
                    <a:alpha val="60000"/>
                  </a:schemeClr>
                </a:solidFill>
              </a:rPr>
              <a:t>)</a:t>
            </a:r>
          </a:p>
          <a:p>
            <a:pPr algn="just">
              <a:lnSpc>
                <a:spcPct val="100000"/>
              </a:lnSpc>
            </a:pPr>
            <a:r>
              <a:rPr lang="tr-TR" sz="1800" dirty="0">
                <a:solidFill>
                  <a:schemeClr val="tx2">
                    <a:alpha val="60000"/>
                  </a:schemeClr>
                </a:solidFill>
              </a:rPr>
              <a:t>2. Havuzlama Katmanı (</a:t>
            </a:r>
            <a:r>
              <a:rPr lang="tr-TR" sz="1800" dirty="0" err="1">
                <a:solidFill>
                  <a:schemeClr val="tx2">
                    <a:alpha val="60000"/>
                  </a:schemeClr>
                </a:solidFill>
              </a:rPr>
              <a:t>Pooling</a:t>
            </a:r>
            <a:r>
              <a:rPr lang="tr-TR" sz="1800" dirty="0">
                <a:solidFill>
                  <a:schemeClr val="tx2">
                    <a:alpha val="60000"/>
                  </a:schemeClr>
                </a:solidFill>
              </a:rPr>
              <a:t> </a:t>
            </a:r>
            <a:r>
              <a:rPr lang="tr-TR" sz="1800" dirty="0" err="1">
                <a:solidFill>
                  <a:schemeClr val="tx2">
                    <a:alpha val="60000"/>
                  </a:schemeClr>
                </a:solidFill>
              </a:rPr>
              <a:t>Layer</a:t>
            </a:r>
            <a:r>
              <a:rPr lang="tr-TR" sz="1800" dirty="0">
                <a:solidFill>
                  <a:schemeClr val="tx2">
                    <a:alpha val="60000"/>
                  </a:schemeClr>
                </a:solidFill>
              </a:rPr>
              <a:t>)</a:t>
            </a:r>
          </a:p>
          <a:p>
            <a:pPr algn="just">
              <a:lnSpc>
                <a:spcPct val="100000"/>
              </a:lnSpc>
            </a:pPr>
            <a:r>
              <a:rPr lang="tr-TR" sz="1800" dirty="0">
                <a:solidFill>
                  <a:schemeClr val="tx2">
                    <a:alpha val="60000"/>
                  </a:schemeClr>
                </a:solidFill>
              </a:rPr>
              <a:t>3. Tam Bağlı Katman ( </a:t>
            </a:r>
            <a:r>
              <a:rPr lang="tr-TR" sz="1800" dirty="0" err="1">
                <a:solidFill>
                  <a:schemeClr val="tx2">
                    <a:alpha val="60000"/>
                  </a:schemeClr>
                </a:solidFill>
              </a:rPr>
              <a:t>Fully</a:t>
            </a:r>
            <a:r>
              <a:rPr lang="tr-TR" sz="1800" dirty="0">
                <a:solidFill>
                  <a:schemeClr val="tx2">
                    <a:alpha val="60000"/>
                  </a:schemeClr>
                </a:solidFill>
              </a:rPr>
              <a:t> </a:t>
            </a:r>
            <a:r>
              <a:rPr lang="tr-TR" sz="1800" dirty="0" err="1">
                <a:solidFill>
                  <a:schemeClr val="tx2">
                    <a:alpha val="60000"/>
                  </a:schemeClr>
                </a:solidFill>
              </a:rPr>
              <a:t>Connected</a:t>
            </a:r>
            <a:r>
              <a:rPr lang="tr-TR" sz="1800" dirty="0">
                <a:solidFill>
                  <a:schemeClr val="tx2">
                    <a:alpha val="60000"/>
                  </a:schemeClr>
                </a:solidFill>
              </a:rPr>
              <a:t> </a:t>
            </a:r>
            <a:r>
              <a:rPr lang="tr-TR" sz="1800" dirty="0" err="1">
                <a:solidFill>
                  <a:schemeClr val="tx2">
                    <a:alpha val="60000"/>
                  </a:schemeClr>
                </a:solidFill>
              </a:rPr>
              <a:t>Layer</a:t>
            </a:r>
            <a:r>
              <a:rPr lang="tr-TR" sz="1800" dirty="0">
                <a:solidFill>
                  <a:schemeClr val="tx2">
                    <a:alpha val="60000"/>
                  </a:schemeClr>
                </a:solidFill>
              </a:rPr>
              <a:t>)</a:t>
            </a:r>
          </a:p>
          <a:p>
            <a:pPr algn="just">
              <a:lnSpc>
                <a:spcPct val="100000"/>
              </a:lnSpc>
            </a:pPr>
            <a:r>
              <a:rPr lang="tr-TR" sz="1800" dirty="0">
                <a:solidFill>
                  <a:schemeClr val="tx2">
                    <a:alpha val="60000"/>
                  </a:schemeClr>
                </a:solidFill>
              </a:rPr>
              <a:t>4. Aktivasyon Katmanı (</a:t>
            </a:r>
            <a:r>
              <a:rPr lang="tr-TR" sz="1800" dirty="0" err="1">
                <a:solidFill>
                  <a:schemeClr val="tx2">
                    <a:alpha val="60000"/>
                  </a:schemeClr>
                </a:solidFill>
              </a:rPr>
              <a:t>Activation</a:t>
            </a:r>
            <a:r>
              <a:rPr lang="tr-TR" sz="1800" dirty="0">
                <a:solidFill>
                  <a:schemeClr val="tx2">
                    <a:alpha val="60000"/>
                  </a:schemeClr>
                </a:solidFill>
              </a:rPr>
              <a:t> </a:t>
            </a:r>
            <a:r>
              <a:rPr lang="tr-TR" sz="1800" dirty="0" err="1">
                <a:solidFill>
                  <a:schemeClr val="tx2">
                    <a:alpha val="60000"/>
                  </a:schemeClr>
                </a:solidFill>
              </a:rPr>
              <a:t>Layer</a:t>
            </a:r>
            <a:r>
              <a:rPr lang="tr-TR" sz="1800" dirty="0">
                <a:solidFill>
                  <a:schemeClr val="tx2">
                    <a:alpha val="60000"/>
                  </a:schemeClr>
                </a:solidFill>
              </a:rPr>
              <a:t>)</a:t>
            </a:r>
          </a:p>
          <a:p>
            <a:pPr algn="just">
              <a:lnSpc>
                <a:spcPct val="100000"/>
              </a:lnSpc>
            </a:pPr>
            <a:r>
              <a:rPr lang="tr-TR" sz="1800" dirty="0">
                <a:solidFill>
                  <a:schemeClr val="tx2">
                    <a:alpha val="60000"/>
                  </a:schemeClr>
                </a:solidFill>
              </a:rPr>
              <a:t>5. Düşürme Katmanı (</a:t>
            </a:r>
            <a:r>
              <a:rPr lang="tr-TR" sz="1800" dirty="0" err="1">
                <a:solidFill>
                  <a:schemeClr val="tx2">
                    <a:alpha val="60000"/>
                  </a:schemeClr>
                </a:solidFill>
              </a:rPr>
              <a:t>Dropout</a:t>
            </a:r>
            <a:r>
              <a:rPr lang="tr-TR" sz="1800" dirty="0">
                <a:solidFill>
                  <a:schemeClr val="tx2">
                    <a:alpha val="60000"/>
                  </a:schemeClr>
                </a:solidFill>
              </a:rPr>
              <a:t> </a:t>
            </a:r>
            <a:r>
              <a:rPr lang="tr-TR" sz="1800" dirty="0" err="1">
                <a:solidFill>
                  <a:schemeClr val="tx2">
                    <a:alpha val="60000"/>
                  </a:schemeClr>
                </a:solidFill>
              </a:rPr>
              <a:t>Layer</a:t>
            </a:r>
            <a:r>
              <a:rPr lang="tr-TR" sz="1800" dirty="0">
                <a:solidFill>
                  <a:schemeClr val="tx2">
                    <a:alpha val="60000"/>
                  </a:schemeClr>
                </a:solidFill>
              </a:rPr>
              <a:t>)</a:t>
            </a:r>
          </a:p>
        </p:txBody>
      </p:sp>
      <p:pic>
        <p:nvPicPr>
          <p:cNvPr id="5" name="Picture 4" descr="Neuron sistemi sarı ve açık mavi">
            <a:extLst>
              <a:ext uri="{FF2B5EF4-FFF2-40B4-BE49-F238E27FC236}">
                <a16:creationId xmlns:a16="http://schemas.microsoft.com/office/drawing/2014/main" id="{C643C813-35AF-B44A-2AF5-4B34CA4EF766}"/>
              </a:ext>
            </a:extLst>
          </p:cNvPr>
          <p:cNvPicPr>
            <a:picLocks noChangeAspect="1"/>
          </p:cNvPicPr>
          <p:nvPr/>
        </p:nvPicPr>
        <p:blipFill rotWithShape="1">
          <a:blip r:embed="rId2"/>
          <a:srcRect l="25368" r="25345"/>
          <a:stretch/>
        </p:blipFill>
        <p:spPr>
          <a:xfrm>
            <a:off x="7236476" y="1"/>
            <a:ext cx="4952475" cy="6858000"/>
          </a:xfrm>
          <a:prstGeom prst="rect">
            <a:avLst/>
          </a:prstGeom>
        </p:spPr>
      </p:pic>
    </p:spTree>
    <p:extLst>
      <p:ext uri="{BB962C8B-B14F-4D97-AF65-F5344CB8AC3E}">
        <p14:creationId xmlns:p14="http://schemas.microsoft.com/office/powerpoint/2010/main" val="1350557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14BCB42-C8DB-71EE-7C11-4CF88B687989}"/>
              </a:ext>
            </a:extLst>
          </p:cNvPr>
          <p:cNvSpPr>
            <a:spLocks noGrp="1"/>
          </p:cNvSpPr>
          <p:nvPr>
            <p:ph type="title"/>
          </p:nvPr>
        </p:nvSpPr>
        <p:spPr>
          <a:xfrm>
            <a:off x="400456" y="391961"/>
            <a:ext cx="7819416" cy="958695"/>
          </a:xfrm>
        </p:spPr>
        <p:txBody>
          <a:bodyPr anchor="b">
            <a:normAutofit/>
          </a:bodyPr>
          <a:lstStyle/>
          <a:p>
            <a:r>
              <a:rPr lang="tr-TR" sz="4400" dirty="0">
                <a:gradFill flip="none" rotWithShape="1">
                  <a:gsLst>
                    <a:gs pos="0">
                      <a:schemeClr val="accent5">
                        <a:alpha val="70000"/>
                      </a:schemeClr>
                    </a:gs>
                    <a:gs pos="100000">
                      <a:schemeClr val="accent1">
                        <a:alpha val="70000"/>
                      </a:schemeClr>
                    </a:gs>
                  </a:gsLst>
                  <a:lin ang="0" scaled="1"/>
                  <a:tileRect/>
                </a:gradFill>
              </a:rPr>
              <a:t>Model Tipleri</a:t>
            </a:r>
          </a:p>
        </p:txBody>
      </p:sp>
      <p:sp>
        <p:nvSpPr>
          <p:cNvPr id="3" name="İçerik Yer Tutucusu 2">
            <a:extLst>
              <a:ext uri="{FF2B5EF4-FFF2-40B4-BE49-F238E27FC236}">
                <a16:creationId xmlns:a16="http://schemas.microsoft.com/office/drawing/2014/main" id="{5DD96A03-C93F-B59C-E39E-B67A5A2279DC}"/>
              </a:ext>
            </a:extLst>
          </p:cNvPr>
          <p:cNvSpPr>
            <a:spLocks noGrp="1"/>
          </p:cNvSpPr>
          <p:nvPr>
            <p:ph idx="1"/>
          </p:nvPr>
        </p:nvSpPr>
        <p:spPr>
          <a:xfrm>
            <a:off x="328862" y="3516613"/>
            <a:ext cx="3778889" cy="958695"/>
          </a:xfrm>
        </p:spPr>
        <p:txBody>
          <a:bodyPr>
            <a:normAutofit/>
          </a:bodyPr>
          <a:lstStyle/>
          <a:p>
            <a:r>
              <a:rPr lang="tr-TR" sz="1400" dirty="0"/>
              <a:t>Nesne tanıma algoritmasının doğası gereği 3 farklı model türü vardır: </a:t>
            </a:r>
            <a:endParaRPr lang="tr-TR" sz="2000" dirty="0">
              <a:solidFill>
                <a:schemeClr val="tx2">
                  <a:alpha val="60000"/>
                </a:schemeClr>
              </a:solidFill>
            </a:endParaRPr>
          </a:p>
        </p:txBody>
      </p:sp>
      <p:pic>
        <p:nvPicPr>
          <p:cNvPr id="5" name="Resim 4">
            <a:extLst>
              <a:ext uri="{FF2B5EF4-FFF2-40B4-BE49-F238E27FC236}">
                <a16:creationId xmlns:a16="http://schemas.microsoft.com/office/drawing/2014/main" id="{0981D45D-E36F-FC14-CD44-08087370EBD1}"/>
              </a:ext>
            </a:extLst>
          </p:cNvPr>
          <p:cNvPicPr>
            <a:picLocks noChangeAspect="1"/>
          </p:cNvPicPr>
          <p:nvPr/>
        </p:nvPicPr>
        <p:blipFill>
          <a:blip r:embed="rId2">
            <a:alphaModFix amt="90000"/>
          </a:blip>
          <a:stretch>
            <a:fillRect/>
          </a:stretch>
        </p:blipFill>
        <p:spPr>
          <a:xfrm>
            <a:off x="4357640" y="1975005"/>
            <a:ext cx="7345004" cy="3764313"/>
          </a:xfrm>
          <a:prstGeom prst="rect">
            <a:avLst/>
          </a:prstGeom>
        </p:spPr>
      </p:pic>
    </p:spTree>
    <p:extLst>
      <p:ext uri="{BB962C8B-B14F-4D97-AF65-F5344CB8AC3E}">
        <p14:creationId xmlns:p14="http://schemas.microsoft.com/office/powerpoint/2010/main" val="2095272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32768DCD-B824-413A-B330-8D57ADB372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E4CF222-DF2D-9566-EA39-F768E95A23EC}"/>
              </a:ext>
            </a:extLst>
          </p:cNvPr>
          <p:cNvSpPr>
            <a:spLocks noGrp="1"/>
          </p:cNvSpPr>
          <p:nvPr>
            <p:ph type="title"/>
          </p:nvPr>
        </p:nvSpPr>
        <p:spPr>
          <a:xfrm>
            <a:off x="585282" y="681038"/>
            <a:ext cx="4362973" cy="900620"/>
          </a:xfrm>
        </p:spPr>
        <p:txBody>
          <a:bodyPr anchor="b">
            <a:normAutofit/>
          </a:bodyPr>
          <a:lstStyle/>
          <a:p>
            <a:r>
              <a:rPr lang="tr-TR" sz="4400" dirty="0">
                <a:gradFill flip="none" rotWithShape="1">
                  <a:gsLst>
                    <a:gs pos="0">
                      <a:schemeClr val="accent5">
                        <a:alpha val="70000"/>
                      </a:schemeClr>
                    </a:gs>
                    <a:gs pos="100000">
                      <a:schemeClr val="accent1">
                        <a:alpha val="70000"/>
                      </a:schemeClr>
                    </a:gs>
                  </a:gsLst>
                  <a:lin ang="0" scaled="1"/>
                  <a:tileRect/>
                </a:gradFill>
              </a:rPr>
              <a:t>Algılama</a:t>
            </a:r>
          </a:p>
        </p:txBody>
      </p:sp>
      <p:sp>
        <p:nvSpPr>
          <p:cNvPr id="3" name="İçerik Yer Tutucusu 2">
            <a:extLst>
              <a:ext uri="{FF2B5EF4-FFF2-40B4-BE49-F238E27FC236}">
                <a16:creationId xmlns:a16="http://schemas.microsoft.com/office/drawing/2014/main" id="{D4F5DC60-480C-7782-D5DA-63EE9782D680}"/>
              </a:ext>
            </a:extLst>
          </p:cNvPr>
          <p:cNvSpPr>
            <a:spLocks noGrp="1"/>
          </p:cNvSpPr>
          <p:nvPr>
            <p:ph idx="1"/>
          </p:nvPr>
        </p:nvSpPr>
        <p:spPr>
          <a:xfrm>
            <a:off x="303179" y="2123666"/>
            <a:ext cx="3627137" cy="3314096"/>
          </a:xfrm>
        </p:spPr>
        <p:txBody>
          <a:bodyPr>
            <a:normAutofit/>
          </a:bodyPr>
          <a:lstStyle/>
          <a:p>
            <a:pPr algn="just"/>
            <a:r>
              <a:rPr lang="tr-TR" sz="1800" dirty="0">
                <a:solidFill>
                  <a:schemeClr val="tx2">
                    <a:alpha val="60000"/>
                  </a:schemeClr>
                </a:solidFill>
              </a:rPr>
              <a:t>Kesiştirilmiş Bölgeler : Kesiştirilmiş Bölgeler, </a:t>
            </a:r>
            <a:r>
              <a:rPr lang="tr-TR" sz="1800" b="1" dirty="0" err="1">
                <a:solidFill>
                  <a:schemeClr val="tx2">
                    <a:alpha val="60000"/>
                  </a:schemeClr>
                </a:solidFill>
                <a:effectLst>
                  <a:outerShdw blurRad="38100" dist="38100" dir="2700000" algn="tl">
                    <a:srgbClr val="000000">
                      <a:alpha val="43137"/>
                    </a:srgbClr>
                  </a:outerShdw>
                </a:effectLst>
              </a:rPr>
              <a:t>IoU</a:t>
            </a:r>
            <a:r>
              <a:rPr lang="tr-TR" sz="1800" dirty="0">
                <a:solidFill>
                  <a:schemeClr val="tx2">
                    <a:alpha val="60000"/>
                  </a:schemeClr>
                </a:solidFill>
              </a:rPr>
              <a:t> olarak da bilinir. </a:t>
            </a:r>
            <a:r>
              <a:rPr lang="tr-TR" sz="1800" dirty="0" err="1">
                <a:solidFill>
                  <a:schemeClr val="tx2">
                    <a:alpha val="60000"/>
                  </a:schemeClr>
                </a:solidFill>
              </a:rPr>
              <a:t>IoU</a:t>
            </a:r>
            <a:r>
              <a:rPr lang="tr-TR" sz="1800" dirty="0">
                <a:solidFill>
                  <a:schemeClr val="tx2">
                    <a:alpha val="60000"/>
                  </a:schemeClr>
                </a:solidFill>
              </a:rPr>
              <a:t>; tahmin edilen sınırlama kutusu </a:t>
            </a:r>
            <a:r>
              <a:rPr lang="tr-TR" sz="1800" i="1" dirty="0">
                <a:solidFill>
                  <a:schemeClr val="tx2">
                    <a:alpha val="60000"/>
                  </a:schemeClr>
                </a:solidFill>
                <a:effectLst>
                  <a:outerShdw blurRad="38100" dist="38100" dir="2700000" algn="tl">
                    <a:srgbClr val="000000">
                      <a:alpha val="43137"/>
                    </a:srgbClr>
                  </a:outerShdw>
                </a:effectLst>
              </a:rPr>
              <a:t>(</a:t>
            </a:r>
            <a:r>
              <a:rPr lang="tr-TR" sz="1800" i="1" dirty="0" err="1">
                <a:solidFill>
                  <a:schemeClr val="tx2">
                    <a:alpha val="60000"/>
                  </a:schemeClr>
                </a:solidFill>
                <a:effectLst>
                  <a:outerShdw blurRad="38100" dist="38100" dir="2700000" algn="tl">
                    <a:srgbClr val="000000">
                      <a:alpha val="43137"/>
                    </a:srgbClr>
                  </a:outerShdw>
                </a:effectLst>
              </a:rPr>
              <a:t>Bp</a:t>
            </a:r>
            <a:r>
              <a:rPr lang="tr-TR" sz="1800" i="1" dirty="0">
                <a:solidFill>
                  <a:schemeClr val="tx2">
                    <a:alpha val="60000"/>
                  </a:schemeClr>
                </a:solidFill>
                <a:effectLst>
                  <a:outerShdw blurRad="38100" dist="38100" dir="2700000" algn="tl">
                    <a:srgbClr val="000000">
                      <a:alpha val="43137"/>
                    </a:srgbClr>
                  </a:outerShdw>
                </a:effectLst>
              </a:rPr>
              <a:t>) </a:t>
            </a:r>
            <a:r>
              <a:rPr lang="tr-TR" sz="1800" dirty="0">
                <a:solidFill>
                  <a:schemeClr val="tx2">
                    <a:alpha val="60000"/>
                  </a:schemeClr>
                </a:solidFill>
              </a:rPr>
              <a:t>ile gerçek sınırlama kutusu </a:t>
            </a:r>
            <a:r>
              <a:rPr lang="tr-TR" sz="1800" i="1" dirty="0" err="1">
                <a:solidFill>
                  <a:schemeClr val="tx2">
                    <a:alpha val="60000"/>
                  </a:schemeClr>
                </a:solidFill>
                <a:effectLst>
                  <a:outerShdw blurRad="38100" dist="38100" dir="2700000" algn="tl">
                    <a:srgbClr val="000000">
                      <a:alpha val="43137"/>
                    </a:srgbClr>
                  </a:outerShdw>
                </a:effectLst>
              </a:rPr>
              <a:t>Ba</a:t>
            </a:r>
            <a:r>
              <a:rPr lang="tr-TR" sz="1800" i="1" dirty="0">
                <a:solidFill>
                  <a:schemeClr val="tx2">
                    <a:alpha val="60000"/>
                  </a:schemeClr>
                </a:solidFill>
                <a:effectLst>
                  <a:outerShdw blurRad="38100" dist="38100" dir="2700000" algn="tl">
                    <a:srgbClr val="000000">
                      <a:alpha val="43137"/>
                    </a:srgbClr>
                  </a:outerShdw>
                </a:effectLst>
              </a:rPr>
              <a:t> </a:t>
            </a:r>
            <a:r>
              <a:rPr lang="tr-TR" sz="1800" dirty="0">
                <a:solidFill>
                  <a:schemeClr val="tx2">
                    <a:alpha val="60000"/>
                  </a:schemeClr>
                </a:solidFill>
              </a:rPr>
              <a:t>üzerinde </a:t>
            </a:r>
            <a:r>
              <a:rPr lang="tr-TR" sz="1800" i="1" u="sng" dirty="0">
                <a:solidFill>
                  <a:schemeClr val="tx2">
                    <a:alpha val="60000"/>
                  </a:schemeClr>
                </a:solidFill>
              </a:rPr>
              <a:t>ne kadar doğru konumlandırıldığını ölçen bir fonksiyondur.</a:t>
            </a:r>
          </a:p>
        </p:txBody>
      </p:sp>
      <p:pic>
        <p:nvPicPr>
          <p:cNvPr id="6" name="Resim 5">
            <a:extLst>
              <a:ext uri="{FF2B5EF4-FFF2-40B4-BE49-F238E27FC236}">
                <a16:creationId xmlns:a16="http://schemas.microsoft.com/office/drawing/2014/main" id="{25C1CDD0-5D23-7A95-EC9C-C83BA4BE2EF4}"/>
              </a:ext>
            </a:extLst>
          </p:cNvPr>
          <p:cNvPicPr>
            <a:picLocks noChangeAspect="1"/>
          </p:cNvPicPr>
          <p:nvPr/>
        </p:nvPicPr>
        <p:blipFill>
          <a:blip r:embed="rId2"/>
          <a:stretch>
            <a:fillRect/>
          </a:stretch>
        </p:blipFill>
        <p:spPr>
          <a:xfrm>
            <a:off x="4782852" y="1877306"/>
            <a:ext cx="7105969" cy="2470577"/>
          </a:xfrm>
          <a:prstGeom prst="rect">
            <a:avLst/>
          </a:prstGeom>
        </p:spPr>
      </p:pic>
      <p:pic>
        <p:nvPicPr>
          <p:cNvPr id="8" name="Resim 7">
            <a:extLst>
              <a:ext uri="{FF2B5EF4-FFF2-40B4-BE49-F238E27FC236}">
                <a16:creationId xmlns:a16="http://schemas.microsoft.com/office/drawing/2014/main" id="{642EF21E-39A7-5420-066A-C0CA39657D5C}"/>
              </a:ext>
            </a:extLst>
          </p:cNvPr>
          <p:cNvPicPr>
            <a:picLocks noChangeAspect="1"/>
          </p:cNvPicPr>
          <p:nvPr/>
        </p:nvPicPr>
        <p:blipFill>
          <a:blip r:embed="rId3"/>
          <a:stretch>
            <a:fillRect/>
          </a:stretch>
        </p:blipFill>
        <p:spPr>
          <a:xfrm>
            <a:off x="585282" y="4913661"/>
            <a:ext cx="3694641" cy="1165785"/>
          </a:xfrm>
          <a:prstGeom prst="rect">
            <a:avLst/>
          </a:prstGeom>
        </p:spPr>
      </p:pic>
    </p:spTree>
    <p:extLst>
      <p:ext uri="{BB962C8B-B14F-4D97-AF65-F5344CB8AC3E}">
        <p14:creationId xmlns:p14="http://schemas.microsoft.com/office/powerpoint/2010/main" val="4219760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32768DCD-B824-413A-B330-8D57ADB372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ame 18">
            <a:extLst>
              <a:ext uri="{FF2B5EF4-FFF2-40B4-BE49-F238E27FC236}">
                <a16:creationId xmlns:a16="http://schemas.microsoft.com/office/drawing/2014/main" id="{19F9CD66-32FC-448F-B4C5-67D17508A2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DFAB710-0EB8-176F-843F-A6AE5ED21985}"/>
              </a:ext>
            </a:extLst>
          </p:cNvPr>
          <p:cNvSpPr>
            <a:spLocks noGrp="1"/>
          </p:cNvSpPr>
          <p:nvPr>
            <p:ph type="title"/>
          </p:nvPr>
        </p:nvSpPr>
        <p:spPr>
          <a:xfrm>
            <a:off x="1849877" y="857252"/>
            <a:ext cx="2848584" cy="952094"/>
          </a:xfrm>
        </p:spPr>
        <p:txBody>
          <a:bodyPr anchor="ctr">
            <a:normAutofit/>
          </a:bodyPr>
          <a:lstStyle/>
          <a:p>
            <a:r>
              <a:rPr lang="tr-TR" sz="4400" dirty="0">
                <a:gradFill flip="none" rotWithShape="1">
                  <a:gsLst>
                    <a:gs pos="0">
                      <a:schemeClr val="accent5">
                        <a:alpha val="70000"/>
                      </a:schemeClr>
                    </a:gs>
                    <a:gs pos="100000">
                      <a:schemeClr val="accent1">
                        <a:alpha val="70000"/>
                      </a:schemeClr>
                    </a:gs>
                  </a:gsLst>
                  <a:lin ang="0" scaled="1"/>
                  <a:tileRect/>
                </a:gradFill>
              </a:rPr>
              <a:t>R-CNN </a:t>
            </a:r>
          </a:p>
        </p:txBody>
      </p:sp>
      <p:sp>
        <p:nvSpPr>
          <p:cNvPr id="3" name="İçerik Yer Tutucusu 2">
            <a:extLst>
              <a:ext uri="{FF2B5EF4-FFF2-40B4-BE49-F238E27FC236}">
                <a16:creationId xmlns:a16="http://schemas.microsoft.com/office/drawing/2014/main" id="{B851CE6D-A385-B0F2-D6E1-B21076D46D31}"/>
              </a:ext>
            </a:extLst>
          </p:cNvPr>
          <p:cNvSpPr>
            <a:spLocks noGrp="1"/>
          </p:cNvSpPr>
          <p:nvPr>
            <p:ph idx="1"/>
          </p:nvPr>
        </p:nvSpPr>
        <p:spPr>
          <a:xfrm>
            <a:off x="5622146" y="857252"/>
            <a:ext cx="5731654" cy="2076450"/>
          </a:xfrm>
        </p:spPr>
        <p:txBody>
          <a:bodyPr anchor="t">
            <a:normAutofit/>
          </a:bodyPr>
          <a:lstStyle/>
          <a:p>
            <a:r>
              <a:rPr lang="tr-TR" sz="1800" dirty="0" err="1">
                <a:solidFill>
                  <a:schemeClr val="tx2">
                    <a:alpha val="60000"/>
                  </a:schemeClr>
                </a:solidFill>
              </a:rPr>
              <a:t>Evrişimli</a:t>
            </a:r>
            <a:r>
              <a:rPr lang="tr-TR" sz="1800" dirty="0">
                <a:solidFill>
                  <a:schemeClr val="tx2">
                    <a:alpha val="60000"/>
                  </a:schemeClr>
                </a:solidFill>
              </a:rPr>
              <a:t> Sinir Ağları ile Bölge Bulma (R-CNN), potansiyel olarak sınırlayıcı kutuları bulmak için görüntüyü </a:t>
            </a:r>
            <a:r>
              <a:rPr lang="tr-TR" sz="1800" dirty="0" err="1">
                <a:solidFill>
                  <a:schemeClr val="tx2">
                    <a:alpha val="60000"/>
                  </a:schemeClr>
                </a:solidFill>
              </a:rPr>
              <a:t>bölütleyen</a:t>
            </a:r>
            <a:r>
              <a:rPr lang="tr-TR" sz="1800" dirty="0">
                <a:solidFill>
                  <a:schemeClr val="tx2">
                    <a:alpha val="60000"/>
                  </a:schemeClr>
                </a:solidFill>
              </a:rPr>
              <a:t> (segmente eden) ve daha sonra sınırlayıcı kutularda en olası nesneleri bulmak için algılama algoritmasını çalıştıran bir nesne algılama algoritmasıdır.</a:t>
            </a:r>
          </a:p>
          <a:p>
            <a:endParaRPr lang="tr-TR" sz="1800" dirty="0">
              <a:solidFill>
                <a:schemeClr val="tx2">
                  <a:alpha val="60000"/>
                </a:schemeClr>
              </a:solidFill>
            </a:endParaRPr>
          </a:p>
        </p:txBody>
      </p:sp>
      <p:pic>
        <p:nvPicPr>
          <p:cNvPr id="5" name="Resim 4">
            <a:extLst>
              <a:ext uri="{FF2B5EF4-FFF2-40B4-BE49-F238E27FC236}">
                <a16:creationId xmlns:a16="http://schemas.microsoft.com/office/drawing/2014/main" id="{E09247D5-1080-5ACF-A764-F275D804029F}"/>
              </a:ext>
            </a:extLst>
          </p:cNvPr>
          <p:cNvPicPr>
            <a:picLocks noChangeAspect="1"/>
          </p:cNvPicPr>
          <p:nvPr/>
        </p:nvPicPr>
        <p:blipFill rotWithShape="1">
          <a:blip r:embed="rId2">
            <a:alphaModFix amt="90000"/>
          </a:blip>
          <a:srcRect r="1" b="1993"/>
          <a:stretch/>
        </p:blipFill>
        <p:spPr>
          <a:xfrm>
            <a:off x="1580622" y="2933702"/>
            <a:ext cx="9027708" cy="2565882"/>
          </a:xfrm>
          <a:prstGeom prst="rect">
            <a:avLst/>
          </a:prstGeom>
        </p:spPr>
      </p:pic>
      <p:sp>
        <p:nvSpPr>
          <p:cNvPr id="7" name="Metin kutusu 6">
            <a:extLst>
              <a:ext uri="{FF2B5EF4-FFF2-40B4-BE49-F238E27FC236}">
                <a16:creationId xmlns:a16="http://schemas.microsoft.com/office/drawing/2014/main" id="{A70B8A61-7124-E4D1-DEA4-DC8DFAF2B382}"/>
              </a:ext>
            </a:extLst>
          </p:cNvPr>
          <p:cNvSpPr txBox="1"/>
          <p:nvPr/>
        </p:nvSpPr>
        <p:spPr>
          <a:xfrm>
            <a:off x="1228875" y="5617942"/>
            <a:ext cx="9967661" cy="738664"/>
          </a:xfrm>
          <a:prstGeom prst="rect">
            <a:avLst/>
          </a:prstGeom>
          <a:noFill/>
        </p:spPr>
        <p:txBody>
          <a:bodyPr wrap="square" rtlCol="0">
            <a:spAutoFit/>
          </a:bodyPr>
          <a:lstStyle/>
          <a:p>
            <a:r>
              <a:rPr lang="tr-TR" sz="1200" dirty="0">
                <a:solidFill>
                  <a:schemeClr val="tx2">
                    <a:lumMod val="90000"/>
                    <a:lumOff val="10000"/>
                  </a:schemeClr>
                </a:solidFill>
              </a:rPr>
              <a:t>Not: Orijinal algoritma hesaplamalı olarak maliyetli ve yavaş olmasına rağmen, yeni mimariler algoritmanın Hızlı R-CNN ve Daha Hızlı R-CNN gibi daha hızlı çalışmasını sağlamıştır.</a:t>
            </a:r>
          </a:p>
          <a:p>
            <a:endParaRPr lang="tr-TR" dirty="0"/>
          </a:p>
        </p:txBody>
      </p:sp>
    </p:spTree>
    <p:extLst>
      <p:ext uri="{BB962C8B-B14F-4D97-AF65-F5344CB8AC3E}">
        <p14:creationId xmlns:p14="http://schemas.microsoft.com/office/powerpoint/2010/main" val="2151581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a:extLst>
              <a:ext uri="{FF2B5EF4-FFF2-40B4-BE49-F238E27FC236}">
                <a16:creationId xmlns:a16="http://schemas.microsoft.com/office/drawing/2014/main" id="{65ED6F2F-6237-405D-9B27-571C94DF509B}"/>
              </a:ext>
            </a:extLst>
          </p:cNvPr>
          <p:cNvSpPr txBox="1">
            <a:spLocks/>
          </p:cNvSpPr>
          <p:nvPr/>
        </p:nvSpPr>
        <p:spPr>
          <a:xfrm>
            <a:off x="822960" y="636228"/>
            <a:ext cx="7543800" cy="1450757"/>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tr-TR" b="1" dirty="0">
                <a:solidFill>
                  <a:srgbClr val="00B0F0"/>
                </a:solidFill>
                <a:latin typeface="Times New Roman" panose="02020603050405020304" pitchFamily="18" charset="0"/>
                <a:cs typeface="Times New Roman" panose="02020603050405020304" pitchFamily="18" charset="0"/>
              </a:rPr>
              <a:t>Sorularınız</a:t>
            </a:r>
          </a:p>
        </p:txBody>
      </p:sp>
      <p:pic>
        <p:nvPicPr>
          <p:cNvPr id="5" name="Content Placeholder 7">
            <a:extLst>
              <a:ext uri="{FF2B5EF4-FFF2-40B4-BE49-F238E27FC236}">
                <a16:creationId xmlns:a16="http://schemas.microsoft.com/office/drawing/2014/main" id="{67138F13-DBC2-4AB5-835A-6B92520D0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860" y="2576399"/>
            <a:ext cx="3192697" cy="3192697"/>
          </a:xfrm>
          <a:prstGeom prst="rect">
            <a:avLst/>
          </a:prstGeom>
        </p:spPr>
      </p:pic>
    </p:spTree>
    <p:extLst>
      <p:ext uri="{BB962C8B-B14F-4D97-AF65-F5344CB8AC3E}">
        <p14:creationId xmlns:p14="http://schemas.microsoft.com/office/powerpoint/2010/main" val="216067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45459" y="667720"/>
            <a:ext cx="10784541" cy="5688631"/>
          </a:xfrm>
        </p:spPr>
        <p:txBody>
          <a:bodyPr>
            <a:normAutofit fontScale="25000" lnSpcReduction="20000"/>
          </a:bodyPr>
          <a:lstStyle/>
          <a:p>
            <a:pPr>
              <a:buFont typeface="Wingdings" panose="05000000000000000000" pitchFamily="2" charset="2"/>
              <a:buChar char="Ø"/>
            </a:pPr>
            <a:r>
              <a:rPr lang="tr-TR" sz="8600" dirty="0"/>
              <a:t>ESA’lar, görüntü işleme uygulamalarında orijinal imgeyi </a:t>
            </a:r>
            <a:r>
              <a:rPr lang="tr-TR" sz="8600" dirty="0">
                <a:solidFill>
                  <a:srgbClr val="FF0000"/>
                </a:solidFill>
              </a:rPr>
              <a:t>direkt olarak kullanan </a:t>
            </a:r>
            <a:r>
              <a:rPr lang="tr-TR" sz="8600" dirty="0"/>
              <a:t>özel tip sinir ağlarıdır. </a:t>
            </a:r>
          </a:p>
          <a:p>
            <a:pPr>
              <a:buFont typeface="Wingdings" panose="05000000000000000000" pitchFamily="2" charset="2"/>
              <a:buChar char="Ø"/>
            </a:pPr>
            <a:r>
              <a:rPr lang="tr-TR" sz="8600" dirty="0"/>
              <a:t>ESA, 1998 yılında </a:t>
            </a:r>
            <a:r>
              <a:rPr lang="tr-TR" sz="8600" dirty="0" err="1"/>
              <a:t>Lecun</a:t>
            </a:r>
            <a:r>
              <a:rPr lang="tr-TR" sz="8600" dirty="0"/>
              <a:t> ve arkadaşları tarafından geliştirilmiştir.</a:t>
            </a:r>
          </a:p>
          <a:p>
            <a:pPr>
              <a:buFont typeface="Wingdings" panose="05000000000000000000" pitchFamily="2" charset="2"/>
              <a:buChar char="Ø"/>
            </a:pPr>
            <a:r>
              <a:rPr lang="tr-TR" sz="8600" dirty="0"/>
              <a:t>İmge sınıflandırma ve örüntü tanıma alanında, ESA teknolojisi kullanılarak uygun eğitim yapıldığında diğer klasik yöntemlere (elle hazırlanmış özelliklere) göre üstün performans göstermektedirler.</a:t>
            </a:r>
          </a:p>
          <a:p>
            <a:pPr>
              <a:buFont typeface="Wingdings" panose="05000000000000000000" pitchFamily="2" charset="2"/>
              <a:buChar char="Ø"/>
            </a:pPr>
            <a:r>
              <a:rPr lang="tr-TR" sz="8600" dirty="0"/>
              <a:t>ESA mimarisi; </a:t>
            </a:r>
          </a:p>
          <a:p>
            <a:pPr marL="0" indent="0">
              <a:buNone/>
            </a:pPr>
            <a:r>
              <a:rPr lang="tr-TR" sz="8600" dirty="0">
                <a:solidFill>
                  <a:srgbClr val="FF0000"/>
                </a:solidFill>
              </a:rPr>
              <a:t>Giriş</a:t>
            </a:r>
            <a:r>
              <a:rPr lang="tr-TR" sz="8600" dirty="0"/>
              <a:t> - </a:t>
            </a:r>
            <a:r>
              <a:rPr lang="tr-TR" sz="8600" dirty="0">
                <a:solidFill>
                  <a:srgbClr val="FF0000"/>
                </a:solidFill>
              </a:rPr>
              <a:t>Evrişim</a:t>
            </a:r>
            <a:r>
              <a:rPr lang="tr-TR" sz="8600" dirty="0"/>
              <a:t> – </a:t>
            </a:r>
            <a:r>
              <a:rPr lang="tr-TR" sz="8600" dirty="0">
                <a:solidFill>
                  <a:srgbClr val="FF0000"/>
                </a:solidFill>
              </a:rPr>
              <a:t>Relu Fonksiyonu </a:t>
            </a:r>
            <a:r>
              <a:rPr lang="tr-TR" sz="8600" dirty="0"/>
              <a:t>- </a:t>
            </a:r>
            <a:r>
              <a:rPr lang="tr-TR" sz="8600" dirty="0">
                <a:solidFill>
                  <a:srgbClr val="FF0000"/>
                </a:solidFill>
              </a:rPr>
              <a:t>Havuzlama</a:t>
            </a:r>
            <a:r>
              <a:rPr lang="tr-TR" sz="8600" dirty="0"/>
              <a:t> – </a:t>
            </a:r>
            <a:r>
              <a:rPr lang="tr-TR" sz="8600" dirty="0">
                <a:solidFill>
                  <a:srgbClr val="FF0000"/>
                </a:solidFill>
              </a:rPr>
              <a:t>Tam bağlı katman </a:t>
            </a:r>
          </a:p>
          <a:p>
            <a:pPr marL="0" indent="0">
              <a:buNone/>
            </a:pPr>
            <a:r>
              <a:rPr lang="tr-TR" sz="8600" dirty="0"/>
              <a:t>şeklinde katmanlardan oluşmaktadır. </a:t>
            </a:r>
          </a:p>
          <a:p>
            <a:pPr marL="0" indent="0">
              <a:buNone/>
            </a:pPr>
            <a:r>
              <a:rPr lang="tr-TR" sz="8600" dirty="0"/>
              <a:t>ESA’larda görüntü sınıflandırma işlemlerinde, Şekil 2.2’de görüldüğü gibi pikseller, kenar kombinasyonundan oluşan motifleri, bu motifler birleşerek imge parçalarını ve imge parçaları birleşerek imgeler oluşturur.</a:t>
            </a:r>
          </a:p>
          <a:p>
            <a:pPr marL="0" indent="0">
              <a:buNone/>
            </a:pP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pPr/>
              <a:t>3</a:t>
            </a:fld>
            <a:r>
              <a:rPr lang="tr-TR" dirty="0"/>
              <a:t>/74</a:t>
            </a:r>
          </a:p>
          <a:p>
            <a:endParaRPr lang="tr-TR" dirty="0"/>
          </a:p>
        </p:txBody>
      </p:sp>
      <p:sp>
        <p:nvSpPr>
          <p:cNvPr id="2" name="Dikdörtgen 1"/>
          <p:cNvSpPr/>
          <p:nvPr/>
        </p:nvSpPr>
        <p:spPr>
          <a:xfrm>
            <a:off x="1947812" y="116633"/>
            <a:ext cx="8391725" cy="461665"/>
          </a:xfrm>
          <a:prstGeom prst="rect">
            <a:avLst/>
          </a:prstGeom>
        </p:spPr>
        <p:txBody>
          <a:bodyPr wrap="square">
            <a:spAutoFit/>
          </a:bodyPr>
          <a:lstStyle/>
          <a:p>
            <a:r>
              <a:rPr lang="tr-TR" sz="2400" b="1" dirty="0" err="1"/>
              <a:t>Evrişimsel</a:t>
            </a:r>
            <a:r>
              <a:rPr lang="tr-TR" sz="2400" b="1" dirty="0"/>
              <a:t> Sinir Ağları (ESA)</a:t>
            </a:r>
          </a:p>
        </p:txBody>
      </p:sp>
      <p:pic>
        <p:nvPicPr>
          <p:cNvPr id="5" name="Resim 4"/>
          <p:cNvPicPr/>
          <p:nvPr/>
        </p:nvPicPr>
        <p:blipFill>
          <a:blip r:embed="rId2">
            <a:extLst>
              <a:ext uri="{28A0092B-C50C-407E-A947-70E740481C1C}">
                <a14:useLocalDpi xmlns:a14="http://schemas.microsoft.com/office/drawing/2010/main" val="0"/>
              </a:ext>
            </a:extLst>
          </a:blip>
          <a:stretch>
            <a:fillRect/>
          </a:stretch>
        </p:blipFill>
        <p:spPr>
          <a:xfrm>
            <a:off x="1964105" y="5112386"/>
            <a:ext cx="8147248" cy="1243965"/>
          </a:xfrm>
          <a:prstGeom prst="rect">
            <a:avLst/>
          </a:prstGeom>
        </p:spPr>
      </p:pic>
    </p:spTree>
    <p:extLst>
      <p:ext uri="{BB962C8B-B14F-4D97-AF65-F5344CB8AC3E}">
        <p14:creationId xmlns:p14="http://schemas.microsoft.com/office/powerpoint/2010/main" val="400135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F302176B-0E47-46AC-8F43-DAB4B8A37D06}" type="slidenum">
              <a:rPr lang="tr-TR" smtClean="0"/>
              <a:pPr/>
              <a:t>4</a:t>
            </a:fld>
            <a:r>
              <a:rPr lang="tr-TR" dirty="0"/>
              <a:t>/74</a:t>
            </a:r>
          </a:p>
          <a:p>
            <a:endParaRPr lang="tr-TR" dirty="0"/>
          </a:p>
        </p:txBody>
      </p:sp>
      <p:sp>
        <p:nvSpPr>
          <p:cNvPr id="2" name="Dikdörtgen 1"/>
          <p:cNvSpPr/>
          <p:nvPr/>
        </p:nvSpPr>
        <p:spPr>
          <a:xfrm>
            <a:off x="1947812" y="116633"/>
            <a:ext cx="8391725" cy="461665"/>
          </a:xfrm>
          <a:prstGeom prst="rect">
            <a:avLst/>
          </a:prstGeom>
        </p:spPr>
        <p:txBody>
          <a:bodyPr wrap="square">
            <a:spAutoFit/>
          </a:bodyPr>
          <a:lstStyle/>
          <a:p>
            <a:r>
              <a:rPr lang="tr-TR" sz="2400" b="1" dirty="0" err="1"/>
              <a:t>Evrişimsel</a:t>
            </a:r>
            <a:r>
              <a:rPr lang="tr-TR" sz="2400" b="1" dirty="0"/>
              <a:t> Sinir Ağları (ESA)</a:t>
            </a:r>
          </a:p>
        </p:txBody>
      </p:sp>
      <p:pic>
        <p:nvPicPr>
          <p:cNvPr id="7" name="Resim 6"/>
          <p:cNvPicPr/>
          <p:nvPr/>
        </p:nvPicPr>
        <p:blipFill>
          <a:blip r:embed="rId2">
            <a:extLst>
              <a:ext uri="{28A0092B-C50C-407E-A947-70E740481C1C}">
                <a14:useLocalDpi xmlns:a14="http://schemas.microsoft.com/office/drawing/2010/main" val="0"/>
              </a:ext>
            </a:extLst>
          </a:blip>
          <a:stretch>
            <a:fillRect/>
          </a:stretch>
        </p:blipFill>
        <p:spPr>
          <a:xfrm>
            <a:off x="1947811" y="822017"/>
            <a:ext cx="8262989" cy="1921687"/>
          </a:xfrm>
          <a:prstGeom prst="rect">
            <a:avLst/>
          </a:prstGeom>
        </p:spPr>
      </p:pic>
      <p:sp>
        <p:nvSpPr>
          <p:cNvPr id="8" name="Dikdörtgen 7"/>
          <p:cNvSpPr/>
          <p:nvPr/>
        </p:nvSpPr>
        <p:spPr>
          <a:xfrm>
            <a:off x="3227349" y="2987423"/>
            <a:ext cx="5832647" cy="369332"/>
          </a:xfrm>
          <a:prstGeom prst="rect">
            <a:avLst/>
          </a:prstGeom>
        </p:spPr>
        <p:txBody>
          <a:bodyPr wrap="square">
            <a:spAutoFit/>
          </a:bodyPr>
          <a:lstStyle/>
          <a:p>
            <a:r>
              <a:rPr lang="tr-TR" dirty="0" err="1"/>
              <a:t>Evrişimsel</a:t>
            </a:r>
            <a:r>
              <a:rPr lang="tr-TR" dirty="0"/>
              <a:t> sinir ağlarının genel mimarisi</a:t>
            </a:r>
          </a:p>
        </p:txBody>
      </p:sp>
      <p:sp>
        <p:nvSpPr>
          <p:cNvPr id="9" name="Dikdörtgen 8"/>
          <p:cNvSpPr/>
          <p:nvPr/>
        </p:nvSpPr>
        <p:spPr>
          <a:xfrm>
            <a:off x="1271354" y="3417380"/>
            <a:ext cx="9744636" cy="3323987"/>
          </a:xfrm>
          <a:prstGeom prst="rect">
            <a:avLst/>
          </a:prstGeom>
        </p:spPr>
        <p:txBody>
          <a:bodyPr wrap="square">
            <a:spAutoFit/>
          </a:bodyPr>
          <a:lstStyle/>
          <a:p>
            <a:r>
              <a:rPr lang="tr-TR" sz="2400" dirty="0">
                <a:ea typeface="Times New Roman" panose="02020603050405020304" pitchFamily="18" charset="0"/>
              </a:rPr>
              <a:t>ESA mimarisinde, </a:t>
            </a:r>
            <a:r>
              <a:rPr lang="tr-TR" sz="2400" dirty="0">
                <a:solidFill>
                  <a:srgbClr val="FF0000"/>
                </a:solidFill>
                <a:ea typeface="Times New Roman" panose="02020603050405020304" pitchFamily="18" charset="0"/>
              </a:rPr>
              <a:t>katmanların yapısının nasıl düzenleneceğine dair kesin kurallar yoktur.</a:t>
            </a:r>
          </a:p>
          <a:p>
            <a:r>
              <a:rPr lang="tr-TR" sz="2400" dirty="0">
                <a:ea typeface="Times New Roman" panose="02020603050405020304" pitchFamily="18" charset="0"/>
              </a:rPr>
              <a:t>Bununla birlikte, ESA'lar tipik olarak </a:t>
            </a:r>
            <a:r>
              <a:rPr lang="tr-TR" sz="2400" dirty="0">
                <a:solidFill>
                  <a:srgbClr val="FF0000"/>
                </a:solidFill>
                <a:ea typeface="Times New Roman" panose="02020603050405020304" pitchFamily="18" charset="0"/>
              </a:rPr>
              <a:t>iki bölüm </a:t>
            </a:r>
            <a:r>
              <a:rPr lang="tr-TR" sz="2400" dirty="0">
                <a:ea typeface="Times New Roman" panose="02020603050405020304" pitchFamily="18" charset="0"/>
              </a:rPr>
              <a:t>halinde yapılandırılmıştır. </a:t>
            </a:r>
          </a:p>
          <a:p>
            <a:r>
              <a:rPr lang="tr-TR" sz="2400" dirty="0">
                <a:ea typeface="Times New Roman" panose="02020603050405020304" pitchFamily="18" charset="0"/>
              </a:rPr>
              <a:t>İlk kısım evrişim ve havuz katmanlarının kombinasyonları kullanılarak </a:t>
            </a:r>
            <a:r>
              <a:rPr lang="tr-TR" sz="2400" dirty="0">
                <a:solidFill>
                  <a:srgbClr val="FF0000"/>
                </a:solidFill>
                <a:ea typeface="Times New Roman" panose="02020603050405020304" pitchFamily="18" charset="0"/>
              </a:rPr>
              <a:t>özellik çıkarımı </a:t>
            </a:r>
            <a:r>
              <a:rPr lang="tr-TR" sz="2400" dirty="0">
                <a:ea typeface="Times New Roman" panose="02020603050405020304" pitchFamily="18" charset="0"/>
              </a:rPr>
              <a:t>olarak adlandırılır. </a:t>
            </a:r>
          </a:p>
          <a:p>
            <a:r>
              <a:rPr lang="tr-TR" sz="2400" dirty="0">
                <a:solidFill>
                  <a:srgbClr val="FF0000"/>
                </a:solidFill>
                <a:ea typeface="Times New Roman" panose="02020603050405020304" pitchFamily="18" charset="0"/>
              </a:rPr>
              <a:t>Sınıflandırma </a:t>
            </a:r>
            <a:r>
              <a:rPr lang="tr-TR" sz="2400" dirty="0">
                <a:ea typeface="Times New Roman" panose="02020603050405020304" pitchFamily="18" charset="0"/>
              </a:rPr>
              <a:t>olarak adlandırılan ikinci bölümde ise tam bağlı katmanlar kullanmaktadır.</a:t>
            </a:r>
            <a:r>
              <a:rPr lang="tr-TR" sz="2400" b="1" dirty="0">
                <a:ea typeface="Times New Roman" panose="02020603050405020304" pitchFamily="18" charset="0"/>
                <a:cs typeface="Times New Roman" panose="02020603050405020304" pitchFamily="18" charset="0"/>
              </a:rPr>
              <a:t> </a:t>
            </a:r>
          </a:p>
          <a:p>
            <a:endParaRPr lang="tr-TR"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8773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F302176B-0E47-46AC-8F43-DAB4B8A37D06}" type="slidenum">
              <a:rPr lang="tr-TR" smtClean="0"/>
              <a:pPr/>
              <a:t>5</a:t>
            </a:fld>
            <a:r>
              <a:rPr lang="tr-TR" dirty="0"/>
              <a:t>/74</a:t>
            </a:r>
          </a:p>
          <a:p>
            <a:endParaRPr lang="tr-TR" dirty="0"/>
          </a:p>
        </p:txBody>
      </p:sp>
      <p:sp>
        <p:nvSpPr>
          <p:cNvPr id="2" name="Dikdörtgen 1"/>
          <p:cNvSpPr/>
          <p:nvPr/>
        </p:nvSpPr>
        <p:spPr>
          <a:xfrm>
            <a:off x="1947812" y="116633"/>
            <a:ext cx="8391725" cy="461665"/>
          </a:xfrm>
          <a:prstGeom prst="rect">
            <a:avLst/>
          </a:prstGeom>
        </p:spPr>
        <p:txBody>
          <a:bodyPr wrap="square">
            <a:spAutoFit/>
          </a:bodyPr>
          <a:lstStyle/>
          <a:p>
            <a:r>
              <a:rPr lang="tr-TR" sz="2400" b="1" dirty="0" err="1"/>
              <a:t>Evrişimsel</a:t>
            </a:r>
            <a:r>
              <a:rPr lang="tr-TR" sz="2400" b="1" dirty="0"/>
              <a:t> Sinir Ağları (ESA)</a:t>
            </a:r>
          </a:p>
        </p:txBody>
      </p:sp>
      <p:sp>
        <p:nvSpPr>
          <p:cNvPr id="3" name="Dikdörtgen 2"/>
          <p:cNvSpPr/>
          <p:nvPr/>
        </p:nvSpPr>
        <p:spPr>
          <a:xfrm>
            <a:off x="1947812" y="578297"/>
            <a:ext cx="1654620" cy="369332"/>
          </a:xfrm>
          <a:prstGeom prst="rect">
            <a:avLst/>
          </a:prstGeom>
        </p:spPr>
        <p:txBody>
          <a:bodyPr wrap="none">
            <a:spAutoFit/>
          </a:bodyPr>
          <a:lstStyle/>
          <a:p>
            <a:pPr>
              <a:spcBef>
                <a:spcPts val="1200"/>
              </a:spcBef>
              <a:spcAft>
                <a:spcPts val="300"/>
              </a:spcAft>
            </a:pPr>
            <a:r>
              <a:rPr lang="tr-TR" b="1" dirty="0">
                <a:solidFill>
                  <a:srgbClr val="FF0000"/>
                </a:solidFill>
                <a:latin typeface="+mj-lt"/>
                <a:ea typeface="Times New Roman" panose="02020603050405020304" pitchFamily="18" charset="0"/>
                <a:cs typeface="Times New Roman" panose="02020603050405020304" pitchFamily="18" charset="0"/>
              </a:rPr>
              <a:t>Giriş Katmanı</a:t>
            </a:r>
            <a:endParaRPr lang="tr-TR" sz="2000" b="1" dirty="0">
              <a:latin typeface="+mj-lt"/>
              <a:ea typeface="Times New Roman" panose="02020603050405020304" pitchFamily="18" charset="0"/>
              <a:cs typeface="Times New Roman" panose="02020603050405020304" pitchFamily="18" charset="0"/>
            </a:endParaRPr>
          </a:p>
        </p:txBody>
      </p:sp>
      <p:sp>
        <p:nvSpPr>
          <p:cNvPr id="5" name="Dikdörtgen 4"/>
          <p:cNvSpPr/>
          <p:nvPr/>
        </p:nvSpPr>
        <p:spPr>
          <a:xfrm>
            <a:off x="1847528" y="889844"/>
            <a:ext cx="8640960" cy="3416320"/>
          </a:xfrm>
          <a:prstGeom prst="rect">
            <a:avLst/>
          </a:prstGeom>
        </p:spPr>
        <p:txBody>
          <a:bodyPr wrap="square">
            <a:spAutoFit/>
          </a:bodyPr>
          <a:lstStyle/>
          <a:p>
            <a:pPr marL="285750" indent="-285750" algn="just">
              <a:buFont typeface="Wingdings" panose="05000000000000000000" pitchFamily="2" charset="2"/>
              <a:buChar char="Ø"/>
            </a:pPr>
            <a:r>
              <a:rPr lang="tr-TR" dirty="0">
                <a:ea typeface="Times New Roman" panose="02020603050405020304" pitchFamily="18" charset="0"/>
                <a:cs typeface="Times New Roman" panose="02020603050405020304" pitchFamily="18" charset="0"/>
              </a:rPr>
              <a:t>Giriş katmanındaki </a:t>
            </a:r>
            <a:r>
              <a:rPr lang="tr-TR" dirty="0">
                <a:solidFill>
                  <a:srgbClr val="FF0000"/>
                </a:solidFill>
                <a:ea typeface="Times New Roman" panose="02020603050405020304" pitchFamily="18" charset="0"/>
                <a:cs typeface="Times New Roman" panose="02020603050405020304" pitchFamily="18" charset="0"/>
              </a:rPr>
              <a:t>imgelerin boyutu </a:t>
            </a:r>
            <a:r>
              <a:rPr lang="tr-TR" dirty="0">
                <a:ea typeface="Times New Roman" panose="02020603050405020304" pitchFamily="18" charset="0"/>
                <a:cs typeface="Times New Roman" panose="02020603050405020304" pitchFamily="18" charset="0"/>
              </a:rPr>
              <a:t>ESA mimarisinin </a:t>
            </a:r>
            <a:r>
              <a:rPr lang="tr-TR" dirty="0">
                <a:solidFill>
                  <a:srgbClr val="FF0000"/>
                </a:solidFill>
                <a:ea typeface="Times New Roman" panose="02020603050405020304" pitchFamily="18" charset="0"/>
                <a:cs typeface="Times New Roman" panose="02020603050405020304" pitchFamily="18" charset="0"/>
              </a:rPr>
              <a:t>başarımı için önem kazanmaktadır</a:t>
            </a:r>
            <a:r>
              <a:rPr lang="tr-TR" dirty="0">
                <a:ea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tr-TR" dirty="0">
                <a:ea typeface="Times New Roman" panose="02020603050405020304" pitchFamily="18" charset="0"/>
                <a:cs typeface="Times New Roman" panose="02020603050405020304" pitchFamily="18" charset="0"/>
              </a:rPr>
              <a:t>ESA mimarisinde </a:t>
            </a:r>
            <a:r>
              <a:rPr lang="tr-TR" dirty="0">
                <a:solidFill>
                  <a:srgbClr val="FF0000"/>
                </a:solidFill>
                <a:ea typeface="Times New Roman" panose="02020603050405020304" pitchFamily="18" charset="0"/>
                <a:cs typeface="Times New Roman" panose="02020603050405020304" pitchFamily="18" charset="0"/>
              </a:rPr>
              <a:t>imgeler piksel seviyesinde</a:t>
            </a:r>
            <a:r>
              <a:rPr lang="tr-TR" dirty="0">
                <a:ea typeface="Times New Roman" panose="02020603050405020304" pitchFamily="18" charset="0"/>
                <a:cs typeface="Times New Roman" panose="02020603050405020304" pitchFamily="18" charset="0"/>
              </a:rPr>
              <a:t> işlem gördükleri için </a:t>
            </a:r>
            <a:r>
              <a:rPr lang="tr-TR" dirty="0">
                <a:solidFill>
                  <a:srgbClr val="FF0000"/>
                </a:solidFill>
                <a:ea typeface="Times New Roman" panose="02020603050405020304" pitchFamily="18" charset="0"/>
                <a:cs typeface="Times New Roman" panose="02020603050405020304" pitchFamily="18" charset="0"/>
              </a:rPr>
              <a:t>imgelerin boyutunun artması</a:t>
            </a:r>
            <a:r>
              <a:rPr lang="tr-TR" dirty="0">
                <a:ea typeface="Times New Roman" panose="02020603050405020304" pitchFamily="18" charset="0"/>
                <a:cs typeface="Times New Roman" panose="02020603050405020304" pitchFamily="18" charset="0"/>
              </a:rPr>
              <a:t>, eğitim ve test süresini direkt olarak arttırmaktadır. </a:t>
            </a:r>
          </a:p>
          <a:p>
            <a:pPr marL="285750" indent="-285750" algn="just">
              <a:buFont typeface="Wingdings" panose="05000000000000000000" pitchFamily="2" charset="2"/>
              <a:buChar char="Ø"/>
            </a:pPr>
            <a:r>
              <a:rPr lang="tr-TR" dirty="0">
                <a:ea typeface="Times New Roman" panose="02020603050405020304" pitchFamily="18" charset="0"/>
                <a:cs typeface="Times New Roman" panose="02020603050405020304" pitchFamily="18" charset="0"/>
              </a:rPr>
              <a:t>Fakat buna paralel olarak başarım oranı da artabilmektedir. Diğer taraftan giriş katmanına verilecek imge boyutunun küçük olması, kullanılacak olan bellek ihtiyacının az olmasına dolayısıyla eğitim ve test sürelerinin azalmasına neden olmaktadır. </a:t>
            </a:r>
          </a:p>
          <a:p>
            <a:pPr marL="285750" indent="-285750" algn="just">
              <a:buFont typeface="Wingdings" panose="05000000000000000000" pitchFamily="2" charset="2"/>
              <a:buChar char="Ø"/>
            </a:pPr>
            <a:r>
              <a:rPr lang="tr-TR" dirty="0">
                <a:ea typeface="Times New Roman" panose="02020603050405020304" pitchFamily="18" charset="0"/>
                <a:cs typeface="Times New Roman" panose="02020603050405020304" pitchFamily="18" charset="0"/>
              </a:rPr>
              <a:t>Bu durumda da ESA mimarisinde çıkan başarım oranı düşük olabilmektedir. </a:t>
            </a:r>
          </a:p>
          <a:p>
            <a:pPr marL="285750" indent="-285750" algn="just">
              <a:buFont typeface="Wingdings" panose="05000000000000000000" pitchFamily="2" charset="2"/>
              <a:buChar char="Ø"/>
            </a:pPr>
            <a:r>
              <a:rPr lang="tr-TR" dirty="0">
                <a:ea typeface="Times New Roman" panose="02020603050405020304" pitchFamily="18" charset="0"/>
                <a:cs typeface="Times New Roman" panose="02020603050405020304" pitchFamily="18" charset="0"/>
              </a:rPr>
              <a:t>Uygulanacak ESA mimarisinin </a:t>
            </a:r>
            <a:r>
              <a:rPr lang="tr-TR" dirty="0">
                <a:solidFill>
                  <a:srgbClr val="FF0000"/>
                </a:solidFill>
                <a:ea typeface="Times New Roman" panose="02020603050405020304" pitchFamily="18" charset="0"/>
                <a:cs typeface="Times New Roman" panose="02020603050405020304" pitchFamily="18" charset="0"/>
              </a:rPr>
              <a:t>derinliği</a:t>
            </a:r>
            <a:r>
              <a:rPr lang="tr-TR" dirty="0">
                <a:ea typeface="Times New Roman" panose="02020603050405020304" pitchFamily="18" charset="0"/>
                <a:cs typeface="Times New Roman" panose="02020603050405020304" pitchFamily="18" charset="0"/>
              </a:rPr>
              <a:t> ve </a:t>
            </a:r>
            <a:r>
              <a:rPr lang="tr-TR" dirty="0">
                <a:solidFill>
                  <a:srgbClr val="FF0000"/>
                </a:solidFill>
                <a:ea typeface="Times New Roman" panose="02020603050405020304" pitchFamily="18" charset="0"/>
                <a:cs typeface="Times New Roman" panose="02020603050405020304" pitchFamily="18" charset="0"/>
              </a:rPr>
              <a:t>donanımsal hesaplama maliyetinin </a:t>
            </a:r>
            <a:r>
              <a:rPr lang="tr-TR" dirty="0">
                <a:ea typeface="Times New Roman" panose="02020603050405020304" pitchFamily="18" charset="0"/>
                <a:cs typeface="Times New Roman" panose="02020603050405020304" pitchFamily="18" charset="0"/>
              </a:rPr>
              <a:t>optimizasyonu için uygun boyutlara sahip imgelerin uygun ESA mimarilerine verilmesi gerekmektedir.</a:t>
            </a:r>
            <a:endParaRPr lang="tr-TR" dirty="0">
              <a:cs typeface="Times New Roman" panose="02020603050405020304" pitchFamily="18" charset="0"/>
            </a:endParaRPr>
          </a:p>
        </p:txBody>
      </p:sp>
      <p:pic>
        <p:nvPicPr>
          <p:cNvPr id="10" name="Resim 9"/>
          <p:cNvPicPr/>
          <p:nvPr/>
        </p:nvPicPr>
        <p:blipFill>
          <a:blip r:embed="rId2">
            <a:extLst>
              <a:ext uri="{28A0092B-C50C-407E-A947-70E740481C1C}">
                <a14:useLocalDpi xmlns:a14="http://schemas.microsoft.com/office/drawing/2010/main" val="0"/>
              </a:ext>
            </a:extLst>
          </a:blip>
          <a:stretch>
            <a:fillRect/>
          </a:stretch>
        </p:blipFill>
        <p:spPr>
          <a:xfrm>
            <a:off x="3269469" y="4197137"/>
            <a:ext cx="6192688" cy="2171700"/>
          </a:xfrm>
          <a:prstGeom prst="rect">
            <a:avLst/>
          </a:prstGeom>
        </p:spPr>
      </p:pic>
      <p:sp>
        <p:nvSpPr>
          <p:cNvPr id="6" name="Dikdörtgen 5"/>
          <p:cNvSpPr/>
          <p:nvPr/>
        </p:nvSpPr>
        <p:spPr>
          <a:xfrm>
            <a:off x="4430383" y="6259810"/>
            <a:ext cx="3426579" cy="424283"/>
          </a:xfrm>
          <a:prstGeom prst="rect">
            <a:avLst/>
          </a:prstGeom>
        </p:spPr>
        <p:txBody>
          <a:bodyPr wrap="none">
            <a:spAutoFit/>
          </a:bodyPr>
          <a:lstStyle/>
          <a:p>
            <a:pPr marL="270510" algn="ctr">
              <a:lnSpc>
                <a:spcPct val="150000"/>
              </a:lnSpc>
            </a:pPr>
            <a:r>
              <a:rPr lang="tr-TR" sz="1600" dirty="0">
                <a:latin typeface="+mj-lt"/>
                <a:ea typeface="Times New Roman" panose="02020603050405020304" pitchFamily="18" charset="0"/>
              </a:rPr>
              <a:t>İmgenin piksel değerleri gösterimi</a:t>
            </a:r>
          </a:p>
        </p:txBody>
      </p:sp>
    </p:spTree>
    <p:extLst>
      <p:ext uri="{BB962C8B-B14F-4D97-AF65-F5344CB8AC3E}">
        <p14:creationId xmlns:p14="http://schemas.microsoft.com/office/powerpoint/2010/main" val="117284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F302176B-0E47-46AC-8F43-DAB4B8A37D06}" type="slidenum">
              <a:rPr lang="tr-TR" smtClean="0"/>
              <a:pPr/>
              <a:t>6</a:t>
            </a:fld>
            <a:r>
              <a:rPr lang="tr-TR" dirty="0"/>
              <a:t>/74</a:t>
            </a:r>
          </a:p>
          <a:p>
            <a:endParaRPr lang="tr-TR" dirty="0"/>
          </a:p>
        </p:txBody>
      </p:sp>
      <p:sp>
        <p:nvSpPr>
          <p:cNvPr id="3" name="Dikdörtgen 2"/>
          <p:cNvSpPr/>
          <p:nvPr/>
        </p:nvSpPr>
        <p:spPr>
          <a:xfrm>
            <a:off x="1947811" y="578297"/>
            <a:ext cx="1947969" cy="369332"/>
          </a:xfrm>
          <a:prstGeom prst="rect">
            <a:avLst/>
          </a:prstGeom>
        </p:spPr>
        <p:txBody>
          <a:bodyPr wrap="none">
            <a:spAutoFit/>
          </a:bodyPr>
          <a:lstStyle/>
          <a:p>
            <a:pPr>
              <a:spcBef>
                <a:spcPts val="1200"/>
              </a:spcBef>
              <a:spcAft>
                <a:spcPts val="300"/>
              </a:spcAft>
            </a:pPr>
            <a:r>
              <a:rPr lang="tr-TR" b="1" dirty="0" err="1">
                <a:solidFill>
                  <a:srgbClr val="FF0000"/>
                </a:solidFill>
                <a:latin typeface="+mj-lt"/>
                <a:ea typeface="Times New Roman" panose="02020603050405020304" pitchFamily="18" charset="0"/>
                <a:cs typeface="Times New Roman" panose="02020603050405020304" pitchFamily="18" charset="0"/>
              </a:rPr>
              <a:t>Evrişim</a:t>
            </a:r>
            <a:r>
              <a:rPr lang="tr-TR" b="1" dirty="0">
                <a:solidFill>
                  <a:srgbClr val="FF0000"/>
                </a:solidFill>
                <a:latin typeface="+mj-lt"/>
                <a:ea typeface="Times New Roman" panose="02020603050405020304" pitchFamily="18" charset="0"/>
                <a:cs typeface="Times New Roman" panose="02020603050405020304" pitchFamily="18" charset="0"/>
              </a:rPr>
              <a:t> Katmanı</a:t>
            </a:r>
          </a:p>
        </p:txBody>
      </p:sp>
      <p:sp>
        <p:nvSpPr>
          <p:cNvPr id="5" name="Dikdörtgen 4"/>
          <p:cNvSpPr/>
          <p:nvPr/>
        </p:nvSpPr>
        <p:spPr>
          <a:xfrm>
            <a:off x="1847528" y="889844"/>
            <a:ext cx="8640960" cy="2862322"/>
          </a:xfrm>
          <a:prstGeom prst="rect">
            <a:avLst/>
          </a:prstGeom>
        </p:spPr>
        <p:txBody>
          <a:bodyPr wrap="square">
            <a:spAutoFit/>
          </a:bodyPr>
          <a:lstStyle/>
          <a:p>
            <a:pPr marL="285750" indent="-285750" algn="just">
              <a:buFont typeface="Wingdings" panose="05000000000000000000" pitchFamily="2" charset="2"/>
              <a:buChar char="Ø"/>
            </a:pPr>
            <a:r>
              <a:rPr lang="tr-TR" dirty="0"/>
              <a:t>ESA katmanının </a:t>
            </a:r>
            <a:r>
              <a:rPr lang="tr-TR" dirty="0">
                <a:solidFill>
                  <a:srgbClr val="FF0000"/>
                </a:solidFill>
              </a:rPr>
              <a:t>ilk girişi </a:t>
            </a:r>
            <a:r>
              <a:rPr lang="tr-TR" dirty="0"/>
              <a:t>olarak bilinmektedir.</a:t>
            </a:r>
          </a:p>
          <a:p>
            <a:pPr marL="285750" indent="-285750" algn="just">
              <a:buFont typeface="Wingdings" panose="05000000000000000000" pitchFamily="2" charset="2"/>
              <a:buChar char="Ø"/>
            </a:pPr>
            <a:r>
              <a:rPr lang="tr-TR" dirty="0"/>
              <a:t>Evrişim işlemi, </a:t>
            </a:r>
            <a:r>
              <a:rPr lang="tr-TR" dirty="0">
                <a:solidFill>
                  <a:srgbClr val="FF0000"/>
                </a:solidFill>
              </a:rPr>
              <a:t>çekirdek</a:t>
            </a:r>
            <a:r>
              <a:rPr lang="tr-TR" dirty="0"/>
              <a:t> denilen özel filtreler ile girdi olarak verilen </a:t>
            </a:r>
            <a:r>
              <a:rPr lang="tr-TR" dirty="0">
                <a:solidFill>
                  <a:srgbClr val="FF0000"/>
                </a:solidFill>
              </a:rPr>
              <a:t>imge üzerinde gerçekleştirilir</a:t>
            </a:r>
            <a:r>
              <a:rPr lang="tr-TR" dirty="0"/>
              <a:t>.</a:t>
            </a:r>
          </a:p>
          <a:p>
            <a:pPr marL="285750" indent="-285750" algn="just">
              <a:buFont typeface="Wingdings" panose="05000000000000000000" pitchFamily="2" charset="2"/>
              <a:buChar char="Ø"/>
            </a:pPr>
            <a:r>
              <a:rPr lang="tr-TR" dirty="0"/>
              <a:t>Evrişim işleminin çıktısı </a:t>
            </a:r>
            <a:r>
              <a:rPr lang="tr-TR" dirty="0">
                <a:solidFill>
                  <a:srgbClr val="FF0000"/>
                </a:solidFill>
              </a:rPr>
              <a:t>özellik haritası </a:t>
            </a:r>
            <a:r>
              <a:rPr lang="tr-TR" dirty="0"/>
              <a:t>olarak adlandırılmaktadır. </a:t>
            </a:r>
          </a:p>
          <a:p>
            <a:pPr marL="285750" indent="-285750" algn="just">
              <a:buFont typeface="Wingdings" panose="05000000000000000000" pitchFamily="2" charset="2"/>
              <a:buChar char="Ø"/>
            </a:pPr>
            <a:r>
              <a:rPr lang="tr-TR" dirty="0"/>
              <a:t>Özellik haritası her bir filtreye özgü </a:t>
            </a:r>
            <a:r>
              <a:rPr lang="tr-TR" dirty="0">
                <a:solidFill>
                  <a:srgbClr val="FF0000"/>
                </a:solidFill>
              </a:rPr>
              <a:t>özniteliklerin keşfedildiği </a:t>
            </a:r>
            <a:r>
              <a:rPr lang="tr-TR" dirty="0"/>
              <a:t>bölgelerdir. </a:t>
            </a:r>
          </a:p>
          <a:p>
            <a:pPr marL="285750" indent="-285750" algn="just">
              <a:buFont typeface="Wingdings" panose="05000000000000000000" pitchFamily="2" charset="2"/>
              <a:buChar char="Ø"/>
            </a:pPr>
            <a:r>
              <a:rPr lang="tr-TR" dirty="0"/>
              <a:t>Evrişim katmanlarına, ilk olarak direkt ham görüntüler daha sonra ise kendinden önceki evrişim katmanlarından çıkan özellikler verilmektedir. </a:t>
            </a:r>
          </a:p>
          <a:p>
            <a:pPr marL="285750" indent="-285750" algn="just">
              <a:buFont typeface="Wingdings" panose="05000000000000000000" pitchFamily="2" charset="2"/>
              <a:buChar char="Ø"/>
            </a:pPr>
            <a:r>
              <a:rPr lang="tr-TR" dirty="0"/>
              <a:t>Filtreleri 3x3, 5x5, 11x11 gibi kare şeklinde farklı boyutlarda olabilir. Filtreler, bir önceki katmandan gelen görüntülere evrişim işlemini uygulayarak </a:t>
            </a:r>
            <a:r>
              <a:rPr lang="tr-TR" dirty="0">
                <a:solidFill>
                  <a:srgbClr val="FF0000"/>
                </a:solidFill>
              </a:rPr>
              <a:t>çıkış verisini </a:t>
            </a:r>
            <a:r>
              <a:rPr lang="tr-TR" dirty="0"/>
              <a:t>oluşturmaktadırlar </a:t>
            </a:r>
          </a:p>
        </p:txBody>
      </p:sp>
    </p:spTree>
    <p:extLst>
      <p:ext uri="{BB962C8B-B14F-4D97-AF65-F5344CB8AC3E}">
        <p14:creationId xmlns:p14="http://schemas.microsoft.com/office/powerpoint/2010/main" val="303964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F302176B-0E47-46AC-8F43-DAB4B8A37D06}" type="slidenum">
              <a:rPr lang="tr-TR" smtClean="0"/>
              <a:pPr/>
              <a:t>7</a:t>
            </a:fld>
            <a:r>
              <a:rPr lang="tr-TR" dirty="0"/>
              <a:t>/74</a:t>
            </a:r>
          </a:p>
          <a:p>
            <a:endParaRPr lang="tr-TR" dirty="0"/>
          </a:p>
        </p:txBody>
      </p:sp>
      <p:pic>
        <p:nvPicPr>
          <p:cNvPr id="11" name="İçerik Yer Tutucusu 10"/>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81200" y="1114723"/>
            <a:ext cx="8074872" cy="5241627"/>
          </a:xfrm>
          <a:prstGeom prst="rect">
            <a:avLst/>
          </a:prstGeom>
        </p:spPr>
      </p:pic>
      <p:sp>
        <p:nvSpPr>
          <p:cNvPr id="12" name="Dikdörtgen 11"/>
          <p:cNvSpPr/>
          <p:nvPr/>
        </p:nvSpPr>
        <p:spPr>
          <a:xfrm>
            <a:off x="2418236" y="6275618"/>
            <a:ext cx="7200800" cy="382092"/>
          </a:xfrm>
          <a:prstGeom prst="rect">
            <a:avLst/>
          </a:prstGeom>
        </p:spPr>
        <p:txBody>
          <a:bodyPr wrap="square">
            <a:spAutoFit/>
          </a:bodyPr>
          <a:lstStyle/>
          <a:p>
            <a:pPr marL="270510" algn="ctr">
              <a:lnSpc>
                <a:spcPct val="150000"/>
              </a:lnSpc>
            </a:pPr>
            <a:r>
              <a:rPr lang="tr-TR" sz="1400" dirty="0" err="1">
                <a:latin typeface="+mj-lt"/>
                <a:ea typeface="Times New Roman" panose="02020603050405020304" pitchFamily="18" charset="0"/>
              </a:rPr>
              <a:t>Evrişim</a:t>
            </a:r>
            <a:r>
              <a:rPr lang="tr-TR" sz="1400" dirty="0">
                <a:latin typeface="+mj-lt"/>
                <a:ea typeface="Times New Roman" panose="02020603050405020304" pitchFamily="18" charset="0"/>
              </a:rPr>
              <a:t> işleminin imge üzerindeki gösterimi</a:t>
            </a:r>
          </a:p>
        </p:txBody>
      </p:sp>
      <p:sp>
        <p:nvSpPr>
          <p:cNvPr id="15" name="Dikdörtgen 14"/>
          <p:cNvSpPr/>
          <p:nvPr/>
        </p:nvSpPr>
        <p:spPr>
          <a:xfrm>
            <a:off x="2003723" y="637704"/>
            <a:ext cx="1947969" cy="369332"/>
          </a:xfrm>
          <a:prstGeom prst="rect">
            <a:avLst/>
          </a:prstGeom>
        </p:spPr>
        <p:txBody>
          <a:bodyPr wrap="none">
            <a:spAutoFit/>
          </a:bodyPr>
          <a:lstStyle/>
          <a:p>
            <a:pPr>
              <a:spcBef>
                <a:spcPts val="1200"/>
              </a:spcBef>
              <a:spcAft>
                <a:spcPts val="300"/>
              </a:spcAft>
            </a:pPr>
            <a:r>
              <a:rPr lang="tr-TR" b="1" dirty="0" err="1">
                <a:solidFill>
                  <a:srgbClr val="FF0000"/>
                </a:solidFill>
                <a:latin typeface="+mj-lt"/>
                <a:ea typeface="Times New Roman" panose="02020603050405020304" pitchFamily="18" charset="0"/>
                <a:cs typeface="Times New Roman" panose="02020603050405020304" pitchFamily="18" charset="0"/>
              </a:rPr>
              <a:t>Evrişim</a:t>
            </a:r>
            <a:r>
              <a:rPr lang="tr-TR" b="1" dirty="0">
                <a:solidFill>
                  <a:srgbClr val="FF0000"/>
                </a:solidFill>
                <a:latin typeface="+mj-lt"/>
                <a:ea typeface="Times New Roman" panose="02020603050405020304" pitchFamily="18" charset="0"/>
                <a:cs typeface="Times New Roman" panose="02020603050405020304" pitchFamily="18" charset="0"/>
              </a:rPr>
              <a:t> Katmanı</a:t>
            </a:r>
          </a:p>
        </p:txBody>
      </p:sp>
    </p:spTree>
    <p:extLst>
      <p:ext uri="{BB962C8B-B14F-4D97-AF65-F5344CB8AC3E}">
        <p14:creationId xmlns:p14="http://schemas.microsoft.com/office/powerpoint/2010/main" val="176481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F302176B-0E47-46AC-8F43-DAB4B8A37D06}" type="slidenum">
              <a:rPr lang="tr-TR" smtClean="0"/>
              <a:pPr/>
              <a:t>8</a:t>
            </a:fld>
            <a:r>
              <a:rPr lang="tr-TR" dirty="0"/>
              <a:t>/74</a:t>
            </a:r>
          </a:p>
          <a:p>
            <a:endParaRPr lang="tr-TR" dirty="0"/>
          </a:p>
        </p:txBody>
      </p:sp>
      <p:sp>
        <p:nvSpPr>
          <p:cNvPr id="5" name="Dikdörtgen 4"/>
          <p:cNvSpPr/>
          <p:nvPr/>
        </p:nvSpPr>
        <p:spPr>
          <a:xfrm>
            <a:off x="1703512" y="404664"/>
            <a:ext cx="1947969" cy="369332"/>
          </a:xfrm>
          <a:prstGeom prst="rect">
            <a:avLst/>
          </a:prstGeom>
        </p:spPr>
        <p:txBody>
          <a:bodyPr wrap="none">
            <a:spAutoFit/>
          </a:bodyPr>
          <a:lstStyle/>
          <a:p>
            <a:pPr>
              <a:spcBef>
                <a:spcPts val="1200"/>
              </a:spcBef>
              <a:spcAft>
                <a:spcPts val="300"/>
              </a:spcAft>
            </a:pPr>
            <a:r>
              <a:rPr lang="tr-TR" b="1" dirty="0" err="1">
                <a:solidFill>
                  <a:srgbClr val="FF0000"/>
                </a:solidFill>
                <a:latin typeface="+mj-lt"/>
                <a:ea typeface="Times New Roman" panose="02020603050405020304" pitchFamily="18" charset="0"/>
                <a:cs typeface="Times New Roman" panose="02020603050405020304" pitchFamily="18" charset="0"/>
              </a:rPr>
              <a:t>Evrişim</a:t>
            </a:r>
            <a:r>
              <a:rPr lang="tr-TR" b="1" dirty="0">
                <a:solidFill>
                  <a:srgbClr val="FF0000"/>
                </a:solidFill>
                <a:latin typeface="+mj-lt"/>
                <a:ea typeface="Times New Roman" panose="02020603050405020304" pitchFamily="18" charset="0"/>
                <a:cs typeface="Times New Roman" panose="02020603050405020304" pitchFamily="18" charset="0"/>
              </a:rPr>
              <a:t> Katmanı</a:t>
            </a:r>
          </a:p>
        </p:txBody>
      </p:sp>
      <p:sp>
        <p:nvSpPr>
          <p:cNvPr id="6" name="Dikdörtgen 5"/>
          <p:cNvSpPr/>
          <p:nvPr/>
        </p:nvSpPr>
        <p:spPr>
          <a:xfrm>
            <a:off x="1703512" y="773997"/>
            <a:ext cx="8507288" cy="646331"/>
          </a:xfrm>
          <a:prstGeom prst="rect">
            <a:avLst/>
          </a:prstGeom>
        </p:spPr>
        <p:txBody>
          <a:bodyPr wrap="square">
            <a:spAutoFit/>
          </a:bodyPr>
          <a:lstStyle/>
          <a:p>
            <a:r>
              <a:rPr lang="tr-TR" dirty="0">
                <a:ea typeface="Times New Roman" panose="02020603050405020304" pitchFamily="18" charset="0"/>
              </a:rPr>
              <a:t>Evrişim sırasında kullanılan filtreler ve </a:t>
            </a:r>
            <a:r>
              <a:rPr lang="tr-TR" dirty="0">
                <a:solidFill>
                  <a:srgbClr val="FF0000"/>
                </a:solidFill>
                <a:ea typeface="Times New Roman" panose="02020603050405020304" pitchFamily="18" charset="0"/>
              </a:rPr>
              <a:t>dolgu (padding) </a:t>
            </a:r>
            <a:r>
              <a:rPr lang="tr-TR" dirty="0">
                <a:ea typeface="Times New Roman" panose="02020603050405020304" pitchFamily="18" charset="0"/>
              </a:rPr>
              <a:t>tercihlerine bağlı olarak girdiden farklı boyutta özellik haritası oluşabilmektedir. </a:t>
            </a:r>
            <a:endParaRPr lang="tr-TR" dirty="0"/>
          </a:p>
        </p:txBody>
      </p:sp>
      <p:sp>
        <p:nvSpPr>
          <p:cNvPr id="7" name="Dikdörtgen 6"/>
          <p:cNvSpPr/>
          <p:nvPr/>
        </p:nvSpPr>
        <p:spPr>
          <a:xfrm>
            <a:off x="1690564" y="1364914"/>
            <a:ext cx="8363272" cy="2585323"/>
          </a:xfrm>
          <a:prstGeom prst="rect">
            <a:avLst/>
          </a:prstGeom>
        </p:spPr>
        <p:txBody>
          <a:bodyPr wrap="square">
            <a:spAutoFit/>
          </a:bodyPr>
          <a:lstStyle/>
          <a:p>
            <a:pPr marL="285750" indent="-285750" algn="just">
              <a:buFont typeface="Wingdings" panose="05000000000000000000" pitchFamily="2" charset="2"/>
              <a:buChar char="Ø"/>
            </a:pPr>
            <a:r>
              <a:rPr lang="tr-TR" dirty="0">
                <a:ea typeface="Times New Roman" panose="02020603050405020304" pitchFamily="18" charset="0"/>
              </a:rPr>
              <a:t>Evrişim katmanından sonra çıktının boyutunu kontrol edebilmek için sıfır dolgu işlemi gerçekleştirilmektedir.</a:t>
            </a:r>
          </a:p>
          <a:p>
            <a:pPr marL="285750" indent="-285750" algn="just">
              <a:buFont typeface="Wingdings" panose="05000000000000000000" pitchFamily="2" charset="2"/>
              <a:buChar char="Ø"/>
            </a:pPr>
            <a:r>
              <a:rPr lang="tr-TR" dirty="0">
                <a:ea typeface="Times New Roman" panose="02020603050405020304" pitchFamily="18" charset="0"/>
              </a:rPr>
              <a:t>32 x 32 x 3 boyutundaki girişe 5 x 5 x 3 filtre uyguladığımızda çıkış boyutu 28 x 28 x 3 olacaktır.</a:t>
            </a:r>
          </a:p>
          <a:p>
            <a:pPr marL="285750" indent="-285750" algn="just">
              <a:buFont typeface="Wingdings" panose="05000000000000000000" pitchFamily="2" charset="2"/>
              <a:buChar char="Ø"/>
            </a:pPr>
            <a:r>
              <a:rPr lang="tr-TR" dirty="0">
                <a:ea typeface="Times New Roman" panose="02020603050405020304" pitchFamily="18" charset="0"/>
              </a:rPr>
              <a:t>Evrişim katmanları kullanmaya devam ettikçe, kullanılan imgenin boyutu istediğimizden daha hızlı azalır. Bu durum orijinal imgeden gerekli özniteliklerin çok hızlı şekilde kaybolmasına yol açmaktadır. Bunun önüne geçebilmek için imgeye dolgu işlemi yapılmakta ve </a:t>
            </a:r>
            <a:r>
              <a:rPr lang="tr-TR" dirty="0">
                <a:solidFill>
                  <a:srgbClr val="FF0000"/>
                </a:solidFill>
                <a:ea typeface="Times New Roman" panose="02020603050405020304" pitchFamily="18" charset="0"/>
              </a:rPr>
              <a:t>ilk girişe verilen imge </a:t>
            </a:r>
            <a:r>
              <a:rPr lang="tr-TR" dirty="0">
                <a:ea typeface="Times New Roman" panose="02020603050405020304" pitchFamily="18" charset="0"/>
              </a:rPr>
              <a:t>hakkında daha fazla bilgi alınabilmektedir. </a:t>
            </a:r>
            <a:endParaRPr lang="tr-TR" dirty="0"/>
          </a:p>
        </p:txBody>
      </p:sp>
      <p:pic>
        <p:nvPicPr>
          <p:cNvPr id="8" name="Resim 7"/>
          <p:cNvPicPr/>
          <p:nvPr/>
        </p:nvPicPr>
        <p:blipFill>
          <a:blip r:embed="rId2">
            <a:extLst>
              <a:ext uri="{28A0092B-C50C-407E-A947-70E740481C1C}">
                <a14:useLocalDpi xmlns:a14="http://schemas.microsoft.com/office/drawing/2010/main" val="0"/>
              </a:ext>
            </a:extLst>
          </a:blip>
          <a:stretch>
            <a:fillRect/>
          </a:stretch>
        </p:blipFill>
        <p:spPr>
          <a:xfrm>
            <a:off x="3431704" y="3981094"/>
            <a:ext cx="5040560" cy="2181225"/>
          </a:xfrm>
          <a:prstGeom prst="rect">
            <a:avLst/>
          </a:prstGeom>
        </p:spPr>
      </p:pic>
      <p:sp>
        <p:nvSpPr>
          <p:cNvPr id="9" name="Dikdörtgen 8"/>
          <p:cNvSpPr/>
          <p:nvPr/>
        </p:nvSpPr>
        <p:spPr>
          <a:xfrm>
            <a:off x="4444241" y="6162319"/>
            <a:ext cx="3025828" cy="465833"/>
          </a:xfrm>
          <a:prstGeom prst="rect">
            <a:avLst/>
          </a:prstGeom>
        </p:spPr>
        <p:txBody>
          <a:bodyPr wrap="none">
            <a:spAutoFit/>
          </a:bodyPr>
          <a:lstStyle/>
          <a:p>
            <a:pPr marL="270510" algn="ctr">
              <a:lnSpc>
                <a:spcPct val="150000"/>
              </a:lnSpc>
            </a:pPr>
            <a:r>
              <a:rPr lang="tr-TR" dirty="0">
                <a:latin typeface="+mj-lt"/>
                <a:ea typeface="Times New Roman" panose="02020603050405020304" pitchFamily="18" charset="0"/>
              </a:rPr>
              <a:t>Dolgu işleminin gösterimi</a:t>
            </a:r>
          </a:p>
        </p:txBody>
      </p:sp>
    </p:spTree>
    <p:extLst>
      <p:ext uri="{BB962C8B-B14F-4D97-AF65-F5344CB8AC3E}">
        <p14:creationId xmlns:p14="http://schemas.microsoft.com/office/powerpoint/2010/main" val="46811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F302176B-0E47-46AC-8F43-DAB4B8A37D06}" type="slidenum">
              <a:rPr lang="tr-TR" smtClean="0"/>
              <a:pPr/>
              <a:t>9</a:t>
            </a:fld>
            <a:r>
              <a:rPr lang="tr-TR" dirty="0"/>
              <a:t>/74</a:t>
            </a:r>
          </a:p>
          <a:p>
            <a:endParaRPr lang="tr-TR" dirty="0"/>
          </a:p>
        </p:txBody>
      </p:sp>
      <p:sp>
        <p:nvSpPr>
          <p:cNvPr id="5" name="Dikdörtgen 4"/>
          <p:cNvSpPr/>
          <p:nvPr/>
        </p:nvSpPr>
        <p:spPr>
          <a:xfrm>
            <a:off x="1703512" y="404664"/>
            <a:ext cx="1947969" cy="369332"/>
          </a:xfrm>
          <a:prstGeom prst="rect">
            <a:avLst/>
          </a:prstGeom>
        </p:spPr>
        <p:txBody>
          <a:bodyPr wrap="none">
            <a:spAutoFit/>
          </a:bodyPr>
          <a:lstStyle/>
          <a:p>
            <a:pPr>
              <a:spcBef>
                <a:spcPts val="1200"/>
              </a:spcBef>
              <a:spcAft>
                <a:spcPts val="300"/>
              </a:spcAft>
            </a:pPr>
            <a:r>
              <a:rPr lang="tr-TR" b="1" dirty="0" err="1">
                <a:solidFill>
                  <a:srgbClr val="FF0000"/>
                </a:solidFill>
                <a:latin typeface="+mj-lt"/>
                <a:ea typeface="Times New Roman" panose="02020603050405020304" pitchFamily="18" charset="0"/>
                <a:cs typeface="Times New Roman" panose="02020603050405020304" pitchFamily="18" charset="0"/>
              </a:rPr>
              <a:t>Evrişim</a:t>
            </a:r>
            <a:r>
              <a:rPr lang="tr-TR" b="1" dirty="0">
                <a:solidFill>
                  <a:srgbClr val="FF0000"/>
                </a:solidFill>
                <a:latin typeface="+mj-lt"/>
                <a:ea typeface="Times New Roman" panose="02020603050405020304" pitchFamily="18" charset="0"/>
                <a:cs typeface="Times New Roman" panose="02020603050405020304" pitchFamily="18" charset="0"/>
              </a:rPr>
              <a:t> Katmanı</a:t>
            </a:r>
          </a:p>
        </p:txBody>
      </p:sp>
      <mc:AlternateContent xmlns:mc="http://schemas.openxmlformats.org/markup-compatibility/2006" xmlns:a14="http://schemas.microsoft.com/office/drawing/2010/main">
        <mc:Choice Requires="a14">
          <p:sp>
            <p:nvSpPr>
              <p:cNvPr id="2" name="Dikdörtgen 1"/>
              <p:cNvSpPr/>
              <p:nvPr/>
            </p:nvSpPr>
            <p:spPr>
              <a:xfrm>
                <a:off x="1631504" y="980729"/>
                <a:ext cx="8712968" cy="5420715"/>
              </a:xfrm>
              <a:prstGeom prst="rect">
                <a:avLst/>
              </a:prstGeom>
            </p:spPr>
            <p:txBody>
              <a:bodyPr wrap="square">
                <a:spAutoFit/>
              </a:bodyPr>
              <a:lstStyle/>
              <a:p>
                <a:pPr indent="180340" algn="just">
                  <a:lnSpc>
                    <a:spcPct val="150000"/>
                  </a:lnSpc>
                </a:pPr>
                <a:r>
                  <a:rPr lang="tr-TR" dirty="0">
                    <a:latin typeface="+mj-lt"/>
                    <a:ea typeface="Calibri" panose="020F0502020204030204" pitchFamily="34" charset="0"/>
                  </a:rPr>
                  <a:t>Filtrenin ne kadar kaydırılacağı adım sayısı (</a:t>
                </a:r>
                <a:r>
                  <a:rPr lang="tr-TR" dirty="0">
                    <a:solidFill>
                      <a:srgbClr val="FF0000"/>
                    </a:solidFill>
                    <a:latin typeface="+mj-lt"/>
                    <a:ea typeface="Calibri" panose="020F0502020204030204" pitchFamily="34" charset="0"/>
                  </a:rPr>
                  <a:t>Stride</a:t>
                </a:r>
                <a:r>
                  <a:rPr lang="tr-TR" dirty="0">
                    <a:latin typeface="+mj-lt"/>
                    <a:ea typeface="Calibri" panose="020F0502020204030204" pitchFamily="34" charset="0"/>
                  </a:rPr>
                  <a:t>) ile belirtilmektedir. Adım sayısı 1 olduğunda, evrişim katmanındaki filtre matrisi 1 piksel kaydırılarak işlem yapılacaktır. Aynı şekilde adım sayısı 2 olur ise evrişim katmanındaki filtre matrisine 2 piksel kaydırılarak işlem yaptırılacaktır. </a:t>
                </a:r>
                <a:r>
                  <a:rPr lang="tr-TR" dirty="0">
                    <a:solidFill>
                      <a:srgbClr val="FF0000"/>
                    </a:solidFill>
                    <a:latin typeface="+mj-lt"/>
                    <a:ea typeface="Calibri" panose="020F0502020204030204" pitchFamily="34" charset="0"/>
                  </a:rPr>
                  <a:t>Sıfır dolgu </a:t>
                </a:r>
                <a:r>
                  <a:rPr lang="tr-TR" dirty="0">
                    <a:latin typeface="+mj-lt"/>
                    <a:ea typeface="Calibri" panose="020F0502020204030204" pitchFamily="34" charset="0"/>
                  </a:rPr>
                  <a:t>işlemi ve </a:t>
                </a:r>
                <a:r>
                  <a:rPr lang="tr-TR" dirty="0">
                    <a:solidFill>
                      <a:srgbClr val="FF0000"/>
                    </a:solidFill>
                    <a:latin typeface="+mj-lt"/>
                    <a:ea typeface="Calibri" panose="020F0502020204030204" pitchFamily="34" charset="0"/>
                  </a:rPr>
                  <a:t>adım sayısına </a:t>
                </a:r>
                <a:r>
                  <a:rPr lang="tr-TR" dirty="0">
                    <a:latin typeface="+mj-lt"/>
                    <a:ea typeface="Calibri" panose="020F0502020204030204" pitchFamily="34" charset="0"/>
                  </a:rPr>
                  <a:t>göre filtrenin ilerlemesi çıktı boyutunun belirlenmesindeki </a:t>
                </a:r>
                <a:r>
                  <a:rPr lang="tr-TR" dirty="0">
                    <a:solidFill>
                      <a:srgbClr val="FF0000"/>
                    </a:solidFill>
                    <a:latin typeface="+mj-lt"/>
                    <a:ea typeface="Calibri" panose="020F0502020204030204" pitchFamily="34" charset="0"/>
                  </a:rPr>
                  <a:t>parametrelerledir</a:t>
                </a:r>
                <a:r>
                  <a:rPr lang="tr-TR" dirty="0">
                    <a:latin typeface="+mj-lt"/>
                    <a:ea typeface="Calibri" panose="020F0502020204030204" pitchFamily="34" charset="0"/>
                  </a:rPr>
                  <a:t>. </a:t>
                </a:r>
                <a:endParaRPr lang="tr-TR" dirty="0">
                  <a:latin typeface="+mj-lt"/>
                  <a:ea typeface="Times New Roman" panose="02020603050405020304" pitchFamily="18" charset="0"/>
                </a:endParaRPr>
              </a:p>
              <a:p>
                <a:pPr indent="180340" algn="just">
                  <a:lnSpc>
                    <a:spcPct val="150000"/>
                  </a:lnSpc>
                </a:pPr>
                <a:r>
                  <a:rPr lang="tr-TR" dirty="0">
                    <a:latin typeface="+mj-lt"/>
                    <a:ea typeface="Calibri" panose="020F0502020204030204" pitchFamily="34" charset="0"/>
                  </a:rPr>
                  <a:t>Parametrelerden girdi boyutu (</a:t>
                </a:r>
                <a:r>
                  <a:rPr lang="tr-TR" b="1" i="1" dirty="0">
                    <a:latin typeface="+mj-lt"/>
                    <a:ea typeface="Calibri" panose="020F0502020204030204" pitchFamily="34" charset="0"/>
                  </a:rPr>
                  <a:t>i</a:t>
                </a:r>
                <a:r>
                  <a:rPr lang="tr-TR" dirty="0">
                    <a:latin typeface="+mj-lt"/>
                    <a:ea typeface="Calibri" panose="020F0502020204030204" pitchFamily="34" charset="0"/>
                  </a:rPr>
                  <a:t>), filtre sayısı (</a:t>
                </a:r>
                <a:r>
                  <a:rPr lang="tr-TR" b="1" i="1" dirty="0">
                    <a:latin typeface="+mj-lt"/>
                    <a:ea typeface="Calibri" panose="020F0502020204030204" pitchFamily="34" charset="0"/>
                  </a:rPr>
                  <a:t>s</a:t>
                </a:r>
                <a:r>
                  <a:rPr lang="tr-TR" dirty="0">
                    <a:latin typeface="+mj-lt"/>
                    <a:ea typeface="Calibri" panose="020F0502020204030204" pitchFamily="34" charset="0"/>
                  </a:rPr>
                  <a:t>), dolgu işlemi (</a:t>
                </a:r>
                <a:r>
                  <a:rPr lang="tr-TR" b="1" i="1" dirty="0">
                    <a:latin typeface="+mj-lt"/>
                    <a:ea typeface="Calibri" panose="020F0502020204030204" pitchFamily="34" charset="0"/>
                  </a:rPr>
                  <a:t>p</a:t>
                </a:r>
                <a:r>
                  <a:rPr lang="tr-TR" dirty="0">
                    <a:latin typeface="+mj-lt"/>
                    <a:ea typeface="Calibri" panose="020F0502020204030204" pitchFamily="34" charset="0"/>
                  </a:rPr>
                  <a:t>), çıktı boyutu (</a:t>
                </a:r>
                <a:r>
                  <a:rPr lang="tr-TR" b="1" i="1" dirty="0">
                    <a:latin typeface="+mj-lt"/>
                    <a:ea typeface="Calibri" panose="020F0502020204030204" pitchFamily="34" charset="0"/>
                  </a:rPr>
                  <a:t>o</a:t>
                </a:r>
                <a:r>
                  <a:rPr lang="tr-TR" dirty="0">
                    <a:latin typeface="+mj-lt"/>
                    <a:ea typeface="Calibri" panose="020F0502020204030204" pitchFamily="34" charset="0"/>
                  </a:rPr>
                  <a:t>) ile temsil edildiğinde; Çıktı </a:t>
                </a:r>
                <a:r>
                  <a:rPr lang="tr-TR" dirty="0" err="1">
                    <a:latin typeface="+mj-lt"/>
                    <a:ea typeface="Calibri" panose="020F0502020204030204" pitchFamily="34" charset="0"/>
                  </a:rPr>
                  <a:t>boyutunboyutu</a:t>
                </a:r>
                <a:r>
                  <a:rPr lang="tr-TR" dirty="0">
                    <a:latin typeface="+mj-lt"/>
                    <a:ea typeface="Calibri" panose="020F0502020204030204" pitchFamily="34" charset="0"/>
                  </a:rPr>
                  <a:t> (</a:t>
                </a:r>
                <a:r>
                  <a:rPr lang="tr-TR" b="1" i="1" dirty="0">
                    <a:latin typeface="+mj-lt"/>
                    <a:ea typeface="Calibri" panose="020F0502020204030204" pitchFamily="34" charset="0"/>
                  </a:rPr>
                  <a:t>k</a:t>
                </a:r>
                <a:r>
                  <a:rPr lang="tr-TR" dirty="0">
                    <a:latin typeface="+mj-lt"/>
                    <a:ea typeface="Calibri" panose="020F0502020204030204" pitchFamily="34" charset="0"/>
                  </a:rPr>
                  <a:t>), adım un matematiksel ifadesi denklemde verilmiştir.</a:t>
                </a:r>
                <a:endParaRPr lang="tr-TR" dirty="0">
                  <a:latin typeface="+mj-lt"/>
                  <a:ea typeface="Times New Roman" panose="02020603050405020304" pitchFamily="18" charset="0"/>
                </a:endParaRPr>
              </a:p>
              <a:p>
                <a:pPr indent="180340" algn="just">
                  <a:lnSpc>
                    <a:spcPct val="150000"/>
                  </a:lnSpc>
                </a:pPr>
                <a:r>
                  <a:rPr lang="tr-TR" b="1" i="1" dirty="0">
                    <a:latin typeface="+mj-lt"/>
                    <a:ea typeface="Calibri" panose="020F0502020204030204" pitchFamily="34" charset="0"/>
                  </a:rPr>
                  <a:t>o</a:t>
                </a:r>
                <a:r>
                  <a:rPr lang="tr-TR" b="1" dirty="0">
                    <a:latin typeface="+mj-lt"/>
                    <a:ea typeface="Calibri" panose="020F0502020204030204" pitchFamily="34" charset="0"/>
                  </a:rPr>
                  <a:t> = </a:t>
                </a:r>
                <a14:m>
                  <m:oMath xmlns:m="http://schemas.openxmlformats.org/officeDocument/2006/math">
                    <m:f>
                      <m:fPr>
                        <m:ctrlPr>
                          <a:rPr lang="tr-TR" b="1" i="1">
                            <a:latin typeface="Cambria Math" panose="02040503050406030204" pitchFamily="18" charset="0"/>
                            <a:ea typeface="Calibri" panose="020F0502020204030204" pitchFamily="34" charset="0"/>
                          </a:rPr>
                        </m:ctrlPr>
                      </m:fPr>
                      <m:num>
                        <m:r>
                          <a:rPr lang="tr-TR" b="1" i="1">
                            <a:latin typeface="Cambria Math" panose="02040503050406030204" pitchFamily="18" charset="0"/>
                            <a:ea typeface="Calibri" panose="020F0502020204030204" pitchFamily="34" charset="0"/>
                          </a:rPr>
                          <m:t>(</m:t>
                        </m:r>
                        <m:r>
                          <a:rPr lang="tr-TR" b="1" i="1">
                            <a:latin typeface="Cambria Math" panose="02040503050406030204" pitchFamily="18" charset="0"/>
                            <a:ea typeface="Calibri" panose="020F0502020204030204" pitchFamily="34" charset="0"/>
                          </a:rPr>
                          <m:t>𝒊</m:t>
                        </m:r>
                        <m:r>
                          <a:rPr lang="tr-TR" b="1" i="1">
                            <a:latin typeface="Cambria Math" panose="02040503050406030204" pitchFamily="18" charset="0"/>
                            <a:ea typeface="Calibri" panose="020F0502020204030204" pitchFamily="34" charset="0"/>
                          </a:rPr>
                          <m:t> − </m:t>
                        </m:r>
                        <m:r>
                          <a:rPr lang="tr-TR" b="1" i="1">
                            <a:latin typeface="Cambria Math" panose="02040503050406030204" pitchFamily="18" charset="0"/>
                            <a:ea typeface="Calibri" panose="020F0502020204030204" pitchFamily="34" charset="0"/>
                          </a:rPr>
                          <m:t>𝒌</m:t>
                        </m:r>
                        <m:r>
                          <a:rPr lang="tr-TR" b="1" i="1">
                            <a:latin typeface="Cambria Math" panose="02040503050406030204" pitchFamily="18" charset="0"/>
                            <a:ea typeface="Calibri" panose="020F0502020204030204" pitchFamily="34" charset="0"/>
                          </a:rPr>
                          <m:t>) + </m:t>
                        </m:r>
                        <m:r>
                          <a:rPr lang="tr-TR" b="1" i="1">
                            <a:latin typeface="Cambria Math" panose="02040503050406030204" pitchFamily="18" charset="0"/>
                            <a:ea typeface="Calibri" panose="020F0502020204030204" pitchFamily="34" charset="0"/>
                          </a:rPr>
                          <m:t>𝟐</m:t>
                        </m:r>
                        <m:r>
                          <a:rPr lang="tr-TR" b="1" i="1">
                            <a:latin typeface="Cambria Math" panose="02040503050406030204" pitchFamily="18" charset="0"/>
                            <a:ea typeface="Calibri" panose="020F0502020204030204" pitchFamily="34" charset="0"/>
                          </a:rPr>
                          <m:t>𝒑</m:t>
                        </m:r>
                        <m:r>
                          <a:rPr lang="tr-TR" b="1" i="1">
                            <a:latin typeface="Cambria Math" panose="02040503050406030204" pitchFamily="18" charset="0"/>
                            <a:ea typeface="Calibri" panose="020F0502020204030204" pitchFamily="34" charset="0"/>
                          </a:rPr>
                          <m:t> </m:t>
                        </m:r>
                      </m:num>
                      <m:den>
                        <m:r>
                          <a:rPr lang="tr-TR" b="1" i="1">
                            <a:latin typeface="Cambria Math" panose="02040503050406030204" pitchFamily="18" charset="0"/>
                            <a:ea typeface="Calibri" panose="020F0502020204030204" pitchFamily="34" charset="0"/>
                          </a:rPr>
                          <m:t>𝒔</m:t>
                        </m:r>
                      </m:den>
                    </m:f>
                  </m:oMath>
                </a14:m>
                <a:r>
                  <a:rPr lang="tr-TR" b="1" dirty="0">
                    <a:latin typeface="+mj-lt"/>
                    <a:ea typeface="Calibri" panose="020F0502020204030204" pitchFamily="34" charset="0"/>
                  </a:rPr>
                  <a:t>+1	</a:t>
                </a:r>
                <a:r>
                  <a:rPr lang="tr-TR" dirty="0">
                    <a:latin typeface="+mj-lt"/>
                    <a:ea typeface="Calibri" panose="020F0502020204030204" pitchFamily="34" charset="0"/>
                  </a:rPr>
                  <a:t>								Aşağıdaki gösterime göre; </a:t>
                </a:r>
                <a:r>
                  <a:rPr lang="tr-TR" b="1" i="1" dirty="0">
                    <a:latin typeface="+mj-lt"/>
                    <a:ea typeface="Calibri" panose="020F0502020204030204" pitchFamily="34" charset="0"/>
                  </a:rPr>
                  <a:t>i </a:t>
                </a:r>
                <a:r>
                  <a:rPr lang="tr-TR" dirty="0">
                    <a:latin typeface="+mj-lt"/>
                    <a:ea typeface="Calibri" panose="020F0502020204030204" pitchFamily="34" charset="0"/>
                  </a:rPr>
                  <a:t>= 32, k = 5, p = 2, s =1 olduğundan formüle göre</a:t>
                </a:r>
                <a:endParaRPr lang="tr-TR" dirty="0">
                  <a:latin typeface="+mj-lt"/>
                  <a:ea typeface="Times New Roman" panose="02020603050405020304" pitchFamily="18" charset="0"/>
                </a:endParaRPr>
              </a:p>
              <a:p>
                <a:pPr algn="just">
                  <a:lnSpc>
                    <a:spcPct val="150000"/>
                  </a:lnSpc>
                </a:pPr>
                <a:r>
                  <a:rPr lang="tr-TR" b="1" i="1" dirty="0">
                    <a:latin typeface="+mj-lt"/>
                    <a:ea typeface="Calibri" panose="020F0502020204030204" pitchFamily="34" charset="0"/>
                  </a:rPr>
                  <a:t>o</a:t>
                </a:r>
                <a:r>
                  <a:rPr lang="tr-TR" dirty="0">
                    <a:latin typeface="+mj-lt"/>
                    <a:ea typeface="Calibri" panose="020F0502020204030204" pitchFamily="34" charset="0"/>
                  </a:rPr>
                  <a:t> =</a:t>
                </a:r>
                <a14:m>
                  <m:oMath xmlns:m="http://schemas.openxmlformats.org/officeDocument/2006/math">
                    <m:f>
                      <m:fPr>
                        <m:ctrlPr>
                          <a:rPr lang="tr-TR" b="1" i="1">
                            <a:latin typeface="Cambria Math" panose="02040503050406030204" pitchFamily="18" charset="0"/>
                            <a:ea typeface="Calibri" panose="020F0502020204030204" pitchFamily="34" charset="0"/>
                          </a:rPr>
                        </m:ctrlPr>
                      </m:fPr>
                      <m:num>
                        <m:d>
                          <m:dPr>
                            <m:ctrlPr>
                              <a:rPr lang="tr-TR" b="1" i="1">
                                <a:latin typeface="Cambria Math" panose="02040503050406030204" pitchFamily="18" charset="0"/>
                                <a:ea typeface="Calibri" panose="020F0502020204030204" pitchFamily="34" charset="0"/>
                              </a:rPr>
                            </m:ctrlPr>
                          </m:dPr>
                          <m:e>
                            <m:r>
                              <a:rPr lang="tr-TR" b="1" i="1">
                                <a:latin typeface="Cambria Math" panose="02040503050406030204" pitchFamily="18" charset="0"/>
                                <a:ea typeface="Calibri" panose="020F0502020204030204" pitchFamily="34" charset="0"/>
                              </a:rPr>
                              <m:t>𝟑𝟐</m:t>
                            </m:r>
                            <m:r>
                              <a:rPr lang="tr-TR" b="1" i="1">
                                <a:latin typeface="Cambria Math" panose="02040503050406030204" pitchFamily="18" charset="0"/>
                                <a:ea typeface="Calibri" panose="020F0502020204030204" pitchFamily="34" charset="0"/>
                              </a:rPr>
                              <m:t> − </m:t>
                            </m:r>
                            <m:r>
                              <a:rPr lang="tr-TR" b="1" i="1">
                                <a:latin typeface="Cambria Math" panose="02040503050406030204" pitchFamily="18" charset="0"/>
                                <a:ea typeface="Calibri" panose="020F0502020204030204" pitchFamily="34" charset="0"/>
                              </a:rPr>
                              <m:t>𝟓</m:t>
                            </m:r>
                          </m:e>
                        </m:d>
                        <m:r>
                          <a:rPr lang="tr-TR" b="1" i="1">
                            <a:latin typeface="Cambria Math" panose="02040503050406030204" pitchFamily="18" charset="0"/>
                            <a:ea typeface="Calibri" panose="020F0502020204030204" pitchFamily="34" charset="0"/>
                          </a:rPr>
                          <m:t>+ </m:t>
                        </m:r>
                        <m:r>
                          <a:rPr lang="tr-TR" b="1" i="1">
                            <a:latin typeface="Cambria Math" panose="02040503050406030204" pitchFamily="18" charset="0"/>
                            <a:ea typeface="Calibri" panose="020F0502020204030204" pitchFamily="34" charset="0"/>
                          </a:rPr>
                          <m:t>𝟐</m:t>
                        </m:r>
                        <m:r>
                          <a:rPr lang="tr-TR" b="1" i="1">
                            <a:latin typeface="Cambria Math" panose="02040503050406030204" pitchFamily="18" charset="0"/>
                            <a:ea typeface="Calibri" panose="020F0502020204030204" pitchFamily="34" charset="0"/>
                          </a:rPr>
                          <m:t>∗</m:t>
                        </m:r>
                        <m:r>
                          <a:rPr lang="tr-TR" b="1" i="1">
                            <a:latin typeface="Cambria Math" panose="02040503050406030204" pitchFamily="18" charset="0"/>
                            <a:ea typeface="Calibri" panose="020F0502020204030204" pitchFamily="34" charset="0"/>
                          </a:rPr>
                          <m:t>𝟐</m:t>
                        </m:r>
                        <m:r>
                          <a:rPr lang="tr-TR" b="1" i="1">
                            <a:latin typeface="Cambria Math" panose="02040503050406030204" pitchFamily="18" charset="0"/>
                            <a:ea typeface="Calibri" panose="020F0502020204030204" pitchFamily="34" charset="0"/>
                          </a:rPr>
                          <m:t> </m:t>
                        </m:r>
                      </m:num>
                      <m:den>
                        <m:r>
                          <a:rPr lang="tr-TR" b="1" i="1">
                            <a:latin typeface="Cambria Math" panose="02040503050406030204" pitchFamily="18" charset="0"/>
                            <a:ea typeface="Calibri" panose="020F0502020204030204" pitchFamily="34" charset="0"/>
                          </a:rPr>
                          <m:t>𝟏</m:t>
                        </m:r>
                      </m:den>
                    </m:f>
                  </m:oMath>
                </a14:m>
                <a:r>
                  <a:rPr lang="tr-TR" b="1" dirty="0">
                    <a:latin typeface="+mj-lt"/>
                    <a:ea typeface="Calibri" panose="020F0502020204030204" pitchFamily="34" charset="0"/>
                  </a:rPr>
                  <a:t>+</a:t>
                </a:r>
                <a:r>
                  <a:rPr lang="tr-TR" dirty="0">
                    <a:latin typeface="+mj-lt"/>
                    <a:ea typeface="Calibri" panose="020F0502020204030204" pitchFamily="34" charset="0"/>
                  </a:rPr>
                  <a:t>1</a:t>
                </a:r>
                <a:r>
                  <a:rPr lang="tr-TR" b="1" dirty="0">
                    <a:latin typeface="+mj-lt"/>
                    <a:ea typeface="Calibri" panose="020F0502020204030204" pitchFamily="34" charset="0"/>
                  </a:rPr>
                  <a:t>, </a:t>
                </a:r>
                <a:r>
                  <a:rPr lang="tr-TR" dirty="0">
                    <a:latin typeface="+mj-lt"/>
                    <a:ea typeface="Calibri" panose="020F0502020204030204" pitchFamily="34" charset="0"/>
                  </a:rPr>
                  <a:t>ilk evrişim katmanından sonra 32x32x3 boyutu elde edilmektedir.</a:t>
                </a:r>
                <a:endParaRPr lang="tr-TR" dirty="0">
                  <a:latin typeface="+mj-lt"/>
                  <a:ea typeface="Times New Roman" panose="02020603050405020304" pitchFamily="18" charset="0"/>
                </a:endParaRPr>
              </a:p>
            </p:txBody>
          </p:sp>
        </mc:Choice>
        <mc:Fallback xmlns="">
          <p:sp>
            <p:nvSpPr>
              <p:cNvPr id="2" name="Dikdörtgen 1"/>
              <p:cNvSpPr>
                <a:spLocks noRot="1" noChangeAspect="1" noMove="1" noResize="1" noEditPoints="1" noAdjustHandles="1" noChangeArrowheads="1" noChangeShapeType="1" noTextEdit="1"/>
              </p:cNvSpPr>
              <p:nvPr/>
            </p:nvSpPr>
            <p:spPr>
              <a:xfrm>
                <a:off x="1631504" y="980729"/>
                <a:ext cx="8712968" cy="5420715"/>
              </a:xfrm>
              <a:prstGeom prst="rect">
                <a:avLst/>
              </a:prstGeom>
              <a:blipFill>
                <a:blip r:embed="rId2"/>
                <a:stretch>
                  <a:fillRect l="-630" r="-560"/>
                </a:stretch>
              </a:blipFill>
            </p:spPr>
            <p:txBody>
              <a:bodyPr/>
              <a:lstStyle/>
              <a:p>
                <a:r>
                  <a:rPr lang="tr-TR">
                    <a:noFill/>
                  </a:rPr>
                  <a:t> </a:t>
                </a:r>
              </a:p>
            </p:txBody>
          </p:sp>
        </mc:Fallback>
      </mc:AlternateContent>
    </p:spTree>
    <p:extLst>
      <p:ext uri="{BB962C8B-B14F-4D97-AF65-F5344CB8AC3E}">
        <p14:creationId xmlns:p14="http://schemas.microsoft.com/office/powerpoint/2010/main" val="3391705256"/>
      </p:ext>
    </p:extLst>
  </p:cSld>
  <p:clrMapOvr>
    <a:masterClrMapping/>
  </p:clrMapOvr>
</p:sld>
</file>

<file path=ppt/theme/theme1.xml><?xml version="1.0" encoding="utf-8"?>
<a:theme xmlns:a="http://schemas.openxmlformats.org/drawingml/2006/main" name="LuminousVTI">
  <a:themeElements>
    <a:clrScheme name="AnalogousFromLightSeedRightStep">
      <a:dk1>
        <a:srgbClr val="000000"/>
      </a:dk1>
      <a:lt1>
        <a:srgbClr val="FFFFFF"/>
      </a:lt1>
      <a:dk2>
        <a:srgbClr val="412A24"/>
      </a:dk2>
      <a:lt2>
        <a:srgbClr val="E2E7E8"/>
      </a:lt2>
      <a:accent1>
        <a:srgbClr val="C1988D"/>
      </a:accent1>
      <a:accent2>
        <a:srgbClr val="B6A17C"/>
      </a:accent2>
      <a:accent3>
        <a:srgbClr val="A4A67E"/>
      </a:accent3>
      <a:accent4>
        <a:srgbClr val="91A974"/>
      </a:accent4>
      <a:accent5>
        <a:srgbClr val="86AB81"/>
      </a:accent5>
      <a:accent6>
        <a:srgbClr val="77AF88"/>
      </a:accent6>
      <a:hlink>
        <a:srgbClr val="5B8B97"/>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1339</TotalTime>
  <Words>1990</Words>
  <Application>Microsoft Office PowerPoint</Application>
  <PresentationFormat>Geniş ekran</PresentationFormat>
  <Paragraphs>118</Paragraphs>
  <Slides>23</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23</vt:i4>
      </vt:variant>
    </vt:vector>
  </HeadingPairs>
  <TitlesOfParts>
    <vt:vector size="32" baseType="lpstr">
      <vt:lpstr>Angsana New</vt:lpstr>
      <vt:lpstr>Arial</vt:lpstr>
      <vt:lpstr>Avenir Next LT Pro</vt:lpstr>
      <vt:lpstr>Calibri</vt:lpstr>
      <vt:lpstr>Cambria Math</vt:lpstr>
      <vt:lpstr>Sabon Next LT</vt:lpstr>
      <vt:lpstr>Times New Roman</vt:lpstr>
      <vt:lpstr>Wingdings</vt:lpstr>
      <vt:lpstr>LuminousVTI</vt:lpstr>
      <vt:lpstr>UYGULAMALI SİNİR AĞLARI</vt:lpstr>
      <vt:lpstr>Evrişimsel Sinir Ağları (CNN)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Evrişimsel Sinir Ağı (Havuzlama Katmanı)</vt:lpstr>
      <vt:lpstr>PowerPoint Sunusu</vt:lpstr>
      <vt:lpstr>Evrişimsel Sinir Ağı (Tam Bağlı Katman)</vt:lpstr>
      <vt:lpstr>Evrişimsel Sinir Ağı (Tam Bağlı Katman)</vt:lpstr>
      <vt:lpstr>PowerPoint Sunusu</vt:lpstr>
      <vt:lpstr>Nesne Algılama</vt:lpstr>
      <vt:lpstr>Nesne Algılama Türleri</vt:lpstr>
      <vt:lpstr>Nesne Algılama Teknikleri</vt:lpstr>
      <vt:lpstr>Model Tipleri</vt:lpstr>
      <vt:lpstr>Algılama</vt:lpstr>
      <vt:lpstr>R-CNN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UYGULAMALI SİNİR AĞLARI</dc:title>
  <dc:creator>Esra Yüzgeç</dc:creator>
  <cp:lastModifiedBy>FOZYURT</cp:lastModifiedBy>
  <cp:revision>16</cp:revision>
  <dcterms:created xsi:type="dcterms:W3CDTF">2023-09-05T10:22:59Z</dcterms:created>
  <dcterms:modified xsi:type="dcterms:W3CDTF">2024-12-02T13:38:43Z</dcterms:modified>
</cp:coreProperties>
</file>