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74" r:id="rId7"/>
    <p:sldId id="275" r:id="rId8"/>
    <p:sldId id="276" r:id="rId9"/>
    <p:sldId id="277" r:id="rId10"/>
    <p:sldId id="278" r:id="rId11"/>
    <p:sldId id="279" r:id="rId12"/>
    <p:sldId id="28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12/17/2024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96322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12/17/2024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022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12/17/2024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5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12/17/2024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542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12/17/2024</a:t>
            </a:fld>
            <a:endParaRPr lang="en-US" dirty="0"/>
          </a:p>
        </p:txBody>
      </p:sp>
    </p:spTree>
    <p:extLst>
      <p:ext uri="{BB962C8B-B14F-4D97-AF65-F5344CB8AC3E}">
        <p14:creationId xmlns:p14="http://schemas.microsoft.com/office/powerpoint/2010/main" val="291465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12/17/2024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7350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12/17/2024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345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12/17/2024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6436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12/17/2024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70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12/17/2024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865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12/17/2024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42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12/17/2024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6174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A0174E3C-998A-B085-80D3-2005663C16D1}"/>
              </a:ext>
            </a:extLst>
          </p:cNvPr>
          <p:cNvSpPr>
            <a:spLocks noGrp="1"/>
          </p:cNvSpPr>
          <p:nvPr>
            <p:ph type="ctrTitle"/>
          </p:nvPr>
        </p:nvSpPr>
        <p:spPr>
          <a:xfrm>
            <a:off x="6090045" y="1346200"/>
            <a:ext cx="5624118" cy="3284538"/>
          </a:xfrm>
        </p:spPr>
        <p:txBody>
          <a:bodyPr anchor="b">
            <a:normAutofit/>
          </a:bodyPr>
          <a:lstStyle/>
          <a:p>
            <a:r>
              <a:rPr lang="tr-TR" dirty="0"/>
              <a:t>Doğal Dil İşleme</a:t>
            </a:r>
          </a:p>
        </p:txBody>
      </p:sp>
      <p:sp>
        <p:nvSpPr>
          <p:cNvPr id="10" name="Freeform: Shape 9">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2">
            <a:extLst>
              <a:ext uri="{FF2B5EF4-FFF2-40B4-BE49-F238E27FC236}">
                <a16:creationId xmlns:a16="http://schemas.microsoft.com/office/drawing/2014/main" id="{6620A596-998A-2E6F-8538-701C3E2B77C0}"/>
              </a:ext>
            </a:extLst>
          </p:cNvPr>
          <p:cNvPicPr>
            <a:picLocks noChangeAspect="1"/>
          </p:cNvPicPr>
          <p:nvPr/>
        </p:nvPicPr>
        <p:blipFill>
          <a:blip r:embed="rId2"/>
          <a:srcRect l="44958"/>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4" name="Freeform: Shape 13">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Metin kutusu 2">
            <a:extLst>
              <a:ext uri="{FF2B5EF4-FFF2-40B4-BE49-F238E27FC236}">
                <a16:creationId xmlns:a16="http://schemas.microsoft.com/office/drawing/2014/main" id="{6E3B593D-075F-405A-8DEF-E95998477E6C}"/>
              </a:ext>
            </a:extLst>
          </p:cNvPr>
          <p:cNvSpPr txBox="1"/>
          <p:nvPr/>
        </p:nvSpPr>
        <p:spPr>
          <a:xfrm>
            <a:off x="6595110" y="5394960"/>
            <a:ext cx="2581156" cy="369332"/>
          </a:xfrm>
          <a:prstGeom prst="rect">
            <a:avLst/>
          </a:prstGeom>
          <a:noFill/>
        </p:spPr>
        <p:txBody>
          <a:bodyPr wrap="none" rtlCol="0">
            <a:spAutoFit/>
          </a:bodyPr>
          <a:lstStyle/>
          <a:p>
            <a:r>
              <a:rPr lang="tr-TR" dirty="0"/>
              <a:t>Doç. Dr. Fatih </a:t>
            </a:r>
            <a:r>
              <a:rPr lang="tr-TR" dirty="0" err="1"/>
              <a:t>ÖZYURt</a:t>
            </a:r>
            <a:endParaRPr lang="tr-TR" dirty="0"/>
          </a:p>
        </p:txBody>
      </p:sp>
    </p:spTree>
    <p:extLst>
      <p:ext uri="{BB962C8B-B14F-4D97-AF65-F5344CB8AC3E}">
        <p14:creationId xmlns:p14="http://schemas.microsoft.com/office/powerpoint/2010/main" val="142239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49CBC-BE30-41C1-B9A1-D665DF020751}"/>
              </a:ext>
            </a:extLst>
          </p:cNvPr>
          <p:cNvSpPr>
            <a:spLocks noGrp="1"/>
          </p:cNvSpPr>
          <p:nvPr>
            <p:ph type="title"/>
          </p:nvPr>
        </p:nvSpPr>
        <p:spPr/>
        <p:txBody>
          <a:bodyPr>
            <a:normAutofit fontScale="90000"/>
          </a:bodyPr>
          <a:lstStyle/>
          <a:p>
            <a:r>
              <a:rPr lang="tr-TR" b="1" dirty="0"/>
              <a:t>Derin Öğrenme Tabanlı NLP (2013-2017)</a:t>
            </a:r>
            <a:endParaRPr lang="tr-TR" dirty="0"/>
          </a:p>
        </p:txBody>
      </p:sp>
      <p:sp>
        <p:nvSpPr>
          <p:cNvPr id="3" name="İçerik Yer Tutucusu 2">
            <a:extLst>
              <a:ext uri="{FF2B5EF4-FFF2-40B4-BE49-F238E27FC236}">
                <a16:creationId xmlns:a16="http://schemas.microsoft.com/office/drawing/2014/main" id="{6F655C50-1490-4C7B-9395-52C021057B7F}"/>
              </a:ext>
            </a:extLst>
          </p:cNvPr>
          <p:cNvSpPr>
            <a:spLocks noGrp="1"/>
          </p:cNvSpPr>
          <p:nvPr>
            <p:ph idx="1"/>
          </p:nvPr>
        </p:nvSpPr>
        <p:spPr/>
        <p:txBody>
          <a:bodyPr/>
          <a:lstStyle/>
          <a:p>
            <a:pPr>
              <a:buFont typeface="Arial" panose="020B0604020202020204" pitchFamily="34" charset="0"/>
              <a:buChar char="•"/>
            </a:pPr>
            <a:r>
              <a:rPr lang="tr-TR" b="1" dirty="0"/>
              <a:t>Temel Prensip:</a:t>
            </a:r>
            <a:r>
              <a:rPr lang="tr-TR" dirty="0"/>
              <a:t> İçsel dil özelliklerini öğrenmek için </a:t>
            </a:r>
            <a:r>
              <a:rPr lang="tr-TR" b="1" dirty="0"/>
              <a:t>sinir ağları</a:t>
            </a:r>
            <a:r>
              <a:rPr lang="tr-TR" dirty="0"/>
              <a:t> kullanılır.</a:t>
            </a:r>
          </a:p>
          <a:p>
            <a:pPr>
              <a:buFont typeface="Arial" panose="020B0604020202020204" pitchFamily="34" charset="0"/>
              <a:buChar char="•"/>
            </a:pPr>
            <a:r>
              <a:rPr lang="tr-TR" b="1" dirty="0"/>
              <a:t>Teknikler:</a:t>
            </a:r>
            <a:endParaRPr lang="tr-TR" dirty="0"/>
          </a:p>
          <a:p>
            <a:pPr marL="742950" lvl="1" indent="-285750">
              <a:buFont typeface="Arial" panose="020B0604020202020204" pitchFamily="34" charset="0"/>
              <a:buChar char="•"/>
            </a:pPr>
            <a:r>
              <a:rPr lang="tr-TR" b="1" dirty="0"/>
              <a:t>Word2Vec (2013):</a:t>
            </a:r>
            <a:r>
              <a:rPr lang="tr-TR" dirty="0"/>
              <a:t> Kelime vektörleri.</a:t>
            </a:r>
          </a:p>
          <a:p>
            <a:pPr marL="742950" lvl="1" indent="-285750">
              <a:buFont typeface="Arial" panose="020B0604020202020204" pitchFamily="34" charset="0"/>
              <a:buChar char="•"/>
            </a:pPr>
            <a:r>
              <a:rPr lang="tr-TR" b="1" dirty="0"/>
              <a:t>LSTM:</a:t>
            </a:r>
            <a:r>
              <a:rPr lang="tr-TR" dirty="0"/>
              <a:t> Uzun bağımlılıkları öğrenir.</a:t>
            </a:r>
          </a:p>
          <a:p>
            <a:pPr marL="742950" lvl="1" indent="-285750">
              <a:buFont typeface="Arial" panose="020B0604020202020204" pitchFamily="34" charset="0"/>
              <a:buChar char="•"/>
            </a:pPr>
            <a:r>
              <a:rPr lang="tr-TR" b="1" dirty="0"/>
              <a:t>Seq2Seq:</a:t>
            </a:r>
            <a:r>
              <a:rPr lang="tr-TR" dirty="0"/>
              <a:t> Makine çevirisi.</a:t>
            </a:r>
          </a:p>
          <a:p>
            <a:pPr marL="742950" lvl="1" indent="-285750">
              <a:buFont typeface="Arial" panose="020B0604020202020204" pitchFamily="34" charset="0"/>
              <a:buChar char="•"/>
            </a:pPr>
            <a:r>
              <a:rPr lang="tr-TR" b="1" dirty="0" err="1"/>
              <a:t>Attention</a:t>
            </a:r>
            <a:r>
              <a:rPr lang="tr-TR" b="1" dirty="0"/>
              <a:t> Mekanizması (2017):</a:t>
            </a:r>
            <a:r>
              <a:rPr lang="tr-TR" dirty="0"/>
              <a:t> Odaklanma yöntemi.</a:t>
            </a:r>
          </a:p>
          <a:p>
            <a:endParaRPr lang="tr-TR" dirty="0"/>
          </a:p>
        </p:txBody>
      </p:sp>
    </p:spTree>
    <p:extLst>
      <p:ext uri="{BB962C8B-B14F-4D97-AF65-F5344CB8AC3E}">
        <p14:creationId xmlns:p14="http://schemas.microsoft.com/office/powerpoint/2010/main" val="44584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49CBC-BE30-41C1-B9A1-D665DF020751}"/>
              </a:ext>
            </a:extLst>
          </p:cNvPr>
          <p:cNvSpPr>
            <a:spLocks noGrp="1"/>
          </p:cNvSpPr>
          <p:nvPr>
            <p:ph type="title"/>
          </p:nvPr>
        </p:nvSpPr>
        <p:spPr/>
        <p:txBody>
          <a:bodyPr>
            <a:normAutofit fontScale="90000"/>
          </a:bodyPr>
          <a:lstStyle/>
          <a:p>
            <a:r>
              <a:rPr lang="tr-TR" b="1" dirty="0" err="1"/>
              <a:t>Transformer</a:t>
            </a:r>
            <a:r>
              <a:rPr lang="tr-TR" b="1" dirty="0"/>
              <a:t> Tabanlı Modeller (2018 - Günümüz)</a:t>
            </a:r>
            <a:endParaRPr lang="tr-TR" dirty="0"/>
          </a:p>
        </p:txBody>
      </p:sp>
      <p:sp>
        <p:nvSpPr>
          <p:cNvPr id="3" name="İçerik Yer Tutucusu 2">
            <a:extLst>
              <a:ext uri="{FF2B5EF4-FFF2-40B4-BE49-F238E27FC236}">
                <a16:creationId xmlns:a16="http://schemas.microsoft.com/office/drawing/2014/main" id="{6F655C50-1490-4C7B-9395-52C021057B7F}"/>
              </a:ext>
            </a:extLst>
          </p:cNvPr>
          <p:cNvSpPr>
            <a:spLocks noGrp="1"/>
          </p:cNvSpPr>
          <p:nvPr>
            <p:ph idx="1"/>
          </p:nvPr>
        </p:nvSpPr>
        <p:spPr/>
        <p:txBody>
          <a:bodyPr>
            <a:normAutofit lnSpcReduction="10000"/>
          </a:bodyPr>
          <a:lstStyle/>
          <a:p>
            <a:pPr>
              <a:buFont typeface="Arial" panose="020B0604020202020204" pitchFamily="34" charset="0"/>
              <a:buChar char="•"/>
            </a:pPr>
            <a:r>
              <a:rPr lang="tr-TR" b="1" dirty="0"/>
              <a:t>Temel Prensip:</a:t>
            </a:r>
            <a:r>
              <a:rPr lang="tr-TR" dirty="0"/>
              <a:t> Özellikle uzak kelime ilişkilerini öğrenmek için </a:t>
            </a:r>
            <a:r>
              <a:rPr lang="tr-TR" b="1" dirty="0" err="1"/>
              <a:t>Attention</a:t>
            </a:r>
            <a:r>
              <a:rPr lang="tr-TR" b="1" dirty="0"/>
              <a:t> Mekanizması</a:t>
            </a:r>
            <a:r>
              <a:rPr lang="tr-TR" dirty="0"/>
              <a:t> kullanır.</a:t>
            </a:r>
          </a:p>
          <a:p>
            <a:pPr>
              <a:buFont typeface="Arial" panose="020B0604020202020204" pitchFamily="34" charset="0"/>
              <a:buChar char="•"/>
            </a:pPr>
            <a:r>
              <a:rPr lang="tr-TR" b="1" dirty="0"/>
              <a:t>Önemli Modeller:</a:t>
            </a:r>
            <a:endParaRPr lang="tr-TR" dirty="0"/>
          </a:p>
          <a:p>
            <a:pPr marL="742950" lvl="1" indent="-285750">
              <a:buFont typeface="Arial" panose="020B0604020202020204" pitchFamily="34" charset="0"/>
              <a:buChar char="•"/>
            </a:pPr>
            <a:r>
              <a:rPr lang="tr-TR" b="1" dirty="0"/>
              <a:t>BERT (2018):</a:t>
            </a:r>
            <a:r>
              <a:rPr lang="tr-TR" dirty="0"/>
              <a:t> İki yönlü dil modeli.</a:t>
            </a:r>
          </a:p>
          <a:p>
            <a:pPr marL="742950" lvl="1" indent="-285750">
              <a:buFont typeface="Arial" panose="020B0604020202020204" pitchFamily="34" charset="0"/>
              <a:buChar char="•"/>
            </a:pPr>
            <a:r>
              <a:rPr lang="tr-TR" b="1" dirty="0"/>
              <a:t>GPT (2018):</a:t>
            </a:r>
            <a:r>
              <a:rPr lang="tr-TR" dirty="0"/>
              <a:t> Tek yönlü dil modeli.</a:t>
            </a:r>
          </a:p>
          <a:p>
            <a:pPr marL="742950" lvl="1" indent="-285750">
              <a:buFont typeface="Arial" panose="020B0604020202020204" pitchFamily="34" charset="0"/>
              <a:buChar char="•"/>
            </a:pPr>
            <a:r>
              <a:rPr lang="tr-TR" b="1" dirty="0" err="1"/>
              <a:t>RoBERTa</a:t>
            </a:r>
            <a:r>
              <a:rPr lang="tr-TR" b="1" dirty="0"/>
              <a:t> (2019):</a:t>
            </a:r>
            <a:r>
              <a:rPr lang="tr-TR" dirty="0"/>
              <a:t> </a:t>
            </a:r>
            <a:r>
              <a:rPr lang="tr-TR" dirty="0" err="1"/>
              <a:t>BERT'in</a:t>
            </a:r>
            <a:r>
              <a:rPr lang="tr-TR" dirty="0"/>
              <a:t> gelişmiş hali.</a:t>
            </a:r>
          </a:p>
          <a:p>
            <a:pPr marL="742950" lvl="1" indent="-285750">
              <a:buFont typeface="Arial" panose="020B0604020202020204" pitchFamily="34" charset="0"/>
              <a:buChar char="•"/>
            </a:pPr>
            <a:r>
              <a:rPr lang="tr-TR" b="1" dirty="0"/>
              <a:t>T5 (2019):</a:t>
            </a:r>
            <a:r>
              <a:rPr lang="tr-TR" dirty="0"/>
              <a:t> Metin dönüştürme modeli.</a:t>
            </a:r>
          </a:p>
          <a:p>
            <a:pPr marL="742950" lvl="1" indent="-285750">
              <a:buFont typeface="Arial" panose="020B0604020202020204" pitchFamily="34" charset="0"/>
              <a:buChar char="•"/>
            </a:pPr>
            <a:r>
              <a:rPr lang="tr-TR" b="1" dirty="0"/>
              <a:t>GPT-3 (2020) ve GPT-4 (2023):</a:t>
            </a:r>
            <a:r>
              <a:rPr lang="tr-TR" dirty="0"/>
              <a:t> Geniş ölçekli dil modelleri.</a:t>
            </a:r>
          </a:p>
          <a:p>
            <a:endParaRPr lang="tr-TR" dirty="0"/>
          </a:p>
        </p:txBody>
      </p:sp>
    </p:spTree>
    <p:extLst>
      <p:ext uri="{BB962C8B-B14F-4D97-AF65-F5344CB8AC3E}">
        <p14:creationId xmlns:p14="http://schemas.microsoft.com/office/powerpoint/2010/main" val="6982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9A1CC6-3432-485C-97A1-E94063959E6E}"/>
              </a:ext>
            </a:extLst>
          </p:cNvPr>
          <p:cNvSpPr>
            <a:spLocks noGrp="1"/>
          </p:cNvSpPr>
          <p:nvPr>
            <p:ph type="title"/>
          </p:nvPr>
        </p:nvSpPr>
        <p:spPr/>
        <p:txBody>
          <a:bodyPr>
            <a:normAutofit fontScale="90000"/>
          </a:bodyPr>
          <a:lstStyle/>
          <a:p>
            <a:r>
              <a:rPr lang="tr-TR" b="1" dirty="0"/>
              <a:t>Kronolojik Özet</a:t>
            </a:r>
            <a:br>
              <a:rPr lang="tr-TR" b="1" dirty="0"/>
            </a:br>
            <a:endParaRPr lang="tr-TR" dirty="0"/>
          </a:p>
        </p:txBody>
      </p:sp>
      <p:graphicFrame>
        <p:nvGraphicFramePr>
          <p:cNvPr id="4" name="İçerik Yer Tutucusu 3">
            <a:extLst>
              <a:ext uri="{FF2B5EF4-FFF2-40B4-BE49-F238E27FC236}">
                <a16:creationId xmlns:a16="http://schemas.microsoft.com/office/drawing/2014/main" id="{703B7719-5ECD-4638-BF0E-60E4A878773C}"/>
              </a:ext>
            </a:extLst>
          </p:cNvPr>
          <p:cNvGraphicFramePr>
            <a:graphicFrameLocks noGrp="1"/>
          </p:cNvGraphicFramePr>
          <p:nvPr>
            <p:ph idx="1"/>
          </p:nvPr>
        </p:nvGraphicFramePr>
        <p:xfrm>
          <a:off x="2136918" y="2312987"/>
          <a:ext cx="8337264" cy="3651252"/>
        </p:xfrm>
        <a:graphic>
          <a:graphicData uri="http://schemas.openxmlformats.org/drawingml/2006/table">
            <a:tbl>
              <a:tblPr/>
              <a:tblGrid>
                <a:gridCol w="2779088">
                  <a:extLst>
                    <a:ext uri="{9D8B030D-6E8A-4147-A177-3AD203B41FA5}">
                      <a16:colId xmlns:a16="http://schemas.microsoft.com/office/drawing/2014/main" val="1082529112"/>
                    </a:ext>
                  </a:extLst>
                </a:gridCol>
                <a:gridCol w="2779088">
                  <a:extLst>
                    <a:ext uri="{9D8B030D-6E8A-4147-A177-3AD203B41FA5}">
                      <a16:colId xmlns:a16="http://schemas.microsoft.com/office/drawing/2014/main" val="3481540738"/>
                    </a:ext>
                  </a:extLst>
                </a:gridCol>
                <a:gridCol w="2779088">
                  <a:extLst>
                    <a:ext uri="{9D8B030D-6E8A-4147-A177-3AD203B41FA5}">
                      <a16:colId xmlns:a16="http://schemas.microsoft.com/office/drawing/2014/main" val="3985828450"/>
                    </a:ext>
                  </a:extLst>
                </a:gridCol>
              </a:tblGrid>
              <a:tr h="608542">
                <a:tc>
                  <a:txBody>
                    <a:bodyPr/>
                    <a:lstStyle/>
                    <a:p>
                      <a:r>
                        <a:rPr lang="tr-TR" sz="1700" b="1"/>
                        <a:t>Dönem</a:t>
                      </a:r>
                      <a:endParaRPr lang="tr-TR" sz="1700"/>
                    </a:p>
                  </a:txBody>
                  <a:tcPr marL="86935" marR="86935" marT="43467" marB="43467" anchor="ctr">
                    <a:lnL>
                      <a:noFill/>
                    </a:lnL>
                    <a:lnR>
                      <a:noFill/>
                    </a:lnR>
                    <a:lnT>
                      <a:noFill/>
                    </a:lnT>
                    <a:lnB>
                      <a:noFill/>
                    </a:lnB>
                  </a:tcPr>
                </a:tc>
                <a:tc>
                  <a:txBody>
                    <a:bodyPr/>
                    <a:lstStyle/>
                    <a:p>
                      <a:r>
                        <a:rPr lang="tr-TR" sz="1700" b="1"/>
                        <a:t>Teknoloji/Algoritma</a:t>
                      </a:r>
                      <a:endParaRPr lang="tr-TR" sz="1700"/>
                    </a:p>
                  </a:txBody>
                  <a:tcPr marL="86935" marR="86935" marT="43467" marB="43467" anchor="ctr">
                    <a:lnL>
                      <a:noFill/>
                    </a:lnL>
                    <a:lnR>
                      <a:noFill/>
                    </a:lnR>
                    <a:lnT>
                      <a:noFill/>
                    </a:lnT>
                    <a:lnB>
                      <a:noFill/>
                    </a:lnB>
                  </a:tcPr>
                </a:tc>
                <a:tc>
                  <a:txBody>
                    <a:bodyPr/>
                    <a:lstStyle/>
                    <a:p>
                      <a:r>
                        <a:rPr lang="tr-TR" sz="1700" b="1"/>
                        <a:t>Önemli Modeller/Yöntemler</a:t>
                      </a:r>
                      <a:endParaRPr lang="tr-TR" sz="1700"/>
                    </a:p>
                  </a:txBody>
                  <a:tcPr marL="86935" marR="86935" marT="43467" marB="43467" anchor="ctr">
                    <a:lnL>
                      <a:noFill/>
                    </a:lnL>
                    <a:lnR>
                      <a:noFill/>
                    </a:lnR>
                    <a:lnT>
                      <a:noFill/>
                    </a:lnT>
                    <a:lnB>
                      <a:noFill/>
                    </a:lnB>
                  </a:tcPr>
                </a:tc>
                <a:extLst>
                  <a:ext uri="{0D108BD9-81ED-4DB2-BD59-A6C34878D82A}">
                    <a16:rowId xmlns:a16="http://schemas.microsoft.com/office/drawing/2014/main" val="19575385"/>
                  </a:ext>
                </a:extLst>
              </a:tr>
              <a:tr h="608542">
                <a:tc>
                  <a:txBody>
                    <a:bodyPr/>
                    <a:lstStyle/>
                    <a:p>
                      <a:r>
                        <a:rPr lang="tr-TR" sz="1700" b="1"/>
                        <a:t>1950-1980</a:t>
                      </a:r>
                      <a:endParaRPr lang="tr-TR" sz="1700"/>
                    </a:p>
                  </a:txBody>
                  <a:tcPr marL="86935" marR="86935" marT="43467" marB="43467" anchor="ctr">
                    <a:lnL>
                      <a:noFill/>
                    </a:lnL>
                    <a:lnR>
                      <a:noFill/>
                    </a:lnR>
                    <a:lnT>
                      <a:noFill/>
                    </a:lnT>
                    <a:lnB>
                      <a:noFill/>
                    </a:lnB>
                  </a:tcPr>
                </a:tc>
                <a:tc>
                  <a:txBody>
                    <a:bodyPr/>
                    <a:lstStyle/>
                    <a:p>
                      <a:r>
                        <a:rPr lang="tr-TR" sz="1700"/>
                        <a:t>Kurallara Dayalı Yöntemler</a:t>
                      </a:r>
                    </a:p>
                  </a:txBody>
                  <a:tcPr marL="86935" marR="86935" marT="43467" marB="43467" anchor="ctr">
                    <a:lnL>
                      <a:noFill/>
                    </a:lnL>
                    <a:lnR>
                      <a:noFill/>
                    </a:lnR>
                    <a:lnT>
                      <a:noFill/>
                    </a:lnT>
                    <a:lnB>
                      <a:noFill/>
                    </a:lnB>
                  </a:tcPr>
                </a:tc>
                <a:tc>
                  <a:txBody>
                    <a:bodyPr/>
                    <a:lstStyle/>
                    <a:p>
                      <a:r>
                        <a:rPr lang="tr-TR" sz="1700"/>
                        <a:t>Regex, finite state automata</a:t>
                      </a:r>
                    </a:p>
                  </a:txBody>
                  <a:tcPr marL="86935" marR="86935" marT="43467" marB="43467" anchor="ctr">
                    <a:lnL>
                      <a:noFill/>
                    </a:lnL>
                    <a:lnR>
                      <a:noFill/>
                    </a:lnR>
                    <a:lnT>
                      <a:noFill/>
                    </a:lnT>
                    <a:lnB>
                      <a:noFill/>
                    </a:lnB>
                  </a:tcPr>
                </a:tc>
                <a:extLst>
                  <a:ext uri="{0D108BD9-81ED-4DB2-BD59-A6C34878D82A}">
                    <a16:rowId xmlns:a16="http://schemas.microsoft.com/office/drawing/2014/main" val="931040555"/>
                  </a:ext>
                </a:extLst>
              </a:tr>
              <a:tr h="608542">
                <a:tc>
                  <a:txBody>
                    <a:bodyPr/>
                    <a:lstStyle/>
                    <a:p>
                      <a:r>
                        <a:rPr lang="tr-TR" sz="1700" b="1"/>
                        <a:t>1990-2000</a:t>
                      </a:r>
                      <a:endParaRPr lang="tr-TR" sz="1700"/>
                    </a:p>
                  </a:txBody>
                  <a:tcPr marL="86935" marR="86935" marT="43467" marB="43467" anchor="ctr">
                    <a:lnL>
                      <a:noFill/>
                    </a:lnL>
                    <a:lnR>
                      <a:noFill/>
                    </a:lnR>
                    <a:lnT>
                      <a:noFill/>
                    </a:lnT>
                    <a:lnB>
                      <a:noFill/>
                    </a:lnB>
                  </a:tcPr>
                </a:tc>
                <a:tc>
                  <a:txBody>
                    <a:bodyPr/>
                    <a:lstStyle/>
                    <a:p>
                      <a:r>
                        <a:rPr lang="tr-TR" sz="1700"/>
                        <a:t>İstatistiksel Dil İşleme</a:t>
                      </a:r>
                    </a:p>
                  </a:txBody>
                  <a:tcPr marL="86935" marR="86935" marT="43467" marB="43467" anchor="ctr">
                    <a:lnL>
                      <a:noFill/>
                    </a:lnL>
                    <a:lnR>
                      <a:noFill/>
                    </a:lnR>
                    <a:lnT>
                      <a:noFill/>
                    </a:lnT>
                    <a:lnB>
                      <a:noFill/>
                    </a:lnB>
                  </a:tcPr>
                </a:tc>
                <a:tc>
                  <a:txBody>
                    <a:bodyPr/>
                    <a:lstStyle/>
                    <a:p>
                      <a:r>
                        <a:rPr lang="tr-TR" sz="1700"/>
                        <a:t>n-gram, HMM, TF-IDF, Naive Bayes</a:t>
                      </a:r>
                    </a:p>
                  </a:txBody>
                  <a:tcPr marL="86935" marR="86935" marT="43467" marB="43467" anchor="ctr">
                    <a:lnL>
                      <a:noFill/>
                    </a:lnL>
                    <a:lnR>
                      <a:noFill/>
                    </a:lnR>
                    <a:lnT>
                      <a:noFill/>
                    </a:lnT>
                    <a:lnB>
                      <a:noFill/>
                    </a:lnB>
                  </a:tcPr>
                </a:tc>
                <a:extLst>
                  <a:ext uri="{0D108BD9-81ED-4DB2-BD59-A6C34878D82A}">
                    <a16:rowId xmlns:a16="http://schemas.microsoft.com/office/drawing/2014/main" val="2215598854"/>
                  </a:ext>
                </a:extLst>
              </a:tr>
              <a:tr h="608542">
                <a:tc>
                  <a:txBody>
                    <a:bodyPr/>
                    <a:lstStyle/>
                    <a:p>
                      <a:r>
                        <a:rPr lang="tr-TR" sz="1700" b="1"/>
                        <a:t>2000-2010</a:t>
                      </a:r>
                      <a:endParaRPr lang="tr-TR" sz="1700"/>
                    </a:p>
                  </a:txBody>
                  <a:tcPr marL="86935" marR="86935" marT="43467" marB="43467" anchor="ctr">
                    <a:lnL>
                      <a:noFill/>
                    </a:lnL>
                    <a:lnR>
                      <a:noFill/>
                    </a:lnR>
                    <a:lnT>
                      <a:noFill/>
                    </a:lnT>
                    <a:lnB>
                      <a:noFill/>
                    </a:lnB>
                  </a:tcPr>
                </a:tc>
                <a:tc>
                  <a:txBody>
                    <a:bodyPr/>
                    <a:lstStyle/>
                    <a:p>
                      <a:r>
                        <a:rPr lang="tr-TR" sz="1700"/>
                        <a:t>Makine Öğrenmesi Tabanlı NLP</a:t>
                      </a:r>
                    </a:p>
                  </a:txBody>
                  <a:tcPr marL="86935" marR="86935" marT="43467" marB="43467" anchor="ctr">
                    <a:lnL>
                      <a:noFill/>
                    </a:lnL>
                    <a:lnR>
                      <a:noFill/>
                    </a:lnR>
                    <a:lnT>
                      <a:noFill/>
                    </a:lnT>
                    <a:lnB>
                      <a:noFill/>
                    </a:lnB>
                  </a:tcPr>
                </a:tc>
                <a:tc>
                  <a:txBody>
                    <a:bodyPr/>
                    <a:lstStyle/>
                    <a:p>
                      <a:r>
                        <a:rPr lang="tr-TR" sz="1700"/>
                        <a:t>SVM, Logistic Regression, CRF</a:t>
                      </a:r>
                    </a:p>
                  </a:txBody>
                  <a:tcPr marL="86935" marR="86935" marT="43467" marB="43467" anchor="ctr">
                    <a:lnL>
                      <a:noFill/>
                    </a:lnL>
                    <a:lnR>
                      <a:noFill/>
                    </a:lnR>
                    <a:lnT>
                      <a:noFill/>
                    </a:lnT>
                    <a:lnB>
                      <a:noFill/>
                    </a:lnB>
                  </a:tcPr>
                </a:tc>
                <a:extLst>
                  <a:ext uri="{0D108BD9-81ED-4DB2-BD59-A6C34878D82A}">
                    <a16:rowId xmlns:a16="http://schemas.microsoft.com/office/drawing/2014/main" val="3945750348"/>
                  </a:ext>
                </a:extLst>
              </a:tr>
              <a:tr h="608542">
                <a:tc>
                  <a:txBody>
                    <a:bodyPr/>
                    <a:lstStyle/>
                    <a:p>
                      <a:r>
                        <a:rPr lang="tr-TR" sz="1700" b="1"/>
                        <a:t>2013-2017</a:t>
                      </a:r>
                      <a:endParaRPr lang="tr-TR" sz="1700"/>
                    </a:p>
                  </a:txBody>
                  <a:tcPr marL="86935" marR="86935" marT="43467" marB="43467" anchor="ctr">
                    <a:lnL>
                      <a:noFill/>
                    </a:lnL>
                    <a:lnR>
                      <a:noFill/>
                    </a:lnR>
                    <a:lnT>
                      <a:noFill/>
                    </a:lnT>
                    <a:lnB>
                      <a:noFill/>
                    </a:lnB>
                  </a:tcPr>
                </a:tc>
                <a:tc>
                  <a:txBody>
                    <a:bodyPr/>
                    <a:lstStyle/>
                    <a:p>
                      <a:r>
                        <a:rPr lang="tr-TR" sz="1700"/>
                        <a:t>Derin Öğrenme Tabanlı NLP</a:t>
                      </a:r>
                    </a:p>
                  </a:txBody>
                  <a:tcPr marL="86935" marR="86935" marT="43467" marB="43467" anchor="ctr">
                    <a:lnL>
                      <a:noFill/>
                    </a:lnL>
                    <a:lnR>
                      <a:noFill/>
                    </a:lnR>
                    <a:lnT>
                      <a:noFill/>
                    </a:lnT>
                    <a:lnB>
                      <a:noFill/>
                    </a:lnB>
                  </a:tcPr>
                </a:tc>
                <a:tc>
                  <a:txBody>
                    <a:bodyPr/>
                    <a:lstStyle/>
                    <a:p>
                      <a:r>
                        <a:rPr lang="tr-TR" sz="1700"/>
                        <a:t>Word2Vec, LSTM, RNN, Seq2Seq</a:t>
                      </a:r>
                    </a:p>
                  </a:txBody>
                  <a:tcPr marL="86935" marR="86935" marT="43467" marB="43467" anchor="ctr">
                    <a:lnL>
                      <a:noFill/>
                    </a:lnL>
                    <a:lnR>
                      <a:noFill/>
                    </a:lnR>
                    <a:lnT>
                      <a:noFill/>
                    </a:lnT>
                    <a:lnB>
                      <a:noFill/>
                    </a:lnB>
                  </a:tcPr>
                </a:tc>
                <a:extLst>
                  <a:ext uri="{0D108BD9-81ED-4DB2-BD59-A6C34878D82A}">
                    <a16:rowId xmlns:a16="http://schemas.microsoft.com/office/drawing/2014/main" val="3588330039"/>
                  </a:ext>
                </a:extLst>
              </a:tr>
              <a:tr h="608542">
                <a:tc>
                  <a:txBody>
                    <a:bodyPr/>
                    <a:lstStyle/>
                    <a:p>
                      <a:r>
                        <a:rPr lang="tr-TR" sz="1700" b="1"/>
                        <a:t>2018-Günümüz</a:t>
                      </a:r>
                      <a:endParaRPr lang="tr-TR" sz="1700"/>
                    </a:p>
                  </a:txBody>
                  <a:tcPr marL="86935" marR="86935" marT="43467" marB="43467" anchor="ctr">
                    <a:lnL>
                      <a:noFill/>
                    </a:lnL>
                    <a:lnR>
                      <a:noFill/>
                    </a:lnR>
                    <a:lnT>
                      <a:noFill/>
                    </a:lnT>
                    <a:lnB>
                      <a:noFill/>
                    </a:lnB>
                  </a:tcPr>
                </a:tc>
                <a:tc>
                  <a:txBody>
                    <a:bodyPr/>
                    <a:lstStyle/>
                    <a:p>
                      <a:r>
                        <a:rPr lang="tr-TR" sz="1700"/>
                        <a:t>Transformer Tabanlı Modeller</a:t>
                      </a:r>
                    </a:p>
                  </a:txBody>
                  <a:tcPr marL="86935" marR="86935" marT="43467" marB="43467" anchor="ctr">
                    <a:lnL>
                      <a:noFill/>
                    </a:lnL>
                    <a:lnR>
                      <a:noFill/>
                    </a:lnR>
                    <a:lnT>
                      <a:noFill/>
                    </a:lnT>
                    <a:lnB>
                      <a:noFill/>
                    </a:lnB>
                  </a:tcPr>
                </a:tc>
                <a:tc>
                  <a:txBody>
                    <a:bodyPr/>
                    <a:lstStyle/>
                    <a:p>
                      <a:r>
                        <a:rPr lang="de-DE" sz="1700" dirty="0"/>
                        <a:t>BERT, GPT, T5, </a:t>
                      </a:r>
                      <a:r>
                        <a:rPr lang="de-DE" sz="1700" dirty="0" err="1"/>
                        <a:t>RoBERTa</a:t>
                      </a:r>
                      <a:r>
                        <a:rPr lang="de-DE" sz="1700" dirty="0"/>
                        <a:t>, GPT-3/4</a:t>
                      </a:r>
                    </a:p>
                  </a:txBody>
                  <a:tcPr marL="86935" marR="86935" marT="43467" marB="43467" anchor="ctr">
                    <a:lnL>
                      <a:noFill/>
                    </a:lnL>
                    <a:lnR>
                      <a:noFill/>
                    </a:lnR>
                    <a:lnT>
                      <a:noFill/>
                    </a:lnT>
                    <a:lnB>
                      <a:noFill/>
                    </a:lnB>
                  </a:tcPr>
                </a:tc>
                <a:extLst>
                  <a:ext uri="{0D108BD9-81ED-4DB2-BD59-A6C34878D82A}">
                    <a16:rowId xmlns:a16="http://schemas.microsoft.com/office/drawing/2014/main" val="398824923"/>
                  </a:ext>
                </a:extLst>
              </a:tr>
            </a:tbl>
          </a:graphicData>
        </a:graphic>
      </p:graphicFrame>
    </p:spTree>
    <p:extLst>
      <p:ext uri="{BB962C8B-B14F-4D97-AF65-F5344CB8AC3E}">
        <p14:creationId xmlns:p14="http://schemas.microsoft.com/office/powerpoint/2010/main" val="411973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758592-49D6-F44B-C278-A545BAD39F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BF17AF-5D58-0AF7-DF91-CE4083C5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2FDA2C97-BC64-10E1-555E-A87E6F3B8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C35EBC66-0D6D-0935-F03F-0973CBD77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B0A400F-D0C1-C945-BEC4-4886B361E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F1E0980A-4B2B-BE56-CD45-17833A9BF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496BF655-A8FE-C9C5-28C6-8E83081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46A96F29-D55B-0E9D-C344-8DCD6603E83E}"/>
              </a:ext>
            </a:extLst>
          </p:cNvPr>
          <p:cNvSpPr>
            <a:spLocks noGrp="1"/>
          </p:cNvSpPr>
          <p:nvPr>
            <p:ph type="title"/>
          </p:nvPr>
        </p:nvSpPr>
        <p:spPr>
          <a:xfrm>
            <a:off x="1920875" y="442913"/>
            <a:ext cx="6857365" cy="1344612"/>
          </a:xfrm>
        </p:spPr>
        <p:txBody>
          <a:bodyPr anchor="b">
            <a:normAutofit/>
          </a:bodyPr>
          <a:lstStyle/>
          <a:p>
            <a:r>
              <a:rPr lang="tr-TR" dirty="0"/>
              <a:t>Karşılaşılan Zorluklar</a:t>
            </a:r>
          </a:p>
        </p:txBody>
      </p:sp>
      <p:sp>
        <p:nvSpPr>
          <p:cNvPr id="3" name="İçerik Yer Tutucusu 2">
            <a:extLst>
              <a:ext uri="{FF2B5EF4-FFF2-40B4-BE49-F238E27FC236}">
                <a16:creationId xmlns:a16="http://schemas.microsoft.com/office/drawing/2014/main" id="{279ED7A3-9924-202D-380B-DD7CE3CE5191}"/>
              </a:ext>
            </a:extLst>
          </p:cNvPr>
          <p:cNvSpPr>
            <a:spLocks noGrp="1"/>
          </p:cNvSpPr>
          <p:nvPr>
            <p:ph idx="1"/>
          </p:nvPr>
        </p:nvSpPr>
        <p:spPr>
          <a:xfrm>
            <a:off x="1549986" y="1787525"/>
            <a:ext cx="8316390" cy="4176522"/>
          </a:xfrm>
        </p:spPr>
        <p:txBody>
          <a:bodyPr>
            <a:normAutofit/>
          </a:bodyPr>
          <a:lstStyle/>
          <a:p>
            <a:pPr marL="285750" indent="-285750" algn="just">
              <a:buFont typeface="Courier New" panose="02070309020205020404" pitchFamily="49" charset="0"/>
              <a:buChar char="o"/>
            </a:pPr>
            <a:r>
              <a:rPr lang="tr-TR" sz="1400" b="0" i="0" dirty="0" err="1">
                <a:solidFill>
                  <a:srgbClr val="6B6B6B"/>
                </a:solidFill>
                <a:effectLst/>
                <a:latin typeface="sohne"/>
              </a:rPr>
              <a:t>NLP'nin</a:t>
            </a:r>
            <a:r>
              <a:rPr lang="tr-TR" sz="1400" b="0" i="0" dirty="0">
                <a:solidFill>
                  <a:srgbClr val="6B6B6B"/>
                </a:solidFill>
                <a:effectLst/>
                <a:latin typeface="sohne"/>
              </a:rPr>
              <a:t> amacı, metin veya konuşma verilerinden anlam çıkarmak ve bu anlamı işlemsel hale getirmektir. Ancak, insan dilinin doğal yapısından kaynaklanan bazı zorluklar bulunmaktadır. </a:t>
            </a:r>
            <a:r>
              <a:rPr lang="tr-TR" sz="1400" b="1" i="0" dirty="0">
                <a:solidFill>
                  <a:srgbClr val="6B6B6B"/>
                </a:solidFill>
                <a:effectLst/>
                <a:latin typeface="sohne"/>
              </a:rPr>
              <a:t>Örneğin</a:t>
            </a:r>
            <a:r>
              <a:rPr lang="tr-TR" sz="1400" b="0" i="0" dirty="0">
                <a:solidFill>
                  <a:srgbClr val="6B6B6B"/>
                </a:solidFill>
                <a:effectLst/>
                <a:latin typeface="sohne"/>
              </a:rPr>
              <a:t>:</a:t>
            </a:r>
          </a:p>
          <a:p>
            <a:pPr marL="285750" indent="-285750" algn="just">
              <a:buFont typeface="Courier New" panose="02070309020205020404" pitchFamily="49" charset="0"/>
              <a:buChar char="o"/>
            </a:pPr>
            <a:r>
              <a:rPr lang="tr-TR" sz="1400" b="1" i="0" dirty="0">
                <a:solidFill>
                  <a:srgbClr val="6B6B6B"/>
                </a:solidFill>
                <a:effectLst/>
                <a:latin typeface="sohne"/>
              </a:rPr>
              <a:t>Dil Karmaşıklığı: </a:t>
            </a:r>
            <a:r>
              <a:rPr lang="tr-TR" sz="1400" b="0" i="0" dirty="0">
                <a:solidFill>
                  <a:srgbClr val="6B6B6B"/>
                </a:solidFill>
                <a:effectLst/>
                <a:latin typeface="sohne"/>
              </a:rPr>
              <a:t>Dillerin kuralları ve yapıları oldukça karmaşık olabilir ve çoğu zaman bu kurallar katı değildir. Aynı kelimenin birden fazla anlamı olabilir (örneğin, "bank" hem bir finans kuruluşu hem de bir parkta oturulan yer anlamına gelebilir).</a:t>
            </a:r>
          </a:p>
          <a:p>
            <a:pPr marL="285750" indent="-285750" algn="just">
              <a:buFont typeface="Courier New" panose="02070309020205020404" pitchFamily="49" charset="0"/>
              <a:buChar char="o"/>
            </a:pPr>
            <a:r>
              <a:rPr lang="tr-TR" sz="1400" b="1" i="0" dirty="0">
                <a:solidFill>
                  <a:srgbClr val="6B6B6B"/>
                </a:solidFill>
                <a:effectLst/>
                <a:latin typeface="sohne"/>
              </a:rPr>
              <a:t>Bağlam Analizi: </a:t>
            </a:r>
            <a:r>
              <a:rPr lang="tr-TR" sz="1400" b="0" i="0" dirty="0">
                <a:solidFill>
                  <a:srgbClr val="6B6B6B"/>
                </a:solidFill>
                <a:effectLst/>
                <a:latin typeface="sohne"/>
              </a:rPr>
              <a:t>Bir kelimenin veya cümlenin anlamı genellikle bulunduğu bağlama göre değişir. Bu da dilin doğru bir şekilde analiz edilmesini zorlaştırır.</a:t>
            </a:r>
          </a:p>
          <a:p>
            <a:pPr marL="285750" indent="-285750" algn="just">
              <a:buFont typeface="Courier New" panose="02070309020205020404" pitchFamily="49" charset="0"/>
              <a:buChar char="o"/>
            </a:pPr>
            <a:r>
              <a:rPr lang="tr-TR" sz="1400" b="1" i="0" dirty="0">
                <a:solidFill>
                  <a:srgbClr val="6B6B6B"/>
                </a:solidFill>
                <a:effectLst/>
                <a:latin typeface="sohne"/>
              </a:rPr>
              <a:t>Çok Dillilik ve Yerel Farklılıklar: </a:t>
            </a:r>
            <a:r>
              <a:rPr lang="tr-TR" sz="1400" b="0" i="0" dirty="0">
                <a:solidFill>
                  <a:srgbClr val="6B6B6B"/>
                </a:solidFill>
                <a:effectLst/>
                <a:latin typeface="sohne"/>
              </a:rPr>
              <a:t>Farklı dillerin ve lehçelerin yapısal farklılıkları NLP süreçlerini daha da karmaşık hale getirir.</a:t>
            </a:r>
          </a:p>
        </p:txBody>
      </p:sp>
    </p:spTree>
    <p:extLst>
      <p:ext uri="{BB962C8B-B14F-4D97-AF65-F5344CB8AC3E}">
        <p14:creationId xmlns:p14="http://schemas.microsoft.com/office/powerpoint/2010/main" val="323183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4F05E56-981E-C602-E876-5DB828C53D3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2D5EA-9629-021D-C5A8-37C0D38A8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A54ED0FF-6D72-3F46-E34A-A708D36C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773FE2D-10CE-0935-BD9B-B54363B3C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CD43200-6043-9A95-4275-31F4E48E3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01390432-4A32-3968-0A1C-E8508D52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7BDFE6F-82FB-EEA5-C1B7-9048BDBE6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BAE31BA2-7A96-BC12-42F8-A18F59481922}"/>
              </a:ext>
            </a:extLst>
          </p:cNvPr>
          <p:cNvSpPr>
            <a:spLocks noGrp="1"/>
          </p:cNvSpPr>
          <p:nvPr>
            <p:ph type="title"/>
          </p:nvPr>
        </p:nvSpPr>
        <p:spPr>
          <a:xfrm>
            <a:off x="1920875" y="442913"/>
            <a:ext cx="6857365" cy="1344612"/>
          </a:xfrm>
        </p:spPr>
        <p:txBody>
          <a:bodyPr anchor="b">
            <a:normAutofit/>
          </a:bodyPr>
          <a:lstStyle/>
          <a:p>
            <a:r>
              <a:rPr lang="tr-TR" dirty="0"/>
              <a:t>NLP SÜRECİ</a:t>
            </a:r>
          </a:p>
        </p:txBody>
      </p:sp>
      <p:sp>
        <p:nvSpPr>
          <p:cNvPr id="3" name="İçerik Yer Tutucusu 2">
            <a:extLst>
              <a:ext uri="{FF2B5EF4-FFF2-40B4-BE49-F238E27FC236}">
                <a16:creationId xmlns:a16="http://schemas.microsoft.com/office/drawing/2014/main" id="{C79A5C1D-966A-8DF3-D9AA-A63E2111BCD1}"/>
              </a:ext>
            </a:extLst>
          </p:cNvPr>
          <p:cNvSpPr>
            <a:spLocks noGrp="1"/>
          </p:cNvSpPr>
          <p:nvPr>
            <p:ph idx="1"/>
          </p:nvPr>
        </p:nvSpPr>
        <p:spPr>
          <a:xfrm>
            <a:off x="1297944" y="1965960"/>
            <a:ext cx="8528120" cy="4279392"/>
          </a:xfrm>
        </p:spPr>
        <p:txBody>
          <a:bodyPr>
            <a:normAutofit/>
          </a:bodyPr>
          <a:lstStyle/>
          <a:p>
            <a:pPr marL="285750" indent="-285750" algn="just">
              <a:buFont typeface="Courier New" panose="02070309020205020404" pitchFamily="49" charset="0"/>
              <a:buChar char="o"/>
            </a:pPr>
            <a:r>
              <a:rPr lang="tr-TR" sz="1600" b="0" i="0" dirty="0">
                <a:solidFill>
                  <a:srgbClr val="6B6B6B"/>
                </a:solidFill>
                <a:effectLst/>
                <a:latin typeface="sohne"/>
              </a:rPr>
              <a:t>Doğal dil işleme süreci, bir metni anlamlı bir şekilde analiz etmek ve işlemek için yapılandırılmış bir dizi adımdan oluşur. Bu adımlar, ham veriden başlayarak, anlamlı bilgi çıkarılana kadar birbirini takip eden bir işleme zinciridir.</a:t>
            </a:r>
          </a:p>
          <a:p>
            <a:pPr marL="285750" indent="-285750" algn="just">
              <a:buFont typeface="Courier New" panose="02070309020205020404" pitchFamily="49" charset="0"/>
              <a:buChar char="o"/>
            </a:pPr>
            <a:r>
              <a:rPr lang="tr-TR" sz="1600" b="0" i="0" dirty="0">
                <a:solidFill>
                  <a:srgbClr val="6B6B6B"/>
                </a:solidFill>
                <a:effectLst/>
                <a:latin typeface="sohne"/>
              </a:rPr>
              <a:t>Temel adımlar şunlardır: </a:t>
            </a:r>
          </a:p>
          <a:p>
            <a:pPr marL="285750" indent="-285750" algn="just">
              <a:buFont typeface="Courier New" panose="02070309020205020404" pitchFamily="49" charset="0"/>
              <a:buChar char="o"/>
            </a:pPr>
            <a:r>
              <a:rPr lang="tr-TR" sz="1600" b="1" i="0" dirty="0">
                <a:solidFill>
                  <a:srgbClr val="6B6B6B"/>
                </a:solidFill>
                <a:effectLst/>
                <a:latin typeface="sohne"/>
              </a:rPr>
              <a:t>Veri Toplama</a:t>
            </a:r>
          </a:p>
          <a:p>
            <a:pPr marL="285750" indent="-285750" algn="just">
              <a:buFont typeface="Courier New" panose="02070309020205020404" pitchFamily="49" charset="0"/>
              <a:buChar char="o"/>
            </a:pPr>
            <a:r>
              <a:rPr lang="tr-TR" sz="1600" b="1" i="0" dirty="0">
                <a:solidFill>
                  <a:srgbClr val="6B6B6B"/>
                </a:solidFill>
                <a:effectLst/>
                <a:latin typeface="sohne"/>
              </a:rPr>
              <a:t>Veri Temizleme</a:t>
            </a:r>
          </a:p>
          <a:p>
            <a:pPr marL="285750" indent="-285750" algn="just">
              <a:buFont typeface="Courier New" panose="02070309020205020404" pitchFamily="49" charset="0"/>
              <a:buChar char="o"/>
            </a:pPr>
            <a:r>
              <a:rPr lang="tr-TR" sz="1600" b="1" i="0" dirty="0" err="1">
                <a:solidFill>
                  <a:srgbClr val="6B6B6B"/>
                </a:solidFill>
                <a:effectLst/>
                <a:latin typeface="sohne"/>
              </a:rPr>
              <a:t>Tokenization</a:t>
            </a:r>
            <a:r>
              <a:rPr lang="tr-TR" sz="1600" b="1" i="0" dirty="0">
                <a:solidFill>
                  <a:srgbClr val="6B6B6B"/>
                </a:solidFill>
                <a:effectLst/>
                <a:latin typeface="sohne"/>
              </a:rPr>
              <a:t> (Metni küçük birimlere ayırma)</a:t>
            </a:r>
          </a:p>
          <a:p>
            <a:pPr marL="285750" indent="-285750" algn="just">
              <a:buFont typeface="Courier New" panose="02070309020205020404" pitchFamily="49" charset="0"/>
              <a:buChar char="o"/>
            </a:pPr>
            <a:r>
              <a:rPr lang="tr-TR" sz="1600" b="1" i="0" dirty="0" err="1">
                <a:solidFill>
                  <a:srgbClr val="6B6B6B"/>
                </a:solidFill>
                <a:effectLst/>
                <a:latin typeface="sohne"/>
              </a:rPr>
              <a:t>Stopword’lerin</a:t>
            </a:r>
            <a:r>
              <a:rPr lang="tr-TR" sz="1600" b="1" i="0" dirty="0">
                <a:solidFill>
                  <a:srgbClr val="6B6B6B"/>
                </a:solidFill>
                <a:effectLst/>
                <a:latin typeface="sohne"/>
              </a:rPr>
              <a:t> Çıkarılması(</a:t>
            </a:r>
            <a:r>
              <a:rPr lang="tr-TR" sz="1600" b="1" dirty="0">
                <a:solidFill>
                  <a:srgbClr val="6B6B6B"/>
                </a:solidFill>
                <a:latin typeface="sohne"/>
              </a:rPr>
              <a:t>durdurma kelimeleri)</a:t>
            </a:r>
          </a:p>
        </p:txBody>
      </p:sp>
    </p:spTree>
    <p:extLst>
      <p:ext uri="{BB962C8B-B14F-4D97-AF65-F5344CB8AC3E}">
        <p14:creationId xmlns:p14="http://schemas.microsoft.com/office/powerpoint/2010/main" val="413745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B397F21-56D4-466F-F8B1-9A0576DA1F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AB01BD-D3BC-CDBF-28BB-1C3DC44CC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C283075-13C6-357A-184E-F608C1688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FA8107A4-6984-AA14-6E6E-07E6550CC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E98F667-F478-ADAD-09F9-B74CDF6C3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0513736D-3256-F13B-8738-A5429C3C7C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383C136-0821-FABC-6941-7B667ABDF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258A91B0-C47D-9B5A-6AEB-7F745A4BC71A}"/>
              </a:ext>
            </a:extLst>
          </p:cNvPr>
          <p:cNvSpPr>
            <a:spLocks noGrp="1"/>
          </p:cNvSpPr>
          <p:nvPr>
            <p:ph type="title"/>
          </p:nvPr>
        </p:nvSpPr>
        <p:spPr>
          <a:xfrm>
            <a:off x="1920875" y="442913"/>
            <a:ext cx="6857365" cy="1344612"/>
          </a:xfrm>
        </p:spPr>
        <p:txBody>
          <a:bodyPr anchor="b">
            <a:normAutofit/>
          </a:bodyPr>
          <a:lstStyle/>
          <a:p>
            <a:r>
              <a:rPr lang="tr-TR" dirty="0"/>
              <a:t>1. Veri Toplama</a:t>
            </a:r>
          </a:p>
        </p:txBody>
      </p:sp>
      <p:sp>
        <p:nvSpPr>
          <p:cNvPr id="3" name="İçerik Yer Tutucusu 2">
            <a:extLst>
              <a:ext uri="{FF2B5EF4-FFF2-40B4-BE49-F238E27FC236}">
                <a16:creationId xmlns:a16="http://schemas.microsoft.com/office/drawing/2014/main" id="{C26E3659-A626-DF2A-5A83-36D46127A1CF}"/>
              </a:ext>
            </a:extLst>
          </p:cNvPr>
          <p:cNvSpPr>
            <a:spLocks noGrp="1"/>
          </p:cNvSpPr>
          <p:nvPr>
            <p:ph idx="1"/>
          </p:nvPr>
        </p:nvSpPr>
        <p:spPr>
          <a:xfrm>
            <a:off x="902971" y="1787525"/>
            <a:ext cx="9109710" cy="4494403"/>
          </a:xfrm>
        </p:spPr>
        <p:txBody>
          <a:bodyPr>
            <a:normAutofit/>
          </a:bodyPr>
          <a:lstStyle/>
          <a:p>
            <a:pPr marL="285750" indent="-285750" algn="just">
              <a:buFont typeface="Courier New" panose="02070309020205020404" pitchFamily="49" charset="0"/>
              <a:buChar char="o"/>
            </a:pPr>
            <a:r>
              <a:rPr lang="tr-TR" sz="1200" dirty="0">
                <a:solidFill>
                  <a:srgbClr val="6B6B6B"/>
                </a:solidFill>
                <a:latin typeface="sohne"/>
              </a:rPr>
              <a:t>Veri toplama, doğal dil işleme (NLP) sürecindeki en önemli ve temel adımdır. Bir modelin iyi sonuçlar verebilmesi, doğru ve yeterli miktarda veriyle eğitilmesine bağlıdır. Veri toplama işlemi, NLP projelerinde kullanılacak metin ya da konuşma verilerinin elde edilmesi sürecidir.</a:t>
            </a:r>
          </a:p>
          <a:p>
            <a:pPr algn="just"/>
            <a:r>
              <a:rPr lang="tr-TR" sz="1200" b="1" dirty="0">
                <a:solidFill>
                  <a:srgbClr val="6B6B6B"/>
                </a:solidFill>
                <a:latin typeface="sohne"/>
              </a:rPr>
              <a:t>1. Metinsel Veriler:</a:t>
            </a:r>
          </a:p>
          <a:p>
            <a:pPr marL="285750" indent="-285750" algn="just">
              <a:buFont typeface="Courier New" panose="02070309020205020404" pitchFamily="49" charset="0"/>
              <a:buChar char="o"/>
            </a:pPr>
            <a:r>
              <a:rPr lang="tr-TR" sz="1200" b="1" dirty="0">
                <a:solidFill>
                  <a:srgbClr val="6B6B6B"/>
                </a:solidFill>
                <a:latin typeface="sohne"/>
              </a:rPr>
              <a:t>Blog Yazıları: </a:t>
            </a:r>
            <a:r>
              <a:rPr lang="tr-TR" sz="1200" dirty="0">
                <a:solidFill>
                  <a:srgbClr val="6B6B6B"/>
                </a:solidFill>
                <a:latin typeface="sohne"/>
              </a:rPr>
              <a:t>Çeşitli konulara odaklanan, geniş bir kelime dağarcığı içeren içerikler.</a:t>
            </a:r>
          </a:p>
          <a:p>
            <a:pPr marL="285750" indent="-285750" algn="just">
              <a:buFont typeface="Courier New" panose="02070309020205020404" pitchFamily="49" charset="0"/>
              <a:buChar char="o"/>
            </a:pPr>
            <a:r>
              <a:rPr lang="tr-TR" sz="1200" b="1" dirty="0">
                <a:solidFill>
                  <a:srgbClr val="6B6B6B"/>
                </a:solidFill>
                <a:latin typeface="sohne"/>
              </a:rPr>
              <a:t>Haber Makaleleri: </a:t>
            </a:r>
            <a:r>
              <a:rPr lang="tr-TR" sz="1200" dirty="0">
                <a:solidFill>
                  <a:srgbClr val="6B6B6B"/>
                </a:solidFill>
                <a:latin typeface="sohne"/>
              </a:rPr>
              <a:t>Dilin resmi ve yapılandırılmış kullanımını içeren kaynaklar.</a:t>
            </a:r>
          </a:p>
          <a:p>
            <a:pPr marL="285750" indent="-285750" algn="just">
              <a:buFont typeface="Courier New" panose="02070309020205020404" pitchFamily="49" charset="0"/>
              <a:buChar char="o"/>
            </a:pPr>
            <a:r>
              <a:rPr lang="tr-TR" sz="1200" b="1" dirty="0">
                <a:solidFill>
                  <a:srgbClr val="6B6B6B"/>
                </a:solidFill>
                <a:latin typeface="sohne"/>
              </a:rPr>
              <a:t>Sosyal Medya Paylaşımları: </a:t>
            </a:r>
            <a:r>
              <a:rPr lang="tr-TR" sz="1200" dirty="0">
                <a:solidFill>
                  <a:srgbClr val="6B6B6B"/>
                </a:solidFill>
                <a:latin typeface="sohne"/>
              </a:rPr>
              <a:t>Daha serbest, gündelik dil ve argoların yoğun olduğu veri.</a:t>
            </a:r>
          </a:p>
          <a:p>
            <a:pPr marL="285750" indent="-285750" algn="just">
              <a:buFont typeface="Courier New" panose="02070309020205020404" pitchFamily="49" charset="0"/>
              <a:buChar char="o"/>
            </a:pPr>
            <a:r>
              <a:rPr lang="tr-TR" sz="1200" b="1" dirty="0">
                <a:solidFill>
                  <a:srgbClr val="6B6B6B"/>
                </a:solidFill>
                <a:latin typeface="sohne"/>
              </a:rPr>
              <a:t>Akademik Yayınlar: </a:t>
            </a:r>
            <a:r>
              <a:rPr lang="tr-TR" sz="1200" dirty="0">
                <a:solidFill>
                  <a:srgbClr val="6B6B6B"/>
                </a:solidFill>
                <a:latin typeface="sohne"/>
              </a:rPr>
              <a:t>Teknik ve profesyonel terimlerin bolca bulunduğu metinler.</a:t>
            </a:r>
          </a:p>
          <a:p>
            <a:pPr algn="just"/>
            <a:r>
              <a:rPr lang="tr-TR" sz="1200" b="1" dirty="0">
                <a:solidFill>
                  <a:srgbClr val="6B6B6B"/>
                </a:solidFill>
                <a:latin typeface="sohne"/>
              </a:rPr>
              <a:t>2. Konuşma Verileri: </a:t>
            </a:r>
          </a:p>
          <a:p>
            <a:pPr marL="285750" indent="-285750" algn="just">
              <a:buFont typeface="Courier New" panose="02070309020205020404" pitchFamily="49" charset="0"/>
              <a:buChar char="o"/>
            </a:pPr>
            <a:r>
              <a:rPr lang="tr-TR" sz="1200" b="1" dirty="0">
                <a:solidFill>
                  <a:srgbClr val="6B6B6B"/>
                </a:solidFill>
                <a:latin typeface="sohne"/>
              </a:rPr>
              <a:t>Telefon Görüşmeleri: </a:t>
            </a:r>
            <a:r>
              <a:rPr lang="tr-TR" sz="1200" dirty="0">
                <a:solidFill>
                  <a:srgbClr val="6B6B6B"/>
                </a:solidFill>
                <a:latin typeface="sohne"/>
              </a:rPr>
              <a:t>Doğal, günlük konuşma tarzını içeren veriler.</a:t>
            </a:r>
          </a:p>
          <a:p>
            <a:pPr marL="285750" indent="-285750" algn="just">
              <a:buFont typeface="Courier New" panose="02070309020205020404" pitchFamily="49" charset="0"/>
              <a:buChar char="o"/>
            </a:pPr>
            <a:r>
              <a:rPr lang="tr-TR" sz="1200" b="1" dirty="0">
                <a:solidFill>
                  <a:srgbClr val="6B6B6B"/>
                </a:solidFill>
                <a:latin typeface="sohne"/>
              </a:rPr>
              <a:t>Podcast Kayıtları: </a:t>
            </a:r>
            <a:r>
              <a:rPr lang="tr-TR" sz="1200" dirty="0">
                <a:solidFill>
                  <a:srgbClr val="6B6B6B"/>
                </a:solidFill>
                <a:latin typeface="sohne"/>
              </a:rPr>
              <a:t>Dilin geniş bir yelpazede nasıl kullanıldığını gösteren çeşitli sesli içerikler.</a:t>
            </a:r>
          </a:p>
          <a:p>
            <a:pPr marL="285750" indent="-285750" algn="just">
              <a:buFont typeface="Courier New" panose="02070309020205020404" pitchFamily="49" charset="0"/>
              <a:buChar char="o"/>
            </a:pPr>
            <a:r>
              <a:rPr lang="tr-TR" sz="1200" b="1" dirty="0">
                <a:solidFill>
                  <a:srgbClr val="6B6B6B"/>
                </a:solidFill>
                <a:latin typeface="sohne"/>
              </a:rPr>
              <a:t>Sesli Asistan Verileri: </a:t>
            </a:r>
            <a:r>
              <a:rPr lang="tr-TR" sz="1200" dirty="0">
                <a:solidFill>
                  <a:srgbClr val="6B6B6B"/>
                </a:solidFill>
                <a:latin typeface="sohne"/>
              </a:rPr>
              <a:t>Kullanıcıların cihazlarla doğal dilde nasıl etkileşim kurduğuna dair örnekler.</a:t>
            </a:r>
          </a:p>
        </p:txBody>
      </p:sp>
    </p:spTree>
    <p:extLst>
      <p:ext uri="{BB962C8B-B14F-4D97-AF65-F5344CB8AC3E}">
        <p14:creationId xmlns:p14="http://schemas.microsoft.com/office/powerpoint/2010/main" val="16732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EBD5017-A67E-B7BD-D400-1862CF55FB0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126C00-6444-91D8-EF17-BAE88638E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B38EC2B-B62B-2CBC-434D-18C3148A30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943D3890-AA52-2BD0-073D-9AB219826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3B58333-ED90-48A0-0480-67987479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BEB2976B-7C43-56D6-32D9-019B28BD9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34E87F0-3C1C-E3AB-1C10-F30BA7632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0C306A2A-CDF5-A6B5-087D-19D2F03CE8C4}"/>
              </a:ext>
            </a:extLst>
          </p:cNvPr>
          <p:cNvSpPr>
            <a:spLocks noGrp="1"/>
          </p:cNvSpPr>
          <p:nvPr>
            <p:ph type="title"/>
          </p:nvPr>
        </p:nvSpPr>
        <p:spPr>
          <a:xfrm>
            <a:off x="1920875" y="442913"/>
            <a:ext cx="6857365" cy="1344612"/>
          </a:xfrm>
        </p:spPr>
        <p:txBody>
          <a:bodyPr anchor="b">
            <a:normAutofit/>
          </a:bodyPr>
          <a:lstStyle/>
          <a:p>
            <a:r>
              <a:rPr lang="tr-TR" dirty="0"/>
              <a:t>1. Veri Temizleme</a:t>
            </a:r>
          </a:p>
        </p:txBody>
      </p:sp>
      <p:sp>
        <p:nvSpPr>
          <p:cNvPr id="3" name="İçerik Yer Tutucusu 2">
            <a:extLst>
              <a:ext uri="{FF2B5EF4-FFF2-40B4-BE49-F238E27FC236}">
                <a16:creationId xmlns:a16="http://schemas.microsoft.com/office/drawing/2014/main" id="{8AA4B3B8-20F6-24C3-0697-FE1D089E6AC0}"/>
              </a:ext>
            </a:extLst>
          </p:cNvPr>
          <p:cNvSpPr>
            <a:spLocks noGrp="1"/>
          </p:cNvSpPr>
          <p:nvPr>
            <p:ph idx="1"/>
          </p:nvPr>
        </p:nvSpPr>
        <p:spPr>
          <a:xfrm>
            <a:off x="662941" y="1691640"/>
            <a:ext cx="9349740" cy="4590288"/>
          </a:xfrm>
        </p:spPr>
        <p:txBody>
          <a:bodyPr>
            <a:normAutofit fontScale="92500"/>
          </a:bodyPr>
          <a:lstStyle/>
          <a:p>
            <a:pPr marL="285750" indent="-285750" algn="just">
              <a:buFont typeface="Courier New" panose="02070309020205020404" pitchFamily="49" charset="0"/>
              <a:buChar char="o"/>
            </a:pPr>
            <a:r>
              <a:rPr lang="tr-TR" sz="1600" dirty="0"/>
              <a:t>Veri temizleme, doğal dil işleme (NLP) projelerinin en kritik adımlarından biridir. Çünkü ham veriler genellikle dağınık, düzensiz ve model için doğrudan kullanılamaz durumdadır. Bu adımda veriler, analiz edilebilir ve anlamlı hale getirilir.</a:t>
            </a:r>
          </a:p>
          <a:p>
            <a:pPr marL="285750" indent="-285750" algn="just">
              <a:buFont typeface="Courier New" panose="02070309020205020404" pitchFamily="49" charset="0"/>
              <a:buChar char="o"/>
            </a:pPr>
            <a:r>
              <a:rPr lang="tr-TR" sz="1600" dirty="0">
                <a:solidFill>
                  <a:srgbClr val="6B6B6B"/>
                </a:solidFill>
                <a:latin typeface="sohne"/>
              </a:rPr>
              <a:t>Hatalı Veriler: Gerçek dünyadan toplanan metin verileri sıklıkla yazım hataları, eksik bilgiler veya tekrarlayan kelimeler içerir.</a:t>
            </a:r>
          </a:p>
          <a:p>
            <a:pPr marL="285750" indent="-285750" algn="just">
              <a:buFont typeface="Courier New" panose="02070309020205020404" pitchFamily="49" charset="0"/>
              <a:buChar char="o"/>
            </a:pPr>
            <a:r>
              <a:rPr lang="tr-TR" sz="1600" dirty="0">
                <a:solidFill>
                  <a:srgbClr val="6B6B6B"/>
                </a:solidFill>
                <a:latin typeface="sohne"/>
              </a:rPr>
              <a:t>Örneğin: "Merhaba!!! Bugün </a:t>
            </a:r>
            <a:r>
              <a:rPr lang="tr-TR" sz="1600" dirty="0" err="1">
                <a:solidFill>
                  <a:srgbClr val="6B6B6B"/>
                </a:solidFill>
                <a:latin typeface="sohne"/>
              </a:rPr>
              <a:t>güün</a:t>
            </a:r>
            <a:r>
              <a:rPr lang="tr-TR" sz="1600" dirty="0">
                <a:solidFill>
                  <a:srgbClr val="6B6B6B"/>
                </a:solidFill>
                <a:latin typeface="sohne"/>
              </a:rPr>
              <a:t> çok güzle!!" gibi bir metin model için yanıltıcı olabilir.</a:t>
            </a:r>
          </a:p>
          <a:p>
            <a:pPr marL="285750" indent="-285750" algn="just">
              <a:buFont typeface="Courier New" panose="02070309020205020404" pitchFamily="49" charset="0"/>
              <a:buChar char="o"/>
            </a:pPr>
            <a:r>
              <a:rPr lang="tr-TR" sz="1600" dirty="0">
                <a:solidFill>
                  <a:srgbClr val="6B6B6B"/>
                </a:solidFill>
                <a:latin typeface="sohne"/>
              </a:rPr>
              <a:t>Gürültü (</a:t>
            </a:r>
            <a:r>
              <a:rPr lang="tr-TR" sz="1600" dirty="0" err="1">
                <a:solidFill>
                  <a:srgbClr val="6B6B6B"/>
                </a:solidFill>
                <a:latin typeface="sohne"/>
              </a:rPr>
              <a:t>Noise</a:t>
            </a:r>
            <a:r>
              <a:rPr lang="tr-TR" sz="1600" dirty="0">
                <a:solidFill>
                  <a:srgbClr val="6B6B6B"/>
                </a:solidFill>
                <a:latin typeface="sohne"/>
              </a:rPr>
              <a:t>):Verilerde emoji, özel karakter, fazla noktalama işareti gibi gereksiz öğeler bulunabilir. Model, bu tür gereksiz bilgilerle karşılaştığında önemli detayları kaçırabilir.</a:t>
            </a:r>
          </a:p>
          <a:p>
            <a:pPr marL="285750" indent="-285750" algn="just">
              <a:buFont typeface="Courier New" panose="02070309020205020404" pitchFamily="49" charset="0"/>
              <a:buChar char="o"/>
            </a:pPr>
            <a:r>
              <a:rPr lang="tr-TR" sz="1600" dirty="0">
                <a:solidFill>
                  <a:srgbClr val="6B6B6B"/>
                </a:solidFill>
                <a:latin typeface="sohne"/>
              </a:rPr>
              <a:t>Standartlaştırma İhtiyacı: Metinler farklı formatlarda ya da stillerde olabilir (örneğin, büyük-küçük harf farkları). Bunlar, metinlerin analizinde tutarsızlıklara yol açabilir.</a:t>
            </a:r>
          </a:p>
        </p:txBody>
      </p:sp>
    </p:spTree>
    <p:extLst>
      <p:ext uri="{BB962C8B-B14F-4D97-AF65-F5344CB8AC3E}">
        <p14:creationId xmlns:p14="http://schemas.microsoft.com/office/powerpoint/2010/main" val="194550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CBBE051-59EE-8F0F-D854-7E0571F1F47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E4B80A-C902-6E54-7EDA-BD13B644F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D021DD69-509B-223A-BF97-8741A9000F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3CA07066-7433-6286-0FDD-87D342C2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1CC541F-0F9D-7A11-3FD2-241CE45A6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F166D48E-F22F-B2B6-15B5-0D97AB89A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321CF91-1579-046C-26EC-3A2D6ED04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CC5DD8E1-EBDA-88DE-FC73-DB952BD7A992}"/>
              </a:ext>
            </a:extLst>
          </p:cNvPr>
          <p:cNvSpPr>
            <a:spLocks noGrp="1"/>
          </p:cNvSpPr>
          <p:nvPr>
            <p:ph type="title"/>
          </p:nvPr>
        </p:nvSpPr>
        <p:spPr>
          <a:xfrm>
            <a:off x="1920875" y="442913"/>
            <a:ext cx="6857365" cy="1344612"/>
          </a:xfrm>
        </p:spPr>
        <p:txBody>
          <a:bodyPr anchor="b">
            <a:normAutofit/>
          </a:bodyPr>
          <a:lstStyle/>
          <a:p>
            <a:r>
              <a:rPr lang="tr-TR" dirty="0"/>
              <a:t> Veri Temizleme Örneği</a:t>
            </a:r>
          </a:p>
        </p:txBody>
      </p:sp>
      <p:sp>
        <p:nvSpPr>
          <p:cNvPr id="3" name="İçerik Yer Tutucusu 2">
            <a:extLst>
              <a:ext uri="{FF2B5EF4-FFF2-40B4-BE49-F238E27FC236}">
                <a16:creationId xmlns:a16="http://schemas.microsoft.com/office/drawing/2014/main" id="{44E387FC-BF59-5665-92AD-8E11F58BA1A7}"/>
              </a:ext>
            </a:extLst>
          </p:cNvPr>
          <p:cNvSpPr>
            <a:spLocks noGrp="1"/>
          </p:cNvSpPr>
          <p:nvPr>
            <p:ph idx="1"/>
          </p:nvPr>
        </p:nvSpPr>
        <p:spPr>
          <a:xfrm>
            <a:off x="1920875" y="2312988"/>
            <a:ext cx="8091805" cy="3968940"/>
          </a:xfrm>
        </p:spPr>
        <p:txBody>
          <a:bodyPr>
            <a:normAutofit/>
          </a:bodyPr>
          <a:lstStyle/>
          <a:p>
            <a:pPr marL="285750" indent="-285750" algn="just">
              <a:buFont typeface="Courier New" panose="02070309020205020404" pitchFamily="49" charset="0"/>
              <a:buChar char="o"/>
            </a:pPr>
            <a:r>
              <a:rPr lang="tr-TR" sz="1200" dirty="0">
                <a:solidFill>
                  <a:srgbClr val="6B6B6B"/>
                </a:solidFill>
                <a:latin typeface="sohne"/>
              </a:rPr>
              <a:t>Ham veri:</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a:solidFill>
                  <a:srgbClr val="6B6B6B"/>
                </a:solidFill>
                <a:latin typeface="sohne"/>
              </a:rPr>
              <a:t>Adım 1: Gereksiz Karakterlerin Çıkarılması: </a:t>
            </a:r>
          </a:p>
          <a:p>
            <a:pPr algn="just"/>
            <a:r>
              <a:rPr lang="tr-TR" sz="1200" dirty="0">
                <a:solidFill>
                  <a:srgbClr val="6B6B6B"/>
                </a:solidFill>
                <a:latin typeface="sohne"/>
              </a:rPr>
              <a:t> </a:t>
            </a:r>
          </a:p>
          <a:p>
            <a:pPr marL="285750" indent="-285750" algn="just">
              <a:buFont typeface="Courier New" panose="02070309020205020404" pitchFamily="49" charset="0"/>
              <a:buChar char="o"/>
            </a:pPr>
            <a:r>
              <a:rPr lang="tr-TR" sz="1200" dirty="0">
                <a:solidFill>
                  <a:srgbClr val="6B6B6B"/>
                </a:solidFill>
                <a:latin typeface="sohne"/>
              </a:rPr>
              <a:t>Adım 2: Büyük/Küçük Harf Dönüşümü:</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a:solidFill>
                  <a:srgbClr val="6B6B6B"/>
                </a:solidFill>
                <a:latin typeface="sohne"/>
              </a:rPr>
              <a:t>Adım 4 - </a:t>
            </a:r>
            <a:r>
              <a:rPr lang="tr-TR" sz="1200" dirty="0" err="1">
                <a:solidFill>
                  <a:srgbClr val="6B6B6B"/>
                </a:solidFill>
                <a:latin typeface="sohne"/>
              </a:rPr>
              <a:t>Stopword</a:t>
            </a:r>
            <a:r>
              <a:rPr lang="tr-TR" sz="1200" dirty="0">
                <a:solidFill>
                  <a:srgbClr val="6B6B6B"/>
                </a:solidFill>
                <a:latin typeface="sohne"/>
              </a:rPr>
              <a:t> Çıkarımı (isteğe bağlı):</a:t>
            </a:r>
          </a:p>
          <a:p>
            <a:pPr marL="285750" indent="-285750" algn="just">
              <a:buFont typeface="Courier New" panose="02070309020205020404" pitchFamily="49" charset="0"/>
              <a:buChar char="o"/>
            </a:pPr>
            <a:endParaRPr lang="tr-TR" sz="1200" dirty="0">
              <a:solidFill>
                <a:srgbClr val="6B6B6B"/>
              </a:solidFill>
              <a:latin typeface="sohne"/>
            </a:endParaRPr>
          </a:p>
        </p:txBody>
      </p:sp>
      <p:pic>
        <p:nvPicPr>
          <p:cNvPr id="5" name="Resim 4">
            <a:extLst>
              <a:ext uri="{FF2B5EF4-FFF2-40B4-BE49-F238E27FC236}">
                <a16:creationId xmlns:a16="http://schemas.microsoft.com/office/drawing/2014/main" id="{ED88501B-F859-DC26-7701-4B83F8DB2A5D}"/>
              </a:ext>
            </a:extLst>
          </p:cNvPr>
          <p:cNvPicPr>
            <a:picLocks noChangeAspect="1"/>
          </p:cNvPicPr>
          <p:nvPr/>
        </p:nvPicPr>
        <p:blipFill>
          <a:blip r:embed="rId2"/>
          <a:stretch>
            <a:fillRect/>
          </a:stretch>
        </p:blipFill>
        <p:spPr>
          <a:xfrm>
            <a:off x="2179320" y="2767573"/>
            <a:ext cx="4580017" cy="243861"/>
          </a:xfrm>
          <a:prstGeom prst="rect">
            <a:avLst/>
          </a:prstGeom>
        </p:spPr>
      </p:pic>
      <p:pic>
        <p:nvPicPr>
          <p:cNvPr id="7" name="Resim 6">
            <a:extLst>
              <a:ext uri="{FF2B5EF4-FFF2-40B4-BE49-F238E27FC236}">
                <a16:creationId xmlns:a16="http://schemas.microsoft.com/office/drawing/2014/main" id="{79776FBB-EA3C-998C-BA74-7FE9B86289C0}"/>
              </a:ext>
            </a:extLst>
          </p:cNvPr>
          <p:cNvPicPr>
            <a:picLocks noChangeAspect="1"/>
          </p:cNvPicPr>
          <p:nvPr/>
        </p:nvPicPr>
        <p:blipFill>
          <a:blip r:embed="rId3"/>
          <a:stretch>
            <a:fillRect/>
          </a:stretch>
        </p:blipFill>
        <p:spPr>
          <a:xfrm>
            <a:off x="2225137" y="3466019"/>
            <a:ext cx="3779848" cy="320068"/>
          </a:xfrm>
          <a:prstGeom prst="rect">
            <a:avLst/>
          </a:prstGeom>
        </p:spPr>
      </p:pic>
      <p:pic>
        <p:nvPicPr>
          <p:cNvPr id="16" name="Resim 15">
            <a:extLst>
              <a:ext uri="{FF2B5EF4-FFF2-40B4-BE49-F238E27FC236}">
                <a16:creationId xmlns:a16="http://schemas.microsoft.com/office/drawing/2014/main" id="{7BFB29AE-9BA0-0B08-13F2-5B37B230BA63}"/>
              </a:ext>
            </a:extLst>
          </p:cNvPr>
          <p:cNvPicPr>
            <a:picLocks noChangeAspect="1"/>
          </p:cNvPicPr>
          <p:nvPr/>
        </p:nvPicPr>
        <p:blipFill>
          <a:blip r:embed="rId4"/>
          <a:stretch>
            <a:fillRect/>
          </a:stretch>
        </p:blipFill>
        <p:spPr>
          <a:xfrm>
            <a:off x="2228947" y="4406251"/>
            <a:ext cx="3772227" cy="312447"/>
          </a:xfrm>
          <a:prstGeom prst="rect">
            <a:avLst/>
          </a:prstGeom>
        </p:spPr>
      </p:pic>
      <p:pic>
        <p:nvPicPr>
          <p:cNvPr id="18" name="Resim 17">
            <a:extLst>
              <a:ext uri="{FF2B5EF4-FFF2-40B4-BE49-F238E27FC236}">
                <a16:creationId xmlns:a16="http://schemas.microsoft.com/office/drawing/2014/main" id="{4DED3137-0A7D-E8DE-6ADC-F35F79EBC05C}"/>
              </a:ext>
            </a:extLst>
          </p:cNvPr>
          <p:cNvPicPr>
            <a:picLocks noChangeAspect="1"/>
          </p:cNvPicPr>
          <p:nvPr/>
        </p:nvPicPr>
        <p:blipFill>
          <a:blip r:embed="rId5"/>
          <a:stretch>
            <a:fillRect/>
          </a:stretch>
        </p:blipFill>
        <p:spPr>
          <a:xfrm>
            <a:off x="2225137" y="5072730"/>
            <a:ext cx="2819644" cy="304826"/>
          </a:xfrm>
          <a:prstGeom prst="rect">
            <a:avLst/>
          </a:prstGeom>
        </p:spPr>
      </p:pic>
    </p:spTree>
    <p:extLst>
      <p:ext uri="{BB962C8B-B14F-4D97-AF65-F5344CB8AC3E}">
        <p14:creationId xmlns:p14="http://schemas.microsoft.com/office/powerpoint/2010/main" val="69137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E57F096-56DC-BA6F-B047-91607D8E95C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CC5F1A2-59CC-783C-2F4C-099FEF002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AD4E5D40-BB60-F415-F99E-889EAF90FD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F6FFA9DF-CAD3-09D9-5FB4-A767C303A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F534A5D-52B5-2783-B37A-C1A72634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95169992-28CE-E6C0-F39C-8FF149A1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2197D04-12B9-6811-EE31-D38D7E7D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4B13723C-9C4B-D94A-2B97-DCF9CAF23209}"/>
              </a:ext>
            </a:extLst>
          </p:cNvPr>
          <p:cNvSpPr>
            <a:spLocks noGrp="1"/>
          </p:cNvSpPr>
          <p:nvPr>
            <p:ph type="title"/>
          </p:nvPr>
        </p:nvSpPr>
        <p:spPr>
          <a:xfrm>
            <a:off x="427989" y="392304"/>
            <a:ext cx="11077575" cy="1344612"/>
          </a:xfrm>
        </p:spPr>
        <p:txBody>
          <a:bodyPr anchor="b">
            <a:normAutofit fontScale="90000"/>
          </a:bodyPr>
          <a:lstStyle/>
          <a:p>
            <a:r>
              <a:rPr lang="tr-TR" dirty="0"/>
              <a:t>2. </a:t>
            </a:r>
            <a:r>
              <a:rPr lang="tr-TR" dirty="0" err="1"/>
              <a:t>Tokenization</a:t>
            </a:r>
            <a:r>
              <a:rPr lang="tr-TR" dirty="0"/>
              <a:t> (Metni Küçük Birimlere Ayırma) </a:t>
            </a:r>
          </a:p>
        </p:txBody>
      </p:sp>
      <p:sp>
        <p:nvSpPr>
          <p:cNvPr id="3" name="İçerik Yer Tutucusu 2">
            <a:extLst>
              <a:ext uri="{FF2B5EF4-FFF2-40B4-BE49-F238E27FC236}">
                <a16:creationId xmlns:a16="http://schemas.microsoft.com/office/drawing/2014/main" id="{AAE85804-50CB-D3E8-731E-21036E4B5B41}"/>
              </a:ext>
            </a:extLst>
          </p:cNvPr>
          <p:cNvSpPr>
            <a:spLocks noGrp="1"/>
          </p:cNvSpPr>
          <p:nvPr>
            <p:ph idx="1"/>
          </p:nvPr>
        </p:nvSpPr>
        <p:spPr>
          <a:xfrm>
            <a:off x="1920875" y="2312988"/>
            <a:ext cx="8091805" cy="3968940"/>
          </a:xfrm>
        </p:spPr>
        <p:txBody>
          <a:bodyPr>
            <a:normAutofit/>
          </a:bodyPr>
          <a:lstStyle/>
          <a:p>
            <a:pPr marL="285750" indent="-285750" algn="just">
              <a:buFont typeface="Courier New" panose="02070309020205020404" pitchFamily="49" charset="0"/>
              <a:buChar char="o"/>
            </a:pPr>
            <a:r>
              <a:rPr lang="tr-TR" sz="1200" dirty="0" err="1"/>
              <a:t>Tokenization</a:t>
            </a:r>
            <a:r>
              <a:rPr lang="tr-TR" sz="1200" dirty="0"/>
              <a:t>, doğal dil işleme (NLP) projelerinin temel yapı taşlarından biridir. Bir metni, kelime veya cümle gibi küçük ve anlamlı birimlere bölerek bilgisayarların dil üzerinde işlem yapmasını kolaylaştırır. Bu işlem, metinlerin analiz edilebilir hale getirilmesi için başlangıç adımıdır.</a:t>
            </a:r>
          </a:p>
          <a:p>
            <a:pPr marL="285750" indent="-285750" algn="just">
              <a:buFont typeface="Courier New" panose="02070309020205020404" pitchFamily="49" charset="0"/>
              <a:buChar char="o"/>
            </a:pPr>
            <a:r>
              <a:rPr lang="tr-TR" sz="1200" dirty="0"/>
              <a:t>Bilgisayarlar, insan diliyle yazılmış metinleri doğal haliyle anlayamaz. Bunun nedeni, insan dilinin içerdiği karmaşıklık, bağlam bağımlılığı ve esnek yapıdır. Örneğin, "Bugün hava güzel" cümlesi bir insan için basit bir anlam taşırken, bir bilgisayar için bu cümlenin anlamını çözmek oldukça karmaşıktır. </a:t>
            </a:r>
          </a:p>
          <a:p>
            <a:pPr marL="285750" indent="-285750" algn="just">
              <a:buFont typeface="Courier New" panose="02070309020205020404" pitchFamily="49" charset="0"/>
              <a:buChar char="o"/>
            </a:pPr>
            <a:r>
              <a:rPr lang="tr-TR" sz="1200" dirty="0"/>
              <a:t>Bu süreçte </a:t>
            </a:r>
            <a:r>
              <a:rPr lang="tr-TR" sz="1200" b="1" dirty="0" err="1"/>
              <a:t>tokenization</a:t>
            </a:r>
            <a:r>
              <a:rPr lang="tr-TR" sz="1200" dirty="0"/>
              <a:t>, yani metni kelime, cümle veya alt birimlere ayırma işlemi devreye girer. Bu dönüşüm, bilgisayarların metni anlamlandırma sürecindeki ilk ve en önemli adımdır. </a:t>
            </a:r>
            <a:r>
              <a:rPr lang="tr-TR" sz="1200" dirty="0" err="1"/>
              <a:t>Tokenization</a:t>
            </a:r>
            <a:r>
              <a:rPr lang="tr-TR" sz="1200" dirty="0"/>
              <a:t> sayesinde, bilgisayarlar metni daha basit bir formatta işleyebilir hale gelir.</a:t>
            </a:r>
            <a:endParaRPr lang="tr-TR" sz="1200" dirty="0">
              <a:solidFill>
                <a:srgbClr val="6B6B6B"/>
              </a:solidFill>
              <a:latin typeface="sohne"/>
            </a:endParaRPr>
          </a:p>
        </p:txBody>
      </p:sp>
    </p:spTree>
    <p:extLst>
      <p:ext uri="{BB962C8B-B14F-4D97-AF65-F5344CB8AC3E}">
        <p14:creationId xmlns:p14="http://schemas.microsoft.com/office/powerpoint/2010/main" val="30427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37CBB50-402C-830D-D0F2-C46CDEBB47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2C8B5C-C64F-E96A-AFB2-31CAA5B2F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4B5B4204-015C-E033-BB04-BD40AA5093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E5AAC385-EE97-BC6E-4DFC-3056D026C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427EE2B-23BF-A31F-5EB1-7F620710E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2E6EBBEF-55B0-ADC1-FC21-107B89FFB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09B3CE73-6F91-693F-27D7-887CF0A3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5FA11E02-DC88-AE3D-44D1-6E2B16EF32FE}"/>
              </a:ext>
            </a:extLst>
          </p:cNvPr>
          <p:cNvSpPr>
            <a:spLocks noGrp="1"/>
          </p:cNvSpPr>
          <p:nvPr>
            <p:ph type="title"/>
          </p:nvPr>
        </p:nvSpPr>
        <p:spPr>
          <a:xfrm>
            <a:off x="427989" y="392304"/>
            <a:ext cx="11077575" cy="1344612"/>
          </a:xfrm>
        </p:spPr>
        <p:txBody>
          <a:bodyPr anchor="b">
            <a:normAutofit/>
          </a:bodyPr>
          <a:lstStyle/>
          <a:p>
            <a:r>
              <a:rPr lang="tr-TR" dirty="0" err="1"/>
              <a:t>Tokenization</a:t>
            </a:r>
            <a:r>
              <a:rPr lang="tr-TR" dirty="0"/>
              <a:t> - Örnek</a:t>
            </a:r>
          </a:p>
        </p:txBody>
      </p:sp>
      <p:sp>
        <p:nvSpPr>
          <p:cNvPr id="3" name="İçerik Yer Tutucusu 2">
            <a:extLst>
              <a:ext uri="{FF2B5EF4-FFF2-40B4-BE49-F238E27FC236}">
                <a16:creationId xmlns:a16="http://schemas.microsoft.com/office/drawing/2014/main" id="{5FB7A37B-1A33-35DB-AB97-964D0210C752}"/>
              </a:ext>
            </a:extLst>
          </p:cNvPr>
          <p:cNvSpPr>
            <a:spLocks noGrp="1"/>
          </p:cNvSpPr>
          <p:nvPr>
            <p:ph idx="1"/>
          </p:nvPr>
        </p:nvSpPr>
        <p:spPr>
          <a:xfrm>
            <a:off x="1920875" y="2312988"/>
            <a:ext cx="8091805" cy="3968940"/>
          </a:xfrm>
        </p:spPr>
        <p:txBody>
          <a:bodyPr>
            <a:normAutofit/>
          </a:bodyPr>
          <a:lstStyle/>
          <a:p>
            <a:pPr marL="285750" indent="-285750" algn="just">
              <a:buFont typeface="Courier New" panose="02070309020205020404" pitchFamily="49" charset="0"/>
              <a:buChar char="o"/>
            </a:pPr>
            <a:r>
              <a:rPr lang="tr-TR" sz="1200" dirty="0">
                <a:solidFill>
                  <a:srgbClr val="6B6B6B"/>
                </a:solidFill>
                <a:latin typeface="sohne"/>
              </a:rPr>
              <a:t>Ham metin:</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a:solidFill>
                  <a:srgbClr val="6B6B6B"/>
                </a:solidFill>
                <a:latin typeface="sohne"/>
              </a:rPr>
              <a:t>Adım 1 - Kelime Bazlı </a:t>
            </a:r>
            <a:r>
              <a:rPr lang="tr-TR" sz="1200" dirty="0" err="1">
                <a:solidFill>
                  <a:srgbClr val="6B6B6B"/>
                </a:solidFill>
                <a:latin typeface="sohne"/>
              </a:rPr>
              <a:t>Tokenization</a:t>
            </a:r>
            <a:r>
              <a:rPr lang="tr-TR" sz="1200" dirty="0">
                <a:solidFill>
                  <a:srgbClr val="6B6B6B"/>
                </a:solidFill>
                <a:latin typeface="sohne"/>
              </a:rPr>
              <a:t>:</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a:solidFill>
                  <a:srgbClr val="6B6B6B"/>
                </a:solidFill>
                <a:latin typeface="sohne"/>
              </a:rPr>
              <a:t>Adım 2: </a:t>
            </a:r>
            <a:r>
              <a:rPr lang="tr-TR" sz="1200" dirty="0" err="1">
                <a:solidFill>
                  <a:srgbClr val="6B6B6B"/>
                </a:solidFill>
                <a:latin typeface="sohne"/>
              </a:rPr>
              <a:t>Stopword</a:t>
            </a:r>
            <a:r>
              <a:rPr lang="tr-TR" sz="1200" dirty="0">
                <a:solidFill>
                  <a:srgbClr val="6B6B6B"/>
                </a:solidFill>
                <a:latin typeface="sohne"/>
              </a:rPr>
              <a:t> Çıkarımı:</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err="1">
                <a:solidFill>
                  <a:srgbClr val="6B6B6B"/>
                </a:solidFill>
                <a:latin typeface="sohne"/>
              </a:rPr>
              <a:t>Tokenize</a:t>
            </a:r>
            <a:r>
              <a:rPr lang="tr-TR" sz="1200" dirty="0">
                <a:solidFill>
                  <a:srgbClr val="6B6B6B"/>
                </a:solidFill>
                <a:latin typeface="sohne"/>
              </a:rPr>
              <a:t> edilen bu metin, artık duygu analizi, kelime frekansı veya bağlam analizi gibi işlemler için hazır hale gelir. Örneğin, bu metnin "güzel" kelimesini içermesi, pozitif bir duygu içerdiğini gösterebilir.</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endParaRPr lang="tr-TR" sz="1200" dirty="0">
              <a:solidFill>
                <a:srgbClr val="6B6B6B"/>
              </a:solidFill>
              <a:latin typeface="sohne"/>
            </a:endParaRPr>
          </a:p>
        </p:txBody>
      </p:sp>
      <p:pic>
        <p:nvPicPr>
          <p:cNvPr id="5" name="Resim 4">
            <a:extLst>
              <a:ext uri="{FF2B5EF4-FFF2-40B4-BE49-F238E27FC236}">
                <a16:creationId xmlns:a16="http://schemas.microsoft.com/office/drawing/2014/main" id="{5AF227F6-FF5F-1A2F-C2E2-25B8C074B824}"/>
              </a:ext>
            </a:extLst>
          </p:cNvPr>
          <p:cNvPicPr>
            <a:picLocks noChangeAspect="1"/>
          </p:cNvPicPr>
          <p:nvPr/>
        </p:nvPicPr>
        <p:blipFill>
          <a:blip r:embed="rId2"/>
          <a:stretch>
            <a:fillRect/>
          </a:stretch>
        </p:blipFill>
        <p:spPr>
          <a:xfrm>
            <a:off x="2179320" y="2764523"/>
            <a:ext cx="3215919" cy="304826"/>
          </a:xfrm>
          <a:prstGeom prst="rect">
            <a:avLst/>
          </a:prstGeom>
        </p:spPr>
      </p:pic>
      <p:pic>
        <p:nvPicPr>
          <p:cNvPr id="7" name="Resim 6">
            <a:extLst>
              <a:ext uri="{FF2B5EF4-FFF2-40B4-BE49-F238E27FC236}">
                <a16:creationId xmlns:a16="http://schemas.microsoft.com/office/drawing/2014/main" id="{E7176D7F-DF68-F307-EA4D-4E4760C974DE}"/>
              </a:ext>
            </a:extLst>
          </p:cNvPr>
          <p:cNvPicPr>
            <a:picLocks noChangeAspect="1"/>
          </p:cNvPicPr>
          <p:nvPr/>
        </p:nvPicPr>
        <p:blipFill>
          <a:blip r:embed="rId3"/>
          <a:stretch>
            <a:fillRect/>
          </a:stretch>
        </p:blipFill>
        <p:spPr>
          <a:xfrm>
            <a:off x="2179320" y="3470146"/>
            <a:ext cx="5425910" cy="350550"/>
          </a:xfrm>
          <a:prstGeom prst="rect">
            <a:avLst/>
          </a:prstGeom>
        </p:spPr>
      </p:pic>
      <p:pic>
        <p:nvPicPr>
          <p:cNvPr id="15" name="Resim 14">
            <a:extLst>
              <a:ext uri="{FF2B5EF4-FFF2-40B4-BE49-F238E27FC236}">
                <a16:creationId xmlns:a16="http://schemas.microsoft.com/office/drawing/2014/main" id="{684AC1C7-D58F-06E2-766B-39B0E802C2AA}"/>
              </a:ext>
            </a:extLst>
          </p:cNvPr>
          <p:cNvPicPr>
            <a:picLocks noChangeAspect="1"/>
          </p:cNvPicPr>
          <p:nvPr/>
        </p:nvPicPr>
        <p:blipFill>
          <a:blip r:embed="rId4"/>
          <a:stretch>
            <a:fillRect/>
          </a:stretch>
        </p:blipFill>
        <p:spPr>
          <a:xfrm>
            <a:off x="2179320" y="4186716"/>
            <a:ext cx="2857748" cy="350550"/>
          </a:xfrm>
          <a:prstGeom prst="rect">
            <a:avLst/>
          </a:prstGeom>
        </p:spPr>
      </p:pic>
    </p:spTree>
    <p:extLst>
      <p:ext uri="{BB962C8B-B14F-4D97-AF65-F5344CB8AC3E}">
        <p14:creationId xmlns:p14="http://schemas.microsoft.com/office/powerpoint/2010/main" val="305584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5099F47D-D4E7-61D8-CDD1-9C3C6A15D7C9}"/>
              </a:ext>
            </a:extLst>
          </p:cNvPr>
          <p:cNvSpPr>
            <a:spLocks noGrp="1"/>
          </p:cNvSpPr>
          <p:nvPr>
            <p:ph type="title"/>
          </p:nvPr>
        </p:nvSpPr>
        <p:spPr>
          <a:xfrm>
            <a:off x="1920875" y="442913"/>
            <a:ext cx="6857365" cy="1344612"/>
          </a:xfrm>
        </p:spPr>
        <p:txBody>
          <a:bodyPr anchor="b">
            <a:normAutofit/>
          </a:bodyPr>
          <a:lstStyle/>
          <a:p>
            <a:r>
              <a:rPr lang="tr-TR" dirty="0"/>
              <a:t>NLP nedir?</a:t>
            </a:r>
          </a:p>
        </p:txBody>
      </p:sp>
      <p:sp>
        <p:nvSpPr>
          <p:cNvPr id="3" name="İçerik Yer Tutucusu 2">
            <a:extLst>
              <a:ext uri="{FF2B5EF4-FFF2-40B4-BE49-F238E27FC236}">
                <a16:creationId xmlns:a16="http://schemas.microsoft.com/office/drawing/2014/main" id="{1A3C28CF-3258-F7D8-EA07-D796457B347D}"/>
              </a:ext>
            </a:extLst>
          </p:cNvPr>
          <p:cNvSpPr>
            <a:spLocks noGrp="1"/>
          </p:cNvSpPr>
          <p:nvPr>
            <p:ph idx="1"/>
          </p:nvPr>
        </p:nvSpPr>
        <p:spPr>
          <a:xfrm>
            <a:off x="1920875" y="2312988"/>
            <a:ext cx="6857365" cy="3651250"/>
          </a:xfrm>
        </p:spPr>
        <p:txBody>
          <a:bodyPr>
            <a:normAutofit fontScale="85000" lnSpcReduction="20000"/>
          </a:bodyPr>
          <a:lstStyle/>
          <a:p>
            <a:pPr marL="285750" indent="-285750" algn="just">
              <a:buFont typeface="Courier New" panose="02070309020205020404" pitchFamily="49" charset="0"/>
              <a:buChar char="o"/>
            </a:pPr>
            <a:r>
              <a:rPr lang="tr-TR" b="0" i="0" dirty="0">
                <a:solidFill>
                  <a:srgbClr val="6B6B6B"/>
                </a:solidFill>
                <a:effectLst/>
                <a:latin typeface="sohne"/>
              </a:rPr>
              <a:t>Doğal dil işleme (NLP), bilgisayarların insan dilini anlamasına, yorumlamasına ve manipüle etmesine yardımcı olan bir yapay zeka dalıdır.</a:t>
            </a:r>
          </a:p>
          <a:p>
            <a:pPr marL="285750" indent="-285750" algn="just">
              <a:buFont typeface="Courier New" panose="02070309020205020404" pitchFamily="49" charset="0"/>
              <a:buChar char="o"/>
            </a:pPr>
            <a:r>
              <a:rPr lang="tr-TR" dirty="0">
                <a:solidFill>
                  <a:srgbClr val="6B6B6B"/>
                </a:solidFill>
                <a:latin typeface="sohne"/>
              </a:rPr>
              <a:t>NLP; İnsan dilinin anlamını çözmek için matematiksel ve istatistiksel yöntemler kullanır.</a:t>
            </a:r>
          </a:p>
          <a:p>
            <a:pPr marL="285750" indent="-285750" algn="just">
              <a:buFont typeface="Courier New" panose="02070309020205020404" pitchFamily="49" charset="0"/>
              <a:buChar char="o"/>
            </a:pPr>
            <a:r>
              <a:rPr lang="tr-TR" dirty="0">
                <a:solidFill>
                  <a:srgbClr val="6B6B6B"/>
                </a:solidFill>
                <a:latin typeface="sohne"/>
              </a:rPr>
              <a:t>Günümüzde dijital ortamda her gün milyarlarca metinsel veri üretilmektedir. </a:t>
            </a:r>
            <a:r>
              <a:rPr lang="tr-TR" b="1" dirty="0">
                <a:solidFill>
                  <a:srgbClr val="6B6B6B"/>
                </a:solidFill>
                <a:latin typeface="sohne"/>
              </a:rPr>
              <a:t>Sosyal medya paylaşımları, e-postalar, bloglar, haberler, ürün incelemeleri ve müşteri geri bildirimleri </a:t>
            </a:r>
            <a:r>
              <a:rPr lang="tr-TR" dirty="0">
                <a:solidFill>
                  <a:srgbClr val="6B6B6B"/>
                </a:solidFill>
                <a:latin typeface="sohne"/>
              </a:rPr>
              <a:t>gibi çeşitli kaynaklardan gelen bu metinsel veriler, büyük veri (</a:t>
            </a:r>
            <a:r>
              <a:rPr lang="tr-TR" dirty="0" err="1">
                <a:solidFill>
                  <a:srgbClr val="6B6B6B"/>
                </a:solidFill>
                <a:latin typeface="sohne"/>
              </a:rPr>
              <a:t>Big</a:t>
            </a:r>
            <a:r>
              <a:rPr lang="tr-TR" dirty="0">
                <a:solidFill>
                  <a:srgbClr val="6B6B6B"/>
                </a:solidFill>
                <a:latin typeface="sohne"/>
              </a:rPr>
              <a:t> Data) dünyasının önemli bir parçasını oluşturur. </a:t>
            </a:r>
          </a:p>
          <a:p>
            <a:r>
              <a:rPr lang="tr-TR" dirty="0">
                <a:solidFill>
                  <a:srgbClr val="6B6B6B"/>
                </a:solidFill>
                <a:latin typeface="sohne"/>
              </a:rPr>
              <a:t> </a:t>
            </a:r>
            <a:endParaRPr lang="tr-TR" dirty="0"/>
          </a:p>
        </p:txBody>
      </p:sp>
    </p:spTree>
    <p:extLst>
      <p:ext uri="{BB962C8B-B14F-4D97-AF65-F5344CB8AC3E}">
        <p14:creationId xmlns:p14="http://schemas.microsoft.com/office/powerpoint/2010/main" val="196340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BAA656D-412E-3285-EDF4-87CBA63C85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81BEB1-E969-6B87-A882-C89934E50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9FDA4727-FAE6-17C0-4866-0F9B82CF6C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3F404DDE-3E15-8FE1-1481-1D649DB96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3E4D7DB-2B90-FC41-F56F-107BA3259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AD4E159-8A79-CC13-9456-24E56A727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D496999C-CA44-2142-0815-BEF380AA5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2E76669B-FECA-21CE-2638-FDA7C7391BDC}"/>
              </a:ext>
            </a:extLst>
          </p:cNvPr>
          <p:cNvSpPr>
            <a:spLocks noGrp="1"/>
          </p:cNvSpPr>
          <p:nvPr>
            <p:ph type="title"/>
          </p:nvPr>
        </p:nvSpPr>
        <p:spPr>
          <a:xfrm>
            <a:off x="427989" y="392304"/>
            <a:ext cx="11077575" cy="1344612"/>
          </a:xfrm>
        </p:spPr>
        <p:txBody>
          <a:bodyPr anchor="b">
            <a:normAutofit/>
          </a:bodyPr>
          <a:lstStyle/>
          <a:p>
            <a:r>
              <a:rPr lang="tr-TR" dirty="0"/>
              <a:t>3. </a:t>
            </a:r>
            <a:r>
              <a:rPr lang="tr-TR" dirty="0" err="1"/>
              <a:t>Stopword’lerin</a:t>
            </a:r>
            <a:r>
              <a:rPr lang="tr-TR" dirty="0"/>
              <a:t> Çıkarılması</a:t>
            </a:r>
          </a:p>
        </p:txBody>
      </p:sp>
      <p:sp>
        <p:nvSpPr>
          <p:cNvPr id="3" name="İçerik Yer Tutucusu 2">
            <a:extLst>
              <a:ext uri="{FF2B5EF4-FFF2-40B4-BE49-F238E27FC236}">
                <a16:creationId xmlns:a16="http://schemas.microsoft.com/office/drawing/2014/main" id="{C189AB38-4347-CC1B-A653-2B7D9F0F8B5A}"/>
              </a:ext>
            </a:extLst>
          </p:cNvPr>
          <p:cNvSpPr>
            <a:spLocks noGrp="1"/>
          </p:cNvSpPr>
          <p:nvPr>
            <p:ph idx="1"/>
          </p:nvPr>
        </p:nvSpPr>
        <p:spPr>
          <a:xfrm>
            <a:off x="1920875" y="2312988"/>
            <a:ext cx="8091805" cy="3968940"/>
          </a:xfrm>
        </p:spPr>
        <p:txBody>
          <a:bodyPr>
            <a:normAutofit/>
          </a:bodyPr>
          <a:lstStyle/>
          <a:p>
            <a:r>
              <a:rPr lang="tr-TR" sz="1200" b="1" dirty="0" err="1"/>
              <a:t>Stopword</a:t>
            </a:r>
            <a:r>
              <a:rPr lang="tr-TR" sz="1200" dirty="0"/>
              <a:t>, doğal dil işleme (NLP) süreçlerinde, dilin yapısında sıklıkla kullanılan ancak analiz açısından fazla bilgi taşımayan kelimelerdir. Bu kelimeler, cümlenin dil bilgisi açısından anlamlı bir yapıya sahip olmasını sağlar ancak metnin içeriksel anlamı üzerinde çok az etkileri vardır. Örneğin:</a:t>
            </a:r>
          </a:p>
          <a:p>
            <a:pPr>
              <a:buFont typeface="Arial" panose="020B0604020202020204" pitchFamily="34" charset="0"/>
              <a:buChar char="•"/>
            </a:pPr>
            <a:r>
              <a:rPr lang="tr-TR" sz="1200" dirty="0" err="1"/>
              <a:t>Türkçe'de</a:t>
            </a:r>
            <a:r>
              <a:rPr lang="tr-TR" sz="1200" dirty="0"/>
              <a:t>: "ve", "de", "ama", "bir", "çok", "mi", "ile".</a:t>
            </a:r>
          </a:p>
          <a:p>
            <a:pPr>
              <a:buFont typeface="Arial" panose="020B0604020202020204" pitchFamily="34" charset="0"/>
              <a:buChar char="•"/>
            </a:pPr>
            <a:r>
              <a:rPr lang="tr-TR" sz="1200" dirty="0" err="1"/>
              <a:t>İngilizce'de</a:t>
            </a:r>
            <a:r>
              <a:rPr lang="tr-TR" sz="1200" dirty="0"/>
              <a:t>: "</a:t>
            </a:r>
            <a:r>
              <a:rPr lang="tr-TR" sz="1200" dirty="0" err="1"/>
              <a:t>and</a:t>
            </a:r>
            <a:r>
              <a:rPr lang="tr-TR" sz="1200" dirty="0"/>
              <a:t>", "</a:t>
            </a:r>
            <a:r>
              <a:rPr lang="tr-TR" sz="1200" dirty="0" err="1"/>
              <a:t>the</a:t>
            </a:r>
            <a:r>
              <a:rPr lang="tr-TR" sz="1200" dirty="0"/>
              <a:t>", "is", "in", "at", "on".</a:t>
            </a:r>
          </a:p>
          <a:p>
            <a:r>
              <a:rPr lang="tr-TR" sz="1200" dirty="0"/>
              <a:t>Bu kelimeler, metin analizinde genellikle çıkarılarak daha anlamlı kelimeler üzerinde odaklanılır.</a:t>
            </a:r>
          </a:p>
          <a:p>
            <a:r>
              <a:rPr lang="tr-TR" sz="1200" dirty="0" err="1"/>
              <a:t>Stopword’ler</a:t>
            </a:r>
            <a:r>
              <a:rPr lang="tr-TR" sz="1200" dirty="0"/>
              <a:t> çıkarıldığında, metin daha az kelime içerir ve analiz edilmesi daha hızlı hale gelir.</a:t>
            </a:r>
          </a:p>
          <a:p>
            <a:r>
              <a:rPr lang="tr-TR" sz="1200" dirty="0" err="1"/>
              <a:t>Stopword’ler</a:t>
            </a:r>
            <a:r>
              <a:rPr lang="tr-TR" sz="1200" dirty="0"/>
              <a:t> metin analizinde, sıkça tekrarlandıkları için sonuçları yanıltabilir. Çıkarıldıklarında, metindeki önemli kelimelerin frekansı daha net analiz edilir.</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endParaRPr lang="tr-TR" sz="1200" dirty="0">
              <a:solidFill>
                <a:srgbClr val="6B6B6B"/>
              </a:solidFill>
              <a:latin typeface="sohne"/>
            </a:endParaRPr>
          </a:p>
        </p:txBody>
      </p:sp>
    </p:spTree>
    <p:extLst>
      <p:ext uri="{BB962C8B-B14F-4D97-AF65-F5344CB8AC3E}">
        <p14:creationId xmlns:p14="http://schemas.microsoft.com/office/powerpoint/2010/main" val="1866561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B4976B8-808B-B311-6F8F-0BD73D9B60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A1ED7B-689B-3B47-0253-08F42F9CD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22879500-2F78-4C28-BD81-6FA0C2BBCA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10380125-8388-A357-72F2-10A280F0E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8FA8B50-ABDE-BE7E-EE7D-8882E71C7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F0D8D64-943D-9EA8-1D0F-26E76468DA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6CDA22E-EDC0-BA60-5A89-87531F29D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B4D8C050-BFEE-2C3C-F8F5-2B5A1E37BCAB}"/>
              </a:ext>
            </a:extLst>
          </p:cNvPr>
          <p:cNvSpPr>
            <a:spLocks noGrp="1"/>
          </p:cNvSpPr>
          <p:nvPr>
            <p:ph type="title"/>
          </p:nvPr>
        </p:nvSpPr>
        <p:spPr>
          <a:xfrm>
            <a:off x="427989" y="392304"/>
            <a:ext cx="11077575" cy="1344612"/>
          </a:xfrm>
        </p:spPr>
        <p:txBody>
          <a:bodyPr anchor="b">
            <a:normAutofit/>
          </a:bodyPr>
          <a:lstStyle/>
          <a:p>
            <a:r>
              <a:rPr lang="tr-TR" dirty="0" err="1"/>
              <a:t>Stopword’lerin</a:t>
            </a:r>
            <a:r>
              <a:rPr lang="tr-TR" dirty="0"/>
              <a:t> Çıkarılması – Örnek </a:t>
            </a:r>
          </a:p>
        </p:txBody>
      </p:sp>
      <p:sp>
        <p:nvSpPr>
          <p:cNvPr id="3" name="İçerik Yer Tutucusu 2">
            <a:extLst>
              <a:ext uri="{FF2B5EF4-FFF2-40B4-BE49-F238E27FC236}">
                <a16:creationId xmlns:a16="http://schemas.microsoft.com/office/drawing/2014/main" id="{1DDE6654-6FC0-AB6E-21F1-0E70AEFDBABE}"/>
              </a:ext>
            </a:extLst>
          </p:cNvPr>
          <p:cNvSpPr>
            <a:spLocks noGrp="1"/>
          </p:cNvSpPr>
          <p:nvPr>
            <p:ph idx="1"/>
          </p:nvPr>
        </p:nvSpPr>
        <p:spPr>
          <a:xfrm>
            <a:off x="1920875" y="2312988"/>
            <a:ext cx="8091805" cy="3968940"/>
          </a:xfrm>
        </p:spPr>
        <p:txBody>
          <a:bodyPr>
            <a:normAutofit/>
          </a:bodyPr>
          <a:lstStyle/>
          <a:p>
            <a:pPr marL="285750" indent="-285750" algn="just">
              <a:buFont typeface="Courier New" panose="02070309020205020404" pitchFamily="49" charset="0"/>
              <a:buChar char="o"/>
            </a:pPr>
            <a:r>
              <a:rPr lang="tr-TR" sz="1200" dirty="0">
                <a:solidFill>
                  <a:srgbClr val="6B6B6B"/>
                </a:solidFill>
                <a:latin typeface="sohne"/>
              </a:rPr>
              <a:t>Ham metin:</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err="1">
                <a:solidFill>
                  <a:srgbClr val="6B6B6B"/>
                </a:solidFill>
                <a:latin typeface="sohne"/>
              </a:rPr>
              <a:t>Tokenization</a:t>
            </a:r>
            <a:r>
              <a:rPr lang="tr-TR" sz="1200" dirty="0">
                <a:solidFill>
                  <a:srgbClr val="6B6B6B"/>
                </a:solidFill>
                <a:latin typeface="sohne"/>
              </a:rPr>
              <a:t> İşlemi Uygulanır:</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err="1">
                <a:solidFill>
                  <a:srgbClr val="6B6B6B"/>
                </a:solidFill>
                <a:latin typeface="sohne"/>
              </a:rPr>
              <a:t>Stopword’ler</a:t>
            </a:r>
            <a:r>
              <a:rPr lang="tr-TR" sz="1200" dirty="0">
                <a:solidFill>
                  <a:srgbClr val="6B6B6B"/>
                </a:solidFill>
                <a:latin typeface="sohne"/>
              </a:rPr>
              <a:t> Çıkarılır:</a:t>
            </a:r>
          </a:p>
          <a:p>
            <a:pPr marL="285750" indent="-285750" algn="just">
              <a:buFont typeface="Courier New" panose="02070309020205020404" pitchFamily="49" charset="0"/>
              <a:buChar char="o"/>
            </a:pPr>
            <a:endParaRPr lang="tr-TR" sz="1200" dirty="0">
              <a:solidFill>
                <a:srgbClr val="6B6B6B"/>
              </a:solidFill>
              <a:latin typeface="sohne"/>
            </a:endParaRPr>
          </a:p>
          <a:p>
            <a:pPr algn="just"/>
            <a:r>
              <a:rPr lang="tr-TR" sz="1200" dirty="0">
                <a:solidFill>
                  <a:srgbClr val="6B6B6B"/>
                </a:solidFill>
                <a:latin typeface="sohne"/>
              </a:rPr>
              <a:t> </a:t>
            </a:r>
          </a:p>
        </p:txBody>
      </p:sp>
      <p:pic>
        <p:nvPicPr>
          <p:cNvPr id="6" name="Resim 5">
            <a:extLst>
              <a:ext uri="{FF2B5EF4-FFF2-40B4-BE49-F238E27FC236}">
                <a16:creationId xmlns:a16="http://schemas.microsoft.com/office/drawing/2014/main" id="{B14980E8-3842-A6C2-C8C1-1D42954D8E72}"/>
              </a:ext>
            </a:extLst>
          </p:cNvPr>
          <p:cNvPicPr>
            <a:picLocks noChangeAspect="1"/>
          </p:cNvPicPr>
          <p:nvPr/>
        </p:nvPicPr>
        <p:blipFill>
          <a:blip r:embed="rId2"/>
          <a:stretch>
            <a:fillRect/>
          </a:stretch>
        </p:blipFill>
        <p:spPr>
          <a:xfrm>
            <a:off x="2179320" y="2655554"/>
            <a:ext cx="2979678" cy="358171"/>
          </a:xfrm>
          <a:prstGeom prst="rect">
            <a:avLst/>
          </a:prstGeom>
        </p:spPr>
      </p:pic>
      <p:pic>
        <p:nvPicPr>
          <p:cNvPr id="9" name="Resim 8">
            <a:extLst>
              <a:ext uri="{FF2B5EF4-FFF2-40B4-BE49-F238E27FC236}">
                <a16:creationId xmlns:a16="http://schemas.microsoft.com/office/drawing/2014/main" id="{C2A80974-F17A-05E5-9CF0-92C623184D3B}"/>
              </a:ext>
            </a:extLst>
          </p:cNvPr>
          <p:cNvPicPr>
            <a:picLocks noChangeAspect="1"/>
          </p:cNvPicPr>
          <p:nvPr/>
        </p:nvPicPr>
        <p:blipFill>
          <a:blip r:embed="rId3"/>
          <a:stretch>
            <a:fillRect/>
          </a:stretch>
        </p:blipFill>
        <p:spPr>
          <a:xfrm>
            <a:off x="2179320" y="3537251"/>
            <a:ext cx="4778154" cy="396274"/>
          </a:xfrm>
          <a:prstGeom prst="rect">
            <a:avLst/>
          </a:prstGeom>
        </p:spPr>
      </p:pic>
      <p:pic>
        <p:nvPicPr>
          <p:cNvPr id="16" name="Resim 15">
            <a:extLst>
              <a:ext uri="{FF2B5EF4-FFF2-40B4-BE49-F238E27FC236}">
                <a16:creationId xmlns:a16="http://schemas.microsoft.com/office/drawing/2014/main" id="{207CBC7B-83C1-F95F-0075-F9BEE26A7638}"/>
              </a:ext>
            </a:extLst>
          </p:cNvPr>
          <p:cNvPicPr>
            <a:picLocks noChangeAspect="1"/>
          </p:cNvPicPr>
          <p:nvPr/>
        </p:nvPicPr>
        <p:blipFill>
          <a:blip r:embed="rId4"/>
          <a:stretch>
            <a:fillRect/>
          </a:stretch>
        </p:blipFill>
        <p:spPr>
          <a:xfrm>
            <a:off x="2179320" y="4651993"/>
            <a:ext cx="3322608" cy="388654"/>
          </a:xfrm>
          <a:prstGeom prst="rect">
            <a:avLst/>
          </a:prstGeom>
        </p:spPr>
      </p:pic>
    </p:spTree>
    <p:extLst>
      <p:ext uri="{BB962C8B-B14F-4D97-AF65-F5344CB8AC3E}">
        <p14:creationId xmlns:p14="http://schemas.microsoft.com/office/powerpoint/2010/main" val="2365315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BFD55FE-0406-019A-B169-3598E4973A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EA2F366-8ADA-DF53-011F-86CE9DB0B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28C47E4-8B8B-D313-EB96-FD2298C48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64AA4B46-963D-C811-444E-3FB0CA0E4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D84F63C-8095-8D01-60DE-E9D557EFF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460464B-C041-21B9-AE8B-9D08CA84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EE17527-6B3A-689A-5495-FA94EFF17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654A8D86-205D-0BC9-BF20-04230EAA78AC}"/>
              </a:ext>
            </a:extLst>
          </p:cNvPr>
          <p:cNvSpPr>
            <a:spLocks noGrp="1"/>
          </p:cNvSpPr>
          <p:nvPr>
            <p:ph type="title"/>
          </p:nvPr>
        </p:nvSpPr>
        <p:spPr>
          <a:xfrm>
            <a:off x="427989" y="392304"/>
            <a:ext cx="11077575" cy="1344612"/>
          </a:xfrm>
        </p:spPr>
        <p:txBody>
          <a:bodyPr anchor="b">
            <a:normAutofit/>
          </a:bodyPr>
          <a:lstStyle/>
          <a:p>
            <a:r>
              <a:rPr lang="tr-TR" dirty="0"/>
              <a:t>3. </a:t>
            </a:r>
            <a:r>
              <a:rPr lang="tr-TR" dirty="0" err="1"/>
              <a:t>Stopword’lerin</a:t>
            </a:r>
            <a:r>
              <a:rPr lang="tr-TR" dirty="0"/>
              <a:t> Çıkarılması</a:t>
            </a:r>
          </a:p>
        </p:txBody>
      </p:sp>
      <p:sp>
        <p:nvSpPr>
          <p:cNvPr id="3" name="İçerik Yer Tutucusu 2">
            <a:extLst>
              <a:ext uri="{FF2B5EF4-FFF2-40B4-BE49-F238E27FC236}">
                <a16:creationId xmlns:a16="http://schemas.microsoft.com/office/drawing/2014/main" id="{327437C9-F6C2-4288-3CAD-683E190866F3}"/>
              </a:ext>
            </a:extLst>
          </p:cNvPr>
          <p:cNvSpPr>
            <a:spLocks noGrp="1"/>
          </p:cNvSpPr>
          <p:nvPr>
            <p:ph idx="1"/>
          </p:nvPr>
        </p:nvSpPr>
        <p:spPr>
          <a:xfrm>
            <a:off x="1920875" y="2312988"/>
            <a:ext cx="8091805" cy="3968940"/>
          </a:xfrm>
        </p:spPr>
        <p:txBody>
          <a:bodyPr>
            <a:normAutofit/>
          </a:bodyPr>
          <a:lstStyle/>
          <a:p>
            <a:pPr algn="just"/>
            <a:r>
              <a:rPr lang="tr-TR" sz="1200" b="1" dirty="0">
                <a:solidFill>
                  <a:srgbClr val="6B6B6B"/>
                </a:solidFill>
                <a:latin typeface="sohne"/>
              </a:rPr>
              <a:t>Dikkat Edilmesi Gerekenler</a:t>
            </a:r>
          </a:p>
          <a:p>
            <a:pPr marL="285750" indent="-285750" algn="just">
              <a:buFont typeface="Courier New" panose="02070309020205020404" pitchFamily="49" charset="0"/>
              <a:buChar char="o"/>
            </a:pPr>
            <a:r>
              <a:rPr lang="tr-TR" sz="1200" b="1" i="1" dirty="0">
                <a:solidFill>
                  <a:srgbClr val="6B6B6B"/>
                </a:solidFill>
                <a:latin typeface="sohne"/>
              </a:rPr>
              <a:t>Her Kelime </a:t>
            </a:r>
            <a:r>
              <a:rPr lang="tr-TR" sz="1200" b="1" i="1" dirty="0" err="1">
                <a:solidFill>
                  <a:srgbClr val="6B6B6B"/>
                </a:solidFill>
                <a:latin typeface="sohne"/>
              </a:rPr>
              <a:t>Stopword</a:t>
            </a:r>
            <a:r>
              <a:rPr lang="tr-TR" sz="1200" b="1" i="1" dirty="0">
                <a:solidFill>
                  <a:srgbClr val="6B6B6B"/>
                </a:solidFill>
                <a:latin typeface="sohne"/>
              </a:rPr>
              <a:t> Olmaz: </a:t>
            </a:r>
            <a:r>
              <a:rPr lang="tr-TR" sz="1200" dirty="0">
                <a:solidFill>
                  <a:srgbClr val="6B6B6B"/>
                </a:solidFill>
                <a:latin typeface="sohne"/>
              </a:rPr>
              <a:t>Bazı kelimeler, </a:t>
            </a:r>
            <a:r>
              <a:rPr lang="tr-TR" sz="1200" dirty="0" err="1">
                <a:solidFill>
                  <a:srgbClr val="6B6B6B"/>
                </a:solidFill>
                <a:latin typeface="sohne"/>
              </a:rPr>
              <a:t>stopword</a:t>
            </a:r>
            <a:r>
              <a:rPr lang="tr-TR" sz="1200" dirty="0">
                <a:solidFill>
                  <a:srgbClr val="6B6B6B"/>
                </a:solidFill>
                <a:latin typeface="sohne"/>
              </a:rPr>
              <a:t> gibi görünebilir ancak analiz için önemli olabilir.  </a:t>
            </a:r>
            <a:r>
              <a:rPr lang="tr-TR" sz="1200" b="1" dirty="0">
                <a:solidFill>
                  <a:srgbClr val="6B6B6B"/>
                </a:solidFill>
                <a:latin typeface="sohne"/>
              </a:rPr>
              <a:t>Örneğin</a:t>
            </a:r>
            <a:r>
              <a:rPr lang="tr-TR" sz="1200" dirty="0">
                <a:solidFill>
                  <a:srgbClr val="6B6B6B"/>
                </a:solidFill>
                <a:latin typeface="sohne"/>
              </a:rPr>
              <a:t>, "çok" kelimesi, bazı bağlamlarda duygu yoğunluğunu gösterebilir.</a:t>
            </a:r>
          </a:p>
          <a:p>
            <a:pPr marL="285750" indent="-285750" algn="just">
              <a:buFont typeface="Courier New" panose="02070309020205020404" pitchFamily="49" charset="0"/>
              <a:buChar char="o"/>
            </a:pPr>
            <a:r>
              <a:rPr lang="tr-TR" sz="1200" b="1" i="1" dirty="0">
                <a:solidFill>
                  <a:srgbClr val="6B6B6B"/>
                </a:solidFill>
                <a:latin typeface="sohne"/>
              </a:rPr>
              <a:t>Dil Özelliklerine Dikkat</a:t>
            </a:r>
            <a:r>
              <a:rPr lang="tr-TR" sz="1200" dirty="0">
                <a:solidFill>
                  <a:srgbClr val="6B6B6B"/>
                </a:solidFill>
                <a:latin typeface="sohne"/>
              </a:rPr>
              <a:t>: Türkçe gibi eklemeli dillerde, bir kelimenin </a:t>
            </a:r>
            <a:r>
              <a:rPr lang="tr-TR" sz="1200" dirty="0" err="1">
                <a:solidFill>
                  <a:srgbClr val="6B6B6B"/>
                </a:solidFill>
                <a:latin typeface="sohne"/>
              </a:rPr>
              <a:t>stopword</a:t>
            </a:r>
            <a:r>
              <a:rPr lang="tr-TR" sz="1200" dirty="0">
                <a:solidFill>
                  <a:srgbClr val="6B6B6B"/>
                </a:solidFill>
                <a:latin typeface="sohne"/>
              </a:rPr>
              <a:t> olup olmadığı bağlama göre değişebilir. </a:t>
            </a:r>
            <a:r>
              <a:rPr lang="tr-TR" sz="1200" b="1" dirty="0">
                <a:solidFill>
                  <a:srgbClr val="6B6B6B"/>
                </a:solidFill>
                <a:latin typeface="sohne"/>
              </a:rPr>
              <a:t>Örneğin, </a:t>
            </a:r>
            <a:r>
              <a:rPr lang="tr-TR" sz="1200" dirty="0">
                <a:solidFill>
                  <a:srgbClr val="6B6B6B"/>
                </a:solidFill>
                <a:latin typeface="sohne"/>
              </a:rPr>
              <a:t>"de" kelimesi bağlaç olarak çıkarılabilir ancak "evde" kelimesinin içinde anlam taşır.</a:t>
            </a:r>
          </a:p>
          <a:p>
            <a:pPr marL="285750" indent="-285750" algn="just">
              <a:buFont typeface="Courier New" panose="02070309020205020404" pitchFamily="49" charset="0"/>
              <a:buChar char="o"/>
            </a:pPr>
            <a:endParaRPr lang="tr-TR" sz="1200" dirty="0">
              <a:solidFill>
                <a:srgbClr val="6B6B6B"/>
              </a:solidFill>
              <a:latin typeface="sohne"/>
            </a:endParaRPr>
          </a:p>
          <a:p>
            <a:pPr marL="285750" indent="-285750" algn="just">
              <a:buFont typeface="Courier New" panose="02070309020205020404" pitchFamily="49" charset="0"/>
              <a:buChar char="o"/>
            </a:pPr>
            <a:r>
              <a:rPr lang="tr-TR" sz="1200" dirty="0">
                <a:solidFill>
                  <a:srgbClr val="6B6B6B"/>
                </a:solidFill>
                <a:latin typeface="sohne"/>
              </a:rPr>
              <a:t>Sonuç olarak; </a:t>
            </a:r>
            <a:r>
              <a:rPr lang="tr-TR" sz="1200" dirty="0" err="1">
                <a:solidFill>
                  <a:srgbClr val="6B6B6B"/>
                </a:solidFill>
                <a:latin typeface="sohne"/>
              </a:rPr>
              <a:t>Stopword’lerin</a:t>
            </a:r>
            <a:r>
              <a:rPr lang="tr-TR" sz="1200" dirty="0">
                <a:solidFill>
                  <a:srgbClr val="6B6B6B"/>
                </a:solidFill>
                <a:latin typeface="sohne"/>
              </a:rPr>
              <a:t> çıkarılması, doğal dil işleme süreçlerinde verimliliği artıran, anlamlı kelimelere odaklanmayı sağlayan bir adımdır. Bu işlem sayesinde metinler daha sade hale gelir ve analiz süreçleri daha doğru sonuçlar verir. Özellikle büyük veri setlerinde, </a:t>
            </a:r>
            <a:r>
              <a:rPr lang="tr-TR" sz="1200" dirty="0" err="1">
                <a:solidFill>
                  <a:srgbClr val="6B6B6B"/>
                </a:solidFill>
                <a:latin typeface="sohne"/>
              </a:rPr>
              <a:t>stopword’lerin</a:t>
            </a:r>
            <a:r>
              <a:rPr lang="tr-TR" sz="1200" dirty="0">
                <a:solidFill>
                  <a:srgbClr val="6B6B6B"/>
                </a:solidFill>
                <a:latin typeface="sohne"/>
              </a:rPr>
              <a:t> çıkarılması işlem süresini önemli ölçüde kısaltır ve modelin performansını artırır.</a:t>
            </a:r>
          </a:p>
        </p:txBody>
      </p:sp>
    </p:spTree>
    <p:extLst>
      <p:ext uri="{BB962C8B-B14F-4D97-AF65-F5344CB8AC3E}">
        <p14:creationId xmlns:p14="http://schemas.microsoft.com/office/powerpoint/2010/main" val="324113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57C2419-71AD-A7C3-2E55-74FE019AA58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CD9B03-19C6-B291-A475-0447D651F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C063DE11-1120-8BE7-5135-7029AFFFE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5C6653CD-1A7E-68D7-701D-1308C3A3F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B652D97-D07F-4E04-6D9D-6C2ACD669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FF0884D1-D1CE-0603-134D-F383E4B56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4D493DE-A0DE-9705-0954-2DF0D37C3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8FACC8C9-6930-7A2D-08C9-9C471FBC7983}"/>
              </a:ext>
            </a:extLst>
          </p:cNvPr>
          <p:cNvSpPr>
            <a:spLocks noGrp="1"/>
          </p:cNvSpPr>
          <p:nvPr>
            <p:ph type="title"/>
          </p:nvPr>
        </p:nvSpPr>
        <p:spPr>
          <a:xfrm>
            <a:off x="427989" y="392304"/>
            <a:ext cx="11077575" cy="1344612"/>
          </a:xfrm>
        </p:spPr>
        <p:txBody>
          <a:bodyPr anchor="b">
            <a:normAutofit fontScale="90000"/>
          </a:bodyPr>
          <a:lstStyle/>
          <a:p>
            <a:r>
              <a:rPr lang="tr-TR" dirty="0"/>
              <a:t>Doğal Dil İşlemede Temel Araçlar ve </a:t>
            </a:r>
            <a:r>
              <a:rPr lang="tr-TR" dirty="0" err="1"/>
              <a:t>Frameworkler</a:t>
            </a:r>
            <a:endParaRPr lang="tr-TR" dirty="0"/>
          </a:p>
        </p:txBody>
      </p:sp>
      <p:sp>
        <p:nvSpPr>
          <p:cNvPr id="3" name="İçerik Yer Tutucusu 2">
            <a:extLst>
              <a:ext uri="{FF2B5EF4-FFF2-40B4-BE49-F238E27FC236}">
                <a16:creationId xmlns:a16="http://schemas.microsoft.com/office/drawing/2014/main" id="{6AB4DDC3-378E-6EC5-B1B9-FC18D63833FC}"/>
              </a:ext>
            </a:extLst>
          </p:cNvPr>
          <p:cNvSpPr>
            <a:spLocks noGrp="1"/>
          </p:cNvSpPr>
          <p:nvPr>
            <p:ph idx="1"/>
          </p:nvPr>
        </p:nvSpPr>
        <p:spPr>
          <a:xfrm>
            <a:off x="1920875" y="2312988"/>
            <a:ext cx="8091805" cy="3968940"/>
          </a:xfrm>
        </p:spPr>
        <p:txBody>
          <a:bodyPr>
            <a:normAutofit/>
          </a:bodyPr>
          <a:lstStyle/>
          <a:p>
            <a:pPr algn="just"/>
            <a:r>
              <a:rPr lang="tr-TR" sz="1200" b="1" dirty="0">
                <a:solidFill>
                  <a:srgbClr val="6B6B6B"/>
                </a:solidFill>
                <a:latin typeface="sohne"/>
              </a:rPr>
              <a:t>NLTK (Natural Language Toolkit):</a:t>
            </a:r>
          </a:p>
          <a:p>
            <a:pPr algn="just"/>
            <a:r>
              <a:rPr lang="tr-TR" sz="1200" dirty="0"/>
              <a:t>Python tabanlı bir kütüphane olup, doğal dil işlemenin temel adımları için kullanılır. </a:t>
            </a:r>
            <a:r>
              <a:rPr lang="tr-TR" sz="1200" dirty="0" err="1"/>
              <a:t>Tokenization</a:t>
            </a:r>
            <a:r>
              <a:rPr lang="tr-TR" sz="1200" dirty="0"/>
              <a:t>, </a:t>
            </a:r>
            <a:r>
              <a:rPr lang="tr-TR" sz="1200" dirty="0" err="1"/>
              <a:t>stopword</a:t>
            </a:r>
            <a:r>
              <a:rPr lang="tr-TR" sz="1200" dirty="0"/>
              <a:t> çıkarma ve POS (</a:t>
            </a:r>
            <a:r>
              <a:rPr lang="tr-TR" sz="1200" dirty="0" err="1"/>
              <a:t>Part</a:t>
            </a:r>
            <a:r>
              <a:rPr lang="tr-TR" sz="1200" dirty="0"/>
              <a:t>-of-Speech) etiketleme gibi işlemler için kapsamlı araçlar içerir.</a:t>
            </a:r>
            <a:r>
              <a:rPr lang="tr-TR" sz="1200" b="1" dirty="0">
                <a:solidFill>
                  <a:srgbClr val="6B6B6B"/>
                </a:solidFill>
                <a:latin typeface="sohne"/>
              </a:rPr>
              <a:t> </a:t>
            </a:r>
          </a:p>
          <a:p>
            <a:pPr algn="just"/>
            <a:r>
              <a:rPr lang="tr-TR" sz="1200" b="1" dirty="0">
                <a:solidFill>
                  <a:srgbClr val="6B6B6B"/>
                </a:solidFill>
                <a:latin typeface="sohne"/>
              </a:rPr>
              <a:t>Örnek Kullanım:</a:t>
            </a: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r>
              <a:rPr lang="tr-TR" sz="1200" b="1" dirty="0">
                <a:solidFill>
                  <a:srgbClr val="6B6B6B"/>
                </a:solidFill>
                <a:latin typeface="sohne"/>
              </a:rPr>
              <a:t>Çıktı:</a:t>
            </a:r>
            <a:r>
              <a:rPr lang="tr-TR" sz="1200" dirty="0">
                <a:solidFill>
                  <a:srgbClr val="6B6B6B"/>
                </a:solidFill>
                <a:latin typeface="sohne"/>
              </a:rPr>
              <a:t> ['Doğal', 'dil', 'işleme', 'çok', 'ilginç', 'bir', 'alandır', '.']</a:t>
            </a:r>
          </a:p>
          <a:p>
            <a:pPr algn="just"/>
            <a:endParaRPr lang="tr-TR" sz="1200" dirty="0">
              <a:solidFill>
                <a:srgbClr val="6B6B6B"/>
              </a:solidFill>
              <a:latin typeface="sohne"/>
            </a:endParaRPr>
          </a:p>
        </p:txBody>
      </p:sp>
      <p:pic>
        <p:nvPicPr>
          <p:cNvPr id="5" name="Resim 4">
            <a:extLst>
              <a:ext uri="{FF2B5EF4-FFF2-40B4-BE49-F238E27FC236}">
                <a16:creationId xmlns:a16="http://schemas.microsoft.com/office/drawing/2014/main" id="{30C1F0E7-8A3E-48DC-9BEB-4B584CFCEE98}"/>
              </a:ext>
            </a:extLst>
          </p:cNvPr>
          <p:cNvPicPr>
            <a:picLocks noChangeAspect="1"/>
          </p:cNvPicPr>
          <p:nvPr/>
        </p:nvPicPr>
        <p:blipFill>
          <a:blip r:embed="rId2"/>
          <a:stretch>
            <a:fillRect/>
          </a:stretch>
        </p:blipFill>
        <p:spPr>
          <a:xfrm>
            <a:off x="2052590" y="4069780"/>
            <a:ext cx="5082980" cy="1425063"/>
          </a:xfrm>
          <a:prstGeom prst="rect">
            <a:avLst/>
          </a:prstGeom>
        </p:spPr>
      </p:pic>
    </p:spTree>
    <p:extLst>
      <p:ext uri="{BB962C8B-B14F-4D97-AF65-F5344CB8AC3E}">
        <p14:creationId xmlns:p14="http://schemas.microsoft.com/office/powerpoint/2010/main" val="325511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11ED475-A6DD-3D79-87BF-617B22693F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1BD9BF-EB9B-3815-2BEB-5DB3F899C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8525C2C4-A2F7-6DEE-2C3A-B238B545D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71C0B5D3-D2F3-4497-AB99-69957E9CD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C873EB2-F0DF-99E6-45F5-C3BC52D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0ABF394F-A569-98C9-038E-B4DF2DB72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834FBA1-1E35-2BC8-A94D-CCABD461F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323A8AF1-1D3B-AC9E-A614-732A31D43860}"/>
              </a:ext>
            </a:extLst>
          </p:cNvPr>
          <p:cNvSpPr>
            <a:spLocks noGrp="1"/>
          </p:cNvSpPr>
          <p:nvPr>
            <p:ph type="title"/>
          </p:nvPr>
        </p:nvSpPr>
        <p:spPr>
          <a:xfrm>
            <a:off x="427989" y="392304"/>
            <a:ext cx="11077575" cy="1344612"/>
          </a:xfrm>
        </p:spPr>
        <p:txBody>
          <a:bodyPr anchor="b">
            <a:normAutofit fontScale="90000"/>
          </a:bodyPr>
          <a:lstStyle/>
          <a:p>
            <a:r>
              <a:rPr lang="tr-TR" dirty="0"/>
              <a:t>Doğal Dil İşlemede Temel Araçlar ve </a:t>
            </a:r>
            <a:r>
              <a:rPr lang="tr-TR" dirty="0" err="1"/>
              <a:t>Frameworkler</a:t>
            </a:r>
            <a:endParaRPr lang="tr-TR" dirty="0"/>
          </a:p>
        </p:txBody>
      </p:sp>
      <p:sp>
        <p:nvSpPr>
          <p:cNvPr id="3" name="İçerik Yer Tutucusu 2">
            <a:extLst>
              <a:ext uri="{FF2B5EF4-FFF2-40B4-BE49-F238E27FC236}">
                <a16:creationId xmlns:a16="http://schemas.microsoft.com/office/drawing/2014/main" id="{ADF3D941-DC0A-84D5-B4C2-F991DB596F75}"/>
              </a:ext>
            </a:extLst>
          </p:cNvPr>
          <p:cNvSpPr>
            <a:spLocks noGrp="1"/>
          </p:cNvSpPr>
          <p:nvPr>
            <p:ph idx="1"/>
          </p:nvPr>
        </p:nvSpPr>
        <p:spPr>
          <a:xfrm>
            <a:off x="861869" y="1956366"/>
            <a:ext cx="8091805" cy="3968940"/>
          </a:xfrm>
        </p:spPr>
        <p:txBody>
          <a:bodyPr>
            <a:normAutofit/>
          </a:bodyPr>
          <a:lstStyle/>
          <a:p>
            <a:pPr algn="just"/>
            <a:r>
              <a:rPr lang="tr-TR" sz="1600" b="1" dirty="0">
                <a:solidFill>
                  <a:srgbClr val="6B6B6B"/>
                </a:solidFill>
                <a:latin typeface="sohne"/>
              </a:rPr>
              <a:t>SPACY</a:t>
            </a:r>
            <a:r>
              <a:rPr lang="tr-TR" sz="1200" b="1" dirty="0">
                <a:solidFill>
                  <a:srgbClr val="6B6B6B"/>
                </a:solidFill>
                <a:latin typeface="sohne"/>
              </a:rPr>
              <a:t>:</a:t>
            </a:r>
          </a:p>
          <a:p>
            <a:pPr algn="just"/>
            <a:r>
              <a:rPr lang="tr-TR" sz="1200" dirty="0"/>
              <a:t>Daha hızlı ve modern bir NLP kütüphanesi. Büyük veri kümelerinde yüksek performanslı işlemler sağlar. Özellikle endüstriyel projelerde tercih edilir.</a:t>
            </a:r>
          </a:p>
          <a:p>
            <a:pPr algn="just"/>
            <a:r>
              <a:rPr lang="tr-TR" sz="1200" b="1" dirty="0">
                <a:solidFill>
                  <a:srgbClr val="6B6B6B"/>
                </a:solidFill>
                <a:latin typeface="sohne"/>
              </a:rPr>
              <a:t>Örnek Kullanım:</a:t>
            </a: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dirty="0">
              <a:solidFill>
                <a:srgbClr val="6B6B6B"/>
              </a:solidFill>
              <a:latin typeface="sohne"/>
            </a:endParaRPr>
          </a:p>
        </p:txBody>
      </p:sp>
      <p:pic>
        <p:nvPicPr>
          <p:cNvPr id="6" name="Resim 5">
            <a:extLst>
              <a:ext uri="{FF2B5EF4-FFF2-40B4-BE49-F238E27FC236}">
                <a16:creationId xmlns:a16="http://schemas.microsoft.com/office/drawing/2014/main" id="{9F8001E1-C8F6-381C-BD28-3D25F90CB403}"/>
              </a:ext>
            </a:extLst>
          </p:cNvPr>
          <p:cNvPicPr>
            <a:picLocks noChangeAspect="1"/>
          </p:cNvPicPr>
          <p:nvPr/>
        </p:nvPicPr>
        <p:blipFill>
          <a:blip r:embed="rId2"/>
          <a:stretch>
            <a:fillRect/>
          </a:stretch>
        </p:blipFill>
        <p:spPr>
          <a:xfrm>
            <a:off x="861869" y="3429000"/>
            <a:ext cx="5685013" cy="1752752"/>
          </a:xfrm>
          <a:prstGeom prst="rect">
            <a:avLst/>
          </a:prstGeom>
        </p:spPr>
      </p:pic>
      <p:graphicFrame>
        <p:nvGraphicFramePr>
          <p:cNvPr id="4" name="Tablo 3">
            <a:extLst>
              <a:ext uri="{FF2B5EF4-FFF2-40B4-BE49-F238E27FC236}">
                <a16:creationId xmlns:a16="http://schemas.microsoft.com/office/drawing/2014/main" id="{C3846F4C-36E3-4E24-A105-ECB6FFC88592}"/>
              </a:ext>
            </a:extLst>
          </p:cNvPr>
          <p:cNvGraphicFramePr>
            <a:graphicFrameLocks noGrp="1"/>
          </p:cNvGraphicFramePr>
          <p:nvPr>
            <p:extLst>
              <p:ext uri="{D42A27DB-BD31-4B8C-83A1-F6EECF244321}">
                <p14:modId xmlns:p14="http://schemas.microsoft.com/office/powerpoint/2010/main" val="2547835171"/>
              </p:ext>
            </p:extLst>
          </p:nvPr>
        </p:nvGraphicFramePr>
        <p:xfrm>
          <a:off x="3620779" y="4501969"/>
          <a:ext cx="8380722" cy="2103120"/>
        </p:xfrm>
        <a:graphic>
          <a:graphicData uri="http://schemas.openxmlformats.org/drawingml/2006/table">
            <a:tbl>
              <a:tblPr/>
              <a:tblGrid>
                <a:gridCol w="2793574">
                  <a:extLst>
                    <a:ext uri="{9D8B030D-6E8A-4147-A177-3AD203B41FA5}">
                      <a16:colId xmlns:a16="http://schemas.microsoft.com/office/drawing/2014/main" val="1484880946"/>
                    </a:ext>
                  </a:extLst>
                </a:gridCol>
                <a:gridCol w="2793574">
                  <a:extLst>
                    <a:ext uri="{9D8B030D-6E8A-4147-A177-3AD203B41FA5}">
                      <a16:colId xmlns:a16="http://schemas.microsoft.com/office/drawing/2014/main" val="3296507207"/>
                    </a:ext>
                  </a:extLst>
                </a:gridCol>
                <a:gridCol w="2793574">
                  <a:extLst>
                    <a:ext uri="{9D8B030D-6E8A-4147-A177-3AD203B41FA5}">
                      <a16:colId xmlns:a16="http://schemas.microsoft.com/office/drawing/2014/main" val="3017230314"/>
                    </a:ext>
                  </a:extLst>
                </a:gridCol>
              </a:tblGrid>
              <a:tr h="365760">
                <a:tc>
                  <a:txBody>
                    <a:bodyPr/>
                    <a:lstStyle/>
                    <a:p>
                      <a:r>
                        <a:rPr lang="tr-TR" sz="1800" dirty="0"/>
                        <a:t>Özellik</a:t>
                      </a:r>
                    </a:p>
                  </a:txBody>
                  <a:tcPr anchor="ctr">
                    <a:lnL>
                      <a:noFill/>
                    </a:lnL>
                    <a:lnR>
                      <a:noFill/>
                    </a:lnR>
                    <a:lnT>
                      <a:noFill/>
                    </a:lnT>
                    <a:lnB>
                      <a:noFill/>
                    </a:lnB>
                  </a:tcPr>
                </a:tc>
                <a:tc>
                  <a:txBody>
                    <a:bodyPr/>
                    <a:lstStyle/>
                    <a:p>
                      <a:r>
                        <a:rPr lang="tr-TR" sz="1800" b="1"/>
                        <a:t>SpaCy</a:t>
                      </a:r>
                      <a:endParaRPr lang="tr-TR" sz="1800"/>
                    </a:p>
                  </a:txBody>
                  <a:tcPr anchor="ctr">
                    <a:lnL>
                      <a:noFill/>
                    </a:lnL>
                    <a:lnR>
                      <a:noFill/>
                    </a:lnR>
                    <a:lnT>
                      <a:noFill/>
                    </a:lnT>
                    <a:lnB>
                      <a:noFill/>
                    </a:lnB>
                  </a:tcPr>
                </a:tc>
                <a:tc>
                  <a:txBody>
                    <a:bodyPr/>
                    <a:lstStyle/>
                    <a:p>
                      <a:r>
                        <a:rPr lang="tr-TR" sz="1800" b="1"/>
                        <a:t>NLTK</a:t>
                      </a:r>
                      <a:endParaRPr lang="tr-TR" sz="1800"/>
                    </a:p>
                  </a:txBody>
                  <a:tcPr anchor="ctr">
                    <a:lnL>
                      <a:noFill/>
                    </a:lnL>
                    <a:lnR>
                      <a:noFill/>
                    </a:lnR>
                    <a:lnT>
                      <a:noFill/>
                    </a:lnT>
                    <a:lnB>
                      <a:noFill/>
                    </a:lnB>
                  </a:tcPr>
                </a:tc>
                <a:extLst>
                  <a:ext uri="{0D108BD9-81ED-4DB2-BD59-A6C34878D82A}">
                    <a16:rowId xmlns:a16="http://schemas.microsoft.com/office/drawing/2014/main" val="3045041571"/>
                  </a:ext>
                </a:extLst>
              </a:tr>
              <a:tr h="365760">
                <a:tc>
                  <a:txBody>
                    <a:bodyPr/>
                    <a:lstStyle/>
                    <a:p>
                      <a:r>
                        <a:rPr lang="tr-TR" sz="1800" b="1" dirty="0"/>
                        <a:t>Amaç</a:t>
                      </a:r>
                      <a:endParaRPr lang="tr-TR" sz="1800" dirty="0"/>
                    </a:p>
                  </a:txBody>
                  <a:tcPr anchor="ctr">
                    <a:lnL>
                      <a:noFill/>
                    </a:lnL>
                    <a:lnR>
                      <a:noFill/>
                    </a:lnR>
                    <a:lnT>
                      <a:noFill/>
                    </a:lnT>
                    <a:lnB>
                      <a:noFill/>
                    </a:lnB>
                  </a:tcPr>
                </a:tc>
                <a:tc>
                  <a:txBody>
                    <a:bodyPr/>
                    <a:lstStyle/>
                    <a:p>
                      <a:r>
                        <a:rPr lang="tr-TR" sz="1800"/>
                        <a:t>Üretim odaklı, hızlı NLP</a:t>
                      </a:r>
                    </a:p>
                  </a:txBody>
                  <a:tcPr anchor="ctr">
                    <a:lnL>
                      <a:noFill/>
                    </a:lnL>
                    <a:lnR>
                      <a:noFill/>
                    </a:lnR>
                    <a:lnT>
                      <a:noFill/>
                    </a:lnT>
                    <a:lnB>
                      <a:noFill/>
                    </a:lnB>
                  </a:tcPr>
                </a:tc>
                <a:tc>
                  <a:txBody>
                    <a:bodyPr/>
                    <a:lstStyle/>
                    <a:p>
                      <a:r>
                        <a:rPr lang="tr-TR" sz="1800"/>
                        <a:t>Akademik, detaylı NLP</a:t>
                      </a:r>
                    </a:p>
                  </a:txBody>
                  <a:tcPr anchor="ctr">
                    <a:lnL>
                      <a:noFill/>
                    </a:lnL>
                    <a:lnR>
                      <a:noFill/>
                    </a:lnR>
                    <a:lnT>
                      <a:noFill/>
                    </a:lnT>
                    <a:lnB>
                      <a:noFill/>
                    </a:lnB>
                  </a:tcPr>
                </a:tc>
                <a:extLst>
                  <a:ext uri="{0D108BD9-81ED-4DB2-BD59-A6C34878D82A}">
                    <a16:rowId xmlns:a16="http://schemas.microsoft.com/office/drawing/2014/main" val="1706972547"/>
                  </a:ext>
                </a:extLst>
              </a:tr>
              <a:tr h="640080">
                <a:tc>
                  <a:txBody>
                    <a:bodyPr/>
                    <a:lstStyle/>
                    <a:p>
                      <a:r>
                        <a:rPr lang="tr-TR" sz="1800" b="1"/>
                        <a:t>Dil Modelleri</a:t>
                      </a:r>
                      <a:endParaRPr lang="tr-TR" sz="1800"/>
                    </a:p>
                  </a:txBody>
                  <a:tcPr anchor="ctr">
                    <a:lnL>
                      <a:noFill/>
                    </a:lnL>
                    <a:lnR>
                      <a:noFill/>
                    </a:lnR>
                    <a:lnT>
                      <a:noFill/>
                    </a:lnT>
                    <a:lnB>
                      <a:noFill/>
                    </a:lnB>
                  </a:tcPr>
                </a:tc>
                <a:tc>
                  <a:txBody>
                    <a:bodyPr/>
                    <a:lstStyle/>
                    <a:p>
                      <a:r>
                        <a:rPr lang="tr-TR" sz="1800"/>
                        <a:t>Önceden eğitilmiş modeller</a:t>
                      </a:r>
                    </a:p>
                  </a:txBody>
                  <a:tcPr anchor="ctr">
                    <a:lnL>
                      <a:noFill/>
                    </a:lnL>
                    <a:lnR>
                      <a:noFill/>
                    </a:lnR>
                    <a:lnT>
                      <a:noFill/>
                    </a:lnT>
                    <a:lnB>
                      <a:noFill/>
                    </a:lnB>
                  </a:tcPr>
                </a:tc>
                <a:tc>
                  <a:txBody>
                    <a:bodyPr/>
                    <a:lstStyle/>
                    <a:p>
                      <a:r>
                        <a:rPr lang="tr-TR" sz="1800"/>
                        <a:t>Önceden eğitilmiş sınırlı</a:t>
                      </a:r>
                    </a:p>
                  </a:txBody>
                  <a:tcPr anchor="ctr">
                    <a:lnL>
                      <a:noFill/>
                    </a:lnL>
                    <a:lnR>
                      <a:noFill/>
                    </a:lnR>
                    <a:lnT>
                      <a:noFill/>
                    </a:lnT>
                    <a:lnB>
                      <a:noFill/>
                    </a:lnB>
                  </a:tcPr>
                </a:tc>
                <a:extLst>
                  <a:ext uri="{0D108BD9-81ED-4DB2-BD59-A6C34878D82A}">
                    <a16:rowId xmlns:a16="http://schemas.microsoft.com/office/drawing/2014/main" val="3853925194"/>
                  </a:ext>
                </a:extLst>
              </a:tr>
              <a:tr h="365760">
                <a:tc>
                  <a:txBody>
                    <a:bodyPr/>
                    <a:lstStyle/>
                    <a:p>
                      <a:r>
                        <a:rPr lang="tr-TR" sz="1800" b="1"/>
                        <a:t>Kullanım Kolaylığı</a:t>
                      </a:r>
                      <a:endParaRPr lang="tr-TR" sz="1800"/>
                    </a:p>
                  </a:txBody>
                  <a:tcPr anchor="ctr">
                    <a:lnL>
                      <a:noFill/>
                    </a:lnL>
                    <a:lnR>
                      <a:noFill/>
                    </a:lnR>
                    <a:lnT>
                      <a:noFill/>
                    </a:lnT>
                    <a:lnB>
                      <a:noFill/>
                    </a:lnB>
                  </a:tcPr>
                </a:tc>
                <a:tc>
                  <a:txBody>
                    <a:bodyPr/>
                    <a:lstStyle/>
                    <a:p>
                      <a:r>
                        <a:rPr lang="tr-TR" sz="1800"/>
                        <a:t>Daha basit ve hızlı</a:t>
                      </a:r>
                    </a:p>
                  </a:txBody>
                  <a:tcPr anchor="ctr">
                    <a:lnL>
                      <a:noFill/>
                    </a:lnL>
                    <a:lnR>
                      <a:noFill/>
                    </a:lnR>
                    <a:lnT>
                      <a:noFill/>
                    </a:lnT>
                    <a:lnB>
                      <a:noFill/>
                    </a:lnB>
                  </a:tcPr>
                </a:tc>
                <a:tc>
                  <a:txBody>
                    <a:bodyPr/>
                    <a:lstStyle/>
                    <a:p>
                      <a:r>
                        <a:rPr lang="tr-TR" sz="1800"/>
                        <a:t>Modüler ama karmaşık</a:t>
                      </a:r>
                    </a:p>
                  </a:txBody>
                  <a:tcPr anchor="ctr">
                    <a:lnL>
                      <a:noFill/>
                    </a:lnL>
                    <a:lnR>
                      <a:noFill/>
                    </a:lnR>
                    <a:lnT>
                      <a:noFill/>
                    </a:lnT>
                    <a:lnB>
                      <a:noFill/>
                    </a:lnB>
                  </a:tcPr>
                </a:tc>
                <a:extLst>
                  <a:ext uri="{0D108BD9-81ED-4DB2-BD59-A6C34878D82A}">
                    <a16:rowId xmlns:a16="http://schemas.microsoft.com/office/drawing/2014/main" val="3288428750"/>
                  </a:ext>
                </a:extLst>
              </a:tr>
              <a:tr h="365760">
                <a:tc>
                  <a:txBody>
                    <a:bodyPr/>
                    <a:lstStyle/>
                    <a:p>
                      <a:r>
                        <a:rPr lang="tr-TR" sz="1800" b="1"/>
                        <a:t>Hız</a:t>
                      </a:r>
                      <a:endParaRPr lang="tr-TR" sz="1800"/>
                    </a:p>
                  </a:txBody>
                  <a:tcPr anchor="ctr">
                    <a:lnL>
                      <a:noFill/>
                    </a:lnL>
                    <a:lnR>
                      <a:noFill/>
                    </a:lnR>
                    <a:lnT>
                      <a:noFill/>
                    </a:lnT>
                    <a:lnB>
                      <a:noFill/>
                    </a:lnB>
                  </a:tcPr>
                </a:tc>
                <a:tc>
                  <a:txBody>
                    <a:bodyPr/>
                    <a:lstStyle/>
                    <a:p>
                      <a:r>
                        <a:rPr lang="tr-TR" sz="1800"/>
                        <a:t>Çok hızlı</a:t>
                      </a:r>
                    </a:p>
                  </a:txBody>
                  <a:tcPr anchor="ctr">
                    <a:lnL>
                      <a:noFill/>
                    </a:lnL>
                    <a:lnR>
                      <a:noFill/>
                    </a:lnR>
                    <a:lnT>
                      <a:noFill/>
                    </a:lnT>
                    <a:lnB>
                      <a:noFill/>
                    </a:lnB>
                  </a:tcPr>
                </a:tc>
                <a:tc>
                  <a:txBody>
                    <a:bodyPr/>
                    <a:lstStyle/>
                    <a:p>
                      <a:r>
                        <a:rPr lang="tr-TR" sz="1800" dirty="0"/>
                        <a:t>Görece daha yavaş</a:t>
                      </a:r>
                    </a:p>
                  </a:txBody>
                  <a:tcPr anchor="ctr">
                    <a:lnL>
                      <a:noFill/>
                    </a:lnL>
                    <a:lnR>
                      <a:noFill/>
                    </a:lnR>
                    <a:lnT>
                      <a:noFill/>
                    </a:lnT>
                    <a:lnB>
                      <a:noFill/>
                    </a:lnB>
                  </a:tcPr>
                </a:tc>
                <a:extLst>
                  <a:ext uri="{0D108BD9-81ED-4DB2-BD59-A6C34878D82A}">
                    <a16:rowId xmlns:a16="http://schemas.microsoft.com/office/drawing/2014/main" val="3060283325"/>
                  </a:ext>
                </a:extLst>
              </a:tr>
            </a:tbl>
          </a:graphicData>
        </a:graphic>
      </p:graphicFrame>
    </p:spTree>
    <p:extLst>
      <p:ext uri="{BB962C8B-B14F-4D97-AF65-F5344CB8AC3E}">
        <p14:creationId xmlns:p14="http://schemas.microsoft.com/office/powerpoint/2010/main" val="3552296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9BF565B-B805-4722-5DC9-A556AF5AA35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0332FA-01ED-C6DA-2FA4-97C314FE1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A838118-0DE0-9FA6-8540-48C715E69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33AEE163-A7EC-3F29-A28F-F0187EC05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B7632B7-086E-7DB0-0C78-58AFEF053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6624AEE-FA7B-E9EE-5B77-2A6A27526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9C935E9-25FD-0C0A-6C5B-E2A01F316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7BA28EC8-9D20-4260-46EF-1D8D79DF0A6C}"/>
              </a:ext>
            </a:extLst>
          </p:cNvPr>
          <p:cNvSpPr>
            <a:spLocks noGrp="1"/>
          </p:cNvSpPr>
          <p:nvPr>
            <p:ph type="title"/>
          </p:nvPr>
        </p:nvSpPr>
        <p:spPr>
          <a:xfrm>
            <a:off x="427989" y="392304"/>
            <a:ext cx="11077575" cy="1344612"/>
          </a:xfrm>
        </p:spPr>
        <p:txBody>
          <a:bodyPr anchor="b">
            <a:normAutofit fontScale="90000"/>
          </a:bodyPr>
          <a:lstStyle/>
          <a:p>
            <a:r>
              <a:rPr lang="tr-TR" dirty="0"/>
              <a:t>Doğal Dil İşlemede Temel Araçlar ve </a:t>
            </a:r>
            <a:r>
              <a:rPr lang="tr-TR" dirty="0" err="1"/>
              <a:t>Frameworkler</a:t>
            </a:r>
            <a:endParaRPr lang="tr-TR" dirty="0"/>
          </a:p>
        </p:txBody>
      </p:sp>
      <p:sp>
        <p:nvSpPr>
          <p:cNvPr id="3" name="İçerik Yer Tutucusu 2">
            <a:extLst>
              <a:ext uri="{FF2B5EF4-FFF2-40B4-BE49-F238E27FC236}">
                <a16:creationId xmlns:a16="http://schemas.microsoft.com/office/drawing/2014/main" id="{5AB8329C-3264-CDF0-3500-47DEFBEE34EE}"/>
              </a:ext>
            </a:extLst>
          </p:cNvPr>
          <p:cNvSpPr>
            <a:spLocks noGrp="1"/>
          </p:cNvSpPr>
          <p:nvPr>
            <p:ph idx="1"/>
          </p:nvPr>
        </p:nvSpPr>
        <p:spPr>
          <a:xfrm>
            <a:off x="1920875" y="2312988"/>
            <a:ext cx="8091805" cy="3968940"/>
          </a:xfrm>
        </p:spPr>
        <p:txBody>
          <a:bodyPr>
            <a:normAutofit/>
          </a:bodyPr>
          <a:lstStyle/>
          <a:p>
            <a:pPr algn="just"/>
            <a:r>
              <a:rPr lang="tr-TR" sz="1600" b="1" dirty="0" err="1">
                <a:solidFill>
                  <a:srgbClr val="6B6B6B"/>
                </a:solidFill>
                <a:latin typeface="sohne"/>
              </a:rPr>
              <a:t>Hugging</a:t>
            </a:r>
            <a:r>
              <a:rPr lang="tr-TR" sz="1600" b="1" dirty="0">
                <a:solidFill>
                  <a:srgbClr val="6B6B6B"/>
                </a:solidFill>
                <a:latin typeface="sohne"/>
              </a:rPr>
              <a:t> </a:t>
            </a:r>
            <a:r>
              <a:rPr lang="tr-TR" sz="1600" b="1" dirty="0" err="1">
                <a:solidFill>
                  <a:srgbClr val="6B6B6B"/>
                </a:solidFill>
                <a:latin typeface="sohne"/>
              </a:rPr>
              <a:t>Face</a:t>
            </a:r>
            <a:r>
              <a:rPr lang="tr-TR" sz="1600" b="1" dirty="0">
                <a:solidFill>
                  <a:srgbClr val="6B6B6B"/>
                </a:solidFill>
                <a:latin typeface="sohne"/>
              </a:rPr>
              <a:t> </a:t>
            </a:r>
            <a:r>
              <a:rPr lang="tr-TR" sz="1600" b="1" dirty="0" err="1">
                <a:solidFill>
                  <a:srgbClr val="6B6B6B"/>
                </a:solidFill>
                <a:latin typeface="sohne"/>
              </a:rPr>
              <a:t>Transformers</a:t>
            </a:r>
            <a:r>
              <a:rPr lang="tr-TR" sz="1600" b="1" dirty="0">
                <a:solidFill>
                  <a:srgbClr val="6B6B6B"/>
                </a:solidFill>
                <a:latin typeface="sohne"/>
              </a:rPr>
              <a:t>:</a:t>
            </a:r>
            <a:r>
              <a:rPr lang="tr-TR" sz="1200" b="1" dirty="0">
                <a:solidFill>
                  <a:srgbClr val="6B6B6B"/>
                </a:solidFill>
                <a:latin typeface="sohne"/>
              </a:rPr>
              <a:t>:</a:t>
            </a:r>
          </a:p>
          <a:p>
            <a:pPr algn="just"/>
            <a:r>
              <a:rPr lang="tr-TR" sz="1200" dirty="0"/>
              <a:t>Gelişmiş dil modellerini (ör. BERT, GPT) kolayca kullanabilmek için tasarlanmıştır. Özellikle derin öğrenme temelli NLP uygulamalarında popülerdir.</a:t>
            </a:r>
          </a:p>
          <a:p>
            <a:pPr algn="just"/>
            <a:r>
              <a:rPr lang="tr-TR" sz="1200" b="1" dirty="0">
                <a:solidFill>
                  <a:srgbClr val="6B6B6B"/>
                </a:solidFill>
                <a:latin typeface="sohne"/>
              </a:rPr>
              <a:t>Örnek Kullanım:</a:t>
            </a: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b="1" dirty="0">
              <a:solidFill>
                <a:srgbClr val="6B6B6B"/>
              </a:solidFill>
              <a:latin typeface="sohne"/>
            </a:endParaRPr>
          </a:p>
          <a:p>
            <a:pPr algn="just"/>
            <a:endParaRPr lang="tr-TR" sz="1200" dirty="0">
              <a:solidFill>
                <a:srgbClr val="6B6B6B"/>
              </a:solidFill>
              <a:latin typeface="sohne"/>
            </a:endParaRPr>
          </a:p>
        </p:txBody>
      </p:sp>
      <p:pic>
        <p:nvPicPr>
          <p:cNvPr id="5" name="Resim 4">
            <a:extLst>
              <a:ext uri="{FF2B5EF4-FFF2-40B4-BE49-F238E27FC236}">
                <a16:creationId xmlns:a16="http://schemas.microsoft.com/office/drawing/2014/main" id="{071A5FB8-800E-4437-2557-5B6125C677F1}"/>
              </a:ext>
            </a:extLst>
          </p:cNvPr>
          <p:cNvPicPr>
            <a:picLocks noChangeAspect="1"/>
          </p:cNvPicPr>
          <p:nvPr/>
        </p:nvPicPr>
        <p:blipFill>
          <a:blip r:embed="rId2"/>
          <a:stretch>
            <a:fillRect/>
          </a:stretch>
        </p:blipFill>
        <p:spPr>
          <a:xfrm>
            <a:off x="2052590" y="3968432"/>
            <a:ext cx="5311600" cy="1463167"/>
          </a:xfrm>
          <a:prstGeom prst="rect">
            <a:avLst/>
          </a:prstGeom>
        </p:spPr>
      </p:pic>
    </p:spTree>
    <p:extLst>
      <p:ext uri="{BB962C8B-B14F-4D97-AF65-F5344CB8AC3E}">
        <p14:creationId xmlns:p14="http://schemas.microsoft.com/office/powerpoint/2010/main" val="6963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80CEC8D-3B80-0FB5-D6A5-ECAB57D5F0D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B7E900-3BFC-952F-6BED-3B3C9ACDC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A5E9BAAE-431C-386B-1DBD-C5289D4C3F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73393841-2AEE-1970-831A-3A8ED7DB8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6AE9289-9E9B-4712-CEAD-705A587B2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3795C71-BC33-0B77-321E-851BA9015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057BFCD-5B04-634C-DB62-605643300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5A9F9FC1-811E-C0C9-299C-271EF02ED11F}"/>
              </a:ext>
            </a:extLst>
          </p:cNvPr>
          <p:cNvSpPr>
            <a:spLocks noGrp="1"/>
          </p:cNvSpPr>
          <p:nvPr>
            <p:ph type="title"/>
          </p:nvPr>
        </p:nvSpPr>
        <p:spPr>
          <a:xfrm>
            <a:off x="1920875" y="442913"/>
            <a:ext cx="6857365" cy="1344612"/>
          </a:xfrm>
        </p:spPr>
        <p:txBody>
          <a:bodyPr anchor="b">
            <a:normAutofit/>
          </a:bodyPr>
          <a:lstStyle/>
          <a:p>
            <a:r>
              <a:rPr lang="tr-TR" dirty="0"/>
              <a:t>NLP nedir?</a:t>
            </a:r>
          </a:p>
        </p:txBody>
      </p:sp>
      <p:sp>
        <p:nvSpPr>
          <p:cNvPr id="3" name="İçerik Yer Tutucusu 2">
            <a:extLst>
              <a:ext uri="{FF2B5EF4-FFF2-40B4-BE49-F238E27FC236}">
                <a16:creationId xmlns:a16="http://schemas.microsoft.com/office/drawing/2014/main" id="{7F8871BA-3C67-1E2D-02A8-89D4EA032144}"/>
              </a:ext>
            </a:extLst>
          </p:cNvPr>
          <p:cNvSpPr>
            <a:spLocks noGrp="1"/>
          </p:cNvSpPr>
          <p:nvPr>
            <p:ph idx="1"/>
          </p:nvPr>
        </p:nvSpPr>
        <p:spPr>
          <a:xfrm>
            <a:off x="1920875" y="2312988"/>
            <a:ext cx="6857365" cy="3651250"/>
          </a:xfrm>
        </p:spPr>
        <p:txBody>
          <a:bodyPr>
            <a:normAutofit fontScale="85000" lnSpcReduction="10000"/>
          </a:bodyPr>
          <a:lstStyle/>
          <a:p>
            <a:pPr marL="285750" indent="-285750" algn="just">
              <a:buFont typeface="Courier New" panose="02070309020205020404" pitchFamily="49" charset="0"/>
              <a:buChar char="o"/>
            </a:pPr>
            <a:r>
              <a:rPr lang="tr-TR" b="0" i="0" dirty="0">
                <a:solidFill>
                  <a:srgbClr val="6B6B6B"/>
                </a:solidFill>
                <a:effectLst/>
                <a:latin typeface="sohne"/>
              </a:rPr>
              <a:t>Bu verilerin miktarı kadar, </a:t>
            </a:r>
            <a:r>
              <a:rPr lang="tr-TR" b="1" i="0" dirty="0">
                <a:solidFill>
                  <a:srgbClr val="6B6B6B"/>
                </a:solidFill>
                <a:effectLst/>
                <a:latin typeface="sohne"/>
              </a:rPr>
              <a:t>çeşitliliği ve yapısal olmayan </a:t>
            </a:r>
            <a:r>
              <a:rPr lang="tr-TR" b="0" i="0" dirty="0">
                <a:solidFill>
                  <a:srgbClr val="6B6B6B"/>
                </a:solidFill>
                <a:effectLst/>
                <a:latin typeface="sohne"/>
              </a:rPr>
              <a:t>formu da analiz edilmelerini zorlaştırır. </a:t>
            </a:r>
          </a:p>
          <a:p>
            <a:pPr marL="285750" indent="-285750" algn="just">
              <a:buFont typeface="Courier New" panose="02070309020205020404" pitchFamily="49" charset="0"/>
              <a:buChar char="o"/>
            </a:pPr>
            <a:r>
              <a:rPr lang="tr-TR" b="0" i="0" dirty="0">
                <a:solidFill>
                  <a:srgbClr val="6B6B6B"/>
                </a:solidFill>
                <a:effectLst/>
                <a:latin typeface="sohne"/>
              </a:rPr>
              <a:t>NLP, bu verileri anlamlandırmak için kullanılan bir teknoloji olarak, metni parçalara ayırarak (örneğin, kelimelere, cümlelere), </a:t>
            </a:r>
            <a:r>
              <a:rPr lang="tr-TR" b="1" i="0" dirty="0">
                <a:solidFill>
                  <a:srgbClr val="6B6B6B"/>
                </a:solidFill>
                <a:effectLst/>
                <a:latin typeface="sohne"/>
              </a:rPr>
              <a:t>içindeki anlamı ortaya </a:t>
            </a:r>
            <a:r>
              <a:rPr lang="tr-TR" b="0" i="0" dirty="0">
                <a:solidFill>
                  <a:srgbClr val="6B6B6B"/>
                </a:solidFill>
                <a:effectLst/>
                <a:latin typeface="sohne"/>
              </a:rPr>
              <a:t>çıkarır. Bu sayede, insanlar için erişilmesi zor olan derinlemesine içgörüler elde edilebilir. </a:t>
            </a:r>
          </a:p>
          <a:p>
            <a:pPr marL="285750" indent="-285750" algn="just">
              <a:buFont typeface="Courier New" panose="02070309020205020404" pitchFamily="49" charset="0"/>
              <a:buChar char="o"/>
            </a:pPr>
            <a:r>
              <a:rPr lang="tr-TR" b="0" i="0" dirty="0">
                <a:solidFill>
                  <a:srgbClr val="6B6B6B"/>
                </a:solidFill>
                <a:effectLst/>
                <a:latin typeface="sohne"/>
              </a:rPr>
              <a:t>Örneğin, sosyal medya paylaşımlarından kullanıcıların genel duygu durumunu analiz etmek veya müşteri geri bildirimlerinden ürün geliştirme için öneriler çıkarmak mümkün hale gelir.</a:t>
            </a:r>
            <a:endParaRPr lang="tr-TR" dirty="0"/>
          </a:p>
        </p:txBody>
      </p:sp>
    </p:spTree>
    <p:extLst>
      <p:ext uri="{BB962C8B-B14F-4D97-AF65-F5344CB8AC3E}">
        <p14:creationId xmlns:p14="http://schemas.microsoft.com/office/powerpoint/2010/main" val="334142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A6000B2-2991-6A55-D7A0-63F03942C65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EA3109-92A7-3A0A-6162-5353A5DC0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C4788CA-7A2B-9820-BF86-1DC30763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7965FCAC-DF8F-FC97-E644-F51891980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3C52493-DD98-3DC3-DA95-A1A47F59B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98DC5B6-237D-75CA-EB06-2117A525E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D46A21-6CD2-F5CC-23A9-0D8F02207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F972F93C-6CFF-3EB3-1121-2231228ECBDA}"/>
              </a:ext>
            </a:extLst>
          </p:cNvPr>
          <p:cNvSpPr>
            <a:spLocks noGrp="1"/>
          </p:cNvSpPr>
          <p:nvPr>
            <p:ph type="title"/>
          </p:nvPr>
        </p:nvSpPr>
        <p:spPr>
          <a:xfrm>
            <a:off x="1920875" y="442913"/>
            <a:ext cx="6857365" cy="1344612"/>
          </a:xfrm>
        </p:spPr>
        <p:txBody>
          <a:bodyPr anchor="b">
            <a:normAutofit/>
          </a:bodyPr>
          <a:lstStyle/>
          <a:p>
            <a:r>
              <a:rPr lang="tr-TR" dirty="0"/>
              <a:t>NLP nedir?</a:t>
            </a:r>
          </a:p>
        </p:txBody>
      </p:sp>
      <p:sp>
        <p:nvSpPr>
          <p:cNvPr id="3" name="İçerik Yer Tutucusu 2">
            <a:extLst>
              <a:ext uri="{FF2B5EF4-FFF2-40B4-BE49-F238E27FC236}">
                <a16:creationId xmlns:a16="http://schemas.microsoft.com/office/drawing/2014/main" id="{813610C4-C819-4430-3CB0-B9D250E78307}"/>
              </a:ext>
            </a:extLst>
          </p:cNvPr>
          <p:cNvSpPr>
            <a:spLocks noGrp="1"/>
          </p:cNvSpPr>
          <p:nvPr>
            <p:ph idx="1"/>
          </p:nvPr>
        </p:nvSpPr>
        <p:spPr>
          <a:xfrm>
            <a:off x="1920875" y="2312988"/>
            <a:ext cx="6857365" cy="3651250"/>
          </a:xfrm>
        </p:spPr>
        <p:txBody>
          <a:bodyPr>
            <a:normAutofit fontScale="77500" lnSpcReduction="20000"/>
          </a:bodyPr>
          <a:lstStyle/>
          <a:p>
            <a:pPr marL="285750" indent="-285750" algn="just">
              <a:buFont typeface="Courier New" panose="02070309020205020404" pitchFamily="49" charset="0"/>
              <a:buChar char="o"/>
            </a:pPr>
            <a:r>
              <a:rPr lang="tr-TR" b="0" i="0" dirty="0">
                <a:solidFill>
                  <a:srgbClr val="6B6B6B"/>
                </a:solidFill>
                <a:effectLst/>
                <a:latin typeface="sohne"/>
              </a:rPr>
              <a:t>NLP, </a:t>
            </a:r>
            <a:r>
              <a:rPr lang="tr-TR" b="1" i="0" dirty="0">
                <a:solidFill>
                  <a:srgbClr val="6B6B6B"/>
                </a:solidFill>
                <a:effectLst/>
                <a:latin typeface="sohne"/>
              </a:rPr>
              <a:t>insan-bilgisayar etkileşimini</a:t>
            </a:r>
            <a:r>
              <a:rPr lang="tr-TR" b="0" i="0" dirty="0">
                <a:solidFill>
                  <a:srgbClr val="6B6B6B"/>
                </a:solidFill>
                <a:effectLst/>
                <a:latin typeface="sohne"/>
              </a:rPr>
              <a:t> kolaylaştırarak, kullanıcıların bilgisayarlarla doğal bir şekilde iletişim kurmasını sağlar. Geleneksel kullanıcı arayüzlerinde, kullanıcılar belirli komutları öğrenmek veya klavye-</a:t>
            </a:r>
            <a:r>
              <a:rPr lang="tr-TR" b="0" i="0" dirty="0" err="1">
                <a:solidFill>
                  <a:srgbClr val="6B6B6B"/>
                </a:solidFill>
                <a:effectLst/>
                <a:latin typeface="sohne"/>
              </a:rPr>
              <a:t>mouse</a:t>
            </a:r>
            <a:r>
              <a:rPr lang="tr-TR" b="0" i="0" dirty="0">
                <a:solidFill>
                  <a:srgbClr val="6B6B6B"/>
                </a:solidFill>
                <a:effectLst/>
                <a:latin typeface="sohne"/>
              </a:rPr>
              <a:t> gibi araçlarla iletişim kurmak zorunda kalır. </a:t>
            </a:r>
          </a:p>
          <a:p>
            <a:pPr marL="285750" indent="-285750" algn="just">
              <a:buFont typeface="Courier New" panose="02070309020205020404" pitchFamily="49" charset="0"/>
              <a:buChar char="o"/>
            </a:pPr>
            <a:r>
              <a:rPr lang="tr-TR" b="0" i="0" dirty="0">
                <a:solidFill>
                  <a:srgbClr val="6B6B6B"/>
                </a:solidFill>
                <a:effectLst/>
                <a:latin typeface="sohne"/>
              </a:rPr>
              <a:t>Ancak NLP sayesinde, bilgisayarlar doğal dili anlayabilir ve işleyebilir. Bu, kullanıcıların bir cihazla sanki başka bir insanla konuşuyormuş gibi etkileşime geçmesine olanak tanır. </a:t>
            </a:r>
          </a:p>
          <a:p>
            <a:pPr marL="285750" indent="-285750" algn="just">
              <a:buFont typeface="Courier New" panose="02070309020205020404" pitchFamily="49" charset="0"/>
              <a:buChar char="o"/>
            </a:pPr>
            <a:r>
              <a:rPr lang="tr-TR" b="0" i="0" dirty="0">
                <a:solidFill>
                  <a:srgbClr val="6B6B6B"/>
                </a:solidFill>
                <a:effectLst/>
                <a:latin typeface="sohne"/>
              </a:rPr>
              <a:t>Örneğin, bir kullanıcı akıllı bir asistan olan Siri'ye 'Bugün hava nasıl olacak?' diye sorduğunda, Siri bu talimatı anlar, hava durumu verilerini analiz eder ve kullanıcıya anlamlı bir şekilde yanıt verir. Böylece, kullanıcıların bilgisayarlarla olan etkileşimleri hem daha sezgisel hem de daha kolay hale gelir.</a:t>
            </a:r>
          </a:p>
        </p:txBody>
      </p:sp>
    </p:spTree>
    <p:extLst>
      <p:ext uri="{BB962C8B-B14F-4D97-AF65-F5344CB8AC3E}">
        <p14:creationId xmlns:p14="http://schemas.microsoft.com/office/powerpoint/2010/main" val="89614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C9E7573-167D-DE73-F818-CFBBFBB9DBF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AA29D2-E665-8287-7B8D-0BEB4DFFF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DF7CB101-C4A5-D858-B91D-FD416D654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F4758218-C607-B483-EC4F-6DDA677FA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E0F34D5-C1DA-B285-FD35-CA267C4DA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375F30C-CC0A-938B-8FCB-36DBC999B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F76E6651-4AD0-9B9D-1FAD-A2A379745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E6414887-A12D-631E-68AF-040C50CC1909}"/>
              </a:ext>
            </a:extLst>
          </p:cNvPr>
          <p:cNvSpPr>
            <a:spLocks noGrp="1"/>
          </p:cNvSpPr>
          <p:nvPr>
            <p:ph type="title"/>
          </p:nvPr>
        </p:nvSpPr>
        <p:spPr>
          <a:xfrm>
            <a:off x="1920875" y="442913"/>
            <a:ext cx="6857365" cy="1344612"/>
          </a:xfrm>
        </p:spPr>
        <p:txBody>
          <a:bodyPr anchor="b">
            <a:normAutofit fontScale="90000"/>
          </a:bodyPr>
          <a:lstStyle/>
          <a:p>
            <a:r>
              <a:rPr lang="tr-TR" dirty="0"/>
              <a:t>Günümüzde Kullanılan NLP Örnekleri</a:t>
            </a:r>
          </a:p>
        </p:txBody>
      </p:sp>
      <p:sp>
        <p:nvSpPr>
          <p:cNvPr id="3" name="İçerik Yer Tutucusu 2">
            <a:extLst>
              <a:ext uri="{FF2B5EF4-FFF2-40B4-BE49-F238E27FC236}">
                <a16:creationId xmlns:a16="http://schemas.microsoft.com/office/drawing/2014/main" id="{90E2F840-7A79-46A3-49D6-39B3C9F893FB}"/>
              </a:ext>
            </a:extLst>
          </p:cNvPr>
          <p:cNvSpPr>
            <a:spLocks noGrp="1"/>
          </p:cNvSpPr>
          <p:nvPr>
            <p:ph idx="1"/>
          </p:nvPr>
        </p:nvSpPr>
        <p:spPr>
          <a:xfrm>
            <a:off x="1920875" y="1623060"/>
            <a:ext cx="6857365" cy="4341178"/>
          </a:xfrm>
        </p:spPr>
        <p:txBody>
          <a:bodyPr>
            <a:normAutofit/>
          </a:bodyPr>
          <a:lstStyle/>
          <a:p>
            <a:pPr marL="285750" indent="-285750" algn="just">
              <a:buFont typeface="Courier New" panose="02070309020205020404" pitchFamily="49" charset="0"/>
              <a:buChar char="o"/>
            </a:pPr>
            <a:r>
              <a:rPr lang="tr-TR" sz="1200" b="1" i="0" dirty="0">
                <a:solidFill>
                  <a:srgbClr val="6B6B6B"/>
                </a:solidFill>
                <a:effectLst/>
                <a:latin typeface="sohne"/>
              </a:rPr>
              <a:t>Google </a:t>
            </a:r>
            <a:r>
              <a:rPr lang="tr-TR" sz="1200" b="1" i="0" dirty="0" err="1">
                <a:solidFill>
                  <a:srgbClr val="6B6B6B"/>
                </a:solidFill>
                <a:effectLst/>
                <a:latin typeface="sohne"/>
              </a:rPr>
              <a:t>Translate</a:t>
            </a:r>
            <a:r>
              <a:rPr lang="tr-TR" sz="1200" b="0" i="0" dirty="0">
                <a:solidFill>
                  <a:srgbClr val="6B6B6B"/>
                </a:solidFill>
                <a:effectLst/>
                <a:latin typeface="sohne"/>
              </a:rPr>
              <a:t>: Bir dilde yazılmış bir metni diğerine çevirerek dil engellerini aşmaya yardımcı olur. NLP, bu süreçte gramer kurallarını, bağlamı ve kelime anlamlarını analiz eder.</a:t>
            </a:r>
          </a:p>
          <a:p>
            <a:pPr marL="285750" indent="-285750" algn="just">
              <a:buFont typeface="Courier New" panose="02070309020205020404" pitchFamily="49" charset="0"/>
              <a:buChar char="o"/>
            </a:pPr>
            <a:r>
              <a:rPr lang="tr-TR" sz="1200" b="1" i="0" dirty="0">
                <a:solidFill>
                  <a:srgbClr val="6B6B6B"/>
                </a:solidFill>
                <a:effectLst/>
                <a:latin typeface="sohne"/>
              </a:rPr>
              <a:t>Siri / Alexa: </a:t>
            </a:r>
            <a:r>
              <a:rPr lang="tr-TR" sz="1200" b="0" i="0" dirty="0">
                <a:solidFill>
                  <a:srgbClr val="6B6B6B"/>
                </a:solidFill>
                <a:effectLst/>
                <a:latin typeface="sohne"/>
              </a:rPr>
              <a:t>Kullanıcının konuşmasını anlamlandırarak, belirli talimatlara yanıt verir. NLP, bu uygulamalarda sesin metne dönüştürülmesi (</a:t>
            </a:r>
            <a:r>
              <a:rPr lang="tr-TR" sz="1200" b="0" i="0" dirty="0" err="1">
                <a:solidFill>
                  <a:srgbClr val="6B6B6B"/>
                </a:solidFill>
                <a:effectLst/>
                <a:latin typeface="sohne"/>
              </a:rPr>
              <a:t>speech-to-text</a:t>
            </a:r>
            <a:r>
              <a:rPr lang="tr-TR" sz="1200" b="0" i="0" dirty="0">
                <a:solidFill>
                  <a:srgbClr val="6B6B6B"/>
                </a:solidFill>
                <a:effectLst/>
                <a:latin typeface="sohne"/>
              </a:rPr>
              <a:t>) ve anlamın çıkarılmasında kullanılır.</a:t>
            </a:r>
          </a:p>
          <a:p>
            <a:pPr marL="285750" indent="-285750" algn="just">
              <a:buFont typeface="Courier New" panose="02070309020205020404" pitchFamily="49" charset="0"/>
              <a:buChar char="o"/>
            </a:pPr>
            <a:r>
              <a:rPr lang="tr-TR" sz="1200" b="1" i="0" dirty="0" err="1">
                <a:solidFill>
                  <a:srgbClr val="6B6B6B"/>
                </a:solidFill>
                <a:effectLst/>
                <a:latin typeface="sohne"/>
              </a:rPr>
              <a:t>ChatGPT</a:t>
            </a:r>
            <a:r>
              <a:rPr lang="tr-TR" sz="1200" b="1" i="0" dirty="0">
                <a:solidFill>
                  <a:srgbClr val="6B6B6B"/>
                </a:solidFill>
                <a:effectLst/>
                <a:latin typeface="sohne"/>
              </a:rPr>
              <a:t>: </a:t>
            </a:r>
            <a:r>
              <a:rPr lang="tr-TR" sz="1200" b="0" i="0" dirty="0">
                <a:solidFill>
                  <a:srgbClr val="6B6B6B"/>
                </a:solidFill>
                <a:effectLst/>
                <a:latin typeface="sohne"/>
              </a:rPr>
              <a:t>İnsan benzeri metinler üreterek, metin tabanlı iletişimde devrim yaratır. Kullanıcı sorularına bağlamlı ve akıllı yanıtlar sağlar.</a:t>
            </a:r>
          </a:p>
          <a:p>
            <a:pPr marL="285750" indent="-285750" algn="just">
              <a:buFont typeface="Courier New" panose="02070309020205020404" pitchFamily="49" charset="0"/>
              <a:buChar char="o"/>
            </a:pPr>
            <a:r>
              <a:rPr lang="tr-TR" sz="1200" b="1" i="0" dirty="0">
                <a:solidFill>
                  <a:srgbClr val="6B6B6B"/>
                </a:solidFill>
                <a:effectLst/>
                <a:latin typeface="sohne"/>
              </a:rPr>
              <a:t>Spam Filtreleme: </a:t>
            </a:r>
            <a:r>
              <a:rPr lang="tr-TR" sz="1200" b="0" i="0" dirty="0">
                <a:solidFill>
                  <a:srgbClr val="6B6B6B"/>
                </a:solidFill>
                <a:effectLst/>
                <a:latin typeface="sohne"/>
              </a:rPr>
              <a:t>E-posta içeriklerini analiz ederek, spam ya da zararlı mesajları algılar. NLP, bu analizde metin içindeki anahtar kelimeleri ve bağlamı inceler.</a:t>
            </a:r>
          </a:p>
          <a:p>
            <a:pPr marL="285750" indent="-285750" algn="just">
              <a:buFont typeface="Courier New" panose="02070309020205020404" pitchFamily="49" charset="0"/>
              <a:buChar char="o"/>
            </a:pPr>
            <a:r>
              <a:rPr lang="tr-TR" sz="1200" b="1" i="0" dirty="0">
                <a:solidFill>
                  <a:srgbClr val="6B6B6B"/>
                </a:solidFill>
                <a:effectLst/>
                <a:latin typeface="sohne"/>
              </a:rPr>
              <a:t>Müşteri Hizmetleri: </a:t>
            </a:r>
            <a:r>
              <a:rPr lang="tr-TR" sz="1200" b="0" i="0" dirty="0" err="1">
                <a:solidFill>
                  <a:srgbClr val="6B6B6B"/>
                </a:solidFill>
                <a:effectLst/>
                <a:latin typeface="sohne"/>
              </a:rPr>
              <a:t>Chatbot’lar</a:t>
            </a:r>
            <a:r>
              <a:rPr lang="tr-TR" sz="1200" b="0" i="0" dirty="0">
                <a:solidFill>
                  <a:srgbClr val="6B6B6B"/>
                </a:solidFill>
                <a:effectLst/>
                <a:latin typeface="sohne"/>
              </a:rPr>
              <a:t> sayesinde müşterilere hızlı ve otomatik destek sağlanır. NLP, kullanıcıların ifadelerini anlamak ve uygun yanıtlar üretmek için kullanılır.</a:t>
            </a:r>
          </a:p>
        </p:txBody>
      </p:sp>
    </p:spTree>
    <p:extLst>
      <p:ext uri="{BB962C8B-B14F-4D97-AF65-F5344CB8AC3E}">
        <p14:creationId xmlns:p14="http://schemas.microsoft.com/office/powerpoint/2010/main" val="25004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49CBC-BE30-41C1-B9A1-D665DF020751}"/>
              </a:ext>
            </a:extLst>
          </p:cNvPr>
          <p:cNvSpPr>
            <a:spLocks noGrp="1"/>
          </p:cNvSpPr>
          <p:nvPr>
            <p:ph type="title"/>
          </p:nvPr>
        </p:nvSpPr>
        <p:spPr/>
        <p:txBody>
          <a:bodyPr>
            <a:normAutofit fontScale="90000"/>
          </a:bodyPr>
          <a:lstStyle/>
          <a:p>
            <a:r>
              <a:rPr lang="tr-TR" b="1" dirty="0"/>
              <a:t>NLP Algoritmalarının Tarihsel Gelişimi</a:t>
            </a:r>
            <a:br>
              <a:rPr lang="tr-TR" b="1" dirty="0"/>
            </a:br>
            <a:endParaRPr lang="tr-TR" dirty="0"/>
          </a:p>
        </p:txBody>
      </p:sp>
      <p:sp>
        <p:nvSpPr>
          <p:cNvPr id="3" name="İçerik Yer Tutucusu 2">
            <a:extLst>
              <a:ext uri="{FF2B5EF4-FFF2-40B4-BE49-F238E27FC236}">
                <a16:creationId xmlns:a16="http://schemas.microsoft.com/office/drawing/2014/main" id="{6F655C50-1490-4C7B-9395-52C021057B7F}"/>
              </a:ext>
            </a:extLst>
          </p:cNvPr>
          <p:cNvSpPr>
            <a:spLocks noGrp="1"/>
          </p:cNvSpPr>
          <p:nvPr>
            <p:ph idx="1"/>
          </p:nvPr>
        </p:nvSpPr>
        <p:spPr/>
        <p:txBody>
          <a:bodyPr/>
          <a:lstStyle/>
          <a:p>
            <a:pPr>
              <a:buFont typeface="Arial" panose="020B0604020202020204" pitchFamily="34" charset="0"/>
              <a:buChar char="•"/>
            </a:pPr>
            <a:r>
              <a:rPr lang="tr-TR" b="1" dirty="0"/>
              <a:t>Doğal Dil İşleme (NLP)</a:t>
            </a:r>
            <a:r>
              <a:rPr lang="tr-TR" dirty="0"/>
              <a:t>, dilin makineler tarafından anlaşılmasını sağlamak için geliştirilen tekniklerin tümüdür.</a:t>
            </a:r>
          </a:p>
          <a:p>
            <a:pPr>
              <a:buFont typeface="Arial" panose="020B0604020202020204" pitchFamily="34" charset="0"/>
              <a:buChar char="•"/>
            </a:pPr>
            <a:r>
              <a:rPr lang="tr-TR" dirty="0"/>
              <a:t>Tarih boyunca </a:t>
            </a:r>
            <a:r>
              <a:rPr lang="tr-TR" b="1" dirty="0"/>
              <a:t>kurallardan öğrenen modellere</a:t>
            </a:r>
            <a:r>
              <a:rPr lang="tr-TR" dirty="0"/>
              <a:t>, </a:t>
            </a:r>
            <a:r>
              <a:rPr lang="tr-TR" b="1" dirty="0"/>
              <a:t>makine öğrenmesinden derin öğrenmeye</a:t>
            </a:r>
            <a:r>
              <a:rPr lang="tr-TR" dirty="0"/>
              <a:t> kadar bir evrim geçirmiştir.</a:t>
            </a:r>
          </a:p>
          <a:p>
            <a:endParaRPr lang="tr-TR" dirty="0"/>
          </a:p>
        </p:txBody>
      </p:sp>
    </p:spTree>
    <p:extLst>
      <p:ext uri="{BB962C8B-B14F-4D97-AF65-F5344CB8AC3E}">
        <p14:creationId xmlns:p14="http://schemas.microsoft.com/office/powerpoint/2010/main" val="245176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49CBC-BE30-41C1-B9A1-D665DF020751}"/>
              </a:ext>
            </a:extLst>
          </p:cNvPr>
          <p:cNvSpPr>
            <a:spLocks noGrp="1"/>
          </p:cNvSpPr>
          <p:nvPr>
            <p:ph type="title"/>
          </p:nvPr>
        </p:nvSpPr>
        <p:spPr/>
        <p:txBody>
          <a:bodyPr>
            <a:normAutofit fontScale="90000"/>
          </a:bodyPr>
          <a:lstStyle/>
          <a:p>
            <a:r>
              <a:rPr lang="tr-TR" b="1" dirty="0"/>
              <a:t>Kurallara Dayalı Yöntemler (1950-1980)</a:t>
            </a:r>
            <a:endParaRPr lang="tr-TR" dirty="0"/>
          </a:p>
        </p:txBody>
      </p:sp>
      <p:sp>
        <p:nvSpPr>
          <p:cNvPr id="3" name="İçerik Yer Tutucusu 2">
            <a:extLst>
              <a:ext uri="{FF2B5EF4-FFF2-40B4-BE49-F238E27FC236}">
                <a16:creationId xmlns:a16="http://schemas.microsoft.com/office/drawing/2014/main" id="{6F655C50-1490-4C7B-9395-52C021057B7F}"/>
              </a:ext>
            </a:extLst>
          </p:cNvPr>
          <p:cNvSpPr>
            <a:spLocks noGrp="1"/>
          </p:cNvSpPr>
          <p:nvPr>
            <p:ph idx="1"/>
          </p:nvPr>
        </p:nvSpPr>
        <p:spPr/>
        <p:txBody>
          <a:bodyPr/>
          <a:lstStyle/>
          <a:p>
            <a:pPr>
              <a:buFont typeface="Arial" panose="020B0604020202020204" pitchFamily="34" charset="0"/>
              <a:buChar char="•"/>
            </a:pPr>
            <a:r>
              <a:rPr lang="tr-TR" b="1" dirty="0"/>
              <a:t>Temel Prensip:</a:t>
            </a:r>
            <a:r>
              <a:rPr lang="tr-TR" dirty="0"/>
              <a:t> El ile yazılmış </a:t>
            </a:r>
            <a:r>
              <a:rPr lang="tr-TR" b="1" dirty="0"/>
              <a:t>kurallar</a:t>
            </a:r>
            <a:r>
              <a:rPr lang="tr-TR" dirty="0"/>
              <a:t> kullanılır.</a:t>
            </a:r>
          </a:p>
          <a:p>
            <a:pPr>
              <a:buFont typeface="Arial" panose="020B0604020202020204" pitchFamily="34" charset="0"/>
              <a:buChar char="•"/>
            </a:pPr>
            <a:r>
              <a:rPr lang="tr-TR" b="1" dirty="0"/>
              <a:t>Teknikler:</a:t>
            </a:r>
            <a:endParaRPr lang="tr-TR" dirty="0"/>
          </a:p>
          <a:p>
            <a:pPr marL="742950" lvl="1" indent="-285750">
              <a:buFont typeface="Arial" panose="020B0604020202020204" pitchFamily="34" charset="0"/>
              <a:buChar char="•"/>
            </a:pPr>
            <a:r>
              <a:rPr lang="tr-TR" b="1" dirty="0" err="1"/>
              <a:t>Regular</a:t>
            </a:r>
            <a:r>
              <a:rPr lang="tr-TR" b="1" dirty="0"/>
              <a:t> </a:t>
            </a:r>
            <a:r>
              <a:rPr lang="tr-TR" b="1" dirty="0" err="1"/>
              <a:t>Expressions</a:t>
            </a:r>
            <a:r>
              <a:rPr lang="tr-TR" b="1" dirty="0"/>
              <a:t> (</a:t>
            </a:r>
            <a:r>
              <a:rPr lang="tr-TR" b="1" dirty="0" err="1"/>
              <a:t>Regex</a:t>
            </a:r>
            <a:r>
              <a:rPr lang="tr-TR" b="1" dirty="0"/>
              <a:t>):</a:t>
            </a:r>
            <a:r>
              <a:rPr lang="tr-TR" dirty="0"/>
              <a:t> Örüntü tanıma.</a:t>
            </a:r>
          </a:p>
          <a:p>
            <a:pPr marL="742950" lvl="1" indent="-285750">
              <a:buFont typeface="Arial" panose="020B0604020202020204" pitchFamily="34" charset="0"/>
              <a:buChar char="•"/>
            </a:pPr>
            <a:r>
              <a:rPr lang="tr-TR" b="1" dirty="0" err="1"/>
              <a:t>Finite</a:t>
            </a:r>
            <a:r>
              <a:rPr lang="tr-TR" b="1" dirty="0"/>
              <a:t> </a:t>
            </a:r>
            <a:r>
              <a:rPr lang="tr-TR" b="1" dirty="0" err="1"/>
              <a:t>State</a:t>
            </a:r>
            <a:r>
              <a:rPr lang="tr-TR" b="1" dirty="0"/>
              <a:t> </a:t>
            </a:r>
            <a:r>
              <a:rPr lang="tr-TR" b="1" dirty="0" err="1"/>
              <a:t>Automata</a:t>
            </a:r>
            <a:r>
              <a:rPr lang="tr-TR" b="1" dirty="0"/>
              <a:t>:</a:t>
            </a:r>
            <a:r>
              <a:rPr lang="tr-TR" dirty="0"/>
              <a:t> Dil bilgisi kurallarını uygulayan sistemler.</a:t>
            </a:r>
          </a:p>
          <a:p>
            <a:pPr>
              <a:buFont typeface="Arial" panose="020B0604020202020204" pitchFamily="34" charset="0"/>
              <a:buChar char="•"/>
            </a:pPr>
            <a:r>
              <a:rPr lang="tr-TR" b="1" dirty="0"/>
              <a:t>Kullanım Alanları:</a:t>
            </a:r>
            <a:endParaRPr lang="tr-TR" dirty="0"/>
          </a:p>
          <a:p>
            <a:pPr marL="742950" lvl="1" indent="-285750">
              <a:buFont typeface="Arial" panose="020B0604020202020204" pitchFamily="34" charset="0"/>
              <a:buChar char="•"/>
            </a:pPr>
            <a:r>
              <a:rPr lang="tr-TR" dirty="0"/>
              <a:t>Basit dil çevirisi.</a:t>
            </a:r>
          </a:p>
          <a:p>
            <a:pPr marL="742950" lvl="1" indent="-285750">
              <a:buFont typeface="Arial" panose="020B0604020202020204" pitchFamily="34" charset="0"/>
              <a:buChar char="•"/>
            </a:pPr>
            <a:r>
              <a:rPr lang="tr-TR" dirty="0"/>
              <a:t>Sözcük tabanlı analizler.</a:t>
            </a:r>
          </a:p>
          <a:p>
            <a:endParaRPr lang="tr-TR" dirty="0"/>
          </a:p>
        </p:txBody>
      </p:sp>
    </p:spTree>
    <p:extLst>
      <p:ext uri="{BB962C8B-B14F-4D97-AF65-F5344CB8AC3E}">
        <p14:creationId xmlns:p14="http://schemas.microsoft.com/office/powerpoint/2010/main" val="364781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49CBC-BE30-41C1-B9A1-D665DF020751}"/>
              </a:ext>
            </a:extLst>
          </p:cNvPr>
          <p:cNvSpPr>
            <a:spLocks noGrp="1"/>
          </p:cNvSpPr>
          <p:nvPr>
            <p:ph type="title"/>
          </p:nvPr>
        </p:nvSpPr>
        <p:spPr/>
        <p:txBody>
          <a:bodyPr>
            <a:normAutofit fontScale="90000"/>
          </a:bodyPr>
          <a:lstStyle/>
          <a:p>
            <a:r>
              <a:rPr lang="tr-TR" b="1" dirty="0"/>
              <a:t>İstatistiksel Dil İşleme (1990-2000)</a:t>
            </a:r>
            <a:br>
              <a:rPr lang="tr-TR" b="1" dirty="0"/>
            </a:br>
            <a:endParaRPr lang="tr-TR" dirty="0"/>
          </a:p>
        </p:txBody>
      </p:sp>
      <p:sp>
        <p:nvSpPr>
          <p:cNvPr id="3" name="İçerik Yer Tutucusu 2">
            <a:extLst>
              <a:ext uri="{FF2B5EF4-FFF2-40B4-BE49-F238E27FC236}">
                <a16:creationId xmlns:a16="http://schemas.microsoft.com/office/drawing/2014/main" id="{6F655C50-1490-4C7B-9395-52C021057B7F}"/>
              </a:ext>
            </a:extLst>
          </p:cNvPr>
          <p:cNvSpPr>
            <a:spLocks noGrp="1"/>
          </p:cNvSpPr>
          <p:nvPr>
            <p:ph idx="1"/>
          </p:nvPr>
        </p:nvSpPr>
        <p:spPr/>
        <p:txBody>
          <a:bodyPr>
            <a:normAutofit fontScale="92500"/>
          </a:bodyPr>
          <a:lstStyle/>
          <a:p>
            <a:pPr>
              <a:buFont typeface="Arial" panose="020B0604020202020204" pitchFamily="34" charset="0"/>
              <a:buChar char="•"/>
            </a:pPr>
            <a:r>
              <a:rPr lang="tr-TR" b="1" dirty="0"/>
              <a:t>Temel Prensip:</a:t>
            </a:r>
            <a:r>
              <a:rPr lang="tr-TR" dirty="0"/>
              <a:t> Dil analizinde </a:t>
            </a:r>
            <a:r>
              <a:rPr lang="tr-TR" b="1" dirty="0"/>
              <a:t>olasılık temelli yöntemler</a:t>
            </a:r>
            <a:r>
              <a:rPr lang="tr-TR" dirty="0"/>
              <a:t> kullanılır.</a:t>
            </a:r>
          </a:p>
          <a:p>
            <a:pPr>
              <a:buFont typeface="Arial" panose="020B0604020202020204" pitchFamily="34" charset="0"/>
              <a:buChar char="•"/>
            </a:pPr>
            <a:r>
              <a:rPr lang="tr-TR" b="1" dirty="0"/>
              <a:t>Teknikler:</a:t>
            </a:r>
            <a:endParaRPr lang="tr-TR" dirty="0"/>
          </a:p>
          <a:p>
            <a:pPr marL="742950" lvl="1" indent="-285750">
              <a:buFont typeface="Arial" panose="020B0604020202020204" pitchFamily="34" charset="0"/>
              <a:buChar char="•"/>
            </a:pPr>
            <a:r>
              <a:rPr lang="tr-TR" b="1" dirty="0"/>
              <a:t>n-gram Modelleri:</a:t>
            </a:r>
            <a:r>
              <a:rPr lang="tr-TR" dirty="0"/>
              <a:t> Kelime sıralarını analiz eder.</a:t>
            </a:r>
          </a:p>
          <a:p>
            <a:pPr marL="742950" lvl="1" indent="-285750">
              <a:buFont typeface="Arial" panose="020B0604020202020204" pitchFamily="34" charset="0"/>
              <a:buChar char="•"/>
            </a:pPr>
            <a:r>
              <a:rPr lang="tr-TR" b="1" dirty="0" err="1"/>
              <a:t>Hidden</a:t>
            </a:r>
            <a:r>
              <a:rPr lang="tr-TR" b="1" dirty="0"/>
              <a:t> </a:t>
            </a:r>
            <a:r>
              <a:rPr lang="tr-TR" b="1" dirty="0" err="1"/>
              <a:t>Markov</a:t>
            </a:r>
            <a:r>
              <a:rPr lang="tr-TR" b="1" dirty="0"/>
              <a:t> </a:t>
            </a:r>
            <a:r>
              <a:rPr lang="tr-TR" b="1" dirty="0" err="1"/>
              <a:t>Models</a:t>
            </a:r>
            <a:r>
              <a:rPr lang="tr-TR" b="1" dirty="0"/>
              <a:t> (HMM):</a:t>
            </a:r>
            <a:r>
              <a:rPr lang="tr-TR" dirty="0"/>
              <a:t> Sözcük türü etiketleme (POS </a:t>
            </a:r>
            <a:r>
              <a:rPr lang="tr-TR" dirty="0" err="1"/>
              <a:t>tagging</a:t>
            </a:r>
            <a:r>
              <a:rPr lang="tr-TR" dirty="0"/>
              <a:t>).</a:t>
            </a:r>
          </a:p>
          <a:p>
            <a:pPr marL="742950" lvl="1" indent="-285750">
              <a:buFont typeface="Arial" panose="020B0604020202020204" pitchFamily="34" charset="0"/>
              <a:buChar char="•"/>
            </a:pPr>
            <a:r>
              <a:rPr lang="tr-TR" b="1" dirty="0" err="1"/>
              <a:t>Naive</a:t>
            </a:r>
            <a:r>
              <a:rPr lang="tr-TR" b="1" dirty="0"/>
              <a:t> </a:t>
            </a:r>
            <a:r>
              <a:rPr lang="tr-TR" b="1" dirty="0" err="1"/>
              <a:t>Bayes</a:t>
            </a:r>
            <a:r>
              <a:rPr lang="tr-TR" b="1" dirty="0"/>
              <a:t>:</a:t>
            </a:r>
            <a:r>
              <a:rPr lang="tr-TR" dirty="0"/>
              <a:t> Metin sınıflandırma.</a:t>
            </a:r>
          </a:p>
          <a:p>
            <a:pPr marL="742950" lvl="1" indent="-285750">
              <a:buFont typeface="Arial" panose="020B0604020202020204" pitchFamily="34" charset="0"/>
              <a:buChar char="•"/>
            </a:pPr>
            <a:r>
              <a:rPr lang="tr-TR" b="1" dirty="0"/>
              <a:t>TF-IDF</a:t>
            </a:r>
            <a:r>
              <a:rPr lang="en-US" dirty="0"/>
              <a:t> </a:t>
            </a:r>
            <a:r>
              <a:rPr lang="en-US" b="1" dirty="0"/>
              <a:t>(Term Frequency - Inverse Document Frequency) </a:t>
            </a:r>
            <a:r>
              <a:rPr lang="tr-TR" b="1" dirty="0"/>
              <a:t>:</a:t>
            </a:r>
            <a:r>
              <a:rPr lang="tr-TR" dirty="0"/>
              <a:t> Önemli kelimeleri belirler.</a:t>
            </a:r>
          </a:p>
          <a:p>
            <a:pPr>
              <a:buFont typeface="Arial" panose="020B0604020202020204" pitchFamily="34" charset="0"/>
              <a:buChar char="•"/>
            </a:pPr>
            <a:r>
              <a:rPr lang="tr-TR" b="1" dirty="0"/>
              <a:t>Gelişme:</a:t>
            </a:r>
            <a:r>
              <a:rPr lang="tr-TR" dirty="0"/>
              <a:t> Veri artışı ile doğruluk yükseldi.</a:t>
            </a:r>
          </a:p>
          <a:p>
            <a:endParaRPr lang="tr-TR" dirty="0"/>
          </a:p>
        </p:txBody>
      </p:sp>
    </p:spTree>
    <p:extLst>
      <p:ext uri="{BB962C8B-B14F-4D97-AF65-F5344CB8AC3E}">
        <p14:creationId xmlns:p14="http://schemas.microsoft.com/office/powerpoint/2010/main" val="297096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49CBC-BE30-41C1-B9A1-D665DF020751}"/>
              </a:ext>
            </a:extLst>
          </p:cNvPr>
          <p:cNvSpPr>
            <a:spLocks noGrp="1"/>
          </p:cNvSpPr>
          <p:nvPr>
            <p:ph type="title"/>
          </p:nvPr>
        </p:nvSpPr>
        <p:spPr/>
        <p:txBody>
          <a:bodyPr>
            <a:normAutofit fontScale="90000"/>
          </a:bodyPr>
          <a:lstStyle/>
          <a:p>
            <a:r>
              <a:rPr lang="tr-TR" dirty="0"/>
              <a:t> Makine Öğrenmesi Tabanlı NLP (2000-2010)</a:t>
            </a:r>
          </a:p>
        </p:txBody>
      </p:sp>
      <p:sp>
        <p:nvSpPr>
          <p:cNvPr id="3" name="İçerik Yer Tutucusu 2">
            <a:extLst>
              <a:ext uri="{FF2B5EF4-FFF2-40B4-BE49-F238E27FC236}">
                <a16:creationId xmlns:a16="http://schemas.microsoft.com/office/drawing/2014/main" id="{6F655C50-1490-4C7B-9395-52C021057B7F}"/>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tr-TR" b="1" dirty="0"/>
              <a:t>Temel Prensip:</a:t>
            </a:r>
            <a:r>
              <a:rPr lang="tr-TR" dirty="0"/>
              <a:t> Verilerden öğrenen </a:t>
            </a:r>
            <a:r>
              <a:rPr lang="tr-TR" b="1" dirty="0"/>
              <a:t>makine öğrenmesi algoritmaları</a:t>
            </a:r>
            <a:r>
              <a:rPr lang="tr-TR" dirty="0"/>
              <a:t> kullanılır.</a:t>
            </a:r>
          </a:p>
          <a:p>
            <a:pPr>
              <a:buFont typeface="Arial" panose="020B0604020202020204" pitchFamily="34" charset="0"/>
              <a:buChar char="•"/>
            </a:pPr>
            <a:r>
              <a:rPr lang="tr-TR" b="1" dirty="0"/>
              <a:t>Teknikler:</a:t>
            </a:r>
            <a:endParaRPr lang="tr-TR" dirty="0"/>
          </a:p>
          <a:p>
            <a:pPr marL="742950" lvl="1" indent="-285750">
              <a:buFont typeface="Arial" panose="020B0604020202020204" pitchFamily="34" charset="0"/>
              <a:buChar char="•"/>
            </a:pPr>
            <a:r>
              <a:rPr lang="tr-TR" b="1" dirty="0"/>
              <a:t>SVM (Destek Vektör Makineleri):</a:t>
            </a:r>
            <a:r>
              <a:rPr lang="tr-TR" dirty="0"/>
              <a:t> Metin sınıflandırma.</a:t>
            </a:r>
          </a:p>
          <a:p>
            <a:pPr marL="742950" lvl="1" indent="-285750">
              <a:buFont typeface="Arial" panose="020B0604020202020204" pitchFamily="34" charset="0"/>
              <a:buChar char="•"/>
            </a:pPr>
            <a:r>
              <a:rPr lang="tr-TR" b="1" dirty="0" err="1"/>
              <a:t>Logistic</a:t>
            </a:r>
            <a:r>
              <a:rPr lang="tr-TR" b="1" dirty="0"/>
              <a:t> </a:t>
            </a:r>
            <a:r>
              <a:rPr lang="tr-TR" b="1" dirty="0" err="1"/>
              <a:t>Regression</a:t>
            </a:r>
            <a:r>
              <a:rPr lang="tr-TR" b="1" dirty="0"/>
              <a:t>:</a:t>
            </a:r>
            <a:r>
              <a:rPr lang="tr-TR" dirty="0"/>
              <a:t> Metin etiketleme.</a:t>
            </a:r>
          </a:p>
          <a:p>
            <a:pPr marL="742950" lvl="1" indent="-285750">
              <a:buFont typeface="Arial" panose="020B0604020202020204" pitchFamily="34" charset="0"/>
              <a:buChar char="•"/>
            </a:pPr>
            <a:r>
              <a:rPr lang="tr-TR" b="1" dirty="0" err="1"/>
              <a:t>Conditional</a:t>
            </a:r>
            <a:r>
              <a:rPr lang="tr-TR" b="1" dirty="0"/>
              <a:t> </a:t>
            </a:r>
            <a:r>
              <a:rPr lang="tr-TR" b="1" dirty="0" err="1"/>
              <a:t>Random</a:t>
            </a:r>
            <a:r>
              <a:rPr lang="tr-TR" b="1" dirty="0"/>
              <a:t> </a:t>
            </a:r>
            <a:r>
              <a:rPr lang="tr-TR" b="1" dirty="0" err="1"/>
              <a:t>Fields</a:t>
            </a:r>
            <a:r>
              <a:rPr lang="tr-TR" b="1" dirty="0"/>
              <a:t> (CRF):</a:t>
            </a:r>
            <a:r>
              <a:rPr lang="tr-TR" dirty="0"/>
              <a:t> Varlık tanıma (NER).</a:t>
            </a:r>
          </a:p>
          <a:p>
            <a:pPr>
              <a:buFont typeface="Arial" panose="020B0604020202020204" pitchFamily="34" charset="0"/>
              <a:buChar char="•"/>
            </a:pPr>
            <a:r>
              <a:rPr lang="tr-TR" b="1" dirty="0"/>
              <a:t>Kullanım Alanları:</a:t>
            </a:r>
            <a:endParaRPr lang="tr-TR" dirty="0"/>
          </a:p>
          <a:p>
            <a:pPr marL="742950" lvl="1" indent="-285750">
              <a:buFont typeface="Arial" panose="020B0604020202020204" pitchFamily="34" charset="0"/>
              <a:buChar char="•"/>
            </a:pPr>
            <a:r>
              <a:rPr lang="tr-TR" dirty="0"/>
              <a:t>Duygu analizi.</a:t>
            </a:r>
          </a:p>
          <a:p>
            <a:pPr marL="742950" lvl="1" indent="-285750">
              <a:buFont typeface="Arial" panose="020B0604020202020204" pitchFamily="34" charset="0"/>
              <a:buChar char="•"/>
            </a:pPr>
            <a:r>
              <a:rPr lang="tr-TR" dirty="0"/>
              <a:t>Adlandırılmış varlık tanıma.</a:t>
            </a:r>
          </a:p>
          <a:p>
            <a:endParaRPr lang="tr-TR" dirty="0"/>
          </a:p>
        </p:txBody>
      </p:sp>
    </p:spTree>
    <p:extLst>
      <p:ext uri="{BB962C8B-B14F-4D97-AF65-F5344CB8AC3E}">
        <p14:creationId xmlns:p14="http://schemas.microsoft.com/office/powerpoint/2010/main" val="1441469006"/>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2E41"/>
      </a:dk2>
      <a:lt2>
        <a:srgbClr val="E8E6E2"/>
      </a:lt2>
      <a:accent1>
        <a:srgbClr val="769CE6"/>
      </a:accent1>
      <a:accent2>
        <a:srgbClr val="36AFD7"/>
      </a:accent2>
      <a:accent3>
        <a:srgbClr val="4CB2A1"/>
      </a:accent3>
      <a:accent4>
        <a:srgbClr val="47B876"/>
      </a:accent4>
      <a:accent5>
        <a:srgbClr val="42BB42"/>
      </a:accent5>
      <a:accent6>
        <a:srgbClr val="74B346"/>
      </a:accent6>
      <a:hlink>
        <a:srgbClr val="94805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136</TotalTime>
  <Words>1973</Words>
  <Application>Microsoft Office PowerPoint</Application>
  <PresentationFormat>Geniş ekran</PresentationFormat>
  <Paragraphs>204</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Meiryo</vt:lpstr>
      <vt:lpstr>Arial</vt:lpstr>
      <vt:lpstr>Corbel</vt:lpstr>
      <vt:lpstr>Courier New</vt:lpstr>
      <vt:lpstr>sohne</vt:lpstr>
      <vt:lpstr>SketchLinesVTI</vt:lpstr>
      <vt:lpstr>Doğal Dil İşleme</vt:lpstr>
      <vt:lpstr>NLP nedir?</vt:lpstr>
      <vt:lpstr>NLP nedir?</vt:lpstr>
      <vt:lpstr>NLP nedir?</vt:lpstr>
      <vt:lpstr>Günümüzde Kullanılan NLP Örnekleri</vt:lpstr>
      <vt:lpstr>NLP Algoritmalarının Tarihsel Gelişimi </vt:lpstr>
      <vt:lpstr>Kurallara Dayalı Yöntemler (1950-1980)</vt:lpstr>
      <vt:lpstr>İstatistiksel Dil İşleme (1990-2000) </vt:lpstr>
      <vt:lpstr> Makine Öğrenmesi Tabanlı NLP (2000-2010)</vt:lpstr>
      <vt:lpstr>Derin Öğrenme Tabanlı NLP (2013-2017)</vt:lpstr>
      <vt:lpstr>Transformer Tabanlı Modeller (2018 - Günümüz)</vt:lpstr>
      <vt:lpstr>Kronolojik Özet </vt:lpstr>
      <vt:lpstr>Karşılaşılan Zorluklar</vt:lpstr>
      <vt:lpstr>NLP SÜRECİ</vt:lpstr>
      <vt:lpstr>1. Veri Toplama</vt:lpstr>
      <vt:lpstr>1. Veri Temizleme</vt:lpstr>
      <vt:lpstr> Veri Temizleme Örneği</vt:lpstr>
      <vt:lpstr>2. Tokenization (Metni Küçük Birimlere Ayırma) </vt:lpstr>
      <vt:lpstr>Tokenization - Örnek</vt:lpstr>
      <vt:lpstr>3. Stopword’lerin Çıkarılması</vt:lpstr>
      <vt:lpstr>Stopword’lerin Çıkarılması – Örnek </vt:lpstr>
      <vt:lpstr>3. Stopword’lerin Çıkarılması</vt:lpstr>
      <vt:lpstr>Doğal Dil İşlemede Temel Araçlar ve Frameworkler</vt:lpstr>
      <vt:lpstr>Doğal Dil İşlemede Temel Araçlar ve Frameworkler</vt:lpstr>
      <vt:lpstr>Doğal Dil İşlemede Temel Araçlar ve Frameworkler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Doğal Dil İşleme</dc:title>
  <dc:creator>Esra Yüzgeç</dc:creator>
  <cp:lastModifiedBy>fatih özyurt</cp:lastModifiedBy>
  <cp:revision>3</cp:revision>
  <dcterms:created xsi:type="dcterms:W3CDTF">2024-12-06T06:44:18Z</dcterms:created>
  <dcterms:modified xsi:type="dcterms:W3CDTF">2024-12-17T06:33:06Z</dcterms:modified>
</cp:coreProperties>
</file>