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initials="a" lastIdx="1" clrIdx="0">
    <p:extLst>
      <p:ext uri="{19B8F6BF-5375-455C-9EA6-DF929625EA0E}">
        <p15:presenceInfo xmlns:p15="http://schemas.microsoft.com/office/powerpoint/2012/main" userId="ahm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Neighborhoods_in_Seattle"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7D31-DA90-42BB-81E2-15173ABE1F19}"/>
              </a:ext>
            </a:extLst>
          </p:cNvPr>
          <p:cNvSpPr>
            <a:spLocks noGrp="1"/>
          </p:cNvSpPr>
          <p:nvPr>
            <p:ph type="ctrTitle"/>
          </p:nvPr>
        </p:nvSpPr>
        <p:spPr/>
        <p:txBody>
          <a:bodyPr/>
          <a:lstStyle/>
          <a:p>
            <a:r>
              <a:rPr lang="en-US" dirty="0"/>
              <a:t>Finding the best place to live in Seattle</a:t>
            </a:r>
          </a:p>
        </p:txBody>
      </p:sp>
      <p:sp>
        <p:nvSpPr>
          <p:cNvPr id="3" name="Subtitle 2">
            <a:extLst>
              <a:ext uri="{FF2B5EF4-FFF2-40B4-BE49-F238E27FC236}">
                <a16:creationId xmlns:a16="http://schemas.microsoft.com/office/drawing/2014/main" id="{F4AA84FD-00DD-47EF-A09C-0955E03841DF}"/>
              </a:ext>
            </a:extLst>
          </p:cNvPr>
          <p:cNvSpPr>
            <a:spLocks noGrp="1"/>
          </p:cNvSpPr>
          <p:nvPr>
            <p:ph type="subTitle" idx="1"/>
          </p:nvPr>
        </p:nvSpPr>
        <p:spPr/>
        <p:txBody>
          <a:bodyPr/>
          <a:lstStyle/>
          <a:p>
            <a:r>
              <a:rPr lang="en-US" dirty="0"/>
              <a:t>By: Ahmed </a:t>
            </a:r>
            <a:r>
              <a:rPr lang="en-US" dirty="0" err="1"/>
              <a:t>Sherief</a:t>
            </a:r>
            <a:endParaRPr lang="en-US" dirty="0"/>
          </a:p>
          <a:p>
            <a:r>
              <a:rPr lang="en-US" dirty="0"/>
              <a:t>Feb. 2020</a:t>
            </a:r>
          </a:p>
          <a:p>
            <a:endParaRPr lang="en-US" dirty="0"/>
          </a:p>
        </p:txBody>
      </p:sp>
    </p:spTree>
    <p:extLst>
      <p:ext uri="{BB962C8B-B14F-4D97-AF65-F5344CB8AC3E}">
        <p14:creationId xmlns:p14="http://schemas.microsoft.com/office/powerpoint/2010/main" val="332483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BCD21-8324-4AA7-BDC4-3D3B138E9233}"/>
              </a:ext>
            </a:extLst>
          </p:cNvPr>
          <p:cNvSpPr/>
          <p:nvPr/>
        </p:nvSpPr>
        <p:spPr>
          <a:xfrm>
            <a:off x="2006600" y="1447800"/>
            <a:ext cx="8940800" cy="3936783"/>
          </a:xfrm>
          <a:prstGeom prst="rect">
            <a:avLst/>
          </a:prstGeom>
        </p:spPr>
        <p:txBody>
          <a:bodyPr wrap="square">
            <a:spAutoFit/>
          </a:bodyPr>
          <a:lstStyle/>
          <a:p>
            <a:pPr>
              <a:lnSpc>
                <a:spcPct val="107000"/>
              </a:lnSpc>
              <a:spcAft>
                <a:spcPts val="800"/>
              </a:spcAft>
            </a:pPr>
            <a:r>
              <a:rPr lang="en-US" sz="2400" b="1" dirty="0">
                <a:latin typeface="Arial" panose="020B0604020202020204" pitchFamily="34" charset="0"/>
                <a:ea typeface="Times New Roman" panose="02020603050405020304" pitchFamily="18" charset="0"/>
                <a:cs typeface="Arial" panose="020B0604020202020204" pitchFamily="34" charset="0"/>
              </a:rPr>
              <a:t>Conclusion </a:t>
            </a:r>
            <a:endParaRPr lang="en-US" sz="2400" dirty="0">
              <a:latin typeface="Calibri" panose="020F0502020204030204" pitchFamily="34" charset="0"/>
              <a:ea typeface="Calibri" panose="020F0502020204030204" pitchFamily="34" charset="0"/>
              <a:cs typeface="Arial" panose="020B0604020202020204" pitchFamily="34" charset="0"/>
            </a:endParaRPr>
          </a:p>
          <a:p>
            <a:pPr indent="457200" fontAlgn="base">
              <a:lnSpc>
                <a:spcPct val="107000"/>
              </a:lnSpc>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As a result, people are turning to big cities to start a business or work. For this reason, people can achieve better outcomes through their access to the platforms where such information is provided.</a:t>
            </a:r>
          </a:p>
          <a:p>
            <a:pPr indent="457200" fontAlgn="base">
              <a:lnSpc>
                <a:spcPct val="107000"/>
              </a:lnSpc>
              <a:spcAft>
                <a:spcPts val="80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indent="457200" fontAlgn="base">
              <a:lnSpc>
                <a:spcPct val="107000"/>
              </a:lnSpc>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Not only for investors but also city managers can manage the city more regularly by using similar data analysis types or platforms.</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55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9F1C8-6DCE-437F-BF05-6AA5E23AE5E9}"/>
              </a:ext>
            </a:extLst>
          </p:cNvPr>
          <p:cNvSpPr txBox="1"/>
          <p:nvPr/>
        </p:nvSpPr>
        <p:spPr>
          <a:xfrm>
            <a:off x="4368800" y="2555270"/>
            <a:ext cx="7823200" cy="1569660"/>
          </a:xfrm>
          <a:prstGeom prst="rect">
            <a:avLst/>
          </a:prstGeom>
          <a:noFill/>
        </p:spPr>
        <p:txBody>
          <a:bodyPr wrap="square" rtlCol="0">
            <a:spAutoFit/>
          </a:bodyPr>
          <a:lstStyle/>
          <a:p>
            <a:r>
              <a:rPr lang="en-US" sz="9600" dirty="0"/>
              <a:t>Thanks</a:t>
            </a:r>
          </a:p>
        </p:txBody>
      </p:sp>
    </p:spTree>
    <p:extLst>
      <p:ext uri="{BB962C8B-B14F-4D97-AF65-F5344CB8AC3E}">
        <p14:creationId xmlns:p14="http://schemas.microsoft.com/office/powerpoint/2010/main" val="396117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EBD4-4F42-4746-B016-A3B1B1643A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E6EBD6-93AC-4BD1-9FB5-883500500CD2}"/>
              </a:ext>
            </a:extLst>
          </p:cNvPr>
          <p:cNvPicPr>
            <a:picLocks noGrp="1" noChangeAspect="1"/>
          </p:cNvPicPr>
          <p:nvPr>
            <p:ph sz="quarter" idx="13"/>
          </p:nvPr>
        </p:nvPicPr>
        <p:blipFill>
          <a:blip r:embed="rId2"/>
          <a:stretch>
            <a:fillRect/>
          </a:stretch>
        </p:blipFill>
        <p:spPr>
          <a:xfrm>
            <a:off x="786775" y="-58155"/>
            <a:ext cx="10364450" cy="6916155"/>
          </a:xfrm>
        </p:spPr>
      </p:pic>
    </p:spTree>
    <p:extLst>
      <p:ext uri="{BB962C8B-B14F-4D97-AF65-F5344CB8AC3E}">
        <p14:creationId xmlns:p14="http://schemas.microsoft.com/office/powerpoint/2010/main" val="27800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02926F-416F-496E-98DA-2D6552652B38}"/>
              </a:ext>
            </a:extLst>
          </p:cNvPr>
          <p:cNvSpPr>
            <a:spLocks noGrp="1"/>
          </p:cNvSpPr>
          <p:nvPr>
            <p:ph type="body" sz="half" idx="2"/>
          </p:nvPr>
        </p:nvSpPr>
        <p:spPr>
          <a:xfrm>
            <a:off x="838200" y="469900"/>
            <a:ext cx="10440026" cy="5321301"/>
          </a:xfrm>
        </p:spPr>
        <p:txBody>
          <a:bodyPr>
            <a:normAutofit/>
          </a:bodyPr>
          <a:lstStyle/>
          <a:p>
            <a:r>
              <a:rPr lang="en-US" sz="2800" b="1" dirty="0"/>
              <a:t>The objective of this project</a:t>
            </a:r>
          </a:p>
          <a:p>
            <a:r>
              <a:rPr lang="en-US" sz="2800" dirty="0"/>
              <a:t> - is to analyze data and find the best place of living in the city to live near to all services such as hospitals, restraints, bus station, metro café, parking and gardens……etc.</a:t>
            </a:r>
          </a:p>
          <a:p>
            <a:r>
              <a:rPr lang="en-US" sz="2800" dirty="0"/>
              <a:t>- using data science methodology and machine learning technique like clustering. We have to find the best cluster with the largest number of services</a:t>
            </a:r>
          </a:p>
        </p:txBody>
      </p:sp>
    </p:spTree>
    <p:extLst>
      <p:ext uri="{BB962C8B-B14F-4D97-AF65-F5344CB8AC3E}">
        <p14:creationId xmlns:p14="http://schemas.microsoft.com/office/powerpoint/2010/main" val="20380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02926F-416F-496E-98DA-2D6552652B38}"/>
              </a:ext>
            </a:extLst>
          </p:cNvPr>
          <p:cNvSpPr>
            <a:spLocks noGrp="1"/>
          </p:cNvSpPr>
          <p:nvPr>
            <p:ph type="body" sz="half" idx="2"/>
          </p:nvPr>
        </p:nvSpPr>
        <p:spPr>
          <a:xfrm>
            <a:off x="838200" y="469900"/>
            <a:ext cx="10440026" cy="5321301"/>
          </a:xfrm>
        </p:spPr>
        <p:txBody>
          <a:bodyPr>
            <a:normAutofit fontScale="92500" lnSpcReduction="10000"/>
          </a:bodyPr>
          <a:lstStyle/>
          <a:p>
            <a:r>
              <a:rPr lang="en-US" sz="2800" b="1" dirty="0"/>
              <a:t>Data </a:t>
            </a:r>
            <a:endParaRPr lang="en-US" sz="2800" dirty="0"/>
          </a:p>
          <a:p>
            <a:pPr marL="514350" indent="-514350">
              <a:buAutoNum type="arabicPeriod"/>
            </a:pPr>
            <a:r>
              <a:rPr lang="en-US" sz="2800" dirty="0"/>
              <a:t>List of neighborhoods in Seattle. We have to scrape it from (</a:t>
            </a:r>
            <a:r>
              <a:rPr lang="en-US" sz="2800" u="sng" dirty="0" err="1">
                <a:hlinkClick r:id="rId2"/>
              </a:rPr>
              <a:t>Category:Neighborhoods</a:t>
            </a:r>
            <a:r>
              <a:rPr lang="en-US" sz="2800" u="sng" dirty="0">
                <a:hlinkClick r:id="rId2"/>
              </a:rPr>
              <a:t> in Seattle - Wikipedia</a:t>
            </a:r>
            <a:r>
              <a:rPr lang="en-US" sz="2800" dirty="0"/>
              <a:t>) </a:t>
            </a:r>
          </a:p>
          <a:p>
            <a:endParaRPr lang="en-US" sz="2800" dirty="0"/>
          </a:p>
          <a:p>
            <a:r>
              <a:rPr lang="en-US" sz="2800" dirty="0"/>
              <a:t>2. Latitude and longitude coordinates of this neighborhoods. We will get it using Python geocoder package. </a:t>
            </a:r>
          </a:p>
          <a:p>
            <a:endParaRPr lang="en-US" sz="2800" dirty="0"/>
          </a:p>
          <a:p>
            <a:r>
              <a:rPr lang="en-US" sz="2800" dirty="0"/>
              <a:t>3. Venue data, and we will use it to perform clustering on the neighborhoods. And we will use foursquare API to get the venue. </a:t>
            </a:r>
          </a:p>
        </p:txBody>
      </p:sp>
    </p:spTree>
    <p:extLst>
      <p:ext uri="{BB962C8B-B14F-4D97-AF65-F5344CB8AC3E}">
        <p14:creationId xmlns:p14="http://schemas.microsoft.com/office/powerpoint/2010/main" val="134277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6254C-648C-4F90-BF00-209BDD7CAD35}"/>
              </a:ext>
            </a:extLst>
          </p:cNvPr>
          <p:cNvSpPr txBox="1"/>
          <p:nvPr/>
        </p:nvSpPr>
        <p:spPr>
          <a:xfrm>
            <a:off x="1168400" y="800100"/>
            <a:ext cx="10541000" cy="4693593"/>
          </a:xfrm>
          <a:prstGeom prst="rect">
            <a:avLst/>
          </a:prstGeom>
          <a:noFill/>
        </p:spPr>
        <p:txBody>
          <a:bodyPr wrap="square" rtlCol="0">
            <a:spAutoFit/>
          </a:bodyPr>
          <a:lstStyle/>
          <a:p>
            <a:r>
              <a:rPr lang="en-US" sz="2300" b="1" dirty="0"/>
              <a:t>Methodology</a:t>
            </a:r>
          </a:p>
          <a:p>
            <a:endParaRPr lang="en-US" sz="2300" b="1" dirty="0"/>
          </a:p>
          <a:p>
            <a:r>
              <a:rPr lang="en-US" sz="2300" dirty="0"/>
              <a:t>•Web scraping Wikipedia page for neighborhoods list</a:t>
            </a:r>
          </a:p>
          <a:p>
            <a:endParaRPr lang="en-US" sz="2300" dirty="0"/>
          </a:p>
          <a:p>
            <a:r>
              <a:rPr lang="en-US" sz="2300" dirty="0"/>
              <a:t>•Get latitude and longitude coordinates using Geocoder</a:t>
            </a:r>
          </a:p>
          <a:p>
            <a:endParaRPr lang="en-US" sz="2300" dirty="0"/>
          </a:p>
          <a:p>
            <a:r>
              <a:rPr lang="en-US" sz="2300" dirty="0"/>
              <a:t>•Use Foursquare API to get venue data</a:t>
            </a:r>
          </a:p>
          <a:p>
            <a:endParaRPr lang="en-US" sz="2300" dirty="0"/>
          </a:p>
          <a:p>
            <a:r>
              <a:rPr lang="en-US" sz="2300" dirty="0"/>
              <a:t>•Analyze the data and normalize it</a:t>
            </a:r>
          </a:p>
          <a:p>
            <a:endParaRPr lang="en-US" sz="2300" dirty="0"/>
          </a:p>
          <a:p>
            <a:r>
              <a:rPr lang="en-US" sz="2300" dirty="0"/>
              <a:t>•Perform clustering on the data by using k-means clustering</a:t>
            </a:r>
          </a:p>
          <a:p>
            <a:endParaRPr lang="en-US" sz="2300" dirty="0"/>
          </a:p>
          <a:p>
            <a:r>
              <a:rPr lang="en-US" sz="2300" dirty="0"/>
              <a:t>•Visualize the clusters in a map using Folium</a:t>
            </a:r>
          </a:p>
        </p:txBody>
      </p:sp>
    </p:spTree>
    <p:extLst>
      <p:ext uri="{BB962C8B-B14F-4D97-AF65-F5344CB8AC3E}">
        <p14:creationId xmlns:p14="http://schemas.microsoft.com/office/powerpoint/2010/main" val="137180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A6CE3B-79BE-41BB-88C1-85593BE5B58A}"/>
              </a:ext>
            </a:extLst>
          </p:cNvPr>
          <p:cNvSpPr txBox="1"/>
          <p:nvPr/>
        </p:nvSpPr>
        <p:spPr>
          <a:xfrm>
            <a:off x="1409700" y="2178040"/>
            <a:ext cx="9372600" cy="3416320"/>
          </a:xfrm>
          <a:prstGeom prst="rect">
            <a:avLst/>
          </a:prstGeom>
          <a:noFill/>
        </p:spPr>
        <p:txBody>
          <a:bodyPr wrap="square" rtlCol="0">
            <a:spAutoFit/>
          </a:bodyPr>
          <a:lstStyle/>
          <a:p>
            <a:r>
              <a:rPr lang="en-US" sz="2400" b="1" dirty="0"/>
              <a:t>Results </a:t>
            </a:r>
            <a:endParaRPr lang="en-US" sz="2400" dirty="0"/>
          </a:p>
          <a:p>
            <a:r>
              <a:rPr lang="en-US" sz="2400" dirty="0"/>
              <a:t> </a:t>
            </a:r>
          </a:p>
          <a:p>
            <a:r>
              <a:rPr lang="en-US" sz="2400" dirty="0"/>
              <a:t>The results from the k-means clustering show that we can categorize the neighborhoods into 3 clusters based on the number of venues: </a:t>
            </a:r>
          </a:p>
          <a:p>
            <a:r>
              <a:rPr lang="en-US" sz="2400" dirty="0"/>
              <a:t> </a:t>
            </a:r>
          </a:p>
          <a:p>
            <a:r>
              <a:rPr lang="en-US" sz="2400" dirty="0"/>
              <a:t>• Cluster 0: Neighborhoods with large number of Venues. </a:t>
            </a:r>
          </a:p>
          <a:p>
            <a:r>
              <a:rPr lang="en-US" sz="2400" dirty="0"/>
              <a:t>• Cluster 1: Neighborhoods with the lowest number of existence of venues.</a:t>
            </a:r>
          </a:p>
          <a:p>
            <a:r>
              <a:rPr lang="en-US" sz="2400" dirty="0"/>
              <a:t>• Cluster 2: Neighborhoods with moderate concentration of venues.</a:t>
            </a:r>
          </a:p>
          <a:p>
            <a:endParaRPr lang="en-US" sz="2400" dirty="0"/>
          </a:p>
        </p:txBody>
      </p:sp>
    </p:spTree>
    <p:extLst>
      <p:ext uri="{BB962C8B-B14F-4D97-AF65-F5344CB8AC3E}">
        <p14:creationId xmlns:p14="http://schemas.microsoft.com/office/powerpoint/2010/main" val="24440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0EBEA-848F-43F8-824F-1DECB0567ACD}"/>
              </a:ext>
            </a:extLst>
          </p:cNvPr>
          <p:cNvPicPr>
            <a:picLocks noChangeAspect="1"/>
          </p:cNvPicPr>
          <p:nvPr/>
        </p:nvPicPr>
        <p:blipFill>
          <a:blip r:embed="rId2"/>
          <a:stretch>
            <a:fillRect/>
          </a:stretch>
        </p:blipFill>
        <p:spPr>
          <a:xfrm>
            <a:off x="2233073" y="1095049"/>
            <a:ext cx="7725853" cy="4667901"/>
          </a:xfrm>
          <a:prstGeom prst="rect">
            <a:avLst/>
          </a:prstGeom>
        </p:spPr>
      </p:pic>
    </p:spTree>
    <p:extLst>
      <p:ext uri="{BB962C8B-B14F-4D97-AF65-F5344CB8AC3E}">
        <p14:creationId xmlns:p14="http://schemas.microsoft.com/office/powerpoint/2010/main" val="30062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A95846-8E5A-4EBC-ADE8-6743E0C99A92}"/>
              </a:ext>
            </a:extLst>
          </p:cNvPr>
          <p:cNvPicPr>
            <a:picLocks noChangeAspect="1"/>
          </p:cNvPicPr>
          <p:nvPr/>
        </p:nvPicPr>
        <p:blipFill>
          <a:blip r:embed="rId2"/>
          <a:stretch>
            <a:fillRect/>
          </a:stretch>
        </p:blipFill>
        <p:spPr>
          <a:xfrm>
            <a:off x="2214021" y="1118865"/>
            <a:ext cx="7763958" cy="4620270"/>
          </a:xfrm>
          <a:prstGeom prst="rect">
            <a:avLst/>
          </a:prstGeom>
        </p:spPr>
      </p:pic>
    </p:spTree>
    <p:extLst>
      <p:ext uri="{BB962C8B-B14F-4D97-AF65-F5344CB8AC3E}">
        <p14:creationId xmlns:p14="http://schemas.microsoft.com/office/powerpoint/2010/main" val="322177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3484E1-8CCC-4728-97DB-0DD465747108}"/>
              </a:ext>
            </a:extLst>
          </p:cNvPr>
          <p:cNvSpPr/>
          <p:nvPr/>
        </p:nvSpPr>
        <p:spPr>
          <a:xfrm>
            <a:off x="990600" y="1443071"/>
            <a:ext cx="10210800" cy="3971857"/>
          </a:xfrm>
          <a:prstGeom prst="rect">
            <a:avLst/>
          </a:prstGeom>
        </p:spPr>
        <p:txBody>
          <a:bodyPr wrap="squar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Arial" panose="020B0604020202020204" pitchFamily="34" charset="0"/>
              </a:rPr>
              <a:t>Discussion</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Arial" panose="020B0604020202020204" pitchFamily="34" charset="0"/>
                <a:ea typeface="Calibri" panose="020F0502020204030204" pitchFamily="34" charset="0"/>
                <a:cs typeface="Arial" panose="020B0604020202020204" pitchFamily="34" charset="0"/>
              </a:rPr>
              <a:t> 	From the Results section, most of the neighborhoods with the large number of venues are in the central area of Seattle, with the highest number in cluster o and moderate number in cluster 2. On the other hand, cluster 1 has very low number of venues in the neighborhoods.</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Arial" panose="020B0604020202020204" pitchFamily="34" charset="0"/>
                <a:ea typeface="Calibri" panose="020F0502020204030204" pitchFamily="34"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Arial" panose="020B0604020202020204" pitchFamily="34" charset="0"/>
                <a:ea typeface="Calibri" panose="020F0502020204030204" pitchFamily="34" charset="0"/>
                <a:cs typeface="Arial" panose="020B0604020202020204" pitchFamily="34" charset="0"/>
              </a:rPr>
              <a:t>	This represent</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the best place of living in the city to live near to all services such as hospitals, restraints, bus station, metro café, parking and gardens……etc.</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r>
              <a:rPr lang="en-US" dirty="0">
                <a:solidFill>
                  <a:srgbClr val="000000"/>
                </a:solidFill>
                <a:latin typeface="Arial" panose="020B0604020202020204" pitchFamily="34" charset="0"/>
                <a:ea typeface="Calibri" panose="020F0502020204030204" pitchFamily="34" charset="0"/>
              </a:rPr>
              <a:t>	The best cluster is (cluster 0) based on the high number of venues. then (cluster 2), and be careful living in (cluster 1) will be bad for you and your family because there well be few number of services compared to the other two clusters</a:t>
            </a:r>
            <a:endParaRPr lang="en-US" dirty="0"/>
          </a:p>
        </p:txBody>
      </p:sp>
    </p:spTree>
    <p:extLst>
      <p:ext uri="{BB962C8B-B14F-4D97-AF65-F5344CB8AC3E}">
        <p14:creationId xmlns:p14="http://schemas.microsoft.com/office/powerpoint/2010/main" val="18617276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{2E1BA82F-C575-46C7-B375-494A31D1725B}tf04033925</Template>
  <TotalTime>30</TotalTime>
  <Words>477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Droplet</vt:lpstr>
      <vt:lpstr>Finding the best place to live in Seattle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to live in Seattle</dc:title>
  <dc:creator>ahmed</dc:creator>
  <cp:lastModifiedBy>ahmed</cp:lastModifiedBy>
  <cp:revision>4</cp:revision>
  <dcterms:created xsi:type="dcterms:W3CDTF">2020-02-26T23:05:24Z</dcterms:created>
  <dcterms:modified xsi:type="dcterms:W3CDTF">2020-02-26T23:36:00Z</dcterms:modified>
</cp:coreProperties>
</file>