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sldIdLst>
    <p:sldId id="256" r:id="rId2"/>
    <p:sldId id="274" r:id="rId3"/>
    <p:sldId id="305" r:id="rId4"/>
    <p:sldId id="275" r:id="rId5"/>
    <p:sldId id="306" r:id="rId6"/>
    <p:sldId id="307" r:id="rId7"/>
    <p:sldId id="308" r:id="rId8"/>
    <p:sldId id="257" r:id="rId9"/>
    <p:sldId id="309" r:id="rId10"/>
    <p:sldId id="310" r:id="rId11"/>
    <p:sldId id="311" r:id="rId12"/>
    <p:sldId id="312" r:id="rId13"/>
    <p:sldId id="313" r:id="rId14"/>
    <p:sldId id="314" r:id="rId15"/>
    <p:sldId id="315" r:id="rId16"/>
    <p:sldId id="316" r:id="rId17"/>
    <p:sldId id="317" r:id="rId18"/>
    <p:sldId id="318" r:id="rId19"/>
    <p:sldId id="319" r:id="rId20"/>
    <p:sldId id="320" r:id="rId21"/>
    <p:sldId id="321" r:id="rId22"/>
    <p:sldId id="322" r:id="rId23"/>
    <p:sldId id="323" r:id="rId24"/>
    <p:sldId id="324" r:id="rId25"/>
    <p:sldId id="325" r:id="rId26"/>
    <p:sldId id="326" r:id="rId27"/>
    <p:sldId id="258" r:id="rId28"/>
    <p:sldId id="327" r:id="rId29"/>
    <p:sldId id="261" r:id="rId30"/>
    <p:sldId id="328" r:id="rId31"/>
    <p:sldId id="329" r:id="rId32"/>
    <p:sldId id="330" r:id="rId33"/>
    <p:sldId id="262" r:id="rId34"/>
    <p:sldId id="331" r:id="rId35"/>
    <p:sldId id="332" r:id="rId36"/>
    <p:sldId id="333" r:id="rId37"/>
    <p:sldId id="334" r:id="rId38"/>
    <p:sldId id="335" r:id="rId39"/>
    <p:sldId id="336" r:id="rId40"/>
    <p:sldId id="337" r:id="rId41"/>
    <p:sldId id="338" r:id="rId42"/>
    <p:sldId id="263" r:id="rId43"/>
    <p:sldId id="339" r:id="rId44"/>
    <p:sldId id="264" r:id="rId45"/>
    <p:sldId id="340"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1" autoAdjust="0"/>
    <p:restoredTop sz="61032" autoAdjust="0"/>
  </p:normalViewPr>
  <p:slideViewPr>
    <p:cSldViewPr>
      <p:cViewPr varScale="1">
        <p:scale>
          <a:sx n="72" d="100"/>
          <a:sy n="72" d="100"/>
        </p:scale>
        <p:origin x="1350"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662A50-E077-4F02-BCF9-CA6AC611F1A4}" type="datetimeFigureOut">
              <a:rPr lang="en-US" smtClean="0"/>
              <a:t>3/17/2024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F5A5DB-ABB3-405C-906D-B4E35A030FED}" type="slidenum">
              <a:rPr lang="en-US" smtClean="0"/>
              <a:t>‹#›</a:t>
            </a:fld>
            <a:endParaRPr lang="en-US"/>
          </a:p>
        </p:txBody>
      </p:sp>
    </p:spTree>
    <p:extLst>
      <p:ext uri="{BB962C8B-B14F-4D97-AF65-F5344CB8AC3E}">
        <p14:creationId xmlns:p14="http://schemas.microsoft.com/office/powerpoint/2010/main" val="372669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This machine was developed by John Shepherd-Barron, who was born in India, to Scottish parents, and lived much of his later life in </a:t>
            </a:r>
            <a:r>
              <a:rPr lang="en-US" sz="1200" b="0" i="0" kern="1200" dirty="0" err="1">
                <a:solidFill>
                  <a:schemeClr val="tx1"/>
                </a:solidFill>
                <a:effectLst/>
                <a:latin typeface="+mn-lt"/>
                <a:ea typeface="+mn-ea"/>
                <a:cs typeface="+mn-cs"/>
              </a:rPr>
              <a:t>Portmahomack</a:t>
            </a:r>
            <a:r>
              <a:rPr lang="en-US" sz="1200" b="0" i="0" kern="1200" dirty="0">
                <a:solidFill>
                  <a:schemeClr val="tx1"/>
                </a:solidFill>
                <a:effectLst/>
                <a:latin typeface="+mn-lt"/>
                <a:ea typeface="+mn-ea"/>
                <a:cs typeface="+mn-cs"/>
              </a:rPr>
              <a:t> in Ross-shire.</a:t>
            </a:r>
          </a:p>
          <a:p>
            <a:pPr fontAlgn="base"/>
            <a:r>
              <a:rPr lang="en-US" sz="1200" b="0" i="0" kern="1200" dirty="0">
                <a:solidFill>
                  <a:schemeClr val="tx1"/>
                </a:solidFill>
                <a:effectLst/>
                <a:latin typeface="+mn-lt"/>
                <a:ea typeface="+mn-ea"/>
                <a:cs typeface="+mn-cs"/>
              </a:rPr>
              <a:t>Shepherd-Barron's ATM beat </a:t>
            </a:r>
            <a:r>
              <a:rPr lang="en-US" sz="1200" b="0" i="0" kern="1200" dirty="0" err="1">
                <a:solidFill>
                  <a:schemeClr val="tx1"/>
                </a:solidFill>
                <a:effectLst/>
                <a:latin typeface="+mn-lt"/>
                <a:ea typeface="+mn-ea"/>
                <a:cs typeface="+mn-cs"/>
              </a:rPr>
              <a:t>Goodfellow's</a:t>
            </a:r>
            <a:r>
              <a:rPr lang="en-US" sz="1200" b="0" i="0" kern="1200" dirty="0">
                <a:solidFill>
                  <a:schemeClr val="tx1"/>
                </a:solidFill>
                <a:effectLst/>
                <a:latin typeface="+mn-lt"/>
                <a:ea typeface="+mn-ea"/>
                <a:cs typeface="+mn-cs"/>
              </a:rPr>
              <a:t> machines, which were installed at branches of Westminster Bank (later to become NatWest), by just a month.</a:t>
            </a:r>
          </a:p>
          <a:p>
            <a:pPr fontAlgn="base"/>
            <a:r>
              <a:rPr lang="en-US" sz="1200" b="0" i="0" kern="1200" dirty="0">
                <a:solidFill>
                  <a:schemeClr val="tx1"/>
                </a:solidFill>
                <a:effectLst/>
                <a:latin typeface="+mn-lt"/>
                <a:ea typeface="+mn-ea"/>
                <a:cs typeface="+mn-cs"/>
              </a:rPr>
              <a:t>So Shepherd-Barron became known as the "man who invented the cash machine" and not </a:t>
            </a:r>
            <a:r>
              <a:rPr lang="en-US" sz="1200" b="0" i="0" kern="1200" dirty="0" err="1">
                <a:solidFill>
                  <a:schemeClr val="tx1"/>
                </a:solidFill>
                <a:effectLst/>
                <a:latin typeface="+mn-lt"/>
                <a:ea typeface="+mn-ea"/>
                <a:cs typeface="+mn-cs"/>
              </a:rPr>
              <a:t>Goodfellow</a:t>
            </a:r>
            <a:r>
              <a:rPr lang="en-US" sz="1200" b="0" i="0" kern="1200" dirty="0">
                <a:solidFill>
                  <a:schemeClr val="tx1"/>
                </a:solidFill>
                <a:effectLst/>
                <a:latin typeface="+mn-lt"/>
                <a:ea typeface="+mn-ea"/>
                <a:cs typeface="+mn-cs"/>
              </a:rPr>
              <a:t>, the man who patented the system we use today.</a:t>
            </a:r>
          </a:p>
        </p:txBody>
      </p:sp>
      <p:sp>
        <p:nvSpPr>
          <p:cNvPr id="4" name="Slide Number Placeholder 3"/>
          <p:cNvSpPr>
            <a:spLocks noGrp="1"/>
          </p:cNvSpPr>
          <p:nvPr>
            <p:ph type="sldNum" sz="quarter" idx="10"/>
          </p:nvPr>
        </p:nvSpPr>
        <p:spPr/>
        <p:txBody>
          <a:bodyPr/>
          <a:lstStyle/>
          <a:p>
            <a:fld id="{ACF5A5DB-ABB3-405C-906D-B4E35A030FED}" type="slidenum">
              <a:rPr lang="en-US" smtClean="0"/>
              <a:t>8</a:t>
            </a:fld>
            <a:endParaRPr lang="en-US"/>
          </a:p>
        </p:txBody>
      </p:sp>
    </p:spTree>
    <p:extLst>
      <p:ext uri="{BB962C8B-B14F-4D97-AF65-F5344CB8AC3E}">
        <p14:creationId xmlns:p14="http://schemas.microsoft.com/office/powerpoint/2010/main" val="1589204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This machine was developed by John Shepherd-Barron, who was born in India, to Scottish parents, and lived much of his later life in </a:t>
            </a:r>
            <a:r>
              <a:rPr lang="en-US" sz="1200" b="0" i="0" kern="1200" dirty="0" err="1">
                <a:solidFill>
                  <a:schemeClr val="tx1"/>
                </a:solidFill>
                <a:effectLst/>
                <a:latin typeface="+mn-lt"/>
                <a:ea typeface="+mn-ea"/>
                <a:cs typeface="+mn-cs"/>
              </a:rPr>
              <a:t>Portmahomack</a:t>
            </a:r>
            <a:r>
              <a:rPr lang="en-US" sz="1200" b="0" i="0" kern="1200" dirty="0">
                <a:solidFill>
                  <a:schemeClr val="tx1"/>
                </a:solidFill>
                <a:effectLst/>
                <a:latin typeface="+mn-lt"/>
                <a:ea typeface="+mn-ea"/>
                <a:cs typeface="+mn-cs"/>
              </a:rPr>
              <a:t> in Ross-shire.</a:t>
            </a:r>
          </a:p>
          <a:p>
            <a:pPr fontAlgn="base"/>
            <a:r>
              <a:rPr lang="en-US" sz="1200" b="0" i="0" kern="1200" dirty="0">
                <a:solidFill>
                  <a:schemeClr val="tx1"/>
                </a:solidFill>
                <a:effectLst/>
                <a:latin typeface="+mn-lt"/>
                <a:ea typeface="+mn-ea"/>
                <a:cs typeface="+mn-cs"/>
              </a:rPr>
              <a:t>Shepherd-Barron's ATM beat </a:t>
            </a:r>
            <a:r>
              <a:rPr lang="en-US" sz="1200" b="0" i="0" kern="1200" dirty="0" err="1">
                <a:solidFill>
                  <a:schemeClr val="tx1"/>
                </a:solidFill>
                <a:effectLst/>
                <a:latin typeface="+mn-lt"/>
                <a:ea typeface="+mn-ea"/>
                <a:cs typeface="+mn-cs"/>
              </a:rPr>
              <a:t>Goodfellow's</a:t>
            </a:r>
            <a:r>
              <a:rPr lang="en-US" sz="1200" b="0" i="0" kern="1200" dirty="0">
                <a:solidFill>
                  <a:schemeClr val="tx1"/>
                </a:solidFill>
                <a:effectLst/>
                <a:latin typeface="+mn-lt"/>
                <a:ea typeface="+mn-ea"/>
                <a:cs typeface="+mn-cs"/>
              </a:rPr>
              <a:t> machines, which were installed at branches of Westminster Bank (later to become NatWest), by just a month.</a:t>
            </a:r>
          </a:p>
          <a:p>
            <a:pPr fontAlgn="base"/>
            <a:r>
              <a:rPr lang="en-US" sz="1200" b="0" i="0" kern="1200" dirty="0">
                <a:solidFill>
                  <a:schemeClr val="tx1"/>
                </a:solidFill>
                <a:effectLst/>
                <a:latin typeface="+mn-lt"/>
                <a:ea typeface="+mn-ea"/>
                <a:cs typeface="+mn-cs"/>
              </a:rPr>
              <a:t>So Shepherd-Barron became known as the "man who invented the cash machine" and not </a:t>
            </a:r>
            <a:r>
              <a:rPr lang="en-US" sz="1200" b="0" i="0" kern="1200" dirty="0" err="1">
                <a:solidFill>
                  <a:schemeClr val="tx1"/>
                </a:solidFill>
                <a:effectLst/>
                <a:latin typeface="+mn-lt"/>
                <a:ea typeface="+mn-ea"/>
                <a:cs typeface="+mn-cs"/>
              </a:rPr>
              <a:t>Goodfellow</a:t>
            </a:r>
            <a:r>
              <a:rPr lang="en-US" sz="1200" b="0" i="0" kern="1200" dirty="0">
                <a:solidFill>
                  <a:schemeClr val="tx1"/>
                </a:solidFill>
                <a:effectLst/>
                <a:latin typeface="+mn-lt"/>
                <a:ea typeface="+mn-ea"/>
                <a:cs typeface="+mn-cs"/>
              </a:rPr>
              <a:t>, the man who patented the system we use today.</a:t>
            </a:r>
          </a:p>
        </p:txBody>
      </p:sp>
      <p:sp>
        <p:nvSpPr>
          <p:cNvPr id="4" name="Slide Number Placeholder 3"/>
          <p:cNvSpPr>
            <a:spLocks noGrp="1"/>
          </p:cNvSpPr>
          <p:nvPr>
            <p:ph type="sldNum" sz="quarter" idx="10"/>
          </p:nvPr>
        </p:nvSpPr>
        <p:spPr/>
        <p:txBody>
          <a:bodyPr/>
          <a:lstStyle/>
          <a:p>
            <a:fld id="{ACF5A5DB-ABB3-405C-906D-B4E35A030FED}" type="slidenum">
              <a:rPr lang="en-US" smtClean="0"/>
              <a:t>17</a:t>
            </a:fld>
            <a:endParaRPr lang="en-US"/>
          </a:p>
        </p:txBody>
      </p:sp>
    </p:spTree>
    <p:extLst>
      <p:ext uri="{BB962C8B-B14F-4D97-AF65-F5344CB8AC3E}">
        <p14:creationId xmlns:p14="http://schemas.microsoft.com/office/powerpoint/2010/main" val="12831143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This machine was developed by John Shepherd-Barron, who was born in India, to Scottish parents, and lived much of his later life in </a:t>
            </a:r>
            <a:r>
              <a:rPr lang="en-US" sz="1200" b="0" i="0" kern="1200" dirty="0" err="1">
                <a:solidFill>
                  <a:schemeClr val="tx1"/>
                </a:solidFill>
                <a:effectLst/>
                <a:latin typeface="+mn-lt"/>
                <a:ea typeface="+mn-ea"/>
                <a:cs typeface="+mn-cs"/>
              </a:rPr>
              <a:t>Portmahomack</a:t>
            </a:r>
            <a:r>
              <a:rPr lang="en-US" sz="1200" b="0" i="0" kern="1200" dirty="0">
                <a:solidFill>
                  <a:schemeClr val="tx1"/>
                </a:solidFill>
                <a:effectLst/>
                <a:latin typeface="+mn-lt"/>
                <a:ea typeface="+mn-ea"/>
                <a:cs typeface="+mn-cs"/>
              </a:rPr>
              <a:t> in Ross-shire.</a:t>
            </a:r>
          </a:p>
          <a:p>
            <a:pPr fontAlgn="base"/>
            <a:r>
              <a:rPr lang="en-US" sz="1200" b="0" i="0" kern="1200" dirty="0">
                <a:solidFill>
                  <a:schemeClr val="tx1"/>
                </a:solidFill>
                <a:effectLst/>
                <a:latin typeface="+mn-lt"/>
                <a:ea typeface="+mn-ea"/>
                <a:cs typeface="+mn-cs"/>
              </a:rPr>
              <a:t>Shepherd-Barron's ATM beat </a:t>
            </a:r>
            <a:r>
              <a:rPr lang="en-US" sz="1200" b="0" i="0" kern="1200" dirty="0" err="1">
                <a:solidFill>
                  <a:schemeClr val="tx1"/>
                </a:solidFill>
                <a:effectLst/>
                <a:latin typeface="+mn-lt"/>
                <a:ea typeface="+mn-ea"/>
                <a:cs typeface="+mn-cs"/>
              </a:rPr>
              <a:t>Goodfellow's</a:t>
            </a:r>
            <a:r>
              <a:rPr lang="en-US" sz="1200" b="0" i="0" kern="1200" dirty="0">
                <a:solidFill>
                  <a:schemeClr val="tx1"/>
                </a:solidFill>
                <a:effectLst/>
                <a:latin typeface="+mn-lt"/>
                <a:ea typeface="+mn-ea"/>
                <a:cs typeface="+mn-cs"/>
              </a:rPr>
              <a:t> machines, which were installed at branches of Westminster Bank (later to become NatWest), by just a month.</a:t>
            </a:r>
          </a:p>
          <a:p>
            <a:pPr fontAlgn="base"/>
            <a:r>
              <a:rPr lang="en-US" sz="1200" b="0" i="0" kern="1200" dirty="0">
                <a:solidFill>
                  <a:schemeClr val="tx1"/>
                </a:solidFill>
                <a:effectLst/>
                <a:latin typeface="+mn-lt"/>
                <a:ea typeface="+mn-ea"/>
                <a:cs typeface="+mn-cs"/>
              </a:rPr>
              <a:t>So Shepherd-Barron became known as the "man who invented the cash machine" and not </a:t>
            </a:r>
            <a:r>
              <a:rPr lang="en-US" sz="1200" b="0" i="0" kern="1200" dirty="0" err="1">
                <a:solidFill>
                  <a:schemeClr val="tx1"/>
                </a:solidFill>
                <a:effectLst/>
                <a:latin typeface="+mn-lt"/>
                <a:ea typeface="+mn-ea"/>
                <a:cs typeface="+mn-cs"/>
              </a:rPr>
              <a:t>Goodfellow</a:t>
            </a:r>
            <a:r>
              <a:rPr lang="en-US" sz="1200" b="0" i="0" kern="1200" dirty="0">
                <a:solidFill>
                  <a:schemeClr val="tx1"/>
                </a:solidFill>
                <a:effectLst/>
                <a:latin typeface="+mn-lt"/>
                <a:ea typeface="+mn-ea"/>
                <a:cs typeface="+mn-cs"/>
              </a:rPr>
              <a:t>, the man who patented the system we use today.</a:t>
            </a:r>
          </a:p>
        </p:txBody>
      </p:sp>
      <p:sp>
        <p:nvSpPr>
          <p:cNvPr id="4" name="Slide Number Placeholder 3"/>
          <p:cNvSpPr>
            <a:spLocks noGrp="1"/>
          </p:cNvSpPr>
          <p:nvPr>
            <p:ph type="sldNum" sz="quarter" idx="10"/>
          </p:nvPr>
        </p:nvSpPr>
        <p:spPr/>
        <p:txBody>
          <a:bodyPr/>
          <a:lstStyle/>
          <a:p>
            <a:fld id="{ACF5A5DB-ABB3-405C-906D-B4E35A030FED}" type="slidenum">
              <a:rPr lang="en-US" smtClean="0"/>
              <a:t>18</a:t>
            </a:fld>
            <a:endParaRPr lang="en-US"/>
          </a:p>
        </p:txBody>
      </p:sp>
    </p:spTree>
    <p:extLst>
      <p:ext uri="{BB962C8B-B14F-4D97-AF65-F5344CB8AC3E}">
        <p14:creationId xmlns:p14="http://schemas.microsoft.com/office/powerpoint/2010/main" val="25897328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This machine was developed by John Shepherd-Barron, who was born in India, to Scottish parents, and lived much of his later life in </a:t>
            </a:r>
            <a:r>
              <a:rPr lang="en-US" sz="1200" b="0" i="0" kern="1200" dirty="0" err="1">
                <a:solidFill>
                  <a:schemeClr val="tx1"/>
                </a:solidFill>
                <a:effectLst/>
                <a:latin typeface="+mn-lt"/>
                <a:ea typeface="+mn-ea"/>
                <a:cs typeface="+mn-cs"/>
              </a:rPr>
              <a:t>Portmahomack</a:t>
            </a:r>
            <a:r>
              <a:rPr lang="en-US" sz="1200" b="0" i="0" kern="1200" dirty="0">
                <a:solidFill>
                  <a:schemeClr val="tx1"/>
                </a:solidFill>
                <a:effectLst/>
                <a:latin typeface="+mn-lt"/>
                <a:ea typeface="+mn-ea"/>
                <a:cs typeface="+mn-cs"/>
              </a:rPr>
              <a:t> in Ross-shire.</a:t>
            </a:r>
          </a:p>
          <a:p>
            <a:pPr fontAlgn="base"/>
            <a:r>
              <a:rPr lang="en-US" sz="1200" b="0" i="0" kern="1200" dirty="0">
                <a:solidFill>
                  <a:schemeClr val="tx1"/>
                </a:solidFill>
                <a:effectLst/>
                <a:latin typeface="+mn-lt"/>
                <a:ea typeface="+mn-ea"/>
                <a:cs typeface="+mn-cs"/>
              </a:rPr>
              <a:t>Shepherd-Barron's ATM beat </a:t>
            </a:r>
            <a:r>
              <a:rPr lang="en-US" sz="1200" b="0" i="0" kern="1200" dirty="0" err="1">
                <a:solidFill>
                  <a:schemeClr val="tx1"/>
                </a:solidFill>
                <a:effectLst/>
                <a:latin typeface="+mn-lt"/>
                <a:ea typeface="+mn-ea"/>
                <a:cs typeface="+mn-cs"/>
              </a:rPr>
              <a:t>Goodfellow's</a:t>
            </a:r>
            <a:r>
              <a:rPr lang="en-US" sz="1200" b="0" i="0" kern="1200" dirty="0">
                <a:solidFill>
                  <a:schemeClr val="tx1"/>
                </a:solidFill>
                <a:effectLst/>
                <a:latin typeface="+mn-lt"/>
                <a:ea typeface="+mn-ea"/>
                <a:cs typeface="+mn-cs"/>
              </a:rPr>
              <a:t> machines, which were installed at branches of Westminster Bank (later to become NatWest), by just a month.</a:t>
            </a:r>
          </a:p>
          <a:p>
            <a:pPr fontAlgn="base"/>
            <a:r>
              <a:rPr lang="en-US" sz="1200" b="0" i="0" kern="1200" dirty="0">
                <a:solidFill>
                  <a:schemeClr val="tx1"/>
                </a:solidFill>
                <a:effectLst/>
                <a:latin typeface="+mn-lt"/>
                <a:ea typeface="+mn-ea"/>
                <a:cs typeface="+mn-cs"/>
              </a:rPr>
              <a:t>So Shepherd-Barron became known as the "man who invented the cash machine" and not </a:t>
            </a:r>
            <a:r>
              <a:rPr lang="en-US" sz="1200" b="0" i="0" kern="1200" dirty="0" err="1">
                <a:solidFill>
                  <a:schemeClr val="tx1"/>
                </a:solidFill>
                <a:effectLst/>
                <a:latin typeface="+mn-lt"/>
                <a:ea typeface="+mn-ea"/>
                <a:cs typeface="+mn-cs"/>
              </a:rPr>
              <a:t>Goodfellow</a:t>
            </a:r>
            <a:r>
              <a:rPr lang="en-US" sz="1200" b="0" i="0" kern="1200" dirty="0">
                <a:solidFill>
                  <a:schemeClr val="tx1"/>
                </a:solidFill>
                <a:effectLst/>
                <a:latin typeface="+mn-lt"/>
                <a:ea typeface="+mn-ea"/>
                <a:cs typeface="+mn-cs"/>
              </a:rPr>
              <a:t>, the man who patented the system we use today.</a:t>
            </a:r>
          </a:p>
        </p:txBody>
      </p:sp>
      <p:sp>
        <p:nvSpPr>
          <p:cNvPr id="4" name="Slide Number Placeholder 3"/>
          <p:cNvSpPr>
            <a:spLocks noGrp="1"/>
          </p:cNvSpPr>
          <p:nvPr>
            <p:ph type="sldNum" sz="quarter" idx="10"/>
          </p:nvPr>
        </p:nvSpPr>
        <p:spPr/>
        <p:txBody>
          <a:bodyPr/>
          <a:lstStyle/>
          <a:p>
            <a:fld id="{ACF5A5DB-ABB3-405C-906D-B4E35A030FED}" type="slidenum">
              <a:rPr lang="en-US" smtClean="0"/>
              <a:t>19</a:t>
            </a:fld>
            <a:endParaRPr lang="en-US"/>
          </a:p>
        </p:txBody>
      </p:sp>
    </p:spTree>
    <p:extLst>
      <p:ext uri="{BB962C8B-B14F-4D97-AF65-F5344CB8AC3E}">
        <p14:creationId xmlns:p14="http://schemas.microsoft.com/office/powerpoint/2010/main" val="8015299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This machine was developed by John Shepherd-Barron, who was born in India, to Scottish parents, and lived much of his later life in </a:t>
            </a:r>
            <a:r>
              <a:rPr lang="en-US" sz="1200" b="0" i="0" kern="1200" dirty="0" err="1">
                <a:solidFill>
                  <a:schemeClr val="tx1"/>
                </a:solidFill>
                <a:effectLst/>
                <a:latin typeface="+mn-lt"/>
                <a:ea typeface="+mn-ea"/>
                <a:cs typeface="+mn-cs"/>
              </a:rPr>
              <a:t>Portmahomack</a:t>
            </a:r>
            <a:r>
              <a:rPr lang="en-US" sz="1200" b="0" i="0" kern="1200" dirty="0">
                <a:solidFill>
                  <a:schemeClr val="tx1"/>
                </a:solidFill>
                <a:effectLst/>
                <a:latin typeface="+mn-lt"/>
                <a:ea typeface="+mn-ea"/>
                <a:cs typeface="+mn-cs"/>
              </a:rPr>
              <a:t> in Ross-shire.</a:t>
            </a:r>
          </a:p>
          <a:p>
            <a:pPr fontAlgn="base"/>
            <a:r>
              <a:rPr lang="en-US" sz="1200" b="0" i="0" kern="1200" dirty="0">
                <a:solidFill>
                  <a:schemeClr val="tx1"/>
                </a:solidFill>
                <a:effectLst/>
                <a:latin typeface="+mn-lt"/>
                <a:ea typeface="+mn-ea"/>
                <a:cs typeface="+mn-cs"/>
              </a:rPr>
              <a:t>Shepherd-Barron's ATM beat </a:t>
            </a:r>
            <a:r>
              <a:rPr lang="en-US" sz="1200" b="0" i="0" kern="1200" dirty="0" err="1">
                <a:solidFill>
                  <a:schemeClr val="tx1"/>
                </a:solidFill>
                <a:effectLst/>
                <a:latin typeface="+mn-lt"/>
                <a:ea typeface="+mn-ea"/>
                <a:cs typeface="+mn-cs"/>
              </a:rPr>
              <a:t>Goodfellow's</a:t>
            </a:r>
            <a:r>
              <a:rPr lang="en-US" sz="1200" b="0" i="0" kern="1200" dirty="0">
                <a:solidFill>
                  <a:schemeClr val="tx1"/>
                </a:solidFill>
                <a:effectLst/>
                <a:latin typeface="+mn-lt"/>
                <a:ea typeface="+mn-ea"/>
                <a:cs typeface="+mn-cs"/>
              </a:rPr>
              <a:t> machines, which were installed at branches of Westminster Bank (later to become NatWest), by just a month.</a:t>
            </a:r>
          </a:p>
          <a:p>
            <a:pPr fontAlgn="base"/>
            <a:r>
              <a:rPr lang="en-US" sz="1200" b="0" i="0" kern="1200" dirty="0">
                <a:solidFill>
                  <a:schemeClr val="tx1"/>
                </a:solidFill>
                <a:effectLst/>
                <a:latin typeface="+mn-lt"/>
                <a:ea typeface="+mn-ea"/>
                <a:cs typeface="+mn-cs"/>
              </a:rPr>
              <a:t>So Shepherd-Barron became known as the "man who invented the cash machine" and not </a:t>
            </a:r>
            <a:r>
              <a:rPr lang="en-US" sz="1200" b="0" i="0" kern="1200" dirty="0" err="1">
                <a:solidFill>
                  <a:schemeClr val="tx1"/>
                </a:solidFill>
                <a:effectLst/>
                <a:latin typeface="+mn-lt"/>
                <a:ea typeface="+mn-ea"/>
                <a:cs typeface="+mn-cs"/>
              </a:rPr>
              <a:t>Goodfellow</a:t>
            </a:r>
            <a:r>
              <a:rPr lang="en-US" sz="1200" b="0" i="0" kern="1200" dirty="0">
                <a:solidFill>
                  <a:schemeClr val="tx1"/>
                </a:solidFill>
                <a:effectLst/>
                <a:latin typeface="+mn-lt"/>
                <a:ea typeface="+mn-ea"/>
                <a:cs typeface="+mn-cs"/>
              </a:rPr>
              <a:t>, the man who patented the system we use today.</a:t>
            </a:r>
          </a:p>
        </p:txBody>
      </p:sp>
      <p:sp>
        <p:nvSpPr>
          <p:cNvPr id="4" name="Slide Number Placeholder 3"/>
          <p:cNvSpPr>
            <a:spLocks noGrp="1"/>
          </p:cNvSpPr>
          <p:nvPr>
            <p:ph type="sldNum" sz="quarter" idx="10"/>
          </p:nvPr>
        </p:nvSpPr>
        <p:spPr/>
        <p:txBody>
          <a:bodyPr/>
          <a:lstStyle/>
          <a:p>
            <a:fld id="{ACF5A5DB-ABB3-405C-906D-B4E35A030FED}" type="slidenum">
              <a:rPr lang="en-US" smtClean="0"/>
              <a:t>20</a:t>
            </a:fld>
            <a:endParaRPr lang="en-US"/>
          </a:p>
        </p:txBody>
      </p:sp>
    </p:spTree>
    <p:extLst>
      <p:ext uri="{BB962C8B-B14F-4D97-AF65-F5344CB8AC3E}">
        <p14:creationId xmlns:p14="http://schemas.microsoft.com/office/powerpoint/2010/main" val="15913729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This machine was developed by John Shepherd-Barron, who was born in India, to Scottish parents, and lived much of his later life in </a:t>
            </a:r>
            <a:r>
              <a:rPr lang="en-US" sz="1200" b="0" i="0" kern="1200" dirty="0" err="1">
                <a:solidFill>
                  <a:schemeClr val="tx1"/>
                </a:solidFill>
                <a:effectLst/>
                <a:latin typeface="+mn-lt"/>
                <a:ea typeface="+mn-ea"/>
                <a:cs typeface="+mn-cs"/>
              </a:rPr>
              <a:t>Portmahomack</a:t>
            </a:r>
            <a:r>
              <a:rPr lang="en-US" sz="1200" b="0" i="0" kern="1200" dirty="0">
                <a:solidFill>
                  <a:schemeClr val="tx1"/>
                </a:solidFill>
                <a:effectLst/>
                <a:latin typeface="+mn-lt"/>
                <a:ea typeface="+mn-ea"/>
                <a:cs typeface="+mn-cs"/>
              </a:rPr>
              <a:t> in Ross-shire.</a:t>
            </a:r>
          </a:p>
          <a:p>
            <a:pPr fontAlgn="base"/>
            <a:r>
              <a:rPr lang="en-US" sz="1200" b="0" i="0" kern="1200" dirty="0">
                <a:solidFill>
                  <a:schemeClr val="tx1"/>
                </a:solidFill>
                <a:effectLst/>
                <a:latin typeface="+mn-lt"/>
                <a:ea typeface="+mn-ea"/>
                <a:cs typeface="+mn-cs"/>
              </a:rPr>
              <a:t>Shepherd-Barron's ATM beat </a:t>
            </a:r>
            <a:r>
              <a:rPr lang="en-US" sz="1200" b="0" i="0" kern="1200" dirty="0" err="1">
                <a:solidFill>
                  <a:schemeClr val="tx1"/>
                </a:solidFill>
                <a:effectLst/>
                <a:latin typeface="+mn-lt"/>
                <a:ea typeface="+mn-ea"/>
                <a:cs typeface="+mn-cs"/>
              </a:rPr>
              <a:t>Goodfellow's</a:t>
            </a:r>
            <a:r>
              <a:rPr lang="en-US" sz="1200" b="0" i="0" kern="1200" dirty="0">
                <a:solidFill>
                  <a:schemeClr val="tx1"/>
                </a:solidFill>
                <a:effectLst/>
                <a:latin typeface="+mn-lt"/>
                <a:ea typeface="+mn-ea"/>
                <a:cs typeface="+mn-cs"/>
              </a:rPr>
              <a:t> machines, which were installed at branches of Westminster Bank (later to become NatWest), by just a month.</a:t>
            </a:r>
          </a:p>
          <a:p>
            <a:pPr fontAlgn="base"/>
            <a:r>
              <a:rPr lang="en-US" sz="1200" b="0" i="0" kern="1200" dirty="0">
                <a:solidFill>
                  <a:schemeClr val="tx1"/>
                </a:solidFill>
                <a:effectLst/>
                <a:latin typeface="+mn-lt"/>
                <a:ea typeface="+mn-ea"/>
                <a:cs typeface="+mn-cs"/>
              </a:rPr>
              <a:t>So Shepherd-Barron became known as the "man who invented the cash machine" and not </a:t>
            </a:r>
            <a:r>
              <a:rPr lang="en-US" sz="1200" b="0" i="0" kern="1200" dirty="0" err="1">
                <a:solidFill>
                  <a:schemeClr val="tx1"/>
                </a:solidFill>
                <a:effectLst/>
                <a:latin typeface="+mn-lt"/>
                <a:ea typeface="+mn-ea"/>
                <a:cs typeface="+mn-cs"/>
              </a:rPr>
              <a:t>Goodfellow</a:t>
            </a:r>
            <a:r>
              <a:rPr lang="en-US" sz="1200" b="0" i="0" kern="1200" dirty="0">
                <a:solidFill>
                  <a:schemeClr val="tx1"/>
                </a:solidFill>
                <a:effectLst/>
                <a:latin typeface="+mn-lt"/>
                <a:ea typeface="+mn-ea"/>
                <a:cs typeface="+mn-cs"/>
              </a:rPr>
              <a:t>, the man who patented the system we use today.</a:t>
            </a:r>
          </a:p>
        </p:txBody>
      </p:sp>
      <p:sp>
        <p:nvSpPr>
          <p:cNvPr id="4" name="Slide Number Placeholder 3"/>
          <p:cNvSpPr>
            <a:spLocks noGrp="1"/>
          </p:cNvSpPr>
          <p:nvPr>
            <p:ph type="sldNum" sz="quarter" idx="10"/>
          </p:nvPr>
        </p:nvSpPr>
        <p:spPr/>
        <p:txBody>
          <a:bodyPr/>
          <a:lstStyle/>
          <a:p>
            <a:fld id="{ACF5A5DB-ABB3-405C-906D-B4E35A030FED}" type="slidenum">
              <a:rPr lang="en-US" smtClean="0"/>
              <a:t>21</a:t>
            </a:fld>
            <a:endParaRPr lang="en-US"/>
          </a:p>
        </p:txBody>
      </p:sp>
    </p:spTree>
    <p:extLst>
      <p:ext uri="{BB962C8B-B14F-4D97-AF65-F5344CB8AC3E}">
        <p14:creationId xmlns:p14="http://schemas.microsoft.com/office/powerpoint/2010/main" val="31527770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This machine was developed by John Shepherd-Barron, who was born in India, to Scottish parents, and lived much of his later life in </a:t>
            </a:r>
            <a:r>
              <a:rPr lang="en-US" sz="1200" b="0" i="0" kern="1200" dirty="0" err="1">
                <a:solidFill>
                  <a:schemeClr val="tx1"/>
                </a:solidFill>
                <a:effectLst/>
                <a:latin typeface="+mn-lt"/>
                <a:ea typeface="+mn-ea"/>
                <a:cs typeface="+mn-cs"/>
              </a:rPr>
              <a:t>Portmahomack</a:t>
            </a:r>
            <a:r>
              <a:rPr lang="en-US" sz="1200" b="0" i="0" kern="1200" dirty="0">
                <a:solidFill>
                  <a:schemeClr val="tx1"/>
                </a:solidFill>
                <a:effectLst/>
                <a:latin typeface="+mn-lt"/>
                <a:ea typeface="+mn-ea"/>
                <a:cs typeface="+mn-cs"/>
              </a:rPr>
              <a:t> in Ross-shire.</a:t>
            </a:r>
          </a:p>
          <a:p>
            <a:pPr fontAlgn="base"/>
            <a:r>
              <a:rPr lang="en-US" sz="1200" b="0" i="0" kern="1200" dirty="0">
                <a:solidFill>
                  <a:schemeClr val="tx1"/>
                </a:solidFill>
                <a:effectLst/>
                <a:latin typeface="+mn-lt"/>
                <a:ea typeface="+mn-ea"/>
                <a:cs typeface="+mn-cs"/>
              </a:rPr>
              <a:t>Shepherd-Barron's ATM beat </a:t>
            </a:r>
            <a:r>
              <a:rPr lang="en-US" sz="1200" b="0" i="0" kern="1200" dirty="0" err="1">
                <a:solidFill>
                  <a:schemeClr val="tx1"/>
                </a:solidFill>
                <a:effectLst/>
                <a:latin typeface="+mn-lt"/>
                <a:ea typeface="+mn-ea"/>
                <a:cs typeface="+mn-cs"/>
              </a:rPr>
              <a:t>Goodfellow's</a:t>
            </a:r>
            <a:r>
              <a:rPr lang="en-US" sz="1200" b="0" i="0" kern="1200" dirty="0">
                <a:solidFill>
                  <a:schemeClr val="tx1"/>
                </a:solidFill>
                <a:effectLst/>
                <a:latin typeface="+mn-lt"/>
                <a:ea typeface="+mn-ea"/>
                <a:cs typeface="+mn-cs"/>
              </a:rPr>
              <a:t> machines, which were installed at branches of Westminster Bank (later to become NatWest), by just a month.</a:t>
            </a:r>
          </a:p>
          <a:p>
            <a:pPr fontAlgn="base"/>
            <a:r>
              <a:rPr lang="en-US" sz="1200" b="0" i="0" kern="1200" dirty="0">
                <a:solidFill>
                  <a:schemeClr val="tx1"/>
                </a:solidFill>
                <a:effectLst/>
                <a:latin typeface="+mn-lt"/>
                <a:ea typeface="+mn-ea"/>
                <a:cs typeface="+mn-cs"/>
              </a:rPr>
              <a:t>So Shepherd-Barron became known as the "man who invented the cash machine" and not </a:t>
            </a:r>
            <a:r>
              <a:rPr lang="en-US" sz="1200" b="0" i="0" kern="1200" dirty="0" err="1">
                <a:solidFill>
                  <a:schemeClr val="tx1"/>
                </a:solidFill>
                <a:effectLst/>
                <a:latin typeface="+mn-lt"/>
                <a:ea typeface="+mn-ea"/>
                <a:cs typeface="+mn-cs"/>
              </a:rPr>
              <a:t>Goodfellow</a:t>
            </a:r>
            <a:r>
              <a:rPr lang="en-US" sz="1200" b="0" i="0" kern="1200" dirty="0">
                <a:solidFill>
                  <a:schemeClr val="tx1"/>
                </a:solidFill>
                <a:effectLst/>
                <a:latin typeface="+mn-lt"/>
                <a:ea typeface="+mn-ea"/>
                <a:cs typeface="+mn-cs"/>
              </a:rPr>
              <a:t>, the man who patented the system we use today.</a:t>
            </a:r>
          </a:p>
        </p:txBody>
      </p:sp>
      <p:sp>
        <p:nvSpPr>
          <p:cNvPr id="4" name="Slide Number Placeholder 3"/>
          <p:cNvSpPr>
            <a:spLocks noGrp="1"/>
          </p:cNvSpPr>
          <p:nvPr>
            <p:ph type="sldNum" sz="quarter" idx="10"/>
          </p:nvPr>
        </p:nvSpPr>
        <p:spPr/>
        <p:txBody>
          <a:bodyPr/>
          <a:lstStyle/>
          <a:p>
            <a:fld id="{ACF5A5DB-ABB3-405C-906D-B4E35A030FED}" type="slidenum">
              <a:rPr lang="en-US" smtClean="0"/>
              <a:t>22</a:t>
            </a:fld>
            <a:endParaRPr lang="en-US"/>
          </a:p>
        </p:txBody>
      </p:sp>
    </p:spTree>
    <p:extLst>
      <p:ext uri="{BB962C8B-B14F-4D97-AF65-F5344CB8AC3E}">
        <p14:creationId xmlns:p14="http://schemas.microsoft.com/office/powerpoint/2010/main" val="22765049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This machine was developed by John Shepherd-Barron, who was born in India, to Scottish parents, and lived much of his later life in </a:t>
            </a:r>
            <a:r>
              <a:rPr lang="en-US" sz="1200" b="0" i="0" kern="1200" dirty="0" err="1">
                <a:solidFill>
                  <a:schemeClr val="tx1"/>
                </a:solidFill>
                <a:effectLst/>
                <a:latin typeface="+mn-lt"/>
                <a:ea typeface="+mn-ea"/>
                <a:cs typeface="+mn-cs"/>
              </a:rPr>
              <a:t>Portmahomack</a:t>
            </a:r>
            <a:r>
              <a:rPr lang="en-US" sz="1200" b="0" i="0" kern="1200" dirty="0">
                <a:solidFill>
                  <a:schemeClr val="tx1"/>
                </a:solidFill>
                <a:effectLst/>
                <a:latin typeface="+mn-lt"/>
                <a:ea typeface="+mn-ea"/>
                <a:cs typeface="+mn-cs"/>
              </a:rPr>
              <a:t> in Ross-shire.</a:t>
            </a:r>
          </a:p>
          <a:p>
            <a:pPr fontAlgn="base"/>
            <a:r>
              <a:rPr lang="en-US" sz="1200" b="0" i="0" kern="1200" dirty="0">
                <a:solidFill>
                  <a:schemeClr val="tx1"/>
                </a:solidFill>
                <a:effectLst/>
                <a:latin typeface="+mn-lt"/>
                <a:ea typeface="+mn-ea"/>
                <a:cs typeface="+mn-cs"/>
              </a:rPr>
              <a:t>Shepherd-Barron's ATM beat </a:t>
            </a:r>
            <a:r>
              <a:rPr lang="en-US" sz="1200" b="0" i="0" kern="1200" dirty="0" err="1">
                <a:solidFill>
                  <a:schemeClr val="tx1"/>
                </a:solidFill>
                <a:effectLst/>
                <a:latin typeface="+mn-lt"/>
                <a:ea typeface="+mn-ea"/>
                <a:cs typeface="+mn-cs"/>
              </a:rPr>
              <a:t>Goodfellow's</a:t>
            </a:r>
            <a:r>
              <a:rPr lang="en-US" sz="1200" b="0" i="0" kern="1200" dirty="0">
                <a:solidFill>
                  <a:schemeClr val="tx1"/>
                </a:solidFill>
                <a:effectLst/>
                <a:latin typeface="+mn-lt"/>
                <a:ea typeface="+mn-ea"/>
                <a:cs typeface="+mn-cs"/>
              </a:rPr>
              <a:t> machines, which were installed at branches of Westminster Bank (later to become NatWest), by just a month.</a:t>
            </a:r>
          </a:p>
          <a:p>
            <a:pPr fontAlgn="base"/>
            <a:r>
              <a:rPr lang="en-US" sz="1200" b="0" i="0" kern="1200" dirty="0">
                <a:solidFill>
                  <a:schemeClr val="tx1"/>
                </a:solidFill>
                <a:effectLst/>
                <a:latin typeface="+mn-lt"/>
                <a:ea typeface="+mn-ea"/>
                <a:cs typeface="+mn-cs"/>
              </a:rPr>
              <a:t>So Shepherd-Barron became known as the "man who invented the cash machine" and not </a:t>
            </a:r>
            <a:r>
              <a:rPr lang="en-US" sz="1200" b="0" i="0" kern="1200" dirty="0" err="1">
                <a:solidFill>
                  <a:schemeClr val="tx1"/>
                </a:solidFill>
                <a:effectLst/>
                <a:latin typeface="+mn-lt"/>
                <a:ea typeface="+mn-ea"/>
                <a:cs typeface="+mn-cs"/>
              </a:rPr>
              <a:t>Goodfellow</a:t>
            </a:r>
            <a:r>
              <a:rPr lang="en-US" sz="1200" b="0" i="0" kern="1200" dirty="0">
                <a:solidFill>
                  <a:schemeClr val="tx1"/>
                </a:solidFill>
                <a:effectLst/>
                <a:latin typeface="+mn-lt"/>
                <a:ea typeface="+mn-ea"/>
                <a:cs typeface="+mn-cs"/>
              </a:rPr>
              <a:t>, the man who patented the system we use today.</a:t>
            </a:r>
          </a:p>
        </p:txBody>
      </p:sp>
      <p:sp>
        <p:nvSpPr>
          <p:cNvPr id="4" name="Slide Number Placeholder 3"/>
          <p:cNvSpPr>
            <a:spLocks noGrp="1"/>
          </p:cNvSpPr>
          <p:nvPr>
            <p:ph type="sldNum" sz="quarter" idx="10"/>
          </p:nvPr>
        </p:nvSpPr>
        <p:spPr/>
        <p:txBody>
          <a:bodyPr/>
          <a:lstStyle/>
          <a:p>
            <a:fld id="{ACF5A5DB-ABB3-405C-906D-B4E35A030FED}" type="slidenum">
              <a:rPr lang="en-US" smtClean="0"/>
              <a:t>23</a:t>
            </a:fld>
            <a:endParaRPr lang="en-US"/>
          </a:p>
        </p:txBody>
      </p:sp>
    </p:spTree>
    <p:extLst>
      <p:ext uri="{BB962C8B-B14F-4D97-AF65-F5344CB8AC3E}">
        <p14:creationId xmlns:p14="http://schemas.microsoft.com/office/powerpoint/2010/main" val="41322161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This machine was developed by John Shepherd-Barron, who was born in India, to Scottish parents, and lived much of his later life in </a:t>
            </a:r>
            <a:r>
              <a:rPr lang="en-US" sz="1200" b="0" i="0" kern="1200" dirty="0" err="1">
                <a:solidFill>
                  <a:schemeClr val="tx1"/>
                </a:solidFill>
                <a:effectLst/>
                <a:latin typeface="+mn-lt"/>
                <a:ea typeface="+mn-ea"/>
                <a:cs typeface="+mn-cs"/>
              </a:rPr>
              <a:t>Portmahomack</a:t>
            </a:r>
            <a:r>
              <a:rPr lang="en-US" sz="1200" b="0" i="0" kern="1200" dirty="0">
                <a:solidFill>
                  <a:schemeClr val="tx1"/>
                </a:solidFill>
                <a:effectLst/>
                <a:latin typeface="+mn-lt"/>
                <a:ea typeface="+mn-ea"/>
                <a:cs typeface="+mn-cs"/>
              </a:rPr>
              <a:t> in Ross-shire.</a:t>
            </a:r>
          </a:p>
          <a:p>
            <a:pPr fontAlgn="base"/>
            <a:r>
              <a:rPr lang="en-US" sz="1200" b="0" i="0" kern="1200" dirty="0">
                <a:solidFill>
                  <a:schemeClr val="tx1"/>
                </a:solidFill>
                <a:effectLst/>
                <a:latin typeface="+mn-lt"/>
                <a:ea typeface="+mn-ea"/>
                <a:cs typeface="+mn-cs"/>
              </a:rPr>
              <a:t>Shepherd-Barron's ATM beat </a:t>
            </a:r>
            <a:r>
              <a:rPr lang="en-US" sz="1200" b="0" i="0" kern="1200" dirty="0" err="1">
                <a:solidFill>
                  <a:schemeClr val="tx1"/>
                </a:solidFill>
                <a:effectLst/>
                <a:latin typeface="+mn-lt"/>
                <a:ea typeface="+mn-ea"/>
                <a:cs typeface="+mn-cs"/>
              </a:rPr>
              <a:t>Goodfellow's</a:t>
            </a:r>
            <a:r>
              <a:rPr lang="en-US" sz="1200" b="0" i="0" kern="1200" dirty="0">
                <a:solidFill>
                  <a:schemeClr val="tx1"/>
                </a:solidFill>
                <a:effectLst/>
                <a:latin typeface="+mn-lt"/>
                <a:ea typeface="+mn-ea"/>
                <a:cs typeface="+mn-cs"/>
              </a:rPr>
              <a:t> machines, which were installed at branches of Westminster Bank (later to become NatWest), by just a month.</a:t>
            </a:r>
          </a:p>
          <a:p>
            <a:pPr fontAlgn="base"/>
            <a:r>
              <a:rPr lang="en-US" sz="1200" b="0" i="0" kern="1200" dirty="0">
                <a:solidFill>
                  <a:schemeClr val="tx1"/>
                </a:solidFill>
                <a:effectLst/>
                <a:latin typeface="+mn-lt"/>
                <a:ea typeface="+mn-ea"/>
                <a:cs typeface="+mn-cs"/>
              </a:rPr>
              <a:t>So Shepherd-Barron became known as the "man who invented the cash machine" and not </a:t>
            </a:r>
            <a:r>
              <a:rPr lang="en-US" sz="1200" b="0" i="0" kern="1200" dirty="0" err="1">
                <a:solidFill>
                  <a:schemeClr val="tx1"/>
                </a:solidFill>
                <a:effectLst/>
                <a:latin typeface="+mn-lt"/>
                <a:ea typeface="+mn-ea"/>
                <a:cs typeface="+mn-cs"/>
              </a:rPr>
              <a:t>Goodfellow</a:t>
            </a:r>
            <a:r>
              <a:rPr lang="en-US" sz="1200" b="0" i="0" kern="1200" dirty="0">
                <a:solidFill>
                  <a:schemeClr val="tx1"/>
                </a:solidFill>
                <a:effectLst/>
                <a:latin typeface="+mn-lt"/>
                <a:ea typeface="+mn-ea"/>
                <a:cs typeface="+mn-cs"/>
              </a:rPr>
              <a:t>, the man who patented the system we use today.</a:t>
            </a:r>
          </a:p>
        </p:txBody>
      </p:sp>
      <p:sp>
        <p:nvSpPr>
          <p:cNvPr id="4" name="Slide Number Placeholder 3"/>
          <p:cNvSpPr>
            <a:spLocks noGrp="1"/>
          </p:cNvSpPr>
          <p:nvPr>
            <p:ph type="sldNum" sz="quarter" idx="10"/>
          </p:nvPr>
        </p:nvSpPr>
        <p:spPr/>
        <p:txBody>
          <a:bodyPr/>
          <a:lstStyle/>
          <a:p>
            <a:fld id="{ACF5A5DB-ABB3-405C-906D-B4E35A030FED}" type="slidenum">
              <a:rPr lang="en-US" smtClean="0"/>
              <a:t>24</a:t>
            </a:fld>
            <a:endParaRPr lang="en-US"/>
          </a:p>
        </p:txBody>
      </p:sp>
    </p:spTree>
    <p:extLst>
      <p:ext uri="{BB962C8B-B14F-4D97-AF65-F5344CB8AC3E}">
        <p14:creationId xmlns:p14="http://schemas.microsoft.com/office/powerpoint/2010/main" val="5728994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This machine was developed by John Shepherd-Barron, who was born in India, to Scottish parents, and lived much of his later life in </a:t>
            </a:r>
            <a:r>
              <a:rPr lang="en-US" sz="1200" b="0" i="0" kern="1200" dirty="0" err="1">
                <a:solidFill>
                  <a:schemeClr val="tx1"/>
                </a:solidFill>
                <a:effectLst/>
                <a:latin typeface="+mn-lt"/>
                <a:ea typeface="+mn-ea"/>
                <a:cs typeface="+mn-cs"/>
              </a:rPr>
              <a:t>Portmahomack</a:t>
            </a:r>
            <a:r>
              <a:rPr lang="en-US" sz="1200" b="0" i="0" kern="1200" dirty="0">
                <a:solidFill>
                  <a:schemeClr val="tx1"/>
                </a:solidFill>
                <a:effectLst/>
                <a:latin typeface="+mn-lt"/>
                <a:ea typeface="+mn-ea"/>
                <a:cs typeface="+mn-cs"/>
              </a:rPr>
              <a:t> in Ross-shire.</a:t>
            </a:r>
          </a:p>
          <a:p>
            <a:pPr fontAlgn="base"/>
            <a:r>
              <a:rPr lang="en-US" sz="1200" b="0" i="0" kern="1200" dirty="0">
                <a:solidFill>
                  <a:schemeClr val="tx1"/>
                </a:solidFill>
                <a:effectLst/>
                <a:latin typeface="+mn-lt"/>
                <a:ea typeface="+mn-ea"/>
                <a:cs typeface="+mn-cs"/>
              </a:rPr>
              <a:t>Shepherd-Barron's ATM beat </a:t>
            </a:r>
            <a:r>
              <a:rPr lang="en-US" sz="1200" b="0" i="0" kern="1200" dirty="0" err="1">
                <a:solidFill>
                  <a:schemeClr val="tx1"/>
                </a:solidFill>
                <a:effectLst/>
                <a:latin typeface="+mn-lt"/>
                <a:ea typeface="+mn-ea"/>
                <a:cs typeface="+mn-cs"/>
              </a:rPr>
              <a:t>Goodfellow's</a:t>
            </a:r>
            <a:r>
              <a:rPr lang="en-US" sz="1200" b="0" i="0" kern="1200" dirty="0">
                <a:solidFill>
                  <a:schemeClr val="tx1"/>
                </a:solidFill>
                <a:effectLst/>
                <a:latin typeface="+mn-lt"/>
                <a:ea typeface="+mn-ea"/>
                <a:cs typeface="+mn-cs"/>
              </a:rPr>
              <a:t> machines, which were installed at branches of Westminster Bank (later to become NatWest), by just a month.</a:t>
            </a:r>
          </a:p>
          <a:p>
            <a:pPr fontAlgn="base"/>
            <a:r>
              <a:rPr lang="en-US" sz="1200" b="0" i="0" kern="1200" dirty="0">
                <a:solidFill>
                  <a:schemeClr val="tx1"/>
                </a:solidFill>
                <a:effectLst/>
                <a:latin typeface="+mn-lt"/>
                <a:ea typeface="+mn-ea"/>
                <a:cs typeface="+mn-cs"/>
              </a:rPr>
              <a:t>So Shepherd-Barron became known as the "man who invented the cash machine" and not </a:t>
            </a:r>
            <a:r>
              <a:rPr lang="en-US" sz="1200" b="0" i="0" kern="1200" dirty="0" err="1">
                <a:solidFill>
                  <a:schemeClr val="tx1"/>
                </a:solidFill>
                <a:effectLst/>
                <a:latin typeface="+mn-lt"/>
                <a:ea typeface="+mn-ea"/>
                <a:cs typeface="+mn-cs"/>
              </a:rPr>
              <a:t>Goodfellow</a:t>
            </a:r>
            <a:r>
              <a:rPr lang="en-US" sz="1200" b="0" i="0" kern="1200" dirty="0">
                <a:solidFill>
                  <a:schemeClr val="tx1"/>
                </a:solidFill>
                <a:effectLst/>
                <a:latin typeface="+mn-lt"/>
                <a:ea typeface="+mn-ea"/>
                <a:cs typeface="+mn-cs"/>
              </a:rPr>
              <a:t>, the man who patented the system we use today.</a:t>
            </a:r>
          </a:p>
        </p:txBody>
      </p:sp>
      <p:sp>
        <p:nvSpPr>
          <p:cNvPr id="4" name="Slide Number Placeholder 3"/>
          <p:cNvSpPr>
            <a:spLocks noGrp="1"/>
          </p:cNvSpPr>
          <p:nvPr>
            <p:ph type="sldNum" sz="quarter" idx="10"/>
          </p:nvPr>
        </p:nvSpPr>
        <p:spPr/>
        <p:txBody>
          <a:bodyPr/>
          <a:lstStyle/>
          <a:p>
            <a:fld id="{ACF5A5DB-ABB3-405C-906D-B4E35A030FED}" type="slidenum">
              <a:rPr lang="en-US" smtClean="0"/>
              <a:t>25</a:t>
            </a:fld>
            <a:endParaRPr lang="en-US"/>
          </a:p>
        </p:txBody>
      </p:sp>
    </p:spTree>
    <p:extLst>
      <p:ext uri="{BB962C8B-B14F-4D97-AF65-F5344CB8AC3E}">
        <p14:creationId xmlns:p14="http://schemas.microsoft.com/office/powerpoint/2010/main" val="10549438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This machine was developed by John Shepherd-Barron, who was born in India, to Scottish parents, and lived much of his later life in </a:t>
            </a:r>
            <a:r>
              <a:rPr lang="en-US" sz="1200" b="0" i="0" kern="1200" dirty="0" err="1">
                <a:solidFill>
                  <a:schemeClr val="tx1"/>
                </a:solidFill>
                <a:effectLst/>
                <a:latin typeface="+mn-lt"/>
                <a:ea typeface="+mn-ea"/>
                <a:cs typeface="+mn-cs"/>
              </a:rPr>
              <a:t>Portmahomack</a:t>
            </a:r>
            <a:r>
              <a:rPr lang="en-US" sz="1200" b="0" i="0" kern="1200" dirty="0">
                <a:solidFill>
                  <a:schemeClr val="tx1"/>
                </a:solidFill>
                <a:effectLst/>
                <a:latin typeface="+mn-lt"/>
                <a:ea typeface="+mn-ea"/>
                <a:cs typeface="+mn-cs"/>
              </a:rPr>
              <a:t> in Ross-shire.</a:t>
            </a:r>
          </a:p>
          <a:p>
            <a:pPr fontAlgn="base"/>
            <a:r>
              <a:rPr lang="en-US" sz="1200" b="0" i="0" kern="1200" dirty="0">
                <a:solidFill>
                  <a:schemeClr val="tx1"/>
                </a:solidFill>
                <a:effectLst/>
                <a:latin typeface="+mn-lt"/>
                <a:ea typeface="+mn-ea"/>
                <a:cs typeface="+mn-cs"/>
              </a:rPr>
              <a:t>Shepherd-Barron's ATM beat </a:t>
            </a:r>
            <a:r>
              <a:rPr lang="en-US" sz="1200" b="0" i="0" kern="1200" dirty="0" err="1">
                <a:solidFill>
                  <a:schemeClr val="tx1"/>
                </a:solidFill>
                <a:effectLst/>
                <a:latin typeface="+mn-lt"/>
                <a:ea typeface="+mn-ea"/>
                <a:cs typeface="+mn-cs"/>
              </a:rPr>
              <a:t>Goodfellow's</a:t>
            </a:r>
            <a:r>
              <a:rPr lang="en-US" sz="1200" b="0" i="0" kern="1200" dirty="0">
                <a:solidFill>
                  <a:schemeClr val="tx1"/>
                </a:solidFill>
                <a:effectLst/>
                <a:latin typeface="+mn-lt"/>
                <a:ea typeface="+mn-ea"/>
                <a:cs typeface="+mn-cs"/>
              </a:rPr>
              <a:t> machines, which were installed at branches of Westminster Bank (later to become NatWest), by just a month.</a:t>
            </a:r>
          </a:p>
          <a:p>
            <a:pPr fontAlgn="base"/>
            <a:r>
              <a:rPr lang="en-US" sz="1200" b="0" i="0" kern="1200" dirty="0">
                <a:solidFill>
                  <a:schemeClr val="tx1"/>
                </a:solidFill>
                <a:effectLst/>
                <a:latin typeface="+mn-lt"/>
                <a:ea typeface="+mn-ea"/>
                <a:cs typeface="+mn-cs"/>
              </a:rPr>
              <a:t>So Shepherd-Barron became known as the "man who invented the cash machine" and not </a:t>
            </a:r>
            <a:r>
              <a:rPr lang="en-US" sz="1200" b="0" i="0" kern="1200" dirty="0" err="1">
                <a:solidFill>
                  <a:schemeClr val="tx1"/>
                </a:solidFill>
                <a:effectLst/>
                <a:latin typeface="+mn-lt"/>
                <a:ea typeface="+mn-ea"/>
                <a:cs typeface="+mn-cs"/>
              </a:rPr>
              <a:t>Goodfellow</a:t>
            </a:r>
            <a:r>
              <a:rPr lang="en-US" sz="1200" b="0" i="0" kern="1200" dirty="0">
                <a:solidFill>
                  <a:schemeClr val="tx1"/>
                </a:solidFill>
                <a:effectLst/>
                <a:latin typeface="+mn-lt"/>
                <a:ea typeface="+mn-ea"/>
                <a:cs typeface="+mn-cs"/>
              </a:rPr>
              <a:t>, the man who patented the system we use today.</a:t>
            </a:r>
          </a:p>
        </p:txBody>
      </p:sp>
      <p:sp>
        <p:nvSpPr>
          <p:cNvPr id="4" name="Slide Number Placeholder 3"/>
          <p:cNvSpPr>
            <a:spLocks noGrp="1"/>
          </p:cNvSpPr>
          <p:nvPr>
            <p:ph type="sldNum" sz="quarter" idx="10"/>
          </p:nvPr>
        </p:nvSpPr>
        <p:spPr/>
        <p:txBody>
          <a:bodyPr/>
          <a:lstStyle/>
          <a:p>
            <a:fld id="{ACF5A5DB-ABB3-405C-906D-B4E35A030FED}" type="slidenum">
              <a:rPr lang="en-US" smtClean="0"/>
              <a:t>26</a:t>
            </a:fld>
            <a:endParaRPr lang="en-US"/>
          </a:p>
        </p:txBody>
      </p:sp>
    </p:spTree>
    <p:extLst>
      <p:ext uri="{BB962C8B-B14F-4D97-AF65-F5344CB8AC3E}">
        <p14:creationId xmlns:p14="http://schemas.microsoft.com/office/powerpoint/2010/main" val="32231696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This machine was developed by John Shepherd-Barron, who was born in India, to Scottish parents, and lived much of his later life in </a:t>
            </a:r>
            <a:r>
              <a:rPr lang="en-US" sz="1200" b="0" i="0" kern="1200" dirty="0" err="1">
                <a:solidFill>
                  <a:schemeClr val="tx1"/>
                </a:solidFill>
                <a:effectLst/>
                <a:latin typeface="+mn-lt"/>
                <a:ea typeface="+mn-ea"/>
                <a:cs typeface="+mn-cs"/>
              </a:rPr>
              <a:t>Portmahomack</a:t>
            </a:r>
            <a:r>
              <a:rPr lang="en-US" sz="1200" b="0" i="0" kern="1200" dirty="0">
                <a:solidFill>
                  <a:schemeClr val="tx1"/>
                </a:solidFill>
                <a:effectLst/>
                <a:latin typeface="+mn-lt"/>
                <a:ea typeface="+mn-ea"/>
                <a:cs typeface="+mn-cs"/>
              </a:rPr>
              <a:t> in Ross-shire.</a:t>
            </a:r>
          </a:p>
          <a:p>
            <a:pPr fontAlgn="base"/>
            <a:r>
              <a:rPr lang="en-US" sz="1200" b="0" i="0" kern="1200" dirty="0">
                <a:solidFill>
                  <a:schemeClr val="tx1"/>
                </a:solidFill>
                <a:effectLst/>
                <a:latin typeface="+mn-lt"/>
                <a:ea typeface="+mn-ea"/>
                <a:cs typeface="+mn-cs"/>
              </a:rPr>
              <a:t>Shepherd-Barron's ATM beat </a:t>
            </a:r>
            <a:r>
              <a:rPr lang="en-US" sz="1200" b="0" i="0" kern="1200" dirty="0" err="1">
                <a:solidFill>
                  <a:schemeClr val="tx1"/>
                </a:solidFill>
                <a:effectLst/>
                <a:latin typeface="+mn-lt"/>
                <a:ea typeface="+mn-ea"/>
                <a:cs typeface="+mn-cs"/>
              </a:rPr>
              <a:t>Goodfellow's</a:t>
            </a:r>
            <a:r>
              <a:rPr lang="en-US" sz="1200" b="0" i="0" kern="1200" dirty="0">
                <a:solidFill>
                  <a:schemeClr val="tx1"/>
                </a:solidFill>
                <a:effectLst/>
                <a:latin typeface="+mn-lt"/>
                <a:ea typeface="+mn-ea"/>
                <a:cs typeface="+mn-cs"/>
              </a:rPr>
              <a:t> machines, which were installed at branches of Westminster Bank (later to become NatWest), by just a month.</a:t>
            </a:r>
          </a:p>
          <a:p>
            <a:pPr fontAlgn="base"/>
            <a:r>
              <a:rPr lang="en-US" sz="1200" b="0" i="0" kern="1200" dirty="0">
                <a:solidFill>
                  <a:schemeClr val="tx1"/>
                </a:solidFill>
                <a:effectLst/>
                <a:latin typeface="+mn-lt"/>
                <a:ea typeface="+mn-ea"/>
                <a:cs typeface="+mn-cs"/>
              </a:rPr>
              <a:t>So Shepherd-Barron became known as the "man who invented the cash machine" and not </a:t>
            </a:r>
            <a:r>
              <a:rPr lang="en-US" sz="1200" b="0" i="0" kern="1200" dirty="0" err="1">
                <a:solidFill>
                  <a:schemeClr val="tx1"/>
                </a:solidFill>
                <a:effectLst/>
                <a:latin typeface="+mn-lt"/>
                <a:ea typeface="+mn-ea"/>
                <a:cs typeface="+mn-cs"/>
              </a:rPr>
              <a:t>Goodfellow</a:t>
            </a:r>
            <a:r>
              <a:rPr lang="en-US" sz="1200" b="0" i="0" kern="1200" dirty="0">
                <a:solidFill>
                  <a:schemeClr val="tx1"/>
                </a:solidFill>
                <a:effectLst/>
                <a:latin typeface="+mn-lt"/>
                <a:ea typeface="+mn-ea"/>
                <a:cs typeface="+mn-cs"/>
              </a:rPr>
              <a:t>, the man who patented the system we use today.</a:t>
            </a:r>
          </a:p>
        </p:txBody>
      </p:sp>
      <p:sp>
        <p:nvSpPr>
          <p:cNvPr id="4" name="Slide Number Placeholder 3"/>
          <p:cNvSpPr>
            <a:spLocks noGrp="1"/>
          </p:cNvSpPr>
          <p:nvPr>
            <p:ph type="sldNum" sz="quarter" idx="10"/>
          </p:nvPr>
        </p:nvSpPr>
        <p:spPr/>
        <p:txBody>
          <a:bodyPr/>
          <a:lstStyle/>
          <a:p>
            <a:fld id="{ACF5A5DB-ABB3-405C-906D-B4E35A030FED}" type="slidenum">
              <a:rPr lang="en-US" smtClean="0"/>
              <a:t>9</a:t>
            </a:fld>
            <a:endParaRPr lang="en-US"/>
          </a:p>
        </p:txBody>
      </p:sp>
    </p:spTree>
    <p:extLst>
      <p:ext uri="{BB962C8B-B14F-4D97-AF65-F5344CB8AC3E}">
        <p14:creationId xmlns:p14="http://schemas.microsoft.com/office/powerpoint/2010/main" val="32240144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cash-dispensing mechanism has an </a:t>
            </a:r>
            <a:r>
              <a:rPr lang="en-US" sz="1200" b="1" i="0" kern="1200" dirty="0">
                <a:solidFill>
                  <a:schemeClr val="tx1"/>
                </a:solidFill>
                <a:effectLst/>
                <a:latin typeface="+mn-lt"/>
                <a:ea typeface="+mn-ea"/>
                <a:cs typeface="+mn-cs"/>
              </a:rPr>
              <a:t>electric eye</a:t>
            </a:r>
            <a:r>
              <a:rPr lang="en-US" sz="1200" b="0" i="0" kern="1200" dirty="0">
                <a:solidFill>
                  <a:schemeClr val="tx1"/>
                </a:solidFill>
                <a:effectLst/>
                <a:latin typeface="+mn-lt"/>
                <a:ea typeface="+mn-ea"/>
                <a:cs typeface="+mn-cs"/>
              </a:rPr>
              <a:t> that counts each bill as it exits the dispenser. The bill count and all of the information pertaining to a particular transaction is recorded in a </a:t>
            </a:r>
            <a:r>
              <a:rPr lang="en-US" sz="1200" b="1" i="0" kern="1200" dirty="0">
                <a:solidFill>
                  <a:schemeClr val="tx1"/>
                </a:solidFill>
                <a:effectLst/>
                <a:latin typeface="+mn-lt"/>
                <a:ea typeface="+mn-ea"/>
                <a:cs typeface="+mn-cs"/>
              </a:rPr>
              <a:t>journal</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Besides the electric eye that counts each bill, the cash-dispensing mechanism also has a </a:t>
            </a:r>
            <a:r>
              <a:rPr lang="en-US" sz="1200" b="1" i="0" kern="1200" dirty="0">
                <a:solidFill>
                  <a:schemeClr val="tx1"/>
                </a:solidFill>
                <a:effectLst/>
                <a:latin typeface="+mn-lt"/>
                <a:ea typeface="+mn-ea"/>
                <a:cs typeface="+mn-cs"/>
              </a:rPr>
              <a:t>sensor</a:t>
            </a:r>
            <a:r>
              <a:rPr lang="en-US" sz="1200" b="0" i="0" kern="1200" dirty="0">
                <a:solidFill>
                  <a:schemeClr val="tx1"/>
                </a:solidFill>
                <a:effectLst/>
                <a:latin typeface="+mn-lt"/>
                <a:ea typeface="+mn-ea"/>
                <a:cs typeface="+mn-cs"/>
              </a:rPr>
              <a:t> that evaluates the </a:t>
            </a:r>
            <a:r>
              <a:rPr lang="en-US" sz="1200" b="1" i="0" kern="1200" dirty="0">
                <a:solidFill>
                  <a:schemeClr val="tx1"/>
                </a:solidFill>
                <a:effectLst/>
                <a:latin typeface="+mn-lt"/>
                <a:ea typeface="+mn-ea"/>
                <a:cs typeface="+mn-cs"/>
              </a:rPr>
              <a:t>thickness</a:t>
            </a:r>
            <a:r>
              <a:rPr lang="en-US" sz="1200" b="0" i="0" kern="1200" dirty="0">
                <a:solidFill>
                  <a:schemeClr val="tx1"/>
                </a:solidFill>
                <a:effectLst/>
                <a:latin typeface="+mn-lt"/>
                <a:ea typeface="+mn-ea"/>
                <a:cs typeface="+mn-cs"/>
              </a:rPr>
              <a:t> of each bill. If two bills are stuck together, then instead of being dispensed to the cardholder they are diverted to a </a:t>
            </a:r>
            <a:r>
              <a:rPr lang="en-US" sz="1200" b="1" i="0" kern="1200" dirty="0">
                <a:solidFill>
                  <a:schemeClr val="tx1"/>
                </a:solidFill>
                <a:effectLst/>
                <a:latin typeface="+mn-lt"/>
                <a:ea typeface="+mn-ea"/>
                <a:cs typeface="+mn-cs"/>
              </a:rPr>
              <a:t>reject bin</a:t>
            </a:r>
            <a:r>
              <a:rPr lang="en-US" sz="1200" b="0" i="0" kern="1200" dirty="0">
                <a:solidFill>
                  <a:schemeClr val="tx1"/>
                </a:solidFill>
                <a:effectLst/>
                <a:latin typeface="+mn-lt"/>
                <a:ea typeface="+mn-ea"/>
                <a:cs typeface="+mn-cs"/>
              </a:rPr>
              <a:t>. The same thing happens with a bill that is excessively worn, torn, or folded.</a:t>
            </a:r>
            <a:endParaRPr lang="en-US" dirty="0"/>
          </a:p>
        </p:txBody>
      </p:sp>
      <p:sp>
        <p:nvSpPr>
          <p:cNvPr id="4" name="Slide Number Placeholder 3"/>
          <p:cNvSpPr>
            <a:spLocks noGrp="1"/>
          </p:cNvSpPr>
          <p:nvPr>
            <p:ph type="sldNum" sz="quarter" idx="10"/>
          </p:nvPr>
        </p:nvSpPr>
        <p:spPr/>
        <p:txBody>
          <a:bodyPr/>
          <a:lstStyle/>
          <a:p>
            <a:fld id="{ACF5A5DB-ABB3-405C-906D-B4E35A030FED}" type="slidenum">
              <a:rPr lang="en-US" smtClean="0"/>
              <a:t>44</a:t>
            </a:fld>
            <a:endParaRPr lang="en-US"/>
          </a:p>
        </p:txBody>
      </p:sp>
    </p:spTree>
    <p:extLst>
      <p:ext uri="{BB962C8B-B14F-4D97-AF65-F5344CB8AC3E}">
        <p14:creationId xmlns:p14="http://schemas.microsoft.com/office/powerpoint/2010/main" val="15102987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cash-dispensing mechanism has an </a:t>
            </a:r>
            <a:r>
              <a:rPr lang="en-US" sz="1200" b="1" i="0" kern="1200" dirty="0">
                <a:solidFill>
                  <a:schemeClr val="tx1"/>
                </a:solidFill>
                <a:effectLst/>
                <a:latin typeface="+mn-lt"/>
                <a:ea typeface="+mn-ea"/>
                <a:cs typeface="+mn-cs"/>
              </a:rPr>
              <a:t>electric eye</a:t>
            </a:r>
            <a:r>
              <a:rPr lang="en-US" sz="1200" b="0" i="0" kern="1200" dirty="0">
                <a:solidFill>
                  <a:schemeClr val="tx1"/>
                </a:solidFill>
                <a:effectLst/>
                <a:latin typeface="+mn-lt"/>
                <a:ea typeface="+mn-ea"/>
                <a:cs typeface="+mn-cs"/>
              </a:rPr>
              <a:t> that counts each bill as it exits the dispenser. The bill count and all of the information pertaining to a particular transaction is recorded in a </a:t>
            </a:r>
            <a:r>
              <a:rPr lang="en-US" sz="1200" b="1" i="0" kern="1200" dirty="0">
                <a:solidFill>
                  <a:schemeClr val="tx1"/>
                </a:solidFill>
                <a:effectLst/>
                <a:latin typeface="+mn-lt"/>
                <a:ea typeface="+mn-ea"/>
                <a:cs typeface="+mn-cs"/>
              </a:rPr>
              <a:t>journal</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Besides the electric eye that counts each bill, the cash-dispensing mechanism also has a </a:t>
            </a:r>
            <a:r>
              <a:rPr lang="en-US" sz="1200" b="1" i="0" kern="1200" dirty="0">
                <a:solidFill>
                  <a:schemeClr val="tx1"/>
                </a:solidFill>
                <a:effectLst/>
                <a:latin typeface="+mn-lt"/>
                <a:ea typeface="+mn-ea"/>
                <a:cs typeface="+mn-cs"/>
              </a:rPr>
              <a:t>sensor</a:t>
            </a:r>
            <a:r>
              <a:rPr lang="en-US" sz="1200" b="0" i="0" kern="1200" dirty="0">
                <a:solidFill>
                  <a:schemeClr val="tx1"/>
                </a:solidFill>
                <a:effectLst/>
                <a:latin typeface="+mn-lt"/>
                <a:ea typeface="+mn-ea"/>
                <a:cs typeface="+mn-cs"/>
              </a:rPr>
              <a:t> that evaluates the </a:t>
            </a:r>
            <a:r>
              <a:rPr lang="en-US" sz="1200" b="1" i="0" kern="1200" dirty="0">
                <a:solidFill>
                  <a:schemeClr val="tx1"/>
                </a:solidFill>
                <a:effectLst/>
                <a:latin typeface="+mn-lt"/>
                <a:ea typeface="+mn-ea"/>
                <a:cs typeface="+mn-cs"/>
              </a:rPr>
              <a:t>thickness</a:t>
            </a:r>
            <a:r>
              <a:rPr lang="en-US" sz="1200" b="0" i="0" kern="1200" dirty="0">
                <a:solidFill>
                  <a:schemeClr val="tx1"/>
                </a:solidFill>
                <a:effectLst/>
                <a:latin typeface="+mn-lt"/>
                <a:ea typeface="+mn-ea"/>
                <a:cs typeface="+mn-cs"/>
              </a:rPr>
              <a:t> of each bill. If two bills are stuck together, then instead of being dispensed to the cardholder they are diverted to a </a:t>
            </a:r>
            <a:r>
              <a:rPr lang="en-US" sz="1200" b="1" i="0" kern="1200" dirty="0">
                <a:solidFill>
                  <a:schemeClr val="tx1"/>
                </a:solidFill>
                <a:effectLst/>
                <a:latin typeface="+mn-lt"/>
                <a:ea typeface="+mn-ea"/>
                <a:cs typeface="+mn-cs"/>
              </a:rPr>
              <a:t>reject bin</a:t>
            </a:r>
            <a:r>
              <a:rPr lang="en-US" sz="1200" b="0" i="0" kern="1200" dirty="0">
                <a:solidFill>
                  <a:schemeClr val="tx1"/>
                </a:solidFill>
                <a:effectLst/>
                <a:latin typeface="+mn-lt"/>
                <a:ea typeface="+mn-ea"/>
                <a:cs typeface="+mn-cs"/>
              </a:rPr>
              <a:t>. The same thing happens with a bill that is excessively worn, torn, or folded.</a:t>
            </a:r>
            <a:endParaRPr lang="en-US" dirty="0"/>
          </a:p>
        </p:txBody>
      </p:sp>
      <p:sp>
        <p:nvSpPr>
          <p:cNvPr id="4" name="Slide Number Placeholder 3"/>
          <p:cNvSpPr>
            <a:spLocks noGrp="1"/>
          </p:cNvSpPr>
          <p:nvPr>
            <p:ph type="sldNum" sz="quarter" idx="10"/>
          </p:nvPr>
        </p:nvSpPr>
        <p:spPr/>
        <p:txBody>
          <a:bodyPr/>
          <a:lstStyle/>
          <a:p>
            <a:fld id="{ACF5A5DB-ABB3-405C-906D-B4E35A030FED}" type="slidenum">
              <a:rPr lang="en-US" smtClean="0"/>
              <a:t>45</a:t>
            </a:fld>
            <a:endParaRPr lang="en-US"/>
          </a:p>
        </p:txBody>
      </p:sp>
    </p:spTree>
    <p:extLst>
      <p:ext uri="{BB962C8B-B14F-4D97-AF65-F5344CB8AC3E}">
        <p14:creationId xmlns:p14="http://schemas.microsoft.com/office/powerpoint/2010/main" val="378144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This machine was developed by John Shepherd-Barron, who was born in India, to Scottish parents, and lived much of his later life in </a:t>
            </a:r>
            <a:r>
              <a:rPr lang="en-US" sz="1200" b="0" i="0" kern="1200" dirty="0" err="1">
                <a:solidFill>
                  <a:schemeClr val="tx1"/>
                </a:solidFill>
                <a:effectLst/>
                <a:latin typeface="+mn-lt"/>
                <a:ea typeface="+mn-ea"/>
                <a:cs typeface="+mn-cs"/>
              </a:rPr>
              <a:t>Portmahomack</a:t>
            </a:r>
            <a:r>
              <a:rPr lang="en-US" sz="1200" b="0" i="0" kern="1200" dirty="0">
                <a:solidFill>
                  <a:schemeClr val="tx1"/>
                </a:solidFill>
                <a:effectLst/>
                <a:latin typeface="+mn-lt"/>
                <a:ea typeface="+mn-ea"/>
                <a:cs typeface="+mn-cs"/>
              </a:rPr>
              <a:t> in Ross-shire.</a:t>
            </a:r>
          </a:p>
          <a:p>
            <a:pPr fontAlgn="base"/>
            <a:r>
              <a:rPr lang="en-US" sz="1200" b="0" i="0" kern="1200" dirty="0">
                <a:solidFill>
                  <a:schemeClr val="tx1"/>
                </a:solidFill>
                <a:effectLst/>
                <a:latin typeface="+mn-lt"/>
                <a:ea typeface="+mn-ea"/>
                <a:cs typeface="+mn-cs"/>
              </a:rPr>
              <a:t>Shepherd-Barron's ATM beat </a:t>
            </a:r>
            <a:r>
              <a:rPr lang="en-US" sz="1200" b="0" i="0" kern="1200" dirty="0" err="1">
                <a:solidFill>
                  <a:schemeClr val="tx1"/>
                </a:solidFill>
                <a:effectLst/>
                <a:latin typeface="+mn-lt"/>
                <a:ea typeface="+mn-ea"/>
                <a:cs typeface="+mn-cs"/>
              </a:rPr>
              <a:t>Goodfellow's</a:t>
            </a:r>
            <a:r>
              <a:rPr lang="en-US" sz="1200" b="0" i="0" kern="1200" dirty="0">
                <a:solidFill>
                  <a:schemeClr val="tx1"/>
                </a:solidFill>
                <a:effectLst/>
                <a:latin typeface="+mn-lt"/>
                <a:ea typeface="+mn-ea"/>
                <a:cs typeface="+mn-cs"/>
              </a:rPr>
              <a:t> machines, which were installed at branches of Westminster Bank (later to become NatWest), by just a month.</a:t>
            </a:r>
          </a:p>
          <a:p>
            <a:pPr fontAlgn="base"/>
            <a:r>
              <a:rPr lang="en-US" sz="1200" b="0" i="0" kern="1200" dirty="0">
                <a:solidFill>
                  <a:schemeClr val="tx1"/>
                </a:solidFill>
                <a:effectLst/>
                <a:latin typeface="+mn-lt"/>
                <a:ea typeface="+mn-ea"/>
                <a:cs typeface="+mn-cs"/>
              </a:rPr>
              <a:t>So Shepherd-Barron became known as the "man who invented the cash machine" and not </a:t>
            </a:r>
            <a:r>
              <a:rPr lang="en-US" sz="1200" b="0" i="0" kern="1200" dirty="0" err="1">
                <a:solidFill>
                  <a:schemeClr val="tx1"/>
                </a:solidFill>
                <a:effectLst/>
                <a:latin typeface="+mn-lt"/>
                <a:ea typeface="+mn-ea"/>
                <a:cs typeface="+mn-cs"/>
              </a:rPr>
              <a:t>Goodfellow</a:t>
            </a:r>
            <a:r>
              <a:rPr lang="en-US" sz="1200" b="0" i="0" kern="1200" dirty="0">
                <a:solidFill>
                  <a:schemeClr val="tx1"/>
                </a:solidFill>
                <a:effectLst/>
                <a:latin typeface="+mn-lt"/>
                <a:ea typeface="+mn-ea"/>
                <a:cs typeface="+mn-cs"/>
              </a:rPr>
              <a:t>, the man who patented the system we use today.</a:t>
            </a:r>
          </a:p>
        </p:txBody>
      </p:sp>
      <p:sp>
        <p:nvSpPr>
          <p:cNvPr id="4" name="Slide Number Placeholder 3"/>
          <p:cNvSpPr>
            <a:spLocks noGrp="1"/>
          </p:cNvSpPr>
          <p:nvPr>
            <p:ph type="sldNum" sz="quarter" idx="10"/>
          </p:nvPr>
        </p:nvSpPr>
        <p:spPr/>
        <p:txBody>
          <a:bodyPr/>
          <a:lstStyle/>
          <a:p>
            <a:fld id="{ACF5A5DB-ABB3-405C-906D-B4E35A030FED}" type="slidenum">
              <a:rPr lang="en-US" smtClean="0"/>
              <a:t>10</a:t>
            </a:fld>
            <a:endParaRPr lang="en-US"/>
          </a:p>
        </p:txBody>
      </p:sp>
    </p:spTree>
    <p:extLst>
      <p:ext uri="{BB962C8B-B14F-4D97-AF65-F5344CB8AC3E}">
        <p14:creationId xmlns:p14="http://schemas.microsoft.com/office/powerpoint/2010/main" val="4168293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This machine was developed by John Shepherd-Barron, who was born in India, to Scottish parents, and lived much of his later life in </a:t>
            </a:r>
            <a:r>
              <a:rPr lang="en-US" sz="1200" b="0" i="0" kern="1200" dirty="0" err="1">
                <a:solidFill>
                  <a:schemeClr val="tx1"/>
                </a:solidFill>
                <a:effectLst/>
                <a:latin typeface="+mn-lt"/>
                <a:ea typeface="+mn-ea"/>
                <a:cs typeface="+mn-cs"/>
              </a:rPr>
              <a:t>Portmahomack</a:t>
            </a:r>
            <a:r>
              <a:rPr lang="en-US" sz="1200" b="0" i="0" kern="1200" dirty="0">
                <a:solidFill>
                  <a:schemeClr val="tx1"/>
                </a:solidFill>
                <a:effectLst/>
                <a:latin typeface="+mn-lt"/>
                <a:ea typeface="+mn-ea"/>
                <a:cs typeface="+mn-cs"/>
              </a:rPr>
              <a:t> in Ross-shire.</a:t>
            </a:r>
          </a:p>
          <a:p>
            <a:pPr fontAlgn="base"/>
            <a:r>
              <a:rPr lang="en-US" sz="1200" b="0" i="0" kern="1200" dirty="0">
                <a:solidFill>
                  <a:schemeClr val="tx1"/>
                </a:solidFill>
                <a:effectLst/>
                <a:latin typeface="+mn-lt"/>
                <a:ea typeface="+mn-ea"/>
                <a:cs typeface="+mn-cs"/>
              </a:rPr>
              <a:t>Shepherd-Barron's ATM beat </a:t>
            </a:r>
            <a:r>
              <a:rPr lang="en-US" sz="1200" b="0" i="0" kern="1200" dirty="0" err="1">
                <a:solidFill>
                  <a:schemeClr val="tx1"/>
                </a:solidFill>
                <a:effectLst/>
                <a:latin typeface="+mn-lt"/>
                <a:ea typeface="+mn-ea"/>
                <a:cs typeface="+mn-cs"/>
              </a:rPr>
              <a:t>Goodfellow's</a:t>
            </a:r>
            <a:r>
              <a:rPr lang="en-US" sz="1200" b="0" i="0" kern="1200" dirty="0">
                <a:solidFill>
                  <a:schemeClr val="tx1"/>
                </a:solidFill>
                <a:effectLst/>
                <a:latin typeface="+mn-lt"/>
                <a:ea typeface="+mn-ea"/>
                <a:cs typeface="+mn-cs"/>
              </a:rPr>
              <a:t> machines, which were installed at branches of Westminster Bank (later to become NatWest), by just a month.</a:t>
            </a:r>
          </a:p>
          <a:p>
            <a:pPr fontAlgn="base"/>
            <a:r>
              <a:rPr lang="en-US" sz="1200" b="0" i="0" kern="1200" dirty="0">
                <a:solidFill>
                  <a:schemeClr val="tx1"/>
                </a:solidFill>
                <a:effectLst/>
                <a:latin typeface="+mn-lt"/>
                <a:ea typeface="+mn-ea"/>
                <a:cs typeface="+mn-cs"/>
              </a:rPr>
              <a:t>So Shepherd-Barron became known as the "man who invented the cash machine" and not </a:t>
            </a:r>
            <a:r>
              <a:rPr lang="en-US" sz="1200" b="0" i="0" kern="1200" dirty="0" err="1">
                <a:solidFill>
                  <a:schemeClr val="tx1"/>
                </a:solidFill>
                <a:effectLst/>
                <a:latin typeface="+mn-lt"/>
                <a:ea typeface="+mn-ea"/>
                <a:cs typeface="+mn-cs"/>
              </a:rPr>
              <a:t>Goodfellow</a:t>
            </a:r>
            <a:r>
              <a:rPr lang="en-US" sz="1200" b="0" i="0" kern="1200" dirty="0">
                <a:solidFill>
                  <a:schemeClr val="tx1"/>
                </a:solidFill>
                <a:effectLst/>
                <a:latin typeface="+mn-lt"/>
                <a:ea typeface="+mn-ea"/>
                <a:cs typeface="+mn-cs"/>
              </a:rPr>
              <a:t>, the man who patented the system we use today.</a:t>
            </a:r>
          </a:p>
        </p:txBody>
      </p:sp>
      <p:sp>
        <p:nvSpPr>
          <p:cNvPr id="4" name="Slide Number Placeholder 3"/>
          <p:cNvSpPr>
            <a:spLocks noGrp="1"/>
          </p:cNvSpPr>
          <p:nvPr>
            <p:ph type="sldNum" sz="quarter" idx="10"/>
          </p:nvPr>
        </p:nvSpPr>
        <p:spPr/>
        <p:txBody>
          <a:bodyPr/>
          <a:lstStyle/>
          <a:p>
            <a:fld id="{ACF5A5DB-ABB3-405C-906D-B4E35A030FED}" type="slidenum">
              <a:rPr lang="en-US" smtClean="0"/>
              <a:t>11</a:t>
            </a:fld>
            <a:endParaRPr lang="en-US"/>
          </a:p>
        </p:txBody>
      </p:sp>
    </p:spTree>
    <p:extLst>
      <p:ext uri="{BB962C8B-B14F-4D97-AF65-F5344CB8AC3E}">
        <p14:creationId xmlns:p14="http://schemas.microsoft.com/office/powerpoint/2010/main" val="29348142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This machine was developed by John Shepherd-Barron, who was born in India, to Scottish parents, and lived much of his later life in </a:t>
            </a:r>
            <a:r>
              <a:rPr lang="en-US" sz="1200" b="0" i="0" kern="1200" dirty="0" err="1">
                <a:solidFill>
                  <a:schemeClr val="tx1"/>
                </a:solidFill>
                <a:effectLst/>
                <a:latin typeface="+mn-lt"/>
                <a:ea typeface="+mn-ea"/>
                <a:cs typeface="+mn-cs"/>
              </a:rPr>
              <a:t>Portmahomack</a:t>
            </a:r>
            <a:r>
              <a:rPr lang="en-US" sz="1200" b="0" i="0" kern="1200" dirty="0">
                <a:solidFill>
                  <a:schemeClr val="tx1"/>
                </a:solidFill>
                <a:effectLst/>
                <a:latin typeface="+mn-lt"/>
                <a:ea typeface="+mn-ea"/>
                <a:cs typeface="+mn-cs"/>
              </a:rPr>
              <a:t> in Ross-shire.</a:t>
            </a:r>
          </a:p>
          <a:p>
            <a:pPr fontAlgn="base"/>
            <a:r>
              <a:rPr lang="en-US" sz="1200" b="0" i="0" kern="1200" dirty="0">
                <a:solidFill>
                  <a:schemeClr val="tx1"/>
                </a:solidFill>
                <a:effectLst/>
                <a:latin typeface="+mn-lt"/>
                <a:ea typeface="+mn-ea"/>
                <a:cs typeface="+mn-cs"/>
              </a:rPr>
              <a:t>Shepherd-Barron's ATM beat </a:t>
            </a:r>
            <a:r>
              <a:rPr lang="en-US" sz="1200" b="0" i="0" kern="1200" dirty="0" err="1">
                <a:solidFill>
                  <a:schemeClr val="tx1"/>
                </a:solidFill>
                <a:effectLst/>
                <a:latin typeface="+mn-lt"/>
                <a:ea typeface="+mn-ea"/>
                <a:cs typeface="+mn-cs"/>
              </a:rPr>
              <a:t>Goodfellow's</a:t>
            </a:r>
            <a:r>
              <a:rPr lang="en-US" sz="1200" b="0" i="0" kern="1200" dirty="0">
                <a:solidFill>
                  <a:schemeClr val="tx1"/>
                </a:solidFill>
                <a:effectLst/>
                <a:latin typeface="+mn-lt"/>
                <a:ea typeface="+mn-ea"/>
                <a:cs typeface="+mn-cs"/>
              </a:rPr>
              <a:t> machines, which were installed at branches of Westminster Bank (later to become NatWest), by just a month.</a:t>
            </a:r>
          </a:p>
          <a:p>
            <a:pPr fontAlgn="base"/>
            <a:r>
              <a:rPr lang="en-US" sz="1200" b="0" i="0" kern="1200" dirty="0">
                <a:solidFill>
                  <a:schemeClr val="tx1"/>
                </a:solidFill>
                <a:effectLst/>
                <a:latin typeface="+mn-lt"/>
                <a:ea typeface="+mn-ea"/>
                <a:cs typeface="+mn-cs"/>
              </a:rPr>
              <a:t>So Shepherd-Barron became known as the "man who invented the cash machine" and not </a:t>
            </a:r>
            <a:r>
              <a:rPr lang="en-US" sz="1200" b="0" i="0" kern="1200" dirty="0" err="1">
                <a:solidFill>
                  <a:schemeClr val="tx1"/>
                </a:solidFill>
                <a:effectLst/>
                <a:latin typeface="+mn-lt"/>
                <a:ea typeface="+mn-ea"/>
                <a:cs typeface="+mn-cs"/>
              </a:rPr>
              <a:t>Goodfellow</a:t>
            </a:r>
            <a:r>
              <a:rPr lang="en-US" sz="1200" b="0" i="0" kern="1200" dirty="0">
                <a:solidFill>
                  <a:schemeClr val="tx1"/>
                </a:solidFill>
                <a:effectLst/>
                <a:latin typeface="+mn-lt"/>
                <a:ea typeface="+mn-ea"/>
                <a:cs typeface="+mn-cs"/>
              </a:rPr>
              <a:t>, the man who patented the system we use today.</a:t>
            </a:r>
          </a:p>
        </p:txBody>
      </p:sp>
      <p:sp>
        <p:nvSpPr>
          <p:cNvPr id="4" name="Slide Number Placeholder 3"/>
          <p:cNvSpPr>
            <a:spLocks noGrp="1"/>
          </p:cNvSpPr>
          <p:nvPr>
            <p:ph type="sldNum" sz="quarter" idx="10"/>
          </p:nvPr>
        </p:nvSpPr>
        <p:spPr/>
        <p:txBody>
          <a:bodyPr/>
          <a:lstStyle/>
          <a:p>
            <a:fld id="{ACF5A5DB-ABB3-405C-906D-B4E35A030FED}" type="slidenum">
              <a:rPr lang="en-US" smtClean="0"/>
              <a:t>12</a:t>
            </a:fld>
            <a:endParaRPr lang="en-US"/>
          </a:p>
        </p:txBody>
      </p:sp>
    </p:spTree>
    <p:extLst>
      <p:ext uri="{BB962C8B-B14F-4D97-AF65-F5344CB8AC3E}">
        <p14:creationId xmlns:p14="http://schemas.microsoft.com/office/powerpoint/2010/main" val="42320983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This machine was developed by John Shepherd-Barron, who was born in India, to Scottish parents, and lived much of his later life in </a:t>
            </a:r>
            <a:r>
              <a:rPr lang="en-US" sz="1200" b="0" i="0" kern="1200" dirty="0" err="1">
                <a:solidFill>
                  <a:schemeClr val="tx1"/>
                </a:solidFill>
                <a:effectLst/>
                <a:latin typeface="+mn-lt"/>
                <a:ea typeface="+mn-ea"/>
                <a:cs typeface="+mn-cs"/>
              </a:rPr>
              <a:t>Portmahomack</a:t>
            </a:r>
            <a:r>
              <a:rPr lang="en-US" sz="1200" b="0" i="0" kern="1200" dirty="0">
                <a:solidFill>
                  <a:schemeClr val="tx1"/>
                </a:solidFill>
                <a:effectLst/>
                <a:latin typeface="+mn-lt"/>
                <a:ea typeface="+mn-ea"/>
                <a:cs typeface="+mn-cs"/>
              </a:rPr>
              <a:t> in Ross-shire.</a:t>
            </a:r>
          </a:p>
          <a:p>
            <a:pPr fontAlgn="base"/>
            <a:r>
              <a:rPr lang="en-US" sz="1200" b="0" i="0" kern="1200" dirty="0">
                <a:solidFill>
                  <a:schemeClr val="tx1"/>
                </a:solidFill>
                <a:effectLst/>
                <a:latin typeface="+mn-lt"/>
                <a:ea typeface="+mn-ea"/>
                <a:cs typeface="+mn-cs"/>
              </a:rPr>
              <a:t>Shepherd-Barron's ATM beat </a:t>
            </a:r>
            <a:r>
              <a:rPr lang="en-US" sz="1200" b="0" i="0" kern="1200" dirty="0" err="1">
                <a:solidFill>
                  <a:schemeClr val="tx1"/>
                </a:solidFill>
                <a:effectLst/>
                <a:latin typeface="+mn-lt"/>
                <a:ea typeface="+mn-ea"/>
                <a:cs typeface="+mn-cs"/>
              </a:rPr>
              <a:t>Goodfellow's</a:t>
            </a:r>
            <a:r>
              <a:rPr lang="en-US" sz="1200" b="0" i="0" kern="1200" dirty="0">
                <a:solidFill>
                  <a:schemeClr val="tx1"/>
                </a:solidFill>
                <a:effectLst/>
                <a:latin typeface="+mn-lt"/>
                <a:ea typeface="+mn-ea"/>
                <a:cs typeface="+mn-cs"/>
              </a:rPr>
              <a:t> machines, which were installed at branches of Westminster Bank (later to become NatWest), by just a month.</a:t>
            </a:r>
          </a:p>
          <a:p>
            <a:pPr fontAlgn="base"/>
            <a:r>
              <a:rPr lang="en-US" sz="1200" b="0" i="0" kern="1200" dirty="0">
                <a:solidFill>
                  <a:schemeClr val="tx1"/>
                </a:solidFill>
                <a:effectLst/>
                <a:latin typeface="+mn-lt"/>
                <a:ea typeface="+mn-ea"/>
                <a:cs typeface="+mn-cs"/>
              </a:rPr>
              <a:t>So Shepherd-Barron became known as the "man who invented the cash machine" and not </a:t>
            </a:r>
            <a:r>
              <a:rPr lang="en-US" sz="1200" b="0" i="0" kern="1200" dirty="0" err="1">
                <a:solidFill>
                  <a:schemeClr val="tx1"/>
                </a:solidFill>
                <a:effectLst/>
                <a:latin typeface="+mn-lt"/>
                <a:ea typeface="+mn-ea"/>
                <a:cs typeface="+mn-cs"/>
              </a:rPr>
              <a:t>Goodfellow</a:t>
            </a:r>
            <a:r>
              <a:rPr lang="en-US" sz="1200" b="0" i="0" kern="1200" dirty="0">
                <a:solidFill>
                  <a:schemeClr val="tx1"/>
                </a:solidFill>
                <a:effectLst/>
                <a:latin typeface="+mn-lt"/>
                <a:ea typeface="+mn-ea"/>
                <a:cs typeface="+mn-cs"/>
              </a:rPr>
              <a:t>, the man who patented the system we use today.</a:t>
            </a:r>
          </a:p>
        </p:txBody>
      </p:sp>
      <p:sp>
        <p:nvSpPr>
          <p:cNvPr id="4" name="Slide Number Placeholder 3"/>
          <p:cNvSpPr>
            <a:spLocks noGrp="1"/>
          </p:cNvSpPr>
          <p:nvPr>
            <p:ph type="sldNum" sz="quarter" idx="10"/>
          </p:nvPr>
        </p:nvSpPr>
        <p:spPr/>
        <p:txBody>
          <a:bodyPr/>
          <a:lstStyle/>
          <a:p>
            <a:fld id="{ACF5A5DB-ABB3-405C-906D-B4E35A030FED}" type="slidenum">
              <a:rPr lang="en-US" smtClean="0"/>
              <a:t>13</a:t>
            </a:fld>
            <a:endParaRPr lang="en-US"/>
          </a:p>
        </p:txBody>
      </p:sp>
    </p:spTree>
    <p:extLst>
      <p:ext uri="{BB962C8B-B14F-4D97-AF65-F5344CB8AC3E}">
        <p14:creationId xmlns:p14="http://schemas.microsoft.com/office/powerpoint/2010/main" val="3602683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This machine was developed by John Shepherd-Barron, who was born in India, to Scottish parents, and lived much of his later life in </a:t>
            </a:r>
            <a:r>
              <a:rPr lang="en-US" sz="1200" b="0" i="0" kern="1200" dirty="0" err="1">
                <a:solidFill>
                  <a:schemeClr val="tx1"/>
                </a:solidFill>
                <a:effectLst/>
                <a:latin typeface="+mn-lt"/>
                <a:ea typeface="+mn-ea"/>
                <a:cs typeface="+mn-cs"/>
              </a:rPr>
              <a:t>Portmahomack</a:t>
            </a:r>
            <a:r>
              <a:rPr lang="en-US" sz="1200" b="0" i="0" kern="1200" dirty="0">
                <a:solidFill>
                  <a:schemeClr val="tx1"/>
                </a:solidFill>
                <a:effectLst/>
                <a:latin typeface="+mn-lt"/>
                <a:ea typeface="+mn-ea"/>
                <a:cs typeface="+mn-cs"/>
              </a:rPr>
              <a:t> in Ross-shire.</a:t>
            </a:r>
          </a:p>
          <a:p>
            <a:pPr fontAlgn="base"/>
            <a:r>
              <a:rPr lang="en-US" sz="1200" b="0" i="0" kern="1200" dirty="0">
                <a:solidFill>
                  <a:schemeClr val="tx1"/>
                </a:solidFill>
                <a:effectLst/>
                <a:latin typeface="+mn-lt"/>
                <a:ea typeface="+mn-ea"/>
                <a:cs typeface="+mn-cs"/>
              </a:rPr>
              <a:t>Shepherd-Barron's ATM beat </a:t>
            </a:r>
            <a:r>
              <a:rPr lang="en-US" sz="1200" b="0" i="0" kern="1200" dirty="0" err="1">
                <a:solidFill>
                  <a:schemeClr val="tx1"/>
                </a:solidFill>
                <a:effectLst/>
                <a:latin typeface="+mn-lt"/>
                <a:ea typeface="+mn-ea"/>
                <a:cs typeface="+mn-cs"/>
              </a:rPr>
              <a:t>Goodfellow's</a:t>
            </a:r>
            <a:r>
              <a:rPr lang="en-US" sz="1200" b="0" i="0" kern="1200" dirty="0">
                <a:solidFill>
                  <a:schemeClr val="tx1"/>
                </a:solidFill>
                <a:effectLst/>
                <a:latin typeface="+mn-lt"/>
                <a:ea typeface="+mn-ea"/>
                <a:cs typeface="+mn-cs"/>
              </a:rPr>
              <a:t> machines, which were installed at branches of Westminster Bank (later to become NatWest), by just a month.</a:t>
            </a:r>
          </a:p>
          <a:p>
            <a:pPr fontAlgn="base"/>
            <a:r>
              <a:rPr lang="en-US" sz="1200" b="0" i="0" kern="1200" dirty="0">
                <a:solidFill>
                  <a:schemeClr val="tx1"/>
                </a:solidFill>
                <a:effectLst/>
                <a:latin typeface="+mn-lt"/>
                <a:ea typeface="+mn-ea"/>
                <a:cs typeface="+mn-cs"/>
              </a:rPr>
              <a:t>So Shepherd-Barron became known as the "man who invented the cash machine" and not </a:t>
            </a:r>
            <a:r>
              <a:rPr lang="en-US" sz="1200" b="0" i="0" kern="1200" dirty="0" err="1">
                <a:solidFill>
                  <a:schemeClr val="tx1"/>
                </a:solidFill>
                <a:effectLst/>
                <a:latin typeface="+mn-lt"/>
                <a:ea typeface="+mn-ea"/>
                <a:cs typeface="+mn-cs"/>
              </a:rPr>
              <a:t>Goodfellow</a:t>
            </a:r>
            <a:r>
              <a:rPr lang="en-US" sz="1200" b="0" i="0" kern="1200" dirty="0">
                <a:solidFill>
                  <a:schemeClr val="tx1"/>
                </a:solidFill>
                <a:effectLst/>
                <a:latin typeface="+mn-lt"/>
                <a:ea typeface="+mn-ea"/>
                <a:cs typeface="+mn-cs"/>
              </a:rPr>
              <a:t>, the man who patented the system we use today.</a:t>
            </a:r>
          </a:p>
        </p:txBody>
      </p:sp>
      <p:sp>
        <p:nvSpPr>
          <p:cNvPr id="4" name="Slide Number Placeholder 3"/>
          <p:cNvSpPr>
            <a:spLocks noGrp="1"/>
          </p:cNvSpPr>
          <p:nvPr>
            <p:ph type="sldNum" sz="quarter" idx="10"/>
          </p:nvPr>
        </p:nvSpPr>
        <p:spPr/>
        <p:txBody>
          <a:bodyPr/>
          <a:lstStyle/>
          <a:p>
            <a:fld id="{ACF5A5DB-ABB3-405C-906D-B4E35A030FED}" type="slidenum">
              <a:rPr lang="en-US" smtClean="0"/>
              <a:t>14</a:t>
            </a:fld>
            <a:endParaRPr lang="en-US"/>
          </a:p>
        </p:txBody>
      </p:sp>
    </p:spTree>
    <p:extLst>
      <p:ext uri="{BB962C8B-B14F-4D97-AF65-F5344CB8AC3E}">
        <p14:creationId xmlns:p14="http://schemas.microsoft.com/office/powerpoint/2010/main" val="344455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This machine was developed by John Shepherd-Barron, who was born in India, to Scottish parents, and lived much of his later life in </a:t>
            </a:r>
            <a:r>
              <a:rPr lang="en-US" sz="1200" b="0" i="0" kern="1200" dirty="0" err="1">
                <a:solidFill>
                  <a:schemeClr val="tx1"/>
                </a:solidFill>
                <a:effectLst/>
                <a:latin typeface="+mn-lt"/>
                <a:ea typeface="+mn-ea"/>
                <a:cs typeface="+mn-cs"/>
              </a:rPr>
              <a:t>Portmahomack</a:t>
            </a:r>
            <a:r>
              <a:rPr lang="en-US" sz="1200" b="0" i="0" kern="1200" dirty="0">
                <a:solidFill>
                  <a:schemeClr val="tx1"/>
                </a:solidFill>
                <a:effectLst/>
                <a:latin typeface="+mn-lt"/>
                <a:ea typeface="+mn-ea"/>
                <a:cs typeface="+mn-cs"/>
              </a:rPr>
              <a:t> in Ross-shire.</a:t>
            </a:r>
          </a:p>
          <a:p>
            <a:pPr fontAlgn="base"/>
            <a:r>
              <a:rPr lang="en-US" sz="1200" b="0" i="0" kern="1200" dirty="0">
                <a:solidFill>
                  <a:schemeClr val="tx1"/>
                </a:solidFill>
                <a:effectLst/>
                <a:latin typeface="+mn-lt"/>
                <a:ea typeface="+mn-ea"/>
                <a:cs typeface="+mn-cs"/>
              </a:rPr>
              <a:t>Shepherd-Barron's ATM beat </a:t>
            </a:r>
            <a:r>
              <a:rPr lang="en-US" sz="1200" b="0" i="0" kern="1200" dirty="0" err="1">
                <a:solidFill>
                  <a:schemeClr val="tx1"/>
                </a:solidFill>
                <a:effectLst/>
                <a:latin typeface="+mn-lt"/>
                <a:ea typeface="+mn-ea"/>
                <a:cs typeface="+mn-cs"/>
              </a:rPr>
              <a:t>Goodfellow's</a:t>
            </a:r>
            <a:r>
              <a:rPr lang="en-US" sz="1200" b="0" i="0" kern="1200" dirty="0">
                <a:solidFill>
                  <a:schemeClr val="tx1"/>
                </a:solidFill>
                <a:effectLst/>
                <a:latin typeface="+mn-lt"/>
                <a:ea typeface="+mn-ea"/>
                <a:cs typeface="+mn-cs"/>
              </a:rPr>
              <a:t> machines, which were installed at branches of Westminster Bank (later to become NatWest), by just a month.</a:t>
            </a:r>
          </a:p>
          <a:p>
            <a:pPr fontAlgn="base"/>
            <a:r>
              <a:rPr lang="en-US" sz="1200" b="0" i="0" kern="1200" dirty="0">
                <a:solidFill>
                  <a:schemeClr val="tx1"/>
                </a:solidFill>
                <a:effectLst/>
                <a:latin typeface="+mn-lt"/>
                <a:ea typeface="+mn-ea"/>
                <a:cs typeface="+mn-cs"/>
              </a:rPr>
              <a:t>So Shepherd-Barron became known as the "man who invented the cash machine" and not </a:t>
            </a:r>
            <a:r>
              <a:rPr lang="en-US" sz="1200" b="0" i="0" kern="1200" dirty="0" err="1">
                <a:solidFill>
                  <a:schemeClr val="tx1"/>
                </a:solidFill>
                <a:effectLst/>
                <a:latin typeface="+mn-lt"/>
                <a:ea typeface="+mn-ea"/>
                <a:cs typeface="+mn-cs"/>
              </a:rPr>
              <a:t>Goodfellow</a:t>
            </a:r>
            <a:r>
              <a:rPr lang="en-US" sz="1200" b="0" i="0" kern="1200" dirty="0">
                <a:solidFill>
                  <a:schemeClr val="tx1"/>
                </a:solidFill>
                <a:effectLst/>
                <a:latin typeface="+mn-lt"/>
                <a:ea typeface="+mn-ea"/>
                <a:cs typeface="+mn-cs"/>
              </a:rPr>
              <a:t>, the man who patented the system we use today.</a:t>
            </a:r>
          </a:p>
        </p:txBody>
      </p:sp>
      <p:sp>
        <p:nvSpPr>
          <p:cNvPr id="4" name="Slide Number Placeholder 3"/>
          <p:cNvSpPr>
            <a:spLocks noGrp="1"/>
          </p:cNvSpPr>
          <p:nvPr>
            <p:ph type="sldNum" sz="quarter" idx="10"/>
          </p:nvPr>
        </p:nvSpPr>
        <p:spPr/>
        <p:txBody>
          <a:bodyPr/>
          <a:lstStyle/>
          <a:p>
            <a:fld id="{ACF5A5DB-ABB3-405C-906D-B4E35A030FED}" type="slidenum">
              <a:rPr lang="en-US" smtClean="0"/>
              <a:t>15</a:t>
            </a:fld>
            <a:endParaRPr lang="en-US"/>
          </a:p>
        </p:txBody>
      </p:sp>
    </p:spTree>
    <p:extLst>
      <p:ext uri="{BB962C8B-B14F-4D97-AF65-F5344CB8AC3E}">
        <p14:creationId xmlns:p14="http://schemas.microsoft.com/office/powerpoint/2010/main" val="9877942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This machine was developed by John Shepherd-Barron, who was born in India, to Scottish parents, and lived much of his later life in </a:t>
            </a:r>
            <a:r>
              <a:rPr lang="en-US" sz="1200" b="0" i="0" kern="1200" dirty="0" err="1">
                <a:solidFill>
                  <a:schemeClr val="tx1"/>
                </a:solidFill>
                <a:effectLst/>
                <a:latin typeface="+mn-lt"/>
                <a:ea typeface="+mn-ea"/>
                <a:cs typeface="+mn-cs"/>
              </a:rPr>
              <a:t>Portmahomack</a:t>
            </a:r>
            <a:r>
              <a:rPr lang="en-US" sz="1200" b="0" i="0" kern="1200" dirty="0">
                <a:solidFill>
                  <a:schemeClr val="tx1"/>
                </a:solidFill>
                <a:effectLst/>
                <a:latin typeface="+mn-lt"/>
                <a:ea typeface="+mn-ea"/>
                <a:cs typeface="+mn-cs"/>
              </a:rPr>
              <a:t> in Ross-shire.</a:t>
            </a:r>
          </a:p>
          <a:p>
            <a:pPr fontAlgn="base"/>
            <a:r>
              <a:rPr lang="en-US" sz="1200" b="0" i="0" kern="1200" dirty="0">
                <a:solidFill>
                  <a:schemeClr val="tx1"/>
                </a:solidFill>
                <a:effectLst/>
                <a:latin typeface="+mn-lt"/>
                <a:ea typeface="+mn-ea"/>
                <a:cs typeface="+mn-cs"/>
              </a:rPr>
              <a:t>Shepherd-Barron's ATM beat </a:t>
            </a:r>
            <a:r>
              <a:rPr lang="en-US" sz="1200" b="0" i="0" kern="1200" dirty="0" err="1">
                <a:solidFill>
                  <a:schemeClr val="tx1"/>
                </a:solidFill>
                <a:effectLst/>
                <a:latin typeface="+mn-lt"/>
                <a:ea typeface="+mn-ea"/>
                <a:cs typeface="+mn-cs"/>
              </a:rPr>
              <a:t>Goodfellow's</a:t>
            </a:r>
            <a:r>
              <a:rPr lang="en-US" sz="1200" b="0" i="0" kern="1200" dirty="0">
                <a:solidFill>
                  <a:schemeClr val="tx1"/>
                </a:solidFill>
                <a:effectLst/>
                <a:latin typeface="+mn-lt"/>
                <a:ea typeface="+mn-ea"/>
                <a:cs typeface="+mn-cs"/>
              </a:rPr>
              <a:t> machines, which were installed at branches of Westminster Bank (later to become NatWest), by just a month.</a:t>
            </a:r>
          </a:p>
          <a:p>
            <a:pPr fontAlgn="base"/>
            <a:r>
              <a:rPr lang="en-US" sz="1200" b="0" i="0" kern="1200" dirty="0">
                <a:solidFill>
                  <a:schemeClr val="tx1"/>
                </a:solidFill>
                <a:effectLst/>
                <a:latin typeface="+mn-lt"/>
                <a:ea typeface="+mn-ea"/>
                <a:cs typeface="+mn-cs"/>
              </a:rPr>
              <a:t>So Shepherd-Barron became known as the "man who invented the cash machine" and not </a:t>
            </a:r>
            <a:r>
              <a:rPr lang="en-US" sz="1200" b="0" i="0" kern="1200" dirty="0" err="1">
                <a:solidFill>
                  <a:schemeClr val="tx1"/>
                </a:solidFill>
                <a:effectLst/>
                <a:latin typeface="+mn-lt"/>
                <a:ea typeface="+mn-ea"/>
                <a:cs typeface="+mn-cs"/>
              </a:rPr>
              <a:t>Goodfellow</a:t>
            </a:r>
            <a:r>
              <a:rPr lang="en-US" sz="1200" b="0" i="0" kern="1200" dirty="0">
                <a:solidFill>
                  <a:schemeClr val="tx1"/>
                </a:solidFill>
                <a:effectLst/>
                <a:latin typeface="+mn-lt"/>
                <a:ea typeface="+mn-ea"/>
                <a:cs typeface="+mn-cs"/>
              </a:rPr>
              <a:t>, the man who patented the system we use today.</a:t>
            </a:r>
          </a:p>
        </p:txBody>
      </p:sp>
      <p:sp>
        <p:nvSpPr>
          <p:cNvPr id="4" name="Slide Number Placeholder 3"/>
          <p:cNvSpPr>
            <a:spLocks noGrp="1"/>
          </p:cNvSpPr>
          <p:nvPr>
            <p:ph type="sldNum" sz="quarter" idx="10"/>
          </p:nvPr>
        </p:nvSpPr>
        <p:spPr/>
        <p:txBody>
          <a:bodyPr/>
          <a:lstStyle/>
          <a:p>
            <a:fld id="{ACF5A5DB-ABB3-405C-906D-B4E35A030FED}" type="slidenum">
              <a:rPr lang="en-US" smtClean="0"/>
              <a:t>16</a:t>
            </a:fld>
            <a:endParaRPr lang="en-US"/>
          </a:p>
        </p:txBody>
      </p:sp>
    </p:spTree>
    <p:extLst>
      <p:ext uri="{BB962C8B-B14F-4D97-AF65-F5344CB8AC3E}">
        <p14:creationId xmlns:p14="http://schemas.microsoft.com/office/powerpoint/2010/main" val="33242694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5BC3931B-62FD-40F5-9DB9-DE4EDF1B5A95}" type="datetimeFigureOut">
              <a:rPr lang="en-US" smtClean="0"/>
              <a:t>3/17/2024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8071EAD2-973D-4549-A7CD-7AA52C4988B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BC3931B-62FD-40F5-9DB9-DE4EDF1B5A95}" type="datetimeFigureOut">
              <a:rPr lang="en-US" smtClean="0"/>
              <a:t>3/17/2024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71EAD2-973D-4549-A7CD-7AA52C4988B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BC3931B-62FD-40F5-9DB9-DE4EDF1B5A95}" type="datetimeFigureOut">
              <a:rPr lang="en-US" smtClean="0"/>
              <a:t>3/17/2024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71EAD2-973D-4549-A7CD-7AA52C4988B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BC3931B-62FD-40F5-9DB9-DE4EDF1B5A95}" type="datetimeFigureOut">
              <a:rPr lang="en-US" smtClean="0"/>
              <a:t>3/17/2024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71EAD2-973D-4549-A7CD-7AA52C4988B1}" type="slidenum">
              <a:rPr lang="en-US" smtClean="0"/>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5BC3931B-62FD-40F5-9DB9-DE4EDF1B5A95}" type="datetimeFigureOut">
              <a:rPr lang="en-US" smtClean="0"/>
              <a:t>3/17/2024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71EAD2-973D-4549-A7CD-7AA52C4988B1}"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BC3931B-62FD-40F5-9DB9-DE4EDF1B5A95}" type="datetimeFigureOut">
              <a:rPr lang="en-US" smtClean="0"/>
              <a:t>3/17/2024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71EAD2-973D-4549-A7CD-7AA52C4988B1}" type="slidenum">
              <a:rPr lang="en-US" smtClean="0"/>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5BC3931B-62FD-40F5-9DB9-DE4EDF1B5A95}" type="datetimeFigureOut">
              <a:rPr lang="en-US" smtClean="0"/>
              <a:t>3/17/2024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71EAD2-973D-4549-A7CD-7AA52C4988B1}"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BC3931B-62FD-40F5-9DB9-DE4EDF1B5A95}" type="datetimeFigureOut">
              <a:rPr lang="en-US" smtClean="0"/>
              <a:t>3/17/2024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71EAD2-973D-4549-A7CD-7AA52C4988B1}" type="slidenum">
              <a:rPr lang="en-US" smtClean="0"/>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3931B-62FD-40F5-9DB9-DE4EDF1B5A95}" type="datetimeFigureOut">
              <a:rPr lang="en-US" smtClean="0"/>
              <a:t>3/17/2024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71EAD2-973D-4549-A7CD-7AA52C4988B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5BC3931B-62FD-40F5-9DB9-DE4EDF1B5A95}" type="datetimeFigureOut">
              <a:rPr lang="en-US" smtClean="0"/>
              <a:t>3/17/2024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71EAD2-973D-4549-A7CD-7AA52C4988B1}"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5BC3931B-62FD-40F5-9DB9-DE4EDF1B5A95}" type="datetimeFigureOut">
              <a:rPr lang="en-US" smtClean="0"/>
              <a:t>3/17/2024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8071EAD2-973D-4549-A7CD-7AA52C4988B1}"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BC3931B-62FD-40F5-9DB9-DE4EDF1B5A95}" type="datetimeFigureOut">
              <a:rPr lang="en-US" smtClean="0"/>
              <a:t>3/17/2024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8071EAD2-973D-4549-A7CD-7AA52C4988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548680"/>
            <a:ext cx="7772400" cy="1829761"/>
          </a:xfrm>
        </p:spPr>
        <p:txBody>
          <a:bodyPr>
            <a:normAutofit fontScale="90000"/>
          </a:bodyPr>
          <a:lstStyle/>
          <a:p>
            <a:pPr algn="l"/>
            <a:r>
              <a:rPr lang="en-US" dirty="0"/>
              <a:t>Course Name: Cyber &amp; Virtual Concept- Info 400</a:t>
            </a:r>
          </a:p>
        </p:txBody>
      </p:sp>
      <p:sp>
        <p:nvSpPr>
          <p:cNvPr id="3" name="Subtitle 2"/>
          <p:cNvSpPr>
            <a:spLocks noGrp="1"/>
          </p:cNvSpPr>
          <p:nvPr>
            <p:ph type="subTitle" idx="1"/>
          </p:nvPr>
        </p:nvSpPr>
        <p:spPr>
          <a:xfrm>
            <a:off x="683568" y="2276872"/>
            <a:ext cx="7772400" cy="2016224"/>
          </a:xfrm>
        </p:spPr>
        <p:txBody>
          <a:bodyPr>
            <a:normAutofit fontScale="92500" lnSpcReduction="10000"/>
          </a:bodyPr>
          <a:lstStyle/>
          <a:p>
            <a:pPr algn="l"/>
            <a:r>
              <a:rPr lang="en-US" dirty="0"/>
              <a:t>Instructor: T. Hilary M. Johnny</a:t>
            </a:r>
          </a:p>
          <a:p>
            <a:pPr algn="l"/>
            <a:r>
              <a:rPr lang="en-US" dirty="0"/>
              <a:t>Date: Saturday 9:00-12:00 pm and 4:30:8:00 TH</a:t>
            </a:r>
          </a:p>
          <a:p>
            <a:pPr algn="l"/>
            <a:r>
              <a:rPr lang="en-US" dirty="0"/>
              <a:t>Course code: INFO 400</a:t>
            </a:r>
          </a:p>
          <a:p>
            <a:pPr algn="l"/>
            <a:r>
              <a:rPr lang="en-US" dirty="0"/>
              <a:t>joclicacm@gmail.com</a:t>
            </a:r>
          </a:p>
          <a:p>
            <a:pPr algn="l"/>
            <a:r>
              <a:rPr lang="en-US" dirty="0"/>
              <a:t>0778616504/0886536114</a:t>
            </a:r>
          </a:p>
          <a:p>
            <a:pPr algn="l"/>
            <a:endParaRPr lang="en-US" dirty="0"/>
          </a:p>
        </p:txBody>
      </p:sp>
    </p:spTree>
    <p:extLst>
      <p:ext uri="{BB962C8B-B14F-4D97-AF65-F5344CB8AC3E}">
        <p14:creationId xmlns:p14="http://schemas.microsoft.com/office/powerpoint/2010/main" val="1916456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1328"/>
            <a:ext cx="8229600" cy="4755984"/>
          </a:xfrm>
        </p:spPr>
        <p:txBody>
          <a:bodyPr>
            <a:normAutofit/>
          </a:bodyPr>
          <a:lstStyle/>
          <a:p>
            <a:pPr marL="109728" lvl="0" indent="0">
              <a:buNone/>
            </a:pPr>
            <a:r>
              <a:rPr lang="en-US" b="1" dirty="0"/>
              <a:t>Increases Availability and uptime- </a:t>
            </a:r>
            <a:r>
              <a:rPr lang="en-US" dirty="0"/>
              <a:t>There are several features that makes virtualization more reliable in high availability and uptime. The ability to move virtual machines from physical server(host) to another without downtime is practically one of the greatest benefits of Virtualization which allows for high availability and uptime. </a:t>
            </a:r>
          </a:p>
        </p:txBody>
      </p:sp>
      <p:sp>
        <p:nvSpPr>
          <p:cNvPr id="2" name="Title 1"/>
          <p:cNvSpPr>
            <a:spLocks noGrp="1"/>
          </p:cNvSpPr>
          <p:nvPr>
            <p:ph type="title"/>
          </p:nvPr>
        </p:nvSpPr>
        <p:spPr/>
        <p:txBody>
          <a:bodyPr>
            <a:normAutofit fontScale="90000"/>
          </a:bodyPr>
          <a:lstStyle/>
          <a:p>
            <a:pPr algn="ctr"/>
            <a:r>
              <a:rPr lang="en-US" dirty="0"/>
              <a:t>Advantages of Virtualization Technology continue…</a:t>
            </a:r>
          </a:p>
        </p:txBody>
      </p:sp>
    </p:spTree>
    <p:extLst>
      <p:ext uri="{BB962C8B-B14F-4D97-AF65-F5344CB8AC3E}">
        <p14:creationId xmlns:p14="http://schemas.microsoft.com/office/powerpoint/2010/main" val="4173832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1328"/>
            <a:ext cx="8229600" cy="4755984"/>
          </a:xfrm>
        </p:spPr>
        <p:txBody>
          <a:bodyPr>
            <a:normAutofit lnSpcReduction="10000"/>
          </a:bodyPr>
          <a:lstStyle/>
          <a:p>
            <a:pPr marL="109728" lvl="0" indent="0">
              <a:buNone/>
            </a:pPr>
            <a:r>
              <a:rPr lang="en-US" b="1" dirty="0"/>
              <a:t>More efficient server provisioning and deployment-</a:t>
            </a:r>
            <a:r>
              <a:rPr lang="en-US" dirty="0"/>
              <a:t>virtualization enables system provisioning and deployment faster than using physical server, allowing you to clone an existing virtual machine without the hours and costs normally spent installing a new physical server. Companies with virtual environments already look back and always worrying about headache of filling out a purchase order, waiting for the server to arrive and also waiting  for the operating system and applications to finish installing. </a:t>
            </a:r>
          </a:p>
        </p:txBody>
      </p:sp>
      <p:sp>
        <p:nvSpPr>
          <p:cNvPr id="2" name="Title 1"/>
          <p:cNvSpPr>
            <a:spLocks noGrp="1"/>
          </p:cNvSpPr>
          <p:nvPr>
            <p:ph type="title"/>
          </p:nvPr>
        </p:nvSpPr>
        <p:spPr/>
        <p:txBody>
          <a:bodyPr>
            <a:normAutofit fontScale="90000"/>
          </a:bodyPr>
          <a:lstStyle/>
          <a:p>
            <a:pPr algn="ctr"/>
            <a:r>
              <a:rPr lang="en-US" dirty="0"/>
              <a:t>Advantages of Virtualization Technology continue…</a:t>
            </a:r>
          </a:p>
        </p:txBody>
      </p:sp>
    </p:spTree>
    <p:extLst>
      <p:ext uri="{BB962C8B-B14F-4D97-AF65-F5344CB8AC3E}">
        <p14:creationId xmlns:p14="http://schemas.microsoft.com/office/powerpoint/2010/main" val="1057463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1328"/>
            <a:ext cx="8229600" cy="4755984"/>
          </a:xfrm>
        </p:spPr>
        <p:txBody>
          <a:bodyPr>
            <a:normAutofit/>
          </a:bodyPr>
          <a:lstStyle/>
          <a:p>
            <a:pPr marL="109728" lvl="0" indent="0">
              <a:buNone/>
            </a:pPr>
            <a:r>
              <a:rPr lang="en-US" b="1" dirty="0"/>
              <a:t>More efficient server provisioning and deployment-</a:t>
            </a:r>
            <a:r>
              <a:rPr lang="en-US" dirty="0"/>
              <a:t>Time and cost add up substantially, not to mention the growing number of racks and cables you would have to purchase to accommodate for the increasing number of physical servers.</a:t>
            </a:r>
          </a:p>
          <a:p>
            <a:pPr marL="109728" lvl="0" indent="0">
              <a:buNone/>
            </a:pPr>
            <a:endParaRPr lang="en-US" dirty="0"/>
          </a:p>
        </p:txBody>
      </p:sp>
      <p:sp>
        <p:nvSpPr>
          <p:cNvPr id="2" name="Title 1"/>
          <p:cNvSpPr>
            <a:spLocks noGrp="1"/>
          </p:cNvSpPr>
          <p:nvPr>
            <p:ph type="title"/>
          </p:nvPr>
        </p:nvSpPr>
        <p:spPr/>
        <p:txBody>
          <a:bodyPr>
            <a:normAutofit fontScale="90000"/>
          </a:bodyPr>
          <a:lstStyle/>
          <a:p>
            <a:pPr algn="ctr"/>
            <a:r>
              <a:rPr lang="en-US" dirty="0"/>
              <a:t>Advantages of Virtualization Technology continue…</a:t>
            </a:r>
          </a:p>
        </p:txBody>
      </p:sp>
    </p:spTree>
    <p:extLst>
      <p:ext uri="{BB962C8B-B14F-4D97-AF65-F5344CB8AC3E}">
        <p14:creationId xmlns:p14="http://schemas.microsoft.com/office/powerpoint/2010/main" val="1134681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1328"/>
            <a:ext cx="8229600" cy="4755984"/>
          </a:xfrm>
        </p:spPr>
        <p:txBody>
          <a:bodyPr>
            <a:normAutofit/>
          </a:bodyPr>
          <a:lstStyle/>
          <a:p>
            <a:pPr marL="109728" lvl="0" indent="0">
              <a:buNone/>
            </a:pPr>
            <a:r>
              <a:rPr lang="en-US" b="1" dirty="0"/>
              <a:t>Initial setup cost is High</a:t>
            </a:r>
          </a:p>
          <a:p>
            <a:pPr marL="109728" lvl="0" indent="0">
              <a:buNone/>
            </a:pPr>
            <a:r>
              <a:rPr lang="en-US" dirty="0"/>
              <a:t>One of the flaws of Virtualization Technology is high initial investment. The initial setup cost of servers and storage is higher than a regular setup. </a:t>
            </a:r>
          </a:p>
          <a:p>
            <a:pPr marL="109728" lvl="0" indent="0">
              <a:buNone/>
            </a:pPr>
            <a:r>
              <a:rPr lang="en-US" dirty="0"/>
              <a:t>Therefore, companies need years before they recover and then realize savings and higher profitability with    virtualization.</a:t>
            </a:r>
          </a:p>
          <a:p>
            <a:pPr marL="109728" lvl="0" indent="0">
              <a:buNone/>
            </a:pPr>
            <a:endParaRPr lang="en-US" dirty="0"/>
          </a:p>
          <a:p>
            <a:pPr marL="109728" lvl="0" indent="0">
              <a:buNone/>
            </a:pPr>
            <a:endParaRPr lang="en-US" dirty="0"/>
          </a:p>
        </p:txBody>
      </p:sp>
      <p:sp>
        <p:nvSpPr>
          <p:cNvPr id="2" name="Title 1"/>
          <p:cNvSpPr>
            <a:spLocks noGrp="1"/>
          </p:cNvSpPr>
          <p:nvPr>
            <p:ph type="title"/>
          </p:nvPr>
        </p:nvSpPr>
        <p:spPr/>
        <p:txBody>
          <a:bodyPr>
            <a:normAutofit fontScale="90000"/>
          </a:bodyPr>
          <a:lstStyle/>
          <a:p>
            <a:pPr algn="ctr"/>
            <a:r>
              <a:rPr lang="en-US" dirty="0"/>
              <a:t>Disadvantages of Virtualization Technology continue…</a:t>
            </a:r>
          </a:p>
        </p:txBody>
      </p:sp>
    </p:spTree>
    <p:extLst>
      <p:ext uri="{BB962C8B-B14F-4D97-AF65-F5344CB8AC3E}">
        <p14:creationId xmlns:p14="http://schemas.microsoft.com/office/powerpoint/2010/main" val="2382372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1328"/>
            <a:ext cx="8229600" cy="4755984"/>
          </a:xfrm>
        </p:spPr>
        <p:txBody>
          <a:bodyPr>
            <a:normAutofit/>
          </a:bodyPr>
          <a:lstStyle/>
          <a:p>
            <a:pPr marL="109728" lvl="0" indent="0">
              <a:buNone/>
            </a:pPr>
            <a:r>
              <a:rPr lang="en-US" b="1" dirty="0"/>
              <a:t>Performance Witnesses a challenge sometimes-</a:t>
            </a:r>
            <a:r>
              <a:rPr lang="en-US" dirty="0"/>
              <a:t>While it is true that virtualization allows the optimum use of all resources. It is also a challenge when you need that additional boost sometimes, but it is not available.</a:t>
            </a:r>
          </a:p>
          <a:p>
            <a:pPr marL="109728" lvl="0" indent="0">
              <a:buNone/>
            </a:pPr>
            <a:r>
              <a:rPr lang="en-US" dirty="0"/>
              <a:t>Resources in virtualization are shared. The same resources that a single user might have consumed are now shared among virtual machines. </a:t>
            </a:r>
          </a:p>
          <a:p>
            <a:pPr marL="109728" lvl="0" indent="0">
              <a:buNone/>
            </a:pPr>
            <a:endParaRPr lang="en-US" dirty="0"/>
          </a:p>
        </p:txBody>
      </p:sp>
      <p:sp>
        <p:nvSpPr>
          <p:cNvPr id="2" name="Title 1"/>
          <p:cNvSpPr>
            <a:spLocks noGrp="1"/>
          </p:cNvSpPr>
          <p:nvPr>
            <p:ph type="title"/>
          </p:nvPr>
        </p:nvSpPr>
        <p:spPr/>
        <p:txBody>
          <a:bodyPr>
            <a:normAutofit fontScale="90000"/>
          </a:bodyPr>
          <a:lstStyle/>
          <a:p>
            <a:pPr algn="ctr"/>
            <a:r>
              <a:rPr lang="en-US" dirty="0"/>
              <a:t>Disadvantages of Virtualization Technology continue…</a:t>
            </a:r>
          </a:p>
        </p:txBody>
      </p:sp>
    </p:spTree>
    <p:extLst>
      <p:ext uri="{BB962C8B-B14F-4D97-AF65-F5344CB8AC3E}">
        <p14:creationId xmlns:p14="http://schemas.microsoft.com/office/powerpoint/2010/main" val="1230494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1328"/>
            <a:ext cx="8229600" cy="4755984"/>
          </a:xfrm>
        </p:spPr>
        <p:txBody>
          <a:bodyPr>
            <a:normAutofit/>
          </a:bodyPr>
          <a:lstStyle/>
          <a:p>
            <a:pPr marL="109728" lvl="0" indent="0">
              <a:buNone/>
            </a:pPr>
            <a:r>
              <a:rPr lang="en-US" b="1" dirty="0"/>
              <a:t>Performance Witnesses a challenge sometimes-</a:t>
            </a:r>
            <a:r>
              <a:rPr lang="en-US" dirty="0"/>
              <a:t>The overall available resources might not be shared equally or may be shared in some ratio depending upon the tasks being run. As the complexity of tasks increases, so does the need for performance from the system. It results in a substantially higher time required to complete the task</a:t>
            </a:r>
          </a:p>
          <a:p>
            <a:pPr marL="109728" lvl="0" indent="0">
              <a:buNone/>
            </a:pPr>
            <a:endParaRPr lang="en-US" dirty="0"/>
          </a:p>
        </p:txBody>
      </p:sp>
      <p:sp>
        <p:nvSpPr>
          <p:cNvPr id="2" name="Title 1"/>
          <p:cNvSpPr>
            <a:spLocks noGrp="1"/>
          </p:cNvSpPr>
          <p:nvPr>
            <p:ph type="title"/>
          </p:nvPr>
        </p:nvSpPr>
        <p:spPr/>
        <p:txBody>
          <a:bodyPr>
            <a:normAutofit fontScale="90000"/>
          </a:bodyPr>
          <a:lstStyle/>
          <a:p>
            <a:pPr algn="ctr"/>
            <a:r>
              <a:rPr lang="en-US" dirty="0"/>
              <a:t>Disadvantages of Virtualization Technology continue…</a:t>
            </a:r>
          </a:p>
        </p:txBody>
      </p:sp>
    </p:spTree>
    <p:extLst>
      <p:ext uri="{BB962C8B-B14F-4D97-AF65-F5344CB8AC3E}">
        <p14:creationId xmlns:p14="http://schemas.microsoft.com/office/powerpoint/2010/main" val="3236165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1328"/>
            <a:ext cx="8229600" cy="4755984"/>
          </a:xfrm>
        </p:spPr>
        <p:txBody>
          <a:bodyPr>
            <a:normAutofit lnSpcReduction="10000"/>
          </a:bodyPr>
          <a:lstStyle/>
          <a:p>
            <a:pPr marL="109728" lvl="0" indent="0">
              <a:buNone/>
            </a:pPr>
            <a:r>
              <a:rPr lang="en-US" dirty="0"/>
              <a:t>There are several virtualization technologies out there and produced by different companies;</a:t>
            </a:r>
          </a:p>
          <a:p>
            <a:pPr marL="109728" lvl="0" indent="0">
              <a:buNone/>
            </a:pPr>
            <a:r>
              <a:rPr lang="en-US" dirty="0"/>
              <a:t>1. VMWARE (ESXI)</a:t>
            </a:r>
          </a:p>
          <a:p>
            <a:pPr marL="109728" lvl="0" indent="0">
              <a:buNone/>
            </a:pPr>
            <a:r>
              <a:rPr lang="en-US" dirty="0"/>
              <a:t>2. Microsoft(Hyper-V)</a:t>
            </a:r>
          </a:p>
          <a:p>
            <a:pPr marL="109728" lvl="0" indent="0">
              <a:buNone/>
            </a:pPr>
            <a:r>
              <a:rPr lang="en-US" dirty="0"/>
              <a:t>3. Citrix (Xen)</a:t>
            </a:r>
          </a:p>
          <a:p>
            <a:pPr marL="109728" lvl="0" indent="0">
              <a:buNone/>
            </a:pPr>
            <a:r>
              <a:rPr lang="en-US" dirty="0"/>
              <a:t>4. Red hat (KVM)</a:t>
            </a:r>
          </a:p>
          <a:p>
            <a:pPr marL="109728" lvl="0" indent="0">
              <a:buNone/>
            </a:pPr>
            <a:r>
              <a:rPr lang="en-US" dirty="0"/>
              <a:t>5. Google (</a:t>
            </a:r>
            <a:r>
              <a:rPr lang="en-US" dirty="0" err="1"/>
              <a:t>ganeti</a:t>
            </a:r>
            <a:r>
              <a:rPr lang="en-US" dirty="0"/>
              <a:t>)</a:t>
            </a:r>
          </a:p>
          <a:p>
            <a:pPr marL="109728" lvl="0" indent="0">
              <a:buNone/>
            </a:pPr>
            <a:r>
              <a:rPr lang="en-US" dirty="0"/>
              <a:t>6. Amazon (EC2)</a:t>
            </a:r>
          </a:p>
          <a:p>
            <a:pPr marL="109728" lvl="0" indent="0">
              <a:buNone/>
            </a:pPr>
            <a:r>
              <a:rPr lang="en-US" dirty="0"/>
              <a:t>We will discuss in detail the first three as they are the leaders in the virtualization industry</a:t>
            </a:r>
          </a:p>
        </p:txBody>
      </p:sp>
      <p:sp>
        <p:nvSpPr>
          <p:cNvPr id="2" name="Title 1"/>
          <p:cNvSpPr>
            <a:spLocks noGrp="1"/>
          </p:cNvSpPr>
          <p:nvPr>
            <p:ph type="title"/>
          </p:nvPr>
        </p:nvSpPr>
        <p:spPr/>
        <p:txBody>
          <a:bodyPr>
            <a:normAutofit fontScale="90000"/>
          </a:bodyPr>
          <a:lstStyle/>
          <a:p>
            <a:pPr algn="ctr"/>
            <a:r>
              <a:rPr lang="en-US" dirty="0"/>
              <a:t>Virtualization Technology and Vendors</a:t>
            </a:r>
          </a:p>
        </p:txBody>
      </p:sp>
    </p:spTree>
    <p:extLst>
      <p:ext uri="{BB962C8B-B14F-4D97-AF65-F5344CB8AC3E}">
        <p14:creationId xmlns:p14="http://schemas.microsoft.com/office/powerpoint/2010/main" val="15288966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1328"/>
            <a:ext cx="8229600" cy="4755984"/>
          </a:xfrm>
        </p:spPr>
        <p:txBody>
          <a:bodyPr>
            <a:normAutofit lnSpcReduction="10000"/>
          </a:bodyPr>
          <a:lstStyle/>
          <a:p>
            <a:pPr marL="109728" lvl="0" indent="0">
              <a:buNone/>
            </a:pPr>
            <a:r>
              <a:rPr lang="en-US" dirty="0"/>
              <a:t>It is easy to confuse virtualization with cloud computing, particularly because they both revolve around creating useful environments from abstract resources. But cloud is not virtualization and vice versa.</a:t>
            </a:r>
          </a:p>
          <a:p>
            <a:pPr marL="109728" lvl="0" indent="0">
              <a:buNone/>
            </a:pPr>
            <a:r>
              <a:rPr lang="en-US" dirty="0"/>
              <a:t>cloud computing means storing and accessing data and programs over the internet instead of your computer local storage. Accessing hardware and software services from a provider over the internet. Users typically pay only for cloud services they use, helping lower your operating costs,</a:t>
            </a:r>
          </a:p>
          <a:p>
            <a:pPr marL="109728" lvl="0" indent="0">
              <a:buNone/>
            </a:pPr>
            <a:endParaRPr lang="en-US" dirty="0"/>
          </a:p>
        </p:txBody>
      </p:sp>
      <p:sp>
        <p:nvSpPr>
          <p:cNvPr id="2" name="Title 1"/>
          <p:cNvSpPr>
            <a:spLocks noGrp="1"/>
          </p:cNvSpPr>
          <p:nvPr>
            <p:ph type="title"/>
          </p:nvPr>
        </p:nvSpPr>
        <p:spPr/>
        <p:txBody>
          <a:bodyPr>
            <a:normAutofit fontScale="90000"/>
          </a:bodyPr>
          <a:lstStyle/>
          <a:p>
            <a:pPr algn="ctr"/>
            <a:r>
              <a:rPr lang="en-US" dirty="0"/>
              <a:t>Virtualization vs. Cloud computing</a:t>
            </a:r>
          </a:p>
        </p:txBody>
      </p:sp>
    </p:spTree>
    <p:extLst>
      <p:ext uri="{BB962C8B-B14F-4D97-AF65-F5344CB8AC3E}">
        <p14:creationId xmlns:p14="http://schemas.microsoft.com/office/powerpoint/2010/main" val="20629876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1328"/>
            <a:ext cx="8229600" cy="4755984"/>
          </a:xfrm>
        </p:spPr>
        <p:txBody>
          <a:bodyPr>
            <a:normAutofit/>
          </a:bodyPr>
          <a:lstStyle/>
          <a:p>
            <a:pPr marL="109728" lvl="0" indent="0">
              <a:buNone/>
            </a:pPr>
            <a:r>
              <a:rPr lang="en-US" dirty="0"/>
              <a:t>cloud computing is the delivery of computing services </a:t>
            </a:r>
            <a:r>
              <a:rPr lang="en-US" sz="3200" dirty="0"/>
              <a:t>including</a:t>
            </a:r>
            <a:r>
              <a:rPr lang="en-US" dirty="0"/>
              <a:t> servers, storage, databases, networking, software over the Internet.</a:t>
            </a:r>
          </a:p>
          <a:p>
            <a:pPr marL="109728" lvl="0" indent="0">
              <a:buNone/>
            </a:pPr>
            <a:endParaRPr lang="en-US" dirty="0"/>
          </a:p>
        </p:txBody>
      </p:sp>
      <p:sp>
        <p:nvSpPr>
          <p:cNvPr id="2" name="Title 1"/>
          <p:cNvSpPr>
            <a:spLocks noGrp="1"/>
          </p:cNvSpPr>
          <p:nvPr>
            <p:ph type="title"/>
          </p:nvPr>
        </p:nvSpPr>
        <p:spPr/>
        <p:txBody>
          <a:bodyPr>
            <a:normAutofit fontScale="90000"/>
          </a:bodyPr>
          <a:lstStyle/>
          <a:p>
            <a:pPr algn="ctr"/>
            <a:r>
              <a:rPr lang="en-US" dirty="0"/>
              <a:t>Virtualization vs. Cloud computing</a:t>
            </a:r>
          </a:p>
        </p:txBody>
      </p:sp>
    </p:spTree>
    <p:extLst>
      <p:ext uri="{BB962C8B-B14F-4D97-AF65-F5344CB8AC3E}">
        <p14:creationId xmlns:p14="http://schemas.microsoft.com/office/powerpoint/2010/main" val="5595321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1328"/>
            <a:ext cx="8229600" cy="4755984"/>
          </a:xfrm>
        </p:spPr>
        <p:txBody>
          <a:bodyPr>
            <a:normAutofit lnSpcReduction="10000"/>
          </a:bodyPr>
          <a:lstStyle/>
          <a:p>
            <a:pPr marL="109728" lvl="0" indent="0">
              <a:buNone/>
            </a:pPr>
            <a:r>
              <a:rPr lang="en-US" dirty="0"/>
              <a:t>A hypervisor,  is a  software program that allows multiple operating systems to share a single physical host. It is also called a virtual machine manager (VMM). It can also be define as a software that creates and runs virtual machines. It acts as a link between the hardware and the virtual environment and distributes the hardware resources such as CPU usage, memory allotment between the different virtual environments.</a:t>
            </a:r>
          </a:p>
          <a:p>
            <a:pPr marL="109728" lvl="0" indent="0">
              <a:buNone/>
            </a:pPr>
            <a:r>
              <a:rPr lang="en-US" dirty="0"/>
              <a:t>2. Host- The physical server the hypervisor is installed on.</a:t>
            </a:r>
          </a:p>
          <a:p>
            <a:pPr marL="109728" lvl="0" indent="0">
              <a:buNone/>
            </a:pPr>
            <a:endParaRPr lang="en-US" dirty="0"/>
          </a:p>
          <a:p>
            <a:pPr marL="109728" lvl="0" indent="0">
              <a:buNone/>
            </a:pPr>
            <a:endParaRPr lang="en-US" dirty="0"/>
          </a:p>
        </p:txBody>
      </p:sp>
      <p:sp>
        <p:nvSpPr>
          <p:cNvPr id="2" name="Title 1"/>
          <p:cNvSpPr>
            <a:spLocks noGrp="1"/>
          </p:cNvSpPr>
          <p:nvPr>
            <p:ph type="title"/>
          </p:nvPr>
        </p:nvSpPr>
        <p:spPr/>
        <p:txBody>
          <a:bodyPr>
            <a:normAutofit fontScale="90000"/>
          </a:bodyPr>
          <a:lstStyle/>
          <a:p>
            <a:pPr algn="ctr"/>
            <a:r>
              <a:rPr lang="en-US" dirty="0"/>
              <a:t>Virtualization Technologies terms</a:t>
            </a:r>
          </a:p>
        </p:txBody>
      </p:sp>
    </p:spTree>
    <p:extLst>
      <p:ext uri="{BB962C8B-B14F-4D97-AF65-F5344CB8AC3E}">
        <p14:creationId xmlns:p14="http://schemas.microsoft.com/office/powerpoint/2010/main" val="1697296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A server as the name depicts, is a dedicated computer that serves information to other computers. These computers, called clients, can connect to a server through either a local area network or a wide area network like the internet. The servers in a datacenter are placed in units called rack. The place where the drives inserted are called bays. Like any other computer, the servers has all parts inclusive of motherboard, RAM, HDD CPU and etc.</a:t>
            </a:r>
          </a:p>
          <a:p>
            <a:endParaRPr lang="en-US" dirty="0"/>
          </a:p>
        </p:txBody>
      </p:sp>
      <p:sp>
        <p:nvSpPr>
          <p:cNvPr id="2" name="Title 1"/>
          <p:cNvSpPr>
            <a:spLocks noGrp="1"/>
          </p:cNvSpPr>
          <p:nvPr>
            <p:ph type="title"/>
          </p:nvPr>
        </p:nvSpPr>
        <p:spPr/>
        <p:txBody>
          <a:bodyPr/>
          <a:lstStyle/>
          <a:p>
            <a:pPr algn="ctr"/>
            <a:r>
              <a:rPr lang="en-US" dirty="0"/>
              <a:t>What is a server</a:t>
            </a:r>
          </a:p>
        </p:txBody>
      </p:sp>
    </p:spTree>
    <p:extLst>
      <p:ext uri="{BB962C8B-B14F-4D97-AF65-F5344CB8AC3E}">
        <p14:creationId xmlns:p14="http://schemas.microsoft.com/office/powerpoint/2010/main" val="836881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1328"/>
            <a:ext cx="8229600" cy="4755984"/>
          </a:xfrm>
        </p:spPr>
        <p:txBody>
          <a:bodyPr>
            <a:normAutofit/>
          </a:bodyPr>
          <a:lstStyle/>
          <a:p>
            <a:pPr marL="109728" lvl="0" indent="0">
              <a:buNone/>
            </a:pPr>
            <a:r>
              <a:rPr lang="en-US" dirty="0"/>
              <a:t>Virtual Machine or guest-Is the guest operating system installed on the physical hardware by capability of the hypervisor.</a:t>
            </a:r>
          </a:p>
          <a:p>
            <a:pPr marL="109728" lvl="0" indent="0">
              <a:buNone/>
            </a:pPr>
            <a:endParaRPr lang="en-US" dirty="0"/>
          </a:p>
          <a:p>
            <a:pPr marL="109728" lvl="0" indent="0">
              <a:buNone/>
            </a:pPr>
            <a:endParaRPr lang="en-US" dirty="0"/>
          </a:p>
        </p:txBody>
      </p:sp>
      <p:sp>
        <p:nvSpPr>
          <p:cNvPr id="2" name="Title 1"/>
          <p:cNvSpPr>
            <a:spLocks noGrp="1"/>
          </p:cNvSpPr>
          <p:nvPr>
            <p:ph type="title"/>
          </p:nvPr>
        </p:nvSpPr>
        <p:spPr/>
        <p:txBody>
          <a:bodyPr>
            <a:normAutofit fontScale="90000"/>
          </a:bodyPr>
          <a:lstStyle/>
          <a:p>
            <a:pPr algn="ctr"/>
            <a:r>
              <a:rPr lang="en-US" dirty="0"/>
              <a:t>Virtualization Technologies terms</a:t>
            </a:r>
          </a:p>
        </p:txBody>
      </p:sp>
    </p:spTree>
    <p:extLst>
      <p:ext uri="{BB962C8B-B14F-4D97-AF65-F5344CB8AC3E}">
        <p14:creationId xmlns:p14="http://schemas.microsoft.com/office/powerpoint/2010/main" val="40609980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1328"/>
            <a:ext cx="8229600" cy="4755984"/>
          </a:xfrm>
        </p:spPr>
        <p:txBody>
          <a:bodyPr>
            <a:normAutofit/>
          </a:bodyPr>
          <a:lstStyle/>
          <a:p>
            <a:pPr marL="109728" lvl="0" indent="0">
              <a:buNone/>
            </a:pPr>
            <a:endParaRPr lang="en-US" dirty="0"/>
          </a:p>
          <a:p>
            <a:pPr marL="109728" lvl="0" indent="0">
              <a:buNone/>
            </a:pPr>
            <a:r>
              <a:rPr lang="en-US" dirty="0"/>
              <a:t>There are two types of hypervisors use to implement this technology;</a:t>
            </a:r>
          </a:p>
          <a:p>
            <a:pPr marL="109728" lvl="0" indent="0">
              <a:buNone/>
            </a:pPr>
            <a:r>
              <a:rPr lang="en-US" dirty="0"/>
              <a:t>They are: </a:t>
            </a:r>
            <a:r>
              <a:rPr lang="en-US" b="1" dirty="0"/>
              <a:t>Type 1</a:t>
            </a:r>
            <a:r>
              <a:rPr lang="en-US" dirty="0"/>
              <a:t> hypervisors and</a:t>
            </a:r>
          </a:p>
          <a:p>
            <a:pPr marL="109728" lvl="0" indent="0">
              <a:buNone/>
            </a:pPr>
            <a:r>
              <a:rPr lang="en-US" b="1" dirty="0"/>
              <a:t>Type 2</a:t>
            </a:r>
            <a:r>
              <a:rPr lang="en-US" dirty="0"/>
              <a:t> Hypervisors </a:t>
            </a:r>
          </a:p>
          <a:p>
            <a:pPr marL="109728" lvl="0" indent="0">
              <a:buNone/>
            </a:pPr>
            <a:r>
              <a:rPr lang="en-US" b="1" dirty="0"/>
              <a:t>Type I </a:t>
            </a:r>
            <a:r>
              <a:rPr lang="en-US" dirty="0"/>
              <a:t>Hypervisors are meant for bare metal installation and server virtualization. </a:t>
            </a:r>
          </a:p>
          <a:p>
            <a:pPr marL="109728" lvl="0" indent="0">
              <a:buNone/>
            </a:pPr>
            <a:r>
              <a:rPr lang="en-US" dirty="0"/>
              <a:t>A Hypervisor is installed on a physical server to allow multiple Virtual machines to run on the same physical server.</a:t>
            </a:r>
          </a:p>
          <a:p>
            <a:pPr marL="109728" lvl="0" indent="0">
              <a:buNone/>
            </a:pPr>
            <a:endParaRPr lang="en-US" dirty="0"/>
          </a:p>
        </p:txBody>
      </p:sp>
      <p:sp>
        <p:nvSpPr>
          <p:cNvPr id="2" name="Title 1"/>
          <p:cNvSpPr>
            <a:spLocks noGrp="1"/>
          </p:cNvSpPr>
          <p:nvPr>
            <p:ph type="title"/>
          </p:nvPr>
        </p:nvSpPr>
        <p:spPr/>
        <p:txBody>
          <a:bodyPr>
            <a:normAutofit/>
          </a:bodyPr>
          <a:lstStyle/>
          <a:p>
            <a:pPr algn="ctr"/>
            <a:r>
              <a:rPr lang="en-US" dirty="0"/>
              <a:t>Types of Hypervisors</a:t>
            </a:r>
          </a:p>
        </p:txBody>
      </p:sp>
    </p:spTree>
    <p:extLst>
      <p:ext uri="{BB962C8B-B14F-4D97-AF65-F5344CB8AC3E}">
        <p14:creationId xmlns:p14="http://schemas.microsoft.com/office/powerpoint/2010/main" val="29988798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1328"/>
            <a:ext cx="8229600" cy="4755984"/>
          </a:xfrm>
        </p:spPr>
        <p:txBody>
          <a:bodyPr>
            <a:normAutofit/>
          </a:bodyPr>
          <a:lstStyle/>
          <a:p>
            <a:pPr marL="109728" lvl="0" indent="0">
              <a:buNone/>
            </a:pPr>
            <a:endParaRPr lang="en-US" dirty="0"/>
          </a:p>
          <a:p>
            <a:pPr marL="109728" lvl="0" indent="0">
              <a:buNone/>
            </a:pPr>
            <a:r>
              <a:rPr lang="en-US" dirty="0"/>
              <a:t>Examples of </a:t>
            </a:r>
            <a:r>
              <a:rPr lang="en-US" b="1" dirty="0"/>
              <a:t>Type I </a:t>
            </a:r>
            <a:r>
              <a:rPr lang="en-US" dirty="0" err="1"/>
              <a:t>hypervsiors</a:t>
            </a:r>
            <a:r>
              <a:rPr lang="en-US" dirty="0"/>
              <a:t>:</a:t>
            </a:r>
          </a:p>
          <a:p>
            <a:pPr marL="109728" lvl="0" indent="0">
              <a:buNone/>
            </a:pPr>
            <a:r>
              <a:rPr lang="en-US" dirty="0" err="1"/>
              <a:t>Microsot</a:t>
            </a:r>
            <a:r>
              <a:rPr lang="en-US" dirty="0"/>
              <a:t> Hyper-V</a:t>
            </a:r>
          </a:p>
          <a:p>
            <a:pPr marL="109728" lvl="0" indent="0">
              <a:buNone/>
            </a:pPr>
            <a:r>
              <a:rPr lang="en-US" dirty="0"/>
              <a:t>VMWARE ESXI</a:t>
            </a:r>
          </a:p>
          <a:p>
            <a:pPr marL="109728" lvl="0" indent="0">
              <a:buNone/>
            </a:pPr>
            <a:r>
              <a:rPr lang="en-US" dirty="0"/>
              <a:t>Citrix </a:t>
            </a:r>
            <a:r>
              <a:rPr lang="en-US" dirty="0" err="1"/>
              <a:t>Xenser</a:t>
            </a:r>
            <a:endParaRPr lang="en-US" dirty="0"/>
          </a:p>
          <a:p>
            <a:pPr marL="109728" lvl="0" indent="0">
              <a:buNone/>
            </a:pPr>
            <a:endParaRPr lang="en-US" dirty="0"/>
          </a:p>
        </p:txBody>
      </p:sp>
      <p:sp>
        <p:nvSpPr>
          <p:cNvPr id="2" name="Title 1"/>
          <p:cNvSpPr>
            <a:spLocks noGrp="1"/>
          </p:cNvSpPr>
          <p:nvPr>
            <p:ph type="title"/>
          </p:nvPr>
        </p:nvSpPr>
        <p:spPr/>
        <p:txBody>
          <a:bodyPr>
            <a:normAutofit/>
          </a:bodyPr>
          <a:lstStyle/>
          <a:p>
            <a:pPr algn="ctr"/>
            <a:r>
              <a:rPr lang="en-US" dirty="0"/>
              <a:t>Types of Hypervisors</a:t>
            </a:r>
          </a:p>
        </p:txBody>
      </p:sp>
    </p:spTree>
    <p:extLst>
      <p:ext uri="{BB962C8B-B14F-4D97-AF65-F5344CB8AC3E}">
        <p14:creationId xmlns:p14="http://schemas.microsoft.com/office/powerpoint/2010/main" val="24592805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1328"/>
            <a:ext cx="8229600" cy="4755984"/>
          </a:xfrm>
        </p:spPr>
        <p:txBody>
          <a:bodyPr>
            <a:normAutofit lnSpcReduction="10000"/>
          </a:bodyPr>
          <a:lstStyle/>
          <a:p>
            <a:pPr marL="109728" lvl="0" indent="0">
              <a:buNone/>
            </a:pPr>
            <a:r>
              <a:rPr lang="en-US" dirty="0"/>
              <a:t>They are a piece of application software that we can installed on the our PCs that has a functional operating system to enable us  host multiple operating system on our computer.</a:t>
            </a:r>
          </a:p>
          <a:p>
            <a:pPr marL="109728" lvl="0" indent="0">
              <a:buNone/>
            </a:pPr>
            <a:r>
              <a:rPr lang="en-US" b="1" dirty="0"/>
              <a:t>Examples of TYPE II Hypervisors</a:t>
            </a:r>
          </a:p>
          <a:p>
            <a:pPr marL="109728" lvl="0" indent="0">
              <a:buNone/>
            </a:pPr>
            <a:r>
              <a:rPr lang="en-US" dirty="0"/>
              <a:t>VMWARE-</a:t>
            </a:r>
            <a:r>
              <a:rPr lang="en-US" dirty="0" err="1"/>
              <a:t>Vmware</a:t>
            </a:r>
            <a:r>
              <a:rPr lang="en-US" dirty="0"/>
              <a:t> workstation and VMWARE fusion(For Mac)</a:t>
            </a:r>
          </a:p>
          <a:p>
            <a:pPr marL="109728" lvl="0" indent="0">
              <a:buNone/>
            </a:pPr>
            <a:r>
              <a:rPr lang="en-US" dirty="0"/>
              <a:t>  Microsoft: Microsoft Virtual PC</a:t>
            </a:r>
          </a:p>
          <a:p>
            <a:pPr marL="109728" lvl="0" indent="0">
              <a:buNone/>
            </a:pPr>
            <a:r>
              <a:rPr lang="en-US" dirty="0" err="1"/>
              <a:t>Ceitrix</a:t>
            </a:r>
            <a:r>
              <a:rPr lang="en-US" dirty="0"/>
              <a:t>: Citrix </a:t>
            </a:r>
            <a:r>
              <a:rPr lang="en-US" dirty="0" err="1"/>
              <a:t>Xendesktop</a:t>
            </a:r>
            <a:endParaRPr lang="en-US" dirty="0"/>
          </a:p>
          <a:p>
            <a:pPr marL="109728" lvl="0" indent="0">
              <a:buNone/>
            </a:pPr>
            <a:r>
              <a:rPr lang="en-US" dirty="0"/>
              <a:t>They are purposely use for desktop virtualization</a:t>
            </a:r>
          </a:p>
          <a:p>
            <a:pPr marL="109728" lvl="0" indent="0">
              <a:buNone/>
            </a:pPr>
            <a:endParaRPr lang="en-US" dirty="0"/>
          </a:p>
        </p:txBody>
      </p:sp>
      <p:sp>
        <p:nvSpPr>
          <p:cNvPr id="2" name="Title 1"/>
          <p:cNvSpPr>
            <a:spLocks noGrp="1"/>
          </p:cNvSpPr>
          <p:nvPr>
            <p:ph type="title"/>
          </p:nvPr>
        </p:nvSpPr>
        <p:spPr/>
        <p:txBody>
          <a:bodyPr>
            <a:normAutofit/>
          </a:bodyPr>
          <a:lstStyle/>
          <a:p>
            <a:pPr algn="ctr"/>
            <a:r>
              <a:rPr lang="en-US" dirty="0"/>
              <a:t>Type II Hypervisor</a:t>
            </a:r>
          </a:p>
        </p:txBody>
      </p:sp>
    </p:spTree>
    <p:extLst>
      <p:ext uri="{BB962C8B-B14F-4D97-AF65-F5344CB8AC3E}">
        <p14:creationId xmlns:p14="http://schemas.microsoft.com/office/powerpoint/2010/main" val="41029056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1328"/>
            <a:ext cx="8229600" cy="4755984"/>
          </a:xfrm>
        </p:spPr>
        <p:txBody>
          <a:bodyPr>
            <a:normAutofit/>
          </a:bodyPr>
          <a:lstStyle/>
          <a:p>
            <a:pPr marL="109728" lvl="0" indent="0">
              <a:buNone/>
            </a:pPr>
            <a:r>
              <a:rPr lang="en-US" dirty="0"/>
              <a:t>VMWARE is a technology company that provide software for Virtualization and cloud computing technologies. </a:t>
            </a:r>
          </a:p>
          <a:p>
            <a:pPr marL="109728" lvl="0" indent="0">
              <a:buNone/>
            </a:pPr>
            <a:r>
              <a:rPr lang="en-US" dirty="0"/>
              <a:t>They have products for both desktop virtualization and server virtualization.</a:t>
            </a:r>
          </a:p>
          <a:p>
            <a:pPr marL="109728" lvl="0" indent="0">
              <a:buNone/>
            </a:pPr>
            <a:r>
              <a:rPr lang="en-US" dirty="0" err="1"/>
              <a:t>Vmware</a:t>
            </a:r>
            <a:r>
              <a:rPr lang="en-US" dirty="0"/>
              <a:t> </a:t>
            </a:r>
            <a:r>
              <a:rPr lang="en-US" dirty="0" err="1"/>
              <a:t>vshpere</a:t>
            </a:r>
            <a:r>
              <a:rPr lang="en-US" dirty="0"/>
              <a:t> is a umbrella term referring to VMWARE suite of virtualization products. Ex: ESXI, </a:t>
            </a:r>
            <a:r>
              <a:rPr lang="en-US" dirty="0" err="1"/>
              <a:t>Vmware</a:t>
            </a:r>
            <a:r>
              <a:rPr lang="en-US" dirty="0"/>
              <a:t> workstation, </a:t>
            </a:r>
            <a:r>
              <a:rPr lang="en-US" dirty="0" err="1"/>
              <a:t>vcenter</a:t>
            </a:r>
            <a:r>
              <a:rPr lang="en-US" dirty="0"/>
              <a:t>, </a:t>
            </a:r>
            <a:r>
              <a:rPr lang="en-US" dirty="0" err="1"/>
              <a:t>Vmotion</a:t>
            </a:r>
            <a:r>
              <a:rPr lang="en-US" dirty="0"/>
              <a:t> and etc.</a:t>
            </a:r>
          </a:p>
          <a:p>
            <a:pPr marL="109728" lvl="0" indent="0">
              <a:buNone/>
            </a:pPr>
            <a:endParaRPr lang="en-US" dirty="0"/>
          </a:p>
        </p:txBody>
      </p:sp>
      <p:sp>
        <p:nvSpPr>
          <p:cNvPr id="2" name="Title 1"/>
          <p:cNvSpPr>
            <a:spLocks noGrp="1"/>
          </p:cNvSpPr>
          <p:nvPr>
            <p:ph type="title"/>
          </p:nvPr>
        </p:nvSpPr>
        <p:spPr/>
        <p:txBody>
          <a:bodyPr>
            <a:normAutofit/>
          </a:bodyPr>
          <a:lstStyle/>
          <a:p>
            <a:pPr algn="ctr"/>
            <a:r>
              <a:rPr lang="en-US" dirty="0"/>
              <a:t>VMWARE Virtualization</a:t>
            </a:r>
          </a:p>
        </p:txBody>
      </p:sp>
    </p:spTree>
    <p:extLst>
      <p:ext uri="{BB962C8B-B14F-4D97-AF65-F5344CB8AC3E}">
        <p14:creationId xmlns:p14="http://schemas.microsoft.com/office/powerpoint/2010/main" val="3808928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1328"/>
            <a:ext cx="8229600" cy="4755984"/>
          </a:xfrm>
        </p:spPr>
        <p:txBody>
          <a:bodyPr>
            <a:normAutofit lnSpcReduction="10000"/>
          </a:bodyPr>
          <a:lstStyle/>
          <a:p>
            <a:pPr marL="109728" lvl="0" indent="0">
              <a:buNone/>
            </a:pPr>
            <a:r>
              <a:rPr lang="en-US" dirty="0"/>
              <a:t>a) vSphere client- Is the software that we use to connect and manage the ESXI host. In newer versions of ESXI like 6.7, the ESXI host is being access through the web browser. </a:t>
            </a:r>
          </a:p>
          <a:p>
            <a:pPr marL="109728" lvl="0" indent="0">
              <a:buNone/>
            </a:pPr>
            <a:r>
              <a:rPr lang="en-US" dirty="0"/>
              <a:t>b) VMFS: Which stands for Virtual Machine File System, is the file system used by vSphere to manage disk resources that are made available to virtual machines. With VMFS, you can create data stores to access physical disk devices, and you can then create volumes on these data stores to make disk storage available to virtual machines.</a:t>
            </a:r>
          </a:p>
          <a:p>
            <a:pPr marL="109728" lvl="0" indent="0">
              <a:buNone/>
            </a:pPr>
            <a:endParaRPr lang="en-US" dirty="0"/>
          </a:p>
        </p:txBody>
      </p:sp>
      <p:sp>
        <p:nvSpPr>
          <p:cNvPr id="2" name="Title 1"/>
          <p:cNvSpPr>
            <a:spLocks noGrp="1"/>
          </p:cNvSpPr>
          <p:nvPr>
            <p:ph type="title"/>
          </p:nvPr>
        </p:nvSpPr>
        <p:spPr/>
        <p:txBody>
          <a:bodyPr>
            <a:normAutofit fontScale="90000"/>
          </a:bodyPr>
          <a:lstStyle/>
          <a:p>
            <a:pPr algn="ctr"/>
            <a:r>
              <a:rPr lang="en-US" dirty="0"/>
              <a:t>VMWARE Virtualization Terminologies</a:t>
            </a:r>
          </a:p>
        </p:txBody>
      </p:sp>
    </p:spTree>
    <p:extLst>
      <p:ext uri="{BB962C8B-B14F-4D97-AF65-F5344CB8AC3E}">
        <p14:creationId xmlns:p14="http://schemas.microsoft.com/office/powerpoint/2010/main" val="26870491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1328"/>
            <a:ext cx="8229600" cy="4755984"/>
          </a:xfrm>
        </p:spPr>
        <p:txBody>
          <a:bodyPr>
            <a:normAutofit/>
          </a:bodyPr>
          <a:lstStyle/>
          <a:p>
            <a:pPr marL="109728" lvl="0" indent="0">
              <a:buNone/>
            </a:pPr>
            <a:r>
              <a:rPr lang="en-US" dirty="0"/>
              <a:t>c) Datastores-In are storage containers for files. They hold virtual machine files, templates and ISO images.</a:t>
            </a:r>
          </a:p>
          <a:p>
            <a:pPr marL="109728" lvl="0" indent="0">
              <a:buNone/>
            </a:pPr>
            <a:endParaRPr lang="en-US" dirty="0"/>
          </a:p>
        </p:txBody>
      </p:sp>
      <p:sp>
        <p:nvSpPr>
          <p:cNvPr id="2" name="Title 1"/>
          <p:cNvSpPr>
            <a:spLocks noGrp="1"/>
          </p:cNvSpPr>
          <p:nvPr>
            <p:ph type="title"/>
          </p:nvPr>
        </p:nvSpPr>
        <p:spPr/>
        <p:txBody>
          <a:bodyPr>
            <a:normAutofit fontScale="90000"/>
          </a:bodyPr>
          <a:lstStyle/>
          <a:p>
            <a:pPr algn="ctr"/>
            <a:r>
              <a:rPr lang="en-US" dirty="0"/>
              <a:t>VMWARE Virtualization Terminologies</a:t>
            </a:r>
          </a:p>
        </p:txBody>
      </p:sp>
    </p:spTree>
    <p:extLst>
      <p:ext uri="{BB962C8B-B14F-4D97-AF65-F5344CB8AC3E}">
        <p14:creationId xmlns:p14="http://schemas.microsoft.com/office/powerpoint/2010/main" val="9640407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A6C806D-B855-4B2E-BC48-496CF50D5A04}"/>
              </a:ext>
            </a:extLst>
          </p:cNvPr>
          <p:cNvPicPr>
            <a:picLocks noChangeAspect="1"/>
          </p:cNvPicPr>
          <p:nvPr/>
        </p:nvPicPr>
        <p:blipFill>
          <a:blip r:embed="rId2"/>
          <a:stretch>
            <a:fillRect/>
          </a:stretch>
        </p:blipFill>
        <p:spPr>
          <a:xfrm>
            <a:off x="827584" y="980728"/>
            <a:ext cx="7632848" cy="4536504"/>
          </a:xfrm>
          <a:prstGeom prst="rect">
            <a:avLst/>
          </a:prstGeom>
        </p:spPr>
      </p:pic>
    </p:spTree>
    <p:extLst>
      <p:ext uri="{BB962C8B-B14F-4D97-AF65-F5344CB8AC3E}">
        <p14:creationId xmlns:p14="http://schemas.microsoft.com/office/powerpoint/2010/main" val="27526049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7C72C7E-F95C-484F-BE09-ECFF7133F0C7}"/>
              </a:ext>
            </a:extLst>
          </p:cNvPr>
          <p:cNvPicPr>
            <a:picLocks noChangeAspect="1"/>
          </p:cNvPicPr>
          <p:nvPr/>
        </p:nvPicPr>
        <p:blipFill>
          <a:blip r:embed="rId2"/>
          <a:stretch>
            <a:fillRect/>
          </a:stretch>
        </p:blipFill>
        <p:spPr>
          <a:xfrm>
            <a:off x="539552" y="908720"/>
            <a:ext cx="8064896" cy="4896544"/>
          </a:xfrm>
          <a:prstGeom prst="rect">
            <a:avLst/>
          </a:prstGeom>
        </p:spPr>
      </p:pic>
    </p:spTree>
    <p:extLst>
      <p:ext uri="{BB962C8B-B14F-4D97-AF65-F5344CB8AC3E}">
        <p14:creationId xmlns:p14="http://schemas.microsoft.com/office/powerpoint/2010/main" val="14560994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In VMWARE, a cluster is a collection of </a:t>
            </a:r>
            <a:r>
              <a:rPr lang="en-US" dirty="0" err="1"/>
              <a:t>ESXi</a:t>
            </a:r>
            <a:r>
              <a:rPr lang="en-US" dirty="0"/>
              <a:t> hosts configured to share their resources,  Clusters are used to enable some of the more powerful features in vSphere, such as memory, CPU and storage.  High Availability (HA), Distributed Resource Scheduler (DRS), Fault Tolerance (FT), and </a:t>
            </a:r>
            <a:r>
              <a:rPr lang="en-US" dirty="0" err="1"/>
              <a:t>vMotion</a:t>
            </a:r>
            <a:endParaRPr lang="en-US" dirty="0"/>
          </a:p>
        </p:txBody>
      </p:sp>
      <p:sp>
        <p:nvSpPr>
          <p:cNvPr id="2" name="Title 1"/>
          <p:cNvSpPr>
            <a:spLocks noGrp="1"/>
          </p:cNvSpPr>
          <p:nvPr>
            <p:ph type="title"/>
          </p:nvPr>
        </p:nvSpPr>
        <p:spPr/>
        <p:txBody>
          <a:bodyPr>
            <a:normAutofit fontScale="90000"/>
          </a:bodyPr>
          <a:lstStyle/>
          <a:p>
            <a:pPr algn="ctr"/>
            <a:r>
              <a:rPr lang="en-US" dirty="0"/>
              <a:t>VMWARE Clustering</a:t>
            </a:r>
            <a:br>
              <a:rPr lang="en-US" dirty="0"/>
            </a:br>
            <a:endParaRPr lang="en-US" dirty="0"/>
          </a:p>
        </p:txBody>
      </p:sp>
    </p:spTree>
    <p:extLst>
      <p:ext uri="{BB962C8B-B14F-4D97-AF65-F5344CB8AC3E}">
        <p14:creationId xmlns:p14="http://schemas.microsoft.com/office/powerpoint/2010/main" val="2135188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It  is a big, powerful computer that is designed to communicate with other computers unlike the PCs that are designed to communicate with humans.</a:t>
            </a:r>
          </a:p>
          <a:p>
            <a:endParaRPr lang="en-US" dirty="0"/>
          </a:p>
        </p:txBody>
      </p:sp>
      <p:sp>
        <p:nvSpPr>
          <p:cNvPr id="2" name="Title 1"/>
          <p:cNvSpPr>
            <a:spLocks noGrp="1"/>
          </p:cNvSpPr>
          <p:nvPr>
            <p:ph type="title"/>
          </p:nvPr>
        </p:nvSpPr>
        <p:spPr/>
        <p:txBody>
          <a:bodyPr/>
          <a:lstStyle/>
          <a:p>
            <a:pPr algn="ctr"/>
            <a:r>
              <a:rPr lang="en-US" dirty="0"/>
              <a:t>What is a server</a:t>
            </a:r>
          </a:p>
        </p:txBody>
      </p:sp>
    </p:spTree>
    <p:extLst>
      <p:ext uri="{BB962C8B-B14F-4D97-AF65-F5344CB8AC3E}">
        <p14:creationId xmlns:p14="http://schemas.microsoft.com/office/powerpoint/2010/main" val="2909671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Vcenter Server- </a:t>
            </a:r>
            <a:r>
              <a:rPr lang="en-US" dirty="0"/>
              <a:t>Is use to centrally manage multiple ESXI hosts and their virtual machines. vCenter Server provides centralized management of ESXI hosts and virtual machines from a single console. It gives administrators deep visibility into the configuration of the critical components of a virtual infrastructure—all from one place. With vCenter Server, the entire virtual environments are easier to manage. </a:t>
            </a:r>
          </a:p>
          <a:p>
            <a:endParaRPr lang="en-US" dirty="0"/>
          </a:p>
          <a:p>
            <a:endParaRPr lang="en-US" dirty="0"/>
          </a:p>
        </p:txBody>
      </p:sp>
      <p:sp>
        <p:nvSpPr>
          <p:cNvPr id="2" name="Title 1"/>
          <p:cNvSpPr>
            <a:spLocks noGrp="1"/>
          </p:cNvSpPr>
          <p:nvPr>
            <p:ph type="title"/>
          </p:nvPr>
        </p:nvSpPr>
        <p:spPr/>
        <p:txBody>
          <a:bodyPr>
            <a:normAutofit fontScale="90000"/>
          </a:bodyPr>
          <a:lstStyle/>
          <a:p>
            <a:pPr algn="ctr"/>
            <a:r>
              <a:rPr lang="en-US" dirty="0"/>
              <a:t> Vcenter server</a:t>
            </a:r>
            <a:br>
              <a:rPr lang="en-US" dirty="0"/>
            </a:br>
            <a:endParaRPr lang="en-US" dirty="0"/>
          </a:p>
        </p:txBody>
      </p:sp>
    </p:spTree>
    <p:extLst>
      <p:ext uri="{BB962C8B-B14F-4D97-AF65-F5344CB8AC3E}">
        <p14:creationId xmlns:p14="http://schemas.microsoft.com/office/powerpoint/2010/main" val="1879322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Vcenter Server advantages:</a:t>
            </a:r>
          </a:p>
          <a:p>
            <a:r>
              <a:rPr lang="en-US" dirty="0"/>
              <a:t>It enables us to do V-motion </a:t>
            </a:r>
          </a:p>
          <a:p>
            <a:r>
              <a:rPr lang="en-US" dirty="0"/>
              <a:t>It enables the feature of DRS</a:t>
            </a:r>
          </a:p>
          <a:p>
            <a:r>
              <a:rPr lang="en-US" dirty="0"/>
              <a:t>It enables High Availability</a:t>
            </a:r>
          </a:p>
          <a:p>
            <a:r>
              <a:rPr lang="en-US" dirty="0"/>
              <a:t>It enables clustering </a:t>
            </a:r>
          </a:p>
          <a:p>
            <a:r>
              <a:rPr lang="en-US" dirty="0" err="1"/>
              <a:t>Vsphere</a:t>
            </a:r>
            <a:r>
              <a:rPr lang="en-US" dirty="0"/>
              <a:t> update manager</a:t>
            </a:r>
          </a:p>
          <a:p>
            <a:endParaRPr lang="en-US" b="1" dirty="0"/>
          </a:p>
        </p:txBody>
      </p:sp>
      <p:sp>
        <p:nvSpPr>
          <p:cNvPr id="2" name="Title 1"/>
          <p:cNvSpPr>
            <a:spLocks noGrp="1"/>
          </p:cNvSpPr>
          <p:nvPr>
            <p:ph type="title"/>
          </p:nvPr>
        </p:nvSpPr>
        <p:spPr/>
        <p:txBody>
          <a:bodyPr>
            <a:normAutofit fontScale="90000"/>
          </a:bodyPr>
          <a:lstStyle/>
          <a:p>
            <a:pPr algn="ctr"/>
            <a:r>
              <a:rPr lang="en-US" dirty="0"/>
              <a:t> Vcenter server</a:t>
            </a:r>
            <a:br>
              <a:rPr lang="en-US" dirty="0"/>
            </a:br>
            <a:endParaRPr lang="en-US" dirty="0"/>
          </a:p>
        </p:txBody>
      </p:sp>
    </p:spTree>
    <p:extLst>
      <p:ext uri="{BB962C8B-B14F-4D97-AF65-F5344CB8AC3E}">
        <p14:creationId xmlns:p14="http://schemas.microsoft.com/office/powerpoint/2010/main" val="804212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4665A27-F612-468D-AB34-7C0CE8A388A9}"/>
              </a:ext>
            </a:extLst>
          </p:cNvPr>
          <p:cNvPicPr>
            <a:picLocks noChangeAspect="1"/>
          </p:cNvPicPr>
          <p:nvPr/>
        </p:nvPicPr>
        <p:blipFill>
          <a:blip r:embed="rId2"/>
          <a:stretch>
            <a:fillRect/>
          </a:stretch>
        </p:blipFill>
        <p:spPr>
          <a:xfrm>
            <a:off x="770814" y="1353132"/>
            <a:ext cx="7602371" cy="4151736"/>
          </a:xfrm>
          <a:prstGeom prst="rect">
            <a:avLst/>
          </a:prstGeom>
        </p:spPr>
      </p:pic>
    </p:spTree>
    <p:extLst>
      <p:ext uri="{BB962C8B-B14F-4D97-AF65-F5344CB8AC3E}">
        <p14:creationId xmlns:p14="http://schemas.microsoft.com/office/powerpoint/2010/main" val="19445854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err="1"/>
              <a:t>Vmotion</a:t>
            </a:r>
            <a:r>
              <a:rPr lang="en-US" dirty="0"/>
              <a:t>- Is process of moving Virtual machines (VM) from one ESXI host to another ESXI host. The are two types of </a:t>
            </a:r>
            <a:r>
              <a:rPr lang="en-US" dirty="0" err="1"/>
              <a:t>Vmotion</a:t>
            </a:r>
            <a:r>
              <a:rPr lang="en-US" dirty="0"/>
              <a:t>;</a:t>
            </a:r>
          </a:p>
          <a:p>
            <a:r>
              <a:rPr lang="en-US" dirty="0"/>
              <a:t>1. Live migration -Allows you to move an entire running virtual machine from one physical server (ESXI host) to another, with no downtime. The virtual machines remains on with its full functionality while it migrates from one ESXI host to another. It retains its network identity and connections, ensuring a seamless migration process.</a:t>
            </a:r>
          </a:p>
          <a:p>
            <a:endParaRPr lang="en-US" dirty="0"/>
          </a:p>
        </p:txBody>
      </p:sp>
      <p:sp>
        <p:nvSpPr>
          <p:cNvPr id="2" name="Title 1"/>
          <p:cNvSpPr>
            <a:spLocks noGrp="1"/>
          </p:cNvSpPr>
          <p:nvPr>
            <p:ph type="title"/>
          </p:nvPr>
        </p:nvSpPr>
        <p:spPr/>
        <p:txBody>
          <a:bodyPr/>
          <a:lstStyle/>
          <a:p>
            <a:r>
              <a:rPr lang="en-US" dirty="0"/>
              <a:t>Vcenter Features- </a:t>
            </a:r>
            <a:r>
              <a:rPr lang="en-US" dirty="0" err="1"/>
              <a:t>Vmotion</a:t>
            </a:r>
            <a:endParaRPr lang="en-US" dirty="0"/>
          </a:p>
        </p:txBody>
      </p:sp>
    </p:spTree>
    <p:extLst>
      <p:ext uri="{BB962C8B-B14F-4D97-AF65-F5344CB8AC3E}">
        <p14:creationId xmlns:p14="http://schemas.microsoft.com/office/powerpoint/2010/main" val="3531592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2. Cold Migration- This type of migration allows you to move power-off virtual machines from one ESXI host to another. Before Migration, the virtual machine must be shutdown.</a:t>
            </a:r>
          </a:p>
          <a:p>
            <a:r>
              <a:rPr lang="en-US" dirty="0"/>
              <a:t>In a migration process, All technical requirements must be met between the two host as well as the Vcenter server.</a:t>
            </a:r>
          </a:p>
          <a:p>
            <a:endParaRPr lang="en-US" dirty="0"/>
          </a:p>
        </p:txBody>
      </p:sp>
      <p:sp>
        <p:nvSpPr>
          <p:cNvPr id="2" name="Title 1"/>
          <p:cNvSpPr>
            <a:spLocks noGrp="1"/>
          </p:cNvSpPr>
          <p:nvPr>
            <p:ph type="title"/>
          </p:nvPr>
        </p:nvSpPr>
        <p:spPr/>
        <p:txBody>
          <a:bodyPr/>
          <a:lstStyle/>
          <a:p>
            <a:r>
              <a:rPr lang="en-US" dirty="0"/>
              <a:t>Vcenter Features- </a:t>
            </a:r>
            <a:r>
              <a:rPr lang="en-US" dirty="0" err="1"/>
              <a:t>Vmotion</a:t>
            </a:r>
            <a:endParaRPr lang="en-US" dirty="0"/>
          </a:p>
        </p:txBody>
      </p:sp>
    </p:spTree>
    <p:extLst>
      <p:ext uri="{BB962C8B-B14F-4D97-AF65-F5344CB8AC3E}">
        <p14:creationId xmlns:p14="http://schemas.microsoft.com/office/powerpoint/2010/main" val="2962678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95288F0-367E-4560-B212-3358E81D5B1B}"/>
              </a:ext>
            </a:extLst>
          </p:cNvPr>
          <p:cNvPicPr>
            <a:picLocks noChangeAspect="1"/>
          </p:cNvPicPr>
          <p:nvPr/>
        </p:nvPicPr>
        <p:blipFill>
          <a:blip r:embed="rId2"/>
          <a:stretch>
            <a:fillRect/>
          </a:stretch>
        </p:blipFill>
        <p:spPr>
          <a:xfrm>
            <a:off x="1331640" y="764704"/>
            <a:ext cx="6984776" cy="4824536"/>
          </a:xfrm>
          <a:prstGeom prst="rect">
            <a:avLst/>
          </a:prstGeom>
        </p:spPr>
      </p:pic>
    </p:spTree>
    <p:extLst>
      <p:ext uri="{BB962C8B-B14F-4D97-AF65-F5344CB8AC3E}">
        <p14:creationId xmlns:p14="http://schemas.microsoft.com/office/powerpoint/2010/main" val="7324532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Is a feature in Vcenter cluster that provides load balancing by migrating VMs from a heavily loaded </a:t>
            </a:r>
            <a:r>
              <a:rPr lang="en-US" dirty="0" err="1"/>
              <a:t>ESXi</a:t>
            </a:r>
            <a:r>
              <a:rPr lang="en-US" dirty="0"/>
              <a:t> host to another host that has enough computing resources, all while the VMs are still running. This is used to prevent overloading of </a:t>
            </a:r>
            <a:r>
              <a:rPr lang="en-US" dirty="0" err="1"/>
              <a:t>ESXi</a:t>
            </a:r>
            <a:r>
              <a:rPr lang="en-US" dirty="0"/>
              <a:t> hosts.</a:t>
            </a:r>
          </a:p>
        </p:txBody>
      </p:sp>
      <p:sp>
        <p:nvSpPr>
          <p:cNvPr id="2" name="Title 1"/>
          <p:cNvSpPr>
            <a:spLocks noGrp="1"/>
          </p:cNvSpPr>
          <p:nvPr>
            <p:ph type="title"/>
          </p:nvPr>
        </p:nvSpPr>
        <p:spPr/>
        <p:txBody>
          <a:bodyPr>
            <a:normAutofit fontScale="90000"/>
          </a:bodyPr>
          <a:lstStyle/>
          <a:p>
            <a:r>
              <a:rPr lang="en-US" dirty="0"/>
              <a:t>Distributed resources scheduler </a:t>
            </a:r>
          </a:p>
        </p:txBody>
      </p:sp>
    </p:spTree>
    <p:extLst>
      <p:ext uri="{BB962C8B-B14F-4D97-AF65-F5344CB8AC3E}">
        <p14:creationId xmlns:p14="http://schemas.microsoft.com/office/powerpoint/2010/main" val="1662957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Virtual machines can have uneven workloads at different times, and if an </a:t>
            </a:r>
            <a:r>
              <a:rPr lang="en-US" dirty="0" err="1"/>
              <a:t>ESXi</a:t>
            </a:r>
            <a:r>
              <a:rPr lang="en-US" dirty="0"/>
              <a:t> host is overloaded, performance of all VMs running on that host is reduced. The VMware DRS cluster helps in this situation by providing automatic VM migration</a:t>
            </a:r>
          </a:p>
          <a:p>
            <a:endParaRPr lang="en-US" dirty="0"/>
          </a:p>
        </p:txBody>
      </p:sp>
      <p:sp>
        <p:nvSpPr>
          <p:cNvPr id="2" name="Title 1"/>
          <p:cNvSpPr>
            <a:spLocks noGrp="1"/>
          </p:cNvSpPr>
          <p:nvPr>
            <p:ph type="title"/>
          </p:nvPr>
        </p:nvSpPr>
        <p:spPr/>
        <p:txBody>
          <a:bodyPr>
            <a:normAutofit fontScale="90000"/>
          </a:bodyPr>
          <a:lstStyle/>
          <a:p>
            <a:r>
              <a:rPr lang="en-US" dirty="0"/>
              <a:t>Distributed resources scheduler </a:t>
            </a:r>
          </a:p>
        </p:txBody>
      </p:sp>
    </p:spTree>
    <p:extLst>
      <p:ext uri="{BB962C8B-B14F-4D97-AF65-F5344CB8AC3E}">
        <p14:creationId xmlns:p14="http://schemas.microsoft.com/office/powerpoint/2010/main" val="3910344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96752"/>
            <a:ext cx="8229600" cy="5184576"/>
          </a:xfrm>
        </p:spPr>
        <p:txBody>
          <a:bodyPr>
            <a:normAutofit lnSpcReduction="10000"/>
          </a:bodyPr>
          <a:lstStyle/>
          <a:p>
            <a:r>
              <a:rPr lang="en-US" dirty="0"/>
              <a:t>Key features of DRS;</a:t>
            </a:r>
          </a:p>
          <a:p>
            <a:r>
              <a:rPr lang="en-US" dirty="0"/>
              <a:t>Load balancing-Utilization of processor and memory resources by each VM, as well as the load level of each </a:t>
            </a:r>
            <a:r>
              <a:rPr lang="en-US" dirty="0" err="1"/>
              <a:t>ESXi</a:t>
            </a:r>
            <a:r>
              <a:rPr lang="en-US" dirty="0"/>
              <a:t> host within the cluster, is continuously monitored. The DRS checks the resource demands of VMs and determines whether there is a better host for the VM to be placed on. If there is such host, the DRS makes a recommendation to migrate the VM in automatic or manual mode, depending on your settings. The DRS generates these recommendations every 5 minutes if they are necessary. </a:t>
            </a:r>
          </a:p>
          <a:p>
            <a:endParaRPr lang="en-US" dirty="0"/>
          </a:p>
        </p:txBody>
      </p:sp>
      <p:sp>
        <p:nvSpPr>
          <p:cNvPr id="2" name="Title 1"/>
          <p:cNvSpPr>
            <a:spLocks noGrp="1"/>
          </p:cNvSpPr>
          <p:nvPr>
            <p:ph type="title"/>
          </p:nvPr>
        </p:nvSpPr>
        <p:spPr/>
        <p:txBody>
          <a:bodyPr>
            <a:normAutofit fontScale="90000"/>
          </a:bodyPr>
          <a:lstStyle/>
          <a:p>
            <a:r>
              <a:rPr lang="en-US" dirty="0"/>
              <a:t>Distributed resources scheduler </a:t>
            </a:r>
          </a:p>
        </p:txBody>
      </p:sp>
    </p:spTree>
    <p:extLst>
      <p:ext uri="{BB962C8B-B14F-4D97-AF65-F5344CB8AC3E}">
        <p14:creationId xmlns:p14="http://schemas.microsoft.com/office/powerpoint/2010/main" val="2277558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96752"/>
            <a:ext cx="8229600" cy="5184576"/>
          </a:xfrm>
        </p:spPr>
        <p:txBody>
          <a:bodyPr>
            <a:normAutofit/>
          </a:bodyPr>
          <a:lstStyle/>
          <a:p>
            <a:r>
              <a:rPr lang="en-US" dirty="0"/>
              <a:t>Distributed Power Management  Is a power-saving feature that compares the capacity of cluster resources to the resources utilized by VMs within the cluster. If there are enough free resources in the cluster, then DPM recommends migrating the VMs from lightly loaded </a:t>
            </a:r>
            <a:r>
              <a:rPr lang="en-US" dirty="0" err="1"/>
              <a:t>ESXi</a:t>
            </a:r>
            <a:r>
              <a:rPr lang="en-US" dirty="0"/>
              <a:t> hosts and powering off those hosts.</a:t>
            </a:r>
          </a:p>
          <a:p>
            <a:endParaRPr lang="en-US" dirty="0"/>
          </a:p>
        </p:txBody>
      </p:sp>
      <p:sp>
        <p:nvSpPr>
          <p:cNvPr id="2" name="Title 1"/>
          <p:cNvSpPr>
            <a:spLocks noGrp="1"/>
          </p:cNvSpPr>
          <p:nvPr>
            <p:ph type="title"/>
          </p:nvPr>
        </p:nvSpPr>
        <p:spPr/>
        <p:txBody>
          <a:bodyPr>
            <a:normAutofit fontScale="90000"/>
          </a:bodyPr>
          <a:lstStyle/>
          <a:p>
            <a:r>
              <a:rPr lang="en-US" dirty="0"/>
              <a:t>Distributed resources scheduler </a:t>
            </a:r>
          </a:p>
        </p:txBody>
      </p:sp>
    </p:spTree>
    <p:extLst>
      <p:ext uri="{BB962C8B-B14F-4D97-AF65-F5344CB8AC3E}">
        <p14:creationId xmlns:p14="http://schemas.microsoft.com/office/powerpoint/2010/main" val="419583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855C789-BB32-44A7-BE2D-2E2B223FA427}"/>
              </a:ext>
            </a:extLst>
          </p:cNvPr>
          <p:cNvPicPr>
            <a:picLocks noGrp="1" noChangeAspect="1"/>
          </p:cNvPicPr>
          <p:nvPr>
            <p:ph idx="1"/>
          </p:nvPr>
        </p:nvPicPr>
        <p:blipFill>
          <a:blip r:embed="rId2"/>
          <a:stretch>
            <a:fillRect/>
          </a:stretch>
        </p:blipFill>
        <p:spPr>
          <a:xfrm>
            <a:off x="467544" y="332656"/>
            <a:ext cx="5040560" cy="2880320"/>
          </a:xfrm>
          <a:prstGeom prst="rect">
            <a:avLst/>
          </a:prstGeom>
        </p:spPr>
      </p:pic>
      <p:pic>
        <p:nvPicPr>
          <p:cNvPr id="5" name="Picture 4">
            <a:extLst>
              <a:ext uri="{FF2B5EF4-FFF2-40B4-BE49-F238E27FC236}">
                <a16:creationId xmlns:a16="http://schemas.microsoft.com/office/drawing/2014/main" id="{8B0BB8AE-909A-4A8B-AE92-4966E644D6AE}"/>
              </a:ext>
            </a:extLst>
          </p:cNvPr>
          <p:cNvPicPr>
            <a:picLocks noChangeAspect="1"/>
          </p:cNvPicPr>
          <p:nvPr/>
        </p:nvPicPr>
        <p:blipFill>
          <a:blip r:embed="rId3"/>
          <a:stretch>
            <a:fillRect/>
          </a:stretch>
        </p:blipFill>
        <p:spPr>
          <a:xfrm>
            <a:off x="251520" y="3068960"/>
            <a:ext cx="5040560" cy="2703375"/>
          </a:xfrm>
          <a:prstGeom prst="rect">
            <a:avLst/>
          </a:prstGeom>
        </p:spPr>
      </p:pic>
      <p:pic>
        <p:nvPicPr>
          <p:cNvPr id="8" name="Picture 7">
            <a:extLst>
              <a:ext uri="{FF2B5EF4-FFF2-40B4-BE49-F238E27FC236}">
                <a16:creationId xmlns:a16="http://schemas.microsoft.com/office/drawing/2014/main" id="{307969FA-D982-4F39-8B47-06A389156071}"/>
              </a:ext>
            </a:extLst>
          </p:cNvPr>
          <p:cNvPicPr>
            <a:picLocks noChangeAspect="1"/>
          </p:cNvPicPr>
          <p:nvPr/>
        </p:nvPicPr>
        <p:blipFill>
          <a:blip r:embed="rId4"/>
          <a:stretch>
            <a:fillRect/>
          </a:stretch>
        </p:blipFill>
        <p:spPr>
          <a:xfrm>
            <a:off x="6012160" y="188640"/>
            <a:ext cx="3024336" cy="2448272"/>
          </a:xfrm>
          <a:prstGeom prst="rect">
            <a:avLst/>
          </a:prstGeom>
        </p:spPr>
      </p:pic>
      <p:pic>
        <p:nvPicPr>
          <p:cNvPr id="9" name="Picture 8">
            <a:extLst>
              <a:ext uri="{FF2B5EF4-FFF2-40B4-BE49-F238E27FC236}">
                <a16:creationId xmlns:a16="http://schemas.microsoft.com/office/drawing/2014/main" id="{079A1BC2-73CA-4324-94F8-2F3B557C99C4}"/>
              </a:ext>
            </a:extLst>
          </p:cNvPr>
          <p:cNvPicPr>
            <a:picLocks noChangeAspect="1"/>
          </p:cNvPicPr>
          <p:nvPr/>
        </p:nvPicPr>
        <p:blipFill>
          <a:blip r:embed="rId5"/>
          <a:stretch>
            <a:fillRect/>
          </a:stretch>
        </p:blipFill>
        <p:spPr>
          <a:xfrm>
            <a:off x="5724128" y="3121091"/>
            <a:ext cx="3312369" cy="3116221"/>
          </a:xfrm>
          <a:prstGeom prst="rect">
            <a:avLst/>
          </a:prstGeom>
        </p:spPr>
      </p:pic>
    </p:spTree>
    <p:extLst>
      <p:ext uri="{BB962C8B-B14F-4D97-AF65-F5344CB8AC3E}">
        <p14:creationId xmlns:p14="http://schemas.microsoft.com/office/powerpoint/2010/main" val="30920146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96752"/>
            <a:ext cx="8229600" cy="5184576"/>
          </a:xfrm>
        </p:spPr>
        <p:txBody>
          <a:bodyPr>
            <a:normAutofit/>
          </a:bodyPr>
          <a:lstStyle/>
          <a:p>
            <a:r>
              <a:rPr lang="en-US" dirty="0"/>
              <a:t>Affinity and anti-affinity rules This feature allows you to spread a group of virtual machines across different ESXI hosts or keep a group of virtual machines on a particular host.</a:t>
            </a:r>
          </a:p>
          <a:p>
            <a:r>
              <a:rPr lang="en-US" dirty="0"/>
              <a:t>An affinity rule places a group of virtual machines on a specific host so you can easily audit the usage of those virtual machines. An anti-affinity rule places a group of virtual machines across different ESXI hosts, which prevents all virtual machines from failing at once in the event that a single host fails.</a:t>
            </a:r>
          </a:p>
          <a:p>
            <a:endParaRPr lang="en-US" dirty="0"/>
          </a:p>
        </p:txBody>
      </p:sp>
      <p:sp>
        <p:nvSpPr>
          <p:cNvPr id="2" name="Title 1"/>
          <p:cNvSpPr>
            <a:spLocks noGrp="1"/>
          </p:cNvSpPr>
          <p:nvPr>
            <p:ph type="title"/>
          </p:nvPr>
        </p:nvSpPr>
        <p:spPr/>
        <p:txBody>
          <a:bodyPr>
            <a:normAutofit fontScale="90000"/>
          </a:bodyPr>
          <a:lstStyle/>
          <a:p>
            <a:r>
              <a:rPr lang="en-US" dirty="0"/>
              <a:t>Distributed resources scheduler </a:t>
            </a:r>
          </a:p>
        </p:txBody>
      </p:sp>
    </p:spTree>
    <p:extLst>
      <p:ext uri="{BB962C8B-B14F-4D97-AF65-F5344CB8AC3E}">
        <p14:creationId xmlns:p14="http://schemas.microsoft.com/office/powerpoint/2010/main" val="1730544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9D5B688-6BA8-404A-9644-37ECE5F7097D}"/>
              </a:ext>
            </a:extLst>
          </p:cNvPr>
          <p:cNvPicPr>
            <a:picLocks noChangeAspect="1"/>
          </p:cNvPicPr>
          <p:nvPr/>
        </p:nvPicPr>
        <p:blipFill>
          <a:blip r:embed="rId2"/>
          <a:stretch>
            <a:fillRect/>
          </a:stretch>
        </p:blipFill>
        <p:spPr>
          <a:xfrm>
            <a:off x="1060399" y="1740261"/>
            <a:ext cx="7023201" cy="3377477"/>
          </a:xfrm>
          <a:prstGeom prst="rect">
            <a:avLst/>
          </a:prstGeom>
        </p:spPr>
      </p:pic>
    </p:spTree>
    <p:extLst>
      <p:ext uri="{BB962C8B-B14F-4D97-AF65-F5344CB8AC3E}">
        <p14:creationId xmlns:p14="http://schemas.microsoft.com/office/powerpoint/2010/main" val="17585197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1328"/>
            <a:ext cx="8229600" cy="5102034"/>
          </a:xfrm>
        </p:spPr>
        <p:txBody>
          <a:bodyPr>
            <a:normAutofit lnSpcReduction="10000"/>
          </a:bodyPr>
          <a:lstStyle/>
          <a:p>
            <a:r>
              <a:rPr lang="en-US" dirty="0"/>
              <a:t>HA (High Availability) is a feature that restart failed virtual machines (VMs) on alternative host servers to reduce downtime. HA enables an administrator to pool physical servers on the same network into a logical group called a high availability cluster. During a server failure, such as a system crash, power interruption or network failure, vSphere HA detects which VMs are down and restarts them on another stable system within the cluster. This process of restarting failed workloads on secondary ESXI host is called failover</a:t>
            </a:r>
          </a:p>
        </p:txBody>
      </p:sp>
      <p:sp>
        <p:nvSpPr>
          <p:cNvPr id="2" name="Title 1"/>
          <p:cNvSpPr>
            <a:spLocks noGrp="1"/>
          </p:cNvSpPr>
          <p:nvPr>
            <p:ph type="title"/>
          </p:nvPr>
        </p:nvSpPr>
        <p:spPr/>
        <p:txBody>
          <a:bodyPr/>
          <a:lstStyle/>
          <a:p>
            <a:pPr algn="ctr"/>
            <a:r>
              <a:rPr lang="en-US" dirty="0"/>
              <a:t>High Availability (HA)</a:t>
            </a:r>
          </a:p>
        </p:txBody>
      </p:sp>
    </p:spTree>
    <p:extLst>
      <p:ext uri="{BB962C8B-B14F-4D97-AF65-F5344CB8AC3E}">
        <p14:creationId xmlns:p14="http://schemas.microsoft.com/office/powerpoint/2010/main" val="1695245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B4B26B-9DBE-4654-B09E-60F6421549A3}"/>
              </a:ext>
            </a:extLst>
          </p:cNvPr>
          <p:cNvPicPr>
            <a:picLocks noChangeAspect="1"/>
          </p:cNvPicPr>
          <p:nvPr/>
        </p:nvPicPr>
        <p:blipFill>
          <a:blip r:embed="rId2"/>
          <a:stretch>
            <a:fillRect/>
          </a:stretch>
        </p:blipFill>
        <p:spPr>
          <a:xfrm>
            <a:off x="990289" y="836712"/>
            <a:ext cx="7470143" cy="4680520"/>
          </a:xfrm>
          <a:prstGeom prst="rect">
            <a:avLst/>
          </a:prstGeom>
        </p:spPr>
      </p:pic>
    </p:spTree>
    <p:extLst>
      <p:ext uri="{BB962C8B-B14F-4D97-AF65-F5344CB8AC3E}">
        <p14:creationId xmlns:p14="http://schemas.microsoft.com/office/powerpoint/2010/main" val="4116604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1328"/>
            <a:ext cx="8229600" cy="5102034"/>
          </a:xfrm>
        </p:spPr>
        <p:txBody>
          <a:bodyPr>
            <a:normAutofit lnSpcReduction="10000"/>
          </a:bodyPr>
          <a:lstStyle/>
          <a:p>
            <a:r>
              <a:rPr lang="en-US" dirty="0" err="1"/>
              <a:t>Vsphere</a:t>
            </a:r>
            <a:r>
              <a:rPr lang="en-US" dirty="0"/>
              <a:t> Update Manager enables centralized update for the entire </a:t>
            </a:r>
            <a:r>
              <a:rPr lang="en-US" dirty="0" err="1"/>
              <a:t>Vsphere</a:t>
            </a:r>
            <a:r>
              <a:rPr lang="en-US" dirty="0"/>
              <a:t> infrastructure.</a:t>
            </a:r>
          </a:p>
          <a:p>
            <a:r>
              <a:rPr lang="en-US" dirty="0"/>
              <a:t>The following tasks can be perform:</a:t>
            </a:r>
          </a:p>
          <a:p>
            <a:r>
              <a:rPr lang="en-US" dirty="0"/>
              <a:t>Upgrade and patch </a:t>
            </a:r>
            <a:r>
              <a:rPr lang="en-US" dirty="0" err="1"/>
              <a:t>ESXi</a:t>
            </a:r>
            <a:r>
              <a:rPr lang="en-US" dirty="0"/>
              <a:t> hosts.</a:t>
            </a:r>
          </a:p>
          <a:p>
            <a:r>
              <a:rPr lang="en-US" dirty="0"/>
              <a:t>Install and update third-party software on hosts.</a:t>
            </a:r>
          </a:p>
          <a:p>
            <a:r>
              <a:rPr lang="en-US" dirty="0"/>
              <a:t>Upgrade virtual machine hardware, VMware Tools, and virtual appliances.</a:t>
            </a:r>
          </a:p>
          <a:p>
            <a:r>
              <a:rPr lang="en-US" dirty="0"/>
              <a:t>tracks vulnerabilities within the virtual infrastructure and automatically applies user-defined patches to eliminate those vulnerabilities.</a:t>
            </a:r>
          </a:p>
          <a:p>
            <a:endParaRPr lang="en-US" dirty="0"/>
          </a:p>
        </p:txBody>
      </p:sp>
      <p:sp>
        <p:nvSpPr>
          <p:cNvPr id="2" name="Title 1"/>
          <p:cNvSpPr>
            <a:spLocks noGrp="1"/>
          </p:cNvSpPr>
          <p:nvPr>
            <p:ph type="title"/>
          </p:nvPr>
        </p:nvSpPr>
        <p:spPr/>
        <p:txBody>
          <a:bodyPr>
            <a:normAutofit fontScale="90000"/>
          </a:bodyPr>
          <a:lstStyle/>
          <a:p>
            <a:pPr algn="ctr"/>
            <a:r>
              <a:rPr lang="en-US" dirty="0"/>
              <a:t>VMWARE </a:t>
            </a:r>
            <a:r>
              <a:rPr lang="en-US" dirty="0" err="1"/>
              <a:t>Vsphere</a:t>
            </a:r>
            <a:r>
              <a:rPr lang="en-US" dirty="0"/>
              <a:t> update manager </a:t>
            </a:r>
          </a:p>
        </p:txBody>
      </p:sp>
    </p:spTree>
    <p:extLst>
      <p:ext uri="{BB962C8B-B14F-4D97-AF65-F5344CB8AC3E}">
        <p14:creationId xmlns:p14="http://schemas.microsoft.com/office/powerpoint/2010/main" val="3399084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96752"/>
            <a:ext cx="8229600" cy="5760640"/>
          </a:xfrm>
        </p:spPr>
        <p:txBody>
          <a:bodyPr>
            <a:normAutofit fontScale="85000" lnSpcReduction="20000"/>
          </a:bodyPr>
          <a:lstStyle/>
          <a:p>
            <a:r>
              <a:rPr lang="en-US" dirty="0"/>
              <a:t>A vCenter Server instance consist of the following components:</a:t>
            </a:r>
          </a:p>
          <a:p>
            <a:r>
              <a:rPr lang="en-US" dirty="0"/>
              <a:t>vSphere Client and vSphere Web Client –  tools that can be used to manage your vCenter Server. vSphere Web Client is the recommended way to manage an </a:t>
            </a:r>
            <a:r>
              <a:rPr lang="en-US" dirty="0" err="1"/>
              <a:t>ESXi</a:t>
            </a:r>
            <a:r>
              <a:rPr lang="en-US" dirty="0"/>
              <a:t> host when the host is managed by vCenter Server.</a:t>
            </a:r>
          </a:p>
          <a:p>
            <a:r>
              <a:rPr lang="en-US" dirty="0"/>
              <a:t>vCenter Server database – stores the inventory items, security roles, resource pools, performance data, and other information. Oracle and Microsoft SQL Server are supported databases for vCenter Server.</a:t>
            </a:r>
          </a:p>
          <a:p>
            <a:r>
              <a:rPr lang="en-US" dirty="0"/>
              <a:t>vCenter Single Sign-On (SSO) – allows authentication against multiple user repositories, such as Active Directory or Open LDAP.</a:t>
            </a:r>
          </a:p>
          <a:p>
            <a:r>
              <a:rPr lang="en-US" dirty="0"/>
              <a:t>Managed hosts – </a:t>
            </a:r>
            <a:r>
              <a:rPr lang="en-US" dirty="0" err="1"/>
              <a:t>ESXi</a:t>
            </a:r>
            <a:r>
              <a:rPr lang="en-US" dirty="0"/>
              <a:t> hosts and their respective virtual machines.</a:t>
            </a:r>
          </a:p>
          <a:p>
            <a:r>
              <a:rPr lang="en-US" dirty="0"/>
              <a:t>A single vCenter Server instance can support a maximum of 1,000 hosts, 10,000 powered-on virtual machines and 15,000 registered virtual machines.</a:t>
            </a:r>
          </a:p>
          <a:p>
            <a:endParaRPr lang="en-US" dirty="0"/>
          </a:p>
        </p:txBody>
      </p:sp>
      <p:sp>
        <p:nvSpPr>
          <p:cNvPr id="2" name="Title 1"/>
          <p:cNvSpPr>
            <a:spLocks noGrp="1"/>
          </p:cNvSpPr>
          <p:nvPr>
            <p:ph type="title"/>
          </p:nvPr>
        </p:nvSpPr>
        <p:spPr/>
        <p:txBody>
          <a:bodyPr>
            <a:normAutofit/>
          </a:bodyPr>
          <a:lstStyle/>
          <a:p>
            <a:pPr algn="ctr"/>
            <a:r>
              <a:rPr lang="en-US" dirty="0"/>
              <a:t>Vcenter Components</a:t>
            </a:r>
          </a:p>
        </p:txBody>
      </p:sp>
    </p:spTree>
    <p:extLst>
      <p:ext uri="{BB962C8B-B14F-4D97-AF65-F5344CB8AC3E}">
        <p14:creationId xmlns:p14="http://schemas.microsoft.com/office/powerpoint/2010/main" val="3035618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F76120F3-48D3-4C1F-A103-DF6CAB04D207}"/>
              </a:ext>
            </a:extLst>
          </p:cNvPr>
          <p:cNvPicPr>
            <a:picLocks noGrp="1" noChangeAspect="1"/>
          </p:cNvPicPr>
          <p:nvPr>
            <p:ph idx="1"/>
          </p:nvPr>
        </p:nvPicPr>
        <p:blipFill>
          <a:blip r:embed="rId2"/>
          <a:stretch>
            <a:fillRect/>
          </a:stretch>
        </p:blipFill>
        <p:spPr>
          <a:xfrm>
            <a:off x="395536" y="620688"/>
            <a:ext cx="4032448" cy="3528392"/>
          </a:xfrm>
          <a:prstGeom prst="rect">
            <a:avLst/>
          </a:prstGeom>
        </p:spPr>
      </p:pic>
      <p:pic>
        <p:nvPicPr>
          <p:cNvPr id="7" name="Picture 6">
            <a:extLst>
              <a:ext uri="{FF2B5EF4-FFF2-40B4-BE49-F238E27FC236}">
                <a16:creationId xmlns:a16="http://schemas.microsoft.com/office/drawing/2014/main" id="{D1417495-5A1C-4A6A-80D2-9D516DC3162F}"/>
              </a:ext>
            </a:extLst>
          </p:cNvPr>
          <p:cNvPicPr>
            <a:picLocks noChangeAspect="1"/>
          </p:cNvPicPr>
          <p:nvPr/>
        </p:nvPicPr>
        <p:blipFill>
          <a:blip r:embed="rId3"/>
          <a:stretch>
            <a:fillRect/>
          </a:stretch>
        </p:blipFill>
        <p:spPr>
          <a:xfrm>
            <a:off x="5140695" y="188640"/>
            <a:ext cx="3600400" cy="3816424"/>
          </a:xfrm>
          <a:prstGeom prst="rect">
            <a:avLst/>
          </a:prstGeom>
        </p:spPr>
      </p:pic>
      <p:pic>
        <p:nvPicPr>
          <p:cNvPr id="10" name="Picture 9">
            <a:extLst>
              <a:ext uri="{FF2B5EF4-FFF2-40B4-BE49-F238E27FC236}">
                <a16:creationId xmlns:a16="http://schemas.microsoft.com/office/drawing/2014/main" id="{9C325A4C-7D46-45B6-A174-7053C7DDE54C}"/>
              </a:ext>
            </a:extLst>
          </p:cNvPr>
          <p:cNvPicPr>
            <a:picLocks noChangeAspect="1"/>
          </p:cNvPicPr>
          <p:nvPr/>
        </p:nvPicPr>
        <p:blipFill>
          <a:blip r:embed="rId4"/>
          <a:stretch>
            <a:fillRect/>
          </a:stretch>
        </p:blipFill>
        <p:spPr>
          <a:xfrm>
            <a:off x="539552" y="3431096"/>
            <a:ext cx="4176466" cy="2448272"/>
          </a:xfrm>
          <a:prstGeom prst="rect">
            <a:avLst/>
          </a:prstGeom>
        </p:spPr>
      </p:pic>
    </p:spTree>
    <p:extLst>
      <p:ext uri="{BB962C8B-B14F-4D97-AF65-F5344CB8AC3E}">
        <p14:creationId xmlns:p14="http://schemas.microsoft.com/office/powerpoint/2010/main" val="1588064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Is a technology that lets you create useful IT services like operating systems using resources that are traditionally bound to single hardware. It allows you to use a physical machine’s full capacity by distributing its capabilities among many resources. These operating systems are completely separated and independent from each other.</a:t>
            </a:r>
          </a:p>
          <a:p>
            <a:endParaRPr lang="en-US" dirty="0"/>
          </a:p>
        </p:txBody>
      </p:sp>
      <p:sp>
        <p:nvSpPr>
          <p:cNvPr id="2" name="Title 1"/>
          <p:cNvSpPr>
            <a:spLocks noGrp="1"/>
          </p:cNvSpPr>
          <p:nvPr>
            <p:ph type="title"/>
          </p:nvPr>
        </p:nvSpPr>
        <p:spPr/>
        <p:txBody>
          <a:bodyPr>
            <a:normAutofit fontScale="90000"/>
          </a:bodyPr>
          <a:lstStyle/>
          <a:p>
            <a:pPr algn="ctr"/>
            <a:r>
              <a:rPr lang="en-US" dirty="0"/>
              <a:t> What is Virtualization Technology?</a:t>
            </a:r>
          </a:p>
        </p:txBody>
      </p:sp>
    </p:spTree>
    <p:extLst>
      <p:ext uri="{BB962C8B-B14F-4D97-AF65-F5344CB8AC3E}">
        <p14:creationId xmlns:p14="http://schemas.microsoft.com/office/powerpoint/2010/main" val="985787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This technology  it makes possible to install multiple OS, multiple software and multiple applications on a single physical machine.</a:t>
            </a:r>
          </a:p>
          <a:p>
            <a:r>
              <a:rPr lang="en-US" dirty="0"/>
              <a:t>The physical hardware must have good specifications depending on the number of resources you intend to have on the hardware. These specifications includes, RAM, CPU and Hard disk drive.</a:t>
            </a:r>
          </a:p>
          <a:p>
            <a:endParaRPr lang="en-US" dirty="0"/>
          </a:p>
        </p:txBody>
      </p:sp>
      <p:sp>
        <p:nvSpPr>
          <p:cNvPr id="2" name="Title 1"/>
          <p:cNvSpPr>
            <a:spLocks noGrp="1"/>
          </p:cNvSpPr>
          <p:nvPr>
            <p:ph type="title"/>
          </p:nvPr>
        </p:nvSpPr>
        <p:spPr/>
        <p:txBody>
          <a:bodyPr>
            <a:normAutofit fontScale="90000"/>
          </a:bodyPr>
          <a:lstStyle/>
          <a:p>
            <a:pPr algn="ctr"/>
            <a:r>
              <a:rPr lang="en-US" dirty="0"/>
              <a:t> What is Virtualization Technology?</a:t>
            </a:r>
          </a:p>
        </p:txBody>
      </p:sp>
    </p:spTree>
    <p:extLst>
      <p:ext uri="{BB962C8B-B14F-4D97-AF65-F5344CB8AC3E}">
        <p14:creationId xmlns:p14="http://schemas.microsoft.com/office/powerpoint/2010/main" val="2022608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1328"/>
            <a:ext cx="8229600" cy="4755984"/>
          </a:xfrm>
        </p:spPr>
        <p:txBody>
          <a:bodyPr>
            <a:normAutofit/>
          </a:bodyPr>
          <a:lstStyle/>
          <a:p>
            <a:pPr lvl="0"/>
            <a:r>
              <a:rPr lang="en-US" dirty="0"/>
              <a:t>a) </a:t>
            </a:r>
            <a:r>
              <a:rPr lang="en-US" b="1" dirty="0"/>
              <a:t>Efficient Hardware Utilization and cost reduction-</a:t>
            </a:r>
            <a:r>
              <a:rPr lang="en-US" dirty="0"/>
              <a:t>Instead of using a single operating system on one physical hardware which allows you to only use a fraction of your hardware, you can now effectively use your hardware.  Virtualization decreases costs by reducing the need for more physical hardware systems. This lowers the quantities of hardware, associated maintenance costs, reduces the need for power and cooling.  </a:t>
            </a:r>
          </a:p>
        </p:txBody>
      </p:sp>
      <p:sp>
        <p:nvSpPr>
          <p:cNvPr id="2" name="Title 1"/>
          <p:cNvSpPr>
            <a:spLocks noGrp="1"/>
          </p:cNvSpPr>
          <p:nvPr>
            <p:ph type="title"/>
          </p:nvPr>
        </p:nvSpPr>
        <p:spPr/>
        <p:txBody>
          <a:bodyPr>
            <a:normAutofit fontScale="90000"/>
          </a:bodyPr>
          <a:lstStyle/>
          <a:p>
            <a:pPr algn="ctr"/>
            <a:r>
              <a:rPr lang="en-US" dirty="0"/>
              <a:t>Advantages of Virtualization Technology </a:t>
            </a:r>
          </a:p>
        </p:txBody>
      </p:sp>
    </p:spTree>
    <p:extLst>
      <p:ext uri="{BB962C8B-B14F-4D97-AF65-F5344CB8AC3E}">
        <p14:creationId xmlns:p14="http://schemas.microsoft.com/office/powerpoint/2010/main" val="1930317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1328"/>
            <a:ext cx="8229600" cy="4755984"/>
          </a:xfrm>
        </p:spPr>
        <p:txBody>
          <a:bodyPr>
            <a:normAutofit/>
          </a:bodyPr>
          <a:lstStyle/>
          <a:p>
            <a:pPr lvl="0"/>
            <a:r>
              <a:rPr lang="en-US" dirty="0"/>
              <a:t>a) </a:t>
            </a:r>
            <a:r>
              <a:rPr lang="en-US" b="1" dirty="0"/>
              <a:t>Efficient Hardware Utilization and cost reduction</a:t>
            </a:r>
            <a:r>
              <a:rPr lang="en-US" dirty="0"/>
              <a:t>-Resources like memory, space and CPU can be allocated in just a second, making you more self-independent from hardware vendors. It also allows us to save space thus allowing smaller space for our datacenter</a:t>
            </a:r>
            <a:r>
              <a:rPr lang="en-US" b="1" dirty="0"/>
              <a:t>.</a:t>
            </a:r>
          </a:p>
          <a:p>
            <a:pPr lvl="0"/>
            <a:endParaRPr lang="en-US" dirty="0"/>
          </a:p>
        </p:txBody>
      </p:sp>
      <p:sp>
        <p:nvSpPr>
          <p:cNvPr id="2" name="Title 1"/>
          <p:cNvSpPr>
            <a:spLocks noGrp="1"/>
          </p:cNvSpPr>
          <p:nvPr>
            <p:ph type="title"/>
          </p:nvPr>
        </p:nvSpPr>
        <p:spPr/>
        <p:txBody>
          <a:bodyPr>
            <a:normAutofit fontScale="90000"/>
          </a:bodyPr>
          <a:lstStyle/>
          <a:p>
            <a:pPr algn="ctr"/>
            <a:r>
              <a:rPr lang="en-US" dirty="0"/>
              <a:t>Advantages of Virtualization Technology continue…</a:t>
            </a:r>
          </a:p>
        </p:txBody>
      </p:sp>
    </p:spTree>
    <p:extLst>
      <p:ext uri="{BB962C8B-B14F-4D97-AF65-F5344CB8AC3E}">
        <p14:creationId xmlns:p14="http://schemas.microsoft.com/office/powerpoint/2010/main" val="1450556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14218</TotalTime>
  <Words>4134</Words>
  <Application>Microsoft Office PowerPoint</Application>
  <PresentationFormat>On-screen Show (4:3)</PresentationFormat>
  <Paragraphs>211</Paragraphs>
  <Slides>45</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Calibri</vt:lpstr>
      <vt:lpstr>Lucida Sans Unicode</vt:lpstr>
      <vt:lpstr>Verdana</vt:lpstr>
      <vt:lpstr>Wingdings 2</vt:lpstr>
      <vt:lpstr>Wingdings 3</vt:lpstr>
      <vt:lpstr>Concourse</vt:lpstr>
      <vt:lpstr>Course Name: Cyber &amp; Virtual Concept- Info 400</vt:lpstr>
      <vt:lpstr>What is a server</vt:lpstr>
      <vt:lpstr>What is a server</vt:lpstr>
      <vt:lpstr>PowerPoint Presentation</vt:lpstr>
      <vt:lpstr>PowerPoint Presentation</vt:lpstr>
      <vt:lpstr> What is Virtualization Technology?</vt:lpstr>
      <vt:lpstr> What is Virtualization Technology?</vt:lpstr>
      <vt:lpstr>Advantages of Virtualization Technology </vt:lpstr>
      <vt:lpstr>Advantages of Virtualization Technology continue…</vt:lpstr>
      <vt:lpstr>Advantages of Virtualization Technology continue…</vt:lpstr>
      <vt:lpstr>Advantages of Virtualization Technology continue…</vt:lpstr>
      <vt:lpstr>Advantages of Virtualization Technology continue…</vt:lpstr>
      <vt:lpstr>Disadvantages of Virtualization Technology continue…</vt:lpstr>
      <vt:lpstr>Disadvantages of Virtualization Technology continue…</vt:lpstr>
      <vt:lpstr>Disadvantages of Virtualization Technology continue…</vt:lpstr>
      <vt:lpstr>Virtualization Technology and Vendors</vt:lpstr>
      <vt:lpstr>Virtualization vs. Cloud computing</vt:lpstr>
      <vt:lpstr>Virtualization vs. Cloud computing</vt:lpstr>
      <vt:lpstr>Virtualization Technologies terms</vt:lpstr>
      <vt:lpstr>Virtualization Technologies terms</vt:lpstr>
      <vt:lpstr>Types of Hypervisors</vt:lpstr>
      <vt:lpstr>Types of Hypervisors</vt:lpstr>
      <vt:lpstr>Type II Hypervisor</vt:lpstr>
      <vt:lpstr>VMWARE Virtualization</vt:lpstr>
      <vt:lpstr>VMWARE Virtualization Terminologies</vt:lpstr>
      <vt:lpstr>VMWARE Virtualization Terminologies</vt:lpstr>
      <vt:lpstr>PowerPoint Presentation</vt:lpstr>
      <vt:lpstr>PowerPoint Presentation</vt:lpstr>
      <vt:lpstr>VMWARE Clustering </vt:lpstr>
      <vt:lpstr> Vcenter server </vt:lpstr>
      <vt:lpstr> Vcenter server </vt:lpstr>
      <vt:lpstr>PowerPoint Presentation</vt:lpstr>
      <vt:lpstr>Vcenter Features- Vmotion</vt:lpstr>
      <vt:lpstr>Vcenter Features- Vmotion</vt:lpstr>
      <vt:lpstr>PowerPoint Presentation</vt:lpstr>
      <vt:lpstr>Distributed resources scheduler </vt:lpstr>
      <vt:lpstr>Distributed resources scheduler </vt:lpstr>
      <vt:lpstr>Distributed resources scheduler </vt:lpstr>
      <vt:lpstr>Distributed resources scheduler </vt:lpstr>
      <vt:lpstr>Distributed resources scheduler </vt:lpstr>
      <vt:lpstr>PowerPoint Presentation</vt:lpstr>
      <vt:lpstr>High Availability (HA)</vt:lpstr>
      <vt:lpstr>PowerPoint Presentation</vt:lpstr>
      <vt:lpstr>VMWARE Vsphere update manager </vt:lpstr>
      <vt:lpstr>Vcenter Components</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Teller Machines</dc:title>
  <dc:creator>Winnifred</dc:creator>
  <cp:lastModifiedBy>Hilary</cp:lastModifiedBy>
  <cp:revision>150</cp:revision>
  <dcterms:created xsi:type="dcterms:W3CDTF">2020-11-28T03:44:02Z</dcterms:created>
  <dcterms:modified xsi:type="dcterms:W3CDTF">2024-03-17T16:58:35Z</dcterms:modified>
</cp:coreProperties>
</file>