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4" r:id="rId7"/>
    <p:sldId id="260" r:id="rId8"/>
    <p:sldId id="266" r:id="rId9"/>
    <p:sldId id="265" r:id="rId10"/>
    <p:sldId id="258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93C-AACF-416A-89C5-FE51D54C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D7E0-61B2-47FF-9B22-20B0F6ACB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79DE-CF1A-4256-8622-EBA1837C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B36-95A6-49E3-A9AE-B1432B83445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C3F44-1628-4CCB-B23E-15707826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A9A02-FE30-48B6-88C6-5A8EB63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5DE9-9E2E-45A2-9089-BDABF64F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8B9A-418D-41E3-8361-45E8E5C8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0697A-422F-414B-ACB1-C3F0C74EE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0761-9A0B-44E9-8C5A-D60FFAAF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B36-95A6-49E3-A9AE-B1432B83445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CD06C-AAC1-42A8-B94E-55C0EB88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46FA-290D-4282-A3C9-D378A058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5DE9-9E2E-45A2-9089-BDABF64F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B5C7E-7B6E-4336-A6FC-8889EF744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752FE-8CF9-4280-B1ED-765FBF0A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BF20D-799E-46B3-8B74-2FC888EA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B36-95A6-49E3-A9AE-B1432B83445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E804E-D26F-45EE-93E1-7926C74F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7D79A-F5B6-42D3-8902-F4850553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5DE9-9E2E-45A2-9089-BDABF64F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1814-AF15-46C9-9005-61F6450D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577E-2BD5-456C-AEB2-9CCAE252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64D3-2BC6-4123-9659-09843BBC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B36-95A6-49E3-A9AE-B1432B83445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25D9-88EC-4904-B805-EBA24726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C546-8AA4-4FC1-B784-D218507C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5DE9-9E2E-45A2-9089-BDABF64F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D9FB-8935-458C-90CC-407BB396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E42F-3891-4605-901C-32A8FC58A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A98D-9344-4B98-A699-CDCF7DCD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B36-95A6-49E3-A9AE-B1432B83445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0E11-C9F4-4633-BC79-3C2B5EBA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8E3A-62A3-400A-B4CA-0B642227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5DE9-9E2E-45A2-9089-BDABF64F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6FA0-976E-4549-B9DA-1918560E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302A-3FA5-4C52-BC49-254528AAA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CF7C1-5E44-40BE-AEB5-39B695E51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1DBED-98F2-453C-8EC7-512230EA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B36-95A6-49E3-A9AE-B1432B83445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39A64-FC76-4E22-BD0D-3F6FCEDC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531E5-AE56-425C-8856-DDAD9118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5DE9-9E2E-45A2-9089-BDABF64F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9351-B7EE-4374-B4D9-5D308ECC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C70F3-0AF7-4407-A4AF-22DF6BAF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469A7-492A-4EDF-B79B-83CC95801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03EF6-5BEE-46E8-A39A-71A50C388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828F7-8BCD-48EC-A61C-257B261DF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FAC19-2033-4D6A-8F0E-5A67E665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B36-95A6-49E3-A9AE-B1432B83445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3DA0B-0186-4173-81E0-F2746090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37930-105F-4918-8DAF-6EEAE518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5DE9-9E2E-45A2-9089-BDABF64F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57AD-EA29-4DA3-B0E6-EFD70A0F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DEF17-4337-4385-B4D3-824C3E97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B36-95A6-49E3-A9AE-B1432B83445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FF49C-FC7D-4D5D-86FF-D0A74DFA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EEE9C-8B0B-401A-A2C9-565BD0B0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5DE9-9E2E-45A2-9089-BDABF64F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5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38EB4-17EE-432F-A1E3-699A332B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B36-95A6-49E3-A9AE-B1432B83445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135A9-D1D4-4047-8E97-FFA7BC7E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ACBA5-A74B-430E-9AA6-D954A437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5DE9-9E2E-45A2-9089-BDABF64F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A0F8-91F6-4011-AEFE-2C2877E1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C3E4-AB72-43CD-AE3E-7C240EB1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74EC1-FA61-44AB-9E44-EACEB3EB8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3DBDE-5353-4865-9EBB-ED1427B3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B36-95A6-49E3-A9AE-B1432B83445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D73F7-53C2-4041-9E52-811F3496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98C44-E8DB-4315-BD0C-063354AA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5DE9-9E2E-45A2-9089-BDABF64F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594E-FC9D-4D49-9865-AE9E0380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040B9-E252-4E7F-AAC9-28094EE1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D13B-8601-42BC-A95F-593CE0F48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7B6E7-69B9-493B-B45E-921B1E04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B36-95A6-49E3-A9AE-B1432B83445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2DAD5-2DED-4F90-9F0F-35C0F887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7DAAF-56E0-46AE-93BB-674C9A7D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5DE9-9E2E-45A2-9089-BDABF64F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1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53610-36EB-4728-A82A-787ABD8F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DF8AE-B013-447D-83BE-E3363ECB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E4D0-1799-4137-B642-F2111BFAB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2B36-95A6-49E3-A9AE-B1432B83445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9BA3-9764-407D-A898-E21CEA03E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4467-C881-4EC3-A1DC-F2AE0ADEE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5DE9-9E2E-45A2-9089-BDABF64F9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C936-70B7-403A-B86F-413C5FFD9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Custom Object Detection Using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D6119-5650-49EC-8043-7FEB8B51E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6011"/>
            <a:ext cx="9144000" cy="600959"/>
          </a:xfrm>
        </p:spPr>
        <p:txBody>
          <a:bodyPr/>
          <a:lstStyle/>
          <a:p>
            <a:r>
              <a:rPr lang="en-US" dirty="0"/>
              <a:t>Ahmed Mostafa - Hossam Ahmed - </a:t>
            </a:r>
            <a:r>
              <a:rPr lang="en-US" dirty="0" err="1"/>
              <a:t>Eslam</a:t>
            </a:r>
            <a:r>
              <a:rPr lang="en-US" dirty="0"/>
              <a:t> Taha</a:t>
            </a:r>
          </a:p>
        </p:txBody>
      </p:sp>
    </p:spTree>
    <p:extLst>
      <p:ext uri="{BB962C8B-B14F-4D97-AF65-F5344CB8AC3E}">
        <p14:creationId xmlns:p14="http://schemas.microsoft.com/office/powerpoint/2010/main" val="135778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2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Freeform: Shape 31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3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62" name="Freeform: Shape 3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3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Freeform: Shape 3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Freeform: Shape 3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99E389-787F-4371-B58E-6569DE72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YOLO works?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436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5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D2F019-7D07-49AA-9F80-E7473E642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38937"/>
            <a:ext cx="10905066" cy="45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0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5B337-EF17-46ED-A5B2-353F3758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Regions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Diagram&#10;&#10;Description automatically generated">
            <a:extLst>
              <a:ext uri="{FF2B5EF4-FFF2-40B4-BE49-F238E27FC236}">
                <a16:creationId xmlns:a16="http://schemas.microsoft.com/office/drawing/2014/main" id="{A1510AB5-66E0-4939-BF04-1B9F488C52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22247"/>
            <a:ext cx="7214616" cy="398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89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rids">
            <a:extLst>
              <a:ext uri="{FF2B5EF4-FFF2-40B4-BE49-F238E27FC236}">
                <a16:creationId xmlns:a16="http://schemas.microsoft.com/office/drawing/2014/main" id="{4A01912F-DCCC-4003-A059-C90B48D71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9" b="14589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58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6153DC-6063-4562-A16E-BE0B1A26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Detect, remove, suppress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CDD33D9-2341-467D-B28B-B32B644899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55923"/>
            <a:ext cx="7214616" cy="331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70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8B783-0D8E-4DE4-AC9C-6FAF91EF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>
            <a:normAutofit/>
          </a:bodyPr>
          <a:lstStyle/>
          <a:p>
            <a:r>
              <a:rPr lang="en-US"/>
              <a:t>Intersection over union (IOU)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F415-A350-49BB-98AC-3871E13D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4742771" cy="3983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image above, there are two bounding boxes, one in green and the other one in blue.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blue box is the predicted box while the green box is the real box.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YOLO ensures that the two bounding boxes are equal.</a:t>
            </a:r>
          </a:p>
        </p:txBody>
      </p:sp>
      <p:pic>
        <p:nvPicPr>
          <p:cNvPr id="9218" name="Picture 2" descr="IOU">
            <a:extLst>
              <a:ext uri="{FF2B5EF4-FFF2-40B4-BE49-F238E27FC236}">
                <a16:creationId xmlns:a16="http://schemas.microsoft.com/office/drawing/2014/main" id="{F2710182-95C6-4299-895D-BEEB7BE66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1" r="18028" b="1"/>
          <a:stretch/>
        </p:blipFill>
        <p:spPr bwMode="auto">
          <a:xfrm>
            <a:off x="8259116" y="834656"/>
            <a:ext cx="2448480" cy="24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iagram&#10;&#10;Description automatically generated">
            <a:extLst>
              <a:ext uri="{FF2B5EF4-FFF2-40B4-BE49-F238E27FC236}">
                <a16:creationId xmlns:a16="http://schemas.microsoft.com/office/drawing/2014/main" id="{F2DB5926-7B5B-4C72-BDF0-C72AA6404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5"/>
          <a:stretch/>
        </p:blipFill>
        <p:spPr bwMode="auto">
          <a:xfrm>
            <a:off x="7806600" y="3601878"/>
            <a:ext cx="3353510" cy="24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10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C0BA089-DD95-4A3E-8EDE-8143F45D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34" y="1689064"/>
            <a:ext cx="4616434" cy="330074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0930EEF-147E-493F-8B23-16FDF6FC1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7"/>
          <a:stretch/>
        </p:blipFill>
        <p:spPr>
          <a:xfrm>
            <a:off x="6434633" y="1879348"/>
            <a:ext cx="4644528" cy="29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1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3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4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EFD91-B763-4436-B804-78202A21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YOLO?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5619EF-3CBC-4AC6-B130-A3F3E0E21F1F}"/>
              </a:ext>
            </a:extLst>
          </p:cNvPr>
          <p:cNvSpPr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You only look once </a:t>
            </a:r>
            <a:r>
              <a:rPr lang="en-US" b="0" i="0" dirty="0">
                <a:solidFill>
                  <a:schemeClr val="tx2"/>
                </a:solidFill>
                <a:effectLst/>
              </a:rPr>
              <a:t>(YOLO) is a state-of-the-art, real-time object detection system.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is an algorithm that detects and recognizes various objects in a picture (in </a:t>
            </a:r>
            <a:r>
              <a:rPr lang="en-US" dirty="0">
                <a:solidFill>
                  <a:srgbClr val="FF0000"/>
                </a:solidFill>
              </a:rPr>
              <a:t>real-time</a:t>
            </a:r>
            <a:r>
              <a:rPr lang="en-US" dirty="0">
                <a:solidFill>
                  <a:schemeClr val="tx2"/>
                </a:solidFill>
              </a:rPr>
              <a:t>).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YOLO algorithm consists of various variants. Some of the common ones include </a:t>
            </a:r>
            <a:r>
              <a:rPr lang="en-US" dirty="0">
                <a:solidFill>
                  <a:srgbClr val="FF0000"/>
                </a:solidFill>
              </a:rPr>
              <a:t>tiny YOLO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YOLOv3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047" name="Group 14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Freeform: Shape 14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786B0A74-929A-4DA0-9200-08129B67B9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46" y="2633471"/>
            <a:ext cx="3661831" cy="194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78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9E389-787F-4371-B58E-6569DE72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YOLO Details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03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FD855-5081-4F9C-8056-F48B22F7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anchor="t">
            <a:normAutofit/>
          </a:bodyPr>
          <a:lstStyle/>
          <a:p>
            <a:r>
              <a:rPr lang="en-US" dirty="0"/>
              <a:t>DarkNet-53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382D631-4694-4D6B-B2B1-2F91EC2D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0" y="1330956"/>
            <a:ext cx="6015897" cy="41960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9D41-157C-4E9A-8428-6F8CE09B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641" y="1506600"/>
            <a:ext cx="3410309" cy="4020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YOLO algorithm employs convolutional neural networks (CNN) to detect objects in real-time.</a:t>
            </a:r>
            <a:endParaRPr lang="ar-EG" sz="1700" b="1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ar-EG" sz="1700" b="1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The feature extractor of the YOL0v3 contains 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  <a:highlight>
                  <a:srgbClr val="FFFF00"/>
                </a:highlight>
              </a:rPr>
              <a:t>53 convolutional layers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, and thus it is named Darknet-53.</a:t>
            </a:r>
          </a:p>
          <a:p>
            <a:pPr marL="0" indent="0">
              <a:buNone/>
            </a:pPr>
            <a:endParaRPr lang="en-US" sz="1700" b="1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The </a:t>
            </a:r>
            <a:r>
              <a:rPr lang="en-US" sz="1700" b="1" u="sng" dirty="0">
                <a:solidFill>
                  <a:schemeClr val="tx1">
                    <a:alpha val="60000"/>
                  </a:schemeClr>
                </a:solidFill>
              </a:rPr>
              <a:t>full YOLOv3 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consists of </a:t>
            </a:r>
            <a:r>
              <a:rPr lang="en-US" sz="1700" b="1" dirty="0">
                <a:solidFill>
                  <a:srgbClr val="FF0000">
                    <a:alpha val="60000"/>
                  </a:srgbClr>
                </a:solidFill>
              </a:rPr>
              <a:t>106 layers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, including convolutional, residual, and up-sampling layers.</a:t>
            </a:r>
          </a:p>
          <a:p>
            <a:pPr marL="0" indent="0">
              <a:buNone/>
            </a:pPr>
            <a:endParaRPr lang="en-US" sz="1700" b="1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700" b="1" u="sng" dirty="0">
                <a:solidFill>
                  <a:srgbClr val="FF0000">
                    <a:alpha val="60000"/>
                  </a:srgbClr>
                </a:solidFill>
              </a:rPr>
              <a:t>Trainable parameters = 65, 252, 682</a:t>
            </a:r>
          </a:p>
          <a:p>
            <a:pPr marL="0" indent="0">
              <a:buNone/>
            </a:pPr>
            <a:endParaRPr lang="en-US" sz="1700" b="1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2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B3A15-5151-4E02-B47A-3A9B85E7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COCO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7D04E-8FC4-4527-B584-CB9DCA84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8139"/>
            <a:ext cx="4014216" cy="3231257"/>
          </a:xfrm>
          <a:prstGeom prst="rect">
            <a:avLst/>
          </a:prstGeom>
        </p:spPr>
      </p:pic>
      <p:sp>
        <p:nvSpPr>
          <p:cNvPr id="2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220A-F63A-48B6-B7D8-FD058B1B2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4"/>
          <a:stretch/>
        </p:blipFill>
        <p:spPr>
          <a:xfrm>
            <a:off x="1263622" y="3780627"/>
            <a:ext cx="9417347" cy="28661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82CF-0467-4FE5-9011-8B46C5747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r>
              <a:rPr lang="en-US" sz="2200"/>
              <a:t>COCO is a large-scale object detection, segmentation, and captioning dataset.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6573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140CD-585E-46F3-BB2A-5486084A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YOLO?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ython&amp;#39;s creators unveil speedup plans for Python | InfoWorld">
            <a:extLst>
              <a:ext uri="{FF2B5EF4-FFF2-40B4-BE49-F238E27FC236}">
                <a16:creationId xmlns:a16="http://schemas.microsoft.com/office/drawing/2014/main" id="{761C648B-01DE-4944-B5C1-A6C4FBEF8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5425" b="3666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819443-A78D-41FC-A371-6DB8D0109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0470" y="1161288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8000" b="1" dirty="0"/>
              <a:t>Speed</a:t>
            </a:r>
          </a:p>
        </p:txBody>
      </p:sp>
      <p:sp>
        <p:nvSpPr>
          <p:cNvPr id="205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6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AAB7-2BF4-40AB-8105-4790CE9CA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0470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As the name suggests, the </a:t>
            </a:r>
            <a:r>
              <a:rPr lang="en-US" sz="1700"/>
              <a:t>algorithm </a:t>
            </a:r>
            <a:r>
              <a:rPr lang="en-US" sz="1700" b="1">
                <a:solidFill>
                  <a:schemeClr val="accent1"/>
                </a:solidFill>
              </a:rPr>
              <a:t>requires only a single forward propagation </a:t>
            </a:r>
            <a:r>
              <a:rPr lang="en-US" sz="1700"/>
              <a:t>through </a:t>
            </a:r>
            <a:r>
              <a:rPr lang="en-US" sz="1700" dirty="0"/>
              <a:t>a neural network to detect objects.</a:t>
            </a:r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This means that prediction in the entire image is done in a single algorithm run. The CNN is used to predict </a:t>
            </a:r>
            <a:r>
              <a:rPr lang="en-US" sz="1700"/>
              <a:t>various </a:t>
            </a:r>
            <a:r>
              <a:rPr lang="en-US" sz="1700" b="1">
                <a:solidFill>
                  <a:srgbClr val="00B050"/>
                </a:solidFill>
              </a:rPr>
              <a:t>class probabilities </a:t>
            </a:r>
            <a:r>
              <a:rPr lang="en-US" sz="1700"/>
              <a:t>and </a:t>
            </a:r>
            <a:r>
              <a:rPr lang="en-US" sz="1700" b="1">
                <a:solidFill>
                  <a:srgbClr val="00B050"/>
                </a:solidFill>
              </a:rPr>
              <a:t>bounding boxes </a:t>
            </a:r>
            <a:r>
              <a:rPr lang="en-US" sz="1700">
                <a:highlight>
                  <a:srgbClr val="FFFF00"/>
                </a:highlight>
              </a:rPr>
              <a:t>simultaneously</a:t>
            </a:r>
            <a:r>
              <a:rPr lang="en-US" sz="1700" dirty="0"/>
              <a:t>.</a:t>
            </a:r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447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35359-7774-40D0-8928-F0EC291B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7200" b="1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29D0-5787-40F8-AAC4-FEF368AD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YOLO is a predictive technique that provides accurate results with minimal background errors.</a:t>
            </a:r>
          </a:p>
          <a:p>
            <a:endParaRPr lang="en-US" sz="2400" dirty="0"/>
          </a:p>
        </p:txBody>
      </p:sp>
      <p:pic>
        <p:nvPicPr>
          <p:cNvPr id="4098" name="Picture 2" descr="Procuring a Face Recognition Algorithm: How to Measure Accuracy - Rank One  Computing">
            <a:extLst>
              <a:ext uri="{FF2B5EF4-FFF2-40B4-BE49-F238E27FC236}">
                <a16:creationId xmlns:a16="http://schemas.microsoft.com/office/drawing/2014/main" id="{F1EFCD15-506B-4924-B8C8-22AA3BC9E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3" r="19671" b="-7"/>
          <a:stretch/>
        </p:blipFill>
        <p:spPr bwMode="auto"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1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0C8BD0-363A-4309-9475-AD793EA7B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415" y="488279"/>
            <a:ext cx="8707167" cy="50781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D7CCDE-F046-4C5E-AF10-84D197D0DAB1}"/>
              </a:ext>
            </a:extLst>
          </p:cNvPr>
          <p:cNvSpPr/>
          <p:nvPr/>
        </p:nvSpPr>
        <p:spPr>
          <a:xfrm>
            <a:off x="2342741" y="118947"/>
            <a:ext cx="7506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NimbusRomNo9L-Regu"/>
              </a:rPr>
              <a:t>Times from either an M40 or Titan X, they are basically the same GPU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53ABDF-C814-440B-ABE4-A1BC4F3D65D8}"/>
                  </a:ext>
                </a:extLst>
              </p:cNvPr>
              <p:cNvSpPr/>
              <p:nvPr/>
            </p:nvSpPr>
            <p:spPr>
              <a:xfrm>
                <a:off x="1869646" y="5793065"/>
                <a:ext cx="759486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latin typeface="NimbusRomNo9L-ReguItal"/>
                  </a:rPr>
                  <a:t>It achieves </a:t>
                </a:r>
                <a:r>
                  <a:rPr lang="en-US" b="1" dirty="0">
                    <a:solidFill>
                      <a:srgbClr val="7030A0"/>
                    </a:solidFill>
                    <a:latin typeface="CMR10"/>
                  </a:rPr>
                  <a:t>57</a:t>
                </a:r>
                <a:r>
                  <a:rPr lang="en-US" b="1" dirty="0">
                    <a:solidFill>
                      <a:srgbClr val="7030A0"/>
                    </a:solidFill>
                    <a:latin typeface="CMMI10"/>
                  </a:rPr>
                  <a:t>.</a:t>
                </a:r>
                <a:r>
                  <a:rPr lang="en-US" b="1" dirty="0">
                    <a:solidFill>
                      <a:srgbClr val="7030A0"/>
                    </a:solidFill>
                    <a:latin typeface="CMR10"/>
                  </a:rPr>
                  <a:t>9 </a:t>
                </a:r>
                <a:r>
                  <a:rPr lang="en-US" b="1" dirty="0">
                    <a:solidFill>
                      <a:srgbClr val="7030A0"/>
                    </a:solidFill>
                    <a:latin typeface="NimbusRomNo9L-ReguItal"/>
                  </a:rPr>
                  <a:t>AP</a:t>
                </a:r>
                <a:r>
                  <a:rPr lang="en-US" sz="800" b="1" dirty="0">
                    <a:solidFill>
                      <a:srgbClr val="7030A0"/>
                    </a:solidFill>
                    <a:latin typeface="CMR7"/>
                  </a:rPr>
                  <a:t>50  </a:t>
                </a:r>
                <a:r>
                  <a:rPr lang="en-US" b="1" dirty="0">
                    <a:solidFill>
                      <a:srgbClr val="7030A0"/>
                    </a:solidFill>
                    <a:latin typeface="NimbusRomNo9L-ReguItal"/>
                  </a:rPr>
                  <a:t>In 51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𝒎𝒔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  <a:latin typeface="NimbusRomNo9L-ReguItal"/>
                  </a:rPr>
                  <a:t> on a Titan X, compared to </a:t>
                </a:r>
                <a:r>
                  <a:rPr lang="en-US" b="1" dirty="0">
                    <a:solidFill>
                      <a:srgbClr val="7030A0"/>
                    </a:solidFill>
                    <a:latin typeface="CMR10"/>
                  </a:rPr>
                  <a:t>57</a:t>
                </a:r>
                <a:r>
                  <a:rPr lang="en-US" b="1" dirty="0">
                    <a:solidFill>
                      <a:srgbClr val="7030A0"/>
                    </a:solidFill>
                    <a:latin typeface="CMMI10"/>
                  </a:rPr>
                  <a:t>.</a:t>
                </a:r>
                <a:r>
                  <a:rPr lang="en-US" b="1" dirty="0">
                    <a:solidFill>
                      <a:srgbClr val="7030A0"/>
                    </a:solidFill>
                    <a:latin typeface="CMR10"/>
                  </a:rPr>
                  <a:t>5 </a:t>
                </a:r>
                <a:r>
                  <a:rPr lang="en-US" b="1" dirty="0">
                    <a:solidFill>
                      <a:srgbClr val="7030A0"/>
                    </a:solidFill>
                    <a:latin typeface="NimbusRomNo9L-ReguItal"/>
                  </a:rPr>
                  <a:t>AP</a:t>
                </a:r>
                <a:r>
                  <a:rPr lang="en-US" sz="800" b="1" dirty="0">
                    <a:solidFill>
                      <a:srgbClr val="7030A0"/>
                    </a:solidFill>
                    <a:latin typeface="CMR7"/>
                  </a:rPr>
                  <a:t>50  </a:t>
                </a:r>
                <a:r>
                  <a:rPr lang="en-US" b="1" dirty="0">
                    <a:solidFill>
                      <a:srgbClr val="7030A0"/>
                    </a:solidFill>
                    <a:latin typeface="NimbusRomNo9L-ReguItal"/>
                  </a:rPr>
                  <a:t>in 198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𝒎𝒔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  <a:latin typeface="NimbusRomNo9L-ReguItal"/>
                  </a:rPr>
                  <a:t>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𝑹𝒆𝒕𝒊𝒏𝒂𝑵𝒆𝒕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  <a:latin typeface="NimbusRomNo9L-ReguItal"/>
                  </a:rPr>
                  <a:t>, similar performance but 3.8</a:t>
                </a:r>
                <a:r>
                  <a:rPr lang="en-US" b="1" dirty="0">
                    <a:solidFill>
                      <a:srgbClr val="7030A0"/>
                    </a:solidFill>
                    <a:latin typeface="CMSY10"/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  <a:latin typeface="NimbusRomNo9L-ReguItal"/>
                  </a:rPr>
                  <a:t>faster.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53ABDF-C814-440B-ABE4-A1BC4F3D6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646" y="5793065"/>
                <a:ext cx="7594865" cy="646331"/>
              </a:xfrm>
              <a:prstGeom prst="rect">
                <a:avLst/>
              </a:prstGeom>
              <a:blipFill>
                <a:blip r:embed="rId3"/>
                <a:stretch>
                  <a:fillRect l="-72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91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322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CMMI10</vt:lpstr>
      <vt:lpstr>CMR10</vt:lpstr>
      <vt:lpstr>CMR7</vt:lpstr>
      <vt:lpstr>CMSY10</vt:lpstr>
      <vt:lpstr>NimbusRomNo9L-Regu</vt:lpstr>
      <vt:lpstr>NimbusRomNo9L-ReguItal</vt:lpstr>
      <vt:lpstr>Office Theme</vt:lpstr>
      <vt:lpstr>Real-time Custom Object Detection Using YOLO</vt:lpstr>
      <vt:lpstr>What is YOLO?</vt:lpstr>
      <vt:lpstr>YOLO Details</vt:lpstr>
      <vt:lpstr>DarkNet-53</vt:lpstr>
      <vt:lpstr>COCO DATASET</vt:lpstr>
      <vt:lpstr>Why YOLO?</vt:lpstr>
      <vt:lpstr>Speed</vt:lpstr>
      <vt:lpstr>Accuracy</vt:lpstr>
      <vt:lpstr>PowerPoint Presentation</vt:lpstr>
      <vt:lpstr>How YOLO works?</vt:lpstr>
      <vt:lpstr>PowerPoint Presentation</vt:lpstr>
      <vt:lpstr>Regions</vt:lpstr>
      <vt:lpstr>PowerPoint Presentation</vt:lpstr>
      <vt:lpstr>Detect, remove, suppress</vt:lpstr>
      <vt:lpstr>Intersection over union (IOU)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Custom Object Detection Using YOLO</dc:title>
  <dc:creator>Ahmed Mostafa</dc:creator>
  <cp:lastModifiedBy>Ahmed Mostafa</cp:lastModifiedBy>
  <cp:revision>18</cp:revision>
  <dcterms:created xsi:type="dcterms:W3CDTF">2021-07-14T00:57:16Z</dcterms:created>
  <dcterms:modified xsi:type="dcterms:W3CDTF">2021-07-14T07:39:01Z</dcterms:modified>
</cp:coreProperties>
</file>